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72"/>
  </p:notesMasterIdLst>
  <p:handoutMasterIdLst>
    <p:handoutMasterId r:id="rId73"/>
  </p:handoutMasterIdLst>
  <p:sldIdLst>
    <p:sldId id="289" r:id="rId5"/>
    <p:sldId id="5333" r:id="rId6"/>
    <p:sldId id="5327" r:id="rId7"/>
    <p:sldId id="257" r:id="rId8"/>
    <p:sldId id="5396" r:id="rId9"/>
    <p:sldId id="5397" r:id="rId10"/>
    <p:sldId id="259" r:id="rId11"/>
    <p:sldId id="2076137456" r:id="rId12"/>
    <p:sldId id="2076137459" r:id="rId13"/>
    <p:sldId id="2076137460" r:id="rId14"/>
    <p:sldId id="2076137457" r:id="rId15"/>
    <p:sldId id="2076137455" r:id="rId16"/>
    <p:sldId id="322" r:id="rId17"/>
    <p:sldId id="282" r:id="rId18"/>
    <p:sldId id="5398" r:id="rId19"/>
    <p:sldId id="338" r:id="rId20"/>
    <p:sldId id="2076137452" r:id="rId21"/>
    <p:sldId id="2076137453" r:id="rId22"/>
    <p:sldId id="2076137454" r:id="rId23"/>
    <p:sldId id="1356" r:id="rId24"/>
    <p:sldId id="419" r:id="rId25"/>
    <p:sldId id="1361" r:id="rId26"/>
    <p:sldId id="1243" r:id="rId27"/>
    <p:sldId id="262" r:id="rId28"/>
    <p:sldId id="1247" r:id="rId29"/>
    <p:sldId id="340" r:id="rId30"/>
    <p:sldId id="341" r:id="rId31"/>
    <p:sldId id="278" r:id="rId32"/>
    <p:sldId id="279" r:id="rId33"/>
    <p:sldId id="342" r:id="rId34"/>
    <p:sldId id="560" r:id="rId35"/>
    <p:sldId id="561" r:id="rId36"/>
    <p:sldId id="2076137458" r:id="rId37"/>
    <p:sldId id="2561" r:id="rId38"/>
    <p:sldId id="286" r:id="rId39"/>
    <p:sldId id="592" r:id="rId40"/>
    <p:sldId id="2562" r:id="rId41"/>
    <p:sldId id="344" r:id="rId42"/>
    <p:sldId id="5332" r:id="rId43"/>
    <p:sldId id="274" r:id="rId44"/>
    <p:sldId id="275" r:id="rId45"/>
    <p:sldId id="5330" r:id="rId46"/>
    <p:sldId id="820" r:id="rId47"/>
    <p:sldId id="5329" r:id="rId48"/>
    <p:sldId id="304" r:id="rId49"/>
    <p:sldId id="593" r:id="rId50"/>
    <p:sldId id="349" r:id="rId51"/>
    <p:sldId id="308" r:id="rId52"/>
    <p:sldId id="309" r:id="rId53"/>
    <p:sldId id="310" r:id="rId54"/>
    <p:sldId id="312" r:id="rId55"/>
    <p:sldId id="311" r:id="rId56"/>
    <p:sldId id="5328" r:id="rId57"/>
    <p:sldId id="307" r:id="rId58"/>
    <p:sldId id="589" r:id="rId59"/>
    <p:sldId id="5334" r:id="rId60"/>
    <p:sldId id="588" r:id="rId61"/>
    <p:sldId id="590" r:id="rId62"/>
    <p:sldId id="2513" r:id="rId63"/>
    <p:sldId id="2517" r:id="rId64"/>
    <p:sldId id="284" r:id="rId65"/>
    <p:sldId id="2512" r:id="rId66"/>
    <p:sldId id="595" r:id="rId67"/>
    <p:sldId id="313" r:id="rId68"/>
    <p:sldId id="5323" r:id="rId69"/>
    <p:sldId id="352" r:id="rId70"/>
    <p:sldId id="5324" r:id="rId71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12EA4A-31E6-4508-B1B4-782F8FCCBA9C}">
          <p14:sldIdLst>
            <p14:sldId id="289"/>
          </p14:sldIdLst>
        </p14:section>
        <p14:section name="Agenda and Learning Objectives" id="{F5768BF8-1417-43C0-9C21-7D7808CBECE1}">
          <p14:sldIdLst>
            <p14:sldId id="5333"/>
            <p14:sldId id="5327"/>
          </p14:sldIdLst>
        </p14:section>
        <p14:section name="Data-Centricity and MOSA" id="{E03B6FAD-89D7-4C13-9EB3-219F25C96BDA}">
          <p14:sldIdLst>
            <p14:sldId id="257"/>
            <p14:sldId id="5396"/>
            <p14:sldId id="5397"/>
            <p14:sldId id="259"/>
            <p14:sldId id="2076137456"/>
            <p14:sldId id="2076137459"/>
            <p14:sldId id="2076137460"/>
            <p14:sldId id="2076137457"/>
            <p14:sldId id="2076137455"/>
          </p14:sldIdLst>
        </p14:section>
        <p14:section name="Introduction to interoperability" id="{57763080-562F-4F2F-AFDB-B165B5AB7FC8}">
          <p14:sldIdLst>
            <p14:sldId id="322"/>
            <p14:sldId id="282"/>
            <p14:sldId id="5398"/>
            <p14:sldId id="338"/>
            <p14:sldId id="2076137452"/>
            <p14:sldId id="2076137453"/>
            <p14:sldId id="2076137454"/>
          </p14:sldIdLst>
        </p14:section>
        <p14:section name="OMG DDS Introduction" id="{8630C9E9-7022-4CCD-8E10-AD104CF29905}">
          <p14:sldIdLst>
            <p14:sldId id="1356"/>
            <p14:sldId id="419"/>
            <p14:sldId id="1361"/>
            <p14:sldId id="1243"/>
          </p14:sldIdLst>
        </p14:section>
        <p14:section name="Data Centric Publish Subscribe" id="{8B705C76-18A9-48A9-9C95-A47AE385875E}">
          <p14:sldIdLst>
            <p14:sldId id="262"/>
          </p14:sldIdLst>
        </p14:section>
        <p14:section name="DDS Publish Subscribe API" id="{E72AB5F3-5E75-43FD-9CA2-C5C86FD87BCA}">
          <p14:sldIdLst>
            <p14:sldId id="1247"/>
            <p14:sldId id="340"/>
            <p14:sldId id="341"/>
            <p14:sldId id="278"/>
            <p14:sldId id="279"/>
            <p14:sldId id="342"/>
            <p14:sldId id="560"/>
          </p14:sldIdLst>
        </p14:section>
        <p14:section name="OMG DDS Datatypes" id="{CEF11C78-30EA-4264-838A-AC0107390650}">
          <p14:sldIdLst>
            <p14:sldId id="561"/>
            <p14:sldId id="2076137458"/>
            <p14:sldId id="2561"/>
          </p14:sldIdLst>
        </p14:section>
        <p14:section name="QoS" id="{F3BCEA31-6521-42B6-BBB3-34077EC3E67B}">
          <p14:sldIdLst>
            <p14:sldId id="286"/>
            <p14:sldId id="592"/>
            <p14:sldId id="2562"/>
            <p14:sldId id="344"/>
          </p14:sldIdLst>
        </p14:section>
        <p14:section name="WAN" id="{DAB0E916-774F-4416-8FE0-9305B413458A}">
          <p14:sldIdLst>
            <p14:sldId id="5332"/>
            <p14:sldId id="274"/>
            <p14:sldId id="275"/>
            <p14:sldId id="5330"/>
          </p14:sldIdLst>
        </p14:section>
        <p14:section name="DDS Secure" id="{91171C40-BA24-43BA-9834-8FDB8761A1AE}">
          <p14:sldIdLst>
            <p14:sldId id="820"/>
            <p14:sldId id="5329"/>
            <p14:sldId id="304"/>
            <p14:sldId id="593"/>
            <p14:sldId id="349"/>
            <p14:sldId id="308"/>
            <p14:sldId id="309"/>
            <p14:sldId id="310"/>
            <p14:sldId id="312"/>
            <p14:sldId id="311"/>
            <p14:sldId id="5328"/>
            <p14:sldId id="307"/>
          </p14:sldIdLst>
        </p14:section>
        <p14:section name="DDS and LVC Simulations" id="{245B3BD1-C1EE-4FB7-A6EA-CB229EF56B22}">
          <p14:sldIdLst>
            <p14:sldId id="589"/>
            <p14:sldId id="5334"/>
            <p14:sldId id="588"/>
            <p14:sldId id="590"/>
            <p14:sldId id="2513"/>
            <p14:sldId id="2517"/>
            <p14:sldId id="284"/>
            <p14:sldId id="2512"/>
            <p14:sldId id="595"/>
            <p14:sldId id="313"/>
            <p14:sldId id="5323"/>
          </p14:sldIdLst>
        </p14:section>
        <p14:section name="Conclusion" id="{48BB5353-B1F2-4FFA-98C6-B111578AC935}">
          <p14:sldIdLst>
            <p14:sldId id="352"/>
            <p14:sldId id="53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6AB"/>
    <a:srgbClr val="0033CC"/>
    <a:srgbClr val="3366CC"/>
    <a:srgbClr val="0066CC"/>
    <a:srgbClr val="CC3300"/>
    <a:srgbClr val="22458A"/>
    <a:srgbClr val="F77B0B"/>
    <a:srgbClr val="B2F50B"/>
    <a:srgbClr val="F88C2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86" autoAdjust="0"/>
    <p:restoredTop sz="95310" autoAdjust="0"/>
  </p:normalViewPr>
  <p:slideViewPr>
    <p:cSldViewPr snapToGrid="0">
      <p:cViewPr>
        <p:scale>
          <a:sx n="400" d="100"/>
          <a:sy n="400" d="100"/>
        </p:scale>
        <p:origin x="-9624" y="-99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36024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6" tIns="48324" rIns="96646" bIns="48324" numCol="1" anchor="t" anchorCtr="0" compatLnSpc="1">
            <a:prstTxWarp prst="textNoShape">
              <a:avLst/>
            </a:prstTxWarp>
          </a:bodyPr>
          <a:lstStyle>
            <a:lvl1pPr defTabSz="966801">
              <a:defRPr sz="13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6" tIns="48324" rIns="96646" bIns="48324" numCol="1" anchor="t" anchorCtr="0" compatLnSpc="1">
            <a:prstTxWarp prst="textNoShape">
              <a:avLst/>
            </a:prstTxWarp>
          </a:bodyPr>
          <a:lstStyle>
            <a:lvl1pPr algn="r" defTabSz="966801">
              <a:defRPr sz="13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28"/>
            <a:ext cx="3169920" cy="48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6" tIns="48324" rIns="96646" bIns="48324" numCol="1" anchor="b" anchorCtr="0" compatLnSpc="1">
            <a:prstTxWarp prst="textNoShape">
              <a:avLst/>
            </a:prstTxWarp>
          </a:bodyPr>
          <a:lstStyle>
            <a:lvl1pPr defTabSz="966801">
              <a:defRPr sz="13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0128"/>
            <a:ext cx="3169920" cy="48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6" tIns="48324" rIns="96646" bIns="48324" numCol="1" anchor="b" anchorCtr="0" compatLnSpc="1">
            <a:prstTxWarp prst="textNoShape">
              <a:avLst/>
            </a:prstTxWarp>
          </a:bodyPr>
          <a:lstStyle>
            <a:lvl1pPr algn="r" defTabSz="966801">
              <a:defRPr sz="13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6" tIns="48324" rIns="96646" bIns="48324" numCol="1" anchor="t" anchorCtr="0" compatLnSpc="1">
            <a:prstTxWarp prst="textNoShape">
              <a:avLst/>
            </a:prstTxWarp>
          </a:bodyPr>
          <a:lstStyle>
            <a:lvl1pPr defTabSz="966801">
              <a:defRPr sz="13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6" tIns="48324" rIns="96646" bIns="48324" numCol="1" anchor="t" anchorCtr="0" compatLnSpc="1">
            <a:prstTxWarp prst="textNoShape">
              <a:avLst/>
            </a:prstTxWarp>
          </a:bodyPr>
          <a:lstStyle>
            <a:lvl1pPr algn="r" defTabSz="966801">
              <a:defRPr sz="13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19138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908"/>
            <a:ext cx="5364480" cy="432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6" tIns="48324" rIns="96646" bIns="483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28"/>
            <a:ext cx="3169920" cy="48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6" tIns="48324" rIns="96646" bIns="48324" numCol="1" anchor="b" anchorCtr="0" compatLnSpc="1">
            <a:prstTxWarp prst="textNoShape">
              <a:avLst/>
            </a:prstTxWarp>
          </a:bodyPr>
          <a:lstStyle>
            <a:lvl1pPr defTabSz="966801">
              <a:defRPr sz="13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0128"/>
            <a:ext cx="3169920" cy="48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6" tIns="48324" rIns="96646" bIns="48324" numCol="1" anchor="b" anchorCtr="0" compatLnSpc="1">
            <a:prstTxWarp prst="textNoShape">
              <a:avLst/>
            </a:prstTxWarp>
          </a:bodyPr>
          <a:lstStyle>
            <a:lvl1pPr algn="r" defTabSz="966801">
              <a:defRPr sz="13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96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73562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898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73562" fontAlgn="auto">
              <a:spcBef>
                <a:spcPts val="0"/>
              </a:spcBef>
              <a:spcAft>
                <a:spcPts val="0"/>
              </a:spcAft>
              <a:defRPr/>
            </a:pPr>
            <a:fld id="{9D29B3FA-E132-4EFA-970E-54042A27C43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73562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2908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ct val="25000"/>
            </a:pPr>
            <a:endParaRPr 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86781" fontAlgn="auto">
              <a:spcBef>
                <a:spcPts val="0"/>
              </a:spcBef>
              <a:spcAft>
                <a:spcPts val="0"/>
              </a:spcAft>
              <a:defRPr/>
            </a:pPr>
            <a:fld id="{DAC1AE76-A609-2B41-8646-C2541EC4A763}" type="slidenum">
              <a:rPr lang="en-US">
                <a:solidFill>
                  <a:prstClr val="black"/>
                </a:solidFill>
                <a:latin typeface="Calibri"/>
              </a:rPr>
              <a:pPr defTabSz="486781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1511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927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d161379fdc_3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1363" y="1216025"/>
            <a:ext cx="5832475" cy="32813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gd161379fdc_3_269:notes"/>
          <p:cNvSpPr txBox="1">
            <a:spLocks noGrp="1"/>
          </p:cNvSpPr>
          <p:nvPr>
            <p:ph type="body" idx="1"/>
          </p:nvPr>
        </p:nvSpPr>
        <p:spPr>
          <a:xfrm>
            <a:off x="731520" y="4679066"/>
            <a:ext cx="5852160" cy="3828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340" tIns="48657" rIns="97340" bIns="48657" anchor="t" anchorCtr="0">
            <a:noAutofit/>
          </a:bodyPr>
          <a:lstStyle/>
          <a:p>
            <a:pPr marL="486781" indent="-24339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/>
          </a:p>
        </p:txBody>
      </p:sp>
      <p:sp>
        <p:nvSpPr>
          <p:cNvPr id="406" name="Google Shape;406;gd161379fdc_3_269:notes"/>
          <p:cNvSpPr txBox="1">
            <a:spLocks noGrp="1"/>
          </p:cNvSpPr>
          <p:nvPr>
            <p:ph type="sldNum" idx="12"/>
          </p:nvPr>
        </p:nvSpPr>
        <p:spPr>
          <a:xfrm>
            <a:off x="4143587" y="9234911"/>
            <a:ext cx="3169920" cy="48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340" tIns="48657" rIns="97340" bIns="48657" anchor="b" anchorCtr="0"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US"/>
              <a:pPr algn="l">
                <a:spcBef>
                  <a:spcPts val="0"/>
                </a:spcBef>
                <a:spcAft>
                  <a:spcPts val="0"/>
                </a:spcAft>
              </a:pPr>
              <a:t>24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Shape 917"/>
          <p:cNvSpPr>
            <a:spLocks noGrp="1" noRot="1" noChangeAspect="1"/>
          </p:cNvSpPr>
          <p:nvPr>
            <p:ph type="sldImg"/>
          </p:nvPr>
        </p:nvSpPr>
        <p:spPr>
          <a:xfrm>
            <a:off x="415925" y="728663"/>
            <a:ext cx="6483350" cy="36464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8" name="Shape 9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00AA46-42D4-426D-9E1B-01DC79945E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168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Shape 930"/>
          <p:cNvSpPr>
            <a:spLocks noGrp="1" noRot="1" noChangeAspect="1"/>
          </p:cNvSpPr>
          <p:nvPr>
            <p:ph type="sldImg"/>
          </p:nvPr>
        </p:nvSpPr>
        <p:spPr>
          <a:xfrm>
            <a:off x="415925" y="728663"/>
            <a:ext cx="6483350" cy="36464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1" name="Shape 9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9BE083-71A9-4283-B773-B7B72A542B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5638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Shape 963"/>
          <p:cNvSpPr>
            <a:spLocks noGrp="1" noRot="1" noChangeAspect="1"/>
          </p:cNvSpPr>
          <p:nvPr>
            <p:ph type="sldImg"/>
          </p:nvPr>
        </p:nvSpPr>
        <p:spPr>
          <a:xfrm>
            <a:off x="415925" y="728663"/>
            <a:ext cx="6483350" cy="36464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4" name="Shape 9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1021A3-9D84-4227-B4C3-69756ACC43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08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>
            <a:spLocks noGrp="1" noRot="1" noChangeAspect="1"/>
          </p:cNvSpPr>
          <p:nvPr>
            <p:ph type="sldImg"/>
          </p:nvPr>
        </p:nvSpPr>
        <p:spPr>
          <a:xfrm>
            <a:off x="415925" y="728663"/>
            <a:ext cx="6483350" cy="36464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9" name="Shape 9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889475-CBD4-4D34-8B4F-5EA62B12E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1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f0f165fc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1363" y="1216025"/>
            <a:ext cx="5832475" cy="32813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f0f165fc8c_0_0:notes"/>
          <p:cNvSpPr txBox="1">
            <a:spLocks noGrp="1"/>
          </p:cNvSpPr>
          <p:nvPr>
            <p:ph type="body" idx="1"/>
          </p:nvPr>
        </p:nvSpPr>
        <p:spPr>
          <a:xfrm>
            <a:off x="731520" y="4679066"/>
            <a:ext cx="5852160" cy="3828486"/>
          </a:xfrm>
          <a:prstGeom prst="rect">
            <a:avLst/>
          </a:prstGeom>
        </p:spPr>
        <p:txBody>
          <a:bodyPr spcFirstLastPara="1" wrap="square" lIns="97340" tIns="48657" rIns="97340" bIns="4865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237" name="Google Shape;237;gf0f165fc8c_0_0:notes"/>
          <p:cNvSpPr txBox="1">
            <a:spLocks noGrp="1"/>
          </p:cNvSpPr>
          <p:nvPr>
            <p:ph type="sldNum" idx="12"/>
          </p:nvPr>
        </p:nvSpPr>
        <p:spPr>
          <a:xfrm>
            <a:off x="4143587" y="9234910"/>
            <a:ext cx="3169920" cy="487732"/>
          </a:xfrm>
          <a:prstGeom prst="rect">
            <a:avLst/>
          </a:prstGeom>
        </p:spPr>
        <p:txBody>
          <a:bodyPr spcFirstLastPara="1" wrap="square" lIns="97340" tIns="48657" rIns="97340" bIns="48657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</a:pPr>
              <a:t>4</a:t>
            </a:fld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>
            <a:spLocks noGrp="1" noRot="1" noChangeAspect="1"/>
          </p:cNvSpPr>
          <p:nvPr>
            <p:ph type="sldImg"/>
          </p:nvPr>
        </p:nvSpPr>
        <p:spPr>
          <a:xfrm>
            <a:off x="415925" y="728663"/>
            <a:ext cx="6483350" cy="36464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09" name="Shape 10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90E13C-8246-436F-BDBE-298493A472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888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Tesla vs Hybrid vs DDS as a Truck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03A22-A4FA-429E-BF08-9CD51C43082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095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8475" y="766763"/>
            <a:ext cx="6805613" cy="3827462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Standard provides a mechanism for a chain of extensibility to evolve over time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2691942" indent="-42177367" eaLnBrk="0" hangingPunct="0">
              <a:defRPr sz="27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514576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102915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154372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2058304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AE1FEFC-7CEB-AE42-A2F6-FCE04D4D3EDA}" type="slidenum">
              <a:rPr lang="en-US" sz="1400">
                <a:solidFill>
                  <a:schemeClr val="tx1"/>
                </a:solidFill>
              </a:rPr>
              <a:pPr eaLnBrk="1" hangingPunct="1"/>
              <a:t>34</a:t>
            </a:fld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765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C81BF-EF6C-4586-A97F-7A04534DA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3778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8758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812940" indent="-312669" defTabSz="1038758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250678" indent="-250135" defTabSz="1038758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750947" indent="-250135" defTabSz="1038758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251219" indent="-250135" defTabSz="1038758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751489" indent="-250135" algn="ctr" defTabSz="103875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3251760" indent="-250135" algn="ctr" defTabSz="103875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752032" indent="-250135" algn="ctr" defTabSz="103875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4252302" indent="-250135" algn="ctr" defTabSz="103875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9D620E3-E84F-4C08-9AF9-0E655DC0370C}" type="slidenum">
              <a:rPr lang="en-US" sz="1400" b="0"/>
              <a:pPr eaLnBrk="1" hangingPunct="1"/>
              <a:t>36</a:t>
            </a:fld>
            <a:endParaRPr lang="en-US" sz="1400" b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8475" y="766763"/>
            <a:ext cx="6805613" cy="3827462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89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Shape 1072"/>
          <p:cNvSpPr>
            <a:spLocks noGrp="1" noRot="1" noChangeAspect="1"/>
          </p:cNvSpPr>
          <p:nvPr>
            <p:ph type="sldImg"/>
          </p:nvPr>
        </p:nvSpPr>
        <p:spPr>
          <a:xfrm>
            <a:off x="415925" y="728663"/>
            <a:ext cx="6483350" cy="36464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3" name="Shape 10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6C62A9-C9AB-4822-926A-32C3B9304B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3895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ca4d506b65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1363" y="1216025"/>
            <a:ext cx="5832475" cy="32813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0" name="Google Shape;860;gca4d506b65_0_74:notes"/>
          <p:cNvSpPr txBox="1">
            <a:spLocks noGrp="1"/>
          </p:cNvSpPr>
          <p:nvPr>
            <p:ph type="body" idx="1"/>
          </p:nvPr>
        </p:nvSpPr>
        <p:spPr>
          <a:xfrm>
            <a:off x="731520" y="4679066"/>
            <a:ext cx="5852160" cy="382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340" tIns="48657" rIns="97340" bIns="4865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</a:pPr>
            <a:endParaRPr/>
          </a:p>
        </p:txBody>
      </p:sp>
      <p:sp>
        <p:nvSpPr>
          <p:cNvPr id="861" name="Google Shape;861;gca4d506b65_0_74:notes"/>
          <p:cNvSpPr txBox="1">
            <a:spLocks noGrp="1"/>
          </p:cNvSpPr>
          <p:nvPr>
            <p:ph type="sldNum" idx="12"/>
          </p:nvPr>
        </p:nvSpPr>
        <p:spPr>
          <a:xfrm>
            <a:off x="4143587" y="9234910"/>
            <a:ext cx="3169920" cy="487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340" tIns="48657" rIns="97340" bIns="48657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1400"/>
            </a:pPr>
            <a:fld id="{00000000-1234-1234-1234-123412341234}" type="slidenum">
              <a:rPr lang="en-US"/>
              <a:pPr>
                <a:spcBef>
                  <a:spcPts val="0"/>
                </a:spcBef>
                <a:spcAft>
                  <a:spcPts val="0"/>
                </a:spcAft>
                <a:buSzPts val="1400"/>
              </a:pPr>
              <a:t>39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d45c3ec5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1363" y="1216025"/>
            <a:ext cx="5832475" cy="32813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Google Shape;597;gd45c3ec5fe_0_0:notes"/>
          <p:cNvSpPr txBox="1">
            <a:spLocks noGrp="1"/>
          </p:cNvSpPr>
          <p:nvPr>
            <p:ph type="body" idx="1"/>
          </p:nvPr>
        </p:nvSpPr>
        <p:spPr>
          <a:xfrm>
            <a:off x="731520" y="4679066"/>
            <a:ext cx="5852160" cy="382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340" tIns="48657" rIns="97340" bIns="4865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1400"/>
            </a:pPr>
            <a:endParaRPr/>
          </a:p>
        </p:txBody>
      </p:sp>
      <p:sp>
        <p:nvSpPr>
          <p:cNvPr id="598" name="Google Shape;598;gd45c3ec5fe_0_0:notes"/>
          <p:cNvSpPr txBox="1">
            <a:spLocks noGrp="1"/>
          </p:cNvSpPr>
          <p:nvPr>
            <p:ph type="sldNum" idx="12"/>
          </p:nvPr>
        </p:nvSpPr>
        <p:spPr>
          <a:xfrm>
            <a:off x="4143587" y="9234910"/>
            <a:ext cx="3169920" cy="487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340" tIns="48657" rIns="97340" bIns="48657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</a:pPr>
              <a:t>40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cd74285201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1363" y="1216025"/>
            <a:ext cx="5832475" cy="32813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6" name="Google Shape;606;gcd74285201_0_137:notes"/>
          <p:cNvSpPr txBox="1">
            <a:spLocks noGrp="1"/>
          </p:cNvSpPr>
          <p:nvPr>
            <p:ph type="body" idx="1"/>
          </p:nvPr>
        </p:nvSpPr>
        <p:spPr>
          <a:xfrm>
            <a:off x="731520" y="4679066"/>
            <a:ext cx="5852160" cy="382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340" tIns="48657" rIns="97340" bIns="4865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1400"/>
            </a:pPr>
            <a:endParaRPr/>
          </a:p>
        </p:txBody>
      </p:sp>
      <p:sp>
        <p:nvSpPr>
          <p:cNvPr id="607" name="Google Shape;607;gcd74285201_0_137:notes"/>
          <p:cNvSpPr txBox="1">
            <a:spLocks noGrp="1"/>
          </p:cNvSpPr>
          <p:nvPr>
            <p:ph type="sldNum" idx="12"/>
          </p:nvPr>
        </p:nvSpPr>
        <p:spPr>
          <a:xfrm>
            <a:off x="4143587" y="9234910"/>
            <a:ext cx="3169920" cy="487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340" tIns="48657" rIns="97340" bIns="48657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</a:pPr>
              <a:t>41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only can edge systems communicate back to a central system, but they can also communicate with each other.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346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7356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>
                <a:latin typeface="Arial" panose="020B0604020202020204" pitchFamily="34" charset="0"/>
              </a:rPr>
              <a:t>Vision:  </a:t>
            </a:r>
            <a:r>
              <a:rPr lang="en-US" sz="1300" dirty="0">
                <a:latin typeface="Arial" panose="020B0604020202020204" pitchFamily="34" charset="0"/>
              </a:rPr>
              <a:t>“The DoD is a data-centric organization that uses data at speed and scale for operational advantage and increased efficiency”</a:t>
            </a:r>
          </a:p>
          <a:p>
            <a:endParaRPr lang="en-US" dirty="0"/>
          </a:p>
          <a:p>
            <a:r>
              <a:rPr lang="en-US" dirty="0"/>
              <a:t>One of the guiding principles:</a:t>
            </a:r>
          </a:p>
          <a:p>
            <a:endParaRPr lang="en-US" dirty="0"/>
          </a:p>
          <a:p>
            <a:pPr algn="l"/>
            <a:r>
              <a:rPr lang="en-US" sz="1900" i="1" dirty="0">
                <a:latin typeface="Times New Roman" panose="02020603050405020304" pitchFamily="18" charset="0"/>
              </a:rPr>
              <a:t>Data for Artificial Intelligence Training </a:t>
            </a:r>
            <a:r>
              <a:rPr lang="en-US" sz="1900" dirty="0">
                <a:latin typeface="TimesNewRomanPSMT"/>
              </a:rPr>
              <a:t>– </a:t>
            </a:r>
            <a:r>
              <a:rPr lang="en-US" sz="1900" dirty="0">
                <a:latin typeface="Times New Roman" panose="02020603050405020304" pitchFamily="18" charset="0"/>
              </a:rPr>
              <a:t>Data sets for A.I. training and</a:t>
            </a:r>
          </a:p>
          <a:p>
            <a:pPr algn="l"/>
            <a:r>
              <a:rPr lang="en-US" sz="1900" dirty="0">
                <a:latin typeface="TimesNewRomanPSMT"/>
              </a:rPr>
              <a:t>algorithmic models will increasingly become the DoD’s most valuable digital</a:t>
            </a:r>
          </a:p>
          <a:p>
            <a:pPr algn="l"/>
            <a:r>
              <a:rPr lang="en-US" sz="1900" dirty="0">
                <a:latin typeface="Times New Roman" panose="02020603050405020304" pitchFamily="18" charset="0"/>
              </a:rPr>
              <a:t>assets and we must create a framework for managing them across the data lifecycle</a:t>
            </a:r>
          </a:p>
          <a:p>
            <a:pPr algn="l"/>
            <a:r>
              <a:rPr lang="en-US" sz="1900" dirty="0">
                <a:latin typeface="Times New Roman" panose="02020603050405020304" pitchFamily="18" charset="0"/>
              </a:rPr>
              <a:t>that provides protected visibility and responsible brokerage.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6B82F-2287-458E-A95B-FD6CB59E37F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4526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73562" fontAlgn="auto">
              <a:spcBef>
                <a:spcPts val="0"/>
              </a:spcBef>
              <a:spcAft>
                <a:spcPts val="0"/>
              </a:spcAft>
              <a:defRPr/>
            </a:pPr>
            <a:fld id="{9D29B3FA-E132-4EFA-970E-54042A27C43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73562" fontAlgn="auto">
                <a:spcBef>
                  <a:spcPts val="0"/>
                </a:spcBef>
                <a:spcAft>
                  <a:spcPts val="0"/>
                </a:spcAft>
                <a:defRPr/>
              </a:pPr>
              <a:t>43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3646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0662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541EDC-F988-CB40-81CF-4A5494ABF41B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55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5925" y="728663"/>
            <a:ext cx="6483350" cy="3646487"/>
          </a:xfrm>
          <a:ln/>
        </p:spPr>
      </p:sp>
      <p:sp>
        <p:nvSpPr>
          <p:cNvPr id="1855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1" y="4617014"/>
            <a:ext cx="5854700" cy="4375874"/>
          </a:xfrm>
        </p:spPr>
        <p:txBody>
          <a:bodyPr/>
          <a:lstStyle/>
          <a:p>
            <a:pPr marL="0" lvl="1" defTabSz="97356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2009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1AE76-A609-2B41-8646-C2541EC4A76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47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2422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>
            <a:spLocks noGrp="1" noRot="1" noChangeAspect="1"/>
          </p:cNvSpPr>
          <p:nvPr>
            <p:ph type="sldImg"/>
          </p:nvPr>
        </p:nvSpPr>
        <p:spPr>
          <a:xfrm>
            <a:off x="415925" y="728663"/>
            <a:ext cx="6483350" cy="36464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9" name="Shape 9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889475-CBD4-4D34-8B4F-5EA62B12E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4552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70A2E-56A9-4DBF-B778-2E1BB5B02B2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191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4522ba68e_1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728663"/>
            <a:ext cx="6483350" cy="36464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4522ba68e_1_209:notes"/>
          <p:cNvSpPr txBox="1">
            <a:spLocks noGrp="1"/>
          </p:cNvSpPr>
          <p:nvPr>
            <p:ph type="body" idx="1"/>
          </p:nvPr>
        </p:nvSpPr>
        <p:spPr>
          <a:xfrm>
            <a:off x="731520" y="4618299"/>
            <a:ext cx="5852160" cy="4375230"/>
          </a:xfrm>
          <a:prstGeom prst="rect">
            <a:avLst/>
          </a:prstGeom>
        </p:spPr>
        <p:txBody>
          <a:bodyPr spcFirstLastPara="1" wrap="square" lIns="97340" tIns="97340" rIns="97340" bIns="9734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B1D393-970B-47A2-A0E9-FC3815873E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61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28663"/>
            <a:ext cx="6483350" cy="3646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73562" fontAlgn="auto">
              <a:spcBef>
                <a:spcPts val="0"/>
              </a:spcBef>
              <a:spcAft>
                <a:spcPts val="0"/>
              </a:spcAft>
              <a:defRPr/>
            </a:pPr>
            <a:fld id="{28703A22-A4FA-429E-BF08-9CD51C43082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73562" fontAlgn="auto">
                <a:spcBef>
                  <a:spcPts val="0"/>
                </a:spcBef>
                <a:spcAft>
                  <a:spcPts val="0"/>
                </a:spcAft>
                <a:defRPr/>
              </a:pPr>
              <a:t>62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68545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86753" fontAlgn="auto">
              <a:spcBef>
                <a:spcPts val="0"/>
              </a:spcBef>
              <a:spcAft>
                <a:spcPts val="0"/>
              </a:spcAft>
              <a:defRPr/>
            </a:pPr>
            <a:fld id="{29B424A6-7593-2C46-9CCA-8596FB18DBBE}" type="slidenum">
              <a:rPr lang="en-US" sz="1400">
                <a:solidFill>
                  <a:prstClr val="black"/>
                </a:solidFill>
                <a:latin typeface="Calibri"/>
              </a:rPr>
              <a:pPr defTabSz="486753" fontAlgn="auto">
                <a:spcBef>
                  <a:spcPts val="0"/>
                </a:spcBef>
                <a:spcAft>
                  <a:spcPts val="0"/>
                </a:spcAft>
                <a:defRPr/>
              </a:pPr>
              <a:t>63</a:t>
            </a:fld>
            <a:endParaRPr lang="en-US" sz="14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1673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VAUL&amp;I: are core DDS data-centric, data-model capabilities</a:t>
            </a:r>
          </a:p>
          <a:p>
            <a:r>
              <a:rPr lang="en-US" dirty="0"/>
              <a:t>T&amp;S: Trustworthy and Secure are enable by DDS Secure</a:t>
            </a:r>
          </a:p>
          <a:p>
            <a:endParaRPr lang="en-US" dirty="0"/>
          </a:p>
          <a:p>
            <a:pPr marL="64228">
              <a:spcBef>
                <a:spcPts val="2129"/>
              </a:spcBef>
            </a:pPr>
            <a:r>
              <a:rPr lang="en-US" sz="1700" dirty="0">
                <a:latin typeface="Arial" panose="020B0604020202020204" pitchFamily="34" charset="0"/>
              </a:rPr>
              <a:t>1. </a:t>
            </a:r>
            <a:r>
              <a:rPr lang="en-US" sz="1500" dirty="0">
                <a:latin typeface="Arial" panose="020B0604020202020204" pitchFamily="34" charset="0"/>
              </a:rPr>
              <a:t>Make Data Visible </a:t>
            </a:r>
            <a:r>
              <a:rPr lang="en-US" sz="1700" dirty="0">
                <a:latin typeface="Arial" panose="020B0604020202020204" pitchFamily="34" charset="0"/>
              </a:rPr>
              <a:t>-- </a:t>
            </a:r>
            <a:r>
              <a:rPr lang="en-US" sz="1300" dirty="0">
                <a:latin typeface="Arial" panose="020B0604020202020204" pitchFamily="34" charset="0"/>
              </a:rPr>
              <a:t>Consumers can locate the needed data</a:t>
            </a:r>
            <a:endParaRPr lang="en-US" sz="1700" dirty="0">
              <a:latin typeface="Arial" panose="020B0604020202020204" pitchFamily="34" charset="0"/>
            </a:endParaRPr>
          </a:p>
          <a:p>
            <a:pPr marL="64228">
              <a:spcBef>
                <a:spcPts val="2129"/>
              </a:spcBef>
            </a:pPr>
            <a:r>
              <a:rPr lang="en-US" sz="1700" dirty="0">
                <a:latin typeface="Arial" panose="020B0604020202020204" pitchFamily="34" charset="0"/>
              </a:rPr>
              <a:t>2. </a:t>
            </a:r>
            <a:r>
              <a:rPr lang="en-US" sz="1500" dirty="0">
                <a:latin typeface="Arial" panose="020B0604020202020204" pitchFamily="34" charset="0"/>
              </a:rPr>
              <a:t>Make Data Accessible </a:t>
            </a:r>
            <a:r>
              <a:rPr lang="en-US" sz="1700" dirty="0">
                <a:latin typeface="Arial" panose="020B0604020202020204" pitchFamily="34" charset="0"/>
              </a:rPr>
              <a:t>-- </a:t>
            </a:r>
            <a:r>
              <a:rPr lang="en-US" sz="1300" dirty="0">
                <a:latin typeface="Arial" panose="020B0604020202020204" pitchFamily="34" charset="0"/>
              </a:rPr>
              <a:t>Consumers can retrieve the data</a:t>
            </a:r>
            <a:endParaRPr lang="en-US" sz="1700" dirty="0">
              <a:latin typeface="Arial" panose="020B0604020202020204" pitchFamily="34" charset="0"/>
            </a:endParaRPr>
          </a:p>
          <a:p>
            <a:pPr marL="64228">
              <a:spcBef>
                <a:spcPts val="2129"/>
              </a:spcBef>
            </a:pPr>
            <a:r>
              <a:rPr lang="en-US" sz="1700" dirty="0">
                <a:latin typeface="Arial" panose="020B0604020202020204" pitchFamily="34" charset="0"/>
              </a:rPr>
              <a:t>3. </a:t>
            </a:r>
            <a:r>
              <a:rPr lang="en-US" sz="1500" dirty="0">
                <a:latin typeface="Arial" panose="020B0604020202020204" pitchFamily="34" charset="0"/>
              </a:rPr>
              <a:t>Make Data Understandable </a:t>
            </a:r>
            <a:r>
              <a:rPr lang="en-US" sz="1700" dirty="0">
                <a:latin typeface="Arial" panose="020B0604020202020204" pitchFamily="34" charset="0"/>
              </a:rPr>
              <a:t>-- </a:t>
            </a:r>
            <a:r>
              <a:rPr lang="en-US" sz="1300" dirty="0">
                <a:latin typeface="Arial" panose="020B0604020202020204" pitchFamily="34" charset="0"/>
              </a:rPr>
              <a:t>Consumers can recognize the content, context, and applicability</a:t>
            </a:r>
          </a:p>
          <a:p>
            <a:pPr marL="64228">
              <a:spcBef>
                <a:spcPts val="2129"/>
              </a:spcBef>
            </a:pPr>
            <a:r>
              <a:rPr lang="en-US" sz="1700" dirty="0">
                <a:latin typeface="Arial" panose="020B0604020202020204" pitchFamily="34" charset="0"/>
              </a:rPr>
              <a:t>4. </a:t>
            </a:r>
            <a:r>
              <a:rPr lang="en-US" sz="1500" dirty="0">
                <a:latin typeface="Arial" panose="020B0604020202020204" pitchFamily="34" charset="0"/>
              </a:rPr>
              <a:t>Make Data Linked </a:t>
            </a:r>
            <a:r>
              <a:rPr lang="en-US" sz="1700" dirty="0">
                <a:latin typeface="Arial" panose="020B0604020202020204" pitchFamily="34" charset="0"/>
              </a:rPr>
              <a:t>- </a:t>
            </a:r>
            <a:r>
              <a:rPr lang="en-US" sz="1300" dirty="0">
                <a:latin typeface="Arial" panose="020B0604020202020204" pitchFamily="34" charset="0"/>
              </a:rPr>
              <a:t>Consumers can exploit data elements through innate relationships</a:t>
            </a:r>
            <a:endParaRPr lang="en-US" sz="1700" dirty="0">
              <a:latin typeface="Arial" panose="020B0604020202020204" pitchFamily="34" charset="0"/>
            </a:endParaRPr>
          </a:p>
          <a:p>
            <a:pPr marL="64228">
              <a:spcBef>
                <a:spcPts val="2129"/>
              </a:spcBef>
            </a:pPr>
            <a:r>
              <a:rPr lang="en-US" sz="1700" dirty="0">
                <a:latin typeface="Arial" panose="020B0604020202020204" pitchFamily="34" charset="0"/>
              </a:rPr>
              <a:t>5. </a:t>
            </a:r>
            <a:r>
              <a:rPr lang="en-US" sz="1500" dirty="0">
                <a:latin typeface="Arial" panose="020B0604020202020204" pitchFamily="34" charset="0"/>
              </a:rPr>
              <a:t>Make Data Interoperable </a:t>
            </a:r>
            <a:r>
              <a:rPr lang="en-US" sz="1700" dirty="0">
                <a:latin typeface="Arial" panose="020B0604020202020204" pitchFamily="34" charset="0"/>
              </a:rPr>
              <a:t>-- </a:t>
            </a:r>
            <a:r>
              <a:rPr lang="en-US" sz="1300" dirty="0">
                <a:latin typeface="Arial" panose="020B0604020202020204" pitchFamily="34" charset="0"/>
              </a:rPr>
              <a:t>Consumers have a common representation / comprehension of data</a:t>
            </a:r>
            <a:endParaRPr lang="en-US" sz="1700" dirty="0">
              <a:latin typeface="Arial" panose="020B0604020202020204" pitchFamily="34" charset="0"/>
            </a:endParaRPr>
          </a:p>
          <a:p>
            <a:pPr marL="64228">
              <a:spcBef>
                <a:spcPts val="2129"/>
              </a:spcBef>
            </a:pPr>
            <a:r>
              <a:rPr lang="en-US" sz="1700" dirty="0">
                <a:latin typeface="Arial" panose="020B0604020202020204" pitchFamily="34" charset="0"/>
              </a:rPr>
              <a:t>6. </a:t>
            </a:r>
            <a:r>
              <a:rPr lang="en-US" sz="1500" dirty="0">
                <a:latin typeface="Arial" panose="020B0604020202020204" pitchFamily="34" charset="0"/>
              </a:rPr>
              <a:t>Make Data Trustworthy </a:t>
            </a:r>
            <a:r>
              <a:rPr lang="en-US" sz="1900" dirty="0">
                <a:latin typeface="Arial" panose="020B0604020202020204" pitchFamily="34" charset="0"/>
              </a:rPr>
              <a:t>-- </a:t>
            </a:r>
            <a:r>
              <a:rPr lang="en-US" sz="1300" dirty="0">
                <a:latin typeface="Arial" panose="020B0604020202020204" pitchFamily="34" charset="0"/>
              </a:rPr>
              <a:t>Consumers can be confident in all aspects of data for decision-making</a:t>
            </a:r>
          </a:p>
          <a:p>
            <a:pPr marL="64228">
              <a:spcBef>
                <a:spcPts val="2129"/>
              </a:spcBef>
            </a:pPr>
            <a:r>
              <a:rPr lang="en-US" sz="1700" dirty="0">
                <a:latin typeface="Arial" panose="020B0604020202020204" pitchFamily="34" charset="0"/>
              </a:rPr>
              <a:t>7. </a:t>
            </a:r>
            <a:r>
              <a:rPr lang="en-US" sz="1500" dirty="0">
                <a:latin typeface="Arial" panose="020B0604020202020204" pitchFamily="34" charset="0"/>
              </a:rPr>
              <a:t>Make Data Secure </a:t>
            </a:r>
            <a:r>
              <a:rPr lang="en-US" sz="1700" dirty="0">
                <a:latin typeface="Arial" panose="020B0604020202020204" pitchFamily="34" charset="0"/>
              </a:rPr>
              <a:t>-- </a:t>
            </a:r>
            <a:r>
              <a:rPr lang="en-US" sz="1300" dirty="0">
                <a:latin typeface="Arial" panose="020B0604020202020204" pitchFamily="34" charset="0"/>
              </a:rPr>
              <a:t>Consumers know that data is protected from unauthorized use / manipulation</a:t>
            </a:r>
            <a:endParaRPr lang="en-US" sz="1700" dirty="0"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So, sims for training need to be interoperable meanwhile there are these new MOSA and Data-Centric requirement mandates.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73562" fontAlgn="auto">
              <a:spcBef>
                <a:spcPts val="0"/>
              </a:spcBef>
              <a:spcAft>
                <a:spcPts val="0"/>
              </a:spcAft>
              <a:defRPr/>
            </a:pPr>
            <a:fld id="{1C06B82F-2287-458E-A95B-FD6CB59E37F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73562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66528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E6743-979B-406C-8C36-87EECD0AD0FA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0779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98ED43-BC88-554A-9D90-17A6A4C6321E}" type="slidenum">
              <a:rPr lang="en-US"/>
              <a:pPr/>
              <a:t>66</a:t>
            </a:fld>
            <a:endParaRPr lang="en-US"/>
          </a:p>
        </p:txBody>
      </p:sp>
      <p:sp>
        <p:nvSpPr>
          <p:cNvPr id="178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06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1363" y="1216025"/>
            <a:ext cx="5832475" cy="32813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:notes"/>
          <p:cNvSpPr txBox="1">
            <a:spLocks noGrp="1"/>
          </p:cNvSpPr>
          <p:nvPr>
            <p:ph type="body" idx="1"/>
          </p:nvPr>
        </p:nvSpPr>
        <p:spPr>
          <a:xfrm>
            <a:off x="731520" y="4679066"/>
            <a:ext cx="5852160" cy="3828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340" tIns="48657" rIns="97340" bIns="48657" anchor="t" anchorCtr="0"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700"/>
              <a:t>The interface </a:t>
            </a:r>
            <a:r>
              <a:rPr lang="en-US" sz="700" i="1"/>
              <a:t>is</a:t>
            </a:r>
            <a:r>
              <a:rPr lang="en-US" sz="700"/>
              <a:t> the data.  </a:t>
            </a:r>
            <a:endParaRPr/>
          </a:p>
          <a:p>
            <a:pPr marL="486781"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700"/>
              <a:t>There are no artificial wrappers or blockers to that interface like messages, or objects, or files, or access patterns.</a:t>
            </a:r>
            <a:endParaRPr/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700"/>
              <a:t>The infrastructure understands that data.  </a:t>
            </a:r>
            <a:endParaRPr/>
          </a:p>
          <a:p>
            <a:pPr marL="486781"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700"/>
              <a:t>This enables filtering/searching, tools, &amp; selectivity.  It decouples applications from the data and thereby removes much of the complexity from the applications. </a:t>
            </a:r>
            <a:endParaRPr/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700"/>
              <a:t>The system manages the data and imposes rules on how applications exchange data.  </a:t>
            </a:r>
            <a:endParaRPr/>
          </a:p>
          <a:p>
            <a:pPr marL="486781"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700"/>
              <a:t>This provides a notion of "truth".  It enables data lifetimes, data model matching, CRUD interfaces, etc.</a:t>
            </a:r>
            <a:endParaRPr/>
          </a:p>
          <a:p>
            <a:pPr marL="486781" indent="-24339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700"/>
              <a:t>Databases are data-centric storage.  They fit all the above:</a:t>
            </a:r>
            <a:br>
              <a:rPr lang="en-US" sz="700"/>
            </a:br>
            <a:r>
              <a:rPr lang="en-US" sz="700"/>
              <a:t>a) Data tables directly describe data.  Unstructured databases also provide direct data access.  Applications interact only with the table, not with the location of the data in a file.</a:t>
            </a:r>
            <a:br>
              <a:rPr lang="en-US" sz="700"/>
            </a:br>
            <a:r>
              <a:rPr lang="en-US" sz="700"/>
              <a:t>b) The database provides an environment to search, match, and manage data.  I can access data, or write a tool that manipulates the data without talking to whoever put the data there.  SQL is a language that leverages this power.</a:t>
            </a:r>
            <a:br>
              <a:rPr lang="en-US" sz="700"/>
            </a:br>
            <a:r>
              <a:rPr lang="en-US" sz="700"/>
              <a:t>c) The database imposes ACID properties.  The data won't get corrupted, etc.  In a system, the data in the database is Truth. (what's the right value of this data?)</a:t>
            </a:r>
            <a:br>
              <a:rPr lang="en-US" sz="700"/>
            </a:br>
            <a:br>
              <a:rPr lang="en-US" sz="700"/>
            </a:br>
            <a:br>
              <a:rPr lang="en-US" sz="700"/>
            </a:br>
            <a:r>
              <a:rPr lang="en-US" sz="700"/>
              <a:t>DDS is a data-centric communications. a "databus".  It also fits all of the above:</a:t>
            </a:r>
            <a:br>
              <a:rPr lang="en-US" sz="700"/>
            </a:br>
            <a:r>
              <a:rPr lang="en-US" sz="700"/>
              <a:t>a) IDL defines data types, and then you interact with those types. </a:t>
            </a:r>
            <a:br>
              <a:rPr lang="en-US" sz="700"/>
            </a:br>
            <a:r>
              <a:rPr lang="en-US" sz="700"/>
              <a:t>b) You can filter data, write tools, &amp; select what you want directly.  We also leverage an SGL-like capability.</a:t>
            </a:r>
            <a:br>
              <a:rPr lang="en-US" sz="700"/>
            </a:br>
            <a:r>
              <a:rPr lang="en-US" sz="700"/>
              <a:t>c) The databus imposes QoS rules.  The notion of truth is very well defined.  It includes timing (how old is this data?  how fast will I get it?)</a:t>
            </a:r>
            <a:endParaRPr/>
          </a:p>
          <a:p>
            <a:pPr marL="486781" indent="-24339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700"/>
          </a:p>
          <a:p>
            <a:pPr marL="486781" indent="-24339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700"/>
              <a:t>In summary, data-centric systems manage state directly.  Applications interact by directly accessing that state.  Note that the method of storage or the pattern of interaction is orthogonal.</a:t>
            </a:r>
            <a:br>
              <a:rPr lang="en-US" sz="700"/>
            </a:br>
            <a:br>
              <a:rPr lang="en-US" sz="700"/>
            </a:br>
            <a:r>
              <a:rPr lang="en-US" sz="700"/>
              <a:t>If you want a sound bite, I had one in my 2012 webinar on "The single most important decision in designing your distributed system":  </a:t>
            </a:r>
            <a:br>
              <a:rPr lang="en-US" sz="700"/>
            </a:br>
            <a:br>
              <a:rPr lang="en-US" sz="700"/>
            </a:br>
            <a:r>
              <a:rPr lang="en-US" sz="700"/>
              <a:t>Will the apps manage truth &amp; the infrastructure exchange messages?</a:t>
            </a:r>
            <a:br>
              <a:rPr lang="en-US" sz="700"/>
            </a:br>
            <a:r>
              <a:rPr lang="en-US" sz="700"/>
              <a:t>Or</a:t>
            </a:r>
            <a:br>
              <a:rPr lang="en-US" sz="700"/>
            </a:br>
            <a:br>
              <a:rPr lang="en-US" sz="700"/>
            </a:br>
            <a:r>
              <a:rPr lang="en-US" sz="700"/>
              <a:t>Will the infrastructure manage truth&amp; the apps exchange state?</a:t>
            </a:r>
            <a:endParaRPr/>
          </a:p>
          <a:p>
            <a:pPr marL="486781" indent="-24339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700"/>
          </a:p>
          <a:p>
            <a:pPr marL="486781" indent="-24339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700"/>
              <a:t>Common “truth” for integration</a:t>
            </a:r>
            <a:endParaRPr/>
          </a:p>
          <a:p>
            <a:pPr marL="486781" indent="-24339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700"/>
              <a:t>Extreme reliability &amp; scalability</a:t>
            </a:r>
            <a:endParaRPr/>
          </a:p>
          <a:p>
            <a:pPr marL="486781" indent="-24339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700"/>
              <a:t>Right data, right time, right place</a:t>
            </a:r>
            <a:endParaRPr/>
          </a:p>
          <a:p>
            <a:pPr marL="486781" indent="-24339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100"/>
              <a:t>Intelligence in the infrastructure</a:t>
            </a:r>
            <a:endParaRPr/>
          </a:p>
          <a:p>
            <a:pPr marL="973562" lvl="1" indent="-24339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1100"/>
              <a:t>not complexity in the application code</a:t>
            </a:r>
            <a:endParaRPr/>
          </a:p>
          <a:p>
            <a:pPr marL="486781" indent="-24339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100"/>
              <a:t>No startup dependencies</a:t>
            </a:r>
            <a:endParaRPr/>
          </a:p>
          <a:p>
            <a:pPr marL="486781" indent="-24339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100"/>
              <a:t>Generic tools and analyzers</a:t>
            </a:r>
            <a:endParaRPr/>
          </a:p>
          <a:p>
            <a:pPr marL="486781" indent="-24339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700"/>
          </a:p>
        </p:txBody>
      </p:sp>
      <p:sp>
        <p:nvSpPr>
          <p:cNvPr id="264" name="Google Shape;264;p1:notes"/>
          <p:cNvSpPr txBox="1">
            <a:spLocks noGrp="1"/>
          </p:cNvSpPr>
          <p:nvPr>
            <p:ph type="sldNum" idx="12"/>
          </p:nvPr>
        </p:nvSpPr>
        <p:spPr>
          <a:xfrm>
            <a:off x="4143587" y="9234911"/>
            <a:ext cx="3169920" cy="48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340" tIns="48657" rIns="97340" bIns="48657" anchor="b" anchorCtr="0"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US"/>
              <a:pPr algn="l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73562" eaLnBrk="1" hangingPunct="1">
              <a:defRPr/>
            </a:pPr>
            <a:r>
              <a:rPr lang="en-US" sz="1300" dirty="0">
                <a:latin typeface="+mn-lt"/>
                <a:ea typeface="ＭＳ Ｐゴシック" charset="0"/>
                <a:cs typeface="ＭＳ Ｐゴシック" charset="0"/>
              </a:rPr>
              <a:t>IIRA defines: Connectivity = Infrastructure for Communications Interoperability</a:t>
            </a:r>
          </a:p>
          <a:p>
            <a:pPr defTabSz="973562" eaLnBrk="1" hangingPunct="1">
              <a:defRPr/>
            </a:pPr>
            <a:endParaRPr lang="en-US" sz="1300" dirty="0">
              <a:latin typeface="+mn-lt"/>
              <a:ea typeface="ＭＳ Ｐゴシック" charset="0"/>
              <a:cs typeface="ＭＳ Ｐゴシック" charset="0"/>
            </a:endParaRPr>
          </a:p>
          <a:p>
            <a:pPr defTabSz="973562" eaLnBrk="1" hangingPunct="1">
              <a:defRPr/>
            </a:pPr>
            <a:r>
              <a:rPr lang="en-US" sz="1300" dirty="0">
                <a:latin typeface="+mn-lt"/>
                <a:ea typeface="ＭＳ Ｐゴシック" charset="0"/>
                <a:cs typeface="ＭＳ Ｐゴシック" charset="0"/>
              </a:rPr>
              <a:t>Example: Two people are </a:t>
            </a:r>
            <a:r>
              <a:rPr lang="en-US" sz="1300" dirty="0" err="1">
                <a:latin typeface="+mn-lt"/>
                <a:ea typeface="ＭＳ Ｐゴシック" charset="0"/>
                <a:cs typeface="ＭＳ Ｐゴシック" charset="0"/>
              </a:rPr>
              <a:t>integrable</a:t>
            </a:r>
            <a:r>
              <a:rPr lang="en-US" sz="1300" dirty="0">
                <a:latin typeface="+mn-lt"/>
                <a:ea typeface="ＭＳ Ｐゴシック" charset="0"/>
                <a:cs typeface="ＭＳ Ｐゴシック" charset="0"/>
              </a:rPr>
              <a:t> (level 1) if both are able to speak and listen; interoperable (level 2) if they speak the same language; and composable (level 3+) if they share similar educational background so that enables them to collaborate on specific tasks. </a:t>
            </a:r>
            <a:endParaRPr lang="en-US" dirty="0"/>
          </a:p>
          <a:p>
            <a:endParaRPr lang="en-US" dirty="0"/>
          </a:p>
          <a:p>
            <a:r>
              <a:rPr lang="en-US" dirty="0"/>
              <a:t>Syntactic</a:t>
            </a:r>
            <a:r>
              <a:rPr lang="en-US" baseline="0" dirty="0"/>
              <a:t> interoperability: make it easy to share types.  Evolve those types.  Be </a:t>
            </a:r>
            <a:r>
              <a:rPr lang="en-US" baseline="0" dirty="0" err="1"/>
              <a:t>typesafe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Semantic interoperability: select an existing or industry-specific model and use it.  Generic data modeling is hard.  Mandate all lower levels.</a:t>
            </a:r>
          </a:p>
          <a:p>
            <a:endParaRPr lang="en-US" baseline="0" dirty="0"/>
          </a:p>
          <a:p>
            <a:r>
              <a:rPr lang="en-US" baseline="0" dirty="0"/>
              <a:t>Stop here.  Above this is human work</a:t>
            </a:r>
          </a:p>
          <a:p>
            <a:endParaRPr lang="en-US" baseline="0" dirty="0"/>
          </a:p>
          <a:p>
            <a:r>
              <a:rPr lang="en-US" sz="1300" b="1" dirty="0"/>
              <a:t>Level 0</a:t>
            </a:r>
            <a:r>
              <a:rPr lang="en-US" sz="1300" dirty="0"/>
              <a:t>: </a:t>
            </a:r>
            <a:r>
              <a:rPr lang="en-US" sz="1300" b="1" dirty="0"/>
              <a:t>Stand-alone </a:t>
            </a:r>
            <a:r>
              <a:rPr lang="en-US" sz="1300" dirty="0"/>
              <a:t>systems. </a:t>
            </a:r>
            <a:r>
              <a:rPr lang="en-US" sz="1300" dirty="0">
                <a:solidFill>
                  <a:srgbClr val="FF6600"/>
                </a:solidFill>
              </a:rPr>
              <a:t>No Interoperability</a:t>
            </a:r>
            <a:r>
              <a:rPr lang="en-US" sz="1300" dirty="0"/>
              <a:t>.</a:t>
            </a:r>
          </a:p>
          <a:p>
            <a:r>
              <a:rPr lang="en-US" sz="1300" b="1" dirty="0"/>
              <a:t>Level 1: Technical Interoperability</a:t>
            </a:r>
            <a:r>
              <a:rPr lang="en-US" sz="1300" dirty="0"/>
              <a:t>. A </a:t>
            </a:r>
            <a:r>
              <a:rPr lang="en-US" sz="1300" b="1" dirty="0">
                <a:solidFill>
                  <a:srgbClr val="FF6600"/>
                </a:solidFill>
              </a:rPr>
              <a:t>communication protocol </a:t>
            </a:r>
            <a:r>
              <a:rPr lang="en-US" sz="1300" dirty="0"/>
              <a:t>exists for exchanging data between participating systems. On this level, a communication infrastructure is established allowing </a:t>
            </a:r>
            <a:r>
              <a:rPr lang="en-US" sz="1300" dirty="0">
                <a:solidFill>
                  <a:srgbClr val="FF6600"/>
                </a:solidFill>
              </a:rPr>
              <a:t>systems to exchange bits and bytes, and the underlying networks </a:t>
            </a:r>
            <a:r>
              <a:rPr lang="en-US" sz="1300" dirty="0"/>
              <a:t>and protocols are unambiguously defined. </a:t>
            </a:r>
          </a:p>
          <a:p>
            <a:r>
              <a:rPr lang="en-US" sz="1300" b="1" dirty="0"/>
              <a:t>Level 2: Syntactic Interoperability. </a:t>
            </a:r>
            <a:r>
              <a:rPr lang="en-US" sz="1300" dirty="0"/>
              <a:t>A </a:t>
            </a:r>
            <a:r>
              <a:rPr lang="en-US" sz="1300" b="1" dirty="0">
                <a:solidFill>
                  <a:srgbClr val="FF6600"/>
                </a:solidFill>
              </a:rPr>
              <a:t>common structure to exchange information</a:t>
            </a:r>
            <a:r>
              <a:rPr lang="en-US" sz="1300" dirty="0">
                <a:solidFill>
                  <a:srgbClr val="FF6600"/>
                </a:solidFill>
              </a:rPr>
              <a:t>; i.e., a common data format is used</a:t>
            </a:r>
            <a:r>
              <a:rPr lang="en-US" sz="1300" dirty="0"/>
              <a:t>. On this level, a </a:t>
            </a:r>
            <a:r>
              <a:rPr lang="en-US" sz="1300" dirty="0">
                <a:solidFill>
                  <a:srgbClr val="FF6600"/>
                </a:solidFill>
              </a:rPr>
              <a:t>common protocol to structure </a:t>
            </a:r>
            <a:r>
              <a:rPr lang="en-US" sz="1300" dirty="0"/>
              <a:t>the data is used; the </a:t>
            </a:r>
            <a:r>
              <a:rPr lang="en-US" sz="1300" dirty="0">
                <a:solidFill>
                  <a:srgbClr val="FF6600"/>
                </a:solidFill>
              </a:rPr>
              <a:t>format of the information </a:t>
            </a:r>
            <a:r>
              <a:rPr lang="en-US" sz="1300" dirty="0"/>
              <a:t>exchange is unambiguously defined. This layer defines structure. </a:t>
            </a:r>
          </a:p>
          <a:p>
            <a:r>
              <a:rPr lang="en-US" sz="1300" b="1" dirty="0"/>
              <a:t>Level 3</a:t>
            </a:r>
            <a:r>
              <a:rPr lang="en-US" sz="1300" dirty="0"/>
              <a:t>: </a:t>
            </a:r>
            <a:r>
              <a:rPr lang="en-US" sz="1300" b="1" dirty="0"/>
              <a:t>Semantic Interoperability. </a:t>
            </a:r>
            <a:r>
              <a:rPr lang="en-US" sz="1300" dirty="0"/>
              <a:t>The </a:t>
            </a:r>
            <a:r>
              <a:rPr lang="en-US" sz="1300" dirty="0">
                <a:solidFill>
                  <a:srgbClr val="FF6600"/>
                </a:solidFill>
              </a:rPr>
              <a:t>meaning of the data is shared</a:t>
            </a:r>
            <a:r>
              <a:rPr lang="en-US" sz="1300" dirty="0"/>
              <a:t>; the </a:t>
            </a:r>
            <a:r>
              <a:rPr lang="en-US" sz="1300" dirty="0">
                <a:solidFill>
                  <a:srgbClr val="FF6600"/>
                </a:solidFill>
              </a:rPr>
              <a:t>content of the information exchange requests are unambiguously defined</a:t>
            </a:r>
            <a:r>
              <a:rPr lang="en-US" sz="1300" dirty="0"/>
              <a:t>. This layer defines (word) meaning. There is a related but slightly different interpretation of the phrase semantic interoperability, which is closer to what is here termed Conceptual Interoperability, i.e. information in a form whose meaning is independent of the application generating or using it.</a:t>
            </a:r>
          </a:p>
          <a:p>
            <a:r>
              <a:rPr lang="en-US" sz="1300" dirty="0"/>
              <a:t>Level 4: </a:t>
            </a:r>
            <a:r>
              <a:rPr lang="en-US" sz="1300" b="1" dirty="0"/>
              <a:t>Pragmatic Interoperability </a:t>
            </a:r>
            <a:r>
              <a:rPr lang="en-US" sz="1300" dirty="0"/>
              <a:t>is reached when the interoperating systems are </a:t>
            </a:r>
            <a:r>
              <a:rPr lang="en-US" sz="1300" b="1" dirty="0"/>
              <a:t>aware of the methods and procedures</a:t>
            </a:r>
            <a:r>
              <a:rPr lang="en-US" sz="1300" dirty="0"/>
              <a:t> that each system is employing. In other words, the use of the data – or the context of its application – is understood by the participating systems; the context in which the information is exchanged is unambiguously defined. This layer puts the (word) meaning into context.</a:t>
            </a:r>
          </a:p>
          <a:p>
            <a:r>
              <a:rPr lang="en-US" sz="1300" dirty="0"/>
              <a:t>Level 5: </a:t>
            </a:r>
            <a:r>
              <a:rPr lang="en-US" sz="1300" b="1" dirty="0"/>
              <a:t>Dynamic Interoperability</a:t>
            </a:r>
            <a:r>
              <a:rPr lang="en-US" sz="1300" dirty="0"/>
              <a:t>: As a system operates on data over time, the state of that system will change, and this includes the assumptions and constraints that affect its data interchange....</a:t>
            </a:r>
          </a:p>
          <a:p>
            <a:r>
              <a:rPr lang="en-US" sz="1300" dirty="0"/>
              <a:t>Level 6: </a:t>
            </a:r>
            <a:r>
              <a:rPr lang="en-US" sz="1300" b="1" dirty="0"/>
              <a:t>Conceptual Interoperability </a:t>
            </a:r>
            <a:r>
              <a:rPr lang="en-US" sz="1300" dirty="0"/>
              <a:t>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6EA00-D24A-4F70-826B-589D593E0F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23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5086" indent="-365086">
              <a:buFont typeface="Arial"/>
              <a:buChar char="•"/>
            </a:pPr>
            <a:r>
              <a:rPr lang="en-US" dirty="0"/>
              <a:t>Framework &amp; Transport Layer</a:t>
            </a:r>
          </a:p>
          <a:p>
            <a:pPr marL="851866" lvl="1" indent="-365086">
              <a:buFont typeface="Arial"/>
              <a:buChar char="•"/>
            </a:pPr>
            <a:r>
              <a:rPr lang="en-US" dirty="0"/>
              <a:t>How to get interoperable data?</a:t>
            </a:r>
          </a:p>
          <a:p>
            <a:pPr marL="1095257" lvl="1" indent="-365086">
              <a:buFont typeface="Arial"/>
              <a:buChar char="•"/>
            </a:pPr>
            <a:r>
              <a:rPr lang="en-US" dirty="0"/>
              <a:t>What is the lingua franca? </a:t>
            </a:r>
          </a:p>
          <a:p>
            <a:pPr marL="1095257" lvl="1" indent="-365086">
              <a:buFont typeface="Arial"/>
              <a:buChar char="•"/>
            </a:pPr>
            <a:r>
              <a:rPr lang="en-US" dirty="0"/>
              <a:t>Get all parties to communicate!</a:t>
            </a:r>
          </a:p>
          <a:p>
            <a:pPr marL="365086" indent="-365086">
              <a:buFont typeface="Arial"/>
              <a:buChar char="•"/>
            </a:pPr>
            <a:r>
              <a:rPr lang="en-US" dirty="0"/>
              <a:t>Assume, Networking layer already setup</a:t>
            </a:r>
          </a:p>
          <a:p>
            <a:pPr marL="1095257" lvl="1" indent="-365086">
              <a:buFont typeface="Arial"/>
              <a:buChar char="•"/>
            </a:pPr>
            <a:r>
              <a:rPr lang="en-US" dirty="0"/>
              <a:t>People know how to do this</a:t>
            </a:r>
          </a:p>
          <a:p>
            <a:pPr marL="365086" indent="-365086">
              <a:buFont typeface="Arial"/>
              <a:buChar char="•"/>
            </a:pPr>
            <a:r>
              <a:rPr lang="en-US" dirty="0"/>
              <a:t>Recognize the other layers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20379-31BC-5D4B-A5C2-E1CEB29B3E3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47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1363" y="1216025"/>
            <a:ext cx="5832475" cy="3281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73562" eaLnBrk="1" hangingPunct="1">
              <a:defRPr/>
            </a:pPr>
            <a:r>
              <a:rPr lang="en-US" altLang="ko-KR" sz="1300" dirty="0">
                <a:ea typeface="Arial Unicode MS" pitchFamily="50" charset="-127"/>
                <a:cs typeface="Arial Unicode MS" pitchFamily="50" charset="-127"/>
              </a:rPr>
              <a:t>Data Resource Model = Meta-Model for modeling application data/resources</a:t>
            </a:r>
          </a:p>
          <a:p>
            <a:pPr defTabSz="973562" eaLnBrk="1" hangingPunct="1">
              <a:defRPr/>
            </a:pPr>
            <a:r>
              <a:rPr lang="en-US" altLang="ko-KR" sz="1300" dirty="0">
                <a:ea typeface="Arial Unicode MS" pitchFamily="50" charset="-127"/>
                <a:cs typeface="Arial Unicode MS" pitchFamily="50" charset="-127"/>
              </a:rPr>
              <a:t>Exception Handling = e.g. disconnects. Or when </a:t>
            </a:r>
            <a:r>
              <a:rPr lang="en-US" altLang="ko-KR" sz="1300" dirty="0" err="1">
                <a:ea typeface="Arial Unicode MS" pitchFamily="50" charset="-127"/>
                <a:cs typeface="Arial Unicode MS" pitchFamily="50" charset="-127"/>
              </a:rPr>
              <a:t>QoS</a:t>
            </a:r>
            <a:r>
              <a:rPr lang="en-US" altLang="ko-KR" sz="1300" dirty="0">
                <a:ea typeface="Arial Unicode MS" pitchFamily="50" charset="-127"/>
                <a:cs typeface="Arial Unicode MS" pitchFamily="50" charset="-127"/>
              </a:rPr>
              <a:t> cannot be met. System detects changes that cannot be healed.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20379-31BC-5D4B-A5C2-E1CEB29B3E3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78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simulation standards are a great what and why. DDS is the best how.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77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77576" y="6503087"/>
            <a:ext cx="1127548" cy="282877"/>
            <a:chOff x="177576" y="6503087"/>
            <a:chExt cx="1127548" cy="282877"/>
          </a:xfrm>
        </p:grpSpPr>
        <p:sp>
          <p:nvSpPr>
            <p:cNvPr id="18" name="Rectangle 17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19" name="Picture 18" descr="twitterlogosmall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76" y="6503087"/>
              <a:ext cx="424387" cy="25781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63CD88B-3D8E-5930-8860-B89DE42D2953}"/>
              </a:ext>
            </a:extLst>
          </p:cNvPr>
          <p:cNvCxnSpPr/>
          <p:nvPr userDrawn="1"/>
        </p:nvCxnSpPr>
        <p:spPr bwMode="auto">
          <a:xfrm>
            <a:off x="0" y="1352225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33F177E-FD1D-3429-0967-6E06802473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00"/>
            <a:ext cx="12192000" cy="1357376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A766377A-1CC7-F23C-F050-9E1DCE18A1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477001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2133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C4D1BEE9-8F14-69B8-58BA-5D627C31D0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73F2B42-8C5E-9E9F-6EEB-8313D0556B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6" t="14373" r="23364" b="14479"/>
          <a:stretch/>
        </p:blipFill>
        <p:spPr>
          <a:xfrm>
            <a:off x="11440127" y="6051587"/>
            <a:ext cx="754512" cy="7573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4890211"/>
          </a:xfrm>
        </p:spPr>
        <p:txBody>
          <a:bodyPr/>
          <a:lstStyle>
            <a:lvl1pPr>
              <a:buClr>
                <a:schemeClr val="tx1"/>
              </a:buClr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6477001"/>
            <a:ext cx="2844800" cy="24447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89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097300"/>
            <a:ext cx="5361517" cy="4114800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2718" y="1097300"/>
            <a:ext cx="5363633" cy="4114800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defRPr sz="1600">
                <a:latin typeface="Arial Narrow" pitchFamily="34" charset="0"/>
              </a:defRPr>
            </a:lvl4pPr>
            <a:lvl5pPr>
              <a:defRPr sz="1600">
                <a:latin typeface="Arial Narrow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6477001"/>
            <a:ext cx="2844800" cy="24447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90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ftr" idx="11"/>
          </p:nvPr>
        </p:nvSpPr>
        <p:spPr>
          <a:xfrm>
            <a:off x="7711584" y="6680688"/>
            <a:ext cx="4114800" cy="105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755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Calibri"/>
              <a:buNone/>
              <a:defRPr sz="3200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19"/>
          <p:cNvSpPr txBox="1">
            <a:spLocks noGrp="1"/>
          </p:cNvSpPr>
          <p:nvPr>
            <p:ph type="body" idx="1"/>
          </p:nvPr>
        </p:nvSpPr>
        <p:spPr>
          <a:xfrm>
            <a:off x="839788" y="2177592"/>
            <a:ext cx="3932237" cy="3691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19"/>
          <p:cNvSpPr/>
          <p:nvPr/>
        </p:nvSpPr>
        <p:spPr>
          <a:xfrm>
            <a:off x="839788" y="2063496"/>
            <a:ext cx="564777" cy="45719"/>
          </a:xfrm>
          <a:prstGeom prst="rect">
            <a:avLst/>
          </a:prstGeom>
          <a:solidFill>
            <a:srgbClr val="EC8B2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9"/>
          <p:cNvSpPr txBox="1">
            <a:spLocks noGrp="1"/>
          </p:cNvSpPr>
          <p:nvPr>
            <p:ph type="ftr" idx="11"/>
          </p:nvPr>
        </p:nvSpPr>
        <p:spPr>
          <a:xfrm>
            <a:off x="7711584" y="6680688"/>
            <a:ext cx="4114800" cy="105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2353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5"/>
          <p:cNvSpPr txBox="1">
            <a:spLocks noGrp="1"/>
          </p:cNvSpPr>
          <p:nvPr>
            <p:ph type="title"/>
          </p:nvPr>
        </p:nvSpPr>
        <p:spPr>
          <a:xfrm>
            <a:off x="543915" y="423356"/>
            <a:ext cx="10515600" cy="65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/>
          <p:nvPr/>
        </p:nvSpPr>
        <p:spPr>
          <a:xfrm>
            <a:off x="592731" y="1030275"/>
            <a:ext cx="564777" cy="45719"/>
          </a:xfrm>
          <a:prstGeom prst="rect">
            <a:avLst/>
          </a:prstGeom>
          <a:solidFill>
            <a:srgbClr val="EC8B2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5"/>
          <p:cNvSpPr txBox="1">
            <a:spLocks noGrp="1"/>
          </p:cNvSpPr>
          <p:nvPr>
            <p:ph type="ftr" idx="11"/>
          </p:nvPr>
        </p:nvSpPr>
        <p:spPr>
          <a:xfrm>
            <a:off x="5874129" y="6648323"/>
            <a:ext cx="5939422" cy="1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728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477001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2133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77576" y="6503087"/>
            <a:ext cx="1127548" cy="282877"/>
            <a:chOff x="177576" y="6503087"/>
            <a:chExt cx="1127548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 descr="twitterlogosmall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76" y="6503087"/>
              <a:ext cx="424387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17" name="Picture 16" descr="Text, logo&#10;&#10;Description automatically generated">
            <a:extLst>
              <a:ext uri="{FF2B5EF4-FFF2-40B4-BE49-F238E27FC236}">
                <a16:creationId xmlns:a16="http://schemas.microsoft.com/office/drawing/2014/main" id="{54782887-490E-0144-831D-68E3D84E5E2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E329B4E3-77EA-8607-736D-5A7B3EC41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" t="40511" b="500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pic>
        <p:nvPicPr>
          <p:cNvPr id="3" name="Picture 2" descr="A picture containing invertebrate, coelenterate, jellyfish, blue&#10;&#10;Description automatically generated">
            <a:extLst>
              <a:ext uri="{FF2B5EF4-FFF2-40B4-BE49-F238E27FC236}">
                <a16:creationId xmlns:a16="http://schemas.microsoft.com/office/drawing/2014/main" id="{CBD59682-4B33-AFD0-0B4D-7723900C6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1" t="12754" b="39872"/>
          <a:stretch/>
        </p:blipFill>
        <p:spPr>
          <a:xfrm>
            <a:off x="0" y="0"/>
            <a:ext cx="1978893" cy="824983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5EB692B-7839-957D-8369-379C66509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6" t="14373" r="23364" b="14479"/>
          <a:stretch/>
        </p:blipFill>
        <p:spPr>
          <a:xfrm>
            <a:off x="11440127" y="6051587"/>
            <a:ext cx="754512" cy="757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rosmilitary.org/" TargetMode="External"/><Relationship Id="rId13" Type="http://schemas.openxmlformats.org/officeDocument/2006/relationships/hyperlink" Target="https://confluence.rti.com/display/RFKB/FACE%3A+Future+Airborne+Capabilities+Environment" TargetMode="External"/><Relationship Id="rId18" Type="http://schemas.openxmlformats.org/officeDocument/2006/relationships/hyperlink" Target="https://www.opengroup.org/forum/open-process-automation-forum" TargetMode="External"/><Relationship Id="rId3" Type="http://schemas.openxmlformats.org/officeDocument/2006/relationships/hyperlink" Target="https://www.openrobotics.org/" TargetMode="External"/><Relationship Id="rId7" Type="http://schemas.openxmlformats.org/officeDocument/2006/relationships/hyperlink" Target="https://www.sae.org/works/committeeResources.do?resourceID=493337" TargetMode="External"/><Relationship Id="rId12" Type="http://schemas.openxmlformats.org/officeDocument/2006/relationships/hyperlink" Target="https://www.omg.org/spec/AMSM/" TargetMode="External"/><Relationship Id="rId17" Type="http://schemas.openxmlformats.org/officeDocument/2006/relationships/hyperlink" Target="https://www.vdl.afrl.af.mil/programs/uci/oms.php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openfmb.ucaiug.org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ommunity.apan.org/wg/tactical-microgrids/" TargetMode="External"/><Relationship Id="rId11" Type="http://schemas.openxmlformats.org/officeDocument/2006/relationships/hyperlink" Target="https://www.omg.org/spec/ALMAS/" TargetMode="External"/><Relationship Id="rId5" Type="http://schemas.openxmlformats.org/officeDocument/2006/relationships/hyperlink" Target="https://confluence.rti.com/display/PM/Sensor+Open+System+Architecture+SOSA" TargetMode="External"/><Relationship Id="rId15" Type="http://schemas.openxmlformats.org/officeDocument/2006/relationships/hyperlink" Target="https://www.natogva.org/" TargetMode="External"/><Relationship Id="rId10" Type="http://schemas.openxmlformats.org/officeDocument/2006/relationships/hyperlink" Target="https://www.mohses.org/" TargetMode="External"/><Relationship Id="rId4" Type="http://schemas.openxmlformats.org/officeDocument/2006/relationships/hyperlink" Target="https://www.ros.org/about-ros/" TargetMode="External"/><Relationship Id="rId9" Type="http://schemas.openxmlformats.org/officeDocument/2006/relationships/hyperlink" Target="https://www.sae.org/standards/content/as5669a/" TargetMode="External"/><Relationship Id="rId14" Type="http://schemas.openxmlformats.org/officeDocument/2006/relationships/hyperlink" Target="https://www.dds-foundation.org/sites/default/files/DefStan_23_03_GVA_00000100.pdf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svg"/><Relationship Id="rId11" Type="http://schemas.openxmlformats.org/officeDocument/2006/relationships/image" Target="../media/image52.sv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svg"/><Relationship Id="rId9" Type="http://schemas.openxmlformats.org/officeDocument/2006/relationships/image" Target="../media/image50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defense.gov/2020/Oct/08/2002514180/-1/-1/0/DOD-DATA-STRATEGY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48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931684"/>
          </a:xfrm>
        </p:spPr>
        <p:txBody>
          <a:bodyPr/>
          <a:lstStyle/>
          <a:p>
            <a:r>
              <a:rPr lang="en-US" sz="4000" dirty="0"/>
              <a:t>Using OMG DDS for Secure Interoperability Between Multiple Distributed LVC Simulators using MOSA</a:t>
            </a:r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623862" y="5108028"/>
            <a:ext cx="8478838" cy="1264047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pitchFamily="34" charset="0"/>
              </a:rPr>
              <a:t>Presenter 1, Rob Proctor/Real-Time Innovations</a:t>
            </a:r>
          </a:p>
          <a:p>
            <a:pPr eaLnBrk="1" hangingPunct="1"/>
            <a:r>
              <a:rPr lang="en-US" dirty="0">
                <a:latin typeface="Arial Narrow" pitchFamily="34" charset="0"/>
              </a:rPr>
              <a:t>Presenter 2, John Breitenbach/Real-Time Innovations</a:t>
            </a:r>
          </a:p>
        </p:txBody>
      </p:sp>
      <p:pic>
        <p:nvPicPr>
          <p:cNvPr id="2" name="Picture 2" descr="http://dtstc.ugr.es/tl/images/dds.png">
            <a:extLst>
              <a:ext uri="{FF2B5EF4-FFF2-40B4-BE49-F238E27FC236}">
                <a16:creationId xmlns:a16="http://schemas.microsoft.com/office/drawing/2014/main" id="{F5FA38AE-71D7-C027-A3E4-2CDABA4F7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61" y="4598079"/>
            <a:ext cx="1158000" cy="11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4584BB7-27E4-7050-CCCA-1CD26BE97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263" y="4598079"/>
            <a:ext cx="28575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2E9187-0D2D-22E0-48E6-10A8D2A98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2A0AA6-2B19-E6B1-D9E3-28796B08E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5051" y="6331540"/>
            <a:ext cx="439972" cy="2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65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F3A854-D5A6-CBF5-C779-1FB4EBE275EA}"/>
              </a:ext>
            </a:extLst>
          </p:cNvPr>
          <p:cNvSpPr/>
          <p:nvPr/>
        </p:nvSpPr>
        <p:spPr bwMode="auto">
          <a:xfrm>
            <a:off x="10110884" y="1200112"/>
            <a:ext cx="1002687" cy="611702"/>
          </a:xfrm>
          <a:prstGeom prst="round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51A1B0A-5F2C-FC04-8886-F87B5210A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MOSA Goals in Standardization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06D2EFE-BC0A-9F5B-FA88-77D41AAD07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3123" y="990774"/>
            <a:ext cx="4495092" cy="4895850"/>
          </a:xfrm>
        </p:spPr>
        <p:txBody>
          <a:bodyPr/>
          <a:lstStyle/>
          <a:p>
            <a:pPr marL="0" indent="0">
              <a:buNone/>
            </a:pPr>
            <a:r>
              <a:rPr lang="en-US" sz="1800" b="1" i="0" u="none" strike="noStrike" baseline="0" dirty="0">
                <a:solidFill>
                  <a:srgbClr val="40404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Enable system components and platforms to be, competed, and </a:t>
            </a:r>
            <a:r>
              <a:rPr lang="en-US" sz="1800" b="1" dirty="0">
                <a:solidFill>
                  <a:srgbClr val="40404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independently developed </a:t>
            </a:r>
            <a:r>
              <a:rPr lang="en-US" sz="1800" b="1" i="0" u="none" strike="noStrike" baseline="0" dirty="0">
                <a:solidFill>
                  <a:srgbClr val="40404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throughout the lifecycle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0" i="0" u="none" strike="noStrike" baseline="0" dirty="0">
                <a:solidFill>
                  <a:srgbClr val="40404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Support using common, reusable hardware and software components that can be more readily adapted and refreshed, allowing DoD to deploy and support the latest technologies.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0" i="0" u="none" strike="noStrike" baseline="0" dirty="0">
                <a:solidFill>
                  <a:srgbClr val="40404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Provide the ability for competition of replacement elements, when properly supported by appropriate data rights/intellectual property access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0" i="0" u="none" strike="noStrike" baseline="0" dirty="0">
                <a:solidFill>
                  <a:srgbClr val="40404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Modular, open systems with standardized interfaces facilitate innovation and competition in future technology insertion and refresh efforts </a:t>
            </a:r>
          </a:p>
          <a:p>
            <a:pPr marL="0" indent="0">
              <a:buNone/>
            </a:pPr>
            <a:r>
              <a:rPr lang="en-US" sz="1400" b="0" i="0" u="none" strike="noStrike" baseline="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050" b="0" i="1" u="none" strike="noStrike" baseline="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Defense Acquisition Guide Ch. 3–4.1.8 Interface Management Process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013E7E-1E22-3C27-A017-DFF55DECB5B2}"/>
              </a:ext>
            </a:extLst>
          </p:cNvPr>
          <p:cNvSpPr/>
          <p:nvPr/>
        </p:nvSpPr>
        <p:spPr bwMode="auto">
          <a:xfrm>
            <a:off x="4438650" y="1254410"/>
            <a:ext cx="676275" cy="7263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7FC583-EF3A-7B95-ED31-09DDE55D89AB}"/>
              </a:ext>
            </a:extLst>
          </p:cNvPr>
          <p:cNvSpPr/>
          <p:nvPr/>
        </p:nvSpPr>
        <p:spPr bwMode="auto">
          <a:xfrm>
            <a:off x="11113572" y="6015245"/>
            <a:ext cx="154929" cy="24599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636020E-2328-D67A-5DD4-C7BCE9A06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215" y="872271"/>
            <a:ext cx="6889621" cy="511345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181B06F-EEEF-A7FD-BA8C-DBDDBCCC88D6}"/>
              </a:ext>
            </a:extLst>
          </p:cNvPr>
          <p:cNvSpPr/>
          <p:nvPr/>
        </p:nvSpPr>
        <p:spPr bwMode="auto">
          <a:xfrm>
            <a:off x="4575313" y="1200112"/>
            <a:ext cx="755788" cy="4698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0D4AE1-4700-EDE3-47C9-9FE094D2A9BB}"/>
              </a:ext>
            </a:extLst>
          </p:cNvPr>
          <p:cNvSpPr/>
          <p:nvPr/>
        </p:nvSpPr>
        <p:spPr bwMode="auto">
          <a:xfrm>
            <a:off x="10612227" y="1211557"/>
            <a:ext cx="755788" cy="4698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C18E773-8422-F8AB-28CA-BBB778E94CDA}"/>
              </a:ext>
            </a:extLst>
          </p:cNvPr>
          <p:cNvSpPr/>
          <p:nvPr/>
        </p:nvSpPr>
        <p:spPr bwMode="auto">
          <a:xfrm>
            <a:off x="10735677" y="5674161"/>
            <a:ext cx="755788" cy="4698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40DDD7-36E3-EEBE-F141-4588863F5DB1}"/>
              </a:ext>
            </a:extLst>
          </p:cNvPr>
          <p:cNvSpPr/>
          <p:nvPr/>
        </p:nvSpPr>
        <p:spPr bwMode="auto">
          <a:xfrm>
            <a:off x="4495800" y="5886624"/>
            <a:ext cx="1197334" cy="12862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329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F8F2C4-6FBD-C761-35C4-A88783183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252961" cy="685800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8CA67A1-D22B-0198-1680-5B60FC411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Army PEO Aviation MOSA EAF Overview</a:t>
            </a:r>
          </a:p>
        </p:txBody>
      </p:sp>
    </p:spTree>
    <p:extLst>
      <p:ext uri="{BB962C8B-B14F-4D97-AF65-F5344CB8AC3E}">
        <p14:creationId xmlns:p14="http://schemas.microsoft.com/office/powerpoint/2010/main" val="2763935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508" y="785225"/>
            <a:ext cx="7488789" cy="561659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Levels of </a:t>
            </a:r>
            <a:r>
              <a:rPr lang="en-US" b="1" dirty="0"/>
              <a:t>Interoperability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00271" y="3642698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Left Arrow 1"/>
          <p:cNvSpPr/>
          <p:nvPr/>
        </p:nvSpPr>
        <p:spPr>
          <a:xfrm>
            <a:off x="7676126" y="3223248"/>
            <a:ext cx="3263317" cy="664431"/>
          </a:xfrm>
          <a:prstGeom prst="leftArrow">
            <a:avLst/>
          </a:prstGeom>
          <a:solidFill>
            <a:srgbClr val="0066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Shared data context</a:t>
            </a:r>
          </a:p>
        </p:txBody>
      </p:sp>
      <p:sp>
        <p:nvSpPr>
          <p:cNvPr id="10" name="Left Arrow 9"/>
          <p:cNvSpPr/>
          <p:nvPr/>
        </p:nvSpPr>
        <p:spPr>
          <a:xfrm>
            <a:off x="7676126" y="3935312"/>
            <a:ext cx="3263317" cy="664431"/>
          </a:xfrm>
          <a:prstGeom prst="leftArrow">
            <a:avLst/>
          </a:prstGeom>
          <a:solidFill>
            <a:srgbClr val="3366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Shared data structure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7676126" y="4648393"/>
            <a:ext cx="3263317" cy="664431"/>
          </a:xfrm>
          <a:prstGeom prst="leftArrow">
            <a:avLst/>
          </a:prstGeom>
          <a:solidFill>
            <a:srgbClr val="3366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Shared opaque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AD9C13-DAEA-7DF2-BE0F-784B58DA440C}"/>
              </a:ext>
            </a:extLst>
          </p:cNvPr>
          <p:cNvSpPr txBox="1"/>
          <p:nvPr/>
        </p:nvSpPr>
        <p:spPr>
          <a:xfrm>
            <a:off x="3990975" y="6188839"/>
            <a:ext cx="4488729" cy="3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The Industrial Internet of Things Volume G5: Connectivity Framework</a:t>
            </a:r>
            <a:br>
              <a:rPr lang="en-US" sz="800" dirty="0"/>
            </a:br>
            <a:r>
              <a:rPr lang="en-US" sz="1050" dirty="0"/>
              <a:t>https://www.iiconsortium.org/pdf/IIC_PUB_G5_V1.01_PB_20180228.pdf</a:t>
            </a:r>
          </a:p>
        </p:txBody>
      </p:sp>
    </p:spTree>
    <p:extLst>
      <p:ext uri="{BB962C8B-B14F-4D97-AF65-F5344CB8AC3E}">
        <p14:creationId xmlns:p14="http://schemas.microsoft.com/office/powerpoint/2010/main" val="166084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IIoT Connectivity Stack Model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57200" y="2633695"/>
            <a:ext cx="128881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dk1"/>
                </a:solidFill>
                <a:latin typeface="Helvetica" charset="0"/>
                <a:ea typeface="+mn-ea"/>
                <a:cs typeface="Helvetica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Connectivity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57200" y="1260512"/>
            <a:ext cx="113011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57200" y="4309521"/>
            <a:ext cx="117500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dk1"/>
                </a:solidFill>
                <a:latin typeface="Helvetica" charset="0"/>
                <a:ea typeface="+mn-ea"/>
                <a:cs typeface="Helvetica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Networking </a:t>
            </a:r>
          </a:p>
        </p:txBody>
      </p:sp>
      <p:cxnSp>
        <p:nvCxnSpPr>
          <p:cNvPr id="54" name="Straight Connector 53"/>
          <p:cNvCxnSpPr>
            <a:cxnSpLocks/>
          </p:cNvCxnSpPr>
          <p:nvPr/>
        </p:nvCxnSpPr>
        <p:spPr>
          <a:xfrm>
            <a:off x="457200" y="1886989"/>
            <a:ext cx="1005840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</p:cNvCxnSpPr>
          <p:nvPr/>
        </p:nvCxnSpPr>
        <p:spPr>
          <a:xfrm>
            <a:off x="457200" y="3715789"/>
            <a:ext cx="1005840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57200" y="3027755"/>
            <a:ext cx="1138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IICF Focus</a:t>
            </a:r>
            <a:endParaRPr lang="en-US" sz="1400" b="1" i="1" dirty="0">
              <a:solidFill>
                <a:srgbClr val="000000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641727" y="707988"/>
            <a:ext cx="8801177" cy="5693678"/>
            <a:chOff x="1632202" y="1078424"/>
            <a:chExt cx="8801177" cy="5693678"/>
          </a:xfrm>
        </p:grpSpPr>
        <p:sp>
          <p:nvSpPr>
            <p:cNvPr id="44" name="Left-Right Arrow 43"/>
            <p:cNvSpPr/>
            <p:nvPr/>
          </p:nvSpPr>
          <p:spPr>
            <a:xfrm>
              <a:off x="4705280" y="1463041"/>
              <a:ext cx="2791927" cy="710194"/>
            </a:xfrm>
            <a:prstGeom prst="leftRightArrow">
              <a:avLst/>
            </a:prstGeom>
            <a:solidFill>
              <a:srgbClr val="7030A0">
                <a:alpha val="25098"/>
              </a:srgb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 (Data in Context)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32202" y="1078424"/>
              <a:ext cx="14398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Participant X</a:t>
              </a: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778286" y="1463040"/>
              <a:ext cx="2843347" cy="5303519"/>
              <a:chOff x="1778286" y="1280160"/>
              <a:chExt cx="2843347" cy="5303519"/>
            </a:xfrm>
          </p:grpSpPr>
          <p:sp>
            <p:nvSpPr>
              <p:cNvPr id="68" name="직사각형 50"/>
              <p:cNvSpPr/>
              <p:nvPr/>
            </p:nvSpPr>
            <p:spPr>
              <a:xfrm>
                <a:off x="2010032" y="3111537"/>
                <a:ext cx="2397211" cy="736562"/>
              </a:xfrm>
              <a:custGeom>
                <a:avLst/>
                <a:gdLst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0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766119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9512"/>
                  <a:gd name="connsiteX1" fmla="*/ 2456687 w 2456687"/>
                  <a:gd name="connsiteY1" fmla="*/ 0 h 759512"/>
                  <a:gd name="connsiteX2" fmla="*/ 1676446 w 2456687"/>
                  <a:gd name="connsiteY2" fmla="*/ 759512 h 759512"/>
                  <a:gd name="connsiteX3" fmla="*/ 766119 w 2456687"/>
                  <a:gd name="connsiteY3" fmla="*/ 755982 h 759512"/>
                  <a:gd name="connsiteX4" fmla="*/ 0 w 2456687"/>
                  <a:gd name="connsiteY4" fmla="*/ 0 h 759512"/>
                  <a:gd name="connsiteX0" fmla="*/ 0 w 2082453"/>
                  <a:gd name="connsiteY0" fmla="*/ 0 h 759512"/>
                  <a:gd name="connsiteX1" fmla="*/ 2082453 w 2082453"/>
                  <a:gd name="connsiteY1" fmla="*/ 0 h 759512"/>
                  <a:gd name="connsiteX2" fmla="*/ 1676446 w 2082453"/>
                  <a:gd name="connsiteY2" fmla="*/ 759512 h 759512"/>
                  <a:gd name="connsiteX3" fmla="*/ 766119 w 2082453"/>
                  <a:gd name="connsiteY3" fmla="*/ 755982 h 759512"/>
                  <a:gd name="connsiteX4" fmla="*/ 0 w 2082453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565311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62187"/>
                  <a:gd name="connsiteX1" fmla="*/ 1715281 w 1715281"/>
                  <a:gd name="connsiteY1" fmla="*/ 0 h 762187"/>
                  <a:gd name="connsiteX2" fmla="*/ 1152470 w 1715281"/>
                  <a:gd name="connsiteY2" fmla="*/ 762187 h 762187"/>
                  <a:gd name="connsiteX3" fmla="*/ 565311 w 1715281"/>
                  <a:gd name="connsiteY3" fmla="*/ 755982 h 762187"/>
                  <a:gd name="connsiteX4" fmla="*/ 0 w 1715281"/>
                  <a:gd name="connsiteY4" fmla="*/ 0 h 762187"/>
                  <a:gd name="connsiteX0" fmla="*/ 0 w 1715281"/>
                  <a:gd name="connsiteY0" fmla="*/ 0 h 762187"/>
                  <a:gd name="connsiteX1" fmla="*/ 1715281 w 1715281"/>
                  <a:gd name="connsiteY1" fmla="*/ 0 h 762187"/>
                  <a:gd name="connsiteX2" fmla="*/ 1152470 w 1715281"/>
                  <a:gd name="connsiteY2" fmla="*/ 762187 h 762187"/>
                  <a:gd name="connsiteX3" fmla="*/ 565311 w 1715281"/>
                  <a:gd name="connsiteY3" fmla="*/ 755982 h 762187"/>
                  <a:gd name="connsiteX4" fmla="*/ 0 w 1715281"/>
                  <a:gd name="connsiteY4" fmla="*/ 0 h 762187"/>
                  <a:gd name="connsiteX0" fmla="*/ 0 w 1715281"/>
                  <a:gd name="connsiteY0" fmla="*/ 0 h 762187"/>
                  <a:gd name="connsiteX1" fmla="*/ 1715281 w 1715281"/>
                  <a:gd name="connsiteY1" fmla="*/ 0 h 762187"/>
                  <a:gd name="connsiteX2" fmla="*/ 1152470 w 1715281"/>
                  <a:gd name="connsiteY2" fmla="*/ 762187 h 762187"/>
                  <a:gd name="connsiteX3" fmla="*/ 565311 w 1715281"/>
                  <a:gd name="connsiteY3" fmla="*/ 755982 h 762187"/>
                  <a:gd name="connsiteX4" fmla="*/ 0 w 1715281"/>
                  <a:gd name="connsiteY4" fmla="*/ 0 h 762187"/>
                  <a:gd name="connsiteX0" fmla="*/ 0 w 1719106"/>
                  <a:gd name="connsiteY0" fmla="*/ 2675 h 762187"/>
                  <a:gd name="connsiteX1" fmla="*/ 1719106 w 1719106"/>
                  <a:gd name="connsiteY1" fmla="*/ 0 h 762187"/>
                  <a:gd name="connsiteX2" fmla="*/ 1156295 w 1719106"/>
                  <a:gd name="connsiteY2" fmla="*/ 762187 h 762187"/>
                  <a:gd name="connsiteX3" fmla="*/ 569136 w 1719106"/>
                  <a:gd name="connsiteY3" fmla="*/ 755982 h 762187"/>
                  <a:gd name="connsiteX4" fmla="*/ 0 w 1719106"/>
                  <a:gd name="connsiteY4" fmla="*/ 2675 h 762187"/>
                  <a:gd name="connsiteX0" fmla="*/ 0 w 1719106"/>
                  <a:gd name="connsiteY0" fmla="*/ 2675 h 762187"/>
                  <a:gd name="connsiteX1" fmla="*/ 1719106 w 1719106"/>
                  <a:gd name="connsiteY1" fmla="*/ 0 h 762187"/>
                  <a:gd name="connsiteX2" fmla="*/ 1156295 w 1719106"/>
                  <a:gd name="connsiteY2" fmla="*/ 762187 h 762187"/>
                  <a:gd name="connsiteX3" fmla="*/ 569136 w 1719106"/>
                  <a:gd name="connsiteY3" fmla="*/ 755982 h 762187"/>
                  <a:gd name="connsiteX4" fmla="*/ 0 w 1719106"/>
                  <a:gd name="connsiteY4" fmla="*/ 2675 h 762187"/>
                  <a:gd name="connsiteX0" fmla="*/ 0 w 1719106"/>
                  <a:gd name="connsiteY0" fmla="*/ 2675 h 762187"/>
                  <a:gd name="connsiteX1" fmla="*/ 1719106 w 1719106"/>
                  <a:gd name="connsiteY1" fmla="*/ 0 h 762187"/>
                  <a:gd name="connsiteX2" fmla="*/ 1156295 w 1719106"/>
                  <a:gd name="connsiteY2" fmla="*/ 762187 h 762187"/>
                  <a:gd name="connsiteX3" fmla="*/ 569136 w 1719106"/>
                  <a:gd name="connsiteY3" fmla="*/ 755982 h 762187"/>
                  <a:gd name="connsiteX4" fmla="*/ 0 w 1719106"/>
                  <a:gd name="connsiteY4" fmla="*/ 2675 h 762187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64746"/>
                  <a:gd name="connsiteX1" fmla="*/ 1732492 w 1732492"/>
                  <a:gd name="connsiteY1" fmla="*/ 0 h 764746"/>
                  <a:gd name="connsiteX2" fmla="*/ 1156295 w 1732492"/>
                  <a:gd name="connsiteY2" fmla="*/ 759512 h 764746"/>
                  <a:gd name="connsiteX3" fmla="*/ 566482 w 1732492"/>
                  <a:gd name="connsiteY3" fmla="*/ 764746 h 764746"/>
                  <a:gd name="connsiteX4" fmla="*/ 0 w 1732492"/>
                  <a:gd name="connsiteY4" fmla="*/ 0 h 764746"/>
                  <a:gd name="connsiteX0" fmla="*/ 0 w 1732492"/>
                  <a:gd name="connsiteY0" fmla="*/ 0 h 772372"/>
                  <a:gd name="connsiteX1" fmla="*/ 1732492 w 1732492"/>
                  <a:gd name="connsiteY1" fmla="*/ 0 h 772372"/>
                  <a:gd name="connsiteX2" fmla="*/ 1156295 w 1732492"/>
                  <a:gd name="connsiteY2" fmla="*/ 759512 h 772372"/>
                  <a:gd name="connsiteX3" fmla="*/ 473592 w 1732492"/>
                  <a:gd name="connsiteY3" fmla="*/ 772372 h 772372"/>
                  <a:gd name="connsiteX4" fmla="*/ 0 w 1732492"/>
                  <a:gd name="connsiteY4" fmla="*/ 0 h 772372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156295 w 1732492"/>
                  <a:gd name="connsiteY2" fmla="*/ 759512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51840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2492" h="764747">
                    <a:moveTo>
                      <a:pt x="0" y="0"/>
                    </a:moveTo>
                    <a:lnTo>
                      <a:pt x="1732492" y="0"/>
                    </a:lnTo>
                    <a:cubicBezTo>
                      <a:pt x="1519622" y="529491"/>
                      <a:pt x="1363507" y="448257"/>
                      <a:pt x="1262456" y="763325"/>
                    </a:cubicBezTo>
                    <a:lnTo>
                      <a:pt x="468284" y="764747"/>
                    </a:lnTo>
                    <a:cubicBezTo>
                      <a:pt x="374982" y="462419"/>
                      <a:pt x="204822" y="552161"/>
                      <a:pt x="0" y="0"/>
                    </a:cubicBezTo>
                    <a:close/>
                  </a:path>
                </a:pathLst>
              </a:custGeom>
              <a:solidFill>
                <a:srgbClr val="92D050">
                  <a:alpha val="25098"/>
                </a:srgbClr>
              </a:solidFill>
              <a:ln w="38100">
                <a:solidFill>
                  <a:srgbClr val="92D05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Transport</a:t>
                </a:r>
                <a:endParaRPr lang="ko-KR" alt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52"/>
              <p:cNvSpPr/>
              <p:nvPr/>
            </p:nvSpPr>
            <p:spPr>
              <a:xfrm>
                <a:off x="1909590" y="4934088"/>
                <a:ext cx="2574276" cy="737768"/>
              </a:xfrm>
              <a:custGeom>
                <a:avLst/>
                <a:gdLst>
                  <a:gd name="connsiteX0" fmla="*/ 0 w 2456687"/>
                  <a:gd name="connsiteY0" fmla="*/ 0 h 755981"/>
                  <a:gd name="connsiteX1" fmla="*/ 2456687 w 2456687"/>
                  <a:gd name="connsiteY1" fmla="*/ 0 h 755981"/>
                  <a:gd name="connsiteX2" fmla="*/ 2456687 w 2456687"/>
                  <a:gd name="connsiteY2" fmla="*/ 755981 h 755981"/>
                  <a:gd name="connsiteX3" fmla="*/ 0 w 2456687"/>
                  <a:gd name="connsiteY3" fmla="*/ 755981 h 755981"/>
                  <a:gd name="connsiteX4" fmla="*/ 0 w 2456687"/>
                  <a:gd name="connsiteY4" fmla="*/ 0 h 755981"/>
                  <a:gd name="connsiteX0" fmla="*/ 208299 w 2664986"/>
                  <a:gd name="connsiteY0" fmla="*/ 0 h 759512"/>
                  <a:gd name="connsiteX1" fmla="*/ 2664986 w 2664986"/>
                  <a:gd name="connsiteY1" fmla="*/ 0 h 759512"/>
                  <a:gd name="connsiteX2" fmla="*/ 2664986 w 2664986"/>
                  <a:gd name="connsiteY2" fmla="*/ 755981 h 759512"/>
                  <a:gd name="connsiteX3" fmla="*/ 0 w 2664986"/>
                  <a:gd name="connsiteY3" fmla="*/ 759512 h 759512"/>
                  <a:gd name="connsiteX4" fmla="*/ 208299 w 2664986"/>
                  <a:gd name="connsiteY4" fmla="*/ 0 h 759512"/>
                  <a:gd name="connsiteX0" fmla="*/ 208299 w 2862694"/>
                  <a:gd name="connsiteY0" fmla="*/ 0 h 759512"/>
                  <a:gd name="connsiteX1" fmla="*/ 2664986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208299 w 2862694"/>
                  <a:gd name="connsiteY4" fmla="*/ 0 h 759512"/>
                  <a:gd name="connsiteX0" fmla="*/ 187693 w 2862694"/>
                  <a:gd name="connsiteY0" fmla="*/ 0 h 759512"/>
                  <a:gd name="connsiteX1" fmla="*/ 2664986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684630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5663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700804 w 2834360"/>
                  <a:gd name="connsiteY0" fmla="*/ 0 h 762187"/>
                  <a:gd name="connsiteX1" fmla="*/ 215663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700804 w 2834360"/>
                  <a:gd name="connsiteY4" fmla="*/ 0 h 762187"/>
                  <a:gd name="connsiteX0" fmla="*/ 704848 w 2834360"/>
                  <a:gd name="connsiteY0" fmla="*/ 3814 h 762187"/>
                  <a:gd name="connsiteX1" fmla="*/ 215663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704848 w 2834360"/>
                  <a:gd name="connsiteY4" fmla="*/ 3814 h 762187"/>
                  <a:gd name="connsiteX0" fmla="*/ 704848 w 2834360"/>
                  <a:gd name="connsiteY0" fmla="*/ 7627 h 766000"/>
                  <a:gd name="connsiteX1" fmla="*/ 2148551 w 2834360"/>
                  <a:gd name="connsiteY1" fmla="*/ 0 h 766000"/>
                  <a:gd name="connsiteX2" fmla="*/ 2834360 w 2834360"/>
                  <a:gd name="connsiteY2" fmla="*/ 763325 h 766000"/>
                  <a:gd name="connsiteX3" fmla="*/ 0 w 2834360"/>
                  <a:gd name="connsiteY3" fmla="*/ 766000 h 766000"/>
                  <a:gd name="connsiteX4" fmla="*/ 704848 w 2834360"/>
                  <a:gd name="connsiteY4" fmla="*/ 7627 h 766000"/>
                  <a:gd name="connsiteX0" fmla="*/ 704848 w 2834360"/>
                  <a:gd name="connsiteY0" fmla="*/ 7627 h 766000"/>
                  <a:gd name="connsiteX1" fmla="*/ 2148551 w 2834360"/>
                  <a:gd name="connsiteY1" fmla="*/ 0 h 766000"/>
                  <a:gd name="connsiteX2" fmla="*/ 2834360 w 2834360"/>
                  <a:gd name="connsiteY2" fmla="*/ 763325 h 766000"/>
                  <a:gd name="connsiteX3" fmla="*/ 0 w 2834360"/>
                  <a:gd name="connsiteY3" fmla="*/ 766000 h 766000"/>
                  <a:gd name="connsiteX4" fmla="*/ 704848 w 2834360"/>
                  <a:gd name="connsiteY4" fmla="*/ 7627 h 76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4360" h="766000">
                    <a:moveTo>
                      <a:pt x="704848" y="7627"/>
                    </a:moveTo>
                    <a:lnTo>
                      <a:pt x="2148551" y="0"/>
                    </a:lnTo>
                    <a:cubicBezTo>
                      <a:pt x="2502497" y="337688"/>
                      <a:pt x="2597340" y="347633"/>
                      <a:pt x="2834360" y="763325"/>
                    </a:cubicBezTo>
                    <a:lnTo>
                      <a:pt x="0" y="766000"/>
                    </a:lnTo>
                    <a:cubicBezTo>
                      <a:pt x="245202" y="324412"/>
                      <a:pt x="350416" y="353734"/>
                      <a:pt x="704848" y="7627"/>
                    </a:cubicBezTo>
                    <a:close/>
                  </a:path>
                </a:pathLst>
              </a:custGeom>
              <a:solidFill>
                <a:srgbClr val="002060">
                  <a:alpha val="25098"/>
                </a:srgb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Link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Rectangle 9"/>
              <p:cNvSpPr/>
              <p:nvPr/>
            </p:nvSpPr>
            <p:spPr>
              <a:xfrm>
                <a:off x="1778286" y="2194560"/>
                <a:ext cx="2840043" cy="731520"/>
              </a:xfrm>
              <a:custGeom>
                <a:avLst/>
                <a:gdLst>
                  <a:gd name="connsiteX0" fmla="*/ 0 w 2831279"/>
                  <a:gd name="connsiteY0" fmla="*/ 0 h 731520"/>
                  <a:gd name="connsiteX1" fmla="*/ 2831279 w 2831279"/>
                  <a:gd name="connsiteY1" fmla="*/ 0 h 731520"/>
                  <a:gd name="connsiteX2" fmla="*/ 2831279 w 2831279"/>
                  <a:gd name="connsiteY2" fmla="*/ 731520 h 731520"/>
                  <a:gd name="connsiteX3" fmla="*/ 0 w 2831279"/>
                  <a:gd name="connsiteY3" fmla="*/ 731520 h 731520"/>
                  <a:gd name="connsiteX4" fmla="*/ 0 w 2831279"/>
                  <a:gd name="connsiteY4" fmla="*/ 0 h 731520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831279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5468"/>
                  <a:gd name="connsiteY0" fmla="*/ 0 h 734096"/>
                  <a:gd name="connsiteX1" fmla="*/ 2831279 w 2835468"/>
                  <a:gd name="connsiteY1" fmla="*/ 0 h 734096"/>
                  <a:gd name="connsiteX2" fmla="*/ 2684460 w 2835468"/>
                  <a:gd name="connsiteY2" fmla="*/ 731520 h 734096"/>
                  <a:gd name="connsiteX3" fmla="*/ 149395 w 2835468"/>
                  <a:gd name="connsiteY3" fmla="*/ 734096 h 734096"/>
                  <a:gd name="connsiteX4" fmla="*/ 0 w 2835468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47100"/>
                  <a:gd name="connsiteY0" fmla="*/ 0 h 734096"/>
                  <a:gd name="connsiteX1" fmla="*/ 2831279 w 2847100"/>
                  <a:gd name="connsiteY1" fmla="*/ 0 h 734096"/>
                  <a:gd name="connsiteX2" fmla="*/ 2684460 w 2847100"/>
                  <a:gd name="connsiteY2" fmla="*/ 731520 h 734096"/>
                  <a:gd name="connsiteX3" fmla="*/ 149395 w 2847100"/>
                  <a:gd name="connsiteY3" fmla="*/ 734096 h 734096"/>
                  <a:gd name="connsiteX4" fmla="*/ 0 w 2847100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76000"/>
                  <a:gd name="connsiteY0" fmla="*/ 0 h 734096"/>
                  <a:gd name="connsiteX1" fmla="*/ 2831279 w 2876000"/>
                  <a:gd name="connsiteY1" fmla="*/ 0 h 734096"/>
                  <a:gd name="connsiteX2" fmla="*/ 2684460 w 2876000"/>
                  <a:gd name="connsiteY2" fmla="*/ 731520 h 734096"/>
                  <a:gd name="connsiteX3" fmla="*/ 149395 w 2876000"/>
                  <a:gd name="connsiteY3" fmla="*/ 734096 h 734096"/>
                  <a:gd name="connsiteX4" fmla="*/ 0 w 2876000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9355"/>
                  <a:gd name="connsiteY0" fmla="*/ 0 h 734096"/>
                  <a:gd name="connsiteX1" fmla="*/ 2831279 w 2839355"/>
                  <a:gd name="connsiteY1" fmla="*/ 0 h 734096"/>
                  <a:gd name="connsiteX2" fmla="*/ 2684460 w 2839355"/>
                  <a:gd name="connsiteY2" fmla="*/ 731520 h 734096"/>
                  <a:gd name="connsiteX3" fmla="*/ 149395 w 2839355"/>
                  <a:gd name="connsiteY3" fmla="*/ 734096 h 734096"/>
                  <a:gd name="connsiteX4" fmla="*/ 0 w 2839355"/>
                  <a:gd name="connsiteY4" fmla="*/ 0 h 734096"/>
                  <a:gd name="connsiteX0" fmla="*/ 0 w 2839355"/>
                  <a:gd name="connsiteY0" fmla="*/ 0 h 734096"/>
                  <a:gd name="connsiteX1" fmla="*/ 2831279 w 2839355"/>
                  <a:gd name="connsiteY1" fmla="*/ 0 h 734096"/>
                  <a:gd name="connsiteX2" fmla="*/ 2684460 w 2839355"/>
                  <a:gd name="connsiteY2" fmla="*/ 731520 h 734096"/>
                  <a:gd name="connsiteX3" fmla="*/ 149395 w 2839355"/>
                  <a:gd name="connsiteY3" fmla="*/ 734096 h 734096"/>
                  <a:gd name="connsiteX4" fmla="*/ 0 w 2839355"/>
                  <a:gd name="connsiteY4" fmla="*/ 0 h 734096"/>
                  <a:gd name="connsiteX0" fmla="*/ 0 w 2844707"/>
                  <a:gd name="connsiteY0" fmla="*/ 0 h 734096"/>
                  <a:gd name="connsiteX1" fmla="*/ 2831279 w 2844707"/>
                  <a:gd name="connsiteY1" fmla="*/ 0 h 734096"/>
                  <a:gd name="connsiteX2" fmla="*/ 2684460 w 2844707"/>
                  <a:gd name="connsiteY2" fmla="*/ 731520 h 734096"/>
                  <a:gd name="connsiteX3" fmla="*/ 149395 w 2844707"/>
                  <a:gd name="connsiteY3" fmla="*/ 734096 h 734096"/>
                  <a:gd name="connsiteX4" fmla="*/ 0 w 2844707"/>
                  <a:gd name="connsiteY4" fmla="*/ 0 h 734096"/>
                  <a:gd name="connsiteX0" fmla="*/ 0 w 2844707"/>
                  <a:gd name="connsiteY0" fmla="*/ 0 h 734096"/>
                  <a:gd name="connsiteX1" fmla="*/ 2831279 w 2844707"/>
                  <a:gd name="connsiteY1" fmla="*/ 0 h 734096"/>
                  <a:gd name="connsiteX2" fmla="*/ 2684460 w 2844707"/>
                  <a:gd name="connsiteY2" fmla="*/ 731520 h 734096"/>
                  <a:gd name="connsiteX3" fmla="*/ 149395 w 2844707"/>
                  <a:gd name="connsiteY3" fmla="*/ 734096 h 734096"/>
                  <a:gd name="connsiteX4" fmla="*/ 0 w 2844707"/>
                  <a:gd name="connsiteY4" fmla="*/ 0 h 734096"/>
                  <a:gd name="connsiteX0" fmla="*/ 0 w 2860220"/>
                  <a:gd name="connsiteY0" fmla="*/ 0 h 734096"/>
                  <a:gd name="connsiteX1" fmla="*/ 2831279 w 2860220"/>
                  <a:gd name="connsiteY1" fmla="*/ 0 h 734096"/>
                  <a:gd name="connsiteX2" fmla="*/ 2721530 w 2860220"/>
                  <a:gd name="connsiteY2" fmla="*/ 731520 h 734096"/>
                  <a:gd name="connsiteX3" fmla="*/ 149395 w 2860220"/>
                  <a:gd name="connsiteY3" fmla="*/ 734096 h 734096"/>
                  <a:gd name="connsiteX4" fmla="*/ 0 w 2860220"/>
                  <a:gd name="connsiteY4" fmla="*/ 0 h 734096"/>
                  <a:gd name="connsiteX0" fmla="*/ 0 w 2837154"/>
                  <a:gd name="connsiteY0" fmla="*/ 0 h 734096"/>
                  <a:gd name="connsiteX1" fmla="*/ 2831279 w 2837154"/>
                  <a:gd name="connsiteY1" fmla="*/ 0 h 734096"/>
                  <a:gd name="connsiteX2" fmla="*/ 2721530 w 2837154"/>
                  <a:gd name="connsiteY2" fmla="*/ 731520 h 734096"/>
                  <a:gd name="connsiteX3" fmla="*/ 149395 w 2837154"/>
                  <a:gd name="connsiteY3" fmla="*/ 734096 h 734096"/>
                  <a:gd name="connsiteX4" fmla="*/ 0 w 2837154"/>
                  <a:gd name="connsiteY4" fmla="*/ 0 h 734096"/>
                  <a:gd name="connsiteX0" fmla="*/ 0 w 2837154"/>
                  <a:gd name="connsiteY0" fmla="*/ 0 h 734096"/>
                  <a:gd name="connsiteX1" fmla="*/ 2831279 w 2837154"/>
                  <a:gd name="connsiteY1" fmla="*/ 0 h 734096"/>
                  <a:gd name="connsiteX2" fmla="*/ 2721530 w 2837154"/>
                  <a:gd name="connsiteY2" fmla="*/ 731520 h 734096"/>
                  <a:gd name="connsiteX3" fmla="*/ 149395 w 2837154"/>
                  <a:gd name="connsiteY3" fmla="*/ 734096 h 734096"/>
                  <a:gd name="connsiteX4" fmla="*/ 0 w 2837154"/>
                  <a:gd name="connsiteY4" fmla="*/ 0 h 734096"/>
                  <a:gd name="connsiteX0" fmla="*/ 0 w 2837154"/>
                  <a:gd name="connsiteY0" fmla="*/ 0 h 734096"/>
                  <a:gd name="connsiteX1" fmla="*/ 2831279 w 2837154"/>
                  <a:gd name="connsiteY1" fmla="*/ 0 h 734096"/>
                  <a:gd name="connsiteX2" fmla="*/ 2721530 w 2837154"/>
                  <a:gd name="connsiteY2" fmla="*/ 731520 h 734096"/>
                  <a:gd name="connsiteX3" fmla="*/ 149395 w 2837154"/>
                  <a:gd name="connsiteY3" fmla="*/ 734096 h 734096"/>
                  <a:gd name="connsiteX4" fmla="*/ 0 w 2837154"/>
                  <a:gd name="connsiteY4" fmla="*/ 0 h 734096"/>
                  <a:gd name="connsiteX0" fmla="*/ 0 w 2837154"/>
                  <a:gd name="connsiteY0" fmla="*/ 0 h 731520"/>
                  <a:gd name="connsiteX1" fmla="*/ 2831279 w 2837154"/>
                  <a:gd name="connsiteY1" fmla="*/ 0 h 731520"/>
                  <a:gd name="connsiteX2" fmla="*/ 2721530 w 2837154"/>
                  <a:gd name="connsiteY2" fmla="*/ 731520 h 731520"/>
                  <a:gd name="connsiteX3" fmla="*/ 137038 w 2837154"/>
                  <a:gd name="connsiteY3" fmla="*/ 729977 h 731520"/>
                  <a:gd name="connsiteX4" fmla="*/ 0 w 2837154"/>
                  <a:gd name="connsiteY4" fmla="*/ 0 h 731520"/>
                  <a:gd name="connsiteX0" fmla="*/ 2889 w 2840043"/>
                  <a:gd name="connsiteY0" fmla="*/ 0 h 731520"/>
                  <a:gd name="connsiteX1" fmla="*/ 2834168 w 2840043"/>
                  <a:gd name="connsiteY1" fmla="*/ 0 h 731520"/>
                  <a:gd name="connsiteX2" fmla="*/ 2724419 w 2840043"/>
                  <a:gd name="connsiteY2" fmla="*/ 731520 h 731520"/>
                  <a:gd name="connsiteX3" fmla="*/ 139927 w 2840043"/>
                  <a:gd name="connsiteY3" fmla="*/ 729977 h 731520"/>
                  <a:gd name="connsiteX4" fmla="*/ 2889 w 2840043"/>
                  <a:gd name="connsiteY4" fmla="*/ 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0043" h="731520">
                    <a:moveTo>
                      <a:pt x="2889" y="0"/>
                    </a:moveTo>
                    <a:lnTo>
                      <a:pt x="2834168" y="0"/>
                    </a:lnTo>
                    <a:cubicBezTo>
                      <a:pt x="2839284" y="164710"/>
                      <a:pt x="2868628" y="438209"/>
                      <a:pt x="2724419" y="731520"/>
                    </a:cubicBezTo>
                    <a:lnTo>
                      <a:pt x="139927" y="729977"/>
                    </a:lnTo>
                    <a:cubicBezTo>
                      <a:pt x="12357" y="408005"/>
                      <a:pt x="-9086" y="304592"/>
                      <a:pt x="2889" y="0"/>
                    </a:cubicBezTo>
                    <a:close/>
                  </a:path>
                </a:pathLst>
              </a:custGeom>
              <a:solidFill>
                <a:srgbClr val="FFC000">
                  <a:alpha val="25098"/>
                </a:srgbClr>
              </a:solidFill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dk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Framework</a:t>
                </a:r>
              </a:p>
            </p:txBody>
          </p:sp>
          <p:sp>
            <p:nvSpPr>
              <p:cNvPr id="77" name="직사각형 53"/>
              <p:cNvSpPr/>
              <p:nvPr/>
            </p:nvSpPr>
            <p:spPr>
              <a:xfrm>
                <a:off x="1781175" y="1280160"/>
                <a:ext cx="2831279" cy="731520"/>
              </a:xfrm>
              <a:prstGeom prst="rect">
                <a:avLst/>
              </a:prstGeom>
              <a:solidFill>
                <a:srgbClr val="7030A0">
                  <a:alpha val="25098"/>
                </a:srgb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Distributed Data </a:t>
                </a:r>
              </a:p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Interoperability and Management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직사각형 52"/>
              <p:cNvSpPr/>
              <p:nvPr/>
            </p:nvSpPr>
            <p:spPr>
              <a:xfrm>
                <a:off x="1780241" y="5844814"/>
                <a:ext cx="2841392" cy="738865"/>
              </a:xfrm>
              <a:custGeom>
                <a:avLst/>
                <a:gdLst>
                  <a:gd name="connsiteX0" fmla="*/ 0 w 2834360"/>
                  <a:gd name="connsiteY0" fmla="*/ 0 h 731520"/>
                  <a:gd name="connsiteX1" fmla="*/ 2834360 w 2834360"/>
                  <a:gd name="connsiteY1" fmla="*/ 0 h 731520"/>
                  <a:gd name="connsiteX2" fmla="*/ 2834360 w 2834360"/>
                  <a:gd name="connsiteY2" fmla="*/ 731520 h 731520"/>
                  <a:gd name="connsiteX3" fmla="*/ 0 w 2834360"/>
                  <a:gd name="connsiteY3" fmla="*/ 731520 h 731520"/>
                  <a:gd name="connsiteX4" fmla="*/ 0 w 2834360"/>
                  <a:gd name="connsiteY4" fmla="*/ 0 h 731520"/>
                  <a:gd name="connsiteX0" fmla="*/ 0 w 2834360"/>
                  <a:gd name="connsiteY0" fmla="*/ 0 h 731520"/>
                  <a:gd name="connsiteX1" fmla="*/ 2790293 w 2834360"/>
                  <a:gd name="connsiteY1" fmla="*/ 3672 h 731520"/>
                  <a:gd name="connsiteX2" fmla="*/ 2834360 w 2834360"/>
                  <a:gd name="connsiteY2" fmla="*/ 731520 h 731520"/>
                  <a:gd name="connsiteX3" fmla="*/ 0 w 2834360"/>
                  <a:gd name="connsiteY3" fmla="*/ 731520 h 731520"/>
                  <a:gd name="connsiteX4" fmla="*/ 0 w 2834360"/>
                  <a:gd name="connsiteY4" fmla="*/ 0 h 731520"/>
                  <a:gd name="connsiteX0" fmla="*/ 40395 w 2834360"/>
                  <a:gd name="connsiteY0" fmla="*/ 0 h 735192"/>
                  <a:gd name="connsiteX1" fmla="*/ 2790293 w 2834360"/>
                  <a:gd name="connsiteY1" fmla="*/ 7344 h 735192"/>
                  <a:gd name="connsiteX2" fmla="*/ 2834360 w 2834360"/>
                  <a:gd name="connsiteY2" fmla="*/ 735192 h 735192"/>
                  <a:gd name="connsiteX3" fmla="*/ 0 w 2834360"/>
                  <a:gd name="connsiteY3" fmla="*/ 735192 h 735192"/>
                  <a:gd name="connsiteX4" fmla="*/ 40395 w 2834360"/>
                  <a:gd name="connsiteY4" fmla="*/ 0 h 735192"/>
                  <a:gd name="connsiteX0" fmla="*/ 40856 w 2834821"/>
                  <a:gd name="connsiteY0" fmla="*/ 0 h 735192"/>
                  <a:gd name="connsiteX1" fmla="*/ 2790754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40856 w 2834821"/>
                  <a:gd name="connsiteY0" fmla="*/ 0 h 735192"/>
                  <a:gd name="connsiteX1" fmla="*/ 2790754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40856 w 2834821"/>
                  <a:gd name="connsiteY0" fmla="*/ 0 h 735192"/>
                  <a:gd name="connsiteX1" fmla="*/ 2790754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40856 w 2834821"/>
                  <a:gd name="connsiteY0" fmla="*/ 0 h 735192"/>
                  <a:gd name="connsiteX1" fmla="*/ 2783410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51412 w 2834360"/>
                  <a:gd name="connsiteY0" fmla="*/ 0 h 735192"/>
                  <a:gd name="connsiteX1" fmla="*/ 2782949 w 2834360"/>
                  <a:gd name="connsiteY1" fmla="*/ 7344 h 735192"/>
                  <a:gd name="connsiteX2" fmla="*/ 2834360 w 2834360"/>
                  <a:gd name="connsiteY2" fmla="*/ 735192 h 735192"/>
                  <a:gd name="connsiteX3" fmla="*/ 0 w 2834360"/>
                  <a:gd name="connsiteY3" fmla="*/ 735192 h 735192"/>
                  <a:gd name="connsiteX4" fmla="*/ 51412 w 2834360"/>
                  <a:gd name="connsiteY4" fmla="*/ 0 h 735192"/>
                  <a:gd name="connsiteX0" fmla="*/ 66101 w 2834360"/>
                  <a:gd name="connsiteY0" fmla="*/ 0 h 738865"/>
                  <a:gd name="connsiteX1" fmla="*/ 2782949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6101 w 2834360"/>
                  <a:gd name="connsiteY0" fmla="*/ 0 h 738865"/>
                  <a:gd name="connsiteX1" fmla="*/ 2782949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6101 w 2834360"/>
                  <a:gd name="connsiteY0" fmla="*/ 0 h 738865"/>
                  <a:gd name="connsiteX1" fmla="*/ 2782949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6101 w 2834360"/>
                  <a:gd name="connsiteY0" fmla="*/ 0 h 738865"/>
                  <a:gd name="connsiteX1" fmla="*/ 2779277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7693 w 2835952"/>
                  <a:gd name="connsiteY0" fmla="*/ 0 h 738865"/>
                  <a:gd name="connsiteX1" fmla="*/ 2780869 w 2835952"/>
                  <a:gd name="connsiteY1" fmla="*/ 11017 h 738865"/>
                  <a:gd name="connsiteX2" fmla="*/ 2835952 w 2835952"/>
                  <a:gd name="connsiteY2" fmla="*/ 738865 h 738865"/>
                  <a:gd name="connsiteX3" fmla="*/ 1592 w 2835952"/>
                  <a:gd name="connsiteY3" fmla="*/ 738865 h 738865"/>
                  <a:gd name="connsiteX4" fmla="*/ 67693 w 2835952"/>
                  <a:gd name="connsiteY4" fmla="*/ 0 h 738865"/>
                  <a:gd name="connsiteX0" fmla="*/ 67693 w 2843027"/>
                  <a:gd name="connsiteY0" fmla="*/ 0 h 738865"/>
                  <a:gd name="connsiteX1" fmla="*/ 2780869 w 2843027"/>
                  <a:gd name="connsiteY1" fmla="*/ 11017 h 738865"/>
                  <a:gd name="connsiteX2" fmla="*/ 2835952 w 2843027"/>
                  <a:gd name="connsiteY2" fmla="*/ 738865 h 738865"/>
                  <a:gd name="connsiteX3" fmla="*/ 1592 w 2843027"/>
                  <a:gd name="connsiteY3" fmla="*/ 738865 h 738865"/>
                  <a:gd name="connsiteX4" fmla="*/ 67693 w 2843027"/>
                  <a:gd name="connsiteY4" fmla="*/ 0 h 738865"/>
                  <a:gd name="connsiteX0" fmla="*/ 67693 w 2842049"/>
                  <a:gd name="connsiteY0" fmla="*/ 0 h 738865"/>
                  <a:gd name="connsiteX1" fmla="*/ 2775718 w 2842049"/>
                  <a:gd name="connsiteY1" fmla="*/ 11017 h 738865"/>
                  <a:gd name="connsiteX2" fmla="*/ 2835952 w 2842049"/>
                  <a:gd name="connsiteY2" fmla="*/ 738865 h 738865"/>
                  <a:gd name="connsiteX3" fmla="*/ 1592 w 2842049"/>
                  <a:gd name="connsiteY3" fmla="*/ 738865 h 738865"/>
                  <a:gd name="connsiteX4" fmla="*/ 67693 w 2842049"/>
                  <a:gd name="connsiteY4" fmla="*/ 0 h 738865"/>
                  <a:gd name="connsiteX0" fmla="*/ 77339 w 2841392"/>
                  <a:gd name="connsiteY0" fmla="*/ 0 h 738865"/>
                  <a:gd name="connsiteX1" fmla="*/ 2775061 w 2841392"/>
                  <a:gd name="connsiteY1" fmla="*/ 11017 h 738865"/>
                  <a:gd name="connsiteX2" fmla="*/ 2835295 w 2841392"/>
                  <a:gd name="connsiteY2" fmla="*/ 738865 h 738865"/>
                  <a:gd name="connsiteX3" fmla="*/ 935 w 2841392"/>
                  <a:gd name="connsiteY3" fmla="*/ 738865 h 738865"/>
                  <a:gd name="connsiteX4" fmla="*/ 77339 w 2841392"/>
                  <a:gd name="connsiteY4" fmla="*/ 0 h 738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1392" h="738865">
                    <a:moveTo>
                      <a:pt x="77339" y="0"/>
                    </a:moveTo>
                    <a:lnTo>
                      <a:pt x="2775061" y="11017"/>
                    </a:lnTo>
                    <a:cubicBezTo>
                      <a:pt x="2841163" y="352785"/>
                      <a:pt x="2849985" y="345685"/>
                      <a:pt x="2835295" y="738865"/>
                    </a:cubicBezTo>
                    <a:lnTo>
                      <a:pt x="935" y="738865"/>
                    </a:lnTo>
                    <a:cubicBezTo>
                      <a:pt x="-3962" y="346910"/>
                      <a:pt x="8790" y="340543"/>
                      <a:pt x="77339" y="0"/>
                    </a:cubicBezTo>
                    <a:close/>
                  </a:path>
                </a:pathLst>
              </a:custGeom>
              <a:solidFill>
                <a:srgbClr val="000000">
                  <a:alpha val="25098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Physical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직사각형 50"/>
              <p:cNvSpPr/>
              <p:nvPr/>
            </p:nvSpPr>
            <p:spPr>
              <a:xfrm>
                <a:off x="2647721" y="4020960"/>
                <a:ext cx="1100134" cy="737887"/>
              </a:xfrm>
              <a:custGeom>
                <a:avLst/>
                <a:gdLst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0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766119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9512"/>
                  <a:gd name="connsiteX1" fmla="*/ 2456687 w 2456687"/>
                  <a:gd name="connsiteY1" fmla="*/ 0 h 759512"/>
                  <a:gd name="connsiteX2" fmla="*/ 1676446 w 2456687"/>
                  <a:gd name="connsiteY2" fmla="*/ 759512 h 759512"/>
                  <a:gd name="connsiteX3" fmla="*/ 766119 w 2456687"/>
                  <a:gd name="connsiteY3" fmla="*/ 755982 h 759512"/>
                  <a:gd name="connsiteX4" fmla="*/ 0 w 2456687"/>
                  <a:gd name="connsiteY4" fmla="*/ 0 h 759512"/>
                  <a:gd name="connsiteX0" fmla="*/ 0 w 2082453"/>
                  <a:gd name="connsiteY0" fmla="*/ 0 h 759512"/>
                  <a:gd name="connsiteX1" fmla="*/ 2082453 w 2082453"/>
                  <a:gd name="connsiteY1" fmla="*/ 0 h 759512"/>
                  <a:gd name="connsiteX2" fmla="*/ 1676446 w 2082453"/>
                  <a:gd name="connsiteY2" fmla="*/ 759512 h 759512"/>
                  <a:gd name="connsiteX3" fmla="*/ 766119 w 2082453"/>
                  <a:gd name="connsiteY3" fmla="*/ 755982 h 759512"/>
                  <a:gd name="connsiteX4" fmla="*/ 0 w 2082453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310073"/>
                  <a:gd name="connsiteY0" fmla="*/ 0 h 759512"/>
                  <a:gd name="connsiteX1" fmla="*/ 1119695 w 1310073"/>
                  <a:gd name="connsiteY1" fmla="*/ 0 h 759512"/>
                  <a:gd name="connsiteX2" fmla="*/ 1309274 w 1310073"/>
                  <a:gd name="connsiteY2" fmla="*/ 759512 h 759512"/>
                  <a:gd name="connsiteX3" fmla="*/ 398947 w 1310073"/>
                  <a:gd name="connsiteY3" fmla="*/ 755982 h 759512"/>
                  <a:gd name="connsiteX4" fmla="*/ 0 w 1310073"/>
                  <a:gd name="connsiteY4" fmla="*/ 0 h 759512"/>
                  <a:gd name="connsiteX0" fmla="*/ 0 w 1316077"/>
                  <a:gd name="connsiteY0" fmla="*/ 0 h 759512"/>
                  <a:gd name="connsiteX1" fmla="*/ 1119695 w 1316077"/>
                  <a:gd name="connsiteY1" fmla="*/ 0 h 759512"/>
                  <a:gd name="connsiteX2" fmla="*/ 1309274 w 1316077"/>
                  <a:gd name="connsiteY2" fmla="*/ 759512 h 759512"/>
                  <a:gd name="connsiteX3" fmla="*/ 398947 w 1316077"/>
                  <a:gd name="connsiteY3" fmla="*/ 755982 h 759512"/>
                  <a:gd name="connsiteX4" fmla="*/ 0 w 1316077"/>
                  <a:gd name="connsiteY4" fmla="*/ 0 h 759512"/>
                  <a:gd name="connsiteX0" fmla="*/ 0 w 1309274"/>
                  <a:gd name="connsiteY0" fmla="*/ 0 h 759512"/>
                  <a:gd name="connsiteX1" fmla="*/ 1119695 w 1309274"/>
                  <a:gd name="connsiteY1" fmla="*/ 0 h 759512"/>
                  <a:gd name="connsiteX2" fmla="*/ 1309274 w 1309274"/>
                  <a:gd name="connsiteY2" fmla="*/ 759512 h 759512"/>
                  <a:gd name="connsiteX3" fmla="*/ 398947 w 1309274"/>
                  <a:gd name="connsiteY3" fmla="*/ 755982 h 759512"/>
                  <a:gd name="connsiteX4" fmla="*/ 0 w 1309274"/>
                  <a:gd name="connsiteY4" fmla="*/ 0 h 759512"/>
                  <a:gd name="connsiteX0" fmla="*/ 185692 w 911796"/>
                  <a:gd name="connsiteY0" fmla="*/ 0 h 764682"/>
                  <a:gd name="connsiteX1" fmla="*/ 722217 w 911796"/>
                  <a:gd name="connsiteY1" fmla="*/ 5170 h 764682"/>
                  <a:gd name="connsiteX2" fmla="*/ 911796 w 911796"/>
                  <a:gd name="connsiteY2" fmla="*/ 764682 h 764682"/>
                  <a:gd name="connsiteX3" fmla="*/ 1469 w 911796"/>
                  <a:gd name="connsiteY3" fmla="*/ 761152 h 764682"/>
                  <a:gd name="connsiteX4" fmla="*/ 185692 w 911796"/>
                  <a:gd name="connsiteY4" fmla="*/ 0 h 764682"/>
                  <a:gd name="connsiteX0" fmla="*/ 206393 w 932497"/>
                  <a:gd name="connsiteY0" fmla="*/ 0 h 764682"/>
                  <a:gd name="connsiteX1" fmla="*/ 742918 w 932497"/>
                  <a:gd name="connsiteY1" fmla="*/ 5170 h 764682"/>
                  <a:gd name="connsiteX2" fmla="*/ 932497 w 932497"/>
                  <a:gd name="connsiteY2" fmla="*/ 764682 h 764682"/>
                  <a:gd name="connsiteX3" fmla="*/ 22170 w 932497"/>
                  <a:gd name="connsiteY3" fmla="*/ 761152 h 764682"/>
                  <a:gd name="connsiteX4" fmla="*/ 206393 w 932497"/>
                  <a:gd name="connsiteY4" fmla="*/ 0 h 764682"/>
                  <a:gd name="connsiteX0" fmla="*/ 196490 w 922594"/>
                  <a:gd name="connsiteY0" fmla="*/ 0 h 764682"/>
                  <a:gd name="connsiteX1" fmla="*/ 733015 w 922594"/>
                  <a:gd name="connsiteY1" fmla="*/ 5170 h 764682"/>
                  <a:gd name="connsiteX2" fmla="*/ 922594 w 922594"/>
                  <a:gd name="connsiteY2" fmla="*/ 764682 h 764682"/>
                  <a:gd name="connsiteX3" fmla="*/ 12267 w 922594"/>
                  <a:gd name="connsiteY3" fmla="*/ 761152 h 764682"/>
                  <a:gd name="connsiteX4" fmla="*/ 196490 w 922594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304783 w 910327"/>
                  <a:gd name="connsiteY0" fmla="*/ 0 h 761989"/>
                  <a:gd name="connsiteX1" fmla="*/ 720748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5436"/>
                  <a:gd name="connsiteY0" fmla="*/ 0 h 761989"/>
                  <a:gd name="connsiteX1" fmla="*/ 605297 w 915436"/>
                  <a:gd name="connsiteY1" fmla="*/ 2477 h 761989"/>
                  <a:gd name="connsiteX2" fmla="*/ 915436 w 915436"/>
                  <a:gd name="connsiteY2" fmla="*/ 761989 h 761989"/>
                  <a:gd name="connsiteX3" fmla="*/ 0 w 915436"/>
                  <a:gd name="connsiteY3" fmla="*/ 758459 h 761989"/>
                  <a:gd name="connsiteX4" fmla="*/ 304783 w 915436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258758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258758 w 917480"/>
                  <a:gd name="connsiteY4" fmla="*/ 0 h 761989"/>
                  <a:gd name="connsiteX0" fmla="*/ 258758 w 917480"/>
                  <a:gd name="connsiteY0" fmla="*/ 0 h 761989"/>
                  <a:gd name="connsiteX1" fmla="*/ 667063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258758 w 917480"/>
                  <a:gd name="connsiteY4" fmla="*/ 0 h 761989"/>
                  <a:gd name="connsiteX0" fmla="*/ 258758 w 917480"/>
                  <a:gd name="connsiteY0" fmla="*/ 5201 h 767190"/>
                  <a:gd name="connsiteX1" fmla="*/ 655410 w 917480"/>
                  <a:gd name="connsiteY1" fmla="*/ 0 h 767190"/>
                  <a:gd name="connsiteX2" fmla="*/ 917480 w 917480"/>
                  <a:gd name="connsiteY2" fmla="*/ 767190 h 767190"/>
                  <a:gd name="connsiteX3" fmla="*/ 0 w 917480"/>
                  <a:gd name="connsiteY3" fmla="*/ 763660 h 767190"/>
                  <a:gd name="connsiteX4" fmla="*/ 258758 w 917480"/>
                  <a:gd name="connsiteY4" fmla="*/ 5201 h 767190"/>
                  <a:gd name="connsiteX0" fmla="*/ 18414 w 677136"/>
                  <a:gd name="connsiteY0" fmla="*/ 5201 h 771338"/>
                  <a:gd name="connsiteX1" fmla="*/ 415066 w 677136"/>
                  <a:gd name="connsiteY1" fmla="*/ 0 h 771338"/>
                  <a:gd name="connsiteX2" fmla="*/ 677136 w 677136"/>
                  <a:gd name="connsiteY2" fmla="*/ 767190 h 771338"/>
                  <a:gd name="connsiteX3" fmla="*/ 0 w 677136"/>
                  <a:gd name="connsiteY3" fmla="*/ 771338 h 771338"/>
                  <a:gd name="connsiteX4" fmla="*/ 18414 w 677136"/>
                  <a:gd name="connsiteY4" fmla="*/ 5201 h 771338"/>
                  <a:gd name="connsiteX0" fmla="*/ 18414 w 435336"/>
                  <a:gd name="connsiteY0" fmla="*/ 5201 h 771338"/>
                  <a:gd name="connsiteX1" fmla="*/ 41506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8414 w 435336"/>
                  <a:gd name="connsiteY0" fmla="*/ 5201 h 771338"/>
                  <a:gd name="connsiteX1" fmla="*/ 41506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8414 w 435336"/>
                  <a:gd name="connsiteY0" fmla="*/ 5201 h 771338"/>
                  <a:gd name="connsiteX1" fmla="*/ 41506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8414 w 435336"/>
                  <a:gd name="connsiteY0" fmla="*/ 5201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9856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9856 w 435336"/>
                  <a:gd name="connsiteY4" fmla="*/ 1362 h 771338"/>
                  <a:gd name="connsiteX0" fmla="*/ 19856 w 435336"/>
                  <a:gd name="connsiteY0" fmla="*/ 1362 h 771338"/>
                  <a:gd name="connsiteX1" fmla="*/ 42089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9856 w 435336"/>
                  <a:gd name="connsiteY4" fmla="*/ 1362 h 771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336" h="771338">
                    <a:moveTo>
                      <a:pt x="19856" y="1362"/>
                    </a:moveTo>
                    <a:lnTo>
                      <a:pt x="420896" y="0"/>
                    </a:lnTo>
                    <a:cubicBezTo>
                      <a:pt x="407694" y="348577"/>
                      <a:pt x="398006" y="348232"/>
                      <a:pt x="435336" y="771029"/>
                    </a:cubicBezTo>
                    <a:lnTo>
                      <a:pt x="0" y="771338"/>
                    </a:lnTo>
                    <a:cubicBezTo>
                      <a:pt x="36189" y="331976"/>
                      <a:pt x="38629" y="329709"/>
                      <a:pt x="19856" y="1362"/>
                    </a:cubicBezTo>
                    <a:close/>
                  </a:path>
                </a:pathLst>
              </a:custGeom>
              <a:solidFill>
                <a:srgbClr val="00B0F0">
                  <a:alpha val="25098"/>
                </a:srgbClr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Network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7497206" y="1113968"/>
              <a:ext cx="14360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Participant Y</a:t>
              </a:r>
            </a:p>
          </p:txBody>
        </p:sp>
        <p:sp>
          <p:nvSpPr>
            <p:cNvPr id="48" name="Left-Right Arrow 29"/>
            <p:cNvSpPr/>
            <p:nvPr/>
          </p:nvSpPr>
          <p:spPr>
            <a:xfrm>
              <a:off x="4705279" y="2426000"/>
              <a:ext cx="2791927" cy="710194"/>
            </a:xfrm>
            <a:prstGeom prst="leftRightArrow">
              <a:avLst/>
            </a:prstGeom>
            <a:solidFill>
              <a:srgbClr val="FFC000">
                <a:alpha val="25098"/>
              </a:srgbClr>
            </a:solidFill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(State, Events, Streams)</a:t>
              </a:r>
            </a:p>
          </p:txBody>
        </p:sp>
        <p:sp>
          <p:nvSpPr>
            <p:cNvPr id="49" name="Left-Right Arrow 29"/>
            <p:cNvSpPr/>
            <p:nvPr/>
          </p:nvSpPr>
          <p:spPr>
            <a:xfrm>
              <a:off x="4705279" y="3309298"/>
              <a:ext cx="2791927" cy="710194"/>
            </a:xfrm>
            <a:prstGeom prst="leftRightArrow">
              <a:avLst/>
            </a:prstGeom>
            <a:solidFill>
              <a:srgbClr val="92D050">
                <a:alpha val="25098"/>
              </a:srgbClr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Messages</a:t>
              </a:r>
            </a:p>
          </p:txBody>
        </p:sp>
        <p:sp>
          <p:nvSpPr>
            <p:cNvPr id="55" name="Left-Right Arrow 29"/>
            <p:cNvSpPr/>
            <p:nvPr/>
          </p:nvSpPr>
          <p:spPr>
            <a:xfrm>
              <a:off x="4705279" y="4218191"/>
              <a:ext cx="2791927" cy="710194"/>
            </a:xfrm>
            <a:prstGeom prst="leftRightArrow">
              <a:avLst/>
            </a:prstGeom>
            <a:solidFill>
              <a:srgbClr val="00B0F0">
                <a:alpha val="25098"/>
              </a:srgbClr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Packets</a:t>
              </a:r>
            </a:p>
          </p:txBody>
        </p:sp>
        <p:sp>
          <p:nvSpPr>
            <p:cNvPr id="56" name="Left-Right Arrow 29"/>
            <p:cNvSpPr/>
            <p:nvPr/>
          </p:nvSpPr>
          <p:spPr>
            <a:xfrm>
              <a:off x="4705279" y="5137872"/>
              <a:ext cx="2791927" cy="710194"/>
            </a:xfrm>
            <a:prstGeom prst="leftRightArrow">
              <a:avLst/>
            </a:prstGeom>
            <a:solidFill>
              <a:srgbClr val="002060">
                <a:alpha val="25098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Frames</a:t>
              </a:r>
            </a:p>
          </p:txBody>
        </p:sp>
        <p:sp>
          <p:nvSpPr>
            <p:cNvPr id="57" name="Left-Right Arrow 29"/>
            <p:cNvSpPr/>
            <p:nvPr/>
          </p:nvSpPr>
          <p:spPr>
            <a:xfrm>
              <a:off x="4705279" y="6045703"/>
              <a:ext cx="2791927" cy="710194"/>
            </a:xfrm>
            <a:prstGeom prst="leftRightArrow">
              <a:avLst/>
            </a:prstGeom>
            <a:solidFill>
              <a:srgbClr val="000000">
                <a:alpha val="25098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Bits</a:t>
              </a: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7590032" y="1468583"/>
              <a:ext cx="2843347" cy="5303519"/>
              <a:chOff x="1778286" y="1280160"/>
              <a:chExt cx="2843347" cy="5303519"/>
            </a:xfrm>
          </p:grpSpPr>
          <p:sp>
            <p:nvSpPr>
              <p:cNvPr id="62" name="직사각형 50"/>
              <p:cNvSpPr/>
              <p:nvPr/>
            </p:nvSpPr>
            <p:spPr>
              <a:xfrm>
                <a:off x="2010032" y="3111537"/>
                <a:ext cx="2397211" cy="736562"/>
              </a:xfrm>
              <a:custGeom>
                <a:avLst/>
                <a:gdLst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0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766119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9512"/>
                  <a:gd name="connsiteX1" fmla="*/ 2456687 w 2456687"/>
                  <a:gd name="connsiteY1" fmla="*/ 0 h 759512"/>
                  <a:gd name="connsiteX2" fmla="*/ 1676446 w 2456687"/>
                  <a:gd name="connsiteY2" fmla="*/ 759512 h 759512"/>
                  <a:gd name="connsiteX3" fmla="*/ 766119 w 2456687"/>
                  <a:gd name="connsiteY3" fmla="*/ 755982 h 759512"/>
                  <a:gd name="connsiteX4" fmla="*/ 0 w 2456687"/>
                  <a:gd name="connsiteY4" fmla="*/ 0 h 759512"/>
                  <a:gd name="connsiteX0" fmla="*/ 0 w 2082453"/>
                  <a:gd name="connsiteY0" fmla="*/ 0 h 759512"/>
                  <a:gd name="connsiteX1" fmla="*/ 2082453 w 2082453"/>
                  <a:gd name="connsiteY1" fmla="*/ 0 h 759512"/>
                  <a:gd name="connsiteX2" fmla="*/ 1676446 w 2082453"/>
                  <a:gd name="connsiteY2" fmla="*/ 759512 h 759512"/>
                  <a:gd name="connsiteX3" fmla="*/ 766119 w 2082453"/>
                  <a:gd name="connsiteY3" fmla="*/ 755982 h 759512"/>
                  <a:gd name="connsiteX4" fmla="*/ 0 w 2082453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565311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62187"/>
                  <a:gd name="connsiteX1" fmla="*/ 1715281 w 1715281"/>
                  <a:gd name="connsiteY1" fmla="*/ 0 h 762187"/>
                  <a:gd name="connsiteX2" fmla="*/ 1152470 w 1715281"/>
                  <a:gd name="connsiteY2" fmla="*/ 762187 h 762187"/>
                  <a:gd name="connsiteX3" fmla="*/ 565311 w 1715281"/>
                  <a:gd name="connsiteY3" fmla="*/ 755982 h 762187"/>
                  <a:gd name="connsiteX4" fmla="*/ 0 w 1715281"/>
                  <a:gd name="connsiteY4" fmla="*/ 0 h 762187"/>
                  <a:gd name="connsiteX0" fmla="*/ 0 w 1715281"/>
                  <a:gd name="connsiteY0" fmla="*/ 0 h 762187"/>
                  <a:gd name="connsiteX1" fmla="*/ 1715281 w 1715281"/>
                  <a:gd name="connsiteY1" fmla="*/ 0 h 762187"/>
                  <a:gd name="connsiteX2" fmla="*/ 1152470 w 1715281"/>
                  <a:gd name="connsiteY2" fmla="*/ 762187 h 762187"/>
                  <a:gd name="connsiteX3" fmla="*/ 565311 w 1715281"/>
                  <a:gd name="connsiteY3" fmla="*/ 755982 h 762187"/>
                  <a:gd name="connsiteX4" fmla="*/ 0 w 1715281"/>
                  <a:gd name="connsiteY4" fmla="*/ 0 h 762187"/>
                  <a:gd name="connsiteX0" fmla="*/ 0 w 1715281"/>
                  <a:gd name="connsiteY0" fmla="*/ 0 h 762187"/>
                  <a:gd name="connsiteX1" fmla="*/ 1715281 w 1715281"/>
                  <a:gd name="connsiteY1" fmla="*/ 0 h 762187"/>
                  <a:gd name="connsiteX2" fmla="*/ 1152470 w 1715281"/>
                  <a:gd name="connsiteY2" fmla="*/ 762187 h 762187"/>
                  <a:gd name="connsiteX3" fmla="*/ 565311 w 1715281"/>
                  <a:gd name="connsiteY3" fmla="*/ 755982 h 762187"/>
                  <a:gd name="connsiteX4" fmla="*/ 0 w 1715281"/>
                  <a:gd name="connsiteY4" fmla="*/ 0 h 762187"/>
                  <a:gd name="connsiteX0" fmla="*/ 0 w 1719106"/>
                  <a:gd name="connsiteY0" fmla="*/ 2675 h 762187"/>
                  <a:gd name="connsiteX1" fmla="*/ 1719106 w 1719106"/>
                  <a:gd name="connsiteY1" fmla="*/ 0 h 762187"/>
                  <a:gd name="connsiteX2" fmla="*/ 1156295 w 1719106"/>
                  <a:gd name="connsiteY2" fmla="*/ 762187 h 762187"/>
                  <a:gd name="connsiteX3" fmla="*/ 569136 w 1719106"/>
                  <a:gd name="connsiteY3" fmla="*/ 755982 h 762187"/>
                  <a:gd name="connsiteX4" fmla="*/ 0 w 1719106"/>
                  <a:gd name="connsiteY4" fmla="*/ 2675 h 762187"/>
                  <a:gd name="connsiteX0" fmla="*/ 0 w 1719106"/>
                  <a:gd name="connsiteY0" fmla="*/ 2675 h 762187"/>
                  <a:gd name="connsiteX1" fmla="*/ 1719106 w 1719106"/>
                  <a:gd name="connsiteY1" fmla="*/ 0 h 762187"/>
                  <a:gd name="connsiteX2" fmla="*/ 1156295 w 1719106"/>
                  <a:gd name="connsiteY2" fmla="*/ 762187 h 762187"/>
                  <a:gd name="connsiteX3" fmla="*/ 569136 w 1719106"/>
                  <a:gd name="connsiteY3" fmla="*/ 755982 h 762187"/>
                  <a:gd name="connsiteX4" fmla="*/ 0 w 1719106"/>
                  <a:gd name="connsiteY4" fmla="*/ 2675 h 762187"/>
                  <a:gd name="connsiteX0" fmla="*/ 0 w 1719106"/>
                  <a:gd name="connsiteY0" fmla="*/ 2675 h 762187"/>
                  <a:gd name="connsiteX1" fmla="*/ 1719106 w 1719106"/>
                  <a:gd name="connsiteY1" fmla="*/ 0 h 762187"/>
                  <a:gd name="connsiteX2" fmla="*/ 1156295 w 1719106"/>
                  <a:gd name="connsiteY2" fmla="*/ 762187 h 762187"/>
                  <a:gd name="connsiteX3" fmla="*/ 569136 w 1719106"/>
                  <a:gd name="connsiteY3" fmla="*/ 755982 h 762187"/>
                  <a:gd name="connsiteX4" fmla="*/ 0 w 1719106"/>
                  <a:gd name="connsiteY4" fmla="*/ 2675 h 762187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64746"/>
                  <a:gd name="connsiteX1" fmla="*/ 1732492 w 1732492"/>
                  <a:gd name="connsiteY1" fmla="*/ 0 h 764746"/>
                  <a:gd name="connsiteX2" fmla="*/ 1156295 w 1732492"/>
                  <a:gd name="connsiteY2" fmla="*/ 759512 h 764746"/>
                  <a:gd name="connsiteX3" fmla="*/ 566482 w 1732492"/>
                  <a:gd name="connsiteY3" fmla="*/ 764746 h 764746"/>
                  <a:gd name="connsiteX4" fmla="*/ 0 w 1732492"/>
                  <a:gd name="connsiteY4" fmla="*/ 0 h 764746"/>
                  <a:gd name="connsiteX0" fmla="*/ 0 w 1732492"/>
                  <a:gd name="connsiteY0" fmla="*/ 0 h 772372"/>
                  <a:gd name="connsiteX1" fmla="*/ 1732492 w 1732492"/>
                  <a:gd name="connsiteY1" fmla="*/ 0 h 772372"/>
                  <a:gd name="connsiteX2" fmla="*/ 1156295 w 1732492"/>
                  <a:gd name="connsiteY2" fmla="*/ 759512 h 772372"/>
                  <a:gd name="connsiteX3" fmla="*/ 473592 w 1732492"/>
                  <a:gd name="connsiteY3" fmla="*/ 772372 h 772372"/>
                  <a:gd name="connsiteX4" fmla="*/ 0 w 1732492"/>
                  <a:gd name="connsiteY4" fmla="*/ 0 h 772372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156295 w 1732492"/>
                  <a:gd name="connsiteY2" fmla="*/ 759512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51840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2492" h="764747">
                    <a:moveTo>
                      <a:pt x="0" y="0"/>
                    </a:moveTo>
                    <a:lnTo>
                      <a:pt x="1732492" y="0"/>
                    </a:lnTo>
                    <a:cubicBezTo>
                      <a:pt x="1519622" y="529491"/>
                      <a:pt x="1363507" y="448257"/>
                      <a:pt x="1262456" y="763325"/>
                    </a:cubicBezTo>
                    <a:lnTo>
                      <a:pt x="468284" y="764747"/>
                    </a:lnTo>
                    <a:cubicBezTo>
                      <a:pt x="374982" y="462419"/>
                      <a:pt x="204822" y="552161"/>
                      <a:pt x="0" y="0"/>
                    </a:cubicBezTo>
                    <a:close/>
                  </a:path>
                </a:pathLst>
              </a:custGeom>
              <a:solidFill>
                <a:srgbClr val="92D050">
                  <a:alpha val="25098"/>
                </a:srgbClr>
              </a:solidFill>
              <a:ln w="38100">
                <a:solidFill>
                  <a:srgbClr val="92D05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Transport</a:t>
                </a:r>
                <a:endParaRPr lang="ko-KR" alt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직사각형 52"/>
              <p:cNvSpPr/>
              <p:nvPr/>
            </p:nvSpPr>
            <p:spPr>
              <a:xfrm>
                <a:off x="1909590" y="4934088"/>
                <a:ext cx="2574276" cy="737768"/>
              </a:xfrm>
              <a:custGeom>
                <a:avLst/>
                <a:gdLst>
                  <a:gd name="connsiteX0" fmla="*/ 0 w 2456687"/>
                  <a:gd name="connsiteY0" fmla="*/ 0 h 755981"/>
                  <a:gd name="connsiteX1" fmla="*/ 2456687 w 2456687"/>
                  <a:gd name="connsiteY1" fmla="*/ 0 h 755981"/>
                  <a:gd name="connsiteX2" fmla="*/ 2456687 w 2456687"/>
                  <a:gd name="connsiteY2" fmla="*/ 755981 h 755981"/>
                  <a:gd name="connsiteX3" fmla="*/ 0 w 2456687"/>
                  <a:gd name="connsiteY3" fmla="*/ 755981 h 755981"/>
                  <a:gd name="connsiteX4" fmla="*/ 0 w 2456687"/>
                  <a:gd name="connsiteY4" fmla="*/ 0 h 755981"/>
                  <a:gd name="connsiteX0" fmla="*/ 208299 w 2664986"/>
                  <a:gd name="connsiteY0" fmla="*/ 0 h 759512"/>
                  <a:gd name="connsiteX1" fmla="*/ 2664986 w 2664986"/>
                  <a:gd name="connsiteY1" fmla="*/ 0 h 759512"/>
                  <a:gd name="connsiteX2" fmla="*/ 2664986 w 2664986"/>
                  <a:gd name="connsiteY2" fmla="*/ 755981 h 759512"/>
                  <a:gd name="connsiteX3" fmla="*/ 0 w 2664986"/>
                  <a:gd name="connsiteY3" fmla="*/ 759512 h 759512"/>
                  <a:gd name="connsiteX4" fmla="*/ 208299 w 2664986"/>
                  <a:gd name="connsiteY4" fmla="*/ 0 h 759512"/>
                  <a:gd name="connsiteX0" fmla="*/ 208299 w 2862694"/>
                  <a:gd name="connsiteY0" fmla="*/ 0 h 759512"/>
                  <a:gd name="connsiteX1" fmla="*/ 2664986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208299 w 2862694"/>
                  <a:gd name="connsiteY4" fmla="*/ 0 h 759512"/>
                  <a:gd name="connsiteX0" fmla="*/ 187693 w 2862694"/>
                  <a:gd name="connsiteY0" fmla="*/ 0 h 759512"/>
                  <a:gd name="connsiteX1" fmla="*/ 2664986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684630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5663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700804 w 2834360"/>
                  <a:gd name="connsiteY0" fmla="*/ 0 h 762187"/>
                  <a:gd name="connsiteX1" fmla="*/ 215663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700804 w 2834360"/>
                  <a:gd name="connsiteY4" fmla="*/ 0 h 762187"/>
                  <a:gd name="connsiteX0" fmla="*/ 704848 w 2834360"/>
                  <a:gd name="connsiteY0" fmla="*/ 3814 h 762187"/>
                  <a:gd name="connsiteX1" fmla="*/ 215663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704848 w 2834360"/>
                  <a:gd name="connsiteY4" fmla="*/ 3814 h 762187"/>
                  <a:gd name="connsiteX0" fmla="*/ 704848 w 2834360"/>
                  <a:gd name="connsiteY0" fmla="*/ 7627 h 766000"/>
                  <a:gd name="connsiteX1" fmla="*/ 2148551 w 2834360"/>
                  <a:gd name="connsiteY1" fmla="*/ 0 h 766000"/>
                  <a:gd name="connsiteX2" fmla="*/ 2834360 w 2834360"/>
                  <a:gd name="connsiteY2" fmla="*/ 763325 h 766000"/>
                  <a:gd name="connsiteX3" fmla="*/ 0 w 2834360"/>
                  <a:gd name="connsiteY3" fmla="*/ 766000 h 766000"/>
                  <a:gd name="connsiteX4" fmla="*/ 704848 w 2834360"/>
                  <a:gd name="connsiteY4" fmla="*/ 7627 h 766000"/>
                  <a:gd name="connsiteX0" fmla="*/ 704848 w 2834360"/>
                  <a:gd name="connsiteY0" fmla="*/ 7627 h 766000"/>
                  <a:gd name="connsiteX1" fmla="*/ 2148551 w 2834360"/>
                  <a:gd name="connsiteY1" fmla="*/ 0 h 766000"/>
                  <a:gd name="connsiteX2" fmla="*/ 2834360 w 2834360"/>
                  <a:gd name="connsiteY2" fmla="*/ 763325 h 766000"/>
                  <a:gd name="connsiteX3" fmla="*/ 0 w 2834360"/>
                  <a:gd name="connsiteY3" fmla="*/ 766000 h 766000"/>
                  <a:gd name="connsiteX4" fmla="*/ 704848 w 2834360"/>
                  <a:gd name="connsiteY4" fmla="*/ 7627 h 76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4360" h="766000">
                    <a:moveTo>
                      <a:pt x="704848" y="7627"/>
                    </a:moveTo>
                    <a:lnTo>
                      <a:pt x="2148551" y="0"/>
                    </a:lnTo>
                    <a:cubicBezTo>
                      <a:pt x="2502497" y="337688"/>
                      <a:pt x="2597340" y="347633"/>
                      <a:pt x="2834360" y="763325"/>
                    </a:cubicBezTo>
                    <a:lnTo>
                      <a:pt x="0" y="766000"/>
                    </a:lnTo>
                    <a:cubicBezTo>
                      <a:pt x="245202" y="324412"/>
                      <a:pt x="350416" y="353734"/>
                      <a:pt x="704848" y="7627"/>
                    </a:cubicBezTo>
                    <a:close/>
                  </a:path>
                </a:pathLst>
              </a:custGeom>
              <a:solidFill>
                <a:srgbClr val="002060">
                  <a:alpha val="25098"/>
                </a:srgb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Link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Rectangle 9"/>
              <p:cNvSpPr/>
              <p:nvPr/>
            </p:nvSpPr>
            <p:spPr>
              <a:xfrm>
                <a:off x="1778286" y="2194560"/>
                <a:ext cx="2840043" cy="731520"/>
              </a:xfrm>
              <a:custGeom>
                <a:avLst/>
                <a:gdLst>
                  <a:gd name="connsiteX0" fmla="*/ 0 w 2831279"/>
                  <a:gd name="connsiteY0" fmla="*/ 0 h 731520"/>
                  <a:gd name="connsiteX1" fmla="*/ 2831279 w 2831279"/>
                  <a:gd name="connsiteY1" fmla="*/ 0 h 731520"/>
                  <a:gd name="connsiteX2" fmla="*/ 2831279 w 2831279"/>
                  <a:gd name="connsiteY2" fmla="*/ 731520 h 731520"/>
                  <a:gd name="connsiteX3" fmla="*/ 0 w 2831279"/>
                  <a:gd name="connsiteY3" fmla="*/ 731520 h 731520"/>
                  <a:gd name="connsiteX4" fmla="*/ 0 w 2831279"/>
                  <a:gd name="connsiteY4" fmla="*/ 0 h 731520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831279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5468"/>
                  <a:gd name="connsiteY0" fmla="*/ 0 h 734096"/>
                  <a:gd name="connsiteX1" fmla="*/ 2831279 w 2835468"/>
                  <a:gd name="connsiteY1" fmla="*/ 0 h 734096"/>
                  <a:gd name="connsiteX2" fmla="*/ 2684460 w 2835468"/>
                  <a:gd name="connsiteY2" fmla="*/ 731520 h 734096"/>
                  <a:gd name="connsiteX3" fmla="*/ 149395 w 2835468"/>
                  <a:gd name="connsiteY3" fmla="*/ 734096 h 734096"/>
                  <a:gd name="connsiteX4" fmla="*/ 0 w 2835468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47100"/>
                  <a:gd name="connsiteY0" fmla="*/ 0 h 734096"/>
                  <a:gd name="connsiteX1" fmla="*/ 2831279 w 2847100"/>
                  <a:gd name="connsiteY1" fmla="*/ 0 h 734096"/>
                  <a:gd name="connsiteX2" fmla="*/ 2684460 w 2847100"/>
                  <a:gd name="connsiteY2" fmla="*/ 731520 h 734096"/>
                  <a:gd name="connsiteX3" fmla="*/ 149395 w 2847100"/>
                  <a:gd name="connsiteY3" fmla="*/ 734096 h 734096"/>
                  <a:gd name="connsiteX4" fmla="*/ 0 w 2847100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76000"/>
                  <a:gd name="connsiteY0" fmla="*/ 0 h 734096"/>
                  <a:gd name="connsiteX1" fmla="*/ 2831279 w 2876000"/>
                  <a:gd name="connsiteY1" fmla="*/ 0 h 734096"/>
                  <a:gd name="connsiteX2" fmla="*/ 2684460 w 2876000"/>
                  <a:gd name="connsiteY2" fmla="*/ 731520 h 734096"/>
                  <a:gd name="connsiteX3" fmla="*/ 149395 w 2876000"/>
                  <a:gd name="connsiteY3" fmla="*/ 734096 h 734096"/>
                  <a:gd name="connsiteX4" fmla="*/ 0 w 2876000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9355"/>
                  <a:gd name="connsiteY0" fmla="*/ 0 h 734096"/>
                  <a:gd name="connsiteX1" fmla="*/ 2831279 w 2839355"/>
                  <a:gd name="connsiteY1" fmla="*/ 0 h 734096"/>
                  <a:gd name="connsiteX2" fmla="*/ 2684460 w 2839355"/>
                  <a:gd name="connsiteY2" fmla="*/ 731520 h 734096"/>
                  <a:gd name="connsiteX3" fmla="*/ 149395 w 2839355"/>
                  <a:gd name="connsiteY3" fmla="*/ 734096 h 734096"/>
                  <a:gd name="connsiteX4" fmla="*/ 0 w 2839355"/>
                  <a:gd name="connsiteY4" fmla="*/ 0 h 734096"/>
                  <a:gd name="connsiteX0" fmla="*/ 0 w 2839355"/>
                  <a:gd name="connsiteY0" fmla="*/ 0 h 734096"/>
                  <a:gd name="connsiteX1" fmla="*/ 2831279 w 2839355"/>
                  <a:gd name="connsiteY1" fmla="*/ 0 h 734096"/>
                  <a:gd name="connsiteX2" fmla="*/ 2684460 w 2839355"/>
                  <a:gd name="connsiteY2" fmla="*/ 731520 h 734096"/>
                  <a:gd name="connsiteX3" fmla="*/ 149395 w 2839355"/>
                  <a:gd name="connsiteY3" fmla="*/ 734096 h 734096"/>
                  <a:gd name="connsiteX4" fmla="*/ 0 w 2839355"/>
                  <a:gd name="connsiteY4" fmla="*/ 0 h 734096"/>
                  <a:gd name="connsiteX0" fmla="*/ 0 w 2844707"/>
                  <a:gd name="connsiteY0" fmla="*/ 0 h 734096"/>
                  <a:gd name="connsiteX1" fmla="*/ 2831279 w 2844707"/>
                  <a:gd name="connsiteY1" fmla="*/ 0 h 734096"/>
                  <a:gd name="connsiteX2" fmla="*/ 2684460 w 2844707"/>
                  <a:gd name="connsiteY2" fmla="*/ 731520 h 734096"/>
                  <a:gd name="connsiteX3" fmla="*/ 149395 w 2844707"/>
                  <a:gd name="connsiteY3" fmla="*/ 734096 h 734096"/>
                  <a:gd name="connsiteX4" fmla="*/ 0 w 2844707"/>
                  <a:gd name="connsiteY4" fmla="*/ 0 h 734096"/>
                  <a:gd name="connsiteX0" fmla="*/ 0 w 2844707"/>
                  <a:gd name="connsiteY0" fmla="*/ 0 h 734096"/>
                  <a:gd name="connsiteX1" fmla="*/ 2831279 w 2844707"/>
                  <a:gd name="connsiteY1" fmla="*/ 0 h 734096"/>
                  <a:gd name="connsiteX2" fmla="*/ 2684460 w 2844707"/>
                  <a:gd name="connsiteY2" fmla="*/ 731520 h 734096"/>
                  <a:gd name="connsiteX3" fmla="*/ 149395 w 2844707"/>
                  <a:gd name="connsiteY3" fmla="*/ 734096 h 734096"/>
                  <a:gd name="connsiteX4" fmla="*/ 0 w 2844707"/>
                  <a:gd name="connsiteY4" fmla="*/ 0 h 734096"/>
                  <a:gd name="connsiteX0" fmla="*/ 0 w 2860220"/>
                  <a:gd name="connsiteY0" fmla="*/ 0 h 734096"/>
                  <a:gd name="connsiteX1" fmla="*/ 2831279 w 2860220"/>
                  <a:gd name="connsiteY1" fmla="*/ 0 h 734096"/>
                  <a:gd name="connsiteX2" fmla="*/ 2721530 w 2860220"/>
                  <a:gd name="connsiteY2" fmla="*/ 731520 h 734096"/>
                  <a:gd name="connsiteX3" fmla="*/ 149395 w 2860220"/>
                  <a:gd name="connsiteY3" fmla="*/ 734096 h 734096"/>
                  <a:gd name="connsiteX4" fmla="*/ 0 w 2860220"/>
                  <a:gd name="connsiteY4" fmla="*/ 0 h 734096"/>
                  <a:gd name="connsiteX0" fmla="*/ 0 w 2837154"/>
                  <a:gd name="connsiteY0" fmla="*/ 0 h 734096"/>
                  <a:gd name="connsiteX1" fmla="*/ 2831279 w 2837154"/>
                  <a:gd name="connsiteY1" fmla="*/ 0 h 734096"/>
                  <a:gd name="connsiteX2" fmla="*/ 2721530 w 2837154"/>
                  <a:gd name="connsiteY2" fmla="*/ 731520 h 734096"/>
                  <a:gd name="connsiteX3" fmla="*/ 149395 w 2837154"/>
                  <a:gd name="connsiteY3" fmla="*/ 734096 h 734096"/>
                  <a:gd name="connsiteX4" fmla="*/ 0 w 2837154"/>
                  <a:gd name="connsiteY4" fmla="*/ 0 h 734096"/>
                  <a:gd name="connsiteX0" fmla="*/ 0 w 2837154"/>
                  <a:gd name="connsiteY0" fmla="*/ 0 h 734096"/>
                  <a:gd name="connsiteX1" fmla="*/ 2831279 w 2837154"/>
                  <a:gd name="connsiteY1" fmla="*/ 0 h 734096"/>
                  <a:gd name="connsiteX2" fmla="*/ 2721530 w 2837154"/>
                  <a:gd name="connsiteY2" fmla="*/ 731520 h 734096"/>
                  <a:gd name="connsiteX3" fmla="*/ 149395 w 2837154"/>
                  <a:gd name="connsiteY3" fmla="*/ 734096 h 734096"/>
                  <a:gd name="connsiteX4" fmla="*/ 0 w 2837154"/>
                  <a:gd name="connsiteY4" fmla="*/ 0 h 734096"/>
                  <a:gd name="connsiteX0" fmla="*/ 0 w 2837154"/>
                  <a:gd name="connsiteY0" fmla="*/ 0 h 734096"/>
                  <a:gd name="connsiteX1" fmla="*/ 2831279 w 2837154"/>
                  <a:gd name="connsiteY1" fmla="*/ 0 h 734096"/>
                  <a:gd name="connsiteX2" fmla="*/ 2721530 w 2837154"/>
                  <a:gd name="connsiteY2" fmla="*/ 731520 h 734096"/>
                  <a:gd name="connsiteX3" fmla="*/ 149395 w 2837154"/>
                  <a:gd name="connsiteY3" fmla="*/ 734096 h 734096"/>
                  <a:gd name="connsiteX4" fmla="*/ 0 w 2837154"/>
                  <a:gd name="connsiteY4" fmla="*/ 0 h 734096"/>
                  <a:gd name="connsiteX0" fmla="*/ 0 w 2837154"/>
                  <a:gd name="connsiteY0" fmla="*/ 0 h 731520"/>
                  <a:gd name="connsiteX1" fmla="*/ 2831279 w 2837154"/>
                  <a:gd name="connsiteY1" fmla="*/ 0 h 731520"/>
                  <a:gd name="connsiteX2" fmla="*/ 2721530 w 2837154"/>
                  <a:gd name="connsiteY2" fmla="*/ 731520 h 731520"/>
                  <a:gd name="connsiteX3" fmla="*/ 137038 w 2837154"/>
                  <a:gd name="connsiteY3" fmla="*/ 729977 h 731520"/>
                  <a:gd name="connsiteX4" fmla="*/ 0 w 2837154"/>
                  <a:gd name="connsiteY4" fmla="*/ 0 h 731520"/>
                  <a:gd name="connsiteX0" fmla="*/ 2889 w 2840043"/>
                  <a:gd name="connsiteY0" fmla="*/ 0 h 731520"/>
                  <a:gd name="connsiteX1" fmla="*/ 2834168 w 2840043"/>
                  <a:gd name="connsiteY1" fmla="*/ 0 h 731520"/>
                  <a:gd name="connsiteX2" fmla="*/ 2724419 w 2840043"/>
                  <a:gd name="connsiteY2" fmla="*/ 731520 h 731520"/>
                  <a:gd name="connsiteX3" fmla="*/ 139927 w 2840043"/>
                  <a:gd name="connsiteY3" fmla="*/ 729977 h 731520"/>
                  <a:gd name="connsiteX4" fmla="*/ 2889 w 2840043"/>
                  <a:gd name="connsiteY4" fmla="*/ 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0043" h="731520">
                    <a:moveTo>
                      <a:pt x="2889" y="0"/>
                    </a:moveTo>
                    <a:lnTo>
                      <a:pt x="2834168" y="0"/>
                    </a:lnTo>
                    <a:cubicBezTo>
                      <a:pt x="2839284" y="164710"/>
                      <a:pt x="2868628" y="438209"/>
                      <a:pt x="2724419" y="731520"/>
                    </a:cubicBezTo>
                    <a:lnTo>
                      <a:pt x="139927" y="729977"/>
                    </a:lnTo>
                    <a:cubicBezTo>
                      <a:pt x="12357" y="408005"/>
                      <a:pt x="-9086" y="304592"/>
                      <a:pt x="2889" y="0"/>
                    </a:cubicBezTo>
                    <a:close/>
                  </a:path>
                </a:pathLst>
              </a:custGeom>
              <a:solidFill>
                <a:srgbClr val="FFC000">
                  <a:alpha val="25098"/>
                </a:srgbClr>
              </a:solidFill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dk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Framework</a:t>
                </a:r>
              </a:p>
            </p:txBody>
          </p:sp>
          <p:sp>
            <p:nvSpPr>
              <p:cNvPr id="65" name="직사각형 53"/>
              <p:cNvSpPr/>
              <p:nvPr/>
            </p:nvSpPr>
            <p:spPr>
              <a:xfrm>
                <a:off x="1781175" y="1280160"/>
                <a:ext cx="2831279" cy="731520"/>
              </a:xfrm>
              <a:prstGeom prst="rect">
                <a:avLst/>
              </a:prstGeom>
              <a:solidFill>
                <a:srgbClr val="7030A0">
                  <a:alpha val="25098"/>
                </a:srgb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Distributed Data </a:t>
                </a:r>
              </a:p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Interoperability and Management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직사각형 52"/>
              <p:cNvSpPr/>
              <p:nvPr/>
            </p:nvSpPr>
            <p:spPr>
              <a:xfrm>
                <a:off x="1780241" y="5844814"/>
                <a:ext cx="2841392" cy="738865"/>
              </a:xfrm>
              <a:custGeom>
                <a:avLst/>
                <a:gdLst>
                  <a:gd name="connsiteX0" fmla="*/ 0 w 2834360"/>
                  <a:gd name="connsiteY0" fmla="*/ 0 h 731520"/>
                  <a:gd name="connsiteX1" fmla="*/ 2834360 w 2834360"/>
                  <a:gd name="connsiteY1" fmla="*/ 0 h 731520"/>
                  <a:gd name="connsiteX2" fmla="*/ 2834360 w 2834360"/>
                  <a:gd name="connsiteY2" fmla="*/ 731520 h 731520"/>
                  <a:gd name="connsiteX3" fmla="*/ 0 w 2834360"/>
                  <a:gd name="connsiteY3" fmla="*/ 731520 h 731520"/>
                  <a:gd name="connsiteX4" fmla="*/ 0 w 2834360"/>
                  <a:gd name="connsiteY4" fmla="*/ 0 h 731520"/>
                  <a:gd name="connsiteX0" fmla="*/ 0 w 2834360"/>
                  <a:gd name="connsiteY0" fmla="*/ 0 h 731520"/>
                  <a:gd name="connsiteX1" fmla="*/ 2790293 w 2834360"/>
                  <a:gd name="connsiteY1" fmla="*/ 3672 h 731520"/>
                  <a:gd name="connsiteX2" fmla="*/ 2834360 w 2834360"/>
                  <a:gd name="connsiteY2" fmla="*/ 731520 h 731520"/>
                  <a:gd name="connsiteX3" fmla="*/ 0 w 2834360"/>
                  <a:gd name="connsiteY3" fmla="*/ 731520 h 731520"/>
                  <a:gd name="connsiteX4" fmla="*/ 0 w 2834360"/>
                  <a:gd name="connsiteY4" fmla="*/ 0 h 731520"/>
                  <a:gd name="connsiteX0" fmla="*/ 40395 w 2834360"/>
                  <a:gd name="connsiteY0" fmla="*/ 0 h 735192"/>
                  <a:gd name="connsiteX1" fmla="*/ 2790293 w 2834360"/>
                  <a:gd name="connsiteY1" fmla="*/ 7344 h 735192"/>
                  <a:gd name="connsiteX2" fmla="*/ 2834360 w 2834360"/>
                  <a:gd name="connsiteY2" fmla="*/ 735192 h 735192"/>
                  <a:gd name="connsiteX3" fmla="*/ 0 w 2834360"/>
                  <a:gd name="connsiteY3" fmla="*/ 735192 h 735192"/>
                  <a:gd name="connsiteX4" fmla="*/ 40395 w 2834360"/>
                  <a:gd name="connsiteY4" fmla="*/ 0 h 735192"/>
                  <a:gd name="connsiteX0" fmla="*/ 40856 w 2834821"/>
                  <a:gd name="connsiteY0" fmla="*/ 0 h 735192"/>
                  <a:gd name="connsiteX1" fmla="*/ 2790754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40856 w 2834821"/>
                  <a:gd name="connsiteY0" fmla="*/ 0 h 735192"/>
                  <a:gd name="connsiteX1" fmla="*/ 2790754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40856 w 2834821"/>
                  <a:gd name="connsiteY0" fmla="*/ 0 h 735192"/>
                  <a:gd name="connsiteX1" fmla="*/ 2790754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40856 w 2834821"/>
                  <a:gd name="connsiteY0" fmla="*/ 0 h 735192"/>
                  <a:gd name="connsiteX1" fmla="*/ 2783410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51412 w 2834360"/>
                  <a:gd name="connsiteY0" fmla="*/ 0 h 735192"/>
                  <a:gd name="connsiteX1" fmla="*/ 2782949 w 2834360"/>
                  <a:gd name="connsiteY1" fmla="*/ 7344 h 735192"/>
                  <a:gd name="connsiteX2" fmla="*/ 2834360 w 2834360"/>
                  <a:gd name="connsiteY2" fmla="*/ 735192 h 735192"/>
                  <a:gd name="connsiteX3" fmla="*/ 0 w 2834360"/>
                  <a:gd name="connsiteY3" fmla="*/ 735192 h 735192"/>
                  <a:gd name="connsiteX4" fmla="*/ 51412 w 2834360"/>
                  <a:gd name="connsiteY4" fmla="*/ 0 h 735192"/>
                  <a:gd name="connsiteX0" fmla="*/ 66101 w 2834360"/>
                  <a:gd name="connsiteY0" fmla="*/ 0 h 738865"/>
                  <a:gd name="connsiteX1" fmla="*/ 2782949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6101 w 2834360"/>
                  <a:gd name="connsiteY0" fmla="*/ 0 h 738865"/>
                  <a:gd name="connsiteX1" fmla="*/ 2782949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6101 w 2834360"/>
                  <a:gd name="connsiteY0" fmla="*/ 0 h 738865"/>
                  <a:gd name="connsiteX1" fmla="*/ 2782949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6101 w 2834360"/>
                  <a:gd name="connsiteY0" fmla="*/ 0 h 738865"/>
                  <a:gd name="connsiteX1" fmla="*/ 2779277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7693 w 2835952"/>
                  <a:gd name="connsiteY0" fmla="*/ 0 h 738865"/>
                  <a:gd name="connsiteX1" fmla="*/ 2780869 w 2835952"/>
                  <a:gd name="connsiteY1" fmla="*/ 11017 h 738865"/>
                  <a:gd name="connsiteX2" fmla="*/ 2835952 w 2835952"/>
                  <a:gd name="connsiteY2" fmla="*/ 738865 h 738865"/>
                  <a:gd name="connsiteX3" fmla="*/ 1592 w 2835952"/>
                  <a:gd name="connsiteY3" fmla="*/ 738865 h 738865"/>
                  <a:gd name="connsiteX4" fmla="*/ 67693 w 2835952"/>
                  <a:gd name="connsiteY4" fmla="*/ 0 h 738865"/>
                  <a:gd name="connsiteX0" fmla="*/ 67693 w 2843027"/>
                  <a:gd name="connsiteY0" fmla="*/ 0 h 738865"/>
                  <a:gd name="connsiteX1" fmla="*/ 2780869 w 2843027"/>
                  <a:gd name="connsiteY1" fmla="*/ 11017 h 738865"/>
                  <a:gd name="connsiteX2" fmla="*/ 2835952 w 2843027"/>
                  <a:gd name="connsiteY2" fmla="*/ 738865 h 738865"/>
                  <a:gd name="connsiteX3" fmla="*/ 1592 w 2843027"/>
                  <a:gd name="connsiteY3" fmla="*/ 738865 h 738865"/>
                  <a:gd name="connsiteX4" fmla="*/ 67693 w 2843027"/>
                  <a:gd name="connsiteY4" fmla="*/ 0 h 738865"/>
                  <a:gd name="connsiteX0" fmla="*/ 67693 w 2842049"/>
                  <a:gd name="connsiteY0" fmla="*/ 0 h 738865"/>
                  <a:gd name="connsiteX1" fmla="*/ 2775718 w 2842049"/>
                  <a:gd name="connsiteY1" fmla="*/ 11017 h 738865"/>
                  <a:gd name="connsiteX2" fmla="*/ 2835952 w 2842049"/>
                  <a:gd name="connsiteY2" fmla="*/ 738865 h 738865"/>
                  <a:gd name="connsiteX3" fmla="*/ 1592 w 2842049"/>
                  <a:gd name="connsiteY3" fmla="*/ 738865 h 738865"/>
                  <a:gd name="connsiteX4" fmla="*/ 67693 w 2842049"/>
                  <a:gd name="connsiteY4" fmla="*/ 0 h 738865"/>
                  <a:gd name="connsiteX0" fmla="*/ 77339 w 2841392"/>
                  <a:gd name="connsiteY0" fmla="*/ 0 h 738865"/>
                  <a:gd name="connsiteX1" fmla="*/ 2775061 w 2841392"/>
                  <a:gd name="connsiteY1" fmla="*/ 11017 h 738865"/>
                  <a:gd name="connsiteX2" fmla="*/ 2835295 w 2841392"/>
                  <a:gd name="connsiteY2" fmla="*/ 738865 h 738865"/>
                  <a:gd name="connsiteX3" fmla="*/ 935 w 2841392"/>
                  <a:gd name="connsiteY3" fmla="*/ 738865 h 738865"/>
                  <a:gd name="connsiteX4" fmla="*/ 77339 w 2841392"/>
                  <a:gd name="connsiteY4" fmla="*/ 0 h 738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1392" h="738865">
                    <a:moveTo>
                      <a:pt x="77339" y="0"/>
                    </a:moveTo>
                    <a:lnTo>
                      <a:pt x="2775061" y="11017"/>
                    </a:lnTo>
                    <a:cubicBezTo>
                      <a:pt x="2841163" y="352785"/>
                      <a:pt x="2849985" y="345685"/>
                      <a:pt x="2835295" y="738865"/>
                    </a:cubicBezTo>
                    <a:lnTo>
                      <a:pt x="935" y="738865"/>
                    </a:lnTo>
                    <a:cubicBezTo>
                      <a:pt x="-3962" y="346910"/>
                      <a:pt x="8790" y="340543"/>
                      <a:pt x="77339" y="0"/>
                    </a:cubicBezTo>
                    <a:close/>
                  </a:path>
                </a:pathLst>
              </a:custGeom>
              <a:solidFill>
                <a:srgbClr val="000000">
                  <a:alpha val="25098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Physical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직사각형 50"/>
              <p:cNvSpPr/>
              <p:nvPr/>
            </p:nvSpPr>
            <p:spPr>
              <a:xfrm>
                <a:off x="2647721" y="4020960"/>
                <a:ext cx="1100134" cy="737887"/>
              </a:xfrm>
              <a:custGeom>
                <a:avLst/>
                <a:gdLst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0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766119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9512"/>
                  <a:gd name="connsiteX1" fmla="*/ 2456687 w 2456687"/>
                  <a:gd name="connsiteY1" fmla="*/ 0 h 759512"/>
                  <a:gd name="connsiteX2" fmla="*/ 1676446 w 2456687"/>
                  <a:gd name="connsiteY2" fmla="*/ 759512 h 759512"/>
                  <a:gd name="connsiteX3" fmla="*/ 766119 w 2456687"/>
                  <a:gd name="connsiteY3" fmla="*/ 755982 h 759512"/>
                  <a:gd name="connsiteX4" fmla="*/ 0 w 2456687"/>
                  <a:gd name="connsiteY4" fmla="*/ 0 h 759512"/>
                  <a:gd name="connsiteX0" fmla="*/ 0 w 2082453"/>
                  <a:gd name="connsiteY0" fmla="*/ 0 h 759512"/>
                  <a:gd name="connsiteX1" fmla="*/ 2082453 w 2082453"/>
                  <a:gd name="connsiteY1" fmla="*/ 0 h 759512"/>
                  <a:gd name="connsiteX2" fmla="*/ 1676446 w 2082453"/>
                  <a:gd name="connsiteY2" fmla="*/ 759512 h 759512"/>
                  <a:gd name="connsiteX3" fmla="*/ 766119 w 2082453"/>
                  <a:gd name="connsiteY3" fmla="*/ 755982 h 759512"/>
                  <a:gd name="connsiteX4" fmla="*/ 0 w 2082453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310073"/>
                  <a:gd name="connsiteY0" fmla="*/ 0 h 759512"/>
                  <a:gd name="connsiteX1" fmla="*/ 1119695 w 1310073"/>
                  <a:gd name="connsiteY1" fmla="*/ 0 h 759512"/>
                  <a:gd name="connsiteX2" fmla="*/ 1309274 w 1310073"/>
                  <a:gd name="connsiteY2" fmla="*/ 759512 h 759512"/>
                  <a:gd name="connsiteX3" fmla="*/ 398947 w 1310073"/>
                  <a:gd name="connsiteY3" fmla="*/ 755982 h 759512"/>
                  <a:gd name="connsiteX4" fmla="*/ 0 w 1310073"/>
                  <a:gd name="connsiteY4" fmla="*/ 0 h 759512"/>
                  <a:gd name="connsiteX0" fmla="*/ 0 w 1316077"/>
                  <a:gd name="connsiteY0" fmla="*/ 0 h 759512"/>
                  <a:gd name="connsiteX1" fmla="*/ 1119695 w 1316077"/>
                  <a:gd name="connsiteY1" fmla="*/ 0 h 759512"/>
                  <a:gd name="connsiteX2" fmla="*/ 1309274 w 1316077"/>
                  <a:gd name="connsiteY2" fmla="*/ 759512 h 759512"/>
                  <a:gd name="connsiteX3" fmla="*/ 398947 w 1316077"/>
                  <a:gd name="connsiteY3" fmla="*/ 755982 h 759512"/>
                  <a:gd name="connsiteX4" fmla="*/ 0 w 1316077"/>
                  <a:gd name="connsiteY4" fmla="*/ 0 h 759512"/>
                  <a:gd name="connsiteX0" fmla="*/ 0 w 1309274"/>
                  <a:gd name="connsiteY0" fmla="*/ 0 h 759512"/>
                  <a:gd name="connsiteX1" fmla="*/ 1119695 w 1309274"/>
                  <a:gd name="connsiteY1" fmla="*/ 0 h 759512"/>
                  <a:gd name="connsiteX2" fmla="*/ 1309274 w 1309274"/>
                  <a:gd name="connsiteY2" fmla="*/ 759512 h 759512"/>
                  <a:gd name="connsiteX3" fmla="*/ 398947 w 1309274"/>
                  <a:gd name="connsiteY3" fmla="*/ 755982 h 759512"/>
                  <a:gd name="connsiteX4" fmla="*/ 0 w 1309274"/>
                  <a:gd name="connsiteY4" fmla="*/ 0 h 759512"/>
                  <a:gd name="connsiteX0" fmla="*/ 185692 w 911796"/>
                  <a:gd name="connsiteY0" fmla="*/ 0 h 764682"/>
                  <a:gd name="connsiteX1" fmla="*/ 722217 w 911796"/>
                  <a:gd name="connsiteY1" fmla="*/ 5170 h 764682"/>
                  <a:gd name="connsiteX2" fmla="*/ 911796 w 911796"/>
                  <a:gd name="connsiteY2" fmla="*/ 764682 h 764682"/>
                  <a:gd name="connsiteX3" fmla="*/ 1469 w 911796"/>
                  <a:gd name="connsiteY3" fmla="*/ 761152 h 764682"/>
                  <a:gd name="connsiteX4" fmla="*/ 185692 w 911796"/>
                  <a:gd name="connsiteY4" fmla="*/ 0 h 764682"/>
                  <a:gd name="connsiteX0" fmla="*/ 206393 w 932497"/>
                  <a:gd name="connsiteY0" fmla="*/ 0 h 764682"/>
                  <a:gd name="connsiteX1" fmla="*/ 742918 w 932497"/>
                  <a:gd name="connsiteY1" fmla="*/ 5170 h 764682"/>
                  <a:gd name="connsiteX2" fmla="*/ 932497 w 932497"/>
                  <a:gd name="connsiteY2" fmla="*/ 764682 h 764682"/>
                  <a:gd name="connsiteX3" fmla="*/ 22170 w 932497"/>
                  <a:gd name="connsiteY3" fmla="*/ 761152 h 764682"/>
                  <a:gd name="connsiteX4" fmla="*/ 206393 w 932497"/>
                  <a:gd name="connsiteY4" fmla="*/ 0 h 764682"/>
                  <a:gd name="connsiteX0" fmla="*/ 196490 w 922594"/>
                  <a:gd name="connsiteY0" fmla="*/ 0 h 764682"/>
                  <a:gd name="connsiteX1" fmla="*/ 733015 w 922594"/>
                  <a:gd name="connsiteY1" fmla="*/ 5170 h 764682"/>
                  <a:gd name="connsiteX2" fmla="*/ 922594 w 922594"/>
                  <a:gd name="connsiteY2" fmla="*/ 764682 h 764682"/>
                  <a:gd name="connsiteX3" fmla="*/ 12267 w 922594"/>
                  <a:gd name="connsiteY3" fmla="*/ 761152 h 764682"/>
                  <a:gd name="connsiteX4" fmla="*/ 196490 w 922594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304783 w 910327"/>
                  <a:gd name="connsiteY0" fmla="*/ 0 h 761989"/>
                  <a:gd name="connsiteX1" fmla="*/ 720748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5436"/>
                  <a:gd name="connsiteY0" fmla="*/ 0 h 761989"/>
                  <a:gd name="connsiteX1" fmla="*/ 605297 w 915436"/>
                  <a:gd name="connsiteY1" fmla="*/ 2477 h 761989"/>
                  <a:gd name="connsiteX2" fmla="*/ 915436 w 915436"/>
                  <a:gd name="connsiteY2" fmla="*/ 761989 h 761989"/>
                  <a:gd name="connsiteX3" fmla="*/ 0 w 915436"/>
                  <a:gd name="connsiteY3" fmla="*/ 758459 h 761989"/>
                  <a:gd name="connsiteX4" fmla="*/ 304783 w 915436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258758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258758 w 917480"/>
                  <a:gd name="connsiteY4" fmla="*/ 0 h 761989"/>
                  <a:gd name="connsiteX0" fmla="*/ 258758 w 917480"/>
                  <a:gd name="connsiteY0" fmla="*/ 0 h 761989"/>
                  <a:gd name="connsiteX1" fmla="*/ 667063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258758 w 917480"/>
                  <a:gd name="connsiteY4" fmla="*/ 0 h 761989"/>
                  <a:gd name="connsiteX0" fmla="*/ 258758 w 917480"/>
                  <a:gd name="connsiteY0" fmla="*/ 5201 h 767190"/>
                  <a:gd name="connsiteX1" fmla="*/ 655410 w 917480"/>
                  <a:gd name="connsiteY1" fmla="*/ 0 h 767190"/>
                  <a:gd name="connsiteX2" fmla="*/ 917480 w 917480"/>
                  <a:gd name="connsiteY2" fmla="*/ 767190 h 767190"/>
                  <a:gd name="connsiteX3" fmla="*/ 0 w 917480"/>
                  <a:gd name="connsiteY3" fmla="*/ 763660 h 767190"/>
                  <a:gd name="connsiteX4" fmla="*/ 258758 w 917480"/>
                  <a:gd name="connsiteY4" fmla="*/ 5201 h 767190"/>
                  <a:gd name="connsiteX0" fmla="*/ 18414 w 677136"/>
                  <a:gd name="connsiteY0" fmla="*/ 5201 h 771338"/>
                  <a:gd name="connsiteX1" fmla="*/ 415066 w 677136"/>
                  <a:gd name="connsiteY1" fmla="*/ 0 h 771338"/>
                  <a:gd name="connsiteX2" fmla="*/ 677136 w 677136"/>
                  <a:gd name="connsiteY2" fmla="*/ 767190 h 771338"/>
                  <a:gd name="connsiteX3" fmla="*/ 0 w 677136"/>
                  <a:gd name="connsiteY3" fmla="*/ 771338 h 771338"/>
                  <a:gd name="connsiteX4" fmla="*/ 18414 w 677136"/>
                  <a:gd name="connsiteY4" fmla="*/ 5201 h 771338"/>
                  <a:gd name="connsiteX0" fmla="*/ 18414 w 435336"/>
                  <a:gd name="connsiteY0" fmla="*/ 5201 h 771338"/>
                  <a:gd name="connsiteX1" fmla="*/ 41506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8414 w 435336"/>
                  <a:gd name="connsiteY0" fmla="*/ 5201 h 771338"/>
                  <a:gd name="connsiteX1" fmla="*/ 41506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8414 w 435336"/>
                  <a:gd name="connsiteY0" fmla="*/ 5201 h 771338"/>
                  <a:gd name="connsiteX1" fmla="*/ 41506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8414 w 435336"/>
                  <a:gd name="connsiteY0" fmla="*/ 5201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9856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9856 w 435336"/>
                  <a:gd name="connsiteY4" fmla="*/ 1362 h 771338"/>
                  <a:gd name="connsiteX0" fmla="*/ 19856 w 435336"/>
                  <a:gd name="connsiteY0" fmla="*/ 1362 h 771338"/>
                  <a:gd name="connsiteX1" fmla="*/ 42089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9856 w 435336"/>
                  <a:gd name="connsiteY4" fmla="*/ 1362 h 771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336" h="771338">
                    <a:moveTo>
                      <a:pt x="19856" y="1362"/>
                    </a:moveTo>
                    <a:lnTo>
                      <a:pt x="420896" y="0"/>
                    </a:lnTo>
                    <a:cubicBezTo>
                      <a:pt x="407694" y="348577"/>
                      <a:pt x="398006" y="348232"/>
                      <a:pt x="435336" y="771029"/>
                    </a:cubicBezTo>
                    <a:lnTo>
                      <a:pt x="0" y="771338"/>
                    </a:lnTo>
                    <a:cubicBezTo>
                      <a:pt x="36189" y="331976"/>
                      <a:pt x="38629" y="329709"/>
                      <a:pt x="19856" y="1362"/>
                    </a:cubicBezTo>
                    <a:close/>
                  </a:path>
                </a:pathLst>
              </a:custGeom>
              <a:solidFill>
                <a:srgbClr val="00B0F0">
                  <a:alpha val="25098"/>
                </a:srgbClr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Network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39572" y="1114015"/>
              <a:ext cx="314312" cy="310107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63227" y="1130649"/>
              <a:ext cx="314312" cy="310107"/>
            </a:xfrm>
            <a:prstGeom prst="rect">
              <a:avLst/>
            </a:prstGeom>
          </p:spPr>
        </p:pic>
      </p:grpSp>
      <p:sp>
        <p:nvSpPr>
          <p:cNvPr id="42" name="TextBox 41"/>
          <p:cNvSpPr txBox="1"/>
          <p:nvPr/>
        </p:nvSpPr>
        <p:spPr>
          <a:xfrm>
            <a:off x="10596912" y="2879916"/>
            <a:ext cx="14077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Technical </a:t>
            </a:r>
          </a:p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Interoperability </a:t>
            </a:r>
          </a:p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(bytes)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577676" y="2026989"/>
            <a:ext cx="14863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Syntactic</a:t>
            </a:r>
          </a:p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Interoperability </a:t>
            </a:r>
          </a:p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(data structures)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596912" y="1064029"/>
            <a:ext cx="14077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Semantic </a:t>
            </a:r>
          </a:p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Interoperability </a:t>
            </a:r>
          </a:p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(data context)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71108" y="1909812"/>
            <a:ext cx="11923910" cy="984739"/>
          </a:xfrm>
          <a:prstGeom prst="roundRect">
            <a:avLst>
              <a:gd name="adj" fmla="val 31702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A8196C-31F4-09DA-147F-D26771271530}"/>
              </a:ext>
            </a:extLst>
          </p:cNvPr>
          <p:cNvSpPr txBox="1"/>
          <p:nvPr/>
        </p:nvSpPr>
        <p:spPr>
          <a:xfrm>
            <a:off x="3851635" y="6376672"/>
            <a:ext cx="4488729" cy="3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The Industrial Internet of Things Volume G5: Connectivity Framework</a:t>
            </a:r>
            <a:br>
              <a:rPr lang="en-US" sz="800" dirty="0"/>
            </a:br>
            <a:r>
              <a:rPr lang="en-US" sz="1050" dirty="0"/>
              <a:t>https://www.iiconsortium.org/pdf/IIC_PUB_G5_V1.01_PB_20180228.pdf</a:t>
            </a:r>
          </a:p>
        </p:txBody>
      </p:sp>
    </p:spTree>
    <p:extLst>
      <p:ext uri="{BB962C8B-B14F-4D97-AF65-F5344CB8AC3E}">
        <p14:creationId xmlns:p14="http://schemas.microsoft.com/office/powerpoint/2010/main" val="29459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2" grpId="0"/>
      <p:bldP spid="53" grpId="0"/>
      <p:bldP spid="58" grpId="0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3A0B-7173-43AF-BB6D-0EF5B9E28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600" y="6351"/>
            <a:ext cx="7416800" cy="795130"/>
          </a:xfrm>
        </p:spPr>
        <p:txBody>
          <a:bodyPr/>
          <a:lstStyle/>
          <a:p>
            <a:r>
              <a:rPr lang="en-US" dirty="0"/>
              <a:t>Connectivity Transport Layer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A64D34-F166-4483-A8F2-C8249E2D9B90}"/>
              </a:ext>
            </a:extLst>
          </p:cNvPr>
          <p:cNvGrpSpPr/>
          <p:nvPr/>
        </p:nvGrpSpPr>
        <p:grpSpPr>
          <a:xfrm>
            <a:off x="170200" y="853697"/>
            <a:ext cx="11506940" cy="5424109"/>
            <a:chOff x="170200" y="1052737"/>
            <a:chExt cx="11506940" cy="5424109"/>
          </a:xfrm>
        </p:grpSpPr>
        <p:sp>
          <p:nvSpPr>
            <p:cNvPr id="5" name="직사각형 50">
              <a:extLst>
                <a:ext uri="{FF2B5EF4-FFF2-40B4-BE49-F238E27FC236}">
                  <a16:creationId xmlns:a16="http://schemas.microsoft.com/office/drawing/2014/main" id="{9588578B-D8E1-4828-8063-F7D3FE1FA564}"/>
                </a:ext>
              </a:extLst>
            </p:cNvPr>
            <p:cNvSpPr/>
            <p:nvPr/>
          </p:nvSpPr>
          <p:spPr>
            <a:xfrm>
              <a:off x="1504423" y="2334381"/>
              <a:ext cx="9222613" cy="2898725"/>
            </a:xfrm>
            <a:prstGeom prst="rect">
              <a:avLst/>
            </a:prstGeom>
            <a:solidFill>
              <a:srgbClr val="92D050">
                <a:alpha val="25000"/>
              </a:srgbClr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21917" tIns="60958" rIns="121917" bIns="60958" rtlCol="0" anchor="t"/>
            <a:lstStyle/>
            <a:p>
              <a:pPr algn="ctr"/>
              <a:r>
                <a:rPr lang="en-US" altLang="ko-KR" sz="1200" b="1" dirty="0">
                  <a:latin typeface="Helvetica" charset="0"/>
                  <a:ea typeface="Helvetica" charset="0"/>
                  <a:cs typeface="Helvetica" charset="0"/>
                </a:rPr>
                <a:t>Transport</a:t>
              </a:r>
              <a:endParaRPr lang="ko-KR" altLang="en-US" sz="1200" b="1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" name="직사각형 52">
              <a:extLst>
                <a:ext uri="{FF2B5EF4-FFF2-40B4-BE49-F238E27FC236}">
                  <a16:creationId xmlns:a16="http://schemas.microsoft.com/office/drawing/2014/main" id="{0960A600-9C30-4D5D-9B9A-0562E3AF71BD}"/>
                </a:ext>
              </a:extLst>
            </p:cNvPr>
            <p:cNvSpPr/>
            <p:nvPr/>
          </p:nvSpPr>
          <p:spPr>
            <a:xfrm>
              <a:off x="1504423" y="5800241"/>
              <a:ext cx="9222613" cy="282300"/>
            </a:xfrm>
            <a:prstGeom prst="rect">
              <a:avLst/>
            </a:prstGeom>
            <a:solidFill>
              <a:srgbClr val="002060">
                <a:alpha val="25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Link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7" name="직사각형 53">
              <a:extLst>
                <a:ext uri="{FF2B5EF4-FFF2-40B4-BE49-F238E27FC236}">
                  <a16:creationId xmlns:a16="http://schemas.microsoft.com/office/drawing/2014/main" id="{FCCFF121-449B-48FF-BAD6-DD1B0EFC039B}"/>
                </a:ext>
              </a:extLst>
            </p:cNvPr>
            <p:cNvSpPr/>
            <p:nvPr/>
          </p:nvSpPr>
          <p:spPr>
            <a:xfrm>
              <a:off x="1513061" y="1052737"/>
              <a:ext cx="9200091" cy="507551"/>
            </a:xfrm>
            <a:prstGeom prst="rect">
              <a:avLst/>
            </a:prstGeom>
            <a:solidFill>
              <a:srgbClr val="7030A0">
                <a:alpha val="25000"/>
              </a:srgb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Distributed Data Interoperability &amp; Management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8" name="L 도형 16">
              <a:extLst>
                <a:ext uri="{FF2B5EF4-FFF2-40B4-BE49-F238E27FC236}">
                  <a16:creationId xmlns:a16="http://schemas.microsoft.com/office/drawing/2014/main" id="{F9CDA4CC-EB08-4FE9-9ED3-A9D60EBABE8D}"/>
                </a:ext>
              </a:extLst>
            </p:cNvPr>
            <p:cNvSpPr/>
            <p:nvPr/>
          </p:nvSpPr>
          <p:spPr>
            <a:xfrm rot="16200000" flipH="1">
              <a:off x="5925917" y="-2636069"/>
              <a:ext cx="379624" cy="9222613"/>
            </a:xfrm>
            <a:prstGeom prst="corner">
              <a:avLst>
                <a:gd name="adj1" fmla="val 42906"/>
                <a:gd name="adj2" fmla="val 100000"/>
              </a:avLst>
            </a:prstGeom>
            <a:solidFill>
              <a:srgbClr val="FFC000">
                <a:alpha val="25000"/>
              </a:srgbClr>
            </a:solidFill>
            <a:ln w="38100">
              <a:solidFill>
                <a:srgbClr val="FFC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eaVert" lIns="121917" tIns="60958" rIns="121917" bIns="60958" rtlCol="0" anchor="ctr" anchorCtr="1"/>
            <a:lstStyle/>
            <a:p>
              <a:pPr algn="ctr"/>
              <a:r>
                <a:rPr lang="en-US" altLang="ko-KR" sz="1200" b="1" dirty="0">
                  <a:latin typeface="Helvetica" charset="0"/>
                  <a:ea typeface="Helvetica" charset="0"/>
                  <a:cs typeface="Helvetica" charset="0"/>
                </a:rPr>
                <a:t>Framework</a:t>
              </a:r>
              <a:endParaRPr lang="ko-KR" altLang="en-US" sz="1200" b="1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AED07D5-790E-4346-9DEA-089010BC82C1}"/>
                </a:ext>
              </a:extLst>
            </p:cNvPr>
            <p:cNvCxnSpPr/>
            <p:nvPr/>
          </p:nvCxnSpPr>
          <p:spPr>
            <a:xfrm>
              <a:off x="221569" y="1664721"/>
              <a:ext cx="114555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AEAC5E-E002-4F77-B3C7-2D164E4BBEF3}"/>
                </a:ext>
              </a:extLst>
            </p:cNvPr>
            <p:cNvSpPr txBox="1"/>
            <p:nvPr/>
          </p:nvSpPr>
          <p:spPr>
            <a:xfrm>
              <a:off x="170200" y="2815218"/>
              <a:ext cx="1272137" cy="769437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r>
                <a:rPr lang="en-US" sz="1400" dirty="0">
                  <a:latin typeface="Helvetica" charset="0"/>
                  <a:ea typeface="Helvetica" charset="0"/>
                  <a:cs typeface="Helvetica" charset="0"/>
                </a:rPr>
                <a:t>Connectivity </a:t>
              </a:r>
            </a:p>
            <a:p>
              <a:r>
                <a:rPr lang="en-US" sz="1400" dirty="0">
                  <a:latin typeface="Helvetica" charset="0"/>
                  <a:ea typeface="Helvetica" charset="0"/>
                  <a:cs typeface="Helvetica" charset="0"/>
                </a:rPr>
                <a:t>Transport</a:t>
              </a:r>
            </a:p>
            <a:p>
              <a:r>
                <a:rPr lang="en-US" sz="1400" dirty="0">
                  <a:latin typeface="Helvetica" charset="0"/>
                  <a:ea typeface="Helvetica" charset="0"/>
                  <a:cs typeface="Helvetica" charset="0"/>
                </a:rPr>
                <a:t>Functions</a:t>
              </a:r>
            </a:p>
          </p:txBody>
        </p:sp>
        <p:sp>
          <p:nvSpPr>
            <p:cNvPr id="11" name="직사각형 52">
              <a:extLst>
                <a:ext uri="{FF2B5EF4-FFF2-40B4-BE49-F238E27FC236}">
                  <a16:creationId xmlns:a16="http://schemas.microsoft.com/office/drawing/2014/main" id="{E82BC071-1FFD-4E4D-B958-4685B730D0DA}"/>
                </a:ext>
              </a:extLst>
            </p:cNvPr>
            <p:cNvSpPr/>
            <p:nvPr/>
          </p:nvSpPr>
          <p:spPr>
            <a:xfrm>
              <a:off x="1511679" y="6194546"/>
              <a:ext cx="9222613" cy="282300"/>
            </a:xfrm>
            <a:prstGeom prst="rect">
              <a:avLst/>
            </a:prstGeom>
            <a:solidFill>
              <a:srgbClr val="000000">
                <a:alpha val="25000"/>
              </a:srgbClr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Physical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32251011-9AC4-48C4-B2C4-A3C8C46605FC}"/>
                </a:ext>
              </a:extLst>
            </p:cNvPr>
            <p:cNvSpPr/>
            <p:nvPr/>
          </p:nvSpPr>
          <p:spPr>
            <a:xfrm>
              <a:off x="1499809" y="5346097"/>
              <a:ext cx="9228667" cy="338667"/>
            </a:xfrm>
            <a:prstGeom prst="roundRect">
              <a:avLst/>
            </a:prstGeom>
            <a:solidFill>
              <a:srgbClr val="00B0F0">
                <a:alpha val="25000"/>
              </a:srgbClr>
            </a:solidFill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</a:rPr>
                <a:t>Network</a:t>
              </a:r>
            </a:p>
          </p:txBody>
        </p:sp>
        <p:sp>
          <p:nvSpPr>
            <p:cNvPr id="13" name="직사각형 29">
              <a:extLst>
                <a:ext uri="{FF2B5EF4-FFF2-40B4-BE49-F238E27FC236}">
                  <a16:creationId xmlns:a16="http://schemas.microsoft.com/office/drawing/2014/main" id="{83BC89E1-0016-48C3-AB97-0B0039328C3C}"/>
                </a:ext>
              </a:extLst>
            </p:cNvPr>
            <p:cNvSpPr/>
            <p:nvPr/>
          </p:nvSpPr>
          <p:spPr>
            <a:xfrm>
              <a:off x="1871582" y="2747029"/>
              <a:ext cx="8542420" cy="554971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Messaging Protocol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4" name="직사각형 29">
              <a:extLst>
                <a:ext uri="{FF2B5EF4-FFF2-40B4-BE49-F238E27FC236}">
                  <a16:creationId xmlns:a16="http://schemas.microsoft.com/office/drawing/2014/main" id="{8D3781B5-2CD6-41B8-B4BC-2FEA8F0E816F}"/>
                </a:ext>
              </a:extLst>
            </p:cNvPr>
            <p:cNvSpPr/>
            <p:nvPr/>
          </p:nvSpPr>
          <p:spPr>
            <a:xfrm>
              <a:off x="1869850" y="4397937"/>
              <a:ext cx="1558636" cy="545919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Endpoint</a:t>
              </a:r>
            </a:p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Addressing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5" name="직사각형 29">
              <a:extLst>
                <a:ext uri="{FF2B5EF4-FFF2-40B4-BE49-F238E27FC236}">
                  <a16:creationId xmlns:a16="http://schemas.microsoft.com/office/drawing/2014/main" id="{4E0A466D-9E71-4588-AD92-FEAFCEBABAC6}"/>
                </a:ext>
              </a:extLst>
            </p:cNvPr>
            <p:cNvSpPr/>
            <p:nvPr/>
          </p:nvSpPr>
          <p:spPr>
            <a:xfrm>
              <a:off x="3600582" y="4390059"/>
              <a:ext cx="1558636" cy="545919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Connectedness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6" name="직사각형 29">
              <a:extLst>
                <a:ext uri="{FF2B5EF4-FFF2-40B4-BE49-F238E27FC236}">
                  <a16:creationId xmlns:a16="http://schemas.microsoft.com/office/drawing/2014/main" id="{FC3EE37B-5E30-4E58-9674-4E9B27B544A9}"/>
                </a:ext>
              </a:extLst>
            </p:cNvPr>
            <p:cNvSpPr/>
            <p:nvPr/>
          </p:nvSpPr>
          <p:spPr>
            <a:xfrm>
              <a:off x="5331314" y="4382182"/>
              <a:ext cx="1558636" cy="545919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Prioritization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7" name="직사각형 29">
              <a:extLst>
                <a:ext uri="{FF2B5EF4-FFF2-40B4-BE49-F238E27FC236}">
                  <a16:creationId xmlns:a16="http://schemas.microsoft.com/office/drawing/2014/main" id="{D213726F-B379-493E-9F61-6FEB405AF146}"/>
                </a:ext>
              </a:extLst>
            </p:cNvPr>
            <p:cNvSpPr/>
            <p:nvPr/>
          </p:nvSpPr>
          <p:spPr>
            <a:xfrm>
              <a:off x="7074377" y="4386634"/>
              <a:ext cx="1612424" cy="545919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Timing &amp; Synchronization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8" name="직사각형 29">
              <a:extLst>
                <a:ext uri="{FF2B5EF4-FFF2-40B4-BE49-F238E27FC236}">
                  <a16:creationId xmlns:a16="http://schemas.microsoft.com/office/drawing/2014/main" id="{6AE89C38-B47F-44B2-9ED5-EE4164C40572}"/>
                </a:ext>
              </a:extLst>
            </p:cNvPr>
            <p:cNvSpPr/>
            <p:nvPr/>
          </p:nvSpPr>
          <p:spPr>
            <a:xfrm>
              <a:off x="8857725" y="4378614"/>
              <a:ext cx="1558636" cy="545919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Security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9" name="직사각형 29">
              <a:extLst>
                <a:ext uri="{FF2B5EF4-FFF2-40B4-BE49-F238E27FC236}">
                  <a16:creationId xmlns:a16="http://schemas.microsoft.com/office/drawing/2014/main" id="{EB004FAB-3582-4ED0-8076-7BDB1C7D09F3}"/>
                </a:ext>
              </a:extLst>
            </p:cNvPr>
            <p:cNvSpPr/>
            <p:nvPr/>
          </p:nvSpPr>
          <p:spPr>
            <a:xfrm>
              <a:off x="3171934" y="3534339"/>
              <a:ext cx="5985436" cy="545919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Communication Modes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E959F2C-DEC8-4129-BD47-FF41EF3217A4}"/>
              </a:ext>
            </a:extLst>
          </p:cNvPr>
          <p:cNvSpPr txBox="1"/>
          <p:nvPr/>
        </p:nvSpPr>
        <p:spPr>
          <a:xfrm>
            <a:off x="10813544" y="2937037"/>
            <a:ext cx="1189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latin typeface="Helvetica" charset="0"/>
                <a:ea typeface="Helvetica" charset="0"/>
                <a:cs typeface="Helvetica" charset="0"/>
              </a:rPr>
              <a:t>Technical </a:t>
            </a:r>
          </a:p>
          <a:p>
            <a:pPr algn="ctr"/>
            <a:r>
              <a:rPr lang="en-US" sz="1200" i="1" dirty="0">
                <a:latin typeface="Helvetica" charset="0"/>
                <a:ea typeface="Helvetica" charset="0"/>
                <a:cs typeface="Helvetica" charset="0"/>
              </a:rPr>
              <a:t>Interoperability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DBCE7A-1290-24A9-5D23-54DE500610B0}"/>
              </a:ext>
            </a:extLst>
          </p:cNvPr>
          <p:cNvSpPr txBox="1"/>
          <p:nvPr/>
        </p:nvSpPr>
        <p:spPr>
          <a:xfrm>
            <a:off x="3851635" y="6389811"/>
            <a:ext cx="4488729" cy="3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The Industrial Internet of Things Volume G5: Connectivity Framework</a:t>
            </a:r>
            <a:br>
              <a:rPr lang="en-US" sz="800" dirty="0"/>
            </a:br>
            <a:r>
              <a:rPr lang="en-US" sz="1050" dirty="0"/>
              <a:t>https://www.iiconsortium.org/pdf/IIC_PUB_G5_V1.01_PB_20180228.pdf</a:t>
            </a:r>
          </a:p>
        </p:txBody>
      </p:sp>
    </p:spTree>
    <p:extLst>
      <p:ext uri="{BB962C8B-B14F-4D97-AF65-F5344CB8AC3E}">
        <p14:creationId xmlns:p14="http://schemas.microsoft.com/office/powerpoint/2010/main" val="3383780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Connectivity Framework Layer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0200" y="854444"/>
            <a:ext cx="11506940" cy="5424109"/>
            <a:chOff x="170200" y="1052737"/>
            <a:chExt cx="11506940" cy="5424109"/>
          </a:xfrm>
          <a:effectLst/>
        </p:grpSpPr>
        <p:sp>
          <p:nvSpPr>
            <p:cNvPr id="9" name="직사각형 50"/>
            <p:cNvSpPr/>
            <p:nvPr/>
          </p:nvSpPr>
          <p:spPr>
            <a:xfrm>
              <a:off x="1504423" y="4924883"/>
              <a:ext cx="9222613" cy="308224"/>
            </a:xfrm>
            <a:prstGeom prst="rect">
              <a:avLst/>
            </a:prstGeom>
            <a:solidFill>
              <a:srgbClr val="92D050">
                <a:alpha val="25098"/>
              </a:srgbClr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Transport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11" name="직사각형 52"/>
            <p:cNvSpPr/>
            <p:nvPr/>
          </p:nvSpPr>
          <p:spPr>
            <a:xfrm>
              <a:off x="1504423" y="5800241"/>
              <a:ext cx="9222613" cy="282300"/>
            </a:xfrm>
            <a:prstGeom prst="rect">
              <a:avLst/>
            </a:prstGeom>
            <a:solidFill>
              <a:srgbClr val="002060">
                <a:alpha val="25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Link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13" name="직사각형 53"/>
            <p:cNvSpPr/>
            <p:nvPr/>
          </p:nvSpPr>
          <p:spPr>
            <a:xfrm>
              <a:off x="1513061" y="1052737"/>
              <a:ext cx="9200091" cy="507551"/>
            </a:xfrm>
            <a:prstGeom prst="rect">
              <a:avLst/>
            </a:prstGeom>
            <a:solidFill>
              <a:srgbClr val="7030A0">
                <a:alpha val="25098"/>
              </a:srgb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Distributed Data Interoperability &amp; Management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18" name="L 도형 16"/>
            <p:cNvSpPr/>
            <p:nvPr/>
          </p:nvSpPr>
          <p:spPr>
            <a:xfrm rot="16200000" flipH="1">
              <a:off x="4589152" y="-1299305"/>
              <a:ext cx="3053155" cy="9222613"/>
            </a:xfrm>
            <a:prstGeom prst="corner">
              <a:avLst>
                <a:gd name="adj1" fmla="val 42906"/>
                <a:gd name="adj2" fmla="val 100000"/>
              </a:avLst>
            </a:prstGeom>
            <a:solidFill>
              <a:srgbClr val="FFC000">
                <a:alpha val="25098"/>
              </a:srgbClr>
            </a:solidFill>
            <a:ln w="38100">
              <a:solidFill>
                <a:srgbClr val="FFC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eaVert" lIns="121917" tIns="60958" rIns="121917" bIns="60958" rtlCol="0" anchor="t" anchorCtr="1"/>
            <a:lstStyle/>
            <a:p>
              <a:pPr algn="ctr"/>
              <a:r>
                <a:rPr lang="en-US" altLang="ko-KR" sz="1200" b="1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Framework</a:t>
              </a:r>
              <a:endParaRPr lang="ko-KR" altLang="en-US" sz="12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25" name="직사각형 29"/>
            <p:cNvSpPr/>
            <p:nvPr/>
          </p:nvSpPr>
          <p:spPr>
            <a:xfrm>
              <a:off x="8872319" y="2890653"/>
              <a:ext cx="768272" cy="1839507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Quality of Service (QoS)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31" name="직사각형 29"/>
            <p:cNvSpPr/>
            <p:nvPr/>
          </p:nvSpPr>
          <p:spPr>
            <a:xfrm>
              <a:off x="9747803" y="2890653"/>
              <a:ext cx="821645" cy="1839507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Security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32" name="직사각형 29"/>
            <p:cNvSpPr/>
            <p:nvPr/>
          </p:nvSpPr>
          <p:spPr>
            <a:xfrm>
              <a:off x="1768427" y="2903680"/>
              <a:ext cx="1570054" cy="428833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Publish-Subscribe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33" name="직사각형 29"/>
            <p:cNvSpPr/>
            <p:nvPr/>
          </p:nvSpPr>
          <p:spPr>
            <a:xfrm>
              <a:off x="3508677" y="2908133"/>
              <a:ext cx="1544865" cy="428833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Request-Reply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34" name="직사각형 29"/>
            <p:cNvSpPr/>
            <p:nvPr/>
          </p:nvSpPr>
          <p:spPr>
            <a:xfrm>
              <a:off x="5225115" y="2912585"/>
              <a:ext cx="1525556" cy="428833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Discovery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36" name="직사각형 29"/>
            <p:cNvSpPr/>
            <p:nvPr/>
          </p:nvSpPr>
          <p:spPr>
            <a:xfrm>
              <a:off x="3131544" y="3517204"/>
              <a:ext cx="4423245" cy="428833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Data Resource Model</a:t>
              </a:r>
            </a:p>
          </p:txBody>
        </p:sp>
        <p:sp>
          <p:nvSpPr>
            <p:cNvPr id="37" name="직사각형 29"/>
            <p:cNvSpPr/>
            <p:nvPr/>
          </p:nvSpPr>
          <p:spPr>
            <a:xfrm>
              <a:off x="1772856" y="4178015"/>
              <a:ext cx="1620187" cy="537544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Id and Addressing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39" name="직사각형 29"/>
            <p:cNvSpPr/>
            <p:nvPr/>
          </p:nvSpPr>
          <p:spPr>
            <a:xfrm>
              <a:off x="3670135" y="4169642"/>
              <a:ext cx="1558636" cy="545919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Data Type System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40" name="직사각형 29"/>
            <p:cNvSpPr/>
            <p:nvPr/>
          </p:nvSpPr>
          <p:spPr>
            <a:xfrm>
              <a:off x="5488985" y="4179045"/>
              <a:ext cx="1610151" cy="536515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Lifecycle (CRUD)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42" name="직사각형 29"/>
            <p:cNvSpPr/>
            <p:nvPr/>
          </p:nvSpPr>
          <p:spPr>
            <a:xfrm>
              <a:off x="6901276" y="2913613"/>
              <a:ext cx="1761421" cy="428833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Exception Handling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43" name="직사각형 29"/>
            <p:cNvSpPr/>
            <p:nvPr/>
          </p:nvSpPr>
          <p:spPr>
            <a:xfrm>
              <a:off x="7331510" y="4163291"/>
              <a:ext cx="1323289" cy="566869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State Management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21569" y="1664721"/>
              <a:ext cx="114555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70200" y="2815219"/>
              <a:ext cx="1222444" cy="769437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Connectivity</a:t>
              </a:r>
            </a:p>
            <a:p>
              <a:r>
                <a:rPr lang="en-US" sz="14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Framework</a:t>
              </a:r>
            </a:p>
            <a:p>
              <a:r>
                <a:rPr lang="en-US" sz="14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Functions </a:t>
              </a:r>
            </a:p>
          </p:txBody>
        </p:sp>
        <p:sp>
          <p:nvSpPr>
            <p:cNvPr id="29" name="직사각형 52"/>
            <p:cNvSpPr/>
            <p:nvPr/>
          </p:nvSpPr>
          <p:spPr>
            <a:xfrm>
              <a:off x="1511679" y="6194546"/>
              <a:ext cx="9222613" cy="282300"/>
            </a:xfrm>
            <a:prstGeom prst="rect">
              <a:avLst/>
            </a:prstGeom>
            <a:solidFill>
              <a:srgbClr val="000000">
                <a:alpha val="25000"/>
              </a:srgbClr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Physical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499809" y="5346097"/>
              <a:ext cx="9228667" cy="338667"/>
            </a:xfrm>
            <a:prstGeom prst="roundRect">
              <a:avLst/>
            </a:prstGeom>
            <a:solidFill>
              <a:srgbClr val="00B0F0">
                <a:alpha val="25000"/>
              </a:srgbClr>
            </a:solidFill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Network</a:t>
              </a:r>
            </a:p>
          </p:txBody>
        </p:sp>
        <p:sp>
          <p:nvSpPr>
            <p:cNvPr id="24" name="직사각형 29"/>
            <p:cNvSpPr/>
            <p:nvPr/>
          </p:nvSpPr>
          <p:spPr>
            <a:xfrm>
              <a:off x="1766217" y="2236060"/>
              <a:ext cx="6882483" cy="428833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API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28" name="직사각형 29"/>
            <p:cNvSpPr/>
            <p:nvPr/>
          </p:nvSpPr>
          <p:spPr>
            <a:xfrm>
              <a:off x="8877300" y="2238321"/>
              <a:ext cx="1692148" cy="427544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Governance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778691" y="2717652"/>
            <a:ext cx="1189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Syntactic </a:t>
            </a:r>
          </a:p>
          <a:p>
            <a:pPr algn="ctr"/>
            <a:r>
              <a:rPr lang="en-US" sz="1200" i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Interoperability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F6A2F3-57EF-8E34-AC10-8B721F725496}"/>
              </a:ext>
            </a:extLst>
          </p:cNvPr>
          <p:cNvSpPr txBox="1"/>
          <p:nvPr/>
        </p:nvSpPr>
        <p:spPr>
          <a:xfrm>
            <a:off x="3868741" y="6381033"/>
            <a:ext cx="4488729" cy="3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The Industrial Internet of Things Volume G5: Connectivity Framework</a:t>
            </a:r>
            <a:br>
              <a:rPr lang="en-US" sz="800" dirty="0"/>
            </a:br>
            <a:r>
              <a:rPr lang="en-US" sz="1050" dirty="0"/>
              <a:t>https://www.iiconsortium.org/pdf/IIC_PUB_G5_V1.01_PB_20180228.pdf</a:t>
            </a:r>
          </a:p>
        </p:txBody>
      </p:sp>
    </p:spTree>
    <p:extLst>
      <p:ext uri="{BB962C8B-B14F-4D97-AF65-F5344CB8AC3E}">
        <p14:creationId xmlns:p14="http://schemas.microsoft.com/office/powerpoint/2010/main" val="2044118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01E8B-0209-8041-9812-E3C7CC2A3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OMG DDS Interoperability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D10BA-B7AA-C545-95E6-EF2091DA72D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OMG DDS is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 interoperability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framework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Real-Time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systems that is transport agnostic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OMG DDS uses the notion of a logical software-based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Databus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OMG DDS supports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data model, and makes the Data itself the interface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fact, the OMG DDS connectivity framework is something that you build upon when you set out to create a new interoperability standard based on an industry-specific data model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result is that OMG DDS underpins a lot of familiar standards…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OMG DDS provides interoperability between 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Other implementations of OMG DDS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Any communication standards (DIS, TENA, HLA, Modbus, OPC-UA, etc.)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1000s of DoD live systems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819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B1FDFC81-B2C3-499F-B065-0DA88F651C3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29249" y="833934"/>
          <a:ext cx="5995608" cy="55409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52719">
                  <a:extLst>
                    <a:ext uri="{9D8B030D-6E8A-4147-A177-3AD203B41FA5}">
                      <a16:colId xmlns:a16="http://schemas.microsoft.com/office/drawing/2014/main" val="1491730413"/>
                    </a:ext>
                  </a:extLst>
                </a:gridCol>
                <a:gridCol w="1942889">
                  <a:extLst>
                    <a:ext uri="{9D8B030D-6E8A-4147-A177-3AD203B41FA5}">
                      <a16:colId xmlns:a16="http://schemas.microsoft.com/office/drawing/2014/main" val="1778414575"/>
                    </a:ext>
                  </a:extLst>
                </a:gridCol>
              </a:tblGrid>
              <a:tr h="44842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169310"/>
                  </a:ext>
                </a:extLst>
              </a:tr>
              <a:tr h="54931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Open Robotics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Robotic Operating System v2</a:t>
                      </a:r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(ROS2)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Horizontal / Robotics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2024143390"/>
                  </a:ext>
                </a:extLst>
              </a:tr>
              <a:tr h="41853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Sensor Open System Architecture</a:t>
                      </a:r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(SOSA)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014300819"/>
                  </a:ext>
                </a:extLst>
              </a:tr>
              <a:tr h="52320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Tactical Microgrid Standards Consortium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(TMSC)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016788721"/>
                  </a:ext>
                </a:extLst>
              </a:tr>
              <a:tr h="54931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Unmanned Systems (</a:t>
                      </a:r>
                      <a:r>
                        <a:rPr lang="en-US" sz="1400" u="none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UxS</a:t>
                      </a:r>
                      <a:r>
                        <a:rPr lang="en-US" sz="1400" u="none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) Control Segment (UCS) Architecture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444169653"/>
                  </a:ext>
                </a:extLst>
              </a:tr>
              <a:tr h="54931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Robot Operating System-Military; Robotic Technology Kernel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(ROS-M and RTK)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 / Robotics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3670522969"/>
                  </a:ext>
                </a:extLst>
              </a:tr>
              <a:tr h="36853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Joint Architecture for Unmanned Systems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(JAUS)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 / Robotics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2207599075"/>
                  </a:ext>
                </a:extLst>
              </a:tr>
              <a:tr h="35723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Naval Open Systems Architecture (OSA)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2869707067"/>
                  </a:ext>
                </a:extLst>
              </a:tr>
              <a:tr h="508213">
                <a:tc>
                  <a:txBody>
                    <a:bodyPr/>
                    <a:lstStyle/>
                    <a:p>
                      <a:r>
                        <a:rPr lang="en-US" sz="1400" b="0" i="0" u="none" strike="noStrike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 Architecture for Robotic Agent Command and Sensing (</a:t>
                      </a:r>
                      <a:r>
                        <a:rPr lang="en-US" sz="1400" b="0" i="0" u="none" strike="noStrike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CARACaS</a:t>
                      </a:r>
                      <a:r>
                        <a:rPr lang="en-US" sz="1400" b="0" i="0" u="none" strike="noStrike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Aerospace / Autonomous Vehicles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108424"/>
                  </a:ext>
                </a:extLst>
              </a:tr>
              <a:tr h="508213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Multi-Robot Operator Control Unit (MOCU)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Aerospace / Robotics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06165"/>
                  </a:ext>
                </a:extLst>
              </a:tr>
              <a:tr h="508213"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Unmanned Maritime Autonomy Architecture (UMAA)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 / Autonomous Vehicles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61801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01A4824-A137-4420-9EFF-BFE1CAB7D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603" y="123371"/>
            <a:ext cx="8600794" cy="631565"/>
          </a:xfrm>
        </p:spPr>
        <p:txBody>
          <a:bodyPr/>
          <a:lstStyle/>
          <a:p>
            <a:r>
              <a:rPr lang="en-US" sz="2800" dirty="0"/>
              <a:t>OMG DDS is under the hood of many standards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1F42DF28-C0E7-46CE-9F5A-650947DF9F72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78076" y="833932"/>
          <a:ext cx="6017924" cy="5521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93852">
                  <a:extLst>
                    <a:ext uri="{9D8B030D-6E8A-4147-A177-3AD203B41FA5}">
                      <a16:colId xmlns:a16="http://schemas.microsoft.com/office/drawing/2014/main" val="2957864458"/>
                    </a:ext>
                  </a:extLst>
                </a:gridCol>
                <a:gridCol w="1824072">
                  <a:extLst>
                    <a:ext uri="{9D8B030D-6E8A-4147-A177-3AD203B41FA5}">
                      <a16:colId xmlns:a16="http://schemas.microsoft.com/office/drawing/2014/main" val="2868298903"/>
                    </a:ext>
                  </a:extLst>
                </a:gridCol>
              </a:tblGrid>
              <a:tr h="4670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Industry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929450"/>
                  </a:ext>
                </a:extLst>
              </a:tr>
              <a:tr h="57218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Modular Healthcare Simulation and Education System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MoHSES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 / Healthcare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279662526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 err="1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ALert</a:t>
                      </a:r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MAnagement</a:t>
                      </a:r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 Service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(ALAMS)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4127336941"/>
                  </a:ext>
                </a:extLst>
              </a:tr>
              <a:tr h="57218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sng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Application Management and Systems Monitoring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(AMSM)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856541228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algn="l" fontAlgn="t"/>
                      <a:r>
                        <a:rPr lang="fr-FR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Future </a:t>
                      </a:r>
                      <a:r>
                        <a:rPr lang="fr-FR" sz="1400" u="none" strike="noStrike" dirty="0" err="1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Airborne</a:t>
                      </a:r>
                      <a:r>
                        <a:rPr lang="fr-FR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 </a:t>
                      </a:r>
                      <a:r>
                        <a:rPr lang="fr-FR" sz="1400" u="none" strike="noStrike" dirty="0" err="1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Capabilities</a:t>
                      </a:r>
                      <a:r>
                        <a:rPr lang="fr-FR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 </a:t>
                      </a:r>
                      <a:r>
                        <a:rPr lang="fr-FR" sz="1400" u="none" strike="noStrike" dirty="0" err="1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Environment</a:t>
                      </a:r>
                      <a:r>
                        <a:rPr lang="fr-FR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(FACE)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804415648"/>
                  </a:ext>
                </a:extLst>
              </a:tr>
              <a:tr h="57218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Generic Vehicle Architecture </a:t>
                      </a:r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(GVA)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/>
                        </a:rPr>
                        <a:t>NATO Generic Vehicle Architecture</a:t>
                      </a:r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(NGVA)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770955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 Open Systems Architecture (LOSA)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3917856347"/>
                  </a:ext>
                </a:extLst>
              </a:tr>
              <a:tr h="57218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 Simulation Training Architecture (MSTA)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 / Healthcare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27070902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6"/>
                        </a:rPr>
                        <a:t>Open Field Message Bus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OpenFMB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/ Energy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872115097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Open Mission Systems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(OMS)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Aerospace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2349602528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8"/>
                        </a:rPr>
                        <a:t>Open Process Automation Forum</a:t>
                      </a:r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(OPAF)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 Automation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206786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9080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97FA6-A547-8345-BCFA-F8A7C31BA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24467"/>
          </a:xfrm>
        </p:spPr>
        <p:txBody>
          <a:bodyPr wrap="square" anchor="ctr">
            <a:normAutofit fontScale="90000"/>
          </a:bodyPr>
          <a:lstStyle/>
          <a:p>
            <a:r>
              <a:rPr lang="en-US" sz="2800" dirty="0"/>
              <a:t>Why is OMG DDS so widely used ‘under the hood’ for these standards?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D5CF59-C7F3-2F4D-B31B-CD8DAA4EACA1}"/>
              </a:ext>
            </a:extLst>
          </p:cNvPr>
          <p:cNvSpPr txBox="1"/>
          <p:nvPr/>
        </p:nvSpPr>
        <p:spPr>
          <a:xfrm>
            <a:off x="557022" y="1047179"/>
            <a:ext cx="10300368" cy="4235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Hypertext Transfer Protocol (HTTP)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UNIVERSAL TRANSPORT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Representational State Transfer (REST)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UNIVERSAL API</a:t>
            </a:r>
          </a:p>
          <a:p>
            <a:pPr marL="895335" lvl="1" indent="-285750">
              <a:buSzPct val="100000"/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Used together they build the vast majority of web-based applications</a:t>
            </a:r>
          </a:p>
          <a:p>
            <a:pPr marL="895335" lvl="1" indent="-285750">
              <a:buSzPct val="100000"/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Good for human speed, but tends to be 1-1; you connect to the bank, email, website, etc.</a:t>
            </a:r>
            <a:endParaRPr lang="en-US" sz="20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lvl="0" indent="-342900" eaLnBrk="0" hangingPunct="0">
              <a:spcBef>
                <a:spcPct val="3000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But what about real-time applications? </a:t>
            </a:r>
          </a:p>
          <a:p>
            <a:pPr marL="895335" lvl="1" indent="-285750" eaLnBrk="0" hangingPunct="0">
              <a:spcBef>
                <a:spcPct val="30000"/>
              </a:spcBef>
              <a:buFont typeface="Wingdings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live real-time systems that might have communication needs such as:</a:t>
            </a:r>
          </a:p>
          <a:p>
            <a:pPr marL="1504920" lvl="2" indent="-285750" eaLnBrk="0" hangingPunct="0">
              <a:spcBef>
                <a:spcPct val="30000"/>
              </a:spcBef>
              <a:buSzPct val="75000"/>
              <a:buFont typeface="Wingdings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 to many</a:t>
            </a:r>
          </a:p>
          <a:p>
            <a:pPr marL="1504920" lvl="2" indent="-285750" eaLnBrk="0" hangingPunct="0">
              <a:spcBef>
                <a:spcPct val="30000"/>
              </a:spcBef>
              <a:buSzPct val="75000"/>
              <a:buFont typeface="Wingdings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many to 1</a:t>
            </a:r>
          </a:p>
          <a:p>
            <a:pPr marL="1504920" lvl="2" indent="-285750" eaLnBrk="0" hangingPunct="0">
              <a:spcBef>
                <a:spcPct val="30000"/>
              </a:spcBef>
              <a:buSzPct val="75000"/>
              <a:buFont typeface="Wingdings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many to many (thousands of actual participants to millions of entities)</a:t>
            </a:r>
          </a:p>
          <a:p>
            <a:pPr marL="1504920" lvl="2" indent="-285750" eaLnBrk="0" hangingPunct="0">
              <a:spcBef>
                <a:spcPct val="30000"/>
              </a:spcBef>
              <a:buSzPct val="75000"/>
              <a:buFont typeface="Wingdings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real-time speeds and security requirements</a:t>
            </a:r>
          </a:p>
        </p:txBody>
      </p:sp>
    </p:spTree>
    <p:extLst>
      <p:ext uri="{BB962C8B-B14F-4D97-AF65-F5344CB8AC3E}">
        <p14:creationId xmlns:p14="http://schemas.microsoft.com/office/powerpoint/2010/main" val="23646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00AB3-58F4-4273-99E6-354E0CF0A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r>
              <a:rPr lang="en-US" sz="28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0D0C9-57D2-4046-8DE4-9DE3A6BB3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325" y="1053389"/>
            <a:ext cx="11233088" cy="5289746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b="1" dirty="0"/>
              <a:t>The Modular Open Systems Approach (MOSA) and the US DoD Data Strategy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Why is the DoD calling for Data-Centricity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Why are these are required for all DoD systems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b="1" dirty="0"/>
              <a:t>Introduction to Interoperability and Interconnectivity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What are the different levels of interoperability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What are the requirements for semantic interoperability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b="1" dirty="0"/>
              <a:t>Intro to Data Distribution Service (DDS) an Object Management Group (OMG) Standard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The history and makeup up the OMG DDS standards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How OMG DDS is a data-centric publish-subscribe protocol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How do the features of OMG DDS provide interoperability within and between systems, including APIs, Quality of Service (QoS), Discovery, and Wide Area Network (WAN) connectivity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b="1" dirty="0"/>
              <a:t>Intro to OMG DDS Secure, OMG Standard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Authentication, Role-Based Access Control, Encryption, Data Tagging, and Event Logging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Fine-grained security configuration including securing individual data topics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b="1" dirty="0"/>
              <a:t>Examples of securing real-time distributed LVC simulations with OMG DDS</a:t>
            </a:r>
          </a:p>
        </p:txBody>
      </p:sp>
    </p:spTree>
    <p:extLst>
      <p:ext uri="{BB962C8B-B14F-4D97-AF65-F5344CB8AC3E}">
        <p14:creationId xmlns:p14="http://schemas.microsoft.com/office/powerpoint/2010/main" val="3707760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41" y="33454"/>
            <a:ext cx="8247918" cy="611331"/>
          </a:xfrm>
        </p:spPr>
        <p:txBody>
          <a:bodyPr>
            <a:normAutofit/>
          </a:bodyPr>
          <a:lstStyle/>
          <a:p>
            <a:r>
              <a:rPr lang="en-US" sz="2800" dirty="0"/>
              <a:t>OMG Data Distribution Service Standard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59202" y="894681"/>
            <a:ext cx="6744629" cy="45073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OMG, systems software standards organization</a:t>
            </a:r>
          </a:p>
          <a:p>
            <a:pPr lvl="1" fontAlgn="auto">
              <a:spcAft>
                <a:spcPts val="0"/>
              </a:spcAft>
              <a:buSzPct val="75000"/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Twin Consortium</a:t>
            </a:r>
          </a:p>
          <a:p>
            <a:pPr lvl="1" fontAlgn="auto">
              <a:spcAft>
                <a:spcPts val="0"/>
              </a:spcAft>
              <a:buSzPct val="75000"/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UML, XML, IDL, CORBA, DDS</a:t>
            </a:r>
          </a:p>
          <a:p>
            <a:pPr lvl="1">
              <a:buSzPct val="75000"/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can be downloaded for free by anyone</a:t>
            </a:r>
          </a:p>
          <a:p>
            <a:pPr lvl="1">
              <a:buSzPct val="75000"/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a dozen commercial implementations available</a:t>
            </a:r>
          </a:p>
          <a:p>
            <a:pPr marL="0" indent="-57150">
              <a:buSzPct val="75000"/>
              <a:buNone/>
            </a:pPr>
            <a:endParaRPr lang="en-US" sz="24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fontAlgn="auto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First version of the OMG DDS standard was released in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</a:p>
          <a:p>
            <a:pPr lvl="1" fontAlgn="auto">
              <a:spcAft>
                <a:spcPts val="0"/>
              </a:spcAft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recent updates were May 2019</a:t>
            </a:r>
          </a:p>
          <a:p>
            <a:pPr marL="0" indent="0" fontAlgn="auto">
              <a:spcAft>
                <a:spcPts val="0"/>
              </a:spcAft>
              <a:buSzPct val="75000"/>
              <a:buNone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family of </a:t>
            </a:r>
            <a:r>
              <a:rPr kumimoji="0" lang="en-US" sz="2400" b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 standards</a:t>
            </a:r>
            <a:r>
              <a:rPr kumimoji="0" lang="en-US" sz="2400" b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covering API, wire protocol, security, type evolution, etc.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Ø"/>
              <a:tabLst/>
              <a:defRPr/>
            </a:pP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886" y="1473200"/>
            <a:ext cx="3876914" cy="41538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dds_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959" y="1890944"/>
            <a:ext cx="834169" cy="81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49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43251" y="0"/>
            <a:ext cx="8505497" cy="586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rgbClr val="7F7F7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OMG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Data Distribution Service Standard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0393" y="975980"/>
            <a:ext cx="6577215" cy="53676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2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»"/>
              <a:defRPr sz="20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OMG DDS is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standard for data-centric connectivity and interoperability for real-time systems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lvl="0" fontAlgn="auto">
              <a:lnSpc>
                <a:spcPct val="100000"/>
              </a:lnSpc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Data-Centric Publish-Subscribe model for distributed application communication and integration</a:t>
            </a:r>
            <a:endParaRPr lang="en-US" sz="240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Standardizes wire protocol, serialization format and API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OMG DDS is open and multi-vendor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Open Standard and Open Source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12+ implementations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Box 10"/>
          <p:cNvSpPr txBox="1">
            <a:spLocks noChangeAspect="1" noChangeArrowheads="1"/>
          </p:cNvSpPr>
          <p:nvPr/>
        </p:nvSpPr>
        <p:spPr bwMode="auto">
          <a:xfrm>
            <a:off x="7977794" y="1109711"/>
            <a:ext cx="3626678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Interoperability between source </a:t>
            </a:r>
            <a:b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written for different vendors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 rot="10800000" flipV="1">
            <a:off x="9614031" y="1719274"/>
            <a:ext cx="614860" cy="406674"/>
          </a:xfrm>
          <a:prstGeom prst="upArrow">
            <a:avLst>
              <a:gd name="adj1" fmla="val 50000"/>
              <a:gd name="adj2" fmla="val 66605"/>
            </a:avLst>
          </a:prstGeom>
          <a:solidFill>
            <a:schemeClr val="accent4"/>
          </a:solidFill>
          <a:ln w="12700">
            <a:miter lim="800000"/>
            <a:headEnd type="none" w="sm" len="sm"/>
            <a:tailEnd type="none" w="sm" len="sm"/>
          </a:ln>
          <a:effectLst/>
        </p:spPr>
        <p:txBody>
          <a:bodyPr vert="eaVert" wrap="none" anchor="ctr">
            <a:flatTx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Box 11"/>
          <p:cNvSpPr txBox="1">
            <a:spLocks noChangeAspect="1" noChangeArrowheads="1"/>
          </p:cNvSpPr>
          <p:nvPr/>
        </p:nvSpPr>
        <p:spPr bwMode="auto">
          <a:xfrm>
            <a:off x="7943567" y="5547574"/>
            <a:ext cx="3887334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Interoperability between applications </a:t>
            </a:r>
            <a:b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running on different implementations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 flipV="1">
            <a:off x="9614031" y="5140853"/>
            <a:ext cx="614860" cy="406674"/>
          </a:xfrm>
          <a:prstGeom prst="upArrow">
            <a:avLst>
              <a:gd name="adj1" fmla="val 50000"/>
              <a:gd name="adj2" fmla="val 66605"/>
            </a:avLst>
          </a:prstGeom>
          <a:solidFill>
            <a:schemeClr val="accent4"/>
          </a:solidFill>
          <a:ln w="12700">
            <a:miter lim="800000"/>
            <a:headEnd type="none" w="sm" len="sm"/>
            <a:tailEnd type="none" w="sm" len="sm"/>
          </a:ln>
          <a:effectLst/>
        </p:spPr>
        <p:txBody>
          <a:bodyPr vert="eaVert" wrap="none" anchor="ctr">
            <a:flatTx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199513" y="2223064"/>
            <a:ext cx="3443592" cy="2841217"/>
            <a:chOff x="6578182" y="2044424"/>
            <a:chExt cx="3443592" cy="2841217"/>
          </a:xfrm>
        </p:grpSpPr>
        <p:grpSp>
          <p:nvGrpSpPr>
            <p:cNvPr id="12" name="Group 11"/>
            <p:cNvGrpSpPr/>
            <p:nvPr/>
          </p:nvGrpSpPr>
          <p:grpSpPr>
            <a:xfrm>
              <a:off x="6578182" y="2044424"/>
              <a:ext cx="3443592" cy="2775026"/>
              <a:chOff x="4178300" y="1822926"/>
              <a:chExt cx="3835400" cy="3090765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78300" y="1822926"/>
                <a:ext cx="3835400" cy="102870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78300" y="2527300"/>
                <a:ext cx="3835400" cy="180340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78300" y="3973891"/>
                <a:ext cx="3835400" cy="939800"/>
              </a:xfrm>
              <a:prstGeom prst="rect">
                <a:avLst/>
              </a:prstGeom>
            </p:spPr>
          </p:pic>
        </p:grpSp>
        <p:sp>
          <p:nvSpPr>
            <p:cNvPr id="13" name="Text Box 10"/>
            <p:cNvSpPr txBox="1">
              <a:spLocks noChangeAspect="1" noChangeArrowheads="1"/>
            </p:cNvSpPr>
            <p:nvPr/>
          </p:nvSpPr>
          <p:spPr bwMode="auto">
            <a:xfrm>
              <a:off x="6595938" y="2058820"/>
              <a:ext cx="3387203" cy="70788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OMG DDS APIs: Data Centric Publish Subscribe </a:t>
              </a:r>
              <a:r>
                <a:rPr lang="en-US" sz="2000" dirty="0">
                  <a:solidFill>
                    <a:srgbClr val="FFFFFF"/>
                  </a:solidFill>
                  <a:latin typeface="Calibri" panose="020F0502020204030204"/>
                </a:rPr>
                <a:t>(DCPS)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4" name="Text Box 10"/>
            <p:cNvSpPr txBox="1">
              <a:spLocks noChangeAspect="1" noChangeArrowheads="1"/>
            </p:cNvSpPr>
            <p:nvPr/>
          </p:nvSpPr>
          <p:spPr bwMode="auto">
            <a:xfrm>
              <a:off x="7217775" y="3294704"/>
              <a:ext cx="2164406" cy="40011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Distribution Fabric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95938" y="4321640"/>
              <a:ext cx="3364301" cy="5640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rgbClr val="FFFFFF"/>
                  </a:solidFill>
                  <a:latin typeface="Calibri" panose="020F0502020204030204"/>
                </a:rPr>
                <a:t>Real-Time Publish Subscribe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rgbClr val="FFFFFF"/>
                  </a:solidFill>
                  <a:latin typeface="Calibri" panose="020F0502020204030204"/>
                </a:rPr>
                <a:t>Wire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Protocol (RTPS)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2ECE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C1879B6-EF0C-41FF-BE64-0E387930B2B1}"/>
              </a:ext>
            </a:extLst>
          </p:cNvPr>
          <p:cNvSpPr/>
          <p:nvPr/>
        </p:nvSpPr>
        <p:spPr>
          <a:xfrm rot="16200000">
            <a:off x="6298377" y="3159286"/>
            <a:ext cx="2775026" cy="893781"/>
          </a:xfrm>
          <a:prstGeom prst="rect">
            <a:avLst/>
          </a:prstGeom>
          <a:solidFill>
            <a:srgbClr val="3366CC"/>
          </a:solidFill>
          <a:ln>
            <a:solidFill>
              <a:srgbClr val="33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OMG DDS Security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Plug-In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78C0475-1AD1-ED47-BE33-D9E450B12A2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56660" y="3448658"/>
            <a:ext cx="296596" cy="347734"/>
          </a:xfrm>
          <a:prstGeom prst="rect">
            <a:avLst/>
          </a:prstGeom>
          <a:noFill/>
          <a:effectLst>
            <a:glow rad="114300">
              <a:schemeClr val="bg1">
                <a:alpha val="78000"/>
              </a:schemeClr>
            </a:glo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43D9956-466D-1D43-ABBF-822151068858}"/>
              </a:ext>
            </a:extLst>
          </p:cNvPr>
          <p:cNvGrpSpPr/>
          <p:nvPr/>
        </p:nvGrpSpPr>
        <p:grpSpPr>
          <a:xfrm>
            <a:off x="10968455" y="3196012"/>
            <a:ext cx="1167246" cy="928255"/>
            <a:chOff x="7280361" y="3243581"/>
            <a:chExt cx="1167246" cy="928255"/>
          </a:xfrm>
        </p:grpSpPr>
        <p:sp>
          <p:nvSpPr>
            <p:cNvPr id="29" name="Document 28">
              <a:extLst>
                <a:ext uri="{FF2B5EF4-FFF2-40B4-BE49-F238E27FC236}">
                  <a16:creationId xmlns:a16="http://schemas.microsoft.com/office/drawing/2014/main" id="{48BA59F0-43ED-D240-BDDD-79BCF1CDA411}"/>
                </a:ext>
              </a:extLst>
            </p:cNvPr>
            <p:cNvSpPr/>
            <p:nvPr/>
          </p:nvSpPr>
          <p:spPr>
            <a:xfrm>
              <a:off x="7280361" y="3243581"/>
              <a:ext cx="862446" cy="623455"/>
            </a:xfrm>
            <a:prstGeom prst="flowChartDocumen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QoS</a:t>
              </a:r>
            </a:p>
          </p:txBody>
        </p:sp>
        <p:sp>
          <p:nvSpPr>
            <p:cNvPr id="30" name="Document 29">
              <a:extLst>
                <a:ext uri="{FF2B5EF4-FFF2-40B4-BE49-F238E27FC236}">
                  <a16:creationId xmlns:a16="http://schemas.microsoft.com/office/drawing/2014/main" id="{BD2C9318-8DB5-8443-8DAE-B9FEBCAA4E74}"/>
                </a:ext>
              </a:extLst>
            </p:cNvPr>
            <p:cNvSpPr/>
            <p:nvPr/>
          </p:nvSpPr>
          <p:spPr>
            <a:xfrm>
              <a:off x="7432761" y="3395981"/>
              <a:ext cx="862446" cy="623455"/>
            </a:xfrm>
            <a:prstGeom prst="flowChartDocumen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QoS</a:t>
              </a:r>
            </a:p>
          </p:txBody>
        </p:sp>
        <p:sp>
          <p:nvSpPr>
            <p:cNvPr id="31" name="Document 30">
              <a:extLst>
                <a:ext uri="{FF2B5EF4-FFF2-40B4-BE49-F238E27FC236}">
                  <a16:creationId xmlns:a16="http://schemas.microsoft.com/office/drawing/2014/main" id="{1FB58BE2-08C4-0840-B80C-4272060B0733}"/>
                </a:ext>
              </a:extLst>
            </p:cNvPr>
            <p:cNvSpPr/>
            <p:nvPr/>
          </p:nvSpPr>
          <p:spPr>
            <a:xfrm>
              <a:off x="7585161" y="3548381"/>
              <a:ext cx="862446" cy="623455"/>
            </a:xfrm>
            <a:prstGeom prst="flowChartDocumen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QoS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774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0000">
            <a:normAutofit/>
          </a:bodyPr>
          <a:lstStyle/>
          <a:p>
            <a:r>
              <a:rPr lang="en-US" sz="2800" dirty="0"/>
              <a:t>OMG Data Distribution Service Standard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525C3-25B8-48E5-9657-9DE7B4DEC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284" y="841248"/>
            <a:ext cx="10928351" cy="531985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OMG DDS is </a:t>
            </a:r>
            <a:r>
              <a:rPr lang="en-US" sz="2400" b="1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Publish-Subscribe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Data-Centric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400" b="1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Peer-to-Peer</a:t>
            </a:r>
          </a:p>
          <a:p>
            <a:pPr marL="893386" lvl="1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3000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OMG DDS also supports request-reply and queueing</a:t>
            </a:r>
            <a:endParaRPr lang="en-US" sz="22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Designed for real-time mission critical and safety critical systems</a:t>
            </a:r>
          </a:p>
          <a:p>
            <a:pPr marL="893386" lvl="1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3000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Started in Robotics and SW Defined Radios using Tactical Data Links</a:t>
            </a:r>
          </a:p>
          <a:p>
            <a:pPr marL="893386" lvl="1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3000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Navy wanted it turned into an open standard, now widely used in the Navy</a:t>
            </a:r>
            <a:endParaRPr lang="en-US" sz="22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OMG DDS applications share large amounts of data quickly, securely, and reliably at massive scale</a:t>
            </a:r>
            <a:endParaRPr lang="en-US" sz="24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OMG DDS provides location transparency, decentralized operation, dynamic scalability, and real-time performance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Its widespread use in distributed real-time military systems has led to strong interest in the modeling, simulation and training community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028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BEF1C-AAC8-445C-82CB-D72A5E4D3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004" y="-7223"/>
            <a:ext cx="8930868" cy="795130"/>
          </a:xfrm>
        </p:spPr>
        <p:txBody>
          <a:bodyPr/>
          <a:lstStyle/>
          <a:p>
            <a:r>
              <a:rPr lang="en-US" dirty="0"/>
              <a:t>OMG DDS is made for real-time interoperability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89375265-5AA4-4166-A59A-186389A72C5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85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OMG DDS defines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Open API for </a:t>
            </a:r>
            <a:r>
              <a:rPr lang="en-US" sz="2000" kern="0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portability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Open wire protocol for </a:t>
            </a:r>
            <a:r>
              <a:rPr lang="en-US" sz="2000" kern="0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interoperability</a:t>
            </a:r>
          </a:p>
          <a:p>
            <a:pPr lvl="2">
              <a:lnSpc>
                <a:spcPct val="85000"/>
              </a:lnSpc>
              <a:buClrTx/>
              <a:buFont typeface="Wingdings" pitchFamily="2" charset="2"/>
              <a:buChar char="§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Transport agnostic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Open explicit defined </a:t>
            </a:r>
            <a:r>
              <a:rPr lang="en-US" sz="2000" kern="0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QoS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kern="0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</a:t>
            </a:r>
          </a:p>
          <a:p>
            <a:pPr lvl="2">
              <a:lnSpc>
                <a:spcPct val="85000"/>
              </a:lnSpc>
              <a:buClrTx/>
              <a:buFont typeface="Wingdings" pitchFamily="2" charset="2"/>
              <a:buChar char="§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Highly configurable</a:t>
            </a:r>
          </a:p>
          <a:p>
            <a:pPr marL="0" indent="0">
              <a:lnSpc>
                <a:spcPct val="85000"/>
              </a:lnSpc>
              <a:buNone/>
            </a:pP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Multiple language bindings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C, C++, Java, C# .NET, Ada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LabVIEW, MATLAB/Simulink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Python, NodeJS</a:t>
            </a:r>
          </a:p>
          <a:p>
            <a:pPr marL="0" indent="0">
              <a:lnSpc>
                <a:spcPct val="85000"/>
              </a:lnSpc>
              <a:buNone/>
            </a:pP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Multi platform support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Windows, Linux, Unix, embedded OS, Docker, Kubernetes </a:t>
            </a:r>
          </a:p>
          <a:p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7E851-2C64-4C43-A630-D7CDAFB31BA8}"/>
              </a:ext>
            </a:extLst>
          </p:cNvPr>
          <p:cNvSpPr/>
          <p:nvPr/>
        </p:nvSpPr>
        <p:spPr>
          <a:xfrm>
            <a:off x="8190028" y="2103884"/>
            <a:ext cx="2616700" cy="12585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t" anchorCtr="1"/>
          <a:lstStyle/>
          <a:p>
            <a:pPr algn="ctr"/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OMG DDS Middleware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6ECABD-2FCB-4A1E-9502-5F3FC82101CD}"/>
              </a:ext>
            </a:extLst>
          </p:cNvPr>
          <p:cNvGrpSpPr/>
          <p:nvPr/>
        </p:nvGrpSpPr>
        <p:grpSpPr>
          <a:xfrm>
            <a:off x="8186444" y="4954798"/>
            <a:ext cx="2620284" cy="1070069"/>
            <a:chOff x="9393807" y="4752958"/>
            <a:chExt cx="2620284" cy="107006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58F415-2DA4-480F-9ADE-11B892033838}"/>
                </a:ext>
              </a:extLst>
            </p:cNvPr>
            <p:cNvSpPr/>
            <p:nvPr/>
          </p:nvSpPr>
          <p:spPr>
            <a:xfrm>
              <a:off x="9393807" y="4752958"/>
              <a:ext cx="2620284" cy="58367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Operating System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88CD4DB-7C1E-4112-8C5E-42E55B36C5B1}"/>
                </a:ext>
              </a:extLst>
            </p:cNvPr>
            <p:cNvCxnSpPr/>
            <p:nvPr/>
          </p:nvCxnSpPr>
          <p:spPr>
            <a:xfrm>
              <a:off x="9806279" y="5823027"/>
              <a:ext cx="162413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7D7AEF4-7472-4F15-9966-A63738853ACC}"/>
                </a:ext>
              </a:extLst>
            </p:cNvPr>
            <p:cNvCxnSpPr/>
            <p:nvPr/>
          </p:nvCxnSpPr>
          <p:spPr>
            <a:xfrm>
              <a:off x="10677890" y="5327576"/>
              <a:ext cx="2317" cy="486395"/>
            </a:xfrm>
            <a:prstGeom prst="line">
              <a:avLst/>
            </a:prstGeom>
            <a:ln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8ACEB6-E94A-4498-9FCD-D26CF2537164}"/>
              </a:ext>
            </a:extLst>
          </p:cNvPr>
          <p:cNvGrpSpPr/>
          <p:nvPr/>
        </p:nvGrpSpPr>
        <p:grpSpPr>
          <a:xfrm>
            <a:off x="8190029" y="3495277"/>
            <a:ext cx="2616699" cy="1362245"/>
            <a:chOff x="9397392" y="3293437"/>
            <a:chExt cx="2616699" cy="136224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10028D-4206-4526-88C4-98640161AFA4}"/>
                </a:ext>
              </a:extLst>
            </p:cNvPr>
            <p:cNvSpPr/>
            <p:nvPr/>
          </p:nvSpPr>
          <p:spPr>
            <a:xfrm rot="5400000">
              <a:off x="9008276" y="3682892"/>
              <a:ext cx="1361905" cy="58367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UDP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78F043-9D83-4328-85AA-031DA78152D8}"/>
                </a:ext>
              </a:extLst>
            </p:cNvPr>
            <p:cNvSpPr/>
            <p:nvPr/>
          </p:nvSpPr>
          <p:spPr>
            <a:xfrm rot="5400000">
              <a:off x="9689229" y="3682892"/>
              <a:ext cx="1361906" cy="58367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TCP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22CC373-02AF-493D-82AD-07B93CA923C8}"/>
                </a:ext>
              </a:extLst>
            </p:cNvPr>
            <p:cNvSpPr/>
            <p:nvPr/>
          </p:nvSpPr>
          <p:spPr>
            <a:xfrm rot="5400000">
              <a:off x="10370182" y="3682892"/>
              <a:ext cx="1361905" cy="58367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r>
                <a:rPr lang="en-US" sz="2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Shmem</a:t>
              </a:r>
              <a:endPara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8AB4E0C-5F13-44B5-A98D-5BF43B839DFA}"/>
                </a:ext>
              </a:extLst>
            </p:cNvPr>
            <p:cNvSpPr/>
            <p:nvPr/>
          </p:nvSpPr>
          <p:spPr>
            <a:xfrm rot="5400000">
              <a:off x="11041301" y="3682553"/>
              <a:ext cx="1361905" cy="58367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RT-WAN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82E63C-2CF4-43AA-9EA9-6B6BE4FE18C2}"/>
              </a:ext>
            </a:extLst>
          </p:cNvPr>
          <p:cNvGrpSpPr/>
          <p:nvPr/>
        </p:nvGrpSpPr>
        <p:grpSpPr>
          <a:xfrm>
            <a:off x="6476359" y="1364073"/>
            <a:ext cx="4330369" cy="940410"/>
            <a:chOff x="7683722" y="1834588"/>
            <a:chExt cx="4330369" cy="94041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1550AF3-0C86-4E5D-8F6B-562F9A2C264B}"/>
                </a:ext>
              </a:extLst>
            </p:cNvPr>
            <p:cNvSpPr/>
            <p:nvPr/>
          </p:nvSpPr>
          <p:spPr>
            <a:xfrm>
              <a:off x="9397391" y="1834588"/>
              <a:ext cx="2616700" cy="58367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5C3F02-3EE1-4DD2-B92E-6839F3DA7922}"/>
                </a:ext>
              </a:extLst>
            </p:cNvPr>
            <p:cNvSpPr txBox="1"/>
            <p:nvPr/>
          </p:nvSpPr>
          <p:spPr>
            <a:xfrm>
              <a:off x="7683722" y="2067112"/>
              <a:ext cx="12250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3366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Standard</a:t>
              </a:r>
              <a:br>
                <a:rPr lang="en-US" sz="2000" dirty="0">
                  <a:solidFill>
                    <a:srgbClr val="3366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dirty="0">
                  <a:solidFill>
                    <a:srgbClr val="3366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API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40C203E-ED58-4283-9457-AA8BB7DE91B1}"/>
                </a:ext>
              </a:extLst>
            </p:cNvPr>
            <p:cNvCxnSpPr/>
            <p:nvPr/>
          </p:nvCxnSpPr>
          <p:spPr>
            <a:xfrm>
              <a:off x="8901163" y="2479225"/>
              <a:ext cx="352310" cy="2715"/>
            </a:xfrm>
            <a:prstGeom prst="straightConnector1">
              <a:avLst/>
            </a:prstGeom>
            <a:ln>
              <a:solidFill>
                <a:srgbClr val="2B56AB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C6CF82-6037-4715-965B-E9E088C9DE2D}"/>
              </a:ext>
            </a:extLst>
          </p:cNvPr>
          <p:cNvGrpSpPr/>
          <p:nvPr/>
        </p:nvGrpSpPr>
        <p:grpSpPr>
          <a:xfrm>
            <a:off x="6459561" y="3031097"/>
            <a:ext cx="1586549" cy="707886"/>
            <a:chOff x="7666924" y="2865115"/>
            <a:chExt cx="1586549" cy="7078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DBF4EF-C8AC-475B-8673-2AE38A89ADB3}"/>
                </a:ext>
              </a:extLst>
            </p:cNvPr>
            <p:cNvSpPr txBox="1"/>
            <p:nvPr/>
          </p:nvSpPr>
          <p:spPr>
            <a:xfrm>
              <a:off x="7666924" y="2865115"/>
              <a:ext cx="12250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3366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Standard</a:t>
              </a:r>
              <a:br>
                <a:rPr lang="en-US" sz="2000" dirty="0">
                  <a:solidFill>
                    <a:srgbClr val="3366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dirty="0">
                  <a:solidFill>
                    <a:srgbClr val="3366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Protocol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5CE4636-B4B9-428A-B731-07AF05F64AF9}"/>
                </a:ext>
              </a:extLst>
            </p:cNvPr>
            <p:cNvCxnSpPr/>
            <p:nvPr/>
          </p:nvCxnSpPr>
          <p:spPr>
            <a:xfrm>
              <a:off x="8901163" y="3246965"/>
              <a:ext cx="352310" cy="2715"/>
            </a:xfrm>
            <a:prstGeom prst="straightConnector1">
              <a:avLst/>
            </a:prstGeom>
            <a:ln>
              <a:solidFill>
                <a:srgbClr val="2B56AB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6EE28A5-D44C-4BA6-9952-63B1FD683D99}"/>
              </a:ext>
            </a:extLst>
          </p:cNvPr>
          <p:cNvSpPr/>
          <p:nvPr/>
        </p:nvSpPr>
        <p:spPr>
          <a:xfrm>
            <a:off x="8339172" y="2517629"/>
            <a:ext cx="2314827" cy="324805"/>
          </a:xfrm>
          <a:prstGeom prst="rect">
            <a:avLst/>
          </a:prstGeom>
          <a:solidFill>
            <a:srgbClr val="22458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t" anchorCtr="1"/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Management (QoS)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7B2161-1D87-4D67-AE43-A1D94B18BE52}"/>
              </a:ext>
            </a:extLst>
          </p:cNvPr>
          <p:cNvSpPr/>
          <p:nvPr/>
        </p:nvSpPr>
        <p:spPr>
          <a:xfrm>
            <a:off x="8339172" y="2892172"/>
            <a:ext cx="2314827" cy="324805"/>
          </a:xfrm>
          <a:prstGeom prst="rect">
            <a:avLst/>
          </a:prstGeom>
          <a:solidFill>
            <a:srgbClr val="22458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t" anchorCtr="1"/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OMG DDS Security</a:t>
            </a:r>
          </a:p>
        </p:txBody>
      </p:sp>
    </p:spTree>
    <p:extLst>
      <p:ext uri="{BB962C8B-B14F-4D97-AF65-F5344CB8AC3E}">
        <p14:creationId xmlns:p14="http://schemas.microsoft.com/office/powerpoint/2010/main" val="2580109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d161379fdc_3_269"/>
          <p:cNvSpPr/>
          <p:nvPr/>
        </p:nvSpPr>
        <p:spPr>
          <a:xfrm rot="515497">
            <a:off x="3621208" y="3346183"/>
            <a:ext cx="5228993" cy="321282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D8D8D8"/>
          </a:solidFill>
          <a:ln>
            <a:noFill/>
          </a:ln>
          <a:effectLst>
            <a:outerShdw dist="107763" dir="2700000" algn="ctr" rotWithShape="0">
              <a:srgbClr val="80808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d161379fdc_3_269"/>
          <p:cNvSpPr txBox="1">
            <a:spLocks noGrp="1"/>
          </p:cNvSpPr>
          <p:nvPr>
            <p:ph type="title"/>
          </p:nvPr>
        </p:nvSpPr>
        <p:spPr>
          <a:xfrm>
            <a:off x="1035965" y="70773"/>
            <a:ext cx="10515600" cy="57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>
                <a:solidFill>
                  <a:schemeClr val="bg1"/>
                </a:solidFill>
              </a:rPr>
              <a:t>Data-Centric Model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13" name="Google Shape;413;gd161379fdc_3_269"/>
          <p:cNvSpPr txBox="1"/>
          <p:nvPr/>
        </p:nvSpPr>
        <p:spPr>
          <a:xfrm>
            <a:off x="830897" y="1200940"/>
            <a:ext cx="6338083" cy="1979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0050" marR="0" lvl="0" indent="-4000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1400" b="0" i="0" u="none" strike="noStrike" cap="none" dirty="0"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sz="1400" b="1" i="0" u="none" strike="noStrike" cap="none" dirty="0">
                <a:latin typeface="Arial"/>
                <a:ea typeface="Arial"/>
                <a:cs typeface="Arial"/>
                <a:sym typeface="Arial"/>
              </a:rPr>
              <a:t>Global Data Space</a:t>
            </a:r>
            <a:r>
              <a:rPr lang="en-US" sz="1400" b="0" i="0" u="none" strike="noStrike" cap="none" dirty="0">
                <a:latin typeface="Arial"/>
                <a:ea typeface="Arial"/>
                <a:cs typeface="Arial"/>
                <a:sym typeface="Arial"/>
              </a:rPr>
              <a:t>” generalizes Subject-Based Addressing</a:t>
            </a:r>
            <a:endParaRPr dirty="0"/>
          </a:p>
          <a:p>
            <a:pPr marL="685800" marR="0" lvl="1" indent="-171450" algn="l" rtl="0">
              <a:lnSpc>
                <a:spcPct val="9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Data objects addressed by </a:t>
            </a:r>
            <a:r>
              <a:rPr lang="en-US" sz="1600" b="1" i="0" u="none" strike="noStrike" cap="none" dirty="0">
                <a:latin typeface="Arial"/>
                <a:ea typeface="Arial"/>
                <a:cs typeface="Arial"/>
                <a:sym typeface="Arial"/>
              </a:rPr>
              <a:t>Domain ID, Topic</a:t>
            </a: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600" b="1" i="0" u="none" strike="noStrike" cap="none" dirty="0">
                <a:latin typeface="Arial"/>
                <a:ea typeface="Arial"/>
                <a:cs typeface="Arial"/>
                <a:sym typeface="Arial"/>
              </a:rPr>
              <a:t>Key</a:t>
            </a:r>
            <a:endParaRPr dirty="0"/>
          </a:p>
          <a:p>
            <a:pPr marL="685800" marR="0" lvl="1" indent="-171450" algn="l" rtl="0">
              <a:lnSpc>
                <a:spcPct val="9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 dirty="0">
                <a:latin typeface="Arial"/>
                <a:ea typeface="Arial"/>
                <a:cs typeface="Arial"/>
                <a:sym typeface="Arial"/>
              </a:rPr>
              <a:t>Domains </a:t>
            </a: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provide a level of logical isolation (Topic name space) </a:t>
            </a:r>
            <a:endParaRPr dirty="0"/>
          </a:p>
          <a:p>
            <a:pPr marL="685800" marR="0" lvl="1" indent="-171450" algn="l" rtl="0">
              <a:lnSpc>
                <a:spcPct val="9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 dirty="0">
                <a:latin typeface="Arial"/>
                <a:ea typeface="Arial"/>
                <a:cs typeface="Arial"/>
                <a:sym typeface="Arial"/>
              </a:rPr>
              <a:t>Types</a:t>
            </a: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 define the structure of Topics</a:t>
            </a:r>
            <a:endParaRPr sz="1600" b="1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171450" algn="l" rtl="0">
              <a:lnSpc>
                <a:spcPct val="9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 dirty="0">
                <a:latin typeface="Arial"/>
                <a:ea typeface="Arial"/>
                <a:cs typeface="Arial"/>
                <a:sym typeface="Arial"/>
              </a:rPr>
              <a:t>Keys </a:t>
            </a: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are a unique generalization of a</a:t>
            </a:r>
            <a:r>
              <a:rPr lang="en-US" sz="1600" b="1" i="0" u="none" strike="noStrike" cap="none" dirty="0">
                <a:latin typeface="Arial"/>
                <a:ea typeface="Arial"/>
                <a:cs typeface="Arial"/>
                <a:sym typeface="Arial"/>
              </a:rPr>
              <a:t> subject</a:t>
            </a: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600" b="1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gd161379fdc_3_269"/>
          <p:cNvSpPr/>
          <p:nvPr/>
        </p:nvSpPr>
        <p:spPr>
          <a:xfrm>
            <a:off x="2030624" y="3914693"/>
            <a:ext cx="1163172" cy="58534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1B3EC"/>
              </a:gs>
              <a:gs pos="35000">
                <a:srgbClr val="BFCBEF"/>
              </a:gs>
              <a:gs pos="100000">
                <a:srgbClr val="E5E9FA"/>
              </a:gs>
            </a:gsLst>
            <a:lin ang="16200000" scaled="0"/>
          </a:gradFill>
          <a:ln w="9525" cap="flat" cmpd="sng">
            <a:solidFill>
              <a:srgbClr val="B5D0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Writer</a:t>
            </a:r>
            <a:endParaRPr/>
          </a:p>
        </p:txBody>
      </p:sp>
      <p:sp>
        <p:nvSpPr>
          <p:cNvPr id="415" name="Google Shape;415;gd161379fdc_3_269"/>
          <p:cNvSpPr/>
          <p:nvPr/>
        </p:nvSpPr>
        <p:spPr>
          <a:xfrm>
            <a:off x="2197044" y="4734081"/>
            <a:ext cx="1163172" cy="58534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1B3EC"/>
              </a:gs>
              <a:gs pos="35000">
                <a:srgbClr val="BFCBEF"/>
              </a:gs>
              <a:gs pos="100000">
                <a:srgbClr val="E5E9FA"/>
              </a:gs>
            </a:gsLst>
            <a:lin ang="16200000" scaled="0"/>
          </a:gradFill>
          <a:ln w="9525" cap="flat" cmpd="sng">
            <a:solidFill>
              <a:srgbClr val="B5D0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Writer</a:t>
            </a:r>
            <a:endParaRPr/>
          </a:p>
        </p:txBody>
      </p:sp>
      <p:sp>
        <p:nvSpPr>
          <p:cNvPr id="416" name="Google Shape;416;gd161379fdc_3_269"/>
          <p:cNvSpPr/>
          <p:nvPr/>
        </p:nvSpPr>
        <p:spPr>
          <a:xfrm>
            <a:off x="2395676" y="5558615"/>
            <a:ext cx="1163172" cy="58534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1B3EC"/>
              </a:gs>
              <a:gs pos="35000">
                <a:srgbClr val="BFCBEF"/>
              </a:gs>
              <a:gs pos="100000">
                <a:srgbClr val="E5E9FA"/>
              </a:gs>
            </a:gsLst>
            <a:lin ang="16200000" scaled="0"/>
          </a:gradFill>
          <a:ln w="9525" cap="flat" cmpd="sng">
            <a:solidFill>
              <a:srgbClr val="B5D0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Writer</a:t>
            </a:r>
            <a:endParaRPr/>
          </a:p>
        </p:txBody>
      </p:sp>
      <p:sp>
        <p:nvSpPr>
          <p:cNvPr id="417" name="Google Shape;417;gd161379fdc_3_269"/>
          <p:cNvSpPr/>
          <p:nvPr/>
        </p:nvSpPr>
        <p:spPr>
          <a:xfrm>
            <a:off x="8735758" y="3334941"/>
            <a:ext cx="1163172" cy="58534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1B3EC"/>
              </a:gs>
              <a:gs pos="35000">
                <a:srgbClr val="BFCBEF"/>
              </a:gs>
              <a:gs pos="100000">
                <a:srgbClr val="E5E9FA"/>
              </a:gs>
            </a:gsLst>
            <a:lin ang="16200000" scaled="0"/>
          </a:gradFill>
          <a:ln w="9525" cap="flat" cmpd="sng">
            <a:solidFill>
              <a:srgbClr val="B5D0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Reader</a:t>
            </a:r>
            <a:endParaRPr/>
          </a:p>
        </p:txBody>
      </p:sp>
      <p:sp>
        <p:nvSpPr>
          <p:cNvPr id="418" name="Google Shape;418;gd161379fdc_3_269"/>
          <p:cNvSpPr/>
          <p:nvPr/>
        </p:nvSpPr>
        <p:spPr>
          <a:xfrm>
            <a:off x="9317344" y="4468001"/>
            <a:ext cx="1163172" cy="58534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1B3EC"/>
              </a:gs>
              <a:gs pos="35000">
                <a:srgbClr val="BFCBEF"/>
              </a:gs>
              <a:gs pos="100000">
                <a:srgbClr val="E5E9FA"/>
              </a:gs>
            </a:gsLst>
            <a:lin ang="16200000" scaled="0"/>
          </a:gradFill>
          <a:ln w="9525" cap="flat" cmpd="sng">
            <a:solidFill>
              <a:srgbClr val="B5D0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Reader</a:t>
            </a:r>
            <a:endParaRPr/>
          </a:p>
        </p:txBody>
      </p:sp>
      <p:sp>
        <p:nvSpPr>
          <p:cNvPr id="419" name="Google Shape;419;gd161379fdc_3_269"/>
          <p:cNvSpPr/>
          <p:nvPr/>
        </p:nvSpPr>
        <p:spPr>
          <a:xfrm>
            <a:off x="9317344" y="5442660"/>
            <a:ext cx="1163172" cy="58534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1B3EC"/>
              </a:gs>
              <a:gs pos="35000">
                <a:srgbClr val="BFCBEF"/>
              </a:gs>
              <a:gs pos="100000">
                <a:srgbClr val="E5E9FA"/>
              </a:gs>
            </a:gsLst>
            <a:lin ang="16200000" scaled="0"/>
          </a:gradFill>
          <a:ln w="9525" cap="flat" cmpd="sng">
            <a:solidFill>
              <a:srgbClr val="B5D0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Reader</a:t>
            </a:r>
            <a:endParaRPr/>
          </a:p>
        </p:txBody>
      </p:sp>
      <p:graphicFrame>
        <p:nvGraphicFramePr>
          <p:cNvPr id="420" name="Google Shape;420;gd161379fdc_3_269"/>
          <p:cNvGraphicFramePr/>
          <p:nvPr/>
        </p:nvGraphicFramePr>
        <p:xfrm>
          <a:off x="4383901" y="4814461"/>
          <a:ext cx="3613200" cy="10973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1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9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Sensor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Value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Units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Location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TT201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72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Fahrenheit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Bldg. 405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TT305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64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Fahrenheit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Bldg., 201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IT105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467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Amps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Substation 10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21" name="Google Shape;421;gd161379fdc_3_269"/>
          <p:cNvSpPr/>
          <p:nvPr/>
        </p:nvSpPr>
        <p:spPr>
          <a:xfrm>
            <a:off x="2395676" y="3173818"/>
            <a:ext cx="1163172" cy="58534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1B3EC"/>
              </a:gs>
              <a:gs pos="35000">
                <a:srgbClr val="BFCBEF"/>
              </a:gs>
              <a:gs pos="100000">
                <a:srgbClr val="E5E9FA"/>
              </a:gs>
            </a:gsLst>
            <a:lin ang="16200000" scaled="0"/>
          </a:gradFill>
          <a:ln w="9525" cap="flat" cmpd="sng">
            <a:solidFill>
              <a:srgbClr val="B5D0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Writer</a:t>
            </a:r>
            <a:endParaRPr/>
          </a:p>
        </p:txBody>
      </p:sp>
      <p:cxnSp>
        <p:nvCxnSpPr>
          <p:cNvPr id="422" name="Google Shape;422;gd161379fdc_3_269"/>
          <p:cNvCxnSpPr>
            <a:stCxn id="421" idx="3"/>
          </p:cNvCxnSpPr>
          <p:nvPr/>
        </p:nvCxnSpPr>
        <p:spPr>
          <a:xfrm>
            <a:off x="3558848" y="3466490"/>
            <a:ext cx="882300" cy="599100"/>
          </a:xfrm>
          <a:prstGeom prst="straightConnector1">
            <a:avLst/>
          </a:prstGeom>
          <a:noFill/>
          <a:ln w="25400" cap="flat" cmpd="sng">
            <a:solidFill>
              <a:srgbClr val="2793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3" name="Google Shape;423;gd161379fdc_3_269"/>
          <p:cNvCxnSpPr>
            <a:stCxn id="414" idx="3"/>
          </p:cNvCxnSpPr>
          <p:nvPr/>
        </p:nvCxnSpPr>
        <p:spPr>
          <a:xfrm>
            <a:off x="3193796" y="4207365"/>
            <a:ext cx="1247100" cy="152100"/>
          </a:xfrm>
          <a:prstGeom prst="straightConnector1">
            <a:avLst/>
          </a:prstGeom>
          <a:noFill/>
          <a:ln w="25400" cap="flat" cmpd="sng">
            <a:solidFill>
              <a:srgbClr val="2793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4" name="Google Shape;424;gd161379fdc_3_269"/>
          <p:cNvCxnSpPr>
            <a:stCxn id="415" idx="3"/>
          </p:cNvCxnSpPr>
          <p:nvPr/>
        </p:nvCxnSpPr>
        <p:spPr>
          <a:xfrm>
            <a:off x="3360216" y="5026753"/>
            <a:ext cx="1023600" cy="427800"/>
          </a:xfrm>
          <a:prstGeom prst="straightConnector1">
            <a:avLst/>
          </a:prstGeom>
          <a:noFill/>
          <a:ln w="25400" cap="flat" cmpd="sng">
            <a:solidFill>
              <a:srgbClr val="2793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5" name="Google Shape;425;gd161379fdc_3_269"/>
          <p:cNvCxnSpPr>
            <a:stCxn id="416" idx="3"/>
          </p:cNvCxnSpPr>
          <p:nvPr/>
        </p:nvCxnSpPr>
        <p:spPr>
          <a:xfrm rot="10800000" flipH="1">
            <a:off x="3558848" y="5481687"/>
            <a:ext cx="1013100" cy="369600"/>
          </a:xfrm>
          <a:prstGeom prst="straightConnector1">
            <a:avLst/>
          </a:prstGeom>
          <a:noFill/>
          <a:ln w="25400" cap="flat" cmpd="sng">
            <a:solidFill>
              <a:srgbClr val="2793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6" name="Google Shape;426;gd161379fdc_3_269"/>
          <p:cNvCxnSpPr>
            <a:endCxn id="418" idx="1"/>
          </p:cNvCxnSpPr>
          <p:nvPr/>
        </p:nvCxnSpPr>
        <p:spPr>
          <a:xfrm rot="10800000" flipH="1">
            <a:off x="8297044" y="4760674"/>
            <a:ext cx="1020300" cy="545100"/>
          </a:xfrm>
          <a:prstGeom prst="straightConnector1">
            <a:avLst/>
          </a:prstGeom>
          <a:noFill/>
          <a:ln w="60325" cap="flat" cmpd="sng">
            <a:solidFill>
              <a:srgbClr val="2793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7" name="Google Shape;427;gd161379fdc_3_269"/>
          <p:cNvCxnSpPr>
            <a:endCxn id="419" idx="1"/>
          </p:cNvCxnSpPr>
          <p:nvPr/>
        </p:nvCxnSpPr>
        <p:spPr>
          <a:xfrm>
            <a:off x="8297044" y="5305733"/>
            <a:ext cx="1020300" cy="429600"/>
          </a:xfrm>
          <a:prstGeom prst="straightConnector1">
            <a:avLst/>
          </a:prstGeom>
          <a:noFill/>
          <a:ln w="60325" cap="flat" cmpd="sng">
            <a:solidFill>
              <a:srgbClr val="2793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8" name="Google Shape;428;gd161379fdc_3_269"/>
          <p:cNvCxnSpPr>
            <a:endCxn id="417" idx="1"/>
          </p:cNvCxnSpPr>
          <p:nvPr/>
        </p:nvCxnSpPr>
        <p:spPr>
          <a:xfrm rot="10800000" flipH="1">
            <a:off x="7946158" y="3627614"/>
            <a:ext cx="789600" cy="579900"/>
          </a:xfrm>
          <a:prstGeom prst="straightConnector1">
            <a:avLst/>
          </a:prstGeom>
          <a:noFill/>
          <a:ln w="60325" cap="flat" cmpd="sng">
            <a:solidFill>
              <a:srgbClr val="2793FF"/>
            </a:solidFill>
            <a:prstDash val="solid"/>
            <a:round/>
            <a:headEnd type="none" w="sm" len="sm"/>
            <a:tailEnd type="triangle" w="med" len="med"/>
          </a:ln>
        </p:spPr>
      </p:cxnSp>
      <p:graphicFrame>
        <p:nvGraphicFramePr>
          <p:cNvPr id="429" name="Google Shape;429;gd161379fdc_3_269"/>
          <p:cNvGraphicFramePr/>
          <p:nvPr/>
        </p:nvGraphicFramePr>
        <p:xfrm>
          <a:off x="4441030" y="3654021"/>
          <a:ext cx="3360475" cy="8229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5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4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Airline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Flight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Destination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Time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SWA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023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PDX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14:05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UA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119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LAX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14:40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30" name="Google Shape;430;gd161379fdc_3_269"/>
          <p:cNvGrpSpPr/>
          <p:nvPr/>
        </p:nvGrpSpPr>
        <p:grpSpPr>
          <a:xfrm>
            <a:off x="3617780" y="2973628"/>
            <a:ext cx="4989729" cy="3656097"/>
            <a:chOff x="2387600" y="3499942"/>
            <a:chExt cx="4152900" cy="3142157"/>
          </a:xfrm>
        </p:grpSpPr>
        <p:sp>
          <p:nvSpPr>
            <p:cNvPr id="431" name="Google Shape;431;gd161379fdc_3_269"/>
            <p:cNvSpPr/>
            <p:nvPr/>
          </p:nvSpPr>
          <p:spPr>
            <a:xfrm>
              <a:off x="2387600" y="3678684"/>
              <a:ext cx="4152900" cy="2963415"/>
            </a:xfrm>
            <a:prstGeom prst="ellipse">
              <a:avLst/>
            </a:prstGeom>
            <a:noFill/>
            <a:ln w="222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gd161379fdc_3_269"/>
            <p:cNvSpPr txBox="1"/>
            <p:nvPr/>
          </p:nvSpPr>
          <p:spPr>
            <a:xfrm>
              <a:off x="2797467" y="3499942"/>
              <a:ext cx="1168400" cy="264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Domain</a:t>
              </a:r>
              <a:endParaRPr/>
            </a:p>
          </p:txBody>
        </p:sp>
      </p:grpSp>
      <p:grpSp>
        <p:nvGrpSpPr>
          <p:cNvPr id="433" name="Google Shape;433;gd161379fdc_3_269"/>
          <p:cNvGrpSpPr/>
          <p:nvPr/>
        </p:nvGrpSpPr>
        <p:grpSpPr>
          <a:xfrm>
            <a:off x="3376644" y="3773668"/>
            <a:ext cx="4493964" cy="441325"/>
            <a:chOff x="1802" y="3028"/>
            <a:chExt cx="2032" cy="278"/>
          </a:xfrm>
        </p:grpSpPr>
        <p:sp>
          <p:nvSpPr>
            <p:cNvPr id="434" name="Google Shape;434;gd161379fdc_3_269"/>
            <p:cNvSpPr/>
            <p:nvPr/>
          </p:nvSpPr>
          <p:spPr>
            <a:xfrm>
              <a:off x="2184" y="3096"/>
              <a:ext cx="1650" cy="210"/>
            </a:xfrm>
            <a:prstGeom prst="ellipse">
              <a:avLst/>
            </a:prstGeom>
            <a:noFill/>
            <a:ln w="222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gd161379fdc_3_269"/>
            <p:cNvSpPr txBox="1"/>
            <p:nvPr/>
          </p:nvSpPr>
          <p:spPr>
            <a:xfrm>
              <a:off x="1802" y="3028"/>
              <a:ext cx="423" cy="1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Instance</a:t>
              </a:r>
              <a:endParaRPr dirty="0"/>
            </a:p>
          </p:txBody>
        </p:sp>
      </p:grpSp>
      <p:grpSp>
        <p:nvGrpSpPr>
          <p:cNvPr id="436" name="Google Shape;436;gd161379fdc_3_269"/>
          <p:cNvGrpSpPr/>
          <p:nvPr/>
        </p:nvGrpSpPr>
        <p:grpSpPr>
          <a:xfrm>
            <a:off x="3737128" y="3352004"/>
            <a:ext cx="2435226" cy="1116013"/>
            <a:chOff x="1418" y="2653"/>
            <a:chExt cx="1534" cy="703"/>
          </a:xfrm>
        </p:grpSpPr>
        <p:sp>
          <p:nvSpPr>
            <p:cNvPr id="437" name="Google Shape;437;gd161379fdc_3_269"/>
            <p:cNvSpPr/>
            <p:nvPr/>
          </p:nvSpPr>
          <p:spPr>
            <a:xfrm>
              <a:off x="2190" y="2822"/>
              <a:ext cx="762" cy="534"/>
            </a:xfrm>
            <a:prstGeom prst="ellipse">
              <a:avLst/>
            </a:prstGeom>
            <a:noFill/>
            <a:ln w="222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gd161379fdc_3_269"/>
            <p:cNvSpPr txBox="1"/>
            <p:nvPr/>
          </p:nvSpPr>
          <p:spPr>
            <a:xfrm>
              <a:off x="1418" y="2653"/>
              <a:ext cx="816" cy="1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Key (subject)</a:t>
              </a:r>
              <a:endParaRPr/>
            </a:p>
          </p:txBody>
        </p:sp>
      </p:grpSp>
      <p:grpSp>
        <p:nvGrpSpPr>
          <p:cNvPr id="439" name="Google Shape;439;gd161379fdc_3_269"/>
          <p:cNvGrpSpPr/>
          <p:nvPr/>
        </p:nvGrpSpPr>
        <p:grpSpPr>
          <a:xfrm>
            <a:off x="3757861" y="3352257"/>
            <a:ext cx="4346852" cy="750312"/>
            <a:chOff x="5201565" y="1531642"/>
            <a:chExt cx="4346852" cy="750312"/>
          </a:xfrm>
        </p:grpSpPr>
        <p:sp>
          <p:nvSpPr>
            <p:cNvPr id="440" name="Google Shape;440;gd161379fdc_3_269"/>
            <p:cNvSpPr/>
            <p:nvPr/>
          </p:nvSpPr>
          <p:spPr>
            <a:xfrm>
              <a:off x="5713708" y="1666912"/>
              <a:ext cx="3834709" cy="615042"/>
            </a:xfrm>
            <a:prstGeom prst="ellipse">
              <a:avLst/>
            </a:prstGeom>
            <a:noFill/>
            <a:ln w="222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gd161379fdc_3_269"/>
            <p:cNvSpPr txBox="1"/>
            <p:nvPr/>
          </p:nvSpPr>
          <p:spPr>
            <a:xfrm>
              <a:off x="5201565" y="1531642"/>
              <a:ext cx="9197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Type</a:t>
              </a:r>
              <a:endParaRPr/>
            </a:p>
          </p:txBody>
        </p:sp>
      </p:grpSp>
      <p:grpSp>
        <p:nvGrpSpPr>
          <p:cNvPr id="442" name="Google Shape;442;gd161379fdc_3_269"/>
          <p:cNvGrpSpPr/>
          <p:nvPr/>
        </p:nvGrpSpPr>
        <p:grpSpPr>
          <a:xfrm>
            <a:off x="3747271" y="3316144"/>
            <a:ext cx="4231682" cy="1409595"/>
            <a:chOff x="435180" y="1212592"/>
            <a:chExt cx="4231682" cy="1409595"/>
          </a:xfrm>
        </p:grpSpPr>
        <p:sp>
          <p:nvSpPr>
            <p:cNvPr id="443" name="Google Shape;443;gd161379fdc_3_269"/>
            <p:cNvSpPr/>
            <p:nvPr/>
          </p:nvSpPr>
          <p:spPr>
            <a:xfrm>
              <a:off x="832153" y="1245145"/>
              <a:ext cx="3834709" cy="1377042"/>
            </a:xfrm>
            <a:prstGeom prst="ellipse">
              <a:avLst/>
            </a:prstGeom>
            <a:noFill/>
            <a:ln w="222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gd161379fdc_3_269"/>
            <p:cNvSpPr txBox="1"/>
            <p:nvPr/>
          </p:nvSpPr>
          <p:spPr>
            <a:xfrm>
              <a:off x="435180" y="1212592"/>
              <a:ext cx="919707" cy="3087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Topic</a:t>
              </a:r>
              <a:endParaRPr/>
            </a:p>
          </p:txBody>
        </p:sp>
      </p:grpSp>
      <p:graphicFrame>
        <p:nvGraphicFramePr>
          <p:cNvPr id="445" name="Google Shape;445;gd161379fdc_3_269"/>
          <p:cNvGraphicFramePr/>
          <p:nvPr>
            <p:extLst>
              <p:ext uri="{D42A27DB-BD31-4B8C-83A1-F6EECF244321}">
                <p14:modId xmlns:p14="http://schemas.microsoft.com/office/powerpoint/2010/main" val="1529504752"/>
              </p:ext>
            </p:extLst>
          </p:nvPr>
        </p:nvGraphicFramePr>
        <p:xfrm>
          <a:off x="4383899" y="4814461"/>
          <a:ext cx="3613200" cy="10973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1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9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Sensor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Value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Units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Location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TT201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72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Fahrenheit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Bldg. 405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TT305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66</a:t>
                      </a:r>
                      <a:endParaRPr sz="12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Fahrenheit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Bldg., 201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IT105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467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Amps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/>
                        <a:t>Substation 10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46" name="Google Shape;446;gd161379fdc_3_2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2752" y="5345229"/>
            <a:ext cx="3609504" cy="2731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47" name="Google Shape;447;gd161379fdc_3_269"/>
          <p:cNvGraphicFramePr/>
          <p:nvPr>
            <p:extLst>
              <p:ext uri="{D42A27DB-BD31-4B8C-83A1-F6EECF244321}">
                <p14:modId xmlns:p14="http://schemas.microsoft.com/office/powerpoint/2010/main" val="1759107207"/>
              </p:ext>
            </p:extLst>
          </p:nvPr>
        </p:nvGraphicFramePr>
        <p:xfrm>
          <a:off x="4383897" y="4814461"/>
          <a:ext cx="3613200" cy="10973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1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9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308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Sensor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Value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Units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Location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TT201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72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Fahrenheit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Bldg. 405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TT305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72</a:t>
                      </a:r>
                      <a:endParaRPr sz="12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Fahrenheit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Bldg., 201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/>
                        <a:t>IT105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467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Amps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/>
                        <a:t>Substation 10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48" name="Google Shape;448;gd161379fdc_3_2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5755" y="5354452"/>
            <a:ext cx="3623687" cy="273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gd161379fdc_3_2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5754" y="5350875"/>
            <a:ext cx="3613199" cy="2553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50" name="Google Shape;450;gd161379fdc_3_269"/>
          <p:cNvGraphicFramePr/>
          <p:nvPr>
            <p:extLst>
              <p:ext uri="{D42A27DB-BD31-4B8C-83A1-F6EECF244321}">
                <p14:modId xmlns:p14="http://schemas.microsoft.com/office/powerpoint/2010/main" val="3577284362"/>
              </p:ext>
            </p:extLst>
          </p:nvPr>
        </p:nvGraphicFramePr>
        <p:xfrm>
          <a:off x="4383897" y="4818323"/>
          <a:ext cx="3613200" cy="10973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1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9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Sensor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Value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/>
                        <a:t>Units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Location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TT201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72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Fahrenheit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/>
                        <a:t>Bldg. 405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TT305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78</a:t>
                      </a:r>
                      <a:endParaRPr sz="12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Fahrenheit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Bldg., 201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IT105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467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Amps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/>
                        <a:t>Substation 10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51" name="Google Shape;451;gd161379fdc_3_269"/>
          <p:cNvGrpSpPr/>
          <p:nvPr/>
        </p:nvGrpSpPr>
        <p:grpSpPr>
          <a:xfrm>
            <a:off x="3323675" y="5162202"/>
            <a:ext cx="5073876" cy="624115"/>
            <a:chOff x="2352388" y="306286"/>
            <a:chExt cx="5738598" cy="858069"/>
          </a:xfrm>
        </p:grpSpPr>
        <p:sp>
          <p:nvSpPr>
            <p:cNvPr id="452" name="Google Shape;452;gd161379fdc_3_269"/>
            <p:cNvSpPr/>
            <p:nvPr/>
          </p:nvSpPr>
          <p:spPr>
            <a:xfrm>
              <a:off x="3332185" y="306286"/>
              <a:ext cx="4758801" cy="858069"/>
            </a:xfrm>
            <a:prstGeom prst="ellipse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gd161379fdc_3_269"/>
            <p:cNvSpPr txBox="1"/>
            <p:nvPr/>
          </p:nvSpPr>
          <p:spPr>
            <a:xfrm>
              <a:off x="2352388" y="427480"/>
              <a:ext cx="1067745" cy="423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Samples</a:t>
              </a:r>
              <a:endParaRPr dirty="0"/>
            </a:p>
          </p:txBody>
        </p:sp>
      </p:grpSp>
      <p:sp>
        <p:nvSpPr>
          <p:cNvPr id="454" name="Google Shape;454;gd161379fdc_3_269"/>
          <p:cNvSpPr txBox="1"/>
          <p:nvPr/>
        </p:nvSpPr>
        <p:spPr>
          <a:xfrm>
            <a:off x="6764952" y="1483241"/>
            <a:ext cx="5264751" cy="1376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marR="0" lvl="1" indent="-1714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Realization of a Topic are:</a:t>
            </a:r>
            <a:endParaRPr dirty="0"/>
          </a:p>
          <a:p>
            <a:pPr marL="685800" marR="0" lvl="1" indent="-171450" algn="l" rtl="0">
              <a:lnSpc>
                <a:spcPct val="9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 dirty="0">
                <a:latin typeface="Arial"/>
                <a:ea typeface="Arial"/>
                <a:cs typeface="Arial"/>
                <a:sym typeface="Arial"/>
              </a:rPr>
              <a:t>Instances </a:t>
            </a: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are a keyed row entry of a Topic</a:t>
            </a:r>
            <a:endParaRPr sz="1600" b="1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171450" algn="l" rtl="0">
              <a:lnSpc>
                <a:spcPct val="9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 dirty="0">
                <a:latin typeface="Arial"/>
                <a:ea typeface="Arial"/>
                <a:cs typeface="Arial"/>
                <a:sym typeface="Arial"/>
              </a:rPr>
              <a:t>Samples </a:t>
            </a: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are  a time series of updates of an instance</a:t>
            </a:r>
            <a:r>
              <a:rPr lang="en-US" sz="1600" b="1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gd161379fdc_3_2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0316" y="5383555"/>
            <a:ext cx="3613199" cy="273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d161379fdc_3_2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72" y="5454874"/>
            <a:ext cx="3613199" cy="273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d161379fdc_3_2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39310" y="5531818"/>
            <a:ext cx="3613199" cy="255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610A-AEE4-4079-9FF0-5116DE37F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975" y="0"/>
            <a:ext cx="9624926" cy="795130"/>
          </a:xfrm>
        </p:spPr>
        <p:txBody>
          <a:bodyPr/>
          <a:lstStyle/>
          <a:p>
            <a:r>
              <a:rPr lang="en-US" dirty="0"/>
              <a:t>OMG DDS Data Centric Publish Subscribe API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D2F07-EBF0-4C94-94A3-B360595370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840238"/>
            <a:ext cx="11250613" cy="5511401"/>
          </a:xfrm>
        </p:spPr>
        <p:txBody>
          <a:bodyPr/>
          <a:lstStyle/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OMG DDS API lets applications publish data to, and subscribe to data from the OMG DDS Databus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OMG DDS API is called Data Centric Publish Subscribe (DCPS)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API is standardized in the OMG DDS v1.4 standard, as a “Platform Independent Model” (PIM)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 operations are mapped to different languages through a “Platform Specific Model” (PSM)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The DCPS API is divided up into “entities” (way different than a simulation entity) which allow an application to:</a:t>
            </a:r>
          </a:p>
          <a:p>
            <a:pPr marL="1005839" lvl="1" indent="-45720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3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connect to the DDS Databus</a:t>
            </a:r>
          </a:p>
          <a:p>
            <a:pPr marL="1005839" lvl="1" indent="-45720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3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create topics</a:t>
            </a:r>
          </a:p>
          <a:p>
            <a:pPr marL="1005839" lvl="1" indent="-45720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3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get notified of infrastructure-level events (new subscriber, new publisher, …)</a:t>
            </a:r>
          </a:p>
          <a:p>
            <a:pPr marL="1005839" lvl="1" indent="-45720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3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publish and subscribe to application data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3000"/>
            </a:pPr>
            <a:endParaRPr lang="en-US" sz="2400" dirty="0"/>
          </a:p>
          <a:p>
            <a:pPr>
              <a:lnSpc>
                <a:spcPct val="8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Each OMG DDS entity has a set of QoS settings that determine the behavior of the entity</a:t>
            </a:r>
          </a:p>
        </p:txBody>
      </p:sp>
    </p:spTree>
    <p:extLst>
      <p:ext uri="{BB962C8B-B14F-4D97-AF65-F5344CB8AC3E}">
        <p14:creationId xmlns:p14="http://schemas.microsoft.com/office/powerpoint/2010/main" val="1345673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Shape 4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OMG </a:t>
            </a:r>
            <a:r>
              <a:rPr dirty="0"/>
              <a:t>DDS Publish Subscribe API: Entities</a:t>
            </a:r>
          </a:p>
        </p:txBody>
      </p:sp>
      <p:sp>
        <p:nvSpPr>
          <p:cNvPr id="913" name="Create &amp; manage connection to RTI DataBus"/>
          <p:cNvSpPr txBox="1"/>
          <p:nvPr/>
        </p:nvSpPr>
        <p:spPr>
          <a:xfrm>
            <a:off x="7742825" y="1443336"/>
            <a:ext cx="3568266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Create &amp; manage connection to </a:t>
            </a:r>
            <a:r>
              <a:rPr lang="en-US" dirty="0"/>
              <a:t>OMG DDS</a:t>
            </a:r>
            <a:r>
              <a:rPr dirty="0"/>
              <a:t> Data</a:t>
            </a:r>
            <a:r>
              <a:rPr lang="en-US" dirty="0"/>
              <a:t>b</a:t>
            </a:r>
            <a:r>
              <a:rPr dirty="0"/>
              <a:t>us</a:t>
            </a:r>
          </a:p>
        </p:txBody>
      </p:sp>
      <p:grpSp>
        <p:nvGrpSpPr>
          <p:cNvPr id="916" name="DomainParticipant"/>
          <p:cNvGrpSpPr/>
          <p:nvPr/>
        </p:nvGrpSpPr>
        <p:grpSpPr>
          <a:xfrm>
            <a:off x="4926812" y="1369812"/>
            <a:ext cx="2719377" cy="772239"/>
            <a:chOff x="0" y="0"/>
            <a:chExt cx="2719376" cy="772237"/>
          </a:xfrm>
        </p:grpSpPr>
        <p:sp>
          <p:nvSpPr>
            <p:cNvPr id="914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15" name="DomainParticipant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DomainParticipant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426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Line"/>
          <p:cNvSpPr/>
          <p:nvPr/>
        </p:nvSpPr>
        <p:spPr>
          <a:xfrm>
            <a:off x="6286500" y="2110428"/>
            <a:ext cx="1" cy="654573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21" name="Shape 4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OMG </a:t>
            </a:r>
            <a:r>
              <a:rPr dirty="0"/>
              <a:t>DDS Publish Subscribe API: Entities</a:t>
            </a:r>
          </a:p>
        </p:txBody>
      </p:sp>
      <p:grpSp>
        <p:nvGrpSpPr>
          <p:cNvPr id="924" name="DomainParticipant"/>
          <p:cNvGrpSpPr/>
          <p:nvPr/>
        </p:nvGrpSpPr>
        <p:grpSpPr>
          <a:xfrm>
            <a:off x="4926812" y="1369812"/>
            <a:ext cx="2719377" cy="772239"/>
            <a:chOff x="0" y="0"/>
            <a:chExt cx="2719376" cy="772237"/>
          </a:xfrm>
        </p:grpSpPr>
        <p:sp>
          <p:nvSpPr>
            <p:cNvPr id="922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23" name="DomainParticipant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DomainParticipant</a:t>
              </a:r>
            </a:p>
          </p:txBody>
        </p:sp>
      </p:grpSp>
      <p:grpSp>
        <p:nvGrpSpPr>
          <p:cNvPr id="927" name="Topic"/>
          <p:cNvGrpSpPr/>
          <p:nvPr/>
        </p:nvGrpSpPr>
        <p:grpSpPr>
          <a:xfrm>
            <a:off x="4926812" y="2774945"/>
            <a:ext cx="2719377" cy="772238"/>
            <a:chOff x="0" y="0"/>
            <a:chExt cx="2719376" cy="772237"/>
          </a:xfrm>
        </p:grpSpPr>
        <p:sp>
          <p:nvSpPr>
            <p:cNvPr id="925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26" name="Topic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Topic</a:t>
              </a:r>
            </a:p>
          </p:txBody>
        </p:sp>
      </p:grpSp>
      <p:sp>
        <p:nvSpPr>
          <p:cNvPr id="928" name="Create a proxy to a topic in the application"/>
          <p:cNvSpPr txBox="1"/>
          <p:nvPr/>
        </p:nvSpPr>
        <p:spPr>
          <a:xfrm>
            <a:off x="7742825" y="2848471"/>
            <a:ext cx="3568266" cy="62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Create a proxy to a topic in the application</a:t>
            </a:r>
          </a:p>
        </p:txBody>
      </p:sp>
      <p:sp>
        <p:nvSpPr>
          <p:cNvPr id="929" name="&lt;&lt; creates &gt;&gt;"/>
          <p:cNvSpPr txBox="1"/>
          <p:nvPr/>
        </p:nvSpPr>
        <p:spPr>
          <a:xfrm>
            <a:off x="6404647" y="2252295"/>
            <a:ext cx="138876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</p:spTree>
    <p:extLst>
      <p:ext uri="{BB962C8B-B14F-4D97-AF65-F5344CB8AC3E}">
        <p14:creationId xmlns:p14="http://schemas.microsoft.com/office/powerpoint/2010/main" val="26865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Line"/>
          <p:cNvSpPr/>
          <p:nvPr/>
        </p:nvSpPr>
        <p:spPr>
          <a:xfrm>
            <a:off x="6286500" y="2110428"/>
            <a:ext cx="1" cy="654573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34" name="Line"/>
          <p:cNvSpPr/>
          <p:nvPr/>
        </p:nvSpPr>
        <p:spPr>
          <a:xfrm>
            <a:off x="7618893" y="2110428"/>
            <a:ext cx="917929" cy="675022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35" name="Line"/>
          <p:cNvSpPr/>
          <p:nvPr/>
        </p:nvSpPr>
        <p:spPr>
          <a:xfrm flipH="1">
            <a:off x="4036176" y="2110435"/>
            <a:ext cx="917931" cy="675022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36" name="Line"/>
          <p:cNvSpPr/>
          <p:nvPr/>
        </p:nvSpPr>
        <p:spPr>
          <a:xfrm flipH="1">
            <a:off x="2714185" y="3530946"/>
            <a:ext cx="3" cy="1238804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37" name="Line"/>
          <p:cNvSpPr/>
          <p:nvPr/>
        </p:nvSpPr>
        <p:spPr>
          <a:xfrm>
            <a:off x="9858812" y="3530946"/>
            <a:ext cx="3" cy="1238804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38" name="Shape 4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OMG </a:t>
            </a:r>
            <a:r>
              <a:rPr dirty="0"/>
              <a:t>DDS Publish Subscribe API: Entities</a:t>
            </a:r>
          </a:p>
        </p:txBody>
      </p:sp>
      <p:grpSp>
        <p:nvGrpSpPr>
          <p:cNvPr id="941" name="DomainParticipant"/>
          <p:cNvGrpSpPr/>
          <p:nvPr/>
        </p:nvGrpSpPr>
        <p:grpSpPr>
          <a:xfrm>
            <a:off x="4926812" y="1369812"/>
            <a:ext cx="2719377" cy="772239"/>
            <a:chOff x="0" y="0"/>
            <a:chExt cx="2719376" cy="772237"/>
          </a:xfrm>
        </p:grpSpPr>
        <p:sp>
          <p:nvSpPr>
            <p:cNvPr id="939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40" name="DomainParticipant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DomainParticipant</a:t>
              </a:r>
            </a:p>
          </p:txBody>
        </p:sp>
      </p:grpSp>
      <p:grpSp>
        <p:nvGrpSpPr>
          <p:cNvPr id="944" name="Topic"/>
          <p:cNvGrpSpPr/>
          <p:nvPr/>
        </p:nvGrpSpPr>
        <p:grpSpPr>
          <a:xfrm>
            <a:off x="4926812" y="2774945"/>
            <a:ext cx="2719377" cy="772238"/>
            <a:chOff x="0" y="0"/>
            <a:chExt cx="2719376" cy="772237"/>
          </a:xfrm>
        </p:grpSpPr>
        <p:sp>
          <p:nvSpPr>
            <p:cNvPr id="942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43" name="Topic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Topic</a:t>
              </a:r>
            </a:p>
          </p:txBody>
        </p:sp>
      </p:grpSp>
      <p:sp>
        <p:nvSpPr>
          <p:cNvPr id="945" name="Manages group of DataWriters"/>
          <p:cNvSpPr txBox="1"/>
          <p:nvPr/>
        </p:nvSpPr>
        <p:spPr>
          <a:xfrm>
            <a:off x="545574" y="2425589"/>
            <a:ext cx="3568267" cy="33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Manages group of DataWriters</a:t>
            </a:r>
          </a:p>
        </p:txBody>
      </p:sp>
      <p:grpSp>
        <p:nvGrpSpPr>
          <p:cNvPr id="948" name="Publisher"/>
          <p:cNvGrpSpPr/>
          <p:nvPr/>
        </p:nvGrpSpPr>
        <p:grpSpPr>
          <a:xfrm>
            <a:off x="1354499" y="2774945"/>
            <a:ext cx="2719375" cy="772238"/>
            <a:chOff x="0" y="0"/>
            <a:chExt cx="2719374" cy="772237"/>
          </a:xfrm>
        </p:grpSpPr>
        <p:sp>
          <p:nvSpPr>
            <p:cNvPr id="946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47" name="Publish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Publisher</a:t>
              </a:r>
            </a:p>
          </p:txBody>
        </p:sp>
      </p:grpSp>
      <p:grpSp>
        <p:nvGrpSpPr>
          <p:cNvPr id="951" name="Subscriber"/>
          <p:cNvGrpSpPr/>
          <p:nvPr/>
        </p:nvGrpSpPr>
        <p:grpSpPr>
          <a:xfrm>
            <a:off x="8499126" y="2774945"/>
            <a:ext cx="2719376" cy="772238"/>
            <a:chOff x="0" y="0"/>
            <a:chExt cx="2719374" cy="772237"/>
          </a:xfrm>
        </p:grpSpPr>
        <p:sp>
          <p:nvSpPr>
            <p:cNvPr id="949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50" name="Subscrib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Subscriber</a:t>
              </a:r>
            </a:p>
          </p:txBody>
        </p:sp>
      </p:grpSp>
      <p:sp>
        <p:nvSpPr>
          <p:cNvPr id="952" name="Manages group of DataReaders"/>
          <p:cNvSpPr txBox="1"/>
          <p:nvPr/>
        </p:nvSpPr>
        <p:spPr>
          <a:xfrm>
            <a:off x="8357985" y="2432904"/>
            <a:ext cx="3568267" cy="33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Manages group of DataReaders</a:t>
            </a:r>
          </a:p>
        </p:txBody>
      </p:sp>
      <p:sp>
        <p:nvSpPr>
          <p:cNvPr id="953" name="&lt;&lt; creates &gt;&gt;"/>
          <p:cNvSpPr txBox="1"/>
          <p:nvPr/>
        </p:nvSpPr>
        <p:spPr>
          <a:xfrm>
            <a:off x="4528434" y="2252295"/>
            <a:ext cx="138876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  <p:sp>
        <p:nvSpPr>
          <p:cNvPr id="954" name="&lt;&lt; creates &gt;&gt;"/>
          <p:cNvSpPr txBox="1"/>
          <p:nvPr/>
        </p:nvSpPr>
        <p:spPr>
          <a:xfrm>
            <a:off x="6681200" y="2252295"/>
            <a:ext cx="138876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  <p:grpSp>
        <p:nvGrpSpPr>
          <p:cNvPr id="957" name="DataWriter"/>
          <p:cNvGrpSpPr/>
          <p:nvPr/>
        </p:nvGrpSpPr>
        <p:grpSpPr>
          <a:xfrm>
            <a:off x="1354499" y="4782777"/>
            <a:ext cx="2719375" cy="772238"/>
            <a:chOff x="0" y="0"/>
            <a:chExt cx="2719374" cy="772237"/>
          </a:xfrm>
        </p:grpSpPr>
        <p:sp>
          <p:nvSpPr>
            <p:cNvPr id="955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7F7F7F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56" name="DataWrit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DataWriter</a:t>
              </a:r>
            </a:p>
          </p:txBody>
        </p:sp>
      </p:grpSp>
      <p:grpSp>
        <p:nvGrpSpPr>
          <p:cNvPr id="960" name="DataReader"/>
          <p:cNvGrpSpPr/>
          <p:nvPr/>
        </p:nvGrpSpPr>
        <p:grpSpPr>
          <a:xfrm>
            <a:off x="8499126" y="4782777"/>
            <a:ext cx="2719376" cy="772238"/>
            <a:chOff x="0" y="0"/>
            <a:chExt cx="2719374" cy="772237"/>
          </a:xfrm>
        </p:grpSpPr>
        <p:sp>
          <p:nvSpPr>
            <p:cNvPr id="958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7F7F7F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59" name="DataRead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DataReader</a:t>
              </a:r>
            </a:p>
          </p:txBody>
        </p:sp>
      </p:grpSp>
      <p:sp>
        <p:nvSpPr>
          <p:cNvPr id="961" name="&lt;&lt; creates &gt;&gt;"/>
          <p:cNvSpPr txBox="1"/>
          <p:nvPr/>
        </p:nvSpPr>
        <p:spPr>
          <a:xfrm>
            <a:off x="2685109" y="3964928"/>
            <a:ext cx="138876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  <p:sp>
        <p:nvSpPr>
          <p:cNvPr id="962" name="&lt;&lt; creates &gt;&gt;"/>
          <p:cNvSpPr txBox="1"/>
          <p:nvPr/>
        </p:nvSpPr>
        <p:spPr>
          <a:xfrm>
            <a:off x="8499126" y="3979560"/>
            <a:ext cx="138876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</p:spTree>
    <p:extLst>
      <p:ext uri="{BB962C8B-B14F-4D97-AF65-F5344CB8AC3E}">
        <p14:creationId xmlns:p14="http://schemas.microsoft.com/office/powerpoint/2010/main" val="3996804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Line"/>
          <p:cNvSpPr/>
          <p:nvPr/>
        </p:nvSpPr>
        <p:spPr>
          <a:xfrm>
            <a:off x="6286500" y="2110428"/>
            <a:ext cx="1" cy="654573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7" name="Line"/>
          <p:cNvSpPr/>
          <p:nvPr/>
        </p:nvSpPr>
        <p:spPr>
          <a:xfrm>
            <a:off x="7618893" y="2110428"/>
            <a:ext cx="917929" cy="675022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8" name="Line"/>
          <p:cNvSpPr/>
          <p:nvPr/>
        </p:nvSpPr>
        <p:spPr>
          <a:xfrm flipH="1">
            <a:off x="4036176" y="2110435"/>
            <a:ext cx="917931" cy="675022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9" name="Line"/>
          <p:cNvSpPr/>
          <p:nvPr/>
        </p:nvSpPr>
        <p:spPr>
          <a:xfrm flipH="1">
            <a:off x="2714185" y="3530946"/>
            <a:ext cx="3" cy="1238804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70" name="Line"/>
          <p:cNvSpPr/>
          <p:nvPr/>
        </p:nvSpPr>
        <p:spPr>
          <a:xfrm>
            <a:off x="9858812" y="3530946"/>
            <a:ext cx="3" cy="1238804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71" name="Connection Line"/>
          <p:cNvSpPr/>
          <p:nvPr/>
        </p:nvSpPr>
        <p:spPr>
          <a:xfrm>
            <a:off x="4075429" y="3545838"/>
            <a:ext cx="1287781" cy="1554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972" name="Connection Line"/>
          <p:cNvSpPr/>
          <p:nvPr/>
        </p:nvSpPr>
        <p:spPr>
          <a:xfrm>
            <a:off x="7231380" y="3545838"/>
            <a:ext cx="1287782" cy="1554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973" name="Shape 4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OMG </a:t>
            </a:r>
            <a:r>
              <a:rPr dirty="0"/>
              <a:t>DDS Publish Subscribe API: Entities</a:t>
            </a:r>
          </a:p>
        </p:txBody>
      </p:sp>
      <p:grpSp>
        <p:nvGrpSpPr>
          <p:cNvPr id="976" name="DomainParticipant"/>
          <p:cNvGrpSpPr/>
          <p:nvPr/>
        </p:nvGrpSpPr>
        <p:grpSpPr>
          <a:xfrm>
            <a:off x="4926812" y="1369812"/>
            <a:ext cx="2719377" cy="772239"/>
            <a:chOff x="0" y="0"/>
            <a:chExt cx="2719376" cy="772237"/>
          </a:xfrm>
        </p:grpSpPr>
        <p:sp>
          <p:nvSpPr>
            <p:cNvPr id="974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75" name="DomainParticipant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DomainParticipant</a:t>
              </a:r>
            </a:p>
          </p:txBody>
        </p:sp>
      </p:grpSp>
      <p:grpSp>
        <p:nvGrpSpPr>
          <p:cNvPr id="979" name="Topic"/>
          <p:cNvGrpSpPr/>
          <p:nvPr/>
        </p:nvGrpSpPr>
        <p:grpSpPr>
          <a:xfrm>
            <a:off x="4926812" y="2774945"/>
            <a:ext cx="2719377" cy="772238"/>
            <a:chOff x="0" y="0"/>
            <a:chExt cx="2719376" cy="772237"/>
          </a:xfrm>
        </p:grpSpPr>
        <p:sp>
          <p:nvSpPr>
            <p:cNvPr id="977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78" name="Topic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Topic</a:t>
              </a:r>
            </a:p>
          </p:txBody>
        </p:sp>
      </p:grpSp>
      <p:grpSp>
        <p:nvGrpSpPr>
          <p:cNvPr id="982" name="Publisher"/>
          <p:cNvGrpSpPr/>
          <p:nvPr/>
        </p:nvGrpSpPr>
        <p:grpSpPr>
          <a:xfrm>
            <a:off x="1354499" y="2774945"/>
            <a:ext cx="2719375" cy="772238"/>
            <a:chOff x="0" y="0"/>
            <a:chExt cx="2719374" cy="772237"/>
          </a:xfrm>
        </p:grpSpPr>
        <p:sp>
          <p:nvSpPr>
            <p:cNvPr id="980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81" name="Publish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Publisher</a:t>
              </a:r>
            </a:p>
          </p:txBody>
        </p:sp>
      </p:grpSp>
      <p:grpSp>
        <p:nvGrpSpPr>
          <p:cNvPr id="985" name="Subscriber"/>
          <p:cNvGrpSpPr/>
          <p:nvPr/>
        </p:nvGrpSpPr>
        <p:grpSpPr>
          <a:xfrm>
            <a:off x="8499126" y="2774945"/>
            <a:ext cx="2719376" cy="772238"/>
            <a:chOff x="0" y="0"/>
            <a:chExt cx="2719374" cy="772237"/>
          </a:xfrm>
        </p:grpSpPr>
        <p:sp>
          <p:nvSpPr>
            <p:cNvPr id="983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84" name="Subscrib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Subscriber</a:t>
              </a:r>
            </a:p>
          </p:txBody>
        </p:sp>
      </p:grpSp>
      <p:grpSp>
        <p:nvGrpSpPr>
          <p:cNvPr id="988" name="DataWriter"/>
          <p:cNvGrpSpPr/>
          <p:nvPr/>
        </p:nvGrpSpPr>
        <p:grpSpPr>
          <a:xfrm>
            <a:off x="1354499" y="4782777"/>
            <a:ext cx="2719375" cy="772238"/>
            <a:chOff x="0" y="0"/>
            <a:chExt cx="2719374" cy="772237"/>
          </a:xfrm>
        </p:grpSpPr>
        <p:sp>
          <p:nvSpPr>
            <p:cNvPr id="986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87" name="DataWrit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DataWriter</a:t>
              </a:r>
            </a:p>
          </p:txBody>
        </p:sp>
      </p:grpSp>
      <p:grpSp>
        <p:nvGrpSpPr>
          <p:cNvPr id="991" name="DataReader"/>
          <p:cNvGrpSpPr/>
          <p:nvPr/>
        </p:nvGrpSpPr>
        <p:grpSpPr>
          <a:xfrm>
            <a:off x="8499126" y="4782777"/>
            <a:ext cx="2719376" cy="772238"/>
            <a:chOff x="0" y="0"/>
            <a:chExt cx="2719374" cy="772237"/>
          </a:xfrm>
        </p:grpSpPr>
        <p:sp>
          <p:nvSpPr>
            <p:cNvPr id="989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90" name="DataRead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DataReader</a:t>
              </a:r>
            </a:p>
          </p:txBody>
        </p:sp>
      </p:grpSp>
      <p:sp>
        <p:nvSpPr>
          <p:cNvPr id="992" name="&lt;&lt; uses &gt;&gt;"/>
          <p:cNvSpPr txBox="1"/>
          <p:nvPr/>
        </p:nvSpPr>
        <p:spPr>
          <a:xfrm>
            <a:off x="4250911" y="5102790"/>
            <a:ext cx="1065781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uses &gt;&gt;</a:t>
            </a:r>
          </a:p>
        </p:txBody>
      </p:sp>
      <p:sp>
        <p:nvSpPr>
          <p:cNvPr id="993" name="&lt;&lt; uses &gt;&gt;"/>
          <p:cNvSpPr txBox="1"/>
          <p:nvPr/>
        </p:nvSpPr>
        <p:spPr>
          <a:xfrm>
            <a:off x="7256309" y="5113709"/>
            <a:ext cx="1065781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uses &gt;&gt;</a:t>
            </a:r>
          </a:p>
        </p:txBody>
      </p:sp>
      <p:sp>
        <p:nvSpPr>
          <p:cNvPr id="994" name="Publishes data to DDS Topic"/>
          <p:cNvSpPr txBox="1"/>
          <p:nvPr/>
        </p:nvSpPr>
        <p:spPr>
          <a:xfrm>
            <a:off x="930053" y="5653799"/>
            <a:ext cx="356826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Publishes data to </a:t>
            </a:r>
            <a:r>
              <a:rPr lang="en-US" dirty="0"/>
              <a:t>OMG </a:t>
            </a:r>
            <a:r>
              <a:rPr dirty="0"/>
              <a:t>DDS Topic</a:t>
            </a:r>
          </a:p>
        </p:txBody>
      </p:sp>
      <p:sp>
        <p:nvSpPr>
          <p:cNvPr id="995" name="Subscribes to data from DDS Topic"/>
          <p:cNvSpPr txBox="1"/>
          <p:nvPr/>
        </p:nvSpPr>
        <p:spPr>
          <a:xfrm>
            <a:off x="7940359" y="5653799"/>
            <a:ext cx="3879878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Subscribes to data from </a:t>
            </a:r>
            <a:r>
              <a:rPr lang="en-US" dirty="0"/>
              <a:t>OMG </a:t>
            </a:r>
            <a:r>
              <a:rPr dirty="0"/>
              <a:t>DDS Topic</a:t>
            </a:r>
          </a:p>
        </p:txBody>
      </p:sp>
      <p:sp>
        <p:nvSpPr>
          <p:cNvPr id="996" name="&lt;&lt; creates &gt;&gt;"/>
          <p:cNvSpPr txBox="1"/>
          <p:nvPr/>
        </p:nvSpPr>
        <p:spPr>
          <a:xfrm>
            <a:off x="2685109" y="3964928"/>
            <a:ext cx="138876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  <p:sp>
        <p:nvSpPr>
          <p:cNvPr id="997" name="&lt;&lt; creates &gt;&gt;"/>
          <p:cNvSpPr txBox="1"/>
          <p:nvPr/>
        </p:nvSpPr>
        <p:spPr>
          <a:xfrm>
            <a:off x="8499126" y="3979560"/>
            <a:ext cx="138876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</p:spTree>
    <p:extLst>
      <p:ext uri="{BB962C8B-B14F-4D97-AF65-F5344CB8AC3E}">
        <p14:creationId xmlns:p14="http://schemas.microsoft.com/office/powerpoint/2010/main" val="2674155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Learning Objectives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77D2DB2-8827-D14C-8122-B6345B96673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After taking this tutorial you should be able to: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Understand the Requirements for Data-Centricity and MOSA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Understand the different layers of interoperability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Describe the OMG DDS suite of standards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Explain the principles of the OMG DDS Secure standard for securing communications between distributed simulations over WAN/Cloud/RF/Lossy networks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Explain how OMG DDS works with the simulation standards TENA, HLA and DIS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Summarize how OMG DDS works with real-world Hardware In the Loop (HIL) for secure distributed LVC simulations at scale</a:t>
            </a:r>
          </a:p>
        </p:txBody>
      </p:sp>
    </p:spTree>
    <p:extLst>
      <p:ext uri="{BB962C8B-B14F-4D97-AF65-F5344CB8AC3E}">
        <p14:creationId xmlns:p14="http://schemas.microsoft.com/office/powerpoint/2010/main" val="751612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hape 4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OMG </a:t>
            </a:r>
            <a:r>
              <a:rPr dirty="0"/>
              <a:t>DDS Publish Subscribe API: Entities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5A45A2-7102-44DB-B08F-150138228AB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buSzPct val="75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DataReaders (DR) and DataWriters (DW) are strongly typed </a:t>
            </a:r>
          </a:p>
          <a:p>
            <a:pPr>
              <a:buSzPct val="75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Their APIs are generated from Interface Definition Language (IDL)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02" name="Rectangle"/>
          <p:cNvSpPr/>
          <p:nvPr/>
        </p:nvSpPr>
        <p:spPr>
          <a:xfrm>
            <a:off x="795875" y="2764894"/>
            <a:ext cx="4529419" cy="2344212"/>
          </a:xfrm>
          <a:prstGeom prst="rect">
            <a:avLst/>
          </a:prstGeom>
          <a:solidFill>
            <a:srgbClr val="ECE7D3"/>
          </a:solidFill>
          <a:ln w="12700">
            <a:miter lim="400000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endParaRPr/>
          </a:p>
        </p:txBody>
      </p:sp>
      <p:sp>
        <p:nvSpPr>
          <p:cNvPr id="1003" name="struct ShapeType {…"/>
          <p:cNvSpPr txBox="1"/>
          <p:nvPr/>
        </p:nvSpPr>
        <p:spPr>
          <a:xfrm>
            <a:off x="1024483" y="3014998"/>
            <a:ext cx="4072203" cy="1843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000"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struct</a:t>
            </a:r>
            <a:r>
              <a:rPr b="0" dirty="0"/>
              <a:t> </a:t>
            </a:r>
            <a:r>
              <a:rPr b="0" dirty="0" err="1"/>
              <a:t>ShapeType</a:t>
            </a:r>
            <a:r>
              <a:rPr b="0" dirty="0"/>
              <a:t> {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  </a:t>
            </a:r>
            <a:r>
              <a:rPr b="1" dirty="0"/>
              <a:t>string</a:t>
            </a:r>
            <a:r>
              <a:rPr dirty="0"/>
              <a:t>&lt;128&gt;   color;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  </a:t>
            </a:r>
            <a:r>
              <a:rPr b="1" dirty="0"/>
              <a:t>long</a:t>
            </a:r>
            <a:r>
              <a:rPr dirty="0"/>
              <a:t>          x;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  </a:t>
            </a:r>
            <a:r>
              <a:rPr b="1" dirty="0"/>
              <a:t>long</a:t>
            </a:r>
            <a:r>
              <a:rPr dirty="0"/>
              <a:t>          y;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  </a:t>
            </a:r>
            <a:r>
              <a:rPr b="1" dirty="0"/>
              <a:t>long</a:t>
            </a:r>
            <a:r>
              <a:rPr dirty="0"/>
              <a:t>	    </a:t>
            </a:r>
            <a:r>
              <a:rPr dirty="0" err="1"/>
              <a:t>shapesize</a:t>
            </a:r>
            <a:r>
              <a:rPr dirty="0"/>
              <a:t>;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};</a:t>
            </a:r>
          </a:p>
        </p:txBody>
      </p:sp>
      <p:sp>
        <p:nvSpPr>
          <p:cNvPr id="1004" name="Arrow"/>
          <p:cNvSpPr/>
          <p:nvPr/>
        </p:nvSpPr>
        <p:spPr>
          <a:xfrm>
            <a:off x="5457178" y="3302000"/>
            <a:ext cx="1270002" cy="1270000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EC8B22"/>
          </a:solidFill>
          <a:ln w="12700">
            <a:miter lim="400000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005" name="Rectangle"/>
          <p:cNvSpPr/>
          <p:nvPr/>
        </p:nvSpPr>
        <p:spPr>
          <a:xfrm>
            <a:off x="6866705" y="2764894"/>
            <a:ext cx="4926645" cy="2344212"/>
          </a:xfrm>
          <a:prstGeom prst="rect">
            <a:avLst/>
          </a:prstGeom>
          <a:solidFill>
            <a:srgbClr val="ECE7D3"/>
          </a:solidFill>
          <a:ln w="12700">
            <a:miter lim="400000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endParaRPr/>
          </a:p>
        </p:txBody>
      </p:sp>
      <p:sp>
        <p:nvSpPr>
          <p:cNvPr id="1006" name="ShapeTypeDataWriter_write…"/>
          <p:cNvSpPr txBox="1"/>
          <p:nvPr/>
        </p:nvSpPr>
        <p:spPr>
          <a:xfrm>
            <a:off x="7095314" y="3014998"/>
            <a:ext cx="4469428" cy="1551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ShapeTypeDataWriter_write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ShapeTypeDataWriter_dispose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endParaRPr/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ShapeTypeDataReader_read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ShapeTypeDataReader_take</a:t>
            </a:r>
          </a:p>
        </p:txBody>
      </p:sp>
    </p:spTree>
    <p:extLst>
      <p:ext uri="{BB962C8B-B14F-4D97-AF65-F5344CB8AC3E}">
        <p14:creationId xmlns:p14="http://schemas.microsoft.com/office/powerpoint/2010/main" val="4017631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0" y="38100"/>
            <a:ext cx="7416800" cy="685800"/>
          </a:xfrm>
        </p:spPr>
        <p:txBody>
          <a:bodyPr/>
          <a:lstStyle/>
          <a:p>
            <a:r>
              <a:rPr lang="en-US" sz="2800" dirty="0"/>
              <a:t>Simple API Interface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965" y="881939"/>
            <a:ext cx="10928351" cy="5433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void 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publisher_main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domain_id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{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3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Initialize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dds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::domain::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DomainParticipant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participant (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domain_id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</a:t>
            </a:r>
            <a:r>
              <a:rPr lang="en-US" sz="23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Create a Topic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dds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::topic::Topic&lt;foo::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TopicType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topic (participant, "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MyTopic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");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</a:t>
            </a:r>
            <a:r>
              <a:rPr lang="en-US" sz="23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Create a Data Writer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dds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::pub::DataWriter&lt;foo::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TopicType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	writer(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dds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::pub::Publisher(participant), topic);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</a:t>
            </a:r>
            <a:r>
              <a:rPr lang="en-US" sz="23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 Create some data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foo::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TopicType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sample("Hello World");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</a:t>
            </a:r>
            <a:r>
              <a:rPr lang="en-US" sz="23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 Write the data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writer.write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(sample);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89285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OMG DDS Topic Data Types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CAD502-BCDE-4883-AEF0-D261F35AC29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96047" y="1028290"/>
            <a:ext cx="3045439" cy="5388386"/>
            <a:chOff x="297033" y="963162"/>
            <a:chExt cx="2284079" cy="5388383"/>
          </a:xfrm>
        </p:grpSpPr>
        <p:sp>
          <p:nvSpPr>
            <p:cNvPr id="4" name="Rounded Rectangle 3"/>
            <p:cNvSpPr/>
            <p:nvPr/>
          </p:nvSpPr>
          <p:spPr>
            <a:xfrm>
              <a:off x="297033" y="963162"/>
              <a:ext cx="2284079" cy="4977395"/>
            </a:xfrm>
            <a:prstGeom prst="roundRect">
              <a:avLst>
                <a:gd name="adj" fmla="val 6953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rgbClr val="3366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struct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MyType</a:t>
              </a:r>
              <a:r>
                <a:rPr lang="en-US" sz="1600" dirty="0">
                  <a:solidFill>
                    <a:schemeClr val="bg1"/>
                  </a:solidFill>
                </a:rPr>
                <a:t> {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long </a:t>
              </a:r>
              <a:r>
                <a:rPr lang="en-US" sz="1600" dirty="0" err="1">
                  <a:solidFill>
                    <a:schemeClr val="bg1"/>
                  </a:solidFill>
                </a:rPr>
                <a:t>sensorID</a:t>
              </a:r>
              <a:r>
                <a:rPr lang="en-US" sz="1600" dirty="0">
                  <a:solidFill>
                    <a:schemeClr val="bg1"/>
                  </a:solidFill>
                </a:rPr>
                <a:t>;  //@Key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long </a:t>
              </a:r>
              <a:r>
                <a:rPr lang="en-US" sz="1600" dirty="0" err="1">
                  <a:solidFill>
                    <a:schemeClr val="bg1"/>
                  </a:solidFill>
                </a:rPr>
                <a:t>plantID</a:t>
              </a:r>
              <a:r>
                <a:rPr lang="en-US" sz="1600" dirty="0">
                  <a:solidFill>
                    <a:schemeClr val="bg1"/>
                  </a:solidFill>
                </a:rPr>
                <a:t>;  // @Key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float sensorVal0;  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float sensorVal1;  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float sensorVal2;  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float sensorVal3;  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float sensorVal4;  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Version version;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Time </a:t>
              </a:r>
              <a:r>
                <a:rPr lang="en-US" sz="1600" dirty="0" err="1">
                  <a:solidFill>
                    <a:schemeClr val="bg1"/>
                  </a:solidFill>
                </a:rPr>
                <a:t>currentTime</a:t>
              </a:r>
              <a:r>
                <a:rPr lang="en-US" sz="1600" dirty="0">
                  <a:solidFill>
                    <a:schemeClr val="bg1"/>
                  </a:solidFill>
                </a:rPr>
                <a:t>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}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sz="1600" dirty="0" err="1">
                  <a:solidFill>
                    <a:schemeClr val="bg1"/>
                  </a:solidFill>
                </a:rPr>
                <a:t>struct</a:t>
              </a:r>
              <a:r>
                <a:rPr lang="en-US" sz="1600" dirty="0">
                  <a:solidFill>
                    <a:schemeClr val="bg1"/>
                  </a:solidFill>
                </a:rPr>
                <a:t> Version {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string </a:t>
              </a:r>
              <a:r>
                <a:rPr lang="en-US" sz="1600" dirty="0" err="1">
                  <a:solidFill>
                    <a:schemeClr val="bg1"/>
                  </a:solidFill>
                </a:rPr>
                <a:t>firmwareVersion</a:t>
              </a:r>
              <a:r>
                <a:rPr lang="en-US" sz="1600" dirty="0">
                  <a:solidFill>
                    <a:schemeClr val="bg1"/>
                  </a:solidFill>
                </a:rPr>
                <a:t>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string </a:t>
              </a:r>
              <a:r>
                <a:rPr lang="en-US" sz="1600" dirty="0" err="1">
                  <a:solidFill>
                    <a:schemeClr val="bg1"/>
                  </a:solidFill>
                </a:rPr>
                <a:t>hardwareVersion</a:t>
              </a:r>
              <a:r>
                <a:rPr lang="en-US" sz="1600" dirty="0">
                  <a:solidFill>
                    <a:schemeClr val="bg1"/>
                  </a:solidFill>
                </a:rPr>
                <a:t>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string </a:t>
              </a:r>
              <a:r>
                <a:rPr lang="en-US" sz="1600" dirty="0" err="1">
                  <a:solidFill>
                    <a:schemeClr val="bg1"/>
                  </a:solidFill>
                </a:rPr>
                <a:t>modelNumber</a:t>
              </a:r>
              <a:r>
                <a:rPr lang="en-US" sz="1600" dirty="0">
                  <a:solidFill>
                    <a:schemeClr val="bg1"/>
                  </a:solidFill>
                </a:rPr>
                <a:t>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string </a:t>
              </a:r>
              <a:r>
                <a:rPr lang="en-US" sz="1600" dirty="0" err="1">
                  <a:solidFill>
                    <a:schemeClr val="bg1"/>
                  </a:solidFill>
                </a:rPr>
                <a:t>serialNumber</a:t>
              </a:r>
              <a:r>
                <a:rPr lang="en-US" sz="1600" dirty="0">
                  <a:solidFill>
                    <a:schemeClr val="bg1"/>
                  </a:solidFill>
                </a:rPr>
                <a:t>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}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3096" y="5951435"/>
              <a:ext cx="1587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 Narrow" panose="020B0606020202030204" pitchFamily="34" charset="0"/>
                </a:rPr>
                <a:t>Strongly Typed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028479" y="1028290"/>
            <a:ext cx="3948447" cy="5388386"/>
            <a:chOff x="6021357" y="963162"/>
            <a:chExt cx="2961335" cy="5388383"/>
          </a:xfrm>
        </p:grpSpPr>
        <p:sp>
          <p:nvSpPr>
            <p:cNvPr id="7" name="Rounded Rectangle 6"/>
            <p:cNvSpPr/>
            <p:nvPr/>
          </p:nvSpPr>
          <p:spPr>
            <a:xfrm>
              <a:off x="6021357" y="963162"/>
              <a:ext cx="2961335" cy="4977395"/>
            </a:xfrm>
            <a:prstGeom prst="roundRect">
              <a:avLst>
                <a:gd name="adj" fmla="val 6953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rgbClr val="3366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struct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MyType</a:t>
              </a:r>
              <a:r>
                <a:rPr lang="en-US" sz="1600" dirty="0">
                  <a:solidFill>
                    <a:schemeClr val="bg1"/>
                  </a:solidFill>
                </a:rPr>
                <a:t> {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string data;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}</a:t>
              </a:r>
            </a:p>
            <a:p>
              <a:endParaRPr lang="en-US" sz="1600" dirty="0">
                <a:solidFill>
                  <a:schemeClr val="bg1"/>
                </a:solidFill>
              </a:endParaRPr>
            </a:p>
            <a:p>
              <a:r>
                <a:rPr lang="en-US" sz="1600" dirty="0">
                  <a:solidFill>
                    <a:schemeClr val="bg1"/>
                  </a:solidFill>
                </a:rPr>
                <a:t>Where data = 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&lt;SENSOR&gt;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</a:t>
              </a:r>
              <a:r>
                <a:rPr lang="en-US" sz="1467" dirty="0" err="1">
                  <a:solidFill>
                    <a:schemeClr val="bg1"/>
                  </a:solidFill>
                </a:rPr>
                <a:t>SensorID</a:t>
              </a:r>
              <a:r>
                <a:rPr lang="en-US" sz="1467" dirty="0">
                  <a:solidFill>
                    <a:schemeClr val="bg1"/>
                  </a:solidFill>
                </a:rPr>
                <a:t>&gt;438&lt;/</a:t>
              </a:r>
              <a:r>
                <a:rPr lang="en-US" sz="1467" dirty="0" err="1">
                  <a:solidFill>
                    <a:schemeClr val="bg1"/>
                  </a:solidFill>
                </a:rPr>
                <a:t>SensorID</a:t>
              </a:r>
              <a:r>
                <a:rPr lang="en-US" sz="1467" dirty="0">
                  <a:solidFill>
                    <a:schemeClr val="bg1"/>
                  </a:solidFill>
                </a:rPr>
                <a:t>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</a:t>
              </a:r>
              <a:r>
                <a:rPr lang="en-US" sz="1467" dirty="0" err="1">
                  <a:solidFill>
                    <a:schemeClr val="bg1"/>
                  </a:solidFill>
                </a:rPr>
                <a:t>PlantID</a:t>
              </a:r>
              <a:r>
                <a:rPr lang="en-US" sz="1467" dirty="0">
                  <a:solidFill>
                    <a:schemeClr val="bg1"/>
                  </a:solidFill>
                </a:rPr>
                <a:t>&gt;192&lt;/</a:t>
              </a:r>
              <a:r>
                <a:rPr lang="en-US" sz="1467" dirty="0" err="1">
                  <a:solidFill>
                    <a:schemeClr val="bg1"/>
                  </a:solidFill>
                </a:rPr>
                <a:t>PlantID</a:t>
              </a:r>
              <a:r>
                <a:rPr lang="en-US" sz="1467" dirty="0">
                  <a:solidFill>
                    <a:schemeClr val="bg1"/>
                  </a:solidFill>
                </a:rPr>
                <a:t>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&lt;Value0&gt;21.0546&lt;/Value0&gt;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&lt;Value1&gt;43.6&lt;/Value0&gt;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&lt;Value2&gt;56.34&lt;/Value0&gt;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&lt;Value3&gt;12.11&lt;/Value0&gt;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&lt;Value4&gt;20.00&lt;/Value0&gt;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&lt;firmware&gt;1.24b&lt;/firmware&gt;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&lt;hardware&gt;2.39&lt;/hardware&gt;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&lt;model&gt;M56A743&lt;/model&gt;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&lt;serial&gt;1429709&lt;serial&gt;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&lt;/SENSOR&gt;</a:t>
              </a:r>
            </a:p>
            <a:p>
              <a:endParaRPr lang="en-US" sz="1467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58815" y="5951435"/>
              <a:ext cx="1587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 Narrow" panose="020B0606020202030204" pitchFamily="34" charset="0"/>
                </a:rPr>
                <a:t>Loosely Typed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88389" y="1039168"/>
            <a:ext cx="4305171" cy="5377509"/>
            <a:chOff x="2691292" y="974039"/>
            <a:chExt cx="3228878" cy="5377507"/>
          </a:xfrm>
        </p:grpSpPr>
        <p:sp>
          <p:nvSpPr>
            <p:cNvPr id="9" name="Rounded Rectangle 8"/>
            <p:cNvSpPr/>
            <p:nvPr/>
          </p:nvSpPr>
          <p:spPr>
            <a:xfrm>
              <a:off x="2691292" y="974039"/>
              <a:ext cx="3228878" cy="4977395"/>
            </a:xfrm>
            <a:prstGeom prst="roundRect">
              <a:avLst>
                <a:gd name="adj" fmla="val 6953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rgbClr val="3366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struct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MyType</a:t>
              </a:r>
              <a:r>
                <a:rPr lang="en-US" sz="1600" dirty="0">
                  <a:solidFill>
                    <a:schemeClr val="bg1"/>
                  </a:solidFill>
                </a:rPr>
                <a:t> {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long </a:t>
              </a:r>
              <a:r>
                <a:rPr lang="en-US" sz="1600" dirty="0" err="1">
                  <a:solidFill>
                    <a:schemeClr val="bg1"/>
                  </a:solidFill>
                </a:rPr>
                <a:t>sensorID</a:t>
              </a:r>
              <a:r>
                <a:rPr lang="en-US" sz="1600" dirty="0">
                  <a:solidFill>
                    <a:schemeClr val="bg1"/>
                  </a:solidFill>
                </a:rPr>
                <a:t>;  //@Key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long </a:t>
              </a:r>
              <a:r>
                <a:rPr lang="en-US" sz="1600" dirty="0" err="1">
                  <a:solidFill>
                    <a:schemeClr val="bg1"/>
                  </a:solidFill>
                </a:rPr>
                <a:t>plantID</a:t>
              </a:r>
              <a:r>
                <a:rPr lang="en-US" sz="1600" dirty="0">
                  <a:solidFill>
                    <a:schemeClr val="bg1"/>
                  </a:solidFill>
                </a:rPr>
                <a:t>;  // @Key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string data;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string version;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}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Where data = 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&lt;SENSOR&gt;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&lt;Value0&gt;21.0546&lt;/Value0&gt;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&lt;Value1&gt;43.6&lt;/Value0&gt;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&lt;Value2&gt;56.34&lt;/Value0&gt;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&lt;Value3&gt;12.11&lt;/Value0&gt;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&lt;Value4&gt;20.00&lt;/Value0&gt;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&lt;/SENSOR&gt;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version = 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&lt;VERSION&gt;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&lt;firmware&gt;1.24b&lt;/firmware&gt;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&lt;hardware&gt;2.39&lt;/hardware&gt;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&lt;model&gt;M56A743&lt;/model&gt;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&lt;serial&gt;1429709&lt;serial&gt;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&lt;/VERSION&gt;</a:t>
              </a:r>
            </a:p>
            <a:p>
              <a:endParaRPr lang="en-US" sz="1467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87779" y="5951436"/>
              <a:ext cx="1587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 Narrow" panose="020B0606020202030204" pitchFamily="34" charset="0"/>
                </a:rPr>
                <a:t>Mixed 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01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16BBB-02C7-4000-B821-373C98B6D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Datatype Info with Binary Data Transfer</a:t>
            </a:r>
          </a:p>
        </p:txBody>
      </p:sp>
      <p:sp useBgFill="1">
        <p:nvSpPr>
          <p:cNvPr id="26" name="Rounded Rectangle 3">
            <a:extLst>
              <a:ext uri="{FF2B5EF4-FFF2-40B4-BE49-F238E27FC236}">
                <a16:creationId xmlns:a16="http://schemas.microsoft.com/office/drawing/2014/main" id="{D014E3B5-FDBE-1B10-87AA-581749DFA634}"/>
              </a:ext>
            </a:extLst>
          </p:cNvPr>
          <p:cNvSpPr/>
          <p:nvPr/>
        </p:nvSpPr>
        <p:spPr>
          <a:xfrm>
            <a:off x="304801" y="3581069"/>
            <a:ext cx="3045439" cy="2114079"/>
          </a:xfrm>
          <a:prstGeom prst="roundRect">
            <a:avLst>
              <a:gd name="adj" fmla="val 6953"/>
            </a:avLst>
          </a:prstGeom>
          <a:noFill/>
          <a:ln w="28575" cap="flat" cmpd="sng" algn="ctr">
            <a:solidFill>
              <a:srgbClr val="EC8B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MyType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{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long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sensorID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 //@Key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long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plantID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 // @Key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float sensorVal0;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float sensorVal1;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float sensorVal2;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string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serialNumber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}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B7D7D8-B17D-3928-08A2-CB1189DF8EE5}"/>
              </a:ext>
            </a:extLst>
          </p:cNvPr>
          <p:cNvSpPr txBox="1"/>
          <p:nvPr/>
        </p:nvSpPr>
        <p:spPr>
          <a:xfrm>
            <a:off x="304800" y="5769114"/>
            <a:ext cx="3045439" cy="707886"/>
          </a:xfrm>
          <a:prstGeom prst="rect">
            <a:avLst/>
          </a:prstGeom>
          <a:solidFill>
            <a:srgbClr val="EDEDED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Type Info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Optionally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Once During Discovery</a:t>
            </a:r>
          </a:p>
        </p:txBody>
      </p:sp>
      <p:sp useBgFill="1">
        <p:nvSpPr>
          <p:cNvPr id="28" name="Rounded Rectangle 6">
            <a:extLst>
              <a:ext uri="{FF2B5EF4-FFF2-40B4-BE49-F238E27FC236}">
                <a16:creationId xmlns:a16="http://schemas.microsoft.com/office/drawing/2014/main" id="{9702A1F7-7708-00AF-45CB-EA032DC8D065}"/>
              </a:ext>
            </a:extLst>
          </p:cNvPr>
          <p:cNvSpPr/>
          <p:nvPr/>
        </p:nvSpPr>
        <p:spPr>
          <a:xfrm>
            <a:off x="1752600" y="1108835"/>
            <a:ext cx="2711339" cy="1981199"/>
          </a:xfrm>
          <a:prstGeom prst="roundRect">
            <a:avLst>
              <a:gd name="adj" fmla="val 6953"/>
            </a:avLst>
          </a:prstGeom>
          <a:noFill/>
          <a:ln w="28575" cap="flat" cmpd="sng" algn="ctr">
            <a:solidFill>
              <a:srgbClr val="EC8B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&lt;SENSOR&gt;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&lt;</a:t>
            </a:r>
            <a:r>
              <a:rPr kumimoji="0" lang="en-US" sz="14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SensorID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&gt;438&lt;/</a:t>
            </a:r>
            <a:r>
              <a:rPr kumimoji="0" lang="en-US" sz="14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SensorID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&lt;</a:t>
            </a:r>
            <a:r>
              <a:rPr kumimoji="0" lang="en-US" sz="14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PlantID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&gt;192&lt;/</a:t>
            </a:r>
            <a:r>
              <a:rPr kumimoji="0" lang="en-US" sz="14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PlantID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&lt;Value0&gt;21.05&lt;/Value0&gt;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&lt;Value1&gt;43.6&lt;/Value1&gt;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&lt;Value2&gt;56.34&lt;/Value2&gt;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&lt;serial&gt;14297&lt;serial&gt;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&lt;/SENSOR&gt;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5E0B39-B7BC-29D4-60D8-C95B81AAA933}"/>
              </a:ext>
            </a:extLst>
          </p:cNvPr>
          <p:cNvSpPr txBox="1"/>
          <p:nvPr/>
        </p:nvSpPr>
        <p:spPr>
          <a:xfrm>
            <a:off x="2074214" y="3090034"/>
            <a:ext cx="2116786" cy="40011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XML or JSON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BB7AC1-278E-4A24-3344-FBA161BEC797}"/>
              </a:ext>
            </a:extLst>
          </p:cNvPr>
          <p:cNvSpPr txBox="1"/>
          <p:nvPr/>
        </p:nvSpPr>
        <p:spPr>
          <a:xfrm>
            <a:off x="4861754" y="3090034"/>
            <a:ext cx="2438401" cy="40011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 Message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5955B87-7E0A-3FEA-CF39-2091A5954F55}"/>
              </a:ext>
            </a:extLst>
          </p:cNvPr>
          <p:cNvSpPr txBox="1"/>
          <p:nvPr/>
        </p:nvSpPr>
        <p:spPr>
          <a:xfrm>
            <a:off x="7995242" y="3105090"/>
            <a:ext cx="2116786" cy="40011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Third Message</a:t>
            </a:r>
          </a:p>
        </p:txBody>
      </p:sp>
      <p:sp useBgFill="1">
        <p:nvSpPr>
          <p:cNvPr id="32" name="Rounded Rectangle 6">
            <a:extLst>
              <a:ext uri="{FF2B5EF4-FFF2-40B4-BE49-F238E27FC236}">
                <a16:creationId xmlns:a16="http://schemas.microsoft.com/office/drawing/2014/main" id="{54726DF0-8677-ABE5-D710-CD130D89BA96}"/>
              </a:ext>
            </a:extLst>
          </p:cNvPr>
          <p:cNvSpPr/>
          <p:nvPr/>
        </p:nvSpPr>
        <p:spPr>
          <a:xfrm>
            <a:off x="4725283" y="1108835"/>
            <a:ext cx="2711339" cy="1981199"/>
          </a:xfrm>
          <a:prstGeom prst="roundRect">
            <a:avLst>
              <a:gd name="adj" fmla="val 6953"/>
            </a:avLst>
          </a:prstGeom>
          <a:noFill/>
          <a:ln w="28575" cap="flat" cmpd="sng" algn="ctr">
            <a:solidFill>
              <a:srgbClr val="EC8B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&lt;SENSOR&gt;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&lt;</a:t>
            </a:r>
            <a:r>
              <a:rPr kumimoji="0" lang="en-US" sz="14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SensorID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EC8B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438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&lt;/</a:t>
            </a:r>
            <a:r>
              <a:rPr kumimoji="0" lang="en-US" sz="14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SensorID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&lt;</a:t>
            </a:r>
            <a:r>
              <a:rPr kumimoji="0" lang="en-US" sz="14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PlantID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EC8B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192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&lt;/</a:t>
            </a:r>
            <a:r>
              <a:rPr kumimoji="0" lang="en-US" sz="14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PlantID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&lt;Value0&gt;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EC8B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16.37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&lt;/Value0&gt;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&lt;Value1&gt;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EC8B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13.9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&lt;/Value1&gt;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&lt;Value2&gt;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EC8B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88.03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&lt;/Value2&gt;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&lt;serial&gt;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EC8B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14297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&lt;serial&gt;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&lt;/SENSOR&gt;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33" name="Rounded Rectangle 6">
            <a:extLst>
              <a:ext uri="{FF2B5EF4-FFF2-40B4-BE49-F238E27FC236}">
                <a16:creationId xmlns:a16="http://schemas.microsoft.com/office/drawing/2014/main" id="{D01752D6-5013-7D96-1CBA-9030B7E24E5E}"/>
              </a:ext>
            </a:extLst>
          </p:cNvPr>
          <p:cNvSpPr/>
          <p:nvPr/>
        </p:nvSpPr>
        <p:spPr>
          <a:xfrm>
            <a:off x="7697966" y="1108835"/>
            <a:ext cx="2711339" cy="1981199"/>
          </a:xfrm>
          <a:prstGeom prst="roundRect">
            <a:avLst>
              <a:gd name="adj" fmla="val 6953"/>
            </a:avLst>
          </a:prstGeom>
          <a:noFill/>
          <a:ln w="28575" cap="flat" cmpd="sng" algn="ctr">
            <a:solidFill>
              <a:srgbClr val="EC8B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&lt;SENSOR&gt;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&lt;</a:t>
            </a:r>
            <a:r>
              <a:rPr kumimoji="0" lang="en-US" sz="14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SensorID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EC8B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438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&lt;/</a:t>
            </a:r>
            <a:r>
              <a:rPr kumimoji="0" lang="en-US" sz="14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SensorID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&lt;</a:t>
            </a:r>
            <a:r>
              <a:rPr kumimoji="0" lang="en-US" sz="14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PlantID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EC8B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192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&lt;/</a:t>
            </a:r>
            <a:r>
              <a:rPr kumimoji="0" lang="en-US" sz="14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PlantID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&lt;Value0&gt;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EC8B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8.82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&lt;/Value0&gt;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&lt;Value1&gt;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EC8B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79.1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&lt;/Value1&gt;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&lt;Value2&gt;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EC8B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40.17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&lt;/Value2&gt;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&lt;serial&gt;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EC8B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14297</a:t>
            </a: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&lt;serial&gt;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&lt;/SENSOR&gt;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34" name="Rounded Rectangle 6">
            <a:extLst>
              <a:ext uri="{FF2B5EF4-FFF2-40B4-BE49-F238E27FC236}">
                <a16:creationId xmlns:a16="http://schemas.microsoft.com/office/drawing/2014/main" id="{B1AE6246-DE37-71C2-6F5F-5209B55B7A4D}"/>
              </a:ext>
            </a:extLst>
          </p:cNvPr>
          <p:cNvSpPr/>
          <p:nvPr/>
        </p:nvSpPr>
        <p:spPr>
          <a:xfrm>
            <a:off x="3733800" y="4952998"/>
            <a:ext cx="2711339" cy="742149"/>
          </a:xfrm>
          <a:prstGeom prst="roundRect">
            <a:avLst>
              <a:gd name="adj" fmla="val 6953"/>
            </a:avLst>
          </a:prstGeom>
          <a:noFill/>
          <a:ln w="28575" cap="flat" cmpd="sng" algn="ctr">
            <a:solidFill>
              <a:srgbClr val="EC8B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977a9c7bcb77a212967edfc6c44839323ad12de7e45aa4282216221f293d2b0eeba82a8e8f45a82c</a:t>
            </a: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14D367-FC2B-FFBA-41EA-A63087D688F4}"/>
              </a:ext>
            </a:extLst>
          </p:cNvPr>
          <p:cNvSpPr txBox="1"/>
          <p:nvPr/>
        </p:nvSpPr>
        <p:spPr>
          <a:xfrm>
            <a:off x="3566749" y="5769114"/>
            <a:ext cx="3045439" cy="707886"/>
          </a:xfrm>
          <a:prstGeom prst="rect">
            <a:avLst/>
          </a:prstGeom>
          <a:solidFill>
            <a:srgbClr val="EDEDED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Efficient Binary Representation</a:t>
            </a:r>
          </a:p>
        </p:txBody>
      </p:sp>
      <p:sp>
        <p:nvSpPr>
          <p:cNvPr id="36" name="Rounded Rectangle 8">
            <a:extLst>
              <a:ext uri="{FF2B5EF4-FFF2-40B4-BE49-F238E27FC236}">
                <a16:creationId xmlns:a16="http://schemas.microsoft.com/office/drawing/2014/main" id="{7CBD37AC-45F8-579C-37AA-3F4CB650B0E6}"/>
              </a:ext>
            </a:extLst>
          </p:cNvPr>
          <p:cNvSpPr/>
          <p:nvPr/>
        </p:nvSpPr>
        <p:spPr>
          <a:xfrm>
            <a:off x="285521" y="2326322"/>
            <a:ext cx="1228725" cy="762000"/>
          </a:xfrm>
          <a:prstGeom prst="roundRect">
            <a:avLst/>
          </a:prstGeom>
          <a:gradFill rotWithShape="1">
            <a:gsLst>
              <a:gs pos="0">
                <a:srgbClr val="C32D2E">
                  <a:tint val="100000"/>
                  <a:shade val="100000"/>
                  <a:satMod val="130000"/>
                </a:srgbClr>
              </a:gs>
              <a:gs pos="100000">
                <a:srgbClr val="C32D2E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32D2E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Writer</a:t>
            </a:r>
          </a:p>
        </p:txBody>
      </p:sp>
      <p:sp>
        <p:nvSpPr>
          <p:cNvPr id="37" name="Rounded Rectangle 10">
            <a:extLst>
              <a:ext uri="{FF2B5EF4-FFF2-40B4-BE49-F238E27FC236}">
                <a16:creationId xmlns:a16="http://schemas.microsoft.com/office/drawing/2014/main" id="{BD13288C-FB08-BAC3-34D2-63184F253B84}"/>
              </a:ext>
            </a:extLst>
          </p:cNvPr>
          <p:cNvSpPr/>
          <p:nvPr/>
        </p:nvSpPr>
        <p:spPr>
          <a:xfrm>
            <a:off x="10706099" y="1295400"/>
            <a:ext cx="1219200" cy="762000"/>
          </a:xfrm>
          <a:prstGeom prst="roundRect">
            <a:avLst/>
          </a:prstGeom>
          <a:gradFill rotWithShape="1">
            <a:gsLst>
              <a:gs pos="0">
                <a:srgbClr val="0070C0">
                  <a:tint val="100000"/>
                  <a:shade val="100000"/>
                  <a:satMod val="130000"/>
                </a:srgbClr>
              </a:gs>
              <a:gs pos="100000">
                <a:srgbClr val="0070C0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0070C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Reader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FBAA16-1353-5CEE-3CF3-098375EF8A44}"/>
              </a:ext>
            </a:extLst>
          </p:cNvPr>
          <p:cNvSpPr txBox="1"/>
          <p:nvPr/>
        </p:nvSpPr>
        <p:spPr>
          <a:xfrm>
            <a:off x="10409305" y="2099434"/>
            <a:ext cx="1706495" cy="707886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Filter: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Value1 &gt; 20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D496C22-F223-AD8E-6E3C-937F75E149DE}"/>
              </a:ext>
            </a:extLst>
          </p:cNvPr>
          <p:cNvSpPr/>
          <p:nvPr/>
        </p:nvSpPr>
        <p:spPr>
          <a:xfrm>
            <a:off x="7995242" y="2057400"/>
            <a:ext cx="1986958" cy="304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0EEC6B7-91EE-B8C2-59E1-A41F3EA25BB0}"/>
              </a:ext>
            </a:extLst>
          </p:cNvPr>
          <p:cNvCxnSpPr>
            <a:cxnSpLocks/>
          </p:cNvCxnSpPr>
          <p:nvPr/>
        </p:nvCxnSpPr>
        <p:spPr>
          <a:xfrm flipH="1">
            <a:off x="10013119" y="1752600"/>
            <a:ext cx="654881" cy="39308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 useBgFill="1">
        <p:nvSpPr>
          <p:cNvPr id="41" name="Rounded Rectangle 6">
            <a:extLst>
              <a:ext uri="{FF2B5EF4-FFF2-40B4-BE49-F238E27FC236}">
                <a16:creationId xmlns:a16="http://schemas.microsoft.com/office/drawing/2014/main" id="{8E62CB0D-5D78-BB3C-04B3-049B89DD6B4F}"/>
              </a:ext>
            </a:extLst>
          </p:cNvPr>
          <p:cNvSpPr/>
          <p:nvPr/>
        </p:nvSpPr>
        <p:spPr>
          <a:xfrm>
            <a:off x="6995748" y="4952998"/>
            <a:ext cx="2711339" cy="742149"/>
          </a:xfrm>
          <a:prstGeom prst="roundRect">
            <a:avLst>
              <a:gd name="adj" fmla="val 6953"/>
            </a:avLst>
          </a:prstGeom>
          <a:noFill/>
          <a:ln w="28575" cap="flat" cmpd="sng" algn="ctr">
            <a:solidFill>
              <a:srgbClr val="EC8B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977a9c7bcb77a212967edfc6c44839323ad12de7e45aa4282216221f293d2b0eeba82a8e8f45a82c</a:t>
            </a: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10">
            <a:extLst>
              <a:ext uri="{FF2B5EF4-FFF2-40B4-BE49-F238E27FC236}">
                <a16:creationId xmlns:a16="http://schemas.microsoft.com/office/drawing/2014/main" id="{24429EDB-8114-B17C-6D20-C68B7B83BBBC}"/>
              </a:ext>
            </a:extLst>
          </p:cNvPr>
          <p:cNvSpPr/>
          <p:nvPr/>
        </p:nvSpPr>
        <p:spPr>
          <a:xfrm>
            <a:off x="10706099" y="4572000"/>
            <a:ext cx="1219200" cy="762000"/>
          </a:xfrm>
          <a:prstGeom prst="roundRect">
            <a:avLst/>
          </a:prstGeom>
          <a:gradFill rotWithShape="1">
            <a:gsLst>
              <a:gs pos="0">
                <a:srgbClr val="0070C0">
                  <a:tint val="100000"/>
                  <a:shade val="100000"/>
                  <a:satMod val="130000"/>
                </a:srgbClr>
              </a:gs>
              <a:gs pos="100000">
                <a:srgbClr val="0070C0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0070C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Reader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F458CA7-D38F-E737-C1E0-D610CF4B2762}"/>
              </a:ext>
            </a:extLst>
          </p:cNvPr>
          <p:cNvSpPr txBox="1"/>
          <p:nvPr/>
        </p:nvSpPr>
        <p:spPr>
          <a:xfrm>
            <a:off x="10462451" y="5341204"/>
            <a:ext cx="1706495" cy="707886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Filter: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Value1 &gt; 20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8777C3D-8F2E-C10A-4E82-118050ACFC4E}"/>
              </a:ext>
            </a:extLst>
          </p:cNvPr>
          <p:cNvCxnSpPr>
            <a:cxnSpLocks/>
          </p:cNvCxnSpPr>
          <p:nvPr/>
        </p:nvCxnSpPr>
        <p:spPr>
          <a:xfrm flipH="1">
            <a:off x="9296400" y="5055506"/>
            <a:ext cx="1340682" cy="278494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A84F40EA-FA31-0503-772D-F5954985333C}"/>
              </a:ext>
            </a:extLst>
          </p:cNvPr>
          <p:cNvSpPr/>
          <p:nvPr/>
        </p:nvSpPr>
        <p:spPr>
          <a:xfrm>
            <a:off x="8381999" y="5243570"/>
            <a:ext cx="816417" cy="24283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04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0" grpId="0"/>
      <p:bldP spid="31" grpId="0"/>
      <p:bldP spid="32" grpId="0" animBg="1"/>
      <p:bldP spid="33" grpId="0" animBg="1"/>
      <p:bldP spid="34" grpId="0" animBg="1"/>
      <p:bldP spid="35" grpId="0" animBg="1"/>
      <p:bldP spid="37" grpId="0" animBg="1"/>
      <p:bldP spid="38" grpId="0"/>
      <p:bldP spid="39" grpId="0" animBg="1"/>
      <p:bldP spid="41" grpId="0" animBg="1"/>
      <p:bldP spid="42" grpId="0" animBg="1"/>
      <p:bldP spid="43" grpId="0"/>
      <p:bldP spid="4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ea typeface="ＭＳ Ｐゴシック" charset="0"/>
                <a:cs typeface="ＭＳ Ｐゴシック" charset="0"/>
              </a:rPr>
              <a:t>Data Type Extensibility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924800" y="2463890"/>
            <a:ext cx="2336800" cy="1051575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t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67" dirty="0">
                <a:solidFill>
                  <a:srgbClr val="FF6600"/>
                </a:solidFill>
                <a:latin typeface="Helvetica" charset="0"/>
                <a:cs typeface="Helvetica" charset="0"/>
              </a:rPr>
              <a:t>struct </a:t>
            </a:r>
            <a:r>
              <a:rPr lang="en-US" sz="1467" dirty="0">
                <a:latin typeface="Helvetica" charset="0"/>
                <a:cs typeface="Helvetica" charset="0"/>
              </a:rPr>
              <a:t>Track {</a:t>
            </a:r>
          </a:p>
          <a:p>
            <a:pPr eaLnBrk="1" hangingPunct="1">
              <a:lnSpc>
                <a:spcPct val="80000"/>
              </a:lnSpc>
            </a:pPr>
            <a:r>
              <a:rPr lang="en-US" sz="1467" dirty="0">
                <a:latin typeface="Helvetica" charset="0"/>
                <a:cs typeface="Helvetica" charset="0"/>
              </a:rPr>
              <a:t>   </a:t>
            </a:r>
            <a:r>
              <a:rPr lang="en-US" sz="1467" dirty="0">
                <a:solidFill>
                  <a:srgbClr val="FFFFFF"/>
                </a:solidFill>
                <a:latin typeface="Helvetica" charset="0"/>
                <a:cs typeface="Helvetica" charset="0"/>
              </a:rPr>
              <a:t> </a:t>
            </a:r>
            <a:r>
              <a:rPr lang="en-US" sz="1467" dirty="0">
                <a:solidFill>
                  <a:srgbClr val="95BE54"/>
                </a:solidFill>
                <a:latin typeface="Helvetica" charset="0"/>
                <a:cs typeface="Helvetica" charset="0"/>
              </a:rPr>
              <a:t>long </a:t>
            </a:r>
            <a:r>
              <a:rPr lang="en-US" sz="1467" dirty="0">
                <a:latin typeface="Helvetica" charset="0"/>
                <a:cs typeface="Helvetica" charset="0"/>
              </a:rPr>
              <a:t>id; </a:t>
            </a:r>
            <a:r>
              <a:rPr lang="en-US" sz="1467" dirty="0">
                <a:solidFill>
                  <a:srgbClr val="3366FF"/>
                </a:solidFill>
                <a:latin typeface="Helvetica" charset="0"/>
                <a:cs typeface="Helvetica" charset="0"/>
              </a:rPr>
              <a:t>//@key</a:t>
            </a:r>
          </a:p>
          <a:p>
            <a:pPr eaLnBrk="1" hangingPunct="1">
              <a:lnSpc>
                <a:spcPct val="80000"/>
              </a:lnSpc>
            </a:pPr>
            <a:r>
              <a:rPr lang="en-US" sz="1467" dirty="0">
                <a:solidFill>
                  <a:srgbClr val="3366FF"/>
                </a:solidFill>
                <a:latin typeface="Helvetica" charset="0"/>
                <a:cs typeface="Helvetica" charset="0"/>
              </a:rPr>
              <a:t>  </a:t>
            </a:r>
            <a:r>
              <a:rPr lang="en-US" sz="1467" dirty="0">
                <a:latin typeface="Helvetica" charset="0"/>
                <a:cs typeface="Helvetica" charset="0"/>
              </a:rPr>
              <a:t>  </a:t>
            </a:r>
            <a:r>
              <a:rPr lang="en-US" sz="1467" dirty="0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 dirty="0">
                <a:latin typeface="Helvetica" charset="0"/>
                <a:cs typeface="Helvetica" charset="0"/>
              </a:rPr>
              <a:t>range;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 dirty="0">
                <a:latin typeface="Helvetica" charset="0"/>
                <a:cs typeface="Helvetica" charset="0"/>
              </a:rPr>
              <a:t>    </a:t>
            </a:r>
            <a:r>
              <a:rPr lang="en-US" sz="1467" dirty="0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 dirty="0">
                <a:latin typeface="Helvetica" charset="0"/>
                <a:cs typeface="Helvetica" charset="0"/>
              </a:rPr>
              <a:t>bearing;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 dirty="0">
                <a:latin typeface="Helvetica" charset="0"/>
                <a:cs typeface="Helvetica" charset="0"/>
              </a:rPr>
              <a:t>}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550400" y="2911500"/>
            <a:ext cx="2336800" cy="1207925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t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FF6600"/>
                </a:solidFill>
                <a:latin typeface="Helvetica" charset="0"/>
                <a:cs typeface="Helvetica" charset="0"/>
              </a:rPr>
              <a:t>struct </a:t>
            </a:r>
            <a:r>
              <a:rPr lang="en-US" sz="1467">
                <a:latin typeface="Helvetica" charset="0"/>
                <a:cs typeface="Helvetica" charset="0"/>
              </a:rPr>
              <a:t>AirTrack {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</a:t>
            </a:r>
            <a:r>
              <a:rPr lang="en-US" sz="1467">
                <a:solidFill>
                  <a:srgbClr val="FFFFFF"/>
                </a:solidFill>
                <a:latin typeface="Helvetica" charset="0"/>
                <a:cs typeface="Helvetica" charset="0"/>
              </a:rPr>
              <a:t>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long </a:t>
            </a:r>
            <a:r>
              <a:rPr lang="en-US" sz="1467">
                <a:latin typeface="Helvetica" charset="0"/>
                <a:cs typeface="Helvetica" charset="0"/>
              </a:rPr>
              <a:t>id; </a:t>
            </a:r>
            <a:r>
              <a:rPr lang="en-US" sz="1467">
                <a:solidFill>
                  <a:srgbClr val="3366FF"/>
                </a:solidFill>
                <a:latin typeface="Helvetica" charset="0"/>
                <a:cs typeface="Helvetica" charset="0"/>
              </a:rPr>
              <a:t>//@key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range;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bearing;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elevation;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}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923725" y="4216487"/>
            <a:ext cx="2336800" cy="1219200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t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FF6600"/>
                </a:solidFill>
                <a:latin typeface="Helvetica" charset="0"/>
                <a:cs typeface="Helvetica" charset="0"/>
              </a:rPr>
              <a:t>struct </a:t>
            </a:r>
            <a:r>
              <a:rPr lang="en-US" sz="1467">
                <a:latin typeface="Helvetica" charset="0"/>
                <a:cs typeface="Helvetica" charset="0"/>
              </a:rPr>
              <a:t>Track {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long </a:t>
            </a:r>
            <a:r>
              <a:rPr lang="en-US" sz="1467">
                <a:latin typeface="Helvetica" charset="0"/>
                <a:cs typeface="Helvetica" charset="0"/>
              </a:rPr>
              <a:t>id; </a:t>
            </a:r>
            <a:r>
              <a:rPr lang="en-US" sz="1467">
                <a:solidFill>
                  <a:srgbClr val="3366FF"/>
                </a:solidFill>
                <a:latin typeface="Helvetica" charset="0"/>
                <a:cs typeface="Helvetica" charset="0"/>
              </a:rPr>
              <a:t>//@key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range;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bearing;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}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549325" y="4902287"/>
            <a:ext cx="2336800" cy="990600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t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FF6600"/>
                </a:solidFill>
                <a:latin typeface="Helvetica" charset="0"/>
                <a:cs typeface="Helvetica" charset="0"/>
              </a:rPr>
              <a:t>struct </a:t>
            </a:r>
            <a:r>
              <a:rPr lang="en-US" sz="1467">
                <a:latin typeface="Helvetica" charset="0"/>
                <a:cs typeface="Helvetica" charset="0"/>
              </a:rPr>
              <a:t>AirTrack {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long </a:t>
            </a:r>
            <a:r>
              <a:rPr lang="en-US" sz="1467">
                <a:latin typeface="Helvetica" charset="0"/>
                <a:cs typeface="Helvetica" charset="0"/>
              </a:rPr>
              <a:t>id; </a:t>
            </a:r>
            <a:r>
              <a:rPr lang="en-US" sz="1467">
                <a:solidFill>
                  <a:srgbClr val="3366FF"/>
                </a:solidFill>
                <a:latin typeface="Helvetica" charset="0"/>
                <a:cs typeface="Helvetica" charset="0"/>
              </a:rPr>
              <a:t>//@key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    float </a:t>
            </a:r>
            <a:r>
              <a:rPr lang="en-US" sz="1467">
                <a:latin typeface="Helvetica" charset="0"/>
                <a:cs typeface="Helvetica" charset="0"/>
              </a:rPr>
              <a:t>elevation;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}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447725" y="4673687"/>
            <a:ext cx="1422400" cy="533400"/>
          </a:xfrm>
          <a:prstGeom prst="straightConnector1">
            <a:avLst/>
          </a:prstGeom>
          <a:ln>
            <a:solidFill>
              <a:srgbClr val="3366CC"/>
            </a:solidFill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128000" y="2692487"/>
            <a:ext cx="1625600" cy="660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/>
            <a:endParaRPr lang="en-US" sz="4267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734551" y="3378289"/>
            <a:ext cx="1625600" cy="639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/>
            <a:endParaRPr lang="en-US" sz="4267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767540" y="1139075"/>
            <a:ext cx="2336800" cy="1051575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t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FF6600"/>
                </a:solidFill>
                <a:latin typeface="Helvetica" charset="0"/>
                <a:cs typeface="Helvetica" charset="0"/>
              </a:rPr>
              <a:t>struct </a:t>
            </a:r>
            <a:r>
              <a:rPr lang="en-US" sz="1467">
                <a:latin typeface="Helvetica" charset="0"/>
                <a:cs typeface="Helvetica" charset="0"/>
              </a:rPr>
              <a:t>Track {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</a:t>
            </a:r>
            <a:r>
              <a:rPr lang="en-US" sz="1467">
                <a:solidFill>
                  <a:srgbClr val="FFFFFF"/>
                </a:solidFill>
                <a:latin typeface="Helvetica" charset="0"/>
                <a:cs typeface="Helvetica" charset="0"/>
              </a:rPr>
              <a:t>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long </a:t>
            </a:r>
            <a:r>
              <a:rPr lang="en-US" sz="1467">
                <a:latin typeface="Helvetica" charset="0"/>
                <a:cs typeface="Helvetica" charset="0"/>
              </a:rPr>
              <a:t>id; </a:t>
            </a:r>
            <a:r>
              <a:rPr lang="en-US" sz="1467">
                <a:solidFill>
                  <a:srgbClr val="3366FF"/>
                </a:solidFill>
                <a:latin typeface="Helvetica" charset="0"/>
                <a:cs typeface="Helvetica" charset="0"/>
              </a:rPr>
              <a:t>//@key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3366FF"/>
                </a:solidFill>
                <a:latin typeface="Helvetica" charset="0"/>
                <a:cs typeface="Helvetica" charset="0"/>
              </a:rPr>
              <a:t>  </a:t>
            </a:r>
            <a:r>
              <a:rPr lang="en-US" sz="1467">
                <a:latin typeface="Helvetica" charset="0"/>
                <a:cs typeface="Helvetica" charset="0"/>
              </a:rPr>
              <a:t>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range;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bearing;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}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2551" y="1018637"/>
            <a:ext cx="6755183" cy="4042195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571500" indent="-571500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Final Type</a:t>
            </a:r>
          </a:p>
          <a:p>
            <a:pPr marL="952485" lvl="1" indent="-342900">
              <a:buSzPct val="75000"/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Type definitions are strictly defined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Extensible Type</a:t>
            </a:r>
          </a:p>
          <a:p>
            <a:pPr marL="952485" lvl="1" indent="-342900">
              <a:buSzPct val="75000"/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Newer applications can add fields to existing base types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Mutable Type</a:t>
            </a:r>
          </a:p>
          <a:p>
            <a:pPr marL="1066763" lvl="1" indent="-457178">
              <a:buSzPct val="75000"/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Type representations can differ from each other with Additions, Deletions and Transpositions</a:t>
            </a:r>
          </a:p>
          <a:p>
            <a:pPr marL="1066763" lvl="1" indent="-457178">
              <a:buSzPct val="75000"/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 for Optional Fields</a:t>
            </a:r>
          </a:p>
          <a:p>
            <a:endParaRPr lang="en-US" sz="2667" dirty="0">
              <a:latin typeface="Arial Narrow" panose="020B0606020202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621543" y="1144054"/>
            <a:ext cx="2336800" cy="1051575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t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FF6600"/>
                </a:solidFill>
                <a:latin typeface="Helvetica" charset="0"/>
                <a:cs typeface="Helvetica" charset="0"/>
              </a:rPr>
              <a:t>struct </a:t>
            </a:r>
            <a:r>
              <a:rPr lang="en-US" sz="1467">
                <a:latin typeface="Helvetica" charset="0"/>
                <a:cs typeface="Helvetica" charset="0"/>
              </a:rPr>
              <a:t>Track {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</a:t>
            </a:r>
            <a:r>
              <a:rPr lang="en-US" sz="1467">
                <a:solidFill>
                  <a:srgbClr val="FFFFFF"/>
                </a:solidFill>
                <a:latin typeface="Helvetica" charset="0"/>
                <a:cs typeface="Helvetica" charset="0"/>
              </a:rPr>
              <a:t>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long </a:t>
            </a:r>
            <a:r>
              <a:rPr lang="en-US" sz="1467">
                <a:latin typeface="Helvetica" charset="0"/>
                <a:cs typeface="Helvetica" charset="0"/>
              </a:rPr>
              <a:t>id; </a:t>
            </a:r>
            <a:r>
              <a:rPr lang="en-US" sz="1467">
                <a:solidFill>
                  <a:srgbClr val="3366FF"/>
                </a:solidFill>
                <a:latin typeface="Helvetica" charset="0"/>
                <a:cs typeface="Helvetica" charset="0"/>
              </a:rPr>
              <a:t>//@key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3366FF"/>
                </a:solidFill>
                <a:latin typeface="Helvetica" charset="0"/>
                <a:cs typeface="Helvetica" charset="0"/>
              </a:rPr>
              <a:t>  </a:t>
            </a:r>
            <a:r>
              <a:rPr lang="en-US" sz="1467">
                <a:latin typeface="Helvetica" charset="0"/>
                <a:cs typeface="Helvetica" charset="0"/>
              </a:rPr>
              <a:t>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range;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bearing;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}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B32B78-C7B4-40D5-ADAF-53545717E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66" y="4673687"/>
            <a:ext cx="5913632" cy="16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3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217107" y="4203145"/>
            <a:ext cx="7377830" cy="1654730"/>
          </a:xfrm>
          <a:prstGeom prst="roundRect">
            <a:avLst>
              <a:gd name="adj" fmla="val 5146"/>
            </a:avLst>
          </a:prstGeom>
          <a:solidFill>
            <a:schemeClr val="dk1">
              <a:alpha val="50000"/>
            </a:schemeClr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Common Distributed Application Challenges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208080" y="4831007"/>
            <a:ext cx="1263080" cy="2494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1-1, 1-Many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208080" y="5178779"/>
            <a:ext cx="1263080" cy="2494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333" dirty="0"/>
              <a:t>No Reliability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494173" y="4839125"/>
            <a:ext cx="1262461" cy="2494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333" dirty="0"/>
              <a:t>1 to 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494173" y="5178779"/>
            <a:ext cx="1262461" cy="2494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333" b="1" dirty="0">
                <a:solidFill>
                  <a:schemeClr val="tx1"/>
                </a:solidFill>
              </a:rPr>
              <a:t>Reliability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15228" y="4200948"/>
            <a:ext cx="14812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Transport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494173" y="5517992"/>
            <a:ext cx="1262461" cy="2494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Flow Control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89134" y="4419472"/>
            <a:ext cx="639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UDP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08313" y="4419470"/>
            <a:ext cx="573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TCP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6" name="Rounded Rectangle 21">
            <a:extLst>
              <a:ext uri="{FF2B5EF4-FFF2-40B4-BE49-F238E27FC236}">
                <a16:creationId xmlns:a16="http://schemas.microsoft.com/office/drawing/2014/main" id="{F35234AF-880B-4450-9005-BDFAF17CAB71}"/>
              </a:ext>
            </a:extLst>
          </p:cNvPr>
          <p:cNvSpPr/>
          <p:nvPr/>
        </p:nvSpPr>
        <p:spPr>
          <a:xfrm>
            <a:off x="2217107" y="1159907"/>
            <a:ext cx="7377830" cy="2862515"/>
          </a:xfrm>
          <a:prstGeom prst="roundRect">
            <a:avLst>
              <a:gd name="adj" fmla="val 4143"/>
            </a:avLst>
          </a:prstGeom>
          <a:noFill/>
          <a:ln w="28575" cap="flat" cmpd="sng" algn="ctr">
            <a:solidFill>
              <a:srgbClr val="EC8B2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7" name="Rounded Rectangle 36">
            <a:extLst>
              <a:ext uri="{FF2B5EF4-FFF2-40B4-BE49-F238E27FC236}">
                <a16:creationId xmlns:a16="http://schemas.microsoft.com/office/drawing/2014/main" id="{261004B5-9F43-4E68-ADFB-790BFD343A5D}"/>
              </a:ext>
            </a:extLst>
          </p:cNvPr>
          <p:cNvSpPr/>
          <p:nvPr/>
        </p:nvSpPr>
        <p:spPr>
          <a:xfrm>
            <a:off x="2317521" y="2161719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Deadline</a:t>
            </a:r>
          </a:p>
        </p:txBody>
      </p:sp>
      <p:sp>
        <p:nvSpPr>
          <p:cNvPr id="88" name="Rounded Rectangle 39">
            <a:extLst>
              <a:ext uri="{FF2B5EF4-FFF2-40B4-BE49-F238E27FC236}">
                <a16:creationId xmlns:a16="http://schemas.microsoft.com/office/drawing/2014/main" id="{D99EF49C-D3A6-4927-A677-A6B30CB53B38}"/>
              </a:ext>
            </a:extLst>
          </p:cNvPr>
          <p:cNvSpPr/>
          <p:nvPr/>
        </p:nvSpPr>
        <p:spPr>
          <a:xfrm>
            <a:off x="2317521" y="1589883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Reliability</a:t>
            </a:r>
          </a:p>
        </p:txBody>
      </p:sp>
      <p:sp>
        <p:nvSpPr>
          <p:cNvPr id="89" name="Rounded Rectangle 43">
            <a:extLst>
              <a:ext uri="{FF2B5EF4-FFF2-40B4-BE49-F238E27FC236}">
                <a16:creationId xmlns:a16="http://schemas.microsoft.com/office/drawing/2014/main" id="{329A7D09-7A98-4338-BE64-3FAFBA3D02C1}"/>
              </a:ext>
            </a:extLst>
          </p:cNvPr>
          <p:cNvSpPr/>
          <p:nvPr/>
        </p:nvSpPr>
        <p:spPr>
          <a:xfrm>
            <a:off x="5178601" y="330061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History</a:t>
            </a:r>
          </a:p>
        </p:txBody>
      </p:sp>
      <p:sp>
        <p:nvSpPr>
          <p:cNvPr id="90" name="Rounded Rectangle 47">
            <a:extLst>
              <a:ext uri="{FF2B5EF4-FFF2-40B4-BE49-F238E27FC236}">
                <a16:creationId xmlns:a16="http://schemas.microsoft.com/office/drawing/2014/main" id="{FCEF1EE5-8D5B-4795-B399-CC721785E16E}"/>
              </a:ext>
            </a:extLst>
          </p:cNvPr>
          <p:cNvSpPr/>
          <p:nvPr/>
        </p:nvSpPr>
        <p:spPr>
          <a:xfrm>
            <a:off x="2317521" y="330061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Liveliness</a:t>
            </a:r>
          </a:p>
        </p:txBody>
      </p:sp>
      <p:sp>
        <p:nvSpPr>
          <p:cNvPr id="91" name="Rounded Rectangle 50">
            <a:extLst>
              <a:ext uri="{FF2B5EF4-FFF2-40B4-BE49-F238E27FC236}">
                <a16:creationId xmlns:a16="http://schemas.microsoft.com/office/drawing/2014/main" id="{671E32B9-85EA-461A-A5A3-95C1CE1194CC}"/>
              </a:ext>
            </a:extLst>
          </p:cNvPr>
          <p:cNvSpPr/>
          <p:nvPr/>
        </p:nvSpPr>
        <p:spPr>
          <a:xfrm>
            <a:off x="2317499" y="273355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Time Based Filter</a:t>
            </a:r>
          </a:p>
        </p:txBody>
      </p:sp>
      <p:sp>
        <p:nvSpPr>
          <p:cNvPr id="92" name="Rounded Rectangle 51">
            <a:extLst>
              <a:ext uri="{FF2B5EF4-FFF2-40B4-BE49-F238E27FC236}">
                <a16:creationId xmlns:a16="http://schemas.microsoft.com/office/drawing/2014/main" id="{D39A94BE-F2F5-45F8-98D5-57BCB283023A}"/>
              </a:ext>
            </a:extLst>
          </p:cNvPr>
          <p:cNvSpPr/>
          <p:nvPr/>
        </p:nvSpPr>
        <p:spPr>
          <a:xfrm>
            <a:off x="3748061" y="2161719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Batching</a:t>
            </a:r>
          </a:p>
        </p:txBody>
      </p:sp>
      <p:sp>
        <p:nvSpPr>
          <p:cNvPr id="93" name="Rounded Rectangle 52">
            <a:extLst>
              <a:ext uri="{FF2B5EF4-FFF2-40B4-BE49-F238E27FC236}">
                <a16:creationId xmlns:a16="http://schemas.microsoft.com/office/drawing/2014/main" id="{1A087CE0-C1B4-4BC1-A348-21A3537C5610}"/>
              </a:ext>
            </a:extLst>
          </p:cNvPr>
          <p:cNvSpPr/>
          <p:nvPr/>
        </p:nvSpPr>
        <p:spPr>
          <a:xfrm>
            <a:off x="3748061" y="272587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Durability</a:t>
            </a:r>
          </a:p>
        </p:txBody>
      </p:sp>
      <p:sp>
        <p:nvSpPr>
          <p:cNvPr id="94" name="Rounded Rectangle 53">
            <a:extLst>
              <a:ext uri="{FF2B5EF4-FFF2-40B4-BE49-F238E27FC236}">
                <a16:creationId xmlns:a16="http://schemas.microsoft.com/office/drawing/2014/main" id="{E781F3DE-1593-405D-AEBB-D9C9C8045210}"/>
              </a:ext>
            </a:extLst>
          </p:cNvPr>
          <p:cNvSpPr/>
          <p:nvPr/>
        </p:nvSpPr>
        <p:spPr>
          <a:xfrm>
            <a:off x="6609163" y="2170497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Ownership</a:t>
            </a:r>
          </a:p>
        </p:txBody>
      </p:sp>
      <p:sp>
        <p:nvSpPr>
          <p:cNvPr id="95" name="Rounded Rectangle 54">
            <a:extLst>
              <a:ext uri="{FF2B5EF4-FFF2-40B4-BE49-F238E27FC236}">
                <a16:creationId xmlns:a16="http://schemas.microsoft.com/office/drawing/2014/main" id="{781B7B5C-61AF-4117-AC03-28C4D3A170F3}"/>
              </a:ext>
            </a:extLst>
          </p:cNvPr>
          <p:cNvSpPr/>
          <p:nvPr/>
        </p:nvSpPr>
        <p:spPr>
          <a:xfrm>
            <a:off x="8039724" y="1597762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Partition</a:t>
            </a:r>
          </a:p>
        </p:txBody>
      </p:sp>
      <p:sp>
        <p:nvSpPr>
          <p:cNvPr id="96" name="Rounded Rectangle 55">
            <a:extLst>
              <a:ext uri="{FF2B5EF4-FFF2-40B4-BE49-F238E27FC236}">
                <a16:creationId xmlns:a16="http://schemas.microsoft.com/office/drawing/2014/main" id="{320E9F6D-D13F-465B-A280-4E28DCD4ADDC}"/>
              </a:ext>
            </a:extLst>
          </p:cNvPr>
          <p:cNvSpPr/>
          <p:nvPr/>
        </p:nvSpPr>
        <p:spPr>
          <a:xfrm>
            <a:off x="5178601" y="2161719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</a:rPr>
              <a:t>Presentation</a:t>
            </a:r>
          </a:p>
        </p:txBody>
      </p:sp>
      <p:sp>
        <p:nvSpPr>
          <p:cNvPr id="97" name="Rounded Rectangle 56">
            <a:extLst>
              <a:ext uri="{FF2B5EF4-FFF2-40B4-BE49-F238E27FC236}">
                <a16:creationId xmlns:a16="http://schemas.microsoft.com/office/drawing/2014/main" id="{635657F6-9795-4F7E-99A6-63F345EC7089}"/>
              </a:ext>
            </a:extLst>
          </p:cNvPr>
          <p:cNvSpPr/>
          <p:nvPr/>
        </p:nvSpPr>
        <p:spPr>
          <a:xfrm>
            <a:off x="5178601" y="272587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Lifespan</a:t>
            </a:r>
          </a:p>
        </p:txBody>
      </p:sp>
      <p:sp>
        <p:nvSpPr>
          <p:cNvPr id="98" name="Rounded Rectangle 57">
            <a:extLst>
              <a:ext uri="{FF2B5EF4-FFF2-40B4-BE49-F238E27FC236}">
                <a16:creationId xmlns:a16="http://schemas.microsoft.com/office/drawing/2014/main" id="{57EB47D6-1A16-418E-8F6D-152AF933EAF9}"/>
              </a:ext>
            </a:extLst>
          </p:cNvPr>
          <p:cNvSpPr/>
          <p:nvPr/>
        </p:nvSpPr>
        <p:spPr>
          <a:xfrm>
            <a:off x="3748039" y="160572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In-Order Delivery</a:t>
            </a:r>
          </a:p>
        </p:txBody>
      </p:sp>
      <p:sp>
        <p:nvSpPr>
          <p:cNvPr id="99" name="Rounded Rectangle 58">
            <a:extLst>
              <a:ext uri="{FF2B5EF4-FFF2-40B4-BE49-F238E27FC236}">
                <a16:creationId xmlns:a16="http://schemas.microsoft.com/office/drawing/2014/main" id="{F3303507-39A0-4055-8C22-AC2EEC89AF01}"/>
              </a:ext>
            </a:extLst>
          </p:cNvPr>
          <p:cNvSpPr/>
          <p:nvPr/>
        </p:nvSpPr>
        <p:spPr>
          <a:xfrm>
            <a:off x="6609163" y="1596026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Resource Limits</a:t>
            </a:r>
          </a:p>
        </p:txBody>
      </p:sp>
      <p:sp>
        <p:nvSpPr>
          <p:cNvPr id="100" name="Rounded Rectangle 59">
            <a:extLst>
              <a:ext uri="{FF2B5EF4-FFF2-40B4-BE49-F238E27FC236}">
                <a16:creationId xmlns:a16="http://schemas.microsoft.com/office/drawing/2014/main" id="{6EBC54F9-670F-4DB6-A4FC-3785DC08E213}"/>
              </a:ext>
            </a:extLst>
          </p:cNvPr>
          <p:cNvSpPr/>
          <p:nvPr/>
        </p:nvSpPr>
        <p:spPr>
          <a:xfrm>
            <a:off x="3737591" y="330034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</a:rPr>
              <a:t>Latency Budget</a:t>
            </a:r>
          </a:p>
        </p:txBody>
      </p:sp>
      <p:sp>
        <p:nvSpPr>
          <p:cNvPr id="101" name="Rounded Rectangle 60">
            <a:extLst>
              <a:ext uri="{FF2B5EF4-FFF2-40B4-BE49-F238E27FC236}">
                <a16:creationId xmlns:a16="http://schemas.microsoft.com/office/drawing/2014/main" id="{14DD0C6F-5BCB-49A0-B184-45880A0B2D8E}"/>
              </a:ext>
            </a:extLst>
          </p:cNvPr>
          <p:cNvSpPr/>
          <p:nvPr/>
        </p:nvSpPr>
        <p:spPr>
          <a:xfrm>
            <a:off x="6609163" y="272587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</a:rPr>
              <a:t>Flow Control</a:t>
            </a:r>
          </a:p>
        </p:txBody>
      </p:sp>
      <p:sp>
        <p:nvSpPr>
          <p:cNvPr id="102" name="Rounded Rectangle 61">
            <a:extLst>
              <a:ext uri="{FF2B5EF4-FFF2-40B4-BE49-F238E27FC236}">
                <a16:creationId xmlns:a16="http://schemas.microsoft.com/office/drawing/2014/main" id="{E384C91C-9495-42D0-9CA8-E02A697A9A92}"/>
              </a:ext>
            </a:extLst>
          </p:cNvPr>
          <p:cNvSpPr/>
          <p:nvPr/>
        </p:nvSpPr>
        <p:spPr>
          <a:xfrm>
            <a:off x="6609163" y="330061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3152" tIns="60959" rIns="73152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User, Group, Topic Data</a:t>
            </a:r>
          </a:p>
        </p:txBody>
      </p:sp>
      <p:sp>
        <p:nvSpPr>
          <p:cNvPr id="103" name="Rounded Rectangle 62">
            <a:extLst>
              <a:ext uri="{FF2B5EF4-FFF2-40B4-BE49-F238E27FC236}">
                <a16:creationId xmlns:a16="http://schemas.microsoft.com/office/drawing/2014/main" id="{E3B08999-0629-464B-8823-B1E1E2CCC071}"/>
              </a:ext>
            </a:extLst>
          </p:cNvPr>
          <p:cNvSpPr/>
          <p:nvPr/>
        </p:nvSpPr>
        <p:spPr>
          <a:xfrm>
            <a:off x="5178601" y="1605633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Content Filtering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4" name="Rounded Rectangle 63">
            <a:extLst>
              <a:ext uri="{FF2B5EF4-FFF2-40B4-BE49-F238E27FC236}">
                <a16:creationId xmlns:a16="http://schemas.microsoft.com/office/drawing/2014/main" id="{2D274B36-6BE4-4A17-8C91-2C81D01B5BC2}"/>
              </a:ext>
            </a:extLst>
          </p:cNvPr>
          <p:cNvSpPr/>
          <p:nvPr/>
        </p:nvSpPr>
        <p:spPr>
          <a:xfrm>
            <a:off x="8039724" y="2161719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</a:rPr>
              <a:t>Transports</a:t>
            </a:r>
          </a:p>
        </p:txBody>
      </p:sp>
      <p:sp>
        <p:nvSpPr>
          <p:cNvPr id="105" name="Rounded Rectangle 64">
            <a:extLst>
              <a:ext uri="{FF2B5EF4-FFF2-40B4-BE49-F238E27FC236}">
                <a16:creationId xmlns:a16="http://schemas.microsoft.com/office/drawing/2014/main" id="{0D12BC55-D4B8-4D43-AC6A-AE0FBFC7BF8C}"/>
              </a:ext>
            </a:extLst>
          </p:cNvPr>
          <p:cNvSpPr/>
          <p:nvPr/>
        </p:nvSpPr>
        <p:spPr>
          <a:xfrm>
            <a:off x="8039724" y="272587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</a:rPr>
              <a:t>Multi-Channel</a:t>
            </a:r>
          </a:p>
        </p:txBody>
      </p:sp>
      <p:sp>
        <p:nvSpPr>
          <p:cNvPr id="106" name="Rounded Rectangle 65">
            <a:extLst>
              <a:ext uri="{FF2B5EF4-FFF2-40B4-BE49-F238E27FC236}">
                <a16:creationId xmlns:a16="http://schemas.microsoft.com/office/drawing/2014/main" id="{6E46151A-4227-4A92-B250-797754D42879}"/>
              </a:ext>
            </a:extLst>
          </p:cNvPr>
          <p:cNvSpPr/>
          <p:nvPr/>
        </p:nvSpPr>
        <p:spPr>
          <a:xfrm>
            <a:off x="8039724" y="330061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Async</a:t>
            </a:r>
            <a:r>
              <a:rPr lang="en-US" sz="1600" dirty="0">
                <a:solidFill>
                  <a:schemeClr val="tx1"/>
                </a:solidFill>
              </a:rPr>
              <a:t> Publisher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0B7393E-615C-4DFC-BA59-EF91457506AC}"/>
              </a:ext>
            </a:extLst>
          </p:cNvPr>
          <p:cNvSpPr txBox="1"/>
          <p:nvPr/>
        </p:nvSpPr>
        <p:spPr>
          <a:xfrm>
            <a:off x="3879031" y="1112649"/>
            <a:ext cx="380117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7" dirty="0"/>
              <a:t>OMG DDS QoS Features</a:t>
            </a:r>
          </a:p>
        </p:txBody>
      </p:sp>
    </p:spTree>
    <p:extLst>
      <p:ext uri="{BB962C8B-B14F-4D97-AF65-F5344CB8AC3E}">
        <p14:creationId xmlns:p14="http://schemas.microsoft.com/office/powerpoint/2010/main" val="61212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952" y="0"/>
            <a:ext cx="7709736" cy="795130"/>
          </a:xfrm>
        </p:spPr>
        <p:txBody>
          <a:bodyPr/>
          <a:lstStyle/>
          <a:p>
            <a:pPr eaLnBrk="1" hangingPunct="1"/>
            <a:r>
              <a:rPr lang="en-US" sz="2800" dirty="0"/>
              <a:t>Using OMG DDS QoS to Shape Data Flow</a:t>
            </a:r>
            <a:endParaRPr lang="en-US" sz="2800" i="1" dirty="0"/>
          </a:p>
        </p:txBody>
      </p:sp>
      <p:sp>
        <p:nvSpPr>
          <p:cNvPr id="1454083" name="Rectangle 3"/>
          <p:cNvSpPr>
            <a:spLocks noGrp="1" noChangeArrowheads="1"/>
          </p:cNvSpPr>
          <p:nvPr>
            <p:ph sz="quarter" idx="11"/>
          </p:nvPr>
        </p:nvSpPr>
        <p:spPr>
          <a:xfrm>
            <a:off x="480132" y="3510645"/>
            <a:ext cx="11250613" cy="2611307"/>
          </a:xfrm>
        </p:spPr>
        <p:txBody>
          <a:bodyPr>
            <a:noAutofit/>
          </a:bodyPr>
          <a:lstStyle/>
          <a:p>
            <a:pPr eaLnBrk="1" hangingPunct="1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Discovery matches publishers and subscribers of a topic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Topics tied to Data type, allowing smarter databus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Quality of Service describing application data needs must be compatible to communicate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Specifying and relying only on these data properties enables decoupled, resilient systems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8023225" y="1370011"/>
            <a:ext cx="1371600" cy="457200"/>
          </a:xfrm>
          <a:prstGeom prst="rect">
            <a:avLst/>
          </a:prstGeom>
          <a:solidFill>
            <a:srgbClr val="00990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9900"/>
            </a:extrusionClr>
          </a:sp3d>
        </p:spPr>
        <p:txBody>
          <a:bodyPr wrap="none" lIns="121917" tIns="60959" rIns="121917" bIns="60959" anchor="ctr">
            <a:flatTx/>
          </a:bodyPr>
          <a:lstStyle/>
          <a:p>
            <a:r>
              <a:rPr lang="en-US" sz="1867">
                <a:solidFill>
                  <a:schemeClr val="bg1"/>
                </a:solidFill>
              </a:rPr>
              <a:t>Subscriber</a:t>
            </a:r>
            <a:endParaRPr lang="en-US" sz="1867" i="1">
              <a:solidFill>
                <a:schemeClr val="bg1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8024813" y="2944815"/>
            <a:ext cx="1371600" cy="457200"/>
          </a:xfrm>
          <a:prstGeom prst="rect">
            <a:avLst/>
          </a:prstGeom>
          <a:solidFill>
            <a:srgbClr val="00990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9900"/>
            </a:extrusionClr>
          </a:sp3d>
        </p:spPr>
        <p:txBody>
          <a:bodyPr wrap="none" lIns="121917" tIns="60959" rIns="121917" bIns="60959" anchor="ctr">
            <a:flatTx/>
          </a:bodyPr>
          <a:lstStyle/>
          <a:p>
            <a:r>
              <a:rPr lang="en-US" sz="1867">
                <a:solidFill>
                  <a:schemeClr val="bg1"/>
                </a:solidFill>
              </a:rPr>
              <a:t>Subscriber</a:t>
            </a:r>
            <a:endParaRPr lang="en-US" sz="1867" i="1">
              <a:solidFill>
                <a:schemeClr val="bg1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8024813" y="2136775"/>
            <a:ext cx="1371600" cy="457200"/>
          </a:xfrm>
          <a:prstGeom prst="rect">
            <a:avLst/>
          </a:prstGeom>
          <a:solidFill>
            <a:srgbClr val="00990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9900"/>
            </a:extrusionClr>
          </a:sp3d>
        </p:spPr>
        <p:txBody>
          <a:bodyPr wrap="none" lIns="121917" tIns="60959" rIns="121917" bIns="60959" anchor="ctr">
            <a:flatTx/>
          </a:bodyPr>
          <a:lstStyle/>
          <a:p>
            <a:r>
              <a:rPr lang="en-US" sz="1867">
                <a:solidFill>
                  <a:schemeClr val="bg1"/>
                </a:solidFill>
              </a:rPr>
              <a:t>Subscriber</a:t>
            </a:r>
            <a:endParaRPr lang="en-US" sz="1867" i="1">
              <a:solidFill>
                <a:schemeClr val="bg1"/>
              </a:solidFill>
            </a:endParaRPr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4344" y="2745474"/>
            <a:ext cx="8858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9467852" y="1138438"/>
            <a:ext cx="2114548" cy="8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1600" b="0" dirty="0"/>
              <a:t>Collision</a:t>
            </a:r>
            <a:br>
              <a:rPr lang="en-US" sz="1600" b="0" dirty="0"/>
            </a:br>
            <a:r>
              <a:rPr lang="en-US" sz="1600" b="0" dirty="0"/>
              <a:t>avoidance</a:t>
            </a:r>
            <a:br>
              <a:rPr lang="en-US" sz="1600" b="0" dirty="0"/>
            </a:br>
            <a:r>
              <a:rPr lang="en-US" sz="1600" b="0" dirty="0"/>
              <a:t>application</a:t>
            </a:r>
          </a:p>
        </p:txBody>
      </p:sp>
      <p:sp>
        <p:nvSpPr>
          <p:cNvPr id="41993" name="Oval 9"/>
          <p:cNvSpPr>
            <a:spLocks noChangeArrowheads="1"/>
          </p:cNvSpPr>
          <p:nvPr/>
        </p:nvSpPr>
        <p:spPr bwMode="auto">
          <a:xfrm>
            <a:off x="2668040" y="1374775"/>
            <a:ext cx="1828800" cy="1828800"/>
          </a:xfrm>
          <a:prstGeom prst="ellipse">
            <a:avLst/>
          </a:prstGeom>
          <a:gradFill rotWithShape="1">
            <a:gsLst>
              <a:gs pos="0">
                <a:srgbClr val="5E5E76">
                  <a:alpha val="0"/>
                </a:srgbClr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9" rIns="121917" bIns="60959" anchor="ctr"/>
          <a:lstStyle/>
          <a:p>
            <a:pPr algn="ctr" eaLnBrk="0" hangingPunct="0"/>
            <a:r>
              <a:rPr lang="en-US" sz="1867" dirty="0"/>
              <a:t>Radar Track</a:t>
            </a:r>
          </a:p>
          <a:p>
            <a:pPr algn="ctr" eaLnBrk="0" hangingPunct="0"/>
            <a:r>
              <a:rPr lang="en-US" sz="1867" dirty="0"/>
              <a:t>Topic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04545" y="1389289"/>
            <a:ext cx="1831975" cy="457200"/>
            <a:chOff x="326" y="1337"/>
            <a:chExt cx="1154" cy="288"/>
          </a:xfrm>
        </p:grpSpPr>
        <p:sp>
          <p:nvSpPr>
            <p:cNvPr id="42010" name="Rectangle 11"/>
            <p:cNvSpPr>
              <a:spLocks noChangeArrowheads="1"/>
            </p:cNvSpPr>
            <p:nvPr/>
          </p:nvSpPr>
          <p:spPr bwMode="auto">
            <a:xfrm>
              <a:off x="326" y="1337"/>
              <a:ext cx="864" cy="288"/>
            </a:xfrm>
            <a:prstGeom prst="rect">
              <a:avLst/>
            </a:prstGeom>
            <a:solidFill>
              <a:srgbClr val="003399"/>
            </a:soli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3399"/>
              </a:extrusionClr>
            </a:sp3d>
          </p:spPr>
          <p:txBody>
            <a:bodyPr wrap="none" anchor="ctr">
              <a:flatTx/>
            </a:bodyPr>
            <a:lstStyle/>
            <a:p>
              <a:r>
                <a:rPr lang="en-US" sz="1867" dirty="0">
                  <a:solidFill>
                    <a:schemeClr val="bg1"/>
                  </a:solidFill>
                </a:rPr>
                <a:t>Publisher</a:t>
              </a:r>
              <a:endParaRPr lang="en-US" sz="1867" i="1" dirty="0">
                <a:solidFill>
                  <a:schemeClr val="bg1"/>
                </a:solidFill>
              </a:endParaRPr>
            </a:p>
          </p:txBody>
        </p:sp>
        <p:sp>
          <p:nvSpPr>
            <p:cNvPr id="42012" name="Line 13"/>
            <p:cNvSpPr>
              <a:spLocks noChangeShapeType="1"/>
            </p:cNvSpPr>
            <p:nvPr/>
          </p:nvSpPr>
          <p:spPr bwMode="auto">
            <a:xfrm>
              <a:off x="1306" y="1446"/>
              <a:ext cx="174" cy="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2133"/>
            </a:p>
          </p:txBody>
        </p:sp>
      </p:grpSp>
      <p:sp>
        <p:nvSpPr>
          <p:cNvPr id="41995" name="Line 14"/>
          <p:cNvSpPr>
            <a:spLocks noChangeShapeType="1"/>
          </p:cNvSpPr>
          <p:nvPr/>
        </p:nvSpPr>
        <p:spPr bwMode="auto">
          <a:xfrm flipV="1">
            <a:off x="4496842" y="1556318"/>
            <a:ext cx="3380335" cy="4979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21917" tIns="60959" rIns="121917" bIns="60959"/>
          <a:lstStyle/>
          <a:p>
            <a:endParaRPr lang="en-US" sz="2133"/>
          </a:p>
        </p:txBody>
      </p:sp>
      <p:sp>
        <p:nvSpPr>
          <p:cNvPr id="41996" name="Line 15"/>
          <p:cNvSpPr>
            <a:spLocks noChangeShapeType="1"/>
          </p:cNvSpPr>
          <p:nvPr/>
        </p:nvSpPr>
        <p:spPr bwMode="auto">
          <a:xfrm flipV="1">
            <a:off x="4496843" y="2289177"/>
            <a:ext cx="3380335" cy="63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21917" tIns="60959" rIns="121917" bIns="60959"/>
          <a:lstStyle/>
          <a:p>
            <a:endParaRPr lang="en-US" sz="2133"/>
          </a:p>
        </p:txBody>
      </p:sp>
      <p:sp>
        <p:nvSpPr>
          <p:cNvPr id="41997" name="Line 16"/>
          <p:cNvSpPr>
            <a:spLocks noChangeShapeType="1"/>
          </p:cNvSpPr>
          <p:nvPr/>
        </p:nvSpPr>
        <p:spPr bwMode="auto">
          <a:xfrm>
            <a:off x="4496843" y="2703061"/>
            <a:ext cx="3310487" cy="4000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21917" tIns="60959" rIns="121917" bIns="60959"/>
          <a:lstStyle/>
          <a:p>
            <a:endParaRPr lang="en-US" sz="2133"/>
          </a:p>
        </p:txBody>
      </p:sp>
      <p:sp>
        <p:nvSpPr>
          <p:cNvPr id="1454097" name="Text Box 17"/>
          <p:cNvSpPr txBox="1">
            <a:spLocks noChangeArrowheads="1"/>
          </p:cNvSpPr>
          <p:nvPr/>
        </p:nvSpPr>
        <p:spPr bwMode="auto">
          <a:xfrm rot="21156555">
            <a:off x="6253602" y="1323318"/>
            <a:ext cx="2095500" cy="61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1600" b="0" dirty="0"/>
              <a:t>Reliable; 1 Hz;</a:t>
            </a:r>
            <a:br>
              <a:rPr lang="en-US" sz="1600" b="0" dirty="0"/>
            </a:br>
            <a:r>
              <a:rPr lang="en-US" sz="1600" b="0" dirty="0"/>
              <a:t>get history </a:t>
            </a:r>
          </a:p>
        </p:txBody>
      </p:sp>
      <p:sp>
        <p:nvSpPr>
          <p:cNvPr id="1454098" name="Text Box 18"/>
          <p:cNvSpPr txBox="1">
            <a:spLocks noChangeArrowheads="1"/>
          </p:cNvSpPr>
          <p:nvPr/>
        </p:nvSpPr>
        <p:spPr bwMode="auto">
          <a:xfrm>
            <a:off x="4685442" y="2006809"/>
            <a:ext cx="2762756" cy="61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b="0" dirty="0"/>
              <a:t>Best effort; 0.2 HZ;</a:t>
            </a:r>
            <a:br>
              <a:rPr lang="en-US" sz="1600" b="0" dirty="0"/>
            </a:br>
            <a:r>
              <a:rPr lang="en-US" sz="1600" b="0" dirty="0"/>
              <a:t>get history</a:t>
            </a:r>
          </a:p>
        </p:txBody>
      </p:sp>
      <p:sp>
        <p:nvSpPr>
          <p:cNvPr id="42000" name="Text Box 19"/>
          <p:cNvSpPr txBox="1">
            <a:spLocks noChangeArrowheads="1"/>
          </p:cNvSpPr>
          <p:nvPr/>
        </p:nvSpPr>
        <p:spPr bwMode="auto">
          <a:xfrm>
            <a:off x="9457747" y="2832558"/>
            <a:ext cx="1116013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1600" b="0" dirty="0"/>
              <a:t>ATC Sim</a:t>
            </a:r>
          </a:p>
        </p:txBody>
      </p:sp>
      <p:sp>
        <p:nvSpPr>
          <p:cNvPr id="1454100" name="Text Box 20"/>
          <p:cNvSpPr txBox="1">
            <a:spLocks noChangeArrowheads="1"/>
          </p:cNvSpPr>
          <p:nvPr/>
        </p:nvSpPr>
        <p:spPr bwMode="auto">
          <a:xfrm rot="459685">
            <a:off x="5919908" y="2719225"/>
            <a:ext cx="2051397" cy="61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1600" b="0" dirty="0"/>
              <a:t>Nearby tracks with</a:t>
            </a:r>
            <a:br>
              <a:rPr lang="en-US" sz="1600" b="0" dirty="0"/>
            </a:br>
            <a:r>
              <a:rPr lang="en-US" sz="1600" b="0" dirty="0"/>
              <a:t>altitude &lt; 5000m</a:t>
            </a:r>
          </a:p>
        </p:txBody>
      </p:sp>
      <p:sp>
        <p:nvSpPr>
          <p:cNvPr id="1454104" name="Text Box 24"/>
          <p:cNvSpPr txBox="1">
            <a:spLocks noChangeArrowheads="1"/>
          </p:cNvSpPr>
          <p:nvPr/>
        </p:nvSpPr>
        <p:spPr bwMode="auto">
          <a:xfrm>
            <a:off x="869861" y="1958530"/>
            <a:ext cx="1798183" cy="135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0" dirty="0"/>
              <a:t> Publish reliably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0" dirty="0"/>
              <a:t> 10 Hz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0" dirty="0"/>
              <a:t> 600 sample history</a:t>
            </a:r>
          </a:p>
        </p:txBody>
      </p:sp>
      <p:pic>
        <p:nvPicPr>
          <p:cNvPr id="29" name="Picture 12" descr="RTI Arch No Tex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064" y="1983244"/>
            <a:ext cx="679451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9467852" y="2092310"/>
            <a:ext cx="1116013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1600" b="0" dirty="0"/>
              <a:t>NOC Sim</a:t>
            </a:r>
          </a:p>
        </p:txBody>
      </p:sp>
    </p:spTree>
    <p:extLst>
      <p:ext uri="{BB962C8B-B14F-4D97-AF65-F5344CB8AC3E}">
        <p14:creationId xmlns:p14="http://schemas.microsoft.com/office/powerpoint/2010/main" val="56990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BB5D34E6-B904-49D4-9ED0-E692C71F6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162" y="994299"/>
            <a:ext cx="10809983" cy="5051394"/>
          </a:xfrm>
          <a:prstGeom prst="rect">
            <a:avLst/>
          </a:prstGeom>
        </p:spPr>
      </p:pic>
      <p:sp>
        <p:nvSpPr>
          <p:cNvPr id="32" name="Text Box 29">
            <a:extLst>
              <a:ext uri="{FF2B5EF4-FFF2-40B4-BE49-F238E27FC236}">
                <a16:creationId xmlns:a16="http://schemas.microsoft.com/office/drawing/2014/main" id="{C5F96407-D889-45F3-9FA9-ABA563BAB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9" y="5154194"/>
            <a:ext cx="6029325" cy="123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9" rIns="121917" bIns="6095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Filter Expression and Arguments will determine which instances of the Topic will be received by the subscriber</a:t>
            </a:r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id="{9EDB003A-2EC5-4271-A4EF-B802D9A1CF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399" y="136524"/>
            <a:ext cx="10363200" cy="630923"/>
          </a:xfrm>
        </p:spPr>
        <p:txBody>
          <a:bodyPr anchor="ctr" anchorCtr="0">
            <a:normAutofit/>
          </a:bodyPr>
          <a:lstStyle/>
          <a:p>
            <a:pPr eaLnBrk="1" hangingPunct="1"/>
            <a:r>
              <a:rPr lang="en-US" sz="2800" dirty="0"/>
              <a:t>Content Filtered Topics</a:t>
            </a:r>
          </a:p>
        </p:txBody>
      </p:sp>
    </p:spTree>
    <p:extLst>
      <p:ext uri="{BB962C8B-B14F-4D97-AF65-F5344CB8AC3E}">
        <p14:creationId xmlns:p14="http://schemas.microsoft.com/office/powerpoint/2010/main" val="2586135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DataWriter"/>
          <p:cNvGrpSpPr/>
          <p:nvPr/>
        </p:nvGrpSpPr>
        <p:grpSpPr>
          <a:xfrm>
            <a:off x="2042631" y="4655777"/>
            <a:ext cx="2719375" cy="772238"/>
            <a:chOff x="0" y="0"/>
            <a:chExt cx="2719374" cy="772237"/>
          </a:xfrm>
        </p:grpSpPr>
        <p:sp>
          <p:nvSpPr>
            <p:cNvPr id="1055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56" name="DataWrit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DataWriter</a:t>
              </a:r>
            </a:p>
          </p:txBody>
        </p:sp>
      </p:grpSp>
      <p:sp>
        <p:nvSpPr>
          <p:cNvPr id="1058" name="Line"/>
          <p:cNvSpPr/>
          <p:nvPr/>
        </p:nvSpPr>
        <p:spPr>
          <a:xfrm>
            <a:off x="4796604" y="5082348"/>
            <a:ext cx="2565046" cy="700285"/>
          </a:xfrm>
          <a:prstGeom prst="line">
            <a:avLst/>
          </a:prstGeom>
          <a:ln w="50800">
            <a:solidFill>
              <a:srgbClr val="FF0000"/>
            </a:solidFill>
            <a:miter lim="400000"/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59" name="Shape 415"/>
          <p:cNvSpPr txBox="1">
            <a:spLocks noGrp="1"/>
          </p:cNvSpPr>
          <p:nvPr>
            <p:ph type="title"/>
          </p:nvPr>
        </p:nvSpPr>
        <p:spPr>
          <a:xfrm>
            <a:off x="1386221" y="61698"/>
            <a:ext cx="9379120" cy="79513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800" dirty="0"/>
              <a:t>OMG </a:t>
            </a:r>
            <a:r>
              <a:rPr sz="2800" dirty="0"/>
              <a:t>DDS Publish Subscribe API: QoS conflicts</a:t>
            </a:r>
          </a:p>
        </p:txBody>
      </p:sp>
      <p:sp>
        <p:nvSpPr>
          <p:cNvPr id="1063" name="Shape 416"/>
          <p:cNvSpPr txBox="1">
            <a:spLocks noGrp="1"/>
          </p:cNvSpPr>
          <p:nvPr>
            <p:ph sz="quarter" idx="11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8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  <a:defRPr sz="3000"/>
            </a:pP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The DataReader and DataWriter QoS must match if connectivity is to be established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None/>
              <a:defRPr sz="3000"/>
            </a:pP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  <a:defRPr sz="3000"/>
            </a:pP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QoS does not need to be equal. It is ok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f a DataWriter offers “more” than what a DataReader asks for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  <a:defRPr sz="3000"/>
            </a:pPr>
            <a:endParaRPr lang="en-US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  <a:defRPr sz="3000"/>
            </a:pPr>
            <a:endParaRPr dirty="0"/>
          </a:p>
          <a:p>
            <a:pPr marL="1082026" lvl="2" indent="0">
              <a:lnSpc>
                <a:spcPct val="80000"/>
              </a:lnSpc>
              <a:spcBef>
                <a:spcPts val="0"/>
              </a:spcBef>
              <a:buSzPts val="3000"/>
              <a:buNone/>
              <a:defRPr sz="3000"/>
            </a:pP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Example: DW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Reliable, DR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Effort</a:t>
            </a:r>
          </a:p>
        </p:txBody>
      </p:sp>
      <p:grpSp>
        <p:nvGrpSpPr>
          <p:cNvPr id="1062" name="DataReader"/>
          <p:cNvGrpSpPr/>
          <p:nvPr/>
        </p:nvGrpSpPr>
        <p:grpSpPr>
          <a:xfrm>
            <a:off x="7389556" y="5107916"/>
            <a:ext cx="2719377" cy="772238"/>
            <a:chOff x="0" y="0"/>
            <a:chExt cx="2719376" cy="772237"/>
          </a:xfrm>
        </p:grpSpPr>
        <p:sp>
          <p:nvSpPr>
            <p:cNvPr id="1060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61" name="DataReader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DataReader</a:t>
              </a:r>
            </a:p>
          </p:txBody>
        </p:sp>
      </p:grpSp>
      <p:grpSp>
        <p:nvGrpSpPr>
          <p:cNvPr id="1066" name="DataReader"/>
          <p:cNvGrpSpPr/>
          <p:nvPr/>
        </p:nvGrpSpPr>
        <p:grpSpPr>
          <a:xfrm>
            <a:off x="7389556" y="4091869"/>
            <a:ext cx="2719377" cy="772239"/>
            <a:chOff x="0" y="0"/>
            <a:chExt cx="2719376" cy="772237"/>
          </a:xfrm>
        </p:grpSpPr>
        <p:sp>
          <p:nvSpPr>
            <p:cNvPr id="1064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65" name="DataReader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DataReader</a:t>
              </a:r>
            </a:p>
          </p:txBody>
        </p:sp>
      </p:grpSp>
      <p:sp>
        <p:nvSpPr>
          <p:cNvPr id="1067" name="BEST EFFORT"/>
          <p:cNvSpPr txBox="1"/>
          <p:nvPr/>
        </p:nvSpPr>
        <p:spPr>
          <a:xfrm>
            <a:off x="631009" y="4856474"/>
            <a:ext cx="1340300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BEST EFFORT</a:t>
            </a:r>
          </a:p>
        </p:txBody>
      </p:sp>
      <p:sp>
        <p:nvSpPr>
          <p:cNvPr id="1068" name="BEST EFFORT"/>
          <p:cNvSpPr txBox="1"/>
          <p:nvPr/>
        </p:nvSpPr>
        <p:spPr>
          <a:xfrm>
            <a:off x="10182945" y="4292567"/>
            <a:ext cx="1340300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BEST EFFORT</a:t>
            </a:r>
          </a:p>
        </p:txBody>
      </p:sp>
      <p:sp>
        <p:nvSpPr>
          <p:cNvPr id="1069" name="RELIABLE"/>
          <p:cNvSpPr txBox="1"/>
          <p:nvPr/>
        </p:nvSpPr>
        <p:spPr>
          <a:xfrm>
            <a:off x="10182945" y="5308613"/>
            <a:ext cx="1340300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RELIABLE</a:t>
            </a:r>
          </a:p>
        </p:txBody>
      </p:sp>
      <p:sp>
        <p:nvSpPr>
          <p:cNvPr id="1070" name="Line"/>
          <p:cNvSpPr/>
          <p:nvPr/>
        </p:nvSpPr>
        <p:spPr>
          <a:xfrm flipV="1">
            <a:off x="4796604" y="4290812"/>
            <a:ext cx="2565046" cy="700284"/>
          </a:xfrm>
          <a:prstGeom prst="line">
            <a:avLst/>
          </a:prstGeom>
          <a:ln w="50800">
            <a:solidFill>
              <a:srgbClr val="0BBF94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71" name="Shape 458"/>
          <p:cNvSpPr/>
          <p:nvPr/>
        </p:nvSpPr>
        <p:spPr>
          <a:xfrm>
            <a:off x="5707293" y="5032462"/>
            <a:ext cx="736976" cy="720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320"/>
                </a:moveTo>
                <a:lnTo>
                  <a:pt x="4985" y="0"/>
                </a:lnTo>
                <a:lnTo>
                  <a:pt x="10800" y="5698"/>
                </a:lnTo>
                <a:lnTo>
                  <a:pt x="16615" y="0"/>
                </a:lnTo>
                <a:lnTo>
                  <a:pt x="21600" y="5320"/>
                </a:lnTo>
                <a:lnTo>
                  <a:pt x="16007" y="10800"/>
                </a:lnTo>
                <a:lnTo>
                  <a:pt x="21600" y="16280"/>
                </a:lnTo>
                <a:lnTo>
                  <a:pt x="16615" y="21600"/>
                </a:lnTo>
                <a:lnTo>
                  <a:pt x="10800" y="15902"/>
                </a:lnTo>
                <a:lnTo>
                  <a:pt x="4985" y="21600"/>
                </a:lnTo>
                <a:lnTo>
                  <a:pt x="0" y="16280"/>
                </a:lnTo>
                <a:lnTo>
                  <a:pt x="5593" y="108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8713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ca4d506b65_0_74"/>
          <p:cNvSpPr txBox="1">
            <a:spLocks noGrp="1"/>
          </p:cNvSpPr>
          <p:nvPr>
            <p:ph type="title"/>
          </p:nvPr>
        </p:nvSpPr>
        <p:spPr>
          <a:xfrm>
            <a:off x="2397039" y="0"/>
            <a:ext cx="7416800" cy="65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829"/>
              <a:buFont typeface="Arial"/>
              <a:buNone/>
            </a:pPr>
            <a:r>
              <a:rPr lang="en-US" dirty="0"/>
              <a:t>Wide Area Distributed Applications</a:t>
            </a:r>
            <a:endParaRPr b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3D2D44-A6DC-4E83-A610-4BE1BC882A34}"/>
              </a:ext>
            </a:extLst>
          </p:cNvPr>
          <p:cNvGrpSpPr/>
          <p:nvPr/>
        </p:nvGrpSpPr>
        <p:grpSpPr>
          <a:xfrm>
            <a:off x="260201" y="838115"/>
            <a:ext cx="8643903" cy="5324009"/>
            <a:chOff x="260201" y="838115"/>
            <a:chExt cx="8643903" cy="5324009"/>
          </a:xfrm>
        </p:grpSpPr>
        <p:sp>
          <p:nvSpPr>
            <p:cNvPr id="863" name="Google Shape;863;gca4d506b65_0_74"/>
            <p:cNvSpPr/>
            <p:nvPr/>
          </p:nvSpPr>
          <p:spPr>
            <a:xfrm>
              <a:off x="3338862" y="2285714"/>
              <a:ext cx="1168200" cy="918300"/>
            </a:xfrm>
            <a:prstGeom prst="rect">
              <a:avLst/>
            </a:prstGeom>
            <a:solidFill>
              <a:srgbClr val="EBA5A6">
                <a:alpha val="600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64" name="Google Shape;864;gca4d506b65_0_74"/>
            <p:cNvSpPr/>
            <p:nvPr/>
          </p:nvSpPr>
          <p:spPr>
            <a:xfrm>
              <a:off x="3671682" y="3873706"/>
              <a:ext cx="2553000" cy="2212500"/>
            </a:xfrm>
            <a:prstGeom prst="rect">
              <a:avLst/>
            </a:prstGeom>
            <a:solidFill>
              <a:srgbClr val="AFBAD6">
                <a:alpha val="600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866" name="Google Shape;866;gca4d506b65_0_74"/>
            <p:cNvGrpSpPr/>
            <p:nvPr/>
          </p:nvGrpSpPr>
          <p:grpSpPr>
            <a:xfrm>
              <a:off x="5929275" y="838115"/>
              <a:ext cx="2568972" cy="2362323"/>
              <a:chOff x="4610407" y="1029066"/>
              <a:chExt cx="2875500" cy="2628600"/>
            </a:xfrm>
          </p:grpSpPr>
          <p:sp>
            <p:nvSpPr>
              <p:cNvPr id="867" name="Google Shape;867;gca4d506b65_0_74"/>
              <p:cNvSpPr/>
              <p:nvPr/>
            </p:nvSpPr>
            <p:spPr>
              <a:xfrm>
                <a:off x="4610407" y="1029066"/>
                <a:ext cx="2875500" cy="2628600"/>
              </a:xfrm>
              <a:prstGeom prst="rect">
                <a:avLst/>
              </a:prstGeom>
              <a:solidFill>
                <a:srgbClr val="CFE4A5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868" name="Google Shape;868;gca4d506b65_0_74"/>
              <p:cNvSpPr/>
              <p:nvPr/>
            </p:nvSpPr>
            <p:spPr>
              <a:xfrm>
                <a:off x="5963782" y="3291312"/>
                <a:ext cx="219300" cy="2043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grpSp>
          <p:nvGrpSpPr>
            <p:cNvPr id="869" name="Google Shape;869;gca4d506b65_0_74"/>
            <p:cNvGrpSpPr/>
            <p:nvPr/>
          </p:nvGrpSpPr>
          <p:grpSpPr>
            <a:xfrm>
              <a:off x="602409" y="853828"/>
              <a:ext cx="2568972" cy="2585567"/>
              <a:chOff x="1171798" y="1029066"/>
              <a:chExt cx="2875500" cy="2877008"/>
            </a:xfrm>
          </p:grpSpPr>
          <p:sp>
            <p:nvSpPr>
              <p:cNvPr id="870" name="Google Shape;870;gca4d506b65_0_74"/>
              <p:cNvSpPr/>
              <p:nvPr/>
            </p:nvSpPr>
            <p:spPr>
              <a:xfrm>
                <a:off x="1171798" y="1029066"/>
                <a:ext cx="2875500" cy="2628600"/>
              </a:xfrm>
              <a:prstGeom prst="rect">
                <a:avLst/>
              </a:prstGeom>
              <a:solidFill>
                <a:srgbClr val="EBA5A6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871" name="Google Shape;871;gca4d506b65_0_74"/>
              <p:cNvSpPr/>
              <p:nvPr/>
            </p:nvSpPr>
            <p:spPr>
              <a:xfrm>
                <a:off x="2490427" y="3281929"/>
                <a:ext cx="219300" cy="2043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cxnSp>
            <p:nvCxnSpPr>
              <p:cNvPr id="872" name="Google Shape;872;gca4d506b65_0_74"/>
              <p:cNvCxnSpPr/>
              <p:nvPr/>
            </p:nvCxnSpPr>
            <p:spPr>
              <a:xfrm>
                <a:off x="2599420" y="3391574"/>
                <a:ext cx="6300" cy="514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cxnSp>
          <p:nvCxnSpPr>
            <p:cNvPr id="873" name="Google Shape;873;gca4d506b65_0_74"/>
            <p:cNvCxnSpPr>
              <a:stCxn id="868" idx="4"/>
            </p:cNvCxnSpPr>
            <p:nvPr/>
          </p:nvCxnSpPr>
          <p:spPr>
            <a:xfrm>
              <a:off x="7236342" y="3054800"/>
              <a:ext cx="0" cy="4308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874" name="Google Shape;874;gca4d506b65_0_74" descr="Clou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656857" y="3579457"/>
              <a:ext cx="2582667" cy="2582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5" name="Google Shape;875;gca4d506b65_0_74"/>
            <p:cNvSpPr/>
            <p:nvPr/>
          </p:nvSpPr>
          <p:spPr>
            <a:xfrm>
              <a:off x="4533739" y="4346172"/>
              <a:ext cx="195900" cy="1836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cxnSp>
          <p:nvCxnSpPr>
            <p:cNvPr id="876" name="Google Shape;876;gca4d506b65_0_74"/>
            <p:cNvCxnSpPr/>
            <p:nvPr/>
          </p:nvCxnSpPr>
          <p:spPr>
            <a:xfrm flipH="1">
              <a:off x="4629741" y="3625757"/>
              <a:ext cx="3900" cy="7746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877" name="Google Shape;877;gca4d506b65_0_74" descr="Helicopter outline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474672" y="1291213"/>
              <a:ext cx="774600" cy="774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8" name="Google Shape;878;gca4d506b65_0_74"/>
            <p:cNvSpPr/>
            <p:nvPr/>
          </p:nvSpPr>
          <p:spPr>
            <a:xfrm>
              <a:off x="900830" y="864131"/>
              <a:ext cx="1972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Asset at the Edge</a:t>
              </a:r>
              <a:endParaRPr sz="12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9" name="Google Shape;879;gca4d506b65_0_74"/>
            <p:cNvSpPr/>
            <p:nvPr/>
          </p:nvSpPr>
          <p:spPr>
            <a:xfrm>
              <a:off x="5964866" y="850063"/>
              <a:ext cx="2543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On-site Operation Center</a:t>
              </a:r>
              <a:endParaRPr sz="12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0" name="Google Shape;880;gca4d506b65_0_74"/>
            <p:cNvSpPr txBox="1"/>
            <p:nvPr/>
          </p:nvSpPr>
          <p:spPr>
            <a:xfrm>
              <a:off x="759912" y="2091853"/>
              <a:ext cx="2204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200" b="0" i="1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INTELLIGENT LOGGING AND ANALYTICS, ASSISTANCE</a:t>
              </a:r>
              <a:endParaRPr sz="12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1" name="Google Shape;881;gca4d506b65_0_74"/>
            <p:cNvSpPr txBox="1"/>
            <p:nvPr/>
          </p:nvSpPr>
          <p:spPr>
            <a:xfrm>
              <a:off x="5973256" y="1984177"/>
              <a:ext cx="2526300" cy="7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200" b="0" i="1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MULTI-VEHICLE ANALYTICS,  ASSIST, STORE &amp; FORWARD LOGGING</a:t>
              </a:r>
              <a:endParaRPr sz="12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2" name="Google Shape;882;gca4d506b65_0_74"/>
            <p:cNvSpPr/>
            <p:nvPr/>
          </p:nvSpPr>
          <p:spPr>
            <a:xfrm>
              <a:off x="3591557" y="3851309"/>
              <a:ext cx="1023342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Cloud</a:t>
              </a:r>
              <a:endParaRPr sz="1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3" name="Google Shape;883;gca4d506b65_0_74"/>
            <p:cNvSpPr txBox="1"/>
            <p:nvPr/>
          </p:nvSpPr>
          <p:spPr>
            <a:xfrm>
              <a:off x="3482382" y="5571451"/>
              <a:ext cx="25263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1" u="none" strike="noStrike" cap="none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MULTI-SITE ANALYTICS &amp; ML, STORE LOGGING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4" name="Google Shape;884;gca4d506b65_0_74"/>
            <p:cNvSpPr/>
            <p:nvPr/>
          </p:nvSpPr>
          <p:spPr>
            <a:xfrm>
              <a:off x="3844057" y="2919386"/>
              <a:ext cx="195900" cy="1836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885" name="Google Shape;885;gca4d506b65_0_74" descr="Helicopter outline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706897" y="2400951"/>
              <a:ext cx="440092" cy="440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6" name="Google Shape;886;gca4d506b65_0_74"/>
            <p:cNvSpPr txBox="1"/>
            <p:nvPr/>
          </p:nvSpPr>
          <p:spPr>
            <a:xfrm>
              <a:off x="3455685" y="5571451"/>
              <a:ext cx="33309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7" name="Google Shape;887;gca4d506b65_0_74"/>
            <p:cNvSpPr/>
            <p:nvPr/>
          </p:nvSpPr>
          <p:spPr>
            <a:xfrm>
              <a:off x="4629026" y="2270538"/>
              <a:ext cx="1168200" cy="918300"/>
            </a:xfrm>
            <a:prstGeom prst="rect">
              <a:avLst/>
            </a:prstGeom>
            <a:solidFill>
              <a:srgbClr val="EBA5A6">
                <a:alpha val="600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888" name="Google Shape;888;gca4d506b65_0_74" descr="Helicopter outline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997061" y="2385775"/>
              <a:ext cx="440092" cy="440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9" name="Google Shape;889;gca4d506b65_0_74"/>
            <p:cNvSpPr/>
            <p:nvPr/>
          </p:nvSpPr>
          <p:spPr>
            <a:xfrm>
              <a:off x="5095854" y="2896688"/>
              <a:ext cx="195900" cy="1836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cxnSp>
          <p:nvCxnSpPr>
            <p:cNvPr id="890" name="Google Shape;890;gca4d506b65_0_74"/>
            <p:cNvCxnSpPr/>
            <p:nvPr/>
          </p:nvCxnSpPr>
          <p:spPr>
            <a:xfrm>
              <a:off x="5193759" y="3068681"/>
              <a:ext cx="0" cy="3708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91" name="Google Shape;891;gca4d506b65_0_74"/>
            <p:cNvCxnSpPr/>
            <p:nvPr/>
          </p:nvCxnSpPr>
          <p:spPr>
            <a:xfrm>
              <a:off x="3941962" y="3080186"/>
              <a:ext cx="0" cy="3708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93" name="Google Shape;893;gca4d506b65_0_74"/>
            <p:cNvSpPr/>
            <p:nvPr/>
          </p:nvSpPr>
          <p:spPr>
            <a:xfrm>
              <a:off x="260201" y="3311024"/>
              <a:ext cx="8584541" cy="455700"/>
            </a:xfrm>
            <a:prstGeom prst="leftRightArrow">
              <a:avLst>
                <a:gd name="adj1" fmla="val 55303"/>
                <a:gd name="adj2" fmla="val 50000"/>
              </a:avLst>
            </a:prstGeom>
            <a:solidFill>
              <a:srgbClr val="F88C2A"/>
            </a:solidFill>
            <a:ln w="28575" cap="flat" cmpd="sng">
              <a:solidFill>
                <a:srgbClr val="05B5E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OMG DDS WAN Databus</a:t>
              </a:r>
              <a:endParaRPr sz="1400" b="0" i="0" u="none" strike="noStrike" cap="none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94" name="Google Shape;894;gca4d506b65_0_74" descr="A picture containing toy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629655" y="1219365"/>
              <a:ext cx="1168200" cy="8135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5" name="Google Shape;895;gca4d506b65_0_7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992354" y="2650017"/>
              <a:ext cx="561350" cy="403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6" name="Google Shape;896;gca4d506b65_0_74"/>
            <p:cNvSpPr txBox="1"/>
            <p:nvPr/>
          </p:nvSpPr>
          <p:spPr>
            <a:xfrm>
              <a:off x="2076092" y="2962278"/>
              <a:ext cx="477600" cy="20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NAT</a:t>
              </a:r>
              <a:endParaRPr sz="9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897" name="Google Shape;897;gca4d506b65_0_7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351879" y="2669467"/>
              <a:ext cx="561350" cy="403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8" name="Google Shape;898;gca4d506b65_0_74"/>
            <p:cNvSpPr txBox="1"/>
            <p:nvPr/>
          </p:nvSpPr>
          <p:spPr>
            <a:xfrm>
              <a:off x="7435617" y="2981728"/>
              <a:ext cx="477600" cy="20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NAT</a:t>
              </a:r>
              <a:endParaRPr sz="9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899" name="Google Shape;899;gca4d506b65_0_7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629029" y="4571492"/>
              <a:ext cx="561350" cy="403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0" name="Google Shape;900;gca4d506b65_0_74"/>
            <p:cNvSpPr txBox="1"/>
            <p:nvPr/>
          </p:nvSpPr>
          <p:spPr>
            <a:xfrm>
              <a:off x="4712767" y="4883753"/>
              <a:ext cx="477600" cy="20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NAT</a:t>
              </a:r>
              <a:endParaRPr sz="9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01" name="Google Shape;901;gca4d506b65_0_74"/>
            <p:cNvSpPr txBox="1"/>
            <p:nvPr/>
          </p:nvSpPr>
          <p:spPr>
            <a:xfrm>
              <a:off x="6361004" y="3834003"/>
              <a:ext cx="2543100" cy="97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0" i="0" u="none" strike="noStrike" cap="none" dirty="0">
                  <a:solidFill>
                    <a:srgbClr val="3F3F3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Remote Monitoring, Analytics and Assistance</a:t>
              </a:r>
              <a:endParaRPr sz="19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2892ADA-0B75-4124-9230-46DBCD791DA9}"/>
              </a:ext>
            </a:extLst>
          </p:cNvPr>
          <p:cNvSpPr txBox="1"/>
          <p:nvPr/>
        </p:nvSpPr>
        <p:spPr>
          <a:xfrm>
            <a:off x="8904104" y="1120877"/>
            <a:ext cx="32350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Wide area distributed applications have more technical challenges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Network changes over time (ex. Wi-Fi to Cellular)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Scalability of data transport and cloud services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Edge device authentication and data security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f0f165fc8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199" y="838725"/>
            <a:ext cx="11046581" cy="559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f0f165fc8c_0_0"/>
          <p:cNvSpPr txBox="1"/>
          <p:nvPr/>
        </p:nvSpPr>
        <p:spPr>
          <a:xfrm>
            <a:off x="1798247" y="3184961"/>
            <a:ext cx="8436483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dirty="0">
                <a:solidFill>
                  <a:schemeClr val="lt1"/>
                </a:solidFill>
              </a:rPr>
              <a:t>Data centric refers to an architecture where data is the primary and permanent asset, and applications come and go</a:t>
            </a:r>
            <a:endParaRPr sz="27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0709EA-D549-CF57-6AC6-1139F7C5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Data-Centricity Definition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d45c3ec5fe_0_0"/>
          <p:cNvSpPr txBox="1">
            <a:spLocks noGrp="1"/>
          </p:cNvSpPr>
          <p:nvPr>
            <p:ph type="title"/>
          </p:nvPr>
        </p:nvSpPr>
        <p:spPr>
          <a:xfrm>
            <a:off x="2287219" y="1"/>
            <a:ext cx="7416800" cy="69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Data Flow Over the Wide Area Network (WAN)</a:t>
            </a:r>
            <a:endParaRPr dirty="0"/>
          </a:p>
        </p:txBody>
      </p:sp>
      <p:sp>
        <p:nvSpPr>
          <p:cNvPr id="601" name="Google Shape;601;gd45c3ec5fe_0_0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Require: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High performance connectivity across diverse networks 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Device mobility support across networks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Scalability with a much larger number of endpoints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Data security at minimal cost (bandwidth, latency etc.)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NAT traversal support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2" name="Google Shape;602;gd45c3ec5fe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4553" y="1327825"/>
            <a:ext cx="3636900" cy="365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cd74285201_0_137"/>
          <p:cNvSpPr txBox="1">
            <a:spLocks noGrp="1"/>
          </p:cNvSpPr>
          <p:nvPr>
            <p:ph type="title"/>
          </p:nvPr>
        </p:nvSpPr>
        <p:spPr>
          <a:xfrm>
            <a:off x="2387600" y="7912"/>
            <a:ext cx="7416800" cy="694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OMG DDS real-time WAN Transport</a:t>
            </a:r>
            <a:endParaRPr dirty="0"/>
          </a:p>
        </p:txBody>
      </p:sp>
      <p:sp>
        <p:nvSpPr>
          <p:cNvPr id="610" name="Google Shape;610;gcd74285201_0_137"/>
          <p:cNvSpPr txBox="1"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Smart transport enabling secure, scalable, and high-performance communication over WANs, including public networks 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Features include:</a:t>
            </a:r>
            <a:endParaRPr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indent="-3429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UDP based WAN connectivity</a:t>
            </a:r>
            <a:endParaRPr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indent="-3429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Network Address Translator (NAT) traversal</a:t>
            </a:r>
            <a:endParaRPr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Support for IP mobility </a:t>
            </a:r>
            <a:endParaRPr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No third-party system dependence, such as STUN servers</a:t>
            </a:r>
          </a:p>
          <a:p>
            <a:pPr marL="4318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Direct Edge-Edge communication</a:t>
            </a:r>
            <a:endParaRPr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1" name="Google Shape;611;gcd74285201_0_137"/>
          <p:cNvGrpSpPr/>
          <p:nvPr/>
        </p:nvGrpSpPr>
        <p:grpSpPr>
          <a:xfrm>
            <a:off x="6473125" y="1093161"/>
            <a:ext cx="5394900" cy="4274914"/>
            <a:chOff x="6473125" y="331161"/>
            <a:chExt cx="5394900" cy="4274914"/>
          </a:xfrm>
        </p:grpSpPr>
        <p:sp>
          <p:nvSpPr>
            <p:cNvPr id="612" name="Google Shape;612;gcd74285201_0_137"/>
            <p:cNvSpPr/>
            <p:nvPr/>
          </p:nvSpPr>
          <p:spPr>
            <a:xfrm rot="10800000">
              <a:off x="10170975" y="1701938"/>
              <a:ext cx="726900" cy="3189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gcd74285201_0_137"/>
            <p:cNvSpPr/>
            <p:nvPr/>
          </p:nvSpPr>
          <p:spPr>
            <a:xfrm rot="10800000">
              <a:off x="10290400" y="1763175"/>
              <a:ext cx="527400" cy="169200"/>
            </a:xfrm>
            <a:prstGeom prst="roundRect">
              <a:avLst>
                <a:gd name="adj" fmla="val 16667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gcd74285201_0_137"/>
            <p:cNvSpPr/>
            <p:nvPr/>
          </p:nvSpPr>
          <p:spPr>
            <a:xfrm rot="10800000">
              <a:off x="10634850" y="331161"/>
              <a:ext cx="726900" cy="3189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gcd74285201_0_137"/>
            <p:cNvSpPr/>
            <p:nvPr/>
          </p:nvSpPr>
          <p:spPr>
            <a:xfrm rot="10800000">
              <a:off x="10739000" y="419625"/>
              <a:ext cx="527400" cy="169200"/>
            </a:xfrm>
            <a:prstGeom prst="roundRect">
              <a:avLst>
                <a:gd name="adj" fmla="val 16667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gcd74285201_0_137"/>
            <p:cNvSpPr/>
            <p:nvPr/>
          </p:nvSpPr>
          <p:spPr>
            <a:xfrm rot="10800000">
              <a:off x="9779075" y="331161"/>
              <a:ext cx="726900" cy="3189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gcd74285201_0_137"/>
            <p:cNvSpPr/>
            <p:nvPr/>
          </p:nvSpPr>
          <p:spPr>
            <a:xfrm rot="10800000">
              <a:off x="9878825" y="402325"/>
              <a:ext cx="527400" cy="169200"/>
            </a:xfrm>
            <a:prstGeom prst="roundRect">
              <a:avLst>
                <a:gd name="adj" fmla="val 16667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gcd74285201_0_137"/>
            <p:cNvSpPr/>
            <p:nvPr/>
          </p:nvSpPr>
          <p:spPr>
            <a:xfrm rot="10800000">
              <a:off x="8923300" y="331161"/>
              <a:ext cx="726900" cy="3189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gcd74285201_0_137"/>
            <p:cNvSpPr/>
            <p:nvPr/>
          </p:nvSpPr>
          <p:spPr>
            <a:xfrm rot="10800000">
              <a:off x="9018650" y="402325"/>
              <a:ext cx="527400" cy="169200"/>
            </a:xfrm>
            <a:prstGeom prst="roundRect">
              <a:avLst>
                <a:gd name="adj" fmla="val 16667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gcd74285201_0_137"/>
            <p:cNvSpPr/>
            <p:nvPr/>
          </p:nvSpPr>
          <p:spPr>
            <a:xfrm>
              <a:off x="7814050" y="1611025"/>
              <a:ext cx="2254500" cy="1392300"/>
            </a:xfrm>
            <a:prstGeom prst="roundRect">
              <a:avLst>
                <a:gd name="adj" fmla="val 16667"/>
              </a:avLst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gcd74285201_0_137"/>
            <p:cNvSpPr txBox="1"/>
            <p:nvPr/>
          </p:nvSpPr>
          <p:spPr>
            <a:xfrm>
              <a:off x="8211950" y="2629588"/>
              <a:ext cx="955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Gateway</a:t>
              </a:r>
              <a:endParaRPr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gcd74285201_0_137"/>
            <p:cNvSpPr/>
            <p:nvPr/>
          </p:nvSpPr>
          <p:spPr>
            <a:xfrm>
              <a:off x="6473125" y="3005025"/>
              <a:ext cx="5394900" cy="475200"/>
            </a:xfrm>
            <a:prstGeom prst="leftRightArrow">
              <a:avLst>
                <a:gd name="adj1" fmla="val 55303"/>
                <a:gd name="adj2" fmla="val 50000"/>
              </a:avLst>
            </a:prstGeom>
            <a:solidFill>
              <a:schemeClr val="accent2"/>
            </a:solidFill>
            <a:ln w="28575" cap="flat" cmpd="sng">
              <a:solidFill>
                <a:srgbClr val="05B5E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400" b="1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OMG DDS Databus @ WAN</a:t>
              </a:r>
              <a:endParaRPr sz="1200" b="1" i="0" u="none" strike="noStrike" cap="none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gcd74285201_0_137"/>
            <p:cNvSpPr/>
            <p:nvPr/>
          </p:nvSpPr>
          <p:spPr>
            <a:xfrm rot="10800000">
              <a:off x="8745125" y="983388"/>
              <a:ext cx="2794800" cy="405600"/>
            </a:xfrm>
            <a:prstGeom prst="leftRightArrow">
              <a:avLst>
                <a:gd name="adj1" fmla="val 55303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gcd74285201_0_137"/>
            <p:cNvSpPr/>
            <p:nvPr/>
          </p:nvSpPr>
          <p:spPr>
            <a:xfrm rot="10800000">
              <a:off x="10490629" y="1752162"/>
              <a:ext cx="138000" cy="1287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5" name="Google Shape;625;gcd74285201_0_137"/>
            <p:cNvCxnSpPr>
              <a:stCxn id="624" idx="4"/>
            </p:cNvCxnSpPr>
            <p:nvPr/>
          </p:nvCxnSpPr>
          <p:spPr>
            <a:xfrm rot="10800000">
              <a:off x="10556029" y="1231662"/>
              <a:ext cx="3600" cy="5205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26" name="Google Shape;626;gcd74285201_0_137"/>
            <p:cNvSpPr/>
            <p:nvPr/>
          </p:nvSpPr>
          <p:spPr>
            <a:xfrm>
              <a:off x="10929304" y="427135"/>
              <a:ext cx="138000" cy="1287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7" name="Google Shape;627;gcd74285201_0_137"/>
            <p:cNvCxnSpPr>
              <a:stCxn id="626" idx="4"/>
            </p:cNvCxnSpPr>
            <p:nvPr/>
          </p:nvCxnSpPr>
          <p:spPr>
            <a:xfrm>
              <a:off x="10998304" y="555835"/>
              <a:ext cx="3600" cy="5205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28" name="Google Shape;628;gcd74285201_0_137"/>
            <p:cNvSpPr/>
            <p:nvPr/>
          </p:nvSpPr>
          <p:spPr>
            <a:xfrm>
              <a:off x="10073529" y="427135"/>
              <a:ext cx="138000" cy="1287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9" name="Google Shape;629;gcd74285201_0_137"/>
            <p:cNvCxnSpPr>
              <a:stCxn id="628" idx="4"/>
            </p:cNvCxnSpPr>
            <p:nvPr/>
          </p:nvCxnSpPr>
          <p:spPr>
            <a:xfrm>
              <a:off x="10142529" y="555835"/>
              <a:ext cx="3600" cy="5205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30" name="Google Shape;630;gcd74285201_0_137"/>
            <p:cNvSpPr/>
            <p:nvPr/>
          </p:nvSpPr>
          <p:spPr>
            <a:xfrm>
              <a:off x="9217754" y="427135"/>
              <a:ext cx="138000" cy="1287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31" name="Google Shape;631;gcd74285201_0_137"/>
            <p:cNvCxnSpPr>
              <a:stCxn id="630" idx="4"/>
            </p:cNvCxnSpPr>
            <p:nvPr/>
          </p:nvCxnSpPr>
          <p:spPr>
            <a:xfrm>
              <a:off x="9286754" y="555835"/>
              <a:ext cx="3600" cy="5205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32" name="Google Shape;632;gcd74285201_0_137"/>
            <p:cNvSpPr/>
            <p:nvPr/>
          </p:nvSpPr>
          <p:spPr>
            <a:xfrm rot="10800000">
              <a:off x="7872700" y="2210062"/>
              <a:ext cx="2137200" cy="4641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gcd74285201_0_137"/>
            <p:cNvSpPr/>
            <p:nvPr/>
          </p:nvSpPr>
          <p:spPr>
            <a:xfrm>
              <a:off x="9314129" y="2589862"/>
              <a:ext cx="138000" cy="1287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34" name="Google Shape;634;gcd74285201_0_137"/>
            <p:cNvCxnSpPr>
              <a:stCxn id="633" idx="4"/>
            </p:cNvCxnSpPr>
            <p:nvPr/>
          </p:nvCxnSpPr>
          <p:spPr>
            <a:xfrm>
              <a:off x="9383129" y="2718562"/>
              <a:ext cx="0" cy="3633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35" name="Google Shape;635;gcd74285201_0_137"/>
            <p:cNvSpPr txBox="1"/>
            <p:nvPr/>
          </p:nvSpPr>
          <p:spPr>
            <a:xfrm>
              <a:off x="8642525" y="998997"/>
              <a:ext cx="3000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1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OMG DDS Databus @ Edge</a:t>
              </a:r>
              <a:endParaRPr sz="1400" b="1" i="0" u="none" strike="noStrike" cap="none" dirty="0"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6" name="Google Shape;636;gcd74285201_0_137"/>
            <p:cNvGrpSpPr/>
            <p:nvPr/>
          </p:nvGrpSpPr>
          <p:grpSpPr>
            <a:xfrm>
              <a:off x="6764150" y="3370401"/>
              <a:ext cx="2254500" cy="1235674"/>
              <a:chOff x="8211950" y="3370401"/>
              <a:chExt cx="2254500" cy="1235674"/>
            </a:xfrm>
          </p:grpSpPr>
          <p:sp>
            <p:nvSpPr>
              <p:cNvPr id="637" name="Google Shape;637;gcd74285201_0_137"/>
              <p:cNvSpPr/>
              <p:nvPr/>
            </p:nvSpPr>
            <p:spPr>
              <a:xfrm>
                <a:off x="8211950" y="3620875"/>
                <a:ext cx="2254500" cy="985200"/>
              </a:xfrm>
              <a:prstGeom prst="roundRect">
                <a:avLst>
                  <a:gd name="adj" fmla="val 16667"/>
                </a:avLst>
              </a:prstGeom>
              <a:solidFill>
                <a:srgbClr val="0944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endParaRPr sz="13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gcd74285201_0_137"/>
              <p:cNvSpPr/>
              <p:nvPr/>
            </p:nvSpPr>
            <p:spPr>
              <a:xfrm>
                <a:off x="8270600" y="3722475"/>
                <a:ext cx="2137200" cy="520500"/>
              </a:xfrm>
              <a:prstGeom prst="roundRect">
                <a:avLst>
                  <a:gd name="adj" fmla="val 16667"/>
                </a:avLst>
              </a:prstGeom>
              <a:solidFill>
                <a:srgbClr val="05B5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1" i="0" u="none" strike="noStrike" cap="none" dirty="0">
                    <a:latin typeface="Arial"/>
                    <a:ea typeface="Arial"/>
                    <a:cs typeface="Arial"/>
                    <a:sym typeface="Arial"/>
                  </a:rPr>
                  <a:t>Real-Time WAN Transport</a:t>
                </a:r>
                <a:endParaRPr sz="1200" b="1" i="0" u="none" strike="noStrike" cap="none" dirty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gcd74285201_0_137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40" name="Google Shape;640;gcd74285201_0_137"/>
              <p:cNvCxnSpPr>
                <a:stCxn id="639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641" name="Google Shape;641;gcd74285201_0_137"/>
              <p:cNvSpPr txBox="1"/>
              <p:nvPr/>
            </p:nvSpPr>
            <p:spPr>
              <a:xfrm>
                <a:off x="8485231" y="4205875"/>
                <a:ext cx="1899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1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OMG DDS Application</a:t>
                </a:r>
                <a:endParaRPr sz="14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2" name="Google Shape;642;gcd74285201_0_137"/>
            <p:cNvSpPr/>
            <p:nvPr/>
          </p:nvSpPr>
          <p:spPr>
            <a:xfrm>
              <a:off x="9094725" y="3646775"/>
              <a:ext cx="823500" cy="4752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gcd74285201_0_137"/>
            <p:cNvSpPr/>
            <p:nvPr/>
          </p:nvSpPr>
          <p:spPr>
            <a:xfrm>
              <a:off x="9238275" y="3705775"/>
              <a:ext cx="536400" cy="2562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gcd74285201_0_137"/>
            <p:cNvSpPr/>
            <p:nvPr/>
          </p:nvSpPr>
          <p:spPr>
            <a:xfrm>
              <a:off x="9994300" y="3646775"/>
              <a:ext cx="823500" cy="4752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gcd74285201_0_137"/>
            <p:cNvSpPr/>
            <p:nvPr/>
          </p:nvSpPr>
          <p:spPr>
            <a:xfrm>
              <a:off x="10137850" y="3705775"/>
              <a:ext cx="536400" cy="2562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gcd74285201_0_137"/>
            <p:cNvSpPr/>
            <p:nvPr/>
          </p:nvSpPr>
          <p:spPr>
            <a:xfrm>
              <a:off x="10893875" y="3646775"/>
              <a:ext cx="823500" cy="4752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gcd74285201_0_137"/>
            <p:cNvSpPr/>
            <p:nvPr/>
          </p:nvSpPr>
          <p:spPr>
            <a:xfrm>
              <a:off x="11037425" y="3705775"/>
              <a:ext cx="536400" cy="2562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48" name="Google Shape;648;gcd74285201_0_137"/>
            <p:cNvGrpSpPr/>
            <p:nvPr/>
          </p:nvGrpSpPr>
          <p:grpSpPr>
            <a:xfrm>
              <a:off x="9437471" y="3370401"/>
              <a:ext cx="138000" cy="492000"/>
              <a:chOff x="8852546" y="3370401"/>
              <a:chExt cx="138000" cy="492000"/>
            </a:xfrm>
          </p:grpSpPr>
          <p:sp>
            <p:nvSpPr>
              <p:cNvPr id="649" name="Google Shape;649;gcd74285201_0_137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50" name="Google Shape;650;gcd74285201_0_137"/>
              <p:cNvCxnSpPr>
                <a:stCxn id="649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51" name="Google Shape;651;gcd74285201_0_137"/>
            <p:cNvGrpSpPr/>
            <p:nvPr/>
          </p:nvGrpSpPr>
          <p:grpSpPr>
            <a:xfrm>
              <a:off x="10337046" y="3370401"/>
              <a:ext cx="138000" cy="492000"/>
              <a:chOff x="8852546" y="3370401"/>
              <a:chExt cx="138000" cy="492000"/>
            </a:xfrm>
          </p:grpSpPr>
          <p:sp>
            <p:nvSpPr>
              <p:cNvPr id="652" name="Google Shape;652;gcd74285201_0_137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53" name="Google Shape;653;gcd74285201_0_137"/>
              <p:cNvCxnSpPr>
                <a:stCxn id="652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654" name="Google Shape;654;gcd74285201_0_137"/>
            <p:cNvSpPr txBox="1"/>
            <p:nvPr/>
          </p:nvSpPr>
          <p:spPr>
            <a:xfrm>
              <a:off x="7441300" y="2252822"/>
              <a:ext cx="300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 dirty="0">
                  <a:latin typeface="Arial"/>
                  <a:ea typeface="Arial"/>
                  <a:cs typeface="Arial"/>
                  <a:sym typeface="Arial"/>
                </a:rPr>
                <a:t>Real-Time WAN Transport</a:t>
              </a:r>
              <a:endParaRPr sz="1200" b="1" i="0" u="none" strike="noStrike" cap="none" dirty="0"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5" name="Google Shape;655;gcd74285201_0_137"/>
            <p:cNvGrpSpPr/>
            <p:nvPr/>
          </p:nvGrpSpPr>
          <p:grpSpPr>
            <a:xfrm flipH="1">
              <a:off x="9314124" y="1301609"/>
              <a:ext cx="138000" cy="555105"/>
              <a:chOff x="7743046" y="3902551"/>
              <a:chExt cx="138000" cy="482700"/>
            </a:xfrm>
          </p:grpSpPr>
          <p:sp>
            <p:nvSpPr>
              <p:cNvPr id="656" name="Google Shape;656;gcd74285201_0_137"/>
              <p:cNvSpPr/>
              <p:nvPr/>
            </p:nvSpPr>
            <p:spPr>
              <a:xfrm>
                <a:off x="7743046" y="425655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57" name="Google Shape;657;gcd74285201_0_137"/>
              <p:cNvCxnSpPr>
                <a:stCxn id="656" idx="4"/>
              </p:cNvCxnSpPr>
              <p:nvPr/>
            </p:nvCxnSpPr>
            <p:spPr>
              <a:xfrm rot="10800000">
                <a:off x="7812046" y="3902551"/>
                <a:ext cx="0" cy="482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58" name="Google Shape;658;gcd74285201_0_137"/>
            <p:cNvGrpSpPr/>
            <p:nvPr/>
          </p:nvGrpSpPr>
          <p:grpSpPr>
            <a:xfrm>
              <a:off x="11236621" y="3370401"/>
              <a:ext cx="138000" cy="492000"/>
              <a:chOff x="8852546" y="3370401"/>
              <a:chExt cx="138000" cy="492000"/>
            </a:xfrm>
          </p:grpSpPr>
          <p:sp>
            <p:nvSpPr>
              <p:cNvPr id="659" name="Google Shape;659;gcd74285201_0_137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60" name="Google Shape;660;gcd74285201_0_137"/>
              <p:cNvCxnSpPr>
                <a:stCxn id="659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662" name="Google Shape;662;gcd74285201_0_137"/>
          <p:cNvGrpSpPr/>
          <p:nvPr/>
        </p:nvGrpSpPr>
        <p:grpSpPr>
          <a:xfrm>
            <a:off x="9197185" y="2430220"/>
            <a:ext cx="381024" cy="381024"/>
            <a:chOff x="6836825" y="1551725"/>
            <a:chExt cx="529200" cy="529200"/>
          </a:xfrm>
        </p:grpSpPr>
        <p:sp>
          <p:nvSpPr>
            <p:cNvPr id="663" name="Google Shape;663;gcd74285201_0_137"/>
            <p:cNvSpPr/>
            <p:nvPr/>
          </p:nvSpPr>
          <p:spPr>
            <a:xfrm>
              <a:off x="6836825" y="1551725"/>
              <a:ext cx="529200" cy="529200"/>
            </a:xfrm>
            <a:prstGeom prst="roundRect">
              <a:avLst>
                <a:gd name="adj" fmla="val 16667"/>
              </a:avLst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gcd74285201_0_137"/>
            <p:cNvSpPr/>
            <p:nvPr/>
          </p:nvSpPr>
          <p:spPr>
            <a:xfrm>
              <a:off x="6836825" y="1551725"/>
              <a:ext cx="529200" cy="529200"/>
            </a:xfrm>
            <a:prstGeom prst="quadArrow">
              <a:avLst>
                <a:gd name="adj1" fmla="val 22500"/>
                <a:gd name="adj2" fmla="val 22500"/>
                <a:gd name="adj3" fmla="val 225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65" name="Google Shape;665;gcd74285201_0_137"/>
          <p:cNvCxnSpPr>
            <a:stCxn id="664" idx="2"/>
          </p:cNvCxnSpPr>
          <p:nvPr/>
        </p:nvCxnSpPr>
        <p:spPr>
          <a:xfrm>
            <a:off x="9387697" y="2811244"/>
            <a:ext cx="0" cy="17340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E8C38-E7C4-4DE1-A30D-876A50C1B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OMG DDS Across a WAN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D79329-A770-4781-81D1-BE1AE611BF1C}"/>
              </a:ext>
            </a:extLst>
          </p:cNvPr>
          <p:cNvSpPr/>
          <p:nvPr/>
        </p:nvSpPr>
        <p:spPr bwMode="auto">
          <a:xfrm>
            <a:off x="1395412" y="4120292"/>
            <a:ext cx="8972705" cy="225034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Edge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Systems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929A86-C7A9-4FED-BCF8-A12DE2F261E9}"/>
              </a:ext>
            </a:extLst>
          </p:cNvPr>
          <p:cNvSpPr/>
          <p:nvPr/>
        </p:nvSpPr>
        <p:spPr bwMode="auto">
          <a:xfrm>
            <a:off x="2880851" y="4302215"/>
            <a:ext cx="5742040" cy="1892108"/>
          </a:xfrm>
          <a:prstGeom prst="roundRect">
            <a:avLst/>
          </a:prstGeom>
          <a:solidFill>
            <a:srgbClr val="22458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9" name="Graphic 8" descr="Computer">
            <a:extLst>
              <a:ext uri="{FF2B5EF4-FFF2-40B4-BE49-F238E27FC236}">
                <a16:creationId xmlns:a16="http://schemas.microsoft.com/office/drawing/2014/main" id="{AC4B920B-9A52-48CB-AE83-D62F76417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3083" y="4302215"/>
            <a:ext cx="545691" cy="54569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57E173B-1146-401F-B775-CB439D60E58F}"/>
              </a:ext>
            </a:extLst>
          </p:cNvPr>
          <p:cNvSpPr/>
          <p:nvPr/>
        </p:nvSpPr>
        <p:spPr bwMode="auto">
          <a:xfrm>
            <a:off x="3315928" y="4302215"/>
            <a:ext cx="5896721" cy="1892108"/>
          </a:xfrm>
          <a:prstGeom prst="roundRect">
            <a:avLst/>
          </a:prstGeom>
          <a:solidFill>
            <a:srgbClr val="22458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3" name="Graphic 12" descr="Computer">
            <a:extLst>
              <a:ext uri="{FF2B5EF4-FFF2-40B4-BE49-F238E27FC236}">
                <a16:creationId xmlns:a16="http://schemas.microsoft.com/office/drawing/2014/main" id="{1AE40C8C-2CF3-4B9D-8029-DB5EEDBC6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8161" y="4302215"/>
            <a:ext cx="545691" cy="54569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497B370-94F1-4150-A707-01973F42007B}"/>
              </a:ext>
            </a:extLst>
          </p:cNvPr>
          <p:cNvSpPr/>
          <p:nvPr/>
        </p:nvSpPr>
        <p:spPr bwMode="auto">
          <a:xfrm>
            <a:off x="3751006" y="4302215"/>
            <a:ext cx="5805949" cy="1892108"/>
          </a:xfrm>
          <a:prstGeom prst="roundRect">
            <a:avLst/>
          </a:prstGeom>
          <a:solidFill>
            <a:srgbClr val="22458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6" name="Graphic 15" descr="Computer">
            <a:extLst>
              <a:ext uri="{FF2B5EF4-FFF2-40B4-BE49-F238E27FC236}">
                <a16:creationId xmlns:a16="http://schemas.microsoft.com/office/drawing/2014/main" id="{D5DFC587-59A0-4F1D-BB25-B86C09090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3239" y="4302215"/>
            <a:ext cx="545691" cy="54569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DC31E95-1001-45CF-8807-D74E496B5C0E}"/>
              </a:ext>
            </a:extLst>
          </p:cNvPr>
          <p:cNvSpPr/>
          <p:nvPr/>
        </p:nvSpPr>
        <p:spPr bwMode="auto">
          <a:xfrm>
            <a:off x="4186084" y="4302215"/>
            <a:ext cx="5922246" cy="1892108"/>
          </a:xfrm>
          <a:prstGeom prst="roundRect">
            <a:avLst/>
          </a:prstGeom>
          <a:solidFill>
            <a:srgbClr val="22458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9" name="Graphic 18" descr="Computer">
            <a:extLst>
              <a:ext uri="{FF2B5EF4-FFF2-40B4-BE49-F238E27FC236}">
                <a16:creationId xmlns:a16="http://schemas.microsoft.com/office/drawing/2014/main" id="{528AC223-B6BF-4A61-AF46-4AA9FDD8B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42530" y="4302215"/>
            <a:ext cx="526227" cy="545691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CB8F4595-8947-47BA-9ED6-D0FCF29E1EF1}"/>
              </a:ext>
            </a:extLst>
          </p:cNvPr>
          <p:cNvGrpSpPr/>
          <p:nvPr/>
        </p:nvGrpSpPr>
        <p:grpSpPr>
          <a:xfrm>
            <a:off x="7170987" y="4688455"/>
            <a:ext cx="2468667" cy="1069989"/>
            <a:chOff x="6352798" y="4670322"/>
            <a:chExt cx="2468667" cy="1069989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EAA0173-ED0A-4488-A470-348073F1365B}"/>
                </a:ext>
              </a:extLst>
            </p:cNvPr>
            <p:cNvSpPr/>
            <p:nvPr/>
          </p:nvSpPr>
          <p:spPr bwMode="auto">
            <a:xfrm>
              <a:off x="7184784" y="5071718"/>
              <a:ext cx="1636681" cy="668593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42C865A-14B8-42CC-B3B2-0F1FEFADCB5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52798" y="4960375"/>
              <a:ext cx="382728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  <a:headEnd type="triangle" w="med" len="med"/>
              <a:tailEnd type="triangl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BD6E9F8-5D6A-4436-AEDA-3BC7F8911B6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52798" y="5102339"/>
              <a:ext cx="493144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  <a:headEnd type="triangle" w="med" len="med"/>
              <a:tailEnd type="triangle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A920E94-759E-4622-8177-EEF04FB4082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60172" y="5255342"/>
              <a:ext cx="1304110" cy="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  <a:headEnd type="triangle" w="med" len="med"/>
              <a:tailEnd type="triangle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9AC94B8-3CED-4A3A-8BA9-DB0894C4EE1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71607" y="5406014"/>
              <a:ext cx="1304110" cy="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  <a:headEnd type="triangle" w="med" len="med"/>
              <a:tailEnd type="triangle"/>
            </a:ln>
            <a:effectLst/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BEF5116-75BB-4CB0-8DC5-BAAA9651C8E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71607" y="5540865"/>
              <a:ext cx="1304110" cy="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  <a:headEnd type="triangle" w="med" len="med"/>
              <a:tailEnd type="triangle"/>
            </a:ln>
            <a:effectLst/>
          </p:spPr>
        </p:cxn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FF7877C-2FC7-4AEB-8E84-EC7FE69FFD4F}"/>
                </a:ext>
              </a:extLst>
            </p:cNvPr>
            <p:cNvSpPr/>
            <p:nvPr/>
          </p:nvSpPr>
          <p:spPr bwMode="auto">
            <a:xfrm>
              <a:off x="7075576" y="4965942"/>
              <a:ext cx="1636681" cy="668593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AA4416B-7804-496A-9D9A-B02731310203}"/>
                </a:ext>
              </a:extLst>
            </p:cNvPr>
            <p:cNvSpPr/>
            <p:nvPr/>
          </p:nvSpPr>
          <p:spPr bwMode="auto">
            <a:xfrm>
              <a:off x="6966368" y="4865764"/>
              <a:ext cx="1636681" cy="668593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03F8989-5C0F-49AD-920C-AEC4B5B2E9B7}"/>
                </a:ext>
              </a:extLst>
            </p:cNvPr>
            <p:cNvSpPr/>
            <p:nvPr/>
          </p:nvSpPr>
          <p:spPr bwMode="auto">
            <a:xfrm>
              <a:off x="6845942" y="4768043"/>
              <a:ext cx="1636681" cy="668593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ACF241B-6D7B-46E2-9466-6BEE82545EDA}"/>
                </a:ext>
              </a:extLst>
            </p:cNvPr>
            <p:cNvSpPr/>
            <p:nvPr/>
          </p:nvSpPr>
          <p:spPr bwMode="auto">
            <a:xfrm>
              <a:off x="6735526" y="4670322"/>
              <a:ext cx="1636681" cy="668593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rmAutofit fontScale="85000" lnSpcReduction="20000"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rPr>
                <a:t>System Component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713C665-5A1A-4E89-A397-622DD4948442}"/>
              </a:ext>
            </a:extLst>
          </p:cNvPr>
          <p:cNvGrpSpPr/>
          <p:nvPr/>
        </p:nvGrpSpPr>
        <p:grpSpPr>
          <a:xfrm>
            <a:off x="5053657" y="4452208"/>
            <a:ext cx="1300539" cy="362557"/>
            <a:chOff x="4461885" y="4574660"/>
            <a:chExt cx="1300539" cy="36255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2216ABB-F993-4847-981E-2772BE17824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61885" y="4574660"/>
              <a:ext cx="362557" cy="362557"/>
              <a:chOff x="1432979" y="1279430"/>
              <a:chExt cx="595504" cy="595504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C3FEA245-B1F9-4A02-974D-0D1C28A363D8}"/>
                  </a:ext>
                </a:extLst>
              </p:cNvPr>
              <p:cNvSpPr/>
              <p:nvPr/>
            </p:nvSpPr>
            <p:spPr bwMode="auto">
              <a:xfrm>
                <a:off x="1432979" y="1279431"/>
                <a:ext cx="595504" cy="595503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pic>
            <p:nvPicPr>
              <p:cNvPr id="41" name="Graphic 40" descr="Network with solid fill">
                <a:extLst>
                  <a:ext uri="{FF2B5EF4-FFF2-40B4-BE49-F238E27FC236}">
                    <a16:creationId xmlns:a16="http://schemas.microsoft.com/office/drawing/2014/main" id="{351C20D6-9EB6-4C93-86CF-CC0C9C79E8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32979" y="1279430"/>
                <a:ext cx="595504" cy="595504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6025FB9-36A3-4B13-AD9D-B84A5518AECD}"/>
                </a:ext>
              </a:extLst>
            </p:cNvPr>
            <p:cNvSpPr txBox="1"/>
            <p:nvPr/>
          </p:nvSpPr>
          <p:spPr>
            <a:xfrm>
              <a:off x="4756614" y="4586661"/>
              <a:ext cx="10058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NAT</a:t>
              </a: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B984CB9-F531-4179-B408-DDAB5DE465FD}"/>
              </a:ext>
            </a:extLst>
          </p:cNvPr>
          <p:cNvCxnSpPr>
            <a:cxnSpLocks/>
            <a:endCxn id="22" idx="1"/>
          </p:cNvCxnSpPr>
          <p:nvPr/>
        </p:nvCxnSpPr>
        <p:spPr bwMode="auto">
          <a:xfrm>
            <a:off x="5575942" y="5296761"/>
            <a:ext cx="56010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420403C-73E1-4D4B-8549-11C9420A9D6E}"/>
              </a:ext>
            </a:extLst>
          </p:cNvPr>
          <p:cNvCxnSpPr>
            <a:cxnSpLocks/>
            <a:endCxn id="41" idx="2"/>
          </p:cNvCxnSpPr>
          <p:nvPr/>
        </p:nvCxnSpPr>
        <p:spPr bwMode="auto">
          <a:xfrm flipV="1">
            <a:off x="5234936" y="4814765"/>
            <a:ext cx="0" cy="2837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6DFF30F-55C4-470D-9A7B-AF817E53A0A4}"/>
              </a:ext>
            </a:extLst>
          </p:cNvPr>
          <p:cNvSpPr/>
          <p:nvPr/>
        </p:nvSpPr>
        <p:spPr bwMode="auto">
          <a:xfrm>
            <a:off x="4621162" y="4937861"/>
            <a:ext cx="1235147" cy="711373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85000" lnSpcReduction="2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Real-Time WAN Transport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C93E334-3FD5-4AC2-8707-2B450F4E08F0}"/>
              </a:ext>
            </a:extLst>
          </p:cNvPr>
          <p:cNvCxnSpPr/>
          <p:nvPr/>
        </p:nvCxnSpPr>
        <p:spPr bwMode="auto">
          <a:xfrm>
            <a:off x="6354196" y="5293545"/>
            <a:ext cx="51344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4" name="Arrow: Up-Down 23">
            <a:extLst>
              <a:ext uri="{FF2B5EF4-FFF2-40B4-BE49-F238E27FC236}">
                <a16:creationId xmlns:a16="http://schemas.microsoft.com/office/drawing/2014/main" id="{65B270B9-BCF5-4309-943C-E8815893F0B0}"/>
              </a:ext>
            </a:extLst>
          </p:cNvPr>
          <p:cNvSpPr/>
          <p:nvPr/>
        </p:nvSpPr>
        <p:spPr bwMode="auto">
          <a:xfrm>
            <a:off x="6663740" y="4452208"/>
            <a:ext cx="673051" cy="1643788"/>
          </a:xfrm>
          <a:prstGeom prst="upDownArrow">
            <a:avLst/>
          </a:prstGeom>
          <a:solidFill>
            <a:srgbClr val="F77B0B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vert270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Databus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20" name="Google Shape;1922;p34">
            <a:extLst>
              <a:ext uri="{FF2B5EF4-FFF2-40B4-BE49-F238E27FC236}">
                <a16:creationId xmlns:a16="http://schemas.microsoft.com/office/drawing/2014/main" id="{3229E039-311D-4AD1-9286-BB1943694293}"/>
              </a:ext>
            </a:extLst>
          </p:cNvPr>
          <p:cNvGrpSpPr/>
          <p:nvPr/>
        </p:nvGrpSpPr>
        <p:grpSpPr>
          <a:xfrm>
            <a:off x="6119525" y="5088535"/>
            <a:ext cx="407794" cy="410023"/>
            <a:chOff x="1655075" y="3392325"/>
            <a:chExt cx="548700" cy="551700"/>
          </a:xfrm>
        </p:grpSpPr>
        <p:sp>
          <p:nvSpPr>
            <p:cNvPr id="21" name="Google Shape;1923;p34">
              <a:extLst>
                <a:ext uri="{FF2B5EF4-FFF2-40B4-BE49-F238E27FC236}">
                  <a16:creationId xmlns:a16="http://schemas.microsoft.com/office/drawing/2014/main" id="{5BCBB283-8E97-4D7D-AE93-BF8CB1175E87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" name="Google Shape;1924;p34">
              <a:extLst>
                <a:ext uri="{FF2B5EF4-FFF2-40B4-BE49-F238E27FC236}">
                  <a16:creationId xmlns:a16="http://schemas.microsoft.com/office/drawing/2014/main" id="{61F5D518-27D4-49B1-8727-63E19CFD97D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DDC6E8D-1431-444B-9523-3E3B481C22A2}"/>
              </a:ext>
            </a:extLst>
          </p:cNvPr>
          <p:cNvCxnSpPr>
            <a:cxnSpLocks/>
            <a:endCxn id="41" idx="0"/>
          </p:cNvCxnSpPr>
          <p:nvPr/>
        </p:nvCxnSpPr>
        <p:spPr bwMode="auto">
          <a:xfrm>
            <a:off x="5234935" y="3778100"/>
            <a:ext cx="1" cy="67410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CAB630D-0C73-43D5-9E86-76DDFC76CBCD}"/>
              </a:ext>
            </a:extLst>
          </p:cNvPr>
          <p:cNvSpPr/>
          <p:nvPr/>
        </p:nvSpPr>
        <p:spPr bwMode="auto">
          <a:xfrm>
            <a:off x="4975125" y="938969"/>
            <a:ext cx="5865423" cy="225034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Data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Center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6F84900-2711-48A4-A8CB-00455A0E3BF1}"/>
              </a:ext>
            </a:extLst>
          </p:cNvPr>
          <p:cNvSpPr/>
          <p:nvPr/>
        </p:nvSpPr>
        <p:spPr bwMode="auto">
          <a:xfrm>
            <a:off x="6136043" y="1054554"/>
            <a:ext cx="4590951" cy="2006418"/>
          </a:xfrm>
          <a:prstGeom prst="roundRect">
            <a:avLst/>
          </a:prstGeom>
          <a:solidFill>
            <a:srgbClr val="22458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76" name="Google Shape;1922;p34">
            <a:extLst>
              <a:ext uri="{FF2B5EF4-FFF2-40B4-BE49-F238E27FC236}">
                <a16:creationId xmlns:a16="http://schemas.microsoft.com/office/drawing/2014/main" id="{2F812865-0BB0-4186-9E23-F8C273046489}"/>
              </a:ext>
            </a:extLst>
          </p:cNvPr>
          <p:cNvGrpSpPr/>
          <p:nvPr/>
        </p:nvGrpSpPr>
        <p:grpSpPr>
          <a:xfrm>
            <a:off x="9673484" y="2476824"/>
            <a:ext cx="407794" cy="410023"/>
            <a:chOff x="1655075" y="3392325"/>
            <a:chExt cx="548700" cy="551700"/>
          </a:xfrm>
        </p:grpSpPr>
        <p:sp>
          <p:nvSpPr>
            <p:cNvPr id="77" name="Google Shape;1923;p34">
              <a:extLst>
                <a:ext uri="{FF2B5EF4-FFF2-40B4-BE49-F238E27FC236}">
                  <a16:creationId xmlns:a16="http://schemas.microsoft.com/office/drawing/2014/main" id="{378A8596-6E45-40A3-B708-27D614E1F161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8" name="Google Shape;1924;p34">
              <a:extLst>
                <a:ext uri="{FF2B5EF4-FFF2-40B4-BE49-F238E27FC236}">
                  <a16:creationId xmlns:a16="http://schemas.microsoft.com/office/drawing/2014/main" id="{C23003BF-B8AB-45EB-9BC0-AB914552D8C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1958038-A01F-49D4-BC41-25B630792BD7}"/>
              </a:ext>
            </a:extLst>
          </p:cNvPr>
          <p:cNvCxnSpPr>
            <a:stCxn id="78" idx="0"/>
          </p:cNvCxnSpPr>
          <p:nvPr/>
        </p:nvCxnSpPr>
        <p:spPr bwMode="auto">
          <a:xfrm flipH="1" flipV="1">
            <a:off x="9874055" y="2064141"/>
            <a:ext cx="1" cy="42269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1AB0A7D-5C63-4063-9F7A-C96065CFCDF2}"/>
              </a:ext>
            </a:extLst>
          </p:cNvPr>
          <p:cNvCxnSpPr>
            <a:stCxn id="78" idx="1"/>
          </p:cNvCxnSpPr>
          <p:nvPr/>
        </p:nvCxnSpPr>
        <p:spPr bwMode="auto">
          <a:xfrm flipH="1" flipV="1">
            <a:off x="9212649" y="2681835"/>
            <a:ext cx="477353" cy="321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A432432-12ED-48A9-9E56-CC6416016B49}"/>
              </a:ext>
            </a:extLst>
          </p:cNvPr>
          <p:cNvCxnSpPr/>
          <p:nvPr/>
        </p:nvCxnSpPr>
        <p:spPr bwMode="auto">
          <a:xfrm flipH="1">
            <a:off x="6934225" y="2696718"/>
            <a:ext cx="48333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E9AFCB5-3DDC-4EBD-A613-0334C94AB260}"/>
              </a:ext>
            </a:extLst>
          </p:cNvPr>
          <p:cNvCxnSpPr/>
          <p:nvPr/>
        </p:nvCxnSpPr>
        <p:spPr bwMode="auto">
          <a:xfrm>
            <a:off x="6934225" y="2854297"/>
            <a:ext cx="0" cy="66565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AA0969FD-48A4-4A62-9B51-E33046C02D50}"/>
              </a:ext>
            </a:extLst>
          </p:cNvPr>
          <p:cNvSpPr/>
          <p:nvPr/>
        </p:nvSpPr>
        <p:spPr bwMode="auto">
          <a:xfrm>
            <a:off x="7258542" y="2514849"/>
            <a:ext cx="2271904" cy="363739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85000" lnSpcReduction="1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Real-Time WAN Transport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6DD9A23-E0F1-442D-89D3-FF222C132400}"/>
              </a:ext>
            </a:extLst>
          </p:cNvPr>
          <p:cNvGrpSpPr/>
          <p:nvPr/>
        </p:nvGrpSpPr>
        <p:grpSpPr>
          <a:xfrm>
            <a:off x="6280094" y="2505886"/>
            <a:ext cx="1005810" cy="362557"/>
            <a:chOff x="6394785" y="2576034"/>
            <a:chExt cx="1005810" cy="362557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8045707-43FB-42AC-801F-9DFC3A8130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67638" y="2576034"/>
              <a:ext cx="362557" cy="362557"/>
              <a:chOff x="1432979" y="1279430"/>
              <a:chExt cx="595504" cy="595504"/>
            </a:xfrm>
          </p:grpSpPr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1CBE2CF4-1B17-4C8B-AED3-FCD5F3123FBF}"/>
                  </a:ext>
                </a:extLst>
              </p:cNvPr>
              <p:cNvSpPr/>
              <p:nvPr/>
            </p:nvSpPr>
            <p:spPr bwMode="auto">
              <a:xfrm>
                <a:off x="1432979" y="1279431"/>
                <a:ext cx="595504" cy="595503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pic>
            <p:nvPicPr>
              <p:cNvPr id="67" name="Graphic 66" descr="Network with solid fill">
                <a:extLst>
                  <a:ext uri="{FF2B5EF4-FFF2-40B4-BE49-F238E27FC236}">
                    <a16:creationId xmlns:a16="http://schemas.microsoft.com/office/drawing/2014/main" id="{4AC00D7A-973A-4243-ADC9-9CD4D761A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32979" y="1279430"/>
                <a:ext cx="595504" cy="595504"/>
              </a:xfrm>
              <a:prstGeom prst="rect">
                <a:avLst/>
              </a:prstGeom>
            </p:spPr>
          </p:pic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F138323-DBE5-4779-8F9E-E342E6F7E0F3}"/>
                </a:ext>
              </a:extLst>
            </p:cNvPr>
            <p:cNvSpPr txBox="1"/>
            <p:nvPr/>
          </p:nvSpPr>
          <p:spPr>
            <a:xfrm>
              <a:off x="6394785" y="2585891"/>
              <a:ext cx="10058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NAT</a:t>
              </a:r>
            </a:p>
          </p:txBody>
        </p:sp>
      </p:grpSp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1C6E2D65-F24F-415C-A45B-B0BA1274E27B}"/>
              </a:ext>
            </a:extLst>
          </p:cNvPr>
          <p:cNvSpPr/>
          <p:nvPr/>
        </p:nvSpPr>
        <p:spPr bwMode="auto">
          <a:xfrm>
            <a:off x="506458" y="3091593"/>
            <a:ext cx="11095366" cy="1028700"/>
          </a:xfrm>
          <a:prstGeom prst="leftRightArrow">
            <a:avLst/>
          </a:prstGeom>
          <a:solidFill>
            <a:srgbClr val="F88C2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058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OMG DDS WAN Databus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979F93F9-0246-4CCB-82F4-7D0ACB27B390}"/>
              </a:ext>
            </a:extLst>
          </p:cNvPr>
          <p:cNvCxnSpPr/>
          <p:nvPr/>
        </p:nvCxnSpPr>
        <p:spPr bwMode="auto">
          <a:xfrm>
            <a:off x="9530446" y="1602658"/>
            <a:ext cx="0" cy="4614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D1D1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A6D19642-F811-41D4-ACA6-33682BD77491}"/>
              </a:ext>
            </a:extLst>
          </p:cNvPr>
          <p:cNvCxnSpPr/>
          <p:nvPr/>
        </p:nvCxnSpPr>
        <p:spPr bwMode="auto">
          <a:xfrm>
            <a:off x="8298426" y="1602658"/>
            <a:ext cx="0" cy="4614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D1D1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D7F305A5-1654-4FF8-965B-D8349C3FE1CA}"/>
              </a:ext>
            </a:extLst>
          </p:cNvPr>
          <p:cNvCxnSpPr/>
          <p:nvPr/>
        </p:nvCxnSpPr>
        <p:spPr bwMode="auto">
          <a:xfrm>
            <a:off x="7258542" y="1602658"/>
            <a:ext cx="0" cy="4614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D1D1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75" name="Arrow: Left-Right 74">
            <a:extLst>
              <a:ext uri="{FF2B5EF4-FFF2-40B4-BE49-F238E27FC236}">
                <a16:creationId xmlns:a16="http://schemas.microsoft.com/office/drawing/2014/main" id="{DF8CC5C9-43AF-410E-A737-9E79FF1A4E33}"/>
              </a:ext>
            </a:extLst>
          </p:cNvPr>
          <p:cNvSpPr/>
          <p:nvPr/>
        </p:nvSpPr>
        <p:spPr bwMode="auto">
          <a:xfrm>
            <a:off x="6280094" y="1752168"/>
            <a:ext cx="4358410" cy="611755"/>
          </a:xfrm>
          <a:prstGeom prst="leftRightArrow">
            <a:avLst/>
          </a:prstGeom>
          <a:solidFill>
            <a:srgbClr val="F88C2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Databus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468E2FF8-1C99-4954-B439-1CB3979710F7}"/>
              </a:ext>
            </a:extLst>
          </p:cNvPr>
          <p:cNvGrpSpPr/>
          <p:nvPr/>
        </p:nvGrpSpPr>
        <p:grpSpPr>
          <a:xfrm>
            <a:off x="6653890" y="1188720"/>
            <a:ext cx="3610981" cy="569220"/>
            <a:chOff x="6653890" y="1188720"/>
            <a:chExt cx="3610981" cy="569220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659C79B-2B16-4B3C-9F80-413E95CD63EF}"/>
                </a:ext>
              </a:extLst>
            </p:cNvPr>
            <p:cNvGrpSpPr/>
            <p:nvPr/>
          </p:nvGrpSpPr>
          <p:grpSpPr>
            <a:xfrm>
              <a:off x="6663740" y="1188720"/>
              <a:ext cx="3601131" cy="569220"/>
              <a:chOff x="6943813" y="1188720"/>
              <a:chExt cx="3041782" cy="569220"/>
            </a:xfrm>
          </p:grpSpPr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202762C3-8EF9-421D-90D1-2B7A04216F26}"/>
                  </a:ext>
                </a:extLst>
              </p:cNvPr>
              <p:cNvSpPr/>
              <p:nvPr/>
            </p:nvSpPr>
            <p:spPr bwMode="auto">
              <a:xfrm>
                <a:off x="6943813" y="1188720"/>
                <a:ext cx="940432" cy="569220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</a:rPr>
                  <a:t>Analyze</a:t>
                </a:r>
              </a:p>
            </p:txBody>
          </p:sp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F9F89F6C-753E-41EF-B6CB-53CE914FB054}"/>
                  </a:ext>
                </a:extLst>
              </p:cNvPr>
              <p:cNvSpPr/>
              <p:nvPr/>
            </p:nvSpPr>
            <p:spPr bwMode="auto">
              <a:xfrm>
                <a:off x="7928053" y="1188720"/>
                <a:ext cx="803490" cy="569220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</a:rPr>
                  <a:t>Store</a:t>
                </a:r>
              </a:p>
            </p:txBody>
          </p:sp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79502201-1D47-444F-A9E7-40B79959A982}"/>
                  </a:ext>
                </a:extLst>
              </p:cNvPr>
              <p:cNvSpPr/>
              <p:nvPr/>
            </p:nvSpPr>
            <p:spPr bwMode="auto">
              <a:xfrm>
                <a:off x="8775352" y="1188720"/>
                <a:ext cx="1210243" cy="569220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</a:rPr>
                  <a:t>Aggregate</a:t>
                </a:r>
              </a:p>
            </p:txBody>
          </p:sp>
        </p:grpSp>
        <p:pic>
          <p:nvPicPr>
            <p:cNvPr id="62" name="Graphic 61" descr="Database with solid fill">
              <a:extLst>
                <a:ext uri="{FF2B5EF4-FFF2-40B4-BE49-F238E27FC236}">
                  <a16:creationId xmlns:a16="http://schemas.microsoft.com/office/drawing/2014/main" id="{B9579CE5-95A7-4A36-B7F0-0C55EB4B77FE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95445" y="1280160"/>
              <a:ext cx="411480" cy="411480"/>
            </a:xfrm>
            <a:prstGeom prst="rect">
              <a:avLst/>
            </a:prstGeom>
          </p:spPr>
        </p:pic>
        <p:pic>
          <p:nvPicPr>
            <p:cNvPr id="92" name="Graphic 91" descr="Bar graph with upward trend with solid fill">
              <a:extLst>
                <a:ext uri="{FF2B5EF4-FFF2-40B4-BE49-F238E27FC236}">
                  <a16:creationId xmlns:a16="http://schemas.microsoft.com/office/drawing/2014/main" id="{A8485A78-26FF-4C9F-95CB-E0406D184063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53890" y="1280160"/>
              <a:ext cx="411480" cy="411480"/>
            </a:xfrm>
            <a:prstGeom prst="rect">
              <a:avLst/>
            </a:prstGeom>
          </p:spPr>
        </p:pic>
        <p:pic>
          <p:nvPicPr>
            <p:cNvPr id="94" name="Graphic 93" descr="Badge Follow with solid fill">
              <a:extLst>
                <a:ext uri="{FF2B5EF4-FFF2-40B4-BE49-F238E27FC236}">
                  <a16:creationId xmlns:a16="http://schemas.microsoft.com/office/drawing/2014/main" id="{C2158579-80FF-4B1B-A78A-668A856CA894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856542" y="1280160"/>
              <a:ext cx="411480" cy="411480"/>
            </a:xfrm>
            <a:prstGeom prst="rect">
              <a:avLst/>
            </a:prstGeom>
          </p:spPr>
        </p:pic>
      </p:grpSp>
      <p:cxnSp>
        <p:nvCxnSpPr>
          <p:cNvPr id="104" name="Connector: Elbow 103">
            <a:extLst>
              <a:ext uri="{FF2B5EF4-FFF2-40B4-BE49-F238E27FC236}">
                <a16:creationId xmlns:a16="http://schemas.microsoft.com/office/drawing/2014/main" id="{D3BA00FD-4B90-4D77-A1F0-F4BB43316CD9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4972719" y="3141783"/>
            <a:ext cx="2295591" cy="1510569"/>
          </a:xfrm>
          <a:prstGeom prst="bentConnector3">
            <a:avLst>
              <a:gd name="adj1" fmla="val 61993"/>
            </a:avLst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/>
          </a:ln>
          <a:effectLst/>
        </p:spPr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42B1443A-BFE3-47CE-A8CF-59236BA15FAF}"/>
              </a:ext>
            </a:extLst>
          </p:cNvPr>
          <p:cNvCxnSpPr>
            <a:cxnSpLocks/>
          </p:cNvCxnSpPr>
          <p:nvPr/>
        </p:nvCxnSpPr>
        <p:spPr bwMode="auto">
          <a:xfrm>
            <a:off x="6875799" y="2749270"/>
            <a:ext cx="48655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triangle"/>
          </a:ln>
          <a:effectLst/>
        </p:spPr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BE0D8175-53EC-4C13-A43F-943FFBE4DCE2}"/>
              </a:ext>
            </a:extLst>
          </p:cNvPr>
          <p:cNvSpPr txBox="1"/>
          <p:nvPr/>
        </p:nvSpPr>
        <p:spPr>
          <a:xfrm>
            <a:off x="731520" y="938969"/>
            <a:ext cx="4031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Edge-to-Data Center connectivity across a WAN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Edge-to-Edge connectivity across a WAN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OMG DDS connectivity within Data Centers and Edge Systems</a:t>
            </a:r>
          </a:p>
        </p:txBody>
      </p:sp>
    </p:spTree>
    <p:extLst>
      <p:ext uri="{BB962C8B-B14F-4D97-AF65-F5344CB8AC3E}">
        <p14:creationId xmlns:p14="http://schemas.microsoft.com/office/powerpoint/2010/main" val="1601166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47700"/>
          </a:xfrm>
        </p:spPr>
        <p:txBody>
          <a:bodyPr>
            <a:normAutofit/>
          </a:bodyPr>
          <a:lstStyle/>
          <a:p>
            <a:r>
              <a:rPr lang="en-US" sz="2800" dirty="0"/>
              <a:t>OMG DDS Security Standard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636" y="1175543"/>
            <a:ext cx="3876914" cy="4506913"/>
          </a:xfr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752475" y="1010806"/>
            <a:ext cx="6350000" cy="4507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OMG released the DDS Security specification (v1.1) in July 2018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Collaboratively developed by several OMG DDS vendors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Defines: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OMG DDS Security Model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Service Plugin Interface (SPI) Architecture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dd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1709676"/>
            <a:ext cx="743818" cy="7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028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0000">
            <a:normAutofit/>
          </a:bodyPr>
          <a:lstStyle/>
          <a:p>
            <a:r>
              <a:rPr lang="en-US" sz="2800" dirty="0"/>
              <a:t>OMG DDS Security Standard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5423612"/>
          </a:xfrm>
        </p:spPr>
        <p:txBody>
          <a:bodyPr>
            <a:normAutofit fontScale="77500" lnSpcReduction="20000"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Security Plugs into OMG DDS Middleware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Secures data-in-motion throughout the system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Can easily take DIS PDUs or TENA / HLA FOMs and convert them to Secure OMG DDS Topics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Programming language and Operating System interoperability</a:t>
            </a:r>
          </a:p>
          <a:p>
            <a:pPr marL="609585" lvl="1" indent="0">
              <a:buNone/>
            </a:pPr>
            <a:endParaRPr lang="en-US" sz="2000" dirty="0"/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Decentralized, Peer-to-Peer, and Highly Configurable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Fine-grained access control and security levels for each topic and partition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Each participant separately authenticated through mutual authentication</a:t>
            </a:r>
          </a:p>
          <a:p>
            <a:pPr marL="609585" lvl="1" indent="0">
              <a:buNone/>
            </a:pPr>
            <a:endParaRPr lang="en-US" sz="2000" dirty="0"/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OMG DDS Security has been vetted at the Cybersecurity Warfare ranges at Quantico, VA and Orlando, FL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USAF has funded a SBIR project for Multi-Level Security for LVC simulations</a:t>
            </a:r>
          </a:p>
          <a:p>
            <a:pPr marL="609585" lvl="1" indent="0">
              <a:buNone/>
            </a:pPr>
            <a:endParaRPr lang="en-US" sz="2000" dirty="0"/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OMG DDS Security is a natural fit for Multi-Domain Operations systems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Joint Battle Command Platform JBC-P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Integrated Air and Missile Defense Battle Control System IBCS 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Cooperative Engagement Capability CEC 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Universal Ground Control Station UGCS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All branches of the military, including Space Force, use OMG DDS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0709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12257" y="16173"/>
            <a:ext cx="7767486" cy="696451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OMG DDS: Data-Centric, Fine-Grained Security</a:t>
            </a:r>
          </a:p>
        </p:txBody>
      </p:sp>
      <p:sp>
        <p:nvSpPr>
          <p:cNvPr id="201" name="Content Placeholder 200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Per-Data-Topic Security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Control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r,w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access for each function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Ensures proper dataflow operation</a:t>
            </a:r>
          </a:p>
          <a:p>
            <a:pPr>
              <a:lnSpc>
                <a:spcPct val="12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Complete Protection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Discovery authentication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Data-centric access control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Cryptography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Tagging and logging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Non-repudiation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Secure multicast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100% standards compliant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BEE53A28-0EA7-4583-853D-10E5A6E89D7D}"/>
              </a:ext>
            </a:extLst>
          </p:cNvPr>
          <p:cNvSpPr/>
          <p:nvPr/>
        </p:nvSpPr>
        <p:spPr>
          <a:xfrm>
            <a:off x="5751836" y="2517323"/>
            <a:ext cx="4403039" cy="1411781"/>
          </a:xfrm>
          <a:prstGeom prst="roundRect">
            <a:avLst/>
          </a:prstGeom>
          <a:solidFill>
            <a:srgbClr val="ED7D31">
              <a:lumMod val="40000"/>
              <a:lumOff val="60000"/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8CF039C-89E0-4CB4-9663-E4C274DCEEEB}"/>
              </a:ext>
            </a:extLst>
          </p:cNvPr>
          <p:cNvSpPr/>
          <p:nvPr/>
        </p:nvSpPr>
        <p:spPr>
          <a:xfrm>
            <a:off x="9173873" y="1160079"/>
            <a:ext cx="1000250" cy="581324"/>
          </a:xfrm>
          <a:prstGeom prst="roundRect">
            <a:avLst/>
          </a:prstGeom>
          <a:solidFill>
            <a:srgbClr val="FFC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Operator</a:t>
            </a:r>
          </a:p>
        </p:txBody>
      </p:sp>
      <p:sp>
        <p:nvSpPr>
          <p:cNvPr id="55" name="Rectangle 49">
            <a:extLst>
              <a:ext uri="{FF2B5EF4-FFF2-40B4-BE49-F238E27FC236}">
                <a16:creationId xmlns:a16="http://schemas.microsoft.com/office/drawing/2014/main" id="{E64AF9B2-34A1-4AB8-8CDB-715AA4CDA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8361" y="2710743"/>
            <a:ext cx="890012" cy="916578"/>
          </a:xfrm>
          <a:prstGeom prst="rect">
            <a:avLst/>
          </a:prstGeom>
          <a:noFill/>
          <a:ln w="38100">
            <a:solidFill>
              <a:srgbClr val="ED7D31"/>
            </a:solidFill>
            <a:prstDash val="dash"/>
            <a:miter lim="800000"/>
            <a:headEnd/>
            <a:tailEnd/>
          </a:ln>
          <a:effectLst/>
        </p:spPr>
        <p:txBody>
          <a:bodyPr wrap="none" lIns="91067" tIns="45536" rIns="91067" bIns="45536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EAE9D19-F923-40C8-8611-8840457CA38E}"/>
              </a:ext>
            </a:extLst>
          </p:cNvPr>
          <p:cNvCxnSpPr>
            <a:stCxn id="80" idx="2"/>
          </p:cNvCxnSpPr>
          <p:nvPr/>
        </p:nvCxnSpPr>
        <p:spPr>
          <a:xfrm>
            <a:off x="6206020" y="1741403"/>
            <a:ext cx="274012" cy="922322"/>
          </a:xfrm>
          <a:prstGeom prst="line">
            <a:avLst/>
          </a:prstGeom>
          <a:noFill/>
          <a:ln w="57150" cap="flat" cmpd="sng" algn="ctr">
            <a:solidFill>
              <a:srgbClr val="4472C4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73DBB5-649D-4A8E-969E-DA3E77484038}"/>
              </a:ext>
            </a:extLst>
          </p:cNvPr>
          <p:cNvCxnSpPr/>
          <p:nvPr/>
        </p:nvCxnSpPr>
        <p:spPr>
          <a:xfrm flipH="1">
            <a:off x="6576565" y="1776328"/>
            <a:ext cx="546629" cy="887397"/>
          </a:xfrm>
          <a:prstGeom prst="line">
            <a:avLst/>
          </a:prstGeom>
          <a:noFill/>
          <a:ln w="57150" cap="flat" cmpd="sng" algn="ctr">
            <a:solidFill>
              <a:srgbClr val="4472C4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7A427C8-1886-498B-BF78-D94E93C5DD3D}"/>
              </a:ext>
            </a:extLst>
          </p:cNvPr>
          <p:cNvCxnSpPr/>
          <p:nvPr/>
        </p:nvCxnSpPr>
        <p:spPr>
          <a:xfrm flipH="1">
            <a:off x="9243367" y="1786369"/>
            <a:ext cx="407807" cy="887254"/>
          </a:xfrm>
          <a:prstGeom prst="line">
            <a:avLst/>
          </a:prstGeom>
          <a:noFill/>
          <a:ln w="57150" cap="flat" cmpd="sng" algn="ctr">
            <a:solidFill>
              <a:srgbClr val="70AD47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4A25D50-CC17-400E-B713-28981BC14B80}"/>
              </a:ext>
            </a:extLst>
          </p:cNvPr>
          <p:cNvCxnSpPr/>
          <p:nvPr/>
        </p:nvCxnSpPr>
        <p:spPr>
          <a:xfrm>
            <a:off x="8603770" y="1776328"/>
            <a:ext cx="549889" cy="897295"/>
          </a:xfrm>
          <a:prstGeom prst="line">
            <a:avLst/>
          </a:prstGeom>
          <a:noFill/>
          <a:ln w="57150" cap="flat" cmpd="sng" algn="ctr">
            <a:solidFill>
              <a:srgbClr val="70AD47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F95FCB8-87F7-4AE8-B6B6-6876DDA8F099}"/>
              </a:ext>
            </a:extLst>
          </p:cNvPr>
          <p:cNvCxnSpPr/>
          <p:nvPr/>
        </p:nvCxnSpPr>
        <p:spPr>
          <a:xfrm>
            <a:off x="7352391" y="1776328"/>
            <a:ext cx="626094" cy="88739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C25120C-4C9B-4766-B5D0-F419F430ED47}"/>
              </a:ext>
            </a:extLst>
          </p:cNvPr>
          <p:cNvCxnSpPr>
            <a:stCxn id="66" idx="2"/>
          </p:cNvCxnSpPr>
          <p:nvPr/>
        </p:nvCxnSpPr>
        <p:spPr>
          <a:xfrm flipH="1">
            <a:off x="6737198" y="1741403"/>
            <a:ext cx="1780808" cy="922322"/>
          </a:xfrm>
          <a:prstGeom prst="line">
            <a:avLst/>
          </a:prstGeom>
          <a:noFill/>
          <a:ln w="57150" cap="flat" cmpd="sng" algn="ctr">
            <a:solidFill>
              <a:srgbClr val="4472C4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415DA3EC-AEB9-498C-92C0-84100271E50F}"/>
              </a:ext>
            </a:extLst>
          </p:cNvPr>
          <p:cNvSpPr/>
          <p:nvPr/>
        </p:nvSpPr>
        <p:spPr>
          <a:xfrm>
            <a:off x="9028264" y="3618685"/>
            <a:ext cx="458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Fire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06D017E-FA12-48C6-971E-9DCFDD34558B}"/>
              </a:ext>
            </a:extLst>
          </p:cNvPr>
          <p:cNvCxnSpPr/>
          <p:nvPr/>
        </p:nvCxnSpPr>
        <p:spPr>
          <a:xfrm flipV="1">
            <a:off x="9846311" y="1741403"/>
            <a:ext cx="0" cy="793545"/>
          </a:xfrm>
          <a:prstGeom prst="line">
            <a:avLst/>
          </a:prstGeom>
          <a:noFill/>
          <a:ln w="57150" cap="flat" cmpd="sng" algn="ctr">
            <a:solidFill>
              <a:srgbClr val="70AD47">
                <a:lumMod val="40000"/>
                <a:lumOff val="60000"/>
              </a:srgbClr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9E27B9C-2FAD-46C3-95A7-B0A8FB8F1835}"/>
              </a:ext>
            </a:extLst>
          </p:cNvPr>
          <p:cNvSpPr txBox="1"/>
          <p:nvPr/>
        </p:nvSpPr>
        <p:spPr>
          <a:xfrm>
            <a:off x="10299490" y="3030964"/>
            <a:ext cx="1393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ED7D31"/>
                </a:solidFill>
                <a:latin typeface="Calibri" panose="020F0502020204030204"/>
              </a:rPr>
              <a:t>Data Topics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101B34E-2B01-4E47-A340-69DC9E6AEE67}"/>
              </a:ext>
            </a:extLst>
          </p:cNvPr>
          <p:cNvSpPr txBox="1"/>
          <p:nvPr/>
        </p:nvSpPr>
        <p:spPr>
          <a:xfrm>
            <a:off x="10299490" y="1272401"/>
            <a:ext cx="1500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77B0B"/>
                </a:solidFill>
                <a:latin typeface="Calibri" panose="020F0502020204030204"/>
              </a:rPr>
              <a:t>Applications</a:t>
            </a:r>
            <a:endParaRPr lang="en-US" sz="1600" b="1" dirty="0">
              <a:solidFill>
                <a:srgbClr val="F77B0B"/>
              </a:solidFill>
              <a:latin typeface="Calibri" panose="020F0502020204030204"/>
            </a:endParaRPr>
          </a:p>
        </p:txBody>
      </p:sp>
      <p:sp>
        <p:nvSpPr>
          <p:cNvPr id="66" name="Rectangle: Rounded Corners 67">
            <a:extLst>
              <a:ext uri="{FF2B5EF4-FFF2-40B4-BE49-F238E27FC236}">
                <a16:creationId xmlns:a16="http://schemas.microsoft.com/office/drawing/2014/main" id="{1559DB9D-A129-45E1-9B0F-0A8D86D93B95}"/>
              </a:ext>
            </a:extLst>
          </p:cNvPr>
          <p:cNvSpPr/>
          <p:nvPr/>
        </p:nvSpPr>
        <p:spPr>
          <a:xfrm>
            <a:off x="8017881" y="1160079"/>
            <a:ext cx="1000250" cy="581324"/>
          </a:xfrm>
          <a:prstGeom prst="roundRect">
            <a:avLst/>
          </a:prstGeom>
          <a:solidFill>
            <a:srgbClr val="FFC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</a:t>
            </a:r>
          </a:p>
        </p:txBody>
      </p:sp>
      <p:sp>
        <p:nvSpPr>
          <p:cNvPr id="69" name="Rectangle: Rounded Corners 67">
            <a:extLst>
              <a:ext uri="{FF2B5EF4-FFF2-40B4-BE49-F238E27FC236}">
                <a16:creationId xmlns:a16="http://schemas.microsoft.com/office/drawing/2014/main" id="{7ABA9CB6-9417-4F38-B612-DADBEACB76BE}"/>
              </a:ext>
            </a:extLst>
          </p:cNvPr>
          <p:cNvSpPr/>
          <p:nvPr/>
        </p:nvSpPr>
        <p:spPr>
          <a:xfrm>
            <a:off x="6861888" y="1160079"/>
            <a:ext cx="1000250" cy="581324"/>
          </a:xfrm>
          <a:prstGeom prst="roundRect">
            <a:avLst/>
          </a:prstGeom>
          <a:solidFill>
            <a:srgbClr val="FFC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Visualize</a:t>
            </a:r>
          </a:p>
        </p:txBody>
      </p:sp>
      <p:sp>
        <p:nvSpPr>
          <p:cNvPr id="80" name="Rectangle: Rounded Corners 67">
            <a:extLst>
              <a:ext uri="{FF2B5EF4-FFF2-40B4-BE49-F238E27FC236}">
                <a16:creationId xmlns:a16="http://schemas.microsoft.com/office/drawing/2014/main" id="{59F23056-5CD7-47DE-9C07-E1600920D1EC}"/>
              </a:ext>
            </a:extLst>
          </p:cNvPr>
          <p:cNvSpPr/>
          <p:nvPr/>
        </p:nvSpPr>
        <p:spPr>
          <a:xfrm>
            <a:off x="5705895" y="1160079"/>
            <a:ext cx="1000250" cy="581324"/>
          </a:xfrm>
          <a:prstGeom prst="roundRect">
            <a:avLst/>
          </a:prstGeom>
          <a:solidFill>
            <a:srgbClr val="FFC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Simulate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60B5E79A-2F04-4819-A901-382E37669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8084" y="2828228"/>
            <a:ext cx="575216" cy="670030"/>
          </a:xfrm>
          <a:prstGeom prst="rect">
            <a:avLst/>
          </a:prstGeom>
        </p:spPr>
      </p:pic>
      <p:sp>
        <p:nvSpPr>
          <p:cNvPr id="83" name="Rectangle 49">
            <a:extLst>
              <a:ext uri="{FF2B5EF4-FFF2-40B4-BE49-F238E27FC236}">
                <a16:creationId xmlns:a16="http://schemas.microsoft.com/office/drawing/2014/main" id="{1B91F60B-6E2A-4582-A7D0-C860BC5B1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949" y="2701430"/>
            <a:ext cx="890012" cy="916578"/>
          </a:xfrm>
          <a:prstGeom prst="rect">
            <a:avLst/>
          </a:prstGeom>
          <a:noFill/>
          <a:ln w="38100">
            <a:solidFill>
              <a:srgbClr val="ED7D31"/>
            </a:solidFill>
            <a:prstDash val="dash"/>
            <a:miter lim="800000"/>
            <a:headEnd/>
            <a:tailEnd/>
          </a:ln>
          <a:effectLst/>
        </p:spPr>
        <p:txBody>
          <a:bodyPr wrap="none" lIns="91067" tIns="45536" rIns="91067" bIns="45536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C7CAB199-ABC0-4B02-9BCA-DDEDF31D2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672" y="2818915"/>
            <a:ext cx="575216" cy="67003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F6B5C310-E301-4B86-A5B9-CC180AD5D4B4}"/>
              </a:ext>
            </a:extLst>
          </p:cNvPr>
          <p:cNvSpPr/>
          <p:nvPr/>
        </p:nvSpPr>
        <p:spPr>
          <a:xfrm>
            <a:off x="6178192" y="3621531"/>
            <a:ext cx="9556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BaseEntity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19D1341-9719-4C93-8703-38BE6EDD3FC6}"/>
              </a:ext>
            </a:extLst>
          </p:cNvPr>
          <p:cNvSpPr/>
          <p:nvPr/>
        </p:nvSpPr>
        <p:spPr>
          <a:xfrm>
            <a:off x="7442428" y="3618685"/>
            <a:ext cx="10090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Detonation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A2DF9B8B-B02D-4105-988C-FA4D7A402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70" y="2828228"/>
            <a:ext cx="575216" cy="670030"/>
          </a:xfrm>
          <a:prstGeom prst="rect">
            <a:avLst/>
          </a:prstGeom>
        </p:spPr>
      </p:pic>
      <p:sp>
        <p:nvSpPr>
          <p:cNvPr id="88" name="Rectangle 49">
            <a:extLst>
              <a:ext uri="{FF2B5EF4-FFF2-40B4-BE49-F238E27FC236}">
                <a16:creationId xmlns:a16="http://schemas.microsoft.com/office/drawing/2014/main" id="{F99BFDE2-41C2-4913-8519-8CC80B331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8047" y="2688524"/>
            <a:ext cx="890012" cy="365152"/>
          </a:xfrm>
          <a:prstGeom prst="rect">
            <a:avLst/>
          </a:prstGeom>
          <a:noFill/>
          <a:ln w="38100">
            <a:solidFill>
              <a:srgbClr val="ED7D31"/>
            </a:solidFill>
            <a:prstDash val="dash"/>
            <a:miter lim="800000"/>
            <a:headEnd/>
            <a:tailEnd/>
          </a:ln>
          <a:effectLst/>
        </p:spPr>
        <p:txBody>
          <a:bodyPr wrap="none" lIns="91067" tIns="45536" rIns="91067" bIns="45536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9" name="Rectangle 49">
            <a:extLst>
              <a:ext uri="{FF2B5EF4-FFF2-40B4-BE49-F238E27FC236}">
                <a16:creationId xmlns:a16="http://schemas.microsoft.com/office/drawing/2014/main" id="{4AF618A3-60B5-4C8D-B2B6-027E929C8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3155" y="3231019"/>
            <a:ext cx="890012" cy="396301"/>
          </a:xfrm>
          <a:prstGeom prst="rect">
            <a:avLst/>
          </a:prstGeom>
          <a:noFill/>
          <a:ln w="38100">
            <a:solidFill>
              <a:srgbClr val="ED7D31"/>
            </a:solidFill>
            <a:prstDash val="dash"/>
            <a:miter lim="800000"/>
            <a:headEnd/>
            <a:tailEnd/>
          </a:ln>
          <a:effectLst/>
        </p:spPr>
        <p:txBody>
          <a:bodyPr wrap="none" lIns="91067" tIns="45536" rIns="91067" bIns="45536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7D09E70-2A84-4427-80BD-A416978A9E3B}"/>
              </a:ext>
            </a:extLst>
          </p:cNvPr>
          <p:cNvSpPr txBox="1"/>
          <p:nvPr/>
        </p:nvSpPr>
        <p:spPr>
          <a:xfrm>
            <a:off x="6388455" y="4095583"/>
            <a:ext cx="42795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Data Topic Security model: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Simulate: Fire(r), </a:t>
            </a:r>
            <a:r>
              <a:rPr lang="en-US" sz="2000" i="1" dirty="0" err="1">
                <a:solidFill>
                  <a:srgbClr val="44546A"/>
                </a:solidFill>
                <a:latin typeface="Calibri" panose="020F0502020204030204"/>
              </a:rPr>
              <a:t>BaseEntity</a:t>
            </a: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(w)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Visualize: </a:t>
            </a:r>
            <a:r>
              <a:rPr lang="en-US" sz="2000" i="1" dirty="0" err="1">
                <a:solidFill>
                  <a:srgbClr val="44546A"/>
                </a:solidFill>
                <a:latin typeface="Calibri" panose="020F0502020204030204"/>
              </a:rPr>
              <a:t>BaseEntity</a:t>
            </a: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(r), Detonation(w)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Control: </a:t>
            </a:r>
            <a:r>
              <a:rPr lang="en-US" sz="2000" i="1" dirty="0" err="1">
                <a:solidFill>
                  <a:srgbClr val="44546A"/>
                </a:solidFill>
                <a:latin typeface="Calibri" panose="020F0502020204030204"/>
              </a:rPr>
              <a:t>BaseEntity</a:t>
            </a: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(r), Fire(w)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Operator: *(r), Fire(w)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i="1" dirty="0">
              <a:solidFill>
                <a:srgbClr val="44546A"/>
              </a:solidFill>
              <a:latin typeface="Calibri" panose="020F0502020204030204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49118E-D4EE-486E-8B34-FE362D968073}"/>
              </a:ext>
            </a:extLst>
          </p:cNvPr>
          <p:cNvCxnSpPr>
            <a:cxnSpLocks/>
          </p:cNvCxnSpPr>
          <p:nvPr/>
        </p:nvCxnSpPr>
        <p:spPr>
          <a:xfrm flipH="1" flipV="1">
            <a:off x="6411559" y="1785769"/>
            <a:ext cx="2592592" cy="871370"/>
          </a:xfrm>
          <a:prstGeom prst="line">
            <a:avLst/>
          </a:prstGeom>
          <a:noFill/>
          <a:ln w="57150" cap="flat" cmpd="sng" algn="ctr">
            <a:solidFill>
              <a:srgbClr val="4472C4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161251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19125"/>
          </a:xfrm>
        </p:spPr>
        <p:txBody>
          <a:bodyPr>
            <a:normAutofit/>
          </a:bodyPr>
          <a:lstStyle/>
          <a:p>
            <a:r>
              <a:rPr lang="en-US" sz="2800" dirty="0"/>
              <a:t>Pluggable Architecture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438150" y="1073151"/>
            <a:ext cx="7467600" cy="4584699"/>
          </a:xfrm>
        </p:spPr>
        <p:txBody>
          <a:bodyPr>
            <a:normAutofit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Requires trivial or no change to existing OMG DDS apps and adapters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Includes default plugins; customizable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Runs over any transport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Including low bandwidth, unreliable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not require TCP or IP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Multicast for scalability, low latency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Completely decentralized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performance and scalability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single point of failure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AF9597-09E1-416A-996C-B35F7C3ED2B9}"/>
              </a:ext>
            </a:extLst>
          </p:cNvPr>
          <p:cNvSpPr/>
          <p:nvPr/>
        </p:nvSpPr>
        <p:spPr>
          <a:xfrm>
            <a:off x="8896327" y="2159758"/>
            <a:ext cx="2624668" cy="2116417"/>
          </a:xfrm>
          <a:prstGeom prst="rect">
            <a:avLst/>
          </a:prstGeom>
          <a:solidFill>
            <a:srgbClr val="00206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OMG DDS Security Library</a:t>
            </a:r>
          </a:p>
        </p:txBody>
      </p:sp>
      <p:sp>
        <p:nvSpPr>
          <p:cNvPr id="17" name="Pentagon 6">
            <a:extLst>
              <a:ext uri="{FF2B5EF4-FFF2-40B4-BE49-F238E27FC236}">
                <a16:creationId xmlns:a16="http://schemas.microsoft.com/office/drawing/2014/main" id="{C0AB15B5-5F04-49C3-9793-E994513C5EC0}"/>
              </a:ext>
            </a:extLst>
          </p:cNvPr>
          <p:cNvSpPr/>
          <p:nvPr/>
        </p:nvSpPr>
        <p:spPr>
          <a:xfrm>
            <a:off x="7306770" y="2243586"/>
            <a:ext cx="1774423" cy="342363"/>
          </a:xfrm>
          <a:prstGeom prst="homePlate">
            <a:avLst/>
          </a:prstGeom>
          <a:solidFill>
            <a:srgbClr val="00206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Authentication</a:t>
            </a:r>
          </a:p>
        </p:txBody>
      </p:sp>
      <p:sp>
        <p:nvSpPr>
          <p:cNvPr id="18" name="Pentagon 7">
            <a:extLst>
              <a:ext uri="{FF2B5EF4-FFF2-40B4-BE49-F238E27FC236}">
                <a16:creationId xmlns:a16="http://schemas.microsoft.com/office/drawing/2014/main" id="{7A92905D-4BF4-4CE3-9B96-927CC2B42F2F}"/>
              </a:ext>
            </a:extLst>
          </p:cNvPr>
          <p:cNvSpPr/>
          <p:nvPr/>
        </p:nvSpPr>
        <p:spPr>
          <a:xfrm>
            <a:off x="7306770" y="2652531"/>
            <a:ext cx="1774423" cy="342363"/>
          </a:xfrm>
          <a:prstGeom prst="homePlate">
            <a:avLst/>
          </a:prstGeom>
          <a:solidFill>
            <a:srgbClr val="00206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rmAutofit fontScale="77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Control</a:t>
            </a:r>
          </a:p>
        </p:txBody>
      </p:sp>
      <p:sp>
        <p:nvSpPr>
          <p:cNvPr id="19" name="Pentagon 8">
            <a:extLst>
              <a:ext uri="{FF2B5EF4-FFF2-40B4-BE49-F238E27FC236}">
                <a16:creationId xmlns:a16="http://schemas.microsoft.com/office/drawing/2014/main" id="{5B2779F4-EBC8-49F0-AE01-1F90037F2C6D}"/>
              </a:ext>
            </a:extLst>
          </p:cNvPr>
          <p:cNvSpPr/>
          <p:nvPr/>
        </p:nvSpPr>
        <p:spPr>
          <a:xfrm>
            <a:off x="7306770" y="3061480"/>
            <a:ext cx="1774423" cy="342363"/>
          </a:xfrm>
          <a:prstGeom prst="homePlate">
            <a:avLst/>
          </a:prstGeom>
          <a:solidFill>
            <a:srgbClr val="00206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rmAutofit fontScale="77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Encryption</a:t>
            </a:r>
          </a:p>
        </p:txBody>
      </p:sp>
      <p:sp>
        <p:nvSpPr>
          <p:cNvPr id="21" name="Pentagon 10">
            <a:extLst>
              <a:ext uri="{FF2B5EF4-FFF2-40B4-BE49-F238E27FC236}">
                <a16:creationId xmlns:a16="http://schemas.microsoft.com/office/drawing/2014/main" id="{F0C9B5B3-BF75-4C31-9977-F1B4544ADD71}"/>
              </a:ext>
            </a:extLst>
          </p:cNvPr>
          <p:cNvSpPr/>
          <p:nvPr/>
        </p:nvSpPr>
        <p:spPr>
          <a:xfrm>
            <a:off x="7303177" y="3466861"/>
            <a:ext cx="1774423" cy="342363"/>
          </a:xfrm>
          <a:prstGeom prst="homePlate">
            <a:avLst/>
          </a:prstGeom>
          <a:solidFill>
            <a:srgbClr val="00206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rmAutofit fontScale="77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Logging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5838E5-A820-4646-87DF-D6D057F2C84E}"/>
              </a:ext>
            </a:extLst>
          </p:cNvPr>
          <p:cNvSpPr/>
          <p:nvPr/>
        </p:nvSpPr>
        <p:spPr>
          <a:xfrm>
            <a:off x="8918051" y="1672134"/>
            <a:ext cx="2624668" cy="381381"/>
          </a:xfrm>
          <a:prstGeom prst="rect">
            <a:avLst/>
          </a:prstGeom>
          <a:solidFill>
            <a:srgbClr val="FFC00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rmAutofit fontScale="850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B5450A-A105-4500-95A4-F0A3CBC2E5FE}"/>
              </a:ext>
            </a:extLst>
          </p:cNvPr>
          <p:cNvSpPr/>
          <p:nvPr/>
        </p:nvSpPr>
        <p:spPr>
          <a:xfrm>
            <a:off x="8896358" y="4377422"/>
            <a:ext cx="2624671" cy="728701"/>
          </a:xfrm>
          <a:prstGeom prst="rect">
            <a:avLst/>
          </a:prstGeom>
          <a:solidFill>
            <a:srgbClr val="FFC00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rmAutofit fontScale="850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 Transport</a:t>
            </a:r>
            <a:b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(e.g., TCP, UDP, multicast, RT-WAN, shared memory</a:t>
            </a:r>
            <a:r>
              <a:rPr kumimoji="0" lang="is-I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2669EAD-9786-47C3-8C41-DCF4254E6D50}"/>
              </a:ext>
            </a:extLst>
          </p:cNvPr>
          <p:cNvCxnSpPr/>
          <p:nvPr/>
        </p:nvCxnSpPr>
        <p:spPr>
          <a:xfrm>
            <a:off x="10208654" y="5106144"/>
            <a:ext cx="0" cy="47723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B42486-6013-446F-82BA-8BC00F984FE9}"/>
              </a:ext>
            </a:extLst>
          </p:cNvPr>
          <p:cNvCxnSpPr/>
          <p:nvPr/>
        </p:nvCxnSpPr>
        <p:spPr>
          <a:xfrm>
            <a:off x="9640277" y="5568462"/>
            <a:ext cx="1117600" cy="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arrow"/>
            <a:tailEnd type="arrow"/>
          </a:ln>
          <a:effectLst/>
        </p:spPr>
      </p:cxnSp>
      <p:sp>
        <p:nvSpPr>
          <p:cNvPr id="15" name="Pentagon 10">
            <a:extLst>
              <a:ext uri="{FF2B5EF4-FFF2-40B4-BE49-F238E27FC236}">
                <a16:creationId xmlns:a16="http://schemas.microsoft.com/office/drawing/2014/main" id="{C62A70F5-8DB7-49C8-AA8D-4DB50DA36C71}"/>
              </a:ext>
            </a:extLst>
          </p:cNvPr>
          <p:cNvSpPr/>
          <p:nvPr/>
        </p:nvSpPr>
        <p:spPr>
          <a:xfrm>
            <a:off x="7303177" y="3890789"/>
            <a:ext cx="1774423" cy="342363"/>
          </a:xfrm>
          <a:prstGeom prst="homePlate">
            <a:avLst/>
          </a:prstGeom>
          <a:solidFill>
            <a:srgbClr val="00206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rmAutofit fontScale="77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Tagging</a:t>
            </a:r>
          </a:p>
        </p:txBody>
      </p:sp>
    </p:spTree>
    <p:extLst>
      <p:ext uri="{BB962C8B-B14F-4D97-AF65-F5344CB8AC3E}">
        <p14:creationId xmlns:p14="http://schemas.microsoft.com/office/powerpoint/2010/main" val="1181427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Standard Capabilities (Built-in Plugins)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CC007-EEF3-4767-8231-41F7F8398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12">
            <a:extLst>
              <a:ext uri="{FF2B5EF4-FFF2-40B4-BE49-F238E27FC236}">
                <a16:creationId xmlns:a16="http://schemas.microsoft.com/office/drawing/2014/main" id="{C94B149E-A81B-431C-921E-9EB9FACD40CE}"/>
              </a:ext>
            </a:extLst>
          </p:cNvPr>
          <p:cNvGraphicFramePr>
            <a:graphicFrameLocks/>
          </p:cNvGraphicFramePr>
          <p:nvPr/>
        </p:nvGraphicFramePr>
        <p:xfrm>
          <a:off x="457200" y="1030111"/>
          <a:ext cx="11277600" cy="4956558"/>
        </p:xfrm>
        <a:graphic>
          <a:graphicData uri="http://schemas.openxmlformats.org/drawingml/2006/table">
            <a:tbl>
              <a:tblPr bandRow="1"/>
              <a:tblGrid>
                <a:gridCol w="2515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2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4962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Authentication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X.509 Public Key Infrastructure (PKI) with a pre-configured shared Certificate Authority (CA)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Digital Signature Algorithm (DSA) with </a:t>
                      </a:r>
                      <a:r>
                        <a:rPr lang="en-US" sz="2000" dirty="0" err="1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Diffie</a:t>
                      </a: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-Hellman and RSA for authentication and key exchange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222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Access Control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baseline="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Configured by domain using a (shared) Governance file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Specified via permissions file signed by shared CA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Control over ability to join systems, read or write data topics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196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Cryptography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aes-128-ctr</a:t>
                      </a:r>
                      <a:r>
                        <a:rPr lang="en-US" sz="2000" baseline="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for </a:t>
                      </a: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encryption 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HMAC-SHA256 for message authentication and integrity 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aes-128-gcm, aes-192-gcm and aes-256-gcm for encryption with authentication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baseline="0" dirty="0" err="1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Certicom</a:t>
                      </a:r>
                      <a:r>
                        <a:rPr lang="en-US" sz="2000" baseline="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and Windows CNG for FIPS 140-2</a:t>
                      </a:r>
                      <a:endParaRPr lang="en-US" sz="2000" dirty="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89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Logging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Log security events to a file or distribute securely over OMG DDS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81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Data Tagging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Tags specify security metadata, such as classification level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Can be used to determine access privileges (via plugin)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77239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590550"/>
          </a:xfrm>
        </p:spPr>
        <p:txBody>
          <a:bodyPr>
            <a:normAutofit/>
          </a:bodyPr>
          <a:lstStyle/>
          <a:p>
            <a:r>
              <a:rPr lang="en-US" sz="2800" dirty="0"/>
              <a:t>Domain Governance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domain governance document is an XML document that specifies which OMG DDS domain IDs shall be protected and the details of the protection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It is signed by the permissions CA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0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21810" y="727480"/>
            <a:ext cx="11349487" cy="5315511"/>
            <a:chOff x="990600" y="965200"/>
            <a:chExt cx="8022395" cy="376878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600" y="965200"/>
              <a:ext cx="8022395" cy="376878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990600" y="965201"/>
              <a:ext cx="254000" cy="376878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71084"/>
          </a:xfrm>
        </p:spPr>
        <p:txBody>
          <a:bodyPr>
            <a:normAutofit/>
          </a:bodyPr>
          <a:lstStyle/>
          <a:p>
            <a:r>
              <a:rPr lang="en-US" sz="2800" dirty="0"/>
              <a:t>A Sample Governance File</a:t>
            </a:r>
          </a:p>
        </p:txBody>
      </p:sp>
    </p:spTree>
    <p:extLst>
      <p:ext uri="{BB962C8B-B14F-4D97-AF65-F5344CB8AC3E}">
        <p14:creationId xmlns:p14="http://schemas.microsoft.com/office/powerpoint/2010/main" val="23004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E8F3E-86AB-4716-87C1-B49A99C13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77" y="35065"/>
            <a:ext cx="11307907" cy="803216"/>
          </a:xfrm>
        </p:spPr>
        <p:txBody>
          <a:bodyPr anchor="ctr">
            <a:noAutofit/>
          </a:bodyPr>
          <a:lstStyle/>
          <a:p>
            <a:r>
              <a:rPr lang="en-US" sz="2800" dirty="0"/>
              <a:t>The Demand for Data-Centricity also applies to LVC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17204-95F8-441E-A291-E295A01AE3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993712"/>
            <a:ext cx="5384800" cy="45259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DoD Data Strategy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6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Unleashing Data to Advance the National Defense Strategy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600" b="0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“It is the responsibility of all DoD leaders to treat data as a </a:t>
            </a:r>
            <a:r>
              <a:rPr lang="en-US" sz="2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weapon system </a:t>
            </a:r>
            <a:r>
              <a:rPr lang="en-US" sz="2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manage, secure, and use data for operational effect”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Vision:  “The DoD is a data-centric organization that uses data at speed and scale for operational advantage and increased efficiency”</a:t>
            </a:r>
          </a:p>
        </p:txBody>
      </p:sp>
      <p:pic>
        <p:nvPicPr>
          <p:cNvPr id="1026" name="Picture 2">
            <a:hlinkClick r:id="rId3"/>
            <a:extLst>
              <a:ext uri="{FF2B5EF4-FFF2-40B4-BE49-F238E27FC236}">
                <a16:creationId xmlns:a16="http://schemas.microsoft.com/office/drawing/2014/main" id="{1C2DEF79-65E3-4F59-A31C-FBF532E91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8439" y="1022900"/>
            <a:ext cx="4114799" cy="530942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2726565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09600"/>
          </a:xfrm>
        </p:spPr>
        <p:txBody>
          <a:bodyPr>
            <a:normAutofit/>
          </a:bodyPr>
          <a:lstStyle/>
          <a:p>
            <a:r>
              <a:rPr lang="en-US" sz="2800" dirty="0"/>
              <a:t>Configuration Possibilities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5318836"/>
          </a:xfrm>
        </p:spPr>
        <p:txBody>
          <a:bodyPr>
            <a:normAutofit fontScale="92500"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Are “legacy” or un-identified applications allowed in the Domain?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yes, an unauthenticated application will: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See the “unsecured” discovery Topics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Be allowed to read/write the “unsecured” Topics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Is a particular Topic discovered over protected discovery?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so, it can only be seen by “authenticated applications”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Is access to a particular Topic protected?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so, only authenticated applications with the correct permissions can read/write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Is data on a particular Topic protected? How?	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so, data will be sent signed or encrypted then signed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Are all protocol messages signed? Encrypted?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so, only authenticated and authorized applications will see anything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21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00075"/>
          </a:xfrm>
        </p:spPr>
        <p:txBody>
          <a:bodyPr>
            <a:normAutofit/>
          </a:bodyPr>
          <a:lstStyle/>
          <a:p>
            <a:r>
              <a:rPr lang="en-US" sz="2800" dirty="0"/>
              <a:t>Permissions Document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For each participant, specifies: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domains it can join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Topics it can read/write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Partitions allowed for publish and subscribe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Tags are associated with Readers &amp; Writers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83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28650"/>
          </a:xfrm>
        </p:spPr>
        <p:txBody>
          <a:bodyPr>
            <a:normAutofit/>
          </a:bodyPr>
          <a:lstStyle/>
          <a:p>
            <a:r>
              <a:rPr lang="en-US" sz="2800" dirty="0"/>
              <a:t>A Sample Permissions File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EAE78C-AEAB-4AFD-B548-6BF55BC7B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64" y="833075"/>
            <a:ext cx="9672342" cy="564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4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81E87E1-598B-46F6-8789-8852769B629C}"/>
              </a:ext>
            </a:extLst>
          </p:cNvPr>
          <p:cNvSpPr/>
          <p:nvPr/>
        </p:nvSpPr>
        <p:spPr bwMode="auto">
          <a:xfrm>
            <a:off x="8210321" y="2104191"/>
            <a:ext cx="3283027" cy="3849697"/>
          </a:xfrm>
          <a:prstGeom prst="roundRect">
            <a:avLst/>
          </a:prstGeom>
          <a:solidFill>
            <a:srgbClr val="00B0F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OMG DDS Security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388823-4106-4246-94AC-078CC299802F}"/>
              </a:ext>
            </a:extLst>
          </p:cNvPr>
          <p:cNvSpPr/>
          <p:nvPr/>
        </p:nvSpPr>
        <p:spPr bwMode="auto">
          <a:xfrm>
            <a:off x="1079653" y="2110428"/>
            <a:ext cx="3283027" cy="3849697"/>
          </a:xfrm>
          <a:prstGeom prst="roundRect">
            <a:avLst/>
          </a:prstGeom>
          <a:solidFill>
            <a:srgbClr val="00B0F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OMG DDS Security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66" name="Line"/>
          <p:cNvSpPr/>
          <p:nvPr/>
        </p:nvSpPr>
        <p:spPr>
          <a:xfrm>
            <a:off x="6286500" y="2110428"/>
            <a:ext cx="1" cy="654573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7" name="Line"/>
          <p:cNvSpPr/>
          <p:nvPr/>
        </p:nvSpPr>
        <p:spPr>
          <a:xfrm>
            <a:off x="7618893" y="2110428"/>
            <a:ext cx="917929" cy="675022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8" name="Line"/>
          <p:cNvSpPr/>
          <p:nvPr/>
        </p:nvSpPr>
        <p:spPr>
          <a:xfrm flipH="1">
            <a:off x="4036176" y="2110435"/>
            <a:ext cx="917931" cy="675022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9" name="Line"/>
          <p:cNvSpPr/>
          <p:nvPr/>
        </p:nvSpPr>
        <p:spPr>
          <a:xfrm flipH="1">
            <a:off x="2714185" y="3530946"/>
            <a:ext cx="3" cy="1238804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70" name="Line"/>
          <p:cNvSpPr/>
          <p:nvPr/>
        </p:nvSpPr>
        <p:spPr>
          <a:xfrm>
            <a:off x="9858812" y="3530946"/>
            <a:ext cx="3" cy="1238804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71" name="Connection Line"/>
          <p:cNvSpPr/>
          <p:nvPr/>
        </p:nvSpPr>
        <p:spPr>
          <a:xfrm>
            <a:off x="4075429" y="3545838"/>
            <a:ext cx="1287781" cy="1554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972" name="Connection Line"/>
          <p:cNvSpPr/>
          <p:nvPr/>
        </p:nvSpPr>
        <p:spPr>
          <a:xfrm>
            <a:off x="7231380" y="3545838"/>
            <a:ext cx="1287782" cy="1554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973" name="Shape 4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OMG </a:t>
            </a:r>
            <a:r>
              <a:rPr dirty="0"/>
              <a:t>DDS Publish Subscribe API: Entities</a:t>
            </a:r>
          </a:p>
        </p:txBody>
      </p:sp>
      <p:grpSp>
        <p:nvGrpSpPr>
          <p:cNvPr id="976" name="DomainParticipant"/>
          <p:cNvGrpSpPr/>
          <p:nvPr/>
        </p:nvGrpSpPr>
        <p:grpSpPr>
          <a:xfrm>
            <a:off x="4926812" y="1369812"/>
            <a:ext cx="2719377" cy="772239"/>
            <a:chOff x="0" y="0"/>
            <a:chExt cx="2719376" cy="772237"/>
          </a:xfrm>
        </p:grpSpPr>
        <p:sp>
          <p:nvSpPr>
            <p:cNvPr id="974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75" name="DomainParticipant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DomainParticipant</a:t>
              </a:r>
            </a:p>
          </p:txBody>
        </p:sp>
      </p:grpSp>
      <p:grpSp>
        <p:nvGrpSpPr>
          <p:cNvPr id="979" name="Topic"/>
          <p:cNvGrpSpPr/>
          <p:nvPr/>
        </p:nvGrpSpPr>
        <p:grpSpPr>
          <a:xfrm>
            <a:off x="4926812" y="2774945"/>
            <a:ext cx="2719377" cy="772238"/>
            <a:chOff x="0" y="0"/>
            <a:chExt cx="2719376" cy="772237"/>
          </a:xfrm>
        </p:grpSpPr>
        <p:sp>
          <p:nvSpPr>
            <p:cNvPr id="977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78" name="Topic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Topic</a:t>
              </a:r>
            </a:p>
          </p:txBody>
        </p:sp>
      </p:grpSp>
      <p:grpSp>
        <p:nvGrpSpPr>
          <p:cNvPr id="982" name="Publisher"/>
          <p:cNvGrpSpPr/>
          <p:nvPr/>
        </p:nvGrpSpPr>
        <p:grpSpPr>
          <a:xfrm>
            <a:off x="1354499" y="2774945"/>
            <a:ext cx="2719375" cy="772238"/>
            <a:chOff x="0" y="0"/>
            <a:chExt cx="2719374" cy="772237"/>
          </a:xfrm>
        </p:grpSpPr>
        <p:sp>
          <p:nvSpPr>
            <p:cNvPr id="980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81" name="Publish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Publisher</a:t>
              </a:r>
            </a:p>
          </p:txBody>
        </p:sp>
      </p:grpSp>
      <p:grpSp>
        <p:nvGrpSpPr>
          <p:cNvPr id="985" name="Subscriber"/>
          <p:cNvGrpSpPr/>
          <p:nvPr/>
        </p:nvGrpSpPr>
        <p:grpSpPr>
          <a:xfrm>
            <a:off x="8499126" y="2774945"/>
            <a:ext cx="2719376" cy="772238"/>
            <a:chOff x="0" y="0"/>
            <a:chExt cx="2719374" cy="772237"/>
          </a:xfrm>
        </p:grpSpPr>
        <p:sp>
          <p:nvSpPr>
            <p:cNvPr id="983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84" name="Subscrib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Subscriber</a:t>
              </a:r>
            </a:p>
          </p:txBody>
        </p:sp>
      </p:grpSp>
      <p:grpSp>
        <p:nvGrpSpPr>
          <p:cNvPr id="988" name="DataWriter"/>
          <p:cNvGrpSpPr/>
          <p:nvPr/>
        </p:nvGrpSpPr>
        <p:grpSpPr>
          <a:xfrm>
            <a:off x="1354499" y="4782777"/>
            <a:ext cx="2719375" cy="772238"/>
            <a:chOff x="0" y="0"/>
            <a:chExt cx="2719374" cy="772237"/>
          </a:xfrm>
        </p:grpSpPr>
        <p:sp>
          <p:nvSpPr>
            <p:cNvPr id="986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87" name="DataWrit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DataWriter</a:t>
              </a:r>
            </a:p>
          </p:txBody>
        </p:sp>
      </p:grpSp>
      <p:grpSp>
        <p:nvGrpSpPr>
          <p:cNvPr id="991" name="DataReader"/>
          <p:cNvGrpSpPr/>
          <p:nvPr/>
        </p:nvGrpSpPr>
        <p:grpSpPr>
          <a:xfrm>
            <a:off x="8499126" y="4782777"/>
            <a:ext cx="2719376" cy="772238"/>
            <a:chOff x="0" y="0"/>
            <a:chExt cx="2719374" cy="772237"/>
          </a:xfrm>
        </p:grpSpPr>
        <p:sp>
          <p:nvSpPr>
            <p:cNvPr id="989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90" name="DataRead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DataReader</a:t>
              </a:r>
            </a:p>
          </p:txBody>
        </p:sp>
      </p:grpSp>
      <p:sp>
        <p:nvSpPr>
          <p:cNvPr id="992" name="&lt;&lt; uses &gt;&gt;"/>
          <p:cNvSpPr txBox="1"/>
          <p:nvPr/>
        </p:nvSpPr>
        <p:spPr>
          <a:xfrm>
            <a:off x="4250911" y="5102790"/>
            <a:ext cx="1065781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uses &gt;&gt;</a:t>
            </a:r>
          </a:p>
        </p:txBody>
      </p:sp>
      <p:sp>
        <p:nvSpPr>
          <p:cNvPr id="993" name="&lt;&lt; uses &gt;&gt;"/>
          <p:cNvSpPr txBox="1"/>
          <p:nvPr/>
        </p:nvSpPr>
        <p:spPr>
          <a:xfrm>
            <a:off x="7256309" y="5113709"/>
            <a:ext cx="1065781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uses &gt;&gt;</a:t>
            </a:r>
          </a:p>
        </p:txBody>
      </p:sp>
      <p:sp>
        <p:nvSpPr>
          <p:cNvPr id="996" name="&lt;&lt; creates &gt;&gt;"/>
          <p:cNvSpPr txBox="1"/>
          <p:nvPr/>
        </p:nvSpPr>
        <p:spPr>
          <a:xfrm>
            <a:off x="2685109" y="3964928"/>
            <a:ext cx="138876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  <p:sp>
        <p:nvSpPr>
          <p:cNvPr id="997" name="&lt;&lt; creates &gt;&gt;"/>
          <p:cNvSpPr txBox="1"/>
          <p:nvPr/>
        </p:nvSpPr>
        <p:spPr>
          <a:xfrm>
            <a:off x="8499126" y="3979560"/>
            <a:ext cx="138876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</p:spTree>
    <p:extLst>
      <p:ext uri="{BB962C8B-B14F-4D97-AF65-F5344CB8AC3E}">
        <p14:creationId xmlns:p14="http://schemas.microsoft.com/office/powerpoint/2010/main" val="25733740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Configuring &amp; Deploying OMG DDS Security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C84CED-F5B2-4E0D-80B5-CED5392B63C9}"/>
              </a:ext>
            </a:extLst>
          </p:cNvPr>
          <p:cNvGrpSpPr/>
          <p:nvPr/>
        </p:nvGrpSpPr>
        <p:grpSpPr>
          <a:xfrm>
            <a:off x="3374568" y="5087957"/>
            <a:ext cx="5359146" cy="1389044"/>
            <a:chOff x="3509551" y="5087957"/>
            <a:chExt cx="4683644" cy="1389044"/>
          </a:xfrm>
        </p:grpSpPr>
        <p:sp>
          <p:nvSpPr>
            <p:cNvPr id="68" name="Rounded Rectangle 36">
              <a:extLst>
                <a:ext uri="{FF2B5EF4-FFF2-40B4-BE49-F238E27FC236}">
                  <a16:creationId xmlns:a16="http://schemas.microsoft.com/office/drawing/2014/main" id="{FF4CEB08-1C74-4F71-836C-AD1687224DE4}"/>
                </a:ext>
              </a:extLst>
            </p:cNvPr>
            <p:cNvSpPr/>
            <p:nvPr/>
          </p:nvSpPr>
          <p:spPr>
            <a:xfrm>
              <a:off x="3509551" y="5087957"/>
              <a:ext cx="4683644" cy="1389044"/>
            </a:xfrm>
            <a:prstGeom prst="roundRect">
              <a:avLst/>
            </a:prstGeom>
            <a:gradFill flip="none" rotWithShape="1">
              <a:gsLst>
                <a:gs pos="0">
                  <a:srgbClr val="4472C4">
                    <a:tint val="100000"/>
                    <a:shade val="100000"/>
                    <a:satMod val="130000"/>
                    <a:alpha val="19000"/>
                  </a:srgbClr>
                </a:gs>
                <a:gs pos="100000">
                  <a:srgbClr val="4472C4">
                    <a:tint val="50000"/>
                    <a:shade val="100000"/>
                    <a:satMod val="350000"/>
                    <a:alpha val="19000"/>
                  </a:srgbClr>
                </a:gs>
              </a:gsLst>
              <a:lin ang="16200000" scaled="0"/>
              <a:tileRect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Shared By All Participants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Document 6">
              <a:extLst>
                <a:ext uri="{FF2B5EF4-FFF2-40B4-BE49-F238E27FC236}">
                  <a16:creationId xmlns:a16="http://schemas.microsoft.com/office/drawing/2014/main" id="{947DB99F-82E6-428E-93BE-054987BB6BD8}"/>
                </a:ext>
              </a:extLst>
            </p:cNvPr>
            <p:cNvSpPr/>
            <p:nvPr/>
          </p:nvSpPr>
          <p:spPr>
            <a:xfrm>
              <a:off x="3697783" y="5198560"/>
              <a:ext cx="1114595" cy="828858"/>
            </a:xfrm>
            <a:prstGeom prst="flowChartDocument">
              <a:avLst/>
            </a:prstGeom>
            <a:solidFill>
              <a:srgbClr val="ED7D31"/>
            </a:soli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lIns="77017" tIns="38508" rIns="77017" bIns="3850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Domain Governance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Document</a:t>
              </a:r>
            </a:p>
          </p:txBody>
        </p:sp>
        <p:sp>
          <p:nvSpPr>
            <p:cNvPr id="40" name="Document 7">
              <a:extLst>
                <a:ext uri="{FF2B5EF4-FFF2-40B4-BE49-F238E27FC236}">
                  <a16:creationId xmlns:a16="http://schemas.microsoft.com/office/drawing/2014/main" id="{A5CDD383-5BD8-4963-9E49-E18CA4C6805F}"/>
                </a:ext>
              </a:extLst>
            </p:cNvPr>
            <p:cNvSpPr/>
            <p:nvPr/>
          </p:nvSpPr>
          <p:spPr>
            <a:xfrm>
              <a:off x="5296686" y="5193346"/>
              <a:ext cx="1114595" cy="828858"/>
            </a:xfrm>
            <a:prstGeom prst="flowChartDocument">
              <a:avLst/>
            </a:prstGeom>
            <a:solidFill>
              <a:srgbClr val="92D050"/>
            </a:soli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lIns="77017" tIns="38508" rIns="77017" bIns="3850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Identity CA Public Certificate</a:t>
              </a:r>
            </a:p>
          </p:txBody>
        </p:sp>
        <p:sp>
          <p:nvSpPr>
            <p:cNvPr id="41" name="Document 8">
              <a:extLst>
                <a:ext uri="{FF2B5EF4-FFF2-40B4-BE49-F238E27FC236}">
                  <a16:creationId xmlns:a16="http://schemas.microsoft.com/office/drawing/2014/main" id="{72D704DA-F16C-4250-ABD9-75BE9E83744D}"/>
                </a:ext>
              </a:extLst>
            </p:cNvPr>
            <p:cNvSpPr/>
            <p:nvPr/>
          </p:nvSpPr>
          <p:spPr>
            <a:xfrm>
              <a:off x="6881424" y="5196830"/>
              <a:ext cx="1114595" cy="828858"/>
            </a:xfrm>
            <a:prstGeom prst="flowChartDocument">
              <a:avLst/>
            </a:prstGeom>
            <a:solidFill>
              <a:srgbClr val="ED7D31"/>
            </a:soli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lIns="77017" tIns="38508" rIns="77017" bIns="3850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Permissions CA Public Certificate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E015B9F-5016-4001-922E-B626A0BAFA9B}"/>
              </a:ext>
            </a:extLst>
          </p:cNvPr>
          <p:cNvGrpSpPr/>
          <p:nvPr/>
        </p:nvGrpSpPr>
        <p:grpSpPr>
          <a:xfrm>
            <a:off x="7515392" y="2054942"/>
            <a:ext cx="3516823" cy="2614302"/>
            <a:chOff x="7515393" y="2409854"/>
            <a:chExt cx="2995320" cy="2259390"/>
          </a:xfrm>
        </p:grpSpPr>
        <p:sp>
          <p:nvSpPr>
            <p:cNvPr id="66" name="Rounded Rectangle 32">
              <a:extLst>
                <a:ext uri="{FF2B5EF4-FFF2-40B4-BE49-F238E27FC236}">
                  <a16:creationId xmlns:a16="http://schemas.microsoft.com/office/drawing/2014/main" id="{D39AC967-B67F-4EE9-8577-55EE43907C31}"/>
                </a:ext>
              </a:extLst>
            </p:cNvPr>
            <p:cNvSpPr/>
            <p:nvPr/>
          </p:nvSpPr>
          <p:spPr>
            <a:xfrm>
              <a:off x="7515393" y="2409854"/>
              <a:ext cx="2995320" cy="2259390"/>
            </a:xfrm>
            <a:prstGeom prst="roundRect">
              <a:avLst/>
            </a:prstGeom>
            <a:gradFill flip="none" rotWithShape="1">
              <a:gsLst>
                <a:gs pos="0">
                  <a:srgbClr val="4472C4">
                    <a:tint val="100000"/>
                    <a:shade val="100000"/>
                    <a:satMod val="130000"/>
                    <a:alpha val="19000"/>
                  </a:srgbClr>
                </a:gs>
                <a:gs pos="100000">
                  <a:srgbClr val="4472C4">
                    <a:tint val="50000"/>
                    <a:shade val="100000"/>
                    <a:satMod val="350000"/>
                    <a:alpha val="19000"/>
                  </a:srgbClr>
                </a:gs>
              </a:gsLst>
              <a:lin ang="16200000" scaled="0"/>
              <a:tileRect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Participant 2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A32954E-BCD9-47D0-8F25-DFF6944AB67A}"/>
                </a:ext>
              </a:extLst>
            </p:cNvPr>
            <p:cNvGrpSpPr/>
            <p:nvPr/>
          </p:nvGrpSpPr>
          <p:grpSpPr>
            <a:xfrm>
              <a:off x="7635444" y="3049161"/>
              <a:ext cx="2633025" cy="1510948"/>
              <a:chOff x="1231630" y="4503553"/>
              <a:chExt cx="2437808" cy="1575312"/>
            </a:xfrm>
          </p:grpSpPr>
          <p:sp>
            <p:nvSpPr>
              <p:cNvPr id="57" name="Document 24">
                <a:extLst>
                  <a:ext uri="{FF2B5EF4-FFF2-40B4-BE49-F238E27FC236}">
                    <a16:creationId xmlns:a16="http://schemas.microsoft.com/office/drawing/2014/main" id="{3987BBE1-89B0-49B5-A651-5DEF4F0733F4}"/>
                  </a:ext>
                </a:extLst>
              </p:cNvPr>
              <p:cNvSpPr/>
              <p:nvPr/>
            </p:nvSpPr>
            <p:spPr>
              <a:xfrm>
                <a:off x="2601979" y="4681455"/>
                <a:ext cx="951265" cy="670189"/>
              </a:xfrm>
              <a:prstGeom prst="flowChartDocument">
                <a:avLst/>
              </a:prstGeom>
              <a:solidFill>
                <a:srgbClr val="92D050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P2 Identity Certificate</a:t>
                </a:r>
              </a:p>
            </p:txBody>
          </p:sp>
          <p:sp>
            <p:nvSpPr>
              <p:cNvPr id="58" name="Document 25">
                <a:extLst>
                  <a:ext uri="{FF2B5EF4-FFF2-40B4-BE49-F238E27FC236}">
                    <a16:creationId xmlns:a16="http://schemas.microsoft.com/office/drawing/2014/main" id="{82FFDF7A-E5B6-4CB0-82D7-80AA671B2BDD}"/>
                  </a:ext>
                </a:extLst>
              </p:cNvPr>
              <p:cNvSpPr/>
              <p:nvPr/>
            </p:nvSpPr>
            <p:spPr>
              <a:xfrm>
                <a:off x="2718173" y="5490892"/>
                <a:ext cx="951265" cy="587973"/>
              </a:xfrm>
              <a:prstGeom prst="flowChartDocumen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P2 Private Key</a:t>
                </a:r>
              </a:p>
            </p:txBody>
          </p:sp>
          <p:sp>
            <p:nvSpPr>
              <p:cNvPr id="59" name="Shape 73">
                <a:extLst>
                  <a:ext uri="{FF2B5EF4-FFF2-40B4-BE49-F238E27FC236}">
                    <a16:creationId xmlns:a16="http://schemas.microsoft.com/office/drawing/2014/main" id="{5E812A66-5688-4D7B-A0B8-E0925E4ECFEA}"/>
                  </a:ext>
                </a:extLst>
              </p:cNvPr>
              <p:cNvSpPr txBox="1"/>
              <p:nvPr/>
            </p:nvSpPr>
            <p:spPr>
              <a:xfrm>
                <a:off x="1421031" y="5367534"/>
                <a:ext cx="1024908" cy="610616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9525" cap="flat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77004" tIns="77004" rIns="77004" bIns="77004" anchor="t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P2 App</a:t>
                </a:r>
                <a:endParaRPr kumimoji="0" lang="e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0" name="Shape 26">
                <a:extLst>
                  <a:ext uri="{FF2B5EF4-FFF2-40B4-BE49-F238E27FC236}">
                    <a16:creationId xmlns:a16="http://schemas.microsoft.com/office/drawing/2014/main" id="{8D230130-3E91-411F-8FF3-B4FC46B49F71}"/>
                  </a:ext>
                </a:extLst>
              </p:cNvPr>
              <p:cNvCxnSpPr>
                <a:cxnSpLocks/>
                <a:stCxn id="59" idx="3"/>
                <a:endCxn id="57" idx="2"/>
              </p:cNvCxnSpPr>
              <p:nvPr/>
            </p:nvCxnSpPr>
            <p:spPr>
              <a:xfrm flipV="1">
                <a:off x="2445938" y="5307337"/>
                <a:ext cx="631673" cy="365506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61" name="Shape 26">
                <a:extLst>
                  <a:ext uri="{FF2B5EF4-FFF2-40B4-BE49-F238E27FC236}">
                    <a16:creationId xmlns:a16="http://schemas.microsoft.com/office/drawing/2014/main" id="{C3720E76-3519-435A-B3D3-09585240B806}"/>
                  </a:ext>
                </a:extLst>
              </p:cNvPr>
              <p:cNvCxnSpPr>
                <a:cxnSpLocks/>
                <a:stCxn id="59" idx="3"/>
                <a:endCxn id="58" idx="1"/>
              </p:cNvCxnSpPr>
              <p:nvPr/>
            </p:nvCxnSpPr>
            <p:spPr>
              <a:xfrm>
                <a:off x="2445938" y="5672842"/>
                <a:ext cx="272235" cy="112037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  <p:sp>
            <p:nvSpPr>
              <p:cNvPr id="62" name="Document 29">
                <a:extLst>
                  <a:ext uri="{FF2B5EF4-FFF2-40B4-BE49-F238E27FC236}">
                    <a16:creationId xmlns:a16="http://schemas.microsoft.com/office/drawing/2014/main" id="{D36CDAA3-75C7-47E2-BE7F-B8B912A1FE04}"/>
                  </a:ext>
                </a:extLst>
              </p:cNvPr>
              <p:cNvSpPr/>
              <p:nvPr/>
            </p:nvSpPr>
            <p:spPr>
              <a:xfrm>
                <a:off x="1231630" y="4503553"/>
                <a:ext cx="1292329" cy="589285"/>
              </a:xfrm>
              <a:prstGeom prst="flowChartDocument">
                <a:avLst/>
              </a:prstGeom>
              <a:solidFill>
                <a:srgbClr val="ED7D31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P2 Permissions File</a:t>
                </a:r>
              </a:p>
            </p:txBody>
          </p:sp>
          <p:cxnSp>
            <p:nvCxnSpPr>
              <p:cNvPr id="63" name="Shape 26">
                <a:extLst>
                  <a:ext uri="{FF2B5EF4-FFF2-40B4-BE49-F238E27FC236}">
                    <a16:creationId xmlns:a16="http://schemas.microsoft.com/office/drawing/2014/main" id="{EECA9B3E-C056-42A7-B89C-B2C3C3264BCF}"/>
                  </a:ext>
                </a:extLst>
              </p:cNvPr>
              <p:cNvCxnSpPr>
                <a:cxnSpLocks/>
                <a:stCxn id="59" idx="0"/>
                <a:endCxn id="62" idx="2"/>
              </p:cNvCxnSpPr>
              <p:nvPr/>
            </p:nvCxnSpPr>
            <p:spPr>
              <a:xfrm flipH="1" flipV="1">
                <a:off x="1877795" y="5053879"/>
                <a:ext cx="55690" cy="313655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C08FECD-3D38-40E0-A9F6-0B6AB5161321}"/>
              </a:ext>
            </a:extLst>
          </p:cNvPr>
          <p:cNvGrpSpPr/>
          <p:nvPr/>
        </p:nvGrpSpPr>
        <p:grpSpPr>
          <a:xfrm>
            <a:off x="806245" y="2054942"/>
            <a:ext cx="3372165" cy="2614301"/>
            <a:chOff x="1183090" y="2409853"/>
            <a:chExt cx="2995320" cy="2259390"/>
          </a:xfrm>
        </p:grpSpPr>
        <p:sp>
          <p:nvSpPr>
            <p:cNvPr id="65" name="Rounded Rectangle 31">
              <a:extLst>
                <a:ext uri="{FF2B5EF4-FFF2-40B4-BE49-F238E27FC236}">
                  <a16:creationId xmlns:a16="http://schemas.microsoft.com/office/drawing/2014/main" id="{9FB50D42-6C11-4EFE-ABBC-D5263DD71901}"/>
                </a:ext>
              </a:extLst>
            </p:cNvPr>
            <p:cNvSpPr/>
            <p:nvPr/>
          </p:nvSpPr>
          <p:spPr>
            <a:xfrm>
              <a:off x="1183090" y="2409853"/>
              <a:ext cx="2995320" cy="2259390"/>
            </a:xfrm>
            <a:prstGeom prst="roundRect">
              <a:avLst/>
            </a:prstGeom>
            <a:gradFill flip="none" rotWithShape="1">
              <a:gsLst>
                <a:gs pos="0">
                  <a:srgbClr val="4472C4">
                    <a:tint val="100000"/>
                    <a:shade val="100000"/>
                    <a:satMod val="130000"/>
                    <a:alpha val="19000"/>
                  </a:srgbClr>
                </a:gs>
                <a:gs pos="100000">
                  <a:srgbClr val="4472C4">
                    <a:tint val="50000"/>
                    <a:shade val="100000"/>
                    <a:satMod val="350000"/>
                    <a:alpha val="19000"/>
                  </a:srgbClr>
                </a:gs>
              </a:gsLst>
              <a:lin ang="16200000" scaled="0"/>
              <a:tileRect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Participant 1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06FC348-0BEB-4607-8339-E76E09D69317}"/>
                </a:ext>
              </a:extLst>
            </p:cNvPr>
            <p:cNvGrpSpPr/>
            <p:nvPr/>
          </p:nvGrpSpPr>
          <p:grpSpPr>
            <a:xfrm>
              <a:off x="1497120" y="3049162"/>
              <a:ext cx="2499671" cy="1510947"/>
              <a:chOff x="366345" y="4411557"/>
              <a:chExt cx="2314342" cy="1575310"/>
            </a:xfrm>
          </p:grpSpPr>
          <p:sp>
            <p:nvSpPr>
              <p:cNvPr id="50" name="Document 17">
                <a:extLst>
                  <a:ext uri="{FF2B5EF4-FFF2-40B4-BE49-F238E27FC236}">
                    <a16:creationId xmlns:a16="http://schemas.microsoft.com/office/drawing/2014/main" id="{36E1EB62-8C90-40E3-9C86-2C4B4FCEE271}"/>
                  </a:ext>
                </a:extLst>
              </p:cNvPr>
              <p:cNvSpPr/>
              <p:nvPr/>
            </p:nvSpPr>
            <p:spPr>
              <a:xfrm>
                <a:off x="366345" y="4589461"/>
                <a:ext cx="951265" cy="626244"/>
              </a:xfrm>
              <a:prstGeom prst="flowChartDocument">
                <a:avLst/>
              </a:prstGeom>
              <a:solidFill>
                <a:srgbClr val="92D050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P1 Identity Certificate</a:t>
                </a:r>
              </a:p>
            </p:txBody>
          </p:sp>
          <p:sp>
            <p:nvSpPr>
              <p:cNvPr id="51" name="Document 18">
                <a:extLst>
                  <a:ext uri="{FF2B5EF4-FFF2-40B4-BE49-F238E27FC236}">
                    <a16:creationId xmlns:a16="http://schemas.microsoft.com/office/drawing/2014/main" id="{A4604F84-E025-4F4F-B031-F833202A37FB}"/>
                  </a:ext>
                </a:extLst>
              </p:cNvPr>
              <p:cNvSpPr/>
              <p:nvPr/>
            </p:nvSpPr>
            <p:spPr>
              <a:xfrm>
                <a:off x="366345" y="5398895"/>
                <a:ext cx="951265" cy="587972"/>
              </a:xfrm>
              <a:prstGeom prst="flowChartDocumen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P1 Private Key</a:t>
                </a:r>
              </a:p>
            </p:txBody>
          </p:sp>
          <p:sp>
            <p:nvSpPr>
              <p:cNvPr id="52" name="Shape 73">
                <a:extLst>
                  <a:ext uri="{FF2B5EF4-FFF2-40B4-BE49-F238E27FC236}">
                    <a16:creationId xmlns:a16="http://schemas.microsoft.com/office/drawing/2014/main" id="{472AF784-0FD7-4B6C-A590-A8F14AEB48A0}"/>
                  </a:ext>
                </a:extLst>
              </p:cNvPr>
              <p:cNvSpPr txBox="1"/>
              <p:nvPr/>
            </p:nvSpPr>
            <p:spPr>
              <a:xfrm>
                <a:off x="1534714" y="5180543"/>
                <a:ext cx="1024908" cy="610616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9525" cap="flat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77004" tIns="77004" rIns="77004" bIns="77004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P1 App</a:t>
                </a:r>
                <a:endParaRPr kumimoji="0" lang="e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3" name="Shape 26">
                <a:extLst>
                  <a:ext uri="{FF2B5EF4-FFF2-40B4-BE49-F238E27FC236}">
                    <a16:creationId xmlns:a16="http://schemas.microsoft.com/office/drawing/2014/main" id="{BA9F4616-5B2C-4E95-A57B-C91D76EEBCA4}"/>
                  </a:ext>
                </a:extLst>
              </p:cNvPr>
              <p:cNvCxnSpPr>
                <a:cxnSpLocks/>
                <a:stCxn id="52" idx="1"/>
                <a:endCxn id="50" idx="2"/>
              </p:cNvCxnSpPr>
              <p:nvPr/>
            </p:nvCxnSpPr>
            <p:spPr>
              <a:xfrm flipH="1" flipV="1">
                <a:off x="841978" y="5174303"/>
                <a:ext cx="692736" cy="311548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54" name="Shape 26">
                <a:extLst>
                  <a:ext uri="{FF2B5EF4-FFF2-40B4-BE49-F238E27FC236}">
                    <a16:creationId xmlns:a16="http://schemas.microsoft.com/office/drawing/2014/main" id="{7784FD31-B9F9-4667-91E0-6C82B2DCF834}"/>
                  </a:ext>
                </a:extLst>
              </p:cNvPr>
              <p:cNvCxnSpPr>
                <a:cxnSpLocks/>
                <a:stCxn id="52" idx="1"/>
                <a:endCxn id="51" idx="3"/>
              </p:cNvCxnSpPr>
              <p:nvPr/>
            </p:nvCxnSpPr>
            <p:spPr>
              <a:xfrm flipH="1">
                <a:off x="1317610" y="5485851"/>
                <a:ext cx="217104" cy="207031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  <p:sp>
            <p:nvSpPr>
              <p:cNvPr id="55" name="Document 22">
                <a:extLst>
                  <a:ext uri="{FF2B5EF4-FFF2-40B4-BE49-F238E27FC236}">
                    <a16:creationId xmlns:a16="http://schemas.microsoft.com/office/drawing/2014/main" id="{76F10498-F34A-4C31-AA0E-D6665B69C14C}"/>
                  </a:ext>
                </a:extLst>
              </p:cNvPr>
              <p:cNvSpPr/>
              <p:nvPr/>
            </p:nvSpPr>
            <p:spPr>
              <a:xfrm>
                <a:off x="1388358" y="4411557"/>
                <a:ext cx="1292329" cy="550324"/>
              </a:xfrm>
              <a:prstGeom prst="flowChartDocument">
                <a:avLst/>
              </a:prstGeom>
              <a:solidFill>
                <a:srgbClr val="ED7D31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P1 Permissions File</a:t>
                </a:r>
              </a:p>
            </p:txBody>
          </p:sp>
          <p:cxnSp>
            <p:nvCxnSpPr>
              <p:cNvPr id="56" name="Shape 26">
                <a:extLst>
                  <a:ext uri="{FF2B5EF4-FFF2-40B4-BE49-F238E27FC236}">
                    <a16:creationId xmlns:a16="http://schemas.microsoft.com/office/drawing/2014/main" id="{DD07DFD1-9F93-4A56-B92B-7D382FD786B4}"/>
                  </a:ext>
                </a:extLst>
              </p:cNvPr>
              <p:cNvCxnSpPr>
                <a:cxnSpLocks/>
                <a:stCxn id="52" idx="0"/>
                <a:endCxn id="55" idx="2"/>
              </p:cNvCxnSpPr>
              <p:nvPr/>
            </p:nvCxnSpPr>
            <p:spPr>
              <a:xfrm flipH="1" flipV="1">
                <a:off x="2034523" y="4925498"/>
                <a:ext cx="12645" cy="255044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</p:grpSp>
      </p:grpSp>
      <p:cxnSp>
        <p:nvCxnSpPr>
          <p:cNvPr id="44" name="Shape 26">
            <a:extLst>
              <a:ext uri="{FF2B5EF4-FFF2-40B4-BE49-F238E27FC236}">
                <a16:creationId xmlns:a16="http://schemas.microsoft.com/office/drawing/2014/main" id="{9FB54035-B605-4B93-A288-0E79502E440E}"/>
              </a:ext>
            </a:extLst>
          </p:cNvPr>
          <p:cNvCxnSpPr>
            <a:cxnSpLocks/>
            <a:stCxn id="52" idx="3"/>
            <a:endCxn id="36" idx="0"/>
          </p:cNvCxnSpPr>
          <p:nvPr/>
        </p:nvCxnSpPr>
        <p:spPr>
          <a:xfrm>
            <a:off x="3826731" y="3986935"/>
            <a:ext cx="400891" cy="1211625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5" name="Shape 26">
            <a:extLst>
              <a:ext uri="{FF2B5EF4-FFF2-40B4-BE49-F238E27FC236}">
                <a16:creationId xmlns:a16="http://schemas.microsoft.com/office/drawing/2014/main" id="{93DC901A-2D24-4424-B768-E6A558CCCB9B}"/>
              </a:ext>
            </a:extLst>
          </p:cNvPr>
          <p:cNvCxnSpPr>
            <a:cxnSpLocks/>
            <a:stCxn id="52" idx="3"/>
            <a:endCxn id="40" idx="0"/>
          </p:cNvCxnSpPr>
          <p:nvPr/>
        </p:nvCxnSpPr>
        <p:spPr>
          <a:xfrm>
            <a:off x="3826731" y="3986935"/>
            <a:ext cx="2230397" cy="1206411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6" name="Shape 26">
            <a:extLst>
              <a:ext uri="{FF2B5EF4-FFF2-40B4-BE49-F238E27FC236}">
                <a16:creationId xmlns:a16="http://schemas.microsoft.com/office/drawing/2014/main" id="{50F505F1-19E5-4D10-A60C-68AC881766CB}"/>
              </a:ext>
            </a:extLst>
          </p:cNvPr>
          <p:cNvCxnSpPr>
            <a:cxnSpLocks/>
            <a:stCxn id="52" idx="3"/>
            <a:endCxn id="41" idx="0"/>
          </p:cNvCxnSpPr>
          <p:nvPr/>
        </p:nvCxnSpPr>
        <p:spPr>
          <a:xfrm>
            <a:off x="3826731" y="3986935"/>
            <a:ext cx="4043695" cy="1209895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7" name="Shape 26">
            <a:extLst>
              <a:ext uri="{FF2B5EF4-FFF2-40B4-BE49-F238E27FC236}">
                <a16:creationId xmlns:a16="http://schemas.microsoft.com/office/drawing/2014/main" id="{7720F14C-1116-4D5C-A0A5-B23018449FA5}"/>
              </a:ext>
            </a:extLst>
          </p:cNvPr>
          <p:cNvCxnSpPr>
            <a:cxnSpLocks/>
            <a:stCxn id="59" idx="1"/>
            <a:endCxn id="40" idx="0"/>
          </p:cNvCxnSpPr>
          <p:nvPr/>
        </p:nvCxnSpPr>
        <p:spPr>
          <a:xfrm flipH="1">
            <a:off x="6057128" y="4092358"/>
            <a:ext cx="1839402" cy="1100988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8" name="Shape 26">
            <a:extLst>
              <a:ext uri="{FF2B5EF4-FFF2-40B4-BE49-F238E27FC236}">
                <a16:creationId xmlns:a16="http://schemas.microsoft.com/office/drawing/2014/main" id="{A01DE837-60B3-4582-87AB-FA2662F1D9D2}"/>
              </a:ext>
            </a:extLst>
          </p:cNvPr>
          <p:cNvCxnSpPr>
            <a:cxnSpLocks/>
            <a:stCxn id="59" idx="1"/>
            <a:endCxn id="41" idx="0"/>
          </p:cNvCxnSpPr>
          <p:nvPr/>
        </p:nvCxnSpPr>
        <p:spPr>
          <a:xfrm flipH="1">
            <a:off x="7870426" y="4092358"/>
            <a:ext cx="26104" cy="1104472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9" name="Shape 26">
            <a:extLst>
              <a:ext uri="{FF2B5EF4-FFF2-40B4-BE49-F238E27FC236}">
                <a16:creationId xmlns:a16="http://schemas.microsoft.com/office/drawing/2014/main" id="{B4D8A6A4-4A88-4FB9-9EC3-5F73CB253AA0}"/>
              </a:ext>
            </a:extLst>
          </p:cNvPr>
          <p:cNvCxnSpPr>
            <a:cxnSpLocks/>
            <a:stCxn id="59" idx="1"/>
            <a:endCxn id="36" idx="0"/>
          </p:cNvCxnSpPr>
          <p:nvPr/>
        </p:nvCxnSpPr>
        <p:spPr>
          <a:xfrm flipH="1">
            <a:off x="4227622" y="4092358"/>
            <a:ext cx="3668908" cy="1106202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9648381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E5E8B-369F-430B-919B-B30A7B648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523" y="11489"/>
            <a:ext cx="11006952" cy="638175"/>
          </a:xfrm>
        </p:spPr>
        <p:txBody>
          <a:bodyPr/>
          <a:lstStyle/>
          <a:p>
            <a:r>
              <a:rPr lang="en-US" sz="2800" dirty="0"/>
              <a:t>Using OMG DDS with distributed LVC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38783-70B3-4A8F-BA4C-B6636546E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54" y="983894"/>
            <a:ext cx="10928351" cy="4890211"/>
          </a:xfrm>
        </p:spPr>
        <p:txBody>
          <a:bodyPr>
            <a:normAutofit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Can leverage/ integrate existing system software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Over one thousand separate DoD systems (Navy, Air, Army) use OMG DDS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OMG DDS is mandated by Navy OA for combat management systems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OMG DDS specified by US DoD for the unmanned vehicle control (OSD-UCS)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OMG DDS specified by UK-MOD for all Ground Vehicle Architectures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OMG DDS is a transport for MOSA standards, FACE, SOSA, OMS, UCI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With OMG DDS, simulation systems are able to reuse and integrate software components from actual systems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This has already been happening for years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OMG DDS is the logical technology for integrating disparate data models in distributed LVC </a:t>
            </a:r>
          </a:p>
        </p:txBody>
      </p:sp>
    </p:spTree>
    <p:extLst>
      <p:ext uri="{BB962C8B-B14F-4D97-AF65-F5344CB8AC3E}">
        <p14:creationId xmlns:p14="http://schemas.microsoft.com/office/powerpoint/2010/main" val="9368881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grey diagram with text&#10;&#10;Description automatically generated with medium confidence">
            <a:extLst>
              <a:ext uri="{FF2B5EF4-FFF2-40B4-BE49-F238E27FC236}">
                <a16:creationId xmlns:a16="http://schemas.microsoft.com/office/drawing/2014/main" id="{DF58B2AF-DB41-0F0D-3A6A-72B34A058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5" y="1752600"/>
            <a:ext cx="6596063" cy="3660775"/>
          </a:xfrm>
          <a:prstGeom prst="rect">
            <a:avLst/>
          </a:prstGeom>
        </p:spPr>
      </p:pic>
      <p:pic>
        <p:nvPicPr>
          <p:cNvPr id="1026" name="Picture 2" descr="Simulator Common Architecture Requirements Standards (SCARS ...">
            <a:extLst>
              <a:ext uri="{FF2B5EF4-FFF2-40B4-BE49-F238E27FC236}">
                <a16:creationId xmlns:a16="http://schemas.microsoft.com/office/drawing/2014/main" id="{70E99E16-69F0-B3BA-112E-4016E3991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1752600"/>
            <a:ext cx="4578350" cy="1600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cockpit of a jet fighter&#10;&#10;Description automatically generated">
            <a:extLst>
              <a:ext uri="{FF2B5EF4-FFF2-40B4-BE49-F238E27FC236}">
                <a16:creationId xmlns:a16="http://schemas.microsoft.com/office/drawing/2014/main" id="{E459FF9A-C577-4BBE-896A-DAD5DA05711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48"/>
          <a:stretch/>
        </p:blipFill>
        <p:spPr>
          <a:xfrm>
            <a:off x="7151688" y="3429000"/>
            <a:ext cx="4578350" cy="198437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15B281-3A78-4EED-96A0-5728DB92A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039" y="0"/>
            <a:ext cx="7416800" cy="79513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/>
              <a:t>Air Force’s Simulators Common Architecture Requirements and Standards (SCARS) program</a:t>
            </a:r>
          </a:p>
        </p:txBody>
      </p:sp>
    </p:spTree>
    <p:extLst>
      <p:ext uri="{BB962C8B-B14F-4D97-AF65-F5344CB8AC3E}">
        <p14:creationId xmlns:p14="http://schemas.microsoft.com/office/powerpoint/2010/main" val="33573234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OMG DDS in Simulation: JMETC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D5875F-8643-49BD-AC0F-C6A8C868C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071" y="700087"/>
            <a:ext cx="10127858" cy="570547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5E450A7-3060-423C-9137-B62CB2C02C2E}"/>
              </a:ext>
            </a:extLst>
          </p:cNvPr>
          <p:cNvSpPr/>
          <p:nvPr/>
        </p:nvSpPr>
        <p:spPr bwMode="auto">
          <a:xfrm>
            <a:off x="1762125" y="1638300"/>
            <a:ext cx="895350" cy="62865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8C8ECA0-A08B-47F2-A557-3CF1FA1A5573}"/>
              </a:ext>
            </a:extLst>
          </p:cNvPr>
          <p:cNvSpPr/>
          <p:nvPr/>
        </p:nvSpPr>
        <p:spPr bwMode="auto">
          <a:xfrm>
            <a:off x="1866900" y="2828925"/>
            <a:ext cx="2981326" cy="333375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A21A899-A536-4576-857F-CB9621FE4861}"/>
              </a:ext>
            </a:extLst>
          </p:cNvPr>
          <p:cNvSpPr/>
          <p:nvPr/>
        </p:nvSpPr>
        <p:spPr bwMode="auto">
          <a:xfrm>
            <a:off x="5848350" y="2733675"/>
            <a:ext cx="752475" cy="45720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972DAC0-A68C-44D9-BE06-FE98E76D3361}"/>
              </a:ext>
            </a:extLst>
          </p:cNvPr>
          <p:cNvSpPr/>
          <p:nvPr/>
        </p:nvSpPr>
        <p:spPr bwMode="auto">
          <a:xfrm>
            <a:off x="3438525" y="3295650"/>
            <a:ext cx="695325" cy="333375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0F55D3A-8F13-485E-888E-6EC612FE9501}"/>
              </a:ext>
            </a:extLst>
          </p:cNvPr>
          <p:cNvSpPr/>
          <p:nvPr/>
        </p:nvSpPr>
        <p:spPr bwMode="auto">
          <a:xfrm>
            <a:off x="6124575" y="5181600"/>
            <a:ext cx="752475" cy="45720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4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6" grpId="0" animBg="1"/>
      <p:bldP spid="71" grpId="0" animBg="1"/>
      <p:bldP spid="72" grpId="0" animBg="1"/>
      <p:bldP spid="7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E5E8B-369F-430B-919B-B30A7B648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30" y="0"/>
            <a:ext cx="10867292" cy="628650"/>
          </a:xfrm>
        </p:spPr>
        <p:txBody>
          <a:bodyPr/>
          <a:lstStyle/>
          <a:p>
            <a:r>
              <a:rPr lang="en-US" sz="2800" dirty="0"/>
              <a:t>Securing distributed LVC simulations with OMG DDS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38783-70B3-4A8F-BA4C-B6636546E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54" y="983894"/>
            <a:ext cx="10928351" cy="4890211"/>
          </a:xfrm>
        </p:spPr>
        <p:txBody>
          <a:bodyPr>
            <a:normAutofit fontScale="92500"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Can leverage/integrate mission data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Recorded data from actual mission execution could be combined with simulation data and be used for training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This approach is already followed in the US Navy OATM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Rapid feedback from mission to training is key to an agile and effective force.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Can leverage/integrate OMG DDS Security into new distributed simulations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Secure training and simulations over WAN/Cloud/RF/Lossy Networks/TDL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Role-based access allow for joint Coalition forces to train alongside US forces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Multiple SBIRs with different defense agencies for secure LVC simulations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388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699AE07-6405-456E-A8D4-BAE82F000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9" y="1003177"/>
            <a:ext cx="11821965" cy="522894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587349-E769-49A5-A71C-DA932AD0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559" y="25154"/>
            <a:ext cx="10653204" cy="609600"/>
          </a:xfrm>
        </p:spPr>
        <p:txBody>
          <a:bodyPr/>
          <a:lstStyle/>
          <a:p>
            <a:r>
              <a:rPr lang="en-US" dirty="0"/>
              <a:t>Multi Level Secure MLS, Live Virtual Constructive LVC Simulations</a:t>
            </a:r>
          </a:p>
        </p:txBody>
      </p:sp>
    </p:spTree>
    <p:extLst>
      <p:ext uri="{BB962C8B-B14F-4D97-AF65-F5344CB8AC3E}">
        <p14:creationId xmlns:p14="http://schemas.microsoft.com/office/powerpoint/2010/main" val="589654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A096C-1E13-48E8-A5D8-EBA13F8B5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314" y="0"/>
            <a:ext cx="8837371" cy="841248"/>
          </a:xfrm>
        </p:spPr>
        <p:txBody>
          <a:bodyPr>
            <a:normAutofit/>
          </a:bodyPr>
          <a:lstStyle/>
          <a:p>
            <a:r>
              <a:rPr lang="en-US" sz="2800" i="0" dirty="0">
                <a:effectLst/>
              </a:rPr>
              <a:t>7 Goals to Becoming a Data-Centric DoD</a:t>
            </a:r>
            <a:endParaRPr lang="en-US" sz="2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BCAF856-DD23-4E6E-BC86-F08EC4FC84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3" y="1030224"/>
            <a:ext cx="10895013" cy="48391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13716E-2736-EC56-23AA-2C5710D8CD13}"/>
              </a:ext>
            </a:extLst>
          </p:cNvPr>
          <p:cNvSpPr txBox="1"/>
          <p:nvPr/>
        </p:nvSpPr>
        <p:spPr>
          <a:xfrm>
            <a:off x="648493" y="6131805"/>
            <a:ext cx="7964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 DoD Data Strategy (https://media.defense.gov/2020/Oct/08/2002514180/-1/-1/0/DOD-DATA-STRATEGY.PDF)</a:t>
            </a:r>
          </a:p>
        </p:txBody>
      </p:sp>
    </p:spTree>
    <p:extLst>
      <p:ext uri="{BB962C8B-B14F-4D97-AF65-F5344CB8AC3E}">
        <p14:creationId xmlns:p14="http://schemas.microsoft.com/office/powerpoint/2010/main" val="13416113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AAAE-CE36-482F-9350-8424417D8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11239"/>
            <a:ext cx="10172700" cy="626936"/>
          </a:xfrm>
        </p:spPr>
        <p:txBody>
          <a:bodyPr/>
          <a:lstStyle/>
          <a:p>
            <a:r>
              <a:rPr lang="en" sz="2800" dirty="0"/>
              <a:t>Global Connectivity for USAF Training Simulations</a:t>
            </a:r>
            <a:endParaRPr lang="en-US" sz="2800" dirty="0"/>
          </a:p>
        </p:txBody>
      </p:sp>
      <p:pic>
        <p:nvPicPr>
          <p:cNvPr id="4" name="Google Shape;357;p46">
            <a:extLst>
              <a:ext uri="{FF2B5EF4-FFF2-40B4-BE49-F238E27FC236}">
                <a16:creationId xmlns:a16="http://schemas.microsoft.com/office/drawing/2014/main" id="{6F111C0A-7711-4889-95F1-72CA36ADA263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784" y="1085618"/>
            <a:ext cx="11328554" cy="5412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8992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2"/>
          <p:cNvSpPr txBox="1">
            <a:spLocks noGrp="1"/>
          </p:cNvSpPr>
          <p:nvPr>
            <p:ph type="title"/>
          </p:nvPr>
        </p:nvSpPr>
        <p:spPr>
          <a:xfrm>
            <a:off x="1375146" y="0"/>
            <a:ext cx="9441706" cy="841248"/>
          </a:xfrm>
          <a:prstGeom prst="rect">
            <a:avLst/>
          </a:prstGeom>
        </p:spPr>
        <p:txBody>
          <a:bodyPr spcFirstLastPara="1" vert="horz" wrap="square" lIns="91433" tIns="91433" rIns="91433" bIns="91433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Missile Defense Agency – Objective Simulation Framework</a:t>
            </a:r>
            <a:endParaRPr dirty="0"/>
          </a:p>
        </p:txBody>
      </p:sp>
      <p:pic>
        <p:nvPicPr>
          <p:cNvPr id="399" name="Google Shape;39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8323" y="1708267"/>
            <a:ext cx="8989067" cy="4377632"/>
          </a:xfrm>
          <a:prstGeom prst="rect">
            <a:avLst/>
          </a:prstGeom>
          <a:noFill/>
          <a:ln w="2857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122757-4B2C-4D8D-AE4E-77A6CC521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58" y="2060312"/>
            <a:ext cx="2858722" cy="36735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CDC543-6A4F-4220-AF5C-CBEA46B6C866}"/>
              </a:ext>
            </a:extLst>
          </p:cNvPr>
          <p:cNvSpPr txBox="1"/>
          <p:nvPr/>
        </p:nvSpPr>
        <p:spPr>
          <a:xfrm>
            <a:off x="936811" y="754160"/>
            <a:ext cx="10318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Fully Distributed, Real-Time, 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Secure Cyber Situational Awareness for MDA OSF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999;p34">
            <a:extLst>
              <a:ext uri="{FF2B5EF4-FFF2-40B4-BE49-F238E27FC236}">
                <a16:creationId xmlns:a16="http://schemas.microsoft.com/office/drawing/2014/main" id="{E9833E2C-B870-4B83-8640-B72213F7FED8}"/>
              </a:ext>
            </a:extLst>
          </p:cNvPr>
          <p:cNvSpPr txBox="1"/>
          <p:nvPr/>
        </p:nvSpPr>
        <p:spPr>
          <a:xfrm rot="-5400000">
            <a:off x="47400" y="1119450"/>
            <a:ext cx="8499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Cloud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851;p34">
            <a:extLst>
              <a:ext uri="{FF2B5EF4-FFF2-40B4-BE49-F238E27FC236}">
                <a16:creationId xmlns:a16="http://schemas.microsoft.com/office/drawing/2014/main" id="{E129B03A-51C5-4A00-AE92-39557DC0EF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29421" y="111451"/>
            <a:ext cx="9333158" cy="61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Mixed-Reality Wargaming Platform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98" name="Google Shape;1850;p34">
            <a:extLst>
              <a:ext uri="{FF2B5EF4-FFF2-40B4-BE49-F238E27FC236}">
                <a16:creationId xmlns:a16="http://schemas.microsoft.com/office/drawing/2014/main" id="{C8EA514C-0ED7-4B5A-B716-7D37855357C0}"/>
              </a:ext>
            </a:extLst>
          </p:cNvPr>
          <p:cNvSpPr/>
          <p:nvPr/>
        </p:nvSpPr>
        <p:spPr>
          <a:xfrm>
            <a:off x="9907000" y="4170150"/>
            <a:ext cx="1830000" cy="1334700"/>
          </a:xfrm>
          <a:prstGeom prst="rect">
            <a:avLst/>
          </a:prstGeom>
          <a:solidFill>
            <a:srgbClr val="D8E2F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Real World Twin 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cxnSp>
        <p:nvCxnSpPr>
          <p:cNvPr id="199" name="Google Shape;1852;p34">
            <a:extLst>
              <a:ext uri="{FF2B5EF4-FFF2-40B4-BE49-F238E27FC236}">
                <a16:creationId xmlns:a16="http://schemas.microsoft.com/office/drawing/2014/main" id="{3A6C52E1-9D40-4773-9047-F1762DAED903}"/>
              </a:ext>
            </a:extLst>
          </p:cNvPr>
          <p:cNvCxnSpPr>
            <a:cxnSpLocks/>
          </p:cNvCxnSpPr>
          <p:nvPr/>
        </p:nvCxnSpPr>
        <p:spPr>
          <a:xfrm rot="10800000">
            <a:off x="2485842" y="1546733"/>
            <a:ext cx="0" cy="2985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0" name="Google Shape;1853;p34">
            <a:extLst>
              <a:ext uri="{FF2B5EF4-FFF2-40B4-BE49-F238E27FC236}">
                <a16:creationId xmlns:a16="http://schemas.microsoft.com/office/drawing/2014/main" id="{206BADFC-D355-4CF7-8F0E-C00F2A64B711}"/>
              </a:ext>
            </a:extLst>
          </p:cNvPr>
          <p:cNvCxnSpPr>
            <a:cxnSpLocks/>
          </p:cNvCxnSpPr>
          <p:nvPr/>
        </p:nvCxnSpPr>
        <p:spPr>
          <a:xfrm rot="10800000">
            <a:off x="4883635" y="1546733"/>
            <a:ext cx="0" cy="2985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1" name="Google Shape;1854;p34">
            <a:extLst>
              <a:ext uri="{FF2B5EF4-FFF2-40B4-BE49-F238E27FC236}">
                <a16:creationId xmlns:a16="http://schemas.microsoft.com/office/drawing/2014/main" id="{B58101CB-567E-4335-BDEB-6096EFDFA421}"/>
              </a:ext>
            </a:extLst>
          </p:cNvPr>
          <p:cNvCxnSpPr>
            <a:cxnSpLocks/>
          </p:cNvCxnSpPr>
          <p:nvPr/>
        </p:nvCxnSpPr>
        <p:spPr>
          <a:xfrm rot="10800000">
            <a:off x="3684733" y="1546733"/>
            <a:ext cx="0" cy="2985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2" name="Google Shape;1855;p34">
            <a:extLst>
              <a:ext uri="{FF2B5EF4-FFF2-40B4-BE49-F238E27FC236}">
                <a16:creationId xmlns:a16="http://schemas.microsoft.com/office/drawing/2014/main" id="{39DAB8FB-682F-46CB-8258-F6A466C3C6AE}"/>
              </a:ext>
            </a:extLst>
          </p:cNvPr>
          <p:cNvSpPr/>
          <p:nvPr/>
        </p:nvSpPr>
        <p:spPr>
          <a:xfrm>
            <a:off x="2006042" y="1235233"/>
            <a:ext cx="959700" cy="311700"/>
          </a:xfrm>
          <a:prstGeom prst="rect">
            <a:avLst/>
          </a:prstGeom>
          <a:solidFill>
            <a:srgbClr val="D2D2D2"/>
          </a:solidFill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Management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1856;p34">
            <a:extLst>
              <a:ext uri="{FF2B5EF4-FFF2-40B4-BE49-F238E27FC236}">
                <a16:creationId xmlns:a16="http://schemas.microsoft.com/office/drawing/2014/main" id="{72881DD5-1098-45C3-8FB3-F97F9A6D6918}"/>
              </a:ext>
            </a:extLst>
          </p:cNvPr>
          <p:cNvSpPr/>
          <p:nvPr/>
        </p:nvSpPr>
        <p:spPr>
          <a:xfrm>
            <a:off x="3204933" y="1235233"/>
            <a:ext cx="959700" cy="311700"/>
          </a:xfrm>
          <a:prstGeom prst="rect">
            <a:avLst/>
          </a:prstGeom>
          <a:solidFill>
            <a:srgbClr val="D2D2D2"/>
          </a:solidFill>
          <a:ln w="2857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Logging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1857;p34">
            <a:extLst>
              <a:ext uri="{FF2B5EF4-FFF2-40B4-BE49-F238E27FC236}">
                <a16:creationId xmlns:a16="http://schemas.microsoft.com/office/drawing/2014/main" id="{55A85A64-322C-4BE6-8808-7C7E960043A8}"/>
              </a:ext>
            </a:extLst>
          </p:cNvPr>
          <p:cNvSpPr/>
          <p:nvPr/>
        </p:nvSpPr>
        <p:spPr>
          <a:xfrm>
            <a:off x="4403835" y="1235233"/>
            <a:ext cx="959700" cy="311700"/>
          </a:xfrm>
          <a:prstGeom prst="rect">
            <a:avLst/>
          </a:prstGeom>
          <a:solidFill>
            <a:srgbClr val="D2D2D2"/>
          </a:solidFill>
          <a:ln w="2857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Analytics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1860;p34">
            <a:extLst>
              <a:ext uri="{FF2B5EF4-FFF2-40B4-BE49-F238E27FC236}">
                <a16:creationId xmlns:a16="http://schemas.microsoft.com/office/drawing/2014/main" id="{026DBCD8-F604-499F-8DC8-A5EF287FF3C7}"/>
              </a:ext>
            </a:extLst>
          </p:cNvPr>
          <p:cNvSpPr/>
          <p:nvPr/>
        </p:nvSpPr>
        <p:spPr>
          <a:xfrm>
            <a:off x="1431200" y="1724100"/>
            <a:ext cx="7190400" cy="4101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Secure Global OMG DDS Databus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cxnSp>
        <p:nvCxnSpPr>
          <p:cNvPr id="206" name="Google Shape;1861;p34">
            <a:extLst>
              <a:ext uri="{FF2B5EF4-FFF2-40B4-BE49-F238E27FC236}">
                <a16:creationId xmlns:a16="http://schemas.microsoft.com/office/drawing/2014/main" id="{782EF9D2-3EC4-4DB6-BBBE-332B130C39B7}"/>
              </a:ext>
            </a:extLst>
          </p:cNvPr>
          <p:cNvCxnSpPr>
            <a:cxnSpLocks/>
          </p:cNvCxnSpPr>
          <p:nvPr/>
        </p:nvCxnSpPr>
        <p:spPr>
          <a:xfrm>
            <a:off x="4126475" y="2025333"/>
            <a:ext cx="0" cy="10857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7" name="Google Shape;1862;p34">
            <a:extLst>
              <a:ext uri="{FF2B5EF4-FFF2-40B4-BE49-F238E27FC236}">
                <a16:creationId xmlns:a16="http://schemas.microsoft.com/office/drawing/2014/main" id="{137DC81B-D9AA-46E4-999C-4503B0A449A6}"/>
              </a:ext>
            </a:extLst>
          </p:cNvPr>
          <p:cNvSpPr txBox="1"/>
          <p:nvPr/>
        </p:nvSpPr>
        <p:spPr>
          <a:xfrm>
            <a:off x="3169740" y="2219692"/>
            <a:ext cx="8196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Secure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Gateway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1863;p34">
            <a:extLst>
              <a:ext uri="{FF2B5EF4-FFF2-40B4-BE49-F238E27FC236}">
                <a16:creationId xmlns:a16="http://schemas.microsoft.com/office/drawing/2014/main" id="{6B94646A-A60C-475D-B27E-7FD14EFB7068}"/>
              </a:ext>
            </a:extLst>
          </p:cNvPr>
          <p:cNvSpPr/>
          <p:nvPr/>
        </p:nvSpPr>
        <p:spPr>
          <a:xfrm>
            <a:off x="1042925" y="2996425"/>
            <a:ext cx="10409700" cy="4101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Secure Cross-System OMG DDS Databus (Local/Regional)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9" name="Google Shape;1864;p34">
            <a:extLst>
              <a:ext uri="{FF2B5EF4-FFF2-40B4-BE49-F238E27FC236}">
                <a16:creationId xmlns:a16="http://schemas.microsoft.com/office/drawing/2014/main" id="{E1DE3428-F91F-4487-ADB7-EFCA4FDF9176}"/>
              </a:ext>
            </a:extLst>
          </p:cNvPr>
          <p:cNvGrpSpPr/>
          <p:nvPr/>
        </p:nvGrpSpPr>
        <p:grpSpPr>
          <a:xfrm>
            <a:off x="1442808" y="4046592"/>
            <a:ext cx="4523087" cy="1800848"/>
            <a:chOff x="3568400" y="3544925"/>
            <a:chExt cx="3392400" cy="1118400"/>
          </a:xfrm>
        </p:grpSpPr>
        <p:sp>
          <p:nvSpPr>
            <p:cNvPr id="210" name="Google Shape;1865;p34">
              <a:extLst>
                <a:ext uri="{FF2B5EF4-FFF2-40B4-BE49-F238E27FC236}">
                  <a16:creationId xmlns:a16="http://schemas.microsoft.com/office/drawing/2014/main" id="{07155B87-0F2D-4126-A00E-0F73EEB6F3F9}"/>
                </a:ext>
              </a:extLst>
            </p:cNvPr>
            <p:cNvSpPr/>
            <p:nvPr/>
          </p:nvSpPr>
          <p:spPr>
            <a:xfrm>
              <a:off x="3568400" y="3544925"/>
              <a:ext cx="3392400" cy="1118400"/>
            </a:xfrm>
            <a:prstGeom prst="rect">
              <a:avLst/>
            </a:prstGeom>
            <a:solidFill>
              <a:srgbClr val="6D9EEB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1" name="Google Shape;1866;p34">
              <a:extLst>
                <a:ext uri="{FF2B5EF4-FFF2-40B4-BE49-F238E27FC236}">
                  <a16:creationId xmlns:a16="http://schemas.microsoft.com/office/drawing/2014/main" id="{FD6A3B3A-6650-4A23-9622-DFA6207C20D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54438" y="4388725"/>
              <a:ext cx="548681" cy="238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2" name="Google Shape;1867;p34">
              <a:extLst>
                <a:ext uri="{FF2B5EF4-FFF2-40B4-BE49-F238E27FC236}">
                  <a16:creationId xmlns:a16="http://schemas.microsoft.com/office/drawing/2014/main" id="{5309110D-6FA2-44ED-975D-7AB404D7887E}"/>
                </a:ext>
              </a:extLst>
            </p:cNvPr>
            <p:cNvGrpSpPr/>
            <p:nvPr/>
          </p:nvGrpSpPr>
          <p:grpSpPr>
            <a:xfrm>
              <a:off x="3625500" y="3642889"/>
              <a:ext cx="3257400" cy="669643"/>
              <a:chOff x="4012850" y="3703889"/>
              <a:chExt cx="3257400" cy="669643"/>
            </a:xfrm>
          </p:grpSpPr>
          <p:pic>
            <p:nvPicPr>
              <p:cNvPr id="213" name="Google Shape;1868;p34">
                <a:extLst>
                  <a:ext uri="{FF2B5EF4-FFF2-40B4-BE49-F238E27FC236}">
                    <a16:creationId xmlns:a16="http://schemas.microsoft.com/office/drawing/2014/main" id="{F545FA09-3C7E-404E-BEF2-80D5AF171EA2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319923" y="3707776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1869;p34">
                <a:extLst>
                  <a:ext uri="{FF2B5EF4-FFF2-40B4-BE49-F238E27FC236}">
                    <a16:creationId xmlns:a16="http://schemas.microsoft.com/office/drawing/2014/main" id="{EC3EEDC9-D49C-44B3-975F-CFAE67FF9E8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53842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1870;p34">
                <a:extLst>
                  <a:ext uri="{FF2B5EF4-FFF2-40B4-BE49-F238E27FC236}">
                    <a16:creationId xmlns:a16="http://schemas.microsoft.com/office/drawing/2014/main" id="{D329D003-FB57-42EA-86DE-96F189725126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311147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1871;p34">
                <a:extLst>
                  <a:ext uri="{FF2B5EF4-FFF2-40B4-BE49-F238E27FC236}">
                    <a16:creationId xmlns:a16="http://schemas.microsoft.com/office/drawing/2014/main" id="{EBB6CF80-1504-4160-85CD-3D9B5B694642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368453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7" name="Google Shape;1872;p34">
                <a:extLst>
                  <a:ext uri="{FF2B5EF4-FFF2-40B4-BE49-F238E27FC236}">
                    <a16:creationId xmlns:a16="http://schemas.microsoft.com/office/drawing/2014/main" id="{3A2F3E05-A91C-4C13-90D0-0D2103BC9B95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772688" y="3703889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8" name="Google Shape;1873;p34">
                <a:extLst>
                  <a:ext uri="{FF2B5EF4-FFF2-40B4-BE49-F238E27FC236}">
                    <a16:creationId xmlns:a16="http://schemas.microsoft.com/office/drawing/2014/main" id="{26CD0CB0-CA5D-435C-8B0B-41981691984C}"/>
                  </a:ext>
                </a:extLst>
              </p:cNvPr>
              <p:cNvSpPr/>
              <p:nvPr/>
            </p:nvSpPr>
            <p:spPr>
              <a:xfrm>
                <a:off x="4012850" y="3971107"/>
                <a:ext cx="3257400" cy="121500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rgbClr val="FF9900"/>
              </a:solidFill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Simulation DataBus</a:t>
                </a:r>
                <a:endParaRPr kumimoji="0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19" name="Google Shape;1874;p34">
                <a:extLst>
                  <a:ext uri="{FF2B5EF4-FFF2-40B4-BE49-F238E27FC236}">
                    <a16:creationId xmlns:a16="http://schemas.microsoft.com/office/drawing/2014/main" id="{B41054DA-0714-4706-8535-E06582554ED1}"/>
                  </a:ext>
                </a:extLst>
              </p:cNvPr>
              <p:cNvCxnSpPr/>
              <p:nvPr/>
            </p:nvCxnSpPr>
            <p:spPr>
              <a:xfrm rot="10800000">
                <a:off x="4674685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0" name="Google Shape;1875;p34">
                <a:extLst>
                  <a:ext uri="{FF2B5EF4-FFF2-40B4-BE49-F238E27FC236}">
                    <a16:creationId xmlns:a16="http://schemas.microsoft.com/office/drawing/2014/main" id="{607EC51A-27D2-4AD3-8882-DE9EB2EBBBD1}"/>
                  </a:ext>
                </a:extLst>
              </p:cNvPr>
              <p:cNvCxnSpPr/>
              <p:nvPr/>
            </p:nvCxnSpPr>
            <p:spPr>
              <a:xfrm rot="10800000">
                <a:off x="5731991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1" name="Google Shape;1876;p34">
                <a:extLst>
                  <a:ext uri="{FF2B5EF4-FFF2-40B4-BE49-F238E27FC236}">
                    <a16:creationId xmlns:a16="http://schemas.microsoft.com/office/drawing/2014/main" id="{11C3ABCC-A9BB-4C01-8D13-A6702BDCB8F1}"/>
                  </a:ext>
                </a:extLst>
              </p:cNvPr>
              <p:cNvCxnSpPr/>
              <p:nvPr/>
            </p:nvCxnSpPr>
            <p:spPr>
              <a:xfrm rot="10800000">
                <a:off x="6797070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2" name="Google Shape;1877;p34">
                <a:extLst>
                  <a:ext uri="{FF2B5EF4-FFF2-40B4-BE49-F238E27FC236}">
                    <a16:creationId xmlns:a16="http://schemas.microsoft.com/office/drawing/2014/main" id="{2410E67C-0CB5-4D16-852D-F58852D98E65}"/>
                  </a:ext>
                </a:extLst>
              </p:cNvPr>
              <p:cNvCxnSpPr/>
              <p:nvPr/>
            </p:nvCxnSpPr>
            <p:spPr>
              <a:xfrm rot="10800000">
                <a:off x="6198449" y="3932713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3" name="Google Shape;1878;p34">
                <a:extLst>
                  <a:ext uri="{FF2B5EF4-FFF2-40B4-BE49-F238E27FC236}">
                    <a16:creationId xmlns:a16="http://schemas.microsoft.com/office/drawing/2014/main" id="{CCEB84BD-5023-48C1-83E4-A965EDA7066C}"/>
                  </a:ext>
                </a:extLst>
              </p:cNvPr>
              <p:cNvCxnSpPr/>
              <p:nvPr/>
            </p:nvCxnSpPr>
            <p:spPr>
              <a:xfrm rot="10800000">
                <a:off x="4740767" y="3932713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cxnSp>
        <p:nvCxnSpPr>
          <p:cNvPr id="224" name="Google Shape;1879;p34">
            <a:extLst>
              <a:ext uri="{FF2B5EF4-FFF2-40B4-BE49-F238E27FC236}">
                <a16:creationId xmlns:a16="http://schemas.microsoft.com/office/drawing/2014/main" id="{6B0B1612-8E0F-4128-858B-74A6C845D87C}"/>
              </a:ext>
            </a:extLst>
          </p:cNvPr>
          <p:cNvCxnSpPr>
            <a:cxnSpLocks/>
          </p:cNvCxnSpPr>
          <p:nvPr/>
        </p:nvCxnSpPr>
        <p:spPr>
          <a:xfrm>
            <a:off x="2616757" y="3296612"/>
            <a:ext cx="0" cy="14052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25" name="Google Shape;1880;p34">
            <a:extLst>
              <a:ext uri="{FF2B5EF4-FFF2-40B4-BE49-F238E27FC236}">
                <a16:creationId xmlns:a16="http://schemas.microsoft.com/office/drawing/2014/main" id="{C0D3D0ED-DD07-4F4A-A8C6-B218A8827FB7}"/>
              </a:ext>
            </a:extLst>
          </p:cNvPr>
          <p:cNvGrpSpPr/>
          <p:nvPr/>
        </p:nvGrpSpPr>
        <p:grpSpPr>
          <a:xfrm>
            <a:off x="2412897" y="3483664"/>
            <a:ext cx="407794" cy="410023"/>
            <a:chOff x="1655075" y="3392325"/>
            <a:chExt cx="548700" cy="551700"/>
          </a:xfrm>
        </p:grpSpPr>
        <p:sp>
          <p:nvSpPr>
            <p:cNvPr id="226" name="Google Shape;1881;p34">
              <a:extLst>
                <a:ext uri="{FF2B5EF4-FFF2-40B4-BE49-F238E27FC236}">
                  <a16:creationId xmlns:a16="http://schemas.microsoft.com/office/drawing/2014/main" id="{9C116DAF-DAE9-402F-9727-4D10D8BB8FF1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7" name="Google Shape;1882;p34">
              <a:extLst>
                <a:ext uri="{FF2B5EF4-FFF2-40B4-BE49-F238E27FC236}">
                  <a16:creationId xmlns:a16="http://schemas.microsoft.com/office/drawing/2014/main" id="{CB833339-2C9F-452A-97C6-DF55944BCDB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8" name="Google Shape;1883;p34">
            <a:extLst>
              <a:ext uri="{FF2B5EF4-FFF2-40B4-BE49-F238E27FC236}">
                <a16:creationId xmlns:a16="http://schemas.microsoft.com/office/drawing/2014/main" id="{3DD67C4A-A0C7-4AD4-B644-752C16E12046}"/>
              </a:ext>
            </a:extLst>
          </p:cNvPr>
          <p:cNvGrpSpPr/>
          <p:nvPr/>
        </p:nvGrpSpPr>
        <p:grpSpPr>
          <a:xfrm>
            <a:off x="1687335" y="4133090"/>
            <a:ext cx="4523087" cy="1800848"/>
            <a:chOff x="3568400" y="3544925"/>
            <a:chExt cx="3392400" cy="1118400"/>
          </a:xfrm>
        </p:grpSpPr>
        <p:sp>
          <p:nvSpPr>
            <p:cNvPr id="229" name="Google Shape;1884;p34">
              <a:extLst>
                <a:ext uri="{FF2B5EF4-FFF2-40B4-BE49-F238E27FC236}">
                  <a16:creationId xmlns:a16="http://schemas.microsoft.com/office/drawing/2014/main" id="{1B2513AD-4698-43CD-9D6B-C47B8607943C}"/>
                </a:ext>
              </a:extLst>
            </p:cNvPr>
            <p:cNvSpPr/>
            <p:nvPr/>
          </p:nvSpPr>
          <p:spPr>
            <a:xfrm>
              <a:off x="3568400" y="3544925"/>
              <a:ext cx="3392400" cy="1118400"/>
            </a:xfrm>
            <a:prstGeom prst="rect">
              <a:avLst/>
            </a:prstGeom>
            <a:solidFill>
              <a:srgbClr val="6D9EEB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0" name="Google Shape;1885;p34">
              <a:extLst>
                <a:ext uri="{FF2B5EF4-FFF2-40B4-BE49-F238E27FC236}">
                  <a16:creationId xmlns:a16="http://schemas.microsoft.com/office/drawing/2014/main" id="{C6140201-9549-4237-AD45-F9F5638D3EB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54438" y="4388725"/>
              <a:ext cx="548681" cy="238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1" name="Google Shape;1886;p34">
              <a:extLst>
                <a:ext uri="{FF2B5EF4-FFF2-40B4-BE49-F238E27FC236}">
                  <a16:creationId xmlns:a16="http://schemas.microsoft.com/office/drawing/2014/main" id="{45699EA7-F086-40A0-8507-BE82543BC9A9}"/>
                </a:ext>
              </a:extLst>
            </p:cNvPr>
            <p:cNvGrpSpPr/>
            <p:nvPr/>
          </p:nvGrpSpPr>
          <p:grpSpPr>
            <a:xfrm>
              <a:off x="3625500" y="3642889"/>
              <a:ext cx="3257400" cy="669643"/>
              <a:chOff x="4012850" y="3703889"/>
              <a:chExt cx="3257400" cy="669643"/>
            </a:xfrm>
          </p:grpSpPr>
          <p:pic>
            <p:nvPicPr>
              <p:cNvPr id="232" name="Google Shape;1887;p34">
                <a:extLst>
                  <a:ext uri="{FF2B5EF4-FFF2-40B4-BE49-F238E27FC236}">
                    <a16:creationId xmlns:a16="http://schemas.microsoft.com/office/drawing/2014/main" id="{A10F8AEF-BBAE-4DF8-B7F9-0A322A1137D2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319923" y="3707776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3" name="Google Shape;1888;p34">
                <a:extLst>
                  <a:ext uri="{FF2B5EF4-FFF2-40B4-BE49-F238E27FC236}">
                    <a16:creationId xmlns:a16="http://schemas.microsoft.com/office/drawing/2014/main" id="{C582C97C-05A6-4DAF-AC13-311E8B73E203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53842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" name="Google Shape;1889;p34">
                <a:extLst>
                  <a:ext uri="{FF2B5EF4-FFF2-40B4-BE49-F238E27FC236}">
                    <a16:creationId xmlns:a16="http://schemas.microsoft.com/office/drawing/2014/main" id="{51D1E2F9-DD84-4498-BBBD-CE329E90076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311147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5" name="Google Shape;1890;p34">
                <a:extLst>
                  <a:ext uri="{FF2B5EF4-FFF2-40B4-BE49-F238E27FC236}">
                    <a16:creationId xmlns:a16="http://schemas.microsoft.com/office/drawing/2014/main" id="{89669D3B-73D6-46D5-B11D-1047D230317A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368453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6" name="Google Shape;1891;p34">
                <a:extLst>
                  <a:ext uri="{FF2B5EF4-FFF2-40B4-BE49-F238E27FC236}">
                    <a16:creationId xmlns:a16="http://schemas.microsoft.com/office/drawing/2014/main" id="{BA4B41DF-F4DE-4908-8F5B-2CA97330638E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772688" y="3703889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7" name="Google Shape;1892;p34">
                <a:extLst>
                  <a:ext uri="{FF2B5EF4-FFF2-40B4-BE49-F238E27FC236}">
                    <a16:creationId xmlns:a16="http://schemas.microsoft.com/office/drawing/2014/main" id="{F811980D-63B7-4F57-BEE9-3DCEF9F59B4C}"/>
                  </a:ext>
                </a:extLst>
              </p:cNvPr>
              <p:cNvSpPr/>
              <p:nvPr/>
            </p:nvSpPr>
            <p:spPr>
              <a:xfrm>
                <a:off x="4012850" y="3971107"/>
                <a:ext cx="3257400" cy="121500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rgbClr val="FF9900"/>
              </a:solidFill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Simulation DataBus</a:t>
                </a:r>
                <a:endParaRPr kumimoji="0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38" name="Google Shape;1893;p34">
                <a:extLst>
                  <a:ext uri="{FF2B5EF4-FFF2-40B4-BE49-F238E27FC236}">
                    <a16:creationId xmlns:a16="http://schemas.microsoft.com/office/drawing/2014/main" id="{69370EBE-CEF3-40DA-84FE-8BC0D375D27B}"/>
                  </a:ext>
                </a:extLst>
              </p:cNvPr>
              <p:cNvCxnSpPr/>
              <p:nvPr/>
            </p:nvCxnSpPr>
            <p:spPr>
              <a:xfrm rot="10800000">
                <a:off x="4674685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9" name="Google Shape;1894;p34">
                <a:extLst>
                  <a:ext uri="{FF2B5EF4-FFF2-40B4-BE49-F238E27FC236}">
                    <a16:creationId xmlns:a16="http://schemas.microsoft.com/office/drawing/2014/main" id="{909C6CAD-BAE5-482E-B7DD-947162266C54}"/>
                  </a:ext>
                </a:extLst>
              </p:cNvPr>
              <p:cNvCxnSpPr/>
              <p:nvPr/>
            </p:nvCxnSpPr>
            <p:spPr>
              <a:xfrm rot="10800000">
                <a:off x="5731991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0" name="Google Shape;1895;p34">
                <a:extLst>
                  <a:ext uri="{FF2B5EF4-FFF2-40B4-BE49-F238E27FC236}">
                    <a16:creationId xmlns:a16="http://schemas.microsoft.com/office/drawing/2014/main" id="{17850059-0B45-432D-B3DB-3F5B21F102AB}"/>
                  </a:ext>
                </a:extLst>
              </p:cNvPr>
              <p:cNvCxnSpPr/>
              <p:nvPr/>
            </p:nvCxnSpPr>
            <p:spPr>
              <a:xfrm rot="10800000">
                <a:off x="6797070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1" name="Google Shape;1896;p34">
                <a:extLst>
                  <a:ext uri="{FF2B5EF4-FFF2-40B4-BE49-F238E27FC236}">
                    <a16:creationId xmlns:a16="http://schemas.microsoft.com/office/drawing/2014/main" id="{49119B13-9505-4F3B-9D85-0E757849F310}"/>
                  </a:ext>
                </a:extLst>
              </p:cNvPr>
              <p:cNvCxnSpPr/>
              <p:nvPr/>
            </p:nvCxnSpPr>
            <p:spPr>
              <a:xfrm rot="10800000">
                <a:off x="6198449" y="3932713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2" name="Google Shape;1897;p34">
                <a:extLst>
                  <a:ext uri="{FF2B5EF4-FFF2-40B4-BE49-F238E27FC236}">
                    <a16:creationId xmlns:a16="http://schemas.microsoft.com/office/drawing/2014/main" id="{BAFBF9CD-F767-4F70-A507-8D6E988E8E95}"/>
                  </a:ext>
                </a:extLst>
              </p:cNvPr>
              <p:cNvCxnSpPr/>
              <p:nvPr/>
            </p:nvCxnSpPr>
            <p:spPr>
              <a:xfrm rot="10800000">
                <a:off x="4740767" y="3932713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cxnSp>
        <p:nvCxnSpPr>
          <p:cNvPr id="243" name="Google Shape;1898;p34">
            <a:extLst>
              <a:ext uri="{FF2B5EF4-FFF2-40B4-BE49-F238E27FC236}">
                <a16:creationId xmlns:a16="http://schemas.microsoft.com/office/drawing/2014/main" id="{0DDFB30C-7066-47AD-853B-57FCAA643733}"/>
              </a:ext>
            </a:extLst>
          </p:cNvPr>
          <p:cNvCxnSpPr>
            <a:cxnSpLocks/>
          </p:cNvCxnSpPr>
          <p:nvPr/>
        </p:nvCxnSpPr>
        <p:spPr>
          <a:xfrm>
            <a:off x="3226397" y="3302176"/>
            <a:ext cx="0" cy="14052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44" name="Google Shape;1899;p34">
            <a:extLst>
              <a:ext uri="{FF2B5EF4-FFF2-40B4-BE49-F238E27FC236}">
                <a16:creationId xmlns:a16="http://schemas.microsoft.com/office/drawing/2014/main" id="{990557E6-4956-482C-8A91-ED90D90C4D8A}"/>
              </a:ext>
            </a:extLst>
          </p:cNvPr>
          <p:cNvGrpSpPr/>
          <p:nvPr/>
        </p:nvGrpSpPr>
        <p:grpSpPr>
          <a:xfrm>
            <a:off x="3022536" y="3489229"/>
            <a:ext cx="407794" cy="410023"/>
            <a:chOff x="1655075" y="3392325"/>
            <a:chExt cx="548700" cy="551700"/>
          </a:xfrm>
        </p:grpSpPr>
        <p:sp>
          <p:nvSpPr>
            <p:cNvPr id="245" name="Google Shape;1900;p34">
              <a:extLst>
                <a:ext uri="{FF2B5EF4-FFF2-40B4-BE49-F238E27FC236}">
                  <a16:creationId xmlns:a16="http://schemas.microsoft.com/office/drawing/2014/main" id="{56523FAF-2D60-4481-8985-52A07C989B32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6" name="Google Shape;1901;p34">
              <a:extLst>
                <a:ext uri="{FF2B5EF4-FFF2-40B4-BE49-F238E27FC236}">
                  <a16:creationId xmlns:a16="http://schemas.microsoft.com/office/drawing/2014/main" id="{A1AC9CD7-2718-456C-8198-C921E965DA6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7" name="Google Shape;1902;p34">
            <a:extLst>
              <a:ext uri="{FF2B5EF4-FFF2-40B4-BE49-F238E27FC236}">
                <a16:creationId xmlns:a16="http://schemas.microsoft.com/office/drawing/2014/main" id="{C5823673-687C-4831-92D9-D94E40CA9041}"/>
              </a:ext>
            </a:extLst>
          </p:cNvPr>
          <p:cNvGrpSpPr/>
          <p:nvPr/>
        </p:nvGrpSpPr>
        <p:grpSpPr>
          <a:xfrm>
            <a:off x="1952521" y="4238221"/>
            <a:ext cx="4523087" cy="1800848"/>
            <a:chOff x="3568400" y="3544925"/>
            <a:chExt cx="3392400" cy="1118400"/>
          </a:xfrm>
        </p:grpSpPr>
        <p:sp>
          <p:nvSpPr>
            <p:cNvPr id="248" name="Google Shape;1903;p34">
              <a:extLst>
                <a:ext uri="{FF2B5EF4-FFF2-40B4-BE49-F238E27FC236}">
                  <a16:creationId xmlns:a16="http://schemas.microsoft.com/office/drawing/2014/main" id="{F015F4F2-DBEC-42D7-9834-DBEB847B651A}"/>
                </a:ext>
              </a:extLst>
            </p:cNvPr>
            <p:cNvSpPr/>
            <p:nvPr/>
          </p:nvSpPr>
          <p:spPr>
            <a:xfrm>
              <a:off x="3568400" y="3544925"/>
              <a:ext cx="3392400" cy="1118400"/>
            </a:xfrm>
            <a:prstGeom prst="rect">
              <a:avLst/>
            </a:prstGeom>
            <a:solidFill>
              <a:srgbClr val="6D9EEB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1904;p34">
              <a:extLst>
                <a:ext uri="{FF2B5EF4-FFF2-40B4-BE49-F238E27FC236}">
                  <a16:creationId xmlns:a16="http://schemas.microsoft.com/office/drawing/2014/main" id="{0D126EFA-A918-4F67-87CF-CA41A8795ADE}"/>
                </a:ext>
              </a:extLst>
            </p:cNvPr>
            <p:cNvGrpSpPr/>
            <p:nvPr/>
          </p:nvGrpSpPr>
          <p:grpSpPr>
            <a:xfrm>
              <a:off x="3625500" y="3646776"/>
              <a:ext cx="3257400" cy="665756"/>
              <a:chOff x="4012850" y="3707776"/>
              <a:chExt cx="3257400" cy="665756"/>
            </a:xfrm>
          </p:grpSpPr>
          <p:pic>
            <p:nvPicPr>
              <p:cNvPr id="250" name="Google Shape;1905;p34">
                <a:extLst>
                  <a:ext uri="{FF2B5EF4-FFF2-40B4-BE49-F238E27FC236}">
                    <a16:creationId xmlns:a16="http://schemas.microsoft.com/office/drawing/2014/main" id="{3EC08896-40F3-495B-940E-2A519D04385A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319923" y="3707776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1" name="Google Shape;1906;p34">
                <a:extLst>
                  <a:ext uri="{FF2B5EF4-FFF2-40B4-BE49-F238E27FC236}">
                    <a16:creationId xmlns:a16="http://schemas.microsoft.com/office/drawing/2014/main" id="{00006A65-C0F7-4963-B3F1-9BDED2410E4C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53842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2" name="Google Shape;1907;p34">
                <a:extLst>
                  <a:ext uri="{FF2B5EF4-FFF2-40B4-BE49-F238E27FC236}">
                    <a16:creationId xmlns:a16="http://schemas.microsoft.com/office/drawing/2014/main" id="{46AD669A-DB95-4A1D-812C-3B5A1E34868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311147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3" name="Google Shape;1909;p34">
                <a:extLst>
                  <a:ext uri="{FF2B5EF4-FFF2-40B4-BE49-F238E27FC236}">
                    <a16:creationId xmlns:a16="http://schemas.microsoft.com/office/drawing/2014/main" id="{35A48E9E-C989-414C-8623-B1400BCE721D}"/>
                  </a:ext>
                </a:extLst>
              </p:cNvPr>
              <p:cNvSpPr/>
              <p:nvPr/>
            </p:nvSpPr>
            <p:spPr>
              <a:xfrm>
                <a:off x="4012850" y="3971107"/>
                <a:ext cx="3257400" cy="121500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rgbClr val="FF9900"/>
              </a:solidFill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Simulation Connext DataBus</a:t>
                </a:r>
                <a:endParaRPr kumimoji="0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54" name="Google Shape;1910;p34">
                <a:extLst>
                  <a:ext uri="{FF2B5EF4-FFF2-40B4-BE49-F238E27FC236}">
                    <a16:creationId xmlns:a16="http://schemas.microsoft.com/office/drawing/2014/main" id="{0761B32F-A801-426C-960B-3D1688A11BD6}"/>
                  </a:ext>
                </a:extLst>
              </p:cNvPr>
              <p:cNvCxnSpPr/>
              <p:nvPr/>
            </p:nvCxnSpPr>
            <p:spPr>
              <a:xfrm rot="10800000">
                <a:off x="4674685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5" name="Google Shape;1911;p34">
                <a:extLst>
                  <a:ext uri="{FF2B5EF4-FFF2-40B4-BE49-F238E27FC236}">
                    <a16:creationId xmlns:a16="http://schemas.microsoft.com/office/drawing/2014/main" id="{AE4E7D67-28A2-433C-8462-D0BB957630C0}"/>
                  </a:ext>
                </a:extLst>
              </p:cNvPr>
              <p:cNvCxnSpPr/>
              <p:nvPr/>
            </p:nvCxnSpPr>
            <p:spPr>
              <a:xfrm rot="10800000">
                <a:off x="5731991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6" name="Google Shape;1912;p34">
                <a:extLst>
                  <a:ext uri="{FF2B5EF4-FFF2-40B4-BE49-F238E27FC236}">
                    <a16:creationId xmlns:a16="http://schemas.microsoft.com/office/drawing/2014/main" id="{B46CA5B3-9318-4D81-9B49-B476823D5C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97070" y="4062095"/>
                <a:ext cx="0" cy="82886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7" name="Google Shape;1913;p34">
                <a:extLst>
                  <a:ext uri="{FF2B5EF4-FFF2-40B4-BE49-F238E27FC236}">
                    <a16:creationId xmlns:a16="http://schemas.microsoft.com/office/drawing/2014/main" id="{2E79145C-C511-437D-829D-4360ADA91296}"/>
                  </a:ext>
                </a:extLst>
              </p:cNvPr>
              <p:cNvCxnSpPr/>
              <p:nvPr/>
            </p:nvCxnSpPr>
            <p:spPr>
              <a:xfrm rot="10800000">
                <a:off x="4740767" y="3932713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cxnSp>
        <p:nvCxnSpPr>
          <p:cNvPr id="258" name="Google Shape;1914;p34">
            <a:extLst>
              <a:ext uri="{FF2B5EF4-FFF2-40B4-BE49-F238E27FC236}">
                <a16:creationId xmlns:a16="http://schemas.microsoft.com/office/drawing/2014/main" id="{C7A7D98B-7A93-430C-9368-10A00B8DE261}"/>
              </a:ext>
            </a:extLst>
          </p:cNvPr>
          <p:cNvCxnSpPr>
            <a:cxnSpLocks/>
          </p:cNvCxnSpPr>
          <p:nvPr/>
        </p:nvCxnSpPr>
        <p:spPr>
          <a:xfrm>
            <a:off x="3894514" y="3295381"/>
            <a:ext cx="3600" cy="15777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59" name="Google Shape;1915;p34">
            <a:extLst>
              <a:ext uri="{FF2B5EF4-FFF2-40B4-BE49-F238E27FC236}">
                <a16:creationId xmlns:a16="http://schemas.microsoft.com/office/drawing/2014/main" id="{A8F01DD8-A292-4D34-82C3-4E3658897A11}"/>
              </a:ext>
            </a:extLst>
          </p:cNvPr>
          <p:cNvGrpSpPr/>
          <p:nvPr/>
        </p:nvGrpSpPr>
        <p:grpSpPr>
          <a:xfrm>
            <a:off x="3694112" y="3483664"/>
            <a:ext cx="407794" cy="410023"/>
            <a:chOff x="1655075" y="3392325"/>
            <a:chExt cx="548700" cy="551700"/>
          </a:xfrm>
        </p:grpSpPr>
        <p:sp>
          <p:nvSpPr>
            <p:cNvPr id="260" name="Google Shape;1916;p34">
              <a:extLst>
                <a:ext uri="{FF2B5EF4-FFF2-40B4-BE49-F238E27FC236}">
                  <a16:creationId xmlns:a16="http://schemas.microsoft.com/office/drawing/2014/main" id="{2DE08D8C-9546-4508-A8E9-9EF29FD566AF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1" name="Google Shape;1917;p34">
              <a:extLst>
                <a:ext uri="{FF2B5EF4-FFF2-40B4-BE49-F238E27FC236}">
                  <a16:creationId xmlns:a16="http://schemas.microsoft.com/office/drawing/2014/main" id="{25E70B07-E721-4803-8D30-D93B7CE5136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2" name="Google Shape;1918;p34">
            <a:extLst>
              <a:ext uri="{FF2B5EF4-FFF2-40B4-BE49-F238E27FC236}">
                <a16:creationId xmlns:a16="http://schemas.microsoft.com/office/drawing/2014/main" id="{D609891B-18A1-45C2-94A6-C5B6FFDE23F0}"/>
              </a:ext>
            </a:extLst>
          </p:cNvPr>
          <p:cNvSpPr txBox="1"/>
          <p:nvPr/>
        </p:nvSpPr>
        <p:spPr>
          <a:xfrm rot="-5400000">
            <a:off x="1115550" y="5074198"/>
            <a:ext cx="1805100" cy="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Sim@ SOCOM 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1919;p34">
            <a:extLst>
              <a:ext uri="{FF2B5EF4-FFF2-40B4-BE49-F238E27FC236}">
                <a16:creationId xmlns:a16="http://schemas.microsoft.com/office/drawing/2014/main" id="{45988081-24AF-4F4B-894A-E4F9C3181E11}"/>
              </a:ext>
            </a:extLst>
          </p:cNvPr>
          <p:cNvSpPr txBox="1"/>
          <p:nvPr/>
        </p:nvSpPr>
        <p:spPr>
          <a:xfrm>
            <a:off x="4049493" y="3390113"/>
            <a:ext cx="1291500" cy="2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DataBus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Gateway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1920;p34">
            <a:extLst>
              <a:ext uri="{FF2B5EF4-FFF2-40B4-BE49-F238E27FC236}">
                <a16:creationId xmlns:a16="http://schemas.microsoft.com/office/drawing/2014/main" id="{BA83A0CC-FF99-4533-95C6-8CC322CE20C6}"/>
              </a:ext>
            </a:extLst>
          </p:cNvPr>
          <p:cNvSpPr txBox="1"/>
          <p:nvPr/>
        </p:nvSpPr>
        <p:spPr>
          <a:xfrm rot="-5400000">
            <a:off x="762900" y="4876475"/>
            <a:ext cx="1982100" cy="2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Sim@ NATO 1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1921;p34">
            <a:extLst>
              <a:ext uri="{FF2B5EF4-FFF2-40B4-BE49-F238E27FC236}">
                <a16:creationId xmlns:a16="http://schemas.microsoft.com/office/drawing/2014/main" id="{4532C7E9-8694-4768-904A-FCD73338EFEB}"/>
              </a:ext>
            </a:extLst>
          </p:cNvPr>
          <p:cNvSpPr txBox="1"/>
          <p:nvPr/>
        </p:nvSpPr>
        <p:spPr>
          <a:xfrm rot="-5400000">
            <a:off x="562350" y="4848580"/>
            <a:ext cx="1869000" cy="2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Sim@ NATO 2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grpSp>
        <p:nvGrpSpPr>
          <p:cNvPr id="266" name="Google Shape;1922;p34">
            <a:extLst>
              <a:ext uri="{FF2B5EF4-FFF2-40B4-BE49-F238E27FC236}">
                <a16:creationId xmlns:a16="http://schemas.microsoft.com/office/drawing/2014/main" id="{D09E6142-ECD9-4B04-9371-5A7886DFA40B}"/>
              </a:ext>
            </a:extLst>
          </p:cNvPr>
          <p:cNvGrpSpPr/>
          <p:nvPr/>
        </p:nvGrpSpPr>
        <p:grpSpPr>
          <a:xfrm>
            <a:off x="3922579" y="2317861"/>
            <a:ext cx="407794" cy="410023"/>
            <a:chOff x="1655075" y="3392325"/>
            <a:chExt cx="548700" cy="551700"/>
          </a:xfrm>
        </p:grpSpPr>
        <p:sp>
          <p:nvSpPr>
            <p:cNvPr id="267" name="Google Shape;1923;p34">
              <a:extLst>
                <a:ext uri="{FF2B5EF4-FFF2-40B4-BE49-F238E27FC236}">
                  <a16:creationId xmlns:a16="http://schemas.microsoft.com/office/drawing/2014/main" id="{825A8B4D-9F21-4D65-BFF1-D7BE402CDDE3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8" name="Google Shape;1924;p34">
              <a:extLst>
                <a:ext uri="{FF2B5EF4-FFF2-40B4-BE49-F238E27FC236}">
                  <a16:creationId xmlns:a16="http://schemas.microsoft.com/office/drawing/2014/main" id="{5EAD27ED-99F8-4110-AEFB-C4B54377167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9" name="Google Shape;1925;p34">
            <a:extLst>
              <a:ext uri="{FF2B5EF4-FFF2-40B4-BE49-F238E27FC236}">
                <a16:creationId xmlns:a16="http://schemas.microsoft.com/office/drawing/2014/main" id="{789A1E34-CA53-4A1E-9C82-75DE5F335EF1}"/>
              </a:ext>
            </a:extLst>
          </p:cNvPr>
          <p:cNvGrpSpPr/>
          <p:nvPr/>
        </p:nvGrpSpPr>
        <p:grpSpPr>
          <a:xfrm>
            <a:off x="1218246" y="2500888"/>
            <a:ext cx="1853029" cy="609985"/>
            <a:chOff x="3561931" y="1345525"/>
            <a:chExt cx="2518045" cy="457500"/>
          </a:xfrm>
        </p:grpSpPr>
        <p:cxnSp>
          <p:nvCxnSpPr>
            <p:cNvPr id="270" name="Google Shape;1926;p34">
              <a:extLst>
                <a:ext uri="{FF2B5EF4-FFF2-40B4-BE49-F238E27FC236}">
                  <a16:creationId xmlns:a16="http://schemas.microsoft.com/office/drawing/2014/main" id="{712F90AD-27F7-4DF4-B741-029C2D988D99}"/>
                </a:ext>
              </a:extLst>
            </p:cNvPr>
            <p:cNvCxnSpPr/>
            <p:nvPr/>
          </p:nvCxnSpPr>
          <p:spPr>
            <a:xfrm rot="10800000">
              <a:off x="3921781" y="1579225"/>
              <a:ext cx="0" cy="223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1" name="Google Shape;1927;p34">
              <a:extLst>
                <a:ext uri="{FF2B5EF4-FFF2-40B4-BE49-F238E27FC236}">
                  <a16:creationId xmlns:a16="http://schemas.microsoft.com/office/drawing/2014/main" id="{09FE52F4-8468-4A87-B03B-FE83310E7FC3}"/>
                </a:ext>
              </a:extLst>
            </p:cNvPr>
            <p:cNvCxnSpPr/>
            <p:nvPr/>
          </p:nvCxnSpPr>
          <p:spPr>
            <a:xfrm rot="10800000">
              <a:off x="5720126" y="1579225"/>
              <a:ext cx="0" cy="223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2" name="Google Shape;1928;p34">
              <a:extLst>
                <a:ext uri="{FF2B5EF4-FFF2-40B4-BE49-F238E27FC236}">
                  <a16:creationId xmlns:a16="http://schemas.microsoft.com/office/drawing/2014/main" id="{29985E20-6956-4222-95FD-CBB8349E42A2}"/>
                </a:ext>
              </a:extLst>
            </p:cNvPr>
            <p:cNvCxnSpPr/>
            <p:nvPr/>
          </p:nvCxnSpPr>
          <p:spPr>
            <a:xfrm rot="10800000">
              <a:off x="4820950" y="1579225"/>
              <a:ext cx="0" cy="223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73" name="Google Shape;1929;p34">
              <a:extLst>
                <a:ext uri="{FF2B5EF4-FFF2-40B4-BE49-F238E27FC236}">
                  <a16:creationId xmlns:a16="http://schemas.microsoft.com/office/drawing/2014/main" id="{E6D5F40C-E26E-455F-BF5A-F003AE4EA8B0}"/>
                </a:ext>
              </a:extLst>
            </p:cNvPr>
            <p:cNvSpPr/>
            <p:nvPr/>
          </p:nvSpPr>
          <p:spPr>
            <a:xfrm>
              <a:off x="3561931" y="1345525"/>
              <a:ext cx="745224" cy="233700"/>
            </a:xfrm>
            <a:prstGeom prst="rect">
              <a:avLst/>
            </a:prstGeom>
            <a:solidFill>
              <a:srgbClr val="D2D2D2"/>
            </a:solidFill>
            <a:ln w="2857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Management</a:t>
              </a:r>
              <a:endParaRPr kumimoji="0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1930;p34">
              <a:extLst>
                <a:ext uri="{FF2B5EF4-FFF2-40B4-BE49-F238E27FC236}">
                  <a16:creationId xmlns:a16="http://schemas.microsoft.com/office/drawing/2014/main" id="{8A7252C4-E913-4D75-9E45-FDB5B16EC635}"/>
                </a:ext>
              </a:extLst>
            </p:cNvPr>
            <p:cNvSpPr/>
            <p:nvPr/>
          </p:nvSpPr>
          <p:spPr>
            <a:xfrm>
              <a:off x="4461100" y="1345525"/>
              <a:ext cx="719700" cy="233700"/>
            </a:xfrm>
            <a:prstGeom prst="rect">
              <a:avLst/>
            </a:prstGeom>
            <a:solidFill>
              <a:srgbClr val="D2D2D2"/>
            </a:solidFill>
            <a:ln w="2857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Logging</a:t>
              </a:r>
              <a:endParaRPr kumimoji="0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1931;p34">
              <a:extLst>
                <a:ext uri="{FF2B5EF4-FFF2-40B4-BE49-F238E27FC236}">
                  <a16:creationId xmlns:a16="http://schemas.microsoft.com/office/drawing/2014/main" id="{D2FFBB68-BE4C-42E3-A086-989FC0F6C78C}"/>
                </a:ext>
              </a:extLst>
            </p:cNvPr>
            <p:cNvSpPr/>
            <p:nvPr/>
          </p:nvSpPr>
          <p:spPr>
            <a:xfrm>
              <a:off x="5360276" y="1345525"/>
              <a:ext cx="719700" cy="233700"/>
            </a:xfrm>
            <a:prstGeom prst="rect">
              <a:avLst/>
            </a:prstGeom>
            <a:solidFill>
              <a:srgbClr val="D2D2D2"/>
            </a:solidFill>
            <a:ln w="2857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Analytics</a:t>
              </a:r>
              <a:endParaRPr kumimoji="0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6" name="Google Shape;1932;p34">
            <a:extLst>
              <a:ext uri="{FF2B5EF4-FFF2-40B4-BE49-F238E27FC236}">
                <a16:creationId xmlns:a16="http://schemas.microsoft.com/office/drawing/2014/main" id="{9C8353D7-55DB-4D68-AECE-3DF0165DEAD9}"/>
              </a:ext>
            </a:extLst>
          </p:cNvPr>
          <p:cNvSpPr/>
          <p:nvPr/>
        </p:nvSpPr>
        <p:spPr>
          <a:xfrm>
            <a:off x="1699560" y="3498502"/>
            <a:ext cx="510540" cy="454080"/>
          </a:xfrm>
          <a:prstGeom prst="can">
            <a:avLst>
              <a:gd name="adj" fmla="val 25000"/>
            </a:avLst>
          </a:prstGeom>
          <a:solidFill>
            <a:srgbClr val="B6D7A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One World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Terrain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7" name="Google Shape;1933;p34">
            <a:extLst>
              <a:ext uri="{FF2B5EF4-FFF2-40B4-BE49-F238E27FC236}">
                <a16:creationId xmlns:a16="http://schemas.microsoft.com/office/drawing/2014/main" id="{35C36635-F671-455E-BF74-D298642345D4}"/>
              </a:ext>
            </a:extLst>
          </p:cNvPr>
          <p:cNvCxnSpPr>
            <a:cxnSpLocks/>
            <a:stCxn id="276" idx="1"/>
          </p:cNvCxnSpPr>
          <p:nvPr/>
        </p:nvCxnSpPr>
        <p:spPr>
          <a:xfrm flipH="1" flipV="1">
            <a:off x="1954829" y="3302176"/>
            <a:ext cx="1" cy="196326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8" name="Google Shape;1934;p34">
            <a:extLst>
              <a:ext uri="{FF2B5EF4-FFF2-40B4-BE49-F238E27FC236}">
                <a16:creationId xmlns:a16="http://schemas.microsoft.com/office/drawing/2014/main" id="{428BE7CE-95C9-4CF5-A7F8-CCEEB643317B}"/>
              </a:ext>
            </a:extLst>
          </p:cNvPr>
          <p:cNvSpPr/>
          <p:nvPr/>
        </p:nvSpPr>
        <p:spPr>
          <a:xfrm>
            <a:off x="6947167" y="1235233"/>
            <a:ext cx="454800" cy="311700"/>
          </a:xfrm>
          <a:prstGeom prst="can">
            <a:avLst>
              <a:gd name="adj" fmla="val 25000"/>
            </a:avLst>
          </a:prstGeom>
          <a:solidFill>
            <a:srgbClr val="B6D7A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9" name="Google Shape;1935;p34">
            <a:extLst>
              <a:ext uri="{FF2B5EF4-FFF2-40B4-BE49-F238E27FC236}">
                <a16:creationId xmlns:a16="http://schemas.microsoft.com/office/drawing/2014/main" id="{C0BDE527-3BF1-45AA-89A2-FEFF550F5026}"/>
              </a:ext>
            </a:extLst>
          </p:cNvPr>
          <p:cNvCxnSpPr>
            <a:endCxn id="278" idx="3"/>
          </p:cNvCxnSpPr>
          <p:nvPr/>
        </p:nvCxnSpPr>
        <p:spPr>
          <a:xfrm rot="10800000">
            <a:off x="7174567" y="1546933"/>
            <a:ext cx="0" cy="2679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0" name="Google Shape;1936;p34">
            <a:extLst>
              <a:ext uri="{FF2B5EF4-FFF2-40B4-BE49-F238E27FC236}">
                <a16:creationId xmlns:a16="http://schemas.microsoft.com/office/drawing/2014/main" id="{B01EE717-2B42-436C-8512-012F788867AC}"/>
              </a:ext>
            </a:extLst>
          </p:cNvPr>
          <p:cNvSpPr/>
          <p:nvPr/>
        </p:nvSpPr>
        <p:spPr>
          <a:xfrm>
            <a:off x="7585533" y="1235233"/>
            <a:ext cx="454800" cy="311700"/>
          </a:xfrm>
          <a:prstGeom prst="can">
            <a:avLst>
              <a:gd name="adj" fmla="val 25000"/>
            </a:avLst>
          </a:prstGeom>
          <a:solidFill>
            <a:srgbClr val="B6D7A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1" name="Google Shape;1937;p34">
            <a:extLst>
              <a:ext uri="{FF2B5EF4-FFF2-40B4-BE49-F238E27FC236}">
                <a16:creationId xmlns:a16="http://schemas.microsoft.com/office/drawing/2014/main" id="{10198DC8-CBD0-4B0A-9F63-4A31A75A9C1C}"/>
              </a:ext>
            </a:extLst>
          </p:cNvPr>
          <p:cNvCxnSpPr>
            <a:endCxn id="280" idx="3"/>
          </p:cNvCxnSpPr>
          <p:nvPr/>
        </p:nvCxnSpPr>
        <p:spPr>
          <a:xfrm rot="10800000">
            <a:off x="7812933" y="1546933"/>
            <a:ext cx="0" cy="2679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82" name="Google Shape;1938;p34">
            <a:extLst>
              <a:ext uri="{FF2B5EF4-FFF2-40B4-BE49-F238E27FC236}">
                <a16:creationId xmlns:a16="http://schemas.microsoft.com/office/drawing/2014/main" id="{C90F625C-79EA-41F6-9FA1-2BDE13F08DB8}"/>
              </a:ext>
            </a:extLst>
          </p:cNvPr>
          <p:cNvGrpSpPr/>
          <p:nvPr/>
        </p:nvGrpSpPr>
        <p:grpSpPr>
          <a:xfrm>
            <a:off x="5307279" y="2321136"/>
            <a:ext cx="407794" cy="410023"/>
            <a:chOff x="1655075" y="3392325"/>
            <a:chExt cx="548700" cy="551700"/>
          </a:xfrm>
        </p:grpSpPr>
        <p:sp>
          <p:nvSpPr>
            <p:cNvPr id="283" name="Google Shape;1939;p34">
              <a:extLst>
                <a:ext uri="{FF2B5EF4-FFF2-40B4-BE49-F238E27FC236}">
                  <a16:creationId xmlns:a16="http://schemas.microsoft.com/office/drawing/2014/main" id="{7DFF8488-A4CF-4EB6-8940-D617AF46587B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4" name="Google Shape;1940;p34">
              <a:extLst>
                <a:ext uri="{FF2B5EF4-FFF2-40B4-BE49-F238E27FC236}">
                  <a16:creationId xmlns:a16="http://schemas.microsoft.com/office/drawing/2014/main" id="{270BB5CA-111B-4B6C-8B6E-243337202CF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5" name="Google Shape;1941;p34">
            <a:extLst>
              <a:ext uri="{FF2B5EF4-FFF2-40B4-BE49-F238E27FC236}">
                <a16:creationId xmlns:a16="http://schemas.microsoft.com/office/drawing/2014/main" id="{E231483F-72E9-44C0-ABAD-F56A28A84BB3}"/>
              </a:ext>
            </a:extLst>
          </p:cNvPr>
          <p:cNvSpPr txBox="1"/>
          <p:nvPr/>
        </p:nvSpPr>
        <p:spPr>
          <a:xfrm>
            <a:off x="5715075" y="2172675"/>
            <a:ext cx="30840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76200" marR="0" lvl="0" indent="-95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Protocol/Data Interoperability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76200" marR="0" lvl="0" indent="-95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Data Routing/Filtering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grpSp>
        <p:nvGrpSpPr>
          <p:cNvPr id="286" name="Google Shape;1942;p34">
            <a:extLst>
              <a:ext uri="{FF2B5EF4-FFF2-40B4-BE49-F238E27FC236}">
                <a16:creationId xmlns:a16="http://schemas.microsoft.com/office/drawing/2014/main" id="{EE2FB4E5-788C-49BB-A3E4-7BD6091D4927}"/>
              </a:ext>
            </a:extLst>
          </p:cNvPr>
          <p:cNvGrpSpPr/>
          <p:nvPr/>
        </p:nvGrpSpPr>
        <p:grpSpPr>
          <a:xfrm>
            <a:off x="4270816" y="4629919"/>
            <a:ext cx="629259" cy="237580"/>
            <a:chOff x="3561931" y="1345525"/>
            <a:chExt cx="2518045" cy="457500"/>
          </a:xfrm>
        </p:grpSpPr>
        <p:cxnSp>
          <p:nvCxnSpPr>
            <p:cNvPr id="287" name="Google Shape;1943;p34">
              <a:extLst>
                <a:ext uri="{FF2B5EF4-FFF2-40B4-BE49-F238E27FC236}">
                  <a16:creationId xmlns:a16="http://schemas.microsoft.com/office/drawing/2014/main" id="{512F4DD5-CA58-4244-99BE-34407CCD398D}"/>
                </a:ext>
              </a:extLst>
            </p:cNvPr>
            <p:cNvCxnSpPr/>
            <p:nvPr/>
          </p:nvCxnSpPr>
          <p:spPr>
            <a:xfrm rot="10800000">
              <a:off x="3921781" y="1579225"/>
              <a:ext cx="0" cy="223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8" name="Google Shape;1944;p34">
              <a:extLst>
                <a:ext uri="{FF2B5EF4-FFF2-40B4-BE49-F238E27FC236}">
                  <a16:creationId xmlns:a16="http://schemas.microsoft.com/office/drawing/2014/main" id="{8EB43B38-33D0-4346-B595-E52E58BCAD91}"/>
                </a:ext>
              </a:extLst>
            </p:cNvPr>
            <p:cNvCxnSpPr/>
            <p:nvPr/>
          </p:nvCxnSpPr>
          <p:spPr>
            <a:xfrm rot="10800000">
              <a:off x="5720126" y="1579225"/>
              <a:ext cx="0" cy="223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9" name="Google Shape;1945;p34">
              <a:extLst>
                <a:ext uri="{FF2B5EF4-FFF2-40B4-BE49-F238E27FC236}">
                  <a16:creationId xmlns:a16="http://schemas.microsoft.com/office/drawing/2014/main" id="{CBE8B927-33F1-485B-B11B-C669844873E0}"/>
                </a:ext>
              </a:extLst>
            </p:cNvPr>
            <p:cNvCxnSpPr/>
            <p:nvPr/>
          </p:nvCxnSpPr>
          <p:spPr>
            <a:xfrm rot="10800000">
              <a:off x="4820950" y="1579225"/>
              <a:ext cx="0" cy="223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0" name="Google Shape;1946;p34">
              <a:extLst>
                <a:ext uri="{FF2B5EF4-FFF2-40B4-BE49-F238E27FC236}">
                  <a16:creationId xmlns:a16="http://schemas.microsoft.com/office/drawing/2014/main" id="{3E96B936-BDFF-4606-9A8E-406391ADEB53}"/>
                </a:ext>
              </a:extLst>
            </p:cNvPr>
            <p:cNvSpPr/>
            <p:nvPr/>
          </p:nvSpPr>
          <p:spPr>
            <a:xfrm>
              <a:off x="3561931" y="1345525"/>
              <a:ext cx="719700" cy="233700"/>
            </a:xfrm>
            <a:prstGeom prst="rect">
              <a:avLst/>
            </a:prstGeom>
            <a:solidFill>
              <a:srgbClr val="D2D2D2"/>
            </a:solidFill>
            <a:ln w="2857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endParaRPr kumimoji="0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1947;p34">
              <a:extLst>
                <a:ext uri="{FF2B5EF4-FFF2-40B4-BE49-F238E27FC236}">
                  <a16:creationId xmlns:a16="http://schemas.microsoft.com/office/drawing/2014/main" id="{9841D17D-BB92-49FB-9FE9-178A15FCB06B}"/>
                </a:ext>
              </a:extLst>
            </p:cNvPr>
            <p:cNvSpPr/>
            <p:nvPr/>
          </p:nvSpPr>
          <p:spPr>
            <a:xfrm>
              <a:off x="5360276" y="1345525"/>
              <a:ext cx="719700" cy="233700"/>
            </a:xfrm>
            <a:prstGeom prst="rect">
              <a:avLst/>
            </a:prstGeom>
            <a:solidFill>
              <a:srgbClr val="D2D2D2"/>
            </a:solidFill>
            <a:ln w="2857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endParaRPr kumimoji="0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1948;p34">
              <a:extLst>
                <a:ext uri="{FF2B5EF4-FFF2-40B4-BE49-F238E27FC236}">
                  <a16:creationId xmlns:a16="http://schemas.microsoft.com/office/drawing/2014/main" id="{7CC2BB3D-01E5-43A2-89ED-D7CCED52CAAF}"/>
                </a:ext>
              </a:extLst>
            </p:cNvPr>
            <p:cNvSpPr/>
            <p:nvPr/>
          </p:nvSpPr>
          <p:spPr>
            <a:xfrm>
              <a:off x="4461100" y="1345525"/>
              <a:ext cx="719700" cy="233700"/>
            </a:xfrm>
            <a:prstGeom prst="rect">
              <a:avLst/>
            </a:prstGeom>
            <a:solidFill>
              <a:srgbClr val="D2D2D2"/>
            </a:solidFill>
            <a:ln w="2857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endParaRPr kumimoji="0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93" name="Google Shape;1949;p34">
            <a:extLst>
              <a:ext uri="{FF2B5EF4-FFF2-40B4-BE49-F238E27FC236}">
                <a16:creationId xmlns:a16="http://schemas.microsoft.com/office/drawing/2014/main" id="{FB4F7E05-F93F-4D63-9B96-DE798095D30B}"/>
              </a:ext>
            </a:extLst>
          </p:cNvPr>
          <p:cNvCxnSpPr>
            <a:cxnSpLocks/>
          </p:cNvCxnSpPr>
          <p:nvPr/>
        </p:nvCxnSpPr>
        <p:spPr>
          <a:xfrm rot="10800000">
            <a:off x="6155302" y="1546733"/>
            <a:ext cx="0" cy="2985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4" name="Google Shape;1950;p34">
            <a:extLst>
              <a:ext uri="{FF2B5EF4-FFF2-40B4-BE49-F238E27FC236}">
                <a16:creationId xmlns:a16="http://schemas.microsoft.com/office/drawing/2014/main" id="{BA6611D1-1397-46EB-BAC3-C82F7E09E5C7}"/>
              </a:ext>
            </a:extLst>
          </p:cNvPr>
          <p:cNvSpPr/>
          <p:nvPr/>
        </p:nvSpPr>
        <p:spPr>
          <a:xfrm>
            <a:off x="5675502" y="1235233"/>
            <a:ext cx="959700" cy="311700"/>
          </a:xfrm>
          <a:prstGeom prst="rect">
            <a:avLst/>
          </a:prstGeom>
          <a:solidFill>
            <a:srgbClr val="D2D2D2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Other 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Services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1951;p34">
            <a:extLst>
              <a:ext uri="{FF2B5EF4-FFF2-40B4-BE49-F238E27FC236}">
                <a16:creationId xmlns:a16="http://schemas.microsoft.com/office/drawing/2014/main" id="{840AFAEB-56E0-4AFE-AFFB-AC035F36C47C}"/>
              </a:ext>
            </a:extLst>
          </p:cNvPr>
          <p:cNvSpPr txBox="1"/>
          <p:nvPr/>
        </p:nvSpPr>
        <p:spPr>
          <a:xfrm>
            <a:off x="8835100" y="995125"/>
            <a:ext cx="3290100" cy="18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A </a:t>
            </a:r>
            <a:r>
              <a:rPr lang="en-US" sz="1700" b="1" kern="0" dirty="0">
                <a:solidFill>
                  <a:srgbClr val="3F3F3F"/>
                </a:solidFill>
                <a:latin typeface="+mn-lt"/>
                <a:ea typeface="Calibri"/>
                <a:cs typeface="Calibri"/>
                <a:sym typeface="Calibri"/>
              </a:rPr>
              <a:t>Hierarchical, 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Loosely-Coupled Design Enables:</a:t>
            </a:r>
            <a:endParaRPr kumimoji="0" sz="1700" b="1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2540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Local Ownership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266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Disconnected Operation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266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Open Architecture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266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Capability-as-a-Service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4572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e.g., AI, Simulation, Data, Devices 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grpSp>
        <p:nvGrpSpPr>
          <p:cNvPr id="296" name="Google Shape;1952;p34">
            <a:extLst>
              <a:ext uri="{FF2B5EF4-FFF2-40B4-BE49-F238E27FC236}">
                <a16:creationId xmlns:a16="http://schemas.microsoft.com/office/drawing/2014/main" id="{BBE832E5-41DE-4494-B22A-5487522FBED3}"/>
              </a:ext>
            </a:extLst>
          </p:cNvPr>
          <p:cNvGrpSpPr/>
          <p:nvPr/>
        </p:nvGrpSpPr>
        <p:grpSpPr>
          <a:xfrm>
            <a:off x="8944275" y="4175507"/>
            <a:ext cx="897300" cy="1334657"/>
            <a:chOff x="13267706" y="3957589"/>
            <a:chExt cx="897300" cy="887700"/>
          </a:xfrm>
        </p:grpSpPr>
        <p:sp>
          <p:nvSpPr>
            <p:cNvPr id="297" name="Google Shape;1953;p34">
              <a:extLst>
                <a:ext uri="{FF2B5EF4-FFF2-40B4-BE49-F238E27FC236}">
                  <a16:creationId xmlns:a16="http://schemas.microsoft.com/office/drawing/2014/main" id="{B397DD3A-C69C-433B-A4D8-41EDB2214B13}"/>
                </a:ext>
              </a:extLst>
            </p:cNvPr>
            <p:cNvSpPr/>
            <p:nvPr/>
          </p:nvSpPr>
          <p:spPr>
            <a:xfrm>
              <a:off x="13267706" y="3957589"/>
              <a:ext cx="897300" cy="887700"/>
            </a:xfrm>
            <a:prstGeom prst="rect">
              <a:avLst/>
            </a:prstGeom>
            <a:solidFill>
              <a:srgbClr val="B3C6E7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rPr>
                <a:t>AI/ML/DL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rPr>
                <a:t>Augmented</a:t>
              </a:r>
              <a:endPara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rPr>
                <a:t>Reality</a:t>
              </a:r>
              <a:endPara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8" name="Google Shape;1954;p34">
              <a:extLst>
                <a:ext uri="{FF2B5EF4-FFF2-40B4-BE49-F238E27FC236}">
                  <a16:creationId xmlns:a16="http://schemas.microsoft.com/office/drawing/2014/main" id="{F5DBED5E-3899-4A07-9DA4-E6418972732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337864" y="4367989"/>
              <a:ext cx="772853" cy="4151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9" name="Google Shape;1955;p34">
            <a:extLst>
              <a:ext uri="{FF2B5EF4-FFF2-40B4-BE49-F238E27FC236}">
                <a16:creationId xmlns:a16="http://schemas.microsoft.com/office/drawing/2014/main" id="{B33004C6-39D8-4625-8336-6120CBC29ED7}"/>
              </a:ext>
            </a:extLst>
          </p:cNvPr>
          <p:cNvGrpSpPr/>
          <p:nvPr/>
        </p:nvGrpSpPr>
        <p:grpSpPr>
          <a:xfrm>
            <a:off x="6969075" y="4160627"/>
            <a:ext cx="1830000" cy="1628400"/>
            <a:chOff x="7197675" y="3932027"/>
            <a:chExt cx="1830000" cy="1628400"/>
          </a:xfrm>
        </p:grpSpPr>
        <p:sp>
          <p:nvSpPr>
            <p:cNvPr id="300" name="Google Shape;1956;p34">
              <a:extLst>
                <a:ext uri="{FF2B5EF4-FFF2-40B4-BE49-F238E27FC236}">
                  <a16:creationId xmlns:a16="http://schemas.microsoft.com/office/drawing/2014/main" id="{82B11C86-F273-4211-8286-9F61C61B8F6F}"/>
                </a:ext>
              </a:extLst>
            </p:cNvPr>
            <p:cNvSpPr/>
            <p:nvPr/>
          </p:nvSpPr>
          <p:spPr>
            <a:xfrm>
              <a:off x="7197675" y="3932027"/>
              <a:ext cx="1830000" cy="1628400"/>
            </a:xfrm>
            <a:prstGeom prst="rect">
              <a:avLst/>
            </a:prstGeom>
            <a:solidFill>
              <a:srgbClr val="D8E2F3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rPr>
                <a:t>Autonomous Systems</a:t>
              </a:r>
              <a:endPara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1957;p34">
              <a:extLst>
                <a:ext uri="{FF2B5EF4-FFF2-40B4-BE49-F238E27FC236}">
                  <a16:creationId xmlns:a16="http://schemas.microsoft.com/office/drawing/2014/main" id="{6DE0F374-EEFD-4AE6-9A03-8928D869DC75}"/>
                </a:ext>
              </a:extLst>
            </p:cNvPr>
            <p:cNvSpPr/>
            <p:nvPr/>
          </p:nvSpPr>
          <p:spPr>
            <a:xfrm>
              <a:off x="7332701" y="5122050"/>
              <a:ext cx="660000" cy="313800"/>
            </a:xfrm>
            <a:prstGeom prst="rect">
              <a:avLst/>
            </a:prstGeom>
            <a:solidFill>
              <a:srgbClr val="F4B081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rPr>
                <a:t>Maritime</a:t>
              </a:r>
              <a:endParaRPr kumimoji="0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2" name="Google Shape;1958;p34">
              <a:extLst>
                <a:ext uri="{FF2B5EF4-FFF2-40B4-BE49-F238E27FC236}">
                  <a16:creationId xmlns:a16="http://schemas.microsoft.com/office/drawing/2014/main" id="{048F4AFD-B9D2-4CD7-81B2-924F58288199}"/>
                </a:ext>
              </a:extLst>
            </p:cNvPr>
            <p:cNvGrpSpPr/>
            <p:nvPr/>
          </p:nvGrpSpPr>
          <p:grpSpPr>
            <a:xfrm>
              <a:off x="7331079" y="4187433"/>
              <a:ext cx="1563229" cy="1248416"/>
              <a:chOff x="2498010" y="2345066"/>
              <a:chExt cx="1563229" cy="1248416"/>
            </a:xfrm>
          </p:grpSpPr>
          <p:sp>
            <p:nvSpPr>
              <p:cNvPr id="303" name="Google Shape;1959;p34">
                <a:extLst>
                  <a:ext uri="{FF2B5EF4-FFF2-40B4-BE49-F238E27FC236}">
                    <a16:creationId xmlns:a16="http://schemas.microsoft.com/office/drawing/2014/main" id="{D5F73BD3-0082-49D4-B6D6-DF32712DF328}"/>
                  </a:ext>
                </a:extLst>
              </p:cNvPr>
              <p:cNvSpPr/>
              <p:nvPr/>
            </p:nvSpPr>
            <p:spPr>
              <a:xfrm>
                <a:off x="2504922" y="2904870"/>
                <a:ext cx="654600" cy="303900"/>
              </a:xfrm>
              <a:prstGeom prst="rect">
                <a:avLst/>
              </a:prstGeom>
              <a:solidFill>
                <a:srgbClr val="F4B081"/>
              </a:soli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Air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1960;p34">
                <a:extLst>
                  <a:ext uri="{FF2B5EF4-FFF2-40B4-BE49-F238E27FC236}">
                    <a16:creationId xmlns:a16="http://schemas.microsoft.com/office/drawing/2014/main" id="{A7477C09-1A29-4572-868D-5424CDE26C3C}"/>
                  </a:ext>
                </a:extLst>
              </p:cNvPr>
              <p:cNvSpPr/>
              <p:nvPr/>
            </p:nvSpPr>
            <p:spPr>
              <a:xfrm>
                <a:off x="3424639" y="2899404"/>
                <a:ext cx="636600" cy="321900"/>
              </a:xfrm>
              <a:prstGeom prst="rect">
                <a:avLst/>
              </a:prstGeom>
              <a:solidFill>
                <a:srgbClr val="F4B081"/>
              </a:soli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Helo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05" name="Google Shape;1961;p34">
                <a:extLst>
                  <a:ext uri="{FF2B5EF4-FFF2-40B4-BE49-F238E27FC236}">
                    <a16:creationId xmlns:a16="http://schemas.microsoft.com/office/drawing/2014/main" id="{ECFC6B7F-9581-4D5D-B55E-5AA904702B91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r="20191"/>
              <a:stretch/>
            </p:blipFill>
            <p:spPr>
              <a:xfrm>
                <a:off x="3406260" y="2345066"/>
                <a:ext cx="621968" cy="4674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6" name="Google Shape;1962;p34">
                <a:extLst>
                  <a:ext uri="{FF2B5EF4-FFF2-40B4-BE49-F238E27FC236}">
                    <a16:creationId xmlns:a16="http://schemas.microsoft.com/office/drawing/2014/main" id="{49F28DE4-7134-4AFB-BA16-509AAB0D0778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2498010" y="2372166"/>
                <a:ext cx="811249" cy="39961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7" name="Google Shape;1963;p34">
                <a:extLst>
                  <a:ext uri="{FF2B5EF4-FFF2-40B4-BE49-F238E27FC236}">
                    <a16:creationId xmlns:a16="http://schemas.microsoft.com/office/drawing/2014/main" id="{7BA0E5D0-646A-4D2B-89FF-B5EFFFCC61F9}"/>
                  </a:ext>
                </a:extLst>
              </p:cNvPr>
              <p:cNvSpPr/>
              <p:nvPr/>
            </p:nvSpPr>
            <p:spPr>
              <a:xfrm>
                <a:off x="3410046" y="3279682"/>
                <a:ext cx="647400" cy="313800"/>
              </a:xfrm>
              <a:prstGeom prst="rect">
                <a:avLst/>
              </a:prstGeom>
              <a:solidFill>
                <a:srgbClr val="F4B081"/>
              </a:soli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Ground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8" name="Google Shape;1964;p34">
            <a:extLst>
              <a:ext uri="{FF2B5EF4-FFF2-40B4-BE49-F238E27FC236}">
                <a16:creationId xmlns:a16="http://schemas.microsoft.com/office/drawing/2014/main" id="{33494DBA-7F35-4FDA-9097-DD2AA9C761F8}"/>
              </a:ext>
            </a:extLst>
          </p:cNvPr>
          <p:cNvGrpSpPr/>
          <p:nvPr/>
        </p:nvGrpSpPr>
        <p:grpSpPr>
          <a:xfrm>
            <a:off x="9986775" y="4530976"/>
            <a:ext cx="1578132" cy="887699"/>
            <a:chOff x="10215375" y="4097513"/>
            <a:chExt cx="1578132" cy="887699"/>
          </a:xfrm>
        </p:grpSpPr>
        <p:pic>
          <p:nvPicPr>
            <p:cNvPr id="309" name="Google Shape;1965;p34">
              <a:extLst>
                <a:ext uri="{FF2B5EF4-FFF2-40B4-BE49-F238E27FC236}">
                  <a16:creationId xmlns:a16="http://schemas.microsoft.com/office/drawing/2014/main" id="{7715A94D-ADE9-4AFA-89CD-566997E68771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215375" y="4097513"/>
              <a:ext cx="1578132" cy="8876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Google Shape;1966;p34">
              <a:extLst>
                <a:ext uri="{FF2B5EF4-FFF2-40B4-BE49-F238E27FC236}">
                  <a16:creationId xmlns:a16="http://schemas.microsoft.com/office/drawing/2014/main" id="{FCDB441C-0957-4C66-8FD5-10C1DFB64C86}"/>
                </a:ext>
              </a:extLst>
            </p:cNvPr>
            <p:cNvSpPr/>
            <p:nvPr/>
          </p:nvSpPr>
          <p:spPr>
            <a:xfrm>
              <a:off x="10364800" y="4187825"/>
              <a:ext cx="366700" cy="747725"/>
            </a:xfrm>
            <a:custGeom>
              <a:avLst/>
              <a:gdLst/>
              <a:ahLst/>
              <a:cxnLst/>
              <a:rect l="l" t="t" r="r" b="b"/>
              <a:pathLst>
                <a:path w="14668" h="29909" extrusionOk="0">
                  <a:moveTo>
                    <a:pt x="14097" y="29909"/>
                  </a:moveTo>
                  <a:lnTo>
                    <a:pt x="11430" y="23813"/>
                  </a:lnTo>
                  <a:lnTo>
                    <a:pt x="14097" y="13335"/>
                  </a:lnTo>
                  <a:lnTo>
                    <a:pt x="14668" y="2286"/>
                  </a:lnTo>
                  <a:lnTo>
                    <a:pt x="9525" y="2858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Google Shape;1967;p34">
              <a:extLst>
                <a:ext uri="{FF2B5EF4-FFF2-40B4-BE49-F238E27FC236}">
                  <a16:creationId xmlns:a16="http://schemas.microsoft.com/office/drawing/2014/main" id="{6052E528-9B51-42AC-AE43-A7B45B43C2A7}"/>
                </a:ext>
              </a:extLst>
            </p:cNvPr>
            <p:cNvSpPr/>
            <p:nvPr/>
          </p:nvSpPr>
          <p:spPr>
            <a:xfrm>
              <a:off x="10564825" y="4530725"/>
              <a:ext cx="147625" cy="447675"/>
            </a:xfrm>
            <a:custGeom>
              <a:avLst/>
              <a:gdLst/>
              <a:ahLst/>
              <a:cxnLst/>
              <a:rect l="l" t="t" r="r" b="b"/>
              <a:pathLst>
                <a:path w="5905" h="17907" extrusionOk="0">
                  <a:moveTo>
                    <a:pt x="5905" y="0"/>
                  </a:moveTo>
                  <a:lnTo>
                    <a:pt x="0" y="9525"/>
                  </a:lnTo>
                  <a:lnTo>
                    <a:pt x="4381" y="17907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Google Shape;1968;p34">
              <a:extLst>
                <a:ext uri="{FF2B5EF4-FFF2-40B4-BE49-F238E27FC236}">
                  <a16:creationId xmlns:a16="http://schemas.microsoft.com/office/drawing/2014/main" id="{CFBE2773-67AA-4CA8-8703-4F21CF8CCC2E}"/>
                </a:ext>
              </a:extLst>
            </p:cNvPr>
            <p:cNvSpPr/>
            <p:nvPr/>
          </p:nvSpPr>
          <p:spPr>
            <a:xfrm>
              <a:off x="10864850" y="4654550"/>
              <a:ext cx="357200" cy="314325"/>
            </a:xfrm>
            <a:custGeom>
              <a:avLst/>
              <a:gdLst/>
              <a:ahLst/>
              <a:cxnLst/>
              <a:rect l="l" t="t" r="r" b="b"/>
              <a:pathLst>
                <a:path w="14288" h="12573" extrusionOk="0">
                  <a:moveTo>
                    <a:pt x="0" y="11811"/>
                  </a:moveTo>
                  <a:lnTo>
                    <a:pt x="4953" y="5715"/>
                  </a:lnTo>
                  <a:lnTo>
                    <a:pt x="6096" y="0"/>
                  </a:lnTo>
                  <a:lnTo>
                    <a:pt x="12764" y="5144"/>
                  </a:lnTo>
                  <a:lnTo>
                    <a:pt x="14288" y="12573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Google Shape;1969;p34">
              <a:extLst>
                <a:ext uri="{FF2B5EF4-FFF2-40B4-BE49-F238E27FC236}">
                  <a16:creationId xmlns:a16="http://schemas.microsoft.com/office/drawing/2014/main" id="{53052D8E-68D0-4718-B59C-19AF2CFDD75D}"/>
                </a:ext>
              </a:extLst>
            </p:cNvPr>
            <p:cNvSpPr/>
            <p:nvPr/>
          </p:nvSpPr>
          <p:spPr>
            <a:xfrm>
              <a:off x="11079175" y="4449775"/>
              <a:ext cx="176200" cy="71425"/>
            </a:xfrm>
            <a:custGeom>
              <a:avLst/>
              <a:gdLst/>
              <a:ahLst/>
              <a:cxnLst/>
              <a:rect l="l" t="t" r="r" b="b"/>
              <a:pathLst>
                <a:path w="7048" h="2857" extrusionOk="0">
                  <a:moveTo>
                    <a:pt x="7048" y="1143"/>
                  </a:moveTo>
                  <a:lnTo>
                    <a:pt x="4572" y="2857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Google Shape;1970;p34">
              <a:extLst>
                <a:ext uri="{FF2B5EF4-FFF2-40B4-BE49-F238E27FC236}">
                  <a16:creationId xmlns:a16="http://schemas.microsoft.com/office/drawing/2014/main" id="{E72C3B8C-1300-4173-AC3C-E07BE5F330CE}"/>
                </a:ext>
              </a:extLst>
            </p:cNvPr>
            <p:cNvSpPr/>
            <p:nvPr/>
          </p:nvSpPr>
          <p:spPr>
            <a:xfrm>
              <a:off x="11022025" y="4454525"/>
              <a:ext cx="57150" cy="204800"/>
            </a:xfrm>
            <a:custGeom>
              <a:avLst/>
              <a:gdLst/>
              <a:ahLst/>
              <a:cxnLst/>
              <a:rect l="l" t="t" r="r" b="b"/>
              <a:pathLst>
                <a:path w="2286" h="8192" extrusionOk="0">
                  <a:moveTo>
                    <a:pt x="2286" y="0"/>
                  </a:moveTo>
                  <a:lnTo>
                    <a:pt x="0" y="8192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Google Shape;1971;p34">
              <a:extLst>
                <a:ext uri="{FF2B5EF4-FFF2-40B4-BE49-F238E27FC236}">
                  <a16:creationId xmlns:a16="http://schemas.microsoft.com/office/drawing/2014/main" id="{75A11D73-A8EB-4654-BA5D-70693B2C0052}"/>
                </a:ext>
              </a:extLst>
            </p:cNvPr>
            <p:cNvSpPr/>
            <p:nvPr/>
          </p:nvSpPr>
          <p:spPr>
            <a:xfrm>
              <a:off x="11431600" y="4478350"/>
              <a:ext cx="342900" cy="447675"/>
            </a:xfrm>
            <a:custGeom>
              <a:avLst/>
              <a:gdLst/>
              <a:ahLst/>
              <a:cxnLst/>
              <a:rect l="l" t="t" r="r" b="b"/>
              <a:pathLst>
                <a:path w="13716" h="17907" extrusionOk="0">
                  <a:moveTo>
                    <a:pt x="2476" y="2476"/>
                  </a:moveTo>
                  <a:lnTo>
                    <a:pt x="0" y="3619"/>
                  </a:lnTo>
                  <a:lnTo>
                    <a:pt x="3429" y="0"/>
                  </a:lnTo>
                  <a:lnTo>
                    <a:pt x="4953" y="6096"/>
                  </a:lnTo>
                  <a:lnTo>
                    <a:pt x="952" y="17907"/>
                  </a:lnTo>
                  <a:lnTo>
                    <a:pt x="4953" y="6477"/>
                  </a:lnTo>
                  <a:lnTo>
                    <a:pt x="13716" y="17907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16" name="Google Shape;1972;p34">
            <a:extLst>
              <a:ext uri="{FF2B5EF4-FFF2-40B4-BE49-F238E27FC236}">
                <a16:creationId xmlns:a16="http://schemas.microsoft.com/office/drawing/2014/main" id="{505FFA1E-E27D-4EA7-AFD9-E6C728FF19AA}"/>
              </a:ext>
            </a:extLst>
          </p:cNvPr>
          <p:cNvCxnSpPr>
            <a:cxnSpLocks/>
          </p:cNvCxnSpPr>
          <p:nvPr/>
        </p:nvCxnSpPr>
        <p:spPr>
          <a:xfrm>
            <a:off x="7884075" y="3308809"/>
            <a:ext cx="0" cy="8493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7" name="Google Shape;1973;p34">
            <a:extLst>
              <a:ext uri="{FF2B5EF4-FFF2-40B4-BE49-F238E27FC236}">
                <a16:creationId xmlns:a16="http://schemas.microsoft.com/office/drawing/2014/main" id="{28B6EF27-926F-4F5B-B794-704215F5181B}"/>
              </a:ext>
            </a:extLst>
          </p:cNvPr>
          <p:cNvCxnSpPr>
            <a:cxnSpLocks/>
          </p:cNvCxnSpPr>
          <p:nvPr/>
        </p:nvCxnSpPr>
        <p:spPr>
          <a:xfrm>
            <a:off x="9392932" y="3292291"/>
            <a:ext cx="0" cy="8832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8" name="Google Shape;1974;p34">
            <a:extLst>
              <a:ext uri="{FF2B5EF4-FFF2-40B4-BE49-F238E27FC236}">
                <a16:creationId xmlns:a16="http://schemas.microsoft.com/office/drawing/2014/main" id="{CB9021EE-80C4-428E-BAEC-1BA06A2252B0}"/>
              </a:ext>
            </a:extLst>
          </p:cNvPr>
          <p:cNvCxnSpPr>
            <a:cxnSpLocks/>
          </p:cNvCxnSpPr>
          <p:nvPr/>
        </p:nvCxnSpPr>
        <p:spPr>
          <a:xfrm>
            <a:off x="10775850" y="3298201"/>
            <a:ext cx="0" cy="8832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9" name="Google Shape;1975;p34">
            <a:extLst>
              <a:ext uri="{FF2B5EF4-FFF2-40B4-BE49-F238E27FC236}">
                <a16:creationId xmlns:a16="http://schemas.microsoft.com/office/drawing/2014/main" id="{B9FB44E7-A203-4A06-AE71-768F33A54776}"/>
              </a:ext>
            </a:extLst>
          </p:cNvPr>
          <p:cNvSpPr/>
          <p:nvPr/>
        </p:nvSpPr>
        <p:spPr>
          <a:xfrm>
            <a:off x="5086825" y="3464177"/>
            <a:ext cx="897300" cy="410100"/>
          </a:xfrm>
          <a:prstGeom prst="rect">
            <a:avLst/>
          </a:prstGeom>
          <a:solidFill>
            <a:srgbClr val="B3C6E7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AI Training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Scenarios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cxnSp>
        <p:nvCxnSpPr>
          <p:cNvPr id="320" name="Google Shape;1976;p34">
            <a:extLst>
              <a:ext uri="{FF2B5EF4-FFF2-40B4-BE49-F238E27FC236}">
                <a16:creationId xmlns:a16="http://schemas.microsoft.com/office/drawing/2014/main" id="{E3EE476F-06F4-4636-8850-DBB59738C494}"/>
              </a:ext>
            </a:extLst>
          </p:cNvPr>
          <p:cNvCxnSpPr>
            <a:endCxn id="319" idx="0"/>
          </p:cNvCxnSpPr>
          <p:nvPr/>
        </p:nvCxnSpPr>
        <p:spPr>
          <a:xfrm>
            <a:off x="5535475" y="3314777"/>
            <a:ext cx="0" cy="1494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1" name="Google Shape;1977;p34">
            <a:extLst>
              <a:ext uri="{FF2B5EF4-FFF2-40B4-BE49-F238E27FC236}">
                <a16:creationId xmlns:a16="http://schemas.microsoft.com/office/drawing/2014/main" id="{42CDE718-CC6B-4BD6-B252-B3896A44CE96}"/>
              </a:ext>
            </a:extLst>
          </p:cNvPr>
          <p:cNvSpPr txBox="1"/>
          <p:nvPr/>
        </p:nvSpPr>
        <p:spPr>
          <a:xfrm>
            <a:off x="2562225" y="5344975"/>
            <a:ext cx="731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Unity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1978;p34">
            <a:extLst>
              <a:ext uri="{FF2B5EF4-FFF2-40B4-BE49-F238E27FC236}">
                <a16:creationId xmlns:a16="http://schemas.microsoft.com/office/drawing/2014/main" id="{A7E62938-7118-4D39-A9ED-6B2F06C46854}"/>
              </a:ext>
            </a:extLst>
          </p:cNvPr>
          <p:cNvSpPr txBox="1"/>
          <p:nvPr/>
        </p:nvSpPr>
        <p:spPr>
          <a:xfrm>
            <a:off x="3952950" y="5344975"/>
            <a:ext cx="731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Unreal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1980;p34">
            <a:extLst>
              <a:ext uri="{FF2B5EF4-FFF2-40B4-BE49-F238E27FC236}">
                <a16:creationId xmlns:a16="http://schemas.microsoft.com/office/drawing/2014/main" id="{533FF48B-B913-4D7D-A58E-EE4B5B0214F2}"/>
              </a:ext>
            </a:extLst>
          </p:cNvPr>
          <p:cNvSpPr txBox="1"/>
          <p:nvPr/>
        </p:nvSpPr>
        <p:spPr>
          <a:xfrm>
            <a:off x="2521325" y="4127200"/>
            <a:ext cx="8973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OtherSim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1981;p34">
            <a:extLst>
              <a:ext uri="{FF2B5EF4-FFF2-40B4-BE49-F238E27FC236}">
                <a16:creationId xmlns:a16="http://schemas.microsoft.com/office/drawing/2014/main" id="{F1A9B1D4-B7EA-4DE0-B009-82C369D97C2A}"/>
              </a:ext>
            </a:extLst>
          </p:cNvPr>
          <p:cNvSpPr txBox="1"/>
          <p:nvPr/>
        </p:nvSpPr>
        <p:spPr>
          <a:xfrm>
            <a:off x="4078150" y="4287800"/>
            <a:ext cx="10731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Local Mgmt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1982;p34">
            <a:extLst>
              <a:ext uri="{FF2B5EF4-FFF2-40B4-BE49-F238E27FC236}">
                <a16:creationId xmlns:a16="http://schemas.microsoft.com/office/drawing/2014/main" id="{93C238B2-FD29-49F3-AC40-D8BAC65B9C24}"/>
              </a:ext>
            </a:extLst>
          </p:cNvPr>
          <p:cNvSpPr txBox="1"/>
          <p:nvPr/>
        </p:nvSpPr>
        <p:spPr>
          <a:xfrm rot="-5400000">
            <a:off x="420925" y="4684675"/>
            <a:ext cx="17442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Simulated Worlds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1983;p34">
            <a:extLst>
              <a:ext uri="{FF2B5EF4-FFF2-40B4-BE49-F238E27FC236}">
                <a16:creationId xmlns:a16="http://schemas.microsoft.com/office/drawing/2014/main" id="{3B4B51FE-1E04-467E-A49E-7ACA56457E55}"/>
              </a:ext>
            </a:extLst>
          </p:cNvPr>
          <p:cNvSpPr txBox="1"/>
          <p:nvPr/>
        </p:nvSpPr>
        <p:spPr>
          <a:xfrm rot="-5400000">
            <a:off x="5964475" y="4735275"/>
            <a:ext cx="17442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Real World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grpSp>
        <p:nvGrpSpPr>
          <p:cNvPr id="327" name="Google Shape;1984;p34">
            <a:extLst>
              <a:ext uri="{FF2B5EF4-FFF2-40B4-BE49-F238E27FC236}">
                <a16:creationId xmlns:a16="http://schemas.microsoft.com/office/drawing/2014/main" id="{5265389D-6F10-46E0-8C0C-719CA06F7AC8}"/>
              </a:ext>
            </a:extLst>
          </p:cNvPr>
          <p:cNvGrpSpPr/>
          <p:nvPr/>
        </p:nvGrpSpPr>
        <p:grpSpPr>
          <a:xfrm>
            <a:off x="7680179" y="3483673"/>
            <a:ext cx="407794" cy="410023"/>
            <a:chOff x="1655075" y="3392325"/>
            <a:chExt cx="548700" cy="551700"/>
          </a:xfrm>
        </p:grpSpPr>
        <p:sp>
          <p:nvSpPr>
            <p:cNvPr id="328" name="Google Shape;1985;p34">
              <a:extLst>
                <a:ext uri="{FF2B5EF4-FFF2-40B4-BE49-F238E27FC236}">
                  <a16:creationId xmlns:a16="http://schemas.microsoft.com/office/drawing/2014/main" id="{706EA5D5-73CC-41FB-8CA1-9BE46016D603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9" name="Google Shape;1986;p34">
              <a:extLst>
                <a:ext uri="{FF2B5EF4-FFF2-40B4-BE49-F238E27FC236}">
                  <a16:creationId xmlns:a16="http://schemas.microsoft.com/office/drawing/2014/main" id="{87166DA2-D4D0-41C4-9BD3-2F96A1C081E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0" name="Google Shape;1987;p34">
            <a:extLst>
              <a:ext uri="{FF2B5EF4-FFF2-40B4-BE49-F238E27FC236}">
                <a16:creationId xmlns:a16="http://schemas.microsoft.com/office/drawing/2014/main" id="{3F6E3B08-6B81-4821-89F7-775A5472DFF9}"/>
              </a:ext>
            </a:extLst>
          </p:cNvPr>
          <p:cNvSpPr txBox="1"/>
          <p:nvPr/>
        </p:nvSpPr>
        <p:spPr>
          <a:xfrm>
            <a:off x="4601950" y="5508908"/>
            <a:ext cx="129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Digital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Twins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1988;p34">
            <a:extLst>
              <a:ext uri="{FF2B5EF4-FFF2-40B4-BE49-F238E27FC236}">
                <a16:creationId xmlns:a16="http://schemas.microsoft.com/office/drawing/2014/main" id="{0E0AC34A-5BC4-46E7-B270-309A13C885CF}"/>
              </a:ext>
            </a:extLst>
          </p:cNvPr>
          <p:cNvSpPr txBox="1"/>
          <p:nvPr/>
        </p:nvSpPr>
        <p:spPr>
          <a:xfrm>
            <a:off x="3085597" y="5513775"/>
            <a:ext cx="959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Simulated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Actors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1989;p34">
            <a:extLst>
              <a:ext uri="{FF2B5EF4-FFF2-40B4-BE49-F238E27FC236}">
                <a16:creationId xmlns:a16="http://schemas.microsoft.com/office/drawing/2014/main" id="{2D4CD2AD-2FB1-41DA-A86B-04621011F0A8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/>
        </p:blipFill>
        <p:spPr>
          <a:xfrm>
            <a:off x="3452053" y="1849865"/>
            <a:ext cx="158600" cy="15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1990;p34">
            <a:extLst>
              <a:ext uri="{FF2B5EF4-FFF2-40B4-BE49-F238E27FC236}">
                <a16:creationId xmlns:a16="http://schemas.microsoft.com/office/drawing/2014/main" id="{A5A561DF-3655-4ABA-B44E-DEF8E415DE7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23107" y="3106915"/>
            <a:ext cx="158600" cy="158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4" name="Google Shape;1991;p34">
            <a:extLst>
              <a:ext uri="{FF2B5EF4-FFF2-40B4-BE49-F238E27FC236}">
                <a16:creationId xmlns:a16="http://schemas.microsoft.com/office/drawing/2014/main" id="{332AC092-709B-4A46-9B62-B714C3C09FFF}"/>
              </a:ext>
            </a:extLst>
          </p:cNvPr>
          <p:cNvGrpSpPr/>
          <p:nvPr/>
        </p:nvGrpSpPr>
        <p:grpSpPr>
          <a:xfrm>
            <a:off x="9194829" y="3489223"/>
            <a:ext cx="407794" cy="410023"/>
            <a:chOff x="1655075" y="3392325"/>
            <a:chExt cx="548700" cy="551700"/>
          </a:xfrm>
        </p:grpSpPr>
        <p:sp>
          <p:nvSpPr>
            <p:cNvPr id="335" name="Google Shape;1992;p34">
              <a:extLst>
                <a:ext uri="{FF2B5EF4-FFF2-40B4-BE49-F238E27FC236}">
                  <a16:creationId xmlns:a16="http://schemas.microsoft.com/office/drawing/2014/main" id="{3E09F9FC-D77C-4445-A7CA-A9877DDE0F1D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6" name="Google Shape;1993;p34">
              <a:extLst>
                <a:ext uri="{FF2B5EF4-FFF2-40B4-BE49-F238E27FC236}">
                  <a16:creationId xmlns:a16="http://schemas.microsoft.com/office/drawing/2014/main" id="{D7BFC7E5-D708-4173-8FBC-E629442019C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7" name="Google Shape;1994;p34">
            <a:extLst>
              <a:ext uri="{FF2B5EF4-FFF2-40B4-BE49-F238E27FC236}">
                <a16:creationId xmlns:a16="http://schemas.microsoft.com/office/drawing/2014/main" id="{4EC396E0-328B-488B-A43F-6A0CBD04C50E}"/>
              </a:ext>
            </a:extLst>
          </p:cNvPr>
          <p:cNvGrpSpPr/>
          <p:nvPr/>
        </p:nvGrpSpPr>
        <p:grpSpPr>
          <a:xfrm>
            <a:off x="10571941" y="3489223"/>
            <a:ext cx="407794" cy="410023"/>
            <a:chOff x="1655075" y="3392325"/>
            <a:chExt cx="548700" cy="551700"/>
          </a:xfrm>
        </p:grpSpPr>
        <p:sp>
          <p:nvSpPr>
            <p:cNvPr id="338" name="Google Shape;1995;p34">
              <a:extLst>
                <a:ext uri="{FF2B5EF4-FFF2-40B4-BE49-F238E27FC236}">
                  <a16:creationId xmlns:a16="http://schemas.microsoft.com/office/drawing/2014/main" id="{32B6F0F0-AE9A-4D4E-9F71-6000C5BF99FB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9" name="Google Shape;1996;p34">
              <a:extLst>
                <a:ext uri="{FF2B5EF4-FFF2-40B4-BE49-F238E27FC236}">
                  <a16:creationId xmlns:a16="http://schemas.microsoft.com/office/drawing/2014/main" id="{09F24A2F-65A6-4126-9FFA-0E9321753DC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0" name="Google Shape;1997;p34">
            <a:extLst>
              <a:ext uri="{FF2B5EF4-FFF2-40B4-BE49-F238E27FC236}">
                <a16:creationId xmlns:a16="http://schemas.microsoft.com/office/drawing/2014/main" id="{9F2CEFDB-E6EC-43A6-833A-C95AFCEAD7B6}"/>
              </a:ext>
            </a:extLst>
          </p:cNvPr>
          <p:cNvSpPr txBox="1"/>
          <p:nvPr/>
        </p:nvSpPr>
        <p:spPr>
          <a:xfrm rot="-5400000">
            <a:off x="33070" y="5214475"/>
            <a:ext cx="8499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Edge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1998;p34">
            <a:extLst>
              <a:ext uri="{FF2B5EF4-FFF2-40B4-BE49-F238E27FC236}">
                <a16:creationId xmlns:a16="http://schemas.microsoft.com/office/drawing/2014/main" id="{79A7AC5D-749C-4E74-AA43-3CF44C4A2F40}"/>
              </a:ext>
            </a:extLst>
          </p:cNvPr>
          <p:cNvSpPr/>
          <p:nvPr/>
        </p:nvSpPr>
        <p:spPr>
          <a:xfrm rot="-5400000">
            <a:off x="-1318313" y="3335536"/>
            <a:ext cx="3664978" cy="2964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Processing Location Agnostic / Transparent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grpSp>
        <p:nvGrpSpPr>
          <p:cNvPr id="343" name="Google Shape;2000;p34">
            <a:extLst>
              <a:ext uri="{FF2B5EF4-FFF2-40B4-BE49-F238E27FC236}">
                <a16:creationId xmlns:a16="http://schemas.microsoft.com/office/drawing/2014/main" id="{F3E760B0-49BE-4976-A9C0-F47459791E09}"/>
              </a:ext>
            </a:extLst>
          </p:cNvPr>
          <p:cNvGrpSpPr/>
          <p:nvPr/>
        </p:nvGrpSpPr>
        <p:grpSpPr>
          <a:xfrm>
            <a:off x="3948417" y="5653831"/>
            <a:ext cx="637723" cy="358897"/>
            <a:chOff x="8263450" y="5689676"/>
            <a:chExt cx="1578132" cy="887699"/>
          </a:xfrm>
        </p:grpSpPr>
        <p:pic>
          <p:nvPicPr>
            <p:cNvPr id="344" name="Google Shape;2001;p34">
              <a:extLst>
                <a:ext uri="{FF2B5EF4-FFF2-40B4-BE49-F238E27FC236}">
                  <a16:creationId xmlns:a16="http://schemas.microsoft.com/office/drawing/2014/main" id="{EFC05670-77B2-4D41-8397-F0EAC70263B1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263450" y="5689676"/>
              <a:ext cx="1578132" cy="8876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2002;p34">
              <a:extLst>
                <a:ext uri="{FF2B5EF4-FFF2-40B4-BE49-F238E27FC236}">
                  <a16:creationId xmlns:a16="http://schemas.microsoft.com/office/drawing/2014/main" id="{9D16F373-D24E-4833-B77E-861F4F92D07F}"/>
                </a:ext>
              </a:extLst>
            </p:cNvPr>
            <p:cNvSpPr/>
            <p:nvPr/>
          </p:nvSpPr>
          <p:spPr>
            <a:xfrm>
              <a:off x="8412875" y="5779988"/>
              <a:ext cx="366700" cy="747725"/>
            </a:xfrm>
            <a:custGeom>
              <a:avLst/>
              <a:gdLst/>
              <a:ahLst/>
              <a:cxnLst/>
              <a:rect l="l" t="t" r="r" b="b"/>
              <a:pathLst>
                <a:path w="14668" h="29909" extrusionOk="0">
                  <a:moveTo>
                    <a:pt x="14097" y="29909"/>
                  </a:moveTo>
                  <a:lnTo>
                    <a:pt x="11430" y="23813"/>
                  </a:lnTo>
                  <a:lnTo>
                    <a:pt x="14097" y="13335"/>
                  </a:lnTo>
                  <a:lnTo>
                    <a:pt x="14668" y="2286"/>
                  </a:lnTo>
                  <a:lnTo>
                    <a:pt x="9525" y="2858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Google Shape;2003;p34">
              <a:extLst>
                <a:ext uri="{FF2B5EF4-FFF2-40B4-BE49-F238E27FC236}">
                  <a16:creationId xmlns:a16="http://schemas.microsoft.com/office/drawing/2014/main" id="{B503F260-8641-459E-9307-D6C51C66D535}"/>
                </a:ext>
              </a:extLst>
            </p:cNvPr>
            <p:cNvSpPr/>
            <p:nvPr/>
          </p:nvSpPr>
          <p:spPr>
            <a:xfrm>
              <a:off x="8612900" y="6122888"/>
              <a:ext cx="147625" cy="447675"/>
            </a:xfrm>
            <a:custGeom>
              <a:avLst/>
              <a:gdLst/>
              <a:ahLst/>
              <a:cxnLst/>
              <a:rect l="l" t="t" r="r" b="b"/>
              <a:pathLst>
                <a:path w="5905" h="17907" extrusionOk="0">
                  <a:moveTo>
                    <a:pt x="5905" y="0"/>
                  </a:moveTo>
                  <a:lnTo>
                    <a:pt x="0" y="9525"/>
                  </a:lnTo>
                  <a:lnTo>
                    <a:pt x="4381" y="17907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Google Shape;2004;p34">
              <a:extLst>
                <a:ext uri="{FF2B5EF4-FFF2-40B4-BE49-F238E27FC236}">
                  <a16:creationId xmlns:a16="http://schemas.microsoft.com/office/drawing/2014/main" id="{98D4383F-E92E-40CC-947D-DF888E7F0733}"/>
                </a:ext>
              </a:extLst>
            </p:cNvPr>
            <p:cNvSpPr/>
            <p:nvPr/>
          </p:nvSpPr>
          <p:spPr>
            <a:xfrm>
              <a:off x="8912925" y="6246713"/>
              <a:ext cx="357200" cy="314325"/>
            </a:xfrm>
            <a:custGeom>
              <a:avLst/>
              <a:gdLst/>
              <a:ahLst/>
              <a:cxnLst/>
              <a:rect l="l" t="t" r="r" b="b"/>
              <a:pathLst>
                <a:path w="14288" h="12573" extrusionOk="0">
                  <a:moveTo>
                    <a:pt x="0" y="11811"/>
                  </a:moveTo>
                  <a:lnTo>
                    <a:pt x="4953" y="5715"/>
                  </a:lnTo>
                  <a:lnTo>
                    <a:pt x="6096" y="0"/>
                  </a:lnTo>
                  <a:lnTo>
                    <a:pt x="12764" y="5144"/>
                  </a:lnTo>
                  <a:lnTo>
                    <a:pt x="14288" y="12573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Google Shape;2005;p34">
              <a:extLst>
                <a:ext uri="{FF2B5EF4-FFF2-40B4-BE49-F238E27FC236}">
                  <a16:creationId xmlns:a16="http://schemas.microsoft.com/office/drawing/2014/main" id="{3613EAA4-0EDF-4CED-B058-A5FC9F1E1A11}"/>
                </a:ext>
              </a:extLst>
            </p:cNvPr>
            <p:cNvSpPr/>
            <p:nvPr/>
          </p:nvSpPr>
          <p:spPr>
            <a:xfrm>
              <a:off x="9127250" y="6041938"/>
              <a:ext cx="176200" cy="71425"/>
            </a:xfrm>
            <a:custGeom>
              <a:avLst/>
              <a:gdLst/>
              <a:ahLst/>
              <a:cxnLst/>
              <a:rect l="l" t="t" r="r" b="b"/>
              <a:pathLst>
                <a:path w="7048" h="2857" extrusionOk="0">
                  <a:moveTo>
                    <a:pt x="7048" y="1143"/>
                  </a:moveTo>
                  <a:lnTo>
                    <a:pt x="4572" y="2857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Google Shape;2006;p34">
              <a:extLst>
                <a:ext uri="{FF2B5EF4-FFF2-40B4-BE49-F238E27FC236}">
                  <a16:creationId xmlns:a16="http://schemas.microsoft.com/office/drawing/2014/main" id="{D0485D6B-4AFB-40C4-B744-EBD644A30E8E}"/>
                </a:ext>
              </a:extLst>
            </p:cNvPr>
            <p:cNvSpPr/>
            <p:nvPr/>
          </p:nvSpPr>
          <p:spPr>
            <a:xfrm>
              <a:off x="9070100" y="6046688"/>
              <a:ext cx="57150" cy="204800"/>
            </a:xfrm>
            <a:custGeom>
              <a:avLst/>
              <a:gdLst/>
              <a:ahLst/>
              <a:cxnLst/>
              <a:rect l="l" t="t" r="r" b="b"/>
              <a:pathLst>
                <a:path w="2286" h="8192" extrusionOk="0">
                  <a:moveTo>
                    <a:pt x="2286" y="0"/>
                  </a:moveTo>
                  <a:lnTo>
                    <a:pt x="0" y="8192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Google Shape;2007;p34">
              <a:extLst>
                <a:ext uri="{FF2B5EF4-FFF2-40B4-BE49-F238E27FC236}">
                  <a16:creationId xmlns:a16="http://schemas.microsoft.com/office/drawing/2014/main" id="{B873CCC0-0C36-4B2B-B81E-B58F7977696E}"/>
                </a:ext>
              </a:extLst>
            </p:cNvPr>
            <p:cNvSpPr/>
            <p:nvPr/>
          </p:nvSpPr>
          <p:spPr>
            <a:xfrm>
              <a:off x="9479675" y="6070513"/>
              <a:ext cx="342900" cy="447675"/>
            </a:xfrm>
            <a:custGeom>
              <a:avLst/>
              <a:gdLst/>
              <a:ahLst/>
              <a:cxnLst/>
              <a:rect l="l" t="t" r="r" b="b"/>
              <a:pathLst>
                <a:path w="13716" h="17907" extrusionOk="0">
                  <a:moveTo>
                    <a:pt x="2476" y="2476"/>
                  </a:moveTo>
                  <a:lnTo>
                    <a:pt x="0" y="3619"/>
                  </a:lnTo>
                  <a:lnTo>
                    <a:pt x="3429" y="0"/>
                  </a:lnTo>
                  <a:lnTo>
                    <a:pt x="4953" y="6096"/>
                  </a:lnTo>
                  <a:lnTo>
                    <a:pt x="952" y="17907"/>
                  </a:lnTo>
                  <a:lnTo>
                    <a:pt x="4953" y="6477"/>
                  </a:lnTo>
                  <a:lnTo>
                    <a:pt x="13716" y="17907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1" name="Google Shape;2010;p34">
            <a:extLst>
              <a:ext uri="{FF2B5EF4-FFF2-40B4-BE49-F238E27FC236}">
                <a16:creationId xmlns:a16="http://schemas.microsoft.com/office/drawing/2014/main" id="{94D452F3-5BDC-4CBD-92D9-AC220CE67F41}"/>
              </a:ext>
            </a:extLst>
          </p:cNvPr>
          <p:cNvSpPr txBox="1"/>
          <p:nvPr/>
        </p:nvSpPr>
        <p:spPr>
          <a:xfrm>
            <a:off x="9821072" y="3403851"/>
            <a:ext cx="8196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Protocol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Gateway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2011;p34">
            <a:extLst>
              <a:ext uri="{FF2B5EF4-FFF2-40B4-BE49-F238E27FC236}">
                <a16:creationId xmlns:a16="http://schemas.microsoft.com/office/drawing/2014/main" id="{330C5598-047F-4BBB-B6BC-4117EDE9222C}"/>
              </a:ext>
            </a:extLst>
          </p:cNvPr>
          <p:cNvSpPr txBox="1"/>
          <p:nvPr/>
        </p:nvSpPr>
        <p:spPr>
          <a:xfrm>
            <a:off x="10671150" y="3865125"/>
            <a:ext cx="10731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Protocol XYZ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2012;p34">
            <a:extLst>
              <a:ext uri="{FF2B5EF4-FFF2-40B4-BE49-F238E27FC236}">
                <a16:creationId xmlns:a16="http://schemas.microsoft.com/office/drawing/2014/main" id="{E00C3333-0B75-4B11-8DE3-55EEF73F61C9}"/>
              </a:ext>
            </a:extLst>
          </p:cNvPr>
          <p:cNvSpPr txBox="1"/>
          <p:nvPr/>
        </p:nvSpPr>
        <p:spPr>
          <a:xfrm>
            <a:off x="10705045" y="3186565"/>
            <a:ext cx="679632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OMG DDS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2013;p34">
            <a:extLst>
              <a:ext uri="{FF2B5EF4-FFF2-40B4-BE49-F238E27FC236}">
                <a16:creationId xmlns:a16="http://schemas.microsoft.com/office/drawing/2014/main" id="{FB63AFD4-A511-44F1-A41F-8A0208A16CF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841575" y="4471909"/>
            <a:ext cx="237593" cy="23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2014;p34">
            <a:extLst>
              <a:ext uri="{FF2B5EF4-FFF2-40B4-BE49-F238E27FC236}">
                <a16:creationId xmlns:a16="http://schemas.microsoft.com/office/drawing/2014/main" id="{108D001D-DB0B-4810-9CB3-CACA226E9A0A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455375" y="4823834"/>
            <a:ext cx="237593" cy="23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1907;p34">
            <a:extLst>
              <a:ext uri="{FF2B5EF4-FFF2-40B4-BE49-F238E27FC236}">
                <a16:creationId xmlns:a16="http://schemas.microsoft.com/office/drawing/2014/main" id="{1B313BEB-9D8D-4235-B823-6866B595895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3187" y="5133498"/>
            <a:ext cx="1122220" cy="376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8819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hundereagles.com/Photo_gallery3/var/albums/Air-Force/UH-60_Black_Hawk.jpg?m=134855258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840" y="2172688"/>
            <a:ext cx="3695177" cy="257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ilitaryedge.org/wp-content/uploads/2014/01/AH-64E_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3955" y="1747351"/>
            <a:ext cx="4195083" cy="22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08116"/>
          </a:xfrm>
        </p:spPr>
        <p:txBody>
          <a:bodyPr/>
          <a:lstStyle/>
          <a:p>
            <a:r>
              <a:rPr lang="en-US" sz="2800" dirty="0"/>
              <a:t>CCDC Aviation&amp; Missile Center - SED System Integration Labs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841" y="1053389"/>
            <a:ext cx="11269572" cy="4890211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Hardware-in-the-Loop labs for the UH-60V, CH-47F and AH-64E Army Helicopters</a:t>
            </a:r>
          </a:p>
        </p:txBody>
      </p:sp>
      <p:pic>
        <p:nvPicPr>
          <p:cNvPr id="1028" name="Picture 4" descr="http://cdn-www.airliners.net/aviation-photos/photos/9/0/3/194930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7668" y="2884288"/>
            <a:ext cx="4342327" cy="299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6941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5666E-F50B-254E-BDAB-653EE0B7C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CCDC </a:t>
            </a:r>
            <a:r>
              <a:rPr lang="en-US" sz="2800" dirty="0" err="1"/>
              <a:t>AvMC</a:t>
            </a:r>
            <a:r>
              <a:rPr lang="en-US" sz="2800" dirty="0"/>
              <a:t> S3I - Apache AH-64E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6577D-EFA8-314F-B4EB-1C859ED8EF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933" y="1213026"/>
            <a:ext cx="7198206" cy="481863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33D1045B-5DE8-494F-84EE-7DF2D022769A}"/>
              </a:ext>
            </a:extLst>
          </p:cNvPr>
          <p:cNvGrpSpPr/>
          <p:nvPr/>
        </p:nvGrpSpPr>
        <p:grpSpPr>
          <a:xfrm>
            <a:off x="6380564" y="1769223"/>
            <a:ext cx="5683384" cy="3706239"/>
            <a:chOff x="1617224" y="1057883"/>
            <a:chExt cx="5683384" cy="370623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B76B943-B6FA-4C53-8399-D649342082AE}"/>
                </a:ext>
              </a:extLst>
            </p:cNvPr>
            <p:cNvSpPr/>
            <p:nvPr/>
          </p:nvSpPr>
          <p:spPr bwMode="auto">
            <a:xfrm>
              <a:off x="1760707" y="2298158"/>
              <a:ext cx="1206229" cy="401266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Database</a:t>
              </a:r>
            </a:p>
          </p:txBody>
        </p:sp>
        <p:sp>
          <p:nvSpPr>
            <p:cNvPr id="50" name="Cloud 49">
              <a:extLst>
                <a:ext uri="{FF2B5EF4-FFF2-40B4-BE49-F238E27FC236}">
                  <a16:creationId xmlns:a16="http://schemas.microsoft.com/office/drawing/2014/main" id="{11FAE4CC-4E5C-4031-83B4-63B057ABEC8D}"/>
                </a:ext>
              </a:extLst>
            </p:cNvPr>
            <p:cNvSpPr/>
            <p:nvPr/>
          </p:nvSpPr>
          <p:spPr bwMode="auto">
            <a:xfrm>
              <a:off x="4185080" y="2283568"/>
              <a:ext cx="806680" cy="585282"/>
            </a:xfrm>
            <a:prstGeom prst="cloud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OMG DDS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45B57CF-55B8-408E-A9BF-9FF90AFAD232}"/>
                </a:ext>
              </a:extLst>
            </p:cNvPr>
            <p:cNvSpPr/>
            <p:nvPr/>
          </p:nvSpPr>
          <p:spPr bwMode="auto">
            <a:xfrm>
              <a:off x="4017523" y="1057883"/>
              <a:ext cx="1152728" cy="401266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Flight Model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E7C0590-DE9E-4502-ABD7-F709464D6E7F}"/>
                </a:ext>
              </a:extLst>
            </p:cNvPr>
            <p:cNvGrpSpPr/>
            <p:nvPr/>
          </p:nvGrpSpPr>
          <p:grpSpPr>
            <a:xfrm>
              <a:off x="3820539" y="3470343"/>
              <a:ext cx="1646405" cy="1293779"/>
              <a:chOff x="680936" y="4588212"/>
              <a:chExt cx="2195207" cy="1725039"/>
            </a:xfrm>
            <a:solidFill>
              <a:srgbClr val="4472C4">
                <a:lumMod val="60000"/>
                <a:lumOff val="40000"/>
              </a:srgbClr>
            </a:solidFill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6507A3-B8D7-4804-8A4C-7B00B1BD816E}"/>
                  </a:ext>
                </a:extLst>
              </p:cNvPr>
              <p:cNvSpPr/>
              <p:nvPr/>
            </p:nvSpPr>
            <p:spPr bwMode="auto">
              <a:xfrm>
                <a:off x="680936" y="4588212"/>
                <a:ext cx="2195207" cy="1725039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LabVIEW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3C66E8B-9041-4CBB-814D-81D8D0E5E20D}"/>
                  </a:ext>
                </a:extLst>
              </p:cNvPr>
              <p:cNvSpPr/>
              <p:nvPr/>
            </p:nvSpPr>
            <p:spPr bwMode="auto">
              <a:xfrm>
                <a:off x="1115440" y="4987046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RadAlt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 Model</a:t>
                </a: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B6A634F3-5E05-4E60-BEC9-FC618CE9890F}"/>
                  </a:ext>
                </a:extLst>
              </p:cNvPr>
              <p:cNvSpPr/>
              <p:nvPr/>
            </p:nvSpPr>
            <p:spPr bwMode="auto">
              <a:xfrm>
                <a:off x="940342" y="5269149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ADC Model</a:t>
                </a: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7697450-CD22-4E71-BBAD-E298816CADB6}"/>
                  </a:ext>
                </a:extLst>
              </p:cNvPr>
              <p:cNvSpPr/>
              <p:nvPr/>
            </p:nvSpPr>
            <p:spPr bwMode="auto">
              <a:xfrm>
                <a:off x="794427" y="5560979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EGI Model</a:t>
                </a:r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3407998-2DB7-4B0A-8C7F-8EDA95B9C10C}"/>
                </a:ext>
              </a:extLst>
            </p:cNvPr>
            <p:cNvSpPr/>
            <p:nvPr/>
          </p:nvSpPr>
          <p:spPr bwMode="auto">
            <a:xfrm>
              <a:off x="5967917" y="3643008"/>
              <a:ext cx="1152728" cy="401266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Aberdeen I/O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A8C2647-3948-4586-866F-B42FBD2BB7CC}"/>
                </a:ext>
              </a:extLst>
            </p:cNvPr>
            <p:cNvSpPr/>
            <p:nvPr/>
          </p:nvSpPr>
          <p:spPr bwMode="auto">
            <a:xfrm>
              <a:off x="1617224" y="2512167"/>
              <a:ext cx="1206229" cy="401266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Data Record /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Playback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 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11974A5-9988-484D-B9B7-F295D0EAEB34}"/>
                </a:ext>
              </a:extLst>
            </p:cNvPr>
            <p:cNvSpPr/>
            <p:nvPr/>
          </p:nvSpPr>
          <p:spPr bwMode="auto">
            <a:xfrm>
              <a:off x="6147880" y="2655651"/>
              <a:ext cx="1152728" cy="401266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Data Analysis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Workstation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81ACA88-8BAC-4D9B-8B67-A9032A6112C8}"/>
                </a:ext>
              </a:extLst>
            </p:cNvPr>
            <p:cNvCxnSpPr/>
            <p:nvPr/>
          </p:nvCxnSpPr>
          <p:spPr bwMode="auto">
            <a:xfrm>
              <a:off x="4550113" y="1561289"/>
              <a:ext cx="0" cy="656618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D92E8EE-1790-42EE-8006-EDFB3088EDF8}"/>
                </a:ext>
              </a:extLst>
            </p:cNvPr>
            <p:cNvCxnSpPr/>
            <p:nvPr/>
          </p:nvCxnSpPr>
          <p:spPr bwMode="auto">
            <a:xfrm flipV="1">
              <a:off x="4593887" y="1583177"/>
              <a:ext cx="7296" cy="612843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1DCE780-E04D-4181-B38F-74BB0E08937F}"/>
                </a:ext>
              </a:extLst>
            </p:cNvPr>
            <p:cNvCxnSpPr/>
            <p:nvPr/>
          </p:nvCxnSpPr>
          <p:spPr bwMode="auto">
            <a:xfrm>
              <a:off x="4579297" y="2918298"/>
              <a:ext cx="7295" cy="342900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843A29E-8A3F-4978-A0E9-031D4076982E}"/>
                </a:ext>
              </a:extLst>
            </p:cNvPr>
            <p:cNvCxnSpPr/>
            <p:nvPr/>
          </p:nvCxnSpPr>
          <p:spPr bwMode="auto">
            <a:xfrm flipV="1">
              <a:off x="4644958" y="2889115"/>
              <a:ext cx="0" cy="364787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BB2750C-5F01-4DD5-9135-00D8FA975A86}"/>
                </a:ext>
              </a:extLst>
            </p:cNvPr>
            <p:cNvCxnSpPr/>
            <p:nvPr/>
          </p:nvCxnSpPr>
          <p:spPr bwMode="auto">
            <a:xfrm flipH="1">
              <a:off x="3334159" y="1349713"/>
              <a:ext cx="566633" cy="53500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dash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8376D981-F7FC-4C7A-8209-111D9B64350B}"/>
                </a:ext>
              </a:extLst>
            </p:cNvPr>
            <p:cNvCxnSpPr/>
            <p:nvPr/>
          </p:nvCxnSpPr>
          <p:spPr bwMode="auto">
            <a:xfrm flipH="1" flipV="1">
              <a:off x="3411976" y="1809345"/>
              <a:ext cx="649322" cy="415857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704F89D3-A8B0-450B-866A-8E21C824A551}"/>
                </a:ext>
              </a:extLst>
            </p:cNvPr>
            <p:cNvCxnSpPr/>
            <p:nvPr/>
          </p:nvCxnSpPr>
          <p:spPr bwMode="auto">
            <a:xfrm>
              <a:off x="3463048" y="1743683"/>
              <a:ext cx="620138" cy="430449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226D4D7B-7728-4D00-8DA4-855E1EF46635}"/>
                </a:ext>
              </a:extLst>
            </p:cNvPr>
            <p:cNvCxnSpPr/>
            <p:nvPr/>
          </p:nvCxnSpPr>
          <p:spPr bwMode="auto">
            <a:xfrm flipH="1">
              <a:off x="3047189" y="2677539"/>
              <a:ext cx="963039" cy="58366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E09254B2-480B-4B50-AC09-04C4D961E245}"/>
                </a:ext>
              </a:extLst>
            </p:cNvPr>
            <p:cNvCxnSpPr/>
            <p:nvPr/>
          </p:nvCxnSpPr>
          <p:spPr bwMode="auto">
            <a:xfrm flipV="1">
              <a:off x="3095828" y="2626468"/>
              <a:ext cx="892513" cy="34049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ABA0CF5-2640-464D-B4A3-52A14079385C}"/>
                </a:ext>
              </a:extLst>
            </p:cNvPr>
            <p:cNvCxnSpPr/>
            <p:nvPr/>
          </p:nvCxnSpPr>
          <p:spPr bwMode="auto">
            <a:xfrm flipH="1">
              <a:off x="3426566" y="3039893"/>
              <a:ext cx="588522" cy="410994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697BD191-1AC5-484A-A39B-560934959A24}"/>
                </a:ext>
              </a:extLst>
            </p:cNvPr>
            <p:cNvCxnSpPr/>
            <p:nvPr/>
          </p:nvCxnSpPr>
          <p:spPr bwMode="auto">
            <a:xfrm flipV="1">
              <a:off x="3382791" y="2966936"/>
              <a:ext cx="595819" cy="403698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E04EC597-6432-435C-BC0E-852EE2A33A4D}"/>
                </a:ext>
              </a:extLst>
            </p:cNvPr>
            <p:cNvCxnSpPr/>
            <p:nvPr/>
          </p:nvCxnSpPr>
          <p:spPr bwMode="auto">
            <a:xfrm flipH="1" flipV="1">
              <a:off x="5155665" y="2976665"/>
              <a:ext cx="685800" cy="525293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50CD584A-42EF-4465-9790-7B4044B9BA80}"/>
                </a:ext>
              </a:extLst>
            </p:cNvPr>
            <p:cNvCxnSpPr/>
            <p:nvPr/>
          </p:nvCxnSpPr>
          <p:spPr bwMode="auto">
            <a:xfrm>
              <a:off x="5214031" y="2940187"/>
              <a:ext cx="685800" cy="525292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0B7D3E9-56BC-4AF2-B6E6-EC8A6D0A4742}"/>
                </a:ext>
              </a:extLst>
            </p:cNvPr>
            <p:cNvGrpSpPr/>
            <p:nvPr/>
          </p:nvGrpSpPr>
          <p:grpSpPr>
            <a:xfrm>
              <a:off x="1634245" y="1164882"/>
              <a:ext cx="1614792" cy="668777"/>
              <a:chOff x="3437104" y="4928674"/>
              <a:chExt cx="2153056" cy="891702"/>
            </a:xfrm>
            <a:solidFill>
              <a:srgbClr val="4472C4">
                <a:lumMod val="60000"/>
                <a:lumOff val="40000"/>
              </a:srgbClr>
            </a:solidFill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33027B1-3CCB-471F-B824-9283886970E0}"/>
                  </a:ext>
                </a:extLst>
              </p:cNvPr>
              <p:cNvSpPr/>
              <p:nvPr/>
            </p:nvSpPr>
            <p:spPr bwMode="auto">
              <a:xfrm>
                <a:off x="4053190" y="4928674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9C94E838-98E8-47F9-981C-5AA092497DF4}"/>
                  </a:ext>
                </a:extLst>
              </p:cNvPr>
              <p:cNvSpPr/>
              <p:nvPr/>
            </p:nvSpPr>
            <p:spPr bwMode="auto">
              <a:xfrm>
                <a:off x="3907275" y="5025951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EB3F78F-C7FD-4947-989D-A178031EE162}"/>
                  </a:ext>
                </a:extLst>
              </p:cNvPr>
              <p:cNvSpPr/>
              <p:nvPr/>
            </p:nvSpPr>
            <p:spPr bwMode="auto">
              <a:xfrm>
                <a:off x="3774330" y="5116743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Visuals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41EF78C0-09F0-4524-A407-4E873EF96041}"/>
                  </a:ext>
                </a:extLst>
              </p:cNvPr>
              <p:cNvSpPr/>
              <p:nvPr/>
            </p:nvSpPr>
            <p:spPr bwMode="auto">
              <a:xfrm>
                <a:off x="3608959" y="5204291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Visuals</a:t>
                </a: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F73D024-A8D0-419A-8C7B-AED2C48E94A7}"/>
                  </a:ext>
                </a:extLst>
              </p:cNvPr>
              <p:cNvSpPr/>
              <p:nvPr/>
            </p:nvSpPr>
            <p:spPr bwMode="auto">
              <a:xfrm>
                <a:off x="3437104" y="5285355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Image Generators</a:t>
                </a:r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1919E37-969D-42D8-B053-03C6934429F5}"/>
                </a:ext>
              </a:extLst>
            </p:cNvPr>
            <p:cNvSpPr/>
            <p:nvPr/>
          </p:nvSpPr>
          <p:spPr bwMode="auto">
            <a:xfrm>
              <a:off x="6038443" y="1247572"/>
              <a:ext cx="1152728" cy="401266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Flight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Controls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29BB0115-C33C-400F-8C9B-0524243165CA}"/>
                </a:ext>
              </a:extLst>
            </p:cNvPr>
            <p:cNvCxnSpPr/>
            <p:nvPr/>
          </p:nvCxnSpPr>
          <p:spPr bwMode="auto">
            <a:xfrm flipH="1">
              <a:off x="5204299" y="1819073"/>
              <a:ext cx="588522" cy="410994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1DF5C9B1-1B5A-4D54-8B33-739C151CB0FE}"/>
                </a:ext>
              </a:extLst>
            </p:cNvPr>
            <p:cNvCxnSpPr/>
            <p:nvPr/>
          </p:nvCxnSpPr>
          <p:spPr bwMode="auto">
            <a:xfrm flipV="1">
              <a:off x="5160524" y="1746116"/>
              <a:ext cx="595819" cy="403698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B366936-A111-49EE-8170-1200E8A5C1E1}"/>
                </a:ext>
              </a:extLst>
            </p:cNvPr>
            <p:cNvSpPr/>
            <p:nvPr/>
          </p:nvSpPr>
          <p:spPr bwMode="auto">
            <a:xfrm>
              <a:off x="1855550" y="1150295"/>
              <a:ext cx="1104090" cy="235897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HAT/HOT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8AC5999-27C1-45E5-AF76-37528D130D32}"/>
                </a:ext>
              </a:extLst>
            </p:cNvPr>
            <p:cNvSpPr/>
            <p:nvPr/>
          </p:nvSpPr>
          <p:spPr bwMode="auto">
            <a:xfrm>
              <a:off x="2001464" y="3667327"/>
              <a:ext cx="1152728" cy="401266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Science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Experiments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E9981FC1-B796-4D13-A6E2-D8CDBF7FA5C5}"/>
                </a:ext>
              </a:extLst>
            </p:cNvPr>
            <p:cNvCxnSpPr/>
            <p:nvPr/>
          </p:nvCxnSpPr>
          <p:spPr bwMode="auto">
            <a:xfrm flipH="1" flipV="1">
              <a:off x="5265097" y="1262164"/>
              <a:ext cx="685799" cy="167802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dash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7C4EE33-AFE7-495A-B057-81B2D2DC7335}"/>
                </a:ext>
              </a:extLst>
            </p:cNvPr>
            <p:cNvCxnSpPr/>
            <p:nvPr/>
          </p:nvCxnSpPr>
          <p:spPr bwMode="auto">
            <a:xfrm flipV="1">
              <a:off x="3056920" y="1262164"/>
              <a:ext cx="894942" cy="9725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dash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0B012D4-0EC1-4ED7-815A-E9CAF6B13EDA}"/>
                </a:ext>
              </a:extLst>
            </p:cNvPr>
            <p:cNvCxnSpPr/>
            <p:nvPr/>
          </p:nvCxnSpPr>
          <p:spPr bwMode="auto">
            <a:xfrm flipH="1" flipV="1">
              <a:off x="5081730" y="2621604"/>
              <a:ext cx="922831" cy="197796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795D3B68-3026-443A-937E-068DACDB45DD}"/>
                </a:ext>
              </a:extLst>
            </p:cNvPr>
            <p:cNvCxnSpPr/>
            <p:nvPr/>
          </p:nvCxnSpPr>
          <p:spPr bwMode="auto">
            <a:xfrm>
              <a:off x="5130367" y="2546217"/>
              <a:ext cx="858953" cy="181744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2C9471B-718B-48FE-B8E1-C25E532E0AC0}"/>
                </a:ext>
              </a:extLst>
            </p:cNvPr>
            <p:cNvSpPr txBox="1"/>
            <p:nvPr/>
          </p:nvSpPr>
          <p:spPr>
            <a:xfrm>
              <a:off x="1708899" y="3405717"/>
              <a:ext cx="4683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TBD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56296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095C1-6BCF-42C2-9636-7DEB3E0C0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890" y="0"/>
            <a:ext cx="12275890" cy="654680"/>
          </a:xfrm>
        </p:spPr>
        <p:txBody>
          <a:bodyPr/>
          <a:lstStyle/>
          <a:p>
            <a:r>
              <a:rPr lang="en-US" dirty="0"/>
              <a:t>PEO Aviation - Combat Aviation Brigade Architecture Integration Lab CABAIL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9C0C8-E709-4B33-8084-F01A20C29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34" t="15738" r="21480" b="4169"/>
          <a:stretch/>
        </p:blipFill>
        <p:spPr>
          <a:xfrm>
            <a:off x="2227108" y="764708"/>
            <a:ext cx="7529396" cy="562354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7EB218B-E2A1-4697-AEC3-473DBC576D52}"/>
              </a:ext>
            </a:extLst>
          </p:cNvPr>
          <p:cNvSpPr/>
          <p:nvPr/>
        </p:nvSpPr>
        <p:spPr>
          <a:xfrm>
            <a:off x="2323530" y="1621723"/>
            <a:ext cx="1380724" cy="2026549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A7C7CD-2FF4-44CB-BAE8-515146333CE2}"/>
              </a:ext>
            </a:extLst>
          </p:cNvPr>
          <p:cNvSpPr/>
          <p:nvPr/>
        </p:nvSpPr>
        <p:spPr>
          <a:xfrm>
            <a:off x="7476722" y="5253131"/>
            <a:ext cx="1107441" cy="1015499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640730-C1B6-49E8-8DD6-331E528A2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43018"/>
            <a:ext cx="2323530" cy="2213162"/>
          </a:xfrm>
        </p:spPr>
        <p:txBody>
          <a:bodyPr>
            <a:noAutofit/>
          </a:bodyPr>
          <a:lstStyle/>
          <a:p>
            <a:pPr marL="2540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AH-64E and CH-47F SILs already use OMG DDS to reduce hardware and development costs for HIL experimentation</a:t>
            </a:r>
          </a:p>
          <a:p>
            <a:endParaRPr lang="en-US" sz="18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BE7A4E-F8B0-41FE-9DA7-FE63CA6D9C04}"/>
              </a:ext>
            </a:extLst>
          </p:cNvPr>
          <p:cNvSpPr txBox="1">
            <a:spLocks/>
          </p:cNvSpPr>
          <p:nvPr/>
        </p:nvSpPr>
        <p:spPr>
          <a:xfrm>
            <a:off x="9691190" y="3391988"/>
            <a:ext cx="2372179" cy="270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 baseline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5400" indent="0">
              <a:buFont typeface="Arial"/>
              <a:buNone/>
            </a:pPr>
            <a:r>
              <a:rPr lang="en-US" sz="18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JBC-P Network Operations Center(NOC) was re-architected using OMG DDS for significant code reduction and performance improvement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CCDBB1C-AB2F-457E-8103-0DB876043C24}"/>
              </a:ext>
            </a:extLst>
          </p:cNvPr>
          <p:cNvSpPr/>
          <p:nvPr/>
        </p:nvSpPr>
        <p:spPr bwMode="auto">
          <a:xfrm>
            <a:off x="8791662" y="764708"/>
            <a:ext cx="964842" cy="762088"/>
          </a:xfrm>
          <a:prstGeom prst="roundRect">
            <a:avLst/>
          </a:prstGeom>
          <a:solidFill>
            <a:schemeClr val="bg2">
              <a:lumMod val="10000"/>
              <a:lumOff val="90000"/>
            </a:schemeClr>
          </a:solidFill>
          <a:ln w="9525" cap="flat" cmpd="sng" algn="ctr">
            <a:solidFill>
              <a:schemeClr val="bg2">
                <a:lumMod val="10000"/>
                <a:lumOff val="9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4D457B-7356-4EF0-872B-042FF58E23D8}"/>
              </a:ext>
            </a:extLst>
          </p:cNvPr>
          <p:cNvSpPr/>
          <p:nvPr/>
        </p:nvSpPr>
        <p:spPr bwMode="auto">
          <a:xfrm>
            <a:off x="2227108" y="764708"/>
            <a:ext cx="675483" cy="746987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  <a:ln w="9525" cap="flat" cmpd="sng" algn="ctr">
            <a:solidFill>
              <a:schemeClr val="bg2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9721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8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Conclusions</a:t>
            </a:r>
          </a:p>
        </p:txBody>
      </p:sp>
      <p:sp>
        <p:nvSpPr>
          <p:cNvPr id="1785859" name="Rectangle 3"/>
          <p:cNvSpPr>
            <a:spLocks noGrp="1" noChangeArrowheads="1"/>
          </p:cNvSpPr>
          <p:nvPr>
            <p:ph idx="1"/>
          </p:nvPr>
        </p:nvSpPr>
        <p:spPr>
          <a:xfrm>
            <a:off x="593061" y="1053389"/>
            <a:ext cx="10928351" cy="522128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DDS is a mature standard from the OMG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Platform neutral: Operating Systems and Programming Languages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Mandated and deployed worldwide in many military systems with demanding real-time applications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Portable API DCPS and Interoperable Wire Protocol RTPS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Deployed DDS Security Standard specification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OMG DDS focuses on efficient data-distribution for real-time &amp;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high-performance systems</a:t>
            </a: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OMG DDS is suited for integration of distributed training systems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Authentication, Role-Based Access to data, Multiple Levels of Security (MLS)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Evolvable Type System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Real-Time Quality of Service (QoS)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Integration and reuse of operational system software and mission data</a:t>
            </a:r>
          </a:p>
        </p:txBody>
      </p:sp>
    </p:spTree>
    <p:extLst>
      <p:ext uri="{BB962C8B-B14F-4D97-AF65-F5344CB8AC3E}">
        <p14:creationId xmlns:p14="http://schemas.microsoft.com/office/powerpoint/2010/main" val="20686278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Original Tutorial </a:t>
            </a:r>
            <a:r>
              <a:rPr lang="en-US" dirty="0"/>
              <a:t>Learning Objectives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77D2DB2-8827-D14C-8122-B6345B966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5423612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After taking this tutorial you should be able to: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Describe how OMG DDS enables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semantic interoperability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Describe the OMG DDS standard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Explain the principles of the OMG DDS Secure standard for securing communications between distributed simulations over WAN/Cloud/RF/Lossy networks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Explain how OMG DDS works with the simulation architectures TENA, HLA and DIS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Summarize how OMG DDS works with real-world Hardware In the Loop (HIL) for secure distributed LVC simulations at scale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Describe how OMG DDS is working within SISO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294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"/>
          <p:cNvSpPr txBox="1">
            <a:spLocks noGrp="1"/>
          </p:cNvSpPr>
          <p:nvPr>
            <p:ph type="title"/>
          </p:nvPr>
        </p:nvSpPr>
        <p:spPr>
          <a:xfrm>
            <a:off x="2345741" y="0"/>
            <a:ext cx="7416800" cy="71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800" dirty="0"/>
              <a:t>About Data Centricity</a:t>
            </a:r>
            <a:endParaRPr sz="2800" dirty="0"/>
          </a:p>
        </p:txBody>
      </p:sp>
      <p:sp>
        <p:nvSpPr>
          <p:cNvPr id="267" name="Google Shape;267;p1"/>
          <p:cNvSpPr txBox="1">
            <a:spLocks noGrp="1"/>
          </p:cNvSpPr>
          <p:nvPr>
            <p:ph idx="1"/>
          </p:nvPr>
        </p:nvSpPr>
        <p:spPr>
          <a:xfrm>
            <a:off x="593061" y="1053389"/>
            <a:ext cx="11233323" cy="4890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56862"/>
              <a:buNone/>
            </a:pPr>
            <a:r>
              <a:rPr lang="en-US" sz="2400" b="1" dirty="0"/>
              <a:t>Data Centricity Definition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56862"/>
              <a:buNone/>
            </a:pPr>
            <a:endParaRPr sz="1800" dirty="0"/>
          </a:p>
          <a:p>
            <a:pPr marL="144001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56862"/>
              <a:buNone/>
            </a:pPr>
            <a:r>
              <a:rPr lang="en-US" sz="2400" dirty="0"/>
              <a:t>The interface </a:t>
            </a:r>
            <a:r>
              <a:rPr lang="en-US" sz="2400" i="1" dirty="0"/>
              <a:t>is</a:t>
            </a:r>
            <a:r>
              <a:rPr lang="en-US" sz="2400" dirty="0"/>
              <a:t> the data</a:t>
            </a:r>
            <a:endParaRPr dirty="0"/>
          </a:p>
          <a:p>
            <a:pPr marL="144001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56862"/>
              <a:buNone/>
            </a:pPr>
            <a:r>
              <a:rPr lang="en-US" sz="2400" dirty="0"/>
              <a:t>The infrastructure understands that data</a:t>
            </a:r>
            <a:endParaRPr dirty="0"/>
          </a:p>
          <a:p>
            <a:pPr marL="144001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56862"/>
              <a:buNone/>
            </a:pPr>
            <a:r>
              <a:rPr lang="en-US" sz="2400" dirty="0"/>
              <a:t>The system manages the data and imposes rules on how applications exchange data</a:t>
            </a:r>
          </a:p>
        </p:txBody>
      </p:sp>
      <p:grpSp>
        <p:nvGrpSpPr>
          <p:cNvPr id="268" name="Google Shape;268;p1"/>
          <p:cNvGrpSpPr/>
          <p:nvPr/>
        </p:nvGrpSpPr>
        <p:grpSpPr>
          <a:xfrm>
            <a:off x="9525000" y="1275146"/>
            <a:ext cx="2518990" cy="1575142"/>
            <a:chOff x="7289675" y="1211591"/>
            <a:chExt cx="3140756" cy="2155483"/>
          </a:xfrm>
        </p:grpSpPr>
        <p:sp>
          <p:nvSpPr>
            <p:cNvPr id="269" name="Google Shape;269;p1"/>
            <p:cNvSpPr/>
            <p:nvPr/>
          </p:nvSpPr>
          <p:spPr>
            <a:xfrm>
              <a:off x="7289676" y="1211591"/>
              <a:ext cx="1552755" cy="490662"/>
            </a:xfrm>
            <a:prstGeom prst="flowChartProcess">
              <a:avLst/>
            </a:prstGeom>
            <a:gradFill>
              <a:gsLst>
                <a:gs pos="0">
                  <a:srgbClr val="004CAD"/>
                </a:gs>
                <a:gs pos="100000">
                  <a:srgbClr val="9AAFF2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Application</a:t>
              </a:r>
              <a:endParaRPr dirty="0"/>
            </a:p>
          </p:txBody>
        </p:sp>
        <p:sp>
          <p:nvSpPr>
            <p:cNvPr id="270" name="Google Shape;270;p1"/>
            <p:cNvSpPr/>
            <p:nvPr/>
          </p:nvSpPr>
          <p:spPr>
            <a:xfrm>
              <a:off x="7289675" y="2915448"/>
              <a:ext cx="1552755" cy="451626"/>
            </a:xfrm>
            <a:prstGeom prst="flowChartProcess">
              <a:avLst/>
            </a:prstGeom>
            <a:gradFill>
              <a:gsLst>
                <a:gs pos="0">
                  <a:srgbClr val="004CAD"/>
                </a:gs>
                <a:gs pos="100000">
                  <a:srgbClr val="9AAFF2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Application</a:t>
              </a:r>
              <a:endParaRPr dirty="0"/>
            </a:p>
          </p:txBody>
        </p:sp>
        <p:cxnSp>
          <p:nvCxnSpPr>
            <p:cNvPr id="271" name="Google Shape;271;p1"/>
            <p:cNvCxnSpPr>
              <a:stCxn id="269" idx="2"/>
            </p:cNvCxnSpPr>
            <p:nvPr/>
          </p:nvCxnSpPr>
          <p:spPr>
            <a:xfrm>
              <a:off x="8066053" y="1702253"/>
              <a:ext cx="10200" cy="1213200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272" name="Google Shape;272;p1"/>
            <p:cNvSpPr txBox="1"/>
            <p:nvPr/>
          </p:nvSpPr>
          <p:spPr>
            <a:xfrm>
              <a:off x="8852631" y="1511487"/>
              <a:ext cx="1577800" cy="1810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Message centric</a:t>
              </a:r>
              <a:endParaRPr dirty="0"/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Remote Objects</a:t>
              </a:r>
              <a:endParaRPr dirty="0"/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SOAs</a:t>
              </a:r>
              <a:endParaRPr dirty="0"/>
            </a:p>
          </p:txBody>
        </p:sp>
      </p:grpSp>
      <p:grpSp>
        <p:nvGrpSpPr>
          <p:cNvPr id="273" name="Google Shape;273;p1"/>
          <p:cNvGrpSpPr/>
          <p:nvPr/>
        </p:nvGrpSpPr>
        <p:grpSpPr>
          <a:xfrm>
            <a:off x="7620000" y="1275146"/>
            <a:ext cx="1245362" cy="1568456"/>
            <a:chOff x="9860702" y="1194365"/>
            <a:chExt cx="1552756" cy="2155482"/>
          </a:xfrm>
        </p:grpSpPr>
        <p:sp>
          <p:nvSpPr>
            <p:cNvPr id="274" name="Google Shape;274;p1"/>
            <p:cNvSpPr/>
            <p:nvPr/>
          </p:nvSpPr>
          <p:spPr>
            <a:xfrm>
              <a:off x="9860703" y="1194365"/>
              <a:ext cx="1552755" cy="490662"/>
            </a:xfrm>
            <a:prstGeom prst="flowChartProcess">
              <a:avLst/>
            </a:prstGeom>
            <a:gradFill>
              <a:gsLst>
                <a:gs pos="0">
                  <a:srgbClr val="004CAD"/>
                </a:gs>
                <a:gs pos="100000">
                  <a:srgbClr val="9AAFF2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Application</a:t>
              </a:r>
              <a:endParaRPr dirty="0"/>
            </a:p>
          </p:txBody>
        </p:sp>
        <p:sp>
          <p:nvSpPr>
            <p:cNvPr id="275" name="Google Shape;275;p1"/>
            <p:cNvSpPr/>
            <p:nvPr/>
          </p:nvSpPr>
          <p:spPr>
            <a:xfrm>
              <a:off x="9860702" y="2898222"/>
              <a:ext cx="1552755" cy="451625"/>
            </a:xfrm>
            <a:prstGeom prst="flowChartProcess">
              <a:avLst/>
            </a:prstGeom>
            <a:gradFill>
              <a:gsLst>
                <a:gs pos="0">
                  <a:srgbClr val="004CAD"/>
                </a:gs>
                <a:gs pos="100000">
                  <a:srgbClr val="9AAFF2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Application</a:t>
              </a:r>
              <a:endParaRPr dirty="0"/>
            </a:p>
          </p:txBody>
        </p:sp>
        <p:cxnSp>
          <p:nvCxnSpPr>
            <p:cNvPr id="276" name="Google Shape;276;p1"/>
            <p:cNvCxnSpPr>
              <a:stCxn id="274" idx="2"/>
              <a:endCxn id="277" idx="0"/>
            </p:cNvCxnSpPr>
            <p:nvPr/>
          </p:nvCxnSpPr>
          <p:spPr>
            <a:xfrm>
              <a:off x="10637081" y="1685027"/>
              <a:ext cx="3900" cy="3543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277" name="Google Shape;277;p1"/>
            <p:cNvSpPr/>
            <p:nvPr/>
          </p:nvSpPr>
          <p:spPr>
            <a:xfrm>
              <a:off x="9937630" y="2039193"/>
              <a:ext cx="1406815" cy="465826"/>
            </a:xfrm>
            <a:prstGeom prst="flowChartDocument">
              <a:avLst/>
            </a:prstGeom>
            <a:gradFill>
              <a:gsLst>
                <a:gs pos="0">
                  <a:srgbClr val="AB3F00"/>
                </a:gs>
                <a:gs pos="100000">
                  <a:srgbClr val="F0AA9C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</a:t>
              </a:r>
              <a:endParaRPr dirty="0"/>
            </a:p>
          </p:txBody>
        </p:sp>
        <p:cxnSp>
          <p:nvCxnSpPr>
            <p:cNvPr id="278" name="Google Shape;278;p1"/>
            <p:cNvCxnSpPr>
              <a:stCxn id="277" idx="2"/>
              <a:endCxn id="275" idx="0"/>
            </p:cNvCxnSpPr>
            <p:nvPr/>
          </p:nvCxnSpPr>
          <p:spPr>
            <a:xfrm flipH="1">
              <a:off x="10637137" y="2474223"/>
              <a:ext cx="3900" cy="4239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279" name="Google Shape;279;p1"/>
          <p:cNvSpPr/>
          <p:nvPr/>
        </p:nvSpPr>
        <p:spPr>
          <a:xfrm>
            <a:off x="9426344" y="1405318"/>
            <a:ext cx="1437157" cy="1408143"/>
          </a:xfrm>
          <a:prstGeom prst="noSmoking">
            <a:avLst>
              <a:gd name="adj" fmla="val 11871"/>
            </a:avLst>
          </a:prstGeom>
          <a:solidFill>
            <a:srgbClr val="FF3300">
              <a:alpha val="38823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0" name="Google Shape;280;p1"/>
          <p:cNvGrpSpPr/>
          <p:nvPr/>
        </p:nvGrpSpPr>
        <p:grpSpPr>
          <a:xfrm>
            <a:off x="884487" y="3286246"/>
            <a:ext cx="10690039" cy="2895600"/>
            <a:chOff x="884487" y="3124200"/>
            <a:chExt cx="10690039" cy="2895600"/>
          </a:xfrm>
        </p:grpSpPr>
        <p:pic>
          <p:nvPicPr>
            <p:cNvPr id="281" name="Google Shape;281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97350" y="3127368"/>
              <a:ext cx="1298325" cy="1298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2" name="Google Shape;282;p1"/>
            <p:cNvSpPr txBox="1"/>
            <p:nvPr/>
          </p:nvSpPr>
          <p:spPr>
            <a:xfrm>
              <a:off x="2711919" y="3514920"/>
              <a:ext cx="1788591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Database</a:t>
              </a:r>
              <a:endParaRPr dirty="0"/>
            </a:p>
          </p:txBody>
        </p:sp>
        <p:sp>
          <p:nvSpPr>
            <p:cNvPr id="283" name="Google Shape;283;p1"/>
            <p:cNvSpPr/>
            <p:nvPr/>
          </p:nvSpPr>
          <p:spPr>
            <a:xfrm>
              <a:off x="992799" y="4266000"/>
              <a:ext cx="3960201" cy="904215"/>
            </a:xfrm>
            <a:prstGeom prst="leftArrow">
              <a:avLst>
                <a:gd name="adj1" fmla="val 62957"/>
                <a:gd name="adj2" fmla="val 50000"/>
              </a:avLst>
            </a:prstGeom>
            <a:gradFill>
              <a:gsLst>
                <a:gs pos="0">
                  <a:srgbClr val="004CAD"/>
                </a:gs>
                <a:gs pos="100000">
                  <a:srgbClr val="9AAFF2"/>
                </a:gs>
              </a:gsLst>
              <a:lin ang="16200000" scaled="0"/>
            </a:gradFill>
            <a:ln w="9525" cap="flat" cmpd="sng">
              <a:solidFill>
                <a:srgbClr val="004A9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centric storage and 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searching of old data</a:t>
              </a:r>
              <a:endParaRPr dirty="0"/>
            </a:p>
          </p:txBody>
        </p:sp>
        <p:sp>
          <p:nvSpPr>
            <p:cNvPr id="284" name="Google Shape;284;p1"/>
            <p:cNvSpPr/>
            <p:nvPr/>
          </p:nvSpPr>
          <p:spPr>
            <a:xfrm>
              <a:off x="6729161" y="4267200"/>
              <a:ext cx="3938839" cy="903016"/>
            </a:xfrm>
            <a:prstGeom prst="rightArrow">
              <a:avLst>
                <a:gd name="adj1" fmla="val 59644"/>
                <a:gd name="adj2" fmla="val 50000"/>
              </a:avLst>
            </a:prstGeom>
            <a:gradFill>
              <a:gsLst>
                <a:gs pos="0">
                  <a:srgbClr val="004CAD"/>
                </a:gs>
                <a:gs pos="100000">
                  <a:srgbClr val="9AAFF2"/>
                </a:gs>
              </a:gsLst>
              <a:lin ang="16200000" scaled="0"/>
            </a:gradFill>
            <a:ln w="9525" cap="flat" cmpd="sng">
              <a:solidFill>
                <a:srgbClr val="004A9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centric sharing and 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filtering of data in motion</a:t>
              </a:r>
              <a:endParaRPr dirty="0"/>
            </a:p>
          </p:txBody>
        </p:sp>
        <p:sp>
          <p:nvSpPr>
            <p:cNvPr id="285" name="Google Shape;285;p1"/>
            <p:cNvSpPr txBox="1"/>
            <p:nvPr/>
          </p:nvSpPr>
          <p:spPr>
            <a:xfrm>
              <a:off x="884487" y="5344180"/>
              <a:ext cx="4373313" cy="523220"/>
            </a:xfrm>
            <a:prstGeom prst="rect">
              <a:avLst/>
            </a:prstGeom>
            <a:noFill/>
            <a:ln w="127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SELECT * FROM </a:t>
              </a:r>
              <a:r>
                <a:rPr lang="en-US" sz="1400" b="0" i="0" u="none" strike="noStrike" cap="none" dirty="0" err="1">
                  <a:solidFill>
                    <a:srgbClr val="000000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ShapeData</a:t>
              </a:r>
              <a:r>
                <a:rPr lang="en-US" sz="1400" b="0" i="0" u="none" strike="noStrike" cap="none" dirty="0">
                  <a:solidFill>
                    <a:srgbClr val="000000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 WHERE color=‘RED’ AND shapesize &gt; 10;</a:t>
              </a:r>
              <a:endParaRPr dirty="0"/>
            </a:p>
          </p:txBody>
        </p:sp>
        <p:sp>
          <p:nvSpPr>
            <p:cNvPr id="286" name="Google Shape;286;p1"/>
            <p:cNvSpPr txBox="1"/>
            <p:nvPr/>
          </p:nvSpPr>
          <p:spPr>
            <a:xfrm>
              <a:off x="6019800" y="5281136"/>
              <a:ext cx="5554726" cy="738664"/>
            </a:xfrm>
            <a:prstGeom prst="rect">
              <a:avLst/>
            </a:prstGeom>
            <a:noFill/>
            <a:ln w="127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cft = create_contentfilteredtopic_with_filter(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 ”MyFiltered_topic”, ShapeData_topic,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 ”(color MATCH ‘RED’) AND (shapesize &gt; 10)”, … );</a:t>
              </a:r>
              <a:endParaRPr/>
            </a:p>
          </p:txBody>
        </p:sp>
        <p:sp>
          <p:nvSpPr>
            <p:cNvPr id="287" name="Google Shape;287;p1"/>
            <p:cNvSpPr/>
            <p:nvPr/>
          </p:nvSpPr>
          <p:spPr>
            <a:xfrm>
              <a:off x="8446083" y="3432249"/>
              <a:ext cx="1960521" cy="779491"/>
            </a:xfrm>
            <a:prstGeom prst="leftRightArrow">
              <a:avLst>
                <a:gd name="adj1" fmla="val 63995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Databus</a:t>
              </a:r>
              <a:endParaRPr sz="24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88" name="Google Shape;288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010400" y="3124200"/>
              <a:ext cx="1230181" cy="123018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7A7F29-360F-8EEE-18CA-F857EEEFCAA0}"/>
              </a:ext>
            </a:extLst>
          </p:cNvPr>
          <p:cNvSpPr/>
          <p:nvPr/>
        </p:nvSpPr>
        <p:spPr bwMode="auto">
          <a:xfrm>
            <a:off x="996380" y="1273854"/>
            <a:ext cx="1002687" cy="611702"/>
          </a:xfrm>
          <a:prstGeom prst="round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91C600-9B2F-31C8-E085-1EFEDA021B20}"/>
              </a:ext>
            </a:extLst>
          </p:cNvPr>
          <p:cNvSpPr/>
          <p:nvPr/>
        </p:nvSpPr>
        <p:spPr bwMode="auto">
          <a:xfrm>
            <a:off x="10192933" y="1273854"/>
            <a:ext cx="1002687" cy="611702"/>
          </a:xfrm>
          <a:prstGeom prst="round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9111F79-2757-4456-8266-CE031D73B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78" y="0"/>
            <a:ext cx="11136761" cy="795130"/>
          </a:xfrm>
        </p:spPr>
        <p:txBody>
          <a:bodyPr/>
          <a:lstStyle/>
          <a:p>
            <a:r>
              <a:rPr lang="en-US" dirty="0"/>
              <a:t>Tri-Service MOSA Initiative builds on Data Centricity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A45DF8-45CC-7242-9217-CB72D8EC3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265" y="823705"/>
            <a:ext cx="7551782" cy="56342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9269B1-0E1F-AA0A-A014-65F6F219C959}"/>
              </a:ext>
            </a:extLst>
          </p:cNvPr>
          <p:cNvSpPr/>
          <p:nvPr/>
        </p:nvSpPr>
        <p:spPr bwMode="auto">
          <a:xfrm>
            <a:off x="4067175" y="1149635"/>
            <a:ext cx="676275" cy="7263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38937C-A78E-C2E1-FB4B-0C8AE682B26C}"/>
              </a:ext>
            </a:extLst>
          </p:cNvPr>
          <p:cNvSpPr/>
          <p:nvPr/>
        </p:nvSpPr>
        <p:spPr bwMode="auto">
          <a:xfrm>
            <a:off x="10694276" y="1149635"/>
            <a:ext cx="676275" cy="7263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ED943E-9358-8184-5DFF-7838DA053D33}"/>
              </a:ext>
            </a:extLst>
          </p:cNvPr>
          <p:cNvSpPr/>
          <p:nvPr/>
        </p:nvSpPr>
        <p:spPr bwMode="auto">
          <a:xfrm>
            <a:off x="4105275" y="6299342"/>
            <a:ext cx="1152526" cy="22196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73977C-7223-4060-76AD-EB80A1525D89}"/>
              </a:ext>
            </a:extLst>
          </p:cNvPr>
          <p:cNvSpPr/>
          <p:nvPr/>
        </p:nvSpPr>
        <p:spPr bwMode="auto">
          <a:xfrm>
            <a:off x="10369521" y="6127891"/>
            <a:ext cx="1152526" cy="22196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62D62C14-020B-BAB9-072C-E2F9E7CB1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" y="956876"/>
            <a:ext cx="4008155" cy="51710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0867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0F16B0C-43DF-9BB3-41C9-F673AC79F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034" y="88286"/>
            <a:ext cx="7587748" cy="725762"/>
          </a:xfrm>
        </p:spPr>
        <p:txBody>
          <a:bodyPr/>
          <a:lstStyle/>
          <a:p>
            <a:r>
              <a:rPr lang="en-US" dirty="0"/>
              <a:t>Modular Open Systems Approach (MOSA)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C1B2E0-D0B2-1BDC-B4D2-5F8BE7CBF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439" y="1334729"/>
            <a:ext cx="5609483" cy="4207112"/>
          </a:xfrm>
          <a:prstGeom prst="rect">
            <a:avLst/>
          </a:prstGeom>
          <a:noFill/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58F8EA6-B2DD-4816-A308-0516F6838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Across the Joint forces in the MS&amp;T community, the need for MOSA has been fully embraced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MOSA has five main principles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dirty="0"/>
              <a:t>Establish Enabling Environments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dirty="0"/>
              <a:t>Employ Modular Design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dirty="0"/>
              <a:t>Designate Key Interfaces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dirty="0"/>
              <a:t>Use Open Standards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dirty="0"/>
              <a:t>Certify Conformance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94C806-2C8B-ACAD-A14C-F47CD2E2C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6476" y="5181600"/>
            <a:ext cx="189214" cy="1651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BAEB26-E9C6-151F-8523-DFB293CC0367}"/>
              </a:ext>
            </a:extLst>
          </p:cNvPr>
          <p:cNvSpPr txBox="1"/>
          <p:nvPr/>
        </p:nvSpPr>
        <p:spPr>
          <a:xfrm>
            <a:off x="6217919" y="5541841"/>
            <a:ext cx="2765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PEO STRI Presentation</a:t>
            </a:r>
          </a:p>
        </p:txBody>
      </p:sp>
    </p:spTree>
    <p:extLst>
      <p:ext uri="{BB962C8B-B14F-4D97-AF65-F5344CB8AC3E}">
        <p14:creationId xmlns:p14="http://schemas.microsoft.com/office/powerpoint/2010/main" val="2340328500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709B06-5FA7-40B8-A752-7128AA94FE0C}">
  <ds:schemaRefs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elements/1.1/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10695</TotalTime>
  <Words>6233</Words>
  <Application>Microsoft Office PowerPoint</Application>
  <PresentationFormat>Widescreen</PresentationFormat>
  <Paragraphs>1138</Paragraphs>
  <Slides>67</Slides>
  <Notes>41</Notes>
  <HiddenSlides>2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9" baseType="lpstr">
      <vt:lpstr>Arial</vt:lpstr>
      <vt:lpstr>Arial Narrow</vt:lpstr>
      <vt:lpstr>Calibri</vt:lpstr>
      <vt:lpstr>Courier New</vt:lpstr>
      <vt:lpstr>Helvetica</vt:lpstr>
      <vt:lpstr>Helvetica Neue</vt:lpstr>
      <vt:lpstr>Symbol</vt:lpstr>
      <vt:lpstr>Tahoma</vt:lpstr>
      <vt:lpstr>Times New Roman</vt:lpstr>
      <vt:lpstr>TimesNewRomanPSMT</vt:lpstr>
      <vt:lpstr>Wingdings</vt:lpstr>
      <vt:lpstr>Blends</vt:lpstr>
      <vt:lpstr>PowerPoint Presentation</vt:lpstr>
      <vt:lpstr>Agenda</vt:lpstr>
      <vt:lpstr>Tutorial Learning Objectives</vt:lpstr>
      <vt:lpstr>Data-Centricity Definition</vt:lpstr>
      <vt:lpstr>The Demand for Data-Centricity also applies to LVC</vt:lpstr>
      <vt:lpstr>7 Goals to Becoming a Data-Centric DoD</vt:lpstr>
      <vt:lpstr>About Data Centricity</vt:lpstr>
      <vt:lpstr>Tri-Service MOSA Initiative builds on Data Centricity</vt:lpstr>
      <vt:lpstr>Modular Open Systems Approach (MOSA)</vt:lpstr>
      <vt:lpstr>PowerPoint Presentation</vt:lpstr>
      <vt:lpstr>MOSA Goals in Standardization</vt:lpstr>
      <vt:lpstr>Army PEO Aviation MOSA EAF Overview</vt:lpstr>
      <vt:lpstr>Levels of Interoperability</vt:lpstr>
      <vt:lpstr>IIoT Connectivity Stack Model </vt:lpstr>
      <vt:lpstr>Connectivity Transport Layer</vt:lpstr>
      <vt:lpstr>Connectivity Framework Layer</vt:lpstr>
      <vt:lpstr>OMG DDS Interoperability</vt:lpstr>
      <vt:lpstr>OMG DDS is under the hood of many standards</vt:lpstr>
      <vt:lpstr>Why is OMG DDS so widely used ‘under the hood’ for these standards?</vt:lpstr>
      <vt:lpstr>OMG Data Distribution Service Standard</vt:lpstr>
      <vt:lpstr>PowerPoint Presentation</vt:lpstr>
      <vt:lpstr>OMG Data Distribution Service Standard</vt:lpstr>
      <vt:lpstr>OMG DDS is made for real-time interoperability</vt:lpstr>
      <vt:lpstr>Data-Centric Model</vt:lpstr>
      <vt:lpstr>OMG DDS Data Centric Publish Subscribe API</vt:lpstr>
      <vt:lpstr>OMG DDS Publish Subscribe API: Entities</vt:lpstr>
      <vt:lpstr>OMG DDS Publish Subscribe API: Entities</vt:lpstr>
      <vt:lpstr>OMG DDS Publish Subscribe API: Entities</vt:lpstr>
      <vt:lpstr>OMG DDS Publish Subscribe API: Entities</vt:lpstr>
      <vt:lpstr>OMG DDS Publish Subscribe API: Entities</vt:lpstr>
      <vt:lpstr>Simple API Interface</vt:lpstr>
      <vt:lpstr>OMG DDS Topic Data Types</vt:lpstr>
      <vt:lpstr>Datatype Info with Binary Data Transfer</vt:lpstr>
      <vt:lpstr>Data Type Extensibility</vt:lpstr>
      <vt:lpstr>Common Distributed Application Challenges</vt:lpstr>
      <vt:lpstr>Using OMG DDS QoS to Shape Data Flow</vt:lpstr>
      <vt:lpstr>Content Filtered Topics</vt:lpstr>
      <vt:lpstr>OMG DDS Publish Subscribe API: QoS conflicts</vt:lpstr>
      <vt:lpstr>Wide Area Distributed Applications</vt:lpstr>
      <vt:lpstr>Data Flow Over the Wide Area Network (WAN)</vt:lpstr>
      <vt:lpstr>OMG DDS real-time WAN Transport</vt:lpstr>
      <vt:lpstr>OMG DDS Across a WAN</vt:lpstr>
      <vt:lpstr>OMG DDS Security Standard</vt:lpstr>
      <vt:lpstr>OMG DDS Security Standard</vt:lpstr>
      <vt:lpstr>OMG DDS: Data-Centric, Fine-Grained Security</vt:lpstr>
      <vt:lpstr>Pluggable Architecture</vt:lpstr>
      <vt:lpstr>Standard Capabilities (Built-in Plugins)</vt:lpstr>
      <vt:lpstr>Domain Governance File</vt:lpstr>
      <vt:lpstr>A Sample Governance File</vt:lpstr>
      <vt:lpstr>Configuration Possibilities</vt:lpstr>
      <vt:lpstr>Permissions Document</vt:lpstr>
      <vt:lpstr>A Sample Permissions File</vt:lpstr>
      <vt:lpstr>OMG DDS Publish Subscribe API: Entities</vt:lpstr>
      <vt:lpstr>Configuring &amp; Deploying OMG DDS Security</vt:lpstr>
      <vt:lpstr>Using OMG DDS with distributed LVC simulations</vt:lpstr>
      <vt:lpstr>Air Force’s Simulators Common Architecture Requirements and Standards (SCARS) program</vt:lpstr>
      <vt:lpstr>OMG DDS in Simulation: JMETC</vt:lpstr>
      <vt:lpstr>Securing distributed LVC simulations with OMG DDS</vt:lpstr>
      <vt:lpstr>Multi Level Secure MLS, Live Virtual Constructive LVC Simulations</vt:lpstr>
      <vt:lpstr>Global Connectivity for USAF Training Simulations</vt:lpstr>
      <vt:lpstr>Missile Defense Agency – Objective Simulation Framework</vt:lpstr>
      <vt:lpstr>Mixed-Reality Wargaming Platform</vt:lpstr>
      <vt:lpstr>CCDC Aviation&amp; Missile Center - SED System Integration Labs</vt:lpstr>
      <vt:lpstr>CCDC AvMC S3I - Apache AH-64E</vt:lpstr>
      <vt:lpstr>PEO Aviation - Combat Aviation Brigade Architecture Integration Lab CABAIL</vt:lpstr>
      <vt:lpstr>Conclusions</vt:lpstr>
      <vt:lpstr>Original Tutorial Learning Objectives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Rob Proctor</cp:lastModifiedBy>
  <cp:revision>70</cp:revision>
  <cp:lastPrinted>2023-11-10T15:23:09Z</cp:lastPrinted>
  <dcterms:created xsi:type="dcterms:W3CDTF">2016-03-29T15:29:36Z</dcterms:created>
  <dcterms:modified xsi:type="dcterms:W3CDTF">2023-11-10T17:50:13Z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