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60"/>
  </p:notesMasterIdLst>
  <p:handoutMasterIdLst>
    <p:handoutMasterId r:id="rId61"/>
  </p:handoutMasterIdLst>
  <p:sldIdLst>
    <p:sldId id="289" r:id="rId5"/>
    <p:sldId id="296" r:id="rId6"/>
    <p:sldId id="323" r:id="rId7"/>
    <p:sldId id="312" r:id="rId8"/>
    <p:sldId id="324" r:id="rId9"/>
    <p:sldId id="345" r:id="rId10"/>
    <p:sldId id="326" r:id="rId11"/>
    <p:sldId id="383" r:id="rId12"/>
    <p:sldId id="327" r:id="rId13"/>
    <p:sldId id="354" r:id="rId14"/>
    <p:sldId id="368" r:id="rId15"/>
    <p:sldId id="346" r:id="rId16"/>
    <p:sldId id="355" r:id="rId17"/>
    <p:sldId id="369" r:id="rId18"/>
    <p:sldId id="347" r:id="rId19"/>
    <p:sldId id="370" r:id="rId20"/>
    <p:sldId id="356" r:id="rId21"/>
    <p:sldId id="348" r:id="rId22"/>
    <p:sldId id="371" r:id="rId23"/>
    <p:sldId id="357" r:id="rId24"/>
    <p:sldId id="349" r:id="rId25"/>
    <p:sldId id="358" r:id="rId26"/>
    <p:sldId id="379" r:id="rId27"/>
    <p:sldId id="372" r:id="rId28"/>
    <p:sldId id="380" r:id="rId29"/>
    <p:sldId id="350" r:id="rId30"/>
    <p:sldId id="381" r:id="rId31"/>
    <p:sldId id="359" r:id="rId32"/>
    <p:sldId id="373" r:id="rId33"/>
    <p:sldId id="351" r:id="rId34"/>
    <p:sldId id="360" r:id="rId35"/>
    <p:sldId id="374" r:id="rId36"/>
    <p:sldId id="352" r:id="rId37"/>
    <p:sldId id="361" r:id="rId38"/>
    <p:sldId id="375" r:id="rId39"/>
    <p:sldId id="353" r:id="rId40"/>
    <p:sldId id="362" r:id="rId41"/>
    <p:sldId id="376" r:id="rId42"/>
    <p:sldId id="365" r:id="rId43"/>
    <p:sldId id="382" r:id="rId44"/>
    <p:sldId id="363" r:id="rId45"/>
    <p:sldId id="366" r:id="rId46"/>
    <p:sldId id="364" r:id="rId47"/>
    <p:sldId id="367" r:id="rId48"/>
    <p:sldId id="313" r:id="rId49"/>
    <p:sldId id="322" r:id="rId50"/>
    <p:sldId id="317" r:id="rId51"/>
    <p:sldId id="315" r:id="rId52"/>
    <p:sldId id="316" r:id="rId53"/>
    <p:sldId id="341" r:id="rId54"/>
    <p:sldId id="377" r:id="rId55"/>
    <p:sldId id="378" r:id="rId56"/>
    <p:sldId id="384" r:id="rId57"/>
    <p:sldId id="385" r:id="rId58"/>
    <p:sldId id="318" r:id="rId59"/>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86" autoAdjust="0"/>
    <p:restoredTop sz="94634" autoAdjust="0"/>
  </p:normalViewPr>
  <p:slideViewPr>
    <p:cSldViewPr snapToGrid="0">
      <p:cViewPr varScale="1">
        <p:scale>
          <a:sx n="151" d="100"/>
          <a:sy n="151" d="100"/>
        </p:scale>
        <p:origin x="100" y="3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defTabSz="966801">
              <a:defRPr sz="1300"/>
            </a:lvl1pPr>
          </a:lstStyle>
          <a:p>
            <a:endParaRPr lang="en-US" dirty="0"/>
          </a:p>
        </p:txBody>
      </p:sp>
      <p:sp>
        <p:nvSpPr>
          <p:cNvPr id="108547" name="Rectangle 3"/>
          <p:cNvSpPr>
            <a:spLocks noGrp="1" noChangeArrowheads="1"/>
          </p:cNvSpPr>
          <p:nvPr>
            <p:ph type="dt" sz="quarter" idx="1"/>
          </p:nvPr>
        </p:nvSpPr>
        <p:spPr bwMode="auto">
          <a:xfrm>
            <a:off x="414528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algn="r" defTabSz="966801">
              <a:defRPr sz="1300"/>
            </a:lvl1pPr>
          </a:lstStyle>
          <a:p>
            <a:endParaRPr lang="en-US" dirty="0"/>
          </a:p>
        </p:txBody>
      </p:sp>
      <p:sp>
        <p:nvSpPr>
          <p:cNvPr id="108548" name="Rectangle 4"/>
          <p:cNvSpPr>
            <a:spLocks noGrp="1" noChangeArrowheads="1"/>
          </p:cNvSpPr>
          <p:nvPr>
            <p:ph type="ftr" sz="quarter" idx="2"/>
          </p:nvPr>
        </p:nvSpPr>
        <p:spPr bwMode="auto">
          <a:xfrm>
            <a:off x="0" y="9120128"/>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defTabSz="966801">
              <a:defRPr sz="1300"/>
            </a:lvl1pPr>
          </a:lstStyle>
          <a:p>
            <a:endParaRPr lang="en-US" dirty="0"/>
          </a:p>
        </p:txBody>
      </p:sp>
      <p:sp>
        <p:nvSpPr>
          <p:cNvPr id="108549" name="Rectangle 5"/>
          <p:cNvSpPr>
            <a:spLocks noGrp="1" noChangeArrowheads="1"/>
          </p:cNvSpPr>
          <p:nvPr>
            <p:ph type="sldNum" sz="quarter" idx="3"/>
          </p:nvPr>
        </p:nvSpPr>
        <p:spPr bwMode="auto">
          <a:xfrm>
            <a:off x="4145280" y="9120128"/>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algn="r" defTabSz="966801">
              <a:defRPr sz="13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defTabSz="966801">
              <a:defRPr sz="1300"/>
            </a:lvl1pPr>
          </a:lstStyle>
          <a:p>
            <a:endParaRPr lang="en-US" dirty="0"/>
          </a:p>
        </p:txBody>
      </p:sp>
      <p:sp>
        <p:nvSpPr>
          <p:cNvPr id="105475" name="Rectangle 3"/>
          <p:cNvSpPr>
            <a:spLocks noGrp="1" noChangeArrowheads="1"/>
          </p:cNvSpPr>
          <p:nvPr>
            <p:ph type="dt" idx="1"/>
          </p:nvPr>
        </p:nvSpPr>
        <p:spPr bwMode="auto">
          <a:xfrm>
            <a:off x="414528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algn="r" defTabSz="966801">
              <a:defRPr sz="1300"/>
            </a:lvl1pPr>
          </a:lstStyle>
          <a:p>
            <a:endParaRPr lang="en-US" dirty="0"/>
          </a:p>
        </p:txBody>
      </p:sp>
      <p:sp>
        <p:nvSpPr>
          <p:cNvPr id="105476"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75360" y="4560908"/>
            <a:ext cx="5364480" cy="4321215"/>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9120128"/>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defTabSz="966801">
              <a:defRPr sz="1300"/>
            </a:lvl1pPr>
          </a:lstStyle>
          <a:p>
            <a:endParaRPr lang="en-US" dirty="0"/>
          </a:p>
        </p:txBody>
      </p:sp>
      <p:sp>
        <p:nvSpPr>
          <p:cNvPr id="105479" name="Rectangle 7"/>
          <p:cNvSpPr>
            <a:spLocks noGrp="1" noChangeArrowheads="1"/>
          </p:cNvSpPr>
          <p:nvPr>
            <p:ph type="sldNum" sz="quarter" idx="5"/>
          </p:nvPr>
        </p:nvSpPr>
        <p:spPr bwMode="auto">
          <a:xfrm>
            <a:off x="4145280" y="9120128"/>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algn="r" defTabSz="966801">
              <a:defRPr sz="13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57200" y="719138"/>
            <a:ext cx="6400800" cy="3600450"/>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pic>
        <p:nvPicPr>
          <p:cNvPr id="6" name="Picture 5" descr="Text, logo&#10;&#10;Description automatically generated">
            <a:extLst>
              <a:ext uri="{FF2B5EF4-FFF2-40B4-BE49-F238E27FC236}">
                <a16:creationId xmlns:a16="http://schemas.microsoft.com/office/drawing/2014/main" id="{C4D1BEE9-8F14-69B8-58BA-5D627C31D0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7" name="Picture 6" descr="Icon&#10;&#10;Description automatically generated">
            <a:extLst>
              <a:ext uri="{FF2B5EF4-FFF2-40B4-BE49-F238E27FC236}">
                <a16:creationId xmlns:a16="http://schemas.microsoft.com/office/drawing/2014/main" id="{C73F2B42-8C5E-9E9F-6EEB-8313D0556B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
        <p:nvSpPr>
          <p:cNvPr id="2" name="Rectangle 3">
            <a:extLst>
              <a:ext uri="{FF2B5EF4-FFF2-40B4-BE49-F238E27FC236}">
                <a16:creationId xmlns:a16="http://schemas.microsoft.com/office/drawing/2014/main" id="{F2D6C60C-E819-7492-6D1E-F3957083C6BE}"/>
              </a:ext>
            </a:extLst>
          </p:cNvPr>
          <p:cNvSpPr>
            <a:spLocks noGrp="1" noChangeArrowheads="1"/>
          </p:cNvSpPr>
          <p:nvPr>
            <p:ph type="sldNum" sz="quarter" idx="4"/>
          </p:nvPr>
        </p:nvSpPr>
        <p:spPr>
          <a:xfrm>
            <a:off x="10570558" y="6477001"/>
            <a:ext cx="821634" cy="340935"/>
          </a:xfrm>
          <a:prstGeom prst="rect">
            <a:avLst/>
          </a:prstGeom>
        </p:spPr>
        <p:txBody>
          <a:bodyPr/>
          <a:lstStyle>
            <a:lvl1pPr algn="r">
              <a:defRPr sz="10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1"/>
          </p:nvPr>
        </p:nvSpPr>
        <p:spPr>
          <a:xfrm>
            <a:off x="6105439" y="989946"/>
            <a:ext cx="5609483" cy="4896678"/>
          </a:xfrm>
        </p:spPr>
        <p:txBody>
          <a:bodyPr/>
          <a:lstStyle/>
          <a:p>
            <a:r>
              <a:rPr lang="en-US" dirty="0"/>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462D6ABC-D843-D394-29F6-F94FD63CB7B8}"/>
              </a:ext>
            </a:extLst>
          </p:cNvPr>
          <p:cNvSpPr>
            <a:spLocks noGrp="1" noChangeArrowheads="1"/>
          </p:cNvSpPr>
          <p:nvPr>
            <p:ph type="sldNum" sz="quarter" idx="4"/>
          </p:nvPr>
        </p:nvSpPr>
        <p:spPr>
          <a:xfrm>
            <a:off x="10570558" y="6477001"/>
            <a:ext cx="821634" cy="340935"/>
          </a:xfrm>
          <a:prstGeom prst="rect">
            <a:avLst/>
          </a:prstGeom>
        </p:spPr>
        <p:txBody>
          <a:bodyPr/>
          <a:lstStyle>
            <a:lvl1pPr algn="r">
              <a:defRPr sz="10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1000"/>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a:latin typeface="Arial"/>
                  <a:cs typeface="Arial"/>
                </a:rPr>
                <a:t>NTSAToday</a:t>
              </a: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descr="Background pattern&#10;&#10;Description automatically generated">
            <a:extLst>
              <a:ext uri="{FF2B5EF4-FFF2-40B4-BE49-F238E27FC236}">
                <a16:creationId xmlns:a16="http://schemas.microsoft.com/office/drawing/2014/main" id="{E329B4E3-77EA-8607-736D-5A7B3EC41EC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CBD59682-4B33-AFD0-0B4D-7723900C6F9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pic>
        <p:nvPicPr>
          <p:cNvPr id="4" name="Picture 3" descr="Icon&#10;&#10;Description automatically generated">
            <a:extLst>
              <a:ext uri="{FF2B5EF4-FFF2-40B4-BE49-F238E27FC236}">
                <a16:creationId xmlns:a16="http://schemas.microsoft.com/office/drawing/2014/main" id="{75EB692B-7839-957D-8369-379C6650904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jpeg"/><Relationship Id="rId5" Type="http://schemas.microsoft.com/office/2007/relationships/hdphoto" Target="../media/hdphoto8.wdp"/><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t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8" Type="http://schemas.openxmlformats.org/officeDocument/2006/relationships/hyperlink" Target="https://www.researchgate.net/publication/235465787" TargetMode="External"/><Relationship Id="rId3" Type="http://schemas.openxmlformats.org/officeDocument/2006/relationships/hyperlink" Target="https://arxiv.org/pdf/2104.02583.pdf" TargetMode="External"/><Relationship Id="rId7" Type="http://schemas.openxmlformats.org/officeDocument/2006/relationships/hyperlink" Target="https://doi.org/10.1016/j.physa.2020.125246"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doi.org/10.1016/j.ifacol.2022.09.372" TargetMode="External"/><Relationship Id="rId5" Type="http://schemas.openxmlformats.org/officeDocument/2006/relationships/hyperlink" Target="https://doi.org/10.3390/smartcities4010019" TargetMode="External"/><Relationship Id="rId4" Type="http://schemas.openxmlformats.org/officeDocument/2006/relationships/hyperlink" Target="https://afdc.energy.gov/vehicles/how-do-lng-cars-work" TargetMode="External"/><Relationship Id="rId9" Type="http://schemas.openxmlformats.org/officeDocument/2006/relationships/hyperlink" Target="https://doi.org/10.2514/6.2018-3665"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doi.org/10.1016/j.sbspro.2011.08.031" TargetMode="External"/><Relationship Id="rId3" Type="http://schemas.openxmlformats.org/officeDocument/2006/relationships/hyperlink" Target="https://link.springer.com/chapter/10.1007/978-981-15-8704-7_53" TargetMode="External"/><Relationship Id="rId7" Type="http://schemas.openxmlformats.org/officeDocument/2006/relationships/hyperlink" Target="https://www.witpress.com/Secure/elibrary/papers/CI04/CI04003FU.pdf"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doi.org/10.3390/app12189156" TargetMode="External"/><Relationship Id="rId5" Type="http://schemas.openxmlformats.org/officeDocument/2006/relationships/hyperlink" Target="https://doi.org/10.33889/IJMEMS.2020.5.6.111" TargetMode="External"/><Relationship Id="rId4" Type="http://schemas.openxmlformats.org/officeDocument/2006/relationships/hyperlink" Target="https://doi.org/10.1177/105960117700200317"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201/9781315157368-27" TargetMode="External"/><Relationship Id="rId7" Type="http://schemas.openxmlformats.org/officeDocument/2006/relationships/hyperlink" Target="https://doi.org/10.48550/arXiv.1711.03938"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biotech.law.lsu.edu/blaw/dodd/corres/pdf/500059m_0198/p500059m.pdf" TargetMode="External"/><Relationship Id="rId5" Type="http://schemas.openxmlformats.org/officeDocument/2006/relationships/hyperlink" Target="https://www.interaction-design.org/literature/topics/human-computer-interaction" TargetMode="External"/><Relationship Id="rId4" Type="http://schemas.openxmlformats.org/officeDocument/2006/relationships/hyperlink" Target="https://apps.dtic.mil/sti/pdfs/ADA355041.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l.acm.org/doi/10.5555/1949006.1949078" TargetMode="External"/><Relationship Id="rId7" Type="http://schemas.openxmlformats.org/officeDocument/2006/relationships/hyperlink" Target="https://doi.org/10.3390/app11062646"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cse.buffalo.edu/CTS/papers/IITSEC14_14006.pdf" TargetMode="External"/><Relationship Id="rId5" Type="http://schemas.openxmlformats.org/officeDocument/2006/relationships/hyperlink" Target="https://www.simscale.com/blog/what-is-finite-element-method/" TargetMode="External"/><Relationship Id="rId4" Type="http://schemas.openxmlformats.org/officeDocument/2006/relationships/hyperlink" Target="https://addepto.com/blog/ai-big-data-and-machine-learning-in-transportation/"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doi.org/10.1073/pnas.1016507108" TargetMode="External"/><Relationship Id="rId3" Type="http://schemas.openxmlformats.org/officeDocument/2006/relationships/hyperlink" Target="https://doi.org/10.3141/1999-10" TargetMode="External"/><Relationship Id="rId7" Type="http://schemas.openxmlformats.org/officeDocument/2006/relationships/hyperlink" Target="https://doi.org/10.4324/9781315010366"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doi.org/10.1155/2022/3628798" TargetMode="External"/><Relationship Id="rId5" Type="http://schemas.openxmlformats.org/officeDocument/2006/relationships/hyperlink" Target="https://doi.org/10.3390/info11100480" TargetMode="External"/><Relationship Id="rId4" Type="http://schemas.openxmlformats.org/officeDocument/2006/relationships/hyperlink" Target="https://doi.org/10.1002/9781118364741.ch11" TargetMode="External"/><Relationship Id="rId9" Type="http://schemas.openxmlformats.org/officeDocument/2006/relationships/hyperlink" Target="https://onlinepubs.trb.org/Onlinepubs/trr/1990/1273/1273-002.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doi.org/10.1177/1071181321651296" TargetMode="External"/><Relationship Id="rId3" Type="http://schemas.openxmlformats.org/officeDocument/2006/relationships/hyperlink" Target="https://www.iitsec.org/-/media/sites/iitsec/get-involved/2023/iitsec2023callforpresentations.pdf" TargetMode="External"/><Relationship Id="rId7" Type="http://schemas.openxmlformats.org/officeDocument/2006/relationships/hyperlink" Target="https://rubygarage.org/blog/difference-between-ar-vr-mr"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doi.org/10.1145/268437.268448" TargetMode="External"/><Relationship Id="rId5" Type="http://schemas.openxmlformats.org/officeDocument/2006/relationships/hyperlink" Target="https://doi.org/10.3389/ffutr.2022.810698" TargetMode="External"/><Relationship Id="rId4" Type="http://schemas.openxmlformats.org/officeDocument/2006/relationships/hyperlink" Target="https://content.trainingsystems.org/-/media/sites/ntsa/cmsp/iitsec-2021---cmsp-pdw---course---20211202.ashx" TargetMode="External"/><Relationship Id="rId9" Type="http://schemas.openxmlformats.org/officeDocument/2006/relationships/hyperlink" Target="https://doi.org/10.1147/rd.33.0210"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oi.org/10.5194/gmd-13-4869-2020" TargetMode="External"/><Relationship Id="rId3" Type="http://schemas.openxmlformats.org/officeDocument/2006/relationships/hyperlink" Target="https://trid.trb.org/view/1346030" TargetMode="External"/><Relationship Id="rId7" Type="http://schemas.openxmlformats.org/officeDocument/2006/relationships/hyperlink" Target="https://doi.org/10.1007/s40747-019-00125-3" TargetMode="External"/><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hyperlink" Target="https://ira.mit.edu/blog/agent-based-visualization" TargetMode="External"/><Relationship Id="rId5" Type="http://schemas.openxmlformats.org/officeDocument/2006/relationships/hyperlink" Target="https://www.accessengineeringlibrary.com/content/book/9780071800129" TargetMode="External"/><Relationship Id="rId4" Type="http://schemas.openxmlformats.org/officeDocument/2006/relationships/hyperlink" Target="https://doi.org/10.1016/j.mex.2020.101046" TargetMode="External"/><Relationship Id="rId9" Type="http://schemas.openxmlformats.org/officeDocument/2006/relationships/hyperlink" Target="https://doi.org/10.3390/app1201038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mailto:hulme@buffalo.edu" TargetMode="Externa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fe in 2050: A Glimpse at Transportation in the Future">
            <a:extLst>
              <a:ext uri="{FF2B5EF4-FFF2-40B4-BE49-F238E27FC236}">
                <a16:creationId xmlns:a16="http://schemas.microsoft.com/office/drawing/2014/main" id="{72361574-2553-5026-6C1A-AEF8AD5F315D}"/>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t="21257"/>
          <a:stretch/>
        </p:blipFill>
        <p:spPr bwMode="auto">
          <a:xfrm>
            <a:off x="-1" y="1358021"/>
            <a:ext cx="12192001" cy="549998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731521" y="1858346"/>
            <a:ext cx="10726310" cy="1229411"/>
          </a:xfrm>
        </p:spPr>
        <p:txBody>
          <a:bodyPr/>
          <a:lstStyle/>
          <a:p>
            <a:r>
              <a:rPr lang="en-US" dirty="0"/>
              <a:t>Transportation Systems: A Survey of </a:t>
            </a:r>
          </a:p>
          <a:p>
            <a:r>
              <a:rPr lang="en-US" dirty="0"/>
              <a:t>M&amp;S Applications in Mobility, Sustainability, and Logistics</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Kevin F. Hulme, Ph.D., CMSP</a:t>
            </a:r>
          </a:p>
        </p:txBody>
      </p:sp>
      <p:pic>
        <p:nvPicPr>
          <p:cNvPr id="2" name="Picture 4" descr="UB Events Calendar - SSISTL Seminar : Structure Becoming Architecture: Case  Studies of Aesthetics, Form and Efficiency">
            <a:extLst>
              <a:ext uri="{FF2B5EF4-FFF2-40B4-BE49-F238E27FC236}">
                <a16:creationId xmlns:a16="http://schemas.microsoft.com/office/drawing/2014/main" id="{25EAA614-F71C-74A5-39BF-C480F5B20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04" y="5604741"/>
            <a:ext cx="2323685" cy="68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463220" cy="5075237"/>
          </a:xfrm>
        </p:spPr>
        <p:txBody>
          <a:bodyPr/>
          <a:lstStyle/>
          <a:p>
            <a:r>
              <a:rPr lang="en-US" u="sng" dirty="0"/>
              <a:t>Conceptual Modeling </a:t>
            </a:r>
            <a:r>
              <a:rPr lang="en-US" dirty="0"/>
              <a:t>(</a:t>
            </a:r>
            <a:r>
              <a:rPr lang="en-US" b="1" i="1" dirty="0"/>
              <a:t>example</a:t>
            </a:r>
            <a:r>
              <a:rPr lang="en-US" dirty="0"/>
              <a:t>)</a:t>
            </a:r>
          </a:p>
          <a:p>
            <a:pPr lvl="1"/>
            <a:r>
              <a:rPr lang="en-US" u="sng" dirty="0"/>
              <a:t>Problem statement</a:t>
            </a:r>
            <a:r>
              <a:rPr lang="en-US" dirty="0"/>
              <a:t>: Conceptual Modeling for Supply Chain Resilience</a:t>
            </a:r>
          </a:p>
          <a:p>
            <a:pPr lvl="1"/>
            <a:r>
              <a:rPr lang="en-US" u="sng" dirty="0"/>
              <a:t>Tutorial focus area</a:t>
            </a:r>
            <a:r>
              <a:rPr lang="en-US" dirty="0"/>
              <a:t>: Supply Chain &amp; Logistics</a:t>
            </a:r>
          </a:p>
          <a:p>
            <a:r>
              <a:rPr lang="en-US" dirty="0"/>
              <a:t>Disruptions (COVID-19, wartime situations) impact global supply chains</a:t>
            </a:r>
          </a:p>
          <a:p>
            <a:r>
              <a:rPr lang="en-US" dirty="0"/>
              <a:t>Need to improve supply chain robustness </a:t>
            </a:r>
          </a:p>
          <a:p>
            <a:r>
              <a:rPr lang="en-US" dirty="0"/>
              <a:t>In this research, a theoretical framework and conceptual model is applied</a:t>
            </a:r>
          </a:p>
          <a:p>
            <a:r>
              <a:rPr lang="el-GR" i="1" dirty="0"/>
              <a:t>ρ</a:t>
            </a:r>
            <a:r>
              <a:rPr lang="en-US" dirty="0"/>
              <a:t> = math model for </a:t>
            </a:r>
            <a:r>
              <a:rPr lang="en-US" b="1" i="1" dirty="0"/>
              <a:t>Resilience Loss</a:t>
            </a:r>
          </a:p>
          <a:p>
            <a:endParaRPr lang="en-US" dirty="0"/>
          </a:p>
        </p:txBody>
      </p:sp>
      <p:pic>
        <p:nvPicPr>
          <p:cNvPr id="7" name="Picture 6">
            <a:extLst>
              <a:ext uri="{FF2B5EF4-FFF2-40B4-BE49-F238E27FC236}">
                <a16:creationId xmlns:a16="http://schemas.microsoft.com/office/drawing/2014/main" id="{CBE9E868-4CA4-3CAF-FEBC-BE0549E12FE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Layer>
                </a14:imgProps>
              </a:ext>
            </a:extLst>
          </a:blip>
          <a:srcRect l="58429" t="29332" r="13857" b="29779"/>
          <a:stretch/>
        </p:blipFill>
        <p:spPr>
          <a:xfrm>
            <a:off x="8207850" y="4167473"/>
            <a:ext cx="2422790" cy="2010665"/>
          </a:xfrm>
          <a:prstGeom prst="rect">
            <a:avLst/>
          </a:prstGeom>
        </p:spPr>
      </p:pic>
      <p:pic>
        <p:nvPicPr>
          <p:cNvPr id="9" name="Picture 8">
            <a:extLst>
              <a:ext uri="{FF2B5EF4-FFF2-40B4-BE49-F238E27FC236}">
                <a16:creationId xmlns:a16="http://schemas.microsoft.com/office/drawing/2014/main" id="{679961AC-00CC-77E6-6562-4943551C90DC}"/>
              </a:ext>
            </a:extLst>
          </p:cNvPr>
          <p:cNvPicPr>
            <a:picLocks noChangeAspect="1"/>
          </p:cNvPicPr>
          <p:nvPr/>
        </p:nvPicPr>
        <p:blipFill rotWithShape="1">
          <a:blip r:embed="rId4"/>
          <a:srcRect l="39572" t="29714" r="11588" b="23810"/>
          <a:stretch/>
        </p:blipFill>
        <p:spPr>
          <a:xfrm>
            <a:off x="8013512" y="1200940"/>
            <a:ext cx="4043238" cy="2164274"/>
          </a:xfrm>
          <a:prstGeom prst="rect">
            <a:avLst/>
          </a:prstGeom>
        </p:spPr>
      </p:pic>
      <p:pic>
        <p:nvPicPr>
          <p:cNvPr id="11" name="Picture 10">
            <a:extLst>
              <a:ext uri="{FF2B5EF4-FFF2-40B4-BE49-F238E27FC236}">
                <a16:creationId xmlns:a16="http://schemas.microsoft.com/office/drawing/2014/main" id="{DA3C63CF-030D-A1D4-F3F0-DA21672C824A}"/>
              </a:ext>
            </a:extLst>
          </p:cNvPr>
          <p:cNvPicPr>
            <a:picLocks noChangeAspect="1"/>
          </p:cNvPicPr>
          <p:nvPr/>
        </p:nvPicPr>
        <p:blipFill rotWithShape="1">
          <a:blip r:embed="rId5"/>
          <a:srcRect l="28357" t="62222" r="50929" b="32826"/>
          <a:stretch/>
        </p:blipFill>
        <p:spPr>
          <a:xfrm>
            <a:off x="9148775" y="3860237"/>
            <a:ext cx="2525487" cy="339635"/>
          </a:xfrm>
          <a:prstGeom prst="rect">
            <a:avLst/>
          </a:prstGeom>
          <a:ln w="12700">
            <a:solidFill>
              <a:schemeClr val="tx1"/>
            </a:solidFill>
          </a:ln>
        </p:spPr>
      </p:pic>
      <p:sp>
        <p:nvSpPr>
          <p:cNvPr id="13" name="TextBox 12">
            <a:extLst>
              <a:ext uri="{FF2B5EF4-FFF2-40B4-BE49-F238E27FC236}">
                <a16:creationId xmlns:a16="http://schemas.microsoft.com/office/drawing/2014/main" id="{EE6464A9-D058-FDC9-B199-41F249B6821F}"/>
              </a:ext>
            </a:extLst>
          </p:cNvPr>
          <p:cNvSpPr txBox="1"/>
          <p:nvPr/>
        </p:nvSpPr>
        <p:spPr>
          <a:xfrm>
            <a:off x="10966387" y="279467"/>
            <a:ext cx="1090363"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Alvim et al., 2022</a:t>
            </a:r>
          </a:p>
        </p:txBody>
      </p:sp>
      <p:sp>
        <p:nvSpPr>
          <p:cNvPr id="3" name="Slide Number Placeholder 2">
            <a:extLst>
              <a:ext uri="{FF2B5EF4-FFF2-40B4-BE49-F238E27FC236}">
                <a16:creationId xmlns:a16="http://schemas.microsoft.com/office/drawing/2014/main" id="{18B57291-40AF-2D38-121C-8FA8DE274B3E}"/>
              </a:ext>
            </a:extLst>
          </p:cNvPr>
          <p:cNvSpPr>
            <a:spLocks noGrp="1"/>
          </p:cNvSpPr>
          <p:nvPr>
            <p:ph type="sldNum" sz="quarter" idx="4"/>
          </p:nvPr>
        </p:nvSpPr>
        <p:spPr/>
        <p:txBody>
          <a:bodyPr/>
          <a:lstStyle/>
          <a:p>
            <a:pPr>
              <a:defRPr/>
            </a:pPr>
            <a:fld id="{D68E8870-17DE-45C4-A8DD-7644B2422933}" type="slidenum">
              <a:rPr lang="en-US" smtClean="0"/>
              <a:pPr>
                <a:defRPr/>
              </a:pPr>
              <a:t>10</a:t>
            </a:fld>
            <a:endParaRPr lang="en-US" dirty="0"/>
          </a:p>
        </p:txBody>
      </p:sp>
      <p:sp>
        <p:nvSpPr>
          <p:cNvPr id="5" name="TextBox 4">
            <a:extLst>
              <a:ext uri="{FF2B5EF4-FFF2-40B4-BE49-F238E27FC236}">
                <a16:creationId xmlns:a16="http://schemas.microsoft.com/office/drawing/2014/main" id="{94D40798-8B10-958F-0E40-2626D836C7E9}"/>
              </a:ext>
            </a:extLst>
          </p:cNvPr>
          <p:cNvSpPr txBox="1"/>
          <p:nvPr/>
        </p:nvSpPr>
        <p:spPr>
          <a:xfrm>
            <a:off x="8475272" y="1000195"/>
            <a:ext cx="3459600" cy="307777"/>
          </a:xfrm>
          <a:prstGeom prst="rect">
            <a:avLst/>
          </a:prstGeom>
          <a:noFill/>
        </p:spPr>
        <p:txBody>
          <a:bodyPr wrap="none" rtlCol="0">
            <a:spAutoFit/>
          </a:bodyPr>
          <a:lstStyle/>
          <a:p>
            <a:pPr algn="ctr"/>
            <a:r>
              <a:rPr lang="en-US" sz="1400" b="1" i="1" dirty="0"/>
              <a:t>Supply Chain disruption (COVID-19)</a:t>
            </a:r>
          </a:p>
        </p:txBody>
      </p:sp>
    </p:spTree>
    <p:extLst>
      <p:ext uri="{BB962C8B-B14F-4D97-AF65-F5344CB8AC3E}">
        <p14:creationId xmlns:p14="http://schemas.microsoft.com/office/powerpoint/2010/main" val="197278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6169284" cy="5075237"/>
          </a:xfrm>
        </p:spPr>
        <p:txBody>
          <a:bodyPr/>
          <a:lstStyle/>
          <a:p>
            <a:r>
              <a:rPr lang="en-US" u="sng" dirty="0"/>
              <a:t>Conceptual Modeling </a:t>
            </a:r>
            <a:r>
              <a:rPr lang="en-US" dirty="0"/>
              <a:t>(</a:t>
            </a:r>
            <a:r>
              <a:rPr lang="en-US" b="1" i="1" dirty="0"/>
              <a:t>example</a:t>
            </a:r>
            <a:r>
              <a:rPr lang="en-US" dirty="0"/>
              <a:t>)</a:t>
            </a:r>
          </a:p>
          <a:p>
            <a:r>
              <a:rPr lang="en-US" u="sng" dirty="0"/>
              <a:t>Framework</a:t>
            </a:r>
            <a:r>
              <a:rPr lang="en-US" dirty="0"/>
              <a:t>: Supply Chain Resilience (SCR) concept model, which includes a supply chain </a:t>
            </a:r>
            <a:r>
              <a:rPr lang="en-US" i="1" dirty="0"/>
              <a:t>digital twin</a:t>
            </a:r>
          </a:p>
          <a:p>
            <a:pPr lvl="1"/>
            <a:r>
              <a:rPr lang="en-US" dirty="0"/>
              <a:t>Enables automatic actions for certain events (e.g., activating a virtual Distribution Center)</a:t>
            </a:r>
          </a:p>
          <a:p>
            <a:r>
              <a:rPr lang="en-US" u="sng" dirty="0"/>
              <a:t>Scope</a:t>
            </a:r>
            <a:r>
              <a:rPr lang="en-US" dirty="0"/>
              <a:t>: deliver an outcome to support decision-making, minimize cost and build resilience against supply chain disruptions</a:t>
            </a:r>
          </a:p>
          <a:p>
            <a:endParaRPr lang="en-US" dirty="0"/>
          </a:p>
          <a:p>
            <a:endParaRPr lang="en-US" dirty="0"/>
          </a:p>
        </p:txBody>
      </p:sp>
      <p:pic>
        <p:nvPicPr>
          <p:cNvPr id="6" name="Picture 5">
            <a:extLst>
              <a:ext uri="{FF2B5EF4-FFF2-40B4-BE49-F238E27FC236}">
                <a16:creationId xmlns:a16="http://schemas.microsoft.com/office/drawing/2014/main" id="{3E12A3A0-675F-9526-36AB-BE1533D6DD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25928" t="17457" r="7572" b="6032"/>
          <a:stretch/>
        </p:blipFill>
        <p:spPr>
          <a:xfrm>
            <a:off x="7887904" y="3435221"/>
            <a:ext cx="3711232" cy="2401839"/>
          </a:xfrm>
          <a:prstGeom prst="rect">
            <a:avLst/>
          </a:prstGeom>
        </p:spPr>
      </p:pic>
      <p:pic>
        <p:nvPicPr>
          <p:cNvPr id="3074" name="Picture 2" descr="Watch Inside the Journey of a Shipping Container (And Why the Supply Chain  Is So Backed Up) | Currents | WIRED">
            <a:extLst>
              <a:ext uri="{FF2B5EF4-FFF2-40B4-BE49-F238E27FC236}">
                <a16:creationId xmlns:a16="http://schemas.microsoft.com/office/drawing/2014/main" id="{DED610C4-268B-3453-AB01-6966CD496B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2844" y="1046715"/>
            <a:ext cx="3461352" cy="19470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8C11EE8-00C3-EB43-4687-0FF01365FCA4}"/>
              </a:ext>
            </a:extLst>
          </p:cNvPr>
          <p:cNvSpPr txBox="1"/>
          <p:nvPr/>
        </p:nvSpPr>
        <p:spPr>
          <a:xfrm>
            <a:off x="10893288" y="274454"/>
            <a:ext cx="1178528"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Barykin et al., 2020</a:t>
            </a:r>
          </a:p>
        </p:txBody>
      </p:sp>
      <p:sp>
        <p:nvSpPr>
          <p:cNvPr id="3" name="Slide Number Placeholder 2">
            <a:extLst>
              <a:ext uri="{FF2B5EF4-FFF2-40B4-BE49-F238E27FC236}">
                <a16:creationId xmlns:a16="http://schemas.microsoft.com/office/drawing/2014/main" id="{0639F963-0BE4-CDDB-301B-9BAABFAD5E4F}"/>
              </a:ext>
            </a:extLst>
          </p:cNvPr>
          <p:cNvSpPr>
            <a:spLocks noGrp="1"/>
          </p:cNvSpPr>
          <p:nvPr>
            <p:ph type="sldNum" sz="quarter" idx="4"/>
          </p:nvPr>
        </p:nvSpPr>
        <p:spPr/>
        <p:txBody>
          <a:body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3953851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6390930" cy="5075237"/>
          </a:xfrm>
        </p:spPr>
        <p:txBody>
          <a:bodyPr/>
          <a:lstStyle/>
          <a:p>
            <a:r>
              <a:rPr lang="en-US" u="sng" dirty="0"/>
              <a:t>Physics-based Modeling</a:t>
            </a:r>
            <a:r>
              <a:rPr lang="en-US" dirty="0"/>
              <a:t>: a mathematical representation that incorporates physical characteristics (e.g., forces, moments, accelerations) directly into the model</a:t>
            </a:r>
          </a:p>
          <a:p>
            <a:r>
              <a:rPr lang="en-US" dirty="0"/>
              <a:t>A cross-disciplinary (e.g., math, physics, computer graphics) approach to model and visualize motions of rigid objects, often for animation/simulation</a:t>
            </a:r>
          </a:p>
          <a:p>
            <a:r>
              <a:rPr lang="en-US" i="1" dirty="0"/>
              <a:t>In Transportation</a:t>
            </a:r>
            <a:r>
              <a:rPr lang="en-US" dirty="0"/>
              <a:t>: spring-mass-damper second order differential equation</a:t>
            </a:r>
          </a:p>
          <a:p>
            <a:endParaRPr lang="en-US" dirty="0"/>
          </a:p>
          <a:p>
            <a:endParaRPr lang="en-US" dirty="0"/>
          </a:p>
        </p:txBody>
      </p:sp>
      <p:pic>
        <p:nvPicPr>
          <p:cNvPr id="5" name="Picture 4">
            <a:extLst>
              <a:ext uri="{FF2B5EF4-FFF2-40B4-BE49-F238E27FC236}">
                <a16:creationId xmlns:a16="http://schemas.microsoft.com/office/drawing/2014/main" id="{964E9807-F00C-51B6-7645-08A159ECC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6811" y="3895494"/>
            <a:ext cx="2148840" cy="2126743"/>
          </a:xfrm>
          <a:prstGeom prst="rect">
            <a:avLst/>
          </a:prstGeom>
        </p:spPr>
      </p:pic>
      <p:pic>
        <p:nvPicPr>
          <p:cNvPr id="6" name="Picture 5">
            <a:extLst>
              <a:ext uri="{FF2B5EF4-FFF2-40B4-BE49-F238E27FC236}">
                <a16:creationId xmlns:a16="http://schemas.microsoft.com/office/drawing/2014/main" id="{204BD841-98D5-A61F-3E60-CE1201D7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1990" y="3887158"/>
            <a:ext cx="2219844" cy="2126119"/>
          </a:xfrm>
          <a:prstGeom prst="rect">
            <a:avLst/>
          </a:prstGeom>
        </p:spPr>
      </p:pic>
      <p:pic>
        <p:nvPicPr>
          <p:cNvPr id="1026" name="Picture 2" descr="A typical suspension system of a vehicle consists of a coil spring... |  Course Hero">
            <a:extLst>
              <a:ext uri="{FF2B5EF4-FFF2-40B4-BE49-F238E27FC236}">
                <a16:creationId xmlns:a16="http://schemas.microsoft.com/office/drawing/2014/main" id="{6FE327B9-1380-1CB7-5B4E-0DB5A152B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34" b="14546"/>
          <a:stretch/>
        </p:blipFill>
        <p:spPr bwMode="auto">
          <a:xfrm>
            <a:off x="7534848" y="1249894"/>
            <a:ext cx="4211446" cy="21261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A9AD591-F53D-E5B6-289D-766976BA569B}"/>
              </a:ext>
            </a:extLst>
          </p:cNvPr>
          <p:cNvSpPr txBox="1"/>
          <p:nvPr/>
        </p:nvSpPr>
        <p:spPr>
          <a:xfrm>
            <a:off x="10553739" y="274454"/>
            <a:ext cx="1500732"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Avesh &amp; Srivastava, 2020</a:t>
            </a:r>
          </a:p>
        </p:txBody>
      </p:sp>
      <p:sp>
        <p:nvSpPr>
          <p:cNvPr id="3" name="Slide Number Placeholder 2">
            <a:extLst>
              <a:ext uri="{FF2B5EF4-FFF2-40B4-BE49-F238E27FC236}">
                <a16:creationId xmlns:a16="http://schemas.microsoft.com/office/drawing/2014/main" id="{67A54318-AC17-5D87-07B0-9D9AFBB5F184}"/>
              </a:ext>
            </a:extLst>
          </p:cNvPr>
          <p:cNvSpPr>
            <a:spLocks noGrp="1"/>
          </p:cNvSpPr>
          <p:nvPr>
            <p:ph type="sldNum" sz="quarter" idx="4"/>
          </p:nvPr>
        </p:nvSpPr>
        <p:spPr/>
        <p:txBody>
          <a:bodyPr/>
          <a:lstStyle/>
          <a:p>
            <a:pPr>
              <a:defRPr/>
            </a:pPr>
            <a:fld id="{D68E8870-17DE-45C4-A8DD-7644B2422933}" type="slidenum">
              <a:rPr lang="en-US" smtClean="0"/>
              <a:pPr>
                <a:defRPr/>
              </a:pPr>
              <a:t>12</a:t>
            </a:fld>
            <a:endParaRPr lang="en-US" dirty="0"/>
          </a:p>
        </p:txBody>
      </p:sp>
    </p:spTree>
    <p:extLst>
      <p:ext uri="{BB962C8B-B14F-4D97-AF65-F5344CB8AC3E}">
        <p14:creationId xmlns:p14="http://schemas.microsoft.com/office/powerpoint/2010/main" val="896614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6138382" cy="5075237"/>
          </a:xfrm>
        </p:spPr>
        <p:txBody>
          <a:bodyPr/>
          <a:lstStyle/>
          <a:p>
            <a:r>
              <a:rPr lang="en-US" u="sng" dirty="0"/>
              <a:t>Physics-based Modeling </a:t>
            </a:r>
            <a:r>
              <a:rPr lang="en-US" dirty="0"/>
              <a:t>(</a:t>
            </a:r>
            <a:r>
              <a:rPr lang="en-US" b="1" i="1" dirty="0"/>
              <a:t>example</a:t>
            </a:r>
            <a:r>
              <a:rPr lang="en-US" dirty="0"/>
              <a:t>)</a:t>
            </a:r>
          </a:p>
          <a:p>
            <a:pPr lvl="1"/>
            <a:r>
              <a:rPr lang="en-US" u="sng" dirty="0"/>
              <a:t>Problem statement</a:t>
            </a:r>
            <a:r>
              <a:rPr lang="en-US" dirty="0"/>
              <a:t>: Modeling tools for autonomous driving behaviors</a:t>
            </a:r>
          </a:p>
          <a:p>
            <a:pPr lvl="1"/>
            <a:r>
              <a:rPr lang="en-US" u="sng" dirty="0"/>
              <a:t>Tutorial focus area</a:t>
            </a:r>
            <a:r>
              <a:rPr lang="en-US" dirty="0"/>
              <a:t>: Transportation/Mobility</a:t>
            </a:r>
          </a:p>
          <a:p>
            <a:r>
              <a:rPr lang="en-US" b="1" i="1" dirty="0"/>
              <a:t>Mixed-traffic</a:t>
            </a:r>
            <a:r>
              <a:rPr lang="en-US" dirty="0"/>
              <a:t>: transition period during which autonomous and conventional human drivers share the roadways</a:t>
            </a:r>
          </a:p>
          <a:p>
            <a:r>
              <a:rPr lang="en-US" i="1" dirty="0"/>
              <a:t>Car-following</a:t>
            </a:r>
            <a:r>
              <a:rPr lang="en-US" dirty="0"/>
              <a:t> and </a:t>
            </a:r>
            <a:r>
              <a:rPr lang="en-US" i="1" dirty="0"/>
              <a:t>lane-changing</a:t>
            </a:r>
            <a:r>
              <a:rPr lang="en-US" dirty="0"/>
              <a:t> behaviors of autonomous vehicles (AVs) require specialized modeling efforts</a:t>
            </a:r>
          </a:p>
          <a:p>
            <a:endParaRPr lang="en-US" dirty="0"/>
          </a:p>
        </p:txBody>
      </p:sp>
      <p:sp>
        <p:nvSpPr>
          <p:cNvPr id="5" name="TextBox 4">
            <a:extLst>
              <a:ext uri="{FF2B5EF4-FFF2-40B4-BE49-F238E27FC236}">
                <a16:creationId xmlns:a16="http://schemas.microsoft.com/office/drawing/2014/main" id="{E9CBB26D-CFA7-FA51-9492-330FB9B95180}"/>
              </a:ext>
            </a:extLst>
          </p:cNvPr>
          <p:cNvSpPr txBox="1"/>
          <p:nvPr/>
        </p:nvSpPr>
        <p:spPr>
          <a:xfrm>
            <a:off x="10824755" y="274454"/>
            <a:ext cx="1194558"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Ahmed et al., 2021</a:t>
            </a:r>
          </a:p>
        </p:txBody>
      </p:sp>
      <p:pic>
        <p:nvPicPr>
          <p:cNvPr id="2054" name="Picture 6" descr="Autonomous self driving electric car change the lane and overtakes city  vehicle 3d rendering - Robotics Business Review">
            <a:extLst>
              <a:ext uri="{FF2B5EF4-FFF2-40B4-BE49-F238E27FC236}">
                <a16:creationId xmlns:a16="http://schemas.microsoft.com/office/drawing/2014/main" id="{3BAD072E-0792-8B8E-434A-FFD335F8CA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2084" y="3229219"/>
            <a:ext cx="4903574" cy="27582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AA488F7-DBBA-F195-637F-D4B71878218A}"/>
              </a:ext>
            </a:extLst>
          </p:cNvPr>
          <p:cNvSpPr>
            <a:spLocks noGrp="1"/>
          </p:cNvSpPr>
          <p:nvPr>
            <p:ph type="sldNum" sz="quarter" idx="4"/>
          </p:nvPr>
        </p:nvSpPr>
        <p:spPr/>
        <p:txBody>
          <a:bodyPr/>
          <a:lstStyle/>
          <a:p>
            <a:pPr>
              <a:defRPr/>
            </a:pPr>
            <a:fld id="{D68E8870-17DE-45C4-A8DD-7644B2422933}" type="slidenum">
              <a:rPr lang="en-US" smtClean="0"/>
              <a:pPr>
                <a:defRPr/>
              </a:pPr>
              <a:t>13</a:t>
            </a:fld>
            <a:endParaRPr lang="en-US" dirty="0"/>
          </a:p>
        </p:txBody>
      </p:sp>
      <p:pic>
        <p:nvPicPr>
          <p:cNvPr id="1026" name="Picture 2" descr="Machines | Free Full-Text | Modeling Lane-Changing Behavior Based on a  Joint Neural Network">
            <a:extLst>
              <a:ext uri="{FF2B5EF4-FFF2-40B4-BE49-F238E27FC236}">
                <a16:creationId xmlns:a16="http://schemas.microsoft.com/office/drawing/2014/main" id="{D1C190BE-C08A-1DBC-1B9C-488E6F5BD7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9264" y="1384197"/>
            <a:ext cx="4516420" cy="142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669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8002017" cy="5075237"/>
          </a:xfrm>
        </p:spPr>
        <p:txBody>
          <a:bodyPr/>
          <a:lstStyle/>
          <a:p>
            <a:r>
              <a:rPr lang="en-US" u="sng" dirty="0"/>
              <a:t>Physics-based Modeling </a:t>
            </a:r>
            <a:r>
              <a:rPr lang="en-US" dirty="0"/>
              <a:t>(</a:t>
            </a:r>
            <a:r>
              <a:rPr lang="en-US" b="1" i="1" dirty="0"/>
              <a:t>example</a:t>
            </a:r>
            <a:r>
              <a:rPr lang="en-US" dirty="0"/>
              <a:t>)</a:t>
            </a:r>
          </a:p>
          <a:p>
            <a:r>
              <a:rPr lang="en-US" u="sng" dirty="0"/>
              <a:t>Framework</a:t>
            </a:r>
            <a:r>
              <a:rPr lang="en-US" dirty="0"/>
              <a:t>: existing models for human-driven vehicles </a:t>
            </a:r>
          </a:p>
          <a:p>
            <a:pPr marL="1066785" lvl="1" indent="-457200">
              <a:buFont typeface="+mj-lt"/>
              <a:buAutoNum type="arabicParenR"/>
            </a:pPr>
            <a:r>
              <a:rPr lang="en-US" dirty="0"/>
              <a:t>Car-following model (i.e., </a:t>
            </a:r>
            <a:r>
              <a:rPr lang="en-US" i="1" dirty="0"/>
              <a:t>acceleration</a:t>
            </a:r>
            <a:r>
              <a:rPr lang="en-US" dirty="0"/>
              <a:t>)</a:t>
            </a:r>
          </a:p>
          <a:p>
            <a:pPr marL="1066785" lvl="1" indent="-457200">
              <a:buFont typeface="+mj-lt"/>
              <a:buAutoNum type="arabicParenR"/>
            </a:pPr>
            <a:r>
              <a:rPr lang="en-US" dirty="0"/>
              <a:t>Collision-avoidance (i.e., </a:t>
            </a:r>
            <a:r>
              <a:rPr lang="en-US" i="1" dirty="0"/>
              <a:t>safety distance</a:t>
            </a:r>
            <a:r>
              <a:rPr lang="en-US" dirty="0"/>
              <a:t>)</a:t>
            </a:r>
          </a:p>
          <a:p>
            <a:pPr marL="1066785" lvl="1" indent="-457200">
              <a:buFont typeface="+mj-lt"/>
              <a:buAutoNum type="arabicParenR"/>
            </a:pPr>
            <a:r>
              <a:rPr lang="en-US" dirty="0"/>
              <a:t>Perceptual threshold (i.e., </a:t>
            </a:r>
            <a:r>
              <a:rPr lang="en-US" i="1" dirty="0"/>
              <a:t>headway/speed</a:t>
            </a:r>
            <a:r>
              <a:rPr lang="en-US" dirty="0"/>
              <a:t>)</a:t>
            </a:r>
          </a:p>
          <a:p>
            <a:r>
              <a:rPr lang="en-US" u="sng" dirty="0"/>
              <a:t>Scope</a:t>
            </a:r>
            <a:r>
              <a:rPr lang="en-US" dirty="0"/>
              <a:t>: modifications for AVs are necessary</a:t>
            </a:r>
          </a:p>
          <a:p>
            <a:pPr lvl="1"/>
            <a:r>
              <a:rPr lang="en-US" dirty="0"/>
              <a:t>Optimal Velocity Model (OVM)</a:t>
            </a:r>
          </a:p>
          <a:p>
            <a:pPr lvl="1"/>
            <a:r>
              <a:rPr lang="en-US" dirty="0"/>
              <a:t>Intelligent Driver Model (IDM)</a:t>
            </a:r>
          </a:p>
          <a:p>
            <a:pPr lvl="1"/>
            <a:r>
              <a:rPr lang="en-US" dirty="0"/>
              <a:t>Adaptations of automated cruise control (ACC) approaches</a:t>
            </a:r>
          </a:p>
          <a:p>
            <a:endParaRPr lang="en-US" dirty="0"/>
          </a:p>
        </p:txBody>
      </p:sp>
      <p:pic>
        <p:nvPicPr>
          <p:cNvPr id="7" name="Picture 6">
            <a:extLst>
              <a:ext uri="{FF2B5EF4-FFF2-40B4-BE49-F238E27FC236}">
                <a16:creationId xmlns:a16="http://schemas.microsoft.com/office/drawing/2014/main" id="{D6CCB5FC-A96B-E82C-B0C4-5FFC6130ED61}"/>
              </a:ext>
            </a:extLst>
          </p:cNvPr>
          <p:cNvPicPr>
            <a:picLocks noChangeAspect="1"/>
          </p:cNvPicPr>
          <p:nvPr/>
        </p:nvPicPr>
        <p:blipFill rotWithShape="1">
          <a:blip r:embed="rId2"/>
          <a:srcRect l="46214" t="44063" r="15286" b="38985"/>
          <a:stretch/>
        </p:blipFill>
        <p:spPr>
          <a:xfrm>
            <a:off x="7341325" y="2847702"/>
            <a:ext cx="4693920" cy="1162595"/>
          </a:xfrm>
          <a:prstGeom prst="rect">
            <a:avLst/>
          </a:prstGeom>
          <a:ln w="28575">
            <a:solidFill>
              <a:schemeClr val="tx1"/>
            </a:solidFill>
            <a:prstDash val="sysDash"/>
          </a:ln>
        </p:spPr>
      </p:pic>
      <p:sp>
        <p:nvSpPr>
          <p:cNvPr id="8" name="TextBox 7">
            <a:extLst>
              <a:ext uri="{FF2B5EF4-FFF2-40B4-BE49-F238E27FC236}">
                <a16:creationId xmlns:a16="http://schemas.microsoft.com/office/drawing/2014/main" id="{5BAA8D57-7A22-34F9-D5A0-5D6DA5DDDFF3}"/>
              </a:ext>
            </a:extLst>
          </p:cNvPr>
          <p:cNvSpPr txBox="1"/>
          <p:nvPr/>
        </p:nvSpPr>
        <p:spPr>
          <a:xfrm>
            <a:off x="8576442" y="2501119"/>
            <a:ext cx="2223686" cy="276999"/>
          </a:xfrm>
          <a:prstGeom prst="rect">
            <a:avLst/>
          </a:prstGeom>
          <a:noFill/>
        </p:spPr>
        <p:txBody>
          <a:bodyPr wrap="none" rtlCol="0">
            <a:spAutoFit/>
          </a:bodyPr>
          <a:lstStyle/>
          <a:p>
            <a:r>
              <a:rPr lang="en-US" sz="1200" b="1" dirty="0"/>
              <a:t>IDM: physics-based model</a:t>
            </a:r>
          </a:p>
        </p:txBody>
      </p:sp>
      <p:cxnSp>
        <p:nvCxnSpPr>
          <p:cNvPr id="12" name="Straight Arrow Connector 11">
            <a:extLst>
              <a:ext uri="{FF2B5EF4-FFF2-40B4-BE49-F238E27FC236}">
                <a16:creationId xmlns:a16="http://schemas.microsoft.com/office/drawing/2014/main" id="{D4C5EAFC-A36E-81D9-2A60-57D726AAF11C}"/>
              </a:ext>
            </a:extLst>
          </p:cNvPr>
          <p:cNvCxnSpPr>
            <a:cxnSpLocks/>
          </p:cNvCxnSpPr>
          <p:nvPr/>
        </p:nvCxnSpPr>
        <p:spPr bwMode="auto">
          <a:xfrm flipH="1">
            <a:off x="7767961" y="1974162"/>
            <a:ext cx="1384748" cy="114190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4" name="Straight Arrow Connector 13">
            <a:extLst>
              <a:ext uri="{FF2B5EF4-FFF2-40B4-BE49-F238E27FC236}">
                <a16:creationId xmlns:a16="http://schemas.microsoft.com/office/drawing/2014/main" id="{1BF973CF-53A1-A32E-2C99-7B5864566604}"/>
              </a:ext>
            </a:extLst>
          </p:cNvPr>
          <p:cNvCxnSpPr>
            <a:cxnSpLocks/>
          </p:cNvCxnSpPr>
          <p:nvPr/>
        </p:nvCxnSpPr>
        <p:spPr bwMode="auto">
          <a:xfrm flipH="1" flipV="1">
            <a:off x="8202967" y="3923930"/>
            <a:ext cx="1207363" cy="64807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5" name="TextBox 14">
            <a:extLst>
              <a:ext uri="{FF2B5EF4-FFF2-40B4-BE49-F238E27FC236}">
                <a16:creationId xmlns:a16="http://schemas.microsoft.com/office/drawing/2014/main" id="{8E511B0D-9F95-885C-44DF-C28B13A1641C}"/>
              </a:ext>
            </a:extLst>
          </p:cNvPr>
          <p:cNvSpPr txBox="1"/>
          <p:nvPr/>
        </p:nvSpPr>
        <p:spPr>
          <a:xfrm>
            <a:off x="9410330" y="4484107"/>
            <a:ext cx="2020168" cy="307777"/>
          </a:xfrm>
          <a:prstGeom prst="rect">
            <a:avLst/>
          </a:prstGeom>
          <a:noFill/>
        </p:spPr>
        <p:txBody>
          <a:bodyPr wrap="none" rtlCol="0">
            <a:spAutoFit/>
          </a:bodyPr>
          <a:lstStyle/>
          <a:p>
            <a:r>
              <a:rPr lang="en-US" sz="1200" dirty="0"/>
              <a:t>desired (headway) gap: </a:t>
            </a:r>
            <a:r>
              <a:rPr lang="en-US" sz="1400" b="1" i="1" dirty="0">
                <a:latin typeface="Calibri" panose="020F0502020204030204" pitchFamily="34" charset="0"/>
                <a:cs typeface="Calibri" panose="020F0502020204030204" pitchFamily="34" charset="0"/>
              </a:rPr>
              <a:t>S*</a:t>
            </a:r>
          </a:p>
        </p:txBody>
      </p:sp>
      <p:sp>
        <p:nvSpPr>
          <p:cNvPr id="17" name="TextBox 16">
            <a:extLst>
              <a:ext uri="{FF2B5EF4-FFF2-40B4-BE49-F238E27FC236}">
                <a16:creationId xmlns:a16="http://schemas.microsoft.com/office/drawing/2014/main" id="{2843A70E-AFA3-A762-73CD-081090308F80}"/>
              </a:ext>
            </a:extLst>
          </p:cNvPr>
          <p:cNvSpPr txBox="1"/>
          <p:nvPr/>
        </p:nvSpPr>
        <p:spPr>
          <a:xfrm>
            <a:off x="9152709" y="1602684"/>
            <a:ext cx="2015231" cy="492443"/>
          </a:xfrm>
          <a:prstGeom prst="rect">
            <a:avLst/>
          </a:prstGeom>
          <a:noFill/>
        </p:spPr>
        <p:txBody>
          <a:bodyPr wrap="square" rtlCol="0">
            <a:spAutoFit/>
          </a:bodyPr>
          <a:lstStyle/>
          <a:p>
            <a:pPr algn="ctr"/>
            <a:r>
              <a:rPr lang="en-US" sz="1200" dirty="0"/>
              <a:t>time change in velocity (acceleration) of vehicle: </a:t>
            </a:r>
            <a:r>
              <a:rPr lang="en-US" sz="1400" b="1" i="1" kern="100" dirty="0">
                <a:effectLst/>
                <a:latin typeface="Calibri" panose="020F0502020204030204" pitchFamily="34" charset="0"/>
                <a:ea typeface="Calibri" panose="020F0502020204030204" pitchFamily="34" charset="0"/>
                <a:cs typeface="Calibri" panose="020F0502020204030204" pitchFamily="34" charset="0"/>
              </a:rPr>
              <a:t>α</a:t>
            </a:r>
            <a:endParaRPr lang="en-US" sz="1400" b="1"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F9F7498-2B83-3EDA-ACD2-C8F4A7231892}"/>
              </a:ext>
            </a:extLst>
          </p:cNvPr>
          <p:cNvSpPr txBox="1"/>
          <p:nvPr/>
        </p:nvSpPr>
        <p:spPr>
          <a:xfrm>
            <a:off x="10893288" y="234553"/>
            <a:ext cx="1180131"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Albeaik et al., 2021</a:t>
            </a:r>
          </a:p>
        </p:txBody>
      </p:sp>
      <p:sp>
        <p:nvSpPr>
          <p:cNvPr id="3" name="Slide Number Placeholder 2">
            <a:extLst>
              <a:ext uri="{FF2B5EF4-FFF2-40B4-BE49-F238E27FC236}">
                <a16:creationId xmlns:a16="http://schemas.microsoft.com/office/drawing/2014/main" id="{7ED8DD21-6DA7-5557-2A14-D4504E531EB5}"/>
              </a:ext>
            </a:extLst>
          </p:cNvPr>
          <p:cNvSpPr>
            <a:spLocks noGrp="1"/>
          </p:cNvSpPr>
          <p:nvPr>
            <p:ph type="sldNum" sz="quarter" idx="4"/>
          </p:nvPr>
        </p:nvSpPr>
        <p:spPr/>
        <p:txBody>
          <a:bodyPr/>
          <a:lstStyle/>
          <a:p>
            <a:pPr>
              <a:defRPr/>
            </a:pPr>
            <a:fld id="{D68E8870-17DE-45C4-A8DD-7644B2422933}" type="slidenum">
              <a:rPr lang="en-US" smtClean="0"/>
              <a:pPr>
                <a:defRPr/>
              </a:pPr>
              <a:t>14</a:t>
            </a:fld>
            <a:endParaRPr lang="en-US" dirty="0"/>
          </a:p>
        </p:txBody>
      </p:sp>
      <p:pic>
        <p:nvPicPr>
          <p:cNvPr id="9" name="Picture 8">
            <a:extLst>
              <a:ext uri="{FF2B5EF4-FFF2-40B4-BE49-F238E27FC236}">
                <a16:creationId xmlns:a16="http://schemas.microsoft.com/office/drawing/2014/main" id="{D12A1046-CD37-5F5A-60E7-86B716EB2D1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Lst>
          </a:blip>
          <a:srcRect l="30908" t="20458" r="23895" b="35538"/>
          <a:stretch/>
        </p:blipFill>
        <p:spPr>
          <a:xfrm>
            <a:off x="4658628" y="5351647"/>
            <a:ext cx="2682698" cy="1237200"/>
          </a:xfrm>
          <a:prstGeom prst="rect">
            <a:avLst/>
          </a:prstGeom>
          <a:effectLst>
            <a:softEdge rad="0"/>
          </a:effectLst>
        </p:spPr>
      </p:pic>
    </p:spTree>
    <p:extLst>
      <p:ext uri="{BB962C8B-B14F-4D97-AF65-F5344CB8AC3E}">
        <p14:creationId xmlns:p14="http://schemas.microsoft.com/office/powerpoint/2010/main" val="3194606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11272313" cy="5075237"/>
          </a:xfrm>
        </p:spPr>
        <p:txBody>
          <a:bodyPr/>
          <a:lstStyle/>
          <a:p>
            <a:r>
              <a:rPr lang="en-US" u="sng" dirty="0"/>
              <a:t>Monte Carlo / Stochastic Methods</a:t>
            </a:r>
            <a:r>
              <a:rPr lang="en-US" dirty="0"/>
              <a:t>: modeling approaches that approximate solutions to problems through </a:t>
            </a:r>
            <a:r>
              <a:rPr lang="en-US" i="1" dirty="0"/>
              <a:t>statistical sampling</a:t>
            </a:r>
          </a:p>
          <a:p>
            <a:r>
              <a:rPr lang="en-US" dirty="0"/>
              <a:t>The inputs describing a system are uncertain (i.e., each has a </a:t>
            </a:r>
            <a:r>
              <a:rPr lang="en-US" i="1" dirty="0"/>
              <a:t>probability distribution</a:t>
            </a:r>
            <a:r>
              <a:rPr lang="en-US" dirty="0"/>
              <a:t>) hence the predicted system output is also uncertain</a:t>
            </a:r>
          </a:p>
          <a:p>
            <a:r>
              <a:rPr lang="en-US" i="1" dirty="0"/>
              <a:t>In Transportation</a:t>
            </a:r>
            <a:r>
              <a:rPr lang="en-US" dirty="0"/>
              <a:t>: microsimulations predict traffic flow and density with uncertain parameters (e.g., </a:t>
            </a:r>
            <a:r>
              <a:rPr lang="en-US" i="1" dirty="0"/>
              <a:t>day of week, time of day, weather, construction, accidents</a:t>
            </a:r>
            <a:r>
              <a:rPr lang="en-US" dirty="0"/>
              <a:t>)</a:t>
            </a:r>
          </a:p>
          <a:p>
            <a:endParaRPr lang="en-US" dirty="0"/>
          </a:p>
          <a:p>
            <a:pPr marL="0" indent="0">
              <a:buNone/>
            </a:pPr>
            <a:endParaRPr lang="en-US" dirty="0"/>
          </a:p>
          <a:p>
            <a:endParaRPr lang="en-US" dirty="0"/>
          </a:p>
        </p:txBody>
      </p:sp>
      <p:sp>
        <p:nvSpPr>
          <p:cNvPr id="11" name="TextBox 10">
            <a:extLst>
              <a:ext uri="{FF2B5EF4-FFF2-40B4-BE49-F238E27FC236}">
                <a16:creationId xmlns:a16="http://schemas.microsoft.com/office/drawing/2014/main" id="{453DEDA3-844C-3F48-BDE6-DD583AD18838}"/>
              </a:ext>
            </a:extLst>
          </p:cNvPr>
          <p:cNvSpPr txBox="1"/>
          <p:nvPr/>
        </p:nvSpPr>
        <p:spPr>
          <a:xfrm>
            <a:off x="9981744" y="274454"/>
            <a:ext cx="2062210"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Wuthishuwong &amp; Traechtler, 2019</a:t>
            </a:r>
          </a:p>
        </p:txBody>
      </p:sp>
      <p:sp>
        <p:nvSpPr>
          <p:cNvPr id="3" name="Slide Number Placeholder 2">
            <a:extLst>
              <a:ext uri="{FF2B5EF4-FFF2-40B4-BE49-F238E27FC236}">
                <a16:creationId xmlns:a16="http://schemas.microsoft.com/office/drawing/2014/main" id="{34219B61-F55F-934D-8257-78CE22794311}"/>
              </a:ext>
            </a:extLst>
          </p:cNvPr>
          <p:cNvSpPr>
            <a:spLocks noGrp="1"/>
          </p:cNvSpPr>
          <p:nvPr>
            <p:ph type="sldNum" sz="quarter" idx="4"/>
          </p:nvPr>
        </p:nvSpPr>
        <p:spPr/>
        <p:txBody>
          <a:bodyPr/>
          <a:lstStyle/>
          <a:p>
            <a:pPr>
              <a:defRPr/>
            </a:pPr>
            <a:fld id="{D68E8870-17DE-45C4-A8DD-7644B2422933}" type="slidenum">
              <a:rPr lang="en-US" smtClean="0"/>
              <a:pPr>
                <a:defRPr/>
              </a:pPr>
              <a:t>15</a:t>
            </a:fld>
            <a:endParaRPr lang="en-US" dirty="0"/>
          </a:p>
        </p:txBody>
      </p:sp>
      <p:pic>
        <p:nvPicPr>
          <p:cNvPr id="6" name="Picture 5">
            <a:extLst>
              <a:ext uri="{FF2B5EF4-FFF2-40B4-BE49-F238E27FC236}">
                <a16:creationId xmlns:a16="http://schemas.microsoft.com/office/drawing/2014/main" id="{1AC893B1-2EF9-228E-4B37-79FBFA1D023E}"/>
              </a:ext>
            </a:extLst>
          </p:cNvPr>
          <p:cNvPicPr>
            <a:picLocks noChangeAspect="1"/>
          </p:cNvPicPr>
          <p:nvPr/>
        </p:nvPicPr>
        <p:blipFill rotWithShape="1">
          <a:blip r:embed="rId2"/>
          <a:srcRect l="21276" t="20708" r="42053" b="22292"/>
          <a:stretch/>
        </p:blipFill>
        <p:spPr>
          <a:xfrm>
            <a:off x="2675822" y="4035797"/>
            <a:ext cx="3677395" cy="2707576"/>
          </a:xfrm>
          <a:prstGeom prst="rect">
            <a:avLst/>
          </a:prstGeom>
        </p:spPr>
      </p:pic>
      <p:pic>
        <p:nvPicPr>
          <p:cNvPr id="8" name="Picture 7">
            <a:extLst>
              <a:ext uri="{FF2B5EF4-FFF2-40B4-BE49-F238E27FC236}">
                <a16:creationId xmlns:a16="http://schemas.microsoft.com/office/drawing/2014/main" id="{FAD5F9F0-0180-9F35-4D0D-FFCD149837EE}"/>
              </a:ext>
            </a:extLst>
          </p:cNvPr>
          <p:cNvPicPr>
            <a:picLocks noChangeAspect="1"/>
          </p:cNvPicPr>
          <p:nvPr/>
        </p:nvPicPr>
        <p:blipFill rotWithShape="1">
          <a:blip r:embed="rId3"/>
          <a:srcRect l="32960" t="20625" r="31553" b="21875"/>
          <a:stretch/>
        </p:blipFill>
        <p:spPr>
          <a:xfrm>
            <a:off x="6560763" y="3993625"/>
            <a:ext cx="3531337" cy="2710370"/>
          </a:xfrm>
          <a:prstGeom prst="rect">
            <a:avLst/>
          </a:prstGeom>
        </p:spPr>
      </p:pic>
    </p:spTree>
    <p:extLst>
      <p:ext uri="{BB962C8B-B14F-4D97-AF65-F5344CB8AC3E}">
        <p14:creationId xmlns:p14="http://schemas.microsoft.com/office/powerpoint/2010/main" val="3330333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192118" cy="5075237"/>
          </a:xfrm>
        </p:spPr>
        <p:txBody>
          <a:bodyPr/>
          <a:lstStyle/>
          <a:p>
            <a:r>
              <a:rPr lang="en-US" u="sng" dirty="0"/>
              <a:t>Monte Carlo </a:t>
            </a:r>
            <a:r>
              <a:rPr lang="en-US" dirty="0"/>
              <a:t>(</a:t>
            </a:r>
            <a:r>
              <a:rPr lang="en-US" b="1" i="1" dirty="0"/>
              <a:t>example</a:t>
            </a:r>
            <a:r>
              <a:rPr lang="en-US" dirty="0"/>
              <a:t>)</a:t>
            </a:r>
          </a:p>
          <a:p>
            <a:pPr lvl="1"/>
            <a:r>
              <a:rPr lang="en-US" u="sng" dirty="0"/>
              <a:t>Problem statement</a:t>
            </a:r>
            <a:r>
              <a:rPr lang="en-US" dirty="0"/>
              <a:t>: Environmental impacts of alternative fuels | liquefied natural gas (LNG)</a:t>
            </a:r>
          </a:p>
          <a:p>
            <a:pPr lvl="1"/>
            <a:r>
              <a:rPr lang="en-US" u="sng" dirty="0"/>
              <a:t>Tutorial focus area</a:t>
            </a:r>
            <a:r>
              <a:rPr lang="en-US" dirty="0"/>
              <a:t>: Life Cycle (sustainability)</a:t>
            </a:r>
          </a:p>
          <a:p>
            <a:r>
              <a:rPr lang="en-US" dirty="0"/>
              <a:t>LNG is a more expensive option than compressed natural gas (CNG); often used in heavy-duty vehicles for longer range requirements</a:t>
            </a:r>
          </a:p>
          <a:p>
            <a:r>
              <a:rPr lang="en-US" dirty="0"/>
              <a:t>This study demonstrates a Monte Carlo simulation to evaluate the potential environmental benefits of promoting LNG heavy-duty diesel vehicles</a:t>
            </a:r>
          </a:p>
          <a:p>
            <a:pPr marL="0" indent="0">
              <a:buNone/>
            </a:pPr>
            <a:endParaRPr lang="en-US" dirty="0"/>
          </a:p>
          <a:p>
            <a:endParaRPr lang="en-US" dirty="0"/>
          </a:p>
        </p:txBody>
      </p:sp>
      <p:sp>
        <p:nvSpPr>
          <p:cNvPr id="6" name="TextBox 5">
            <a:extLst>
              <a:ext uri="{FF2B5EF4-FFF2-40B4-BE49-F238E27FC236}">
                <a16:creationId xmlns:a16="http://schemas.microsoft.com/office/drawing/2014/main" id="{DC655AEA-E551-55E5-79E2-99D98ECAA285}"/>
              </a:ext>
            </a:extLst>
          </p:cNvPr>
          <p:cNvSpPr txBox="1"/>
          <p:nvPr/>
        </p:nvSpPr>
        <p:spPr>
          <a:xfrm>
            <a:off x="11204823" y="220398"/>
            <a:ext cx="858442"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AFDC, 2023</a:t>
            </a:r>
          </a:p>
        </p:txBody>
      </p:sp>
      <p:pic>
        <p:nvPicPr>
          <p:cNvPr id="2050" name="Picture 2" descr="Alternative Fuels Data Center: How Do Liquefied Natural Gas Trucks Work?">
            <a:extLst>
              <a:ext uri="{FF2B5EF4-FFF2-40B4-BE49-F238E27FC236}">
                <a16:creationId xmlns:a16="http://schemas.microsoft.com/office/drawing/2014/main" id="{54D5D59C-5CED-88BF-2087-EBE667EDF1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3765" y="1071152"/>
            <a:ext cx="3901129" cy="27385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61F375-FCA2-B280-01E5-E9A9F6BAA863}"/>
              </a:ext>
            </a:extLst>
          </p:cNvPr>
          <p:cNvPicPr>
            <a:picLocks noChangeAspect="1"/>
          </p:cNvPicPr>
          <p:nvPr/>
        </p:nvPicPr>
        <p:blipFill rotWithShape="1">
          <a:blip r:embed="rId3"/>
          <a:srcRect l="26357" t="61587" r="45429" b="28762"/>
          <a:stretch/>
        </p:blipFill>
        <p:spPr>
          <a:xfrm>
            <a:off x="8431778" y="4561113"/>
            <a:ext cx="3439887" cy="661853"/>
          </a:xfrm>
          <a:prstGeom prst="rect">
            <a:avLst/>
          </a:prstGeom>
          <a:ln>
            <a:solidFill>
              <a:schemeClr val="tx1"/>
            </a:solidFill>
            <a:prstDash val="dashDot"/>
          </a:ln>
        </p:spPr>
      </p:pic>
      <p:sp>
        <p:nvSpPr>
          <p:cNvPr id="11" name="TextBox 10">
            <a:extLst>
              <a:ext uri="{FF2B5EF4-FFF2-40B4-BE49-F238E27FC236}">
                <a16:creationId xmlns:a16="http://schemas.microsoft.com/office/drawing/2014/main" id="{51AD0999-AE0F-E729-09C5-78E1F4B41841}"/>
              </a:ext>
            </a:extLst>
          </p:cNvPr>
          <p:cNvSpPr txBox="1"/>
          <p:nvPr/>
        </p:nvSpPr>
        <p:spPr>
          <a:xfrm>
            <a:off x="8171516" y="4140675"/>
            <a:ext cx="3132589" cy="276999"/>
          </a:xfrm>
          <a:prstGeom prst="rect">
            <a:avLst/>
          </a:prstGeom>
          <a:noFill/>
        </p:spPr>
        <p:txBody>
          <a:bodyPr wrap="none" rtlCol="0">
            <a:spAutoFit/>
          </a:bodyPr>
          <a:lstStyle/>
          <a:p>
            <a:r>
              <a:rPr lang="en-US" sz="1200" b="1" dirty="0"/>
              <a:t>Model for Environmental Benefit (EB):</a:t>
            </a:r>
          </a:p>
        </p:txBody>
      </p:sp>
      <p:sp>
        <p:nvSpPr>
          <p:cNvPr id="13" name="Oval 12">
            <a:extLst>
              <a:ext uri="{FF2B5EF4-FFF2-40B4-BE49-F238E27FC236}">
                <a16:creationId xmlns:a16="http://schemas.microsoft.com/office/drawing/2014/main" id="{700E1189-4AE3-7EDC-0180-05EDB9B8D0AA}"/>
              </a:ext>
            </a:extLst>
          </p:cNvPr>
          <p:cNvSpPr/>
          <p:nvPr/>
        </p:nvSpPr>
        <p:spPr bwMode="auto">
          <a:xfrm>
            <a:off x="9081856" y="4561113"/>
            <a:ext cx="952473" cy="472526"/>
          </a:xfrm>
          <a:prstGeom prst="ellipse">
            <a:avLst/>
          </a:prstGeom>
          <a:solidFill>
            <a:srgbClr val="00E4A8">
              <a:alpha val="20000"/>
            </a:srgb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cxnSp>
        <p:nvCxnSpPr>
          <p:cNvPr id="15" name="Straight Arrow Connector 14">
            <a:extLst>
              <a:ext uri="{FF2B5EF4-FFF2-40B4-BE49-F238E27FC236}">
                <a16:creationId xmlns:a16="http://schemas.microsoft.com/office/drawing/2014/main" id="{04469B56-FB58-AC31-9F17-FE1AACD0905D}"/>
              </a:ext>
            </a:extLst>
          </p:cNvPr>
          <p:cNvCxnSpPr>
            <a:cxnSpLocks/>
            <a:endCxn id="13" idx="3"/>
          </p:cNvCxnSpPr>
          <p:nvPr/>
        </p:nvCxnSpPr>
        <p:spPr bwMode="auto">
          <a:xfrm flipV="1">
            <a:off x="8550567" y="4964439"/>
            <a:ext cx="670775" cy="965845"/>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16" name="TextBox 15">
            <a:extLst>
              <a:ext uri="{FF2B5EF4-FFF2-40B4-BE49-F238E27FC236}">
                <a16:creationId xmlns:a16="http://schemas.microsoft.com/office/drawing/2014/main" id="{812E0C71-9CC2-AE65-4652-5300986B9835}"/>
              </a:ext>
            </a:extLst>
          </p:cNvPr>
          <p:cNvSpPr txBox="1"/>
          <p:nvPr/>
        </p:nvSpPr>
        <p:spPr>
          <a:xfrm>
            <a:off x="7546200" y="5965795"/>
            <a:ext cx="2605521" cy="461665"/>
          </a:xfrm>
          <a:prstGeom prst="rect">
            <a:avLst/>
          </a:prstGeom>
          <a:noFill/>
        </p:spPr>
        <p:txBody>
          <a:bodyPr wrap="none" rtlCol="0">
            <a:spAutoFit/>
          </a:bodyPr>
          <a:lstStyle/>
          <a:p>
            <a:pPr algn="ctr"/>
            <a:r>
              <a:rPr lang="en-US" sz="1200" dirty="0"/>
              <a:t>Environmental Impact (EI) of LNG: </a:t>
            </a:r>
          </a:p>
          <a:p>
            <a:pPr algn="ctr"/>
            <a:r>
              <a:rPr lang="en-US" sz="1200" i="1" dirty="0"/>
              <a:t>Monte Carlo analysis variable</a:t>
            </a:r>
          </a:p>
        </p:txBody>
      </p:sp>
      <p:sp>
        <p:nvSpPr>
          <p:cNvPr id="3" name="Slide Number Placeholder 2">
            <a:extLst>
              <a:ext uri="{FF2B5EF4-FFF2-40B4-BE49-F238E27FC236}">
                <a16:creationId xmlns:a16="http://schemas.microsoft.com/office/drawing/2014/main" id="{C15D9E0B-E224-AF71-76AD-792A6BBCE282}"/>
              </a:ext>
            </a:extLst>
          </p:cNvPr>
          <p:cNvSpPr>
            <a:spLocks noGrp="1"/>
          </p:cNvSpPr>
          <p:nvPr>
            <p:ph type="sldNum" sz="quarter" idx="4"/>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205548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5680479" cy="5075237"/>
          </a:xfrm>
        </p:spPr>
        <p:txBody>
          <a:bodyPr/>
          <a:lstStyle/>
          <a:p>
            <a:r>
              <a:rPr lang="en-US" u="sng" dirty="0"/>
              <a:t>Monte Carlo </a:t>
            </a:r>
            <a:r>
              <a:rPr lang="en-US" dirty="0"/>
              <a:t>(</a:t>
            </a:r>
            <a:r>
              <a:rPr lang="en-US" b="1" i="1" dirty="0"/>
              <a:t>example</a:t>
            </a:r>
            <a:r>
              <a:rPr lang="en-US" dirty="0"/>
              <a:t>)</a:t>
            </a:r>
          </a:p>
          <a:p>
            <a:r>
              <a:rPr lang="en-US" dirty="0"/>
              <a:t>Simulations investigated utilization, energy consumption, emissions</a:t>
            </a:r>
          </a:p>
          <a:p>
            <a:r>
              <a:rPr lang="en-US" dirty="0"/>
              <a:t>Life cycle environmental benefit: 50,000 Monte Carlo simulations</a:t>
            </a:r>
          </a:p>
          <a:p>
            <a:r>
              <a:rPr lang="en-US" dirty="0"/>
              <a:t>Global Warming Potential (GWP): </a:t>
            </a:r>
          </a:p>
          <a:p>
            <a:pPr lvl="1"/>
            <a:r>
              <a:rPr lang="el-GR" dirty="0"/>
              <a:t>Μ</a:t>
            </a:r>
            <a:r>
              <a:rPr lang="en-US" dirty="0"/>
              <a:t> = −1.55% | </a:t>
            </a:r>
            <a:r>
              <a:rPr lang="el-GR" dirty="0"/>
              <a:t>σ</a:t>
            </a:r>
            <a:r>
              <a:rPr lang="en-US" dirty="0"/>
              <a:t> = 2.18%</a:t>
            </a:r>
          </a:p>
          <a:p>
            <a:pPr lvl="1"/>
            <a:r>
              <a:rPr lang="en-US" dirty="0"/>
              <a:t>Probability that LNG has a reduced GWP impact compared to diesel: 76.2%</a:t>
            </a:r>
          </a:p>
          <a:p>
            <a:pPr marL="0" indent="0">
              <a:buNone/>
            </a:pPr>
            <a:endParaRPr lang="en-US" dirty="0"/>
          </a:p>
          <a:p>
            <a:endParaRPr lang="en-US" dirty="0"/>
          </a:p>
        </p:txBody>
      </p:sp>
      <p:sp>
        <p:nvSpPr>
          <p:cNvPr id="5" name="TextBox 4">
            <a:extLst>
              <a:ext uri="{FF2B5EF4-FFF2-40B4-BE49-F238E27FC236}">
                <a16:creationId xmlns:a16="http://schemas.microsoft.com/office/drawing/2014/main" id="{9DEF7394-BB9C-2F1D-89EE-38D736A6AB8E}"/>
              </a:ext>
            </a:extLst>
          </p:cNvPr>
          <p:cNvSpPr txBox="1"/>
          <p:nvPr/>
        </p:nvSpPr>
        <p:spPr>
          <a:xfrm>
            <a:off x="10893288" y="215791"/>
            <a:ext cx="1128414"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Sun &amp; Ertz, 2020</a:t>
            </a:r>
          </a:p>
        </p:txBody>
      </p:sp>
      <p:graphicFrame>
        <p:nvGraphicFramePr>
          <p:cNvPr id="11" name="Table 11">
            <a:extLst>
              <a:ext uri="{FF2B5EF4-FFF2-40B4-BE49-F238E27FC236}">
                <a16:creationId xmlns:a16="http://schemas.microsoft.com/office/drawing/2014/main" id="{6E98BEC7-113A-36E2-492F-9F02019C5333}"/>
              </a:ext>
            </a:extLst>
          </p:cNvPr>
          <p:cNvGraphicFramePr>
            <a:graphicFrameLocks noGrp="1"/>
          </p:cNvGraphicFramePr>
          <p:nvPr>
            <p:extLst>
              <p:ext uri="{D42A27DB-BD31-4B8C-83A1-F6EECF244321}">
                <p14:modId xmlns:p14="http://schemas.microsoft.com/office/powerpoint/2010/main" val="702685211"/>
              </p:ext>
            </p:extLst>
          </p:nvPr>
        </p:nvGraphicFramePr>
        <p:xfrm>
          <a:off x="6096000" y="1046715"/>
          <a:ext cx="5933227" cy="1859280"/>
        </p:xfrm>
        <a:graphic>
          <a:graphicData uri="http://schemas.openxmlformats.org/drawingml/2006/table">
            <a:tbl>
              <a:tblPr firstRow="1" bandRow="1">
                <a:tableStyleId>{5C22544A-7EE6-4342-B048-85BDC9FD1C3A}</a:tableStyleId>
              </a:tblPr>
              <a:tblGrid>
                <a:gridCol w="2738953">
                  <a:extLst>
                    <a:ext uri="{9D8B030D-6E8A-4147-A177-3AD203B41FA5}">
                      <a16:colId xmlns:a16="http://schemas.microsoft.com/office/drawing/2014/main" val="4095098931"/>
                    </a:ext>
                  </a:extLst>
                </a:gridCol>
                <a:gridCol w="778022">
                  <a:extLst>
                    <a:ext uri="{9D8B030D-6E8A-4147-A177-3AD203B41FA5}">
                      <a16:colId xmlns:a16="http://schemas.microsoft.com/office/drawing/2014/main" val="2372762421"/>
                    </a:ext>
                  </a:extLst>
                </a:gridCol>
                <a:gridCol w="837564">
                  <a:extLst>
                    <a:ext uri="{9D8B030D-6E8A-4147-A177-3AD203B41FA5}">
                      <a16:colId xmlns:a16="http://schemas.microsoft.com/office/drawing/2014/main" val="2278104011"/>
                    </a:ext>
                  </a:extLst>
                </a:gridCol>
                <a:gridCol w="766113">
                  <a:extLst>
                    <a:ext uri="{9D8B030D-6E8A-4147-A177-3AD203B41FA5}">
                      <a16:colId xmlns:a16="http://schemas.microsoft.com/office/drawing/2014/main" val="1732211783"/>
                    </a:ext>
                  </a:extLst>
                </a:gridCol>
                <a:gridCol w="812575">
                  <a:extLst>
                    <a:ext uri="{9D8B030D-6E8A-4147-A177-3AD203B41FA5}">
                      <a16:colId xmlns:a16="http://schemas.microsoft.com/office/drawing/2014/main" val="3947852170"/>
                    </a:ext>
                  </a:extLst>
                </a:gridCol>
              </a:tblGrid>
              <a:tr h="287867">
                <a:tc>
                  <a:txBody>
                    <a:bodyPr/>
                    <a:lstStyle/>
                    <a:p>
                      <a:endParaRPr lang="en-US" sz="1400" dirty="0"/>
                    </a:p>
                  </a:txBody>
                  <a:tcPr/>
                </a:tc>
                <a:tc>
                  <a:txBody>
                    <a:bodyPr/>
                    <a:lstStyle/>
                    <a:p>
                      <a:pPr algn="ctr"/>
                      <a:r>
                        <a:rPr lang="en-US" sz="1400" dirty="0"/>
                        <a:t>Min</a:t>
                      </a:r>
                    </a:p>
                  </a:txBody>
                  <a:tcPr anchor="ctr"/>
                </a:tc>
                <a:tc>
                  <a:txBody>
                    <a:bodyPr/>
                    <a:lstStyle/>
                    <a:p>
                      <a:pPr algn="ctr"/>
                      <a:r>
                        <a:rPr lang="en-US" sz="1400" dirty="0"/>
                        <a:t>Avg</a:t>
                      </a:r>
                    </a:p>
                  </a:txBody>
                  <a:tcPr anchor="ctr"/>
                </a:tc>
                <a:tc>
                  <a:txBody>
                    <a:bodyPr/>
                    <a:lstStyle/>
                    <a:p>
                      <a:pPr algn="ctr"/>
                      <a:r>
                        <a:rPr lang="en-US" sz="1400" dirty="0"/>
                        <a:t>Max</a:t>
                      </a:r>
                    </a:p>
                  </a:txBody>
                  <a:tcPr anchor="ctr"/>
                </a:tc>
                <a:tc>
                  <a:txBody>
                    <a:bodyPr/>
                    <a:lstStyle/>
                    <a:p>
                      <a:pPr algn="ctr"/>
                      <a:r>
                        <a:rPr lang="el-GR" sz="1400" dirty="0"/>
                        <a:t>σ</a:t>
                      </a:r>
                      <a:endParaRPr lang="en-US" sz="1400" dirty="0"/>
                    </a:p>
                  </a:txBody>
                  <a:tcPr anchor="ctr"/>
                </a:tc>
                <a:extLst>
                  <a:ext uri="{0D108BD9-81ED-4DB2-BD59-A6C34878D82A}">
                    <a16:rowId xmlns:a16="http://schemas.microsoft.com/office/drawing/2014/main" val="2027722560"/>
                  </a:ext>
                </a:extLst>
              </a:tr>
              <a:tr h="518160">
                <a:tc>
                  <a:txBody>
                    <a:bodyPr/>
                    <a:lstStyle/>
                    <a:p>
                      <a:pPr algn="ctr"/>
                      <a:r>
                        <a:rPr lang="en-US" sz="1400" b="1" dirty="0"/>
                        <a:t>Filling station utilization</a:t>
                      </a:r>
                    </a:p>
                  </a:txBody>
                  <a:tcPr anchor="ctr"/>
                </a:tc>
                <a:tc>
                  <a:txBody>
                    <a:bodyPr/>
                    <a:lstStyle/>
                    <a:p>
                      <a:pPr algn="ctr"/>
                      <a:r>
                        <a:rPr lang="en-US" sz="1400" dirty="0"/>
                        <a:t>30%</a:t>
                      </a:r>
                    </a:p>
                  </a:txBody>
                  <a:tcPr anchor="ctr"/>
                </a:tc>
                <a:tc>
                  <a:txBody>
                    <a:bodyPr/>
                    <a:lstStyle/>
                    <a:p>
                      <a:pPr algn="ctr"/>
                      <a:r>
                        <a:rPr lang="en-US" sz="1400" dirty="0"/>
                        <a:t>58%</a:t>
                      </a:r>
                    </a:p>
                  </a:txBody>
                  <a:tcPr anchor="ctr"/>
                </a:tc>
                <a:tc>
                  <a:txBody>
                    <a:bodyPr/>
                    <a:lstStyle/>
                    <a:p>
                      <a:pPr algn="ctr"/>
                      <a:r>
                        <a:rPr lang="en-US" sz="1400" dirty="0"/>
                        <a:t>86%</a:t>
                      </a:r>
                    </a:p>
                  </a:txBody>
                  <a:tcPr anchor="ctr"/>
                </a:tc>
                <a:tc>
                  <a:txBody>
                    <a:bodyPr/>
                    <a:lstStyle/>
                    <a:p>
                      <a:pPr algn="ctr"/>
                      <a:r>
                        <a:rPr lang="en-US" sz="1400" dirty="0"/>
                        <a:t>0.0933</a:t>
                      </a:r>
                    </a:p>
                  </a:txBody>
                  <a:tcPr anchor="ctr"/>
                </a:tc>
                <a:extLst>
                  <a:ext uri="{0D108BD9-81ED-4DB2-BD59-A6C34878D82A}">
                    <a16:rowId xmlns:a16="http://schemas.microsoft.com/office/drawing/2014/main" val="3215676001"/>
                  </a:ext>
                </a:extLst>
              </a:tr>
              <a:tr h="518160">
                <a:tc>
                  <a:txBody>
                    <a:bodyPr/>
                    <a:lstStyle/>
                    <a:p>
                      <a:pPr algn="ctr"/>
                      <a:r>
                        <a:rPr lang="en-US" sz="1400" b="1" dirty="0"/>
                        <a:t>LNG energy consumption</a:t>
                      </a:r>
                    </a:p>
                  </a:txBody>
                  <a:tcPr anchor="ctr"/>
                </a:tc>
                <a:tc>
                  <a:txBody>
                    <a:bodyPr/>
                    <a:lstStyle/>
                    <a:p>
                      <a:pPr algn="ctr"/>
                      <a:r>
                        <a:rPr lang="en-US" sz="1400" dirty="0"/>
                        <a:t>10%</a:t>
                      </a:r>
                    </a:p>
                  </a:txBody>
                  <a:tcPr anchor="ctr"/>
                </a:tc>
                <a:tc>
                  <a:txBody>
                    <a:bodyPr/>
                    <a:lstStyle/>
                    <a:p>
                      <a:pPr algn="ctr"/>
                      <a:r>
                        <a:rPr lang="en-US" sz="1400" dirty="0"/>
                        <a:t>15%</a:t>
                      </a:r>
                    </a:p>
                  </a:txBody>
                  <a:tcPr anchor="ctr"/>
                </a:tc>
                <a:tc>
                  <a:txBody>
                    <a:bodyPr/>
                    <a:lstStyle/>
                    <a:p>
                      <a:pPr algn="ctr"/>
                      <a:r>
                        <a:rPr lang="en-US" sz="1400" dirty="0"/>
                        <a:t>20%</a:t>
                      </a:r>
                    </a:p>
                  </a:txBody>
                  <a:tcPr anchor="ctr"/>
                </a:tc>
                <a:tc>
                  <a:txBody>
                    <a:bodyPr/>
                    <a:lstStyle/>
                    <a:p>
                      <a:pPr algn="ctr"/>
                      <a:r>
                        <a:rPr lang="en-US" sz="1400" dirty="0"/>
                        <a:t>0.0167</a:t>
                      </a:r>
                    </a:p>
                  </a:txBody>
                  <a:tcPr anchor="ctr"/>
                </a:tc>
                <a:extLst>
                  <a:ext uri="{0D108BD9-81ED-4DB2-BD59-A6C34878D82A}">
                    <a16:rowId xmlns:a16="http://schemas.microsoft.com/office/drawing/2014/main" val="4284402336"/>
                  </a:ext>
                </a:extLst>
              </a:tr>
              <a:tr h="518160">
                <a:tc>
                  <a:txBody>
                    <a:bodyPr/>
                    <a:lstStyle/>
                    <a:p>
                      <a:pPr algn="ctr"/>
                      <a:r>
                        <a:rPr lang="en-US" sz="1400" b="1" dirty="0"/>
                        <a:t>Methane emissions</a:t>
                      </a:r>
                    </a:p>
                  </a:txBody>
                  <a:tcPr anchor="ctr"/>
                </a:tc>
                <a:tc>
                  <a:txBody>
                    <a:bodyPr/>
                    <a:lstStyle/>
                    <a:p>
                      <a:pPr algn="ctr" fontAlgn="t"/>
                      <a:r>
                        <a:rPr lang="en-US" sz="1400" b="0" dirty="0">
                          <a:effectLst/>
                        </a:rPr>
                        <a:t>0.4%</a:t>
                      </a:r>
                    </a:p>
                  </a:txBody>
                  <a:tcPr anchor="ctr"/>
                </a:tc>
                <a:tc>
                  <a:txBody>
                    <a:bodyPr/>
                    <a:lstStyle/>
                    <a:p>
                      <a:pPr algn="ctr" fontAlgn="t"/>
                      <a:r>
                        <a:rPr lang="en-US" sz="1400" b="0" dirty="0">
                          <a:effectLst/>
                        </a:rPr>
                        <a:t>0.8%</a:t>
                      </a:r>
                    </a:p>
                  </a:txBody>
                  <a:tcPr anchor="ctr"/>
                </a:tc>
                <a:tc>
                  <a:txBody>
                    <a:bodyPr/>
                    <a:lstStyle/>
                    <a:p>
                      <a:pPr algn="ctr" fontAlgn="t"/>
                      <a:r>
                        <a:rPr lang="en-US" sz="1400" b="0" dirty="0">
                          <a:effectLst/>
                        </a:rPr>
                        <a:t>1.2%</a:t>
                      </a:r>
                    </a:p>
                  </a:txBody>
                  <a:tcPr anchor="ctr"/>
                </a:tc>
                <a:tc>
                  <a:txBody>
                    <a:bodyPr/>
                    <a:lstStyle/>
                    <a:p>
                      <a:pPr algn="ctr" fontAlgn="t"/>
                      <a:r>
                        <a:rPr lang="en-US" sz="1400" b="0" dirty="0">
                          <a:effectLst/>
                        </a:rPr>
                        <a:t>0.0013</a:t>
                      </a:r>
                    </a:p>
                  </a:txBody>
                  <a:tcPr anchor="ctr"/>
                </a:tc>
                <a:extLst>
                  <a:ext uri="{0D108BD9-81ED-4DB2-BD59-A6C34878D82A}">
                    <a16:rowId xmlns:a16="http://schemas.microsoft.com/office/drawing/2014/main" val="1101642333"/>
                  </a:ext>
                </a:extLst>
              </a:tr>
            </a:tbl>
          </a:graphicData>
        </a:graphic>
      </p:graphicFrame>
      <p:sp>
        <p:nvSpPr>
          <p:cNvPr id="3" name="Slide Number Placeholder 2">
            <a:extLst>
              <a:ext uri="{FF2B5EF4-FFF2-40B4-BE49-F238E27FC236}">
                <a16:creationId xmlns:a16="http://schemas.microsoft.com/office/drawing/2014/main" id="{4C66406A-5DFA-FC53-F9D4-EC09B37B8DCC}"/>
              </a:ext>
            </a:extLst>
          </p:cNvPr>
          <p:cNvSpPr>
            <a:spLocks noGrp="1"/>
          </p:cNvSpPr>
          <p:nvPr>
            <p:ph type="sldNum" sz="quarter" idx="4"/>
          </p:nvPr>
        </p:nvSpPr>
        <p:spPr/>
        <p:txBody>
          <a:bodyPr/>
          <a:lstStyle/>
          <a:p>
            <a:pPr>
              <a:defRPr/>
            </a:pPr>
            <a:fld id="{D68E8870-17DE-45C4-A8DD-7644B2422933}" type="slidenum">
              <a:rPr lang="en-US" smtClean="0"/>
              <a:pPr>
                <a:defRPr/>
              </a:pPr>
              <a:t>17</a:t>
            </a:fld>
            <a:endParaRPr lang="en-US" dirty="0"/>
          </a:p>
        </p:txBody>
      </p:sp>
      <p:pic>
        <p:nvPicPr>
          <p:cNvPr id="1026" name="Picture 2">
            <a:extLst>
              <a:ext uri="{FF2B5EF4-FFF2-40B4-BE49-F238E27FC236}">
                <a16:creationId xmlns:a16="http://schemas.microsoft.com/office/drawing/2014/main" id="{B94C91A3-9C55-4F78-C3C5-E3BE60E9B44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694876" y="3198147"/>
            <a:ext cx="4735474" cy="278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10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363830" cy="5075237"/>
          </a:xfrm>
        </p:spPr>
        <p:txBody>
          <a:bodyPr/>
          <a:lstStyle/>
          <a:p>
            <a:r>
              <a:rPr lang="en-US" u="sng" dirty="0"/>
              <a:t>Finite Element Modeling (FEM)</a:t>
            </a:r>
            <a:r>
              <a:rPr lang="en-US" dirty="0"/>
              <a:t>: identifying approximate solutions to boundary value problems for partial differential equations</a:t>
            </a:r>
          </a:p>
          <a:p>
            <a:r>
              <a:rPr lang="en-US" dirty="0"/>
              <a:t>Subdivide a large system into smaller objects (i.e., a “mesh”) called finite elements</a:t>
            </a:r>
          </a:p>
          <a:p>
            <a:r>
              <a:rPr lang="en-US" dirty="0">
                <a:ea typeface="ＭＳ Ｐゴシック" pitchFamily="34" charset="-128"/>
              </a:rPr>
              <a:t>S</a:t>
            </a:r>
            <a:r>
              <a:rPr lang="en-US" sz="2800" kern="0" dirty="0">
                <a:ea typeface="ＭＳ Ｐゴシック" pitchFamily="34" charset="-128"/>
              </a:rPr>
              <a:t>ystem of equations models the entire system</a:t>
            </a:r>
            <a:endParaRPr lang="en-US" dirty="0"/>
          </a:p>
          <a:p>
            <a:r>
              <a:rPr lang="en-US" i="1" dirty="0"/>
              <a:t>In Transportation</a:t>
            </a:r>
            <a:r>
              <a:rPr lang="en-US" dirty="0"/>
              <a:t>: determine vehicle stresses, displacements under extreme load conditions</a:t>
            </a:r>
          </a:p>
          <a:p>
            <a:endParaRPr lang="en-US" dirty="0"/>
          </a:p>
          <a:p>
            <a:pPr marL="0" indent="0">
              <a:buNone/>
            </a:pPr>
            <a:endParaRPr lang="en-US" dirty="0"/>
          </a:p>
          <a:p>
            <a:endParaRPr lang="en-US" dirty="0"/>
          </a:p>
        </p:txBody>
      </p:sp>
      <p:pic>
        <p:nvPicPr>
          <p:cNvPr id="1028" name="Picture 4" descr="Simcenter Femap OEM Software Development Toolkit | Siemens Software">
            <a:extLst>
              <a:ext uri="{FF2B5EF4-FFF2-40B4-BE49-F238E27FC236}">
                <a16:creationId xmlns:a16="http://schemas.microsoft.com/office/drawing/2014/main" id="{4B9402B3-F15A-2B95-5DE7-7E44C9323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5425" y="981489"/>
            <a:ext cx="3892605" cy="21895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 Crash Test Finite Element Analysis with ABAQUS tutorial - YouTube">
            <a:extLst>
              <a:ext uri="{FF2B5EF4-FFF2-40B4-BE49-F238E27FC236}">
                <a16:creationId xmlns:a16="http://schemas.microsoft.com/office/drawing/2014/main" id="{F677570E-CF77-477F-0B13-AF0A7249A2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61" t="21218" b="9275"/>
          <a:stretch/>
        </p:blipFill>
        <p:spPr bwMode="auto">
          <a:xfrm>
            <a:off x="8194194" y="3882784"/>
            <a:ext cx="3883836" cy="1760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C1142F-C497-73DF-607D-711B613BC074}"/>
              </a:ext>
            </a:extLst>
          </p:cNvPr>
          <p:cNvSpPr txBox="1"/>
          <p:nvPr/>
        </p:nvSpPr>
        <p:spPr>
          <a:xfrm>
            <a:off x="11151812" y="274454"/>
            <a:ext cx="926218"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Harish, 2022</a:t>
            </a:r>
          </a:p>
        </p:txBody>
      </p:sp>
      <p:sp>
        <p:nvSpPr>
          <p:cNvPr id="3" name="Slide Number Placeholder 2">
            <a:extLst>
              <a:ext uri="{FF2B5EF4-FFF2-40B4-BE49-F238E27FC236}">
                <a16:creationId xmlns:a16="http://schemas.microsoft.com/office/drawing/2014/main" id="{FD19C862-2B27-738A-4FBD-57AC0C88E209}"/>
              </a:ext>
            </a:extLst>
          </p:cNvPr>
          <p:cNvSpPr>
            <a:spLocks noGrp="1"/>
          </p:cNvSpPr>
          <p:nvPr>
            <p:ph type="sldNum" sz="quarter" idx="4"/>
          </p:nvPr>
        </p:nvSpPr>
        <p:spPr/>
        <p:txBody>
          <a:body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1076987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575296" cy="5075237"/>
          </a:xfrm>
        </p:spPr>
        <p:txBody>
          <a:bodyPr/>
          <a:lstStyle/>
          <a:p>
            <a:r>
              <a:rPr lang="en-US" u="sng" dirty="0"/>
              <a:t>Finite Element Modeling </a:t>
            </a:r>
            <a:r>
              <a:rPr lang="en-US" dirty="0"/>
              <a:t>(</a:t>
            </a:r>
            <a:r>
              <a:rPr lang="en-US" b="1" i="1" dirty="0"/>
              <a:t>example</a:t>
            </a:r>
            <a:r>
              <a:rPr lang="en-US" dirty="0"/>
              <a:t>)</a:t>
            </a:r>
          </a:p>
          <a:p>
            <a:pPr lvl="1"/>
            <a:r>
              <a:rPr lang="en-US" u="sng" dirty="0"/>
              <a:t>Problem statement</a:t>
            </a:r>
            <a:r>
              <a:rPr lang="en-US" dirty="0"/>
              <a:t>: Hull strength of container ships</a:t>
            </a:r>
          </a:p>
          <a:p>
            <a:pPr lvl="1"/>
            <a:r>
              <a:rPr lang="en-US" u="sng" dirty="0"/>
              <a:t>Tutorial focus area</a:t>
            </a:r>
            <a:r>
              <a:rPr lang="en-US" dirty="0"/>
              <a:t>: Supply Chain &amp; Logistics</a:t>
            </a:r>
          </a:p>
          <a:p>
            <a:r>
              <a:rPr lang="en-US" b="1" dirty="0"/>
              <a:t>Objective</a:t>
            </a:r>
            <a:r>
              <a:rPr lang="en-US" dirty="0"/>
              <a:t>: apply FEM to analyze extreme loading conditions on container ships in the oblique sea</a:t>
            </a:r>
          </a:p>
          <a:p>
            <a:r>
              <a:rPr lang="en-US" i="1" dirty="0"/>
              <a:t>Mesh models</a:t>
            </a:r>
            <a:r>
              <a:rPr lang="en-US" dirty="0"/>
              <a:t>: 4M degrees-of-freedom | 60 hours to calculate ultimate strength for one sea state</a:t>
            </a:r>
          </a:p>
          <a:p>
            <a:r>
              <a:rPr lang="en-US" i="1" dirty="0"/>
              <a:t>Boundary conditions</a:t>
            </a:r>
            <a:r>
              <a:rPr lang="en-US" dirty="0"/>
              <a:t>: four boundary nodes selected based on buoyancy/hydrodynamic equilibrium</a:t>
            </a:r>
          </a:p>
          <a:p>
            <a:endParaRPr lang="en-US" dirty="0"/>
          </a:p>
          <a:p>
            <a:endParaRPr lang="en-US" dirty="0"/>
          </a:p>
          <a:p>
            <a:pPr marL="0" indent="0">
              <a:buNone/>
            </a:pPr>
            <a:endParaRPr lang="en-US" dirty="0"/>
          </a:p>
          <a:p>
            <a:endParaRPr lang="en-US" dirty="0"/>
          </a:p>
        </p:txBody>
      </p:sp>
      <p:pic>
        <p:nvPicPr>
          <p:cNvPr id="1030" name="Picture 6">
            <a:extLst>
              <a:ext uri="{FF2B5EF4-FFF2-40B4-BE49-F238E27FC236}">
                <a16:creationId xmlns:a16="http://schemas.microsoft.com/office/drawing/2014/main" id="{01FE0FF0-E35D-A9BA-4EAE-303D13B89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926" y="2588803"/>
            <a:ext cx="4101737" cy="12369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27985F-B788-94C4-4FE0-AA3742FAD92E}"/>
              </a:ext>
            </a:extLst>
          </p:cNvPr>
          <p:cNvSpPr txBox="1"/>
          <p:nvPr/>
        </p:nvSpPr>
        <p:spPr>
          <a:xfrm>
            <a:off x="10385604" y="3879163"/>
            <a:ext cx="1667059" cy="276999"/>
          </a:xfrm>
          <a:prstGeom prst="rect">
            <a:avLst/>
          </a:prstGeom>
          <a:noFill/>
        </p:spPr>
        <p:txBody>
          <a:bodyPr wrap="none" rtlCol="0">
            <a:spAutoFit/>
          </a:bodyPr>
          <a:lstStyle/>
          <a:p>
            <a:r>
              <a:rPr lang="en-US" sz="1200" i="1" dirty="0"/>
              <a:t>very fine mesh region</a:t>
            </a:r>
          </a:p>
        </p:txBody>
      </p:sp>
      <p:cxnSp>
        <p:nvCxnSpPr>
          <p:cNvPr id="8" name="Straight Arrow Connector 7">
            <a:extLst>
              <a:ext uri="{FF2B5EF4-FFF2-40B4-BE49-F238E27FC236}">
                <a16:creationId xmlns:a16="http://schemas.microsoft.com/office/drawing/2014/main" id="{84E2F6FE-98AE-7E2B-06C6-324579A3D098}"/>
              </a:ext>
            </a:extLst>
          </p:cNvPr>
          <p:cNvCxnSpPr>
            <a:cxnSpLocks/>
          </p:cNvCxnSpPr>
          <p:nvPr/>
        </p:nvCxnSpPr>
        <p:spPr bwMode="auto">
          <a:xfrm flipH="1" flipV="1">
            <a:off x="10173810" y="3660648"/>
            <a:ext cx="381740" cy="23082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pic>
        <p:nvPicPr>
          <p:cNvPr id="1034" name="Picture 10" descr="Photos: The Worst Containership Disasters in Recent History">
            <a:extLst>
              <a:ext uri="{FF2B5EF4-FFF2-40B4-BE49-F238E27FC236}">
                <a16:creationId xmlns:a16="http://schemas.microsoft.com/office/drawing/2014/main" id="{D8C570BE-8730-3173-6A37-43297FEC8E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46" t="19429" b="36381"/>
          <a:stretch/>
        </p:blipFill>
        <p:spPr bwMode="auto">
          <a:xfrm>
            <a:off x="7829006" y="854890"/>
            <a:ext cx="4298814" cy="14078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DC37F82-D84F-4158-348A-D40ED1BEDAE8}"/>
              </a:ext>
            </a:extLst>
          </p:cNvPr>
          <p:cNvPicPr>
            <a:picLocks noChangeAspect="1"/>
          </p:cNvPicPr>
          <p:nvPr/>
        </p:nvPicPr>
        <p:blipFill rotWithShape="1">
          <a:blip r:embed="rId4"/>
          <a:srcRect l="37867" t="62984" r="40214" b="13905"/>
          <a:stretch/>
        </p:blipFill>
        <p:spPr>
          <a:xfrm>
            <a:off x="8263299" y="4727764"/>
            <a:ext cx="2629989" cy="1559823"/>
          </a:xfrm>
          <a:prstGeom prst="rect">
            <a:avLst/>
          </a:prstGeom>
        </p:spPr>
      </p:pic>
      <p:sp>
        <p:nvSpPr>
          <p:cNvPr id="15" name="TextBox 14">
            <a:extLst>
              <a:ext uri="{FF2B5EF4-FFF2-40B4-BE49-F238E27FC236}">
                <a16:creationId xmlns:a16="http://schemas.microsoft.com/office/drawing/2014/main" id="{2BAF67AF-3EA7-E795-08CD-3D355F20164B}"/>
              </a:ext>
            </a:extLst>
          </p:cNvPr>
          <p:cNvSpPr txBox="1"/>
          <p:nvPr/>
        </p:nvSpPr>
        <p:spPr>
          <a:xfrm>
            <a:off x="7324760" y="6373537"/>
            <a:ext cx="1252331" cy="276999"/>
          </a:xfrm>
          <a:prstGeom prst="rect">
            <a:avLst/>
          </a:prstGeom>
          <a:noFill/>
        </p:spPr>
        <p:txBody>
          <a:bodyPr wrap="none" rtlCol="0">
            <a:spAutoFit/>
          </a:bodyPr>
          <a:lstStyle/>
          <a:p>
            <a:r>
              <a:rPr lang="en-US" sz="1200" i="1" dirty="0"/>
              <a:t>wave amplitude</a:t>
            </a:r>
          </a:p>
        </p:txBody>
      </p:sp>
      <p:sp>
        <p:nvSpPr>
          <p:cNvPr id="16" name="TextBox 15">
            <a:extLst>
              <a:ext uri="{FF2B5EF4-FFF2-40B4-BE49-F238E27FC236}">
                <a16:creationId xmlns:a16="http://schemas.microsoft.com/office/drawing/2014/main" id="{53E64D1C-F71C-3FAC-7CB7-A6115CEA41DF}"/>
              </a:ext>
            </a:extLst>
          </p:cNvPr>
          <p:cNvSpPr txBox="1"/>
          <p:nvPr/>
        </p:nvSpPr>
        <p:spPr>
          <a:xfrm>
            <a:off x="11101158" y="5345179"/>
            <a:ext cx="1008225" cy="276999"/>
          </a:xfrm>
          <a:prstGeom prst="rect">
            <a:avLst/>
          </a:prstGeom>
          <a:noFill/>
        </p:spPr>
        <p:txBody>
          <a:bodyPr wrap="none" rtlCol="0">
            <a:spAutoFit/>
          </a:bodyPr>
          <a:lstStyle/>
          <a:p>
            <a:r>
              <a:rPr lang="en-US" sz="1200" i="1" dirty="0"/>
              <a:t>wave length</a:t>
            </a:r>
          </a:p>
        </p:txBody>
      </p:sp>
      <p:sp>
        <p:nvSpPr>
          <p:cNvPr id="17" name="TextBox 16">
            <a:extLst>
              <a:ext uri="{FF2B5EF4-FFF2-40B4-BE49-F238E27FC236}">
                <a16:creationId xmlns:a16="http://schemas.microsoft.com/office/drawing/2014/main" id="{13D7432F-A1EE-3EFA-FF8B-495051C0AC5F}"/>
              </a:ext>
            </a:extLst>
          </p:cNvPr>
          <p:cNvSpPr txBox="1"/>
          <p:nvPr/>
        </p:nvSpPr>
        <p:spPr>
          <a:xfrm>
            <a:off x="11244431" y="4771305"/>
            <a:ext cx="934871" cy="276999"/>
          </a:xfrm>
          <a:prstGeom prst="rect">
            <a:avLst/>
          </a:prstGeom>
          <a:noFill/>
        </p:spPr>
        <p:txBody>
          <a:bodyPr wrap="none" rtlCol="0">
            <a:spAutoFit/>
          </a:bodyPr>
          <a:lstStyle/>
          <a:p>
            <a:r>
              <a:rPr lang="en-US" sz="1200" i="1" dirty="0"/>
              <a:t>ship length</a:t>
            </a:r>
          </a:p>
        </p:txBody>
      </p:sp>
      <p:cxnSp>
        <p:nvCxnSpPr>
          <p:cNvPr id="19" name="Straight Arrow Connector 18">
            <a:extLst>
              <a:ext uri="{FF2B5EF4-FFF2-40B4-BE49-F238E27FC236}">
                <a16:creationId xmlns:a16="http://schemas.microsoft.com/office/drawing/2014/main" id="{0F805E85-3741-AFDF-88D9-65F37C5C2F30}"/>
              </a:ext>
            </a:extLst>
          </p:cNvPr>
          <p:cNvCxnSpPr>
            <a:stCxn id="17" idx="1"/>
          </p:cNvCxnSpPr>
          <p:nvPr/>
        </p:nvCxnSpPr>
        <p:spPr bwMode="auto">
          <a:xfrm flipH="1">
            <a:off x="10564747" y="4909805"/>
            <a:ext cx="679684" cy="41113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1" name="Straight Arrow Connector 20">
            <a:extLst>
              <a:ext uri="{FF2B5EF4-FFF2-40B4-BE49-F238E27FC236}">
                <a16:creationId xmlns:a16="http://schemas.microsoft.com/office/drawing/2014/main" id="{C52FB884-BD77-81B1-32D6-D0394AF03988}"/>
              </a:ext>
            </a:extLst>
          </p:cNvPr>
          <p:cNvCxnSpPr/>
          <p:nvPr/>
        </p:nvCxnSpPr>
        <p:spPr bwMode="auto">
          <a:xfrm flipH="1">
            <a:off x="10364680" y="5619906"/>
            <a:ext cx="736478" cy="11033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3" name="Straight Arrow Connector 22">
            <a:extLst>
              <a:ext uri="{FF2B5EF4-FFF2-40B4-BE49-F238E27FC236}">
                <a16:creationId xmlns:a16="http://schemas.microsoft.com/office/drawing/2014/main" id="{0A5ADA7B-CAE9-A1BE-8744-75923F6BC409}"/>
              </a:ext>
            </a:extLst>
          </p:cNvPr>
          <p:cNvCxnSpPr/>
          <p:nvPr/>
        </p:nvCxnSpPr>
        <p:spPr bwMode="auto">
          <a:xfrm flipV="1">
            <a:off x="8116389" y="5749095"/>
            <a:ext cx="460702" cy="578032"/>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24" name="TextBox 23">
            <a:extLst>
              <a:ext uri="{FF2B5EF4-FFF2-40B4-BE49-F238E27FC236}">
                <a16:creationId xmlns:a16="http://schemas.microsoft.com/office/drawing/2014/main" id="{A27B993C-AE9E-49EF-583C-B48B798E6F23}"/>
              </a:ext>
            </a:extLst>
          </p:cNvPr>
          <p:cNvSpPr txBox="1"/>
          <p:nvPr/>
        </p:nvSpPr>
        <p:spPr>
          <a:xfrm>
            <a:off x="10732919" y="239747"/>
            <a:ext cx="1295375"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Darie &amp; Rörup, 2017</a:t>
            </a:r>
          </a:p>
        </p:txBody>
      </p:sp>
      <p:sp>
        <p:nvSpPr>
          <p:cNvPr id="3" name="Slide Number Placeholder 2">
            <a:extLst>
              <a:ext uri="{FF2B5EF4-FFF2-40B4-BE49-F238E27FC236}">
                <a16:creationId xmlns:a16="http://schemas.microsoft.com/office/drawing/2014/main" id="{1320E438-B9D2-A259-1190-0CD23D595DA9}"/>
              </a:ext>
            </a:extLst>
          </p:cNvPr>
          <p:cNvSpPr>
            <a:spLocks noGrp="1"/>
          </p:cNvSpPr>
          <p:nvPr>
            <p:ph type="sldNum" sz="quarter" idx="4"/>
          </p:nvPr>
        </p:nvSpPr>
        <p:spPr/>
        <p:txBody>
          <a:body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271639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sz="quarter" idx="11"/>
          </p:nvPr>
        </p:nvSpPr>
        <p:spPr/>
        <p:txBody>
          <a:bodyPr/>
          <a:lstStyle/>
          <a:p>
            <a:r>
              <a:rPr lang="en-US" dirty="0"/>
              <a:t>Introduction (</a:t>
            </a:r>
            <a:r>
              <a:rPr lang="en-US" b="1" i="1" dirty="0"/>
              <a:t>5 mins</a:t>
            </a:r>
            <a:r>
              <a:rPr lang="en-US" dirty="0"/>
              <a:t>)</a:t>
            </a:r>
          </a:p>
          <a:p>
            <a:pPr lvl="1"/>
            <a:r>
              <a:rPr lang="en-US" sz="2000" dirty="0"/>
              <a:t>Tutorial Learning Objectives</a:t>
            </a:r>
          </a:p>
          <a:p>
            <a:pPr lvl="1"/>
            <a:r>
              <a:rPr lang="en-US" sz="2000" dirty="0"/>
              <a:t>I/ITSEC 2023 themes</a:t>
            </a:r>
          </a:p>
          <a:p>
            <a:pPr lvl="1"/>
            <a:r>
              <a:rPr lang="en-US" sz="2000" dirty="0"/>
              <a:t>CMSP relevance</a:t>
            </a:r>
          </a:p>
          <a:p>
            <a:r>
              <a:rPr lang="en-US" dirty="0"/>
              <a:t>M&amp;S in Transportation Systems (</a:t>
            </a:r>
            <a:r>
              <a:rPr lang="en-US" b="1" i="1" dirty="0"/>
              <a:t>60 mins</a:t>
            </a:r>
            <a:r>
              <a:rPr lang="en-US" dirty="0"/>
              <a:t>)</a:t>
            </a:r>
          </a:p>
          <a:p>
            <a:pPr lvl="1"/>
            <a:r>
              <a:rPr lang="en-US" sz="2000" dirty="0"/>
              <a:t>Examples: core/foundational</a:t>
            </a:r>
          </a:p>
          <a:p>
            <a:pPr lvl="1"/>
            <a:r>
              <a:rPr lang="en-US" sz="2000" dirty="0"/>
              <a:t>Examples: emerging</a:t>
            </a:r>
          </a:p>
          <a:p>
            <a:r>
              <a:rPr lang="en-US" dirty="0"/>
              <a:t>Tutorial Summary (</a:t>
            </a:r>
            <a:r>
              <a:rPr lang="en-US" b="1" i="1" dirty="0"/>
              <a:t>10 mins</a:t>
            </a:r>
            <a:r>
              <a:rPr lang="en-US" dirty="0"/>
              <a:t>)</a:t>
            </a:r>
          </a:p>
          <a:p>
            <a:pPr lvl="1"/>
            <a:r>
              <a:rPr lang="en-US" sz="2000" dirty="0"/>
              <a:t>Confirm Learning Objectives</a:t>
            </a:r>
          </a:p>
          <a:p>
            <a:pPr lvl="1"/>
            <a:r>
              <a:rPr lang="en-US" sz="2000" dirty="0"/>
              <a:t>Acknowledgements</a:t>
            </a:r>
          </a:p>
          <a:p>
            <a:pPr lvl="1"/>
            <a:r>
              <a:rPr lang="en-US" sz="2000" dirty="0"/>
              <a:t>Bibliography</a:t>
            </a:r>
          </a:p>
          <a:p>
            <a:r>
              <a:rPr lang="en-US" dirty="0"/>
              <a:t>Q/A (</a:t>
            </a:r>
            <a:r>
              <a:rPr lang="en-US" b="1" i="1" dirty="0"/>
              <a:t>15 mins</a:t>
            </a:r>
            <a:r>
              <a:rPr lang="en-US" dirty="0"/>
              <a:t>)</a:t>
            </a:r>
          </a:p>
          <a:p>
            <a:endParaRPr lang="en-US" dirty="0"/>
          </a:p>
        </p:txBody>
      </p:sp>
      <p:pic>
        <p:nvPicPr>
          <p:cNvPr id="2050" name="Picture 2" descr="The future of transportation: Where will we go? | Geotab">
            <a:extLst>
              <a:ext uri="{FF2B5EF4-FFF2-40B4-BE49-F238E27FC236}">
                <a16:creationId xmlns:a16="http://schemas.microsoft.com/office/drawing/2014/main" id="{2DFC01D3-33EC-2905-5F2C-2ABBB62FA7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546" r="28260"/>
          <a:stretch/>
        </p:blipFill>
        <p:spPr bwMode="auto">
          <a:xfrm>
            <a:off x="8865471" y="1348834"/>
            <a:ext cx="2972776" cy="416033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5E53CB0-D7F0-AAB0-B1A6-963F1AB8C6C7}"/>
              </a:ext>
            </a:extLst>
          </p:cNvPr>
          <p:cNvSpPr>
            <a:spLocks noGrp="1"/>
          </p:cNvSpPr>
          <p:nvPr>
            <p:ph type="sldNum" sz="quarter" idx="4"/>
          </p:nvPr>
        </p:nvSpPr>
        <p:spPr/>
        <p:txBody>
          <a:body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95633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418542" cy="5075237"/>
          </a:xfrm>
        </p:spPr>
        <p:txBody>
          <a:bodyPr/>
          <a:lstStyle/>
          <a:p>
            <a:r>
              <a:rPr lang="en-US" u="sng" dirty="0"/>
              <a:t>Finite Element Modeling </a:t>
            </a:r>
            <a:r>
              <a:rPr lang="en-US" dirty="0"/>
              <a:t>(</a:t>
            </a:r>
            <a:r>
              <a:rPr lang="en-US" b="1" i="1" dirty="0"/>
              <a:t>example</a:t>
            </a:r>
            <a:r>
              <a:rPr lang="en-US" dirty="0"/>
              <a:t>)</a:t>
            </a:r>
          </a:p>
          <a:p>
            <a:r>
              <a:rPr lang="en-US" i="1" dirty="0"/>
              <a:t>Loading conditions</a:t>
            </a:r>
            <a:r>
              <a:rPr lang="en-US" dirty="0"/>
              <a:t>: full spectrum hydrodynamic analysis includes torsion, and horizontal/vertical bending moments (HBM/VBM)</a:t>
            </a:r>
          </a:p>
          <a:p>
            <a:r>
              <a:rPr lang="en-US" b="1" dirty="0"/>
              <a:t>Outcomes</a:t>
            </a:r>
            <a:r>
              <a:rPr lang="en-US" dirty="0"/>
              <a:t>: critical situations were analyzed for three container ship sizes (“TEU”) by systematically varying length/position/heading of incoming waves</a:t>
            </a:r>
          </a:p>
          <a:p>
            <a:endParaRPr lang="en-US" dirty="0"/>
          </a:p>
          <a:p>
            <a:pPr marL="0" indent="0">
              <a:buNone/>
            </a:pPr>
            <a:endParaRPr lang="en-US" dirty="0"/>
          </a:p>
          <a:p>
            <a:endParaRPr lang="en-US" dirty="0"/>
          </a:p>
        </p:txBody>
      </p:sp>
      <p:pic>
        <p:nvPicPr>
          <p:cNvPr id="7" name="Picture 4">
            <a:extLst>
              <a:ext uri="{FF2B5EF4-FFF2-40B4-BE49-F238E27FC236}">
                <a16:creationId xmlns:a16="http://schemas.microsoft.com/office/drawing/2014/main" id="{ECA1E8AE-65BA-4296-EF4C-B62FC46AB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167" y="3830517"/>
            <a:ext cx="3348318" cy="22182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195E33BC-0FA1-28ED-89B5-8AEC3BEED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150" y="1006651"/>
            <a:ext cx="3555178" cy="2377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2EC28A-5D06-D844-35CD-A0C02DC15685}"/>
              </a:ext>
            </a:extLst>
          </p:cNvPr>
          <p:cNvSpPr txBox="1"/>
          <p:nvPr/>
        </p:nvSpPr>
        <p:spPr>
          <a:xfrm>
            <a:off x="10893288" y="274454"/>
            <a:ext cx="1121197"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Ergin et al., 2007</a:t>
            </a:r>
          </a:p>
        </p:txBody>
      </p:sp>
      <p:pic>
        <p:nvPicPr>
          <p:cNvPr id="11" name="Picture 10">
            <a:extLst>
              <a:ext uri="{FF2B5EF4-FFF2-40B4-BE49-F238E27FC236}">
                <a16:creationId xmlns:a16="http://schemas.microsoft.com/office/drawing/2014/main" id="{8571A05F-B465-32A4-B1D9-367235B8D707}"/>
              </a:ext>
            </a:extLst>
          </p:cNvPr>
          <p:cNvPicPr>
            <a:picLocks noChangeAspect="1"/>
          </p:cNvPicPr>
          <p:nvPr/>
        </p:nvPicPr>
        <p:blipFill rotWithShape="1">
          <a:blip r:embed="rId4"/>
          <a:srcRect l="57928" t="38984" r="16929" b="42883"/>
          <a:stretch/>
        </p:blipFill>
        <p:spPr>
          <a:xfrm>
            <a:off x="3209364" y="4838577"/>
            <a:ext cx="3534271" cy="1433770"/>
          </a:xfrm>
          <a:prstGeom prst="rect">
            <a:avLst/>
          </a:prstGeom>
        </p:spPr>
      </p:pic>
      <p:sp>
        <p:nvSpPr>
          <p:cNvPr id="3" name="Slide Number Placeholder 2">
            <a:extLst>
              <a:ext uri="{FF2B5EF4-FFF2-40B4-BE49-F238E27FC236}">
                <a16:creationId xmlns:a16="http://schemas.microsoft.com/office/drawing/2014/main" id="{B746947C-D301-1042-3FE9-04C0CCCAFD27}"/>
              </a:ext>
            </a:extLst>
          </p:cNvPr>
          <p:cNvSpPr>
            <a:spLocks noGrp="1"/>
          </p:cNvSpPr>
          <p:nvPr>
            <p:ph type="sldNum" sz="quarter" idx="4"/>
          </p:nvPr>
        </p:nvSpPr>
        <p:spPr/>
        <p:txBody>
          <a:body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3789270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7723342" cy="5075237"/>
          </a:xfrm>
        </p:spPr>
        <p:txBody>
          <a:bodyPr/>
          <a:lstStyle/>
          <a:p>
            <a:r>
              <a:rPr lang="en-US" u="sng" dirty="0"/>
              <a:t>Discrete Modeling</a:t>
            </a:r>
            <a:r>
              <a:rPr lang="en-US" dirty="0"/>
              <a:t>:  a model that emulates the system as a discrete sequence of events in time</a:t>
            </a:r>
          </a:p>
          <a:p>
            <a:pPr lvl="1"/>
            <a:r>
              <a:rPr lang="en-US" dirty="0"/>
              <a:t>Only alters when some “change of state” occurs</a:t>
            </a:r>
          </a:p>
          <a:p>
            <a:r>
              <a:rPr lang="en-US" i="1" dirty="0"/>
              <a:t>In Transportation</a:t>
            </a:r>
            <a:r>
              <a:rPr lang="en-US" dirty="0"/>
              <a:t>: (</a:t>
            </a:r>
            <a:r>
              <a:rPr lang="en-US" i="1" dirty="0"/>
              <a:t>discrete</a:t>
            </a:r>
            <a:r>
              <a:rPr lang="en-US" dirty="0"/>
              <a:t>) state of a signalized intersection (“go” or “stop” or “caution”)</a:t>
            </a:r>
          </a:p>
          <a:p>
            <a:endParaRPr lang="en-US" u="sng" dirty="0"/>
          </a:p>
          <a:p>
            <a:r>
              <a:rPr lang="en-US" u="sng" dirty="0"/>
              <a:t>Continuous Modeling</a:t>
            </a:r>
            <a:r>
              <a:rPr lang="en-US" dirty="0"/>
              <a:t>: a model that continuously monitors a system response (i.e., time and space)</a:t>
            </a:r>
          </a:p>
          <a:p>
            <a:pPr lvl="1"/>
            <a:r>
              <a:rPr lang="en-US" dirty="0"/>
              <a:t>Typically derived from the laws of physics</a:t>
            </a:r>
          </a:p>
          <a:p>
            <a:r>
              <a:rPr lang="en-US" i="1" dirty="0"/>
              <a:t>In Transportation</a:t>
            </a:r>
            <a:r>
              <a:rPr lang="en-US" dirty="0"/>
              <a:t>: (</a:t>
            </a:r>
            <a:r>
              <a:rPr lang="en-US" i="1" dirty="0"/>
              <a:t>continuous</a:t>
            </a:r>
            <a:r>
              <a:rPr lang="en-US" dirty="0"/>
              <a:t>) flow behavior of vehicles in an intersection</a:t>
            </a:r>
          </a:p>
          <a:p>
            <a:pPr marL="0" indent="0">
              <a:buNone/>
            </a:pPr>
            <a:endParaRPr lang="en-US" dirty="0"/>
          </a:p>
          <a:p>
            <a:endParaRPr lang="en-US" dirty="0"/>
          </a:p>
          <a:p>
            <a:endParaRPr lang="en-US" dirty="0"/>
          </a:p>
        </p:txBody>
      </p:sp>
      <p:sp>
        <p:nvSpPr>
          <p:cNvPr id="8" name="TextBox 7">
            <a:extLst>
              <a:ext uri="{FF2B5EF4-FFF2-40B4-BE49-F238E27FC236}">
                <a16:creationId xmlns:a16="http://schemas.microsoft.com/office/drawing/2014/main" id="{A8DAE9EE-522F-1302-C086-F4041E760CDD}"/>
              </a:ext>
            </a:extLst>
          </p:cNvPr>
          <p:cNvSpPr txBox="1"/>
          <p:nvPr/>
        </p:nvSpPr>
        <p:spPr>
          <a:xfrm>
            <a:off x="10994166" y="274454"/>
            <a:ext cx="1041082"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Mumayiz, 1990</a:t>
            </a:r>
          </a:p>
        </p:txBody>
      </p:sp>
      <p:sp>
        <p:nvSpPr>
          <p:cNvPr id="9" name="AutoShape 6" descr="Blog">
            <a:extLst>
              <a:ext uri="{FF2B5EF4-FFF2-40B4-BE49-F238E27FC236}">
                <a16:creationId xmlns:a16="http://schemas.microsoft.com/office/drawing/2014/main" id="{31E79570-837B-D4F0-C94D-EC7FB645FB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Blog">
            <a:extLst>
              <a:ext uri="{FF2B5EF4-FFF2-40B4-BE49-F238E27FC236}">
                <a16:creationId xmlns:a16="http://schemas.microsoft.com/office/drawing/2014/main" id="{C80553F0-B20A-BDB5-F324-5D72CC12D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0906" y="907608"/>
            <a:ext cx="2616415" cy="2616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D55137C-D893-4B58-6308-5F00E3E702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9612" y="3636501"/>
            <a:ext cx="2634342" cy="26343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ffic Lights Changing Colors | 3D Animated Clipart for PowerPoint -  PresenterMedia.com">
            <a:extLst>
              <a:ext uri="{FF2B5EF4-FFF2-40B4-BE49-F238E27FC236}">
                <a16:creationId xmlns:a16="http://schemas.microsoft.com/office/drawing/2014/main" id="{65A0A6A5-0DC4-13A9-A8D2-2F7EDE4C1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721" y="1691940"/>
            <a:ext cx="1047750" cy="1047750"/>
          </a:xfrm>
          <a:prstGeom prst="rect">
            <a:avLst/>
          </a:prstGeom>
          <a:noFill/>
          <a:ln w="19050">
            <a:solidFill>
              <a:schemeClr val="tx1"/>
            </a:solidFill>
            <a:prstDash val="sysDot"/>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825634F-F8FC-FE1F-F044-E2D6B1537EB1}"/>
              </a:ext>
            </a:extLst>
          </p:cNvPr>
          <p:cNvSpPr>
            <a:spLocks noGrp="1"/>
          </p:cNvSpPr>
          <p:nvPr>
            <p:ph type="sldNum" sz="quarter" idx="4"/>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93192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5" y="1046715"/>
            <a:ext cx="7192116" cy="5075237"/>
          </a:xfrm>
        </p:spPr>
        <p:txBody>
          <a:bodyPr/>
          <a:lstStyle/>
          <a:p>
            <a:r>
              <a:rPr lang="en-US" u="sng" dirty="0"/>
              <a:t>Discrete Modeling</a:t>
            </a:r>
            <a:r>
              <a:rPr lang="en-US" dirty="0"/>
              <a:t> (</a:t>
            </a:r>
            <a:r>
              <a:rPr lang="en-US" b="1" i="1" dirty="0"/>
              <a:t>example</a:t>
            </a:r>
            <a:r>
              <a:rPr lang="en-US" dirty="0"/>
              <a:t>)</a:t>
            </a:r>
          </a:p>
          <a:p>
            <a:pPr lvl="1"/>
            <a:r>
              <a:rPr lang="en-US" u="sng" dirty="0"/>
              <a:t>Problem statement</a:t>
            </a:r>
            <a:r>
              <a:rPr lang="en-US" dirty="0"/>
              <a:t>: Airport Terminal passenger flow</a:t>
            </a:r>
          </a:p>
          <a:p>
            <a:pPr lvl="1"/>
            <a:r>
              <a:rPr lang="en-US" u="sng" dirty="0"/>
              <a:t>Tutorial focus area</a:t>
            </a:r>
            <a:r>
              <a:rPr lang="en-US" dirty="0"/>
              <a:t>: Human mobility</a:t>
            </a:r>
          </a:p>
          <a:p>
            <a:r>
              <a:rPr lang="en-US" dirty="0"/>
              <a:t>Mobility at airports - a series of discrete events: </a:t>
            </a:r>
          </a:p>
          <a:p>
            <a:pPr lvl="1"/>
            <a:r>
              <a:rPr lang="en-US" dirty="0"/>
              <a:t>Enter terminal | obtain boarding pass | bag check </a:t>
            </a:r>
          </a:p>
          <a:p>
            <a:pPr lvl="1"/>
            <a:r>
              <a:rPr lang="en-US" dirty="0"/>
              <a:t>Security line | shuttle to gate | standby at gate | board</a:t>
            </a:r>
          </a:p>
          <a:p>
            <a:r>
              <a:rPr lang="en-US" b="1" dirty="0"/>
              <a:t>Objective</a:t>
            </a:r>
            <a:r>
              <a:rPr lang="en-US" dirty="0"/>
              <a:t>: Apply discrete event theory to optimize operations within an airport terminal (Naples, IT)</a:t>
            </a:r>
          </a:p>
          <a:p>
            <a:pPr lvl="1"/>
            <a:r>
              <a:rPr lang="en-US" dirty="0"/>
              <a:t>Passenger experience – minimize wait times</a:t>
            </a:r>
          </a:p>
          <a:p>
            <a:pPr lvl="1"/>
            <a:r>
              <a:rPr lang="en-US" dirty="0"/>
              <a:t>Airport resources – total expense</a:t>
            </a:r>
          </a:p>
          <a:p>
            <a:endParaRPr lang="en-US" dirty="0"/>
          </a:p>
          <a:p>
            <a:endParaRPr lang="en-US" dirty="0"/>
          </a:p>
        </p:txBody>
      </p:sp>
      <p:sp>
        <p:nvSpPr>
          <p:cNvPr id="5" name="TextBox 4">
            <a:extLst>
              <a:ext uri="{FF2B5EF4-FFF2-40B4-BE49-F238E27FC236}">
                <a16:creationId xmlns:a16="http://schemas.microsoft.com/office/drawing/2014/main" id="{CACF7FD7-1836-7F80-784F-33AF278A828C}"/>
              </a:ext>
            </a:extLst>
          </p:cNvPr>
          <p:cNvSpPr txBox="1"/>
          <p:nvPr/>
        </p:nvSpPr>
        <p:spPr>
          <a:xfrm>
            <a:off x="10928124" y="274454"/>
            <a:ext cx="112340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Guizzi et al., 2009</a:t>
            </a:r>
          </a:p>
        </p:txBody>
      </p:sp>
      <p:pic>
        <p:nvPicPr>
          <p:cNvPr id="2052" name="Picture 4" descr="AirTOP">
            <a:extLst>
              <a:ext uri="{FF2B5EF4-FFF2-40B4-BE49-F238E27FC236}">
                <a16:creationId xmlns:a16="http://schemas.microsoft.com/office/drawing/2014/main" id="{D86A3774-7612-8130-F4B9-EC88016E4B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2045" y="3803048"/>
            <a:ext cx="3873203" cy="21795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llustration of a security checkpoint with the four positions of an... |  Download Scientific Diagram">
            <a:extLst>
              <a:ext uri="{FF2B5EF4-FFF2-40B4-BE49-F238E27FC236}">
                <a16:creationId xmlns:a16="http://schemas.microsoft.com/office/drawing/2014/main" id="{BF970E2F-257F-807F-FC9F-A430A26A5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045" y="894609"/>
            <a:ext cx="3873203" cy="26897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EA7F91C-AF80-C06D-58CC-30B12EDA27CE}"/>
              </a:ext>
            </a:extLst>
          </p:cNvPr>
          <p:cNvSpPr>
            <a:spLocks noGrp="1"/>
          </p:cNvSpPr>
          <p:nvPr>
            <p:ph type="sldNum" sz="quarter" idx="4"/>
          </p:nvPr>
        </p:nvSpPr>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916885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4" y="1046716"/>
            <a:ext cx="7340163" cy="4887652"/>
          </a:xfrm>
        </p:spPr>
        <p:txBody>
          <a:bodyPr/>
          <a:lstStyle/>
          <a:p>
            <a:r>
              <a:rPr lang="en-US" u="sng" dirty="0"/>
              <a:t>Discrete Modeling</a:t>
            </a:r>
            <a:r>
              <a:rPr lang="en-US" dirty="0"/>
              <a:t> (</a:t>
            </a:r>
            <a:r>
              <a:rPr lang="en-US" b="1" i="1" dirty="0"/>
              <a:t>example</a:t>
            </a:r>
            <a:r>
              <a:rPr lang="en-US" dirty="0"/>
              <a:t>)</a:t>
            </a:r>
            <a:endParaRPr lang="en-US" b="1" dirty="0"/>
          </a:p>
          <a:p>
            <a:pPr marL="0" indent="0">
              <a:buNone/>
            </a:pPr>
            <a:endParaRPr lang="en-US" sz="1000" b="1" dirty="0"/>
          </a:p>
          <a:p>
            <a:pPr marL="0" indent="0">
              <a:buNone/>
            </a:pPr>
            <a:r>
              <a:rPr lang="en-US" b="1" dirty="0"/>
              <a:t>Objective function (cost) model</a:t>
            </a:r>
            <a:r>
              <a:rPr lang="en-US" dirty="0"/>
              <a:t>:</a:t>
            </a:r>
          </a:p>
          <a:p>
            <a:pPr lvl="1"/>
            <a:r>
              <a:rPr lang="en-US" dirty="0"/>
              <a:t>Opening check-in desk</a:t>
            </a:r>
          </a:p>
          <a:p>
            <a:pPr lvl="1"/>
            <a:r>
              <a:rPr lang="en-US" dirty="0"/>
              <a:t>Opening security checkpoints</a:t>
            </a:r>
          </a:p>
          <a:p>
            <a:pPr lvl="1"/>
            <a:r>
              <a:rPr lang="en-US" dirty="0"/>
              <a:t>Associated customer inconvenience metrics</a:t>
            </a:r>
          </a:p>
          <a:p>
            <a:r>
              <a:rPr lang="en-US" b="1" dirty="0"/>
              <a:t>Outcomes</a:t>
            </a:r>
            <a:r>
              <a:rPr lang="en-US" dirty="0"/>
              <a:t>: Preliminary model feasibility to produce a logical and rational management of check-in and security checkpoints inside the airport terminal</a:t>
            </a:r>
          </a:p>
          <a:p>
            <a:r>
              <a:rPr lang="en-US" dirty="0"/>
              <a:t>Demonstrated future potential for model adaptation to enhance operations at other airport terminals</a:t>
            </a:r>
          </a:p>
          <a:p>
            <a:endParaRPr lang="en-US" dirty="0"/>
          </a:p>
          <a:p>
            <a:endParaRPr lang="en-US" dirty="0"/>
          </a:p>
        </p:txBody>
      </p:sp>
      <p:sp>
        <p:nvSpPr>
          <p:cNvPr id="5" name="TextBox 4">
            <a:extLst>
              <a:ext uri="{FF2B5EF4-FFF2-40B4-BE49-F238E27FC236}">
                <a16:creationId xmlns:a16="http://schemas.microsoft.com/office/drawing/2014/main" id="{CACF7FD7-1836-7F80-784F-33AF278A828C}"/>
              </a:ext>
            </a:extLst>
          </p:cNvPr>
          <p:cNvSpPr txBox="1"/>
          <p:nvPr/>
        </p:nvSpPr>
        <p:spPr>
          <a:xfrm>
            <a:off x="10893288" y="223962"/>
            <a:ext cx="112340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Guizzi et al., 2009</a:t>
            </a:r>
          </a:p>
        </p:txBody>
      </p:sp>
      <p:grpSp>
        <p:nvGrpSpPr>
          <p:cNvPr id="10" name="Group 9">
            <a:extLst>
              <a:ext uri="{FF2B5EF4-FFF2-40B4-BE49-F238E27FC236}">
                <a16:creationId xmlns:a16="http://schemas.microsoft.com/office/drawing/2014/main" id="{00317147-6E6C-D9AC-2026-9B4B22A5E38F}"/>
              </a:ext>
            </a:extLst>
          </p:cNvPr>
          <p:cNvGrpSpPr/>
          <p:nvPr/>
        </p:nvGrpSpPr>
        <p:grpSpPr>
          <a:xfrm>
            <a:off x="7689549" y="1198198"/>
            <a:ext cx="4327145" cy="724530"/>
            <a:chOff x="7480665" y="4103414"/>
            <a:chExt cx="4554583" cy="781433"/>
          </a:xfrm>
        </p:grpSpPr>
        <p:pic>
          <p:nvPicPr>
            <p:cNvPr id="7" name="Picture 6">
              <a:extLst>
                <a:ext uri="{FF2B5EF4-FFF2-40B4-BE49-F238E27FC236}">
                  <a16:creationId xmlns:a16="http://schemas.microsoft.com/office/drawing/2014/main" id="{46247152-0FB4-6DEE-6103-1273033A5A38}"/>
                </a:ext>
              </a:extLst>
            </p:cNvPr>
            <p:cNvPicPr>
              <a:picLocks noChangeAspect="1"/>
            </p:cNvPicPr>
            <p:nvPr/>
          </p:nvPicPr>
          <p:blipFill rotWithShape="1">
            <a:blip r:embed="rId2"/>
            <a:srcRect l="22643" t="17015" r="32572" b="69324"/>
            <a:stretch/>
          </p:blipFill>
          <p:spPr>
            <a:xfrm>
              <a:off x="7480665" y="4103414"/>
              <a:ext cx="4554583" cy="781433"/>
            </a:xfrm>
            <a:prstGeom prst="rect">
              <a:avLst/>
            </a:prstGeom>
            <a:ln w="28575">
              <a:solidFill>
                <a:schemeClr val="tx1"/>
              </a:solidFill>
            </a:ln>
          </p:spPr>
        </p:pic>
        <p:sp>
          <p:nvSpPr>
            <p:cNvPr id="9" name="Rectangle 8">
              <a:extLst>
                <a:ext uri="{FF2B5EF4-FFF2-40B4-BE49-F238E27FC236}">
                  <a16:creationId xmlns:a16="http://schemas.microsoft.com/office/drawing/2014/main" id="{DC2E9CD7-AEDD-88DE-4079-8BE0FEBE1A54}"/>
                </a:ext>
              </a:extLst>
            </p:cNvPr>
            <p:cNvSpPr/>
            <p:nvPr/>
          </p:nvSpPr>
          <p:spPr bwMode="auto">
            <a:xfrm>
              <a:off x="11627703" y="4617384"/>
              <a:ext cx="234062" cy="207248"/>
            </a:xfrm>
            <a:prstGeom prst="rect">
              <a:avLst/>
            </a:prstGeom>
            <a:solidFill>
              <a:schemeClr val="bg1"/>
            </a:solidFill>
            <a:ln w="2857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pSp>
      <p:pic>
        <p:nvPicPr>
          <p:cNvPr id="2050" name="Picture 2" descr="Terminal 1 of Naples Capodichino Airport. | Download Scientific Diagram">
            <a:extLst>
              <a:ext uri="{FF2B5EF4-FFF2-40B4-BE49-F238E27FC236}">
                <a16:creationId xmlns:a16="http://schemas.microsoft.com/office/drawing/2014/main" id="{1BFB2A22-0256-4BCF-2AD9-39A704F5C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032"/>
          <a:stretch/>
        </p:blipFill>
        <p:spPr bwMode="auto">
          <a:xfrm>
            <a:off x="8554848" y="3205705"/>
            <a:ext cx="3353647" cy="2868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51734E-8751-C33C-D95D-867DBED8483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5000"/>
                    </a14:imgEffect>
                  </a14:imgLayer>
                </a14:imgProps>
              </a:ext>
            </a:extLst>
          </a:blip>
          <a:srcRect l="25928" t="38984" r="48572" b="35746"/>
          <a:stretch/>
        </p:blipFill>
        <p:spPr>
          <a:xfrm>
            <a:off x="5405864" y="1517234"/>
            <a:ext cx="1937901" cy="1080231"/>
          </a:xfrm>
          <a:prstGeom prst="rect">
            <a:avLst/>
          </a:prstGeom>
        </p:spPr>
      </p:pic>
      <p:sp>
        <p:nvSpPr>
          <p:cNvPr id="3" name="Slide Number Placeholder 2">
            <a:extLst>
              <a:ext uri="{FF2B5EF4-FFF2-40B4-BE49-F238E27FC236}">
                <a16:creationId xmlns:a16="http://schemas.microsoft.com/office/drawing/2014/main" id="{1155A06B-AE20-7223-4A8F-8F6B876C7DE5}"/>
              </a:ext>
            </a:extLst>
          </p:cNvPr>
          <p:cNvSpPr>
            <a:spLocks noGrp="1"/>
          </p:cNvSpPr>
          <p:nvPr>
            <p:ph type="sldNum" sz="quarter" idx="4"/>
          </p:nvPr>
        </p:nvSpPr>
        <p:spPr/>
        <p:txBody>
          <a:bodyPr/>
          <a:lstStyle/>
          <a:p>
            <a:pPr>
              <a:defRPr/>
            </a:pPr>
            <a:fld id="{D68E8870-17DE-45C4-A8DD-7644B2422933}" type="slidenum">
              <a:rPr lang="en-US" smtClean="0"/>
              <a:pPr>
                <a:defRPr/>
              </a:pPr>
              <a:t>23</a:t>
            </a:fld>
            <a:endParaRPr lang="en-US" dirty="0"/>
          </a:p>
        </p:txBody>
      </p:sp>
      <p:sp>
        <p:nvSpPr>
          <p:cNvPr id="6" name="TextBox 5">
            <a:extLst>
              <a:ext uri="{FF2B5EF4-FFF2-40B4-BE49-F238E27FC236}">
                <a16:creationId xmlns:a16="http://schemas.microsoft.com/office/drawing/2014/main" id="{60205DFD-5075-D88A-37DD-1539C990D0C9}"/>
              </a:ext>
            </a:extLst>
          </p:cNvPr>
          <p:cNvSpPr txBox="1"/>
          <p:nvPr/>
        </p:nvSpPr>
        <p:spPr>
          <a:xfrm>
            <a:off x="8282539" y="2949504"/>
            <a:ext cx="3811604" cy="307777"/>
          </a:xfrm>
          <a:prstGeom prst="rect">
            <a:avLst/>
          </a:prstGeom>
          <a:noFill/>
        </p:spPr>
        <p:txBody>
          <a:bodyPr wrap="square" rtlCol="0">
            <a:spAutoFit/>
          </a:bodyPr>
          <a:lstStyle/>
          <a:p>
            <a:pPr algn="ctr"/>
            <a:r>
              <a:rPr lang="en-US" sz="1400" b="1" i="1" dirty="0"/>
              <a:t>Terminal 1: Naples Capodichino Airport</a:t>
            </a:r>
          </a:p>
        </p:txBody>
      </p:sp>
    </p:spTree>
    <p:extLst>
      <p:ext uri="{BB962C8B-B14F-4D97-AF65-F5344CB8AC3E}">
        <p14:creationId xmlns:p14="http://schemas.microsoft.com/office/powerpoint/2010/main" val="882516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7653673" cy="5075237"/>
          </a:xfrm>
        </p:spPr>
        <p:txBody>
          <a:bodyPr/>
          <a:lstStyle/>
          <a:p>
            <a:r>
              <a:rPr lang="en-US" u="sng" dirty="0"/>
              <a:t>Continuous Modeling</a:t>
            </a:r>
            <a:r>
              <a:rPr lang="en-US" dirty="0"/>
              <a:t> (</a:t>
            </a:r>
            <a:r>
              <a:rPr lang="en-US" b="1" i="1" dirty="0"/>
              <a:t>example</a:t>
            </a:r>
            <a:r>
              <a:rPr lang="en-US" dirty="0"/>
              <a:t>)</a:t>
            </a:r>
          </a:p>
          <a:p>
            <a:pPr lvl="1"/>
            <a:r>
              <a:rPr lang="en-US" u="sng" dirty="0"/>
              <a:t>Problem statement</a:t>
            </a:r>
            <a:r>
              <a:rPr lang="en-US" dirty="0"/>
              <a:t>: Aircraft routing and climate modeling</a:t>
            </a:r>
          </a:p>
          <a:p>
            <a:pPr lvl="1"/>
            <a:r>
              <a:rPr lang="en-US" u="sng" dirty="0"/>
              <a:t>Tutorial focus area</a:t>
            </a:r>
            <a:r>
              <a:rPr lang="en-US" dirty="0"/>
              <a:t>: Sustainability/environment</a:t>
            </a:r>
          </a:p>
          <a:p>
            <a:r>
              <a:rPr lang="en-US" b="1" dirty="0"/>
              <a:t>Objective</a:t>
            </a:r>
            <a:r>
              <a:rPr lang="en-US" dirty="0"/>
              <a:t>: Implement continuous modeling for estimation of </a:t>
            </a:r>
            <a:r>
              <a:rPr lang="en-US" i="1" dirty="0"/>
              <a:t>climate change mitigation</a:t>
            </a:r>
          </a:p>
          <a:p>
            <a:r>
              <a:rPr lang="en-US" dirty="0"/>
              <a:t>Simulation objectives:</a:t>
            </a:r>
          </a:p>
          <a:p>
            <a:pPr marL="1066785" lvl="1" indent="-457200">
              <a:buFont typeface="+mj-lt"/>
              <a:buAutoNum type="alphaLcParenR"/>
            </a:pPr>
            <a:r>
              <a:rPr lang="en-US" dirty="0"/>
              <a:t>Optimize flight trajectories</a:t>
            </a:r>
          </a:p>
          <a:p>
            <a:pPr marL="1066785" lvl="1" indent="-457200">
              <a:buFont typeface="+mj-lt"/>
              <a:buAutoNum type="alphaLcParenR"/>
            </a:pPr>
            <a:r>
              <a:rPr lang="en-US" dirty="0"/>
              <a:t>Minimize fuel consumption</a:t>
            </a:r>
          </a:p>
          <a:p>
            <a:r>
              <a:rPr lang="en-US" dirty="0"/>
              <a:t>Flight trajectory optimization components: </a:t>
            </a:r>
          </a:p>
          <a:p>
            <a:pPr lvl="1"/>
            <a:r>
              <a:rPr lang="en-US" dirty="0"/>
              <a:t>Fuel, emissions, operating cost, contrail avoidance</a:t>
            </a:r>
          </a:p>
          <a:p>
            <a:pPr lvl="1"/>
            <a:r>
              <a:rPr lang="en-US" dirty="0"/>
              <a:t>Climate impact (global temperature response: </a:t>
            </a:r>
            <a:r>
              <a:rPr lang="en-US" b="1" i="1" dirty="0"/>
              <a:t>ATR20</a:t>
            </a:r>
            <a:r>
              <a:rPr lang="en-US" dirty="0"/>
              <a:t>)</a:t>
            </a:r>
          </a:p>
          <a:p>
            <a:pPr marL="0" indent="0">
              <a:buNone/>
            </a:pPr>
            <a:endParaRPr lang="en-US" dirty="0"/>
          </a:p>
          <a:p>
            <a:endParaRPr lang="en-US" dirty="0"/>
          </a:p>
        </p:txBody>
      </p:sp>
      <p:pic>
        <p:nvPicPr>
          <p:cNvPr id="9" name="Picture 8">
            <a:extLst>
              <a:ext uri="{FF2B5EF4-FFF2-40B4-BE49-F238E27FC236}">
                <a16:creationId xmlns:a16="http://schemas.microsoft.com/office/drawing/2014/main" id="{FFA98BE7-CFD2-B803-ECC1-9E876BF1B8FC}"/>
              </a:ext>
            </a:extLst>
          </p:cNvPr>
          <p:cNvPicPr>
            <a:picLocks noChangeAspect="1"/>
          </p:cNvPicPr>
          <p:nvPr/>
        </p:nvPicPr>
        <p:blipFill rotWithShape="1">
          <a:blip r:embed="rId2"/>
          <a:srcRect l="4525" t="10733" r="43928" b="15262"/>
          <a:stretch/>
        </p:blipFill>
        <p:spPr>
          <a:xfrm>
            <a:off x="8587887" y="878857"/>
            <a:ext cx="3386500" cy="2734809"/>
          </a:xfrm>
          <a:prstGeom prst="rect">
            <a:avLst/>
          </a:prstGeom>
        </p:spPr>
      </p:pic>
      <p:sp>
        <p:nvSpPr>
          <p:cNvPr id="12" name="TextBox 11">
            <a:extLst>
              <a:ext uri="{FF2B5EF4-FFF2-40B4-BE49-F238E27FC236}">
                <a16:creationId xmlns:a16="http://schemas.microsoft.com/office/drawing/2014/main" id="{54FECF3B-8473-7212-5B1F-0F4CE20139D7}"/>
              </a:ext>
            </a:extLst>
          </p:cNvPr>
          <p:cNvSpPr txBox="1"/>
          <p:nvPr/>
        </p:nvSpPr>
        <p:spPr>
          <a:xfrm>
            <a:off x="10700562" y="274454"/>
            <a:ext cx="1352100"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Yamashita et al., 2020</a:t>
            </a:r>
          </a:p>
        </p:txBody>
      </p:sp>
      <p:grpSp>
        <p:nvGrpSpPr>
          <p:cNvPr id="14" name="Group 13">
            <a:extLst>
              <a:ext uri="{FF2B5EF4-FFF2-40B4-BE49-F238E27FC236}">
                <a16:creationId xmlns:a16="http://schemas.microsoft.com/office/drawing/2014/main" id="{A315981F-661D-AEC8-745C-9BA9AE3DFB20}"/>
              </a:ext>
            </a:extLst>
          </p:cNvPr>
          <p:cNvGrpSpPr/>
          <p:nvPr/>
        </p:nvGrpSpPr>
        <p:grpSpPr>
          <a:xfrm>
            <a:off x="8485094" y="3708347"/>
            <a:ext cx="3590364" cy="2318926"/>
            <a:chOff x="8395062" y="4466628"/>
            <a:chExt cx="3718458" cy="2377996"/>
          </a:xfrm>
        </p:grpSpPr>
        <p:pic>
          <p:nvPicPr>
            <p:cNvPr id="11" name="Picture 10">
              <a:extLst>
                <a:ext uri="{FF2B5EF4-FFF2-40B4-BE49-F238E27FC236}">
                  <a16:creationId xmlns:a16="http://schemas.microsoft.com/office/drawing/2014/main" id="{B4CDCF5F-B285-DF00-F3A6-C98015CC624C}"/>
                </a:ext>
              </a:extLst>
            </p:cNvPr>
            <p:cNvPicPr>
              <a:picLocks noChangeAspect="1"/>
            </p:cNvPicPr>
            <p:nvPr/>
          </p:nvPicPr>
          <p:blipFill rotWithShape="1">
            <a:blip r:embed="rId3"/>
            <a:srcRect l="4751" t="48635" r="62077" b="13651"/>
            <a:stretch/>
          </p:blipFill>
          <p:spPr>
            <a:xfrm>
              <a:off x="8395062" y="4466628"/>
              <a:ext cx="3718458" cy="2377996"/>
            </a:xfrm>
            <a:prstGeom prst="rect">
              <a:avLst/>
            </a:prstGeom>
          </p:spPr>
        </p:pic>
        <p:sp>
          <p:nvSpPr>
            <p:cNvPr id="13" name="Rectangle 12">
              <a:extLst>
                <a:ext uri="{FF2B5EF4-FFF2-40B4-BE49-F238E27FC236}">
                  <a16:creationId xmlns:a16="http://schemas.microsoft.com/office/drawing/2014/main" id="{4F44A2D0-CBCC-420E-D977-1DD2D6C5B5F8}"/>
                </a:ext>
              </a:extLst>
            </p:cNvPr>
            <p:cNvSpPr/>
            <p:nvPr/>
          </p:nvSpPr>
          <p:spPr bwMode="auto">
            <a:xfrm>
              <a:off x="8775021" y="5765073"/>
              <a:ext cx="374468" cy="287383"/>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pSp>
      <p:sp>
        <p:nvSpPr>
          <p:cNvPr id="5" name="TextBox 4">
            <a:extLst>
              <a:ext uri="{FF2B5EF4-FFF2-40B4-BE49-F238E27FC236}">
                <a16:creationId xmlns:a16="http://schemas.microsoft.com/office/drawing/2014/main" id="{CA0AEC03-198A-AE7A-1BC2-46D67CA5FC8E}"/>
              </a:ext>
            </a:extLst>
          </p:cNvPr>
          <p:cNvSpPr txBox="1"/>
          <p:nvPr/>
        </p:nvSpPr>
        <p:spPr>
          <a:xfrm>
            <a:off x="9110293" y="3058117"/>
            <a:ext cx="433347" cy="338554"/>
          </a:xfrm>
          <a:prstGeom prst="rect">
            <a:avLst/>
          </a:prstGeom>
          <a:solidFill>
            <a:schemeClr val="bg1"/>
          </a:solidFill>
        </p:spPr>
        <p:txBody>
          <a:bodyPr wrap="square" rtlCol="0">
            <a:spAutoFit/>
          </a:bodyPr>
          <a:lstStyle/>
          <a:p>
            <a:r>
              <a:rPr lang="en-US" sz="1600" dirty="0"/>
              <a:t>a)</a:t>
            </a:r>
          </a:p>
        </p:txBody>
      </p:sp>
      <p:sp>
        <p:nvSpPr>
          <p:cNvPr id="6" name="TextBox 5">
            <a:extLst>
              <a:ext uri="{FF2B5EF4-FFF2-40B4-BE49-F238E27FC236}">
                <a16:creationId xmlns:a16="http://schemas.microsoft.com/office/drawing/2014/main" id="{7FEF616E-B40F-60FA-66AD-30E9CBBCD570}"/>
              </a:ext>
            </a:extLst>
          </p:cNvPr>
          <p:cNvSpPr txBox="1"/>
          <p:nvPr/>
        </p:nvSpPr>
        <p:spPr>
          <a:xfrm>
            <a:off x="8816074" y="4819680"/>
            <a:ext cx="433347" cy="338554"/>
          </a:xfrm>
          <a:prstGeom prst="rect">
            <a:avLst/>
          </a:prstGeom>
          <a:solidFill>
            <a:schemeClr val="bg1"/>
          </a:solidFill>
        </p:spPr>
        <p:txBody>
          <a:bodyPr wrap="square" rtlCol="0">
            <a:spAutoFit/>
          </a:bodyPr>
          <a:lstStyle/>
          <a:p>
            <a:r>
              <a:rPr lang="en-US" sz="1600" dirty="0"/>
              <a:t>b)</a:t>
            </a:r>
          </a:p>
        </p:txBody>
      </p:sp>
      <p:sp>
        <p:nvSpPr>
          <p:cNvPr id="3" name="Slide Number Placeholder 2">
            <a:extLst>
              <a:ext uri="{FF2B5EF4-FFF2-40B4-BE49-F238E27FC236}">
                <a16:creationId xmlns:a16="http://schemas.microsoft.com/office/drawing/2014/main" id="{7F404EB2-8EA6-E42F-5920-B3C3A6A944DC}"/>
              </a:ext>
            </a:extLst>
          </p:cNvPr>
          <p:cNvSpPr>
            <a:spLocks noGrp="1"/>
          </p:cNvSpPr>
          <p:nvPr>
            <p:ph type="sldNum" sz="quarter" idx="4"/>
          </p:nvPr>
        </p:nvSpPr>
        <p:spPr/>
        <p:txBody>
          <a:body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780743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8289399" cy="5075237"/>
          </a:xfrm>
        </p:spPr>
        <p:txBody>
          <a:bodyPr/>
          <a:lstStyle/>
          <a:p>
            <a:r>
              <a:rPr lang="en-US" u="sng" dirty="0"/>
              <a:t>Continuous Modeling</a:t>
            </a:r>
            <a:r>
              <a:rPr lang="en-US" dirty="0"/>
              <a:t> (</a:t>
            </a:r>
            <a:r>
              <a:rPr lang="en-US" b="1" i="1" dirty="0"/>
              <a:t>example</a:t>
            </a:r>
            <a:r>
              <a:rPr lang="en-US" dirty="0"/>
              <a:t>)</a:t>
            </a:r>
          </a:p>
          <a:p>
            <a:pPr marL="0" indent="0">
              <a:buNone/>
            </a:pPr>
            <a:endParaRPr lang="en-US" sz="1400" b="1" dirty="0"/>
          </a:p>
          <a:p>
            <a:pPr marL="0" indent="0">
              <a:buNone/>
            </a:pPr>
            <a:r>
              <a:rPr lang="en-US" b="1" dirty="0"/>
              <a:t>Optimization Model considerations</a:t>
            </a:r>
            <a:r>
              <a:rPr lang="en-US" dirty="0"/>
              <a:t>: </a:t>
            </a:r>
          </a:p>
          <a:p>
            <a:pPr lvl="1"/>
            <a:r>
              <a:rPr lang="en-US" dirty="0"/>
              <a:t>Oxone, methane, water vapor, carbon dioxide, and contrails</a:t>
            </a:r>
          </a:p>
          <a:p>
            <a:r>
              <a:rPr lang="en-US" b="1" dirty="0"/>
              <a:t>Outcomes</a:t>
            </a:r>
            <a:r>
              <a:rPr lang="en-US" dirty="0"/>
              <a:t>: </a:t>
            </a:r>
          </a:p>
          <a:p>
            <a:pPr lvl="1"/>
            <a:r>
              <a:rPr lang="en-US" u="sng" dirty="0"/>
              <a:t>Operating cost</a:t>
            </a:r>
            <a:r>
              <a:rPr lang="en-US" dirty="0"/>
              <a:t>: inversely proportional to flight time and fuel use</a:t>
            </a:r>
          </a:p>
          <a:p>
            <a:pPr lvl="1"/>
            <a:r>
              <a:rPr lang="en-US" dirty="0"/>
              <a:t>ATR20 minimization tends to increase aircraft operating costs</a:t>
            </a:r>
          </a:p>
          <a:p>
            <a:pPr lvl="1"/>
            <a:r>
              <a:rPr lang="en-US" dirty="0"/>
              <a:t>Trade-off between aircraft operating costs/climate impact </a:t>
            </a:r>
          </a:p>
          <a:p>
            <a:pPr lvl="1"/>
            <a:r>
              <a:rPr lang="en-US" dirty="0"/>
              <a:t>Confirms data observed in previous literature</a:t>
            </a:r>
          </a:p>
          <a:p>
            <a:endParaRPr lang="en-US" dirty="0"/>
          </a:p>
        </p:txBody>
      </p:sp>
      <p:sp>
        <p:nvSpPr>
          <p:cNvPr id="12" name="TextBox 11">
            <a:extLst>
              <a:ext uri="{FF2B5EF4-FFF2-40B4-BE49-F238E27FC236}">
                <a16:creationId xmlns:a16="http://schemas.microsoft.com/office/drawing/2014/main" id="{54FECF3B-8473-7212-5B1F-0F4CE20139D7}"/>
              </a:ext>
            </a:extLst>
          </p:cNvPr>
          <p:cNvSpPr txBox="1"/>
          <p:nvPr/>
        </p:nvSpPr>
        <p:spPr>
          <a:xfrm>
            <a:off x="10707001" y="274454"/>
            <a:ext cx="1352100"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Yamashita et al., 2020</a:t>
            </a:r>
          </a:p>
        </p:txBody>
      </p:sp>
      <p:pic>
        <p:nvPicPr>
          <p:cNvPr id="16" name="Picture 15">
            <a:extLst>
              <a:ext uri="{FF2B5EF4-FFF2-40B4-BE49-F238E27FC236}">
                <a16:creationId xmlns:a16="http://schemas.microsoft.com/office/drawing/2014/main" id="{BE579D9F-FD51-EE9A-03A6-98061B7DA4E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4357" t="48508" r="47285" b="39937"/>
          <a:stretch/>
        </p:blipFill>
        <p:spPr>
          <a:xfrm>
            <a:off x="8993252" y="2775618"/>
            <a:ext cx="3065849" cy="1086797"/>
          </a:xfrm>
          <a:prstGeom prst="rect">
            <a:avLst/>
          </a:prstGeom>
          <a:ln w="28575">
            <a:solidFill>
              <a:schemeClr val="tx1"/>
            </a:solidFill>
          </a:ln>
        </p:spPr>
      </p:pic>
      <p:pic>
        <p:nvPicPr>
          <p:cNvPr id="6" name="Picture 5">
            <a:extLst>
              <a:ext uri="{FF2B5EF4-FFF2-40B4-BE49-F238E27FC236}">
                <a16:creationId xmlns:a16="http://schemas.microsoft.com/office/drawing/2014/main" id="{3438FDDC-9218-76F1-991B-F75397AF1E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5357" t="67302" r="49000" b="18730"/>
          <a:stretch/>
        </p:blipFill>
        <p:spPr>
          <a:xfrm>
            <a:off x="9367207" y="1276482"/>
            <a:ext cx="2317938" cy="1164262"/>
          </a:xfrm>
          <a:prstGeom prst="rect">
            <a:avLst/>
          </a:prstGeom>
          <a:ln w="19050">
            <a:solidFill>
              <a:schemeClr val="tx1"/>
            </a:solidFill>
            <a:prstDash val="sysDash"/>
          </a:ln>
        </p:spPr>
      </p:pic>
      <p:pic>
        <p:nvPicPr>
          <p:cNvPr id="3074" name="Picture 2" descr="NASA study confirms biofuels reduce jet engine pollution – Climate Change:  Vital Signs of the Planet">
            <a:extLst>
              <a:ext uri="{FF2B5EF4-FFF2-40B4-BE49-F238E27FC236}">
                <a16:creationId xmlns:a16="http://schemas.microsoft.com/office/drawing/2014/main" id="{BA5639F2-E928-ACF0-D27B-8BCEF798D9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9612" y="4118363"/>
            <a:ext cx="3065849" cy="172454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2B205EF-F5AE-EEA8-6A82-965AF68ABB8E}"/>
              </a:ext>
            </a:extLst>
          </p:cNvPr>
          <p:cNvSpPr>
            <a:spLocks noGrp="1"/>
          </p:cNvSpPr>
          <p:nvPr>
            <p:ph type="sldNum" sz="quarter" idx="4"/>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39164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789224" cy="3307571"/>
          </a:xfrm>
        </p:spPr>
        <p:txBody>
          <a:bodyPr/>
          <a:lstStyle/>
          <a:p>
            <a:r>
              <a:rPr lang="en-US" u="sng" dirty="0"/>
              <a:t>Human-behavior modeling</a:t>
            </a:r>
            <a:r>
              <a:rPr lang="en-US" dirty="0"/>
              <a:t>: process that </a:t>
            </a:r>
            <a:r>
              <a:rPr lang="en-US" sz="2800" i="1" dirty="0">
                <a:latin typeface="Arial Narrow" panose="020B0606020202030204" pitchFamily="34" charset="0"/>
              </a:rPr>
              <a:t>replicates</a:t>
            </a:r>
            <a:r>
              <a:rPr lang="en-US" sz="2800" dirty="0">
                <a:latin typeface="Arial Narrow" panose="020B0606020202030204" pitchFamily="34" charset="0"/>
              </a:rPr>
              <a:t> how humans perform, given </a:t>
            </a:r>
            <a:r>
              <a:rPr lang="en-US" dirty="0">
                <a:latin typeface="Arial Narrow" panose="020B0606020202030204" pitchFamily="34" charset="0"/>
              </a:rPr>
              <a:t>assignment of </a:t>
            </a:r>
            <a:r>
              <a:rPr lang="en-US" sz="2800" dirty="0">
                <a:latin typeface="Arial Narrow" panose="020B0606020202030204" pitchFamily="34" charset="0"/>
              </a:rPr>
              <a:t>initial conditions</a:t>
            </a:r>
          </a:p>
          <a:p>
            <a:r>
              <a:rPr lang="en-US" dirty="0">
                <a:latin typeface="Arial Narrow" panose="020B0606020202030204" pitchFamily="34" charset="0"/>
              </a:rPr>
              <a:t>Typically, not implemented to </a:t>
            </a:r>
            <a:r>
              <a:rPr lang="en-US" i="1" dirty="0">
                <a:latin typeface="Arial Narrow" panose="020B0606020202030204" pitchFamily="34" charset="0"/>
              </a:rPr>
              <a:t>predict</a:t>
            </a:r>
            <a:r>
              <a:rPr lang="en-US" dirty="0">
                <a:latin typeface="Arial Narrow" panose="020B0606020202030204" pitchFamily="34" charset="0"/>
              </a:rPr>
              <a:t> human behavior</a:t>
            </a:r>
            <a:endParaRPr lang="en-US" sz="1600" dirty="0">
              <a:latin typeface="Arial Narrow" panose="020B0606020202030204" pitchFamily="34" charset="0"/>
            </a:endParaRPr>
          </a:p>
          <a:p>
            <a:pPr lvl="1"/>
            <a:r>
              <a:rPr lang="en-US" dirty="0">
                <a:latin typeface="Arial Narrow" panose="020B0606020202030204" pitchFamily="34" charset="0"/>
              </a:rPr>
              <a:t>May instruct a new behavior</a:t>
            </a:r>
          </a:p>
          <a:p>
            <a:pPr lvl="1"/>
            <a:r>
              <a:rPr lang="en-US" dirty="0">
                <a:latin typeface="Arial Narrow" panose="020B0606020202030204" pitchFamily="34" charset="0"/>
              </a:rPr>
              <a:t>May influence frequency of a previously learned behavior</a:t>
            </a:r>
          </a:p>
          <a:p>
            <a:pPr lvl="1"/>
            <a:r>
              <a:rPr lang="en-US" dirty="0">
                <a:latin typeface="Arial Narrow" panose="020B0606020202030204" pitchFamily="34" charset="0"/>
              </a:rPr>
              <a:t>May increase frequency of a similar behavior</a:t>
            </a:r>
          </a:p>
          <a:p>
            <a:r>
              <a:rPr lang="en-US" sz="2800" i="1" dirty="0">
                <a:latin typeface="Arial Narrow" panose="020B0606020202030204" pitchFamily="34" charset="0"/>
              </a:rPr>
              <a:t>In Transportation</a:t>
            </a:r>
            <a:r>
              <a:rPr lang="en-US" sz="2800" dirty="0">
                <a:latin typeface="Arial Narrow" panose="020B0606020202030204" pitchFamily="34" charset="0"/>
              </a:rPr>
              <a:t>: often implemented to understand the aggregate outcome of a complex system (e.g., </a:t>
            </a:r>
            <a:r>
              <a:rPr lang="en-US" dirty="0">
                <a:latin typeface="Arial Narrow" panose="020B0606020202030204" pitchFamily="34" charset="0"/>
              </a:rPr>
              <a:t>pedestrian </a:t>
            </a:r>
            <a:r>
              <a:rPr lang="en-US" sz="2800" dirty="0">
                <a:latin typeface="Arial Narrow" panose="020B0606020202030204" pitchFamily="34" charset="0"/>
              </a:rPr>
              <a:t>behavior; the “shortest path” principle)</a:t>
            </a:r>
          </a:p>
          <a:p>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F50E7B8F-BE66-2FB8-BF60-5E946EF98B88}"/>
              </a:ext>
            </a:extLst>
          </p:cNvPr>
          <p:cNvSpPr txBox="1"/>
          <p:nvPr/>
        </p:nvSpPr>
        <p:spPr>
          <a:xfrm>
            <a:off x="11038315" y="199911"/>
            <a:ext cx="1056199"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Zou &amp; Liu, 2022</a:t>
            </a:r>
          </a:p>
        </p:txBody>
      </p:sp>
      <p:pic>
        <p:nvPicPr>
          <p:cNvPr id="2050" name="Picture 2" descr="The Difficulty of Modeling Human Behavior | by Gregory Wills | Plugged In |  Medium">
            <a:extLst>
              <a:ext uri="{FF2B5EF4-FFF2-40B4-BE49-F238E27FC236}">
                <a16:creationId xmlns:a16="http://schemas.microsoft.com/office/drawing/2014/main" id="{63810962-2D47-3AF4-550A-88B7E9DBD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188" y="959769"/>
            <a:ext cx="2361679" cy="23469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oung Architect Guide: What Is Behavior Modeling in Architecture? -  Architizer Journal">
            <a:extLst>
              <a:ext uri="{FF2B5EF4-FFF2-40B4-BE49-F238E27FC236}">
                <a16:creationId xmlns:a16="http://schemas.microsoft.com/office/drawing/2014/main" id="{7777845B-8405-0C14-A0DB-799854F62B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95"/>
          <a:stretch/>
        </p:blipFill>
        <p:spPr bwMode="auto">
          <a:xfrm>
            <a:off x="8910918" y="3462363"/>
            <a:ext cx="3240741" cy="2139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320F79-C337-CE02-7563-48120A9BE1D2}"/>
              </a:ext>
            </a:extLst>
          </p:cNvPr>
          <p:cNvSpPr txBox="1"/>
          <p:nvPr/>
        </p:nvSpPr>
        <p:spPr>
          <a:xfrm>
            <a:off x="10149085" y="199911"/>
            <a:ext cx="744203"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Kim, 2012</a:t>
            </a:r>
          </a:p>
        </p:txBody>
      </p:sp>
      <p:sp>
        <p:nvSpPr>
          <p:cNvPr id="3" name="Slide Number Placeholder 2">
            <a:extLst>
              <a:ext uri="{FF2B5EF4-FFF2-40B4-BE49-F238E27FC236}">
                <a16:creationId xmlns:a16="http://schemas.microsoft.com/office/drawing/2014/main" id="{B644961C-028C-2089-484C-8AA86AE58D39}"/>
              </a:ext>
            </a:extLst>
          </p:cNvPr>
          <p:cNvSpPr>
            <a:spLocks noGrp="1"/>
          </p:cNvSpPr>
          <p:nvPr>
            <p:ph type="sldNum" sz="quarter" idx="4"/>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960943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789224" cy="3307571"/>
          </a:xfrm>
        </p:spPr>
        <p:txBody>
          <a:bodyPr/>
          <a:lstStyle/>
          <a:p>
            <a:r>
              <a:rPr lang="en-US" b="1" dirty="0"/>
              <a:t>Related modeling approaches</a:t>
            </a:r>
            <a:r>
              <a:rPr lang="en-US" dirty="0"/>
              <a:t>:</a:t>
            </a:r>
          </a:p>
          <a:p>
            <a:r>
              <a:rPr lang="en-US" b="1" i="1" dirty="0"/>
              <a:t>Social learning theory </a:t>
            </a:r>
            <a:r>
              <a:rPr lang="en-US" dirty="0"/>
              <a:t>emphasizes 4 components:</a:t>
            </a:r>
          </a:p>
          <a:p>
            <a:pPr lvl="1"/>
            <a:r>
              <a:rPr lang="en-US" dirty="0"/>
              <a:t>Attention | Retention | Reproduction | Motivation</a:t>
            </a:r>
            <a:endParaRPr lang="en-US" sz="2800" dirty="0">
              <a:latin typeface="Arial Narrow" panose="020B0606020202030204" pitchFamily="34" charset="0"/>
            </a:endParaRPr>
          </a:p>
          <a:p>
            <a:r>
              <a:rPr lang="en-US" b="1" i="1" dirty="0">
                <a:latin typeface="Arial Narrow" panose="020B0606020202030204" pitchFamily="34" charset="0"/>
              </a:rPr>
              <a:t>The DISC model </a:t>
            </a:r>
            <a:r>
              <a:rPr lang="en-US" dirty="0">
                <a:latin typeface="Arial Narrow" panose="020B0606020202030204" pitchFamily="34" charset="0"/>
              </a:rPr>
              <a:t>assumes that individuals </a:t>
            </a:r>
            <a:r>
              <a:rPr lang="en-US" u="sng" dirty="0">
                <a:latin typeface="Arial Narrow" panose="020B0606020202030204" pitchFamily="34" charset="0"/>
              </a:rPr>
              <a:t>tend to follow patterns of behavior</a:t>
            </a:r>
          </a:p>
          <a:p>
            <a:pPr lvl="1"/>
            <a:r>
              <a:rPr lang="en-US" b="1" dirty="0">
                <a:latin typeface="Arial Narrow" panose="020B0606020202030204" pitchFamily="34" charset="0"/>
              </a:rPr>
              <a:t>D</a:t>
            </a:r>
            <a:r>
              <a:rPr lang="en-US" dirty="0">
                <a:latin typeface="Arial Narrow" panose="020B0606020202030204" pitchFamily="34" charset="0"/>
              </a:rPr>
              <a:t>ominant – confident; focus on results</a:t>
            </a:r>
          </a:p>
          <a:p>
            <a:pPr lvl="1"/>
            <a:r>
              <a:rPr lang="en-US" b="1" dirty="0">
                <a:latin typeface="Arial Narrow" panose="020B0606020202030204" pitchFamily="34" charset="0"/>
              </a:rPr>
              <a:t>I</a:t>
            </a:r>
            <a:r>
              <a:rPr lang="en-US" dirty="0">
                <a:latin typeface="Arial Narrow" panose="020B0606020202030204" pitchFamily="34" charset="0"/>
              </a:rPr>
              <a:t>nfluence – place emphasis on relationships</a:t>
            </a:r>
          </a:p>
          <a:p>
            <a:pPr lvl="1"/>
            <a:r>
              <a:rPr lang="en-US" b="1" dirty="0">
                <a:latin typeface="Arial Narrow" panose="020B0606020202030204" pitchFamily="34" charset="0"/>
              </a:rPr>
              <a:t>S</a:t>
            </a:r>
            <a:r>
              <a:rPr lang="en-US" dirty="0">
                <a:latin typeface="Arial Narrow" panose="020B0606020202030204" pitchFamily="34" charset="0"/>
              </a:rPr>
              <a:t>teadiness – are dependable and cooperative</a:t>
            </a:r>
          </a:p>
          <a:p>
            <a:pPr lvl="1"/>
            <a:r>
              <a:rPr lang="en-US" b="1" dirty="0">
                <a:latin typeface="Arial Narrow" panose="020B0606020202030204" pitchFamily="34" charset="0"/>
              </a:rPr>
              <a:t>C</a:t>
            </a:r>
            <a:r>
              <a:rPr lang="en-US" dirty="0">
                <a:latin typeface="Arial Narrow" panose="020B0606020202030204" pitchFamily="34" charset="0"/>
              </a:rPr>
              <a:t>onscientiousness – emphasize accuracy and competency</a:t>
            </a:r>
          </a:p>
          <a:p>
            <a:endParaRPr lang="en-US" dirty="0"/>
          </a:p>
          <a:p>
            <a:pPr marL="0" indent="0">
              <a:buNone/>
            </a:pPr>
            <a:endParaRPr lang="en-US" dirty="0"/>
          </a:p>
          <a:p>
            <a:endParaRPr lang="en-US" dirty="0"/>
          </a:p>
        </p:txBody>
      </p:sp>
      <p:pic>
        <p:nvPicPr>
          <p:cNvPr id="1026" name="Picture 2" descr="How to Identify DISC Assessment Behavior Styles">
            <a:extLst>
              <a:ext uri="{FF2B5EF4-FFF2-40B4-BE49-F238E27FC236}">
                <a16:creationId xmlns:a16="http://schemas.microsoft.com/office/drawing/2014/main" id="{C8B51C25-1F91-1E7C-3875-EFFF767CC7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0869" y="3710852"/>
            <a:ext cx="3594236" cy="22002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at Is Bandura's Social Learning Theory? 3 Examples">
            <a:extLst>
              <a:ext uri="{FF2B5EF4-FFF2-40B4-BE49-F238E27FC236}">
                <a16:creationId xmlns:a16="http://schemas.microsoft.com/office/drawing/2014/main" id="{36356B66-C726-A5DF-87C3-082C027F4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728" y="848920"/>
            <a:ext cx="2837362" cy="28302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478449-E8DD-959D-62DC-791FA0D487E3}"/>
              </a:ext>
            </a:extLst>
          </p:cNvPr>
          <p:cNvSpPr txBox="1"/>
          <p:nvPr/>
        </p:nvSpPr>
        <p:spPr>
          <a:xfrm>
            <a:off x="9897914" y="221716"/>
            <a:ext cx="995374"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Marston, 1928</a:t>
            </a:r>
          </a:p>
        </p:txBody>
      </p:sp>
      <p:sp>
        <p:nvSpPr>
          <p:cNvPr id="7" name="TextBox 6">
            <a:extLst>
              <a:ext uri="{FF2B5EF4-FFF2-40B4-BE49-F238E27FC236}">
                <a16:creationId xmlns:a16="http://schemas.microsoft.com/office/drawing/2014/main" id="{48C049E1-FFE7-6686-02C3-C7952CF89411}"/>
              </a:ext>
            </a:extLst>
          </p:cNvPr>
          <p:cNvSpPr txBox="1"/>
          <p:nvPr/>
        </p:nvSpPr>
        <p:spPr>
          <a:xfrm>
            <a:off x="11019938" y="221716"/>
            <a:ext cx="989181"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Bandura, 1977</a:t>
            </a:r>
          </a:p>
        </p:txBody>
      </p:sp>
      <p:sp>
        <p:nvSpPr>
          <p:cNvPr id="3" name="Slide Number Placeholder 2">
            <a:extLst>
              <a:ext uri="{FF2B5EF4-FFF2-40B4-BE49-F238E27FC236}">
                <a16:creationId xmlns:a16="http://schemas.microsoft.com/office/drawing/2014/main" id="{8CF9E18B-7043-6E03-FF0E-729A38DB9B32}"/>
              </a:ext>
            </a:extLst>
          </p:cNvPr>
          <p:cNvSpPr>
            <a:spLocks noGrp="1"/>
          </p:cNvSpPr>
          <p:nvPr>
            <p:ph type="sldNum" sz="quarter" idx="4"/>
          </p:nvPr>
        </p:nvSpPr>
        <p:spPr/>
        <p:txBody>
          <a:body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25512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658028" cy="4531125"/>
          </a:xfrm>
        </p:spPr>
        <p:txBody>
          <a:bodyPr/>
          <a:lstStyle/>
          <a:p>
            <a:r>
              <a:rPr lang="en-US" u="sng" dirty="0"/>
              <a:t>Human-behavior Modeling</a:t>
            </a:r>
            <a:r>
              <a:rPr lang="en-US" dirty="0"/>
              <a:t> (</a:t>
            </a:r>
            <a:r>
              <a:rPr lang="en-US" b="1" i="1" dirty="0"/>
              <a:t>example</a:t>
            </a:r>
            <a:r>
              <a:rPr lang="en-US" dirty="0"/>
              <a:t>)</a:t>
            </a:r>
          </a:p>
          <a:p>
            <a:pPr lvl="1"/>
            <a:r>
              <a:rPr lang="en-US" u="sng" dirty="0"/>
              <a:t>Problem statement</a:t>
            </a:r>
            <a:r>
              <a:rPr lang="en-US" dirty="0"/>
              <a:t>: Cognitive behavior modeling of pedestrian behavior in large crowds</a:t>
            </a:r>
          </a:p>
          <a:p>
            <a:pPr lvl="1"/>
            <a:r>
              <a:rPr lang="en-US" u="sng" dirty="0"/>
              <a:t>Tutorial focus area</a:t>
            </a:r>
            <a:r>
              <a:rPr lang="en-US" dirty="0"/>
              <a:t>: Human mobility</a:t>
            </a:r>
          </a:p>
          <a:p>
            <a:r>
              <a:rPr lang="en-US" b="1" dirty="0"/>
              <a:t>Objective</a:t>
            </a:r>
            <a:r>
              <a:rPr lang="en-US" dirty="0"/>
              <a:t>: Apply cognitive heuristics to achieve an improved understanding of crowd dynamics</a:t>
            </a:r>
          </a:p>
          <a:p>
            <a:pPr lvl="1"/>
            <a:r>
              <a:rPr lang="en-US" dirty="0"/>
              <a:t>Crucial for future preparation of large events</a:t>
            </a:r>
            <a:endParaRPr lang="en-US" i="1" dirty="0"/>
          </a:p>
          <a:p>
            <a:r>
              <a:rPr lang="en-US" dirty="0"/>
              <a:t>Guided by visual information - pedestrians apply simple cognitive procedures to adapt walking speeds and directions (i.e., to avoid collisions)</a:t>
            </a:r>
          </a:p>
          <a:p>
            <a:pPr marL="0" indent="0">
              <a:buNone/>
            </a:pPr>
            <a:endParaRPr lang="en-US" dirty="0"/>
          </a:p>
          <a:p>
            <a:endParaRPr lang="en-US" dirty="0"/>
          </a:p>
        </p:txBody>
      </p:sp>
      <p:pic>
        <p:nvPicPr>
          <p:cNvPr id="5" name="Picture 6">
            <a:extLst>
              <a:ext uri="{FF2B5EF4-FFF2-40B4-BE49-F238E27FC236}">
                <a16:creationId xmlns:a16="http://schemas.microsoft.com/office/drawing/2014/main" id="{AF005067-458B-379F-0B42-3808B457DE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0346" y="952014"/>
            <a:ext cx="2681711" cy="22569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CDF593-7795-9C0C-4022-280F8E64B414}"/>
              </a:ext>
            </a:extLst>
          </p:cNvPr>
          <p:cNvSpPr txBox="1"/>
          <p:nvPr/>
        </p:nvSpPr>
        <p:spPr>
          <a:xfrm>
            <a:off x="10724602" y="274454"/>
            <a:ext cx="1317455"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Moussaïd et al., 2011</a:t>
            </a:r>
          </a:p>
        </p:txBody>
      </p:sp>
      <p:pic>
        <p:nvPicPr>
          <p:cNvPr id="2050" name="Picture 2">
            <a:extLst>
              <a:ext uri="{FF2B5EF4-FFF2-40B4-BE49-F238E27FC236}">
                <a16:creationId xmlns:a16="http://schemas.microsoft.com/office/drawing/2014/main" id="{82D2CE55-F0FE-0F10-1CA7-F788FBF77D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118"/>
          <a:stretch/>
        </p:blipFill>
        <p:spPr bwMode="auto">
          <a:xfrm>
            <a:off x="9799477" y="3389303"/>
            <a:ext cx="2062544" cy="2610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BAA288E-7175-D4B1-0520-9045A2A39D1A}"/>
              </a:ext>
            </a:extLst>
          </p:cNvPr>
          <p:cNvPicPr>
            <a:picLocks noChangeAspect="1"/>
          </p:cNvPicPr>
          <p:nvPr/>
        </p:nvPicPr>
        <p:blipFill rotWithShape="1">
          <a:blip r:embed="rId4"/>
          <a:srcRect l="36033" t="82203" r="36870" b="12348"/>
          <a:stretch/>
        </p:blipFill>
        <p:spPr>
          <a:xfrm>
            <a:off x="3729162" y="6290145"/>
            <a:ext cx="3303767" cy="373712"/>
          </a:xfrm>
          <a:prstGeom prst="rect">
            <a:avLst/>
          </a:prstGeom>
          <a:ln>
            <a:solidFill>
              <a:schemeClr val="tx1"/>
            </a:solidFill>
            <a:prstDash val="sysDash"/>
          </a:ln>
        </p:spPr>
      </p:pic>
      <p:cxnSp>
        <p:nvCxnSpPr>
          <p:cNvPr id="14" name="Straight Arrow Connector 13">
            <a:extLst>
              <a:ext uri="{FF2B5EF4-FFF2-40B4-BE49-F238E27FC236}">
                <a16:creationId xmlns:a16="http://schemas.microsoft.com/office/drawing/2014/main" id="{E1B43591-CD45-7F81-58EE-F17878BAAAA7}"/>
              </a:ext>
            </a:extLst>
          </p:cNvPr>
          <p:cNvCxnSpPr/>
          <p:nvPr/>
        </p:nvCxnSpPr>
        <p:spPr bwMode="auto">
          <a:xfrm flipV="1">
            <a:off x="7164125" y="5711024"/>
            <a:ext cx="2413221" cy="703691"/>
          </a:xfrm>
          <a:prstGeom prst="straightConnector1">
            <a:avLst/>
          </a:prstGeom>
          <a:solidFill>
            <a:schemeClr val="accent1"/>
          </a:solidFill>
          <a:ln w="9525" cap="flat" cmpd="sng" algn="ctr">
            <a:solidFill>
              <a:schemeClr val="tx1"/>
            </a:solidFill>
            <a:prstDash val="solid"/>
            <a:miter lim="800000"/>
            <a:headEnd type="triangle"/>
            <a:tailEnd type="triangle"/>
          </a:ln>
          <a:effectLst/>
        </p:spPr>
      </p:cxnSp>
      <p:sp>
        <p:nvSpPr>
          <p:cNvPr id="3" name="Slide Number Placeholder 2">
            <a:extLst>
              <a:ext uri="{FF2B5EF4-FFF2-40B4-BE49-F238E27FC236}">
                <a16:creationId xmlns:a16="http://schemas.microsoft.com/office/drawing/2014/main" id="{4A2F0EC8-A0BC-BE20-F568-9D7302FED37D}"/>
              </a:ext>
            </a:extLst>
          </p:cNvPr>
          <p:cNvSpPr>
            <a:spLocks noGrp="1"/>
          </p:cNvSpPr>
          <p:nvPr>
            <p:ph type="sldNum" sz="quarter" idx="4"/>
          </p:nvPr>
        </p:nvSpPr>
        <p:spPr/>
        <p:txBody>
          <a:bodyPr/>
          <a:lstStyle/>
          <a:p>
            <a:pPr>
              <a:defRPr/>
            </a:pPr>
            <a:fld id="{D68E8870-17DE-45C4-A8DD-7644B2422933}" type="slidenum">
              <a:rPr lang="en-US" smtClean="0"/>
              <a:pPr>
                <a:defRPr/>
              </a:pPr>
              <a:t>28</a:t>
            </a:fld>
            <a:endParaRPr lang="en-US" dirty="0"/>
          </a:p>
        </p:txBody>
      </p:sp>
      <p:sp>
        <p:nvSpPr>
          <p:cNvPr id="6" name="TextBox 5">
            <a:extLst>
              <a:ext uri="{FF2B5EF4-FFF2-40B4-BE49-F238E27FC236}">
                <a16:creationId xmlns:a16="http://schemas.microsoft.com/office/drawing/2014/main" id="{0DECD446-8F67-2474-280E-0F5E33957972}"/>
              </a:ext>
            </a:extLst>
          </p:cNvPr>
          <p:cNvSpPr txBox="1"/>
          <p:nvPr/>
        </p:nvSpPr>
        <p:spPr>
          <a:xfrm>
            <a:off x="4240348" y="5982368"/>
            <a:ext cx="2281394" cy="307777"/>
          </a:xfrm>
          <a:prstGeom prst="rect">
            <a:avLst/>
          </a:prstGeom>
          <a:noFill/>
        </p:spPr>
        <p:txBody>
          <a:bodyPr wrap="none" rtlCol="0">
            <a:spAutoFit/>
          </a:bodyPr>
          <a:lstStyle/>
          <a:p>
            <a:r>
              <a:rPr lang="en-US" sz="1400" b="1" i="1" dirty="0"/>
              <a:t>Distance to destination</a:t>
            </a:r>
          </a:p>
        </p:txBody>
      </p:sp>
    </p:spTree>
    <p:extLst>
      <p:ext uri="{BB962C8B-B14F-4D97-AF65-F5344CB8AC3E}">
        <p14:creationId xmlns:p14="http://schemas.microsoft.com/office/powerpoint/2010/main" val="597351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749467" cy="5075237"/>
          </a:xfrm>
        </p:spPr>
        <p:txBody>
          <a:bodyPr/>
          <a:lstStyle/>
          <a:p>
            <a:r>
              <a:rPr lang="en-US" u="sng" dirty="0"/>
              <a:t>Human-behavior Modeling</a:t>
            </a:r>
            <a:r>
              <a:rPr lang="en-US" dirty="0"/>
              <a:t> (</a:t>
            </a:r>
            <a:r>
              <a:rPr lang="en-US" b="1" i="1" dirty="0"/>
              <a:t>example</a:t>
            </a:r>
            <a:r>
              <a:rPr lang="en-US" dirty="0"/>
              <a:t>)</a:t>
            </a:r>
          </a:p>
          <a:p>
            <a:r>
              <a:rPr lang="en-US" dirty="0"/>
              <a:t>With overcrowding, physical interactions may occur, causing </a:t>
            </a:r>
            <a:r>
              <a:rPr lang="en-US" i="1" dirty="0"/>
              <a:t>unintentional movements </a:t>
            </a:r>
            <a:r>
              <a:rPr lang="en-US" dirty="0"/>
              <a:t>– less predictable </a:t>
            </a:r>
          </a:p>
          <a:p>
            <a:r>
              <a:rPr lang="en-US" b="1" dirty="0"/>
              <a:t>Outcomes</a:t>
            </a:r>
            <a:r>
              <a:rPr lang="en-US" dirty="0"/>
              <a:t>: model predicts the emergence of self-organization phenomena (e.g., stop-and-go waves) </a:t>
            </a:r>
          </a:p>
          <a:p>
            <a:pPr lvl="1"/>
            <a:r>
              <a:rPr lang="en-US" dirty="0"/>
              <a:t>Integrated handling of human interactions overcomes limitations of physics-based modeling approaches</a:t>
            </a:r>
          </a:p>
          <a:p>
            <a:r>
              <a:rPr lang="en-US" u="sng" dirty="0"/>
              <a:t>Future applications</a:t>
            </a:r>
            <a:r>
              <a:rPr lang="en-US" dirty="0"/>
              <a:t>: biological swarms; autonomous technologies (e.g., vehicles/drones)</a:t>
            </a:r>
          </a:p>
          <a:p>
            <a:endParaRPr lang="en-US" dirty="0"/>
          </a:p>
          <a:p>
            <a:pPr marL="0" indent="0">
              <a:buNone/>
            </a:pPr>
            <a:endParaRPr lang="en-US" dirty="0"/>
          </a:p>
          <a:p>
            <a:endParaRPr lang="en-US" dirty="0"/>
          </a:p>
        </p:txBody>
      </p:sp>
      <p:pic>
        <p:nvPicPr>
          <p:cNvPr id="3074" name="Picture 2">
            <a:extLst>
              <a:ext uri="{FF2B5EF4-FFF2-40B4-BE49-F238E27FC236}">
                <a16:creationId xmlns:a16="http://schemas.microsoft.com/office/drawing/2014/main" id="{57ABD484-3BC1-0745-DA74-E99D0061ECB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50" t="58844"/>
          <a:stretch/>
        </p:blipFill>
        <p:spPr bwMode="auto">
          <a:xfrm>
            <a:off x="8282538" y="1001042"/>
            <a:ext cx="3581497" cy="10035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7F640E5B-0820-27F4-8FD8-3E239A681CC9}"/>
              </a:ext>
            </a:extLst>
          </p:cNvPr>
          <p:cNvGrpSpPr/>
          <p:nvPr/>
        </p:nvGrpSpPr>
        <p:grpSpPr>
          <a:xfrm>
            <a:off x="8728873" y="2302974"/>
            <a:ext cx="2373530" cy="2136181"/>
            <a:chOff x="8728873" y="2031558"/>
            <a:chExt cx="3159230" cy="2504661"/>
          </a:xfrm>
        </p:grpSpPr>
        <p:pic>
          <p:nvPicPr>
            <p:cNvPr id="3076" name="Picture 4">
              <a:extLst>
                <a:ext uri="{FF2B5EF4-FFF2-40B4-BE49-F238E27FC236}">
                  <a16:creationId xmlns:a16="http://schemas.microsoft.com/office/drawing/2014/main" id="{77065344-9E69-9F2D-6FDB-F1307152CC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41" b="43130"/>
            <a:stretch/>
          </p:blipFill>
          <p:spPr bwMode="auto">
            <a:xfrm>
              <a:off x="8728873" y="2031558"/>
              <a:ext cx="3159230" cy="25046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B6C8AB3-B848-E2F3-EF61-FDB2273B50A7}"/>
                </a:ext>
              </a:extLst>
            </p:cNvPr>
            <p:cNvSpPr/>
            <p:nvPr/>
          </p:nvSpPr>
          <p:spPr bwMode="auto">
            <a:xfrm>
              <a:off x="8728873" y="2031558"/>
              <a:ext cx="210709" cy="178904"/>
            </a:xfrm>
            <a:prstGeom prst="rect">
              <a:avLst/>
            </a:prstGeom>
            <a:solidFill>
              <a:schemeClr val="bg1"/>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pSp>
      <p:pic>
        <p:nvPicPr>
          <p:cNvPr id="3078" name="Picture 6">
            <a:extLst>
              <a:ext uri="{FF2B5EF4-FFF2-40B4-BE49-F238E27FC236}">
                <a16:creationId xmlns:a16="http://schemas.microsoft.com/office/drawing/2014/main" id="{F8E747D2-C5D2-7722-B7DC-D8F1FF738B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41" t="11456" r="32728"/>
          <a:stretch/>
        </p:blipFill>
        <p:spPr bwMode="auto">
          <a:xfrm>
            <a:off x="8808026" y="4737500"/>
            <a:ext cx="2220985" cy="14839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B503463-9E88-1054-D088-F4FF67E7A615}"/>
              </a:ext>
            </a:extLst>
          </p:cNvPr>
          <p:cNvSpPr>
            <a:spLocks noGrp="1"/>
          </p:cNvSpPr>
          <p:nvPr>
            <p:ph type="sldNum" sz="quarter" idx="4"/>
          </p:nvPr>
        </p:nvSpPr>
        <p:spPr/>
        <p:txBody>
          <a:bodyPr/>
          <a:lstStyle/>
          <a:p>
            <a:pPr>
              <a:defRPr/>
            </a:pPr>
            <a:fld id="{D68E8870-17DE-45C4-A8DD-7644B2422933}" type="slidenum">
              <a:rPr lang="en-US" smtClean="0"/>
              <a:pPr>
                <a:defRPr/>
              </a:pPr>
              <a:t>29</a:t>
            </a:fld>
            <a:endParaRPr lang="en-US" dirty="0"/>
          </a:p>
        </p:txBody>
      </p:sp>
      <p:sp>
        <p:nvSpPr>
          <p:cNvPr id="5" name="TextBox 4">
            <a:extLst>
              <a:ext uri="{FF2B5EF4-FFF2-40B4-BE49-F238E27FC236}">
                <a16:creationId xmlns:a16="http://schemas.microsoft.com/office/drawing/2014/main" id="{E323468F-EF2E-F89C-6C62-2B01E578D1A2}"/>
              </a:ext>
            </a:extLst>
          </p:cNvPr>
          <p:cNvSpPr txBox="1"/>
          <p:nvPr/>
        </p:nvSpPr>
        <p:spPr>
          <a:xfrm>
            <a:off x="10724602" y="274454"/>
            <a:ext cx="1317455"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Moussaïd et al., 2011</a:t>
            </a:r>
          </a:p>
        </p:txBody>
      </p:sp>
    </p:spTree>
    <p:extLst>
      <p:ext uri="{BB962C8B-B14F-4D97-AF65-F5344CB8AC3E}">
        <p14:creationId xmlns:p14="http://schemas.microsoft.com/office/powerpoint/2010/main" val="194735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Introduction</a:t>
            </a:r>
          </a:p>
        </p:txBody>
      </p:sp>
      <p:sp>
        <p:nvSpPr>
          <p:cNvPr id="4" name="Content Placeholder 3"/>
          <p:cNvSpPr>
            <a:spLocks noGrp="1"/>
          </p:cNvSpPr>
          <p:nvPr>
            <p:ph sz="quarter" idx="11"/>
          </p:nvPr>
        </p:nvSpPr>
        <p:spPr>
          <a:xfrm>
            <a:off x="429811" y="1046715"/>
            <a:ext cx="11626354" cy="5075237"/>
          </a:xfrm>
        </p:spPr>
        <p:txBody>
          <a:bodyPr/>
          <a:lstStyle/>
          <a:p>
            <a:pPr marL="0" indent="0">
              <a:buNone/>
            </a:pPr>
            <a:r>
              <a:rPr lang="en-US" b="1" dirty="0"/>
              <a:t>Tutorial Learning Objectives</a:t>
            </a:r>
          </a:p>
          <a:p>
            <a:pPr marL="0" indent="0">
              <a:buNone/>
            </a:pPr>
            <a:endParaRPr lang="en-US" sz="1200" dirty="0"/>
          </a:p>
          <a:p>
            <a:pPr marL="514350" indent="-514350">
              <a:buFont typeface="+mj-lt"/>
              <a:buAutoNum type="arabicParenR"/>
            </a:pPr>
            <a:r>
              <a:rPr lang="en-US" b="1" i="1" dirty="0"/>
              <a:t>Describe</a:t>
            </a:r>
            <a:r>
              <a:rPr lang="en-US" dirty="0"/>
              <a:t> basic concepts (M&amp;S) that are foundational to I/ITSEC.</a:t>
            </a:r>
          </a:p>
          <a:p>
            <a:pPr marL="514350" indent="-514350">
              <a:buFont typeface="+mj-lt"/>
              <a:buAutoNum type="arabicParenR"/>
            </a:pPr>
            <a:r>
              <a:rPr lang="en-US" b="1" i="1" dirty="0"/>
              <a:t>Classify</a:t>
            </a:r>
            <a:r>
              <a:rPr lang="en-US" dirty="0"/>
              <a:t> applications in M&amp;S with relation to transportation and human mobility.</a:t>
            </a:r>
          </a:p>
          <a:p>
            <a:pPr marL="514350" indent="-514350">
              <a:buFont typeface="+mj-lt"/>
              <a:buAutoNum type="arabicParenR"/>
            </a:pPr>
            <a:r>
              <a:rPr lang="en-US" b="1" i="1" dirty="0"/>
              <a:t>Analyze</a:t>
            </a:r>
            <a:r>
              <a:rPr lang="en-US" dirty="0"/>
              <a:t> modeling methods and implementations aligned with NTSA CMSP.</a:t>
            </a:r>
          </a:p>
          <a:p>
            <a:pPr marL="514350" indent="-514350">
              <a:buFont typeface="+mj-lt"/>
              <a:buAutoNum type="arabicParenR"/>
            </a:pPr>
            <a:r>
              <a:rPr lang="en-US" b="1" i="1" dirty="0"/>
              <a:t>Distinguish</a:t>
            </a:r>
            <a:r>
              <a:rPr lang="en-US" dirty="0"/>
              <a:t> mathematical fundamentals related to mobility, sustainability, logistics.</a:t>
            </a:r>
          </a:p>
          <a:p>
            <a:pPr marL="514350" indent="-514350">
              <a:buFont typeface="+mj-lt"/>
              <a:buAutoNum type="arabicParenR"/>
            </a:pPr>
            <a:r>
              <a:rPr lang="en-US" b="1" i="1" dirty="0"/>
              <a:t>Formulate</a:t>
            </a:r>
            <a:r>
              <a:rPr lang="en-US" dirty="0"/>
              <a:t> future pathways to advance sustainable human mobility in a digital world.</a:t>
            </a:r>
          </a:p>
          <a:p>
            <a:endParaRPr lang="en-US" dirty="0"/>
          </a:p>
          <a:p>
            <a:endParaRPr lang="en-US" dirty="0"/>
          </a:p>
        </p:txBody>
      </p:sp>
      <p:sp>
        <p:nvSpPr>
          <p:cNvPr id="5" name="TextBox 4">
            <a:extLst>
              <a:ext uri="{FF2B5EF4-FFF2-40B4-BE49-F238E27FC236}">
                <a16:creationId xmlns:a16="http://schemas.microsoft.com/office/drawing/2014/main" id="{352A8F3C-49A6-7335-29CA-03E61A6744C3}"/>
              </a:ext>
            </a:extLst>
          </p:cNvPr>
          <p:cNvSpPr txBox="1"/>
          <p:nvPr/>
        </p:nvSpPr>
        <p:spPr>
          <a:xfrm>
            <a:off x="10734968" y="257888"/>
            <a:ext cx="1321196"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Anderson et al., 2001</a:t>
            </a:r>
          </a:p>
        </p:txBody>
      </p:sp>
      <p:sp>
        <p:nvSpPr>
          <p:cNvPr id="3" name="Slide Number Placeholder 2">
            <a:extLst>
              <a:ext uri="{FF2B5EF4-FFF2-40B4-BE49-F238E27FC236}">
                <a16:creationId xmlns:a16="http://schemas.microsoft.com/office/drawing/2014/main" id="{382C42B2-06D6-1C67-3976-BE1378CC18B3}"/>
              </a:ext>
            </a:extLst>
          </p:cNvPr>
          <p:cNvSpPr>
            <a:spLocks noGrp="1"/>
          </p:cNvSpPr>
          <p:nvPr>
            <p:ph type="sldNum" sz="quarter" idx="4"/>
          </p:nvPr>
        </p:nvSpPr>
        <p:spPr/>
        <p:txBody>
          <a:bodyPr/>
          <a:lstStyle/>
          <a:p>
            <a:pPr>
              <a:defRPr/>
            </a:pPr>
            <a:fld id="{D68E8870-17DE-45C4-A8DD-7644B2422933}" type="slidenum">
              <a:rPr lang="en-US" smtClean="0"/>
              <a:pPr>
                <a:defRPr/>
              </a:pPr>
              <a:t>3</a:t>
            </a:fld>
            <a:endParaRPr lang="en-US" dirty="0"/>
          </a:p>
        </p:txBody>
      </p:sp>
      <p:pic>
        <p:nvPicPr>
          <p:cNvPr id="1030" name="Picture 6" descr="Beyond Bloom: Writing Progressive Learning Objectives – Roompact">
            <a:extLst>
              <a:ext uri="{FF2B5EF4-FFF2-40B4-BE49-F238E27FC236}">
                <a16:creationId xmlns:a16="http://schemas.microsoft.com/office/drawing/2014/main" id="{C7D34D1B-111D-6CD4-91BE-AF7E449460A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90" t="10733" r="3915" b="11715"/>
          <a:stretch/>
        </p:blipFill>
        <p:spPr bwMode="auto">
          <a:xfrm>
            <a:off x="3564937" y="4525985"/>
            <a:ext cx="4571959" cy="2190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5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226954" cy="5075237"/>
          </a:xfrm>
        </p:spPr>
        <p:txBody>
          <a:bodyPr/>
          <a:lstStyle/>
          <a:p>
            <a:r>
              <a:rPr lang="en-US" u="sng" dirty="0"/>
              <a:t>Multi-Resolution Modeling (MRM)</a:t>
            </a:r>
            <a:r>
              <a:rPr lang="en-US" dirty="0"/>
              <a:t>: construction of a single model (or family of models) to describe the same system at different resolutions</a:t>
            </a:r>
          </a:p>
          <a:p>
            <a:r>
              <a:rPr lang="en-US" dirty="0"/>
              <a:t>A trade-off between a high-resolution model that may be unnecessarily rich with detail and a simpler low-resolution model that is not as accurate</a:t>
            </a:r>
          </a:p>
          <a:p>
            <a:r>
              <a:rPr lang="en-US" dirty="0"/>
              <a:t>Often implemented for </a:t>
            </a:r>
            <a:r>
              <a:rPr lang="en-US" i="1" dirty="0"/>
              <a:t>LVC interoperability </a:t>
            </a:r>
            <a:r>
              <a:rPr lang="en-US" dirty="0"/>
              <a:t>to integrate pre-existing model characteristics</a:t>
            </a:r>
          </a:p>
          <a:p>
            <a:r>
              <a:rPr lang="en-US" dirty="0"/>
              <a:t>Also implemented to vary </a:t>
            </a:r>
            <a:r>
              <a:rPr lang="en-US" i="1" dirty="0"/>
              <a:t>finite element mesh density </a:t>
            </a:r>
            <a:r>
              <a:rPr lang="en-US" dirty="0"/>
              <a:t>(e.g., high stress concentration)</a:t>
            </a:r>
          </a:p>
          <a:p>
            <a:endParaRPr lang="en-US" dirty="0"/>
          </a:p>
        </p:txBody>
      </p:sp>
      <p:sp>
        <p:nvSpPr>
          <p:cNvPr id="6" name="TextBox 5">
            <a:extLst>
              <a:ext uri="{FF2B5EF4-FFF2-40B4-BE49-F238E27FC236}">
                <a16:creationId xmlns:a16="http://schemas.microsoft.com/office/drawing/2014/main" id="{37796E76-B8B4-2FE0-B22B-E159C652E671}"/>
              </a:ext>
            </a:extLst>
          </p:cNvPr>
          <p:cNvSpPr txBox="1"/>
          <p:nvPr/>
        </p:nvSpPr>
        <p:spPr>
          <a:xfrm>
            <a:off x="9578202" y="187011"/>
            <a:ext cx="1429432"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Davis &amp; Bigelow, 1988</a:t>
            </a:r>
          </a:p>
        </p:txBody>
      </p:sp>
      <p:pic>
        <p:nvPicPr>
          <p:cNvPr id="2050" name="Picture 2" descr="Meshing Considerations for Linear Static Problems | COMSOL Blog">
            <a:extLst>
              <a:ext uri="{FF2B5EF4-FFF2-40B4-BE49-F238E27FC236}">
                <a16:creationId xmlns:a16="http://schemas.microsoft.com/office/drawing/2014/main" id="{5759EA6C-E039-4F63-550C-CCEA3A54C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087" y="4282639"/>
            <a:ext cx="4394052" cy="1663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ABF58-1A7D-B3BF-778B-95DA7C45DB12}"/>
              </a:ext>
            </a:extLst>
          </p:cNvPr>
          <p:cNvSpPr txBox="1"/>
          <p:nvPr/>
        </p:nvSpPr>
        <p:spPr>
          <a:xfrm>
            <a:off x="11098424" y="187011"/>
            <a:ext cx="1002715"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Lee et al., 2020</a:t>
            </a:r>
          </a:p>
        </p:txBody>
      </p:sp>
      <p:pic>
        <p:nvPicPr>
          <p:cNvPr id="2052" name="Picture 4" descr="Information | Free Full-Text | A Systematic Review of the Multi-Resolution  Modeling (MRM) for Integration of Live, Virtual, and Constructive Systems">
            <a:extLst>
              <a:ext uri="{FF2B5EF4-FFF2-40B4-BE49-F238E27FC236}">
                <a16:creationId xmlns:a16="http://schemas.microsoft.com/office/drawing/2014/main" id="{9F43ED4E-243D-1FFB-2366-781D027061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0453" y="1280930"/>
            <a:ext cx="3710804" cy="25760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0CC8AB8-A0EF-554E-F6D1-821E7E201086}"/>
              </a:ext>
            </a:extLst>
          </p:cNvPr>
          <p:cNvSpPr>
            <a:spLocks noGrp="1"/>
          </p:cNvSpPr>
          <p:nvPr>
            <p:ph type="sldNum" sz="quarter" idx="4"/>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393185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7287914" cy="5075237"/>
          </a:xfrm>
        </p:spPr>
        <p:txBody>
          <a:bodyPr/>
          <a:lstStyle/>
          <a:p>
            <a:r>
              <a:rPr lang="en-US" u="sng" dirty="0"/>
              <a:t>Multi-Resolution Modeling </a:t>
            </a:r>
            <a:r>
              <a:rPr lang="en-US" dirty="0"/>
              <a:t>(</a:t>
            </a:r>
            <a:r>
              <a:rPr lang="en-US" b="1" i="1" dirty="0"/>
              <a:t>example</a:t>
            </a:r>
            <a:r>
              <a:rPr lang="en-US" dirty="0"/>
              <a:t>)</a:t>
            </a:r>
          </a:p>
          <a:p>
            <a:pPr lvl="1"/>
            <a:r>
              <a:rPr lang="en-US" u="sng" dirty="0"/>
              <a:t>Problem statement</a:t>
            </a:r>
            <a:r>
              <a:rPr lang="en-US" dirty="0"/>
              <a:t>: Macro, Meso, &amp; Microscopic Modeling for Traffic Simulation</a:t>
            </a:r>
          </a:p>
          <a:p>
            <a:pPr lvl="1"/>
            <a:r>
              <a:rPr lang="en-US" u="sng" dirty="0"/>
              <a:t>Tutorial focus area</a:t>
            </a:r>
            <a:r>
              <a:rPr lang="en-US" dirty="0"/>
              <a:t>: Transportation/Mobility</a:t>
            </a:r>
          </a:p>
          <a:p>
            <a:r>
              <a:rPr lang="en-US" b="1" dirty="0"/>
              <a:t>Objective</a:t>
            </a:r>
            <a:r>
              <a:rPr lang="en-US" dirty="0"/>
              <a:t>: develop an integrated transport framework that </a:t>
            </a:r>
            <a:r>
              <a:rPr lang="en-US" b="1" i="1" dirty="0"/>
              <a:t>combines</a:t>
            </a:r>
            <a:r>
              <a:rPr lang="en-US" dirty="0"/>
              <a:t> three modeling fidelities:</a:t>
            </a:r>
          </a:p>
          <a:p>
            <a:pPr lvl="1"/>
            <a:r>
              <a:rPr lang="en-US" b="1" i="1" dirty="0"/>
              <a:t>Macro</a:t>
            </a:r>
            <a:r>
              <a:rPr lang="en-US" dirty="0"/>
              <a:t>: traffic stream characteristics like density, flow, mean speed – like a fluid (</a:t>
            </a:r>
            <a:r>
              <a:rPr lang="en-US" i="1" dirty="0"/>
              <a:t>aggregated</a:t>
            </a:r>
            <a:r>
              <a:rPr lang="en-US" dirty="0"/>
              <a:t>)</a:t>
            </a:r>
          </a:p>
          <a:p>
            <a:pPr lvl="1"/>
            <a:r>
              <a:rPr lang="en-US" b="1" i="1" dirty="0"/>
              <a:t>Meso</a:t>
            </a:r>
            <a:r>
              <a:rPr lang="en-US" dirty="0"/>
              <a:t>: imparts simplified flow dynamics</a:t>
            </a:r>
          </a:p>
          <a:p>
            <a:pPr lvl="1"/>
            <a:r>
              <a:rPr lang="en-US" b="1" i="1" dirty="0"/>
              <a:t>Micro</a:t>
            </a:r>
            <a:r>
              <a:rPr lang="en-US" dirty="0"/>
              <a:t>: emulate the dynamics of individual vehicles; car-following/lane-changing (</a:t>
            </a:r>
            <a:r>
              <a:rPr lang="en-US" i="1" dirty="0"/>
              <a:t>disaggregated</a:t>
            </a:r>
            <a:r>
              <a:rPr lang="en-US" dirty="0"/>
              <a:t>)</a:t>
            </a:r>
          </a:p>
          <a:p>
            <a:pPr lvl="1"/>
            <a:endParaRPr lang="en-US" dirty="0"/>
          </a:p>
          <a:p>
            <a:endParaRPr lang="en-US" dirty="0"/>
          </a:p>
        </p:txBody>
      </p:sp>
      <p:sp>
        <p:nvSpPr>
          <p:cNvPr id="5" name="TextBox 4">
            <a:extLst>
              <a:ext uri="{FF2B5EF4-FFF2-40B4-BE49-F238E27FC236}">
                <a16:creationId xmlns:a16="http://schemas.microsoft.com/office/drawing/2014/main" id="{E0D886E4-2C1F-4A5C-13DB-DFD6597E7A3D}"/>
              </a:ext>
            </a:extLst>
          </p:cNvPr>
          <p:cNvSpPr txBox="1"/>
          <p:nvPr/>
        </p:nvSpPr>
        <p:spPr>
          <a:xfrm>
            <a:off x="9573843" y="209052"/>
            <a:ext cx="1242203"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Kesting et al., 2008</a:t>
            </a:r>
          </a:p>
        </p:txBody>
      </p:sp>
      <p:pic>
        <p:nvPicPr>
          <p:cNvPr id="8194" name="Picture 2">
            <a:extLst>
              <a:ext uri="{FF2B5EF4-FFF2-40B4-BE49-F238E27FC236}">
                <a16:creationId xmlns:a16="http://schemas.microsoft.com/office/drawing/2014/main" id="{5E28DC27-CF3A-ABD5-00A7-71CBD5811C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65"/>
          <a:stretch/>
        </p:blipFill>
        <p:spPr bwMode="auto">
          <a:xfrm>
            <a:off x="9314330" y="1004182"/>
            <a:ext cx="2703986" cy="22503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Oregon Microsimulation Roundtable March ppt video online download">
            <a:extLst>
              <a:ext uri="{FF2B5EF4-FFF2-40B4-BE49-F238E27FC236}">
                <a16:creationId xmlns:a16="http://schemas.microsoft.com/office/drawing/2014/main" id="{55A991FF-1D3F-2358-47A7-BF74997C11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83" t="22984" b="7064"/>
          <a:stretch/>
        </p:blipFill>
        <p:spPr bwMode="auto">
          <a:xfrm>
            <a:off x="9437759" y="3584333"/>
            <a:ext cx="2129555" cy="24873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477A00-68D1-5471-7BA0-36785C67ED03}"/>
              </a:ext>
            </a:extLst>
          </p:cNvPr>
          <p:cNvSpPr txBox="1"/>
          <p:nvPr/>
        </p:nvSpPr>
        <p:spPr>
          <a:xfrm>
            <a:off x="10893288" y="209052"/>
            <a:ext cx="108594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Casas et al., 2011</a:t>
            </a:r>
          </a:p>
        </p:txBody>
      </p:sp>
      <p:sp>
        <p:nvSpPr>
          <p:cNvPr id="3" name="Slide Number Placeholder 2">
            <a:extLst>
              <a:ext uri="{FF2B5EF4-FFF2-40B4-BE49-F238E27FC236}">
                <a16:creationId xmlns:a16="http://schemas.microsoft.com/office/drawing/2014/main" id="{D1947E2D-4E8A-09DD-CB84-7803DA17E962}"/>
              </a:ext>
            </a:extLst>
          </p:cNvPr>
          <p:cNvSpPr>
            <a:spLocks noGrp="1"/>
          </p:cNvSpPr>
          <p:nvPr>
            <p:ph type="sldNum" sz="quarter" idx="4"/>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1263680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7122451" cy="5075237"/>
          </a:xfrm>
        </p:spPr>
        <p:txBody>
          <a:bodyPr/>
          <a:lstStyle/>
          <a:p>
            <a:r>
              <a:rPr lang="en-US" u="sng" dirty="0"/>
              <a:t>Multi-Resolution Modeling </a:t>
            </a:r>
            <a:r>
              <a:rPr lang="en-US" dirty="0"/>
              <a:t>(</a:t>
            </a:r>
            <a:r>
              <a:rPr lang="en-US" b="1" i="1" dirty="0"/>
              <a:t>example</a:t>
            </a:r>
            <a:r>
              <a:rPr lang="en-US" dirty="0"/>
              <a:t>)</a:t>
            </a:r>
          </a:p>
          <a:p>
            <a:r>
              <a:rPr lang="en-US" dirty="0"/>
              <a:t>Origin-destination (OD) matrix maps </a:t>
            </a:r>
            <a:r>
              <a:rPr lang="en-US" i="1" dirty="0"/>
              <a:t>demand </a:t>
            </a:r>
            <a:r>
              <a:rPr lang="en-US" dirty="0"/>
              <a:t>to maintain network consistency under assumption of (static/dynamic) equilibrium </a:t>
            </a:r>
          </a:p>
          <a:p>
            <a:r>
              <a:rPr lang="en-US" b="1" dirty="0"/>
              <a:t>Outcomes</a:t>
            </a:r>
            <a:r>
              <a:rPr lang="en-US" dirty="0"/>
              <a:t>:</a:t>
            </a:r>
          </a:p>
          <a:p>
            <a:pPr lvl="1"/>
            <a:r>
              <a:rPr lang="en-US" u="sng" dirty="0"/>
              <a:t>Computer modeling</a:t>
            </a:r>
            <a:r>
              <a:rPr lang="en-US" dirty="0"/>
              <a:t>: established an approach to overcome the limitations of transport models based on different network representations </a:t>
            </a:r>
          </a:p>
          <a:p>
            <a:pPr lvl="1"/>
            <a:r>
              <a:rPr lang="en-US" u="sng" dirty="0"/>
              <a:t>Traffic modeling:</a:t>
            </a:r>
            <a:r>
              <a:rPr lang="en-US" dirty="0"/>
              <a:t> demonstrated compatibility between system representations implemented at each level</a:t>
            </a:r>
          </a:p>
          <a:p>
            <a:pPr lvl="1"/>
            <a:endParaRPr lang="en-US" dirty="0"/>
          </a:p>
        </p:txBody>
      </p:sp>
      <p:pic>
        <p:nvPicPr>
          <p:cNvPr id="7170" name="Picture 2">
            <a:extLst>
              <a:ext uri="{FF2B5EF4-FFF2-40B4-BE49-F238E27FC236}">
                <a16:creationId xmlns:a16="http://schemas.microsoft.com/office/drawing/2014/main" id="{DD670ED1-B537-68C5-C32B-838320226CD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t="1658" b="-1"/>
          <a:stretch/>
        </p:blipFill>
        <p:spPr bwMode="auto">
          <a:xfrm>
            <a:off x="8108575" y="3253081"/>
            <a:ext cx="2976283" cy="2769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D44F96-E517-B0F2-04A1-73BB2C9E36BD}"/>
              </a:ext>
            </a:extLst>
          </p:cNvPr>
          <p:cNvSpPr txBox="1"/>
          <p:nvPr/>
        </p:nvSpPr>
        <p:spPr>
          <a:xfrm>
            <a:off x="9405029" y="193999"/>
            <a:ext cx="1202013"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Barceló et al., 2005</a:t>
            </a:r>
          </a:p>
        </p:txBody>
      </p:sp>
      <p:sp>
        <p:nvSpPr>
          <p:cNvPr id="7" name="TextBox 6">
            <a:extLst>
              <a:ext uri="{FF2B5EF4-FFF2-40B4-BE49-F238E27FC236}">
                <a16:creationId xmlns:a16="http://schemas.microsoft.com/office/drawing/2014/main" id="{1725230C-F885-328C-9D61-C300085F02E2}"/>
              </a:ext>
            </a:extLst>
          </p:cNvPr>
          <p:cNvSpPr txBox="1"/>
          <p:nvPr/>
        </p:nvSpPr>
        <p:spPr>
          <a:xfrm>
            <a:off x="10711548" y="193999"/>
            <a:ext cx="1316883"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Winder &amp; Lutz, 2016</a:t>
            </a:r>
          </a:p>
        </p:txBody>
      </p:sp>
      <p:pic>
        <p:nvPicPr>
          <p:cNvPr id="1026" name="Picture 2" descr="Computational Ants: Agent Based Visualization Technique with CDR OD Matrix  — Interactive Simulation">
            <a:extLst>
              <a:ext uri="{FF2B5EF4-FFF2-40B4-BE49-F238E27FC236}">
                <a16:creationId xmlns:a16="http://schemas.microsoft.com/office/drawing/2014/main" id="{93BAA65E-7DD4-EB77-922B-F55DBA960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635" y="952864"/>
            <a:ext cx="4008458" cy="184860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9F7D99A-1F88-CDD0-26A2-FFA9B26E3ABC}"/>
              </a:ext>
            </a:extLst>
          </p:cNvPr>
          <p:cNvSpPr>
            <a:spLocks noGrp="1"/>
          </p:cNvSpPr>
          <p:nvPr>
            <p:ph type="sldNum" sz="quarter" idx="4"/>
          </p:nvPr>
        </p:nvSpPr>
        <p:spPr/>
        <p:txBody>
          <a:body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3191901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1" y="1046715"/>
            <a:ext cx="7584005" cy="5075237"/>
          </a:xfrm>
        </p:spPr>
        <p:txBody>
          <a:bodyPr/>
          <a:lstStyle/>
          <a:p>
            <a:r>
              <a:rPr lang="en-US" u="sng" dirty="0"/>
              <a:t>Semi-automated forces (SAF)</a:t>
            </a:r>
            <a:r>
              <a:rPr lang="en-US" dirty="0"/>
              <a:t>: Standardized military software frameworks (e.g., </a:t>
            </a:r>
            <a:r>
              <a:rPr lang="en-US" i="1" dirty="0"/>
              <a:t>JSAF</a:t>
            </a:r>
            <a:r>
              <a:rPr lang="en-US" dirty="0"/>
              <a:t>, </a:t>
            </a:r>
            <a:r>
              <a:rPr lang="en-US" i="1" dirty="0"/>
              <a:t>OneSAF</a:t>
            </a:r>
            <a:r>
              <a:rPr lang="en-US" dirty="0"/>
              <a:t>, </a:t>
            </a:r>
            <a:r>
              <a:rPr lang="en-US" i="1" dirty="0"/>
              <a:t>ModSAF</a:t>
            </a:r>
            <a:r>
              <a:rPr lang="en-US" dirty="0"/>
              <a:t>)</a:t>
            </a:r>
          </a:p>
          <a:p>
            <a:r>
              <a:rPr lang="en-US" dirty="0"/>
              <a:t>Computer-controlled networked assets that appear as though commanded by human operators</a:t>
            </a:r>
          </a:p>
          <a:p>
            <a:r>
              <a:rPr lang="en-US" dirty="0"/>
              <a:t>Typically implemented for realistic training/evaluation on a virtual battlefield</a:t>
            </a:r>
          </a:p>
          <a:p>
            <a:pPr lvl="1"/>
            <a:r>
              <a:rPr lang="en-US" dirty="0"/>
              <a:t>Opposing forces (to train against)</a:t>
            </a:r>
          </a:p>
          <a:p>
            <a:pPr lvl="1"/>
            <a:r>
              <a:rPr lang="en-US" dirty="0"/>
              <a:t>Friendly forces (to practice unit coordination)</a:t>
            </a:r>
          </a:p>
        </p:txBody>
      </p:sp>
      <p:pic>
        <p:nvPicPr>
          <p:cNvPr id="2050" name="Picture 2" descr="One Semi-automated Forces (ONESAF) - USAASC">
            <a:extLst>
              <a:ext uri="{FF2B5EF4-FFF2-40B4-BE49-F238E27FC236}">
                <a16:creationId xmlns:a16="http://schemas.microsoft.com/office/drawing/2014/main" id="{FB57B5F2-0A35-7017-5242-2E67E804FD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2857"/>
          <a:stretch/>
        </p:blipFill>
        <p:spPr bwMode="auto">
          <a:xfrm>
            <a:off x="8516983" y="1046715"/>
            <a:ext cx="3459009" cy="2206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tukGIS - Battlespace Simulations, Inc. (BSI) Providing Modern Air Combat  Environment to U.S. Armed Forces">
            <a:extLst>
              <a:ext uri="{FF2B5EF4-FFF2-40B4-BE49-F238E27FC236}">
                <a16:creationId xmlns:a16="http://schemas.microsoft.com/office/drawing/2014/main" id="{9737A825-6607-46CE-B6A7-D4B94DA4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611" y="3780932"/>
            <a:ext cx="4165274" cy="24373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F4C754-121D-9E73-C338-7D83ED7608D5}"/>
              </a:ext>
            </a:extLst>
          </p:cNvPr>
          <p:cNvSpPr txBox="1"/>
          <p:nvPr/>
        </p:nvSpPr>
        <p:spPr>
          <a:xfrm>
            <a:off x="11059885" y="186933"/>
            <a:ext cx="992777"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Fawkes, 2017</a:t>
            </a:r>
          </a:p>
        </p:txBody>
      </p:sp>
      <p:sp>
        <p:nvSpPr>
          <p:cNvPr id="3" name="Slide Number Placeholder 2">
            <a:extLst>
              <a:ext uri="{FF2B5EF4-FFF2-40B4-BE49-F238E27FC236}">
                <a16:creationId xmlns:a16="http://schemas.microsoft.com/office/drawing/2014/main" id="{170F78F3-2578-4650-4518-779476839F95}"/>
              </a:ext>
            </a:extLst>
          </p:cNvPr>
          <p:cNvSpPr>
            <a:spLocks noGrp="1"/>
          </p:cNvSpPr>
          <p:nvPr>
            <p:ph type="sldNum" sz="quarter" idx="4"/>
          </p:nvPr>
        </p:nvSpPr>
        <p:spPr/>
        <p:txBody>
          <a:bodyPr/>
          <a:lstStyle/>
          <a:p>
            <a:pPr>
              <a:defRPr/>
            </a:pPr>
            <a:fld id="{D68E8870-17DE-45C4-A8DD-7644B2422933}" type="slidenum">
              <a:rPr lang="en-US" smtClean="0"/>
              <a:pPr>
                <a:defRPr/>
              </a:pPr>
              <a:t>33</a:t>
            </a:fld>
            <a:endParaRPr lang="en-US" dirty="0"/>
          </a:p>
        </p:txBody>
      </p:sp>
    </p:spTree>
    <p:extLst>
      <p:ext uri="{BB962C8B-B14F-4D97-AF65-F5344CB8AC3E}">
        <p14:creationId xmlns:p14="http://schemas.microsoft.com/office/powerpoint/2010/main" val="138342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7531754" cy="5075237"/>
          </a:xfrm>
        </p:spPr>
        <p:txBody>
          <a:bodyPr/>
          <a:lstStyle/>
          <a:p>
            <a:r>
              <a:rPr lang="en-US" u="sng" dirty="0"/>
              <a:t>Semi-automated forces</a:t>
            </a:r>
            <a:r>
              <a:rPr lang="en-US" dirty="0"/>
              <a:t> (</a:t>
            </a:r>
            <a:r>
              <a:rPr lang="en-US" b="1" i="1" dirty="0"/>
              <a:t>example</a:t>
            </a:r>
            <a:r>
              <a:rPr lang="en-US" dirty="0"/>
              <a:t>)</a:t>
            </a:r>
          </a:p>
          <a:p>
            <a:pPr lvl="1"/>
            <a:r>
              <a:rPr lang="en-US" u="sng" dirty="0"/>
              <a:t>Problem statement</a:t>
            </a:r>
            <a:r>
              <a:rPr lang="en-US" dirty="0"/>
              <a:t>: Automated Air Traffic Simulation for Traffic Flow Management</a:t>
            </a:r>
          </a:p>
          <a:p>
            <a:pPr lvl="1"/>
            <a:r>
              <a:rPr lang="en-US" u="sng" dirty="0"/>
              <a:t>Tutorial focus area</a:t>
            </a:r>
            <a:r>
              <a:rPr lang="en-US" dirty="0"/>
              <a:t>: Sustainability/resilience</a:t>
            </a:r>
          </a:p>
          <a:p>
            <a:r>
              <a:rPr lang="en-US" dirty="0"/>
              <a:t>The resources and time required to conduct real-time human-in-the-loop (HITL) analysis limits the number of experimental conditions that can be examined</a:t>
            </a:r>
          </a:p>
          <a:p>
            <a:r>
              <a:rPr lang="en-US" b="1" dirty="0"/>
              <a:t>Objective</a:t>
            </a:r>
            <a:r>
              <a:rPr lang="en-US" dirty="0"/>
              <a:t>: Leverage an automated simulation capability to analyze the impact of varying levels of airline participation on ground delay and flight time</a:t>
            </a:r>
          </a:p>
          <a:p>
            <a:endParaRPr lang="en-US" dirty="0"/>
          </a:p>
        </p:txBody>
      </p:sp>
      <p:sp>
        <p:nvSpPr>
          <p:cNvPr id="6" name="TextBox 5">
            <a:extLst>
              <a:ext uri="{FF2B5EF4-FFF2-40B4-BE49-F238E27FC236}">
                <a16:creationId xmlns:a16="http://schemas.microsoft.com/office/drawing/2014/main" id="{BEA24E49-D063-2FD7-088D-4E568C14CDD1}"/>
              </a:ext>
            </a:extLst>
          </p:cNvPr>
          <p:cNvSpPr txBox="1"/>
          <p:nvPr/>
        </p:nvSpPr>
        <p:spPr>
          <a:xfrm>
            <a:off x="11084117" y="274454"/>
            <a:ext cx="985959"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Liu et al., 2022</a:t>
            </a:r>
          </a:p>
        </p:txBody>
      </p:sp>
      <p:pic>
        <p:nvPicPr>
          <p:cNvPr id="3074" name="Picture 2" descr="simulator">
            <a:extLst>
              <a:ext uri="{FF2B5EF4-FFF2-40B4-BE49-F238E27FC236}">
                <a16:creationId xmlns:a16="http://schemas.microsoft.com/office/drawing/2014/main" id="{4107A376-E376-C5D3-1ACE-C6350C795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826" y="975676"/>
            <a:ext cx="3497417" cy="20984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F1B899C-4962-25B3-356C-AE458AFFF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8826" y="3339518"/>
            <a:ext cx="3641250" cy="25428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1A2754-AA95-D289-B3B0-BC7A0B5C2A79}"/>
              </a:ext>
            </a:extLst>
          </p:cNvPr>
          <p:cNvSpPr>
            <a:spLocks noGrp="1"/>
          </p:cNvSpPr>
          <p:nvPr>
            <p:ph type="sldNum" sz="quarter" idx="4"/>
          </p:nvPr>
        </p:nvSpPr>
        <p:spPr/>
        <p:txBody>
          <a:body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894878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1" y="1046715"/>
            <a:ext cx="11589945" cy="5075237"/>
          </a:xfrm>
        </p:spPr>
        <p:txBody>
          <a:bodyPr/>
          <a:lstStyle/>
          <a:p>
            <a:r>
              <a:rPr lang="en-US" u="sng" dirty="0"/>
              <a:t>Semi-automated forces</a:t>
            </a:r>
            <a:r>
              <a:rPr lang="en-US" dirty="0"/>
              <a:t> (</a:t>
            </a:r>
            <a:r>
              <a:rPr lang="en-US" b="1" i="1" dirty="0"/>
              <a:t>example</a:t>
            </a:r>
            <a:r>
              <a:rPr lang="en-US" dirty="0"/>
              <a:t>)</a:t>
            </a:r>
          </a:p>
          <a:p>
            <a:r>
              <a:rPr lang="en-US" dirty="0"/>
              <a:t>Newark (EWR) used for scenario testing</a:t>
            </a:r>
          </a:p>
          <a:p>
            <a:pPr lvl="1"/>
            <a:r>
              <a:rPr lang="en-US" dirty="0"/>
              <a:t>195 total flights </a:t>
            </a:r>
          </a:p>
          <a:p>
            <a:pPr lvl="1"/>
            <a:r>
              <a:rPr lang="en-US" dirty="0"/>
              <a:t>66 different origin airports</a:t>
            </a:r>
          </a:p>
          <a:p>
            <a:r>
              <a:rPr lang="en-US" b="1" dirty="0"/>
              <a:t>Outcomes</a:t>
            </a:r>
            <a:r>
              <a:rPr lang="en-US" dirty="0"/>
              <a:t>:</a:t>
            </a:r>
          </a:p>
          <a:p>
            <a:pPr lvl="1"/>
            <a:r>
              <a:rPr lang="en-US" dirty="0"/>
              <a:t>Parametric studies quantify the impact of departure uncertainty on flow management delays</a:t>
            </a:r>
          </a:p>
          <a:p>
            <a:pPr lvl="1"/>
            <a:r>
              <a:rPr lang="en-US" dirty="0"/>
              <a:t>Help determine scheduling paradigms that prioritize internal departures or airborne flights</a:t>
            </a:r>
          </a:p>
        </p:txBody>
      </p:sp>
      <p:sp>
        <p:nvSpPr>
          <p:cNvPr id="5" name="TextBox 4">
            <a:extLst>
              <a:ext uri="{FF2B5EF4-FFF2-40B4-BE49-F238E27FC236}">
                <a16:creationId xmlns:a16="http://schemas.microsoft.com/office/drawing/2014/main" id="{D382D6C3-A995-2846-CD0D-1C39096F8311}"/>
              </a:ext>
            </a:extLst>
          </p:cNvPr>
          <p:cNvSpPr txBox="1"/>
          <p:nvPr/>
        </p:nvSpPr>
        <p:spPr>
          <a:xfrm>
            <a:off x="10791076" y="221808"/>
            <a:ext cx="1279000"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Arneson et al., 2018</a:t>
            </a:r>
          </a:p>
        </p:txBody>
      </p:sp>
      <p:pic>
        <p:nvPicPr>
          <p:cNvPr id="4098" name="Picture 2">
            <a:extLst>
              <a:ext uri="{FF2B5EF4-FFF2-40B4-BE49-F238E27FC236}">
                <a16:creationId xmlns:a16="http://schemas.microsoft.com/office/drawing/2014/main" id="{42E472C9-3F8B-B366-0C86-B8705F1747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5" t="6146" r="61748" b="36241"/>
          <a:stretch/>
        </p:blipFill>
        <p:spPr bwMode="auto">
          <a:xfrm>
            <a:off x="9472884" y="1170618"/>
            <a:ext cx="2636384" cy="19287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0458A21-76DD-EA8F-BB5A-1574257FF7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4" b="4024"/>
          <a:stretch/>
        </p:blipFill>
        <p:spPr bwMode="auto">
          <a:xfrm>
            <a:off x="3718480" y="4595374"/>
            <a:ext cx="5399312" cy="21549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034C1A0-2D33-9250-CCA5-FC346FA4970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188" t="6147" r="2551" b="20768"/>
          <a:stretch/>
        </p:blipFill>
        <p:spPr bwMode="auto">
          <a:xfrm>
            <a:off x="6819307" y="1249088"/>
            <a:ext cx="2693894" cy="177184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E07B240-C128-D454-17E5-C7B62DC14A77}"/>
              </a:ext>
            </a:extLst>
          </p:cNvPr>
          <p:cNvSpPr>
            <a:spLocks noGrp="1"/>
          </p:cNvSpPr>
          <p:nvPr>
            <p:ph type="sldNum" sz="quarter" idx="4"/>
          </p:nvPr>
        </p:nvSpPr>
        <p:spPr/>
        <p:txBody>
          <a:body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2990052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6817651" cy="5075237"/>
          </a:xfrm>
        </p:spPr>
        <p:txBody>
          <a:bodyPr/>
          <a:lstStyle/>
          <a:p>
            <a:r>
              <a:rPr lang="en-US" u="sng" dirty="0"/>
              <a:t>Human-computer Interaction (HCI)</a:t>
            </a:r>
            <a:r>
              <a:rPr lang="en-US" dirty="0"/>
              <a:t>: analysis of how humans and computers interact</a:t>
            </a:r>
          </a:p>
          <a:p>
            <a:pPr lvl="1"/>
            <a:r>
              <a:rPr lang="en-US" b="1" dirty="0"/>
              <a:t>Human</a:t>
            </a:r>
            <a:r>
              <a:rPr lang="en-US" dirty="0"/>
              <a:t>: e.g., communication theory, cognitive psychology, human factors</a:t>
            </a:r>
          </a:p>
          <a:p>
            <a:pPr lvl="1"/>
            <a:r>
              <a:rPr lang="en-US" b="1" dirty="0"/>
              <a:t>Machine</a:t>
            </a:r>
            <a:r>
              <a:rPr lang="en-US" dirty="0"/>
              <a:t>: e.g., computer graphics, operating systems, programming languages</a:t>
            </a:r>
          </a:p>
          <a:p>
            <a:r>
              <a:rPr lang="en-US" dirty="0"/>
              <a:t>Design an interface that can accommodate persons with different learning styles</a:t>
            </a:r>
          </a:p>
          <a:p>
            <a:pPr lvl="1"/>
            <a:r>
              <a:rPr lang="en-US" b="1" dirty="0"/>
              <a:t>Left-brained</a:t>
            </a:r>
            <a:r>
              <a:rPr lang="en-US" dirty="0"/>
              <a:t>: logic, analysis (</a:t>
            </a:r>
            <a:r>
              <a:rPr lang="en-US" i="1" dirty="0"/>
              <a:t>linear</a:t>
            </a:r>
            <a:r>
              <a:rPr lang="en-US" dirty="0"/>
              <a:t>)</a:t>
            </a:r>
          </a:p>
          <a:p>
            <a:pPr lvl="1"/>
            <a:r>
              <a:rPr lang="en-US" b="1" dirty="0"/>
              <a:t>Right-brained</a:t>
            </a:r>
            <a:r>
              <a:rPr lang="en-US" dirty="0"/>
              <a:t>: creativity, imagination (</a:t>
            </a:r>
            <a:r>
              <a:rPr lang="en-US" i="1" dirty="0"/>
              <a:t>visual</a:t>
            </a:r>
            <a:r>
              <a:rPr lang="en-US" dirty="0"/>
              <a:t>)</a:t>
            </a:r>
          </a:p>
          <a:p>
            <a:endParaRPr lang="en-US" dirty="0"/>
          </a:p>
        </p:txBody>
      </p:sp>
      <p:pic>
        <p:nvPicPr>
          <p:cNvPr id="1026" name="Picture 2" descr="Applied Sciences | Free Full-Text | A Review of Human–Computer Interaction  and Virtual Reality Research Fields in Cognitive InfoCommunications">
            <a:extLst>
              <a:ext uri="{FF2B5EF4-FFF2-40B4-BE49-F238E27FC236}">
                <a16:creationId xmlns:a16="http://schemas.microsoft.com/office/drawing/2014/main" id="{FAF7C03F-3A03-1A22-11A0-95D316CDCD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089" y="964766"/>
            <a:ext cx="3955983" cy="17410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AD5B4B-9660-1474-DC08-3F87E994929A}"/>
              </a:ext>
            </a:extLst>
          </p:cNvPr>
          <p:cNvSpPr txBox="1"/>
          <p:nvPr/>
        </p:nvSpPr>
        <p:spPr>
          <a:xfrm>
            <a:off x="11113658" y="193860"/>
            <a:ext cx="912882"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Katona, 2021</a:t>
            </a:r>
          </a:p>
        </p:txBody>
      </p:sp>
      <p:sp>
        <p:nvSpPr>
          <p:cNvPr id="7" name="TextBox 6">
            <a:extLst>
              <a:ext uri="{FF2B5EF4-FFF2-40B4-BE49-F238E27FC236}">
                <a16:creationId xmlns:a16="http://schemas.microsoft.com/office/drawing/2014/main" id="{08E4546A-E526-EC98-A22C-E11A44ED3C23}"/>
              </a:ext>
            </a:extLst>
          </p:cNvPr>
          <p:cNvSpPr txBox="1"/>
          <p:nvPr/>
        </p:nvSpPr>
        <p:spPr>
          <a:xfrm>
            <a:off x="10001902" y="193860"/>
            <a:ext cx="955097"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Brosnan, 2004</a:t>
            </a:r>
          </a:p>
        </p:txBody>
      </p:sp>
      <p:pic>
        <p:nvPicPr>
          <p:cNvPr id="11" name="Picture 10">
            <a:extLst>
              <a:ext uri="{FF2B5EF4-FFF2-40B4-BE49-F238E27FC236}">
                <a16:creationId xmlns:a16="http://schemas.microsoft.com/office/drawing/2014/main" id="{E30E4452-488F-518E-248D-706ECE0462AA}"/>
              </a:ext>
            </a:extLst>
          </p:cNvPr>
          <p:cNvPicPr>
            <a:picLocks noChangeAspect="1"/>
          </p:cNvPicPr>
          <p:nvPr/>
        </p:nvPicPr>
        <p:blipFill rotWithShape="1">
          <a:blip r:embed="rId3"/>
          <a:srcRect l="27499" t="15263" r="45858" b="51238"/>
          <a:stretch/>
        </p:blipFill>
        <p:spPr>
          <a:xfrm>
            <a:off x="7940841" y="3070761"/>
            <a:ext cx="3525582" cy="2493488"/>
          </a:xfrm>
          <a:prstGeom prst="rect">
            <a:avLst/>
          </a:prstGeom>
        </p:spPr>
      </p:pic>
      <p:sp>
        <p:nvSpPr>
          <p:cNvPr id="3" name="Slide Number Placeholder 2">
            <a:extLst>
              <a:ext uri="{FF2B5EF4-FFF2-40B4-BE49-F238E27FC236}">
                <a16:creationId xmlns:a16="http://schemas.microsoft.com/office/drawing/2014/main" id="{18B53B0F-93CF-D939-FCE6-DF159517D440}"/>
              </a:ext>
            </a:extLst>
          </p:cNvPr>
          <p:cNvSpPr>
            <a:spLocks noGrp="1"/>
          </p:cNvSpPr>
          <p:nvPr>
            <p:ph type="sldNum" sz="quarter" idx="4"/>
          </p:nvPr>
        </p:nvSpPr>
        <p:spPr/>
        <p:txBody>
          <a:body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329213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11328691" cy="5075237"/>
          </a:xfrm>
        </p:spPr>
        <p:txBody>
          <a:bodyPr/>
          <a:lstStyle/>
          <a:p>
            <a:r>
              <a:rPr lang="en-US" u="sng" dirty="0"/>
              <a:t>Human-computer Interaction </a:t>
            </a:r>
            <a:r>
              <a:rPr lang="en-US" dirty="0"/>
              <a:t>(</a:t>
            </a:r>
            <a:r>
              <a:rPr lang="en-US" b="1" i="1" dirty="0"/>
              <a:t>example</a:t>
            </a:r>
            <a:r>
              <a:rPr lang="en-US" dirty="0"/>
              <a:t>)</a:t>
            </a:r>
          </a:p>
          <a:p>
            <a:pPr lvl="1"/>
            <a:r>
              <a:rPr lang="en-US" u="sng" dirty="0"/>
              <a:t>Problem statement</a:t>
            </a:r>
            <a:r>
              <a:rPr lang="en-US" dirty="0"/>
              <a:t>: Simulation analysis of human factors related to autonomous driving</a:t>
            </a:r>
          </a:p>
          <a:p>
            <a:pPr lvl="1"/>
            <a:r>
              <a:rPr lang="en-US" u="sng" dirty="0"/>
              <a:t>Tutorial focus area</a:t>
            </a:r>
            <a:r>
              <a:rPr lang="en-US" dirty="0"/>
              <a:t>: Mobility/Automation</a:t>
            </a:r>
          </a:p>
          <a:p>
            <a:r>
              <a:rPr lang="en-US" dirty="0"/>
              <a:t>The facilitation of </a:t>
            </a:r>
            <a:r>
              <a:rPr lang="en-US" i="1" dirty="0"/>
              <a:t>takeover requests </a:t>
            </a:r>
            <a:r>
              <a:rPr lang="en-US" dirty="0"/>
              <a:t>by the automated system is an emerging issue (in HCI) to ensure the safety and control of drivers</a:t>
            </a:r>
          </a:p>
          <a:p>
            <a:r>
              <a:rPr lang="en-US" b="1" dirty="0"/>
              <a:t>Objective</a:t>
            </a:r>
            <a:r>
              <a:rPr lang="en-US" dirty="0"/>
              <a:t>: Analyze </a:t>
            </a:r>
            <a:r>
              <a:rPr lang="en-US" i="1" dirty="0"/>
              <a:t>driver acceptance </a:t>
            </a:r>
            <a:r>
              <a:rPr lang="en-US" dirty="0"/>
              <a:t>associated with autonomous control</a:t>
            </a:r>
          </a:p>
          <a:p>
            <a:endParaRPr lang="en-US" dirty="0"/>
          </a:p>
          <a:p>
            <a:endParaRPr lang="en-US" dirty="0"/>
          </a:p>
        </p:txBody>
      </p:sp>
      <p:sp>
        <p:nvSpPr>
          <p:cNvPr id="7" name="TextBox 6">
            <a:extLst>
              <a:ext uri="{FF2B5EF4-FFF2-40B4-BE49-F238E27FC236}">
                <a16:creationId xmlns:a16="http://schemas.microsoft.com/office/drawing/2014/main" id="{948EA9C2-6B89-B0DB-F5F3-E8DDE0ABD004}"/>
              </a:ext>
            </a:extLst>
          </p:cNvPr>
          <p:cNvSpPr txBox="1"/>
          <p:nvPr/>
        </p:nvSpPr>
        <p:spPr>
          <a:xfrm>
            <a:off x="9309454" y="179567"/>
            <a:ext cx="1894509"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Salubre &amp; Nathan-Roberts, 2021</a:t>
            </a:r>
          </a:p>
        </p:txBody>
      </p:sp>
      <p:pic>
        <p:nvPicPr>
          <p:cNvPr id="8" name="Picture 4" descr="What is Human-Computer Interaction (HCI)? | IxDF">
            <a:extLst>
              <a:ext uri="{FF2B5EF4-FFF2-40B4-BE49-F238E27FC236}">
                <a16:creationId xmlns:a16="http://schemas.microsoft.com/office/drawing/2014/main" id="{35AC242A-6591-9C6D-9232-7B35D17BCD8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594" b="9587"/>
          <a:stretch/>
        </p:blipFill>
        <p:spPr bwMode="auto">
          <a:xfrm>
            <a:off x="1789145" y="4233977"/>
            <a:ext cx="2115706" cy="18424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3C5B452-CCE8-1235-2F34-9C797EBA2A9E}"/>
              </a:ext>
            </a:extLst>
          </p:cNvPr>
          <p:cNvSpPr txBox="1"/>
          <p:nvPr/>
        </p:nvSpPr>
        <p:spPr>
          <a:xfrm>
            <a:off x="11304105" y="179567"/>
            <a:ext cx="74211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Dix, 2023</a:t>
            </a:r>
          </a:p>
        </p:txBody>
      </p:sp>
      <p:sp>
        <p:nvSpPr>
          <p:cNvPr id="10" name="Arrow: Right 9">
            <a:extLst>
              <a:ext uri="{FF2B5EF4-FFF2-40B4-BE49-F238E27FC236}">
                <a16:creationId xmlns:a16="http://schemas.microsoft.com/office/drawing/2014/main" id="{D6E6F752-377E-5302-6A84-5A3ED3BDA1A7}"/>
              </a:ext>
            </a:extLst>
          </p:cNvPr>
          <p:cNvSpPr/>
          <p:nvPr/>
        </p:nvSpPr>
        <p:spPr bwMode="auto">
          <a:xfrm>
            <a:off x="4241074" y="4981301"/>
            <a:ext cx="1053737" cy="304800"/>
          </a:xfrm>
          <a:prstGeom prst="rightArrow">
            <a:avLst/>
          </a:prstGeom>
          <a:solidFill>
            <a:srgbClr val="CC33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 name="Slide Number Placeholder 2">
            <a:extLst>
              <a:ext uri="{FF2B5EF4-FFF2-40B4-BE49-F238E27FC236}">
                <a16:creationId xmlns:a16="http://schemas.microsoft.com/office/drawing/2014/main" id="{647A11CE-66F1-5774-309C-B22C8FB1528E}"/>
              </a:ext>
            </a:extLst>
          </p:cNvPr>
          <p:cNvSpPr>
            <a:spLocks noGrp="1"/>
          </p:cNvSpPr>
          <p:nvPr>
            <p:ph type="sldNum" sz="quarter" idx="4"/>
          </p:nvPr>
        </p:nvSpPr>
        <p:spPr/>
        <p:txBody>
          <a:bodyPr/>
          <a:lstStyle/>
          <a:p>
            <a:pPr>
              <a:defRPr/>
            </a:pPr>
            <a:fld id="{D68E8870-17DE-45C4-A8DD-7644B2422933}" type="slidenum">
              <a:rPr lang="en-US" smtClean="0"/>
              <a:pPr>
                <a:defRPr/>
              </a:pPr>
              <a:t>37</a:t>
            </a:fld>
            <a:endParaRPr lang="en-US" dirty="0"/>
          </a:p>
        </p:txBody>
      </p:sp>
      <p:pic>
        <p:nvPicPr>
          <p:cNvPr id="5" name="Picture 2" descr="Behavioral Sciences | Free Full-Text | Driving Behavior during Takeover  Request of Autonomous Vehicle: Effect of Driver Postures">
            <a:extLst>
              <a:ext uri="{FF2B5EF4-FFF2-40B4-BE49-F238E27FC236}">
                <a16:creationId xmlns:a16="http://schemas.microsoft.com/office/drawing/2014/main" id="{CCFAA71B-1ED5-4E77-4BEF-C66DEDC66B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1034" y="4255059"/>
            <a:ext cx="4379493" cy="179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224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7165993" cy="5075237"/>
          </a:xfrm>
        </p:spPr>
        <p:txBody>
          <a:bodyPr/>
          <a:lstStyle/>
          <a:p>
            <a:r>
              <a:rPr lang="en-US" u="sng" dirty="0"/>
              <a:t>Human-computer Interaction </a:t>
            </a:r>
            <a:r>
              <a:rPr lang="en-US" dirty="0"/>
              <a:t>(</a:t>
            </a:r>
            <a:r>
              <a:rPr lang="en-US" b="1" i="1" dirty="0"/>
              <a:t>example</a:t>
            </a:r>
            <a:r>
              <a:rPr lang="en-US" dirty="0"/>
              <a:t>)</a:t>
            </a:r>
          </a:p>
          <a:p>
            <a:r>
              <a:rPr lang="en-US" dirty="0"/>
              <a:t>Simulator HCI efforts have numerous advantages: </a:t>
            </a:r>
          </a:p>
          <a:p>
            <a:pPr lvl="1"/>
            <a:r>
              <a:rPr lang="en-US" dirty="0"/>
              <a:t>Identify human tolerances to accelerate the adoption of advanced autonomous technologies (i.e., </a:t>
            </a:r>
            <a:r>
              <a:rPr lang="en-US" i="1" dirty="0"/>
              <a:t>safety</a:t>
            </a:r>
            <a:r>
              <a:rPr lang="en-US" dirty="0"/>
              <a:t>)</a:t>
            </a:r>
          </a:p>
          <a:p>
            <a:pPr lvl="1"/>
            <a:r>
              <a:rPr lang="en-US" dirty="0"/>
              <a:t>Reference point for optimizing route capacity of next-generation transportation systems (i.e., </a:t>
            </a:r>
            <a:r>
              <a:rPr lang="en-US" i="1" dirty="0"/>
              <a:t>efficiency</a:t>
            </a:r>
            <a:r>
              <a:rPr lang="en-US" dirty="0"/>
              <a:t>)</a:t>
            </a:r>
          </a:p>
          <a:p>
            <a:r>
              <a:rPr lang="en-US" b="1" dirty="0"/>
              <a:t>Outcomes</a:t>
            </a:r>
            <a:r>
              <a:rPr lang="en-US" dirty="0"/>
              <a:t>: </a:t>
            </a:r>
          </a:p>
          <a:p>
            <a:pPr lvl="1"/>
            <a:r>
              <a:rPr lang="en-US" dirty="0"/>
              <a:t>As headway increases – elevated participant ratings (e.g., acceptance) and reduced driver workload</a:t>
            </a:r>
          </a:p>
          <a:p>
            <a:pPr lvl="1"/>
            <a:r>
              <a:rPr lang="en-US" dirty="0"/>
              <a:t>Most drivers prefer spacing between vehicles by relying </a:t>
            </a:r>
            <a:r>
              <a:rPr lang="en-US" b="1" i="1" dirty="0"/>
              <a:t>on distance, rather than headway (time)</a:t>
            </a:r>
          </a:p>
          <a:p>
            <a:endParaRPr lang="en-US" dirty="0"/>
          </a:p>
          <a:p>
            <a:endParaRPr lang="en-US" dirty="0"/>
          </a:p>
        </p:txBody>
      </p:sp>
      <p:sp>
        <p:nvSpPr>
          <p:cNvPr id="6" name="TextBox 5">
            <a:extLst>
              <a:ext uri="{FF2B5EF4-FFF2-40B4-BE49-F238E27FC236}">
                <a16:creationId xmlns:a16="http://schemas.microsoft.com/office/drawing/2014/main" id="{03261A9A-1D04-DC8A-8C92-B85EEAE74FFA}"/>
              </a:ext>
            </a:extLst>
          </p:cNvPr>
          <p:cNvSpPr txBox="1"/>
          <p:nvPr/>
        </p:nvSpPr>
        <p:spPr>
          <a:xfrm>
            <a:off x="9853751" y="274454"/>
            <a:ext cx="1039537"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Hou et al., 2014</a:t>
            </a:r>
          </a:p>
        </p:txBody>
      </p:sp>
      <p:sp>
        <p:nvSpPr>
          <p:cNvPr id="7" name="TextBox 6">
            <a:extLst>
              <a:ext uri="{FF2B5EF4-FFF2-40B4-BE49-F238E27FC236}">
                <a16:creationId xmlns:a16="http://schemas.microsoft.com/office/drawing/2014/main" id="{228233B0-2D38-0C5C-7D85-230875C0872B}"/>
              </a:ext>
            </a:extLst>
          </p:cNvPr>
          <p:cNvSpPr txBox="1"/>
          <p:nvPr/>
        </p:nvSpPr>
        <p:spPr>
          <a:xfrm>
            <a:off x="11056671" y="274454"/>
            <a:ext cx="1013410"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An et al., 2020</a:t>
            </a:r>
          </a:p>
        </p:txBody>
      </p:sp>
      <p:grpSp>
        <p:nvGrpSpPr>
          <p:cNvPr id="9" name="Group 8">
            <a:extLst>
              <a:ext uri="{FF2B5EF4-FFF2-40B4-BE49-F238E27FC236}">
                <a16:creationId xmlns:a16="http://schemas.microsoft.com/office/drawing/2014/main" id="{6003ABC6-AF41-0594-EAA9-ACCDFDAA7131}"/>
              </a:ext>
            </a:extLst>
          </p:cNvPr>
          <p:cNvGrpSpPr/>
          <p:nvPr/>
        </p:nvGrpSpPr>
        <p:grpSpPr>
          <a:xfrm>
            <a:off x="8866094" y="3429000"/>
            <a:ext cx="2603726" cy="2217304"/>
            <a:chOff x="9181238" y="3584333"/>
            <a:chExt cx="2844165" cy="2465004"/>
          </a:xfrm>
        </p:grpSpPr>
        <p:pic>
          <p:nvPicPr>
            <p:cNvPr id="5" name="Picture 4">
              <a:extLst>
                <a:ext uri="{FF2B5EF4-FFF2-40B4-BE49-F238E27FC236}">
                  <a16:creationId xmlns:a16="http://schemas.microsoft.com/office/drawing/2014/main" id="{EF47D158-E523-0AA0-F166-954F0BEC1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1238" y="3859582"/>
              <a:ext cx="2844165" cy="2189755"/>
            </a:xfrm>
            <a:prstGeom prst="rect">
              <a:avLst/>
            </a:prstGeom>
          </p:spPr>
        </p:pic>
        <p:sp>
          <p:nvSpPr>
            <p:cNvPr id="8" name="TextBox 7">
              <a:extLst>
                <a:ext uri="{FF2B5EF4-FFF2-40B4-BE49-F238E27FC236}">
                  <a16:creationId xmlns:a16="http://schemas.microsoft.com/office/drawing/2014/main" id="{802A7022-32EF-7690-4445-CB57FDD1D016}"/>
                </a:ext>
              </a:extLst>
            </p:cNvPr>
            <p:cNvSpPr txBox="1"/>
            <p:nvPr/>
          </p:nvSpPr>
          <p:spPr>
            <a:xfrm>
              <a:off x="10317548" y="3584333"/>
              <a:ext cx="766557" cy="276999"/>
            </a:xfrm>
            <a:prstGeom prst="rect">
              <a:avLst/>
            </a:prstGeom>
            <a:noFill/>
          </p:spPr>
          <p:txBody>
            <a:bodyPr wrap="none" rtlCol="0">
              <a:spAutoFit/>
            </a:bodyPr>
            <a:lstStyle/>
            <a:p>
              <a:r>
                <a:rPr lang="en-US" sz="1200" b="1" dirty="0"/>
                <a:t>25 mph</a:t>
              </a:r>
            </a:p>
          </p:txBody>
        </p:sp>
      </p:grpSp>
      <p:pic>
        <p:nvPicPr>
          <p:cNvPr id="3076" name="Picture 4" descr="Screenshots of the &quot;Caution Fog&quot; alert and the takeover request. Along... |  Download Scientific Diagram">
            <a:extLst>
              <a:ext uri="{FF2B5EF4-FFF2-40B4-BE49-F238E27FC236}">
                <a16:creationId xmlns:a16="http://schemas.microsoft.com/office/drawing/2014/main" id="{465D4C9F-C123-E20E-0B26-A5E2F1A97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26" t="26280" r="18914" b="2177"/>
          <a:stretch/>
        </p:blipFill>
        <p:spPr bwMode="auto">
          <a:xfrm>
            <a:off x="8478444" y="966914"/>
            <a:ext cx="3488688" cy="20510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429A156-6E87-B142-D44F-9A312120BC96}"/>
              </a:ext>
            </a:extLst>
          </p:cNvPr>
          <p:cNvSpPr>
            <a:spLocks noGrp="1"/>
          </p:cNvSpPr>
          <p:nvPr>
            <p:ph type="sldNum" sz="quarter" idx="4"/>
          </p:nvPr>
        </p:nvSpPr>
        <p:spPr/>
        <p:txBody>
          <a:bodyPr/>
          <a:lstStyle/>
          <a:p>
            <a:pPr>
              <a:defRPr/>
            </a:pPr>
            <a:fld id="{D68E8870-17DE-45C4-A8DD-7644B2422933}" type="slidenum">
              <a:rPr lang="en-US" smtClean="0"/>
              <a:pPr>
                <a:defRPr/>
              </a:pPr>
              <a:t>38</a:t>
            </a:fld>
            <a:endParaRPr lang="en-US" dirty="0"/>
          </a:p>
        </p:txBody>
      </p:sp>
      <p:sp>
        <p:nvSpPr>
          <p:cNvPr id="10" name="TextBox 9">
            <a:extLst>
              <a:ext uri="{FF2B5EF4-FFF2-40B4-BE49-F238E27FC236}">
                <a16:creationId xmlns:a16="http://schemas.microsoft.com/office/drawing/2014/main" id="{4185EEAB-59F7-4A62-23DF-02FB0EF18634}"/>
              </a:ext>
            </a:extLst>
          </p:cNvPr>
          <p:cNvSpPr txBox="1"/>
          <p:nvPr/>
        </p:nvSpPr>
        <p:spPr>
          <a:xfrm>
            <a:off x="8555089" y="3840011"/>
            <a:ext cx="523220" cy="1321837"/>
          </a:xfrm>
          <a:prstGeom prst="rect">
            <a:avLst/>
          </a:prstGeom>
          <a:solidFill>
            <a:schemeClr val="bg1"/>
          </a:solidFill>
        </p:spPr>
        <p:txBody>
          <a:bodyPr vert="vert270" wrap="square" rtlCol="0">
            <a:spAutoFit/>
          </a:bodyPr>
          <a:lstStyle/>
          <a:p>
            <a:r>
              <a:rPr lang="en-US" sz="1400" b="1" dirty="0"/>
              <a:t>Rating (</a:t>
            </a:r>
            <a:r>
              <a:rPr lang="en-US" sz="1400" b="1" i="1" dirty="0"/>
              <a:t>0-10</a:t>
            </a:r>
            <a:r>
              <a:rPr lang="en-US" sz="1400" b="1" dirty="0"/>
              <a:t>)</a:t>
            </a:r>
          </a:p>
          <a:p>
            <a:endParaRPr lang="en-US" sz="800" b="1" dirty="0"/>
          </a:p>
        </p:txBody>
      </p:sp>
      <p:sp>
        <p:nvSpPr>
          <p:cNvPr id="11" name="TextBox 10">
            <a:extLst>
              <a:ext uri="{FF2B5EF4-FFF2-40B4-BE49-F238E27FC236}">
                <a16:creationId xmlns:a16="http://schemas.microsoft.com/office/drawing/2014/main" id="{4729A9D9-5014-9F54-6549-92590B1AB537}"/>
              </a:ext>
            </a:extLst>
          </p:cNvPr>
          <p:cNvSpPr txBox="1"/>
          <p:nvPr/>
        </p:nvSpPr>
        <p:spPr>
          <a:xfrm>
            <a:off x="9329133" y="5455451"/>
            <a:ext cx="1962397" cy="523220"/>
          </a:xfrm>
          <a:prstGeom prst="rect">
            <a:avLst/>
          </a:prstGeom>
          <a:solidFill>
            <a:schemeClr val="bg1"/>
          </a:solidFill>
        </p:spPr>
        <p:txBody>
          <a:bodyPr vert="horz" wrap="none" rtlCol="0">
            <a:spAutoFit/>
          </a:bodyPr>
          <a:lstStyle/>
          <a:p>
            <a:r>
              <a:rPr lang="en-US" sz="1400" b="1" dirty="0"/>
              <a:t>Headway (</a:t>
            </a:r>
            <a:r>
              <a:rPr lang="en-US" sz="1400" b="1" i="1" dirty="0"/>
              <a:t>seconds</a:t>
            </a:r>
            <a:r>
              <a:rPr lang="en-US" sz="1400" b="1" dirty="0"/>
              <a:t>)</a:t>
            </a:r>
          </a:p>
          <a:p>
            <a:endParaRPr lang="en-US" sz="1400" b="1" dirty="0"/>
          </a:p>
        </p:txBody>
      </p:sp>
    </p:spTree>
    <p:extLst>
      <p:ext uri="{BB962C8B-B14F-4D97-AF65-F5344CB8AC3E}">
        <p14:creationId xmlns:p14="http://schemas.microsoft.com/office/powerpoint/2010/main" val="3166880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4" y="1046715"/>
            <a:ext cx="6843776" cy="5075237"/>
          </a:xfrm>
        </p:spPr>
        <p:txBody>
          <a:bodyPr/>
          <a:lstStyle/>
          <a:p>
            <a:r>
              <a:rPr lang="en-US" u="sng" dirty="0"/>
              <a:t>Virtual Environments and Game Engines</a:t>
            </a:r>
            <a:r>
              <a:rPr lang="en-US" dirty="0"/>
              <a:t>:</a:t>
            </a:r>
          </a:p>
          <a:p>
            <a:pPr>
              <a:buFont typeface="Wingdings" panose="05000000000000000000" pitchFamily="2" charset="2"/>
              <a:buChar char="Ø"/>
            </a:pPr>
            <a:r>
              <a:rPr lang="en-US" kern="0" dirty="0"/>
              <a:t>Tools that optimize and simplify the development of vehicle simulations (e.g., digital twins) for applications in training and research</a:t>
            </a:r>
          </a:p>
          <a:p>
            <a:pPr>
              <a:buFont typeface="Wingdings" panose="05000000000000000000" pitchFamily="2" charset="2"/>
              <a:buChar char="Ø"/>
            </a:pPr>
            <a:r>
              <a:rPr lang="en-US" kern="0" dirty="0"/>
              <a:t>Game Engines integrate graphics rendering (2D/3D), physics, sound, and animation with artificial intelligence (AI) for gameplay</a:t>
            </a:r>
          </a:p>
          <a:p>
            <a:pPr lvl="1">
              <a:buFont typeface="Wingdings" panose="05000000000000000000" pitchFamily="2" charset="2"/>
              <a:buChar char="§"/>
            </a:pPr>
            <a:r>
              <a:rPr lang="en-US" b="1" kern="0" dirty="0"/>
              <a:t>Unity3D</a:t>
            </a:r>
            <a:r>
              <a:rPr lang="en-US" kern="0" dirty="0"/>
              <a:t> – popular game engine, based in C#, large asset availability, very good graphics</a:t>
            </a:r>
          </a:p>
          <a:p>
            <a:pPr lvl="1">
              <a:buFont typeface="Wingdings" panose="05000000000000000000" pitchFamily="2" charset="2"/>
              <a:buChar char="§"/>
            </a:pPr>
            <a:r>
              <a:rPr lang="en-US" b="1" kern="0" dirty="0"/>
              <a:t>Unreal Engine </a:t>
            </a:r>
            <a:r>
              <a:rPr lang="en-US" kern="0" dirty="0"/>
              <a:t>– cross-platform game engine, based in C++, exceptional graphics capabilities</a:t>
            </a:r>
          </a:p>
          <a:p>
            <a:endParaRPr lang="en-US" dirty="0"/>
          </a:p>
          <a:p>
            <a:endParaRPr lang="en-US" dirty="0"/>
          </a:p>
        </p:txBody>
      </p:sp>
      <p:sp>
        <p:nvSpPr>
          <p:cNvPr id="7" name="TextBox 6">
            <a:extLst>
              <a:ext uri="{FF2B5EF4-FFF2-40B4-BE49-F238E27FC236}">
                <a16:creationId xmlns:a16="http://schemas.microsoft.com/office/drawing/2014/main" id="{A2F49FF3-4623-EC4E-41C4-6D9C124CEE78}"/>
              </a:ext>
            </a:extLst>
          </p:cNvPr>
          <p:cNvSpPr txBox="1"/>
          <p:nvPr/>
        </p:nvSpPr>
        <p:spPr>
          <a:xfrm>
            <a:off x="10893288" y="274454"/>
            <a:ext cx="1145175"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Hulme et al., 2023</a:t>
            </a:r>
          </a:p>
        </p:txBody>
      </p:sp>
      <p:pic>
        <p:nvPicPr>
          <p:cNvPr id="2050" name="Picture 2" descr="Mcity • Digital Environment • Autonomous Vehicles • Simulation">
            <a:extLst>
              <a:ext uri="{FF2B5EF4-FFF2-40B4-BE49-F238E27FC236}">
                <a16:creationId xmlns:a16="http://schemas.microsoft.com/office/drawing/2014/main" id="{312A0F73-2CB6-07EA-67E3-341F0195E0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8709" y="1046715"/>
            <a:ext cx="4409754" cy="24804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SPACE drives advancements in autonomous vehicle testing - Unreal Engine">
            <a:extLst>
              <a:ext uri="{FF2B5EF4-FFF2-40B4-BE49-F238E27FC236}">
                <a16:creationId xmlns:a16="http://schemas.microsoft.com/office/drawing/2014/main" id="{4B0F7AF2-E5D8-9664-29DA-1809078D1B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8709" y="3569745"/>
            <a:ext cx="4409755" cy="248048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374E993-E79C-DB50-3649-1C9F70E6CB75}"/>
              </a:ext>
            </a:extLst>
          </p:cNvPr>
          <p:cNvSpPr>
            <a:spLocks noGrp="1"/>
          </p:cNvSpPr>
          <p:nvPr>
            <p:ph type="sldNum" sz="quarter" idx="4"/>
          </p:nvPr>
        </p:nvSpPr>
        <p:spPr/>
        <p:txBody>
          <a:bodyPr/>
          <a:lstStyle/>
          <a:p>
            <a:pPr>
              <a:defRPr/>
            </a:pPr>
            <a:fld id="{D68E8870-17DE-45C4-A8DD-7644B2422933}" type="slidenum">
              <a:rPr lang="en-US" smtClean="0"/>
              <a:pPr>
                <a:defRPr/>
              </a:pPr>
              <a:t>39</a:t>
            </a:fld>
            <a:endParaRPr lang="en-US" dirty="0"/>
          </a:p>
        </p:txBody>
      </p:sp>
    </p:spTree>
    <p:extLst>
      <p:ext uri="{BB962C8B-B14F-4D97-AF65-F5344CB8AC3E}">
        <p14:creationId xmlns:p14="http://schemas.microsoft.com/office/powerpoint/2010/main" val="7600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80133" y="1046715"/>
            <a:ext cx="11584048" cy="5075237"/>
          </a:xfrm>
        </p:spPr>
        <p:txBody>
          <a:bodyPr/>
          <a:lstStyle/>
          <a:p>
            <a:pPr marL="0" indent="0">
              <a:buNone/>
            </a:pPr>
            <a:r>
              <a:rPr lang="en-US" b="1" dirty="0"/>
              <a:t>2023 I/ITSEC themes</a:t>
            </a:r>
            <a:endParaRPr lang="en-US" sz="2800" kern="0" dirty="0"/>
          </a:p>
          <a:p>
            <a:pPr marL="0" indent="0">
              <a:buNone/>
            </a:pPr>
            <a:r>
              <a:rPr lang="en-US" sz="2800" kern="0" dirty="0"/>
              <a:t>“</a:t>
            </a:r>
            <a:r>
              <a:rPr lang="en-US" sz="2800" i="1" kern="0" dirty="0"/>
              <a:t>Sustaining a Global Force in a Digital World</a:t>
            </a:r>
            <a:r>
              <a:rPr lang="en-US" sz="2800" kern="0" dirty="0"/>
              <a:t>”</a:t>
            </a:r>
          </a:p>
          <a:p>
            <a:pPr marL="0" indent="0">
              <a:buNone/>
            </a:pPr>
            <a:endParaRPr lang="en-US" sz="2800" kern="0" dirty="0"/>
          </a:p>
          <a:p>
            <a:pPr marL="0" indent="0">
              <a:buNone/>
            </a:pPr>
            <a:r>
              <a:rPr lang="en-US" sz="2800" kern="0" dirty="0"/>
              <a:t>This Tutorial addresses as follows:</a:t>
            </a:r>
          </a:p>
          <a:p>
            <a:pPr marL="457200" indent="-457200">
              <a:buAutoNum type="arabicParenR"/>
            </a:pPr>
            <a:r>
              <a:rPr lang="en-US" sz="2800" u="sng" kern="0" dirty="0"/>
              <a:t>Technological sustainment</a:t>
            </a:r>
            <a:r>
              <a:rPr lang="en-US" sz="2800" kern="0" dirty="0"/>
              <a:t>: Evolution of </a:t>
            </a:r>
            <a:r>
              <a:rPr lang="en-US" dirty="0"/>
              <a:t>sustainable </a:t>
            </a:r>
            <a:r>
              <a:rPr lang="en-US" sz="2800" kern="0" dirty="0"/>
              <a:t>technologies to improve mobility</a:t>
            </a:r>
          </a:p>
          <a:p>
            <a:pPr marL="457200" indent="-457200">
              <a:buAutoNum type="arabicParenR"/>
            </a:pPr>
            <a:r>
              <a:rPr lang="en-US" sz="2800" u="sng" kern="0" dirty="0"/>
              <a:t>Global</a:t>
            </a:r>
            <a:r>
              <a:rPr lang="en-US" sz="2800" kern="0" dirty="0"/>
              <a:t>: SCM technologies to advance a broad workforce amidst uncertainty</a:t>
            </a:r>
          </a:p>
          <a:p>
            <a:pPr marL="457200" indent="-457200">
              <a:buAutoNum type="arabicParenR"/>
            </a:pPr>
            <a:r>
              <a:rPr lang="en-US" sz="2800" u="sng" kern="0" dirty="0"/>
              <a:t>Digital engineering</a:t>
            </a:r>
            <a:r>
              <a:rPr lang="en-US" sz="2800" kern="0" dirty="0"/>
              <a:t>: </a:t>
            </a:r>
            <a:r>
              <a:rPr lang="en-US" dirty="0"/>
              <a:t>A cornerstone </a:t>
            </a:r>
            <a:r>
              <a:rPr lang="en-US" sz="2800" kern="0" dirty="0"/>
              <a:t>of M&amp;S implementations for Transportation </a:t>
            </a:r>
          </a:p>
          <a:p>
            <a:pPr marL="0" indent="0">
              <a:buNone/>
            </a:pPr>
            <a:endParaRPr lang="en-US" dirty="0"/>
          </a:p>
          <a:p>
            <a:endParaRPr lang="en-US" dirty="0"/>
          </a:p>
        </p:txBody>
      </p:sp>
      <p:sp>
        <p:nvSpPr>
          <p:cNvPr id="6" name="TextBox 5">
            <a:extLst>
              <a:ext uri="{FF2B5EF4-FFF2-40B4-BE49-F238E27FC236}">
                <a16:creationId xmlns:a16="http://schemas.microsoft.com/office/drawing/2014/main" id="{6B1E040B-6ECF-A886-9BE6-543B4E5544CC}"/>
              </a:ext>
            </a:extLst>
          </p:cNvPr>
          <p:cNvSpPr txBox="1"/>
          <p:nvPr/>
        </p:nvSpPr>
        <p:spPr>
          <a:xfrm>
            <a:off x="11304105" y="274454"/>
            <a:ext cx="811441"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NTSA, 2023</a:t>
            </a:r>
          </a:p>
        </p:txBody>
      </p:sp>
      <p:sp>
        <p:nvSpPr>
          <p:cNvPr id="5" name="Slide Number Placeholder 4">
            <a:extLst>
              <a:ext uri="{FF2B5EF4-FFF2-40B4-BE49-F238E27FC236}">
                <a16:creationId xmlns:a16="http://schemas.microsoft.com/office/drawing/2014/main" id="{6FCA5F7A-27EF-E54B-3109-802249B82269}"/>
              </a:ext>
            </a:extLst>
          </p:cNvPr>
          <p:cNvSpPr>
            <a:spLocks noGrp="1"/>
          </p:cNvSpPr>
          <p:nvPr>
            <p:ph type="sldNum" sz="quarter" idx="4"/>
          </p:nvPr>
        </p:nvSpPr>
        <p:spPr/>
        <p:txBody>
          <a:bodyPr/>
          <a:lstStyle/>
          <a:p>
            <a:pPr>
              <a:defRPr/>
            </a:pPr>
            <a:fld id="{D68E8870-17DE-45C4-A8DD-7644B2422933}" type="slidenum">
              <a:rPr lang="en-US" smtClean="0"/>
              <a:pPr>
                <a:defRPr/>
              </a:pPr>
              <a:t>4</a:t>
            </a:fld>
            <a:endParaRPr lang="en-US" dirty="0"/>
          </a:p>
        </p:txBody>
      </p:sp>
      <p:pic>
        <p:nvPicPr>
          <p:cNvPr id="1026" name="Picture 2" descr="Why Buses Are A Sustainable Transportation Option | Bus.com Blog">
            <a:extLst>
              <a:ext uri="{FF2B5EF4-FFF2-40B4-BE49-F238E27FC236}">
                <a16:creationId xmlns:a16="http://schemas.microsoft.com/office/drawing/2014/main" id="{E8B7AA6C-B1C5-E493-F0F8-CD839D2601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0049" y="1087166"/>
            <a:ext cx="1918842" cy="1918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obal supply chains are becoming more fragile">
            <a:extLst>
              <a:ext uri="{FF2B5EF4-FFF2-40B4-BE49-F238E27FC236}">
                <a16:creationId xmlns:a16="http://schemas.microsoft.com/office/drawing/2014/main" id="{1ED91D65-8896-CFF9-749D-720C997D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861" y="4997472"/>
            <a:ext cx="3291969" cy="1746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Photo | Smart transport technology concept for future car traffic  on road">
            <a:extLst>
              <a:ext uri="{FF2B5EF4-FFF2-40B4-BE49-F238E27FC236}">
                <a16:creationId xmlns:a16="http://schemas.microsoft.com/office/drawing/2014/main" id="{027E335E-5CE5-9A49-F093-DEEFADBF8E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2930" y="4997472"/>
            <a:ext cx="2620752" cy="174662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6A28182-84AE-B5D0-C2FC-FD779252C69A}"/>
              </a:ext>
            </a:extLst>
          </p:cNvPr>
          <p:cNvSpPr>
            <a:spLocks noGrp="1"/>
          </p:cNvSpPr>
          <p:nvPr>
            <p:ph type="title"/>
          </p:nvPr>
        </p:nvSpPr>
        <p:spPr>
          <a:xfrm>
            <a:off x="2397039" y="0"/>
            <a:ext cx="7416800" cy="795130"/>
          </a:xfrm>
        </p:spPr>
        <p:txBody>
          <a:bodyPr/>
          <a:lstStyle/>
          <a:p>
            <a:r>
              <a:rPr lang="en-US" dirty="0"/>
              <a:t>Introduction</a:t>
            </a:r>
          </a:p>
        </p:txBody>
      </p:sp>
    </p:spTree>
    <p:extLst>
      <p:ext uri="{BB962C8B-B14F-4D97-AF65-F5344CB8AC3E}">
        <p14:creationId xmlns:p14="http://schemas.microsoft.com/office/powerpoint/2010/main" val="1628407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11468300" cy="5075237"/>
          </a:xfrm>
        </p:spPr>
        <p:txBody>
          <a:bodyPr/>
          <a:lstStyle/>
          <a:p>
            <a:r>
              <a:rPr lang="en-US" u="sng" dirty="0"/>
              <a:t>Virtual Environments and Game Engines</a:t>
            </a:r>
          </a:p>
          <a:p>
            <a:r>
              <a:rPr lang="en-US" dirty="0"/>
              <a:t>Emerging vehicle technologies mandate</a:t>
            </a:r>
            <a:r>
              <a:rPr lang="en-US" kern="0" dirty="0"/>
              <a:t> M&amp;S: </a:t>
            </a:r>
            <a:endParaRPr lang="en-US" sz="2800" kern="0" dirty="0"/>
          </a:p>
          <a:p>
            <a:pPr lvl="1"/>
            <a:r>
              <a:rPr lang="en-US" dirty="0"/>
              <a:t>C</a:t>
            </a:r>
            <a:r>
              <a:rPr lang="en-US" kern="0" dirty="0"/>
              <a:t>onnected and autonomous vehicle (CAV) systems</a:t>
            </a:r>
          </a:p>
          <a:p>
            <a:pPr lvl="1"/>
            <a:r>
              <a:rPr lang="en-US" dirty="0"/>
              <a:t>Advanced driver assistance systems (ADAS)</a:t>
            </a:r>
            <a:endParaRPr lang="en-US" kern="0" dirty="0"/>
          </a:p>
          <a:p>
            <a:r>
              <a:rPr lang="en-US" sz="2800" kern="0" dirty="0"/>
              <a:t>Game-based platforms (e.g., CARLA) feature sensors (e.g., LIDAR, radar, HD cameras), environmental conditions, static/dynamic actors (i.e., vehicles, pedestrians, traffic signals), terrain maps</a:t>
            </a:r>
          </a:p>
          <a:p>
            <a:endParaRPr lang="en-US" dirty="0"/>
          </a:p>
          <a:p>
            <a:endParaRPr lang="en-US" dirty="0"/>
          </a:p>
        </p:txBody>
      </p:sp>
      <p:pic>
        <p:nvPicPr>
          <p:cNvPr id="1026" name="Picture 2" descr="CARLA Explained | Papers With Code">
            <a:extLst>
              <a:ext uri="{FF2B5EF4-FFF2-40B4-BE49-F238E27FC236}">
                <a16:creationId xmlns:a16="http://schemas.microsoft.com/office/drawing/2014/main" id="{8C0A091C-BC4B-5DAE-E905-3D59F04F13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62" b="35657"/>
          <a:stretch/>
        </p:blipFill>
        <p:spPr bwMode="auto">
          <a:xfrm>
            <a:off x="1602835" y="4329268"/>
            <a:ext cx="8986330" cy="20670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C6C628-215F-F084-F8E2-310BDC5B5A2D}"/>
              </a:ext>
            </a:extLst>
          </p:cNvPr>
          <p:cNvSpPr txBox="1"/>
          <p:nvPr/>
        </p:nvSpPr>
        <p:spPr>
          <a:xfrm>
            <a:off x="10618306" y="224403"/>
            <a:ext cx="1371598"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Dosovitskiy et al., 2017</a:t>
            </a:r>
          </a:p>
        </p:txBody>
      </p:sp>
      <p:sp>
        <p:nvSpPr>
          <p:cNvPr id="3" name="Slide Number Placeholder 2">
            <a:extLst>
              <a:ext uri="{FF2B5EF4-FFF2-40B4-BE49-F238E27FC236}">
                <a16:creationId xmlns:a16="http://schemas.microsoft.com/office/drawing/2014/main" id="{5AFD8667-76A7-DD76-F29B-1FA18F02E5F9}"/>
              </a:ext>
            </a:extLst>
          </p:cNvPr>
          <p:cNvSpPr>
            <a:spLocks noGrp="1"/>
          </p:cNvSpPr>
          <p:nvPr>
            <p:ph type="sldNum" sz="quarter" idx="4"/>
          </p:nvPr>
        </p:nvSpPr>
        <p:spPr/>
        <p:txBody>
          <a:bodyPr/>
          <a:lstStyle/>
          <a:p>
            <a:pPr>
              <a:defRPr/>
            </a:pPr>
            <a:fld id="{D68E8870-17DE-45C4-A8DD-7644B2422933}" type="slidenum">
              <a:rPr lang="en-US" smtClean="0"/>
              <a:pPr>
                <a:defRPr/>
              </a:pPr>
              <a:t>40</a:t>
            </a:fld>
            <a:endParaRPr lang="en-US" dirty="0"/>
          </a:p>
        </p:txBody>
      </p:sp>
      <p:pic>
        <p:nvPicPr>
          <p:cNvPr id="6" name="Picture 5">
            <a:extLst>
              <a:ext uri="{FF2B5EF4-FFF2-40B4-BE49-F238E27FC236}">
                <a16:creationId xmlns:a16="http://schemas.microsoft.com/office/drawing/2014/main" id="{779BE9F7-9F56-B264-5F3C-EE1C7C4AD644}"/>
              </a:ext>
            </a:extLst>
          </p:cNvPr>
          <p:cNvPicPr>
            <a:picLocks noChangeAspect="1"/>
          </p:cNvPicPr>
          <p:nvPr/>
        </p:nvPicPr>
        <p:blipFill>
          <a:blip r:embed="rId3"/>
          <a:stretch>
            <a:fillRect/>
          </a:stretch>
        </p:blipFill>
        <p:spPr>
          <a:xfrm>
            <a:off x="7570304" y="1003401"/>
            <a:ext cx="4419600" cy="1756791"/>
          </a:xfrm>
          <a:prstGeom prst="rect">
            <a:avLst/>
          </a:prstGeom>
        </p:spPr>
      </p:pic>
    </p:spTree>
    <p:extLst>
      <p:ext uri="{BB962C8B-B14F-4D97-AF65-F5344CB8AC3E}">
        <p14:creationId xmlns:p14="http://schemas.microsoft.com/office/powerpoint/2010/main" val="577951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11308455" cy="5075237"/>
          </a:xfrm>
        </p:spPr>
        <p:txBody>
          <a:bodyPr/>
          <a:lstStyle/>
          <a:p>
            <a:r>
              <a:rPr lang="en-US" u="sng" dirty="0"/>
              <a:t>eXtended Realities (XR): VR/AR/MR</a:t>
            </a:r>
          </a:p>
          <a:p>
            <a:r>
              <a:rPr lang="en-US" dirty="0"/>
              <a:t>XR (aka </a:t>
            </a:r>
            <a:r>
              <a:rPr lang="en-US" i="1" dirty="0"/>
              <a:t>cross reality</a:t>
            </a:r>
            <a:r>
              <a:rPr lang="en-US" dirty="0"/>
              <a:t>): umbrella term for several different but related technologies:</a:t>
            </a:r>
          </a:p>
          <a:p>
            <a:endParaRPr lang="en-US" dirty="0"/>
          </a:p>
        </p:txBody>
      </p:sp>
      <p:pic>
        <p:nvPicPr>
          <p:cNvPr id="3074" name="Picture 2" descr="VR, AR, MR: Which Reality Technology to Choose for Your Business in 2022">
            <a:extLst>
              <a:ext uri="{FF2B5EF4-FFF2-40B4-BE49-F238E27FC236}">
                <a16:creationId xmlns:a16="http://schemas.microsoft.com/office/drawing/2014/main" id="{972C06ED-A28D-6782-19BC-9890A24422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116" t="23206" b="50408"/>
          <a:stretch/>
        </p:blipFill>
        <p:spPr bwMode="auto">
          <a:xfrm>
            <a:off x="10278639" y="3519373"/>
            <a:ext cx="1583075" cy="926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838ED2-B92A-518F-06ED-4B45BC530EB0}"/>
              </a:ext>
            </a:extLst>
          </p:cNvPr>
          <p:cNvSpPr txBox="1"/>
          <p:nvPr/>
        </p:nvSpPr>
        <p:spPr>
          <a:xfrm>
            <a:off x="596411" y="2880206"/>
            <a:ext cx="5290921" cy="2554545"/>
          </a:xfrm>
          <a:prstGeom prst="rect">
            <a:avLst/>
          </a:prstGeom>
          <a:solidFill>
            <a:schemeClr val="bg1">
              <a:lumMod val="95000"/>
            </a:schemeClr>
          </a:solidFill>
          <a:ln w="19050">
            <a:solidFill>
              <a:schemeClr val="tx1"/>
            </a:solidFill>
          </a:ln>
        </p:spPr>
        <p:txBody>
          <a:bodyPr wrap="square" rtlCol="0">
            <a:spAutoFit/>
          </a:bodyPr>
          <a:lstStyle/>
          <a:p>
            <a:r>
              <a:rPr lang="en-US" sz="2000" b="1" dirty="0">
                <a:latin typeface="Arial Narrow" panose="020B0606020202030204" pitchFamily="34" charset="0"/>
              </a:rPr>
              <a:t>Virtual Reality (VR) – </a:t>
            </a:r>
            <a:r>
              <a:rPr lang="en-US" sz="2000" dirty="0">
                <a:latin typeface="Arial Narrow" panose="020B0606020202030204" pitchFamily="34" charset="0"/>
              </a:rPr>
              <a:t>a virtual (immersive) experience where entire field of vision is the device’s display</a:t>
            </a:r>
          </a:p>
          <a:p>
            <a:endParaRPr lang="en-US" sz="2000" b="1" dirty="0">
              <a:latin typeface="Arial Narrow" panose="020B0606020202030204" pitchFamily="34" charset="0"/>
            </a:endParaRPr>
          </a:p>
          <a:p>
            <a:r>
              <a:rPr lang="en-US" sz="2000" b="1" dirty="0">
                <a:latin typeface="Arial Narrow" panose="020B0606020202030204" pitchFamily="34" charset="0"/>
              </a:rPr>
              <a:t>Augmented Reality (AR) - </a:t>
            </a:r>
            <a:r>
              <a:rPr lang="en-US" sz="2000" dirty="0">
                <a:latin typeface="Arial Narrow" panose="020B0606020202030204" pitchFamily="34" charset="0"/>
              </a:rPr>
              <a:t>captures live surroundings and adds (augments) artificial visual elements to it</a:t>
            </a:r>
          </a:p>
          <a:p>
            <a:pPr marL="3175" lvl="1" indent="-3175">
              <a:buSzPct val="75000"/>
            </a:pPr>
            <a:endParaRPr lang="en-US" sz="2000" b="1" dirty="0">
              <a:latin typeface="Arial Narrow" panose="020B0606020202030204" pitchFamily="34" charset="0"/>
            </a:endParaRPr>
          </a:p>
          <a:p>
            <a:pPr marL="3175" lvl="1" indent="-3175">
              <a:buSzPct val="75000"/>
            </a:pPr>
            <a:r>
              <a:rPr lang="en-US" sz="2000" b="1" dirty="0">
                <a:latin typeface="Arial Narrow" panose="020B0606020202030204" pitchFamily="34" charset="0"/>
              </a:rPr>
              <a:t>Mixed Reality (MR) – </a:t>
            </a:r>
            <a:r>
              <a:rPr lang="en-US" sz="2000" dirty="0">
                <a:latin typeface="Arial Narrow" panose="020B0606020202030204" pitchFamily="34" charset="0"/>
              </a:rPr>
              <a:t>an interactive combination of VR (immersion) and AR (augmentation)</a:t>
            </a:r>
          </a:p>
        </p:txBody>
      </p:sp>
      <p:sp>
        <p:nvSpPr>
          <p:cNvPr id="9" name="TextBox 8">
            <a:extLst>
              <a:ext uri="{FF2B5EF4-FFF2-40B4-BE49-F238E27FC236}">
                <a16:creationId xmlns:a16="http://schemas.microsoft.com/office/drawing/2014/main" id="{D2A49FD2-7A44-0A2B-07C2-34B731B8544D}"/>
              </a:ext>
            </a:extLst>
          </p:cNvPr>
          <p:cNvSpPr txBox="1"/>
          <p:nvPr/>
        </p:nvSpPr>
        <p:spPr>
          <a:xfrm>
            <a:off x="10748935" y="238242"/>
            <a:ext cx="1268894"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RubyGarage, 2020</a:t>
            </a:r>
          </a:p>
        </p:txBody>
      </p:sp>
      <p:sp>
        <p:nvSpPr>
          <p:cNvPr id="3" name="Slide Number Placeholder 2">
            <a:extLst>
              <a:ext uri="{FF2B5EF4-FFF2-40B4-BE49-F238E27FC236}">
                <a16:creationId xmlns:a16="http://schemas.microsoft.com/office/drawing/2014/main" id="{45FC8232-4C65-5E76-F0CE-5292703AEFE1}"/>
              </a:ext>
            </a:extLst>
          </p:cNvPr>
          <p:cNvSpPr>
            <a:spLocks noGrp="1"/>
          </p:cNvSpPr>
          <p:nvPr>
            <p:ph type="sldNum" sz="quarter" idx="4"/>
          </p:nvPr>
        </p:nvSpPr>
        <p:spPr/>
        <p:txBody>
          <a:bodyPr/>
          <a:lstStyle/>
          <a:p>
            <a:pPr>
              <a:defRPr/>
            </a:pPr>
            <a:fld id="{D68E8870-17DE-45C4-A8DD-7644B2422933}" type="slidenum">
              <a:rPr lang="en-US" smtClean="0"/>
              <a:pPr>
                <a:defRPr/>
              </a:pPr>
              <a:t>41</a:t>
            </a:fld>
            <a:endParaRPr lang="en-US" dirty="0"/>
          </a:p>
        </p:txBody>
      </p:sp>
      <p:sp>
        <p:nvSpPr>
          <p:cNvPr id="6" name="TextBox 5">
            <a:extLst>
              <a:ext uri="{FF2B5EF4-FFF2-40B4-BE49-F238E27FC236}">
                <a16:creationId xmlns:a16="http://schemas.microsoft.com/office/drawing/2014/main" id="{93106456-AA90-2A39-BF9A-36702DC240C2}"/>
              </a:ext>
            </a:extLst>
          </p:cNvPr>
          <p:cNvSpPr txBox="1"/>
          <p:nvPr/>
        </p:nvSpPr>
        <p:spPr>
          <a:xfrm>
            <a:off x="6003610" y="2257290"/>
            <a:ext cx="1951568" cy="1200329"/>
          </a:xfrm>
          <a:prstGeom prst="rect">
            <a:avLst/>
          </a:prstGeom>
          <a:solidFill>
            <a:schemeClr val="bg1"/>
          </a:solidFill>
        </p:spPr>
        <p:txBody>
          <a:bodyPr wrap="square" rtlCol="0">
            <a:spAutoFit/>
          </a:bodyPr>
          <a:lstStyle/>
          <a:p>
            <a:pPr algn="ctr"/>
            <a:r>
              <a:rPr lang="en-US" sz="1800" b="1" dirty="0">
                <a:latin typeface="Arial Narrow" panose="020B0606020202030204" pitchFamily="34" charset="0"/>
              </a:rPr>
              <a:t>Virtual </a:t>
            </a:r>
          </a:p>
          <a:p>
            <a:pPr algn="ctr"/>
            <a:r>
              <a:rPr lang="en-US" sz="1800" b="1" dirty="0">
                <a:latin typeface="Arial Narrow" panose="020B0606020202030204" pitchFamily="34" charset="0"/>
              </a:rPr>
              <a:t>Reality (VR)</a:t>
            </a:r>
          </a:p>
          <a:p>
            <a:pPr algn="ctr"/>
            <a:endParaRPr lang="en-US" sz="800" dirty="0">
              <a:latin typeface="Arial Narrow" panose="020B0606020202030204" pitchFamily="34" charset="0"/>
            </a:endParaRPr>
          </a:p>
          <a:p>
            <a:pPr algn="ctr"/>
            <a:r>
              <a:rPr lang="en-US" sz="1400" dirty="0">
                <a:latin typeface="Arial Narrow" panose="020B0606020202030204" pitchFamily="34" charset="0"/>
              </a:rPr>
              <a:t>Interact in a fully </a:t>
            </a:r>
          </a:p>
          <a:p>
            <a:pPr algn="ctr"/>
            <a:r>
              <a:rPr lang="en-US" sz="1400" dirty="0">
                <a:latin typeface="Arial Narrow" panose="020B0606020202030204" pitchFamily="34" charset="0"/>
              </a:rPr>
              <a:t>artificial environment</a:t>
            </a:r>
          </a:p>
        </p:txBody>
      </p:sp>
      <p:sp>
        <p:nvSpPr>
          <p:cNvPr id="7" name="TextBox 6">
            <a:extLst>
              <a:ext uri="{FF2B5EF4-FFF2-40B4-BE49-F238E27FC236}">
                <a16:creationId xmlns:a16="http://schemas.microsoft.com/office/drawing/2014/main" id="{3E63D790-DFBB-F3D9-989B-017B8C2F9665}"/>
              </a:ext>
            </a:extLst>
          </p:cNvPr>
          <p:cNvSpPr txBox="1"/>
          <p:nvPr/>
        </p:nvSpPr>
        <p:spPr>
          <a:xfrm>
            <a:off x="8005597" y="2240794"/>
            <a:ext cx="1951568" cy="1200329"/>
          </a:xfrm>
          <a:prstGeom prst="rect">
            <a:avLst/>
          </a:prstGeom>
          <a:solidFill>
            <a:schemeClr val="bg1"/>
          </a:solidFill>
        </p:spPr>
        <p:txBody>
          <a:bodyPr wrap="square" rtlCol="0">
            <a:spAutoFit/>
          </a:bodyPr>
          <a:lstStyle/>
          <a:p>
            <a:pPr algn="ctr"/>
            <a:r>
              <a:rPr lang="en-US" sz="1800" b="1" dirty="0">
                <a:latin typeface="Arial Narrow" panose="020B0606020202030204" pitchFamily="34" charset="0"/>
              </a:rPr>
              <a:t>Augmented </a:t>
            </a:r>
          </a:p>
          <a:p>
            <a:pPr algn="ctr"/>
            <a:r>
              <a:rPr lang="en-US" sz="1800" b="1" dirty="0">
                <a:latin typeface="Arial Narrow" panose="020B0606020202030204" pitchFamily="34" charset="0"/>
              </a:rPr>
              <a:t>Reality (AR)</a:t>
            </a:r>
          </a:p>
          <a:p>
            <a:pPr algn="ctr"/>
            <a:endParaRPr lang="en-US" sz="800" dirty="0">
              <a:latin typeface="Arial Narrow" panose="020B0606020202030204" pitchFamily="34" charset="0"/>
            </a:endParaRPr>
          </a:p>
          <a:p>
            <a:pPr algn="ctr"/>
            <a:r>
              <a:rPr lang="en-US" sz="1400" dirty="0">
                <a:latin typeface="Arial Narrow" panose="020B0606020202030204" pitchFamily="34" charset="0"/>
              </a:rPr>
              <a:t>Virtual objects overlaid on real-world environment</a:t>
            </a:r>
          </a:p>
        </p:txBody>
      </p:sp>
      <p:sp>
        <p:nvSpPr>
          <p:cNvPr id="10" name="TextBox 9">
            <a:extLst>
              <a:ext uri="{FF2B5EF4-FFF2-40B4-BE49-F238E27FC236}">
                <a16:creationId xmlns:a16="http://schemas.microsoft.com/office/drawing/2014/main" id="{3ED62142-5F62-2518-F20A-D207F28948DE}"/>
              </a:ext>
            </a:extLst>
          </p:cNvPr>
          <p:cNvSpPr txBox="1"/>
          <p:nvPr/>
        </p:nvSpPr>
        <p:spPr>
          <a:xfrm>
            <a:off x="10049050" y="2259465"/>
            <a:ext cx="1939999" cy="1200329"/>
          </a:xfrm>
          <a:prstGeom prst="rect">
            <a:avLst/>
          </a:prstGeom>
          <a:solidFill>
            <a:schemeClr val="bg1"/>
          </a:solidFill>
        </p:spPr>
        <p:txBody>
          <a:bodyPr wrap="square" rtlCol="0">
            <a:spAutoFit/>
          </a:bodyPr>
          <a:lstStyle/>
          <a:p>
            <a:pPr algn="ctr"/>
            <a:r>
              <a:rPr lang="en-US" sz="1800" b="1" dirty="0">
                <a:latin typeface="Arial Narrow" panose="020B0606020202030204" pitchFamily="34" charset="0"/>
              </a:rPr>
              <a:t>Mixed</a:t>
            </a:r>
          </a:p>
          <a:p>
            <a:pPr algn="ctr"/>
            <a:r>
              <a:rPr lang="en-US" sz="1800" b="1" dirty="0">
                <a:latin typeface="Arial Narrow" panose="020B0606020202030204" pitchFamily="34" charset="0"/>
              </a:rPr>
              <a:t>Reality (MR)</a:t>
            </a:r>
          </a:p>
          <a:p>
            <a:pPr algn="ctr"/>
            <a:endParaRPr lang="en-US" sz="800" dirty="0">
              <a:latin typeface="Arial Narrow" panose="020B0606020202030204" pitchFamily="34" charset="0"/>
            </a:endParaRPr>
          </a:p>
          <a:p>
            <a:pPr algn="ctr"/>
            <a:r>
              <a:rPr lang="en-US" sz="1400" dirty="0">
                <a:latin typeface="Arial Narrow" panose="020B0606020202030204" pitchFamily="34" charset="0"/>
              </a:rPr>
              <a:t>Virtual environment combined with real-world</a:t>
            </a:r>
          </a:p>
        </p:txBody>
      </p:sp>
      <p:pic>
        <p:nvPicPr>
          <p:cNvPr id="11" name="Picture 2" descr="VR, AR, MR: Which Reality Technology to Choose for Your Business in 2022">
            <a:extLst>
              <a:ext uri="{FF2B5EF4-FFF2-40B4-BE49-F238E27FC236}">
                <a16:creationId xmlns:a16="http://schemas.microsoft.com/office/drawing/2014/main" id="{69BA2E9A-86AD-D028-474A-234BAE557E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23" r="70303" b="5868"/>
          <a:stretch/>
        </p:blipFill>
        <p:spPr bwMode="auto">
          <a:xfrm>
            <a:off x="6355567" y="4506676"/>
            <a:ext cx="1310115" cy="9481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5E80FD-EC44-4182-0AA1-8BCF3138A2E1}"/>
              </a:ext>
            </a:extLst>
          </p:cNvPr>
          <p:cNvSpPr txBox="1"/>
          <p:nvPr/>
        </p:nvSpPr>
        <p:spPr>
          <a:xfrm>
            <a:off x="6287953" y="5539716"/>
            <a:ext cx="1445342" cy="523220"/>
          </a:xfrm>
          <a:prstGeom prst="rect">
            <a:avLst/>
          </a:prstGeom>
          <a:noFill/>
        </p:spPr>
        <p:txBody>
          <a:bodyPr wrap="square" rtlCol="0">
            <a:spAutoFit/>
          </a:bodyPr>
          <a:lstStyle/>
          <a:p>
            <a:pPr algn="ctr"/>
            <a:r>
              <a:rPr lang="en-US" sz="1400" dirty="0">
                <a:latin typeface="Arial Narrow" panose="020B0606020202030204" pitchFamily="34" charset="0"/>
              </a:rPr>
              <a:t>Full immersion in virtual environment</a:t>
            </a:r>
          </a:p>
        </p:txBody>
      </p:sp>
      <p:sp>
        <p:nvSpPr>
          <p:cNvPr id="13" name="TextBox 12">
            <a:extLst>
              <a:ext uri="{FF2B5EF4-FFF2-40B4-BE49-F238E27FC236}">
                <a16:creationId xmlns:a16="http://schemas.microsoft.com/office/drawing/2014/main" id="{2C7764E8-5A14-0A7B-5935-37D86B3E3651}"/>
              </a:ext>
            </a:extLst>
          </p:cNvPr>
          <p:cNvSpPr txBox="1"/>
          <p:nvPr/>
        </p:nvSpPr>
        <p:spPr>
          <a:xfrm>
            <a:off x="7963335" y="5527347"/>
            <a:ext cx="1895519" cy="523220"/>
          </a:xfrm>
          <a:prstGeom prst="rect">
            <a:avLst/>
          </a:prstGeom>
          <a:noFill/>
        </p:spPr>
        <p:txBody>
          <a:bodyPr wrap="square" rtlCol="0">
            <a:spAutoFit/>
          </a:bodyPr>
          <a:lstStyle/>
          <a:p>
            <a:pPr algn="ctr"/>
            <a:r>
              <a:rPr lang="en-US" sz="1400" dirty="0">
                <a:latin typeface="Arial Narrow" panose="020B0606020202030204" pitchFamily="34" charset="0"/>
              </a:rPr>
              <a:t>The real world enhanced with digital objects</a:t>
            </a:r>
          </a:p>
        </p:txBody>
      </p:sp>
      <p:sp>
        <p:nvSpPr>
          <p:cNvPr id="14" name="TextBox 13">
            <a:extLst>
              <a:ext uri="{FF2B5EF4-FFF2-40B4-BE49-F238E27FC236}">
                <a16:creationId xmlns:a16="http://schemas.microsoft.com/office/drawing/2014/main" id="{9E35B13A-557D-FA3A-81C7-AAA137A88477}"/>
              </a:ext>
            </a:extLst>
          </p:cNvPr>
          <p:cNvSpPr txBox="1"/>
          <p:nvPr/>
        </p:nvSpPr>
        <p:spPr>
          <a:xfrm>
            <a:off x="9923202" y="5531561"/>
            <a:ext cx="2229470" cy="523220"/>
          </a:xfrm>
          <a:prstGeom prst="rect">
            <a:avLst/>
          </a:prstGeom>
          <a:noFill/>
        </p:spPr>
        <p:txBody>
          <a:bodyPr wrap="square" rtlCol="0">
            <a:spAutoFit/>
          </a:bodyPr>
          <a:lstStyle/>
          <a:p>
            <a:pPr algn="ctr"/>
            <a:r>
              <a:rPr lang="en-US" sz="1400" dirty="0">
                <a:latin typeface="Arial Narrow" panose="020B0606020202030204" pitchFamily="34" charset="0"/>
              </a:rPr>
              <a:t>Interact with both the real-world and the virtual environment</a:t>
            </a:r>
          </a:p>
        </p:txBody>
      </p:sp>
      <p:pic>
        <p:nvPicPr>
          <p:cNvPr id="15" name="Picture 2" descr="VR, AR, MR: Which Reality Technology to Choose for Your Business in 2022">
            <a:extLst>
              <a:ext uri="{FF2B5EF4-FFF2-40B4-BE49-F238E27FC236}">
                <a16:creationId xmlns:a16="http://schemas.microsoft.com/office/drawing/2014/main" id="{1E042545-81C7-E224-AE59-CBDF72DDE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14" t="67971" r="36888" b="3957"/>
          <a:stretch/>
        </p:blipFill>
        <p:spPr bwMode="auto">
          <a:xfrm>
            <a:off x="8224810" y="4541922"/>
            <a:ext cx="1411633" cy="9854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R, AR, MR: Which Reality Technology to Choose for Your Business in 2022">
            <a:extLst>
              <a:ext uri="{FF2B5EF4-FFF2-40B4-BE49-F238E27FC236}">
                <a16:creationId xmlns:a16="http://schemas.microsoft.com/office/drawing/2014/main" id="{DB28E7C5-A704-388C-41BC-263FC6FECC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765" t="67728" b="3426"/>
          <a:stretch/>
        </p:blipFill>
        <p:spPr bwMode="auto">
          <a:xfrm>
            <a:off x="10303465" y="4514709"/>
            <a:ext cx="1598564" cy="10126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R, AR, MR: Which Reality Technology to Choose for Your Business in 2022">
            <a:extLst>
              <a:ext uri="{FF2B5EF4-FFF2-40B4-BE49-F238E27FC236}">
                <a16:creationId xmlns:a16="http://schemas.microsoft.com/office/drawing/2014/main" id="{8AAC7F59-5C9A-AF4C-2E96-B2B8961BBF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4" r="70411" b="50780"/>
          <a:stretch/>
        </p:blipFill>
        <p:spPr bwMode="auto">
          <a:xfrm>
            <a:off x="6359590" y="3570484"/>
            <a:ext cx="1305368" cy="8897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VR, AR, MR: Which Reality Technology to Choose for Your Business in 2022">
            <a:extLst>
              <a:ext uri="{FF2B5EF4-FFF2-40B4-BE49-F238E27FC236}">
                <a16:creationId xmlns:a16="http://schemas.microsoft.com/office/drawing/2014/main" id="{8C7631A1-02E0-E8A9-2F96-5AD569C46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66" t="23206" r="38737" b="48722"/>
          <a:stretch/>
        </p:blipFill>
        <p:spPr bwMode="auto">
          <a:xfrm>
            <a:off x="8256038" y="3502514"/>
            <a:ext cx="1310115" cy="98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213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6747981" cy="5075237"/>
          </a:xfrm>
        </p:spPr>
        <p:txBody>
          <a:bodyPr/>
          <a:lstStyle/>
          <a:p>
            <a:r>
              <a:rPr lang="en-US" u="sng" dirty="0"/>
              <a:t>eXtended Realities (XR): VR/AR/MR</a:t>
            </a:r>
          </a:p>
          <a:p>
            <a:r>
              <a:rPr lang="en-US" dirty="0"/>
              <a:t>Analyze user preferences and safety issues for AR windshield displays in automated driving</a:t>
            </a:r>
          </a:p>
          <a:p>
            <a:pPr lvl="1"/>
            <a:r>
              <a:rPr lang="en-US" dirty="0"/>
              <a:t>Single (S) vs Multiple (M) windows</a:t>
            </a:r>
          </a:p>
          <a:p>
            <a:pPr lvl="1"/>
            <a:r>
              <a:rPr lang="en-US" dirty="0"/>
              <a:t>Baseline vs. Personalized context</a:t>
            </a:r>
          </a:p>
          <a:p>
            <a:r>
              <a:rPr lang="en-US" dirty="0"/>
              <a:t>NASA Task Load Index (TLX) used to assess workload ratings across standard categories </a:t>
            </a:r>
          </a:p>
          <a:p>
            <a:pPr lvl="1"/>
            <a:r>
              <a:rPr lang="en-US" dirty="0"/>
              <a:t>Users prefer customizable, multi-window setups that visualize content-type specific applications</a:t>
            </a:r>
          </a:p>
          <a:p>
            <a:r>
              <a:rPr lang="en-US" dirty="0"/>
              <a:t>Findings help automotive interface designers to improve experiences in automated vehicles</a:t>
            </a:r>
          </a:p>
          <a:p>
            <a:endParaRPr lang="en-US" dirty="0"/>
          </a:p>
        </p:txBody>
      </p:sp>
      <p:sp>
        <p:nvSpPr>
          <p:cNvPr id="7" name="TextBox 6">
            <a:extLst>
              <a:ext uri="{FF2B5EF4-FFF2-40B4-BE49-F238E27FC236}">
                <a16:creationId xmlns:a16="http://schemas.microsoft.com/office/drawing/2014/main" id="{35E9040E-E270-5AC1-6C45-2BB553B6E2D6}"/>
              </a:ext>
            </a:extLst>
          </p:cNvPr>
          <p:cNvSpPr txBox="1"/>
          <p:nvPr/>
        </p:nvSpPr>
        <p:spPr>
          <a:xfrm>
            <a:off x="10816046" y="274454"/>
            <a:ext cx="114109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Riegler et al., 2022</a:t>
            </a:r>
          </a:p>
        </p:txBody>
      </p:sp>
      <p:pic>
        <p:nvPicPr>
          <p:cNvPr id="4098" name="Picture 2">
            <a:extLst>
              <a:ext uri="{FF2B5EF4-FFF2-40B4-BE49-F238E27FC236}">
                <a16:creationId xmlns:a16="http://schemas.microsoft.com/office/drawing/2014/main" id="{2EB04255-48A2-F2A9-AAAC-86AE5B411B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897" y="964960"/>
            <a:ext cx="3454487" cy="2464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9C2B4FB-1D8D-CE06-90A6-05A84E32FC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39" b="6577"/>
          <a:stretch/>
        </p:blipFill>
        <p:spPr bwMode="auto">
          <a:xfrm>
            <a:off x="7628021" y="3778178"/>
            <a:ext cx="4380910" cy="21557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2CEBC9F-27B7-03ED-0EA7-E848C8BDD78F}"/>
              </a:ext>
            </a:extLst>
          </p:cNvPr>
          <p:cNvSpPr>
            <a:spLocks noGrp="1"/>
          </p:cNvSpPr>
          <p:nvPr>
            <p:ph type="sldNum" sz="quarter" idx="4"/>
          </p:nvPr>
        </p:nvSpPr>
        <p:spPr/>
        <p:txBody>
          <a:bodyPr/>
          <a:lstStyle/>
          <a:p>
            <a:pPr>
              <a:defRPr/>
            </a:pPr>
            <a:fld id="{D68E8870-17DE-45C4-A8DD-7644B2422933}" type="slidenum">
              <a:rPr lang="en-US" smtClean="0"/>
              <a:pPr>
                <a:defRPr/>
              </a:pPr>
              <a:t>42</a:t>
            </a:fld>
            <a:endParaRPr lang="en-US" dirty="0"/>
          </a:p>
        </p:txBody>
      </p:sp>
    </p:spTree>
    <p:extLst>
      <p:ext uri="{BB962C8B-B14F-4D97-AF65-F5344CB8AC3E}">
        <p14:creationId xmlns:p14="http://schemas.microsoft.com/office/powerpoint/2010/main" val="2465539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8306817" cy="5075237"/>
          </a:xfrm>
        </p:spPr>
        <p:txBody>
          <a:bodyPr/>
          <a:lstStyle/>
          <a:p>
            <a:r>
              <a:rPr lang="en-US" u="sng" dirty="0"/>
              <a:t>Machine Learning (ML) and Artificial Intelligence (AI)</a:t>
            </a:r>
          </a:p>
          <a:p>
            <a:r>
              <a:rPr lang="en-US" b="1" dirty="0"/>
              <a:t>AI</a:t>
            </a:r>
            <a:r>
              <a:rPr lang="en-US" dirty="0"/>
              <a:t>: the application of computers to mimic human decision-making and problem-solving logic capabilities</a:t>
            </a:r>
          </a:p>
          <a:p>
            <a:pPr lvl="1"/>
            <a:r>
              <a:rPr lang="en-US" i="1" dirty="0"/>
              <a:t>In Transportation</a:t>
            </a:r>
            <a:r>
              <a:rPr lang="en-US" dirty="0"/>
              <a:t>: machine vision and voice recognition are commonly applied in automated vehicle (AV) technologies</a:t>
            </a:r>
          </a:p>
          <a:p>
            <a:endParaRPr lang="en-US" b="1" dirty="0"/>
          </a:p>
          <a:p>
            <a:r>
              <a:rPr lang="en-US" b="1" dirty="0"/>
              <a:t>ML</a:t>
            </a:r>
            <a:r>
              <a:rPr lang="en-US" dirty="0"/>
              <a:t>: a data-driven approach that allows computers to imitate human learning capabilities (a subset of AI)</a:t>
            </a:r>
          </a:p>
          <a:p>
            <a:pPr lvl="1"/>
            <a:r>
              <a:rPr lang="en-US" dirty="0"/>
              <a:t>Modeling approaches: </a:t>
            </a:r>
            <a:r>
              <a:rPr lang="en-US" i="1" dirty="0"/>
              <a:t>neural networks </a:t>
            </a:r>
            <a:r>
              <a:rPr lang="en-US" dirty="0"/>
              <a:t>and </a:t>
            </a:r>
            <a:r>
              <a:rPr lang="en-US" i="1" dirty="0"/>
              <a:t>deep learning  </a:t>
            </a:r>
          </a:p>
          <a:p>
            <a:pPr lvl="1"/>
            <a:r>
              <a:rPr lang="en-US" i="1" dirty="0"/>
              <a:t>Big data </a:t>
            </a:r>
            <a:r>
              <a:rPr lang="en-US" dirty="0"/>
              <a:t>analytics often required to process massive datasets (e.g., e.g., real-time HD video)</a:t>
            </a:r>
          </a:p>
          <a:p>
            <a:endParaRPr lang="en-US" dirty="0"/>
          </a:p>
        </p:txBody>
      </p:sp>
      <p:pic>
        <p:nvPicPr>
          <p:cNvPr id="5122" name="Picture 2" descr="Applied Sciences | Free Full-Text | Machine Learning Applications in  Surface Transportation Systems: A Literature Review">
            <a:extLst>
              <a:ext uri="{FF2B5EF4-FFF2-40B4-BE49-F238E27FC236}">
                <a16:creationId xmlns:a16="http://schemas.microsoft.com/office/drawing/2014/main" id="{45A83A06-0EE6-D754-51D0-504116E5325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5779"/>
          <a:stretch/>
        </p:blipFill>
        <p:spPr bwMode="auto">
          <a:xfrm>
            <a:off x="9417678" y="934990"/>
            <a:ext cx="2334537" cy="2603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pplied Sciences | Free Full-Text | Machine Learning Applications in  Surface Transportation Systems: A Literature Review">
            <a:extLst>
              <a:ext uri="{FF2B5EF4-FFF2-40B4-BE49-F238E27FC236}">
                <a16:creationId xmlns:a16="http://schemas.microsoft.com/office/drawing/2014/main" id="{799841CB-EA26-C22F-E589-3D189865B6C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799"/>
          <a:stretch/>
        </p:blipFill>
        <p:spPr bwMode="auto">
          <a:xfrm>
            <a:off x="9092660" y="3790452"/>
            <a:ext cx="2334537" cy="2439507"/>
          </a:xfrm>
          <a:prstGeom prst="rect">
            <a:avLst/>
          </a:prstGeom>
          <a:noFill/>
          <a:extLst>
            <a:ext uri="{909E8E84-426E-40DD-AFC4-6F175D3DCCD1}">
              <a14:hiddenFill xmlns:a14="http://schemas.microsoft.com/office/drawing/2010/main">
                <a:solidFill>
                  <a:srgbClr val="FFFFFF"/>
                </a:solidFill>
              </a14:hiddenFill>
            </a:ext>
          </a:extLst>
        </p:spPr>
      </p:pic>
      <p:sp>
        <p:nvSpPr>
          <p:cNvPr id="7" name="Arrow: Up-Down 6">
            <a:extLst>
              <a:ext uri="{FF2B5EF4-FFF2-40B4-BE49-F238E27FC236}">
                <a16:creationId xmlns:a16="http://schemas.microsoft.com/office/drawing/2014/main" id="{D785C0DB-EE22-AEA1-74A6-D33EC38408F8}"/>
              </a:ext>
            </a:extLst>
          </p:cNvPr>
          <p:cNvSpPr/>
          <p:nvPr/>
        </p:nvSpPr>
        <p:spPr bwMode="auto">
          <a:xfrm>
            <a:off x="10006148" y="3554399"/>
            <a:ext cx="313509" cy="643209"/>
          </a:xfrm>
          <a:prstGeom prst="upDownArrow">
            <a:avLst/>
          </a:prstGeom>
          <a:solidFill>
            <a:srgbClr val="00E4A8"/>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BC748B7C-BEB2-6C39-AD4E-EEB2A121269F}"/>
              </a:ext>
            </a:extLst>
          </p:cNvPr>
          <p:cNvSpPr txBox="1"/>
          <p:nvPr/>
        </p:nvSpPr>
        <p:spPr>
          <a:xfrm>
            <a:off x="9222377" y="272518"/>
            <a:ext cx="94052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Samuel, 1959</a:t>
            </a:r>
          </a:p>
        </p:txBody>
      </p:sp>
      <p:sp>
        <p:nvSpPr>
          <p:cNvPr id="9" name="TextBox 8">
            <a:extLst>
              <a:ext uri="{FF2B5EF4-FFF2-40B4-BE49-F238E27FC236}">
                <a16:creationId xmlns:a16="http://schemas.microsoft.com/office/drawing/2014/main" id="{5ECBDCE8-FAE4-D9A2-48E7-76EBEFF317CB}"/>
              </a:ext>
            </a:extLst>
          </p:cNvPr>
          <p:cNvSpPr txBox="1"/>
          <p:nvPr/>
        </p:nvSpPr>
        <p:spPr>
          <a:xfrm>
            <a:off x="10276114" y="272519"/>
            <a:ext cx="1719943"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Somers &amp; Weeratunga, 2015</a:t>
            </a:r>
          </a:p>
        </p:txBody>
      </p:sp>
      <p:sp>
        <p:nvSpPr>
          <p:cNvPr id="3" name="Slide Number Placeholder 2">
            <a:extLst>
              <a:ext uri="{FF2B5EF4-FFF2-40B4-BE49-F238E27FC236}">
                <a16:creationId xmlns:a16="http://schemas.microsoft.com/office/drawing/2014/main" id="{CDD91119-488B-FAB1-19C0-D5ABBEADDE08}"/>
              </a:ext>
            </a:extLst>
          </p:cNvPr>
          <p:cNvSpPr>
            <a:spLocks noGrp="1"/>
          </p:cNvSpPr>
          <p:nvPr>
            <p:ph type="sldNum" sz="quarter" idx="4"/>
          </p:nvPr>
        </p:nvSpPr>
        <p:spPr/>
        <p:txBody>
          <a:bodyPr/>
          <a:lstStyle/>
          <a:p>
            <a:pPr>
              <a:defRPr/>
            </a:pPr>
            <a:fld id="{D68E8870-17DE-45C4-A8DD-7644B2422933}" type="slidenum">
              <a:rPr lang="en-US" smtClean="0"/>
              <a:pPr>
                <a:defRPr/>
              </a:pPr>
              <a:t>43</a:t>
            </a:fld>
            <a:endParaRPr lang="en-US" dirty="0"/>
          </a:p>
        </p:txBody>
      </p:sp>
    </p:spTree>
    <p:extLst>
      <p:ext uri="{BB962C8B-B14F-4D97-AF65-F5344CB8AC3E}">
        <p14:creationId xmlns:p14="http://schemas.microsoft.com/office/powerpoint/2010/main" val="2106557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1" y="1046715"/>
            <a:ext cx="7787407" cy="5075237"/>
          </a:xfrm>
        </p:spPr>
        <p:txBody>
          <a:bodyPr/>
          <a:lstStyle/>
          <a:p>
            <a:r>
              <a:rPr lang="en-US" dirty="0"/>
              <a:t>Transportation AI market share (</a:t>
            </a:r>
            <a:r>
              <a:rPr lang="en-US" i="1" dirty="0"/>
              <a:t>by 2030</a:t>
            </a:r>
            <a:r>
              <a:rPr lang="en-US" dirty="0"/>
              <a:t>): </a:t>
            </a:r>
            <a:r>
              <a:rPr lang="en-US" b="1" dirty="0"/>
              <a:t>$13T USD</a:t>
            </a:r>
          </a:p>
          <a:p>
            <a:r>
              <a:rPr lang="en-US" dirty="0"/>
              <a:t>Benefits of AI in this sector:</a:t>
            </a:r>
          </a:p>
          <a:p>
            <a:pPr lvl="1"/>
            <a:r>
              <a:rPr lang="en-US" dirty="0"/>
              <a:t>Increased network efficiency | Improved operations</a:t>
            </a:r>
          </a:p>
          <a:p>
            <a:pPr lvl="1"/>
            <a:r>
              <a:rPr lang="en-US" dirty="0"/>
              <a:t>Safety (pedestrians and drivers)</a:t>
            </a:r>
          </a:p>
          <a:p>
            <a:pPr lvl="1"/>
            <a:r>
              <a:rPr lang="en-US" dirty="0"/>
              <a:t>Reduced costs | Eco-friendliness</a:t>
            </a:r>
          </a:p>
          <a:p>
            <a:r>
              <a:rPr lang="en-US" u="sng" dirty="0"/>
              <a:t>Applications</a:t>
            </a:r>
            <a:r>
              <a:rPr lang="en-US" dirty="0"/>
              <a:t>: </a:t>
            </a:r>
          </a:p>
          <a:p>
            <a:pPr lvl="1"/>
            <a:r>
              <a:rPr lang="en-US" dirty="0"/>
              <a:t>Autonomous Vehicles (i.e., cars, trucks, ships, drones)</a:t>
            </a:r>
          </a:p>
          <a:p>
            <a:pPr lvl="1"/>
            <a:r>
              <a:rPr lang="en-US" dirty="0"/>
              <a:t>Intelligent Transportation Systems (e.g., V2X)</a:t>
            </a:r>
          </a:p>
        </p:txBody>
      </p:sp>
      <p:sp>
        <p:nvSpPr>
          <p:cNvPr id="8" name="TextBox 7">
            <a:extLst>
              <a:ext uri="{FF2B5EF4-FFF2-40B4-BE49-F238E27FC236}">
                <a16:creationId xmlns:a16="http://schemas.microsoft.com/office/drawing/2014/main" id="{0DB2EBE7-1608-0E9B-81D8-03A0DA02970A}"/>
              </a:ext>
            </a:extLst>
          </p:cNvPr>
          <p:cNvSpPr txBox="1"/>
          <p:nvPr/>
        </p:nvSpPr>
        <p:spPr>
          <a:xfrm>
            <a:off x="9518469" y="274453"/>
            <a:ext cx="1001486"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Haponik, 2021</a:t>
            </a:r>
          </a:p>
        </p:txBody>
      </p:sp>
      <p:sp>
        <p:nvSpPr>
          <p:cNvPr id="5" name="TextBox 4">
            <a:extLst>
              <a:ext uri="{FF2B5EF4-FFF2-40B4-BE49-F238E27FC236}">
                <a16:creationId xmlns:a16="http://schemas.microsoft.com/office/drawing/2014/main" id="{9F02BA1E-0BC6-7E5A-4A2C-FE3FBB51FA33}"/>
              </a:ext>
            </a:extLst>
          </p:cNvPr>
          <p:cNvSpPr txBox="1"/>
          <p:nvPr/>
        </p:nvSpPr>
        <p:spPr>
          <a:xfrm>
            <a:off x="10576802" y="274453"/>
            <a:ext cx="1454605" cy="246221"/>
          </a:xfrm>
          <a:prstGeom prst="rect">
            <a:avLst/>
          </a:prstGeom>
          <a:solidFill>
            <a:schemeClr val="accent1">
              <a:lumMod val="60000"/>
              <a:lumOff val="40000"/>
            </a:schemeClr>
          </a:solidFill>
          <a:ln>
            <a:solidFill>
              <a:schemeClr val="bg1"/>
            </a:solidFill>
            <a:prstDash val="sysDash"/>
          </a:ln>
        </p:spPr>
        <p:txBody>
          <a:bodyPr wrap="square" rtlCol="0">
            <a:spAutoFit/>
          </a:bodyPr>
          <a:lstStyle/>
          <a:p>
            <a:r>
              <a:rPr lang="en-US" sz="1000" b="1" dirty="0">
                <a:latin typeface="Eras Light ITC" panose="020B0402030504020804" pitchFamily="34" charset="0"/>
              </a:rPr>
              <a:t>Behrooz &amp; Hayeri, 2022</a:t>
            </a:r>
          </a:p>
        </p:txBody>
      </p:sp>
      <p:pic>
        <p:nvPicPr>
          <p:cNvPr id="1026" name="Picture 2" descr="Intelligent transportation system">
            <a:extLst>
              <a:ext uri="{FF2B5EF4-FFF2-40B4-BE49-F238E27FC236}">
                <a16:creationId xmlns:a16="http://schemas.microsoft.com/office/drawing/2014/main" id="{7D045DA6-D00A-CCC1-D27D-CB20F846F6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6"/>
          <a:stretch/>
        </p:blipFill>
        <p:spPr bwMode="auto">
          <a:xfrm>
            <a:off x="8745811" y="3249571"/>
            <a:ext cx="3170093" cy="2596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V2X (Vehicle-to-Everything)? - everything RF">
            <a:extLst>
              <a:ext uri="{FF2B5EF4-FFF2-40B4-BE49-F238E27FC236}">
                <a16:creationId xmlns:a16="http://schemas.microsoft.com/office/drawing/2014/main" id="{B67D2CF0-65BB-C07A-2896-F92AC609053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604" b="7708"/>
          <a:stretch/>
        </p:blipFill>
        <p:spPr bwMode="auto">
          <a:xfrm>
            <a:off x="3234089" y="5037845"/>
            <a:ext cx="3524067" cy="13356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2986B11-2CCB-F64F-0318-1A89C695CCCB}"/>
              </a:ext>
            </a:extLst>
          </p:cNvPr>
          <p:cNvPicPr>
            <a:picLocks noChangeAspect="1"/>
          </p:cNvPicPr>
          <p:nvPr/>
        </p:nvPicPr>
        <p:blipFill>
          <a:blip r:embed="rId4"/>
          <a:stretch>
            <a:fillRect/>
          </a:stretch>
        </p:blipFill>
        <p:spPr>
          <a:xfrm>
            <a:off x="8745811" y="1303131"/>
            <a:ext cx="3041411" cy="1631079"/>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E3C2EE85-16EF-075E-CAC2-CB755B36B317}"/>
              </a:ext>
            </a:extLst>
          </p:cNvPr>
          <p:cNvSpPr>
            <a:spLocks noGrp="1"/>
          </p:cNvSpPr>
          <p:nvPr>
            <p:ph type="sldNum" sz="quarter" idx="4"/>
          </p:nvPr>
        </p:nvSpPr>
        <p:spPr/>
        <p:txBody>
          <a:bodyPr/>
          <a:lstStyle/>
          <a:p>
            <a:pPr>
              <a:defRPr/>
            </a:pPr>
            <a:fld id="{D68E8870-17DE-45C4-A8DD-7644B2422933}" type="slidenum">
              <a:rPr lang="en-US" smtClean="0"/>
              <a:pPr>
                <a:defRPr/>
              </a:pPr>
              <a:t>44</a:t>
            </a:fld>
            <a:endParaRPr lang="en-US" dirty="0"/>
          </a:p>
        </p:txBody>
      </p:sp>
    </p:spTree>
    <p:extLst>
      <p:ext uri="{BB962C8B-B14F-4D97-AF65-F5344CB8AC3E}">
        <p14:creationId xmlns:p14="http://schemas.microsoft.com/office/powerpoint/2010/main" val="1655594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Tutorial Summary</a:t>
            </a:r>
          </a:p>
        </p:txBody>
      </p:sp>
      <p:sp>
        <p:nvSpPr>
          <p:cNvPr id="4" name="Content Placeholder 3"/>
          <p:cNvSpPr>
            <a:spLocks noGrp="1"/>
          </p:cNvSpPr>
          <p:nvPr>
            <p:ph sz="quarter" idx="11"/>
          </p:nvPr>
        </p:nvSpPr>
        <p:spPr/>
        <p:txBody>
          <a:bodyPr/>
          <a:lstStyle/>
          <a:p>
            <a:pPr marL="0" indent="0">
              <a:buNone/>
            </a:pPr>
            <a:r>
              <a:rPr lang="en-US" b="1" dirty="0"/>
              <a:t>Transportation Systems Modeling &amp; Simulation (M&amp;S)</a:t>
            </a:r>
          </a:p>
          <a:p>
            <a:r>
              <a:rPr lang="en-US" b="1" dirty="0"/>
              <a:t>Transportation: </a:t>
            </a:r>
            <a:r>
              <a:rPr lang="en-US" dirty="0"/>
              <a:t>broadly impactful upon everyone on this planet</a:t>
            </a:r>
          </a:p>
          <a:p>
            <a:r>
              <a:rPr lang="en-US" b="1" dirty="0"/>
              <a:t>M&amp;S: </a:t>
            </a:r>
            <a:r>
              <a:rPr lang="en-US" dirty="0"/>
              <a:t>subject matter is an ideal vessel for core/fundamentals training</a:t>
            </a:r>
          </a:p>
          <a:p>
            <a:r>
              <a:rPr lang="en-US" b="1" dirty="0"/>
              <a:t>Certification: </a:t>
            </a:r>
            <a:r>
              <a:rPr lang="en-US" dirty="0"/>
              <a:t>content of this Tutorial can assist with CMSP preparation</a:t>
            </a:r>
          </a:p>
          <a:p>
            <a:r>
              <a:rPr lang="en-US" b="1" dirty="0"/>
              <a:t>2023 I/ITSEC priorities: </a:t>
            </a:r>
            <a:r>
              <a:rPr lang="en-US" dirty="0"/>
              <a:t>digital technologies continue to enable global readiness</a:t>
            </a:r>
          </a:p>
          <a:p>
            <a:endParaRPr lang="en-US" dirty="0"/>
          </a:p>
          <a:p>
            <a:endParaRPr lang="en-US" dirty="0"/>
          </a:p>
        </p:txBody>
      </p:sp>
      <p:pic>
        <p:nvPicPr>
          <p:cNvPr id="1026" name="Picture 2" descr="The Next Generation of Mobility | TE Connectivity">
            <a:extLst>
              <a:ext uri="{FF2B5EF4-FFF2-40B4-BE49-F238E27FC236}">
                <a16:creationId xmlns:a16="http://schemas.microsoft.com/office/drawing/2014/main" id="{CCCD39B4-F7AE-95E5-350E-09C04E9E8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698" y="3844376"/>
            <a:ext cx="6373824" cy="24897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CA5A644-0D91-3501-4D3A-6A3A6A2D1060}"/>
              </a:ext>
            </a:extLst>
          </p:cNvPr>
          <p:cNvSpPr>
            <a:spLocks noGrp="1"/>
          </p:cNvSpPr>
          <p:nvPr>
            <p:ph type="sldNum" sz="quarter" idx="4"/>
          </p:nvPr>
        </p:nvSpPr>
        <p:spPr/>
        <p:txBody>
          <a:bodyPr/>
          <a:lstStyle/>
          <a:p>
            <a:pPr>
              <a:defRPr/>
            </a:pPr>
            <a:fld id="{D68E8870-17DE-45C4-A8DD-7644B2422933}" type="slidenum">
              <a:rPr lang="en-US" smtClean="0"/>
              <a:pPr>
                <a:defRPr/>
              </a:pPr>
              <a:t>45</a:t>
            </a:fld>
            <a:endParaRPr lang="en-US" dirty="0"/>
          </a:p>
        </p:txBody>
      </p:sp>
    </p:spTree>
    <p:extLst>
      <p:ext uri="{BB962C8B-B14F-4D97-AF65-F5344CB8AC3E}">
        <p14:creationId xmlns:p14="http://schemas.microsoft.com/office/powerpoint/2010/main" val="3637553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Tutorial Summary</a:t>
            </a:r>
          </a:p>
        </p:txBody>
      </p:sp>
      <p:sp>
        <p:nvSpPr>
          <p:cNvPr id="4" name="Content Placeholder 3"/>
          <p:cNvSpPr>
            <a:spLocks noGrp="1"/>
          </p:cNvSpPr>
          <p:nvPr>
            <p:ph sz="quarter" idx="11"/>
          </p:nvPr>
        </p:nvSpPr>
        <p:spPr/>
        <p:txBody>
          <a:bodyPr/>
          <a:lstStyle/>
          <a:p>
            <a:pPr marL="0" indent="0">
              <a:buNone/>
            </a:pPr>
            <a:r>
              <a:rPr lang="en-US" b="1" dirty="0"/>
              <a:t>Confirm satisfaction of Learning Objectives</a:t>
            </a:r>
            <a:endParaRPr lang="en-US" dirty="0"/>
          </a:p>
          <a:p>
            <a:endParaRPr lang="en-US" dirty="0"/>
          </a:p>
        </p:txBody>
      </p:sp>
      <p:sp>
        <p:nvSpPr>
          <p:cNvPr id="8" name="Content Placeholder 3">
            <a:extLst>
              <a:ext uri="{FF2B5EF4-FFF2-40B4-BE49-F238E27FC236}">
                <a16:creationId xmlns:a16="http://schemas.microsoft.com/office/drawing/2014/main" id="{8F5C7882-F4E6-BBDC-6492-DABC30B8EB5D}"/>
              </a:ext>
            </a:extLst>
          </p:cNvPr>
          <p:cNvSpPr txBox="1">
            <a:spLocks/>
          </p:cNvSpPr>
          <p:nvPr/>
        </p:nvSpPr>
        <p:spPr bwMode="auto">
          <a:xfrm>
            <a:off x="438239" y="1345489"/>
            <a:ext cx="11599050" cy="32643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endParaRPr lang="en-US" kern="0" dirty="0"/>
          </a:p>
          <a:p>
            <a:pPr marL="514350" indent="-514350">
              <a:buFont typeface="+mj-lt"/>
              <a:buAutoNum type="arabicParenR"/>
            </a:pPr>
            <a:r>
              <a:rPr lang="en-US" b="1" i="1" kern="0" dirty="0"/>
              <a:t>Describe</a:t>
            </a:r>
            <a:r>
              <a:rPr lang="en-US" kern="0" dirty="0"/>
              <a:t> basic concepts (M&amp;S) that are foundational to I/ITSEC.</a:t>
            </a:r>
          </a:p>
          <a:p>
            <a:pPr marL="514350" indent="-514350">
              <a:buFont typeface="+mj-lt"/>
              <a:buAutoNum type="arabicParenR"/>
            </a:pPr>
            <a:r>
              <a:rPr lang="en-US" b="1" i="1" kern="0" dirty="0"/>
              <a:t>Classify</a:t>
            </a:r>
            <a:r>
              <a:rPr lang="en-US" kern="0" dirty="0"/>
              <a:t> applications in M&amp;S with relation to transportation and human mobility.</a:t>
            </a:r>
          </a:p>
          <a:p>
            <a:pPr marL="514350" indent="-514350">
              <a:buFont typeface="+mj-lt"/>
              <a:buAutoNum type="arabicParenR"/>
            </a:pPr>
            <a:r>
              <a:rPr lang="en-US" b="1" i="1" kern="0" dirty="0"/>
              <a:t>Analyze</a:t>
            </a:r>
            <a:r>
              <a:rPr lang="en-US" kern="0" dirty="0"/>
              <a:t> modeling methods and implementations aligned with NTSA CMSP.</a:t>
            </a:r>
          </a:p>
          <a:p>
            <a:pPr marL="514350" indent="-514350">
              <a:buFont typeface="+mj-lt"/>
              <a:buAutoNum type="arabicParenR"/>
            </a:pPr>
            <a:r>
              <a:rPr lang="en-US" b="1" i="1" kern="0" dirty="0"/>
              <a:t>Distinguish</a:t>
            </a:r>
            <a:r>
              <a:rPr lang="en-US" kern="0" dirty="0"/>
              <a:t> </a:t>
            </a:r>
            <a:r>
              <a:rPr lang="en-US" dirty="0"/>
              <a:t>mathematical fundamentals related to mobility, sustainability, logistics.</a:t>
            </a:r>
          </a:p>
          <a:p>
            <a:pPr marL="514350" indent="-514350">
              <a:buFont typeface="+mj-lt"/>
              <a:buAutoNum type="arabicParenR"/>
            </a:pPr>
            <a:r>
              <a:rPr lang="en-US" b="1" i="1" kern="0" dirty="0"/>
              <a:t>Formulate</a:t>
            </a:r>
            <a:r>
              <a:rPr lang="en-US" kern="0" dirty="0"/>
              <a:t> future pathways to advance sustainable human mobility in a digital world.</a:t>
            </a:r>
          </a:p>
        </p:txBody>
      </p:sp>
      <p:sp>
        <p:nvSpPr>
          <p:cNvPr id="3" name="Slide Number Placeholder 2">
            <a:extLst>
              <a:ext uri="{FF2B5EF4-FFF2-40B4-BE49-F238E27FC236}">
                <a16:creationId xmlns:a16="http://schemas.microsoft.com/office/drawing/2014/main" id="{A43E0578-FB38-5125-9373-12E8A298BFFC}"/>
              </a:ext>
            </a:extLst>
          </p:cNvPr>
          <p:cNvSpPr>
            <a:spLocks noGrp="1"/>
          </p:cNvSpPr>
          <p:nvPr>
            <p:ph type="sldNum" sz="quarter" idx="4"/>
          </p:nvPr>
        </p:nvSpPr>
        <p:spPr/>
        <p:txBody>
          <a:bodyPr/>
          <a:lstStyle/>
          <a:p>
            <a:pPr>
              <a:defRPr/>
            </a:pPr>
            <a:fld id="{D68E8870-17DE-45C4-A8DD-7644B2422933}" type="slidenum">
              <a:rPr lang="en-US" smtClean="0"/>
              <a:pPr>
                <a:defRPr/>
              </a:pPr>
              <a:t>46</a:t>
            </a:fld>
            <a:endParaRPr lang="en-US" dirty="0"/>
          </a:p>
        </p:txBody>
      </p:sp>
      <p:pic>
        <p:nvPicPr>
          <p:cNvPr id="6" name="Picture 6" descr="Beyond Bloom: Writing Progressive Learning Objectives – Roompact">
            <a:extLst>
              <a:ext uri="{FF2B5EF4-FFF2-40B4-BE49-F238E27FC236}">
                <a16:creationId xmlns:a16="http://schemas.microsoft.com/office/drawing/2014/main" id="{D37DF799-2A6C-B817-8F44-C50DE9E2094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90" t="10733" r="3915" b="11715"/>
          <a:stretch/>
        </p:blipFill>
        <p:spPr bwMode="auto">
          <a:xfrm>
            <a:off x="3767201" y="4723698"/>
            <a:ext cx="4176946" cy="200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355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Acknowledgements</a:t>
            </a:r>
          </a:p>
        </p:txBody>
      </p:sp>
      <p:sp>
        <p:nvSpPr>
          <p:cNvPr id="4" name="Content Placeholder 3"/>
          <p:cNvSpPr>
            <a:spLocks noGrp="1"/>
          </p:cNvSpPr>
          <p:nvPr>
            <p:ph sz="quarter" idx="11"/>
          </p:nvPr>
        </p:nvSpPr>
        <p:spPr>
          <a:xfrm>
            <a:off x="480132" y="1046715"/>
            <a:ext cx="11096350" cy="5075237"/>
          </a:xfrm>
        </p:spPr>
        <p:txBody>
          <a:bodyPr/>
          <a:lstStyle/>
          <a:p>
            <a:pPr marL="0" indent="0">
              <a:buNone/>
            </a:pPr>
            <a:r>
              <a:rPr lang="en-US" sz="2400" b="1" kern="0" dirty="0"/>
              <a:t>The Stephen Still Institute for Sustainable Transportation and Logistics (SSISTL) </a:t>
            </a:r>
            <a:endParaRPr lang="en-US" sz="2400" kern="0" dirty="0"/>
          </a:p>
          <a:p>
            <a:pPr marL="876286" lvl="1" indent="-342900"/>
            <a:r>
              <a:rPr lang="en-US" sz="2000" kern="0" dirty="0"/>
              <a:t>Major topics in this Tutorial serve as the charter of our Institute</a:t>
            </a:r>
            <a:endParaRPr lang="en-US" dirty="0"/>
          </a:p>
          <a:p>
            <a:endParaRPr lang="en-US" dirty="0"/>
          </a:p>
        </p:txBody>
      </p:sp>
      <p:pic>
        <p:nvPicPr>
          <p:cNvPr id="5" name="Picture 2" descr="Painted hand shows concept hologram Thank you on his hand Painted hand shows concept hologram Thank you on his hand. Drawn man in business suit with future technology screen and modern cosmic background thank you digital stock pictures, royalty-free photos &amp; images">
            <a:extLst>
              <a:ext uri="{FF2B5EF4-FFF2-40B4-BE49-F238E27FC236}">
                <a16:creationId xmlns:a16="http://schemas.microsoft.com/office/drawing/2014/main" id="{899FC127-13EF-87C2-76BE-7E9871FD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068" y="3591019"/>
            <a:ext cx="4895460" cy="2751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ITSEC Homepage">
            <a:extLst>
              <a:ext uri="{FF2B5EF4-FFF2-40B4-BE49-F238E27FC236}">
                <a16:creationId xmlns:a16="http://schemas.microsoft.com/office/drawing/2014/main" id="{2D9D5059-B419-EB58-9373-DF33C701D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2955" y="3766362"/>
            <a:ext cx="819457" cy="828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B Events Calendar - SSISTL Seminar : Structure Becoming Architecture: Case  Studies of Aesthetics, Form and Efficiency">
            <a:extLst>
              <a:ext uri="{FF2B5EF4-FFF2-40B4-BE49-F238E27FC236}">
                <a16:creationId xmlns:a16="http://schemas.microsoft.com/office/drawing/2014/main" id="{F05D83B7-9052-E15A-3C1C-98272DC79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8429" y="1915368"/>
            <a:ext cx="3332327" cy="9753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4B26D2F-BC83-4F13-CA78-DB58EC4EAD25}"/>
              </a:ext>
            </a:extLst>
          </p:cNvPr>
          <p:cNvSpPr>
            <a:spLocks noGrp="1"/>
          </p:cNvSpPr>
          <p:nvPr>
            <p:ph type="sldNum" sz="quarter" idx="4"/>
          </p:nvPr>
        </p:nvSpPr>
        <p:spPr/>
        <p:txBody>
          <a:bodyPr/>
          <a:lstStyle/>
          <a:p>
            <a:pPr>
              <a:defRPr/>
            </a:pPr>
            <a:fld id="{D68E8870-17DE-45C4-A8DD-7644B2422933}" type="slidenum">
              <a:rPr lang="en-US" smtClean="0"/>
              <a:pPr>
                <a:defRPr/>
              </a:pPr>
              <a:t>47</a:t>
            </a:fld>
            <a:endParaRPr lang="en-US" dirty="0"/>
          </a:p>
        </p:txBody>
      </p:sp>
    </p:spTree>
    <p:extLst>
      <p:ext uri="{BB962C8B-B14F-4D97-AF65-F5344CB8AC3E}">
        <p14:creationId xmlns:p14="http://schemas.microsoft.com/office/powerpoint/2010/main" val="475297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(1/7)</a:t>
            </a:r>
          </a:p>
        </p:txBody>
      </p:sp>
      <p:sp>
        <p:nvSpPr>
          <p:cNvPr id="4" name="Content Placeholder 3"/>
          <p:cNvSpPr>
            <a:spLocks noGrp="1"/>
          </p:cNvSpPr>
          <p:nvPr>
            <p:ph sz="quarter" idx="11"/>
          </p:nvPr>
        </p:nvSpPr>
        <p:spPr/>
        <p:txBody>
          <a:bodyPr/>
          <a:lstStyle/>
          <a:p>
            <a:r>
              <a:rPr lang="en-US" sz="1300" b="1" dirty="0"/>
              <a:t>Albeaik et al., 2021</a:t>
            </a:r>
          </a:p>
          <a:p>
            <a:pPr lvl="1"/>
            <a:r>
              <a:rPr lang="en-US" sz="1300" dirty="0"/>
              <a:t>Limitations and Improvements of the Intelligent Driver Model (IDM)</a:t>
            </a:r>
          </a:p>
          <a:p>
            <a:pPr lvl="1"/>
            <a:r>
              <a:rPr lang="en-US" sz="1300" dirty="0">
                <a:hlinkClick r:id="rId3"/>
              </a:rPr>
              <a:t>https://arxiv.org/pdf/2104.02583.pdf</a:t>
            </a:r>
            <a:endParaRPr lang="en-US" sz="1300" dirty="0"/>
          </a:p>
          <a:p>
            <a:r>
              <a:rPr lang="en-US" sz="1300" b="1" dirty="0"/>
              <a:t>Alternative Fuels Data Center (AFDC), 2023</a:t>
            </a:r>
          </a:p>
          <a:p>
            <a:pPr lvl="1"/>
            <a:r>
              <a:rPr lang="en-US" sz="1300" dirty="0"/>
              <a:t>How Do Liquefied Natural Gas Trucks Work?</a:t>
            </a:r>
          </a:p>
          <a:p>
            <a:pPr lvl="1"/>
            <a:r>
              <a:rPr lang="en-US" sz="1300" dirty="0">
                <a:hlinkClick r:id="rId4"/>
              </a:rPr>
              <a:t>https://afdc.energy.gov/vehicles/how-do-lng-cars-work</a:t>
            </a:r>
            <a:endParaRPr lang="en-US" sz="1300" dirty="0"/>
          </a:p>
          <a:p>
            <a:r>
              <a:rPr lang="en-US" sz="1300" b="1" dirty="0"/>
              <a:t>Ahmed et al., 2021</a:t>
            </a:r>
          </a:p>
          <a:p>
            <a:pPr lvl="1"/>
            <a:r>
              <a:rPr lang="en-US" sz="1300" dirty="0"/>
              <a:t>A Review of Car-Following Models and Modeling Tools for Human and Autonomous-Ready Driving Behaviors in Micro-Simulation</a:t>
            </a:r>
          </a:p>
          <a:p>
            <a:pPr lvl="1"/>
            <a:r>
              <a:rPr lang="en-US" sz="1300" dirty="0">
                <a:hlinkClick r:id="rId5"/>
              </a:rPr>
              <a:t>https://doi.org/10.3390/smartcities4010019</a:t>
            </a:r>
            <a:endParaRPr lang="en-US" sz="1300" dirty="0"/>
          </a:p>
          <a:p>
            <a:r>
              <a:rPr lang="en-US" sz="1300" b="1" dirty="0"/>
              <a:t>Alvim et al., 2022</a:t>
            </a:r>
          </a:p>
          <a:p>
            <a:pPr lvl="1"/>
            <a:r>
              <a:rPr lang="en-US" sz="1300" dirty="0"/>
              <a:t>Supply chain resilience in turbulent times: conceptual model and real-world use case</a:t>
            </a:r>
          </a:p>
          <a:p>
            <a:pPr lvl="1"/>
            <a:r>
              <a:rPr lang="en-US" sz="1300" dirty="0">
                <a:hlinkClick r:id="rId6"/>
              </a:rPr>
              <a:t>https://doi.org/10.1016/j.ifacol.2022.09.372</a:t>
            </a:r>
            <a:endParaRPr lang="en-US" sz="1300" dirty="0"/>
          </a:p>
          <a:p>
            <a:r>
              <a:rPr lang="en-US" sz="1300" b="1" dirty="0"/>
              <a:t>An et al., 2020</a:t>
            </a:r>
          </a:p>
          <a:p>
            <a:pPr lvl="1"/>
            <a:r>
              <a:rPr lang="en-US" sz="1300" dirty="0"/>
              <a:t>Car-following model for autonomous vehicles and mixed traffic flow analysis based on discrete following interval</a:t>
            </a:r>
          </a:p>
          <a:p>
            <a:pPr lvl="1"/>
            <a:r>
              <a:rPr lang="en-US" sz="1300" dirty="0">
                <a:hlinkClick r:id="rId7"/>
              </a:rPr>
              <a:t>https://doi.org/10.1016/j.physa.2020.125246</a:t>
            </a:r>
            <a:endParaRPr lang="en-US" sz="1300" dirty="0"/>
          </a:p>
          <a:p>
            <a:r>
              <a:rPr lang="en-US" sz="1300" b="1" dirty="0"/>
              <a:t>Anderson et al., 2001</a:t>
            </a:r>
          </a:p>
          <a:p>
            <a:pPr lvl="1"/>
            <a:r>
              <a:rPr lang="en-US" sz="1300" dirty="0"/>
              <a:t>A taxonomy for learning teaching and assessing a revision of Bloom's taxonomy of educational objectives</a:t>
            </a:r>
          </a:p>
          <a:p>
            <a:pPr lvl="1"/>
            <a:r>
              <a:rPr lang="en-US" sz="1300" dirty="0">
                <a:hlinkClick r:id="rId8"/>
              </a:rPr>
              <a:t>https://www.researchgate.net/publication/235465787</a:t>
            </a:r>
            <a:endParaRPr lang="en-US" sz="1300" dirty="0"/>
          </a:p>
          <a:p>
            <a:r>
              <a:rPr lang="en-US" sz="1300" b="1" dirty="0"/>
              <a:t>Arneson et al., 2018</a:t>
            </a:r>
          </a:p>
          <a:p>
            <a:pPr lvl="1"/>
            <a:r>
              <a:rPr lang="en-US" sz="1300" dirty="0"/>
              <a:t>Using an Automated Air Traffic Simulation Capability for a Parametric Study in Traffic Flow Management</a:t>
            </a:r>
          </a:p>
          <a:p>
            <a:pPr lvl="1"/>
            <a:r>
              <a:rPr lang="en-US" sz="1300" dirty="0">
                <a:hlinkClick r:id="rId9"/>
              </a:rPr>
              <a:t>https://doi.org/10.2514/6.2018-3665</a:t>
            </a:r>
            <a:endParaRPr lang="en-US" sz="1300" dirty="0"/>
          </a:p>
          <a:p>
            <a:endParaRPr lang="en-US" sz="1300" dirty="0"/>
          </a:p>
        </p:txBody>
      </p:sp>
      <p:sp>
        <p:nvSpPr>
          <p:cNvPr id="3" name="Slide Number Placeholder 2">
            <a:extLst>
              <a:ext uri="{FF2B5EF4-FFF2-40B4-BE49-F238E27FC236}">
                <a16:creationId xmlns:a16="http://schemas.microsoft.com/office/drawing/2014/main" id="{1313F08F-FECA-6E64-EC17-07603F269E21}"/>
              </a:ext>
            </a:extLst>
          </p:cNvPr>
          <p:cNvSpPr>
            <a:spLocks noGrp="1"/>
          </p:cNvSpPr>
          <p:nvPr>
            <p:ph type="sldNum" sz="quarter" idx="4"/>
          </p:nvPr>
        </p:nvSpPr>
        <p:spPr/>
        <p:txBody>
          <a:body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3980999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(2/7)</a:t>
            </a:r>
          </a:p>
        </p:txBody>
      </p:sp>
      <p:sp>
        <p:nvSpPr>
          <p:cNvPr id="9" name="Content Placeholder 3">
            <a:extLst>
              <a:ext uri="{FF2B5EF4-FFF2-40B4-BE49-F238E27FC236}">
                <a16:creationId xmlns:a16="http://schemas.microsoft.com/office/drawing/2014/main" id="{28B5EF48-53CB-DDF1-E8FD-4A36E6852A7C}"/>
              </a:ext>
            </a:extLst>
          </p:cNvPr>
          <p:cNvSpPr>
            <a:spLocks noGrp="1"/>
          </p:cNvSpPr>
          <p:nvPr>
            <p:ph sz="quarter" idx="11"/>
          </p:nvPr>
        </p:nvSpPr>
        <p:spPr>
          <a:xfrm>
            <a:off x="480132" y="1046715"/>
            <a:ext cx="11354817" cy="5075237"/>
          </a:xfrm>
        </p:spPr>
        <p:txBody>
          <a:bodyPr/>
          <a:lstStyle/>
          <a:p>
            <a:r>
              <a:rPr lang="en-US" sz="1300" b="1" dirty="0"/>
              <a:t>Avesh &amp; Srivastava, 2022</a:t>
            </a:r>
          </a:p>
          <a:p>
            <a:pPr lvl="1"/>
            <a:r>
              <a:rPr lang="en-US" sz="1300" dirty="0"/>
              <a:t>Active Suspension System Modeling for a Passenger Car Subjected to Random Road Profile Inputs</a:t>
            </a:r>
          </a:p>
          <a:p>
            <a:pPr lvl="1"/>
            <a:r>
              <a:rPr lang="en-US" sz="1300" dirty="0">
                <a:hlinkClick r:id="rId3"/>
              </a:rPr>
              <a:t>https://link.springer.com/chapter/10.1007/978-981-15-8704-7_53</a:t>
            </a:r>
            <a:endParaRPr lang="en-US" sz="1300" dirty="0"/>
          </a:p>
          <a:p>
            <a:r>
              <a:rPr lang="en-US" sz="1300" b="1" dirty="0"/>
              <a:t>Bandura, 1977</a:t>
            </a:r>
          </a:p>
          <a:p>
            <a:pPr lvl="1"/>
            <a:r>
              <a:rPr lang="en-US" sz="1300" dirty="0"/>
              <a:t>Social Learning Theory</a:t>
            </a:r>
          </a:p>
          <a:p>
            <a:pPr lvl="1"/>
            <a:r>
              <a:rPr lang="en-US" sz="1300" dirty="0">
                <a:hlinkClick r:id="rId4"/>
              </a:rPr>
              <a:t>https://doi.org/10.1177/105960117700200317</a:t>
            </a:r>
            <a:endParaRPr lang="en-US" sz="1300" dirty="0"/>
          </a:p>
          <a:p>
            <a:r>
              <a:rPr lang="en-US" sz="1300" b="1" dirty="0"/>
              <a:t>Barceló et al., 2005</a:t>
            </a:r>
          </a:p>
          <a:p>
            <a:pPr lvl="1"/>
            <a:r>
              <a:rPr lang="en-US" sz="1300" dirty="0"/>
              <a:t>Methodological Notes on Combining Macro , Meso and Micro Models for Transportation Analysis</a:t>
            </a:r>
          </a:p>
          <a:p>
            <a:pPr lvl="1"/>
            <a:r>
              <a:rPr lang="en-US" sz="1300" u="sng" dirty="0">
                <a:solidFill>
                  <a:srgbClr val="FF0000"/>
                </a:solidFill>
              </a:rPr>
              <a:t>Corpus ID: 17864092</a:t>
            </a:r>
          </a:p>
          <a:p>
            <a:r>
              <a:rPr lang="en-US" sz="1300" b="1" dirty="0"/>
              <a:t>Barykin et al., 2020</a:t>
            </a:r>
          </a:p>
          <a:p>
            <a:pPr lvl="1"/>
            <a:r>
              <a:rPr lang="en-US" sz="1300" dirty="0"/>
              <a:t>Concept for a Supply Chain Digital Twin</a:t>
            </a:r>
          </a:p>
          <a:p>
            <a:pPr lvl="1"/>
            <a:r>
              <a:rPr lang="en-US" sz="1300" dirty="0">
                <a:hlinkClick r:id="rId5"/>
              </a:rPr>
              <a:t>https://doi.org/10.33889/IJMEMS.2020.5.6.111</a:t>
            </a:r>
            <a:endParaRPr lang="en-US" sz="1300" dirty="0"/>
          </a:p>
          <a:p>
            <a:r>
              <a:rPr lang="en-US" sz="1300" b="1" dirty="0"/>
              <a:t>Behrooz &amp; Hayeri, 2022</a:t>
            </a:r>
          </a:p>
          <a:p>
            <a:pPr lvl="1"/>
            <a:r>
              <a:rPr lang="en-US" sz="1300" dirty="0"/>
              <a:t>Machine Learning Applications in Surface Transportation Systems: A Literature Review</a:t>
            </a:r>
          </a:p>
          <a:p>
            <a:pPr lvl="1"/>
            <a:r>
              <a:rPr lang="en-US" sz="1300" dirty="0">
                <a:hlinkClick r:id="rId6"/>
              </a:rPr>
              <a:t>https://doi.org/10.3390/app12189156</a:t>
            </a:r>
            <a:endParaRPr lang="en-US" sz="1300" dirty="0"/>
          </a:p>
          <a:p>
            <a:r>
              <a:rPr lang="en-US" sz="1300" b="1" dirty="0"/>
              <a:t>Brosnan, 2004</a:t>
            </a:r>
          </a:p>
          <a:p>
            <a:pPr lvl="1"/>
            <a:r>
              <a:rPr lang="en-US" sz="1300" dirty="0"/>
              <a:t>The neuropsychology of Human Computer Interaction (HCI)</a:t>
            </a:r>
          </a:p>
          <a:p>
            <a:pPr lvl="1"/>
            <a:r>
              <a:rPr lang="en-US" sz="1300" dirty="0">
                <a:hlinkClick r:id="rId7"/>
              </a:rPr>
              <a:t>https://www.witpress.com/Secure/elibrary/papers/CI04/CI04003FU.pdf</a:t>
            </a:r>
            <a:endParaRPr lang="en-US" sz="1300" dirty="0"/>
          </a:p>
          <a:p>
            <a:r>
              <a:rPr lang="en-US" sz="1300" b="1" dirty="0"/>
              <a:t>Casas et al., 2011</a:t>
            </a:r>
          </a:p>
          <a:p>
            <a:pPr lvl="1"/>
            <a:r>
              <a:rPr lang="en-US" sz="1300" dirty="0"/>
              <a:t>The need to combine different traffic modelling levels for effectively tackling large-scale projects adding a hybrid meso/micro approach</a:t>
            </a:r>
          </a:p>
          <a:p>
            <a:pPr lvl="1"/>
            <a:r>
              <a:rPr lang="en-US" sz="1300" dirty="0">
                <a:hlinkClick r:id="rId8"/>
              </a:rPr>
              <a:t>https://doi.org/10.1016/j.sbspro.2011.08.031</a:t>
            </a:r>
            <a:endParaRPr lang="en-US" sz="1300" dirty="0"/>
          </a:p>
          <a:p>
            <a:pPr marL="0" indent="0">
              <a:buNone/>
            </a:pPr>
            <a:endParaRPr lang="en-US" sz="1300" b="1" dirty="0"/>
          </a:p>
        </p:txBody>
      </p:sp>
      <p:sp>
        <p:nvSpPr>
          <p:cNvPr id="4" name="Slide Number Placeholder 3">
            <a:extLst>
              <a:ext uri="{FF2B5EF4-FFF2-40B4-BE49-F238E27FC236}">
                <a16:creationId xmlns:a16="http://schemas.microsoft.com/office/drawing/2014/main" id="{54DA102B-6C37-218B-A835-72442E34D587}"/>
              </a:ext>
            </a:extLst>
          </p:cNvPr>
          <p:cNvSpPr>
            <a:spLocks noGrp="1"/>
          </p:cNvSpPr>
          <p:nvPr>
            <p:ph type="sldNum" sz="quarter" idx="4"/>
          </p:nvPr>
        </p:nvSpPr>
        <p:spPr/>
        <p:txBody>
          <a:bodyPr/>
          <a:lstStyle/>
          <a:p>
            <a:pPr>
              <a:defRPr/>
            </a:pPr>
            <a:fld id="{D68E8870-17DE-45C4-A8DD-7644B2422933}" type="slidenum">
              <a:rPr lang="en-US" smtClean="0"/>
              <a:pPr>
                <a:defRPr/>
              </a:pPr>
              <a:t>49</a:t>
            </a:fld>
            <a:endParaRPr lang="en-US" dirty="0"/>
          </a:p>
        </p:txBody>
      </p:sp>
    </p:spTree>
    <p:extLst>
      <p:ext uri="{BB962C8B-B14F-4D97-AF65-F5344CB8AC3E}">
        <p14:creationId xmlns:p14="http://schemas.microsoft.com/office/powerpoint/2010/main" val="325529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Introduction</a:t>
            </a:r>
          </a:p>
        </p:txBody>
      </p:sp>
      <p:sp>
        <p:nvSpPr>
          <p:cNvPr id="4" name="Content Placeholder 3"/>
          <p:cNvSpPr>
            <a:spLocks noGrp="1"/>
          </p:cNvSpPr>
          <p:nvPr>
            <p:ph sz="quarter" idx="11"/>
          </p:nvPr>
        </p:nvSpPr>
        <p:spPr>
          <a:xfrm>
            <a:off x="480132" y="1046715"/>
            <a:ext cx="10421647" cy="5075237"/>
          </a:xfrm>
        </p:spPr>
        <p:txBody>
          <a:bodyPr/>
          <a:lstStyle/>
          <a:p>
            <a:pPr marL="0" indent="0">
              <a:buNone/>
            </a:pPr>
            <a:r>
              <a:rPr lang="en-US" b="1" i="1" dirty="0"/>
              <a:t>Tutorial content can assist with M&amp;S certification preparation</a:t>
            </a:r>
          </a:p>
          <a:p>
            <a:pPr marL="0" indent="0">
              <a:buNone/>
            </a:pPr>
            <a:endParaRPr lang="en-US" sz="1200" b="1" dirty="0"/>
          </a:p>
          <a:p>
            <a:pPr marL="0" indent="0">
              <a:buNone/>
            </a:pPr>
            <a:r>
              <a:rPr lang="en-US" b="1" dirty="0"/>
              <a:t>Certified Modeling &amp; Simulation Professional (CMSP)</a:t>
            </a:r>
          </a:p>
          <a:p>
            <a:r>
              <a:rPr lang="en-US" dirty="0"/>
              <a:t>Provides the M&amp;S community with its own professional certification </a:t>
            </a:r>
          </a:p>
          <a:p>
            <a:r>
              <a:rPr lang="en-US" dirty="0"/>
              <a:t>Host Organizations</a:t>
            </a:r>
          </a:p>
          <a:p>
            <a:pPr lvl="1"/>
            <a:r>
              <a:rPr lang="en-US" dirty="0"/>
              <a:t>The National Training and Simulation Association (NTSA)</a:t>
            </a:r>
          </a:p>
          <a:p>
            <a:pPr lvl="1"/>
            <a:r>
              <a:rPr lang="en-US" dirty="0"/>
              <a:t>The National Defense Industrial Association (NDIA)</a:t>
            </a:r>
          </a:p>
          <a:p>
            <a:pPr>
              <a:buFont typeface="Wingdings" panose="05000000000000000000" pitchFamily="2" charset="2"/>
              <a:buChar char="Ø"/>
            </a:pPr>
            <a:r>
              <a:rPr lang="en-US" dirty="0"/>
              <a:t>Program is now three-tiered</a:t>
            </a:r>
          </a:p>
          <a:p>
            <a:pPr lvl="1">
              <a:buFont typeface="Wingdings" panose="05000000000000000000" pitchFamily="2" charset="2"/>
              <a:buChar char="Ø"/>
            </a:pPr>
            <a:r>
              <a:rPr lang="en-US" dirty="0"/>
              <a:t>Apprentice, Practitioner, and Master </a:t>
            </a:r>
          </a:p>
          <a:p>
            <a:pPr>
              <a:buFont typeface="Wingdings" panose="05000000000000000000" pitchFamily="2" charset="2"/>
              <a:buChar char="Ø"/>
            </a:pPr>
            <a:r>
              <a:rPr lang="en-US" dirty="0"/>
              <a:t>Core CMSP </a:t>
            </a:r>
            <a:r>
              <a:rPr lang="en-US" b="1" i="1" dirty="0"/>
              <a:t>Modeling Methods </a:t>
            </a:r>
            <a:r>
              <a:rPr lang="en-US" dirty="0"/>
              <a:t>prevail in this Tutorial </a:t>
            </a:r>
          </a:p>
          <a:p>
            <a:pPr>
              <a:buFont typeface="Wingdings" panose="05000000000000000000" pitchFamily="2" charset="2"/>
              <a:buChar char="Ø"/>
            </a:pPr>
            <a:endParaRPr lang="en-US" dirty="0"/>
          </a:p>
        </p:txBody>
      </p:sp>
      <p:pic>
        <p:nvPicPr>
          <p:cNvPr id="3" name="Picture 2" descr="CMSP Certification | LinkedIn">
            <a:extLst>
              <a:ext uri="{FF2B5EF4-FFF2-40B4-BE49-F238E27FC236}">
                <a16:creationId xmlns:a16="http://schemas.microsoft.com/office/drawing/2014/main" id="{77906D6E-223D-8486-F451-234C45685EE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11" t="16315" r="6371" b="13202"/>
          <a:stretch/>
        </p:blipFill>
        <p:spPr bwMode="auto">
          <a:xfrm>
            <a:off x="10370426" y="979294"/>
            <a:ext cx="1591737" cy="13134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6554CA7-425D-EFB1-D225-D897F108BBC6}"/>
              </a:ext>
            </a:extLst>
          </p:cNvPr>
          <p:cNvSpPr>
            <a:spLocks noGrp="1"/>
          </p:cNvSpPr>
          <p:nvPr>
            <p:ph type="sldNum" sz="quarter" idx="4"/>
          </p:nvPr>
        </p:nvSpPr>
        <p:spPr/>
        <p:txBody>
          <a:bodyPr/>
          <a:lstStyle/>
          <a:p>
            <a:pPr>
              <a:defRPr/>
            </a:pPr>
            <a:fld id="{D68E8870-17DE-45C4-A8DD-7644B2422933}" type="slidenum">
              <a:rPr lang="en-US" smtClean="0"/>
              <a:pPr>
                <a:defRPr/>
              </a:pPr>
              <a:t>5</a:t>
            </a:fld>
            <a:endParaRPr lang="en-US" dirty="0"/>
          </a:p>
        </p:txBody>
      </p:sp>
      <p:sp>
        <p:nvSpPr>
          <p:cNvPr id="6" name="TextBox 5">
            <a:extLst>
              <a:ext uri="{FF2B5EF4-FFF2-40B4-BE49-F238E27FC236}">
                <a16:creationId xmlns:a16="http://schemas.microsoft.com/office/drawing/2014/main" id="{44F836DA-3AB3-FFB9-E025-35823A12674B}"/>
              </a:ext>
            </a:extLst>
          </p:cNvPr>
          <p:cNvSpPr txBox="1"/>
          <p:nvPr/>
        </p:nvSpPr>
        <p:spPr>
          <a:xfrm>
            <a:off x="11107832" y="257888"/>
            <a:ext cx="889987"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Oswalt, 2022</a:t>
            </a:r>
          </a:p>
        </p:txBody>
      </p:sp>
    </p:spTree>
    <p:extLst>
      <p:ext uri="{BB962C8B-B14F-4D97-AF65-F5344CB8AC3E}">
        <p14:creationId xmlns:p14="http://schemas.microsoft.com/office/powerpoint/2010/main" val="903445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(3/7)</a:t>
            </a:r>
          </a:p>
        </p:txBody>
      </p:sp>
      <p:sp>
        <p:nvSpPr>
          <p:cNvPr id="4" name="Content Placeholder 3"/>
          <p:cNvSpPr>
            <a:spLocks noGrp="1"/>
          </p:cNvSpPr>
          <p:nvPr>
            <p:ph sz="quarter" idx="11"/>
          </p:nvPr>
        </p:nvSpPr>
        <p:spPr>
          <a:xfrm>
            <a:off x="480132" y="1046715"/>
            <a:ext cx="11407068" cy="5075237"/>
          </a:xfrm>
        </p:spPr>
        <p:txBody>
          <a:bodyPr/>
          <a:lstStyle/>
          <a:p>
            <a:r>
              <a:rPr lang="en-US" sz="1300" b="1" dirty="0"/>
              <a:t>Darie &amp; Rörup, 2017</a:t>
            </a:r>
          </a:p>
          <a:p>
            <a:pPr lvl="1"/>
            <a:r>
              <a:rPr lang="en-US" sz="1300" dirty="0"/>
              <a:t>Hull girder ultimate strength of container ships in oblique sea</a:t>
            </a:r>
          </a:p>
          <a:p>
            <a:pPr lvl="1"/>
            <a:r>
              <a:rPr lang="en-US" sz="1300" dirty="0">
                <a:hlinkClick r:id="rId3"/>
              </a:rPr>
              <a:t>https://doi.org/10.1201/9781315157368-27</a:t>
            </a:r>
            <a:endParaRPr lang="en-US" sz="1300" dirty="0"/>
          </a:p>
          <a:p>
            <a:r>
              <a:rPr lang="en-US" sz="1300" b="1" dirty="0"/>
              <a:t>Davis &amp; Bigelow, 1988</a:t>
            </a:r>
          </a:p>
          <a:p>
            <a:pPr lvl="1"/>
            <a:r>
              <a:rPr lang="en-US" sz="1300" dirty="0"/>
              <a:t>Experiments in Multiresolution Modeling (MRM)</a:t>
            </a:r>
          </a:p>
          <a:p>
            <a:pPr lvl="1"/>
            <a:r>
              <a:rPr lang="en-US" sz="1300" dirty="0">
                <a:hlinkClick r:id="rId4"/>
              </a:rPr>
              <a:t>https://apps.dtic.mil/sti/pdfs/ADA355041.pdf</a:t>
            </a:r>
            <a:endParaRPr lang="en-US" sz="1300" dirty="0"/>
          </a:p>
          <a:p>
            <a:r>
              <a:rPr lang="en-US" sz="1300" b="1" dirty="0"/>
              <a:t>Dix, 2023</a:t>
            </a:r>
          </a:p>
          <a:p>
            <a:pPr lvl="1"/>
            <a:r>
              <a:rPr lang="en-US" sz="1300" dirty="0"/>
              <a:t>Human-Computer Interaction (HCI)</a:t>
            </a:r>
          </a:p>
          <a:p>
            <a:pPr lvl="1"/>
            <a:r>
              <a:rPr lang="en-US" sz="1300" dirty="0">
                <a:solidFill>
                  <a:srgbClr val="FF0000"/>
                </a:solidFill>
                <a:hlinkClick r:id="rId5">
                  <a:extLst>
                    <a:ext uri="{A12FA001-AC4F-418D-AE19-62706E023703}">
                      <ahyp:hlinkClr xmlns:ahyp="http://schemas.microsoft.com/office/drawing/2018/hyperlinkcolor" val="tx"/>
                    </a:ext>
                  </a:extLst>
                </a:hlinkClick>
              </a:rPr>
              <a:t>https://www.interaction-design.org/literature/topics/human-computer-interaction</a:t>
            </a:r>
            <a:endParaRPr lang="en-US" sz="1300" dirty="0">
              <a:solidFill>
                <a:srgbClr val="FF0000"/>
              </a:solidFill>
            </a:endParaRPr>
          </a:p>
          <a:p>
            <a:r>
              <a:rPr lang="en-US" sz="1300" b="1" dirty="0"/>
              <a:t>DoD, 1998</a:t>
            </a:r>
          </a:p>
          <a:p>
            <a:pPr lvl="1"/>
            <a:r>
              <a:rPr lang="en-US" sz="1300" dirty="0"/>
              <a:t>DoD 5000.59-M, DoD Modeling and Simulation (M&amp;S) Glossary</a:t>
            </a:r>
          </a:p>
          <a:p>
            <a:pPr lvl="1"/>
            <a:r>
              <a:rPr lang="en-US" sz="1300" dirty="0">
                <a:hlinkClick r:id="rId6"/>
              </a:rPr>
              <a:t>https://biotech.law.lsu.edu/blaw/dodd/corres/pdf/500059m_0198/p500059m.pdf</a:t>
            </a:r>
            <a:endParaRPr lang="en-US" sz="1300" dirty="0"/>
          </a:p>
          <a:p>
            <a:r>
              <a:rPr lang="en-US" sz="1300" b="1" dirty="0"/>
              <a:t>Dosovitskiy et al., 2017</a:t>
            </a:r>
          </a:p>
          <a:p>
            <a:pPr lvl="1"/>
            <a:r>
              <a:rPr lang="en-US" sz="1300" dirty="0"/>
              <a:t>CARLA: An Open Urban Driving Simulator</a:t>
            </a:r>
          </a:p>
          <a:p>
            <a:pPr lvl="1"/>
            <a:r>
              <a:rPr lang="en-US" sz="1300" dirty="0">
                <a:hlinkClick r:id="rId7"/>
              </a:rPr>
              <a:t>https://doi.org/10.48550/arXiv.1711.03938</a:t>
            </a:r>
            <a:endParaRPr lang="en-US" sz="1300" dirty="0"/>
          </a:p>
          <a:p>
            <a:r>
              <a:rPr lang="en-US" sz="1300" b="1" dirty="0"/>
              <a:t>Ergin et al., 2007</a:t>
            </a:r>
          </a:p>
          <a:p>
            <a:pPr lvl="1"/>
            <a:r>
              <a:rPr lang="en-US" sz="1300" dirty="0"/>
              <a:t>Hydroelastic Analysis of a 1900 TEU Container Ship Using Finite Element and Boundary Element Methods</a:t>
            </a:r>
          </a:p>
          <a:p>
            <a:pPr lvl="1"/>
            <a:r>
              <a:rPr lang="en-US" sz="1300" u="sng" dirty="0">
                <a:solidFill>
                  <a:srgbClr val="FF0000"/>
                </a:solidFill>
              </a:rPr>
              <a:t>Corpus ID: 110317632</a:t>
            </a:r>
          </a:p>
          <a:p>
            <a:r>
              <a:rPr lang="en-US" sz="1300" b="1" dirty="0"/>
              <a:t>Fawkes, 2017</a:t>
            </a:r>
          </a:p>
          <a:p>
            <a:pPr lvl="1"/>
            <a:r>
              <a:rPr lang="en-US" sz="1300" dirty="0"/>
              <a:t>Developments in Artificial Intelligence – Opportunities and Challenges for Military Modeling and Simulation</a:t>
            </a:r>
          </a:p>
          <a:p>
            <a:pPr lvl="1"/>
            <a:r>
              <a:rPr lang="en-US" sz="1300" u="sng" dirty="0">
                <a:solidFill>
                  <a:srgbClr val="FF0000"/>
                </a:solidFill>
              </a:rPr>
              <a:t>Corpus ID: 140113139</a:t>
            </a:r>
          </a:p>
          <a:p>
            <a:endParaRPr lang="en-US" sz="1300" dirty="0"/>
          </a:p>
        </p:txBody>
      </p:sp>
      <p:sp>
        <p:nvSpPr>
          <p:cNvPr id="5" name="Slide Number Placeholder 4">
            <a:extLst>
              <a:ext uri="{FF2B5EF4-FFF2-40B4-BE49-F238E27FC236}">
                <a16:creationId xmlns:a16="http://schemas.microsoft.com/office/drawing/2014/main" id="{35A31806-5387-5825-0643-8B1F683F8A3F}"/>
              </a:ext>
            </a:extLst>
          </p:cNvPr>
          <p:cNvSpPr>
            <a:spLocks noGrp="1"/>
          </p:cNvSpPr>
          <p:nvPr>
            <p:ph type="sldNum" sz="quarter" idx="4"/>
          </p:nvPr>
        </p:nvSpPr>
        <p:spPr/>
        <p:txBody>
          <a:bodyPr/>
          <a:lstStyle/>
          <a:p>
            <a:pPr>
              <a:defRPr/>
            </a:pPr>
            <a:fld id="{D68E8870-17DE-45C4-A8DD-7644B2422933}" type="slidenum">
              <a:rPr lang="en-US" smtClean="0"/>
              <a:pPr>
                <a:defRPr/>
              </a:pPr>
              <a:t>50</a:t>
            </a:fld>
            <a:endParaRPr lang="en-US" dirty="0"/>
          </a:p>
        </p:txBody>
      </p:sp>
    </p:spTree>
    <p:extLst>
      <p:ext uri="{BB962C8B-B14F-4D97-AF65-F5344CB8AC3E}">
        <p14:creationId xmlns:p14="http://schemas.microsoft.com/office/powerpoint/2010/main" val="4035473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(4/7)</a:t>
            </a:r>
          </a:p>
        </p:txBody>
      </p:sp>
      <p:sp>
        <p:nvSpPr>
          <p:cNvPr id="4" name="Content Placeholder 3"/>
          <p:cNvSpPr>
            <a:spLocks noGrp="1"/>
          </p:cNvSpPr>
          <p:nvPr>
            <p:ph sz="quarter" idx="11"/>
          </p:nvPr>
        </p:nvSpPr>
        <p:spPr>
          <a:xfrm>
            <a:off x="480132" y="1046715"/>
            <a:ext cx="11415777" cy="5075237"/>
          </a:xfrm>
        </p:spPr>
        <p:txBody>
          <a:bodyPr/>
          <a:lstStyle/>
          <a:p>
            <a:r>
              <a:rPr lang="en-US" sz="1300" b="1" dirty="0"/>
              <a:t>Guizzi et al., 2009</a:t>
            </a:r>
          </a:p>
          <a:p>
            <a:pPr lvl="1"/>
            <a:r>
              <a:rPr lang="en-US" sz="1300" dirty="0"/>
              <a:t>A discrete event simulation to model passenger flow in the airport terminal</a:t>
            </a:r>
          </a:p>
          <a:p>
            <a:pPr lvl="1"/>
            <a:r>
              <a:rPr lang="en-US" sz="1300" dirty="0">
                <a:hlinkClick r:id="rId3"/>
              </a:rPr>
              <a:t>https://dl.acm.org/doi/10.5555/1949006.1949078</a:t>
            </a:r>
            <a:endParaRPr lang="en-US" sz="1300" dirty="0"/>
          </a:p>
          <a:p>
            <a:r>
              <a:rPr lang="en-US" sz="1300" b="1" dirty="0"/>
              <a:t>Haponik, 2021</a:t>
            </a:r>
          </a:p>
          <a:p>
            <a:pPr lvl="1"/>
            <a:r>
              <a:rPr lang="en-US" sz="1300" dirty="0"/>
              <a:t>AI, big data, and machine learning in transportation</a:t>
            </a:r>
          </a:p>
          <a:p>
            <a:pPr lvl="1"/>
            <a:r>
              <a:rPr lang="en-US" sz="1300" dirty="0">
                <a:hlinkClick r:id="rId4"/>
              </a:rPr>
              <a:t>https://addepto.com/blog/ai-big-data-and-machine-learning-in-transportation/</a:t>
            </a:r>
            <a:endParaRPr lang="en-US" sz="1300" dirty="0"/>
          </a:p>
          <a:p>
            <a:r>
              <a:rPr lang="en-US" sz="1300" b="1" dirty="0"/>
              <a:t>Harish, 2022</a:t>
            </a:r>
          </a:p>
          <a:p>
            <a:pPr lvl="1"/>
            <a:r>
              <a:rPr lang="en-US" sz="1300" dirty="0"/>
              <a:t>Finite Element Method – What Is It? FEM and FEA Explained</a:t>
            </a:r>
          </a:p>
          <a:p>
            <a:pPr lvl="1"/>
            <a:r>
              <a:rPr lang="en-US" sz="1300" dirty="0">
                <a:hlinkClick r:id="rId5"/>
              </a:rPr>
              <a:t>https://www.simscale.com/blog/what-is-finite-element-method/</a:t>
            </a:r>
            <a:endParaRPr lang="en-US" sz="1300" dirty="0"/>
          </a:p>
          <a:p>
            <a:r>
              <a:rPr lang="en-US" sz="1300" b="1" dirty="0"/>
              <a:t>Hou et al., 2014</a:t>
            </a:r>
          </a:p>
          <a:p>
            <a:pPr lvl="1"/>
            <a:r>
              <a:rPr lang="en-US" sz="1300" dirty="0"/>
              <a:t>A Validated and Integrated Simulation Framework for Human Factors Analyses</a:t>
            </a:r>
          </a:p>
          <a:p>
            <a:pPr lvl="1"/>
            <a:r>
              <a:rPr lang="en-US" sz="1300" dirty="0">
                <a:hlinkClick r:id="rId6"/>
              </a:rPr>
              <a:t>https://cse.buffalo.edu/CTS/papers/IITSEC14_14006.pdf</a:t>
            </a:r>
            <a:endParaRPr lang="en-US" sz="1300" dirty="0"/>
          </a:p>
          <a:p>
            <a:r>
              <a:rPr lang="en-US" sz="1300" b="1" dirty="0"/>
              <a:t>Hulme, 2022</a:t>
            </a:r>
          </a:p>
          <a:p>
            <a:pPr lvl="1"/>
            <a:r>
              <a:rPr lang="en-US" sz="1300" dirty="0"/>
              <a:t>The I/ITSEC Professional Development Primer: M&amp;S Fundamentals, Certification, and Contemporary Applications</a:t>
            </a:r>
          </a:p>
          <a:p>
            <a:pPr lvl="1"/>
            <a:r>
              <a:rPr lang="en-US" sz="1300" u="sng" dirty="0">
                <a:solidFill>
                  <a:srgbClr val="FF0000"/>
                </a:solidFill>
              </a:rPr>
              <a:t>NTSA I/ITSEC 2022 (Tutorial)</a:t>
            </a:r>
          </a:p>
          <a:p>
            <a:r>
              <a:rPr lang="en-US" sz="1300" b="1" dirty="0"/>
              <a:t>Hulme et al., 2023</a:t>
            </a:r>
          </a:p>
          <a:p>
            <a:pPr lvl="1"/>
            <a:r>
              <a:rPr lang="en-US" sz="1300" dirty="0"/>
              <a:t>Game Engine Modeling &amp; Simulation (M&amp;S) implementations to evaluate Human Performance in Transportation Engineering </a:t>
            </a:r>
          </a:p>
          <a:p>
            <a:pPr lvl="1"/>
            <a:r>
              <a:rPr lang="en-US" sz="1300" u="sng" dirty="0">
                <a:solidFill>
                  <a:srgbClr val="FF0000"/>
                </a:solidFill>
              </a:rPr>
              <a:t>NTSA MODSIM World 2023 (Paper)</a:t>
            </a:r>
          </a:p>
          <a:p>
            <a:r>
              <a:rPr lang="en-US" sz="1300" b="1" dirty="0"/>
              <a:t>Katona, 2021</a:t>
            </a:r>
          </a:p>
          <a:p>
            <a:pPr lvl="1"/>
            <a:r>
              <a:rPr lang="en-US" sz="1300" dirty="0"/>
              <a:t>A Review of Human–Computer Interaction and Virtual Reality Research Fields in Cognitive InfoCommunications</a:t>
            </a:r>
          </a:p>
          <a:p>
            <a:pPr lvl="1"/>
            <a:r>
              <a:rPr lang="en-US" sz="1300" dirty="0">
                <a:hlinkClick r:id="rId7"/>
              </a:rPr>
              <a:t>https://doi.org/10.3390/app11062646</a:t>
            </a:r>
            <a:endParaRPr lang="en-US" sz="1300" dirty="0"/>
          </a:p>
          <a:p>
            <a:endParaRPr lang="en-US" sz="1300" dirty="0"/>
          </a:p>
        </p:txBody>
      </p:sp>
      <p:sp>
        <p:nvSpPr>
          <p:cNvPr id="5" name="Slide Number Placeholder 4">
            <a:extLst>
              <a:ext uri="{FF2B5EF4-FFF2-40B4-BE49-F238E27FC236}">
                <a16:creationId xmlns:a16="http://schemas.microsoft.com/office/drawing/2014/main" id="{E419DB20-443E-95B6-3767-96CE542938F0}"/>
              </a:ext>
            </a:extLst>
          </p:cNvPr>
          <p:cNvSpPr>
            <a:spLocks noGrp="1"/>
          </p:cNvSpPr>
          <p:nvPr>
            <p:ph type="sldNum" sz="quarter" idx="4"/>
          </p:nvPr>
        </p:nvSpPr>
        <p:spPr/>
        <p:txBody>
          <a:bodyPr/>
          <a:lstStyle/>
          <a:p>
            <a:pPr>
              <a:defRPr/>
            </a:pPr>
            <a:fld id="{D68E8870-17DE-45C4-A8DD-7644B2422933}" type="slidenum">
              <a:rPr lang="en-US" smtClean="0"/>
              <a:pPr>
                <a:defRPr/>
              </a:pPr>
              <a:t>51</a:t>
            </a:fld>
            <a:endParaRPr lang="en-US" dirty="0"/>
          </a:p>
        </p:txBody>
      </p:sp>
    </p:spTree>
    <p:extLst>
      <p:ext uri="{BB962C8B-B14F-4D97-AF65-F5344CB8AC3E}">
        <p14:creationId xmlns:p14="http://schemas.microsoft.com/office/powerpoint/2010/main" val="3052943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(5/7)</a:t>
            </a:r>
          </a:p>
        </p:txBody>
      </p:sp>
      <p:sp>
        <p:nvSpPr>
          <p:cNvPr id="8" name="Content Placeholder 3">
            <a:extLst>
              <a:ext uri="{FF2B5EF4-FFF2-40B4-BE49-F238E27FC236}">
                <a16:creationId xmlns:a16="http://schemas.microsoft.com/office/drawing/2014/main" id="{FD6E2267-05CE-22E0-53F4-283C15943184}"/>
              </a:ext>
            </a:extLst>
          </p:cNvPr>
          <p:cNvSpPr>
            <a:spLocks noGrp="1"/>
          </p:cNvSpPr>
          <p:nvPr>
            <p:ph sz="quarter" idx="11"/>
          </p:nvPr>
        </p:nvSpPr>
        <p:spPr>
          <a:xfrm>
            <a:off x="480132" y="1046715"/>
            <a:ext cx="11415777" cy="5075237"/>
          </a:xfrm>
        </p:spPr>
        <p:txBody>
          <a:bodyPr/>
          <a:lstStyle/>
          <a:p>
            <a:r>
              <a:rPr lang="en-US" sz="1300" b="1" dirty="0"/>
              <a:t>Kesting et al., 2007</a:t>
            </a:r>
          </a:p>
          <a:p>
            <a:pPr lvl="1"/>
            <a:r>
              <a:rPr lang="en-US" sz="1300" dirty="0"/>
              <a:t>General Lane-Changing Model MOBIL for Car-Following Models</a:t>
            </a:r>
          </a:p>
          <a:p>
            <a:pPr lvl="1"/>
            <a:r>
              <a:rPr lang="en-US" sz="1300" dirty="0">
                <a:hlinkClick r:id="rId3"/>
              </a:rPr>
              <a:t>https://doi.org/10.3141/1999-10</a:t>
            </a:r>
            <a:endParaRPr lang="en-US" sz="1300" dirty="0"/>
          </a:p>
          <a:p>
            <a:r>
              <a:rPr lang="en-US" sz="1300" b="1" dirty="0"/>
              <a:t>Kim, 2012</a:t>
            </a:r>
          </a:p>
          <a:p>
            <a:pPr lvl="1"/>
            <a:r>
              <a:rPr lang="en-US" sz="1300" dirty="0"/>
              <a:t>Human Resource Management – Chapter 11: Behavior Modeling</a:t>
            </a:r>
          </a:p>
          <a:p>
            <a:pPr lvl="1"/>
            <a:r>
              <a:rPr lang="en-US" sz="1300" dirty="0">
                <a:hlinkClick r:id="rId4"/>
              </a:rPr>
              <a:t>https://doi.org/10.1002/9781118364741.ch11</a:t>
            </a:r>
            <a:endParaRPr lang="en-US" sz="1300" dirty="0"/>
          </a:p>
          <a:p>
            <a:r>
              <a:rPr lang="en-US" sz="1300" b="1" dirty="0"/>
              <a:t>Lee et al., 2020</a:t>
            </a:r>
          </a:p>
          <a:p>
            <a:pPr lvl="1"/>
            <a:r>
              <a:rPr lang="en-US" sz="1300" dirty="0"/>
              <a:t>A Systematic Review of the Multi-Resolution Modeling (MRM) for Integration of Live, Virtual, and Constructive Systems</a:t>
            </a:r>
          </a:p>
          <a:p>
            <a:pPr lvl="1"/>
            <a:r>
              <a:rPr lang="en-US" sz="1300" dirty="0">
                <a:hlinkClick r:id="rId5"/>
              </a:rPr>
              <a:t>https://doi.org/10.3390/info11100480</a:t>
            </a:r>
            <a:endParaRPr lang="en-US" sz="1300" dirty="0"/>
          </a:p>
          <a:p>
            <a:r>
              <a:rPr lang="en-US" sz="1300" b="1" dirty="0"/>
              <a:t>Liu et al., 2022</a:t>
            </a:r>
          </a:p>
          <a:p>
            <a:pPr lvl="1"/>
            <a:r>
              <a:rPr lang="en-US" sz="1300" dirty="0"/>
              <a:t>Intelligent Management of Air Traffic Flow Based on Intelligent Motion Coordinate Data Model</a:t>
            </a:r>
          </a:p>
          <a:p>
            <a:pPr lvl="1"/>
            <a:r>
              <a:rPr lang="en-US" sz="1300" dirty="0">
                <a:hlinkClick r:id="rId6"/>
              </a:rPr>
              <a:t>https://doi.org/10.1155/2022/3628798</a:t>
            </a:r>
            <a:endParaRPr lang="en-US" sz="1300" dirty="0"/>
          </a:p>
          <a:p>
            <a:r>
              <a:rPr lang="en-US" sz="1300" b="1" dirty="0"/>
              <a:t>Marston, 1928</a:t>
            </a:r>
          </a:p>
          <a:p>
            <a:pPr lvl="1"/>
            <a:r>
              <a:rPr lang="en-US" sz="1300" dirty="0"/>
              <a:t>Emotions of Normal People</a:t>
            </a:r>
          </a:p>
          <a:p>
            <a:pPr lvl="1"/>
            <a:r>
              <a:rPr lang="en-US" sz="1300" dirty="0">
                <a:hlinkClick r:id="rId7"/>
              </a:rPr>
              <a:t>https://doi.org/10.4324/9781315010366</a:t>
            </a:r>
            <a:endParaRPr lang="en-US" sz="1300" dirty="0"/>
          </a:p>
          <a:p>
            <a:r>
              <a:rPr lang="en-US" sz="1300" b="1" dirty="0"/>
              <a:t>Moussaïd et al., 2011</a:t>
            </a:r>
          </a:p>
          <a:p>
            <a:pPr lvl="1"/>
            <a:r>
              <a:rPr lang="en-US" sz="1300" dirty="0"/>
              <a:t>How simple rules determine pedestrian behavior and crowd disasters</a:t>
            </a:r>
          </a:p>
          <a:p>
            <a:pPr lvl="1"/>
            <a:r>
              <a:rPr lang="en-US" sz="1300" dirty="0">
                <a:hlinkClick r:id="rId8"/>
              </a:rPr>
              <a:t>https://doi.org/10.1073/pnas.1016507108</a:t>
            </a:r>
            <a:endParaRPr lang="en-US" sz="1300" dirty="0"/>
          </a:p>
          <a:p>
            <a:r>
              <a:rPr lang="en-US" sz="1300" b="1" dirty="0"/>
              <a:t>Mumayiz, 1990</a:t>
            </a:r>
          </a:p>
          <a:p>
            <a:pPr lvl="1"/>
            <a:r>
              <a:rPr lang="en-US" sz="1300" dirty="0"/>
              <a:t>Overview of Airport Terminal Simulation Models </a:t>
            </a:r>
          </a:p>
          <a:p>
            <a:pPr lvl="1"/>
            <a:r>
              <a:rPr lang="en-US" sz="1300" dirty="0">
                <a:hlinkClick r:id="rId9"/>
              </a:rPr>
              <a:t>https://onlinepubs.trb.org/Onlinepubs/trr/1990/1273/1273-002.pdf</a:t>
            </a:r>
            <a:endParaRPr lang="en-US" sz="1300" dirty="0"/>
          </a:p>
          <a:p>
            <a:endParaRPr lang="en-US" sz="1300" dirty="0"/>
          </a:p>
        </p:txBody>
      </p:sp>
      <p:sp>
        <p:nvSpPr>
          <p:cNvPr id="4" name="Slide Number Placeholder 3">
            <a:extLst>
              <a:ext uri="{FF2B5EF4-FFF2-40B4-BE49-F238E27FC236}">
                <a16:creationId xmlns:a16="http://schemas.microsoft.com/office/drawing/2014/main" id="{633064F5-A888-0397-CF9C-F2D044EDCEC8}"/>
              </a:ext>
            </a:extLst>
          </p:cNvPr>
          <p:cNvSpPr>
            <a:spLocks noGrp="1"/>
          </p:cNvSpPr>
          <p:nvPr>
            <p:ph type="sldNum" sz="quarter" idx="4"/>
          </p:nvPr>
        </p:nvSpPr>
        <p:spPr/>
        <p:txBody>
          <a:bodyPr/>
          <a:lstStyle/>
          <a:p>
            <a:pPr>
              <a:defRPr/>
            </a:pPr>
            <a:fld id="{D68E8870-17DE-45C4-A8DD-7644B2422933}" type="slidenum">
              <a:rPr lang="en-US" smtClean="0"/>
              <a:pPr>
                <a:defRPr/>
              </a:pPr>
              <a:t>52</a:t>
            </a:fld>
            <a:endParaRPr lang="en-US" dirty="0"/>
          </a:p>
        </p:txBody>
      </p:sp>
    </p:spTree>
    <p:extLst>
      <p:ext uri="{BB962C8B-B14F-4D97-AF65-F5344CB8AC3E}">
        <p14:creationId xmlns:p14="http://schemas.microsoft.com/office/powerpoint/2010/main" val="2824263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(6/7)</a:t>
            </a:r>
          </a:p>
        </p:txBody>
      </p:sp>
      <p:sp>
        <p:nvSpPr>
          <p:cNvPr id="8" name="Content Placeholder 3">
            <a:extLst>
              <a:ext uri="{FF2B5EF4-FFF2-40B4-BE49-F238E27FC236}">
                <a16:creationId xmlns:a16="http://schemas.microsoft.com/office/drawing/2014/main" id="{FD6E2267-05CE-22E0-53F4-283C15943184}"/>
              </a:ext>
            </a:extLst>
          </p:cNvPr>
          <p:cNvSpPr>
            <a:spLocks noGrp="1"/>
          </p:cNvSpPr>
          <p:nvPr>
            <p:ph sz="quarter" idx="11"/>
          </p:nvPr>
        </p:nvSpPr>
        <p:spPr>
          <a:xfrm>
            <a:off x="480132" y="1046715"/>
            <a:ext cx="11415777" cy="5075237"/>
          </a:xfrm>
        </p:spPr>
        <p:txBody>
          <a:bodyPr/>
          <a:lstStyle/>
          <a:p>
            <a:r>
              <a:rPr lang="en-US" sz="1300" b="1" dirty="0"/>
              <a:t>NTSA, 2023</a:t>
            </a:r>
          </a:p>
          <a:p>
            <a:pPr lvl="1"/>
            <a:r>
              <a:rPr lang="en-US" sz="1300" dirty="0"/>
              <a:t>2023 Call for Presentations – Sustaining a Global Force in a Digital World</a:t>
            </a:r>
          </a:p>
          <a:p>
            <a:pPr lvl="1"/>
            <a:r>
              <a:rPr lang="en-US" sz="1300" dirty="0">
                <a:hlinkClick r:id="rId3"/>
              </a:rPr>
              <a:t>https://www.iitsec.org/-/media/sites/iitsec/get-involved/2023/iitsec2023callforpresentations.pdf </a:t>
            </a:r>
            <a:endParaRPr lang="en-US" sz="1300" dirty="0"/>
          </a:p>
          <a:p>
            <a:r>
              <a:rPr lang="en-US" sz="1300" b="1" dirty="0"/>
              <a:t>Oswalt, 2022</a:t>
            </a:r>
          </a:p>
          <a:p>
            <a:pPr lvl="1"/>
            <a:r>
              <a:rPr lang="en-US" sz="1300" dirty="0"/>
              <a:t>Certified Modeling and Simulation Professional 3.0</a:t>
            </a:r>
          </a:p>
          <a:p>
            <a:pPr lvl="1"/>
            <a:r>
              <a:rPr lang="en-US" sz="1300" dirty="0">
                <a:hlinkClick r:id="rId4"/>
              </a:rPr>
              <a:t>https://content.trainingsystems.org/-/media/sites/ntsa/cmsp/iitsec-2021---cmsp-pdw---course---20211202.ashx</a:t>
            </a:r>
            <a:endParaRPr lang="en-US" sz="1300" dirty="0"/>
          </a:p>
          <a:p>
            <a:r>
              <a:rPr lang="en-US" sz="1300" b="1" dirty="0"/>
              <a:t>Riegler et al., 2022</a:t>
            </a:r>
          </a:p>
          <a:p>
            <a:pPr lvl="1"/>
            <a:r>
              <a:rPr lang="en-US" sz="1300" dirty="0"/>
              <a:t>Towards Personalized 3D Augmented Reality Windshield Displays in the Context of Automated Driving</a:t>
            </a:r>
          </a:p>
          <a:p>
            <a:pPr lvl="1"/>
            <a:r>
              <a:rPr lang="en-US" sz="1300" dirty="0">
                <a:hlinkClick r:id="rId5"/>
              </a:rPr>
              <a:t>https://doi.org/10.3389/ffutr.2022.810698</a:t>
            </a:r>
            <a:endParaRPr lang="en-US" sz="1300" dirty="0"/>
          </a:p>
          <a:p>
            <a:r>
              <a:rPr lang="en-US" sz="1300" b="1" dirty="0"/>
              <a:t>Robinson, 2000</a:t>
            </a:r>
          </a:p>
          <a:p>
            <a:pPr lvl="1"/>
            <a:r>
              <a:rPr lang="en-US" sz="1300" dirty="0"/>
              <a:t>Simulation Model Verification And Validation: Increasing The Users' Confidence</a:t>
            </a:r>
          </a:p>
          <a:p>
            <a:pPr lvl="1"/>
            <a:r>
              <a:rPr lang="en-US" sz="1300" dirty="0">
                <a:hlinkClick r:id="rId6"/>
              </a:rPr>
              <a:t>https://doi.org/10.1145/268437.268448</a:t>
            </a:r>
            <a:endParaRPr lang="en-US" sz="1300" dirty="0"/>
          </a:p>
          <a:p>
            <a:r>
              <a:rPr lang="en-US" sz="1300" b="1" dirty="0"/>
              <a:t>RubyGarage, 2020</a:t>
            </a:r>
          </a:p>
          <a:p>
            <a:pPr lvl="1"/>
            <a:r>
              <a:rPr lang="en-US" sz="1300" dirty="0"/>
              <a:t>VR vs AR vs MR: Differences and Real-Life Applications</a:t>
            </a:r>
          </a:p>
          <a:p>
            <a:pPr lvl="1"/>
            <a:r>
              <a:rPr lang="en-US" sz="1300" dirty="0">
                <a:hlinkClick r:id="rId7"/>
              </a:rPr>
              <a:t>https://rubygarage.org/blog/difference-between-ar-vr-mr</a:t>
            </a:r>
            <a:endParaRPr lang="en-US" sz="1300" dirty="0"/>
          </a:p>
          <a:p>
            <a:r>
              <a:rPr lang="en-US" sz="1300" b="1" dirty="0"/>
              <a:t>Salubre &amp; Nathan-Roberts, 2021</a:t>
            </a:r>
          </a:p>
          <a:p>
            <a:pPr lvl="1"/>
            <a:r>
              <a:rPr lang="en-US" sz="1300" dirty="0"/>
              <a:t>Takeover Request Design in Automated Driving: A Systematic Review</a:t>
            </a:r>
          </a:p>
          <a:p>
            <a:pPr lvl="1"/>
            <a:r>
              <a:rPr lang="en-US" sz="1300" dirty="0">
                <a:hlinkClick r:id="rId8"/>
              </a:rPr>
              <a:t>https://doi.org/10.1177/1071181321651296</a:t>
            </a:r>
            <a:endParaRPr lang="en-US" sz="1300" dirty="0"/>
          </a:p>
          <a:p>
            <a:r>
              <a:rPr lang="en-US" sz="1300" b="1" dirty="0"/>
              <a:t>Samuel, 1959</a:t>
            </a:r>
          </a:p>
          <a:p>
            <a:pPr lvl="1"/>
            <a:r>
              <a:rPr lang="en-US" sz="1300" dirty="0"/>
              <a:t>Some Studies in Machine Learning Using the Game of Checkers</a:t>
            </a:r>
          </a:p>
          <a:p>
            <a:pPr lvl="1"/>
            <a:r>
              <a:rPr lang="en-US" sz="1300" dirty="0">
                <a:hlinkClick r:id="rId9"/>
              </a:rPr>
              <a:t>https://doi.org/10.1147/rd.33.0210</a:t>
            </a:r>
            <a:endParaRPr lang="en-US" sz="1300" dirty="0"/>
          </a:p>
        </p:txBody>
      </p:sp>
      <p:sp>
        <p:nvSpPr>
          <p:cNvPr id="4" name="Slide Number Placeholder 3">
            <a:extLst>
              <a:ext uri="{FF2B5EF4-FFF2-40B4-BE49-F238E27FC236}">
                <a16:creationId xmlns:a16="http://schemas.microsoft.com/office/drawing/2014/main" id="{F5BE33FB-5CBF-51B6-B82D-708938BA8117}"/>
              </a:ext>
            </a:extLst>
          </p:cNvPr>
          <p:cNvSpPr>
            <a:spLocks noGrp="1"/>
          </p:cNvSpPr>
          <p:nvPr>
            <p:ph type="sldNum" sz="quarter" idx="4"/>
          </p:nvPr>
        </p:nvSpPr>
        <p:spPr/>
        <p:txBody>
          <a:body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1960517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Bibliography (7/7)</a:t>
            </a:r>
          </a:p>
        </p:txBody>
      </p:sp>
      <p:sp>
        <p:nvSpPr>
          <p:cNvPr id="8" name="Content Placeholder 3">
            <a:extLst>
              <a:ext uri="{FF2B5EF4-FFF2-40B4-BE49-F238E27FC236}">
                <a16:creationId xmlns:a16="http://schemas.microsoft.com/office/drawing/2014/main" id="{FD6E2267-05CE-22E0-53F4-283C15943184}"/>
              </a:ext>
            </a:extLst>
          </p:cNvPr>
          <p:cNvSpPr>
            <a:spLocks noGrp="1"/>
          </p:cNvSpPr>
          <p:nvPr>
            <p:ph sz="quarter" idx="11"/>
          </p:nvPr>
        </p:nvSpPr>
        <p:spPr>
          <a:xfrm>
            <a:off x="480132" y="1046715"/>
            <a:ext cx="11415777" cy="5075237"/>
          </a:xfrm>
        </p:spPr>
        <p:txBody>
          <a:bodyPr/>
          <a:lstStyle/>
          <a:p>
            <a:r>
              <a:rPr lang="en-US" sz="1300" b="1" dirty="0"/>
              <a:t>Somers &amp; Weeratunga, 2015</a:t>
            </a:r>
          </a:p>
          <a:p>
            <a:pPr lvl="1"/>
            <a:r>
              <a:rPr lang="en-US" sz="1300" dirty="0"/>
              <a:t>Automated vehicles: are we ready? Internal report on potential implications for Main Roads WA</a:t>
            </a:r>
          </a:p>
          <a:p>
            <a:pPr lvl="1"/>
            <a:r>
              <a:rPr lang="en-US" sz="1300" dirty="0">
                <a:hlinkClick r:id="rId3"/>
              </a:rPr>
              <a:t>https://trid.trb.org/view/1346030</a:t>
            </a:r>
            <a:endParaRPr lang="en-US" sz="1300" dirty="0"/>
          </a:p>
          <a:p>
            <a:r>
              <a:rPr lang="en-US" sz="1300" b="1" dirty="0"/>
              <a:t>Sun &amp; Ertz, 2020</a:t>
            </a:r>
          </a:p>
          <a:p>
            <a:pPr lvl="1"/>
            <a:r>
              <a:rPr lang="en-US" sz="1300" dirty="0"/>
              <a:t>Life cycle assessment and Monte Carlo simulation to evaluate the environmental impact of promoting LNG vehicles</a:t>
            </a:r>
          </a:p>
          <a:p>
            <a:pPr lvl="1"/>
            <a:r>
              <a:rPr lang="en-US" sz="1300" dirty="0">
                <a:hlinkClick r:id="rId4"/>
              </a:rPr>
              <a:t>https://doi.org/10.1016/j.mex.2020.101046</a:t>
            </a:r>
            <a:endParaRPr lang="en-US" sz="1300" dirty="0"/>
          </a:p>
          <a:p>
            <a:r>
              <a:rPr lang="en-US" sz="1300" b="1" dirty="0"/>
              <a:t>Vanek et al., 2014</a:t>
            </a:r>
          </a:p>
          <a:p>
            <a:pPr lvl="1"/>
            <a:r>
              <a:rPr lang="en-US" sz="1300" dirty="0"/>
              <a:t>Sustainable Transportation Systems Engineering, 1st Edition</a:t>
            </a:r>
          </a:p>
          <a:p>
            <a:pPr lvl="1"/>
            <a:r>
              <a:rPr lang="en-US" sz="1300" dirty="0">
                <a:hlinkClick r:id="rId5"/>
              </a:rPr>
              <a:t>https://www.accessengineeringlibrary.com/content/book/9780071800129 </a:t>
            </a:r>
            <a:endParaRPr lang="en-US" sz="1300" dirty="0"/>
          </a:p>
          <a:p>
            <a:r>
              <a:rPr lang="en-US" sz="1300" b="1" dirty="0"/>
              <a:t>Winder &amp; Lutz, 2016</a:t>
            </a:r>
          </a:p>
          <a:p>
            <a:pPr lvl="1"/>
            <a:r>
              <a:rPr lang="en-US" sz="1300" dirty="0"/>
              <a:t>Computational Ants: Agent Based Visualization Technique with CDR OD Matrix</a:t>
            </a:r>
          </a:p>
          <a:p>
            <a:pPr lvl="1"/>
            <a:r>
              <a:rPr lang="en-US" sz="1300" dirty="0">
                <a:hlinkClick r:id="rId6"/>
              </a:rPr>
              <a:t>https://ira.mit.edu/blog/agent-based-visualization</a:t>
            </a:r>
            <a:endParaRPr lang="en-US" sz="1300" dirty="0"/>
          </a:p>
          <a:p>
            <a:r>
              <a:rPr lang="en-US" sz="1300" b="1" dirty="0"/>
              <a:t>Wuthishuwong &amp; Traechtler, 2019</a:t>
            </a:r>
          </a:p>
          <a:p>
            <a:pPr lvl="1"/>
            <a:r>
              <a:rPr lang="en-US" sz="1300" dirty="0"/>
              <a:t>Distributed control system architecture for balancing and stabilizing traffic…using feedback consensus and route assignment method</a:t>
            </a:r>
          </a:p>
          <a:p>
            <a:pPr lvl="1"/>
            <a:r>
              <a:rPr lang="en-US" sz="1300" dirty="0">
                <a:hlinkClick r:id="rId7"/>
              </a:rPr>
              <a:t>https://doi.org/10.1007/s40747-019-00125-3</a:t>
            </a:r>
            <a:endParaRPr lang="en-US" sz="1300" dirty="0"/>
          </a:p>
          <a:p>
            <a:r>
              <a:rPr lang="en-US" sz="1300" b="1" dirty="0"/>
              <a:t>Yamashita et al., 2020</a:t>
            </a:r>
          </a:p>
          <a:p>
            <a:pPr lvl="1"/>
            <a:r>
              <a:rPr lang="en-US" sz="1300" dirty="0"/>
              <a:t>Newly developed aircraft routing options for air traffic simulation in the chemistry–climate model</a:t>
            </a:r>
          </a:p>
          <a:p>
            <a:pPr lvl="1"/>
            <a:r>
              <a:rPr lang="en-US" sz="1300" dirty="0">
                <a:hlinkClick r:id="rId8"/>
              </a:rPr>
              <a:t>https://doi.org/10.5194/gmd-13-4869-2020</a:t>
            </a:r>
            <a:endParaRPr lang="en-US" sz="1300" dirty="0"/>
          </a:p>
          <a:p>
            <a:r>
              <a:rPr lang="en-US" sz="1300" b="1" dirty="0"/>
              <a:t>Zou &amp; Liu, 2022</a:t>
            </a:r>
          </a:p>
          <a:p>
            <a:pPr lvl="1"/>
            <a:r>
              <a:rPr lang="en-US" sz="1300" dirty="0"/>
              <a:t>Modeling Pedestrian Motion in Crowded Scenes Based on the Shortest Path Principle</a:t>
            </a:r>
          </a:p>
          <a:p>
            <a:pPr lvl="1"/>
            <a:r>
              <a:rPr lang="en-US" sz="1300" dirty="0">
                <a:hlinkClick r:id="rId9"/>
              </a:rPr>
              <a:t>https://doi.org/10.3390/app12010381</a:t>
            </a:r>
            <a:endParaRPr lang="en-US" sz="1300" dirty="0"/>
          </a:p>
          <a:p>
            <a:pPr lvl="1"/>
            <a:endParaRPr lang="en-US" sz="1300" dirty="0"/>
          </a:p>
        </p:txBody>
      </p:sp>
      <p:sp>
        <p:nvSpPr>
          <p:cNvPr id="4" name="Slide Number Placeholder 3">
            <a:extLst>
              <a:ext uri="{FF2B5EF4-FFF2-40B4-BE49-F238E27FC236}">
                <a16:creationId xmlns:a16="http://schemas.microsoft.com/office/drawing/2014/main" id="{16AD1A1B-1B5C-8057-9C7B-C94B8FF131A2}"/>
              </a:ext>
            </a:extLst>
          </p:cNvPr>
          <p:cNvSpPr>
            <a:spLocks noGrp="1"/>
          </p:cNvSpPr>
          <p:nvPr>
            <p:ph type="sldNum" sz="quarter" idx="4"/>
          </p:nvPr>
        </p:nvSpPr>
        <p:spPr/>
        <p:txBody>
          <a:bodyPr/>
          <a:lstStyle/>
          <a:p>
            <a:pPr>
              <a:defRPr/>
            </a:pPr>
            <a:fld id="{D68E8870-17DE-45C4-A8DD-7644B2422933}" type="slidenum">
              <a:rPr lang="en-US" smtClean="0"/>
              <a:pPr>
                <a:defRPr/>
              </a:pPr>
              <a:t>54</a:t>
            </a:fld>
            <a:endParaRPr lang="en-US" dirty="0"/>
          </a:p>
        </p:txBody>
      </p:sp>
    </p:spTree>
    <p:extLst>
      <p:ext uri="{BB962C8B-B14F-4D97-AF65-F5344CB8AC3E}">
        <p14:creationId xmlns:p14="http://schemas.microsoft.com/office/powerpoint/2010/main" val="3733157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6" y="0"/>
            <a:ext cx="8105273" cy="795130"/>
          </a:xfrm>
        </p:spPr>
        <p:txBody>
          <a:bodyPr/>
          <a:lstStyle/>
          <a:p>
            <a:r>
              <a:rPr lang="en-US" dirty="0"/>
              <a:t>Contact Information | Q&amp;A</a:t>
            </a:r>
          </a:p>
        </p:txBody>
      </p:sp>
      <p:sp>
        <p:nvSpPr>
          <p:cNvPr id="4" name="Content Placeholder 3"/>
          <p:cNvSpPr>
            <a:spLocks noGrp="1"/>
          </p:cNvSpPr>
          <p:nvPr>
            <p:ph sz="quarter" idx="11"/>
          </p:nvPr>
        </p:nvSpPr>
        <p:spPr>
          <a:xfrm>
            <a:off x="376445" y="3968208"/>
            <a:ext cx="11250613" cy="1861948"/>
          </a:xfrm>
        </p:spPr>
        <p:txBody>
          <a:bodyPr/>
          <a:lstStyle/>
          <a:p>
            <a:pPr marL="0" marR="0" indent="0">
              <a:spcBef>
                <a:spcPts val="0"/>
              </a:spcBef>
              <a:spcAft>
                <a:spcPts val="0"/>
              </a:spcAft>
              <a:buNone/>
            </a:pPr>
            <a:r>
              <a:rPr lang="en-US" sz="1800" b="1" u="sng" dirty="0">
                <a:solidFill>
                  <a:srgbClr val="3D85C6"/>
                </a:solidFill>
                <a:effectLst/>
                <a:latin typeface="Calibri" panose="020F0502020204030204" pitchFamily="34" charset="0"/>
                <a:ea typeface="Times New Roman" panose="02020603050405020304" pitchFamily="18" charset="0"/>
                <a:cs typeface="Calibri" panose="020F0502020204030204" pitchFamily="34" charset="0"/>
              </a:rPr>
              <a:t>Kevin F. Hulme, Ph.D., CMSP</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i="1" dirty="0">
                <a:effectLst/>
                <a:latin typeface="Calibri" panose="020F0502020204030204" pitchFamily="34" charset="0"/>
                <a:ea typeface="Times New Roman" panose="02020603050405020304" pitchFamily="18" charset="0"/>
                <a:cs typeface="Calibri" panose="020F0502020204030204" pitchFamily="34" charset="0"/>
              </a:rPr>
              <a:t>Program Manager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The Stephen Still Institute for Sustainable Transportation and Logistics (SSISTL)</a:t>
            </a: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University at Buffalo</a:t>
            </a: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204 Ketter Hall</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Motion Simulation Laboratory (MSL) | 106 Furnas Hall</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Calibri" panose="020F0502020204030204" pitchFamily="34" charset="0"/>
              </a:rPr>
              <a:t>716-645-5573</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2"/>
              </a:rPr>
              <a:t>hulme@buffalo.edu</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3074" name="Picture 2" descr="60 Road And Car Are Question Mark Illustrations &amp; Clip Art - iStock">
            <a:extLst>
              <a:ext uri="{FF2B5EF4-FFF2-40B4-BE49-F238E27FC236}">
                <a16:creationId xmlns:a16="http://schemas.microsoft.com/office/drawing/2014/main" id="{34FA0201-35A9-8DCC-10F6-3ECF40B75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5613" y="1009750"/>
            <a:ext cx="2208492" cy="3861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ansportation Modeling &amp; Traffic Modeling | MyPTV">
            <a:extLst>
              <a:ext uri="{FF2B5EF4-FFF2-40B4-BE49-F238E27FC236}">
                <a16:creationId xmlns:a16="http://schemas.microsoft.com/office/drawing/2014/main" id="{7062C0FE-42EE-245C-8906-B8FD9A20EA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9116" y="1252086"/>
            <a:ext cx="4757344" cy="24976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DAD3646-6078-9EEF-64D7-FCF796D0FE9E}"/>
              </a:ext>
            </a:extLst>
          </p:cNvPr>
          <p:cNvSpPr>
            <a:spLocks noGrp="1"/>
          </p:cNvSpPr>
          <p:nvPr>
            <p:ph type="sldNum" sz="quarter" idx="4"/>
          </p:nvPr>
        </p:nvSpPr>
        <p:spPr/>
        <p:txBody>
          <a:body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2291897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M&amp;S in Transportation Systems</a:t>
            </a:r>
          </a:p>
        </p:txBody>
      </p:sp>
      <p:sp>
        <p:nvSpPr>
          <p:cNvPr id="4" name="Content Placeholder 3"/>
          <p:cNvSpPr>
            <a:spLocks noGrp="1"/>
          </p:cNvSpPr>
          <p:nvPr>
            <p:ph sz="quarter" idx="11"/>
          </p:nvPr>
        </p:nvSpPr>
        <p:spPr>
          <a:xfrm>
            <a:off x="480133" y="1046715"/>
            <a:ext cx="9160824" cy="5075237"/>
          </a:xfrm>
        </p:spPr>
        <p:txBody>
          <a:bodyPr/>
          <a:lstStyle/>
          <a:p>
            <a:pPr marL="0" indent="0">
              <a:buNone/>
            </a:pPr>
            <a:r>
              <a:rPr lang="en-US" b="1" dirty="0"/>
              <a:t>Transportation Systems</a:t>
            </a:r>
          </a:p>
          <a:p>
            <a:r>
              <a:rPr lang="en-US" dirty="0"/>
              <a:t>Mobility Fundamentals (</a:t>
            </a:r>
            <a:r>
              <a:rPr lang="en-US" i="1" dirty="0"/>
              <a:t>terminology/basics</a:t>
            </a:r>
            <a:r>
              <a:rPr lang="en-US" dirty="0"/>
              <a:t>)</a:t>
            </a:r>
          </a:p>
          <a:p>
            <a:pPr lvl="1"/>
            <a:r>
              <a:rPr lang="en-US" b="1" i="1" dirty="0"/>
              <a:t>Transportation: </a:t>
            </a:r>
            <a:r>
              <a:rPr lang="en-US" dirty="0"/>
              <a:t>movement of humans/goods/services</a:t>
            </a:r>
          </a:p>
          <a:p>
            <a:pPr lvl="2"/>
            <a:r>
              <a:rPr lang="en-US" u="sng" dirty="0"/>
              <a:t>Intermodal</a:t>
            </a:r>
            <a:r>
              <a:rPr lang="en-US" dirty="0"/>
              <a:t>: multiple modes of transport | different carriers</a:t>
            </a:r>
          </a:p>
          <a:p>
            <a:pPr lvl="2"/>
            <a:r>
              <a:rPr lang="en-US" u="sng" dirty="0"/>
              <a:t>Multimodal</a:t>
            </a:r>
            <a:r>
              <a:rPr lang="en-US" dirty="0"/>
              <a:t>: multiple modes of transport | same carrier</a:t>
            </a:r>
          </a:p>
          <a:p>
            <a:pPr lvl="1"/>
            <a:r>
              <a:rPr lang="en-US" b="1" i="1" dirty="0"/>
              <a:t>Sustainability: </a:t>
            </a:r>
            <a:r>
              <a:rPr lang="en-US" dirty="0"/>
              <a:t>fulfilling today’s needs without compromising tomorrow</a:t>
            </a:r>
          </a:p>
          <a:p>
            <a:pPr lvl="2"/>
            <a:r>
              <a:rPr lang="en-US" u="sng" dirty="0"/>
              <a:t>Green concerns</a:t>
            </a:r>
            <a:r>
              <a:rPr lang="en-US" dirty="0"/>
              <a:t>: protecting environment (</a:t>
            </a:r>
            <a:r>
              <a:rPr lang="en-US" i="1" dirty="0"/>
              <a:t>fuel/noise/emissions</a:t>
            </a:r>
            <a:r>
              <a:rPr lang="en-US" dirty="0"/>
              <a:t>)</a:t>
            </a:r>
          </a:p>
          <a:p>
            <a:pPr lvl="2"/>
            <a:r>
              <a:rPr lang="en-US" u="sng" dirty="0"/>
              <a:t>Life cycle</a:t>
            </a:r>
            <a:r>
              <a:rPr lang="en-US" dirty="0"/>
              <a:t>: managing a product from inception to disposal</a:t>
            </a:r>
          </a:p>
          <a:p>
            <a:pPr lvl="1"/>
            <a:r>
              <a:rPr lang="en-US" b="1" i="1" dirty="0"/>
              <a:t>Logistics: </a:t>
            </a:r>
            <a:r>
              <a:rPr lang="en-US" dirty="0"/>
              <a:t>process of moving resources from source to destination</a:t>
            </a:r>
          </a:p>
          <a:p>
            <a:pPr lvl="2"/>
            <a:r>
              <a:rPr lang="en-US" u="sng" dirty="0"/>
              <a:t>Supply Chain:</a:t>
            </a:r>
            <a:r>
              <a:rPr lang="en-US" dirty="0"/>
              <a:t> management of the flow of goods and services (SCM)</a:t>
            </a:r>
          </a:p>
          <a:p>
            <a:pPr lvl="2"/>
            <a:r>
              <a:rPr lang="en-US" dirty="0"/>
              <a:t>SCM works toward improving processes to create </a:t>
            </a:r>
            <a:r>
              <a:rPr lang="en-US" i="1" dirty="0"/>
              <a:t>competitive advantages</a:t>
            </a:r>
          </a:p>
          <a:p>
            <a:pPr lvl="2"/>
            <a:r>
              <a:rPr lang="en-US" dirty="0"/>
              <a:t>Logistics emphasizes meeting </a:t>
            </a:r>
            <a:r>
              <a:rPr lang="en-US" i="1" dirty="0"/>
              <a:t>customer needs/expectations</a:t>
            </a:r>
          </a:p>
        </p:txBody>
      </p:sp>
      <p:pic>
        <p:nvPicPr>
          <p:cNvPr id="3076" name="Picture 4" descr="Future of mobility, what will transportation be like? - Iberdrola">
            <a:extLst>
              <a:ext uri="{FF2B5EF4-FFF2-40B4-BE49-F238E27FC236}">
                <a16:creationId xmlns:a16="http://schemas.microsoft.com/office/drawing/2014/main" id="{9D0835EC-2F90-4D27-E2B0-4CA9B90F96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16" r="20532"/>
          <a:stretch/>
        </p:blipFill>
        <p:spPr bwMode="auto">
          <a:xfrm>
            <a:off x="9932048" y="1325010"/>
            <a:ext cx="2034665" cy="20948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emium Photo | Green planet concept">
            <a:extLst>
              <a:ext uri="{FF2B5EF4-FFF2-40B4-BE49-F238E27FC236}">
                <a16:creationId xmlns:a16="http://schemas.microsoft.com/office/drawing/2014/main" id="{0F49D790-65C7-D4A5-E4E8-A57D9DF6D3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2048" y="4001776"/>
            <a:ext cx="2030895" cy="20308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AB944C-C356-2D5A-0FE3-F630DCB81D0B}"/>
              </a:ext>
            </a:extLst>
          </p:cNvPr>
          <p:cNvSpPr txBox="1"/>
          <p:nvPr/>
        </p:nvSpPr>
        <p:spPr>
          <a:xfrm>
            <a:off x="10947495" y="274454"/>
            <a:ext cx="1132041"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Vanek et al., 2014</a:t>
            </a:r>
          </a:p>
        </p:txBody>
      </p:sp>
      <p:sp>
        <p:nvSpPr>
          <p:cNvPr id="3" name="Slide Number Placeholder 2">
            <a:extLst>
              <a:ext uri="{FF2B5EF4-FFF2-40B4-BE49-F238E27FC236}">
                <a16:creationId xmlns:a16="http://schemas.microsoft.com/office/drawing/2014/main" id="{AE61E041-351E-BBD9-A977-A49D33E3011D}"/>
              </a:ext>
            </a:extLst>
          </p:cNvPr>
          <p:cNvSpPr>
            <a:spLocks noGrp="1"/>
          </p:cNvSpPr>
          <p:nvPr>
            <p:ph type="sldNum" sz="quarter" idx="4"/>
          </p:nvPr>
        </p:nvSpPr>
        <p:spPr/>
        <p:txBody>
          <a:body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2711932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p:txBody>
          <a:bodyPr/>
          <a:lstStyle/>
          <a:p>
            <a:pPr marL="0" indent="0">
              <a:buNone/>
            </a:pPr>
            <a:r>
              <a:rPr lang="en-US" b="1" dirty="0"/>
              <a:t>Transportation Systems</a:t>
            </a:r>
          </a:p>
          <a:p>
            <a:r>
              <a:rPr lang="en-US" dirty="0"/>
              <a:t>Modeling &amp; Simulation (M&amp;S)</a:t>
            </a:r>
          </a:p>
          <a:p>
            <a:pPr lvl="1"/>
            <a:r>
              <a:rPr lang="en-US" u="sng" dirty="0"/>
              <a:t>Model</a:t>
            </a:r>
            <a:r>
              <a:rPr lang="en-US" dirty="0"/>
              <a:t>: A product (physical or digital) that represents a system of interest</a:t>
            </a:r>
          </a:p>
          <a:p>
            <a:pPr lvl="1"/>
            <a:r>
              <a:rPr lang="en-US" u="sng" dirty="0"/>
              <a:t>Simulation</a:t>
            </a:r>
            <a:r>
              <a:rPr lang="en-US" dirty="0"/>
              <a:t>: Using a model to study the performance of an actual system </a:t>
            </a:r>
          </a:p>
          <a:p>
            <a:r>
              <a:rPr lang="en-US" dirty="0"/>
              <a:t>High-level overview of common modeling methods</a:t>
            </a:r>
          </a:p>
          <a:p>
            <a:pPr lvl="1"/>
            <a:r>
              <a:rPr lang="en-US" dirty="0"/>
              <a:t>Targeted focus on topics related to:</a:t>
            </a:r>
          </a:p>
          <a:p>
            <a:pPr lvl="2"/>
            <a:r>
              <a:rPr lang="en-US" dirty="0"/>
              <a:t>Human mobility &amp; multimodal transportation</a:t>
            </a:r>
          </a:p>
          <a:p>
            <a:pPr lvl="2"/>
            <a:r>
              <a:rPr lang="en-US" dirty="0"/>
              <a:t>Sustainability | Life cycle</a:t>
            </a:r>
          </a:p>
          <a:p>
            <a:pPr lvl="2"/>
            <a:r>
              <a:rPr lang="en-US" dirty="0"/>
              <a:t>Supply chain and logistics</a:t>
            </a:r>
          </a:p>
          <a:p>
            <a:r>
              <a:rPr lang="en-US" dirty="0"/>
              <a:t>Media-driven examples</a:t>
            </a:r>
          </a:p>
          <a:p>
            <a:pPr lvl="1"/>
            <a:r>
              <a:rPr lang="en-US" dirty="0"/>
              <a:t>Problem description | Mathematical model | Simulation implementation</a:t>
            </a:r>
          </a:p>
        </p:txBody>
      </p:sp>
      <p:pic>
        <p:nvPicPr>
          <p:cNvPr id="1026" name="Picture 2" descr="UK To Support Poland Deliver Major Infrastructure Project Following  Government Agreement">
            <a:extLst>
              <a:ext uri="{FF2B5EF4-FFF2-40B4-BE49-F238E27FC236}">
                <a16:creationId xmlns:a16="http://schemas.microsoft.com/office/drawing/2014/main" id="{542F55ED-633F-FAB4-BFBA-C8191C2C30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674280" y="2453448"/>
            <a:ext cx="4704031" cy="201164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3426365A-C32C-CF57-F334-C951FDAB3922}"/>
              </a:ext>
            </a:extLst>
          </p:cNvPr>
          <p:cNvSpPr>
            <a:spLocks noGrp="1"/>
          </p:cNvSpPr>
          <p:nvPr>
            <p:ph type="sldNum" sz="quarter" idx="4"/>
          </p:nvPr>
        </p:nvSpPr>
        <p:spPr/>
        <p:txBody>
          <a:body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3117190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2" y="1046715"/>
            <a:ext cx="11234790" cy="5075237"/>
          </a:xfrm>
        </p:spPr>
        <p:txBody>
          <a:bodyPr/>
          <a:lstStyle/>
          <a:p>
            <a:pPr marL="0" indent="0">
              <a:buNone/>
            </a:pPr>
            <a:r>
              <a:rPr lang="en-US" b="1" dirty="0"/>
              <a:t>Transportation Systems</a:t>
            </a:r>
          </a:p>
          <a:p>
            <a:r>
              <a:rPr lang="en-US" dirty="0"/>
              <a:t>Subject Matter (both Foundational and Emerging)</a:t>
            </a:r>
          </a:p>
          <a:p>
            <a:pPr lvl="1"/>
            <a:r>
              <a:rPr lang="en-US" b="1" dirty="0"/>
              <a:t>Core/Foundational topics</a:t>
            </a:r>
            <a:r>
              <a:rPr lang="en-US" dirty="0"/>
              <a:t>:</a:t>
            </a:r>
          </a:p>
          <a:p>
            <a:pPr lvl="2"/>
            <a:r>
              <a:rPr lang="en-US" dirty="0"/>
              <a:t>Conceptual Modeling | Physics-based Modeling</a:t>
            </a:r>
          </a:p>
          <a:p>
            <a:pPr lvl="2"/>
            <a:r>
              <a:rPr lang="en-US" dirty="0"/>
              <a:t>Monte Carlo/Stochastic | Finite Element Modeling (FEM) </a:t>
            </a:r>
          </a:p>
          <a:p>
            <a:pPr lvl="2"/>
            <a:r>
              <a:rPr lang="en-US" dirty="0"/>
              <a:t>Discrete Modeling | Continuous Modeling</a:t>
            </a:r>
          </a:p>
          <a:p>
            <a:pPr lvl="2"/>
            <a:r>
              <a:rPr lang="en-US" dirty="0"/>
              <a:t>Human Behavior Modeling | Multi-Resolution Modeling (MRM) </a:t>
            </a:r>
          </a:p>
          <a:p>
            <a:pPr lvl="2"/>
            <a:r>
              <a:rPr lang="en-US" dirty="0"/>
              <a:t>Semi-automated Forces (SAF) | Human-computer Interaction (HCI)</a:t>
            </a:r>
          </a:p>
          <a:p>
            <a:pPr lvl="1"/>
            <a:r>
              <a:rPr lang="en-US" b="1" kern="0" dirty="0"/>
              <a:t>Emerging/Innovative technologies</a:t>
            </a:r>
            <a:r>
              <a:rPr lang="en-US" kern="0" dirty="0"/>
              <a:t>:</a:t>
            </a:r>
          </a:p>
          <a:p>
            <a:pPr lvl="2"/>
            <a:r>
              <a:rPr lang="en-US" kern="0" dirty="0"/>
              <a:t>Virtual Environments | Game Engines</a:t>
            </a:r>
          </a:p>
          <a:p>
            <a:pPr lvl="2"/>
            <a:r>
              <a:rPr lang="en-US" kern="0" dirty="0"/>
              <a:t>eXtended Realities (XR) – VR/MR/AR</a:t>
            </a:r>
          </a:p>
          <a:p>
            <a:pPr lvl="2"/>
            <a:r>
              <a:rPr lang="en-US" kern="0" dirty="0"/>
              <a:t>Machine Learning (ML) | Artificial Intelligence (AI)</a:t>
            </a:r>
          </a:p>
          <a:p>
            <a:pPr lvl="1"/>
            <a:endParaRPr lang="en-US" dirty="0"/>
          </a:p>
          <a:p>
            <a:pPr lvl="2"/>
            <a:endParaRPr lang="en-US" dirty="0"/>
          </a:p>
        </p:txBody>
      </p:sp>
      <p:pic>
        <p:nvPicPr>
          <p:cNvPr id="7" name="Picture 6">
            <a:extLst>
              <a:ext uri="{FF2B5EF4-FFF2-40B4-BE49-F238E27FC236}">
                <a16:creationId xmlns:a16="http://schemas.microsoft.com/office/drawing/2014/main" id="{139254E0-5582-CDCC-9FFF-A03E017621EF}"/>
              </a:ext>
            </a:extLst>
          </p:cNvPr>
          <p:cNvPicPr>
            <a:picLocks noChangeAspect="1"/>
          </p:cNvPicPr>
          <p:nvPr/>
        </p:nvPicPr>
        <p:blipFill rotWithShape="1">
          <a:blip r:embed="rId2"/>
          <a:srcRect l="37785" t="19175" r="23358" b="10733"/>
          <a:stretch/>
        </p:blipFill>
        <p:spPr>
          <a:xfrm>
            <a:off x="8683470" y="1046715"/>
            <a:ext cx="3421263" cy="3471450"/>
          </a:xfrm>
          <a:prstGeom prst="rect">
            <a:avLst/>
          </a:prstGeom>
        </p:spPr>
      </p:pic>
      <p:sp>
        <p:nvSpPr>
          <p:cNvPr id="3" name="Slide Number Placeholder 2">
            <a:extLst>
              <a:ext uri="{FF2B5EF4-FFF2-40B4-BE49-F238E27FC236}">
                <a16:creationId xmlns:a16="http://schemas.microsoft.com/office/drawing/2014/main" id="{9FB3EDAB-77CD-996D-B0E7-8D5C83077441}"/>
              </a:ext>
            </a:extLst>
          </p:cNvPr>
          <p:cNvSpPr>
            <a:spLocks noGrp="1"/>
          </p:cNvSpPr>
          <p:nvPr>
            <p:ph type="sldNum" sz="quarter" idx="4"/>
          </p:nvPr>
        </p:nvSpPr>
        <p:spPr/>
        <p:txBody>
          <a:bodyPr/>
          <a:lstStyle/>
          <a:p>
            <a:pPr>
              <a:defRPr/>
            </a:pPr>
            <a:fld id="{D68E8870-17DE-45C4-A8DD-7644B2422933}" type="slidenum">
              <a:rPr lang="en-US" smtClean="0"/>
              <a:pPr>
                <a:defRPr/>
              </a:pPr>
              <a:t>8</a:t>
            </a:fld>
            <a:endParaRPr lang="en-US" dirty="0"/>
          </a:p>
        </p:txBody>
      </p:sp>
      <p:sp>
        <p:nvSpPr>
          <p:cNvPr id="5" name="TextBox 4">
            <a:extLst>
              <a:ext uri="{FF2B5EF4-FFF2-40B4-BE49-F238E27FC236}">
                <a16:creationId xmlns:a16="http://schemas.microsoft.com/office/drawing/2014/main" id="{4B3C3F1F-0964-000D-3EB0-772633F581D9}"/>
              </a:ext>
            </a:extLst>
          </p:cNvPr>
          <p:cNvSpPr txBox="1"/>
          <p:nvPr/>
        </p:nvSpPr>
        <p:spPr>
          <a:xfrm>
            <a:off x="11304105" y="204783"/>
            <a:ext cx="776175"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DoD, 1998</a:t>
            </a:r>
          </a:p>
        </p:txBody>
      </p:sp>
    </p:spTree>
    <p:extLst>
      <p:ext uri="{BB962C8B-B14F-4D97-AF65-F5344CB8AC3E}">
        <p14:creationId xmlns:p14="http://schemas.microsoft.com/office/powerpoint/2010/main" val="4250283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954" y="0"/>
            <a:ext cx="9126583" cy="795130"/>
          </a:xfrm>
        </p:spPr>
        <p:txBody>
          <a:bodyPr/>
          <a:lstStyle/>
          <a:p>
            <a:r>
              <a:rPr lang="en-US" dirty="0"/>
              <a:t>M&amp;S in Transportation Systems</a:t>
            </a:r>
          </a:p>
        </p:txBody>
      </p:sp>
      <p:sp>
        <p:nvSpPr>
          <p:cNvPr id="4" name="Content Placeholder 3"/>
          <p:cNvSpPr>
            <a:spLocks noGrp="1"/>
          </p:cNvSpPr>
          <p:nvPr>
            <p:ph sz="quarter" idx="11"/>
          </p:nvPr>
        </p:nvSpPr>
        <p:spPr>
          <a:xfrm>
            <a:off x="480133" y="1046715"/>
            <a:ext cx="6791524" cy="5075237"/>
          </a:xfrm>
        </p:spPr>
        <p:txBody>
          <a:bodyPr/>
          <a:lstStyle/>
          <a:p>
            <a:r>
              <a:rPr lang="en-US" u="sng" dirty="0"/>
              <a:t>Conceptual Modeling</a:t>
            </a:r>
            <a:r>
              <a:rPr lang="en-US" dirty="0"/>
              <a:t>: the abstraction of a model from the real-world system that is being simulated (i.e., what to/not model, assumptions, constraints)</a:t>
            </a:r>
          </a:p>
          <a:p>
            <a:r>
              <a:rPr lang="en-US" dirty="0"/>
              <a:t>Within a simulation study, Conceptual Modeling is typically the most difficult, least understood, and most critical task</a:t>
            </a:r>
          </a:p>
          <a:p>
            <a:pPr lvl="1"/>
            <a:r>
              <a:rPr lang="en-US" dirty="0"/>
              <a:t>How to </a:t>
            </a:r>
            <a:r>
              <a:rPr lang="en-US" i="1" dirty="0"/>
              <a:t>state</a:t>
            </a:r>
            <a:r>
              <a:rPr lang="en-US" dirty="0"/>
              <a:t> versus how to </a:t>
            </a:r>
            <a:r>
              <a:rPr lang="en-US" i="1" dirty="0"/>
              <a:t>solve</a:t>
            </a:r>
            <a:r>
              <a:rPr lang="en-US" dirty="0"/>
              <a:t> the problem</a:t>
            </a:r>
          </a:p>
          <a:p>
            <a:pPr lvl="1"/>
            <a:r>
              <a:rPr lang="en-US" dirty="0"/>
              <a:t>Required early in the design cycle when change/revision is less costly</a:t>
            </a:r>
          </a:p>
          <a:p>
            <a:endParaRPr lang="en-US" dirty="0"/>
          </a:p>
          <a:p>
            <a:endParaRPr lang="en-US" dirty="0"/>
          </a:p>
          <a:p>
            <a:endParaRPr lang="en-US" dirty="0"/>
          </a:p>
          <a:p>
            <a:pPr marL="0" indent="0">
              <a:buNone/>
            </a:pPr>
            <a:endParaRPr lang="en-US" dirty="0"/>
          </a:p>
          <a:p>
            <a:endParaRPr lang="en-US" dirty="0"/>
          </a:p>
        </p:txBody>
      </p:sp>
      <p:pic>
        <p:nvPicPr>
          <p:cNvPr id="2050" name="Picture 2" descr="Simulation Model Verification and Validation in the Modelling Process |  Download Scientific Diagram">
            <a:extLst>
              <a:ext uri="{FF2B5EF4-FFF2-40B4-BE49-F238E27FC236}">
                <a16:creationId xmlns:a16="http://schemas.microsoft.com/office/drawing/2014/main" id="{B60EB685-EBDA-74FB-2AD8-F2150ABCD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8869" y="948097"/>
            <a:ext cx="3188787" cy="27583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557D1B-60D2-1CA5-0188-DB44FB6F48ED}"/>
              </a:ext>
            </a:extLst>
          </p:cNvPr>
          <p:cNvSpPr txBox="1"/>
          <p:nvPr/>
        </p:nvSpPr>
        <p:spPr>
          <a:xfrm>
            <a:off x="11082967" y="274454"/>
            <a:ext cx="1018227" cy="246221"/>
          </a:xfrm>
          <a:prstGeom prst="rect">
            <a:avLst/>
          </a:prstGeom>
          <a:solidFill>
            <a:schemeClr val="accent1">
              <a:lumMod val="60000"/>
              <a:lumOff val="40000"/>
            </a:schemeClr>
          </a:solidFill>
          <a:ln>
            <a:solidFill>
              <a:schemeClr val="bg1"/>
            </a:solidFill>
            <a:prstDash val="sysDash"/>
          </a:ln>
        </p:spPr>
        <p:txBody>
          <a:bodyPr wrap="none" rtlCol="0">
            <a:spAutoFit/>
          </a:bodyPr>
          <a:lstStyle/>
          <a:p>
            <a:r>
              <a:rPr lang="en-US" sz="1000" b="1" dirty="0">
                <a:latin typeface="Eras Light ITC" panose="020B0402030504020804" pitchFamily="34" charset="0"/>
              </a:rPr>
              <a:t>Robinson, 2000</a:t>
            </a:r>
          </a:p>
        </p:txBody>
      </p:sp>
      <p:pic>
        <p:nvPicPr>
          <p:cNvPr id="1026" name="Picture 2" descr="Building Quality Intelligent Transportation Systems Through Systems  Engineering - ITS Report">
            <a:extLst>
              <a:ext uri="{FF2B5EF4-FFF2-40B4-BE49-F238E27FC236}">
                <a16:creationId xmlns:a16="http://schemas.microsoft.com/office/drawing/2014/main" id="{083EB32A-4A26-71E3-4206-550960F28DB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8731405" y="4009341"/>
            <a:ext cx="2660787" cy="190056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DAA58BE-73CC-23CF-4A73-B5AB0A462C71}"/>
              </a:ext>
            </a:extLst>
          </p:cNvPr>
          <p:cNvSpPr>
            <a:spLocks noGrp="1"/>
          </p:cNvSpPr>
          <p:nvPr>
            <p:ph type="sldNum" sz="quarter" idx="4"/>
          </p:nvPr>
        </p:nvSpPr>
        <p:spPr/>
        <p:txBody>
          <a:bodyPr/>
          <a:lstStyle/>
          <a:p>
            <a:pPr>
              <a:defRPr/>
            </a:pPr>
            <a:fld id="{D68E8870-17DE-45C4-A8DD-7644B2422933}" type="slidenum">
              <a:rPr lang="en-US" smtClean="0"/>
              <a:pPr>
                <a:defRPr/>
              </a:pPr>
              <a:t>9</a:t>
            </a:fld>
            <a:endParaRPr lang="en-US" dirty="0"/>
          </a:p>
        </p:txBody>
      </p:sp>
    </p:spTree>
    <p:extLst>
      <p:ext uri="{BB962C8B-B14F-4D97-AF65-F5344CB8AC3E}">
        <p14:creationId xmlns:p14="http://schemas.microsoft.com/office/powerpoint/2010/main" val="442059134"/>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dcmitype/"/>
    <ds:schemaRef ds:uri="http://purl.org/dc/elements/1.1/"/>
    <ds:schemaRef ds:uri="http://schemas.microsoft.com/office/2006/documentManagement/types"/>
    <ds:schemaRef ds:uri="http://schemas.microsoft.com/sharepoint/v3"/>
    <ds:schemaRef ds:uri="http://www.w3.org/XML/1998/namespace"/>
    <ds:schemaRef ds:uri="http://purl.org/dc/terms/"/>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5582</TotalTime>
  <Words>5162</Words>
  <Application>Microsoft Office PowerPoint</Application>
  <PresentationFormat>Widescreen</PresentationFormat>
  <Paragraphs>686</Paragraphs>
  <Slides>55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Narrow</vt:lpstr>
      <vt:lpstr>Calibri</vt:lpstr>
      <vt:lpstr>Eras Light ITC</vt:lpstr>
      <vt:lpstr>Tahoma</vt:lpstr>
      <vt:lpstr>Wingdings</vt:lpstr>
      <vt:lpstr>Blends</vt:lpstr>
      <vt:lpstr>PowerPoint Presentation</vt:lpstr>
      <vt:lpstr>Agenda</vt:lpstr>
      <vt:lpstr>Introduction</vt:lpstr>
      <vt:lpstr>Introduction</vt:lpstr>
      <vt:lpstr>Introduction</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M&amp;S in Transportation Systems</vt:lpstr>
      <vt:lpstr>Tutorial Summary</vt:lpstr>
      <vt:lpstr>Tutorial Summary</vt:lpstr>
      <vt:lpstr>Acknowledgements</vt:lpstr>
      <vt:lpstr>Bibliography (1/7)</vt:lpstr>
      <vt:lpstr>Bibliography (2/7)</vt:lpstr>
      <vt:lpstr>Bibliography (3/7)</vt:lpstr>
      <vt:lpstr>Bibliography (4/7)</vt:lpstr>
      <vt:lpstr>Bibliography (5/7)</vt:lpstr>
      <vt:lpstr>Bibliography (6/7)</vt:lpstr>
      <vt:lpstr>Bibliography (7/7)</vt:lpstr>
      <vt:lpstr>Contact Information | Q&amp;A</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Kevin Hulme</cp:lastModifiedBy>
  <cp:revision>55</cp:revision>
  <cp:lastPrinted>2023-04-26T14:01:55Z</cp:lastPrinted>
  <dcterms:created xsi:type="dcterms:W3CDTF">2016-03-29T15:29:36Z</dcterms:created>
  <dcterms:modified xsi:type="dcterms:W3CDTF">2023-10-19T19:58:43Z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