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81"/>
  </p:notesMasterIdLst>
  <p:handoutMasterIdLst>
    <p:handoutMasterId r:id="rId82"/>
  </p:handoutMasterIdLst>
  <p:sldIdLst>
    <p:sldId id="305" r:id="rId5"/>
    <p:sldId id="420" r:id="rId6"/>
    <p:sldId id="505" r:id="rId7"/>
    <p:sldId id="751" r:id="rId8"/>
    <p:sldId id="257" r:id="rId9"/>
    <p:sldId id="3306" r:id="rId10"/>
    <p:sldId id="3308" r:id="rId11"/>
    <p:sldId id="691" r:id="rId12"/>
    <p:sldId id="738" r:id="rId13"/>
    <p:sldId id="3287" r:id="rId14"/>
    <p:sldId id="651" r:id="rId15"/>
    <p:sldId id="674" r:id="rId16"/>
    <p:sldId id="590" r:id="rId17"/>
    <p:sldId id="652" r:id="rId18"/>
    <p:sldId id="593" r:id="rId19"/>
    <p:sldId id="594" r:id="rId20"/>
    <p:sldId id="3288" r:id="rId21"/>
    <p:sldId id="748" r:id="rId22"/>
    <p:sldId id="722" r:id="rId23"/>
    <p:sldId id="650" r:id="rId24"/>
    <p:sldId id="623" r:id="rId25"/>
    <p:sldId id="630" r:id="rId26"/>
    <p:sldId id="636" r:id="rId27"/>
    <p:sldId id="628" r:id="rId28"/>
    <p:sldId id="640" r:id="rId29"/>
    <p:sldId id="3276" r:id="rId30"/>
    <p:sldId id="645" r:id="rId31"/>
    <p:sldId id="3289" r:id="rId32"/>
    <p:sldId id="750" r:id="rId33"/>
    <p:sldId id="746" r:id="rId34"/>
    <p:sldId id="612" r:id="rId35"/>
    <p:sldId id="708" r:id="rId36"/>
    <p:sldId id="648" r:id="rId37"/>
    <p:sldId id="705" r:id="rId38"/>
    <p:sldId id="3273" r:id="rId39"/>
    <p:sldId id="710" r:id="rId40"/>
    <p:sldId id="711" r:id="rId41"/>
    <p:sldId id="709" r:id="rId42"/>
    <p:sldId id="715" r:id="rId43"/>
    <p:sldId id="3286" r:id="rId44"/>
    <p:sldId id="1432" r:id="rId45"/>
    <p:sldId id="3267" r:id="rId46"/>
    <p:sldId id="3266" r:id="rId47"/>
    <p:sldId id="697" r:id="rId48"/>
    <p:sldId id="3290" r:id="rId49"/>
    <p:sldId id="752" r:id="rId50"/>
    <p:sldId id="3269" r:id="rId51"/>
    <p:sldId id="753" r:id="rId52"/>
    <p:sldId id="754" r:id="rId53"/>
    <p:sldId id="3293" r:id="rId54"/>
    <p:sldId id="3271" r:id="rId55"/>
    <p:sldId id="755" r:id="rId56"/>
    <p:sldId id="757" r:id="rId57"/>
    <p:sldId id="760" r:id="rId58"/>
    <p:sldId id="759" r:id="rId59"/>
    <p:sldId id="761" r:id="rId60"/>
    <p:sldId id="756" r:id="rId61"/>
    <p:sldId id="3275" r:id="rId62"/>
    <p:sldId id="3294" r:id="rId63"/>
    <p:sldId id="3303" r:id="rId64"/>
    <p:sldId id="3304" r:id="rId65"/>
    <p:sldId id="3292" r:id="rId66"/>
    <p:sldId id="3301" r:id="rId67"/>
    <p:sldId id="3296" r:id="rId68"/>
    <p:sldId id="764" r:id="rId69"/>
    <p:sldId id="762" r:id="rId70"/>
    <p:sldId id="3300" r:id="rId71"/>
    <p:sldId id="763" r:id="rId72"/>
    <p:sldId id="3299" r:id="rId73"/>
    <p:sldId id="765" r:id="rId74"/>
    <p:sldId id="3298" r:id="rId75"/>
    <p:sldId id="431" r:id="rId76"/>
    <p:sldId id="3295" r:id="rId77"/>
    <p:sldId id="735" r:id="rId78"/>
    <p:sldId id="3272" r:id="rId79"/>
    <p:sldId id="3307" r:id="rId80"/>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58A"/>
    <a:srgbClr val="CC3300"/>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86" autoAdjust="0"/>
    <p:restoredTop sz="76203" autoAdjust="0"/>
  </p:normalViewPr>
  <p:slideViewPr>
    <p:cSldViewPr snapToGrid="0">
      <p:cViewPr varScale="1">
        <p:scale>
          <a:sx n="72" d="100"/>
          <a:sy n="72" d="100"/>
        </p:scale>
        <p:origin x="834"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Xiangqi"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en.wikipedia.org/wiki/Virtual_battlefield"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en.wikipedia.org/wiki/Game_engine" TargetMode="External"/><Relationship Id="rId5" Type="http://schemas.openxmlformats.org/officeDocument/2006/relationships/hyperlink" Target="http://en.wikipedia.org/wiki/Operation_Flashpoint:_Cold_War_Crisis" TargetMode="External"/><Relationship Id="rId4" Type="http://schemas.openxmlformats.org/officeDocument/2006/relationships/hyperlink" Target="http://en.wikipedia.org/wiki/Serious_game"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44500" y="739775"/>
            <a:ext cx="6588125" cy="3706813"/>
          </a:xfrm>
          <a:ln/>
        </p:spPr>
      </p:sp>
      <p:sp>
        <p:nvSpPr>
          <p:cNvPr id="132099" name="Rectangle 3"/>
          <p:cNvSpPr>
            <a:spLocks noGrp="1" noChangeArrowheads="1"/>
          </p:cNvSpPr>
          <p:nvPr>
            <p:ph type="body" idx="1"/>
          </p:nvPr>
        </p:nvSpPr>
        <p:spPr/>
        <p:txBody>
          <a:bodyPr/>
          <a:lstStyle/>
          <a:p>
            <a:r>
              <a:rPr lang="en-US" altLang="en-US" dirty="0"/>
              <a:t>This is just one history of games. It is distinctly focused on building a story that arrives at the emergence of serious games in the 1990’s as used for the military. </a:t>
            </a:r>
          </a:p>
          <a:p>
            <a:endParaRPr lang="en-US" altLang="en-US" dirty="0"/>
          </a:p>
          <a:p>
            <a:r>
              <a:rPr lang="en-US" altLang="en-US" dirty="0"/>
              <a:t>Bio: </a:t>
            </a:r>
          </a:p>
          <a:p>
            <a:r>
              <a:rPr lang="en-US" altLang="en-US" dirty="0"/>
              <a:t>Dr. Roger Smith has over 30 years of experience creating solutions for the Department of Defense, Intelligence Community, and Healthcare. He is the CEO of </a:t>
            </a:r>
            <a:r>
              <a:rPr lang="en-US" altLang="en-US" dirty="0" err="1"/>
              <a:t>Modelbenders</a:t>
            </a:r>
            <a:r>
              <a:rPr lang="en-US" altLang="en-US" dirty="0"/>
              <a:t>, a consulting company focused on the applications of new technologies. He was previously a Chief Technology Officer for AdventHealth System; CTO for the U.S. Army PEO for Simulation, Training, and Instrumentation (STRI); and VP and CTO for Titan Corp (an L3Harris company). He holds a Ph.D. in Computer Science, an M.S. in Statistics, and a B.S. in Applied Mathematics. He has published 3 professional textbooks on simulation, 18 book chapters, and over 100 journal and conference papers. His most recent book is "Thinking About Innovation". He has received service awards from the US Army, NSA, Association for Computing Machinery, Society for Computer Simulation, and AFCEA.</a:t>
            </a:r>
          </a:p>
          <a:p>
            <a:endParaRPr lang="en-US" altLang="en-US" dirty="0"/>
          </a:p>
          <a:p>
            <a:r>
              <a:rPr lang="en-US" altLang="en-US" dirty="0"/>
              <a:t>Dr. Peter Smith is </a:t>
            </a:r>
            <a:r>
              <a:rPr lang="en-US" b="0" i="0" dirty="0">
                <a:effectLst/>
                <a:latin typeface="-apple-system"/>
              </a:rPr>
              <a:t>a professor at the University of Central Florida in the School of Visual Art and Design, teaching classes on game design, doing research on serious games, integrating wearables and sensors in games, and alternate controllers for games. Most of my work in games has been in Serious Games. I am passionate about increasing awareness and viability of work in that sector. I am a founder of the Serious Games Showcase &amp; Challenge, the Indie Galactic Space Jam, a community organizer for the local games community (IGDA Orlando Board Member), and a consultant on or the developer of numerous games. </a:t>
            </a:r>
            <a:endParaRPr lang="en-US" altLang="en-US" dirty="0"/>
          </a:p>
        </p:txBody>
      </p:sp>
    </p:spTree>
    <p:extLst>
      <p:ext uri="{BB962C8B-B14F-4D97-AF65-F5344CB8AC3E}">
        <p14:creationId xmlns:p14="http://schemas.microsoft.com/office/powerpoint/2010/main" val="856170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C8BDEE-FCEE-499C-B02E-8707321CAEF0}"/>
              </a:ext>
            </a:extLst>
          </p:cNvPr>
          <p:cNvSpPr>
            <a:spLocks noGrp="1" noRot="1" noChangeAspect="1" noChangeArrowheads="1" noTextEdit="1"/>
          </p:cNvSpPr>
          <p:nvPr>
            <p:ph type="sldImg"/>
          </p:nvPr>
        </p:nvSpPr>
        <p:spPr>
          <a:xfrm>
            <a:off x="-354013" y="473075"/>
            <a:ext cx="8023226" cy="4513263"/>
          </a:xfrm>
          <a:ln/>
        </p:spPr>
      </p:sp>
      <p:sp>
        <p:nvSpPr>
          <p:cNvPr id="17411" name="Rectangle 3">
            <a:extLst>
              <a:ext uri="{FF2B5EF4-FFF2-40B4-BE49-F238E27FC236}">
                <a16:creationId xmlns:a16="http://schemas.microsoft.com/office/drawing/2014/main" id="{9D804FD8-30AC-421B-9F5F-27C5722CD8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extLst>
      <p:ext uri="{BB962C8B-B14F-4D97-AF65-F5344CB8AC3E}">
        <p14:creationId xmlns:p14="http://schemas.microsoft.com/office/powerpoint/2010/main" val="41520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31E7632-60DE-452C-9002-BAF5EAA9AE33}"/>
              </a:ext>
            </a:extLst>
          </p:cNvPr>
          <p:cNvSpPr>
            <a:spLocks noGrp="1" noRot="1" noChangeAspect="1" noChangeArrowheads="1" noTextEdit="1"/>
          </p:cNvSpPr>
          <p:nvPr>
            <p:ph type="sldImg"/>
          </p:nvPr>
        </p:nvSpPr>
        <p:spPr>
          <a:xfrm>
            <a:off x="-354013" y="473075"/>
            <a:ext cx="8023226" cy="4513263"/>
          </a:xfrm>
          <a:ln/>
        </p:spPr>
      </p:sp>
      <p:sp>
        <p:nvSpPr>
          <p:cNvPr id="28675" name="Rectangle 3">
            <a:extLst>
              <a:ext uri="{FF2B5EF4-FFF2-40B4-BE49-F238E27FC236}">
                <a16:creationId xmlns:a16="http://schemas.microsoft.com/office/drawing/2014/main" id="{75FA9907-8C00-4EF5-9780-D87B4781B3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dirty="0"/>
              <a:t>People in India brought the idea of throwing the knucklebones of sheep or pigs to tell the future, or to play a game of skill like jacks, when they first came from Africa to India about 40,000 BC. But people in India may have been the first to get the idea of carving those knucklebones and turning them into marked dice. The earliest known dice in the world come from a backgammon set from Iran, from about 3000 BC. Harappan people certainly used dice about 2500 BC, and the Rig Veda and the Mahabharata both tell stories about dice.</a:t>
            </a:r>
          </a:p>
          <a:p>
            <a:endParaRPr lang="en-US" altLang="en-US" dirty="0"/>
          </a:p>
          <a:p>
            <a:r>
              <a:rPr lang="en-US" altLang="en-US" dirty="0"/>
              <a:t>URL Link: http://www.historyforkids.org/learn/india/games/index.htm</a:t>
            </a:r>
          </a:p>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5C25D12-0A57-43F7-ABE2-02BB2B010128}"/>
              </a:ext>
            </a:extLst>
          </p:cNvPr>
          <p:cNvSpPr>
            <a:spLocks noGrp="1" noRot="1" noChangeAspect="1" noChangeArrowheads="1" noTextEdit="1"/>
          </p:cNvSpPr>
          <p:nvPr>
            <p:ph type="sldImg"/>
          </p:nvPr>
        </p:nvSpPr>
        <p:spPr>
          <a:xfrm>
            <a:off x="-354013" y="473075"/>
            <a:ext cx="8023226" cy="4513263"/>
          </a:xfrm>
          <a:ln/>
        </p:spPr>
      </p:sp>
      <p:sp>
        <p:nvSpPr>
          <p:cNvPr id="30723" name="Rectangle 3">
            <a:extLst>
              <a:ext uri="{FF2B5EF4-FFF2-40B4-BE49-F238E27FC236}">
                <a16:creationId xmlns:a16="http://schemas.microsoft.com/office/drawing/2014/main" id="{5297FCB5-2713-4FA7-95E0-8747ECDE6C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sz="1000" b="1" u="sng" dirty="0"/>
              <a:t>Senet in Egypt: 3000 BC</a:t>
            </a:r>
            <a:br>
              <a:rPr lang="en-US" altLang="en-US" sz="1000" dirty="0"/>
            </a:br>
            <a:r>
              <a:rPr lang="en-US" altLang="en-US" sz="1000" dirty="0"/>
              <a:t>Games with pebbles, in spaces roughly drawn out on the ground, are a pleasant way of passing spare time - of which hunters and gatherers have more than one might imagine. In a settled community a flat and permanent surface is a clear improvement on the rough ground; and pleasantly carved pieces are much preferable to pebbles. </a:t>
            </a:r>
            <a:br>
              <a:rPr lang="en-US" altLang="en-US" sz="1000" dirty="0"/>
            </a:br>
            <a:br>
              <a:rPr lang="en-US" altLang="en-US" sz="1000" dirty="0"/>
            </a:br>
            <a:r>
              <a:rPr lang="en-US" altLang="en-US" sz="1000" dirty="0"/>
              <a:t>The development of board games is an inevitable part of human history. The earliest known example - the </a:t>
            </a:r>
            <a:r>
              <a:rPr lang="en-US" altLang="en-US" sz="1000" i="1" dirty="0"/>
              <a:t>senet</a:t>
            </a:r>
            <a:r>
              <a:rPr lang="en-US" altLang="en-US" sz="1000" dirty="0"/>
              <a:t> of the Egyptians - is being played by 3000 BC and is still popular in a recognizable form in Egypt 5000 years later. Beautifully made boards for </a:t>
            </a:r>
            <a:r>
              <a:rPr lang="en-US" altLang="en-US" sz="1000" i="1" dirty="0"/>
              <a:t>senet</a:t>
            </a:r>
            <a:r>
              <a:rPr lang="en-US" altLang="en-US" sz="1000" dirty="0"/>
              <a:t> and other such games (with built-in drawers for the pieces) survive from Egyptian tombs. </a:t>
            </a:r>
            <a:br>
              <a:rPr lang="en-US" altLang="en-US" sz="1000" dirty="0"/>
            </a:br>
            <a:endParaRPr lang="en-US" altLang="en-US" sz="1000" dirty="0"/>
          </a:p>
          <a:p>
            <a:r>
              <a:rPr lang="en-US" altLang="en-US" sz="1000" dirty="0"/>
              <a:t>One of the most popular indoor activities was a board game known as senet.  Tourists who visit Egypt with a cautious eye may well run across a simple version of the board, sometimes found at antiquity sites marked out on the pavement or stone.  However, much more elegant boards are to be found among the wealthy, including one found in the tomb of Tut.  This game was an ancestor of draughts, with a checkered board known as the "</a:t>
            </a:r>
            <a:r>
              <a:rPr lang="en-US" altLang="en-US" sz="1000" dirty="0" err="1"/>
              <a:t>perw</a:t>
            </a:r>
            <a:r>
              <a:rPr lang="en-US" altLang="en-US" sz="1000" dirty="0"/>
              <a:t>" (houses) of three rows of 10 squares.  Pieces of the opposing sides were distinguished by their size, color or shape.  Each opponent usually had seven pieces.</a:t>
            </a:r>
          </a:p>
          <a:p>
            <a:r>
              <a:rPr lang="en-US" altLang="en-US" sz="1000" dirty="0"/>
              <a:t>Moves were determined by throwing sticks, or "astragals (knuckle-bones).  The object was to move the pieces around a snaking track to the finish, landing on a number of specially marked squares representing good or bad fortune.  Senet, which means "passing" became so popular it took on religious significance.</a:t>
            </a:r>
          </a:p>
          <a:p>
            <a:r>
              <a:rPr lang="en-US" altLang="en-US" sz="1000" b="1" i="0" u="sng" dirty="0"/>
              <a:t>Royal Game of UR, 2600BC</a:t>
            </a:r>
          </a:p>
          <a:p>
            <a:pPr>
              <a:lnSpc>
                <a:spcPct val="80000"/>
              </a:lnSpc>
            </a:pPr>
            <a:r>
              <a:rPr lang="en-US" altLang="en-US" sz="1000" dirty="0"/>
              <a:t>A replica of a game found in a royal tomb at Ur dated around 2600 BC which makes it one of the oldest game boards in existence.  The original, truly a special item, is on display at the British Museum.  </a:t>
            </a:r>
          </a:p>
          <a:p>
            <a:pPr>
              <a:lnSpc>
                <a:spcPct val="80000"/>
              </a:lnSpc>
            </a:pPr>
            <a:r>
              <a:rPr lang="en-US" altLang="en-US" sz="1000" dirty="0"/>
              <a:t>The rules of the game as it was played around 2500BC are not know at all but the same boards were still in use a century or two before the birth of Christ and archeologists have discovered the rules for the game played at that time on some cuneiform tablet dated at 177/176BC. The early games show a variety of patterns on the board but the consistent factor is that five rosettes always appear. Game historians have argued and conjectured as to how the game might have been played. Some boards that have been found only feature the rosettes and all boards seem to feature rosettes in similar patterns leading most people to suppose that only the rosettes are significant. But, as can be seen from the pictures, others boards have different symbols within the squares. To this author, the other symbols seem to be more than just decoration - they are quite clearly denoted and artistically consistent with the rosettes so it seems possible that these symbols also meant something. So, it's this author's guess, given that the formal gaming authorities presumably didn't exist, that there were probably several popularly played sets of rules going around and also, as likely as not, several types of board. Perhaps the boards found in the tombs, being royal, had not only more ornate boards but also more ornate rules to match?</a:t>
            </a:r>
          </a:p>
          <a:p>
            <a:pPr>
              <a:lnSpc>
                <a:spcPct val="80000"/>
              </a:lnSpc>
            </a:pPr>
            <a:r>
              <a:rPr lang="en-US" altLang="en-US" sz="1000" dirty="0"/>
              <a:t>One factor that has been controversial is the path that the counters take around the board but H.J.R. Murray's original guess is the most elegant. He suggested that entry is made on the row on the fourth square from the left (in the top right picture) going left. One player enters on the top row, the other on the lower. When the counter reaches the corner, it moves to the middle row and travels along. When it reaches the penultimate square in that row it turns again going to the opposite row to that which it started and then travels around the outside of the 2 x 3 rectangle before returning back down the middle row and off the board where it came entered. This makes a path of 27 squares, the 28th move being to bear off the board. A shorter version of this has the pieces departing from the board into the same gap but immediately after the fourth rosette - a path of 16 squares, the 17th being to bear off. Either way, every fourth square of the path is a rosette.</a:t>
            </a:r>
          </a:p>
          <a:p>
            <a:pPr>
              <a:lnSpc>
                <a:spcPct val="80000"/>
              </a:lnSpc>
            </a:pPr>
            <a:r>
              <a:rPr lang="en-US" altLang="en-US" sz="1000" dirty="0"/>
              <a:t>The nature of the rosettes is also up for debate. They could be squares to be avoided - maybe they send the counter back to the start or forced a player to pay a fine into a central pool of betting money. Or some authors have suggested that they are safe squares where a counter cannot be caught (but this author thinks this is unlikely - the suggested tracks taken by the counters mean that some rosettes are in places that the opponent cannot reach so no need for safe squares...). Or the third likely idea is that landing on a rosette gave the player an extra turn. Whatever, the fact that they lie four squares apart from each other suggests that the number four was important. Since the game was played with 3 binary pyramidal lots which give a number from 0 to 3 each throw, many people therefore believe that a throw of 0 would allow the player a move of 4 squares. So, for instance, if Murray's path is used along with the idea that landing on a rosette gives another go, it would be possible by repeatedly throwing fours to get a counter all the way home in one turn.</a:t>
            </a:r>
          </a:p>
          <a:p>
            <a:endParaRPr lang="en-US" altLang="en-US" sz="10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7AAAA1A1-0885-49BB-9A59-6FDC82110CB4}"/>
              </a:ext>
            </a:extLst>
          </p:cNvPr>
          <p:cNvSpPr>
            <a:spLocks noGrp="1" noChangeArrowheads="1"/>
          </p:cNvSpPr>
          <p:nvPr>
            <p:ph type="body" idx="1"/>
          </p:nvPr>
        </p:nvSpPr>
        <p:spPr>
          <a:xfrm>
            <a:off x="244475" y="5457825"/>
            <a:ext cx="6826250" cy="3840163"/>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b="1" u="sng" dirty="0"/>
              <a:t>Wei Hai</a:t>
            </a:r>
          </a:p>
          <a:p>
            <a:r>
              <a:rPr lang="en-US" altLang="en-US" dirty="0"/>
              <a:t>No artifacts of the actual game of Wei Hai have survived. Its origins around 3000BC and usage are derived from other references in historical documents. These descriptions lead us to believe that it operated very much like the modern game of Go.  The name means “encirclement” and we know it involved and abstract board with colored stones.  </a:t>
            </a:r>
          </a:p>
          <a:p>
            <a:r>
              <a:rPr lang="en-US" altLang="en-US" b="1" u="sng" dirty="0"/>
              <a:t>Go</a:t>
            </a:r>
          </a:p>
          <a:p>
            <a:r>
              <a:rPr lang="en-US" altLang="en-US" dirty="0"/>
              <a:t>go, (Japanese), also called </a:t>
            </a:r>
            <a:r>
              <a:rPr lang="en-US" altLang="en-US" dirty="0" err="1"/>
              <a:t>i</a:t>
            </a:r>
            <a:r>
              <a:rPr lang="en-US" altLang="en-US" dirty="0"/>
              <a:t>-go, Chinese (Pinyin) </a:t>
            </a:r>
            <a:r>
              <a:rPr lang="en-US" altLang="en-US" dirty="0" err="1"/>
              <a:t>weiqi</a:t>
            </a:r>
            <a:r>
              <a:rPr lang="en-US" altLang="en-US" dirty="0"/>
              <a:t> or (Wade-Giles romanization) </a:t>
            </a:r>
            <a:r>
              <a:rPr lang="en-US" altLang="en-US" dirty="0" err="1"/>
              <a:t>wei</a:t>
            </a:r>
            <a:r>
              <a:rPr lang="en-US" altLang="en-US" dirty="0"/>
              <a:t>-ch’i, Korean </a:t>
            </a:r>
            <a:r>
              <a:rPr lang="en-US" altLang="en-US" dirty="0" err="1"/>
              <a:t>baduk</a:t>
            </a:r>
            <a:r>
              <a:rPr lang="en-US" altLang="en-US" dirty="0"/>
              <a:t> or pa-</a:t>
            </a:r>
            <a:r>
              <a:rPr lang="en-US" altLang="en-US" dirty="0" err="1"/>
              <a:t>tok</a:t>
            </a:r>
            <a:r>
              <a:rPr lang="en-US" altLang="en-US" dirty="0"/>
              <a:t>, board game for two players. Of East Asian origin, it is popular in China, Korea, and especially Japan, the country with which it is most closely identified. Go, probably the world’s oldest board game, is thought to have originated in China some 4,000 years ago. According to some sources, this date is as early as 2356 BCE, but it is more likely to have been in the 2nd millennium BCE. The game was probably taken to Japan about 500 CE, and it became popular during the Heian period (794–1185). The modern game began to emerge in Japan with the subsequent rise of the warrior (samurai) class. It was given special status there during the Tokugawa period (1603–1867), when four highly competitive go schools were set up and supported by the government and go playing was thus established as a profession.</a:t>
            </a:r>
          </a:p>
          <a:p>
            <a:endParaRPr lang="en-US" altLang="en-US" dirty="0"/>
          </a:p>
        </p:txBody>
      </p:sp>
      <p:sp>
        <p:nvSpPr>
          <p:cNvPr id="46083" name="Slide Image Placeholder 4">
            <a:extLst>
              <a:ext uri="{FF2B5EF4-FFF2-40B4-BE49-F238E27FC236}">
                <a16:creationId xmlns:a16="http://schemas.microsoft.com/office/drawing/2014/main" id="{BD33537A-A618-43AA-A92F-BEBF10F95CE4}"/>
              </a:ext>
            </a:extLst>
          </p:cNvPr>
          <p:cNvSpPr>
            <a:spLocks noGrp="1" noRot="1" noChangeAspect="1" noChangeArrowheads="1" noTextEdit="1"/>
          </p:cNvSpPr>
          <p:nvPr>
            <p:ph type="sldImg"/>
          </p:nvPr>
        </p:nvSpPr>
        <p:spPr>
          <a:xfrm>
            <a:off x="-822325" y="192088"/>
            <a:ext cx="8959850" cy="5040312"/>
          </a:xfr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67B3C22-A22D-4B03-87A8-6B98A59E35DB}"/>
              </a:ext>
            </a:extLst>
          </p:cNvPr>
          <p:cNvSpPr>
            <a:spLocks noGrp="1" noRot="1" noChangeAspect="1" noChangeArrowheads="1" noTextEdit="1"/>
          </p:cNvSpPr>
          <p:nvPr>
            <p:ph type="sldImg"/>
          </p:nvPr>
        </p:nvSpPr>
        <p:spPr>
          <a:xfrm>
            <a:off x="-354013" y="473075"/>
            <a:ext cx="8023226" cy="4513263"/>
          </a:xfrm>
          <a:ln/>
        </p:spPr>
      </p:sp>
      <p:sp>
        <p:nvSpPr>
          <p:cNvPr id="34819" name="Rectangle 3">
            <a:extLst>
              <a:ext uri="{FF2B5EF4-FFF2-40B4-BE49-F238E27FC236}">
                <a16:creationId xmlns:a16="http://schemas.microsoft.com/office/drawing/2014/main" id="{7992A585-F93D-46D8-BE14-521DBD890F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b="1" u="sng" dirty="0"/>
              <a:t>Backgammon</a:t>
            </a:r>
          </a:p>
          <a:p>
            <a:r>
              <a:rPr lang="en-US" altLang="en-US" dirty="0"/>
              <a:t>Among the treasures found at Ur is a board laid out as if for the game of backgammon - which remains to this day one of the most popular board games in the Middle East. </a:t>
            </a:r>
          </a:p>
          <a:p>
            <a:r>
              <a:rPr lang="en-US" altLang="en-US" dirty="0"/>
              <a:t>Like senet and other board games of antiquity (but unlike, chess, draughts or the Japanese game of go), backgammon involves a large element of luck - since the movement of the pieces along the board depends on the numbers thrown. At this period a number is established by throwing sticks and counting those which fall with a given side upwards. The more economical method of six-sided dice is developed by about 2000 BC.</a:t>
            </a:r>
          </a:p>
          <a:p>
            <a:endParaRPr lang="en-US" altLang="en-US" dirty="0"/>
          </a:p>
          <a:p>
            <a:r>
              <a:rPr lang="en-US" altLang="en-US" dirty="0"/>
              <a:t>http://www.historyworld.net/wrldhis/PlainTextHistories.asp?groupid=2271&amp;HistoryID=ac02</a:t>
            </a:r>
          </a:p>
          <a:p>
            <a:r>
              <a:rPr lang="en-US" altLang="en-US" b="1" u="sng" dirty="0" err="1"/>
              <a:t>Liubo</a:t>
            </a:r>
            <a:endParaRPr lang="en-US" altLang="en-US" b="1" u="sng" dirty="0"/>
          </a:p>
          <a:p>
            <a:r>
              <a:rPr lang="en-US" altLang="en-US" b="0" dirty="0"/>
              <a:t>The earliest surviving remnant of </a:t>
            </a:r>
            <a:r>
              <a:rPr lang="en-US" altLang="en-US" b="0" dirty="0" err="1"/>
              <a:t>liubo</a:t>
            </a:r>
            <a:r>
              <a:rPr lang="en-US" altLang="en-US" b="0" dirty="0"/>
              <a:t> dates from circa 1500 BC, the Shang Dynasty in China, carved on a slab of blue stone. For a photo of this ancient game, see [1]. </a:t>
            </a:r>
            <a:r>
              <a:rPr lang="en-US" altLang="en-US" b="0" dirty="0" err="1"/>
              <a:t>Liubo</a:t>
            </a:r>
            <a:r>
              <a:rPr lang="en-US" altLang="en-US" b="0" dirty="0"/>
              <a:t> is thought to have lost its popularity by around the 6th century AD.</a:t>
            </a:r>
          </a:p>
          <a:p>
            <a:r>
              <a:rPr lang="en-US" altLang="en-US" b="0" dirty="0"/>
              <a:t>As with most other games handed down to us from antiquity, exactly how </a:t>
            </a:r>
            <a:r>
              <a:rPr lang="en-US" altLang="en-US" b="0" dirty="0" err="1"/>
              <a:t>liubo</a:t>
            </a:r>
            <a:r>
              <a:rPr lang="en-US" altLang="en-US" b="0" dirty="0"/>
              <a:t> was played may have varied from one time period to another and one player to another and one culture to another. For example, upon analyzing the ancient literature of Greek Board Games Professor Austin remarks that Plato in the 5th to 4th centuries BC originally described </a:t>
            </a:r>
            <a:r>
              <a:rPr lang="en-US" altLang="en-US" b="0" dirty="0" err="1"/>
              <a:t>petteia</a:t>
            </a:r>
            <a:r>
              <a:rPr lang="en-US" altLang="en-US" b="0" dirty="0"/>
              <a:t> as a battle game, but by the time knowledge of that game reached </a:t>
            </a:r>
            <a:r>
              <a:rPr lang="en-US" altLang="en-US" b="0" dirty="0" err="1"/>
              <a:t>Eustathius</a:t>
            </a:r>
            <a:r>
              <a:rPr lang="en-US" altLang="en-US" b="0" dirty="0"/>
              <a:t> </a:t>
            </a:r>
            <a:r>
              <a:rPr lang="en-US" altLang="en-US" b="0" dirty="0" err="1"/>
              <a:t>Macrembolites</a:t>
            </a:r>
            <a:r>
              <a:rPr lang="en-US" altLang="en-US" b="0" dirty="0"/>
              <a:t> in the 12th century AD, </a:t>
            </a:r>
            <a:r>
              <a:rPr lang="en-US" altLang="en-US" b="0" dirty="0" err="1"/>
              <a:t>Eustathius</a:t>
            </a:r>
            <a:r>
              <a:rPr lang="en-US" altLang="en-US" b="0" dirty="0"/>
              <a:t> was calling it a race game. Professor Austin supplies other similar examples as well.</a:t>
            </a:r>
          </a:p>
          <a:p>
            <a:r>
              <a:rPr lang="en-US" altLang="en-US" b="0" dirty="0" err="1"/>
              <a:t>Liubo</a:t>
            </a:r>
            <a:r>
              <a:rPr lang="en-US" altLang="en-US" b="0" dirty="0"/>
              <a:t> is no different. Where some may refer to </a:t>
            </a:r>
            <a:r>
              <a:rPr lang="en-US" altLang="en-US" b="0" dirty="0" err="1"/>
              <a:t>liubo</a:t>
            </a:r>
            <a:r>
              <a:rPr lang="en-US" altLang="en-US" b="0" dirty="0"/>
              <a:t> playing pieces as "generals" and "pawns" (see The History of Xiangqi) others refer to them as "fish," "stones" and "owls" (see </a:t>
            </a:r>
            <a:r>
              <a:rPr lang="en-US" altLang="en-US" b="0" dirty="0" err="1"/>
              <a:t>Cazaux</a:t>
            </a:r>
            <a:r>
              <a:rPr lang="en-US" altLang="en-US" b="0" dirty="0"/>
              <a:t>, Is Chess A Hybrid Game?).</a:t>
            </a:r>
          </a:p>
          <a:p>
            <a:r>
              <a:rPr lang="en-US" altLang="en-US" b="0" dirty="0"/>
              <a:t>Consequently, while some regard </a:t>
            </a:r>
            <a:r>
              <a:rPr lang="en-US" altLang="en-US" b="0" dirty="0" err="1"/>
              <a:t>liubo</a:t>
            </a:r>
            <a:r>
              <a:rPr lang="en-US" altLang="en-US" b="0" dirty="0"/>
              <a:t> as a battle game played with dice, others regard it as a game only akin to playing a game of cards where players accumulate points or "fishes." Though there are a number of surviving literary references to and artistic impressions of the game that date from antiquity, there are no known surviving records of the rules of </a:t>
            </a:r>
            <a:r>
              <a:rPr lang="en-US" altLang="en-US" b="0" dirty="0" err="1"/>
              <a:t>liubo</a:t>
            </a:r>
            <a:r>
              <a:rPr lang="en-US" altLang="en-US" b="0" dirty="0"/>
              <a:t>. Some scholars have attempted to reconstruct the game, most notably Lien-sheng Yang, who discusses the game as it was possibly played on TLV mirrors.</a:t>
            </a:r>
          </a:p>
          <a:p>
            <a:r>
              <a:rPr lang="en-US" altLang="en-US" b="0" dirty="0"/>
              <a:t>Because we do know that </a:t>
            </a:r>
            <a:r>
              <a:rPr lang="en-US" altLang="en-US" b="0" dirty="0" err="1"/>
              <a:t>liubo</a:t>
            </a:r>
            <a:r>
              <a:rPr lang="en-US" altLang="en-US" b="0" dirty="0"/>
              <a:t> was played by some as a "battle game" (with sticks that were similar to dice) it has gained the distinction of having perhaps spawned the creative development of </a:t>
            </a:r>
            <a:r>
              <a:rPr lang="en-US" altLang="en-US" b="0" dirty="0" err="1"/>
              <a:t>Xiàngqí</a:t>
            </a:r>
            <a:r>
              <a:rPr lang="en-US" altLang="en-US" b="0" dirty="0"/>
              <a:t> (also known as Chinese Chess), another ancient Chinese battle game (played without dice). Furthermore, some may point out how the board design of </a:t>
            </a:r>
            <a:r>
              <a:rPr lang="en-US" altLang="en-US" b="0" dirty="0" err="1"/>
              <a:t>liubo</a:t>
            </a:r>
            <a:r>
              <a:rPr lang="en-US" altLang="en-US" b="0" dirty="0"/>
              <a:t> lends itself to a </a:t>
            </a:r>
            <a:r>
              <a:rPr lang="en-US" altLang="en-US" b="0" dirty="0" err="1"/>
              <a:t>Xiàngqí</a:t>
            </a:r>
            <a:r>
              <a:rPr lang="en-US" altLang="en-US" b="0" dirty="0"/>
              <a:t>-like grid of squares.</a:t>
            </a:r>
          </a:p>
          <a:p>
            <a:endParaRPr lang="en-US" altLang="en-US" b="0" dirty="0"/>
          </a:p>
          <a:p>
            <a:r>
              <a:rPr lang="en-US" altLang="en-US" b="0" dirty="0"/>
              <a:t>URL Link: http://en.wikipedia.org/wiki/Liubo</a:t>
            </a:r>
          </a:p>
          <a:p>
            <a:endParaRPr lang="en-US" altLang="en-US" b="1" dirty="0"/>
          </a:p>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97679F6B-A04D-4CC3-9127-3F896F5AE9A9}"/>
              </a:ext>
            </a:extLst>
          </p:cNvPr>
          <p:cNvSpPr>
            <a:spLocks noGrp="1" noChangeArrowheads="1"/>
          </p:cNvSpPr>
          <p:nvPr>
            <p:ph type="body" idx="1"/>
          </p:nvPr>
        </p:nvSpPr>
        <p:spPr>
          <a:xfrm>
            <a:off x="244475" y="5457825"/>
            <a:ext cx="6826250" cy="3840163"/>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b="1" u="sng" dirty="0"/>
              <a:t>Chaturanga</a:t>
            </a:r>
            <a:r>
              <a:rPr lang="en-US" altLang="en-US" dirty="0"/>
              <a:t> originated in India around 500BC and is found in both 2-player and 4-players versions.  It makes use of pieces that closely equate to those found in Chess. These pieces represent the Infantry, Rajah, Elephant, Cavalry, and Chariot (or Boatman).  Chaturanga is the direct ancestor of Chess.</a:t>
            </a:r>
          </a:p>
          <a:p>
            <a:r>
              <a:rPr lang="en-US" altLang="en-US" dirty="0"/>
              <a:t>Originally the piece to move was selected by rolling dice.  But Hindu law prohibited gambling and the dice were eliminated to avoid violating this law.  </a:t>
            </a:r>
          </a:p>
          <a:p>
            <a:pPr marL="0" marR="0" lvl="0" indent="0" algn="l" defTabSz="914400" rtl="0" eaLnBrk="0" fontAlgn="base" latinLnBrk="0" hangingPunct="0">
              <a:lnSpc>
                <a:spcPct val="90000"/>
              </a:lnSpc>
              <a:spcBef>
                <a:spcPct val="30000"/>
              </a:spcBef>
              <a:spcAft>
                <a:spcPct val="0"/>
              </a:spcAft>
              <a:buClrTx/>
              <a:buSzTx/>
              <a:buFontTx/>
              <a:buNone/>
              <a:tabLst/>
              <a:defRPr/>
            </a:pPr>
            <a:endParaRPr lang="en-US" altLang="en-US" sz="1600" b="1" u="sng" dirty="0"/>
          </a:p>
          <a:p>
            <a:pPr marL="0" marR="0" lvl="0" indent="0" algn="l" defTabSz="914400" rtl="0" eaLnBrk="0" fontAlgn="base" latinLnBrk="0" hangingPunct="0">
              <a:lnSpc>
                <a:spcPct val="90000"/>
              </a:lnSpc>
              <a:spcBef>
                <a:spcPct val="30000"/>
              </a:spcBef>
              <a:spcAft>
                <a:spcPct val="0"/>
              </a:spcAft>
              <a:buClrTx/>
              <a:buSzTx/>
              <a:buFontTx/>
              <a:buNone/>
              <a:tabLst/>
              <a:defRPr/>
            </a:pPr>
            <a:r>
              <a:rPr lang="en-US" altLang="en-US" sz="1600" b="1" u="sng" dirty="0"/>
              <a:t>Xiangqi</a:t>
            </a:r>
            <a:endParaRPr lang="en-US" altLang="en-US" b="1" u="sng" dirty="0"/>
          </a:p>
          <a:p>
            <a:pPr>
              <a:lnSpc>
                <a:spcPct val="90000"/>
              </a:lnSpc>
            </a:pPr>
            <a:r>
              <a:rPr lang="en-US" altLang="en-US" sz="1600" dirty="0"/>
              <a:t>Xiangqi has a long history. Though its precise origins have not yet been definitely confirmed, the earliest indications reveal the game may have been played as early as the 4th century BC, by Tian Wen (</a:t>
            </a:r>
            <a:r>
              <a:rPr lang="en-US" altLang="en-US" sz="1600" dirty="0" err="1"/>
              <a:t>田文</a:t>
            </a:r>
            <a:r>
              <a:rPr lang="en-US" altLang="en-US" sz="1600" dirty="0"/>
              <a:t>), the Lord of </a:t>
            </a:r>
            <a:r>
              <a:rPr lang="en-US" altLang="en-US" sz="1600" dirty="0" err="1"/>
              <a:t>Mengchang</a:t>
            </a:r>
            <a:r>
              <a:rPr lang="en-US" altLang="en-US" sz="1600" dirty="0"/>
              <a:t> (</a:t>
            </a:r>
            <a:r>
              <a:rPr lang="en-US" altLang="en-US" sz="1600" dirty="0" err="1"/>
              <a:t>孟嘗君</a:t>
            </a:r>
            <a:r>
              <a:rPr lang="en-US" altLang="en-US" sz="1600" dirty="0"/>
              <a:t>) for the state of Qi, during the Warring States Period. (See chess in early literature or timeline of chess.) Judging by its rules, Xiangqi was apparently closely related to military strategists in ancient China. The ancient Chinese game of </a:t>
            </a:r>
            <a:r>
              <a:rPr lang="en-US" altLang="en-US" sz="1600" dirty="0" err="1"/>
              <a:t>Liubo</a:t>
            </a:r>
            <a:r>
              <a:rPr lang="en-US" altLang="en-US" sz="1600" dirty="0"/>
              <a:t> may have had an influence as well.</a:t>
            </a:r>
          </a:p>
          <a:p>
            <a:pPr>
              <a:lnSpc>
                <a:spcPct val="90000"/>
              </a:lnSpc>
            </a:pPr>
            <a:r>
              <a:rPr lang="en-US" altLang="en-US" sz="1600" dirty="0"/>
              <a:t>The word </a:t>
            </a:r>
            <a:r>
              <a:rPr lang="en-US" altLang="en-US" sz="1600" dirty="0" err="1"/>
              <a:t>Xiàngqí's</a:t>
            </a:r>
            <a:r>
              <a:rPr lang="en-US" altLang="en-US" sz="1600" dirty="0"/>
              <a:t> meaning "figure game" can also be treated as meaning "constellation game". Sometimes the </a:t>
            </a:r>
            <a:r>
              <a:rPr lang="en-US" altLang="en-US" sz="1600" dirty="0" err="1"/>
              <a:t>xiàngqí</a:t>
            </a:r>
            <a:r>
              <a:rPr lang="en-US" altLang="en-US" sz="1600" dirty="0"/>
              <a:t> board's "river" is called the "heavenly river", which may mean the Milky Way; previous versions of </a:t>
            </a:r>
            <a:r>
              <a:rPr lang="en-US" altLang="en-US" sz="1600" dirty="0" err="1"/>
              <a:t>xiàngqí</a:t>
            </a:r>
            <a:r>
              <a:rPr lang="en-US" altLang="en-US" sz="1600" dirty="0"/>
              <a:t> may have been based on the movements of sky objects.</a:t>
            </a:r>
          </a:p>
          <a:p>
            <a:pPr>
              <a:lnSpc>
                <a:spcPct val="90000"/>
              </a:lnSpc>
            </a:pPr>
            <a:r>
              <a:rPr lang="en-US" altLang="en-US" sz="1600" dirty="0"/>
              <a:t>During the Spring and Autumn Period and the Warring States Period, wars were fought for years running. A new strategy board game was patterned after the array of troops (according to a hypothesis by David H. Li, this was developed by Han Xin in the winter of 204 BC-203 BC to prepare for an upcoming battle). This was the earliest form of Xiangqi.</a:t>
            </a:r>
          </a:p>
          <a:p>
            <a:pPr>
              <a:lnSpc>
                <a:spcPct val="90000"/>
              </a:lnSpc>
            </a:pPr>
            <a:r>
              <a:rPr lang="en-US" altLang="en-US" sz="1600" dirty="0"/>
              <a:t>During the Cao Wei, </a:t>
            </a:r>
            <a:r>
              <a:rPr lang="en-US" altLang="en-US" sz="1600" dirty="0" err="1"/>
              <a:t>Jin</a:t>
            </a:r>
            <a:r>
              <a:rPr lang="en-US" altLang="en-US" sz="1600" dirty="0"/>
              <a:t> and Northern and Southern Dynasties, a kind of strategy game was popular among the people. It laid a foundation for the finalized pattern of Xiangqi. In ancient times, both highbrows and lowbrows enjoyed Xiangqi.</a:t>
            </a:r>
          </a:p>
          <a:p>
            <a:pPr>
              <a:lnSpc>
                <a:spcPct val="90000"/>
              </a:lnSpc>
            </a:pPr>
            <a:r>
              <a:rPr lang="en-US" altLang="en-US" sz="1600" dirty="0"/>
              <a:t>During the reign of </a:t>
            </a:r>
            <a:r>
              <a:rPr lang="en-US" altLang="en-US" sz="1600" dirty="0" err="1"/>
              <a:t>Suzong</a:t>
            </a:r>
            <a:r>
              <a:rPr lang="en-US" altLang="en-US" sz="1600" dirty="0"/>
              <a:t> of the Tang Dynasty, Prime Minister </a:t>
            </a:r>
            <a:r>
              <a:rPr lang="en-US" altLang="en-US" sz="1600" dirty="0" err="1"/>
              <a:t>Niu</a:t>
            </a:r>
            <a:r>
              <a:rPr lang="en-US" altLang="en-US" sz="1600" dirty="0"/>
              <a:t> </a:t>
            </a:r>
            <a:r>
              <a:rPr lang="en-US" altLang="en-US" sz="1600" dirty="0" err="1"/>
              <a:t>Sengru</a:t>
            </a:r>
            <a:r>
              <a:rPr lang="en-US" altLang="en-US" sz="1600" dirty="0"/>
              <a:t> wrote a fictional story about Xiangqi. That occurred during the </a:t>
            </a:r>
            <a:r>
              <a:rPr lang="en-US" altLang="en-US" sz="1600" dirty="0" err="1"/>
              <a:t>Baoying</a:t>
            </a:r>
            <a:r>
              <a:rPr lang="en-US" altLang="en-US" sz="1600" dirty="0"/>
              <a:t> period, so it was named </a:t>
            </a:r>
            <a:r>
              <a:rPr lang="en-US" altLang="en-US" sz="1600" dirty="0" err="1"/>
              <a:t>Baoying</a:t>
            </a:r>
            <a:r>
              <a:rPr lang="en-US" altLang="en-US" sz="1600" dirty="0"/>
              <a:t>. </a:t>
            </a:r>
            <a:r>
              <a:rPr lang="en-US" altLang="en-US" sz="1600" dirty="0" err="1"/>
              <a:t>Baoying</a:t>
            </a:r>
            <a:r>
              <a:rPr lang="en-US" altLang="en-US" sz="1600" dirty="0"/>
              <a:t> had six pieces and produced a significant influence on Xiangqi in subsequent years.</a:t>
            </a:r>
          </a:p>
          <a:p>
            <a:pPr>
              <a:lnSpc>
                <a:spcPct val="90000"/>
              </a:lnSpc>
            </a:pPr>
            <a:r>
              <a:rPr lang="en-US" altLang="en-US" sz="1600" dirty="0"/>
              <a:t>Three forms of the game took shape after the Song Dynasty. One of them consisted of 32 pieces. They were played on a board with 9 vertical lines and 9 horizontal lines. Popular in those days was a board without a river borderline; the Korean game of janggi is derived from this earlier </a:t>
            </a:r>
            <a:r>
              <a:rPr lang="en-US" altLang="en-US" sz="1600" dirty="0" err="1"/>
              <a:t>riverless</a:t>
            </a:r>
            <a:r>
              <a:rPr lang="en-US" altLang="en-US" sz="1600" dirty="0"/>
              <a:t> version. The river borderline was added later, and this form of the game has lasted to the present day.</a:t>
            </a:r>
          </a:p>
          <a:p>
            <a:pPr>
              <a:lnSpc>
                <a:spcPct val="90000"/>
              </a:lnSpc>
            </a:pPr>
            <a:r>
              <a:rPr lang="en-US" altLang="en-US" sz="1600" dirty="0"/>
              <a:t>With the economic and cultural development during the Qing Dynasty, Xiangqi entered a new stage. Many different schools of circles and players came into prominence. With the popularization of Xiangqi, many books and manuals on the techniques of playing the game were published. They played an important role in popularizing Xiangqi and improving the techniques of play in modern times.</a:t>
            </a:r>
          </a:p>
          <a:p>
            <a:pPr marL="0" marR="0" lvl="0" indent="0" algn="l" defTabSz="914400" rtl="0" eaLnBrk="0" fontAlgn="base" latinLnBrk="0" hangingPunct="0">
              <a:lnSpc>
                <a:spcPct val="90000"/>
              </a:lnSpc>
              <a:spcBef>
                <a:spcPct val="30000"/>
              </a:spcBef>
              <a:spcAft>
                <a:spcPct val="0"/>
              </a:spcAft>
              <a:buClrTx/>
              <a:buSzTx/>
              <a:buFontTx/>
              <a:buNone/>
              <a:tabLst/>
              <a:defRPr/>
            </a:pPr>
            <a:r>
              <a:rPr lang="en-US" altLang="en-US" sz="1600" b="1" dirty="0"/>
              <a:t>URL Link</a:t>
            </a:r>
            <a:r>
              <a:rPr lang="en-US" altLang="en-US" sz="1600" dirty="0"/>
              <a:t>: </a:t>
            </a:r>
            <a:r>
              <a:rPr lang="en-US" altLang="en-US" sz="1600" dirty="0">
                <a:hlinkClick r:id="rId3"/>
              </a:rPr>
              <a:t>http://en.wikipedia.org/wiki/Xiangqi</a:t>
            </a:r>
            <a:endParaRPr lang="en-US" altLang="en-US" sz="1600" dirty="0"/>
          </a:p>
          <a:p>
            <a:pPr>
              <a:lnSpc>
                <a:spcPct val="90000"/>
              </a:lnSpc>
            </a:pPr>
            <a:endParaRPr lang="en-US" altLang="en-US" dirty="0"/>
          </a:p>
        </p:txBody>
      </p:sp>
      <p:sp>
        <p:nvSpPr>
          <p:cNvPr id="50179" name="Slide Image Placeholder 4">
            <a:extLst>
              <a:ext uri="{FF2B5EF4-FFF2-40B4-BE49-F238E27FC236}">
                <a16:creationId xmlns:a16="http://schemas.microsoft.com/office/drawing/2014/main" id="{6F98E933-D119-4A68-8276-3A832E23EEDE}"/>
              </a:ext>
            </a:extLst>
          </p:cNvPr>
          <p:cNvSpPr>
            <a:spLocks noGrp="1" noRot="1" noChangeAspect="1" noChangeArrowheads="1" noTextEdit="1"/>
          </p:cNvSpPr>
          <p:nvPr>
            <p:ph type="sldImg"/>
          </p:nvPr>
        </p:nvSpPr>
        <p:spPr>
          <a:xfrm>
            <a:off x="-822325" y="192088"/>
            <a:ext cx="8959850" cy="5040312"/>
          </a:xfr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4A40FE54-F68F-4E99-80F8-10417D578D32}"/>
              </a:ext>
            </a:extLst>
          </p:cNvPr>
          <p:cNvSpPr>
            <a:spLocks noGrp="1" noChangeArrowheads="1"/>
          </p:cNvSpPr>
          <p:nvPr>
            <p:ph type="body" idx="1"/>
          </p:nvPr>
        </p:nvSpPr>
        <p:spPr>
          <a:xfrm>
            <a:off x="244475" y="5457825"/>
            <a:ext cx="6826250" cy="3840163"/>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b="1" u="sng" dirty="0"/>
              <a:t>Chess</a:t>
            </a:r>
          </a:p>
          <a:p>
            <a:r>
              <a:rPr lang="en-US" altLang="en-US" dirty="0"/>
              <a:t>Chaturanga spread from India to Persia to China and then into Europe.  Western Chess emerged around 500AD as a derivative of Chaturanga and is one of the most widely played games of strategy in the Western world. The game has always symbolized strategic and tactical thinking.  Mastery of the game has always implied some degree of skill in commanding military forces. </a:t>
            </a:r>
          </a:p>
          <a:p>
            <a:endParaRPr lang="en-US" altLang="en-US" dirty="0"/>
          </a:p>
          <a:p>
            <a:r>
              <a:rPr lang="en-US" altLang="en-US" dirty="0"/>
              <a:t>NOTE: The term “checkmate” as used in chess is derived from the Persian term shah mat, which means “king dead”.</a:t>
            </a:r>
          </a:p>
          <a:p>
            <a:endParaRPr lang="en-US" altLang="en-US" dirty="0"/>
          </a:p>
          <a:p>
            <a:r>
              <a:rPr lang="en-US" altLang="en-US" b="1" u="sng" dirty="0"/>
              <a:t>Shogi</a:t>
            </a:r>
            <a:r>
              <a:rPr lang="en-US" altLang="en-US" dirty="0"/>
              <a:t> (</a:t>
            </a:r>
            <a:r>
              <a:rPr lang="ja-JP" altLang="en-US" dirty="0"/>
              <a:t>将棋 </a:t>
            </a:r>
            <a:r>
              <a:rPr lang="en-US" altLang="en-US" dirty="0" err="1"/>
              <a:t>shōgi</a:t>
            </a:r>
            <a:r>
              <a:rPr lang="en-US" altLang="en-US" dirty="0"/>
              <a:t>?, generals' chess), pronounced /ˈ</a:t>
            </a:r>
            <a:r>
              <a:rPr lang="en-US" altLang="en-US" dirty="0" err="1"/>
              <a:t>ʃoʊɡi</a:t>
            </a:r>
            <a:r>
              <a:rPr lang="en-US" altLang="en-US" dirty="0"/>
              <a:t>ː/ (rhymes with yogi) in English, also known as Japanese chess, is a two-player board game in the same family as Western chess, chaturanga, Chinese chess, and janggi, and is the most popular of a family of chess variants native to Japan. </a:t>
            </a:r>
            <a:r>
              <a:rPr lang="en-US" altLang="en-US" dirty="0" err="1"/>
              <a:t>Shōgi</a:t>
            </a:r>
            <a:r>
              <a:rPr lang="en-US" altLang="en-US" dirty="0"/>
              <a:t> means general's (</a:t>
            </a:r>
            <a:r>
              <a:rPr lang="en-US" altLang="en-US" dirty="0" err="1"/>
              <a:t>shō</a:t>
            </a:r>
            <a:r>
              <a:rPr lang="en-US" altLang="en-US" dirty="0"/>
              <a:t>) boardgame (</a:t>
            </a:r>
            <a:r>
              <a:rPr lang="en-US" altLang="en-US" dirty="0" err="1"/>
              <a:t>gi</a:t>
            </a:r>
            <a:r>
              <a:rPr lang="en-US" altLang="en-US" dirty="0"/>
              <a:t>). In early years, however, shogi was spelled </a:t>
            </a:r>
            <a:r>
              <a:rPr lang="ja-JP" altLang="en-US" dirty="0"/>
              <a:t>象棋 </a:t>
            </a:r>
            <a:r>
              <a:rPr lang="en-US" altLang="ja-JP" dirty="0"/>
              <a:t>(</a:t>
            </a:r>
            <a:r>
              <a:rPr lang="en-US" altLang="en-US" dirty="0"/>
              <a:t>the same as xiangqi) where "</a:t>
            </a:r>
            <a:r>
              <a:rPr lang="en-US" altLang="en-US" dirty="0" err="1"/>
              <a:t>shō</a:t>
            </a:r>
            <a:r>
              <a:rPr lang="en-US" altLang="en-US" dirty="0"/>
              <a:t>" meant "image", "representation", or "elephant".</a:t>
            </a:r>
          </a:p>
          <a:p>
            <a:r>
              <a:rPr lang="en-US" altLang="en-US" dirty="0"/>
              <a:t>Originating in India sometime between the 6th to 11th centuries CE, chess crossed from Tang Dynasty China to Japan, where it spawned a number of variants. Shogi in its present form was played as early as the 16th century, while a direct ancestor without the "drop rule" was recorded from 1210 in a historical document </a:t>
            </a:r>
            <a:r>
              <a:rPr lang="en-US" altLang="en-US" dirty="0" err="1"/>
              <a:t>Nichū</a:t>
            </a:r>
            <a:r>
              <a:rPr lang="en-US" altLang="en-US" dirty="0"/>
              <a:t> </a:t>
            </a:r>
            <a:r>
              <a:rPr lang="en-US" altLang="en-US" dirty="0" err="1"/>
              <a:t>reki</a:t>
            </a:r>
            <a:r>
              <a:rPr lang="en-US" altLang="en-US" dirty="0"/>
              <a:t>, which is an edited copy of </a:t>
            </a:r>
            <a:r>
              <a:rPr lang="en-US" altLang="en-US" dirty="0" err="1"/>
              <a:t>Shochū</a:t>
            </a:r>
            <a:r>
              <a:rPr lang="en-US" altLang="en-US" dirty="0"/>
              <a:t> </a:t>
            </a:r>
            <a:r>
              <a:rPr lang="en-US" altLang="en-US" dirty="0" err="1"/>
              <a:t>reki</a:t>
            </a:r>
            <a:r>
              <a:rPr lang="en-US" altLang="en-US" dirty="0"/>
              <a:t> from the late Heian period (ca 1120).</a:t>
            </a:r>
          </a:p>
          <a:p>
            <a:r>
              <a:rPr lang="en-US" altLang="en-US" dirty="0"/>
              <a:t>David Pritchard credits the drop rule to the practice of 16th century mercenaries who switched loyalties when captured—no doubt as an alternative to execution. "Perhaps the enduring popularity of Shogi can be attributed to its 'drop rule'; it was the first chess variant wherein captured pieces could be returned to the board to be used as one's own."[1]</a:t>
            </a:r>
          </a:p>
          <a:p>
            <a:endParaRPr lang="en-US" altLang="en-US" dirty="0"/>
          </a:p>
        </p:txBody>
      </p:sp>
      <p:sp>
        <p:nvSpPr>
          <p:cNvPr id="54275" name="Slide Image Placeholder 4">
            <a:extLst>
              <a:ext uri="{FF2B5EF4-FFF2-40B4-BE49-F238E27FC236}">
                <a16:creationId xmlns:a16="http://schemas.microsoft.com/office/drawing/2014/main" id="{103E73EE-03DC-4772-98E7-58601AB75D3E}"/>
              </a:ext>
            </a:extLst>
          </p:cNvPr>
          <p:cNvSpPr>
            <a:spLocks noGrp="1" noRot="1" noChangeAspect="1" noChangeArrowheads="1" noTextEdit="1"/>
          </p:cNvSpPr>
          <p:nvPr>
            <p:ph type="sldImg"/>
          </p:nvPr>
        </p:nvSpPr>
        <p:spPr>
          <a:xfrm>
            <a:off x="-822325" y="192088"/>
            <a:ext cx="8959850" cy="5040312"/>
          </a:xfr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C8BDEE-FCEE-499C-B02E-8707321CAEF0}"/>
              </a:ext>
            </a:extLst>
          </p:cNvPr>
          <p:cNvSpPr>
            <a:spLocks noGrp="1" noRot="1" noChangeAspect="1" noChangeArrowheads="1" noTextEdit="1"/>
          </p:cNvSpPr>
          <p:nvPr>
            <p:ph type="sldImg"/>
          </p:nvPr>
        </p:nvSpPr>
        <p:spPr>
          <a:xfrm>
            <a:off x="-354013" y="473075"/>
            <a:ext cx="8023226" cy="4513263"/>
          </a:xfrm>
          <a:ln/>
        </p:spPr>
      </p:sp>
      <p:sp>
        <p:nvSpPr>
          <p:cNvPr id="17411" name="Rectangle 3">
            <a:extLst>
              <a:ext uri="{FF2B5EF4-FFF2-40B4-BE49-F238E27FC236}">
                <a16:creationId xmlns:a16="http://schemas.microsoft.com/office/drawing/2014/main" id="{9D804FD8-30AC-421B-9F5F-27C5722CD8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extLst>
      <p:ext uri="{BB962C8B-B14F-4D97-AF65-F5344CB8AC3E}">
        <p14:creationId xmlns:p14="http://schemas.microsoft.com/office/powerpoint/2010/main" val="197880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a:extLst>
              <a:ext uri="{FF2B5EF4-FFF2-40B4-BE49-F238E27FC236}">
                <a16:creationId xmlns:a16="http://schemas.microsoft.com/office/drawing/2014/main" id="{614061C5-B18B-4CF5-85BB-2981EBC99DAC}"/>
              </a:ext>
            </a:extLst>
          </p:cNvPr>
          <p:cNvSpPr>
            <a:spLocks noGrp="1" noChangeArrowheads="1"/>
          </p:cNvSpPr>
          <p:nvPr>
            <p:ph type="body" idx="1"/>
          </p:nvPr>
        </p:nvSpPr>
        <p:spPr>
          <a:xfrm>
            <a:off x="244475" y="5462588"/>
            <a:ext cx="6826250" cy="3840162"/>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b="1" u="sng" dirty="0" err="1"/>
              <a:t>Koenigspiel</a:t>
            </a:r>
            <a:r>
              <a:rPr lang="en-US" altLang="en-US" dirty="0"/>
              <a:t> (meaning “King’s Game”) was invented in </a:t>
            </a:r>
            <a:r>
              <a:rPr lang="en-US" altLang="en-US" dirty="0" err="1"/>
              <a:t>Ulam</a:t>
            </a:r>
            <a:r>
              <a:rPr lang="en-US" altLang="en-US" dirty="0"/>
              <a:t>, Germany.  Christopher </a:t>
            </a:r>
            <a:r>
              <a:rPr lang="en-US" altLang="en-US" dirty="0" err="1"/>
              <a:t>Weikhmann</a:t>
            </a:r>
            <a:r>
              <a:rPr lang="en-US" altLang="en-US" dirty="0"/>
              <a:t> based the game on standard chess, but with a larger board and players named after political and military positions.  He maintained that it “was not designed to serve merely as a pastime but that it would furnish anyone who studied it properly a compendium of the most useful military and political principles.”  Later historians contend that the game was just a “fancified and overcomplicated” version of chess. </a:t>
            </a:r>
          </a:p>
          <a:p>
            <a:r>
              <a:rPr lang="en-US" altLang="en-US" dirty="0"/>
              <a:t>This game maintained the traditional chess board, but transformed the pieces into military figures. </a:t>
            </a:r>
          </a:p>
          <a:p>
            <a:endParaRPr lang="en-US" altLang="en-US" dirty="0"/>
          </a:p>
          <a:p>
            <a:r>
              <a:rPr lang="en-US" altLang="en-US" b="1" u="sng" dirty="0"/>
              <a:t>War Chess</a:t>
            </a:r>
            <a:r>
              <a:rPr lang="en-US" altLang="en-US" dirty="0"/>
              <a:t>, invented by Dr. </a:t>
            </a:r>
            <a:r>
              <a:rPr lang="en-US" altLang="en-US" dirty="0" err="1"/>
              <a:t>Helwig</a:t>
            </a:r>
            <a:r>
              <a:rPr lang="en-US" altLang="en-US" dirty="0"/>
              <a:t> in 1780, was the first to incorporate three fundamental concepts of wargaming: aggregated unit markers, a multi-color game board representing terrain, and the use of an umpire to supervise the play of the game.  The terrain included: mountains (red squares), lakes and rivers (blue), marshes (light green), forests (dark green), open terrain (black and white), and buildings (half-red).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u="sng" dirty="0"/>
              <a:t>“Rules for a New Wargame for the Use of Military Schools”</a:t>
            </a:r>
            <a:r>
              <a:rPr lang="en-US" altLang="en-US" dirty="0"/>
              <a:t>. In 1797 Georg </a:t>
            </a:r>
            <a:r>
              <a:rPr lang="en-US" altLang="en-US" dirty="0" err="1"/>
              <a:t>Venturini</a:t>
            </a:r>
            <a:r>
              <a:rPr lang="en-US" altLang="en-US" dirty="0"/>
              <a:t> improved upon earlier wargames by expanding the size to 3600 squares and specializing them to represent the French-Belgian border.  This allowed more realistic training against a potentially real threat from a real country.  The aggregate unit icons were also customized to represent the real forces of both sides.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u="sng" dirty="0" err="1"/>
              <a:t>Kriegsspiels</a:t>
            </a:r>
            <a:r>
              <a:rPr lang="en-US" altLang="en-US" dirty="0"/>
              <a:t>. In 1811 Baron von </a:t>
            </a:r>
            <a:r>
              <a:rPr lang="en-US" altLang="en-US" dirty="0" err="1"/>
              <a:t>Reisswitz</a:t>
            </a:r>
            <a:r>
              <a:rPr lang="en-US" altLang="en-US" dirty="0"/>
              <a:t> further enhanced the gaming experience with </a:t>
            </a:r>
            <a:r>
              <a:rPr lang="en-US" altLang="en-US" dirty="0" err="1"/>
              <a:t>Kriegsspiels</a:t>
            </a:r>
            <a:r>
              <a:rPr lang="en-US" altLang="en-US" dirty="0"/>
              <a:t> (means “War Game”). </a:t>
            </a:r>
            <a:r>
              <a:rPr lang="en-US" altLang="en-US" dirty="0" err="1"/>
              <a:t>Reisswitz</a:t>
            </a:r>
            <a:r>
              <a:rPr lang="en-US" altLang="en-US" dirty="0"/>
              <a:t> employed contoured terrain on the playing board and small porcelain soldiers.  This began the off shoot known as “Miniature Gaming”. von </a:t>
            </a:r>
            <a:r>
              <a:rPr lang="en-US" altLang="en-US" dirty="0" err="1"/>
              <a:t>Reisswitz</a:t>
            </a:r>
            <a:r>
              <a:rPr lang="en-US" altLang="en-US" dirty="0"/>
              <a:t> is also noted for inventing the idea of a unique scenario for each game.  This defined unique objectives and specified the conditions under which a game could be won.  </a:t>
            </a:r>
          </a:p>
          <a:p>
            <a:endParaRPr lang="en-US" altLang="en-US" dirty="0"/>
          </a:p>
          <a:p>
            <a:r>
              <a:rPr lang="en-US" altLang="en-US" b="1" u="sng" dirty="0"/>
              <a:t>The American </a:t>
            </a:r>
            <a:r>
              <a:rPr lang="en-US" altLang="en-US" b="1" u="sng" dirty="0" err="1"/>
              <a:t>Kriegsspiel</a:t>
            </a:r>
            <a:r>
              <a:rPr lang="en-US" altLang="en-US" b="1" u="sng" dirty="0"/>
              <a:t>, </a:t>
            </a:r>
            <a:r>
              <a:rPr lang="en-US" altLang="en-US" b="0" u="none" dirty="0"/>
              <a:t>created</a:t>
            </a:r>
            <a:r>
              <a:rPr lang="en-US" altLang="en-US" b="1" u="sng" dirty="0"/>
              <a:t> </a:t>
            </a:r>
            <a:r>
              <a:rPr lang="en-US" altLang="en-US" dirty="0"/>
              <a:t>by William Livermore, of the Army Corps of Engineers, and Hugh Brown, and infantry Captain and Civil War veteran. They greatly reduced the amount of time to record changes in unit status by adding markings on the unit icons and markers for ammunition levels, fatigue, and task times. </a:t>
            </a:r>
          </a:p>
          <a:p>
            <a:endParaRPr lang="en-US" altLang="en-US" dirty="0"/>
          </a:p>
          <a:p>
            <a:r>
              <a:rPr lang="en-US" altLang="en-US" dirty="0"/>
              <a:t>Livermore encouraged umpires to apply their professional judgment in deciding specific situations, rather than resorting to time consuming table look-ups, die rolls, and computations.  Wargaming at that time was suffering from the excruciating amount of record keeping and long duration times for a game.  One of Livermore’s primary objectives was to reduce this, make the game move faster, and make it more exciting to play. </a:t>
            </a:r>
          </a:p>
          <a:p>
            <a:endParaRPr lang="en-US" altLang="en-US" dirty="0"/>
          </a:p>
          <a:p>
            <a:r>
              <a:rPr lang="en-US" altLang="en-US" dirty="0"/>
              <a:t>Lt. Charles A.L. </a:t>
            </a:r>
            <a:r>
              <a:rPr lang="en-US" altLang="en-US" dirty="0" err="1"/>
              <a:t>Trotten</a:t>
            </a:r>
            <a:r>
              <a:rPr lang="en-US" altLang="en-US" dirty="0"/>
              <a:t> criticized Livermore’s approach in his own 1880 book, </a:t>
            </a:r>
            <a:r>
              <a:rPr lang="en-US" altLang="en-US" dirty="0" err="1"/>
              <a:t>Strategos</a:t>
            </a:r>
            <a:r>
              <a:rPr lang="en-US" altLang="en-US" dirty="0"/>
              <a:t>: A Series of American Games of War Based upon Military Principles.  </a:t>
            </a:r>
            <a:r>
              <a:rPr lang="en-US" altLang="en-US" dirty="0" err="1"/>
              <a:t>Trotten</a:t>
            </a:r>
            <a:r>
              <a:rPr lang="en-US" altLang="en-US" dirty="0"/>
              <a:t> invented game concepts that are used today. Like the stacking of units.  However, much of </a:t>
            </a:r>
            <a:r>
              <a:rPr lang="en-US" altLang="en-US" dirty="0" err="1"/>
              <a:t>Trotten’s</a:t>
            </a:r>
            <a:r>
              <a:rPr lang="en-US" altLang="en-US" dirty="0"/>
              <a:t> uniquely American ideas were overcome by the American fascination with German ideas at the time.</a:t>
            </a:r>
          </a:p>
          <a:p>
            <a:endParaRPr lang="en-US" altLang="en-US" dirty="0"/>
          </a:p>
          <a:p>
            <a:r>
              <a:rPr lang="en-US" altLang="en-US" dirty="0"/>
              <a:t>http://www.zoi.wordherders.net/?cat=11</a:t>
            </a:r>
          </a:p>
          <a:p>
            <a:endParaRPr lang="en-US" altLang="en-US" dirty="0"/>
          </a:p>
          <a:p>
            <a:endParaRPr lang="en-US" altLang="en-US" dirty="0"/>
          </a:p>
        </p:txBody>
      </p:sp>
      <p:sp>
        <p:nvSpPr>
          <p:cNvPr id="79875" name="Slide Image Placeholder 4">
            <a:extLst>
              <a:ext uri="{FF2B5EF4-FFF2-40B4-BE49-F238E27FC236}">
                <a16:creationId xmlns:a16="http://schemas.microsoft.com/office/drawing/2014/main" id="{21E0F0C6-6EAA-4729-BC25-8F10976E5ED9}"/>
              </a:ext>
            </a:extLst>
          </p:cNvPr>
          <p:cNvSpPr>
            <a:spLocks noGrp="1" noRot="1" noChangeAspect="1" noChangeArrowheads="1" noTextEdit="1"/>
          </p:cNvSpPr>
          <p:nvPr>
            <p:ph type="sldImg"/>
          </p:nvPr>
        </p:nvSpPr>
        <p:spPr>
          <a:xfrm>
            <a:off x="-822325" y="190500"/>
            <a:ext cx="8959850" cy="5040313"/>
          </a:xfrm>
          <a:ln/>
        </p:spPr>
      </p:sp>
    </p:spTree>
    <p:extLst>
      <p:ext uri="{BB962C8B-B14F-4D97-AF65-F5344CB8AC3E}">
        <p14:creationId xmlns:p14="http://schemas.microsoft.com/office/powerpoint/2010/main" val="270308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a:extLst>
              <a:ext uri="{FF2B5EF4-FFF2-40B4-BE49-F238E27FC236}">
                <a16:creationId xmlns:a16="http://schemas.microsoft.com/office/drawing/2014/main" id="{991822A3-4C9B-42E0-BA97-5D21D2A89AC5}"/>
              </a:ext>
            </a:extLst>
          </p:cNvPr>
          <p:cNvSpPr>
            <a:spLocks noGrp="1" noChangeArrowheads="1"/>
          </p:cNvSpPr>
          <p:nvPr>
            <p:ph type="body" idx="1"/>
          </p:nvPr>
        </p:nvSpPr>
        <p:spPr>
          <a:xfrm>
            <a:off x="244475" y="5462588"/>
            <a:ext cx="6826250" cy="3840162"/>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a:t>The 1895 illustration of a wargame at the Naval War College shows the use of a large map board and ship icons surrounded by commanders and referees.  That wargame was exploring the options for defending New York Harbor against an invasion by the British Navy. </a:t>
            </a:r>
          </a:p>
          <a:p>
            <a:endParaRPr lang="en-US" altLang="en-US"/>
          </a:p>
          <a:p>
            <a:r>
              <a:rPr lang="en-US" altLang="en-US"/>
              <a:t>By 1914 the map board had grown large enough to allow players to walk about on top of it to place their assets and engage in combat. </a:t>
            </a:r>
          </a:p>
          <a:p>
            <a:endParaRPr lang="en-US" altLang="en-US"/>
          </a:p>
          <a:p>
            <a:r>
              <a:rPr lang="en-US" altLang="en-US"/>
              <a:t>By 1947 the Naval War College had tiled an entire gymnasium in light and dark wooden grids to allow commanders to conduct wargames.  These officers and referees are maneuvering ships and battle groups around the floor to practice specific strategies and tactics. </a:t>
            </a:r>
          </a:p>
          <a:p>
            <a:endParaRPr lang="en-US" altLang="en-US"/>
          </a:p>
          <a:p>
            <a:r>
              <a:rPr lang="en-US" altLang="en-US"/>
              <a:t>The officers are also using a small simulator called a “maneuvering board”.  These arcs of wood describe the turning radius of individual and groups of ships.  They enforce the accurate representation of the time and space required to maneuver ships at sea. </a:t>
            </a:r>
          </a:p>
          <a:p>
            <a:endParaRPr lang="en-US" altLang="en-US"/>
          </a:p>
        </p:txBody>
      </p:sp>
      <p:sp>
        <p:nvSpPr>
          <p:cNvPr id="92163" name="Slide Image Placeholder 4">
            <a:extLst>
              <a:ext uri="{FF2B5EF4-FFF2-40B4-BE49-F238E27FC236}">
                <a16:creationId xmlns:a16="http://schemas.microsoft.com/office/drawing/2014/main" id="{DCBA1D07-DA3A-497B-989F-64982B69FA7F}"/>
              </a:ext>
            </a:extLst>
          </p:cNvPr>
          <p:cNvSpPr>
            <a:spLocks noGrp="1" noRot="1" noChangeAspect="1" noChangeArrowheads="1" noTextEdit="1"/>
          </p:cNvSpPr>
          <p:nvPr>
            <p:ph type="sldImg"/>
          </p:nvPr>
        </p:nvSpPr>
        <p:spPr>
          <a:xfrm>
            <a:off x="-822325" y="190500"/>
            <a:ext cx="8959850" cy="5040313"/>
          </a:xfr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The Learning Objectives for this tutorial are as follows: </a:t>
            </a:r>
          </a:p>
          <a:p>
            <a:r>
              <a:rPr lang="en-US" dirty="0"/>
              <a:t>Apply commercial technology to military problems, just as previous generations have.</a:t>
            </a:r>
          </a:p>
          <a:p>
            <a:r>
              <a:rPr lang="en-US" dirty="0"/>
              <a:t>Comprehend the mechanics, mathematics, strategies, and computer technologies that underlie game-based simulation and the historical underpinnings that have led to them.</a:t>
            </a:r>
          </a:p>
          <a:p>
            <a:r>
              <a:rPr lang="en-US" dirty="0"/>
              <a:t>Knowledge (Understand) the long, slow emergence of ideas that are required to support modern game-based simulation.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101044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a:extLst>
              <a:ext uri="{FF2B5EF4-FFF2-40B4-BE49-F238E27FC236}">
                <a16:creationId xmlns:a16="http://schemas.microsoft.com/office/drawing/2014/main" id="{140147E4-478E-48DE-90DB-F68713BD7911}"/>
              </a:ext>
            </a:extLst>
          </p:cNvPr>
          <p:cNvSpPr>
            <a:spLocks noGrp="1" noChangeArrowheads="1"/>
          </p:cNvSpPr>
          <p:nvPr>
            <p:ph type="body" idx="1"/>
          </p:nvPr>
        </p:nvSpPr>
        <p:spPr>
          <a:xfrm>
            <a:off x="244475" y="5462588"/>
            <a:ext cx="6826250" cy="3840162"/>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a:t>Commanders at the National Training Center, Fort Irwin, California, use “dirt maps” to represent the terrain at hand.  Shovels are used to transform an area of ground into a map of the battlefield.  These impromptu sandtables may also be marked with colored powder to indicate the locations of snipers, minefields, and dangerous avenues of approach. </a:t>
            </a:r>
          </a:p>
          <a:p>
            <a:endParaRPr lang="en-US" altLang="en-US"/>
          </a:p>
          <a:p>
            <a:r>
              <a:rPr lang="en-US" altLang="en-US"/>
              <a:t>The dirt maps are ideal devices for walking through battle plans with identifiable references to terrain features.  These events also allow subordinates to repeat back their portion of the action to convince the commander that they understand their mission.  </a:t>
            </a:r>
          </a:p>
          <a:p>
            <a:endParaRPr lang="en-US" altLang="en-US"/>
          </a:p>
        </p:txBody>
      </p:sp>
      <p:sp>
        <p:nvSpPr>
          <p:cNvPr id="75779" name="Slide Image Placeholder 4">
            <a:extLst>
              <a:ext uri="{FF2B5EF4-FFF2-40B4-BE49-F238E27FC236}">
                <a16:creationId xmlns:a16="http://schemas.microsoft.com/office/drawing/2014/main" id="{E3D50F5B-D880-4C3E-A5A6-CB0BD204F621}"/>
              </a:ext>
            </a:extLst>
          </p:cNvPr>
          <p:cNvSpPr>
            <a:spLocks noGrp="1" noRot="1" noChangeAspect="1" noChangeArrowheads="1" noTextEdit="1"/>
          </p:cNvSpPr>
          <p:nvPr>
            <p:ph type="sldImg"/>
          </p:nvPr>
        </p:nvSpPr>
        <p:spPr>
          <a:xfrm>
            <a:off x="-822325" y="190500"/>
            <a:ext cx="8959850" cy="5040313"/>
          </a:xfr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a:extLst>
              <a:ext uri="{FF2B5EF4-FFF2-40B4-BE49-F238E27FC236}">
                <a16:creationId xmlns:a16="http://schemas.microsoft.com/office/drawing/2014/main" id="{3B8B3B53-F74C-4389-9FE3-E5B42BBA0E30}"/>
              </a:ext>
            </a:extLst>
          </p:cNvPr>
          <p:cNvSpPr>
            <a:spLocks noGrp="1" noChangeArrowheads="1"/>
          </p:cNvSpPr>
          <p:nvPr>
            <p:ph type="body" idx="1"/>
          </p:nvPr>
        </p:nvSpPr>
        <p:spPr>
          <a:xfrm>
            <a:off x="244475" y="5462588"/>
            <a:ext cx="6826250" cy="3840162"/>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b="1" u="sng" dirty="0"/>
              <a:t>Fredrick William </a:t>
            </a:r>
            <a:r>
              <a:rPr lang="en-US" altLang="en-US" b="1" u="sng" dirty="0" err="1"/>
              <a:t>Lanchester</a:t>
            </a:r>
            <a:r>
              <a:rPr lang="en-US" altLang="en-US" b="1" u="sng" dirty="0"/>
              <a:t> </a:t>
            </a:r>
            <a:r>
              <a:rPr lang="en-US" altLang="en-US" dirty="0"/>
              <a:t>was a British engineer involved in the development of the aircraft, automobile, and concepts that would later be known as operations research. He was extremely prolific, publishing three to four papers each year and covering automobile and aeronautical engineering, radio mechanics, acoustics, relativity, and music.  We remember his efforts to discover a scientific basis for understanding combat, especially engagement and attrition.  It was (and is) common to assume that human experience and judgment are sufficient for understanding the intricacies and complexities of warfare, but </a:t>
            </a:r>
            <a:r>
              <a:rPr lang="en-US" altLang="en-US" dirty="0" err="1"/>
              <a:t>Lanchester</a:t>
            </a:r>
            <a:r>
              <a:rPr lang="en-US" altLang="en-US" dirty="0"/>
              <a:t> was looking for more mathematical techniques for studying combat.  He published his ideas and equations in a paper in 1912 and again in 1916 as part of his book </a:t>
            </a:r>
            <a:r>
              <a:rPr lang="en-US" altLang="en-US" i="1" dirty="0"/>
              <a:t>Aircraft in Warfare: The Dawn of the Fourth Arm</a:t>
            </a:r>
            <a:r>
              <a:rPr lang="en-US" altLang="en-US" dirty="0"/>
              <a:t>. </a:t>
            </a:r>
          </a:p>
          <a:p>
            <a:endParaRPr lang="en-US" altLang="en-US" dirty="0"/>
          </a:p>
          <a:p>
            <a:r>
              <a:rPr lang="en-US" altLang="en-US" dirty="0" err="1"/>
              <a:t>Lanchester’s</a:t>
            </a:r>
            <a:r>
              <a:rPr lang="en-US" altLang="en-US" dirty="0"/>
              <a:t> name has become synonymous with equations of combat.  In some circles, the term “Lanchester Equations” can draw instant creditability or derision. </a:t>
            </a:r>
          </a:p>
          <a:p>
            <a:r>
              <a:rPr lang="en-US" altLang="en-US" dirty="0"/>
              <a:t>Lanchester’s three core equations are given on the slide, where</a:t>
            </a:r>
          </a:p>
          <a:p>
            <a:pPr lvl="1"/>
            <a:r>
              <a:rPr lang="en-US" altLang="en-US" dirty="0"/>
              <a:t>D = strength of the defender, </a:t>
            </a:r>
          </a:p>
          <a:p>
            <a:pPr lvl="1"/>
            <a:r>
              <a:rPr lang="en-US" altLang="en-US" dirty="0"/>
              <a:t>A = strength of the attacker, and</a:t>
            </a:r>
          </a:p>
          <a:p>
            <a:pPr lvl="1"/>
            <a:r>
              <a:rPr lang="en-US" altLang="en-US" dirty="0"/>
              <a:t>k = coefficients of effectiveness (constants).</a:t>
            </a:r>
          </a:p>
          <a:p>
            <a:endParaRPr lang="en-US" altLang="en-US" dirty="0"/>
          </a:p>
          <a:p>
            <a:r>
              <a:rPr lang="en-US" altLang="en-US" dirty="0"/>
              <a:t>     It is usually said that the square law applies to “aimed fire” (e.g. tank vs. tank) and the linear law to “unaimed fire” (e.g. artillery barraging an area without precise knowledge of the target locations).  Alternatively, it is sometime said that the key feature of the square law is that it describes concentration of fire. </a:t>
            </a:r>
          </a:p>
          <a:p>
            <a:r>
              <a:rPr lang="en-US" altLang="en-US" dirty="0"/>
              <a:t>     Although the simple </a:t>
            </a:r>
            <a:r>
              <a:rPr lang="en-US" altLang="en-US" dirty="0" err="1"/>
              <a:t>Lanchester</a:t>
            </a:r>
            <a:r>
              <a:rPr lang="en-US" altLang="en-US" dirty="0"/>
              <a:t> equations with constant coefficients remain useful for demonstrating some features of combat, the coefficients of those equations change from time step to time step as conditions of terrain, defender preparations, and many other factors change.  Good computer simulations recognize that the losing side may choose to break off battle rather than be annihilated.  Some use equations in which the exponents are much smaller than called for in the square law and in which there are some differences in exponent between attacker and defender.  </a:t>
            </a:r>
            <a:r>
              <a:rPr lang="en-US" altLang="en-US" dirty="0" err="1"/>
              <a:t>Lanchester</a:t>
            </a:r>
            <a:r>
              <a:rPr lang="en-US" altLang="en-US" dirty="0"/>
              <a:t> equations continue to have a place in explaining simple points. </a:t>
            </a:r>
          </a:p>
          <a:p>
            <a:r>
              <a:rPr lang="en-US" altLang="en-US" dirty="0"/>
              <a:t>		Paul Davis, Rand Corp. Paper</a:t>
            </a:r>
          </a:p>
          <a:p>
            <a:endParaRPr lang="en-US" altLang="en-US" dirty="0"/>
          </a:p>
        </p:txBody>
      </p:sp>
      <p:sp>
        <p:nvSpPr>
          <p:cNvPr id="96259" name="Slide Image Placeholder 4">
            <a:extLst>
              <a:ext uri="{FF2B5EF4-FFF2-40B4-BE49-F238E27FC236}">
                <a16:creationId xmlns:a16="http://schemas.microsoft.com/office/drawing/2014/main" id="{3183B86D-5BE4-49D5-90FF-B8EC90A318E2}"/>
              </a:ext>
            </a:extLst>
          </p:cNvPr>
          <p:cNvSpPr>
            <a:spLocks noGrp="1" noRot="1" noChangeAspect="1" noChangeArrowheads="1" noTextEdit="1"/>
          </p:cNvSpPr>
          <p:nvPr>
            <p:ph type="sldImg"/>
          </p:nvPr>
        </p:nvSpPr>
        <p:spPr>
          <a:xfrm>
            <a:off x="-822325" y="192088"/>
            <a:ext cx="8959850" cy="5040312"/>
          </a:xfr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a:extLst>
              <a:ext uri="{FF2B5EF4-FFF2-40B4-BE49-F238E27FC236}">
                <a16:creationId xmlns:a16="http://schemas.microsoft.com/office/drawing/2014/main" id="{C8AC88F7-3AD7-4305-8435-19808B2E7C59}"/>
              </a:ext>
            </a:extLst>
          </p:cNvPr>
          <p:cNvSpPr>
            <a:spLocks noGrp="1" noChangeArrowheads="1"/>
          </p:cNvSpPr>
          <p:nvPr>
            <p:ph type="body" idx="1"/>
          </p:nvPr>
        </p:nvSpPr>
        <p:spPr>
          <a:xfrm>
            <a:off x="244475" y="5462588"/>
            <a:ext cx="6826250" cy="3840162"/>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dirty="0"/>
              <a:t>The first computerized simulation was created in 1948 by the newly created Army Operations Research Office (ORO) at Johns Hopkins University.  A team lead by R.P. Rich and Alfred </a:t>
            </a:r>
            <a:r>
              <a:rPr lang="en-US" altLang="en-US" dirty="0" err="1"/>
              <a:t>Hausrath</a:t>
            </a:r>
            <a:r>
              <a:rPr lang="en-US" altLang="en-US" dirty="0"/>
              <a:t> created an anonymous “air defense simulation” which they used to study North American air defense capabilities and naval anti-aircraft guided missile systems.  This simulation operated on one of the first Univac computers.  </a:t>
            </a:r>
          </a:p>
          <a:p>
            <a:endParaRPr lang="en-US" altLang="en-US" dirty="0"/>
          </a:p>
          <a:p>
            <a:r>
              <a:rPr lang="en-US" altLang="en-US" dirty="0"/>
              <a:t>ORO also created the very first digital computer simulation - the Computerized Monte Carlo Simulation (CARMONETTE) in 1953.  It represented a company or battalion sized battle in which units were able to Move, Prepare to Fire, and Fire.  This simulation became operational in 1956 and was first used to study tank/anti-tank engagements.  In 1960 CARMONETTE II gained the ability to represent infantry, followed by CARMONETTE III in 1966 with armed helicopter support and CARMONETTE IV which added communications and night vision effects.</a:t>
            </a:r>
          </a:p>
          <a:p>
            <a:endParaRPr lang="en-US" altLang="en-US" dirty="0"/>
          </a:p>
          <a:p>
            <a:r>
              <a:rPr lang="en-US" altLang="en-US" dirty="0"/>
              <a:t> Note: In 1952 the Univac received world-wide recognition by predicting the presidential victory of Dwight D. Eisenhower over </a:t>
            </a:r>
            <a:r>
              <a:rPr lang="en-US" altLang="en-US" dirty="0" err="1"/>
              <a:t>Adali</a:t>
            </a:r>
            <a:r>
              <a:rPr lang="en-US" altLang="en-US" dirty="0"/>
              <a:t> Stevenson.  Political analysts were betting on Stevenson, but the Univac extrapolated early election returns and concluded that Eisenhower would be a strong winner. </a:t>
            </a:r>
          </a:p>
        </p:txBody>
      </p:sp>
      <p:sp>
        <p:nvSpPr>
          <p:cNvPr id="115715" name="Slide Image Placeholder 4">
            <a:extLst>
              <a:ext uri="{FF2B5EF4-FFF2-40B4-BE49-F238E27FC236}">
                <a16:creationId xmlns:a16="http://schemas.microsoft.com/office/drawing/2014/main" id="{C81F82E9-3EDA-432F-BF86-9966AB250BB1}"/>
              </a:ext>
            </a:extLst>
          </p:cNvPr>
          <p:cNvSpPr>
            <a:spLocks noGrp="1" noRot="1" noChangeAspect="1" noChangeArrowheads="1" noTextEdit="1"/>
          </p:cNvSpPr>
          <p:nvPr>
            <p:ph type="sldImg"/>
          </p:nvPr>
        </p:nvSpPr>
        <p:spPr>
          <a:xfrm>
            <a:off x="-822325" y="190500"/>
            <a:ext cx="8959850" cy="5040313"/>
          </a:xfr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a:extLst>
              <a:ext uri="{FF2B5EF4-FFF2-40B4-BE49-F238E27FC236}">
                <a16:creationId xmlns:a16="http://schemas.microsoft.com/office/drawing/2014/main" id="{884FD8FF-D62F-4783-A16A-D211A9E8CC20}"/>
              </a:ext>
            </a:extLst>
          </p:cNvPr>
          <p:cNvSpPr>
            <a:spLocks noGrp="1" noChangeArrowheads="1"/>
          </p:cNvSpPr>
          <p:nvPr>
            <p:ph type="body" idx="1"/>
          </p:nvPr>
        </p:nvSpPr>
        <p:spPr>
          <a:xfrm>
            <a:off x="244475" y="5462588"/>
            <a:ext cx="6826250" cy="3840162"/>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a:t>Stanislaw Ulam had been developing mathematical models of nuclear reactions.  In 1949 he recognized the benefit of developing a probabilistic model of a system and running it multiple times to allow the statistical properties to generate answers around the correct solution.  A probabilistic model is valuable in that it does not have to explicitly capture all of the properties and interactions of a system, it may therefore be possible to model systems that are otherwise too complex to specify mathematically. </a:t>
            </a:r>
          </a:p>
          <a:p>
            <a:endParaRPr lang="en-US" altLang="en-US"/>
          </a:p>
          <a:p>
            <a:r>
              <a:rPr lang="en-US" altLang="en-US"/>
              <a:t>Ulam suggested this idea to John von Neumann, and with typical von Neumann zeal, John extended, explained, and promoted the idea within the scientific community. </a:t>
            </a:r>
          </a:p>
        </p:txBody>
      </p:sp>
      <p:sp>
        <p:nvSpPr>
          <p:cNvPr id="121859" name="Slide Image Placeholder 4">
            <a:extLst>
              <a:ext uri="{FF2B5EF4-FFF2-40B4-BE49-F238E27FC236}">
                <a16:creationId xmlns:a16="http://schemas.microsoft.com/office/drawing/2014/main" id="{8110A966-B76D-4197-9C0A-D3AF79F9DFB2}"/>
              </a:ext>
            </a:extLst>
          </p:cNvPr>
          <p:cNvSpPr>
            <a:spLocks noGrp="1" noRot="1" noChangeAspect="1" noChangeArrowheads="1" noTextEdit="1"/>
          </p:cNvSpPr>
          <p:nvPr>
            <p:ph type="sldImg"/>
          </p:nvPr>
        </p:nvSpPr>
        <p:spPr>
          <a:xfrm>
            <a:off x="-822325" y="192088"/>
            <a:ext cx="8959850" cy="5040312"/>
          </a:xfr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a:extLst>
              <a:ext uri="{FF2B5EF4-FFF2-40B4-BE49-F238E27FC236}">
                <a16:creationId xmlns:a16="http://schemas.microsoft.com/office/drawing/2014/main" id="{D058DB6E-ADEA-4B74-9108-3729AD164671}"/>
              </a:ext>
            </a:extLst>
          </p:cNvPr>
          <p:cNvSpPr>
            <a:spLocks noGrp="1" noChangeArrowheads="1"/>
          </p:cNvSpPr>
          <p:nvPr>
            <p:ph type="body" idx="1"/>
          </p:nvPr>
        </p:nvSpPr>
        <p:spPr>
          <a:xfrm>
            <a:off x="244475" y="5462588"/>
            <a:ext cx="6826250" cy="3840162"/>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b="1" u="sng" dirty="0"/>
              <a:t>Charles Roberts </a:t>
            </a:r>
            <a:r>
              <a:rPr lang="en-US" altLang="en-US" dirty="0"/>
              <a:t>is the acknowledged father of the board wargaming community and industry that currently exists in America and extends to other countries.  Roberts created the fundamental pieces of a wargame while awaiting his commission into the US Army.  Several of the techniques he created were also created independently at the Rand Corp. at the same time.  The idea of a Combat Results Table driven by die roll and surrounding conditions was invented by both parties.  The idea of using a hex grid over the map was developed at Rand and adopted by Roberts.  He had originally gridded the map with squares, but later saw a picture of the Rand map and its hex overlay.  Recognizing the advantages of operating in six directions rather than four, Roberts modified his own games. </a:t>
            </a:r>
          </a:p>
          <a:p>
            <a:endParaRPr lang="en-US" altLang="en-US" dirty="0"/>
          </a:p>
          <a:p>
            <a:r>
              <a:rPr lang="en-US" altLang="en-US" dirty="0"/>
              <a:t>In 1958 Roberts turned his hobby project into a company named Avalon Hill.  They were one of the premiere gaming companies through the golden age of the hobby in the 1980’s.  In 1998 Avalon Hill was acquired by Hasbro.</a:t>
            </a:r>
          </a:p>
        </p:txBody>
      </p:sp>
      <p:sp>
        <p:nvSpPr>
          <p:cNvPr id="110595" name="Slide Image Placeholder 4">
            <a:extLst>
              <a:ext uri="{FF2B5EF4-FFF2-40B4-BE49-F238E27FC236}">
                <a16:creationId xmlns:a16="http://schemas.microsoft.com/office/drawing/2014/main" id="{0EACCDEF-6A4A-459A-8772-9A08A29BC5DF}"/>
              </a:ext>
            </a:extLst>
          </p:cNvPr>
          <p:cNvSpPr>
            <a:spLocks noGrp="1" noRot="1" noChangeAspect="1" noChangeArrowheads="1" noTextEdit="1"/>
          </p:cNvSpPr>
          <p:nvPr>
            <p:ph type="sldImg"/>
          </p:nvPr>
        </p:nvSpPr>
        <p:spPr>
          <a:xfrm>
            <a:off x="-822325" y="190500"/>
            <a:ext cx="8959850" cy="5040313"/>
          </a:xfr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a:extLst>
              <a:ext uri="{FF2B5EF4-FFF2-40B4-BE49-F238E27FC236}">
                <a16:creationId xmlns:a16="http://schemas.microsoft.com/office/drawing/2014/main" id="{62FCEB4C-13F8-4C57-9190-A212094EF153}"/>
              </a:ext>
            </a:extLst>
          </p:cNvPr>
          <p:cNvSpPr>
            <a:spLocks noGrp="1" noChangeArrowheads="1"/>
          </p:cNvSpPr>
          <p:nvPr>
            <p:ph type="body" idx="1"/>
          </p:nvPr>
        </p:nvSpPr>
        <p:spPr>
          <a:xfrm>
            <a:off x="244475" y="5462588"/>
            <a:ext cx="6826250" cy="3840162"/>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b="1" u="sng" dirty="0"/>
              <a:t>The Navy Electronic Warfare Simulator (1958).</a:t>
            </a:r>
          </a:p>
          <a:p>
            <a:r>
              <a:rPr lang="en-US" altLang="en-US" dirty="0"/>
              <a:t>The first computerized wargaming system was the Navy Electronic Warfare Simulator, which became operational in 1958 at the US Naval War College. The computer system, being from the pre-microchip era, spanned three floors. The game rooms were designed to the resemble the command centers where the Navy coordinated its fleets.[64][65] When the system was first made operational in 1958, the Navy discovered that it could not model recent advances in military technology. For instance, it could not model ships moving faster than 500 knots. The system had taken 13 years to develop and, like most computers from that era, was difficult to reprogram or upgrade (it predated punch-cards). A variety of improvisational gimmicks were required to run wargames for the contemporary era.</a:t>
            </a:r>
          </a:p>
          <a:p>
            <a:endParaRPr lang="en-US" altLang="en-US" dirty="0"/>
          </a:p>
          <a:p>
            <a:r>
              <a:rPr lang="en-US" altLang="en-US" dirty="0"/>
              <a:t>https://www.wikiwand.com/en/Military_wargaming</a:t>
            </a:r>
          </a:p>
        </p:txBody>
      </p:sp>
      <p:sp>
        <p:nvSpPr>
          <p:cNvPr id="129027" name="Slide Image Placeholder 4">
            <a:extLst>
              <a:ext uri="{FF2B5EF4-FFF2-40B4-BE49-F238E27FC236}">
                <a16:creationId xmlns:a16="http://schemas.microsoft.com/office/drawing/2014/main" id="{1B336EA2-51BD-4A69-AFC8-0643E5D9D434}"/>
              </a:ext>
            </a:extLst>
          </p:cNvPr>
          <p:cNvSpPr>
            <a:spLocks noGrp="1" noRot="1" noChangeAspect="1" noChangeArrowheads="1" noTextEdit="1"/>
          </p:cNvSpPr>
          <p:nvPr>
            <p:ph type="sldImg"/>
          </p:nvPr>
        </p:nvSpPr>
        <p:spPr>
          <a:xfrm>
            <a:off x="-822325" y="190500"/>
            <a:ext cx="8959850" cy="5040313"/>
          </a:xfrm>
          <a:ln/>
        </p:spPr>
      </p:sp>
    </p:spTree>
    <p:extLst>
      <p:ext uri="{BB962C8B-B14F-4D97-AF65-F5344CB8AC3E}">
        <p14:creationId xmlns:p14="http://schemas.microsoft.com/office/powerpoint/2010/main" val="414959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Matrix games are different to normal Wargames. In a Matrix game, there are few pre-set rules limiting what players can do. Instead, each is free to suggest any plausible action or event during their turn. The chances of success or failure, as well as the effects of the action/event, are largely determine through structured argument and discussion. This process allows for imaginative game dynamics that are lively and open-ended, and yet also grounded in reality.</a:t>
            </a:r>
          </a:p>
          <a:p>
            <a:endParaRPr lang="en-US" dirty="0"/>
          </a:p>
          <a:p>
            <a:r>
              <a:rPr lang="en-US" sz="1800" b="0" i="0" u="none" strike="noStrike" baseline="0" dirty="0">
                <a:solidFill>
                  <a:srgbClr val="000000"/>
                </a:solidFill>
                <a:latin typeface="Calibri" panose="020F0502020204030204" pitchFamily="34" charset="0"/>
              </a:rPr>
              <a:t>Matrix games are particularly well-suited for complex conflicts and issues involving multiple actors and stake-holders, varying interests and agendas, and a broad range of (diplomatic/political, military, social, and economic) dimensions. The game system crowdsources ideas and insight from participants, thereby fostering greater analytical understanding. </a:t>
            </a:r>
          </a:p>
          <a:p>
            <a:r>
              <a:rPr lang="en-US" sz="1800" b="0" i="0" u="none" strike="noStrike" baseline="0" dirty="0">
                <a:solidFill>
                  <a:srgbClr val="000000"/>
                </a:solidFill>
                <a:latin typeface="Calibri" panose="020F0502020204030204" pitchFamily="34" charset="0"/>
              </a:rPr>
              <a:t>From, “Practical Advice on Matrix Games” by Major Tom </a:t>
            </a:r>
            <a:r>
              <a:rPr lang="en-US" sz="1800" b="0" i="0" u="none" strike="noStrike" baseline="0" dirty="0" err="1">
                <a:solidFill>
                  <a:srgbClr val="000000"/>
                </a:solidFill>
                <a:latin typeface="Calibri" panose="020F0502020204030204" pitchFamily="34" charset="0"/>
              </a:rPr>
              <a:t>Mouat</a:t>
            </a:r>
            <a:r>
              <a:rPr lang="en-US" sz="1800" b="0" i="0" u="none" strike="noStrike" baseline="0" dirty="0">
                <a:solidFill>
                  <a:srgbClr val="000000"/>
                </a:solidFill>
                <a:latin typeface="Calibri" panose="020F0502020204030204" pitchFamily="34" charset="0"/>
              </a:rPr>
              <a:t>, MBE, MSc, PGCE</a:t>
            </a:r>
          </a:p>
          <a:p>
            <a:endParaRPr lang="en-US" sz="1800" b="0" i="0" u="none" strike="noStrike" baseline="0" dirty="0">
              <a:solidFill>
                <a:srgbClr val="000000"/>
              </a:solidFill>
              <a:latin typeface="Calibri" panose="020F0502020204030204" pitchFamily="34" charset="0"/>
            </a:endParaRPr>
          </a:p>
          <a:p>
            <a:r>
              <a:rPr lang="en-US" dirty="0"/>
              <a:t>https://www.professionalwargaming.co.uk/190216-WhyWargame-Mouat-O.pdf</a:t>
            </a:r>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r>
              <a:rPr lang="en-US" dirty="0"/>
              <a:t>Major Tom </a:t>
            </a:r>
            <a:r>
              <a:rPr lang="en-US" dirty="0" err="1"/>
              <a:t>Mouat</a:t>
            </a:r>
            <a:r>
              <a:rPr lang="en-US" dirty="0"/>
              <a:t> MBE MSc </a:t>
            </a:r>
            <a:r>
              <a:rPr lang="en-US" dirty="0" err="1"/>
              <a:t>ato</a:t>
            </a:r>
            <a:r>
              <a:rPr lang="en-US" dirty="0"/>
              <a:t> </a:t>
            </a:r>
            <a:r>
              <a:rPr lang="en-US" dirty="0" err="1"/>
              <a:t>psc</a:t>
            </a:r>
            <a:r>
              <a:rPr lang="en-US" dirty="0"/>
              <a:t> sim has been a serving Officer with the British Army since 1979. He is a Graduate of the Army Staff College, </a:t>
            </a:r>
            <a:r>
              <a:rPr lang="en-US" dirty="0" err="1"/>
              <a:t>Camberley</a:t>
            </a:r>
            <a:r>
              <a:rPr lang="en-US" dirty="0"/>
              <a:t>; and has served in Britain, Cyprus, Germany, Iraq, Norway, The USA, Gibraltar, Malaysia, The Oman, Belize, the Falklands and Bosnia. He is currently the SO2 Directing Staff Simulation and Modelling at Technical Division of the </a:t>
            </a:r>
            <a:r>
              <a:rPr lang="en-US" dirty="0" err="1"/>
              <a:t>Defence</a:t>
            </a:r>
            <a:r>
              <a:rPr lang="en-US" dirty="0"/>
              <a:t> Academy of the UK. He has published articles and delivered lectures about simulations, military history and wargames for professional development, education and recreation since 1983. Subject to the exigencies of the Service, he is available as a consultant for any work in these related fields.</a:t>
            </a:r>
          </a:p>
          <a:p>
            <a:endParaRPr lang="en-US" dirty="0"/>
          </a:p>
          <a:p>
            <a:r>
              <a:rPr lang="en-US" dirty="0"/>
              <a:t>From John Schmitt: Glad to help.  Obviously, I think they are a valuable tool, especially for exploring complex socio-political situations.  Matrix games are the brainchild of Chris Engle (https://paxsims.wordpress.com/tag/chris-engle/#:~:text=Chris%20Engle%2C%20a%20psychiatric%20social,up%20out%20of%20their%20imagination).</a:t>
            </a:r>
          </a:p>
          <a:p>
            <a:endParaRPr lang="en-US" dirty="0"/>
          </a:p>
          <a:p>
            <a:r>
              <a:rPr lang="en-US" dirty="0"/>
              <a:t>Other key players are Tim Price (https://paxsims.wordpress.com/tag/tim-price/) and John Curry (https://www.amazon.com/Matrix-Games-Handbook-Professional-Applications/dp/0244992134).</a:t>
            </a:r>
          </a:p>
          <a:p>
            <a:endParaRPr lang="en-US" dirty="0"/>
          </a:p>
          <a:p>
            <a:r>
              <a:rPr lang="en-US" dirty="0"/>
              <a:t>There’s also an interesting video on YouTube by Pete Pellegrino, who does matrix games for the Naval war College:  https://www.youtube.com/watch?v=YLiQWnfzG1E&amp;t=3568s.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3574284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a:extLst>
              <a:ext uri="{FF2B5EF4-FFF2-40B4-BE49-F238E27FC236}">
                <a16:creationId xmlns:a16="http://schemas.microsoft.com/office/drawing/2014/main" id="{DBEE8EC7-3BB0-4773-9843-B5E9CE9C4272}"/>
              </a:ext>
            </a:extLst>
          </p:cNvPr>
          <p:cNvSpPr>
            <a:spLocks noGrp="1" noChangeArrowheads="1"/>
          </p:cNvSpPr>
          <p:nvPr>
            <p:ph type="body" idx="1"/>
          </p:nvPr>
        </p:nvSpPr>
        <p:spPr>
          <a:xfrm>
            <a:off x="244475" y="5462588"/>
            <a:ext cx="6826250" cy="3840162"/>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dirty="0"/>
              <a:t>Semi-Automated Forces (SAF) systems are used to drive vehicles in a virtual level exercise.  The system presents a 2D map referred to as a Plan View Display (PVD).  One operator can use this and other tools to track the battle and control as many as 75 vehicles.  The data generated by this system is transmitted on a network and allows individual tank simulators to display and fight against a large number of enemy forces.  This provides a great reduction in cost since the opposing forces (OPFOR) does not have to be equipped with expensive tank simulators. </a:t>
            </a:r>
          </a:p>
          <a:p>
            <a:endParaRPr lang="en-US" altLang="en-US" dirty="0"/>
          </a:p>
          <a:p>
            <a:r>
              <a:rPr lang="en-US" altLang="en-US" dirty="0"/>
              <a:t>Though a SAF is usually used to drive virtual level simulations, it is itself a constructive level simulation.  It does not use immersion in a synthetic environment to train the operator.  </a:t>
            </a:r>
          </a:p>
        </p:txBody>
      </p:sp>
      <p:sp>
        <p:nvSpPr>
          <p:cNvPr id="133123" name="Slide Image Placeholder 4">
            <a:extLst>
              <a:ext uri="{FF2B5EF4-FFF2-40B4-BE49-F238E27FC236}">
                <a16:creationId xmlns:a16="http://schemas.microsoft.com/office/drawing/2014/main" id="{5E0105DE-7319-4B94-AA34-F761C3082160}"/>
              </a:ext>
            </a:extLst>
          </p:cNvPr>
          <p:cNvSpPr>
            <a:spLocks noGrp="1" noRot="1" noChangeAspect="1" noChangeArrowheads="1" noTextEdit="1"/>
          </p:cNvSpPr>
          <p:nvPr>
            <p:ph type="sldImg"/>
          </p:nvPr>
        </p:nvSpPr>
        <p:spPr>
          <a:xfrm>
            <a:off x="-822325" y="190500"/>
            <a:ext cx="8959850" cy="5040313"/>
          </a:xfr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C8BDEE-FCEE-499C-B02E-8707321CAEF0}"/>
              </a:ext>
            </a:extLst>
          </p:cNvPr>
          <p:cNvSpPr>
            <a:spLocks noGrp="1" noRot="1" noChangeAspect="1" noChangeArrowheads="1" noTextEdit="1"/>
          </p:cNvSpPr>
          <p:nvPr>
            <p:ph type="sldImg"/>
          </p:nvPr>
        </p:nvSpPr>
        <p:spPr>
          <a:xfrm>
            <a:off x="-354013" y="473075"/>
            <a:ext cx="8023226" cy="4513263"/>
          </a:xfrm>
          <a:ln/>
        </p:spPr>
      </p:sp>
      <p:sp>
        <p:nvSpPr>
          <p:cNvPr id="17411" name="Rectangle 3">
            <a:extLst>
              <a:ext uri="{FF2B5EF4-FFF2-40B4-BE49-F238E27FC236}">
                <a16:creationId xmlns:a16="http://schemas.microsoft.com/office/drawing/2014/main" id="{9D804FD8-30AC-421B-9F5F-27C5722CD8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extLst>
      <p:ext uri="{BB962C8B-B14F-4D97-AF65-F5344CB8AC3E}">
        <p14:creationId xmlns:p14="http://schemas.microsoft.com/office/powerpoint/2010/main" val="966263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E3C109D-7CE9-40C3-BAC2-6034818930BF}"/>
              </a:ext>
            </a:extLst>
          </p:cNvPr>
          <p:cNvSpPr>
            <a:spLocks noGrp="1" noRot="1" noChangeAspect="1" noChangeArrowheads="1" noTextEdit="1"/>
          </p:cNvSpPr>
          <p:nvPr>
            <p:ph type="sldImg"/>
          </p:nvPr>
        </p:nvSpPr>
        <p:spPr>
          <a:xfrm>
            <a:off x="-354013" y="473075"/>
            <a:ext cx="8023226" cy="4513263"/>
          </a:xfrm>
          <a:ln/>
        </p:spPr>
      </p:sp>
      <p:sp>
        <p:nvSpPr>
          <p:cNvPr id="21507" name="Rectangle 3">
            <a:extLst>
              <a:ext uri="{FF2B5EF4-FFF2-40B4-BE49-F238E27FC236}">
                <a16:creationId xmlns:a16="http://schemas.microsoft.com/office/drawing/2014/main" id="{48DEF2A4-82C9-46F3-88EA-1648BC2369C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dirty="0" err="1"/>
              <a:t>Abt</a:t>
            </a:r>
            <a:r>
              <a:rPr lang="en-US" altLang="en-US" dirty="0"/>
              <a:t> left Germany for the United States in 1937. In 1947, he applied as an aeronautics student at the Massachusetts Institute of Technology, where he graduated in 1951. He then served four months in the merchant navy as a seaman, then spent a year at Johns Hopkins University as an English teacher, eventually obtaining a Master's degree in the Writing, Discourse and Drama Department for his thesis, titled A Year of Poems. In 1965, he earned a PhD from MIT in Political Science. He founded </a:t>
            </a:r>
            <a:r>
              <a:rPr lang="en-US" altLang="en-US" dirty="0" err="1"/>
              <a:t>Abt</a:t>
            </a:r>
            <a:r>
              <a:rPr lang="en-US" altLang="en-US" dirty="0"/>
              <a:t> Associates immediately afterwards.[1]</a:t>
            </a:r>
          </a:p>
          <a:p>
            <a:endParaRPr lang="en-US" altLang="en-US" dirty="0"/>
          </a:p>
          <a:p>
            <a:r>
              <a:rPr lang="en-US" altLang="en-US" dirty="0" err="1"/>
              <a:t>Abt</a:t>
            </a:r>
            <a:r>
              <a:rPr lang="en-US" altLang="en-US" dirty="0"/>
              <a:t> is known for his book Serious Games (1970),[4] where he formally established a basis for the concept of Serious game.[5] In this work and subsequent ones, he described sports games, role playing games and (then marginal) computer games as mediums for educative, political or marketing ideas.[6] This interest probably stemmed from </a:t>
            </a:r>
            <a:r>
              <a:rPr lang="en-US" altLang="en-US" dirty="0" err="1"/>
              <a:t>Abt's</a:t>
            </a:r>
            <a:r>
              <a:rPr lang="en-US" altLang="en-US" dirty="0"/>
              <a:t> involvement with the development of TEMPER, an early computer wargame designed for a Cold War context.[5]</a:t>
            </a:r>
          </a:p>
        </p:txBody>
      </p:sp>
    </p:spTree>
    <p:extLst>
      <p:ext uri="{BB962C8B-B14F-4D97-AF65-F5344CB8AC3E}">
        <p14:creationId xmlns:p14="http://schemas.microsoft.com/office/powerpoint/2010/main" val="2952443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C8BDEE-FCEE-499C-B02E-8707321CAEF0}"/>
              </a:ext>
            </a:extLst>
          </p:cNvPr>
          <p:cNvSpPr>
            <a:spLocks noGrp="1" noRot="1" noChangeAspect="1" noChangeArrowheads="1" noTextEdit="1"/>
          </p:cNvSpPr>
          <p:nvPr>
            <p:ph type="sldImg"/>
          </p:nvPr>
        </p:nvSpPr>
        <p:spPr>
          <a:xfrm>
            <a:off x="-354013" y="473075"/>
            <a:ext cx="8023226" cy="4513263"/>
          </a:xfrm>
          <a:ln/>
        </p:spPr>
      </p:sp>
      <p:sp>
        <p:nvSpPr>
          <p:cNvPr id="17411" name="Rectangle 3">
            <a:extLst>
              <a:ext uri="{FF2B5EF4-FFF2-40B4-BE49-F238E27FC236}">
                <a16:creationId xmlns:a16="http://schemas.microsoft.com/office/drawing/2014/main" id="{9D804FD8-30AC-421B-9F5F-27C5722CD8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Battlezone</a:t>
            </a:r>
            <a:r>
              <a:rPr lang="en-US" dirty="0"/>
              <a:t>, released by Atari in 1980, was the first popular video game to feature 3D graphics, a technological breakthrough at a time when simple 2D games like Space Invaders were the norm. The player controls a tank, in first-person perspective, on a mechanized battlefield against enemy forces equipped with tanks and guided missiles. It is the direct ancestor of every First-Person Shooter, and the US Army even commissioned a customized variant (The Bradley Trainer) to train its tank troops. Surviving cabinets of the game are still very popular with collectors today.</a:t>
            </a:r>
          </a:p>
          <a:p>
            <a:endParaRPr lang="en-US" dirty="0"/>
          </a:p>
          <a:p>
            <a:r>
              <a:rPr lang="en-US" dirty="0"/>
              <a:t>A version called The Bradley Trainer (also known as Army Battlezone or Military Battlezone) was designed for use by the U.S. Army as targeting training for gunners on the Bradley Fighting Vehicle.[25] It was commissioned by a consultant group of retired generals.[26]</a:t>
            </a:r>
          </a:p>
          <a:p>
            <a:endParaRPr lang="en-US" dirty="0"/>
          </a:p>
          <a:p>
            <a:r>
              <a:rPr lang="en-US" dirty="0"/>
              <a:t>Approaching Atari in December 1980, some developers within Atari refused to work on the project because of its association with the Army,[27] most notably original Battlezone programmer Ed </a:t>
            </a:r>
            <a:r>
              <a:rPr lang="en-US" dirty="0" err="1"/>
              <a:t>Rotberg</a:t>
            </a:r>
            <a:r>
              <a:rPr lang="en-US" dirty="0"/>
              <a:t>.[28] </a:t>
            </a:r>
            <a:r>
              <a:rPr lang="en-US" dirty="0" err="1"/>
              <a:t>Rotberg</a:t>
            </a:r>
            <a:r>
              <a:rPr lang="en-US" dirty="0"/>
              <a:t> only joined the project after he was promised by management that he would never be asked to do anything with the military in the future.[29] According to </a:t>
            </a:r>
            <a:r>
              <a:rPr lang="en-US" dirty="0" err="1"/>
              <a:t>Rotberg</a:t>
            </a:r>
            <a:r>
              <a:rPr lang="en-US" dirty="0"/>
              <a:t>, it took him three months of constant work to develop the prototype version of The Bradley Trainer.[26] Only two were produced; one was delivered to the Army and is presumed lost, and the other is in the private collection of Scott Evans,[30][31] who found it by a dumpster in the rear parking lot at Midway Games.</a:t>
            </a:r>
          </a:p>
          <a:p>
            <a:endParaRPr lang="en-US" dirty="0"/>
          </a:p>
          <a:p>
            <a:r>
              <a:rPr lang="en-US" dirty="0"/>
              <a:t>The gunner yoke was based on the Bradley Fighting Vehicle control and was later re-used in the popular Star Wars game.[29] The Bradley Trainer differs dramatically from the original Battlezone as it features helicopters, missiles, and machine guns; furthermore, the actual tank does not move—the guns simply rotate.</a:t>
            </a:r>
          </a:p>
          <a:p>
            <a:endParaRPr lang="en-US" dirty="0"/>
          </a:p>
          <a:p>
            <a:r>
              <a:rPr lang="en-US" dirty="0"/>
              <a:t>https://en.wikipedia.org/wiki/Battlezone_(1980_video_game)</a:t>
            </a:r>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2767133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a:extLst>
              <a:ext uri="{FF2B5EF4-FFF2-40B4-BE49-F238E27FC236}">
                <a16:creationId xmlns:a16="http://schemas.microsoft.com/office/drawing/2014/main" id="{87F8A8C2-46F8-4D4C-A4EE-ED7D0F9814C1}"/>
              </a:ext>
            </a:extLst>
          </p:cNvPr>
          <p:cNvSpPr>
            <a:spLocks noGrp="1" noChangeArrowheads="1"/>
          </p:cNvSpPr>
          <p:nvPr>
            <p:ph type="body" idx="1"/>
          </p:nvPr>
        </p:nvSpPr>
        <p:spPr>
          <a:xfrm>
            <a:off x="238125" y="5461000"/>
            <a:ext cx="6827838" cy="3840163"/>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a:t>In 1983 SGI programmer Gary Tarolli created a basic flight simulator that allowed the user to fly an aircraft on their workstations.  This program became a successful marketing tool for demonstrations at trade shows, impressing clients, and selling more computers. The software was bundled for free with all SGI machines.  However, many systems managers deleted the program because of the strain it put on their local networks when idle engineers were playing the game. </a:t>
            </a:r>
          </a:p>
          <a:p>
            <a:endParaRPr lang="en-US" altLang="en-US"/>
          </a:p>
          <a:p>
            <a:r>
              <a:rPr lang="en-US" altLang="en-US"/>
              <a:t>The success of putting multiple desktop pilots in a virtual world lead to the addition of interactions between the two vehicles - the virtual dogfight.  This exciting game only exacerbated the problems of the system administrator. </a:t>
            </a:r>
          </a:p>
          <a:p>
            <a:endParaRPr lang="en-US" altLang="en-US"/>
          </a:p>
          <a:p>
            <a:r>
              <a:rPr lang="en-US" altLang="en-US"/>
              <a:t>In addition to aircraft interactions, the programmers learned the importance of dead reckoning techniques for reducing the amount of message traffic on the network.  These ideas matured in later military systems like SIMNET and interoperability standards like Distributed Interactive Simulation. </a:t>
            </a:r>
          </a:p>
          <a:p>
            <a:endParaRPr lang="en-US" altLang="en-US"/>
          </a:p>
        </p:txBody>
      </p:sp>
      <p:sp>
        <p:nvSpPr>
          <p:cNvPr id="173059" name="Slide Image Placeholder 4">
            <a:extLst>
              <a:ext uri="{FF2B5EF4-FFF2-40B4-BE49-F238E27FC236}">
                <a16:creationId xmlns:a16="http://schemas.microsoft.com/office/drawing/2014/main" id="{5C8F46D8-16FF-4E33-935F-AA0C00AF32E0}"/>
              </a:ext>
            </a:extLst>
          </p:cNvPr>
          <p:cNvSpPr>
            <a:spLocks noGrp="1" noRot="1" noChangeAspect="1" noChangeArrowheads="1" noTextEdit="1"/>
          </p:cNvSpPr>
          <p:nvPr>
            <p:ph type="sldImg"/>
          </p:nvPr>
        </p:nvSpPr>
        <p:spPr>
          <a:xfrm>
            <a:off x="-827088" y="190500"/>
            <a:ext cx="8958263" cy="5040313"/>
          </a:xfr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E6AD8622-69AA-45F9-A94C-3FC8AF95BFA7}"/>
              </a:ext>
            </a:extLst>
          </p:cNvPr>
          <p:cNvSpPr>
            <a:spLocks noGrp="1" noRot="1" noChangeAspect="1" noChangeArrowheads="1" noTextEdit="1"/>
          </p:cNvSpPr>
          <p:nvPr>
            <p:ph type="sldImg"/>
          </p:nvPr>
        </p:nvSpPr>
        <p:spPr>
          <a:xfrm>
            <a:off x="-822325" y="192088"/>
            <a:ext cx="8959850" cy="5040312"/>
          </a:xfrm>
          <a:ln/>
        </p:spPr>
      </p:sp>
      <p:sp>
        <p:nvSpPr>
          <p:cNvPr id="177155" name="Rectangle 3">
            <a:extLst>
              <a:ext uri="{FF2B5EF4-FFF2-40B4-BE49-F238E27FC236}">
                <a16:creationId xmlns:a16="http://schemas.microsoft.com/office/drawing/2014/main" id="{D423B98D-C9D8-4C0D-8BFD-2A622F2187B3}"/>
              </a:ext>
            </a:extLst>
          </p:cNvPr>
          <p:cNvSpPr>
            <a:spLocks noGrp="1" noChangeArrowheads="1"/>
          </p:cNvSpPr>
          <p:nvPr>
            <p:ph type="body" idx="1"/>
          </p:nvPr>
        </p:nvSpPr>
        <p:spPr>
          <a:xfrm>
            <a:off x="244475" y="5457825"/>
            <a:ext cx="6826250" cy="3840163"/>
          </a:xfrm>
          <a:noFill/>
          <a:extLst>
            <a:ext uri="{909E8E84-426E-40DD-AFC4-6F175D3DCCD1}">
              <a14:hiddenFill xmlns:a14="http://schemas.microsoft.com/office/drawing/2010/main">
                <a:solidFill>
                  <a:srgbClr val="FFFFFF"/>
                </a:solidFill>
              </a14:hiddenFill>
            </a:ext>
          </a:extLst>
        </p:spPr>
        <p:txBody>
          <a:bodyPr/>
          <a:lstStyle/>
          <a:p>
            <a:r>
              <a:rPr lang="en-US" altLang="en-US" sz="1000" b="1" u="sng" dirty="0"/>
              <a:t>Marine Doom </a:t>
            </a:r>
            <a:r>
              <a:rPr lang="en-US" altLang="en-US" sz="1000" dirty="0"/>
              <a:t>is a modification of the first-person shooter Doom II for US Marines, but also available for download to the public.</a:t>
            </a:r>
          </a:p>
          <a:p>
            <a:r>
              <a:rPr lang="en-US" altLang="en-US" sz="1000" dirty="0"/>
              <a:t>In the game, a fireteam, comprising four Marines, is supposed to accomplish a specific mission, the default being the destruction of an enemy bunker, although other scenarios such as a hostage rescue in a foreign embassy can be designed. In order to allow coordination of their movements, these soldiers play on separated computers in the same room. The fireteam consists of a Team Leader, two riflemen and one machine-gunner.</a:t>
            </a:r>
          </a:p>
          <a:p>
            <a:r>
              <a:rPr lang="en-US" altLang="en-US" sz="1000" b="1" u="sng" dirty="0"/>
              <a:t>History</a:t>
            </a:r>
          </a:p>
          <a:p>
            <a:r>
              <a:rPr lang="en-US" altLang="en-US" sz="1000" dirty="0"/>
              <a:t>In 1996, General Charles C. </a:t>
            </a:r>
            <a:r>
              <a:rPr lang="en-US" altLang="en-US" sz="1000" dirty="0" err="1"/>
              <a:t>Krulak</a:t>
            </a:r>
            <a:r>
              <a:rPr lang="en-US" altLang="en-US" sz="1000" dirty="0"/>
              <a:t>, Commandant of the US Marine Corps issued a directive to use wargames for improving "Military Thinking and Decision Making Exercises".</a:t>
            </a:r>
          </a:p>
          <a:p>
            <a:r>
              <a:rPr lang="en-US" altLang="en-US" sz="1000" dirty="0"/>
              <a:t>Moreover, he entrusted the Marine Combat Development Command with the task to develop, exploit and approve computer-based wargames to train U.S. Marines for "decision making skills, particularly when live training time and opportunities were limited."</a:t>
            </a:r>
          </a:p>
          <a:p>
            <a:r>
              <a:rPr lang="en-US" altLang="en-US" sz="1000" dirty="0"/>
              <a:t>A group of U.S. Marine simulations experts originally lead by Major Kirk Skinner, including Lieutenant Luis Velasquez and Lieutenant Scott Barnett as the project officers with Sergeant Snyder as one of the designers and modelers, in Quantico, Virginia of the Automated Information Systems Office, and later Marine Corps Modeling and Simulation Management Office (MCMSMO), obtained a copy of the commercial Doom, released in 1993 by id Software, and started altering to develop a fireteam simulation, which focused on mutual fire team support, protection of the automatic rifleman, proper sequencing of an attack, ammunition discipline and succession of command.</a:t>
            </a:r>
          </a:p>
          <a:p>
            <a:r>
              <a:rPr lang="en-US" altLang="en-US" sz="1000" dirty="0"/>
              <a:t>Their code was adapted for the commercial Doom II before its release, and requires a commercial copy of Doom II 1.9 to run. [1].</a:t>
            </a:r>
          </a:p>
          <a:p>
            <a:endParaRPr lang="en-US" altLang="en-US" sz="10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3">
            <a:extLst>
              <a:ext uri="{FF2B5EF4-FFF2-40B4-BE49-F238E27FC236}">
                <a16:creationId xmlns:a16="http://schemas.microsoft.com/office/drawing/2014/main" id="{27A62C62-1C4E-4EC5-8746-A4680B8024D8}"/>
              </a:ext>
            </a:extLst>
          </p:cNvPr>
          <p:cNvSpPr>
            <a:spLocks noGrp="1" noChangeArrowheads="1"/>
          </p:cNvSpPr>
          <p:nvPr>
            <p:ph type="body" idx="1"/>
          </p:nvPr>
        </p:nvSpPr>
        <p:spPr>
          <a:xfrm>
            <a:off x="244475" y="5462588"/>
            <a:ext cx="6826250" cy="3840162"/>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b="1" dirty="0"/>
              <a:t>MAK Technologies </a:t>
            </a:r>
            <a:r>
              <a:rPr lang="en-US" altLang="en-US" dirty="0"/>
              <a:t>was/is a developer of DIS-based military simulations.  They also sell a software products to manage the exchange of DIS exchange messages and a 3D viewer for DIS virtual environments.  They have joined entered the computer gaming realm with the release of Spearhead, a 3D tank shooter game.  The game obviously builds on their experience with distributed military simulation. </a:t>
            </a:r>
          </a:p>
          <a:p>
            <a:endParaRPr lang="en-US" altLang="en-US" dirty="0"/>
          </a:p>
          <a:p>
            <a:r>
              <a:rPr lang="en-US" altLang="en-US" dirty="0"/>
              <a:t>Spearhead can be networked across multiple PC’s and uses an optimized form of the DIS PDU’s to communicate game data.  MAK calls this optimized protocol “DIS-lite”. </a:t>
            </a:r>
          </a:p>
        </p:txBody>
      </p:sp>
      <p:sp>
        <p:nvSpPr>
          <p:cNvPr id="179203" name="Slide Image Placeholder 4">
            <a:extLst>
              <a:ext uri="{FF2B5EF4-FFF2-40B4-BE49-F238E27FC236}">
                <a16:creationId xmlns:a16="http://schemas.microsoft.com/office/drawing/2014/main" id="{11935E9F-203B-44FD-B2F8-7C98DBED9D35}"/>
              </a:ext>
            </a:extLst>
          </p:cNvPr>
          <p:cNvSpPr>
            <a:spLocks noGrp="1" noRot="1" noChangeAspect="1" noChangeArrowheads="1" noTextEdit="1"/>
          </p:cNvSpPr>
          <p:nvPr>
            <p:ph type="sldImg"/>
          </p:nvPr>
        </p:nvSpPr>
        <p:spPr>
          <a:xfrm>
            <a:off x="-822325" y="192088"/>
            <a:ext cx="8959850" cy="5040312"/>
          </a:xfr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a:extLst>
              <a:ext uri="{FF2B5EF4-FFF2-40B4-BE49-F238E27FC236}">
                <a16:creationId xmlns:a16="http://schemas.microsoft.com/office/drawing/2014/main" id="{6D5C0EC7-31E8-4770-BBA5-E450E6921FE2}"/>
              </a:ext>
            </a:extLst>
          </p:cNvPr>
          <p:cNvSpPr>
            <a:spLocks noGrp="1" noChangeArrowheads="1"/>
          </p:cNvSpPr>
          <p:nvPr>
            <p:ph type="body" idx="1"/>
          </p:nvPr>
        </p:nvSpPr>
        <p:spPr>
          <a:xfrm>
            <a:off x="244475" y="5457825"/>
            <a:ext cx="6826250" cy="3840163"/>
          </a:xfrm>
          <a:noFill/>
          <a:extLst>
            <a:ext uri="{909E8E84-426E-40DD-AFC4-6F175D3DCCD1}">
              <a14:hiddenFill xmlns:a14="http://schemas.microsoft.com/office/drawing/2010/main">
                <a:solidFill>
                  <a:srgbClr val="FFFFFF"/>
                </a:solidFill>
              </a14:hiddenFill>
            </a:ext>
          </a:extLst>
        </p:spPr>
        <p:txBody>
          <a:bodyPr lIns="95655" tIns="46988" rIns="95655" bIns="46988"/>
          <a:lstStyle/>
          <a:p>
            <a:r>
              <a:rPr lang="en-US" altLang="en-US" b="1" dirty="0"/>
              <a:t>id Software</a:t>
            </a:r>
            <a:r>
              <a:rPr lang="en-US" altLang="en-US" dirty="0"/>
              <a:t>, a master of the 3D shooter game, has been seriously challenged by Valve Software’s Half-Life, and the military modifications known as Team Fortress.  These games provide a much richer interactive experience, challenging AI opponents, team behaviors, and excellent graphics.  They are some indication of the type of environment that will be available in for your future entertainment. </a:t>
            </a:r>
          </a:p>
          <a:p>
            <a:endParaRPr lang="en-US" altLang="en-US" dirty="0"/>
          </a:p>
          <a:p>
            <a:endParaRPr lang="en-US" altLang="en-US" dirty="0"/>
          </a:p>
          <a:p>
            <a:r>
              <a:rPr lang="en-US" altLang="en-US" dirty="0"/>
              <a:t>NOTE: Valve Software is a new start-up company and Half-Life is their first game.  Team Fortress was an Australian company that worked on team behaviors in the Quake II and Half-Life environments.  Valve purchased Team Fortress and moved all of the developers to America. </a:t>
            </a:r>
          </a:p>
          <a:p>
            <a:endParaRPr lang="en-US" altLang="en-US" dirty="0"/>
          </a:p>
        </p:txBody>
      </p:sp>
      <p:sp>
        <p:nvSpPr>
          <p:cNvPr id="160771" name="Slide Image Placeholder 4">
            <a:extLst>
              <a:ext uri="{FF2B5EF4-FFF2-40B4-BE49-F238E27FC236}">
                <a16:creationId xmlns:a16="http://schemas.microsoft.com/office/drawing/2014/main" id="{EF389981-9591-4D0F-8F38-0D2FA670B9EC}"/>
              </a:ext>
            </a:extLst>
          </p:cNvPr>
          <p:cNvSpPr>
            <a:spLocks noGrp="1" noRot="1" noChangeAspect="1" noChangeArrowheads="1" noTextEdit="1"/>
          </p:cNvSpPr>
          <p:nvPr>
            <p:ph type="sldImg"/>
          </p:nvPr>
        </p:nvSpPr>
        <p:spPr>
          <a:xfrm>
            <a:off x="-822325" y="192088"/>
            <a:ext cx="8959850" cy="5040312"/>
          </a:xfrm>
          <a:ln/>
        </p:spPr>
      </p:sp>
    </p:spTree>
    <p:extLst>
      <p:ext uri="{BB962C8B-B14F-4D97-AF65-F5344CB8AC3E}">
        <p14:creationId xmlns:p14="http://schemas.microsoft.com/office/powerpoint/2010/main" val="291085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Ben Sawyer </a:t>
            </a:r>
            <a:r>
              <a:rPr lang="en-US" dirty="0"/>
              <a:t>is the co-founder of </a:t>
            </a:r>
            <a:r>
              <a:rPr lang="en-US" dirty="0" err="1"/>
              <a:t>Digitalmill</a:t>
            </a:r>
            <a:r>
              <a:rPr lang="en-US" dirty="0"/>
              <a:t>, a game consulting firm based in Portland, Maine. Since beginning his career in game development fifteen years ago, Sawyer has pioneered major initiatives in the field of serious games and has become a nationally recognized leader within the games community. Sawyer has dedicated his professional life to discovering new ways to expand the use of games beyond entertainment. In 2002, he co-founded the Serious Games Initiative, a project of the U.S. Government’s Woodrow Wilson International Center for Scholars. The following year, Sawyer organized the first-ever Serious Games Summit – a conference which introduced thousands of people to the field of serious games. The Serious Games Initiative continues to serve as one of the leading efforts in the field of serious games. In 2004, Sawyer co-founded the Games for Health project, an initiative which has built the primary social and professional networks of the health games industry. Through online resources and regular regional and national events, Games for Health connects health professionals, researchers, and game developers in order to advance the development of health games and game technologies. The Games for Health project received major funding from the Pioneer Portfolio, an initiative of the Robert Wood Johnson Foundation. As a game developer, Sawyer has worked on over two dozen major serious game projects. This work began in 2000, with the executive production of the Alfred P. Sloan Foundation’s university simulation game, “Virtual U,” — an award finalist at the 2001 Independent Games Festival. Sawyer has also served as a designer, producer, advisor, and/or manager on projects for Cisco, DARPA, Yale School of Medicine, Kaiser Permanente, Georgia Tech University, ONR, </a:t>
            </a:r>
            <a:r>
              <a:rPr lang="en-US" dirty="0" err="1"/>
              <a:t>Leimandt</a:t>
            </a:r>
            <a:r>
              <a:rPr lang="en-US" dirty="0"/>
              <a:t> Foundation, Cadbury, USAID, Lockheed Martin, and several other Fortune 500 organizations. Prior to founding </a:t>
            </a:r>
            <a:r>
              <a:rPr lang="en-US" dirty="0" err="1"/>
              <a:t>Digitalmill</a:t>
            </a:r>
            <a:r>
              <a:rPr lang="en-US" dirty="0"/>
              <a:t>, Sawyer was a technical book author, writing about emerging consumer technologies, and game development. His written work has been recognized with awards from Game Developer Magazine and the Independent Publishing Association. In 2013, Sawyer was a Dewey </a:t>
            </a:r>
            <a:r>
              <a:rPr lang="en-US" dirty="0" err="1"/>
              <a:t>Winburne</a:t>
            </a:r>
            <a:r>
              <a:rPr lang="en-US" dirty="0"/>
              <a:t> Community Service Award Recipient for his decade long work helping to evangelize and organize the application of games and game technologies for purposes beyond entertainment.</a:t>
            </a:r>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1594942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0F89044-18D8-4B80-8D98-6086979E8667}"/>
              </a:ext>
            </a:extLst>
          </p:cNvPr>
          <p:cNvSpPr>
            <a:spLocks noGrp="1" noRot="1" noChangeAspect="1" noChangeArrowheads="1" noTextEdit="1"/>
          </p:cNvSpPr>
          <p:nvPr>
            <p:ph type="sldImg"/>
          </p:nvPr>
        </p:nvSpPr>
        <p:spPr>
          <a:xfrm>
            <a:off x="-354013" y="473075"/>
            <a:ext cx="8023226" cy="4513263"/>
          </a:xfrm>
          <a:ln/>
        </p:spPr>
      </p:sp>
      <p:sp>
        <p:nvSpPr>
          <p:cNvPr id="185347" name="Rectangle 3">
            <a:extLst>
              <a:ext uri="{FF2B5EF4-FFF2-40B4-BE49-F238E27FC236}">
                <a16:creationId xmlns:a16="http://schemas.microsoft.com/office/drawing/2014/main" id="{5C06364B-FA78-4219-9BF0-0EA87BFD33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en-US" sz="900" b="1" u="sng" dirty="0"/>
              <a:t>America's Army </a:t>
            </a:r>
            <a:r>
              <a:rPr lang="en-US" altLang="en-US" sz="900" dirty="0"/>
              <a:t>(also known as AA or Army Game Project) is a video game developed by the United States Army and released as a global public relations initiative to help with recruitment. The Army Game Project was conceived by Colonel Casey </a:t>
            </a:r>
            <a:r>
              <a:rPr lang="en-US" altLang="en-US" sz="900" dirty="0" err="1"/>
              <a:t>Wardynski</a:t>
            </a:r>
            <a:r>
              <a:rPr lang="en-US" altLang="en-US" sz="900" dirty="0"/>
              <a:t> and is managed by the U.S. Army's Office of Economic and Manpower Analysis (OEMA) at the United States Military Academy, West Point, New York.[1] </a:t>
            </a:r>
            <a:r>
              <a:rPr lang="en-US" altLang="en-US" sz="900" dirty="0" err="1"/>
              <a:t>Wardynski</a:t>
            </a:r>
            <a:r>
              <a:rPr lang="en-US" altLang="en-US" sz="900" dirty="0"/>
              <a:t> envisioned "using computer game technology to provide the public a virtual Soldier experience that was engaging, informative and entertaining."[2]</a:t>
            </a:r>
          </a:p>
          <a:p>
            <a:pPr>
              <a:lnSpc>
                <a:spcPct val="90000"/>
              </a:lnSpc>
            </a:pPr>
            <a:r>
              <a:rPr lang="en-US" altLang="en-US" sz="900" dirty="0"/>
              <a:t>The PC version 1.0, subtitled Recon, was first released on July 4, 2002. Since then, there have been over 25 versions released, the most recent being America's Army: Special Forces (Overmatch) v2.8.4. All versions have been developed on the Unreal Engine and use </a:t>
            </a:r>
            <a:r>
              <a:rPr lang="en-US" altLang="en-US" sz="900" dirty="0" err="1"/>
              <a:t>Evenbalance's</a:t>
            </a:r>
            <a:r>
              <a:rPr lang="en-US" altLang="en-US" sz="900" dirty="0"/>
              <a:t> </a:t>
            </a:r>
            <a:r>
              <a:rPr lang="en-US" altLang="en-US" sz="900" dirty="0" err="1"/>
              <a:t>PunkBuster</a:t>
            </a:r>
            <a:r>
              <a:rPr lang="en-US" altLang="en-US" sz="900" dirty="0"/>
              <a:t> technology to try and prevent cheating. The game is financed by the U.S. Government and distributed at no cost. The free Windows version can be downloaded on the Internet. Game discs are also distributed at U.S. Army recruiting centers and events.</a:t>
            </a:r>
          </a:p>
          <a:p>
            <a:pPr>
              <a:lnSpc>
                <a:spcPct val="90000"/>
              </a:lnSpc>
            </a:pPr>
            <a:r>
              <a:rPr lang="en-US" altLang="en-US" sz="900" dirty="0"/>
              <a:t>The Army Game Project originally partnered with the MOVES Institute at the Naval Postgraduate School to develop the game. Professor Michael </a:t>
            </a:r>
            <a:r>
              <a:rPr lang="en-US" altLang="en-US" sz="900" dirty="0" err="1"/>
              <a:t>Zyda</a:t>
            </a:r>
            <a:r>
              <a:rPr lang="en-US" altLang="en-US" sz="900" dirty="0"/>
              <a:t>, the director and founder of the MOVES Institute, acknowledged Counter-Strike as the model for the game.</a:t>
            </a:r>
          </a:p>
          <a:p>
            <a:pPr>
              <a:lnSpc>
                <a:spcPct val="90000"/>
              </a:lnSpc>
            </a:pPr>
            <a:r>
              <a:rPr lang="en-US" altLang="en-US" sz="900" dirty="0"/>
              <a:t>America's Army has ranked among the top ten online PC action games with almost 9.5 million registered players who have completed over 380 million missions from basic training to operations in the War on Terrorism. A Gamespot.com editor asserts "nothing beats going in and seeing what the Army really does...without actually having to do it"[1]</a:t>
            </a:r>
          </a:p>
          <a:p>
            <a:pPr>
              <a:lnSpc>
                <a:spcPct val="90000"/>
              </a:lnSpc>
            </a:pPr>
            <a:r>
              <a:rPr lang="en-US" altLang="en-US" sz="900" dirty="0"/>
              <a:t>In recent years, America's Army has expanded to console versions for Xbox and Xbox 360, arcade and mobile applications published through licensing arrangements.[3][4]</a:t>
            </a:r>
          </a:p>
          <a:p>
            <a:pPr>
              <a:lnSpc>
                <a:spcPct val="90000"/>
              </a:lnSpc>
            </a:pPr>
            <a:r>
              <a:rPr lang="en-US" altLang="en-US" sz="900" dirty="0"/>
              <a:t>The Game Project has "grown in ways its originators couldn't have imagined".[2] Dozens of government training and simulation applications have been developed to train and educate U.S. Army Soldiers using the America's Army platform.[5] The Game has also been used to deliver interactive, virtual Soldiering experiences to participants at events, such as air shows, amusement parks, sporting events around the country.</a:t>
            </a:r>
          </a:p>
          <a:p>
            <a:pPr>
              <a:lnSpc>
                <a:spcPct val="90000"/>
              </a:lnSpc>
            </a:pPr>
            <a:endParaRPr lang="en-US" altLang="en-US" sz="900" dirty="0"/>
          </a:p>
          <a:p>
            <a:pPr>
              <a:lnSpc>
                <a:spcPct val="90000"/>
              </a:lnSpc>
            </a:pPr>
            <a:r>
              <a:rPr lang="en-US" altLang="en-US" sz="900" dirty="0"/>
              <a:t>Extensive article on Wikipedia: http://en.wikipedia.org/wiki/Americas_army</a:t>
            </a:r>
          </a:p>
          <a:p>
            <a:pPr>
              <a:lnSpc>
                <a:spcPct val="90000"/>
              </a:lnSpc>
            </a:pPr>
            <a:endParaRPr lang="en-US" altLang="en-US" sz="9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B351FE2D-6E50-4B11-BBD5-7C23BB106D5C}"/>
              </a:ext>
            </a:extLst>
          </p:cNvPr>
          <p:cNvSpPr>
            <a:spLocks noGrp="1" noRot="1" noChangeAspect="1" noChangeArrowheads="1" noTextEdit="1"/>
          </p:cNvSpPr>
          <p:nvPr>
            <p:ph type="sldImg"/>
          </p:nvPr>
        </p:nvSpPr>
        <p:spPr>
          <a:xfrm>
            <a:off x="-354013" y="473075"/>
            <a:ext cx="8023226" cy="4513263"/>
          </a:xfrm>
          <a:ln/>
        </p:spPr>
      </p:sp>
      <p:sp>
        <p:nvSpPr>
          <p:cNvPr id="187395" name="Rectangle 3">
            <a:extLst>
              <a:ext uri="{FF2B5EF4-FFF2-40B4-BE49-F238E27FC236}">
                <a16:creationId xmlns:a16="http://schemas.microsoft.com/office/drawing/2014/main" id="{8BF7E5AD-3422-4C56-B5B8-8939B8EA38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lnSpc>
                <a:spcPct val="80000"/>
              </a:lnSpc>
            </a:pPr>
            <a:r>
              <a:rPr lang="en-US" altLang="en-US" sz="1000" b="1" dirty="0"/>
              <a:t>DARWARS</a:t>
            </a:r>
            <a:r>
              <a:rPr lang="en-US" altLang="en-US" sz="1000" dirty="0"/>
              <a:t> is a research program intended to accelerate the development and deployment of military training systems. These are envisioned as low-cost, mobile, web-centric, simulation-based, “lightweight” systems designed to take advantage of the ubiquitous presence of the PC and of new technology, including multi-player games, virtual worlds, off-the-shelf PC simulations, intelligent agents, and on-line communities. DARWARS stands for “DARPA’s universal, persistent, on-demand, fill-in-your-own-adjective-here, training WARS,” although this formulation is rarely used. The project started in 2003.</a:t>
            </a:r>
          </a:p>
          <a:p>
            <a:pPr>
              <a:lnSpc>
                <a:spcPct val="80000"/>
              </a:lnSpc>
            </a:pPr>
            <a:r>
              <a:rPr lang="en-US" altLang="en-US" sz="1000" dirty="0"/>
              <a:t>The program is producing an architectural framework, including a set of web services, tools, and system interface definitions that facilitate the development of networked training systems. The scalable framework supports training for individuals, teams, or teams of teams (involving students at PCs interacting on a </a:t>
            </a:r>
            <a:r>
              <a:rPr lang="en-US" altLang="en-US" sz="1000" dirty="0">
                <a:hlinkClick r:id="rId3" tooltip="Virtual battlefield"/>
              </a:rPr>
              <a:t>virtual battlefield</a:t>
            </a:r>
            <a:r>
              <a:rPr lang="en-US" altLang="en-US" sz="1000" dirty="0"/>
              <a:t>). Training systems keep track of student performance in order to offer individual and group feedback. The program envisions an on-line community of students, instructors and developers around the DARWARS family of training systems, although, realistically the creators only hoped to get this kind of training started - not see it to that complete end.</a:t>
            </a:r>
          </a:p>
          <a:p>
            <a:pPr>
              <a:lnSpc>
                <a:spcPct val="80000"/>
              </a:lnSpc>
            </a:pPr>
            <a:endParaRPr lang="en-US" altLang="en-US" sz="1000" dirty="0"/>
          </a:p>
          <a:p>
            <a:pPr>
              <a:lnSpc>
                <a:spcPct val="80000"/>
              </a:lnSpc>
            </a:pPr>
            <a:r>
              <a:rPr lang="en-US" altLang="en-US" sz="1000" b="1" i="1" dirty="0"/>
              <a:t>DARWARS Ambush!</a:t>
            </a:r>
            <a:endParaRPr lang="en-US" altLang="en-US" sz="1000" b="1" dirty="0"/>
          </a:p>
          <a:p>
            <a:pPr>
              <a:lnSpc>
                <a:spcPct val="80000"/>
              </a:lnSpc>
            </a:pPr>
            <a:r>
              <a:rPr lang="en-US" altLang="en-US" sz="1000" i="1" dirty="0"/>
              <a:t>DARWARS Ambush!</a:t>
            </a:r>
            <a:r>
              <a:rPr lang="en-US" altLang="en-US" sz="1000" dirty="0"/>
              <a:t> is a PC-based, networked, multiplayer training simulator, or, </a:t>
            </a:r>
            <a:r>
              <a:rPr lang="en-US" altLang="en-US" sz="1000" dirty="0">
                <a:hlinkClick r:id="rId4" tooltip="Serious game"/>
              </a:rPr>
              <a:t>serious game</a:t>
            </a:r>
            <a:r>
              <a:rPr lang="en-US" altLang="en-US" sz="1000" dirty="0"/>
              <a:t>. It provides military training based on experiences of personnel in the field, and includes capabilities to ensure the capture and dissemination of lessons learned. The initial application involved road-convoy-operations training, while subsequent applications include training for platoon level mounted infantry tactics, dismounted infantry operations, Rules-of-Engagement training, cross-cultural communications training, and other areas. It's based on the technology of </a:t>
            </a:r>
            <a:r>
              <a:rPr lang="en-US" altLang="en-US" sz="1000" i="1" dirty="0">
                <a:hlinkClick r:id="rId5" tooltip="Operation Flashpoint: Cold War Crisis"/>
              </a:rPr>
              <a:t>Operation Flashpoint</a:t>
            </a:r>
            <a:r>
              <a:rPr lang="en-US" altLang="en-US" sz="1000" dirty="0"/>
              <a:t>.</a:t>
            </a:r>
            <a:endParaRPr lang="en-US" altLang="en-US" sz="1000" i="1" dirty="0"/>
          </a:p>
          <a:p>
            <a:pPr>
              <a:lnSpc>
                <a:spcPct val="80000"/>
              </a:lnSpc>
            </a:pPr>
            <a:r>
              <a:rPr lang="en-US" altLang="en-US" sz="1000" i="1" dirty="0"/>
              <a:t>DARWARS Ambush!</a:t>
            </a:r>
            <a:r>
              <a:rPr lang="en-US" altLang="en-US" sz="1000" dirty="0"/>
              <a:t> is generally restricted to U.S. Military and U.S. Government organizations and personnel. The </a:t>
            </a:r>
            <a:r>
              <a:rPr lang="en-US" altLang="en-US" sz="1000" i="1" dirty="0"/>
              <a:t>DARWARS Ambush!</a:t>
            </a:r>
            <a:r>
              <a:rPr lang="en-US" altLang="en-US" sz="1000" dirty="0"/>
              <a:t> software is free of charge. The costs of the underlying </a:t>
            </a:r>
            <a:r>
              <a:rPr lang="en-US" altLang="en-US" sz="1000" dirty="0">
                <a:hlinkClick r:id="rId6" tooltip="Game engine"/>
              </a:rPr>
              <a:t>game engine</a:t>
            </a:r>
            <a:r>
              <a:rPr lang="en-US" altLang="en-US" sz="1000" dirty="0"/>
              <a:t> and networking infrastructure is nominal compared to traditional simulation-training systems. The most important innovation of DARWARS Ambush! is that it is user-authorable. Soldiers themselves can create new scenarios and training in a few hours or days without a contractor between them and their tactics, techniques and procedures.</a:t>
            </a:r>
          </a:p>
          <a:p>
            <a:pPr>
              <a:lnSpc>
                <a:spcPct val="80000"/>
              </a:lnSpc>
            </a:pPr>
            <a:r>
              <a:rPr lang="en-US" altLang="en-US" sz="1000" dirty="0"/>
              <a:t>https://cacm.acm.org/magazines/2007/7/5616-games-for-training/fulltext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32703188-B861-46D8-94B9-1CB5DFEEFD0E}"/>
              </a:ext>
            </a:extLst>
          </p:cNvPr>
          <p:cNvSpPr>
            <a:spLocks noGrp="1" noRot="1" noChangeAspect="1" noChangeArrowheads="1" noTextEdit="1"/>
          </p:cNvSpPr>
          <p:nvPr>
            <p:ph type="sldImg"/>
          </p:nvPr>
        </p:nvSpPr>
        <p:spPr>
          <a:xfrm>
            <a:off x="-354013" y="473075"/>
            <a:ext cx="8023226" cy="4513263"/>
          </a:xfrm>
          <a:ln/>
        </p:spPr>
      </p:sp>
      <p:sp>
        <p:nvSpPr>
          <p:cNvPr id="191491" name="Rectangle 3">
            <a:extLst>
              <a:ext uri="{FF2B5EF4-FFF2-40B4-BE49-F238E27FC236}">
                <a16:creationId xmlns:a16="http://schemas.microsoft.com/office/drawing/2014/main" id="{BDF09B1B-AB63-45A8-94F1-27CD080F23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en-US" b="1" u="sng" dirty="0"/>
              <a:t>Full Spectrum Warrior </a:t>
            </a:r>
            <a:r>
              <a:rPr lang="en-US" altLang="en-US" dirty="0"/>
              <a:t>is a real-time tactics video game. It was developed by Pandemic Studios and published by THQ. It was released on June 1, 2004 for the Xbox, September 21, 2004 for Windows and on March 23, 2005 for the PlayStation 2.</a:t>
            </a:r>
          </a:p>
          <a:p>
            <a:pPr>
              <a:lnSpc>
                <a:spcPct val="90000"/>
              </a:lnSpc>
            </a:pPr>
            <a:r>
              <a:rPr lang="en-US" altLang="en-US" dirty="0"/>
              <a:t>The name Full Spectrum Warrior relates to the Army's program of training soldiers to be flexible and adaptable to a broad range of operational scenarios. The game was originally developed by Pandemic as a serious game training aid for the United States Army. The US Army also developed Full Spectrum Command with the Institute for Creative Technologies as a more strategy-oriented serious game intended for higher ranking military officers. Full Spectrum Command has not been released to the public.</a:t>
            </a:r>
          </a:p>
          <a:p>
            <a:pPr>
              <a:lnSpc>
                <a:spcPct val="90000"/>
              </a:lnSpc>
            </a:pPr>
            <a:r>
              <a:rPr lang="en-US" altLang="en-US" dirty="0"/>
              <a:t>The game uses the Havok 2 physics engine, featuring realistic manipulation of objects in the game environment and ragdoll physics.</a:t>
            </a:r>
          </a:p>
          <a:p>
            <a:pPr>
              <a:lnSpc>
                <a:spcPct val="90000"/>
              </a:lnSpc>
            </a:pPr>
            <a:r>
              <a:rPr lang="en-US" altLang="en-US" dirty="0"/>
              <a:t>Pandemic released a sequel, Full Spectrum Warrior: Ten Hammers, on March 27, 2006 in North America and June 23 in Europe.</a:t>
            </a:r>
          </a:p>
          <a:p>
            <a:pPr>
              <a:lnSpc>
                <a:spcPct val="90000"/>
              </a:lnSpc>
            </a:pPr>
            <a:r>
              <a:rPr lang="en-US" altLang="en-US" dirty="0"/>
              <a:t>The game has been adapted by psychologists[1] to assist veterans from Iraq overcome the effects of Post Traumatic Stress Disorder.</a:t>
            </a:r>
          </a:p>
          <a:p>
            <a:pPr>
              <a:lnSpc>
                <a:spcPct val="90000"/>
              </a:lnSpc>
            </a:pPr>
            <a:r>
              <a:rPr lang="en-US" altLang="en-US" dirty="0"/>
              <a:t>As of September 29th, 2008, the game has been released as a free download, sponsored by the United States Army. </a:t>
            </a:r>
          </a:p>
          <a:p>
            <a:pPr>
              <a:lnSpc>
                <a:spcPct val="90000"/>
              </a:lnSpc>
            </a:pP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478121CD-2414-4B8D-B277-3190089184A6}"/>
              </a:ext>
            </a:extLst>
          </p:cNvPr>
          <p:cNvSpPr>
            <a:spLocks noGrp="1" noRot="1" noChangeAspect="1" noChangeArrowheads="1" noTextEdit="1"/>
          </p:cNvSpPr>
          <p:nvPr>
            <p:ph type="sldImg"/>
          </p:nvPr>
        </p:nvSpPr>
        <p:spPr>
          <a:xfrm>
            <a:off x="-354013" y="473075"/>
            <a:ext cx="8023226" cy="4513263"/>
          </a:xfrm>
          <a:ln/>
        </p:spPr>
      </p:sp>
      <p:sp>
        <p:nvSpPr>
          <p:cNvPr id="193539" name="Rectangle 3">
            <a:extLst>
              <a:ext uri="{FF2B5EF4-FFF2-40B4-BE49-F238E27FC236}">
                <a16:creationId xmlns:a16="http://schemas.microsoft.com/office/drawing/2014/main" id="{48C5E829-CFD5-42A2-81E5-73CAD32207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b="1" u="sng" dirty="0"/>
              <a:t>VBS2 / Game After Ambush. </a:t>
            </a:r>
            <a:r>
              <a:rPr lang="en-US" altLang="en-US" dirty="0"/>
              <a:t>“PEO STRI is pleased to announce the award of Solicitation W900KK-08-R-0049 for Games After Ambush. This effort is a personal computer (PC) game based training solution, a first person shooter that leverages commercial or government off-the-shelf (COTS/GOTS) products. The total contract value is $17,751,569 for a one year basic and four one year options.”</a:t>
            </a:r>
          </a:p>
          <a:p>
            <a:r>
              <a:rPr lang="en-US" altLang="en-US" dirty="0"/>
              <a:t>https://www.fbo.gov/index?s=opportunity&amp;mode=form&amp;tab=core&amp;id=ad25ae49d9eb462ac40cbb3abd60dbbc&amp;_cview=0</a:t>
            </a:r>
          </a:p>
          <a:p>
            <a:endParaRPr lang="en-US" altLang="en-US" dirty="0"/>
          </a:p>
          <a:p>
            <a:r>
              <a:rPr lang="en-US" altLang="en-US" dirty="0"/>
              <a:t>VBS2™ is to become a new training simulator game to be used in the US Army, dubbed "Game After Ambush" (VBS2 is supposed to replace previously used video game "DARWARS Ambush" that is also based on Bohemia Interactive's technology), that will allow soldiers to drive virtual vehicles, fire virtual weapons and pilot virtual unmanned aerial vehicles in combat situations. The contract for "Game After Ambush" was awarded late December '08 to software developers Laser Shot, of Texas, Bohemia Interactive, of the Czech Republic, and Australia-based </a:t>
            </a:r>
            <a:r>
              <a:rPr lang="en-US" altLang="en-US" dirty="0" err="1"/>
              <a:t>Calytrix</a:t>
            </a:r>
            <a:r>
              <a:rPr lang="en-US" altLang="en-US" dirty="0"/>
              <a:t> Technologies.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It surfaces memories of boring college classes about that founding fathers and ancient Mesopotamian contributions to agriculture. But, now that we are investing our lives in a profession, there are a lot of good reasons to know the history of the field you are working in … especially if you consider yourself a professional in this area. </a:t>
            </a:r>
          </a:p>
          <a:p>
            <a:endParaRPr lang="en-US" dirty="0"/>
          </a:p>
          <a:p>
            <a:pPr marL="342900" indent="-342900">
              <a:buFont typeface="Arial" panose="020B0604020202020204" pitchFamily="34" charset="0"/>
              <a:buChar char="•"/>
            </a:pPr>
            <a:r>
              <a:rPr lang="en-US" dirty="0"/>
              <a:t>Steal good ideas. </a:t>
            </a:r>
          </a:p>
          <a:p>
            <a:pPr marL="342900" indent="-342900">
              <a:buFont typeface="Arial" panose="020B0604020202020204" pitchFamily="34" charset="0"/>
              <a:buChar char="•"/>
            </a:pPr>
            <a:r>
              <a:rPr lang="en-US" dirty="0"/>
              <a:t>It provides professional identity. </a:t>
            </a:r>
          </a:p>
          <a:p>
            <a:pPr marL="342900" indent="-342900">
              <a:buFont typeface="Arial" panose="020B0604020202020204" pitchFamily="34" charset="0"/>
              <a:buChar char="•"/>
            </a:pPr>
            <a:r>
              <a:rPr lang="en-US" dirty="0"/>
              <a:t>Understand the path of progress. </a:t>
            </a:r>
          </a:p>
          <a:p>
            <a:pPr marL="342900" indent="-342900">
              <a:buFont typeface="Arial" panose="020B0604020202020204" pitchFamily="34" charset="0"/>
              <a:buChar char="•"/>
            </a:pPr>
            <a:r>
              <a:rPr lang="en-US" dirty="0"/>
              <a:t>Avoid repeating the same mistakes. </a:t>
            </a:r>
          </a:p>
          <a:p>
            <a:pPr marL="342900" indent="-342900">
              <a:buFont typeface="Arial" panose="020B0604020202020204" pitchFamily="34" charset="0"/>
              <a:buChar char="•"/>
            </a:pPr>
            <a:r>
              <a:rPr lang="en-US" dirty="0"/>
              <a:t>Predict the future. </a:t>
            </a:r>
          </a:p>
          <a:p>
            <a:pPr marL="342900" indent="-342900">
              <a:buFont typeface="Arial" panose="020B0604020202020204" pitchFamily="34" charset="0"/>
              <a:buChar char="•"/>
            </a:pPr>
            <a:endParaRPr lang="en-US" dirty="0"/>
          </a:p>
          <a:p>
            <a:r>
              <a:rPr lang="en-US" dirty="0"/>
              <a:t>https://journals.sagepub.com/doi/10.1177/1750698018794787</a:t>
            </a:r>
          </a:p>
          <a:p>
            <a:r>
              <a:rPr lang="en-US" b="0" i="0" dirty="0">
                <a:solidFill>
                  <a:srgbClr val="333333"/>
                </a:solidFill>
                <a:effectLst/>
                <a:latin typeface="Open Sans" panose="020B0606030504020204" pitchFamily="34" charset="0"/>
              </a:rPr>
              <a:t>de Regt, S., van der Lippe, T., &amp; Jaspers, E. (2020). On the relation between age and the importance attached to historical events. </a:t>
            </a:r>
            <a:r>
              <a:rPr lang="en-US" b="0" i="1" dirty="0">
                <a:solidFill>
                  <a:srgbClr val="333333"/>
                </a:solidFill>
                <a:effectLst/>
                <a:latin typeface="Open Sans" panose="020B0606030504020204" pitchFamily="34" charset="0"/>
              </a:rPr>
              <a:t>Memory Studies</a:t>
            </a:r>
            <a:r>
              <a:rPr lang="en-US" b="0" i="0" dirty="0">
                <a:solidFill>
                  <a:srgbClr val="333333"/>
                </a:solidFill>
                <a:effectLst/>
                <a:latin typeface="Open Sans" panose="020B0606030504020204" pitchFamily="34" charset="0"/>
              </a:rPr>
              <a:t>, </a:t>
            </a:r>
            <a:r>
              <a:rPr lang="en-US" b="0" i="1" dirty="0">
                <a:solidFill>
                  <a:srgbClr val="333333"/>
                </a:solidFill>
                <a:effectLst/>
                <a:latin typeface="Open Sans" panose="020B0606030504020204" pitchFamily="34" charset="0"/>
              </a:rPr>
              <a:t>13</a:t>
            </a:r>
            <a:r>
              <a:rPr lang="en-US" b="0" i="0" dirty="0">
                <a:solidFill>
                  <a:srgbClr val="333333"/>
                </a:solidFill>
                <a:effectLst/>
                <a:latin typeface="Open Sans" panose="020B0606030504020204" pitchFamily="34" charset="0"/>
              </a:rPr>
              <a:t>(6), 969–987. </a:t>
            </a:r>
            <a:r>
              <a:rPr lang="en-US" b="0" i="0" u="sng" dirty="0">
                <a:solidFill>
                  <a:srgbClr val="006ACC"/>
                </a:solidFill>
                <a:effectLst/>
                <a:latin typeface="Open Sans" panose="020B0606030504020204" pitchFamily="34" charset="0"/>
              </a:rPr>
              <a:t>https://doi.org/10.1177/1750698018794787</a:t>
            </a: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1483573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Concurrent to both America’s Army and VBS2/Game After Ambush, </a:t>
            </a:r>
            <a:r>
              <a:rPr lang="en-US" b="1" dirty="0"/>
              <a:t>DARPA was developing “Real World”</a:t>
            </a:r>
            <a:r>
              <a:rPr lang="en-US" dirty="0"/>
              <a:t> as a more realistic representation of military objects, terrain, and operations. Extensive searches of the Internet have revealed no artifacts of the project and very few mentions of its existence. </a:t>
            </a:r>
          </a:p>
          <a:p>
            <a:endParaRPr lang="en-US" dirty="0"/>
          </a:p>
          <a:p>
            <a:r>
              <a:rPr lang="en-US" dirty="0"/>
              <a:t>Chatham, R. (Jul 2007). “Games for Training”. Communications of the ACM, July 2007, Vol. 50 No. 7, Pages 36-43 10.1145/1272516.1272537</a:t>
            </a:r>
          </a:p>
          <a:p>
            <a:r>
              <a:rPr lang="en-US" dirty="0"/>
              <a:t>“Much credit for success also goes to Dan Kaufman, a program manager at DARPA, whose current goal is to develop user-authoring tools that let individual soldiers create their own DARWARS Ambush!-like mission-rehearsal tools, in a geo-specific world, in only a few days. When successful, his program, called </a:t>
            </a:r>
            <a:r>
              <a:rPr lang="en-US" dirty="0" err="1"/>
              <a:t>RealWorld</a:t>
            </a:r>
            <a:r>
              <a:rPr lang="en-US" dirty="0"/>
              <a:t>, will put Ambush! out of business.”</a:t>
            </a:r>
          </a:p>
          <a:p>
            <a:endParaRPr lang="en-US" dirty="0"/>
          </a:p>
          <a:p>
            <a:pPr algn="l"/>
            <a:r>
              <a:rPr lang="en-US" sz="1600" b="0" i="0" dirty="0">
                <a:solidFill>
                  <a:srgbClr val="333333"/>
                </a:solidFill>
                <a:effectLst/>
                <a:latin typeface="arial" panose="020B0604020202020204" pitchFamily="34" charset="0"/>
              </a:rPr>
              <a:t>Choose a location, quickly create it, then play out an individual or team scenario in a realistic, fully immersive, simulation environment.  The </a:t>
            </a:r>
            <a:r>
              <a:rPr lang="en-US" sz="1600" b="0" i="0" dirty="0" err="1">
                <a:solidFill>
                  <a:srgbClr val="333333"/>
                </a:solidFill>
                <a:effectLst/>
                <a:latin typeface="arial" panose="020B0604020202020204" pitchFamily="34" charset="0"/>
              </a:rPr>
              <a:t>RealWorld</a:t>
            </a:r>
            <a:r>
              <a:rPr lang="en-US" sz="1600" b="0" i="0" dirty="0">
                <a:solidFill>
                  <a:srgbClr val="333333"/>
                </a:solidFill>
                <a:effectLst/>
                <a:latin typeface="arial" panose="020B0604020202020204" pitchFamily="34" charset="0"/>
              </a:rPr>
              <a:t> operation rehearsal prototype was created by </a:t>
            </a:r>
            <a:r>
              <a:rPr lang="en-US" sz="1600" b="0" i="0" dirty="0" err="1">
                <a:solidFill>
                  <a:srgbClr val="333333"/>
                </a:solidFill>
                <a:effectLst/>
                <a:latin typeface="arial" panose="020B0604020202020204" pitchFamily="34" charset="0"/>
              </a:rPr>
              <a:t>Intific</a:t>
            </a:r>
            <a:r>
              <a:rPr lang="en-US" sz="1600" b="0" i="0" dirty="0">
                <a:solidFill>
                  <a:srgbClr val="333333"/>
                </a:solidFill>
                <a:effectLst/>
                <a:latin typeface="arial" panose="020B0604020202020204" pitchFamily="34" charset="0"/>
              </a:rPr>
              <a:t> for the Defense Advanced Research Projects Agency (DARPA) and delivered in July 2011.  </a:t>
            </a:r>
            <a:r>
              <a:rPr lang="en-US" sz="1600" b="0" i="0" dirty="0" err="1">
                <a:solidFill>
                  <a:srgbClr val="333333"/>
                </a:solidFill>
                <a:effectLst/>
                <a:latin typeface="arial" panose="020B0604020202020204" pitchFamily="34" charset="0"/>
              </a:rPr>
              <a:t>RealWorld</a:t>
            </a:r>
            <a:r>
              <a:rPr lang="en-US" sz="1600" b="0" i="0" dirty="0">
                <a:solidFill>
                  <a:srgbClr val="333333"/>
                </a:solidFill>
                <a:effectLst/>
                <a:latin typeface="arial" panose="020B0604020202020204" pitchFamily="34" charset="0"/>
              </a:rPr>
              <a:t> operation rehearsal software drastically reduced the time and cost of simulation creation for planning, operation rehearsal, training, and location familiarization. </a:t>
            </a:r>
          </a:p>
          <a:p>
            <a:pPr algn="l"/>
            <a:r>
              <a:rPr lang="en-US" sz="1600" b="0" i="0" dirty="0">
                <a:solidFill>
                  <a:srgbClr val="333333"/>
                </a:solidFill>
                <a:effectLst/>
                <a:latin typeface="arial" panose="020B0604020202020204" pitchFamily="34" charset="0"/>
              </a:rPr>
              <a:t>The </a:t>
            </a:r>
            <a:r>
              <a:rPr lang="en-US" sz="1600" b="0" i="0" dirty="0" err="1">
                <a:solidFill>
                  <a:srgbClr val="333333"/>
                </a:solidFill>
                <a:effectLst/>
                <a:latin typeface="arial" panose="020B0604020202020204" pitchFamily="34" charset="0"/>
              </a:rPr>
              <a:t>RealWorld</a:t>
            </a:r>
            <a:r>
              <a:rPr lang="en-US" sz="1600" b="0" i="0" dirty="0">
                <a:solidFill>
                  <a:srgbClr val="333333"/>
                </a:solidFill>
                <a:effectLst/>
                <a:latin typeface="arial" panose="020B0604020202020204" pitchFamily="34" charset="0"/>
              </a:rPr>
              <a:t> software toolkit was designed and built to enable any computer user to create an immersive 3D simulation of a geo-specific location.  The </a:t>
            </a:r>
            <a:r>
              <a:rPr lang="en-US" sz="1600" b="0" i="0" dirty="0" err="1">
                <a:solidFill>
                  <a:srgbClr val="333333"/>
                </a:solidFill>
                <a:effectLst/>
                <a:latin typeface="arial" panose="020B0604020202020204" pitchFamily="34" charset="0"/>
              </a:rPr>
              <a:t>RealWorld</a:t>
            </a:r>
            <a:r>
              <a:rPr lang="en-US" sz="1600" b="0" i="0" dirty="0">
                <a:solidFill>
                  <a:srgbClr val="333333"/>
                </a:solidFill>
                <a:effectLst/>
                <a:latin typeface="arial" panose="020B0604020202020204" pitchFamily="34" charset="0"/>
              </a:rPr>
              <a:t> Builder is the editing environment where the terrain is created and the scene is populated with buildings, roads, people, plants, and anything else that the simulation needs.  The </a:t>
            </a:r>
            <a:r>
              <a:rPr lang="en-US" sz="1600" b="0" i="0" dirty="0" err="1">
                <a:solidFill>
                  <a:srgbClr val="333333"/>
                </a:solidFill>
                <a:effectLst/>
                <a:latin typeface="arial" panose="020B0604020202020204" pitchFamily="34" charset="0"/>
              </a:rPr>
              <a:t>RealWorld</a:t>
            </a:r>
            <a:r>
              <a:rPr lang="en-US" sz="1600" b="0" i="0" dirty="0">
                <a:solidFill>
                  <a:srgbClr val="333333"/>
                </a:solidFill>
                <a:effectLst/>
                <a:latin typeface="arial" panose="020B0604020202020204" pitchFamily="34" charset="0"/>
              </a:rPr>
              <a:t> Object Creator allows a user to quickly create a simulated object.  The </a:t>
            </a:r>
            <a:r>
              <a:rPr lang="en-US" sz="1600" b="0" i="0" dirty="0" err="1">
                <a:solidFill>
                  <a:srgbClr val="333333"/>
                </a:solidFill>
                <a:effectLst/>
                <a:latin typeface="arial" panose="020B0604020202020204" pitchFamily="34" charset="0"/>
              </a:rPr>
              <a:t>RealWorld</a:t>
            </a:r>
            <a:r>
              <a:rPr lang="en-US" sz="1600" b="0" i="0" dirty="0">
                <a:solidFill>
                  <a:srgbClr val="333333"/>
                </a:solidFill>
                <a:effectLst/>
                <a:latin typeface="arial" panose="020B0604020202020204" pitchFamily="34" charset="0"/>
              </a:rPr>
              <a:t> Ground Synthetic Environment is where the simulated scenario is played out in either single or multiplayer mode.</a:t>
            </a:r>
          </a:p>
          <a:p>
            <a:endParaRPr lang="en-US" dirty="0"/>
          </a:p>
          <a:p>
            <a:r>
              <a:rPr lang="en-US" dirty="0"/>
              <a:t>https://web.archive.org/web/20130922123258/http://intific.com/index.php/products/rw-simulation/realworld-21</a:t>
            </a:r>
          </a:p>
          <a:p>
            <a:r>
              <a:rPr lang="en-US" dirty="0"/>
              <a:t>www.RealWorld-Sim.com/About</a:t>
            </a:r>
          </a:p>
          <a:p>
            <a:r>
              <a:rPr lang="en-US" dirty="0" err="1"/>
              <a:t>Intific</a:t>
            </a:r>
            <a:r>
              <a:rPr lang="en-US" dirty="0"/>
              <a:t> – Build What's Next</a:t>
            </a:r>
          </a:p>
          <a:p>
            <a:r>
              <a:rPr lang="en-US" dirty="0" err="1"/>
              <a:t>Intific</a:t>
            </a:r>
            <a:r>
              <a:rPr lang="en-US" dirty="0"/>
              <a:t> is on a constant quest to deliver what’s next in the world of software. We have a unique group of technologists with a broad range of expertise including computer simulation, animation, human-machine interaction, robotics, neuroscience, education, visualization, gaming, artificial intelligence, and networking. We use our breadth of knowledge to create customized solutions that enable our customers to realize their software product vision. Our goal is to build and deliver effective software that is both technologically aggressive and built upon a rigorous scientific and engineering foundation.</a:t>
            </a:r>
          </a:p>
          <a:p>
            <a:endParaRPr lang="en-US" dirty="0"/>
          </a:p>
          <a:p>
            <a:r>
              <a:rPr lang="en-US" dirty="0" err="1"/>
              <a:t>Intific</a:t>
            </a:r>
            <a:r>
              <a:rPr lang="en-US" dirty="0"/>
              <a:t> offers a wide range of products including desktop trainers, high fidelity man-in-the-loop system simulations, instructional/educational software, neuroscience tools, software development services, and custom simulation services.</a:t>
            </a:r>
          </a:p>
          <a:p>
            <a:endParaRPr lang="en-US" dirty="0"/>
          </a:p>
          <a:p>
            <a:r>
              <a:rPr lang="en-US" dirty="0"/>
              <a:t>What's next in Immersive Simulation - Our </a:t>
            </a:r>
            <a:r>
              <a:rPr lang="en-US" dirty="0" err="1"/>
              <a:t>RealWorld</a:t>
            </a:r>
            <a:r>
              <a:rPr lang="en-US" dirty="0"/>
              <a:t>® Simulations deliver unparalleled accuracy and realism for whatever your needs might be.</a:t>
            </a:r>
          </a:p>
          <a:p>
            <a:r>
              <a:rPr lang="en-US" dirty="0"/>
              <a:t>What's next in Desktop Training - Our solutions combine high fidelity emulation software with commodity hardware to deliver highly effective, scalable, cost effective training solutions.</a:t>
            </a:r>
          </a:p>
          <a:p>
            <a:r>
              <a:rPr lang="en-US" dirty="0"/>
              <a:t>What's next in Education - Our work is focused on bringing the benefits of the engagement of videogames, ubiquitous content delivery, and emerging research to advance traditional learning.</a:t>
            </a:r>
          </a:p>
          <a:p>
            <a:r>
              <a:rPr lang="en-US" dirty="0"/>
              <a:t>What's next in Neuroscience - The </a:t>
            </a:r>
            <a:r>
              <a:rPr lang="en-US" dirty="0" err="1"/>
              <a:t>RealWorld</a:t>
            </a:r>
            <a:r>
              <a:rPr lang="en-US" dirty="0"/>
              <a:t> </a:t>
            </a:r>
            <a:r>
              <a:rPr lang="en-US" dirty="0" err="1"/>
              <a:t>NeuroBridge</a:t>
            </a:r>
            <a:r>
              <a:rPr lang="en-US" dirty="0"/>
              <a:t>™ brings modern </a:t>
            </a:r>
            <a:r>
              <a:rPr lang="en-US" dirty="0" err="1"/>
              <a:t>simultation</a:t>
            </a:r>
            <a:r>
              <a:rPr lang="en-US" dirty="0"/>
              <a:t> tools into a true scientific frontier.</a:t>
            </a:r>
          </a:p>
          <a:p>
            <a:r>
              <a:rPr lang="en-US" dirty="0"/>
              <a:t>Our mission is to innovate, exploit cutting edge research, and create technology solutions to build what’s next.</a:t>
            </a:r>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3125261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Army Synthetic Theater of War </a:t>
            </a:r>
            <a:r>
              <a:rPr lang="en-US" dirty="0"/>
              <a:t>program is a “revolution” in which the Virtual and Game-based training are unified on the same simulation engine – VBS4. Later iterations bring the Live and Constructive simulation products into this same family, sharing the same foundations.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2433038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Army STE program is a “revolution” in which the Virtual and Game-based training are unified on the same simulation engine – VBS4. Later iterations bring the Live and Constructive simulation products into this same family, sharing the same foundations. </a:t>
            </a:r>
            <a:br>
              <a:rPr lang="en-US" b="0" i="0" dirty="0">
                <a:solidFill>
                  <a:srgbClr val="000000"/>
                </a:solidFill>
                <a:effectLst/>
                <a:latin typeface="Open Sans" panose="020B0606030504020204" pitchFamily="34" charset="0"/>
              </a:rPr>
            </a:br>
            <a:endParaRPr lang="en-US" b="0" i="0" dirty="0">
              <a:solidFill>
                <a:srgbClr val="000000"/>
              </a:solidFill>
              <a:effectLst/>
              <a:latin typeface="Open Sans" panose="020B0606030504020204" pitchFamily="34" charset="0"/>
            </a:endParaRPr>
          </a:p>
          <a:p>
            <a:pPr algn="l" fontAlgn="base"/>
            <a:r>
              <a:rPr lang="en-US" b="1" i="0" dirty="0">
                <a:solidFill>
                  <a:srgbClr val="444444"/>
                </a:solidFill>
                <a:effectLst/>
                <a:latin typeface="Open Sans" panose="020B0606030504020204" pitchFamily="34" charset="0"/>
              </a:rPr>
              <a:t>DESCRIPTION:</a:t>
            </a:r>
          </a:p>
          <a:p>
            <a:pPr algn="l" fontAlgn="base"/>
            <a:r>
              <a:rPr lang="en-US" b="0" i="0" dirty="0">
                <a:solidFill>
                  <a:srgbClr val="000000"/>
                </a:solidFill>
                <a:effectLst/>
                <a:latin typeface="Open Sans" panose="020B0606030504020204" pitchFamily="34" charset="0"/>
              </a:rPr>
              <a:t>The Synthetic Training Environment (STE) is designed to provide a collective, multi-echelon training and mission rehearsal capability for the operational, institutional and self-development training domains. It brings together live, virtual, and constructive training environments into a single STE for Army Active and Reserve Components as well as civilians. It will provide training services to ground, dismounted and aerial platforms and command post (CP) at the points of need (</a:t>
            </a:r>
            <a:r>
              <a:rPr lang="en-US" b="0" i="0" dirty="0" err="1">
                <a:solidFill>
                  <a:srgbClr val="000000"/>
                </a:solidFill>
                <a:effectLst/>
                <a:latin typeface="Open Sans" panose="020B0606030504020204" pitchFamily="34" charset="0"/>
              </a:rPr>
              <a:t>PoN</a:t>
            </a:r>
            <a:r>
              <a:rPr lang="en-US" b="0" i="0" dirty="0">
                <a:solidFill>
                  <a:srgbClr val="000000"/>
                </a:solidFill>
                <a:effectLst/>
                <a:latin typeface="Open Sans" panose="020B0606030504020204" pitchFamily="34" charset="0"/>
              </a:rPr>
              <a:t>).</a:t>
            </a:r>
          </a:p>
          <a:p>
            <a:pPr algn="l" fontAlgn="base"/>
            <a:r>
              <a:rPr lang="en-US" b="0" i="0" dirty="0">
                <a:solidFill>
                  <a:srgbClr val="000000"/>
                </a:solidFill>
                <a:effectLst/>
                <a:latin typeface="Open Sans" panose="020B0606030504020204" pitchFamily="34" charset="0"/>
              </a:rPr>
              <a:t>The Synthetic Training Environment will interact with and augment live training, which is the primary training approach for the Army. The capability will train all Warfighting Functions and the human dimension across all echelons with Joint and Unified Action Partners in the context of Unified Land Operations.</a:t>
            </a:r>
          </a:p>
          <a:p>
            <a:pPr algn="l" fontAlgn="base"/>
            <a:r>
              <a:rPr lang="en-US" b="1" i="0" dirty="0">
                <a:solidFill>
                  <a:srgbClr val="444444"/>
                </a:solidFill>
                <a:effectLst/>
                <a:latin typeface="Open Sans" panose="020B0606030504020204" pitchFamily="34" charset="0"/>
              </a:rPr>
              <a:t>BENEFIT TO THE WARFIGHTER</a:t>
            </a:r>
          </a:p>
          <a:p>
            <a:pPr algn="l" fontAlgn="base"/>
            <a:r>
              <a:rPr lang="en-US" b="0" i="0" dirty="0">
                <a:solidFill>
                  <a:srgbClr val="000000"/>
                </a:solidFill>
                <a:effectLst/>
                <a:latin typeface="Open Sans" panose="020B0606030504020204" pitchFamily="34" charset="0"/>
              </a:rPr>
              <a:t>Warfighters will benefit from a single STE, built on One World Terrain concepts within a Common Operating Environment (COE), to obtain the sets and repetitions necessary to achieve and maintain skill and collective training proficiency in support of multi-domain operations.</a:t>
            </a:r>
          </a:p>
          <a:p>
            <a:pPr algn="l" fontAlgn="base"/>
            <a:r>
              <a:rPr lang="en-US" b="1" i="0" dirty="0">
                <a:solidFill>
                  <a:srgbClr val="444444"/>
                </a:solidFill>
                <a:effectLst/>
                <a:latin typeface="Open Sans" panose="020B0606030504020204" pitchFamily="34" charset="0"/>
              </a:rPr>
              <a:t>SPECIFICATIONS:</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Training and mission rehearsal capability</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Interfaces with operational networks and Network-Enabled Mission Command Initial Capability Document-defined platforms and CP</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Interfaces with live training instrumentation</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Native interoperability with the COE</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STE Virtual Military Equipment leverages commercial off-the-shelf (COTS) and government off-the-shelf (GOTS) hardware. It will provide immersive and semi-immersive training capability.</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STE is a software solution and will not require production line for custom hardware. It will utilize integration line to integrate COTS and GOTS hardware.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917181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Military LVCG taxonomy was very useful for organizing programs, funding, engineering &amp; science in military MS&amp;T. </a:t>
            </a:r>
          </a:p>
          <a:p>
            <a:r>
              <a:rPr lang="en-US" altLang="en-US" dirty="0"/>
              <a:t>A similar model for medical simulation would be very useful to a much larger community. Such taxonomies have been proposed. </a:t>
            </a:r>
          </a:p>
          <a:p>
            <a:r>
              <a:rPr lang="en-US" altLang="en-US" dirty="0"/>
              <a:t>However, Live, Virtual &amp; Constructive are not the appropriate categories for the medical domain. It will require a new perspective.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4078082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Serious Games Showcase and Challenge is a competition and a showcase event that was created to encourage video game developers to create products that are useful for non-entertainment purposes. The annual event made its first appearance as an exhibit space at the Interservice/Industry Training, Simulation, and Education Conference (I/ITSEC) in 2006. The event accepts games from universities, businesses, and government organizations as entries in competition for awards prizes.</a:t>
            </a:r>
          </a:p>
          <a:p>
            <a:endParaRPr lang="en-US" dirty="0"/>
          </a:p>
          <a:p>
            <a:r>
              <a:rPr lang="en-US" dirty="0"/>
              <a:t>Each year the event awards a Best Academic, Small Business, Large Business, and Government Game. Attendees at the conference can also vote on the People's Choice Award.</a:t>
            </a:r>
          </a:p>
          <a:p>
            <a:endParaRPr lang="en-US" dirty="0"/>
          </a:p>
          <a:p>
            <a:r>
              <a:rPr lang="en-US" dirty="0"/>
              <a:t>Upon its 10 year anniversary, Capt. Kent </a:t>
            </a:r>
            <a:r>
              <a:rPr lang="en-US" dirty="0" err="1"/>
              <a:t>Gritton</a:t>
            </a:r>
            <a:r>
              <a:rPr lang="en-US" dirty="0"/>
              <a:t>, USN (Ret.), director for Joint Training Integration and Evaluation Center (JTIEC)/Team Orlando and founder of the Serious Games Showcase &amp; Challenge (SGS&amp;C), was recognized during the 2015 Interservice/Industry Training, Simulation and Education Conference as the winner of the NTSA Modeling and Simulation Award for Training, for his vision, leadership, and hard work in the formation, growth, and evolution of the SGS&amp;C. </a:t>
            </a:r>
          </a:p>
          <a:p>
            <a:r>
              <a:rPr lang="en-US" dirty="0"/>
              <a:t>http://sgschallenge.com/sgsc/</a:t>
            </a:r>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16093918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C8BDEE-FCEE-499C-B02E-8707321CAEF0}"/>
              </a:ext>
            </a:extLst>
          </p:cNvPr>
          <p:cNvSpPr>
            <a:spLocks noGrp="1" noRot="1" noChangeAspect="1" noChangeArrowheads="1" noTextEdit="1"/>
          </p:cNvSpPr>
          <p:nvPr>
            <p:ph type="sldImg"/>
          </p:nvPr>
        </p:nvSpPr>
        <p:spPr>
          <a:xfrm>
            <a:off x="-354013" y="473075"/>
            <a:ext cx="8023226" cy="4513263"/>
          </a:xfrm>
          <a:ln/>
        </p:spPr>
      </p:sp>
      <p:sp>
        <p:nvSpPr>
          <p:cNvPr id="17411" name="Rectangle 3">
            <a:extLst>
              <a:ext uri="{FF2B5EF4-FFF2-40B4-BE49-F238E27FC236}">
                <a16:creationId xmlns:a16="http://schemas.microsoft.com/office/drawing/2014/main" id="{9D804FD8-30AC-421B-9F5F-27C5722CD8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extLst>
      <p:ext uri="{BB962C8B-B14F-4D97-AF65-F5344CB8AC3E}">
        <p14:creationId xmlns:p14="http://schemas.microsoft.com/office/powerpoint/2010/main" val="1116985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https://www.analyticsinsight.net/if-the-third-world-war-happens-in-metaverse-will-people-be-hurt/</a:t>
            </a:r>
          </a:p>
          <a:p>
            <a:endParaRPr lang="en-US" dirty="0"/>
          </a:p>
          <a:p>
            <a:r>
              <a:rPr lang="en-US" dirty="0"/>
              <a:t>The Metaverse sounds too good to be true. To users it represents a social space where they can play and compete while socializing with their friends. It has been dubbed “a global living room for million of games”. It has become synonymous with a play-to-earn gaming destination that combines video gaming, blockchain technology, and decentralized finance (DeFi). All the things that metaverse is trying to replicate exist in the real world which in my view no game can beat in terms of graphics and entertainment. In actual words, the metaverse is an escape from reality that we don’t feel included in or just simply cannot bear. </a:t>
            </a:r>
          </a:p>
          <a:p>
            <a:endParaRPr lang="en-US" dirty="0"/>
          </a:p>
          <a:p>
            <a:r>
              <a:rPr lang="en-US" dirty="0"/>
              <a:t>For the military it is more likely viewed as a venue for training, planning, and possibly one day executing plans. This is a conversation more suited to a tutorial on constructive simulation, but it is clear that as more infrastructure is linked online, or contains embedded training, the more likely future practitioners will be able to do all of their tasks in the metaverse.</a:t>
            </a:r>
          </a:p>
          <a:p>
            <a:endParaRPr lang="en-US" dirty="0"/>
          </a:p>
          <a:p>
            <a:r>
              <a:rPr lang="en-US" dirty="0"/>
              <a:t>Before we move further with the third world war taking place in the metaverse, let’s take a look at the disadvantages of wars:</a:t>
            </a:r>
          </a:p>
          <a:p>
            <a:endParaRPr lang="en-US" dirty="0"/>
          </a:p>
          <a:p>
            <a:r>
              <a:rPr lang="en-US" dirty="0"/>
              <a:t>The obvious casualties – An inevitable part of war is of course the loss of life. Sadly, lots of lives that get lost are innocent people who get caught up in the situation and of course, many opponents of war (and advocates of world peace) tend to only see that side of war.</a:t>
            </a:r>
          </a:p>
          <a:p>
            <a:endParaRPr lang="en-US" dirty="0"/>
          </a:p>
          <a:p>
            <a:r>
              <a:rPr lang="en-US" dirty="0"/>
              <a:t>Hatred and propaganda – War is often used to justify hatred and discrimination against certain groups, which is obviously not good. The opportunity to rile people up against a certain group of people also gives rise to propaganda, as we’ve seen in World War II, the Cold War, the Vietnam War, and the current Mid-East conflicts.</a:t>
            </a:r>
          </a:p>
          <a:p>
            <a:endParaRPr lang="en-US" dirty="0"/>
          </a:p>
          <a:p>
            <a:r>
              <a:rPr lang="en-US" dirty="0"/>
              <a:t>Environmental damage – Modern warfare has been known to cause damage to the environment. One notable example is the damage done to the oilfields of Kuwait during the Gulf War of the early ’90s. Before the Gulf War, Kuwait’s dessert was healthy, despite centuries of nomadic grazing, and years of oil development. In the 60s and 70s, America</a:t>
            </a:r>
          </a:p>
          <a:p>
            <a:endParaRPr lang="en-US" dirty="0"/>
          </a:p>
          <a:p>
            <a:r>
              <a:rPr lang="en-US" dirty="0"/>
              <a:t>sprayed herbicides over the forests of Vietnam in an attempt to deprive guerrilla fighters of any cover the trees provided them with. This resulted in numerous toxins sinking into the soil and sea, many plants dying, many animals siring deformed offspring, and numerous other dreadful consequences.</a:t>
            </a:r>
          </a:p>
          <a:p>
            <a:endParaRPr lang="en-US" dirty="0"/>
          </a:p>
          <a:p>
            <a:r>
              <a:rPr lang="en-US" dirty="0"/>
              <a:t>There are numerous other disadvantages of war, and it should be avoided as much as possible. But what will happen if the war is taking place in the Metaverse?</a:t>
            </a:r>
          </a:p>
          <a:p>
            <a:endParaRPr lang="en-US" dirty="0"/>
          </a:p>
          <a:p>
            <a:r>
              <a:rPr lang="en-US" dirty="0"/>
              <a:t>In traditional warfare, two nations go to war over something tangible and valuable. Play-to-earn games have economic value in the Metaverse as well as in the real world. This new way of gaming could replace physical wars where nations can battle in a virtual environment. </a:t>
            </a:r>
          </a:p>
          <a:p>
            <a:endParaRPr lang="en-US" dirty="0"/>
          </a:p>
          <a:p>
            <a:r>
              <a:rPr lang="en-US" dirty="0"/>
              <a:t>As a result, this could force real loss onto players when they could “die” and lose all their cryptocurrencies and NFT assets. If something valuable can be taken away, then there is something worth fighting for.</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2389252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Facebook changed their name to Meta many companies began to claim they were moving into the metaverse. It seemed like a “virtual” revolution, lead by my mother’s, and let’s face it, at some point our own, favorite social media platform. </a:t>
            </a:r>
          </a:p>
          <a:p>
            <a:endParaRPr lang="en-US" dirty="0"/>
          </a:p>
          <a:p>
            <a:r>
              <a:rPr lang="en-US" dirty="0"/>
              <a:t>Meta was positioning itself, and its hardware, as the harbinger of a new world. From the Greek for Beyond-Everything, the meta-verse was going to change everything. </a:t>
            </a:r>
          </a:p>
          <a:p>
            <a:endParaRPr lang="en-US" dirty="0"/>
          </a:p>
          <a:p>
            <a:r>
              <a:rPr lang="en-US" dirty="0"/>
              <a:t>For many of us, who have been using the hardware and software that will drive this revolution, we were left wondering how this was actually new. A year ago, I wondered how this was not just a rebranding of virtual worlds and web3, with a little bit of crypto currency thrown in for good measure. This concern was not unfounded but in January a new revolution started as Large Language Model Artificial Intelligence started to become mainstream, and started to fill in some of the gaps left for us, the users, to figure out. The most important one being, who is going to make all the content. </a:t>
            </a:r>
          </a:p>
          <a:p>
            <a:endParaRPr lang="en-US" dirty="0"/>
          </a:p>
          <a:p>
            <a:r>
              <a:rPr lang="en-US" dirty="0"/>
              <a:t>I’ll leave that here, as we talk about the infrastructure and drivers that will lead us to the future metaverse.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3395162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metaverse technology map shown here, shows us that virtually every level of organization that we currently rely on with the internet is likely to be involved with the metaverse. </a:t>
            </a:r>
          </a:p>
          <a:p>
            <a:endParaRPr lang="en-US" dirty="0"/>
          </a:p>
          <a:p>
            <a:r>
              <a:rPr lang="en-US" dirty="0"/>
              <a:t>Underlying Infrastructure will need to be in place. If this is consumer level network infrastructure, </a:t>
            </a:r>
            <a:r>
              <a:rPr lang="en-US" dirty="0" err="1"/>
              <a:t>StarLink</a:t>
            </a:r>
            <a:r>
              <a:rPr lang="en-US" dirty="0"/>
              <a:t>, NMCI, a Hoverfly Tethered Drone, or something we haven’t seen before we will need strong connections for virtually every object in the preverbal Internet of Things.   </a:t>
            </a:r>
          </a:p>
          <a:p>
            <a:endParaRPr lang="en-US" dirty="0"/>
          </a:p>
          <a:p>
            <a:r>
              <a:rPr lang="en-US" dirty="0"/>
              <a:t>Engines like Unity, Unreal, and others are going to be providing images for virtually everything. </a:t>
            </a:r>
          </a:p>
          <a:p>
            <a:endParaRPr lang="en-US" dirty="0"/>
          </a:p>
          <a:p>
            <a:r>
              <a:rPr lang="en-US" dirty="0"/>
              <a:t>User Interfaces are being designed now for how we will interact with Augmented and Virtual Reality. This included headsets, Phones, Computers, brain interfaces, and more. This includes how will 3D graphics and play interfaces as well as 2D interfaces and productivity application interactions.</a:t>
            </a:r>
          </a:p>
          <a:p>
            <a:endParaRPr lang="en-US" dirty="0"/>
          </a:p>
          <a:p>
            <a:r>
              <a:rPr lang="en-US" dirty="0"/>
              <a:t>On the user side, this include games, video, encrypted transactions, and asset management. In training this will include, training applications (but don’t call them games), encrypted training records, secured private data, infrastructure for building training, like asset databases, and more.</a:t>
            </a:r>
          </a:p>
          <a:p>
            <a:r>
              <a:rPr lang="en-US" dirty="0"/>
              <a: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1829504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provided by unity is adapted from Jon </a:t>
            </a:r>
            <a:r>
              <a:rPr lang="en-US" dirty="0" err="1"/>
              <a:t>Radoff’s</a:t>
            </a:r>
            <a:r>
              <a:rPr lang="en-US" dirty="0"/>
              <a:t> book building the metaverse. As you can see, we have been building a lot of this technology for years. </a:t>
            </a:r>
          </a:p>
          <a:p>
            <a:endParaRPr lang="en-US" dirty="0"/>
          </a:p>
          <a:p>
            <a:r>
              <a:rPr lang="en-US" dirty="0"/>
              <a:t>The infrastructure layout is in process, but includes all of the work we have done to build out the internet from DARPA Net to today, this might also include DIS, HLA and other standards we are using. This is probably too low level for this tutorial, but we can trust </a:t>
            </a:r>
          </a:p>
          <a:p>
            <a:endParaRPr lang="en-US" dirty="0"/>
          </a:p>
          <a:p>
            <a:r>
              <a:rPr lang="en-US" dirty="0"/>
              <a:t>The human interface is being developed by hardware manufactures, software developers, and best practices being developed across multiple industries. It is easier then ever to develop your own interface through software or even developing custom hardware interfaces. Many of these we will be discussing in the next section. </a:t>
            </a:r>
          </a:p>
          <a:p>
            <a:endParaRPr lang="en-US" dirty="0"/>
          </a:p>
          <a:p>
            <a:r>
              <a:rPr lang="en-US" dirty="0"/>
              <a:t>The decentralization includes blockchain, and AI, this is important moving forward. We will likely be using blockchain to track training records, and AI to build content.</a:t>
            </a:r>
          </a:p>
          <a:p>
            <a:endParaRPr lang="en-US" dirty="0"/>
          </a:p>
          <a:p>
            <a:r>
              <a:rPr lang="en-US" dirty="0"/>
              <a:t>These </a:t>
            </a:r>
            <a:r>
              <a:rPr lang="en-US" dirty="0" err="1"/>
              <a:t>outerbands</a:t>
            </a:r>
            <a:r>
              <a:rPr lang="en-US" dirty="0"/>
              <a:t> of 3D engines powering our work in </a:t>
            </a:r>
            <a:r>
              <a:rPr lang="en-US" b="1" dirty="0"/>
              <a:t>Spatial Computing</a:t>
            </a:r>
            <a:r>
              <a:rPr lang="en-US" dirty="0"/>
              <a:t>, Asset Marketplaces supporting the </a:t>
            </a:r>
            <a:r>
              <a:rPr lang="en-US" b="1" dirty="0"/>
              <a:t>creator economy</a:t>
            </a:r>
            <a:r>
              <a:rPr lang="en-US" dirty="0"/>
              <a:t>, and even </a:t>
            </a:r>
            <a:r>
              <a:rPr lang="en-US" b="1" dirty="0"/>
              <a:t>Discovery</a:t>
            </a:r>
            <a:r>
              <a:rPr lang="en-US" dirty="0"/>
              <a:t> to some extent will impact game based training in the future. </a:t>
            </a:r>
          </a:p>
          <a:p>
            <a:endParaRPr lang="en-US" dirty="0"/>
          </a:p>
          <a:p>
            <a:r>
              <a:rPr lang="en-US" dirty="0"/>
              <a:t>The </a:t>
            </a:r>
            <a:r>
              <a:rPr lang="en-US" b="1" dirty="0"/>
              <a:t>Experience </a:t>
            </a:r>
            <a:r>
              <a:rPr lang="en-US" b="0" dirty="0"/>
              <a:t>is up to you to create and will be how most users will interact with game based learning in the future. </a:t>
            </a:r>
            <a:endParaRPr lang="en-US" b="1"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63107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2023 version of this tutorial, we have significantly shortened the early history sections. This timeline illustrates the changes that have occurred over centuries. We will expand on just a few of these milestones. But there are many fascinating details that just don’t fit into a ninety minute lecture.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895968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C8BDEE-FCEE-499C-B02E-8707321CAEF0}"/>
              </a:ext>
            </a:extLst>
          </p:cNvPr>
          <p:cNvSpPr>
            <a:spLocks noGrp="1" noRot="1" noChangeAspect="1" noChangeArrowheads="1" noTextEdit="1"/>
          </p:cNvSpPr>
          <p:nvPr>
            <p:ph type="sldImg"/>
          </p:nvPr>
        </p:nvSpPr>
        <p:spPr>
          <a:xfrm>
            <a:off x="-354013" y="473075"/>
            <a:ext cx="8023226" cy="4513263"/>
          </a:xfrm>
          <a:ln/>
        </p:spPr>
      </p:sp>
      <p:sp>
        <p:nvSpPr>
          <p:cNvPr id="17411" name="Rectangle 3">
            <a:extLst>
              <a:ext uri="{FF2B5EF4-FFF2-40B4-BE49-F238E27FC236}">
                <a16:creationId xmlns:a16="http://schemas.microsoft.com/office/drawing/2014/main" id="{9D804FD8-30AC-421B-9F5F-27C5722CD8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dirty="0"/>
              <a:t>We are going to look at what will bring the metaverse by exploring how we got to where we are today in the following areas: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Evolving VR and AR Equipment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Consumer Graphics Cards</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Mobile Platforms and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AR Equipment </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Moton Controls </a:t>
            </a:r>
          </a:p>
          <a:p>
            <a:pPr marL="285750" indent="-285750">
              <a:buFont typeface="Arial" panose="020B0604020202020204" pitchFamily="34" charset="0"/>
              <a:buChar char="•"/>
            </a:pPr>
            <a:endParaRPr lang="en-US" dirty="0"/>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Virtual Worlds</a:t>
            </a:r>
          </a:p>
          <a:p>
            <a:endParaRPr lang="en-US" altLang="en-US" dirty="0"/>
          </a:p>
        </p:txBody>
      </p:sp>
    </p:spTree>
    <p:extLst>
      <p:ext uri="{BB962C8B-B14F-4D97-AF65-F5344CB8AC3E}">
        <p14:creationId xmlns:p14="http://schemas.microsoft.com/office/powerpoint/2010/main" val="4151328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Everytime</a:t>
            </a:r>
            <a:r>
              <a:rPr lang="en-US" dirty="0"/>
              <a:t> a new VR system is announced the creators say something like a never before seen technology, and yet we have a huge history Virtual World systems that start as far back as the 1960s with the </a:t>
            </a:r>
            <a:r>
              <a:rPr lang="en-US" dirty="0" err="1"/>
              <a:t>sensorama</a:t>
            </a:r>
            <a:r>
              <a:rPr lang="en-US" dirty="0"/>
              <a:t>. Of course this was a hulking device that required you to approach it. By 1979 we had our first VR Headset. In the 1980s we saw VPL making headsets and gloves, the military using the Furness super cockpit in flight training, and NASA using VR to train Astronauts. </a:t>
            </a:r>
          </a:p>
          <a:p>
            <a:endParaRPr lang="en-US" dirty="0"/>
          </a:p>
          <a:p>
            <a:r>
              <a:rPr lang="en-US" dirty="0"/>
              <a:t>At the consumer level Sutter Glasses provided a 3D experience on both the Nintendo </a:t>
            </a:r>
            <a:r>
              <a:rPr lang="en-US" dirty="0" err="1"/>
              <a:t>FamiCom</a:t>
            </a:r>
            <a:r>
              <a:rPr lang="en-US" dirty="0"/>
              <a:t> and the </a:t>
            </a:r>
            <a:r>
              <a:rPr lang="en-US" dirty="0" err="1"/>
              <a:t>the</a:t>
            </a:r>
            <a:r>
              <a:rPr lang="en-US" dirty="0"/>
              <a:t> Sega Master System, culminating in the unfortunate failure of Nintendo’s Virtual Boy, a standalone VR system, that’s Red and Black screens can be considered Nintendo’s first real failure in game systems. </a:t>
            </a:r>
          </a:p>
          <a:p>
            <a:endParaRPr lang="en-US" dirty="0"/>
          </a:p>
          <a:p>
            <a:r>
              <a:rPr lang="en-US" dirty="0"/>
              <a:t>This was followed with Silicon Graphics powered VR developed at the Disney Parks, that until recently was still playable at Disney Quest, an arcade that used to be a part of Downtown Disney’s skyline. This system was huge as you can see on the far right housing large screens that had to be suspended from the ceiling. </a:t>
            </a:r>
          </a:p>
          <a:p>
            <a:endParaRPr lang="en-US" dirty="0"/>
          </a:p>
          <a:p>
            <a:r>
              <a:rPr lang="en-US" dirty="0"/>
              <a:t>Of course all of this changed as Palmer Lucky introduced the Oculus Rift DK1 on Kickstarter in 2013. Leveraging small, light, high resolution screens, that were pioneered for cell phones, the DK1 showed us all that VR could be a sustainable, light, and powerful experience, that has shaped the following decade of VR systems.</a:t>
            </a:r>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3604514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Oculus DK 1 had a paltry, by today’s standards, 1280x800 resolution screen running at 60hz. Contrast that to the HTC </a:t>
            </a:r>
            <a:r>
              <a:rPr lang="en-US" dirty="0" err="1"/>
              <a:t>Vive</a:t>
            </a:r>
            <a:r>
              <a:rPr lang="en-US" dirty="0"/>
              <a:t> Pro 2, that has 4896x2448 pixels per eye at 120hz and you have to wonder how we are generating all of those pixels. </a:t>
            </a:r>
          </a:p>
          <a:p>
            <a:endParaRPr lang="en-US" dirty="0"/>
          </a:p>
          <a:p>
            <a:r>
              <a:rPr lang="en-US" dirty="0"/>
              <a:t>I mentioned Silicon Graphics as the hardware running Disney’s VR experiences. They were also the main system generating graphics for Jurassic Park, and various Pixar films. They also worked on the graphics card for the Nintendo 64. </a:t>
            </a:r>
          </a:p>
          <a:p>
            <a:endParaRPr lang="en-US" dirty="0"/>
          </a:p>
          <a:p>
            <a:r>
              <a:rPr lang="en-US" dirty="0"/>
              <a:t>At the same time 3dfx’s voodoo cards and NVIDIA’s GeForce were fighting it out in the consumer space. In my experience in MilSim we were using an IG from E&amp;S at this time as well. </a:t>
            </a:r>
          </a:p>
          <a:p>
            <a:endParaRPr lang="en-US" dirty="0"/>
          </a:p>
          <a:p>
            <a:r>
              <a:rPr lang="en-US" dirty="0"/>
              <a:t>Eventually Silicon Graphics allowed spun out its graphics card division as </a:t>
            </a:r>
            <a:r>
              <a:rPr lang="en-US" dirty="0" err="1"/>
              <a:t>ArtX</a:t>
            </a:r>
            <a:r>
              <a:rPr lang="en-US" dirty="0"/>
              <a:t>, and </a:t>
            </a:r>
            <a:r>
              <a:rPr lang="en-US" dirty="0" err="1"/>
              <a:t>ArtX</a:t>
            </a:r>
            <a:r>
              <a:rPr lang="en-US" dirty="0"/>
              <a:t> was purchased by ATI for $400 million.</a:t>
            </a:r>
          </a:p>
          <a:p>
            <a:endParaRPr lang="en-US" dirty="0"/>
          </a:p>
          <a:p>
            <a:r>
              <a:rPr lang="en-US" dirty="0"/>
              <a:t>ATI had the contract to make graphics cards for Nintendo, and NVIDIA had a contract for the Xbox, leaving 3dfx out in the cold, and they soon closed. </a:t>
            </a:r>
          </a:p>
          <a:p>
            <a:endParaRPr lang="en-US" dirty="0"/>
          </a:p>
          <a:p>
            <a:r>
              <a:rPr lang="en-US" dirty="0"/>
              <a:t>NVIDIA and ATI (Later acquired by AMD) continued to push the graphics card market, and as a result these cards have become general purpose computers as well, powering high performance computing, solving large compute problems, becoming a major component of Crypto Mining, Grid Computing, Game Streaming, and now powering Artificial intelligence. </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2815369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 technologies explosion from that huge Zach Morris phone in the early 90s to today has been amazing to watch. </a:t>
            </a:r>
          </a:p>
          <a:p>
            <a:endParaRPr lang="en-US" dirty="0"/>
          </a:p>
          <a:p>
            <a:r>
              <a:rPr lang="en-US" dirty="0"/>
              <a:t>Apple introduced the Newton in the early 90s and it was unquestionably a failure, as the User Interface wasn’t ready. </a:t>
            </a:r>
          </a:p>
          <a:p>
            <a:endParaRPr lang="en-US" dirty="0"/>
          </a:p>
          <a:p>
            <a:r>
              <a:rPr lang="en-US" dirty="0"/>
              <a:t>Palm brought the technology back with a trainable input system and a UI that worked for people. </a:t>
            </a:r>
          </a:p>
          <a:p>
            <a:endParaRPr lang="en-US" dirty="0"/>
          </a:p>
          <a:p>
            <a:r>
              <a:rPr lang="en-US" dirty="0"/>
              <a:t>And by the early 2000s we all had blackberry devices in our pockets for work. </a:t>
            </a:r>
          </a:p>
          <a:p>
            <a:endParaRPr lang="en-US" dirty="0"/>
          </a:p>
          <a:p>
            <a:r>
              <a:rPr lang="en-US" dirty="0"/>
              <a:t>In 2007 apple introduced the iPhone, with the App store coming the following year. This introduced capacitive touch, AKA pen-less interaction, accelerometers, decent cameras, the power of all these devices in the palm of your hand. It started a mobile gaming revolution, and led to the development of fast high resolution, yet tiny screens. </a:t>
            </a:r>
          </a:p>
          <a:p>
            <a:endParaRPr lang="en-US" dirty="0"/>
          </a:p>
          <a:p>
            <a:r>
              <a:rPr lang="en-US" dirty="0"/>
              <a:t>Nintendo, of course had game boy, but the 3DS brought us glasses free 3D and Card based Augmented Reality. It is still one of the best examples of AR out there. </a:t>
            </a:r>
          </a:p>
          <a:p>
            <a:endParaRPr lang="en-US" dirty="0"/>
          </a:p>
          <a:p>
            <a:r>
              <a:rPr lang="en-US" dirty="0"/>
              <a:t>Now phones are coming with flexible screens, and the ability to shape a screen into whatever shape you need is going to impact our ability to build VR and AR screens that can wrap around the face of the user. </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1029687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1994 the QR Code was invented little did we know this would be literally everywhere in 2023. These seemingly random images link us to websites and can act as markers for AR applications. </a:t>
            </a:r>
          </a:p>
          <a:p>
            <a:endParaRPr lang="en-US" dirty="0"/>
          </a:p>
          <a:p>
            <a:r>
              <a:rPr lang="en-US" dirty="0"/>
              <a:t>In 2004 Sony released the eye toy. This was a </a:t>
            </a:r>
            <a:r>
              <a:rPr lang="en-US" dirty="0" err="1"/>
              <a:t>playstation</a:t>
            </a:r>
            <a:r>
              <a:rPr lang="en-US" dirty="0"/>
              <a:t> console controller that could track movement on a camera. This is way before the Kinect came out and made motion gaming a phenomenon. It could be used to move around on screen to interact with objects on a 2D plane. Their game Eye Of Judgement combined trackable trading cards, on a board game interface that showed us what AR board games could look like.</a:t>
            </a:r>
          </a:p>
          <a:p>
            <a:endParaRPr lang="en-US" dirty="0"/>
          </a:p>
          <a:p>
            <a:r>
              <a:rPr lang="en-US" dirty="0"/>
              <a:t>In 2011 the 3DS came out and included AR. I mentioned this already as a major point in mobile as well as this was a completely contained system with handheld AR.</a:t>
            </a:r>
          </a:p>
          <a:p>
            <a:endParaRPr lang="en-US" dirty="0"/>
          </a:p>
          <a:p>
            <a:r>
              <a:rPr lang="en-US" dirty="0"/>
              <a:t>This is all part of the growing movement towards mobile AR. This includes everything from QR codes in windows of restaurants, to playing games around a city based on GPS and video overlays. The image shows off a maintenance trainer.</a:t>
            </a:r>
          </a:p>
          <a:p>
            <a:endParaRPr lang="en-US" dirty="0"/>
          </a:p>
          <a:p>
            <a:r>
              <a:rPr lang="en-US" dirty="0"/>
              <a:t>In 2013 google glass left us speechless as people began wearing a camera and screen in their glasses. </a:t>
            </a:r>
          </a:p>
          <a:p>
            <a:endParaRPr lang="en-US" dirty="0"/>
          </a:p>
          <a:p>
            <a:r>
              <a:rPr lang="en-US" dirty="0"/>
              <a:t>In 2020 Apple put their first LiDAR in a tablet. This is changing how user interfaces work as it will track hands much better then conventional camera methods, and will be another method for how we interact with computers in the future.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54</a:t>
            </a:fld>
            <a:endParaRPr lang="en-US" dirty="0"/>
          </a:p>
        </p:txBody>
      </p:sp>
    </p:spTree>
    <p:extLst>
      <p:ext uri="{BB962C8B-B14F-4D97-AF65-F5344CB8AC3E}">
        <p14:creationId xmlns:p14="http://schemas.microsoft.com/office/powerpoint/2010/main" val="1137129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will we interact with computers in the future? We often find ourselves looking at new controllers and thinking this is the future. But more often then not they become a toy on the self as we return to our keyboards and mice. </a:t>
            </a:r>
          </a:p>
          <a:p>
            <a:endParaRPr lang="en-US" dirty="0"/>
          </a:p>
          <a:p>
            <a:r>
              <a:rPr lang="en-US" dirty="0"/>
              <a:t>In the 80s gloves started to get popular. New advances in this space like the </a:t>
            </a:r>
            <a:r>
              <a:rPr lang="en-US" dirty="0" err="1"/>
              <a:t>HaptX</a:t>
            </a:r>
            <a:r>
              <a:rPr lang="en-US" dirty="0"/>
              <a:t> glove are very impressive, but they had humble beginnings. The Power Glove from Nintendo used flexible potentiometers to know if a finger was opened or closed and optical tracking for location. </a:t>
            </a:r>
          </a:p>
          <a:p>
            <a:endParaRPr lang="en-US" dirty="0"/>
          </a:p>
          <a:p>
            <a:r>
              <a:rPr lang="en-US" dirty="0"/>
              <a:t>I mentioned the </a:t>
            </a:r>
            <a:r>
              <a:rPr lang="en-US" dirty="0" err="1"/>
              <a:t>Eyetoy</a:t>
            </a:r>
            <a:r>
              <a:rPr lang="en-US" dirty="0"/>
              <a:t> Earlier, and I was very excited about it when it came out, but it was quickly replaced by the Kinect. The Kinect combined the </a:t>
            </a:r>
            <a:r>
              <a:rPr lang="en-US" dirty="0" err="1"/>
              <a:t>eyetoy</a:t>
            </a:r>
            <a:r>
              <a:rPr lang="en-US" dirty="0"/>
              <a:t> with painting IR dots and multiple cameras to gain a sense of depth. </a:t>
            </a:r>
          </a:p>
          <a:p>
            <a:endParaRPr lang="en-US" dirty="0"/>
          </a:p>
          <a:p>
            <a:r>
              <a:rPr lang="en-US" dirty="0"/>
              <a:t>In 2012 Sony and Wii both had motion wand devices. One tracking from a 2 camera version of the </a:t>
            </a:r>
            <a:r>
              <a:rPr lang="en-US" dirty="0" err="1"/>
              <a:t>EyeToy</a:t>
            </a:r>
            <a:r>
              <a:rPr lang="en-US" dirty="0"/>
              <a:t> and the other tracking a stationary bar of IR lights. </a:t>
            </a:r>
          </a:p>
          <a:p>
            <a:endParaRPr lang="en-US" dirty="0"/>
          </a:p>
          <a:p>
            <a:r>
              <a:rPr lang="en-US" dirty="0"/>
              <a:t>Leap motion soon followed to track your hands over a keyboard, and of course we all attached them to our VR devices to track our hands there. </a:t>
            </a:r>
          </a:p>
          <a:p>
            <a:endParaRPr lang="en-US" dirty="0"/>
          </a:p>
          <a:p>
            <a:r>
              <a:rPr lang="en-US" dirty="0"/>
              <a:t>Most VR devices have used some form of trackable hand controllers. The oculus Rift ones are shown in the image above. </a:t>
            </a:r>
          </a:p>
          <a:p>
            <a:endParaRPr lang="en-US" dirty="0"/>
          </a:p>
          <a:p>
            <a:r>
              <a:rPr lang="en-US" dirty="0"/>
              <a:t>We have also had companies developing full body tracking, and omnidirectional treadmills, and while these probably give you the highest level of interaction, they are probably to cost and space prohibitive for the average use case.</a:t>
            </a:r>
          </a:p>
          <a:p>
            <a:endParaRPr lang="en-US" dirty="0"/>
          </a:p>
          <a:p>
            <a:r>
              <a:rPr lang="en-US" dirty="0"/>
              <a:t>In 2019 Oculus Introduced Inside out hand tracking. So, you can just use your hands. They are tracked by the same cameras that tracked the controllers mounted on the outside of the device. </a:t>
            </a:r>
          </a:p>
          <a:p>
            <a:endParaRPr lang="en-US" dirty="0"/>
          </a:p>
          <a:p>
            <a:r>
              <a:rPr lang="en-US" dirty="0"/>
              <a:t>In 2020 Apple started having LiDAR on their high end tablets, and when their VR system comes out it will use that for hand tracking. </a:t>
            </a:r>
          </a:p>
          <a:p>
            <a:endParaRPr lang="en-US" dirty="0"/>
          </a:p>
          <a:p>
            <a:r>
              <a:rPr lang="en-US" dirty="0"/>
              <a:t>There is still a reason to use controllers though. One they can simulate other objects in VR, also on the Quest Pro, the controllers have their own cameras, so they can track even when they are not in front of the otherwise front facing cameras.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20251257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0" dirty="0"/>
              <a:t>This slide represents basically what you our able to buy today. That being said some things may have come to market after this slide was made, and there are some really high end devices with better field of view, higher resolutions (</a:t>
            </a:r>
            <a:r>
              <a:rPr lang="en-US" kern="0" dirty="0" err="1"/>
              <a:t>StarVR</a:t>
            </a:r>
            <a:r>
              <a:rPr lang="en-US" kern="0" dirty="0"/>
              <a:t> and </a:t>
            </a:r>
            <a:r>
              <a:rPr lang="en-US" kern="0" dirty="0" err="1"/>
              <a:t>Pimax</a:t>
            </a:r>
            <a:r>
              <a:rPr lang="en-US" kern="0" dirty="0"/>
              <a:t> Vision), and other special features, like color AR Passthrough (quest 3)</a:t>
            </a:r>
          </a:p>
          <a:p>
            <a:endParaRPr lang="en-US" kern="0" dirty="0"/>
          </a:p>
          <a:p>
            <a:r>
              <a:rPr lang="en-US" kern="0" dirty="0"/>
              <a:t>There are basically 3 classes of VR headsets</a:t>
            </a:r>
          </a:p>
          <a:p>
            <a:pPr marL="342900" indent="-342900">
              <a:buAutoNum type="arabicPeriod"/>
            </a:pPr>
            <a:r>
              <a:rPr lang="en-US" kern="0" dirty="0"/>
              <a:t>Outside in Tracked devices like the HTC </a:t>
            </a:r>
            <a:r>
              <a:rPr lang="en-US" kern="0" dirty="0" err="1"/>
              <a:t>Vive</a:t>
            </a:r>
            <a:r>
              <a:rPr lang="en-US" kern="0" dirty="0"/>
              <a:t> and Valve Index use tracking boxes to track both the user and other objects in a defined space. These usually require a PC as well </a:t>
            </a:r>
          </a:p>
          <a:p>
            <a:pPr marL="342900" indent="-342900">
              <a:buAutoNum type="arabicPeriod"/>
            </a:pPr>
            <a:r>
              <a:rPr lang="en-US" kern="0" dirty="0"/>
              <a:t>Inside out Tracked devices like the </a:t>
            </a:r>
            <a:r>
              <a:rPr lang="en-US" kern="0" dirty="0" err="1"/>
              <a:t>Playstation</a:t>
            </a:r>
            <a:r>
              <a:rPr lang="en-US" kern="0" dirty="0"/>
              <a:t> VR 2, that require an external device like a computer or console. This includes the older Oculus Rift as well. These do not require external tracking equipment</a:t>
            </a:r>
          </a:p>
          <a:p>
            <a:pPr marL="342900" indent="-342900">
              <a:buAutoNum type="arabicPeriod"/>
            </a:pPr>
            <a:r>
              <a:rPr lang="en-US" kern="0" dirty="0"/>
              <a:t>Inside out stand alone devices like the Meta Quest Series</a:t>
            </a:r>
          </a:p>
          <a:p>
            <a:pPr marL="342900" indent="-342900">
              <a:buAutoNum type="arabicPeriod"/>
            </a:pPr>
            <a:endParaRPr lang="en-US" kern="0" dirty="0"/>
          </a:p>
          <a:p>
            <a:pPr marL="0" indent="0">
              <a:buNone/>
            </a:pPr>
            <a:r>
              <a:rPr lang="en-US" kern="0" dirty="0"/>
              <a:t>In AR there are devices like the Halo Lens and Magic Leap, that are stand alone devices that can run AR applications only. These tend to have some draw backs as they don’t have the fastest computers available, and they do inside out tracking, and the low field of view is an issue. </a:t>
            </a:r>
          </a:p>
          <a:p>
            <a:pPr marL="0" indent="0">
              <a:buNone/>
            </a:pPr>
            <a:endParaRPr lang="en-US" kern="0" dirty="0"/>
          </a:p>
          <a:p>
            <a:pPr marL="0" indent="0">
              <a:buNone/>
            </a:pPr>
            <a:r>
              <a:rPr lang="en-US" kern="0" dirty="0"/>
              <a:t>The other class of AR devices are Pass Trough VR devices. The quest 3 will let you do AR in color inside your VR glasses. This eliminated how obvious the reduced field of view is. </a:t>
            </a:r>
            <a:r>
              <a:rPr lang="en-US" kern="0" dirty="0" err="1"/>
              <a:t>Ie</a:t>
            </a:r>
            <a:r>
              <a:rPr lang="en-US" kern="0" dirty="0"/>
              <a:t> the floating screen problem, but it may also introduce some delay to the real world. </a:t>
            </a:r>
          </a:p>
          <a:p>
            <a:pPr marL="0" indent="0">
              <a:buNone/>
            </a:pPr>
            <a:endParaRPr lang="en-US" kern="0" dirty="0"/>
          </a:p>
          <a:p>
            <a:pPr marL="0" indent="0">
              <a:buNone/>
            </a:pPr>
            <a:r>
              <a:rPr lang="en-US" kern="0" dirty="0"/>
              <a:t>I also included a picture of the </a:t>
            </a:r>
            <a:r>
              <a:rPr lang="en-US" kern="0" dirty="0" err="1"/>
              <a:t>Xreal</a:t>
            </a:r>
            <a:r>
              <a:rPr lang="en-US" kern="0" dirty="0"/>
              <a:t> Air. This is a 3 Degree of Freedom AR device that is more like a wearable screen, but the form factor is very desirable as it looks like a pair of sunglasses.</a:t>
            </a:r>
          </a:p>
          <a:p>
            <a:pPr marL="0" indent="0">
              <a:buNone/>
            </a:pPr>
            <a:endParaRPr lang="en-US" kern="0" dirty="0"/>
          </a:p>
          <a:p>
            <a:pPr marL="0" indent="0">
              <a:buNone/>
            </a:pPr>
            <a:r>
              <a:rPr lang="en-US" b="1" i="0" dirty="0">
                <a:solidFill>
                  <a:srgbClr val="222222"/>
                </a:solidFill>
                <a:effectLst/>
                <a:latin typeface="Roboto" panose="02000000000000000000" pitchFamily="2" charset="0"/>
              </a:rPr>
              <a:t>The image is of A surgeon at Ohana One, a Los Angeles-based company that cultivates surgical training programs using </a:t>
            </a:r>
            <a:r>
              <a:rPr lang="en-US" b="1" i="0" dirty="0" err="1">
                <a:solidFill>
                  <a:srgbClr val="222222"/>
                </a:solidFill>
                <a:effectLst/>
                <a:latin typeface="Roboto" panose="02000000000000000000" pitchFamily="2" charset="0"/>
              </a:rPr>
              <a:t>Vuzix</a:t>
            </a:r>
            <a:r>
              <a:rPr lang="en-US" b="1" i="0" dirty="0">
                <a:solidFill>
                  <a:srgbClr val="222222"/>
                </a:solidFill>
                <a:effectLst/>
                <a:latin typeface="Roboto" panose="02000000000000000000" pitchFamily="2" charset="0"/>
              </a:rPr>
              <a:t> smart glass technology in developing areas around the world, is shown using </a:t>
            </a:r>
            <a:r>
              <a:rPr lang="en-US" b="1" i="0" dirty="0" err="1">
                <a:solidFill>
                  <a:srgbClr val="222222"/>
                </a:solidFill>
                <a:effectLst/>
                <a:latin typeface="Roboto" panose="02000000000000000000" pitchFamily="2" charset="0"/>
              </a:rPr>
              <a:t>Vuzix</a:t>
            </a:r>
            <a:r>
              <a:rPr lang="en-US" b="1" i="0" dirty="0">
                <a:solidFill>
                  <a:srgbClr val="222222"/>
                </a:solidFill>
                <a:effectLst/>
                <a:latin typeface="Roboto" panose="02000000000000000000" pitchFamily="2" charset="0"/>
              </a:rPr>
              <a:t> glasses. (Ohana One/</a:t>
            </a:r>
            <a:r>
              <a:rPr lang="en-US" b="1" i="0" dirty="0" err="1">
                <a:solidFill>
                  <a:srgbClr val="222222"/>
                </a:solidFill>
                <a:effectLst/>
                <a:latin typeface="Roboto" panose="02000000000000000000" pitchFamily="2" charset="0"/>
              </a:rPr>
              <a:t>Vuzix</a:t>
            </a:r>
            <a:r>
              <a:rPr lang="en-US" b="1" i="0" dirty="0">
                <a:solidFill>
                  <a:srgbClr val="222222"/>
                </a:solidFill>
                <a:effectLst/>
                <a:latin typeface="Roboto" panose="02000000000000000000" pitchFamily="2" charset="0"/>
              </a:rPr>
              <a:t>) A quarter of U.S. surgeons have already started using AR smart glasses, while an additional 31% are considering using them, one study found. (</a:t>
            </a:r>
            <a:r>
              <a:rPr lang="en-US" b="1" i="0" dirty="0" err="1">
                <a:solidFill>
                  <a:srgbClr val="222222"/>
                </a:solidFill>
                <a:effectLst/>
                <a:latin typeface="Roboto" panose="02000000000000000000" pitchFamily="2" charset="0"/>
              </a:rPr>
              <a:t>Vuzix</a:t>
            </a:r>
            <a:r>
              <a:rPr lang="en-US" b="1" i="0" dirty="0">
                <a:solidFill>
                  <a:srgbClr val="222222"/>
                </a:solidFill>
                <a:effectLst/>
                <a:latin typeface="Roboto" panose="02000000000000000000" pitchFamily="2" charset="0"/>
              </a:rPr>
              <a:t>)</a:t>
            </a:r>
          </a:p>
          <a:p>
            <a:pPr marL="0" indent="0">
              <a:buNone/>
            </a:pPr>
            <a:endParaRPr lang="en-US" b="1" i="0" kern="0" dirty="0">
              <a:solidFill>
                <a:srgbClr val="222222"/>
              </a:solidFill>
              <a:effectLst/>
              <a:latin typeface="Roboto" panose="02000000000000000000" pitchFamily="2" charset="0"/>
            </a:endParaRPr>
          </a:p>
          <a:p>
            <a:pPr marL="0" indent="0">
              <a:buNone/>
            </a:pPr>
            <a:r>
              <a:rPr lang="en-US" kern="0" dirty="0"/>
              <a:t>https://www.foxnews.com/health/doctors-increasingly-using-ar-smart-glasses-operating-room-potential-revolutionize-surgeries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9997186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kern="0" dirty="0">
                <a:solidFill>
                  <a:schemeClr val="bg1"/>
                </a:solidFill>
              </a:rPr>
              <a:t>What kind of content will we be using.</a:t>
            </a:r>
          </a:p>
          <a:p>
            <a:pPr marL="0" indent="0">
              <a:buNone/>
            </a:pPr>
            <a:endParaRPr lang="en-US" sz="1600" kern="0" dirty="0">
              <a:solidFill>
                <a:schemeClr val="bg1"/>
              </a:solidFill>
            </a:endParaRPr>
          </a:p>
          <a:p>
            <a:pPr marL="0" indent="0">
              <a:buNone/>
            </a:pPr>
            <a:r>
              <a:rPr lang="en-US" sz="1600" kern="0" dirty="0">
                <a:solidFill>
                  <a:schemeClr val="bg1"/>
                </a:solidFill>
              </a:rPr>
              <a:t>There, Forterra OLIVE, IMVU</a:t>
            </a:r>
          </a:p>
          <a:p>
            <a:pPr marL="0" indent="0">
              <a:buNone/>
            </a:pPr>
            <a:r>
              <a:rPr lang="en-US" sz="1600" kern="0" dirty="0">
                <a:solidFill>
                  <a:schemeClr val="bg1"/>
                </a:solidFill>
              </a:rPr>
              <a:t>Second Life, </a:t>
            </a:r>
            <a:r>
              <a:rPr lang="en-US" sz="1600" kern="0" dirty="0" err="1">
                <a:solidFill>
                  <a:schemeClr val="bg1"/>
                </a:solidFill>
              </a:rPr>
              <a:t>OpenSim</a:t>
            </a:r>
            <a:endParaRPr lang="en-US" sz="1600" kern="0" dirty="0">
              <a:solidFill>
                <a:schemeClr val="bg1"/>
              </a:solidFill>
            </a:endParaRPr>
          </a:p>
          <a:p>
            <a:pPr marL="0" indent="0">
              <a:buNone/>
            </a:pPr>
            <a:r>
              <a:rPr lang="en-US" sz="1600" kern="0" dirty="0">
                <a:solidFill>
                  <a:schemeClr val="bg1"/>
                </a:solidFill>
              </a:rPr>
              <a:t>Habbo Hotel/Club Penguin</a:t>
            </a:r>
          </a:p>
          <a:p>
            <a:pPr marL="0" indent="0">
              <a:buNone/>
            </a:pPr>
            <a:r>
              <a:rPr lang="en-US" sz="1600" kern="0" dirty="0">
                <a:solidFill>
                  <a:schemeClr val="bg1"/>
                </a:solidFill>
              </a:rPr>
              <a:t>Roblox &amp; Mine Craft</a:t>
            </a:r>
          </a:p>
          <a:p>
            <a:endParaRPr lang="en-US" dirty="0"/>
          </a:p>
          <a:p>
            <a:endParaRPr lang="en-US" dirty="0"/>
          </a:p>
          <a:p>
            <a:r>
              <a:rPr lang="en-US" dirty="0"/>
              <a:t>One issue we will need to deal with, is who makes all the content we need.</a:t>
            </a:r>
          </a:p>
        </p:txBody>
      </p:sp>
      <p:sp>
        <p:nvSpPr>
          <p:cNvPr id="4" name="Slide Number Placeholder 3"/>
          <p:cNvSpPr>
            <a:spLocks noGrp="1"/>
          </p:cNvSpPr>
          <p:nvPr>
            <p:ph type="sldNum" sz="quarter" idx="5"/>
          </p:nvPr>
        </p:nvSpPr>
        <p:spPr/>
        <p:txBody>
          <a:bodyPr/>
          <a:lstStyle/>
          <a:p>
            <a:fld id="{85D9B890-3B6E-417C-BD92-47816D5AB620}" type="slidenum">
              <a:rPr lang="en-US" smtClean="0"/>
              <a:pPr/>
              <a:t>57</a:t>
            </a:fld>
            <a:endParaRPr lang="en-US" dirty="0"/>
          </a:p>
        </p:txBody>
      </p:sp>
    </p:spTree>
    <p:extLst>
      <p:ext uri="{BB962C8B-B14F-4D97-AF65-F5344CB8AC3E}">
        <p14:creationId xmlns:p14="http://schemas.microsoft.com/office/powerpoint/2010/main" val="36890521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Shrapnel is using Avalanche’s subnets architecture, application-specific chains that can be customized to suit the needs and rules of a game. Being able to spin up a blockchain on Avalanche removes a lot of headaches and reduces security risks, said Ed Chang, director of gaming at Ava Labs, the developer of Avalanche.</a:t>
            </a:r>
          </a:p>
          <a:p>
            <a:r>
              <a:rPr lang="en-US" dirty="0"/>
              <a:t>“We have some game developers who are seeing this as almost like a publishing opportunity,” said Chang in an interview. “If they can build a meaningful enough subnet following for their game, they can attract other games to actually deploy on their subnet as well. So if they have the other games using their token, there’s more value and governance attributes.”</a:t>
            </a:r>
          </a:p>
          <a:p>
            <a:endParaRPr lang="en-US" dirty="0"/>
          </a:p>
          <a:p>
            <a:r>
              <a:rPr lang="en-US" dirty="0"/>
              <a:t>Gallium Studios, an independent game studio founded by legendary video game designers Will Wright (The Sims, Sim City, Spore) and Lauren Elliott (Where in the World is Carmen </a:t>
            </a:r>
            <a:r>
              <a:rPr lang="en-US" dirty="0" err="1"/>
              <a:t>Sandiego</a:t>
            </a:r>
            <a:r>
              <a:rPr lang="en-US" dirty="0"/>
              <a:t>), has raised $6 million in funding to help develop simulation games that utilize blockchain technology.</a:t>
            </a:r>
          </a:p>
          <a:p>
            <a:endParaRPr lang="en-US" dirty="0"/>
          </a:p>
          <a:p>
            <a:r>
              <a:rPr lang="en-US" dirty="0"/>
              <a:t>Gallium’s first projects include </a:t>
            </a:r>
            <a:r>
              <a:rPr lang="en-US" dirty="0" err="1"/>
              <a:t>VoxVerse</a:t>
            </a:r>
            <a:r>
              <a:rPr lang="en-US" dirty="0"/>
              <a:t>, which Wright helped design for Gala Games, and </a:t>
            </a:r>
            <a:r>
              <a:rPr lang="en-US" dirty="0" err="1"/>
              <a:t>Proxi</a:t>
            </a:r>
            <a:r>
              <a:rPr lang="en-US" dirty="0"/>
              <a:t>, a memory simulation game. Both use the blockchain tech in some way. The financing was provided by Griffin Gaming Partners, one of the world’s largest venture funds specializing in gaming.</a:t>
            </a:r>
          </a:p>
          <a:p>
            <a:endParaRPr lang="en-US" dirty="0"/>
          </a:p>
          <a:p>
            <a:r>
              <a:rPr lang="en-US" dirty="0"/>
              <a:t>On The Sandbox, the marketplace is a place where you will be able to purchase tokens such as ASSETs, LANDs and GEMs. Voxel artists are able to upload their ASSETs to the marketplace, thus "converting" them into non-fungible tokens (NFTs). The marketplace is the first initial step to </a:t>
            </a:r>
            <a:r>
              <a:rPr lang="en-US" dirty="0" err="1"/>
              <a:t>tokenising</a:t>
            </a:r>
            <a:r>
              <a:rPr lang="en-US" dirty="0"/>
              <a:t> voxel ASSETs.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42279332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C8BDEE-FCEE-499C-B02E-8707321CAEF0}"/>
              </a:ext>
            </a:extLst>
          </p:cNvPr>
          <p:cNvSpPr>
            <a:spLocks noGrp="1" noRot="1" noChangeAspect="1" noChangeArrowheads="1" noTextEdit="1"/>
          </p:cNvSpPr>
          <p:nvPr>
            <p:ph type="sldImg"/>
          </p:nvPr>
        </p:nvSpPr>
        <p:spPr>
          <a:xfrm>
            <a:off x="-354013" y="473075"/>
            <a:ext cx="8023226" cy="4513263"/>
          </a:xfrm>
          <a:ln/>
        </p:spPr>
      </p:sp>
      <p:sp>
        <p:nvSpPr>
          <p:cNvPr id="17411" name="Rectangle 3">
            <a:extLst>
              <a:ext uri="{FF2B5EF4-FFF2-40B4-BE49-F238E27FC236}">
                <a16:creationId xmlns:a16="http://schemas.microsoft.com/office/drawing/2014/main" id="{9D804FD8-30AC-421B-9F5F-27C5722CD8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extLst>
      <p:ext uri="{BB962C8B-B14F-4D97-AF65-F5344CB8AC3E}">
        <p14:creationId xmlns:p14="http://schemas.microsoft.com/office/powerpoint/2010/main" val="92116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2023 version of this tutorial, we have significantly shortened the early history sections. This timeline illustrates the changes that have occurred over centuries. We will expand on just a few of these milestones. But there are many fascinating details that just don’t fit into a ninety minute lecture.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615559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Large Language Models like GPT-4 powering </a:t>
            </a:r>
            <a:r>
              <a:rPr lang="en-US" dirty="0" err="1"/>
              <a:t>ChatGPT</a:t>
            </a:r>
            <a:r>
              <a:rPr lang="en-US" dirty="0"/>
              <a:t> have exploded on the scene,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They can help you write code, but they can’t really write the code for you yet. They are great if you know how to code and like to get a little support. I’ve used them to debug some code in Unity.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They can answer lots of questions, for example if you want to know how eye tracking works they can explain it to you and they may come up with some interesting areas that you had not expected to see.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That said, they can also make things up. This seems especially bad when you ask it for book recommendations.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lower image is from a show on twitch that is an infinitely long episode of Seinfeld, called Nothing Forever. Because Seinfeld was called a show about nothing. This GPT model was loaded with all of the dialog from the Seinfeld shows and was asked to act like the various characters and chat about topics suggested by the audience on Twitch. The characters are generated by Ready Player Me, the Environment is running in Unity. The dialog is generated by GPT-3 Davinci, and there is some text to speech program running in the background.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show was a big hit, until </a:t>
            </a:r>
            <a:r>
              <a:rPr lang="en-US" dirty="0" err="1"/>
              <a:t>ChatGPT</a:t>
            </a:r>
            <a:r>
              <a:rPr lang="en-US" dirty="0"/>
              <a:t> became super popular, and the developers downgraded from </a:t>
            </a:r>
            <a:r>
              <a:rPr lang="en-US" dirty="0" err="1"/>
              <a:t>Divinci</a:t>
            </a:r>
            <a:r>
              <a:rPr lang="en-US" dirty="0"/>
              <a:t> to the previous chat </a:t>
            </a:r>
            <a:r>
              <a:rPr lang="en-US" dirty="0" err="1"/>
              <a:t>gpt</a:t>
            </a:r>
            <a:r>
              <a:rPr lang="en-US" dirty="0"/>
              <a:t> version Curie. It of course started making inappropriate comments and was subsequently banned from Twitch. It was eventually let back on, but its back on for season 2 and seems to be problem free.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https://gizmodo.com/seinfeld-nothing-forever-twitch-ai-1850204553</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60</a:t>
            </a:fld>
            <a:endParaRPr lang="en-US" dirty="0"/>
          </a:p>
        </p:txBody>
      </p:sp>
    </p:spTree>
    <p:extLst>
      <p:ext uri="{BB962C8B-B14F-4D97-AF65-F5344CB8AC3E}">
        <p14:creationId xmlns:p14="http://schemas.microsoft.com/office/powerpoint/2010/main" val="36634552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types of AI Generation that I am interested in.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61</a:t>
            </a:fld>
            <a:endParaRPr lang="en-US" dirty="0"/>
          </a:p>
        </p:txBody>
      </p:sp>
    </p:spTree>
    <p:extLst>
      <p:ext uri="{BB962C8B-B14F-4D97-AF65-F5344CB8AC3E}">
        <p14:creationId xmlns:p14="http://schemas.microsoft.com/office/powerpoint/2010/main" val="3873432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Image Generation tools like </a:t>
            </a:r>
            <a:r>
              <a:rPr lang="en-US" dirty="0" err="1"/>
              <a:t>Midjourney</a:t>
            </a:r>
            <a:r>
              <a:rPr lang="en-US" dirty="0"/>
              <a:t>, </a:t>
            </a:r>
            <a:r>
              <a:rPr lang="en-US" dirty="0" err="1"/>
              <a:t>OpenAI</a:t>
            </a:r>
            <a:r>
              <a:rPr lang="en-US" dirty="0"/>
              <a:t> Dall-E 2, Stable Diffusion and more can be used to generate:</a:t>
            </a:r>
          </a:p>
          <a:p>
            <a:pPr lvl="1"/>
            <a:r>
              <a:rPr lang="en-US" dirty="0"/>
              <a:t>concept art</a:t>
            </a:r>
          </a:p>
          <a:p>
            <a:pPr lvl="1"/>
            <a:r>
              <a:rPr lang="en-US" dirty="0"/>
              <a:t>sprite sheets</a:t>
            </a:r>
          </a:p>
          <a:p>
            <a:pPr lvl="1"/>
            <a:r>
              <a:rPr lang="en-US" dirty="0"/>
              <a:t>2 items and descriptions</a:t>
            </a:r>
          </a:p>
          <a:p>
            <a:r>
              <a:rPr lang="en-US" dirty="0"/>
              <a:t>They can even improve your QR Codes, like the one on the right.</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dirty="0"/>
          </a:p>
        </p:txBody>
      </p:sp>
    </p:spTree>
    <p:extLst>
      <p:ext uri="{BB962C8B-B14F-4D97-AF65-F5344CB8AC3E}">
        <p14:creationId xmlns:p14="http://schemas.microsoft.com/office/powerpoint/2010/main" val="15457372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AI’s </a:t>
            </a:r>
            <a:r>
              <a:rPr lang="en-US" dirty="0" err="1"/>
              <a:t>Shap</a:t>
            </a:r>
            <a:r>
              <a:rPr lang="en-US" dirty="0"/>
              <a:t>-E is open source and can generate models based on a prompts</a:t>
            </a:r>
          </a:p>
          <a:p>
            <a:pPr lvl="1"/>
            <a:r>
              <a:rPr lang="en-US" dirty="0"/>
              <a:t>Try it now at: https://huggingface.co/spaces/hysts/Shap-E</a:t>
            </a:r>
          </a:p>
          <a:p>
            <a:pPr lvl="1"/>
            <a:r>
              <a:rPr lang="en-US" dirty="0"/>
              <a:t>Ready Player Me can generate characters for your application from an uploaded image, and is free at readyplayer.me</a:t>
            </a:r>
          </a:p>
          <a:p>
            <a:r>
              <a:rPr lang="en-US" dirty="0"/>
              <a:t>Blockade Labs can generate a full environment from a picture you drew that can be imported into any game engine</a:t>
            </a:r>
          </a:p>
          <a:p>
            <a:endParaRPr lang="en-US" dirty="0"/>
          </a:p>
          <a:p>
            <a:r>
              <a:rPr lang="en-US" dirty="0"/>
              <a:t>With AI tools we can create the basis for full applications.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63</a:t>
            </a:fld>
            <a:endParaRPr lang="en-US" dirty="0"/>
          </a:p>
        </p:txBody>
      </p:sp>
    </p:spTree>
    <p:extLst>
      <p:ext uri="{BB962C8B-B14F-4D97-AF65-F5344CB8AC3E}">
        <p14:creationId xmlns:p14="http://schemas.microsoft.com/office/powerpoint/2010/main" val="18012505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C8BDEE-FCEE-499C-B02E-8707321CAEF0}"/>
              </a:ext>
            </a:extLst>
          </p:cNvPr>
          <p:cNvSpPr>
            <a:spLocks noGrp="1" noRot="1" noChangeAspect="1" noChangeArrowheads="1" noTextEdit="1"/>
          </p:cNvSpPr>
          <p:nvPr>
            <p:ph type="sldImg"/>
          </p:nvPr>
        </p:nvSpPr>
        <p:spPr>
          <a:xfrm>
            <a:off x="-354013" y="473075"/>
            <a:ext cx="8023226" cy="4513263"/>
          </a:xfrm>
          <a:ln/>
        </p:spPr>
      </p:sp>
      <p:sp>
        <p:nvSpPr>
          <p:cNvPr id="17411" name="Rectangle 3">
            <a:extLst>
              <a:ext uri="{FF2B5EF4-FFF2-40B4-BE49-F238E27FC236}">
                <a16:creationId xmlns:a16="http://schemas.microsoft.com/office/drawing/2014/main" id="{9D804FD8-30AC-421B-9F5F-27C5722CD8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extLst>
      <p:ext uri="{BB962C8B-B14F-4D97-AF65-F5344CB8AC3E}">
        <p14:creationId xmlns:p14="http://schemas.microsoft.com/office/powerpoint/2010/main" val="30368058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0" dirty="0"/>
              <a:t>Mark Zuckerberg believes the Metaverse will replace social media</a:t>
            </a:r>
          </a:p>
          <a:p>
            <a:r>
              <a:rPr lang="en-US" sz="2000" kern="0" dirty="0"/>
              <a:t>Why that is true:</a:t>
            </a:r>
          </a:p>
          <a:p>
            <a:pPr lvl="1"/>
            <a:endParaRPr lang="en-US" sz="1800" kern="0" dirty="0"/>
          </a:p>
          <a:p>
            <a:pPr lvl="1"/>
            <a:r>
              <a:rPr lang="en-US" sz="1800" kern="0" dirty="0"/>
              <a:t>Kids are growing up in virtual spaces. Even more then the last generation. Roblox, Minecraft, even Zoom to some extent. </a:t>
            </a:r>
          </a:p>
          <a:p>
            <a:pPr lvl="1"/>
            <a:r>
              <a:rPr lang="en-US" sz="1800" kern="0" dirty="0"/>
              <a:t>Babies are growing up interacting with family members on facetime. For them it seems as real as actual face time with family members.</a:t>
            </a:r>
          </a:p>
          <a:p>
            <a:pPr lvl="1"/>
            <a:endParaRPr lang="en-US" sz="1800" kern="0" dirty="0"/>
          </a:p>
          <a:p>
            <a:r>
              <a:rPr lang="en-US" sz="2000" kern="0" dirty="0"/>
              <a:t>Why that is false:</a:t>
            </a:r>
          </a:p>
          <a:p>
            <a:pPr lvl="1"/>
            <a:r>
              <a:rPr lang="en-US" sz="1600" kern="0" dirty="0"/>
              <a:t>One could argue Facebook is what beat Virtual Worlds last generation</a:t>
            </a:r>
          </a:p>
          <a:p>
            <a:pPr lvl="1"/>
            <a:r>
              <a:rPr lang="en-US" sz="1600" kern="0" dirty="0"/>
              <a:t>Maybe TikTok is beating Facebook this time</a:t>
            </a:r>
          </a:p>
          <a:p>
            <a:pPr lvl="1"/>
            <a:endParaRPr lang="en-US" sz="1800" kern="0" dirty="0"/>
          </a:p>
          <a:p>
            <a:pPr lvl="1"/>
            <a:r>
              <a:rPr lang="en-US" sz="1800" kern="0" dirty="0"/>
              <a:t>No one cares what your avatar did today, but what if your avatar and you are more linked? What if it is unclear what you did vs what your avatar did?</a:t>
            </a:r>
          </a:p>
          <a:p>
            <a:pPr lvl="1"/>
            <a:endParaRPr lang="en-US" sz="1800" kern="0"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65</a:t>
            </a:fld>
            <a:endParaRPr lang="en-US" dirty="0"/>
          </a:p>
        </p:txBody>
      </p:sp>
    </p:spTree>
    <p:extLst>
      <p:ext uri="{BB962C8B-B14F-4D97-AF65-F5344CB8AC3E}">
        <p14:creationId xmlns:p14="http://schemas.microsoft.com/office/powerpoint/2010/main" val="36415797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a:solidFill>
                  <a:srgbClr val="000000"/>
                </a:solidFill>
                <a:latin typeface="Molde"/>
              </a:rPr>
              <a:t>https://www.digitaltrends.com/computing/working-in-vr-never-made-sense-now-we-have-proof/?fbclid=IwAR0-HoXWwWm8nPfBoFtlzXTrCO7ERJwL-84jpXecVlzLvAoFV0C69DtSBlY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kern="0" dirty="0">
              <a:solidFill>
                <a:srgbClr val="000000"/>
              </a:solidFill>
              <a:latin typeface="Molde"/>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66</a:t>
            </a:fld>
            <a:endParaRPr lang="en-US" dirty="0"/>
          </a:p>
        </p:txBody>
      </p:sp>
    </p:spTree>
    <p:extLst>
      <p:ext uri="{BB962C8B-B14F-4D97-AF65-F5344CB8AC3E}">
        <p14:creationId xmlns:p14="http://schemas.microsoft.com/office/powerpoint/2010/main" val="13331264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C2C2C"/>
                </a:solidFill>
                <a:effectLst/>
                <a:latin typeface="Helvetica" panose="020B0604020202020204" pitchFamily="34" charset="0"/>
              </a:rPr>
              <a:t>Tripwire Interactive has expanded it’s game </a:t>
            </a:r>
            <a:r>
              <a:rPr lang="en-US" b="0" i="0" dirty="0" err="1">
                <a:solidFill>
                  <a:srgbClr val="2C2C2C"/>
                </a:solidFill>
                <a:effectLst/>
                <a:latin typeface="Helvetica" panose="020B0604020202020204" pitchFamily="34" charset="0"/>
              </a:rPr>
              <a:t>Espire</a:t>
            </a:r>
            <a:r>
              <a:rPr lang="en-US" b="0" i="0" dirty="0">
                <a:solidFill>
                  <a:srgbClr val="2C2C2C"/>
                </a:solidFill>
                <a:effectLst/>
                <a:latin typeface="Helvetica" panose="020B0604020202020204" pitchFamily="34" charset="0"/>
              </a:rPr>
              <a:t> 2 to do real world pass through on the quest 3. This new AR experience is showing what it might be like to move from Immersive VR to Fully Immersive AR.</a:t>
            </a:r>
          </a:p>
          <a:p>
            <a:pPr algn="l" fontAlgn="base"/>
            <a:endParaRPr lang="en-US" b="0" i="0" dirty="0">
              <a:solidFill>
                <a:srgbClr val="2C2C2C"/>
              </a:solidFill>
              <a:effectLst/>
              <a:latin typeface="Helvetica" panose="020B0604020202020204" pitchFamily="34" charset="0"/>
            </a:endParaRPr>
          </a:p>
          <a:p>
            <a:pPr algn="l" fontAlgn="base"/>
            <a:endParaRPr lang="en-US" b="0" i="0" dirty="0">
              <a:solidFill>
                <a:srgbClr val="2C2C2C"/>
              </a:solidFill>
              <a:effectLst/>
              <a:latin typeface="Helvetica" panose="020B0604020202020204" pitchFamily="34" charset="0"/>
            </a:endParaRPr>
          </a:p>
          <a:p>
            <a:pPr algn="l" fontAlgn="base"/>
            <a:r>
              <a:rPr lang="en-US" b="0" i="0" dirty="0">
                <a:solidFill>
                  <a:srgbClr val="2C2C2C"/>
                </a:solidFill>
                <a:effectLst/>
                <a:latin typeface="Helvetica" panose="020B0604020202020204" pitchFamily="34" charset="0"/>
              </a:rPr>
              <a:t>Tripwire Interactive explained in detail how the </a:t>
            </a:r>
            <a:r>
              <a:rPr lang="en-US" b="1" i="0" dirty="0">
                <a:solidFill>
                  <a:srgbClr val="2C2C2C"/>
                </a:solidFill>
                <a:effectLst/>
                <a:latin typeface="Helvetica" panose="020B0604020202020204" pitchFamily="34" charset="0"/>
              </a:rPr>
              <a:t>AR control system</a:t>
            </a:r>
            <a:r>
              <a:rPr lang="en-US" b="0" i="0" dirty="0">
                <a:solidFill>
                  <a:srgbClr val="2C2C2C"/>
                </a:solidFill>
                <a:effectLst/>
                <a:latin typeface="Helvetica" panose="020B0604020202020204" pitchFamily="34" charset="0"/>
              </a:rPr>
              <a:t> works. It's based on the VR model, so players already familiar with the game should be able to jump right in.</a:t>
            </a:r>
          </a:p>
          <a:p>
            <a:pPr algn="l" fontAlgn="base"/>
            <a:endParaRPr lang="en-US" b="0" i="0" dirty="0">
              <a:solidFill>
                <a:srgbClr val="2C2C2C"/>
              </a:solidFill>
              <a:effectLst/>
              <a:latin typeface="Helvetica" panose="020B0604020202020204" pitchFamily="34" charset="0"/>
            </a:endParaRPr>
          </a:p>
          <a:p>
            <a:pPr algn="l" fontAlgn="base"/>
            <a:r>
              <a:rPr lang="en-US" b="0" i="0" dirty="0">
                <a:solidFill>
                  <a:srgbClr val="2C2C2C"/>
                </a:solidFill>
                <a:effectLst/>
                <a:latin typeface="Helvetica" panose="020B0604020202020204" pitchFamily="34" charset="0"/>
              </a:rPr>
              <a:t>"</a:t>
            </a:r>
            <a:r>
              <a:rPr lang="en-US" b="1" i="0" dirty="0" err="1">
                <a:solidFill>
                  <a:srgbClr val="2C2C2C"/>
                </a:solidFill>
                <a:effectLst/>
                <a:latin typeface="Helvetica" panose="020B0604020202020204" pitchFamily="34" charset="0"/>
              </a:rPr>
              <a:t>Espire</a:t>
            </a:r>
            <a:r>
              <a:rPr lang="en-US" b="1" i="0" dirty="0">
                <a:solidFill>
                  <a:srgbClr val="2C2C2C"/>
                </a:solidFill>
                <a:effectLst/>
                <a:latin typeface="Helvetica" panose="020B0604020202020204" pitchFamily="34" charset="0"/>
              </a:rPr>
              <a:t> Vision:</a:t>
            </a:r>
            <a:r>
              <a:rPr lang="en-US" b="0" i="0" dirty="0">
                <a:solidFill>
                  <a:srgbClr val="2C2C2C"/>
                </a:solidFill>
                <a:effectLst/>
                <a:latin typeface="Helvetica" panose="020B0604020202020204" pitchFamily="34" charset="0"/>
              </a:rPr>
              <a:t> Raise your hand to your head and squeeze the trigger to use </a:t>
            </a:r>
            <a:r>
              <a:rPr lang="en-US" b="0" i="0" dirty="0" err="1">
                <a:solidFill>
                  <a:srgbClr val="2C2C2C"/>
                </a:solidFill>
                <a:effectLst/>
                <a:latin typeface="Helvetica" panose="020B0604020202020204" pitchFamily="34" charset="0"/>
              </a:rPr>
              <a:t>Espire</a:t>
            </a:r>
            <a:r>
              <a:rPr lang="en-US" b="0" i="0" dirty="0">
                <a:solidFill>
                  <a:srgbClr val="2C2C2C"/>
                </a:solidFill>
                <a:effectLst/>
                <a:latin typeface="Helvetica" panose="020B0604020202020204" pitchFamily="34" charset="0"/>
              </a:rPr>
              <a:t> Vision - your real-world environment is tinted green and exposure is adjusted so darker shadows become bright!</a:t>
            </a:r>
          </a:p>
          <a:p>
            <a:pPr algn="l" fontAlgn="base"/>
            <a:endParaRPr lang="en-US" b="1" i="0" dirty="0">
              <a:solidFill>
                <a:srgbClr val="2C2C2C"/>
              </a:solidFill>
              <a:effectLst/>
              <a:latin typeface="Helvetica" panose="020B0604020202020204" pitchFamily="34" charset="0"/>
            </a:endParaRPr>
          </a:p>
          <a:p>
            <a:pPr algn="l" fontAlgn="base"/>
            <a:r>
              <a:rPr lang="en-US" b="1" i="0" dirty="0">
                <a:solidFill>
                  <a:srgbClr val="2C2C2C"/>
                </a:solidFill>
                <a:effectLst/>
                <a:latin typeface="Helvetica" panose="020B0604020202020204" pitchFamily="34" charset="0"/>
              </a:rPr>
              <a:t>Hold Up Guards:</a:t>
            </a:r>
            <a:r>
              <a:rPr lang="en-US" b="0" i="0" dirty="0">
                <a:solidFill>
                  <a:srgbClr val="2C2C2C"/>
                </a:solidFill>
                <a:effectLst/>
                <a:latin typeface="Helvetica" panose="020B0604020202020204" pitchFamily="34" charset="0"/>
              </a:rPr>
              <a:t> Raise your hand to your mouth and speak to the guards. Your spoken commands are interpreted by Meta’s voice SDK AI assistant and translated into game commands. You can hold up a guard right in your living room.</a:t>
            </a:r>
          </a:p>
          <a:p>
            <a:pPr algn="l" fontAlgn="base"/>
            <a:endParaRPr lang="en-US" b="1" i="0" dirty="0">
              <a:solidFill>
                <a:srgbClr val="2C2C2C"/>
              </a:solidFill>
              <a:effectLst/>
              <a:latin typeface="Helvetica" panose="020B0604020202020204" pitchFamily="34" charset="0"/>
            </a:endParaRPr>
          </a:p>
          <a:p>
            <a:pPr algn="l" fontAlgn="base"/>
            <a:r>
              <a:rPr lang="en-US" b="1" i="0" dirty="0">
                <a:solidFill>
                  <a:srgbClr val="2C2C2C"/>
                </a:solidFill>
                <a:effectLst/>
                <a:latin typeface="Helvetica" panose="020B0604020202020204" pitchFamily="34" charset="0"/>
              </a:rPr>
              <a:t>Take Down Guards: </a:t>
            </a:r>
            <a:r>
              <a:rPr lang="en-US" b="0" i="0" dirty="0">
                <a:solidFill>
                  <a:srgbClr val="2C2C2C"/>
                </a:solidFill>
                <a:effectLst/>
                <a:latin typeface="Helvetica" panose="020B0604020202020204" pitchFamily="34" charset="0"/>
              </a:rPr>
              <a:t>Squeeze the trigger on your controller and see a tranquilizer launcher pop out of your own forearm! Aim your arm at guards to fire darts for a silent takedown."</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67</a:t>
            </a:fld>
            <a:endParaRPr lang="en-US" dirty="0"/>
          </a:p>
        </p:txBody>
      </p:sp>
    </p:spTree>
    <p:extLst>
      <p:ext uri="{BB962C8B-B14F-4D97-AF65-F5344CB8AC3E}">
        <p14:creationId xmlns:p14="http://schemas.microsoft.com/office/powerpoint/2010/main" val="39047498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0" dirty="0"/>
              <a:t>We need to figure out the correct times to use the metaverse</a:t>
            </a:r>
          </a:p>
          <a:p>
            <a:pPr lvl="1"/>
            <a:r>
              <a:rPr lang="en-US" sz="2000" kern="0" dirty="0"/>
              <a:t>Virtual Conferences replicate the worst part of conferences and take away the benefits of Zoom.</a:t>
            </a:r>
          </a:p>
          <a:p>
            <a:r>
              <a:rPr lang="en-US" sz="2400" kern="0" dirty="0"/>
              <a:t>We need to make hardware more comfortable to more people</a:t>
            </a:r>
          </a:p>
          <a:p>
            <a:pPr lvl="1"/>
            <a:r>
              <a:rPr lang="en-US" sz="2000" kern="0" dirty="0"/>
              <a:t>Battery power doesn’t last all day in the current head sets</a:t>
            </a:r>
          </a:p>
          <a:p>
            <a:pPr lvl="1"/>
            <a:r>
              <a:rPr lang="en-US" sz="2000" kern="0" dirty="0"/>
              <a:t>They get very hot relatively quickly</a:t>
            </a:r>
          </a:p>
          <a:p>
            <a:pPr lvl="1"/>
            <a:r>
              <a:rPr lang="en-US" sz="2000" kern="0" dirty="0"/>
              <a:t>We need more and higher quality connections between humans too</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68</a:t>
            </a:fld>
            <a:endParaRPr lang="en-US" dirty="0"/>
          </a:p>
        </p:txBody>
      </p:sp>
    </p:spTree>
    <p:extLst>
      <p:ext uri="{BB962C8B-B14F-4D97-AF65-F5344CB8AC3E}">
        <p14:creationId xmlns:p14="http://schemas.microsoft.com/office/powerpoint/2010/main" val="27023621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felt impossible to not mention the Apple Vision Pro in this presentation. It is coming next year. Pricing is maybe questionable, but Apple does have a track record of figuring out how things should be used. Will some of what they build be gimmicky? I’m sure it will be, but other things will be the new state of the art. </a:t>
            </a:r>
          </a:p>
          <a:p>
            <a:endParaRPr lang="en-US" dirty="0"/>
          </a:p>
          <a:p>
            <a:r>
              <a:rPr lang="en-US" dirty="0"/>
              <a:t>Their development documents show they are thinking about how we will go from windows (how we have been computing sense the 90s) to volumes, the virtual spaces we can interact in, to Spaces where the real and virtual are seamless. </a:t>
            </a:r>
          </a:p>
          <a:p>
            <a:endParaRPr lang="en-US" dirty="0"/>
          </a:p>
          <a:p>
            <a:r>
              <a:rPr lang="en-US" dirty="0"/>
              <a:t>It will be worth watching this, and I hope it is revolutionary, but I also hope that it is the first step and that everyone else figures it out and pushes the state of the art even further.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69</a:t>
            </a:fld>
            <a:endParaRPr lang="en-US" dirty="0"/>
          </a:p>
        </p:txBody>
      </p:sp>
    </p:spTree>
    <p:extLst>
      <p:ext uri="{BB962C8B-B14F-4D97-AF65-F5344CB8AC3E}">
        <p14:creationId xmlns:p14="http://schemas.microsoft.com/office/powerpoint/2010/main" val="73797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Army STE program is a “revolution” in which the Virtual and Game-based training are unified on the same simulation engine – VBS4. Later iterations bring the Live and Constructive simulation products into this same family, sharing the same foundations. </a:t>
            </a:r>
            <a:br>
              <a:rPr lang="en-US" b="0" i="0" dirty="0">
                <a:solidFill>
                  <a:srgbClr val="000000"/>
                </a:solidFill>
                <a:effectLst/>
                <a:latin typeface="Open Sans" panose="020B0606030504020204" pitchFamily="34" charset="0"/>
              </a:rPr>
            </a:br>
            <a:endParaRPr lang="en-US" b="0" i="0" dirty="0">
              <a:solidFill>
                <a:srgbClr val="000000"/>
              </a:solidFill>
              <a:effectLst/>
              <a:latin typeface="Open Sans" panose="020B0606030504020204" pitchFamily="34" charset="0"/>
            </a:endParaRPr>
          </a:p>
          <a:p>
            <a:pPr algn="l" fontAlgn="base"/>
            <a:r>
              <a:rPr lang="en-US" b="1" i="0" dirty="0">
                <a:solidFill>
                  <a:srgbClr val="444444"/>
                </a:solidFill>
                <a:effectLst/>
                <a:latin typeface="Open Sans" panose="020B0606030504020204" pitchFamily="34" charset="0"/>
              </a:rPr>
              <a:t>DESCRIPTION:</a:t>
            </a:r>
          </a:p>
          <a:p>
            <a:pPr algn="l" fontAlgn="base"/>
            <a:r>
              <a:rPr lang="en-US" b="0" i="0" dirty="0">
                <a:solidFill>
                  <a:srgbClr val="000000"/>
                </a:solidFill>
                <a:effectLst/>
                <a:latin typeface="Open Sans" panose="020B0606030504020204" pitchFamily="34" charset="0"/>
              </a:rPr>
              <a:t>The Synthetic Training Environment (STE) is designed to provide a collective, multi-echelon training and mission rehearsal capability for the operational, institutional and self-development training domains. It brings together live, virtual, and constructive training environments into a single STE for Army Active and Reserve Components as well as civilians. It will provide training services to ground, dismounted and aerial platforms and command post (CP) at the points of need (</a:t>
            </a:r>
            <a:r>
              <a:rPr lang="en-US" b="0" i="0" dirty="0" err="1">
                <a:solidFill>
                  <a:srgbClr val="000000"/>
                </a:solidFill>
                <a:effectLst/>
                <a:latin typeface="Open Sans" panose="020B0606030504020204" pitchFamily="34" charset="0"/>
              </a:rPr>
              <a:t>PoN</a:t>
            </a:r>
            <a:r>
              <a:rPr lang="en-US" b="0" i="0" dirty="0">
                <a:solidFill>
                  <a:srgbClr val="000000"/>
                </a:solidFill>
                <a:effectLst/>
                <a:latin typeface="Open Sans" panose="020B0606030504020204" pitchFamily="34" charset="0"/>
              </a:rPr>
              <a:t>).</a:t>
            </a:r>
          </a:p>
          <a:p>
            <a:pPr algn="l" fontAlgn="base"/>
            <a:r>
              <a:rPr lang="en-US" b="0" i="0" dirty="0">
                <a:solidFill>
                  <a:srgbClr val="000000"/>
                </a:solidFill>
                <a:effectLst/>
                <a:latin typeface="Open Sans" panose="020B0606030504020204" pitchFamily="34" charset="0"/>
              </a:rPr>
              <a:t>The Synthetic Training Environment will interact with and augment live training, which is the primary training approach for the Army. The capability will train all Warfighting Functions and the human dimension across all echelons with Joint and Unified Action Partners in the context of Unified Land Operations.</a:t>
            </a:r>
          </a:p>
          <a:p>
            <a:pPr algn="l" fontAlgn="base"/>
            <a:r>
              <a:rPr lang="en-US" b="1" i="0" dirty="0">
                <a:solidFill>
                  <a:srgbClr val="444444"/>
                </a:solidFill>
                <a:effectLst/>
                <a:latin typeface="Open Sans" panose="020B0606030504020204" pitchFamily="34" charset="0"/>
              </a:rPr>
              <a:t>BENEFIT TO THE WARFIGHTER</a:t>
            </a:r>
          </a:p>
          <a:p>
            <a:pPr algn="l" fontAlgn="base"/>
            <a:r>
              <a:rPr lang="en-US" b="0" i="0" dirty="0">
                <a:solidFill>
                  <a:srgbClr val="000000"/>
                </a:solidFill>
                <a:effectLst/>
                <a:latin typeface="Open Sans" panose="020B0606030504020204" pitchFamily="34" charset="0"/>
              </a:rPr>
              <a:t>Warfighters will benefit from a single STE, built on One World Terrain concepts within a Common Operating Environment (COE), to obtain the sets and repetitions necessary to achieve and maintain skill and collective training proficiency in support of multi-domain operations.</a:t>
            </a:r>
          </a:p>
          <a:p>
            <a:pPr algn="l" fontAlgn="base"/>
            <a:r>
              <a:rPr lang="en-US" b="1" i="0" dirty="0">
                <a:solidFill>
                  <a:srgbClr val="444444"/>
                </a:solidFill>
                <a:effectLst/>
                <a:latin typeface="Open Sans" panose="020B0606030504020204" pitchFamily="34" charset="0"/>
              </a:rPr>
              <a:t>SPECIFICATIONS:</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Training and mission rehearsal capability</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Interfaces with operational networks and Network-Enabled Mission Command Initial Capability Document-defined platforms and CP</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Interfaces with live training instrumentation</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Native interoperability with the COE</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STE Virtual Military Equipment leverages commercial off-the-shelf (COTS) and government off-the-shelf (GOTS) hardware. It will provide immersive and semi-immersive training capability.</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STE is a software solution and will not require production line for custom hardware. It will utilize integration line to integrate COTS and GOTS hardware.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15124336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Orlando is in the process of working with Unity to build a digital twin of the city. This will hopefully contribute to the improvement of the metaverse and show us some great areas that we can continue to work in improving the metaverse. Finding ways it will be useful. </a:t>
            </a:r>
          </a:p>
          <a:p>
            <a:endParaRPr lang="en-US" dirty="0"/>
          </a:p>
          <a:p>
            <a:r>
              <a:rPr lang="en-US" dirty="0"/>
              <a:t>Digital Twins in particular seem like a great opportunity for finding ways to optimize systems and build training scenarios.</a:t>
            </a:r>
          </a:p>
        </p:txBody>
      </p:sp>
      <p:sp>
        <p:nvSpPr>
          <p:cNvPr id="4" name="Slide Number Placeholder 3"/>
          <p:cNvSpPr>
            <a:spLocks noGrp="1"/>
          </p:cNvSpPr>
          <p:nvPr>
            <p:ph type="sldNum" sz="quarter" idx="5"/>
          </p:nvPr>
        </p:nvSpPr>
        <p:spPr/>
        <p:txBody>
          <a:bodyPr/>
          <a:lstStyle/>
          <a:p>
            <a:fld id="{85D9B890-3B6E-417C-BD92-47816D5AB620}" type="slidenum">
              <a:rPr lang="en-US" smtClean="0"/>
              <a:pPr/>
              <a:t>70</a:t>
            </a:fld>
            <a:endParaRPr lang="en-US" dirty="0"/>
          </a:p>
        </p:txBody>
      </p:sp>
    </p:spTree>
    <p:extLst>
      <p:ext uri="{BB962C8B-B14F-4D97-AF65-F5344CB8AC3E}">
        <p14:creationId xmlns:p14="http://schemas.microsoft.com/office/powerpoint/2010/main" val="16581547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wanted to take a second to review the layers of the multiverse.</a:t>
            </a:r>
          </a:p>
          <a:p>
            <a:endParaRPr lang="en-US" dirty="0"/>
          </a:p>
          <a:p>
            <a:r>
              <a:rPr lang="en-US" dirty="0"/>
              <a:t>We have been building infrastructure for a long time now. </a:t>
            </a:r>
          </a:p>
          <a:p>
            <a:endParaRPr lang="en-US" dirty="0"/>
          </a:p>
          <a:p>
            <a:r>
              <a:rPr lang="en-US" dirty="0"/>
              <a:t>We are constantly improving the interfaces and the decentralization layer is basically what ADL and others have been building.</a:t>
            </a:r>
          </a:p>
          <a:p>
            <a:endParaRPr lang="en-US" dirty="0"/>
          </a:p>
          <a:p>
            <a:r>
              <a:rPr lang="en-US" dirty="0"/>
              <a:t>The Spatial computing layer is coming we just talked about a lot of new hardware that is enabling this.</a:t>
            </a:r>
          </a:p>
          <a:p>
            <a:endParaRPr lang="en-US" dirty="0"/>
          </a:p>
          <a:p>
            <a:r>
              <a:rPr lang="en-US" dirty="0"/>
              <a:t>The creator economy part is also being supported though better tools, and AI.</a:t>
            </a:r>
          </a:p>
          <a:p>
            <a:endParaRPr lang="en-US" dirty="0"/>
          </a:p>
          <a:p>
            <a:r>
              <a:rPr lang="en-US" dirty="0"/>
              <a:t>Finding the right content isn’t usually the biggest issue in training, but it is important when looking for the right tools, or when we use commercial resources like </a:t>
            </a:r>
            <a:r>
              <a:rPr lang="en-US" dirty="0" err="1"/>
              <a:t>youtube</a:t>
            </a:r>
            <a:r>
              <a:rPr lang="en-US" dirty="0"/>
              <a:t> for training.</a:t>
            </a:r>
          </a:p>
          <a:p>
            <a:endParaRPr lang="en-US" dirty="0"/>
          </a:p>
          <a:p>
            <a:r>
              <a:rPr lang="en-US" dirty="0"/>
              <a:t>And we can really concentrate on building the right experience.</a:t>
            </a:r>
          </a:p>
          <a:p>
            <a:endParaRPr lang="en-US" dirty="0"/>
          </a:p>
          <a:p>
            <a:r>
              <a:rPr lang="en-US" dirty="0"/>
              <a:t>If you have been working in one of these areas and are thinking you might be getting left behind it is important to remember that all of these parts are combining to build the future, we are standing on the history we built together, and the future is bright because of the work we have been doing together.</a:t>
            </a:r>
          </a:p>
        </p:txBody>
      </p:sp>
      <p:sp>
        <p:nvSpPr>
          <p:cNvPr id="4" name="Slide Number Placeholder 3"/>
          <p:cNvSpPr>
            <a:spLocks noGrp="1"/>
          </p:cNvSpPr>
          <p:nvPr>
            <p:ph type="sldNum" sz="quarter" idx="5"/>
          </p:nvPr>
        </p:nvSpPr>
        <p:spPr/>
        <p:txBody>
          <a:bodyPr/>
          <a:lstStyle/>
          <a:p>
            <a:fld id="{85D9B890-3B6E-417C-BD92-47816D5AB620}" type="slidenum">
              <a:rPr lang="en-US" smtClean="0"/>
              <a:pPr/>
              <a:t>71</a:t>
            </a:fld>
            <a:endParaRPr lang="en-US" dirty="0"/>
          </a:p>
        </p:txBody>
      </p:sp>
    </p:spTree>
    <p:extLst>
      <p:ext uri="{BB962C8B-B14F-4D97-AF65-F5344CB8AC3E}">
        <p14:creationId xmlns:p14="http://schemas.microsoft.com/office/powerpoint/2010/main" val="11115146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 Questions: </a:t>
            </a:r>
          </a:p>
          <a:p>
            <a:endParaRPr lang="en-US" dirty="0"/>
          </a:p>
          <a:p>
            <a:r>
              <a:rPr lang="en-US" dirty="0"/>
              <a:t>Q1. Where would we go for specific medical training plans and curricula? </a:t>
            </a:r>
          </a:p>
          <a:p>
            <a:r>
              <a:rPr lang="en-US" dirty="0"/>
              <a:t>A1. You can find some fully formed curricula at the four societies that provide accreditations. These also appear in several of the textbooks you saw at the beginning and others you can find on Amazon. </a:t>
            </a:r>
          </a:p>
          <a:p>
            <a:br>
              <a:rPr lang="en-US" dirty="0"/>
            </a:br>
            <a:endParaRPr lang="en-US" dirty="0"/>
          </a:p>
          <a:p>
            <a:r>
              <a:rPr lang="en-US" dirty="0"/>
              <a:t>Q2. Are there government agencies that have experience with medical simulation, devices, and teaching curricula? </a:t>
            </a:r>
          </a:p>
          <a:p>
            <a:r>
              <a:rPr lang="en-US" dirty="0"/>
              <a:t>A2. The two places that I am most familiar with are the US Army PEO-STRI which acquires a lot of the simulator devices, and the Defense Health Agency which is gradually consolidating medical simulation and training from the various </a:t>
            </a:r>
            <a:r>
              <a:rPr lang="en-US" dirty="0" err="1"/>
              <a:t>services.Also</a:t>
            </a:r>
            <a:r>
              <a:rPr lang="en-US" dirty="0"/>
              <a:t>, the Air Force Center for the Sustainment of Trauma and Readiness Skills (C-STARS).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72</a:t>
            </a:fld>
            <a:endParaRPr lang="en-US" dirty="0"/>
          </a:p>
        </p:txBody>
      </p:sp>
    </p:spTree>
    <p:extLst>
      <p:ext uri="{BB962C8B-B14F-4D97-AF65-F5344CB8AC3E}">
        <p14:creationId xmlns:p14="http://schemas.microsoft.com/office/powerpoint/2010/main" val="7285536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C8BDEE-FCEE-499C-B02E-8707321CAEF0}"/>
              </a:ext>
            </a:extLst>
          </p:cNvPr>
          <p:cNvSpPr>
            <a:spLocks noGrp="1" noRot="1" noChangeAspect="1" noChangeArrowheads="1" noTextEdit="1"/>
          </p:cNvSpPr>
          <p:nvPr>
            <p:ph type="sldImg"/>
          </p:nvPr>
        </p:nvSpPr>
        <p:spPr>
          <a:xfrm>
            <a:off x="-354013" y="473075"/>
            <a:ext cx="8023226" cy="4513263"/>
          </a:xfrm>
          <a:ln/>
        </p:spPr>
      </p:sp>
      <p:sp>
        <p:nvSpPr>
          <p:cNvPr id="17411" name="Rectangle 3">
            <a:extLst>
              <a:ext uri="{FF2B5EF4-FFF2-40B4-BE49-F238E27FC236}">
                <a16:creationId xmlns:a16="http://schemas.microsoft.com/office/drawing/2014/main" id="{9D804FD8-30AC-421B-9F5F-27C5722CD8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extLst>
      <p:ext uri="{BB962C8B-B14F-4D97-AF65-F5344CB8AC3E}">
        <p14:creationId xmlns:p14="http://schemas.microsoft.com/office/powerpoint/2010/main" val="1158345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E7C760A3-DB83-49C3-88B1-0B8EB4781DBD}"/>
              </a:ext>
            </a:extLst>
          </p:cNvPr>
          <p:cNvSpPr>
            <a:spLocks noGrp="1" noRot="1" noChangeAspect="1" noChangeArrowheads="1" noTextEdit="1"/>
          </p:cNvSpPr>
          <p:nvPr>
            <p:ph type="sldImg"/>
          </p:nvPr>
        </p:nvSpPr>
        <p:spPr>
          <a:xfrm>
            <a:off x="-354013" y="473075"/>
            <a:ext cx="8023226" cy="4513263"/>
          </a:xfrm>
          <a:ln/>
        </p:spPr>
      </p:sp>
      <p:sp>
        <p:nvSpPr>
          <p:cNvPr id="204803" name="Rectangle 3">
            <a:extLst>
              <a:ext uri="{FF2B5EF4-FFF2-40B4-BE49-F238E27FC236}">
                <a16:creationId xmlns:a16="http://schemas.microsoft.com/office/drawing/2014/main" id="{6B691134-8103-4490-A035-AB9EABB4D5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E7C760A3-DB83-49C3-88B1-0B8EB4781DBD}"/>
              </a:ext>
            </a:extLst>
          </p:cNvPr>
          <p:cNvSpPr>
            <a:spLocks noGrp="1" noRot="1" noChangeAspect="1" noChangeArrowheads="1" noTextEdit="1"/>
          </p:cNvSpPr>
          <p:nvPr>
            <p:ph type="sldImg"/>
          </p:nvPr>
        </p:nvSpPr>
        <p:spPr>
          <a:xfrm>
            <a:off x="-354013" y="473075"/>
            <a:ext cx="8023226" cy="4513263"/>
          </a:xfrm>
          <a:ln/>
        </p:spPr>
      </p:sp>
      <p:sp>
        <p:nvSpPr>
          <p:cNvPr id="204803" name="Rectangle 3">
            <a:extLst>
              <a:ext uri="{FF2B5EF4-FFF2-40B4-BE49-F238E27FC236}">
                <a16:creationId xmlns:a16="http://schemas.microsoft.com/office/drawing/2014/main" id="{6B691134-8103-4490-A035-AB9EABB4D5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dirty="0"/>
          </a:p>
        </p:txBody>
      </p:sp>
    </p:spTree>
    <p:extLst>
      <p:ext uri="{BB962C8B-B14F-4D97-AF65-F5344CB8AC3E}">
        <p14:creationId xmlns:p14="http://schemas.microsoft.com/office/powerpoint/2010/main" val="1766230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98C3099-9843-4AFB-99D2-56E4F967300A}"/>
              </a:ext>
            </a:extLst>
          </p:cNvPr>
          <p:cNvSpPr>
            <a:spLocks noGrp="1" noRot="1" noChangeAspect="1" noChangeArrowheads="1" noTextEdit="1"/>
          </p:cNvSpPr>
          <p:nvPr>
            <p:ph type="sldImg"/>
          </p:nvPr>
        </p:nvSpPr>
        <p:spPr>
          <a:xfrm>
            <a:off x="-928688" y="193675"/>
            <a:ext cx="9147176" cy="5146675"/>
          </a:xfrm>
          <a:ln/>
        </p:spPr>
      </p:sp>
      <p:sp>
        <p:nvSpPr>
          <p:cNvPr id="13315" name="Rectangle 3">
            <a:extLst>
              <a:ext uri="{FF2B5EF4-FFF2-40B4-BE49-F238E27FC236}">
                <a16:creationId xmlns:a16="http://schemas.microsoft.com/office/drawing/2014/main" id="{56DFD644-68D0-44B9-836A-7F8E293B134C}"/>
              </a:ext>
            </a:extLst>
          </p:cNvPr>
          <p:cNvSpPr>
            <a:spLocks noGrp="1" noChangeArrowheads="1"/>
          </p:cNvSpPr>
          <p:nvPr>
            <p:ph type="body" idx="1"/>
          </p:nvPr>
        </p:nvSpPr>
        <p:spPr>
          <a:xfrm>
            <a:off x="220663" y="5973763"/>
            <a:ext cx="6867525" cy="2938462"/>
          </a:xfrm>
          <a:noFill/>
          <a:extLst>
            <a:ext uri="{909E8E84-426E-40DD-AFC4-6F175D3DCCD1}">
              <a14:hiddenFill xmlns:a14="http://schemas.microsoft.com/office/drawing/2010/main">
                <a:solidFill>
                  <a:srgbClr val="FFFFFF"/>
                </a:solidFill>
              </a14:hiddenFill>
            </a:ext>
          </a:extLst>
        </p:spPr>
        <p:txBody>
          <a:bodyPr/>
          <a:lstStyle/>
          <a:p>
            <a:r>
              <a:rPr lang="en-US" altLang="en-US"/>
              <a:t>The demand of computer devices is driven by the relevancy of the software applications available. This demand and existing applications provides funding for R&amp;D to create new computer and software products. “Killer Apps” are pursued in this industry because they have the ability to increase hardware sales as much as 10X. The apps create the demand that generates profit and enables the funding of new technology like faster chips, audio cards, graphic cards, smaller disk drives, and network infrastructure. </a:t>
            </a:r>
          </a:p>
          <a:p>
            <a:endParaRPr lang="en-US" altLang="en-US"/>
          </a:p>
          <a:p>
            <a:r>
              <a:rPr lang="en-US" altLang="en-US"/>
              <a:t>In the business domain the Spreadsheet and Word Processor were some of the most powerful killer apps. Email and Web Browsers emerged to serve non-revenue generating users, but quickly became valuable and essential business applications as well. The consumer 3D Game Engine was created to provide entertainment to a small niche of computer users. But it spread virally and became an entertainment Killer Apps that rivals business applications in its ability to generate hardware sales. The current multi-billion dollar entertainment game industry is built on the back of the 3D Game Engine. It is just now being adopted for serious applications or “Serious Games” by business and government organizations.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literally no industrial domain that does not use game technology today. Many of you have been around long enough to remember when computer games and the 3D engines, scenario builders, and computers were considered toys that were not respectable in military training, or any other real industry. But, today I think everyone recognizes that these technologies are essential for all kinds of training, design, analysis, rehearsal, marketing, and dozens of other functions.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3009052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sp>
        <p:nvSpPr>
          <p:cNvPr id="3" name="Rectangle 3">
            <a:extLst>
              <a:ext uri="{FF2B5EF4-FFF2-40B4-BE49-F238E27FC236}">
                <a16:creationId xmlns:a16="http://schemas.microsoft.com/office/drawing/2014/main" id="{A766377A-1CC7-F23C-F050-9E1DCE18A19A}"/>
              </a:ext>
            </a:extLst>
          </p:cNvPr>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D4B367C-4BB1-46B3-A370-9D4559D5F598}"/>
              </a:ext>
            </a:extLst>
          </p:cNvPr>
          <p:cNvSpPr>
            <a:spLocks noGrp="1" noChangeArrowheads="1"/>
          </p:cNvSpPr>
          <p:nvPr>
            <p:ph type="sldNum" sz="quarter" idx="10"/>
          </p:nvPr>
        </p:nvSpPr>
        <p:spPr>
          <a:ln/>
        </p:spPr>
        <p:txBody>
          <a:bodyPr/>
          <a:lstStyle>
            <a:lvl1pPr>
              <a:defRPr/>
            </a:lvl1pPr>
          </a:lstStyle>
          <a:p>
            <a:pPr>
              <a:defRPr/>
            </a:pPr>
            <a:fld id="{6FB2D398-6549-403C-8AFB-59A72147020A}" type="slidenum">
              <a:rPr lang="en-US" altLang="en-US"/>
              <a:pPr>
                <a:defRPr/>
              </a:pPr>
              <a:t>‹#›</a:t>
            </a:fld>
            <a:endParaRPr lang="en-US" altLang="en-US"/>
          </a:p>
        </p:txBody>
      </p:sp>
    </p:spTree>
    <p:extLst>
      <p:ext uri="{BB962C8B-B14F-4D97-AF65-F5344CB8AC3E}">
        <p14:creationId xmlns:p14="http://schemas.microsoft.com/office/powerpoint/2010/main" val="37438404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10C8-77D8-7F38-24C3-A90EFF09DBD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09E1337-500D-AC30-0072-5395AAEE28E5}"/>
              </a:ext>
            </a:extLst>
          </p:cNvPr>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31122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e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descr="Background pattern&#10;&#10;Description automatically generated">
            <a:extLst>
              <a:ext uri="{FF2B5EF4-FFF2-40B4-BE49-F238E27FC236}">
                <a16:creationId xmlns:a16="http://schemas.microsoft.com/office/drawing/2014/main" id="{E329B4E3-77EA-8607-736D-5A7B3EC41ECC}"/>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CBD59682-4B33-AFD0-0B4D-7723900C6F9A}"/>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pic>
        <p:nvPicPr>
          <p:cNvPr id="4" name="Picture 3" descr="Icon&#10;&#10;Description automatically generated">
            <a:extLst>
              <a:ext uri="{FF2B5EF4-FFF2-40B4-BE49-F238E27FC236}">
                <a16:creationId xmlns:a16="http://schemas.microsoft.com/office/drawing/2014/main" id="{75EB692B-7839-957D-8369-379C6650904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 id="2147483679" r:id="rId6"/>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0.bin"/><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3.jpe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hyperlink" Target="http://www.historicgames.com/gifs/backdetail.jpg"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upload.wikimedia.org/wikipedia/en/c/c1/MacShogi.jp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0.emf"/><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78.jpeg"/><Relationship Id="rId5" Type="http://schemas.openxmlformats.org/officeDocument/2006/relationships/image" Target="../media/image77.gif"/><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youtu.be/8NZ2IBzDBk0" TargetMode="External"/><Relationship Id="rId4" Type="http://schemas.openxmlformats.org/officeDocument/2006/relationships/hyperlink" Target="https://en.wikipedia.org/wiki/Marine_Do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92.jpeg"/><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95.jpe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98.jpeg"/><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3.jpeg"/><Relationship Id="rId5" Type="http://schemas.microsoft.com/office/2007/relationships/hdphoto" Target="../media/hdphoto2.wdp"/><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28.png"/><Relationship Id="rId11" Type="http://schemas.openxmlformats.org/officeDocument/2006/relationships/image" Target="../media/image132.png"/><Relationship Id="rId5" Type="http://schemas.openxmlformats.org/officeDocument/2006/relationships/image" Target="../media/image127.png"/><Relationship Id="rId10" Type="http://schemas.openxmlformats.org/officeDocument/2006/relationships/image" Target="../media/image131.png"/><Relationship Id="rId4" Type="http://schemas.openxmlformats.org/officeDocument/2006/relationships/image" Target="../media/image126.jpeg"/><Relationship Id="rId9"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8.jpe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47.png"/><Relationship Id="rId5" Type="http://schemas.openxmlformats.org/officeDocument/2006/relationships/image" Target="../media/image143.png"/><Relationship Id="rId4" Type="http://schemas.openxmlformats.org/officeDocument/2006/relationships/image" Target="../media/image146.png"/></Relationships>
</file>

<file path=ppt/slides/_rels/slide5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58.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7.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52.png"/><Relationship Id="rId11" Type="http://schemas.openxmlformats.org/officeDocument/2006/relationships/image" Target="../media/image156.png"/><Relationship Id="rId5" Type="http://schemas.openxmlformats.org/officeDocument/2006/relationships/image" Target="../media/image151.png"/><Relationship Id="rId10" Type="http://schemas.openxmlformats.org/officeDocument/2006/relationships/image" Target="../media/image155.png"/><Relationship Id="rId4" Type="http://schemas.openxmlformats.org/officeDocument/2006/relationships/image" Target="../media/image150.png"/><Relationship Id="rId9" Type="http://schemas.openxmlformats.org/officeDocument/2006/relationships/image" Target="../media/image154.png"/><Relationship Id="rId14" Type="http://schemas.openxmlformats.org/officeDocument/2006/relationships/image" Target="../media/image159.png"/></Relationships>
</file>

<file path=ppt/slides/_rels/slide5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s>
</file>

<file path=ppt/slides/_rels/slide5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58.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6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63.xml.rels><?xml version="1.0" encoding="UTF-8" standalone="yes"?>
<Relationships xmlns="http://schemas.openxmlformats.org/package/2006/relationships"><Relationship Id="rId3" Type="http://schemas.openxmlformats.org/officeDocument/2006/relationships/hyperlink" Target="https://huggingface.co/spaces/hysts/Shap-E" TargetMode="External"/><Relationship Id="rId7" Type="http://schemas.openxmlformats.org/officeDocument/2006/relationships/image" Target="../media/image18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gi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191.png"/><Relationship Id="rId4" Type="http://schemas.openxmlformats.org/officeDocument/2006/relationships/image" Target="../media/image190.gif"/></Relationships>
</file>

<file path=ppt/slides/_rels/slide6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6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6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41400" y="1809544"/>
            <a:ext cx="10363200" cy="2190956"/>
          </a:xfrm>
        </p:spPr>
        <p:txBody>
          <a:bodyPr/>
          <a:lstStyle/>
          <a:p>
            <a:r>
              <a:rPr lang="en-US" sz="3600" dirty="0"/>
              <a:t>A History of Games in Military Training: From Sheep Knuckles to the Metaverse</a:t>
            </a:r>
          </a:p>
          <a:p>
            <a:endParaRPr lang="en-US" sz="3600" dirty="0"/>
          </a:p>
          <a:p>
            <a:r>
              <a:rPr lang="en-US" sz="3200" dirty="0"/>
              <a:t>Tutorial # 23T17</a:t>
            </a:r>
          </a:p>
        </p:txBody>
      </p:sp>
      <p:sp>
        <p:nvSpPr>
          <p:cNvPr id="10" name="Text Placeholder 9"/>
          <p:cNvSpPr>
            <a:spLocks noGrp="1"/>
          </p:cNvSpPr>
          <p:nvPr>
            <p:ph type="body" sz="quarter" idx="11"/>
          </p:nvPr>
        </p:nvSpPr>
        <p:spPr>
          <a:xfrm>
            <a:off x="1909226" y="4814430"/>
            <a:ext cx="8478838" cy="1934127"/>
          </a:xfrm>
        </p:spPr>
        <p:txBody>
          <a:bodyPr/>
          <a:lstStyle/>
          <a:p>
            <a:pPr eaLnBrk="1" hangingPunct="1"/>
            <a:r>
              <a:rPr lang="en-US" dirty="0">
                <a:latin typeface="Arial Narrow" pitchFamily="34" charset="0"/>
              </a:rPr>
              <a:t>Roger Smith, PhD, </a:t>
            </a:r>
            <a:r>
              <a:rPr lang="en-US" dirty="0" err="1">
                <a:latin typeface="Bahnschrift SemiBold SemiConden" panose="020B0502040204020203" pitchFamily="34" charset="0"/>
              </a:rPr>
              <a:t>Modelbenders</a:t>
            </a:r>
            <a:r>
              <a:rPr lang="en-US" dirty="0">
                <a:latin typeface="Bahnschrift SemiBold SemiConden" panose="020B0502040204020203" pitchFamily="34" charset="0"/>
              </a:rPr>
              <a:t> LLC</a:t>
            </a:r>
          </a:p>
          <a:p>
            <a:pPr eaLnBrk="1" hangingPunct="1"/>
            <a:r>
              <a:rPr lang="en-US" sz="2000" dirty="0">
                <a:latin typeface="Arial Narrow" pitchFamily="34" charset="0"/>
              </a:rPr>
              <a:t>rdsmith@modelbenders.com</a:t>
            </a:r>
          </a:p>
          <a:p>
            <a:r>
              <a:rPr lang="en-US" dirty="0">
                <a:latin typeface="Arial Narrow" pitchFamily="34" charset="0"/>
              </a:rPr>
              <a:t>Peter Smith, PhD, University of Central Florida </a:t>
            </a:r>
          </a:p>
          <a:p>
            <a:r>
              <a:rPr lang="en-US" sz="2000" dirty="0">
                <a:latin typeface="Arial Narrow" pitchFamily="34" charset="0"/>
              </a:rPr>
              <a:t>Peter.Smith@ucf.edu</a:t>
            </a:r>
          </a:p>
        </p:txBody>
      </p:sp>
      <p:pic>
        <p:nvPicPr>
          <p:cNvPr id="2050" name="Picture 2" descr="UCF's Logos and Identity System | UCF Brand &amp; Style Guide">
            <a:extLst>
              <a:ext uri="{FF2B5EF4-FFF2-40B4-BE49-F238E27FC236}">
                <a16:creationId xmlns:a16="http://schemas.microsoft.com/office/drawing/2014/main" id="{4C259747-BF3F-47B6-877F-B1F5B762B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2702" y="3876493"/>
            <a:ext cx="22383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948453-82D6-6D7A-68A0-0622C2F53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845" y="4538069"/>
            <a:ext cx="1228761" cy="1056999"/>
          </a:xfrm>
          <a:prstGeom prst="rect">
            <a:avLst/>
          </a:prstGeom>
        </p:spPr>
      </p:pic>
    </p:spTree>
    <p:extLst>
      <p:ext uri="{BB962C8B-B14F-4D97-AF65-F5344CB8AC3E}">
        <p14:creationId xmlns:p14="http://schemas.microsoft.com/office/powerpoint/2010/main" val="97564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DFFC79F-3A8B-4A0F-9111-131C2F2E9975}"/>
              </a:ext>
            </a:extLst>
          </p:cNvPr>
          <p:cNvSpPr>
            <a:spLocks noGrp="1" noChangeArrowheads="1"/>
          </p:cNvSpPr>
          <p:nvPr>
            <p:ph type="title"/>
          </p:nvPr>
        </p:nvSpPr>
        <p:spPr/>
        <p:txBody>
          <a:bodyPr/>
          <a:lstStyle/>
          <a:p>
            <a:r>
              <a:rPr lang="en-US" altLang="en-US"/>
              <a:t>Outline</a:t>
            </a:r>
          </a:p>
        </p:txBody>
      </p:sp>
      <p:sp>
        <p:nvSpPr>
          <p:cNvPr id="2" name="Rectangle: Rounded Corners 1">
            <a:extLst>
              <a:ext uri="{FF2B5EF4-FFF2-40B4-BE49-F238E27FC236}">
                <a16:creationId xmlns:a16="http://schemas.microsoft.com/office/drawing/2014/main" id="{E3843446-0086-44E0-9BE9-E86CB9357E56}"/>
              </a:ext>
            </a:extLst>
          </p:cNvPr>
          <p:cNvSpPr/>
          <p:nvPr/>
        </p:nvSpPr>
        <p:spPr bwMode="auto">
          <a:xfrm>
            <a:off x="561889" y="1657694"/>
            <a:ext cx="11087100" cy="434339"/>
          </a:xfrm>
          <a:prstGeom prst="roundRect">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Ancient Games</a:t>
            </a:r>
          </a:p>
        </p:txBody>
      </p:sp>
      <p:sp>
        <p:nvSpPr>
          <p:cNvPr id="6" name="Rectangle: Rounded Corners 5">
            <a:extLst>
              <a:ext uri="{FF2B5EF4-FFF2-40B4-BE49-F238E27FC236}">
                <a16:creationId xmlns:a16="http://schemas.microsoft.com/office/drawing/2014/main" id="{EF2272FA-0469-45D1-9F9C-7AB0D5EBDD60}"/>
              </a:ext>
            </a:extLst>
          </p:cNvPr>
          <p:cNvSpPr/>
          <p:nvPr/>
        </p:nvSpPr>
        <p:spPr bwMode="auto">
          <a:xfrm>
            <a:off x="561889" y="220775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Military Wargames</a:t>
            </a:r>
          </a:p>
        </p:txBody>
      </p:sp>
      <p:sp>
        <p:nvSpPr>
          <p:cNvPr id="8" name="Rectangle: Rounded Corners 7">
            <a:extLst>
              <a:ext uri="{FF2B5EF4-FFF2-40B4-BE49-F238E27FC236}">
                <a16:creationId xmlns:a16="http://schemas.microsoft.com/office/drawing/2014/main" id="{FAF3FBE4-64F3-4F8B-8886-06044C694EC9}"/>
              </a:ext>
            </a:extLst>
          </p:cNvPr>
          <p:cNvSpPr/>
          <p:nvPr/>
        </p:nvSpPr>
        <p:spPr bwMode="auto">
          <a:xfrm>
            <a:off x="561889" y="275781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Serious Games: The Military Explosion</a:t>
            </a:r>
          </a:p>
        </p:txBody>
      </p:sp>
      <p:sp>
        <p:nvSpPr>
          <p:cNvPr id="12" name="Rectangle: Rounded Corners 11">
            <a:extLst>
              <a:ext uri="{FF2B5EF4-FFF2-40B4-BE49-F238E27FC236}">
                <a16:creationId xmlns:a16="http://schemas.microsoft.com/office/drawing/2014/main" id="{B924C524-8F2E-40D4-A59D-24DA81649141}"/>
              </a:ext>
            </a:extLst>
          </p:cNvPr>
          <p:cNvSpPr/>
          <p:nvPr/>
        </p:nvSpPr>
        <p:spPr bwMode="auto">
          <a:xfrm>
            <a:off x="561889" y="110763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Introduction</a:t>
            </a:r>
          </a:p>
        </p:txBody>
      </p:sp>
      <p:sp>
        <p:nvSpPr>
          <p:cNvPr id="3" name="Rectangle: Rounded Corners 2">
            <a:extLst>
              <a:ext uri="{FF2B5EF4-FFF2-40B4-BE49-F238E27FC236}">
                <a16:creationId xmlns:a16="http://schemas.microsoft.com/office/drawing/2014/main" id="{A0CF35AE-932C-EB46-3BDC-BC7233872D62}"/>
              </a:ext>
            </a:extLst>
          </p:cNvPr>
          <p:cNvSpPr/>
          <p:nvPr/>
        </p:nvSpPr>
        <p:spPr bwMode="auto">
          <a:xfrm>
            <a:off x="571328" y="440800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Artificial Intelligence</a:t>
            </a:r>
          </a:p>
        </p:txBody>
      </p:sp>
      <p:sp>
        <p:nvSpPr>
          <p:cNvPr id="4" name="Rectangle: Rounded Corners 3">
            <a:extLst>
              <a:ext uri="{FF2B5EF4-FFF2-40B4-BE49-F238E27FC236}">
                <a16:creationId xmlns:a16="http://schemas.microsoft.com/office/drawing/2014/main" id="{998B28E1-FBE4-1BF7-E50D-3925FA551697}"/>
              </a:ext>
            </a:extLst>
          </p:cNvPr>
          <p:cNvSpPr/>
          <p:nvPr/>
        </p:nvSpPr>
        <p:spPr bwMode="auto">
          <a:xfrm>
            <a:off x="580767" y="495806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Future Tech</a:t>
            </a:r>
          </a:p>
        </p:txBody>
      </p:sp>
      <p:sp>
        <p:nvSpPr>
          <p:cNvPr id="13" name="Rectangle: Rounded Corners 12">
            <a:extLst>
              <a:ext uri="{FF2B5EF4-FFF2-40B4-BE49-F238E27FC236}">
                <a16:creationId xmlns:a16="http://schemas.microsoft.com/office/drawing/2014/main" id="{DF1EED5C-FD58-CB78-715D-D053E0EF04DB}"/>
              </a:ext>
            </a:extLst>
          </p:cNvPr>
          <p:cNvSpPr/>
          <p:nvPr/>
        </p:nvSpPr>
        <p:spPr bwMode="auto">
          <a:xfrm>
            <a:off x="571328" y="5508129"/>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References</a:t>
            </a:r>
          </a:p>
        </p:txBody>
      </p:sp>
      <p:sp>
        <p:nvSpPr>
          <p:cNvPr id="14" name="Rectangle: Rounded Corners 13">
            <a:extLst>
              <a:ext uri="{FF2B5EF4-FFF2-40B4-BE49-F238E27FC236}">
                <a16:creationId xmlns:a16="http://schemas.microsoft.com/office/drawing/2014/main" id="{FDCE3CCD-4B0F-EDD9-6956-6EA57363BBBC}"/>
              </a:ext>
            </a:extLst>
          </p:cNvPr>
          <p:cNvSpPr/>
          <p:nvPr/>
        </p:nvSpPr>
        <p:spPr bwMode="auto">
          <a:xfrm>
            <a:off x="552450" y="3307880"/>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Metaverse</a:t>
            </a:r>
          </a:p>
        </p:txBody>
      </p:sp>
      <p:sp>
        <p:nvSpPr>
          <p:cNvPr id="15" name="Rectangle: Rounded Corners 14">
            <a:extLst>
              <a:ext uri="{FF2B5EF4-FFF2-40B4-BE49-F238E27FC236}">
                <a16:creationId xmlns:a16="http://schemas.microsoft.com/office/drawing/2014/main" id="{85343FE0-F16D-7E07-71BD-1ED9F1FE3F7D}"/>
              </a:ext>
            </a:extLst>
          </p:cNvPr>
          <p:cNvSpPr/>
          <p:nvPr/>
        </p:nvSpPr>
        <p:spPr bwMode="auto">
          <a:xfrm>
            <a:off x="571328" y="385794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Evolving VR </a:t>
            </a:r>
            <a:r>
              <a:rPr lang="en-US" sz="2400" dirty="0">
                <a:solidFill>
                  <a:schemeClr val="bg1"/>
                </a:solidFill>
              </a:rPr>
              <a:t>&amp;</a:t>
            </a:r>
            <a:r>
              <a:rPr kumimoji="0" lang="en-US" sz="2400" b="0" i="0" u="none" strike="noStrike" cap="none" normalizeH="0" baseline="0" dirty="0">
                <a:ln>
                  <a:noFill/>
                </a:ln>
                <a:solidFill>
                  <a:schemeClr val="bg1"/>
                </a:solidFill>
                <a:effectLst/>
                <a:latin typeface="Tahoma" charset="0"/>
              </a:rPr>
              <a:t> AR</a:t>
            </a:r>
          </a:p>
        </p:txBody>
      </p:sp>
    </p:spTree>
    <p:extLst>
      <p:ext uri="{BB962C8B-B14F-4D97-AF65-F5344CB8AC3E}">
        <p14:creationId xmlns:p14="http://schemas.microsoft.com/office/powerpoint/2010/main" val="15189860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5620425-B9FA-4B70-AF63-6E0CCCE1ECC2}"/>
              </a:ext>
            </a:extLst>
          </p:cNvPr>
          <p:cNvSpPr>
            <a:spLocks noGrp="1" noChangeArrowheads="1"/>
          </p:cNvSpPr>
          <p:nvPr>
            <p:ph type="title"/>
          </p:nvPr>
        </p:nvSpPr>
        <p:spPr/>
        <p:txBody>
          <a:bodyPr/>
          <a:lstStyle/>
          <a:p>
            <a:r>
              <a:rPr lang="en-US" altLang="en-US" dirty="0"/>
              <a:t>Dice, 3000BC</a:t>
            </a:r>
          </a:p>
        </p:txBody>
      </p:sp>
      <p:sp>
        <p:nvSpPr>
          <p:cNvPr id="27651" name="Rectangle 3">
            <a:extLst>
              <a:ext uri="{FF2B5EF4-FFF2-40B4-BE49-F238E27FC236}">
                <a16:creationId xmlns:a16="http://schemas.microsoft.com/office/drawing/2014/main" id="{C4FA7E94-8995-4096-8CC0-6D762DC063C7}"/>
              </a:ext>
            </a:extLst>
          </p:cNvPr>
          <p:cNvSpPr>
            <a:spLocks noGrp="1" noChangeArrowheads="1"/>
          </p:cNvSpPr>
          <p:nvPr>
            <p:ph type="body" idx="1"/>
          </p:nvPr>
        </p:nvSpPr>
        <p:spPr>
          <a:xfrm>
            <a:off x="623732" y="4064598"/>
            <a:ext cx="10860817" cy="1835733"/>
          </a:xfrm>
        </p:spPr>
        <p:txBody>
          <a:bodyPr/>
          <a:lstStyle/>
          <a:p>
            <a:pPr marL="0" indent="0">
              <a:lnSpc>
                <a:spcPct val="90000"/>
              </a:lnSpc>
              <a:buNone/>
            </a:pPr>
            <a:r>
              <a:rPr lang="en-US" altLang="en-US" sz="2400" b="1" dirty="0"/>
              <a:t>Mysticism</a:t>
            </a:r>
          </a:p>
          <a:p>
            <a:pPr>
              <a:lnSpc>
                <a:spcPct val="90000"/>
              </a:lnSpc>
            </a:pPr>
            <a:r>
              <a:rPr lang="en-US" altLang="en-US" sz="2400" dirty="0"/>
              <a:t>Fortunetelling with Sheep’s Knuckle Bones came from India to Africa around 40,000BC</a:t>
            </a:r>
          </a:p>
          <a:p>
            <a:pPr>
              <a:lnSpc>
                <a:spcPct val="90000"/>
              </a:lnSpc>
            </a:pPr>
            <a:r>
              <a:rPr lang="en-US" altLang="en-US" sz="2400" dirty="0"/>
              <a:t>Earliest known dice were from Iran around 3,000BC</a:t>
            </a:r>
          </a:p>
          <a:p>
            <a:pPr>
              <a:lnSpc>
                <a:spcPct val="90000"/>
              </a:lnSpc>
            </a:pPr>
            <a:r>
              <a:rPr lang="en-US" altLang="en-US" sz="2400" dirty="0"/>
              <a:t>Inspired the Italian creation of dominos around 800AD</a:t>
            </a:r>
          </a:p>
          <a:p>
            <a:pPr>
              <a:lnSpc>
                <a:spcPct val="90000"/>
              </a:lnSpc>
            </a:pPr>
            <a:r>
              <a:rPr lang="en-US" altLang="en-US" sz="2400" dirty="0"/>
              <a:t>The randomness of the die roll reveals hidden knowledge, advice, or the will of the gods. </a:t>
            </a:r>
          </a:p>
        </p:txBody>
      </p:sp>
      <p:grpSp>
        <p:nvGrpSpPr>
          <p:cNvPr id="4" name="Group 3">
            <a:extLst>
              <a:ext uri="{FF2B5EF4-FFF2-40B4-BE49-F238E27FC236}">
                <a16:creationId xmlns:a16="http://schemas.microsoft.com/office/drawing/2014/main" id="{BAA80887-CFFF-4320-7F70-99C6D99B4F7D}"/>
              </a:ext>
            </a:extLst>
          </p:cNvPr>
          <p:cNvGrpSpPr/>
          <p:nvPr/>
        </p:nvGrpSpPr>
        <p:grpSpPr>
          <a:xfrm>
            <a:off x="0" y="1389414"/>
            <a:ext cx="12192000" cy="2384622"/>
            <a:chOff x="662624" y="948935"/>
            <a:chExt cx="10764382" cy="1839449"/>
          </a:xfrm>
        </p:grpSpPr>
        <p:pic>
          <p:nvPicPr>
            <p:cNvPr id="27653" name="Picture 9" descr="egytpdice">
              <a:extLst>
                <a:ext uri="{FF2B5EF4-FFF2-40B4-BE49-F238E27FC236}">
                  <a16:creationId xmlns:a16="http://schemas.microsoft.com/office/drawing/2014/main" id="{AA98289E-4532-40DD-9683-D95D024ED9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3517" y="948935"/>
              <a:ext cx="3273724" cy="183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1" descr="aKnuckleB">
              <a:extLst>
                <a:ext uri="{FF2B5EF4-FFF2-40B4-BE49-F238E27FC236}">
                  <a16:creationId xmlns:a16="http://schemas.microsoft.com/office/drawing/2014/main" id="{947CBCD5-2DD0-4953-8539-4479A8911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24" y="948935"/>
              <a:ext cx="3856842" cy="181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5FA34FC-C303-94FD-BC21-2CA7D5073814}"/>
                </a:ext>
              </a:extLst>
            </p:cNvPr>
            <p:cNvPicPr>
              <a:picLocks noChangeAspect="1"/>
            </p:cNvPicPr>
            <p:nvPr/>
          </p:nvPicPr>
          <p:blipFill rotWithShape="1">
            <a:blip r:embed="rId5">
              <a:extLst>
                <a:ext uri="{28A0092B-C50C-407E-A947-70E740481C1C}">
                  <a14:useLocalDpi xmlns:a14="http://schemas.microsoft.com/office/drawing/2010/main" val="0"/>
                </a:ext>
              </a:extLst>
            </a:blip>
            <a:srcRect t="23071" b="23174"/>
            <a:stretch/>
          </p:blipFill>
          <p:spPr>
            <a:xfrm>
              <a:off x="8005042" y="948935"/>
              <a:ext cx="3421964" cy="1839449"/>
            </a:xfrm>
            <a:prstGeom prst="rect">
              <a:avLst/>
            </a:prstGeom>
          </p:spPr>
        </p:pic>
      </p:grpSp>
      <p:sp>
        <p:nvSpPr>
          <p:cNvPr id="5" name="TextBox 4">
            <a:extLst>
              <a:ext uri="{FF2B5EF4-FFF2-40B4-BE49-F238E27FC236}">
                <a16:creationId xmlns:a16="http://schemas.microsoft.com/office/drawing/2014/main" id="{BE201892-4716-F6CC-C07D-496FCC869C6A}"/>
              </a:ext>
            </a:extLst>
          </p:cNvPr>
          <p:cNvSpPr txBox="1"/>
          <p:nvPr/>
        </p:nvSpPr>
        <p:spPr>
          <a:xfrm>
            <a:off x="1429555" y="957669"/>
            <a:ext cx="1264770" cy="400110"/>
          </a:xfrm>
          <a:prstGeom prst="rect">
            <a:avLst/>
          </a:prstGeom>
          <a:noFill/>
        </p:spPr>
        <p:txBody>
          <a:bodyPr wrap="none" rtlCol="0">
            <a:spAutoFit/>
          </a:bodyPr>
          <a:lstStyle/>
          <a:p>
            <a:r>
              <a:rPr lang="en-US" sz="2000" dirty="0"/>
              <a:t>40,000BC</a:t>
            </a:r>
          </a:p>
        </p:txBody>
      </p:sp>
      <p:sp>
        <p:nvSpPr>
          <p:cNvPr id="11" name="TextBox 10">
            <a:extLst>
              <a:ext uri="{FF2B5EF4-FFF2-40B4-BE49-F238E27FC236}">
                <a16:creationId xmlns:a16="http://schemas.microsoft.com/office/drawing/2014/main" id="{F41F5A5C-6DA3-C17A-4110-CB5FF5F0F614}"/>
              </a:ext>
            </a:extLst>
          </p:cNvPr>
          <p:cNvSpPr txBox="1"/>
          <p:nvPr/>
        </p:nvSpPr>
        <p:spPr>
          <a:xfrm>
            <a:off x="5561527" y="957669"/>
            <a:ext cx="1125308" cy="400110"/>
          </a:xfrm>
          <a:prstGeom prst="rect">
            <a:avLst/>
          </a:prstGeom>
          <a:noFill/>
        </p:spPr>
        <p:txBody>
          <a:bodyPr wrap="none" rtlCol="0">
            <a:spAutoFit/>
          </a:bodyPr>
          <a:lstStyle/>
          <a:p>
            <a:r>
              <a:rPr lang="en-US" sz="2000" dirty="0"/>
              <a:t>3,000BC</a:t>
            </a:r>
          </a:p>
        </p:txBody>
      </p:sp>
      <p:sp>
        <p:nvSpPr>
          <p:cNvPr id="12" name="TextBox 11">
            <a:extLst>
              <a:ext uri="{FF2B5EF4-FFF2-40B4-BE49-F238E27FC236}">
                <a16:creationId xmlns:a16="http://schemas.microsoft.com/office/drawing/2014/main" id="{271634E4-3A48-A204-CEDB-8B9EEB9C221F}"/>
              </a:ext>
            </a:extLst>
          </p:cNvPr>
          <p:cNvSpPr txBox="1"/>
          <p:nvPr/>
        </p:nvSpPr>
        <p:spPr>
          <a:xfrm>
            <a:off x="9836710" y="957669"/>
            <a:ext cx="931665" cy="400110"/>
          </a:xfrm>
          <a:prstGeom prst="rect">
            <a:avLst/>
          </a:prstGeom>
          <a:noFill/>
        </p:spPr>
        <p:txBody>
          <a:bodyPr wrap="none" rtlCol="0">
            <a:spAutoFit/>
          </a:bodyPr>
          <a:lstStyle/>
          <a:p>
            <a:r>
              <a:rPr lang="en-US" sz="2000" dirty="0"/>
              <a:t>800AD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8DAA8C9-D62D-49FF-B29D-6CDC6AF38FB9}"/>
              </a:ext>
            </a:extLst>
          </p:cNvPr>
          <p:cNvSpPr>
            <a:spLocks noGrp="1" noChangeArrowheads="1"/>
          </p:cNvSpPr>
          <p:nvPr>
            <p:ph type="title"/>
          </p:nvPr>
        </p:nvSpPr>
        <p:spPr/>
        <p:txBody>
          <a:bodyPr/>
          <a:lstStyle/>
          <a:p>
            <a:r>
              <a:rPr lang="en-US" altLang="en-US" dirty="0"/>
              <a:t>Egyptian Board Games, 3000BC</a:t>
            </a:r>
          </a:p>
        </p:txBody>
      </p:sp>
      <p:sp>
        <p:nvSpPr>
          <p:cNvPr id="29699" name="Rectangle 3">
            <a:extLst>
              <a:ext uri="{FF2B5EF4-FFF2-40B4-BE49-F238E27FC236}">
                <a16:creationId xmlns:a16="http://schemas.microsoft.com/office/drawing/2014/main" id="{661EE0B5-D329-4261-8101-0AC9DA7BF6AF}"/>
              </a:ext>
            </a:extLst>
          </p:cNvPr>
          <p:cNvSpPr>
            <a:spLocks noGrp="1" noChangeArrowheads="1"/>
          </p:cNvSpPr>
          <p:nvPr>
            <p:ph type="body" idx="1"/>
          </p:nvPr>
        </p:nvSpPr>
        <p:spPr>
          <a:xfrm>
            <a:off x="656823" y="4050429"/>
            <a:ext cx="10590636" cy="2024907"/>
          </a:xfrm>
        </p:spPr>
        <p:txBody>
          <a:bodyPr/>
          <a:lstStyle/>
          <a:p>
            <a:pPr marL="0" indent="0">
              <a:buNone/>
            </a:pPr>
            <a:r>
              <a:rPr lang="en-US" altLang="en-US" sz="2400" b="1" dirty="0"/>
              <a:t>Mysticism</a:t>
            </a:r>
          </a:p>
          <a:p>
            <a:r>
              <a:rPr lang="en-US" altLang="en-US" sz="2400" dirty="0"/>
              <a:t>Senet: Move 7 pieces around the board</a:t>
            </a:r>
          </a:p>
          <a:p>
            <a:pPr lvl="1"/>
            <a:r>
              <a:rPr lang="en-US" altLang="en-US" sz="2000" dirty="0">
                <a:sym typeface="Symbol" panose="05050102010706020507" pitchFamily="18" charset="2"/>
              </a:rPr>
              <a:t>Sheep knucklebones as dice</a:t>
            </a:r>
          </a:p>
          <a:p>
            <a:r>
              <a:rPr lang="en-US" altLang="en-US" sz="2400" dirty="0"/>
              <a:t>Egyptian Ancestor to Checkers and Draughts</a:t>
            </a:r>
          </a:p>
          <a:p>
            <a:r>
              <a:rPr lang="en-US" altLang="en-US" sz="2400" dirty="0"/>
              <a:t>The space you end at forecast good or bad fortune</a:t>
            </a:r>
          </a:p>
        </p:txBody>
      </p:sp>
      <p:pic>
        <p:nvPicPr>
          <p:cNvPr id="29700" name="Picture 5" descr="Games of the Ancient Egyptians">
            <a:extLst>
              <a:ext uri="{FF2B5EF4-FFF2-40B4-BE49-F238E27FC236}">
                <a16:creationId xmlns:a16="http://schemas.microsoft.com/office/drawing/2014/main" id="{BBF48069-AD4D-433B-B444-55FDC3D60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23" y="1305730"/>
            <a:ext cx="2975019" cy="252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descr="Games of the Ancient Egyptians">
            <a:extLst>
              <a:ext uri="{FF2B5EF4-FFF2-40B4-BE49-F238E27FC236}">
                <a16:creationId xmlns:a16="http://schemas.microsoft.com/office/drawing/2014/main" id="{47345473-0524-4D1D-8329-FACEFC753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288" y="1377389"/>
            <a:ext cx="4476596" cy="232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omplete">
            <a:extLst>
              <a:ext uri="{FF2B5EF4-FFF2-40B4-BE49-F238E27FC236}">
                <a16:creationId xmlns:a16="http://schemas.microsoft.com/office/drawing/2014/main" id="{AE6E8EDB-00D2-605A-A5D9-25D08D442C3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9125130" y="736964"/>
            <a:ext cx="2231071" cy="390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1C1106E-3A7E-486E-870E-490ECDFF50F8}"/>
              </a:ext>
            </a:extLst>
          </p:cNvPr>
          <p:cNvSpPr>
            <a:spLocks noGrp="1" noChangeArrowheads="1"/>
          </p:cNvSpPr>
          <p:nvPr>
            <p:ph type="title"/>
          </p:nvPr>
        </p:nvSpPr>
        <p:spPr/>
        <p:txBody>
          <a:bodyPr/>
          <a:lstStyle/>
          <a:p>
            <a:pPr eaLnBrk="1" hangingPunct="1"/>
            <a:r>
              <a:rPr lang="en-US" altLang="en-US" sz="2400" dirty="0"/>
              <a:t>Wei Hai &amp; Go, 3000BC</a:t>
            </a:r>
          </a:p>
        </p:txBody>
      </p:sp>
      <p:sp>
        <p:nvSpPr>
          <p:cNvPr id="45059" name="Rectangle 3">
            <a:extLst>
              <a:ext uri="{FF2B5EF4-FFF2-40B4-BE49-F238E27FC236}">
                <a16:creationId xmlns:a16="http://schemas.microsoft.com/office/drawing/2014/main" id="{86F5CDB9-34C3-46BD-BA78-16C9390D1684}"/>
              </a:ext>
            </a:extLst>
          </p:cNvPr>
          <p:cNvSpPr>
            <a:spLocks noGrp="1" noChangeArrowheads="1"/>
          </p:cNvSpPr>
          <p:nvPr>
            <p:ph type="body" sz="half" idx="4294967295"/>
          </p:nvPr>
        </p:nvSpPr>
        <p:spPr>
          <a:xfrm>
            <a:off x="555976" y="4008450"/>
            <a:ext cx="7673624" cy="2273079"/>
          </a:xfrm>
        </p:spPr>
        <p:txBody>
          <a:bodyPr/>
          <a:lstStyle/>
          <a:p>
            <a:pPr marL="0" indent="0" eaLnBrk="1" hangingPunct="1">
              <a:buNone/>
            </a:pPr>
            <a:r>
              <a:rPr lang="en-US" altLang="en-US" sz="2400" b="1" dirty="0"/>
              <a:t>Strategy</a:t>
            </a:r>
          </a:p>
          <a:p>
            <a:pPr eaLnBrk="1" hangingPunct="1"/>
            <a:r>
              <a:rPr lang="en-US" altLang="en-US" sz="2400" dirty="0"/>
              <a:t>Chinese Wei Hai means “encirclement”</a:t>
            </a:r>
          </a:p>
          <a:p>
            <a:pPr eaLnBrk="1" hangingPunct="1"/>
            <a:r>
              <a:rPr lang="en-US" altLang="en-US" sz="2400" dirty="0"/>
              <a:t>Abstract board on which players placed colored stones </a:t>
            </a:r>
          </a:p>
          <a:p>
            <a:pPr lvl="1"/>
            <a:r>
              <a:rPr lang="en-US" altLang="en-US" sz="2000" dirty="0"/>
              <a:t>Details of the game have not survived</a:t>
            </a:r>
          </a:p>
          <a:p>
            <a:pPr eaLnBrk="1" hangingPunct="1"/>
            <a:r>
              <a:rPr lang="en-US" altLang="en-US" sz="2400" dirty="0"/>
              <a:t>Believed to be the roots of Japanese </a:t>
            </a:r>
            <a:r>
              <a:rPr lang="en-US" altLang="en-US" sz="2400" i="1" dirty="0"/>
              <a:t>Go</a:t>
            </a:r>
            <a:endParaRPr lang="en-US" altLang="en-US" sz="2400" dirty="0"/>
          </a:p>
        </p:txBody>
      </p:sp>
      <p:pic>
        <p:nvPicPr>
          <p:cNvPr id="118786" name="Picture 2" descr="Go Weiqi Chinese Board Game Stock Photo (Edit Now) 392299663">
            <a:extLst>
              <a:ext uri="{FF2B5EF4-FFF2-40B4-BE49-F238E27FC236}">
                <a16:creationId xmlns:a16="http://schemas.microsoft.com/office/drawing/2014/main" id="{5E93055A-FC39-411C-8923-DCF77522E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56"/>
          <a:stretch/>
        </p:blipFill>
        <p:spPr bwMode="auto">
          <a:xfrm>
            <a:off x="5026355" y="1142538"/>
            <a:ext cx="3203245" cy="20753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fo">
            <a:extLst>
              <a:ext uri="{FF2B5EF4-FFF2-40B4-BE49-F238E27FC236}">
                <a16:creationId xmlns:a16="http://schemas.microsoft.com/office/drawing/2014/main" id="{893AA11A-5656-9B88-4C74-88E34A797C9A}"/>
              </a:ext>
            </a:extLst>
          </p:cNvPr>
          <p:cNvPicPr>
            <a:picLocks noChangeAspect="1" noChangeArrowheads="1"/>
          </p:cNvPicPr>
          <p:nvPr/>
        </p:nvPicPr>
        <p:blipFill>
          <a:blip r:embed="rId4"/>
          <a:srcRect/>
          <a:stretch>
            <a:fillRect/>
          </a:stretch>
        </p:blipFill>
        <p:spPr bwMode="auto">
          <a:xfrm>
            <a:off x="8387142" y="673480"/>
            <a:ext cx="3678714" cy="5218034"/>
          </a:xfrm>
          <a:prstGeom prst="rect">
            <a:avLst/>
          </a:prstGeom>
          <a:ln>
            <a:noFill/>
          </a:ln>
          <a:effectLst>
            <a:softEdge rad="112500"/>
          </a:effectLst>
        </p:spPr>
      </p:pic>
      <p:pic>
        <p:nvPicPr>
          <p:cNvPr id="7" name="Picture 4">
            <a:extLst>
              <a:ext uri="{FF2B5EF4-FFF2-40B4-BE49-F238E27FC236}">
                <a16:creationId xmlns:a16="http://schemas.microsoft.com/office/drawing/2014/main" id="{94113C97-2A15-7344-BF7F-364838FC070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6252" y="5549605"/>
            <a:ext cx="11414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2">
            <a:extLst>
              <a:ext uri="{FF2B5EF4-FFF2-40B4-BE49-F238E27FC236}">
                <a16:creationId xmlns:a16="http://schemas.microsoft.com/office/drawing/2014/main" id="{AD53E1BF-D4EE-AEAC-53F9-DA184D87B78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2517" y="1142537"/>
            <a:ext cx="4745037" cy="255416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ame GIF - Find on GIFER">
            <a:extLst>
              <a:ext uri="{FF2B5EF4-FFF2-40B4-BE49-F238E27FC236}">
                <a16:creationId xmlns:a16="http://schemas.microsoft.com/office/drawing/2014/main" id="{EE2BEF94-75C2-C2E9-9D14-8E301BA873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4482" y="931932"/>
            <a:ext cx="3169003" cy="23767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8F21EC4-6344-4E6E-8285-25B96C8330CA}"/>
              </a:ext>
            </a:extLst>
          </p:cNvPr>
          <p:cNvSpPr>
            <a:spLocks noGrp="1" noChangeArrowheads="1"/>
          </p:cNvSpPr>
          <p:nvPr>
            <p:ph type="title"/>
          </p:nvPr>
        </p:nvSpPr>
        <p:spPr/>
        <p:txBody>
          <a:bodyPr/>
          <a:lstStyle/>
          <a:p>
            <a:r>
              <a:rPr lang="en-US" altLang="en-US" dirty="0"/>
              <a:t>Backgammon, 2500BC</a:t>
            </a:r>
          </a:p>
        </p:txBody>
      </p:sp>
      <p:sp>
        <p:nvSpPr>
          <p:cNvPr id="33795" name="Rectangle 3">
            <a:extLst>
              <a:ext uri="{FF2B5EF4-FFF2-40B4-BE49-F238E27FC236}">
                <a16:creationId xmlns:a16="http://schemas.microsoft.com/office/drawing/2014/main" id="{E8910E6E-2242-4313-B4AA-5C08F6C69B4F}"/>
              </a:ext>
            </a:extLst>
          </p:cNvPr>
          <p:cNvSpPr>
            <a:spLocks noGrp="1" noChangeArrowheads="1"/>
          </p:cNvSpPr>
          <p:nvPr>
            <p:ph type="body" idx="1"/>
          </p:nvPr>
        </p:nvSpPr>
        <p:spPr>
          <a:xfrm>
            <a:off x="621883" y="3834311"/>
            <a:ext cx="10864515" cy="1997337"/>
          </a:xfrm>
        </p:spPr>
        <p:txBody>
          <a:bodyPr/>
          <a:lstStyle/>
          <a:p>
            <a:pPr marL="0" indent="0">
              <a:buNone/>
            </a:pPr>
            <a:r>
              <a:rPr lang="en-US" altLang="en-US" sz="2400" b="1" dirty="0"/>
              <a:t>Entertainment or Gambling</a:t>
            </a:r>
          </a:p>
          <a:p>
            <a:r>
              <a:rPr lang="en-US" altLang="en-US" sz="2400" dirty="0"/>
              <a:t>Early Backgammon found at Ur, perhaps the gaming capitol of the ancient world</a:t>
            </a:r>
          </a:p>
          <a:p>
            <a:r>
              <a:rPr lang="en-US" altLang="en-US" sz="2400" dirty="0"/>
              <a:t>Combines luck (dice/sticks), skill (choice of move), and power of the gods (rules)</a:t>
            </a:r>
          </a:p>
          <a:p>
            <a:r>
              <a:rPr lang="en-US" altLang="en-US" sz="2400" dirty="0"/>
              <a:t>Throwing sticks are the equivalent of 2-sided dice or coin toss</a:t>
            </a:r>
          </a:p>
          <a:p>
            <a:pPr marL="0" indent="0">
              <a:buNone/>
            </a:pPr>
            <a:r>
              <a:rPr lang="en-US" altLang="en-US" sz="2400" b="1" dirty="0"/>
              <a:t>Military Strategy</a:t>
            </a:r>
          </a:p>
          <a:p>
            <a:r>
              <a:rPr lang="en-US" altLang="en-US" sz="2400" dirty="0"/>
              <a:t>“</a:t>
            </a:r>
            <a:r>
              <a:rPr lang="en-US" altLang="en-US" sz="2400" dirty="0" err="1"/>
              <a:t>Liubo</a:t>
            </a:r>
            <a:r>
              <a:rPr lang="en-US" altLang="en-US" sz="2400" dirty="0"/>
              <a:t>” variation appears in China in 1500BC. Battle moves with “Generals” as pieces</a:t>
            </a:r>
          </a:p>
        </p:txBody>
      </p:sp>
      <p:pic>
        <p:nvPicPr>
          <p:cNvPr id="33796" name="Picture 5" descr="Backgammon game">
            <a:hlinkClick r:id="rId3"/>
            <a:extLst>
              <a:ext uri="{FF2B5EF4-FFF2-40B4-BE49-F238E27FC236}">
                <a16:creationId xmlns:a16="http://schemas.microsoft.com/office/drawing/2014/main" id="{905307F8-0AAC-4E36-8747-312EC0C6FE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487" y="1224797"/>
            <a:ext cx="3747483" cy="26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descr="senet1">
            <a:extLst>
              <a:ext uri="{FF2B5EF4-FFF2-40B4-BE49-F238E27FC236}">
                <a16:creationId xmlns:a16="http://schemas.microsoft.com/office/drawing/2014/main" id="{86C4CC3D-433C-4571-90E5-D1DD6B9CA26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008" t="56390" r="41180"/>
          <a:stretch/>
        </p:blipFill>
        <p:spPr bwMode="auto">
          <a:xfrm>
            <a:off x="1" y="1694250"/>
            <a:ext cx="3553428" cy="144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007">
            <a:extLst>
              <a:ext uri="{FF2B5EF4-FFF2-40B4-BE49-F238E27FC236}">
                <a16:creationId xmlns:a16="http://schemas.microsoft.com/office/drawing/2014/main" id="{24C6EC19-9AA1-153B-64B8-783EF22167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744" t="6412" r="4341" b="9305"/>
          <a:stretch>
            <a:fillRect/>
          </a:stretch>
        </p:blipFill>
        <p:spPr bwMode="auto">
          <a:xfrm>
            <a:off x="8091809" y="1199253"/>
            <a:ext cx="3747483" cy="266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76">
            <a:extLst>
              <a:ext uri="{FF2B5EF4-FFF2-40B4-BE49-F238E27FC236}">
                <a16:creationId xmlns:a16="http://schemas.microsoft.com/office/drawing/2014/main" id="{D5DDEDD2-42E1-40BF-9715-25E548CD848B}"/>
              </a:ext>
            </a:extLst>
          </p:cNvPr>
          <p:cNvSpPr>
            <a:spLocks noGrp="1" noChangeArrowheads="1"/>
          </p:cNvSpPr>
          <p:nvPr>
            <p:ph type="title"/>
          </p:nvPr>
        </p:nvSpPr>
        <p:spPr/>
        <p:txBody>
          <a:bodyPr/>
          <a:lstStyle/>
          <a:p>
            <a:pPr eaLnBrk="1" hangingPunct="1"/>
            <a:r>
              <a:rPr lang="en-US" altLang="en-US" dirty="0"/>
              <a:t>Chaturanga, 500BC</a:t>
            </a:r>
          </a:p>
        </p:txBody>
      </p:sp>
      <p:sp>
        <p:nvSpPr>
          <p:cNvPr id="2" name="Content Placeholder 1">
            <a:extLst>
              <a:ext uri="{FF2B5EF4-FFF2-40B4-BE49-F238E27FC236}">
                <a16:creationId xmlns:a16="http://schemas.microsoft.com/office/drawing/2014/main" id="{C50CF79E-DBC0-F7EA-DF5A-BAB6DF6A9150}"/>
              </a:ext>
            </a:extLst>
          </p:cNvPr>
          <p:cNvSpPr>
            <a:spLocks noGrp="1"/>
          </p:cNvSpPr>
          <p:nvPr>
            <p:ph sz="quarter" idx="11"/>
          </p:nvPr>
        </p:nvSpPr>
        <p:spPr>
          <a:xfrm>
            <a:off x="470693" y="4371577"/>
            <a:ext cx="11250613" cy="1530477"/>
          </a:xfrm>
        </p:spPr>
        <p:txBody>
          <a:bodyPr/>
          <a:lstStyle/>
          <a:p>
            <a:pPr marL="0" indent="0">
              <a:buNone/>
            </a:pPr>
            <a:r>
              <a:rPr lang="en-US" sz="2400" b="1" dirty="0"/>
              <a:t>Military Strategy</a:t>
            </a:r>
          </a:p>
          <a:p>
            <a:r>
              <a:rPr lang="en-US" sz="2400" dirty="0"/>
              <a:t>Indian royal military strategy game with Infantry, Rajah, Elephant, Cavalry, and Chariot pieces.</a:t>
            </a:r>
          </a:p>
          <a:p>
            <a:pPr lvl="1"/>
            <a:r>
              <a:rPr lang="en-US" sz="2000" dirty="0"/>
              <a:t>Dice were eliminated to avoid gambling laws in India</a:t>
            </a:r>
          </a:p>
          <a:p>
            <a:r>
              <a:rPr lang="en-US" sz="2400" dirty="0"/>
              <a:t>Inspiration for  Chinese Xiangqi, Korean Janggi, and European Chess</a:t>
            </a:r>
          </a:p>
        </p:txBody>
      </p:sp>
      <p:pic>
        <p:nvPicPr>
          <p:cNvPr id="49158" name="Picture 81" descr="chaturanga01">
            <a:extLst>
              <a:ext uri="{FF2B5EF4-FFF2-40B4-BE49-F238E27FC236}">
                <a16:creationId xmlns:a16="http://schemas.microsoft.com/office/drawing/2014/main" id="{106C2080-7E70-41F1-99D9-1F3C5204256D}"/>
              </a:ext>
            </a:extLst>
          </p:cNvPr>
          <p:cNvPicPr>
            <a:picLocks noChangeAspect="1" noChangeArrowheads="1"/>
          </p:cNvPicPr>
          <p:nvPr/>
        </p:nvPicPr>
        <p:blipFill>
          <a:blip r:embed="rId3">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4424877" y="1010849"/>
            <a:ext cx="5048099" cy="330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a:extLst>
              <a:ext uri="{FF2B5EF4-FFF2-40B4-BE49-F238E27FC236}">
                <a16:creationId xmlns:a16="http://schemas.microsoft.com/office/drawing/2014/main" id="{F53152AE-E376-4F72-AE9E-9BC28FB82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8" y="1249157"/>
            <a:ext cx="4709721" cy="291773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78" descr="Dice">
            <a:extLst>
              <a:ext uri="{FF2B5EF4-FFF2-40B4-BE49-F238E27FC236}">
                <a16:creationId xmlns:a16="http://schemas.microsoft.com/office/drawing/2014/main" id="{ED2331FD-23B4-4ED5-BF07-F2AE1C76AB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435" y="2229382"/>
            <a:ext cx="634309" cy="49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image024">
            <a:extLst>
              <a:ext uri="{FF2B5EF4-FFF2-40B4-BE49-F238E27FC236}">
                <a16:creationId xmlns:a16="http://schemas.microsoft.com/office/drawing/2014/main" id="{26B4B8E0-1ADD-6F9A-8EA3-DC71618410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2976" y="1202235"/>
            <a:ext cx="2643058" cy="292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C4FDC502-25C0-475B-8EC8-96F9D01E7000}"/>
              </a:ext>
            </a:extLst>
          </p:cNvPr>
          <p:cNvSpPr>
            <a:spLocks noGrp="1" noChangeArrowheads="1"/>
          </p:cNvSpPr>
          <p:nvPr>
            <p:ph type="title"/>
          </p:nvPr>
        </p:nvSpPr>
        <p:spPr/>
        <p:txBody>
          <a:bodyPr vert="horz" wrap="square" lIns="90488" tIns="44450" rIns="90488" bIns="44450" numCol="1" anchor="ctr" anchorCtr="0" compatLnSpc="1">
            <a:prstTxWarp prst="textNoShape">
              <a:avLst/>
            </a:prstTxWarp>
          </a:bodyPr>
          <a:lstStyle/>
          <a:p>
            <a:pPr eaLnBrk="1" hangingPunct="1"/>
            <a:r>
              <a:rPr lang="en-US" altLang="en-US" dirty="0"/>
              <a:t>Chess, 500AD</a:t>
            </a:r>
          </a:p>
        </p:txBody>
      </p:sp>
      <p:sp>
        <p:nvSpPr>
          <p:cNvPr id="53251" name="Rectangle 8">
            <a:extLst>
              <a:ext uri="{FF2B5EF4-FFF2-40B4-BE49-F238E27FC236}">
                <a16:creationId xmlns:a16="http://schemas.microsoft.com/office/drawing/2014/main" id="{BED13AD3-9B72-4BC9-9C1D-4CC9DB3EFC45}"/>
              </a:ext>
            </a:extLst>
          </p:cNvPr>
          <p:cNvSpPr>
            <a:spLocks noGrp="1" noChangeArrowheads="1"/>
          </p:cNvSpPr>
          <p:nvPr>
            <p:ph type="body" idx="1"/>
          </p:nvPr>
        </p:nvSpPr>
        <p:spPr>
          <a:xfrm>
            <a:off x="823816" y="4455039"/>
            <a:ext cx="10831712" cy="1701059"/>
          </a:xfrm>
        </p:spPr>
        <p:txBody>
          <a:bodyPr/>
          <a:lstStyle/>
          <a:p>
            <a:pPr marL="0" indent="0">
              <a:lnSpc>
                <a:spcPct val="80000"/>
              </a:lnSpc>
              <a:buNone/>
            </a:pPr>
            <a:r>
              <a:rPr lang="en-US" altLang="en-US" sz="2400" b="1" dirty="0"/>
              <a:t>Military Strategy to Intellectual Test/Entertainment</a:t>
            </a:r>
          </a:p>
          <a:p>
            <a:pPr>
              <a:lnSpc>
                <a:spcPct val="80000"/>
              </a:lnSpc>
            </a:pPr>
            <a:r>
              <a:rPr lang="en-US" altLang="en-US" sz="2400" dirty="0"/>
              <a:t>Indian Chaturanga (500BC) inspired European Chess (500AD), which inspired Chinese Shogi (570AD)</a:t>
            </a:r>
          </a:p>
          <a:p>
            <a:pPr>
              <a:lnSpc>
                <a:spcPct val="80000"/>
              </a:lnSpc>
            </a:pPr>
            <a:r>
              <a:rPr lang="en-US" altLang="en-US" sz="2400" dirty="0"/>
              <a:t>“Checkmate” is the English form of Persian “Shah Mat”, which means “dead king”</a:t>
            </a:r>
          </a:p>
          <a:p>
            <a:pPr>
              <a:lnSpc>
                <a:spcPct val="80000"/>
              </a:lnSpc>
            </a:pPr>
            <a:r>
              <a:rPr lang="en-US" altLang="en-US" sz="2400" dirty="0"/>
              <a:t>Separates itself from other games because of its complexity and strategy. Avoids many social prohibitions against mysticism and gambling.</a:t>
            </a:r>
          </a:p>
        </p:txBody>
      </p:sp>
      <p:pic>
        <p:nvPicPr>
          <p:cNvPr id="617487" name="Picture 15" descr="800px-Opening_chess_position_from_black_side">
            <a:extLst>
              <a:ext uri="{FF2B5EF4-FFF2-40B4-BE49-F238E27FC236}">
                <a16:creationId xmlns:a16="http://schemas.microsoft.com/office/drawing/2014/main" id="{9ED838CA-487B-4239-B5EB-96EABB052B6E}"/>
              </a:ext>
            </a:extLst>
          </p:cNvPr>
          <p:cNvPicPr>
            <a:picLocks noChangeAspect="1" noChangeArrowheads="1"/>
          </p:cNvPicPr>
          <p:nvPr/>
        </p:nvPicPr>
        <p:blipFill>
          <a:blip r:embed="rId3"/>
          <a:srcRect/>
          <a:stretch>
            <a:fillRect/>
          </a:stretch>
        </p:blipFill>
        <p:spPr bwMode="auto">
          <a:xfrm>
            <a:off x="4631470" y="1278873"/>
            <a:ext cx="4277274" cy="2945886"/>
          </a:xfrm>
          <a:prstGeom prst="rect">
            <a:avLst/>
          </a:prstGeom>
          <a:ln>
            <a:noFill/>
          </a:ln>
          <a:effectLst>
            <a:softEdge rad="112500"/>
          </a:effectLst>
        </p:spPr>
      </p:pic>
      <p:pic>
        <p:nvPicPr>
          <p:cNvPr id="8" name="Picture 5" descr="File:MacShogi.jpg">
            <a:hlinkClick r:id="rId4"/>
            <a:extLst>
              <a:ext uri="{FF2B5EF4-FFF2-40B4-BE49-F238E27FC236}">
                <a16:creationId xmlns:a16="http://schemas.microsoft.com/office/drawing/2014/main" id="{7CAE3EE0-026D-F510-4CC3-C02891518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0852" y="1278873"/>
            <a:ext cx="2964786" cy="317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596C7623-140A-9A39-4D46-4E38111239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969" y="1421982"/>
            <a:ext cx="4395544" cy="2802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DFFC79F-3A8B-4A0F-9111-131C2F2E9975}"/>
              </a:ext>
            </a:extLst>
          </p:cNvPr>
          <p:cNvSpPr>
            <a:spLocks noGrp="1" noChangeArrowheads="1"/>
          </p:cNvSpPr>
          <p:nvPr>
            <p:ph type="title"/>
          </p:nvPr>
        </p:nvSpPr>
        <p:spPr/>
        <p:txBody>
          <a:bodyPr/>
          <a:lstStyle/>
          <a:p>
            <a:r>
              <a:rPr lang="en-US" altLang="en-US"/>
              <a:t>Outline</a:t>
            </a:r>
          </a:p>
        </p:txBody>
      </p:sp>
      <p:sp>
        <p:nvSpPr>
          <p:cNvPr id="2" name="Rectangle: Rounded Corners 1">
            <a:extLst>
              <a:ext uri="{FF2B5EF4-FFF2-40B4-BE49-F238E27FC236}">
                <a16:creationId xmlns:a16="http://schemas.microsoft.com/office/drawing/2014/main" id="{E3843446-0086-44E0-9BE9-E86CB9357E56}"/>
              </a:ext>
            </a:extLst>
          </p:cNvPr>
          <p:cNvSpPr/>
          <p:nvPr/>
        </p:nvSpPr>
        <p:spPr bwMode="auto">
          <a:xfrm>
            <a:off x="561889" y="165769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Ancient Games</a:t>
            </a:r>
          </a:p>
        </p:txBody>
      </p:sp>
      <p:sp>
        <p:nvSpPr>
          <p:cNvPr id="6" name="Rectangle: Rounded Corners 5">
            <a:extLst>
              <a:ext uri="{FF2B5EF4-FFF2-40B4-BE49-F238E27FC236}">
                <a16:creationId xmlns:a16="http://schemas.microsoft.com/office/drawing/2014/main" id="{EF2272FA-0469-45D1-9F9C-7AB0D5EBDD60}"/>
              </a:ext>
            </a:extLst>
          </p:cNvPr>
          <p:cNvSpPr/>
          <p:nvPr/>
        </p:nvSpPr>
        <p:spPr bwMode="auto">
          <a:xfrm>
            <a:off x="561889" y="2207756"/>
            <a:ext cx="11087100" cy="434339"/>
          </a:xfrm>
          <a:prstGeom prst="roundRect">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Military Wargames</a:t>
            </a:r>
          </a:p>
        </p:txBody>
      </p:sp>
      <p:sp>
        <p:nvSpPr>
          <p:cNvPr id="8" name="Rectangle: Rounded Corners 7">
            <a:extLst>
              <a:ext uri="{FF2B5EF4-FFF2-40B4-BE49-F238E27FC236}">
                <a16:creationId xmlns:a16="http://schemas.microsoft.com/office/drawing/2014/main" id="{FAF3FBE4-64F3-4F8B-8886-06044C694EC9}"/>
              </a:ext>
            </a:extLst>
          </p:cNvPr>
          <p:cNvSpPr/>
          <p:nvPr/>
        </p:nvSpPr>
        <p:spPr bwMode="auto">
          <a:xfrm>
            <a:off x="561889" y="275781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Serious Games: The Military Explosion</a:t>
            </a:r>
          </a:p>
        </p:txBody>
      </p:sp>
      <p:sp>
        <p:nvSpPr>
          <p:cNvPr id="12" name="Rectangle: Rounded Corners 11">
            <a:extLst>
              <a:ext uri="{FF2B5EF4-FFF2-40B4-BE49-F238E27FC236}">
                <a16:creationId xmlns:a16="http://schemas.microsoft.com/office/drawing/2014/main" id="{B924C524-8F2E-40D4-A59D-24DA81649141}"/>
              </a:ext>
            </a:extLst>
          </p:cNvPr>
          <p:cNvSpPr/>
          <p:nvPr/>
        </p:nvSpPr>
        <p:spPr bwMode="auto">
          <a:xfrm>
            <a:off x="561889" y="110763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Introduction</a:t>
            </a:r>
          </a:p>
        </p:txBody>
      </p:sp>
      <p:sp>
        <p:nvSpPr>
          <p:cNvPr id="3" name="Rectangle: Rounded Corners 2">
            <a:extLst>
              <a:ext uri="{FF2B5EF4-FFF2-40B4-BE49-F238E27FC236}">
                <a16:creationId xmlns:a16="http://schemas.microsoft.com/office/drawing/2014/main" id="{A0CF35AE-932C-EB46-3BDC-BC7233872D62}"/>
              </a:ext>
            </a:extLst>
          </p:cNvPr>
          <p:cNvSpPr/>
          <p:nvPr/>
        </p:nvSpPr>
        <p:spPr bwMode="auto">
          <a:xfrm>
            <a:off x="571328" y="440800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Arti</a:t>
            </a:r>
            <a:r>
              <a:rPr lang="en-US" sz="2400" dirty="0">
                <a:solidFill>
                  <a:schemeClr val="bg1"/>
                </a:solidFill>
              </a:rPr>
              <a:t>ficial Intelligence</a:t>
            </a:r>
            <a:endParaRPr kumimoji="0" lang="en-US" sz="2400" b="0" i="0" u="none" strike="noStrike" cap="none" normalizeH="0" baseline="0" dirty="0">
              <a:ln>
                <a:noFill/>
              </a:ln>
              <a:solidFill>
                <a:schemeClr val="bg1"/>
              </a:solidFill>
              <a:effectLst/>
              <a:latin typeface="Tahoma" charset="0"/>
            </a:endParaRPr>
          </a:p>
        </p:txBody>
      </p:sp>
      <p:sp>
        <p:nvSpPr>
          <p:cNvPr id="4" name="Rectangle: Rounded Corners 3">
            <a:extLst>
              <a:ext uri="{FF2B5EF4-FFF2-40B4-BE49-F238E27FC236}">
                <a16:creationId xmlns:a16="http://schemas.microsoft.com/office/drawing/2014/main" id="{998B28E1-FBE4-1BF7-E50D-3925FA551697}"/>
              </a:ext>
            </a:extLst>
          </p:cNvPr>
          <p:cNvSpPr/>
          <p:nvPr/>
        </p:nvSpPr>
        <p:spPr bwMode="auto">
          <a:xfrm>
            <a:off x="580767" y="495806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Future Tech</a:t>
            </a:r>
          </a:p>
        </p:txBody>
      </p:sp>
      <p:sp>
        <p:nvSpPr>
          <p:cNvPr id="13" name="Rectangle: Rounded Corners 12">
            <a:extLst>
              <a:ext uri="{FF2B5EF4-FFF2-40B4-BE49-F238E27FC236}">
                <a16:creationId xmlns:a16="http://schemas.microsoft.com/office/drawing/2014/main" id="{DF1EED5C-FD58-CB78-715D-D053E0EF04DB}"/>
              </a:ext>
            </a:extLst>
          </p:cNvPr>
          <p:cNvSpPr/>
          <p:nvPr/>
        </p:nvSpPr>
        <p:spPr bwMode="auto">
          <a:xfrm>
            <a:off x="571328" y="5508129"/>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References</a:t>
            </a:r>
          </a:p>
        </p:txBody>
      </p:sp>
      <p:sp>
        <p:nvSpPr>
          <p:cNvPr id="14" name="Rectangle: Rounded Corners 13">
            <a:extLst>
              <a:ext uri="{FF2B5EF4-FFF2-40B4-BE49-F238E27FC236}">
                <a16:creationId xmlns:a16="http://schemas.microsoft.com/office/drawing/2014/main" id="{FDCE3CCD-4B0F-EDD9-6956-6EA57363BBBC}"/>
              </a:ext>
            </a:extLst>
          </p:cNvPr>
          <p:cNvSpPr/>
          <p:nvPr/>
        </p:nvSpPr>
        <p:spPr bwMode="auto">
          <a:xfrm>
            <a:off x="552450" y="3307880"/>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Metaverse</a:t>
            </a:r>
          </a:p>
        </p:txBody>
      </p:sp>
      <p:sp>
        <p:nvSpPr>
          <p:cNvPr id="15" name="Rectangle: Rounded Corners 14">
            <a:extLst>
              <a:ext uri="{FF2B5EF4-FFF2-40B4-BE49-F238E27FC236}">
                <a16:creationId xmlns:a16="http://schemas.microsoft.com/office/drawing/2014/main" id="{85343FE0-F16D-7E07-71BD-1ED9F1FE3F7D}"/>
              </a:ext>
            </a:extLst>
          </p:cNvPr>
          <p:cNvSpPr/>
          <p:nvPr/>
        </p:nvSpPr>
        <p:spPr bwMode="auto">
          <a:xfrm>
            <a:off x="571328" y="385794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Evolving VR &amp; AR</a:t>
            </a:r>
          </a:p>
        </p:txBody>
      </p:sp>
    </p:spTree>
    <p:extLst>
      <p:ext uri="{BB962C8B-B14F-4D97-AF65-F5344CB8AC3E}">
        <p14:creationId xmlns:p14="http://schemas.microsoft.com/office/powerpoint/2010/main" val="39005591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a:extLst>
              <a:ext uri="{FF2B5EF4-FFF2-40B4-BE49-F238E27FC236}">
                <a16:creationId xmlns:a16="http://schemas.microsoft.com/office/drawing/2014/main" id="{500C9692-7D94-48AD-BE10-BA44663A9DF9}"/>
              </a:ext>
            </a:extLst>
          </p:cNvPr>
          <p:cNvSpPr>
            <a:spLocks noGrp="1" noChangeArrowheads="1"/>
          </p:cNvSpPr>
          <p:nvPr>
            <p:ph type="title"/>
          </p:nvPr>
        </p:nvSpPr>
        <p:spPr>
          <a:xfrm>
            <a:off x="2345741" y="0"/>
            <a:ext cx="8685674" cy="841248"/>
          </a:xfrm>
        </p:spPr>
        <p:txBody>
          <a:bodyPr/>
          <a:lstStyle/>
          <a:p>
            <a:pPr eaLnBrk="1" hangingPunct="1"/>
            <a:r>
              <a:rPr lang="en-US" altLang="en-US" dirty="0" err="1"/>
              <a:t>Koenigspiel</a:t>
            </a:r>
            <a:r>
              <a:rPr lang="en-US" altLang="en-US" dirty="0"/>
              <a:t> to </a:t>
            </a:r>
            <a:r>
              <a:rPr lang="en-US" altLang="en-US" dirty="0" err="1"/>
              <a:t>Kriegsspiels</a:t>
            </a:r>
            <a:r>
              <a:rPr lang="en-US" altLang="en-US" dirty="0"/>
              <a:t>, 1664 to 1811</a:t>
            </a:r>
          </a:p>
        </p:txBody>
      </p:sp>
      <p:sp>
        <p:nvSpPr>
          <p:cNvPr id="78852" name="Rectangle 3">
            <a:extLst>
              <a:ext uri="{FF2B5EF4-FFF2-40B4-BE49-F238E27FC236}">
                <a16:creationId xmlns:a16="http://schemas.microsoft.com/office/drawing/2014/main" id="{8E7D8F47-C6F6-4927-A257-3D2439D42305}"/>
              </a:ext>
            </a:extLst>
          </p:cNvPr>
          <p:cNvSpPr>
            <a:spLocks noGrp="1" noChangeArrowheads="1"/>
          </p:cNvSpPr>
          <p:nvPr>
            <p:ph type="body" idx="1"/>
          </p:nvPr>
        </p:nvSpPr>
        <p:spPr>
          <a:xfrm>
            <a:off x="97934" y="3596687"/>
            <a:ext cx="6400837" cy="2471737"/>
          </a:xfrm>
        </p:spPr>
        <p:txBody>
          <a:bodyPr/>
          <a:lstStyle/>
          <a:p>
            <a:pPr eaLnBrk="1" hangingPunct="1"/>
            <a:r>
              <a:rPr lang="en-US" altLang="en-US" sz="2000" dirty="0"/>
              <a:t>1664 </a:t>
            </a:r>
            <a:r>
              <a:rPr lang="en-US" altLang="en-US" sz="2000" b="1" dirty="0" err="1"/>
              <a:t>Koenigspiel</a:t>
            </a:r>
            <a:r>
              <a:rPr lang="en-US" altLang="en-US" sz="2000" dirty="0"/>
              <a:t>, Christopher </a:t>
            </a:r>
            <a:r>
              <a:rPr lang="en-US" altLang="en-US" sz="2000" dirty="0" err="1"/>
              <a:t>Weikhmann</a:t>
            </a:r>
            <a:r>
              <a:rPr lang="en-US" altLang="en-US" sz="2000" dirty="0"/>
              <a:t>, Germany</a:t>
            </a:r>
          </a:p>
          <a:p>
            <a:pPr lvl="1"/>
            <a:r>
              <a:rPr lang="en-US" altLang="en-US" sz="1800" dirty="0"/>
              <a:t>Checkered Board with 30 Pieces - King, Marshall, Colonel, ... Private</a:t>
            </a:r>
          </a:p>
          <a:p>
            <a:pPr eaLnBrk="1" hangingPunct="1"/>
            <a:r>
              <a:rPr lang="en-US" altLang="en-US" sz="2000" dirty="0"/>
              <a:t>1780 </a:t>
            </a:r>
            <a:r>
              <a:rPr lang="en-US" altLang="en-US" sz="2000" b="1" dirty="0"/>
              <a:t>War Chess</a:t>
            </a:r>
            <a:r>
              <a:rPr lang="en-US" altLang="en-US" sz="2000" dirty="0"/>
              <a:t>, Dr. C.L. </a:t>
            </a:r>
            <a:r>
              <a:rPr lang="en-US" altLang="en-US" sz="2000" dirty="0" err="1"/>
              <a:t>Helwig</a:t>
            </a:r>
            <a:r>
              <a:rPr lang="en-US" altLang="en-US" sz="2000" dirty="0"/>
              <a:t>, Germany</a:t>
            </a:r>
          </a:p>
          <a:p>
            <a:pPr lvl="1"/>
            <a:r>
              <a:rPr lang="en-US" altLang="en-US" sz="1800" dirty="0"/>
              <a:t>1666 squares, 120 pieces, terrain types for each square, aggregated units</a:t>
            </a:r>
          </a:p>
          <a:p>
            <a:pPr eaLnBrk="1" hangingPunct="1"/>
            <a:r>
              <a:rPr lang="en-US" altLang="en-US" sz="2000" dirty="0"/>
              <a:t>1797 </a:t>
            </a:r>
            <a:r>
              <a:rPr lang="en-US" altLang="en-US" sz="2000" b="1" dirty="0"/>
              <a:t>Military School Wargame</a:t>
            </a:r>
            <a:r>
              <a:rPr lang="en-US" altLang="en-US" sz="2000" dirty="0"/>
              <a:t>, Georg </a:t>
            </a:r>
            <a:r>
              <a:rPr lang="en-US" altLang="en-US" sz="2000" dirty="0" err="1"/>
              <a:t>Venturini</a:t>
            </a:r>
            <a:r>
              <a:rPr lang="en-US" altLang="en-US" sz="2000" dirty="0"/>
              <a:t>, Belgium</a:t>
            </a:r>
          </a:p>
          <a:p>
            <a:pPr lvl="1"/>
            <a:r>
              <a:rPr lang="en-US" altLang="en-US" sz="1800" dirty="0"/>
              <a:t>3,600 representing the French-Belgium border</a:t>
            </a:r>
          </a:p>
        </p:txBody>
      </p:sp>
      <p:pic>
        <p:nvPicPr>
          <p:cNvPr id="7" name="Picture 2">
            <a:extLst>
              <a:ext uri="{FF2B5EF4-FFF2-40B4-BE49-F238E27FC236}">
                <a16:creationId xmlns:a16="http://schemas.microsoft.com/office/drawing/2014/main" id="{9CF3CAB9-6249-C082-33C7-64ACFF37F0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323" y="820147"/>
            <a:ext cx="3480457" cy="2471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4238D4F-1879-5057-408F-4B8D3FA95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045" y="820147"/>
            <a:ext cx="3655283" cy="25914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C216055-1A1C-056A-8C65-FE62EDA9B4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057"/>
          <a:stretch/>
        </p:blipFill>
        <p:spPr bwMode="auto">
          <a:xfrm>
            <a:off x="7921839" y="820147"/>
            <a:ext cx="4095088" cy="26088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5B86DA6D-49F4-FE38-46A8-CE45A977F5CA}"/>
              </a:ext>
            </a:extLst>
          </p:cNvPr>
          <p:cNvSpPr txBox="1">
            <a:spLocks noChangeArrowheads="1"/>
          </p:cNvSpPr>
          <p:nvPr/>
        </p:nvSpPr>
        <p:spPr bwMode="auto">
          <a:xfrm>
            <a:off x="6279004" y="3656535"/>
            <a:ext cx="5737924" cy="2471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eaLnBrk="1" hangingPunct="1"/>
            <a:r>
              <a:rPr lang="en-US" altLang="en-US" sz="2000" dirty="0"/>
              <a:t>1811 </a:t>
            </a:r>
            <a:r>
              <a:rPr lang="en-US" altLang="en-US" sz="2000" b="1" dirty="0" err="1"/>
              <a:t>Kriegsspiels</a:t>
            </a:r>
            <a:r>
              <a:rPr lang="en-US" altLang="en-US" sz="2000" dirty="0"/>
              <a:t>, Baron von </a:t>
            </a:r>
            <a:r>
              <a:rPr lang="en-US" altLang="en-US" sz="2000" dirty="0" err="1"/>
              <a:t>Reisswitz</a:t>
            </a:r>
            <a:r>
              <a:rPr lang="en-US" altLang="en-US" sz="2000" dirty="0"/>
              <a:t> , Germany</a:t>
            </a:r>
          </a:p>
          <a:p>
            <a:pPr lvl="1"/>
            <a:r>
              <a:rPr lang="en-US" altLang="en-US" sz="1800" dirty="0"/>
              <a:t>Contoured terrain, miniature pieces, strategic scenarios with winning conditions</a:t>
            </a:r>
          </a:p>
          <a:p>
            <a:r>
              <a:rPr lang="en-US" altLang="en-US" sz="2000" kern="0" dirty="0"/>
              <a:t>1879 </a:t>
            </a:r>
            <a:r>
              <a:rPr lang="en-US" altLang="en-US" sz="2000" b="1" kern="0" dirty="0"/>
              <a:t>The American </a:t>
            </a:r>
            <a:r>
              <a:rPr lang="en-US" altLang="en-US" sz="2000" b="1" kern="0" dirty="0" err="1"/>
              <a:t>Kriegsspiel</a:t>
            </a:r>
            <a:r>
              <a:rPr lang="en-US" altLang="en-US" sz="2000" kern="0" dirty="0"/>
              <a:t>, William Livermore and Hugh Brown, USA</a:t>
            </a:r>
          </a:p>
          <a:p>
            <a:pPr lvl="1"/>
            <a:r>
              <a:rPr lang="en-US" altLang="en-US" sz="1800" kern="0" dirty="0"/>
              <a:t>Variable unit icons with strength, type, fatigue, ammunition, and task time indicators</a:t>
            </a:r>
          </a:p>
          <a:p>
            <a:pPr lvl="1"/>
            <a:r>
              <a:rPr lang="en-US" altLang="en-US" sz="1800" kern="0" dirty="0"/>
              <a:t>Topographic Maps</a:t>
            </a:r>
          </a:p>
          <a:p>
            <a:pPr lvl="1"/>
            <a:r>
              <a:rPr lang="en-US" altLang="en-US" sz="1800" kern="0" dirty="0"/>
              <a:t>Pegs-and-Holes firing board</a:t>
            </a:r>
          </a:p>
        </p:txBody>
      </p:sp>
      <p:pic>
        <p:nvPicPr>
          <p:cNvPr id="5" name="Picture 4" descr="Climate Code Red: Have tipping points already been passed for critical  climate systems? (7) Summing up: Faster than forecast, cascades loom">
            <a:extLst>
              <a:ext uri="{FF2B5EF4-FFF2-40B4-BE49-F238E27FC236}">
                <a16:creationId xmlns:a16="http://schemas.microsoft.com/office/drawing/2014/main" id="{8527597E-ECC6-F211-D606-648A9513DE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08383" cy="808383"/>
          </a:xfrm>
          <a:prstGeom prst="rect">
            <a:avLst/>
          </a:prstGeom>
          <a:noFill/>
          <a:extLst>
            <a:ext uri="{909E8E84-426E-40DD-AFC4-6F175D3DCCD1}">
              <a14:hiddenFill xmlns:a14="http://schemas.microsoft.com/office/drawing/2010/main">
                <a:solidFill>
                  <a:srgbClr val="FFFFFF"/>
                </a:solidFill>
              </a14:hiddenFill>
            </a:ext>
          </a:extLst>
        </p:spPr>
      </p:pic>
      <p:sp>
        <p:nvSpPr>
          <p:cNvPr id="6" name="Star: 5 Points 5">
            <a:extLst>
              <a:ext uri="{FF2B5EF4-FFF2-40B4-BE49-F238E27FC236}">
                <a16:creationId xmlns:a16="http://schemas.microsoft.com/office/drawing/2014/main" id="{6C3B4F4B-5D51-21B5-5F75-190429521ACD}"/>
              </a:ext>
            </a:extLst>
          </p:cNvPr>
          <p:cNvSpPr/>
          <p:nvPr/>
        </p:nvSpPr>
        <p:spPr bwMode="auto">
          <a:xfrm>
            <a:off x="808383" y="0"/>
            <a:ext cx="808383" cy="808383"/>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400" dirty="0"/>
              <a:t>1</a:t>
            </a:r>
            <a:endParaRPr kumimoji="0" lang="en-US" sz="2400" b="0"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3082909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0" name="Picture 2">
            <a:extLst>
              <a:ext uri="{FF2B5EF4-FFF2-40B4-BE49-F238E27FC236}">
                <a16:creationId xmlns:a16="http://schemas.microsoft.com/office/drawing/2014/main" id="{CA5EED0C-B8B8-4081-AA13-2761340C304F}"/>
              </a:ext>
            </a:extLst>
          </p:cNvPr>
          <p:cNvPicPr>
            <a:picLocks noChangeAspect="1" noChangeArrowheads="1"/>
          </p:cNvPicPr>
          <p:nvPr/>
        </p:nvPicPr>
        <p:blipFill>
          <a:blip r:embed="rId3"/>
          <a:srcRect/>
          <a:stretch>
            <a:fillRect/>
          </a:stretch>
        </p:blipFill>
        <p:spPr bwMode="auto">
          <a:xfrm>
            <a:off x="8487431" y="1071155"/>
            <a:ext cx="3596002" cy="5372564"/>
          </a:xfrm>
          <a:prstGeom prst="rect">
            <a:avLst/>
          </a:prstGeom>
          <a:ln>
            <a:noFill/>
          </a:ln>
          <a:effectLst>
            <a:softEdge rad="112500"/>
          </a:effectLst>
        </p:spPr>
      </p:pic>
      <p:sp>
        <p:nvSpPr>
          <p:cNvPr id="91139" name="Rectangle 3">
            <a:extLst>
              <a:ext uri="{FF2B5EF4-FFF2-40B4-BE49-F238E27FC236}">
                <a16:creationId xmlns:a16="http://schemas.microsoft.com/office/drawing/2014/main" id="{07058291-460C-45BD-8BF4-6332A4F64B1F}"/>
              </a:ext>
            </a:extLst>
          </p:cNvPr>
          <p:cNvSpPr>
            <a:spLocks noGrp="1" noChangeArrowheads="1"/>
          </p:cNvSpPr>
          <p:nvPr>
            <p:ph type="title"/>
          </p:nvPr>
        </p:nvSpPr>
        <p:spPr/>
        <p:txBody>
          <a:bodyPr vert="horz" wrap="square" lIns="90488" tIns="44450" rIns="90488" bIns="44450" numCol="1" anchor="ctr" anchorCtr="0" compatLnSpc="1">
            <a:prstTxWarp prst="textNoShape">
              <a:avLst/>
            </a:prstTxWarp>
          </a:bodyPr>
          <a:lstStyle/>
          <a:p>
            <a:pPr eaLnBrk="1" hangingPunct="1"/>
            <a:r>
              <a:rPr lang="en-US" altLang="en-US" dirty="0"/>
              <a:t>Naval War College, 1886-Present</a:t>
            </a:r>
          </a:p>
        </p:txBody>
      </p:sp>
      <p:pic>
        <p:nvPicPr>
          <p:cNvPr id="652292" name="Picture 4" descr="nwc_1895">
            <a:extLst>
              <a:ext uri="{FF2B5EF4-FFF2-40B4-BE49-F238E27FC236}">
                <a16:creationId xmlns:a16="http://schemas.microsoft.com/office/drawing/2014/main" id="{2B0175DE-38FA-4485-98C9-ECB1753224B4}"/>
              </a:ext>
            </a:extLst>
          </p:cNvPr>
          <p:cNvPicPr>
            <a:picLocks noChangeAspect="1" noChangeArrowheads="1"/>
          </p:cNvPicPr>
          <p:nvPr/>
        </p:nvPicPr>
        <p:blipFill>
          <a:blip r:embed="rId4"/>
          <a:srcRect/>
          <a:stretch>
            <a:fillRect/>
          </a:stretch>
        </p:blipFill>
        <p:spPr bwMode="auto">
          <a:xfrm>
            <a:off x="0" y="920222"/>
            <a:ext cx="5639698" cy="3624188"/>
          </a:xfrm>
          <a:prstGeom prst="rect">
            <a:avLst/>
          </a:prstGeom>
          <a:ln>
            <a:noFill/>
          </a:ln>
          <a:effectLst>
            <a:softEdge rad="112500"/>
          </a:effectLst>
        </p:spPr>
      </p:pic>
      <p:pic>
        <p:nvPicPr>
          <p:cNvPr id="652293" name="Picture 5" descr="nwc_1914">
            <a:extLst>
              <a:ext uri="{FF2B5EF4-FFF2-40B4-BE49-F238E27FC236}">
                <a16:creationId xmlns:a16="http://schemas.microsoft.com/office/drawing/2014/main" id="{EB8C64E0-4E49-444B-ABA2-6E741A588E38}"/>
              </a:ext>
            </a:extLst>
          </p:cNvPr>
          <p:cNvPicPr>
            <a:picLocks noChangeAspect="1" noChangeArrowheads="1"/>
          </p:cNvPicPr>
          <p:nvPr/>
        </p:nvPicPr>
        <p:blipFill>
          <a:blip r:embed="rId5"/>
          <a:srcRect/>
          <a:stretch>
            <a:fillRect/>
          </a:stretch>
        </p:blipFill>
        <p:spPr bwMode="auto">
          <a:xfrm>
            <a:off x="3677005" y="2313282"/>
            <a:ext cx="4810426" cy="3130992"/>
          </a:xfrm>
          <a:prstGeom prst="rect">
            <a:avLst/>
          </a:prstGeom>
          <a:ln>
            <a:noFill/>
          </a:ln>
          <a:effectLst>
            <a:softEdge rad="112500"/>
          </a:effectLst>
        </p:spPr>
      </p:pic>
      <p:sp>
        <p:nvSpPr>
          <p:cNvPr id="91142" name="Text Box 6">
            <a:extLst>
              <a:ext uri="{FF2B5EF4-FFF2-40B4-BE49-F238E27FC236}">
                <a16:creationId xmlns:a16="http://schemas.microsoft.com/office/drawing/2014/main" id="{C6705C38-8492-4434-A0A2-60DA6E78913D}"/>
              </a:ext>
            </a:extLst>
          </p:cNvPr>
          <p:cNvSpPr txBox="1">
            <a:spLocks noChangeArrowheads="1"/>
          </p:cNvSpPr>
          <p:nvPr/>
        </p:nvSpPr>
        <p:spPr bwMode="auto">
          <a:xfrm>
            <a:off x="0" y="4345972"/>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b="1" dirty="0">
                <a:latin typeface="Times New Roman" panose="02020603050405020304" pitchFamily="18" charset="0"/>
              </a:rPr>
              <a:t>1895</a:t>
            </a:r>
          </a:p>
        </p:txBody>
      </p:sp>
      <p:sp>
        <p:nvSpPr>
          <p:cNvPr id="91143" name="Text Box 7">
            <a:extLst>
              <a:ext uri="{FF2B5EF4-FFF2-40B4-BE49-F238E27FC236}">
                <a16:creationId xmlns:a16="http://schemas.microsoft.com/office/drawing/2014/main" id="{43680E48-5EA3-4258-A536-59789825AA80}"/>
              </a:ext>
            </a:extLst>
          </p:cNvPr>
          <p:cNvSpPr txBox="1">
            <a:spLocks noChangeArrowheads="1"/>
          </p:cNvSpPr>
          <p:nvPr/>
        </p:nvSpPr>
        <p:spPr bwMode="auto">
          <a:xfrm>
            <a:off x="3793548" y="5312851"/>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b="1" dirty="0">
                <a:latin typeface="Times New Roman" panose="02020603050405020304" pitchFamily="18" charset="0"/>
              </a:rPr>
              <a:t>1914</a:t>
            </a:r>
          </a:p>
        </p:txBody>
      </p:sp>
      <p:sp>
        <p:nvSpPr>
          <p:cNvPr id="91144" name="Text Box 8">
            <a:extLst>
              <a:ext uri="{FF2B5EF4-FFF2-40B4-BE49-F238E27FC236}">
                <a16:creationId xmlns:a16="http://schemas.microsoft.com/office/drawing/2014/main" id="{B52F8020-40A4-458F-9577-332DF1BC063F}"/>
              </a:ext>
            </a:extLst>
          </p:cNvPr>
          <p:cNvSpPr txBox="1">
            <a:spLocks noChangeArrowheads="1"/>
          </p:cNvSpPr>
          <p:nvPr/>
        </p:nvSpPr>
        <p:spPr bwMode="auto">
          <a:xfrm>
            <a:off x="8604913" y="6308891"/>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b="1" dirty="0">
                <a:latin typeface="Times New Roman" panose="02020603050405020304" pitchFamily="18" charset="0"/>
              </a:rPr>
              <a:t>1947</a:t>
            </a:r>
          </a:p>
        </p:txBody>
      </p:sp>
      <p:pic>
        <p:nvPicPr>
          <p:cNvPr id="91145" name="Picture 13" descr="naval war college">
            <a:extLst>
              <a:ext uri="{FF2B5EF4-FFF2-40B4-BE49-F238E27FC236}">
                <a16:creationId xmlns:a16="http://schemas.microsoft.com/office/drawing/2014/main" id="{AF7D3F8F-0421-475B-ACCD-1C127B8019D0}"/>
              </a:ext>
            </a:extLst>
          </p:cNvPr>
          <p:cNvPicPr>
            <a:picLocks noChangeAspect="1" noChangeArrowheads="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7048265" y="805926"/>
            <a:ext cx="1250602" cy="13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5">
            <a:extLst>
              <a:ext uri="{FF2B5EF4-FFF2-40B4-BE49-F238E27FC236}">
                <a16:creationId xmlns:a16="http://schemas.microsoft.com/office/drawing/2014/main" id="{B0911ED6-77D2-200E-CBFB-9849393AFD33}"/>
              </a:ext>
            </a:extLst>
          </p:cNvPr>
          <p:cNvSpPr txBox="1">
            <a:spLocks noChangeArrowheads="1"/>
          </p:cNvSpPr>
          <p:nvPr/>
        </p:nvSpPr>
        <p:spPr>
          <a:xfrm>
            <a:off x="108567" y="5588407"/>
            <a:ext cx="11541372" cy="1733936"/>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altLang="en-US" sz="2400" kern="0" dirty="0"/>
              <a:t>Wargaming introduced in 1886 by William McCarthy-Little</a:t>
            </a:r>
          </a:p>
          <a:p>
            <a:pPr lvl="1"/>
            <a:r>
              <a:rPr lang="en-US" altLang="en-US" sz="2000" kern="0" dirty="0"/>
              <a:t>Cardboard Ships and Gridded Paper, evolving toward massive map boards</a:t>
            </a:r>
          </a:p>
          <a:p>
            <a:pPr lvl="1"/>
            <a:endParaRPr lang="en-US" altLang="en-US" sz="2000" kern="0"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5CDF-0215-47F0-8370-6FBCD3DDFED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71B172B5-E124-4786-B2C5-72A9AE506109}"/>
              </a:ext>
            </a:extLst>
          </p:cNvPr>
          <p:cNvSpPr>
            <a:spLocks noGrp="1"/>
          </p:cNvSpPr>
          <p:nvPr>
            <p:ph sz="quarter" idx="11"/>
          </p:nvPr>
        </p:nvSpPr>
        <p:spPr>
          <a:xfrm>
            <a:off x="204536" y="1868720"/>
            <a:ext cx="6785811" cy="3803210"/>
          </a:xfrm>
        </p:spPr>
        <p:txBody>
          <a:bodyPr/>
          <a:lstStyle/>
          <a:p>
            <a:r>
              <a:rPr lang="en-US" sz="2400" u="sng" dirty="0">
                <a:solidFill>
                  <a:schemeClr val="accent5">
                    <a:lumMod val="50000"/>
                  </a:schemeClr>
                </a:solidFill>
              </a:rPr>
              <a:t>Apply</a:t>
            </a:r>
            <a:r>
              <a:rPr lang="en-US" sz="2400" dirty="0"/>
              <a:t> commercial/civilian/entertainment technology to military problems, just as previous generations have.</a:t>
            </a:r>
          </a:p>
          <a:p>
            <a:r>
              <a:rPr lang="en-US" sz="2400" u="sng" dirty="0">
                <a:solidFill>
                  <a:srgbClr val="0066CC"/>
                </a:solidFill>
              </a:rPr>
              <a:t>Comprehend</a:t>
            </a:r>
            <a:r>
              <a:rPr lang="en-US" sz="2400" dirty="0"/>
              <a:t> the mechanics, mathematics, strategies, and computer technologies that underlie game-based simulation and the historical underpinnings that have led to them.</a:t>
            </a:r>
          </a:p>
          <a:p>
            <a:pPr lvl="0"/>
            <a:r>
              <a:rPr lang="en-US" sz="2400" u="sng" dirty="0">
                <a:solidFill>
                  <a:srgbClr val="7030A0"/>
                </a:solidFill>
              </a:rPr>
              <a:t>Knowledge</a:t>
            </a:r>
            <a:r>
              <a:rPr lang="en-US" sz="2400" dirty="0"/>
              <a:t> (Understand) the long, slow emergence of ideas that are required to support modern game-based simulation. </a:t>
            </a:r>
          </a:p>
        </p:txBody>
      </p:sp>
      <p:pic>
        <p:nvPicPr>
          <p:cNvPr id="1026" name="Picture 2" descr="Bloom's taxonomy (Bloom et al., 1956) | Download Scientific Diagram">
            <a:extLst>
              <a:ext uri="{FF2B5EF4-FFF2-40B4-BE49-F238E27FC236}">
                <a16:creationId xmlns:a16="http://schemas.microsoft.com/office/drawing/2014/main" id="{F712E020-820D-42DF-9E22-D9054302D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295" y="1355153"/>
            <a:ext cx="4840705" cy="390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10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5" descr="sandtable">
            <a:extLst>
              <a:ext uri="{FF2B5EF4-FFF2-40B4-BE49-F238E27FC236}">
                <a16:creationId xmlns:a16="http://schemas.microsoft.com/office/drawing/2014/main" id="{8AF77443-0C19-4E85-8E95-1E2BD463C1B7}"/>
              </a:ext>
            </a:extLst>
          </p:cNvPr>
          <p:cNvPicPr>
            <a:picLocks noChangeAspect="1" noChangeArrowheads="1"/>
          </p:cNvPicPr>
          <p:nvPr/>
        </p:nvPicPr>
        <p:blipFill>
          <a:blip r:embed="rId3"/>
          <a:srcRect/>
          <a:stretch>
            <a:fillRect/>
          </a:stretch>
        </p:blipFill>
        <p:spPr bwMode="auto">
          <a:xfrm>
            <a:off x="5778067" y="795130"/>
            <a:ext cx="6140064" cy="4139217"/>
          </a:xfrm>
          <a:prstGeom prst="rect">
            <a:avLst/>
          </a:prstGeom>
          <a:ln>
            <a:noFill/>
          </a:ln>
          <a:effectLst>
            <a:softEdge rad="112500"/>
          </a:effectLst>
        </p:spPr>
      </p:pic>
      <p:sp>
        <p:nvSpPr>
          <p:cNvPr id="74755" name="Rectangle 2">
            <a:extLst>
              <a:ext uri="{FF2B5EF4-FFF2-40B4-BE49-F238E27FC236}">
                <a16:creationId xmlns:a16="http://schemas.microsoft.com/office/drawing/2014/main" id="{A6359898-220B-45DF-8340-E16E81FC2A0C}"/>
              </a:ext>
            </a:extLst>
          </p:cNvPr>
          <p:cNvSpPr>
            <a:spLocks noGrp="1" noChangeArrowheads="1"/>
          </p:cNvSpPr>
          <p:nvPr>
            <p:ph type="title"/>
          </p:nvPr>
        </p:nvSpPr>
        <p:spPr/>
        <p:txBody>
          <a:bodyPr/>
          <a:lstStyle/>
          <a:p>
            <a:pPr eaLnBrk="1" hangingPunct="1"/>
            <a:r>
              <a:rPr lang="en-US" altLang="en-US" dirty="0"/>
              <a:t>Wargaming in the Dirt, current</a:t>
            </a:r>
          </a:p>
        </p:txBody>
      </p:sp>
      <p:sp>
        <p:nvSpPr>
          <p:cNvPr id="2" name="Content Placeholder 1">
            <a:extLst>
              <a:ext uri="{FF2B5EF4-FFF2-40B4-BE49-F238E27FC236}">
                <a16:creationId xmlns:a16="http://schemas.microsoft.com/office/drawing/2014/main" id="{93E47C7B-AE7D-107A-D758-36F8ACF5AA1D}"/>
              </a:ext>
            </a:extLst>
          </p:cNvPr>
          <p:cNvSpPr>
            <a:spLocks noGrp="1"/>
          </p:cNvSpPr>
          <p:nvPr>
            <p:ph sz="quarter" idx="11"/>
          </p:nvPr>
        </p:nvSpPr>
        <p:spPr>
          <a:xfrm>
            <a:off x="480132" y="5031435"/>
            <a:ext cx="11250613" cy="1321240"/>
          </a:xfrm>
        </p:spPr>
        <p:txBody>
          <a:bodyPr/>
          <a:lstStyle/>
          <a:p>
            <a:r>
              <a:rPr lang="en-US" dirty="0"/>
              <a:t>The stone age of gaming is still active in modern military training</a:t>
            </a:r>
          </a:p>
          <a:p>
            <a:r>
              <a:rPr lang="en-US" dirty="0"/>
              <a:t>Practiced at the National Training Center and during the Iraq Wars</a:t>
            </a:r>
          </a:p>
          <a:p>
            <a:r>
              <a:rPr lang="en-US" dirty="0"/>
              <a:t>One-to-Many communication</a:t>
            </a:r>
          </a:p>
        </p:txBody>
      </p:sp>
      <p:pic>
        <p:nvPicPr>
          <p:cNvPr id="12291" name="Picture 6">
            <a:extLst>
              <a:ext uri="{FF2B5EF4-FFF2-40B4-BE49-F238E27FC236}">
                <a16:creationId xmlns:a16="http://schemas.microsoft.com/office/drawing/2014/main" id="{055DA770-851D-4454-8236-8C7A3AF9BB85}"/>
              </a:ext>
            </a:extLst>
          </p:cNvPr>
          <p:cNvPicPr>
            <a:picLocks noChangeAspect="1" noChangeArrowheads="1"/>
          </p:cNvPicPr>
          <p:nvPr/>
        </p:nvPicPr>
        <p:blipFill>
          <a:blip r:embed="rId4"/>
          <a:srcRect/>
          <a:stretch>
            <a:fillRect/>
          </a:stretch>
        </p:blipFill>
        <p:spPr bwMode="auto">
          <a:xfrm>
            <a:off x="39910" y="856122"/>
            <a:ext cx="5517910" cy="3991869"/>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F90C052-5AC2-46EA-938A-B6EA3A926D3F}"/>
              </a:ext>
            </a:extLst>
          </p:cNvPr>
          <p:cNvSpPr>
            <a:spLocks noGrp="1" noChangeArrowheads="1"/>
          </p:cNvSpPr>
          <p:nvPr>
            <p:ph type="title"/>
          </p:nvPr>
        </p:nvSpPr>
        <p:spPr/>
        <p:txBody>
          <a:bodyPr/>
          <a:lstStyle/>
          <a:p>
            <a:pPr eaLnBrk="1" hangingPunct="1"/>
            <a:r>
              <a:rPr lang="en-US" altLang="en-US" sz="3600"/>
              <a:t>Lanchester Equations, 1912</a:t>
            </a:r>
          </a:p>
        </p:txBody>
      </p:sp>
      <p:sp>
        <p:nvSpPr>
          <p:cNvPr id="95235" name="Rectangle 3">
            <a:extLst>
              <a:ext uri="{FF2B5EF4-FFF2-40B4-BE49-F238E27FC236}">
                <a16:creationId xmlns:a16="http://schemas.microsoft.com/office/drawing/2014/main" id="{06B2F445-9275-43DB-840E-EAF6A14F6BF7}"/>
              </a:ext>
            </a:extLst>
          </p:cNvPr>
          <p:cNvSpPr>
            <a:spLocks noGrp="1" noChangeArrowheads="1"/>
          </p:cNvSpPr>
          <p:nvPr>
            <p:ph type="body" idx="1"/>
          </p:nvPr>
        </p:nvSpPr>
        <p:spPr>
          <a:xfrm>
            <a:off x="442338" y="4082875"/>
            <a:ext cx="10972800" cy="1808244"/>
          </a:xfrm>
        </p:spPr>
        <p:txBody>
          <a:bodyPr/>
          <a:lstStyle/>
          <a:p>
            <a:pPr marL="0" indent="0" eaLnBrk="1" hangingPunct="1">
              <a:buNone/>
            </a:pPr>
            <a:r>
              <a:rPr lang="en-US" altLang="en-US" sz="2400" b="1" dirty="0"/>
              <a:t>Computation</a:t>
            </a:r>
          </a:p>
          <a:p>
            <a:pPr eaLnBrk="1" hangingPunct="1"/>
            <a:r>
              <a:rPr lang="en-US" altLang="en-US" sz="2400" dirty="0"/>
              <a:t>1912 Differential Equations to predict combat outcomes based on historical data</a:t>
            </a:r>
          </a:p>
          <a:p>
            <a:pPr eaLnBrk="1" hangingPunct="1"/>
            <a:r>
              <a:rPr lang="en-US" altLang="en-US" sz="2400" dirty="0"/>
              <a:t>Establish a scientific basis for making combat decisions</a:t>
            </a:r>
          </a:p>
          <a:p>
            <a:pPr eaLnBrk="1" hangingPunct="1"/>
            <a:r>
              <a:rPr lang="en-US" altLang="en-US" sz="2400" dirty="0"/>
              <a:t>Created fundamental mathematical equations that capture the reality of combat </a:t>
            </a:r>
          </a:p>
          <a:p>
            <a:pPr lvl="1"/>
            <a:r>
              <a:rPr lang="en-US" altLang="en-US" sz="2000" dirty="0"/>
              <a:t>Based on the large force-on-force engagements of the 1800’s</a:t>
            </a:r>
          </a:p>
        </p:txBody>
      </p:sp>
      <p:grpSp>
        <p:nvGrpSpPr>
          <p:cNvPr id="7" name="Group 10">
            <a:extLst>
              <a:ext uri="{FF2B5EF4-FFF2-40B4-BE49-F238E27FC236}">
                <a16:creationId xmlns:a16="http://schemas.microsoft.com/office/drawing/2014/main" id="{A3BE16CA-3884-CD7F-39D1-9163D0C5E55D}"/>
              </a:ext>
            </a:extLst>
          </p:cNvPr>
          <p:cNvGrpSpPr>
            <a:grpSpLocks/>
          </p:cNvGrpSpPr>
          <p:nvPr/>
        </p:nvGrpSpPr>
        <p:grpSpPr bwMode="auto">
          <a:xfrm>
            <a:off x="3771422" y="1503555"/>
            <a:ext cx="1462390" cy="681208"/>
            <a:chOff x="1429" y="3254"/>
            <a:chExt cx="1129" cy="539"/>
          </a:xfrm>
        </p:grpSpPr>
        <p:sp>
          <p:nvSpPr>
            <p:cNvPr id="8" name="Text Box 6">
              <a:extLst>
                <a:ext uri="{FF2B5EF4-FFF2-40B4-BE49-F238E27FC236}">
                  <a16:creationId xmlns:a16="http://schemas.microsoft.com/office/drawing/2014/main" id="{930EC078-BA6B-B506-226D-FFB37AABA640}"/>
                </a:ext>
              </a:extLst>
            </p:cNvPr>
            <p:cNvSpPr txBox="1">
              <a:spLocks noChangeArrowheads="1"/>
            </p:cNvSpPr>
            <p:nvPr/>
          </p:nvSpPr>
          <p:spPr bwMode="auto">
            <a:xfrm>
              <a:off x="1876" y="3358"/>
              <a:ext cx="68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dirty="0"/>
                <a:t>= -</a:t>
              </a:r>
              <a:r>
                <a:rPr lang="en-US" altLang="en-US" sz="2000" i="1" dirty="0" err="1"/>
                <a:t>k</a:t>
              </a:r>
              <a:r>
                <a:rPr lang="en-US" altLang="en-US" sz="2000" i="1" baseline="-25000" dirty="0" err="1"/>
                <a:t>d</a:t>
              </a:r>
              <a:r>
                <a:rPr lang="en-US" altLang="en-US" sz="2000" i="1" dirty="0" err="1"/>
                <a:t>A</a:t>
              </a:r>
              <a:endParaRPr lang="en-US" altLang="en-US" sz="2000" i="1" dirty="0"/>
            </a:p>
          </p:txBody>
        </p:sp>
        <p:sp>
          <p:nvSpPr>
            <p:cNvPr id="9" name="Text Box 7">
              <a:extLst>
                <a:ext uri="{FF2B5EF4-FFF2-40B4-BE49-F238E27FC236}">
                  <a16:creationId xmlns:a16="http://schemas.microsoft.com/office/drawing/2014/main" id="{F3D3933A-E8DD-961C-A620-1BF182583E0A}"/>
                </a:ext>
              </a:extLst>
            </p:cNvPr>
            <p:cNvSpPr txBox="1">
              <a:spLocks noChangeArrowheads="1"/>
            </p:cNvSpPr>
            <p:nvPr/>
          </p:nvSpPr>
          <p:spPr bwMode="auto">
            <a:xfrm>
              <a:off x="1486" y="3476"/>
              <a:ext cx="30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dt</a:t>
              </a:r>
            </a:p>
          </p:txBody>
        </p:sp>
        <p:sp>
          <p:nvSpPr>
            <p:cNvPr id="10" name="Text Box 8">
              <a:extLst>
                <a:ext uri="{FF2B5EF4-FFF2-40B4-BE49-F238E27FC236}">
                  <a16:creationId xmlns:a16="http://schemas.microsoft.com/office/drawing/2014/main" id="{0AFEF1B6-0593-C9F0-7CED-1724E212A802}"/>
                </a:ext>
              </a:extLst>
            </p:cNvPr>
            <p:cNvSpPr txBox="1">
              <a:spLocks noChangeArrowheads="1"/>
            </p:cNvSpPr>
            <p:nvPr/>
          </p:nvSpPr>
          <p:spPr bwMode="auto">
            <a:xfrm>
              <a:off x="1442" y="3254"/>
              <a:ext cx="39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dD</a:t>
              </a:r>
            </a:p>
          </p:txBody>
        </p:sp>
        <p:sp>
          <p:nvSpPr>
            <p:cNvPr id="11" name="Line 9">
              <a:extLst>
                <a:ext uri="{FF2B5EF4-FFF2-40B4-BE49-F238E27FC236}">
                  <a16:creationId xmlns:a16="http://schemas.microsoft.com/office/drawing/2014/main" id="{80A36AAF-D1B7-3A8B-4D5E-68D83BEC2B35}"/>
                </a:ext>
              </a:extLst>
            </p:cNvPr>
            <p:cNvSpPr>
              <a:spLocks noChangeShapeType="1"/>
            </p:cNvSpPr>
            <p:nvPr/>
          </p:nvSpPr>
          <p:spPr bwMode="auto">
            <a:xfrm>
              <a:off x="1429" y="3522"/>
              <a:ext cx="42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grpSp>
      <p:grpSp>
        <p:nvGrpSpPr>
          <p:cNvPr id="12" name="Group 11">
            <a:extLst>
              <a:ext uri="{FF2B5EF4-FFF2-40B4-BE49-F238E27FC236}">
                <a16:creationId xmlns:a16="http://schemas.microsoft.com/office/drawing/2014/main" id="{A6F986B6-4EAC-28AA-5324-C366173654E6}"/>
              </a:ext>
            </a:extLst>
          </p:cNvPr>
          <p:cNvGrpSpPr>
            <a:grpSpLocks/>
          </p:cNvGrpSpPr>
          <p:nvPr/>
        </p:nvGrpSpPr>
        <p:grpSpPr bwMode="auto">
          <a:xfrm>
            <a:off x="5656078" y="1504818"/>
            <a:ext cx="1470162" cy="681209"/>
            <a:chOff x="1429" y="3254"/>
            <a:chExt cx="1135" cy="539"/>
          </a:xfrm>
        </p:grpSpPr>
        <p:sp>
          <p:nvSpPr>
            <p:cNvPr id="13" name="Text Box 12">
              <a:extLst>
                <a:ext uri="{FF2B5EF4-FFF2-40B4-BE49-F238E27FC236}">
                  <a16:creationId xmlns:a16="http://schemas.microsoft.com/office/drawing/2014/main" id="{DFC1BF87-C983-2EB6-0A83-4953ACDA8B5D}"/>
                </a:ext>
              </a:extLst>
            </p:cNvPr>
            <p:cNvSpPr txBox="1">
              <a:spLocks noChangeArrowheads="1"/>
            </p:cNvSpPr>
            <p:nvPr/>
          </p:nvSpPr>
          <p:spPr bwMode="auto">
            <a:xfrm>
              <a:off x="1871" y="3358"/>
              <a:ext cx="693"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 -k</a:t>
              </a:r>
              <a:r>
                <a:rPr lang="en-US" altLang="en-US" sz="2000" i="1" baseline="-25000"/>
                <a:t>a</a:t>
              </a:r>
              <a:r>
                <a:rPr lang="en-US" altLang="en-US" sz="2000" i="1"/>
                <a:t>D</a:t>
              </a:r>
            </a:p>
          </p:txBody>
        </p:sp>
        <p:sp>
          <p:nvSpPr>
            <p:cNvPr id="14" name="Text Box 13">
              <a:extLst>
                <a:ext uri="{FF2B5EF4-FFF2-40B4-BE49-F238E27FC236}">
                  <a16:creationId xmlns:a16="http://schemas.microsoft.com/office/drawing/2014/main" id="{91A45B78-9C4D-FB5B-1545-D03FC31CA8F8}"/>
                </a:ext>
              </a:extLst>
            </p:cNvPr>
            <p:cNvSpPr txBox="1">
              <a:spLocks noChangeArrowheads="1"/>
            </p:cNvSpPr>
            <p:nvPr/>
          </p:nvSpPr>
          <p:spPr bwMode="auto">
            <a:xfrm>
              <a:off x="1486" y="3476"/>
              <a:ext cx="30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dt</a:t>
              </a:r>
            </a:p>
          </p:txBody>
        </p:sp>
        <p:sp>
          <p:nvSpPr>
            <p:cNvPr id="15" name="Text Box 14">
              <a:extLst>
                <a:ext uri="{FF2B5EF4-FFF2-40B4-BE49-F238E27FC236}">
                  <a16:creationId xmlns:a16="http://schemas.microsoft.com/office/drawing/2014/main" id="{5CB5BAAD-E371-51B0-B9E7-787B9DA99C75}"/>
                </a:ext>
              </a:extLst>
            </p:cNvPr>
            <p:cNvSpPr txBox="1">
              <a:spLocks noChangeArrowheads="1"/>
            </p:cNvSpPr>
            <p:nvPr/>
          </p:nvSpPr>
          <p:spPr bwMode="auto">
            <a:xfrm>
              <a:off x="1448" y="3254"/>
              <a:ext cx="385"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dA</a:t>
              </a:r>
            </a:p>
          </p:txBody>
        </p:sp>
        <p:sp>
          <p:nvSpPr>
            <p:cNvPr id="16" name="Line 15">
              <a:extLst>
                <a:ext uri="{FF2B5EF4-FFF2-40B4-BE49-F238E27FC236}">
                  <a16:creationId xmlns:a16="http://schemas.microsoft.com/office/drawing/2014/main" id="{633E8692-3D08-A1D2-48A6-C5BD5213530E}"/>
                </a:ext>
              </a:extLst>
            </p:cNvPr>
            <p:cNvSpPr>
              <a:spLocks noChangeShapeType="1"/>
            </p:cNvSpPr>
            <p:nvPr/>
          </p:nvSpPr>
          <p:spPr bwMode="auto">
            <a:xfrm>
              <a:off x="1429" y="3522"/>
              <a:ext cx="42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grpSp>
      <p:grpSp>
        <p:nvGrpSpPr>
          <p:cNvPr id="17" name="Group 16">
            <a:extLst>
              <a:ext uri="{FF2B5EF4-FFF2-40B4-BE49-F238E27FC236}">
                <a16:creationId xmlns:a16="http://schemas.microsoft.com/office/drawing/2014/main" id="{DB0B197E-1E7A-AD9F-8BC7-29EB0805CB35}"/>
              </a:ext>
            </a:extLst>
          </p:cNvPr>
          <p:cNvGrpSpPr>
            <a:grpSpLocks/>
          </p:cNvGrpSpPr>
          <p:nvPr/>
        </p:nvGrpSpPr>
        <p:grpSpPr bwMode="auto">
          <a:xfrm>
            <a:off x="3796031" y="3156809"/>
            <a:ext cx="1556946" cy="681209"/>
            <a:chOff x="1429" y="3254"/>
            <a:chExt cx="1202" cy="539"/>
          </a:xfrm>
        </p:grpSpPr>
        <p:sp>
          <p:nvSpPr>
            <p:cNvPr id="18" name="Text Box 17">
              <a:extLst>
                <a:ext uri="{FF2B5EF4-FFF2-40B4-BE49-F238E27FC236}">
                  <a16:creationId xmlns:a16="http://schemas.microsoft.com/office/drawing/2014/main" id="{5141F30F-C714-284C-BAF1-F0E162159023}"/>
                </a:ext>
              </a:extLst>
            </p:cNvPr>
            <p:cNvSpPr txBox="1">
              <a:spLocks noChangeArrowheads="1"/>
            </p:cNvSpPr>
            <p:nvPr/>
          </p:nvSpPr>
          <p:spPr bwMode="auto">
            <a:xfrm>
              <a:off x="1805" y="3358"/>
              <a:ext cx="82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 -k</a:t>
              </a:r>
              <a:r>
                <a:rPr lang="en-US" altLang="en-US" sz="2000" i="1" baseline="-25000"/>
                <a:t>d</a:t>
              </a:r>
              <a:r>
                <a:rPr lang="en-US" altLang="en-US" sz="2000" i="1"/>
                <a:t>AD</a:t>
              </a:r>
            </a:p>
          </p:txBody>
        </p:sp>
        <p:sp>
          <p:nvSpPr>
            <p:cNvPr id="19" name="Text Box 18">
              <a:extLst>
                <a:ext uri="{FF2B5EF4-FFF2-40B4-BE49-F238E27FC236}">
                  <a16:creationId xmlns:a16="http://schemas.microsoft.com/office/drawing/2014/main" id="{75F8D498-49B1-49A2-30C5-D64AAE1CEA47}"/>
                </a:ext>
              </a:extLst>
            </p:cNvPr>
            <p:cNvSpPr txBox="1">
              <a:spLocks noChangeArrowheads="1"/>
            </p:cNvSpPr>
            <p:nvPr/>
          </p:nvSpPr>
          <p:spPr bwMode="auto">
            <a:xfrm>
              <a:off x="1486" y="3476"/>
              <a:ext cx="30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dt</a:t>
              </a:r>
            </a:p>
          </p:txBody>
        </p:sp>
        <p:sp>
          <p:nvSpPr>
            <p:cNvPr id="20" name="Text Box 19">
              <a:extLst>
                <a:ext uri="{FF2B5EF4-FFF2-40B4-BE49-F238E27FC236}">
                  <a16:creationId xmlns:a16="http://schemas.microsoft.com/office/drawing/2014/main" id="{677A8BCE-790A-F332-94CF-48871AFA55E1}"/>
                </a:ext>
              </a:extLst>
            </p:cNvPr>
            <p:cNvSpPr txBox="1">
              <a:spLocks noChangeArrowheads="1"/>
            </p:cNvSpPr>
            <p:nvPr/>
          </p:nvSpPr>
          <p:spPr bwMode="auto">
            <a:xfrm>
              <a:off x="1442" y="3254"/>
              <a:ext cx="39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dD</a:t>
              </a:r>
            </a:p>
          </p:txBody>
        </p:sp>
        <p:sp>
          <p:nvSpPr>
            <p:cNvPr id="21" name="Line 20">
              <a:extLst>
                <a:ext uri="{FF2B5EF4-FFF2-40B4-BE49-F238E27FC236}">
                  <a16:creationId xmlns:a16="http://schemas.microsoft.com/office/drawing/2014/main" id="{4C3DC678-181B-118F-0ED2-069F28991495}"/>
                </a:ext>
              </a:extLst>
            </p:cNvPr>
            <p:cNvSpPr>
              <a:spLocks noChangeShapeType="1"/>
            </p:cNvSpPr>
            <p:nvPr/>
          </p:nvSpPr>
          <p:spPr bwMode="auto">
            <a:xfrm>
              <a:off x="1429" y="3522"/>
              <a:ext cx="42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grpSp>
      <p:grpSp>
        <p:nvGrpSpPr>
          <p:cNvPr id="22" name="Group 21">
            <a:extLst>
              <a:ext uri="{FF2B5EF4-FFF2-40B4-BE49-F238E27FC236}">
                <a16:creationId xmlns:a16="http://schemas.microsoft.com/office/drawing/2014/main" id="{96ED7C8E-C5DF-CDE3-37A9-2FA480F72861}"/>
              </a:ext>
            </a:extLst>
          </p:cNvPr>
          <p:cNvGrpSpPr>
            <a:grpSpLocks/>
          </p:cNvGrpSpPr>
          <p:nvPr/>
        </p:nvGrpSpPr>
        <p:grpSpPr bwMode="auto">
          <a:xfrm>
            <a:off x="5680689" y="3158074"/>
            <a:ext cx="1556947" cy="681208"/>
            <a:chOff x="1429" y="3254"/>
            <a:chExt cx="1202" cy="539"/>
          </a:xfrm>
        </p:grpSpPr>
        <p:sp>
          <p:nvSpPr>
            <p:cNvPr id="23" name="Text Box 22">
              <a:extLst>
                <a:ext uri="{FF2B5EF4-FFF2-40B4-BE49-F238E27FC236}">
                  <a16:creationId xmlns:a16="http://schemas.microsoft.com/office/drawing/2014/main" id="{D58DCA83-4CDF-76F3-4962-C5C6A3C4A2F6}"/>
                </a:ext>
              </a:extLst>
            </p:cNvPr>
            <p:cNvSpPr txBox="1">
              <a:spLocks noChangeArrowheads="1"/>
            </p:cNvSpPr>
            <p:nvPr/>
          </p:nvSpPr>
          <p:spPr bwMode="auto">
            <a:xfrm>
              <a:off x="1805" y="3358"/>
              <a:ext cx="82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dirty="0"/>
                <a:t>= -</a:t>
              </a:r>
              <a:r>
                <a:rPr lang="en-US" altLang="en-US" sz="2000" i="1" dirty="0" err="1"/>
                <a:t>k</a:t>
              </a:r>
              <a:r>
                <a:rPr lang="en-US" altLang="en-US" sz="2000" i="1" baseline="-25000" dirty="0" err="1"/>
                <a:t>a</a:t>
              </a:r>
              <a:r>
                <a:rPr lang="en-US" altLang="en-US" sz="2000" i="1" dirty="0" err="1"/>
                <a:t>DA</a:t>
              </a:r>
              <a:endParaRPr lang="en-US" altLang="en-US" sz="2000" i="1" dirty="0"/>
            </a:p>
          </p:txBody>
        </p:sp>
        <p:sp>
          <p:nvSpPr>
            <p:cNvPr id="24" name="Text Box 23">
              <a:extLst>
                <a:ext uri="{FF2B5EF4-FFF2-40B4-BE49-F238E27FC236}">
                  <a16:creationId xmlns:a16="http://schemas.microsoft.com/office/drawing/2014/main" id="{56D0021E-6805-2B08-3781-558F81E61DB5}"/>
                </a:ext>
              </a:extLst>
            </p:cNvPr>
            <p:cNvSpPr txBox="1">
              <a:spLocks noChangeArrowheads="1"/>
            </p:cNvSpPr>
            <p:nvPr/>
          </p:nvSpPr>
          <p:spPr bwMode="auto">
            <a:xfrm>
              <a:off x="1486" y="3476"/>
              <a:ext cx="30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dt</a:t>
              </a:r>
            </a:p>
          </p:txBody>
        </p:sp>
        <p:sp>
          <p:nvSpPr>
            <p:cNvPr id="25" name="Text Box 24">
              <a:extLst>
                <a:ext uri="{FF2B5EF4-FFF2-40B4-BE49-F238E27FC236}">
                  <a16:creationId xmlns:a16="http://schemas.microsoft.com/office/drawing/2014/main" id="{18E97AD7-68B1-A244-CA29-68DD96556D07}"/>
                </a:ext>
              </a:extLst>
            </p:cNvPr>
            <p:cNvSpPr txBox="1">
              <a:spLocks noChangeArrowheads="1"/>
            </p:cNvSpPr>
            <p:nvPr/>
          </p:nvSpPr>
          <p:spPr bwMode="auto">
            <a:xfrm>
              <a:off x="1448" y="3254"/>
              <a:ext cx="385"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dA</a:t>
              </a:r>
            </a:p>
          </p:txBody>
        </p:sp>
        <p:sp>
          <p:nvSpPr>
            <p:cNvPr id="26" name="Line 25">
              <a:extLst>
                <a:ext uri="{FF2B5EF4-FFF2-40B4-BE49-F238E27FC236}">
                  <a16:creationId xmlns:a16="http://schemas.microsoft.com/office/drawing/2014/main" id="{31D9BF84-9E6A-4C2C-F4FE-22EECE4A6FE7}"/>
                </a:ext>
              </a:extLst>
            </p:cNvPr>
            <p:cNvSpPr>
              <a:spLocks noChangeShapeType="1"/>
            </p:cNvSpPr>
            <p:nvPr/>
          </p:nvSpPr>
          <p:spPr bwMode="auto">
            <a:xfrm>
              <a:off x="1429" y="3522"/>
              <a:ext cx="42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grpSp>
      <p:grpSp>
        <p:nvGrpSpPr>
          <p:cNvPr id="27" name="Group 47">
            <a:extLst>
              <a:ext uri="{FF2B5EF4-FFF2-40B4-BE49-F238E27FC236}">
                <a16:creationId xmlns:a16="http://schemas.microsoft.com/office/drawing/2014/main" id="{D44AE779-8350-47CF-D8F5-F0A56D3AF28F}"/>
              </a:ext>
            </a:extLst>
          </p:cNvPr>
          <p:cNvGrpSpPr>
            <a:grpSpLocks/>
          </p:cNvGrpSpPr>
          <p:nvPr/>
        </p:nvGrpSpPr>
        <p:grpSpPr bwMode="auto">
          <a:xfrm>
            <a:off x="8068059" y="2186027"/>
            <a:ext cx="1830255" cy="681209"/>
            <a:chOff x="1130" y="3272"/>
            <a:chExt cx="1413" cy="539"/>
          </a:xfrm>
        </p:grpSpPr>
        <p:sp>
          <p:nvSpPr>
            <p:cNvPr id="28" name="Text Box 37">
              <a:extLst>
                <a:ext uri="{FF2B5EF4-FFF2-40B4-BE49-F238E27FC236}">
                  <a16:creationId xmlns:a16="http://schemas.microsoft.com/office/drawing/2014/main" id="{FF2AC9FD-E9AE-A344-3832-2CCD3724AD99}"/>
                </a:ext>
              </a:extLst>
            </p:cNvPr>
            <p:cNvSpPr txBox="1">
              <a:spLocks noChangeArrowheads="1"/>
            </p:cNvSpPr>
            <p:nvPr/>
          </p:nvSpPr>
          <p:spPr bwMode="auto">
            <a:xfrm>
              <a:off x="1563" y="3376"/>
              <a:ext cx="98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dirty="0"/>
                <a:t>= -</a:t>
              </a:r>
              <a:r>
                <a:rPr lang="en-US" altLang="en-US" sz="2000" i="1" dirty="0" err="1"/>
                <a:t>k</a:t>
              </a:r>
              <a:r>
                <a:rPr lang="en-US" altLang="en-US" sz="2000" i="1" baseline="-25000" dirty="0" err="1"/>
                <a:t>d</a:t>
              </a:r>
              <a:r>
                <a:rPr lang="en-US" altLang="en-US" sz="2000" i="1" dirty="0" err="1"/>
                <a:t>A</a:t>
              </a:r>
              <a:r>
                <a:rPr lang="en-US" altLang="en-US" sz="2000" i="1" baseline="30000" dirty="0" err="1"/>
                <a:t>s</a:t>
              </a:r>
              <a:r>
                <a:rPr lang="en-US" altLang="en-US" sz="2000" i="1" dirty="0" err="1"/>
                <a:t>D</a:t>
              </a:r>
              <a:r>
                <a:rPr lang="en-US" altLang="en-US" sz="2000" i="1" baseline="30000" dirty="0" err="1">
                  <a:latin typeface="Times New Roman" panose="02020603050405020304" pitchFamily="18" charset="0"/>
                </a:rPr>
                <a:t>r</a:t>
              </a:r>
              <a:endParaRPr lang="en-US" altLang="en-US" sz="2000" i="1" baseline="30000" dirty="0">
                <a:latin typeface="Times New Roman" panose="02020603050405020304" pitchFamily="18" charset="0"/>
              </a:endParaRPr>
            </a:p>
          </p:txBody>
        </p:sp>
        <p:sp>
          <p:nvSpPr>
            <p:cNvPr id="29" name="Text Box 38">
              <a:extLst>
                <a:ext uri="{FF2B5EF4-FFF2-40B4-BE49-F238E27FC236}">
                  <a16:creationId xmlns:a16="http://schemas.microsoft.com/office/drawing/2014/main" id="{F7C11335-FAE8-9C15-2F77-EE18E71F5C28}"/>
                </a:ext>
              </a:extLst>
            </p:cNvPr>
            <p:cNvSpPr txBox="1">
              <a:spLocks noChangeArrowheads="1"/>
            </p:cNvSpPr>
            <p:nvPr/>
          </p:nvSpPr>
          <p:spPr bwMode="auto">
            <a:xfrm>
              <a:off x="1187" y="3494"/>
              <a:ext cx="30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dt</a:t>
              </a:r>
            </a:p>
          </p:txBody>
        </p:sp>
        <p:sp>
          <p:nvSpPr>
            <p:cNvPr id="30" name="Text Box 39">
              <a:extLst>
                <a:ext uri="{FF2B5EF4-FFF2-40B4-BE49-F238E27FC236}">
                  <a16:creationId xmlns:a16="http://schemas.microsoft.com/office/drawing/2014/main" id="{9C1AD761-B472-9139-F20F-F016724AD642}"/>
                </a:ext>
              </a:extLst>
            </p:cNvPr>
            <p:cNvSpPr txBox="1">
              <a:spLocks noChangeArrowheads="1"/>
            </p:cNvSpPr>
            <p:nvPr/>
          </p:nvSpPr>
          <p:spPr bwMode="auto">
            <a:xfrm>
              <a:off x="1143" y="3272"/>
              <a:ext cx="39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dD</a:t>
              </a:r>
            </a:p>
          </p:txBody>
        </p:sp>
        <p:sp>
          <p:nvSpPr>
            <p:cNvPr id="31" name="Line 40">
              <a:extLst>
                <a:ext uri="{FF2B5EF4-FFF2-40B4-BE49-F238E27FC236}">
                  <a16:creationId xmlns:a16="http://schemas.microsoft.com/office/drawing/2014/main" id="{0BD52B28-8FAA-A9DF-2ABC-674095168972}"/>
                </a:ext>
              </a:extLst>
            </p:cNvPr>
            <p:cNvSpPr>
              <a:spLocks noChangeShapeType="1"/>
            </p:cNvSpPr>
            <p:nvPr/>
          </p:nvSpPr>
          <p:spPr bwMode="auto">
            <a:xfrm>
              <a:off x="1130" y="3540"/>
              <a:ext cx="42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grpSp>
      <p:grpSp>
        <p:nvGrpSpPr>
          <p:cNvPr id="32" name="Group 46">
            <a:extLst>
              <a:ext uri="{FF2B5EF4-FFF2-40B4-BE49-F238E27FC236}">
                <a16:creationId xmlns:a16="http://schemas.microsoft.com/office/drawing/2014/main" id="{495CD7DC-96C1-C178-652D-48826BAE2C57}"/>
              </a:ext>
            </a:extLst>
          </p:cNvPr>
          <p:cNvGrpSpPr>
            <a:grpSpLocks/>
          </p:cNvGrpSpPr>
          <p:nvPr/>
        </p:nvGrpSpPr>
        <p:grpSpPr bwMode="auto">
          <a:xfrm>
            <a:off x="10106855" y="2187292"/>
            <a:ext cx="1810825" cy="681208"/>
            <a:chOff x="2585" y="3273"/>
            <a:chExt cx="1398" cy="539"/>
          </a:xfrm>
        </p:grpSpPr>
        <p:sp>
          <p:nvSpPr>
            <p:cNvPr id="33" name="Text Box 42">
              <a:extLst>
                <a:ext uri="{FF2B5EF4-FFF2-40B4-BE49-F238E27FC236}">
                  <a16:creationId xmlns:a16="http://schemas.microsoft.com/office/drawing/2014/main" id="{AF68035D-7D48-2670-2675-64C560243622}"/>
                </a:ext>
              </a:extLst>
            </p:cNvPr>
            <p:cNvSpPr txBox="1">
              <a:spLocks noChangeArrowheads="1"/>
            </p:cNvSpPr>
            <p:nvPr/>
          </p:nvSpPr>
          <p:spPr bwMode="auto">
            <a:xfrm>
              <a:off x="3047" y="3377"/>
              <a:ext cx="93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dirty="0"/>
                <a:t>= -</a:t>
              </a:r>
              <a:r>
                <a:rPr lang="en-US" altLang="en-US" sz="2000" i="1" dirty="0" err="1"/>
                <a:t>k</a:t>
              </a:r>
              <a:r>
                <a:rPr lang="en-US" altLang="en-US" sz="2000" i="1" baseline="-25000" dirty="0" err="1"/>
                <a:t>a</a:t>
              </a:r>
              <a:r>
                <a:rPr lang="en-US" altLang="en-US" sz="2000" i="1" dirty="0" err="1"/>
                <a:t>D</a:t>
              </a:r>
              <a:r>
                <a:rPr lang="en-US" altLang="en-US" sz="2000" i="1" baseline="30000" dirty="0" err="1"/>
                <a:t>r</a:t>
              </a:r>
              <a:r>
                <a:rPr lang="en-US" altLang="en-US" sz="2000" i="1" dirty="0" err="1"/>
                <a:t>A</a:t>
              </a:r>
              <a:r>
                <a:rPr lang="en-US" altLang="en-US" sz="2000" i="1" baseline="30000" dirty="0" err="1"/>
                <a:t>s</a:t>
              </a:r>
              <a:endParaRPr lang="en-US" altLang="en-US" sz="2000" i="1" baseline="30000" dirty="0"/>
            </a:p>
          </p:txBody>
        </p:sp>
        <p:sp>
          <p:nvSpPr>
            <p:cNvPr id="34" name="Text Box 43">
              <a:extLst>
                <a:ext uri="{FF2B5EF4-FFF2-40B4-BE49-F238E27FC236}">
                  <a16:creationId xmlns:a16="http://schemas.microsoft.com/office/drawing/2014/main" id="{849B7CE3-5A0A-DA5D-B80D-3B62F9962F94}"/>
                </a:ext>
              </a:extLst>
            </p:cNvPr>
            <p:cNvSpPr txBox="1">
              <a:spLocks noChangeArrowheads="1"/>
            </p:cNvSpPr>
            <p:nvPr/>
          </p:nvSpPr>
          <p:spPr bwMode="auto">
            <a:xfrm>
              <a:off x="2642" y="3495"/>
              <a:ext cx="30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dt</a:t>
              </a:r>
            </a:p>
          </p:txBody>
        </p:sp>
        <p:sp>
          <p:nvSpPr>
            <p:cNvPr id="35" name="Text Box 44">
              <a:extLst>
                <a:ext uri="{FF2B5EF4-FFF2-40B4-BE49-F238E27FC236}">
                  <a16:creationId xmlns:a16="http://schemas.microsoft.com/office/drawing/2014/main" id="{A41E19A0-3AB1-814D-4D20-01732D8A051E}"/>
                </a:ext>
              </a:extLst>
            </p:cNvPr>
            <p:cNvSpPr txBox="1">
              <a:spLocks noChangeArrowheads="1"/>
            </p:cNvSpPr>
            <p:nvPr/>
          </p:nvSpPr>
          <p:spPr bwMode="auto">
            <a:xfrm>
              <a:off x="2604" y="3273"/>
              <a:ext cx="385"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dA</a:t>
              </a:r>
            </a:p>
          </p:txBody>
        </p:sp>
        <p:sp>
          <p:nvSpPr>
            <p:cNvPr id="36" name="Line 45">
              <a:extLst>
                <a:ext uri="{FF2B5EF4-FFF2-40B4-BE49-F238E27FC236}">
                  <a16:creationId xmlns:a16="http://schemas.microsoft.com/office/drawing/2014/main" id="{736A667B-31AB-01C7-3887-659D4F59F272}"/>
                </a:ext>
              </a:extLst>
            </p:cNvPr>
            <p:cNvSpPr>
              <a:spLocks noChangeShapeType="1"/>
            </p:cNvSpPr>
            <p:nvPr/>
          </p:nvSpPr>
          <p:spPr bwMode="auto">
            <a:xfrm>
              <a:off x="2585" y="3541"/>
              <a:ext cx="42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grpSp>
      <p:pic>
        <p:nvPicPr>
          <p:cNvPr id="3074" name="Picture 2" descr="Lanchester: The rise and fall of Coventry's answer to Rolls Royce -  CoventryLive">
            <a:extLst>
              <a:ext uri="{FF2B5EF4-FFF2-40B4-BE49-F238E27FC236}">
                <a16:creationId xmlns:a16="http://schemas.microsoft.com/office/drawing/2014/main" id="{C1E94940-19CC-BCE1-76EB-071DE0CFD2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26" y="1127780"/>
            <a:ext cx="2240304" cy="27939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102E68-49F0-23C7-6C8B-388E45BAB7F8}"/>
              </a:ext>
            </a:extLst>
          </p:cNvPr>
          <p:cNvSpPr txBox="1"/>
          <p:nvPr/>
        </p:nvSpPr>
        <p:spPr>
          <a:xfrm>
            <a:off x="8484435" y="1745033"/>
            <a:ext cx="2725939" cy="461665"/>
          </a:xfrm>
          <a:prstGeom prst="rect">
            <a:avLst/>
          </a:prstGeom>
          <a:noFill/>
        </p:spPr>
        <p:txBody>
          <a:bodyPr wrap="none" rtlCol="0">
            <a:spAutoFit/>
          </a:bodyPr>
          <a:lstStyle/>
          <a:p>
            <a:r>
              <a:rPr lang="en-US" sz="2400" u="sng" dirty="0"/>
              <a:t>The General Form:</a:t>
            </a:r>
          </a:p>
        </p:txBody>
      </p:sp>
      <p:sp>
        <p:nvSpPr>
          <p:cNvPr id="3" name="TextBox 2">
            <a:extLst>
              <a:ext uri="{FF2B5EF4-FFF2-40B4-BE49-F238E27FC236}">
                <a16:creationId xmlns:a16="http://schemas.microsoft.com/office/drawing/2014/main" id="{D54BEB8E-72F8-01ED-1A7C-D5B4A8F8CB2D}"/>
              </a:ext>
            </a:extLst>
          </p:cNvPr>
          <p:cNvSpPr txBox="1"/>
          <p:nvPr/>
        </p:nvSpPr>
        <p:spPr>
          <a:xfrm>
            <a:off x="4242910" y="1033043"/>
            <a:ext cx="1933927" cy="461665"/>
          </a:xfrm>
          <a:prstGeom prst="rect">
            <a:avLst/>
          </a:prstGeom>
          <a:noFill/>
        </p:spPr>
        <p:txBody>
          <a:bodyPr wrap="none" rtlCol="0">
            <a:spAutoFit/>
          </a:bodyPr>
          <a:lstStyle/>
          <a:p>
            <a:r>
              <a:rPr lang="en-US" sz="2400" u="sng" dirty="0"/>
              <a:t>Indirect Fire:</a:t>
            </a:r>
          </a:p>
        </p:txBody>
      </p:sp>
      <p:sp>
        <p:nvSpPr>
          <p:cNvPr id="4" name="TextBox 3">
            <a:extLst>
              <a:ext uri="{FF2B5EF4-FFF2-40B4-BE49-F238E27FC236}">
                <a16:creationId xmlns:a16="http://schemas.microsoft.com/office/drawing/2014/main" id="{48E207CB-1893-611E-D49F-A3C9E1D00ED5}"/>
              </a:ext>
            </a:extLst>
          </p:cNvPr>
          <p:cNvSpPr txBox="1"/>
          <p:nvPr/>
        </p:nvSpPr>
        <p:spPr>
          <a:xfrm>
            <a:off x="4491136" y="2665400"/>
            <a:ext cx="1686937" cy="461665"/>
          </a:xfrm>
          <a:prstGeom prst="rect">
            <a:avLst/>
          </a:prstGeom>
          <a:noFill/>
        </p:spPr>
        <p:txBody>
          <a:bodyPr wrap="none" rtlCol="0">
            <a:spAutoFit/>
          </a:bodyPr>
          <a:lstStyle/>
          <a:p>
            <a:r>
              <a:rPr lang="en-US" sz="2400" u="sng" dirty="0"/>
              <a:t>Direct Fire:</a:t>
            </a:r>
          </a:p>
        </p:txBody>
      </p:sp>
      <p:pic>
        <p:nvPicPr>
          <p:cNvPr id="1026" name="Picture 2" descr="Arrows merging arrow clipart clipartfest and - Clipartix">
            <a:extLst>
              <a:ext uri="{FF2B5EF4-FFF2-40B4-BE49-F238E27FC236}">
                <a16:creationId xmlns:a16="http://schemas.microsoft.com/office/drawing/2014/main" id="{4F8CE3E4-9E15-7832-E33E-6665FA9A4B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896539" y="1981106"/>
            <a:ext cx="1106605" cy="1102892"/>
          </a:xfrm>
          <a:prstGeom prst="rect">
            <a:avLst/>
          </a:prstGeom>
          <a:noFill/>
          <a:extLst>
            <a:ext uri="{909E8E84-426E-40DD-AFC4-6F175D3DCCD1}">
              <a14:hiddenFill xmlns:a14="http://schemas.microsoft.com/office/drawing/2010/main">
                <a:solidFill>
                  <a:srgbClr val="FFFFFF"/>
                </a:solidFill>
              </a14:hiddenFill>
            </a:ext>
          </a:extLst>
        </p:spPr>
      </p:pic>
      <p:pic>
        <p:nvPicPr>
          <p:cNvPr id="95233" name="Picture 95232" descr="Climate Code Red: Have tipping points already been passed for critical  climate systems? (7) Summing up: Faster than forecast, cascades loom">
            <a:extLst>
              <a:ext uri="{FF2B5EF4-FFF2-40B4-BE49-F238E27FC236}">
                <a16:creationId xmlns:a16="http://schemas.microsoft.com/office/drawing/2014/main" id="{3FF3E355-2E0D-1416-F203-49AAFBE71E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08383" cy="808383"/>
          </a:xfrm>
          <a:prstGeom prst="rect">
            <a:avLst/>
          </a:prstGeom>
          <a:noFill/>
          <a:extLst>
            <a:ext uri="{909E8E84-426E-40DD-AFC4-6F175D3DCCD1}">
              <a14:hiddenFill xmlns:a14="http://schemas.microsoft.com/office/drawing/2010/main">
                <a:solidFill>
                  <a:srgbClr val="FFFFFF"/>
                </a:solidFill>
              </a14:hiddenFill>
            </a:ext>
          </a:extLst>
        </p:spPr>
      </p:pic>
      <p:sp>
        <p:nvSpPr>
          <p:cNvPr id="95236" name="Star: 5 Points 95235">
            <a:extLst>
              <a:ext uri="{FF2B5EF4-FFF2-40B4-BE49-F238E27FC236}">
                <a16:creationId xmlns:a16="http://schemas.microsoft.com/office/drawing/2014/main" id="{C0E9E80B-A746-417B-3BBA-06D09A78E072}"/>
              </a:ext>
            </a:extLst>
          </p:cNvPr>
          <p:cNvSpPr/>
          <p:nvPr/>
        </p:nvSpPr>
        <p:spPr bwMode="auto">
          <a:xfrm>
            <a:off x="808383" y="0"/>
            <a:ext cx="808383" cy="808383"/>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9DD7214D-9719-7A3F-C4B6-1899581DD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26" y="841249"/>
            <a:ext cx="5763123" cy="312576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63F09FE7-A0C3-9BDF-CD00-633BFCDA95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8945" y="818189"/>
            <a:ext cx="4231508" cy="3169229"/>
          </a:xfrm>
          <a:prstGeom prst="rect">
            <a:avLst/>
          </a:prstGeom>
          <a:noFill/>
          <a:extLst>
            <a:ext uri="{909E8E84-426E-40DD-AFC4-6F175D3DCCD1}">
              <a14:hiddenFill xmlns:a14="http://schemas.microsoft.com/office/drawing/2010/main">
                <a:solidFill>
                  <a:srgbClr val="FFFFFF"/>
                </a:solidFill>
              </a14:hiddenFill>
            </a:ext>
          </a:extLst>
        </p:spPr>
      </p:pic>
      <p:sp>
        <p:nvSpPr>
          <p:cNvPr id="114690" name="Rectangle 2">
            <a:extLst>
              <a:ext uri="{FF2B5EF4-FFF2-40B4-BE49-F238E27FC236}">
                <a16:creationId xmlns:a16="http://schemas.microsoft.com/office/drawing/2014/main" id="{FFDFE234-EF50-4F3A-B2DA-DF020DD78697}"/>
              </a:ext>
            </a:extLst>
          </p:cNvPr>
          <p:cNvSpPr>
            <a:spLocks noGrp="1" noChangeArrowheads="1"/>
          </p:cNvSpPr>
          <p:nvPr>
            <p:ph type="title"/>
          </p:nvPr>
        </p:nvSpPr>
        <p:spPr/>
        <p:txBody>
          <a:bodyPr/>
          <a:lstStyle/>
          <a:p>
            <a:pPr eaLnBrk="1" hangingPunct="1"/>
            <a:r>
              <a:rPr lang="en-US" altLang="en-US" dirty="0"/>
              <a:t>First Computer Wargame, 1948</a:t>
            </a:r>
          </a:p>
        </p:txBody>
      </p:sp>
      <p:sp>
        <p:nvSpPr>
          <p:cNvPr id="114691" name="Rectangle 3">
            <a:extLst>
              <a:ext uri="{FF2B5EF4-FFF2-40B4-BE49-F238E27FC236}">
                <a16:creationId xmlns:a16="http://schemas.microsoft.com/office/drawing/2014/main" id="{27060E52-00F5-4B87-91D6-258FF2B06A77}"/>
              </a:ext>
            </a:extLst>
          </p:cNvPr>
          <p:cNvSpPr>
            <a:spLocks noGrp="1" noChangeArrowheads="1"/>
          </p:cNvSpPr>
          <p:nvPr>
            <p:ph type="body" idx="1"/>
          </p:nvPr>
        </p:nvSpPr>
        <p:spPr>
          <a:xfrm>
            <a:off x="365030" y="3964359"/>
            <a:ext cx="11649012" cy="2651557"/>
          </a:xfrm>
        </p:spPr>
        <p:txBody>
          <a:bodyPr/>
          <a:lstStyle/>
          <a:p>
            <a:pPr eaLnBrk="1" hangingPunct="1">
              <a:lnSpc>
                <a:spcPct val="90000"/>
              </a:lnSpc>
            </a:pPr>
            <a:r>
              <a:rPr lang="en-US" altLang="en-US" sz="2400" dirty="0"/>
              <a:t>Army Operations Research Office  at Johns Hopkins University</a:t>
            </a:r>
          </a:p>
          <a:p>
            <a:pPr eaLnBrk="1" hangingPunct="1">
              <a:lnSpc>
                <a:spcPct val="90000"/>
              </a:lnSpc>
            </a:pPr>
            <a:r>
              <a:rPr lang="en-US" altLang="en-US" sz="2400" dirty="0"/>
              <a:t>“Air Defense Simulation”</a:t>
            </a:r>
          </a:p>
          <a:p>
            <a:pPr lvl="1" eaLnBrk="1" hangingPunct="1">
              <a:lnSpc>
                <a:spcPct val="90000"/>
              </a:lnSpc>
            </a:pPr>
            <a:r>
              <a:rPr lang="en-US" altLang="en-US" sz="2000" dirty="0"/>
              <a:t>Hosted on the Univac computer</a:t>
            </a:r>
          </a:p>
          <a:p>
            <a:pPr lvl="1" eaLnBrk="1" hangingPunct="1">
              <a:lnSpc>
                <a:spcPct val="90000"/>
              </a:lnSpc>
            </a:pPr>
            <a:r>
              <a:rPr lang="en-US" altLang="en-US" sz="2000" dirty="0"/>
              <a:t>North American air defense using Naval anti-aircraft guided missiles</a:t>
            </a:r>
          </a:p>
          <a:p>
            <a:pPr eaLnBrk="1" hangingPunct="1">
              <a:lnSpc>
                <a:spcPct val="90000"/>
              </a:lnSpc>
            </a:pPr>
            <a:r>
              <a:rPr lang="en-US" altLang="en-US" sz="2400" dirty="0"/>
              <a:t>CARMONETTE</a:t>
            </a:r>
          </a:p>
          <a:p>
            <a:pPr lvl="1" eaLnBrk="1" hangingPunct="1">
              <a:lnSpc>
                <a:spcPct val="90000"/>
              </a:lnSpc>
            </a:pPr>
            <a:r>
              <a:rPr lang="en-US" altLang="en-US" sz="2000" dirty="0"/>
              <a:t>1953 Computerized Monte Carlo Simulation. Tank/Anti-Tank (</a:t>
            </a:r>
            <a:r>
              <a:rPr lang="en-US" altLang="en-US" sz="2000" dirty="0" err="1"/>
              <a:t>v.I</a:t>
            </a:r>
            <a:r>
              <a:rPr lang="en-US" altLang="en-US" sz="2000" dirty="0"/>
              <a:t>), Infantry (</a:t>
            </a:r>
            <a:r>
              <a:rPr lang="en-US" altLang="en-US" sz="2000" dirty="0" err="1"/>
              <a:t>v.II</a:t>
            </a:r>
            <a:r>
              <a:rPr lang="en-US" altLang="en-US" sz="2000" dirty="0"/>
              <a:t>), Helicopters (</a:t>
            </a:r>
            <a:r>
              <a:rPr lang="en-US" altLang="en-US" sz="2000" dirty="0" err="1"/>
              <a:t>v.III</a:t>
            </a:r>
            <a:r>
              <a:rPr lang="en-US" altLang="en-US" sz="2000" dirty="0"/>
              <a:t>), Communications (</a:t>
            </a:r>
            <a:r>
              <a:rPr lang="en-US" altLang="en-US" sz="2000" dirty="0" err="1"/>
              <a:t>v.IV</a:t>
            </a:r>
            <a:r>
              <a:rPr lang="en-US" altLang="en-US" sz="2000" dirty="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e Galton Board vsauce1 All Tags vsauce, michael stevens, math, statistics, galton board, bean machine, quincunx, distibution, normal, binomials, pascal, triangle, fibonacci numbers, fibonacci, educational, geometry, probability, learn GIF">
            <a:extLst>
              <a:ext uri="{FF2B5EF4-FFF2-40B4-BE49-F238E27FC236}">
                <a16:creationId xmlns:a16="http://schemas.microsoft.com/office/drawing/2014/main" id="{9D9A55A3-C7E8-3A2C-6EBB-F70EDE4C4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263" y="1175440"/>
            <a:ext cx="6296054" cy="3541530"/>
          </a:xfrm>
          <a:prstGeom prst="rect">
            <a:avLst/>
          </a:prstGeom>
          <a:noFill/>
          <a:extLst>
            <a:ext uri="{909E8E84-426E-40DD-AFC4-6F175D3DCCD1}">
              <a14:hiddenFill xmlns:a14="http://schemas.microsoft.com/office/drawing/2010/main">
                <a:solidFill>
                  <a:srgbClr val="FFFFFF"/>
                </a:solidFill>
              </a14:hiddenFill>
            </a:ext>
          </a:extLst>
        </p:spPr>
      </p:pic>
      <p:sp>
        <p:nvSpPr>
          <p:cNvPr id="120834" name="Rectangle 2">
            <a:extLst>
              <a:ext uri="{FF2B5EF4-FFF2-40B4-BE49-F238E27FC236}">
                <a16:creationId xmlns:a16="http://schemas.microsoft.com/office/drawing/2014/main" id="{28882846-8699-441B-9F2B-030DB0AA4A85}"/>
              </a:ext>
            </a:extLst>
          </p:cNvPr>
          <p:cNvSpPr>
            <a:spLocks noGrp="1" noChangeArrowheads="1"/>
          </p:cNvSpPr>
          <p:nvPr>
            <p:ph type="title"/>
          </p:nvPr>
        </p:nvSpPr>
        <p:spPr/>
        <p:txBody>
          <a:bodyPr/>
          <a:lstStyle/>
          <a:p>
            <a:pPr eaLnBrk="1" hangingPunct="1"/>
            <a:r>
              <a:rPr lang="en-US" altLang="en-US" sz="4000"/>
              <a:t>Monte Carlo Method, 1949</a:t>
            </a:r>
          </a:p>
        </p:txBody>
      </p:sp>
      <p:sp>
        <p:nvSpPr>
          <p:cNvPr id="120835" name="Rectangle 3">
            <a:extLst>
              <a:ext uri="{FF2B5EF4-FFF2-40B4-BE49-F238E27FC236}">
                <a16:creationId xmlns:a16="http://schemas.microsoft.com/office/drawing/2014/main" id="{3C0FBDF8-6F2A-43EC-8CFD-C2F12FC81BF3}"/>
              </a:ext>
            </a:extLst>
          </p:cNvPr>
          <p:cNvSpPr>
            <a:spLocks noGrp="1" noChangeArrowheads="1"/>
          </p:cNvSpPr>
          <p:nvPr>
            <p:ph type="body" idx="1"/>
          </p:nvPr>
        </p:nvSpPr>
        <p:spPr>
          <a:xfrm>
            <a:off x="232252" y="4609034"/>
            <a:ext cx="11027977" cy="1465262"/>
          </a:xfrm>
        </p:spPr>
        <p:txBody>
          <a:bodyPr/>
          <a:lstStyle/>
          <a:p>
            <a:pPr marL="0" indent="0" eaLnBrk="1" hangingPunct="1">
              <a:buNone/>
            </a:pPr>
            <a:r>
              <a:rPr lang="en-US" altLang="en-US" sz="2400" b="1" dirty="0"/>
              <a:t>Statistical Inference</a:t>
            </a:r>
          </a:p>
          <a:p>
            <a:pPr eaLnBrk="1" hangingPunct="1"/>
            <a:r>
              <a:rPr lang="en-US" altLang="en-US" sz="2400" dirty="0"/>
              <a:t>Originally conceived by Stanislaw </a:t>
            </a:r>
            <a:r>
              <a:rPr lang="en-US" altLang="en-US" sz="2400" dirty="0" err="1"/>
              <a:t>Ulam</a:t>
            </a:r>
            <a:r>
              <a:rPr lang="en-US" altLang="en-US" sz="2400" dirty="0"/>
              <a:t>, matured by John von Neumann for military problems</a:t>
            </a:r>
          </a:p>
          <a:p>
            <a:pPr eaLnBrk="1" hangingPunct="1"/>
            <a:r>
              <a:rPr lang="en-US" altLang="en-US" sz="2400" dirty="0"/>
              <a:t>Statistical sampling of model outcomes to get around the need for complete calculation</a:t>
            </a:r>
          </a:p>
          <a:p>
            <a:pPr eaLnBrk="1" hangingPunct="1"/>
            <a:r>
              <a:rPr lang="en-US" altLang="en-US" sz="2400" dirty="0"/>
              <a:t>Generate solution within a certain probability and confidence area</a:t>
            </a:r>
          </a:p>
        </p:txBody>
      </p:sp>
      <p:pic>
        <p:nvPicPr>
          <p:cNvPr id="120836" name="Picture 10" descr="ulam_stanislaw_s">
            <a:extLst>
              <a:ext uri="{FF2B5EF4-FFF2-40B4-BE49-F238E27FC236}">
                <a16:creationId xmlns:a16="http://schemas.microsoft.com/office/drawing/2014/main" id="{DAF88FD9-DC90-4F47-97A5-610E583B9BF4}"/>
              </a:ext>
            </a:extLst>
          </p:cNvPr>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232252" y="1175440"/>
            <a:ext cx="2373138" cy="299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11" descr="vonneumann_large">
            <a:extLst>
              <a:ext uri="{FF2B5EF4-FFF2-40B4-BE49-F238E27FC236}">
                <a16:creationId xmlns:a16="http://schemas.microsoft.com/office/drawing/2014/main" id="{FB1A58E6-8860-4F2B-98CD-530C67B63DE6}"/>
              </a:ext>
            </a:extLst>
          </p:cNvPr>
          <p:cNvPicPr>
            <a:picLocks noChangeAspect="1" noChangeArrowheads="1"/>
          </p:cNvPicPr>
          <p:nvPr/>
        </p:nvPicPr>
        <p:blipFill>
          <a:blip r:embed="rId5">
            <a:lum bright="10000" contrast="10000"/>
            <a:extLst>
              <a:ext uri="{28A0092B-C50C-407E-A947-70E740481C1C}">
                <a14:useLocalDpi xmlns:a14="http://schemas.microsoft.com/office/drawing/2010/main" val="0"/>
              </a:ext>
            </a:extLst>
          </a:blip>
          <a:srcRect/>
          <a:stretch>
            <a:fillRect/>
          </a:stretch>
        </p:blipFill>
        <p:spPr bwMode="auto">
          <a:xfrm>
            <a:off x="2747503" y="1175440"/>
            <a:ext cx="2373138" cy="309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C7FB736-3007-418E-9D25-1EB0CA848910}"/>
              </a:ext>
            </a:extLst>
          </p:cNvPr>
          <p:cNvSpPr>
            <a:spLocks noGrp="1" noChangeArrowheads="1"/>
          </p:cNvSpPr>
          <p:nvPr>
            <p:ph type="title"/>
          </p:nvPr>
        </p:nvSpPr>
        <p:spPr/>
        <p:txBody>
          <a:bodyPr/>
          <a:lstStyle/>
          <a:p>
            <a:pPr eaLnBrk="1" hangingPunct="1"/>
            <a:r>
              <a:rPr lang="en-US" altLang="en-US" dirty="0"/>
              <a:t>Charles Roberts, 1952</a:t>
            </a:r>
          </a:p>
        </p:txBody>
      </p:sp>
      <p:sp>
        <p:nvSpPr>
          <p:cNvPr id="109571" name="Rectangle 3">
            <a:extLst>
              <a:ext uri="{FF2B5EF4-FFF2-40B4-BE49-F238E27FC236}">
                <a16:creationId xmlns:a16="http://schemas.microsoft.com/office/drawing/2014/main" id="{4D746D06-DAC8-43F9-B4B0-D98E16C41186}"/>
              </a:ext>
            </a:extLst>
          </p:cNvPr>
          <p:cNvSpPr>
            <a:spLocks noGrp="1" noChangeArrowheads="1"/>
          </p:cNvSpPr>
          <p:nvPr>
            <p:ph type="body" idx="1"/>
          </p:nvPr>
        </p:nvSpPr>
        <p:spPr>
          <a:xfrm>
            <a:off x="529726" y="4122294"/>
            <a:ext cx="11132548" cy="2304632"/>
          </a:xfrm>
        </p:spPr>
        <p:txBody>
          <a:bodyPr/>
          <a:lstStyle/>
          <a:p>
            <a:pPr eaLnBrk="1" hangingPunct="1"/>
            <a:r>
              <a:rPr lang="en-US" altLang="en-US" sz="2400" dirty="0"/>
              <a:t>Roberts invents board game to “practice war” while awaiting his commission</a:t>
            </a:r>
          </a:p>
          <a:p>
            <a:pPr eaLnBrk="1" hangingPunct="1"/>
            <a:r>
              <a:rPr lang="en-US" altLang="en-US" sz="2400" dirty="0"/>
              <a:t>Introduces primary pieces: </a:t>
            </a:r>
            <a:r>
              <a:rPr lang="en-US" altLang="en-US" sz="2000" dirty="0"/>
              <a:t>Grid System, Terrain Types, Military Units with Ratings, Combat Results Table, Die Role</a:t>
            </a:r>
          </a:p>
          <a:p>
            <a:pPr lvl="1"/>
            <a:r>
              <a:rPr lang="en-US" altLang="en-US" sz="2000" dirty="0"/>
              <a:t>Hex grids first used by French officers during WWII. Rand also created them independently from Roberts.</a:t>
            </a:r>
          </a:p>
          <a:p>
            <a:pPr eaLnBrk="1" hangingPunct="1"/>
            <a:r>
              <a:rPr lang="en-US" altLang="en-US" sz="2400" dirty="0"/>
              <a:t>Published as “Tactics” in 1954 (</a:t>
            </a:r>
            <a:r>
              <a:rPr lang="en-US" altLang="en-US" sz="2000" dirty="0"/>
              <a:t>Sold 2,000 copies from 1954-58)</a:t>
            </a:r>
          </a:p>
          <a:p>
            <a:pPr eaLnBrk="1" hangingPunct="1"/>
            <a:r>
              <a:rPr lang="en-US" altLang="en-US" sz="2400" dirty="0"/>
              <a:t>Started Avalon Hill in 1958</a:t>
            </a:r>
          </a:p>
        </p:txBody>
      </p:sp>
      <p:pic>
        <p:nvPicPr>
          <p:cNvPr id="5122" name="Picture 2">
            <a:extLst>
              <a:ext uri="{FF2B5EF4-FFF2-40B4-BE49-F238E27FC236}">
                <a16:creationId xmlns:a16="http://schemas.microsoft.com/office/drawing/2014/main" id="{E8844964-42D8-8116-1AEF-51AE3820F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83" y="958056"/>
            <a:ext cx="3297237" cy="26079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actics | Board Game | BoardGameGeek">
            <a:extLst>
              <a:ext uri="{FF2B5EF4-FFF2-40B4-BE49-F238E27FC236}">
                <a16:creationId xmlns:a16="http://schemas.microsoft.com/office/drawing/2014/main" id="{34CD63C1-A3AE-401B-157C-0C4D0ADFAD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52" t="2164" r="8121"/>
          <a:stretch/>
        </p:blipFill>
        <p:spPr bwMode="auto">
          <a:xfrm>
            <a:off x="4023361" y="958056"/>
            <a:ext cx="4634648" cy="28432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valon Hill Logo - circa 1964">
            <a:extLst>
              <a:ext uri="{FF2B5EF4-FFF2-40B4-BE49-F238E27FC236}">
                <a16:creationId xmlns:a16="http://schemas.microsoft.com/office/drawing/2014/main" id="{BC9B5681-DDD7-5DC2-631F-9A35C27CE1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0580" y="1101161"/>
            <a:ext cx="1770726" cy="2304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9ECA8099-F540-4FA5-B47B-0852E4369BB9}"/>
              </a:ext>
            </a:extLst>
          </p:cNvPr>
          <p:cNvSpPr>
            <a:spLocks noGrp="1" noChangeArrowheads="1"/>
          </p:cNvSpPr>
          <p:nvPr>
            <p:ph type="title"/>
          </p:nvPr>
        </p:nvSpPr>
        <p:spPr>
          <a:xfrm>
            <a:off x="1844213" y="36094"/>
            <a:ext cx="8503572" cy="795130"/>
          </a:xfrm>
        </p:spPr>
        <p:txBody>
          <a:bodyPr vert="horz" wrap="square" lIns="90488" tIns="44450" rIns="90488" bIns="44450" numCol="1" anchor="ctr" anchorCtr="0" compatLnSpc="1">
            <a:prstTxWarp prst="textNoShape">
              <a:avLst/>
            </a:prstTxWarp>
          </a:bodyPr>
          <a:lstStyle/>
          <a:p>
            <a:pPr eaLnBrk="1" hangingPunct="1"/>
            <a:r>
              <a:rPr lang="en-US" altLang="en-US" dirty="0"/>
              <a:t>Navy Electronic Warfare Simulator, 1958</a:t>
            </a:r>
          </a:p>
        </p:txBody>
      </p:sp>
      <p:sp>
        <p:nvSpPr>
          <p:cNvPr id="2" name="Content Placeholder 1">
            <a:extLst>
              <a:ext uri="{FF2B5EF4-FFF2-40B4-BE49-F238E27FC236}">
                <a16:creationId xmlns:a16="http://schemas.microsoft.com/office/drawing/2014/main" id="{6553A799-D4ED-611A-ED99-BF7914578B39}"/>
              </a:ext>
            </a:extLst>
          </p:cNvPr>
          <p:cNvSpPr>
            <a:spLocks noGrp="1"/>
          </p:cNvSpPr>
          <p:nvPr>
            <p:ph sz="quarter" idx="11"/>
          </p:nvPr>
        </p:nvSpPr>
        <p:spPr>
          <a:xfrm>
            <a:off x="1613694" y="5156742"/>
            <a:ext cx="10020844" cy="1321352"/>
          </a:xfrm>
        </p:spPr>
        <p:txBody>
          <a:bodyPr/>
          <a:lstStyle/>
          <a:p>
            <a:r>
              <a:rPr lang="en-US" sz="2400" dirty="0"/>
              <a:t>First </a:t>
            </a:r>
            <a:r>
              <a:rPr lang="en-US" sz="2400" u="sng" dirty="0"/>
              <a:t>interactive</a:t>
            </a:r>
            <a:r>
              <a:rPr lang="en-US" sz="2400" dirty="0"/>
              <a:t> computerized wargaming system</a:t>
            </a:r>
          </a:p>
          <a:p>
            <a:r>
              <a:rPr lang="en-US" sz="2400" dirty="0"/>
              <a:t>Game rooms designed to resemble fleet command centers</a:t>
            </a:r>
          </a:p>
          <a:p>
            <a:r>
              <a:rPr lang="en-US" sz="2400" dirty="0"/>
              <a:t>Development time: 13 years</a:t>
            </a:r>
          </a:p>
        </p:txBody>
      </p:sp>
      <p:pic>
        <p:nvPicPr>
          <p:cNvPr id="7170" name="Picture 2">
            <a:extLst>
              <a:ext uri="{FF2B5EF4-FFF2-40B4-BE49-F238E27FC236}">
                <a16:creationId xmlns:a16="http://schemas.microsoft.com/office/drawing/2014/main" id="{8654727D-E7C5-E9F9-17BD-00F8C4087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779" y="884757"/>
            <a:ext cx="5309937" cy="4218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rious Game Classification : Navy Electronic Warfare Simulator (1958)">
            <a:extLst>
              <a:ext uri="{FF2B5EF4-FFF2-40B4-BE49-F238E27FC236}">
                <a16:creationId xmlns:a16="http://schemas.microsoft.com/office/drawing/2014/main" id="{7825C32A-4C70-528C-58DE-F40A5DD93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498" y="992749"/>
            <a:ext cx="4015853" cy="400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490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EF1D8-5339-4D86-9939-C67F154671E9}"/>
              </a:ext>
            </a:extLst>
          </p:cNvPr>
          <p:cNvSpPr>
            <a:spLocks noGrp="1"/>
          </p:cNvSpPr>
          <p:nvPr>
            <p:ph type="title"/>
          </p:nvPr>
        </p:nvSpPr>
        <p:spPr/>
        <p:txBody>
          <a:bodyPr/>
          <a:lstStyle/>
          <a:p>
            <a:r>
              <a:rPr lang="en-US" dirty="0"/>
              <a:t>Matrix Games, 1988</a:t>
            </a:r>
          </a:p>
        </p:txBody>
      </p:sp>
      <p:sp>
        <p:nvSpPr>
          <p:cNvPr id="3" name="Content Placeholder 2">
            <a:extLst>
              <a:ext uri="{FF2B5EF4-FFF2-40B4-BE49-F238E27FC236}">
                <a16:creationId xmlns:a16="http://schemas.microsoft.com/office/drawing/2014/main" id="{E8DE1EB8-3943-F0BB-E660-E97EAA8474C1}"/>
              </a:ext>
            </a:extLst>
          </p:cNvPr>
          <p:cNvSpPr>
            <a:spLocks noGrp="1"/>
          </p:cNvSpPr>
          <p:nvPr>
            <p:ph idx="1"/>
          </p:nvPr>
        </p:nvSpPr>
        <p:spPr>
          <a:xfrm>
            <a:off x="749472" y="4616529"/>
            <a:ext cx="10928351" cy="1443789"/>
          </a:xfrm>
        </p:spPr>
        <p:txBody>
          <a:bodyPr/>
          <a:lstStyle/>
          <a:p>
            <a:r>
              <a:rPr lang="en-US" sz="2400" dirty="0"/>
              <a:t>Created by Chris Engle. Championed in UK by Maj Tom </a:t>
            </a:r>
            <a:r>
              <a:rPr lang="en-US" sz="2400" dirty="0" err="1"/>
              <a:t>Mouat</a:t>
            </a:r>
            <a:endParaRPr lang="en-US" sz="2400" dirty="0"/>
          </a:p>
          <a:p>
            <a:r>
              <a:rPr lang="en-US" sz="2400" dirty="0"/>
              <a:t>Board games with few rules, players propose an event and reason for its possibility.</a:t>
            </a:r>
          </a:p>
          <a:p>
            <a:r>
              <a:rPr lang="en-US" sz="2400" dirty="0"/>
              <a:t>May include voting on acceptability by a larger audience (as in this classroom setting)</a:t>
            </a:r>
          </a:p>
        </p:txBody>
      </p:sp>
      <p:pic>
        <p:nvPicPr>
          <p:cNvPr id="5" name="Picture 4">
            <a:extLst>
              <a:ext uri="{FF2B5EF4-FFF2-40B4-BE49-F238E27FC236}">
                <a16:creationId xmlns:a16="http://schemas.microsoft.com/office/drawing/2014/main" id="{18B09FD6-6B59-11B4-CF83-F00D13E6AAF7}"/>
              </a:ext>
            </a:extLst>
          </p:cNvPr>
          <p:cNvPicPr>
            <a:picLocks noChangeAspect="1"/>
          </p:cNvPicPr>
          <p:nvPr/>
        </p:nvPicPr>
        <p:blipFill>
          <a:blip r:embed="rId3"/>
          <a:stretch>
            <a:fillRect/>
          </a:stretch>
        </p:blipFill>
        <p:spPr>
          <a:xfrm>
            <a:off x="4058653" y="1165860"/>
            <a:ext cx="8133347" cy="3326982"/>
          </a:xfrm>
          <a:prstGeom prst="rect">
            <a:avLst/>
          </a:prstGeom>
        </p:spPr>
      </p:pic>
      <p:pic>
        <p:nvPicPr>
          <p:cNvPr id="1031" name="Picture 7" descr="The Matrix Games Handbook: Professional Applications from Education to  Analysis and Wargaming: Amazon.co.uk: Curry, John, Perla, Peter, Engle,  Chris: 9780244992132: Books">
            <a:extLst>
              <a:ext uri="{FF2B5EF4-FFF2-40B4-BE49-F238E27FC236}">
                <a16:creationId xmlns:a16="http://schemas.microsoft.com/office/drawing/2014/main" id="{5642176D-9036-21D1-F80C-93BC9E969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472" y="1165860"/>
            <a:ext cx="2220211" cy="33269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729182-751D-0682-4F72-0FA00E46E5E9}"/>
              </a:ext>
            </a:extLst>
          </p:cNvPr>
          <p:cNvPicPr>
            <a:picLocks noChangeAspect="1"/>
          </p:cNvPicPr>
          <p:nvPr/>
        </p:nvPicPr>
        <p:blipFill>
          <a:blip r:embed="rId5"/>
          <a:stretch>
            <a:fillRect/>
          </a:stretch>
        </p:blipFill>
        <p:spPr>
          <a:xfrm>
            <a:off x="2769520" y="3570119"/>
            <a:ext cx="3284621" cy="1046410"/>
          </a:xfrm>
          <a:prstGeom prst="rect">
            <a:avLst/>
          </a:prstGeom>
        </p:spPr>
      </p:pic>
    </p:spTree>
    <p:extLst>
      <p:ext uri="{BB962C8B-B14F-4D97-AF65-F5344CB8AC3E}">
        <p14:creationId xmlns:p14="http://schemas.microsoft.com/office/powerpoint/2010/main" val="4231913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4">
            <a:extLst>
              <a:ext uri="{FF2B5EF4-FFF2-40B4-BE49-F238E27FC236}">
                <a16:creationId xmlns:a16="http://schemas.microsoft.com/office/drawing/2014/main" id="{F5DE1C43-1A77-41AC-AE3E-03D676BF339A}"/>
              </a:ext>
            </a:extLst>
          </p:cNvPr>
          <p:cNvSpPr>
            <a:spLocks noGrp="1" noChangeArrowheads="1"/>
          </p:cNvSpPr>
          <p:nvPr>
            <p:ph type="title"/>
          </p:nvPr>
        </p:nvSpPr>
        <p:spPr/>
        <p:txBody>
          <a:bodyPr vert="horz" wrap="square" lIns="90488" tIns="44450" rIns="90488" bIns="44450" numCol="1" anchor="ctr" anchorCtr="0" compatLnSpc="1">
            <a:prstTxWarp prst="textNoShape">
              <a:avLst/>
            </a:prstTxWarp>
          </a:bodyPr>
          <a:lstStyle/>
          <a:p>
            <a:pPr eaLnBrk="1" hangingPunct="1"/>
            <a:r>
              <a:rPr lang="en-US" altLang="en-US" dirty="0"/>
              <a:t>Semi-automated Forces (SAF), 1990’s</a:t>
            </a:r>
          </a:p>
        </p:txBody>
      </p:sp>
      <p:sp>
        <p:nvSpPr>
          <p:cNvPr id="132099" name="Rectangle 8">
            <a:extLst>
              <a:ext uri="{FF2B5EF4-FFF2-40B4-BE49-F238E27FC236}">
                <a16:creationId xmlns:a16="http://schemas.microsoft.com/office/drawing/2014/main" id="{89E22674-D740-4861-A3BD-9B9700F2C59E}"/>
              </a:ext>
            </a:extLst>
          </p:cNvPr>
          <p:cNvSpPr>
            <a:spLocks noGrp="1" noChangeArrowheads="1"/>
          </p:cNvSpPr>
          <p:nvPr>
            <p:ph type="body" idx="1"/>
          </p:nvPr>
        </p:nvSpPr>
        <p:spPr>
          <a:xfrm>
            <a:off x="486162" y="4393084"/>
            <a:ext cx="10917712" cy="1683974"/>
          </a:xfrm>
        </p:spPr>
        <p:txBody>
          <a:bodyPr/>
          <a:lstStyle/>
          <a:p>
            <a:pPr>
              <a:lnSpc>
                <a:spcPct val="90000"/>
              </a:lnSpc>
            </a:pPr>
            <a:r>
              <a:rPr lang="en-US" altLang="en-US" sz="2400" dirty="0"/>
              <a:t>SIMNET SAF, MODSAF, CCTT SAF, Joint SAF, </a:t>
            </a:r>
            <a:r>
              <a:rPr lang="en-US" altLang="en-US" sz="2400" dirty="0" err="1"/>
              <a:t>OneSAF</a:t>
            </a:r>
            <a:endParaRPr lang="en-US" altLang="en-US" sz="2400" dirty="0"/>
          </a:p>
          <a:p>
            <a:pPr>
              <a:lnSpc>
                <a:spcPct val="90000"/>
              </a:lnSpc>
            </a:pPr>
            <a:r>
              <a:rPr lang="en-US" altLang="en-US" sz="2400" dirty="0"/>
              <a:t>Semi-Automated Forces systems are constructive simulations designed to stimulate virtual systems</a:t>
            </a:r>
          </a:p>
          <a:p>
            <a:pPr>
              <a:lnSpc>
                <a:spcPct val="90000"/>
              </a:lnSpc>
            </a:pPr>
            <a:r>
              <a:rPr lang="en-US" altLang="en-US" sz="2400" dirty="0"/>
              <a:t>UI operations like a wargame, external data stream like a virtual simulator</a:t>
            </a:r>
          </a:p>
          <a:p>
            <a:pPr>
              <a:lnSpc>
                <a:spcPct val="90000"/>
              </a:lnSpc>
            </a:pPr>
            <a:r>
              <a:rPr lang="en-US" altLang="en-US" sz="2400" dirty="0"/>
              <a:t>AI augmentation/assistance to human player , especially red side</a:t>
            </a:r>
          </a:p>
        </p:txBody>
      </p:sp>
      <p:pic>
        <p:nvPicPr>
          <p:cNvPr id="132100" name="Picture 7" descr="modsaf11">
            <a:extLst>
              <a:ext uri="{FF2B5EF4-FFF2-40B4-BE49-F238E27FC236}">
                <a16:creationId xmlns:a16="http://schemas.microsoft.com/office/drawing/2014/main" id="{88BE0133-65C9-4E9B-A66D-D7E6BE74A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254" y="894854"/>
            <a:ext cx="4438535" cy="334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4587" name="Picture 11">
            <a:extLst>
              <a:ext uri="{FF2B5EF4-FFF2-40B4-BE49-F238E27FC236}">
                <a16:creationId xmlns:a16="http://schemas.microsoft.com/office/drawing/2014/main" id="{623E01DA-6CC6-478D-A9BA-A0BB333BA5C6}"/>
              </a:ext>
            </a:extLst>
          </p:cNvPr>
          <p:cNvPicPr>
            <a:picLocks noChangeAspect="1" noChangeArrowheads="1"/>
          </p:cNvPicPr>
          <p:nvPr/>
        </p:nvPicPr>
        <p:blipFill>
          <a:blip r:embed="rId4"/>
          <a:srcRect/>
          <a:stretch>
            <a:fillRect/>
          </a:stretch>
        </p:blipFill>
        <p:spPr bwMode="auto">
          <a:xfrm>
            <a:off x="6113098" y="990826"/>
            <a:ext cx="4229806" cy="3252680"/>
          </a:xfrm>
          <a:prstGeom prst="rect">
            <a:avLst/>
          </a:prstGeom>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DFFC79F-3A8B-4A0F-9111-131C2F2E9975}"/>
              </a:ext>
            </a:extLst>
          </p:cNvPr>
          <p:cNvSpPr>
            <a:spLocks noGrp="1" noChangeArrowheads="1"/>
          </p:cNvSpPr>
          <p:nvPr>
            <p:ph type="title"/>
          </p:nvPr>
        </p:nvSpPr>
        <p:spPr/>
        <p:txBody>
          <a:bodyPr/>
          <a:lstStyle/>
          <a:p>
            <a:r>
              <a:rPr lang="en-US" altLang="en-US"/>
              <a:t>Outline</a:t>
            </a:r>
          </a:p>
        </p:txBody>
      </p:sp>
      <p:sp>
        <p:nvSpPr>
          <p:cNvPr id="2" name="Rectangle: Rounded Corners 1">
            <a:extLst>
              <a:ext uri="{FF2B5EF4-FFF2-40B4-BE49-F238E27FC236}">
                <a16:creationId xmlns:a16="http://schemas.microsoft.com/office/drawing/2014/main" id="{E3843446-0086-44E0-9BE9-E86CB9357E56}"/>
              </a:ext>
            </a:extLst>
          </p:cNvPr>
          <p:cNvSpPr/>
          <p:nvPr/>
        </p:nvSpPr>
        <p:spPr bwMode="auto">
          <a:xfrm>
            <a:off x="561889" y="165769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Ancient Games</a:t>
            </a:r>
          </a:p>
        </p:txBody>
      </p:sp>
      <p:sp>
        <p:nvSpPr>
          <p:cNvPr id="6" name="Rectangle: Rounded Corners 5">
            <a:extLst>
              <a:ext uri="{FF2B5EF4-FFF2-40B4-BE49-F238E27FC236}">
                <a16:creationId xmlns:a16="http://schemas.microsoft.com/office/drawing/2014/main" id="{EF2272FA-0469-45D1-9F9C-7AB0D5EBDD60}"/>
              </a:ext>
            </a:extLst>
          </p:cNvPr>
          <p:cNvSpPr/>
          <p:nvPr/>
        </p:nvSpPr>
        <p:spPr bwMode="auto">
          <a:xfrm>
            <a:off x="561889" y="220775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Military Wargames</a:t>
            </a:r>
          </a:p>
        </p:txBody>
      </p:sp>
      <p:sp>
        <p:nvSpPr>
          <p:cNvPr id="8" name="Rectangle: Rounded Corners 7">
            <a:extLst>
              <a:ext uri="{FF2B5EF4-FFF2-40B4-BE49-F238E27FC236}">
                <a16:creationId xmlns:a16="http://schemas.microsoft.com/office/drawing/2014/main" id="{FAF3FBE4-64F3-4F8B-8886-06044C694EC9}"/>
              </a:ext>
            </a:extLst>
          </p:cNvPr>
          <p:cNvSpPr/>
          <p:nvPr/>
        </p:nvSpPr>
        <p:spPr bwMode="auto">
          <a:xfrm>
            <a:off x="561889" y="2757818"/>
            <a:ext cx="11087100" cy="434339"/>
          </a:xfrm>
          <a:prstGeom prst="roundRect">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Serious Games: The Military Explosion</a:t>
            </a:r>
          </a:p>
        </p:txBody>
      </p:sp>
      <p:sp>
        <p:nvSpPr>
          <p:cNvPr id="12" name="Rectangle: Rounded Corners 11">
            <a:extLst>
              <a:ext uri="{FF2B5EF4-FFF2-40B4-BE49-F238E27FC236}">
                <a16:creationId xmlns:a16="http://schemas.microsoft.com/office/drawing/2014/main" id="{B924C524-8F2E-40D4-A59D-24DA81649141}"/>
              </a:ext>
            </a:extLst>
          </p:cNvPr>
          <p:cNvSpPr/>
          <p:nvPr/>
        </p:nvSpPr>
        <p:spPr bwMode="auto">
          <a:xfrm>
            <a:off x="561889" y="110763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Introduction</a:t>
            </a:r>
          </a:p>
        </p:txBody>
      </p:sp>
      <p:sp>
        <p:nvSpPr>
          <p:cNvPr id="3" name="Rectangle: Rounded Corners 2">
            <a:extLst>
              <a:ext uri="{FF2B5EF4-FFF2-40B4-BE49-F238E27FC236}">
                <a16:creationId xmlns:a16="http://schemas.microsoft.com/office/drawing/2014/main" id="{A0CF35AE-932C-EB46-3BDC-BC7233872D62}"/>
              </a:ext>
            </a:extLst>
          </p:cNvPr>
          <p:cNvSpPr/>
          <p:nvPr/>
        </p:nvSpPr>
        <p:spPr bwMode="auto">
          <a:xfrm>
            <a:off x="571328" y="440800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Artificial Intelligence</a:t>
            </a:r>
          </a:p>
        </p:txBody>
      </p:sp>
      <p:sp>
        <p:nvSpPr>
          <p:cNvPr id="4" name="Rectangle: Rounded Corners 3">
            <a:extLst>
              <a:ext uri="{FF2B5EF4-FFF2-40B4-BE49-F238E27FC236}">
                <a16:creationId xmlns:a16="http://schemas.microsoft.com/office/drawing/2014/main" id="{998B28E1-FBE4-1BF7-E50D-3925FA551697}"/>
              </a:ext>
            </a:extLst>
          </p:cNvPr>
          <p:cNvSpPr/>
          <p:nvPr/>
        </p:nvSpPr>
        <p:spPr bwMode="auto">
          <a:xfrm>
            <a:off x="580767" y="495806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Future Tech</a:t>
            </a:r>
          </a:p>
        </p:txBody>
      </p:sp>
      <p:sp>
        <p:nvSpPr>
          <p:cNvPr id="13" name="Rectangle: Rounded Corners 12">
            <a:extLst>
              <a:ext uri="{FF2B5EF4-FFF2-40B4-BE49-F238E27FC236}">
                <a16:creationId xmlns:a16="http://schemas.microsoft.com/office/drawing/2014/main" id="{DF1EED5C-FD58-CB78-715D-D053E0EF04DB}"/>
              </a:ext>
            </a:extLst>
          </p:cNvPr>
          <p:cNvSpPr/>
          <p:nvPr/>
        </p:nvSpPr>
        <p:spPr bwMode="auto">
          <a:xfrm>
            <a:off x="571328" y="5508129"/>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References</a:t>
            </a:r>
          </a:p>
        </p:txBody>
      </p:sp>
      <p:sp>
        <p:nvSpPr>
          <p:cNvPr id="14" name="Rectangle: Rounded Corners 13">
            <a:extLst>
              <a:ext uri="{FF2B5EF4-FFF2-40B4-BE49-F238E27FC236}">
                <a16:creationId xmlns:a16="http://schemas.microsoft.com/office/drawing/2014/main" id="{FDCE3CCD-4B0F-EDD9-6956-6EA57363BBBC}"/>
              </a:ext>
            </a:extLst>
          </p:cNvPr>
          <p:cNvSpPr/>
          <p:nvPr/>
        </p:nvSpPr>
        <p:spPr bwMode="auto">
          <a:xfrm>
            <a:off x="552450" y="3307880"/>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Metaverse</a:t>
            </a:r>
          </a:p>
        </p:txBody>
      </p:sp>
      <p:sp>
        <p:nvSpPr>
          <p:cNvPr id="15" name="Rectangle: Rounded Corners 14">
            <a:extLst>
              <a:ext uri="{FF2B5EF4-FFF2-40B4-BE49-F238E27FC236}">
                <a16:creationId xmlns:a16="http://schemas.microsoft.com/office/drawing/2014/main" id="{85343FE0-F16D-7E07-71BD-1ED9F1FE3F7D}"/>
              </a:ext>
            </a:extLst>
          </p:cNvPr>
          <p:cNvSpPr/>
          <p:nvPr/>
        </p:nvSpPr>
        <p:spPr bwMode="auto">
          <a:xfrm>
            <a:off x="571328" y="385794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Evolving VR &amp; AR</a:t>
            </a:r>
          </a:p>
        </p:txBody>
      </p:sp>
    </p:spTree>
    <p:extLst>
      <p:ext uri="{BB962C8B-B14F-4D97-AF65-F5344CB8AC3E}">
        <p14:creationId xmlns:p14="http://schemas.microsoft.com/office/powerpoint/2010/main" val="418584129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68B4C07-20F4-4B41-9878-8B1C2FC3E446}"/>
              </a:ext>
            </a:extLst>
          </p:cNvPr>
          <p:cNvSpPr>
            <a:spLocks noGrp="1" noChangeArrowheads="1"/>
          </p:cNvSpPr>
          <p:nvPr>
            <p:ph type="title"/>
          </p:nvPr>
        </p:nvSpPr>
        <p:spPr/>
        <p:txBody>
          <a:bodyPr/>
          <a:lstStyle/>
          <a:p>
            <a:r>
              <a:rPr lang="en-US" altLang="en-US"/>
              <a:t>1970 Serious Games Definition</a:t>
            </a:r>
          </a:p>
        </p:txBody>
      </p:sp>
      <p:sp>
        <p:nvSpPr>
          <p:cNvPr id="20483" name="Text Box 3">
            <a:extLst>
              <a:ext uri="{FF2B5EF4-FFF2-40B4-BE49-F238E27FC236}">
                <a16:creationId xmlns:a16="http://schemas.microsoft.com/office/drawing/2014/main" id="{D7601D4F-BE79-4682-AB33-70E15F911785}"/>
              </a:ext>
            </a:extLst>
          </p:cNvPr>
          <p:cNvSpPr txBox="1">
            <a:spLocks noChangeArrowheads="1"/>
          </p:cNvSpPr>
          <p:nvPr/>
        </p:nvSpPr>
        <p:spPr bwMode="auto">
          <a:xfrm>
            <a:off x="946715" y="3942805"/>
            <a:ext cx="11032956"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en-US" altLang="en-US" sz="1800" dirty="0">
                <a:cs typeface="Arial" panose="020B0604020202020204" pitchFamily="34" charset="0"/>
              </a:rPr>
              <a:t>“Reduced to its formal essence, a game is an activity among two or more independent decision-makers seeking to achieve their objectives in some limiting context. A more conventional definition would say that a game is a context with rules among adversaries trying to win objectives. </a:t>
            </a:r>
          </a:p>
          <a:p>
            <a:pPr eaLnBrk="1" hangingPunct="1">
              <a:spcBef>
                <a:spcPct val="0"/>
              </a:spcBef>
              <a:buSzTx/>
              <a:buFontTx/>
              <a:buNone/>
            </a:pPr>
            <a:endParaRPr lang="en-US" altLang="en-US" sz="1800" dirty="0">
              <a:cs typeface="Arial" panose="020B0604020202020204" pitchFamily="34" charset="0"/>
            </a:endParaRPr>
          </a:p>
          <a:p>
            <a:pPr eaLnBrk="1" hangingPunct="1">
              <a:spcBef>
                <a:spcPct val="0"/>
              </a:spcBef>
              <a:buSzTx/>
              <a:buFontTx/>
              <a:buNone/>
            </a:pPr>
            <a:r>
              <a:rPr lang="en-US" altLang="en-US" sz="1800" b="1" dirty="0">
                <a:cs typeface="Arial" panose="020B0604020202020204" pitchFamily="34" charset="0"/>
              </a:rPr>
              <a:t>“We are concerned with </a:t>
            </a:r>
            <a:r>
              <a:rPr lang="en-US" altLang="en-US" sz="1800" b="1" u="sng" dirty="0">
                <a:cs typeface="Arial" panose="020B0604020202020204" pitchFamily="34" charset="0"/>
              </a:rPr>
              <a:t>serious games</a:t>
            </a:r>
            <a:r>
              <a:rPr lang="en-US" altLang="en-US" sz="1800" b="1" dirty="0">
                <a:cs typeface="Arial" panose="020B0604020202020204" pitchFamily="34" charset="0"/>
              </a:rPr>
              <a:t> in the sense that these games have an </a:t>
            </a:r>
            <a:r>
              <a:rPr lang="en-US" altLang="en-US" sz="1800" b="1" u="sng" dirty="0">
                <a:cs typeface="Arial" panose="020B0604020202020204" pitchFamily="34" charset="0"/>
              </a:rPr>
              <a:t>explicit and carefully thought-out educational purpose</a:t>
            </a:r>
            <a:r>
              <a:rPr lang="en-US" altLang="en-US" sz="1800" b="1" dirty="0">
                <a:cs typeface="Arial" panose="020B0604020202020204" pitchFamily="34" charset="0"/>
              </a:rPr>
              <a:t> and are not intended to be played primarily for amusement.”</a:t>
            </a:r>
          </a:p>
          <a:p>
            <a:pPr eaLnBrk="1" hangingPunct="1">
              <a:spcBef>
                <a:spcPct val="0"/>
              </a:spcBef>
              <a:buSzTx/>
              <a:buFontTx/>
              <a:buNone/>
            </a:pPr>
            <a:endParaRPr lang="en-US" altLang="en-US" sz="1800" dirty="0">
              <a:cs typeface="Arial" panose="020B0604020202020204" pitchFamily="34" charset="0"/>
            </a:endParaRPr>
          </a:p>
          <a:p>
            <a:pPr lvl="1" eaLnBrk="1" hangingPunct="1">
              <a:spcBef>
                <a:spcPct val="0"/>
              </a:spcBef>
              <a:buSzTx/>
              <a:buFontTx/>
              <a:buNone/>
            </a:pPr>
            <a:r>
              <a:rPr lang="en-US" altLang="en-US" sz="1600" dirty="0" err="1">
                <a:cs typeface="Arial" panose="020B0604020202020204" pitchFamily="34" charset="0"/>
              </a:rPr>
              <a:t>Abt</a:t>
            </a:r>
            <a:r>
              <a:rPr lang="en-US" altLang="en-US" sz="1600" dirty="0">
                <a:cs typeface="Arial" panose="020B0604020202020204" pitchFamily="34" charset="0"/>
              </a:rPr>
              <a:t>, C. (1970). </a:t>
            </a:r>
            <a:r>
              <a:rPr lang="en-US" altLang="en-US" sz="1600" i="1" dirty="0">
                <a:cs typeface="Arial" panose="020B0604020202020204" pitchFamily="34" charset="0"/>
              </a:rPr>
              <a:t>Serious Games</a:t>
            </a:r>
            <a:r>
              <a:rPr lang="en-US" altLang="en-US" sz="1600" dirty="0">
                <a:cs typeface="Arial" panose="020B0604020202020204" pitchFamily="34" charset="0"/>
              </a:rPr>
              <a:t>. New York: The Viking Press.</a:t>
            </a:r>
          </a:p>
        </p:txBody>
      </p:sp>
      <p:pic>
        <p:nvPicPr>
          <p:cNvPr id="20484" name="Picture 4" descr="6_abtLG">
            <a:extLst>
              <a:ext uri="{FF2B5EF4-FFF2-40B4-BE49-F238E27FC236}">
                <a16:creationId xmlns:a16="http://schemas.microsoft.com/office/drawing/2014/main" id="{5B4779DB-A384-46E7-88DD-C6C098394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11" b="20000"/>
          <a:stretch>
            <a:fillRect/>
          </a:stretch>
        </p:blipFill>
        <p:spPr bwMode="auto">
          <a:xfrm>
            <a:off x="6020946" y="878046"/>
            <a:ext cx="2818773" cy="298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31HFMCVJJ8L">
            <a:extLst>
              <a:ext uri="{FF2B5EF4-FFF2-40B4-BE49-F238E27FC236}">
                <a16:creationId xmlns:a16="http://schemas.microsoft.com/office/drawing/2014/main" id="{8CBA4219-612D-4753-B352-CA6BE76AE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378" y="878046"/>
            <a:ext cx="2981842" cy="298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209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DFFC79F-3A8B-4A0F-9111-131C2F2E9975}"/>
              </a:ext>
            </a:extLst>
          </p:cNvPr>
          <p:cNvSpPr>
            <a:spLocks noGrp="1" noChangeArrowheads="1"/>
          </p:cNvSpPr>
          <p:nvPr>
            <p:ph type="title"/>
          </p:nvPr>
        </p:nvSpPr>
        <p:spPr/>
        <p:txBody>
          <a:bodyPr/>
          <a:lstStyle/>
          <a:p>
            <a:r>
              <a:rPr lang="en-US" altLang="en-US"/>
              <a:t>Outline</a:t>
            </a:r>
          </a:p>
        </p:txBody>
      </p:sp>
      <p:sp>
        <p:nvSpPr>
          <p:cNvPr id="2" name="Rectangle: Rounded Corners 1">
            <a:extLst>
              <a:ext uri="{FF2B5EF4-FFF2-40B4-BE49-F238E27FC236}">
                <a16:creationId xmlns:a16="http://schemas.microsoft.com/office/drawing/2014/main" id="{E3843446-0086-44E0-9BE9-E86CB9357E56}"/>
              </a:ext>
            </a:extLst>
          </p:cNvPr>
          <p:cNvSpPr/>
          <p:nvPr/>
        </p:nvSpPr>
        <p:spPr bwMode="auto">
          <a:xfrm>
            <a:off x="561889" y="165769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Ancient Games</a:t>
            </a:r>
          </a:p>
        </p:txBody>
      </p:sp>
      <p:sp>
        <p:nvSpPr>
          <p:cNvPr id="6" name="Rectangle: Rounded Corners 5">
            <a:extLst>
              <a:ext uri="{FF2B5EF4-FFF2-40B4-BE49-F238E27FC236}">
                <a16:creationId xmlns:a16="http://schemas.microsoft.com/office/drawing/2014/main" id="{EF2272FA-0469-45D1-9F9C-7AB0D5EBDD60}"/>
              </a:ext>
            </a:extLst>
          </p:cNvPr>
          <p:cNvSpPr/>
          <p:nvPr/>
        </p:nvSpPr>
        <p:spPr bwMode="auto">
          <a:xfrm>
            <a:off x="561889" y="220775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Military Wargames</a:t>
            </a:r>
          </a:p>
        </p:txBody>
      </p:sp>
      <p:sp>
        <p:nvSpPr>
          <p:cNvPr id="8" name="Rectangle: Rounded Corners 7">
            <a:extLst>
              <a:ext uri="{FF2B5EF4-FFF2-40B4-BE49-F238E27FC236}">
                <a16:creationId xmlns:a16="http://schemas.microsoft.com/office/drawing/2014/main" id="{FAF3FBE4-64F3-4F8B-8886-06044C694EC9}"/>
              </a:ext>
            </a:extLst>
          </p:cNvPr>
          <p:cNvSpPr/>
          <p:nvPr/>
        </p:nvSpPr>
        <p:spPr bwMode="auto">
          <a:xfrm>
            <a:off x="561889" y="275781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Serious Games: The Military Explosion</a:t>
            </a:r>
          </a:p>
        </p:txBody>
      </p:sp>
      <p:sp>
        <p:nvSpPr>
          <p:cNvPr id="12" name="Rectangle: Rounded Corners 11">
            <a:extLst>
              <a:ext uri="{FF2B5EF4-FFF2-40B4-BE49-F238E27FC236}">
                <a16:creationId xmlns:a16="http://schemas.microsoft.com/office/drawing/2014/main" id="{B924C524-8F2E-40D4-A59D-24DA81649141}"/>
              </a:ext>
            </a:extLst>
          </p:cNvPr>
          <p:cNvSpPr/>
          <p:nvPr/>
        </p:nvSpPr>
        <p:spPr bwMode="auto">
          <a:xfrm>
            <a:off x="561889" y="1107632"/>
            <a:ext cx="11087100" cy="434339"/>
          </a:xfrm>
          <a:prstGeom prst="roundRect">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Introduction</a:t>
            </a:r>
          </a:p>
        </p:txBody>
      </p:sp>
      <p:sp>
        <p:nvSpPr>
          <p:cNvPr id="3" name="Rectangle: Rounded Corners 2">
            <a:extLst>
              <a:ext uri="{FF2B5EF4-FFF2-40B4-BE49-F238E27FC236}">
                <a16:creationId xmlns:a16="http://schemas.microsoft.com/office/drawing/2014/main" id="{A0CF35AE-932C-EB46-3BDC-BC7233872D62}"/>
              </a:ext>
            </a:extLst>
          </p:cNvPr>
          <p:cNvSpPr/>
          <p:nvPr/>
        </p:nvSpPr>
        <p:spPr bwMode="auto">
          <a:xfrm>
            <a:off x="571328" y="440800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t>
            </a:r>
            <a:r>
              <a:rPr lang="en-US" sz="2400" dirty="0">
                <a:solidFill>
                  <a:schemeClr val="bg1"/>
                </a:solidFill>
              </a:rPr>
              <a:t>Artificial Intelligence</a:t>
            </a:r>
            <a:endParaRPr kumimoji="0" lang="en-US" sz="2400" b="0" i="0" u="none" strike="noStrike" cap="none" normalizeH="0" baseline="0" dirty="0">
              <a:ln>
                <a:noFill/>
              </a:ln>
              <a:solidFill>
                <a:schemeClr val="bg1"/>
              </a:solidFill>
              <a:effectLst/>
              <a:latin typeface="Tahoma" charset="0"/>
            </a:endParaRPr>
          </a:p>
        </p:txBody>
      </p:sp>
      <p:sp>
        <p:nvSpPr>
          <p:cNvPr id="4" name="Rectangle: Rounded Corners 3">
            <a:extLst>
              <a:ext uri="{FF2B5EF4-FFF2-40B4-BE49-F238E27FC236}">
                <a16:creationId xmlns:a16="http://schemas.microsoft.com/office/drawing/2014/main" id="{998B28E1-FBE4-1BF7-E50D-3925FA551697}"/>
              </a:ext>
            </a:extLst>
          </p:cNvPr>
          <p:cNvSpPr/>
          <p:nvPr/>
        </p:nvSpPr>
        <p:spPr bwMode="auto">
          <a:xfrm>
            <a:off x="580767" y="495806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Future Tech</a:t>
            </a:r>
          </a:p>
        </p:txBody>
      </p:sp>
      <p:sp>
        <p:nvSpPr>
          <p:cNvPr id="13" name="Rectangle: Rounded Corners 12">
            <a:extLst>
              <a:ext uri="{FF2B5EF4-FFF2-40B4-BE49-F238E27FC236}">
                <a16:creationId xmlns:a16="http://schemas.microsoft.com/office/drawing/2014/main" id="{DF1EED5C-FD58-CB78-715D-D053E0EF04DB}"/>
              </a:ext>
            </a:extLst>
          </p:cNvPr>
          <p:cNvSpPr/>
          <p:nvPr/>
        </p:nvSpPr>
        <p:spPr bwMode="auto">
          <a:xfrm>
            <a:off x="571328" y="5508129"/>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References</a:t>
            </a:r>
          </a:p>
        </p:txBody>
      </p:sp>
      <p:sp>
        <p:nvSpPr>
          <p:cNvPr id="14" name="Rectangle: Rounded Corners 13">
            <a:extLst>
              <a:ext uri="{FF2B5EF4-FFF2-40B4-BE49-F238E27FC236}">
                <a16:creationId xmlns:a16="http://schemas.microsoft.com/office/drawing/2014/main" id="{FDCE3CCD-4B0F-EDD9-6956-6EA57363BBBC}"/>
              </a:ext>
            </a:extLst>
          </p:cNvPr>
          <p:cNvSpPr/>
          <p:nvPr/>
        </p:nvSpPr>
        <p:spPr bwMode="auto">
          <a:xfrm>
            <a:off x="552450" y="3307880"/>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Metaverse</a:t>
            </a:r>
          </a:p>
        </p:txBody>
      </p:sp>
      <p:sp>
        <p:nvSpPr>
          <p:cNvPr id="15" name="Rectangle: Rounded Corners 14">
            <a:extLst>
              <a:ext uri="{FF2B5EF4-FFF2-40B4-BE49-F238E27FC236}">
                <a16:creationId xmlns:a16="http://schemas.microsoft.com/office/drawing/2014/main" id="{85343FE0-F16D-7E07-71BD-1ED9F1FE3F7D}"/>
              </a:ext>
            </a:extLst>
          </p:cNvPr>
          <p:cNvSpPr/>
          <p:nvPr/>
        </p:nvSpPr>
        <p:spPr bwMode="auto">
          <a:xfrm>
            <a:off x="571328" y="385794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Evolving VR &amp; AR</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D3EC8-F349-28BD-EBF9-4E099FB00DD6}"/>
              </a:ext>
            </a:extLst>
          </p:cNvPr>
          <p:cNvSpPr>
            <a:spLocks noGrp="1"/>
          </p:cNvSpPr>
          <p:nvPr>
            <p:ph type="title"/>
          </p:nvPr>
        </p:nvSpPr>
        <p:spPr/>
        <p:txBody>
          <a:bodyPr/>
          <a:lstStyle/>
          <a:p>
            <a:r>
              <a:rPr lang="en-US" dirty="0"/>
              <a:t>Battlezone, 1980</a:t>
            </a:r>
          </a:p>
        </p:txBody>
      </p:sp>
      <p:pic>
        <p:nvPicPr>
          <p:cNvPr id="2050" name="Picture 2" descr="Battlezone (1980) (Video Game) - TV Tropes">
            <a:extLst>
              <a:ext uri="{FF2B5EF4-FFF2-40B4-BE49-F238E27FC236}">
                <a16:creationId xmlns:a16="http://schemas.microsoft.com/office/drawing/2014/main" id="{F50D03B6-2D4C-6C19-4A67-E9A797B90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394"/>
            <a:ext cx="6031429" cy="44783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0CC90F9-9853-CFC2-9ECD-9E0B04DD7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573" y="1752394"/>
            <a:ext cx="5971114" cy="4478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A37E83-A846-4BE8-C1C2-B47A6C942318}"/>
              </a:ext>
            </a:extLst>
          </p:cNvPr>
          <p:cNvSpPr txBox="1"/>
          <p:nvPr/>
        </p:nvSpPr>
        <p:spPr>
          <a:xfrm>
            <a:off x="876300" y="1167619"/>
            <a:ext cx="4006097" cy="523220"/>
          </a:xfrm>
          <a:prstGeom prst="rect">
            <a:avLst/>
          </a:prstGeom>
          <a:noFill/>
        </p:spPr>
        <p:txBody>
          <a:bodyPr wrap="none" rtlCol="0">
            <a:spAutoFit/>
          </a:bodyPr>
          <a:lstStyle/>
          <a:p>
            <a:r>
              <a:rPr lang="en-US" sz="2800" dirty="0"/>
              <a:t>The Video Arcade Game</a:t>
            </a:r>
          </a:p>
        </p:txBody>
      </p:sp>
      <p:sp>
        <p:nvSpPr>
          <p:cNvPr id="6" name="TextBox 5">
            <a:extLst>
              <a:ext uri="{FF2B5EF4-FFF2-40B4-BE49-F238E27FC236}">
                <a16:creationId xmlns:a16="http://schemas.microsoft.com/office/drawing/2014/main" id="{BF39283B-F4C0-1D87-9DA2-AE08D28A9C42}"/>
              </a:ext>
            </a:extLst>
          </p:cNvPr>
          <p:cNvSpPr txBox="1"/>
          <p:nvPr/>
        </p:nvSpPr>
        <p:spPr>
          <a:xfrm>
            <a:off x="7035800" y="1167619"/>
            <a:ext cx="4757456" cy="523220"/>
          </a:xfrm>
          <a:prstGeom prst="rect">
            <a:avLst/>
          </a:prstGeom>
          <a:noFill/>
        </p:spPr>
        <p:txBody>
          <a:bodyPr wrap="none" rtlCol="0">
            <a:spAutoFit/>
          </a:bodyPr>
          <a:lstStyle/>
          <a:p>
            <a:r>
              <a:rPr lang="en-US" sz="2800" dirty="0"/>
              <a:t>The US Army Bradley Trainer</a:t>
            </a:r>
          </a:p>
        </p:txBody>
      </p:sp>
      <p:pic>
        <p:nvPicPr>
          <p:cNvPr id="10242" name="Picture 2" descr="Arcade) Battlezone GIF | Gfycat">
            <a:extLst>
              <a:ext uri="{FF2B5EF4-FFF2-40B4-BE49-F238E27FC236}">
                <a16:creationId xmlns:a16="http://schemas.microsoft.com/office/drawing/2014/main" id="{29338A11-5C02-D997-D7A6-6ED3F50EA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8" y="1752393"/>
            <a:ext cx="5825425" cy="39379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home.comcast.net/~metrbb/atariprotos/pics/bz-army.jpg">
            <a:extLst>
              <a:ext uri="{FF2B5EF4-FFF2-40B4-BE49-F238E27FC236}">
                <a16:creationId xmlns:a16="http://schemas.microsoft.com/office/drawing/2014/main" id="{0980363B-4AAA-C8B6-545C-79801541F5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451" y="3128210"/>
            <a:ext cx="1612244" cy="32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81445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80A7E09F-6C3E-42DE-BCD7-AEF85ED9EDAE}"/>
              </a:ext>
            </a:extLst>
          </p:cNvPr>
          <p:cNvSpPr>
            <a:spLocks noGrp="1" noChangeArrowheads="1"/>
          </p:cNvSpPr>
          <p:nvPr>
            <p:ph type="title"/>
          </p:nvPr>
        </p:nvSpPr>
        <p:spPr/>
        <p:txBody>
          <a:bodyPr/>
          <a:lstStyle/>
          <a:p>
            <a:pPr eaLnBrk="1" hangingPunct="1"/>
            <a:r>
              <a:rPr lang="en-US" altLang="en-US" dirty="0"/>
              <a:t>SGI Flight, 1983</a:t>
            </a:r>
          </a:p>
        </p:txBody>
      </p:sp>
      <p:sp>
        <p:nvSpPr>
          <p:cNvPr id="172035" name="Rectangle 3">
            <a:extLst>
              <a:ext uri="{FF2B5EF4-FFF2-40B4-BE49-F238E27FC236}">
                <a16:creationId xmlns:a16="http://schemas.microsoft.com/office/drawing/2014/main" id="{FBE77384-0D6F-41F0-A15D-53968A7CCC9A}"/>
              </a:ext>
            </a:extLst>
          </p:cNvPr>
          <p:cNvSpPr>
            <a:spLocks noGrp="1" noChangeArrowheads="1"/>
          </p:cNvSpPr>
          <p:nvPr>
            <p:ph type="body" sz="half" idx="4294967295"/>
          </p:nvPr>
        </p:nvSpPr>
        <p:spPr>
          <a:xfrm>
            <a:off x="631740" y="3586714"/>
            <a:ext cx="10947398" cy="2996966"/>
          </a:xfrm>
        </p:spPr>
        <p:txBody>
          <a:bodyPr/>
          <a:lstStyle/>
          <a:p>
            <a:pPr eaLnBrk="1" hangingPunct="1">
              <a:lnSpc>
                <a:spcPct val="80000"/>
              </a:lnSpc>
            </a:pPr>
            <a:r>
              <a:rPr lang="en-US" altLang="en-US" sz="2000" b="1" dirty="0"/>
              <a:t>1983 Silicon Graphics demo/sales program</a:t>
            </a:r>
            <a:r>
              <a:rPr lang="en-US" altLang="en-US" sz="2000" dirty="0"/>
              <a:t> </a:t>
            </a:r>
          </a:p>
          <a:p>
            <a:pPr lvl="1" eaLnBrk="1" hangingPunct="1">
              <a:lnSpc>
                <a:spcPct val="80000"/>
              </a:lnSpc>
            </a:pPr>
            <a:r>
              <a:rPr lang="en-US" altLang="en-US" sz="1800" dirty="0"/>
              <a:t>Written by Gary </a:t>
            </a:r>
            <a:r>
              <a:rPr lang="en-US" altLang="en-US" sz="1800" dirty="0" err="1"/>
              <a:t>Tarolli</a:t>
            </a:r>
            <a:endParaRPr lang="en-US" altLang="en-US" sz="1800" dirty="0"/>
          </a:p>
          <a:p>
            <a:pPr lvl="1" eaLnBrk="1" hangingPunct="1">
              <a:lnSpc>
                <a:spcPct val="80000"/>
              </a:lnSpc>
            </a:pPr>
            <a:r>
              <a:rPr lang="en-US" altLang="en-US" sz="1800" dirty="0"/>
              <a:t>Inspired by Blue Angles air show at Moffett Field</a:t>
            </a:r>
          </a:p>
          <a:p>
            <a:pPr eaLnBrk="1" hangingPunct="1">
              <a:lnSpc>
                <a:spcPct val="80000"/>
              </a:lnSpc>
            </a:pPr>
            <a:r>
              <a:rPr lang="en-US" altLang="en-US" sz="2000" b="1" dirty="0"/>
              <a:t>1984 Networking added</a:t>
            </a:r>
            <a:endParaRPr lang="en-US" altLang="en-US" sz="2000" dirty="0"/>
          </a:p>
          <a:p>
            <a:pPr lvl="1" eaLnBrk="1" hangingPunct="1">
              <a:lnSpc>
                <a:spcPct val="80000"/>
              </a:lnSpc>
            </a:pPr>
            <a:r>
              <a:rPr lang="en-US" altLang="en-US" sz="1800" dirty="0"/>
              <a:t>Two machines on a serial cable</a:t>
            </a:r>
          </a:p>
          <a:p>
            <a:pPr lvl="1" eaLnBrk="1" hangingPunct="1">
              <a:lnSpc>
                <a:spcPct val="80000"/>
              </a:lnSpc>
            </a:pPr>
            <a:r>
              <a:rPr lang="en-US" altLang="en-US" sz="1800" dirty="0"/>
              <a:t>No interactions, 7 frames-per-second</a:t>
            </a:r>
          </a:p>
          <a:p>
            <a:pPr eaLnBrk="1" hangingPunct="1">
              <a:lnSpc>
                <a:spcPct val="80000"/>
              </a:lnSpc>
            </a:pPr>
            <a:r>
              <a:rPr lang="en-US" altLang="en-US" sz="2000" b="1" dirty="0"/>
              <a:t>1985 Interactions added</a:t>
            </a:r>
            <a:endParaRPr lang="en-US" altLang="en-US" sz="2000" dirty="0"/>
          </a:p>
          <a:p>
            <a:pPr lvl="1" eaLnBrk="1" hangingPunct="1">
              <a:lnSpc>
                <a:spcPct val="80000"/>
              </a:lnSpc>
            </a:pPr>
            <a:r>
              <a:rPr lang="en-US" altLang="en-US" sz="1800" dirty="0"/>
              <a:t>Added shooting interactions, message packets transmitted at frame rates</a:t>
            </a:r>
          </a:p>
          <a:p>
            <a:pPr lvl="1" eaLnBrk="1" hangingPunct="1">
              <a:lnSpc>
                <a:spcPct val="80000"/>
              </a:lnSpc>
            </a:pPr>
            <a:r>
              <a:rPr lang="en-US" altLang="en-US" sz="1800" dirty="0"/>
              <a:t>10 player max because of bandwidth limitations</a:t>
            </a:r>
          </a:p>
          <a:p>
            <a:pPr lvl="1" eaLnBrk="1" hangingPunct="1">
              <a:lnSpc>
                <a:spcPct val="80000"/>
              </a:lnSpc>
            </a:pPr>
            <a:r>
              <a:rPr lang="en-US" altLang="en-US" sz="1800" dirty="0"/>
              <a:t>Dead reckoning added later to reduce network flooding</a:t>
            </a:r>
          </a:p>
          <a:p>
            <a:pPr eaLnBrk="1" hangingPunct="1">
              <a:lnSpc>
                <a:spcPct val="80000"/>
              </a:lnSpc>
            </a:pPr>
            <a:endParaRPr lang="en-US" altLang="en-US" sz="2000" dirty="0"/>
          </a:p>
        </p:txBody>
      </p:sp>
      <p:pic>
        <p:nvPicPr>
          <p:cNvPr id="172036" name="Picture 13" descr="gtarolli">
            <a:extLst>
              <a:ext uri="{FF2B5EF4-FFF2-40B4-BE49-F238E27FC236}">
                <a16:creationId xmlns:a16="http://schemas.microsoft.com/office/drawing/2014/main" id="{B35F0D68-6217-454E-BC86-36D3339D1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61" y="921163"/>
            <a:ext cx="2510393" cy="257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34" name="Picture 14" descr="flight">
            <a:extLst>
              <a:ext uri="{FF2B5EF4-FFF2-40B4-BE49-F238E27FC236}">
                <a16:creationId xmlns:a16="http://schemas.microsoft.com/office/drawing/2014/main" id="{B7E9DFCF-011F-4338-BA12-7FBF34FA96FC}"/>
              </a:ext>
            </a:extLst>
          </p:cNvPr>
          <p:cNvPicPr>
            <a:picLocks noChangeAspect="1" noChangeArrowheads="1"/>
          </p:cNvPicPr>
          <p:nvPr/>
        </p:nvPicPr>
        <p:blipFill>
          <a:blip r:embed="rId4">
            <a:lum bright="12000" contrast="12000"/>
          </a:blip>
          <a:srcRect/>
          <a:stretch>
            <a:fillRect/>
          </a:stretch>
        </p:blipFill>
        <p:spPr bwMode="auto">
          <a:xfrm>
            <a:off x="6609506" y="1089420"/>
            <a:ext cx="5104957" cy="3809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F3DA09B8-7C3C-4B99-8EE2-4BC5FF802422}"/>
              </a:ext>
            </a:extLst>
          </p:cNvPr>
          <p:cNvSpPr>
            <a:spLocks noGrp="1" noChangeArrowheads="1"/>
          </p:cNvSpPr>
          <p:nvPr>
            <p:ph type="title"/>
          </p:nvPr>
        </p:nvSpPr>
        <p:spPr/>
        <p:txBody>
          <a:bodyPr/>
          <a:lstStyle/>
          <a:p>
            <a:r>
              <a:rPr lang="en-US" altLang="en-US" dirty="0"/>
              <a:t>Marine DOOM, 1996</a:t>
            </a:r>
          </a:p>
        </p:txBody>
      </p:sp>
      <p:sp>
        <p:nvSpPr>
          <p:cNvPr id="2" name="Content Placeholder 1">
            <a:extLst>
              <a:ext uri="{FF2B5EF4-FFF2-40B4-BE49-F238E27FC236}">
                <a16:creationId xmlns:a16="http://schemas.microsoft.com/office/drawing/2014/main" id="{8A3146D1-4C82-23B9-74D2-BD01ABF9D11D}"/>
              </a:ext>
            </a:extLst>
          </p:cNvPr>
          <p:cNvSpPr>
            <a:spLocks noGrp="1"/>
          </p:cNvSpPr>
          <p:nvPr>
            <p:ph sz="quarter" idx="11"/>
          </p:nvPr>
        </p:nvSpPr>
        <p:spPr>
          <a:xfrm>
            <a:off x="480133" y="1046715"/>
            <a:ext cx="3816446" cy="5075237"/>
          </a:xfrm>
        </p:spPr>
        <p:txBody>
          <a:bodyPr/>
          <a:lstStyle/>
          <a:p>
            <a:r>
              <a:rPr lang="en-US" dirty="0"/>
              <a:t>Early mod of DOOM II for military training</a:t>
            </a:r>
          </a:p>
          <a:p>
            <a:r>
              <a:rPr lang="en-US" dirty="0"/>
              <a:t>Nazi’s given modern uniforms, rifle replaced, terrain to look like Iraq</a:t>
            </a:r>
          </a:p>
          <a:p>
            <a:r>
              <a:rPr lang="en-US" dirty="0"/>
              <a:t>Demo at I/ITSEC ~1996</a:t>
            </a:r>
          </a:p>
          <a:p>
            <a:r>
              <a:rPr lang="en-US" dirty="0"/>
              <a:t>Wide skepticism of usefulness.</a:t>
            </a:r>
          </a:p>
        </p:txBody>
      </p:sp>
      <p:pic>
        <p:nvPicPr>
          <p:cNvPr id="176131" name="Picture 3">
            <a:extLst>
              <a:ext uri="{FF2B5EF4-FFF2-40B4-BE49-F238E27FC236}">
                <a16:creationId xmlns:a16="http://schemas.microsoft.com/office/drawing/2014/main" id="{D62638C5-5704-4223-9836-6CDE7DF0A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0244" y="1157287"/>
            <a:ext cx="7269163"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76132" name="Text Box 4">
            <a:extLst>
              <a:ext uri="{FF2B5EF4-FFF2-40B4-BE49-F238E27FC236}">
                <a16:creationId xmlns:a16="http://schemas.microsoft.com/office/drawing/2014/main" id="{310CF0F7-402A-43F6-A2FD-E0066F9BCDFC}"/>
              </a:ext>
            </a:extLst>
          </p:cNvPr>
          <p:cNvSpPr txBox="1">
            <a:spLocks noChangeArrowheads="1"/>
          </p:cNvSpPr>
          <p:nvPr/>
        </p:nvSpPr>
        <p:spPr bwMode="auto">
          <a:xfrm>
            <a:off x="6616856" y="5801259"/>
            <a:ext cx="3538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1400" dirty="0">
                <a:hlinkClick r:id="rId4"/>
              </a:rPr>
              <a:t>https://en.wikipedia.org/wiki/Marine_Doom</a:t>
            </a:r>
            <a:endParaRPr lang="en-US" altLang="en-US" sz="1400" dirty="0"/>
          </a:p>
          <a:p>
            <a:pPr algn="ctr">
              <a:spcBef>
                <a:spcPct val="0"/>
              </a:spcBef>
              <a:buSzTx/>
              <a:buFontTx/>
              <a:buNone/>
            </a:pPr>
            <a:r>
              <a:rPr lang="en-US" altLang="en-US" sz="1400" dirty="0">
                <a:hlinkClick r:id="rId5"/>
              </a:rPr>
              <a:t>https://youtu.be/8NZ2IBzDBk0</a:t>
            </a:r>
            <a:r>
              <a:rPr lang="en-US" altLang="en-US" sz="1400" dirty="0"/>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098" name="Picture 2" descr="spearhead2">
            <a:extLst>
              <a:ext uri="{FF2B5EF4-FFF2-40B4-BE49-F238E27FC236}">
                <a16:creationId xmlns:a16="http://schemas.microsoft.com/office/drawing/2014/main" id="{235BCDDA-E68C-48BA-B95C-F425C63909E3}"/>
              </a:ext>
            </a:extLst>
          </p:cNvPr>
          <p:cNvPicPr>
            <a:picLocks noChangeAspect="1" noChangeArrowheads="1"/>
          </p:cNvPicPr>
          <p:nvPr/>
        </p:nvPicPr>
        <p:blipFill>
          <a:blip r:embed="rId3"/>
          <a:srcRect/>
          <a:stretch>
            <a:fillRect/>
          </a:stretch>
        </p:blipFill>
        <p:spPr bwMode="ltGray">
          <a:xfrm>
            <a:off x="7705342" y="893798"/>
            <a:ext cx="4486658" cy="3364992"/>
          </a:xfrm>
          <a:prstGeom prst="rect">
            <a:avLst/>
          </a:prstGeom>
          <a:ln>
            <a:noFill/>
          </a:ln>
          <a:effectLst>
            <a:softEdge rad="112500"/>
          </a:effectLst>
        </p:spPr>
      </p:pic>
      <p:pic>
        <p:nvPicPr>
          <p:cNvPr id="644101" name="Picture 5" descr="spearhead1">
            <a:extLst>
              <a:ext uri="{FF2B5EF4-FFF2-40B4-BE49-F238E27FC236}">
                <a16:creationId xmlns:a16="http://schemas.microsoft.com/office/drawing/2014/main" id="{8AEA7500-9273-4A31-80AC-88FF143F8426}"/>
              </a:ext>
            </a:extLst>
          </p:cNvPr>
          <p:cNvPicPr>
            <a:picLocks noChangeAspect="1" noChangeArrowheads="1"/>
          </p:cNvPicPr>
          <p:nvPr/>
        </p:nvPicPr>
        <p:blipFill>
          <a:blip r:embed="rId4"/>
          <a:srcRect/>
          <a:stretch>
            <a:fillRect/>
          </a:stretch>
        </p:blipFill>
        <p:spPr bwMode="auto">
          <a:xfrm>
            <a:off x="3265356" y="859505"/>
            <a:ext cx="4485348" cy="3364992"/>
          </a:xfrm>
          <a:prstGeom prst="rect">
            <a:avLst/>
          </a:prstGeom>
          <a:ln>
            <a:noFill/>
          </a:ln>
          <a:effectLst>
            <a:softEdge rad="112500"/>
          </a:effectLst>
        </p:spPr>
      </p:pic>
      <p:sp>
        <p:nvSpPr>
          <p:cNvPr id="178180" name="Rectangle 6">
            <a:extLst>
              <a:ext uri="{FF2B5EF4-FFF2-40B4-BE49-F238E27FC236}">
                <a16:creationId xmlns:a16="http://schemas.microsoft.com/office/drawing/2014/main" id="{437C1693-42BF-4037-8486-9FC7DF700347}"/>
              </a:ext>
            </a:extLst>
          </p:cNvPr>
          <p:cNvSpPr>
            <a:spLocks noGrp="1" noChangeArrowheads="1"/>
          </p:cNvSpPr>
          <p:nvPr>
            <p:ph type="title"/>
          </p:nvPr>
        </p:nvSpPr>
        <p:spPr/>
        <p:txBody>
          <a:bodyPr/>
          <a:lstStyle/>
          <a:p>
            <a:pPr eaLnBrk="1" hangingPunct="1"/>
            <a:r>
              <a:rPr lang="en-US" altLang="en-US" dirty="0"/>
              <a:t>Spearhead, 1998</a:t>
            </a:r>
          </a:p>
        </p:txBody>
      </p:sp>
      <p:sp>
        <p:nvSpPr>
          <p:cNvPr id="178181" name="Rectangle 11">
            <a:extLst>
              <a:ext uri="{FF2B5EF4-FFF2-40B4-BE49-F238E27FC236}">
                <a16:creationId xmlns:a16="http://schemas.microsoft.com/office/drawing/2014/main" id="{1B60EFA2-7F86-4BF0-AB47-EA671D5C3787}"/>
              </a:ext>
            </a:extLst>
          </p:cNvPr>
          <p:cNvSpPr>
            <a:spLocks noGrp="1" noChangeArrowheads="1"/>
          </p:cNvSpPr>
          <p:nvPr>
            <p:ph type="body" idx="1"/>
          </p:nvPr>
        </p:nvSpPr>
        <p:spPr>
          <a:xfrm>
            <a:off x="217865" y="4734278"/>
            <a:ext cx="11247120" cy="1283219"/>
          </a:xfrm>
        </p:spPr>
        <p:txBody>
          <a:bodyPr/>
          <a:lstStyle/>
          <a:p>
            <a:r>
              <a:rPr lang="en-US" altLang="en-US" dirty="0" err="1"/>
              <a:t>MaK</a:t>
            </a:r>
            <a:r>
              <a:rPr lang="en-US" altLang="en-US" dirty="0"/>
              <a:t> teamed with Interactive Magic to create a game version of SIMNET</a:t>
            </a:r>
          </a:p>
          <a:p>
            <a:r>
              <a:rPr lang="en-US" altLang="en-US" dirty="0"/>
              <a:t>“DIS-lite” protocol to support network multiplayer for 4 players</a:t>
            </a:r>
          </a:p>
        </p:txBody>
      </p:sp>
      <p:pic>
        <p:nvPicPr>
          <p:cNvPr id="178182" name="Picture 10" descr="g02721doqud">
            <a:extLst>
              <a:ext uri="{FF2B5EF4-FFF2-40B4-BE49-F238E27FC236}">
                <a16:creationId xmlns:a16="http://schemas.microsoft.com/office/drawing/2014/main" id="{0B4D2506-0C85-40D6-8119-1DC326902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011" y="893797"/>
            <a:ext cx="2738998" cy="338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F19D1DFF-2ADD-4AC1-94CE-01C369F8A30A}"/>
              </a:ext>
            </a:extLst>
          </p:cNvPr>
          <p:cNvSpPr>
            <a:spLocks noGrp="1" noChangeArrowheads="1"/>
          </p:cNvSpPr>
          <p:nvPr>
            <p:ph type="title"/>
          </p:nvPr>
        </p:nvSpPr>
        <p:spPr/>
        <p:txBody>
          <a:bodyPr/>
          <a:lstStyle/>
          <a:p>
            <a:pPr eaLnBrk="1" hangingPunct="1"/>
            <a:r>
              <a:rPr lang="en-US" altLang="en-US" dirty="0"/>
              <a:t>Team Fortress, 1999</a:t>
            </a:r>
          </a:p>
        </p:txBody>
      </p:sp>
      <p:sp>
        <p:nvSpPr>
          <p:cNvPr id="159747" name="Rectangle 6">
            <a:extLst>
              <a:ext uri="{FF2B5EF4-FFF2-40B4-BE49-F238E27FC236}">
                <a16:creationId xmlns:a16="http://schemas.microsoft.com/office/drawing/2014/main" id="{240AD0A4-92F5-4591-A9EB-CB6491694382}"/>
              </a:ext>
            </a:extLst>
          </p:cNvPr>
          <p:cNvSpPr>
            <a:spLocks noGrp="1" noChangeArrowheads="1"/>
          </p:cNvSpPr>
          <p:nvPr>
            <p:ph type="body" idx="1"/>
          </p:nvPr>
        </p:nvSpPr>
        <p:spPr>
          <a:xfrm>
            <a:off x="596706" y="4339627"/>
            <a:ext cx="11304898" cy="2238177"/>
          </a:xfrm>
        </p:spPr>
        <p:txBody>
          <a:bodyPr/>
          <a:lstStyle/>
          <a:p>
            <a:r>
              <a:rPr lang="en-US" altLang="en-US" dirty="0"/>
              <a:t>Military mod of Half-Life (Huge step from DOOM II, just 3 years earlier)</a:t>
            </a:r>
          </a:p>
          <a:p>
            <a:r>
              <a:rPr lang="en-US" altLang="en-US" dirty="0"/>
              <a:t>Unique Soldier role behaviors</a:t>
            </a:r>
          </a:p>
          <a:p>
            <a:r>
              <a:rPr lang="en-US" altLang="en-US" dirty="0"/>
              <a:t>Team cooperation to win</a:t>
            </a:r>
          </a:p>
          <a:p>
            <a:r>
              <a:rPr lang="en-US" altLang="en-US" dirty="0"/>
              <a:t>Begin to demonstrate capability compatible with military training</a:t>
            </a:r>
          </a:p>
        </p:txBody>
      </p:sp>
      <p:sp>
        <p:nvSpPr>
          <p:cNvPr id="159748" name="Text Box 3">
            <a:extLst>
              <a:ext uri="{FF2B5EF4-FFF2-40B4-BE49-F238E27FC236}">
                <a16:creationId xmlns:a16="http://schemas.microsoft.com/office/drawing/2014/main" id="{C604CE32-4187-404E-818C-5424B43B6124}"/>
              </a:ext>
            </a:extLst>
          </p:cNvPr>
          <p:cNvSpPr txBox="1">
            <a:spLocks noChangeArrowheads="1"/>
          </p:cNvSpPr>
          <p:nvPr/>
        </p:nvSpPr>
        <p:spPr bwMode="auto">
          <a:xfrm>
            <a:off x="3060701" y="6581776"/>
            <a:ext cx="1738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1000"/>
              <a:t>© Copyright Valve Software</a:t>
            </a:r>
          </a:p>
        </p:txBody>
      </p:sp>
      <p:pic>
        <p:nvPicPr>
          <p:cNvPr id="633860" name="Picture 4" descr="Halflife-TeamFort1">
            <a:extLst>
              <a:ext uri="{FF2B5EF4-FFF2-40B4-BE49-F238E27FC236}">
                <a16:creationId xmlns:a16="http://schemas.microsoft.com/office/drawing/2014/main" id="{11892911-88C7-463A-A110-D6067B9D5A3C}"/>
              </a:ext>
            </a:extLst>
          </p:cNvPr>
          <p:cNvPicPr>
            <a:picLocks noChangeAspect="1" noChangeArrowheads="1"/>
          </p:cNvPicPr>
          <p:nvPr/>
        </p:nvPicPr>
        <p:blipFill>
          <a:blip r:embed="rId3">
            <a:lum bright="12000"/>
          </a:blip>
          <a:srcRect/>
          <a:stretch>
            <a:fillRect/>
          </a:stretch>
        </p:blipFill>
        <p:spPr bwMode="ltGray">
          <a:xfrm>
            <a:off x="869604" y="824055"/>
            <a:ext cx="4723073" cy="3542766"/>
          </a:xfrm>
          <a:prstGeom prst="rect">
            <a:avLst/>
          </a:prstGeom>
          <a:ln>
            <a:noFill/>
          </a:ln>
          <a:effectLst>
            <a:softEdge rad="112500"/>
          </a:effectLst>
        </p:spPr>
      </p:pic>
      <p:pic>
        <p:nvPicPr>
          <p:cNvPr id="633861" name="Picture 5" descr="Halflife-TeamFort2">
            <a:extLst>
              <a:ext uri="{FF2B5EF4-FFF2-40B4-BE49-F238E27FC236}">
                <a16:creationId xmlns:a16="http://schemas.microsoft.com/office/drawing/2014/main" id="{96B7F8FB-FBEB-45B4-990D-BD4B0A6E295F}"/>
              </a:ext>
            </a:extLst>
          </p:cNvPr>
          <p:cNvPicPr>
            <a:picLocks noChangeAspect="1" noChangeArrowheads="1"/>
          </p:cNvPicPr>
          <p:nvPr/>
        </p:nvPicPr>
        <p:blipFill>
          <a:blip r:embed="rId4">
            <a:lum bright="12000"/>
          </a:blip>
          <a:srcRect/>
          <a:stretch>
            <a:fillRect/>
          </a:stretch>
        </p:blipFill>
        <p:spPr bwMode="ltGray">
          <a:xfrm>
            <a:off x="6358539" y="824055"/>
            <a:ext cx="4725164" cy="3542766"/>
          </a:xfrm>
          <a:prstGeom prst="rect">
            <a:avLst/>
          </a:prstGeom>
          <a:ln>
            <a:noFill/>
          </a:ln>
          <a:effectLst>
            <a:softEdge rad="112500"/>
          </a:effectLst>
        </p:spPr>
      </p:pic>
    </p:spTree>
    <p:extLst>
      <p:ext uri="{BB962C8B-B14F-4D97-AF65-F5344CB8AC3E}">
        <p14:creationId xmlns:p14="http://schemas.microsoft.com/office/powerpoint/2010/main" val="212888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ACFA-8797-9EDF-6BCB-ACB1A0239868}"/>
              </a:ext>
            </a:extLst>
          </p:cNvPr>
          <p:cNvSpPr>
            <a:spLocks noGrp="1"/>
          </p:cNvSpPr>
          <p:nvPr>
            <p:ph type="title"/>
          </p:nvPr>
        </p:nvSpPr>
        <p:spPr/>
        <p:txBody>
          <a:bodyPr/>
          <a:lstStyle/>
          <a:p>
            <a:r>
              <a:rPr lang="en-US" dirty="0"/>
              <a:t>Serious Games Initiative, 2002</a:t>
            </a:r>
          </a:p>
        </p:txBody>
      </p:sp>
      <p:sp>
        <p:nvSpPr>
          <p:cNvPr id="3" name="Content Placeholder 2">
            <a:extLst>
              <a:ext uri="{FF2B5EF4-FFF2-40B4-BE49-F238E27FC236}">
                <a16:creationId xmlns:a16="http://schemas.microsoft.com/office/drawing/2014/main" id="{B84F3CA0-431F-553C-797F-ACA8E06CA5CE}"/>
              </a:ext>
            </a:extLst>
          </p:cNvPr>
          <p:cNvSpPr>
            <a:spLocks noGrp="1"/>
          </p:cNvSpPr>
          <p:nvPr>
            <p:ph idx="1"/>
          </p:nvPr>
        </p:nvSpPr>
        <p:spPr>
          <a:xfrm>
            <a:off x="593061" y="2622884"/>
            <a:ext cx="10928351" cy="3320716"/>
          </a:xfrm>
        </p:spPr>
        <p:txBody>
          <a:bodyPr/>
          <a:lstStyle/>
          <a:p>
            <a:pPr eaLnBrk="1" fontAlgn="auto" hangingPunct="1">
              <a:spcAft>
                <a:spcPts val="0"/>
              </a:spcAft>
              <a:buFont typeface="Arial"/>
              <a:buChar char="•"/>
              <a:defRPr/>
            </a:pPr>
            <a:r>
              <a:rPr lang="en-US" dirty="0">
                <a:ea typeface="+mn-ea"/>
                <a:cs typeface="ＭＳ Ｐゴシック" charset="0"/>
              </a:rPr>
              <a:t>Ben Sawyer e</a:t>
            </a:r>
            <a:r>
              <a:rPr lang="en-US" b="0" dirty="0">
                <a:solidFill>
                  <a:schemeClr val="tx1"/>
                </a:solidFill>
                <a:ea typeface="+mn-ea"/>
                <a:cs typeface="ＭＳ Ｐゴシック" charset="0"/>
              </a:rPr>
              <a:t>stablished in 2002</a:t>
            </a:r>
          </a:p>
          <a:p>
            <a:pPr eaLnBrk="1" fontAlgn="auto" hangingPunct="1">
              <a:spcAft>
                <a:spcPts val="0"/>
              </a:spcAft>
              <a:buFont typeface="Arial"/>
              <a:buChar char="•"/>
              <a:defRPr/>
            </a:pPr>
            <a:r>
              <a:rPr lang="en-US" b="0" dirty="0">
                <a:solidFill>
                  <a:schemeClr val="tx1"/>
                </a:solidFill>
                <a:ea typeface="+mn-ea"/>
                <a:cs typeface="ＭＳ Ｐゴシック" charset="0"/>
              </a:rPr>
              <a:t>Woodrow Wilson Center for International Scholars</a:t>
            </a:r>
          </a:p>
          <a:p>
            <a:pPr eaLnBrk="1" fontAlgn="auto" hangingPunct="1">
              <a:spcAft>
                <a:spcPts val="0"/>
              </a:spcAft>
              <a:buFont typeface="Arial"/>
              <a:buChar char="•"/>
              <a:defRPr/>
            </a:pPr>
            <a:r>
              <a:rPr lang="en-US" b="0" dirty="0">
                <a:solidFill>
                  <a:schemeClr val="tx1"/>
                </a:solidFill>
                <a:ea typeface="+mn-ea"/>
                <a:cs typeface="ＭＳ Ｐゴシック" charset="0"/>
              </a:rPr>
              <a:t>Launched the Serious Games Summit at GDC in 2003</a:t>
            </a:r>
          </a:p>
          <a:p>
            <a:pPr eaLnBrk="1" fontAlgn="auto" hangingPunct="1">
              <a:spcAft>
                <a:spcPts val="0"/>
              </a:spcAft>
              <a:buFont typeface="Arial"/>
              <a:buChar char="•"/>
              <a:defRPr/>
            </a:pPr>
            <a:r>
              <a:rPr lang="en-US" b="0" dirty="0">
                <a:solidFill>
                  <a:schemeClr val="tx1"/>
                </a:solidFill>
                <a:ea typeface="+mn-ea"/>
                <a:cs typeface="ＭＳ Ｐゴシック" charset="0"/>
              </a:rPr>
              <a:t>Launched the Games for Health Project with the Robert Wood Johnson Foundation</a:t>
            </a:r>
          </a:p>
          <a:p>
            <a:endParaRPr lang="en-US" dirty="0"/>
          </a:p>
        </p:txBody>
      </p:sp>
      <p:pic>
        <p:nvPicPr>
          <p:cNvPr id="4" name="Picture 2" descr="http://www.seriousgames.org/images/seriousheading.gif">
            <a:extLst>
              <a:ext uri="{FF2B5EF4-FFF2-40B4-BE49-F238E27FC236}">
                <a16:creationId xmlns:a16="http://schemas.microsoft.com/office/drawing/2014/main" id="{348D8301-696B-5137-B0E2-B8FC8B209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33" y="953087"/>
            <a:ext cx="481806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en Sawyer &lt; Yale School of Medicine">
            <a:extLst>
              <a:ext uri="{FF2B5EF4-FFF2-40B4-BE49-F238E27FC236}">
                <a16:creationId xmlns:a16="http://schemas.microsoft.com/office/drawing/2014/main" id="{3732412C-CF90-EBFC-C716-732A3FCF36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0116" y="877823"/>
            <a:ext cx="2266123" cy="2834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drow Wilson International Center for Scholars : Quotes, Address, Contact">
            <a:extLst>
              <a:ext uri="{FF2B5EF4-FFF2-40B4-BE49-F238E27FC236}">
                <a16:creationId xmlns:a16="http://schemas.microsoft.com/office/drawing/2014/main" id="{3D2BFEFC-7585-6CD8-F91D-A2B1FFBB67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7103" y="841248"/>
            <a:ext cx="2028407" cy="20284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bert Wood Johnson Foundation">
            <a:extLst>
              <a:ext uri="{FF2B5EF4-FFF2-40B4-BE49-F238E27FC236}">
                <a16:creationId xmlns:a16="http://schemas.microsoft.com/office/drawing/2014/main" id="{97FCC569-BDA1-9EFC-679C-B5508AE64C0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879"/>
          <a:stretch/>
        </p:blipFill>
        <p:spPr bwMode="auto">
          <a:xfrm>
            <a:off x="3934133" y="4614716"/>
            <a:ext cx="4323734" cy="138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048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08D7F406-2DB1-48E6-8862-723BF04C2B9D}"/>
              </a:ext>
            </a:extLst>
          </p:cNvPr>
          <p:cNvSpPr>
            <a:spLocks noGrp="1" noChangeArrowheads="1"/>
          </p:cNvSpPr>
          <p:nvPr>
            <p:ph type="title"/>
          </p:nvPr>
        </p:nvSpPr>
        <p:spPr/>
        <p:txBody>
          <a:bodyPr/>
          <a:lstStyle/>
          <a:p>
            <a:r>
              <a:rPr lang="en-US" altLang="en-US"/>
              <a:t>Americas Army, 2002</a:t>
            </a:r>
          </a:p>
        </p:txBody>
      </p:sp>
      <p:sp>
        <p:nvSpPr>
          <p:cNvPr id="184323" name="Rectangle 3">
            <a:extLst>
              <a:ext uri="{FF2B5EF4-FFF2-40B4-BE49-F238E27FC236}">
                <a16:creationId xmlns:a16="http://schemas.microsoft.com/office/drawing/2014/main" id="{66401CDE-6D0E-4993-AE20-6A4ECD9BC7E0}"/>
              </a:ext>
            </a:extLst>
          </p:cNvPr>
          <p:cNvSpPr>
            <a:spLocks noGrp="1" noChangeArrowheads="1"/>
          </p:cNvSpPr>
          <p:nvPr>
            <p:ph type="body" idx="1"/>
          </p:nvPr>
        </p:nvSpPr>
        <p:spPr>
          <a:xfrm>
            <a:off x="548639" y="4034266"/>
            <a:ext cx="10690497" cy="2582862"/>
          </a:xfrm>
        </p:spPr>
        <p:txBody>
          <a:bodyPr/>
          <a:lstStyle/>
          <a:p>
            <a:pPr>
              <a:lnSpc>
                <a:spcPct val="80000"/>
              </a:lnSpc>
            </a:pPr>
            <a:r>
              <a:rPr lang="en-US" altLang="en-US" sz="2400" dirty="0"/>
              <a:t>Army recruiting tool created through partnership between </a:t>
            </a:r>
          </a:p>
          <a:p>
            <a:pPr lvl="1">
              <a:lnSpc>
                <a:spcPct val="80000"/>
              </a:lnSpc>
            </a:pPr>
            <a:r>
              <a:rPr lang="en-US" altLang="en-US" sz="2000" dirty="0"/>
              <a:t>Army Accessions Command, West Point, and Naval Postgraduate School</a:t>
            </a:r>
          </a:p>
          <a:p>
            <a:pPr>
              <a:lnSpc>
                <a:spcPct val="80000"/>
              </a:lnSpc>
            </a:pPr>
            <a:r>
              <a:rPr lang="en-US" altLang="en-US" sz="2400" dirty="0"/>
              <a:t>Potential recruits experience virtual Army boot camp before entering death match combat levels</a:t>
            </a:r>
          </a:p>
          <a:p>
            <a:pPr>
              <a:lnSpc>
                <a:spcPct val="80000"/>
              </a:lnSpc>
            </a:pPr>
            <a:r>
              <a:rPr lang="en-US" altLang="en-US" sz="2400" dirty="0"/>
              <a:t>Parents: COL Casey </a:t>
            </a:r>
            <a:r>
              <a:rPr lang="en-US" altLang="en-US" sz="2400" dirty="0" err="1"/>
              <a:t>Wardynski</a:t>
            </a:r>
            <a:r>
              <a:rPr lang="en-US" altLang="en-US" sz="2400" dirty="0"/>
              <a:t> and Dr. Mike </a:t>
            </a:r>
            <a:r>
              <a:rPr lang="en-US" altLang="en-US" sz="2400" dirty="0" err="1"/>
              <a:t>Zyda</a:t>
            </a:r>
            <a:endParaRPr lang="en-US" altLang="en-US" sz="2400" dirty="0"/>
          </a:p>
          <a:p>
            <a:pPr>
              <a:lnSpc>
                <a:spcPct val="80000"/>
              </a:lnSpc>
            </a:pPr>
            <a:r>
              <a:rPr lang="en-US" altLang="en-US" sz="2400" dirty="0"/>
              <a:t>Official Army support terminated in May 2022</a:t>
            </a:r>
          </a:p>
        </p:txBody>
      </p:sp>
      <p:pic>
        <p:nvPicPr>
          <p:cNvPr id="184324" name="Picture 5" descr="bas-americas-army-shot">
            <a:extLst>
              <a:ext uri="{FF2B5EF4-FFF2-40B4-BE49-F238E27FC236}">
                <a16:creationId xmlns:a16="http://schemas.microsoft.com/office/drawing/2014/main" id="{190A3E34-6024-4584-A3BE-275DDDEB4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694" y="996698"/>
            <a:ext cx="3559438" cy="267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6" name="Picture 6" descr="America%27s_Army1">
            <a:extLst>
              <a:ext uri="{FF2B5EF4-FFF2-40B4-BE49-F238E27FC236}">
                <a16:creationId xmlns:a16="http://schemas.microsoft.com/office/drawing/2014/main" id="{98F0CB32-507E-422F-B2BB-1C2ED6EBD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45" y="996698"/>
            <a:ext cx="2698316" cy="271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US Army closing video game used for recruitment | Rock Paper Shotgun">
            <a:extLst>
              <a:ext uri="{FF2B5EF4-FFF2-40B4-BE49-F238E27FC236}">
                <a16:creationId xmlns:a16="http://schemas.microsoft.com/office/drawing/2014/main" id="{14C3C980-0F41-8B93-B931-E06B99F5E6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8610" y="996698"/>
            <a:ext cx="4752092" cy="26730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46F90900-5063-4DD2-9151-98D4A90ECA03}"/>
              </a:ext>
            </a:extLst>
          </p:cNvPr>
          <p:cNvSpPr>
            <a:spLocks noGrp="1" noChangeArrowheads="1"/>
          </p:cNvSpPr>
          <p:nvPr>
            <p:ph type="title"/>
          </p:nvPr>
        </p:nvSpPr>
        <p:spPr/>
        <p:txBody>
          <a:bodyPr/>
          <a:lstStyle/>
          <a:p>
            <a:r>
              <a:rPr lang="en-US" altLang="en-US" dirty="0"/>
              <a:t>DARWARS AMBUSH, 2003</a:t>
            </a:r>
          </a:p>
        </p:txBody>
      </p:sp>
      <p:sp>
        <p:nvSpPr>
          <p:cNvPr id="186371" name="Rectangle 3">
            <a:extLst>
              <a:ext uri="{FF2B5EF4-FFF2-40B4-BE49-F238E27FC236}">
                <a16:creationId xmlns:a16="http://schemas.microsoft.com/office/drawing/2014/main" id="{06A8EE14-1AD4-4C62-9C81-BCE4AF717D31}"/>
              </a:ext>
            </a:extLst>
          </p:cNvPr>
          <p:cNvSpPr>
            <a:spLocks noGrp="1" noChangeArrowheads="1"/>
          </p:cNvSpPr>
          <p:nvPr>
            <p:ph type="body" idx="1"/>
          </p:nvPr>
        </p:nvSpPr>
        <p:spPr>
          <a:xfrm>
            <a:off x="293408" y="4794703"/>
            <a:ext cx="11925300" cy="1664501"/>
          </a:xfrm>
        </p:spPr>
        <p:txBody>
          <a:bodyPr/>
          <a:lstStyle/>
          <a:p>
            <a:pPr>
              <a:lnSpc>
                <a:spcPct val="80000"/>
              </a:lnSpc>
            </a:pPr>
            <a:r>
              <a:rPr lang="en-US" altLang="en-US" sz="2400" dirty="0"/>
              <a:t>DARWARS was a DARPA sponsored project with JFCOM and USMC PM TRASYS to create training systems that incorporate games and related learning technologies</a:t>
            </a:r>
          </a:p>
          <a:p>
            <a:pPr>
              <a:lnSpc>
                <a:spcPct val="80000"/>
              </a:lnSpc>
            </a:pPr>
            <a:r>
              <a:rPr lang="en-US" altLang="en-US" sz="2400" dirty="0"/>
              <a:t>AMBUSH! was the game component built on the Operation Flashpoint game</a:t>
            </a:r>
          </a:p>
          <a:p>
            <a:pPr>
              <a:lnSpc>
                <a:spcPct val="80000"/>
              </a:lnSpc>
            </a:pPr>
            <a:r>
              <a:rPr lang="en-US" altLang="en-US" sz="2400" dirty="0"/>
              <a:t>Transferred to PEO-STRI in 2006 for deployment to Army Units</a:t>
            </a:r>
          </a:p>
          <a:p>
            <a:pPr lvl="1">
              <a:lnSpc>
                <a:spcPct val="80000"/>
              </a:lnSpc>
            </a:pPr>
            <a:r>
              <a:rPr lang="en-US" altLang="en-US" sz="2000" dirty="0"/>
              <a:t>Deployed to 400 sites</a:t>
            </a:r>
          </a:p>
        </p:txBody>
      </p:sp>
      <p:pic>
        <p:nvPicPr>
          <p:cNvPr id="186372" name="Picture 13" descr="ambush2Lighter">
            <a:extLst>
              <a:ext uri="{FF2B5EF4-FFF2-40B4-BE49-F238E27FC236}">
                <a16:creationId xmlns:a16="http://schemas.microsoft.com/office/drawing/2014/main" id="{4F9670C9-28A1-4977-AEAC-C50730F8D071}"/>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71194" y="950580"/>
            <a:ext cx="5884864" cy="347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6" descr="ArmyDARWARS">
            <a:extLst>
              <a:ext uri="{FF2B5EF4-FFF2-40B4-BE49-F238E27FC236}">
                <a16:creationId xmlns:a16="http://schemas.microsoft.com/office/drawing/2014/main" id="{3D649606-27AA-43E6-9731-680A79BB7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4435" y="950580"/>
            <a:ext cx="5210506" cy="347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8" descr="HomeAssets_01">
            <a:extLst>
              <a:ext uri="{FF2B5EF4-FFF2-40B4-BE49-F238E27FC236}">
                <a16:creationId xmlns:a16="http://schemas.microsoft.com/office/drawing/2014/main" id="{0306D992-FD5E-4176-8453-FB1B5DAAD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292"/>
          <a:stretch>
            <a:fillRect/>
          </a:stretch>
        </p:blipFill>
        <p:spPr bwMode="auto">
          <a:xfrm>
            <a:off x="387059" y="950580"/>
            <a:ext cx="36353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limate Code Red: Have tipping points already been passed for critical  climate systems? (7) Summing up: Faster than forecast, cascades loom">
            <a:extLst>
              <a:ext uri="{FF2B5EF4-FFF2-40B4-BE49-F238E27FC236}">
                <a16:creationId xmlns:a16="http://schemas.microsoft.com/office/drawing/2014/main" id="{C39A468C-FEE1-C55E-7E86-DE2DFD6134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08383" cy="808383"/>
          </a:xfrm>
          <a:prstGeom prst="rect">
            <a:avLst/>
          </a:prstGeom>
          <a:noFill/>
          <a:extLst>
            <a:ext uri="{909E8E84-426E-40DD-AFC4-6F175D3DCCD1}">
              <a14:hiddenFill xmlns:a14="http://schemas.microsoft.com/office/drawing/2010/main">
                <a:solidFill>
                  <a:srgbClr val="FFFFFF"/>
                </a:solidFill>
              </a14:hiddenFill>
            </a:ext>
          </a:extLst>
        </p:spPr>
      </p:pic>
      <p:sp>
        <p:nvSpPr>
          <p:cNvPr id="6" name="Star: 5 Points 5">
            <a:extLst>
              <a:ext uri="{FF2B5EF4-FFF2-40B4-BE49-F238E27FC236}">
                <a16:creationId xmlns:a16="http://schemas.microsoft.com/office/drawing/2014/main" id="{51B98637-B942-5A1C-0956-C4F2FDC60D99}"/>
              </a:ext>
            </a:extLst>
          </p:cNvPr>
          <p:cNvSpPr/>
          <p:nvPr/>
        </p:nvSpPr>
        <p:spPr bwMode="auto">
          <a:xfrm>
            <a:off x="808383" y="0"/>
            <a:ext cx="808383" cy="808383"/>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400" dirty="0"/>
              <a:t>3</a:t>
            </a:r>
            <a:endParaRPr kumimoji="0" lang="en-US" sz="2400" b="0" i="0" u="none" strike="noStrike" cap="none" normalizeH="0" baseline="0" dirty="0">
              <a:ln>
                <a:noFill/>
              </a:ln>
              <a:solidFill>
                <a:schemeClr val="tx1"/>
              </a:solidFill>
              <a:effectLst/>
              <a:latin typeface="Tahoma"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19E6F568-08C3-4242-8738-FD82CB9BD4CB}"/>
              </a:ext>
            </a:extLst>
          </p:cNvPr>
          <p:cNvSpPr>
            <a:spLocks noGrp="1" noChangeArrowheads="1"/>
          </p:cNvSpPr>
          <p:nvPr>
            <p:ph type="title"/>
          </p:nvPr>
        </p:nvSpPr>
        <p:spPr/>
        <p:txBody>
          <a:bodyPr/>
          <a:lstStyle/>
          <a:p>
            <a:r>
              <a:rPr lang="en-US" altLang="en-US"/>
              <a:t>Full Spectrum Warrior, 2004</a:t>
            </a:r>
          </a:p>
        </p:txBody>
      </p:sp>
      <p:sp>
        <p:nvSpPr>
          <p:cNvPr id="190467" name="Rectangle 3">
            <a:extLst>
              <a:ext uri="{FF2B5EF4-FFF2-40B4-BE49-F238E27FC236}">
                <a16:creationId xmlns:a16="http://schemas.microsoft.com/office/drawing/2014/main" id="{A083F641-F04E-4FF9-BBCC-60020248D824}"/>
              </a:ext>
            </a:extLst>
          </p:cNvPr>
          <p:cNvSpPr>
            <a:spLocks noGrp="1" noChangeArrowheads="1"/>
          </p:cNvSpPr>
          <p:nvPr>
            <p:ph type="body" idx="1"/>
          </p:nvPr>
        </p:nvSpPr>
        <p:spPr>
          <a:xfrm>
            <a:off x="480604" y="4341106"/>
            <a:ext cx="11230791" cy="1991416"/>
          </a:xfrm>
        </p:spPr>
        <p:txBody>
          <a:bodyPr/>
          <a:lstStyle/>
          <a:p>
            <a:pPr>
              <a:lnSpc>
                <a:spcPct val="90000"/>
              </a:lnSpc>
            </a:pPr>
            <a:r>
              <a:rPr lang="en-US" altLang="en-US" sz="2400" dirty="0"/>
              <a:t>Joint Army/Entertainment title for the Xbox, by USC ICT and Pandemic Studios</a:t>
            </a:r>
          </a:p>
          <a:p>
            <a:pPr>
              <a:lnSpc>
                <a:spcPct val="90000"/>
              </a:lnSpc>
            </a:pPr>
            <a:r>
              <a:rPr lang="en-US" altLang="en-US" sz="2400" dirty="0"/>
              <a:t>Create a game with entertainment-level quality, but with an embedded Army mission</a:t>
            </a:r>
          </a:p>
          <a:p>
            <a:pPr>
              <a:lnSpc>
                <a:spcPct val="90000"/>
              </a:lnSpc>
            </a:pPr>
            <a:r>
              <a:rPr lang="en-US" altLang="en-US" sz="2400" dirty="0"/>
              <a:t>Microsoft agreed to support the title if it could be sold commercially as well</a:t>
            </a:r>
          </a:p>
          <a:p>
            <a:pPr>
              <a:lnSpc>
                <a:spcPct val="90000"/>
              </a:lnSpc>
            </a:pPr>
            <a:r>
              <a:rPr lang="en-US" altLang="en-US" sz="2400" dirty="0"/>
              <a:t>Famous for having an Army-mode secret key which was immediately released on the Internet</a:t>
            </a:r>
          </a:p>
        </p:txBody>
      </p:sp>
      <p:pic>
        <p:nvPicPr>
          <p:cNvPr id="190468" name="Picture 4" descr="fswhxb087">
            <a:extLst>
              <a:ext uri="{FF2B5EF4-FFF2-40B4-BE49-F238E27FC236}">
                <a16:creationId xmlns:a16="http://schemas.microsoft.com/office/drawing/2014/main" id="{D51DFD25-68FC-4BAE-A70A-CE3848271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521" y="841247"/>
            <a:ext cx="4506830" cy="338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6" descr="Full_spectrum_warrior_screenshot">
            <a:extLst>
              <a:ext uri="{FF2B5EF4-FFF2-40B4-BE49-F238E27FC236}">
                <a16:creationId xmlns:a16="http://schemas.microsoft.com/office/drawing/2014/main" id="{0CFBC758-2075-4AAC-88F5-533B2628F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773" y="835785"/>
            <a:ext cx="4514057" cy="338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8" descr="515MW133GCL">
            <a:extLst>
              <a:ext uri="{FF2B5EF4-FFF2-40B4-BE49-F238E27FC236}">
                <a16:creationId xmlns:a16="http://schemas.microsoft.com/office/drawing/2014/main" id="{1216AD61-C82B-4156-923F-BEFADAC816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583" r="15358"/>
          <a:stretch>
            <a:fillRect/>
          </a:stretch>
        </p:blipFill>
        <p:spPr bwMode="auto">
          <a:xfrm>
            <a:off x="403984" y="869748"/>
            <a:ext cx="2348438" cy="335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9CFFC88-FDAB-4A5E-8A16-25A2D475BBE0}"/>
              </a:ext>
            </a:extLst>
          </p:cNvPr>
          <p:cNvSpPr>
            <a:spLocks noGrp="1" noChangeArrowheads="1"/>
          </p:cNvSpPr>
          <p:nvPr>
            <p:ph type="title"/>
          </p:nvPr>
        </p:nvSpPr>
        <p:spPr/>
        <p:txBody>
          <a:bodyPr/>
          <a:lstStyle/>
          <a:p>
            <a:r>
              <a:rPr lang="en-US" altLang="en-US" dirty="0"/>
              <a:t>VBS2/Game After Ambush, 2009</a:t>
            </a:r>
          </a:p>
        </p:txBody>
      </p:sp>
      <p:sp>
        <p:nvSpPr>
          <p:cNvPr id="192515" name="Rectangle 3">
            <a:extLst>
              <a:ext uri="{FF2B5EF4-FFF2-40B4-BE49-F238E27FC236}">
                <a16:creationId xmlns:a16="http://schemas.microsoft.com/office/drawing/2014/main" id="{86CC8D38-3B26-462A-A319-EB84D28CD713}"/>
              </a:ext>
            </a:extLst>
          </p:cNvPr>
          <p:cNvSpPr>
            <a:spLocks noGrp="1" noChangeArrowheads="1"/>
          </p:cNvSpPr>
          <p:nvPr>
            <p:ph type="body" idx="1"/>
          </p:nvPr>
        </p:nvSpPr>
        <p:spPr>
          <a:xfrm>
            <a:off x="362745" y="4142308"/>
            <a:ext cx="11055531" cy="2292530"/>
          </a:xfrm>
        </p:spPr>
        <p:txBody>
          <a:bodyPr/>
          <a:lstStyle/>
          <a:p>
            <a:pPr>
              <a:lnSpc>
                <a:spcPct val="80000"/>
              </a:lnSpc>
            </a:pPr>
            <a:r>
              <a:rPr lang="en-US" altLang="en-US" sz="2400" dirty="0"/>
              <a:t>VBS2 from Bohemia Interactive and </a:t>
            </a:r>
            <a:r>
              <a:rPr lang="en-US" altLang="en-US" sz="2400" dirty="0" err="1"/>
              <a:t>Calytrix</a:t>
            </a:r>
            <a:r>
              <a:rPr lang="en-US" altLang="en-US" sz="2400" dirty="0"/>
              <a:t> Technologies</a:t>
            </a:r>
          </a:p>
          <a:p>
            <a:pPr>
              <a:lnSpc>
                <a:spcPct val="80000"/>
              </a:lnSpc>
            </a:pPr>
            <a:r>
              <a:rPr lang="en-US" altLang="en-US" sz="2400" dirty="0"/>
              <a:t>$17.7M contract to replace DARWARS AMBUSH</a:t>
            </a:r>
          </a:p>
          <a:p>
            <a:pPr>
              <a:lnSpc>
                <a:spcPct val="80000"/>
              </a:lnSpc>
            </a:pPr>
            <a:r>
              <a:rPr lang="en-US" altLang="en-US" sz="2400" dirty="0"/>
              <a:t>Acquired with out-of-the-box capabilities, no new development to meet requirements</a:t>
            </a:r>
          </a:p>
          <a:p>
            <a:pPr>
              <a:lnSpc>
                <a:spcPct val="80000"/>
              </a:lnSpc>
            </a:pPr>
            <a:r>
              <a:rPr lang="en-US" altLang="en-US" sz="2400" dirty="0"/>
              <a:t>Scheduled to deliver 70 suites to 53 locations in 2009</a:t>
            </a:r>
          </a:p>
          <a:p>
            <a:pPr lvl="1">
              <a:lnSpc>
                <a:spcPct val="80000"/>
              </a:lnSpc>
            </a:pPr>
            <a:r>
              <a:rPr lang="en-US" altLang="en-US" sz="2000" dirty="0"/>
              <a:t>Active, Guard, Reserve and Projection units</a:t>
            </a:r>
          </a:p>
          <a:p>
            <a:pPr lvl="1">
              <a:lnSpc>
                <a:spcPct val="80000"/>
              </a:lnSpc>
            </a:pPr>
            <a:r>
              <a:rPr lang="en-US" altLang="en-US" sz="2000" dirty="0"/>
              <a:t>3640 total computers configured</a:t>
            </a:r>
          </a:p>
        </p:txBody>
      </p:sp>
      <p:pic>
        <p:nvPicPr>
          <p:cNvPr id="4" name="Picture 3">
            <a:extLst>
              <a:ext uri="{FF2B5EF4-FFF2-40B4-BE49-F238E27FC236}">
                <a16:creationId xmlns:a16="http://schemas.microsoft.com/office/drawing/2014/main" id="{4EAAB181-50CF-A21D-AE30-5439542967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21" y="973699"/>
            <a:ext cx="5525589" cy="3032207"/>
          </a:xfrm>
          <a:prstGeom prst="rect">
            <a:avLst/>
          </a:prstGeom>
        </p:spPr>
      </p:pic>
      <p:pic>
        <p:nvPicPr>
          <p:cNvPr id="6" name="Picture 5">
            <a:extLst>
              <a:ext uri="{FF2B5EF4-FFF2-40B4-BE49-F238E27FC236}">
                <a16:creationId xmlns:a16="http://schemas.microsoft.com/office/drawing/2014/main" id="{FE14353F-B9AF-0341-68B4-69C8FEFEBB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396" y="973699"/>
            <a:ext cx="5525590" cy="303220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4BA351-3746-D7BC-232D-6D16DCFDD7FE}"/>
              </a:ext>
            </a:extLst>
          </p:cNvPr>
          <p:cNvSpPr>
            <a:spLocks noGrp="1"/>
          </p:cNvSpPr>
          <p:nvPr>
            <p:ph type="title"/>
          </p:nvPr>
        </p:nvSpPr>
        <p:spPr/>
        <p:txBody>
          <a:bodyPr/>
          <a:lstStyle/>
          <a:p>
            <a:r>
              <a:rPr lang="en-US" dirty="0"/>
              <a:t>Why study history?</a:t>
            </a:r>
          </a:p>
        </p:txBody>
      </p:sp>
      <p:sp>
        <p:nvSpPr>
          <p:cNvPr id="4" name="Content Placeholder 3">
            <a:extLst>
              <a:ext uri="{FF2B5EF4-FFF2-40B4-BE49-F238E27FC236}">
                <a16:creationId xmlns:a16="http://schemas.microsoft.com/office/drawing/2014/main" id="{8A0898F1-085F-7C2E-A5CA-5BBA3F5C8CF6}"/>
              </a:ext>
            </a:extLst>
          </p:cNvPr>
          <p:cNvSpPr>
            <a:spLocks noGrp="1"/>
          </p:cNvSpPr>
          <p:nvPr>
            <p:ph sz="quarter" idx="11"/>
          </p:nvPr>
        </p:nvSpPr>
        <p:spPr>
          <a:xfrm>
            <a:off x="239994" y="1596203"/>
            <a:ext cx="5609822" cy="2912291"/>
          </a:xfrm>
        </p:spPr>
        <p:txBody>
          <a:bodyPr/>
          <a:lstStyle/>
          <a:p>
            <a:r>
              <a:rPr lang="en-US" dirty="0"/>
              <a:t>Steal good ideas. </a:t>
            </a:r>
          </a:p>
          <a:p>
            <a:r>
              <a:rPr lang="en-US" dirty="0"/>
              <a:t>It provides professional identity. </a:t>
            </a:r>
          </a:p>
          <a:p>
            <a:r>
              <a:rPr lang="en-US" dirty="0"/>
              <a:t>Understand the path of progress. </a:t>
            </a:r>
          </a:p>
          <a:p>
            <a:r>
              <a:rPr lang="en-US" dirty="0"/>
              <a:t>Avoid repeating the same mistakes. </a:t>
            </a:r>
          </a:p>
          <a:p>
            <a:r>
              <a:rPr lang="en-US" dirty="0"/>
              <a:t>Predict the future. </a:t>
            </a:r>
          </a:p>
        </p:txBody>
      </p:sp>
      <p:sp>
        <p:nvSpPr>
          <p:cNvPr id="5" name="TextBox 4">
            <a:extLst>
              <a:ext uri="{FF2B5EF4-FFF2-40B4-BE49-F238E27FC236}">
                <a16:creationId xmlns:a16="http://schemas.microsoft.com/office/drawing/2014/main" id="{9C227FA4-CDB6-5F33-E224-0A231AFD57FF}"/>
              </a:ext>
            </a:extLst>
          </p:cNvPr>
          <p:cNvSpPr txBox="1"/>
          <p:nvPr/>
        </p:nvSpPr>
        <p:spPr>
          <a:xfrm>
            <a:off x="118466" y="5414859"/>
            <a:ext cx="9927904" cy="923330"/>
          </a:xfrm>
          <a:prstGeom prst="rect">
            <a:avLst/>
          </a:prstGeom>
          <a:noFill/>
        </p:spPr>
        <p:txBody>
          <a:bodyPr wrap="square" rtlCol="0">
            <a:spAutoFit/>
          </a:bodyPr>
          <a:lstStyle/>
          <a:p>
            <a:r>
              <a:rPr lang="en-US" sz="1800" b="1" dirty="0"/>
              <a:t>American Historical Association: Why Study History?</a:t>
            </a:r>
          </a:p>
          <a:p>
            <a:r>
              <a:rPr lang="en-US" sz="1800" dirty="0"/>
              <a:t>https://www.historians.org/about-aha-and-membership/aha-history-and-archives/historical-archives/why-study-history-(1998)</a:t>
            </a:r>
          </a:p>
        </p:txBody>
      </p:sp>
      <p:pic>
        <p:nvPicPr>
          <p:cNvPr id="1026" name="Picture 2" descr="Shared Featured Images Archives - NPS: Common Learning Portal">
            <a:extLst>
              <a:ext uri="{FF2B5EF4-FFF2-40B4-BE49-F238E27FC236}">
                <a16:creationId xmlns:a16="http://schemas.microsoft.com/office/drawing/2014/main" id="{A0D52803-73FB-99A7-C090-33ACDE0EC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816" y="915699"/>
            <a:ext cx="6342184" cy="4378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249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Slide Number Placeholder 3">
            <a:extLst>
              <a:ext uri="{FF2B5EF4-FFF2-40B4-BE49-F238E27FC236}">
                <a16:creationId xmlns:a16="http://schemas.microsoft.com/office/drawing/2014/main" id="{2BC5CB05-91F7-48A9-9769-D537CCC8EF26}"/>
              </a:ext>
            </a:extLst>
          </p:cNvPr>
          <p:cNvSpPr>
            <a:spLocks noGrp="1" noChangeArrowheads="1"/>
          </p:cNvSpPr>
          <p:nvPr>
            <p:ph type="sldNum" sz="quarter" idx="10"/>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spcBef>
                <a:spcPct val="0"/>
              </a:spcBef>
              <a:buSzTx/>
              <a:buFontTx/>
              <a:buNone/>
              <a:defRPr/>
            </a:pPr>
            <a:fld id="{CAFAFD93-0410-44CC-B346-0C6442570A50}" type="slidenum">
              <a:rPr lang="en-US" altLang="en-US" smtClean="0"/>
              <a:pPr>
                <a:spcBef>
                  <a:spcPct val="0"/>
                </a:spcBef>
                <a:buSzTx/>
                <a:buFontTx/>
                <a:buNone/>
                <a:defRPr/>
              </a:pPr>
              <a:t>40</a:t>
            </a:fld>
            <a:endParaRPr lang="en-US" altLang="en-US" sz="1400">
              <a:latin typeface="Times New Roman" panose="02020603050405020304" pitchFamily="18" charset="0"/>
            </a:endParaRPr>
          </a:p>
        </p:txBody>
      </p:sp>
      <p:sp>
        <p:nvSpPr>
          <p:cNvPr id="194562" name="Title 1">
            <a:extLst>
              <a:ext uri="{FF2B5EF4-FFF2-40B4-BE49-F238E27FC236}">
                <a16:creationId xmlns:a16="http://schemas.microsoft.com/office/drawing/2014/main" id="{8FAC0B13-5CEE-464C-A683-7186FB9E3B92}"/>
              </a:ext>
            </a:extLst>
          </p:cNvPr>
          <p:cNvSpPr>
            <a:spLocks noGrp="1" noChangeArrowheads="1"/>
          </p:cNvSpPr>
          <p:nvPr>
            <p:ph type="title"/>
          </p:nvPr>
        </p:nvSpPr>
        <p:spPr/>
        <p:txBody>
          <a:bodyPr/>
          <a:lstStyle/>
          <a:p>
            <a:r>
              <a:rPr lang="en-US" altLang="en-US" dirty="0"/>
              <a:t>DARPA Real World, 2011</a:t>
            </a:r>
          </a:p>
        </p:txBody>
      </p:sp>
      <p:sp>
        <p:nvSpPr>
          <p:cNvPr id="3" name="Content Placeholder 2">
            <a:extLst>
              <a:ext uri="{FF2B5EF4-FFF2-40B4-BE49-F238E27FC236}">
                <a16:creationId xmlns:a16="http://schemas.microsoft.com/office/drawing/2014/main" id="{468859CC-666A-81D3-7509-D4295DAB6F49}"/>
              </a:ext>
            </a:extLst>
          </p:cNvPr>
          <p:cNvSpPr>
            <a:spLocks noGrp="1"/>
          </p:cNvSpPr>
          <p:nvPr>
            <p:ph sz="quarter" idx="11"/>
          </p:nvPr>
        </p:nvSpPr>
        <p:spPr>
          <a:xfrm>
            <a:off x="480132" y="3918857"/>
            <a:ext cx="11250613" cy="2203095"/>
          </a:xfrm>
        </p:spPr>
        <p:txBody>
          <a:bodyPr/>
          <a:lstStyle/>
          <a:p>
            <a:r>
              <a:rPr lang="en-US" dirty="0"/>
              <a:t>Created by </a:t>
            </a:r>
            <a:r>
              <a:rPr lang="en-US" dirty="0" err="1"/>
              <a:t>Intific</a:t>
            </a:r>
            <a:r>
              <a:rPr lang="en-US" dirty="0"/>
              <a:t> and delivered in July 2011</a:t>
            </a:r>
          </a:p>
          <a:p>
            <a:r>
              <a:rPr lang="en-US" dirty="0"/>
              <a:t>Rapid creation of scenarios (dynamic, realistic, immersive, </a:t>
            </a:r>
            <a:r>
              <a:rPr lang="en-US" dirty="0" err="1"/>
              <a:t>geospecific</a:t>
            </a:r>
            <a:r>
              <a:rPr lang="en-US" dirty="0"/>
              <a:t>)</a:t>
            </a:r>
          </a:p>
          <a:p>
            <a:r>
              <a:rPr lang="en-US" dirty="0"/>
              <a:t>“R</a:t>
            </a:r>
            <a:r>
              <a:rPr lang="en-US" sz="2800" dirty="0"/>
              <a:t>educe the time and cost of simulation creation for planning, operation rehearsal, training, and location familiarization.”</a:t>
            </a:r>
            <a:endParaRPr lang="en-US" dirty="0"/>
          </a:p>
        </p:txBody>
      </p:sp>
      <p:pic>
        <p:nvPicPr>
          <p:cNvPr id="11268" name="Picture 4" descr="Technology, Privacy, and Searchable Text">
            <a:extLst>
              <a:ext uri="{FF2B5EF4-FFF2-40B4-BE49-F238E27FC236}">
                <a16:creationId xmlns:a16="http://schemas.microsoft.com/office/drawing/2014/main" id="{DC56D686-905E-428D-ADDA-D3A857D7A2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7862" y="6107271"/>
            <a:ext cx="1347835" cy="6909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BA82912-EFC5-4620-CAF4-EED8B5D767E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734550" y="899694"/>
            <a:ext cx="4461771" cy="27830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alWorld 2.1">
            <a:extLst>
              <a:ext uri="{FF2B5EF4-FFF2-40B4-BE49-F238E27FC236}">
                <a16:creationId xmlns:a16="http://schemas.microsoft.com/office/drawing/2014/main" id="{7C7BE255-488F-B215-EE1B-E9EBB123F7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5" y="899694"/>
            <a:ext cx="3711235" cy="27834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FBE6200-FF94-7282-241A-E2F3DC6B93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321" y="898974"/>
            <a:ext cx="3711235" cy="276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773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B7237-1A07-4435-92CA-3BEB6E7ED037}"/>
              </a:ext>
            </a:extLst>
          </p:cNvPr>
          <p:cNvSpPr>
            <a:spLocks noGrp="1"/>
          </p:cNvSpPr>
          <p:nvPr>
            <p:ph type="title"/>
          </p:nvPr>
        </p:nvSpPr>
        <p:spPr>
          <a:xfrm>
            <a:off x="2072186" y="0"/>
            <a:ext cx="8708108" cy="795130"/>
          </a:xfrm>
        </p:spPr>
        <p:txBody>
          <a:bodyPr/>
          <a:lstStyle/>
          <a:p>
            <a:r>
              <a:rPr lang="en-US" dirty="0"/>
              <a:t>STE with VBS4, 2021-Present</a:t>
            </a:r>
          </a:p>
        </p:txBody>
      </p:sp>
      <p:sp>
        <p:nvSpPr>
          <p:cNvPr id="3" name="Content Placeholder 2">
            <a:extLst>
              <a:ext uri="{FF2B5EF4-FFF2-40B4-BE49-F238E27FC236}">
                <a16:creationId xmlns:a16="http://schemas.microsoft.com/office/drawing/2014/main" id="{B5003F70-1F05-2848-DE4C-02B3F38CB1E3}"/>
              </a:ext>
            </a:extLst>
          </p:cNvPr>
          <p:cNvSpPr>
            <a:spLocks noGrp="1"/>
          </p:cNvSpPr>
          <p:nvPr>
            <p:ph sz="quarter" idx="11"/>
          </p:nvPr>
        </p:nvSpPr>
        <p:spPr>
          <a:xfrm>
            <a:off x="480132" y="5017621"/>
            <a:ext cx="11250613" cy="1648326"/>
          </a:xfrm>
        </p:spPr>
        <p:txBody>
          <a:bodyPr/>
          <a:lstStyle/>
          <a:p>
            <a:r>
              <a:rPr lang="en-US" dirty="0"/>
              <a:t>Army Synthetic Training Environment based on the VBS4 game engine.</a:t>
            </a:r>
          </a:p>
          <a:p>
            <a:r>
              <a:rPr lang="en-US" dirty="0"/>
              <a:t>STE will be the foundation for Army future simulation systems – Games, Virtual, Constructive, and Live</a:t>
            </a:r>
          </a:p>
        </p:txBody>
      </p:sp>
      <p:pic>
        <p:nvPicPr>
          <p:cNvPr id="1026" name="Picture 2" descr="The Future of Army Training: The Synthetic Training Environment (Winter  2018) - YouTube">
            <a:extLst>
              <a:ext uri="{FF2B5EF4-FFF2-40B4-BE49-F238E27FC236}">
                <a16:creationId xmlns:a16="http://schemas.microsoft.com/office/drawing/2014/main" id="{4428AAE6-28F9-480D-9795-638C3695E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65" b="13773"/>
          <a:stretch/>
        </p:blipFill>
        <p:spPr bwMode="auto">
          <a:xfrm>
            <a:off x="9438" y="713683"/>
            <a:ext cx="6096000" cy="33313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ownload free VBS4 desktop wallpapers | BISim">
            <a:extLst>
              <a:ext uri="{FF2B5EF4-FFF2-40B4-BE49-F238E27FC236}">
                <a16:creationId xmlns:a16="http://schemas.microsoft.com/office/drawing/2014/main" id="{B1B11B18-6599-0746-3D53-C81A44F09C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4338" y="743411"/>
            <a:ext cx="5922345" cy="33313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B241957-A399-735A-1822-CD37259895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8651" y="4226795"/>
            <a:ext cx="2203866" cy="2232941"/>
          </a:xfrm>
          <a:prstGeom prst="rect">
            <a:avLst/>
          </a:prstGeom>
        </p:spPr>
      </p:pic>
      <p:pic>
        <p:nvPicPr>
          <p:cNvPr id="7" name="Picture 6">
            <a:extLst>
              <a:ext uri="{FF2B5EF4-FFF2-40B4-BE49-F238E27FC236}">
                <a16:creationId xmlns:a16="http://schemas.microsoft.com/office/drawing/2014/main" id="{7E56AA8F-28B3-0FDC-D8D4-D11A6E3ACB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8" y="4226795"/>
            <a:ext cx="3006610" cy="2232940"/>
          </a:xfrm>
          <a:prstGeom prst="rect">
            <a:avLst/>
          </a:prstGeom>
        </p:spPr>
      </p:pic>
      <p:pic>
        <p:nvPicPr>
          <p:cNvPr id="8" name="Picture 7">
            <a:extLst>
              <a:ext uri="{FF2B5EF4-FFF2-40B4-BE49-F238E27FC236}">
                <a16:creationId xmlns:a16="http://schemas.microsoft.com/office/drawing/2014/main" id="{53CBEF1F-DA6C-439A-AA71-73A1BDF476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2795" y="4226795"/>
            <a:ext cx="3069767" cy="2192906"/>
          </a:xfrm>
          <a:prstGeom prst="rect">
            <a:avLst/>
          </a:prstGeom>
        </p:spPr>
      </p:pic>
      <p:pic>
        <p:nvPicPr>
          <p:cNvPr id="9" name="Picture 8">
            <a:extLst>
              <a:ext uri="{FF2B5EF4-FFF2-40B4-BE49-F238E27FC236}">
                <a16:creationId xmlns:a16="http://schemas.microsoft.com/office/drawing/2014/main" id="{88CCA255-491E-E99E-DD93-7DDA089FB1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1285" y="4226795"/>
            <a:ext cx="3705179" cy="2192905"/>
          </a:xfrm>
          <a:prstGeom prst="rect">
            <a:avLst/>
          </a:prstGeom>
        </p:spPr>
      </p:pic>
    </p:spTree>
    <p:extLst>
      <p:ext uri="{BB962C8B-B14F-4D97-AF65-F5344CB8AC3E}">
        <p14:creationId xmlns:p14="http://schemas.microsoft.com/office/powerpoint/2010/main" val="4259337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B7237-1A07-4435-92CA-3BEB6E7ED037}"/>
              </a:ext>
            </a:extLst>
          </p:cNvPr>
          <p:cNvSpPr>
            <a:spLocks noGrp="1"/>
          </p:cNvSpPr>
          <p:nvPr>
            <p:ph type="title"/>
          </p:nvPr>
        </p:nvSpPr>
        <p:spPr/>
        <p:txBody>
          <a:bodyPr/>
          <a:lstStyle/>
          <a:p>
            <a:r>
              <a:rPr lang="en-US" dirty="0"/>
              <a:t>LVCG All with One Game Engine</a:t>
            </a:r>
          </a:p>
        </p:txBody>
      </p:sp>
      <p:sp>
        <p:nvSpPr>
          <p:cNvPr id="3" name="TextBox 2">
            <a:extLst>
              <a:ext uri="{FF2B5EF4-FFF2-40B4-BE49-F238E27FC236}">
                <a16:creationId xmlns:a16="http://schemas.microsoft.com/office/drawing/2014/main" id="{FEFAE00D-A565-46F9-F67D-6D504A2963A7}"/>
              </a:ext>
            </a:extLst>
          </p:cNvPr>
          <p:cNvSpPr txBox="1"/>
          <p:nvPr/>
        </p:nvSpPr>
        <p:spPr>
          <a:xfrm>
            <a:off x="0" y="5702969"/>
            <a:ext cx="1180131" cy="584775"/>
          </a:xfrm>
          <a:prstGeom prst="rect">
            <a:avLst/>
          </a:prstGeom>
          <a:noFill/>
        </p:spPr>
        <p:txBody>
          <a:bodyPr wrap="none" rtlCol="0">
            <a:spAutoFit/>
          </a:bodyPr>
          <a:lstStyle/>
          <a:p>
            <a:r>
              <a:rPr lang="en-US" sz="1600" dirty="0"/>
              <a:t>TSIS</a:t>
            </a:r>
          </a:p>
          <a:p>
            <a:r>
              <a:rPr lang="en-US" sz="1600" dirty="0"/>
              <a:t>June, 2023</a:t>
            </a:r>
          </a:p>
        </p:txBody>
      </p:sp>
      <p:pic>
        <p:nvPicPr>
          <p:cNvPr id="7" name="Picture 6">
            <a:extLst>
              <a:ext uri="{FF2B5EF4-FFF2-40B4-BE49-F238E27FC236}">
                <a16:creationId xmlns:a16="http://schemas.microsoft.com/office/drawing/2014/main" id="{2BB74C08-3DE8-8E7C-05DD-9E3414907913}"/>
              </a:ext>
            </a:extLst>
          </p:cNvPr>
          <p:cNvPicPr>
            <a:picLocks noChangeAspect="1"/>
          </p:cNvPicPr>
          <p:nvPr/>
        </p:nvPicPr>
        <p:blipFill rotWithShape="1">
          <a:blip r:embed="rId3"/>
          <a:srcRect l="2787" t="21438" r="50553" b="4065"/>
          <a:stretch/>
        </p:blipFill>
        <p:spPr>
          <a:xfrm>
            <a:off x="1775791" y="861391"/>
            <a:ext cx="8468139" cy="5492614"/>
          </a:xfrm>
          <a:prstGeom prst="rect">
            <a:avLst/>
          </a:prstGeom>
        </p:spPr>
      </p:pic>
      <p:pic>
        <p:nvPicPr>
          <p:cNvPr id="5" name="Picture 4" descr="Climate Code Red: Have tipping points already been passed for critical  climate systems? (7) Summing up: Faster than forecast, cascades loom">
            <a:extLst>
              <a:ext uri="{FF2B5EF4-FFF2-40B4-BE49-F238E27FC236}">
                <a16:creationId xmlns:a16="http://schemas.microsoft.com/office/drawing/2014/main" id="{B8861A3C-3BC8-1272-06AC-D06EA6073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61391"/>
            <a:ext cx="1798893" cy="1798893"/>
          </a:xfrm>
          <a:prstGeom prst="rect">
            <a:avLst/>
          </a:prstGeom>
          <a:noFill/>
          <a:extLst>
            <a:ext uri="{909E8E84-426E-40DD-AFC4-6F175D3DCCD1}">
              <a14:hiddenFill xmlns:a14="http://schemas.microsoft.com/office/drawing/2010/main">
                <a:solidFill>
                  <a:srgbClr val="FFFFFF"/>
                </a:solidFill>
              </a14:hiddenFill>
            </a:ext>
          </a:extLst>
        </p:spPr>
      </p:pic>
      <p:sp>
        <p:nvSpPr>
          <p:cNvPr id="6" name="Star: 5 Points 5">
            <a:extLst>
              <a:ext uri="{FF2B5EF4-FFF2-40B4-BE49-F238E27FC236}">
                <a16:creationId xmlns:a16="http://schemas.microsoft.com/office/drawing/2014/main" id="{D72F4774-5EDF-EE74-E64C-340B080003BB}"/>
              </a:ext>
            </a:extLst>
          </p:cNvPr>
          <p:cNvSpPr/>
          <p:nvPr/>
        </p:nvSpPr>
        <p:spPr bwMode="auto">
          <a:xfrm>
            <a:off x="789099" y="1871780"/>
            <a:ext cx="808383" cy="808383"/>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4</a:t>
            </a:r>
            <a:endParaRPr kumimoji="0" lang="en-US" sz="2400" b="0"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708464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Virtual Clearance Training Suite (VCTS) | FAAC">
            <a:extLst>
              <a:ext uri="{FF2B5EF4-FFF2-40B4-BE49-F238E27FC236}">
                <a16:creationId xmlns:a16="http://schemas.microsoft.com/office/drawing/2014/main" id="{B788C058-D8D4-453A-A03E-592B5C31A4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470" y="795131"/>
            <a:ext cx="5370353" cy="26275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09608D-248F-46CA-5F6A-529D28436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5470" y="795130"/>
            <a:ext cx="5370353" cy="2657206"/>
          </a:xfrm>
          <a:prstGeom prst="rect">
            <a:avLst/>
          </a:prstGeom>
        </p:spPr>
      </p:pic>
      <p:pic>
        <p:nvPicPr>
          <p:cNvPr id="1026" name="Picture 2" descr="Going Virtual to Prepare for a New Era of Defense">
            <a:extLst>
              <a:ext uri="{FF2B5EF4-FFF2-40B4-BE49-F238E27FC236}">
                <a16:creationId xmlns:a16="http://schemas.microsoft.com/office/drawing/2014/main" id="{BA23C628-BE6A-4870-8EFC-D6E22AA3196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178"/>
          <a:stretch/>
        </p:blipFill>
        <p:spPr bwMode="auto">
          <a:xfrm>
            <a:off x="6175471" y="3383498"/>
            <a:ext cx="5370353" cy="2948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VC Today: Training Soldiers both Mentally and Physically with VR, AR and MR">
            <a:extLst>
              <a:ext uri="{FF2B5EF4-FFF2-40B4-BE49-F238E27FC236}">
                <a16:creationId xmlns:a16="http://schemas.microsoft.com/office/drawing/2014/main" id="{5838028C-3180-4C2A-9268-B6BEFFE8CF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108" y="803148"/>
            <a:ext cx="5947448" cy="25723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S Army selects Lockheed for JLCCTC system development - Army Technology">
            <a:extLst>
              <a:ext uri="{FF2B5EF4-FFF2-40B4-BE49-F238E27FC236}">
                <a16:creationId xmlns:a16="http://schemas.microsoft.com/office/drawing/2014/main" id="{5EA4B558-8F3C-489D-A855-6276DD8FD5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108" y="3375481"/>
            <a:ext cx="5724362" cy="29563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EFF6767-F258-462C-875A-5AD95F61AA63}"/>
              </a:ext>
            </a:extLst>
          </p:cNvPr>
          <p:cNvSpPr/>
          <p:nvPr/>
        </p:nvSpPr>
        <p:spPr>
          <a:xfrm>
            <a:off x="451106" y="5901393"/>
            <a:ext cx="1836234" cy="422413"/>
          </a:xfrm>
          <a:prstGeom prst="rect">
            <a:avLst/>
          </a:prstGeom>
          <a:solidFill>
            <a:srgbClr val="2B5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CONSTRUCTIVE</a:t>
            </a:r>
          </a:p>
        </p:txBody>
      </p:sp>
      <p:sp>
        <p:nvSpPr>
          <p:cNvPr id="12" name="Rectangle 11">
            <a:extLst>
              <a:ext uri="{FF2B5EF4-FFF2-40B4-BE49-F238E27FC236}">
                <a16:creationId xmlns:a16="http://schemas.microsoft.com/office/drawing/2014/main" id="{2DA1010A-B1BA-4DBA-89A4-A5642CC7426A}"/>
              </a:ext>
            </a:extLst>
          </p:cNvPr>
          <p:cNvSpPr/>
          <p:nvPr/>
        </p:nvSpPr>
        <p:spPr>
          <a:xfrm>
            <a:off x="451104" y="803149"/>
            <a:ext cx="1836234" cy="422413"/>
          </a:xfrm>
          <a:prstGeom prst="rect">
            <a:avLst/>
          </a:prstGeom>
          <a:solidFill>
            <a:srgbClr val="2B5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LIVE</a:t>
            </a:r>
          </a:p>
        </p:txBody>
      </p:sp>
      <p:sp>
        <p:nvSpPr>
          <p:cNvPr id="13" name="Rectangle 12">
            <a:extLst>
              <a:ext uri="{FF2B5EF4-FFF2-40B4-BE49-F238E27FC236}">
                <a16:creationId xmlns:a16="http://schemas.microsoft.com/office/drawing/2014/main" id="{7A1B0CAA-8EF1-40C7-A513-AE0146C37B83}"/>
              </a:ext>
            </a:extLst>
          </p:cNvPr>
          <p:cNvSpPr/>
          <p:nvPr/>
        </p:nvSpPr>
        <p:spPr>
          <a:xfrm>
            <a:off x="9709589" y="803149"/>
            <a:ext cx="1836234" cy="422413"/>
          </a:xfrm>
          <a:prstGeom prst="rect">
            <a:avLst/>
          </a:prstGeom>
          <a:solidFill>
            <a:srgbClr val="2B5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VIRTUAL</a:t>
            </a:r>
          </a:p>
        </p:txBody>
      </p:sp>
      <p:sp>
        <p:nvSpPr>
          <p:cNvPr id="14" name="Rectangle 13">
            <a:extLst>
              <a:ext uri="{FF2B5EF4-FFF2-40B4-BE49-F238E27FC236}">
                <a16:creationId xmlns:a16="http://schemas.microsoft.com/office/drawing/2014/main" id="{76C329DD-660B-4AAB-B1EA-7637CE3763B6}"/>
              </a:ext>
            </a:extLst>
          </p:cNvPr>
          <p:cNvSpPr/>
          <p:nvPr/>
        </p:nvSpPr>
        <p:spPr>
          <a:xfrm>
            <a:off x="9709589" y="5917428"/>
            <a:ext cx="1836234" cy="422413"/>
          </a:xfrm>
          <a:prstGeom prst="rect">
            <a:avLst/>
          </a:prstGeom>
          <a:solidFill>
            <a:srgbClr val="2B5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GAMES</a:t>
            </a:r>
          </a:p>
        </p:txBody>
      </p:sp>
      <p:sp>
        <p:nvSpPr>
          <p:cNvPr id="2" name="Title 1">
            <a:extLst>
              <a:ext uri="{FF2B5EF4-FFF2-40B4-BE49-F238E27FC236}">
                <a16:creationId xmlns:a16="http://schemas.microsoft.com/office/drawing/2014/main" id="{7DD07493-7DE1-EEBC-EACF-481B54E6D22E}"/>
              </a:ext>
            </a:extLst>
          </p:cNvPr>
          <p:cNvSpPr>
            <a:spLocks noGrp="1"/>
          </p:cNvSpPr>
          <p:nvPr>
            <p:ph type="title"/>
          </p:nvPr>
        </p:nvSpPr>
        <p:spPr>
          <a:xfrm>
            <a:off x="2397039" y="0"/>
            <a:ext cx="8587484" cy="795130"/>
          </a:xfrm>
        </p:spPr>
        <p:txBody>
          <a:bodyPr/>
          <a:lstStyle/>
          <a:p>
            <a:r>
              <a:rPr lang="en-US" altLang="en-US" dirty="0" err="1"/>
              <a:t>GameTech</a:t>
            </a:r>
            <a:r>
              <a:rPr lang="en-US" altLang="en-US" dirty="0"/>
              <a:t> Dominating the LVCG Taxonomy</a:t>
            </a:r>
            <a:endParaRPr lang="en-US" dirty="0"/>
          </a:p>
        </p:txBody>
      </p:sp>
      <p:sp>
        <p:nvSpPr>
          <p:cNvPr id="15" name="TextBox 14">
            <a:extLst>
              <a:ext uri="{FF2B5EF4-FFF2-40B4-BE49-F238E27FC236}">
                <a16:creationId xmlns:a16="http://schemas.microsoft.com/office/drawing/2014/main" id="{76D3F93E-FC25-3D36-1C17-ACE7D9DF668B}"/>
              </a:ext>
            </a:extLst>
          </p:cNvPr>
          <p:cNvSpPr txBox="1"/>
          <p:nvPr/>
        </p:nvSpPr>
        <p:spPr>
          <a:xfrm>
            <a:off x="2603936" y="6466458"/>
            <a:ext cx="7153127" cy="430887"/>
          </a:xfrm>
          <a:prstGeom prst="rect">
            <a:avLst/>
          </a:prstGeom>
          <a:noFill/>
        </p:spPr>
        <p:txBody>
          <a:bodyPr wrap="square" rtlCol="0">
            <a:spAutoFit/>
          </a:bodyPr>
          <a:lstStyle/>
          <a:p>
            <a:pPr marL="0" indent="0">
              <a:buNone/>
            </a:pPr>
            <a:r>
              <a:rPr lang="en-US" sz="1100" dirty="0"/>
              <a:t>Gorman, P. (1991). “The Future of Tactical Engagement Simulation.” The Proceedings of the 1991 Summer Computer Simulation Conference. The Society for Computer Simulation, San Diego, 1991. 1181-1186.</a:t>
            </a:r>
          </a:p>
        </p:txBody>
      </p:sp>
    </p:spTree>
    <p:extLst>
      <p:ext uri="{BB962C8B-B14F-4D97-AF65-F5344CB8AC3E}">
        <p14:creationId xmlns:p14="http://schemas.microsoft.com/office/powerpoint/2010/main" val="14799132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13">
            <a:extLst>
              <a:ext uri="{FF2B5EF4-FFF2-40B4-BE49-F238E27FC236}">
                <a16:creationId xmlns:a16="http://schemas.microsoft.com/office/drawing/2014/main" id="{B62673C3-A29C-412A-8E2E-3468E73F6774}"/>
              </a:ext>
            </a:extLst>
          </p:cNvPr>
          <p:cNvSpPr>
            <a:spLocks noGrp="1" noChangeArrowheads="1"/>
          </p:cNvSpPr>
          <p:nvPr>
            <p:ph type="title"/>
          </p:nvPr>
        </p:nvSpPr>
        <p:spPr>
          <a:xfrm>
            <a:off x="1477108" y="0"/>
            <a:ext cx="10289441" cy="841248"/>
          </a:xfrm>
        </p:spPr>
        <p:txBody>
          <a:bodyPr/>
          <a:lstStyle/>
          <a:p>
            <a:r>
              <a:rPr lang="en-US" altLang="en-US" dirty="0"/>
              <a:t>Serious Games Showcase &amp; Challenge, 2006-Present</a:t>
            </a:r>
          </a:p>
        </p:txBody>
      </p:sp>
      <p:sp>
        <p:nvSpPr>
          <p:cNvPr id="196612" name="Rectangle 14">
            <a:extLst>
              <a:ext uri="{FF2B5EF4-FFF2-40B4-BE49-F238E27FC236}">
                <a16:creationId xmlns:a16="http://schemas.microsoft.com/office/drawing/2014/main" id="{E6353A53-8F75-4C0C-A145-84D6A7D6C888}"/>
              </a:ext>
            </a:extLst>
          </p:cNvPr>
          <p:cNvSpPr>
            <a:spLocks noGrp="1" noChangeArrowheads="1"/>
          </p:cNvSpPr>
          <p:nvPr>
            <p:ph type="body" idx="1"/>
          </p:nvPr>
        </p:nvSpPr>
        <p:spPr>
          <a:xfrm>
            <a:off x="842353" y="4729652"/>
            <a:ext cx="10400078" cy="1460133"/>
          </a:xfrm>
        </p:spPr>
        <p:txBody>
          <a:bodyPr/>
          <a:lstStyle/>
          <a:p>
            <a:pPr>
              <a:lnSpc>
                <a:spcPct val="90000"/>
              </a:lnSpc>
            </a:pPr>
            <a:r>
              <a:rPr lang="en-US" altLang="en-US" sz="2400" dirty="0"/>
              <a:t>Initiated, Led, and championed to success by Capt. (Ret) Kent </a:t>
            </a:r>
            <a:r>
              <a:rPr lang="en-US" altLang="en-US" sz="2400" dirty="0" err="1"/>
              <a:t>Gritton</a:t>
            </a:r>
            <a:endParaRPr lang="en-US" altLang="en-US" sz="2400" dirty="0"/>
          </a:p>
          <a:p>
            <a:pPr>
              <a:lnSpc>
                <a:spcPct val="90000"/>
              </a:lnSpc>
            </a:pPr>
            <a:r>
              <a:rPr lang="en-US" altLang="en-US" sz="2400" dirty="0"/>
              <a:t>Use Serious Games to identify innovative game-based solutions to training problems</a:t>
            </a:r>
          </a:p>
          <a:p>
            <a:pPr>
              <a:lnSpc>
                <a:spcPct val="90000"/>
              </a:lnSpc>
            </a:pPr>
            <a:r>
              <a:rPr lang="en-US" altLang="en-US" sz="2400" dirty="0"/>
              <a:t>Challenge is open to student teams, small and large business, and government</a:t>
            </a:r>
          </a:p>
        </p:txBody>
      </p:sp>
      <p:pic>
        <p:nvPicPr>
          <p:cNvPr id="196618" name="Picture 5" descr="UPdatedFlyer-June29-2006">
            <a:extLst>
              <a:ext uri="{FF2B5EF4-FFF2-40B4-BE49-F238E27FC236}">
                <a16:creationId xmlns:a16="http://schemas.microsoft.com/office/drawing/2014/main" id="{E7446C1C-0895-476B-8385-D4F438128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595" y="954801"/>
            <a:ext cx="2290574" cy="304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21" name="Picture 8" descr="Poster5">
            <a:extLst>
              <a:ext uri="{FF2B5EF4-FFF2-40B4-BE49-F238E27FC236}">
                <a16:creationId xmlns:a16="http://schemas.microsoft.com/office/drawing/2014/main" id="{769A41E8-5D6B-4972-B23F-7EE69199CC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7159" y="945091"/>
            <a:ext cx="2288911"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4" name="Text Box 9">
            <a:extLst>
              <a:ext uri="{FF2B5EF4-FFF2-40B4-BE49-F238E27FC236}">
                <a16:creationId xmlns:a16="http://schemas.microsoft.com/office/drawing/2014/main" id="{CA1C82E5-6ABE-42D9-8ED9-3289058B489B}"/>
              </a:ext>
            </a:extLst>
          </p:cNvPr>
          <p:cNvSpPr txBox="1">
            <a:spLocks noChangeArrowheads="1"/>
          </p:cNvSpPr>
          <p:nvPr/>
        </p:nvSpPr>
        <p:spPr bwMode="auto">
          <a:xfrm>
            <a:off x="3954377" y="4002805"/>
            <a:ext cx="85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en-US" altLang="en-US" sz="2400" dirty="0">
                <a:latin typeface="Tahoma" panose="020B0604030504040204" pitchFamily="34" charset="0"/>
              </a:rPr>
              <a:t>2006</a:t>
            </a:r>
          </a:p>
        </p:txBody>
      </p:sp>
      <p:sp>
        <p:nvSpPr>
          <p:cNvPr id="196615" name="Text Box 10">
            <a:extLst>
              <a:ext uri="{FF2B5EF4-FFF2-40B4-BE49-F238E27FC236}">
                <a16:creationId xmlns:a16="http://schemas.microsoft.com/office/drawing/2014/main" id="{5279CFAB-E93D-4777-9363-6B446775616B}"/>
              </a:ext>
            </a:extLst>
          </p:cNvPr>
          <p:cNvSpPr txBox="1">
            <a:spLocks noChangeArrowheads="1"/>
          </p:cNvSpPr>
          <p:nvPr/>
        </p:nvSpPr>
        <p:spPr bwMode="auto">
          <a:xfrm>
            <a:off x="7081516" y="4000573"/>
            <a:ext cx="8579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en-US" altLang="en-US" sz="2400" dirty="0">
                <a:latin typeface="Tahoma" panose="020B0604030504040204" pitchFamily="34" charset="0"/>
              </a:rPr>
              <a:t>2009</a:t>
            </a:r>
          </a:p>
        </p:txBody>
      </p:sp>
      <p:sp>
        <p:nvSpPr>
          <p:cNvPr id="196617" name="Text Box 12">
            <a:extLst>
              <a:ext uri="{FF2B5EF4-FFF2-40B4-BE49-F238E27FC236}">
                <a16:creationId xmlns:a16="http://schemas.microsoft.com/office/drawing/2014/main" id="{37DD1489-83DA-4B63-8533-D3D40044D33E}"/>
              </a:ext>
            </a:extLst>
          </p:cNvPr>
          <p:cNvSpPr txBox="1">
            <a:spLocks noChangeArrowheads="1"/>
          </p:cNvSpPr>
          <p:nvPr/>
        </p:nvSpPr>
        <p:spPr bwMode="auto">
          <a:xfrm>
            <a:off x="10242550" y="4000573"/>
            <a:ext cx="8579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en-US" altLang="en-US" sz="2400" dirty="0">
                <a:latin typeface="Tahoma" panose="020B0604030504040204" pitchFamily="34" charset="0"/>
              </a:rPr>
              <a:t>2015</a:t>
            </a:r>
          </a:p>
        </p:txBody>
      </p:sp>
      <p:pic>
        <p:nvPicPr>
          <p:cNvPr id="3074" name="Picture 2">
            <a:extLst>
              <a:ext uri="{FF2B5EF4-FFF2-40B4-BE49-F238E27FC236}">
                <a16:creationId xmlns:a16="http://schemas.microsoft.com/office/drawing/2014/main" id="{893888AF-8E15-7E87-92BC-10205B5A49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357" y="957158"/>
            <a:ext cx="2287248" cy="3040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bmissions Open For 2015 Serious Games Showcase &amp; Challenge">
            <a:extLst>
              <a:ext uri="{FF2B5EF4-FFF2-40B4-BE49-F238E27FC236}">
                <a16:creationId xmlns:a16="http://schemas.microsoft.com/office/drawing/2014/main" id="{206DD48A-D595-0756-D89C-2977E665B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8060" y="954801"/>
            <a:ext cx="2278489" cy="3071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DFFC79F-3A8B-4A0F-9111-131C2F2E9975}"/>
              </a:ext>
            </a:extLst>
          </p:cNvPr>
          <p:cNvSpPr>
            <a:spLocks noGrp="1" noChangeArrowheads="1"/>
          </p:cNvSpPr>
          <p:nvPr>
            <p:ph type="title"/>
          </p:nvPr>
        </p:nvSpPr>
        <p:spPr/>
        <p:txBody>
          <a:bodyPr/>
          <a:lstStyle/>
          <a:p>
            <a:r>
              <a:rPr lang="en-US" altLang="en-US"/>
              <a:t>Outline</a:t>
            </a:r>
          </a:p>
        </p:txBody>
      </p:sp>
      <p:sp>
        <p:nvSpPr>
          <p:cNvPr id="2" name="Rectangle: Rounded Corners 1">
            <a:extLst>
              <a:ext uri="{FF2B5EF4-FFF2-40B4-BE49-F238E27FC236}">
                <a16:creationId xmlns:a16="http://schemas.microsoft.com/office/drawing/2014/main" id="{E3843446-0086-44E0-9BE9-E86CB9357E56}"/>
              </a:ext>
            </a:extLst>
          </p:cNvPr>
          <p:cNvSpPr/>
          <p:nvPr/>
        </p:nvSpPr>
        <p:spPr bwMode="auto">
          <a:xfrm>
            <a:off x="561889" y="165769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Ancient Games</a:t>
            </a:r>
          </a:p>
        </p:txBody>
      </p:sp>
      <p:sp>
        <p:nvSpPr>
          <p:cNvPr id="6" name="Rectangle: Rounded Corners 5">
            <a:extLst>
              <a:ext uri="{FF2B5EF4-FFF2-40B4-BE49-F238E27FC236}">
                <a16:creationId xmlns:a16="http://schemas.microsoft.com/office/drawing/2014/main" id="{EF2272FA-0469-45D1-9F9C-7AB0D5EBDD60}"/>
              </a:ext>
            </a:extLst>
          </p:cNvPr>
          <p:cNvSpPr/>
          <p:nvPr/>
        </p:nvSpPr>
        <p:spPr bwMode="auto">
          <a:xfrm>
            <a:off x="561889" y="220775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Military Wargames</a:t>
            </a:r>
          </a:p>
        </p:txBody>
      </p:sp>
      <p:sp>
        <p:nvSpPr>
          <p:cNvPr id="8" name="Rectangle: Rounded Corners 7">
            <a:extLst>
              <a:ext uri="{FF2B5EF4-FFF2-40B4-BE49-F238E27FC236}">
                <a16:creationId xmlns:a16="http://schemas.microsoft.com/office/drawing/2014/main" id="{FAF3FBE4-64F3-4F8B-8886-06044C694EC9}"/>
              </a:ext>
            </a:extLst>
          </p:cNvPr>
          <p:cNvSpPr/>
          <p:nvPr/>
        </p:nvSpPr>
        <p:spPr bwMode="auto">
          <a:xfrm>
            <a:off x="561889" y="275781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Serious Games: The Military Explosion</a:t>
            </a:r>
          </a:p>
        </p:txBody>
      </p:sp>
      <p:sp>
        <p:nvSpPr>
          <p:cNvPr id="12" name="Rectangle: Rounded Corners 11">
            <a:extLst>
              <a:ext uri="{FF2B5EF4-FFF2-40B4-BE49-F238E27FC236}">
                <a16:creationId xmlns:a16="http://schemas.microsoft.com/office/drawing/2014/main" id="{B924C524-8F2E-40D4-A59D-24DA81649141}"/>
              </a:ext>
            </a:extLst>
          </p:cNvPr>
          <p:cNvSpPr/>
          <p:nvPr/>
        </p:nvSpPr>
        <p:spPr bwMode="auto">
          <a:xfrm>
            <a:off x="561889" y="110763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Introduction</a:t>
            </a:r>
          </a:p>
        </p:txBody>
      </p:sp>
      <p:sp>
        <p:nvSpPr>
          <p:cNvPr id="4" name="Rectangle: Rounded Corners 3">
            <a:extLst>
              <a:ext uri="{FF2B5EF4-FFF2-40B4-BE49-F238E27FC236}">
                <a16:creationId xmlns:a16="http://schemas.microsoft.com/office/drawing/2014/main" id="{998B28E1-FBE4-1BF7-E50D-3925FA551697}"/>
              </a:ext>
            </a:extLst>
          </p:cNvPr>
          <p:cNvSpPr/>
          <p:nvPr/>
        </p:nvSpPr>
        <p:spPr bwMode="auto">
          <a:xfrm>
            <a:off x="571328" y="495806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Future Tech</a:t>
            </a:r>
          </a:p>
        </p:txBody>
      </p:sp>
      <p:sp>
        <p:nvSpPr>
          <p:cNvPr id="13" name="Rectangle: Rounded Corners 12">
            <a:extLst>
              <a:ext uri="{FF2B5EF4-FFF2-40B4-BE49-F238E27FC236}">
                <a16:creationId xmlns:a16="http://schemas.microsoft.com/office/drawing/2014/main" id="{DF1EED5C-FD58-CB78-715D-D053E0EF04DB}"/>
              </a:ext>
            </a:extLst>
          </p:cNvPr>
          <p:cNvSpPr/>
          <p:nvPr/>
        </p:nvSpPr>
        <p:spPr bwMode="auto">
          <a:xfrm>
            <a:off x="571328" y="550812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References</a:t>
            </a:r>
          </a:p>
        </p:txBody>
      </p:sp>
      <p:sp>
        <p:nvSpPr>
          <p:cNvPr id="14" name="Rectangle: Rounded Corners 13">
            <a:extLst>
              <a:ext uri="{FF2B5EF4-FFF2-40B4-BE49-F238E27FC236}">
                <a16:creationId xmlns:a16="http://schemas.microsoft.com/office/drawing/2014/main" id="{FDCE3CCD-4B0F-EDD9-6956-6EA57363BBBC}"/>
              </a:ext>
            </a:extLst>
          </p:cNvPr>
          <p:cNvSpPr/>
          <p:nvPr/>
        </p:nvSpPr>
        <p:spPr bwMode="auto">
          <a:xfrm>
            <a:off x="552450" y="3307880"/>
            <a:ext cx="11087100" cy="434339"/>
          </a:xfrm>
          <a:prstGeom prst="roundRect">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Metaverse</a:t>
            </a:r>
          </a:p>
        </p:txBody>
      </p:sp>
      <p:sp>
        <p:nvSpPr>
          <p:cNvPr id="15" name="Rectangle: Rounded Corners 14">
            <a:extLst>
              <a:ext uri="{FF2B5EF4-FFF2-40B4-BE49-F238E27FC236}">
                <a16:creationId xmlns:a16="http://schemas.microsoft.com/office/drawing/2014/main" id="{85343FE0-F16D-7E07-71BD-1ED9F1FE3F7D}"/>
              </a:ext>
            </a:extLst>
          </p:cNvPr>
          <p:cNvSpPr/>
          <p:nvPr/>
        </p:nvSpPr>
        <p:spPr bwMode="auto">
          <a:xfrm>
            <a:off x="571328" y="385794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Evolving VR &amp; AR</a:t>
            </a:r>
          </a:p>
        </p:txBody>
      </p:sp>
      <p:sp>
        <p:nvSpPr>
          <p:cNvPr id="5" name="Rectangle: Rounded Corners 4">
            <a:extLst>
              <a:ext uri="{FF2B5EF4-FFF2-40B4-BE49-F238E27FC236}">
                <a16:creationId xmlns:a16="http://schemas.microsoft.com/office/drawing/2014/main" id="{A06A2ED9-83D2-B57A-6077-6799DC17533E}"/>
              </a:ext>
            </a:extLst>
          </p:cNvPr>
          <p:cNvSpPr/>
          <p:nvPr/>
        </p:nvSpPr>
        <p:spPr bwMode="auto">
          <a:xfrm>
            <a:off x="552450" y="440800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Artificial Intelligence</a:t>
            </a:r>
          </a:p>
        </p:txBody>
      </p:sp>
    </p:spTree>
    <p:extLst>
      <p:ext uri="{BB962C8B-B14F-4D97-AF65-F5344CB8AC3E}">
        <p14:creationId xmlns:p14="http://schemas.microsoft.com/office/powerpoint/2010/main" val="20167194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8A4C-7DFE-9011-9B0F-38FA1E66216B}"/>
              </a:ext>
            </a:extLst>
          </p:cNvPr>
          <p:cNvSpPr>
            <a:spLocks noGrp="1"/>
          </p:cNvSpPr>
          <p:nvPr>
            <p:ph type="title"/>
          </p:nvPr>
        </p:nvSpPr>
        <p:spPr/>
        <p:txBody>
          <a:bodyPr/>
          <a:lstStyle/>
          <a:p>
            <a:r>
              <a:rPr lang="en-US" dirty="0"/>
              <a:t>Metaverse Emerging</a:t>
            </a:r>
          </a:p>
        </p:txBody>
      </p:sp>
      <p:pic>
        <p:nvPicPr>
          <p:cNvPr id="2050" name="Picture 2" descr="If the Third World War Happens in Metaverse, will People be Hurt?">
            <a:extLst>
              <a:ext uri="{FF2B5EF4-FFF2-40B4-BE49-F238E27FC236}">
                <a16:creationId xmlns:a16="http://schemas.microsoft.com/office/drawing/2014/main" id="{F0FA17D7-035E-B877-673B-FE462181D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736" y="1316392"/>
            <a:ext cx="9114282" cy="5063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3D367C-4EF2-016C-2FB1-5FCD0A0A44E4}"/>
              </a:ext>
            </a:extLst>
          </p:cNvPr>
          <p:cNvSpPr txBox="1"/>
          <p:nvPr/>
        </p:nvSpPr>
        <p:spPr>
          <a:xfrm>
            <a:off x="1528756" y="746416"/>
            <a:ext cx="9134488" cy="523220"/>
          </a:xfrm>
          <a:prstGeom prst="rect">
            <a:avLst/>
          </a:prstGeom>
          <a:noFill/>
        </p:spPr>
        <p:txBody>
          <a:bodyPr wrap="none" rtlCol="0">
            <a:spAutoFit/>
          </a:bodyPr>
          <a:lstStyle/>
          <a:p>
            <a:r>
              <a:rPr lang="en-US" sz="2800" dirty="0"/>
              <a:t>Separating the Metaverse concept from VR immersion …</a:t>
            </a:r>
          </a:p>
        </p:txBody>
      </p:sp>
    </p:spTree>
    <p:extLst>
      <p:ext uri="{BB962C8B-B14F-4D97-AF65-F5344CB8AC3E}">
        <p14:creationId xmlns:p14="http://schemas.microsoft.com/office/powerpoint/2010/main" val="161777412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a:extLst>
              <a:ext uri="{FF2B5EF4-FFF2-40B4-BE49-F238E27FC236}">
                <a16:creationId xmlns:a16="http://schemas.microsoft.com/office/drawing/2014/main" id="{81DD00B4-8828-4A98-B0C7-54AC8216EF98}"/>
              </a:ext>
            </a:extLst>
          </p:cNvPr>
          <p:cNvSpPr>
            <a:spLocks noGrp="1" noChangeArrowheads="1"/>
          </p:cNvSpPr>
          <p:nvPr>
            <p:ph type="title"/>
          </p:nvPr>
        </p:nvSpPr>
        <p:spPr/>
        <p:txBody>
          <a:bodyPr/>
          <a:lstStyle/>
          <a:p>
            <a:r>
              <a:rPr lang="en-US" altLang="en-US" dirty="0"/>
              <a:t>The Metaverse</a:t>
            </a:r>
          </a:p>
        </p:txBody>
      </p:sp>
      <p:sp>
        <p:nvSpPr>
          <p:cNvPr id="200707" name="Slide Number Placeholder 2">
            <a:extLst>
              <a:ext uri="{FF2B5EF4-FFF2-40B4-BE49-F238E27FC236}">
                <a16:creationId xmlns:a16="http://schemas.microsoft.com/office/drawing/2014/main" id="{EDB38171-0E27-4BFE-84F1-8818C3113CE9}"/>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2E92EF-E54D-4C08-A596-4B35164EE32D}"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Content Placeholder 2">
            <a:extLst>
              <a:ext uri="{FF2B5EF4-FFF2-40B4-BE49-F238E27FC236}">
                <a16:creationId xmlns:a16="http://schemas.microsoft.com/office/drawing/2014/main" id="{3E3BB594-11CE-FB94-DA55-12F4B646AEE1}"/>
              </a:ext>
            </a:extLst>
          </p:cNvPr>
          <p:cNvSpPr txBox="1">
            <a:spLocks/>
          </p:cNvSpPr>
          <p:nvPr/>
        </p:nvSpPr>
        <p:spPr>
          <a:xfrm>
            <a:off x="952500" y="1089025"/>
            <a:ext cx="10515600" cy="4351338"/>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What is the meta-verse?</a:t>
            </a:r>
          </a:p>
          <a:p>
            <a:pPr lvl="1"/>
            <a:r>
              <a:rPr lang="en-US" kern="0" dirty="0">
                <a:solidFill>
                  <a:schemeClr val="tx2"/>
                </a:solidFill>
                <a:latin typeface="Symbol" panose="05050102010706020507" pitchFamily="18" charset="2"/>
              </a:rPr>
              <a:t>meta</a:t>
            </a:r>
            <a:r>
              <a:rPr lang="en-US" kern="0" dirty="0"/>
              <a:t> in Greek means after or beyond </a:t>
            </a:r>
          </a:p>
          <a:p>
            <a:pPr lvl="1"/>
            <a:r>
              <a:rPr lang="en-US" kern="0" dirty="0">
                <a:solidFill>
                  <a:schemeClr val="tx2"/>
                </a:solidFill>
                <a:latin typeface="Symbol" panose="05050102010706020507" pitchFamily="18" charset="2"/>
              </a:rPr>
              <a:t>verse</a:t>
            </a:r>
            <a:r>
              <a:rPr lang="en-US" kern="0" dirty="0"/>
              <a:t> meaning everything </a:t>
            </a:r>
          </a:p>
          <a:p>
            <a:r>
              <a:rPr lang="en-US" i="1" kern="0" dirty="0"/>
              <a:t>MIT Technology Review </a:t>
            </a:r>
            <a:r>
              <a:rPr lang="en-US" kern="0" dirty="0"/>
              <a:t>describes it as, </a:t>
            </a:r>
          </a:p>
          <a:p>
            <a:pPr lvl="1"/>
            <a:r>
              <a:rPr lang="en-US" kern="0" dirty="0"/>
              <a:t>“The metaverse is loosely defined as an extensive online world where interaction happen via digital avatars” </a:t>
            </a:r>
          </a:p>
          <a:p>
            <a:pPr lvl="1"/>
            <a:r>
              <a:rPr lang="en-US" kern="0" dirty="0"/>
              <a:t>The metaverse “Has gone mainstream as part of ‘Web3,’ the internet’s third act in which users move from consumers to creators to residents in online worlds.”</a:t>
            </a:r>
          </a:p>
          <a:p>
            <a:pPr lvl="1"/>
            <a:r>
              <a:rPr lang="en-US" kern="0" dirty="0"/>
              <a:t>The popularity of the metaverse concept has been juiced by Facebook’s marketing and the rebrand of the entire company to Meta</a:t>
            </a:r>
          </a:p>
        </p:txBody>
      </p:sp>
      <p:pic>
        <p:nvPicPr>
          <p:cNvPr id="1026" name="Picture 2" descr="How to pronounce Meta in Biblical Greek - (μετά / in midst of) - YouTube">
            <a:extLst>
              <a:ext uri="{FF2B5EF4-FFF2-40B4-BE49-F238E27FC236}">
                <a16:creationId xmlns:a16="http://schemas.microsoft.com/office/drawing/2014/main" id="{03AA37CC-7AEA-0741-FDE1-1817057107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12" t="20671" r="62404" b="52820"/>
          <a:stretch/>
        </p:blipFill>
        <p:spPr bwMode="auto">
          <a:xfrm>
            <a:off x="7998227" y="922802"/>
            <a:ext cx="3631223" cy="1817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A45AF-10CC-019B-5DB9-4EBDF8994412}"/>
              </a:ext>
            </a:extLst>
          </p:cNvPr>
          <p:cNvSpPr>
            <a:spLocks noGrp="1"/>
          </p:cNvSpPr>
          <p:nvPr>
            <p:ph type="title"/>
          </p:nvPr>
        </p:nvSpPr>
        <p:spPr/>
        <p:txBody>
          <a:bodyPr/>
          <a:lstStyle/>
          <a:p>
            <a:r>
              <a:rPr lang="en-US" dirty="0"/>
              <a:t>Metaverse Technology Map</a:t>
            </a:r>
          </a:p>
        </p:txBody>
      </p:sp>
      <p:pic>
        <p:nvPicPr>
          <p:cNvPr id="3074" name="Picture 2" descr="The Metaverse: Framework, Building Blocks and Market Map | by Swati Bhatia  | Level Up Coding">
            <a:extLst>
              <a:ext uri="{FF2B5EF4-FFF2-40B4-BE49-F238E27FC236}">
                <a16:creationId xmlns:a16="http://schemas.microsoft.com/office/drawing/2014/main" id="{0BFA392B-E7B5-31AB-1FEB-A3220965C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1" y="1158240"/>
            <a:ext cx="9565884" cy="48611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5380597-2ADF-B4BB-0A8A-B0D687E3E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1" y="795130"/>
            <a:ext cx="10525583" cy="5422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764E7B-D5E5-345C-8A1D-4543C5412CF1}"/>
              </a:ext>
            </a:extLst>
          </p:cNvPr>
          <p:cNvSpPr txBox="1"/>
          <p:nvPr/>
        </p:nvSpPr>
        <p:spPr>
          <a:xfrm>
            <a:off x="2688322" y="6532233"/>
            <a:ext cx="7478650" cy="276999"/>
          </a:xfrm>
          <a:prstGeom prst="rect">
            <a:avLst/>
          </a:prstGeom>
          <a:noFill/>
        </p:spPr>
        <p:txBody>
          <a:bodyPr wrap="none" rtlCol="0">
            <a:spAutoFit/>
          </a:bodyPr>
          <a:lstStyle/>
          <a:p>
            <a:r>
              <a:rPr lang="en-US" sz="1200" dirty="0"/>
              <a:t>https://levelup.gitconnected.com/the-metaverse-framework-building-blocks-and-market-map-3bb2ccf0241c</a:t>
            </a:r>
          </a:p>
        </p:txBody>
      </p:sp>
    </p:spTree>
    <p:extLst>
      <p:ext uri="{BB962C8B-B14F-4D97-AF65-F5344CB8AC3E}">
        <p14:creationId xmlns:p14="http://schemas.microsoft.com/office/powerpoint/2010/main" val="417687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BC815-8559-99F0-B685-C5ED67FE1066}"/>
              </a:ext>
            </a:extLst>
          </p:cNvPr>
          <p:cNvSpPr>
            <a:spLocks noGrp="1"/>
          </p:cNvSpPr>
          <p:nvPr>
            <p:ph type="title"/>
          </p:nvPr>
        </p:nvSpPr>
        <p:spPr/>
        <p:txBody>
          <a:bodyPr/>
          <a:lstStyle/>
          <a:p>
            <a:r>
              <a:rPr lang="en-US" dirty="0"/>
              <a:t>Unity’s View of the Metaverse</a:t>
            </a:r>
          </a:p>
        </p:txBody>
      </p:sp>
      <p:pic>
        <p:nvPicPr>
          <p:cNvPr id="4098" name="Picture 2" descr="Unity's John Riccitiello is a strong believer in the metaverse 34 | TweakTown.com">
            <a:extLst>
              <a:ext uri="{FF2B5EF4-FFF2-40B4-BE49-F238E27FC236}">
                <a16:creationId xmlns:a16="http://schemas.microsoft.com/office/drawing/2014/main" id="{C328C6BC-4C0E-4B28-6558-736DDDBC0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985" y="1001691"/>
            <a:ext cx="7975854" cy="54415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E8D4C1-174B-0B1D-C8E0-BECC4800948A}"/>
              </a:ext>
            </a:extLst>
          </p:cNvPr>
          <p:cNvSpPr txBox="1"/>
          <p:nvPr/>
        </p:nvSpPr>
        <p:spPr>
          <a:xfrm>
            <a:off x="2584704" y="6511343"/>
            <a:ext cx="7728078" cy="276999"/>
          </a:xfrm>
          <a:prstGeom prst="rect">
            <a:avLst/>
          </a:prstGeom>
          <a:noFill/>
        </p:spPr>
        <p:txBody>
          <a:bodyPr wrap="none" rtlCol="0">
            <a:spAutoFit/>
          </a:bodyPr>
          <a:lstStyle/>
          <a:p>
            <a:r>
              <a:rPr lang="en-US" sz="1200" dirty="0"/>
              <a:t>https://www.tweaktown.com/news/81142/unitys-john-riccitiello-is-strong-believer-in-the-metaverse/index.html</a:t>
            </a:r>
          </a:p>
        </p:txBody>
      </p:sp>
    </p:spTree>
    <p:extLst>
      <p:ext uri="{BB962C8B-B14F-4D97-AF65-F5344CB8AC3E}">
        <p14:creationId xmlns:p14="http://schemas.microsoft.com/office/powerpoint/2010/main" val="193040555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0BBF9EE-8132-C49F-9F89-1CBD6C93ED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001" y="851110"/>
            <a:ext cx="3305874" cy="2347752"/>
          </a:xfrm>
          <a:prstGeom prst="rect">
            <a:avLst/>
          </a:prstGeom>
          <a:noFill/>
          <a:extLst>
            <a:ext uri="{909E8E84-426E-40DD-AFC4-6F175D3DCCD1}">
              <a14:hiddenFill xmlns:a14="http://schemas.microsoft.com/office/drawing/2010/main">
                <a:solidFill>
                  <a:srgbClr val="FFFFFF"/>
                </a:solidFill>
              </a14:hiddenFill>
            </a:ext>
          </a:extLst>
        </p:spPr>
      </p:pic>
      <p:sp>
        <p:nvSpPr>
          <p:cNvPr id="25" name="Isosceles Triangle 24">
            <a:extLst>
              <a:ext uri="{FF2B5EF4-FFF2-40B4-BE49-F238E27FC236}">
                <a16:creationId xmlns:a16="http://schemas.microsoft.com/office/drawing/2014/main" id="{5B2A5F9B-943B-967B-0ADA-F33AD51D824E}"/>
              </a:ext>
            </a:extLst>
          </p:cNvPr>
          <p:cNvSpPr/>
          <p:nvPr/>
        </p:nvSpPr>
        <p:spPr>
          <a:xfrm flipV="1">
            <a:off x="2514678" y="3623059"/>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7F7ED54-B3A9-9D71-EEF0-70559A66C673}"/>
              </a:ext>
            </a:extLst>
          </p:cNvPr>
          <p:cNvSpPr/>
          <p:nvPr/>
        </p:nvSpPr>
        <p:spPr>
          <a:xfrm>
            <a:off x="4298500"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67B16E75-B456-879F-7CB6-7CFC5EA7CE53}"/>
              </a:ext>
            </a:extLst>
          </p:cNvPr>
          <p:cNvSpPr/>
          <p:nvPr/>
        </p:nvSpPr>
        <p:spPr>
          <a:xfrm flipV="1">
            <a:off x="6084308" y="3623059"/>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FD538FD4-1306-D330-34CD-8BADDC53A3B8}"/>
              </a:ext>
            </a:extLst>
          </p:cNvPr>
          <p:cNvSpPr/>
          <p:nvPr/>
        </p:nvSpPr>
        <p:spPr>
          <a:xfrm>
            <a:off x="7861052"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B94FEC20-CE57-6840-6C7F-8756FEC67683}"/>
              </a:ext>
            </a:extLst>
          </p:cNvPr>
          <p:cNvSpPr/>
          <p:nvPr/>
        </p:nvSpPr>
        <p:spPr>
          <a:xfrm flipV="1">
            <a:off x="9629598" y="3623059"/>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1BE5DF75-B62A-C249-45B4-21326E6A6BF6}"/>
              </a:ext>
            </a:extLst>
          </p:cNvPr>
          <p:cNvSpPr/>
          <p:nvPr/>
        </p:nvSpPr>
        <p:spPr>
          <a:xfrm>
            <a:off x="11420496"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a:extLst>
              <a:ext uri="{FF2B5EF4-FFF2-40B4-BE49-F238E27FC236}">
                <a16:creationId xmlns:a16="http://schemas.microsoft.com/office/drawing/2014/main" id="{A9F05AD5-72F0-AC08-7DAB-05FCB45FAF72}"/>
              </a:ext>
            </a:extLst>
          </p:cNvPr>
          <p:cNvSpPr txBox="1"/>
          <p:nvPr/>
        </p:nvSpPr>
        <p:spPr>
          <a:xfrm>
            <a:off x="277086" y="3823547"/>
            <a:ext cx="1276311"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Mysticism</a:t>
            </a:r>
          </a:p>
          <a:p>
            <a:pPr algn="ctr"/>
            <a:r>
              <a:rPr lang="en-US" sz="2000" dirty="0">
                <a:latin typeface="Tahoma"/>
                <a:ea typeface="Tahoma"/>
                <a:cs typeface="Tahoma"/>
              </a:rPr>
              <a:t>3000BC</a:t>
            </a:r>
            <a:endParaRPr lang="en-US" sz="2000" dirty="0">
              <a:ea typeface="Tahoma"/>
              <a:cs typeface="Tahoma"/>
            </a:endParaRPr>
          </a:p>
        </p:txBody>
      </p:sp>
      <p:sp>
        <p:nvSpPr>
          <p:cNvPr id="5" name="TextBox 2">
            <a:extLst>
              <a:ext uri="{FF2B5EF4-FFF2-40B4-BE49-F238E27FC236}">
                <a16:creationId xmlns:a16="http://schemas.microsoft.com/office/drawing/2014/main" id="{22307B41-80E8-F520-C472-08460750F6CA}"/>
              </a:ext>
            </a:extLst>
          </p:cNvPr>
          <p:cNvSpPr txBox="1"/>
          <p:nvPr/>
        </p:nvSpPr>
        <p:spPr>
          <a:xfrm>
            <a:off x="2222160" y="3823547"/>
            <a:ext cx="931666"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Chess</a:t>
            </a:r>
          </a:p>
          <a:p>
            <a:pPr algn="ctr"/>
            <a:r>
              <a:rPr lang="en-US" sz="2000" dirty="0">
                <a:latin typeface="Tahoma"/>
                <a:ea typeface="Tahoma"/>
                <a:cs typeface="Tahoma"/>
              </a:rPr>
              <a:t>500AD</a:t>
            </a:r>
            <a:endParaRPr lang="en-US" sz="2000" dirty="0">
              <a:ea typeface="Tahoma"/>
              <a:cs typeface="Tahoma"/>
            </a:endParaRPr>
          </a:p>
        </p:txBody>
      </p:sp>
      <p:sp>
        <p:nvSpPr>
          <p:cNvPr id="6" name="TextBox 3">
            <a:extLst>
              <a:ext uri="{FF2B5EF4-FFF2-40B4-BE49-F238E27FC236}">
                <a16:creationId xmlns:a16="http://schemas.microsoft.com/office/drawing/2014/main" id="{4BF8B142-8E94-AF56-31E0-431CA8B480A4}"/>
              </a:ext>
            </a:extLst>
          </p:cNvPr>
          <p:cNvSpPr txBox="1"/>
          <p:nvPr/>
        </p:nvSpPr>
        <p:spPr>
          <a:xfrm>
            <a:off x="3770536" y="3823547"/>
            <a:ext cx="1371337"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Wargames</a:t>
            </a:r>
          </a:p>
          <a:p>
            <a:pPr algn="ctr"/>
            <a:r>
              <a:rPr lang="en-US" sz="2000" dirty="0">
                <a:latin typeface="Tahoma"/>
                <a:ea typeface="Tahoma"/>
                <a:cs typeface="Tahoma"/>
              </a:rPr>
              <a:t>1644</a:t>
            </a:r>
          </a:p>
        </p:txBody>
      </p:sp>
      <p:sp>
        <p:nvSpPr>
          <p:cNvPr id="7" name="TextBox 4">
            <a:extLst>
              <a:ext uri="{FF2B5EF4-FFF2-40B4-BE49-F238E27FC236}">
                <a16:creationId xmlns:a16="http://schemas.microsoft.com/office/drawing/2014/main" id="{891C12A4-EE81-FA72-529D-958993811ABD}"/>
              </a:ext>
            </a:extLst>
          </p:cNvPr>
          <p:cNvSpPr txBox="1"/>
          <p:nvPr/>
        </p:nvSpPr>
        <p:spPr>
          <a:xfrm>
            <a:off x="5477006" y="3823547"/>
            <a:ext cx="1536896"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War College</a:t>
            </a:r>
          </a:p>
          <a:p>
            <a:pPr algn="ctr"/>
            <a:r>
              <a:rPr lang="en-US" sz="2000" dirty="0">
                <a:latin typeface="Tahoma"/>
                <a:ea typeface="Tahoma"/>
                <a:cs typeface="Tahoma"/>
              </a:rPr>
              <a:t>1895</a:t>
            </a:r>
            <a:endParaRPr lang="en-US" sz="2000" dirty="0">
              <a:ea typeface="Tahoma"/>
              <a:cs typeface="Tahoma"/>
            </a:endParaRPr>
          </a:p>
        </p:txBody>
      </p:sp>
      <p:sp>
        <p:nvSpPr>
          <p:cNvPr id="8" name="TextBox 5">
            <a:extLst>
              <a:ext uri="{FF2B5EF4-FFF2-40B4-BE49-F238E27FC236}">
                <a16:creationId xmlns:a16="http://schemas.microsoft.com/office/drawing/2014/main" id="{FA7089D7-FC57-F43A-4A39-7190D2CAF833}"/>
              </a:ext>
            </a:extLst>
          </p:cNvPr>
          <p:cNvSpPr txBox="1"/>
          <p:nvPr/>
        </p:nvSpPr>
        <p:spPr>
          <a:xfrm>
            <a:off x="7225517" y="3823547"/>
            <a:ext cx="1608134"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Mathematics</a:t>
            </a:r>
            <a:endParaRPr lang="en-US" sz="2000" dirty="0">
              <a:ea typeface="Tahoma" charset="0"/>
              <a:cs typeface="Tahoma" charset="0"/>
            </a:endParaRPr>
          </a:p>
          <a:p>
            <a:pPr algn="ctr"/>
            <a:r>
              <a:rPr lang="en-US" sz="2000" dirty="0">
                <a:ea typeface="Tahoma" charset="0"/>
                <a:cs typeface="Tahoma" charset="0"/>
              </a:rPr>
              <a:t>1912</a:t>
            </a:r>
          </a:p>
        </p:txBody>
      </p:sp>
      <p:sp>
        <p:nvSpPr>
          <p:cNvPr id="9" name="TextBox 6">
            <a:extLst>
              <a:ext uri="{FF2B5EF4-FFF2-40B4-BE49-F238E27FC236}">
                <a16:creationId xmlns:a16="http://schemas.microsoft.com/office/drawing/2014/main" id="{9B58A4A9-9548-A9CD-C3E8-78423883E679}"/>
              </a:ext>
            </a:extLst>
          </p:cNvPr>
          <p:cNvSpPr txBox="1"/>
          <p:nvPr/>
        </p:nvSpPr>
        <p:spPr>
          <a:xfrm>
            <a:off x="9157544" y="3823547"/>
            <a:ext cx="1290739"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Computer</a:t>
            </a:r>
          </a:p>
          <a:p>
            <a:pPr algn="ctr"/>
            <a:r>
              <a:rPr lang="en-US" sz="2000" dirty="0">
                <a:latin typeface="Tahoma"/>
                <a:ea typeface="Tahoma"/>
                <a:cs typeface="Tahoma"/>
              </a:rPr>
              <a:t>1948</a:t>
            </a:r>
            <a:endParaRPr lang="en-US" sz="2000" dirty="0"/>
          </a:p>
        </p:txBody>
      </p:sp>
      <p:sp>
        <p:nvSpPr>
          <p:cNvPr id="10" name="TextBox 7">
            <a:extLst>
              <a:ext uri="{FF2B5EF4-FFF2-40B4-BE49-F238E27FC236}">
                <a16:creationId xmlns:a16="http://schemas.microsoft.com/office/drawing/2014/main" id="{991600C9-EB91-8249-187D-D005F8052CCF}"/>
              </a:ext>
            </a:extLst>
          </p:cNvPr>
          <p:cNvSpPr txBox="1"/>
          <p:nvPr/>
        </p:nvSpPr>
        <p:spPr>
          <a:xfrm>
            <a:off x="11210386" y="3823547"/>
            <a:ext cx="742511"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ea typeface="Tahoma"/>
                <a:cs typeface="Tahoma"/>
              </a:rPr>
              <a:t>PC</a:t>
            </a:r>
          </a:p>
          <a:p>
            <a:pPr algn="ctr"/>
            <a:r>
              <a:rPr lang="en-US" sz="2000" dirty="0">
                <a:ea typeface="Tahoma"/>
                <a:cs typeface="Tahoma"/>
              </a:rPr>
              <a:t>2002</a:t>
            </a:r>
          </a:p>
        </p:txBody>
      </p:sp>
      <p:sp>
        <p:nvSpPr>
          <p:cNvPr id="24" name="Isosceles Triangle 23">
            <a:extLst>
              <a:ext uri="{FF2B5EF4-FFF2-40B4-BE49-F238E27FC236}">
                <a16:creationId xmlns:a16="http://schemas.microsoft.com/office/drawing/2014/main" id="{6367A5D5-2167-3C8D-F292-A80B9545266C}"/>
              </a:ext>
            </a:extLst>
          </p:cNvPr>
          <p:cNvSpPr/>
          <p:nvPr/>
        </p:nvSpPr>
        <p:spPr>
          <a:xfrm>
            <a:off x="735948"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563BCDB-84DC-6C9A-AA42-4E45C10303ED}"/>
              </a:ext>
            </a:extLst>
          </p:cNvPr>
          <p:cNvSpPr>
            <a:spLocks noGrp="1"/>
          </p:cNvSpPr>
          <p:nvPr>
            <p:ph type="title"/>
          </p:nvPr>
        </p:nvSpPr>
        <p:spPr/>
        <p:txBody>
          <a:bodyPr/>
          <a:lstStyle/>
          <a:p>
            <a:r>
              <a:rPr lang="en-US" dirty="0"/>
              <a:t>Historical Games Timeline</a:t>
            </a:r>
          </a:p>
        </p:txBody>
      </p:sp>
      <p:pic>
        <p:nvPicPr>
          <p:cNvPr id="11" name="Picture 5" descr="Games of the Ancient Egyptians">
            <a:extLst>
              <a:ext uri="{FF2B5EF4-FFF2-40B4-BE49-F238E27FC236}">
                <a16:creationId xmlns:a16="http://schemas.microsoft.com/office/drawing/2014/main" id="{745C77D9-DEA4-B36C-89D1-9D99957CC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3" y="1037201"/>
            <a:ext cx="2588309" cy="219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56AB8C7E-E8D4-A354-074A-55DEFA23A8B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8833"/>
          <a:stretch/>
        </p:blipFill>
        <p:spPr bwMode="auto">
          <a:xfrm>
            <a:off x="1883391" y="4507369"/>
            <a:ext cx="1615087" cy="20127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wc_1895">
            <a:extLst>
              <a:ext uri="{FF2B5EF4-FFF2-40B4-BE49-F238E27FC236}">
                <a16:creationId xmlns:a16="http://schemas.microsoft.com/office/drawing/2014/main" id="{F99F7803-7319-F1EF-9BB8-BC1C4EBD8E62}"/>
              </a:ext>
            </a:extLst>
          </p:cNvPr>
          <p:cNvPicPr>
            <a:picLocks noChangeAspect="1" noChangeArrowheads="1"/>
          </p:cNvPicPr>
          <p:nvPr/>
        </p:nvPicPr>
        <p:blipFill>
          <a:blip r:embed="rId6"/>
          <a:srcRect/>
          <a:stretch>
            <a:fillRect/>
          </a:stretch>
        </p:blipFill>
        <p:spPr bwMode="auto">
          <a:xfrm>
            <a:off x="4523746" y="4555497"/>
            <a:ext cx="3334484" cy="2302503"/>
          </a:xfrm>
          <a:prstGeom prst="rect">
            <a:avLst/>
          </a:prstGeom>
          <a:ln>
            <a:noFill/>
          </a:ln>
          <a:effectLst>
            <a:softEdge rad="112500"/>
          </a:effectLst>
        </p:spPr>
      </p:pic>
      <p:grpSp>
        <p:nvGrpSpPr>
          <p:cNvPr id="18" name="Group 47">
            <a:extLst>
              <a:ext uri="{FF2B5EF4-FFF2-40B4-BE49-F238E27FC236}">
                <a16:creationId xmlns:a16="http://schemas.microsoft.com/office/drawing/2014/main" id="{CDDE705E-3BE9-E12F-F47D-D08B2195C126}"/>
              </a:ext>
            </a:extLst>
          </p:cNvPr>
          <p:cNvGrpSpPr>
            <a:grpSpLocks/>
          </p:cNvGrpSpPr>
          <p:nvPr/>
        </p:nvGrpSpPr>
        <p:grpSpPr bwMode="auto">
          <a:xfrm>
            <a:off x="7113883" y="2623721"/>
            <a:ext cx="1787509" cy="681209"/>
            <a:chOff x="1130" y="3272"/>
            <a:chExt cx="1380" cy="539"/>
          </a:xfrm>
        </p:grpSpPr>
        <p:sp>
          <p:nvSpPr>
            <p:cNvPr id="19" name="Text Box 37">
              <a:extLst>
                <a:ext uri="{FF2B5EF4-FFF2-40B4-BE49-F238E27FC236}">
                  <a16:creationId xmlns:a16="http://schemas.microsoft.com/office/drawing/2014/main" id="{E9EFE74A-EA03-976E-A7DC-88CDB238D645}"/>
                </a:ext>
              </a:extLst>
            </p:cNvPr>
            <p:cNvSpPr txBox="1">
              <a:spLocks noChangeArrowheads="1"/>
            </p:cNvSpPr>
            <p:nvPr/>
          </p:nvSpPr>
          <p:spPr bwMode="auto">
            <a:xfrm>
              <a:off x="1596" y="3376"/>
              <a:ext cx="91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dirty="0"/>
                <a:t>= -</a:t>
              </a:r>
              <a:r>
                <a:rPr lang="en-US" altLang="en-US" sz="2000" i="1" dirty="0" err="1"/>
                <a:t>k</a:t>
              </a:r>
              <a:r>
                <a:rPr lang="en-US" altLang="en-US" sz="2000" i="1" baseline="-25000" dirty="0" err="1"/>
                <a:t>d</a:t>
              </a:r>
              <a:r>
                <a:rPr lang="en-US" altLang="en-US" sz="2000" i="1" dirty="0" err="1"/>
                <a:t>A</a:t>
              </a:r>
              <a:r>
                <a:rPr lang="en-US" altLang="en-US" sz="2000" i="1" baseline="30000" dirty="0" err="1"/>
                <a:t>t</a:t>
              </a:r>
              <a:r>
                <a:rPr lang="en-US" altLang="en-US" sz="2000" i="1" dirty="0" err="1"/>
                <a:t>D</a:t>
              </a:r>
              <a:r>
                <a:rPr lang="en-US" altLang="en-US" i="1" baseline="30000" dirty="0" err="1">
                  <a:latin typeface="Times New Roman" panose="02020603050405020304" pitchFamily="18" charset="0"/>
                </a:rPr>
                <a:t>t</a:t>
              </a:r>
              <a:endParaRPr lang="en-US" altLang="en-US" i="1" baseline="30000" dirty="0">
                <a:latin typeface="Times New Roman" panose="02020603050405020304" pitchFamily="18" charset="0"/>
              </a:endParaRPr>
            </a:p>
          </p:txBody>
        </p:sp>
        <p:sp>
          <p:nvSpPr>
            <p:cNvPr id="20" name="Text Box 38">
              <a:extLst>
                <a:ext uri="{FF2B5EF4-FFF2-40B4-BE49-F238E27FC236}">
                  <a16:creationId xmlns:a16="http://schemas.microsoft.com/office/drawing/2014/main" id="{71D3E889-9DFE-5A25-D75E-2013CB71F700}"/>
                </a:ext>
              </a:extLst>
            </p:cNvPr>
            <p:cNvSpPr txBox="1">
              <a:spLocks noChangeArrowheads="1"/>
            </p:cNvSpPr>
            <p:nvPr/>
          </p:nvSpPr>
          <p:spPr bwMode="auto">
            <a:xfrm>
              <a:off x="1187" y="3494"/>
              <a:ext cx="30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dt</a:t>
              </a:r>
            </a:p>
          </p:txBody>
        </p:sp>
        <p:sp>
          <p:nvSpPr>
            <p:cNvPr id="21" name="Text Box 39">
              <a:extLst>
                <a:ext uri="{FF2B5EF4-FFF2-40B4-BE49-F238E27FC236}">
                  <a16:creationId xmlns:a16="http://schemas.microsoft.com/office/drawing/2014/main" id="{847A259B-38B6-8B6A-2C2B-716B43C16FEE}"/>
                </a:ext>
              </a:extLst>
            </p:cNvPr>
            <p:cNvSpPr txBox="1">
              <a:spLocks noChangeArrowheads="1"/>
            </p:cNvSpPr>
            <p:nvPr/>
          </p:nvSpPr>
          <p:spPr bwMode="auto">
            <a:xfrm>
              <a:off x="1143" y="3272"/>
              <a:ext cx="39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dD</a:t>
              </a:r>
            </a:p>
          </p:txBody>
        </p:sp>
        <p:sp>
          <p:nvSpPr>
            <p:cNvPr id="31" name="Line 40">
              <a:extLst>
                <a:ext uri="{FF2B5EF4-FFF2-40B4-BE49-F238E27FC236}">
                  <a16:creationId xmlns:a16="http://schemas.microsoft.com/office/drawing/2014/main" id="{20E5A2A4-27CF-025A-A251-62C49F9D388F}"/>
                </a:ext>
              </a:extLst>
            </p:cNvPr>
            <p:cNvSpPr>
              <a:spLocks noChangeShapeType="1"/>
            </p:cNvSpPr>
            <p:nvPr/>
          </p:nvSpPr>
          <p:spPr bwMode="auto">
            <a:xfrm>
              <a:off x="1130" y="3540"/>
              <a:ext cx="42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grpSp>
      <p:pic>
        <p:nvPicPr>
          <p:cNvPr id="1024" name="Picture 4">
            <a:extLst>
              <a:ext uri="{FF2B5EF4-FFF2-40B4-BE49-F238E27FC236}">
                <a16:creationId xmlns:a16="http://schemas.microsoft.com/office/drawing/2014/main" id="{467B2F3F-6320-3DE8-A1FB-98452D123D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461" r="26557"/>
          <a:stretch/>
        </p:blipFill>
        <p:spPr bwMode="auto">
          <a:xfrm>
            <a:off x="8622566" y="4588324"/>
            <a:ext cx="2382546" cy="215434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 descr="bas-americas-army-shot">
            <a:extLst>
              <a:ext uri="{FF2B5EF4-FFF2-40B4-BE49-F238E27FC236}">
                <a16:creationId xmlns:a16="http://schemas.microsoft.com/office/drawing/2014/main" id="{211474CF-3761-06BE-1544-9D627E7C26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9598" y="1388577"/>
            <a:ext cx="2410577" cy="181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Lanchester: The rise and fall of Coventry's answer to Rolls Royce -  CoventryLive">
            <a:extLst>
              <a:ext uri="{FF2B5EF4-FFF2-40B4-BE49-F238E27FC236}">
                <a16:creationId xmlns:a16="http://schemas.microsoft.com/office/drawing/2014/main" id="{FFE1D043-84B7-9BD9-AAF3-3D4334B78D9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93903" y="1050276"/>
            <a:ext cx="1271361" cy="158553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B815B20B-824B-7468-A5EB-E215F8BFEA0C}"/>
              </a:ext>
            </a:extLst>
          </p:cNvPr>
          <p:cNvCxnSpPr>
            <a:cxnSpLocks/>
          </p:cNvCxnSpPr>
          <p:nvPr/>
        </p:nvCxnSpPr>
        <p:spPr>
          <a:xfrm flipV="1">
            <a:off x="205680" y="3581958"/>
            <a:ext cx="11897277" cy="1"/>
          </a:xfrm>
          <a:prstGeom prst="straightConnector1">
            <a:avLst/>
          </a:prstGeom>
          <a:ln w="76200">
            <a:solidFill>
              <a:srgbClr val="22458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51644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DFFC79F-3A8B-4A0F-9111-131C2F2E9975}"/>
              </a:ext>
            </a:extLst>
          </p:cNvPr>
          <p:cNvSpPr>
            <a:spLocks noGrp="1" noChangeArrowheads="1"/>
          </p:cNvSpPr>
          <p:nvPr>
            <p:ph type="title"/>
          </p:nvPr>
        </p:nvSpPr>
        <p:spPr/>
        <p:txBody>
          <a:bodyPr/>
          <a:lstStyle/>
          <a:p>
            <a:r>
              <a:rPr lang="en-US" altLang="en-US"/>
              <a:t>Outline</a:t>
            </a:r>
          </a:p>
        </p:txBody>
      </p:sp>
      <p:sp>
        <p:nvSpPr>
          <p:cNvPr id="2" name="Rectangle: Rounded Corners 1">
            <a:extLst>
              <a:ext uri="{FF2B5EF4-FFF2-40B4-BE49-F238E27FC236}">
                <a16:creationId xmlns:a16="http://schemas.microsoft.com/office/drawing/2014/main" id="{E3843446-0086-44E0-9BE9-E86CB9357E56}"/>
              </a:ext>
            </a:extLst>
          </p:cNvPr>
          <p:cNvSpPr/>
          <p:nvPr/>
        </p:nvSpPr>
        <p:spPr bwMode="auto">
          <a:xfrm>
            <a:off x="561889" y="165769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Ancient Games</a:t>
            </a:r>
          </a:p>
        </p:txBody>
      </p:sp>
      <p:sp>
        <p:nvSpPr>
          <p:cNvPr id="6" name="Rectangle: Rounded Corners 5">
            <a:extLst>
              <a:ext uri="{FF2B5EF4-FFF2-40B4-BE49-F238E27FC236}">
                <a16:creationId xmlns:a16="http://schemas.microsoft.com/office/drawing/2014/main" id="{EF2272FA-0469-45D1-9F9C-7AB0D5EBDD60}"/>
              </a:ext>
            </a:extLst>
          </p:cNvPr>
          <p:cNvSpPr/>
          <p:nvPr/>
        </p:nvSpPr>
        <p:spPr bwMode="auto">
          <a:xfrm>
            <a:off x="561889" y="220775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Military Wargames</a:t>
            </a:r>
          </a:p>
        </p:txBody>
      </p:sp>
      <p:sp>
        <p:nvSpPr>
          <p:cNvPr id="8" name="Rectangle: Rounded Corners 7">
            <a:extLst>
              <a:ext uri="{FF2B5EF4-FFF2-40B4-BE49-F238E27FC236}">
                <a16:creationId xmlns:a16="http://schemas.microsoft.com/office/drawing/2014/main" id="{FAF3FBE4-64F3-4F8B-8886-06044C694EC9}"/>
              </a:ext>
            </a:extLst>
          </p:cNvPr>
          <p:cNvSpPr/>
          <p:nvPr/>
        </p:nvSpPr>
        <p:spPr bwMode="auto">
          <a:xfrm>
            <a:off x="561889" y="275781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Serious Games: The Military Explosion</a:t>
            </a:r>
          </a:p>
        </p:txBody>
      </p:sp>
      <p:sp>
        <p:nvSpPr>
          <p:cNvPr id="12" name="Rectangle: Rounded Corners 11">
            <a:extLst>
              <a:ext uri="{FF2B5EF4-FFF2-40B4-BE49-F238E27FC236}">
                <a16:creationId xmlns:a16="http://schemas.microsoft.com/office/drawing/2014/main" id="{B924C524-8F2E-40D4-A59D-24DA81649141}"/>
              </a:ext>
            </a:extLst>
          </p:cNvPr>
          <p:cNvSpPr/>
          <p:nvPr/>
        </p:nvSpPr>
        <p:spPr bwMode="auto">
          <a:xfrm>
            <a:off x="561889" y="110763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Introduction</a:t>
            </a:r>
          </a:p>
        </p:txBody>
      </p:sp>
      <p:sp>
        <p:nvSpPr>
          <p:cNvPr id="4" name="Rectangle: Rounded Corners 3">
            <a:extLst>
              <a:ext uri="{FF2B5EF4-FFF2-40B4-BE49-F238E27FC236}">
                <a16:creationId xmlns:a16="http://schemas.microsoft.com/office/drawing/2014/main" id="{998B28E1-FBE4-1BF7-E50D-3925FA551697}"/>
              </a:ext>
            </a:extLst>
          </p:cNvPr>
          <p:cNvSpPr/>
          <p:nvPr/>
        </p:nvSpPr>
        <p:spPr bwMode="auto">
          <a:xfrm>
            <a:off x="571328" y="495806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Future Tech</a:t>
            </a:r>
          </a:p>
        </p:txBody>
      </p:sp>
      <p:sp>
        <p:nvSpPr>
          <p:cNvPr id="13" name="Rectangle: Rounded Corners 12">
            <a:extLst>
              <a:ext uri="{FF2B5EF4-FFF2-40B4-BE49-F238E27FC236}">
                <a16:creationId xmlns:a16="http://schemas.microsoft.com/office/drawing/2014/main" id="{DF1EED5C-FD58-CB78-715D-D053E0EF04DB}"/>
              </a:ext>
            </a:extLst>
          </p:cNvPr>
          <p:cNvSpPr/>
          <p:nvPr/>
        </p:nvSpPr>
        <p:spPr bwMode="auto">
          <a:xfrm>
            <a:off x="571328" y="550812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References</a:t>
            </a:r>
          </a:p>
        </p:txBody>
      </p:sp>
      <p:sp>
        <p:nvSpPr>
          <p:cNvPr id="14" name="Rectangle: Rounded Corners 13">
            <a:extLst>
              <a:ext uri="{FF2B5EF4-FFF2-40B4-BE49-F238E27FC236}">
                <a16:creationId xmlns:a16="http://schemas.microsoft.com/office/drawing/2014/main" id="{FDCE3CCD-4B0F-EDD9-6956-6EA57363BBBC}"/>
              </a:ext>
            </a:extLst>
          </p:cNvPr>
          <p:cNvSpPr/>
          <p:nvPr/>
        </p:nvSpPr>
        <p:spPr bwMode="auto">
          <a:xfrm>
            <a:off x="552450" y="3857942"/>
            <a:ext cx="11087100" cy="434339"/>
          </a:xfrm>
          <a:prstGeom prst="roundRect">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Evolving VR &amp; AR</a:t>
            </a:r>
          </a:p>
        </p:txBody>
      </p:sp>
      <p:sp>
        <p:nvSpPr>
          <p:cNvPr id="15" name="Rectangle: Rounded Corners 14">
            <a:extLst>
              <a:ext uri="{FF2B5EF4-FFF2-40B4-BE49-F238E27FC236}">
                <a16:creationId xmlns:a16="http://schemas.microsoft.com/office/drawing/2014/main" id="{85343FE0-F16D-7E07-71BD-1ED9F1FE3F7D}"/>
              </a:ext>
            </a:extLst>
          </p:cNvPr>
          <p:cNvSpPr/>
          <p:nvPr/>
        </p:nvSpPr>
        <p:spPr bwMode="auto">
          <a:xfrm>
            <a:off x="571328" y="3307880"/>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Metaverse</a:t>
            </a:r>
          </a:p>
        </p:txBody>
      </p:sp>
      <p:sp>
        <p:nvSpPr>
          <p:cNvPr id="5" name="Rectangle: Rounded Corners 4">
            <a:extLst>
              <a:ext uri="{FF2B5EF4-FFF2-40B4-BE49-F238E27FC236}">
                <a16:creationId xmlns:a16="http://schemas.microsoft.com/office/drawing/2014/main" id="{A06A2ED9-83D2-B57A-6077-6799DC17533E}"/>
              </a:ext>
            </a:extLst>
          </p:cNvPr>
          <p:cNvSpPr/>
          <p:nvPr/>
        </p:nvSpPr>
        <p:spPr bwMode="auto">
          <a:xfrm>
            <a:off x="552450" y="440800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Artificial Intelligence</a:t>
            </a:r>
          </a:p>
        </p:txBody>
      </p:sp>
    </p:spTree>
    <p:extLst>
      <p:ext uri="{BB962C8B-B14F-4D97-AF65-F5344CB8AC3E}">
        <p14:creationId xmlns:p14="http://schemas.microsoft.com/office/powerpoint/2010/main" val="212220604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BDC0894-8C95-E401-17B7-8240D9C722AC}"/>
              </a:ext>
            </a:extLst>
          </p:cNvPr>
          <p:cNvPicPr>
            <a:picLocks noChangeAspect="1"/>
          </p:cNvPicPr>
          <p:nvPr/>
        </p:nvPicPr>
        <p:blipFill>
          <a:blip r:embed="rId3"/>
          <a:stretch>
            <a:fillRect/>
          </a:stretch>
        </p:blipFill>
        <p:spPr>
          <a:xfrm>
            <a:off x="10044642" y="3877233"/>
            <a:ext cx="2026685" cy="1216012"/>
          </a:xfrm>
          <a:prstGeom prst="rect">
            <a:avLst/>
          </a:prstGeom>
        </p:spPr>
      </p:pic>
      <p:sp>
        <p:nvSpPr>
          <p:cNvPr id="2" name="Title 1">
            <a:extLst>
              <a:ext uri="{FF2B5EF4-FFF2-40B4-BE49-F238E27FC236}">
                <a16:creationId xmlns:a16="http://schemas.microsoft.com/office/drawing/2014/main" id="{DE25D14A-3B31-094B-D3A7-EC38ABE7C106}"/>
              </a:ext>
            </a:extLst>
          </p:cNvPr>
          <p:cNvSpPr>
            <a:spLocks noGrp="1"/>
          </p:cNvSpPr>
          <p:nvPr>
            <p:ph type="title"/>
          </p:nvPr>
        </p:nvSpPr>
        <p:spPr/>
        <p:txBody>
          <a:bodyPr/>
          <a:lstStyle/>
          <a:p>
            <a:r>
              <a:rPr lang="en-US" dirty="0"/>
              <a:t>Evolving AR and VR</a:t>
            </a:r>
          </a:p>
        </p:txBody>
      </p:sp>
      <p:sp>
        <p:nvSpPr>
          <p:cNvPr id="3" name="Content Placeholder 2">
            <a:extLst>
              <a:ext uri="{FF2B5EF4-FFF2-40B4-BE49-F238E27FC236}">
                <a16:creationId xmlns:a16="http://schemas.microsoft.com/office/drawing/2014/main" id="{07132D43-393C-5576-5ED1-9DD268AA59DF}"/>
              </a:ext>
            </a:extLst>
          </p:cNvPr>
          <p:cNvSpPr txBox="1">
            <a:spLocks/>
          </p:cNvSpPr>
          <p:nvPr/>
        </p:nvSpPr>
        <p:spPr>
          <a:xfrm>
            <a:off x="561441" y="3207276"/>
            <a:ext cx="9252398" cy="2596956"/>
          </a:xfrm>
          <a:prstGeom prst="rect">
            <a:avLst/>
          </a:prstGeom>
        </p:spPr>
        <p:txBody>
          <a:bodyPr>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000" kern="0" dirty="0"/>
              <a:t>1962 – </a:t>
            </a:r>
            <a:r>
              <a:rPr lang="en-US" sz="2000" kern="0" dirty="0" err="1"/>
              <a:t>Sensorama</a:t>
            </a:r>
            <a:r>
              <a:rPr lang="en-US" sz="2000" kern="0" dirty="0"/>
              <a:t> establishes first virtual experience</a:t>
            </a:r>
          </a:p>
          <a:p>
            <a:r>
              <a:rPr lang="en-US" sz="2000" kern="0" dirty="0"/>
              <a:t>1979 – First VR Headset appears</a:t>
            </a:r>
          </a:p>
          <a:p>
            <a:r>
              <a:rPr lang="en-US" sz="2000" kern="0" dirty="0"/>
              <a:t>1985 – VPL becomes first company to produce Virtual Reality helmets and gloves</a:t>
            </a:r>
          </a:p>
          <a:p>
            <a:r>
              <a:rPr lang="en-US" sz="2000" kern="0" dirty="0"/>
              <a:t>1986 – The Furness Super Cockpit introduces HMDs to military training</a:t>
            </a:r>
          </a:p>
          <a:p>
            <a:r>
              <a:rPr lang="en-US" sz="2000" kern="0" dirty="0"/>
              <a:t>1989 – NASA VIEW Trainer for training astronauts</a:t>
            </a:r>
          </a:p>
          <a:p>
            <a:r>
              <a:rPr lang="en-US" sz="2000" kern="0" dirty="0"/>
              <a:t>1987 – 1995 – Consumer VR including </a:t>
            </a:r>
            <a:r>
              <a:rPr lang="en-US" sz="2000" kern="0" dirty="0" err="1"/>
              <a:t>Famicom</a:t>
            </a:r>
            <a:r>
              <a:rPr lang="en-US" sz="2000" kern="0" dirty="0"/>
              <a:t> 3D System Sega 3-D Glasses – Sega VR – 	Virtual Boy – released to varying levels of success</a:t>
            </a:r>
          </a:p>
          <a:p>
            <a:r>
              <a:rPr lang="en-US" sz="2000" kern="0" dirty="0"/>
              <a:t>1996 – Disney’s Aladdin powered by SGI computers research project turned Arcade Game</a:t>
            </a:r>
          </a:p>
          <a:p>
            <a:r>
              <a:rPr lang="en-US" sz="2000" kern="0" dirty="0"/>
              <a:t>2013 – Oculus Rift DK1 released from Kickstarter project</a:t>
            </a:r>
          </a:p>
          <a:p>
            <a:endParaRPr lang="en-US" sz="2000" kern="0" dirty="0"/>
          </a:p>
          <a:p>
            <a:endParaRPr lang="en-US" sz="2000" kern="0" dirty="0"/>
          </a:p>
        </p:txBody>
      </p:sp>
      <p:pic>
        <p:nvPicPr>
          <p:cNvPr id="5" name="Picture 2" descr="Famicom 3D System">
            <a:extLst>
              <a:ext uri="{FF2B5EF4-FFF2-40B4-BE49-F238E27FC236}">
                <a16:creationId xmlns:a16="http://schemas.microsoft.com/office/drawing/2014/main" id="{C9E5628E-0893-BF67-29AC-9C46E7A5D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8301" y="1002328"/>
            <a:ext cx="1968500" cy="944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7A19733-0067-F629-951E-211110D30E9E}"/>
              </a:ext>
            </a:extLst>
          </p:cNvPr>
          <p:cNvPicPr>
            <a:picLocks noChangeAspect="1"/>
          </p:cNvPicPr>
          <p:nvPr/>
        </p:nvPicPr>
        <p:blipFill>
          <a:blip r:embed="rId5"/>
          <a:stretch>
            <a:fillRect/>
          </a:stretch>
        </p:blipFill>
        <p:spPr>
          <a:xfrm>
            <a:off x="10435399" y="1051542"/>
            <a:ext cx="1595438" cy="1102484"/>
          </a:xfrm>
          <a:prstGeom prst="rect">
            <a:avLst/>
          </a:prstGeom>
        </p:spPr>
      </p:pic>
      <p:pic>
        <p:nvPicPr>
          <p:cNvPr id="10" name="Picture 9">
            <a:extLst>
              <a:ext uri="{FF2B5EF4-FFF2-40B4-BE49-F238E27FC236}">
                <a16:creationId xmlns:a16="http://schemas.microsoft.com/office/drawing/2014/main" id="{0C87AF1A-E535-02AB-FE78-F43252547339}"/>
              </a:ext>
            </a:extLst>
          </p:cNvPr>
          <p:cNvPicPr>
            <a:picLocks noChangeAspect="1"/>
          </p:cNvPicPr>
          <p:nvPr/>
        </p:nvPicPr>
        <p:blipFill>
          <a:blip r:embed="rId6"/>
          <a:stretch>
            <a:fillRect/>
          </a:stretch>
        </p:blipFill>
        <p:spPr>
          <a:xfrm>
            <a:off x="10435399" y="2191011"/>
            <a:ext cx="1595438" cy="1103762"/>
          </a:xfrm>
          <a:prstGeom prst="rect">
            <a:avLst/>
          </a:prstGeom>
        </p:spPr>
      </p:pic>
      <p:pic>
        <p:nvPicPr>
          <p:cNvPr id="11" name="Picture 10">
            <a:extLst>
              <a:ext uri="{FF2B5EF4-FFF2-40B4-BE49-F238E27FC236}">
                <a16:creationId xmlns:a16="http://schemas.microsoft.com/office/drawing/2014/main" id="{A0C24EEC-7C81-627F-CB06-C296404FBCFA}"/>
              </a:ext>
            </a:extLst>
          </p:cNvPr>
          <p:cNvPicPr>
            <a:picLocks noChangeAspect="1"/>
          </p:cNvPicPr>
          <p:nvPr/>
        </p:nvPicPr>
        <p:blipFill>
          <a:blip r:embed="rId7"/>
          <a:stretch>
            <a:fillRect/>
          </a:stretch>
        </p:blipFill>
        <p:spPr>
          <a:xfrm>
            <a:off x="161163" y="972654"/>
            <a:ext cx="1664174" cy="2130142"/>
          </a:xfrm>
          <a:prstGeom prst="rect">
            <a:avLst/>
          </a:prstGeom>
        </p:spPr>
      </p:pic>
      <p:pic>
        <p:nvPicPr>
          <p:cNvPr id="12" name="Picture 11">
            <a:extLst>
              <a:ext uri="{FF2B5EF4-FFF2-40B4-BE49-F238E27FC236}">
                <a16:creationId xmlns:a16="http://schemas.microsoft.com/office/drawing/2014/main" id="{D9A6AFED-1C8F-48C0-6542-EC04135930F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380" b="94891" l="7059" r="90000">
                        <a14:foregroundMark x1="48235" y1="75182" x2="48235" y2="75182"/>
                        <a14:foregroundMark x1="40000" y1="55474" x2="40000" y2="55474"/>
                        <a14:foregroundMark x1="34706" y1="51095" x2="57647" y2="78102"/>
                        <a14:foregroundMark x1="57647" y1="78102" x2="28824" y2="78102"/>
                        <a14:foregroundMark x1="28824" y1="78102" x2="29412" y2="42336"/>
                        <a14:foregroundMark x1="29412" y1="42336" x2="6471" y2="20438"/>
                        <a14:foregroundMark x1="6471" y1="20438" x2="37059" y2="6569"/>
                        <a14:foregroundMark x1="37059" y1="6569" x2="25294" y2="29197"/>
                        <a14:foregroundMark x1="35294" y1="79562" x2="64118" y2="94161"/>
                        <a14:foregroundMark x1="64118" y1="94161" x2="86471" y2="68613"/>
                        <a14:foregroundMark x1="86471" y1="68613" x2="78235" y2="71533"/>
                        <a14:foregroundMark x1="54706" y1="91971" x2="43529" y2="87591"/>
                        <a14:foregroundMark x1="58824" y1="91241" x2="66471" y2="91971"/>
                        <a14:foregroundMark x1="65882" y1="91971" x2="70000" y2="91241"/>
                        <a14:foregroundMark x1="23529" y1="83942" x2="17059" y2="93431"/>
                        <a14:foregroundMark x1="18824" y1="94891" x2="10588" y2="75912"/>
                        <a14:foregroundMark x1="17647" y1="82482" x2="22941" y2="77372"/>
                        <a14:foregroundMark x1="12941" y1="26277" x2="7059" y2="14599"/>
                      </a14:backgroundRemoval>
                    </a14:imgEffect>
                  </a14:imgLayer>
                </a14:imgProps>
              </a:ext>
            </a:extLst>
          </a:blip>
          <a:stretch>
            <a:fillRect/>
          </a:stretch>
        </p:blipFill>
        <p:spPr>
          <a:xfrm>
            <a:off x="8493661" y="1962282"/>
            <a:ext cx="1373312" cy="1106728"/>
          </a:xfrm>
          <a:prstGeom prst="rect">
            <a:avLst/>
          </a:prstGeom>
        </p:spPr>
      </p:pic>
      <p:pic>
        <p:nvPicPr>
          <p:cNvPr id="14" name="Picture 13">
            <a:extLst>
              <a:ext uri="{FF2B5EF4-FFF2-40B4-BE49-F238E27FC236}">
                <a16:creationId xmlns:a16="http://schemas.microsoft.com/office/drawing/2014/main" id="{6B1295D2-2126-88D1-C59A-076FB82F3D8F}"/>
              </a:ext>
            </a:extLst>
          </p:cNvPr>
          <p:cNvPicPr>
            <a:picLocks noChangeAspect="1"/>
          </p:cNvPicPr>
          <p:nvPr/>
        </p:nvPicPr>
        <p:blipFill>
          <a:blip r:embed="rId10"/>
          <a:stretch>
            <a:fillRect/>
          </a:stretch>
        </p:blipFill>
        <p:spPr>
          <a:xfrm>
            <a:off x="10044642" y="4801522"/>
            <a:ext cx="2001789" cy="1613442"/>
          </a:xfrm>
          <a:prstGeom prst="rect">
            <a:avLst/>
          </a:prstGeom>
        </p:spPr>
      </p:pic>
      <p:pic>
        <p:nvPicPr>
          <p:cNvPr id="16" name="Picture 15">
            <a:extLst>
              <a:ext uri="{FF2B5EF4-FFF2-40B4-BE49-F238E27FC236}">
                <a16:creationId xmlns:a16="http://schemas.microsoft.com/office/drawing/2014/main" id="{0B82A3DF-3AE3-7DA7-DE9C-9BA7AEDBD9D7}"/>
              </a:ext>
            </a:extLst>
          </p:cNvPr>
          <p:cNvPicPr>
            <a:picLocks noChangeAspect="1"/>
          </p:cNvPicPr>
          <p:nvPr/>
        </p:nvPicPr>
        <p:blipFill rotWithShape="1">
          <a:blip r:embed="rId11"/>
          <a:srcRect l="50550"/>
          <a:stretch/>
        </p:blipFill>
        <p:spPr>
          <a:xfrm>
            <a:off x="2054050" y="1005256"/>
            <a:ext cx="1918385" cy="2182183"/>
          </a:xfrm>
          <a:prstGeom prst="rect">
            <a:avLst/>
          </a:prstGeom>
        </p:spPr>
      </p:pic>
      <p:pic>
        <p:nvPicPr>
          <p:cNvPr id="17" name="Picture 16">
            <a:extLst>
              <a:ext uri="{FF2B5EF4-FFF2-40B4-BE49-F238E27FC236}">
                <a16:creationId xmlns:a16="http://schemas.microsoft.com/office/drawing/2014/main" id="{0A1AF6CA-CFB3-59DC-7480-B89B4FCC9302}"/>
              </a:ext>
            </a:extLst>
          </p:cNvPr>
          <p:cNvPicPr>
            <a:picLocks noChangeAspect="1"/>
          </p:cNvPicPr>
          <p:nvPr/>
        </p:nvPicPr>
        <p:blipFill>
          <a:blip r:embed="rId12"/>
          <a:stretch>
            <a:fillRect/>
          </a:stretch>
        </p:blipFill>
        <p:spPr>
          <a:xfrm>
            <a:off x="4195986" y="994333"/>
            <a:ext cx="1808016" cy="2197869"/>
          </a:xfrm>
          <a:prstGeom prst="rect">
            <a:avLst/>
          </a:prstGeom>
        </p:spPr>
      </p:pic>
      <p:pic>
        <p:nvPicPr>
          <p:cNvPr id="18" name="Picture 17">
            <a:extLst>
              <a:ext uri="{FF2B5EF4-FFF2-40B4-BE49-F238E27FC236}">
                <a16:creationId xmlns:a16="http://schemas.microsoft.com/office/drawing/2014/main" id="{FB8C263F-2F06-BD50-2702-63D0D8258F3C}"/>
              </a:ext>
            </a:extLst>
          </p:cNvPr>
          <p:cNvPicPr>
            <a:picLocks noChangeAspect="1"/>
          </p:cNvPicPr>
          <p:nvPr/>
        </p:nvPicPr>
        <p:blipFill rotWithShape="1">
          <a:blip r:embed="rId13"/>
          <a:srcRect l="25262" r="24169"/>
          <a:stretch/>
        </p:blipFill>
        <p:spPr>
          <a:xfrm>
            <a:off x="6107714" y="985874"/>
            <a:ext cx="2111986" cy="2214785"/>
          </a:xfrm>
          <a:prstGeom prst="rect">
            <a:avLst/>
          </a:prstGeom>
        </p:spPr>
      </p:pic>
    </p:spTree>
    <p:extLst>
      <p:ext uri="{BB962C8B-B14F-4D97-AF65-F5344CB8AC3E}">
        <p14:creationId xmlns:p14="http://schemas.microsoft.com/office/powerpoint/2010/main" val="220251526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4DAA3-E998-F0BD-CC13-4141ECCCB5C1}"/>
              </a:ext>
            </a:extLst>
          </p:cNvPr>
          <p:cNvSpPr>
            <a:spLocks noGrp="1"/>
          </p:cNvSpPr>
          <p:nvPr>
            <p:ph type="title"/>
          </p:nvPr>
        </p:nvSpPr>
        <p:spPr/>
        <p:txBody>
          <a:bodyPr/>
          <a:lstStyle/>
          <a:p>
            <a:r>
              <a:rPr lang="en-US" dirty="0"/>
              <a:t>Consumer Graphics Cards</a:t>
            </a:r>
          </a:p>
        </p:txBody>
      </p:sp>
      <p:sp>
        <p:nvSpPr>
          <p:cNvPr id="5" name="Content Placeholder 2">
            <a:extLst>
              <a:ext uri="{FF2B5EF4-FFF2-40B4-BE49-F238E27FC236}">
                <a16:creationId xmlns:a16="http://schemas.microsoft.com/office/drawing/2014/main" id="{CEFFF185-44B8-3EF4-E7C7-1387737E9A2B}"/>
              </a:ext>
            </a:extLst>
          </p:cNvPr>
          <p:cNvSpPr txBox="1">
            <a:spLocks/>
          </p:cNvSpPr>
          <p:nvPr/>
        </p:nvSpPr>
        <p:spPr>
          <a:xfrm>
            <a:off x="589548" y="3059871"/>
            <a:ext cx="5223986" cy="3413117"/>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1800" kern="0" dirty="0"/>
              <a:t>1981 – </a:t>
            </a:r>
            <a:r>
              <a:rPr lang="en-US" sz="1800" kern="0" dirty="0" err="1"/>
              <a:t>SiliconGraphics</a:t>
            </a:r>
            <a:r>
              <a:rPr lang="en-US" sz="1800" kern="0" dirty="0"/>
              <a:t> is founded</a:t>
            </a:r>
          </a:p>
          <a:p>
            <a:r>
              <a:rPr lang="en-US" sz="1800" kern="0" dirty="0"/>
              <a:t>1993 – </a:t>
            </a:r>
            <a:r>
              <a:rPr lang="en-US" sz="1800" kern="0" dirty="0" err="1"/>
              <a:t>SiliconGraphics</a:t>
            </a:r>
            <a:r>
              <a:rPr lang="en-US" sz="1800" kern="0" dirty="0"/>
              <a:t> computers used in Jurassic 	Park</a:t>
            </a:r>
          </a:p>
          <a:p>
            <a:r>
              <a:rPr lang="en-US" sz="1800" kern="0" dirty="0"/>
              <a:t>1993 – NVIDIA is founded</a:t>
            </a:r>
          </a:p>
          <a:p>
            <a:r>
              <a:rPr lang="en-US" sz="1800" kern="0" dirty="0"/>
              <a:t>1996 – 3dfx releases the Voodoo Card</a:t>
            </a:r>
          </a:p>
          <a:p>
            <a:r>
              <a:rPr lang="en-US" sz="1800" kern="0" dirty="0"/>
              <a:t>1996 – Nintendo Releases N64 with SGI Hardware</a:t>
            </a:r>
          </a:p>
          <a:p>
            <a:r>
              <a:rPr lang="en-US" sz="1800" kern="0" dirty="0"/>
              <a:t>1997 – SGI spins off </a:t>
            </a:r>
            <a:r>
              <a:rPr lang="en-US" sz="1800" kern="0" dirty="0" err="1"/>
              <a:t>ArtX</a:t>
            </a:r>
            <a:r>
              <a:rPr lang="en-US" sz="1800" kern="0" dirty="0"/>
              <a:t> with the Nintendo Tech</a:t>
            </a:r>
          </a:p>
          <a:p>
            <a:r>
              <a:rPr lang="en-US" sz="1800" kern="0" dirty="0"/>
              <a:t>2000 – ATI Buys </a:t>
            </a:r>
            <a:r>
              <a:rPr lang="en-US" sz="1800" kern="0" dirty="0" err="1"/>
              <a:t>ArtX</a:t>
            </a:r>
            <a:r>
              <a:rPr lang="en-US" sz="1800" kern="0" dirty="0"/>
              <a:t> for $400 Million </a:t>
            </a:r>
          </a:p>
          <a:p>
            <a:r>
              <a:rPr lang="en-US" sz="1800" kern="0" dirty="0"/>
              <a:t>2001 – NVIDIA is in Xbox</a:t>
            </a:r>
          </a:p>
          <a:p>
            <a:r>
              <a:rPr lang="en-US" sz="1800" kern="0" dirty="0"/>
              <a:t>2001 – Nvidia vs. ATI Era Begins, 3dfx closes.</a:t>
            </a:r>
          </a:p>
          <a:p>
            <a:endParaRPr lang="en-US" sz="1800" kern="0" dirty="0"/>
          </a:p>
          <a:p>
            <a:endParaRPr lang="en-US" sz="3200" kern="0" dirty="0"/>
          </a:p>
        </p:txBody>
      </p:sp>
      <p:grpSp>
        <p:nvGrpSpPr>
          <p:cNvPr id="3" name="Group 2">
            <a:extLst>
              <a:ext uri="{FF2B5EF4-FFF2-40B4-BE49-F238E27FC236}">
                <a16:creationId xmlns:a16="http://schemas.microsoft.com/office/drawing/2014/main" id="{09C84548-7072-20C4-EB06-215A5D27ECFA}"/>
              </a:ext>
            </a:extLst>
          </p:cNvPr>
          <p:cNvGrpSpPr/>
          <p:nvPr/>
        </p:nvGrpSpPr>
        <p:grpSpPr>
          <a:xfrm>
            <a:off x="332148" y="795130"/>
            <a:ext cx="11344035" cy="2264741"/>
            <a:chOff x="226642" y="971618"/>
            <a:chExt cx="8924494" cy="1751496"/>
          </a:xfrm>
        </p:grpSpPr>
        <p:pic>
          <p:nvPicPr>
            <p:cNvPr id="7" name="Picture 4" descr="3dfx Interactive - Wikipedia">
              <a:extLst>
                <a:ext uri="{FF2B5EF4-FFF2-40B4-BE49-F238E27FC236}">
                  <a16:creationId xmlns:a16="http://schemas.microsoft.com/office/drawing/2014/main" id="{42469929-597F-BA8F-F262-0DBF7A1B6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316" y="1156305"/>
              <a:ext cx="1625600" cy="13306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0F759DB0-0E89-DDD6-E266-E48261C6B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661" y="1537373"/>
              <a:ext cx="11334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27D223B-3257-3A6A-C85E-2B24D43A42C3}"/>
                </a:ext>
              </a:extLst>
            </p:cNvPr>
            <p:cNvPicPr>
              <a:picLocks noChangeAspect="1"/>
            </p:cNvPicPr>
            <p:nvPr/>
          </p:nvPicPr>
          <p:blipFill>
            <a:blip r:embed="rId5"/>
            <a:stretch>
              <a:fillRect/>
            </a:stretch>
          </p:blipFill>
          <p:spPr>
            <a:xfrm>
              <a:off x="4761613" y="971618"/>
              <a:ext cx="2800350" cy="1638300"/>
            </a:xfrm>
            <a:prstGeom prst="rect">
              <a:avLst/>
            </a:prstGeom>
          </p:spPr>
        </p:pic>
        <p:pic>
          <p:nvPicPr>
            <p:cNvPr id="10" name="Picture 9">
              <a:extLst>
                <a:ext uri="{FF2B5EF4-FFF2-40B4-BE49-F238E27FC236}">
                  <a16:creationId xmlns:a16="http://schemas.microsoft.com/office/drawing/2014/main" id="{72714F09-3F54-AB30-4A6C-A5DDDB3C339B}"/>
                </a:ext>
              </a:extLst>
            </p:cNvPr>
            <p:cNvPicPr>
              <a:picLocks noChangeAspect="1"/>
            </p:cNvPicPr>
            <p:nvPr/>
          </p:nvPicPr>
          <p:blipFill>
            <a:blip r:embed="rId6"/>
            <a:stretch>
              <a:fillRect/>
            </a:stretch>
          </p:blipFill>
          <p:spPr>
            <a:xfrm>
              <a:off x="226642" y="1059414"/>
              <a:ext cx="2496174" cy="1663700"/>
            </a:xfrm>
            <a:prstGeom prst="rect">
              <a:avLst/>
            </a:prstGeom>
          </p:spPr>
        </p:pic>
      </p:grpSp>
      <p:sp>
        <p:nvSpPr>
          <p:cNvPr id="11" name="Content Placeholder 2">
            <a:extLst>
              <a:ext uri="{FF2B5EF4-FFF2-40B4-BE49-F238E27FC236}">
                <a16:creationId xmlns:a16="http://schemas.microsoft.com/office/drawing/2014/main" id="{3F007AFC-8C77-F332-6400-644F7B332AB0}"/>
              </a:ext>
            </a:extLst>
          </p:cNvPr>
          <p:cNvSpPr txBox="1">
            <a:spLocks/>
          </p:cNvSpPr>
          <p:nvPr/>
        </p:nvSpPr>
        <p:spPr>
          <a:xfrm>
            <a:off x="5813532" y="3055149"/>
            <a:ext cx="5788919" cy="3413117"/>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1800" kern="0" dirty="0"/>
              <a:t>2003 – General Purpose GPU processes found to be faster 	than CPUs for linear algebra problems </a:t>
            </a:r>
          </a:p>
          <a:p>
            <a:r>
              <a:rPr lang="en-US" sz="1800" kern="0" dirty="0"/>
              <a:t>2006 – Nvidia CUDA allows developer to bypass graphical 	concept and do high performance computing on GPUs</a:t>
            </a:r>
          </a:p>
          <a:p>
            <a:r>
              <a:rPr lang="en-US" sz="1800" kern="0" dirty="0"/>
              <a:t>2008 – Nvidia GRID supports cloud streaming of GPU output</a:t>
            </a:r>
          </a:p>
          <a:p>
            <a:r>
              <a:rPr lang="en-US" sz="1800" kern="0" dirty="0"/>
              <a:t>2019 – Google Stadia releases, first usable consumer facing 	could gaming solution</a:t>
            </a:r>
          </a:p>
          <a:p>
            <a:r>
              <a:rPr lang="en-US" sz="1800" kern="0" dirty="0"/>
              <a:t>2022 – Cloud based development solutions available from 	AWS, Azure, and Nvidia, Now powering Artificial 	Intelligence</a:t>
            </a:r>
          </a:p>
          <a:p>
            <a:endParaRPr lang="en-US" sz="3200" kern="0" dirty="0"/>
          </a:p>
        </p:txBody>
      </p:sp>
    </p:spTree>
    <p:extLst>
      <p:ext uri="{BB962C8B-B14F-4D97-AF65-F5344CB8AC3E}">
        <p14:creationId xmlns:p14="http://schemas.microsoft.com/office/powerpoint/2010/main" val="282920028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D5D2-C055-457C-AFA5-4800166DC412}"/>
              </a:ext>
            </a:extLst>
          </p:cNvPr>
          <p:cNvSpPr>
            <a:spLocks noGrp="1"/>
          </p:cNvSpPr>
          <p:nvPr>
            <p:ph type="title"/>
          </p:nvPr>
        </p:nvSpPr>
        <p:spPr/>
        <p:txBody>
          <a:bodyPr/>
          <a:lstStyle/>
          <a:p>
            <a:r>
              <a:rPr lang="en-US" dirty="0"/>
              <a:t>Mobile</a:t>
            </a:r>
          </a:p>
        </p:txBody>
      </p:sp>
      <p:pic>
        <p:nvPicPr>
          <p:cNvPr id="3" name="Picture 2">
            <a:extLst>
              <a:ext uri="{FF2B5EF4-FFF2-40B4-BE49-F238E27FC236}">
                <a16:creationId xmlns:a16="http://schemas.microsoft.com/office/drawing/2014/main" id="{22949CB7-7FC1-2B30-29DD-6B8203965915}"/>
              </a:ext>
            </a:extLst>
          </p:cNvPr>
          <p:cNvPicPr>
            <a:picLocks noChangeAspect="1"/>
          </p:cNvPicPr>
          <p:nvPr/>
        </p:nvPicPr>
        <p:blipFill>
          <a:blip r:embed="rId3"/>
          <a:stretch>
            <a:fillRect/>
          </a:stretch>
        </p:blipFill>
        <p:spPr>
          <a:xfrm>
            <a:off x="615502" y="864193"/>
            <a:ext cx="2682246" cy="1789112"/>
          </a:xfrm>
          <a:prstGeom prst="rect">
            <a:avLst/>
          </a:prstGeom>
        </p:spPr>
      </p:pic>
      <p:pic>
        <p:nvPicPr>
          <p:cNvPr id="4" name="Picture 3">
            <a:extLst>
              <a:ext uri="{FF2B5EF4-FFF2-40B4-BE49-F238E27FC236}">
                <a16:creationId xmlns:a16="http://schemas.microsoft.com/office/drawing/2014/main" id="{9E7C0B31-3846-6FAF-A3CC-FEBAEC2E1E81}"/>
              </a:ext>
            </a:extLst>
          </p:cNvPr>
          <p:cNvPicPr>
            <a:picLocks noChangeAspect="1"/>
          </p:cNvPicPr>
          <p:nvPr/>
        </p:nvPicPr>
        <p:blipFill>
          <a:blip r:embed="rId4"/>
          <a:stretch>
            <a:fillRect/>
          </a:stretch>
        </p:blipFill>
        <p:spPr>
          <a:xfrm>
            <a:off x="2531966" y="846934"/>
            <a:ext cx="1531563" cy="2057400"/>
          </a:xfrm>
          <a:prstGeom prst="rect">
            <a:avLst/>
          </a:prstGeom>
        </p:spPr>
      </p:pic>
      <p:pic>
        <p:nvPicPr>
          <p:cNvPr id="5" name="Picture 4">
            <a:extLst>
              <a:ext uri="{FF2B5EF4-FFF2-40B4-BE49-F238E27FC236}">
                <a16:creationId xmlns:a16="http://schemas.microsoft.com/office/drawing/2014/main" id="{6DE610EB-E5C2-F167-B06E-729D5D2C68CB}"/>
              </a:ext>
            </a:extLst>
          </p:cNvPr>
          <p:cNvPicPr>
            <a:picLocks noChangeAspect="1"/>
          </p:cNvPicPr>
          <p:nvPr/>
        </p:nvPicPr>
        <p:blipFill>
          <a:blip r:embed="rId5"/>
          <a:stretch>
            <a:fillRect/>
          </a:stretch>
        </p:blipFill>
        <p:spPr>
          <a:xfrm>
            <a:off x="4353065" y="919217"/>
            <a:ext cx="1251209" cy="1789112"/>
          </a:xfrm>
          <a:prstGeom prst="rect">
            <a:avLst/>
          </a:prstGeom>
        </p:spPr>
      </p:pic>
      <p:pic>
        <p:nvPicPr>
          <p:cNvPr id="6" name="Picture 5">
            <a:extLst>
              <a:ext uri="{FF2B5EF4-FFF2-40B4-BE49-F238E27FC236}">
                <a16:creationId xmlns:a16="http://schemas.microsoft.com/office/drawing/2014/main" id="{16023DCC-5C2B-2DF6-CD14-3AB51D9C8D96}"/>
              </a:ext>
            </a:extLst>
          </p:cNvPr>
          <p:cNvPicPr>
            <a:picLocks noChangeAspect="1"/>
          </p:cNvPicPr>
          <p:nvPr/>
        </p:nvPicPr>
        <p:blipFill rotWithShape="1">
          <a:blip r:embed="rId6"/>
          <a:srcRect l="22847" t="2954" r="23065" b="6976"/>
          <a:stretch/>
        </p:blipFill>
        <p:spPr>
          <a:xfrm>
            <a:off x="5893811" y="919217"/>
            <a:ext cx="1531563" cy="1912834"/>
          </a:xfrm>
          <a:prstGeom prst="rect">
            <a:avLst/>
          </a:prstGeom>
        </p:spPr>
      </p:pic>
      <p:pic>
        <p:nvPicPr>
          <p:cNvPr id="7" name="Picture 6">
            <a:extLst>
              <a:ext uri="{FF2B5EF4-FFF2-40B4-BE49-F238E27FC236}">
                <a16:creationId xmlns:a16="http://schemas.microsoft.com/office/drawing/2014/main" id="{83DF2E86-077F-9A2E-2A68-82B1EED41207}"/>
              </a:ext>
            </a:extLst>
          </p:cNvPr>
          <p:cNvPicPr>
            <a:picLocks noChangeAspect="1"/>
          </p:cNvPicPr>
          <p:nvPr/>
        </p:nvPicPr>
        <p:blipFill rotWithShape="1">
          <a:blip r:embed="rId7"/>
          <a:srcRect l="9911" r="23652"/>
          <a:stretch/>
        </p:blipFill>
        <p:spPr>
          <a:xfrm>
            <a:off x="7814167" y="1077121"/>
            <a:ext cx="1999672" cy="1693069"/>
          </a:xfrm>
          <a:prstGeom prst="rect">
            <a:avLst/>
          </a:prstGeom>
        </p:spPr>
      </p:pic>
      <p:sp>
        <p:nvSpPr>
          <p:cNvPr id="8" name="Content Placeholder 2">
            <a:extLst>
              <a:ext uri="{FF2B5EF4-FFF2-40B4-BE49-F238E27FC236}">
                <a16:creationId xmlns:a16="http://schemas.microsoft.com/office/drawing/2014/main" id="{53113BC7-B7EA-A7ED-4C35-3AB421598996}"/>
              </a:ext>
            </a:extLst>
          </p:cNvPr>
          <p:cNvSpPr txBox="1">
            <a:spLocks/>
          </p:cNvSpPr>
          <p:nvPr/>
        </p:nvSpPr>
        <p:spPr>
          <a:xfrm>
            <a:off x="847638" y="3294471"/>
            <a:ext cx="11017621" cy="1638810"/>
          </a:xfrm>
          <a:prstGeom prst="rect">
            <a:avLst/>
          </a:prstGeom>
        </p:spPr>
        <p:txBody>
          <a:bodyPr>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kern="0" dirty="0"/>
              <a:t>The 1990s represent devices that were primarily for productivity and resistive touch screens</a:t>
            </a:r>
          </a:p>
          <a:p>
            <a:r>
              <a:rPr lang="en-US" sz="2400" kern="0" dirty="0"/>
              <a:t>The Blackberry brought in thumb keyboards as the User Interface</a:t>
            </a:r>
          </a:p>
          <a:p>
            <a:r>
              <a:rPr lang="en-US" sz="2400" kern="0" dirty="0"/>
              <a:t>In 2007 the iPhone introduced capacitive touch screens</a:t>
            </a:r>
          </a:p>
          <a:p>
            <a:r>
              <a:rPr lang="en-US" sz="2400" kern="0" dirty="0"/>
              <a:t>In 2008 Apple Introduced the App Store</a:t>
            </a:r>
          </a:p>
          <a:p>
            <a:r>
              <a:rPr lang="en-US" sz="2400" kern="0" dirty="0"/>
              <a:t>In 2011 the Nintendo 3DS brought Glasses Free 3D and Augmented Reality Cards</a:t>
            </a:r>
          </a:p>
          <a:p>
            <a:r>
              <a:rPr lang="en-US" sz="2400" kern="0" dirty="0"/>
              <a:t>In 2019 Flexible Screens were introduced</a:t>
            </a:r>
          </a:p>
          <a:p>
            <a:endParaRPr lang="en-US" sz="2400" kern="0" dirty="0"/>
          </a:p>
          <a:p>
            <a:endParaRPr lang="en-US" sz="2400" kern="0" dirty="0"/>
          </a:p>
        </p:txBody>
      </p:sp>
      <p:pic>
        <p:nvPicPr>
          <p:cNvPr id="9" name="Picture 8">
            <a:extLst>
              <a:ext uri="{FF2B5EF4-FFF2-40B4-BE49-F238E27FC236}">
                <a16:creationId xmlns:a16="http://schemas.microsoft.com/office/drawing/2014/main" id="{C0DB1DAF-E80B-2A5B-26BA-9C0C3539F61E}"/>
              </a:ext>
            </a:extLst>
          </p:cNvPr>
          <p:cNvPicPr>
            <a:picLocks noChangeAspect="1"/>
          </p:cNvPicPr>
          <p:nvPr/>
        </p:nvPicPr>
        <p:blipFill>
          <a:blip r:embed="rId8"/>
          <a:stretch>
            <a:fillRect/>
          </a:stretch>
        </p:blipFill>
        <p:spPr>
          <a:xfrm>
            <a:off x="10222250" y="919217"/>
            <a:ext cx="1657951" cy="2112039"/>
          </a:xfrm>
          <a:prstGeom prst="rect">
            <a:avLst/>
          </a:prstGeom>
        </p:spPr>
      </p:pic>
      <p:sp>
        <p:nvSpPr>
          <p:cNvPr id="10" name="TextBox 9">
            <a:extLst>
              <a:ext uri="{FF2B5EF4-FFF2-40B4-BE49-F238E27FC236}">
                <a16:creationId xmlns:a16="http://schemas.microsoft.com/office/drawing/2014/main" id="{4FE406D7-AC31-2A58-4EBE-6110C5A05016}"/>
              </a:ext>
            </a:extLst>
          </p:cNvPr>
          <p:cNvSpPr txBox="1"/>
          <p:nvPr/>
        </p:nvSpPr>
        <p:spPr>
          <a:xfrm>
            <a:off x="326741" y="3020447"/>
            <a:ext cx="1957587" cy="338554"/>
          </a:xfrm>
          <a:prstGeom prst="rect">
            <a:avLst/>
          </a:prstGeom>
          <a:noFill/>
        </p:spPr>
        <p:txBody>
          <a:bodyPr wrap="none" rtlCol="0">
            <a:spAutoFit/>
          </a:bodyPr>
          <a:lstStyle/>
          <a:p>
            <a:r>
              <a:rPr lang="en-US" sz="1600" dirty="0"/>
              <a:t>1993 Apple Newton</a:t>
            </a:r>
          </a:p>
        </p:txBody>
      </p:sp>
      <p:sp>
        <p:nvSpPr>
          <p:cNvPr id="11" name="TextBox 10">
            <a:extLst>
              <a:ext uri="{FF2B5EF4-FFF2-40B4-BE49-F238E27FC236}">
                <a16:creationId xmlns:a16="http://schemas.microsoft.com/office/drawing/2014/main" id="{2E2D111C-AC30-5340-E8F1-9A151C9AFEC3}"/>
              </a:ext>
            </a:extLst>
          </p:cNvPr>
          <p:cNvSpPr txBox="1"/>
          <p:nvPr/>
        </p:nvSpPr>
        <p:spPr>
          <a:xfrm>
            <a:off x="2459352" y="3020447"/>
            <a:ext cx="1586012" cy="338554"/>
          </a:xfrm>
          <a:prstGeom prst="rect">
            <a:avLst/>
          </a:prstGeom>
          <a:noFill/>
        </p:spPr>
        <p:txBody>
          <a:bodyPr wrap="none" rtlCol="0">
            <a:spAutoFit/>
          </a:bodyPr>
          <a:lstStyle/>
          <a:p>
            <a:r>
              <a:rPr lang="en-US" sz="1600" dirty="0"/>
              <a:t>1997 Palm Pilot</a:t>
            </a:r>
          </a:p>
        </p:txBody>
      </p:sp>
      <p:sp>
        <p:nvSpPr>
          <p:cNvPr id="12" name="TextBox 11">
            <a:extLst>
              <a:ext uri="{FF2B5EF4-FFF2-40B4-BE49-F238E27FC236}">
                <a16:creationId xmlns:a16="http://schemas.microsoft.com/office/drawing/2014/main" id="{F05CB03F-11C3-3D29-8C15-25EAA04F998C}"/>
              </a:ext>
            </a:extLst>
          </p:cNvPr>
          <p:cNvSpPr txBox="1"/>
          <p:nvPr/>
        </p:nvSpPr>
        <p:spPr>
          <a:xfrm>
            <a:off x="4220388" y="3020447"/>
            <a:ext cx="1641411" cy="338554"/>
          </a:xfrm>
          <a:prstGeom prst="rect">
            <a:avLst/>
          </a:prstGeom>
          <a:noFill/>
        </p:spPr>
        <p:txBody>
          <a:bodyPr wrap="none" rtlCol="0">
            <a:spAutoFit/>
          </a:bodyPr>
          <a:lstStyle/>
          <a:p>
            <a:r>
              <a:rPr lang="en-US" sz="1600" dirty="0"/>
              <a:t>1999 Blackberry</a:t>
            </a:r>
          </a:p>
        </p:txBody>
      </p:sp>
      <p:sp>
        <p:nvSpPr>
          <p:cNvPr id="13" name="TextBox 12">
            <a:extLst>
              <a:ext uri="{FF2B5EF4-FFF2-40B4-BE49-F238E27FC236}">
                <a16:creationId xmlns:a16="http://schemas.microsoft.com/office/drawing/2014/main" id="{5ACDB0CF-3DCA-B131-2D7C-9FF16E59F42F}"/>
              </a:ext>
            </a:extLst>
          </p:cNvPr>
          <p:cNvSpPr txBox="1"/>
          <p:nvPr/>
        </p:nvSpPr>
        <p:spPr>
          <a:xfrm>
            <a:off x="6028221" y="3020447"/>
            <a:ext cx="1305165" cy="338554"/>
          </a:xfrm>
          <a:prstGeom prst="rect">
            <a:avLst/>
          </a:prstGeom>
          <a:noFill/>
        </p:spPr>
        <p:txBody>
          <a:bodyPr wrap="none" rtlCol="0">
            <a:spAutoFit/>
          </a:bodyPr>
          <a:lstStyle/>
          <a:p>
            <a:r>
              <a:rPr lang="en-US" sz="1600" dirty="0"/>
              <a:t>2007 iPhone</a:t>
            </a:r>
          </a:p>
        </p:txBody>
      </p:sp>
      <p:sp>
        <p:nvSpPr>
          <p:cNvPr id="14" name="TextBox 13">
            <a:extLst>
              <a:ext uri="{FF2B5EF4-FFF2-40B4-BE49-F238E27FC236}">
                <a16:creationId xmlns:a16="http://schemas.microsoft.com/office/drawing/2014/main" id="{F9CE0ED5-23FF-F745-11E0-0B2FC00E3F18}"/>
              </a:ext>
            </a:extLst>
          </p:cNvPr>
          <p:cNvSpPr txBox="1"/>
          <p:nvPr/>
        </p:nvSpPr>
        <p:spPr>
          <a:xfrm>
            <a:off x="7814167" y="3020447"/>
            <a:ext cx="1939955" cy="338554"/>
          </a:xfrm>
          <a:prstGeom prst="rect">
            <a:avLst/>
          </a:prstGeom>
          <a:noFill/>
        </p:spPr>
        <p:txBody>
          <a:bodyPr wrap="none" rtlCol="0">
            <a:spAutoFit/>
          </a:bodyPr>
          <a:lstStyle/>
          <a:p>
            <a:r>
              <a:rPr lang="en-US" sz="1600" dirty="0"/>
              <a:t>2011 Nintendo 3DS</a:t>
            </a:r>
          </a:p>
        </p:txBody>
      </p:sp>
      <p:sp>
        <p:nvSpPr>
          <p:cNvPr id="15" name="TextBox 14">
            <a:extLst>
              <a:ext uri="{FF2B5EF4-FFF2-40B4-BE49-F238E27FC236}">
                <a16:creationId xmlns:a16="http://schemas.microsoft.com/office/drawing/2014/main" id="{7917D5DD-CDE0-72B9-EE55-6403A6C45138}"/>
              </a:ext>
            </a:extLst>
          </p:cNvPr>
          <p:cNvSpPr txBox="1"/>
          <p:nvPr/>
        </p:nvSpPr>
        <p:spPr>
          <a:xfrm>
            <a:off x="9981381" y="3020447"/>
            <a:ext cx="2139688" cy="338554"/>
          </a:xfrm>
          <a:prstGeom prst="rect">
            <a:avLst/>
          </a:prstGeom>
          <a:noFill/>
        </p:spPr>
        <p:txBody>
          <a:bodyPr wrap="none" rtlCol="0">
            <a:spAutoFit/>
          </a:bodyPr>
          <a:lstStyle/>
          <a:p>
            <a:r>
              <a:rPr lang="en-US" sz="1600" dirty="0"/>
              <a:t>2019 Flexible Screens</a:t>
            </a:r>
          </a:p>
        </p:txBody>
      </p:sp>
    </p:spTree>
    <p:extLst>
      <p:ext uri="{BB962C8B-B14F-4D97-AF65-F5344CB8AC3E}">
        <p14:creationId xmlns:p14="http://schemas.microsoft.com/office/powerpoint/2010/main" val="254046945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D9F6-4B12-C972-6860-E45A6237BCB4}"/>
              </a:ext>
            </a:extLst>
          </p:cNvPr>
          <p:cNvSpPr>
            <a:spLocks noGrp="1"/>
          </p:cNvSpPr>
          <p:nvPr>
            <p:ph type="title"/>
          </p:nvPr>
        </p:nvSpPr>
        <p:spPr/>
        <p:txBody>
          <a:bodyPr/>
          <a:lstStyle/>
          <a:p>
            <a:r>
              <a:rPr lang="en-US" dirty="0"/>
              <a:t>Early AR Starts</a:t>
            </a:r>
          </a:p>
        </p:txBody>
      </p:sp>
      <p:pic>
        <p:nvPicPr>
          <p:cNvPr id="3" name="Picture 2">
            <a:extLst>
              <a:ext uri="{FF2B5EF4-FFF2-40B4-BE49-F238E27FC236}">
                <a16:creationId xmlns:a16="http://schemas.microsoft.com/office/drawing/2014/main" id="{8F234355-7599-7679-8E09-F0DBF193A22D}"/>
              </a:ext>
            </a:extLst>
          </p:cNvPr>
          <p:cNvPicPr>
            <a:picLocks noChangeAspect="1"/>
          </p:cNvPicPr>
          <p:nvPr/>
        </p:nvPicPr>
        <p:blipFill>
          <a:blip r:embed="rId3"/>
          <a:stretch>
            <a:fillRect/>
          </a:stretch>
        </p:blipFill>
        <p:spPr>
          <a:xfrm>
            <a:off x="7215786" y="1234154"/>
            <a:ext cx="2671395" cy="1495963"/>
          </a:xfrm>
          <a:prstGeom prst="rect">
            <a:avLst/>
          </a:prstGeom>
        </p:spPr>
      </p:pic>
      <p:pic>
        <p:nvPicPr>
          <p:cNvPr id="4" name="Picture 3">
            <a:extLst>
              <a:ext uri="{FF2B5EF4-FFF2-40B4-BE49-F238E27FC236}">
                <a16:creationId xmlns:a16="http://schemas.microsoft.com/office/drawing/2014/main" id="{4EE5AB2C-DBF2-E2C5-C6AD-845468B1DE0E}"/>
              </a:ext>
            </a:extLst>
          </p:cNvPr>
          <p:cNvPicPr>
            <a:picLocks noChangeAspect="1"/>
          </p:cNvPicPr>
          <p:nvPr/>
        </p:nvPicPr>
        <p:blipFill rotWithShape="1">
          <a:blip r:embed="rId4"/>
          <a:srcRect b="14705"/>
          <a:stretch/>
        </p:blipFill>
        <p:spPr>
          <a:xfrm>
            <a:off x="9704180" y="946557"/>
            <a:ext cx="2326364" cy="1783560"/>
          </a:xfrm>
          <a:prstGeom prst="rect">
            <a:avLst/>
          </a:prstGeom>
        </p:spPr>
      </p:pic>
      <p:pic>
        <p:nvPicPr>
          <p:cNvPr id="5" name="Picture 4">
            <a:extLst>
              <a:ext uri="{FF2B5EF4-FFF2-40B4-BE49-F238E27FC236}">
                <a16:creationId xmlns:a16="http://schemas.microsoft.com/office/drawing/2014/main" id="{AE71D158-D244-CD28-5A26-2ADCB9B12F38}"/>
              </a:ext>
            </a:extLst>
          </p:cNvPr>
          <p:cNvPicPr>
            <a:picLocks noChangeAspect="1"/>
          </p:cNvPicPr>
          <p:nvPr/>
        </p:nvPicPr>
        <p:blipFill>
          <a:blip r:embed="rId5"/>
          <a:stretch>
            <a:fillRect/>
          </a:stretch>
        </p:blipFill>
        <p:spPr>
          <a:xfrm>
            <a:off x="4293878" y="1004567"/>
            <a:ext cx="2981349" cy="1794484"/>
          </a:xfrm>
          <a:prstGeom prst="rect">
            <a:avLst/>
          </a:prstGeom>
        </p:spPr>
      </p:pic>
      <p:pic>
        <p:nvPicPr>
          <p:cNvPr id="6" name="Picture 5">
            <a:extLst>
              <a:ext uri="{FF2B5EF4-FFF2-40B4-BE49-F238E27FC236}">
                <a16:creationId xmlns:a16="http://schemas.microsoft.com/office/drawing/2014/main" id="{B041192D-1A7B-0BB7-8D42-5923750A7D91}"/>
              </a:ext>
            </a:extLst>
          </p:cNvPr>
          <p:cNvPicPr>
            <a:picLocks noChangeAspect="1"/>
          </p:cNvPicPr>
          <p:nvPr/>
        </p:nvPicPr>
        <p:blipFill>
          <a:blip r:embed="rId6"/>
          <a:stretch>
            <a:fillRect/>
          </a:stretch>
        </p:blipFill>
        <p:spPr>
          <a:xfrm>
            <a:off x="340332" y="997568"/>
            <a:ext cx="3844106" cy="1801483"/>
          </a:xfrm>
          <a:prstGeom prst="rect">
            <a:avLst/>
          </a:prstGeom>
        </p:spPr>
      </p:pic>
      <p:sp>
        <p:nvSpPr>
          <p:cNvPr id="7" name="Content Placeholder 2">
            <a:extLst>
              <a:ext uri="{FF2B5EF4-FFF2-40B4-BE49-F238E27FC236}">
                <a16:creationId xmlns:a16="http://schemas.microsoft.com/office/drawing/2014/main" id="{B0E3AB42-7B57-1B2F-84BA-DA6FEFB7C31E}"/>
              </a:ext>
            </a:extLst>
          </p:cNvPr>
          <p:cNvSpPr txBox="1">
            <a:spLocks/>
          </p:cNvSpPr>
          <p:nvPr/>
        </p:nvSpPr>
        <p:spPr>
          <a:xfrm>
            <a:off x="4537282" y="3622609"/>
            <a:ext cx="6940563" cy="1645451"/>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kern="0" dirty="0"/>
              <a:t>1994 – The QR Code</a:t>
            </a:r>
          </a:p>
          <a:p>
            <a:r>
              <a:rPr lang="en-US" sz="2400" kern="0" dirty="0"/>
              <a:t>2003 – Sony </a:t>
            </a:r>
            <a:r>
              <a:rPr lang="en-US" sz="2400" kern="0" dirty="0" err="1"/>
              <a:t>EyeToy</a:t>
            </a:r>
            <a:endParaRPr lang="en-US" sz="2400" kern="0" dirty="0"/>
          </a:p>
          <a:p>
            <a:r>
              <a:rPr lang="en-US" sz="2400" kern="0" dirty="0"/>
              <a:t>2007 – iPhone </a:t>
            </a:r>
          </a:p>
          <a:p>
            <a:r>
              <a:rPr lang="en-US" sz="2400" kern="0" dirty="0"/>
              <a:t>2011 – Nintendo AR </a:t>
            </a:r>
          </a:p>
          <a:p>
            <a:r>
              <a:rPr lang="en-US" sz="2400" kern="0" dirty="0"/>
              <a:t>2013 – Google Glass</a:t>
            </a:r>
          </a:p>
          <a:p>
            <a:r>
              <a:rPr lang="en-US" sz="2400" kern="0" dirty="0"/>
              <a:t>2020 – LiDAR on the iPad Pro</a:t>
            </a:r>
          </a:p>
          <a:p>
            <a:endParaRPr lang="en-US" sz="2400" kern="0" dirty="0"/>
          </a:p>
          <a:p>
            <a:endParaRPr lang="en-US" sz="2400" kern="0" dirty="0"/>
          </a:p>
          <a:p>
            <a:endParaRPr lang="en-US" sz="2400" kern="0" dirty="0"/>
          </a:p>
        </p:txBody>
      </p:sp>
      <p:sp>
        <p:nvSpPr>
          <p:cNvPr id="8" name="TextBox 7">
            <a:extLst>
              <a:ext uri="{FF2B5EF4-FFF2-40B4-BE49-F238E27FC236}">
                <a16:creationId xmlns:a16="http://schemas.microsoft.com/office/drawing/2014/main" id="{419BDD5C-A845-695B-9271-80A9199533C0}"/>
              </a:ext>
            </a:extLst>
          </p:cNvPr>
          <p:cNvSpPr txBox="1"/>
          <p:nvPr/>
        </p:nvSpPr>
        <p:spPr>
          <a:xfrm>
            <a:off x="7597684" y="2896838"/>
            <a:ext cx="1350050" cy="338554"/>
          </a:xfrm>
          <a:prstGeom prst="rect">
            <a:avLst/>
          </a:prstGeom>
          <a:noFill/>
        </p:spPr>
        <p:txBody>
          <a:bodyPr wrap="none" rtlCol="0">
            <a:spAutoFit/>
          </a:bodyPr>
          <a:lstStyle/>
          <a:p>
            <a:r>
              <a:rPr lang="en-US" sz="1600" dirty="0"/>
              <a:t>Google Glass</a:t>
            </a:r>
          </a:p>
        </p:txBody>
      </p:sp>
      <p:sp>
        <p:nvSpPr>
          <p:cNvPr id="9" name="TextBox 8">
            <a:extLst>
              <a:ext uri="{FF2B5EF4-FFF2-40B4-BE49-F238E27FC236}">
                <a16:creationId xmlns:a16="http://schemas.microsoft.com/office/drawing/2014/main" id="{0422AE3F-8912-6BD6-315D-6E36D4351143}"/>
              </a:ext>
            </a:extLst>
          </p:cNvPr>
          <p:cNvSpPr txBox="1"/>
          <p:nvPr/>
        </p:nvSpPr>
        <p:spPr>
          <a:xfrm>
            <a:off x="10279612" y="2896838"/>
            <a:ext cx="1084143" cy="338554"/>
          </a:xfrm>
          <a:prstGeom prst="rect">
            <a:avLst/>
          </a:prstGeom>
          <a:noFill/>
        </p:spPr>
        <p:txBody>
          <a:bodyPr wrap="none" rtlCol="0">
            <a:spAutoFit/>
          </a:bodyPr>
          <a:lstStyle/>
          <a:p>
            <a:r>
              <a:rPr lang="en-US" sz="1600" dirty="0"/>
              <a:t>Mobile AR</a:t>
            </a:r>
          </a:p>
        </p:txBody>
      </p:sp>
      <p:sp>
        <p:nvSpPr>
          <p:cNvPr id="10" name="TextBox 9">
            <a:extLst>
              <a:ext uri="{FF2B5EF4-FFF2-40B4-BE49-F238E27FC236}">
                <a16:creationId xmlns:a16="http://schemas.microsoft.com/office/drawing/2014/main" id="{0688EEC7-5008-3677-E11A-914C4228FABE}"/>
              </a:ext>
            </a:extLst>
          </p:cNvPr>
          <p:cNvSpPr txBox="1"/>
          <p:nvPr/>
        </p:nvSpPr>
        <p:spPr>
          <a:xfrm>
            <a:off x="4472974" y="2896838"/>
            <a:ext cx="1311578" cy="338554"/>
          </a:xfrm>
          <a:prstGeom prst="rect">
            <a:avLst/>
          </a:prstGeom>
          <a:noFill/>
        </p:spPr>
        <p:txBody>
          <a:bodyPr wrap="none" rtlCol="0">
            <a:spAutoFit/>
          </a:bodyPr>
          <a:lstStyle/>
          <a:p>
            <a:r>
              <a:rPr lang="en-US" sz="1600" dirty="0"/>
              <a:t>Nintendo AR</a:t>
            </a:r>
          </a:p>
        </p:txBody>
      </p:sp>
      <p:sp>
        <p:nvSpPr>
          <p:cNvPr id="11" name="TextBox 10">
            <a:extLst>
              <a:ext uri="{FF2B5EF4-FFF2-40B4-BE49-F238E27FC236}">
                <a16:creationId xmlns:a16="http://schemas.microsoft.com/office/drawing/2014/main" id="{7124C9CD-88B2-9926-6DC2-14FB5749F846}"/>
              </a:ext>
            </a:extLst>
          </p:cNvPr>
          <p:cNvSpPr txBox="1"/>
          <p:nvPr/>
        </p:nvSpPr>
        <p:spPr>
          <a:xfrm>
            <a:off x="662772" y="2870594"/>
            <a:ext cx="1313308" cy="338554"/>
          </a:xfrm>
          <a:prstGeom prst="rect">
            <a:avLst/>
          </a:prstGeom>
          <a:noFill/>
        </p:spPr>
        <p:txBody>
          <a:bodyPr wrap="none" rtlCol="0">
            <a:spAutoFit/>
          </a:bodyPr>
          <a:lstStyle/>
          <a:p>
            <a:r>
              <a:rPr lang="en-US" sz="1600" dirty="0"/>
              <a:t>Sony </a:t>
            </a:r>
            <a:r>
              <a:rPr lang="en-US" sz="1600" dirty="0" err="1"/>
              <a:t>EyeToy</a:t>
            </a:r>
            <a:endParaRPr lang="en-US" sz="1600" dirty="0"/>
          </a:p>
        </p:txBody>
      </p:sp>
      <p:pic>
        <p:nvPicPr>
          <p:cNvPr id="1026" name="Picture 2" descr="Eye of Judgment Preview - IGN">
            <a:extLst>
              <a:ext uri="{FF2B5EF4-FFF2-40B4-BE49-F238E27FC236}">
                <a16:creationId xmlns:a16="http://schemas.microsoft.com/office/drawing/2014/main" id="{2BA8F314-D4C0-1848-9EE5-5320B6B563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32" y="3429000"/>
            <a:ext cx="3844106" cy="216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19627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DC39-0D21-B37F-1004-82E6A94AE81E}"/>
              </a:ext>
            </a:extLst>
          </p:cNvPr>
          <p:cNvSpPr>
            <a:spLocks noGrp="1"/>
          </p:cNvSpPr>
          <p:nvPr>
            <p:ph type="title"/>
          </p:nvPr>
        </p:nvSpPr>
        <p:spPr/>
        <p:txBody>
          <a:bodyPr/>
          <a:lstStyle/>
          <a:p>
            <a:r>
              <a:rPr lang="en-US" dirty="0"/>
              <a:t>Motion Control</a:t>
            </a:r>
          </a:p>
        </p:txBody>
      </p:sp>
      <p:pic>
        <p:nvPicPr>
          <p:cNvPr id="3" name="Picture 2">
            <a:extLst>
              <a:ext uri="{FF2B5EF4-FFF2-40B4-BE49-F238E27FC236}">
                <a16:creationId xmlns:a16="http://schemas.microsoft.com/office/drawing/2014/main" id="{E2F8404C-5AC0-8722-AA76-D0CC3545BB71}"/>
              </a:ext>
            </a:extLst>
          </p:cNvPr>
          <p:cNvPicPr>
            <a:picLocks noChangeAspect="1"/>
          </p:cNvPicPr>
          <p:nvPr/>
        </p:nvPicPr>
        <p:blipFill>
          <a:blip r:embed="rId3"/>
          <a:stretch>
            <a:fillRect/>
          </a:stretch>
        </p:blipFill>
        <p:spPr>
          <a:xfrm flipH="1">
            <a:off x="6096000" y="970823"/>
            <a:ext cx="1419591" cy="1242142"/>
          </a:xfrm>
          <a:prstGeom prst="rect">
            <a:avLst/>
          </a:prstGeom>
        </p:spPr>
      </p:pic>
      <p:pic>
        <p:nvPicPr>
          <p:cNvPr id="4" name="Picture 3">
            <a:extLst>
              <a:ext uri="{FF2B5EF4-FFF2-40B4-BE49-F238E27FC236}">
                <a16:creationId xmlns:a16="http://schemas.microsoft.com/office/drawing/2014/main" id="{FB2A82D0-1D8C-F773-B34D-88B2BFD1AAAD}"/>
              </a:ext>
            </a:extLst>
          </p:cNvPr>
          <p:cNvPicPr>
            <a:picLocks noChangeAspect="1"/>
          </p:cNvPicPr>
          <p:nvPr/>
        </p:nvPicPr>
        <p:blipFill>
          <a:blip r:embed="rId4"/>
          <a:stretch>
            <a:fillRect/>
          </a:stretch>
        </p:blipFill>
        <p:spPr>
          <a:xfrm>
            <a:off x="2876988" y="2183824"/>
            <a:ext cx="2654681" cy="1391697"/>
          </a:xfrm>
          <a:prstGeom prst="rect">
            <a:avLst/>
          </a:prstGeom>
        </p:spPr>
      </p:pic>
      <p:pic>
        <p:nvPicPr>
          <p:cNvPr id="5" name="Picture 4">
            <a:extLst>
              <a:ext uri="{FF2B5EF4-FFF2-40B4-BE49-F238E27FC236}">
                <a16:creationId xmlns:a16="http://schemas.microsoft.com/office/drawing/2014/main" id="{491C5F19-CA6D-A0DC-A7CC-F84199155B88}"/>
              </a:ext>
            </a:extLst>
          </p:cNvPr>
          <p:cNvPicPr>
            <a:picLocks noChangeAspect="1"/>
          </p:cNvPicPr>
          <p:nvPr/>
        </p:nvPicPr>
        <p:blipFill>
          <a:blip r:embed="rId5"/>
          <a:stretch>
            <a:fillRect/>
          </a:stretch>
        </p:blipFill>
        <p:spPr>
          <a:xfrm>
            <a:off x="2702628" y="879833"/>
            <a:ext cx="2815856" cy="1333132"/>
          </a:xfrm>
          <a:prstGeom prst="rect">
            <a:avLst/>
          </a:prstGeom>
        </p:spPr>
      </p:pic>
      <p:pic>
        <p:nvPicPr>
          <p:cNvPr id="6" name="Picture 5">
            <a:extLst>
              <a:ext uri="{FF2B5EF4-FFF2-40B4-BE49-F238E27FC236}">
                <a16:creationId xmlns:a16="http://schemas.microsoft.com/office/drawing/2014/main" id="{5C05BABA-230C-E298-741A-AAF2FC365B6A}"/>
              </a:ext>
            </a:extLst>
          </p:cNvPr>
          <p:cNvPicPr>
            <a:picLocks noChangeAspect="1"/>
          </p:cNvPicPr>
          <p:nvPr/>
        </p:nvPicPr>
        <p:blipFill>
          <a:blip r:embed="rId6"/>
          <a:stretch>
            <a:fillRect/>
          </a:stretch>
        </p:blipFill>
        <p:spPr>
          <a:xfrm>
            <a:off x="370924" y="2252275"/>
            <a:ext cx="1897396" cy="1423047"/>
          </a:xfrm>
          <a:prstGeom prst="rect">
            <a:avLst/>
          </a:prstGeom>
        </p:spPr>
      </p:pic>
      <p:pic>
        <p:nvPicPr>
          <p:cNvPr id="7" name="Picture 6">
            <a:extLst>
              <a:ext uri="{FF2B5EF4-FFF2-40B4-BE49-F238E27FC236}">
                <a16:creationId xmlns:a16="http://schemas.microsoft.com/office/drawing/2014/main" id="{9B6F78A4-7086-4520-334D-70B300536BD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416865" y="2667464"/>
            <a:ext cx="1065087" cy="1597631"/>
          </a:xfrm>
          <a:prstGeom prst="rect">
            <a:avLst/>
          </a:prstGeom>
        </p:spPr>
      </p:pic>
      <p:sp>
        <p:nvSpPr>
          <p:cNvPr id="8" name="Content Placeholder 2">
            <a:extLst>
              <a:ext uri="{FF2B5EF4-FFF2-40B4-BE49-F238E27FC236}">
                <a16:creationId xmlns:a16="http://schemas.microsoft.com/office/drawing/2014/main" id="{F19201C3-F6CD-FBBD-5CF3-9C3BCB2930D0}"/>
              </a:ext>
            </a:extLst>
          </p:cNvPr>
          <p:cNvSpPr txBox="1">
            <a:spLocks/>
          </p:cNvSpPr>
          <p:nvPr/>
        </p:nvSpPr>
        <p:spPr>
          <a:xfrm>
            <a:off x="818212" y="3990710"/>
            <a:ext cx="4602666" cy="957940"/>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000" kern="0" dirty="0"/>
              <a:t>1985 – VPL Gloves</a:t>
            </a:r>
          </a:p>
          <a:p>
            <a:r>
              <a:rPr lang="en-US" sz="2000" kern="0" dirty="0"/>
              <a:t>1989 – </a:t>
            </a:r>
            <a:r>
              <a:rPr lang="en-US" sz="2000" kern="0" dirty="0" err="1"/>
              <a:t>PowerGlove</a:t>
            </a:r>
            <a:endParaRPr lang="en-US" sz="2000" kern="0" dirty="0"/>
          </a:p>
          <a:p>
            <a:r>
              <a:rPr lang="en-US" sz="2000" kern="0" dirty="0"/>
              <a:t>2003 – </a:t>
            </a:r>
            <a:r>
              <a:rPr lang="en-US" sz="2000" kern="0" dirty="0" err="1"/>
              <a:t>EyeToy</a:t>
            </a:r>
            <a:endParaRPr lang="en-US" sz="2000" kern="0" dirty="0"/>
          </a:p>
          <a:p>
            <a:r>
              <a:rPr lang="en-US" sz="2000" kern="0" dirty="0"/>
              <a:t>2010 – Kinect 1 &amp; 2</a:t>
            </a:r>
          </a:p>
          <a:p>
            <a:r>
              <a:rPr lang="en-US" sz="2000" kern="0" dirty="0"/>
              <a:t>2012 – Wii and Sony Wands</a:t>
            </a:r>
          </a:p>
          <a:p>
            <a:r>
              <a:rPr lang="en-US" sz="2000" kern="0" dirty="0"/>
              <a:t>2013 – Leap Motion</a:t>
            </a:r>
          </a:p>
          <a:p>
            <a:endParaRPr lang="en-US" sz="2400" kern="0" dirty="0"/>
          </a:p>
          <a:p>
            <a:endParaRPr lang="en-US" sz="2400" kern="0" dirty="0"/>
          </a:p>
          <a:p>
            <a:endParaRPr lang="en-US" sz="2400" kern="0" dirty="0"/>
          </a:p>
        </p:txBody>
      </p:sp>
      <p:pic>
        <p:nvPicPr>
          <p:cNvPr id="9" name="Picture 8">
            <a:extLst>
              <a:ext uri="{FF2B5EF4-FFF2-40B4-BE49-F238E27FC236}">
                <a16:creationId xmlns:a16="http://schemas.microsoft.com/office/drawing/2014/main" id="{4A1DC848-A316-5B51-9661-816360C2F2D3}"/>
              </a:ext>
            </a:extLst>
          </p:cNvPr>
          <p:cNvPicPr>
            <a:picLocks noChangeAspect="1"/>
          </p:cNvPicPr>
          <p:nvPr/>
        </p:nvPicPr>
        <p:blipFill>
          <a:blip r:embed="rId9"/>
          <a:stretch>
            <a:fillRect/>
          </a:stretch>
        </p:blipFill>
        <p:spPr>
          <a:xfrm>
            <a:off x="235035" y="846367"/>
            <a:ext cx="1677986" cy="1279820"/>
          </a:xfrm>
          <a:prstGeom prst="rect">
            <a:avLst/>
          </a:prstGeom>
        </p:spPr>
      </p:pic>
      <p:sp>
        <p:nvSpPr>
          <p:cNvPr id="10" name="Content Placeholder 2">
            <a:extLst>
              <a:ext uri="{FF2B5EF4-FFF2-40B4-BE49-F238E27FC236}">
                <a16:creationId xmlns:a16="http://schemas.microsoft.com/office/drawing/2014/main" id="{11FC1BEF-162E-391F-8681-EF2317F93722}"/>
              </a:ext>
            </a:extLst>
          </p:cNvPr>
          <p:cNvSpPr txBox="1">
            <a:spLocks/>
          </p:cNvSpPr>
          <p:nvPr/>
        </p:nvSpPr>
        <p:spPr>
          <a:xfrm>
            <a:off x="6172468" y="3922658"/>
            <a:ext cx="5763499" cy="1176018"/>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000" kern="0" dirty="0"/>
              <a:t>2013 – Leap motion integrated into many VR headsets</a:t>
            </a:r>
          </a:p>
          <a:p>
            <a:r>
              <a:rPr lang="en-US" sz="2000" kern="0" dirty="0"/>
              <a:t>2016 – Oculus releases their own 	controllers</a:t>
            </a:r>
          </a:p>
          <a:p>
            <a:r>
              <a:rPr lang="en-US" sz="2000" kern="0" dirty="0"/>
              <a:t>2018 – Ready Player One Popularizes 	Omnidirectional Treadmills</a:t>
            </a:r>
          </a:p>
          <a:p>
            <a:r>
              <a:rPr lang="en-US" sz="2000" kern="0" dirty="0"/>
              <a:t>2019 – Oculus release controller free hand tracking </a:t>
            </a:r>
          </a:p>
          <a:p>
            <a:r>
              <a:rPr lang="en-US" sz="2000" kern="0" dirty="0"/>
              <a:t>2020 – LiDAR introduced on Tablets</a:t>
            </a:r>
            <a:endParaRPr lang="en-US" sz="2400" kern="0" dirty="0"/>
          </a:p>
          <a:p>
            <a:endParaRPr lang="en-US" sz="2400" kern="0" dirty="0"/>
          </a:p>
        </p:txBody>
      </p:sp>
      <p:pic>
        <p:nvPicPr>
          <p:cNvPr id="11" name="Picture 10">
            <a:extLst>
              <a:ext uri="{FF2B5EF4-FFF2-40B4-BE49-F238E27FC236}">
                <a16:creationId xmlns:a16="http://schemas.microsoft.com/office/drawing/2014/main" id="{90F45AA1-5661-20AA-D039-B83259E13763}"/>
              </a:ext>
            </a:extLst>
          </p:cNvPr>
          <p:cNvPicPr>
            <a:picLocks noChangeAspect="1"/>
          </p:cNvPicPr>
          <p:nvPr/>
        </p:nvPicPr>
        <p:blipFill>
          <a:blip r:embed="rId10"/>
          <a:stretch>
            <a:fillRect/>
          </a:stretch>
        </p:blipFill>
        <p:spPr>
          <a:xfrm>
            <a:off x="7763648" y="863307"/>
            <a:ext cx="2252013" cy="1500967"/>
          </a:xfrm>
          <a:prstGeom prst="rect">
            <a:avLst/>
          </a:prstGeom>
        </p:spPr>
      </p:pic>
      <p:pic>
        <p:nvPicPr>
          <p:cNvPr id="12" name="Picture 11">
            <a:extLst>
              <a:ext uri="{FF2B5EF4-FFF2-40B4-BE49-F238E27FC236}">
                <a16:creationId xmlns:a16="http://schemas.microsoft.com/office/drawing/2014/main" id="{30621650-5E92-7305-4594-CF5BF524997C}"/>
              </a:ext>
            </a:extLst>
          </p:cNvPr>
          <p:cNvPicPr>
            <a:picLocks noChangeAspect="1"/>
          </p:cNvPicPr>
          <p:nvPr/>
        </p:nvPicPr>
        <p:blipFill>
          <a:blip r:embed="rId11"/>
          <a:stretch>
            <a:fillRect/>
          </a:stretch>
        </p:blipFill>
        <p:spPr>
          <a:xfrm>
            <a:off x="8073031" y="2479607"/>
            <a:ext cx="1889254" cy="1062705"/>
          </a:xfrm>
          <a:prstGeom prst="rect">
            <a:avLst/>
          </a:prstGeom>
        </p:spPr>
      </p:pic>
      <p:pic>
        <p:nvPicPr>
          <p:cNvPr id="13" name="Picture 12">
            <a:extLst>
              <a:ext uri="{FF2B5EF4-FFF2-40B4-BE49-F238E27FC236}">
                <a16:creationId xmlns:a16="http://schemas.microsoft.com/office/drawing/2014/main" id="{CDC23AA7-9E75-108D-EAD8-BD7908274821}"/>
              </a:ext>
            </a:extLst>
          </p:cNvPr>
          <p:cNvPicPr>
            <a:picLocks noChangeAspect="1"/>
          </p:cNvPicPr>
          <p:nvPr/>
        </p:nvPicPr>
        <p:blipFill>
          <a:blip r:embed="rId12"/>
          <a:stretch>
            <a:fillRect/>
          </a:stretch>
        </p:blipFill>
        <p:spPr>
          <a:xfrm>
            <a:off x="6105439" y="2242388"/>
            <a:ext cx="1269374" cy="1333133"/>
          </a:xfrm>
          <a:prstGeom prst="rect">
            <a:avLst/>
          </a:prstGeom>
        </p:spPr>
      </p:pic>
      <p:pic>
        <p:nvPicPr>
          <p:cNvPr id="14" name="Picture 13">
            <a:extLst>
              <a:ext uri="{FF2B5EF4-FFF2-40B4-BE49-F238E27FC236}">
                <a16:creationId xmlns:a16="http://schemas.microsoft.com/office/drawing/2014/main" id="{36884A77-44B6-DEF1-7FCE-A544806C736A}"/>
              </a:ext>
            </a:extLst>
          </p:cNvPr>
          <p:cNvPicPr>
            <a:picLocks noChangeAspect="1"/>
          </p:cNvPicPr>
          <p:nvPr/>
        </p:nvPicPr>
        <p:blipFill>
          <a:blip r:embed="rId13"/>
          <a:stretch>
            <a:fillRect/>
          </a:stretch>
        </p:blipFill>
        <p:spPr>
          <a:xfrm>
            <a:off x="10507564" y="1092219"/>
            <a:ext cx="1150169" cy="1150169"/>
          </a:xfrm>
          <a:prstGeom prst="rect">
            <a:avLst/>
          </a:prstGeom>
        </p:spPr>
      </p:pic>
      <p:pic>
        <p:nvPicPr>
          <p:cNvPr id="15" name="Picture 14">
            <a:extLst>
              <a:ext uri="{FF2B5EF4-FFF2-40B4-BE49-F238E27FC236}">
                <a16:creationId xmlns:a16="http://schemas.microsoft.com/office/drawing/2014/main" id="{AC932C4E-52C6-35ED-12CD-67DA94F73EF2}"/>
              </a:ext>
            </a:extLst>
          </p:cNvPr>
          <p:cNvPicPr>
            <a:picLocks noChangeAspect="1"/>
          </p:cNvPicPr>
          <p:nvPr/>
        </p:nvPicPr>
        <p:blipFill>
          <a:blip r:embed="rId14"/>
          <a:stretch>
            <a:fillRect/>
          </a:stretch>
        </p:blipFill>
        <p:spPr>
          <a:xfrm>
            <a:off x="10523233" y="2249598"/>
            <a:ext cx="1150169" cy="1380203"/>
          </a:xfrm>
          <a:prstGeom prst="rect">
            <a:avLst/>
          </a:prstGeom>
        </p:spPr>
      </p:pic>
    </p:spTree>
    <p:extLst>
      <p:ext uri="{BB962C8B-B14F-4D97-AF65-F5344CB8AC3E}">
        <p14:creationId xmlns:p14="http://schemas.microsoft.com/office/powerpoint/2010/main" val="265607442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4B08-6C0E-9A4D-1CAE-2AB01834ECC0}"/>
              </a:ext>
            </a:extLst>
          </p:cNvPr>
          <p:cNvSpPr>
            <a:spLocks noGrp="1"/>
          </p:cNvSpPr>
          <p:nvPr>
            <p:ph type="title"/>
          </p:nvPr>
        </p:nvSpPr>
        <p:spPr/>
        <p:txBody>
          <a:bodyPr/>
          <a:lstStyle/>
          <a:p>
            <a:r>
              <a:rPr lang="en-US" dirty="0"/>
              <a:t>Modern AR/VR</a:t>
            </a:r>
          </a:p>
        </p:txBody>
      </p:sp>
      <p:pic>
        <p:nvPicPr>
          <p:cNvPr id="4" name="Picture 3">
            <a:extLst>
              <a:ext uri="{FF2B5EF4-FFF2-40B4-BE49-F238E27FC236}">
                <a16:creationId xmlns:a16="http://schemas.microsoft.com/office/drawing/2014/main" id="{EB8AC3D2-82FF-6D68-A524-14419F9619F3}"/>
              </a:ext>
            </a:extLst>
          </p:cNvPr>
          <p:cNvPicPr>
            <a:picLocks noChangeAspect="1"/>
          </p:cNvPicPr>
          <p:nvPr/>
        </p:nvPicPr>
        <p:blipFill>
          <a:blip r:embed="rId3"/>
          <a:stretch>
            <a:fillRect/>
          </a:stretch>
        </p:blipFill>
        <p:spPr>
          <a:xfrm>
            <a:off x="808583" y="4130056"/>
            <a:ext cx="2081118" cy="1387412"/>
          </a:xfrm>
          <a:prstGeom prst="rect">
            <a:avLst/>
          </a:prstGeom>
        </p:spPr>
      </p:pic>
      <p:pic>
        <p:nvPicPr>
          <p:cNvPr id="5" name="Picture 4">
            <a:extLst>
              <a:ext uri="{FF2B5EF4-FFF2-40B4-BE49-F238E27FC236}">
                <a16:creationId xmlns:a16="http://schemas.microsoft.com/office/drawing/2014/main" id="{FAB4E7A5-BB22-4FC4-C66A-E8720129B7EE}"/>
              </a:ext>
            </a:extLst>
          </p:cNvPr>
          <p:cNvPicPr>
            <a:picLocks noChangeAspect="1"/>
          </p:cNvPicPr>
          <p:nvPr/>
        </p:nvPicPr>
        <p:blipFill>
          <a:blip r:embed="rId4"/>
          <a:stretch>
            <a:fillRect/>
          </a:stretch>
        </p:blipFill>
        <p:spPr>
          <a:xfrm>
            <a:off x="340598" y="1262777"/>
            <a:ext cx="3001636" cy="1374243"/>
          </a:xfrm>
          <a:prstGeom prst="rect">
            <a:avLst/>
          </a:prstGeom>
        </p:spPr>
      </p:pic>
      <p:pic>
        <p:nvPicPr>
          <p:cNvPr id="6" name="Picture 5">
            <a:extLst>
              <a:ext uri="{FF2B5EF4-FFF2-40B4-BE49-F238E27FC236}">
                <a16:creationId xmlns:a16="http://schemas.microsoft.com/office/drawing/2014/main" id="{3827A57B-A0BB-C32A-DF74-30C754CAF3AE}"/>
              </a:ext>
            </a:extLst>
          </p:cNvPr>
          <p:cNvPicPr>
            <a:picLocks noChangeAspect="1"/>
          </p:cNvPicPr>
          <p:nvPr/>
        </p:nvPicPr>
        <p:blipFill>
          <a:blip r:embed="rId5"/>
          <a:stretch>
            <a:fillRect/>
          </a:stretch>
        </p:blipFill>
        <p:spPr>
          <a:xfrm>
            <a:off x="3546733" y="1023886"/>
            <a:ext cx="2745682" cy="1743666"/>
          </a:xfrm>
          <a:prstGeom prst="rect">
            <a:avLst/>
          </a:prstGeom>
        </p:spPr>
      </p:pic>
      <p:pic>
        <p:nvPicPr>
          <p:cNvPr id="7" name="Picture 6">
            <a:extLst>
              <a:ext uri="{FF2B5EF4-FFF2-40B4-BE49-F238E27FC236}">
                <a16:creationId xmlns:a16="http://schemas.microsoft.com/office/drawing/2014/main" id="{9D303A82-2A86-A506-891E-FD7CF261CA07}"/>
              </a:ext>
            </a:extLst>
          </p:cNvPr>
          <p:cNvPicPr>
            <a:picLocks noChangeAspect="1"/>
          </p:cNvPicPr>
          <p:nvPr/>
        </p:nvPicPr>
        <p:blipFill>
          <a:blip r:embed="rId6"/>
          <a:stretch>
            <a:fillRect/>
          </a:stretch>
        </p:blipFill>
        <p:spPr>
          <a:xfrm>
            <a:off x="3779688" y="4094617"/>
            <a:ext cx="2512727" cy="1369436"/>
          </a:xfrm>
          <a:prstGeom prst="rect">
            <a:avLst/>
          </a:prstGeom>
        </p:spPr>
      </p:pic>
      <p:pic>
        <p:nvPicPr>
          <p:cNvPr id="9" name="Picture 8">
            <a:extLst>
              <a:ext uri="{FF2B5EF4-FFF2-40B4-BE49-F238E27FC236}">
                <a16:creationId xmlns:a16="http://schemas.microsoft.com/office/drawing/2014/main" id="{84D3C28B-513F-3265-628A-0A4EA056D3E8}"/>
              </a:ext>
            </a:extLst>
          </p:cNvPr>
          <p:cNvPicPr>
            <a:picLocks noChangeAspect="1"/>
          </p:cNvPicPr>
          <p:nvPr/>
        </p:nvPicPr>
        <p:blipFill>
          <a:blip r:embed="rId7"/>
          <a:stretch>
            <a:fillRect/>
          </a:stretch>
        </p:blipFill>
        <p:spPr>
          <a:xfrm>
            <a:off x="6515335" y="884070"/>
            <a:ext cx="3034352" cy="2023297"/>
          </a:xfrm>
          <a:prstGeom prst="rect">
            <a:avLst/>
          </a:prstGeom>
        </p:spPr>
      </p:pic>
      <p:pic>
        <p:nvPicPr>
          <p:cNvPr id="10" name="Picture 9">
            <a:extLst>
              <a:ext uri="{FF2B5EF4-FFF2-40B4-BE49-F238E27FC236}">
                <a16:creationId xmlns:a16="http://schemas.microsoft.com/office/drawing/2014/main" id="{D4E7ADB5-6911-F468-43BE-E120EF84A154}"/>
              </a:ext>
            </a:extLst>
          </p:cNvPr>
          <p:cNvPicPr>
            <a:picLocks noChangeAspect="1"/>
          </p:cNvPicPr>
          <p:nvPr/>
        </p:nvPicPr>
        <p:blipFill>
          <a:blip r:embed="rId8"/>
          <a:stretch>
            <a:fillRect/>
          </a:stretch>
        </p:blipFill>
        <p:spPr>
          <a:xfrm>
            <a:off x="9729668" y="1061983"/>
            <a:ext cx="2121734" cy="1697387"/>
          </a:xfrm>
          <a:prstGeom prst="rect">
            <a:avLst/>
          </a:prstGeom>
        </p:spPr>
      </p:pic>
      <p:pic>
        <p:nvPicPr>
          <p:cNvPr id="12" name="Picture 11">
            <a:extLst>
              <a:ext uri="{FF2B5EF4-FFF2-40B4-BE49-F238E27FC236}">
                <a16:creationId xmlns:a16="http://schemas.microsoft.com/office/drawing/2014/main" id="{D031108F-7CC5-BA1F-96D6-427754E85909}"/>
              </a:ext>
            </a:extLst>
          </p:cNvPr>
          <p:cNvPicPr>
            <a:picLocks noChangeAspect="1"/>
          </p:cNvPicPr>
          <p:nvPr/>
        </p:nvPicPr>
        <p:blipFill>
          <a:blip r:embed="rId9"/>
          <a:stretch>
            <a:fillRect/>
          </a:stretch>
        </p:blipFill>
        <p:spPr>
          <a:xfrm>
            <a:off x="1500691" y="3609476"/>
            <a:ext cx="2476531" cy="2476531"/>
          </a:xfrm>
          <a:prstGeom prst="rect">
            <a:avLst/>
          </a:prstGeom>
        </p:spPr>
      </p:pic>
      <p:sp>
        <p:nvSpPr>
          <p:cNvPr id="13" name="TextBox 12">
            <a:extLst>
              <a:ext uri="{FF2B5EF4-FFF2-40B4-BE49-F238E27FC236}">
                <a16:creationId xmlns:a16="http://schemas.microsoft.com/office/drawing/2014/main" id="{4EFBE422-DC99-5A09-24C4-4178D5DE0D25}"/>
              </a:ext>
            </a:extLst>
          </p:cNvPr>
          <p:cNvSpPr txBox="1"/>
          <p:nvPr/>
        </p:nvSpPr>
        <p:spPr>
          <a:xfrm>
            <a:off x="3537918" y="2630911"/>
            <a:ext cx="2606804" cy="584775"/>
          </a:xfrm>
          <a:prstGeom prst="rect">
            <a:avLst/>
          </a:prstGeom>
          <a:noFill/>
        </p:spPr>
        <p:txBody>
          <a:bodyPr wrap="none" rtlCol="0">
            <a:spAutoFit/>
          </a:bodyPr>
          <a:lstStyle/>
          <a:p>
            <a:r>
              <a:rPr lang="en-US" dirty="0"/>
              <a:t>Meta Quest 2</a:t>
            </a:r>
          </a:p>
        </p:txBody>
      </p:sp>
      <p:sp>
        <p:nvSpPr>
          <p:cNvPr id="14" name="TextBox 13">
            <a:extLst>
              <a:ext uri="{FF2B5EF4-FFF2-40B4-BE49-F238E27FC236}">
                <a16:creationId xmlns:a16="http://schemas.microsoft.com/office/drawing/2014/main" id="{FB53B3C6-EE88-29C6-4F48-FBF702565D9D}"/>
              </a:ext>
            </a:extLst>
          </p:cNvPr>
          <p:cNvSpPr txBox="1"/>
          <p:nvPr/>
        </p:nvSpPr>
        <p:spPr>
          <a:xfrm>
            <a:off x="927448" y="2599454"/>
            <a:ext cx="1827936" cy="584775"/>
          </a:xfrm>
          <a:prstGeom prst="rect">
            <a:avLst/>
          </a:prstGeom>
          <a:noFill/>
        </p:spPr>
        <p:txBody>
          <a:bodyPr wrap="none" rtlCol="0">
            <a:spAutoFit/>
          </a:bodyPr>
          <a:lstStyle/>
          <a:p>
            <a:r>
              <a:rPr lang="en-US" dirty="0"/>
              <a:t>HTC </a:t>
            </a:r>
            <a:r>
              <a:rPr lang="en-US" dirty="0" err="1"/>
              <a:t>Vive</a:t>
            </a:r>
            <a:endParaRPr lang="en-US" dirty="0"/>
          </a:p>
        </p:txBody>
      </p:sp>
      <p:sp>
        <p:nvSpPr>
          <p:cNvPr id="15" name="TextBox 14">
            <a:extLst>
              <a:ext uri="{FF2B5EF4-FFF2-40B4-BE49-F238E27FC236}">
                <a16:creationId xmlns:a16="http://schemas.microsoft.com/office/drawing/2014/main" id="{6D2B89DF-10D7-CBD5-8B16-96D15FD5D4EE}"/>
              </a:ext>
            </a:extLst>
          </p:cNvPr>
          <p:cNvSpPr txBox="1"/>
          <p:nvPr/>
        </p:nvSpPr>
        <p:spPr>
          <a:xfrm>
            <a:off x="6447590" y="2684579"/>
            <a:ext cx="3169842" cy="584775"/>
          </a:xfrm>
          <a:prstGeom prst="rect">
            <a:avLst/>
          </a:prstGeom>
          <a:noFill/>
        </p:spPr>
        <p:txBody>
          <a:bodyPr wrap="none" rtlCol="0">
            <a:spAutoFit/>
          </a:bodyPr>
          <a:lstStyle/>
          <a:p>
            <a:r>
              <a:rPr lang="en-US" dirty="0"/>
              <a:t>PlayStation VR 2</a:t>
            </a:r>
          </a:p>
        </p:txBody>
      </p:sp>
      <p:sp>
        <p:nvSpPr>
          <p:cNvPr id="16" name="TextBox 15">
            <a:extLst>
              <a:ext uri="{FF2B5EF4-FFF2-40B4-BE49-F238E27FC236}">
                <a16:creationId xmlns:a16="http://schemas.microsoft.com/office/drawing/2014/main" id="{EADEABA9-2903-B604-318C-42ADFCCA2EDD}"/>
              </a:ext>
            </a:extLst>
          </p:cNvPr>
          <p:cNvSpPr txBox="1"/>
          <p:nvPr/>
        </p:nvSpPr>
        <p:spPr>
          <a:xfrm>
            <a:off x="856847" y="5813234"/>
            <a:ext cx="1954381" cy="584775"/>
          </a:xfrm>
          <a:prstGeom prst="rect">
            <a:avLst/>
          </a:prstGeom>
          <a:noFill/>
        </p:spPr>
        <p:txBody>
          <a:bodyPr wrap="none" rtlCol="0">
            <a:spAutoFit/>
          </a:bodyPr>
          <a:lstStyle/>
          <a:p>
            <a:r>
              <a:rPr lang="en-US" dirty="0"/>
              <a:t>Halo Lens</a:t>
            </a:r>
          </a:p>
        </p:txBody>
      </p:sp>
      <p:sp>
        <p:nvSpPr>
          <p:cNvPr id="17" name="TextBox 16">
            <a:extLst>
              <a:ext uri="{FF2B5EF4-FFF2-40B4-BE49-F238E27FC236}">
                <a16:creationId xmlns:a16="http://schemas.microsoft.com/office/drawing/2014/main" id="{77505B5E-680B-BB3A-46F0-ECB72A220739}"/>
              </a:ext>
            </a:extLst>
          </p:cNvPr>
          <p:cNvSpPr txBox="1"/>
          <p:nvPr/>
        </p:nvSpPr>
        <p:spPr>
          <a:xfrm>
            <a:off x="3892607" y="5737644"/>
            <a:ext cx="2217274" cy="584775"/>
          </a:xfrm>
          <a:prstGeom prst="rect">
            <a:avLst/>
          </a:prstGeom>
          <a:noFill/>
        </p:spPr>
        <p:txBody>
          <a:bodyPr wrap="none" rtlCol="0">
            <a:spAutoFit/>
          </a:bodyPr>
          <a:lstStyle/>
          <a:p>
            <a:r>
              <a:rPr lang="en-US" dirty="0"/>
              <a:t>Magic Leap</a:t>
            </a:r>
          </a:p>
        </p:txBody>
      </p:sp>
      <p:sp>
        <p:nvSpPr>
          <p:cNvPr id="18" name="TextBox 17">
            <a:extLst>
              <a:ext uri="{FF2B5EF4-FFF2-40B4-BE49-F238E27FC236}">
                <a16:creationId xmlns:a16="http://schemas.microsoft.com/office/drawing/2014/main" id="{0203E478-BC3E-6248-8657-3B9975697416}"/>
              </a:ext>
            </a:extLst>
          </p:cNvPr>
          <p:cNvSpPr txBox="1"/>
          <p:nvPr/>
        </p:nvSpPr>
        <p:spPr>
          <a:xfrm>
            <a:off x="9883587" y="2684578"/>
            <a:ext cx="1813895" cy="584775"/>
          </a:xfrm>
          <a:prstGeom prst="rect">
            <a:avLst/>
          </a:prstGeom>
          <a:noFill/>
        </p:spPr>
        <p:txBody>
          <a:bodyPr wrap="none" rtlCol="0">
            <a:spAutoFit/>
          </a:bodyPr>
          <a:lstStyle/>
          <a:p>
            <a:r>
              <a:rPr lang="en-US" dirty="0" err="1"/>
              <a:t>XReal</a:t>
            </a:r>
            <a:r>
              <a:rPr lang="en-US" dirty="0"/>
              <a:t> Air</a:t>
            </a:r>
          </a:p>
        </p:txBody>
      </p:sp>
      <p:pic>
        <p:nvPicPr>
          <p:cNvPr id="19" name="Picture 18">
            <a:extLst>
              <a:ext uri="{FF2B5EF4-FFF2-40B4-BE49-F238E27FC236}">
                <a16:creationId xmlns:a16="http://schemas.microsoft.com/office/drawing/2014/main" id="{C96E41D0-53DD-62B0-30C6-1CB73DC01365}"/>
              </a:ext>
            </a:extLst>
          </p:cNvPr>
          <p:cNvPicPr>
            <a:picLocks noChangeAspect="1"/>
          </p:cNvPicPr>
          <p:nvPr/>
        </p:nvPicPr>
        <p:blipFill>
          <a:blip r:embed="rId10"/>
          <a:stretch>
            <a:fillRect/>
          </a:stretch>
        </p:blipFill>
        <p:spPr>
          <a:xfrm>
            <a:off x="7373794" y="3954994"/>
            <a:ext cx="3589219" cy="2018936"/>
          </a:xfrm>
          <a:prstGeom prst="rect">
            <a:avLst/>
          </a:prstGeom>
        </p:spPr>
      </p:pic>
    </p:spTree>
    <p:extLst>
      <p:ext uri="{BB962C8B-B14F-4D97-AF65-F5344CB8AC3E}">
        <p14:creationId xmlns:p14="http://schemas.microsoft.com/office/powerpoint/2010/main" val="30182701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5863-FA42-6614-B6E4-54A7D737A331}"/>
              </a:ext>
            </a:extLst>
          </p:cNvPr>
          <p:cNvSpPr>
            <a:spLocks noGrp="1"/>
          </p:cNvSpPr>
          <p:nvPr>
            <p:ph type="title"/>
          </p:nvPr>
        </p:nvSpPr>
        <p:spPr>
          <a:xfrm>
            <a:off x="2387600" y="-67899"/>
            <a:ext cx="7416800" cy="795130"/>
          </a:xfrm>
        </p:spPr>
        <p:txBody>
          <a:bodyPr/>
          <a:lstStyle/>
          <a:p>
            <a:r>
              <a:rPr lang="en-US" dirty="0"/>
              <a:t>Virtual Worlds</a:t>
            </a:r>
          </a:p>
        </p:txBody>
      </p:sp>
      <p:pic>
        <p:nvPicPr>
          <p:cNvPr id="4" name="Picture 3">
            <a:extLst>
              <a:ext uri="{FF2B5EF4-FFF2-40B4-BE49-F238E27FC236}">
                <a16:creationId xmlns:a16="http://schemas.microsoft.com/office/drawing/2014/main" id="{08B85F6B-644D-7160-832B-49EFE6E8A6CE}"/>
              </a:ext>
            </a:extLst>
          </p:cNvPr>
          <p:cNvPicPr>
            <a:picLocks noChangeAspect="1"/>
          </p:cNvPicPr>
          <p:nvPr/>
        </p:nvPicPr>
        <p:blipFill>
          <a:blip r:embed="rId3"/>
          <a:stretch>
            <a:fillRect/>
          </a:stretch>
        </p:blipFill>
        <p:spPr>
          <a:xfrm>
            <a:off x="406959" y="963700"/>
            <a:ext cx="3510773" cy="2141573"/>
          </a:xfrm>
          <a:prstGeom prst="rect">
            <a:avLst/>
          </a:prstGeom>
        </p:spPr>
      </p:pic>
      <p:pic>
        <p:nvPicPr>
          <p:cNvPr id="9" name="Picture 8">
            <a:extLst>
              <a:ext uri="{FF2B5EF4-FFF2-40B4-BE49-F238E27FC236}">
                <a16:creationId xmlns:a16="http://schemas.microsoft.com/office/drawing/2014/main" id="{916A38CC-B5A7-D28A-122C-46EE2CE70897}"/>
              </a:ext>
            </a:extLst>
          </p:cNvPr>
          <p:cNvPicPr>
            <a:picLocks noChangeAspect="1"/>
          </p:cNvPicPr>
          <p:nvPr/>
        </p:nvPicPr>
        <p:blipFill>
          <a:blip r:embed="rId4"/>
          <a:stretch>
            <a:fillRect/>
          </a:stretch>
        </p:blipFill>
        <p:spPr>
          <a:xfrm>
            <a:off x="4235910" y="3397948"/>
            <a:ext cx="3543042" cy="2141572"/>
          </a:xfrm>
          <a:prstGeom prst="rect">
            <a:avLst/>
          </a:prstGeom>
        </p:spPr>
      </p:pic>
      <p:pic>
        <p:nvPicPr>
          <p:cNvPr id="10" name="Picture 9">
            <a:extLst>
              <a:ext uri="{FF2B5EF4-FFF2-40B4-BE49-F238E27FC236}">
                <a16:creationId xmlns:a16="http://schemas.microsoft.com/office/drawing/2014/main" id="{AA6BD426-3373-8F89-AC54-782DE2C493B0}"/>
              </a:ext>
            </a:extLst>
          </p:cNvPr>
          <p:cNvPicPr>
            <a:picLocks noChangeAspect="1"/>
          </p:cNvPicPr>
          <p:nvPr/>
        </p:nvPicPr>
        <p:blipFill rotWithShape="1">
          <a:blip r:embed="rId5"/>
          <a:srcRect t="15345" b="19023"/>
          <a:stretch/>
        </p:blipFill>
        <p:spPr>
          <a:xfrm>
            <a:off x="8116721" y="980341"/>
            <a:ext cx="3706931" cy="2097964"/>
          </a:xfrm>
          <a:prstGeom prst="rect">
            <a:avLst/>
          </a:prstGeom>
        </p:spPr>
      </p:pic>
      <p:pic>
        <p:nvPicPr>
          <p:cNvPr id="11" name="Picture 10">
            <a:extLst>
              <a:ext uri="{FF2B5EF4-FFF2-40B4-BE49-F238E27FC236}">
                <a16:creationId xmlns:a16="http://schemas.microsoft.com/office/drawing/2014/main" id="{73BBBBBC-0D04-82B7-D5AC-1B7E77472B20}"/>
              </a:ext>
            </a:extLst>
          </p:cNvPr>
          <p:cNvPicPr>
            <a:picLocks noChangeAspect="1"/>
          </p:cNvPicPr>
          <p:nvPr/>
        </p:nvPicPr>
        <p:blipFill rotWithShape="1">
          <a:blip r:embed="rId6"/>
          <a:srcRect r="9923"/>
          <a:stretch/>
        </p:blipFill>
        <p:spPr>
          <a:xfrm>
            <a:off x="8097130" y="3397946"/>
            <a:ext cx="3726522" cy="2141573"/>
          </a:xfrm>
          <a:prstGeom prst="rect">
            <a:avLst/>
          </a:prstGeom>
        </p:spPr>
      </p:pic>
      <p:pic>
        <p:nvPicPr>
          <p:cNvPr id="12" name="Picture 11">
            <a:extLst>
              <a:ext uri="{FF2B5EF4-FFF2-40B4-BE49-F238E27FC236}">
                <a16:creationId xmlns:a16="http://schemas.microsoft.com/office/drawing/2014/main" id="{72E96501-8E6A-F6EA-EA7B-152C387C02C3}"/>
              </a:ext>
            </a:extLst>
          </p:cNvPr>
          <p:cNvPicPr>
            <a:picLocks noChangeAspect="1"/>
          </p:cNvPicPr>
          <p:nvPr/>
        </p:nvPicPr>
        <p:blipFill rotWithShape="1">
          <a:blip r:embed="rId7"/>
          <a:srcRect l="15192" r="13454"/>
          <a:stretch/>
        </p:blipFill>
        <p:spPr>
          <a:xfrm>
            <a:off x="4235910" y="952896"/>
            <a:ext cx="3562633" cy="2141573"/>
          </a:xfrm>
          <a:prstGeom prst="rect">
            <a:avLst/>
          </a:prstGeom>
        </p:spPr>
      </p:pic>
      <p:pic>
        <p:nvPicPr>
          <p:cNvPr id="13" name="Picture 12">
            <a:extLst>
              <a:ext uri="{FF2B5EF4-FFF2-40B4-BE49-F238E27FC236}">
                <a16:creationId xmlns:a16="http://schemas.microsoft.com/office/drawing/2014/main" id="{9F27F9AF-96D4-CD99-A465-AE8023B0D430}"/>
              </a:ext>
            </a:extLst>
          </p:cNvPr>
          <p:cNvPicPr>
            <a:picLocks noChangeAspect="1"/>
          </p:cNvPicPr>
          <p:nvPr/>
        </p:nvPicPr>
        <p:blipFill>
          <a:blip r:embed="rId8"/>
          <a:stretch>
            <a:fillRect/>
          </a:stretch>
        </p:blipFill>
        <p:spPr>
          <a:xfrm>
            <a:off x="406959" y="3397946"/>
            <a:ext cx="3510773" cy="2141574"/>
          </a:xfrm>
          <a:prstGeom prst="rect">
            <a:avLst/>
          </a:prstGeom>
        </p:spPr>
      </p:pic>
      <p:sp>
        <p:nvSpPr>
          <p:cNvPr id="6" name="TextBox 5">
            <a:extLst>
              <a:ext uri="{FF2B5EF4-FFF2-40B4-BE49-F238E27FC236}">
                <a16:creationId xmlns:a16="http://schemas.microsoft.com/office/drawing/2014/main" id="{8CCAA774-D5BF-7D6C-E2D0-99E0079AAA7E}"/>
              </a:ext>
            </a:extLst>
          </p:cNvPr>
          <p:cNvSpPr txBox="1"/>
          <p:nvPr/>
        </p:nvSpPr>
        <p:spPr>
          <a:xfrm>
            <a:off x="406959" y="4954744"/>
            <a:ext cx="2271006" cy="584775"/>
          </a:xfrm>
          <a:prstGeom prst="rect">
            <a:avLst/>
          </a:prstGeom>
          <a:noFill/>
        </p:spPr>
        <p:txBody>
          <a:bodyPr wrap="none" rtlCol="0">
            <a:spAutoFit/>
          </a:bodyPr>
          <a:lstStyle/>
          <a:p>
            <a:r>
              <a:rPr lang="en-US" dirty="0">
                <a:solidFill>
                  <a:schemeClr val="bg1"/>
                </a:solidFill>
              </a:rPr>
              <a:t>Second Life</a:t>
            </a:r>
          </a:p>
        </p:txBody>
      </p:sp>
      <p:sp>
        <p:nvSpPr>
          <p:cNvPr id="7" name="TextBox 6">
            <a:extLst>
              <a:ext uri="{FF2B5EF4-FFF2-40B4-BE49-F238E27FC236}">
                <a16:creationId xmlns:a16="http://schemas.microsoft.com/office/drawing/2014/main" id="{9E8BBA45-39FE-F309-2AB7-0466BF24C613}"/>
              </a:ext>
            </a:extLst>
          </p:cNvPr>
          <p:cNvSpPr txBox="1"/>
          <p:nvPr/>
        </p:nvSpPr>
        <p:spPr>
          <a:xfrm>
            <a:off x="406959" y="2580931"/>
            <a:ext cx="2513445" cy="584775"/>
          </a:xfrm>
          <a:prstGeom prst="rect">
            <a:avLst/>
          </a:prstGeom>
          <a:noFill/>
        </p:spPr>
        <p:txBody>
          <a:bodyPr wrap="none" rtlCol="0">
            <a:spAutoFit/>
          </a:bodyPr>
          <a:lstStyle/>
          <a:p>
            <a:r>
              <a:rPr lang="en-US" dirty="0">
                <a:solidFill>
                  <a:schemeClr val="bg1"/>
                </a:solidFill>
              </a:rPr>
              <a:t>There/OLIVE</a:t>
            </a:r>
          </a:p>
        </p:txBody>
      </p:sp>
      <p:sp>
        <p:nvSpPr>
          <p:cNvPr id="14" name="TextBox 13">
            <a:extLst>
              <a:ext uri="{FF2B5EF4-FFF2-40B4-BE49-F238E27FC236}">
                <a16:creationId xmlns:a16="http://schemas.microsoft.com/office/drawing/2014/main" id="{532BE2BA-569A-522A-C075-8B6A1A0CB9C5}"/>
              </a:ext>
            </a:extLst>
          </p:cNvPr>
          <p:cNvSpPr txBox="1"/>
          <p:nvPr/>
        </p:nvSpPr>
        <p:spPr>
          <a:xfrm>
            <a:off x="4249187" y="2537231"/>
            <a:ext cx="1816523" cy="584775"/>
          </a:xfrm>
          <a:prstGeom prst="rect">
            <a:avLst/>
          </a:prstGeom>
          <a:noFill/>
        </p:spPr>
        <p:txBody>
          <a:bodyPr wrap="none" rtlCol="0">
            <a:spAutoFit/>
          </a:bodyPr>
          <a:lstStyle/>
          <a:p>
            <a:r>
              <a:rPr lang="en-US" dirty="0" err="1">
                <a:solidFill>
                  <a:schemeClr val="bg1"/>
                </a:solidFill>
              </a:rPr>
              <a:t>OpenSim</a:t>
            </a:r>
            <a:endParaRPr lang="en-US" dirty="0">
              <a:solidFill>
                <a:schemeClr val="bg1"/>
              </a:solidFill>
            </a:endParaRPr>
          </a:p>
        </p:txBody>
      </p:sp>
      <p:sp>
        <p:nvSpPr>
          <p:cNvPr id="15" name="TextBox 14">
            <a:extLst>
              <a:ext uri="{FF2B5EF4-FFF2-40B4-BE49-F238E27FC236}">
                <a16:creationId xmlns:a16="http://schemas.microsoft.com/office/drawing/2014/main" id="{105E9D2D-3C0D-8D17-6BC4-1B19E9BCBA45}"/>
              </a:ext>
            </a:extLst>
          </p:cNvPr>
          <p:cNvSpPr txBox="1"/>
          <p:nvPr/>
        </p:nvSpPr>
        <p:spPr>
          <a:xfrm>
            <a:off x="8097130" y="2493530"/>
            <a:ext cx="1399935" cy="584775"/>
          </a:xfrm>
          <a:prstGeom prst="rect">
            <a:avLst/>
          </a:prstGeom>
          <a:noFill/>
        </p:spPr>
        <p:txBody>
          <a:bodyPr wrap="none" rtlCol="0">
            <a:spAutoFit/>
          </a:bodyPr>
          <a:lstStyle/>
          <a:p>
            <a:r>
              <a:rPr lang="en-US" dirty="0">
                <a:solidFill>
                  <a:schemeClr val="bg1"/>
                </a:solidFill>
              </a:rPr>
              <a:t>Roblox</a:t>
            </a:r>
          </a:p>
        </p:txBody>
      </p:sp>
      <p:sp>
        <p:nvSpPr>
          <p:cNvPr id="16" name="TextBox 15">
            <a:extLst>
              <a:ext uri="{FF2B5EF4-FFF2-40B4-BE49-F238E27FC236}">
                <a16:creationId xmlns:a16="http://schemas.microsoft.com/office/drawing/2014/main" id="{11769573-8448-3BBB-0D9A-85EC91AD3089}"/>
              </a:ext>
            </a:extLst>
          </p:cNvPr>
          <p:cNvSpPr txBox="1"/>
          <p:nvPr/>
        </p:nvSpPr>
        <p:spPr>
          <a:xfrm>
            <a:off x="4368298" y="4927490"/>
            <a:ext cx="2554097" cy="584775"/>
          </a:xfrm>
          <a:prstGeom prst="rect">
            <a:avLst/>
          </a:prstGeom>
          <a:noFill/>
        </p:spPr>
        <p:txBody>
          <a:bodyPr wrap="none" rtlCol="0">
            <a:spAutoFit/>
          </a:bodyPr>
          <a:lstStyle/>
          <a:p>
            <a:r>
              <a:rPr lang="en-US" dirty="0">
                <a:solidFill>
                  <a:schemeClr val="bg1"/>
                </a:solidFill>
              </a:rPr>
              <a:t>Club Penguin</a:t>
            </a:r>
          </a:p>
        </p:txBody>
      </p:sp>
      <p:sp>
        <p:nvSpPr>
          <p:cNvPr id="17" name="TextBox 16">
            <a:extLst>
              <a:ext uri="{FF2B5EF4-FFF2-40B4-BE49-F238E27FC236}">
                <a16:creationId xmlns:a16="http://schemas.microsoft.com/office/drawing/2014/main" id="{0F7B58C6-C5F5-6C7E-B320-92644CB78C4F}"/>
              </a:ext>
            </a:extLst>
          </p:cNvPr>
          <p:cNvSpPr txBox="1"/>
          <p:nvPr/>
        </p:nvSpPr>
        <p:spPr>
          <a:xfrm>
            <a:off x="8097130" y="4961239"/>
            <a:ext cx="1854418" cy="584775"/>
          </a:xfrm>
          <a:prstGeom prst="rect">
            <a:avLst/>
          </a:prstGeom>
          <a:noFill/>
        </p:spPr>
        <p:txBody>
          <a:bodyPr wrap="none" rtlCol="0">
            <a:spAutoFit/>
          </a:bodyPr>
          <a:lstStyle/>
          <a:p>
            <a:r>
              <a:rPr lang="en-US" dirty="0">
                <a:solidFill>
                  <a:schemeClr val="bg1"/>
                </a:solidFill>
              </a:rPr>
              <a:t>Minecraft</a:t>
            </a:r>
          </a:p>
        </p:txBody>
      </p:sp>
    </p:spTree>
    <p:extLst>
      <p:ext uri="{BB962C8B-B14F-4D97-AF65-F5344CB8AC3E}">
        <p14:creationId xmlns:p14="http://schemas.microsoft.com/office/powerpoint/2010/main" val="244046458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85DE-3147-7E26-9103-FA6E593D3EC4}"/>
              </a:ext>
            </a:extLst>
          </p:cNvPr>
          <p:cNvSpPr>
            <a:spLocks noGrp="1"/>
          </p:cNvSpPr>
          <p:nvPr>
            <p:ph type="title"/>
          </p:nvPr>
        </p:nvSpPr>
        <p:spPr/>
        <p:txBody>
          <a:bodyPr/>
          <a:lstStyle/>
          <a:p>
            <a:r>
              <a:rPr lang="en-US" dirty="0"/>
              <a:t>Crypto &amp; NFTs in Games</a:t>
            </a:r>
          </a:p>
        </p:txBody>
      </p:sp>
      <p:sp>
        <p:nvSpPr>
          <p:cNvPr id="6" name="Content Placeholder 5">
            <a:extLst>
              <a:ext uri="{FF2B5EF4-FFF2-40B4-BE49-F238E27FC236}">
                <a16:creationId xmlns:a16="http://schemas.microsoft.com/office/drawing/2014/main" id="{B71115AC-AAF0-C7A2-7C2F-E3BA6D3049E9}"/>
              </a:ext>
            </a:extLst>
          </p:cNvPr>
          <p:cNvSpPr>
            <a:spLocks noGrp="1"/>
          </p:cNvSpPr>
          <p:nvPr>
            <p:ph sz="quarter" idx="11"/>
          </p:nvPr>
        </p:nvSpPr>
        <p:spPr>
          <a:xfrm>
            <a:off x="356564" y="3916919"/>
            <a:ext cx="11250613" cy="2172021"/>
          </a:xfrm>
        </p:spPr>
        <p:txBody>
          <a:bodyPr/>
          <a:lstStyle/>
          <a:p>
            <a:r>
              <a:rPr lang="en-US" dirty="0"/>
              <a:t>NFT-based games are “pivoting” away from selling or earning NFTs. </a:t>
            </a:r>
          </a:p>
          <a:p>
            <a:r>
              <a:rPr lang="en-US" dirty="0" err="1"/>
              <a:t>Proxi</a:t>
            </a:r>
            <a:r>
              <a:rPr lang="en-US" dirty="0"/>
              <a:t> is now a “memory AI” game and Shrapnel and Sandbox are now </a:t>
            </a:r>
            <a:r>
              <a:rPr lang="en-US" b="1" dirty="0"/>
              <a:t>blockchain </a:t>
            </a:r>
            <a:r>
              <a:rPr lang="en-US" dirty="0"/>
              <a:t>games. </a:t>
            </a:r>
          </a:p>
          <a:p>
            <a:r>
              <a:rPr lang="en-US" dirty="0"/>
              <a:t>Blockchain is one approach to creating a permanent asset or play record. </a:t>
            </a:r>
          </a:p>
          <a:p>
            <a:r>
              <a:rPr lang="en-US" dirty="0"/>
              <a:t>Military application is difficult to see. </a:t>
            </a:r>
          </a:p>
        </p:txBody>
      </p:sp>
      <p:pic>
        <p:nvPicPr>
          <p:cNvPr id="5" name="Picture 4">
            <a:extLst>
              <a:ext uri="{FF2B5EF4-FFF2-40B4-BE49-F238E27FC236}">
                <a16:creationId xmlns:a16="http://schemas.microsoft.com/office/drawing/2014/main" id="{B67EEED5-538A-0D8C-4D53-35FA5CF604B3}"/>
              </a:ext>
            </a:extLst>
          </p:cNvPr>
          <p:cNvPicPr>
            <a:picLocks noChangeAspect="1"/>
          </p:cNvPicPr>
          <p:nvPr/>
        </p:nvPicPr>
        <p:blipFill rotWithShape="1">
          <a:blip r:embed="rId3"/>
          <a:srcRect t="11593" r="5491" b="5946"/>
          <a:stretch/>
        </p:blipFill>
        <p:spPr>
          <a:xfrm>
            <a:off x="7722973" y="1233792"/>
            <a:ext cx="4469027" cy="2419572"/>
          </a:xfrm>
          <a:prstGeom prst="rect">
            <a:avLst/>
          </a:prstGeom>
        </p:spPr>
      </p:pic>
      <p:pic>
        <p:nvPicPr>
          <p:cNvPr id="1026" name="Picture 2" descr="Will Wright's Proxi Launches NFT Presale | Business Wire">
            <a:extLst>
              <a:ext uri="{FF2B5EF4-FFF2-40B4-BE49-F238E27FC236}">
                <a16:creationId xmlns:a16="http://schemas.microsoft.com/office/drawing/2014/main" id="{F46E8003-5402-511F-CE04-CF7ED80DFC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909"/>
          <a:stretch/>
        </p:blipFill>
        <p:spPr bwMode="auto">
          <a:xfrm>
            <a:off x="4019575" y="1240046"/>
            <a:ext cx="3526774" cy="2413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ll Wright says consumers will never accept always-online DRM - Polygon">
            <a:extLst>
              <a:ext uri="{FF2B5EF4-FFF2-40B4-BE49-F238E27FC236}">
                <a16:creationId xmlns:a16="http://schemas.microsoft.com/office/drawing/2014/main" id="{1AB3B60A-E39A-F889-6848-92536448E0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1982" y="795130"/>
            <a:ext cx="1601960" cy="10679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on CEO Mark Long: 'Digital convergence requires a new kind of  developer-publisher' | GameDaily.biz">
            <a:extLst>
              <a:ext uri="{FF2B5EF4-FFF2-40B4-BE49-F238E27FC236}">
                <a16:creationId xmlns:a16="http://schemas.microsoft.com/office/drawing/2014/main" id="{779D8D42-84B7-D1A1-8E42-DD9BA6771E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9168" y="795130"/>
            <a:ext cx="1276092" cy="15951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he Sandbox - the Metaverse Platform That's Taking the NFT World By Storm">
            <a:extLst>
              <a:ext uri="{FF2B5EF4-FFF2-40B4-BE49-F238E27FC236}">
                <a16:creationId xmlns:a16="http://schemas.microsoft.com/office/drawing/2014/main" id="{B8185EFD-2990-289C-13AC-DADB13B93D9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17"/>
          <a:stretch/>
        </p:blipFill>
        <p:spPr bwMode="auto">
          <a:xfrm>
            <a:off x="132347" y="1233792"/>
            <a:ext cx="3753853" cy="2413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84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DFFC79F-3A8B-4A0F-9111-131C2F2E9975}"/>
              </a:ext>
            </a:extLst>
          </p:cNvPr>
          <p:cNvSpPr>
            <a:spLocks noGrp="1" noChangeArrowheads="1"/>
          </p:cNvSpPr>
          <p:nvPr>
            <p:ph type="title"/>
          </p:nvPr>
        </p:nvSpPr>
        <p:spPr/>
        <p:txBody>
          <a:bodyPr/>
          <a:lstStyle/>
          <a:p>
            <a:r>
              <a:rPr lang="en-US" altLang="en-US"/>
              <a:t>Outline</a:t>
            </a:r>
          </a:p>
        </p:txBody>
      </p:sp>
      <p:sp>
        <p:nvSpPr>
          <p:cNvPr id="2" name="Rectangle: Rounded Corners 1">
            <a:extLst>
              <a:ext uri="{FF2B5EF4-FFF2-40B4-BE49-F238E27FC236}">
                <a16:creationId xmlns:a16="http://schemas.microsoft.com/office/drawing/2014/main" id="{E3843446-0086-44E0-9BE9-E86CB9357E56}"/>
              </a:ext>
            </a:extLst>
          </p:cNvPr>
          <p:cNvSpPr/>
          <p:nvPr/>
        </p:nvSpPr>
        <p:spPr bwMode="auto">
          <a:xfrm>
            <a:off x="561889" y="165769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Ancient Games</a:t>
            </a:r>
          </a:p>
        </p:txBody>
      </p:sp>
      <p:sp>
        <p:nvSpPr>
          <p:cNvPr id="6" name="Rectangle: Rounded Corners 5">
            <a:extLst>
              <a:ext uri="{FF2B5EF4-FFF2-40B4-BE49-F238E27FC236}">
                <a16:creationId xmlns:a16="http://schemas.microsoft.com/office/drawing/2014/main" id="{EF2272FA-0469-45D1-9F9C-7AB0D5EBDD60}"/>
              </a:ext>
            </a:extLst>
          </p:cNvPr>
          <p:cNvSpPr/>
          <p:nvPr/>
        </p:nvSpPr>
        <p:spPr bwMode="auto">
          <a:xfrm>
            <a:off x="561889" y="220775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Military Wargames</a:t>
            </a:r>
          </a:p>
        </p:txBody>
      </p:sp>
      <p:sp>
        <p:nvSpPr>
          <p:cNvPr id="8" name="Rectangle: Rounded Corners 7">
            <a:extLst>
              <a:ext uri="{FF2B5EF4-FFF2-40B4-BE49-F238E27FC236}">
                <a16:creationId xmlns:a16="http://schemas.microsoft.com/office/drawing/2014/main" id="{FAF3FBE4-64F3-4F8B-8886-06044C694EC9}"/>
              </a:ext>
            </a:extLst>
          </p:cNvPr>
          <p:cNvSpPr/>
          <p:nvPr/>
        </p:nvSpPr>
        <p:spPr bwMode="auto">
          <a:xfrm>
            <a:off x="561889" y="275781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Serious Games: The Military Explosion</a:t>
            </a:r>
          </a:p>
        </p:txBody>
      </p:sp>
      <p:sp>
        <p:nvSpPr>
          <p:cNvPr id="12" name="Rectangle: Rounded Corners 11">
            <a:extLst>
              <a:ext uri="{FF2B5EF4-FFF2-40B4-BE49-F238E27FC236}">
                <a16:creationId xmlns:a16="http://schemas.microsoft.com/office/drawing/2014/main" id="{B924C524-8F2E-40D4-A59D-24DA81649141}"/>
              </a:ext>
            </a:extLst>
          </p:cNvPr>
          <p:cNvSpPr/>
          <p:nvPr/>
        </p:nvSpPr>
        <p:spPr bwMode="auto">
          <a:xfrm>
            <a:off x="561889" y="110763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Introduction</a:t>
            </a:r>
          </a:p>
        </p:txBody>
      </p:sp>
      <p:sp>
        <p:nvSpPr>
          <p:cNvPr id="4" name="Rectangle: Rounded Corners 3">
            <a:extLst>
              <a:ext uri="{FF2B5EF4-FFF2-40B4-BE49-F238E27FC236}">
                <a16:creationId xmlns:a16="http://schemas.microsoft.com/office/drawing/2014/main" id="{998B28E1-FBE4-1BF7-E50D-3925FA551697}"/>
              </a:ext>
            </a:extLst>
          </p:cNvPr>
          <p:cNvSpPr/>
          <p:nvPr/>
        </p:nvSpPr>
        <p:spPr bwMode="auto">
          <a:xfrm>
            <a:off x="571328" y="495806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Future Tech</a:t>
            </a:r>
          </a:p>
        </p:txBody>
      </p:sp>
      <p:sp>
        <p:nvSpPr>
          <p:cNvPr id="13" name="Rectangle: Rounded Corners 12">
            <a:extLst>
              <a:ext uri="{FF2B5EF4-FFF2-40B4-BE49-F238E27FC236}">
                <a16:creationId xmlns:a16="http://schemas.microsoft.com/office/drawing/2014/main" id="{DF1EED5C-FD58-CB78-715D-D053E0EF04DB}"/>
              </a:ext>
            </a:extLst>
          </p:cNvPr>
          <p:cNvSpPr/>
          <p:nvPr/>
        </p:nvSpPr>
        <p:spPr bwMode="auto">
          <a:xfrm>
            <a:off x="571328" y="550812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References</a:t>
            </a:r>
          </a:p>
        </p:txBody>
      </p:sp>
      <p:sp>
        <p:nvSpPr>
          <p:cNvPr id="14" name="Rectangle: Rounded Corners 13">
            <a:extLst>
              <a:ext uri="{FF2B5EF4-FFF2-40B4-BE49-F238E27FC236}">
                <a16:creationId xmlns:a16="http://schemas.microsoft.com/office/drawing/2014/main" id="{FDCE3CCD-4B0F-EDD9-6956-6EA57363BBBC}"/>
              </a:ext>
            </a:extLst>
          </p:cNvPr>
          <p:cNvSpPr/>
          <p:nvPr/>
        </p:nvSpPr>
        <p:spPr bwMode="auto">
          <a:xfrm>
            <a:off x="552450" y="4421184"/>
            <a:ext cx="11087100" cy="434339"/>
          </a:xfrm>
          <a:prstGeom prst="roundRect">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Artificial Intelligence</a:t>
            </a:r>
          </a:p>
        </p:txBody>
      </p:sp>
      <p:sp>
        <p:nvSpPr>
          <p:cNvPr id="15" name="Rectangle: Rounded Corners 14">
            <a:extLst>
              <a:ext uri="{FF2B5EF4-FFF2-40B4-BE49-F238E27FC236}">
                <a16:creationId xmlns:a16="http://schemas.microsoft.com/office/drawing/2014/main" id="{85343FE0-F16D-7E07-71BD-1ED9F1FE3F7D}"/>
              </a:ext>
            </a:extLst>
          </p:cNvPr>
          <p:cNvSpPr/>
          <p:nvPr/>
        </p:nvSpPr>
        <p:spPr bwMode="auto">
          <a:xfrm>
            <a:off x="571328" y="3307880"/>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Metaverse</a:t>
            </a:r>
          </a:p>
        </p:txBody>
      </p:sp>
      <p:sp>
        <p:nvSpPr>
          <p:cNvPr id="5" name="Rectangle: Rounded Corners 4">
            <a:extLst>
              <a:ext uri="{FF2B5EF4-FFF2-40B4-BE49-F238E27FC236}">
                <a16:creationId xmlns:a16="http://schemas.microsoft.com/office/drawing/2014/main" id="{A06A2ED9-83D2-B57A-6077-6799DC17533E}"/>
              </a:ext>
            </a:extLst>
          </p:cNvPr>
          <p:cNvSpPr/>
          <p:nvPr/>
        </p:nvSpPr>
        <p:spPr bwMode="auto">
          <a:xfrm>
            <a:off x="571328" y="3866819"/>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Evolving VR &amp; AR</a:t>
            </a:r>
          </a:p>
        </p:txBody>
      </p:sp>
    </p:spTree>
    <p:extLst>
      <p:ext uri="{BB962C8B-B14F-4D97-AF65-F5344CB8AC3E}">
        <p14:creationId xmlns:p14="http://schemas.microsoft.com/office/powerpoint/2010/main" val="9234038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0BBF9EE-8132-C49F-9F89-1CBD6C93ED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001" y="851110"/>
            <a:ext cx="3305874" cy="2347752"/>
          </a:xfrm>
          <a:prstGeom prst="rect">
            <a:avLst/>
          </a:prstGeom>
          <a:noFill/>
          <a:extLst>
            <a:ext uri="{909E8E84-426E-40DD-AFC4-6F175D3DCCD1}">
              <a14:hiddenFill xmlns:a14="http://schemas.microsoft.com/office/drawing/2010/main">
                <a:solidFill>
                  <a:srgbClr val="FFFFFF"/>
                </a:solidFill>
              </a14:hiddenFill>
            </a:ext>
          </a:extLst>
        </p:spPr>
      </p:pic>
      <p:sp>
        <p:nvSpPr>
          <p:cNvPr id="25" name="Isosceles Triangle 24">
            <a:extLst>
              <a:ext uri="{FF2B5EF4-FFF2-40B4-BE49-F238E27FC236}">
                <a16:creationId xmlns:a16="http://schemas.microsoft.com/office/drawing/2014/main" id="{5B2A5F9B-943B-967B-0ADA-F33AD51D824E}"/>
              </a:ext>
            </a:extLst>
          </p:cNvPr>
          <p:cNvSpPr/>
          <p:nvPr/>
        </p:nvSpPr>
        <p:spPr>
          <a:xfrm flipV="1">
            <a:off x="2514678" y="3623059"/>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7F7ED54-B3A9-9D71-EEF0-70559A66C673}"/>
              </a:ext>
            </a:extLst>
          </p:cNvPr>
          <p:cNvSpPr/>
          <p:nvPr/>
        </p:nvSpPr>
        <p:spPr>
          <a:xfrm>
            <a:off x="4298500"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67B16E75-B456-879F-7CB6-7CFC5EA7CE53}"/>
              </a:ext>
            </a:extLst>
          </p:cNvPr>
          <p:cNvSpPr/>
          <p:nvPr/>
        </p:nvSpPr>
        <p:spPr>
          <a:xfrm flipV="1">
            <a:off x="6084308" y="3623059"/>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FD538FD4-1306-D330-34CD-8BADDC53A3B8}"/>
              </a:ext>
            </a:extLst>
          </p:cNvPr>
          <p:cNvSpPr/>
          <p:nvPr/>
        </p:nvSpPr>
        <p:spPr>
          <a:xfrm>
            <a:off x="7861052"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B94FEC20-CE57-6840-6C7F-8756FEC67683}"/>
              </a:ext>
            </a:extLst>
          </p:cNvPr>
          <p:cNvSpPr/>
          <p:nvPr/>
        </p:nvSpPr>
        <p:spPr>
          <a:xfrm flipV="1">
            <a:off x="9629598" y="3623059"/>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1BE5DF75-B62A-C249-45B4-21326E6A6BF6}"/>
              </a:ext>
            </a:extLst>
          </p:cNvPr>
          <p:cNvSpPr/>
          <p:nvPr/>
        </p:nvSpPr>
        <p:spPr>
          <a:xfrm>
            <a:off x="11420496"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a:extLst>
              <a:ext uri="{FF2B5EF4-FFF2-40B4-BE49-F238E27FC236}">
                <a16:creationId xmlns:a16="http://schemas.microsoft.com/office/drawing/2014/main" id="{A9F05AD5-72F0-AC08-7DAB-05FCB45FAF72}"/>
              </a:ext>
            </a:extLst>
          </p:cNvPr>
          <p:cNvSpPr txBox="1"/>
          <p:nvPr/>
        </p:nvSpPr>
        <p:spPr>
          <a:xfrm>
            <a:off x="277086" y="3823547"/>
            <a:ext cx="1276311"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Mysticism</a:t>
            </a:r>
          </a:p>
          <a:p>
            <a:pPr algn="ctr"/>
            <a:r>
              <a:rPr lang="en-US" sz="2000" dirty="0">
                <a:latin typeface="Tahoma"/>
                <a:ea typeface="Tahoma"/>
                <a:cs typeface="Tahoma"/>
              </a:rPr>
              <a:t>3000BC</a:t>
            </a:r>
            <a:endParaRPr lang="en-US" sz="2000" dirty="0">
              <a:ea typeface="Tahoma"/>
              <a:cs typeface="Tahoma"/>
            </a:endParaRPr>
          </a:p>
        </p:txBody>
      </p:sp>
      <p:sp>
        <p:nvSpPr>
          <p:cNvPr id="5" name="TextBox 2">
            <a:extLst>
              <a:ext uri="{FF2B5EF4-FFF2-40B4-BE49-F238E27FC236}">
                <a16:creationId xmlns:a16="http://schemas.microsoft.com/office/drawing/2014/main" id="{22307B41-80E8-F520-C472-08460750F6CA}"/>
              </a:ext>
            </a:extLst>
          </p:cNvPr>
          <p:cNvSpPr txBox="1"/>
          <p:nvPr/>
        </p:nvSpPr>
        <p:spPr>
          <a:xfrm>
            <a:off x="2222160" y="3823547"/>
            <a:ext cx="931666"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Chess</a:t>
            </a:r>
          </a:p>
          <a:p>
            <a:pPr algn="ctr"/>
            <a:r>
              <a:rPr lang="en-US" sz="2000" dirty="0">
                <a:latin typeface="Tahoma"/>
                <a:ea typeface="Tahoma"/>
                <a:cs typeface="Tahoma"/>
              </a:rPr>
              <a:t>500AD</a:t>
            </a:r>
            <a:endParaRPr lang="en-US" sz="2000" dirty="0">
              <a:ea typeface="Tahoma"/>
              <a:cs typeface="Tahoma"/>
            </a:endParaRPr>
          </a:p>
        </p:txBody>
      </p:sp>
      <p:sp>
        <p:nvSpPr>
          <p:cNvPr id="6" name="TextBox 3">
            <a:extLst>
              <a:ext uri="{FF2B5EF4-FFF2-40B4-BE49-F238E27FC236}">
                <a16:creationId xmlns:a16="http://schemas.microsoft.com/office/drawing/2014/main" id="{4BF8B142-8E94-AF56-31E0-431CA8B480A4}"/>
              </a:ext>
            </a:extLst>
          </p:cNvPr>
          <p:cNvSpPr txBox="1"/>
          <p:nvPr/>
        </p:nvSpPr>
        <p:spPr>
          <a:xfrm>
            <a:off x="3770536" y="3823547"/>
            <a:ext cx="1371337"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Wargames</a:t>
            </a:r>
          </a:p>
          <a:p>
            <a:pPr algn="ctr"/>
            <a:r>
              <a:rPr lang="en-US" sz="2000" dirty="0">
                <a:latin typeface="Tahoma"/>
                <a:ea typeface="Tahoma"/>
                <a:cs typeface="Tahoma"/>
              </a:rPr>
              <a:t>1644</a:t>
            </a:r>
          </a:p>
        </p:txBody>
      </p:sp>
      <p:sp>
        <p:nvSpPr>
          <p:cNvPr id="7" name="TextBox 4">
            <a:extLst>
              <a:ext uri="{FF2B5EF4-FFF2-40B4-BE49-F238E27FC236}">
                <a16:creationId xmlns:a16="http://schemas.microsoft.com/office/drawing/2014/main" id="{891C12A4-EE81-FA72-529D-958993811ABD}"/>
              </a:ext>
            </a:extLst>
          </p:cNvPr>
          <p:cNvSpPr txBox="1"/>
          <p:nvPr/>
        </p:nvSpPr>
        <p:spPr>
          <a:xfrm>
            <a:off x="5477006" y="3823547"/>
            <a:ext cx="1536896"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War College</a:t>
            </a:r>
          </a:p>
          <a:p>
            <a:pPr algn="ctr"/>
            <a:r>
              <a:rPr lang="en-US" sz="2000" dirty="0">
                <a:latin typeface="Tahoma"/>
                <a:ea typeface="Tahoma"/>
                <a:cs typeface="Tahoma"/>
              </a:rPr>
              <a:t>1895</a:t>
            </a:r>
            <a:endParaRPr lang="en-US" sz="2000" dirty="0">
              <a:ea typeface="Tahoma"/>
              <a:cs typeface="Tahoma"/>
            </a:endParaRPr>
          </a:p>
        </p:txBody>
      </p:sp>
      <p:sp>
        <p:nvSpPr>
          <p:cNvPr id="8" name="TextBox 5">
            <a:extLst>
              <a:ext uri="{FF2B5EF4-FFF2-40B4-BE49-F238E27FC236}">
                <a16:creationId xmlns:a16="http://schemas.microsoft.com/office/drawing/2014/main" id="{FA7089D7-FC57-F43A-4A39-7190D2CAF833}"/>
              </a:ext>
            </a:extLst>
          </p:cNvPr>
          <p:cNvSpPr txBox="1"/>
          <p:nvPr/>
        </p:nvSpPr>
        <p:spPr>
          <a:xfrm>
            <a:off x="7225517" y="3823547"/>
            <a:ext cx="1608134"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Mathematics</a:t>
            </a:r>
            <a:endParaRPr lang="en-US" sz="2000" dirty="0">
              <a:ea typeface="Tahoma" charset="0"/>
              <a:cs typeface="Tahoma" charset="0"/>
            </a:endParaRPr>
          </a:p>
          <a:p>
            <a:pPr algn="ctr"/>
            <a:r>
              <a:rPr lang="en-US" sz="2000" dirty="0">
                <a:ea typeface="Tahoma" charset="0"/>
                <a:cs typeface="Tahoma" charset="0"/>
              </a:rPr>
              <a:t>1912</a:t>
            </a:r>
          </a:p>
        </p:txBody>
      </p:sp>
      <p:sp>
        <p:nvSpPr>
          <p:cNvPr id="9" name="TextBox 6">
            <a:extLst>
              <a:ext uri="{FF2B5EF4-FFF2-40B4-BE49-F238E27FC236}">
                <a16:creationId xmlns:a16="http://schemas.microsoft.com/office/drawing/2014/main" id="{9B58A4A9-9548-A9CD-C3E8-78423883E679}"/>
              </a:ext>
            </a:extLst>
          </p:cNvPr>
          <p:cNvSpPr txBox="1"/>
          <p:nvPr/>
        </p:nvSpPr>
        <p:spPr>
          <a:xfrm>
            <a:off x="9157544" y="3823547"/>
            <a:ext cx="1290739"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Computer</a:t>
            </a:r>
          </a:p>
          <a:p>
            <a:pPr algn="ctr"/>
            <a:r>
              <a:rPr lang="en-US" sz="2000" dirty="0">
                <a:latin typeface="Tahoma"/>
                <a:ea typeface="Tahoma"/>
                <a:cs typeface="Tahoma"/>
              </a:rPr>
              <a:t>1948</a:t>
            </a:r>
            <a:endParaRPr lang="en-US" sz="2000" dirty="0"/>
          </a:p>
        </p:txBody>
      </p:sp>
      <p:sp>
        <p:nvSpPr>
          <p:cNvPr id="10" name="TextBox 7">
            <a:extLst>
              <a:ext uri="{FF2B5EF4-FFF2-40B4-BE49-F238E27FC236}">
                <a16:creationId xmlns:a16="http://schemas.microsoft.com/office/drawing/2014/main" id="{991600C9-EB91-8249-187D-D005F8052CCF}"/>
              </a:ext>
            </a:extLst>
          </p:cNvPr>
          <p:cNvSpPr txBox="1"/>
          <p:nvPr/>
        </p:nvSpPr>
        <p:spPr>
          <a:xfrm>
            <a:off x="11210386" y="3823547"/>
            <a:ext cx="742511" cy="707886"/>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ea typeface="Tahoma"/>
                <a:cs typeface="Tahoma"/>
              </a:rPr>
              <a:t>PC</a:t>
            </a:r>
          </a:p>
          <a:p>
            <a:pPr algn="ctr"/>
            <a:r>
              <a:rPr lang="en-US" sz="2000" dirty="0">
                <a:ea typeface="Tahoma"/>
                <a:cs typeface="Tahoma"/>
              </a:rPr>
              <a:t>2002</a:t>
            </a:r>
          </a:p>
        </p:txBody>
      </p:sp>
      <p:sp>
        <p:nvSpPr>
          <p:cNvPr id="24" name="Isosceles Triangle 23">
            <a:extLst>
              <a:ext uri="{FF2B5EF4-FFF2-40B4-BE49-F238E27FC236}">
                <a16:creationId xmlns:a16="http://schemas.microsoft.com/office/drawing/2014/main" id="{6367A5D5-2167-3C8D-F292-A80B9545266C}"/>
              </a:ext>
            </a:extLst>
          </p:cNvPr>
          <p:cNvSpPr/>
          <p:nvPr/>
        </p:nvSpPr>
        <p:spPr>
          <a:xfrm>
            <a:off x="735948"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563BCDB-84DC-6C9A-AA42-4E45C10303ED}"/>
              </a:ext>
            </a:extLst>
          </p:cNvPr>
          <p:cNvSpPr>
            <a:spLocks noGrp="1"/>
          </p:cNvSpPr>
          <p:nvPr>
            <p:ph type="title"/>
          </p:nvPr>
        </p:nvSpPr>
        <p:spPr/>
        <p:txBody>
          <a:bodyPr/>
          <a:lstStyle/>
          <a:p>
            <a:r>
              <a:rPr lang="en-US" dirty="0"/>
              <a:t>Tipping Points</a:t>
            </a:r>
          </a:p>
        </p:txBody>
      </p:sp>
      <p:grpSp>
        <p:nvGrpSpPr>
          <p:cNvPr id="18" name="Group 47">
            <a:extLst>
              <a:ext uri="{FF2B5EF4-FFF2-40B4-BE49-F238E27FC236}">
                <a16:creationId xmlns:a16="http://schemas.microsoft.com/office/drawing/2014/main" id="{CDDE705E-3BE9-E12F-F47D-D08B2195C126}"/>
              </a:ext>
            </a:extLst>
          </p:cNvPr>
          <p:cNvGrpSpPr>
            <a:grpSpLocks/>
          </p:cNvGrpSpPr>
          <p:nvPr/>
        </p:nvGrpSpPr>
        <p:grpSpPr bwMode="auto">
          <a:xfrm>
            <a:off x="7113883" y="2623721"/>
            <a:ext cx="1787509" cy="681209"/>
            <a:chOff x="1130" y="3272"/>
            <a:chExt cx="1380" cy="539"/>
          </a:xfrm>
        </p:grpSpPr>
        <p:sp>
          <p:nvSpPr>
            <p:cNvPr id="19" name="Text Box 37">
              <a:extLst>
                <a:ext uri="{FF2B5EF4-FFF2-40B4-BE49-F238E27FC236}">
                  <a16:creationId xmlns:a16="http://schemas.microsoft.com/office/drawing/2014/main" id="{E9EFE74A-EA03-976E-A7DC-88CDB238D645}"/>
                </a:ext>
              </a:extLst>
            </p:cNvPr>
            <p:cNvSpPr txBox="1">
              <a:spLocks noChangeArrowheads="1"/>
            </p:cNvSpPr>
            <p:nvPr/>
          </p:nvSpPr>
          <p:spPr bwMode="auto">
            <a:xfrm>
              <a:off x="1596" y="3376"/>
              <a:ext cx="91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dirty="0"/>
                <a:t>= -</a:t>
              </a:r>
              <a:r>
                <a:rPr lang="en-US" altLang="en-US" sz="2000" i="1" dirty="0" err="1"/>
                <a:t>k</a:t>
              </a:r>
              <a:r>
                <a:rPr lang="en-US" altLang="en-US" sz="2000" i="1" baseline="-25000" dirty="0" err="1"/>
                <a:t>d</a:t>
              </a:r>
              <a:r>
                <a:rPr lang="en-US" altLang="en-US" sz="2000" i="1" dirty="0" err="1"/>
                <a:t>A</a:t>
              </a:r>
              <a:r>
                <a:rPr lang="en-US" altLang="en-US" sz="2000" i="1" baseline="30000" dirty="0" err="1"/>
                <a:t>t</a:t>
              </a:r>
              <a:r>
                <a:rPr lang="en-US" altLang="en-US" sz="2000" i="1" dirty="0" err="1"/>
                <a:t>D</a:t>
              </a:r>
              <a:r>
                <a:rPr lang="en-US" altLang="en-US" i="1" baseline="30000" dirty="0" err="1">
                  <a:latin typeface="Times New Roman" panose="02020603050405020304" pitchFamily="18" charset="0"/>
                </a:rPr>
                <a:t>t</a:t>
              </a:r>
              <a:endParaRPr lang="en-US" altLang="en-US" i="1" baseline="30000" dirty="0">
                <a:latin typeface="Times New Roman" panose="02020603050405020304" pitchFamily="18" charset="0"/>
              </a:endParaRPr>
            </a:p>
          </p:txBody>
        </p:sp>
        <p:sp>
          <p:nvSpPr>
            <p:cNvPr id="20" name="Text Box 38">
              <a:extLst>
                <a:ext uri="{FF2B5EF4-FFF2-40B4-BE49-F238E27FC236}">
                  <a16:creationId xmlns:a16="http://schemas.microsoft.com/office/drawing/2014/main" id="{71D3E889-9DFE-5A25-D75E-2013CB71F700}"/>
                </a:ext>
              </a:extLst>
            </p:cNvPr>
            <p:cNvSpPr txBox="1">
              <a:spLocks noChangeArrowheads="1"/>
            </p:cNvSpPr>
            <p:nvPr/>
          </p:nvSpPr>
          <p:spPr bwMode="auto">
            <a:xfrm>
              <a:off x="1187" y="3494"/>
              <a:ext cx="30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dt</a:t>
              </a:r>
            </a:p>
          </p:txBody>
        </p:sp>
        <p:sp>
          <p:nvSpPr>
            <p:cNvPr id="21" name="Text Box 39">
              <a:extLst>
                <a:ext uri="{FF2B5EF4-FFF2-40B4-BE49-F238E27FC236}">
                  <a16:creationId xmlns:a16="http://schemas.microsoft.com/office/drawing/2014/main" id="{847A259B-38B6-8B6A-2C2B-716B43C16FEE}"/>
                </a:ext>
              </a:extLst>
            </p:cNvPr>
            <p:cNvSpPr txBox="1">
              <a:spLocks noChangeArrowheads="1"/>
            </p:cNvSpPr>
            <p:nvPr/>
          </p:nvSpPr>
          <p:spPr bwMode="auto">
            <a:xfrm>
              <a:off x="1143" y="3272"/>
              <a:ext cx="39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000" i="1"/>
                <a:t>dD</a:t>
              </a:r>
            </a:p>
          </p:txBody>
        </p:sp>
        <p:sp>
          <p:nvSpPr>
            <p:cNvPr id="31" name="Line 40">
              <a:extLst>
                <a:ext uri="{FF2B5EF4-FFF2-40B4-BE49-F238E27FC236}">
                  <a16:creationId xmlns:a16="http://schemas.microsoft.com/office/drawing/2014/main" id="{20E5A2A4-27CF-025A-A251-62C49F9D388F}"/>
                </a:ext>
              </a:extLst>
            </p:cNvPr>
            <p:cNvSpPr>
              <a:spLocks noChangeShapeType="1"/>
            </p:cNvSpPr>
            <p:nvPr/>
          </p:nvSpPr>
          <p:spPr bwMode="auto">
            <a:xfrm>
              <a:off x="1130" y="3540"/>
              <a:ext cx="42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grpSp>
      <p:pic>
        <p:nvPicPr>
          <p:cNvPr id="1025" name="Picture 5" descr="bas-americas-army-shot">
            <a:extLst>
              <a:ext uri="{FF2B5EF4-FFF2-40B4-BE49-F238E27FC236}">
                <a16:creationId xmlns:a16="http://schemas.microsoft.com/office/drawing/2014/main" id="{211474CF-3761-06BE-1544-9D627E7C2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9598" y="1388577"/>
            <a:ext cx="2410577" cy="181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Lanchester: The rise and fall of Coventry's answer to Rolls Royce -  CoventryLive">
            <a:extLst>
              <a:ext uri="{FF2B5EF4-FFF2-40B4-BE49-F238E27FC236}">
                <a16:creationId xmlns:a16="http://schemas.microsoft.com/office/drawing/2014/main" id="{FFE1D043-84B7-9BD9-AAF3-3D4334B78D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3903" y="1050276"/>
            <a:ext cx="1271361" cy="158553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B815B20B-824B-7468-A5EB-E215F8BFEA0C}"/>
              </a:ext>
            </a:extLst>
          </p:cNvPr>
          <p:cNvCxnSpPr>
            <a:cxnSpLocks/>
          </p:cNvCxnSpPr>
          <p:nvPr/>
        </p:nvCxnSpPr>
        <p:spPr>
          <a:xfrm flipV="1">
            <a:off x="205680" y="3581958"/>
            <a:ext cx="11897277" cy="1"/>
          </a:xfrm>
          <a:prstGeom prst="straightConnector1">
            <a:avLst/>
          </a:prstGeom>
          <a:ln w="76200">
            <a:solidFill>
              <a:srgbClr val="22458A"/>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C10D68F-73AC-CB5F-B327-4E5D293F6A31}"/>
              </a:ext>
            </a:extLst>
          </p:cNvPr>
          <p:cNvSpPr txBox="1"/>
          <p:nvPr/>
        </p:nvSpPr>
        <p:spPr>
          <a:xfrm>
            <a:off x="3365441" y="4497282"/>
            <a:ext cx="2219838" cy="461665"/>
          </a:xfrm>
          <a:prstGeom prst="rect">
            <a:avLst/>
          </a:prstGeom>
          <a:solidFill>
            <a:schemeClr val="bg1"/>
          </a:solidFill>
          <a:ln>
            <a:solidFill>
              <a:schemeClr val="tx2"/>
            </a:solidFill>
          </a:ln>
        </p:spPr>
        <p:txBody>
          <a:bodyPr wrap="none" rtlCol="0">
            <a:spAutoFit/>
          </a:bodyPr>
          <a:lstStyle/>
          <a:p>
            <a:r>
              <a:rPr lang="en-US" sz="2400" dirty="0"/>
              <a:t>Representation</a:t>
            </a:r>
          </a:p>
        </p:txBody>
      </p:sp>
      <p:sp>
        <p:nvSpPr>
          <p:cNvPr id="23" name="TextBox 22">
            <a:extLst>
              <a:ext uri="{FF2B5EF4-FFF2-40B4-BE49-F238E27FC236}">
                <a16:creationId xmlns:a16="http://schemas.microsoft.com/office/drawing/2014/main" id="{0AC4A5C8-2DDC-47A4-6126-9491F6885938}"/>
              </a:ext>
            </a:extLst>
          </p:cNvPr>
          <p:cNvSpPr txBox="1"/>
          <p:nvPr/>
        </p:nvSpPr>
        <p:spPr>
          <a:xfrm>
            <a:off x="7226893" y="4497282"/>
            <a:ext cx="1659429" cy="461665"/>
          </a:xfrm>
          <a:prstGeom prst="rect">
            <a:avLst/>
          </a:prstGeom>
          <a:solidFill>
            <a:schemeClr val="bg1"/>
          </a:solidFill>
          <a:ln>
            <a:solidFill>
              <a:schemeClr val="tx2"/>
            </a:solidFill>
          </a:ln>
        </p:spPr>
        <p:txBody>
          <a:bodyPr wrap="none" rtlCol="0">
            <a:spAutoFit/>
          </a:bodyPr>
          <a:lstStyle/>
          <a:p>
            <a:r>
              <a:rPr lang="en-US" sz="2400" dirty="0"/>
              <a:t>Calculation</a:t>
            </a:r>
          </a:p>
        </p:txBody>
      </p:sp>
      <p:sp>
        <p:nvSpPr>
          <p:cNvPr id="1026" name="TextBox 1025">
            <a:extLst>
              <a:ext uri="{FF2B5EF4-FFF2-40B4-BE49-F238E27FC236}">
                <a16:creationId xmlns:a16="http://schemas.microsoft.com/office/drawing/2014/main" id="{6F64AB94-2D9F-276F-D37C-86FD635A13FC}"/>
              </a:ext>
            </a:extLst>
          </p:cNvPr>
          <p:cNvSpPr txBox="1"/>
          <p:nvPr/>
        </p:nvSpPr>
        <p:spPr>
          <a:xfrm>
            <a:off x="10304945" y="4497282"/>
            <a:ext cx="1887055" cy="461665"/>
          </a:xfrm>
          <a:prstGeom prst="rect">
            <a:avLst/>
          </a:prstGeom>
          <a:solidFill>
            <a:schemeClr val="bg1"/>
          </a:solidFill>
          <a:ln>
            <a:solidFill>
              <a:schemeClr val="tx2"/>
            </a:solidFill>
          </a:ln>
        </p:spPr>
        <p:txBody>
          <a:bodyPr wrap="none" rtlCol="0">
            <a:spAutoFit/>
          </a:bodyPr>
          <a:lstStyle/>
          <a:p>
            <a:r>
              <a:rPr lang="en-US" sz="2400" dirty="0"/>
              <a:t>Engagement</a:t>
            </a:r>
          </a:p>
        </p:txBody>
      </p:sp>
      <p:pic>
        <p:nvPicPr>
          <p:cNvPr id="1028" name="Picture 4" descr="Climate Code Red: Have tipping points already been passed for critical  climate systems? (7) Summing up: Faster than forecast, cascades loom">
            <a:extLst>
              <a:ext uri="{FF2B5EF4-FFF2-40B4-BE49-F238E27FC236}">
                <a16:creationId xmlns:a16="http://schemas.microsoft.com/office/drawing/2014/main" id="{1A472FA1-5FF5-8AAA-A1CA-069E6DFB97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237" y="5003853"/>
            <a:ext cx="1798893" cy="17988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limate Code Red: Have tipping points already been passed for critical  climate systems? (7) Summing up: Faster than forecast, cascades loom">
            <a:extLst>
              <a:ext uri="{FF2B5EF4-FFF2-40B4-BE49-F238E27FC236}">
                <a16:creationId xmlns:a16="http://schemas.microsoft.com/office/drawing/2014/main" id="{DBF3A1C3-220D-9396-B476-0E07BE0DC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7959" y="5003853"/>
            <a:ext cx="1798893" cy="1798893"/>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4" descr="Climate Code Red: Have tipping points already been passed for critical  climate systems? (7) Summing up: Faster than forecast, cascades loom">
            <a:extLst>
              <a:ext uri="{FF2B5EF4-FFF2-40B4-BE49-F238E27FC236}">
                <a16:creationId xmlns:a16="http://schemas.microsoft.com/office/drawing/2014/main" id="{E59CB0B5-FD12-45A7-B832-6C09EDAAE1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5415" y="5003853"/>
            <a:ext cx="1798893" cy="1798893"/>
          </a:xfrm>
          <a:prstGeom prst="rect">
            <a:avLst/>
          </a:prstGeom>
          <a:noFill/>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48416CD1-3121-3FFB-1F56-99C6C627CF11}"/>
              </a:ext>
            </a:extLst>
          </p:cNvPr>
          <p:cNvSpPr/>
          <p:nvPr/>
        </p:nvSpPr>
        <p:spPr bwMode="auto">
          <a:xfrm>
            <a:off x="7905249" y="6014242"/>
            <a:ext cx="808383" cy="808383"/>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2</a:t>
            </a:r>
          </a:p>
        </p:txBody>
      </p:sp>
      <p:sp>
        <p:nvSpPr>
          <p:cNvPr id="11" name="Star: 5 Points 10">
            <a:extLst>
              <a:ext uri="{FF2B5EF4-FFF2-40B4-BE49-F238E27FC236}">
                <a16:creationId xmlns:a16="http://schemas.microsoft.com/office/drawing/2014/main" id="{ECB34FFC-DDFE-FE51-7B58-DEF28A6A9628}"/>
              </a:ext>
            </a:extLst>
          </p:cNvPr>
          <p:cNvSpPr/>
          <p:nvPr/>
        </p:nvSpPr>
        <p:spPr bwMode="auto">
          <a:xfrm>
            <a:off x="11144514" y="6014242"/>
            <a:ext cx="808383" cy="808383"/>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3</a:t>
            </a:r>
            <a:endParaRPr kumimoji="0" lang="en-US" sz="2400" b="0" i="0" u="none" strike="noStrike" cap="none" normalizeH="0" baseline="0" dirty="0">
              <a:ln>
                <a:noFill/>
              </a:ln>
              <a:solidFill>
                <a:schemeClr val="tx1"/>
              </a:solidFill>
              <a:effectLst/>
              <a:latin typeface="Tahoma" charset="0"/>
            </a:endParaRPr>
          </a:p>
        </p:txBody>
      </p:sp>
      <p:sp>
        <p:nvSpPr>
          <p:cNvPr id="13" name="Star: 5 Points 12">
            <a:extLst>
              <a:ext uri="{FF2B5EF4-FFF2-40B4-BE49-F238E27FC236}">
                <a16:creationId xmlns:a16="http://schemas.microsoft.com/office/drawing/2014/main" id="{8F60C2EF-C87A-590D-1A40-17677911B960}"/>
              </a:ext>
            </a:extLst>
          </p:cNvPr>
          <p:cNvSpPr/>
          <p:nvPr/>
        </p:nvSpPr>
        <p:spPr bwMode="auto">
          <a:xfrm>
            <a:off x="4333490" y="6014242"/>
            <a:ext cx="808383" cy="808383"/>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1</a:t>
            </a:r>
            <a:endParaRPr kumimoji="0" lang="en-US" sz="2400" b="0"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150078411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31B5-5114-FA89-E0B3-09FD422E9BB3}"/>
              </a:ext>
            </a:extLst>
          </p:cNvPr>
          <p:cNvSpPr>
            <a:spLocks noGrp="1"/>
          </p:cNvSpPr>
          <p:nvPr>
            <p:ph type="title"/>
          </p:nvPr>
        </p:nvSpPr>
        <p:spPr/>
        <p:txBody>
          <a:bodyPr/>
          <a:lstStyle/>
          <a:p>
            <a:r>
              <a:rPr lang="en-US" dirty="0"/>
              <a:t>Artificial Intelligence LLMs</a:t>
            </a:r>
          </a:p>
        </p:txBody>
      </p:sp>
      <p:sp>
        <p:nvSpPr>
          <p:cNvPr id="3" name="Content Placeholder 2">
            <a:extLst>
              <a:ext uri="{FF2B5EF4-FFF2-40B4-BE49-F238E27FC236}">
                <a16:creationId xmlns:a16="http://schemas.microsoft.com/office/drawing/2014/main" id="{7B328209-A64F-0D1D-C415-03CFCE9C6EDC}"/>
              </a:ext>
            </a:extLst>
          </p:cNvPr>
          <p:cNvSpPr>
            <a:spLocks noGrp="1"/>
          </p:cNvSpPr>
          <p:nvPr>
            <p:ph sz="quarter" idx="11"/>
          </p:nvPr>
        </p:nvSpPr>
        <p:spPr>
          <a:xfrm>
            <a:off x="480133" y="1046715"/>
            <a:ext cx="7539606" cy="5075237"/>
          </a:xfrm>
        </p:spPr>
        <p:txBody>
          <a:bodyPr/>
          <a:lstStyle/>
          <a:p>
            <a:r>
              <a:rPr lang="en-US" dirty="0"/>
              <a:t>Large Language Models like GPT-4 powering </a:t>
            </a:r>
            <a:r>
              <a:rPr lang="en-US" dirty="0" err="1"/>
              <a:t>ChatGPT</a:t>
            </a:r>
            <a:r>
              <a:rPr lang="en-US" dirty="0"/>
              <a:t> have exploded on the scene</a:t>
            </a:r>
          </a:p>
          <a:p>
            <a:r>
              <a:rPr lang="en-US" dirty="0"/>
              <a:t>They can help you write code</a:t>
            </a:r>
          </a:p>
          <a:p>
            <a:r>
              <a:rPr lang="en-US" dirty="0"/>
              <a:t>They can answer lots of questions</a:t>
            </a:r>
          </a:p>
          <a:p>
            <a:r>
              <a:rPr lang="en-US" dirty="0"/>
              <a:t>They powered an infinite version of the show Seinfeld (but not without issue).</a:t>
            </a:r>
          </a:p>
          <a:p>
            <a:r>
              <a:rPr lang="en-US" dirty="0"/>
              <a:t>They are not perfect but are still very exciting and can show us a glimpse of the future of content creation.</a:t>
            </a:r>
          </a:p>
        </p:txBody>
      </p:sp>
      <p:pic>
        <p:nvPicPr>
          <p:cNvPr id="4" name="Picture 3">
            <a:extLst>
              <a:ext uri="{FF2B5EF4-FFF2-40B4-BE49-F238E27FC236}">
                <a16:creationId xmlns:a16="http://schemas.microsoft.com/office/drawing/2014/main" id="{A1796DE2-DEB5-113F-9B79-14C0775ED189}"/>
              </a:ext>
            </a:extLst>
          </p:cNvPr>
          <p:cNvPicPr>
            <a:picLocks noChangeAspect="1"/>
          </p:cNvPicPr>
          <p:nvPr/>
        </p:nvPicPr>
        <p:blipFill>
          <a:blip r:embed="rId3"/>
          <a:stretch>
            <a:fillRect/>
          </a:stretch>
        </p:blipFill>
        <p:spPr>
          <a:xfrm>
            <a:off x="8244590" y="3939056"/>
            <a:ext cx="3245974" cy="2434481"/>
          </a:xfrm>
          <a:prstGeom prst="rect">
            <a:avLst/>
          </a:prstGeom>
        </p:spPr>
      </p:pic>
      <p:pic>
        <p:nvPicPr>
          <p:cNvPr id="6" name="Picture 5">
            <a:extLst>
              <a:ext uri="{FF2B5EF4-FFF2-40B4-BE49-F238E27FC236}">
                <a16:creationId xmlns:a16="http://schemas.microsoft.com/office/drawing/2014/main" id="{C2CF1E02-B62B-C55F-9475-CB64C85A6014}"/>
              </a:ext>
            </a:extLst>
          </p:cNvPr>
          <p:cNvPicPr>
            <a:picLocks noChangeAspect="1"/>
          </p:cNvPicPr>
          <p:nvPr/>
        </p:nvPicPr>
        <p:blipFill>
          <a:blip r:embed="rId4"/>
          <a:stretch>
            <a:fillRect/>
          </a:stretch>
        </p:blipFill>
        <p:spPr>
          <a:xfrm>
            <a:off x="8244590" y="951335"/>
            <a:ext cx="3245974" cy="2831516"/>
          </a:xfrm>
          <a:prstGeom prst="rect">
            <a:avLst/>
          </a:prstGeom>
        </p:spPr>
      </p:pic>
    </p:spTree>
    <p:extLst>
      <p:ext uri="{BB962C8B-B14F-4D97-AF65-F5344CB8AC3E}">
        <p14:creationId xmlns:p14="http://schemas.microsoft.com/office/powerpoint/2010/main" val="632597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15E24-EBCA-0094-A8C5-CDAB4C78541F}"/>
              </a:ext>
            </a:extLst>
          </p:cNvPr>
          <p:cNvSpPr>
            <a:spLocks noGrp="1"/>
          </p:cNvSpPr>
          <p:nvPr>
            <p:ph type="title"/>
          </p:nvPr>
        </p:nvSpPr>
        <p:spPr/>
        <p:txBody>
          <a:bodyPr/>
          <a:lstStyle/>
          <a:p>
            <a:r>
              <a:rPr lang="en-US" dirty="0"/>
              <a:t>We Want to Use AI To Build Worlds</a:t>
            </a:r>
          </a:p>
        </p:txBody>
      </p:sp>
      <p:pic>
        <p:nvPicPr>
          <p:cNvPr id="7" name="Picture 6">
            <a:extLst>
              <a:ext uri="{FF2B5EF4-FFF2-40B4-BE49-F238E27FC236}">
                <a16:creationId xmlns:a16="http://schemas.microsoft.com/office/drawing/2014/main" id="{E75C4B3B-41D1-89B6-CFBE-049A61D45F85}"/>
              </a:ext>
            </a:extLst>
          </p:cNvPr>
          <p:cNvPicPr>
            <a:picLocks noChangeAspect="1"/>
          </p:cNvPicPr>
          <p:nvPr/>
        </p:nvPicPr>
        <p:blipFill rotWithShape="1">
          <a:blip r:embed="rId3"/>
          <a:srcRect b="12734"/>
          <a:stretch/>
        </p:blipFill>
        <p:spPr>
          <a:xfrm>
            <a:off x="0" y="891279"/>
            <a:ext cx="12201438" cy="4429112"/>
          </a:xfrm>
          <a:prstGeom prst="rect">
            <a:avLst/>
          </a:prstGeom>
        </p:spPr>
      </p:pic>
      <p:sp>
        <p:nvSpPr>
          <p:cNvPr id="3" name="TextBox 2">
            <a:extLst>
              <a:ext uri="{FF2B5EF4-FFF2-40B4-BE49-F238E27FC236}">
                <a16:creationId xmlns:a16="http://schemas.microsoft.com/office/drawing/2014/main" id="{577A246D-00DF-EE13-7273-E52A7664EEEB}"/>
              </a:ext>
            </a:extLst>
          </p:cNvPr>
          <p:cNvSpPr txBox="1"/>
          <p:nvPr/>
        </p:nvSpPr>
        <p:spPr>
          <a:xfrm>
            <a:off x="145773" y="5320390"/>
            <a:ext cx="3776870" cy="646331"/>
          </a:xfrm>
          <a:prstGeom prst="rect">
            <a:avLst/>
          </a:prstGeom>
          <a:noFill/>
        </p:spPr>
        <p:txBody>
          <a:bodyPr wrap="square" rtlCol="0">
            <a:spAutoFit/>
          </a:bodyPr>
          <a:lstStyle/>
          <a:p>
            <a:pPr algn="ctr"/>
            <a:r>
              <a:rPr lang="en-US" sz="1800" dirty="0"/>
              <a:t>Expert denoising network to generate photorealistic 4K images.</a:t>
            </a:r>
          </a:p>
        </p:txBody>
      </p:sp>
      <p:sp>
        <p:nvSpPr>
          <p:cNvPr id="4" name="TextBox 3">
            <a:extLst>
              <a:ext uri="{FF2B5EF4-FFF2-40B4-BE49-F238E27FC236}">
                <a16:creationId xmlns:a16="http://schemas.microsoft.com/office/drawing/2014/main" id="{3252E66F-56B0-6DDD-51CA-F90C393176AB}"/>
              </a:ext>
            </a:extLst>
          </p:cNvPr>
          <p:cNvSpPr txBox="1"/>
          <p:nvPr/>
        </p:nvSpPr>
        <p:spPr>
          <a:xfrm>
            <a:off x="4068416" y="5320390"/>
            <a:ext cx="3776870" cy="923330"/>
          </a:xfrm>
          <a:prstGeom prst="rect">
            <a:avLst/>
          </a:prstGeom>
          <a:noFill/>
        </p:spPr>
        <p:txBody>
          <a:bodyPr wrap="square" rtlCol="0">
            <a:spAutoFit/>
          </a:bodyPr>
          <a:lstStyle/>
          <a:p>
            <a:pPr algn="ctr"/>
            <a:r>
              <a:rPr lang="en-US" sz="1800" dirty="0"/>
              <a:t>Temporal layers and novel video denoiser generates high fidelity videos with temporal consistency.</a:t>
            </a:r>
          </a:p>
        </p:txBody>
      </p:sp>
      <p:sp>
        <p:nvSpPr>
          <p:cNvPr id="5" name="TextBox 4">
            <a:extLst>
              <a:ext uri="{FF2B5EF4-FFF2-40B4-BE49-F238E27FC236}">
                <a16:creationId xmlns:a16="http://schemas.microsoft.com/office/drawing/2014/main" id="{6DFCC01D-89D1-5843-E85C-5C5DEAADA27A}"/>
              </a:ext>
            </a:extLst>
          </p:cNvPr>
          <p:cNvSpPr txBox="1"/>
          <p:nvPr/>
        </p:nvSpPr>
        <p:spPr>
          <a:xfrm>
            <a:off x="8256105" y="5320390"/>
            <a:ext cx="3776870" cy="923330"/>
          </a:xfrm>
          <a:prstGeom prst="rect">
            <a:avLst/>
          </a:prstGeom>
          <a:noFill/>
        </p:spPr>
        <p:txBody>
          <a:bodyPr wrap="square" rtlCol="0">
            <a:spAutoFit/>
          </a:bodyPr>
          <a:lstStyle/>
          <a:p>
            <a:pPr algn="ctr"/>
            <a:r>
              <a:rPr lang="en-US" sz="1800" dirty="0"/>
              <a:t>Novel optimization framework for generating 3D objects and meshes with high-quality geometry.</a:t>
            </a:r>
          </a:p>
        </p:txBody>
      </p:sp>
    </p:spTree>
    <p:extLst>
      <p:ext uri="{BB962C8B-B14F-4D97-AF65-F5344CB8AC3E}">
        <p14:creationId xmlns:p14="http://schemas.microsoft.com/office/powerpoint/2010/main" val="172960696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75B7-B23F-DEF5-7DE1-65E291762607}"/>
              </a:ext>
            </a:extLst>
          </p:cNvPr>
          <p:cNvSpPr>
            <a:spLocks noGrp="1"/>
          </p:cNvSpPr>
          <p:nvPr>
            <p:ph type="title"/>
          </p:nvPr>
        </p:nvSpPr>
        <p:spPr/>
        <p:txBody>
          <a:bodyPr/>
          <a:lstStyle/>
          <a:p>
            <a:r>
              <a:rPr lang="en-US" dirty="0"/>
              <a:t>AI Text to Image Generation</a:t>
            </a:r>
          </a:p>
        </p:txBody>
      </p:sp>
      <p:sp>
        <p:nvSpPr>
          <p:cNvPr id="3" name="Content Placeholder 2">
            <a:extLst>
              <a:ext uri="{FF2B5EF4-FFF2-40B4-BE49-F238E27FC236}">
                <a16:creationId xmlns:a16="http://schemas.microsoft.com/office/drawing/2014/main" id="{F7DF3E5B-46B3-F0D1-83AC-643E3E903C55}"/>
              </a:ext>
            </a:extLst>
          </p:cNvPr>
          <p:cNvSpPr>
            <a:spLocks noGrp="1"/>
          </p:cNvSpPr>
          <p:nvPr>
            <p:ph sz="quarter" idx="11"/>
          </p:nvPr>
        </p:nvSpPr>
        <p:spPr>
          <a:xfrm>
            <a:off x="480133" y="3614313"/>
            <a:ext cx="11346855" cy="2249282"/>
          </a:xfrm>
        </p:spPr>
        <p:txBody>
          <a:bodyPr/>
          <a:lstStyle/>
          <a:p>
            <a:r>
              <a:rPr lang="en-US" dirty="0"/>
              <a:t>AI Image Generation tools like </a:t>
            </a:r>
            <a:r>
              <a:rPr lang="en-US" dirty="0" err="1"/>
              <a:t>Midjourney</a:t>
            </a:r>
            <a:r>
              <a:rPr lang="en-US" dirty="0"/>
              <a:t>, </a:t>
            </a:r>
            <a:r>
              <a:rPr lang="en-US" dirty="0" err="1"/>
              <a:t>OpenAI</a:t>
            </a:r>
            <a:r>
              <a:rPr lang="en-US" dirty="0"/>
              <a:t> Dall-E 2, Stable Diffusion and more can be used to generate:</a:t>
            </a:r>
          </a:p>
          <a:p>
            <a:pPr lvl="1"/>
            <a:r>
              <a:rPr lang="en-US" dirty="0"/>
              <a:t>concept art</a:t>
            </a:r>
          </a:p>
          <a:p>
            <a:pPr lvl="1"/>
            <a:r>
              <a:rPr lang="en-US" dirty="0"/>
              <a:t>sprite sheets</a:t>
            </a:r>
          </a:p>
          <a:p>
            <a:pPr lvl="1"/>
            <a:r>
              <a:rPr lang="en-US" dirty="0"/>
              <a:t>2 items and descriptions</a:t>
            </a:r>
          </a:p>
          <a:p>
            <a:r>
              <a:rPr lang="en-US" dirty="0"/>
              <a:t>They can even improve your QR Codes, like the one on the right.</a:t>
            </a:r>
          </a:p>
        </p:txBody>
      </p:sp>
      <p:pic>
        <p:nvPicPr>
          <p:cNvPr id="4" name="Picture 3">
            <a:extLst>
              <a:ext uri="{FF2B5EF4-FFF2-40B4-BE49-F238E27FC236}">
                <a16:creationId xmlns:a16="http://schemas.microsoft.com/office/drawing/2014/main" id="{6742B70D-671D-8AB3-859B-20D6E7F46522}"/>
              </a:ext>
            </a:extLst>
          </p:cNvPr>
          <p:cNvPicPr>
            <a:picLocks noChangeAspect="1"/>
          </p:cNvPicPr>
          <p:nvPr/>
        </p:nvPicPr>
        <p:blipFill>
          <a:blip r:embed="rId3"/>
          <a:stretch>
            <a:fillRect/>
          </a:stretch>
        </p:blipFill>
        <p:spPr>
          <a:xfrm>
            <a:off x="7274409" y="1053487"/>
            <a:ext cx="4552579" cy="2560826"/>
          </a:xfrm>
          <a:prstGeom prst="rect">
            <a:avLst/>
          </a:prstGeom>
        </p:spPr>
      </p:pic>
      <p:pic>
        <p:nvPicPr>
          <p:cNvPr id="5" name="Picture 4">
            <a:extLst>
              <a:ext uri="{FF2B5EF4-FFF2-40B4-BE49-F238E27FC236}">
                <a16:creationId xmlns:a16="http://schemas.microsoft.com/office/drawing/2014/main" id="{AE92A0B4-0C35-0CE2-18CD-33A6C8F4A401}"/>
              </a:ext>
            </a:extLst>
          </p:cNvPr>
          <p:cNvPicPr>
            <a:picLocks noChangeAspect="1"/>
          </p:cNvPicPr>
          <p:nvPr/>
        </p:nvPicPr>
        <p:blipFill>
          <a:blip r:embed="rId4"/>
          <a:stretch>
            <a:fillRect/>
          </a:stretch>
        </p:blipFill>
        <p:spPr>
          <a:xfrm>
            <a:off x="4432702" y="1053487"/>
            <a:ext cx="2560826" cy="2560826"/>
          </a:xfrm>
          <a:prstGeom prst="rect">
            <a:avLst/>
          </a:prstGeom>
        </p:spPr>
      </p:pic>
      <p:pic>
        <p:nvPicPr>
          <p:cNvPr id="6" name="Picture 5">
            <a:extLst>
              <a:ext uri="{FF2B5EF4-FFF2-40B4-BE49-F238E27FC236}">
                <a16:creationId xmlns:a16="http://schemas.microsoft.com/office/drawing/2014/main" id="{73BB1982-FC71-A35C-E71F-4042731507E2}"/>
              </a:ext>
            </a:extLst>
          </p:cNvPr>
          <p:cNvPicPr>
            <a:picLocks noChangeAspect="1"/>
          </p:cNvPicPr>
          <p:nvPr/>
        </p:nvPicPr>
        <p:blipFill>
          <a:blip r:embed="rId5"/>
          <a:stretch>
            <a:fillRect/>
          </a:stretch>
        </p:blipFill>
        <p:spPr>
          <a:xfrm>
            <a:off x="312473" y="1053487"/>
            <a:ext cx="3839348" cy="2560826"/>
          </a:xfrm>
          <a:prstGeom prst="rect">
            <a:avLst/>
          </a:prstGeom>
        </p:spPr>
      </p:pic>
    </p:spTree>
    <p:extLst>
      <p:ext uri="{BB962C8B-B14F-4D97-AF65-F5344CB8AC3E}">
        <p14:creationId xmlns:p14="http://schemas.microsoft.com/office/powerpoint/2010/main" val="21153101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6EA52-CDBE-94B9-61FE-7FDC3E9D3600}"/>
              </a:ext>
            </a:extLst>
          </p:cNvPr>
          <p:cNvSpPr>
            <a:spLocks noGrp="1"/>
          </p:cNvSpPr>
          <p:nvPr>
            <p:ph type="title"/>
          </p:nvPr>
        </p:nvSpPr>
        <p:spPr/>
        <p:txBody>
          <a:bodyPr/>
          <a:lstStyle/>
          <a:p>
            <a:r>
              <a:rPr lang="en-US" dirty="0"/>
              <a:t>AI Text to 3D</a:t>
            </a:r>
          </a:p>
        </p:txBody>
      </p:sp>
      <p:sp>
        <p:nvSpPr>
          <p:cNvPr id="3" name="Content Placeholder 2">
            <a:extLst>
              <a:ext uri="{FF2B5EF4-FFF2-40B4-BE49-F238E27FC236}">
                <a16:creationId xmlns:a16="http://schemas.microsoft.com/office/drawing/2014/main" id="{50C6D973-38B4-E3FD-7F21-A0123D1CB2CA}"/>
              </a:ext>
            </a:extLst>
          </p:cNvPr>
          <p:cNvSpPr>
            <a:spLocks noGrp="1"/>
          </p:cNvSpPr>
          <p:nvPr>
            <p:ph sz="quarter" idx="11"/>
          </p:nvPr>
        </p:nvSpPr>
        <p:spPr>
          <a:xfrm>
            <a:off x="525102" y="3429000"/>
            <a:ext cx="11317128" cy="3317929"/>
          </a:xfrm>
        </p:spPr>
        <p:txBody>
          <a:bodyPr/>
          <a:lstStyle/>
          <a:p>
            <a:r>
              <a:rPr lang="en-US" dirty="0"/>
              <a:t>Open AI’s </a:t>
            </a:r>
            <a:r>
              <a:rPr lang="en-US" dirty="0" err="1"/>
              <a:t>Shap</a:t>
            </a:r>
            <a:r>
              <a:rPr lang="en-US" dirty="0"/>
              <a:t>-E is open source and can generate models based on a prompts</a:t>
            </a:r>
          </a:p>
          <a:p>
            <a:pPr lvl="1"/>
            <a:r>
              <a:rPr lang="en-US" dirty="0"/>
              <a:t>Try it now at: </a:t>
            </a:r>
            <a:r>
              <a:rPr lang="en-US" dirty="0">
                <a:hlinkClick r:id="rId3"/>
              </a:rPr>
              <a:t>https://huggingface.co/spaces/hysts/Shap-E</a:t>
            </a:r>
            <a:endParaRPr lang="en-US" dirty="0"/>
          </a:p>
          <a:p>
            <a:r>
              <a:rPr lang="en-US" dirty="0"/>
              <a:t>Ready Player Me can generate characters for your application from an uploaded image, and is free at readyplayer.me</a:t>
            </a:r>
          </a:p>
          <a:p>
            <a:r>
              <a:rPr lang="en-US" dirty="0"/>
              <a:t>Blockade Labs can generate a full environment from a picture you drew that can be imported into any game engine</a:t>
            </a:r>
          </a:p>
          <a:p>
            <a:endParaRPr lang="en-US" dirty="0"/>
          </a:p>
        </p:txBody>
      </p:sp>
      <p:pic>
        <p:nvPicPr>
          <p:cNvPr id="2050" name="Picture 2" descr="OpenAI Releases New Text-to-3D Model Shap-E - Voicebot.ai">
            <a:extLst>
              <a:ext uri="{FF2B5EF4-FFF2-40B4-BE49-F238E27FC236}">
                <a16:creationId xmlns:a16="http://schemas.microsoft.com/office/drawing/2014/main" id="{89358E68-7329-CC73-C236-97F5326F0D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554" y="1056686"/>
            <a:ext cx="1871937" cy="2121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5F9145-0D8D-FDF9-ACA9-BEC4F6B08AF1}"/>
              </a:ext>
            </a:extLst>
          </p:cNvPr>
          <p:cNvPicPr>
            <a:picLocks noChangeAspect="1"/>
          </p:cNvPicPr>
          <p:nvPr/>
        </p:nvPicPr>
        <p:blipFill>
          <a:blip r:embed="rId5"/>
          <a:stretch>
            <a:fillRect/>
          </a:stretch>
        </p:blipFill>
        <p:spPr>
          <a:xfrm>
            <a:off x="2205491" y="1056686"/>
            <a:ext cx="2700522" cy="2266573"/>
          </a:xfrm>
          <a:prstGeom prst="rect">
            <a:avLst/>
          </a:prstGeom>
        </p:spPr>
      </p:pic>
      <p:pic>
        <p:nvPicPr>
          <p:cNvPr id="6" name="Picture 5">
            <a:extLst>
              <a:ext uri="{FF2B5EF4-FFF2-40B4-BE49-F238E27FC236}">
                <a16:creationId xmlns:a16="http://schemas.microsoft.com/office/drawing/2014/main" id="{8335F2D2-7FB7-8059-CDD5-AA42CC68B561}"/>
              </a:ext>
            </a:extLst>
          </p:cNvPr>
          <p:cNvPicPr>
            <a:picLocks noChangeAspect="1"/>
          </p:cNvPicPr>
          <p:nvPr/>
        </p:nvPicPr>
        <p:blipFill>
          <a:blip r:embed="rId6"/>
          <a:stretch>
            <a:fillRect/>
          </a:stretch>
        </p:blipFill>
        <p:spPr>
          <a:xfrm>
            <a:off x="8447783" y="1055417"/>
            <a:ext cx="3394447" cy="2121529"/>
          </a:xfrm>
          <a:prstGeom prst="rect">
            <a:avLst/>
          </a:prstGeom>
        </p:spPr>
      </p:pic>
      <p:pic>
        <p:nvPicPr>
          <p:cNvPr id="7" name="Picture 6">
            <a:extLst>
              <a:ext uri="{FF2B5EF4-FFF2-40B4-BE49-F238E27FC236}">
                <a16:creationId xmlns:a16="http://schemas.microsoft.com/office/drawing/2014/main" id="{CC0ECCA6-F615-7913-A23F-62FDD10B5431}"/>
              </a:ext>
            </a:extLst>
          </p:cNvPr>
          <p:cNvPicPr>
            <a:picLocks noChangeAspect="1"/>
          </p:cNvPicPr>
          <p:nvPr/>
        </p:nvPicPr>
        <p:blipFill rotWithShape="1">
          <a:blip r:embed="rId7"/>
          <a:srcRect t="34275" b="6373"/>
          <a:stretch/>
        </p:blipFill>
        <p:spPr>
          <a:xfrm>
            <a:off x="5087692" y="1134262"/>
            <a:ext cx="3258546" cy="1934017"/>
          </a:xfrm>
          <a:prstGeom prst="rect">
            <a:avLst/>
          </a:prstGeom>
        </p:spPr>
      </p:pic>
    </p:spTree>
    <p:extLst>
      <p:ext uri="{BB962C8B-B14F-4D97-AF65-F5344CB8AC3E}">
        <p14:creationId xmlns:p14="http://schemas.microsoft.com/office/powerpoint/2010/main" val="2631184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DFFC79F-3A8B-4A0F-9111-131C2F2E9975}"/>
              </a:ext>
            </a:extLst>
          </p:cNvPr>
          <p:cNvSpPr>
            <a:spLocks noGrp="1" noChangeArrowheads="1"/>
          </p:cNvSpPr>
          <p:nvPr>
            <p:ph type="title"/>
          </p:nvPr>
        </p:nvSpPr>
        <p:spPr/>
        <p:txBody>
          <a:bodyPr/>
          <a:lstStyle/>
          <a:p>
            <a:r>
              <a:rPr lang="en-US" altLang="en-US"/>
              <a:t>Outline</a:t>
            </a:r>
          </a:p>
        </p:txBody>
      </p:sp>
      <p:sp>
        <p:nvSpPr>
          <p:cNvPr id="2" name="Rectangle: Rounded Corners 1">
            <a:extLst>
              <a:ext uri="{FF2B5EF4-FFF2-40B4-BE49-F238E27FC236}">
                <a16:creationId xmlns:a16="http://schemas.microsoft.com/office/drawing/2014/main" id="{E3843446-0086-44E0-9BE9-E86CB9357E56}"/>
              </a:ext>
            </a:extLst>
          </p:cNvPr>
          <p:cNvSpPr/>
          <p:nvPr/>
        </p:nvSpPr>
        <p:spPr bwMode="auto">
          <a:xfrm>
            <a:off x="561889" y="165769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Ancient Games</a:t>
            </a:r>
          </a:p>
        </p:txBody>
      </p:sp>
      <p:sp>
        <p:nvSpPr>
          <p:cNvPr id="6" name="Rectangle: Rounded Corners 5">
            <a:extLst>
              <a:ext uri="{FF2B5EF4-FFF2-40B4-BE49-F238E27FC236}">
                <a16:creationId xmlns:a16="http://schemas.microsoft.com/office/drawing/2014/main" id="{EF2272FA-0469-45D1-9F9C-7AB0D5EBDD60}"/>
              </a:ext>
            </a:extLst>
          </p:cNvPr>
          <p:cNvSpPr/>
          <p:nvPr/>
        </p:nvSpPr>
        <p:spPr bwMode="auto">
          <a:xfrm>
            <a:off x="561889" y="220775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Military Wargames</a:t>
            </a:r>
          </a:p>
        </p:txBody>
      </p:sp>
      <p:sp>
        <p:nvSpPr>
          <p:cNvPr id="8" name="Rectangle: Rounded Corners 7">
            <a:extLst>
              <a:ext uri="{FF2B5EF4-FFF2-40B4-BE49-F238E27FC236}">
                <a16:creationId xmlns:a16="http://schemas.microsoft.com/office/drawing/2014/main" id="{FAF3FBE4-64F3-4F8B-8886-06044C694EC9}"/>
              </a:ext>
            </a:extLst>
          </p:cNvPr>
          <p:cNvSpPr/>
          <p:nvPr/>
        </p:nvSpPr>
        <p:spPr bwMode="auto">
          <a:xfrm>
            <a:off x="561889" y="275781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Serious Games: The Military Explosion</a:t>
            </a:r>
          </a:p>
        </p:txBody>
      </p:sp>
      <p:sp>
        <p:nvSpPr>
          <p:cNvPr id="12" name="Rectangle: Rounded Corners 11">
            <a:extLst>
              <a:ext uri="{FF2B5EF4-FFF2-40B4-BE49-F238E27FC236}">
                <a16:creationId xmlns:a16="http://schemas.microsoft.com/office/drawing/2014/main" id="{B924C524-8F2E-40D4-A59D-24DA81649141}"/>
              </a:ext>
            </a:extLst>
          </p:cNvPr>
          <p:cNvSpPr/>
          <p:nvPr/>
        </p:nvSpPr>
        <p:spPr bwMode="auto">
          <a:xfrm>
            <a:off x="561889" y="110763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Introduction</a:t>
            </a:r>
          </a:p>
        </p:txBody>
      </p:sp>
      <p:sp>
        <p:nvSpPr>
          <p:cNvPr id="4" name="Rectangle: Rounded Corners 3">
            <a:extLst>
              <a:ext uri="{FF2B5EF4-FFF2-40B4-BE49-F238E27FC236}">
                <a16:creationId xmlns:a16="http://schemas.microsoft.com/office/drawing/2014/main" id="{998B28E1-FBE4-1BF7-E50D-3925FA551697}"/>
              </a:ext>
            </a:extLst>
          </p:cNvPr>
          <p:cNvSpPr/>
          <p:nvPr/>
        </p:nvSpPr>
        <p:spPr bwMode="auto">
          <a:xfrm>
            <a:off x="571328" y="385794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Evolving VR &amp; AR</a:t>
            </a:r>
          </a:p>
        </p:txBody>
      </p:sp>
      <p:sp>
        <p:nvSpPr>
          <p:cNvPr id="13" name="Rectangle: Rounded Corners 12">
            <a:extLst>
              <a:ext uri="{FF2B5EF4-FFF2-40B4-BE49-F238E27FC236}">
                <a16:creationId xmlns:a16="http://schemas.microsoft.com/office/drawing/2014/main" id="{DF1EED5C-FD58-CB78-715D-D053E0EF04DB}"/>
              </a:ext>
            </a:extLst>
          </p:cNvPr>
          <p:cNvSpPr/>
          <p:nvPr/>
        </p:nvSpPr>
        <p:spPr bwMode="auto">
          <a:xfrm>
            <a:off x="571328" y="550812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References</a:t>
            </a:r>
          </a:p>
        </p:txBody>
      </p:sp>
      <p:sp>
        <p:nvSpPr>
          <p:cNvPr id="14" name="Rectangle: Rounded Corners 13">
            <a:extLst>
              <a:ext uri="{FF2B5EF4-FFF2-40B4-BE49-F238E27FC236}">
                <a16:creationId xmlns:a16="http://schemas.microsoft.com/office/drawing/2014/main" id="{FDCE3CCD-4B0F-EDD9-6956-6EA57363BBBC}"/>
              </a:ext>
            </a:extLst>
          </p:cNvPr>
          <p:cNvSpPr/>
          <p:nvPr/>
        </p:nvSpPr>
        <p:spPr bwMode="auto">
          <a:xfrm>
            <a:off x="552450" y="4958066"/>
            <a:ext cx="11087100" cy="434339"/>
          </a:xfrm>
          <a:prstGeom prst="roundRect">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Future Tech</a:t>
            </a:r>
          </a:p>
        </p:txBody>
      </p:sp>
      <p:sp>
        <p:nvSpPr>
          <p:cNvPr id="15" name="Rectangle: Rounded Corners 14">
            <a:extLst>
              <a:ext uri="{FF2B5EF4-FFF2-40B4-BE49-F238E27FC236}">
                <a16:creationId xmlns:a16="http://schemas.microsoft.com/office/drawing/2014/main" id="{85343FE0-F16D-7E07-71BD-1ED9F1FE3F7D}"/>
              </a:ext>
            </a:extLst>
          </p:cNvPr>
          <p:cNvSpPr/>
          <p:nvPr/>
        </p:nvSpPr>
        <p:spPr bwMode="auto">
          <a:xfrm>
            <a:off x="571328" y="3307880"/>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Metaverse</a:t>
            </a:r>
          </a:p>
        </p:txBody>
      </p:sp>
      <p:sp>
        <p:nvSpPr>
          <p:cNvPr id="5" name="Rectangle: Rounded Corners 4">
            <a:extLst>
              <a:ext uri="{FF2B5EF4-FFF2-40B4-BE49-F238E27FC236}">
                <a16:creationId xmlns:a16="http://schemas.microsoft.com/office/drawing/2014/main" id="{A06A2ED9-83D2-B57A-6077-6799DC17533E}"/>
              </a:ext>
            </a:extLst>
          </p:cNvPr>
          <p:cNvSpPr/>
          <p:nvPr/>
        </p:nvSpPr>
        <p:spPr bwMode="auto">
          <a:xfrm>
            <a:off x="552450" y="440800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Artificial Intelligence</a:t>
            </a:r>
          </a:p>
        </p:txBody>
      </p:sp>
    </p:spTree>
    <p:extLst>
      <p:ext uri="{BB962C8B-B14F-4D97-AF65-F5344CB8AC3E}">
        <p14:creationId xmlns:p14="http://schemas.microsoft.com/office/powerpoint/2010/main" val="343265323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4C72A1-29B7-1722-6B2B-FD8DE87611EE}"/>
              </a:ext>
            </a:extLst>
          </p:cNvPr>
          <p:cNvSpPr>
            <a:spLocks noGrp="1"/>
          </p:cNvSpPr>
          <p:nvPr>
            <p:ph type="title"/>
          </p:nvPr>
        </p:nvSpPr>
        <p:spPr>
          <a:xfrm>
            <a:off x="2397125" y="0"/>
            <a:ext cx="7416800" cy="626724"/>
          </a:xfrm>
        </p:spPr>
        <p:txBody>
          <a:bodyPr/>
          <a:lstStyle/>
          <a:p>
            <a:r>
              <a:rPr lang="en-US" dirty="0"/>
              <a:t>Does Metaverse Replace Social Media?</a:t>
            </a:r>
          </a:p>
        </p:txBody>
      </p:sp>
      <p:sp>
        <p:nvSpPr>
          <p:cNvPr id="4" name="Content Placeholder 2">
            <a:extLst>
              <a:ext uri="{FF2B5EF4-FFF2-40B4-BE49-F238E27FC236}">
                <a16:creationId xmlns:a16="http://schemas.microsoft.com/office/drawing/2014/main" id="{FFDB1C68-9B1A-F04B-9FCF-1E25DD5B3726}"/>
              </a:ext>
            </a:extLst>
          </p:cNvPr>
          <p:cNvSpPr txBox="1">
            <a:spLocks/>
          </p:cNvSpPr>
          <p:nvPr/>
        </p:nvSpPr>
        <p:spPr>
          <a:xfrm>
            <a:off x="838199" y="3668699"/>
            <a:ext cx="10977082" cy="2371186"/>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000" kern="0" dirty="0"/>
              <a:t>Mark Zuckerberg believes the Metaverse will replace social media</a:t>
            </a:r>
          </a:p>
          <a:p>
            <a:r>
              <a:rPr lang="en-US" sz="2000" kern="0" dirty="0"/>
              <a:t>Why that is true:</a:t>
            </a:r>
          </a:p>
          <a:p>
            <a:pPr lvl="1"/>
            <a:r>
              <a:rPr lang="en-US" sz="1800" kern="0" dirty="0"/>
              <a:t>More people care about eSports then most Sports</a:t>
            </a:r>
          </a:p>
          <a:p>
            <a:pPr lvl="1"/>
            <a:r>
              <a:rPr lang="en-US" sz="1800" kern="0" dirty="0"/>
              <a:t>And this gif is from a </a:t>
            </a:r>
            <a:r>
              <a:rPr lang="en-US" sz="1800" kern="0" dirty="0" err="1"/>
              <a:t>MineCraft</a:t>
            </a:r>
            <a:r>
              <a:rPr lang="en-US" sz="1800" kern="0" dirty="0"/>
              <a:t> Harlem Shake Video with over 1 million views and there are tons of these on YouTube</a:t>
            </a:r>
          </a:p>
          <a:p>
            <a:r>
              <a:rPr lang="en-US" sz="2000" kern="0" dirty="0"/>
              <a:t>Why that is false:</a:t>
            </a:r>
          </a:p>
          <a:p>
            <a:pPr lvl="1"/>
            <a:r>
              <a:rPr lang="en-US" sz="1600" kern="0" dirty="0"/>
              <a:t>One could argue Facebook is what beat Virtual Worlds last generation</a:t>
            </a:r>
          </a:p>
          <a:p>
            <a:pPr lvl="1"/>
            <a:r>
              <a:rPr lang="en-US" sz="1600" kern="0" dirty="0"/>
              <a:t>Maybe TikTok is beating Facebook this time</a:t>
            </a:r>
          </a:p>
          <a:p>
            <a:pPr lvl="1"/>
            <a:r>
              <a:rPr lang="en-US" sz="1800" kern="0" dirty="0"/>
              <a:t>No one cares what your avatar did today</a:t>
            </a:r>
          </a:p>
          <a:p>
            <a:pPr lvl="1"/>
            <a:endParaRPr lang="en-US" kern="0" dirty="0"/>
          </a:p>
        </p:txBody>
      </p:sp>
      <p:pic>
        <p:nvPicPr>
          <p:cNvPr id="5" name="Picture 4">
            <a:extLst>
              <a:ext uri="{FF2B5EF4-FFF2-40B4-BE49-F238E27FC236}">
                <a16:creationId xmlns:a16="http://schemas.microsoft.com/office/drawing/2014/main" id="{36EC6E47-2666-8AFA-CAF4-020E0C569103}"/>
              </a:ext>
            </a:extLst>
          </p:cNvPr>
          <p:cNvPicPr>
            <a:picLocks noChangeAspect="1"/>
          </p:cNvPicPr>
          <p:nvPr/>
        </p:nvPicPr>
        <p:blipFill>
          <a:blip r:embed="rId3"/>
          <a:stretch>
            <a:fillRect/>
          </a:stretch>
        </p:blipFill>
        <p:spPr>
          <a:xfrm>
            <a:off x="502310" y="982606"/>
            <a:ext cx="2924842" cy="2524961"/>
          </a:xfrm>
          <a:prstGeom prst="rect">
            <a:avLst/>
          </a:prstGeom>
        </p:spPr>
      </p:pic>
      <p:pic>
        <p:nvPicPr>
          <p:cNvPr id="6" name="Picture 5" descr="A group of toys in a room&#10;&#10;Description automatically generated with low confidence">
            <a:extLst>
              <a:ext uri="{FF2B5EF4-FFF2-40B4-BE49-F238E27FC236}">
                <a16:creationId xmlns:a16="http://schemas.microsoft.com/office/drawing/2014/main" id="{98A48A1C-8FED-A6BA-DC47-64C873A1FD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7370" y="1135124"/>
            <a:ext cx="4017831" cy="2166960"/>
          </a:xfrm>
          <a:prstGeom prst="rect">
            <a:avLst/>
          </a:prstGeom>
        </p:spPr>
      </p:pic>
      <p:pic>
        <p:nvPicPr>
          <p:cNvPr id="8" name="Picture 7">
            <a:extLst>
              <a:ext uri="{FF2B5EF4-FFF2-40B4-BE49-F238E27FC236}">
                <a16:creationId xmlns:a16="http://schemas.microsoft.com/office/drawing/2014/main" id="{B2FFC187-6585-38CB-918C-2AAE271EEFDD}"/>
              </a:ext>
            </a:extLst>
          </p:cNvPr>
          <p:cNvPicPr>
            <a:picLocks noChangeAspect="1"/>
          </p:cNvPicPr>
          <p:nvPr/>
        </p:nvPicPr>
        <p:blipFill>
          <a:blip r:embed="rId5"/>
          <a:stretch>
            <a:fillRect/>
          </a:stretch>
        </p:blipFill>
        <p:spPr>
          <a:xfrm>
            <a:off x="7465201" y="993339"/>
            <a:ext cx="4224489" cy="2813576"/>
          </a:xfrm>
          <a:prstGeom prst="rect">
            <a:avLst/>
          </a:prstGeom>
        </p:spPr>
      </p:pic>
    </p:spTree>
    <p:extLst>
      <p:ext uri="{BB962C8B-B14F-4D97-AF65-F5344CB8AC3E}">
        <p14:creationId xmlns:p14="http://schemas.microsoft.com/office/powerpoint/2010/main" val="419760025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C4E8-52FA-A8C5-11AB-1DDE01C28E4B}"/>
              </a:ext>
            </a:extLst>
          </p:cNvPr>
          <p:cNvSpPr>
            <a:spLocks noGrp="1"/>
          </p:cNvSpPr>
          <p:nvPr>
            <p:ph type="title"/>
          </p:nvPr>
        </p:nvSpPr>
        <p:spPr/>
        <p:txBody>
          <a:bodyPr/>
          <a:lstStyle/>
          <a:p>
            <a:r>
              <a:rPr lang="en-US" dirty="0"/>
              <a:t>There Are Still Issues</a:t>
            </a:r>
          </a:p>
        </p:txBody>
      </p:sp>
      <p:pic>
        <p:nvPicPr>
          <p:cNvPr id="3" name="Picture 2">
            <a:extLst>
              <a:ext uri="{FF2B5EF4-FFF2-40B4-BE49-F238E27FC236}">
                <a16:creationId xmlns:a16="http://schemas.microsoft.com/office/drawing/2014/main" id="{16602D26-6F8E-9E53-9BF1-E17A36D53A80}"/>
              </a:ext>
            </a:extLst>
          </p:cNvPr>
          <p:cNvPicPr>
            <a:picLocks noChangeAspect="1"/>
          </p:cNvPicPr>
          <p:nvPr/>
        </p:nvPicPr>
        <p:blipFill>
          <a:blip r:embed="rId3"/>
          <a:stretch>
            <a:fillRect/>
          </a:stretch>
        </p:blipFill>
        <p:spPr>
          <a:xfrm>
            <a:off x="2676439" y="954087"/>
            <a:ext cx="6858000" cy="3857625"/>
          </a:xfrm>
          <a:prstGeom prst="rect">
            <a:avLst/>
          </a:prstGeom>
        </p:spPr>
      </p:pic>
      <p:sp>
        <p:nvSpPr>
          <p:cNvPr id="4" name="Content Placeholder 2">
            <a:extLst>
              <a:ext uri="{FF2B5EF4-FFF2-40B4-BE49-F238E27FC236}">
                <a16:creationId xmlns:a16="http://schemas.microsoft.com/office/drawing/2014/main" id="{A5DDE468-F96E-E242-5053-6CFA51CDA188}"/>
              </a:ext>
            </a:extLst>
          </p:cNvPr>
          <p:cNvSpPr txBox="1">
            <a:spLocks/>
          </p:cNvSpPr>
          <p:nvPr/>
        </p:nvSpPr>
        <p:spPr>
          <a:xfrm>
            <a:off x="952500" y="4970669"/>
            <a:ext cx="10515600" cy="1325563"/>
          </a:xfrm>
          <a:prstGeom prst="rect">
            <a:avLst/>
          </a:prstGeom>
        </p:spPr>
        <p:txBody>
          <a:bodyPr>
            <a:normAutofit fontScale="92500"/>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solidFill>
                  <a:srgbClr val="000000"/>
                </a:solidFill>
                <a:latin typeface="Molde"/>
              </a:rPr>
              <a:t>The study found that working completely in VR lowered the participant’s productivity by 14% and increased frustration by over 40%. There was also increased stress, anxiety, and an overall reduction in mental health.</a:t>
            </a:r>
          </a:p>
          <a:p>
            <a:endParaRPr lang="en-US" kern="0" dirty="0"/>
          </a:p>
        </p:txBody>
      </p:sp>
    </p:spTree>
    <p:extLst>
      <p:ext uri="{BB962C8B-B14F-4D97-AF65-F5344CB8AC3E}">
        <p14:creationId xmlns:p14="http://schemas.microsoft.com/office/powerpoint/2010/main" val="163621817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A5F82-F89F-8A8F-A77C-E8E1F33D8ECF}"/>
              </a:ext>
            </a:extLst>
          </p:cNvPr>
          <p:cNvSpPr>
            <a:spLocks noGrp="1"/>
          </p:cNvSpPr>
          <p:nvPr>
            <p:ph type="title"/>
          </p:nvPr>
        </p:nvSpPr>
        <p:spPr>
          <a:xfrm>
            <a:off x="2223402" y="0"/>
            <a:ext cx="7745196" cy="795130"/>
          </a:xfrm>
        </p:spPr>
        <p:txBody>
          <a:bodyPr/>
          <a:lstStyle/>
          <a:p>
            <a:r>
              <a:rPr lang="en-US" dirty="0"/>
              <a:t>Going From Immersive to Fully Immersive</a:t>
            </a:r>
          </a:p>
        </p:txBody>
      </p:sp>
      <p:pic>
        <p:nvPicPr>
          <p:cNvPr id="3" name="Picture 2">
            <a:extLst>
              <a:ext uri="{FF2B5EF4-FFF2-40B4-BE49-F238E27FC236}">
                <a16:creationId xmlns:a16="http://schemas.microsoft.com/office/drawing/2014/main" id="{35245999-BF6F-7608-8F89-CD503DB5E6F7}"/>
              </a:ext>
            </a:extLst>
          </p:cNvPr>
          <p:cNvPicPr>
            <a:picLocks noChangeAspect="1"/>
          </p:cNvPicPr>
          <p:nvPr/>
        </p:nvPicPr>
        <p:blipFill>
          <a:blip r:embed="rId3"/>
          <a:stretch>
            <a:fillRect/>
          </a:stretch>
        </p:blipFill>
        <p:spPr>
          <a:xfrm>
            <a:off x="4022523" y="2643111"/>
            <a:ext cx="4146953" cy="2332661"/>
          </a:xfrm>
          <a:prstGeom prst="rect">
            <a:avLst/>
          </a:prstGeom>
        </p:spPr>
      </p:pic>
      <p:pic>
        <p:nvPicPr>
          <p:cNvPr id="5" name="Picture 4">
            <a:extLst>
              <a:ext uri="{FF2B5EF4-FFF2-40B4-BE49-F238E27FC236}">
                <a16:creationId xmlns:a16="http://schemas.microsoft.com/office/drawing/2014/main" id="{04DA1B86-CBB8-A282-BBFF-A44EB393236C}"/>
              </a:ext>
            </a:extLst>
          </p:cNvPr>
          <p:cNvPicPr>
            <a:picLocks noChangeAspect="1"/>
          </p:cNvPicPr>
          <p:nvPr/>
        </p:nvPicPr>
        <p:blipFill>
          <a:blip r:embed="rId4"/>
          <a:stretch>
            <a:fillRect/>
          </a:stretch>
        </p:blipFill>
        <p:spPr>
          <a:xfrm>
            <a:off x="8708627" y="4140070"/>
            <a:ext cx="3005136" cy="1671403"/>
          </a:xfrm>
          <a:prstGeom prst="rect">
            <a:avLst/>
          </a:prstGeom>
        </p:spPr>
      </p:pic>
      <p:pic>
        <p:nvPicPr>
          <p:cNvPr id="6" name="Picture 5">
            <a:extLst>
              <a:ext uri="{FF2B5EF4-FFF2-40B4-BE49-F238E27FC236}">
                <a16:creationId xmlns:a16="http://schemas.microsoft.com/office/drawing/2014/main" id="{2EDE6E30-552C-7B0A-391B-2560EB52E2BC}"/>
              </a:ext>
            </a:extLst>
          </p:cNvPr>
          <p:cNvPicPr>
            <a:picLocks noChangeAspect="1"/>
          </p:cNvPicPr>
          <p:nvPr/>
        </p:nvPicPr>
        <p:blipFill>
          <a:blip r:embed="rId5"/>
          <a:stretch>
            <a:fillRect/>
          </a:stretch>
        </p:blipFill>
        <p:spPr>
          <a:xfrm>
            <a:off x="8737766" y="1631898"/>
            <a:ext cx="2975997" cy="1671403"/>
          </a:xfrm>
          <a:prstGeom prst="rect">
            <a:avLst/>
          </a:prstGeom>
        </p:spPr>
      </p:pic>
      <p:pic>
        <p:nvPicPr>
          <p:cNvPr id="7" name="Picture 6">
            <a:extLst>
              <a:ext uri="{FF2B5EF4-FFF2-40B4-BE49-F238E27FC236}">
                <a16:creationId xmlns:a16="http://schemas.microsoft.com/office/drawing/2014/main" id="{8C40B840-150F-9FC5-3F8A-3860F69ECC5A}"/>
              </a:ext>
            </a:extLst>
          </p:cNvPr>
          <p:cNvPicPr>
            <a:picLocks noChangeAspect="1"/>
          </p:cNvPicPr>
          <p:nvPr/>
        </p:nvPicPr>
        <p:blipFill>
          <a:blip r:embed="rId6"/>
          <a:stretch>
            <a:fillRect/>
          </a:stretch>
        </p:blipFill>
        <p:spPr>
          <a:xfrm>
            <a:off x="511989" y="1631897"/>
            <a:ext cx="2971383" cy="1671403"/>
          </a:xfrm>
          <a:prstGeom prst="rect">
            <a:avLst/>
          </a:prstGeom>
        </p:spPr>
      </p:pic>
      <p:pic>
        <p:nvPicPr>
          <p:cNvPr id="8" name="Picture 7">
            <a:extLst>
              <a:ext uri="{FF2B5EF4-FFF2-40B4-BE49-F238E27FC236}">
                <a16:creationId xmlns:a16="http://schemas.microsoft.com/office/drawing/2014/main" id="{39480CC3-2931-A0A9-F9FA-D3711A600094}"/>
              </a:ext>
            </a:extLst>
          </p:cNvPr>
          <p:cNvPicPr>
            <a:picLocks noChangeAspect="1"/>
          </p:cNvPicPr>
          <p:nvPr/>
        </p:nvPicPr>
        <p:blipFill>
          <a:blip r:embed="rId7"/>
          <a:stretch>
            <a:fillRect/>
          </a:stretch>
        </p:blipFill>
        <p:spPr>
          <a:xfrm>
            <a:off x="548929" y="4140068"/>
            <a:ext cx="2971384" cy="1673264"/>
          </a:xfrm>
          <a:prstGeom prst="rect">
            <a:avLst/>
          </a:prstGeom>
        </p:spPr>
      </p:pic>
    </p:spTree>
    <p:extLst>
      <p:ext uri="{BB962C8B-B14F-4D97-AF65-F5344CB8AC3E}">
        <p14:creationId xmlns:p14="http://schemas.microsoft.com/office/powerpoint/2010/main" val="227706167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F01D-CF49-972C-9363-8ED6147A5635}"/>
              </a:ext>
            </a:extLst>
          </p:cNvPr>
          <p:cNvSpPr>
            <a:spLocks noGrp="1"/>
          </p:cNvSpPr>
          <p:nvPr>
            <p:ph type="title"/>
          </p:nvPr>
        </p:nvSpPr>
        <p:spPr/>
        <p:txBody>
          <a:bodyPr/>
          <a:lstStyle/>
          <a:p>
            <a:r>
              <a:rPr lang="en-US" dirty="0"/>
              <a:t>The Work that Needs to Be Done</a:t>
            </a:r>
          </a:p>
        </p:txBody>
      </p:sp>
      <p:sp>
        <p:nvSpPr>
          <p:cNvPr id="3" name="Content Placeholder 2">
            <a:extLst>
              <a:ext uri="{FF2B5EF4-FFF2-40B4-BE49-F238E27FC236}">
                <a16:creationId xmlns:a16="http://schemas.microsoft.com/office/drawing/2014/main" id="{36E537AD-307F-FBC4-5565-ACDE759D2494}"/>
              </a:ext>
            </a:extLst>
          </p:cNvPr>
          <p:cNvSpPr txBox="1">
            <a:spLocks/>
          </p:cNvSpPr>
          <p:nvPr/>
        </p:nvSpPr>
        <p:spPr>
          <a:xfrm>
            <a:off x="838200" y="3761491"/>
            <a:ext cx="10515600" cy="2415472"/>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kern="0" dirty="0"/>
              <a:t>We need to figure out the correct times to use the metaverse</a:t>
            </a:r>
          </a:p>
          <a:p>
            <a:pPr lvl="1"/>
            <a:r>
              <a:rPr lang="en-US" sz="2000" kern="0" dirty="0"/>
              <a:t>Virtual Conferences replicate the worst part of conferences and take away the benefits of Zoom.</a:t>
            </a:r>
          </a:p>
          <a:p>
            <a:r>
              <a:rPr lang="en-US" sz="2400" kern="0" dirty="0"/>
              <a:t>We need to make hardware more comfortable to more people</a:t>
            </a:r>
          </a:p>
          <a:p>
            <a:pPr lvl="1"/>
            <a:r>
              <a:rPr lang="en-US" sz="2000" kern="0" dirty="0"/>
              <a:t>Battery power doesn’t last all day in the current head sets</a:t>
            </a:r>
          </a:p>
          <a:p>
            <a:pPr lvl="1"/>
            <a:r>
              <a:rPr lang="en-US" sz="2000" kern="0" dirty="0"/>
              <a:t>They get very hot relatively quickly</a:t>
            </a:r>
          </a:p>
          <a:p>
            <a:pPr lvl="1"/>
            <a:r>
              <a:rPr lang="en-US" sz="2000" kern="0" dirty="0"/>
              <a:t>We need more and higher quality connections between humans too</a:t>
            </a:r>
          </a:p>
          <a:p>
            <a:endParaRPr lang="en-US" sz="3200" kern="0" dirty="0"/>
          </a:p>
          <a:p>
            <a:pPr lvl="1"/>
            <a:endParaRPr lang="en-US" sz="2800" kern="0" dirty="0"/>
          </a:p>
        </p:txBody>
      </p:sp>
      <p:pic>
        <p:nvPicPr>
          <p:cNvPr id="4" name="Picture 3">
            <a:extLst>
              <a:ext uri="{FF2B5EF4-FFF2-40B4-BE49-F238E27FC236}">
                <a16:creationId xmlns:a16="http://schemas.microsoft.com/office/drawing/2014/main" id="{3D244308-12E4-1A40-A2AD-422BB81F381B}"/>
              </a:ext>
            </a:extLst>
          </p:cNvPr>
          <p:cNvPicPr>
            <a:picLocks noChangeAspect="1"/>
          </p:cNvPicPr>
          <p:nvPr/>
        </p:nvPicPr>
        <p:blipFill>
          <a:blip r:embed="rId3"/>
          <a:stretch>
            <a:fillRect/>
          </a:stretch>
        </p:blipFill>
        <p:spPr>
          <a:xfrm>
            <a:off x="595616" y="2050594"/>
            <a:ext cx="2777447" cy="1562314"/>
          </a:xfrm>
          <a:prstGeom prst="rect">
            <a:avLst/>
          </a:prstGeom>
        </p:spPr>
      </p:pic>
      <p:pic>
        <p:nvPicPr>
          <p:cNvPr id="5" name="Picture 4">
            <a:extLst>
              <a:ext uri="{FF2B5EF4-FFF2-40B4-BE49-F238E27FC236}">
                <a16:creationId xmlns:a16="http://schemas.microsoft.com/office/drawing/2014/main" id="{40E6CF6C-9301-FD5C-FB6D-8F07D11A0503}"/>
              </a:ext>
            </a:extLst>
          </p:cNvPr>
          <p:cNvPicPr>
            <a:picLocks noChangeAspect="1"/>
          </p:cNvPicPr>
          <p:nvPr/>
        </p:nvPicPr>
        <p:blipFill rotWithShape="1">
          <a:blip r:embed="rId4"/>
          <a:srcRect b="19641"/>
          <a:stretch/>
        </p:blipFill>
        <p:spPr>
          <a:xfrm>
            <a:off x="595617" y="795130"/>
            <a:ext cx="2777446" cy="1255464"/>
          </a:xfrm>
          <a:prstGeom prst="rect">
            <a:avLst/>
          </a:prstGeom>
        </p:spPr>
      </p:pic>
      <p:pic>
        <p:nvPicPr>
          <p:cNvPr id="6" name="Picture 5">
            <a:extLst>
              <a:ext uri="{FF2B5EF4-FFF2-40B4-BE49-F238E27FC236}">
                <a16:creationId xmlns:a16="http://schemas.microsoft.com/office/drawing/2014/main" id="{B0FCE11B-0C6B-E70B-5187-8E364AAE7172}"/>
              </a:ext>
            </a:extLst>
          </p:cNvPr>
          <p:cNvPicPr>
            <a:picLocks noChangeAspect="1"/>
          </p:cNvPicPr>
          <p:nvPr/>
        </p:nvPicPr>
        <p:blipFill>
          <a:blip r:embed="rId5"/>
          <a:stretch>
            <a:fillRect/>
          </a:stretch>
        </p:blipFill>
        <p:spPr>
          <a:xfrm>
            <a:off x="3615647" y="957938"/>
            <a:ext cx="4699000" cy="2643188"/>
          </a:xfrm>
          <a:prstGeom prst="rect">
            <a:avLst/>
          </a:prstGeom>
        </p:spPr>
      </p:pic>
      <p:pic>
        <p:nvPicPr>
          <p:cNvPr id="7" name="Picture 6">
            <a:extLst>
              <a:ext uri="{FF2B5EF4-FFF2-40B4-BE49-F238E27FC236}">
                <a16:creationId xmlns:a16="http://schemas.microsoft.com/office/drawing/2014/main" id="{E41E46EF-4D24-42A1-D09B-D794E89266E5}"/>
              </a:ext>
            </a:extLst>
          </p:cNvPr>
          <p:cNvPicPr>
            <a:picLocks noChangeAspect="1"/>
          </p:cNvPicPr>
          <p:nvPr/>
        </p:nvPicPr>
        <p:blipFill>
          <a:blip r:embed="rId6"/>
          <a:stretch>
            <a:fillRect/>
          </a:stretch>
        </p:blipFill>
        <p:spPr>
          <a:xfrm>
            <a:off x="8464763" y="1317600"/>
            <a:ext cx="3416813" cy="1921421"/>
          </a:xfrm>
          <a:prstGeom prst="rect">
            <a:avLst/>
          </a:prstGeom>
        </p:spPr>
      </p:pic>
    </p:spTree>
    <p:extLst>
      <p:ext uri="{BB962C8B-B14F-4D97-AF65-F5344CB8AC3E}">
        <p14:creationId xmlns:p14="http://schemas.microsoft.com/office/powerpoint/2010/main" val="426994098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BA25-DC74-846D-3EC6-9D6675EF77BD}"/>
              </a:ext>
            </a:extLst>
          </p:cNvPr>
          <p:cNvSpPr>
            <a:spLocks noGrp="1"/>
          </p:cNvSpPr>
          <p:nvPr>
            <p:ph type="title"/>
          </p:nvPr>
        </p:nvSpPr>
        <p:spPr/>
        <p:txBody>
          <a:bodyPr/>
          <a:lstStyle/>
          <a:p>
            <a:r>
              <a:rPr lang="en-US" dirty="0"/>
              <a:t>Future State of the Art?</a:t>
            </a:r>
          </a:p>
        </p:txBody>
      </p:sp>
      <p:pic>
        <p:nvPicPr>
          <p:cNvPr id="3" name="Picture 2">
            <a:extLst>
              <a:ext uri="{FF2B5EF4-FFF2-40B4-BE49-F238E27FC236}">
                <a16:creationId xmlns:a16="http://schemas.microsoft.com/office/drawing/2014/main" id="{39620B0D-7957-984F-FCD2-D82E061F5DB9}"/>
              </a:ext>
            </a:extLst>
          </p:cNvPr>
          <p:cNvPicPr>
            <a:picLocks noChangeAspect="1"/>
          </p:cNvPicPr>
          <p:nvPr/>
        </p:nvPicPr>
        <p:blipFill>
          <a:blip r:embed="rId3"/>
          <a:stretch>
            <a:fillRect/>
          </a:stretch>
        </p:blipFill>
        <p:spPr>
          <a:xfrm>
            <a:off x="499534" y="1032244"/>
            <a:ext cx="3487850" cy="1961252"/>
          </a:xfrm>
          <a:prstGeom prst="rect">
            <a:avLst/>
          </a:prstGeom>
        </p:spPr>
      </p:pic>
      <p:pic>
        <p:nvPicPr>
          <p:cNvPr id="4" name="Picture 3">
            <a:extLst>
              <a:ext uri="{FF2B5EF4-FFF2-40B4-BE49-F238E27FC236}">
                <a16:creationId xmlns:a16="http://schemas.microsoft.com/office/drawing/2014/main" id="{39544D5F-A6A1-0135-F723-149E7BC7DFCF}"/>
              </a:ext>
            </a:extLst>
          </p:cNvPr>
          <p:cNvPicPr>
            <a:picLocks noChangeAspect="1"/>
          </p:cNvPicPr>
          <p:nvPr/>
        </p:nvPicPr>
        <p:blipFill>
          <a:blip r:embed="rId4"/>
          <a:stretch>
            <a:fillRect/>
          </a:stretch>
        </p:blipFill>
        <p:spPr>
          <a:xfrm>
            <a:off x="8415728" y="1032244"/>
            <a:ext cx="3486670" cy="1961252"/>
          </a:xfrm>
          <a:prstGeom prst="rect">
            <a:avLst/>
          </a:prstGeom>
        </p:spPr>
      </p:pic>
      <p:pic>
        <p:nvPicPr>
          <p:cNvPr id="5" name="Picture 4">
            <a:extLst>
              <a:ext uri="{FF2B5EF4-FFF2-40B4-BE49-F238E27FC236}">
                <a16:creationId xmlns:a16="http://schemas.microsoft.com/office/drawing/2014/main" id="{12F7CA2C-BDD5-5B8D-6D7A-7CE589728C63}"/>
              </a:ext>
            </a:extLst>
          </p:cNvPr>
          <p:cNvPicPr>
            <a:picLocks noChangeAspect="1"/>
          </p:cNvPicPr>
          <p:nvPr/>
        </p:nvPicPr>
        <p:blipFill>
          <a:blip r:embed="rId5"/>
          <a:stretch>
            <a:fillRect/>
          </a:stretch>
        </p:blipFill>
        <p:spPr>
          <a:xfrm>
            <a:off x="3776273" y="1032244"/>
            <a:ext cx="4035616" cy="2271010"/>
          </a:xfrm>
          <a:prstGeom prst="rect">
            <a:avLst/>
          </a:prstGeom>
        </p:spPr>
      </p:pic>
      <p:pic>
        <p:nvPicPr>
          <p:cNvPr id="7" name="Picture 6">
            <a:extLst>
              <a:ext uri="{FF2B5EF4-FFF2-40B4-BE49-F238E27FC236}">
                <a16:creationId xmlns:a16="http://schemas.microsoft.com/office/drawing/2014/main" id="{15416432-3E43-0778-4BA1-D607635F07D6}"/>
              </a:ext>
            </a:extLst>
          </p:cNvPr>
          <p:cNvPicPr>
            <a:picLocks noChangeAspect="1"/>
          </p:cNvPicPr>
          <p:nvPr/>
        </p:nvPicPr>
        <p:blipFill>
          <a:blip r:embed="rId6"/>
          <a:stretch>
            <a:fillRect/>
          </a:stretch>
        </p:blipFill>
        <p:spPr>
          <a:xfrm>
            <a:off x="3642368" y="3554747"/>
            <a:ext cx="4303425" cy="2586225"/>
          </a:xfrm>
          <a:prstGeom prst="rect">
            <a:avLst/>
          </a:prstGeom>
        </p:spPr>
      </p:pic>
    </p:spTree>
    <p:extLst>
      <p:ext uri="{BB962C8B-B14F-4D97-AF65-F5344CB8AC3E}">
        <p14:creationId xmlns:p14="http://schemas.microsoft.com/office/powerpoint/2010/main" val="14100915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B7237-1A07-4435-92CA-3BEB6E7ED037}"/>
              </a:ext>
            </a:extLst>
          </p:cNvPr>
          <p:cNvSpPr>
            <a:spLocks noGrp="1"/>
          </p:cNvSpPr>
          <p:nvPr>
            <p:ph type="title"/>
          </p:nvPr>
        </p:nvSpPr>
        <p:spPr/>
        <p:txBody>
          <a:bodyPr/>
          <a:lstStyle/>
          <a:p>
            <a:r>
              <a:rPr lang="en-US" dirty="0"/>
              <a:t>Tipping Point - STE</a:t>
            </a:r>
          </a:p>
        </p:txBody>
      </p:sp>
      <p:sp>
        <p:nvSpPr>
          <p:cNvPr id="3" name="TextBox 2">
            <a:extLst>
              <a:ext uri="{FF2B5EF4-FFF2-40B4-BE49-F238E27FC236}">
                <a16:creationId xmlns:a16="http://schemas.microsoft.com/office/drawing/2014/main" id="{FEFAE00D-A565-46F9-F67D-6D504A2963A7}"/>
              </a:ext>
            </a:extLst>
          </p:cNvPr>
          <p:cNvSpPr txBox="1"/>
          <p:nvPr/>
        </p:nvSpPr>
        <p:spPr>
          <a:xfrm>
            <a:off x="3207026" y="6290858"/>
            <a:ext cx="1180131" cy="584775"/>
          </a:xfrm>
          <a:prstGeom prst="rect">
            <a:avLst/>
          </a:prstGeom>
          <a:noFill/>
        </p:spPr>
        <p:txBody>
          <a:bodyPr wrap="none" rtlCol="0">
            <a:spAutoFit/>
          </a:bodyPr>
          <a:lstStyle/>
          <a:p>
            <a:r>
              <a:rPr lang="en-US" sz="1600" dirty="0"/>
              <a:t>TSIS</a:t>
            </a:r>
          </a:p>
          <a:p>
            <a:r>
              <a:rPr lang="en-US" sz="1600" dirty="0"/>
              <a:t>June, 2023</a:t>
            </a:r>
          </a:p>
        </p:txBody>
      </p:sp>
      <p:pic>
        <p:nvPicPr>
          <p:cNvPr id="7" name="Picture 6">
            <a:extLst>
              <a:ext uri="{FF2B5EF4-FFF2-40B4-BE49-F238E27FC236}">
                <a16:creationId xmlns:a16="http://schemas.microsoft.com/office/drawing/2014/main" id="{2BB74C08-3DE8-8E7C-05DD-9E3414907913}"/>
              </a:ext>
            </a:extLst>
          </p:cNvPr>
          <p:cNvPicPr>
            <a:picLocks noChangeAspect="1"/>
          </p:cNvPicPr>
          <p:nvPr/>
        </p:nvPicPr>
        <p:blipFill rotWithShape="1">
          <a:blip r:embed="rId3"/>
          <a:srcRect l="2787" t="21438" r="50553" b="4065"/>
          <a:stretch/>
        </p:blipFill>
        <p:spPr>
          <a:xfrm>
            <a:off x="153087" y="867342"/>
            <a:ext cx="8468139" cy="5492614"/>
          </a:xfrm>
          <a:prstGeom prst="rect">
            <a:avLst/>
          </a:prstGeom>
        </p:spPr>
      </p:pic>
      <p:sp>
        <p:nvSpPr>
          <p:cNvPr id="4" name="TextBox 3">
            <a:extLst>
              <a:ext uri="{FF2B5EF4-FFF2-40B4-BE49-F238E27FC236}">
                <a16:creationId xmlns:a16="http://schemas.microsoft.com/office/drawing/2014/main" id="{A4B54B85-DA2C-5703-7777-F6376C45B371}"/>
              </a:ext>
            </a:extLst>
          </p:cNvPr>
          <p:cNvSpPr txBox="1"/>
          <p:nvPr/>
        </p:nvSpPr>
        <p:spPr>
          <a:xfrm>
            <a:off x="9391314" y="3198167"/>
            <a:ext cx="1613519" cy="461665"/>
          </a:xfrm>
          <a:prstGeom prst="rect">
            <a:avLst/>
          </a:prstGeom>
          <a:solidFill>
            <a:schemeClr val="bg1"/>
          </a:solidFill>
          <a:ln>
            <a:solidFill>
              <a:schemeClr val="tx2"/>
            </a:solidFill>
          </a:ln>
        </p:spPr>
        <p:txBody>
          <a:bodyPr wrap="none" rtlCol="0">
            <a:spAutoFit/>
          </a:bodyPr>
          <a:lstStyle/>
          <a:p>
            <a:r>
              <a:rPr lang="en-US" sz="2400" dirty="0"/>
              <a:t>Unification</a:t>
            </a:r>
          </a:p>
        </p:txBody>
      </p:sp>
      <p:pic>
        <p:nvPicPr>
          <p:cNvPr id="5" name="Picture 4" descr="Climate Code Red: Have tipping points already been passed for critical  climate systems? (7) Summing up: Faster than forecast, cascades loom">
            <a:extLst>
              <a:ext uri="{FF2B5EF4-FFF2-40B4-BE49-F238E27FC236}">
                <a16:creationId xmlns:a16="http://schemas.microsoft.com/office/drawing/2014/main" id="{F6BB30E3-3B07-BCA9-C242-669AA7621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5940" y="3766252"/>
            <a:ext cx="1798893" cy="1798893"/>
          </a:xfrm>
          <a:prstGeom prst="rect">
            <a:avLst/>
          </a:prstGeom>
          <a:noFill/>
          <a:extLst>
            <a:ext uri="{909E8E84-426E-40DD-AFC4-6F175D3DCCD1}">
              <a14:hiddenFill xmlns:a14="http://schemas.microsoft.com/office/drawing/2010/main">
                <a:solidFill>
                  <a:srgbClr val="FFFFFF"/>
                </a:solidFill>
              </a14:hiddenFill>
            </a:ext>
          </a:extLst>
        </p:spPr>
      </p:pic>
      <p:sp>
        <p:nvSpPr>
          <p:cNvPr id="6" name="Star: 5 Points 5">
            <a:extLst>
              <a:ext uri="{FF2B5EF4-FFF2-40B4-BE49-F238E27FC236}">
                <a16:creationId xmlns:a16="http://schemas.microsoft.com/office/drawing/2014/main" id="{B93BB452-01B7-3077-9F33-AA3014D3BCE2}"/>
              </a:ext>
            </a:extLst>
          </p:cNvPr>
          <p:cNvSpPr/>
          <p:nvPr/>
        </p:nvSpPr>
        <p:spPr bwMode="auto">
          <a:xfrm>
            <a:off x="9995039" y="4776641"/>
            <a:ext cx="808383" cy="808383"/>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4</a:t>
            </a:r>
            <a:endParaRPr kumimoji="0" lang="en-US" sz="2400" b="0"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33165580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5CD5-52A9-3D6B-8D2D-86B6C9DEA8A7}"/>
              </a:ext>
            </a:extLst>
          </p:cNvPr>
          <p:cNvSpPr>
            <a:spLocks noGrp="1"/>
          </p:cNvSpPr>
          <p:nvPr>
            <p:ph type="title"/>
          </p:nvPr>
        </p:nvSpPr>
        <p:spPr/>
        <p:txBody>
          <a:bodyPr/>
          <a:lstStyle/>
          <a:p>
            <a:r>
              <a:rPr lang="en-US" dirty="0"/>
              <a:t>Can Orlando to be center of metaverse?</a:t>
            </a:r>
          </a:p>
        </p:txBody>
      </p:sp>
      <p:sp>
        <p:nvSpPr>
          <p:cNvPr id="7" name="Content Placeholder 2">
            <a:extLst>
              <a:ext uri="{FF2B5EF4-FFF2-40B4-BE49-F238E27FC236}">
                <a16:creationId xmlns:a16="http://schemas.microsoft.com/office/drawing/2014/main" id="{3042ECBA-D9F7-5B58-1CEE-2505042AADA9}"/>
              </a:ext>
            </a:extLst>
          </p:cNvPr>
          <p:cNvSpPr txBox="1">
            <a:spLocks/>
          </p:cNvSpPr>
          <p:nvPr/>
        </p:nvSpPr>
        <p:spPr>
          <a:xfrm>
            <a:off x="395346" y="3905375"/>
            <a:ext cx="11401308" cy="1909763"/>
          </a:xfrm>
          <a:prstGeom prst="rect">
            <a:avLst/>
          </a:prstGeom>
        </p:spPr>
        <p:txBody>
          <a:bodyPr>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000" kern="0" dirty="0">
                <a:latin typeface="Arial Narrow" panose="020B0606020202030204" pitchFamily="34" charset="0"/>
              </a:rPr>
              <a:t>Orlando and Unity working together to make a digital twin of the city</a:t>
            </a:r>
          </a:p>
          <a:p>
            <a:r>
              <a:rPr lang="en-US" sz="2000" kern="0" dirty="0">
                <a:solidFill>
                  <a:srgbClr val="000000"/>
                </a:solidFill>
                <a:latin typeface="Arial Narrow" panose="020B0606020202030204" pitchFamily="34" charset="0"/>
              </a:rPr>
              <a:t>The Orlando Economic Partnership (regional economic development group) is working to design a digital twin of the 1,000 square miles metro area / which will use 3D technology to map scenarios across all levels, from infrastructure to real estate to talent availability and more.</a:t>
            </a:r>
          </a:p>
          <a:p>
            <a:r>
              <a:rPr lang="en-US" sz="2000" kern="0" dirty="0">
                <a:solidFill>
                  <a:srgbClr val="000000"/>
                </a:solidFill>
                <a:latin typeface="Arial Narrow" panose="020B0606020202030204" pitchFamily="34" charset="0"/>
              </a:rPr>
              <a:t>Unity will take a 3D scan of buildings’ exteriors and interiors. It will help with the analysis of power grid expansions, traffic flow, stoplight timing and climate change.</a:t>
            </a:r>
            <a:endParaRPr lang="en-US" sz="2000" kern="0" dirty="0">
              <a:latin typeface="Arial Narrow" panose="020B0606020202030204" pitchFamily="34" charset="0"/>
            </a:endParaRPr>
          </a:p>
          <a:p>
            <a:r>
              <a:rPr lang="en-US" sz="1800" kern="0" dirty="0">
                <a:latin typeface="Arial Narrow" panose="020B0606020202030204" pitchFamily="34" charset="0"/>
              </a:rPr>
              <a:t>https://game-news24.com/2022/06/28/orlando-will-test-whether-a-physical-city-might-be-the-center-of-the-metaverse/</a:t>
            </a:r>
          </a:p>
        </p:txBody>
      </p:sp>
      <p:pic>
        <p:nvPicPr>
          <p:cNvPr id="6146" name="Picture 2" descr="The metaverse is at its center. The Florida city of Florida helped Unity Technologies develop the newest digital sonic device. The city will be one of the first to test one of the central theories of the metaverse, the universe of virtual worlds that [are] virtual.">
            <a:extLst>
              <a:ext uri="{FF2B5EF4-FFF2-40B4-BE49-F238E27FC236}">
                <a16:creationId xmlns:a16="http://schemas.microsoft.com/office/drawing/2014/main" id="{EEC90C10-50E9-BD8D-EC55-996254DF3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972268"/>
            <a:ext cx="4978400" cy="293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54011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BC815-8559-99F0-B685-C5ED67FE1066}"/>
              </a:ext>
            </a:extLst>
          </p:cNvPr>
          <p:cNvSpPr>
            <a:spLocks noGrp="1"/>
          </p:cNvSpPr>
          <p:nvPr>
            <p:ph type="title"/>
          </p:nvPr>
        </p:nvSpPr>
        <p:spPr/>
        <p:txBody>
          <a:bodyPr/>
          <a:lstStyle/>
          <a:p>
            <a:r>
              <a:rPr lang="en-US" dirty="0"/>
              <a:t>Revisiting The Metaverse</a:t>
            </a:r>
          </a:p>
        </p:txBody>
      </p:sp>
      <p:pic>
        <p:nvPicPr>
          <p:cNvPr id="4098" name="Picture 2" descr="Unity's John Riccitiello is a strong believer in the metaverse 34 | TweakTown.com">
            <a:extLst>
              <a:ext uri="{FF2B5EF4-FFF2-40B4-BE49-F238E27FC236}">
                <a16:creationId xmlns:a16="http://schemas.microsoft.com/office/drawing/2014/main" id="{C328C6BC-4C0E-4B28-6558-736DDDBC0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985" y="1001691"/>
            <a:ext cx="7975854" cy="54415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E8D4C1-174B-0B1D-C8E0-BECC4800948A}"/>
              </a:ext>
            </a:extLst>
          </p:cNvPr>
          <p:cNvSpPr txBox="1"/>
          <p:nvPr/>
        </p:nvSpPr>
        <p:spPr>
          <a:xfrm>
            <a:off x="2584704" y="6511343"/>
            <a:ext cx="7728078" cy="276999"/>
          </a:xfrm>
          <a:prstGeom prst="rect">
            <a:avLst/>
          </a:prstGeom>
          <a:noFill/>
        </p:spPr>
        <p:txBody>
          <a:bodyPr wrap="none" rtlCol="0">
            <a:spAutoFit/>
          </a:bodyPr>
          <a:lstStyle/>
          <a:p>
            <a:r>
              <a:rPr lang="en-US" sz="1200" dirty="0"/>
              <a:t>https://www.tweaktown.com/news/81142/unitys-john-riccitiello-is-strong-believer-in-the-metaverse/index.html</a:t>
            </a:r>
          </a:p>
        </p:txBody>
      </p:sp>
    </p:spTree>
    <p:extLst>
      <p:ext uri="{BB962C8B-B14F-4D97-AF65-F5344CB8AC3E}">
        <p14:creationId xmlns:p14="http://schemas.microsoft.com/office/powerpoint/2010/main" val="195687011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9350-C07D-4F7F-AE8E-CB1A54D3371A}"/>
              </a:ext>
            </a:extLst>
          </p:cNvPr>
          <p:cNvSpPr>
            <a:spLocks noGrp="1"/>
          </p:cNvSpPr>
          <p:nvPr>
            <p:ph type="title"/>
          </p:nvPr>
        </p:nvSpPr>
        <p:spPr/>
        <p:txBody>
          <a:bodyPr/>
          <a:lstStyle/>
          <a:p>
            <a:r>
              <a:rPr lang="en-US" dirty="0"/>
              <a:t>Questions &amp; Discussion</a:t>
            </a:r>
          </a:p>
        </p:txBody>
      </p:sp>
      <p:pic>
        <p:nvPicPr>
          <p:cNvPr id="1032" name="Picture 8" descr="Image result for questions logo">
            <a:extLst>
              <a:ext uri="{FF2B5EF4-FFF2-40B4-BE49-F238E27FC236}">
                <a16:creationId xmlns:a16="http://schemas.microsoft.com/office/drawing/2014/main" id="{5CE43C8B-BE2B-4AF7-B707-6CE84015B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288" y="795130"/>
            <a:ext cx="5526498" cy="55264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105158-0490-8F8A-65DA-51F9915D51EC}"/>
              </a:ext>
            </a:extLst>
          </p:cNvPr>
          <p:cNvSpPr txBox="1"/>
          <p:nvPr/>
        </p:nvSpPr>
        <p:spPr>
          <a:xfrm>
            <a:off x="7315200" y="4727928"/>
            <a:ext cx="4876799" cy="1508105"/>
          </a:xfrm>
          <a:prstGeom prst="rect">
            <a:avLst/>
          </a:prstGeom>
          <a:noFill/>
        </p:spPr>
        <p:txBody>
          <a:bodyPr wrap="square">
            <a:spAutoFit/>
          </a:bodyPr>
          <a:lstStyle/>
          <a:p>
            <a:r>
              <a:rPr lang="en-US" dirty="0">
                <a:latin typeface="Arial Narrow" pitchFamily="34" charset="0"/>
              </a:rPr>
              <a:t>Peter Smith, PhD, </a:t>
            </a:r>
          </a:p>
          <a:p>
            <a:r>
              <a:rPr lang="en-US" b="1" dirty="0">
                <a:latin typeface="Arial Narrow" pitchFamily="34" charset="0"/>
              </a:rPr>
              <a:t>University of Central Florida </a:t>
            </a:r>
          </a:p>
          <a:p>
            <a:r>
              <a:rPr lang="en-US" sz="2800" dirty="0">
                <a:latin typeface="Arial Narrow" pitchFamily="34" charset="0"/>
              </a:rPr>
              <a:t>Peter.Smith@ucf.edu</a:t>
            </a:r>
          </a:p>
        </p:txBody>
      </p:sp>
      <p:sp>
        <p:nvSpPr>
          <p:cNvPr id="6" name="TextBox 5">
            <a:extLst>
              <a:ext uri="{FF2B5EF4-FFF2-40B4-BE49-F238E27FC236}">
                <a16:creationId xmlns:a16="http://schemas.microsoft.com/office/drawing/2014/main" id="{146D6E1B-60E1-091D-DE7A-46B8F4845CC3}"/>
              </a:ext>
            </a:extLst>
          </p:cNvPr>
          <p:cNvSpPr txBox="1"/>
          <p:nvPr/>
        </p:nvSpPr>
        <p:spPr>
          <a:xfrm>
            <a:off x="309928" y="4727928"/>
            <a:ext cx="4174222" cy="1508105"/>
          </a:xfrm>
          <a:prstGeom prst="rect">
            <a:avLst/>
          </a:prstGeom>
          <a:noFill/>
        </p:spPr>
        <p:txBody>
          <a:bodyPr wrap="square">
            <a:spAutoFit/>
          </a:bodyPr>
          <a:lstStyle/>
          <a:p>
            <a:pPr eaLnBrk="1" hangingPunct="1"/>
            <a:r>
              <a:rPr lang="en-US" dirty="0">
                <a:latin typeface="Arial Narrow" pitchFamily="34" charset="0"/>
              </a:rPr>
              <a:t>Roger Smith, PhD, </a:t>
            </a:r>
          </a:p>
          <a:p>
            <a:pPr eaLnBrk="1" hangingPunct="1"/>
            <a:r>
              <a:rPr lang="en-US" dirty="0" err="1">
                <a:latin typeface="Bahnschrift SemiBold SemiConden" panose="020B0502040204020203" pitchFamily="34" charset="0"/>
              </a:rPr>
              <a:t>Modelbenders</a:t>
            </a:r>
            <a:r>
              <a:rPr lang="en-US" dirty="0">
                <a:latin typeface="Bahnschrift SemiBold SemiConden" panose="020B0502040204020203" pitchFamily="34" charset="0"/>
              </a:rPr>
              <a:t> </a:t>
            </a:r>
            <a:r>
              <a:rPr lang="en-US" dirty="0" err="1">
                <a:latin typeface="Bahnschrift SemiBold SemiConden" panose="020B0502040204020203" pitchFamily="34" charset="0"/>
              </a:rPr>
              <a:t>llc</a:t>
            </a:r>
            <a:endParaRPr lang="en-US" dirty="0">
              <a:latin typeface="Bahnschrift SemiBold SemiConden" panose="020B0502040204020203" pitchFamily="34" charset="0"/>
            </a:endParaRPr>
          </a:p>
          <a:p>
            <a:pPr eaLnBrk="1" hangingPunct="1"/>
            <a:r>
              <a:rPr lang="en-US" sz="2800" dirty="0">
                <a:latin typeface="Arial Narrow" pitchFamily="34" charset="0"/>
              </a:rPr>
              <a:t>rdsmith@modelbenders.com</a:t>
            </a:r>
          </a:p>
        </p:txBody>
      </p:sp>
    </p:spTree>
    <p:extLst>
      <p:ext uri="{BB962C8B-B14F-4D97-AF65-F5344CB8AC3E}">
        <p14:creationId xmlns:p14="http://schemas.microsoft.com/office/powerpoint/2010/main" val="354406181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DFFC79F-3A8B-4A0F-9111-131C2F2E9975}"/>
              </a:ext>
            </a:extLst>
          </p:cNvPr>
          <p:cNvSpPr>
            <a:spLocks noGrp="1" noChangeArrowheads="1"/>
          </p:cNvSpPr>
          <p:nvPr>
            <p:ph type="title"/>
          </p:nvPr>
        </p:nvSpPr>
        <p:spPr/>
        <p:txBody>
          <a:bodyPr/>
          <a:lstStyle/>
          <a:p>
            <a:r>
              <a:rPr lang="en-US" altLang="en-US"/>
              <a:t>Outline</a:t>
            </a:r>
          </a:p>
        </p:txBody>
      </p:sp>
      <p:sp>
        <p:nvSpPr>
          <p:cNvPr id="2" name="Rectangle: Rounded Corners 1">
            <a:extLst>
              <a:ext uri="{FF2B5EF4-FFF2-40B4-BE49-F238E27FC236}">
                <a16:creationId xmlns:a16="http://schemas.microsoft.com/office/drawing/2014/main" id="{E3843446-0086-44E0-9BE9-E86CB9357E56}"/>
              </a:ext>
            </a:extLst>
          </p:cNvPr>
          <p:cNvSpPr/>
          <p:nvPr/>
        </p:nvSpPr>
        <p:spPr bwMode="auto">
          <a:xfrm>
            <a:off x="561889" y="165769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Ancient Games</a:t>
            </a:r>
          </a:p>
        </p:txBody>
      </p:sp>
      <p:sp>
        <p:nvSpPr>
          <p:cNvPr id="6" name="Rectangle: Rounded Corners 5">
            <a:extLst>
              <a:ext uri="{FF2B5EF4-FFF2-40B4-BE49-F238E27FC236}">
                <a16:creationId xmlns:a16="http://schemas.microsoft.com/office/drawing/2014/main" id="{EF2272FA-0469-45D1-9F9C-7AB0D5EBDD60}"/>
              </a:ext>
            </a:extLst>
          </p:cNvPr>
          <p:cNvSpPr/>
          <p:nvPr/>
        </p:nvSpPr>
        <p:spPr bwMode="auto">
          <a:xfrm>
            <a:off x="561889" y="2207756"/>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Military Wargames</a:t>
            </a:r>
          </a:p>
        </p:txBody>
      </p:sp>
      <p:sp>
        <p:nvSpPr>
          <p:cNvPr id="8" name="Rectangle: Rounded Corners 7">
            <a:extLst>
              <a:ext uri="{FF2B5EF4-FFF2-40B4-BE49-F238E27FC236}">
                <a16:creationId xmlns:a16="http://schemas.microsoft.com/office/drawing/2014/main" id="{FAF3FBE4-64F3-4F8B-8886-06044C694EC9}"/>
              </a:ext>
            </a:extLst>
          </p:cNvPr>
          <p:cNvSpPr/>
          <p:nvPr/>
        </p:nvSpPr>
        <p:spPr bwMode="auto">
          <a:xfrm>
            <a:off x="561889" y="2757818"/>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Serious Games: The Military Explosion</a:t>
            </a:r>
          </a:p>
        </p:txBody>
      </p:sp>
      <p:sp>
        <p:nvSpPr>
          <p:cNvPr id="12" name="Rectangle: Rounded Corners 11">
            <a:extLst>
              <a:ext uri="{FF2B5EF4-FFF2-40B4-BE49-F238E27FC236}">
                <a16:creationId xmlns:a16="http://schemas.microsoft.com/office/drawing/2014/main" id="{B924C524-8F2E-40D4-A59D-24DA81649141}"/>
              </a:ext>
            </a:extLst>
          </p:cNvPr>
          <p:cNvSpPr/>
          <p:nvPr/>
        </p:nvSpPr>
        <p:spPr bwMode="auto">
          <a:xfrm>
            <a:off x="561889" y="110763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Introduction</a:t>
            </a:r>
          </a:p>
        </p:txBody>
      </p:sp>
      <p:sp>
        <p:nvSpPr>
          <p:cNvPr id="4" name="Rectangle: Rounded Corners 3">
            <a:extLst>
              <a:ext uri="{FF2B5EF4-FFF2-40B4-BE49-F238E27FC236}">
                <a16:creationId xmlns:a16="http://schemas.microsoft.com/office/drawing/2014/main" id="{998B28E1-FBE4-1BF7-E50D-3925FA551697}"/>
              </a:ext>
            </a:extLst>
          </p:cNvPr>
          <p:cNvSpPr/>
          <p:nvPr/>
        </p:nvSpPr>
        <p:spPr bwMode="auto">
          <a:xfrm>
            <a:off x="571328" y="4928463"/>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Future Tech</a:t>
            </a:r>
          </a:p>
        </p:txBody>
      </p:sp>
      <p:sp>
        <p:nvSpPr>
          <p:cNvPr id="13" name="Rectangle: Rounded Corners 12">
            <a:extLst>
              <a:ext uri="{FF2B5EF4-FFF2-40B4-BE49-F238E27FC236}">
                <a16:creationId xmlns:a16="http://schemas.microsoft.com/office/drawing/2014/main" id="{DF1EED5C-FD58-CB78-715D-D053E0EF04DB}"/>
              </a:ext>
            </a:extLst>
          </p:cNvPr>
          <p:cNvSpPr/>
          <p:nvPr/>
        </p:nvSpPr>
        <p:spPr bwMode="auto">
          <a:xfrm>
            <a:off x="571328" y="3831361"/>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Evolving VR &amp; AR</a:t>
            </a:r>
          </a:p>
        </p:txBody>
      </p:sp>
      <p:sp>
        <p:nvSpPr>
          <p:cNvPr id="14" name="Rectangle: Rounded Corners 13">
            <a:extLst>
              <a:ext uri="{FF2B5EF4-FFF2-40B4-BE49-F238E27FC236}">
                <a16:creationId xmlns:a16="http://schemas.microsoft.com/office/drawing/2014/main" id="{FDCE3CCD-4B0F-EDD9-6956-6EA57363BBBC}"/>
              </a:ext>
            </a:extLst>
          </p:cNvPr>
          <p:cNvSpPr/>
          <p:nvPr/>
        </p:nvSpPr>
        <p:spPr bwMode="auto">
          <a:xfrm>
            <a:off x="571328" y="5477014"/>
            <a:ext cx="11087100" cy="434339"/>
          </a:xfrm>
          <a:prstGeom prst="roundRect">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References</a:t>
            </a:r>
          </a:p>
        </p:txBody>
      </p:sp>
      <p:sp>
        <p:nvSpPr>
          <p:cNvPr id="15" name="Rectangle: Rounded Corners 14">
            <a:extLst>
              <a:ext uri="{FF2B5EF4-FFF2-40B4-BE49-F238E27FC236}">
                <a16:creationId xmlns:a16="http://schemas.microsoft.com/office/drawing/2014/main" id="{85343FE0-F16D-7E07-71BD-1ED9F1FE3F7D}"/>
              </a:ext>
            </a:extLst>
          </p:cNvPr>
          <p:cNvSpPr/>
          <p:nvPr/>
        </p:nvSpPr>
        <p:spPr bwMode="auto">
          <a:xfrm>
            <a:off x="571328" y="3293834"/>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Metaverse</a:t>
            </a:r>
          </a:p>
        </p:txBody>
      </p:sp>
      <p:sp>
        <p:nvSpPr>
          <p:cNvPr id="5" name="Rectangle: Rounded Corners 4">
            <a:extLst>
              <a:ext uri="{FF2B5EF4-FFF2-40B4-BE49-F238E27FC236}">
                <a16:creationId xmlns:a16="http://schemas.microsoft.com/office/drawing/2014/main" id="{A06A2ED9-83D2-B57A-6077-6799DC17533E}"/>
              </a:ext>
            </a:extLst>
          </p:cNvPr>
          <p:cNvSpPr/>
          <p:nvPr/>
        </p:nvSpPr>
        <p:spPr bwMode="auto">
          <a:xfrm>
            <a:off x="571328" y="4379912"/>
            <a:ext cx="11087100" cy="434339"/>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	Artificial Intelligence</a:t>
            </a:r>
          </a:p>
        </p:txBody>
      </p:sp>
    </p:spTree>
    <p:extLst>
      <p:ext uri="{BB962C8B-B14F-4D97-AF65-F5344CB8AC3E}">
        <p14:creationId xmlns:p14="http://schemas.microsoft.com/office/powerpoint/2010/main" val="318757434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5CA983A9-040B-4A79-8F3D-4BCD045AC409}"/>
              </a:ext>
            </a:extLst>
          </p:cNvPr>
          <p:cNvSpPr>
            <a:spLocks noGrp="1" noChangeArrowheads="1"/>
          </p:cNvSpPr>
          <p:nvPr>
            <p:ph type="title"/>
          </p:nvPr>
        </p:nvSpPr>
        <p:spPr/>
        <p:txBody>
          <a:bodyPr/>
          <a:lstStyle/>
          <a:p>
            <a:r>
              <a:rPr lang="en-US" altLang="en-US" dirty="0"/>
              <a:t>References (1)</a:t>
            </a:r>
          </a:p>
        </p:txBody>
      </p:sp>
      <p:sp>
        <p:nvSpPr>
          <p:cNvPr id="203779" name="TextBox 1">
            <a:extLst>
              <a:ext uri="{FF2B5EF4-FFF2-40B4-BE49-F238E27FC236}">
                <a16:creationId xmlns:a16="http://schemas.microsoft.com/office/drawing/2014/main" id="{8946F24F-D08F-4056-9A82-199D02BDF201}"/>
              </a:ext>
            </a:extLst>
          </p:cNvPr>
          <p:cNvSpPr txBox="1">
            <a:spLocks noChangeArrowheads="1"/>
          </p:cNvSpPr>
          <p:nvPr/>
        </p:nvSpPr>
        <p:spPr bwMode="auto">
          <a:xfrm>
            <a:off x="600076" y="1100139"/>
            <a:ext cx="11312524"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r>
              <a:rPr lang="en-US" altLang="en-US" sz="1400" dirty="0">
                <a:latin typeface="Times New Roman" panose="02020603050405020304" pitchFamily="18" charset="0"/>
              </a:rPr>
              <a:t>http://www.tradgames.org.uk/features/board-games.htm</a:t>
            </a:r>
          </a:p>
          <a:p>
            <a:pPr>
              <a:spcBef>
                <a:spcPct val="0"/>
              </a:spcBef>
              <a:buSzTx/>
              <a:buFontTx/>
              <a:buNone/>
            </a:pPr>
            <a:r>
              <a:rPr lang="en-US" altLang="en-US" sz="1400" dirty="0">
                <a:latin typeface="Times New Roman" panose="02020603050405020304" pitchFamily="18" charset="0"/>
              </a:rPr>
              <a:t>http://www.historicgames.com/gamestimeline.html</a:t>
            </a:r>
          </a:p>
          <a:p>
            <a:pPr>
              <a:spcBef>
                <a:spcPct val="0"/>
              </a:spcBef>
              <a:buSzTx/>
              <a:buFontTx/>
              <a:buNone/>
            </a:pPr>
            <a:r>
              <a:rPr lang="en-US" altLang="en-US" sz="1400" dirty="0">
                <a:latin typeface="Times New Roman" panose="02020603050405020304" pitchFamily="18" charset="0"/>
              </a:rPr>
              <a:t>http://www.gamespot.com/gamespot/features/video/hov/ </a:t>
            </a:r>
          </a:p>
          <a:p>
            <a:pPr>
              <a:spcBef>
                <a:spcPct val="0"/>
              </a:spcBef>
              <a:buSzTx/>
              <a:buFontTx/>
              <a:buNone/>
            </a:pPr>
            <a:r>
              <a:rPr lang="en-US" altLang="en-US" sz="1400" dirty="0">
                <a:latin typeface="Times New Roman" panose="02020603050405020304" pitchFamily="18" charset="0"/>
              </a:rPr>
              <a:t>http://www.historyworld.net/wrldhis/PlainTextHistories.asp?groupid=2271&amp;HistoryID=ac02</a:t>
            </a:r>
          </a:p>
          <a:p>
            <a:pPr>
              <a:spcBef>
                <a:spcPct val="0"/>
              </a:spcBef>
              <a:buSzTx/>
              <a:buFontTx/>
              <a:buNone/>
            </a:pPr>
            <a:r>
              <a:rPr lang="en-US" altLang="en-US" sz="1400" dirty="0">
                <a:latin typeface="Times New Roman" panose="02020603050405020304" pitchFamily="18" charset="0"/>
              </a:rPr>
              <a:t>http://www.zoi.wordherders.net/?cat=11</a:t>
            </a:r>
          </a:p>
          <a:p>
            <a:pPr eaLnBrk="1" hangingPunct="1">
              <a:spcBef>
                <a:spcPct val="0"/>
              </a:spcBef>
              <a:buSzTx/>
              <a:buFontTx/>
              <a:buNone/>
            </a:pPr>
            <a:r>
              <a:rPr lang="en-US" altLang="en-US" sz="1400" dirty="0">
                <a:latin typeface="Times New Roman" panose="02020603050405020304" pitchFamily="18" charset="0"/>
              </a:rPr>
              <a:t>https://cacm.acm.org/magazines/2007/7/5616-games-for-training/fulltext</a:t>
            </a:r>
          </a:p>
          <a:p>
            <a:pPr eaLnBrk="1" hangingPunct="1">
              <a:spcBef>
                <a:spcPct val="0"/>
              </a:spcBef>
              <a:buSzTx/>
              <a:buFontTx/>
              <a:buNone/>
            </a:pPr>
            <a:endParaRPr lang="en-US" altLang="en-US" sz="1400" i="1" dirty="0">
              <a:latin typeface="Times New Roman" panose="02020603050405020304" pitchFamily="18" charset="0"/>
            </a:endParaRPr>
          </a:p>
          <a:p>
            <a:pPr eaLnBrk="1" hangingPunct="1">
              <a:spcBef>
                <a:spcPct val="0"/>
              </a:spcBef>
              <a:buSzTx/>
              <a:buFontTx/>
              <a:buNone/>
            </a:pPr>
            <a:r>
              <a:rPr lang="en-US" altLang="en-US" sz="1400" i="1" dirty="0">
                <a:latin typeface="Times New Roman" panose="02020603050405020304" pitchFamily="18" charset="0"/>
              </a:rPr>
              <a:t>Digital Illusion: Entertaining the Future with High Technology</a:t>
            </a:r>
            <a:r>
              <a:rPr lang="en-US" altLang="en-US" sz="1400" dirty="0">
                <a:latin typeface="Times New Roman" panose="02020603050405020304" pitchFamily="18" charset="0"/>
              </a:rPr>
              <a:t>.  Clark </a:t>
            </a:r>
            <a:r>
              <a:rPr lang="en-US" altLang="en-US" sz="1400" dirty="0" err="1">
                <a:latin typeface="Times New Roman" panose="02020603050405020304" pitchFamily="18" charset="0"/>
              </a:rPr>
              <a:t>Dodsworth</a:t>
            </a:r>
            <a:r>
              <a:rPr lang="en-US" altLang="en-US" sz="1400" dirty="0">
                <a:latin typeface="Times New Roman" panose="02020603050405020304" pitchFamily="18" charset="0"/>
              </a:rPr>
              <a:t>. </a:t>
            </a:r>
          </a:p>
          <a:p>
            <a:pPr eaLnBrk="1" hangingPunct="1">
              <a:spcBef>
                <a:spcPct val="0"/>
              </a:spcBef>
              <a:buSzTx/>
              <a:buFontTx/>
              <a:buNone/>
            </a:pPr>
            <a:r>
              <a:rPr lang="en-US" altLang="en-US" sz="1400" dirty="0">
                <a:latin typeface="Times New Roman" panose="02020603050405020304" pitchFamily="18" charset="0"/>
              </a:rPr>
              <a:t>"Don't Be a </a:t>
            </a:r>
            <a:r>
              <a:rPr lang="en-US" altLang="en-US" sz="1400" dirty="0" err="1">
                <a:latin typeface="Times New Roman" panose="02020603050405020304" pitchFamily="18" charset="0"/>
              </a:rPr>
              <a:t>Vidiot</a:t>
            </a:r>
            <a:r>
              <a:rPr lang="en-US" altLang="en-US" sz="1400" dirty="0">
                <a:latin typeface="Times New Roman" panose="02020603050405020304" pitchFamily="18" charset="0"/>
              </a:rPr>
              <a:t>: What Computer Game Designers Can Learn From Non-Electronic Games". </a:t>
            </a:r>
            <a:r>
              <a:rPr lang="en-US" altLang="en-US" sz="1400" i="1" dirty="0">
                <a:latin typeface="Times New Roman" panose="02020603050405020304" pitchFamily="18" charset="0"/>
              </a:rPr>
              <a:t>Proceedings of the 1999 Game Developers Conference</a:t>
            </a:r>
            <a:r>
              <a:rPr lang="en-US" altLang="en-US" sz="1400" dirty="0">
                <a:latin typeface="Times New Roman" panose="02020603050405020304" pitchFamily="18" charset="0"/>
              </a:rPr>
              <a:t>. Greg </a:t>
            </a:r>
            <a:r>
              <a:rPr lang="en-US" altLang="en-US" sz="1400" dirty="0" err="1">
                <a:latin typeface="Times New Roman" panose="02020603050405020304" pitchFamily="18" charset="0"/>
              </a:rPr>
              <a:t>Costikyan</a:t>
            </a:r>
            <a:r>
              <a:rPr lang="en-US" altLang="en-US" sz="1400" dirty="0">
                <a:latin typeface="Times New Roman" panose="02020603050405020304" pitchFamily="18" charset="0"/>
              </a:rPr>
              <a:t>.</a:t>
            </a:r>
          </a:p>
          <a:p>
            <a:pPr eaLnBrk="1" hangingPunct="1">
              <a:spcBef>
                <a:spcPct val="0"/>
              </a:spcBef>
              <a:buSzTx/>
              <a:buFontTx/>
              <a:buNone/>
            </a:pPr>
            <a:r>
              <a:rPr lang="en-US" altLang="en-US" sz="1400" i="1" dirty="0">
                <a:latin typeface="Times New Roman" panose="02020603050405020304" pitchFamily="18" charset="0"/>
              </a:rPr>
              <a:t>The Art of Computer Game Design</a:t>
            </a:r>
            <a:r>
              <a:rPr lang="en-US" altLang="en-US" sz="1400" dirty="0">
                <a:latin typeface="Times New Roman" panose="02020603050405020304" pitchFamily="18" charset="0"/>
              </a:rPr>
              <a:t>.  Chris Crawford.</a:t>
            </a:r>
          </a:p>
          <a:p>
            <a:pPr eaLnBrk="1" hangingPunct="1">
              <a:spcBef>
                <a:spcPct val="0"/>
              </a:spcBef>
              <a:buSzTx/>
              <a:buFontTx/>
              <a:buNone/>
            </a:pPr>
            <a:r>
              <a:rPr lang="en-US" altLang="en-US" sz="1400" i="1" dirty="0">
                <a:latin typeface="Times New Roman" panose="02020603050405020304" pitchFamily="18" charset="0"/>
              </a:rPr>
              <a:t>The Art of Wargaming</a:t>
            </a:r>
            <a:r>
              <a:rPr lang="en-US" altLang="en-US" sz="1400" dirty="0">
                <a:latin typeface="Times New Roman" panose="02020603050405020304" pitchFamily="18" charset="0"/>
              </a:rPr>
              <a:t>. Peter Perla. </a:t>
            </a:r>
          </a:p>
          <a:p>
            <a:pPr eaLnBrk="1" hangingPunct="1">
              <a:spcBef>
                <a:spcPct val="0"/>
              </a:spcBef>
              <a:buSzTx/>
              <a:buFontTx/>
              <a:buNone/>
            </a:pPr>
            <a:r>
              <a:rPr lang="en-US" altLang="en-US" sz="1400" i="1" dirty="0">
                <a:latin typeface="Times New Roman" panose="02020603050405020304" pitchFamily="18" charset="0"/>
              </a:rPr>
              <a:t>The Wargames Handbook</a:t>
            </a:r>
            <a:r>
              <a:rPr lang="en-US" altLang="en-US" sz="1400" dirty="0">
                <a:latin typeface="Times New Roman" panose="02020603050405020304" pitchFamily="18" charset="0"/>
              </a:rPr>
              <a:t>. Jim Dunnigan.</a:t>
            </a:r>
          </a:p>
          <a:p>
            <a:pPr eaLnBrk="1" hangingPunct="1">
              <a:spcBef>
                <a:spcPct val="0"/>
              </a:spcBef>
              <a:buSzTx/>
              <a:buFontTx/>
              <a:buNone/>
            </a:pPr>
            <a:r>
              <a:rPr lang="en-US" altLang="en-US" sz="1400" i="1" dirty="0">
                <a:latin typeface="Times New Roman" panose="02020603050405020304" pitchFamily="18" charset="0"/>
              </a:rPr>
              <a:t>Understanding Computers: The Military Frontier</a:t>
            </a:r>
            <a:r>
              <a:rPr lang="en-US" altLang="en-US" sz="1400" dirty="0">
                <a:latin typeface="Times New Roman" panose="02020603050405020304" pitchFamily="18" charset="0"/>
              </a:rPr>
              <a:t>. Time-Life Books</a:t>
            </a:r>
          </a:p>
          <a:p>
            <a:pPr>
              <a:spcBef>
                <a:spcPct val="0"/>
              </a:spcBef>
              <a:buSzTx/>
              <a:buNone/>
            </a:pPr>
            <a:r>
              <a:rPr lang="en-US" altLang="en-US" sz="1400" dirty="0" err="1">
                <a:cs typeface="Arial" panose="020B0604020202020204" pitchFamily="34" charset="0"/>
              </a:rPr>
              <a:t>Zyda</a:t>
            </a:r>
            <a:r>
              <a:rPr lang="en-US" altLang="en-US" sz="1400" dirty="0">
                <a:cs typeface="Arial" panose="020B0604020202020204" pitchFamily="34" charset="0"/>
              </a:rPr>
              <a:t>, M. (September 2005). “From visual simulation to virtual reality to games”. </a:t>
            </a:r>
            <a:r>
              <a:rPr lang="en-US" altLang="en-US" sz="1400" i="1" dirty="0">
                <a:cs typeface="Arial" panose="020B0604020202020204" pitchFamily="34" charset="0"/>
              </a:rPr>
              <a:t>IEEE Computer</a:t>
            </a:r>
            <a:r>
              <a:rPr lang="en-US" altLang="en-US" sz="1400" dirty="0">
                <a:cs typeface="Arial" panose="020B0604020202020204" pitchFamily="34" charset="0"/>
              </a:rPr>
              <a:t>. </a:t>
            </a:r>
          </a:p>
          <a:p>
            <a:pPr>
              <a:spcBef>
                <a:spcPct val="0"/>
              </a:spcBef>
              <a:buSzTx/>
              <a:buNone/>
            </a:pPr>
            <a:r>
              <a:rPr lang="en-US" altLang="en-US" sz="1400" dirty="0">
                <a:cs typeface="Arial" panose="020B0604020202020204" pitchFamily="34" charset="0"/>
              </a:rPr>
              <a:t>Chatham, R. (Jul 2007). “Games for Training”. Communications of the ACM, July 2007, Vol. 50 No. 7, Pages 36-43 10.1145/1272516.1272537</a:t>
            </a:r>
          </a:p>
          <a:p>
            <a:pPr>
              <a:spcBef>
                <a:spcPct val="0"/>
              </a:spcBef>
              <a:buSzTx/>
              <a:buNone/>
            </a:pPr>
            <a:r>
              <a:rPr lang="en-US" altLang="en-US" sz="1400" dirty="0">
                <a:cs typeface="Arial" panose="020B0604020202020204" pitchFamily="34" charset="0"/>
              </a:rPr>
              <a:t>American Historical Association: Why Study History?</a:t>
            </a:r>
          </a:p>
          <a:p>
            <a:pPr>
              <a:spcBef>
                <a:spcPct val="0"/>
              </a:spcBef>
              <a:buSzTx/>
              <a:buNone/>
            </a:pPr>
            <a:r>
              <a:rPr lang="en-US" altLang="en-US" sz="1400" dirty="0">
                <a:cs typeface="Arial" panose="020B0604020202020204" pitchFamily="34" charset="0"/>
              </a:rPr>
              <a:t>https://www.historians.org/about-aha-and-membership/aha-history-and-archives/historical-archives/why-study-history-(1998)</a:t>
            </a:r>
          </a:p>
          <a:p>
            <a:pPr>
              <a:spcBef>
                <a:spcPct val="0"/>
              </a:spcBef>
              <a:buSzTx/>
              <a:buNone/>
            </a:pPr>
            <a:r>
              <a:rPr lang="en-US" sz="1400" dirty="0"/>
              <a:t>https://www.wired.com/story/military-metaverse</a:t>
            </a:r>
            <a:endParaRPr lang="en-US" altLang="en-US" sz="1400" dirty="0">
              <a:cs typeface="Arial" panose="020B0604020202020204" pitchFamily="34" charset="0"/>
            </a:endParaRPr>
          </a:p>
          <a:p>
            <a:pPr eaLnBrk="1" hangingPunct="1">
              <a:spcBef>
                <a:spcPct val="0"/>
              </a:spcBef>
              <a:buSzTx/>
              <a:buFontTx/>
              <a:buNone/>
            </a:pPr>
            <a:endParaRPr lang="en-US" altLang="en-US" sz="1400" dirty="0">
              <a:latin typeface="Times New Roman" panose="02020603050405020304" pitchFamily="18" charset="0"/>
            </a:endParaRPr>
          </a:p>
          <a:p>
            <a:pPr eaLnBrk="1" hangingPunct="1">
              <a:spcBef>
                <a:spcPct val="0"/>
              </a:spcBef>
              <a:buSzTx/>
              <a:buFontTx/>
              <a:buNone/>
            </a:pPr>
            <a:r>
              <a:rPr lang="en-US" altLang="en-US" sz="1400" dirty="0">
                <a:latin typeface="Times New Roman" panose="02020603050405020304" pitchFamily="18" charset="0"/>
              </a:rPr>
              <a:t>Wikipedia: History of Games </a:t>
            </a:r>
            <a:r>
              <a:rPr lang="en-US" altLang="en-US" sz="1200" dirty="0"/>
              <a:t>https://en.wikipedia.org/wiki/History_of_games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5CA983A9-040B-4A79-8F3D-4BCD045AC409}"/>
              </a:ext>
            </a:extLst>
          </p:cNvPr>
          <p:cNvSpPr>
            <a:spLocks noGrp="1" noChangeArrowheads="1"/>
          </p:cNvSpPr>
          <p:nvPr>
            <p:ph type="title"/>
          </p:nvPr>
        </p:nvSpPr>
        <p:spPr/>
        <p:txBody>
          <a:bodyPr/>
          <a:lstStyle/>
          <a:p>
            <a:r>
              <a:rPr lang="en-US" altLang="en-US" dirty="0"/>
              <a:t>References (2)</a:t>
            </a:r>
          </a:p>
        </p:txBody>
      </p:sp>
      <p:sp>
        <p:nvSpPr>
          <p:cNvPr id="203779" name="TextBox 1">
            <a:extLst>
              <a:ext uri="{FF2B5EF4-FFF2-40B4-BE49-F238E27FC236}">
                <a16:creationId xmlns:a16="http://schemas.microsoft.com/office/drawing/2014/main" id="{8946F24F-D08F-4056-9A82-199D02BDF201}"/>
              </a:ext>
            </a:extLst>
          </p:cNvPr>
          <p:cNvSpPr txBox="1">
            <a:spLocks noChangeArrowheads="1"/>
          </p:cNvSpPr>
          <p:nvPr/>
        </p:nvSpPr>
        <p:spPr bwMode="auto">
          <a:xfrm>
            <a:off x="600076" y="1100139"/>
            <a:ext cx="1131252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r>
              <a:rPr lang="en-US" altLang="en-US" sz="1400" dirty="0">
                <a:latin typeface="Times New Roman" panose="02020603050405020304" pitchFamily="18" charset="0"/>
              </a:rPr>
              <a:t>American Historical Association: Why Study History? https://www.historians.org/about-aha-and-membership/aha-history-and-archives/historical-archives/why-study-history-(1998)</a:t>
            </a:r>
          </a:p>
          <a:p>
            <a:pPr>
              <a:spcBef>
                <a:spcPct val="0"/>
              </a:spcBef>
              <a:buSzTx/>
              <a:buFontTx/>
              <a:buNone/>
            </a:pPr>
            <a:r>
              <a:rPr lang="en-US" altLang="en-US" sz="1400" dirty="0" err="1">
                <a:latin typeface="Times New Roman" panose="02020603050405020304" pitchFamily="18" charset="0"/>
              </a:rPr>
              <a:t>Abt</a:t>
            </a:r>
            <a:r>
              <a:rPr lang="en-US" altLang="en-US" sz="1400" dirty="0">
                <a:latin typeface="Times New Roman" panose="02020603050405020304" pitchFamily="18" charset="0"/>
              </a:rPr>
              <a:t>, C. (1970). Serious Games. New York: The Viking Press.</a:t>
            </a:r>
          </a:p>
          <a:p>
            <a:pPr>
              <a:spcBef>
                <a:spcPct val="0"/>
              </a:spcBef>
              <a:buSzTx/>
              <a:buFontTx/>
              <a:buNone/>
            </a:pPr>
            <a:r>
              <a:rPr lang="en-US" altLang="en-US" sz="1400" dirty="0">
                <a:latin typeface="Times New Roman" panose="02020603050405020304" pitchFamily="18" charset="0"/>
              </a:rPr>
              <a:t>Little Wars, by H.G. Wells, 1913</a:t>
            </a:r>
          </a:p>
          <a:p>
            <a:pPr>
              <a:spcBef>
                <a:spcPct val="0"/>
              </a:spcBef>
              <a:buSzTx/>
              <a:buFontTx/>
              <a:buNone/>
            </a:pPr>
            <a:r>
              <a:rPr lang="en-US" altLang="en-US" sz="1400" dirty="0">
                <a:latin typeface="Times New Roman" panose="02020603050405020304" pitchFamily="18" charset="0"/>
              </a:rPr>
              <a:t>Darfur Is Dying: http://www.darfurisdying.com/</a:t>
            </a:r>
          </a:p>
          <a:p>
            <a:pPr>
              <a:spcBef>
                <a:spcPct val="0"/>
              </a:spcBef>
              <a:buSzTx/>
              <a:buFontTx/>
              <a:buNone/>
            </a:pPr>
            <a:r>
              <a:rPr lang="en-US" altLang="en-US" sz="1400" dirty="0">
                <a:latin typeface="Times New Roman" panose="02020603050405020304" pitchFamily="18" charset="0"/>
              </a:rPr>
              <a:t>Food Force: http://www.food-force.com/ </a:t>
            </a:r>
          </a:p>
          <a:p>
            <a:pPr>
              <a:spcBef>
                <a:spcPct val="0"/>
              </a:spcBef>
              <a:buSzTx/>
              <a:buFontTx/>
              <a:buNone/>
            </a:pPr>
            <a:r>
              <a:rPr lang="en-US" altLang="en-US" sz="1400" dirty="0">
                <a:latin typeface="Times New Roman" panose="02020603050405020304" pitchFamily="18" charset="0"/>
              </a:rPr>
              <a:t>A Force More Powerful: http://www.aforcemorepowerful.org/game/index.php </a:t>
            </a:r>
          </a:p>
          <a:p>
            <a:pPr>
              <a:spcBef>
                <a:spcPct val="0"/>
              </a:spcBef>
              <a:buSzTx/>
              <a:buFontTx/>
              <a:buNone/>
            </a:pPr>
            <a:r>
              <a:rPr lang="en-US" altLang="en-US" sz="1400" dirty="0">
                <a:latin typeface="Times New Roman" panose="02020603050405020304" pitchFamily="18" charset="0"/>
              </a:rPr>
              <a:t>Escape from Woomera: http://escapefromwoomera.com/ </a:t>
            </a:r>
          </a:p>
          <a:p>
            <a:pPr>
              <a:spcBef>
                <a:spcPct val="0"/>
              </a:spcBef>
              <a:buSzTx/>
              <a:buFontTx/>
              <a:buNone/>
            </a:pPr>
            <a:r>
              <a:rPr lang="en-US" altLang="en-US" sz="1400" dirty="0">
                <a:latin typeface="Times New Roman" panose="02020603050405020304" pitchFamily="18" charset="0"/>
              </a:rPr>
              <a:t>Peace Maker: http://www.peacemakergame.com/ </a:t>
            </a:r>
          </a:p>
          <a:p>
            <a:pPr>
              <a:spcBef>
                <a:spcPct val="0"/>
              </a:spcBef>
              <a:buSzTx/>
              <a:buFontTx/>
              <a:buNone/>
            </a:pPr>
            <a:r>
              <a:rPr lang="en-US" altLang="en-US" sz="1400" dirty="0">
                <a:latin typeface="Times New Roman" panose="02020603050405020304" pitchFamily="18" charset="0"/>
              </a:rPr>
              <a:t>Howard Dean for Iowa: http://www.deanforamerica.com/ </a:t>
            </a:r>
          </a:p>
          <a:p>
            <a:pPr>
              <a:spcBef>
                <a:spcPct val="0"/>
              </a:spcBef>
              <a:buSzTx/>
              <a:buFontTx/>
              <a:buNone/>
            </a:pPr>
            <a:r>
              <a:rPr lang="en-US" altLang="en-US" sz="1400" dirty="0">
                <a:latin typeface="Times New Roman" panose="02020603050405020304" pitchFamily="18" charset="0"/>
              </a:rPr>
              <a:t>Take Back Illinois: http://www.takebackillinoisgame.com/ </a:t>
            </a:r>
          </a:p>
          <a:p>
            <a:pPr>
              <a:spcBef>
                <a:spcPct val="0"/>
              </a:spcBef>
              <a:buSzTx/>
              <a:buFontTx/>
              <a:buNone/>
            </a:pPr>
            <a:r>
              <a:rPr lang="en-US" altLang="en-US" sz="1400" dirty="0">
                <a:latin typeface="Times New Roman" panose="02020603050405020304" pitchFamily="18" charset="0"/>
              </a:rPr>
              <a:t>Under Ash/Under Siege: http://www.underash.net/en_download.htm </a:t>
            </a:r>
          </a:p>
          <a:p>
            <a:pPr>
              <a:spcBef>
                <a:spcPct val="0"/>
              </a:spcBef>
              <a:buSzTx/>
              <a:buFontTx/>
              <a:buNone/>
            </a:pPr>
            <a:r>
              <a:rPr lang="en-US" altLang="en-US" sz="1400" dirty="0">
                <a:latin typeface="Times New Roman" panose="02020603050405020304" pitchFamily="18" charset="0"/>
              </a:rPr>
              <a:t>https://computerhistory.org/profile/dan-kaufman/</a:t>
            </a:r>
          </a:p>
          <a:p>
            <a:pPr>
              <a:spcBef>
                <a:spcPct val="0"/>
              </a:spcBef>
              <a:buSzTx/>
              <a:buFontTx/>
              <a:buNone/>
            </a:pPr>
            <a:r>
              <a:rPr lang="en-US" altLang="en-US" sz="1400" dirty="0">
                <a:latin typeface="Times New Roman" panose="02020603050405020304" pitchFamily="18" charset="0"/>
              </a:rPr>
              <a:t>https://www.afcea.org/signal/chapternews/index.cfm?action=details&amp;id=495</a:t>
            </a:r>
          </a:p>
          <a:p>
            <a:pPr>
              <a:spcBef>
                <a:spcPct val="0"/>
              </a:spcBef>
              <a:buSzTx/>
              <a:buFontTx/>
              <a:buNone/>
            </a:pPr>
            <a:r>
              <a:rPr lang="en-US" altLang="en-US" sz="1400" dirty="0">
                <a:latin typeface="Times New Roman" panose="02020603050405020304" pitchFamily="18" charset="0"/>
              </a:rPr>
              <a:t>https://www.analyticsinsight.net/if-the-third-world-war-happens-in-metaverse-will-people-be-hurt/</a:t>
            </a:r>
          </a:p>
          <a:p>
            <a:pPr>
              <a:spcBef>
                <a:spcPct val="0"/>
              </a:spcBef>
              <a:buSzTx/>
              <a:buFontTx/>
              <a:buNone/>
            </a:pPr>
            <a:r>
              <a:rPr lang="en-US" altLang="en-US" sz="1400" dirty="0">
                <a:latin typeface="Times New Roman" panose="02020603050405020304" pitchFamily="18" charset="0"/>
              </a:rPr>
              <a:t>https://levelup.gitconnected.com/the-metaverse-framework-building-blocks-and-market-map-3bb2ccf0241c</a:t>
            </a:r>
          </a:p>
          <a:p>
            <a:pPr>
              <a:spcBef>
                <a:spcPct val="0"/>
              </a:spcBef>
              <a:buSzTx/>
              <a:buFontTx/>
              <a:buNone/>
            </a:pPr>
            <a:r>
              <a:rPr lang="en-US" altLang="en-US" sz="1400" dirty="0">
                <a:latin typeface="Times New Roman" panose="02020603050405020304" pitchFamily="18" charset="0"/>
              </a:rPr>
              <a:t>https://www.tweaktown.com/news/81142/unitys-john-riccitiello-is-strong-believer-in-the-metaverse/index.html</a:t>
            </a:r>
          </a:p>
          <a:p>
            <a:pPr>
              <a:spcBef>
                <a:spcPct val="0"/>
              </a:spcBef>
              <a:buSzTx/>
              <a:buFontTx/>
              <a:buNone/>
            </a:pPr>
            <a:r>
              <a:rPr lang="en-US" altLang="en-US" sz="1400" dirty="0">
                <a:latin typeface="Times New Roman" panose="02020603050405020304" pitchFamily="18" charset="0"/>
              </a:rPr>
              <a:t>https://www.digitaltrends.com/computing/working-in-vr-never-made-sense-now-we-have-proof/?fbclid=IwAR0-HoXWwWm8nPfBoFtlzXTrCO7ERJwL-84jpXecVlzLvAoFV0C69DtSBlY</a:t>
            </a:r>
          </a:p>
          <a:p>
            <a:pPr>
              <a:spcBef>
                <a:spcPct val="0"/>
              </a:spcBef>
              <a:buSzTx/>
              <a:buFontTx/>
              <a:buNone/>
            </a:pPr>
            <a:r>
              <a:rPr lang="en-US" altLang="en-US" sz="1400" dirty="0">
                <a:latin typeface="Times New Roman" panose="02020603050405020304" pitchFamily="18" charset="0"/>
              </a:rPr>
              <a:t>https://game-news24.com/2022/06/28/orlando-will-test-whether-a-physical-city-might-be-the-center-of-the-metaverse/</a:t>
            </a:r>
          </a:p>
        </p:txBody>
      </p:sp>
    </p:spTree>
    <p:extLst>
      <p:ext uri="{BB962C8B-B14F-4D97-AF65-F5344CB8AC3E}">
        <p14:creationId xmlns:p14="http://schemas.microsoft.com/office/powerpoint/2010/main" val="24409707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483E07-117C-3878-317A-D6EBB34E1C71}"/>
              </a:ext>
            </a:extLst>
          </p:cNvPr>
          <p:cNvSpPr>
            <a:spLocks noGrp="1"/>
          </p:cNvSpPr>
          <p:nvPr>
            <p:ph type="title"/>
          </p:nvPr>
        </p:nvSpPr>
        <p:spPr/>
        <p:txBody>
          <a:bodyPr/>
          <a:lstStyle/>
          <a:p>
            <a:r>
              <a:rPr lang="en-US"/>
              <a:t>Best Tutorial Track</a:t>
            </a:r>
          </a:p>
        </p:txBody>
      </p:sp>
      <p:pic>
        <p:nvPicPr>
          <p:cNvPr id="6" name="Picture 5">
            <a:extLst>
              <a:ext uri="{FF2B5EF4-FFF2-40B4-BE49-F238E27FC236}">
                <a16:creationId xmlns:a16="http://schemas.microsoft.com/office/drawing/2014/main" id="{26F7036B-AFC0-0541-CE8B-E64168551B2B}"/>
              </a:ext>
            </a:extLst>
          </p:cNvPr>
          <p:cNvPicPr>
            <a:picLocks noChangeAspect="1"/>
          </p:cNvPicPr>
          <p:nvPr/>
        </p:nvPicPr>
        <p:blipFill rotWithShape="1">
          <a:blip r:embed="rId2"/>
          <a:srcRect l="15470" t="23962" r="17690" b="9178"/>
          <a:stretch/>
        </p:blipFill>
        <p:spPr>
          <a:xfrm>
            <a:off x="1285460" y="848139"/>
            <a:ext cx="9545701" cy="5486399"/>
          </a:xfrm>
          <a:prstGeom prst="rect">
            <a:avLst/>
          </a:prstGeom>
        </p:spPr>
      </p:pic>
    </p:spTree>
    <p:extLst>
      <p:ext uri="{BB962C8B-B14F-4D97-AF65-F5344CB8AC3E}">
        <p14:creationId xmlns:p14="http://schemas.microsoft.com/office/powerpoint/2010/main" val="34870370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031D5BE-C031-43A4-BA7C-78BF0B5C6F75}"/>
              </a:ext>
            </a:extLst>
          </p:cNvPr>
          <p:cNvSpPr>
            <a:spLocks noGrp="1" noChangeArrowheads="1"/>
          </p:cNvSpPr>
          <p:nvPr>
            <p:ph type="title"/>
          </p:nvPr>
        </p:nvSpPr>
        <p:spPr/>
        <p:txBody>
          <a:bodyPr/>
          <a:lstStyle/>
          <a:p>
            <a:r>
              <a:rPr lang="en-US" altLang="en-US"/>
              <a:t>Computer “Killer Apps”</a:t>
            </a:r>
          </a:p>
        </p:txBody>
      </p:sp>
      <p:pic>
        <p:nvPicPr>
          <p:cNvPr id="12291" name="Picture 3" descr="Visicalc">
            <a:extLst>
              <a:ext uri="{FF2B5EF4-FFF2-40B4-BE49-F238E27FC236}">
                <a16:creationId xmlns:a16="http://schemas.microsoft.com/office/drawing/2014/main" id="{F7B2BA25-6434-4D2E-9856-1AF098366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506"/>
          <a:stretch>
            <a:fillRect/>
          </a:stretch>
        </p:blipFill>
        <p:spPr bwMode="gray">
          <a:xfrm>
            <a:off x="336884" y="804231"/>
            <a:ext cx="5495423" cy="244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a:extLst>
              <a:ext uri="{FF2B5EF4-FFF2-40B4-BE49-F238E27FC236}">
                <a16:creationId xmlns:a16="http://schemas.microsoft.com/office/drawing/2014/main" id="{7E383B94-B4E7-4AE7-9203-3217056B79F2}"/>
              </a:ext>
            </a:extLst>
          </p:cNvPr>
          <p:cNvSpPr txBox="1">
            <a:spLocks noChangeArrowheads="1"/>
          </p:cNvSpPr>
          <p:nvPr/>
        </p:nvSpPr>
        <p:spPr bwMode="gray">
          <a:xfrm>
            <a:off x="336885" y="801198"/>
            <a:ext cx="3006297" cy="5399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3100">
                <a:solidFill>
                  <a:schemeClr val="bg1"/>
                </a:solidFill>
              </a:rPr>
              <a:t>Spreadsheet</a:t>
            </a:r>
          </a:p>
        </p:txBody>
      </p:sp>
      <p:pic>
        <p:nvPicPr>
          <p:cNvPr id="12293" name="Picture 5" descr="Image:Wordstar.gif">
            <a:extLst>
              <a:ext uri="{FF2B5EF4-FFF2-40B4-BE49-F238E27FC236}">
                <a16:creationId xmlns:a16="http://schemas.microsoft.com/office/drawing/2014/main" id="{0A3846F8-01B5-49B6-8E65-8BE2885BE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6021804" y="805748"/>
            <a:ext cx="5684920" cy="245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a:extLst>
              <a:ext uri="{FF2B5EF4-FFF2-40B4-BE49-F238E27FC236}">
                <a16:creationId xmlns:a16="http://schemas.microsoft.com/office/drawing/2014/main" id="{393A4391-9756-4416-BAE2-5F2DB98E95C8}"/>
              </a:ext>
            </a:extLst>
          </p:cNvPr>
          <p:cNvSpPr txBox="1">
            <a:spLocks noChangeArrowheads="1"/>
          </p:cNvSpPr>
          <p:nvPr/>
        </p:nvSpPr>
        <p:spPr bwMode="gray">
          <a:xfrm>
            <a:off x="7966127" y="795131"/>
            <a:ext cx="3740598" cy="5399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3100">
                <a:solidFill>
                  <a:schemeClr val="bg1"/>
                </a:solidFill>
              </a:rPr>
              <a:t>Word Processor</a:t>
            </a:r>
          </a:p>
        </p:txBody>
      </p:sp>
      <p:pic>
        <p:nvPicPr>
          <p:cNvPr id="12295" name="Picture 7" descr="pine2">
            <a:extLst>
              <a:ext uri="{FF2B5EF4-FFF2-40B4-BE49-F238E27FC236}">
                <a16:creationId xmlns:a16="http://schemas.microsoft.com/office/drawing/2014/main" id="{332603C3-CB66-4F7F-8521-8BBE4C510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336884" y="3901246"/>
            <a:ext cx="5078924" cy="251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8">
            <a:extLst>
              <a:ext uri="{FF2B5EF4-FFF2-40B4-BE49-F238E27FC236}">
                <a16:creationId xmlns:a16="http://schemas.microsoft.com/office/drawing/2014/main" id="{422EF3E2-1BF0-4E43-B3D5-7F02DBAD2E86}"/>
              </a:ext>
            </a:extLst>
          </p:cNvPr>
          <p:cNvSpPr txBox="1">
            <a:spLocks noChangeArrowheads="1"/>
          </p:cNvSpPr>
          <p:nvPr/>
        </p:nvSpPr>
        <p:spPr bwMode="gray">
          <a:xfrm>
            <a:off x="336885" y="5872902"/>
            <a:ext cx="1616650" cy="5399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3100">
                <a:solidFill>
                  <a:schemeClr val="bg1"/>
                </a:solidFill>
              </a:rPr>
              <a:t>E-Mail</a:t>
            </a:r>
          </a:p>
        </p:txBody>
      </p:sp>
      <p:pic>
        <p:nvPicPr>
          <p:cNvPr id="12297" name="Picture 9" descr="mosaic">
            <a:extLst>
              <a:ext uri="{FF2B5EF4-FFF2-40B4-BE49-F238E27FC236}">
                <a16:creationId xmlns:a16="http://schemas.microsoft.com/office/drawing/2014/main" id="{3BDEB5D3-146E-4F69-B017-4580C090B8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6722552" y="3845132"/>
            <a:ext cx="4984174" cy="256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ext Box 10">
            <a:extLst>
              <a:ext uri="{FF2B5EF4-FFF2-40B4-BE49-F238E27FC236}">
                <a16:creationId xmlns:a16="http://schemas.microsoft.com/office/drawing/2014/main" id="{4633211F-1A58-44E6-9339-897E13BB1303}"/>
              </a:ext>
            </a:extLst>
          </p:cNvPr>
          <p:cNvSpPr txBox="1">
            <a:spLocks noChangeArrowheads="1"/>
          </p:cNvSpPr>
          <p:nvPr/>
        </p:nvSpPr>
        <p:spPr bwMode="gray">
          <a:xfrm>
            <a:off x="8538568" y="5872902"/>
            <a:ext cx="3168158" cy="5399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3100">
                <a:solidFill>
                  <a:schemeClr val="bg1"/>
                </a:solidFill>
              </a:rPr>
              <a:t>Web Browser</a:t>
            </a:r>
          </a:p>
        </p:txBody>
      </p:sp>
      <p:sp>
        <p:nvSpPr>
          <p:cNvPr id="12300" name="Rectangle 12">
            <a:extLst>
              <a:ext uri="{FF2B5EF4-FFF2-40B4-BE49-F238E27FC236}">
                <a16:creationId xmlns:a16="http://schemas.microsoft.com/office/drawing/2014/main" id="{6F9C0528-AF2E-43B7-A952-869BC2DDD4CE}"/>
              </a:ext>
            </a:extLst>
          </p:cNvPr>
          <p:cNvSpPr>
            <a:spLocks noChangeArrowheads="1"/>
          </p:cNvSpPr>
          <p:nvPr/>
        </p:nvSpPr>
        <p:spPr bwMode="auto">
          <a:xfrm>
            <a:off x="3585974" y="2307239"/>
            <a:ext cx="5029575" cy="2692067"/>
          </a:xfrm>
          <a:prstGeom prst="rect">
            <a:avLst/>
          </a:prstGeom>
          <a:solidFill>
            <a:schemeClr val="bg1"/>
          </a:solidFill>
          <a:ln w="9525">
            <a:solidFill>
              <a:schemeClr val="tx1"/>
            </a:solidFill>
            <a:miter lim="800000"/>
            <a:headEnd/>
            <a:tailEnd/>
          </a:ln>
        </p:spPr>
        <p:txBody>
          <a:bodyPr wrap="none" anchor="ct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endParaRPr lang="en-US" altLang="en-US" sz="3500">
              <a:latin typeface="Times New Roman" panose="02020603050405020304" pitchFamily="18" charset="0"/>
            </a:endParaRPr>
          </a:p>
        </p:txBody>
      </p:sp>
      <p:pic>
        <p:nvPicPr>
          <p:cNvPr id="12301" name="Picture 13" descr="Zombie Screenshot">
            <a:extLst>
              <a:ext uri="{FF2B5EF4-FFF2-40B4-BE49-F238E27FC236}">
                <a16:creationId xmlns:a16="http://schemas.microsoft.com/office/drawing/2014/main" id="{29B0A706-A08D-4A30-B9F6-47F79FCCDC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3734019" y="2448288"/>
            <a:ext cx="4737433" cy="243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Wolfenstein 3D Trailer wolfenstein 3d (video game) wolfenstein (video game series) trailer (website category) d trailerpdic wolfenstein discover-wolfenstein 3d GIF">
            <a:extLst>
              <a:ext uri="{FF2B5EF4-FFF2-40B4-BE49-F238E27FC236}">
                <a16:creationId xmlns:a16="http://schemas.microsoft.com/office/drawing/2014/main" id="{1B0A857D-3EA7-73D9-F31A-F0EE79562F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4018" y="2322781"/>
            <a:ext cx="4762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12302" name="Text Box 14">
            <a:extLst>
              <a:ext uri="{FF2B5EF4-FFF2-40B4-BE49-F238E27FC236}">
                <a16:creationId xmlns:a16="http://schemas.microsoft.com/office/drawing/2014/main" id="{429028D5-EB62-430F-97F5-3A35135F1724}"/>
              </a:ext>
            </a:extLst>
          </p:cNvPr>
          <p:cNvSpPr txBox="1">
            <a:spLocks noChangeArrowheads="1"/>
          </p:cNvSpPr>
          <p:nvPr/>
        </p:nvSpPr>
        <p:spPr bwMode="gray">
          <a:xfrm>
            <a:off x="4347097" y="2322781"/>
            <a:ext cx="3497805" cy="4807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Wingdings" panose="05000000000000000000" pitchFamily="2" charset="2"/>
              <a:buChar char="Ø"/>
              <a:defRPr sz="28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v"/>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SzTx/>
              <a:buFontTx/>
              <a:buNone/>
            </a:pPr>
            <a:r>
              <a:rPr lang="en-US" altLang="en-US" sz="2700" dirty="0">
                <a:solidFill>
                  <a:schemeClr val="bg1"/>
                </a:solidFill>
              </a:rPr>
              <a:t>3D Game Engine</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D9D-80E0-4B7C-B1DD-473DEA896082}"/>
              </a:ext>
            </a:extLst>
          </p:cNvPr>
          <p:cNvSpPr>
            <a:spLocks noGrp="1"/>
          </p:cNvSpPr>
          <p:nvPr>
            <p:ph type="title"/>
          </p:nvPr>
        </p:nvSpPr>
        <p:spPr/>
        <p:txBody>
          <a:bodyPr/>
          <a:lstStyle/>
          <a:p>
            <a:r>
              <a:rPr lang="en-US" dirty="0"/>
              <a:t>All Industries Now Use </a:t>
            </a:r>
            <a:r>
              <a:rPr lang="en-US" dirty="0" err="1"/>
              <a:t>GameTech</a:t>
            </a:r>
            <a:endParaRPr lang="en-US" dirty="0"/>
          </a:p>
        </p:txBody>
      </p:sp>
      <p:pic>
        <p:nvPicPr>
          <p:cNvPr id="4" name="Picture 3">
            <a:extLst>
              <a:ext uri="{FF2B5EF4-FFF2-40B4-BE49-F238E27FC236}">
                <a16:creationId xmlns:a16="http://schemas.microsoft.com/office/drawing/2014/main" id="{268635F9-AB4F-425D-9F67-DDB5AE4ABE5A}"/>
              </a:ext>
            </a:extLst>
          </p:cNvPr>
          <p:cNvPicPr>
            <a:picLocks noChangeAspect="1"/>
          </p:cNvPicPr>
          <p:nvPr/>
        </p:nvPicPr>
        <p:blipFill rotWithShape="1">
          <a:blip r:embed="rId3"/>
          <a:srcRect l="1282" t="12105" r="14146"/>
          <a:stretch/>
        </p:blipFill>
        <p:spPr>
          <a:xfrm>
            <a:off x="1335505" y="795130"/>
            <a:ext cx="9916026" cy="5582184"/>
          </a:xfrm>
          <a:prstGeom prst="rect">
            <a:avLst/>
          </a:prstGeom>
        </p:spPr>
      </p:pic>
    </p:spTree>
    <p:extLst>
      <p:ext uri="{BB962C8B-B14F-4D97-AF65-F5344CB8AC3E}">
        <p14:creationId xmlns:p14="http://schemas.microsoft.com/office/powerpoint/2010/main" val="2296600954"/>
      </p:ext>
    </p:extLst>
  </p:cSld>
  <p:clrMapOvr>
    <a:masterClrMapping/>
  </p:clrMapOvr>
  <p:transition/>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8240</TotalTime>
  <Words>19528</Words>
  <Application>Microsoft Office PowerPoint</Application>
  <PresentationFormat>Widescreen</PresentationFormat>
  <Paragraphs>1100</Paragraphs>
  <Slides>76</Slides>
  <Notes>75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76</vt:i4>
      </vt:variant>
    </vt:vector>
  </HeadingPairs>
  <TitlesOfParts>
    <vt:vector size="91" baseType="lpstr">
      <vt:lpstr>-apple-system</vt:lpstr>
      <vt:lpstr>Arial</vt:lpstr>
      <vt:lpstr>Arial</vt:lpstr>
      <vt:lpstr>Arial Narrow</vt:lpstr>
      <vt:lpstr>Bahnschrift SemiBold SemiConden</vt:lpstr>
      <vt:lpstr>Calibri</vt:lpstr>
      <vt:lpstr>Helvetica</vt:lpstr>
      <vt:lpstr>Molde</vt:lpstr>
      <vt:lpstr>Open Sans</vt:lpstr>
      <vt:lpstr>Roboto</vt:lpstr>
      <vt:lpstr>Symbol</vt:lpstr>
      <vt:lpstr>Tahoma</vt:lpstr>
      <vt:lpstr>Times New Roman</vt:lpstr>
      <vt:lpstr>Wingdings</vt:lpstr>
      <vt:lpstr>Blends</vt:lpstr>
      <vt:lpstr>PowerPoint Presentation</vt:lpstr>
      <vt:lpstr>Learning Objectives</vt:lpstr>
      <vt:lpstr>Outline</vt:lpstr>
      <vt:lpstr>Why study history?</vt:lpstr>
      <vt:lpstr>Historical Games Timeline</vt:lpstr>
      <vt:lpstr>Tipping Points</vt:lpstr>
      <vt:lpstr>Tipping Point - STE</vt:lpstr>
      <vt:lpstr>Computer “Killer Apps”</vt:lpstr>
      <vt:lpstr>All Industries Now Use GameTech</vt:lpstr>
      <vt:lpstr>Outline</vt:lpstr>
      <vt:lpstr>Dice, 3000BC</vt:lpstr>
      <vt:lpstr>Egyptian Board Games, 3000BC</vt:lpstr>
      <vt:lpstr>Wei Hai &amp; Go, 3000BC</vt:lpstr>
      <vt:lpstr>Backgammon, 2500BC</vt:lpstr>
      <vt:lpstr>Chaturanga, 500BC</vt:lpstr>
      <vt:lpstr>Chess, 500AD</vt:lpstr>
      <vt:lpstr>Outline</vt:lpstr>
      <vt:lpstr>Koenigspiel to Kriegsspiels, 1664 to 1811</vt:lpstr>
      <vt:lpstr>Naval War College, 1886-Present</vt:lpstr>
      <vt:lpstr>Wargaming in the Dirt, current</vt:lpstr>
      <vt:lpstr>Lanchester Equations, 1912</vt:lpstr>
      <vt:lpstr>First Computer Wargame, 1948</vt:lpstr>
      <vt:lpstr>Monte Carlo Method, 1949</vt:lpstr>
      <vt:lpstr>Charles Roberts, 1952</vt:lpstr>
      <vt:lpstr>Navy Electronic Warfare Simulator, 1958</vt:lpstr>
      <vt:lpstr>Matrix Games, 1988</vt:lpstr>
      <vt:lpstr>Semi-automated Forces (SAF), 1990’s</vt:lpstr>
      <vt:lpstr>Outline</vt:lpstr>
      <vt:lpstr>1970 Serious Games Definition</vt:lpstr>
      <vt:lpstr>Battlezone, 1980</vt:lpstr>
      <vt:lpstr>SGI Flight, 1983</vt:lpstr>
      <vt:lpstr>Marine DOOM, 1996</vt:lpstr>
      <vt:lpstr>Spearhead, 1998</vt:lpstr>
      <vt:lpstr>Team Fortress, 1999</vt:lpstr>
      <vt:lpstr>Serious Games Initiative, 2002</vt:lpstr>
      <vt:lpstr>Americas Army, 2002</vt:lpstr>
      <vt:lpstr>DARWARS AMBUSH, 2003</vt:lpstr>
      <vt:lpstr>Full Spectrum Warrior, 2004</vt:lpstr>
      <vt:lpstr>VBS2/Game After Ambush, 2009</vt:lpstr>
      <vt:lpstr>DARPA Real World, 2011</vt:lpstr>
      <vt:lpstr>STE with VBS4, 2021-Present</vt:lpstr>
      <vt:lpstr>LVCG All with One Game Engine</vt:lpstr>
      <vt:lpstr>GameTech Dominating the LVCG Taxonomy</vt:lpstr>
      <vt:lpstr>Serious Games Showcase &amp; Challenge, 2006-Present</vt:lpstr>
      <vt:lpstr>Outline</vt:lpstr>
      <vt:lpstr>Metaverse Emerging</vt:lpstr>
      <vt:lpstr>The Metaverse</vt:lpstr>
      <vt:lpstr>Metaverse Technology Map</vt:lpstr>
      <vt:lpstr>Unity’s View of the Metaverse</vt:lpstr>
      <vt:lpstr>Outline</vt:lpstr>
      <vt:lpstr>Evolving AR and VR</vt:lpstr>
      <vt:lpstr>Consumer Graphics Cards</vt:lpstr>
      <vt:lpstr>Mobile</vt:lpstr>
      <vt:lpstr>Early AR Starts</vt:lpstr>
      <vt:lpstr>Motion Control</vt:lpstr>
      <vt:lpstr>Modern AR/VR</vt:lpstr>
      <vt:lpstr>Virtual Worlds</vt:lpstr>
      <vt:lpstr>Crypto &amp; NFTs in Games</vt:lpstr>
      <vt:lpstr>Outline</vt:lpstr>
      <vt:lpstr>Artificial Intelligence LLMs</vt:lpstr>
      <vt:lpstr>We Want to Use AI To Build Worlds</vt:lpstr>
      <vt:lpstr>AI Text to Image Generation</vt:lpstr>
      <vt:lpstr>AI Text to 3D</vt:lpstr>
      <vt:lpstr>Outline</vt:lpstr>
      <vt:lpstr>Does Metaverse Replace Social Media?</vt:lpstr>
      <vt:lpstr>There Are Still Issues</vt:lpstr>
      <vt:lpstr>Going From Immersive to Fully Immersive</vt:lpstr>
      <vt:lpstr>The Work that Needs to Be Done</vt:lpstr>
      <vt:lpstr>Future State of the Art?</vt:lpstr>
      <vt:lpstr>Can Orlando to be center of metaverse?</vt:lpstr>
      <vt:lpstr>Revisiting The Metaverse</vt:lpstr>
      <vt:lpstr>Questions &amp; Discussion</vt:lpstr>
      <vt:lpstr>Outline</vt:lpstr>
      <vt:lpstr>References (1)</vt:lpstr>
      <vt:lpstr>References (2)</vt:lpstr>
      <vt:lpstr>Best Tutorial Track</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Roger Smith</cp:lastModifiedBy>
  <cp:revision>64</cp:revision>
  <cp:lastPrinted>1601-01-01T00:00:00Z</cp:lastPrinted>
  <dcterms:created xsi:type="dcterms:W3CDTF">2016-03-29T15:29:36Z</dcterms:created>
  <dcterms:modified xsi:type="dcterms:W3CDTF">2023-10-31T21:52:20Z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