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58"/>
  </p:notesMasterIdLst>
  <p:handoutMasterIdLst>
    <p:handoutMasterId r:id="rId59"/>
  </p:handoutMasterIdLst>
  <p:sldIdLst>
    <p:sldId id="289" r:id="rId2"/>
    <p:sldId id="277" r:id="rId3"/>
    <p:sldId id="258" r:id="rId4"/>
    <p:sldId id="2141" r:id="rId5"/>
    <p:sldId id="2136" r:id="rId6"/>
    <p:sldId id="282" r:id="rId7"/>
    <p:sldId id="2135" r:id="rId8"/>
    <p:sldId id="2137" r:id="rId9"/>
    <p:sldId id="2138" r:id="rId10"/>
    <p:sldId id="2139" r:id="rId11"/>
    <p:sldId id="2140" r:id="rId12"/>
    <p:sldId id="2142" r:id="rId13"/>
    <p:sldId id="2143" r:id="rId14"/>
    <p:sldId id="324" r:id="rId15"/>
    <p:sldId id="325" r:id="rId16"/>
    <p:sldId id="326" r:id="rId17"/>
    <p:sldId id="330" r:id="rId18"/>
    <p:sldId id="343" r:id="rId19"/>
    <p:sldId id="2144" r:id="rId20"/>
    <p:sldId id="356" r:id="rId21"/>
    <p:sldId id="2145" r:id="rId22"/>
    <p:sldId id="2146" r:id="rId23"/>
    <p:sldId id="2152" r:id="rId24"/>
    <p:sldId id="367" r:id="rId25"/>
    <p:sldId id="2147" r:id="rId26"/>
    <p:sldId id="2148" r:id="rId27"/>
    <p:sldId id="2149" r:id="rId28"/>
    <p:sldId id="2151" r:id="rId29"/>
    <p:sldId id="2154" r:id="rId30"/>
    <p:sldId id="2153" r:id="rId31"/>
    <p:sldId id="419" r:id="rId32"/>
    <p:sldId id="352" r:id="rId33"/>
    <p:sldId id="354" r:id="rId34"/>
    <p:sldId id="355" r:id="rId35"/>
    <p:sldId id="319" r:id="rId36"/>
    <p:sldId id="369" r:id="rId37"/>
    <p:sldId id="2166" r:id="rId38"/>
    <p:sldId id="429" r:id="rId39"/>
    <p:sldId id="2155" r:id="rId40"/>
    <p:sldId id="431" r:id="rId41"/>
    <p:sldId id="2133" r:id="rId42"/>
    <p:sldId id="2134" r:id="rId43"/>
    <p:sldId id="437" r:id="rId44"/>
    <p:sldId id="2131" r:id="rId45"/>
    <p:sldId id="438" r:id="rId46"/>
    <p:sldId id="2156" r:id="rId47"/>
    <p:sldId id="2157" r:id="rId48"/>
    <p:sldId id="2158" r:id="rId49"/>
    <p:sldId id="2159" r:id="rId50"/>
    <p:sldId id="2161" r:id="rId51"/>
    <p:sldId id="2160" r:id="rId52"/>
    <p:sldId id="2163" r:id="rId53"/>
    <p:sldId id="2165" r:id="rId54"/>
    <p:sldId id="2164" r:id="rId55"/>
    <p:sldId id="268" r:id="rId56"/>
    <p:sldId id="264" r:id="rId57"/>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2B56AB"/>
    <a:srgbClr val="CC3300"/>
    <a:srgbClr val="22458A"/>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94634" autoAdjust="0"/>
  </p:normalViewPr>
  <p:slideViewPr>
    <p:cSldViewPr snapToGrid="0">
      <p:cViewPr varScale="1">
        <p:scale>
          <a:sx n="108" d="100"/>
          <a:sy n="108" d="100"/>
        </p:scale>
        <p:origin x="426"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9673592-3524-4F92-82BB-EB8824DE3682}" type="slidenum">
              <a:rPr lang="en-US" smtClean="0"/>
              <a:t>23</a:t>
            </a:fld>
            <a:endParaRPr lang="en-US"/>
          </a:p>
        </p:txBody>
      </p:sp>
    </p:spTree>
    <p:extLst>
      <p:ext uri="{BB962C8B-B14F-4D97-AF65-F5344CB8AC3E}">
        <p14:creationId xmlns:p14="http://schemas.microsoft.com/office/powerpoint/2010/main" val="3750080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9673592-3524-4F92-82BB-EB8824DE3682}" type="slidenum">
              <a:rPr lang="en-US" smtClean="0"/>
              <a:t>24</a:t>
            </a:fld>
            <a:endParaRPr lang="en-US"/>
          </a:p>
        </p:txBody>
      </p:sp>
    </p:spTree>
    <p:extLst>
      <p:ext uri="{BB962C8B-B14F-4D97-AF65-F5344CB8AC3E}">
        <p14:creationId xmlns:p14="http://schemas.microsoft.com/office/powerpoint/2010/main" val="192455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9673592-3524-4F92-82BB-EB8824DE3682}" type="slidenum">
              <a:rPr lang="en-US" smtClean="0"/>
              <a:t>25</a:t>
            </a:fld>
            <a:endParaRPr lang="en-US"/>
          </a:p>
        </p:txBody>
      </p:sp>
    </p:spTree>
    <p:extLst>
      <p:ext uri="{BB962C8B-B14F-4D97-AF65-F5344CB8AC3E}">
        <p14:creationId xmlns:p14="http://schemas.microsoft.com/office/powerpoint/2010/main" val="2578241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9673592-3524-4F92-82BB-EB8824DE3682}" type="slidenum">
              <a:rPr lang="en-US" smtClean="0"/>
              <a:t>26</a:t>
            </a:fld>
            <a:endParaRPr lang="en-US"/>
          </a:p>
        </p:txBody>
      </p:sp>
    </p:spTree>
    <p:extLst>
      <p:ext uri="{BB962C8B-B14F-4D97-AF65-F5344CB8AC3E}">
        <p14:creationId xmlns:p14="http://schemas.microsoft.com/office/powerpoint/2010/main" val="4081476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9673592-3524-4F92-82BB-EB8824DE3682}" type="slidenum">
              <a:rPr lang="en-US" smtClean="0"/>
              <a:t>27</a:t>
            </a:fld>
            <a:endParaRPr lang="en-US"/>
          </a:p>
        </p:txBody>
      </p:sp>
    </p:spTree>
    <p:extLst>
      <p:ext uri="{BB962C8B-B14F-4D97-AF65-F5344CB8AC3E}">
        <p14:creationId xmlns:p14="http://schemas.microsoft.com/office/powerpoint/2010/main" val="2211312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9673592-3524-4F92-82BB-EB8824DE3682}" type="slidenum">
              <a:rPr lang="en-US" smtClean="0"/>
              <a:t>28</a:t>
            </a:fld>
            <a:endParaRPr lang="en-US"/>
          </a:p>
        </p:txBody>
      </p:sp>
    </p:spTree>
    <p:extLst>
      <p:ext uri="{BB962C8B-B14F-4D97-AF65-F5344CB8AC3E}">
        <p14:creationId xmlns:p14="http://schemas.microsoft.com/office/powerpoint/2010/main" val="4118435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9673592-3524-4F92-82BB-EB8824DE3682}" type="slidenum">
              <a:rPr lang="en-US" smtClean="0"/>
              <a:t>29</a:t>
            </a:fld>
            <a:endParaRPr lang="en-US"/>
          </a:p>
        </p:txBody>
      </p:sp>
    </p:spTree>
    <p:extLst>
      <p:ext uri="{BB962C8B-B14F-4D97-AF65-F5344CB8AC3E}">
        <p14:creationId xmlns:p14="http://schemas.microsoft.com/office/powerpoint/2010/main" val="2357835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9673592-3524-4F92-82BB-EB8824DE3682}" type="slidenum">
              <a:rPr lang="en-US" smtClean="0"/>
              <a:t>30</a:t>
            </a:fld>
            <a:endParaRPr lang="en-US"/>
          </a:p>
        </p:txBody>
      </p:sp>
    </p:spTree>
    <p:extLst>
      <p:ext uri="{BB962C8B-B14F-4D97-AF65-F5344CB8AC3E}">
        <p14:creationId xmlns:p14="http://schemas.microsoft.com/office/powerpoint/2010/main" val="2981809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9673592-3524-4F92-82BB-EB8824DE3682}" type="slidenum">
              <a:rPr lang="en-US" smtClean="0"/>
              <a:t>32</a:t>
            </a:fld>
            <a:endParaRPr lang="en-US" dirty="0"/>
          </a:p>
        </p:txBody>
      </p:sp>
    </p:spTree>
    <p:extLst>
      <p:ext uri="{BB962C8B-B14F-4D97-AF65-F5344CB8AC3E}">
        <p14:creationId xmlns:p14="http://schemas.microsoft.com/office/powerpoint/2010/main" val="1467195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9673592-3524-4F92-82BB-EB8824DE3682}" type="slidenum">
              <a:rPr lang="en-US" smtClean="0"/>
              <a:t>33</a:t>
            </a:fld>
            <a:endParaRPr lang="en-US"/>
          </a:p>
        </p:txBody>
      </p:sp>
    </p:spTree>
    <p:extLst>
      <p:ext uri="{BB962C8B-B14F-4D97-AF65-F5344CB8AC3E}">
        <p14:creationId xmlns:p14="http://schemas.microsoft.com/office/powerpoint/2010/main" val="3952130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9673592-3524-4F92-82BB-EB8824DE3682}" type="slidenum">
              <a:rPr lang="en-US" smtClean="0"/>
              <a:t>14</a:t>
            </a:fld>
            <a:endParaRPr lang="en-US"/>
          </a:p>
        </p:txBody>
      </p:sp>
    </p:spTree>
    <p:extLst>
      <p:ext uri="{BB962C8B-B14F-4D97-AF65-F5344CB8AC3E}">
        <p14:creationId xmlns:p14="http://schemas.microsoft.com/office/powerpoint/2010/main" val="448798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9673592-3524-4F92-82BB-EB8824DE3682}" type="slidenum">
              <a:rPr lang="en-US" smtClean="0"/>
              <a:t>34</a:t>
            </a:fld>
            <a:endParaRPr lang="en-US" dirty="0"/>
          </a:p>
        </p:txBody>
      </p:sp>
    </p:spTree>
    <p:extLst>
      <p:ext uri="{BB962C8B-B14F-4D97-AF65-F5344CB8AC3E}">
        <p14:creationId xmlns:p14="http://schemas.microsoft.com/office/powerpoint/2010/main" val="1467195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9673592-3524-4F92-82BB-EB8824DE3682}" type="slidenum">
              <a:rPr lang="en-US" smtClean="0"/>
              <a:t>35</a:t>
            </a:fld>
            <a:endParaRPr lang="en-US"/>
          </a:p>
        </p:txBody>
      </p:sp>
    </p:spTree>
    <p:extLst>
      <p:ext uri="{BB962C8B-B14F-4D97-AF65-F5344CB8AC3E}">
        <p14:creationId xmlns:p14="http://schemas.microsoft.com/office/powerpoint/2010/main" val="227100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9673592-3524-4F92-82BB-EB8824DE3682}" type="slidenum">
              <a:rPr lang="en-US" smtClean="0"/>
              <a:t>15</a:t>
            </a:fld>
            <a:endParaRPr lang="en-US"/>
          </a:p>
        </p:txBody>
      </p:sp>
    </p:spTree>
    <p:extLst>
      <p:ext uri="{BB962C8B-B14F-4D97-AF65-F5344CB8AC3E}">
        <p14:creationId xmlns:p14="http://schemas.microsoft.com/office/powerpoint/2010/main" val="1264742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9673592-3524-4F92-82BB-EB8824DE3682}" type="slidenum">
              <a:rPr lang="en-US" smtClean="0"/>
              <a:t>16</a:t>
            </a:fld>
            <a:endParaRPr lang="en-US"/>
          </a:p>
        </p:txBody>
      </p:sp>
    </p:spTree>
    <p:extLst>
      <p:ext uri="{BB962C8B-B14F-4D97-AF65-F5344CB8AC3E}">
        <p14:creationId xmlns:p14="http://schemas.microsoft.com/office/powerpoint/2010/main" val="386364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9673592-3524-4F92-82BB-EB8824DE3682}" type="slidenum">
              <a:rPr lang="en-US" smtClean="0"/>
              <a:t>17</a:t>
            </a:fld>
            <a:endParaRPr lang="en-US"/>
          </a:p>
        </p:txBody>
      </p:sp>
    </p:spTree>
    <p:extLst>
      <p:ext uri="{BB962C8B-B14F-4D97-AF65-F5344CB8AC3E}">
        <p14:creationId xmlns:p14="http://schemas.microsoft.com/office/powerpoint/2010/main" val="4049540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9673592-3524-4F92-82BB-EB8824DE3682}" type="slidenum">
              <a:rPr lang="en-US" smtClean="0"/>
              <a:t>18</a:t>
            </a:fld>
            <a:endParaRPr lang="en-US"/>
          </a:p>
        </p:txBody>
      </p:sp>
    </p:spTree>
    <p:extLst>
      <p:ext uri="{BB962C8B-B14F-4D97-AF65-F5344CB8AC3E}">
        <p14:creationId xmlns:p14="http://schemas.microsoft.com/office/powerpoint/2010/main" val="274065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9673592-3524-4F92-82BB-EB8824DE3682}" type="slidenum">
              <a:rPr lang="en-US" smtClean="0"/>
              <a:t>20</a:t>
            </a:fld>
            <a:endParaRPr lang="en-US"/>
          </a:p>
        </p:txBody>
      </p:sp>
    </p:spTree>
    <p:extLst>
      <p:ext uri="{BB962C8B-B14F-4D97-AF65-F5344CB8AC3E}">
        <p14:creationId xmlns:p14="http://schemas.microsoft.com/office/powerpoint/2010/main" val="2549507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9673592-3524-4F92-82BB-EB8824DE3682}" type="slidenum">
              <a:rPr lang="en-US" smtClean="0"/>
              <a:t>21</a:t>
            </a:fld>
            <a:endParaRPr lang="en-US"/>
          </a:p>
        </p:txBody>
      </p:sp>
    </p:spTree>
    <p:extLst>
      <p:ext uri="{BB962C8B-B14F-4D97-AF65-F5344CB8AC3E}">
        <p14:creationId xmlns:p14="http://schemas.microsoft.com/office/powerpoint/2010/main" val="3819599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9673592-3524-4F92-82BB-EB8824DE3682}" type="slidenum">
              <a:rPr lang="en-US" smtClean="0"/>
              <a:t>22</a:t>
            </a:fld>
            <a:endParaRPr lang="en-US"/>
          </a:p>
        </p:txBody>
      </p:sp>
    </p:spTree>
    <p:extLst>
      <p:ext uri="{BB962C8B-B14F-4D97-AF65-F5344CB8AC3E}">
        <p14:creationId xmlns:p14="http://schemas.microsoft.com/office/powerpoint/2010/main" val="2124583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7" name="Straight Connector 26"/>
          <p:cNvCxnSpPr/>
          <p:nvPr/>
        </p:nvCxnSpPr>
        <p:spPr bwMode="auto">
          <a:xfrm>
            <a:off x="0" y="1352225"/>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17" name="Group 16"/>
          <p:cNvGrpSpPr/>
          <p:nvPr userDrawn="1"/>
        </p:nvGrpSpPr>
        <p:grpSpPr>
          <a:xfrm>
            <a:off x="177576" y="6503087"/>
            <a:ext cx="1127548" cy="282877"/>
            <a:chOff x="177576" y="6503087"/>
            <a:chExt cx="1127548" cy="282877"/>
          </a:xfrm>
        </p:grpSpPr>
        <p:sp>
          <p:nvSpPr>
            <p:cNvPr id="18" name="Rectangle 17"/>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9" name="Picture 18" descr="twitterlogo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5" name="Picture 24">
            <a:extLst>
              <a:ext uri="{FF2B5EF4-FFF2-40B4-BE49-F238E27FC236}">
                <a16:creationId xmlns:a16="http://schemas.microsoft.com/office/drawing/2014/main" id="{EA508D17-FC30-734B-9063-A010DE3C94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8324"/>
            <a:ext cx="12192000" cy="1357486"/>
          </a:xfrm>
          <a:prstGeom prst="rect">
            <a:avLst/>
          </a:prstGeom>
        </p:spPr>
      </p:pic>
      <p:pic>
        <p:nvPicPr>
          <p:cNvPr id="26" name="Picture 25">
            <a:extLst>
              <a:ext uri="{FF2B5EF4-FFF2-40B4-BE49-F238E27FC236}">
                <a16:creationId xmlns:a16="http://schemas.microsoft.com/office/drawing/2014/main" id="{7F163B41-CF05-784C-B8DA-01C52B38187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986" y="50819"/>
            <a:ext cx="1216160" cy="1219200"/>
          </a:xfrm>
          <a:prstGeom prst="rect">
            <a:avLst/>
          </a:prstGeom>
        </p:spPr>
      </p:pic>
      <p:pic>
        <p:nvPicPr>
          <p:cNvPr id="28" name="Picture 27">
            <a:extLst>
              <a:ext uri="{FF2B5EF4-FFF2-40B4-BE49-F238E27FC236}">
                <a16:creationId xmlns:a16="http://schemas.microsoft.com/office/drawing/2014/main" id="{54AF7A4F-15AA-D440-8EAA-E693B472F6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735242" y="6332858"/>
            <a:ext cx="477078" cy="478270"/>
          </a:xfrm>
          <a:prstGeom prst="rect">
            <a:avLst/>
          </a:prstGeom>
        </p:spPr>
      </p:pic>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848997" y="6371281"/>
            <a:ext cx="1094689" cy="438303"/>
          </a:xfrm>
          <a:prstGeom prst="rect">
            <a:avLst/>
          </a:prstGeom>
        </p:spPr>
      </p:pic>
      <p:sp>
        <p:nvSpPr>
          <p:cNvPr id="30" name="Slide Number Placeholder 2">
            <a:extLst>
              <a:ext uri="{FF2B5EF4-FFF2-40B4-BE49-F238E27FC236}">
                <a16:creationId xmlns:a16="http://schemas.microsoft.com/office/drawing/2014/main" id="{8FAAA619-D59D-024E-83F2-04B759B36D5D}"/>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A1803-8412-4146-859F-42F45C7D7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E7061C-294B-417B-9D1B-AEEFF32195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FCA8D3CE-AD8A-409A-998A-F1F4A7166A87}"/>
              </a:ext>
            </a:extLst>
          </p:cNvPr>
          <p:cNvCxnSpPr>
            <a:cxnSpLocks/>
          </p:cNvCxnSpPr>
          <p:nvPr/>
        </p:nvCxnSpPr>
        <p:spPr>
          <a:xfrm>
            <a:off x="640079" y="6400800"/>
            <a:ext cx="10972800" cy="32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2">
            <a:extLst>
              <a:ext uri="{FF2B5EF4-FFF2-40B4-BE49-F238E27FC236}">
                <a16:creationId xmlns:a16="http://schemas.microsoft.com/office/drawing/2014/main" id="{453A5DF8-DB26-4B52-BD0A-7B4655F88D11}"/>
              </a:ext>
            </a:extLst>
          </p:cNvPr>
          <p:cNvSpPr>
            <a:spLocks noGrp="1"/>
          </p:cNvSpPr>
          <p:nvPr>
            <p:ph type="sldNum" sz="quarter" idx="10"/>
          </p:nvPr>
        </p:nvSpPr>
        <p:spPr>
          <a:xfrm>
            <a:off x="10910379" y="6400800"/>
            <a:ext cx="821634" cy="340935"/>
          </a:xfrm>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1475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Navy Section Header">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E73ADA52-6A71-4CC3-A6C9-6165F37CA9EA}"/>
              </a:ext>
            </a:extLst>
          </p:cNvPr>
          <p:cNvSpPr/>
          <p:nvPr/>
        </p:nvSpPr>
        <p:spPr>
          <a:xfrm flipV="1">
            <a:off x="0" y="-1"/>
            <a:ext cx="12192000" cy="4114800"/>
          </a:xfrm>
          <a:prstGeom prst="round1Rect">
            <a:avLst>
              <a:gd name="adj" fmla="val 3882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40470A-3DF6-4F32-9154-57D4D30C8689}"/>
              </a:ext>
            </a:extLst>
          </p:cNvPr>
          <p:cNvSpPr>
            <a:spLocks noGrp="1"/>
          </p:cNvSpPr>
          <p:nvPr>
            <p:ph type="title"/>
          </p:nvPr>
        </p:nvSpPr>
        <p:spPr>
          <a:xfrm>
            <a:off x="640080" y="1554480"/>
            <a:ext cx="6858000" cy="1371600"/>
          </a:xfrm>
        </p:spPr>
        <p:txBody>
          <a:bodyPr anchor="b">
            <a:normAutofit/>
          </a:bodyPr>
          <a:lstStyle>
            <a:lvl1pPr>
              <a:defRPr sz="360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074001-265D-4673-8198-AB6920DE8B01}"/>
              </a:ext>
            </a:extLst>
          </p:cNvPr>
          <p:cNvSpPr>
            <a:spLocks noGrp="1"/>
          </p:cNvSpPr>
          <p:nvPr>
            <p:ph type="body" idx="1"/>
          </p:nvPr>
        </p:nvSpPr>
        <p:spPr>
          <a:xfrm>
            <a:off x="640080" y="3017520"/>
            <a:ext cx="6858000" cy="4572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8" name="Straight Connector 7">
            <a:extLst>
              <a:ext uri="{FF2B5EF4-FFF2-40B4-BE49-F238E27FC236}">
                <a16:creationId xmlns:a16="http://schemas.microsoft.com/office/drawing/2014/main" id="{CE83907C-F1F2-49D4-BFDC-10EA390B8679}"/>
              </a:ext>
            </a:extLst>
          </p:cNvPr>
          <p:cNvCxnSpPr>
            <a:cxnSpLocks/>
          </p:cNvCxnSpPr>
          <p:nvPr/>
        </p:nvCxnSpPr>
        <p:spPr>
          <a:xfrm>
            <a:off x="640079" y="6400800"/>
            <a:ext cx="10972800" cy="32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33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x3 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6BA5-9EC5-4A75-8DDF-11A457414440}"/>
              </a:ext>
            </a:extLst>
          </p:cNvPr>
          <p:cNvSpPr>
            <a:spLocks noGrp="1"/>
          </p:cNvSpPr>
          <p:nvPr>
            <p:ph type="title"/>
          </p:nvPr>
        </p:nvSpPr>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6D705734-E839-47E3-A854-A92B4436A7EE}"/>
              </a:ext>
            </a:extLst>
          </p:cNvPr>
          <p:cNvCxnSpPr>
            <a:cxnSpLocks/>
          </p:cNvCxnSpPr>
          <p:nvPr/>
        </p:nvCxnSpPr>
        <p:spPr>
          <a:xfrm>
            <a:off x="640079" y="6400800"/>
            <a:ext cx="10972800" cy="32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A271545-F2AA-4870-A2D5-E1CD4B8D8FAF}"/>
              </a:ext>
            </a:extLst>
          </p:cNvPr>
          <p:cNvCxnSpPr>
            <a:cxnSpLocks/>
          </p:cNvCxnSpPr>
          <p:nvPr/>
        </p:nvCxnSpPr>
        <p:spPr>
          <a:xfrm>
            <a:off x="640079" y="1188720"/>
            <a:ext cx="10972800" cy="3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Picture Placeholder 8">
            <a:extLst>
              <a:ext uri="{FF2B5EF4-FFF2-40B4-BE49-F238E27FC236}">
                <a16:creationId xmlns:a16="http://schemas.microsoft.com/office/drawing/2014/main" id="{DA425C73-27CD-4233-9E8F-5D97EC0CFAF6}"/>
              </a:ext>
            </a:extLst>
          </p:cNvPr>
          <p:cNvSpPr>
            <a:spLocks noGrp="1" noChangeAspect="1"/>
          </p:cNvSpPr>
          <p:nvPr>
            <p:ph type="pic" sz="quarter" idx="13"/>
          </p:nvPr>
        </p:nvSpPr>
        <p:spPr>
          <a:xfrm>
            <a:off x="621792" y="1554480"/>
            <a:ext cx="1371600" cy="1371600"/>
          </a:xfrm>
          <a:prstGeom prst="round2DiagRect">
            <a:avLst/>
          </a:prstGeom>
          <a:ln w="6350">
            <a:solidFill>
              <a:schemeClr val="bg1">
                <a:lumMod val="75000"/>
              </a:schemeClr>
            </a:solidFill>
          </a:ln>
        </p:spPr>
        <p:txBody>
          <a:bodyPr>
            <a:normAutofit/>
          </a:bodyPr>
          <a:lstStyle>
            <a:lvl1pPr marL="0" indent="0">
              <a:buNone/>
              <a:defRPr sz="1400">
                <a:solidFill>
                  <a:srgbClr val="FF0000"/>
                </a:solidFill>
              </a:defRPr>
            </a:lvl1pPr>
          </a:lstStyle>
          <a:p>
            <a:r>
              <a:rPr lang="en-US"/>
              <a:t>Click icon to add picture</a:t>
            </a:r>
          </a:p>
        </p:txBody>
      </p:sp>
      <p:sp>
        <p:nvSpPr>
          <p:cNvPr id="27" name="Text Placeholder 10">
            <a:extLst>
              <a:ext uri="{FF2B5EF4-FFF2-40B4-BE49-F238E27FC236}">
                <a16:creationId xmlns:a16="http://schemas.microsoft.com/office/drawing/2014/main" id="{193DC48D-EE7F-4F84-9E61-003D6843C987}"/>
              </a:ext>
            </a:extLst>
          </p:cNvPr>
          <p:cNvSpPr>
            <a:spLocks noGrp="1"/>
          </p:cNvSpPr>
          <p:nvPr>
            <p:ph type="body" sz="quarter" idx="14"/>
          </p:nvPr>
        </p:nvSpPr>
        <p:spPr>
          <a:xfrm>
            <a:off x="2139696" y="1554480"/>
            <a:ext cx="1828800" cy="1371600"/>
          </a:xfr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Edit Master text styles</a:t>
            </a:r>
          </a:p>
        </p:txBody>
      </p:sp>
      <p:sp>
        <p:nvSpPr>
          <p:cNvPr id="28" name="Picture Placeholder 8">
            <a:extLst>
              <a:ext uri="{FF2B5EF4-FFF2-40B4-BE49-F238E27FC236}">
                <a16:creationId xmlns:a16="http://schemas.microsoft.com/office/drawing/2014/main" id="{9C40EAA9-8846-4E47-AD20-2DE70E27FD28}"/>
              </a:ext>
            </a:extLst>
          </p:cNvPr>
          <p:cNvSpPr>
            <a:spLocks noGrp="1" noChangeAspect="1"/>
          </p:cNvSpPr>
          <p:nvPr>
            <p:ph type="pic" sz="quarter" idx="15"/>
          </p:nvPr>
        </p:nvSpPr>
        <p:spPr>
          <a:xfrm>
            <a:off x="4416552" y="1554480"/>
            <a:ext cx="1371600" cy="1371600"/>
          </a:xfrm>
          <a:prstGeom prst="round2DiagRect">
            <a:avLst/>
          </a:prstGeom>
          <a:ln w="6350">
            <a:solidFill>
              <a:schemeClr val="bg1">
                <a:lumMod val="75000"/>
              </a:schemeClr>
            </a:solidFill>
          </a:ln>
        </p:spPr>
        <p:txBody>
          <a:bodyPr>
            <a:normAutofit/>
          </a:bodyPr>
          <a:lstStyle>
            <a:lvl1pPr marL="0" indent="0">
              <a:buNone/>
              <a:defRPr sz="1400">
                <a:solidFill>
                  <a:srgbClr val="FF0000"/>
                </a:solidFill>
              </a:defRPr>
            </a:lvl1pPr>
          </a:lstStyle>
          <a:p>
            <a:r>
              <a:rPr lang="en-US"/>
              <a:t>Click icon to add picture</a:t>
            </a:r>
          </a:p>
        </p:txBody>
      </p:sp>
      <p:sp>
        <p:nvSpPr>
          <p:cNvPr id="29" name="Text Placeholder 10">
            <a:extLst>
              <a:ext uri="{FF2B5EF4-FFF2-40B4-BE49-F238E27FC236}">
                <a16:creationId xmlns:a16="http://schemas.microsoft.com/office/drawing/2014/main" id="{01BA3BD4-96DD-47E1-84BD-571C135C3CD5}"/>
              </a:ext>
            </a:extLst>
          </p:cNvPr>
          <p:cNvSpPr>
            <a:spLocks noGrp="1"/>
          </p:cNvSpPr>
          <p:nvPr>
            <p:ph type="body" sz="quarter" idx="16"/>
          </p:nvPr>
        </p:nvSpPr>
        <p:spPr>
          <a:xfrm>
            <a:off x="5943600" y="1554480"/>
            <a:ext cx="1828800" cy="1371600"/>
          </a:xfr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Edit Master text styles</a:t>
            </a:r>
          </a:p>
        </p:txBody>
      </p:sp>
      <p:sp>
        <p:nvSpPr>
          <p:cNvPr id="30" name="Picture Placeholder 8">
            <a:extLst>
              <a:ext uri="{FF2B5EF4-FFF2-40B4-BE49-F238E27FC236}">
                <a16:creationId xmlns:a16="http://schemas.microsoft.com/office/drawing/2014/main" id="{278659F3-CF19-43E6-92C0-44B39D6FAB08}"/>
              </a:ext>
            </a:extLst>
          </p:cNvPr>
          <p:cNvSpPr>
            <a:spLocks noGrp="1" noChangeAspect="1"/>
          </p:cNvSpPr>
          <p:nvPr>
            <p:ph type="pic" sz="quarter" idx="17"/>
          </p:nvPr>
        </p:nvSpPr>
        <p:spPr>
          <a:xfrm>
            <a:off x="8220456" y="1554480"/>
            <a:ext cx="1371600" cy="1371600"/>
          </a:xfrm>
          <a:prstGeom prst="round2DiagRect">
            <a:avLst/>
          </a:prstGeom>
          <a:ln w="6350">
            <a:solidFill>
              <a:schemeClr val="bg1">
                <a:lumMod val="75000"/>
              </a:schemeClr>
            </a:solidFill>
          </a:ln>
        </p:spPr>
        <p:txBody>
          <a:bodyPr>
            <a:normAutofit/>
          </a:bodyPr>
          <a:lstStyle>
            <a:lvl1pPr marL="0" indent="0">
              <a:buNone/>
              <a:defRPr sz="1400">
                <a:solidFill>
                  <a:srgbClr val="FF0000"/>
                </a:solidFill>
              </a:defRPr>
            </a:lvl1pPr>
          </a:lstStyle>
          <a:p>
            <a:r>
              <a:rPr lang="en-US"/>
              <a:t>Click icon to add picture</a:t>
            </a:r>
          </a:p>
        </p:txBody>
      </p:sp>
      <p:sp>
        <p:nvSpPr>
          <p:cNvPr id="31" name="Text Placeholder 10">
            <a:extLst>
              <a:ext uri="{FF2B5EF4-FFF2-40B4-BE49-F238E27FC236}">
                <a16:creationId xmlns:a16="http://schemas.microsoft.com/office/drawing/2014/main" id="{A35165D3-57F9-40D0-B0D5-DA87FCC105D1}"/>
              </a:ext>
            </a:extLst>
          </p:cNvPr>
          <p:cNvSpPr>
            <a:spLocks noGrp="1"/>
          </p:cNvSpPr>
          <p:nvPr>
            <p:ph type="body" sz="quarter" idx="18"/>
          </p:nvPr>
        </p:nvSpPr>
        <p:spPr>
          <a:xfrm>
            <a:off x="9738360" y="1554480"/>
            <a:ext cx="1828800" cy="1371600"/>
          </a:xfr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Edit Master text styles</a:t>
            </a:r>
          </a:p>
        </p:txBody>
      </p:sp>
      <p:sp>
        <p:nvSpPr>
          <p:cNvPr id="32" name="Text Placeholder 9">
            <a:extLst>
              <a:ext uri="{FF2B5EF4-FFF2-40B4-BE49-F238E27FC236}">
                <a16:creationId xmlns:a16="http://schemas.microsoft.com/office/drawing/2014/main" id="{44EC8265-6C00-4683-B80A-C93B6A27BDBD}"/>
              </a:ext>
            </a:extLst>
          </p:cNvPr>
          <p:cNvSpPr>
            <a:spLocks noGrp="1"/>
          </p:cNvSpPr>
          <p:nvPr>
            <p:ph type="body" sz="quarter" idx="19"/>
          </p:nvPr>
        </p:nvSpPr>
        <p:spPr>
          <a:xfrm>
            <a:off x="612648" y="3108960"/>
            <a:ext cx="3356102" cy="27432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33" name="Text Placeholder 9">
            <a:extLst>
              <a:ext uri="{FF2B5EF4-FFF2-40B4-BE49-F238E27FC236}">
                <a16:creationId xmlns:a16="http://schemas.microsoft.com/office/drawing/2014/main" id="{3D5509B4-1896-4ACC-93F9-4B113C470186}"/>
              </a:ext>
            </a:extLst>
          </p:cNvPr>
          <p:cNvSpPr>
            <a:spLocks noGrp="1"/>
          </p:cNvSpPr>
          <p:nvPr>
            <p:ph type="body" sz="quarter" idx="20"/>
          </p:nvPr>
        </p:nvSpPr>
        <p:spPr>
          <a:xfrm>
            <a:off x="4416298" y="3108960"/>
            <a:ext cx="3356102" cy="27432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34" name="Text Placeholder 9">
            <a:extLst>
              <a:ext uri="{FF2B5EF4-FFF2-40B4-BE49-F238E27FC236}">
                <a16:creationId xmlns:a16="http://schemas.microsoft.com/office/drawing/2014/main" id="{B035AA28-2EB1-4BED-9D90-799657F799D0}"/>
              </a:ext>
            </a:extLst>
          </p:cNvPr>
          <p:cNvSpPr>
            <a:spLocks noGrp="1"/>
          </p:cNvSpPr>
          <p:nvPr>
            <p:ph type="body" sz="quarter" idx="21"/>
          </p:nvPr>
        </p:nvSpPr>
        <p:spPr>
          <a:xfrm>
            <a:off x="8211058" y="3108960"/>
            <a:ext cx="3356102" cy="27432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Tree>
    <p:extLst>
      <p:ext uri="{BB962C8B-B14F-4D97-AF65-F5344CB8AC3E}">
        <p14:creationId xmlns:p14="http://schemas.microsoft.com/office/powerpoint/2010/main" val="124656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5167"/>
            <a:ext cx="11044523" cy="824685"/>
          </a:xfrm>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609600" y="1295401"/>
            <a:ext cx="11044523" cy="4830233"/>
          </a:xfrm>
        </p:spPr>
        <p:txBody>
          <a:bodyPr>
            <a:no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609605" y="1099852"/>
            <a:ext cx="1104451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0"/>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pPr/>
              <a:t>‹#›</a:t>
            </a:fld>
            <a:endParaRPr lang="en-US" dirty="0"/>
          </a:p>
        </p:txBody>
      </p:sp>
    </p:spTree>
    <p:extLst>
      <p:ext uri="{BB962C8B-B14F-4D97-AF65-F5344CB8AC3E}">
        <p14:creationId xmlns:p14="http://schemas.microsoft.com/office/powerpoint/2010/main" val="121405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cxnSp>
        <p:nvCxnSpPr>
          <p:cNvPr id="6" name="Straight Connector 5"/>
          <p:cNvCxnSpPr/>
          <p:nvPr userDrawn="1"/>
        </p:nvCxnSpPr>
        <p:spPr>
          <a:xfrm>
            <a:off x="609600" y="1099852"/>
            <a:ext cx="11044517"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0"/>
          </p:nvPr>
        </p:nvSpPr>
        <p:spPr>
          <a:xfrm>
            <a:off x="8809567" y="1803401"/>
            <a:ext cx="2781300" cy="3822700"/>
          </a:xfrm>
          <a:prstGeom prst="rect">
            <a:avLst/>
          </a:prstGeom>
        </p:spPr>
        <p:txBody>
          <a:bodyPr/>
          <a:lstStyle>
            <a:lvl1pPr marL="0" indent="0">
              <a:buNone/>
              <a:defRPr sz="1600"/>
            </a:lvl1pPr>
          </a:lstStyle>
          <a:p>
            <a:r>
              <a:rPr lang="en-US" dirty="0"/>
              <a:t>Click icon to add picture</a:t>
            </a:r>
          </a:p>
        </p:txBody>
      </p:sp>
    </p:spTree>
    <p:extLst>
      <p:ext uri="{BB962C8B-B14F-4D97-AF65-F5344CB8AC3E}">
        <p14:creationId xmlns:p14="http://schemas.microsoft.com/office/powerpoint/2010/main" val="54971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png"/><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13063"/>
            <a:ext cx="12192000" cy="708594"/>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177576" y="6503087"/>
            <a:ext cx="1127548" cy="282877"/>
            <a:chOff x="177576" y="6503087"/>
            <a:chExt cx="1127548"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descr="twitterlogosmall.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6" name="Picture 15">
            <a:extLst>
              <a:ext uri="{FF2B5EF4-FFF2-40B4-BE49-F238E27FC236}">
                <a16:creationId xmlns:a16="http://schemas.microsoft.com/office/drawing/2014/main" id="{A76B2861-8E4B-9E47-8A2A-E1B719C6FBA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735242" y="6332858"/>
            <a:ext cx="477078" cy="478270"/>
          </a:xfrm>
          <a:prstGeom prst="rect">
            <a:avLst/>
          </a:prstGeom>
        </p:spPr>
      </p:pic>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sp>
        <p:nvSpPr>
          <p:cNvPr id="18" name="Rectangle 17">
            <a:extLst>
              <a:ext uri="{FF2B5EF4-FFF2-40B4-BE49-F238E27FC236}">
                <a16:creationId xmlns:a16="http://schemas.microsoft.com/office/drawing/2014/main" id="{6FAB1CCF-D80E-7F42-AAC8-9524E4D44C02}"/>
              </a:ext>
            </a:extLst>
          </p:cNvPr>
          <p:cNvSpPr/>
          <p:nvPr userDrawn="1"/>
        </p:nvSpPr>
        <p:spPr bwMode="auto">
          <a:xfrm>
            <a:off x="0" y="-3316"/>
            <a:ext cx="2397039" cy="708594"/>
          </a:xfrm>
          <a:prstGeom prst="rect">
            <a:avLst/>
          </a:prstGeom>
          <a:gradFill>
            <a:gsLst>
              <a:gs pos="0">
                <a:schemeClr val="tx1"/>
              </a:gs>
              <a:gs pos="18000">
                <a:schemeClr val="tx1"/>
              </a:gs>
              <a:gs pos="72000">
                <a:schemeClr val="tx1">
                  <a:alpha val="25210"/>
                </a:schemeClr>
              </a:gs>
              <a:gs pos="100000">
                <a:schemeClr val="tx1">
                  <a:alpha val="0"/>
                </a:schemeClr>
              </a:gs>
            </a:gsLst>
            <a:lin ang="0" scaled="0"/>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9" name="Picture 18">
            <a:extLst>
              <a:ext uri="{FF2B5EF4-FFF2-40B4-BE49-F238E27FC236}">
                <a16:creationId xmlns:a16="http://schemas.microsoft.com/office/drawing/2014/main" id="{A96CF2B4-11F3-DC47-B3D9-A0B3AB45356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0290" y="0"/>
            <a:ext cx="753282" cy="958552"/>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54D203A6-3DD3-450E-8BF0-B1F7F6844868}"/>
              </a:ext>
            </a:extLst>
          </p:cNvPr>
          <p:cNvSpPr>
            <a:spLocks noGrp="1"/>
          </p:cNvSpPr>
          <p:nvPr>
            <p:ph type="body" sz="quarter" idx="10"/>
          </p:nvPr>
        </p:nvSpPr>
        <p:spPr>
          <a:xfrm>
            <a:off x="871538" y="1858963"/>
            <a:ext cx="10448925" cy="1228725"/>
          </a:xfrm>
        </p:spPr>
        <p:txBody>
          <a:bodyPr/>
          <a:lstStyle/>
          <a:p>
            <a:r>
              <a:rPr lang="en-US" dirty="0"/>
              <a:t>U.S. Export Controls</a:t>
            </a:r>
          </a:p>
        </p:txBody>
      </p:sp>
      <p:sp>
        <p:nvSpPr>
          <p:cNvPr id="7" name="Subtitle 5">
            <a:extLst>
              <a:ext uri="{FF2B5EF4-FFF2-40B4-BE49-F238E27FC236}">
                <a16:creationId xmlns:a16="http://schemas.microsoft.com/office/drawing/2014/main" id="{2C4DAE78-A1EC-4125-AB8E-CA510B15A608}"/>
              </a:ext>
            </a:extLst>
          </p:cNvPr>
          <p:cNvSpPr txBox="1">
            <a:spLocks/>
          </p:cNvSpPr>
          <p:nvPr/>
        </p:nvSpPr>
        <p:spPr>
          <a:xfrm>
            <a:off x="3725443" y="2859087"/>
            <a:ext cx="6858000" cy="457200"/>
          </a:xfrm>
          <a:prstGeom prst="rect">
            <a:avLst/>
          </a:prstGeom>
        </p:spPr>
        <p:txBody>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kern="0" dirty="0"/>
              <a:t>Considerations for Export Transactions </a:t>
            </a:r>
          </a:p>
        </p:txBody>
      </p:sp>
      <p:sp>
        <p:nvSpPr>
          <p:cNvPr id="5" name="Text Placeholder 4">
            <a:extLst>
              <a:ext uri="{FF2B5EF4-FFF2-40B4-BE49-F238E27FC236}">
                <a16:creationId xmlns:a16="http://schemas.microsoft.com/office/drawing/2014/main" id="{7779947E-C257-4309-9A67-A4FCB6211310}"/>
              </a:ext>
            </a:extLst>
          </p:cNvPr>
          <p:cNvSpPr>
            <a:spLocks noGrp="1"/>
          </p:cNvSpPr>
          <p:nvPr>
            <p:ph type="body" sz="quarter" idx="11"/>
          </p:nvPr>
        </p:nvSpPr>
        <p:spPr>
          <a:xfrm>
            <a:off x="2104605" y="3770313"/>
            <a:ext cx="8478838" cy="1934127"/>
          </a:xfrm>
        </p:spPr>
        <p:txBody>
          <a:bodyPr/>
          <a:lstStyle/>
          <a:p>
            <a:r>
              <a:rPr lang="en-US" dirty="0"/>
              <a:t>Jana del-Cerro, Crowell &amp; Moring LLP</a:t>
            </a:r>
          </a:p>
          <a:p>
            <a:endParaRPr lang="en-US" dirty="0"/>
          </a:p>
        </p:txBody>
      </p:sp>
      <p:pic>
        <p:nvPicPr>
          <p:cNvPr id="1026" name="Picture 2">
            <a:extLst>
              <a:ext uri="{FF2B5EF4-FFF2-40B4-BE49-F238E27FC236}">
                <a16:creationId xmlns:a16="http://schemas.microsoft.com/office/drawing/2014/main" id="{1DEECAEF-4169-4DAB-AC91-35CE3DE380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267" y="5865464"/>
            <a:ext cx="2178547" cy="42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29311-F82C-43E1-BCD8-A97B160EB160}"/>
              </a:ext>
            </a:extLst>
          </p:cNvPr>
          <p:cNvSpPr>
            <a:spLocks noGrp="1"/>
          </p:cNvSpPr>
          <p:nvPr>
            <p:ph type="title"/>
          </p:nvPr>
        </p:nvSpPr>
        <p:spPr/>
        <p:txBody>
          <a:bodyPr/>
          <a:lstStyle/>
          <a:p>
            <a:r>
              <a:rPr lang="en-US" dirty="0"/>
              <a:t>Step 1. Is Item or Activity Subject to U.S. Export Controls?</a:t>
            </a:r>
          </a:p>
        </p:txBody>
      </p:sp>
    </p:spTree>
    <p:extLst>
      <p:ext uri="{BB962C8B-B14F-4D97-AF65-F5344CB8AC3E}">
        <p14:creationId xmlns:p14="http://schemas.microsoft.com/office/powerpoint/2010/main" val="821500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8DE7-D414-43DA-BABC-5A348B6E46E8}"/>
              </a:ext>
            </a:extLst>
          </p:cNvPr>
          <p:cNvSpPr>
            <a:spLocks noGrp="1"/>
          </p:cNvSpPr>
          <p:nvPr>
            <p:ph type="title"/>
          </p:nvPr>
        </p:nvSpPr>
        <p:spPr/>
        <p:txBody>
          <a:bodyPr/>
          <a:lstStyle/>
          <a:p>
            <a:r>
              <a:rPr lang="en-US" dirty="0"/>
              <a:t>Is there U.S. jurisdiction?</a:t>
            </a:r>
          </a:p>
        </p:txBody>
      </p:sp>
      <p:sp>
        <p:nvSpPr>
          <p:cNvPr id="6" name="Rectangle 5">
            <a:extLst>
              <a:ext uri="{FF2B5EF4-FFF2-40B4-BE49-F238E27FC236}">
                <a16:creationId xmlns:a16="http://schemas.microsoft.com/office/drawing/2014/main" id="{9781C1D2-EFFB-4D69-9EA0-632C78CFD7DA}"/>
              </a:ext>
            </a:extLst>
          </p:cNvPr>
          <p:cNvSpPr/>
          <p:nvPr/>
        </p:nvSpPr>
        <p:spPr>
          <a:xfrm>
            <a:off x="558799" y="1202535"/>
            <a:ext cx="11463867" cy="2646878"/>
          </a:xfrm>
          <a:prstGeom prst="rect">
            <a:avLst/>
          </a:prstGeom>
        </p:spPr>
        <p:txBody>
          <a:bodyPr wrap="square">
            <a:spAutoFit/>
          </a:bodyPr>
          <a:lstStyle/>
          <a:p>
            <a:r>
              <a:rPr lang="en-US" sz="3100" b="1" dirty="0">
                <a:latin typeface="Arial Narrow" panose="020B0606020202030204" pitchFamily="34" charset="0"/>
              </a:rPr>
              <a:t>U.S. Export Jurisdiction:</a:t>
            </a:r>
          </a:p>
          <a:p>
            <a:pPr marL="457200" indent="-457200">
              <a:buFont typeface="Arial" panose="020B0604020202020204" pitchFamily="34" charset="0"/>
              <a:buChar char="•"/>
            </a:pPr>
            <a:r>
              <a:rPr lang="en-US" sz="2700" dirty="0">
                <a:latin typeface="Arial Narrow" panose="020B0606020202030204" pitchFamily="34" charset="0"/>
              </a:rPr>
              <a:t>U.S. person services, wherever located  </a:t>
            </a:r>
          </a:p>
          <a:p>
            <a:pPr marL="457200" indent="-457200">
              <a:buFont typeface="Arial" panose="020B0604020202020204" pitchFamily="34" charset="0"/>
              <a:buChar char="•"/>
            </a:pPr>
            <a:r>
              <a:rPr lang="en-US" sz="2700" dirty="0">
                <a:latin typeface="Arial Narrow" panose="020B0606020202030204" pitchFamily="34" charset="0"/>
              </a:rPr>
              <a:t>U.S.-origin goods, data, and services, wherever located</a:t>
            </a:r>
          </a:p>
          <a:p>
            <a:pPr marL="457200" indent="-457200">
              <a:buFont typeface="Arial" panose="020B0604020202020204" pitchFamily="34" charset="0"/>
              <a:buChar char="•"/>
            </a:pPr>
            <a:r>
              <a:rPr lang="en-US" sz="2700" dirty="0">
                <a:latin typeface="Arial Narrow" panose="020B0606020202030204" pitchFamily="34" charset="0"/>
              </a:rPr>
              <a:t>Foreign-origin items that incorporate U.S. origin goods, data, or software</a:t>
            </a:r>
          </a:p>
          <a:p>
            <a:pPr marL="457200" indent="-457200">
              <a:buFont typeface="Arial" panose="020B0604020202020204" pitchFamily="34" charset="0"/>
              <a:buChar char="•"/>
            </a:pPr>
            <a:r>
              <a:rPr lang="en-US" sz="2700" dirty="0">
                <a:latin typeface="Arial Narrow" panose="020B0606020202030204" pitchFamily="34" charset="0"/>
              </a:rPr>
              <a:t>Foreign-origin items made from U.S. person services, or U.S. origin goods, software, data </a:t>
            </a:r>
          </a:p>
        </p:txBody>
      </p:sp>
    </p:spTree>
    <p:extLst>
      <p:ext uri="{BB962C8B-B14F-4D97-AF65-F5344CB8AC3E}">
        <p14:creationId xmlns:p14="http://schemas.microsoft.com/office/powerpoint/2010/main" val="1447303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8DE7-D414-43DA-BABC-5A348B6E46E8}"/>
              </a:ext>
            </a:extLst>
          </p:cNvPr>
          <p:cNvSpPr>
            <a:spLocks noGrp="1"/>
          </p:cNvSpPr>
          <p:nvPr>
            <p:ph type="title"/>
          </p:nvPr>
        </p:nvSpPr>
        <p:spPr>
          <a:xfrm>
            <a:off x="1554119" y="0"/>
            <a:ext cx="9083761" cy="795130"/>
          </a:xfrm>
        </p:spPr>
        <p:txBody>
          <a:bodyPr/>
          <a:lstStyle/>
          <a:p>
            <a:r>
              <a:rPr lang="en-US" dirty="0"/>
              <a:t>U.S. Jurisdiction over Reexports and Retransfers</a:t>
            </a:r>
          </a:p>
        </p:txBody>
      </p:sp>
      <p:sp>
        <p:nvSpPr>
          <p:cNvPr id="5" name="Content Placeholder 2">
            <a:extLst>
              <a:ext uri="{FF2B5EF4-FFF2-40B4-BE49-F238E27FC236}">
                <a16:creationId xmlns:a16="http://schemas.microsoft.com/office/drawing/2014/main" id="{8F32B533-E625-4540-853F-896C42EF2950}"/>
              </a:ext>
            </a:extLst>
          </p:cNvPr>
          <p:cNvSpPr>
            <a:spLocks noGrp="1"/>
          </p:cNvSpPr>
          <p:nvPr>
            <p:ph idx="1"/>
          </p:nvPr>
        </p:nvSpPr>
        <p:spPr>
          <a:xfrm>
            <a:off x="457200" y="971550"/>
            <a:ext cx="11413067" cy="5090583"/>
          </a:xfrm>
        </p:spPr>
        <p:txBody>
          <a:bodyPr>
            <a:noAutofit/>
          </a:bodyPr>
          <a:lstStyle/>
          <a:p>
            <a:r>
              <a:rPr lang="en-US" altLang="en-US" sz="3200" dirty="0">
                <a:latin typeface="Arial Narrow" panose="020B0606020202030204" pitchFamily="34" charset="0"/>
              </a:rPr>
              <a:t>U.S. controls apply after U.S.-origin products have been exported from the United States</a:t>
            </a:r>
          </a:p>
          <a:p>
            <a:pPr lvl="1"/>
            <a:r>
              <a:rPr lang="en-US" altLang="en-US" sz="3200" dirty="0">
                <a:latin typeface="Arial Narrow" panose="020B0606020202030204" pitchFamily="34" charset="0"/>
              </a:rPr>
              <a:t>Controls apply to the “reexport” of U.S.-origin products from one third country to a second</a:t>
            </a:r>
          </a:p>
          <a:p>
            <a:pPr lvl="1"/>
            <a:r>
              <a:rPr lang="en-US" altLang="en-US" sz="3200" dirty="0">
                <a:latin typeface="Arial Narrow" panose="020B0606020202030204" pitchFamily="34" charset="0"/>
              </a:rPr>
              <a:t>Need to analyze whether the reexport destination is also permissible</a:t>
            </a:r>
          </a:p>
          <a:p>
            <a:pPr lvl="1"/>
            <a:r>
              <a:rPr lang="en-US" altLang="en-US" sz="3200" dirty="0">
                <a:latin typeface="Arial Narrow" panose="020B0606020202030204" pitchFamily="34" charset="0"/>
              </a:rPr>
              <a:t>Controls apply to in-country retransfers</a:t>
            </a:r>
          </a:p>
          <a:p>
            <a:pPr lvl="1"/>
            <a:endParaRPr lang="en-US" altLang="en-US" dirty="0">
              <a:latin typeface="Arial Narrow" panose="020B0606020202030204" pitchFamily="34" charset="0"/>
            </a:endParaRPr>
          </a:p>
          <a:p>
            <a:pPr marL="230187" lvl="1" indent="0">
              <a:buNone/>
            </a:pPr>
            <a:endParaRPr lang="en-US" altLang="en-US" dirty="0">
              <a:latin typeface="Arial Narrow" panose="020B0606020202030204" pitchFamily="34" charset="0"/>
            </a:endParaRPr>
          </a:p>
        </p:txBody>
      </p:sp>
    </p:spTree>
    <p:extLst>
      <p:ext uri="{BB962C8B-B14F-4D97-AF65-F5344CB8AC3E}">
        <p14:creationId xmlns:p14="http://schemas.microsoft.com/office/powerpoint/2010/main" val="2673031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8DE7-D414-43DA-BABC-5A348B6E46E8}"/>
              </a:ext>
            </a:extLst>
          </p:cNvPr>
          <p:cNvSpPr>
            <a:spLocks noGrp="1"/>
          </p:cNvSpPr>
          <p:nvPr>
            <p:ph type="title"/>
          </p:nvPr>
        </p:nvSpPr>
        <p:spPr>
          <a:xfrm>
            <a:off x="1554119" y="0"/>
            <a:ext cx="9083761" cy="795130"/>
          </a:xfrm>
        </p:spPr>
        <p:txBody>
          <a:bodyPr/>
          <a:lstStyle/>
          <a:p>
            <a:r>
              <a:rPr lang="en-US" dirty="0"/>
              <a:t>U.S. Jurisdiction over Reexports and Retransfers</a:t>
            </a:r>
          </a:p>
        </p:txBody>
      </p:sp>
      <p:sp>
        <p:nvSpPr>
          <p:cNvPr id="5" name="Content Placeholder 2">
            <a:extLst>
              <a:ext uri="{FF2B5EF4-FFF2-40B4-BE49-F238E27FC236}">
                <a16:creationId xmlns:a16="http://schemas.microsoft.com/office/drawing/2014/main" id="{8F32B533-E625-4540-853F-896C42EF2950}"/>
              </a:ext>
            </a:extLst>
          </p:cNvPr>
          <p:cNvSpPr>
            <a:spLocks noGrp="1"/>
          </p:cNvSpPr>
          <p:nvPr>
            <p:ph idx="1"/>
          </p:nvPr>
        </p:nvSpPr>
        <p:spPr>
          <a:xfrm>
            <a:off x="457200" y="971550"/>
            <a:ext cx="11413067" cy="5090583"/>
          </a:xfrm>
        </p:spPr>
        <p:txBody>
          <a:bodyPr>
            <a:noAutofit/>
          </a:bodyPr>
          <a:lstStyle/>
          <a:p>
            <a:pPr marL="609585" lvl="1" indent="0">
              <a:buNone/>
            </a:pPr>
            <a:endParaRPr lang="en-US" altLang="en-US" dirty="0">
              <a:latin typeface="Arial Narrow" panose="020B0606020202030204" pitchFamily="34" charset="0"/>
            </a:endParaRPr>
          </a:p>
          <a:p>
            <a:r>
              <a:rPr lang="en-US" altLang="en-US" sz="2400" dirty="0">
                <a:latin typeface="Arial Narrow" panose="020B0606020202030204" pitchFamily="34" charset="0"/>
              </a:rPr>
              <a:t>Includes controls on non-U.S.-origin items that incorporate U.S.-origin items or are made from U.S.-origin technology or services </a:t>
            </a:r>
          </a:p>
          <a:p>
            <a:pPr lvl="1"/>
            <a:r>
              <a:rPr lang="en-US" altLang="en-US" dirty="0">
                <a:latin typeface="Arial Narrow" panose="020B0606020202030204" pitchFamily="34" charset="0"/>
              </a:rPr>
              <a:t>ITAR:  </a:t>
            </a:r>
          </a:p>
          <a:p>
            <a:pPr lvl="2"/>
            <a:r>
              <a:rPr lang="en-US" altLang="en-US" sz="2400" dirty="0">
                <a:latin typeface="Arial Narrow" panose="020B0606020202030204" pitchFamily="34" charset="0"/>
              </a:rPr>
              <a:t>“see-through rule” (no de minimis)</a:t>
            </a:r>
          </a:p>
          <a:p>
            <a:pPr lvl="1"/>
            <a:r>
              <a:rPr lang="en-US" altLang="en-US" dirty="0">
                <a:latin typeface="Arial Narrow" panose="020B0606020202030204" pitchFamily="34" charset="0"/>
              </a:rPr>
              <a:t>EAR: </a:t>
            </a:r>
          </a:p>
          <a:p>
            <a:pPr lvl="2"/>
            <a:r>
              <a:rPr lang="en-US" altLang="en-US" sz="2400" dirty="0">
                <a:latin typeface="Arial Narrow" panose="020B0606020202030204" pitchFamily="34" charset="0"/>
              </a:rPr>
              <a:t>If foreign-origin item incorporates more than 25% U.S.-origin “controlled” material (10% U.S.-origin with respect to embargoed countries), U.S. export controls apply</a:t>
            </a:r>
          </a:p>
          <a:p>
            <a:pPr lvl="2"/>
            <a:r>
              <a:rPr lang="en-US" altLang="en-US" sz="2400" dirty="0">
                <a:latin typeface="Arial Narrow" panose="020B0606020202030204" pitchFamily="34" charset="0"/>
              </a:rPr>
              <a:t>Certain types of foreign-origin items that are the direct products of U.S.-origin technology or software</a:t>
            </a:r>
          </a:p>
          <a:p>
            <a:pPr marL="230187" lvl="1" indent="0">
              <a:buNone/>
            </a:pPr>
            <a:endParaRPr lang="en-US" altLang="en-US" dirty="0">
              <a:latin typeface="Arial Narrow" panose="020B0606020202030204" pitchFamily="34" charset="0"/>
            </a:endParaRPr>
          </a:p>
        </p:txBody>
      </p:sp>
    </p:spTree>
    <p:extLst>
      <p:ext uri="{BB962C8B-B14F-4D97-AF65-F5344CB8AC3E}">
        <p14:creationId xmlns:p14="http://schemas.microsoft.com/office/powerpoint/2010/main" val="1695303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6881EE-1B6D-4A0E-BE61-54852B8A82E2}"/>
              </a:ext>
            </a:extLst>
          </p:cNvPr>
          <p:cNvSpPr>
            <a:spLocks noGrp="1"/>
          </p:cNvSpPr>
          <p:nvPr>
            <p:ph type="title"/>
          </p:nvPr>
        </p:nvSpPr>
        <p:spPr>
          <a:xfrm>
            <a:off x="609601" y="275167"/>
            <a:ext cx="11044767" cy="825500"/>
          </a:xfrm>
        </p:spPr>
        <p:txBody>
          <a:bodyPr>
            <a:noAutofit/>
          </a:bodyPr>
          <a:lstStyle/>
          <a:p>
            <a:r>
              <a:rPr lang="en-US" sz="3200" dirty="0">
                <a:latin typeface="Arial" charset="0"/>
                <a:cs typeface="Arial" charset="0"/>
              </a:rPr>
              <a:t>Examples of Controlled Events </a:t>
            </a:r>
            <a:br>
              <a:rPr lang="en-US" sz="3200" dirty="0">
                <a:latin typeface="Arial" charset="0"/>
                <a:cs typeface="Arial" charset="0"/>
              </a:rPr>
            </a:br>
            <a:r>
              <a:rPr lang="en-US" sz="3200" dirty="0">
                <a:latin typeface="Arial" charset="0"/>
                <a:cs typeface="Arial" charset="0"/>
              </a:rPr>
              <a:t>So What is an </a:t>
            </a:r>
            <a:r>
              <a:rPr lang="en-US" sz="3200" i="1" u="sng" dirty="0">
                <a:latin typeface="Arial" charset="0"/>
                <a:cs typeface="Arial" charset="0"/>
              </a:rPr>
              <a:t>Export</a:t>
            </a:r>
            <a:r>
              <a:rPr lang="en-US" sz="3200" dirty="0">
                <a:latin typeface="Arial" charset="0"/>
                <a:cs typeface="Arial" charset="0"/>
              </a:rPr>
              <a:t>?</a:t>
            </a:r>
            <a:endParaRPr lang="en-US" sz="3200" dirty="0"/>
          </a:p>
        </p:txBody>
      </p:sp>
      <p:pic>
        <p:nvPicPr>
          <p:cNvPr id="6" name="Picture 10">
            <a:extLst>
              <a:ext uri="{FF2B5EF4-FFF2-40B4-BE49-F238E27FC236}">
                <a16:creationId xmlns:a16="http://schemas.microsoft.com/office/drawing/2014/main" id="{9E1E286C-1261-4587-9415-9C044840132A}"/>
              </a:ext>
            </a:extLst>
          </p:cNvPr>
          <p:cNvPicPr>
            <a:picLocks noGrp="1" noChangeAspect="1" noChangeArrowheads="1"/>
          </p:cNvPicPr>
          <p:nvPr>
            <p:ph idx="1"/>
          </p:nvPr>
        </p:nvPicPr>
        <p:blipFill>
          <a:blip r:embed="rId3" cstate="print"/>
          <a:srcRect/>
          <a:stretch>
            <a:fillRect/>
          </a:stretch>
        </p:blipFill>
        <p:spPr bwMode="auto">
          <a:xfrm>
            <a:off x="406400" y="1100667"/>
            <a:ext cx="2946400" cy="2739525"/>
          </a:xfrm>
          <a:prstGeom prst="rect">
            <a:avLst/>
          </a:prstGeom>
          <a:noFill/>
        </p:spPr>
      </p:pic>
      <p:sp>
        <p:nvSpPr>
          <p:cNvPr id="7" name="Content Placeholder 2">
            <a:extLst>
              <a:ext uri="{FF2B5EF4-FFF2-40B4-BE49-F238E27FC236}">
                <a16:creationId xmlns:a16="http://schemas.microsoft.com/office/drawing/2014/main" id="{69CB0E7E-6DBF-4FDA-BFCE-60CF92501AE6}"/>
              </a:ext>
            </a:extLst>
          </p:cNvPr>
          <p:cNvSpPr txBox="1">
            <a:spLocks/>
          </p:cNvSpPr>
          <p:nvPr/>
        </p:nvSpPr>
        <p:spPr>
          <a:xfrm>
            <a:off x="4368800" y="1151468"/>
            <a:ext cx="7248725" cy="2739525"/>
          </a:xfrm>
          <a:prstGeom prst="rect">
            <a:avLst/>
          </a:prstGeom>
        </p:spPr>
        <p:txBody>
          <a:bodyPr vert="horz" lIns="121920" tIns="60960" rIns="121920" bIns="60960" rtlCol="0">
            <a:normAutofit fontScale="40000" lnSpcReduction="20000"/>
          </a:bodyPr>
          <a:lstStyle>
            <a:lvl1pPr marL="227013" indent="-22701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0375" indent="-230188"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687388" indent="-227013"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912813"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a:t>Sending </a:t>
            </a:r>
            <a:r>
              <a:rPr lang="en-US" sz="3600" b="1" u="sng" dirty="0"/>
              <a:t>ANY</a:t>
            </a:r>
            <a:r>
              <a:rPr lang="en-US" sz="3600" dirty="0"/>
              <a:t> product or technology to a location outside of the U.S.</a:t>
            </a:r>
            <a:br>
              <a:rPr lang="en-US" sz="3600" dirty="0"/>
            </a:br>
            <a:endParaRPr lang="en-US" sz="3600" dirty="0"/>
          </a:p>
          <a:p>
            <a:r>
              <a:rPr lang="en-US" sz="3600" dirty="0"/>
              <a:t>Traveling outside the U.S. with products or technology</a:t>
            </a:r>
            <a:br>
              <a:rPr lang="en-US" sz="3600" dirty="0"/>
            </a:br>
            <a:endParaRPr lang="en-US" sz="3600" dirty="0"/>
          </a:p>
          <a:p>
            <a:r>
              <a:rPr lang="en-US" sz="3600" dirty="0"/>
              <a:t>Transferring technology abroad</a:t>
            </a:r>
          </a:p>
          <a:p>
            <a:endParaRPr lang="en-US" sz="3600" dirty="0"/>
          </a:p>
          <a:p>
            <a:r>
              <a:rPr lang="en-US" sz="3600" dirty="0"/>
              <a:t>Oral or visual disclosures of controlled technology</a:t>
            </a:r>
          </a:p>
          <a:p>
            <a:endParaRPr lang="en-US" sz="3600" dirty="0"/>
          </a:p>
          <a:p>
            <a:r>
              <a:rPr lang="en-US" sz="3600" dirty="0"/>
              <a:t>Foreign person access to controlled technology </a:t>
            </a:r>
          </a:p>
          <a:p>
            <a:endParaRPr lang="en-US" sz="3600" dirty="0"/>
          </a:p>
          <a:p>
            <a:r>
              <a:rPr lang="en-US" sz="3600" dirty="0"/>
              <a:t>Transferring items to foreign embassies or their agents in the U.S.</a:t>
            </a:r>
          </a:p>
        </p:txBody>
      </p:sp>
      <p:pic>
        <p:nvPicPr>
          <p:cNvPr id="8" name="Picture 8">
            <a:extLst>
              <a:ext uri="{FF2B5EF4-FFF2-40B4-BE49-F238E27FC236}">
                <a16:creationId xmlns:a16="http://schemas.microsoft.com/office/drawing/2014/main" id="{4893DD5F-E3C4-45DC-89AA-75CE4C0BDF80}"/>
              </a:ext>
            </a:extLst>
          </p:cNvPr>
          <p:cNvPicPr>
            <a:picLocks noChangeAspect="1" noChangeArrowheads="1"/>
          </p:cNvPicPr>
          <p:nvPr/>
        </p:nvPicPr>
        <p:blipFill>
          <a:blip r:embed="rId4" cstate="print"/>
          <a:srcRect/>
          <a:stretch>
            <a:fillRect/>
          </a:stretch>
        </p:blipFill>
        <p:spPr bwMode="auto">
          <a:xfrm>
            <a:off x="804237" y="4095948"/>
            <a:ext cx="4552499" cy="2279089"/>
          </a:xfrm>
          <a:prstGeom prst="rect">
            <a:avLst/>
          </a:prstGeom>
          <a:noFill/>
        </p:spPr>
      </p:pic>
      <p:pic>
        <p:nvPicPr>
          <p:cNvPr id="9" name="Picture 6">
            <a:extLst>
              <a:ext uri="{FF2B5EF4-FFF2-40B4-BE49-F238E27FC236}">
                <a16:creationId xmlns:a16="http://schemas.microsoft.com/office/drawing/2014/main" id="{95F196BF-1C41-47E4-8098-442412FBF21B}"/>
              </a:ext>
            </a:extLst>
          </p:cNvPr>
          <p:cNvPicPr>
            <a:picLocks noChangeAspect="1" noChangeArrowheads="1"/>
          </p:cNvPicPr>
          <p:nvPr/>
        </p:nvPicPr>
        <p:blipFill>
          <a:blip r:embed="rId5" cstate="print"/>
          <a:srcRect/>
          <a:stretch>
            <a:fillRect/>
          </a:stretch>
        </p:blipFill>
        <p:spPr bwMode="auto">
          <a:xfrm>
            <a:off x="5689600" y="4079665"/>
            <a:ext cx="4387552" cy="2279089"/>
          </a:xfrm>
          <a:prstGeom prst="rect">
            <a:avLst/>
          </a:prstGeom>
          <a:noFill/>
        </p:spPr>
      </p:pic>
    </p:spTree>
    <p:extLst>
      <p:ext uri="{BB962C8B-B14F-4D97-AF65-F5344CB8AC3E}">
        <p14:creationId xmlns:p14="http://schemas.microsoft.com/office/powerpoint/2010/main" val="1936691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191A718-FFB8-4C65-A44F-2CBF8F64BC5C}"/>
              </a:ext>
            </a:extLst>
          </p:cNvPr>
          <p:cNvSpPr>
            <a:spLocks noGrp="1"/>
          </p:cNvSpPr>
          <p:nvPr>
            <p:ph type="title"/>
          </p:nvPr>
        </p:nvSpPr>
        <p:spPr>
          <a:xfrm>
            <a:off x="609601" y="21172"/>
            <a:ext cx="11044767" cy="825500"/>
          </a:xfrm>
        </p:spPr>
        <p:txBody>
          <a:bodyPr>
            <a:normAutofit/>
          </a:bodyPr>
          <a:lstStyle/>
          <a:p>
            <a:r>
              <a:rPr lang="en-US" dirty="0"/>
              <a:t>Key Issues for Electronic Exports</a:t>
            </a:r>
          </a:p>
        </p:txBody>
      </p:sp>
      <p:sp>
        <p:nvSpPr>
          <p:cNvPr id="6" name="Content Placeholder 2">
            <a:extLst>
              <a:ext uri="{FF2B5EF4-FFF2-40B4-BE49-F238E27FC236}">
                <a16:creationId xmlns:a16="http://schemas.microsoft.com/office/drawing/2014/main" id="{09749DFF-10D8-489C-8108-5628840CEB18}"/>
              </a:ext>
            </a:extLst>
          </p:cNvPr>
          <p:cNvSpPr>
            <a:spLocks noGrp="1"/>
          </p:cNvSpPr>
          <p:nvPr>
            <p:ph idx="1"/>
          </p:nvPr>
        </p:nvSpPr>
        <p:spPr>
          <a:xfrm>
            <a:off x="609601" y="1295401"/>
            <a:ext cx="11044767" cy="4830233"/>
          </a:xfrm>
        </p:spPr>
        <p:txBody>
          <a:bodyPr>
            <a:normAutofit lnSpcReduction="10000"/>
          </a:bodyPr>
          <a:lstStyle/>
          <a:p>
            <a:r>
              <a:rPr lang="en-US" dirty="0"/>
              <a:t>E-mails</a:t>
            </a:r>
          </a:p>
          <a:p>
            <a:pPr lvl="1"/>
            <a:r>
              <a:rPr lang="en-US" dirty="0"/>
              <a:t>Providing technical data or technology via e-mail can constitute an export to the e-mail’s recipient</a:t>
            </a:r>
          </a:p>
          <a:p>
            <a:r>
              <a:rPr lang="en-US" dirty="0"/>
              <a:t>Access to databases</a:t>
            </a:r>
          </a:p>
          <a:p>
            <a:pPr lvl="1"/>
            <a:r>
              <a:rPr lang="en-US" dirty="0"/>
              <a:t>Enabling foreign nationals to download information from an electronic database constitutes an export of that technical data or technology </a:t>
            </a:r>
          </a:p>
          <a:p>
            <a:r>
              <a:rPr lang="en-US" dirty="0"/>
              <a:t>Traveling with office computers</a:t>
            </a:r>
          </a:p>
          <a:p>
            <a:pPr lvl="1"/>
            <a:r>
              <a:rPr lang="en-US" dirty="0"/>
              <a:t>Does not require disclosure to anyone in a third country; if the laptop contains controlled data, taking it outside the country is a controlled export</a:t>
            </a:r>
          </a:p>
          <a:p>
            <a:r>
              <a:rPr lang="en-US" dirty="0"/>
              <a:t>Deemed Exports (next slides)</a:t>
            </a:r>
          </a:p>
          <a:p>
            <a:r>
              <a:rPr lang="en-US" dirty="0"/>
              <a:t>Cloud Computing (next slides)</a:t>
            </a:r>
          </a:p>
          <a:p>
            <a:pPr lvl="1"/>
            <a:endParaRPr lang="en-US" dirty="0"/>
          </a:p>
        </p:txBody>
      </p:sp>
    </p:spTree>
    <p:extLst>
      <p:ext uri="{BB962C8B-B14F-4D97-AF65-F5344CB8AC3E}">
        <p14:creationId xmlns:p14="http://schemas.microsoft.com/office/powerpoint/2010/main" val="692624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041AEEE-44E3-43BA-BD79-3033F7E5D824}"/>
              </a:ext>
            </a:extLst>
          </p:cNvPr>
          <p:cNvSpPr>
            <a:spLocks noGrp="1"/>
          </p:cNvSpPr>
          <p:nvPr>
            <p:ph type="title"/>
          </p:nvPr>
        </p:nvSpPr>
        <p:spPr>
          <a:xfrm>
            <a:off x="609601" y="4239"/>
            <a:ext cx="11044767" cy="825500"/>
          </a:xfrm>
        </p:spPr>
        <p:txBody>
          <a:bodyPr>
            <a:normAutofit/>
          </a:bodyPr>
          <a:lstStyle/>
          <a:p>
            <a:r>
              <a:rPr lang="en-US" dirty="0"/>
              <a:t>Technology Exports – ‘Deemed Exports’</a:t>
            </a:r>
          </a:p>
        </p:txBody>
      </p:sp>
      <p:sp>
        <p:nvSpPr>
          <p:cNvPr id="6" name="Content Placeholder 2">
            <a:extLst>
              <a:ext uri="{FF2B5EF4-FFF2-40B4-BE49-F238E27FC236}">
                <a16:creationId xmlns:a16="http://schemas.microsoft.com/office/drawing/2014/main" id="{89650023-616F-4F29-BE9C-BC760A9F9659}"/>
              </a:ext>
            </a:extLst>
          </p:cNvPr>
          <p:cNvSpPr>
            <a:spLocks noGrp="1"/>
          </p:cNvSpPr>
          <p:nvPr>
            <p:ph idx="1"/>
          </p:nvPr>
        </p:nvSpPr>
        <p:spPr>
          <a:xfrm>
            <a:off x="609601" y="1295401"/>
            <a:ext cx="11044767" cy="4830233"/>
          </a:xfrm>
        </p:spPr>
        <p:txBody>
          <a:bodyPr>
            <a:normAutofit fontScale="85000" lnSpcReduction="20000"/>
          </a:bodyPr>
          <a:lstStyle/>
          <a:p>
            <a:r>
              <a:rPr lang="en-US" dirty="0"/>
              <a:t>The U.S. considers release of technology (or source code) to a foreign national to be an export to that national’s home country</a:t>
            </a:r>
          </a:p>
          <a:p>
            <a:pPr lvl="1"/>
            <a:r>
              <a:rPr lang="en-US" dirty="0"/>
              <a:t>Same concept applies under both the ITAR and EAR</a:t>
            </a:r>
          </a:p>
          <a:p>
            <a:endParaRPr lang="en-US" dirty="0"/>
          </a:p>
          <a:p>
            <a:r>
              <a:rPr lang="en-US" dirty="0"/>
              <a:t>A “foreign national” under U.S. law is everyone who is not:</a:t>
            </a:r>
          </a:p>
          <a:p>
            <a:pPr lvl="1"/>
            <a:r>
              <a:rPr lang="en-US" dirty="0"/>
              <a:t>U.S. Citizen </a:t>
            </a:r>
          </a:p>
          <a:p>
            <a:pPr lvl="1"/>
            <a:r>
              <a:rPr lang="en-US" dirty="0"/>
              <a:t>U.S. Permanent resident alien (i.e., green card holder), or </a:t>
            </a:r>
          </a:p>
          <a:p>
            <a:pPr lvl="1"/>
            <a:r>
              <a:rPr lang="en-US" dirty="0"/>
              <a:t>Other protected class (i.e., protected refugee or asylee in U.S.)</a:t>
            </a:r>
          </a:p>
          <a:p>
            <a:pPr marL="679039" lvl="1" indent="0">
              <a:buNone/>
            </a:pPr>
            <a:endParaRPr lang="en-US" dirty="0"/>
          </a:p>
          <a:p>
            <a:r>
              <a:rPr lang="en-US" dirty="0"/>
              <a:t>Common examples of “foreign nationals” with U.S. affiliation:</a:t>
            </a:r>
          </a:p>
          <a:p>
            <a:pPr lvl="1"/>
            <a:r>
              <a:rPr lang="en-US" dirty="0"/>
              <a:t>Foreign exchange student in the U.S.</a:t>
            </a:r>
          </a:p>
          <a:p>
            <a:pPr lvl="1"/>
            <a:r>
              <a:rPr lang="en-US" dirty="0"/>
              <a:t>Anyone on a temporary Work Visa</a:t>
            </a:r>
          </a:p>
          <a:p>
            <a:pPr lvl="1"/>
            <a:r>
              <a:rPr lang="en-US" dirty="0"/>
              <a:t>U.S. Person Representing a Non-U.S. Entity is not technically a foreign national or foreign person but transfer to such person likely constitutes a transfer to the foreign person employer</a:t>
            </a:r>
          </a:p>
          <a:p>
            <a:endParaRPr lang="en-US" dirty="0"/>
          </a:p>
        </p:txBody>
      </p:sp>
    </p:spTree>
    <p:extLst>
      <p:ext uri="{BB962C8B-B14F-4D97-AF65-F5344CB8AC3E}">
        <p14:creationId xmlns:p14="http://schemas.microsoft.com/office/powerpoint/2010/main" val="262476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AEC0ABC-E4A0-4B71-877F-58A21F38E323}"/>
              </a:ext>
            </a:extLst>
          </p:cNvPr>
          <p:cNvSpPr>
            <a:spLocks noGrp="1"/>
          </p:cNvSpPr>
          <p:nvPr>
            <p:ph type="title"/>
          </p:nvPr>
        </p:nvSpPr>
        <p:spPr>
          <a:xfrm>
            <a:off x="609601" y="21172"/>
            <a:ext cx="11044767" cy="825500"/>
          </a:xfrm>
        </p:spPr>
        <p:txBody>
          <a:bodyPr>
            <a:normAutofit/>
          </a:bodyPr>
          <a:lstStyle/>
          <a:p>
            <a:r>
              <a:rPr lang="en-US" dirty="0"/>
              <a:t>Cloud Computing Issues</a:t>
            </a:r>
          </a:p>
        </p:txBody>
      </p:sp>
      <p:sp>
        <p:nvSpPr>
          <p:cNvPr id="6" name="Content Placeholder 5">
            <a:extLst>
              <a:ext uri="{FF2B5EF4-FFF2-40B4-BE49-F238E27FC236}">
                <a16:creationId xmlns:a16="http://schemas.microsoft.com/office/drawing/2014/main" id="{D6863E0E-95EC-4A06-B3C0-D83F8ADF0874}"/>
              </a:ext>
            </a:extLst>
          </p:cNvPr>
          <p:cNvSpPr>
            <a:spLocks noGrp="1"/>
          </p:cNvSpPr>
          <p:nvPr>
            <p:ph idx="1"/>
          </p:nvPr>
        </p:nvSpPr>
        <p:spPr>
          <a:xfrm>
            <a:off x="609601" y="1295401"/>
            <a:ext cx="5994400" cy="4830233"/>
          </a:xfrm>
        </p:spPr>
        <p:txBody>
          <a:bodyPr>
            <a:normAutofit/>
          </a:bodyPr>
          <a:lstStyle/>
          <a:p>
            <a:r>
              <a:rPr lang="en-US" dirty="0"/>
              <a:t>‘Physical’ export of controlled data to foreign servers</a:t>
            </a:r>
          </a:p>
          <a:p>
            <a:pPr lvl="1"/>
            <a:r>
              <a:rPr lang="en-US" dirty="0"/>
              <a:t>Primary servers for data storage outside U.S.</a:t>
            </a:r>
          </a:p>
          <a:p>
            <a:pPr lvl="1"/>
            <a:r>
              <a:rPr lang="en-US" dirty="0"/>
              <a:t>Backup or mirrored servers</a:t>
            </a:r>
          </a:p>
          <a:p>
            <a:pPr lvl="1"/>
            <a:r>
              <a:rPr lang="en-US" dirty="0"/>
              <a:t>Server routing for access through </a:t>
            </a:r>
            <a:r>
              <a:rPr lang="en-US" dirty="0" err="1"/>
              <a:t>VPN</a:t>
            </a:r>
            <a:endParaRPr lang="en-US" dirty="0"/>
          </a:p>
          <a:p>
            <a:pPr marL="678960" lvl="1" indent="0">
              <a:buNone/>
            </a:pPr>
            <a:endParaRPr lang="en-US" dirty="0"/>
          </a:p>
          <a:p>
            <a:r>
              <a:rPr lang="en-US" dirty="0"/>
              <a:t>Deemed exports to those foreign persons </a:t>
            </a:r>
            <a:r>
              <a:rPr lang="en-US" u="sng" dirty="0"/>
              <a:t>capable of accessing</a:t>
            </a:r>
            <a:r>
              <a:rPr lang="en-US" dirty="0"/>
              <a:t> the data</a:t>
            </a:r>
          </a:p>
          <a:p>
            <a:pPr lvl="1"/>
            <a:r>
              <a:rPr lang="en-US" dirty="0"/>
              <a:t>IT administrators: application and operation level</a:t>
            </a:r>
          </a:p>
          <a:p>
            <a:pPr marL="678960" lvl="1" indent="0">
              <a:buNone/>
            </a:pPr>
            <a:endParaRPr lang="en-US" dirty="0"/>
          </a:p>
        </p:txBody>
      </p:sp>
      <p:pic>
        <p:nvPicPr>
          <p:cNvPr id="7" name="Picture 2">
            <a:extLst>
              <a:ext uri="{FF2B5EF4-FFF2-40B4-BE49-F238E27FC236}">
                <a16:creationId xmlns:a16="http://schemas.microsoft.com/office/drawing/2014/main" id="{3E888366-96DF-45D3-BABA-F0CF1B058E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1" y="1295401"/>
            <a:ext cx="3829745" cy="4275665"/>
          </a:xfrm>
          <a:prstGeom prst="rect">
            <a:avLst/>
          </a:prstGeom>
          <a:noFill/>
          <a:ln>
            <a:noFill/>
          </a:ln>
          <a:effectLst>
            <a:glow rad="127000">
              <a:schemeClr val="accent1">
                <a:alpha val="16000"/>
              </a:schemeClr>
            </a:glow>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141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038"/>
            <a:ext cx="11044523" cy="824685"/>
          </a:xfrm>
        </p:spPr>
        <p:txBody>
          <a:bodyPr>
            <a:normAutofit/>
          </a:bodyPr>
          <a:lstStyle/>
          <a:p>
            <a:r>
              <a:rPr lang="en-US" dirty="0"/>
              <a:t>“Not” an Export</a:t>
            </a:r>
          </a:p>
        </p:txBody>
      </p:sp>
      <p:sp>
        <p:nvSpPr>
          <p:cNvPr id="3" name="Content Placeholder 2"/>
          <p:cNvSpPr>
            <a:spLocks noGrp="1"/>
          </p:cNvSpPr>
          <p:nvPr>
            <p:ph idx="1"/>
          </p:nvPr>
        </p:nvSpPr>
        <p:spPr>
          <a:xfrm>
            <a:off x="609600" y="1295401"/>
            <a:ext cx="11044523" cy="2438400"/>
          </a:xfrm>
        </p:spPr>
        <p:txBody>
          <a:bodyPr/>
          <a:lstStyle/>
          <a:p>
            <a:r>
              <a:rPr lang="en-US" sz="1867" i="1" dirty="0" err="1"/>
              <a:t>BIS</a:t>
            </a:r>
            <a:r>
              <a:rPr lang="en-US" sz="1867" i="1" dirty="0"/>
              <a:t> Encryption carve-out</a:t>
            </a:r>
            <a:r>
              <a:rPr lang="en-US" sz="1867" dirty="0"/>
              <a:t>:  Not an export if you are transferring technology or software that is: </a:t>
            </a:r>
          </a:p>
          <a:p>
            <a:pPr lvl="1"/>
            <a:r>
              <a:rPr lang="en-US" sz="1867" dirty="0"/>
              <a:t>Unclassified </a:t>
            </a:r>
          </a:p>
          <a:p>
            <a:pPr lvl="1"/>
            <a:r>
              <a:rPr lang="en-US" sz="1867" dirty="0"/>
              <a:t>Secured using end-to-end encryption</a:t>
            </a:r>
          </a:p>
          <a:p>
            <a:pPr lvl="1"/>
            <a:r>
              <a:rPr lang="en-US" sz="1867" dirty="0"/>
              <a:t>Secured using </a:t>
            </a:r>
            <a:r>
              <a:rPr lang="en-US" sz="1867" dirty="0" err="1"/>
              <a:t>FIPS</a:t>
            </a:r>
            <a:r>
              <a:rPr lang="en-US" sz="1867" dirty="0"/>
              <a:t>-140-2 (or its successors) compliant encryption modules or equivalents; </a:t>
            </a:r>
          </a:p>
          <a:p>
            <a:pPr lvl="1"/>
            <a:r>
              <a:rPr lang="en-US" sz="1867" dirty="0"/>
              <a:t>Not intentionally stored in D:5 country or in Russia </a:t>
            </a:r>
          </a:p>
          <a:p>
            <a:pPr marL="306908" lvl="1" indent="0">
              <a:buNone/>
            </a:pPr>
            <a:endParaRPr lang="en-US" sz="1867" dirty="0"/>
          </a:p>
          <a:p>
            <a:r>
              <a:rPr lang="en-US" sz="1867" i="1" dirty="0" err="1"/>
              <a:t>DDTC</a:t>
            </a:r>
            <a:r>
              <a:rPr lang="en-US" sz="1867" i="1" dirty="0"/>
              <a:t> Encryption Rule (March 2020)</a:t>
            </a:r>
            <a:r>
              <a:rPr lang="en-US" sz="1867" dirty="0"/>
              <a:t>:  + must be encrypted using </a:t>
            </a:r>
            <a:r>
              <a:rPr lang="en-US" sz="1867" dirty="0" err="1"/>
              <a:t>FIPS</a:t>
            </a:r>
            <a:r>
              <a:rPr lang="en-US" sz="1867" dirty="0"/>
              <a:t>-140-2 or by other methods that are at least comparable to the minimum AES 128 bits security strength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200" y="4140201"/>
            <a:ext cx="5791200" cy="2276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31200" y="5496301"/>
            <a:ext cx="2946400" cy="830997"/>
          </a:xfrm>
          <a:prstGeom prst="rect">
            <a:avLst/>
          </a:prstGeom>
          <a:noFill/>
        </p:spPr>
        <p:txBody>
          <a:bodyPr wrap="square" rtlCol="0">
            <a:spAutoFit/>
          </a:bodyPr>
          <a:lstStyle/>
          <a:p>
            <a:r>
              <a:rPr lang="en-US" sz="1600" dirty="0"/>
              <a:t>- </a:t>
            </a:r>
            <a:r>
              <a:rPr lang="en-US" sz="1600" dirty="0" err="1"/>
              <a:t>BIS</a:t>
            </a:r>
            <a:r>
              <a:rPr lang="en-US" sz="1600" dirty="0"/>
              <a:t> Update 2018, Cloudy with a Chance of Technology Transfers</a:t>
            </a:r>
          </a:p>
        </p:txBody>
      </p:sp>
    </p:spTree>
    <p:extLst>
      <p:ext uri="{BB962C8B-B14F-4D97-AF65-F5344CB8AC3E}">
        <p14:creationId xmlns:p14="http://schemas.microsoft.com/office/powerpoint/2010/main" val="3146632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29311-F82C-43E1-BCD8-A97B160EB160}"/>
              </a:ext>
            </a:extLst>
          </p:cNvPr>
          <p:cNvSpPr>
            <a:spLocks noGrp="1"/>
          </p:cNvSpPr>
          <p:nvPr>
            <p:ph type="title"/>
          </p:nvPr>
        </p:nvSpPr>
        <p:spPr>
          <a:xfrm>
            <a:off x="1574800" y="2926081"/>
            <a:ext cx="6858000" cy="1371600"/>
          </a:xfrm>
        </p:spPr>
        <p:txBody>
          <a:bodyPr>
            <a:normAutofit fontScale="90000"/>
          </a:bodyPr>
          <a:lstStyle/>
          <a:p>
            <a:pPr algn="l"/>
            <a:r>
              <a:rPr lang="en-US" dirty="0"/>
              <a:t>Step 2. Which Agency has Jurisdiction over the Export?</a:t>
            </a:r>
            <a:br>
              <a:rPr lang="en-US" dirty="0"/>
            </a:br>
            <a:br>
              <a:rPr lang="en-US" dirty="0"/>
            </a:br>
            <a:r>
              <a:rPr lang="en-US" dirty="0"/>
              <a:t>Step 3: Identify the item or technology’s export control classification</a:t>
            </a:r>
            <a:br>
              <a:rPr lang="en-US" dirty="0"/>
            </a:br>
            <a:endParaRPr lang="en-US" dirty="0"/>
          </a:p>
        </p:txBody>
      </p:sp>
    </p:spTree>
    <p:extLst>
      <p:ext uri="{BB962C8B-B14F-4D97-AF65-F5344CB8AC3E}">
        <p14:creationId xmlns:p14="http://schemas.microsoft.com/office/powerpoint/2010/main" val="249815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A52FB-1088-4742-8214-21E887AE04E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7D1456F-7F4A-457F-86B4-20B25D8229E6}"/>
              </a:ext>
            </a:extLst>
          </p:cNvPr>
          <p:cNvSpPr>
            <a:spLocks noGrp="1"/>
          </p:cNvSpPr>
          <p:nvPr>
            <p:ph idx="1"/>
          </p:nvPr>
        </p:nvSpPr>
        <p:spPr>
          <a:xfrm>
            <a:off x="640079" y="1554480"/>
            <a:ext cx="9841653" cy="4297680"/>
          </a:xfrm>
        </p:spPr>
        <p:txBody>
          <a:bodyPr/>
          <a:lstStyle/>
          <a:p>
            <a:r>
              <a:rPr lang="en-US" dirty="0"/>
              <a:t>Overview of Statutory and Regulatory Landscape</a:t>
            </a:r>
          </a:p>
          <a:p>
            <a:r>
              <a:rPr lang="en-US" dirty="0"/>
              <a:t>Items and Activities Subject to U.S. Export Controls</a:t>
            </a:r>
          </a:p>
          <a:p>
            <a:r>
              <a:rPr lang="en-US" dirty="0"/>
              <a:t>Jurisdiction and Classification </a:t>
            </a:r>
          </a:p>
          <a:p>
            <a:r>
              <a:rPr lang="en-US" dirty="0"/>
              <a:t>End User / End Use Controls </a:t>
            </a:r>
          </a:p>
          <a:p>
            <a:r>
              <a:rPr lang="en-US" dirty="0"/>
              <a:t>Licensing &amp; Exemptions for Government Contractors </a:t>
            </a:r>
          </a:p>
          <a:p>
            <a:r>
              <a:rPr lang="en-US" dirty="0"/>
              <a:t>Recordkeeping </a:t>
            </a:r>
          </a:p>
        </p:txBody>
      </p:sp>
    </p:spTree>
    <p:extLst>
      <p:ext uri="{BB962C8B-B14F-4D97-AF65-F5344CB8AC3E}">
        <p14:creationId xmlns:p14="http://schemas.microsoft.com/office/powerpoint/2010/main" val="2617491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E5B130B-5A1A-4A34-8296-94F1A78AD833}"/>
              </a:ext>
            </a:extLst>
          </p:cNvPr>
          <p:cNvSpPr txBox="1">
            <a:spLocks noGrp="1"/>
          </p:cNvSpPr>
          <p:nvPr>
            <p:ph idx="1"/>
          </p:nvPr>
        </p:nvSpPr>
        <p:spPr>
          <a:xfrm>
            <a:off x="609601" y="1295401"/>
            <a:ext cx="11044767" cy="4830233"/>
          </a:xfrm>
          <a:prstGeom prst="rect">
            <a:avLst/>
          </a:prstGeom>
          <a:noFill/>
        </p:spPr>
        <p:txBody>
          <a:bodyPr vert="horz" wrap="square" lIns="0" tIns="0" rIns="0" bIns="0" numCol="1" rtlCol="0" anchor="t" anchorCtr="0" compatLnSpc="1">
            <a:prstTxWarp prst="textNoShape">
              <a:avLst/>
            </a:prstTxWarp>
            <a:noAutofit/>
          </a:bodyPr>
          <a:lstStyle/>
          <a:p>
            <a:pPr marL="475476" indent="-475476">
              <a:spcBef>
                <a:spcPts val="1331"/>
              </a:spcBef>
              <a:buFont typeface="Arial" panose="020B0604020202020204" pitchFamily="34" charset="0"/>
              <a:buChar char="•"/>
            </a:pPr>
            <a:r>
              <a:rPr lang="en-US" sz="2000" b="1" dirty="0">
                <a:solidFill>
                  <a:schemeClr val="tx1">
                    <a:lumMod val="75000"/>
                    <a:lumOff val="25000"/>
                  </a:schemeClr>
                </a:solidFill>
              </a:rPr>
              <a:t>Must determine jurisdiction before classification</a:t>
            </a:r>
          </a:p>
          <a:p>
            <a:pPr marL="475476" indent="-475476">
              <a:spcBef>
                <a:spcPts val="1331"/>
              </a:spcBef>
              <a:buFont typeface="Arial" panose="020B0604020202020204" pitchFamily="34" charset="0"/>
              <a:buChar char="•"/>
            </a:pPr>
            <a:r>
              <a:rPr lang="en-US" sz="2000" b="1" dirty="0">
                <a:solidFill>
                  <a:schemeClr val="tx1">
                    <a:lumMod val="75000"/>
                    <a:lumOff val="25000"/>
                  </a:schemeClr>
                </a:solidFill>
              </a:rPr>
              <a:t>Order of Review </a:t>
            </a:r>
          </a:p>
          <a:p>
            <a:pPr marL="1154606" lvl="1" indent="-475476">
              <a:spcBef>
                <a:spcPts val="1331"/>
              </a:spcBef>
              <a:buFont typeface="Arial" panose="020B0604020202020204" pitchFamily="34" charset="0"/>
              <a:buChar char="•"/>
            </a:pPr>
            <a:r>
              <a:rPr lang="en-US" sz="1600" dirty="0">
                <a:solidFill>
                  <a:schemeClr val="tx1">
                    <a:lumMod val="75000"/>
                    <a:lumOff val="25000"/>
                  </a:schemeClr>
                </a:solidFill>
                <a:latin typeface="+mj-lt"/>
              </a:rPr>
              <a:t>ITAR (online tool: https://www.pmddtc.state.gov/?id=ddtc_public_portal_dt_order_of_review) </a:t>
            </a:r>
          </a:p>
          <a:p>
            <a:pPr marL="1833735" lvl="2" indent="-475476">
              <a:spcBef>
                <a:spcPts val="1331"/>
              </a:spcBef>
              <a:buFont typeface="Arial" panose="020B0604020202020204" pitchFamily="34" charset="0"/>
              <a:buChar char="•"/>
            </a:pPr>
            <a:r>
              <a:rPr lang="en-US" sz="1600" dirty="0">
                <a:solidFill>
                  <a:schemeClr val="tx1">
                    <a:lumMod val="75000"/>
                    <a:lumOff val="25000"/>
                  </a:schemeClr>
                </a:solidFill>
                <a:latin typeface="+mj-lt"/>
              </a:rPr>
              <a:t>Enumerated</a:t>
            </a:r>
          </a:p>
          <a:p>
            <a:pPr marL="1833735" lvl="2" indent="-475476">
              <a:spcBef>
                <a:spcPts val="1331"/>
              </a:spcBef>
              <a:buFont typeface="Arial" panose="020B0604020202020204" pitchFamily="34" charset="0"/>
              <a:buChar char="•"/>
            </a:pPr>
            <a:r>
              <a:rPr lang="en-US" sz="1600" dirty="0">
                <a:solidFill>
                  <a:schemeClr val="tx1">
                    <a:lumMod val="75000"/>
                    <a:lumOff val="25000"/>
                  </a:schemeClr>
                </a:solidFill>
                <a:latin typeface="+mj-lt"/>
              </a:rPr>
              <a:t>Specially Designed</a:t>
            </a:r>
          </a:p>
          <a:p>
            <a:pPr marL="1833735" lvl="2" indent="-475476">
              <a:spcBef>
                <a:spcPts val="1331"/>
              </a:spcBef>
              <a:buFont typeface="Arial" panose="020B0604020202020204" pitchFamily="34" charset="0"/>
              <a:buChar char="•"/>
            </a:pPr>
            <a:r>
              <a:rPr lang="en-US" sz="1600" dirty="0">
                <a:solidFill>
                  <a:schemeClr val="tx1">
                    <a:lumMod val="75000"/>
                    <a:lumOff val="25000"/>
                  </a:schemeClr>
                </a:solidFill>
                <a:latin typeface="+mj-lt"/>
              </a:rPr>
              <a:t>Other agency (e.g. NRC)</a:t>
            </a:r>
          </a:p>
          <a:p>
            <a:pPr marL="1154606" lvl="1" indent="-475476">
              <a:spcBef>
                <a:spcPts val="1331"/>
              </a:spcBef>
              <a:buFont typeface="Arial" panose="020B0604020202020204" pitchFamily="34" charset="0"/>
              <a:buChar char="•"/>
            </a:pPr>
            <a:r>
              <a:rPr lang="en-US" sz="1600" dirty="0">
                <a:solidFill>
                  <a:schemeClr val="tx1">
                    <a:lumMod val="75000"/>
                    <a:lumOff val="25000"/>
                  </a:schemeClr>
                </a:solidFill>
                <a:latin typeface="+mj-lt"/>
              </a:rPr>
              <a:t>EAR (online tool: https://www.bis.doc.gov/index.php/export-control-classification-interactive-tool) </a:t>
            </a:r>
          </a:p>
          <a:p>
            <a:pPr marL="1833735" lvl="2" indent="-475476">
              <a:spcBef>
                <a:spcPts val="1331"/>
              </a:spcBef>
              <a:buFont typeface="Arial" panose="020B0604020202020204" pitchFamily="34" charset="0"/>
              <a:buChar char="•"/>
            </a:pPr>
            <a:r>
              <a:rPr lang="en-US" sz="1600" dirty="0">
                <a:solidFill>
                  <a:schemeClr val="tx1">
                    <a:lumMod val="75000"/>
                    <a:lumOff val="25000"/>
                  </a:schemeClr>
                </a:solidFill>
                <a:latin typeface="+mj-lt"/>
              </a:rPr>
              <a:t>Enumerated 600 Series (and 9x515)</a:t>
            </a:r>
          </a:p>
          <a:p>
            <a:pPr marL="1833735" lvl="2" indent="-475476">
              <a:spcBef>
                <a:spcPts val="1331"/>
              </a:spcBef>
              <a:buFont typeface="Arial" panose="020B0604020202020204" pitchFamily="34" charset="0"/>
              <a:buChar char="•"/>
            </a:pPr>
            <a:r>
              <a:rPr lang="en-US" sz="1600" dirty="0">
                <a:solidFill>
                  <a:schemeClr val="tx1">
                    <a:lumMod val="75000"/>
                    <a:lumOff val="25000"/>
                  </a:schemeClr>
                </a:solidFill>
                <a:latin typeface="+mj-lt"/>
              </a:rPr>
              <a:t>Specially Designed (online tool: https://www.bis.doc.gov/index.php/specially-designed-tool) </a:t>
            </a:r>
          </a:p>
          <a:p>
            <a:pPr marL="1833735" lvl="2" indent="-475476">
              <a:spcBef>
                <a:spcPts val="1331"/>
              </a:spcBef>
              <a:buFont typeface="Arial" panose="020B0604020202020204" pitchFamily="34" charset="0"/>
              <a:buChar char="•"/>
            </a:pPr>
            <a:r>
              <a:rPr lang="en-US" sz="1600" dirty="0">
                <a:solidFill>
                  <a:schemeClr val="tx1">
                    <a:lumMod val="75000"/>
                    <a:lumOff val="25000"/>
                  </a:schemeClr>
                </a:solidFill>
                <a:latin typeface="+mj-lt"/>
              </a:rPr>
              <a:t>Enumerated non-600 Series (and 9x515)</a:t>
            </a:r>
          </a:p>
          <a:p>
            <a:pPr marL="1833735" lvl="2" indent="-475476">
              <a:spcBef>
                <a:spcPts val="1331"/>
              </a:spcBef>
              <a:buFont typeface="Arial" panose="020B0604020202020204" pitchFamily="34" charset="0"/>
              <a:buChar char="•"/>
            </a:pPr>
            <a:r>
              <a:rPr lang="en-US" sz="1600" dirty="0">
                <a:solidFill>
                  <a:schemeClr val="tx1">
                    <a:lumMod val="75000"/>
                    <a:lumOff val="25000"/>
                  </a:schemeClr>
                </a:solidFill>
                <a:latin typeface="+mj-lt"/>
              </a:rPr>
              <a:t>EAR99</a:t>
            </a:r>
          </a:p>
          <a:p>
            <a:pPr marL="1154606" lvl="1" indent="-475476">
              <a:spcBef>
                <a:spcPts val="1331"/>
              </a:spcBef>
              <a:buFont typeface="Arial" panose="020B0604020202020204" pitchFamily="34" charset="0"/>
              <a:buChar char="•"/>
            </a:pPr>
            <a:r>
              <a:rPr lang="en-US" sz="1600" dirty="0">
                <a:solidFill>
                  <a:schemeClr val="tx1">
                    <a:lumMod val="75000"/>
                    <a:lumOff val="25000"/>
                  </a:schemeClr>
                </a:solidFill>
                <a:latin typeface="+mj-lt"/>
              </a:rPr>
              <a:t>CJ and CCATS</a:t>
            </a:r>
          </a:p>
        </p:txBody>
      </p:sp>
      <p:sp>
        <p:nvSpPr>
          <p:cNvPr id="3" name="Title 2">
            <a:extLst>
              <a:ext uri="{FF2B5EF4-FFF2-40B4-BE49-F238E27FC236}">
                <a16:creationId xmlns:a16="http://schemas.microsoft.com/office/drawing/2014/main" id="{3E28318F-C7FB-49CA-84B1-E2475F08A563}"/>
              </a:ext>
            </a:extLst>
          </p:cNvPr>
          <p:cNvSpPr>
            <a:spLocks noGrp="1"/>
          </p:cNvSpPr>
          <p:nvPr>
            <p:ph type="title"/>
          </p:nvPr>
        </p:nvSpPr>
        <p:spPr>
          <a:xfrm>
            <a:off x="670399" y="40064"/>
            <a:ext cx="11044523" cy="824685"/>
          </a:xfrm>
        </p:spPr>
        <p:txBody>
          <a:bodyPr/>
          <a:lstStyle/>
          <a:p>
            <a:r>
              <a:rPr lang="en-US" dirty="0"/>
              <a:t>Jurisdiction &amp; Classification Overview</a:t>
            </a:r>
          </a:p>
        </p:txBody>
      </p:sp>
    </p:spTree>
    <p:extLst>
      <p:ext uri="{BB962C8B-B14F-4D97-AF65-F5344CB8AC3E}">
        <p14:creationId xmlns:p14="http://schemas.microsoft.com/office/powerpoint/2010/main" val="1963734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E57F-0D04-4170-95C2-6FA8BC0952A5}"/>
              </a:ext>
            </a:extLst>
          </p:cNvPr>
          <p:cNvSpPr>
            <a:spLocks noGrp="1"/>
          </p:cNvSpPr>
          <p:nvPr>
            <p:ph type="title"/>
          </p:nvPr>
        </p:nvSpPr>
        <p:spPr>
          <a:xfrm>
            <a:off x="609845" y="-31342"/>
            <a:ext cx="11044523" cy="824685"/>
          </a:xfrm>
        </p:spPr>
        <p:txBody>
          <a:bodyPr>
            <a:noAutofit/>
          </a:bodyPr>
          <a:lstStyle/>
          <a:p>
            <a:r>
              <a:rPr lang="en-US" sz="3200" dirty="0"/>
              <a:t>International Trafficking in Arms (ITAR) Overview</a:t>
            </a:r>
          </a:p>
        </p:txBody>
      </p:sp>
      <p:sp>
        <p:nvSpPr>
          <p:cNvPr id="5" name="Content Placeholder 2">
            <a:extLst>
              <a:ext uri="{FF2B5EF4-FFF2-40B4-BE49-F238E27FC236}">
                <a16:creationId xmlns:a16="http://schemas.microsoft.com/office/drawing/2014/main" id="{5F351B31-69FD-4ADF-97DC-E20497D9E19D}"/>
              </a:ext>
            </a:extLst>
          </p:cNvPr>
          <p:cNvSpPr>
            <a:spLocks noGrp="1"/>
          </p:cNvSpPr>
          <p:nvPr>
            <p:ph idx="1"/>
          </p:nvPr>
        </p:nvSpPr>
        <p:spPr>
          <a:xfrm>
            <a:off x="406402" y="1257276"/>
            <a:ext cx="5468352" cy="5219723"/>
          </a:xfrm>
        </p:spPr>
        <p:txBody>
          <a:bodyPr>
            <a:normAutofit/>
          </a:bodyPr>
          <a:lstStyle/>
          <a:p>
            <a:pPr>
              <a:lnSpc>
                <a:spcPct val="80000"/>
              </a:lnSpc>
            </a:pPr>
            <a:r>
              <a:rPr lang="en-US" altLang="en-US" dirty="0">
                <a:latin typeface="Arial Narrow "/>
              </a:rPr>
              <a:t>U.S. Department of State, Directorate of  Defense Trade Controls (DDTC) administers and enforces the ITAR</a:t>
            </a:r>
          </a:p>
          <a:p>
            <a:pPr marL="0" indent="0">
              <a:lnSpc>
                <a:spcPct val="80000"/>
              </a:lnSpc>
              <a:buNone/>
            </a:pPr>
            <a:endParaRPr lang="en-US" altLang="en-US" dirty="0">
              <a:latin typeface="Arial Narrow "/>
            </a:endParaRPr>
          </a:p>
          <a:p>
            <a:pPr>
              <a:lnSpc>
                <a:spcPct val="80000"/>
              </a:lnSpc>
            </a:pPr>
            <a:r>
              <a:rPr lang="en-US" altLang="en-US" dirty="0">
                <a:latin typeface="Arial Narrow "/>
              </a:rPr>
              <a:t>The ITAR regulates the export,  reexport, retransfer and temporary exports  and imports of </a:t>
            </a:r>
            <a:r>
              <a:rPr lang="en-US" altLang="en-US" b="1" dirty="0">
                <a:latin typeface="Arial Narrow "/>
              </a:rPr>
              <a:t>defense articles </a:t>
            </a:r>
            <a:r>
              <a:rPr lang="en-US" altLang="en-US" dirty="0">
                <a:latin typeface="Arial Narrow "/>
              </a:rPr>
              <a:t>and related technical data, and </a:t>
            </a:r>
            <a:r>
              <a:rPr lang="en-US" altLang="en-US" b="1" dirty="0">
                <a:latin typeface="Arial Narrow "/>
              </a:rPr>
              <a:t>defense services</a:t>
            </a:r>
          </a:p>
          <a:p>
            <a:pPr marL="0" indent="0">
              <a:lnSpc>
                <a:spcPct val="80000"/>
              </a:lnSpc>
              <a:buNone/>
            </a:pPr>
            <a:endParaRPr lang="en-US" altLang="en-US" sz="3600" dirty="0"/>
          </a:p>
          <a:p>
            <a:pPr marL="0" indent="0">
              <a:lnSpc>
                <a:spcPct val="80000"/>
              </a:lnSpc>
              <a:buNone/>
            </a:pPr>
            <a:endParaRPr lang="en-US" altLang="en-US" sz="3600" dirty="0"/>
          </a:p>
          <a:p>
            <a:pPr>
              <a:lnSpc>
                <a:spcPct val="80000"/>
              </a:lnSpc>
            </a:pPr>
            <a:endParaRPr lang="en-US" altLang="en-US" sz="3600" dirty="0"/>
          </a:p>
          <a:p>
            <a:pPr marL="0" indent="0">
              <a:lnSpc>
                <a:spcPct val="80000"/>
              </a:lnSpc>
              <a:buNone/>
            </a:pPr>
            <a:endParaRPr lang="en-US" altLang="en-US" sz="3600" dirty="0"/>
          </a:p>
        </p:txBody>
      </p:sp>
      <p:pic>
        <p:nvPicPr>
          <p:cNvPr id="6" name="Picture 4">
            <a:extLst>
              <a:ext uri="{FF2B5EF4-FFF2-40B4-BE49-F238E27FC236}">
                <a16:creationId xmlns:a16="http://schemas.microsoft.com/office/drawing/2014/main" id="{4694E030-2E56-402F-A496-BCE31B74CD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4577" y="1360812"/>
            <a:ext cx="965200" cy="9944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4754" y="2550788"/>
            <a:ext cx="6164846" cy="294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776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E57F-0D04-4170-95C2-6FA8BC0952A5}"/>
              </a:ext>
            </a:extLst>
          </p:cNvPr>
          <p:cNvSpPr>
            <a:spLocks noGrp="1"/>
          </p:cNvSpPr>
          <p:nvPr>
            <p:ph type="title"/>
          </p:nvPr>
        </p:nvSpPr>
        <p:spPr>
          <a:xfrm>
            <a:off x="609845" y="-31342"/>
            <a:ext cx="11044523" cy="824685"/>
          </a:xfrm>
        </p:spPr>
        <p:txBody>
          <a:bodyPr>
            <a:noAutofit/>
          </a:bodyPr>
          <a:lstStyle/>
          <a:p>
            <a:r>
              <a:rPr lang="en-US" sz="3200" dirty="0"/>
              <a:t>International Trafficking in Arms (ITAR) Overview</a:t>
            </a:r>
          </a:p>
        </p:txBody>
      </p:sp>
      <p:sp>
        <p:nvSpPr>
          <p:cNvPr id="5" name="Content Placeholder 2">
            <a:extLst>
              <a:ext uri="{FF2B5EF4-FFF2-40B4-BE49-F238E27FC236}">
                <a16:creationId xmlns:a16="http://schemas.microsoft.com/office/drawing/2014/main" id="{5F351B31-69FD-4ADF-97DC-E20497D9E19D}"/>
              </a:ext>
            </a:extLst>
          </p:cNvPr>
          <p:cNvSpPr>
            <a:spLocks noGrp="1"/>
          </p:cNvSpPr>
          <p:nvPr>
            <p:ph idx="1"/>
          </p:nvPr>
        </p:nvSpPr>
        <p:spPr>
          <a:xfrm>
            <a:off x="406401" y="1223409"/>
            <a:ext cx="10244665" cy="5219723"/>
          </a:xfrm>
        </p:spPr>
        <p:txBody>
          <a:bodyPr>
            <a:normAutofit/>
          </a:bodyPr>
          <a:lstStyle/>
          <a:p>
            <a:r>
              <a:rPr lang="en-US" b="1" dirty="0"/>
              <a:t>Annual registration required</a:t>
            </a:r>
            <a:endParaRPr lang="en-US" dirty="0"/>
          </a:p>
          <a:p>
            <a:pPr lvl="1"/>
            <a:r>
              <a:rPr lang="en-US" dirty="0"/>
              <a:t>The entity registers with </a:t>
            </a:r>
            <a:r>
              <a:rPr lang="en-US" dirty="0" err="1"/>
              <a:t>DDTC</a:t>
            </a:r>
            <a:r>
              <a:rPr lang="en-US" dirty="0"/>
              <a:t> and renews the registration annually</a:t>
            </a:r>
          </a:p>
          <a:p>
            <a:pPr lvl="1"/>
            <a:r>
              <a:rPr lang="en-US" dirty="0"/>
              <a:t>It is required when the entity manufactures, exports, or temporarily imports defense articles or furnishes defense services</a:t>
            </a:r>
          </a:p>
          <a:p>
            <a:pPr lvl="1"/>
            <a:r>
              <a:rPr lang="en-US" dirty="0"/>
              <a:t>Any material change in registration requires submitting an update to </a:t>
            </a:r>
            <a:r>
              <a:rPr lang="en-US" dirty="0" err="1"/>
              <a:t>DDTC</a:t>
            </a:r>
            <a:r>
              <a:rPr lang="en-US" dirty="0"/>
              <a:t> in 5 days</a:t>
            </a:r>
          </a:p>
          <a:p>
            <a:pPr marL="0" indent="0">
              <a:lnSpc>
                <a:spcPct val="80000"/>
              </a:lnSpc>
              <a:buNone/>
            </a:pPr>
            <a:endParaRPr lang="en-US" altLang="en-US" sz="2400" dirty="0">
              <a:latin typeface="Arial Narrow "/>
            </a:endParaRPr>
          </a:p>
          <a:p>
            <a:pPr>
              <a:lnSpc>
                <a:spcPct val="80000"/>
              </a:lnSpc>
            </a:pPr>
            <a:r>
              <a:rPr lang="en-US" altLang="en-US" b="1" dirty="0"/>
              <a:t>All exports and temporary imports of ITAR defense articles/services require some form of State Department authorization</a:t>
            </a:r>
          </a:p>
          <a:p>
            <a:pPr lvl="1">
              <a:lnSpc>
                <a:spcPct val="80000"/>
              </a:lnSpc>
            </a:pPr>
            <a:r>
              <a:rPr lang="en-US" altLang="en-US" dirty="0">
                <a:latin typeface="Arial Narrow "/>
              </a:rPr>
              <a:t>Whether license or exemption</a:t>
            </a:r>
          </a:p>
          <a:p>
            <a:pPr lvl="1">
              <a:lnSpc>
                <a:spcPct val="80000"/>
              </a:lnSpc>
            </a:pPr>
            <a:r>
              <a:rPr lang="en-US" altLang="en-US" dirty="0">
                <a:latin typeface="Arial Narrow "/>
              </a:rPr>
              <a:t>Unavailable for certain destinations and their citizens due to arms embargos (ITAR 126.1)</a:t>
            </a:r>
          </a:p>
          <a:p>
            <a:pPr>
              <a:lnSpc>
                <a:spcPct val="80000"/>
              </a:lnSpc>
            </a:pPr>
            <a:endParaRPr lang="en-US" altLang="en-US" sz="3600" dirty="0"/>
          </a:p>
          <a:p>
            <a:pPr>
              <a:lnSpc>
                <a:spcPct val="80000"/>
              </a:lnSpc>
            </a:pPr>
            <a:endParaRPr lang="en-US" altLang="en-US" sz="3600" dirty="0"/>
          </a:p>
          <a:p>
            <a:pPr marL="0" indent="0">
              <a:lnSpc>
                <a:spcPct val="80000"/>
              </a:lnSpc>
              <a:buNone/>
            </a:pPr>
            <a:endParaRPr lang="en-US" altLang="en-US" sz="3600" dirty="0"/>
          </a:p>
        </p:txBody>
      </p:sp>
      <p:pic>
        <p:nvPicPr>
          <p:cNvPr id="6" name="Picture 4">
            <a:extLst>
              <a:ext uri="{FF2B5EF4-FFF2-40B4-BE49-F238E27FC236}">
                <a16:creationId xmlns:a16="http://schemas.microsoft.com/office/drawing/2014/main" id="{4694E030-2E56-402F-A496-BCE31B74CD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3537" y="994809"/>
            <a:ext cx="1540831" cy="1587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985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E57F-0D04-4170-95C2-6FA8BC0952A5}"/>
              </a:ext>
            </a:extLst>
          </p:cNvPr>
          <p:cNvSpPr>
            <a:spLocks noGrp="1"/>
          </p:cNvSpPr>
          <p:nvPr>
            <p:ph type="title"/>
          </p:nvPr>
        </p:nvSpPr>
        <p:spPr>
          <a:xfrm>
            <a:off x="609845" y="-31342"/>
            <a:ext cx="11044523" cy="824685"/>
          </a:xfrm>
        </p:spPr>
        <p:txBody>
          <a:bodyPr>
            <a:noAutofit/>
          </a:bodyPr>
          <a:lstStyle/>
          <a:p>
            <a:r>
              <a:rPr lang="en-US" sz="3200" dirty="0"/>
              <a:t>International Trafficking in Arms (ITAR) Overview</a:t>
            </a:r>
          </a:p>
        </p:txBody>
      </p:sp>
      <p:sp>
        <p:nvSpPr>
          <p:cNvPr id="5" name="Content Placeholder 2">
            <a:extLst>
              <a:ext uri="{FF2B5EF4-FFF2-40B4-BE49-F238E27FC236}">
                <a16:creationId xmlns:a16="http://schemas.microsoft.com/office/drawing/2014/main" id="{5F351B31-69FD-4ADF-97DC-E20497D9E19D}"/>
              </a:ext>
            </a:extLst>
          </p:cNvPr>
          <p:cNvSpPr>
            <a:spLocks noGrp="1"/>
          </p:cNvSpPr>
          <p:nvPr>
            <p:ph idx="1"/>
          </p:nvPr>
        </p:nvSpPr>
        <p:spPr>
          <a:xfrm>
            <a:off x="406401" y="1223409"/>
            <a:ext cx="10244665" cy="5219723"/>
          </a:xfrm>
        </p:spPr>
        <p:txBody>
          <a:bodyPr>
            <a:normAutofit/>
          </a:bodyPr>
          <a:lstStyle/>
          <a:p>
            <a:r>
              <a:rPr lang="en-US" b="1" dirty="0" err="1"/>
              <a:t>DECCS</a:t>
            </a:r>
            <a:r>
              <a:rPr lang="en-US" b="1" dirty="0"/>
              <a:t> - Defense Export Control and Compliance System</a:t>
            </a:r>
          </a:p>
          <a:p>
            <a:pPr lvl="1"/>
            <a:r>
              <a:rPr lang="en-US" dirty="0" err="1"/>
              <a:t>DECCS</a:t>
            </a:r>
            <a:r>
              <a:rPr lang="en-US" dirty="0"/>
              <a:t> replaces DETRA, </a:t>
            </a:r>
            <a:r>
              <a:rPr lang="en-US" dirty="0" err="1"/>
              <a:t>DTRADE</a:t>
            </a:r>
            <a:r>
              <a:rPr lang="en-US" dirty="0"/>
              <a:t>, </a:t>
            </a:r>
            <a:r>
              <a:rPr lang="en-US" dirty="0" err="1"/>
              <a:t>EFS</a:t>
            </a:r>
            <a:r>
              <a:rPr lang="en-US" dirty="0"/>
              <a:t>, ELLIE, and MARY</a:t>
            </a:r>
          </a:p>
          <a:p>
            <a:pPr lvl="1"/>
            <a:r>
              <a:rPr lang="en-US" dirty="0"/>
              <a:t>Provides users access to </a:t>
            </a:r>
            <a:r>
              <a:rPr lang="en-US" dirty="0" err="1"/>
              <a:t>DDTC</a:t>
            </a:r>
            <a:r>
              <a:rPr lang="en-US" dirty="0"/>
              <a:t> business applications through a single, cloud-based portal </a:t>
            </a:r>
          </a:p>
          <a:p>
            <a:pPr lvl="1"/>
            <a:r>
              <a:rPr lang="en-US" dirty="0"/>
              <a:t>Currently, Registration, Licensing, Advisory Opinions and Commodity Jurisdictions applications are live in the </a:t>
            </a:r>
            <a:r>
              <a:rPr lang="en-US" dirty="0" err="1"/>
              <a:t>DECCS</a:t>
            </a:r>
            <a:r>
              <a:rPr lang="en-US" dirty="0"/>
              <a:t> Portal.  Disclosure application coming soon.. </a:t>
            </a:r>
          </a:p>
          <a:p>
            <a:pPr marL="0" indent="0">
              <a:lnSpc>
                <a:spcPct val="80000"/>
              </a:lnSpc>
              <a:buNone/>
            </a:pPr>
            <a:endParaRPr lang="en-US" altLang="en-US" sz="2400" dirty="0">
              <a:latin typeface="Arial Narrow "/>
            </a:endParaRPr>
          </a:p>
          <a:p>
            <a:pPr>
              <a:lnSpc>
                <a:spcPct val="80000"/>
              </a:lnSpc>
            </a:pPr>
            <a:endParaRPr lang="en-US" altLang="en-US" sz="3600" dirty="0"/>
          </a:p>
          <a:p>
            <a:pPr>
              <a:lnSpc>
                <a:spcPct val="80000"/>
              </a:lnSpc>
            </a:pPr>
            <a:endParaRPr lang="en-US" altLang="en-US" sz="3600" dirty="0"/>
          </a:p>
          <a:p>
            <a:pPr marL="0" indent="0">
              <a:lnSpc>
                <a:spcPct val="80000"/>
              </a:lnSpc>
              <a:buNone/>
            </a:pPr>
            <a:endParaRPr lang="en-US" altLang="en-US" sz="3600" dirty="0"/>
          </a:p>
        </p:txBody>
      </p:sp>
      <p:pic>
        <p:nvPicPr>
          <p:cNvPr id="6" name="Picture 4">
            <a:extLst>
              <a:ext uri="{FF2B5EF4-FFF2-40B4-BE49-F238E27FC236}">
                <a16:creationId xmlns:a16="http://schemas.microsoft.com/office/drawing/2014/main" id="{4694E030-2E56-402F-A496-BCE31B74CD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3537" y="994809"/>
            <a:ext cx="1540831" cy="15875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A5B2A22-2A44-4825-9D62-2BEE43DE1A47}"/>
              </a:ext>
            </a:extLst>
          </p:cNvPr>
          <p:cNvPicPr>
            <a:picLocks noChangeAspect="1"/>
          </p:cNvPicPr>
          <p:nvPr/>
        </p:nvPicPr>
        <p:blipFill rotWithShape="1">
          <a:blip r:embed="rId4"/>
          <a:srcRect l="14445" t="11568" r="17048" b="31852"/>
          <a:stretch/>
        </p:blipFill>
        <p:spPr>
          <a:xfrm>
            <a:off x="3285067" y="4284133"/>
            <a:ext cx="4045944" cy="1879600"/>
          </a:xfrm>
          <a:prstGeom prst="rect">
            <a:avLst/>
          </a:prstGeom>
        </p:spPr>
      </p:pic>
      <p:sp>
        <p:nvSpPr>
          <p:cNvPr id="7" name="TextBox 6">
            <a:extLst>
              <a:ext uri="{FF2B5EF4-FFF2-40B4-BE49-F238E27FC236}">
                <a16:creationId xmlns:a16="http://schemas.microsoft.com/office/drawing/2014/main" id="{14670CCD-21FE-4476-B4B8-EAE34EDFC9A2}"/>
              </a:ext>
            </a:extLst>
          </p:cNvPr>
          <p:cNvSpPr txBox="1"/>
          <p:nvPr/>
        </p:nvSpPr>
        <p:spPr>
          <a:xfrm>
            <a:off x="8432800" y="4521200"/>
            <a:ext cx="2658533" cy="1200329"/>
          </a:xfrm>
          <a:prstGeom prst="rect">
            <a:avLst/>
          </a:prstGeom>
          <a:noFill/>
        </p:spPr>
        <p:txBody>
          <a:bodyPr wrap="square" rtlCol="0">
            <a:spAutoFit/>
          </a:bodyPr>
          <a:lstStyle/>
          <a:p>
            <a:r>
              <a:rPr lang="en-US" sz="2400" b="1" dirty="0">
                <a:latin typeface="Arial Narrow "/>
              </a:rPr>
              <a:t>- Lots of training webinars online!</a:t>
            </a:r>
          </a:p>
          <a:p>
            <a:r>
              <a:rPr lang="en-US" sz="2400" b="1" dirty="0">
                <a:latin typeface="Arial Narrow "/>
              </a:rPr>
              <a:t>- </a:t>
            </a:r>
            <a:r>
              <a:rPr lang="en-US" sz="2400" b="1" dirty="0" err="1">
                <a:latin typeface="Arial Narrow "/>
              </a:rPr>
              <a:t>DDTC</a:t>
            </a:r>
            <a:r>
              <a:rPr lang="en-US" sz="2400" b="1" dirty="0">
                <a:latin typeface="Arial Narrow "/>
              </a:rPr>
              <a:t> FAQs online</a:t>
            </a:r>
          </a:p>
        </p:txBody>
      </p:sp>
    </p:spTree>
    <p:extLst>
      <p:ext uri="{BB962C8B-B14F-4D97-AF65-F5344CB8AC3E}">
        <p14:creationId xmlns:p14="http://schemas.microsoft.com/office/powerpoint/2010/main" val="1592196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E57F-0D04-4170-95C2-6FA8BC0952A5}"/>
              </a:ext>
            </a:extLst>
          </p:cNvPr>
          <p:cNvSpPr>
            <a:spLocks noGrp="1"/>
          </p:cNvSpPr>
          <p:nvPr>
            <p:ph type="title"/>
          </p:nvPr>
        </p:nvSpPr>
        <p:spPr>
          <a:xfrm>
            <a:off x="609845" y="-31342"/>
            <a:ext cx="11044523" cy="824685"/>
          </a:xfrm>
        </p:spPr>
        <p:txBody>
          <a:bodyPr>
            <a:noAutofit/>
          </a:bodyPr>
          <a:lstStyle/>
          <a:p>
            <a:r>
              <a:rPr lang="en-US" sz="3200" dirty="0"/>
              <a:t>International Trafficking in Arms (ITAR) Overview</a:t>
            </a:r>
          </a:p>
        </p:txBody>
      </p:sp>
      <p:sp>
        <p:nvSpPr>
          <p:cNvPr id="5" name="Content Placeholder 2">
            <a:extLst>
              <a:ext uri="{FF2B5EF4-FFF2-40B4-BE49-F238E27FC236}">
                <a16:creationId xmlns:a16="http://schemas.microsoft.com/office/drawing/2014/main" id="{5F351B31-69FD-4ADF-97DC-E20497D9E19D}"/>
              </a:ext>
            </a:extLst>
          </p:cNvPr>
          <p:cNvSpPr>
            <a:spLocks noGrp="1"/>
          </p:cNvSpPr>
          <p:nvPr>
            <p:ph idx="1"/>
          </p:nvPr>
        </p:nvSpPr>
        <p:spPr>
          <a:xfrm>
            <a:off x="406401" y="1257277"/>
            <a:ext cx="11226799" cy="824686"/>
          </a:xfrm>
        </p:spPr>
        <p:txBody>
          <a:bodyPr>
            <a:normAutofit lnSpcReduction="10000"/>
          </a:bodyPr>
          <a:lstStyle/>
          <a:p>
            <a:pPr marL="0" indent="0">
              <a:lnSpc>
                <a:spcPct val="80000"/>
              </a:lnSpc>
              <a:buNone/>
            </a:pPr>
            <a:r>
              <a:rPr lang="en-US" altLang="en-US" dirty="0"/>
              <a:t>What is a Defense Article?  </a:t>
            </a:r>
            <a:endParaRPr lang="en-US" altLang="en-US" sz="3600" dirty="0"/>
          </a:p>
          <a:p>
            <a:pPr>
              <a:lnSpc>
                <a:spcPct val="80000"/>
              </a:lnSpc>
            </a:pPr>
            <a:r>
              <a:rPr lang="en-US" altLang="en-US" dirty="0"/>
              <a:t>An item listed on the U.S. Munitions List (</a:t>
            </a:r>
            <a:r>
              <a:rPr lang="en-US" altLang="en-US" dirty="0" err="1"/>
              <a:t>USML</a:t>
            </a:r>
            <a:r>
              <a:rPr lang="en-US" altLang="en-US" dirty="0"/>
              <a:t>)</a:t>
            </a:r>
          </a:p>
          <a:p>
            <a:pPr marL="0" indent="0">
              <a:lnSpc>
                <a:spcPct val="80000"/>
              </a:lnSpc>
              <a:buNone/>
            </a:pPr>
            <a:endParaRPr lang="en-US" altLang="en-US" sz="3600" dirty="0"/>
          </a:p>
        </p:txBody>
      </p:sp>
      <p:sp>
        <p:nvSpPr>
          <p:cNvPr id="7" name="Rectangle 6">
            <a:extLst>
              <a:ext uri="{FF2B5EF4-FFF2-40B4-BE49-F238E27FC236}">
                <a16:creationId xmlns:a16="http://schemas.microsoft.com/office/drawing/2014/main" id="{0E49A271-F444-48A1-9DE9-EE7186E1A7F3}"/>
              </a:ext>
            </a:extLst>
          </p:cNvPr>
          <p:cNvSpPr/>
          <p:nvPr/>
        </p:nvSpPr>
        <p:spPr>
          <a:xfrm>
            <a:off x="903768" y="2186080"/>
            <a:ext cx="5270602" cy="4442242"/>
          </a:xfrm>
          <a:prstGeom prst="rect">
            <a:avLst/>
          </a:prstGeom>
        </p:spPr>
        <p:txBody>
          <a:bodyPr wrap="square">
            <a:spAutoFit/>
          </a:bodyPr>
          <a:lstStyle/>
          <a:p>
            <a:pPr>
              <a:spcBef>
                <a:spcPts val="200"/>
              </a:spcBef>
            </a:pPr>
            <a:r>
              <a:rPr lang="en-US" sz="1800" dirty="0">
                <a:latin typeface="Arial Narrow "/>
              </a:rPr>
              <a:t>I. Firearms, Close Assault Weapons &amp; Combat Shotguns</a:t>
            </a:r>
          </a:p>
          <a:p>
            <a:pPr>
              <a:spcBef>
                <a:spcPts val="200"/>
              </a:spcBef>
            </a:pPr>
            <a:r>
              <a:rPr lang="en-US" sz="1800" dirty="0">
                <a:latin typeface="Arial Narrow "/>
              </a:rPr>
              <a:t>II. Guns &amp; Armament</a:t>
            </a:r>
          </a:p>
          <a:p>
            <a:pPr>
              <a:spcBef>
                <a:spcPts val="200"/>
              </a:spcBef>
            </a:pPr>
            <a:r>
              <a:rPr lang="en-US" sz="1800" dirty="0">
                <a:latin typeface="Arial Narrow "/>
              </a:rPr>
              <a:t>III. Ammunition/Ordnance</a:t>
            </a:r>
          </a:p>
          <a:p>
            <a:pPr>
              <a:spcBef>
                <a:spcPts val="200"/>
              </a:spcBef>
            </a:pPr>
            <a:r>
              <a:rPr lang="en-US" sz="1800" dirty="0">
                <a:latin typeface="Arial Narrow "/>
              </a:rPr>
              <a:t>IV. Launch Vehicles, Guided Missiles, Ballistic Missiles, Rockets, Torpedoes, Bombs &amp; Mines</a:t>
            </a:r>
          </a:p>
          <a:p>
            <a:pPr>
              <a:spcBef>
                <a:spcPts val="200"/>
              </a:spcBef>
            </a:pPr>
            <a:r>
              <a:rPr lang="en-US" sz="1800" dirty="0">
                <a:latin typeface="Arial Narrow "/>
              </a:rPr>
              <a:t>V. Explosives &amp; Energetic Materials, Propellants, Incendiary Agents &amp; their Constituents</a:t>
            </a:r>
          </a:p>
          <a:p>
            <a:pPr>
              <a:spcBef>
                <a:spcPts val="200"/>
              </a:spcBef>
            </a:pPr>
            <a:r>
              <a:rPr lang="en-US" sz="1800" dirty="0">
                <a:latin typeface="Arial Narrow "/>
              </a:rPr>
              <a:t>VI. Surface Vessels of War &amp; Special Naval Equipment</a:t>
            </a:r>
          </a:p>
          <a:p>
            <a:pPr>
              <a:spcBef>
                <a:spcPts val="200"/>
              </a:spcBef>
            </a:pPr>
            <a:r>
              <a:rPr lang="en-US" sz="1800" dirty="0">
                <a:latin typeface="Arial Narrow "/>
              </a:rPr>
              <a:t>VII. Ground Vehicles</a:t>
            </a:r>
          </a:p>
          <a:p>
            <a:pPr>
              <a:spcBef>
                <a:spcPts val="200"/>
              </a:spcBef>
            </a:pPr>
            <a:r>
              <a:rPr lang="en-US" sz="1800" dirty="0">
                <a:latin typeface="Arial Narrow "/>
              </a:rPr>
              <a:t>VIII. Aircraft &amp; Related Articles</a:t>
            </a:r>
          </a:p>
          <a:p>
            <a:pPr>
              <a:spcBef>
                <a:spcPts val="200"/>
              </a:spcBef>
            </a:pPr>
            <a:r>
              <a:rPr lang="en-US" sz="1800" dirty="0">
                <a:highlight>
                  <a:srgbClr val="FFFF00"/>
                </a:highlight>
                <a:latin typeface="Arial Narrow "/>
              </a:rPr>
              <a:t>IX. Military Training Equipment &amp; Training</a:t>
            </a:r>
          </a:p>
          <a:p>
            <a:pPr>
              <a:spcBef>
                <a:spcPts val="200"/>
              </a:spcBef>
            </a:pPr>
            <a:r>
              <a:rPr lang="en-US" sz="1800" dirty="0">
                <a:highlight>
                  <a:srgbClr val="FFFF00"/>
                </a:highlight>
                <a:latin typeface="Arial Narrow "/>
              </a:rPr>
              <a:t>X. Personal Protective Equipment</a:t>
            </a:r>
          </a:p>
          <a:p>
            <a:pPr>
              <a:spcBef>
                <a:spcPts val="200"/>
              </a:spcBef>
            </a:pPr>
            <a:r>
              <a:rPr lang="en-US" sz="1800" dirty="0">
                <a:latin typeface="Arial Narrow "/>
              </a:rPr>
              <a:t>XI. Military Electronics</a:t>
            </a:r>
          </a:p>
          <a:p>
            <a:endParaRPr lang="en-US" dirty="0"/>
          </a:p>
        </p:txBody>
      </p:sp>
      <p:sp>
        <p:nvSpPr>
          <p:cNvPr id="8" name="TextBox 7">
            <a:extLst>
              <a:ext uri="{FF2B5EF4-FFF2-40B4-BE49-F238E27FC236}">
                <a16:creationId xmlns:a16="http://schemas.microsoft.com/office/drawing/2014/main" id="{078146EE-4647-4387-9AD2-15F6E7473C7C}"/>
              </a:ext>
            </a:extLst>
          </p:cNvPr>
          <p:cNvSpPr txBox="1"/>
          <p:nvPr/>
        </p:nvSpPr>
        <p:spPr>
          <a:xfrm>
            <a:off x="6671735" y="2337404"/>
            <a:ext cx="4961466" cy="4139595"/>
          </a:xfrm>
          <a:prstGeom prst="rect">
            <a:avLst/>
          </a:prstGeom>
          <a:noFill/>
        </p:spPr>
        <p:txBody>
          <a:bodyPr wrap="square" rtlCol="0">
            <a:spAutoFit/>
          </a:bodyPr>
          <a:lstStyle/>
          <a:p>
            <a:pPr>
              <a:spcBef>
                <a:spcPts val="200"/>
              </a:spcBef>
            </a:pPr>
            <a:r>
              <a:rPr lang="en-US" sz="1800" dirty="0">
                <a:latin typeface="Arial Narrow "/>
              </a:rPr>
              <a:t>XII. Fire Control, Range Finder, Optical &amp; Guidance and Control Equipment</a:t>
            </a:r>
          </a:p>
          <a:p>
            <a:pPr>
              <a:spcBef>
                <a:spcPts val="200"/>
              </a:spcBef>
            </a:pPr>
            <a:r>
              <a:rPr lang="en-US" sz="1800" dirty="0">
                <a:latin typeface="Arial Narrow "/>
              </a:rPr>
              <a:t>XIII. Materials &amp; Misc. Articles</a:t>
            </a:r>
          </a:p>
          <a:p>
            <a:pPr>
              <a:spcBef>
                <a:spcPts val="200"/>
              </a:spcBef>
            </a:pPr>
            <a:r>
              <a:rPr lang="en-US" sz="1800" dirty="0">
                <a:latin typeface="Arial Narrow "/>
              </a:rPr>
              <a:t>XIV. Toxicological Agents, Incl. Chemical Agents, Biological Agents and Associated Equipment</a:t>
            </a:r>
          </a:p>
          <a:p>
            <a:pPr>
              <a:spcBef>
                <a:spcPts val="200"/>
              </a:spcBef>
            </a:pPr>
            <a:r>
              <a:rPr lang="en-US" sz="1800" dirty="0">
                <a:latin typeface="Arial Narrow "/>
              </a:rPr>
              <a:t>XV. Spacecraft &amp; Related Articles</a:t>
            </a:r>
          </a:p>
          <a:p>
            <a:pPr>
              <a:spcBef>
                <a:spcPts val="200"/>
              </a:spcBef>
            </a:pPr>
            <a:r>
              <a:rPr lang="en-US" sz="1800" dirty="0">
                <a:latin typeface="Arial Narrow "/>
              </a:rPr>
              <a:t>XVI. Nuclear Weapons Related Articles</a:t>
            </a:r>
          </a:p>
          <a:p>
            <a:pPr>
              <a:spcBef>
                <a:spcPts val="200"/>
              </a:spcBef>
            </a:pPr>
            <a:r>
              <a:rPr lang="en-US" sz="1800" dirty="0">
                <a:latin typeface="Arial Narrow "/>
              </a:rPr>
              <a:t>XVII. Classified Articles . . . Not Otherwise Enumerated </a:t>
            </a:r>
          </a:p>
          <a:p>
            <a:pPr>
              <a:spcBef>
                <a:spcPts val="200"/>
              </a:spcBef>
            </a:pPr>
            <a:r>
              <a:rPr lang="en-US" sz="1800" dirty="0">
                <a:latin typeface="Arial Narrow "/>
              </a:rPr>
              <a:t>XVIII. Directed Energy Weapons </a:t>
            </a:r>
          </a:p>
          <a:p>
            <a:pPr>
              <a:spcBef>
                <a:spcPts val="200"/>
              </a:spcBef>
            </a:pPr>
            <a:r>
              <a:rPr lang="en-US" sz="1800" dirty="0">
                <a:latin typeface="Arial Narrow "/>
              </a:rPr>
              <a:t>XIX. Gas Turbine Engines</a:t>
            </a:r>
          </a:p>
          <a:p>
            <a:pPr>
              <a:spcBef>
                <a:spcPts val="200"/>
              </a:spcBef>
            </a:pPr>
            <a:r>
              <a:rPr lang="en-US" sz="1800" dirty="0">
                <a:latin typeface="Arial Narrow "/>
              </a:rPr>
              <a:t>XX. Submersible Vessels &amp; Related Articles</a:t>
            </a:r>
          </a:p>
          <a:p>
            <a:pPr>
              <a:spcBef>
                <a:spcPts val="200"/>
              </a:spcBef>
            </a:pPr>
            <a:r>
              <a:rPr lang="en-US" sz="1800" dirty="0">
                <a:latin typeface="Arial Narrow "/>
              </a:rPr>
              <a:t>XXI. Articles/Services Not Otherwise Enumerated</a:t>
            </a:r>
          </a:p>
          <a:p>
            <a:endParaRPr lang="en-US" dirty="0">
              <a:solidFill>
                <a:srgbClr val="6CACE4"/>
              </a:solidFill>
            </a:endParaRPr>
          </a:p>
        </p:txBody>
      </p:sp>
    </p:spTree>
    <p:extLst>
      <p:ext uri="{BB962C8B-B14F-4D97-AF65-F5344CB8AC3E}">
        <p14:creationId xmlns:p14="http://schemas.microsoft.com/office/powerpoint/2010/main" val="531119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E57F-0D04-4170-95C2-6FA8BC0952A5}"/>
              </a:ext>
            </a:extLst>
          </p:cNvPr>
          <p:cNvSpPr>
            <a:spLocks noGrp="1"/>
          </p:cNvSpPr>
          <p:nvPr>
            <p:ph type="title"/>
          </p:nvPr>
        </p:nvSpPr>
        <p:spPr>
          <a:xfrm>
            <a:off x="609845" y="-31342"/>
            <a:ext cx="11044523" cy="824685"/>
          </a:xfrm>
        </p:spPr>
        <p:txBody>
          <a:bodyPr>
            <a:noAutofit/>
          </a:bodyPr>
          <a:lstStyle/>
          <a:p>
            <a:r>
              <a:rPr lang="en-US" sz="3200" dirty="0"/>
              <a:t>International Trafficking in Arms (ITAR) Overview</a:t>
            </a:r>
          </a:p>
        </p:txBody>
      </p:sp>
      <p:sp>
        <p:nvSpPr>
          <p:cNvPr id="5" name="Content Placeholder 2">
            <a:extLst>
              <a:ext uri="{FF2B5EF4-FFF2-40B4-BE49-F238E27FC236}">
                <a16:creationId xmlns:a16="http://schemas.microsoft.com/office/drawing/2014/main" id="{5F351B31-69FD-4ADF-97DC-E20497D9E19D}"/>
              </a:ext>
            </a:extLst>
          </p:cNvPr>
          <p:cNvSpPr>
            <a:spLocks noGrp="1"/>
          </p:cNvSpPr>
          <p:nvPr>
            <p:ph idx="1"/>
          </p:nvPr>
        </p:nvSpPr>
        <p:spPr>
          <a:xfrm>
            <a:off x="406401" y="1257276"/>
            <a:ext cx="11247965" cy="5219723"/>
          </a:xfrm>
        </p:spPr>
        <p:txBody>
          <a:bodyPr>
            <a:normAutofit/>
          </a:bodyPr>
          <a:lstStyle/>
          <a:p>
            <a:pPr marL="0" indent="0">
              <a:lnSpc>
                <a:spcPct val="80000"/>
              </a:lnSpc>
              <a:buNone/>
            </a:pPr>
            <a:endParaRPr lang="en-US" altLang="en-US" sz="3600" dirty="0"/>
          </a:p>
          <a:p>
            <a:pPr marL="0" indent="0">
              <a:lnSpc>
                <a:spcPct val="80000"/>
              </a:lnSpc>
              <a:buNone/>
            </a:pPr>
            <a:endParaRPr lang="en-US" altLang="en-US" sz="3600" dirty="0"/>
          </a:p>
          <a:p>
            <a:pPr>
              <a:lnSpc>
                <a:spcPct val="80000"/>
              </a:lnSpc>
            </a:pPr>
            <a:endParaRPr lang="en-US" altLang="en-US" sz="3600" dirty="0"/>
          </a:p>
          <a:p>
            <a:pPr marL="0" indent="0">
              <a:lnSpc>
                <a:spcPct val="80000"/>
              </a:lnSpc>
              <a:buNone/>
            </a:pPr>
            <a:endParaRPr lang="en-US" altLang="en-US" sz="3600" dirty="0"/>
          </a:p>
        </p:txBody>
      </p:sp>
      <p:sp>
        <p:nvSpPr>
          <p:cNvPr id="3" name="Rectangle 2">
            <a:extLst>
              <a:ext uri="{FF2B5EF4-FFF2-40B4-BE49-F238E27FC236}">
                <a16:creationId xmlns:a16="http://schemas.microsoft.com/office/drawing/2014/main" id="{6A12DE0F-554C-4F39-ABB7-092D478AED11}"/>
              </a:ext>
            </a:extLst>
          </p:cNvPr>
          <p:cNvSpPr/>
          <p:nvPr/>
        </p:nvSpPr>
        <p:spPr>
          <a:xfrm>
            <a:off x="609844" y="1281814"/>
            <a:ext cx="11044523" cy="4431983"/>
          </a:xfrm>
          <a:prstGeom prst="rect">
            <a:avLst/>
          </a:prstGeom>
        </p:spPr>
        <p:txBody>
          <a:bodyPr wrap="square">
            <a:spAutoFit/>
          </a:bodyPr>
          <a:lstStyle/>
          <a:p>
            <a:r>
              <a:rPr lang="en-US" sz="2400" b="1" dirty="0">
                <a:latin typeface="Arial Narrow "/>
              </a:rPr>
              <a:t>Category IX - Military Training Equipment and Training </a:t>
            </a:r>
          </a:p>
          <a:p>
            <a:r>
              <a:rPr lang="en-US" sz="2400" dirty="0">
                <a:latin typeface="Arial Narrow "/>
              </a:rPr>
              <a:t>(a) Training equipment, as follows…</a:t>
            </a:r>
          </a:p>
          <a:p>
            <a:r>
              <a:rPr lang="en-US" sz="2400" dirty="0">
                <a:latin typeface="Arial Narrow "/>
              </a:rPr>
              <a:t>(b) Simulators, as follows…</a:t>
            </a:r>
          </a:p>
          <a:p>
            <a:endParaRPr lang="en-US" sz="2400" dirty="0">
              <a:latin typeface="Arial Narrow "/>
            </a:endParaRPr>
          </a:p>
          <a:p>
            <a:r>
              <a:rPr lang="en-US" sz="2400" dirty="0">
                <a:latin typeface="Arial Narrow "/>
              </a:rPr>
              <a:t>(e) Technical data (see § 120.33 of this subchapter) and defense services (see § 120.32 of this subchapter): </a:t>
            </a:r>
          </a:p>
          <a:p>
            <a:r>
              <a:rPr lang="en-US" sz="2400" dirty="0">
                <a:latin typeface="Arial Narrow "/>
              </a:rPr>
              <a:t>(1) Directly related to the defense articles enumerated in paragraphs (a) and (b) of this category; </a:t>
            </a:r>
          </a:p>
          <a:p>
            <a:r>
              <a:rPr lang="en-US" sz="2400" dirty="0">
                <a:latin typeface="Arial Narrow "/>
              </a:rPr>
              <a:t>(2) Directly related to the software and associated databases enumerated in paragraph (b)(4) of this category even if no defense articles are used or transferred; or </a:t>
            </a:r>
          </a:p>
          <a:p>
            <a:r>
              <a:rPr lang="en-US" sz="2400" dirty="0">
                <a:latin typeface="Arial Narrow "/>
              </a:rPr>
              <a:t>(3) Military training (see § 120.32(a)(3) of this subchapter) not directly related to defense articles or technical data enumerated in this subchapter.</a:t>
            </a:r>
          </a:p>
          <a:p>
            <a:endParaRPr lang="en-US" sz="1800" dirty="0">
              <a:latin typeface="Arial Narrow "/>
            </a:endParaRPr>
          </a:p>
        </p:txBody>
      </p:sp>
    </p:spTree>
    <p:extLst>
      <p:ext uri="{BB962C8B-B14F-4D97-AF65-F5344CB8AC3E}">
        <p14:creationId xmlns:p14="http://schemas.microsoft.com/office/powerpoint/2010/main" val="4176006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E57F-0D04-4170-95C2-6FA8BC0952A5}"/>
              </a:ext>
            </a:extLst>
          </p:cNvPr>
          <p:cNvSpPr>
            <a:spLocks noGrp="1"/>
          </p:cNvSpPr>
          <p:nvPr>
            <p:ph type="title"/>
          </p:nvPr>
        </p:nvSpPr>
        <p:spPr>
          <a:xfrm>
            <a:off x="609845" y="-31342"/>
            <a:ext cx="11044523" cy="824685"/>
          </a:xfrm>
        </p:spPr>
        <p:txBody>
          <a:bodyPr>
            <a:noAutofit/>
          </a:bodyPr>
          <a:lstStyle/>
          <a:p>
            <a:r>
              <a:rPr lang="en-US" sz="3200" dirty="0"/>
              <a:t>International Trafficking in Arms (ITAR) Overview</a:t>
            </a:r>
          </a:p>
        </p:txBody>
      </p:sp>
      <p:sp>
        <p:nvSpPr>
          <p:cNvPr id="5" name="Content Placeholder 2">
            <a:extLst>
              <a:ext uri="{FF2B5EF4-FFF2-40B4-BE49-F238E27FC236}">
                <a16:creationId xmlns:a16="http://schemas.microsoft.com/office/drawing/2014/main" id="{5F351B31-69FD-4ADF-97DC-E20497D9E19D}"/>
              </a:ext>
            </a:extLst>
          </p:cNvPr>
          <p:cNvSpPr>
            <a:spLocks noGrp="1"/>
          </p:cNvSpPr>
          <p:nvPr>
            <p:ph idx="1"/>
          </p:nvPr>
        </p:nvSpPr>
        <p:spPr>
          <a:xfrm>
            <a:off x="406401" y="1257276"/>
            <a:ext cx="11247965" cy="5219723"/>
          </a:xfrm>
        </p:spPr>
        <p:txBody>
          <a:bodyPr>
            <a:normAutofit/>
          </a:bodyPr>
          <a:lstStyle/>
          <a:p>
            <a:pPr marL="0" indent="0">
              <a:lnSpc>
                <a:spcPct val="80000"/>
              </a:lnSpc>
              <a:buNone/>
            </a:pPr>
            <a:endParaRPr lang="en-US" altLang="en-US" sz="3600" dirty="0"/>
          </a:p>
          <a:p>
            <a:pPr marL="0" indent="0">
              <a:lnSpc>
                <a:spcPct val="80000"/>
              </a:lnSpc>
              <a:buNone/>
            </a:pPr>
            <a:endParaRPr lang="en-US" altLang="en-US" sz="3600" dirty="0"/>
          </a:p>
          <a:p>
            <a:pPr>
              <a:lnSpc>
                <a:spcPct val="80000"/>
              </a:lnSpc>
            </a:pPr>
            <a:endParaRPr lang="en-US" altLang="en-US" sz="3600" dirty="0"/>
          </a:p>
          <a:p>
            <a:pPr marL="0" indent="0">
              <a:lnSpc>
                <a:spcPct val="80000"/>
              </a:lnSpc>
              <a:buNone/>
            </a:pPr>
            <a:endParaRPr lang="en-US" altLang="en-US" sz="3600" dirty="0"/>
          </a:p>
        </p:txBody>
      </p:sp>
      <p:sp>
        <p:nvSpPr>
          <p:cNvPr id="6" name="Content Placeholder 2">
            <a:extLst>
              <a:ext uri="{FF2B5EF4-FFF2-40B4-BE49-F238E27FC236}">
                <a16:creationId xmlns:a16="http://schemas.microsoft.com/office/drawing/2014/main" id="{BFE5CA62-0375-4938-943E-5E6048BC3F45}"/>
              </a:ext>
            </a:extLst>
          </p:cNvPr>
          <p:cNvSpPr txBox="1">
            <a:spLocks/>
          </p:cNvSpPr>
          <p:nvPr/>
        </p:nvSpPr>
        <p:spPr bwMode="auto">
          <a:xfrm>
            <a:off x="287866" y="1422399"/>
            <a:ext cx="11247965" cy="46566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altLang="en-US" sz="2700" kern="0" dirty="0">
                <a:latin typeface="Arial Narrow "/>
              </a:rPr>
              <a:t>What is a Defense Service?</a:t>
            </a:r>
          </a:p>
          <a:p>
            <a:pPr lvl="1"/>
            <a:r>
              <a:rPr lang="en-US" altLang="en-US" sz="2200" kern="0" dirty="0">
                <a:latin typeface="Arial Narrow "/>
              </a:rPr>
              <a:t>Assistance to </a:t>
            </a:r>
            <a:r>
              <a:rPr lang="en-US" altLang="en-US" sz="2200" b="1" kern="0" dirty="0">
                <a:latin typeface="Arial Narrow "/>
              </a:rPr>
              <a:t>foreign persons </a:t>
            </a:r>
            <a:r>
              <a:rPr lang="en-US" altLang="en-US" sz="2200" kern="0" dirty="0">
                <a:latin typeface="Arial Narrow "/>
              </a:rPr>
              <a:t>in the </a:t>
            </a:r>
            <a:r>
              <a:rPr lang="en-US" altLang="en-US" sz="2200" b="1" kern="0" dirty="0">
                <a:latin typeface="Arial Narrow "/>
              </a:rPr>
              <a:t>design, development, engineering, manufacture, production, assembly, testing, repair, maintenance, modification, operation, demilitarization, destruction, processing or use </a:t>
            </a:r>
            <a:r>
              <a:rPr lang="en-US" altLang="en-US" sz="2200" kern="0" dirty="0">
                <a:latin typeface="Arial Narrow "/>
              </a:rPr>
              <a:t>of defense articles</a:t>
            </a:r>
          </a:p>
          <a:p>
            <a:pPr lvl="1"/>
            <a:r>
              <a:rPr lang="en-US" sz="2200" kern="0" dirty="0">
                <a:latin typeface="Arial Narrow "/>
              </a:rPr>
              <a:t>Sharing </a:t>
            </a:r>
            <a:r>
              <a:rPr lang="en-US" sz="2200" b="1" kern="0" dirty="0">
                <a:latin typeface="Arial Narrow "/>
              </a:rPr>
              <a:t>technical data </a:t>
            </a:r>
            <a:r>
              <a:rPr lang="en-US" sz="2200" kern="0" dirty="0">
                <a:latin typeface="Arial Narrow "/>
              </a:rPr>
              <a:t>with foreign persons </a:t>
            </a:r>
          </a:p>
          <a:p>
            <a:pPr lvl="1"/>
            <a:r>
              <a:rPr lang="en-US" altLang="en-US" sz="2200" kern="0" dirty="0">
                <a:latin typeface="Arial Narrow "/>
              </a:rPr>
              <a:t>Military training of foreign units and forces, regular and irregular, including formal or informal instruction (</a:t>
            </a:r>
            <a:r>
              <a:rPr lang="en-US" altLang="en-US" sz="2200" kern="0" dirty="0">
                <a:solidFill>
                  <a:srgbClr val="FF0000"/>
                </a:solidFill>
                <a:latin typeface="Arial Narrow "/>
              </a:rPr>
              <a:t>even if no defense article involved</a:t>
            </a:r>
            <a:r>
              <a:rPr lang="en-US" altLang="en-US" sz="2200" i="1" kern="0" dirty="0">
                <a:latin typeface="Arial Narrow "/>
              </a:rPr>
              <a:t>)</a:t>
            </a:r>
            <a:endParaRPr lang="en-US" altLang="en-US" sz="2200" kern="0" dirty="0">
              <a:latin typeface="Arial Narrow "/>
            </a:endParaRPr>
          </a:p>
          <a:p>
            <a:r>
              <a:rPr lang="en-US" altLang="en-US" sz="2700" kern="0" dirty="0">
                <a:latin typeface="Arial Narrow "/>
              </a:rPr>
              <a:t>Why does this matter?</a:t>
            </a:r>
          </a:p>
          <a:p>
            <a:pPr lvl="1"/>
            <a:r>
              <a:rPr lang="en-US" altLang="en-US" sz="2200" kern="0" dirty="0">
                <a:latin typeface="Arial Narrow "/>
              </a:rPr>
              <a:t>Applies to U.S. persons regardless of their location </a:t>
            </a:r>
          </a:p>
          <a:p>
            <a:pPr lvl="1"/>
            <a:r>
              <a:rPr lang="en-US" altLang="en-US" sz="2200" kern="0" dirty="0">
                <a:latin typeface="Arial Narrow "/>
              </a:rPr>
              <a:t>Defense article includes foreign defense articles</a:t>
            </a:r>
          </a:p>
          <a:p>
            <a:pPr lvl="1"/>
            <a:r>
              <a:rPr lang="en-US" altLang="en-US" sz="2200" kern="0" dirty="0">
                <a:latin typeface="Arial Narrow "/>
              </a:rPr>
              <a:t>Such service would require a license</a:t>
            </a:r>
          </a:p>
          <a:p>
            <a:pPr lvl="1"/>
            <a:r>
              <a:rPr lang="en-US" altLang="en-US" sz="2200" b="1" kern="0" dirty="0">
                <a:latin typeface="Arial Narrow "/>
              </a:rPr>
              <a:t>EXAMPLE:</a:t>
            </a:r>
            <a:r>
              <a:rPr lang="en-US" altLang="en-US" sz="2200" kern="0" dirty="0">
                <a:latin typeface="Arial Narrow "/>
              </a:rPr>
              <a:t> Training contractors of foreign MoD, outside the U.S., on military tactics </a:t>
            </a:r>
          </a:p>
        </p:txBody>
      </p:sp>
    </p:spTree>
    <p:extLst>
      <p:ext uri="{BB962C8B-B14F-4D97-AF65-F5344CB8AC3E}">
        <p14:creationId xmlns:p14="http://schemas.microsoft.com/office/powerpoint/2010/main" val="1723010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E57F-0D04-4170-95C2-6FA8BC0952A5}"/>
              </a:ext>
            </a:extLst>
          </p:cNvPr>
          <p:cNvSpPr>
            <a:spLocks noGrp="1"/>
          </p:cNvSpPr>
          <p:nvPr>
            <p:ph type="title"/>
          </p:nvPr>
        </p:nvSpPr>
        <p:spPr>
          <a:xfrm>
            <a:off x="609845" y="-31342"/>
            <a:ext cx="11044523" cy="824685"/>
          </a:xfrm>
        </p:spPr>
        <p:txBody>
          <a:bodyPr>
            <a:noAutofit/>
          </a:bodyPr>
          <a:lstStyle/>
          <a:p>
            <a:r>
              <a:rPr lang="en-US" sz="3200" dirty="0"/>
              <a:t>International Trafficking in Arms (ITAR) Overview</a:t>
            </a:r>
          </a:p>
        </p:txBody>
      </p:sp>
      <p:sp>
        <p:nvSpPr>
          <p:cNvPr id="5" name="Content Placeholder 2">
            <a:extLst>
              <a:ext uri="{FF2B5EF4-FFF2-40B4-BE49-F238E27FC236}">
                <a16:creationId xmlns:a16="http://schemas.microsoft.com/office/drawing/2014/main" id="{5F351B31-69FD-4ADF-97DC-E20497D9E19D}"/>
              </a:ext>
            </a:extLst>
          </p:cNvPr>
          <p:cNvSpPr>
            <a:spLocks noGrp="1"/>
          </p:cNvSpPr>
          <p:nvPr>
            <p:ph idx="1"/>
          </p:nvPr>
        </p:nvSpPr>
        <p:spPr>
          <a:xfrm>
            <a:off x="406401" y="1257276"/>
            <a:ext cx="11247965" cy="5219723"/>
          </a:xfrm>
        </p:spPr>
        <p:txBody>
          <a:bodyPr>
            <a:normAutofit/>
          </a:bodyPr>
          <a:lstStyle/>
          <a:p>
            <a:pPr marL="0" indent="0">
              <a:lnSpc>
                <a:spcPct val="80000"/>
              </a:lnSpc>
              <a:buNone/>
            </a:pPr>
            <a:endParaRPr lang="en-US" altLang="en-US" sz="3600" dirty="0"/>
          </a:p>
          <a:p>
            <a:pPr marL="0" indent="0">
              <a:lnSpc>
                <a:spcPct val="80000"/>
              </a:lnSpc>
              <a:buNone/>
            </a:pPr>
            <a:endParaRPr lang="en-US" altLang="en-US" sz="3600" dirty="0"/>
          </a:p>
          <a:p>
            <a:pPr>
              <a:lnSpc>
                <a:spcPct val="80000"/>
              </a:lnSpc>
            </a:pPr>
            <a:endParaRPr lang="en-US" altLang="en-US" sz="3600" dirty="0"/>
          </a:p>
          <a:p>
            <a:pPr marL="0" indent="0">
              <a:lnSpc>
                <a:spcPct val="80000"/>
              </a:lnSpc>
              <a:buNone/>
            </a:pPr>
            <a:endParaRPr lang="en-US" altLang="en-US" sz="3600" dirty="0"/>
          </a:p>
        </p:txBody>
      </p:sp>
      <p:sp>
        <p:nvSpPr>
          <p:cNvPr id="6" name="Content Placeholder 2">
            <a:extLst>
              <a:ext uri="{FF2B5EF4-FFF2-40B4-BE49-F238E27FC236}">
                <a16:creationId xmlns:a16="http://schemas.microsoft.com/office/drawing/2014/main" id="{BFE5CA62-0375-4938-943E-5E6048BC3F45}"/>
              </a:ext>
            </a:extLst>
          </p:cNvPr>
          <p:cNvSpPr txBox="1">
            <a:spLocks/>
          </p:cNvSpPr>
          <p:nvPr/>
        </p:nvSpPr>
        <p:spPr bwMode="auto">
          <a:xfrm>
            <a:off x="152400" y="1257276"/>
            <a:ext cx="11633199" cy="48387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altLang="en-US" sz="2700" kern="0" dirty="0">
                <a:latin typeface="Arial Narrow "/>
              </a:rPr>
              <a:t>Who is a “broker” under the ITAR? </a:t>
            </a:r>
            <a:r>
              <a:rPr lang="en-US" dirty="0"/>
              <a:t>(1) Any </a:t>
            </a:r>
            <a:r>
              <a:rPr lang="en-US" u="sng" dirty="0"/>
              <a:t>U.S. person </a:t>
            </a:r>
            <a:r>
              <a:rPr lang="en-US" dirty="0"/>
              <a:t>wherever located; </a:t>
            </a:r>
          </a:p>
          <a:p>
            <a:pPr lvl="1"/>
            <a:r>
              <a:rPr lang="en-US" dirty="0"/>
              <a:t>(2) Any foreign person located </a:t>
            </a:r>
            <a:r>
              <a:rPr lang="en-US" u="sng" dirty="0"/>
              <a:t>in the United States</a:t>
            </a:r>
            <a:r>
              <a:rPr lang="en-US" dirty="0"/>
              <a:t>; </a:t>
            </a:r>
            <a:r>
              <a:rPr lang="en-US" i="1" dirty="0"/>
              <a:t>or </a:t>
            </a:r>
          </a:p>
          <a:p>
            <a:pPr lvl="1"/>
            <a:r>
              <a:rPr lang="en-US" dirty="0"/>
              <a:t>(3) Any foreign person </a:t>
            </a:r>
            <a:r>
              <a:rPr lang="en-US" u="sng" dirty="0"/>
              <a:t>owned or controlled by a U.S. person; that</a:t>
            </a:r>
          </a:p>
          <a:p>
            <a:pPr lvl="1"/>
            <a:r>
              <a:rPr lang="en-US" dirty="0"/>
              <a:t>(4) engages in “brokering activities”:</a:t>
            </a:r>
          </a:p>
          <a:p>
            <a:pPr lvl="2"/>
            <a:r>
              <a:rPr lang="en-US" sz="2400" dirty="0">
                <a:latin typeface="Arial Narrow" charset="0"/>
              </a:rPr>
              <a:t>any action on behalf of another to facilitate the manufacture, export, permanent import, transfer, reexport, or retransfer of a </a:t>
            </a:r>
            <a:r>
              <a:rPr lang="en-US" sz="2400" b="1" dirty="0">
                <a:latin typeface="Arial Narrow" charset="0"/>
              </a:rPr>
              <a:t>U.S. or foreign </a:t>
            </a:r>
            <a:r>
              <a:rPr lang="en-US" sz="2400" dirty="0">
                <a:latin typeface="Arial Narrow" charset="0"/>
              </a:rPr>
              <a:t>defense article or defense service, regardless of its origin</a:t>
            </a:r>
          </a:p>
          <a:p>
            <a:r>
              <a:rPr lang="en-US" sz="2700" kern="0" dirty="0">
                <a:latin typeface="Arial Narrow "/>
              </a:rPr>
              <a:t>Need 3 parties to the activity </a:t>
            </a:r>
          </a:p>
          <a:p>
            <a:r>
              <a:rPr lang="en-US" sz="2700" kern="0" dirty="0">
                <a:latin typeface="Arial Narrow "/>
              </a:rPr>
              <a:t>Must be acting “on behalf of” someone else</a:t>
            </a:r>
          </a:p>
          <a:p>
            <a:r>
              <a:rPr lang="en-US" sz="2700" kern="0" dirty="0">
                <a:latin typeface="Arial Narrow "/>
              </a:rPr>
              <a:t>If captured, </a:t>
            </a:r>
            <a:r>
              <a:rPr lang="en-US" sz="2700" b="1" kern="0" dirty="0">
                <a:latin typeface="Arial Narrow "/>
              </a:rPr>
              <a:t>brokering registration and licensing requirements may apply, </a:t>
            </a:r>
            <a:r>
              <a:rPr lang="en-US" sz="2700" kern="0" dirty="0">
                <a:latin typeface="Arial Narrow "/>
              </a:rPr>
              <a:t>ITAR Part 129  </a:t>
            </a:r>
          </a:p>
        </p:txBody>
      </p:sp>
    </p:spTree>
    <p:extLst>
      <p:ext uri="{BB962C8B-B14F-4D97-AF65-F5344CB8AC3E}">
        <p14:creationId xmlns:p14="http://schemas.microsoft.com/office/powerpoint/2010/main" val="3921414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E57F-0D04-4170-95C2-6FA8BC0952A5}"/>
              </a:ext>
            </a:extLst>
          </p:cNvPr>
          <p:cNvSpPr>
            <a:spLocks noGrp="1"/>
          </p:cNvSpPr>
          <p:nvPr>
            <p:ph type="title"/>
          </p:nvPr>
        </p:nvSpPr>
        <p:spPr>
          <a:xfrm>
            <a:off x="609845" y="-31342"/>
            <a:ext cx="11044523" cy="824685"/>
          </a:xfrm>
        </p:spPr>
        <p:txBody>
          <a:bodyPr>
            <a:noAutofit/>
          </a:bodyPr>
          <a:lstStyle/>
          <a:p>
            <a:r>
              <a:rPr lang="en-US" sz="3200" dirty="0"/>
              <a:t>International Trafficking in Arms (ITAR) Overview</a:t>
            </a:r>
          </a:p>
        </p:txBody>
      </p:sp>
      <p:sp>
        <p:nvSpPr>
          <p:cNvPr id="5" name="Content Placeholder 2">
            <a:extLst>
              <a:ext uri="{FF2B5EF4-FFF2-40B4-BE49-F238E27FC236}">
                <a16:creationId xmlns:a16="http://schemas.microsoft.com/office/drawing/2014/main" id="{5F351B31-69FD-4ADF-97DC-E20497D9E19D}"/>
              </a:ext>
            </a:extLst>
          </p:cNvPr>
          <p:cNvSpPr>
            <a:spLocks noGrp="1"/>
          </p:cNvSpPr>
          <p:nvPr>
            <p:ph idx="1"/>
          </p:nvPr>
        </p:nvSpPr>
        <p:spPr>
          <a:xfrm>
            <a:off x="406401" y="1257276"/>
            <a:ext cx="11247965" cy="5219723"/>
          </a:xfrm>
        </p:spPr>
        <p:txBody>
          <a:bodyPr>
            <a:normAutofit/>
          </a:bodyPr>
          <a:lstStyle/>
          <a:p>
            <a:pPr marL="0" indent="0">
              <a:lnSpc>
                <a:spcPct val="80000"/>
              </a:lnSpc>
              <a:buNone/>
            </a:pPr>
            <a:endParaRPr lang="en-US" altLang="en-US" sz="3600" dirty="0"/>
          </a:p>
          <a:p>
            <a:pPr marL="0" indent="0">
              <a:lnSpc>
                <a:spcPct val="80000"/>
              </a:lnSpc>
              <a:buNone/>
            </a:pPr>
            <a:endParaRPr lang="en-US" altLang="en-US" sz="3600" dirty="0"/>
          </a:p>
          <a:p>
            <a:pPr>
              <a:lnSpc>
                <a:spcPct val="80000"/>
              </a:lnSpc>
            </a:pPr>
            <a:endParaRPr lang="en-US" altLang="en-US" sz="3600" dirty="0"/>
          </a:p>
          <a:p>
            <a:pPr marL="0" indent="0">
              <a:lnSpc>
                <a:spcPct val="80000"/>
              </a:lnSpc>
              <a:buNone/>
            </a:pPr>
            <a:endParaRPr lang="en-US" altLang="en-US" sz="3600" dirty="0"/>
          </a:p>
        </p:txBody>
      </p:sp>
      <p:sp>
        <p:nvSpPr>
          <p:cNvPr id="6" name="Content Placeholder 2">
            <a:extLst>
              <a:ext uri="{FF2B5EF4-FFF2-40B4-BE49-F238E27FC236}">
                <a16:creationId xmlns:a16="http://schemas.microsoft.com/office/drawing/2014/main" id="{BFE5CA62-0375-4938-943E-5E6048BC3F45}"/>
              </a:ext>
            </a:extLst>
          </p:cNvPr>
          <p:cNvSpPr txBox="1">
            <a:spLocks/>
          </p:cNvSpPr>
          <p:nvPr/>
        </p:nvSpPr>
        <p:spPr bwMode="auto">
          <a:xfrm>
            <a:off x="558801" y="1280546"/>
            <a:ext cx="11633199" cy="48387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altLang="en-US" sz="2700" kern="0" dirty="0">
                <a:latin typeface="Arial Narrow "/>
              </a:rPr>
              <a:t>Confused as to whether </a:t>
            </a:r>
            <a:r>
              <a:rPr lang="en-US" altLang="en-US" sz="2700" kern="0" dirty="0" err="1">
                <a:latin typeface="Arial Narrow "/>
              </a:rPr>
              <a:t>USML</a:t>
            </a:r>
            <a:r>
              <a:rPr lang="en-US" altLang="en-US" sz="2700" kern="0" dirty="0">
                <a:latin typeface="Arial Narrow "/>
              </a:rPr>
              <a:t> captures your item or service?</a:t>
            </a:r>
          </a:p>
          <a:p>
            <a:pPr lvl="1"/>
            <a:r>
              <a:rPr lang="en-US" altLang="en-US" sz="2300" b="1" kern="0" dirty="0">
                <a:latin typeface="Arial Narrow "/>
              </a:rPr>
              <a:t>Commodity Jurisdiction </a:t>
            </a:r>
            <a:r>
              <a:rPr lang="en-US" altLang="en-US" sz="2300" kern="0" dirty="0">
                <a:latin typeface="Arial Narrow "/>
              </a:rPr>
              <a:t>process, ITAR § 120.12  </a:t>
            </a:r>
          </a:p>
          <a:p>
            <a:pPr lvl="1"/>
            <a:r>
              <a:rPr lang="en-US" sz="2300" kern="0" dirty="0">
                <a:latin typeface="Arial Narrow "/>
              </a:rPr>
              <a:t>Usually filed by the designed authority of a commodity</a:t>
            </a:r>
          </a:p>
          <a:p>
            <a:pPr lvl="1"/>
            <a:r>
              <a:rPr lang="en-US" sz="2300" kern="0" dirty="0">
                <a:latin typeface="Arial Narrow "/>
              </a:rPr>
              <a:t>Complete DS-4076 Form, cover letter recommended  </a:t>
            </a:r>
          </a:p>
          <a:p>
            <a:pPr lvl="1"/>
            <a:r>
              <a:rPr lang="en-US" sz="2300" kern="0" dirty="0">
                <a:latin typeface="Arial Narrow "/>
              </a:rPr>
              <a:t>“A good CJ application tells a story. It is the biography of your product – where it came from, what it was designed to do, and how it is actually being used. What can you tell us about its genesis?”</a:t>
            </a:r>
          </a:p>
          <a:p>
            <a:r>
              <a:rPr lang="en-US" sz="2700" kern="0" dirty="0">
                <a:latin typeface="Arial Narrow "/>
              </a:rPr>
              <a:t>CJ cases are staffed out to interagency for review. </a:t>
            </a:r>
          </a:p>
          <a:p>
            <a:r>
              <a:rPr lang="en-US" sz="2700" kern="0" dirty="0">
                <a:latin typeface="Arial Narrow "/>
              </a:rPr>
              <a:t>CJ Determination can be appealed within 30 days to DAS, then DAS’s decision can be appealed to the A/S of PM Bureau </a:t>
            </a:r>
          </a:p>
          <a:p>
            <a:r>
              <a:rPr lang="en-US" sz="2700" kern="0" dirty="0">
                <a:latin typeface="Arial Narrow "/>
              </a:rPr>
              <a:t>After that, final determination.  Not reviewable in court.  </a:t>
            </a:r>
          </a:p>
          <a:p>
            <a:pPr marL="0" indent="0">
              <a:buNone/>
            </a:pPr>
            <a:endParaRPr lang="en-US" sz="2700" kern="0" dirty="0">
              <a:latin typeface="Arial Narrow "/>
            </a:endParaRPr>
          </a:p>
        </p:txBody>
      </p:sp>
    </p:spTree>
    <p:extLst>
      <p:ext uri="{BB962C8B-B14F-4D97-AF65-F5344CB8AC3E}">
        <p14:creationId xmlns:p14="http://schemas.microsoft.com/office/powerpoint/2010/main" val="3220929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E5B130B-5A1A-4A34-8296-94F1A78AD833}"/>
              </a:ext>
            </a:extLst>
          </p:cNvPr>
          <p:cNvSpPr txBox="1">
            <a:spLocks noGrp="1"/>
          </p:cNvSpPr>
          <p:nvPr>
            <p:ph idx="1"/>
          </p:nvPr>
        </p:nvSpPr>
        <p:spPr>
          <a:xfrm>
            <a:off x="609601" y="1295401"/>
            <a:ext cx="11044767" cy="4830233"/>
          </a:xfrm>
          <a:prstGeom prst="rect">
            <a:avLst/>
          </a:prstGeom>
          <a:noFill/>
        </p:spPr>
        <p:txBody>
          <a:bodyPr vert="horz" wrap="square" lIns="0" tIns="0" rIns="0" bIns="0" numCol="1" rtlCol="0" anchor="t" anchorCtr="0" compatLnSpc="1">
            <a:prstTxWarp prst="textNoShape">
              <a:avLst/>
            </a:prstTxWarp>
            <a:noAutofit/>
          </a:bodyPr>
          <a:lstStyle/>
          <a:p>
            <a:pPr marL="475476" indent="-475476">
              <a:spcBef>
                <a:spcPts val="1331"/>
              </a:spcBef>
              <a:buFont typeface="Arial" panose="020B0604020202020204" pitchFamily="34" charset="0"/>
              <a:buChar char="•"/>
            </a:pPr>
            <a:r>
              <a:rPr lang="en-US" sz="2000" b="1" dirty="0">
                <a:solidFill>
                  <a:schemeClr val="tx1">
                    <a:lumMod val="75000"/>
                    <a:lumOff val="25000"/>
                  </a:schemeClr>
                </a:solidFill>
              </a:rPr>
              <a:t>Must determine jurisdiction before classification</a:t>
            </a:r>
          </a:p>
          <a:p>
            <a:pPr marL="475476" indent="-475476">
              <a:spcBef>
                <a:spcPts val="1331"/>
              </a:spcBef>
              <a:buFont typeface="Arial" panose="020B0604020202020204" pitchFamily="34" charset="0"/>
              <a:buChar char="•"/>
            </a:pPr>
            <a:r>
              <a:rPr lang="en-US" sz="2000" b="1" dirty="0">
                <a:solidFill>
                  <a:schemeClr val="tx1">
                    <a:lumMod val="75000"/>
                    <a:lumOff val="25000"/>
                  </a:schemeClr>
                </a:solidFill>
              </a:rPr>
              <a:t>Order of Review </a:t>
            </a:r>
          </a:p>
          <a:p>
            <a:pPr marL="1154606" lvl="1" indent="-475476">
              <a:spcBef>
                <a:spcPts val="1331"/>
              </a:spcBef>
              <a:buFont typeface="Arial" panose="020B0604020202020204" pitchFamily="34" charset="0"/>
              <a:buChar char="•"/>
            </a:pPr>
            <a:r>
              <a:rPr lang="en-US" sz="1600" dirty="0">
                <a:solidFill>
                  <a:schemeClr val="tx1">
                    <a:lumMod val="75000"/>
                    <a:lumOff val="25000"/>
                  </a:schemeClr>
                </a:solidFill>
                <a:latin typeface="+mj-lt"/>
              </a:rPr>
              <a:t>ITAR (online tool: https://www.pmddtc.state.gov/?id=ddtc_public_portal_dt_order_of_review) </a:t>
            </a:r>
          </a:p>
          <a:p>
            <a:pPr marL="1833735" lvl="2" indent="-475476">
              <a:spcBef>
                <a:spcPts val="1331"/>
              </a:spcBef>
              <a:buFont typeface="Arial" panose="020B0604020202020204" pitchFamily="34" charset="0"/>
              <a:buChar char="•"/>
            </a:pPr>
            <a:r>
              <a:rPr lang="en-US" sz="1600" dirty="0">
                <a:solidFill>
                  <a:schemeClr val="tx1">
                    <a:lumMod val="75000"/>
                    <a:lumOff val="25000"/>
                  </a:schemeClr>
                </a:solidFill>
                <a:latin typeface="+mj-lt"/>
              </a:rPr>
              <a:t>Enumerated</a:t>
            </a:r>
          </a:p>
          <a:p>
            <a:pPr marL="1833735" lvl="2" indent="-475476">
              <a:spcBef>
                <a:spcPts val="1331"/>
              </a:spcBef>
              <a:buFont typeface="Arial" panose="020B0604020202020204" pitchFamily="34" charset="0"/>
              <a:buChar char="•"/>
            </a:pPr>
            <a:r>
              <a:rPr lang="en-US" sz="1600" dirty="0">
                <a:solidFill>
                  <a:schemeClr val="tx1">
                    <a:lumMod val="75000"/>
                    <a:lumOff val="25000"/>
                  </a:schemeClr>
                </a:solidFill>
                <a:latin typeface="+mj-lt"/>
              </a:rPr>
              <a:t>Specially Designed</a:t>
            </a:r>
          </a:p>
          <a:p>
            <a:pPr marL="1833735" lvl="2" indent="-475476">
              <a:spcBef>
                <a:spcPts val="1331"/>
              </a:spcBef>
              <a:buFont typeface="Arial" panose="020B0604020202020204" pitchFamily="34" charset="0"/>
              <a:buChar char="•"/>
            </a:pPr>
            <a:r>
              <a:rPr lang="en-US" sz="1600" dirty="0">
                <a:solidFill>
                  <a:schemeClr val="tx1">
                    <a:lumMod val="75000"/>
                    <a:lumOff val="25000"/>
                  </a:schemeClr>
                </a:solidFill>
                <a:latin typeface="+mj-lt"/>
              </a:rPr>
              <a:t>Other agency (e.g. NRC)</a:t>
            </a:r>
          </a:p>
          <a:p>
            <a:pPr marL="1154606" lvl="1" indent="-475476">
              <a:spcBef>
                <a:spcPts val="1331"/>
              </a:spcBef>
              <a:buFont typeface="Arial" panose="020B0604020202020204" pitchFamily="34" charset="0"/>
              <a:buChar char="•"/>
            </a:pPr>
            <a:r>
              <a:rPr lang="en-US" sz="1600" dirty="0">
                <a:solidFill>
                  <a:schemeClr val="tx1">
                    <a:lumMod val="75000"/>
                    <a:lumOff val="25000"/>
                  </a:schemeClr>
                </a:solidFill>
                <a:latin typeface="+mj-lt"/>
              </a:rPr>
              <a:t>EAR (online tool: https://www.bis.doc.gov/index.php/export-control-classification-interactive-tool) </a:t>
            </a:r>
          </a:p>
          <a:p>
            <a:pPr marL="1833735" lvl="2" indent="-475476">
              <a:spcBef>
                <a:spcPts val="1331"/>
              </a:spcBef>
              <a:buFont typeface="Arial" panose="020B0604020202020204" pitchFamily="34" charset="0"/>
              <a:buChar char="•"/>
            </a:pPr>
            <a:r>
              <a:rPr lang="en-US" sz="1600" dirty="0">
                <a:solidFill>
                  <a:schemeClr val="tx1">
                    <a:lumMod val="75000"/>
                    <a:lumOff val="25000"/>
                  </a:schemeClr>
                </a:solidFill>
                <a:latin typeface="+mj-lt"/>
              </a:rPr>
              <a:t>Enumerated 600 Series (and 9x515)</a:t>
            </a:r>
          </a:p>
          <a:p>
            <a:pPr marL="1833735" lvl="2" indent="-475476">
              <a:spcBef>
                <a:spcPts val="1331"/>
              </a:spcBef>
              <a:buFont typeface="Arial" panose="020B0604020202020204" pitchFamily="34" charset="0"/>
              <a:buChar char="•"/>
            </a:pPr>
            <a:r>
              <a:rPr lang="en-US" sz="1600" dirty="0">
                <a:solidFill>
                  <a:schemeClr val="tx1">
                    <a:lumMod val="75000"/>
                    <a:lumOff val="25000"/>
                  </a:schemeClr>
                </a:solidFill>
                <a:latin typeface="+mj-lt"/>
              </a:rPr>
              <a:t>Specially Designed (online tool: https://www.bis.doc.gov/index.php/specially-designed-tool) </a:t>
            </a:r>
          </a:p>
          <a:p>
            <a:pPr marL="1833735" lvl="2" indent="-475476">
              <a:spcBef>
                <a:spcPts val="1331"/>
              </a:spcBef>
              <a:buFont typeface="Arial" panose="020B0604020202020204" pitchFamily="34" charset="0"/>
              <a:buChar char="•"/>
            </a:pPr>
            <a:r>
              <a:rPr lang="en-US" sz="1600" dirty="0">
                <a:solidFill>
                  <a:schemeClr val="tx1">
                    <a:lumMod val="75000"/>
                    <a:lumOff val="25000"/>
                  </a:schemeClr>
                </a:solidFill>
                <a:latin typeface="+mj-lt"/>
              </a:rPr>
              <a:t>Enumerated non-600 Series (and 9x515)</a:t>
            </a:r>
          </a:p>
          <a:p>
            <a:pPr marL="1833735" lvl="2" indent="-475476">
              <a:spcBef>
                <a:spcPts val="1331"/>
              </a:spcBef>
              <a:buFont typeface="Arial" panose="020B0604020202020204" pitchFamily="34" charset="0"/>
              <a:buChar char="•"/>
            </a:pPr>
            <a:r>
              <a:rPr lang="en-US" sz="1600" dirty="0">
                <a:solidFill>
                  <a:schemeClr val="tx1">
                    <a:lumMod val="75000"/>
                    <a:lumOff val="25000"/>
                  </a:schemeClr>
                </a:solidFill>
                <a:latin typeface="+mj-lt"/>
              </a:rPr>
              <a:t>EAR99</a:t>
            </a:r>
          </a:p>
          <a:p>
            <a:pPr marL="1154606" lvl="1" indent="-475476">
              <a:spcBef>
                <a:spcPts val="1331"/>
              </a:spcBef>
              <a:buFont typeface="Arial" panose="020B0604020202020204" pitchFamily="34" charset="0"/>
              <a:buChar char="•"/>
            </a:pPr>
            <a:r>
              <a:rPr lang="en-US" sz="1600" dirty="0">
                <a:solidFill>
                  <a:schemeClr val="tx1">
                    <a:lumMod val="75000"/>
                    <a:lumOff val="25000"/>
                  </a:schemeClr>
                </a:solidFill>
                <a:latin typeface="+mj-lt"/>
              </a:rPr>
              <a:t>CJ and CCATS</a:t>
            </a:r>
          </a:p>
        </p:txBody>
      </p:sp>
      <p:sp>
        <p:nvSpPr>
          <p:cNvPr id="3" name="Title 2">
            <a:extLst>
              <a:ext uri="{FF2B5EF4-FFF2-40B4-BE49-F238E27FC236}">
                <a16:creationId xmlns:a16="http://schemas.microsoft.com/office/drawing/2014/main" id="{3E28318F-C7FB-49CA-84B1-E2475F08A563}"/>
              </a:ext>
            </a:extLst>
          </p:cNvPr>
          <p:cNvSpPr>
            <a:spLocks noGrp="1"/>
          </p:cNvSpPr>
          <p:nvPr>
            <p:ph type="title"/>
          </p:nvPr>
        </p:nvSpPr>
        <p:spPr>
          <a:xfrm>
            <a:off x="670399" y="40064"/>
            <a:ext cx="11044523" cy="824685"/>
          </a:xfrm>
        </p:spPr>
        <p:txBody>
          <a:bodyPr/>
          <a:lstStyle/>
          <a:p>
            <a:r>
              <a:rPr lang="en-US" dirty="0"/>
              <a:t>Jurisdiction &amp; Classification Overview</a:t>
            </a:r>
          </a:p>
        </p:txBody>
      </p:sp>
    </p:spTree>
    <p:extLst>
      <p:ext uri="{BB962C8B-B14F-4D97-AF65-F5344CB8AC3E}">
        <p14:creationId xmlns:p14="http://schemas.microsoft.com/office/powerpoint/2010/main" val="194604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29311-F82C-43E1-BCD8-A97B160EB160}"/>
              </a:ext>
            </a:extLst>
          </p:cNvPr>
          <p:cNvSpPr>
            <a:spLocks noGrp="1"/>
          </p:cNvSpPr>
          <p:nvPr>
            <p:ph type="title"/>
          </p:nvPr>
        </p:nvSpPr>
        <p:spPr/>
        <p:txBody>
          <a:bodyPr/>
          <a:lstStyle/>
          <a:p>
            <a:r>
              <a:rPr lang="en-US" dirty="0"/>
              <a:t>Overview of Statutory and Regulatory Landscape</a:t>
            </a:r>
          </a:p>
        </p:txBody>
      </p:sp>
      <p:sp>
        <p:nvSpPr>
          <p:cNvPr id="5" name="Text Placeholder 4">
            <a:extLst>
              <a:ext uri="{FF2B5EF4-FFF2-40B4-BE49-F238E27FC236}">
                <a16:creationId xmlns:a16="http://schemas.microsoft.com/office/drawing/2014/main" id="{F196DCB1-7563-49A4-A436-A040F7898C5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86452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7485E-1FE8-4797-A5BF-0E54F333707E}"/>
              </a:ext>
            </a:extLst>
          </p:cNvPr>
          <p:cNvSpPr>
            <a:spLocks noGrp="1"/>
          </p:cNvSpPr>
          <p:nvPr>
            <p:ph type="sldNum" sz="quarter" idx="10"/>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pPr/>
              <a:t>30</a:t>
            </a:fld>
            <a:endParaRPr lang="en-US" dirty="0"/>
          </a:p>
        </p:txBody>
      </p:sp>
      <p:sp>
        <p:nvSpPr>
          <p:cNvPr id="5" name="Title 1">
            <a:extLst>
              <a:ext uri="{FF2B5EF4-FFF2-40B4-BE49-F238E27FC236}">
                <a16:creationId xmlns:a16="http://schemas.microsoft.com/office/drawing/2014/main" id="{05D46A91-CA53-4B8B-A36D-F775A652AADC}"/>
              </a:ext>
            </a:extLst>
          </p:cNvPr>
          <p:cNvSpPr>
            <a:spLocks noGrp="1"/>
          </p:cNvSpPr>
          <p:nvPr>
            <p:ph type="title"/>
          </p:nvPr>
        </p:nvSpPr>
        <p:spPr>
          <a:xfrm>
            <a:off x="609601" y="-53008"/>
            <a:ext cx="11044767" cy="825500"/>
          </a:xfrm>
        </p:spPr>
        <p:txBody>
          <a:bodyPr>
            <a:noAutofit/>
          </a:bodyPr>
          <a:lstStyle/>
          <a:p>
            <a:r>
              <a:rPr lang="en-US" sz="3200" dirty="0"/>
              <a:t>Export Administration Regulations (EAR)</a:t>
            </a:r>
          </a:p>
        </p:txBody>
      </p:sp>
      <p:sp>
        <p:nvSpPr>
          <p:cNvPr id="6" name="Content Placeholder 2">
            <a:extLst>
              <a:ext uri="{FF2B5EF4-FFF2-40B4-BE49-F238E27FC236}">
                <a16:creationId xmlns:a16="http://schemas.microsoft.com/office/drawing/2014/main" id="{2824FB0C-AA30-4D85-8413-F76056435AB4}"/>
              </a:ext>
            </a:extLst>
          </p:cNvPr>
          <p:cNvSpPr>
            <a:spLocks noGrp="1"/>
          </p:cNvSpPr>
          <p:nvPr>
            <p:ph idx="1"/>
          </p:nvPr>
        </p:nvSpPr>
        <p:spPr>
          <a:xfrm>
            <a:off x="609601" y="1295401"/>
            <a:ext cx="6722532" cy="4830233"/>
          </a:xfrm>
        </p:spPr>
        <p:txBody>
          <a:bodyPr>
            <a:normAutofit/>
          </a:bodyPr>
          <a:lstStyle/>
          <a:p>
            <a:pPr marR="33956">
              <a:lnSpc>
                <a:spcPct val="120000"/>
              </a:lnSpc>
              <a:spcBef>
                <a:spcPts val="600"/>
              </a:spcBef>
            </a:pPr>
            <a:r>
              <a:rPr lang="en-US" sz="2400" b="1" dirty="0">
                <a:latin typeface="Arial Narrow "/>
              </a:rPr>
              <a:t>Department of Commerce, BIS administers and enforces the EAR, which controls: </a:t>
            </a:r>
          </a:p>
          <a:p>
            <a:pPr marR="33956" lvl="1">
              <a:lnSpc>
                <a:spcPct val="120000"/>
              </a:lnSpc>
              <a:spcBef>
                <a:spcPts val="600"/>
              </a:spcBef>
            </a:pPr>
            <a:r>
              <a:rPr lang="en-US" sz="2000" dirty="0">
                <a:latin typeface="Arial Narrow "/>
              </a:rPr>
              <a:t>Specific items described on the Commerce Control List based on “Reasons for Control”; EAR Part 774</a:t>
            </a:r>
          </a:p>
          <a:p>
            <a:pPr marR="33956" lvl="1">
              <a:lnSpc>
                <a:spcPct val="120000"/>
              </a:lnSpc>
              <a:spcBef>
                <a:spcPts val="600"/>
              </a:spcBef>
            </a:pPr>
            <a:r>
              <a:rPr lang="en-US" sz="2000" dirty="0">
                <a:latin typeface="Arial Narrow "/>
              </a:rPr>
              <a:t>Exports of all commercial items destined to prohibited end users (e.g., Entity List, Denied Parties) or prohibited end uses (Military End Use); EAR Part 744</a:t>
            </a:r>
          </a:p>
          <a:p>
            <a:pPr marR="33956" lvl="1">
              <a:lnSpc>
                <a:spcPct val="120000"/>
              </a:lnSpc>
              <a:spcBef>
                <a:spcPts val="600"/>
              </a:spcBef>
            </a:pPr>
            <a:r>
              <a:rPr lang="en-US" sz="2000" dirty="0">
                <a:latin typeface="Arial Narrow "/>
              </a:rPr>
              <a:t>Exports to prohibited geographic destinations; EAR Part 746</a:t>
            </a:r>
          </a:p>
          <a:p>
            <a:pPr marR="33956" lvl="1" algn="just">
              <a:lnSpc>
                <a:spcPct val="120000"/>
              </a:lnSpc>
              <a:spcBef>
                <a:spcPts val="600"/>
              </a:spcBef>
            </a:pPr>
            <a:endParaRPr lang="en-US" sz="2000" b="1" dirty="0">
              <a:latin typeface="Arial Narrow "/>
            </a:endParaRPr>
          </a:p>
          <a:p>
            <a:pPr marR="33956" algn="just">
              <a:lnSpc>
                <a:spcPct val="120000"/>
              </a:lnSpc>
              <a:spcBef>
                <a:spcPts val="600"/>
              </a:spcBef>
            </a:pPr>
            <a:endParaRPr lang="en-US" sz="2400" b="1" dirty="0">
              <a:latin typeface="Arial Narrow "/>
            </a:endParaRPr>
          </a:p>
        </p:txBody>
      </p:sp>
      <p:pic>
        <p:nvPicPr>
          <p:cNvPr id="7" name="Picture 2">
            <a:extLst>
              <a:ext uri="{FF2B5EF4-FFF2-40B4-BE49-F238E27FC236}">
                <a16:creationId xmlns:a16="http://schemas.microsoft.com/office/drawing/2014/main" id="{56F13ABB-6547-40C7-871B-B27FC9E4F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790" y="1295401"/>
            <a:ext cx="2125524" cy="2129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E21C5D1B-CC29-48B0-82F8-76B0AC797570}"/>
              </a:ext>
            </a:extLst>
          </p:cNvPr>
          <p:cNvPicPr>
            <a:picLocks noChangeAspect="1" noChangeArrowheads="1"/>
          </p:cNvPicPr>
          <p:nvPr/>
        </p:nvPicPr>
        <p:blipFill>
          <a:blip r:embed="rId4" cstate="print"/>
          <a:srcRect/>
          <a:stretch>
            <a:fillRect/>
          </a:stretch>
        </p:blipFill>
        <p:spPr bwMode="auto">
          <a:xfrm>
            <a:off x="7518401" y="3704257"/>
            <a:ext cx="2542681" cy="2381251"/>
          </a:xfrm>
          <a:prstGeom prst="rect">
            <a:avLst/>
          </a:prstGeom>
          <a:noFill/>
          <a:ln w="9525">
            <a:noFill/>
            <a:miter lim="800000"/>
            <a:headEnd/>
            <a:tailEnd/>
          </a:ln>
        </p:spPr>
      </p:pic>
    </p:spTree>
    <p:extLst>
      <p:ext uri="{BB962C8B-B14F-4D97-AF65-F5344CB8AC3E}">
        <p14:creationId xmlns:p14="http://schemas.microsoft.com/office/powerpoint/2010/main" val="2112903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EF3A8-8397-4E5E-98A0-34B8CAADA3EC}"/>
              </a:ext>
            </a:extLst>
          </p:cNvPr>
          <p:cNvSpPr>
            <a:spLocks noGrp="1"/>
          </p:cNvSpPr>
          <p:nvPr>
            <p:ph type="title"/>
          </p:nvPr>
        </p:nvSpPr>
        <p:spPr/>
        <p:txBody>
          <a:bodyPr/>
          <a:lstStyle/>
          <a:p>
            <a:r>
              <a:rPr lang="en-US" dirty="0"/>
              <a:t>Commerce Control List (CCL)</a:t>
            </a:r>
          </a:p>
        </p:txBody>
      </p:sp>
      <p:sp>
        <p:nvSpPr>
          <p:cNvPr id="3" name="Content Placeholder 2">
            <a:extLst>
              <a:ext uri="{FF2B5EF4-FFF2-40B4-BE49-F238E27FC236}">
                <a16:creationId xmlns:a16="http://schemas.microsoft.com/office/drawing/2014/main" id="{8585824A-2550-42D4-90AE-BCA25C76F69C}"/>
              </a:ext>
            </a:extLst>
          </p:cNvPr>
          <p:cNvSpPr>
            <a:spLocks noGrp="1"/>
          </p:cNvSpPr>
          <p:nvPr>
            <p:ph idx="1"/>
          </p:nvPr>
        </p:nvSpPr>
        <p:spPr>
          <a:xfrm>
            <a:off x="521548" y="1323161"/>
            <a:ext cx="8527776" cy="4754880"/>
          </a:xfrm>
        </p:spPr>
        <p:txBody>
          <a:bodyPr>
            <a:normAutofit lnSpcReduction="10000"/>
          </a:bodyPr>
          <a:lstStyle/>
          <a:p>
            <a:r>
              <a:rPr lang="en-US" b="1" dirty="0"/>
              <a:t>What is it? </a:t>
            </a:r>
          </a:p>
          <a:p>
            <a:pPr lvl="1"/>
            <a:r>
              <a:rPr lang="en-US" dirty="0"/>
              <a:t>Identifies items subject to enhanced restrictions under the EAR</a:t>
            </a:r>
          </a:p>
          <a:p>
            <a:r>
              <a:rPr lang="en-US" b="1" dirty="0"/>
              <a:t>Items Covered?</a:t>
            </a:r>
            <a:endParaRPr lang="en-US" dirty="0"/>
          </a:p>
          <a:p>
            <a:pPr lvl="1"/>
            <a:r>
              <a:rPr lang="en-US" dirty="0"/>
              <a:t>The CCL has 10 categories of item groupings</a:t>
            </a:r>
          </a:p>
          <a:p>
            <a:r>
              <a:rPr lang="en-US" b="1" dirty="0"/>
              <a:t>What Restrictions Apply? </a:t>
            </a:r>
          </a:p>
          <a:p>
            <a:pPr lvl="1"/>
            <a:r>
              <a:rPr lang="en-US" dirty="0"/>
              <a:t>It lists the “Export Control Classification Number” or “</a:t>
            </a:r>
            <a:r>
              <a:rPr lang="en-US" dirty="0" err="1"/>
              <a:t>ECCN</a:t>
            </a:r>
            <a:r>
              <a:rPr lang="en-US" dirty="0"/>
              <a:t>,” identifies the applicable restrictions</a:t>
            </a:r>
          </a:p>
          <a:p>
            <a:r>
              <a:rPr lang="en-US" b="1" dirty="0"/>
              <a:t>When the Item is Not Listed?</a:t>
            </a:r>
          </a:p>
          <a:p>
            <a:pPr lvl="1"/>
            <a:r>
              <a:rPr lang="en-US" dirty="0"/>
              <a:t>If the item is not listed in the </a:t>
            </a:r>
            <a:r>
              <a:rPr lang="en-US" dirty="0" err="1"/>
              <a:t>USML</a:t>
            </a:r>
            <a:r>
              <a:rPr lang="en-US" dirty="0"/>
              <a:t> or the CCL, then it is considered “</a:t>
            </a:r>
            <a:r>
              <a:rPr lang="en-US" dirty="0" err="1"/>
              <a:t>EAR99</a:t>
            </a:r>
            <a:r>
              <a:rPr lang="en-US" dirty="0"/>
              <a:t>” and subject to limited controls related to restricted parties or sanctioned countries</a:t>
            </a:r>
          </a:p>
          <a:p>
            <a:pPr lvl="1"/>
            <a:endParaRPr lang="en-US" dirty="0"/>
          </a:p>
          <a:p>
            <a:pPr lvl="1"/>
            <a:endParaRPr lang="en-US" dirty="0"/>
          </a:p>
          <a:p>
            <a:pPr lvl="1"/>
            <a:endParaRPr lang="en-US" b="1" dirty="0"/>
          </a:p>
        </p:txBody>
      </p:sp>
      <p:pic>
        <p:nvPicPr>
          <p:cNvPr id="6" name="Picture 5">
            <a:extLst>
              <a:ext uri="{FF2B5EF4-FFF2-40B4-BE49-F238E27FC236}">
                <a16:creationId xmlns:a16="http://schemas.microsoft.com/office/drawing/2014/main" id="{2822A9B7-2EE0-40C5-BD9C-6F9D0F5CED31}"/>
              </a:ext>
            </a:extLst>
          </p:cNvPr>
          <p:cNvPicPr>
            <a:picLocks noChangeAspect="1"/>
          </p:cNvPicPr>
          <p:nvPr/>
        </p:nvPicPr>
        <p:blipFill>
          <a:blip r:embed="rId2"/>
          <a:stretch>
            <a:fillRect/>
          </a:stretch>
        </p:blipFill>
        <p:spPr>
          <a:xfrm>
            <a:off x="9195908" y="1522429"/>
            <a:ext cx="2647950" cy="4591050"/>
          </a:xfrm>
          <a:prstGeom prst="rect">
            <a:avLst/>
          </a:prstGeom>
        </p:spPr>
      </p:pic>
    </p:spTree>
    <p:extLst>
      <p:ext uri="{BB962C8B-B14F-4D97-AF65-F5344CB8AC3E}">
        <p14:creationId xmlns:p14="http://schemas.microsoft.com/office/powerpoint/2010/main" val="3311159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77333" y="1090451"/>
            <a:ext cx="11176000" cy="369332"/>
          </a:xfrm>
          <a:prstGeom prst="rect">
            <a:avLst/>
          </a:prstGeom>
          <a:noFill/>
        </p:spPr>
        <p:txBody>
          <a:bodyPr wrap="square" lIns="0" tIns="0" rIns="0" bIns="0" rtlCol="0">
            <a:spAutoFit/>
          </a:bodyPr>
          <a:lstStyle/>
          <a:p>
            <a:r>
              <a:rPr lang="en-US" sz="2400" b="1" dirty="0">
                <a:solidFill>
                  <a:srgbClr val="0072CE"/>
                </a:solidFill>
              </a:rPr>
              <a:t>Export Control Classification Numbers</a:t>
            </a:r>
          </a:p>
        </p:txBody>
      </p:sp>
      <p:cxnSp>
        <p:nvCxnSpPr>
          <p:cNvPr id="10" name="Straight Connector 9"/>
          <p:cNvCxnSpPr/>
          <p:nvPr/>
        </p:nvCxnSpPr>
        <p:spPr>
          <a:xfrm>
            <a:off x="609600" y="1099852"/>
            <a:ext cx="11044517"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rcRect l="34885" t="58208" r="49557" b="20956"/>
          <a:stretch>
            <a:fillRect/>
          </a:stretch>
        </p:blipFill>
        <p:spPr>
          <a:xfrm>
            <a:off x="609601" y="1701800"/>
            <a:ext cx="5858455" cy="4292600"/>
          </a:xfrm>
          <a:prstGeom prst="rect">
            <a:avLst/>
          </a:prstGeom>
        </p:spPr>
      </p:pic>
      <p:pic>
        <p:nvPicPr>
          <p:cNvPr id="11" name="Picture 4"/>
          <p:cNvPicPr>
            <a:picLocks noChangeAspect="1"/>
          </p:cNvPicPr>
          <p:nvPr/>
        </p:nvPicPr>
        <p:blipFill>
          <a:blip r:embed="rId3">
            <a:extLst>
              <a:ext uri="{28A0092B-C50C-407E-A947-70E740481C1C}">
                <a14:useLocalDpi xmlns:a14="http://schemas.microsoft.com/office/drawing/2010/main" val="0"/>
              </a:ext>
            </a:extLst>
          </a:blip>
          <a:srcRect l="66447" t="58521" r="23439" b="27052"/>
          <a:stretch>
            <a:fillRect/>
          </a:stretch>
        </p:blipFill>
        <p:spPr bwMode="auto">
          <a:xfrm>
            <a:off x="7090833" y="2146089"/>
            <a:ext cx="430953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67257" y="2062296"/>
            <a:ext cx="6198076" cy="8163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dirty="0"/>
          </a:p>
        </p:txBody>
      </p:sp>
      <p:sp>
        <p:nvSpPr>
          <p:cNvPr id="14" name="Oval 13"/>
          <p:cNvSpPr/>
          <p:nvPr/>
        </p:nvSpPr>
        <p:spPr>
          <a:xfrm>
            <a:off x="6502400" y="2805503"/>
            <a:ext cx="4470400" cy="50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dirty="0"/>
          </a:p>
        </p:txBody>
      </p:sp>
      <p:sp>
        <p:nvSpPr>
          <p:cNvPr id="15" name="Title 1">
            <a:extLst>
              <a:ext uri="{FF2B5EF4-FFF2-40B4-BE49-F238E27FC236}">
                <a16:creationId xmlns:a16="http://schemas.microsoft.com/office/drawing/2014/main" id="{426CCEFB-3AB2-462F-BAB5-43E94164D78E}"/>
              </a:ext>
            </a:extLst>
          </p:cNvPr>
          <p:cNvSpPr txBox="1">
            <a:spLocks/>
          </p:cNvSpPr>
          <p:nvPr/>
        </p:nvSpPr>
        <p:spPr>
          <a:xfrm>
            <a:off x="2387600" y="117522"/>
            <a:ext cx="74168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kern="0" dirty="0"/>
              <a:t>Commerce Control List (CCL)</a:t>
            </a:r>
          </a:p>
        </p:txBody>
      </p:sp>
    </p:spTree>
    <p:extLst>
      <p:ext uri="{BB962C8B-B14F-4D97-AF65-F5344CB8AC3E}">
        <p14:creationId xmlns:p14="http://schemas.microsoft.com/office/powerpoint/2010/main" val="2226232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1529E85-124F-486D-84F9-44E4FF8499E1}"/>
              </a:ext>
            </a:extLst>
          </p:cNvPr>
          <p:cNvSpPr txBox="1">
            <a:spLocks/>
          </p:cNvSpPr>
          <p:nvPr/>
        </p:nvSpPr>
        <p:spPr>
          <a:xfrm>
            <a:off x="2387600" y="117522"/>
            <a:ext cx="74168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kern="0" dirty="0"/>
              <a:t>Commerce Control List (CCL)</a:t>
            </a:r>
          </a:p>
        </p:txBody>
      </p:sp>
      <p:pic>
        <p:nvPicPr>
          <p:cNvPr id="2" name="Picture 1">
            <a:extLst>
              <a:ext uri="{FF2B5EF4-FFF2-40B4-BE49-F238E27FC236}">
                <a16:creationId xmlns:a16="http://schemas.microsoft.com/office/drawing/2014/main" id="{A74DB05E-25C7-4938-823D-65900C34B07A}"/>
              </a:ext>
            </a:extLst>
          </p:cNvPr>
          <p:cNvPicPr>
            <a:picLocks noChangeAspect="1"/>
          </p:cNvPicPr>
          <p:nvPr/>
        </p:nvPicPr>
        <p:blipFill rotWithShape="1">
          <a:blip r:embed="rId3"/>
          <a:srcRect l="50000" t="35309" r="30049" b="52713"/>
          <a:stretch/>
        </p:blipFill>
        <p:spPr>
          <a:xfrm>
            <a:off x="770468" y="1082117"/>
            <a:ext cx="4648200" cy="1569660"/>
          </a:xfrm>
          <a:prstGeom prst="rect">
            <a:avLst/>
          </a:prstGeom>
        </p:spPr>
      </p:pic>
      <p:pic>
        <p:nvPicPr>
          <p:cNvPr id="6" name="Picture 5">
            <a:extLst>
              <a:ext uri="{FF2B5EF4-FFF2-40B4-BE49-F238E27FC236}">
                <a16:creationId xmlns:a16="http://schemas.microsoft.com/office/drawing/2014/main" id="{314E2308-92FE-4773-B52C-E2742A61EB85}"/>
              </a:ext>
            </a:extLst>
          </p:cNvPr>
          <p:cNvPicPr>
            <a:picLocks noChangeAspect="1"/>
          </p:cNvPicPr>
          <p:nvPr/>
        </p:nvPicPr>
        <p:blipFill rotWithShape="1">
          <a:blip r:embed="rId4"/>
          <a:srcRect l="29162" t="30404" r="50245" b="30222"/>
          <a:stretch/>
        </p:blipFill>
        <p:spPr>
          <a:xfrm>
            <a:off x="770468" y="2651776"/>
            <a:ext cx="3801532" cy="4088701"/>
          </a:xfrm>
          <a:prstGeom prst="rect">
            <a:avLst/>
          </a:prstGeom>
        </p:spPr>
      </p:pic>
      <p:sp>
        <p:nvSpPr>
          <p:cNvPr id="7" name="TextBox 6">
            <a:extLst>
              <a:ext uri="{FF2B5EF4-FFF2-40B4-BE49-F238E27FC236}">
                <a16:creationId xmlns:a16="http://schemas.microsoft.com/office/drawing/2014/main" id="{2DB4C5A9-F5E0-44FB-8870-053236662670}"/>
              </a:ext>
            </a:extLst>
          </p:cNvPr>
          <p:cNvSpPr txBox="1"/>
          <p:nvPr/>
        </p:nvSpPr>
        <p:spPr>
          <a:xfrm>
            <a:off x="5922434" y="1656140"/>
            <a:ext cx="4402666" cy="4524315"/>
          </a:xfrm>
          <a:prstGeom prst="rect">
            <a:avLst/>
          </a:prstGeom>
          <a:noFill/>
        </p:spPr>
        <p:txBody>
          <a:bodyPr wrap="square" rtlCol="0">
            <a:spAutoFit/>
          </a:bodyPr>
          <a:lstStyle/>
          <a:p>
            <a:r>
              <a:rPr lang="en-US" sz="2400" dirty="0">
                <a:latin typeface="Arial Narrow "/>
              </a:rPr>
              <a:t>a. “Equipment” “specially designed” for military training that is not enumerated or otherwise described in </a:t>
            </a:r>
            <a:r>
              <a:rPr lang="en-US" sz="2400" dirty="0" err="1">
                <a:latin typeface="Arial Narrow "/>
              </a:rPr>
              <a:t>USML</a:t>
            </a:r>
            <a:r>
              <a:rPr lang="en-US" sz="2400" dirty="0">
                <a:latin typeface="Arial Narrow "/>
              </a:rPr>
              <a:t> Category IX. </a:t>
            </a:r>
          </a:p>
          <a:p>
            <a:endParaRPr lang="en-US" sz="2400" dirty="0">
              <a:latin typeface="Arial Narrow "/>
            </a:endParaRPr>
          </a:p>
          <a:p>
            <a:r>
              <a:rPr lang="en-US" sz="2400" dirty="0">
                <a:latin typeface="Arial Narrow "/>
              </a:rPr>
              <a:t>x. “Parts,” “components,” “accessories” “attachments” that are “specially designed” for a commodity controlled by this entry or an article enumerated or otherwise described in </a:t>
            </a:r>
            <a:r>
              <a:rPr lang="en-US" sz="2400" dirty="0" err="1">
                <a:latin typeface="Arial Narrow "/>
              </a:rPr>
              <a:t>USML</a:t>
            </a:r>
            <a:r>
              <a:rPr lang="en-US" sz="2400" dirty="0">
                <a:latin typeface="Arial Narrow "/>
              </a:rPr>
              <a:t> Category IX, and not specified elsewhere on the </a:t>
            </a:r>
            <a:r>
              <a:rPr lang="en-US" sz="2400" dirty="0" err="1">
                <a:latin typeface="Arial Narrow "/>
              </a:rPr>
              <a:t>USML</a:t>
            </a:r>
            <a:r>
              <a:rPr lang="en-US" sz="2400" dirty="0">
                <a:latin typeface="Arial Narrow "/>
              </a:rPr>
              <a:t>. </a:t>
            </a:r>
          </a:p>
        </p:txBody>
      </p:sp>
    </p:spTree>
    <p:extLst>
      <p:ext uri="{BB962C8B-B14F-4D97-AF65-F5344CB8AC3E}">
        <p14:creationId xmlns:p14="http://schemas.microsoft.com/office/powerpoint/2010/main" val="719475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609600" y="1099852"/>
            <a:ext cx="11044517"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2652"/>
            <a:ext cx="9550400" cy="547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270667D-7A54-4D08-ADA2-E7C644E8D1E8}"/>
              </a:ext>
            </a:extLst>
          </p:cNvPr>
          <p:cNvSpPr txBox="1">
            <a:spLocks/>
          </p:cNvSpPr>
          <p:nvPr/>
        </p:nvSpPr>
        <p:spPr>
          <a:xfrm>
            <a:off x="2387600" y="117522"/>
            <a:ext cx="74168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kern="0" dirty="0"/>
              <a:t>Commerce Control List (CCL)</a:t>
            </a:r>
          </a:p>
        </p:txBody>
      </p:sp>
    </p:spTree>
    <p:extLst>
      <p:ext uri="{BB962C8B-B14F-4D97-AF65-F5344CB8AC3E}">
        <p14:creationId xmlns:p14="http://schemas.microsoft.com/office/powerpoint/2010/main" val="553226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57C2FF8-C259-40D2-B864-15B03501C604}"/>
              </a:ext>
            </a:extLst>
          </p:cNvPr>
          <p:cNvSpPr>
            <a:spLocks noGrp="1"/>
          </p:cNvSpPr>
          <p:nvPr>
            <p:ph type="title"/>
          </p:nvPr>
        </p:nvSpPr>
        <p:spPr>
          <a:xfrm>
            <a:off x="670155" y="40064"/>
            <a:ext cx="11044767" cy="825500"/>
          </a:xfrm>
        </p:spPr>
        <p:txBody>
          <a:bodyPr>
            <a:normAutofit/>
          </a:bodyPr>
          <a:lstStyle/>
          <a:p>
            <a:pPr eaLnBrk="1" hangingPunct="1"/>
            <a:r>
              <a:rPr lang="en-US" b="1" dirty="0">
                <a:latin typeface="Arial" charset="0"/>
                <a:cs typeface="Arial" charset="0"/>
              </a:rPr>
              <a:t>EAR99</a:t>
            </a:r>
          </a:p>
        </p:txBody>
      </p:sp>
      <p:sp>
        <p:nvSpPr>
          <p:cNvPr id="6" name="Content Placeholder 2">
            <a:extLst>
              <a:ext uri="{FF2B5EF4-FFF2-40B4-BE49-F238E27FC236}">
                <a16:creationId xmlns:a16="http://schemas.microsoft.com/office/drawing/2014/main" id="{EB83BED0-B03D-4CB3-9CB6-7B6A5A6349E4}"/>
              </a:ext>
            </a:extLst>
          </p:cNvPr>
          <p:cNvSpPr>
            <a:spLocks noGrp="1"/>
          </p:cNvSpPr>
          <p:nvPr>
            <p:ph idx="1"/>
          </p:nvPr>
        </p:nvSpPr>
        <p:spPr>
          <a:xfrm>
            <a:off x="609601" y="1295401"/>
            <a:ext cx="11044767" cy="4830233"/>
          </a:xfrm>
        </p:spPr>
        <p:txBody>
          <a:bodyPr>
            <a:normAutofit/>
          </a:bodyPr>
          <a:lstStyle/>
          <a:p>
            <a:pPr marL="0" indent="0">
              <a:spcBef>
                <a:spcPts val="892"/>
              </a:spcBef>
              <a:spcAft>
                <a:spcPts val="892"/>
              </a:spcAft>
              <a:buNone/>
            </a:pPr>
            <a:r>
              <a:rPr lang="en-US" b="1" dirty="0">
                <a:cs typeface="Arial" charset="0"/>
              </a:rPr>
              <a:t>If your product, material, software, or technology is EAR99:</a:t>
            </a:r>
          </a:p>
          <a:p>
            <a:pPr>
              <a:spcBef>
                <a:spcPts val="892"/>
              </a:spcBef>
              <a:spcAft>
                <a:spcPts val="892"/>
              </a:spcAft>
            </a:pPr>
            <a:r>
              <a:rPr lang="en-US" dirty="0">
                <a:cs typeface="Arial" charset="0"/>
              </a:rPr>
              <a:t>“Subject to the EAR”</a:t>
            </a:r>
          </a:p>
          <a:p>
            <a:pPr>
              <a:spcBef>
                <a:spcPts val="892"/>
              </a:spcBef>
              <a:spcAft>
                <a:spcPts val="892"/>
              </a:spcAft>
            </a:pPr>
            <a:r>
              <a:rPr lang="en-US" dirty="0">
                <a:cs typeface="Arial" charset="0"/>
              </a:rPr>
              <a:t>Authorization is required (but typically denied, with few exceptions) for all items (including EAR99):</a:t>
            </a:r>
          </a:p>
          <a:p>
            <a:pPr lvl="1">
              <a:spcBef>
                <a:spcPts val="892"/>
              </a:spcBef>
              <a:spcAft>
                <a:spcPts val="892"/>
              </a:spcAft>
            </a:pPr>
            <a:r>
              <a:rPr lang="en-US" dirty="0">
                <a:cs typeface="Arial" charset="0"/>
              </a:rPr>
              <a:t>To a prohibited destination (Cuba, Iran, North Korea, Syria, Russia/Belarus);</a:t>
            </a:r>
          </a:p>
          <a:p>
            <a:pPr lvl="1">
              <a:spcBef>
                <a:spcPts val="892"/>
              </a:spcBef>
              <a:spcAft>
                <a:spcPts val="892"/>
              </a:spcAft>
            </a:pPr>
            <a:r>
              <a:rPr lang="en-US" dirty="0">
                <a:cs typeface="Arial" charset="0"/>
              </a:rPr>
              <a:t>To a prohibited end-user (e.g., a denied party, Entity List); or</a:t>
            </a:r>
          </a:p>
          <a:p>
            <a:pPr lvl="1">
              <a:spcBef>
                <a:spcPts val="892"/>
              </a:spcBef>
              <a:spcAft>
                <a:spcPts val="892"/>
              </a:spcAft>
            </a:pPr>
            <a:r>
              <a:rPr lang="en-US" dirty="0">
                <a:cs typeface="Arial" charset="0"/>
              </a:rPr>
              <a:t>For a prohibited end-use (e.g., certain nuclear or missile-related applications)</a:t>
            </a:r>
          </a:p>
        </p:txBody>
      </p:sp>
    </p:spTree>
    <p:extLst>
      <p:ext uri="{BB962C8B-B14F-4D97-AF65-F5344CB8AC3E}">
        <p14:creationId xmlns:p14="http://schemas.microsoft.com/office/powerpoint/2010/main" val="1443427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1044523" cy="824685"/>
          </a:xfrm>
        </p:spPr>
        <p:txBody>
          <a:bodyPr>
            <a:normAutofit/>
          </a:bodyPr>
          <a:lstStyle/>
          <a:p>
            <a:r>
              <a:rPr lang="en-US" dirty="0"/>
              <a:t>Guns Classification Update</a:t>
            </a:r>
          </a:p>
        </p:txBody>
      </p:sp>
      <p:sp>
        <p:nvSpPr>
          <p:cNvPr id="3" name="Content Placeholder 2"/>
          <p:cNvSpPr>
            <a:spLocks noGrp="1"/>
          </p:cNvSpPr>
          <p:nvPr>
            <p:ph idx="1"/>
          </p:nvPr>
        </p:nvSpPr>
        <p:spPr/>
        <p:txBody>
          <a:bodyPr/>
          <a:lstStyle/>
          <a:p>
            <a:r>
              <a:rPr lang="en-US" u="sng" dirty="0"/>
              <a:t>Export Control Reform </a:t>
            </a:r>
            <a:r>
              <a:rPr lang="en-US" u="sng" dirty="0" err="1"/>
              <a:t>USML</a:t>
            </a:r>
            <a:r>
              <a:rPr lang="en-US" u="sng" dirty="0"/>
              <a:t> Cats. I, II, III </a:t>
            </a:r>
            <a:r>
              <a:rPr lang="en-US" dirty="0"/>
              <a:t>– (modified) mission completed! </a:t>
            </a:r>
          </a:p>
          <a:p>
            <a:pPr lvl="1">
              <a:spcAft>
                <a:spcPts val="800"/>
              </a:spcAft>
            </a:pPr>
            <a:r>
              <a:rPr lang="en-US" sz="1867" dirty="0"/>
              <a:t>Effective March 9, 2020</a:t>
            </a:r>
          </a:p>
          <a:p>
            <a:pPr lvl="2">
              <a:spcAft>
                <a:spcPts val="800"/>
              </a:spcAft>
            </a:pPr>
            <a:r>
              <a:rPr lang="en-US" sz="1600" dirty="0"/>
              <a:t>Non-automatic and semi-automatic firearms to .50 caliber (12.7 mm) or less, and parts, components, accessories, now </a:t>
            </a:r>
            <a:r>
              <a:rPr lang="en-US" sz="1600" dirty="0" err="1"/>
              <a:t>0A501</a:t>
            </a:r>
            <a:endParaRPr lang="en-US" sz="1600" dirty="0"/>
          </a:p>
          <a:p>
            <a:pPr lvl="2">
              <a:spcAft>
                <a:spcPts val="800"/>
              </a:spcAft>
            </a:pPr>
            <a:r>
              <a:rPr lang="en-US" sz="1600" dirty="0"/>
              <a:t>Technical criteria enumerated for items remaining </a:t>
            </a:r>
            <a:r>
              <a:rPr lang="en-US" sz="1600" dirty="0" err="1"/>
              <a:t>USML</a:t>
            </a:r>
            <a:r>
              <a:rPr lang="en-US" sz="1600" dirty="0"/>
              <a:t>-controlled (</a:t>
            </a:r>
            <a:r>
              <a:rPr lang="en-US" sz="1600" i="1" dirty="0"/>
              <a:t>e.g.</a:t>
            </a:r>
            <a:r>
              <a:rPr lang="en-US" sz="1600" dirty="0"/>
              <a:t>, flamethrowers designed for military, now only those “with an effective range of greater than or equal to 20 meters)</a:t>
            </a:r>
          </a:p>
          <a:p>
            <a:pPr lvl="2">
              <a:spcAft>
                <a:spcPts val="800"/>
              </a:spcAft>
            </a:pPr>
            <a:r>
              <a:rPr lang="en-US" sz="1600" dirty="0"/>
              <a:t>Ordnance – amended to list ammunition remaining </a:t>
            </a:r>
            <a:r>
              <a:rPr lang="en-US" sz="1600" dirty="0" err="1"/>
              <a:t>USML</a:t>
            </a:r>
            <a:r>
              <a:rPr lang="en-US" sz="1600" dirty="0"/>
              <a:t>-controlled (</a:t>
            </a:r>
            <a:r>
              <a:rPr lang="en-US" sz="1600" i="1" dirty="0"/>
              <a:t>e.g.</a:t>
            </a:r>
            <a:r>
              <a:rPr lang="en-US" sz="1600" dirty="0"/>
              <a:t>, ammunition preassembled into links or belts)</a:t>
            </a:r>
          </a:p>
          <a:p>
            <a:pPr lvl="1">
              <a:spcAft>
                <a:spcPts val="800"/>
              </a:spcAft>
            </a:pPr>
            <a:r>
              <a:rPr lang="en-US" sz="1867" dirty="0"/>
              <a:t>Export license required under CCL to all destinations except Canada </a:t>
            </a:r>
          </a:p>
          <a:p>
            <a:pPr lvl="2">
              <a:spcAft>
                <a:spcPts val="800"/>
              </a:spcAft>
            </a:pPr>
            <a:r>
              <a:rPr lang="en-US" sz="1600" dirty="0"/>
              <a:t>License Exceptions </a:t>
            </a:r>
            <a:r>
              <a:rPr lang="en-US" sz="1600" dirty="0" err="1"/>
              <a:t>STA</a:t>
            </a:r>
            <a:r>
              <a:rPr lang="en-US" sz="1600" dirty="0"/>
              <a:t> and </a:t>
            </a:r>
            <a:r>
              <a:rPr lang="en-US" sz="1600" dirty="0" err="1"/>
              <a:t>GOV</a:t>
            </a:r>
            <a:r>
              <a:rPr lang="en-US" sz="1600" dirty="0"/>
              <a:t> available, limitations apply </a:t>
            </a:r>
          </a:p>
          <a:p>
            <a:pPr lvl="1">
              <a:spcAft>
                <a:spcPts val="800"/>
              </a:spcAft>
            </a:pPr>
            <a:r>
              <a:rPr lang="en-US" sz="1867" dirty="0"/>
              <a:t>734.7(c) – unrestricted posting of CAD files on the internet for production of a firearm remains “subject to the EAR”</a:t>
            </a:r>
          </a:p>
          <a:p>
            <a:pPr lvl="1">
              <a:spcAft>
                <a:spcPts val="800"/>
              </a:spcAft>
            </a:pPr>
            <a:endParaRPr lang="en-US" sz="2133" dirty="0"/>
          </a:p>
          <a:p>
            <a:pPr marL="306908" lvl="1" indent="0">
              <a:spcAft>
                <a:spcPts val="800"/>
              </a:spcAft>
              <a:buNone/>
            </a:pPr>
            <a:r>
              <a:rPr lang="en-US" sz="2133" dirty="0"/>
              <a:t> </a:t>
            </a:r>
          </a:p>
          <a:p>
            <a:pPr lvl="1">
              <a:spcAft>
                <a:spcPts val="800"/>
              </a:spcAft>
            </a:pPr>
            <a:endParaRPr lang="en-US" sz="2133" dirty="0"/>
          </a:p>
          <a:p>
            <a:endParaRPr lang="en-US" dirty="0"/>
          </a:p>
          <a:p>
            <a:pPr marL="0" indent="0">
              <a:buNone/>
            </a:pPr>
            <a:endParaRPr lang="en-US" dirty="0"/>
          </a:p>
        </p:txBody>
      </p:sp>
    </p:spTree>
    <p:extLst>
      <p:ext uri="{BB962C8B-B14F-4D97-AF65-F5344CB8AC3E}">
        <p14:creationId xmlns:p14="http://schemas.microsoft.com/office/powerpoint/2010/main" val="148200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CE123-B7B7-4EC1-BA25-675D8FA2A316}"/>
              </a:ext>
            </a:extLst>
          </p:cNvPr>
          <p:cNvSpPr>
            <a:spLocks noGrp="1"/>
          </p:cNvSpPr>
          <p:nvPr>
            <p:ph type="title"/>
          </p:nvPr>
        </p:nvSpPr>
        <p:spPr>
          <a:xfrm>
            <a:off x="609599" y="0"/>
            <a:ext cx="11044523" cy="824685"/>
          </a:xfrm>
        </p:spPr>
        <p:txBody>
          <a:bodyPr/>
          <a:lstStyle/>
          <a:p>
            <a:r>
              <a:rPr lang="en-US" dirty="0"/>
              <a:t>SNAP-R</a:t>
            </a:r>
          </a:p>
        </p:txBody>
      </p:sp>
      <p:sp>
        <p:nvSpPr>
          <p:cNvPr id="3" name="Content Placeholder 2">
            <a:extLst>
              <a:ext uri="{FF2B5EF4-FFF2-40B4-BE49-F238E27FC236}">
                <a16:creationId xmlns:a16="http://schemas.microsoft.com/office/drawing/2014/main" id="{97C95CA0-6B1B-4A47-A4C4-D995990AC3A8}"/>
              </a:ext>
            </a:extLst>
          </p:cNvPr>
          <p:cNvSpPr>
            <a:spLocks noGrp="1"/>
          </p:cNvSpPr>
          <p:nvPr>
            <p:ph idx="1"/>
          </p:nvPr>
        </p:nvSpPr>
        <p:spPr/>
        <p:txBody>
          <a:bodyPr/>
          <a:lstStyle/>
          <a:p>
            <a:r>
              <a:rPr lang="en-US" sz="2400" dirty="0"/>
              <a:t>Simplified Network Application Process - Redesign (SNAP-R)</a:t>
            </a:r>
          </a:p>
          <a:p>
            <a:r>
              <a:rPr lang="en-US" sz="2400" dirty="0">
                <a:cs typeface="Arial" charset="0"/>
              </a:rPr>
              <a:t>Submit export license applications, commodity classification requests, reexport license applications </a:t>
            </a:r>
          </a:p>
          <a:p>
            <a:r>
              <a:rPr lang="en-US" sz="2400" dirty="0">
                <a:cs typeface="Arial" charset="0"/>
              </a:rPr>
              <a:t>Must have a Company Identification Number (</a:t>
            </a:r>
            <a:r>
              <a:rPr lang="en-US" sz="2400" dirty="0" err="1">
                <a:cs typeface="Arial" charset="0"/>
              </a:rPr>
              <a:t>CIN</a:t>
            </a:r>
            <a:r>
              <a:rPr lang="en-US" sz="2400" dirty="0">
                <a:cs typeface="Arial" charset="0"/>
              </a:rPr>
              <a:t>) and an active user account to access SNAP‑R </a:t>
            </a:r>
          </a:p>
          <a:p>
            <a:pPr lvl="1"/>
            <a:r>
              <a:rPr lang="en-US" sz="2000" dirty="0">
                <a:cs typeface="Arial" charset="0"/>
              </a:rPr>
              <a:t>Email request form to BIS </a:t>
            </a:r>
          </a:p>
          <a:p>
            <a:r>
              <a:rPr lang="en-US" sz="2400" dirty="0">
                <a:cs typeface="Arial" charset="0"/>
              </a:rPr>
              <a:t>Responsibility of the company’s account administrator to update any change(s) to their SNAP-R account information</a:t>
            </a:r>
          </a:p>
        </p:txBody>
      </p:sp>
    </p:spTree>
    <p:extLst>
      <p:ext uri="{BB962C8B-B14F-4D97-AF65-F5344CB8AC3E}">
        <p14:creationId xmlns:p14="http://schemas.microsoft.com/office/powerpoint/2010/main" val="3463836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29311-F82C-43E1-BCD8-A97B160EB160}"/>
              </a:ext>
            </a:extLst>
          </p:cNvPr>
          <p:cNvSpPr>
            <a:spLocks noGrp="1"/>
          </p:cNvSpPr>
          <p:nvPr>
            <p:ph type="title"/>
          </p:nvPr>
        </p:nvSpPr>
        <p:spPr>
          <a:xfrm>
            <a:off x="640080" y="1733973"/>
            <a:ext cx="7813807" cy="1371600"/>
          </a:xfrm>
        </p:spPr>
        <p:txBody>
          <a:bodyPr>
            <a:normAutofit fontScale="90000"/>
          </a:bodyPr>
          <a:lstStyle/>
          <a:p>
            <a:r>
              <a:rPr lang="en-US" dirty="0"/>
              <a:t>Step 4: Review whether item/service requires a license based on end user, end use, or country destination?</a:t>
            </a:r>
          </a:p>
        </p:txBody>
      </p:sp>
      <p:sp>
        <p:nvSpPr>
          <p:cNvPr id="5" name="Text Placeholder 4">
            <a:extLst>
              <a:ext uri="{FF2B5EF4-FFF2-40B4-BE49-F238E27FC236}">
                <a16:creationId xmlns:a16="http://schemas.microsoft.com/office/drawing/2014/main" id="{36D1B6F0-4906-4CC2-9576-6F4976C63DD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0478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3C96-AE2B-497C-ABC4-692040DE4D09}"/>
              </a:ext>
            </a:extLst>
          </p:cNvPr>
          <p:cNvSpPr>
            <a:spLocks noGrp="1"/>
          </p:cNvSpPr>
          <p:nvPr>
            <p:ph type="title"/>
          </p:nvPr>
        </p:nvSpPr>
        <p:spPr/>
        <p:txBody>
          <a:bodyPr/>
          <a:lstStyle/>
          <a:p>
            <a:r>
              <a:rPr lang="en-US" dirty="0"/>
              <a:t>Background: U.S. Economic Sanctions</a:t>
            </a:r>
          </a:p>
        </p:txBody>
      </p:sp>
      <p:sp>
        <p:nvSpPr>
          <p:cNvPr id="3" name="Content Placeholder 2">
            <a:extLst>
              <a:ext uri="{FF2B5EF4-FFF2-40B4-BE49-F238E27FC236}">
                <a16:creationId xmlns:a16="http://schemas.microsoft.com/office/drawing/2014/main" id="{ADA7123A-CE78-4D8F-89F3-BDAE6C31D1F4}"/>
              </a:ext>
            </a:extLst>
          </p:cNvPr>
          <p:cNvSpPr>
            <a:spLocks noGrp="1"/>
          </p:cNvSpPr>
          <p:nvPr>
            <p:ph idx="1"/>
          </p:nvPr>
        </p:nvSpPr>
        <p:spPr>
          <a:xfrm>
            <a:off x="390570" y="1049472"/>
            <a:ext cx="11062575" cy="5328802"/>
          </a:xfrm>
        </p:spPr>
        <p:txBody>
          <a:bodyPr>
            <a:normAutofit/>
          </a:bodyPr>
          <a:lstStyle/>
          <a:p>
            <a:r>
              <a:rPr lang="en-US" b="1" dirty="0"/>
              <a:t>ITAR </a:t>
            </a:r>
          </a:p>
          <a:p>
            <a:pPr lvl="1"/>
            <a:r>
              <a:rPr lang="en-US" dirty="0"/>
              <a:t>Easy, all export, reexports, retransfers of defense articles or defense services requires authorization from </a:t>
            </a:r>
            <a:r>
              <a:rPr lang="en-US" dirty="0" err="1"/>
              <a:t>DDTC</a:t>
            </a:r>
            <a:r>
              <a:rPr lang="en-US" dirty="0"/>
              <a:t>. </a:t>
            </a:r>
          </a:p>
          <a:p>
            <a:r>
              <a:rPr lang="en-US" b="1" dirty="0"/>
              <a:t>EAR</a:t>
            </a:r>
          </a:p>
          <a:p>
            <a:pPr lvl="1"/>
            <a:r>
              <a:rPr lang="en-US" dirty="0"/>
              <a:t>CCL-based Reason for Control + country destination </a:t>
            </a:r>
          </a:p>
          <a:p>
            <a:pPr lvl="1"/>
            <a:r>
              <a:rPr lang="en-US" dirty="0"/>
              <a:t>Who is end user?  Check Entity List, Denied Parties List </a:t>
            </a:r>
          </a:p>
          <a:p>
            <a:pPr lvl="1"/>
            <a:r>
              <a:rPr lang="en-US" dirty="0"/>
              <a:t>What is the end use?  Military End User, Semiconductor End Use? </a:t>
            </a:r>
          </a:p>
          <a:p>
            <a:pPr lvl="1"/>
            <a:r>
              <a:rPr lang="en-US" dirty="0"/>
              <a:t>Also check OFAC sanctions programs.. </a:t>
            </a:r>
          </a:p>
        </p:txBody>
      </p:sp>
    </p:spTree>
    <p:extLst>
      <p:ext uri="{BB962C8B-B14F-4D97-AF65-F5344CB8AC3E}">
        <p14:creationId xmlns:p14="http://schemas.microsoft.com/office/powerpoint/2010/main" val="267869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A52FB-1088-4742-8214-21E887AE04E0}"/>
              </a:ext>
            </a:extLst>
          </p:cNvPr>
          <p:cNvSpPr>
            <a:spLocks noGrp="1"/>
          </p:cNvSpPr>
          <p:nvPr>
            <p:ph type="title"/>
          </p:nvPr>
        </p:nvSpPr>
        <p:spPr/>
        <p:txBody>
          <a:bodyPr/>
          <a:lstStyle/>
          <a:p>
            <a:r>
              <a:rPr lang="en-US" dirty="0"/>
              <a:t>What are Export Controls?</a:t>
            </a:r>
          </a:p>
        </p:txBody>
      </p:sp>
      <p:sp>
        <p:nvSpPr>
          <p:cNvPr id="3" name="Content Placeholder 2">
            <a:extLst>
              <a:ext uri="{FF2B5EF4-FFF2-40B4-BE49-F238E27FC236}">
                <a16:creationId xmlns:a16="http://schemas.microsoft.com/office/drawing/2014/main" id="{A7D1456F-7F4A-457F-86B4-20B25D8229E6}"/>
              </a:ext>
            </a:extLst>
          </p:cNvPr>
          <p:cNvSpPr>
            <a:spLocks noGrp="1"/>
          </p:cNvSpPr>
          <p:nvPr>
            <p:ph idx="1"/>
          </p:nvPr>
        </p:nvSpPr>
        <p:spPr>
          <a:xfrm>
            <a:off x="640079" y="1554480"/>
            <a:ext cx="9841653" cy="4297680"/>
          </a:xfrm>
        </p:spPr>
        <p:txBody>
          <a:bodyPr/>
          <a:lstStyle/>
          <a:p>
            <a:r>
              <a:rPr lang="en-US" sz="2700" b="1" dirty="0">
                <a:latin typeface="Arial Narrow" panose="020B0606020202030204" pitchFamily="34" charset="0"/>
              </a:rPr>
              <a:t>Export Controls regulate the transfer: </a:t>
            </a:r>
          </a:p>
          <a:p>
            <a:pPr marL="457200" indent="-457200">
              <a:buFont typeface="Arial" panose="020B0604020202020204" pitchFamily="34" charset="0"/>
              <a:buChar char="•"/>
            </a:pPr>
            <a:r>
              <a:rPr lang="en-US" sz="2700" u="sng" dirty="0">
                <a:latin typeface="Arial Narrow" panose="020B0606020202030204" pitchFamily="34" charset="0"/>
              </a:rPr>
              <a:t>of</a:t>
            </a:r>
            <a:r>
              <a:rPr lang="en-US" sz="2700" dirty="0">
                <a:latin typeface="Arial Narrow" panose="020B0606020202030204" pitchFamily="34" charset="0"/>
              </a:rPr>
              <a:t> certain </a:t>
            </a:r>
            <a:r>
              <a:rPr lang="en-US" sz="2700" b="1" dirty="0">
                <a:latin typeface="Arial Narrow" panose="020B0606020202030204" pitchFamily="34" charset="0"/>
              </a:rPr>
              <a:t>goods, technology, or services </a:t>
            </a:r>
          </a:p>
          <a:p>
            <a:pPr marL="457200" indent="-457200">
              <a:buFont typeface="Arial" panose="020B0604020202020204" pitchFamily="34" charset="0"/>
              <a:buChar char="•"/>
            </a:pPr>
            <a:r>
              <a:rPr lang="en-US" sz="2700" u="sng" dirty="0">
                <a:latin typeface="Arial Narrow" panose="020B0606020202030204" pitchFamily="34" charset="0"/>
              </a:rPr>
              <a:t>to</a:t>
            </a:r>
            <a:r>
              <a:rPr lang="en-US" sz="2700" dirty="0">
                <a:latin typeface="Arial Narrow" panose="020B0606020202030204" pitchFamily="34" charset="0"/>
              </a:rPr>
              <a:t> certain </a:t>
            </a:r>
            <a:r>
              <a:rPr lang="en-US" sz="2700" b="1" dirty="0">
                <a:latin typeface="Arial Narrow" panose="020B0606020202030204" pitchFamily="34" charset="0"/>
              </a:rPr>
              <a:t>foreign countries, entities, and end-users</a:t>
            </a:r>
          </a:p>
          <a:p>
            <a:pPr marL="457200" indent="-457200">
              <a:buFont typeface="Arial" panose="020B0604020202020204" pitchFamily="34" charset="0"/>
              <a:buChar char="•"/>
            </a:pPr>
            <a:r>
              <a:rPr lang="en-US" sz="2700" dirty="0">
                <a:latin typeface="Arial Narrow" panose="020B0606020202030204" pitchFamily="34" charset="0"/>
              </a:rPr>
              <a:t>or </a:t>
            </a:r>
            <a:r>
              <a:rPr lang="en-US" sz="2700" u="sng" dirty="0">
                <a:latin typeface="Arial Narrow" panose="020B0606020202030204" pitchFamily="34" charset="0"/>
              </a:rPr>
              <a:t>for</a:t>
            </a:r>
            <a:r>
              <a:rPr lang="en-US" sz="2700" dirty="0">
                <a:latin typeface="Arial Narrow" panose="020B0606020202030204" pitchFamily="34" charset="0"/>
              </a:rPr>
              <a:t> certain</a:t>
            </a:r>
            <a:r>
              <a:rPr lang="en-US" sz="2700" b="1" dirty="0">
                <a:latin typeface="Arial Narrow" panose="020B0606020202030204" pitchFamily="34" charset="0"/>
              </a:rPr>
              <a:t> end uses</a:t>
            </a:r>
          </a:p>
          <a:p>
            <a:endParaRPr lang="en-US" dirty="0"/>
          </a:p>
        </p:txBody>
      </p:sp>
    </p:spTree>
    <p:extLst>
      <p:ext uri="{BB962C8B-B14F-4D97-AF65-F5344CB8AC3E}">
        <p14:creationId xmlns:p14="http://schemas.microsoft.com/office/powerpoint/2010/main" val="2391324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3C96-AE2B-497C-ABC4-692040DE4D09}"/>
              </a:ext>
            </a:extLst>
          </p:cNvPr>
          <p:cNvSpPr>
            <a:spLocks noGrp="1"/>
          </p:cNvSpPr>
          <p:nvPr>
            <p:ph type="title"/>
          </p:nvPr>
        </p:nvSpPr>
        <p:spPr/>
        <p:txBody>
          <a:bodyPr/>
          <a:lstStyle/>
          <a:p>
            <a:r>
              <a:rPr lang="en-US" dirty="0"/>
              <a:t>Background: U.S. Economic Sanctions</a:t>
            </a:r>
          </a:p>
        </p:txBody>
      </p:sp>
      <p:sp>
        <p:nvSpPr>
          <p:cNvPr id="3" name="Content Placeholder 2">
            <a:extLst>
              <a:ext uri="{FF2B5EF4-FFF2-40B4-BE49-F238E27FC236}">
                <a16:creationId xmlns:a16="http://schemas.microsoft.com/office/drawing/2014/main" id="{ADA7123A-CE78-4D8F-89F3-BDAE6C31D1F4}"/>
              </a:ext>
            </a:extLst>
          </p:cNvPr>
          <p:cNvSpPr>
            <a:spLocks noGrp="1"/>
          </p:cNvSpPr>
          <p:nvPr>
            <p:ph idx="1"/>
          </p:nvPr>
        </p:nvSpPr>
        <p:spPr>
          <a:xfrm>
            <a:off x="390570" y="1049472"/>
            <a:ext cx="11062575" cy="5328802"/>
          </a:xfrm>
        </p:spPr>
        <p:txBody>
          <a:bodyPr>
            <a:normAutofit/>
          </a:bodyPr>
          <a:lstStyle/>
          <a:p>
            <a:r>
              <a:rPr lang="en-US" b="1" dirty="0"/>
              <a:t>What is it? </a:t>
            </a:r>
          </a:p>
          <a:p>
            <a:pPr lvl="1"/>
            <a:r>
              <a:rPr lang="en-US" sz="2000" dirty="0"/>
              <a:t>Economic and trade sanctions to effectuate U.S. national security, foreign policy or economic policy </a:t>
            </a:r>
          </a:p>
          <a:p>
            <a:pPr lvl="1"/>
            <a:r>
              <a:rPr lang="en-US" sz="2000" dirty="0"/>
              <a:t>Programs related to specific countries and, terrorists, international narcotics traffickers, proliferation of weapons of mass destruction, and other threats to the.</a:t>
            </a:r>
          </a:p>
          <a:p>
            <a:r>
              <a:rPr lang="en-US" b="1" dirty="0"/>
              <a:t>Administering Agencies</a:t>
            </a:r>
          </a:p>
          <a:p>
            <a:pPr lvl="1"/>
            <a:r>
              <a:rPr lang="en-US" sz="2000" dirty="0"/>
              <a:t>U.S. Department of the Treasury Office of Foreign Assets Control (OFAC)</a:t>
            </a:r>
          </a:p>
          <a:p>
            <a:pPr lvl="2"/>
            <a:r>
              <a:rPr lang="en-US" sz="2000" dirty="0"/>
              <a:t>Administers most U.S. economic sanctions programs </a:t>
            </a:r>
          </a:p>
          <a:p>
            <a:pPr lvl="1"/>
            <a:r>
              <a:rPr lang="en-US" sz="2000" dirty="0"/>
              <a:t>U.S. Department of State</a:t>
            </a:r>
          </a:p>
          <a:p>
            <a:pPr lvl="2"/>
            <a:r>
              <a:rPr lang="en-US" sz="2000" dirty="0"/>
              <a:t>Administers certain sanctions programs, or select elements of others</a:t>
            </a:r>
          </a:p>
        </p:txBody>
      </p:sp>
      <p:pic>
        <p:nvPicPr>
          <p:cNvPr id="6" name="Picture 5">
            <a:extLst>
              <a:ext uri="{FF2B5EF4-FFF2-40B4-BE49-F238E27FC236}">
                <a16:creationId xmlns:a16="http://schemas.microsoft.com/office/drawing/2014/main" id="{EDA51DFD-B66C-4264-B0A2-8A0327B9EA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52727" y="4592670"/>
            <a:ext cx="1748703" cy="162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3D58ED62-6E8F-477F-9702-BFBEEDA21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2727" y="2320505"/>
            <a:ext cx="1598215" cy="201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888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E596E-F3D1-417D-98BA-734AC54AEFDB}"/>
              </a:ext>
            </a:extLst>
          </p:cNvPr>
          <p:cNvSpPr>
            <a:spLocks noGrp="1"/>
          </p:cNvSpPr>
          <p:nvPr>
            <p:ph type="title"/>
          </p:nvPr>
        </p:nvSpPr>
        <p:spPr/>
        <p:txBody>
          <a:bodyPr/>
          <a:lstStyle/>
          <a:p>
            <a:r>
              <a:rPr lang="en-US" dirty="0"/>
              <a:t>U.S. Nexus: Who are “U.S. Persons”?</a:t>
            </a:r>
          </a:p>
        </p:txBody>
      </p:sp>
      <p:sp>
        <p:nvSpPr>
          <p:cNvPr id="5" name="Rectangle 4">
            <a:extLst>
              <a:ext uri="{FF2B5EF4-FFF2-40B4-BE49-F238E27FC236}">
                <a16:creationId xmlns:a16="http://schemas.microsoft.com/office/drawing/2014/main" id="{B38CE376-3563-479F-B384-9C792BF41E53}"/>
              </a:ext>
            </a:extLst>
          </p:cNvPr>
          <p:cNvSpPr/>
          <p:nvPr/>
        </p:nvSpPr>
        <p:spPr>
          <a:xfrm>
            <a:off x="525207" y="1503928"/>
            <a:ext cx="3200400" cy="1280160"/>
          </a:xfrm>
          <a:prstGeom prst="rect">
            <a:avLst/>
          </a:prstGeom>
          <a:solidFill>
            <a:srgbClr val="1D3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All U.S. citizens and permanent residents —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regardless of location</a:t>
            </a:r>
          </a:p>
        </p:txBody>
      </p:sp>
      <p:sp>
        <p:nvSpPr>
          <p:cNvPr id="6" name="Rectangle 5">
            <a:extLst>
              <a:ext uri="{FF2B5EF4-FFF2-40B4-BE49-F238E27FC236}">
                <a16:creationId xmlns:a16="http://schemas.microsoft.com/office/drawing/2014/main" id="{39D5AE17-A0E5-48FE-8CDC-CA761A0F1480}"/>
              </a:ext>
            </a:extLst>
          </p:cNvPr>
          <p:cNvSpPr/>
          <p:nvPr/>
        </p:nvSpPr>
        <p:spPr>
          <a:xfrm>
            <a:off x="4525723" y="1503928"/>
            <a:ext cx="3200400" cy="1280160"/>
          </a:xfrm>
          <a:prstGeom prst="rect">
            <a:avLst/>
          </a:prstGeom>
          <a:solidFill>
            <a:srgbClr val="1D3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All persons physically in the United States</a:t>
            </a:r>
          </a:p>
        </p:txBody>
      </p:sp>
      <p:sp>
        <p:nvSpPr>
          <p:cNvPr id="7" name="Rectangle 6">
            <a:extLst>
              <a:ext uri="{FF2B5EF4-FFF2-40B4-BE49-F238E27FC236}">
                <a16:creationId xmlns:a16="http://schemas.microsoft.com/office/drawing/2014/main" id="{927857E0-8ED3-4173-85A3-1A6E371172F5}"/>
              </a:ext>
            </a:extLst>
          </p:cNvPr>
          <p:cNvSpPr/>
          <p:nvPr/>
        </p:nvSpPr>
        <p:spPr>
          <a:xfrm>
            <a:off x="8526239" y="1503928"/>
            <a:ext cx="3200400" cy="1280160"/>
          </a:xfrm>
          <a:prstGeom prst="rect">
            <a:avLst/>
          </a:prstGeom>
          <a:solidFill>
            <a:srgbClr val="1D3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All entities organized under U.S. law, including their non-U.S. branches</a:t>
            </a:r>
          </a:p>
        </p:txBody>
      </p:sp>
      <p:sp>
        <p:nvSpPr>
          <p:cNvPr id="8" name="TextBox 7">
            <a:extLst>
              <a:ext uri="{FF2B5EF4-FFF2-40B4-BE49-F238E27FC236}">
                <a16:creationId xmlns:a16="http://schemas.microsoft.com/office/drawing/2014/main" id="{E3B7E147-2892-4971-B1BF-427D0A14CC25}"/>
              </a:ext>
            </a:extLst>
          </p:cNvPr>
          <p:cNvSpPr txBox="1"/>
          <p:nvPr/>
        </p:nvSpPr>
        <p:spPr>
          <a:xfrm>
            <a:off x="319082" y="2807351"/>
            <a:ext cx="3391468"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ct val="0"/>
              </a:spcBef>
              <a:spcAft>
                <a:spcPct val="0"/>
              </a:spcAft>
              <a:buClr>
                <a:schemeClr val="tx2"/>
              </a:buClr>
              <a:buSzTx/>
              <a:buFont typeface="Arial" panose="020B0604020202020204" pitchFamily="34" charset="0"/>
              <a:buChar char="•"/>
              <a:defRPr/>
            </a:pPr>
            <a:r>
              <a:rPr kumimoji="0" lang="en-US" sz="1600" b="1"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All U.S. citizens and permanent residents </a:t>
            </a:r>
            <a:r>
              <a:rPr kumimoji="0" lang="en-US" sz="1600" b="0"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(so-called green card holders) are U.S. Persons, </a:t>
            </a:r>
            <a:r>
              <a:rPr kumimoji="0" lang="en-US" sz="1600" b="1"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regardless of their location.</a:t>
            </a:r>
          </a:p>
          <a:p>
            <a:pPr marL="285750" marR="0" lvl="0" indent="-285750" algn="l" defTabSz="914400" rtl="0" eaLnBrk="1" fontAlgn="auto" latinLnBrk="0" hangingPunct="1">
              <a:lnSpc>
                <a:spcPct val="100000"/>
              </a:lnSpc>
              <a:spcBef>
                <a:spcPct val="0"/>
              </a:spcBef>
              <a:spcAft>
                <a:spcPct val="0"/>
              </a:spcAft>
              <a:buClr>
                <a:schemeClr val="tx2"/>
              </a:buClr>
              <a:buSzTx/>
              <a:buFont typeface="Arial" panose="020B0604020202020204" pitchFamily="34" charset="0"/>
              <a:buChar char="•"/>
              <a:defRPr/>
            </a:pPr>
            <a:r>
              <a:rPr kumimoji="0" lang="en-US" sz="1600" b="0"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Examples include:</a:t>
            </a:r>
          </a:p>
          <a:p>
            <a:pPr marL="742950" marR="0" lvl="1" indent="-285750" algn="l" defTabSz="914400" rtl="0" eaLnBrk="1" fontAlgn="auto" latinLnBrk="0" hangingPunct="1">
              <a:lnSpc>
                <a:spcPct val="100000"/>
              </a:lnSpc>
              <a:spcBef>
                <a:spcPct val="0"/>
              </a:spcBef>
              <a:spcAft>
                <a:spcPct val="0"/>
              </a:spcAft>
              <a:buClr>
                <a:schemeClr val="tx2"/>
              </a:buClr>
              <a:buSzTx/>
              <a:buFont typeface="Arial" panose="020B0604020202020204" pitchFamily="34" charset="0"/>
              <a:buChar char="•"/>
              <a:defRPr/>
            </a:pPr>
            <a:r>
              <a:rPr kumimoji="0" lang="en-US" sz="1600" b="0"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U.S. citizens living in another country</a:t>
            </a:r>
          </a:p>
          <a:p>
            <a:pPr marL="742950" marR="0" lvl="1" indent="-285750" algn="l" defTabSz="914400" rtl="0" eaLnBrk="1" fontAlgn="auto" latinLnBrk="0" hangingPunct="1">
              <a:lnSpc>
                <a:spcPct val="100000"/>
              </a:lnSpc>
              <a:spcBef>
                <a:spcPct val="0"/>
              </a:spcBef>
              <a:spcAft>
                <a:spcPct val="0"/>
              </a:spcAft>
              <a:buClr>
                <a:schemeClr val="tx2"/>
              </a:buClr>
              <a:buSzTx/>
              <a:buFont typeface="Arial" panose="020B0604020202020204" pitchFamily="34" charset="0"/>
              <a:buChar char="•"/>
              <a:defRPr/>
            </a:pPr>
            <a:r>
              <a:rPr kumimoji="0" lang="en-US" sz="1600" b="0"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U.S. citizens vacationing or working in another country</a:t>
            </a:r>
          </a:p>
        </p:txBody>
      </p:sp>
      <p:sp>
        <p:nvSpPr>
          <p:cNvPr id="9" name="TextBox 8">
            <a:extLst>
              <a:ext uri="{FF2B5EF4-FFF2-40B4-BE49-F238E27FC236}">
                <a16:creationId xmlns:a16="http://schemas.microsoft.com/office/drawing/2014/main" id="{FC79AD2E-8D83-4960-ABD7-0F1E5BB518C7}"/>
              </a:ext>
            </a:extLst>
          </p:cNvPr>
          <p:cNvSpPr txBox="1"/>
          <p:nvPr/>
        </p:nvSpPr>
        <p:spPr>
          <a:xfrm>
            <a:off x="4287981" y="2807657"/>
            <a:ext cx="3802723" cy="2616101"/>
          </a:xfrm>
          <a:prstGeom prst="rect">
            <a:avLst/>
          </a:prstGeom>
          <a:noFill/>
        </p:spPr>
        <p:txBody>
          <a:bodyPr wrap="square">
            <a:spAutoFit/>
          </a:bodyPr>
          <a:lstStyle/>
          <a:p>
            <a:pPr marL="285750" marR="0" lvl="0" indent="-285750" algn="l" defTabSz="914400" rtl="0" eaLnBrk="1" fontAlgn="auto" latinLnBrk="0" hangingPunct="1">
              <a:lnSpc>
                <a:spcPct val="100000"/>
              </a:lnSpc>
              <a:spcBef>
                <a:spcPct val="0"/>
              </a:spcBef>
              <a:spcAft>
                <a:spcPct val="0"/>
              </a:spcAft>
              <a:buClr>
                <a:schemeClr val="tx2"/>
              </a:buClr>
              <a:buSzTx/>
              <a:buFont typeface="Arial" panose="020B0604020202020204" pitchFamily="34" charset="0"/>
              <a:buChar char="•"/>
              <a:defRPr/>
            </a:pPr>
            <a:r>
              <a:rPr kumimoji="0" lang="en-US" sz="1600" b="1"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All persons physically in the United States </a:t>
            </a:r>
            <a:r>
              <a:rPr kumimoji="0" lang="en-US" sz="1600" b="0"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are U.S. Persons. </a:t>
            </a:r>
          </a:p>
          <a:p>
            <a:pPr marL="285750" marR="0" lvl="0" indent="-285750" algn="l" defTabSz="914400" rtl="0" eaLnBrk="1" fontAlgn="auto" latinLnBrk="0" hangingPunct="1">
              <a:lnSpc>
                <a:spcPct val="100000"/>
              </a:lnSpc>
              <a:spcBef>
                <a:spcPct val="0"/>
              </a:spcBef>
              <a:spcAft>
                <a:spcPct val="0"/>
              </a:spcAft>
              <a:buClr>
                <a:schemeClr val="tx2"/>
              </a:buClr>
              <a:buSzTx/>
              <a:buFont typeface="Arial" panose="020B0604020202020204" pitchFamily="34" charset="0"/>
              <a:buChar char="•"/>
              <a:defRPr/>
            </a:pPr>
            <a:r>
              <a:rPr kumimoji="0" lang="en-US" sz="1600" b="0"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Examples include:</a:t>
            </a:r>
          </a:p>
          <a:p>
            <a:pPr marL="742950" marR="0" lvl="1" indent="-285750" algn="l" defTabSz="914400" rtl="0" eaLnBrk="1" fontAlgn="auto" latinLnBrk="0" hangingPunct="1">
              <a:lnSpc>
                <a:spcPct val="100000"/>
              </a:lnSpc>
              <a:spcBef>
                <a:spcPct val="0"/>
              </a:spcBef>
              <a:spcAft>
                <a:spcPct val="0"/>
              </a:spcAft>
              <a:buClr>
                <a:schemeClr val="tx2"/>
              </a:buClr>
              <a:buSzTx/>
              <a:buFont typeface="Arial" panose="020B0604020202020204" pitchFamily="34" charset="0"/>
              <a:buChar char="•"/>
              <a:defRPr/>
            </a:pPr>
            <a:r>
              <a:rPr kumimoji="0" lang="en-US" sz="1600" b="0"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A foreign national while on vacation in Miami</a:t>
            </a:r>
          </a:p>
          <a:p>
            <a:pPr marL="742950" marR="0" lvl="1" indent="-285750" algn="l" defTabSz="914400" rtl="0" eaLnBrk="1" fontAlgn="auto" latinLnBrk="0" hangingPunct="1">
              <a:lnSpc>
                <a:spcPct val="100000"/>
              </a:lnSpc>
              <a:spcBef>
                <a:spcPct val="0"/>
              </a:spcBef>
              <a:spcAft>
                <a:spcPct val="0"/>
              </a:spcAft>
              <a:buClr>
                <a:schemeClr val="tx2"/>
              </a:buClr>
              <a:buSzTx/>
              <a:buFont typeface="Arial" panose="020B0604020202020204" pitchFamily="34" charset="0"/>
              <a:buChar char="•"/>
              <a:defRPr/>
            </a:pPr>
            <a:r>
              <a:rPr kumimoji="0" lang="en-US" sz="1600" b="0"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An employee of a foreign financial institution while attending a business conference in New York</a:t>
            </a:r>
          </a:p>
          <a:p>
            <a:pPr marL="742950" marR="0" lvl="1" indent="-285750" algn="l" defTabSz="914400" rtl="0" eaLnBrk="1" fontAlgn="auto" latinLnBrk="0" hangingPunct="1">
              <a:lnSpc>
                <a:spcPct val="100000"/>
              </a:lnSpc>
              <a:spcBef>
                <a:spcPct val="0"/>
              </a:spcBef>
              <a:spcAft>
                <a:spcPct val="0"/>
              </a:spcAft>
              <a:buClr>
                <a:schemeClr val="tx2"/>
              </a:buClr>
              <a:buSzTx/>
              <a:buFont typeface="Arial" panose="020B0604020202020204" pitchFamily="34" charset="0"/>
              <a:buChar char="•"/>
              <a:defRPr/>
            </a:pPr>
            <a:r>
              <a:rPr kumimoji="0" lang="en-US" sz="1600" b="0" i="0" u="none" strike="noStrike" kern="1200" cap="none" spc="-30" normalizeH="0" baseline="0" noProof="0" dirty="0" err="1">
                <a:ln>
                  <a:noFill/>
                </a:ln>
                <a:solidFill>
                  <a:schemeClr val="tx2"/>
                </a:solidFill>
                <a:effectLst/>
                <a:uLnTx/>
                <a:uFillTx/>
                <a:latin typeface="Calibri" panose="020F0502020204030204"/>
                <a:ea typeface="+mn-ea"/>
                <a:cs typeface="Times New Roman" panose="02020603050405020304" pitchFamily="18" charset="0"/>
              </a:rPr>
              <a:t>U.S</a:t>
            </a:r>
            <a:r>
              <a:rPr kumimoji="0" lang="en-US" sz="1600" b="0"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-based operations of non-U.S. incorporated corporations</a:t>
            </a:r>
          </a:p>
        </p:txBody>
      </p:sp>
      <p:sp>
        <p:nvSpPr>
          <p:cNvPr id="10" name="TextBox 9">
            <a:extLst>
              <a:ext uri="{FF2B5EF4-FFF2-40B4-BE49-F238E27FC236}">
                <a16:creationId xmlns:a16="http://schemas.microsoft.com/office/drawing/2014/main" id="{B56D9ABA-3176-486A-BF9F-AF4F35C87FFC}"/>
              </a:ext>
            </a:extLst>
          </p:cNvPr>
          <p:cNvSpPr txBox="1"/>
          <p:nvPr/>
        </p:nvSpPr>
        <p:spPr>
          <a:xfrm>
            <a:off x="8481452" y="2813348"/>
            <a:ext cx="3248661" cy="1569660"/>
          </a:xfrm>
          <a:prstGeom prst="rect">
            <a:avLst/>
          </a:prstGeom>
          <a:noFill/>
        </p:spPr>
        <p:txBody>
          <a:bodyPr wrap="square">
            <a:spAutoFit/>
          </a:bodyPr>
          <a:lstStyle/>
          <a:p>
            <a:pPr marL="285750" marR="0" lvl="0" indent="-285750" algn="l" defTabSz="914400" rtl="0" eaLnBrk="1" fontAlgn="auto" latinLnBrk="0" hangingPunct="1">
              <a:lnSpc>
                <a:spcPct val="100000"/>
              </a:lnSpc>
              <a:spcBef>
                <a:spcPct val="0"/>
              </a:spcBef>
              <a:spcAft>
                <a:spcPct val="0"/>
              </a:spcAft>
              <a:buClr>
                <a:schemeClr val="tx2"/>
              </a:buClr>
              <a:buSzTx/>
              <a:buFont typeface="Arial" panose="020B0604020202020204" pitchFamily="34" charset="0"/>
              <a:buChar char="•"/>
              <a:defRPr/>
            </a:pPr>
            <a:r>
              <a:rPr kumimoji="0" lang="en-US" sz="1600" b="1"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All entities organized under U.S. law</a:t>
            </a:r>
            <a:r>
              <a:rPr kumimoji="0" lang="en-US" sz="1600" b="0"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 </a:t>
            </a:r>
            <a:r>
              <a:rPr kumimoji="0" lang="en-US" sz="1600" b="1"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including their non-U.S. branches, </a:t>
            </a:r>
            <a:r>
              <a:rPr kumimoji="0" lang="en-US" sz="1600" b="0"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are U.S. Persons.</a:t>
            </a:r>
          </a:p>
          <a:p>
            <a:pPr marL="285750" marR="0" lvl="0" indent="-285750" algn="l" defTabSz="914400" rtl="0" eaLnBrk="1" fontAlgn="auto" latinLnBrk="0" hangingPunct="1">
              <a:lnSpc>
                <a:spcPct val="100000"/>
              </a:lnSpc>
              <a:spcBef>
                <a:spcPct val="0"/>
              </a:spcBef>
              <a:spcAft>
                <a:spcPct val="0"/>
              </a:spcAft>
              <a:buClr>
                <a:schemeClr val="tx2"/>
              </a:buClr>
              <a:buSzTx/>
              <a:buFont typeface="Arial" panose="020B0604020202020204" pitchFamily="34" charset="0"/>
              <a:buChar char="•"/>
              <a:defRPr/>
            </a:pPr>
            <a:r>
              <a:rPr kumimoji="0" lang="en-US" sz="1600" b="0"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Examples include:</a:t>
            </a:r>
          </a:p>
          <a:p>
            <a:pPr marL="742950" marR="0" lvl="1" indent="-285750" algn="l" defTabSz="914400" rtl="0" eaLnBrk="1" fontAlgn="auto" latinLnBrk="0" hangingPunct="1">
              <a:lnSpc>
                <a:spcPct val="100000"/>
              </a:lnSpc>
              <a:spcBef>
                <a:spcPct val="0"/>
              </a:spcBef>
              <a:spcAft>
                <a:spcPct val="0"/>
              </a:spcAft>
              <a:buClr>
                <a:schemeClr val="tx2"/>
              </a:buClr>
              <a:buSzTx/>
              <a:buFont typeface="Arial" panose="020B0604020202020204" pitchFamily="34" charset="0"/>
              <a:buChar char="•"/>
              <a:defRPr/>
            </a:pPr>
            <a:r>
              <a:rPr kumimoji="0" lang="en-US" sz="1600" b="0"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A brank of Citibank, N.A., in London</a:t>
            </a:r>
          </a:p>
        </p:txBody>
      </p:sp>
      <p:sp>
        <p:nvSpPr>
          <p:cNvPr id="11" name="TextBox 10">
            <a:extLst>
              <a:ext uri="{FF2B5EF4-FFF2-40B4-BE49-F238E27FC236}">
                <a16:creationId xmlns:a16="http://schemas.microsoft.com/office/drawing/2014/main" id="{1BB0DF2B-2DD0-471A-BC51-02E753AC608B}"/>
              </a:ext>
            </a:extLst>
          </p:cNvPr>
          <p:cNvSpPr txBox="1"/>
          <p:nvPr/>
        </p:nvSpPr>
        <p:spPr>
          <a:xfrm>
            <a:off x="373767" y="5657368"/>
            <a:ext cx="11060910" cy="677108"/>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0"/>
              </a:spcBef>
              <a:spcAft>
                <a:spcPct val="0"/>
              </a:spcAft>
              <a:buClr>
                <a:schemeClr val="tx2"/>
              </a:buClr>
              <a:buSzTx/>
              <a:buFont typeface="Arial" panose="020B0604020202020204" pitchFamily="34" charset="0"/>
              <a:buChar char="•"/>
              <a:defRPr/>
            </a:pPr>
            <a:r>
              <a:rPr kumimoji="0" lang="en-US" sz="2000" b="0"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 </a:t>
            </a:r>
            <a:r>
              <a:rPr kumimoji="0" lang="en-US" sz="1800" b="1"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Note</a:t>
            </a:r>
            <a:r>
              <a:rPr kumimoji="0" lang="en-US" sz="1800" b="0"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 U.S. Person status </a:t>
            </a:r>
            <a:r>
              <a:rPr kumimoji="0" lang="en-US" sz="1800" b="0" i="0" u="sng"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generally</a:t>
            </a:r>
            <a:r>
              <a:rPr kumimoji="0" lang="en-US" sz="1800" b="0"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 does </a:t>
            </a:r>
            <a:r>
              <a:rPr kumimoji="0" lang="en-US" sz="1800" b="0" i="0" u="sng"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not</a:t>
            </a:r>
            <a:r>
              <a:rPr kumimoji="0" lang="en-US" sz="1800" b="0"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 extend to non-U.S. subsidiaries of U.S. companies </a:t>
            </a:r>
          </a:p>
          <a:p>
            <a:pPr marL="1200150" marR="0" lvl="2" indent="-285750" algn="l" defTabSz="914400" rtl="0" eaLnBrk="1" fontAlgn="auto" latinLnBrk="0" hangingPunct="1">
              <a:lnSpc>
                <a:spcPct val="100000"/>
              </a:lnSpc>
              <a:spcBef>
                <a:spcPct val="0"/>
              </a:spcBef>
              <a:spcAft>
                <a:spcPct val="0"/>
              </a:spcAft>
              <a:buClr>
                <a:schemeClr val="tx2"/>
              </a:buClr>
              <a:buSzTx/>
              <a:buFont typeface="Arial" panose="020B0604020202020204" pitchFamily="34" charset="0"/>
              <a:buChar char="•"/>
              <a:defRPr/>
            </a:pPr>
            <a:r>
              <a:rPr kumimoji="0" lang="en-US" sz="1800" b="0" i="0" u="none" strike="noStrike" kern="1200" cap="none" spc="-30" normalizeH="0" baseline="0" noProof="0" dirty="0">
                <a:ln>
                  <a:noFill/>
                </a:ln>
                <a:solidFill>
                  <a:schemeClr val="tx2"/>
                </a:solidFill>
                <a:effectLst/>
                <a:uLnTx/>
                <a:uFillTx/>
                <a:latin typeface="Calibri" panose="020F0502020204030204"/>
                <a:ea typeface="+mn-ea"/>
                <a:cs typeface="Times New Roman" panose="02020603050405020304" pitchFamily="18" charset="0"/>
              </a:rPr>
              <a:t> </a:t>
            </a:r>
            <a:r>
              <a:rPr kumimoji="0" lang="en-US" sz="1600" b="0" i="0" u="none" strike="noStrike" kern="1200" cap="none" spc="-30" normalizeH="0" baseline="0" noProof="0" dirty="0">
                <a:ln>
                  <a:noFill/>
                </a:ln>
                <a:solidFill>
                  <a:schemeClr val="tx2"/>
                </a:solidFill>
                <a:effectLst/>
                <a:uLnTx/>
                <a:uFillTx/>
                <a:latin typeface="Calibri" panose="020F0502020204030204"/>
                <a:cs typeface="Times New Roman" panose="02020603050405020304" pitchFamily="18" charset="0"/>
              </a:rPr>
              <a:t>But there are exceptions related to Iran, Cuba, and DPRK</a:t>
            </a:r>
            <a:endParaRPr kumimoji="0" lang="en-US" sz="1600" b="0" i="0" u="none" strike="noStrike" kern="1200" cap="none" spc="-30" normalizeH="0" baseline="0" noProof="0" dirty="0">
              <a:ln>
                <a:noFill/>
              </a:ln>
              <a:solidFill>
                <a:schemeClr val="tx2"/>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4247533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CFEE-03A5-41B5-A833-EE5DE45516A4}"/>
              </a:ext>
            </a:extLst>
          </p:cNvPr>
          <p:cNvSpPr>
            <a:spLocks noGrp="1"/>
          </p:cNvSpPr>
          <p:nvPr>
            <p:ph type="title"/>
          </p:nvPr>
        </p:nvSpPr>
        <p:spPr>
          <a:xfrm>
            <a:off x="1570009" y="0"/>
            <a:ext cx="8997350" cy="795130"/>
          </a:xfrm>
        </p:spPr>
        <p:txBody>
          <a:bodyPr/>
          <a:lstStyle/>
          <a:p>
            <a:r>
              <a:rPr lang="en-US" dirty="0"/>
              <a:t>U.S. Nexus: Non-U.S. Person Jurisdictional Reach</a:t>
            </a:r>
          </a:p>
        </p:txBody>
      </p:sp>
      <p:sp>
        <p:nvSpPr>
          <p:cNvPr id="5" name="Text Placeholder 2">
            <a:extLst>
              <a:ext uri="{FF2B5EF4-FFF2-40B4-BE49-F238E27FC236}">
                <a16:creationId xmlns:a16="http://schemas.microsoft.com/office/drawing/2014/main" id="{EAC929D6-5BEE-4B16-A3B7-C4FBA37F3595}"/>
              </a:ext>
            </a:extLst>
          </p:cNvPr>
          <p:cNvSpPr txBox="1">
            <a:spLocks/>
          </p:cNvSpPr>
          <p:nvPr/>
        </p:nvSpPr>
        <p:spPr>
          <a:xfrm>
            <a:off x="340506" y="1208686"/>
            <a:ext cx="11510988" cy="506752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457200" indent="-228600" algn="l" defTabSz="914400" rtl="0" eaLnBrk="1" latinLnBrk="0" hangingPunct="1">
              <a:lnSpc>
                <a:spcPct val="90000"/>
              </a:lnSpc>
              <a:spcBef>
                <a:spcPts val="500"/>
              </a:spcBef>
              <a:buFont typeface="Calibri" panose="020F0502020204030204" pitchFamily="34" charset="0"/>
              <a:buChar char="‒"/>
              <a:defRPr sz="2400" kern="1200">
                <a:solidFill>
                  <a:schemeClr val="tx2"/>
                </a:solidFill>
                <a:latin typeface="+mn-lt"/>
                <a:ea typeface="+mn-ea"/>
                <a:cs typeface="+mn-cs"/>
              </a:defRPr>
            </a:lvl2pPr>
            <a:lvl3pPr marL="685800" indent="-228600" algn="l" defTabSz="914400" rtl="0" eaLnBrk="1" latinLnBrk="0" hangingPunct="1">
              <a:lnSpc>
                <a:spcPct val="90000"/>
              </a:lnSpc>
              <a:spcBef>
                <a:spcPts val="500"/>
              </a:spcBef>
              <a:buSzPct val="85000"/>
              <a:buFont typeface="Courier New" panose="02070309020205020404" pitchFamily="49" charset="0"/>
              <a:buChar char="o"/>
              <a:defRPr sz="2000" kern="1200">
                <a:solidFill>
                  <a:schemeClr val="tx2"/>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143000" indent="-228600" algn="l" defTabSz="914400" rtl="0" eaLnBrk="1" latinLnBrk="0" hangingPunct="1">
              <a:lnSpc>
                <a:spcPct val="90000"/>
              </a:lnSpc>
              <a:spcBef>
                <a:spcPts val="500"/>
              </a:spcBef>
              <a:buFont typeface="Calibri" panose="020F050202020403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b="1" dirty="0">
                <a:solidFill>
                  <a:srgbClr val="1D3982"/>
                </a:solidFill>
              </a:rPr>
              <a:t>(1) </a:t>
            </a:r>
            <a:r>
              <a:rPr lang="en-US" sz="1900" b="1" u="sng" dirty="0">
                <a:solidFill>
                  <a:srgbClr val="1D3982"/>
                </a:solidFill>
              </a:rPr>
              <a:t>Causation</a:t>
            </a:r>
          </a:p>
          <a:p>
            <a:pPr lvl="1"/>
            <a:r>
              <a:rPr lang="en-US" sz="1900" dirty="0"/>
              <a:t>Non-U.S. persons that “cause” a U.S. Person to violate sanctions have themselves violated U.S. sanctions</a:t>
            </a:r>
          </a:p>
          <a:p>
            <a:pPr lvl="1"/>
            <a:r>
              <a:rPr lang="en-US" sz="1900" dirty="0"/>
              <a:t>E.g., the “stripping” bank cases</a:t>
            </a:r>
          </a:p>
          <a:p>
            <a:pPr lvl="1" indent="0">
              <a:buFont typeface="Calibri" panose="020F0502020204030204" pitchFamily="34" charset="0"/>
              <a:buNone/>
            </a:pPr>
            <a:endParaRPr lang="en-US" sz="1900" dirty="0"/>
          </a:p>
          <a:p>
            <a:r>
              <a:rPr lang="en-US" sz="1900" b="1" dirty="0">
                <a:solidFill>
                  <a:srgbClr val="1D3982"/>
                </a:solidFill>
              </a:rPr>
              <a:t>(2) </a:t>
            </a:r>
            <a:r>
              <a:rPr lang="en-US" sz="1900" b="1" u="sng" dirty="0">
                <a:solidFill>
                  <a:srgbClr val="1D3982"/>
                </a:solidFill>
              </a:rPr>
              <a:t>Non-U.S. Entities that Are Owned or Controlled by U.S. Persons</a:t>
            </a:r>
          </a:p>
          <a:p>
            <a:pPr lvl="1"/>
            <a:r>
              <a:rPr lang="en-US" sz="1900" dirty="0"/>
              <a:t>In certain limited circumstances subject to same restrictions as U.S. Person parent</a:t>
            </a:r>
          </a:p>
          <a:p>
            <a:pPr lvl="2"/>
            <a:r>
              <a:rPr lang="en-US" sz="1900" dirty="0"/>
              <a:t>Cuba &amp; Iran: In all circumstances</a:t>
            </a:r>
          </a:p>
          <a:p>
            <a:pPr lvl="3"/>
            <a:r>
              <a:rPr lang="en-US" sz="1900" i="1" dirty="0"/>
              <a:t>NOTE: During U.S. participation in Iran Nuclear Deal (</a:t>
            </a:r>
            <a:r>
              <a:rPr lang="en-US" sz="1900" i="1" dirty="0" err="1"/>
              <a:t>JCPOA</a:t>
            </a:r>
            <a:r>
              <a:rPr lang="en-US" sz="1900" i="1" dirty="0"/>
              <a:t>) (2016-18), a license (General License H) authorized non-U.S. persons that were owned/controlled by U.S. Persons to do substantial Iran activity</a:t>
            </a:r>
          </a:p>
          <a:p>
            <a:pPr lvl="2"/>
            <a:r>
              <a:rPr lang="en-US" sz="1900" dirty="0"/>
              <a:t>North Korea: Only if owned/controlled by U.S. financial institution</a:t>
            </a:r>
          </a:p>
          <a:p>
            <a:pPr lvl="1"/>
            <a:r>
              <a:rPr lang="en-US" sz="1900" dirty="0"/>
              <a:t>Definition of “owned or controlled”</a:t>
            </a:r>
          </a:p>
          <a:p>
            <a:pPr lvl="1"/>
            <a:endParaRPr lang="en-US" sz="1900" dirty="0"/>
          </a:p>
          <a:p>
            <a:r>
              <a:rPr lang="en-US" sz="1900" b="1" dirty="0">
                <a:solidFill>
                  <a:srgbClr val="1D3982"/>
                </a:solidFill>
              </a:rPr>
              <a:t>(3) </a:t>
            </a:r>
            <a:r>
              <a:rPr lang="en-US" sz="1900" b="1" u="sng" dirty="0">
                <a:solidFill>
                  <a:srgbClr val="1D3982"/>
                </a:solidFill>
              </a:rPr>
              <a:t>“Secondary” Sanctions</a:t>
            </a:r>
          </a:p>
          <a:p>
            <a:pPr lvl="1"/>
            <a:r>
              <a:rPr lang="en-US" sz="1900" i="1" dirty="0"/>
              <a:t>i.e.</a:t>
            </a:r>
            <a:r>
              <a:rPr lang="en-US" sz="1900" dirty="0"/>
              <a:t>, designation risk for non-U.S. persons who conduct certain types of activity</a:t>
            </a:r>
          </a:p>
          <a:p>
            <a:pPr lvl="2"/>
            <a:r>
              <a:rPr lang="en-US" sz="1900" dirty="0"/>
              <a:t>Not applicable to all sanctions programs</a:t>
            </a:r>
          </a:p>
          <a:p>
            <a:pPr lvl="2"/>
            <a:r>
              <a:rPr lang="en-US" sz="1900" dirty="0"/>
              <a:t>Most prominent in (but not exclusive to) Iran and North Korea programs</a:t>
            </a:r>
          </a:p>
          <a:p>
            <a:pPr lvl="1"/>
            <a:r>
              <a:rPr lang="en-US" sz="1900" dirty="0"/>
              <a:t>Always in context of “knowing” and “significant” activity</a:t>
            </a:r>
          </a:p>
          <a:p>
            <a:pPr lvl="1"/>
            <a:endParaRPr lang="en-US" sz="2000" i="1" dirty="0"/>
          </a:p>
          <a:p>
            <a:endParaRPr lang="en-US" dirty="0"/>
          </a:p>
        </p:txBody>
      </p:sp>
    </p:spTree>
    <p:extLst>
      <p:ext uri="{BB962C8B-B14F-4D97-AF65-F5344CB8AC3E}">
        <p14:creationId xmlns:p14="http://schemas.microsoft.com/office/powerpoint/2010/main" val="4045089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3C96-AE2B-497C-ABC4-692040DE4D09}"/>
              </a:ext>
            </a:extLst>
          </p:cNvPr>
          <p:cNvSpPr>
            <a:spLocks noGrp="1"/>
          </p:cNvSpPr>
          <p:nvPr>
            <p:ph type="title"/>
          </p:nvPr>
        </p:nvSpPr>
        <p:spPr>
          <a:xfrm>
            <a:off x="1406106" y="0"/>
            <a:ext cx="9601200" cy="795130"/>
          </a:xfrm>
        </p:spPr>
        <p:txBody>
          <a:bodyPr>
            <a:normAutofit fontScale="90000"/>
          </a:bodyPr>
          <a:lstStyle/>
          <a:p>
            <a:r>
              <a:rPr lang="en-US" dirty="0"/>
              <a:t>General Licenses, Specific Licenses, Advisory Opinions</a:t>
            </a:r>
          </a:p>
        </p:txBody>
      </p:sp>
      <p:sp>
        <p:nvSpPr>
          <p:cNvPr id="3" name="Content Placeholder 2">
            <a:extLst>
              <a:ext uri="{FF2B5EF4-FFF2-40B4-BE49-F238E27FC236}">
                <a16:creationId xmlns:a16="http://schemas.microsoft.com/office/drawing/2014/main" id="{ADA7123A-CE78-4D8F-89F3-BDAE6C31D1F4}"/>
              </a:ext>
            </a:extLst>
          </p:cNvPr>
          <p:cNvSpPr>
            <a:spLocks noGrp="1"/>
          </p:cNvSpPr>
          <p:nvPr>
            <p:ph idx="1"/>
          </p:nvPr>
        </p:nvSpPr>
        <p:spPr>
          <a:xfrm>
            <a:off x="457304" y="1114505"/>
            <a:ext cx="11498804" cy="5328802"/>
          </a:xfrm>
        </p:spPr>
        <p:txBody>
          <a:bodyPr>
            <a:normAutofit/>
          </a:bodyPr>
          <a:lstStyle/>
          <a:p>
            <a:r>
              <a:rPr lang="en-US" b="1" dirty="0"/>
              <a:t>General Licenses</a:t>
            </a:r>
          </a:p>
          <a:p>
            <a:pPr lvl="1"/>
            <a:r>
              <a:rPr lang="en-US" dirty="0"/>
              <a:t>Typically related to U.S. foreign policy objectives (</a:t>
            </a:r>
            <a:r>
              <a:rPr lang="en-US" i="1" dirty="0"/>
              <a:t>e.g.</a:t>
            </a:r>
            <a:r>
              <a:rPr lang="en-US" dirty="0"/>
              <a:t>, humanitarian efforts, democracy promotion)</a:t>
            </a:r>
          </a:p>
          <a:p>
            <a:pPr lvl="1"/>
            <a:r>
              <a:rPr lang="en-US" dirty="0"/>
              <a:t>A common example are wind down general licenses</a:t>
            </a:r>
          </a:p>
          <a:p>
            <a:pPr lvl="1"/>
            <a:r>
              <a:rPr lang="en-US" dirty="0"/>
              <a:t>Some have administrative components (</a:t>
            </a:r>
            <a:r>
              <a:rPr lang="en-US" i="1" dirty="0"/>
              <a:t>e.g.</a:t>
            </a:r>
            <a:r>
              <a:rPr lang="en-US" dirty="0"/>
              <a:t>, submitting a report to OFAC)</a:t>
            </a:r>
          </a:p>
          <a:p>
            <a:r>
              <a:rPr lang="en-US" b="1" dirty="0"/>
              <a:t>Specific Licenses</a:t>
            </a:r>
            <a:endParaRPr lang="en-US" dirty="0"/>
          </a:p>
          <a:p>
            <a:pPr lvl="1"/>
            <a:r>
              <a:rPr lang="en-US" dirty="0"/>
              <a:t>Persons can apply to OFAC for a license to engage in specifically identified activity, if not otherwise covered under a general license</a:t>
            </a:r>
          </a:p>
          <a:p>
            <a:r>
              <a:rPr lang="en-US" b="1" dirty="0"/>
              <a:t>Advisory Opinions</a:t>
            </a:r>
            <a:endParaRPr lang="en-US" dirty="0"/>
          </a:p>
          <a:p>
            <a:pPr lvl="1"/>
            <a:r>
              <a:rPr lang="en-US" dirty="0"/>
              <a:t>Persons can submit to OFAC an advisory opinion asking for OFAC to confirm the applicants understanding of the regulations</a:t>
            </a:r>
          </a:p>
          <a:p>
            <a:endParaRPr lang="en-US" dirty="0"/>
          </a:p>
          <a:p>
            <a:pPr lvl="1"/>
            <a:endParaRPr lang="en-US" dirty="0"/>
          </a:p>
        </p:txBody>
      </p:sp>
    </p:spTree>
    <p:extLst>
      <p:ext uri="{BB962C8B-B14F-4D97-AF65-F5344CB8AC3E}">
        <p14:creationId xmlns:p14="http://schemas.microsoft.com/office/powerpoint/2010/main" val="1519843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3C96-AE2B-497C-ABC4-692040DE4D09}"/>
              </a:ext>
            </a:extLst>
          </p:cNvPr>
          <p:cNvSpPr>
            <a:spLocks noGrp="1"/>
          </p:cNvSpPr>
          <p:nvPr>
            <p:ph type="title"/>
          </p:nvPr>
        </p:nvSpPr>
        <p:spPr>
          <a:xfrm>
            <a:off x="1828800" y="0"/>
            <a:ext cx="8997351" cy="795130"/>
          </a:xfrm>
        </p:spPr>
        <p:txBody>
          <a:bodyPr/>
          <a:lstStyle/>
          <a:p>
            <a:r>
              <a:rPr lang="en-US" dirty="0"/>
              <a:t>Types of Sanctions Programs: Where, Who, What</a:t>
            </a:r>
          </a:p>
        </p:txBody>
      </p:sp>
      <p:sp>
        <p:nvSpPr>
          <p:cNvPr id="3" name="Content Placeholder 2">
            <a:extLst>
              <a:ext uri="{FF2B5EF4-FFF2-40B4-BE49-F238E27FC236}">
                <a16:creationId xmlns:a16="http://schemas.microsoft.com/office/drawing/2014/main" id="{ADA7123A-CE78-4D8F-89F3-BDAE6C31D1F4}"/>
              </a:ext>
            </a:extLst>
          </p:cNvPr>
          <p:cNvSpPr>
            <a:spLocks noGrp="1"/>
          </p:cNvSpPr>
          <p:nvPr>
            <p:ph idx="1"/>
          </p:nvPr>
        </p:nvSpPr>
        <p:spPr>
          <a:xfrm>
            <a:off x="380007" y="1278407"/>
            <a:ext cx="11232871" cy="5328802"/>
          </a:xfrm>
        </p:spPr>
        <p:txBody>
          <a:bodyPr>
            <a:normAutofit/>
          </a:bodyPr>
          <a:lstStyle/>
          <a:p>
            <a:r>
              <a:rPr lang="en-US" b="1" dirty="0"/>
              <a:t>(1) Geographic-Based Restrictions (the “where”)</a:t>
            </a:r>
          </a:p>
          <a:p>
            <a:pPr lvl="1"/>
            <a:r>
              <a:rPr lang="en-US" dirty="0"/>
              <a:t>Virtually all dealings by U.S. persons with these geographies are prohibited absent a specific or general license</a:t>
            </a:r>
          </a:p>
          <a:p>
            <a:pPr lvl="1"/>
            <a:r>
              <a:rPr lang="en-US" dirty="0"/>
              <a:t>Cuba, Iran, North Korea, Syria, and the following regions of Ukraine: Crimea and the so-called Donetsk People’s Republic and Luhansk People’s Republic</a:t>
            </a:r>
          </a:p>
          <a:p>
            <a:pPr lvl="1"/>
            <a:endParaRPr lang="en-US" dirty="0"/>
          </a:p>
          <a:p>
            <a:r>
              <a:rPr lang="en-US" b="1" dirty="0"/>
              <a:t>(2) Person-Based Restrictions (the “who”)</a:t>
            </a:r>
          </a:p>
          <a:p>
            <a:pPr lvl="1"/>
            <a:r>
              <a:rPr lang="en-US" dirty="0"/>
              <a:t>(a) </a:t>
            </a:r>
            <a:r>
              <a:rPr lang="en-US" u="sng" dirty="0"/>
              <a:t>Asset-Freezing Restrictions – the “SDN” List</a:t>
            </a:r>
          </a:p>
          <a:p>
            <a:pPr lvl="1"/>
            <a:r>
              <a:rPr lang="en-US" dirty="0"/>
              <a:t>(b) </a:t>
            </a:r>
            <a:r>
              <a:rPr lang="en-US" u="sng" dirty="0"/>
              <a:t>Limited List-Based Sanctions (aka “Sectoral” Sanctions)</a:t>
            </a:r>
          </a:p>
          <a:p>
            <a:pPr marL="228600" lvl="1" indent="0">
              <a:buNone/>
            </a:pPr>
            <a:endParaRPr lang="en-US" dirty="0"/>
          </a:p>
          <a:p>
            <a:r>
              <a:rPr lang="en-US" b="1" dirty="0"/>
              <a:t>(3) Activity-Based Restrictions (the “what”)</a:t>
            </a:r>
          </a:p>
        </p:txBody>
      </p:sp>
    </p:spTree>
    <p:extLst>
      <p:ext uri="{BB962C8B-B14F-4D97-AF65-F5344CB8AC3E}">
        <p14:creationId xmlns:p14="http://schemas.microsoft.com/office/powerpoint/2010/main" val="3025363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3C96-AE2B-497C-ABC4-692040DE4D09}"/>
              </a:ext>
            </a:extLst>
          </p:cNvPr>
          <p:cNvSpPr>
            <a:spLocks noGrp="1"/>
          </p:cNvSpPr>
          <p:nvPr>
            <p:ph type="title"/>
          </p:nvPr>
        </p:nvSpPr>
        <p:spPr/>
        <p:txBody>
          <a:bodyPr/>
          <a:lstStyle/>
          <a:p>
            <a:r>
              <a:rPr lang="en-US" dirty="0"/>
              <a:t>Pitfalls and Risks</a:t>
            </a:r>
          </a:p>
        </p:txBody>
      </p:sp>
      <p:sp>
        <p:nvSpPr>
          <p:cNvPr id="6" name="Content Placeholder 5">
            <a:extLst>
              <a:ext uri="{FF2B5EF4-FFF2-40B4-BE49-F238E27FC236}">
                <a16:creationId xmlns:a16="http://schemas.microsoft.com/office/drawing/2014/main" id="{ECF17A96-7585-453F-B434-5FBCF17A9EF2}"/>
              </a:ext>
            </a:extLst>
          </p:cNvPr>
          <p:cNvSpPr>
            <a:spLocks noGrp="1"/>
          </p:cNvSpPr>
          <p:nvPr>
            <p:ph idx="1"/>
          </p:nvPr>
        </p:nvSpPr>
        <p:spPr>
          <a:xfrm>
            <a:off x="402251" y="1417320"/>
            <a:ext cx="11451393" cy="4800600"/>
          </a:xfrm>
        </p:spPr>
        <p:txBody>
          <a:bodyPr>
            <a:normAutofit fontScale="92500"/>
          </a:bodyPr>
          <a:lstStyle/>
          <a:p>
            <a:r>
              <a:rPr lang="en-US" b="1" dirty="0"/>
              <a:t>Check Ownership</a:t>
            </a:r>
            <a:endParaRPr lang="en-US" dirty="0"/>
          </a:p>
          <a:p>
            <a:pPr lvl="1"/>
            <a:r>
              <a:rPr lang="en-US" dirty="0"/>
              <a:t>Risk: a person 50% or more owned by persons on the </a:t>
            </a:r>
            <a:r>
              <a:rPr lang="en-US" dirty="0" err="1"/>
              <a:t>SDN</a:t>
            </a:r>
            <a:r>
              <a:rPr lang="en-US" dirty="0"/>
              <a:t> List is also subject to sanctions, even if you do not know their owner</a:t>
            </a:r>
          </a:p>
          <a:p>
            <a:pPr lvl="1"/>
            <a:r>
              <a:rPr lang="en-US" dirty="0"/>
              <a:t>Mitigation: implement restricted party screening and ownership checks for high-risk areas</a:t>
            </a:r>
          </a:p>
          <a:p>
            <a:r>
              <a:rPr lang="en-US" b="1" dirty="0"/>
              <a:t>Hidden Involvement of U.S. Persons</a:t>
            </a:r>
            <a:endParaRPr lang="en-US" dirty="0"/>
          </a:p>
          <a:p>
            <a:pPr lvl="1"/>
            <a:r>
              <a:rPr lang="en-US" dirty="0"/>
              <a:t>Risk: Using U.S. dollars often requires the involvement of a U.S. person or one person abroad handling the transaction a U.S. citizen expat or dual-citizen abroad</a:t>
            </a:r>
          </a:p>
          <a:p>
            <a:pPr lvl="1"/>
            <a:r>
              <a:rPr lang="en-US" dirty="0"/>
              <a:t>Mitigation: provide training on compliance, implement recusal policies for U.S. person staff</a:t>
            </a:r>
          </a:p>
          <a:p>
            <a:r>
              <a:rPr lang="en-US" b="1" dirty="0"/>
              <a:t>Scope of General or Specific License</a:t>
            </a:r>
          </a:p>
          <a:p>
            <a:pPr lvl="1"/>
            <a:r>
              <a:rPr lang="en-US" dirty="0"/>
              <a:t>Risk: Licenses only authorize specified dealings, not all dealings with sanctioned persons or countries</a:t>
            </a:r>
          </a:p>
          <a:p>
            <a:pPr lvl="1"/>
            <a:r>
              <a:rPr lang="en-US" dirty="0"/>
              <a:t>Mitigation: appoint a compliance officer to coordinate, provide training on compliance</a:t>
            </a:r>
          </a:p>
          <a:p>
            <a:endParaRPr lang="en-US" b="1" dirty="0"/>
          </a:p>
        </p:txBody>
      </p:sp>
    </p:spTree>
    <p:extLst>
      <p:ext uri="{BB962C8B-B14F-4D97-AF65-F5344CB8AC3E}">
        <p14:creationId xmlns:p14="http://schemas.microsoft.com/office/powerpoint/2010/main" val="1674646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29311-F82C-43E1-BCD8-A97B160EB160}"/>
              </a:ext>
            </a:extLst>
          </p:cNvPr>
          <p:cNvSpPr>
            <a:spLocks noGrp="1"/>
          </p:cNvSpPr>
          <p:nvPr>
            <p:ph type="title"/>
          </p:nvPr>
        </p:nvSpPr>
        <p:spPr>
          <a:xfrm>
            <a:off x="1334347" y="2057400"/>
            <a:ext cx="6858000" cy="1371600"/>
          </a:xfrm>
        </p:spPr>
        <p:txBody>
          <a:bodyPr>
            <a:normAutofit fontScale="90000"/>
          </a:bodyPr>
          <a:lstStyle/>
          <a:p>
            <a:r>
              <a:rPr lang="en-US" dirty="0"/>
              <a:t>Step 5: Obtain export authorization, if required, or identify available license exceptions/exemptions</a:t>
            </a:r>
            <a:br>
              <a:rPr lang="en-US" dirty="0">
                <a:solidFill>
                  <a:prstClr val="black">
                    <a:lumMod val="85000"/>
                    <a:lumOff val="15000"/>
                  </a:prstClr>
                </a:solidFill>
              </a:rPr>
            </a:br>
            <a:r>
              <a:rPr lang="en-US" dirty="0"/>
              <a:t> </a:t>
            </a:r>
          </a:p>
        </p:txBody>
      </p:sp>
      <p:sp>
        <p:nvSpPr>
          <p:cNvPr id="5" name="Text Placeholder 4">
            <a:extLst>
              <a:ext uri="{FF2B5EF4-FFF2-40B4-BE49-F238E27FC236}">
                <a16:creationId xmlns:a16="http://schemas.microsoft.com/office/drawing/2014/main" id="{BB27C2C2-D5F9-471F-8073-1F24803EE49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910905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3C96-AE2B-497C-ABC4-692040DE4D09}"/>
              </a:ext>
            </a:extLst>
          </p:cNvPr>
          <p:cNvSpPr>
            <a:spLocks noGrp="1"/>
          </p:cNvSpPr>
          <p:nvPr>
            <p:ph type="title"/>
          </p:nvPr>
        </p:nvSpPr>
        <p:spPr/>
        <p:txBody>
          <a:bodyPr/>
          <a:lstStyle/>
          <a:p>
            <a:r>
              <a:rPr lang="en-US" dirty="0"/>
              <a:t>ITAR Authorizations </a:t>
            </a:r>
          </a:p>
        </p:txBody>
      </p:sp>
      <p:sp>
        <p:nvSpPr>
          <p:cNvPr id="6" name="Content Placeholder 5">
            <a:extLst>
              <a:ext uri="{FF2B5EF4-FFF2-40B4-BE49-F238E27FC236}">
                <a16:creationId xmlns:a16="http://schemas.microsoft.com/office/drawing/2014/main" id="{ECF17A96-7585-453F-B434-5FBCF17A9EF2}"/>
              </a:ext>
            </a:extLst>
          </p:cNvPr>
          <p:cNvSpPr>
            <a:spLocks noGrp="1"/>
          </p:cNvSpPr>
          <p:nvPr>
            <p:ph idx="1"/>
          </p:nvPr>
        </p:nvSpPr>
        <p:spPr>
          <a:xfrm>
            <a:off x="554651" y="1163320"/>
            <a:ext cx="11451393" cy="4800600"/>
          </a:xfrm>
        </p:spPr>
        <p:txBody>
          <a:bodyPr>
            <a:normAutofit/>
          </a:bodyPr>
          <a:lstStyle/>
          <a:p>
            <a:r>
              <a:rPr lang="en-US" b="1" dirty="0"/>
              <a:t>DSP-5:  </a:t>
            </a:r>
            <a:r>
              <a:rPr lang="en-US" dirty="0"/>
              <a:t>For permanent export of defense article (including tech data), and limited defense services </a:t>
            </a:r>
            <a:r>
              <a:rPr lang="en-US" b="1" dirty="0"/>
              <a:t> </a:t>
            </a:r>
          </a:p>
          <a:p>
            <a:r>
              <a:rPr lang="en-US" b="1" dirty="0"/>
              <a:t>DSP-73: </a:t>
            </a:r>
            <a:r>
              <a:rPr lang="en-US" dirty="0"/>
              <a:t>For temporary export of defense article (no tech data!) </a:t>
            </a:r>
          </a:p>
          <a:p>
            <a:r>
              <a:rPr lang="en-US" b="1" dirty="0"/>
              <a:t>Agreements </a:t>
            </a:r>
            <a:endParaRPr lang="en-US" dirty="0"/>
          </a:p>
          <a:p>
            <a:pPr lvl="1"/>
            <a:r>
              <a:rPr lang="en-US" sz="2800" dirty="0"/>
              <a:t>Technical Assistance Agreement:  Defense services, tech data </a:t>
            </a:r>
          </a:p>
          <a:p>
            <a:pPr lvl="2"/>
            <a:r>
              <a:rPr lang="en-US" sz="2800" dirty="0">
                <a:latin typeface="Arial Narrow" charset="0"/>
              </a:rPr>
              <a:t>License “in furtherance of” an agreement</a:t>
            </a:r>
          </a:p>
          <a:p>
            <a:pPr lvl="2"/>
            <a:r>
              <a:rPr lang="en-US" sz="2800" dirty="0">
                <a:latin typeface="Arial Narrow" charset="0"/>
              </a:rPr>
              <a:t>License “in support of” an agreement  </a:t>
            </a:r>
          </a:p>
          <a:p>
            <a:pPr lvl="1"/>
            <a:r>
              <a:rPr lang="en-US" sz="2800" dirty="0"/>
              <a:t>Manufacturing License Agreement </a:t>
            </a:r>
          </a:p>
          <a:p>
            <a:pPr lvl="1"/>
            <a:r>
              <a:rPr lang="en-US" sz="2800" dirty="0"/>
              <a:t>Warehouse Distribution Agreement </a:t>
            </a:r>
          </a:p>
          <a:p>
            <a:endParaRPr lang="en-US" b="1" dirty="0"/>
          </a:p>
        </p:txBody>
      </p:sp>
    </p:spTree>
    <p:extLst>
      <p:ext uri="{BB962C8B-B14F-4D97-AF65-F5344CB8AC3E}">
        <p14:creationId xmlns:p14="http://schemas.microsoft.com/office/powerpoint/2010/main" val="3064518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3C96-AE2B-497C-ABC4-692040DE4D09}"/>
              </a:ext>
            </a:extLst>
          </p:cNvPr>
          <p:cNvSpPr>
            <a:spLocks noGrp="1"/>
          </p:cNvSpPr>
          <p:nvPr>
            <p:ph type="title"/>
          </p:nvPr>
        </p:nvSpPr>
        <p:spPr/>
        <p:txBody>
          <a:bodyPr/>
          <a:lstStyle/>
          <a:p>
            <a:r>
              <a:rPr lang="en-US" dirty="0"/>
              <a:t>License Exemptions under the ITAR</a:t>
            </a:r>
          </a:p>
        </p:txBody>
      </p:sp>
      <p:sp>
        <p:nvSpPr>
          <p:cNvPr id="6" name="Content Placeholder 5">
            <a:extLst>
              <a:ext uri="{FF2B5EF4-FFF2-40B4-BE49-F238E27FC236}">
                <a16:creationId xmlns:a16="http://schemas.microsoft.com/office/drawing/2014/main" id="{ECF17A96-7585-453F-B434-5FBCF17A9EF2}"/>
              </a:ext>
            </a:extLst>
          </p:cNvPr>
          <p:cNvSpPr>
            <a:spLocks noGrp="1"/>
          </p:cNvSpPr>
          <p:nvPr>
            <p:ph idx="1"/>
          </p:nvPr>
        </p:nvSpPr>
        <p:spPr>
          <a:xfrm>
            <a:off x="379742" y="1231054"/>
            <a:ext cx="11451393" cy="4800600"/>
          </a:xfrm>
        </p:spPr>
        <p:txBody>
          <a:bodyPr>
            <a:normAutofit/>
          </a:bodyPr>
          <a:lstStyle/>
          <a:p>
            <a:r>
              <a:rPr lang="en-US" b="1" dirty="0"/>
              <a:t>ITAR § 126.4 By or For the U.S. Government </a:t>
            </a:r>
          </a:p>
          <a:p>
            <a:pPr lvl="1"/>
            <a:r>
              <a:rPr lang="en-US" sz="2800" dirty="0"/>
              <a:t>Industry partners may export directly to the USG at its request (can be verbal) </a:t>
            </a:r>
          </a:p>
          <a:p>
            <a:pPr lvl="1"/>
            <a:r>
              <a:rPr lang="en-US" sz="2800" dirty="0"/>
              <a:t>At the “written direction” of USG, an industry partner may make an export, reexport, retransfer that the USG would have been authorized to make itself</a:t>
            </a:r>
          </a:p>
          <a:p>
            <a:pPr lvl="1"/>
            <a:r>
              <a:rPr lang="en-US" sz="2800" dirty="0"/>
              <a:t>Intended to better support international agreements and arrangements and support partners</a:t>
            </a:r>
            <a:r>
              <a:rPr lang="en-US" dirty="0"/>
              <a:t>. </a:t>
            </a:r>
          </a:p>
          <a:p>
            <a:pPr lvl="1"/>
            <a:endParaRPr lang="en-US" dirty="0"/>
          </a:p>
        </p:txBody>
      </p:sp>
    </p:spTree>
    <p:extLst>
      <p:ext uri="{BB962C8B-B14F-4D97-AF65-F5344CB8AC3E}">
        <p14:creationId xmlns:p14="http://schemas.microsoft.com/office/powerpoint/2010/main" val="16972919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3C96-AE2B-497C-ABC4-692040DE4D09}"/>
              </a:ext>
            </a:extLst>
          </p:cNvPr>
          <p:cNvSpPr>
            <a:spLocks noGrp="1"/>
          </p:cNvSpPr>
          <p:nvPr>
            <p:ph type="title"/>
          </p:nvPr>
        </p:nvSpPr>
        <p:spPr/>
        <p:txBody>
          <a:bodyPr/>
          <a:lstStyle/>
          <a:p>
            <a:r>
              <a:rPr lang="en-US" dirty="0"/>
              <a:t>ITAR § 126.4</a:t>
            </a:r>
          </a:p>
        </p:txBody>
      </p:sp>
      <p:sp>
        <p:nvSpPr>
          <p:cNvPr id="6" name="Content Placeholder 5">
            <a:extLst>
              <a:ext uri="{FF2B5EF4-FFF2-40B4-BE49-F238E27FC236}">
                <a16:creationId xmlns:a16="http://schemas.microsoft.com/office/drawing/2014/main" id="{ECF17A96-7585-453F-B434-5FBCF17A9EF2}"/>
              </a:ext>
            </a:extLst>
          </p:cNvPr>
          <p:cNvSpPr>
            <a:spLocks noGrp="1"/>
          </p:cNvSpPr>
          <p:nvPr>
            <p:ph idx="1"/>
          </p:nvPr>
        </p:nvSpPr>
        <p:spPr>
          <a:xfrm>
            <a:off x="379742" y="1231054"/>
            <a:ext cx="11451393" cy="4800600"/>
          </a:xfrm>
        </p:spPr>
        <p:txBody>
          <a:bodyPr>
            <a:normAutofit/>
          </a:bodyPr>
          <a:lstStyle/>
          <a:p>
            <a:pPr marL="514350" indent="-514350">
              <a:buFont typeface="+mj-lt"/>
              <a:buAutoNum type="arabicPeriod"/>
            </a:pPr>
            <a:r>
              <a:rPr lang="en-US" b="1" dirty="0"/>
              <a:t>Is the purpose / end use described under (a)(1) through (4)?</a:t>
            </a:r>
          </a:p>
          <a:p>
            <a:pPr marL="876286" lvl="1" indent="-342900">
              <a:buFont typeface="Arial" panose="020B0604020202020204" pitchFamily="34" charset="0"/>
              <a:buChar char="•"/>
            </a:pPr>
            <a:r>
              <a:rPr lang="en-US" dirty="0"/>
              <a:t>determines the availability of the license exemption </a:t>
            </a:r>
          </a:p>
          <a:p>
            <a:pPr marL="514350" indent="-514350">
              <a:buFont typeface="+mj-lt"/>
              <a:buAutoNum type="arabicPeriod"/>
            </a:pPr>
            <a:r>
              <a:rPr lang="en-US" b="1" dirty="0"/>
              <a:t>Is the exporter the USG or another entity?</a:t>
            </a:r>
          </a:p>
          <a:p>
            <a:pPr lvl="1">
              <a:buFont typeface="Arial" panose="020B0604020202020204" pitchFamily="34" charset="0"/>
              <a:buChar char="•"/>
            </a:pPr>
            <a:r>
              <a:rPr lang="en-US" dirty="0"/>
              <a:t>determines whether to move to paragraph (a) or (b)</a:t>
            </a:r>
            <a:endParaRPr lang="en-US" b="1" dirty="0"/>
          </a:p>
          <a:p>
            <a:pPr marL="514350" indent="-514350">
              <a:buFont typeface="+mj-lt"/>
              <a:buAutoNum type="arabicPeriod"/>
            </a:pPr>
            <a:r>
              <a:rPr lang="en-US" b="1" dirty="0"/>
              <a:t>If § 126.4(b), is it to the USG, or to another entity?</a:t>
            </a:r>
          </a:p>
          <a:p>
            <a:pPr lvl="1">
              <a:buFont typeface="Arial" panose="020B0604020202020204" pitchFamily="34" charset="0"/>
              <a:buChar char="•"/>
            </a:pPr>
            <a:r>
              <a:rPr lang="en-US" dirty="0"/>
              <a:t>determines whether to move to subparagraph (b)(1) or (b)(2)</a:t>
            </a:r>
            <a:endParaRPr lang="en-US" b="1" dirty="0"/>
          </a:p>
          <a:p>
            <a:pPr marL="514350" indent="-514350">
              <a:buFont typeface="+mj-lt"/>
              <a:buAutoNum type="arabicPeriod"/>
            </a:pPr>
            <a:r>
              <a:rPr lang="en-US" b="1" dirty="0"/>
              <a:t>If § 126.4(b)(2), is it pursuant to an international agreement or arrangement?</a:t>
            </a:r>
          </a:p>
          <a:p>
            <a:pPr lvl="1">
              <a:buFont typeface="Arial" panose="020B0604020202020204" pitchFamily="34" charset="0"/>
              <a:buChar char="•"/>
            </a:pPr>
            <a:r>
              <a:rPr lang="en-US" dirty="0"/>
              <a:t>determines whether “written direction” from the USG is required </a:t>
            </a:r>
          </a:p>
        </p:txBody>
      </p:sp>
    </p:spTree>
    <p:extLst>
      <p:ext uri="{BB962C8B-B14F-4D97-AF65-F5344CB8AC3E}">
        <p14:creationId xmlns:p14="http://schemas.microsoft.com/office/powerpoint/2010/main" val="3220705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A18B4-9D61-4691-A549-283871985941}"/>
              </a:ext>
            </a:extLst>
          </p:cNvPr>
          <p:cNvSpPr>
            <a:spLocks noGrp="1"/>
          </p:cNvSpPr>
          <p:nvPr>
            <p:ph type="title"/>
          </p:nvPr>
        </p:nvSpPr>
        <p:spPr/>
        <p:txBody>
          <a:bodyPr/>
          <a:lstStyle/>
          <a:p>
            <a:r>
              <a:rPr lang="en-US" dirty="0"/>
              <a:t>Purpose of Export Controls</a:t>
            </a:r>
          </a:p>
        </p:txBody>
      </p:sp>
      <p:sp>
        <p:nvSpPr>
          <p:cNvPr id="4" name="Rectangle 3">
            <a:extLst>
              <a:ext uri="{FF2B5EF4-FFF2-40B4-BE49-F238E27FC236}">
                <a16:creationId xmlns:a16="http://schemas.microsoft.com/office/drawing/2014/main" id="{02BE49B3-90D3-4571-8B98-00DCAA8C4481}"/>
              </a:ext>
            </a:extLst>
          </p:cNvPr>
          <p:cNvSpPr txBox="1">
            <a:spLocks noChangeArrowheads="1"/>
          </p:cNvSpPr>
          <p:nvPr/>
        </p:nvSpPr>
        <p:spPr bwMode="auto">
          <a:xfrm>
            <a:off x="626533" y="1733550"/>
            <a:ext cx="10532533" cy="49381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lnSpc>
                <a:spcPct val="90000"/>
              </a:lnSpc>
            </a:pPr>
            <a:r>
              <a:rPr lang="en-US" sz="2700" kern="0" dirty="0"/>
              <a:t>Advance a country’s foreign policy goals</a:t>
            </a:r>
          </a:p>
          <a:p>
            <a:pPr>
              <a:lnSpc>
                <a:spcPct val="90000"/>
              </a:lnSpc>
            </a:pPr>
            <a:r>
              <a:rPr lang="en-US" sz="2700" kern="0" dirty="0"/>
              <a:t>Restrict exports of goods and technology that could contribute to the military potential of its adversaries</a:t>
            </a:r>
          </a:p>
          <a:p>
            <a:pPr>
              <a:lnSpc>
                <a:spcPct val="90000"/>
              </a:lnSpc>
            </a:pPr>
            <a:r>
              <a:rPr lang="en-US" sz="2700" kern="0" dirty="0"/>
              <a:t>Prevent proliferation of weapons of mass destruction (nuclear, biological, chemical)</a:t>
            </a:r>
          </a:p>
          <a:p>
            <a:pPr>
              <a:lnSpc>
                <a:spcPct val="90000"/>
              </a:lnSpc>
            </a:pPr>
            <a:r>
              <a:rPr lang="en-US" sz="2700" kern="0" dirty="0"/>
              <a:t>Prevent terrorism</a:t>
            </a:r>
          </a:p>
          <a:p>
            <a:pPr>
              <a:lnSpc>
                <a:spcPct val="90000"/>
              </a:lnSpc>
            </a:pPr>
            <a:r>
              <a:rPr lang="en-US" sz="2700" kern="0" dirty="0"/>
              <a:t>Fulfill international obligations</a:t>
            </a:r>
          </a:p>
          <a:p>
            <a:pPr>
              <a:lnSpc>
                <a:spcPct val="90000"/>
              </a:lnSpc>
            </a:pPr>
            <a:endParaRPr lang="en-US" sz="2700" kern="0" dirty="0"/>
          </a:p>
        </p:txBody>
      </p:sp>
      <p:pic>
        <p:nvPicPr>
          <p:cNvPr id="5" name="Picture 4">
            <a:extLst>
              <a:ext uri="{FF2B5EF4-FFF2-40B4-BE49-F238E27FC236}">
                <a16:creationId xmlns:a16="http://schemas.microsoft.com/office/drawing/2014/main" id="{C71153D5-B939-42D4-B95A-1B3EE52BC315}"/>
              </a:ext>
            </a:extLst>
          </p:cNvPr>
          <p:cNvPicPr>
            <a:picLocks noChangeAspect="1"/>
          </p:cNvPicPr>
          <p:nvPr/>
        </p:nvPicPr>
        <p:blipFill>
          <a:blip r:embed="rId2"/>
          <a:stretch>
            <a:fillRect/>
          </a:stretch>
        </p:blipFill>
        <p:spPr>
          <a:xfrm>
            <a:off x="7450580" y="3901016"/>
            <a:ext cx="2447925" cy="1676400"/>
          </a:xfrm>
          <a:prstGeom prst="rect">
            <a:avLst/>
          </a:prstGeom>
        </p:spPr>
      </p:pic>
    </p:spTree>
    <p:extLst>
      <p:ext uri="{BB962C8B-B14F-4D97-AF65-F5344CB8AC3E}">
        <p14:creationId xmlns:p14="http://schemas.microsoft.com/office/powerpoint/2010/main" val="3571010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3C96-AE2B-497C-ABC4-692040DE4D09}"/>
              </a:ext>
            </a:extLst>
          </p:cNvPr>
          <p:cNvSpPr>
            <a:spLocks noGrp="1"/>
          </p:cNvSpPr>
          <p:nvPr>
            <p:ph type="title"/>
          </p:nvPr>
        </p:nvSpPr>
        <p:spPr/>
        <p:txBody>
          <a:bodyPr/>
          <a:lstStyle/>
          <a:p>
            <a:r>
              <a:rPr lang="en-US" dirty="0"/>
              <a:t>ITAR § 126.4</a:t>
            </a:r>
          </a:p>
        </p:txBody>
      </p:sp>
      <p:sp>
        <p:nvSpPr>
          <p:cNvPr id="6" name="Content Placeholder 5">
            <a:extLst>
              <a:ext uri="{FF2B5EF4-FFF2-40B4-BE49-F238E27FC236}">
                <a16:creationId xmlns:a16="http://schemas.microsoft.com/office/drawing/2014/main" id="{ECF17A96-7585-453F-B434-5FBCF17A9EF2}"/>
              </a:ext>
            </a:extLst>
          </p:cNvPr>
          <p:cNvSpPr>
            <a:spLocks noGrp="1"/>
          </p:cNvSpPr>
          <p:nvPr>
            <p:ph idx="1"/>
          </p:nvPr>
        </p:nvSpPr>
        <p:spPr>
          <a:xfrm>
            <a:off x="379742" y="1231054"/>
            <a:ext cx="11451393" cy="4800600"/>
          </a:xfrm>
        </p:spPr>
        <p:txBody>
          <a:bodyPr>
            <a:normAutofit/>
          </a:bodyPr>
          <a:lstStyle/>
          <a:p>
            <a:pPr marL="0" indent="0">
              <a:buNone/>
            </a:pPr>
            <a:r>
              <a:rPr lang="en-US" b="1" dirty="0"/>
              <a:t>Special considerations: </a:t>
            </a:r>
          </a:p>
          <a:p>
            <a:r>
              <a:rPr lang="en-US" dirty="0"/>
              <a:t>126.4(b)(2) not eligible for exports to 126.1 countries </a:t>
            </a:r>
          </a:p>
          <a:p>
            <a:r>
              <a:rPr lang="en-US" dirty="0"/>
              <a:t>Exemption can authorize transfers of classified data </a:t>
            </a:r>
          </a:p>
          <a:p>
            <a:r>
              <a:rPr lang="en-US" dirty="0"/>
              <a:t>Form of “written direction” required not prescribed by </a:t>
            </a:r>
            <a:r>
              <a:rPr lang="en-US" dirty="0" err="1"/>
              <a:t>DDTC</a:t>
            </a:r>
            <a:r>
              <a:rPr lang="en-US" dirty="0"/>
              <a:t>, but reasonable person analysis required as to whether the writing actually directed an export, and that USG official had authority to do so</a:t>
            </a:r>
          </a:p>
          <a:p>
            <a:endParaRPr lang="en-US" dirty="0"/>
          </a:p>
          <a:p>
            <a:r>
              <a:rPr lang="en-US" dirty="0"/>
              <a:t>BIS has similar license exception: GOV, EAR § 740.11</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320856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2DF9-D0EB-4F2F-B4C9-66FB40AA8B53}"/>
              </a:ext>
            </a:extLst>
          </p:cNvPr>
          <p:cNvSpPr>
            <a:spLocks noGrp="1"/>
          </p:cNvSpPr>
          <p:nvPr>
            <p:ph type="title"/>
          </p:nvPr>
        </p:nvSpPr>
        <p:spPr/>
        <p:txBody>
          <a:bodyPr/>
          <a:lstStyle/>
          <a:p>
            <a:r>
              <a:rPr lang="en-US" dirty="0"/>
              <a:t>Foreign Military Sales (FMS)</a:t>
            </a:r>
          </a:p>
        </p:txBody>
      </p:sp>
      <p:sp>
        <p:nvSpPr>
          <p:cNvPr id="3" name="Content Placeholder 2">
            <a:extLst>
              <a:ext uri="{FF2B5EF4-FFF2-40B4-BE49-F238E27FC236}">
                <a16:creationId xmlns:a16="http://schemas.microsoft.com/office/drawing/2014/main" id="{7636C0DB-661D-43E7-9AA6-1BDFC331351C}"/>
              </a:ext>
            </a:extLst>
          </p:cNvPr>
          <p:cNvSpPr>
            <a:spLocks noGrp="1"/>
          </p:cNvSpPr>
          <p:nvPr>
            <p:ph idx="1"/>
          </p:nvPr>
        </p:nvSpPr>
        <p:spPr/>
        <p:txBody>
          <a:bodyPr/>
          <a:lstStyle/>
          <a:p>
            <a:r>
              <a:rPr lang="en-US" dirty="0"/>
              <a:t>Commodities authorized for export pursuant to an FMS Letter of Authorization do not require separate export authorization</a:t>
            </a:r>
          </a:p>
          <a:p>
            <a:pPr lvl="1"/>
            <a:r>
              <a:rPr lang="en-US" dirty="0"/>
              <a:t>Items that would have been “subject to the EAR” are not, if they are exported under FMS case; EAR § 734.3(b)(vi).  BIS cannot license these items, no jurisdiction!</a:t>
            </a:r>
          </a:p>
          <a:p>
            <a:pPr lvl="2"/>
            <a:r>
              <a:rPr lang="en-US" sz="2400" dirty="0">
                <a:latin typeface="Arial Narrow" charset="0"/>
              </a:rPr>
              <a:t>Tricky, no way to file accurate export information for these items.  See BIS FAQs. </a:t>
            </a:r>
          </a:p>
          <a:p>
            <a:pPr lvl="1"/>
            <a:r>
              <a:rPr lang="en-US" dirty="0"/>
              <a:t>Similarly, items authorized under LOA are not “defense articles” moving under Arms Export Control Act (</a:t>
            </a:r>
            <a:r>
              <a:rPr lang="en-US" dirty="0" err="1"/>
              <a:t>AECA</a:t>
            </a:r>
            <a:r>
              <a:rPr lang="en-US" dirty="0"/>
              <a:t>) Section 38, even if described on </a:t>
            </a:r>
            <a:r>
              <a:rPr lang="en-US" dirty="0" err="1"/>
              <a:t>USML</a:t>
            </a:r>
            <a:r>
              <a:rPr lang="en-US" dirty="0"/>
              <a:t> </a:t>
            </a:r>
          </a:p>
          <a:p>
            <a:pPr lvl="2"/>
            <a:r>
              <a:rPr lang="en-US" sz="2400" dirty="0">
                <a:latin typeface="Arial Narrow" charset="0"/>
              </a:rPr>
              <a:t>ITAR license exclusions/exemptions available: ITAR §§ 126.4 and 126.6</a:t>
            </a:r>
          </a:p>
          <a:p>
            <a:pPr lvl="2"/>
            <a:r>
              <a:rPr lang="en-US" sz="2400" dirty="0">
                <a:latin typeface="Arial Narrow" charset="0"/>
              </a:rPr>
              <a:t>Exports must occur during period that LOA and implementing contracts/subcontracts remain valid </a:t>
            </a:r>
          </a:p>
          <a:p>
            <a:pPr lvl="2"/>
            <a:r>
              <a:rPr lang="en-US" sz="2400" dirty="0">
                <a:latin typeface="Arial Narrow" charset="0"/>
              </a:rPr>
              <a:t>If defense articles will be shipped by U.S. contractor, check out § 126.4 </a:t>
            </a:r>
          </a:p>
          <a:p>
            <a:pPr marL="0" indent="0">
              <a:buNone/>
            </a:pPr>
            <a:endParaRPr lang="en-US" dirty="0"/>
          </a:p>
        </p:txBody>
      </p:sp>
    </p:spTree>
    <p:extLst>
      <p:ext uri="{BB962C8B-B14F-4D97-AF65-F5344CB8AC3E}">
        <p14:creationId xmlns:p14="http://schemas.microsoft.com/office/powerpoint/2010/main" val="2360660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C2E36-2D4A-4BAA-9232-0CB57406269B}"/>
              </a:ext>
            </a:extLst>
          </p:cNvPr>
          <p:cNvSpPr>
            <a:spLocks noGrp="1"/>
          </p:cNvSpPr>
          <p:nvPr>
            <p:ph type="title"/>
          </p:nvPr>
        </p:nvSpPr>
        <p:spPr/>
        <p:txBody>
          <a:bodyPr/>
          <a:lstStyle/>
          <a:p>
            <a:r>
              <a:rPr lang="en-US" dirty="0"/>
              <a:t>Step 6: Recordkeeping </a:t>
            </a:r>
          </a:p>
        </p:txBody>
      </p:sp>
    </p:spTree>
    <p:extLst>
      <p:ext uri="{BB962C8B-B14F-4D97-AF65-F5344CB8AC3E}">
        <p14:creationId xmlns:p14="http://schemas.microsoft.com/office/powerpoint/2010/main" val="10031435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2DF9-D0EB-4F2F-B4C9-66FB40AA8B53}"/>
              </a:ext>
            </a:extLst>
          </p:cNvPr>
          <p:cNvSpPr>
            <a:spLocks noGrp="1"/>
          </p:cNvSpPr>
          <p:nvPr>
            <p:ph type="title"/>
          </p:nvPr>
        </p:nvSpPr>
        <p:spPr/>
        <p:txBody>
          <a:bodyPr/>
          <a:lstStyle/>
          <a:p>
            <a:r>
              <a:rPr lang="en-US" dirty="0"/>
              <a:t>Census Electronic Export Information </a:t>
            </a:r>
          </a:p>
        </p:txBody>
      </p:sp>
      <p:sp>
        <p:nvSpPr>
          <p:cNvPr id="3" name="Content Placeholder 2">
            <a:extLst>
              <a:ext uri="{FF2B5EF4-FFF2-40B4-BE49-F238E27FC236}">
                <a16:creationId xmlns:a16="http://schemas.microsoft.com/office/drawing/2014/main" id="{7636C0DB-661D-43E7-9AA6-1BDFC331351C}"/>
              </a:ext>
            </a:extLst>
          </p:cNvPr>
          <p:cNvSpPr>
            <a:spLocks noGrp="1"/>
          </p:cNvSpPr>
          <p:nvPr>
            <p:ph idx="1"/>
          </p:nvPr>
        </p:nvSpPr>
        <p:spPr/>
        <p:txBody>
          <a:bodyPr/>
          <a:lstStyle/>
          <a:p>
            <a:r>
              <a:rPr lang="en-US" dirty="0"/>
              <a:t>Census </a:t>
            </a:r>
            <a:r>
              <a:rPr lang="en-US" dirty="0" err="1"/>
              <a:t>EEI</a:t>
            </a:r>
            <a:r>
              <a:rPr lang="en-US" dirty="0"/>
              <a:t> filings, Required under </a:t>
            </a:r>
            <a:r>
              <a:rPr lang="en-US" dirty="0" err="1"/>
              <a:t>FTR</a:t>
            </a:r>
            <a:r>
              <a:rPr lang="en-US" dirty="0"/>
              <a:t> (15 C.F.R. Part 30)</a:t>
            </a:r>
          </a:p>
          <a:p>
            <a:pPr lvl="1"/>
            <a:r>
              <a:rPr lang="en-US" dirty="0"/>
              <a:t>Must be filed through Automated Export System (AES) prior to export by </a:t>
            </a:r>
            <a:r>
              <a:rPr lang="en-US" dirty="0" err="1"/>
              <a:t>USPPI</a:t>
            </a:r>
            <a:r>
              <a:rPr lang="en-US" dirty="0"/>
              <a:t> or its authorized agent (except for routed transactions)</a:t>
            </a:r>
          </a:p>
          <a:p>
            <a:pPr lvl="1"/>
            <a:r>
              <a:rPr lang="en-US" dirty="0"/>
              <a:t>Required for all physical exports of goods valued above $2,500</a:t>
            </a:r>
          </a:p>
          <a:p>
            <a:pPr lvl="1"/>
            <a:r>
              <a:rPr lang="en-US" dirty="0"/>
              <a:t>Regardless of value, </a:t>
            </a:r>
            <a:r>
              <a:rPr lang="en-US" dirty="0" err="1"/>
              <a:t>EEI</a:t>
            </a:r>
            <a:r>
              <a:rPr lang="en-US" dirty="0"/>
              <a:t> required for items controlled and requiring a license)(shipped under license or license exemption) </a:t>
            </a:r>
          </a:p>
          <a:p>
            <a:pPr lvl="1"/>
            <a:r>
              <a:rPr lang="en-US" dirty="0"/>
              <a:t>Required data elements include, among others:  export classification; value; quantity; description; country of ultimate destination; parties to transaction; license exemption</a:t>
            </a:r>
          </a:p>
          <a:p>
            <a:pPr lvl="1"/>
            <a:r>
              <a:rPr lang="en-US" dirty="0"/>
              <a:t>Failure to file accurate </a:t>
            </a:r>
            <a:r>
              <a:rPr lang="en-US" dirty="0" err="1"/>
              <a:t>EEI</a:t>
            </a:r>
            <a:r>
              <a:rPr lang="en-US" dirty="0"/>
              <a:t>?  Shipment can be stopped by </a:t>
            </a:r>
            <a:r>
              <a:rPr lang="en-US" dirty="0" err="1"/>
              <a:t>CBP</a:t>
            </a:r>
            <a:r>
              <a:rPr lang="en-US" dirty="0"/>
              <a:t> &amp; penalties issued</a:t>
            </a:r>
          </a:p>
          <a:p>
            <a:pPr lvl="1"/>
            <a:r>
              <a:rPr lang="en-US" dirty="0"/>
              <a:t>Must transmit any changes to </a:t>
            </a:r>
            <a:r>
              <a:rPr lang="en-US" dirty="0" err="1"/>
              <a:t>EEI</a:t>
            </a:r>
            <a:r>
              <a:rPr lang="en-US" dirty="0"/>
              <a:t> information “</a:t>
            </a:r>
            <a:r>
              <a:rPr lang="en-US" u="sng" dirty="0"/>
              <a:t>as soon as they are known</a:t>
            </a:r>
            <a:r>
              <a:rPr lang="en-US" dirty="0"/>
              <a:t>”</a:t>
            </a:r>
          </a:p>
        </p:txBody>
      </p:sp>
    </p:spTree>
    <p:extLst>
      <p:ext uri="{BB962C8B-B14F-4D97-AF65-F5344CB8AC3E}">
        <p14:creationId xmlns:p14="http://schemas.microsoft.com/office/powerpoint/2010/main" val="13047344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2DF9-D0EB-4F2F-B4C9-66FB40AA8B53}"/>
              </a:ext>
            </a:extLst>
          </p:cNvPr>
          <p:cNvSpPr>
            <a:spLocks noGrp="1"/>
          </p:cNvSpPr>
          <p:nvPr>
            <p:ph type="title"/>
          </p:nvPr>
        </p:nvSpPr>
        <p:spPr>
          <a:xfrm>
            <a:off x="1770506" y="0"/>
            <a:ext cx="9202294" cy="795130"/>
          </a:xfrm>
        </p:spPr>
        <p:txBody>
          <a:bodyPr/>
          <a:lstStyle/>
          <a:p>
            <a:r>
              <a:rPr lang="en-US" dirty="0"/>
              <a:t>ITAR and EAR Recordkeeping Requirements </a:t>
            </a:r>
          </a:p>
        </p:txBody>
      </p:sp>
      <p:sp>
        <p:nvSpPr>
          <p:cNvPr id="3" name="Content Placeholder 2">
            <a:extLst>
              <a:ext uri="{FF2B5EF4-FFF2-40B4-BE49-F238E27FC236}">
                <a16:creationId xmlns:a16="http://schemas.microsoft.com/office/drawing/2014/main" id="{7636C0DB-661D-43E7-9AA6-1BDFC331351C}"/>
              </a:ext>
            </a:extLst>
          </p:cNvPr>
          <p:cNvSpPr>
            <a:spLocks noGrp="1"/>
          </p:cNvSpPr>
          <p:nvPr>
            <p:ph idx="1"/>
          </p:nvPr>
        </p:nvSpPr>
        <p:spPr/>
        <p:txBody>
          <a:bodyPr/>
          <a:lstStyle/>
          <a:p>
            <a:r>
              <a:rPr lang="en-US" dirty="0"/>
              <a:t>ITAR, EAR, </a:t>
            </a:r>
            <a:r>
              <a:rPr lang="en-US" dirty="0" err="1"/>
              <a:t>FTR</a:t>
            </a:r>
            <a:r>
              <a:rPr lang="en-US" dirty="0"/>
              <a:t>, and OFAC regulations require companies to retain records of export regulated activity </a:t>
            </a:r>
          </a:p>
          <a:p>
            <a:r>
              <a:rPr lang="en-US" dirty="0"/>
              <a:t>Retention period of 5 years from the date of export </a:t>
            </a:r>
          </a:p>
          <a:p>
            <a:r>
              <a:rPr lang="en-US" dirty="0"/>
              <a:t>Must be reproducible and legible </a:t>
            </a:r>
          </a:p>
          <a:p>
            <a:r>
              <a:rPr lang="en-US" dirty="0"/>
              <a:t>Must be available to USG upon request </a:t>
            </a:r>
          </a:p>
          <a:p>
            <a:pPr lvl="1"/>
            <a:r>
              <a:rPr lang="en-US" dirty="0"/>
              <a:t>Example: BIS investigating diversion of commodities sent by your customer to China.  BIS may issue subpoena to your company for all records related to transactions with that customer.  You must produce invoices, sales contracts, emails with customer, payment receipts, BIS licensing information </a:t>
            </a:r>
          </a:p>
          <a:p>
            <a:pPr marL="0" indent="0">
              <a:buNone/>
            </a:pPr>
            <a:endParaRPr lang="en-US" dirty="0"/>
          </a:p>
        </p:txBody>
      </p:sp>
    </p:spTree>
    <p:extLst>
      <p:ext uri="{BB962C8B-B14F-4D97-AF65-F5344CB8AC3E}">
        <p14:creationId xmlns:p14="http://schemas.microsoft.com/office/powerpoint/2010/main" val="8697664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F7879-435D-401C-AD9C-25953DD96E83}"/>
              </a:ext>
            </a:extLst>
          </p:cNvPr>
          <p:cNvSpPr>
            <a:spLocks noGrp="1"/>
          </p:cNvSpPr>
          <p:nvPr>
            <p:ph type="title"/>
          </p:nvPr>
        </p:nvSpPr>
        <p:spPr/>
        <p:txBody>
          <a:bodyPr/>
          <a:lstStyle/>
          <a:p>
            <a:r>
              <a:rPr lang="en-US" dirty="0"/>
              <a:t>Contact Information</a:t>
            </a:r>
          </a:p>
        </p:txBody>
      </p:sp>
      <p:pic>
        <p:nvPicPr>
          <p:cNvPr id="19" name="Picture Placeholder 18">
            <a:extLst>
              <a:ext uri="{FF2B5EF4-FFF2-40B4-BE49-F238E27FC236}">
                <a16:creationId xmlns:a16="http://schemas.microsoft.com/office/drawing/2014/main" id="{6F408717-A316-46E9-A7E6-BFF14D3095D3}"/>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10598" b="10598"/>
          <a:stretch>
            <a:fillRect/>
          </a:stretch>
        </p:blipFill>
        <p:spPr>
          <a:xfrm>
            <a:off x="3822754" y="1435947"/>
            <a:ext cx="1371600" cy="1371600"/>
          </a:xfrm>
        </p:spPr>
      </p:pic>
      <p:sp>
        <p:nvSpPr>
          <p:cNvPr id="14" name="Text Placeholder 13">
            <a:extLst>
              <a:ext uri="{FF2B5EF4-FFF2-40B4-BE49-F238E27FC236}">
                <a16:creationId xmlns:a16="http://schemas.microsoft.com/office/drawing/2014/main" id="{EBCB341B-FB62-432A-BCCC-8624E8E764F4}"/>
              </a:ext>
            </a:extLst>
          </p:cNvPr>
          <p:cNvSpPr>
            <a:spLocks noGrp="1"/>
          </p:cNvSpPr>
          <p:nvPr>
            <p:ph type="body" sz="quarter" idx="18"/>
          </p:nvPr>
        </p:nvSpPr>
        <p:spPr>
          <a:xfrm>
            <a:off x="5301359" y="1435947"/>
            <a:ext cx="3087989" cy="1371600"/>
          </a:xfrm>
        </p:spPr>
        <p:txBody>
          <a:bodyPr>
            <a:normAutofit lnSpcReduction="10000"/>
          </a:bodyPr>
          <a:lstStyle/>
          <a:p>
            <a:r>
              <a:rPr lang="pt-BR" sz="1800" dirty="0">
                <a:solidFill>
                  <a:schemeClr val="tx2"/>
                </a:solidFill>
              </a:rPr>
              <a:t>Maria Alejandra (Jana) del-Cerro</a:t>
            </a:r>
          </a:p>
          <a:p>
            <a:pPr>
              <a:spcBef>
                <a:spcPts val="1200"/>
              </a:spcBef>
            </a:pPr>
            <a:r>
              <a:rPr lang="pt-BR" dirty="0">
                <a:solidFill>
                  <a:schemeClr val="tx2"/>
                </a:solidFill>
              </a:rPr>
              <a:t>Partner</a:t>
            </a:r>
          </a:p>
          <a:p>
            <a:r>
              <a:rPr lang="pt-BR" dirty="0">
                <a:solidFill>
                  <a:schemeClr val="tx2"/>
                </a:solidFill>
              </a:rPr>
              <a:t>mdel-cerro@crowell.com</a:t>
            </a:r>
          </a:p>
          <a:p>
            <a:endParaRPr lang="pt-BR" dirty="0">
              <a:solidFill>
                <a:schemeClr val="tx2"/>
              </a:solidFill>
            </a:endParaRPr>
          </a:p>
          <a:p>
            <a:r>
              <a:rPr lang="pt-BR" dirty="0">
                <a:solidFill>
                  <a:schemeClr val="tx2"/>
                </a:solidFill>
              </a:rPr>
              <a:t>Washington, D.C.</a:t>
            </a:r>
          </a:p>
          <a:p>
            <a:r>
              <a:rPr lang="pt-BR" dirty="0"/>
              <a:t>+1.202.688.3483</a:t>
            </a:r>
          </a:p>
          <a:p>
            <a:endParaRPr lang="en-US" dirty="0"/>
          </a:p>
        </p:txBody>
      </p:sp>
      <p:sp>
        <p:nvSpPr>
          <p:cNvPr id="15" name="Text Placeholder 14">
            <a:extLst>
              <a:ext uri="{FF2B5EF4-FFF2-40B4-BE49-F238E27FC236}">
                <a16:creationId xmlns:a16="http://schemas.microsoft.com/office/drawing/2014/main" id="{718253B0-C3FC-49E8-BDAD-6C3404DD5A79}"/>
              </a:ext>
            </a:extLst>
          </p:cNvPr>
          <p:cNvSpPr>
            <a:spLocks noGrp="1"/>
          </p:cNvSpPr>
          <p:nvPr>
            <p:ph type="body" sz="quarter" idx="21"/>
          </p:nvPr>
        </p:nvSpPr>
        <p:spPr>
          <a:xfrm>
            <a:off x="3763270" y="3011130"/>
            <a:ext cx="4410417" cy="2743200"/>
          </a:xfrm>
        </p:spPr>
        <p:txBody>
          <a:bodyPr/>
          <a:lstStyle/>
          <a:p>
            <a:r>
              <a:rPr lang="en-US" b="1" dirty="0"/>
              <a:t>Maria Alejandra (Jana) del-Cerro</a:t>
            </a:r>
            <a:r>
              <a:rPr lang="en-US" dirty="0"/>
              <a:t> is a partner in Crowell &amp; Moring's Washington, D.C. office and a member of the firm’s International Trade and Government Contracts groups. She advises clients with respect to U.S. export controls, specifically Export Administration Regulations (EAR) and International Traffic in Arms Regulations (ITAR), and economic sanctions. Jana previously served in the Regulatory and Multilateral Affairs division of the Directorate of Defense Trade Controls (</a:t>
            </a:r>
            <a:r>
              <a:rPr lang="en-US" dirty="0" err="1"/>
              <a:t>DDTC’s</a:t>
            </a:r>
            <a:r>
              <a:rPr lang="en-US" dirty="0"/>
              <a:t>) Policy office at the U.S. Department of State.</a:t>
            </a:r>
          </a:p>
        </p:txBody>
      </p:sp>
    </p:spTree>
    <p:extLst>
      <p:ext uri="{BB962C8B-B14F-4D97-AF65-F5344CB8AC3E}">
        <p14:creationId xmlns:p14="http://schemas.microsoft.com/office/powerpoint/2010/main" val="21261221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C2E36-2D4A-4BAA-9232-0CB57406269B}"/>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77942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3C96-AE2B-497C-ABC4-692040DE4D09}"/>
              </a:ext>
            </a:extLst>
          </p:cNvPr>
          <p:cNvSpPr>
            <a:spLocks noGrp="1"/>
          </p:cNvSpPr>
          <p:nvPr>
            <p:ph type="title"/>
          </p:nvPr>
        </p:nvSpPr>
        <p:spPr/>
        <p:txBody>
          <a:bodyPr/>
          <a:lstStyle/>
          <a:p>
            <a:r>
              <a:rPr lang="en-US" dirty="0"/>
              <a:t>Statutory and Regulatory Landscape </a:t>
            </a:r>
          </a:p>
        </p:txBody>
      </p:sp>
      <p:pic>
        <p:nvPicPr>
          <p:cNvPr id="5" name="Picture 4">
            <a:extLst>
              <a:ext uri="{FF2B5EF4-FFF2-40B4-BE49-F238E27FC236}">
                <a16:creationId xmlns:a16="http://schemas.microsoft.com/office/drawing/2014/main" id="{D4A2C7D1-6E2D-4C4F-B611-352D65A16A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71805" y="4326520"/>
            <a:ext cx="1746503" cy="162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EDA51DFD-B66C-4264-B0A2-8A0327B9EA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71805" y="1948539"/>
            <a:ext cx="1748703" cy="162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F1C69495-4547-4B9D-86E3-F251A9427A99}"/>
              </a:ext>
            </a:extLst>
          </p:cNvPr>
          <p:cNvSpPr/>
          <p:nvPr/>
        </p:nvSpPr>
        <p:spPr>
          <a:xfrm>
            <a:off x="474134" y="1198661"/>
            <a:ext cx="9924559" cy="4906792"/>
          </a:xfrm>
          <a:prstGeom prst="rect">
            <a:avLst/>
          </a:prstGeom>
        </p:spPr>
        <p:txBody>
          <a:bodyPr wrap="square">
            <a:spAutoFit/>
          </a:bodyPr>
          <a:lstStyle/>
          <a:p>
            <a:r>
              <a:rPr lang="en-US" sz="1787" b="1" dirty="0"/>
              <a:t>Statute: Arms Export Control Act (</a:t>
            </a:r>
            <a:r>
              <a:rPr lang="en-US" sz="1787" b="1" dirty="0" err="1"/>
              <a:t>AECA</a:t>
            </a:r>
            <a:r>
              <a:rPr lang="en-US" sz="1787" b="1" dirty="0"/>
              <a:t>) </a:t>
            </a:r>
          </a:p>
          <a:p>
            <a:pPr lvl="1"/>
            <a:r>
              <a:rPr lang="en-US" sz="1456" b="1" dirty="0"/>
              <a:t>Regulations: International Traffic in Arms Regulations (ITAR)</a:t>
            </a:r>
          </a:p>
          <a:p>
            <a:pPr lvl="2"/>
            <a:r>
              <a:rPr lang="en-US" sz="1400" dirty="0"/>
              <a:t>Covers defense articles and related technical data and defense services that appear on the U.S. Munitions List (</a:t>
            </a:r>
            <a:r>
              <a:rPr lang="en-US" sz="1400" dirty="0" err="1"/>
              <a:t>USML</a:t>
            </a:r>
            <a:r>
              <a:rPr lang="en-US" sz="1400" dirty="0"/>
              <a:t>)</a:t>
            </a:r>
          </a:p>
          <a:p>
            <a:pPr marL="460375" lvl="2" indent="0">
              <a:buNone/>
            </a:pPr>
            <a:endParaRPr lang="en-US" sz="1191" dirty="0"/>
          </a:p>
          <a:p>
            <a:r>
              <a:rPr lang="en-US" sz="1787" b="1" dirty="0"/>
              <a:t>Statute: Export Control Reform Act (</a:t>
            </a:r>
            <a:r>
              <a:rPr lang="en-US" sz="1787" b="1" dirty="0" err="1"/>
              <a:t>ECRA</a:t>
            </a:r>
            <a:r>
              <a:rPr lang="en-US" sz="1787" b="1" dirty="0"/>
              <a:t>) </a:t>
            </a:r>
          </a:p>
          <a:p>
            <a:pPr lvl="1"/>
            <a:r>
              <a:rPr lang="en-US" sz="1456" b="1" dirty="0"/>
              <a:t>Regulations: Export Administration Regulations (EAR)</a:t>
            </a:r>
          </a:p>
          <a:p>
            <a:pPr lvl="2"/>
            <a:r>
              <a:rPr lang="en-US" sz="1400" dirty="0"/>
              <a:t>Covers just about everything else - commodities, software, and technology</a:t>
            </a:r>
          </a:p>
          <a:p>
            <a:pPr lvl="2"/>
            <a:r>
              <a:rPr lang="en-US" sz="1400" dirty="0"/>
              <a:t>Many appear on the Commerce Control List (CCL)</a:t>
            </a:r>
          </a:p>
          <a:p>
            <a:pPr lvl="2"/>
            <a:r>
              <a:rPr lang="en-US" sz="1400" dirty="0"/>
              <a:t>EAR 99 designation for everything else ‘subject to the EAR’</a:t>
            </a:r>
          </a:p>
          <a:p>
            <a:pPr marL="674022" lvl="2" indent="0">
              <a:buNone/>
            </a:pPr>
            <a:endParaRPr lang="en-US" sz="1191" dirty="0"/>
          </a:p>
          <a:p>
            <a:r>
              <a:rPr lang="en-US" sz="1787" b="1" dirty="0"/>
              <a:t>Statute: International Emergency Economic Powers Act (</a:t>
            </a:r>
            <a:r>
              <a:rPr lang="en-US" sz="1787" b="1" dirty="0" err="1"/>
              <a:t>IEEPA</a:t>
            </a:r>
            <a:r>
              <a:rPr lang="en-US" sz="1787" b="1" dirty="0"/>
              <a:t>)</a:t>
            </a:r>
          </a:p>
          <a:p>
            <a:pPr lvl="1"/>
            <a:r>
              <a:rPr lang="en-US" sz="1456" b="1" dirty="0"/>
              <a:t>Authority for most sanctions programs, e.g. Syrian Sanctions Regulations (</a:t>
            </a:r>
            <a:r>
              <a:rPr lang="en-US" sz="1456" b="1" dirty="0" err="1"/>
              <a:t>SSR</a:t>
            </a:r>
            <a:r>
              <a:rPr lang="en-US" sz="1456" b="1" dirty="0"/>
              <a:t>),  Iranian Transactions and Sanctions Regulations (</a:t>
            </a:r>
            <a:r>
              <a:rPr lang="en-US" sz="1456" b="1" dirty="0" err="1"/>
              <a:t>ITSR</a:t>
            </a:r>
            <a:r>
              <a:rPr lang="en-US" sz="1456" b="1" dirty="0"/>
              <a:t>)</a:t>
            </a:r>
          </a:p>
          <a:p>
            <a:endParaRPr lang="en-US" sz="1919" b="1" dirty="0">
              <a:solidFill>
                <a:prstClr val="black">
                  <a:lumMod val="85000"/>
                  <a:lumOff val="15000"/>
                </a:prstClr>
              </a:solidFill>
            </a:endParaRPr>
          </a:p>
          <a:p>
            <a:r>
              <a:rPr lang="en-US" sz="1800" b="1" dirty="0">
                <a:solidFill>
                  <a:prstClr val="black">
                    <a:lumMod val="85000"/>
                    <a:lumOff val="15000"/>
                  </a:prstClr>
                </a:solidFill>
              </a:rPr>
              <a:t>Foreign Relations Authorization Act</a:t>
            </a:r>
          </a:p>
          <a:p>
            <a:pPr lvl="1"/>
            <a:r>
              <a:rPr lang="en-US" sz="1400" b="1" dirty="0">
                <a:solidFill>
                  <a:prstClr val="black">
                    <a:lumMod val="85000"/>
                    <a:lumOff val="15000"/>
                  </a:prstClr>
                </a:solidFill>
              </a:rPr>
              <a:t>Foreign Trade Regulation (</a:t>
            </a:r>
            <a:r>
              <a:rPr lang="en-US" sz="1400" b="1" dirty="0" err="1">
                <a:solidFill>
                  <a:prstClr val="black">
                    <a:lumMod val="85000"/>
                    <a:lumOff val="15000"/>
                  </a:prstClr>
                </a:solidFill>
              </a:rPr>
              <a:t>FTR</a:t>
            </a:r>
            <a:r>
              <a:rPr lang="en-US" sz="1400" b="1" dirty="0">
                <a:solidFill>
                  <a:prstClr val="black">
                    <a:lumMod val="85000"/>
                    <a:lumOff val="15000"/>
                  </a:prstClr>
                </a:solidFill>
              </a:rPr>
              <a:t>)</a:t>
            </a:r>
          </a:p>
          <a:p>
            <a:pPr lvl="2"/>
            <a:r>
              <a:rPr lang="en-US" sz="1400" dirty="0">
                <a:solidFill>
                  <a:prstClr val="black">
                    <a:lumMod val="85000"/>
                    <a:lumOff val="15000"/>
                  </a:prstClr>
                </a:solidFill>
              </a:rPr>
              <a:t>U.S. Census </a:t>
            </a:r>
          </a:p>
          <a:p>
            <a:pPr lvl="2"/>
            <a:r>
              <a:rPr lang="en-US" sz="1400" dirty="0">
                <a:solidFill>
                  <a:prstClr val="black">
                    <a:lumMod val="85000"/>
                    <a:lumOff val="15000"/>
                  </a:prstClr>
                </a:solidFill>
              </a:rPr>
              <a:t>Requirements for filing Electronic Export Information</a:t>
            </a:r>
          </a:p>
          <a:p>
            <a:pPr lvl="2"/>
            <a:r>
              <a:rPr lang="en-US" sz="1400" dirty="0">
                <a:solidFill>
                  <a:prstClr val="black">
                    <a:lumMod val="85000"/>
                    <a:lumOff val="15000"/>
                  </a:prstClr>
                </a:solidFill>
              </a:rPr>
              <a:t>Enforced by </a:t>
            </a:r>
            <a:r>
              <a:rPr lang="en-US" sz="1400" dirty="0" err="1">
                <a:solidFill>
                  <a:prstClr val="black">
                    <a:lumMod val="85000"/>
                    <a:lumOff val="15000"/>
                  </a:prstClr>
                </a:solidFill>
              </a:rPr>
              <a:t>CBP</a:t>
            </a:r>
            <a:endParaRPr lang="en-US" sz="1400" dirty="0">
              <a:solidFill>
                <a:prstClr val="black">
                  <a:lumMod val="85000"/>
                  <a:lumOff val="15000"/>
                </a:prstClr>
              </a:solidFill>
            </a:endParaRPr>
          </a:p>
          <a:p>
            <a:pPr lvl="2"/>
            <a:r>
              <a:rPr lang="en-US" sz="1400" dirty="0">
                <a:solidFill>
                  <a:prstClr val="black">
                    <a:lumMod val="85000"/>
                    <a:lumOff val="15000"/>
                  </a:prstClr>
                </a:solidFill>
              </a:rPr>
              <a:t>Data used for statistical purposes and for fact gathering by other agencies and law enforcement</a:t>
            </a:r>
            <a:endParaRPr lang="en-US" sz="1400" b="1" dirty="0"/>
          </a:p>
        </p:txBody>
      </p:sp>
    </p:spTree>
    <p:extLst>
      <p:ext uri="{BB962C8B-B14F-4D97-AF65-F5344CB8AC3E}">
        <p14:creationId xmlns:p14="http://schemas.microsoft.com/office/powerpoint/2010/main" val="182512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33A96-EFA7-45AA-97D8-D1A626122809}"/>
              </a:ext>
            </a:extLst>
          </p:cNvPr>
          <p:cNvSpPr>
            <a:spLocks noGrp="1"/>
          </p:cNvSpPr>
          <p:nvPr>
            <p:ph type="title"/>
          </p:nvPr>
        </p:nvSpPr>
        <p:spPr/>
        <p:txBody>
          <a:bodyPr/>
          <a:lstStyle/>
          <a:p>
            <a:r>
              <a:rPr lang="en-US" dirty="0"/>
              <a:t>Statutory and Regulatory Landscape</a:t>
            </a:r>
          </a:p>
        </p:txBody>
      </p:sp>
      <p:sp>
        <p:nvSpPr>
          <p:cNvPr id="4" name="Content Placeholder 1">
            <a:extLst>
              <a:ext uri="{FF2B5EF4-FFF2-40B4-BE49-F238E27FC236}">
                <a16:creationId xmlns:a16="http://schemas.microsoft.com/office/drawing/2014/main" id="{765DE11F-8606-4C63-8495-2A2B8815FFD2}"/>
              </a:ext>
            </a:extLst>
          </p:cNvPr>
          <p:cNvSpPr>
            <a:spLocks noGrp="1"/>
          </p:cNvSpPr>
          <p:nvPr>
            <p:ph idx="1"/>
          </p:nvPr>
        </p:nvSpPr>
        <p:spPr>
          <a:xfrm>
            <a:off x="601664" y="990600"/>
            <a:ext cx="7712604" cy="4895850"/>
          </a:xfrm>
        </p:spPr>
        <p:txBody>
          <a:bodyPr>
            <a:normAutofit fontScale="92500" lnSpcReduction="20000"/>
          </a:bodyPr>
          <a:lstStyle/>
          <a:p>
            <a:pPr marL="318346" indent="-318346">
              <a:spcAft>
                <a:spcPts val="669"/>
              </a:spcAft>
            </a:pPr>
            <a:r>
              <a:rPr lang="en-US" sz="2700" dirty="0"/>
              <a:t>State Department - Defense Controls</a:t>
            </a:r>
          </a:p>
          <a:p>
            <a:pPr marL="827698" lvl="1" indent="-318346">
              <a:spcAft>
                <a:spcPts val="669"/>
              </a:spcAft>
              <a:buFont typeface="Arial" panose="020B0604020202020204" pitchFamily="34" charset="0"/>
              <a:buChar char="•"/>
            </a:pPr>
            <a:r>
              <a:rPr lang="en-US" sz="2200" dirty="0"/>
              <a:t>DDTC / ITAR</a:t>
            </a:r>
          </a:p>
          <a:p>
            <a:pPr marL="318346" indent="-318346">
              <a:spcAft>
                <a:spcPts val="669"/>
              </a:spcAft>
            </a:pPr>
            <a:r>
              <a:rPr lang="en-US" sz="2700" dirty="0"/>
              <a:t>Commerce Department - Dual-use and Commercial Controls</a:t>
            </a:r>
          </a:p>
          <a:p>
            <a:pPr marL="827698" lvl="1" indent="-318346">
              <a:spcAft>
                <a:spcPts val="669"/>
              </a:spcAft>
              <a:buFont typeface="Arial" panose="020B0604020202020204" pitchFamily="34" charset="0"/>
              <a:buChar char="•"/>
            </a:pPr>
            <a:r>
              <a:rPr lang="en-US" sz="2200" dirty="0"/>
              <a:t>BIS / CCL / Sometime NRC</a:t>
            </a:r>
          </a:p>
          <a:p>
            <a:pPr marL="318346" indent="-318346">
              <a:spcAft>
                <a:spcPts val="669"/>
              </a:spcAft>
            </a:pPr>
            <a:r>
              <a:rPr lang="en-US" sz="2700" dirty="0"/>
              <a:t>Treasury Department - Embargoes and Sanctions</a:t>
            </a:r>
            <a:endParaRPr lang="en-US" sz="2200" dirty="0"/>
          </a:p>
          <a:p>
            <a:pPr marL="827698" lvl="1" indent="-318346">
              <a:spcAft>
                <a:spcPts val="669"/>
              </a:spcAft>
              <a:buFont typeface="Arial" panose="020B0604020202020204" pitchFamily="34" charset="0"/>
              <a:buChar char="•"/>
            </a:pPr>
            <a:r>
              <a:rPr lang="en-US" sz="2200" dirty="0"/>
              <a:t>OFAC / SDN / Embargoes</a:t>
            </a:r>
          </a:p>
          <a:p>
            <a:pPr marL="318346" indent="-318346">
              <a:spcAft>
                <a:spcPts val="669"/>
              </a:spcAft>
            </a:pPr>
            <a:r>
              <a:rPr lang="en-US" sz="2700" dirty="0"/>
              <a:t>Miscellaneous</a:t>
            </a:r>
          </a:p>
          <a:p>
            <a:pPr marL="827698" lvl="1" indent="-318346">
              <a:spcAft>
                <a:spcPts val="669"/>
              </a:spcAft>
              <a:buFont typeface="Arial" panose="020B0604020202020204" pitchFamily="34" charset="0"/>
              <a:buChar char="•"/>
            </a:pPr>
            <a:r>
              <a:rPr lang="en-US" sz="2200" dirty="0"/>
              <a:t>DEA / DoD / ATF – Import</a:t>
            </a:r>
          </a:p>
          <a:p>
            <a:pPr marL="318346" indent="-318346">
              <a:spcAft>
                <a:spcPts val="669"/>
              </a:spcAft>
            </a:pPr>
            <a:r>
              <a:rPr lang="en-US" sz="2700" dirty="0"/>
              <a:t>Take Away</a:t>
            </a:r>
          </a:p>
          <a:p>
            <a:pPr marL="827698" lvl="1" indent="-318346">
              <a:spcAft>
                <a:spcPts val="669"/>
              </a:spcAft>
              <a:buFont typeface="Arial" panose="020B0604020202020204" pitchFamily="34" charset="0"/>
              <a:buChar char="•"/>
            </a:pPr>
            <a:r>
              <a:rPr lang="en-US" sz="2200" dirty="0"/>
              <a:t>Numerous Agencies</a:t>
            </a:r>
          </a:p>
          <a:p>
            <a:pPr marL="827698" lvl="1" indent="-318346">
              <a:spcAft>
                <a:spcPts val="669"/>
              </a:spcAft>
              <a:buFont typeface="Arial" panose="020B0604020202020204" pitchFamily="34" charset="0"/>
              <a:buChar char="•"/>
            </a:pPr>
            <a:r>
              <a:rPr lang="en-US" sz="2200" dirty="0"/>
              <a:t>Requires Continual Analysis of Business Transactions</a:t>
            </a:r>
          </a:p>
          <a:p>
            <a:endParaRPr lang="en-US" dirty="0"/>
          </a:p>
        </p:txBody>
      </p:sp>
      <p:pic>
        <p:nvPicPr>
          <p:cNvPr id="5" name="Picture 4">
            <a:extLst>
              <a:ext uri="{FF2B5EF4-FFF2-40B4-BE49-F238E27FC236}">
                <a16:creationId xmlns:a16="http://schemas.microsoft.com/office/drawing/2014/main" id="{C997FD4C-6F90-41E6-9A53-BC0D3344D783}"/>
              </a:ext>
            </a:extLst>
          </p:cNvPr>
          <p:cNvPicPr>
            <a:picLocks noChangeAspect="1"/>
          </p:cNvPicPr>
          <p:nvPr/>
        </p:nvPicPr>
        <p:blipFill>
          <a:blip r:embed="rId2"/>
          <a:stretch>
            <a:fillRect/>
          </a:stretch>
        </p:blipFill>
        <p:spPr>
          <a:xfrm>
            <a:off x="8449733" y="990600"/>
            <a:ext cx="3014133" cy="5057613"/>
          </a:xfrm>
          <a:prstGeom prst="rect">
            <a:avLst/>
          </a:prstGeom>
        </p:spPr>
      </p:pic>
    </p:spTree>
    <p:extLst>
      <p:ext uri="{BB962C8B-B14F-4D97-AF65-F5344CB8AC3E}">
        <p14:creationId xmlns:p14="http://schemas.microsoft.com/office/powerpoint/2010/main" val="261272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7691-B8A3-4D41-A6C7-6FCA4163780A}"/>
              </a:ext>
            </a:extLst>
          </p:cNvPr>
          <p:cNvSpPr>
            <a:spLocks noGrp="1"/>
          </p:cNvSpPr>
          <p:nvPr>
            <p:ph type="title"/>
          </p:nvPr>
        </p:nvSpPr>
        <p:spPr/>
        <p:txBody>
          <a:bodyPr/>
          <a:lstStyle/>
          <a:p>
            <a:r>
              <a:rPr lang="en-US" dirty="0"/>
              <a:t>Export Controls: Big Picture Analysis</a:t>
            </a:r>
          </a:p>
        </p:txBody>
      </p:sp>
      <p:sp>
        <p:nvSpPr>
          <p:cNvPr id="4" name="Rectangle 3">
            <a:extLst>
              <a:ext uri="{FF2B5EF4-FFF2-40B4-BE49-F238E27FC236}">
                <a16:creationId xmlns:a16="http://schemas.microsoft.com/office/drawing/2014/main" id="{50CB7C52-2AF1-486C-A501-0EB64BDDDF17}"/>
              </a:ext>
            </a:extLst>
          </p:cNvPr>
          <p:cNvSpPr>
            <a:spLocks noGrp="1" noChangeArrowheads="1"/>
          </p:cNvSpPr>
          <p:nvPr>
            <p:ph idx="1"/>
          </p:nvPr>
        </p:nvSpPr>
        <p:spPr>
          <a:xfrm>
            <a:off x="457200" y="971550"/>
            <a:ext cx="11260667" cy="5124450"/>
          </a:xfrm>
        </p:spPr>
        <p:txBody>
          <a:bodyPr>
            <a:normAutofit/>
          </a:bodyPr>
          <a:lstStyle/>
          <a:p>
            <a:pPr defTabSz="816186"/>
            <a:r>
              <a:rPr lang="en-US" dirty="0">
                <a:solidFill>
                  <a:prstClr val="black">
                    <a:lumMod val="85000"/>
                    <a:lumOff val="15000"/>
                  </a:prstClr>
                </a:solidFill>
              </a:rPr>
              <a:t>(1) Evaluate whether an item or activity is subject to U.S. export controls </a:t>
            </a:r>
          </a:p>
          <a:p>
            <a:pPr marL="0" indent="0">
              <a:buNone/>
            </a:pPr>
            <a:endParaRPr lang="en-US" dirty="0"/>
          </a:p>
          <a:p>
            <a:r>
              <a:rPr lang="en-US" dirty="0"/>
              <a:t>(2) If yes, determine which agency(ies) has jurisdiction </a:t>
            </a:r>
          </a:p>
          <a:p>
            <a:pPr lvl="1"/>
            <a:r>
              <a:rPr lang="en-US" dirty="0"/>
              <a:t>E.g., Regulated by the U.S. State Department’s International Traffic in Arms Regulations (ITAR) or regulated by the U.S. Commerce Department’s Export Administration Regulations (EAR)</a:t>
            </a:r>
          </a:p>
          <a:p>
            <a:pPr lvl="1"/>
            <a:endParaRPr lang="en-US" dirty="0"/>
          </a:p>
          <a:p>
            <a:r>
              <a:rPr lang="en-US" dirty="0"/>
              <a:t>(3) Identify the item or technology’s export control classification</a:t>
            </a:r>
          </a:p>
          <a:p>
            <a:pPr lvl="1"/>
            <a:r>
              <a:rPr lang="en-US" dirty="0"/>
              <a:t>E.g., United States Munitions List (USML) Category  such as Cat. IX or an Export Control Classification Number (ECCN) such as </a:t>
            </a:r>
            <a:r>
              <a:rPr lang="en-US" dirty="0" err="1"/>
              <a:t>0Y614</a:t>
            </a:r>
            <a:r>
              <a:rPr lang="en-US" dirty="0"/>
              <a:t> or </a:t>
            </a:r>
            <a:r>
              <a:rPr lang="en-US" dirty="0" err="1"/>
              <a:t>EAR99</a:t>
            </a:r>
            <a:endParaRPr lang="en-US" dirty="0"/>
          </a:p>
        </p:txBody>
      </p:sp>
    </p:spTree>
    <p:extLst>
      <p:ext uri="{BB962C8B-B14F-4D97-AF65-F5344CB8AC3E}">
        <p14:creationId xmlns:p14="http://schemas.microsoft.com/office/powerpoint/2010/main" val="1270851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8DE7-D414-43DA-BABC-5A348B6E46E8}"/>
              </a:ext>
            </a:extLst>
          </p:cNvPr>
          <p:cNvSpPr>
            <a:spLocks noGrp="1"/>
          </p:cNvSpPr>
          <p:nvPr>
            <p:ph type="title"/>
          </p:nvPr>
        </p:nvSpPr>
        <p:spPr/>
        <p:txBody>
          <a:bodyPr/>
          <a:lstStyle/>
          <a:p>
            <a:r>
              <a:rPr lang="en-US" dirty="0"/>
              <a:t>Export Controls: Big Picture Analysis </a:t>
            </a:r>
          </a:p>
        </p:txBody>
      </p:sp>
      <p:sp>
        <p:nvSpPr>
          <p:cNvPr id="4" name="Rectangle 3">
            <a:extLst>
              <a:ext uri="{FF2B5EF4-FFF2-40B4-BE49-F238E27FC236}">
                <a16:creationId xmlns:a16="http://schemas.microsoft.com/office/drawing/2014/main" id="{DAA9FA93-5C20-41FC-B23F-EED8F4A6E6C1}"/>
              </a:ext>
            </a:extLst>
          </p:cNvPr>
          <p:cNvSpPr>
            <a:spLocks noGrp="1" noChangeArrowheads="1"/>
          </p:cNvSpPr>
          <p:nvPr>
            <p:ph idx="1"/>
          </p:nvPr>
        </p:nvSpPr>
        <p:spPr>
          <a:xfrm>
            <a:off x="457200" y="1219200"/>
            <a:ext cx="11463867" cy="4707467"/>
          </a:xfrm>
        </p:spPr>
        <p:txBody>
          <a:bodyPr>
            <a:normAutofit/>
          </a:bodyPr>
          <a:lstStyle/>
          <a:p>
            <a:r>
              <a:rPr lang="en-US" dirty="0"/>
              <a:t>(4) Review whether item/service requires a license based on end user, end use, or country destination?</a:t>
            </a:r>
          </a:p>
          <a:p>
            <a:pPr marL="509233" lvl="1" indent="0">
              <a:buNone/>
            </a:pPr>
            <a:endParaRPr lang="en-US" dirty="0"/>
          </a:p>
          <a:p>
            <a:pPr marL="306070" lvl="0" indent="-306070" defTabSz="816186"/>
            <a:r>
              <a:rPr lang="en-US" dirty="0">
                <a:solidFill>
                  <a:prstClr val="black">
                    <a:lumMod val="85000"/>
                    <a:lumOff val="15000"/>
                  </a:prstClr>
                </a:solidFill>
              </a:rPr>
              <a:t>(5) Obtain export authorization, if required, or identify available license exceptions/exemptions</a:t>
            </a:r>
          </a:p>
          <a:p>
            <a:pPr marL="306070" lvl="0" indent="-306070" defTabSz="816186"/>
            <a:endParaRPr lang="en-US" dirty="0">
              <a:solidFill>
                <a:prstClr val="black">
                  <a:lumMod val="85000"/>
                  <a:lumOff val="15000"/>
                </a:prstClr>
              </a:solidFill>
            </a:endParaRPr>
          </a:p>
          <a:p>
            <a:pPr marL="306070" lvl="0" indent="-306070" defTabSz="816186"/>
            <a:r>
              <a:rPr lang="en-US" dirty="0">
                <a:solidFill>
                  <a:prstClr val="black">
                    <a:lumMod val="85000"/>
                    <a:lumOff val="15000"/>
                  </a:prstClr>
                </a:solidFill>
              </a:rPr>
              <a:t>(6) Get the paperwork right </a:t>
            </a:r>
          </a:p>
          <a:p>
            <a:pPr marL="509233" lvl="1" indent="0">
              <a:buNone/>
            </a:pPr>
            <a:endParaRPr lang="en-US" dirty="0"/>
          </a:p>
        </p:txBody>
      </p:sp>
    </p:spTree>
    <p:extLst>
      <p:ext uri="{BB962C8B-B14F-4D97-AF65-F5344CB8AC3E}">
        <p14:creationId xmlns:p14="http://schemas.microsoft.com/office/powerpoint/2010/main" val="3811435913"/>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4917</Words>
  <Application>Microsoft Office PowerPoint</Application>
  <PresentationFormat>Widescreen</PresentationFormat>
  <Paragraphs>474</Paragraphs>
  <Slides>56</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Arial</vt:lpstr>
      <vt:lpstr>Arial Narrow</vt:lpstr>
      <vt:lpstr>Arial Narrow </vt:lpstr>
      <vt:lpstr>Calibri</vt:lpstr>
      <vt:lpstr>Calibri Light</vt:lpstr>
      <vt:lpstr>Courier New</vt:lpstr>
      <vt:lpstr>Roboto</vt:lpstr>
      <vt:lpstr>Tahoma</vt:lpstr>
      <vt:lpstr>Times New Roman</vt:lpstr>
      <vt:lpstr>Wingdings</vt:lpstr>
      <vt:lpstr>Blends</vt:lpstr>
      <vt:lpstr>PowerPoint Presentation</vt:lpstr>
      <vt:lpstr>Agenda</vt:lpstr>
      <vt:lpstr>Overview of Statutory and Regulatory Landscape</vt:lpstr>
      <vt:lpstr>What are Export Controls?</vt:lpstr>
      <vt:lpstr>Purpose of Export Controls</vt:lpstr>
      <vt:lpstr>Statutory and Regulatory Landscape </vt:lpstr>
      <vt:lpstr>Statutory and Regulatory Landscape</vt:lpstr>
      <vt:lpstr>Export Controls: Big Picture Analysis</vt:lpstr>
      <vt:lpstr>Export Controls: Big Picture Analysis </vt:lpstr>
      <vt:lpstr>Step 1. Is Item or Activity Subject to U.S. Export Controls?</vt:lpstr>
      <vt:lpstr>Is there U.S. jurisdiction?</vt:lpstr>
      <vt:lpstr>U.S. Jurisdiction over Reexports and Retransfers</vt:lpstr>
      <vt:lpstr>U.S. Jurisdiction over Reexports and Retransfers</vt:lpstr>
      <vt:lpstr>Examples of Controlled Events  So What is an Export?</vt:lpstr>
      <vt:lpstr>Key Issues for Electronic Exports</vt:lpstr>
      <vt:lpstr>Technology Exports – ‘Deemed Exports’</vt:lpstr>
      <vt:lpstr>Cloud Computing Issues</vt:lpstr>
      <vt:lpstr>“Not” an Export</vt:lpstr>
      <vt:lpstr>Step 2. Which Agency has Jurisdiction over the Export?  Step 3: Identify the item or technology’s export control classification </vt:lpstr>
      <vt:lpstr>Jurisdiction &amp; Classification Overview</vt:lpstr>
      <vt:lpstr>International Trafficking in Arms (ITAR) Overview</vt:lpstr>
      <vt:lpstr>International Trafficking in Arms (ITAR) Overview</vt:lpstr>
      <vt:lpstr>International Trafficking in Arms (ITAR) Overview</vt:lpstr>
      <vt:lpstr>International Trafficking in Arms (ITAR) Overview</vt:lpstr>
      <vt:lpstr>International Trafficking in Arms (ITAR) Overview</vt:lpstr>
      <vt:lpstr>International Trafficking in Arms (ITAR) Overview</vt:lpstr>
      <vt:lpstr>International Trafficking in Arms (ITAR) Overview</vt:lpstr>
      <vt:lpstr>International Trafficking in Arms (ITAR) Overview</vt:lpstr>
      <vt:lpstr>Jurisdiction &amp; Classification Overview</vt:lpstr>
      <vt:lpstr>Export Administration Regulations (EAR)</vt:lpstr>
      <vt:lpstr>Commerce Control List (CCL)</vt:lpstr>
      <vt:lpstr>PowerPoint Presentation</vt:lpstr>
      <vt:lpstr>PowerPoint Presentation</vt:lpstr>
      <vt:lpstr>PowerPoint Presentation</vt:lpstr>
      <vt:lpstr>EAR99</vt:lpstr>
      <vt:lpstr>Guns Classification Update</vt:lpstr>
      <vt:lpstr>SNAP-R</vt:lpstr>
      <vt:lpstr>Step 4: Review whether item/service requires a license based on end user, end use, or country destination?</vt:lpstr>
      <vt:lpstr>Background: U.S. Economic Sanctions</vt:lpstr>
      <vt:lpstr>Background: U.S. Economic Sanctions</vt:lpstr>
      <vt:lpstr>U.S. Nexus: Who are “U.S. Persons”?</vt:lpstr>
      <vt:lpstr>U.S. Nexus: Non-U.S. Person Jurisdictional Reach</vt:lpstr>
      <vt:lpstr>General Licenses, Specific Licenses, Advisory Opinions</vt:lpstr>
      <vt:lpstr>Types of Sanctions Programs: Where, Who, What</vt:lpstr>
      <vt:lpstr>Pitfalls and Risks</vt:lpstr>
      <vt:lpstr>Step 5: Obtain export authorization, if required, or identify available license exceptions/exemptions  </vt:lpstr>
      <vt:lpstr>ITAR Authorizations </vt:lpstr>
      <vt:lpstr>License Exemptions under the ITAR</vt:lpstr>
      <vt:lpstr>ITAR § 126.4</vt:lpstr>
      <vt:lpstr>ITAR § 126.4</vt:lpstr>
      <vt:lpstr>Foreign Military Sales (FMS)</vt:lpstr>
      <vt:lpstr>Step 6: Recordkeeping </vt:lpstr>
      <vt:lpstr>Census Electronic Export Information </vt:lpstr>
      <vt:lpstr>ITAR and EAR Recordkeeping Requirements </vt:lpstr>
      <vt:lpstr>Contact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Cliffe, Adelicia</dc:creator>
  <cp:lastModifiedBy>Cliffe, Adelicia</cp:lastModifiedBy>
  <cp:revision>2</cp:revision>
  <cp:lastPrinted>1900-01-01T05:00:00Z</cp:lastPrinted>
  <dcterms:created xsi:type="dcterms:W3CDTF">1900-01-01T05:00:00Z</dcterms:created>
  <dcterms:modified xsi:type="dcterms:W3CDTF">2022-10-31T13:01:49Z</dcterms:modified>
</cp:coreProperties>
</file>