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67"/>
  </p:notesMasterIdLst>
  <p:handoutMasterIdLst>
    <p:handoutMasterId r:id="rId68"/>
  </p:handoutMasterIdLst>
  <p:sldIdLst>
    <p:sldId id="289" r:id="rId5"/>
    <p:sldId id="290" r:id="rId6"/>
    <p:sldId id="291" r:id="rId7"/>
    <p:sldId id="293" r:id="rId8"/>
    <p:sldId id="292" r:id="rId9"/>
    <p:sldId id="335" r:id="rId10"/>
    <p:sldId id="304" r:id="rId11"/>
    <p:sldId id="352" r:id="rId12"/>
    <p:sldId id="357" r:id="rId13"/>
    <p:sldId id="362" r:id="rId14"/>
    <p:sldId id="369" r:id="rId15"/>
    <p:sldId id="334" r:id="rId16"/>
    <p:sldId id="303" r:id="rId17"/>
    <p:sldId id="305" r:id="rId18"/>
    <p:sldId id="309" r:id="rId19"/>
    <p:sldId id="313" r:id="rId20"/>
    <p:sldId id="311" r:id="rId21"/>
    <p:sldId id="314" r:id="rId22"/>
    <p:sldId id="312" r:id="rId23"/>
    <p:sldId id="332" r:id="rId24"/>
    <p:sldId id="333" r:id="rId25"/>
    <p:sldId id="294" r:id="rId26"/>
    <p:sldId id="296" r:id="rId27"/>
    <p:sldId id="307" r:id="rId28"/>
    <p:sldId id="338" r:id="rId29"/>
    <p:sldId id="337" r:id="rId30"/>
    <p:sldId id="365" r:id="rId31"/>
    <p:sldId id="351" r:id="rId32"/>
    <p:sldId id="315" r:id="rId33"/>
    <p:sldId id="368" r:id="rId34"/>
    <p:sldId id="316" r:id="rId35"/>
    <p:sldId id="319" r:id="rId36"/>
    <p:sldId id="320" r:id="rId37"/>
    <p:sldId id="321" r:id="rId38"/>
    <p:sldId id="322" r:id="rId39"/>
    <p:sldId id="323" r:id="rId40"/>
    <p:sldId id="324" r:id="rId41"/>
    <p:sldId id="325" r:id="rId42"/>
    <p:sldId id="317" r:id="rId43"/>
    <p:sldId id="326" r:id="rId44"/>
    <p:sldId id="327" r:id="rId45"/>
    <p:sldId id="328" r:id="rId46"/>
    <p:sldId id="367" r:id="rId47"/>
    <p:sldId id="339" r:id="rId48"/>
    <p:sldId id="359" r:id="rId49"/>
    <p:sldId id="341" r:id="rId50"/>
    <p:sldId id="342" r:id="rId51"/>
    <p:sldId id="343" r:id="rId52"/>
    <p:sldId id="344" r:id="rId53"/>
    <p:sldId id="360" r:id="rId54"/>
    <p:sldId id="345" r:id="rId55"/>
    <p:sldId id="346" r:id="rId56"/>
    <p:sldId id="361" r:id="rId57"/>
    <p:sldId id="347" r:id="rId58"/>
    <p:sldId id="348" r:id="rId59"/>
    <p:sldId id="355" r:id="rId60"/>
    <p:sldId id="350" r:id="rId61"/>
    <p:sldId id="353" r:id="rId62"/>
    <p:sldId id="302" r:id="rId63"/>
    <p:sldId id="301" r:id="rId64"/>
    <p:sldId id="356" r:id="rId65"/>
    <p:sldId id="364" r:id="rId66"/>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448136-CFE8-BCFC-9A38-5652FE22CA9F}" name="Conrady, Roselynn A [M E]" initials="CRA[E" userId="Conrady, Roselynn A [M E]" providerId="None"/>
  <p188:author id="{03149353-73BC-57D5-880F-EB97FC373A93}" name="Winer, Eliot H [VRAC]" initials="WEH[" userId="S::ewiner@iastate.edu::4cd012f6-81fc-4d7a-8a7d-27cfe4fcda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70884" autoAdjust="0"/>
  </p:normalViewPr>
  <p:slideViewPr>
    <p:cSldViewPr snapToGrid="0">
      <p:cViewPr varScale="1">
        <p:scale>
          <a:sx n="84" d="100"/>
          <a:sy n="84" d="100"/>
        </p:scale>
        <p:origin x="2104"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ubernetes.io/docs/concepts/workloads/pods/po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forbes.com/sites/solrogers/2019/09/11/what-we-know-about-hololens-2/?sh=176563cf4662" TargetMode="External"/><Relationship Id="rId3" Type="http://schemas.openxmlformats.org/officeDocument/2006/relationships/hyperlink" Target="https://www.vive.com/us/product/vive-pro2/specs/" TargetMode="External"/><Relationship Id="rId7" Type="http://schemas.openxmlformats.org/officeDocument/2006/relationships/hyperlink" Target="https://www.microsoft.com/en-us/hololens/hardwa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store.varjo.com/xr-3" TargetMode="External"/><Relationship Id="rId11" Type="http://schemas.openxmlformats.org/officeDocument/2006/relationships/hyperlink" Target="https://www.magicleap.com/magic-leap-1" TargetMode="External"/><Relationship Id="rId5" Type="http://schemas.openxmlformats.org/officeDocument/2006/relationships/hyperlink" Target="https://store.facebook.com/quest/products/quest-2/" TargetMode="External"/><Relationship Id="rId10" Type="http://schemas.openxmlformats.org/officeDocument/2006/relationships/hyperlink" Target="https://shop.magicleap.com/#/" TargetMode="External"/><Relationship Id="rId4" Type="http://schemas.openxmlformats.org/officeDocument/2006/relationships/hyperlink" Target="https://www.vive.com/us/product/vive-focus3/specs/" TargetMode="External"/><Relationship Id="rId9" Type="http://schemas.openxmlformats.org/officeDocument/2006/relationships/hyperlink" Target="https://docs.microsoft.com/en-us/hololens/hololens2-displa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trainable parameters is proportional to the number of training samples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172019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Ref:  </a:t>
            </a:r>
            <a:r>
              <a:rPr lang="en-US" b="0" i="0" dirty="0">
                <a:solidFill>
                  <a:srgbClr val="222222"/>
                </a:solidFill>
                <a:effectLst/>
                <a:latin typeface="Arial" panose="020B0604020202020204" pitchFamily="34" charset="0"/>
              </a:rPr>
              <a:t>Li, </a:t>
            </a:r>
            <a:r>
              <a:rPr lang="en-US" b="0" i="0" dirty="0" err="1">
                <a:solidFill>
                  <a:srgbClr val="222222"/>
                </a:solidFill>
                <a:effectLst/>
                <a:latin typeface="Arial" panose="020B0604020202020204" pitchFamily="34" charset="0"/>
              </a:rPr>
              <a:t>Yuxi</a:t>
            </a:r>
            <a:r>
              <a:rPr lang="en-US" b="0" i="0" dirty="0">
                <a:solidFill>
                  <a:srgbClr val="222222"/>
                </a:solidFill>
                <a:effectLst/>
                <a:latin typeface="Arial" panose="020B0604020202020204" pitchFamily="34" charset="0"/>
              </a:rPr>
              <a:t>. "Deep reinforcement learning: An overview."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arXiv:1701.07274</a:t>
            </a:r>
            <a:r>
              <a:rPr lang="en-US" b="0" i="0" dirty="0">
                <a:solidFill>
                  <a:srgbClr val="222222"/>
                </a:solidFill>
                <a:effectLst/>
                <a:latin typeface="Arial" panose="020B0604020202020204" pitchFamily="34" charset="0"/>
              </a:rPr>
              <a:t> (2017). </a:t>
            </a:r>
            <a:r>
              <a:rPr lang="en-US" dirty="0"/>
              <a:t>https://arxiv.org/pdf/1701.07274.pdf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37413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reference: Singh et al.,2021, Challenges and Opportunities in Machine-Augmented Plant Stress Phenotyping</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3282759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This time, the mapped function is called once and applies to a batch of sample. As the data execution time plot shows, while the function could takes more time to execute, the overhead appear only once, improving the overall time performance.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18654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168359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Avoid scenarios where multiple agents each require rendered from a unique camera </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such as when multiple autonomous agents are interacting in a single shared virtual environment</a:t>
            </a:r>
            <a:endParaRPr lang="en-US" dirty="0"/>
          </a:p>
          <a:p>
            <a:r>
              <a:rPr lang="en-US" dirty="0"/>
              <a:t>not well-suited to scenarios where multiple agents each require rendered frames from a unique camera, since the GPUs attached to the simulation container will quickly become a bottleneck as the number of connected agents increases</a:t>
            </a:r>
          </a:p>
          <a:p>
            <a:endParaRPr lang="en-US" dirty="0"/>
          </a:p>
          <a:p>
            <a:r>
              <a:rPr lang="en-US" dirty="0"/>
              <a:t>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simulation and model both run on host system’s GPU</a:t>
            </a:r>
          </a:p>
          <a:p>
            <a:endParaRPr lang="en-US" dirty="0"/>
          </a:p>
          <a:p>
            <a:r>
              <a:rPr kumimoji="1" lang="en-US" sz="1600" b="0" i="0" u="none" strike="noStrike" kern="1200" dirty="0">
                <a:solidFill>
                  <a:schemeClr val="tx1"/>
                </a:solidFill>
                <a:effectLst/>
                <a:latin typeface="Arial" charset="0"/>
                <a:ea typeface="+mn-ea"/>
                <a:cs typeface="+mn-cs"/>
              </a:rPr>
              <a:t>grouped together using a mechanism such as a </a:t>
            </a:r>
            <a:r>
              <a:rPr kumimoji="1" lang="en-US" sz="1600" b="0" i="0" u="none" strike="noStrike" kern="1200" dirty="0">
                <a:solidFill>
                  <a:schemeClr val="tx1"/>
                </a:solidFill>
                <a:effectLst/>
                <a:latin typeface="Arial" charset="0"/>
                <a:ea typeface="+mn-ea"/>
                <a:cs typeface="+mn-cs"/>
                <a:hlinkClick r:id="rId3"/>
              </a:rPr>
              <a:t>Kubernetes Pod</a:t>
            </a:r>
            <a:r>
              <a:rPr kumimoji="1" lang="en-US" sz="1600" b="0" i="0" u="none" strike="noStrike" kern="1200" dirty="0">
                <a:solidFill>
                  <a:schemeClr val="tx1"/>
                </a:solidFill>
                <a:effectLst/>
                <a:latin typeface="Arial" charset="0"/>
                <a:ea typeface="+mn-ea"/>
                <a:cs typeface="+mn-cs"/>
              </a:rPr>
              <a:t>. This ensures the containers will be scheduled on the same underlying host system and allows them to share their network and IPC namespaces, facilitating both network-based and IPC-based communication.</a:t>
            </a:r>
          </a:p>
          <a:p>
            <a:r>
              <a:rPr kumimoji="1" lang="en-US" sz="1600" b="0" i="0" u="none" strike="noStrike" kern="1200" dirty="0">
                <a:solidFill>
                  <a:schemeClr val="tx1"/>
                </a:solidFill>
                <a:effectLst/>
                <a:latin typeface="Arial" charset="0"/>
                <a:ea typeface="+mn-ea"/>
                <a:cs typeface="+mn-cs"/>
              </a:rPr>
              <a:t>However, Kubernetes don’t yet support GPU accelerated Windows containers so </a:t>
            </a:r>
            <a:r>
              <a:rPr kumimoji="1" lang="en-US" sz="1600" b="0" i="0" u="none" strike="noStrike" kern="1200" dirty="0" err="1">
                <a:solidFill>
                  <a:schemeClr val="tx1"/>
                </a:solidFill>
                <a:effectLst/>
                <a:latin typeface="Arial" charset="0"/>
                <a:ea typeface="+mn-ea"/>
                <a:cs typeface="+mn-cs"/>
              </a:rPr>
              <a:t>linux</a:t>
            </a:r>
            <a:r>
              <a:rPr kumimoji="1" lang="en-US" sz="1600" b="0" i="0" u="none" strike="noStrike" kern="1200" dirty="0">
                <a:solidFill>
                  <a:schemeClr val="tx1"/>
                </a:solidFill>
                <a:effectLst/>
                <a:latin typeface="Arial" charset="0"/>
                <a:ea typeface="+mn-ea"/>
                <a:cs typeface="+mn-cs"/>
              </a:rPr>
              <a:t> is the best bet for machine learning workloads</a:t>
            </a:r>
          </a:p>
          <a:p>
            <a:r>
              <a:rPr kumimoji="1" lang="en-US" sz="1600" b="0" i="0" u="none" strike="noStrike" kern="1200" dirty="0">
                <a:solidFill>
                  <a:schemeClr val="tx1"/>
                </a:solidFill>
                <a:effectLst/>
                <a:latin typeface="Arial" charset="0"/>
                <a:ea typeface="+mn-ea"/>
                <a:cs typeface="+mn-cs"/>
              </a:rPr>
              <a:t>the size of the container image for the simulation can still be kept to a minimum by excluding GPU acceleration support if the simulation does not perform rendering.</a:t>
            </a:r>
          </a:p>
          <a:p>
            <a:endParaRPr lang="en-US" dirty="0"/>
          </a:p>
          <a:p>
            <a:r>
              <a:rPr lang="en-US" dirty="0"/>
              <a:t>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Violates industry best practice of containers encapsulating a single concern</a:t>
            </a:r>
          </a:p>
          <a:p>
            <a:endParaRPr lang="en-US" dirty="0"/>
          </a:p>
          <a:p>
            <a:r>
              <a:rPr kumimoji="1" lang="en-US" sz="1600" b="0" i="0" u="none" strike="noStrike" kern="1200" dirty="0">
                <a:solidFill>
                  <a:schemeClr val="tx1"/>
                </a:solidFill>
                <a:effectLst/>
                <a:latin typeface="Arial" charset="0"/>
                <a:ea typeface="+mn-ea"/>
                <a:cs typeface="+mn-cs"/>
              </a:rPr>
              <a:t>Modifications to either the simulation or the machine learning model will necessitate a rebuild of the single shared container image.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324302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233531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have distinguishing features. For e.g., NVIDIA DRIVE has a suite of hardware and software to perform deep neural network training and generate driving controls in real-time</a:t>
            </a:r>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3901654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3245069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33897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676897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37439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6821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327063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2221038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performance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E.g. Complicated navigation tasks in conjunction with sparse reward that are only obtained by following procedural tasks in accordance to the game rules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3490269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4325" algn="l" defTabSz="914400" rtl="0" eaLnBrk="1" fontAlgn="auto" latinLnBrk="0" hangingPunct="1">
              <a:lnSpc>
                <a:spcPct val="100000"/>
              </a:lnSpc>
              <a:spcBef>
                <a:spcPts val="360"/>
              </a:spcBef>
              <a:spcAft>
                <a:spcPts val="0"/>
              </a:spcAft>
              <a:buClr>
                <a:srgbClr val="000000"/>
              </a:buClr>
              <a:buSzPts val="1350"/>
              <a:buFont typeface="Noto Sans Symbols"/>
              <a:buChar char="⮚"/>
              <a:tabLst/>
              <a:defRPr/>
            </a:pPr>
            <a:r>
              <a:rPr kumimoji="0" lang="en-US" sz="2800" b="0" i="0" u="none" strike="noStrike" kern="0" cap="none" spc="0" normalizeH="0" baseline="0" noProof="0" dirty="0">
                <a:ln>
                  <a:noFill/>
                </a:ln>
                <a:solidFill>
                  <a:srgbClr val="000000"/>
                </a:solidFill>
                <a:effectLst/>
                <a:uLnTx/>
                <a:uFillTx/>
                <a:latin typeface="Arial Narrow"/>
                <a:sym typeface="Arial Narrow"/>
              </a:rPr>
              <a:t>In the mini-games, progressive part-task training was implemented</a:t>
            </a:r>
          </a:p>
          <a:p>
            <a:pPr marL="914400" marR="0" lvl="1" indent="-314325" algn="l" defTabSz="914400" rtl="0" eaLnBrk="1" fontAlgn="auto" latinLnBrk="0" hangingPunct="1">
              <a:lnSpc>
                <a:spcPct val="100000"/>
              </a:lnSpc>
              <a:spcBef>
                <a:spcPts val="0"/>
              </a:spcBef>
              <a:spcAft>
                <a:spcPts val="0"/>
              </a:spcAft>
              <a:buClr>
                <a:srgbClr val="000000"/>
              </a:buClr>
              <a:buSzPts val="135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Arial Narrow"/>
                <a:sym typeface="Arial Narrow"/>
              </a:rPr>
              <a:t>(i.e. using pre-trained networks to learn new tasks)</a:t>
            </a:r>
          </a:p>
          <a:p>
            <a:endParaRPr lang="en-US" dirty="0"/>
          </a:p>
          <a:p>
            <a:pPr marL="457200" marR="0" lvl="0" indent="-314325" algn="l" defTabSz="914400" rtl="0" eaLnBrk="1" fontAlgn="auto" latinLnBrk="0" hangingPunct="1">
              <a:lnSpc>
                <a:spcPct val="100000"/>
              </a:lnSpc>
              <a:spcBef>
                <a:spcPts val="0"/>
              </a:spcBef>
              <a:spcAft>
                <a:spcPts val="0"/>
              </a:spcAft>
              <a:buClr>
                <a:srgbClr val="000000"/>
              </a:buClr>
              <a:buSzPts val="1350"/>
              <a:buFont typeface="Noto Sans Symbols"/>
              <a:buChar char="⮚"/>
              <a:tabLst/>
              <a:defRPr/>
            </a:pPr>
            <a:r>
              <a:rPr kumimoji="0" lang="en-US" sz="2800" b="0" i="0" u="none" strike="noStrike" kern="0" cap="none" spc="0" normalizeH="0" baseline="0" noProof="0" dirty="0">
                <a:ln>
                  <a:noFill/>
                </a:ln>
                <a:solidFill>
                  <a:srgbClr val="000000"/>
                </a:solidFill>
                <a:effectLst/>
                <a:uLnTx/>
                <a:uFillTx/>
                <a:latin typeface="Arial Narrow"/>
                <a:sym typeface="Arial Narrow"/>
              </a:rPr>
              <a:t>Positive transfer of training was observed</a:t>
            </a:r>
          </a:p>
          <a:p>
            <a:pPr marL="914400" marR="0" lvl="1" indent="-314325" algn="l" defTabSz="914400" rtl="0" eaLnBrk="1" fontAlgn="auto" latinLnBrk="0" hangingPunct="1">
              <a:lnSpc>
                <a:spcPct val="100000"/>
              </a:lnSpc>
              <a:spcBef>
                <a:spcPts val="0"/>
              </a:spcBef>
              <a:spcAft>
                <a:spcPts val="0"/>
              </a:spcAft>
              <a:buClr>
                <a:srgbClr val="000000"/>
              </a:buClr>
              <a:buSzPts val="135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Arial Narrow"/>
                <a:sym typeface="Arial Narrow"/>
              </a:rPr>
              <a:t> Up to 20% higher scores in equal total training time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389359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 </a:t>
            </a:r>
            <a:r>
              <a:rPr lang="en-US" dirty="0" err="1"/>
              <a:t>Progamming</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Inspired by Charles Darwin’s Natural Selection Theory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627363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69590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2317727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17984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579725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dirty="0"/>
          </a:p>
        </p:txBody>
      </p:sp>
    </p:spTree>
    <p:extLst>
      <p:ext uri="{BB962C8B-B14F-4D97-AF65-F5344CB8AC3E}">
        <p14:creationId xmlns:p14="http://schemas.microsoft.com/office/powerpoint/2010/main" val="2379679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4075321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4032716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148592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42466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i="1" kern="1200" dirty="0">
                <a:solidFill>
                  <a:schemeClr val="tx1"/>
                </a:solidFill>
                <a:effectLst/>
                <a:latin typeface="Arial" charset="0"/>
                <a:ea typeface="+mn-ea"/>
                <a:cs typeface="+mn-cs"/>
              </a:rPr>
              <a:t>Mixed reality (MR) </a:t>
            </a:r>
            <a:r>
              <a:rPr kumimoji="1" lang="en-US" sz="1600" kern="1200" dirty="0">
                <a:solidFill>
                  <a:schemeClr val="tx1"/>
                </a:solidFill>
                <a:effectLst/>
                <a:latin typeface="Arial" charset="0"/>
                <a:ea typeface="+mn-ea"/>
                <a:cs typeface="+mn-cs"/>
              </a:rPr>
              <a:t>refers to a more sophisticated version of AR, in which certain virtual components are integrated into the physical environment to create the illusion that they are part of the real scene. </a:t>
            </a: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416933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480"/>
              </a:spcBef>
              <a:spcAft>
                <a:spcPts val="0"/>
              </a:spcAft>
              <a:buNone/>
            </a:pPr>
            <a:r>
              <a:rPr lang="en-US" sz="160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HTC </a:t>
            </a:r>
            <a:r>
              <a:rPr lang="en-US" sz="1600" dirty="0" err="1">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Vive</a:t>
            </a:r>
            <a:r>
              <a:rPr lang="en-US" sz="160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 Pro 2: </a:t>
            </a:r>
            <a:r>
              <a:rPr lang="en-US" sz="1600" u="sng" dirty="0">
                <a:solidFill>
                  <a:schemeClr val="hlink"/>
                </a:solidFill>
                <a:latin typeface="Calibri"/>
                <a:ea typeface="Calibri"/>
                <a:cs typeface="Calibri"/>
                <a:sym typeface="Calibri"/>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https://www.vive.com/us/product/vive-pro2/specs/</a:t>
            </a:r>
            <a:endParaRPr lang="en-US" sz="1600" dirty="0">
              <a:latin typeface="Calibri"/>
              <a:ea typeface="Calibri"/>
              <a:cs typeface="Calibri"/>
              <a:sym typeface="Calibri"/>
            </a:endParaRPr>
          </a:p>
          <a:p>
            <a:pPr marL="0" lvl="0" indent="0" algn="l" rtl="0">
              <a:spcBef>
                <a:spcPts val="480"/>
              </a:spcBef>
              <a:spcAft>
                <a:spcPts val="0"/>
              </a:spcAft>
              <a:buNone/>
            </a:pPr>
            <a:r>
              <a:rPr lang="en-US" sz="1600" dirty="0">
                <a:latin typeface="Calibri"/>
                <a:ea typeface="Calibri"/>
                <a:cs typeface="Calibri"/>
                <a:sym typeface="Calibri"/>
              </a:rPr>
              <a:t>HTC </a:t>
            </a:r>
            <a:r>
              <a:rPr lang="en-US" sz="1600" dirty="0" err="1">
                <a:latin typeface="Calibri"/>
                <a:ea typeface="Calibri"/>
                <a:cs typeface="Calibri"/>
                <a:sym typeface="Calibri"/>
              </a:rPr>
              <a:t>Vive</a:t>
            </a:r>
            <a:r>
              <a:rPr lang="en-US" sz="1600" dirty="0">
                <a:latin typeface="Calibri"/>
                <a:ea typeface="Calibri"/>
                <a:cs typeface="Calibri"/>
                <a:sym typeface="Calibri"/>
              </a:rPr>
              <a:t> Focus 3: </a:t>
            </a:r>
            <a:r>
              <a:rPr lang="en-US" sz="1600" u="sng" dirty="0">
                <a:solidFill>
                  <a:schemeClr val="hlink"/>
                </a:solidFill>
                <a:latin typeface="Calibri"/>
                <a:ea typeface="Calibri"/>
                <a:cs typeface="Calibri"/>
                <a:sym typeface="Calibri"/>
                <a:hlinkClick r:id="rId4"/>
              </a:rPr>
              <a:t>https://www.vive.com/us/product/vive-focus3/specs/</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a:latin typeface="Calibri"/>
                <a:ea typeface="Calibri"/>
                <a:cs typeface="Calibri"/>
                <a:sym typeface="Calibri"/>
              </a:rPr>
              <a:t>Oculus Quest 2: </a:t>
            </a:r>
            <a:r>
              <a:rPr lang="en-US" sz="1600" u="sng" dirty="0">
                <a:solidFill>
                  <a:schemeClr val="hlink"/>
                </a:solidFill>
                <a:latin typeface="Calibri"/>
                <a:ea typeface="Calibri"/>
                <a:cs typeface="Calibri"/>
                <a:sym typeface="Calibri"/>
                <a:hlinkClick r:id="rId5"/>
              </a:rPr>
              <a:t>https://store.facebook.com/quest/products/quest-2/</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err="1">
                <a:latin typeface="Calibri"/>
                <a:ea typeface="Calibri"/>
                <a:cs typeface="Calibri"/>
                <a:sym typeface="Calibri"/>
              </a:rPr>
              <a:t>Varjo</a:t>
            </a:r>
            <a:r>
              <a:rPr lang="en-US" sz="1600" dirty="0">
                <a:latin typeface="Calibri"/>
                <a:ea typeface="Calibri"/>
                <a:cs typeface="Calibri"/>
                <a:sym typeface="Calibri"/>
              </a:rPr>
              <a:t> XR-3: </a:t>
            </a:r>
            <a:r>
              <a:rPr lang="en-US" sz="1600" u="sng" dirty="0">
                <a:solidFill>
                  <a:schemeClr val="hlink"/>
                </a:solidFill>
                <a:latin typeface="Calibri"/>
                <a:ea typeface="Calibri"/>
                <a:cs typeface="Calibri"/>
                <a:sym typeface="Calibri"/>
                <a:hlinkClick r:id="rId6"/>
              </a:rPr>
              <a:t>https://store.varjo.com/xr-3</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a:latin typeface="Calibri"/>
                <a:ea typeface="Calibri"/>
                <a:cs typeface="Calibri"/>
                <a:sym typeface="Calibri"/>
              </a:rPr>
              <a:t>Microsoft HoloLens 2: </a:t>
            </a:r>
            <a:r>
              <a:rPr lang="en-US" sz="1600" u="sng" dirty="0">
                <a:solidFill>
                  <a:schemeClr val="hlink"/>
                </a:solidFill>
                <a:latin typeface="Calibri"/>
                <a:ea typeface="Calibri"/>
                <a:cs typeface="Calibri"/>
                <a:sym typeface="Calibri"/>
                <a:hlinkClick r:id="rId7"/>
              </a:rPr>
              <a:t>https://www.microsoft.com/en-us/hololens/hardware</a:t>
            </a:r>
            <a:r>
              <a:rPr lang="en-US" sz="1600" dirty="0">
                <a:latin typeface="Calibri"/>
                <a:ea typeface="Calibri"/>
                <a:cs typeface="Calibri"/>
                <a:sym typeface="Calibri"/>
              </a:rPr>
              <a:t>          </a:t>
            </a:r>
            <a:r>
              <a:rPr lang="en-US" sz="1600" u="sng" dirty="0">
                <a:solidFill>
                  <a:schemeClr val="hlink"/>
                </a:solidFill>
                <a:latin typeface="Calibri"/>
                <a:ea typeface="Calibri"/>
                <a:cs typeface="Calibri"/>
                <a:sym typeface="Calibri"/>
                <a:hlinkClick r:id="rId8"/>
              </a:rPr>
              <a:t>https://www.forbes.com/sites/solrogers/2019/09/11/what-we-know-about-hololens-2/?sh=176563cf4662</a:t>
            </a:r>
            <a:r>
              <a:rPr lang="en-US" sz="1600" dirty="0">
                <a:latin typeface="Calibri"/>
                <a:ea typeface="Calibri"/>
                <a:cs typeface="Calibri"/>
                <a:sym typeface="Calibri"/>
              </a:rPr>
              <a:t>  </a:t>
            </a:r>
            <a:r>
              <a:rPr lang="en-US" sz="1600" u="sng" dirty="0">
                <a:solidFill>
                  <a:schemeClr val="hlink"/>
                </a:solidFill>
                <a:latin typeface="Calibri"/>
                <a:ea typeface="Calibri"/>
                <a:cs typeface="Calibri"/>
                <a:sym typeface="Calibri"/>
                <a:hlinkClick r:id="rId9"/>
              </a:rPr>
              <a:t>https://docs.microsoft.com/en-us/hololens/hololens2-display</a:t>
            </a:r>
            <a:r>
              <a:rPr lang="en-US" sz="1600" dirty="0">
                <a:latin typeface="Calibri"/>
                <a:ea typeface="Calibri"/>
                <a:cs typeface="Calibri"/>
                <a:sym typeface="Calibri"/>
              </a:rPr>
              <a:t> </a:t>
            </a:r>
          </a:p>
          <a:p>
            <a:pPr marL="0" lvl="0" indent="0" algn="l" rtl="0">
              <a:spcBef>
                <a:spcPts val="480"/>
              </a:spcBef>
              <a:spcAft>
                <a:spcPts val="0"/>
              </a:spcAft>
              <a:buNone/>
            </a:pPr>
            <a:r>
              <a:rPr lang="en-US" sz="1600" dirty="0">
                <a:latin typeface="Calibri"/>
                <a:ea typeface="Calibri"/>
                <a:cs typeface="Calibri"/>
                <a:sym typeface="Calibri"/>
              </a:rPr>
              <a:t>Magic Leap: </a:t>
            </a:r>
            <a:r>
              <a:rPr lang="en-US" sz="1600" u="sng" dirty="0">
                <a:solidFill>
                  <a:schemeClr val="hlink"/>
                </a:solidFill>
                <a:latin typeface="Calibri"/>
                <a:ea typeface="Calibri"/>
                <a:cs typeface="Calibri"/>
                <a:sym typeface="Calibri"/>
                <a:hlinkClick r:id="rId10"/>
              </a:rPr>
              <a:t>https://shop.magicleap.com/#/</a:t>
            </a:r>
            <a:r>
              <a:rPr lang="en-US" sz="1600" dirty="0">
                <a:latin typeface="Calibri"/>
                <a:ea typeface="Calibri"/>
                <a:cs typeface="Calibri"/>
                <a:sym typeface="Calibri"/>
              </a:rPr>
              <a:t>    </a:t>
            </a:r>
            <a:r>
              <a:rPr lang="en-US" sz="1600" u="sng" dirty="0">
                <a:solidFill>
                  <a:schemeClr val="hlink"/>
                </a:solidFill>
                <a:latin typeface="Calibri"/>
                <a:ea typeface="Calibri"/>
                <a:cs typeface="Calibri"/>
                <a:sym typeface="Calibri"/>
                <a:hlinkClick r:id="rId11"/>
              </a:rPr>
              <a:t>https://www.magicleap.com/magic-leap-1</a:t>
            </a:r>
            <a:r>
              <a:rPr lang="en-US" sz="1600" dirty="0">
                <a:latin typeface="Calibri"/>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2580075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2765423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408199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2627204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3004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007/s10639-017-%209676-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7"/>
            <a:ext cx="10449813" cy="1163150"/>
          </a:xfrm>
        </p:spPr>
        <p:txBody>
          <a:bodyPr/>
          <a:lstStyle/>
          <a:p>
            <a:r>
              <a:rPr lang="en-US" dirty="0"/>
              <a:t>Machine Learning and the Benefits of Applying it to XR Training Systems</a:t>
            </a:r>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Adam Kohl, Iowa State University</a:t>
            </a:r>
          </a:p>
          <a:p>
            <a:r>
              <a:rPr lang="en-US" dirty="0">
                <a:latin typeface="Arial Narrow" pitchFamily="34" charset="0"/>
              </a:rPr>
              <a:t>Roselynn </a:t>
            </a:r>
            <a:r>
              <a:rPr lang="en-US" dirty="0" err="1">
                <a:latin typeface="Arial Narrow" pitchFamily="34" charset="0"/>
              </a:rPr>
              <a:t>Conrady</a:t>
            </a:r>
            <a:r>
              <a:rPr lang="en-US" dirty="0">
                <a:latin typeface="Arial Narrow" pitchFamily="34" charset="0"/>
              </a:rPr>
              <a:t>, Iowa State University</a:t>
            </a:r>
          </a:p>
          <a:p>
            <a:r>
              <a:rPr lang="en-US" dirty="0">
                <a:latin typeface="Arial Narrow" pitchFamily="34" charset="0"/>
              </a:rPr>
              <a:t>Eliot Winer, Ph.D., Iowa State University</a:t>
            </a:r>
          </a:p>
          <a:p>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D461-CC20-23FA-3A8D-108CAB045AE4}"/>
              </a:ext>
            </a:extLst>
          </p:cNvPr>
          <p:cNvSpPr>
            <a:spLocks noGrp="1"/>
          </p:cNvSpPr>
          <p:nvPr>
            <p:ph type="title"/>
          </p:nvPr>
        </p:nvSpPr>
        <p:spPr/>
        <p:txBody>
          <a:bodyPr/>
          <a:lstStyle/>
          <a:p>
            <a:r>
              <a:rPr lang="en-US" dirty="0"/>
              <a:t>XR Environments</a:t>
            </a:r>
          </a:p>
        </p:txBody>
      </p:sp>
      <p:pic>
        <p:nvPicPr>
          <p:cNvPr id="5" name="Picture 4">
            <a:extLst>
              <a:ext uri="{FF2B5EF4-FFF2-40B4-BE49-F238E27FC236}">
                <a16:creationId xmlns:a16="http://schemas.microsoft.com/office/drawing/2014/main" id="{1E024EA3-CB93-68A3-95D6-D2025DFB9AFE}"/>
              </a:ext>
            </a:extLst>
          </p:cNvPr>
          <p:cNvPicPr>
            <a:picLocks noChangeAspect="1"/>
          </p:cNvPicPr>
          <p:nvPr/>
        </p:nvPicPr>
        <p:blipFill>
          <a:blip r:embed="rId2"/>
          <a:stretch>
            <a:fillRect/>
          </a:stretch>
        </p:blipFill>
        <p:spPr>
          <a:xfrm>
            <a:off x="1735342" y="3947123"/>
            <a:ext cx="4241904" cy="2581072"/>
          </a:xfrm>
          <a:prstGeom prst="rect">
            <a:avLst/>
          </a:prstGeom>
        </p:spPr>
      </p:pic>
      <p:pic>
        <p:nvPicPr>
          <p:cNvPr id="7" name="Picture 6">
            <a:extLst>
              <a:ext uri="{FF2B5EF4-FFF2-40B4-BE49-F238E27FC236}">
                <a16:creationId xmlns:a16="http://schemas.microsoft.com/office/drawing/2014/main" id="{8F276F83-93C2-B5A7-F7EF-7F1CDA687EEF}"/>
              </a:ext>
            </a:extLst>
          </p:cNvPr>
          <p:cNvPicPr>
            <a:picLocks noChangeAspect="1"/>
          </p:cNvPicPr>
          <p:nvPr/>
        </p:nvPicPr>
        <p:blipFill>
          <a:blip r:embed="rId3"/>
          <a:stretch>
            <a:fillRect/>
          </a:stretch>
        </p:blipFill>
        <p:spPr>
          <a:xfrm>
            <a:off x="6214756" y="1449110"/>
            <a:ext cx="5960511" cy="3959780"/>
          </a:xfrm>
          <a:prstGeom prst="rect">
            <a:avLst/>
          </a:prstGeom>
        </p:spPr>
      </p:pic>
      <p:pic>
        <p:nvPicPr>
          <p:cNvPr id="9" name="Picture 8">
            <a:extLst>
              <a:ext uri="{FF2B5EF4-FFF2-40B4-BE49-F238E27FC236}">
                <a16:creationId xmlns:a16="http://schemas.microsoft.com/office/drawing/2014/main" id="{1501C4C5-1D21-D9E9-A6CD-944A95157EE4}"/>
              </a:ext>
            </a:extLst>
          </p:cNvPr>
          <p:cNvPicPr>
            <a:picLocks noChangeAspect="1"/>
          </p:cNvPicPr>
          <p:nvPr/>
        </p:nvPicPr>
        <p:blipFill>
          <a:blip r:embed="rId4"/>
          <a:stretch>
            <a:fillRect/>
          </a:stretch>
        </p:blipFill>
        <p:spPr>
          <a:xfrm>
            <a:off x="373281" y="795130"/>
            <a:ext cx="5603965" cy="2974094"/>
          </a:xfrm>
          <a:prstGeom prst="rect">
            <a:avLst/>
          </a:prstGeom>
        </p:spPr>
      </p:pic>
      <p:sp>
        <p:nvSpPr>
          <p:cNvPr id="10" name="TextBox 9">
            <a:extLst>
              <a:ext uri="{FF2B5EF4-FFF2-40B4-BE49-F238E27FC236}">
                <a16:creationId xmlns:a16="http://schemas.microsoft.com/office/drawing/2014/main" id="{0EF8665E-78E4-DC9F-4991-0D0925665848}"/>
              </a:ext>
            </a:extLst>
          </p:cNvPr>
          <p:cNvSpPr txBox="1"/>
          <p:nvPr/>
        </p:nvSpPr>
        <p:spPr>
          <a:xfrm>
            <a:off x="6976180" y="5878204"/>
            <a:ext cx="4437661"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Virtual Reality Applications Center (2022)</a:t>
            </a:r>
          </a:p>
        </p:txBody>
      </p:sp>
    </p:spTree>
    <p:extLst>
      <p:ext uri="{BB962C8B-B14F-4D97-AF65-F5344CB8AC3E}">
        <p14:creationId xmlns:p14="http://schemas.microsoft.com/office/powerpoint/2010/main" val="108655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EF38-ED8C-6514-B6A6-121B7C79F20B}"/>
              </a:ext>
            </a:extLst>
          </p:cNvPr>
          <p:cNvSpPr>
            <a:spLocks noGrp="1"/>
          </p:cNvSpPr>
          <p:nvPr>
            <p:ph type="title"/>
          </p:nvPr>
        </p:nvSpPr>
        <p:spPr/>
        <p:txBody>
          <a:bodyPr/>
          <a:lstStyle/>
          <a:p>
            <a:r>
              <a:rPr lang="en-US" dirty="0"/>
              <a:t>XR Environments – Need for ML</a:t>
            </a:r>
          </a:p>
        </p:txBody>
      </p:sp>
      <p:sp>
        <p:nvSpPr>
          <p:cNvPr id="3" name="Content Placeholder 2">
            <a:extLst>
              <a:ext uri="{FF2B5EF4-FFF2-40B4-BE49-F238E27FC236}">
                <a16:creationId xmlns:a16="http://schemas.microsoft.com/office/drawing/2014/main" id="{E346F988-526C-4B23-A496-0BFEAEFD2146}"/>
              </a:ext>
            </a:extLst>
          </p:cNvPr>
          <p:cNvSpPr>
            <a:spLocks noGrp="1"/>
          </p:cNvSpPr>
          <p:nvPr>
            <p:ph sz="quarter" idx="11"/>
          </p:nvPr>
        </p:nvSpPr>
        <p:spPr/>
        <p:txBody>
          <a:bodyPr anchor="ctr"/>
          <a:lstStyle/>
          <a:p>
            <a:r>
              <a:rPr lang="en-US" dirty="0"/>
              <a:t>As XR environments become more pervasive, demands on their capabilities are increasing</a:t>
            </a:r>
          </a:p>
          <a:p>
            <a:pPr lvl="1"/>
            <a:r>
              <a:rPr lang="en-US" dirty="0"/>
              <a:t>People expect proper “responses” to almost every interaction that occurs</a:t>
            </a:r>
          </a:p>
          <a:p>
            <a:r>
              <a:rPr lang="en-US" dirty="0"/>
              <a:t>Impossible to program all these variations</a:t>
            </a:r>
          </a:p>
          <a:p>
            <a:r>
              <a:rPr lang="en-US" dirty="0"/>
              <a:t>ML provides methods to have an environment react appropriately without an explicit “rule” being put in for every potential user interaction</a:t>
            </a:r>
          </a:p>
          <a:p>
            <a:r>
              <a:rPr lang="en-US" dirty="0"/>
              <a:t>ML methods can address a series of highly complicated issues and make XR environments more responsive and realistic</a:t>
            </a:r>
          </a:p>
        </p:txBody>
      </p:sp>
    </p:spTree>
    <p:extLst>
      <p:ext uri="{BB962C8B-B14F-4D97-AF65-F5344CB8AC3E}">
        <p14:creationId xmlns:p14="http://schemas.microsoft.com/office/powerpoint/2010/main" val="288886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8FC9-8D1E-28F5-1A3A-EF16C5AD848F}"/>
              </a:ext>
            </a:extLst>
          </p:cNvPr>
          <p:cNvSpPr>
            <a:spLocks noGrp="1"/>
          </p:cNvSpPr>
          <p:nvPr>
            <p:ph type="title"/>
          </p:nvPr>
        </p:nvSpPr>
        <p:spPr/>
        <p:txBody>
          <a:bodyPr/>
          <a:lstStyle/>
          <a:p>
            <a:r>
              <a:rPr lang="en-US" dirty="0"/>
              <a:t>Background - ML</a:t>
            </a:r>
          </a:p>
        </p:txBody>
      </p:sp>
      <p:sp>
        <p:nvSpPr>
          <p:cNvPr id="3" name="Content Placeholder 2">
            <a:extLst>
              <a:ext uri="{FF2B5EF4-FFF2-40B4-BE49-F238E27FC236}">
                <a16:creationId xmlns:a16="http://schemas.microsoft.com/office/drawing/2014/main" id="{40BA514F-B721-B9EA-CC93-73CCDF05002F}"/>
              </a:ext>
            </a:extLst>
          </p:cNvPr>
          <p:cNvSpPr>
            <a:spLocks noGrp="1"/>
          </p:cNvSpPr>
          <p:nvPr>
            <p:ph sz="quarter" idx="11"/>
          </p:nvPr>
        </p:nvSpPr>
        <p:spPr/>
        <p:txBody>
          <a:bodyPr anchor="ctr"/>
          <a:lstStyle/>
          <a:p>
            <a:r>
              <a:rPr lang="en-US" dirty="0"/>
              <a:t>US military</a:t>
            </a:r>
          </a:p>
          <a:p>
            <a:pPr lvl="1"/>
            <a:r>
              <a:rPr lang="en-US" dirty="0"/>
              <a:t>Pentagon’s 2020 budget: $3.7 billion for ‘unmanned and autonomous technologies’</a:t>
            </a:r>
          </a:p>
          <a:p>
            <a:pPr lvl="1"/>
            <a:r>
              <a:rPr lang="en-US" dirty="0"/>
              <a:t>Serious consideration must be given to how these agents will interact with humans</a:t>
            </a:r>
          </a:p>
          <a:p>
            <a:pPr lvl="1"/>
            <a:endParaRPr lang="en-US" dirty="0"/>
          </a:p>
          <a:p>
            <a:r>
              <a:rPr lang="en-US" dirty="0"/>
              <a:t>ML can be combined with XR environments to fundamentally change how humans interact with training systems</a:t>
            </a:r>
          </a:p>
          <a:p>
            <a:pPr lvl="1"/>
            <a:r>
              <a:rPr lang="en-US" dirty="0"/>
              <a:t>The technology has the potential to aide warfighter training in several key aspects</a:t>
            </a:r>
          </a:p>
          <a:p>
            <a:pPr lvl="2"/>
            <a:r>
              <a:rPr lang="en-US" dirty="0"/>
              <a:t>Improve efficiency</a:t>
            </a:r>
          </a:p>
          <a:p>
            <a:pPr lvl="2"/>
            <a:r>
              <a:rPr lang="en-US" dirty="0"/>
              <a:t>Lower costs</a:t>
            </a:r>
          </a:p>
          <a:p>
            <a:pPr lvl="2"/>
            <a:r>
              <a:rPr lang="en-US" dirty="0"/>
              <a:t>Reduce training time</a:t>
            </a:r>
          </a:p>
          <a:p>
            <a:pPr lvl="2"/>
            <a:r>
              <a:rPr lang="en-US" dirty="0"/>
              <a:t>A step towards “Obi Wan in the cockpit with Luke”</a:t>
            </a:r>
          </a:p>
        </p:txBody>
      </p:sp>
    </p:spTree>
    <p:extLst>
      <p:ext uri="{BB962C8B-B14F-4D97-AF65-F5344CB8AC3E}">
        <p14:creationId xmlns:p14="http://schemas.microsoft.com/office/powerpoint/2010/main" val="12066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50E1-7AFA-0511-6258-3522C79A4101}"/>
              </a:ext>
            </a:extLst>
          </p:cNvPr>
          <p:cNvSpPr>
            <a:spLocks noGrp="1"/>
          </p:cNvSpPr>
          <p:nvPr>
            <p:ph type="title"/>
          </p:nvPr>
        </p:nvSpPr>
        <p:spPr/>
        <p:txBody>
          <a:bodyPr/>
          <a:lstStyle/>
          <a:p>
            <a:r>
              <a:rPr lang="en-US" dirty="0"/>
              <a:t>Background - ML</a:t>
            </a:r>
          </a:p>
        </p:txBody>
      </p:sp>
      <p:sp>
        <p:nvSpPr>
          <p:cNvPr id="3" name="Content Placeholder 2">
            <a:extLst>
              <a:ext uri="{FF2B5EF4-FFF2-40B4-BE49-F238E27FC236}">
                <a16:creationId xmlns:a16="http://schemas.microsoft.com/office/drawing/2014/main" id="{A7837CC9-CD7F-9443-BEF8-E31966779234}"/>
              </a:ext>
            </a:extLst>
          </p:cNvPr>
          <p:cNvSpPr>
            <a:spLocks noGrp="1"/>
          </p:cNvSpPr>
          <p:nvPr>
            <p:ph sz="quarter" idx="11"/>
          </p:nvPr>
        </p:nvSpPr>
        <p:spPr/>
        <p:txBody>
          <a:bodyPr anchor="ctr"/>
          <a:lstStyle/>
          <a:p>
            <a:r>
              <a:rPr lang="en-US" dirty="0"/>
              <a:t>Arthur Samuel (1959): </a:t>
            </a:r>
          </a:p>
          <a:p>
            <a:pPr lvl="1"/>
            <a:r>
              <a:rPr lang="en-US" dirty="0"/>
              <a:t>“the field of study that gives computers the ability to learn without being explicitly programmed.”</a:t>
            </a:r>
          </a:p>
          <a:p>
            <a:pPr marL="0" indent="0">
              <a:buNone/>
            </a:pPr>
            <a:endParaRPr lang="en-US" dirty="0"/>
          </a:p>
          <a:p>
            <a:r>
              <a:rPr lang="en-US" dirty="0"/>
              <a:t>Tom Mitchel (1998): </a:t>
            </a:r>
          </a:p>
          <a:p>
            <a:pPr lvl="1"/>
            <a:r>
              <a:rPr lang="en-US" dirty="0"/>
              <a:t>“A computer program is said to learn from experience </a:t>
            </a:r>
            <a:r>
              <a:rPr lang="en-US" i="1" dirty="0"/>
              <a:t>E</a:t>
            </a:r>
            <a:r>
              <a:rPr lang="en-US" dirty="0"/>
              <a:t> with respect to some class of tasks </a:t>
            </a:r>
            <a:r>
              <a:rPr lang="en-US" i="1" dirty="0"/>
              <a:t>T</a:t>
            </a:r>
            <a:r>
              <a:rPr lang="en-US" dirty="0"/>
              <a:t> and performance measure </a:t>
            </a:r>
            <a:r>
              <a:rPr lang="en-US" i="1" dirty="0"/>
              <a:t>P</a:t>
            </a:r>
            <a:r>
              <a:rPr lang="en-US" dirty="0"/>
              <a:t>, if its performance at tasks in </a:t>
            </a:r>
            <a:r>
              <a:rPr lang="en-US" i="1" dirty="0"/>
              <a:t>T</a:t>
            </a:r>
            <a:r>
              <a:rPr lang="en-US" dirty="0"/>
              <a:t>, as measured by </a:t>
            </a:r>
            <a:r>
              <a:rPr lang="en-US" i="1" dirty="0"/>
              <a:t>P</a:t>
            </a:r>
            <a:r>
              <a:rPr lang="en-US" dirty="0"/>
              <a:t>, improves with experience </a:t>
            </a:r>
            <a:r>
              <a:rPr lang="en-US" i="1" dirty="0"/>
              <a:t>E</a:t>
            </a:r>
            <a:r>
              <a:rPr lang="en-US" dirty="0"/>
              <a:t>.”</a:t>
            </a:r>
          </a:p>
        </p:txBody>
      </p:sp>
    </p:spTree>
    <p:extLst>
      <p:ext uri="{BB962C8B-B14F-4D97-AF65-F5344CB8AC3E}">
        <p14:creationId xmlns:p14="http://schemas.microsoft.com/office/powerpoint/2010/main" val="1514933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A9A0-D684-FF63-73FE-854E1BCC3EDA}"/>
              </a:ext>
            </a:extLst>
          </p:cNvPr>
          <p:cNvSpPr>
            <a:spLocks noGrp="1"/>
          </p:cNvSpPr>
          <p:nvPr>
            <p:ph type="title"/>
          </p:nvPr>
        </p:nvSpPr>
        <p:spPr/>
        <p:txBody>
          <a:bodyPr/>
          <a:lstStyle/>
          <a:p>
            <a:r>
              <a:rPr lang="en-US" dirty="0"/>
              <a:t>ML Strategies</a:t>
            </a:r>
          </a:p>
        </p:txBody>
      </p:sp>
      <p:sp>
        <p:nvSpPr>
          <p:cNvPr id="3" name="Content Placeholder 2">
            <a:extLst>
              <a:ext uri="{FF2B5EF4-FFF2-40B4-BE49-F238E27FC236}">
                <a16:creationId xmlns:a16="http://schemas.microsoft.com/office/drawing/2014/main" id="{FE5DD4CD-A373-4B9D-6EE9-454E4F22D786}"/>
              </a:ext>
            </a:extLst>
          </p:cNvPr>
          <p:cNvSpPr>
            <a:spLocks noGrp="1"/>
          </p:cNvSpPr>
          <p:nvPr>
            <p:ph sz="quarter" idx="11"/>
          </p:nvPr>
        </p:nvSpPr>
        <p:spPr>
          <a:xfrm>
            <a:off x="480133" y="1046715"/>
            <a:ext cx="7613442" cy="5075237"/>
          </a:xfrm>
        </p:spPr>
        <p:txBody>
          <a:bodyPr/>
          <a:lstStyle/>
          <a:p>
            <a:r>
              <a:rPr lang="en-US" dirty="0"/>
              <a:t>Learning addresses three main design flaws</a:t>
            </a:r>
          </a:p>
          <a:p>
            <a:pPr lvl="1"/>
            <a:r>
              <a:rPr lang="en-US" dirty="0"/>
              <a:t>All possible situations cannot be anticipated </a:t>
            </a:r>
          </a:p>
          <a:p>
            <a:pPr lvl="1"/>
            <a:r>
              <a:rPr lang="en-US" dirty="0"/>
              <a:t>All changes over time cannot be anticipated </a:t>
            </a:r>
          </a:p>
          <a:p>
            <a:pPr lvl="1"/>
            <a:r>
              <a:rPr lang="en-US" dirty="0"/>
              <a:t>It may not be understood how to program the solution </a:t>
            </a:r>
          </a:p>
          <a:p>
            <a:pPr marL="609585" lvl="1" indent="0">
              <a:buNone/>
            </a:pPr>
            <a:endParaRPr lang="en-US" dirty="0"/>
          </a:p>
          <a:p>
            <a:r>
              <a:rPr lang="en-US" dirty="0"/>
              <a:t>Four major factors influence learning ability</a:t>
            </a:r>
          </a:p>
          <a:p>
            <a:pPr lvl="1"/>
            <a:r>
              <a:rPr lang="en-US" dirty="0"/>
              <a:t>The component to be improved</a:t>
            </a:r>
          </a:p>
          <a:p>
            <a:pPr lvl="1"/>
            <a:r>
              <a:rPr lang="en-US" dirty="0"/>
              <a:t>Prior knowledge</a:t>
            </a:r>
          </a:p>
          <a:p>
            <a:pPr lvl="1"/>
            <a:r>
              <a:rPr lang="en-US" dirty="0"/>
              <a:t>Representation of the data and the component </a:t>
            </a:r>
          </a:p>
          <a:p>
            <a:pPr lvl="1"/>
            <a:r>
              <a:rPr lang="en-US" dirty="0"/>
              <a:t>Available feedback</a:t>
            </a:r>
          </a:p>
          <a:p>
            <a:endParaRPr lang="en-US" dirty="0"/>
          </a:p>
        </p:txBody>
      </p:sp>
      <p:sp>
        <p:nvSpPr>
          <p:cNvPr id="4" name="TextBox 3">
            <a:extLst>
              <a:ext uri="{FF2B5EF4-FFF2-40B4-BE49-F238E27FC236}">
                <a16:creationId xmlns:a16="http://schemas.microsoft.com/office/drawing/2014/main" id="{C9B417C0-3DD0-4179-61AB-D944EF6148FE}"/>
              </a:ext>
            </a:extLst>
          </p:cNvPr>
          <p:cNvSpPr txBox="1"/>
          <p:nvPr/>
        </p:nvSpPr>
        <p:spPr>
          <a:xfrm>
            <a:off x="1035314" y="5937286"/>
            <a:ext cx="3579216" cy="369332"/>
          </a:xfrm>
          <a:prstGeom prst="rect">
            <a:avLst/>
          </a:prstGeom>
          <a:noFill/>
        </p:spPr>
        <p:txBody>
          <a:bodyPr wrap="square" rtlCol="0">
            <a:spAutoFit/>
          </a:bodyPr>
          <a:lstStyle/>
          <a:p>
            <a:pPr algn="ctr"/>
            <a:r>
              <a:rPr lang="en-US" sz="1800" b="1" i="1" dirty="0">
                <a:latin typeface="Arial" panose="020B0604020202020204" pitchFamily="34" charset="0"/>
                <a:cs typeface="Arial" panose="020B0604020202020204" pitchFamily="34" charset="0"/>
              </a:rPr>
              <a:t>Russell, Norvig &amp; Davis (2010) </a:t>
            </a:r>
          </a:p>
        </p:txBody>
      </p:sp>
      <p:sp>
        <p:nvSpPr>
          <p:cNvPr id="35" name="Unsupervised">
            <a:extLst>
              <a:ext uri="{FF2B5EF4-FFF2-40B4-BE49-F238E27FC236}">
                <a16:creationId xmlns:a16="http://schemas.microsoft.com/office/drawing/2014/main" id="{46BAAF75-8CF8-F8A3-B0A3-ED9FE6C51D5D}"/>
              </a:ext>
            </a:extLst>
          </p:cNvPr>
          <p:cNvSpPr/>
          <p:nvPr/>
        </p:nvSpPr>
        <p:spPr>
          <a:xfrm>
            <a:off x="10292665" y="2124904"/>
            <a:ext cx="1753230" cy="487413"/>
          </a:xfrm>
          <a:prstGeom prst="roundRect">
            <a:avLst>
              <a:gd name="adj" fmla="val 20459"/>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Unsupervised</a:t>
            </a:r>
          </a:p>
        </p:txBody>
      </p:sp>
      <p:sp>
        <p:nvSpPr>
          <p:cNvPr id="36" name="Supervised">
            <a:extLst>
              <a:ext uri="{FF2B5EF4-FFF2-40B4-BE49-F238E27FC236}">
                <a16:creationId xmlns:a16="http://schemas.microsoft.com/office/drawing/2014/main" id="{11BD3FE6-EDE5-9D5B-314D-07EC85C73997}"/>
              </a:ext>
            </a:extLst>
          </p:cNvPr>
          <p:cNvSpPr/>
          <p:nvPr/>
        </p:nvSpPr>
        <p:spPr>
          <a:xfrm>
            <a:off x="10292665" y="3428999"/>
            <a:ext cx="1753232" cy="490905"/>
          </a:xfrm>
          <a:prstGeom prst="roundRect">
            <a:avLst>
              <a:gd name="adj" fmla="val 16745"/>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Supervised</a:t>
            </a:r>
          </a:p>
        </p:txBody>
      </p:sp>
      <p:sp>
        <p:nvSpPr>
          <p:cNvPr id="37" name="Reinforcement">
            <a:extLst>
              <a:ext uri="{FF2B5EF4-FFF2-40B4-BE49-F238E27FC236}">
                <a16:creationId xmlns:a16="http://schemas.microsoft.com/office/drawing/2014/main" id="{484C0C5C-DEE3-79C2-5DEE-79A67D2C1767}"/>
              </a:ext>
            </a:extLst>
          </p:cNvPr>
          <p:cNvSpPr/>
          <p:nvPr/>
        </p:nvSpPr>
        <p:spPr>
          <a:xfrm>
            <a:off x="10292663" y="4095812"/>
            <a:ext cx="1753232" cy="500224"/>
          </a:xfrm>
          <a:prstGeom prst="roundRect">
            <a:avLst>
              <a:gd name="adj" fmla="val 20372"/>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Reinforcement </a:t>
            </a:r>
          </a:p>
        </p:txBody>
      </p:sp>
      <p:sp>
        <p:nvSpPr>
          <p:cNvPr id="38" name="Learning Strategies">
            <a:extLst>
              <a:ext uri="{FF2B5EF4-FFF2-40B4-BE49-F238E27FC236}">
                <a16:creationId xmlns:a16="http://schemas.microsoft.com/office/drawing/2014/main" id="{1DBC4F8F-DC43-EA5F-784E-7E4EB2477B4D}"/>
              </a:ext>
            </a:extLst>
          </p:cNvPr>
          <p:cNvSpPr/>
          <p:nvPr/>
        </p:nvSpPr>
        <p:spPr>
          <a:xfrm>
            <a:off x="7543550" y="3429000"/>
            <a:ext cx="1997326" cy="490905"/>
          </a:xfrm>
          <a:prstGeom prst="roundRect">
            <a:avLst>
              <a:gd name="adj" fmla="val 15612"/>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Learning Strategies</a:t>
            </a:r>
          </a:p>
        </p:txBody>
      </p:sp>
      <p:sp>
        <p:nvSpPr>
          <p:cNvPr id="39" name="Semi-supervised">
            <a:extLst>
              <a:ext uri="{FF2B5EF4-FFF2-40B4-BE49-F238E27FC236}">
                <a16:creationId xmlns:a16="http://schemas.microsoft.com/office/drawing/2014/main" id="{5D922D43-9F80-3009-5510-C098CF17B510}"/>
              </a:ext>
            </a:extLst>
          </p:cNvPr>
          <p:cNvSpPr/>
          <p:nvPr/>
        </p:nvSpPr>
        <p:spPr>
          <a:xfrm>
            <a:off x="10292667" y="2768695"/>
            <a:ext cx="1753229" cy="490905"/>
          </a:xfrm>
          <a:prstGeom prst="roundRect">
            <a:avLst>
              <a:gd name="adj" fmla="val 16614"/>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Semi-supervised</a:t>
            </a:r>
          </a:p>
        </p:txBody>
      </p:sp>
      <p:sp>
        <p:nvSpPr>
          <p:cNvPr id="40" name="Transfer">
            <a:extLst>
              <a:ext uri="{FF2B5EF4-FFF2-40B4-BE49-F238E27FC236}">
                <a16:creationId xmlns:a16="http://schemas.microsoft.com/office/drawing/2014/main" id="{45F7D938-3838-4A3D-6C3A-D9CA7BEB6E72}"/>
              </a:ext>
            </a:extLst>
          </p:cNvPr>
          <p:cNvSpPr/>
          <p:nvPr/>
        </p:nvSpPr>
        <p:spPr>
          <a:xfrm>
            <a:off x="10292663" y="4740450"/>
            <a:ext cx="1753232" cy="516211"/>
          </a:xfrm>
          <a:prstGeom prst="roundRect">
            <a:avLst>
              <a:gd name="adj" fmla="val 11050"/>
            </a:avLst>
          </a:prstGeom>
          <a:solidFill>
            <a:srgbClr val="80878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71437" tIns="71437" rIns="71437" bIns="71437"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a:lstStyle>
          <a:p>
            <a:r>
              <a:rPr sz="1600" dirty="0">
                <a:solidFill>
                  <a:schemeClr val="bg1"/>
                </a:solidFill>
                <a:latin typeface="Arial" panose="020B0604020202020204" pitchFamily="34" charset="0"/>
                <a:cs typeface="Arial" panose="020B0604020202020204" pitchFamily="34" charset="0"/>
              </a:rPr>
              <a:t>Transfer</a:t>
            </a:r>
          </a:p>
        </p:txBody>
      </p:sp>
      <p:cxnSp>
        <p:nvCxnSpPr>
          <p:cNvPr id="54" name="Straight Connector 53">
            <a:extLst>
              <a:ext uri="{FF2B5EF4-FFF2-40B4-BE49-F238E27FC236}">
                <a16:creationId xmlns:a16="http://schemas.microsoft.com/office/drawing/2014/main" id="{2AC185C5-F825-9AFC-19AB-B224CD711891}"/>
              </a:ext>
            </a:extLst>
          </p:cNvPr>
          <p:cNvCxnSpPr>
            <a:stCxn id="38" idx="3"/>
            <a:endCxn id="35" idx="1"/>
          </p:cNvCxnSpPr>
          <p:nvPr/>
        </p:nvCxnSpPr>
        <p:spPr bwMode="auto">
          <a:xfrm flipV="1">
            <a:off x="9540876" y="2368611"/>
            <a:ext cx="751789" cy="130584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A62C8691-AF36-4046-B4C1-95B45524F7D9}"/>
              </a:ext>
            </a:extLst>
          </p:cNvPr>
          <p:cNvCxnSpPr>
            <a:stCxn id="38" idx="3"/>
            <a:endCxn id="39" idx="1"/>
          </p:cNvCxnSpPr>
          <p:nvPr/>
        </p:nvCxnSpPr>
        <p:spPr bwMode="auto">
          <a:xfrm flipV="1">
            <a:off x="9540876" y="3014148"/>
            <a:ext cx="751791" cy="660305"/>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58" name="Straight Connector 57">
            <a:extLst>
              <a:ext uri="{FF2B5EF4-FFF2-40B4-BE49-F238E27FC236}">
                <a16:creationId xmlns:a16="http://schemas.microsoft.com/office/drawing/2014/main" id="{A892A943-CFC0-34AB-8F09-B820DF664400}"/>
              </a:ext>
            </a:extLst>
          </p:cNvPr>
          <p:cNvCxnSpPr>
            <a:stCxn id="38" idx="3"/>
            <a:endCxn id="36" idx="1"/>
          </p:cNvCxnSpPr>
          <p:nvPr/>
        </p:nvCxnSpPr>
        <p:spPr bwMode="auto">
          <a:xfrm flipV="1">
            <a:off x="9540876" y="3674452"/>
            <a:ext cx="751789"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60" name="Straight Connector 59">
            <a:extLst>
              <a:ext uri="{FF2B5EF4-FFF2-40B4-BE49-F238E27FC236}">
                <a16:creationId xmlns:a16="http://schemas.microsoft.com/office/drawing/2014/main" id="{4DE0E0D5-A68D-A06B-5D81-B257FBBCD11A}"/>
              </a:ext>
            </a:extLst>
          </p:cNvPr>
          <p:cNvCxnSpPr>
            <a:stCxn id="38" idx="3"/>
            <a:endCxn id="37" idx="1"/>
          </p:cNvCxnSpPr>
          <p:nvPr/>
        </p:nvCxnSpPr>
        <p:spPr bwMode="auto">
          <a:xfrm>
            <a:off x="9540876" y="3674453"/>
            <a:ext cx="751787" cy="67147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62" name="Straight Connector 61">
            <a:extLst>
              <a:ext uri="{FF2B5EF4-FFF2-40B4-BE49-F238E27FC236}">
                <a16:creationId xmlns:a16="http://schemas.microsoft.com/office/drawing/2014/main" id="{77129D5C-BC1E-8011-FCFA-70D86743D83D}"/>
              </a:ext>
            </a:extLst>
          </p:cNvPr>
          <p:cNvCxnSpPr>
            <a:stCxn id="38" idx="3"/>
            <a:endCxn id="40" idx="1"/>
          </p:cNvCxnSpPr>
          <p:nvPr/>
        </p:nvCxnSpPr>
        <p:spPr bwMode="auto">
          <a:xfrm>
            <a:off x="9540876" y="3674453"/>
            <a:ext cx="751787" cy="132410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59412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0DEB-F805-854C-7B9C-6207A78A90E4}"/>
              </a:ext>
            </a:extLst>
          </p:cNvPr>
          <p:cNvSpPr>
            <a:spLocks noGrp="1"/>
          </p:cNvSpPr>
          <p:nvPr>
            <p:ph type="title"/>
          </p:nvPr>
        </p:nvSpPr>
        <p:spPr/>
        <p:txBody>
          <a:bodyPr/>
          <a:lstStyle/>
          <a:p>
            <a:r>
              <a:rPr lang="en-US" dirty="0"/>
              <a:t>ML Strategies - Unsupervised</a:t>
            </a:r>
          </a:p>
        </p:txBody>
      </p:sp>
      <p:sp>
        <p:nvSpPr>
          <p:cNvPr id="3" name="Content Placeholder 2">
            <a:extLst>
              <a:ext uri="{FF2B5EF4-FFF2-40B4-BE49-F238E27FC236}">
                <a16:creationId xmlns:a16="http://schemas.microsoft.com/office/drawing/2014/main" id="{BC83E02A-EC0F-4AC4-6376-2506C387311B}"/>
              </a:ext>
            </a:extLst>
          </p:cNvPr>
          <p:cNvSpPr>
            <a:spLocks noGrp="1"/>
          </p:cNvSpPr>
          <p:nvPr>
            <p:ph sz="quarter" idx="11"/>
          </p:nvPr>
        </p:nvSpPr>
        <p:spPr>
          <a:xfrm>
            <a:off x="480133" y="1046715"/>
            <a:ext cx="7198000" cy="5075237"/>
          </a:xfrm>
        </p:spPr>
        <p:txBody>
          <a:bodyPr anchor="ctr"/>
          <a:lstStyle/>
          <a:p>
            <a:r>
              <a:rPr lang="en-US" dirty="0"/>
              <a:t>Learns patterns from inputs without being provided explicit feedback</a:t>
            </a:r>
          </a:p>
          <a:p>
            <a:pPr marL="0" indent="0">
              <a:buNone/>
            </a:pPr>
            <a:endParaRPr lang="en-US" dirty="0"/>
          </a:p>
          <a:p>
            <a:r>
              <a:rPr lang="en-US" dirty="0"/>
              <a:t>Classify unlabeled data</a:t>
            </a:r>
          </a:p>
          <a:p>
            <a:pPr marL="0" indent="0">
              <a:buNone/>
            </a:pPr>
            <a:endParaRPr lang="en-US" dirty="0"/>
          </a:p>
          <a:p>
            <a:r>
              <a:rPr lang="en-US" dirty="0"/>
              <a:t>Reduce the dimensional complexity of data </a:t>
            </a:r>
          </a:p>
          <a:p>
            <a:pPr lvl="1"/>
            <a:r>
              <a:rPr lang="en-US" dirty="0"/>
              <a:t>Extract features for data-driven design</a:t>
            </a:r>
          </a:p>
          <a:p>
            <a:pPr lvl="2"/>
            <a:r>
              <a:rPr lang="en-US" dirty="0"/>
              <a:t>Linear and non-linear methods </a:t>
            </a:r>
          </a:p>
          <a:p>
            <a:pPr lvl="2"/>
            <a:r>
              <a:rPr lang="en-US" dirty="0"/>
              <a:t>Autoencoders</a:t>
            </a:r>
          </a:p>
        </p:txBody>
      </p:sp>
      <p:graphicFrame>
        <p:nvGraphicFramePr>
          <p:cNvPr id="4" name="Table 4">
            <a:extLst>
              <a:ext uri="{FF2B5EF4-FFF2-40B4-BE49-F238E27FC236}">
                <a16:creationId xmlns:a16="http://schemas.microsoft.com/office/drawing/2014/main" id="{73525989-C516-E243-BA48-61C8043E8822}"/>
              </a:ext>
            </a:extLst>
          </p:cNvPr>
          <p:cNvGraphicFramePr>
            <a:graphicFrameLocks noGrp="1"/>
          </p:cNvGraphicFramePr>
          <p:nvPr>
            <p:extLst>
              <p:ext uri="{D42A27DB-BD31-4B8C-83A1-F6EECF244321}">
                <p14:modId xmlns:p14="http://schemas.microsoft.com/office/powerpoint/2010/main" val="701823660"/>
              </p:ext>
            </p:extLst>
          </p:nvPr>
        </p:nvGraphicFramePr>
        <p:xfrm>
          <a:off x="7719779" y="1730133"/>
          <a:ext cx="4188119" cy="3708400"/>
        </p:xfrm>
        <a:graphic>
          <a:graphicData uri="http://schemas.openxmlformats.org/drawingml/2006/table">
            <a:tbl>
              <a:tblPr firstRow="1" bandRow="1">
                <a:tableStyleId>{7E9639D4-E3E2-4D34-9284-5A2195B3D0D7}</a:tableStyleId>
              </a:tblPr>
              <a:tblGrid>
                <a:gridCol w="4188119">
                  <a:extLst>
                    <a:ext uri="{9D8B030D-6E8A-4147-A177-3AD203B41FA5}">
                      <a16:colId xmlns:a16="http://schemas.microsoft.com/office/drawing/2014/main" val="2223488015"/>
                    </a:ext>
                  </a:extLst>
                </a:gridCol>
              </a:tblGrid>
              <a:tr h="370840">
                <a:tc>
                  <a:txBody>
                    <a:bodyPr/>
                    <a:lstStyle/>
                    <a:p>
                      <a:pPr algn="ctr"/>
                      <a:r>
                        <a:rPr lang="en-US" sz="1800" dirty="0">
                          <a:latin typeface="Arial" panose="020B0604020202020204" pitchFamily="34" charset="0"/>
                          <a:cs typeface="Arial" panose="020B0604020202020204" pitchFamily="34" charset="0"/>
                        </a:rPr>
                        <a:t>Common Techniques </a:t>
                      </a:r>
                    </a:p>
                  </a:txBody>
                  <a:tcPr/>
                </a:tc>
                <a:extLst>
                  <a:ext uri="{0D108BD9-81ED-4DB2-BD59-A6C34878D82A}">
                    <a16:rowId xmlns:a16="http://schemas.microsoft.com/office/drawing/2014/main" val="462807200"/>
                  </a:ext>
                </a:extLst>
              </a:tr>
              <a:tr h="370840">
                <a:tc>
                  <a:txBody>
                    <a:bodyPr/>
                    <a:lstStyle/>
                    <a:p>
                      <a:pPr algn="ctr"/>
                      <a:r>
                        <a:rPr lang="en-US" sz="1800" dirty="0">
                          <a:latin typeface="Arial" panose="020B0604020202020204" pitchFamily="34" charset="0"/>
                          <a:cs typeface="Arial" panose="020B0604020202020204" pitchFamily="34" charset="0"/>
                        </a:rPr>
                        <a:t>Boltzmann Machine</a:t>
                      </a:r>
                    </a:p>
                  </a:txBody>
                  <a:tcPr/>
                </a:tc>
                <a:extLst>
                  <a:ext uri="{0D108BD9-81ED-4DB2-BD59-A6C34878D82A}">
                    <a16:rowId xmlns:a16="http://schemas.microsoft.com/office/drawing/2014/main" val="647495133"/>
                  </a:ext>
                </a:extLst>
              </a:tr>
              <a:tr h="370840">
                <a:tc>
                  <a:txBody>
                    <a:bodyPr/>
                    <a:lstStyle/>
                    <a:p>
                      <a:pPr algn="ctr"/>
                      <a:r>
                        <a:rPr lang="en-US" sz="1800" dirty="0">
                          <a:latin typeface="Arial" panose="020B0604020202020204" pitchFamily="34" charset="0"/>
                          <a:cs typeface="Arial" panose="020B0604020202020204" pitchFamily="34" charset="0"/>
                        </a:rPr>
                        <a:t>Density-based clustering</a:t>
                      </a:r>
                    </a:p>
                  </a:txBody>
                  <a:tcPr/>
                </a:tc>
                <a:extLst>
                  <a:ext uri="{0D108BD9-81ED-4DB2-BD59-A6C34878D82A}">
                    <a16:rowId xmlns:a16="http://schemas.microsoft.com/office/drawing/2014/main" val="646574729"/>
                  </a:ext>
                </a:extLst>
              </a:tr>
              <a:tr h="370840">
                <a:tc>
                  <a:txBody>
                    <a:bodyPr/>
                    <a:lstStyle/>
                    <a:p>
                      <a:pPr algn="ctr"/>
                      <a:r>
                        <a:rPr lang="en-US" sz="1800" dirty="0">
                          <a:latin typeface="Arial" panose="020B0604020202020204" pitchFamily="34" charset="0"/>
                          <a:cs typeface="Arial" panose="020B0604020202020204" pitchFamily="34" charset="0"/>
                        </a:rPr>
                        <a:t>Gaussian Mixture Model (GMM)</a:t>
                      </a:r>
                    </a:p>
                  </a:txBody>
                  <a:tcPr/>
                </a:tc>
                <a:extLst>
                  <a:ext uri="{0D108BD9-81ED-4DB2-BD59-A6C34878D82A}">
                    <a16:rowId xmlns:a16="http://schemas.microsoft.com/office/drawing/2014/main" val="4140785269"/>
                  </a:ext>
                </a:extLst>
              </a:tr>
              <a:tr h="370840">
                <a:tc>
                  <a:txBody>
                    <a:bodyPr/>
                    <a:lstStyle/>
                    <a:p>
                      <a:pPr algn="ctr"/>
                      <a:r>
                        <a:rPr lang="en-US" sz="1800" dirty="0">
                          <a:latin typeface="Arial" panose="020B0604020202020204" pitchFamily="34" charset="0"/>
                          <a:cs typeface="Arial" panose="020B0604020202020204" pitchFamily="34" charset="0"/>
                        </a:rPr>
                        <a:t>Generative Adversarial Network (GAN)</a:t>
                      </a:r>
                    </a:p>
                  </a:txBody>
                  <a:tcPr/>
                </a:tc>
                <a:extLst>
                  <a:ext uri="{0D108BD9-81ED-4DB2-BD59-A6C34878D82A}">
                    <a16:rowId xmlns:a16="http://schemas.microsoft.com/office/drawing/2014/main" val="1198706541"/>
                  </a:ext>
                </a:extLst>
              </a:tr>
              <a:tr h="370840">
                <a:tc>
                  <a:txBody>
                    <a:bodyPr/>
                    <a:lstStyle/>
                    <a:p>
                      <a:pPr algn="ctr"/>
                      <a:r>
                        <a:rPr lang="en-US" sz="1800" dirty="0">
                          <a:latin typeface="Arial" panose="020B0604020202020204" pitchFamily="34" charset="0"/>
                          <a:cs typeface="Arial" panose="020B0604020202020204" pitchFamily="34" charset="0"/>
                        </a:rPr>
                        <a:t>Generative Topographic Map (GTM)</a:t>
                      </a:r>
                    </a:p>
                  </a:txBody>
                  <a:tcPr/>
                </a:tc>
                <a:extLst>
                  <a:ext uri="{0D108BD9-81ED-4DB2-BD59-A6C34878D82A}">
                    <a16:rowId xmlns:a16="http://schemas.microsoft.com/office/drawing/2014/main" val="4197227043"/>
                  </a:ext>
                </a:extLst>
              </a:tr>
              <a:tr h="370840">
                <a:tc>
                  <a:txBody>
                    <a:bodyPr/>
                    <a:lstStyle/>
                    <a:p>
                      <a:pPr algn="ctr"/>
                      <a:r>
                        <a:rPr lang="en-US" sz="1800" dirty="0">
                          <a:latin typeface="Arial" panose="020B0604020202020204" pitchFamily="34" charset="0"/>
                          <a:cs typeface="Arial" panose="020B0604020202020204" pitchFamily="34" charset="0"/>
                        </a:rPr>
                        <a:t>K-means</a:t>
                      </a:r>
                    </a:p>
                  </a:txBody>
                  <a:tcPr/>
                </a:tc>
                <a:extLst>
                  <a:ext uri="{0D108BD9-81ED-4DB2-BD59-A6C34878D82A}">
                    <a16:rowId xmlns:a16="http://schemas.microsoft.com/office/drawing/2014/main" val="1463465005"/>
                  </a:ext>
                </a:extLst>
              </a:tr>
              <a:tr h="370840">
                <a:tc>
                  <a:txBody>
                    <a:bodyPr/>
                    <a:lstStyle/>
                    <a:p>
                      <a:pPr algn="ctr"/>
                      <a:r>
                        <a:rPr lang="en-US" sz="1800" dirty="0">
                          <a:latin typeface="Arial" panose="020B0604020202020204" pitchFamily="34" charset="0"/>
                          <a:cs typeface="Arial" panose="020B0604020202020204" pitchFamily="34" charset="0"/>
                        </a:rPr>
                        <a:t>Principal Component Analysis (PCA)</a:t>
                      </a:r>
                    </a:p>
                  </a:txBody>
                  <a:tcPr/>
                </a:tc>
                <a:extLst>
                  <a:ext uri="{0D108BD9-81ED-4DB2-BD59-A6C34878D82A}">
                    <a16:rowId xmlns:a16="http://schemas.microsoft.com/office/drawing/2014/main" val="1193022480"/>
                  </a:ext>
                </a:extLst>
              </a:tr>
              <a:tr h="370840">
                <a:tc>
                  <a:txBody>
                    <a:bodyPr/>
                    <a:lstStyle/>
                    <a:p>
                      <a:pPr algn="ctr"/>
                      <a:r>
                        <a:rPr lang="en-US" sz="1800" dirty="0">
                          <a:latin typeface="Arial" panose="020B0604020202020204" pitchFamily="34" charset="0"/>
                          <a:cs typeface="Arial" panose="020B0604020202020204" pitchFamily="34" charset="0"/>
                        </a:rPr>
                        <a:t>Self-Organizing Map (SOM)</a:t>
                      </a:r>
                    </a:p>
                  </a:txBody>
                  <a:tcPr/>
                </a:tc>
                <a:extLst>
                  <a:ext uri="{0D108BD9-81ED-4DB2-BD59-A6C34878D82A}">
                    <a16:rowId xmlns:a16="http://schemas.microsoft.com/office/drawing/2014/main" val="1523204666"/>
                  </a:ext>
                </a:extLst>
              </a:tr>
              <a:tr h="370840">
                <a:tc>
                  <a:txBody>
                    <a:bodyPr/>
                    <a:lstStyle/>
                    <a:p>
                      <a:pPr algn="ctr"/>
                      <a:r>
                        <a:rPr lang="en-US" sz="1800" dirty="0">
                          <a:latin typeface="Arial" panose="020B0604020202020204" pitchFamily="34" charset="0"/>
                          <a:cs typeface="Arial" panose="020B0604020202020204" pitchFamily="34" charset="0"/>
                        </a:rPr>
                        <a:t>Variational Autoencoder (VAE)</a:t>
                      </a:r>
                    </a:p>
                  </a:txBody>
                  <a:tcPr/>
                </a:tc>
                <a:extLst>
                  <a:ext uri="{0D108BD9-81ED-4DB2-BD59-A6C34878D82A}">
                    <a16:rowId xmlns:a16="http://schemas.microsoft.com/office/drawing/2014/main" val="3987486823"/>
                  </a:ext>
                </a:extLst>
              </a:tr>
            </a:tbl>
          </a:graphicData>
        </a:graphic>
      </p:graphicFrame>
    </p:spTree>
    <p:extLst>
      <p:ext uri="{BB962C8B-B14F-4D97-AF65-F5344CB8AC3E}">
        <p14:creationId xmlns:p14="http://schemas.microsoft.com/office/powerpoint/2010/main" val="3134319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8F9C-3359-18EF-B7BD-76206CB47310}"/>
              </a:ext>
            </a:extLst>
          </p:cNvPr>
          <p:cNvSpPr>
            <a:spLocks noGrp="1"/>
          </p:cNvSpPr>
          <p:nvPr>
            <p:ph type="title"/>
          </p:nvPr>
        </p:nvSpPr>
        <p:spPr/>
        <p:txBody>
          <a:bodyPr/>
          <a:lstStyle/>
          <a:p>
            <a:r>
              <a:rPr lang="en-US" dirty="0"/>
              <a:t>ML Strategies - Unsupervised</a:t>
            </a:r>
          </a:p>
        </p:txBody>
      </p:sp>
      <p:sp>
        <p:nvSpPr>
          <p:cNvPr id="3" name="Content Placeholder 2">
            <a:extLst>
              <a:ext uri="{FF2B5EF4-FFF2-40B4-BE49-F238E27FC236}">
                <a16:creationId xmlns:a16="http://schemas.microsoft.com/office/drawing/2014/main" id="{D657B9B5-EB45-B130-C136-C165291C14A2}"/>
              </a:ext>
            </a:extLst>
          </p:cNvPr>
          <p:cNvSpPr>
            <a:spLocks noGrp="1"/>
          </p:cNvSpPr>
          <p:nvPr>
            <p:ph sz="quarter" idx="11"/>
          </p:nvPr>
        </p:nvSpPr>
        <p:spPr>
          <a:xfrm>
            <a:off x="480133" y="1046715"/>
            <a:ext cx="6443856" cy="5075237"/>
          </a:xfrm>
        </p:spPr>
        <p:txBody>
          <a:bodyPr/>
          <a:lstStyle/>
          <a:p>
            <a:r>
              <a:rPr lang="en-US" dirty="0"/>
              <a:t>Dimensionality Reduction </a:t>
            </a:r>
          </a:p>
          <a:p>
            <a:pPr lvl="1"/>
            <a:r>
              <a:rPr lang="en-US" dirty="0"/>
              <a:t>Process aimed to identify lower-dimensional latent space capturing design space’s variability</a:t>
            </a:r>
          </a:p>
          <a:p>
            <a:pPr marL="609585" lvl="1" indent="0">
              <a:buNone/>
            </a:pPr>
            <a:endParaRPr lang="en-US" sz="1600" dirty="0"/>
          </a:p>
          <a:p>
            <a:r>
              <a:rPr lang="en-US" dirty="0"/>
              <a:t>Technique selection is dependent on design space topology </a:t>
            </a:r>
          </a:p>
          <a:p>
            <a:pPr marL="0" indent="0">
              <a:buNone/>
            </a:pPr>
            <a:endParaRPr lang="en-US" sz="1600" dirty="0"/>
          </a:p>
          <a:p>
            <a:r>
              <a:rPr lang="en-US" dirty="0"/>
              <a:t>Design space classification and visualization  </a:t>
            </a:r>
          </a:p>
          <a:p>
            <a:pPr lvl="1"/>
            <a:r>
              <a:rPr lang="en-US" dirty="0"/>
              <a:t>Two-Level SOM clustering approach </a:t>
            </a:r>
          </a:p>
          <a:p>
            <a:pPr lvl="1"/>
            <a:r>
              <a:rPr lang="en-US" dirty="0"/>
              <a:t>Isolate optimal designs and reveal similar characteristics</a:t>
            </a:r>
          </a:p>
          <a:p>
            <a:endParaRPr lang="en-US" dirty="0"/>
          </a:p>
        </p:txBody>
      </p:sp>
      <p:grpSp>
        <p:nvGrpSpPr>
          <p:cNvPr id="4" name="Group">
            <a:extLst>
              <a:ext uri="{FF2B5EF4-FFF2-40B4-BE49-F238E27FC236}">
                <a16:creationId xmlns:a16="http://schemas.microsoft.com/office/drawing/2014/main" id="{8740042E-6F4D-BB35-3B0A-7B69D1B51E31}"/>
              </a:ext>
            </a:extLst>
          </p:cNvPr>
          <p:cNvGrpSpPr/>
          <p:nvPr/>
        </p:nvGrpSpPr>
        <p:grpSpPr>
          <a:xfrm>
            <a:off x="7418894" y="1482497"/>
            <a:ext cx="4693501" cy="4214422"/>
            <a:chOff x="-1" y="-119149"/>
            <a:chExt cx="9575801" cy="8056649"/>
          </a:xfrm>
        </p:grpSpPr>
        <p:grpSp>
          <p:nvGrpSpPr>
            <p:cNvPr id="5" name="Image">
              <a:extLst>
                <a:ext uri="{FF2B5EF4-FFF2-40B4-BE49-F238E27FC236}">
                  <a16:creationId xmlns:a16="http://schemas.microsoft.com/office/drawing/2014/main" id="{D2AA50A3-53A0-82DD-F73F-B08497CEE22E}"/>
                </a:ext>
              </a:extLst>
            </p:cNvPr>
            <p:cNvGrpSpPr/>
            <p:nvPr/>
          </p:nvGrpSpPr>
          <p:grpSpPr>
            <a:xfrm>
              <a:off x="-1" y="-119149"/>
              <a:ext cx="9575801" cy="7442200"/>
              <a:chOff x="0" y="20551"/>
              <a:chExt cx="9575800" cy="7442200"/>
            </a:xfrm>
          </p:grpSpPr>
          <p:pic>
            <p:nvPicPr>
              <p:cNvPr id="7" name="Image" descr="Image">
                <a:extLst>
                  <a:ext uri="{FF2B5EF4-FFF2-40B4-BE49-F238E27FC236}">
                    <a16:creationId xmlns:a16="http://schemas.microsoft.com/office/drawing/2014/main" id="{2B2B4581-A7DC-A87F-0048-BD9E68FC5A5E}"/>
                  </a:ext>
                </a:extLst>
              </p:cNvPr>
              <p:cNvPicPr>
                <a:picLocks noChangeAspect="1"/>
              </p:cNvPicPr>
              <p:nvPr/>
            </p:nvPicPr>
            <p:blipFill>
              <a:blip r:embed="rId3"/>
              <a:stretch>
                <a:fillRect/>
              </a:stretch>
            </p:blipFill>
            <p:spPr>
              <a:xfrm>
                <a:off x="215900" y="139700"/>
                <a:ext cx="9144000" cy="6883400"/>
              </a:xfrm>
              <a:prstGeom prst="rect">
                <a:avLst/>
              </a:prstGeom>
              <a:ln>
                <a:noFill/>
              </a:ln>
              <a:effectLst/>
            </p:spPr>
          </p:pic>
          <p:pic>
            <p:nvPicPr>
              <p:cNvPr id="8" name="Image" descr="Image">
                <a:extLst>
                  <a:ext uri="{FF2B5EF4-FFF2-40B4-BE49-F238E27FC236}">
                    <a16:creationId xmlns:a16="http://schemas.microsoft.com/office/drawing/2014/main" id="{C85BE25F-9D11-7355-37D7-F62416F8366B}"/>
                  </a:ext>
                </a:extLst>
              </p:cNvPr>
              <p:cNvPicPr>
                <a:picLocks/>
              </p:cNvPicPr>
              <p:nvPr/>
            </p:nvPicPr>
            <p:blipFill>
              <a:blip r:embed="rId4"/>
              <a:stretch>
                <a:fillRect/>
              </a:stretch>
            </p:blipFill>
            <p:spPr>
              <a:xfrm>
                <a:off x="0" y="20551"/>
                <a:ext cx="9575800" cy="7442200"/>
              </a:xfrm>
              <a:prstGeom prst="rect">
                <a:avLst/>
              </a:prstGeom>
              <a:effectLst/>
            </p:spPr>
          </p:pic>
        </p:grpSp>
        <p:sp>
          <p:nvSpPr>
            <p:cNvPr id="6" name="Title">
              <a:extLst>
                <a:ext uri="{FF2B5EF4-FFF2-40B4-BE49-F238E27FC236}">
                  <a16:creationId xmlns:a16="http://schemas.microsoft.com/office/drawing/2014/main" id="{C338F864-962E-782E-6C87-B79BD3A22654}"/>
                </a:ext>
              </a:extLst>
            </p:cNvPr>
            <p:cNvSpPr/>
            <p:nvPr/>
          </p:nvSpPr>
          <p:spPr>
            <a:xfrm>
              <a:off x="0" y="7404100"/>
              <a:ext cx="9575800" cy="533400"/>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defRPr sz="3000"/>
              </a:lvl1pPr>
            </a:lstStyle>
            <a:p>
              <a:pPr algn="ctr"/>
              <a:r>
                <a:rPr sz="1400" dirty="0">
                  <a:latin typeface="Arial" panose="020B0604020202020204" pitchFamily="34" charset="0"/>
                  <a:cs typeface="Arial" panose="020B0604020202020204" pitchFamily="34" charset="0"/>
                </a:rPr>
                <a:t>Isolation of design alternatives with the largest NPV</a:t>
              </a:r>
            </a:p>
          </p:txBody>
        </p:sp>
      </p:grpSp>
      <p:sp>
        <p:nvSpPr>
          <p:cNvPr id="9" name="TextBox 8">
            <a:extLst>
              <a:ext uri="{FF2B5EF4-FFF2-40B4-BE49-F238E27FC236}">
                <a16:creationId xmlns:a16="http://schemas.microsoft.com/office/drawing/2014/main" id="{3F48071F-6D58-95B0-F019-37DA3047F260}"/>
              </a:ext>
            </a:extLst>
          </p:cNvPr>
          <p:cNvSpPr txBox="1"/>
          <p:nvPr/>
        </p:nvSpPr>
        <p:spPr>
          <a:xfrm>
            <a:off x="940077" y="6121952"/>
            <a:ext cx="4429767" cy="369332"/>
          </a:xfrm>
          <a:prstGeom prst="rect">
            <a:avLst/>
          </a:prstGeom>
          <a:noFill/>
        </p:spPr>
        <p:txBody>
          <a:bodyPr wrap="square" rtlCol="0">
            <a:spAutoFit/>
          </a:bodyPr>
          <a:lstStyle/>
          <a:p>
            <a:r>
              <a:rPr lang="en-US" sz="1800" b="1" i="1" dirty="0">
                <a:latin typeface="Arial" panose="020B0604020202020204" pitchFamily="34" charset="0"/>
                <a:cs typeface="Arial" panose="020B0604020202020204" pitchFamily="34" charset="0"/>
              </a:rPr>
              <a:t>Kohl &amp; Winer (2019)</a:t>
            </a:r>
          </a:p>
        </p:txBody>
      </p:sp>
    </p:spTree>
    <p:extLst>
      <p:ext uri="{BB962C8B-B14F-4D97-AF65-F5344CB8AC3E}">
        <p14:creationId xmlns:p14="http://schemas.microsoft.com/office/powerpoint/2010/main" val="2247066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9ABD-5AB9-077D-9092-05CC0493DA73}"/>
              </a:ext>
            </a:extLst>
          </p:cNvPr>
          <p:cNvSpPr>
            <a:spLocks noGrp="1"/>
          </p:cNvSpPr>
          <p:nvPr>
            <p:ph type="title"/>
          </p:nvPr>
        </p:nvSpPr>
        <p:spPr/>
        <p:txBody>
          <a:bodyPr/>
          <a:lstStyle/>
          <a:p>
            <a:r>
              <a:rPr lang="en-US" dirty="0"/>
              <a:t>ML Strategies - Supervised</a:t>
            </a:r>
          </a:p>
        </p:txBody>
      </p:sp>
      <p:sp>
        <p:nvSpPr>
          <p:cNvPr id="3" name="Content Placeholder 2">
            <a:extLst>
              <a:ext uri="{FF2B5EF4-FFF2-40B4-BE49-F238E27FC236}">
                <a16:creationId xmlns:a16="http://schemas.microsoft.com/office/drawing/2014/main" id="{85367C0A-3328-41BF-7C08-C6DACF2E290B}"/>
              </a:ext>
            </a:extLst>
          </p:cNvPr>
          <p:cNvSpPr>
            <a:spLocks noGrp="1"/>
          </p:cNvSpPr>
          <p:nvPr>
            <p:ph sz="quarter" idx="11"/>
          </p:nvPr>
        </p:nvSpPr>
        <p:spPr>
          <a:xfrm>
            <a:off x="480133" y="1046715"/>
            <a:ext cx="7042458" cy="5075237"/>
          </a:xfrm>
        </p:spPr>
        <p:txBody>
          <a:bodyPr anchor="ctr"/>
          <a:lstStyle/>
          <a:p>
            <a:r>
              <a:rPr lang="en-US" dirty="0"/>
              <a:t>Learns a function that maps from input to output based on observing example input-output pairs</a:t>
            </a:r>
          </a:p>
          <a:p>
            <a:endParaRPr lang="en-US" sz="1600" dirty="0"/>
          </a:p>
          <a:p>
            <a:r>
              <a:rPr lang="en-US" dirty="0"/>
              <a:t>Engineering applications</a:t>
            </a:r>
          </a:p>
          <a:p>
            <a:pPr lvl="1"/>
            <a:r>
              <a:rPr lang="en-US" dirty="0"/>
              <a:t>Classification, control and decision making, monitoring and anomaly detection, performance modeling </a:t>
            </a:r>
          </a:p>
          <a:p>
            <a:pPr marL="609585" lvl="1" indent="0">
              <a:buNone/>
            </a:pPr>
            <a:endParaRPr lang="en-US" sz="1600" dirty="0"/>
          </a:p>
          <a:p>
            <a:r>
              <a:rPr lang="en-US" dirty="0"/>
              <a:t>Identify, bound, and map feasible design space </a:t>
            </a:r>
          </a:p>
          <a:p>
            <a:pPr lvl="1"/>
            <a:r>
              <a:rPr lang="en-US" dirty="0"/>
              <a:t>Prevent expensive simulations and experiments</a:t>
            </a:r>
          </a:p>
          <a:p>
            <a:pPr lvl="1"/>
            <a:r>
              <a:rPr lang="en-US" dirty="0"/>
              <a:t>Guide and improve exploration efficiency</a:t>
            </a:r>
          </a:p>
        </p:txBody>
      </p:sp>
      <p:graphicFrame>
        <p:nvGraphicFramePr>
          <p:cNvPr id="4" name="Table 4">
            <a:extLst>
              <a:ext uri="{FF2B5EF4-FFF2-40B4-BE49-F238E27FC236}">
                <a16:creationId xmlns:a16="http://schemas.microsoft.com/office/drawing/2014/main" id="{EE1CB862-55B5-B22D-8A48-504D639BBA96}"/>
              </a:ext>
            </a:extLst>
          </p:cNvPr>
          <p:cNvGraphicFramePr>
            <a:graphicFrameLocks noGrp="1"/>
          </p:cNvGraphicFramePr>
          <p:nvPr>
            <p:extLst>
              <p:ext uri="{D42A27DB-BD31-4B8C-83A1-F6EECF244321}">
                <p14:modId xmlns:p14="http://schemas.microsoft.com/office/powerpoint/2010/main" val="1850860460"/>
              </p:ext>
            </p:extLst>
          </p:nvPr>
        </p:nvGraphicFramePr>
        <p:xfrm>
          <a:off x="7719779" y="1730133"/>
          <a:ext cx="4188119" cy="3708400"/>
        </p:xfrm>
        <a:graphic>
          <a:graphicData uri="http://schemas.openxmlformats.org/drawingml/2006/table">
            <a:tbl>
              <a:tblPr firstRow="1" bandRow="1">
                <a:tableStyleId>{7E9639D4-E3E2-4D34-9284-5A2195B3D0D7}</a:tableStyleId>
              </a:tblPr>
              <a:tblGrid>
                <a:gridCol w="4188119">
                  <a:extLst>
                    <a:ext uri="{9D8B030D-6E8A-4147-A177-3AD203B41FA5}">
                      <a16:colId xmlns:a16="http://schemas.microsoft.com/office/drawing/2014/main" val="2223488015"/>
                    </a:ext>
                  </a:extLst>
                </a:gridCol>
              </a:tblGrid>
              <a:tr h="370840">
                <a:tc>
                  <a:txBody>
                    <a:bodyPr/>
                    <a:lstStyle/>
                    <a:p>
                      <a:pPr algn="ctr"/>
                      <a:r>
                        <a:rPr lang="en-US" sz="1800" dirty="0">
                          <a:latin typeface="Arial" panose="020B0604020202020204" pitchFamily="34" charset="0"/>
                          <a:cs typeface="Arial" panose="020B0604020202020204" pitchFamily="34" charset="0"/>
                        </a:rPr>
                        <a:t>Common Techniques </a:t>
                      </a:r>
                    </a:p>
                  </a:txBody>
                  <a:tcPr/>
                </a:tc>
                <a:extLst>
                  <a:ext uri="{0D108BD9-81ED-4DB2-BD59-A6C34878D82A}">
                    <a16:rowId xmlns:a16="http://schemas.microsoft.com/office/drawing/2014/main" val="462807200"/>
                  </a:ext>
                </a:extLst>
              </a:tr>
              <a:tr h="370840">
                <a:tc>
                  <a:txBody>
                    <a:bodyPr/>
                    <a:lstStyle/>
                    <a:p>
                      <a:pPr algn="ctr"/>
                      <a:r>
                        <a:rPr lang="en-US" sz="1800" dirty="0">
                          <a:latin typeface="Arial" panose="020B0604020202020204" pitchFamily="34" charset="0"/>
                          <a:cs typeface="Arial" panose="020B0604020202020204" pitchFamily="34" charset="0"/>
                        </a:rPr>
                        <a:t>Artificial Neural Network (ANN)</a:t>
                      </a:r>
                    </a:p>
                  </a:txBody>
                  <a:tcPr/>
                </a:tc>
                <a:extLst>
                  <a:ext uri="{0D108BD9-81ED-4DB2-BD59-A6C34878D82A}">
                    <a16:rowId xmlns:a16="http://schemas.microsoft.com/office/drawing/2014/main" val="647495133"/>
                  </a:ext>
                </a:extLst>
              </a:tr>
              <a:tr h="370840">
                <a:tc>
                  <a:txBody>
                    <a:bodyPr/>
                    <a:lstStyle/>
                    <a:p>
                      <a:pPr algn="ctr"/>
                      <a:r>
                        <a:rPr lang="en-US" sz="1800" dirty="0">
                          <a:latin typeface="Arial" panose="020B0604020202020204" pitchFamily="34" charset="0"/>
                          <a:cs typeface="Arial" panose="020B0604020202020204" pitchFamily="34" charset="0"/>
                        </a:rPr>
                        <a:t>Bayesian Network</a:t>
                      </a:r>
                    </a:p>
                  </a:txBody>
                  <a:tcPr/>
                </a:tc>
                <a:extLst>
                  <a:ext uri="{0D108BD9-81ED-4DB2-BD59-A6C34878D82A}">
                    <a16:rowId xmlns:a16="http://schemas.microsoft.com/office/drawing/2014/main" val="646574729"/>
                  </a:ext>
                </a:extLst>
              </a:tr>
              <a:tr h="370840">
                <a:tc>
                  <a:txBody>
                    <a:bodyPr/>
                    <a:lstStyle/>
                    <a:p>
                      <a:pPr algn="ctr"/>
                      <a:r>
                        <a:rPr lang="en-US" sz="1800" dirty="0">
                          <a:latin typeface="Arial" panose="020B0604020202020204" pitchFamily="34" charset="0"/>
                          <a:cs typeface="Arial" panose="020B0604020202020204" pitchFamily="34" charset="0"/>
                        </a:rPr>
                        <a:t>Convolutional Neural Network (CNN)</a:t>
                      </a:r>
                    </a:p>
                  </a:txBody>
                  <a:tcPr/>
                </a:tc>
                <a:extLst>
                  <a:ext uri="{0D108BD9-81ED-4DB2-BD59-A6C34878D82A}">
                    <a16:rowId xmlns:a16="http://schemas.microsoft.com/office/drawing/2014/main" val="4140785269"/>
                  </a:ext>
                </a:extLst>
              </a:tr>
              <a:tr h="370840">
                <a:tc>
                  <a:txBody>
                    <a:bodyPr/>
                    <a:lstStyle/>
                    <a:p>
                      <a:pPr algn="ctr"/>
                      <a:r>
                        <a:rPr lang="en-US" sz="1800" dirty="0">
                          <a:latin typeface="Arial" panose="020B0604020202020204" pitchFamily="34" charset="0"/>
                          <a:cs typeface="Arial" panose="020B0604020202020204" pitchFamily="34" charset="0"/>
                        </a:rPr>
                        <a:t>Deep Neural Network (DNN)</a:t>
                      </a:r>
                    </a:p>
                  </a:txBody>
                  <a:tcPr/>
                </a:tc>
                <a:extLst>
                  <a:ext uri="{0D108BD9-81ED-4DB2-BD59-A6C34878D82A}">
                    <a16:rowId xmlns:a16="http://schemas.microsoft.com/office/drawing/2014/main" val="1198706541"/>
                  </a:ext>
                </a:extLst>
              </a:tr>
              <a:tr h="370840">
                <a:tc>
                  <a:txBody>
                    <a:bodyPr/>
                    <a:lstStyle/>
                    <a:p>
                      <a:pPr algn="ctr"/>
                      <a:r>
                        <a:rPr lang="en-US" sz="1800" dirty="0">
                          <a:latin typeface="Arial" panose="020B0604020202020204" pitchFamily="34" charset="0"/>
                          <a:cs typeface="Arial" panose="020B0604020202020204" pitchFamily="34" charset="0"/>
                        </a:rPr>
                        <a:t>Hidden Markov Model (HMM)</a:t>
                      </a:r>
                    </a:p>
                  </a:txBody>
                  <a:tcPr/>
                </a:tc>
                <a:extLst>
                  <a:ext uri="{0D108BD9-81ED-4DB2-BD59-A6C34878D82A}">
                    <a16:rowId xmlns:a16="http://schemas.microsoft.com/office/drawing/2014/main" val="4197227043"/>
                  </a:ext>
                </a:extLst>
              </a:tr>
              <a:tr h="370840">
                <a:tc>
                  <a:txBody>
                    <a:bodyPr/>
                    <a:lstStyle/>
                    <a:p>
                      <a:pPr algn="ctr"/>
                      <a:r>
                        <a:rPr lang="en-US" sz="1800" dirty="0">
                          <a:latin typeface="Arial" panose="020B0604020202020204" pitchFamily="34" charset="0"/>
                          <a:cs typeface="Arial" panose="020B0604020202020204" pitchFamily="34" charset="0"/>
                        </a:rPr>
                        <a:t>Naïve Bayes</a:t>
                      </a:r>
                    </a:p>
                  </a:txBody>
                  <a:tcPr/>
                </a:tc>
                <a:extLst>
                  <a:ext uri="{0D108BD9-81ED-4DB2-BD59-A6C34878D82A}">
                    <a16:rowId xmlns:a16="http://schemas.microsoft.com/office/drawing/2014/main" val="1463465005"/>
                  </a:ext>
                </a:extLst>
              </a:tr>
              <a:tr h="370840">
                <a:tc>
                  <a:txBody>
                    <a:bodyPr/>
                    <a:lstStyle/>
                    <a:p>
                      <a:pPr algn="ctr"/>
                      <a:r>
                        <a:rPr lang="en-US" sz="1800" dirty="0">
                          <a:latin typeface="Arial" panose="020B0604020202020204" pitchFamily="34" charset="0"/>
                          <a:cs typeface="Arial" panose="020B0604020202020204" pitchFamily="34" charset="0"/>
                        </a:rPr>
                        <a:t>Random Forest</a:t>
                      </a:r>
                    </a:p>
                  </a:txBody>
                  <a:tcPr/>
                </a:tc>
                <a:extLst>
                  <a:ext uri="{0D108BD9-81ED-4DB2-BD59-A6C34878D82A}">
                    <a16:rowId xmlns:a16="http://schemas.microsoft.com/office/drawing/2014/main" val="1193022480"/>
                  </a:ext>
                </a:extLst>
              </a:tr>
              <a:tr h="370840">
                <a:tc>
                  <a:txBody>
                    <a:bodyPr/>
                    <a:lstStyle/>
                    <a:p>
                      <a:pPr algn="ctr"/>
                      <a:r>
                        <a:rPr lang="en-US" sz="1800" dirty="0">
                          <a:latin typeface="Arial" panose="020B0604020202020204" pitchFamily="34" charset="0"/>
                          <a:cs typeface="Arial" panose="020B0604020202020204" pitchFamily="34" charset="0"/>
                        </a:rPr>
                        <a:t>Recurrent Neural Network (RNN)</a:t>
                      </a:r>
                    </a:p>
                  </a:txBody>
                  <a:tcPr/>
                </a:tc>
                <a:extLst>
                  <a:ext uri="{0D108BD9-81ED-4DB2-BD59-A6C34878D82A}">
                    <a16:rowId xmlns:a16="http://schemas.microsoft.com/office/drawing/2014/main" val="1523204666"/>
                  </a:ext>
                </a:extLst>
              </a:tr>
              <a:tr h="370840">
                <a:tc>
                  <a:txBody>
                    <a:bodyPr/>
                    <a:lstStyle/>
                    <a:p>
                      <a:pPr algn="ctr"/>
                      <a:r>
                        <a:rPr lang="en-US" sz="1800" dirty="0">
                          <a:latin typeface="Arial" panose="020B0604020202020204" pitchFamily="34" charset="0"/>
                          <a:cs typeface="Arial" panose="020B0604020202020204" pitchFamily="34" charset="0"/>
                        </a:rPr>
                        <a:t>Support Vector Machine (SVM)</a:t>
                      </a:r>
                    </a:p>
                  </a:txBody>
                  <a:tcPr/>
                </a:tc>
                <a:extLst>
                  <a:ext uri="{0D108BD9-81ED-4DB2-BD59-A6C34878D82A}">
                    <a16:rowId xmlns:a16="http://schemas.microsoft.com/office/drawing/2014/main" val="3987486823"/>
                  </a:ext>
                </a:extLst>
              </a:tr>
            </a:tbl>
          </a:graphicData>
        </a:graphic>
      </p:graphicFrame>
    </p:spTree>
    <p:extLst>
      <p:ext uri="{BB962C8B-B14F-4D97-AF65-F5344CB8AC3E}">
        <p14:creationId xmlns:p14="http://schemas.microsoft.com/office/powerpoint/2010/main" val="346587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8A04-EB7A-E55B-20F2-A3F7EF32F762}"/>
              </a:ext>
            </a:extLst>
          </p:cNvPr>
          <p:cNvSpPr>
            <a:spLocks noGrp="1"/>
          </p:cNvSpPr>
          <p:nvPr>
            <p:ph type="title"/>
          </p:nvPr>
        </p:nvSpPr>
        <p:spPr/>
        <p:txBody>
          <a:bodyPr/>
          <a:lstStyle/>
          <a:p>
            <a:r>
              <a:rPr lang="en-US" dirty="0"/>
              <a:t>ML Strategies - Supervised</a:t>
            </a:r>
          </a:p>
        </p:txBody>
      </p:sp>
      <p:sp>
        <p:nvSpPr>
          <p:cNvPr id="3" name="Content Placeholder 2">
            <a:extLst>
              <a:ext uri="{FF2B5EF4-FFF2-40B4-BE49-F238E27FC236}">
                <a16:creationId xmlns:a16="http://schemas.microsoft.com/office/drawing/2014/main" id="{C62910CC-2FBF-FB6D-53D7-EE273E0B937F}"/>
              </a:ext>
            </a:extLst>
          </p:cNvPr>
          <p:cNvSpPr>
            <a:spLocks noGrp="1"/>
          </p:cNvSpPr>
          <p:nvPr>
            <p:ph sz="quarter" idx="11"/>
          </p:nvPr>
        </p:nvSpPr>
        <p:spPr>
          <a:xfrm>
            <a:off x="480134" y="1046715"/>
            <a:ext cx="6710720" cy="5075237"/>
          </a:xfrm>
        </p:spPr>
        <p:txBody>
          <a:bodyPr anchor="ctr"/>
          <a:lstStyle/>
          <a:p>
            <a:r>
              <a:rPr lang="en-US" dirty="0"/>
              <a:t>Deep networks</a:t>
            </a:r>
          </a:p>
          <a:p>
            <a:pPr lvl="1"/>
            <a:r>
              <a:rPr lang="en-US" dirty="0"/>
              <a:t>&gt; 1 stage of non-linear feature transformation</a:t>
            </a:r>
          </a:p>
          <a:p>
            <a:pPr lvl="1"/>
            <a:r>
              <a:rPr lang="en-US" dirty="0"/>
              <a:t>Three fundamental architecture types</a:t>
            </a:r>
          </a:p>
          <a:p>
            <a:pPr lvl="2"/>
            <a:r>
              <a:rPr lang="en-US" dirty="0"/>
              <a:t>Feed-forward, feed-back, and bi-directional</a:t>
            </a:r>
          </a:p>
          <a:p>
            <a:pPr lvl="2"/>
            <a:endParaRPr lang="en-US" sz="1600" dirty="0"/>
          </a:p>
          <a:p>
            <a:r>
              <a:rPr lang="en-US" dirty="0"/>
              <a:t>The reasoning encompassing why a model predicted a value cannot be simply derived </a:t>
            </a:r>
          </a:p>
          <a:p>
            <a:endParaRPr lang="en-US" sz="1600" dirty="0"/>
          </a:p>
          <a:p>
            <a:r>
              <a:rPr lang="en-US" dirty="0"/>
              <a:t>Model architecture is dependent on the data and application</a:t>
            </a:r>
          </a:p>
          <a:p>
            <a:pPr lvl="1"/>
            <a:r>
              <a:rPr lang="en-US" dirty="0"/>
              <a:t>New designs are constantly emerging</a:t>
            </a:r>
          </a:p>
        </p:txBody>
      </p:sp>
      <p:sp>
        <p:nvSpPr>
          <p:cNvPr id="64" name="Line">
            <a:extLst>
              <a:ext uri="{FF2B5EF4-FFF2-40B4-BE49-F238E27FC236}">
                <a16:creationId xmlns:a16="http://schemas.microsoft.com/office/drawing/2014/main" id="{C8AF647F-BAF4-A682-BD0D-1847D8FB974C}"/>
              </a:ext>
            </a:extLst>
          </p:cNvPr>
          <p:cNvSpPr/>
          <p:nvPr/>
        </p:nvSpPr>
        <p:spPr>
          <a:xfrm>
            <a:off x="10573295" y="3426392"/>
            <a:ext cx="1066756" cy="2608"/>
          </a:xfrm>
          <a:prstGeom prst="line">
            <a:avLst/>
          </a:prstGeom>
          <a:ln w="12700">
            <a:solidFill>
              <a:srgbClr val="000000"/>
            </a:solidFill>
            <a:miter lim="400000"/>
            <a:tailEnd type="triangle"/>
          </a:ln>
        </p:spPr>
        <p:txBody>
          <a:bodyPr lIns="71437" tIns="71437" rIns="71437" bIns="71437" anchor="ctr"/>
          <a:lstStyle/>
          <a:p>
            <a:endParaRPr/>
          </a:p>
        </p:txBody>
      </p:sp>
      <p:sp>
        <p:nvSpPr>
          <p:cNvPr id="65" name="Line">
            <a:extLst>
              <a:ext uri="{FF2B5EF4-FFF2-40B4-BE49-F238E27FC236}">
                <a16:creationId xmlns:a16="http://schemas.microsoft.com/office/drawing/2014/main" id="{25C34866-C4F4-D813-578C-B39BD2842B8F}"/>
              </a:ext>
            </a:extLst>
          </p:cNvPr>
          <p:cNvSpPr/>
          <p:nvPr/>
        </p:nvSpPr>
        <p:spPr>
          <a:xfrm>
            <a:off x="10590094" y="2613187"/>
            <a:ext cx="1061459" cy="762690"/>
          </a:xfrm>
          <a:prstGeom prst="line">
            <a:avLst/>
          </a:prstGeom>
          <a:ln w="12700">
            <a:solidFill>
              <a:srgbClr val="000000"/>
            </a:solidFill>
            <a:miter lim="400000"/>
            <a:tailEnd type="triangle"/>
          </a:ln>
        </p:spPr>
        <p:txBody>
          <a:bodyPr lIns="71437" tIns="71437" rIns="71437" bIns="71437" anchor="ctr"/>
          <a:lstStyle/>
          <a:p>
            <a:endParaRPr/>
          </a:p>
        </p:txBody>
      </p:sp>
      <p:sp>
        <p:nvSpPr>
          <p:cNvPr id="66" name="Line">
            <a:extLst>
              <a:ext uri="{FF2B5EF4-FFF2-40B4-BE49-F238E27FC236}">
                <a16:creationId xmlns:a16="http://schemas.microsoft.com/office/drawing/2014/main" id="{4F4FE374-22D6-9599-B5D7-A3D2E6AC249C}"/>
              </a:ext>
            </a:extLst>
          </p:cNvPr>
          <p:cNvSpPr/>
          <p:nvPr/>
        </p:nvSpPr>
        <p:spPr>
          <a:xfrm flipV="1">
            <a:off x="10575376" y="3477891"/>
            <a:ext cx="1068146" cy="803865"/>
          </a:xfrm>
          <a:prstGeom prst="line">
            <a:avLst/>
          </a:prstGeom>
          <a:ln w="12700">
            <a:solidFill>
              <a:srgbClr val="000000"/>
            </a:solidFill>
            <a:miter lim="400000"/>
            <a:tailEnd type="triangle"/>
          </a:ln>
        </p:spPr>
        <p:txBody>
          <a:bodyPr lIns="71437" tIns="71437" rIns="71437" bIns="71437" anchor="ctr"/>
          <a:lstStyle/>
          <a:p>
            <a:endParaRPr/>
          </a:p>
        </p:txBody>
      </p:sp>
      <p:sp>
        <p:nvSpPr>
          <p:cNvPr id="67" name="Line">
            <a:extLst>
              <a:ext uri="{FF2B5EF4-FFF2-40B4-BE49-F238E27FC236}">
                <a16:creationId xmlns:a16="http://schemas.microsoft.com/office/drawing/2014/main" id="{04F23E30-67A2-BF52-7975-CEBA393B04C1}"/>
              </a:ext>
            </a:extLst>
          </p:cNvPr>
          <p:cNvSpPr/>
          <p:nvPr/>
        </p:nvSpPr>
        <p:spPr>
          <a:xfrm flipV="1">
            <a:off x="9213622" y="3439764"/>
            <a:ext cx="1046076" cy="1631"/>
          </a:xfrm>
          <a:prstGeom prst="line">
            <a:avLst/>
          </a:prstGeom>
          <a:ln w="12700">
            <a:solidFill>
              <a:srgbClr val="000000"/>
            </a:solidFill>
            <a:miter lim="400000"/>
            <a:tailEnd type="triangle"/>
          </a:ln>
        </p:spPr>
        <p:txBody>
          <a:bodyPr lIns="71437" tIns="71437" rIns="71437" bIns="71437" anchor="ctr"/>
          <a:lstStyle/>
          <a:p>
            <a:endParaRPr/>
          </a:p>
        </p:txBody>
      </p:sp>
      <p:sp>
        <p:nvSpPr>
          <p:cNvPr id="68" name="Line">
            <a:extLst>
              <a:ext uri="{FF2B5EF4-FFF2-40B4-BE49-F238E27FC236}">
                <a16:creationId xmlns:a16="http://schemas.microsoft.com/office/drawing/2014/main" id="{38CBCC6C-6B20-AB27-FF25-7CBF54C42C55}"/>
              </a:ext>
            </a:extLst>
          </p:cNvPr>
          <p:cNvSpPr/>
          <p:nvPr/>
        </p:nvSpPr>
        <p:spPr>
          <a:xfrm flipV="1">
            <a:off x="9212358" y="2601650"/>
            <a:ext cx="1045737" cy="2677"/>
          </a:xfrm>
          <a:prstGeom prst="line">
            <a:avLst/>
          </a:prstGeom>
          <a:ln w="12700">
            <a:solidFill>
              <a:srgbClr val="000000"/>
            </a:solidFill>
            <a:miter lim="400000"/>
            <a:tailEnd type="triangle"/>
          </a:ln>
        </p:spPr>
        <p:txBody>
          <a:bodyPr lIns="71437" tIns="71437" rIns="71437" bIns="71437" anchor="ctr"/>
          <a:lstStyle/>
          <a:p>
            <a:endParaRPr/>
          </a:p>
        </p:txBody>
      </p:sp>
      <p:sp>
        <p:nvSpPr>
          <p:cNvPr id="69" name="Line">
            <a:extLst>
              <a:ext uri="{FF2B5EF4-FFF2-40B4-BE49-F238E27FC236}">
                <a16:creationId xmlns:a16="http://schemas.microsoft.com/office/drawing/2014/main" id="{061F1E04-3AE7-5857-DF25-18ECFC4CD55F}"/>
              </a:ext>
            </a:extLst>
          </p:cNvPr>
          <p:cNvSpPr/>
          <p:nvPr/>
        </p:nvSpPr>
        <p:spPr>
          <a:xfrm>
            <a:off x="9212074" y="4285148"/>
            <a:ext cx="1044551" cy="0"/>
          </a:xfrm>
          <a:prstGeom prst="line">
            <a:avLst/>
          </a:prstGeom>
          <a:ln w="12700">
            <a:solidFill>
              <a:srgbClr val="000000"/>
            </a:solidFill>
            <a:miter lim="400000"/>
            <a:tailEnd type="triangle"/>
          </a:ln>
        </p:spPr>
        <p:txBody>
          <a:bodyPr lIns="71437" tIns="71437" rIns="71437" bIns="71437" anchor="ctr"/>
          <a:lstStyle/>
          <a:p>
            <a:endParaRPr/>
          </a:p>
        </p:txBody>
      </p:sp>
      <p:grpSp>
        <p:nvGrpSpPr>
          <p:cNvPr id="70" name="Group">
            <a:extLst>
              <a:ext uri="{FF2B5EF4-FFF2-40B4-BE49-F238E27FC236}">
                <a16:creationId xmlns:a16="http://schemas.microsoft.com/office/drawing/2014/main" id="{EBAE9BC0-9B7F-A7F0-7D28-309967670D8B}"/>
              </a:ext>
            </a:extLst>
          </p:cNvPr>
          <p:cNvGrpSpPr/>
          <p:nvPr/>
        </p:nvGrpSpPr>
        <p:grpSpPr>
          <a:xfrm>
            <a:off x="9212651" y="2605539"/>
            <a:ext cx="1069353" cy="1678931"/>
            <a:chOff x="0" y="0"/>
            <a:chExt cx="2319224" cy="3641291"/>
          </a:xfrm>
        </p:grpSpPr>
        <p:sp>
          <p:nvSpPr>
            <p:cNvPr id="71" name="Line">
              <a:extLst>
                <a:ext uri="{FF2B5EF4-FFF2-40B4-BE49-F238E27FC236}">
                  <a16:creationId xmlns:a16="http://schemas.microsoft.com/office/drawing/2014/main" id="{B22EDB7B-5BAA-D509-25EC-35224429EA1B}"/>
                </a:ext>
              </a:extLst>
            </p:cNvPr>
            <p:cNvSpPr/>
            <p:nvPr/>
          </p:nvSpPr>
          <p:spPr>
            <a:xfrm flipV="1">
              <a:off x="0" y="88237"/>
              <a:ext cx="2270661" cy="1739665"/>
            </a:xfrm>
            <a:prstGeom prst="line">
              <a:avLst/>
            </a:prstGeom>
            <a:ln w="12700">
              <a:solidFill>
                <a:srgbClr val="000000"/>
              </a:solidFill>
              <a:miter lim="400000"/>
              <a:tailEnd type="triangle"/>
            </a:ln>
          </p:spPr>
          <p:txBody>
            <a:bodyPr lIns="71437" tIns="71437" rIns="71437" bIns="71437" anchor="ctr"/>
            <a:lstStyle/>
            <a:p>
              <a:endParaRPr/>
            </a:p>
          </p:txBody>
        </p:sp>
        <p:sp>
          <p:nvSpPr>
            <p:cNvPr id="72" name="Line">
              <a:extLst>
                <a:ext uri="{FF2B5EF4-FFF2-40B4-BE49-F238E27FC236}">
                  <a16:creationId xmlns:a16="http://schemas.microsoft.com/office/drawing/2014/main" id="{10B7A3E1-A254-BCA1-9579-90593FCBB52C}"/>
                </a:ext>
              </a:extLst>
            </p:cNvPr>
            <p:cNvSpPr/>
            <p:nvPr/>
          </p:nvSpPr>
          <p:spPr>
            <a:xfrm>
              <a:off x="19832" y="1839472"/>
              <a:ext cx="2243794" cy="1710327"/>
            </a:xfrm>
            <a:prstGeom prst="line">
              <a:avLst/>
            </a:prstGeom>
            <a:ln w="12700">
              <a:solidFill>
                <a:srgbClr val="000000"/>
              </a:solidFill>
              <a:miter lim="400000"/>
              <a:tailEnd type="triangle"/>
            </a:ln>
          </p:spPr>
          <p:txBody>
            <a:bodyPr lIns="71437" tIns="71437" rIns="71437" bIns="71437" anchor="ctr"/>
            <a:lstStyle/>
            <a:p>
              <a:endParaRPr/>
            </a:p>
          </p:txBody>
        </p:sp>
        <p:sp>
          <p:nvSpPr>
            <p:cNvPr id="73" name="Line">
              <a:extLst>
                <a:ext uri="{FF2B5EF4-FFF2-40B4-BE49-F238E27FC236}">
                  <a16:creationId xmlns:a16="http://schemas.microsoft.com/office/drawing/2014/main" id="{4672BB7E-AA51-7E0B-4913-A3D1F4F809B3}"/>
                </a:ext>
              </a:extLst>
            </p:cNvPr>
            <p:cNvSpPr/>
            <p:nvPr/>
          </p:nvSpPr>
          <p:spPr>
            <a:xfrm>
              <a:off x="24030" y="5563"/>
              <a:ext cx="2247500" cy="1712528"/>
            </a:xfrm>
            <a:prstGeom prst="line">
              <a:avLst/>
            </a:prstGeom>
            <a:ln w="12700">
              <a:solidFill>
                <a:srgbClr val="000000"/>
              </a:solidFill>
              <a:miter lim="400000"/>
              <a:tailEnd type="triangle"/>
            </a:ln>
          </p:spPr>
          <p:txBody>
            <a:bodyPr lIns="71437" tIns="71437" rIns="71437" bIns="71437" anchor="ctr"/>
            <a:lstStyle/>
            <a:p>
              <a:endParaRPr/>
            </a:p>
          </p:txBody>
        </p:sp>
        <p:sp>
          <p:nvSpPr>
            <p:cNvPr id="74" name="Line">
              <a:extLst>
                <a:ext uri="{FF2B5EF4-FFF2-40B4-BE49-F238E27FC236}">
                  <a16:creationId xmlns:a16="http://schemas.microsoft.com/office/drawing/2014/main" id="{A14898F3-974F-9085-B926-DF2DE2696BBA}"/>
                </a:ext>
              </a:extLst>
            </p:cNvPr>
            <p:cNvSpPr/>
            <p:nvPr/>
          </p:nvSpPr>
          <p:spPr>
            <a:xfrm>
              <a:off x="10843" y="-1"/>
              <a:ext cx="2298419" cy="3412535"/>
            </a:xfrm>
            <a:prstGeom prst="line">
              <a:avLst/>
            </a:prstGeom>
            <a:ln w="12700">
              <a:solidFill>
                <a:srgbClr val="000000"/>
              </a:solidFill>
              <a:miter lim="400000"/>
              <a:tailEnd type="triangle"/>
            </a:ln>
          </p:spPr>
          <p:txBody>
            <a:bodyPr lIns="71437" tIns="71437" rIns="71437" bIns="71437" anchor="ctr"/>
            <a:lstStyle/>
            <a:p>
              <a:endParaRPr/>
            </a:p>
          </p:txBody>
        </p:sp>
        <p:sp>
          <p:nvSpPr>
            <p:cNvPr id="75" name="Line">
              <a:extLst>
                <a:ext uri="{FF2B5EF4-FFF2-40B4-BE49-F238E27FC236}">
                  <a16:creationId xmlns:a16="http://schemas.microsoft.com/office/drawing/2014/main" id="{91487CDC-D6AC-18B6-7F6F-E3DB4875AFDB}"/>
                </a:ext>
              </a:extLst>
            </p:cNvPr>
            <p:cNvSpPr/>
            <p:nvPr/>
          </p:nvSpPr>
          <p:spPr>
            <a:xfrm flipV="1">
              <a:off x="6106" y="1893198"/>
              <a:ext cx="2283103" cy="1748094"/>
            </a:xfrm>
            <a:prstGeom prst="line">
              <a:avLst/>
            </a:prstGeom>
            <a:ln w="12700">
              <a:solidFill>
                <a:srgbClr val="000000"/>
              </a:solidFill>
              <a:miter lim="400000"/>
              <a:tailEnd type="triangle"/>
            </a:ln>
          </p:spPr>
          <p:txBody>
            <a:bodyPr lIns="71437" tIns="71437" rIns="71437" bIns="71437" anchor="ctr"/>
            <a:lstStyle/>
            <a:p>
              <a:endParaRPr/>
            </a:p>
          </p:txBody>
        </p:sp>
        <p:sp>
          <p:nvSpPr>
            <p:cNvPr id="76" name="Line">
              <a:extLst>
                <a:ext uri="{FF2B5EF4-FFF2-40B4-BE49-F238E27FC236}">
                  <a16:creationId xmlns:a16="http://schemas.microsoft.com/office/drawing/2014/main" id="{920F4DB9-8E23-8E6B-3402-C532CDFE3EC9}"/>
                </a:ext>
              </a:extLst>
            </p:cNvPr>
            <p:cNvSpPr/>
            <p:nvPr/>
          </p:nvSpPr>
          <p:spPr>
            <a:xfrm flipV="1">
              <a:off x="20143" y="190279"/>
              <a:ext cx="2299082" cy="3450075"/>
            </a:xfrm>
            <a:prstGeom prst="line">
              <a:avLst/>
            </a:prstGeom>
            <a:ln w="12700">
              <a:solidFill>
                <a:srgbClr val="000000"/>
              </a:solidFill>
              <a:miter lim="400000"/>
              <a:tailEnd type="triangle"/>
            </a:ln>
          </p:spPr>
          <p:txBody>
            <a:bodyPr lIns="71437" tIns="71437" rIns="71437" bIns="71437" anchor="ctr"/>
            <a:lstStyle/>
            <a:p>
              <a:endParaRPr/>
            </a:p>
          </p:txBody>
        </p:sp>
      </p:grpSp>
      <p:sp>
        <p:nvSpPr>
          <p:cNvPr id="77" name="Circle">
            <a:extLst>
              <a:ext uri="{FF2B5EF4-FFF2-40B4-BE49-F238E27FC236}">
                <a16:creationId xmlns:a16="http://schemas.microsoft.com/office/drawing/2014/main" id="{49EAAAED-E88A-EB92-20A2-1C2959E2294E}"/>
              </a:ext>
            </a:extLst>
          </p:cNvPr>
          <p:cNvSpPr/>
          <p:nvPr/>
        </p:nvSpPr>
        <p:spPr>
          <a:xfrm>
            <a:off x="7565711" y="2851633"/>
            <a:ext cx="292788" cy="292787"/>
          </a:xfrm>
          <a:prstGeom prst="ellipse">
            <a:avLst/>
          </a:prstGeom>
          <a:ln w="25400">
            <a:solidFill>
              <a:srgbClr val="000000"/>
            </a:solidFill>
            <a:miter lim="400000"/>
          </a:ln>
        </p:spPr>
        <p:txBody>
          <a:bodyPr lIns="71437" tIns="71437" rIns="71437" bIns="71437" anchor="ctr"/>
          <a:lstStyle/>
          <a:p>
            <a:endParaRPr>
              <a:solidFill>
                <a:srgbClr val="FFFFFF"/>
              </a:solidFill>
            </a:endParaRPr>
          </a:p>
        </p:txBody>
      </p:sp>
      <p:sp>
        <p:nvSpPr>
          <p:cNvPr id="78" name="Circle">
            <a:extLst>
              <a:ext uri="{FF2B5EF4-FFF2-40B4-BE49-F238E27FC236}">
                <a16:creationId xmlns:a16="http://schemas.microsoft.com/office/drawing/2014/main" id="{09E0F5E1-3681-B52E-1698-6DA7139519EA}"/>
              </a:ext>
            </a:extLst>
          </p:cNvPr>
          <p:cNvSpPr/>
          <p:nvPr/>
        </p:nvSpPr>
        <p:spPr>
          <a:xfrm>
            <a:off x="7565711" y="4501678"/>
            <a:ext cx="292788" cy="292787"/>
          </a:xfrm>
          <a:prstGeom prst="ellipse">
            <a:avLst/>
          </a:prstGeom>
          <a:ln w="25400">
            <a:solidFill>
              <a:srgbClr val="000000"/>
            </a:solidFill>
            <a:miter lim="400000"/>
          </a:ln>
        </p:spPr>
        <p:txBody>
          <a:bodyPr lIns="71437" tIns="71437" rIns="71437" bIns="71437" anchor="ctr"/>
          <a:lstStyle/>
          <a:p>
            <a:endParaRPr>
              <a:solidFill>
                <a:srgbClr val="FFFFFF"/>
              </a:solidFill>
            </a:endParaRPr>
          </a:p>
        </p:txBody>
      </p:sp>
      <p:sp>
        <p:nvSpPr>
          <p:cNvPr id="79" name="Circle">
            <a:extLst>
              <a:ext uri="{FF2B5EF4-FFF2-40B4-BE49-F238E27FC236}">
                <a16:creationId xmlns:a16="http://schemas.microsoft.com/office/drawing/2014/main" id="{E7878B50-95EC-9EE3-4B67-91AB0ED5F6F2}"/>
              </a:ext>
            </a:extLst>
          </p:cNvPr>
          <p:cNvSpPr/>
          <p:nvPr/>
        </p:nvSpPr>
        <p:spPr>
          <a:xfrm>
            <a:off x="7565711" y="3676655"/>
            <a:ext cx="292788" cy="292787"/>
          </a:xfrm>
          <a:prstGeom prst="ellipse">
            <a:avLst/>
          </a:prstGeom>
          <a:ln w="25400">
            <a:solidFill>
              <a:srgbClr val="000000"/>
            </a:solidFill>
            <a:miter lim="400000"/>
          </a:ln>
        </p:spPr>
        <p:txBody>
          <a:bodyPr lIns="71437" tIns="71437" rIns="71437" bIns="71437" anchor="ctr"/>
          <a:lstStyle/>
          <a:p>
            <a:endParaRPr>
              <a:solidFill>
                <a:srgbClr val="FFFFFF"/>
              </a:solidFill>
            </a:endParaRPr>
          </a:p>
        </p:txBody>
      </p:sp>
      <p:sp>
        <p:nvSpPr>
          <p:cNvPr id="80" name="Circle">
            <a:extLst>
              <a:ext uri="{FF2B5EF4-FFF2-40B4-BE49-F238E27FC236}">
                <a16:creationId xmlns:a16="http://schemas.microsoft.com/office/drawing/2014/main" id="{B909EE6F-C376-3EA1-6043-0B8ABAFED042}"/>
              </a:ext>
            </a:extLst>
          </p:cNvPr>
          <p:cNvSpPr/>
          <p:nvPr/>
        </p:nvSpPr>
        <p:spPr>
          <a:xfrm>
            <a:off x="7565711" y="2026610"/>
            <a:ext cx="292788" cy="292787"/>
          </a:xfrm>
          <a:prstGeom prst="ellipse">
            <a:avLst/>
          </a:prstGeom>
          <a:ln w="25400">
            <a:solidFill>
              <a:srgbClr val="000000"/>
            </a:solidFill>
            <a:miter lim="400000"/>
          </a:ln>
        </p:spPr>
        <p:txBody>
          <a:bodyPr lIns="71437" tIns="71437" rIns="71437" bIns="71437" anchor="ctr"/>
          <a:lstStyle/>
          <a:p>
            <a:endParaRPr dirty="0">
              <a:solidFill>
                <a:srgbClr val="FFFFFF"/>
              </a:solidFill>
            </a:endParaRPr>
          </a:p>
        </p:txBody>
      </p:sp>
      <p:sp>
        <p:nvSpPr>
          <p:cNvPr id="81" name="Circle">
            <a:extLst>
              <a:ext uri="{FF2B5EF4-FFF2-40B4-BE49-F238E27FC236}">
                <a16:creationId xmlns:a16="http://schemas.microsoft.com/office/drawing/2014/main" id="{65D6CD79-D33D-E945-201A-2681166270D6}"/>
              </a:ext>
            </a:extLst>
          </p:cNvPr>
          <p:cNvSpPr/>
          <p:nvPr/>
        </p:nvSpPr>
        <p:spPr>
          <a:xfrm>
            <a:off x="8924105" y="3283697"/>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2" name="Circle">
            <a:extLst>
              <a:ext uri="{FF2B5EF4-FFF2-40B4-BE49-F238E27FC236}">
                <a16:creationId xmlns:a16="http://schemas.microsoft.com/office/drawing/2014/main" id="{14EEE838-2ED9-2E20-659B-18B92EC1355A}"/>
              </a:ext>
            </a:extLst>
          </p:cNvPr>
          <p:cNvSpPr/>
          <p:nvPr/>
        </p:nvSpPr>
        <p:spPr>
          <a:xfrm>
            <a:off x="8924105" y="4108720"/>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3" name="Circle">
            <a:extLst>
              <a:ext uri="{FF2B5EF4-FFF2-40B4-BE49-F238E27FC236}">
                <a16:creationId xmlns:a16="http://schemas.microsoft.com/office/drawing/2014/main" id="{9784BB33-B1BC-C6B0-C656-7807A555E182}"/>
              </a:ext>
            </a:extLst>
          </p:cNvPr>
          <p:cNvSpPr/>
          <p:nvPr/>
        </p:nvSpPr>
        <p:spPr>
          <a:xfrm>
            <a:off x="8924105" y="2458674"/>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4" name="Circle">
            <a:extLst>
              <a:ext uri="{FF2B5EF4-FFF2-40B4-BE49-F238E27FC236}">
                <a16:creationId xmlns:a16="http://schemas.microsoft.com/office/drawing/2014/main" id="{2BD4067C-7948-5BCF-38CF-8E77C24240D1}"/>
              </a:ext>
            </a:extLst>
          </p:cNvPr>
          <p:cNvSpPr/>
          <p:nvPr/>
        </p:nvSpPr>
        <p:spPr>
          <a:xfrm>
            <a:off x="10284058" y="3283697"/>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5" name="Circle">
            <a:extLst>
              <a:ext uri="{FF2B5EF4-FFF2-40B4-BE49-F238E27FC236}">
                <a16:creationId xmlns:a16="http://schemas.microsoft.com/office/drawing/2014/main" id="{CF2B38EA-E173-045D-EBFC-773818273177}"/>
              </a:ext>
            </a:extLst>
          </p:cNvPr>
          <p:cNvSpPr/>
          <p:nvPr/>
        </p:nvSpPr>
        <p:spPr>
          <a:xfrm>
            <a:off x="10284058" y="4108720"/>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6" name="Circle">
            <a:extLst>
              <a:ext uri="{FF2B5EF4-FFF2-40B4-BE49-F238E27FC236}">
                <a16:creationId xmlns:a16="http://schemas.microsoft.com/office/drawing/2014/main" id="{19EE23A5-81E7-DD00-D857-ACEC91EE7B79}"/>
              </a:ext>
            </a:extLst>
          </p:cNvPr>
          <p:cNvSpPr/>
          <p:nvPr/>
        </p:nvSpPr>
        <p:spPr>
          <a:xfrm>
            <a:off x="10284058" y="2458674"/>
            <a:ext cx="292788" cy="292787"/>
          </a:xfrm>
          <a:prstGeom prst="ellipse">
            <a:avLst/>
          </a:prstGeom>
          <a:ln w="25400">
            <a:solidFill>
              <a:srgbClr val="0433FF"/>
            </a:solidFill>
            <a:miter lim="400000"/>
          </a:ln>
        </p:spPr>
        <p:txBody>
          <a:bodyPr lIns="71437" tIns="71437" rIns="71437" bIns="71437" anchor="ctr"/>
          <a:lstStyle/>
          <a:p>
            <a:endParaRPr>
              <a:solidFill>
                <a:srgbClr val="FFFFFF"/>
              </a:solidFill>
            </a:endParaRPr>
          </a:p>
        </p:txBody>
      </p:sp>
      <p:sp>
        <p:nvSpPr>
          <p:cNvPr id="87" name="Circle">
            <a:extLst>
              <a:ext uri="{FF2B5EF4-FFF2-40B4-BE49-F238E27FC236}">
                <a16:creationId xmlns:a16="http://schemas.microsoft.com/office/drawing/2014/main" id="{4EAC34D0-90F0-2EE5-2B15-C99F0643EC41}"/>
              </a:ext>
            </a:extLst>
          </p:cNvPr>
          <p:cNvSpPr/>
          <p:nvPr/>
        </p:nvSpPr>
        <p:spPr>
          <a:xfrm>
            <a:off x="11669425" y="3283697"/>
            <a:ext cx="292788" cy="292787"/>
          </a:xfrm>
          <a:prstGeom prst="ellipse">
            <a:avLst/>
          </a:prstGeom>
          <a:ln w="25400">
            <a:solidFill>
              <a:srgbClr val="000000"/>
            </a:solidFill>
            <a:miter lim="400000"/>
          </a:ln>
        </p:spPr>
        <p:txBody>
          <a:bodyPr lIns="71437" tIns="71437" rIns="71437" bIns="71437" anchor="ctr"/>
          <a:lstStyle/>
          <a:p>
            <a:pPr>
              <a:defRPr>
                <a:solidFill>
                  <a:srgbClr val="FFFFFF"/>
                </a:solidFill>
              </a:defRPr>
            </a:pPr>
            <a:endParaRPr dirty="0"/>
          </a:p>
        </p:txBody>
      </p:sp>
      <p:sp>
        <p:nvSpPr>
          <p:cNvPr id="88" name="Line">
            <a:extLst>
              <a:ext uri="{FF2B5EF4-FFF2-40B4-BE49-F238E27FC236}">
                <a16:creationId xmlns:a16="http://schemas.microsoft.com/office/drawing/2014/main" id="{0820A306-2017-9A63-8F0F-BD9F80444126}"/>
              </a:ext>
            </a:extLst>
          </p:cNvPr>
          <p:cNvSpPr/>
          <p:nvPr/>
        </p:nvSpPr>
        <p:spPr>
          <a:xfrm flipV="1">
            <a:off x="7861847" y="4300436"/>
            <a:ext cx="1043365" cy="359654"/>
          </a:xfrm>
          <a:prstGeom prst="line">
            <a:avLst/>
          </a:prstGeom>
          <a:ln w="12700">
            <a:solidFill>
              <a:srgbClr val="000000"/>
            </a:solidFill>
            <a:miter lim="400000"/>
            <a:tailEnd type="triangle"/>
          </a:ln>
        </p:spPr>
        <p:txBody>
          <a:bodyPr lIns="71437" tIns="71437" rIns="71437" bIns="71437" anchor="ctr"/>
          <a:lstStyle/>
          <a:p>
            <a:endParaRPr/>
          </a:p>
        </p:txBody>
      </p:sp>
      <p:sp>
        <p:nvSpPr>
          <p:cNvPr id="89" name="Line">
            <a:extLst>
              <a:ext uri="{FF2B5EF4-FFF2-40B4-BE49-F238E27FC236}">
                <a16:creationId xmlns:a16="http://schemas.microsoft.com/office/drawing/2014/main" id="{DDD88719-310C-2DE7-4581-755E15CA3234}"/>
              </a:ext>
            </a:extLst>
          </p:cNvPr>
          <p:cNvSpPr/>
          <p:nvPr/>
        </p:nvSpPr>
        <p:spPr>
          <a:xfrm>
            <a:off x="7862619" y="2198726"/>
            <a:ext cx="1031528" cy="380095"/>
          </a:xfrm>
          <a:prstGeom prst="line">
            <a:avLst/>
          </a:prstGeom>
          <a:ln w="12700">
            <a:solidFill>
              <a:srgbClr val="000000"/>
            </a:solidFill>
            <a:miter lim="400000"/>
            <a:tailEnd type="triangle"/>
          </a:ln>
        </p:spPr>
        <p:txBody>
          <a:bodyPr lIns="71437" tIns="71437" rIns="71437" bIns="71437" anchor="ctr"/>
          <a:lstStyle/>
          <a:p>
            <a:endParaRPr/>
          </a:p>
        </p:txBody>
      </p:sp>
      <p:sp>
        <p:nvSpPr>
          <p:cNvPr id="90" name="Line">
            <a:extLst>
              <a:ext uri="{FF2B5EF4-FFF2-40B4-BE49-F238E27FC236}">
                <a16:creationId xmlns:a16="http://schemas.microsoft.com/office/drawing/2014/main" id="{E4B5D2D5-46FC-840D-2017-94773F8E871F}"/>
              </a:ext>
            </a:extLst>
          </p:cNvPr>
          <p:cNvSpPr/>
          <p:nvPr/>
        </p:nvSpPr>
        <p:spPr>
          <a:xfrm flipV="1">
            <a:off x="7856437" y="2629587"/>
            <a:ext cx="1036066" cy="378807"/>
          </a:xfrm>
          <a:prstGeom prst="line">
            <a:avLst/>
          </a:prstGeom>
          <a:ln w="12700">
            <a:solidFill>
              <a:srgbClr val="000000"/>
            </a:solidFill>
            <a:miter lim="400000"/>
            <a:tailEnd type="triangle"/>
          </a:ln>
        </p:spPr>
        <p:txBody>
          <a:bodyPr lIns="71437" tIns="71437" rIns="71437" bIns="71437" anchor="ctr"/>
          <a:lstStyle/>
          <a:p>
            <a:endParaRPr/>
          </a:p>
        </p:txBody>
      </p:sp>
      <p:sp>
        <p:nvSpPr>
          <p:cNvPr id="91" name="Line">
            <a:extLst>
              <a:ext uri="{FF2B5EF4-FFF2-40B4-BE49-F238E27FC236}">
                <a16:creationId xmlns:a16="http://schemas.microsoft.com/office/drawing/2014/main" id="{7825B8CE-C229-E440-8C5A-C834135F1877}"/>
              </a:ext>
            </a:extLst>
          </p:cNvPr>
          <p:cNvSpPr/>
          <p:nvPr/>
        </p:nvSpPr>
        <p:spPr>
          <a:xfrm flipV="1">
            <a:off x="7860933" y="3441383"/>
            <a:ext cx="1035320" cy="376716"/>
          </a:xfrm>
          <a:prstGeom prst="line">
            <a:avLst/>
          </a:prstGeom>
          <a:ln w="12700">
            <a:solidFill>
              <a:srgbClr val="000000"/>
            </a:solidFill>
            <a:miter lim="400000"/>
            <a:tailEnd type="triangle"/>
          </a:ln>
        </p:spPr>
        <p:txBody>
          <a:bodyPr lIns="71437" tIns="71437" rIns="71437" bIns="71437" anchor="ctr"/>
          <a:lstStyle/>
          <a:p>
            <a:endParaRPr/>
          </a:p>
        </p:txBody>
      </p:sp>
      <p:sp>
        <p:nvSpPr>
          <p:cNvPr id="92" name="Line">
            <a:extLst>
              <a:ext uri="{FF2B5EF4-FFF2-40B4-BE49-F238E27FC236}">
                <a16:creationId xmlns:a16="http://schemas.microsoft.com/office/drawing/2014/main" id="{9486B822-8AE0-3DD1-0DA0-545096F39101}"/>
              </a:ext>
            </a:extLst>
          </p:cNvPr>
          <p:cNvSpPr/>
          <p:nvPr/>
        </p:nvSpPr>
        <p:spPr>
          <a:xfrm>
            <a:off x="7862965" y="3007035"/>
            <a:ext cx="1032836" cy="381974"/>
          </a:xfrm>
          <a:prstGeom prst="line">
            <a:avLst/>
          </a:prstGeom>
          <a:ln w="12700">
            <a:solidFill>
              <a:srgbClr val="000000"/>
            </a:solidFill>
            <a:miter lim="400000"/>
            <a:tailEnd type="triangle"/>
          </a:ln>
        </p:spPr>
        <p:txBody>
          <a:bodyPr lIns="71437" tIns="71437" rIns="71437" bIns="71437" anchor="ctr"/>
          <a:lstStyle/>
          <a:p>
            <a:endParaRPr/>
          </a:p>
        </p:txBody>
      </p:sp>
      <p:sp>
        <p:nvSpPr>
          <p:cNvPr id="93" name="Line">
            <a:extLst>
              <a:ext uri="{FF2B5EF4-FFF2-40B4-BE49-F238E27FC236}">
                <a16:creationId xmlns:a16="http://schemas.microsoft.com/office/drawing/2014/main" id="{70674D5D-D095-3C66-F61D-25C24B88ECED}"/>
              </a:ext>
            </a:extLst>
          </p:cNvPr>
          <p:cNvSpPr/>
          <p:nvPr/>
        </p:nvSpPr>
        <p:spPr>
          <a:xfrm>
            <a:off x="7860053" y="3814832"/>
            <a:ext cx="1038085" cy="442999"/>
          </a:xfrm>
          <a:prstGeom prst="line">
            <a:avLst/>
          </a:prstGeom>
          <a:ln w="12700">
            <a:solidFill>
              <a:srgbClr val="000000"/>
            </a:solidFill>
            <a:miter lim="400000"/>
            <a:tailEnd type="triangle"/>
          </a:ln>
        </p:spPr>
        <p:txBody>
          <a:bodyPr lIns="71437" tIns="71437" rIns="71437" bIns="71437" anchor="ctr"/>
          <a:lstStyle/>
          <a:p>
            <a:endParaRPr/>
          </a:p>
        </p:txBody>
      </p:sp>
      <p:sp>
        <p:nvSpPr>
          <p:cNvPr id="94" name="Line">
            <a:extLst>
              <a:ext uri="{FF2B5EF4-FFF2-40B4-BE49-F238E27FC236}">
                <a16:creationId xmlns:a16="http://schemas.microsoft.com/office/drawing/2014/main" id="{9A54B319-DECC-914C-CE59-3C31D7407AF5}"/>
              </a:ext>
            </a:extLst>
          </p:cNvPr>
          <p:cNvSpPr/>
          <p:nvPr/>
        </p:nvSpPr>
        <p:spPr>
          <a:xfrm flipV="1">
            <a:off x="7853762" y="2683363"/>
            <a:ext cx="1059541" cy="1147135"/>
          </a:xfrm>
          <a:prstGeom prst="line">
            <a:avLst/>
          </a:prstGeom>
          <a:ln w="12700">
            <a:solidFill>
              <a:srgbClr val="000000"/>
            </a:solidFill>
            <a:miter lim="400000"/>
            <a:tailEnd type="triangle"/>
          </a:ln>
        </p:spPr>
        <p:txBody>
          <a:bodyPr lIns="71437" tIns="71437" rIns="71437" bIns="71437" anchor="ctr"/>
          <a:lstStyle/>
          <a:p>
            <a:endParaRPr/>
          </a:p>
        </p:txBody>
      </p:sp>
      <p:sp>
        <p:nvSpPr>
          <p:cNvPr id="95" name="Line">
            <a:extLst>
              <a:ext uri="{FF2B5EF4-FFF2-40B4-BE49-F238E27FC236}">
                <a16:creationId xmlns:a16="http://schemas.microsoft.com/office/drawing/2014/main" id="{05BB9567-39C0-F22E-36F1-A9276A906545}"/>
              </a:ext>
            </a:extLst>
          </p:cNvPr>
          <p:cNvSpPr/>
          <p:nvPr/>
        </p:nvSpPr>
        <p:spPr>
          <a:xfrm flipV="1">
            <a:off x="7864877" y="3493771"/>
            <a:ext cx="1046839" cy="1164774"/>
          </a:xfrm>
          <a:prstGeom prst="line">
            <a:avLst/>
          </a:prstGeom>
          <a:ln w="12700">
            <a:solidFill>
              <a:srgbClr val="000000"/>
            </a:solidFill>
            <a:miter lim="400000"/>
            <a:tailEnd type="triangle"/>
          </a:ln>
        </p:spPr>
        <p:txBody>
          <a:bodyPr lIns="71437" tIns="71437" rIns="71437" bIns="71437" anchor="ctr"/>
          <a:lstStyle/>
          <a:p>
            <a:endParaRPr/>
          </a:p>
        </p:txBody>
      </p:sp>
      <p:sp>
        <p:nvSpPr>
          <p:cNvPr id="96" name="Line">
            <a:extLst>
              <a:ext uri="{FF2B5EF4-FFF2-40B4-BE49-F238E27FC236}">
                <a16:creationId xmlns:a16="http://schemas.microsoft.com/office/drawing/2014/main" id="{3E9F26A9-CE4D-B88D-8530-2A02B46ED6B8}"/>
              </a:ext>
            </a:extLst>
          </p:cNvPr>
          <p:cNvSpPr/>
          <p:nvPr/>
        </p:nvSpPr>
        <p:spPr>
          <a:xfrm flipV="1">
            <a:off x="7857852" y="2731835"/>
            <a:ext cx="1110006" cy="1931341"/>
          </a:xfrm>
          <a:prstGeom prst="line">
            <a:avLst/>
          </a:prstGeom>
          <a:ln w="12700">
            <a:solidFill>
              <a:srgbClr val="000000"/>
            </a:solidFill>
            <a:miter lim="400000"/>
            <a:tailEnd type="triangle"/>
          </a:ln>
        </p:spPr>
        <p:txBody>
          <a:bodyPr lIns="71437" tIns="71437" rIns="71437" bIns="71437" anchor="ctr"/>
          <a:lstStyle/>
          <a:p>
            <a:endParaRPr/>
          </a:p>
        </p:txBody>
      </p:sp>
      <p:sp>
        <p:nvSpPr>
          <p:cNvPr id="97" name="Line">
            <a:extLst>
              <a:ext uri="{FF2B5EF4-FFF2-40B4-BE49-F238E27FC236}">
                <a16:creationId xmlns:a16="http://schemas.microsoft.com/office/drawing/2014/main" id="{0E3831D1-F25D-4357-F488-B79F63D3F209}"/>
              </a:ext>
            </a:extLst>
          </p:cNvPr>
          <p:cNvSpPr/>
          <p:nvPr/>
        </p:nvSpPr>
        <p:spPr>
          <a:xfrm>
            <a:off x="7864090" y="2196435"/>
            <a:ext cx="1054713" cy="1143511"/>
          </a:xfrm>
          <a:prstGeom prst="line">
            <a:avLst/>
          </a:prstGeom>
          <a:ln w="12700">
            <a:solidFill>
              <a:srgbClr val="000000"/>
            </a:solidFill>
            <a:miter lim="400000"/>
            <a:tailEnd type="triangle"/>
          </a:ln>
        </p:spPr>
        <p:txBody>
          <a:bodyPr lIns="71437" tIns="71437" rIns="71437" bIns="71437" anchor="ctr"/>
          <a:lstStyle/>
          <a:p>
            <a:endParaRPr/>
          </a:p>
        </p:txBody>
      </p:sp>
      <p:sp>
        <p:nvSpPr>
          <p:cNvPr id="98" name="Line">
            <a:extLst>
              <a:ext uri="{FF2B5EF4-FFF2-40B4-BE49-F238E27FC236}">
                <a16:creationId xmlns:a16="http://schemas.microsoft.com/office/drawing/2014/main" id="{35C8D24B-81B3-9A14-685D-B4C5B482204C}"/>
              </a:ext>
            </a:extLst>
          </p:cNvPr>
          <p:cNvSpPr/>
          <p:nvPr/>
        </p:nvSpPr>
        <p:spPr>
          <a:xfrm>
            <a:off x="7857577" y="2192476"/>
            <a:ext cx="1084191" cy="1946134"/>
          </a:xfrm>
          <a:prstGeom prst="line">
            <a:avLst/>
          </a:prstGeom>
          <a:ln w="12700">
            <a:solidFill>
              <a:srgbClr val="000000"/>
            </a:solidFill>
            <a:miter lim="400000"/>
            <a:tailEnd type="triangle"/>
          </a:ln>
        </p:spPr>
        <p:txBody>
          <a:bodyPr lIns="71437" tIns="71437" rIns="71437" bIns="71437" anchor="ctr"/>
          <a:lstStyle/>
          <a:p>
            <a:endParaRPr/>
          </a:p>
        </p:txBody>
      </p:sp>
      <p:sp>
        <p:nvSpPr>
          <p:cNvPr id="99" name="Line">
            <a:extLst>
              <a:ext uri="{FF2B5EF4-FFF2-40B4-BE49-F238E27FC236}">
                <a16:creationId xmlns:a16="http://schemas.microsoft.com/office/drawing/2014/main" id="{B4E6A9A0-B0F4-5A21-DF4A-77637D2BD3A7}"/>
              </a:ext>
            </a:extLst>
          </p:cNvPr>
          <p:cNvSpPr/>
          <p:nvPr/>
        </p:nvSpPr>
        <p:spPr>
          <a:xfrm>
            <a:off x="7864135" y="2999902"/>
            <a:ext cx="1042978" cy="1191413"/>
          </a:xfrm>
          <a:prstGeom prst="line">
            <a:avLst/>
          </a:prstGeom>
          <a:ln w="12700">
            <a:solidFill>
              <a:srgbClr val="000000"/>
            </a:solidFill>
            <a:miter lim="400000"/>
            <a:tailEnd type="triangle"/>
          </a:ln>
        </p:spPr>
        <p:txBody>
          <a:bodyPr lIns="71437" tIns="71437" rIns="71437" bIns="71437" anchor="ctr"/>
          <a:lstStyle/>
          <a:p>
            <a:endParaRPr/>
          </a:p>
        </p:txBody>
      </p:sp>
      <p:sp>
        <p:nvSpPr>
          <p:cNvPr id="100" name="Hidden">
            <a:extLst>
              <a:ext uri="{FF2B5EF4-FFF2-40B4-BE49-F238E27FC236}">
                <a16:creationId xmlns:a16="http://schemas.microsoft.com/office/drawing/2014/main" id="{FE40AEF4-3A3D-7717-4080-C408919DA3E0}"/>
              </a:ext>
            </a:extLst>
          </p:cNvPr>
          <p:cNvSpPr txBox="1"/>
          <p:nvPr/>
        </p:nvSpPr>
        <p:spPr>
          <a:xfrm>
            <a:off x="8640686" y="5106819"/>
            <a:ext cx="791882"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433FF"/>
                </a:solidFill>
              </a:defRPr>
            </a:lvl1pPr>
          </a:lstStyle>
          <a:p>
            <a:r>
              <a:rPr sz="1600" dirty="0">
                <a:latin typeface="Arial" panose="020B0604020202020204" pitchFamily="34" charset="0"/>
                <a:cs typeface="Arial" panose="020B0604020202020204" pitchFamily="34" charset="0"/>
              </a:rPr>
              <a:t>Hidden</a:t>
            </a:r>
          </a:p>
        </p:txBody>
      </p:sp>
      <p:grpSp>
        <p:nvGrpSpPr>
          <p:cNvPr id="101" name="Group">
            <a:extLst>
              <a:ext uri="{FF2B5EF4-FFF2-40B4-BE49-F238E27FC236}">
                <a16:creationId xmlns:a16="http://schemas.microsoft.com/office/drawing/2014/main" id="{1931D52C-5829-27D2-331D-082E2C12EB00}"/>
              </a:ext>
            </a:extLst>
          </p:cNvPr>
          <p:cNvGrpSpPr/>
          <p:nvPr/>
        </p:nvGrpSpPr>
        <p:grpSpPr>
          <a:xfrm>
            <a:off x="9268011" y="2010187"/>
            <a:ext cx="1492671" cy="2236099"/>
            <a:chOff x="38099" y="0"/>
            <a:chExt cx="3237319" cy="4849686"/>
          </a:xfrm>
        </p:grpSpPr>
        <p:sp>
          <p:nvSpPr>
            <p:cNvPr id="102" name="Line">
              <a:extLst>
                <a:ext uri="{FF2B5EF4-FFF2-40B4-BE49-F238E27FC236}">
                  <a16:creationId xmlns:a16="http://schemas.microsoft.com/office/drawing/2014/main" id="{F21DC3A1-7FEF-F8C5-01EA-504B64A80865}"/>
                </a:ext>
              </a:extLst>
            </p:cNvPr>
            <p:cNvSpPr/>
            <p:nvPr/>
          </p:nvSpPr>
          <p:spPr>
            <a:xfrm flipV="1">
              <a:off x="38099" y="12699"/>
              <a:ext cx="3235527" cy="10007"/>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3" name="Line">
              <a:extLst>
                <a:ext uri="{FF2B5EF4-FFF2-40B4-BE49-F238E27FC236}">
                  <a16:creationId xmlns:a16="http://schemas.microsoft.com/office/drawing/2014/main" id="{A6498B23-5A28-4DB8-0B49-AA95C5E407AE}"/>
                </a:ext>
              </a:extLst>
            </p:cNvPr>
            <p:cNvSpPr/>
            <p:nvPr/>
          </p:nvSpPr>
          <p:spPr>
            <a:xfrm>
              <a:off x="51080" y="16682"/>
              <a:ext cx="2161609" cy="1118837"/>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4" name="Line">
              <a:extLst>
                <a:ext uri="{FF2B5EF4-FFF2-40B4-BE49-F238E27FC236}">
                  <a16:creationId xmlns:a16="http://schemas.microsoft.com/office/drawing/2014/main" id="{86CDF119-4DD3-BF37-53EF-5D3F175F75EB}"/>
                </a:ext>
              </a:extLst>
            </p:cNvPr>
            <p:cNvSpPr/>
            <p:nvPr/>
          </p:nvSpPr>
          <p:spPr>
            <a:xfrm>
              <a:off x="74190" y="1774521"/>
              <a:ext cx="3199437" cy="1"/>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5" name="Line">
              <a:extLst>
                <a:ext uri="{FF2B5EF4-FFF2-40B4-BE49-F238E27FC236}">
                  <a16:creationId xmlns:a16="http://schemas.microsoft.com/office/drawing/2014/main" id="{62BDFD0A-D951-A600-B185-972314C481CD}"/>
                </a:ext>
              </a:extLst>
            </p:cNvPr>
            <p:cNvSpPr/>
            <p:nvPr/>
          </p:nvSpPr>
          <p:spPr>
            <a:xfrm>
              <a:off x="88934" y="1773082"/>
              <a:ext cx="2140726" cy="1120419"/>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6" name="Line">
              <a:extLst>
                <a:ext uri="{FF2B5EF4-FFF2-40B4-BE49-F238E27FC236}">
                  <a16:creationId xmlns:a16="http://schemas.microsoft.com/office/drawing/2014/main" id="{77CD0D40-C49D-2D96-8401-825B04B35481}"/>
                </a:ext>
              </a:extLst>
            </p:cNvPr>
            <p:cNvSpPr/>
            <p:nvPr/>
          </p:nvSpPr>
          <p:spPr>
            <a:xfrm flipV="1">
              <a:off x="129686" y="3579686"/>
              <a:ext cx="3140989" cy="6319"/>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7" name="Line">
              <a:extLst>
                <a:ext uri="{FF2B5EF4-FFF2-40B4-BE49-F238E27FC236}">
                  <a16:creationId xmlns:a16="http://schemas.microsoft.com/office/drawing/2014/main" id="{9B532ACF-DD45-5297-1C46-E97935B1B44E}"/>
                </a:ext>
              </a:extLst>
            </p:cNvPr>
            <p:cNvSpPr/>
            <p:nvPr/>
          </p:nvSpPr>
          <p:spPr>
            <a:xfrm>
              <a:off x="115867" y="3597922"/>
              <a:ext cx="2075834" cy="125176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8" name="Line">
              <a:extLst>
                <a:ext uri="{FF2B5EF4-FFF2-40B4-BE49-F238E27FC236}">
                  <a16:creationId xmlns:a16="http://schemas.microsoft.com/office/drawing/2014/main" id="{7885F13F-1E7E-E6A2-D89E-2D5874544A4D}"/>
                </a:ext>
              </a:extLst>
            </p:cNvPr>
            <p:cNvSpPr/>
            <p:nvPr/>
          </p:nvSpPr>
          <p:spPr>
            <a:xfrm flipH="1">
              <a:off x="3273335" y="0"/>
              <a:ext cx="2085" cy="157442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09" name="Line">
              <a:extLst>
                <a:ext uri="{FF2B5EF4-FFF2-40B4-BE49-F238E27FC236}">
                  <a16:creationId xmlns:a16="http://schemas.microsoft.com/office/drawing/2014/main" id="{8D7A4A92-116F-7089-BF78-D04528E2FA71}"/>
                </a:ext>
              </a:extLst>
            </p:cNvPr>
            <p:cNvSpPr/>
            <p:nvPr/>
          </p:nvSpPr>
          <p:spPr>
            <a:xfrm>
              <a:off x="3263011" y="1767092"/>
              <a:ext cx="3761" cy="1304214"/>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0" name="Line">
              <a:extLst>
                <a:ext uri="{FF2B5EF4-FFF2-40B4-BE49-F238E27FC236}">
                  <a16:creationId xmlns:a16="http://schemas.microsoft.com/office/drawing/2014/main" id="{7F873DB5-334C-ECBE-CE2A-257700359C28}"/>
                </a:ext>
              </a:extLst>
            </p:cNvPr>
            <p:cNvSpPr/>
            <p:nvPr/>
          </p:nvSpPr>
          <p:spPr>
            <a:xfrm>
              <a:off x="3258803" y="3591587"/>
              <a:ext cx="2780" cy="1045096"/>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1" name="Line">
              <a:extLst>
                <a:ext uri="{FF2B5EF4-FFF2-40B4-BE49-F238E27FC236}">
                  <a16:creationId xmlns:a16="http://schemas.microsoft.com/office/drawing/2014/main" id="{34712895-1352-D084-48A2-2B2B5D5B0BD2}"/>
                </a:ext>
              </a:extLst>
            </p:cNvPr>
            <p:cNvSpPr/>
            <p:nvPr/>
          </p:nvSpPr>
          <p:spPr>
            <a:xfrm flipV="1">
              <a:off x="93527" y="1392161"/>
              <a:ext cx="2113321" cy="37043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2" name="Line">
              <a:extLst>
                <a:ext uri="{FF2B5EF4-FFF2-40B4-BE49-F238E27FC236}">
                  <a16:creationId xmlns:a16="http://schemas.microsoft.com/office/drawing/2014/main" id="{9518C798-F1E0-92A2-99B5-B3DF0C5A4C71}"/>
                </a:ext>
              </a:extLst>
            </p:cNvPr>
            <p:cNvSpPr/>
            <p:nvPr/>
          </p:nvSpPr>
          <p:spPr>
            <a:xfrm flipV="1">
              <a:off x="121887" y="3216656"/>
              <a:ext cx="2064352" cy="373595"/>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3" name="Line">
              <a:extLst>
                <a:ext uri="{FF2B5EF4-FFF2-40B4-BE49-F238E27FC236}">
                  <a16:creationId xmlns:a16="http://schemas.microsoft.com/office/drawing/2014/main" id="{2F069DA5-B24D-99B8-5EBE-25EE9F5F28A9}"/>
                </a:ext>
              </a:extLst>
            </p:cNvPr>
            <p:cNvSpPr/>
            <p:nvPr/>
          </p:nvSpPr>
          <p:spPr>
            <a:xfrm>
              <a:off x="60473" y="62191"/>
              <a:ext cx="2261753" cy="4536596"/>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4" name="Line">
              <a:extLst>
                <a:ext uri="{FF2B5EF4-FFF2-40B4-BE49-F238E27FC236}">
                  <a16:creationId xmlns:a16="http://schemas.microsoft.com/office/drawing/2014/main" id="{0D78BB89-8C41-CD3C-2213-3A83EFA39566}"/>
                </a:ext>
              </a:extLst>
            </p:cNvPr>
            <p:cNvSpPr/>
            <p:nvPr/>
          </p:nvSpPr>
          <p:spPr>
            <a:xfrm>
              <a:off x="87342" y="1774567"/>
              <a:ext cx="2136266" cy="2924652"/>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5" name="Line">
              <a:extLst>
                <a:ext uri="{FF2B5EF4-FFF2-40B4-BE49-F238E27FC236}">
                  <a16:creationId xmlns:a16="http://schemas.microsoft.com/office/drawing/2014/main" id="{5175CD84-C02B-DA7A-75C0-C4E6D538D2F3}"/>
                </a:ext>
              </a:extLst>
            </p:cNvPr>
            <p:cNvSpPr/>
            <p:nvPr/>
          </p:nvSpPr>
          <p:spPr>
            <a:xfrm>
              <a:off x="59045" y="10329"/>
              <a:ext cx="2219737" cy="2795460"/>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sp>
          <p:nvSpPr>
            <p:cNvPr id="116" name="Line">
              <a:extLst>
                <a:ext uri="{FF2B5EF4-FFF2-40B4-BE49-F238E27FC236}">
                  <a16:creationId xmlns:a16="http://schemas.microsoft.com/office/drawing/2014/main" id="{6669804B-F385-0B38-EB53-5869F689692C}"/>
                </a:ext>
              </a:extLst>
            </p:cNvPr>
            <p:cNvSpPr/>
            <p:nvPr/>
          </p:nvSpPr>
          <p:spPr>
            <a:xfrm flipV="1">
              <a:off x="147514" y="1485801"/>
              <a:ext cx="2099131" cy="2092169"/>
            </a:xfrm>
            <a:prstGeom prst="line">
              <a:avLst/>
            </a:prstGeom>
            <a:noFill/>
            <a:ln w="12700" cap="flat">
              <a:solidFill>
                <a:srgbClr val="AB1802"/>
              </a:solidFill>
              <a:prstDash val="solid"/>
              <a:miter lim="400000"/>
            </a:ln>
            <a:effectLst/>
          </p:spPr>
          <p:txBody>
            <a:bodyPr wrap="square" lIns="71437" tIns="71437" rIns="71437" bIns="71437" numCol="1" anchor="ctr">
              <a:noAutofit/>
            </a:bodyPr>
            <a:lstStyle/>
            <a:p>
              <a:endParaRPr/>
            </a:p>
          </p:txBody>
        </p:sp>
      </p:grpSp>
      <p:sp>
        <p:nvSpPr>
          <p:cNvPr id="117" name="Line">
            <a:extLst>
              <a:ext uri="{FF2B5EF4-FFF2-40B4-BE49-F238E27FC236}">
                <a16:creationId xmlns:a16="http://schemas.microsoft.com/office/drawing/2014/main" id="{0319E09D-5D58-4ED8-F343-B7E8A93A57D1}"/>
              </a:ext>
            </a:extLst>
          </p:cNvPr>
          <p:cNvSpPr/>
          <p:nvPr/>
        </p:nvSpPr>
        <p:spPr>
          <a:xfrm flipV="1">
            <a:off x="7707777" y="1657895"/>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18" name="Hidden">
            <a:extLst>
              <a:ext uri="{FF2B5EF4-FFF2-40B4-BE49-F238E27FC236}">
                <a16:creationId xmlns:a16="http://schemas.microsoft.com/office/drawing/2014/main" id="{55EE331F-277A-4E47-61EA-3500F144E5F1}"/>
              </a:ext>
            </a:extLst>
          </p:cNvPr>
          <p:cNvSpPr txBox="1"/>
          <p:nvPr/>
        </p:nvSpPr>
        <p:spPr>
          <a:xfrm>
            <a:off x="10062373" y="5106818"/>
            <a:ext cx="791882"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433FF"/>
                </a:solidFill>
              </a:defRPr>
            </a:lvl1pPr>
          </a:lstStyle>
          <a:p>
            <a:r>
              <a:rPr sz="1600" dirty="0">
                <a:latin typeface="Arial" panose="020B0604020202020204" pitchFamily="34" charset="0"/>
                <a:cs typeface="Arial" panose="020B0604020202020204" pitchFamily="34" charset="0"/>
              </a:rPr>
              <a:t>Hidden</a:t>
            </a:r>
          </a:p>
        </p:txBody>
      </p:sp>
      <p:sp>
        <p:nvSpPr>
          <p:cNvPr id="119" name="Line">
            <a:extLst>
              <a:ext uri="{FF2B5EF4-FFF2-40B4-BE49-F238E27FC236}">
                <a16:creationId xmlns:a16="http://schemas.microsoft.com/office/drawing/2014/main" id="{D8CBED97-4656-900C-1014-E1E8A133F0D5}"/>
              </a:ext>
            </a:extLst>
          </p:cNvPr>
          <p:cNvSpPr/>
          <p:nvPr/>
        </p:nvSpPr>
        <p:spPr>
          <a:xfrm flipV="1">
            <a:off x="9071739" y="1657895"/>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20" name="Line">
            <a:extLst>
              <a:ext uri="{FF2B5EF4-FFF2-40B4-BE49-F238E27FC236}">
                <a16:creationId xmlns:a16="http://schemas.microsoft.com/office/drawing/2014/main" id="{FCB356CB-170B-458E-E254-FCFADD5441FC}"/>
              </a:ext>
            </a:extLst>
          </p:cNvPr>
          <p:cNvSpPr/>
          <p:nvPr/>
        </p:nvSpPr>
        <p:spPr>
          <a:xfrm flipV="1">
            <a:off x="10430452" y="1657895"/>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21" name="Line">
            <a:extLst>
              <a:ext uri="{FF2B5EF4-FFF2-40B4-BE49-F238E27FC236}">
                <a16:creationId xmlns:a16="http://schemas.microsoft.com/office/drawing/2014/main" id="{C540DD1C-A3E1-005A-CAAE-B3FA6BE59F32}"/>
              </a:ext>
            </a:extLst>
          </p:cNvPr>
          <p:cNvSpPr/>
          <p:nvPr/>
        </p:nvSpPr>
        <p:spPr>
          <a:xfrm flipV="1">
            <a:off x="11815819" y="1657895"/>
            <a:ext cx="0" cy="3505285"/>
          </a:xfrm>
          <a:prstGeom prst="line">
            <a:avLst/>
          </a:prstGeom>
          <a:ln w="25400" cap="rnd">
            <a:solidFill>
              <a:srgbClr val="808785"/>
            </a:solidFill>
            <a:custDash>
              <a:ds d="100000" sp="200000"/>
            </a:custDash>
            <a:miter lim="400000"/>
          </a:ln>
        </p:spPr>
        <p:txBody>
          <a:bodyPr lIns="71437" tIns="71437" rIns="71437" bIns="71437" anchor="ctr"/>
          <a:lstStyle/>
          <a:p>
            <a:endParaRPr/>
          </a:p>
        </p:txBody>
      </p:sp>
      <p:sp>
        <p:nvSpPr>
          <p:cNvPr id="125" name="Input">
            <a:extLst>
              <a:ext uri="{FF2B5EF4-FFF2-40B4-BE49-F238E27FC236}">
                <a16:creationId xmlns:a16="http://schemas.microsoft.com/office/drawing/2014/main" id="{C78EEE32-B463-93C8-0FF1-CD28E81F6B25}"/>
              </a:ext>
            </a:extLst>
          </p:cNvPr>
          <p:cNvSpPr txBox="1"/>
          <p:nvPr/>
        </p:nvSpPr>
        <p:spPr>
          <a:xfrm>
            <a:off x="7367029" y="5088141"/>
            <a:ext cx="601126"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00000"/>
                </a:solidFill>
              </a:defRPr>
            </a:lvl1pPr>
          </a:lstStyle>
          <a:p>
            <a:r>
              <a:rPr sz="1600" dirty="0">
                <a:latin typeface="Arial" panose="020B0604020202020204" pitchFamily="34" charset="0"/>
                <a:cs typeface="Arial" panose="020B0604020202020204" pitchFamily="34" charset="0"/>
              </a:rPr>
              <a:t>Input</a:t>
            </a:r>
          </a:p>
        </p:txBody>
      </p:sp>
      <p:sp>
        <p:nvSpPr>
          <p:cNvPr id="127" name="Output">
            <a:extLst>
              <a:ext uri="{FF2B5EF4-FFF2-40B4-BE49-F238E27FC236}">
                <a16:creationId xmlns:a16="http://schemas.microsoft.com/office/drawing/2014/main" id="{92A84FB7-F4DC-1638-653E-5D46F68500C5}"/>
              </a:ext>
            </a:extLst>
          </p:cNvPr>
          <p:cNvSpPr txBox="1"/>
          <p:nvPr/>
        </p:nvSpPr>
        <p:spPr>
          <a:xfrm>
            <a:off x="11404445" y="5106817"/>
            <a:ext cx="769440"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a:solidFill>
                  <a:srgbClr val="000000"/>
                </a:solidFill>
              </a:defRPr>
            </a:lvl1pPr>
          </a:lstStyle>
          <a:p>
            <a:r>
              <a:rPr sz="1600" dirty="0">
                <a:latin typeface="Arial" panose="020B0604020202020204" pitchFamily="34" charset="0"/>
                <a:cs typeface="Arial" panose="020B0604020202020204" pitchFamily="34" charset="0"/>
              </a:rPr>
              <a:t>Output</a:t>
            </a:r>
          </a:p>
        </p:txBody>
      </p:sp>
      <p:sp>
        <p:nvSpPr>
          <p:cNvPr id="128" name="Input">
            <a:extLst>
              <a:ext uri="{FF2B5EF4-FFF2-40B4-BE49-F238E27FC236}">
                <a16:creationId xmlns:a16="http://schemas.microsoft.com/office/drawing/2014/main" id="{053F344F-BF42-2E44-3838-F1678670EDD5}"/>
              </a:ext>
            </a:extLst>
          </p:cNvPr>
          <p:cNvSpPr txBox="1"/>
          <p:nvPr/>
        </p:nvSpPr>
        <p:spPr>
          <a:xfrm>
            <a:off x="8592962" y="5635454"/>
            <a:ext cx="2529277"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3000">
                <a:solidFill>
                  <a:srgbClr val="000000"/>
                </a:solidFill>
              </a:defRPr>
            </a:lvl1pPr>
          </a:lstStyle>
          <a:p>
            <a:pPr algn="ctr"/>
            <a:r>
              <a:rPr lang="en-US" sz="1600" dirty="0">
                <a:latin typeface="Arial" panose="020B0604020202020204" pitchFamily="34" charset="0"/>
                <a:cs typeface="Arial" panose="020B0604020202020204" pitchFamily="34" charset="0"/>
              </a:rPr>
              <a:t>Feed-forward network</a:t>
            </a:r>
            <a:endParaRPr sz="1600" dirty="0">
              <a:latin typeface="Arial" panose="020B0604020202020204" pitchFamily="34" charset="0"/>
              <a:cs typeface="Arial" panose="020B0604020202020204" pitchFamily="34" charset="0"/>
            </a:endParaRPr>
          </a:p>
        </p:txBody>
      </p:sp>
      <p:sp>
        <p:nvSpPr>
          <p:cNvPr id="131" name="Input">
            <a:extLst>
              <a:ext uri="{FF2B5EF4-FFF2-40B4-BE49-F238E27FC236}">
                <a16:creationId xmlns:a16="http://schemas.microsoft.com/office/drawing/2014/main" id="{DB62294C-DED9-BCDD-104D-62C9D280DDC0}"/>
              </a:ext>
            </a:extLst>
          </p:cNvPr>
          <p:cNvSpPr txBox="1"/>
          <p:nvPr/>
        </p:nvSpPr>
        <p:spPr>
          <a:xfrm>
            <a:off x="8640686" y="5909671"/>
            <a:ext cx="2529277"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3000">
                <a:solidFill>
                  <a:srgbClr val="000000"/>
                </a:solidFill>
              </a:defRPr>
            </a:lvl1pPr>
          </a:lstStyle>
          <a:p>
            <a:pPr algn="ctr"/>
            <a:r>
              <a:rPr lang="en-US" sz="1600" dirty="0">
                <a:solidFill>
                  <a:srgbClr val="C00000"/>
                </a:solidFill>
                <a:latin typeface="Arial" panose="020B0604020202020204" pitchFamily="34" charset="0"/>
                <a:cs typeface="Arial" panose="020B0604020202020204" pitchFamily="34" charset="0"/>
              </a:rPr>
              <a:t>Feed-back layer</a:t>
            </a:r>
            <a:endParaRPr sz="1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0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3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1" animBg="1"/>
      <p:bldP spid="131"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44D9-619E-EC5A-0896-D2090313FAD4}"/>
              </a:ext>
            </a:extLst>
          </p:cNvPr>
          <p:cNvSpPr>
            <a:spLocks noGrp="1"/>
          </p:cNvSpPr>
          <p:nvPr>
            <p:ph type="title"/>
          </p:nvPr>
        </p:nvSpPr>
        <p:spPr/>
        <p:txBody>
          <a:bodyPr/>
          <a:lstStyle/>
          <a:p>
            <a:r>
              <a:rPr lang="en-US" dirty="0"/>
              <a:t>ML Strategies - Reinforcement </a:t>
            </a:r>
          </a:p>
        </p:txBody>
      </p:sp>
      <p:sp>
        <p:nvSpPr>
          <p:cNvPr id="3" name="Content Placeholder 2">
            <a:extLst>
              <a:ext uri="{FF2B5EF4-FFF2-40B4-BE49-F238E27FC236}">
                <a16:creationId xmlns:a16="http://schemas.microsoft.com/office/drawing/2014/main" id="{D47939C5-DD5D-248D-EC8E-8D96D262C3BC}"/>
              </a:ext>
            </a:extLst>
          </p:cNvPr>
          <p:cNvSpPr>
            <a:spLocks noGrp="1"/>
          </p:cNvSpPr>
          <p:nvPr>
            <p:ph sz="quarter" idx="11"/>
          </p:nvPr>
        </p:nvSpPr>
        <p:spPr>
          <a:xfrm>
            <a:off x="480133" y="1046715"/>
            <a:ext cx="7154664" cy="5075237"/>
          </a:xfrm>
        </p:spPr>
        <p:txBody>
          <a:bodyPr anchor="ctr"/>
          <a:lstStyle/>
          <a:p>
            <a:r>
              <a:rPr lang="en-US" dirty="0"/>
              <a:t>Reinforcement learning focuses on sequential decision making</a:t>
            </a:r>
          </a:p>
          <a:p>
            <a:endParaRPr lang="en-US" sz="1600" dirty="0"/>
          </a:p>
          <a:p>
            <a:r>
              <a:rPr lang="en-US" dirty="0"/>
              <a:t>An agent is trained to optimize actions that maximize a reward in an environment</a:t>
            </a:r>
          </a:p>
          <a:p>
            <a:pPr lvl="1"/>
            <a:r>
              <a:rPr lang="en-US" dirty="0"/>
              <a:t>This process is done through trial and error</a:t>
            </a:r>
          </a:p>
          <a:p>
            <a:pPr lvl="1"/>
            <a:endParaRPr lang="en-US" sz="1600" dirty="0"/>
          </a:p>
          <a:p>
            <a:r>
              <a:rPr lang="en-US" dirty="0"/>
              <a:t>An agent may consist of the following attributes:</a:t>
            </a:r>
          </a:p>
          <a:p>
            <a:pPr lvl="1"/>
            <a:r>
              <a:rPr lang="en-US" b="1" i="1" dirty="0"/>
              <a:t>Policy</a:t>
            </a:r>
            <a:r>
              <a:rPr lang="en-US" dirty="0"/>
              <a:t>: an agent’s behavior function</a:t>
            </a:r>
          </a:p>
          <a:p>
            <a:pPr lvl="1"/>
            <a:r>
              <a:rPr lang="en-US" b="1" i="1" dirty="0"/>
              <a:t>Value function</a:t>
            </a:r>
            <a:r>
              <a:rPr lang="en-US" dirty="0"/>
              <a:t>: how good it is for an agent to be in each state or state-action pair (Q)</a:t>
            </a:r>
          </a:p>
          <a:p>
            <a:pPr lvl="1"/>
            <a:r>
              <a:rPr lang="en-US" b="1" i="1" dirty="0"/>
              <a:t>Model</a:t>
            </a:r>
            <a:r>
              <a:rPr lang="en-US" dirty="0"/>
              <a:t>: an agent’s representation of the environment</a:t>
            </a:r>
          </a:p>
        </p:txBody>
      </p:sp>
      <p:graphicFrame>
        <p:nvGraphicFramePr>
          <p:cNvPr id="4" name="Table 4">
            <a:extLst>
              <a:ext uri="{FF2B5EF4-FFF2-40B4-BE49-F238E27FC236}">
                <a16:creationId xmlns:a16="http://schemas.microsoft.com/office/drawing/2014/main" id="{3094250D-A95D-49EE-2DFA-B0022B2C4985}"/>
              </a:ext>
            </a:extLst>
          </p:cNvPr>
          <p:cNvGraphicFramePr>
            <a:graphicFrameLocks noGrp="1"/>
          </p:cNvGraphicFramePr>
          <p:nvPr>
            <p:extLst>
              <p:ext uri="{D42A27DB-BD31-4B8C-83A1-F6EECF244321}">
                <p14:modId xmlns:p14="http://schemas.microsoft.com/office/powerpoint/2010/main" val="906385963"/>
              </p:ext>
            </p:extLst>
          </p:nvPr>
        </p:nvGraphicFramePr>
        <p:xfrm>
          <a:off x="7719779" y="1730133"/>
          <a:ext cx="4188119" cy="3977640"/>
        </p:xfrm>
        <a:graphic>
          <a:graphicData uri="http://schemas.openxmlformats.org/drawingml/2006/table">
            <a:tbl>
              <a:tblPr firstRow="1" bandRow="1">
                <a:tableStyleId>{7E9639D4-E3E2-4D34-9284-5A2195B3D0D7}</a:tableStyleId>
              </a:tblPr>
              <a:tblGrid>
                <a:gridCol w="4188119">
                  <a:extLst>
                    <a:ext uri="{9D8B030D-6E8A-4147-A177-3AD203B41FA5}">
                      <a16:colId xmlns:a16="http://schemas.microsoft.com/office/drawing/2014/main" val="2223488015"/>
                    </a:ext>
                  </a:extLst>
                </a:gridCol>
              </a:tblGrid>
              <a:tr h="370840">
                <a:tc>
                  <a:txBody>
                    <a:bodyPr/>
                    <a:lstStyle/>
                    <a:p>
                      <a:pPr algn="ctr"/>
                      <a:r>
                        <a:rPr lang="en-US" sz="1800" dirty="0">
                          <a:latin typeface="Arial" panose="020B0604020202020204" pitchFamily="34" charset="0"/>
                          <a:cs typeface="Arial" panose="020B0604020202020204" pitchFamily="34" charset="0"/>
                        </a:rPr>
                        <a:t>Common Techniques </a:t>
                      </a:r>
                    </a:p>
                  </a:txBody>
                  <a:tcPr/>
                </a:tc>
                <a:extLst>
                  <a:ext uri="{0D108BD9-81ED-4DB2-BD59-A6C34878D82A}">
                    <a16:rowId xmlns:a16="http://schemas.microsoft.com/office/drawing/2014/main" val="462807200"/>
                  </a:ext>
                </a:extLst>
              </a:tr>
              <a:tr h="370840">
                <a:tc>
                  <a:txBody>
                    <a:bodyPr/>
                    <a:lstStyle/>
                    <a:p>
                      <a:pPr algn="ctr"/>
                      <a:r>
                        <a:rPr lang="en-US" sz="1800" dirty="0">
                          <a:latin typeface="Arial" panose="020B0604020202020204" pitchFamily="34" charset="0"/>
                          <a:cs typeface="Arial" panose="020B0604020202020204" pitchFamily="34" charset="0"/>
                        </a:rPr>
                        <a:t>Policy Optimization</a:t>
                      </a:r>
                    </a:p>
                  </a:txBody>
                  <a:tcPr/>
                </a:tc>
                <a:extLst>
                  <a:ext uri="{0D108BD9-81ED-4DB2-BD59-A6C34878D82A}">
                    <a16:rowId xmlns:a16="http://schemas.microsoft.com/office/drawing/2014/main" val="647495133"/>
                  </a:ext>
                </a:extLst>
              </a:tr>
              <a:tr h="370840">
                <a:tc>
                  <a:txBody>
                    <a:bodyPr/>
                    <a:lstStyle/>
                    <a:p>
                      <a:pPr algn="ctr"/>
                      <a:r>
                        <a:rPr lang="en-US" sz="1800" dirty="0">
                          <a:latin typeface="Arial" panose="020B0604020202020204" pitchFamily="34" charset="0"/>
                          <a:cs typeface="Arial" panose="020B0604020202020204" pitchFamily="34" charset="0"/>
                        </a:rPr>
                        <a:t>Derivative Free Optimization (DFO) / Evolution</a:t>
                      </a:r>
                    </a:p>
                  </a:txBody>
                  <a:tcPr/>
                </a:tc>
                <a:extLst>
                  <a:ext uri="{0D108BD9-81ED-4DB2-BD59-A6C34878D82A}">
                    <a16:rowId xmlns:a16="http://schemas.microsoft.com/office/drawing/2014/main" val="4140785269"/>
                  </a:ext>
                </a:extLst>
              </a:tr>
              <a:tr h="370840">
                <a:tc>
                  <a:txBody>
                    <a:bodyPr/>
                    <a:lstStyle/>
                    <a:p>
                      <a:pPr algn="ctr"/>
                      <a:r>
                        <a:rPr lang="en-US" sz="1800" dirty="0">
                          <a:latin typeface="Arial" panose="020B0604020202020204" pitchFamily="34" charset="0"/>
                          <a:cs typeface="Arial" panose="020B0604020202020204" pitchFamily="34" charset="0"/>
                        </a:rPr>
                        <a:t>Actor-Critic Methods</a:t>
                      </a:r>
                    </a:p>
                  </a:txBody>
                  <a:tcPr/>
                </a:tc>
                <a:extLst>
                  <a:ext uri="{0D108BD9-81ED-4DB2-BD59-A6C34878D82A}">
                    <a16:rowId xmlns:a16="http://schemas.microsoft.com/office/drawing/2014/main" val="1198706541"/>
                  </a:ext>
                </a:extLst>
              </a:tr>
              <a:tr h="370840">
                <a:tc>
                  <a:txBody>
                    <a:bodyPr/>
                    <a:lstStyle/>
                    <a:p>
                      <a:pPr algn="ctr"/>
                      <a:r>
                        <a:rPr lang="en-US" sz="1800" dirty="0">
                          <a:latin typeface="Arial" panose="020B0604020202020204" pitchFamily="34" charset="0"/>
                          <a:cs typeface="Arial" panose="020B0604020202020204" pitchFamily="34" charset="0"/>
                        </a:rPr>
                        <a:t>Dynamic Programming</a:t>
                      </a:r>
                    </a:p>
                  </a:txBody>
                  <a:tcPr/>
                </a:tc>
                <a:extLst>
                  <a:ext uri="{0D108BD9-81ED-4DB2-BD59-A6C34878D82A}">
                    <a16:rowId xmlns:a16="http://schemas.microsoft.com/office/drawing/2014/main" val="4197227043"/>
                  </a:ext>
                </a:extLst>
              </a:tr>
              <a:tr h="370840">
                <a:tc>
                  <a:txBody>
                    <a:bodyPr/>
                    <a:lstStyle/>
                    <a:p>
                      <a:pPr algn="ctr"/>
                      <a:r>
                        <a:rPr lang="en-US" sz="1800" dirty="0">
                          <a:latin typeface="Arial" panose="020B0604020202020204" pitchFamily="34" charset="0"/>
                          <a:cs typeface="Arial" panose="020B0604020202020204" pitchFamily="34" charset="0"/>
                        </a:rPr>
                        <a:t>Policy Iteration</a:t>
                      </a:r>
                    </a:p>
                  </a:txBody>
                  <a:tcPr/>
                </a:tc>
                <a:extLst>
                  <a:ext uri="{0D108BD9-81ED-4DB2-BD59-A6C34878D82A}">
                    <a16:rowId xmlns:a16="http://schemas.microsoft.com/office/drawing/2014/main" val="1463465005"/>
                  </a:ext>
                </a:extLst>
              </a:tr>
              <a:tr h="370840">
                <a:tc>
                  <a:txBody>
                    <a:bodyPr/>
                    <a:lstStyle/>
                    <a:p>
                      <a:pPr algn="ctr"/>
                      <a:r>
                        <a:rPr lang="en-US" sz="1800" dirty="0">
                          <a:latin typeface="Arial" panose="020B0604020202020204" pitchFamily="34" charset="0"/>
                          <a:cs typeface="Arial" panose="020B0604020202020204" pitchFamily="34" charset="0"/>
                        </a:rPr>
                        <a:t>Value Iteration</a:t>
                      </a:r>
                    </a:p>
                  </a:txBody>
                  <a:tcPr/>
                </a:tc>
                <a:extLst>
                  <a:ext uri="{0D108BD9-81ED-4DB2-BD59-A6C34878D82A}">
                    <a16:rowId xmlns:a16="http://schemas.microsoft.com/office/drawing/2014/main" val="1193022480"/>
                  </a:ext>
                </a:extLst>
              </a:tr>
              <a:tr h="370840">
                <a:tc>
                  <a:txBody>
                    <a:bodyPr/>
                    <a:lstStyle/>
                    <a:p>
                      <a:pPr algn="ctr"/>
                      <a:r>
                        <a:rPr lang="en-US" sz="1800" dirty="0">
                          <a:latin typeface="Arial" panose="020B0604020202020204" pitchFamily="34" charset="0"/>
                          <a:cs typeface="Arial" panose="020B0604020202020204" pitchFamily="34" charset="0"/>
                        </a:rPr>
                        <a:t>Q-Learning</a:t>
                      </a:r>
                    </a:p>
                  </a:txBody>
                  <a:tcPr/>
                </a:tc>
                <a:extLst>
                  <a:ext uri="{0D108BD9-81ED-4DB2-BD59-A6C34878D82A}">
                    <a16:rowId xmlns:a16="http://schemas.microsoft.com/office/drawing/2014/main" val="1523204666"/>
                  </a:ext>
                </a:extLst>
              </a:tr>
              <a:tr h="370840">
                <a:tc>
                  <a:txBody>
                    <a:bodyPr/>
                    <a:lstStyle/>
                    <a:p>
                      <a:pPr algn="ctr"/>
                      <a:r>
                        <a:rPr lang="en-US" sz="1800" dirty="0">
                          <a:latin typeface="Arial" panose="020B0604020202020204" pitchFamily="34" charset="0"/>
                          <a:cs typeface="Arial" panose="020B0604020202020204" pitchFamily="34" charset="0"/>
                        </a:rPr>
                        <a:t>Deep Q-Networks (DQN)</a:t>
                      </a:r>
                    </a:p>
                  </a:txBody>
                  <a:tcPr/>
                </a:tc>
                <a:extLst>
                  <a:ext uri="{0D108BD9-81ED-4DB2-BD59-A6C34878D82A}">
                    <a16:rowId xmlns:a16="http://schemas.microsoft.com/office/drawing/2014/main" val="3987486823"/>
                  </a:ext>
                </a:extLst>
              </a:tr>
              <a:tr h="37084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Actor-Critic Methods</a:t>
                      </a:r>
                    </a:p>
                  </a:txBody>
                  <a:tcPr/>
                </a:tc>
                <a:extLst>
                  <a:ext uri="{0D108BD9-81ED-4DB2-BD59-A6C34878D82A}">
                    <a16:rowId xmlns:a16="http://schemas.microsoft.com/office/drawing/2014/main" val="3383925393"/>
                  </a:ext>
                </a:extLst>
              </a:tr>
            </a:tbl>
          </a:graphicData>
        </a:graphic>
      </p:graphicFrame>
    </p:spTree>
    <p:extLst>
      <p:ext uri="{BB962C8B-B14F-4D97-AF65-F5344CB8AC3E}">
        <p14:creationId xmlns:p14="http://schemas.microsoft.com/office/powerpoint/2010/main" val="380542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659A-F110-1D04-42F9-00C50D4518E4}"/>
              </a:ext>
            </a:extLst>
          </p:cNvPr>
          <p:cNvSpPr>
            <a:spLocks noGrp="1"/>
          </p:cNvSpPr>
          <p:nvPr>
            <p:ph type="title"/>
          </p:nvPr>
        </p:nvSpPr>
        <p:spPr/>
        <p:txBody>
          <a:bodyPr/>
          <a:lstStyle/>
          <a:p>
            <a:r>
              <a:rPr lang="en-US" dirty="0"/>
              <a:t>Tutorial Audience</a:t>
            </a:r>
          </a:p>
        </p:txBody>
      </p:sp>
      <p:sp>
        <p:nvSpPr>
          <p:cNvPr id="3" name="Content Placeholder 2">
            <a:extLst>
              <a:ext uri="{FF2B5EF4-FFF2-40B4-BE49-F238E27FC236}">
                <a16:creationId xmlns:a16="http://schemas.microsoft.com/office/drawing/2014/main" id="{C3F06784-D404-99BB-F1F1-B937FE090630}"/>
              </a:ext>
            </a:extLst>
          </p:cNvPr>
          <p:cNvSpPr>
            <a:spLocks noGrp="1"/>
          </p:cNvSpPr>
          <p:nvPr>
            <p:ph sz="quarter" idx="11"/>
          </p:nvPr>
        </p:nvSpPr>
        <p:spPr/>
        <p:txBody>
          <a:bodyPr anchor="ctr"/>
          <a:lstStyle/>
          <a:p>
            <a:r>
              <a:rPr lang="en-US" dirty="0"/>
              <a:t>This tutorial is suitable for beginners and has no pre-requisites</a:t>
            </a:r>
          </a:p>
          <a:p>
            <a:pPr lvl="1"/>
            <a:r>
              <a:rPr lang="en-US" dirty="0"/>
              <a:t>For those interested in gaining a basic understanding of ML for administrative level decision making </a:t>
            </a:r>
          </a:p>
          <a:p>
            <a:pPr lvl="1"/>
            <a:r>
              <a:rPr lang="en-US" dirty="0"/>
              <a:t>For those seeking detailed methods and integration techniques within XR-enabled training environments</a:t>
            </a:r>
          </a:p>
          <a:p>
            <a:pPr lvl="1"/>
            <a:endParaRPr lang="en-US" sz="1600" dirty="0"/>
          </a:p>
          <a:p>
            <a:r>
              <a:rPr lang="en-US" dirty="0"/>
              <a:t>Integrating Machine Learning (ML) with Extended Reality (XR) training systems is uniquely relevant to this year’s I/ITSEC theme: Accelerate Change by Transforming Training – “It’s Time to ACTT”</a:t>
            </a:r>
          </a:p>
          <a:p>
            <a:endParaRPr lang="en-US" sz="600" dirty="0"/>
          </a:p>
          <a:p>
            <a:pPr lvl="1"/>
            <a:r>
              <a:rPr lang="en-US" dirty="0"/>
              <a:t>Understanding the fundamentals of ML, and its application to XR, will empower managers to make appropriate strategic and costing decisions and allow designers, developers, and engineers to successfully implement effective training systems.</a:t>
            </a:r>
          </a:p>
        </p:txBody>
      </p:sp>
    </p:spTree>
    <p:extLst>
      <p:ext uri="{BB962C8B-B14F-4D97-AF65-F5344CB8AC3E}">
        <p14:creationId xmlns:p14="http://schemas.microsoft.com/office/powerpoint/2010/main" val="454161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C528-DE32-AB31-7B1A-4D1AD31951A1}"/>
              </a:ext>
            </a:extLst>
          </p:cNvPr>
          <p:cNvSpPr>
            <a:spLocks noGrp="1"/>
          </p:cNvSpPr>
          <p:nvPr>
            <p:ph type="title"/>
          </p:nvPr>
        </p:nvSpPr>
        <p:spPr/>
        <p:txBody>
          <a:bodyPr/>
          <a:lstStyle/>
          <a:p>
            <a:r>
              <a:rPr lang="en-US" dirty="0"/>
              <a:t>ML Strategies - Reinforcement </a:t>
            </a:r>
          </a:p>
        </p:txBody>
      </p:sp>
      <p:sp>
        <p:nvSpPr>
          <p:cNvPr id="3" name="Content Placeholder 2">
            <a:extLst>
              <a:ext uri="{FF2B5EF4-FFF2-40B4-BE49-F238E27FC236}">
                <a16:creationId xmlns:a16="http://schemas.microsoft.com/office/drawing/2014/main" id="{515E16CA-FB77-6675-257A-0C3AF5385F05}"/>
              </a:ext>
            </a:extLst>
          </p:cNvPr>
          <p:cNvSpPr>
            <a:spLocks noGrp="1"/>
          </p:cNvSpPr>
          <p:nvPr>
            <p:ph sz="quarter" idx="11"/>
          </p:nvPr>
        </p:nvSpPr>
        <p:spPr>
          <a:xfrm>
            <a:off x="480134" y="1046715"/>
            <a:ext cx="5527378" cy="5264838"/>
          </a:xfrm>
        </p:spPr>
        <p:txBody>
          <a:bodyPr/>
          <a:lstStyle/>
          <a:p>
            <a:r>
              <a:rPr lang="en-US" dirty="0"/>
              <a:t>Deep reinforcement learning leverages deep neural networks to update key characteristics</a:t>
            </a:r>
          </a:p>
          <a:p>
            <a:pPr lvl="1"/>
            <a:r>
              <a:rPr lang="en-US" dirty="0"/>
              <a:t>Value function &amp; loss function</a:t>
            </a:r>
          </a:p>
          <a:p>
            <a:pPr lvl="1"/>
            <a:r>
              <a:rPr lang="en-US" dirty="0"/>
              <a:t>Policy</a:t>
            </a:r>
          </a:p>
          <a:p>
            <a:pPr lvl="1"/>
            <a:r>
              <a:rPr lang="en-US" dirty="0"/>
              <a:t>Model</a:t>
            </a:r>
          </a:p>
          <a:p>
            <a:pPr lvl="1"/>
            <a:endParaRPr lang="en-US" sz="800" dirty="0"/>
          </a:p>
          <a:p>
            <a:r>
              <a:rPr lang="en-US" dirty="0"/>
              <a:t>Able to employ an approximation function to learn optimal policies</a:t>
            </a:r>
          </a:p>
          <a:p>
            <a:pPr lvl="1"/>
            <a:r>
              <a:rPr lang="en-US" dirty="0"/>
              <a:t>Yields the ability to make decisions without iterating through all possibilities in the state space</a:t>
            </a:r>
          </a:p>
        </p:txBody>
      </p:sp>
      <p:pic>
        <p:nvPicPr>
          <p:cNvPr id="5" name="Picture 4">
            <a:extLst>
              <a:ext uri="{FF2B5EF4-FFF2-40B4-BE49-F238E27FC236}">
                <a16:creationId xmlns:a16="http://schemas.microsoft.com/office/drawing/2014/main" id="{AC4DBE6C-F80C-086B-7F30-B37103E60C24}"/>
              </a:ext>
            </a:extLst>
          </p:cNvPr>
          <p:cNvPicPr>
            <a:picLocks noChangeAspect="1"/>
          </p:cNvPicPr>
          <p:nvPr/>
        </p:nvPicPr>
        <p:blipFill rotWithShape="1">
          <a:blip r:embed="rId3"/>
          <a:srcRect l="1747"/>
          <a:stretch/>
        </p:blipFill>
        <p:spPr>
          <a:xfrm>
            <a:off x="6007511" y="1046715"/>
            <a:ext cx="5879734" cy="4967671"/>
          </a:xfrm>
          <a:prstGeom prst="rect">
            <a:avLst/>
          </a:prstGeom>
        </p:spPr>
      </p:pic>
      <p:sp>
        <p:nvSpPr>
          <p:cNvPr id="6" name="TextBox 5">
            <a:extLst>
              <a:ext uri="{FF2B5EF4-FFF2-40B4-BE49-F238E27FC236}">
                <a16:creationId xmlns:a16="http://schemas.microsoft.com/office/drawing/2014/main" id="{83426472-B8F2-AC1C-E306-32C3DFF95C0F}"/>
              </a:ext>
            </a:extLst>
          </p:cNvPr>
          <p:cNvSpPr txBox="1"/>
          <p:nvPr/>
        </p:nvSpPr>
        <p:spPr>
          <a:xfrm>
            <a:off x="967654" y="6126887"/>
            <a:ext cx="1286447" cy="369332"/>
          </a:xfrm>
          <a:prstGeom prst="rect">
            <a:avLst/>
          </a:prstGeom>
          <a:noFill/>
        </p:spPr>
        <p:txBody>
          <a:bodyPr wrap="square" rtlCol="0">
            <a:spAutoFit/>
          </a:bodyPr>
          <a:lstStyle/>
          <a:p>
            <a:pPr algn="ctr"/>
            <a:r>
              <a:rPr lang="en-US" sz="1800" b="1" i="1" dirty="0">
                <a:latin typeface="Arial" panose="020B0604020202020204" pitchFamily="34" charset="0"/>
                <a:cs typeface="Arial" panose="020B0604020202020204" pitchFamily="34" charset="0"/>
              </a:rPr>
              <a:t>Li (2017)</a:t>
            </a:r>
          </a:p>
        </p:txBody>
      </p:sp>
    </p:spTree>
    <p:extLst>
      <p:ext uri="{BB962C8B-B14F-4D97-AF65-F5344CB8AC3E}">
        <p14:creationId xmlns:p14="http://schemas.microsoft.com/office/powerpoint/2010/main" val="715801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FA36-167E-30DE-3706-DDB9143B05BF}"/>
              </a:ext>
            </a:extLst>
          </p:cNvPr>
          <p:cNvSpPr>
            <a:spLocks noGrp="1"/>
          </p:cNvSpPr>
          <p:nvPr>
            <p:ph type="title"/>
          </p:nvPr>
        </p:nvSpPr>
        <p:spPr/>
        <p:txBody>
          <a:bodyPr/>
          <a:lstStyle/>
          <a:p>
            <a:r>
              <a:rPr lang="en-US" dirty="0"/>
              <a:t>ML Strategies - Transfer</a:t>
            </a:r>
          </a:p>
        </p:txBody>
      </p:sp>
      <p:sp>
        <p:nvSpPr>
          <p:cNvPr id="3" name="Content Placeholder 2">
            <a:extLst>
              <a:ext uri="{FF2B5EF4-FFF2-40B4-BE49-F238E27FC236}">
                <a16:creationId xmlns:a16="http://schemas.microsoft.com/office/drawing/2014/main" id="{DAB9E24D-15BF-45E2-EC1D-377C97530026}"/>
              </a:ext>
            </a:extLst>
          </p:cNvPr>
          <p:cNvSpPr>
            <a:spLocks noGrp="1"/>
          </p:cNvSpPr>
          <p:nvPr>
            <p:ph sz="quarter" idx="11"/>
          </p:nvPr>
        </p:nvSpPr>
        <p:spPr>
          <a:xfrm>
            <a:off x="342901" y="1046715"/>
            <a:ext cx="4229100" cy="5075237"/>
          </a:xfrm>
        </p:spPr>
        <p:txBody>
          <a:bodyPr anchor="ctr"/>
          <a:lstStyle/>
          <a:p>
            <a:r>
              <a:rPr lang="en-US" sz="2400" dirty="0"/>
              <a:t>Transfer learning provides an ‘informed’ starting point for a similar design space</a:t>
            </a:r>
          </a:p>
          <a:p>
            <a:r>
              <a:rPr lang="en-US" sz="2400" dirty="0"/>
              <a:t>Helps with inadequate datasets</a:t>
            </a:r>
            <a:endParaRPr lang="en-US" sz="800" dirty="0"/>
          </a:p>
          <a:p>
            <a:r>
              <a:rPr lang="en-US" sz="2400" dirty="0"/>
              <a:t>Utilizes pre-trained models for a different task</a:t>
            </a:r>
          </a:p>
          <a:p>
            <a:pPr lvl="1"/>
            <a:r>
              <a:rPr lang="en-US" sz="2000" dirty="0"/>
              <a:t>Saves time and eliminates prior training computation expenses</a:t>
            </a:r>
          </a:p>
          <a:p>
            <a:pPr lvl="1"/>
            <a:r>
              <a:rPr lang="en-US" sz="2000" dirty="0"/>
              <a:t>Scope of the new task is often limited by the previous training dataset</a:t>
            </a:r>
          </a:p>
        </p:txBody>
      </p:sp>
      <p:pic>
        <p:nvPicPr>
          <p:cNvPr id="1026" name="Picture 2">
            <a:extLst>
              <a:ext uri="{FF2B5EF4-FFF2-40B4-BE49-F238E27FC236}">
                <a16:creationId xmlns:a16="http://schemas.microsoft.com/office/drawing/2014/main" id="{CA2E26FD-2ADB-4BD2-6EB4-BC1CCAA28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981" y="1414263"/>
            <a:ext cx="7266839" cy="47076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CDCD5E-6F60-959A-1072-A2E2F44DD261}"/>
              </a:ext>
            </a:extLst>
          </p:cNvPr>
          <p:cNvSpPr txBox="1"/>
          <p:nvPr/>
        </p:nvSpPr>
        <p:spPr>
          <a:xfrm>
            <a:off x="5045744" y="6121952"/>
            <a:ext cx="2428943" cy="369332"/>
          </a:xfrm>
          <a:prstGeom prst="rect">
            <a:avLst/>
          </a:prstGeom>
          <a:noFill/>
        </p:spPr>
        <p:txBody>
          <a:bodyPr wrap="square" rtlCol="0">
            <a:spAutoFit/>
          </a:bodyPr>
          <a:lstStyle/>
          <a:p>
            <a:pPr algn="ctr"/>
            <a:r>
              <a:rPr lang="en-US" sz="1800" b="1" i="1" dirty="0">
                <a:latin typeface="Arial" panose="020B0604020202020204" pitchFamily="34" charset="0"/>
                <a:cs typeface="Arial" panose="020B0604020202020204" pitchFamily="34" charset="0"/>
              </a:rPr>
              <a:t>Singh et al. (2021)</a:t>
            </a:r>
          </a:p>
        </p:txBody>
      </p:sp>
    </p:spTree>
    <p:extLst>
      <p:ext uri="{BB962C8B-B14F-4D97-AF65-F5344CB8AC3E}">
        <p14:creationId xmlns:p14="http://schemas.microsoft.com/office/powerpoint/2010/main" val="3991215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6F42-7879-F01E-C03E-F67A84A3585D}"/>
              </a:ext>
            </a:extLst>
          </p:cNvPr>
          <p:cNvSpPr>
            <a:spLocks noGrp="1"/>
          </p:cNvSpPr>
          <p:nvPr>
            <p:ph type="title"/>
          </p:nvPr>
        </p:nvSpPr>
        <p:spPr/>
        <p:txBody>
          <a:bodyPr/>
          <a:lstStyle/>
          <a:p>
            <a:r>
              <a:rPr lang="en-US" dirty="0"/>
              <a:t>ML Challenges</a:t>
            </a:r>
          </a:p>
        </p:txBody>
      </p:sp>
      <p:sp>
        <p:nvSpPr>
          <p:cNvPr id="3" name="Content Placeholder 2">
            <a:extLst>
              <a:ext uri="{FF2B5EF4-FFF2-40B4-BE49-F238E27FC236}">
                <a16:creationId xmlns:a16="http://schemas.microsoft.com/office/drawing/2014/main" id="{A66FC7FF-4F07-EB37-8091-465890EFCC48}"/>
              </a:ext>
            </a:extLst>
          </p:cNvPr>
          <p:cNvSpPr>
            <a:spLocks noGrp="1"/>
          </p:cNvSpPr>
          <p:nvPr>
            <p:ph sz="quarter" idx="11"/>
          </p:nvPr>
        </p:nvSpPr>
        <p:spPr/>
        <p:txBody>
          <a:bodyPr/>
          <a:lstStyle/>
          <a:p>
            <a:r>
              <a:rPr lang="en-US" dirty="0"/>
              <a:t>Expertise / creativity required to construct an ML model for a desired application</a:t>
            </a:r>
          </a:p>
          <a:p>
            <a:r>
              <a:rPr lang="en-US" dirty="0"/>
              <a:t>Algorithm selection to meet application demands</a:t>
            </a:r>
          </a:p>
          <a:p>
            <a:r>
              <a:rPr lang="en-US" dirty="0"/>
              <a:t>Cost of training and evaluating ML models</a:t>
            </a:r>
          </a:p>
          <a:p>
            <a:r>
              <a:rPr lang="en-US" dirty="0"/>
              <a:t>Interpreting model decision-making</a:t>
            </a:r>
          </a:p>
          <a:p>
            <a:r>
              <a:rPr lang="en-US" dirty="0"/>
              <a:t>Resource consumption and deployment capabilities in remote environments</a:t>
            </a:r>
          </a:p>
          <a:p>
            <a:r>
              <a:rPr lang="en-US" dirty="0"/>
              <a:t>Acquisition of reliable data</a:t>
            </a:r>
          </a:p>
          <a:p>
            <a:r>
              <a:rPr lang="en-US" dirty="0"/>
              <a:t>Limited data resources </a:t>
            </a:r>
          </a:p>
          <a:p>
            <a:pPr lvl="1"/>
            <a:r>
              <a:rPr lang="en-US" dirty="0"/>
              <a:t>Low volume and high-cost industries</a:t>
            </a:r>
          </a:p>
          <a:p>
            <a:pPr lvl="1"/>
            <a:r>
              <a:rPr lang="en-US" dirty="0"/>
              <a:t>‘Cold-start’</a:t>
            </a:r>
          </a:p>
          <a:p>
            <a:pPr lvl="1"/>
            <a:r>
              <a:rPr lang="en-US" dirty="0"/>
              <a:t>Avoid ML architectures comprised of a large amount of trainable parameters</a:t>
            </a:r>
          </a:p>
          <a:p>
            <a:endParaRPr lang="en-US" dirty="0"/>
          </a:p>
          <a:p>
            <a:endParaRPr lang="en-US" dirty="0"/>
          </a:p>
        </p:txBody>
      </p:sp>
    </p:spTree>
    <p:extLst>
      <p:ext uri="{BB962C8B-B14F-4D97-AF65-F5344CB8AC3E}">
        <p14:creationId xmlns:p14="http://schemas.microsoft.com/office/powerpoint/2010/main" val="272309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timeline&#10;&#10;Description automatically generated">
            <a:extLst>
              <a:ext uri="{FF2B5EF4-FFF2-40B4-BE49-F238E27FC236}">
                <a16:creationId xmlns:a16="http://schemas.microsoft.com/office/drawing/2014/main" id="{DDD89325-0752-153F-9E4A-22FC2B2D24E2}"/>
              </a:ext>
            </a:extLst>
          </p:cNvPr>
          <p:cNvPicPr>
            <a:picLocks noChangeAspect="1"/>
          </p:cNvPicPr>
          <p:nvPr/>
        </p:nvPicPr>
        <p:blipFill rotWithShape="1">
          <a:blip r:embed="rId3">
            <a:extLst>
              <a:ext uri="{28A0092B-C50C-407E-A947-70E740481C1C}">
                <a14:useLocalDpi xmlns:a14="http://schemas.microsoft.com/office/drawing/2010/main" val="0"/>
              </a:ext>
            </a:extLst>
          </a:blip>
          <a:srcRect l="2452" t="3795" r="4144"/>
          <a:stretch/>
        </p:blipFill>
        <p:spPr>
          <a:xfrm>
            <a:off x="1060084" y="4213509"/>
            <a:ext cx="6570760" cy="2308022"/>
          </a:xfrm>
          <a:prstGeom prst="rect">
            <a:avLst/>
          </a:prstGeom>
        </p:spPr>
      </p:pic>
      <p:sp>
        <p:nvSpPr>
          <p:cNvPr id="2" name="Title 1">
            <a:extLst>
              <a:ext uri="{FF2B5EF4-FFF2-40B4-BE49-F238E27FC236}">
                <a16:creationId xmlns:a16="http://schemas.microsoft.com/office/drawing/2014/main" id="{2A71E2A3-60AE-9F1E-14FF-250E5CDB4E0B}"/>
              </a:ext>
            </a:extLst>
          </p:cNvPr>
          <p:cNvSpPr>
            <a:spLocks noGrp="1"/>
          </p:cNvSpPr>
          <p:nvPr>
            <p:ph type="title"/>
          </p:nvPr>
        </p:nvSpPr>
        <p:spPr/>
        <p:txBody>
          <a:bodyPr/>
          <a:lstStyle/>
          <a:p>
            <a:r>
              <a:rPr lang="en-US" dirty="0"/>
              <a:t>ML Challenges</a:t>
            </a:r>
          </a:p>
        </p:txBody>
      </p:sp>
      <p:sp>
        <p:nvSpPr>
          <p:cNvPr id="3" name="Content Placeholder 2">
            <a:extLst>
              <a:ext uri="{FF2B5EF4-FFF2-40B4-BE49-F238E27FC236}">
                <a16:creationId xmlns:a16="http://schemas.microsoft.com/office/drawing/2014/main" id="{B05460BC-59B8-5048-71F4-ECC6B901F31A}"/>
              </a:ext>
            </a:extLst>
          </p:cNvPr>
          <p:cNvSpPr>
            <a:spLocks noGrp="1"/>
          </p:cNvSpPr>
          <p:nvPr>
            <p:ph sz="quarter" idx="11"/>
          </p:nvPr>
        </p:nvSpPr>
        <p:spPr>
          <a:xfrm>
            <a:off x="480132" y="1046715"/>
            <a:ext cx="6954563" cy="5075237"/>
          </a:xfrm>
        </p:spPr>
        <p:txBody>
          <a:bodyPr/>
          <a:lstStyle/>
          <a:p>
            <a:r>
              <a:rPr lang="en-US" dirty="0"/>
              <a:t>Data preprocessing and input pipelines</a:t>
            </a:r>
          </a:p>
          <a:p>
            <a:pPr lvl="1"/>
            <a:r>
              <a:rPr lang="en-US" dirty="0"/>
              <a:t>Dependent on computation resource allocation</a:t>
            </a:r>
          </a:p>
        </p:txBody>
      </p:sp>
      <p:pic>
        <p:nvPicPr>
          <p:cNvPr id="7" name="Picture 6" descr="Chart, bar chart&#10;&#10;Description automatically generated">
            <a:extLst>
              <a:ext uri="{FF2B5EF4-FFF2-40B4-BE49-F238E27FC236}">
                <a16:creationId xmlns:a16="http://schemas.microsoft.com/office/drawing/2014/main" id="{F34B565A-365C-85D4-7132-26E0753E74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83" t="4896" r="1499" b="4317"/>
          <a:stretch/>
        </p:blipFill>
        <p:spPr>
          <a:xfrm>
            <a:off x="1060084" y="2177867"/>
            <a:ext cx="6570760" cy="1844320"/>
          </a:xfrm>
          <a:prstGeom prst="rect">
            <a:avLst/>
          </a:prstGeom>
        </p:spPr>
      </p:pic>
      <p:sp>
        <p:nvSpPr>
          <p:cNvPr id="4" name="TextBox 3">
            <a:extLst>
              <a:ext uri="{FF2B5EF4-FFF2-40B4-BE49-F238E27FC236}">
                <a16:creationId xmlns:a16="http://schemas.microsoft.com/office/drawing/2014/main" id="{05E03D31-9054-C116-F495-9C35BEFB1E2C}"/>
              </a:ext>
            </a:extLst>
          </p:cNvPr>
          <p:cNvSpPr txBox="1"/>
          <p:nvPr/>
        </p:nvSpPr>
        <p:spPr>
          <a:xfrm>
            <a:off x="8160774" y="2499862"/>
            <a:ext cx="4031226"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TensorFlow naive pipeline using no tricks, iterating over a dataset as-is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Execution time = 0.265 s</a:t>
            </a:r>
          </a:p>
        </p:txBody>
      </p:sp>
      <p:sp>
        <p:nvSpPr>
          <p:cNvPr id="8" name="TextBox 7">
            <a:extLst>
              <a:ext uri="{FF2B5EF4-FFF2-40B4-BE49-F238E27FC236}">
                <a16:creationId xmlns:a16="http://schemas.microsoft.com/office/drawing/2014/main" id="{02DDD082-7795-1253-F143-DA9CB13A29C9}"/>
              </a:ext>
            </a:extLst>
          </p:cNvPr>
          <p:cNvSpPr txBox="1"/>
          <p:nvPr/>
        </p:nvSpPr>
        <p:spPr>
          <a:xfrm>
            <a:off x="8160774" y="4537587"/>
            <a:ext cx="4031226"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Using the same dataset, the input pipeline uses vectorized mapping to reduce overhead and memory footprint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Execution time = 0.0274 s</a:t>
            </a:r>
          </a:p>
        </p:txBody>
      </p:sp>
    </p:spTree>
    <p:extLst>
      <p:ext uri="{BB962C8B-B14F-4D97-AF65-F5344CB8AC3E}">
        <p14:creationId xmlns:p14="http://schemas.microsoft.com/office/powerpoint/2010/main" val="251888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29E5-2D43-3FD1-7546-54AA5A145652}"/>
              </a:ext>
            </a:extLst>
          </p:cNvPr>
          <p:cNvSpPr>
            <a:spLocks noGrp="1"/>
          </p:cNvSpPr>
          <p:nvPr>
            <p:ph type="title"/>
          </p:nvPr>
        </p:nvSpPr>
        <p:spPr/>
        <p:txBody>
          <a:bodyPr/>
          <a:lstStyle/>
          <a:p>
            <a:r>
              <a:rPr lang="en-US" dirty="0"/>
              <a:t>ML Software &amp; Tools</a:t>
            </a:r>
          </a:p>
        </p:txBody>
      </p:sp>
      <p:sp>
        <p:nvSpPr>
          <p:cNvPr id="3" name="Content Placeholder 2">
            <a:extLst>
              <a:ext uri="{FF2B5EF4-FFF2-40B4-BE49-F238E27FC236}">
                <a16:creationId xmlns:a16="http://schemas.microsoft.com/office/drawing/2014/main" id="{6A1A2571-20DD-754D-7824-BF53F6560BAD}"/>
              </a:ext>
            </a:extLst>
          </p:cNvPr>
          <p:cNvSpPr>
            <a:spLocks noGrp="1"/>
          </p:cNvSpPr>
          <p:nvPr>
            <p:ph sz="quarter" idx="11"/>
          </p:nvPr>
        </p:nvSpPr>
        <p:spPr>
          <a:xfrm>
            <a:off x="480133" y="1046715"/>
            <a:ext cx="5615868" cy="5075237"/>
          </a:xfrm>
        </p:spPr>
        <p:txBody>
          <a:bodyPr/>
          <a:lstStyle/>
          <a:p>
            <a:pPr>
              <a:spcAft>
                <a:spcPts val="600"/>
              </a:spcAft>
            </a:pPr>
            <a:r>
              <a:rPr lang="en-US" dirty="0"/>
              <a:t>Processing hardware </a:t>
            </a:r>
          </a:p>
          <a:p>
            <a:pPr lvl="1">
              <a:spcAft>
                <a:spcPts val="600"/>
              </a:spcAft>
            </a:pPr>
            <a:r>
              <a:rPr lang="en-US" dirty="0"/>
              <a:t>CPU, GPU, TPU</a:t>
            </a:r>
          </a:p>
          <a:p>
            <a:pPr>
              <a:spcAft>
                <a:spcPts val="600"/>
              </a:spcAft>
            </a:pPr>
            <a:r>
              <a:rPr lang="en-US" dirty="0"/>
              <a:t>Popular libraries and APIs</a:t>
            </a:r>
          </a:p>
          <a:p>
            <a:pPr lvl="1">
              <a:spcAft>
                <a:spcPts val="600"/>
              </a:spcAft>
            </a:pPr>
            <a:r>
              <a:rPr lang="en-US" dirty="0"/>
              <a:t>Traditional machine learning: Scikit-learn, </a:t>
            </a:r>
            <a:r>
              <a:rPr lang="en-US" dirty="0" err="1"/>
              <a:t>MatLab</a:t>
            </a:r>
            <a:endParaRPr lang="en-US" dirty="0"/>
          </a:p>
          <a:p>
            <a:pPr lvl="1">
              <a:spcAft>
                <a:spcPts val="600"/>
              </a:spcAft>
            </a:pPr>
            <a:r>
              <a:rPr lang="en-US" dirty="0"/>
              <a:t>Deep Learning: TensorFlow, </a:t>
            </a:r>
            <a:r>
              <a:rPr lang="en-US" dirty="0" err="1"/>
              <a:t>PyTorch</a:t>
            </a:r>
            <a:r>
              <a:rPr lang="en-US" dirty="0"/>
              <a:t>, </a:t>
            </a:r>
            <a:r>
              <a:rPr lang="en-US" dirty="0" err="1"/>
              <a:t>Keras</a:t>
            </a:r>
            <a:endParaRPr lang="en-US" dirty="0"/>
          </a:p>
          <a:p>
            <a:pPr>
              <a:spcAft>
                <a:spcPts val="600"/>
              </a:spcAft>
            </a:pPr>
            <a:r>
              <a:rPr lang="en-US" dirty="0"/>
              <a:t>Distributed computing</a:t>
            </a:r>
          </a:p>
          <a:p>
            <a:pPr lvl="1">
              <a:spcAft>
                <a:spcPts val="600"/>
              </a:spcAft>
            </a:pPr>
            <a:r>
              <a:rPr lang="en-US" dirty="0"/>
              <a:t>OpenMP, MPI, CUDA</a:t>
            </a:r>
          </a:p>
          <a:p>
            <a:pPr lvl="1">
              <a:spcAft>
                <a:spcPts val="600"/>
              </a:spcAft>
            </a:pPr>
            <a:r>
              <a:rPr lang="en-US" dirty="0"/>
              <a:t>TensorFlow, </a:t>
            </a:r>
            <a:r>
              <a:rPr lang="en-US" dirty="0" err="1"/>
              <a:t>PyTorch</a:t>
            </a:r>
            <a:r>
              <a:rPr lang="en-US" dirty="0"/>
              <a:t> - Lightning</a:t>
            </a:r>
          </a:p>
        </p:txBody>
      </p:sp>
      <p:pic>
        <p:nvPicPr>
          <p:cNvPr id="5" name="Picture 4" descr="Diagram&#10;&#10;Description automatically generated">
            <a:extLst>
              <a:ext uri="{FF2B5EF4-FFF2-40B4-BE49-F238E27FC236}">
                <a16:creationId xmlns:a16="http://schemas.microsoft.com/office/drawing/2014/main" id="{38A7B1F1-F956-161F-4E1C-20DE3A3DE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2043895"/>
            <a:ext cx="5893842" cy="327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019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2F16-0E56-F5DE-D09C-5CB32F1916AA}"/>
              </a:ext>
            </a:extLst>
          </p:cNvPr>
          <p:cNvSpPr>
            <a:spLocks noGrp="1"/>
          </p:cNvSpPr>
          <p:nvPr>
            <p:ph type="title"/>
          </p:nvPr>
        </p:nvSpPr>
        <p:spPr/>
        <p:txBody>
          <a:bodyPr/>
          <a:lstStyle/>
          <a:p>
            <a:r>
              <a:rPr lang="en-US" dirty="0"/>
              <a:t>ML &amp; XR Integration - Communication</a:t>
            </a:r>
          </a:p>
        </p:txBody>
      </p:sp>
      <p:sp>
        <p:nvSpPr>
          <p:cNvPr id="3" name="Content Placeholder 2">
            <a:extLst>
              <a:ext uri="{FF2B5EF4-FFF2-40B4-BE49-F238E27FC236}">
                <a16:creationId xmlns:a16="http://schemas.microsoft.com/office/drawing/2014/main" id="{F17DA7C1-1EDA-81BE-8762-A93EF38A08CF}"/>
              </a:ext>
            </a:extLst>
          </p:cNvPr>
          <p:cNvSpPr>
            <a:spLocks noGrp="1"/>
          </p:cNvSpPr>
          <p:nvPr>
            <p:ph sz="quarter" idx="11"/>
          </p:nvPr>
        </p:nvSpPr>
        <p:spPr/>
        <p:txBody>
          <a:bodyPr/>
          <a:lstStyle/>
          <a:p>
            <a:r>
              <a:rPr lang="en-US" dirty="0"/>
              <a:t>Mechanisms</a:t>
            </a:r>
          </a:p>
          <a:p>
            <a:pPr lvl="1"/>
            <a:r>
              <a:rPr lang="en-US" dirty="0"/>
              <a:t>Allow for simulations to interact with the software encapsulating ML models</a:t>
            </a:r>
          </a:p>
          <a:p>
            <a:pPr lvl="1"/>
            <a:r>
              <a:rPr lang="en-US" dirty="0"/>
              <a:t>Network-based</a:t>
            </a:r>
          </a:p>
          <a:p>
            <a:pPr lvl="2"/>
            <a:r>
              <a:rPr lang="en-US" dirty="0"/>
              <a:t>Most flexible approach </a:t>
            </a:r>
          </a:p>
          <a:p>
            <a:pPr lvl="2"/>
            <a:r>
              <a:rPr lang="en-US" dirty="0"/>
              <a:t>Eliminates the need to integrate additional third-party libraries</a:t>
            </a:r>
          </a:p>
          <a:p>
            <a:pPr lvl="2"/>
            <a:r>
              <a:rPr lang="en-US" dirty="0"/>
              <a:t>Allows the simulation and model to communicate across different containers</a:t>
            </a:r>
          </a:p>
          <a:p>
            <a:pPr lvl="1"/>
            <a:r>
              <a:rPr lang="en-US" dirty="0"/>
              <a:t>IPC-based</a:t>
            </a:r>
          </a:p>
          <a:p>
            <a:pPr lvl="2"/>
            <a:r>
              <a:rPr lang="en-US" dirty="0"/>
              <a:t>Reduced flexibility – the simulation and model must be located on the same underlying host system</a:t>
            </a:r>
          </a:p>
          <a:p>
            <a:pPr lvl="2"/>
            <a:r>
              <a:rPr lang="en-US" dirty="0"/>
              <a:t>Can provide increased performance when transmitting large quantities of data</a:t>
            </a:r>
          </a:p>
          <a:p>
            <a:pPr lvl="1"/>
            <a:r>
              <a:rPr lang="en-US" dirty="0"/>
              <a:t>In-process</a:t>
            </a:r>
          </a:p>
          <a:p>
            <a:pPr lvl="2"/>
            <a:r>
              <a:rPr lang="en-US" dirty="0"/>
              <a:t>Least flexible and most brittle</a:t>
            </a:r>
          </a:p>
          <a:p>
            <a:pPr lvl="2"/>
            <a:r>
              <a:rPr lang="en-US" dirty="0"/>
              <a:t>In most cases, cost of engineering efforts (i.e., implementation &amp; maintenance) outweigh performance benefits  </a:t>
            </a:r>
          </a:p>
        </p:txBody>
      </p:sp>
    </p:spTree>
    <p:extLst>
      <p:ext uri="{BB962C8B-B14F-4D97-AF65-F5344CB8AC3E}">
        <p14:creationId xmlns:p14="http://schemas.microsoft.com/office/powerpoint/2010/main" val="2161540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020B-475B-098D-5DBF-2246DDEFFA0C}"/>
              </a:ext>
            </a:extLst>
          </p:cNvPr>
          <p:cNvSpPr>
            <a:spLocks noGrp="1"/>
          </p:cNvSpPr>
          <p:nvPr>
            <p:ph type="title"/>
          </p:nvPr>
        </p:nvSpPr>
        <p:spPr/>
        <p:txBody>
          <a:bodyPr/>
          <a:lstStyle/>
          <a:p>
            <a:r>
              <a:rPr lang="en-US" dirty="0"/>
              <a:t>ML &amp; XR Integration - Deployment</a:t>
            </a:r>
          </a:p>
        </p:txBody>
      </p:sp>
      <p:sp>
        <p:nvSpPr>
          <p:cNvPr id="3" name="Content Placeholder 2">
            <a:extLst>
              <a:ext uri="{FF2B5EF4-FFF2-40B4-BE49-F238E27FC236}">
                <a16:creationId xmlns:a16="http://schemas.microsoft.com/office/drawing/2014/main" id="{25E46C99-0B59-7684-DF72-028AA7223D08}"/>
              </a:ext>
            </a:extLst>
          </p:cNvPr>
          <p:cNvSpPr>
            <a:spLocks noGrp="1"/>
          </p:cNvSpPr>
          <p:nvPr>
            <p:ph sz="quarter" idx="11"/>
          </p:nvPr>
        </p:nvSpPr>
        <p:spPr/>
        <p:txBody>
          <a:bodyPr anchor="ctr"/>
          <a:lstStyle/>
          <a:p>
            <a:r>
              <a:rPr lang="en-US" dirty="0"/>
              <a:t>Strategies</a:t>
            </a:r>
          </a:p>
          <a:p>
            <a:pPr lvl="1"/>
            <a:r>
              <a:rPr lang="en-US" dirty="0"/>
              <a:t>Separate containers - loosely coupled</a:t>
            </a:r>
          </a:p>
          <a:p>
            <a:pPr lvl="2"/>
            <a:r>
              <a:rPr lang="en-US" dirty="0"/>
              <a:t>Supported communication: network-based</a:t>
            </a:r>
          </a:p>
          <a:p>
            <a:pPr lvl="2"/>
            <a:r>
              <a:rPr lang="en-US" dirty="0"/>
              <a:t>Well-suited for scenarios with a single simulation and multiple ML models</a:t>
            </a:r>
          </a:p>
          <a:p>
            <a:pPr lvl="2"/>
            <a:endParaRPr lang="en-US" sz="1600" dirty="0"/>
          </a:p>
          <a:p>
            <a:pPr lvl="1"/>
            <a:r>
              <a:rPr lang="en-US" dirty="0"/>
              <a:t>Separate containers - tightly coupled</a:t>
            </a:r>
          </a:p>
          <a:p>
            <a:pPr lvl="2"/>
            <a:r>
              <a:rPr lang="en-US" dirty="0"/>
              <a:t>Supported communication: network-based, IPC-based</a:t>
            </a:r>
          </a:p>
          <a:p>
            <a:pPr lvl="2"/>
            <a:r>
              <a:rPr lang="en-US" dirty="0"/>
              <a:t>Well-suited for scenarios where the simulation and model relationship are one-to-one</a:t>
            </a:r>
          </a:p>
          <a:p>
            <a:pPr lvl="2"/>
            <a:endParaRPr lang="en-US" sz="1600" dirty="0"/>
          </a:p>
          <a:p>
            <a:pPr lvl="1"/>
            <a:r>
              <a:rPr lang="en-US" dirty="0"/>
              <a:t>Single container</a:t>
            </a:r>
          </a:p>
          <a:p>
            <a:pPr lvl="2"/>
            <a:r>
              <a:rPr lang="en-US" dirty="0"/>
              <a:t>Supported communication: network-based, IPC-based, in-process</a:t>
            </a:r>
          </a:p>
          <a:p>
            <a:pPr lvl="2"/>
            <a:r>
              <a:rPr lang="en-US" dirty="0"/>
              <a:t>Forces one-to-one relationship between simulation and model instances</a:t>
            </a:r>
          </a:p>
          <a:p>
            <a:pPr lvl="1"/>
            <a:endParaRPr lang="en-US" dirty="0"/>
          </a:p>
        </p:txBody>
      </p:sp>
      <p:sp>
        <p:nvSpPr>
          <p:cNvPr id="4" name="TextBox 3">
            <a:extLst>
              <a:ext uri="{FF2B5EF4-FFF2-40B4-BE49-F238E27FC236}">
                <a16:creationId xmlns:a16="http://schemas.microsoft.com/office/drawing/2014/main" id="{F0FC1F9F-AC85-08E3-2F1D-1E1BD62BA61A}"/>
              </a:ext>
            </a:extLst>
          </p:cNvPr>
          <p:cNvSpPr txBox="1"/>
          <p:nvPr/>
        </p:nvSpPr>
        <p:spPr>
          <a:xfrm>
            <a:off x="3165076" y="6373537"/>
            <a:ext cx="586184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 Containers are a form of operating system virtualization</a:t>
            </a:r>
          </a:p>
        </p:txBody>
      </p:sp>
    </p:spTree>
    <p:extLst>
      <p:ext uri="{BB962C8B-B14F-4D97-AF65-F5344CB8AC3E}">
        <p14:creationId xmlns:p14="http://schemas.microsoft.com/office/powerpoint/2010/main" val="3734430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EF5E9C-3904-B2BD-4BAA-2AF709A5CA30}"/>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2765E35B-298B-888E-8F35-0F2572F67645}"/>
              </a:ext>
            </a:extLst>
          </p:cNvPr>
          <p:cNvSpPr>
            <a:spLocks noGrp="1"/>
          </p:cNvSpPr>
          <p:nvPr>
            <p:ph sz="quarter" idx="11"/>
          </p:nvPr>
        </p:nvSpPr>
        <p:spPr>
          <a:xfrm>
            <a:off x="470693" y="2488591"/>
            <a:ext cx="11250613" cy="2675945"/>
          </a:xfrm>
        </p:spPr>
        <p:txBody>
          <a:bodyPr/>
          <a:lstStyle/>
          <a:p>
            <a:pPr marL="0" indent="0" algn="ctr">
              <a:buNone/>
            </a:pPr>
            <a:r>
              <a:rPr lang="en-US" sz="4800" b="1" dirty="0"/>
              <a:t>Case Study 1</a:t>
            </a:r>
          </a:p>
          <a:p>
            <a:pPr marL="0" indent="0" algn="ctr">
              <a:buNone/>
            </a:pPr>
            <a:endParaRPr lang="en-US" sz="2400" b="1" dirty="0"/>
          </a:p>
          <a:p>
            <a:r>
              <a:rPr lang="en-US" dirty="0"/>
              <a:t>Designing a Deep Learning and Computer-Vision Based Autonomous Vehicle Within a Multimodal Traffic Simulation Framework</a:t>
            </a:r>
          </a:p>
          <a:p>
            <a:pPr lvl="1"/>
            <a:r>
              <a:rPr lang="en-US" b="1" i="1" dirty="0" err="1"/>
              <a:t>Kalivarapu</a:t>
            </a:r>
            <a:r>
              <a:rPr lang="en-US" b="1" i="1" dirty="0"/>
              <a:t>, Kohl, Miller, &amp; Winer (2020)</a:t>
            </a:r>
          </a:p>
        </p:txBody>
      </p:sp>
    </p:spTree>
    <p:extLst>
      <p:ext uri="{BB962C8B-B14F-4D97-AF65-F5344CB8AC3E}">
        <p14:creationId xmlns:p14="http://schemas.microsoft.com/office/powerpoint/2010/main" val="2654303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3669-5881-2F35-9FCC-1D74793F1E24}"/>
              </a:ext>
            </a:extLst>
          </p:cNvPr>
          <p:cNvSpPr>
            <a:spLocks noGrp="1"/>
          </p:cNvSpPr>
          <p:nvPr>
            <p:ph type="title"/>
          </p:nvPr>
        </p:nvSpPr>
        <p:spPr/>
        <p:txBody>
          <a:bodyPr/>
          <a:lstStyle/>
          <a:p>
            <a:r>
              <a:rPr lang="en-US" dirty="0"/>
              <a:t>Background - Simulated AVs</a:t>
            </a:r>
          </a:p>
        </p:txBody>
      </p:sp>
      <p:sp>
        <p:nvSpPr>
          <p:cNvPr id="3" name="Content Placeholder 2">
            <a:extLst>
              <a:ext uri="{FF2B5EF4-FFF2-40B4-BE49-F238E27FC236}">
                <a16:creationId xmlns:a16="http://schemas.microsoft.com/office/drawing/2014/main" id="{3D159439-BBC1-8B65-DB3A-AADEF72E203D}"/>
              </a:ext>
            </a:extLst>
          </p:cNvPr>
          <p:cNvSpPr>
            <a:spLocks noGrp="1"/>
          </p:cNvSpPr>
          <p:nvPr>
            <p:ph sz="quarter" idx="11"/>
          </p:nvPr>
        </p:nvSpPr>
        <p:spPr/>
        <p:txBody>
          <a:bodyPr/>
          <a:lstStyle/>
          <a:p>
            <a:pPr>
              <a:lnSpc>
                <a:spcPct val="150000"/>
              </a:lnSpc>
            </a:pPr>
            <a:r>
              <a:rPr lang="en-US" dirty="0"/>
              <a:t>AV simulators are a platform for development, training, and validation of autonomous algorithms</a:t>
            </a:r>
          </a:p>
          <a:p>
            <a:pPr lvl="1">
              <a:lnSpc>
                <a:spcPct val="150000"/>
              </a:lnSpc>
            </a:pPr>
            <a:r>
              <a:rPr lang="en-US" dirty="0"/>
              <a:t>CARLA, Microsoft Air Sim, NVIDIA DRIVE Platform/Constellation, Gazebo, etc.</a:t>
            </a:r>
          </a:p>
          <a:p>
            <a:pPr lvl="1">
              <a:lnSpc>
                <a:spcPct val="150000"/>
              </a:lnSpc>
            </a:pPr>
            <a:r>
              <a:rPr lang="en-US" dirty="0"/>
              <a:t>Virtual cameras and sensors mounted on top of the vehicle capture virtual surroundings</a:t>
            </a:r>
          </a:p>
          <a:p>
            <a:pPr lvl="1">
              <a:lnSpc>
                <a:spcPct val="150000"/>
              </a:lnSpc>
            </a:pPr>
            <a:r>
              <a:rPr lang="en-US" dirty="0"/>
              <a:t>Images processed exactly like the ones captured from a physical AV</a:t>
            </a:r>
          </a:p>
          <a:p>
            <a:pPr>
              <a:lnSpc>
                <a:spcPct val="150000"/>
              </a:lnSpc>
            </a:pPr>
            <a:r>
              <a:rPr lang="en-US" dirty="0"/>
              <a:t>Simulated AV + traffic simulator program</a:t>
            </a:r>
          </a:p>
          <a:p>
            <a:pPr lvl="1">
              <a:lnSpc>
                <a:spcPct val="150000"/>
              </a:lnSpc>
            </a:pPr>
            <a:r>
              <a:rPr lang="en-US" dirty="0"/>
              <a:t>System behaves like a physical AV in real-world</a:t>
            </a:r>
          </a:p>
          <a:p>
            <a:endParaRPr lang="en-US" dirty="0"/>
          </a:p>
        </p:txBody>
      </p:sp>
    </p:spTree>
    <p:extLst>
      <p:ext uri="{BB962C8B-B14F-4D97-AF65-F5344CB8AC3E}">
        <p14:creationId xmlns:p14="http://schemas.microsoft.com/office/powerpoint/2010/main" val="2756392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8217-3650-5B7B-5738-5A8205E0FEE1}"/>
              </a:ext>
            </a:extLst>
          </p:cNvPr>
          <p:cNvSpPr>
            <a:spLocks noGrp="1"/>
          </p:cNvSpPr>
          <p:nvPr>
            <p:ph type="title"/>
          </p:nvPr>
        </p:nvSpPr>
        <p:spPr/>
        <p:txBody>
          <a:bodyPr/>
          <a:lstStyle/>
          <a:p>
            <a:r>
              <a:rPr lang="en-US" dirty="0"/>
              <a:t>System Architecture</a:t>
            </a:r>
          </a:p>
        </p:txBody>
      </p:sp>
      <p:pic>
        <p:nvPicPr>
          <p:cNvPr id="5" name="Picture 4">
            <a:extLst>
              <a:ext uri="{FF2B5EF4-FFF2-40B4-BE49-F238E27FC236}">
                <a16:creationId xmlns:a16="http://schemas.microsoft.com/office/drawing/2014/main" id="{1BAE14BC-4B44-0B61-9D9C-8D133DB11F54}"/>
              </a:ext>
            </a:extLst>
          </p:cNvPr>
          <p:cNvPicPr/>
          <p:nvPr/>
        </p:nvPicPr>
        <p:blipFill>
          <a:blip r:embed="rId3">
            <a:extLst>
              <a:ext uri="{28A0092B-C50C-407E-A947-70E740481C1C}">
                <a14:useLocalDpi xmlns:a14="http://schemas.microsoft.com/office/drawing/2010/main" val="0"/>
              </a:ext>
            </a:extLst>
          </a:blip>
          <a:stretch>
            <a:fillRect/>
          </a:stretch>
        </p:blipFill>
        <p:spPr>
          <a:xfrm>
            <a:off x="284983" y="976964"/>
            <a:ext cx="11622034" cy="5366084"/>
          </a:xfrm>
          <a:prstGeom prst="rect">
            <a:avLst/>
          </a:prstGeom>
        </p:spPr>
      </p:pic>
    </p:spTree>
    <p:extLst>
      <p:ext uri="{BB962C8B-B14F-4D97-AF65-F5344CB8AC3E}">
        <p14:creationId xmlns:p14="http://schemas.microsoft.com/office/powerpoint/2010/main" val="2921305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28B7-0283-B697-0AA2-9B84A5DF14C5}"/>
              </a:ext>
            </a:extLst>
          </p:cNvPr>
          <p:cNvSpPr>
            <a:spLocks noGrp="1"/>
          </p:cNvSpPr>
          <p:nvPr>
            <p:ph type="title"/>
          </p:nvPr>
        </p:nvSpPr>
        <p:spPr/>
        <p:txBody>
          <a:bodyPr/>
          <a:lstStyle/>
          <a:p>
            <a:r>
              <a:rPr lang="en-US" dirty="0"/>
              <a:t>Facilitator Introductions</a:t>
            </a:r>
          </a:p>
        </p:txBody>
      </p:sp>
      <p:sp>
        <p:nvSpPr>
          <p:cNvPr id="3" name="Content Placeholder 2">
            <a:extLst>
              <a:ext uri="{FF2B5EF4-FFF2-40B4-BE49-F238E27FC236}">
                <a16:creationId xmlns:a16="http://schemas.microsoft.com/office/drawing/2014/main" id="{C894B9AF-8869-9A66-4914-ED5CFA45EB20}"/>
              </a:ext>
            </a:extLst>
          </p:cNvPr>
          <p:cNvSpPr>
            <a:spLocks noGrp="1"/>
          </p:cNvSpPr>
          <p:nvPr>
            <p:ph sz="quarter" idx="11"/>
          </p:nvPr>
        </p:nvSpPr>
        <p:spPr>
          <a:xfrm>
            <a:off x="480132" y="1046715"/>
            <a:ext cx="9683424" cy="5075237"/>
          </a:xfrm>
        </p:spPr>
        <p:txBody>
          <a:bodyPr/>
          <a:lstStyle/>
          <a:p>
            <a:pPr algn="just"/>
            <a:r>
              <a:rPr lang="en-US" sz="2200" b="1" dirty="0"/>
              <a:t>Adam Kohl</a:t>
            </a:r>
            <a:r>
              <a:rPr lang="en-US" sz="2200" dirty="0"/>
              <a:t> is a Ph.D. candidate in Mechanical Engineering and Computer Engineering at Iowa State University’s Virtual Reality Application Center. His current research focuses on utilizing machine learning and visualization techniques in the design of large-complex systems for engineering applications.</a:t>
            </a:r>
          </a:p>
          <a:p>
            <a:pPr algn="just"/>
            <a:endParaRPr lang="en-US" sz="400" dirty="0"/>
          </a:p>
          <a:p>
            <a:pPr algn="just"/>
            <a:r>
              <a:rPr lang="en-US" sz="2200" b="1" dirty="0"/>
              <a:t>Roselynn </a:t>
            </a:r>
            <a:r>
              <a:rPr lang="en-US" sz="2200" b="1" dirty="0" err="1"/>
              <a:t>Conrady</a:t>
            </a:r>
            <a:r>
              <a:rPr lang="en-US" sz="2200" dirty="0"/>
              <a:t> is a Ph.D. candidate in Mechanical Engineering and Human Computer Interaction at Iowa State University and a National Science Foundation Graduate Research Fellow. Her research investigates how extended reality can be used to explore and mitigate human stress responses, especially in neurodivergent populations.</a:t>
            </a:r>
          </a:p>
          <a:p>
            <a:pPr algn="just"/>
            <a:endParaRPr lang="en-US" sz="400" dirty="0"/>
          </a:p>
          <a:p>
            <a:pPr algn="just"/>
            <a:r>
              <a:rPr lang="en-US" sz="2200" b="1" dirty="0"/>
              <a:t>Eliot Winer, Ph.D.,</a:t>
            </a:r>
            <a:r>
              <a:rPr lang="en-US" sz="2200" dirty="0"/>
              <a:t> is the director of the Virtual Reality Applications Center and professor of Mechanical Engineering, Electrical and Computer Engineering, and Aerospace Engineering at Iowa State University. Dr. Winer has over 20 years of experience working in virtual reality and 3D computer graphics technologies on sponsored projects for the Department of Defense, Air Force Office of Scientific Research, Department of the Army, National Science Foundation, Department of Agriculture, Boeing, and John Deere.</a:t>
            </a:r>
            <a:endParaRPr lang="en-US" sz="2200" b="1" dirty="0"/>
          </a:p>
        </p:txBody>
      </p:sp>
      <p:pic>
        <p:nvPicPr>
          <p:cNvPr id="11" name="Picture 10">
            <a:extLst>
              <a:ext uri="{FF2B5EF4-FFF2-40B4-BE49-F238E27FC236}">
                <a16:creationId xmlns:a16="http://schemas.microsoft.com/office/drawing/2014/main" id="{5D0F2F72-2B34-19B9-EC8B-15A0DBA1B673}"/>
              </a:ext>
            </a:extLst>
          </p:cNvPr>
          <p:cNvPicPr>
            <a:picLocks noChangeAspect="1"/>
          </p:cNvPicPr>
          <p:nvPr/>
        </p:nvPicPr>
        <p:blipFill rotWithShape="1">
          <a:blip r:embed="rId3"/>
          <a:srcRect l="29185" t="5600" r="24415" b="21934"/>
          <a:stretch/>
        </p:blipFill>
        <p:spPr>
          <a:xfrm>
            <a:off x="10530494" y="904858"/>
            <a:ext cx="1536899" cy="1600200"/>
          </a:xfrm>
          <a:prstGeom prst="rect">
            <a:avLst/>
          </a:prstGeom>
        </p:spPr>
      </p:pic>
      <p:pic>
        <p:nvPicPr>
          <p:cNvPr id="13" name="Picture 12">
            <a:extLst>
              <a:ext uri="{FF2B5EF4-FFF2-40B4-BE49-F238E27FC236}">
                <a16:creationId xmlns:a16="http://schemas.microsoft.com/office/drawing/2014/main" id="{715C24E5-BA7F-61E5-2A0B-5694051A7E03}"/>
              </a:ext>
            </a:extLst>
          </p:cNvPr>
          <p:cNvPicPr>
            <a:picLocks noChangeAspect="1"/>
          </p:cNvPicPr>
          <p:nvPr/>
        </p:nvPicPr>
        <p:blipFill rotWithShape="1">
          <a:blip r:embed="rId4"/>
          <a:srcRect l="9166" t="14584" r="9166"/>
          <a:stretch/>
        </p:blipFill>
        <p:spPr>
          <a:xfrm>
            <a:off x="10530494" y="2713305"/>
            <a:ext cx="1536899" cy="1600200"/>
          </a:xfrm>
          <a:prstGeom prst="rect">
            <a:avLst/>
          </a:prstGeom>
        </p:spPr>
      </p:pic>
      <p:pic>
        <p:nvPicPr>
          <p:cNvPr id="15" name="Picture 14">
            <a:extLst>
              <a:ext uri="{FF2B5EF4-FFF2-40B4-BE49-F238E27FC236}">
                <a16:creationId xmlns:a16="http://schemas.microsoft.com/office/drawing/2014/main" id="{07D40B4D-D632-CC1A-E29F-1E976C598AD8}"/>
              </a:ext>
            </a:extLst>
          </p:cNvPr>
          <p:cNvPicPr>
            <a:picLocks noChangeAspect="1"/>
          </p:cNvPicPr>
          <p:nvPr/>
        </p:nvPicPr>
        <p:blipFill rotWithShape="1">
          <a:blip r:embed="rId5"/>
          <a:srcRect l="5249" r="5249"/>
          <a:stretch/>
        </p:blipFill>
        <p:spPr>
          <a:xfrm>
            <a:off x="10530494" y="4521752"/>
            <a:ext cx="1536899" cy="1600200"/>
          </a:xfrm>
          <a:prstGeom prst="rect">
            <a:avLst/>
          </a:prstGeom>
        </p:spPr>
      </p:pic>
    </p:spTree>
    <p:extLst>
      <p:ext uri="{BB962C8B-B14F-4D97-AF65-F5344CB8AC3E}">
        <p14:creationId xmlns:p14="http://schemas.microsoft.com/office/powerpoint/2010/main" val="171557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4496-A9B9-46AF-CA6F-246E37AC1A78}"/>
              </a:ext>
            </a:extLst>
          </p:cNvPr>
          <p:cNvSpPr>
            <a:spLocks noGrp="1"/>
          </p:cNvSpPr>
          <p:nvPr>
            <p:ph type="title"/>
          </p:nvPr>
        </p:nvSpPr>
        <p:spPr/>
        <p:txBody>
          <a:bodyPr/>
          <a:lstStyle/>
          <a:p>
            <a:r>
              <a:rPr lang="en-US" dirty="0"/>
              <a:t>System Architecture</a:t>
            </a:r>
          </a:p>
        </p:txBody>
      </p:sp>
      <p:sp>
        <p:nvSpPr>
          <p:cNvPr id="3" name="Content Placeholder 2">
            <a:extLst>
              <a:ext uri="{FF2B5EF4-FFF2-40B4-BE49-F238E27FC236}">
                <a16:creationId xmlns:a16="http://schemas.microsoft.com/office/drawing/2014/main" id="{65786BF1-B6EC-9A0D-7649-B65664E1A647}"/>
              </a:ext>
            </a:extLst>
          </p:cNvPr>
          <p:cNvSpPr>
            <a:spLocks noGrp="1"/>
          </p:cNvSpPr>
          <p:nvPr>
            <p:ph sz="quarter" idx="11"/>
          </p:nvPr>
        </p:nvSpPr>
        <p:spPr/>
        <p:txBody>
          <a:bodyPr anchor="ctr"/>
          <a:lstStyle/>
          <a:p>
            <a:r>
              <a:rPr lang="en-US" dirty="0"/>
              <a:t>Client-server architecture doubles as the XR environment system</a:t>
            </a:r>
          </a:p>
          <a:p>
            <a:pPr lvl="1"/>
            <a:r>
              <a:rPr lang="en-US" dirty="0"/>
              <a:t>System platform visualization utilizes VR, AR, and desktop</a:t>
            </a:r>
          </a:p>
          <a:p>
            <a:pPr lvl="1"/>
            <a:r>
              <a:rPr lang="en-US" dirty="0"/>
              <a:t>Human interaction with ML AV agents is capable with multiple devices</a:t>
            </a:r>
          </a:p>
          <a:p>
            <a:pPr marL="0" indent="0">
              <a:buNone/>
            </a:pPr>
            <a:endParaRPr lang="en-US" sz="1800" dirty="0"/>
          </a:p>
          <a:p>
            <a:r>
              <a:rPr lang="en-US" dirty="0"/>
              <a:t>Driving states of the physical agents and AVs are synchronized the client-server architecture with a traffic simulator </a:t>
            </a:r>
          </a:p>
          <a:p>
            <a:pPr lvl="1"/>
            <a:r>
              <a:rPr lang="en-US" dirty="0"/>
              <a:t>Simulator probabilistically generates vehicle and pedestrian traffic. </a:t>
            </a:r>
          </a:p>
          <a:p>
            <a:pPr marL="0" indent="0">
              <a:buNone/>
            </a:pPr>
            <a:endParaRPr lang="en-US" sz="1800" dirty="0"/>
          </a:p>
          <a:p>
            <a:r>
              <a:rPr lang="en-US" dirty="0"/>
              <a:t>Generated traffic computes responses and are network synchronized to form a multimodal traffic simulation system collectively </a:t>
            </a:r>
          </a:p>
          <a:p>
            <a:endParaRPr lang="en-US" dirty="0"/>
          </a:p>
        </p:txBody>
      </p:sp>
    </p:spTree>
    <p:extLst>
      <p:ext uri="{BB962C8B-B14F-4D97-AF65-F5344CB8AC3E}">
        <p14:creationId xmlns:p14="http://schemas.microsoft.com/office/powerpoint/2010/main" val="3956698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BE21-3DE8-439A-34AD-8AFE326F411D}"/>
              </a:ext>
            </a:extLst>
          </p:cNvPr>
          <p:cNvSpPr>
            <a:spLocks noGrp="1"/>
          </p:cNvSpPr>
          <p:nvPr>
            <p:ph type="title"/>
          </p:nvPr>
        </p:nvSpPr>
        <p:spPr/>
        <p:txBody>
          <a:bodyPr/>
          <a:lstStyle/>
          <a:p>
            <a:r>
              <a:rPr lang="en-US" dirty="0"/>
              <a:t>AV Design</a:t>
            </a:r>
          </a:p>
        </p:txBody>
      </p:sp>
      <p:sp>
        <p:nvSpPr>
          <p:cNvPr id="4" name="Content Placeholder 2">
            <a:extLst>
              <a:ext uri="{FF2B5EF4-FFF2-40B4-BE49-F238E27FC236}">
                <a16:creationId xmlns:a16="http://schemas.microsoft.com/office/drawing/2014/main" id="{30AEE82D-C4ED-8D1E-C094-4210B62EA4F3}"/>
              </a:ext>
            </a:extLst>
          </p:cNvPr>
          <p:cNvSpPr>
            <a:spLocks noGrp="1"/>
          </p:cNvSpPr>
          <p:nvPr>
            <p:ph sz="quarter" idx="11"/>
          </p:nvPr>
        </p:nvSpPr>
        <p:spPr>
          <a:xfrm>
            <a:off x="480132" y="1046715"/>
            <a:ext cx="11250613" cy="5075237"/>
          </a:xfrm>
        </p:spPr>
        <p:txBody>
          <a:bodyPr/>
          <a:lstStyle/>
          <a:p>
            <a:pPr>
              <a:lnSpc>
                <a:spcPct val="150000"/>
              </a:lnSpc>
            </a:pPr>
            <a:r>
              <a:rPr lang="en-US" dirty="0"/>
              <a:t>AV implemented on a single-lane road and a three-lane highway</a:t>
            </a:r>
          </a:p>
          <a:p>
            <a:pPr lvl="1">
              <a:lnSpc>
                <a:spcPct val="150000"/>
              </a:lnSpc>
            </a:pPr>
            <a:r>
              <a:rPr lang="en-US" dirty="0"/>
              <a:t>Uses supervised and imitation based machine learning approaches</a:t>
            </a:r>
          </a:p>
          <a:p>
            <a:pPr lvl="1">
              <a:lnSpc>
                <a:spcPct val="150000"/>
              </a:lnSpc>
            </a:pPr>
            <a:r>
              <a:rPr lang="en-US" dirty="0"/>
              <a:t>Other vehicle traffic, pedestrians, and traffic signs were not implemented</a:t>
            </a:r>
          </a:p>
          <a:p>
            <a:pPr>
              <a:lnSpc>
                <a:spcPct val="150000"/>
              </a:lnSpc>
            </a:pPr>
            <a:r>
              <a:rPr lang="en-US" dirty="0"/>
              <a:t>Deep learning using Convolutional Neural Networks (CNN) implemented</a:t>
            </a:r>
          </a:p>
          <a:p>
            <a:pPr lvl="1">
              <a:lnSpc>
                <a:spcPct val="150000"/>
              </a:lnSpc>
            </a:pPr>
            <a:r>
              <a:rPr lang="en-US" dirty="0"/>
              <a:t>CNNs are highly effective at image recognition and classification</a:t>
            </a:r>
          </a:p>
        </p:txBody>
      </p:sp>
      <p:pic>
        <p:nvPicPr>
          <p:cNvPr id="5" name="Picture 4">
            <a:extLst>
              <a:ext uri="{FF2B5EF4-FFF2-40B4-BE49-F238E27FC236}">
                <a16:creationId xmlns:a16="http://schemas.microsoft.com/office/drawing/2014/main" id="{45016D9B-51C3-E353-2A71-ACC00D3EC2FA}"/>
              </a:ext>
            </a:extLst>
          </p:cNvPr>
          <p:cNvPicPr/>
          <p:nvPr/>
        </p:nvPicPr>
        <p:blipFill rotWithShape="1">
          <a:blip r:embed="rId2">
            <a:extLst>
              <a:ext uri="{28A0092B-C50C-407E-A947-70E740481C1C}">
                <a14:useLocalDpi xmlns:a14="http://schemas.microsoft.com/office/drawing/2010/main" val="0"/>
              </a:ext>
            </a:extLst>
          </a:blip>
          <a:srcRect t="18543"/>
          <a:stretch/>
        </p:blipFill>
        <p:spPr>
          <a:xfrm>
            <a:off x="2973756" y="4966300"/>
            <a:ext cx="7402278" cy="1334070"/>
          </a:xfrm>
          <a:prstGeom prst="rect">
            <a:avLst/>
          </a:prstGeom>
        </p:spPr>
      </p:pic>
      <p:sp>
        <p:nvSpPr>
          <p:cNvPr id="6" name="TextBox 5">
            <a:extLst>
              <a:ext uri="{FF2B5EF4-FFF2-40B4-BE49-F238E27FC236}">
                <a16:creationId xmlns:a16="http://schemas.microsoft.com/office/drawing/2014/main" id="{D3F434B8-9E76-B680-079D-D62FE6CA6707}"/>
              </a:ext>
            </a:extLst>
          </p:cNvPr>
          <p:cNvSpPr txBox="1"/>
          <p:nvPr/>
        </p:nvSpPr>
        <p:spPr>
          <a:xfrm>
            <a:off x="207251" y="5456035"/>
            <a:ext cx="1489767" cy="646331"/>
          </a:xfrm>
          <a:prstGeom prst="rect">
            <a:avLst/>
          </a:prstGeom>
          <a:noFill/>
        </p:spPr>
        <p:txBody>
          <a:bodyPr wrap="none" rtlCol="0">
            <a:spAutoFit/>
          </a:bodyPr>
          <a:lstStyle/>
          <a:p>
            <a:pPr algn="ctr"/>
            <a:r>
              <a:rPr lang="en-US" sz="1800" dirty="0"/>
              <a:t>Simplified</a:t>
            </a:r>
          </a:p>
          <a:p>
            <a:pPr algn="ctr"/>
            <a:r>
              <a:rPr lang="en-US" sz="1800" dirty="0"/>
              <a:t>CNN pipeline</a:t>
            </a:r>
          </a:p>
        </p:txBody>
      </p:sp>
      <p:sp>
        <p:nvSpPr>
          <p:cNvPr id="7" name="TextBox 6">
            <a:extLst>
              <a:ext uri="{FF2B5EF4-FFF2-40B4-BE49-F238E27FC236}">
                <a16:creationId xmlns:a16="http://schemas.microsoft.com/office/drawing/2014/main" id="{2F3DB824-6529-FA2C-369B-B7820DBF8AC7}"/>
              </a:ext>
            </a:extLst>
          </p:cNvPr>
          <p:cNvSpPr txBox="1"/>
          <p:nvPr/>
        </p:nvSpPr>
        <p:spPr>
          <a:xfrm>
            <a:off x="5162080" y="4364690"/>
            <a:ext cx="1376659" cy="646331"/>
          </a:xfrm>
          <a:prstGeom prst="rect">
            <a:avLst/>
          </a:prstGeom>
          <a:noFill/>
        </p:spPr>
        <p:txBody>
          <a:bodyPr wrap="none" rtlCol="0">
            <a:spAutoFit/>
          </a:bodyPr>
          <a:lstStyle/>
          <a:p>
            <a:pPr algn="ctr"/>
            <a:r>
              <a:rPr lang="en-US" sz="1800" dirty="0"/>
              <a:t>Convolution</a:t>
            </a:r>
          </a:p>
          <a:p>
            <a:pPr algn="ctr"/>
            <a:r>
              <a:rPr lang="en-US" sz="1800" dirty="0"/>
              <a:t>layer</a:t>
            </a:r>
          </a:p>
        </p:txBody>
      </p:sp>
      <p:cxnSp>
        <p:nvCxnSpPr>
          <p:cNvPr id="8" name="Straight Arrow Connector 7">
            <a:extLst>
              <a:ext uri="{FF2B5EF4-FFF2-40B4-BE49-F238E27FC236}">
                <a16:creationId xmlns:a16="http://schemas.microsoft.com/office/drawing/2014/main" id="{CC1D1854-3155-BF0D-261F-7D9480A9145D}"/>
              </a:ext>
            </a:extLst>
          </p:cNvPr>
          <p:cNvCxnSpPr>
            <a:cxnSpLocks/>
          </p:cNvCxnSpPr>
          <p:nvPr/>
        </p:nvCxnSpPr>
        <p:spPr bwMode="auto">
          <a:xfrm flipH="1">
            <a:off x="4918510" y="4662618"/>
            <a:ext cx="303245" cy="246266"/>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9" name="Straight Arrow Connector 8">
            <a:extLst>
              <a:ext uri="{FF2B5EF4-FFF2-40B4-BE49-F238E27FC236}">
                <a16:creationId xmlns:a16="http://schemas.microsoft.com/office/drawing/2014/main" id="{C653D86E-9C52-CD50-8FFE-1DCFED71B875}"/>
              </a:ext>
            </a:extLst>
          </p:cNvPr>
          <p:cNvCxnSpPr>
            <a:cxnSpLocks/>
          </p:cNvCxnSpPr>
          <p:nvPr/>
        </p:nvCxnSpPr>
        <p:spPr bwMode="auto">
          <a:xfrm>
            <a:off x="6445858" y="4694085"/>
            <a:ext cx="380887" cy="484307"/>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0" name="Straight Arrow Connector 9">
            <a:extLst>
              <a:ext uri="{FF2B5EF4-FFF2-40B4-BE49-F238E27FC236}">
                <a16:creationId xmlns:a16="http://schemas.microsoft.com/office/drawing/2014/main" id="{8910CBD2-4B28-C413-C2D8-5204436BB5E9}"/>
              </a:ext>
            </a:extLst>
          </p:cNvPr>
          <p:cNvCxnSpPr>
            <a:cxnSpLocks/>
          </p:cNvCxnSpPr>
          <p:nvPr/>
        </p:nvCxnSpPr>
        <p:spPr bwMode="auto">
          <a:xfrm flipH="1" flipV="1">
            <a:off x="5976400" y="6221005"/>
            <a:ext cx="490464" cy="420494"/>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1" name="Straight Arrow Connector 10">
            <a:extLst>
              <a:ext uri="{FF2B5EF4-FFF2-40B4-BE49-F238E27FC236}">
                <a16:creationId xmlns:a16="http://schemas.microsoft.com/office/drawing/2014/main" id="{58F90256-34F5-0C0B-7D87-75D84FF233D9}"/>
              </a:ext>
            </a:extLst>
          </p:cNvPr>
          <p:cNvCxnSpPr>
            <a:cxnSpLocks/>
          </p:cNvCxnSpPr>
          <p:nvPr/>
        </p:nvCxnSpPr>
        <p:spPr bwMode="auto">
          <a:xfrm flipV="1">
            <a:off x="7373390" y="6153420"/>
            <a:ext cx="410472" cy="371170"/>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BF977241-DD38-A84D-0A71-4EBF72F2DA54}"/>
              </a:ext>
            </a:extLst>
          </p:cNvPr>
          <p:cNvCxnSpPr>
            <a:cxnSpLocks/>
          </p:cNvCxnSpPr>
          <p:nvPr/>
        </p:nvCxnSpPr>
        <p:spPr bwMode="auto">
          <a:xfrm flipH="1" flipV="1">
            <a:off x="8604985" y="6153420"/>
            <a:ext cx="242586" cy="317514"/>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3" name="Straight Arrow Connector 12">
            <a:extLst>
              <a:ext uri="{FF2B5EF4-FFF2-40B4-BE49-F238E27FC236}">
                <a16:creationId xmlns:a16="http://schemas.microsoft.com/office/drawing/2014/main" id="{EF91D7D7-7C19-4DC8-5175-733DDCBBEBE5}"/>
              </a:ext>
            </a:extLst>
          </p:cNvPr>
          <p:cNvCxnSpPr>
            <a:cxnSpLocks/>
          </p:cNvCxnSpPr>
          <p:nvPr/>
        </p:nvCxnSpPr>
        <p:spPr bwMode="auto">
          <a:xfrm flipV="1">
            <a:off x="8847571" y="6102366"/>
            <a:ext cx="128088" cy="328886"/>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4" name="Straight Arrow Connector 13">
            <a:extLst>
              <a:ext uri="{FF2B5EF4-FFF2-40B4-BE49-F238E27FC236}">
                <a16:creationId xmlns:a16="http://schemas.microsoft.com/office/drawing/2014/main" id="{25F173A2-45E6-3DE2-AB12-90550BC33A4E}"/>
              </a:ext>
            </a:extLst>
          </p:cNvPr>
          <p:cNvCxnSpPr>
            <a:cxnSpLocks/>
          </p:cNvCxnSpPr>
          <p:nvPr/>
        </p:nvCxnSpPr>
        <p:spPr bwMode="auto">
          <a:xfrm>
            <a:off x="1697018" y="5781876"/>
            <a:ext cx="1125116" cy="0"/>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cxnSp>
        <p:nvCxnSpPr>
          <p:cNvPr id="15" name="Straight Arrow Connector 14">
            <a:extLst>
              <a:ext uri="{FF2B5EF4-FFF2-40B4-BE49-F238E27FC236}">
                <a16:creationId xmlns:a16="http://schemas.microsoft.com/office/drawing/2014/main" id="{BAA237B6-1A52-5660-5325-43C996C372A7}"/>
              </a:ext>
            </a:extLst>
          </p:cNvPr>
          <p:cNvCxnSpPr>
            <a:cxnSpLocks/>
          </p:cNvCxnSpPr>
          <p:nvPr/>
        </p:nvCxnSpPr>
        <p:spPr bwMode="auto">
          <a:xfrm flipH="1">
            <a:off x="9077325" y="5057775"/>
            <a:ext cx="102941" cy="398260"/>
          </a:xfrm>
          <a:prstGeom prst="straightConnector1">
            <a:avLst/>
          </a:prstGeom>
          <a:solidFill>
            <a:schemeClr val="accent1"/>
          </a:solidFill>
          <a:ln w="28575" cap="flat" cmpd="sng" algn="ctr">
            <a:solidFill>
              <a:srgbClr val="3366CC"/>
            </a:solidFill>
            <a:prstDash val="solid"/>
            <a:miter lim="800000"/>
            <a:headEnd type="none" w="med" len="med"/>
            <a:tailEnd type="triangle"/>
          </a:ln>
          <a:effectLst/>
        </p:spPr>
      </p:cxnSp>
      <p:sp>
        <p:nvSpPr>
          <p:cNvPr id="16" name="TextBox 15">
            <a:extLst>
              <a:ext uri="{FF2B5EF4-FFF2-40B4-BE49-F238E27FC236}">
                <a16:creationId xmlns:a16="http://schemas.microsoft.com/office/drawing/2014/main" id="{0FA22BE6-93E7-448D-A8CE-7F3BB6098D8E}"/>
              </a:ext>
            </a:extLst>
          </p:cNvPr>
          <p:cNvSpPr txBox="1"/>
          <p:nvPr/>
        </p:nvSpPr>
        <p:spPr>
          <a:xfrm>
            <a:off x="8337604" y="4411444"/>
            <a:ext cx="1961243" cy="646331"/>
          </a:xfrm>
          <a:prstGeom prst="rect">
            <a:avLst/>
          </a:prstGeom>
          <a:noFill/>
        </p:spPr>
        <p:txBody>
          <a:bodyPr wrap="none" rtlCol="0">
            <a:spAutoFit/>
          </a:bodyPr>
          <a:lstStyle/>
          <a:p>
            <a:pPr algn="ctr"/>
            <a:r>
              <a:rPr lang="en-US" sz="1800" dirty="0"/>
              <a:t>Output prediction</a:t>
            </a:r>
          </a:p>
          <a:p>
            <a:pPr algn="ctr"/>
            <a:r>
              <a:rPr lang="en-US" sz="1800" dirty="0"/>
              <a:t>layer</a:t>
            </a:r>
          </a:p>
        </p:txBody>
      </p:sp>
    </p:spTree>
    <p:extLst>
      <p:ext uri="{BB962C8B-B14F-4D97-AF65-F5344CB8AC3E}">
        <p14:creationId xmlns:p14="http://schemas.microsoft.com/office/powerpoint/2010/main" val="2370340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6BA3-79DA-4D4B-8675-CF39E2994F68}"/>
              </a:ext>
            </a:extLst>
          </p:cNvPr>
          <p:cNvSpPr>
            <a:spLocks noGrp="1"/>
          </p:cNvSpPr>
          <p:nvPr>
            <p:ph type="title"/>
          </p:nvPr>
        </p:nvSpPr>
        <p:spPr/>
        <p:txBody>
          <a:bodyPr/>
          <a:lstStyle/>
          <a:p>
            <a:r>
              <a:rPr lang="en-US" dirty="0"/>
              <a:t>Feature Extraction</a:t>
            </a:r>
          </a:p>
        </p:txBody>
      </p:sp>
      <p:sp>
        <p:nvSpPr>
          <p:cNvPr id="3" name="Content Placeholder 2">
            <a:extLst>
              <a:ext uri="{FF2B5EF4-FFF2-40B4-BE49-F238E27FC236}">
                <a16:creationId xmlns:a16="http://schemas.microsoft.com/office/drawing/2014/main" id="{63C3A5DD-E140-4983-A7F6-7978F9248694}"/>
              </a:ext>
            </a:extLst>
          </p:cNvPr>
          <p:cNvSpPr>
            <a:spLocks noGrp="1"/>
          </p:cNvSpPr>
          <p:nvPr>
            <p:ph sz="quarter" idx="11"/>
          </p:nvPr>
        </p:nvSpPr>
        <p:spPr>
          <a:xfrm>
            <a:off x="480132" y="1046715"/>
            <a:ext cx="6816015" cy="5075237"/>
          </a:xfrm>
        </p:spPr>
        <p:txBody>
          <a:bodyPr/>
          <a:lstStyle/>
          <a:p>
            <a:r>
              <a:rPr lang="en-US" dirty="0"/>
              <a:t>Convolution layer for feature extraction</a:t>
            </a:r>
          </a:p>
          <a:p>
            <a:pPr lvl="1"/>
            <a:r>
              <a:rPr lang="en-US" dirty="0"/>
              <a:t>A kernel Matrix processes each input image pixel</a:t>
            </a:r>
          </a:p>
          <a:p>
            <a:pPr lvl="1"/>
            <a:r>
              <a:rPr lang="en-US" dirty="0"/>
              <a:t>Feature map computed via element wise matrix multiplication</a:t>
            </a:r>
          </a:p>
          <a:p>
            <a:pPr lvl="1"/>
            <a:r>
              <a:rPr lang="en-US" dirty="0"/>
              <a:t>Kernel matrices can be different for image sharpening, edge detection, gaussian blurring, etc.</a:t>
            </a:r>
          </a:p>
          <a:p>
            <a:r>
              <a:rPr lang="en-US" dirty="0"/>
              <a:t>Pooling layer shrinks the image stack by reducing the dimensionality of each feature</a:t>
            </a:r>
          </a:p>
          <a:p>
            <a:r>
              <a:rPr lang="en-US" dirty="0"/>
              <a:t>A series of convolution and pooling layers extracts essential features from the input image</a:t>
            </a:r>
          </a:p>
        </p:txBody>
      </p:sp>
      <p:grpSp>
        <p:nvGrpSpPr>
          <p:cNvPr id="41" name="Group 40">
            <a:extLst>
              <a:ext uri="{FF2B5EF4-FFF2-40B4-BE49-F238E27FC236}">
                <a16:creationId xmlns:a16="http://schemas.microsoft.com/office/drawing/2014/main" id="{BFBD22A8-8D1F-4A00-9232-1232A9980718}"/>
              </a:ext>
            </a:extLst>
          </p:cNvPr>
          <p:cNvGrpSpPr/>
          <p:nvPr/>
        </p:nvGrpSpPr>
        <p:grpSpPr>
          <a:xfrm>
            <a:off x="7225722" y="1227136"/>
            <a:ext cx="4861503" cy="5229225"/>
            <a:chOff x="7000936" y="1159826"/>
            <a:chExt cx="5067240" cy="5450524"/>
          </a:xfrm>
        </p:grpSpPr>
        <p:pic>
          <p:nvPicPr>
            <p:cNvPr id="31" name="Picture 30">
              <a:extLst>
                <a:ext uri="{FF2B5EF4-FFF2-40B4-BE49-F238E27FC236}">
                  <a16:creationId xmlns:a16="http://schemas.microsoft.com/office/drawing/2014/main" id="{80AA0C26-2BDB-4E79-9396-15E70E205762}"/>
                </a:ext>
              </a:extLst>
            </p:cNvPr>
            <p:cNvPicPr/>
            <p:nvPr/>
          </p:nvPicPr>
          <p:blipFill rotWithShape="1">
            <a:blip r:embed="rId2" cstate="print">
              <a:extLst>
                <a:ext uri="{28A0092B-C50C-407E-A947-70E740481C1C}">
                  <a14:useLocalDpi xmlns:a14="http://schemas.microsoft.com/office/drawing/2010/main" val="0"/>
                </a:ext>
              </a:extLst>
            </a:blip>
            <a:srcRect r="26323"/>
            <a:stretch/>
          </p:blipFill>
          <p:spPr>
            <a:xfrm>
              <a:off x="7000936" y="1159826"/>
              <a:ext cx="5067240" cy="2821623"/>
            </a:xfrm>
            <a:prstGeom prst="rect">
              <a:avLst/>
            </a:prstGeom>
          </p:spPr>
        </p:pic>
        <p:pic>
          <p:nvPicPr>
            <p:cNvPr id="32" name="Picture 31">
              <a:extLst>
                <a:ext uri="{FF2B5EF4-FFF2-40B4-BE49-F238E27FC236}">
                  <a16:creationId xmlns:a16="http://schemas.microsoft.com/office/drawing/2014/main" id="{D6C98F0C-7AEA-47A3-B202-BF165CA85BB9}"/>
                </a:ext>
              </a:extLst>
            </p:cNvPr>
            <p:cNvPicPr/>
            <p:nvPr/>
          </p:nvPicPr>
          <p:blipFill rotWithShape="1">
            <a:blip r:embed="rId2" cstate="print">
              <a:extLst>
                <a:ext uri="{28A0092B-C50C-407E-A947-70E740481C1C}">
                  <a14:useLocalDpi xmlns:a14="http://schemas.microsoft.com/office/drawing/2010/main" val="0"/>
                </a:ext>
              </a:extLst>
            </a:blip>
            <a:srcRect l="81433" t="7168" b="11140"/>
            <a:stretch/>
          </p:blipFill>
          <p:spPr>
            <a:xfrm>
              <a:off x="10144125" y="4305299"/>
              <a:ext cx="1276986" cy="2305051"/>
            </a:xfrm>
            <a:prstGeom prst="rect">
              <a:avLst/>
            </a:prstGeom>
          </p:spPr>
        </p:pic>
        <p:cxnSp>
          <p:nvCxnSpPr>
            <p:cNvPr id="34" name="Straight Connector 33">
              <a:extLst>
                <a:ext uri="{FF2B5EF4-FFF2-40B4-BE49-F238E27FC236}">
                  <a16:creationId xmlns:a16="http://schemas.microsoft.com/office/drawing/2014/main" id="{15BD468B-BEAF-47A3-A743-5AC4C5BEBC71}"/>
                </a:ext>
              </a:extLst>
            </p:cNvPr>
            <p:cNvCxnSpPr/>
            <p:nvPr/>
          </p:nvCxnSpPr>
          <p:spPr bwMode="auto">
            <a:xfrm flipH="1">
              <a:off x="9934575" y="4570816"/>
              <a:ext cx="209550" cy="0"/>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cxnSp>
          <p:nvCxnSpPr>
            <p:cNvPr id="36" name="Straight Connector 35">
              <a:extLst>
                <a:ext uri="{FF2B5EF4-FFF2-40B4-BE49-F238E27FC236}">
                  <a16:creationId xmlns:a16="http://schemas.microsoft.com/office/drawing/2014/main" id="{CB7E8F39-BCA8-4793-B692-A09EE23A65BB}"/>
                </a:ext>
              </a:extLst>
            </p:cNvPr>
            <p:cNvCxnSpPr/>
            <p:nvPr/>
          </p:nvCxnSpPr>
          <p:spPr bwMode="auto">
            <a:xfrm flipV="1">
              <a:off x="9944100" y="4143375"/>
              <a:ext cx="0" cy="447675"/>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cxnSp>
          <p:nvCxnSpPr>
            <p:cNvPr id="38" name="Straight Connector 37">
              <a:extLst>
                <a:ext uri="{FF2B5EF4-FFF2-40B4-BE49-F238E27FC236}">
                  <a16:creationId xmlns:a16="http://schemas.microsoft.com/office/drawing/2014/main" id="{B4E9735B-4745-4500-B91C-3BCD1E275E7E}"/>
                </a:ext>
              </a:extLst>
            </p:cNvPr>
            <p:cNvCxnSpPr/>
            <p:nvPr/>
          </p:nvCxnSpPr>
          <p:spPr bwMode="auto">
            <a:xfrm>
              <a:off x="9934575" y="4152900"/>
              <a:ext cx="2133601" cy="0"/>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cxnSp>
          <p:nvCxnSpPr>
            <p:cNvPr id="40" name="Straight Connector 39">
              <a:extLst>
                <a:ext uri="{FF2B5EF4-FFF2-40B4-BE49-F238E27FC236}">
                  <a16:creationId xmlns:a16="http://schemas.microsoft.com/office/drawing/2014/main" id="{F91B03B3-5B77-4913-BBD2-D0A3D5368819}"/>
                </a:ext>
              </a:extLst>
            </p:cNvPr>
            <p:cNvCxnSpPr/>
            <p:nvPr/>
          </p:nvCxnSpPr>
          <p:spPr bwMode="auto">
            <a:xfrm>
              <a:off x="12054528" y="3584333"/>
              <a:ext cx="0" cy="559042"/>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grpSp>
      <p:sp>
        <p:nvSpPr>
          <p:cNvPr id="42" name="TextBox 41">
            <a:extLst>
              <a:ext uri="{FF2B5EF4-FFF2-40B4-BE49-F238E27FC236}">
                <a16:creationId xmlns:a16="http://schemas.microsoft.com/office/drawing/2014/main" id="{B8016C7E-3A4D-4085-BD10-400ACAA3F037}"/>
              </a:ext>
            </a:extLst>
          </p:cNvPr>
          <p:cNvSpPr txBox="1"/>
          <p:nvPr/>
        </p:nvSpPr>
        <p:spPr>
          <a:xfrm>
            <a:off x="7778575" y="4732604"/>
            <a:ext cx="2362197" cy="1477328"/>
          </a:xfrm>
          <a:prstGeom prst="rect">
            <a:avLst/>
          </a:prstGeom>
          <a:noFill/>
        </p:spPr>
        <p:txBody>
          <a:bodyPr wrap="square" rtlCol="0">
            <a:spAutoFit/>
          </a:bodyPr>
          <a:lstStyle/>
          <a:p>
            <a:pPr algn="r"/>
            <a:r>
              <a:rPr lang="en-US" sz="1800" dirty="0"/>
              <a:t>Feature map value of -6.1 indicates asphalt road while 45.5 indicates white lane markings</a:t>
            </a:r>
          </a:p>
        </p:txBody>
      </p:sp>
    </p:spTree>
    <p:extLst>
      <p:ext uri="{BB962C8B-B14F-4D97-AF65-F5344CB8AC3E}">
        <p14:creationId xmlns:p14="http://schemas.microsoft.com/office/powerpoint/2010/main" val="732726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698C-9DD8-4227-BB40-7161729870F9}"/>
              </a:ext>
            </a:extLst>
          </p:cNvPr>
          <p:cNvSpPr>
            <a:spLocks noGrp="1"/>
          </p:cNvSpPr>
          <p:nvPr>
            <p:ph type="title"/>
          </p:nvPr>
        </p:nvSpPr>
        <p:spPr/>
        <p:txBody>
          <a:bodyPr/>
          <a:lstStyle/>
          <a:p>
            <a:r>
              <a:rPr lang="en-US" dirty="0"/>
              <a:t>Feature Classification</a:t>
            </a:r>
          </a:p>
        </p:txBody>
      </p:sp>
      <p:sp>
        <p:nvSpPr>
          <p:cNvPr id="3" name="Content Placeholder 2">
            <a:extLst>
              <a:ext uri="{FF2B5EF4-FFF2-40B4-BE49-F238E27FC236}">
                <a16:creationId xmlns:a16="http://schemas.microsoft.com/office/drawing/2014/main" id="{85B0AFF1-D9A2-443A-8F72-C9D86C69FEF3}"/>
              </a:ext>
            </a:extLst>
          </p:cNvPr>
          <p:cNvSpPr>
            <a:spLocks noGrp="1"/>
          </p:cNvSpPr>
          <p:nvPr>
            <p:ph sz="quarter" idx="11"/>
          </p:nvPr>
        </p:nvSpPr>
        <p:spPr>
          <a:xfrm>
            <a:off x="480133" y="1046715"/>
            <a:ext cx="5615868" cy="5075237"/>
          </a:xfrm>
        </p:spPr>
        <p:txBody>
          <a:bodyPr/>
          <a:lstStyle/>
          <a:p>
            <a:r>
              <a:rPr lang="en-US" dirty="0"/>
              <a:t>Output from convolution and pooling flattened into 1D array of pixels</a:t>
            </a:r>
          </a:p>
          <a:p>
            <a:r>
              <a:rPr lang="en-US" dirty="0"/>
              <a:t>Serves as input to the fully connected network</a:t>
            </a:r>
          </a:p>
          <a:p>
            <a:pPr lvl="1"/>
            <a:r>
              <a:rPr lang="en-US" dirty="0"/>
              <a:t>Each pixel corresponds to a node in the input layer</a:t>
            </a:r>
          </a:p>
          <a:p>
            <a:r>
              <a:rPr lang="en-US" dirty="0"/>
              <a:t>Fully connected network processes these features and outputs a probability of the class the input image belongs to</a:t>
            </a:r>
          </a:p>
        </p:txBody>
      </p:sp>
      <p:pic>
        <p:nvPicPr>
          <p:cNvPr id="4" name="Picture 3">
            <a:extLst>
              <a:ext uri="{FF2B5EF4-FFF2-40B4-BE49-F238E27FC236}">
                <a16:creationId xmlns:a16="http://schemas.microsoft.com/office/drawing/2014/main" id="{EC6A6E5E-BFE2-44A7-8D24-12FD7324C1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97161" y="1867933"/>
            <a:ext cx="5303128" cy="3943352"/>
          </a:xfrm>
          <a:prstGeom prst="rect">
            <a:avLst/>
          </a:prstGeom>
          <a:noFill/>
          <a:ln>
            <a:noFill/>
          </a:ln>
        </p:spPr>
      </p:pic>
    </p:spTree>
    <p:extLst>
      <p:ext uri="{BB962C8B-B14F-4D97-AF65-F5344CB8AC3E}">
        <p14:creationId xmlns:p14="http://schemas.microsoft.com/office/powerpoint/2010/main" val="17872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1247-E636-452E-9A8C-EC10D6B2E64A}"/>
              </a:ext>
            </a:extLst>
          </p:cNvPr>
          <p:cNvSpPr>
            <a:spLocks noGrp="1"/>
          </p:cNvSpPr>
          <p:nvPr>
            <p:ph type="title"/>
          </p:nvPr>
        </p:nvSpPr>
        <p:spPr/>
        <p:txBody>
          <a:bodyPr/>
          <a:lstStyle/>
          <a:p>
            <a:r>
              <a:rPr lang="en-US" dirty="0"/>
              <a:t>Methodology – AV Implementation</a:t>
            </a:r>
          </a:p>
        </p:txBody>
      </p:sp>
      <p:sp>
        <p:nvSpPr>
          <p:cNvPr id="3" name="Content Placeholder 2">
            <a:extLst>
              <a:ext uri="{FF2B5EF4-FFF2-40B4-BE49-F238E27FC236}">
                <a16:creationId xmlns:a16="http://schemas.microsoft.com/office/drawing/2014/main" id="{99D04525-8F1D-49FF-84AC-1D83B0923501}"/>
              </a:ext>
            </a:extLst>
          </p:cNvPr>
          <p:cNvSpPr>
            <a:spLocks noGrp="1"/>
          </p:cNvSpPr>
          <p:nvPr>
            <p:ph sz="quarter" idx="11"/>
          </p:nvPr>
        </p:nvSpPr>
        <p:spPr/>
        <p:txBody>
          <a:bodyPr/>
          <a:lstStyle/>
          <a:p>
            <a:r>
              <a:rPr lang="en-US" dirty="0"/>
              <a:t>Train an AV using multi-layer Convolutional Neural Network (CNN)</a:t>
            </a:r>
          </a:p>
          <a:p>
            <a:pPr lvl="1"/>
            <a:r>
              <a:rPr lang="en-US" dirty="0"/>
              <a:t>Required manually driving a virtual car on a specified road track</a:t>
            </a:r>
          </a:p>
          <a:p>
            <a:pPr lvl="2"/>
            <a:r>
              <a:rPr lang="en-US" dirty="0"/>
              <a:t>Record images and driving conditions (steering, throttle, reverse, speed) – dependent variables</a:t>
            </a:r>
          </a:p>
          <a:p>
            <a:pPr lvl="1"/>
            <a:r>
              <a:rPr lang="en-US" dirty="0"/>
              <a:t>Virtual cameras mounted on a Unity based car</a:t>
            </a:r>
          </a:p>
          <a:p>
            <a:pPr lvl="2"/>
            <a:r>
              <a:rPr lang="en-US" dirty="0"/>
              <a:t>Left, center, and right images captured as it drives – independent variables</a:t>
            </a:r>
          </a:p>
          <a:p>
            <a:endParaRPr lang="en-US" dirty="0"/>
          </a:p>
          <a:p>
            <a:endParaRPr lang="en-US" dirty="0"/>
          </a:p>
          <a:p>
            <a:endParaRPr lang="en-US" dirty="0"/>
          </a:p>
          <a:p>
            <a:endParaRPr lang="en-US" dirty="0"/>
          </a:p>
          <a:p>
            <a:r>
              <a:rPr lang="en-US" dirty="0"/>
              <a:t>For a given camera capture from the Unity car, what is the predicted steering value?</a:t>
            </a:r>
          </a:p>
        </p:txBody>
      </p:sp>
      <p:pic>
        <p:nvPicPr>
          <p:cNvPr id="5" name="Picture 4" descr="Picture 4">
            <a:extLst>
              <a:ext uri="{FF2B5EF4-FFF2-40B4-BE49-F238E27FC236}">
                <a16:creationId xmlns:a16="http://schemas.microsoft.com/office/drawing/2014/main" id="{5D32C139-4756-4010-A4F8-687BB95915C3}"/>
              </a:ext>
            </a:extLst>
          </p:cNvPr>
          <p:cNvPicPr>
            <a:picLocks noChangeAspect="1"/>
          </p:cNvPicPr>
          <p:nvPr/>
        </p:nvPicPr>
        <p:blipFill>
          <a:blip r:embed="rId2"/>
          <a:stretch>
            <a:fillRect/>
          </a:stretch>
        </p:blipFill>
        <p:spPr>
          <a:xfrm>
            <a:off x="4484632" y="3429000"/>
            <a:ext cx="3048001" cy="1524001"/>
          </a:xfrm>
          <a:prstGeom prst="rect">
            <a:avLst/>
          </a:prstGeom>
          <a:ln w="12700">
            <a:miter lim="400000"/>
          </a:ln>
        </p:spPr>
      </p:pic>
      <p:pic>
        <p:nvPicPr>
          <p:cNvPr id="7" name="Picture 6" descr="Picture 6">
            <a:extLst>
              <a:ext uri="{FF2B5EF4-FFF2-40B4-BE49-F238E27FC236}">
                <a16:creationId xmlns:a16="http://schemas.microsoft.com/office/drawing/2014/main" id="{9DC0EBAF-A0B1-4E6F-B5FA-4902BCDBCFDE}"/>
              </a:ext>
            </a:extLst>
          </p:cNvPr>
          <p:cNvPicPr>
            <a:picLocks noChangeAspect="1"/>
          </p:cNvPicPr>
          <p:nvPr/>
        </p:nvPicPr>
        <p:blipFill>
          <a:blip r:embed="rId3"/>
          <a:stretch>
            <a:fillRect/>
          </a:stretch>
        </p:blipFill>
        <p:spPr>
          <a:xfrm>
            <a:off x="1061545" y="3429000"/>
            <a:ext cx="3048001" cy="1524001"/>
          </a:xfrm>
          <a:prstGeom prst="rect">
            <a:avLst/>
          </a:prstGeom>
          <a:ln w="12700">
            <a:miter lim="400000"/>
          </a:ln>
        </p:spPr>
      </p:pic>
      <p:pic>
        <p:nvPicPr>
          <p:cNvPr id="9" name="Picture 8" descr="Picture 8">
            <a:extLst>
              <a:ext uri="{FF2B5EF4-FFF2-40B4-BE49-F238E27FC236}">
                <a16:creationId xmlns:a16="http://schemas.microsoft.com/office/drawing/2014/main" id="{1B60D15F-8593-43A8-AE88-3A5F138E8E77}"/>
              </a:ext>
            </a:extLst>
          </p:cNvPr>
          <p:cNvPicPr>
            <a:picLocks noChangeAspect="1"/>
          </p:cNvPicPr>
          <p:nvPr/>
        </p:nvPicPr>
        <p:blipFill>
          <a:blip r:embed="rId4"/>
          <a:stretch>
            <a:fillRect/>
          </a:stretch>
        </p:blipFill>
        <p:spPr>
          <a:xfrm>
            <a:off x="7907719" y="3429000"/>
            <a:ext cx="3048001" cy="1524001"/>
          </a:xfrm>
          <a:prstGeom prst="rect">
            <a:avLst/>
          </a:prstGeom>
          <a:ln w="12700">
            <a:miter lim="400000"/>
          </a:ln>
        </p:spPr>
      </p:pic>
    </p:spTree>
    <p:extLst>
      <p:ext uri="{BB962C8B-B14F-4D97-AF65-F5344CB8AC3E}">
        <p14:creationId xmlns:p14="http://schemas.microsoft.com/office/powerpoint/2010/main" val="290988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A4D3-8470-4888-8D54-5F9306BBD03E}"/>
              </a:ext>
            </a:extLst>
          </p:cNvPr>
          <p:cNvSpPr>
            <a:spLocks noGrp="1"/>
          </p:cNvSpPr>
          <p:nvPr>
            <p:ph type="title"/>
          </p:nvPr>
        </p:nvSpPr>
        <p:spPr/>
        <p:txBody>
          <a:bodyPr/>
          <a:lstStyle/>
          <a:p>
            <a:r>
              <a:rPr lang="en-US" dirty="0"/>
              <a:t>AV Implementation</a:t>
            </a:r>
          </a:p>
        </p:txBody>
      </p:sp>
      <p:sp>
        <p:nvSpPr>
          <p:cNvPr id="3" name="Content Placeholder 2">
            <a:extLst>
              <a:ext uri="{FF2B5EF4-FFF2-40B4-BE49-F238E27FC236}">
                <a16:creationId xmlns:a16="http://schemas.microsoft.com/office/drawing/2014/main" id="{25272249-2F4E-4B0E-9B91-4343527EE1E3}"/>
              </a:ext>
            </a:extLst>
          </p:cNvPr>
          <p:cNvSpPr>
            <a:spLocks noGrp="1"/>
          </p:cNvSpPr>
          <p:nvPr>
            <p:ph sz="quarter" idx="11"/>
          </p:nvPr>
        </p:nvSpPr>
        <p:spPr>
          <a:xfrm>
            <a:off x="480132" y="1046715"/>
            <a:ext cx="11250613" cy="705611"/>
          </a:xfrm>
        </p:spPr>
        <p:txBody>
          <a:bodyPr/>
          <a:lstStyle/>
          <a:p>
            <a:r>
              <a:rPr lang="en-US" dirty="0"/>
              <a:t>Two CNNs created</a:t>
            </a:r>
          </a:p>
        </p:txBody>
      </p:sp>
      <p:sp>
        <p:nvSpPr>
          <p:cNvPr id="4" name="Content Placeholder 2">
            <a:extLst>
              <a:ext uri="{FF2B5EF4-FFF2-40B4-BE49-F238E27FC236}">
                <a16:creationId xmlns:a16="http://schemas.microsoft.com/office/drawing/2014/main" id="{78BFCDF4-5155-4E05-978B-22CF5EC4203A}"/>
              </a:ext>
            </a:extLst>
          </p:cNvPr>
          <p:cNvSpPr txBox="1">
            <a:spLocks/>
          </p:cNvSpPr>
          <p:nvPr/>
        </p:nvSpPr>
        <p:spPr bwMode="auto">
          <a:xfrm>
            <a:off x="5129427" y="3429000"/>
            <a:ext cx="7062573" cy="31101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kern="0" dirty="0"/>
              <a:t>Batch normalization typically used in improving the performance and stability of a neural network</a:t>
            </a:r>
          </a:p>
          <a:p>
            <a:pPr lvl="1"/>
            <a:r>
              <a:rPr lang="en-US" kern="0" dirty="0"/>
              <a:t>Re-centers and re-scales the input convolutional layer</a:t>
            </a:r>
          </a:p>
          <a:p>
            <a:r>
              <a:rPr lang="en-US" dirty="0"/>
              <a:t>Data captured with training car driving along the perimeter of a single- and a three-lane track three times CW and CCW</a:t>
            </a:r>
            <a:endParaRPr lang="en-US" kern="0" dirty="0"/>
          </a:p>
        </p:txBody>
      </p:sp>
      <p:graphicFrame>
        <p:nvGraphicFramePr>
          <p:cNvPr id="5" name="Table 5">
            <a:extLst>
              <a:ext uri="{FF2B5EF4-FFF2-40B4-BE49-F238E27FC236}">
                <a16:creationId xmlns:a16="http://schemas.microsoft.com/office/drawing/2014/main" id="{5CCDD75A-7F67-44AA-87DB-828CE9C9C2F6}"/>
              </a:ext>
            </a:extLst>
          </p:cNvPr>
          <p:cNvGraphicFramePr>
            <a:graphicFrameLocks noGrp="1"/>
          </p:cNvGraphicFramePr>
          <p:nvPr/>
        </p:nvGraphicFramePr>
        <p:xfrm>
          <a:off x="993517" y="1748681"/>
          <a:ext cx="9512644" cy="1554480"/>
        </p:xfrm>
        <a:graphic>
          <a:graphicData uri="http://schemas.openxmlformats.org/drawingml/2006/table">
            <a:tbl>
              <a:tblPr firstRow="1" bandRow="1">
                <a:tableStyleId>{F5AB1C69-6EDB-4FF4-983F-18BD219EF322}</a:tableStyleId>
              </a:tblPr>
              <a:tblGrid>
                <a:gridCol w="4756322">
                  <a:extLst>
                    <a:ext uri="{9D8B030D-6E8A-4147-A177-3AD203B41FA5}">
                      <a16:colId xmlns:a16="http://schemas.microsoft.com/office/drawing/2014/main" val="3774116235"/>
                    </a:ext>
                  </a:extLst>
                </a:gridCol>
                <a:gridCol w="4756322">
                  <a:extLst>
                    <a:ext uri="{9D8B030D-6E8A-4147-A177-3AD203B41FA5}">
                      <a16:colId xmlns:a16="http://schemas.microsoft.com/office/drawing/2014/main" val="1355728191"/>
                    </a:ext>
                  </a:extLst>
                </a:gridCol>
              </a:tblGrid>
              <a:tr h="370840">
                <a:tc>
                  <a:txBody>
                    <a:bodyPr/>
                    <a:lstStyle/>
                    <a:p>
                      <a:r>
                        <a:rPr lang="en-US" b="0" dirty="0">
                          <a:solidFill>
                            <a:schemeClr val="tx1"/>
                          </a:solidFill>
                          <a:latin typeface="Arial Narrow" panose="020B0606020202030204" pitchFamily="34" charset="0"/>
                        </a:rPr>
                        <a:t>9-layer network</a:t>
                      </a:r>
                    </a:p>
                    <a:p>
                      <a:pPr marL="342900" indent="-342900">
                        <a:buFontTx/>
                        <a:buChar char="-"/>
                      </a:pPr>
                      <a:r>
                        <a:rPr lang="en-US" b="0" dirty="0">
                          <a:solidFill>
                            <a:schemeClr val="tx1"/>
                          </a:solidFill>
                          <a:latin typeface="Arial Narrow" panose="020B0606020202030204" pitchFamily="34" charset="0"/>
                        </a:rPr>
                        <a:t>Five convolutional layers</a:t>
                      </a:r>
                    </a:p>
                    <a:p>
                      <a:pPr marL="342900" indent="-342900">
                        <a:buFontTx/>
                        <a:buChar char="-"/>
                      </a:pPr>
                      <a:r>
                        <a:rPr lang="en-US" b="0" dirty="0">
                          <a:solidFill>
                            <a:schemeClr val="tx1"/>
                          </a:solidFill>
                          <a:latin typeface="Arial Narrow" panose="020B0606020202030204" pitchFamily="34" charset="0"/>
                        </a:rPr>
                        <a:t>Four fully-connected layers</a:t>
                      </a:r>
                    </a:p>
                  </a:txBody>
                  <a:tcPr/>
                </a:tc>
                <a:tc>
                  <a:txBody>
                    <a:bodyPr/>
                    <a:lstStyle/>
                    <a:p>
                      <a:r>
                        <a:rPr lang="en-US" sz="2400" b="0" kern="1200" dirty="0">
                          <a:solidFill>
                            <a:schemeClr val="tx1"/>
                          </a:solidFill>
                          <a:latin typeface="Arial Narrow" panose="020B0606020202030204" pitchFamily="34" charset="0"/>
                          <a:ea typeface="+mn-ea"/>
                          <a:cs typeface="+mn-cs"/>
                        </a:rPr>
                        <a:t>14-layer network</a:t>
                      </a:r>
                    </a:p>
                    <a:p>
                      <a:pPr marL="342900" indent="-342900">
                        <a:buFontTx/>
                        <a:buChar char="-"/>
                      </a:pPr>
                      <a:r>
                        <a:rPr lang="en-US" sz="2400" b="0" kern="1200" dirty="0">
                          <a:solidFill>
                            <a:schemeClr val="tx1"/>
                          </a:solidFill>
                          <a:latin typeface="Arial Narrow" panose="020B0606020202030204" pitchFamily="34" charset="0"/>
                          <a:ea typeface="+mn-ea"/>
                          <a:cs typeface="+mn-cs"/>
                        </a:rPr>
                        <a:t>Five convolutional layers, each with a batch normalization layer</a:t>
                      </a:r>
                    </a:p>
                    <a:p>
                      <a:pPr marL="342900" indent="-342900">
                        <a:buFontTx/>
                        <a:buChar char="-"/>
                      </a:pPr>
                      <a:r>
                        <a:rPr lang="en-US" sz="2400" b="0" kern="1200" dirty="0">
                          <a:solidFill>
                            <a:schemeClr val="tx1"/>
                          </a:solidFill>
                          <a:latin typeface="Arial Narrow" panose="020B0606020202030204" pitchFamily="34" charset="0"/>
                          <a:ea typeface="+mn-ea"/>
                          <a:cs typeface="+mn-cs"/>
                        </a:rPr>
                        <a:t>Four fully-connected layers</a:t>
                      </a:r>
                    </a:p>
                  </a:txBody>
                  <a:tcPr/>
                </a:tc>
                <a:extLst>
                  <a:ext uri="{0D108BD9-81ED-4DB2-BD59-A6C34878D82A}">
                    <a16:rowId xmlns:a16="http://schemas.microsoft.com/office/drawing/2014/main" val="3897767695"/>
                  </a:ext>
                </a:extLst>
              </a:tr>
            </a:tbl>
          </a:graphicData>
        </a:graphic>
      </p:graphicFrame>
      <p:pic>
        <p:nvPicPr>
          <p:cNvPr id="6" name="Picture 5">
            <a:extLst>
              <a:ext uri="{FF2B5EF4-FFF2-40B4-BE49-F238E27FC236}">
                <a16:creationId xmlns:a16="http://schemas.microsoft.com/office/drawing/2014/main" id="{7D040148-4AFB-4139-BA32-F6B2B6A669E3}"/>
              </a:ext>
            </a:extLst>
          </p:cNvPr>
          <p:cNvPicPr/>
          <p:nvPr/>
        </p:nvPicPr>
        <p:blipFill>
          <a:blip r:embed="rId2"/>
          <a:stretch>
            <a:fillRect/>
          </a:stretch>
        </p:blipFill>
        <p:spPr>
          <a:xfrm>
            <a:off x="34710" y="3658942"/>
            <a:ext cx="2610022" cy="2560976"/>
          </a:xfrm>
          <a:prstGeom prst="rect">
            <a:avLst/>
          </a:prstGeom>
          <a:ln w="19050">
            <a:solidFill>
              <a:srgbClr val="C00000"/>
            </a:solidFill>
          </a:ln>
        </p:spPr>
      </p:pic>
      <p:pic>
        <p:nvPicPr>
          <p:cNvPr id="7" name="Picture 6" descr="A screenshot of a computer&#10;&#10;Description automatically generated">
            <a:extLst>
              <a:ext uri="{FF2B5EF4-FFF2-40B4-BE49-F238E27FC236}">
                <a16:creationId xmlns:a16="http://schemas.microsoft.com/office/drawing/2014/main" id="{D48D8256-790A-46F6-A5CE-65FCF0D8D7D8}"/>
              </a:ext>
            </a:extLst>
          </p:cNvPr>
          <p:cNvPicPr/>
          <p:nvPr/>
        </p:nvPicPr>
        <p:blipFill rotWithShape="1">
          <a:blip r:embed="rId3" cstate="print">
            <a:extLst>
              <a:ext uri="{28A0092B-C50C-407E-A947-70E740481C1C}">
                <a14:useLocalDpi xmlns:a14="http://schemas.microsoft.com/office/drawing/2010/main" val="0"/>
              </a:ext>
            </a:extLst>
          </a:blip>
          <a:srcRect l="2270" t="10806" r="2684" b="6596"/>
          <a:stretch/>
        </p:blipFill>
        <p:spPr>
          <a:xfrm>
            <a:off x="2887662" y="3634699"/>
            <a:ext cx="1848414" cy="972902"/>
          </a:xfrm>
          <a:prstGeom prst="rect">
            <a:avLst/>
          </a:prstGeom>
          <a:ln w="28575">
            <a:solidFill>
              <a:srgbClr val="C00000"/>
            </a:solidFill>
          </a:ln>
        </p:spPr>
      </p:pic>
      <p:pic>
        <p:nvPicPr>
          <p:cNvPr id="8" name="Picture 7" descr="A screenshot of a computer&#10;&#10;Description automatically generated">
            <a:extLst>
              <a:ext uri="{FF2B5EF4-FFF2-40B4-BE49-F238E27FC236}">
                <a16:creationId xmlns:a16="http://schemas.microsoft.com/office/drawing/2014/main" id="{DC6C7097-9803-48B6-BE3F-5A6DC133636D}"/>
              </a:ext>
            </a:extLst>
          </p:cNvPr>
          <p:cNvPicPr/>
          <p:nvPr/>
        </p:nvPicPr>
        <p:blipFill rotWithShape="1">
          <a:blip r:embed="rId4" cstate="print">
            <a:extLst>
              <a:ext uri="{28A0092B-C50C-407E-A947-70E740481C1C}">
                <a14:useLocalDpi xmlns:a14="http://schemas.microsoft.com/office/drawing/2010/main" val="0"/>
              </a:ext>
            </a:extLst>
          </a:blip>
          <a:srcRect l="843" t="10878" r="843" b="6045"/>
          <a:stretch/>
        </p:blipFill>
        <p:spPr>
          <a:xfrm>
            <a:off x="2892424" y="5247016"/>
            <a:ext cx="1842920" cy="972902"/>
          </a:xfrm>
          <a:prstGeom prst="rect">
            <a:avLst/>
          </a:prstGeom>
          <a:ln w="28575">
            <a:solidFill>
              <a:srgbClr val="C00000"/>
            </a:solidFill>
          </a:ln>
        </p:spPr>
      </p:pic>
      <p:sp>
        <p:nvSpPr>
          <p:cNvPr id="9" name="Oval 8">
            <a:extLst>
              <a:ext uri="{FF2B5EF4-FFF2-40B4-BE49-F238E27FC236}">
                <a16:creationId xmlns:a16="http://schemas.microsoft.com/office/drawing/2014/main" id="{B7CA6C9C-6161-40FC-901D-3B025D04C50B}"/>
              </a:ext>
            </a:extLst>
          </p:cNvPr>
          <p:cNvSpPr/>
          <p:nvPr/>
        </p:nvSpPr>
        <p:spPr bwMode="auto">
          <a:xfrm>
            <a:off x="2066925" y="4371975"/>
            <a:ext cx="209550" cy="209550"/>
          </a:xfrm>
          <a:prstGeom prst="ellipse">
            <a:avLst/>
          </a:prstGeom>
          <a:noFill/>
          <a:ln w="2857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1" name="Straight Arrow Connector 10">
            <a:extLst>
              <a:ext uri="{FF2B5EF4-FFF2-40B4-BE49-F238E27FC236}">
                <a16:creationId xmlns:a16="http://schemas.microsoft.com/office/drawing/2014/main" id="{FDBA1E40-B42F-4DDE-B70A-A6091DFE9480}"/>
              </a:ext>
            </a:extLst>
          </p:cNvPr>
          <p:cNvCxnSpPr>
            <a:cxnSpLocks/>
            <a:stCxn id="9" idx="6"/>
            <a:endCxn id="7" idx="1"/>
          </p:cNvCxnSpPr>
          <p:nvPr/>
        </p:nvCxnSpPr>
        <p:spPr bwMode="auto">
          <a:xfrm flipV="1">
            <a:off x="2276475" y="4121150"/>
            <a:ext cx="611187" cy="35560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cxnSp>
        <p:nvCxnSpPr>
          <p:cNvPr id="12" name="Straight Arrow Connector 11">
            <a:extLst>
              <a:ext uri="{FF2B5EF4-FFF2-40B4-BE49-F238E27FC236}">
                <a16:creationId xmlns:a16="http://schemas.microsoft.com/office/drawing/2014/main" id="{FE66ABBD-B370-4397-B1BD-803ADB6FFB54}"/>
              </a:ext>
            </a:extLst>
          </p:cNvPr>
          <p:cNvCxnSpPr>
            <a:cxnSpLocks/>
            <a:endCxn id="8" idx="1"/>
          </p:cNvCxnSpPr>
          <p:nvPr/>
        </p:nvCxnSpPr>
        <p:spPr bwMode="auto">
          <a:xfrm>
            <a:off x="2276475" y="4583358"/>
            <a:ext cx="615949" cy="115010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Tree>
    <p:extLst>
      <p:ext uri="{BB962C8B-B14F-4D97-AF65-F5344CB8AC3E}">
        <p14:creationId xmlns:p14="http://schemas.microsoft.com/office/powerpoint/2010/main" val="3488601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C82F-3443-43DF-B0F7-9CFD4CE467DF}"/>
              </a:ext>
            </a:extLst>
          </p:cNvPr>
          <p:cNvSpPr>
            <a:spLocks noGrp="1"/>
          </p:cNvSpPr>
          <p:nvPr>
            <p:ph type="title"/>
          </p:nvPr>
        </p:nvSpPr>
        <p:spPr/>
        <p:txBody>
          <a:bodyPr/>
          <a:lstStyle/>
          <a:p>
            <a:r>
              <a:rPr lang="en-US" dirty="0"/>
              <a:t>AV Implementation</a:t>
            </a:r>
          </a:p>
        </p:txBody>
      </p:sp>
      <p:sp>
        <p:nvSpPr>
          <p:cNvPr id="3" name="Content Placeholder 2">
            <a:extLst>
              <a:ext uri="{FF2B5EF4-FFF2-40B4-BE49-F238E27FC236}">
                <a16:creationId xmlns:a16="http://schemas.microsoft.com/office/drawing/2014/main" id="{C73DAA1B-E40E-47D3-8B8D-258507E828AE}"/>
              </a:ext>
            </a:extLst>
          </p:cNvPr>
          <p:cNvSpPr>
            <a:spLocks noGrp="1"/>
          </p:cNvSpPr>
          <p:nvPr>
            <p:ph sz="quarter" idx="11"/>
          </p:nvPr>
        </p:nvSpPr>
        <p:spPr>
          <a:xfrm>
            <a:off x="480133" y="1046715"/>
            <a:ext cx="8312994" cy="5075237"/>
          </a:xfrm>
        </p:spPr>
        <p:txBody>
          <a:bodyPr/>
          <a:lstStyle/>
          <a:p>
            <a:r>
              <a:rPr lang="en-US" dirty="0"/>
              <a:t>Biases removed</a:t>
            </a:r>
          </a:p>
          <a:p>
            <a:pPr lvl="1"/>
            <a:r>
              <a:rPr lang="en-US" dirty="0"/>
              <a:t>Non-zero steering values recorded due to left and right turns</a:t>
            </a:r>
          </a:p>
          <a:p>
            <a:pPr lvl="1"/>
            <a:r>
              <a:rPr lang="en-US" dirty="0"/>
              <a:t>Data predominantly straight steered, so straight path bias decreased (i.e., outlier reduction)</a:t>
            </a:r>
          </a:p>
          <a:p>
            <a:r>
              <a:rPr lang="en-US" dirty="0"/>
              <a:t>Split data into training and validation (~20% used for validation)</a:t>
            </a:r>
          </a:p>
          <a:p>
            <a:endParaRPr lang="en-US" dirty="0"/>
          </a:p>
        </p:txBody>
      </p:sp>
      <p:pic>
        <p:nvPicPr>
          <p:cNvPr id="7" name="Picture 2" descr="Picture 2">
            <a:extLst>
              <a:ext uri="{FF2B5EF4-FFF2-40B4-BE49-F238E27FC236}">
                <a16:creationId xmlns:a16="http://schemas.microsoft.com/office/drawing/2014/main" id="{1061B6D0-BA78-4061-9B00-16AD99050160}"/>
              </a:ext>
            </a:extLst>
          </p:cNvPr>
          <p:cNvPicPr>
            <a:picLocks noChangeAspect="1"/>
          </p:cNvPicPr>
          <p:nvPr/>
        </p:nvPicPr>
        <p:blipFill>
          <a:blip r:embed="rId2"/>
          <a:stretch>
            <a:fillRect/>
          </a:stretch>
        </p:blipFill>
        <p:spPr>
          <a:xfrm>
            <a:off x="9180401" y="935785"/>
            <a:ext cx="2949956" cy="1920182"/>
          </a:xfrm>
          <a:prstGeom prst="rect">
            <a:avLst/>
          </a:prstGeom>
          <a:ln w="19050">
            <a:solidFill>
              <a:srgbClr val="C00000"/>
            </a:solidFill>
            <a:miter lim="400000"/>
          </a:ln>
        </p:spPr>
      </p:pic>
      <p:pic>
        <p:nvPicPr>
          <p:cNvPr id="9" name="Picture 4" descr="Picture 4">
            <a:extLst>
              <a:ext uri="{FF2B5EF4-FFF2-40B4-BE49-F238E27FC236}">
                <a16:creationId xmlns:a16="http://schemas.microsoft.com/office/drawing/2014/main" id="{A60B7405-ECFB-4376-9DEA-979DF3EE4C66}"/>
              </a:ext>
            </a:extLst>
          </p:cNvPr>
          <p:cNvPicPr>
            <a:picLocks noChangeAspect="1"/>
          </p:cNvPicPr>
          <p:nvPr/>
        </p:nvPicPr>
        <p:blipFill>
          <a:blip r:embed="rId3"/>
          <a:stretch>
            <a:fillRect/>
          </a:stretch>
        </p:blipFill>
        <p:spPr>
          <a:xfrm>
            <a:off x="9180401" y="2980817"/>
            <a:ext cx="2949956" cy="1920182"/>
          </a:xfrm>
          <a:prstGeom prst="rect">
            <a:avLst/>
          </a:prstGeom>
          <a:ln w="19050">
            <a:solidFill>
              <a:srgbClr val="C00000"/>
            </a:solidFill>
            <a:miter lim="400000"/>
          </a:ln>
        </p:spPr>
      </p:pic>
      <p:cxnSp>
        <p:nvCxnSpPr>
          <p:cNvPr id="11" name="Straight Arrow Connector 10">
            <a:extLst>
              <a:ext uri="{FF2B5EF4-FFF2-40B4-BE49-F238E27FC236}">
                <a16:creationId xmlns:a16="http://schemas.microsoft.com/office/drawing/2014/main" id="{A713B768-CEEC-4141-A3A6-B92996AA48EF}"/>
              </a:ext>
            </a:extLst>
          </p:cNvPr>
          <p:cNvCxnSpPr>
            <a:cxnSpLocks/>
          </p:cNvCxnSpPr>
          <p:nvPr/>
        </p:nvCxnSpPr>
        <p:spPr bwMode="auto">
          <a:xfrm flipV="1">
            <a:off x="8060220" y="1993187"/>
            <a:ext cx="970297" cy="62995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cxnSp>
        <p:nvCxnSpPr>
          <p:cNvPr id="13" name="Straight Arrow Connector 12">
            <a:extLst>
              <a:ext uri="{FF2B5EF4-FFF2-40B4-BE49-F238E27FC236}">
                <a16:creationId xmlns:a16="http://schemas.microsoft.com/office/drawing/2014/main" id="{0761BA91-B9B1-40FE-B0D5-8F97C7303721}"/>
              </a:ext>
            </a:extLst>
          </p:cNvPr>
          <p:cNvCxnSpPr>
            <a:cxnSpLocks/>
          </p:cNvCxnSpPr>
          <p:nvPr/>
        </p:nvCxnSpPr>
        <p:spPr bwMode="auto">
          <a:xfrm>
            <a:off x="8060220" y="2623145"/>
            <a:ext cx="994492" cy="109610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pic>
        <p:nvPicPr>
          <p:cNvPr id="18" name="Picture 6" descr="Picture 6">
            <a:extLst>
              <a:ext uri="{FF2B5EF4-FFF2-40B4-BE49-F238E27FC236}">
                <a16:creationId xmlns:a16="http://schemas.microsoft.com/office/drawing/2014/main" id="{8BBE03C0-F2D0-4C54-8963-93081599C727}"/>
              </a:ext>
            </a:extLst>
          </p:cNvPr>
          <p:cNvPicPr>
            <a:picLocks noChangeAspect="1"/>
          </p:cNvPicPr>
          <p:nvPr/>
        </p:nvPicPr>
        <p:blipFill rotWithShape="1">
          <a:blip r:embed="rId4"/>
          <a:srcRect t="7669"/>
          <a:stretch/>
        </p:blipFill>
        <p:spPr>
          <a:xfrm>
            <a:off x="1654820" y="4194326"/>
            <a:ext cx="6405400" cy="2180654"/>
          </a:xfrm>
          <a:prstGeom prst="rect">
            <a:avLst/>
          </a:prstGeom>
          <a:ln w="19050">
            <a:solidFill>
              <a:srgbClr val="C00000"/>
            </a:solidFill>
            <a:miter lim="400000"/>
          </a:ln>
        </p:spPr>
      </p:pic>
      <p:sp>
        <p:nvSpPr>
          <p:cNvPr id="19" name="TextBox 18">
            <a:extLst>
              <a:ext uri="{FF2B5EF4-FFF2-40B4-BE49-F238E27FC236}">
                <a16:creationId xmlns:a16="http://schemas.microsoft.com/office/drawing/2014/main" id="{AAC80ED6-5D82-40FC-A4EF-B37236A8B59E}"/>
              </a:ext>
            </a:extLst>
          </p:cNvPr>
          <p:cNvSpPr txBox="1"/>
          <p:nvPr/>
        </p:nvSpPr>
        <p:spPr>
          <a:xfrm>
            <a:off x="239849" y="4930710"/>
            <a:ext cx="1078244" cy="707886"/>
          </a:xfrm>
          <a:prstGeom prst="rect">
            <a:avLst/>
          </a:prstGeom>
          <a:noFill/>
        </p:spPr>
        <p:txBody>
          <a:bodyPr wrap="none" rtlCol="0">
            <a:spAutoFit/>
          </a:bodyPr>
          <a:lstStyle/>
          <a:p>
            <a:r>
              <a:rPr lang="en-US" sz="2000" dirty="0"/>
              <a:t>Training</a:t>
            </a:r>
          </a:p>
          <a:p>
            <a:r>
              <a:rPr lang="en-US" sz="2000" dirty="0"/>
              <a:t>dataset</a:t>
            </a:r>
          </a:p>
        </p:txBody>
      </p:sp>
      <p:cxnSp>
        <p:nvCxnSpPr>
          <p:cNvPr id="21" name="Straight Arrow Connector 20">
            <a:extLst>
              <a:ext uri="{FF2B5EF4-FFF2-40B4-BE49-F238E27FC236}">
                <a16:creationId xmlns:a16="http://schemas.microsoft.com/office/drawing/2014/main" id="{7D21D681-E559-48CA-B8AA-6135F7641B90}"/>
              </a:ext>
            </a:extLst>
          </p:cNvPr>
          <p:cNvCxnSpPr>
            <a:cxnSpLocks/>
            <a:stCxn id="19" idx="3"/>
            <a:endCxn id="18" idx="1"/>
          </p:cNvCxnSpPr>
          <p:nvPr/>
        </p:nvCxnSpPr>
        <p:spPr bwMode="auto">
          <a:xfrm>
            <a:off x="1318093" y="5284653"/>
            <a:ext cx="336727" cy="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
        <p:nvSpPr>
          <p:cNvPr id="25" name="TextBox 24">
            <a:extLst>
              <a:ext uri="{FF2B5EF4-FFF2-40B4-BE49-F238E27FC236}">
                <a16:creationId xmlns:a16="http://schemas.microsoft.com/office/drawing/2014/main" id="{3A33DE32-1AE6-49F9-AFB4-0A368FF09769}"/>
              </a:ext>
            </a:extLst>
          </p:cNvPr>
          <p:cNvSpPr txBox="1"/>
          <p:nvPr/>
        </p:nvSpPr>
        <p:spPr>
          <a:xfrm>
            <a:off x="8396946" y="4930710"/>
            <a:ext cx="1282402" cy="707886"/>
          </a:xfrm>
          <a:prstGeom prst="rect">
            <a:avLst/>
          </a:prstGeom>
          <a:noFill/>
        </p:spPr>
        <p:txBody>
          <a:bodyPr wrap="none" rtlCol="0">
            <a:spAutoFit/>
          </a:bodyPr>
          <a:lstStyle/>
          <a:p>
            <a:r>
              <a:rPr lang="en-US" sz="2000" dirty="0"/>
              <a:t>Validation</a:t>
            </a:r>
          </a:p>
          <a:p>
            <a:r>
              <a:rPr lang="en-US" sz="2000" dirty="0"/>
              <a:t>dataset</a:t>
            </a:r>
          </a:p>
        </p:txBody>
      </p:sp>
      <p:cxnSp>
        <p:nvCxnSpPr>
          <p:cNvPr id="27" name="Straight Arrow Connector 26">
            <a:extLst>
              <a:ext uri="{FF2B5EF4-FFF2-40B4-BE49-F238E27FC236}">
                <a16:creationId xmlns:a16="http://schemas.microsoft.com/office/drawing/2014/main" id="{4E3BE782-FEA5-4424-A54A-CAFFB19A812B}"/>
              </a:ext>
            </a:extLst>
          </p:cNvPr>
          <p:cNvCxnSpPr>
            <a:cxnSpLocks/>
            <a:stCxn id="25" idx="1"/>
            <a:endCxn id="18" idx="3"/>
          </p:cNvCxnSpPr>
          <p:nvPr/>
        </p:nvCxnSpPr>
        <p:spPr bwMode="auto">
          <a:xfrm flipH="1">
            <a:off x="8060220" y="5284653"/>
            <a:ext cx="336726" cy="0"/>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cxnSp>
        <p:nvCxnSpPr>
          <p:cNvPr id="6" name="Straight Connector 5">
            <a:extLst>
              <a:ext uri="{FF2B5EF4-FFF2-40B4-BE49-F238E27FC236}">
                <a16:creationId xmlns:a16="http://schemas.microsoft.com/office/drawing/2014/main" id="{B6BE6FE7-41DC-442E-B649-46FFCE47E3A6}"/>
              </a:ext>
            </a:extLst>
          </p:cNvPr>
          <p:cNvCxnSpPr>
            <a:cxnSpLocks/>
          </p:cNvCxnSpPr>
          <p:nvPr/>
        </p:nvCxnSpPr>
        <p:spPr bwMode="auto">
          <a:xfrm>
            <a:off x="5393932" y="2620520"/>
            <a:ext cx="2686836" cy="0"/>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spTree>
    <p:extLst>
      <p:ext uri="{BB962C8B-B14F-4D97-AF65-F5344CB8AC3E}">
        <p14:creationId xmlns:p14="http://schemas.microsoft.com/office/powerpoint/2010/main" val="847714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C0FA-83D8-4E47-A83D-FEE7EF4B9BE9}"/>
              </a:ext>
            </a:extLst>
          </p:cNvPr>
          <p:cNvSpPr>
            <a:spLocks noGrp="1"/>
          </p:cNvSpPr>
          <p:nvPr>
            <p:ph type="title"/>
          </p:nvPr>
        </p:nvSpPr>
        <p:spPr/>
        <p:txBody>
          <a:bodyPr/>
          <a:lstStyle/>
          <a:p>
            <a:r>
              <a:rPr lang="en-US" dirty="0"/>
              <a:t>AV Implementation</a:t>
            </a:r>
          </a:p>
        </p:txBody>
      </p:sp>
      <p:sp>
        <p:nvSpPr>
          <p:cNvPr id="3" name="Content Placeholder 2">
            <a:extLst>
              <a:ext uri="{FF2B5EF4-FFF2-40B4-BE49-F238E27FC236}">
                <a16:creationId xmlns:a16="http://schemas.microsoft.com/office/drawing/2014/main" id="{555F9916-B03B-4107-98E8-BF70F9A7BE6E}"/>
              </a:ext>
            </a:extLst>
          </p:cNvPr>
          <p:cNvSpPr>
            <a:spLocks noGrp="1"/>
          </p:cNvSpPr>
          <p:nvPr>
            <p:ph sz="quarter" idx="11"/>
          </p:nvPr>
        </p:nvSpPr>
        <p:spPr/>
        <p:txBody>
          <a:bodyPr/>
          <a:lstStyle/>
          <a:p>
            <a:r>
              <a:rPr lang="en-US" dirty="0"/>
              <a:t>Augment a subset of training images to increase data diversity</a:t>
            </a:r>
          </a:p>
          <a:p>
            <a:pPr lvl="1"/>
            <a:r>
              <a:rPr lang="en-US" dirty="0"/>
              <a:t>Helps prevent AV drifting off-road and recover from a poor orientation</a:t>
            </a:r>
          </a:p>
          <a:p>
            <a:pPr lvl="1"/>
            <a:r>
              <a:rPr lang="en-US" dirty="0"/>
              <a:t>Zoom, pan, flip, brightness alter images with a 50% probability</a:t>
            </a:r>
          </a:p>
          <a:p>
            <a:endParaRPr lang="en-US" dirty="0"/>
          </a:p>
          <a:p>
            <a:endParaRPr lang="en-US" dirty="0"/>
          </a:p>
          <a:p>
            <a:endParaRPr lang="en-US" dirty="0"/>
          </a:p>
          <a:p>
            <a:r>
              <a:rPr lang="en-US" dirty="0"/>
              <a:t>Crop images to keep only relevant road data and convert from RGB to YUV color space</a:t>
            </a:r>
          </a:p>
        </p:txBody>
      </p:sp>
      <p:pic>
        <p:nvPicPr>
          <p:cNvPr id="5" name="Picture 2" descr="Picture 2">
            <a:extLst>
              <a:ext uri="{FF2B5EF4-FFF2-40B4-BE49-F238E27FC236}">
                <a16:creationId xmlns:a16="http://schemas.microsoft.com/office/drawing/2014/main" id="{5929EBB7-5118-43AA-92D7-F582D733AB5D}"/>
              </a:ext>
            </a:extLst>
          </p:cNvPr>
          <p:cNvPicPr>
            <a:picLocks noChangeAspect="1"/>
          </p:cNvPicPr>
          <p:nvPr/>
        </p:nvPicPr>
        <p:blipFill>
          <a:blip r:embed="rId2"/>
          <a:stretch>
            <a:fillRect/>
          </a:stretch>
        </p:blipFill>
        <p:spPr>
          <a:xfrm>
            <a:off x="838200" y="2614936"/>
            <a:ext cx="4953000" cy="1360103"/>
          </a:xfrm>
          <a:prstGeom prst="rect">
            <a:avLst/>
          </a:prstGeom>
          <a:ln w="19050">
            <a:solidFill>
              <a:srgbClr val="C00000"/>
            </a:solidFill>
          </a:ln>
        </p:spPr>
      </p:pic>
      <p:pic>
        <p:nvPicPr>
          <p:cNvPr id="7" name="Picture 4" descr="Picture 4">
            <a:extLst>
              <a:ext uri="{FF2B5EF4-FFF2-40B4-BE49-F238E27FC236}">
                <a16:creationId xmlns:a16="http://schemas.microsoft.com/office/drawing/2014/main" id="{3332E6FB-BD13-46C0-B243-BAE944F7C9AB}"/>
              </a:ext>
            </a:extLst>
          </p:cNvPr>
          <p:cNvPicPr>
            <a:picLocks noChangeAspect="1"/>
          </p:cNvPicPr>
          <p:nvPr/>
        </p:nvPicPr>
        <p:blipFill>
          <a:blip r:embed="rId3"/>
          <a:stretch>
            <a:fillRect/>
          </a:stretch>
        </p:blipFill>
        <p:spPr>
          <a:xfrm>
            <a:off x="6400801" y="2614936"/>
            <a:ext cx="4953001" cy="1360103"/>
          </a:xfrm>
          <a:prstGeom prst="rect">
            <a:avLst/>
          </a:prstGeom>
          <a:ln w="19050">
            <a:solidFill>
              <a:srgbClr val="C00000"/>
            </a:solidFill>
          </a:ln>
        </p:spPr>
      </p:pic>
      <p:pic>
        <p:nvPicPr>
          <p:cNvPr id="9" name="Picture 6" descr="Picture 6">
            <a:extLst>
              <a:ext uri="{FF2B5EF4-FFF2-40B4-BE49-F238E27FC236}">
                <a16:creationId xmlns:a16="http://schemas.microsoft.com/office/drawing/2014/main" id="{AFCFF39D-5684-455B-883B-2FA980C0C90F}"/>
              </a:ext>
            </a:extLst>
          </p:cNvPr>
          <p:cNvPicPr>
            <a:picLocks noChangeAspect="1"/>
          </p:cNvPicPr>
          <p:nvPr/>
        </p:nvPicPr>
        <p:blipFill>
          <a:blip r:embed="rId4"/>
          <a:stretch>
            <a:fillRect/>
          </a:stretch>
        </p:blipFill>
        <p:spPr>
          <a:xfrm>
            <a:off x="838197" y="5017029"/>
            <a:ext cx="4953001" cy="1360104"/>
          </a:xfrm>
          <a:prstGeom prst="rect">
            <a:avLst/>
          </a:prstGeom>
          <a:ln w="19050">
            <a:solidFill>
              <a:srgbClr val="C00000"/>
            </a:solidFill>
          </a:ln>
        </p:spPr>
      </p:pic>
      <p:pic>
        <p:nvPicPr>
          <p:cNvPr id="11" name="Picture 8" descr="Picture 8">
            <a:extLst>
              <a:ext uri="{FF2B5EF4-FFF2-40B4-BE49-F238E27FC236}">
                <a16:creationId xmlns:a16="http://schemas.microsoft.com/office/drawing/2014/main" id="{BA7BB076-44AD-4AEB-88AE-4B7F2ACB413E}"/>
              </a:ext>
            </a:extLst>
          </p:cNvPr>
          <p:cNvPicPr>
            <a:picLocks noChangeAspect="1"/>
          </p:cNvPicPr>
          <p:nvPr/>
        </p:nvPicPr>
        <p:blipFill rotWithShape="1">
          <a:blip r:embed="rId5"/>
          <a:srcRect l="49589"/>
          <a:stretch/>
        </p:blipFill>
        <p:spPr>
          <a:xfrm>
            <a:off x="6400801" y="5017030"/>
            <a:ext cx="2496883" cy="1360103"/>
          </a:xfrm>
          <a:prstGeom prst="rect">
            <a:avLst/>
          </a:prstGeom>
          <a:ln w="19050">
            <a:solidFill>
              <a:srgbClr val="C00000"/>
            </a:solidFill>
          </a:ln>
        </p:spPr>
      </p:pic>
    </p:spTree>
    <p:extLst>
      <p:ext uri="{BB962C8B-B14F-4D97-AF65-F5344CB8AC3E}">
        <p14:creationId xmlns:p14="http://schemas.microsoft.com/office/powerpoint/2010/main" val="4176182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77A9-867C-4EB0-8129-43624EEE7314}"/>
              </a:ext>
            </a:extLst>
          </p:cNvPr>
          <p:cNvSpPr>
            <a:spLocks noGrp="1"/>
          </p:cNvSpPr>
          <p:nvPr>
            <p:ph type="title"/>
          </p:nvPr>
        </p:nvSpPr>
        <p:spPr>
          <a:xfrm>
            <a:off x="2397039" y="0"/>
            <a:ext cx="7416800" cy="705610"/>
          </a:xfrm>
        </p:spPr>
        <p:txBody>
          <a:bodyPr wrap="square" anchor="ctr">
            <a:normAutofit/>
          </a:bodyPr>
          <a:lstStyle/>
          <a:p>
            <a:r>
              <a:rPr lang="en-US" dirty="0"/>
              <a:t>Results and Discussion – Testcase Setup</a:t>
            </a:r>
          </a:p>
        </p:txBody>
      </p:sp>
      <p:pic>
        <p:nvPicPr>
          <p:cNvPr id="5" name="Picture 4" descr="Diagram&#10;&#10;Description automatically generated">
            <a:extLst>
              <a:ext uri="{FF2B5EF4-FFF2-40B4-BE49-F238E27FC236}">
                <a16:creationId xmlns:a16="http://schemas.microsoft.com/office/drawing/2014/main" id="{F10ED25E-7C1D-4DF5-AFF2-AD2A6F8B2840}"/>
              </a:ext>
            </a:extLst>
          </p:cNvPr>
          <p:cNvPicPr/>
          <p:nvPr/>
        </p:nvPicPr>
        <p:blipFill rotWithShape="1">
          <a:blip r:embed="rId2"/>
          <a:srcRect t="6004" r="2" b="5150"/>
          <a:stretch/>
        </p:blipFill>
        <p:spPr>
          <a:xfrm>
            <a:off x="6105439" y="989946"/>
            <a:ext cx="5609483" cy="4896678"/>
          </a:xfrm>
          <a:prstGeom prst="rect">
            <a:avLst/>
          </a:prstGeom>
          <a:noFill/>
          <a:ln w="19050">
            <a:solidFill>
              <a:srgbClr val="C00000"/>
            </a:solidFill>
          </a:ln>
        </p:spPr>
      </p:pic>
      <p:sp>
        <p:nvSpPr>
          <p:cNvPr id="3" name="Content Placeholder 2">
            <a:extLst>
              <a:ext uri="{FF2B5EF4-FFF2-40B4-BE49-F238E27FC236}">
                <a16:creationId xmlns:a16="http://schemas.microsoft.com/office/drawing/2014/main" id="{8CFC63B6-858E-4D13-A1D9-8900C90D77BA}"/>
              </a:ext>
            </a:extLst>
          </p:cNvPr>
          <p:cNvSpPr>
            <a:spLocks noGrp="1"/>
          </p:cNvSpPr>
          <p:nvPr>
            <p:ph type="body" sz="quarter" idx="12"/>
          </p:nvPr>
        </p:nvSpPr>
        <p:spPr>
          <a:xfrm>
            <a:off x="410817" y="990774"/>
            <a:ext cx="5609483" cy="4895850"/>
          </a:xfrm>
        </p:spPr>
        <p:txBody>
          <a:bodyPr wrap="square" anchor="t">
            <a:normAutofit fontScale="92500"/>
          </a:bodyPr>
          <a:lstStyle/>
          <a:p>
            <a:r>
              <a:rPr lang="en-US" dirty="0"/>
              <a:t>Four exits leading in and out of the town</a:t>
            </a:r>
          </a:p>
          <a:p>
            <a:r>
              <a:rPr lang="en-US" dirty="0"/>
              <a:t>Evaluation metrics</a:t>
            </a:r>
          </a:p>
          <a:p>
            <a:pPr lvl="1"/>
            <a:r>
              <a:rPr lang="en-US" dirty="0"/>
              <a:t>Model training time</a:t>
            </a:r>
          </a:p>
          <a:p>
            <a:pPr lvl="1"/>
            <a:r>
              <a:rPr lang="en-US" dirty="0"/>
              <a:t>Lane departures</a:t>
            </a:r>
          </a:p>
          <a:p>
            <a:pPr lvl="1"/>
            <a:r>
              <a:rPr lang="en-US" dirty="0"/>
              <a:t>Did the AV exit into a local road?</a:t>
            </a:r>
          </a:p>
          <a:p>
            <a:pPr lvl="1"/>
            <a:r>
              <a:rPr lang="en-US" dirty="0"/>
              <a:t>Did the AV perform path correction?</a:t>
            </a:r>
          </a:p>
          <a:p>
            <a:pPr lvl="1"/>
            <a:r>
              <a:rPr lang="en-US" dirty="0"/>
              <a:t>Did the AV drift away?</a:t>
            </a:r>
          </a:p>
          <a:p>
            <a:r>
              <a:rPr lang="en-US" dirty="0"/>
              <a:t>The above metrics were evaluated for single- and three-lane AV</a:t>
            </a:r>
          </a:p>
          <a:p>
            <a:pPr lvl="1"/>
            <a:r>
              <a:rPr lang="en-US" dirty="0"/>
              <a:t>With and without batch normalization</a:t>
            </a:r>
          </a:p>
          <a:p>
            <a:pPr lvl="1"/>
            <a:r>
              <a:rPr lang="en-US" dirty="0"/>
              <a:t>With and reduced zero-steering angle bias</a:t>
            </a:r>
          </a:p>
          <a:p>
            <a:pPr lvl="1"/>
            <a:endParaRPr lang="en-US" dirty="0"/>
          </a:p>
          <a:p>
            <a:endParaRPr lang="en-US" dirty="0"/>
          </a:p>
        </p:txBody>
      </p:sp>
    </p:spTree>
    <p:extLst>
      <p:ext uri="{BB962C8B-B14F-4D97-AF65-F5344CB8AC3E}">
        <p14:creationId xmlns:p14="http://schemas.microsoft.com/office/powerpoint/2010/main" val="3752753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C6C4B-EFF4-4593-A7EC-1549A614A45F}"/>
              </a:ext>
            </a:extLst>
          </p:cNvPr>
          <p:cNvSpPr>
            <a:spLocks noGrp="1"/>
          </p:cNvSpPr>
          <p:nvPr>
            <p:ph type="title"/>
          </p:nvPr>
        </p:nvSpPr>
        <p:spPr/>
        <p:txBody>
          <a:bodyPr/>
          <a:lstStyle/>
          <a:p>
            <a:r>
              <a:rPr lang="en-US" dirty="0"/>
              <a:t>Results and Discussion – Single Lane AV</a:t>
            </a:r>
          </a:p>
        </p:txBody>
      </p:sp>
      <p:graphicFrame>
        <p:nvGraphicFramePr>
          <p:cNvPr id="7" name="Table 7">
            <a:extLst>
              <a:ext uri="{FF2B5EF4-FFF2-40B4-BE49-F238E27FC236}">
                <a16:creationId xmlns:a16="http://schemas.microsoft.com/office/drawing/2014/main" id="{D91D3A71-B47E-47D2-BA7B-95123AC60A70}"/>
              </a:ext>
            </a:extLst>
          </p:cNvPr>
          <p:cNvGraphicFramePr>
            <a:graphicFrameLocks noGrp="1"/>
          </p:cNvGraphicFramePr>
          <p:nvPr>
            <p:ph idx="1"/>
          </p:nvPr>
        </p:nvGraphicFramePr>
        <p:xfrm>
          <a:off x="631825" y="854498"/>
          <a:ext cx="10928350" cy="4511040"/>
        </p:xfrm>
        <a:graphic>
          <a:graphicData uri="http://schemas.openxmlformats.org/drawingml/2006/table">
            <a:tbl>
              <a:tblPr firstRow="1" bandRow="1">
                <a:tableStyleId>{5C22544A-7EE6-4342-B048-85BDC9FD1C3A}</a:tableStyleId>
              </a:tblPr>
              <a:tblGrid>
                <a:gridCol w="2185670">
                  <a:extLst>
                    <a:ext uri="{9D8B030D-6E8A-4147-A177-3AD203B41FA5}">
                      <a16:colId xmlns:a16="http://schemas.microsoft.com/office/drawing/2014/main" val="3593504939"/>
                    </a:ext>
                  </a:extLst>
                </a:gridCol>
                <a:gridCol w="2185670">
                  <a:extLst>
                    <a:ext uri="{9D8B030D-6E8A-4147-A177-3AD203B41FA5}">
                      <a16:colId xmlns:a16="http://schemas.microsoft.com/office/drawing/2014/main" val="3879533424"/>
                    </a:ext>
                  </a:extLst>
                </a:gridCol>
                <a:gridCol w="2185670">
                  <a:extLst>
                    <a:ext uri="{9D8B030D-6E8A-4147-A177-3AD203B41FA5}">
                      <a16:colId xmlns:a16="http://schemas.microsoft.com/office/drawing/2014/main" val="4099512613"/>
                    </a:ext>
                  </a:extLst>
                </a:gridCol>
                <a:gridCol w="2185670">
                  <a:extLst>
                    <a:ext uri="{9D8B030D-6E8A-4147-A177-3AD203B41FA5}">
                      <a16:colId xmlns:a16="http://schemas.microsoft.com/office/drawing/2014/main" val="4275646212"/>
                    </a:ext>
                  </a:extLst>
                </a:gridCol>
                <a:gridCol w="2185670">
                  <a:extLst>
                    <a:ext uri="{9D8B030D-6E8A-4147-A177-3AD203B41FA5}">
                      <a16:colId xmlns:a16="http://schemas.microsoft.com/office/drawing/2014/main" val="2559060125"/>
                    </a:ext>
                  </a:extLst>
                </a:gridCol>
              </a:tblGrid>
              <a:tr h="370840">
                <a:tc rowSpan="2">
                  <a:txBody>
                    <a:bodyPr/>
                    <a:lstStyle/>
                    <a:p>
                      <a:pPr algn="ctr"/>
                      <a:r>
                        <a:rPr lang="en-US" sz="2000" dirty="0">
                          <a:solidFill>
                            <a:schemeClr val="bg1"/>
                          </a:solidFill>
                        </a:rPr>
                        <a:t>Cases</a:t>
                      </a: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Metrics</a:t>
                      </a:r>
                    </a:p>
                  </a:txBody>
                  <a:tcPr>
                    <a:solidFill>
                      <a:srgbClr val="595959"/>
                    </a:solidFill>
                  </a:tcPr>
                </a:tc>
                <a:tc gridSpan="2">
                  <a:txBody>
                    <a:bodyPr/>
                    <a:lstStyle/>
                    <a:p>
                      <a:pPr algn="ctr"/>
                      <a:r>
                        <a:rPr lang="en-US" sz="2000" dirty="0">
                          <a:solidFill>
                            <a:schemeClr val="bg1"/>
                          </a:solidFill>
                        </a:rPr>
                        <a:t>With batch normalization</a:t>
                      </a:r>
                    </a:p>
                  </a:txBody>
                  <a:tcPr anchor="ctr">
                    <a:solidFill>
                      <a:srgbClr val="595959"/>
                    </a:solidFill>
                  </a:tcPr>
                </a:tc>
                <a:tc hMerge="1">
                  <a:txBody>
                    <a:bodyPr/>
                    <a:lstStyle/>
                    <a:p>
                      <a:endParaRPr lang="en-US" dirty="0"/>
                    </a:p>
                  </a:txBody>
                  <a:tcPr/>
                </a:tc>
                <a:tc gridSpan="2">
                  <a:txBody>
                    <a:bodyPr/>
                    <a:lstStyle/>
                    <a:p>
                      <a:pPr algn="ctr"/>
                      <a:r>
                        <a:rPr lang="en-US" sz="2000" dirty="0">
                          <a:solidFill>
                            <a:schemeClr val="bg1"/>
                          </a:solidFill>
                        </a:rPr>
                        <a:t>Without batch normalization</a:t>
                      </a:r>
                    </a:p>
                  </a:txBody>
                  <a:tcPr anchor="ctr">
                    <a:solidFill>
                      <a:srgbClr val="595959"/>
                    </a:solidFill>
                  </a:tcPr>
                </a:tc>
                <a:tc hMerge="1">
                  <a:txBody>
                    <a:bodyPr/>
                    <a:lstStyle/>
                    <a:p>
                      <a:endParaRPr lang="en-US" dirty="0"/>
                    </a:p>
                  </a:txBody>
                  <a:tcPr/>
                </a:tc>
                <a:extLst>
                  <a:ext uri="{0D108BD9-81ED-4DB2-BD59-A6C34878D82A}">
                    <a16:rowId xmlns:a16="http://schemas.microsoft.com/office/drawing/2014/main" val="3735317772"/>
                  </a:ext>
                </a:extLst>
              </a:tr>
              <a:tr h="370840">
                <a:tc vMerge="1">
                  <a:txBody>
                    <a:bodyPr/>
                    <a:lstStyle/>
                    <a:p>
                      <a:endParaRPr lang="en-US" dirty="0"/>
                    </a:p>
                  </a:txBody>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Reduced zero-steer bias</a:t>
                      </a:r>
                    </a:p>
                  </a:txBody>
                  <a:tcPr anchor="ctr">
                    <a:solidFill>
                      <a:srgbClr val="595959"/>
                    </a:solidFill>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Without zero-steer bias</a:t>
                      </a:r>
                    </a:p>
                  </a:txBody>
                  <a:tcPr anchor="ctr">
                    <a:solidFill>
                      <a:srgbClr val="595959"/>
                    </a:solidFill>
                  </a:tcPr>
                </a:tc>
                <a:extLst>
                  <a:ext uri="{0D108BD9-81ED-4DB2-BD59-A6C34878D82A}">
                    <a16:rowId xmlns:a16="http://schemas.microsoft.com/office/drawing/2014/main" val="3494570730"/>
                  </a:ext>
                </a:extLst>
              </a:tr>
              <a:tr h="370840">
                <a:tc>
                  <a:txBody>
                    <a:bodyPr/>
                    <a:lstStyle/>
                    <a:p>
                      <a:pPr algn="ctr"/>
                      <a:r>
                        <a:rPr lang="en-US" sz="2000" dirty="0">
                          <a:solidFill>
                            <a:schemeClr val="bg1"/>
                          </a:solidFill>
                        </a:rPr>
                        <a:t>Model training time</a:t>
                      </a:r>
                    </a:p>
                  </a:txBody>
                  <a:tcPr anchor="ctr">
                    <a:solidFill>
                      <a:srgbClr val="595959"/>
                    </a:solidFill>
                  </a:tcPr>
                </a:tc>
                <a:tc>
                  <a:txBody>
                    <a:bodyPr/>
                    <a:lstStyle/>
                    <a:p>
                      <a:pPr algn="ctr"/>
                      <a:r>
                        <a:rPr lang="en-US" sz="2000" dirty="0"/>
                        <a:t>22.1 minutes</a:t>
                      </a:r>
                    </a:p>
                  </a:txBody>
                  <a:tcPr anchor="ctr">
                    <a:solidFill>
                      <a:srgbClr val="D9D9D9"/>
                    </a:solidFill>
                  </a:tcPr>
                </a:tc>
                <a:tc>
                  <a:txBody>
                    <a:bodyPr/>
                    <a:lstStyle/>
                    <a:p>
                      <a:pPr algn="ctr"/>
                      <a:r>
                        <a:rPr lang="en-US" sz="2000" dirty="0"/>
                        <a:t>22.3 minutes</a:t>
                      </a:r>
                    </a:p>
                  </a:txBody>
                  <a:tcPr anchor="ctr">
                    <a:solidFill>
                      <a:srgbClr val="D9D9D9"/>
                    </a:solidFill>
                  </a:tcPr>
                </a:tc>
                <a:tc>
                  <a:txBody>
                    <a:bodyPr/>
                    <a:lstStyle/>
                    <a:p>
                      <a:pPr algn="ctr"/>
                      <a:r>
                        <a:rPr lang="en-US" sz="2000" dirty="0"/>
                        <a:t>20.6 minutes</a:t>
                      </a:r>
                    </a:p>
                  </a:txBody>
                  <a:tcPr anchor="ctr">
                    <a:solidFill>
                      <a:srgbClr val="D9D9D9"/>
                    </a:solidFill>
                  </a:tcPr>
                </a:tc>
                <a:tc>
                  <a:txBody>
                    <a:bodyPr/>
                    <a:lstStyle/>
                    <a:p>
                      <a:pPr algn="ctr"/>
                      <a:r>
                        <a:rPr lang="en-US" sz="2000" dirty="0"/>
                        <a:t>20.5 minutes</a:t>
                      </a:r>
                    </a:p>
                  </a:txBody>
                  <a:tcPr anchor="ctr">
                    <a:solidFill>
                      <a:srgbClr val="D9D9D9"/>
                    </a:solidFill>
                  </a:tcPr>
                </a:tc>
                <a:extLst>
                  <a:ext uri="{0D108BD9-81ED-4DB2-BD59-A6C34878D82A}">
                    <a16:rowId xmlns:a16="http://schemas.microsoft.com/office/drawing/2014/main" val="3032507017"/>
                  </a:ext>
                </a:extLst>
              </a:tr>
              <a:tr h="370840">
                <a:tc>
                  <a:txBody>
                    <a:bodyPr/>
                    <a:lstStyle/>
                    <a:p>
                      <a:pPr algn="ctr"/>
                      <a:r>
                        <a:rPr lang="en-US" sz="2000" dirty="0">
                          <a:solidFill>
                            <a:schemeClr val="bg1"/>
                          </a:solidFill>
                        </a:rPr>
                        <a:t>Lane departures</a:t>
                      </a:r>
                    </a:p>
                  </a:txBody>
                  <a:tcPr anchor="ctr">
                    <a:solidFill>
                      <a:srgbClr val="595959"/>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extLst>
                  <a:ext uri="{0D108BD9-81ED-4DB2-BD59-A6C34878D82A}">
                    <a16:rowId xmlns:a16="http://schemas.microsoft.com/office/drawing/2014/main" val="2163725902"/>
                  </a:ext>
                </a:extLst>
              </a:tr>
              <a:tr h="370840">
                <a:tc>
                  <a:txBody>
                    <a:bodyPr/>
                    <a:lstStyle/>
                    <a:p>
                      <a:pPr algn="ctr"/>
                      <a:r>
                        <a:rPr lang="en-US" sz="2000" dirty="0">
                          <a:solidFill>
                            <a:schemeClr val="bg1"/>
                          </a:solidFill>
                        </a:rPr>
                        <a:t>Did the AV exit into local road?</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2864645626"/>
                  </a:ext>
                </a:extLst>
              </a:tr>
              <a:tr h="370840">
                <a:tc>
                  <a:txBody>
                    <a:bodyPr/>
                    <a:lstStyle/>
                    <a:p>
                      <a:pPr algn="ctr"/>
                      <a:r>
                        <a:rPr lang="en-US" sz="2000" dirty="0">
                          <a:solidFill>
                            <a:schemeClr val="bg1"/>
                          </a:solidFill>
                        </a:rPr>
                        <a:t>Did the AV perform path correction?</a:t>
                      </a:r>
                    </a:p>
                  </a:txBody>
                  <a:tcPr anchor="ctr">
                    <a:solidFill>
                      <a:srgbClr val="595959"/>
                    </a:solidFill>
                  </a:tcPr>
                </a:tc>
                <a:tc>
                  <a:txBody>
                    <a:bodyPr/>
                    <a:lstStyle/>
                    <a:p>
                      <a:pPr algn="ctr"/>
                      <a:r>
                        <a:rPr lang="en-US" sz="2000" dirty="0"/>
                        <a:t>Did not stray</a:t>
                      </a:r>
                    </a:p>
                  </a:txBody>
                  <a:tcPr anchor="ctr">
                    <a:solidFill>
                      <a:srgbClr val="F2F2F2"/>
                    </a:solidFill>
                  </a:tcPr>
                </a:tc>
                <a:tc>
                  <a:txBody>
                    <a:bodyPr/>
                    <a:lstStyle/>
                    <a:p>
                      <a:pPr algn="ctr"/>
                      <a:r>
                        <a:rPr lang="en-US" sz="2000" dirty="0"/>
                        <a:t>Yes, recovered from the green grass area</a:t>
                      </a:r>
                    </a:p>
                  </a:txBody>
                  <a:tcPr anchor="ctr">
                    <a:solidFill>
                      <a:srgbClr val="F2F2F2"/>
                    </a:solidFill>
                  </a:tcPr>
                </a:tc>
                <a:tc>
                  <a:txBody>
                    <a:bodyPr/>
                    <a:lstStyle/>
                    <a:p>
                      <a:pPr algn="ctr"/>
                      <a:r>
                        <a:rPr lang="en-US" sz="2000" dirty="0"/>
                        <a:t>Did not stray</a:t>
                      </a:r>
                    </a:p>
                  </a:txBody>
                  <a:tcPr anchor="ctr">
                    <a:solidFill>
                      <a:srgbClr val="F2F2F2"/>
                    </a:solidFill>
                  </a:tcPr>
                </a:tc>
                <a:tc>
                  <a:txBody>
                    <a:bodyPr/>
                    <a:lstStyle/>
                    <a:p>
                      <a:pPr algn="ctr"/>
                      <a:r>
                        <a:rPr lang="en-US" sz="2000" dirty="0"/>
                        <a:t>Did not stray</a:t>
                      </a:r>
                    </a:p>
                  </a:txBody>
                  <a:tcPr anchor="ctr">
                    <a:solidFill>
                      <a:srgbClr val="F2F2F2"/>
                    </a:solidFill>
                  </a:tcPr>
                </a:tc>
                <a:extLst>
                  <a:ext uri="{0D108BD9-81ED-4DB2-BD59-A6C34878D82A}">
                    <a16:rowId xmlns:a16="http://schemas.microsoft.com/office/drawing/2014/main" val="3303859867"/>
                  </a:ext>
                </a:extLst>
              </a:tr>
              <a:tr h="370840">
                <a:tc>
                  <a:txBody>
                    <a:bodyPr/>
                    <a:lstStyle/>
                    <a:p>
                      <a:pPr algn="ctr"/>
                      <a:r>
                        <a:rPr lang="en-US" sz="2000" dirty="0">
                          <a:solidFill>
                            <a:schemeClr val="bg1"/>
                          </a:solidFill>
                        </a:rPr>
                        <a:t>Did the AV drift?</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4030181395"/>
                  </a:ext>
                </a:extLst>
              </a:tr>
            </a:tbl>
          </a:graphicData>
        </a:graphic>
      </p:graphicFrame>
      <p:cxnSp>
        <p:nvCxnSpPr>
          <p:cNvPr id="9" name="Straight Connector 8">
            <a:extLst>
              <a:ext uri="{FF2B5EF4-FFF2-40B4-BE49-F238E27FC236}">
                <a16:creationId xmlns:a16="http://schemas.microsoft.com/office/drawing/2014/main" id="{6D7C7A03-1C62-42E8-9E08-1050FFC31805}"/>
              </a:ext>
            </a:extLst>
          </p:cNvPr>
          <p:cNvCxnSpPr>
            <a:cxnSpLocks/>
          </p:cNvCxnSpPr>
          <p:nvPr/>
        </p:nvCxnSpPr>
        <p:spPr bwMode="auto">
          <a:xfrm>
            <a:off x="633523" y="874286"/>
            <a:ext cx="2179675" cy="1265275"/>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sp>
        <p:nvSpPr>
          <p:cNvPr id="11" name="TextBox 10">
            <a:extLst>
              <a:ext uri="{FF2B5EF4-FFF2-40B4-BE49-F238E27FC236}">
                <a16:creationId xmlns:a16="http://schemas.microsoft.com/office/drawing/2014/main" id="{243600D1-9C44-4F51-9AB0-AFFB00C76E05}"/>
              </a:ext>
            </a:extLst>
          </p:cNvPr>
          <p:cNvSpPr txBox="1"/>
          <p:nvPr/>
        </p:nvSpPr>
        <p:spPr>
          <a:xfrm>
            <a:off x="1586271" y="5977300"/>
            <a:ext cx="9019457" cy="461665"/>
          </a:xfrm>
          <a:prstGeom prst="rect">
            <a:avLst/>
          </a:prstGeom>
          <a:noFill/>
        </p:spPr>
        <p:txBody>
          <a:bodyPr wrap="none" rtlCol="0">
            <a:spAutoFit/>
          </a:bodyPr>
          <a:lstStyle/>
          <a:p>
            <a:r>
              <a:rPr lang="en-US" sz="2400" dirty="0"/>
              <a:t>Computing environment: 3.6 GHz CPU, Nvidia GeForce GTX 2060</a:t>
            </a:r>
          </a:p>
        </p:txBody>
      </p:sp>
    </p:spTree>
    <p:extLst>
      <p:ext uri="{BB962C8B-B14F-4D97-AF65-F5344CB8AC3E}">
        <p14:creationId xmlns:p14="http://schemas.microsoft.com/office/powerpoint/2010/main" val="396157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035A-74EF-6598-3733-DDCAA7E7BDFA}"/>
              </a:ext>
            </a:extLst>
          </p:cNvPr>
          <p:cNvSpPr>
            <a:spLocks noGrp="1"/>
          </p:cNvSpPr>
          <p:nvPr>
            <p:ph type="title"/>
          </p:nvPr>
        </p:nvSpPr>
        <p:spPr/>
        <p:txBody>
          <a:bodyPr/>
          <a:lstStyle/>
          <a:p>
            <a:r>
              <a:rPr lang="en-US" dirty="0"/>
              <a:t>Tutorial Overview</a:t>
            </a:r>
          </a:p>
        </p:txBody>
      </p:sp>
      <p:sp>
        <p:nvSpPr>
          <p:cNvPr id="3" name="Content Placeholder 2">
            <a:extLst>
              <a:ext uri="{FF2B5EF4-FFF2-40B4-BE49-F238E27FC236}">
                <a16:creationId xmlns:a16="http://schemas.microsoft.com/office/drawing/2014/main" id="{E4F8124D-2B5E-DC77-A3BB-58BEA5EBC364}"/>
              </a:ext>
            </a:extLst>
          </p:cNvPr>
          <p:cNvSpPr>
            <a:spLocks noGrp="1"/>
          </p:cNvSpPr>
          <p:nvPr>
            <p:ph sz="quarter" idx="11"/>
          </p:nvPr>
        </p:nvSpPr>
        <p:spPr/>
        <p:txBody>
          <a:bodyPr/>
          <a:lstStyle/>
          <a:p>
            <a:r>
              <a:rPr lang="en-US" dirty="0"/>
              <a:t>Learning objectives</a:t>
            </a:r>
          </a:p>
          <a:p>
            <a:r>
              <a:rPr lang="en-US" dirty="0"/>
              <a:t>Background – extended reality (XR) and Machine Learning (ML)</a:t>
            </a:r>
          </a:p>
          <a:p>
            <a:r>
              <a:rPr lang="en-US" dirty="0"/>
              <a:t>Machine learning strategies</a:t>
            </a:r>
          </a:p>
          <a:p>
            <a:r>
              <a:rPr lang="en-US" dirty="0"/>
              <a:t>Popular machine learning APIs &amp; tools</a:t>
            </a:r>
          </a:p>
          <a:p>
            <a:r>
              <a:rPr lang="en-US" dirty="0"/>
              <a:t>Current machine learning challenges</a:t>
            </a:r>
          </a:p>
          <a:p>
            <a:r>
              <a:rPr lang="en-US" dirty="0"/>
              <a:t>Integrating ML &amp; XR</a:t>
            </a:r>
          </a:p>
          <a:p>
            <a:r>
              <a:rPr lang="en-US" dirty="0"/>
              <a:t>Case studies demonstrating ML use in XR environments</a:t>
            </a:r>
          </a:p>
          <a:p>
            <a:r>
              <a:rPr lang="en-US" dirty="0"/>
              <a:t>Summation of learning objectives</a:t>
            </a:r>
          </a:p>
          <a:p>
            <a:r>
              <a:rPr lang="en-US" dirty="0"/>
              <a:t>Questions</a:t>
            </a:r>
          </a:p>
        </p:txBody>
      </p:sp>
    </p:spTree>
    <p:extLst>
      <p:ext uri="{BB962C8B-B14F-4D97-AF65-F5344CB8AC3E}">
        <p14:creationId xmlns:p14="http://schemas.microsoft.com/office/powerpoint/2010/main" val="4167611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C6C4B-EFF4-4593-A7EC-1549A614A45F}"/>
              </a:ext>
            </a:extLst>
          </p:cNvPr>
          <p:cNvSpPr>
            <a:spLocks noGrp="1"/>
          </p:cNvSpPr>
          <p:nvPr>
            <p:ph type="title"/>
          </p:nvPr>
        </p:nvSpPr>
        <p:spPr/>
        <p:txBody>
          <a:bodyPr/>
          <a:lstStyle/>
          <a:p>
            <a:r>
              <a:rPr lang="en-US" dirty="0"/>
              <a:t>Results and Discussion – Three Lane AV</a:t>
            </a:r>
          </a:p>
        </p:txBody>
      </p:sp>
      <p:graphicFrame>
        <p:nvGraphicFramePr>
          <p:cNvPr id="7" name="Table 7">
            <a:extLst>
              <a:ext uri="{FF2B5EF4-FFF2-40B4-BE49-F238E27FC236}">
                <a16:creationId xmlns:a16="http://schemas.microsoft.com/office/drawing/2014/main" id="{D91D3A71-B47E-47D2-BA7B-95123AC60A70}"/>
              </a:ext>
            </a:extLst>
          </p:cNvPr>
          <p:cNvGraphicFramePr>
            <a:graphicFrameLocks noGrp="1"/>
          </p:cNvGraphicFramePr>
          <p:nvPr>
            <p:ph idx="1"/>
          </p:nvPr>
        </p:nvGraphicFramePr>
        <p:xfrm>
          <a:off x="631825" y="854496"/>
          <a:ext cx="10928350" cy="5120640"/>
        </p:xfrm>
        <a:graphic>
          <a:graphicData uri="http://schemas.openxmlformats.org/drawingml/2006/table">
            <a:tbl>
              <a:tblPr firstRow="1" bandRow="1">
                <a:tableStyleId>{5C22544A-7EE6-4342-B048-85BDC9FD1C3A}</a:tableStyleId>
              </a:tblPr>
              <a:tblGrid>
                <a:gridCol w="2185670">
                  <a:extLst>
                    <a:ext uri="{9D8B030D-6E8A-4147-A177-3AD203B41FA5}">
                      <a16:colId xmlns:a16="http://schemas.microsoft.com/office/drawing/2014/main" val="3593504939"/>
                    </a:ext>
                  </a:extLst>
                </a:gridCol>
                <a:gridCol w="2185670">
                  <a:extLst>
                    <a:ext uri="{9D8B030D-6E8A-4147-A177-3AD203B41FA5}">
                      <a16:colId xmlns:a16="http://schemas.microsoft.com/office/drawing/2014/main" val="3879533424"/>
                    </a:ext>
                  </a:extLst>
                </a:gridCol>
                <a:gridCol w="2185670">
                  <a:extLst>
                    <a:ext uri="{9D8B030D-6E8A-4147-A177-3AD203B41FA5}">
                      <a16:colId xmlns:a16="http://schemas.microsoft.com/office/drawing/2014/main" val="4099512613"/>
                    </a:ext>
                  </a:extLst>
                </a:gridCol>
                <a:gridCol w="2185670">
                  <a:extLst>
                    <a:ext uri="{9D8B030D-6E8A-4147-A177-3AD203B41FA5}">
                      <a16:colId xmlns:a16="http://schemas.microsoft.com/office/drawing/2014/main" val="4275646212"/>
                    </a:ext>
                  </a:extLst>
                </a:gridCol>
                <a:gridCol w="2185670">
                  <a:extLst>
                    <a:ext uri="{9D8B030D-6E8A-4147-A177-3AD203B41FA5}">
                      <a16:colId xmlns:a16="http://schemas.microsoft.com/office/drawing/2014/main" val="2559060125"/>
                    </a:ext>
                  </a:extLst>
                </a:gridCol>
              </a:tblGrid>
              <a:tr h="370840">
                <a:tc rowSpan="2">
                  <a:txBody>
                    <a:bodyPr/>
                    <a:lstStyle/>
                    <a:p>
                      <a:pPr algn="ctr"/>
                      <a:r>
                        <a:rPr lang="en-US" sz="2000" dirty="0">
                          <a:solidFill>
                            <a:schemeClr val="bg1"/>
                          </a:solidFill>
                        </a:rPr>
                        <a:t>Cases</a:t>
                      </a: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Metrics</a:t>
                      </a:r>
                    </a:p>
                  </a:txBody>
                  <a:tcPr>
                    <a:solidFill>
                      <a:srgbClr val="595959"/>
                    </a:solidFill>
                  </a:tcPr>
                </a:tc>
                <a:tc gridSpan="2">
                  <a:txBody>
                    <a:bodyPr/>
                    <a:lstStyle/>
                    <a:p>
                      <a:pPr algn="ctr"/>
                      <a:r>
                        <a:rPr lang="en-US" sz="2000" dirty="0">
                          <a:solidFill>
                            <a:schemeClr val="bg1"/>
                          </a:solidFill>
                        </a:rPr>
                        <a:t>With batch normalization</a:t>
                      </a:r>
                    </a:p>
                  </a:txBody>
                  <a:tcPr anchor="ctr">
                    <a:solidFill>
                      <a:srgbClr val="595959"/>
                    </a:solidFill>
                  </a:tcPr>
                </a:tc>
                <a:tc hMerge="1">
                  <a:txBody>
                    <a:bodyPr/>
                    <a:lstStyle/>
                    <a:p>
                      <a:endParaRPr lang="en-US" dirty="0"/>
                    </a:p>
                  </a:txBody>
                  <a:tcPr/>
                </a:tc>
                <a:tc gridSpan="2">
                  <a:txBody>
                    <a:bodyPr/>
                    <a:lstStyle/>
                    <a:p>
                      <a:pPr algn="ctr"/>
                      <a:r>
                        <a:rPr lang="en-US" sz="2000" dirty="0">
                          <a:solidFill>
                            <a:schemeClr val="bg1"/>
                          </a:solidFill>
                        </a:rPr>
                        <a:t>Without batch normalization</a:t>
                      </a:r>
                    </a:p>
                  </a:txBody>
                  <a:tcPr anchor="ctr">
                    <a:solidFill>
                      <a:srgbClr val="595959"/>
                    </a:solidFill>
                  </a:tcPr>
                </a:tc>
                <a:tc hMerge="1">
                  <a:txBody>
                    <a:bodyPr/>
                    <a:lstStyle/>
                    <a:p>
                      <a:endParaRPr lang="en-US" dirty="0"/>
                    </a:p>
                  </a:txBody>
                  <a:tcPr/>
                </a:tc>
                <a:extLst>
                  <a:ext uri="{0D108BD9-81ED-4DB2-BD59-A6C34878D82A}">
                    <a16:rowId xmlns:a16="http://schemas.microsoft.com/office/drawing/2014/main" val="3735317772"/>
                  </a:ext>
                </a:extLst>
              </a:tr>
              <a:tr h="370840">
                <a:tc vMerge="1">
                  <a:txBody>
                    <a:bodyPr/>
                    <a:lstStyle/>
                    <a:p>
                      <a:endParaRPr lang="en-US" dirty="0"/>
                    </a:p>
                  </a:txBody>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Reduced zero-steer bias</a:t>
                      </a:r>
                    </a:p>
                  </a:txBody>
                  <a:tcPr anchor="ctr">
                    <a:solidFill>
                      <a:srgbClr val="595959"/>
                    </a:solidFill>
                  </a:tcPr>
                </a:tc>
                <a:tc>
                  <a:txBody>
                    <a:bodyPr/>
                    <a:lstStyle/>
                    <a:p>
                      <a:pPr algn="ctr"/>
                      <a:r>
                        <a:rPr lang="en-US" sz="2000" dirty="0">
                          <a:solidFill>
                            <a:schemeClr val="bg1"/>
                          </a:solidFill>
                        </a:rPr>
                        <a:t>With zero-steer bias</a:t>
                      </a:r>
                    </a:p>
                  </a:txBody>
                  <a:tcPr anchor="ctr">
                    <a:solidFill>
                      <a:srgbClr val="595959"/>
                    </a:solidFill>
                  </a:tcPr>
                </a:tc>
                <a:tc>
                  <a:txBody>
                    <a:bodyPr/>
                    <a:lstStyle/>
                    <a:p>
                      <a:pPr algn="ctr"/>
                      <a:r>
                        <a:rPr lang="en-US" sz="2000" dirty="0">
                          <a:solidFill>
                            <a:schemeClr val="bg1"/>
                          </a:solidFill>
                        </a:rPr>
                        <a:t>Without zero-steer bias</a:t>
                      </a:r>
                    </a:p>
                  </a:txBody>
                  <a:tcPr anchor="ctr">
                    <a:solidFill>
                      <a:srgbClr val="595959"/>
                    </a:solidFill>
                  </a:tcPr>
                </a:tc>
                <a:extLst>
                  <a:ext uri="{0D108BD9-81ED-4DB2-BD59-A6C34878D82A}">
                    <a16:rowId xmlns:a16="http://schemas.microsoft.com/office/drawing/2014/main" val="3494570730"/>
                  </a:ext>
                </a:extLst>
              </a:tr>
              <a:tr h="370840">
                <a:tc>
                  <a:txBody>
                    <a:bodyPr/>
                    <a:lstStyle/>
                    <a:p>
                      <a:pPr algn="ctr"/>
                      <a:r>
                        <a:rPr lang="en-US" sz="2000" dirty="0">
                          <a:solidFill>
                            <a:schemeClr val="bg1"/>
                          </a:solidFill>
                        </a:rPr>
                        <a:t>Model training time</a:t>
                      </a:r>
                    </a:p>
                  </a:txBody>
                  <a:tcPr anchor="ctr">
                    <a:solidFill>
                      <a:srgbClr val="595959"/>
                    </a:solidFill>
                  </a:tcPr>
                </a:tc>
                <a:tc>
                  <a:txBody>
                    <a:bodyPr/>
                    <a:lstStyle/>
                    <a:p>
                      <a:pPr algn="ctr"/>
                      <a:r>
                        <a:rPr lang="en-US" sz="2000" dirty="0"/>
                        <a:t>48.5 minutes</a:t>
                      </a:r>
                    </a:p>
                  </a:txBody>
                  <a:tcPr anchor="ctr">
                    <a:solidFill>
                      <a:srgbClr val="D9D9D9"/>
                    </a:solidFill>
                  </a:tcPr>
                </a:tc>
                <a:tc>
                  <a:txBody>
                    <a:bodyPr/>
                    <a:lstStyle/>
                    <a:p>
                      <a:pPr algn="ctr"/>
                      <a:r>
                        <a:rPr lang="en-US" sz="2000" dirty="0"/>
                        <a:t>47.9 minutes</a:t>
                      </a:r>
                    </a:p>
                  </a:txBody>
                  <a:tcPr anchor="ctr">
                    <a:solidFill>
                      <a:srgbClr val="D9D9D9"/>
                    </a:solidFill>
                  </a:tcPr>
                </a:tc>
                <a:tc>
                  <a:txBody>
                    <a:bodyPr/>
                    <a:lstStyle/>
                    <a:p>
                      <a:pPr algn="ctr"/>
                      <a:r>
                        <a:rPr lang="en-US" sz="2000" dirty="0"/>
                        <a:t>45.7 minutes</a:t>
                      </a:r>
                    </a:p>
                  </a:txBody>
                  <a:tcPr anchor="ctr">
                    <a:solidFill>
                      <a:srgbClr val="D9D9D9"/>
                    </a:solidFill>
                  </a:tcPr>
                </a:tc>
                <a:tc>
                  <a:txBody>
                    <a:bodyPr/>
                    <a:lstStyle/>
                    <a:p>
                      <a:pPr algn="ctr"/>
                      <a:r>
                        <a:rPr lang="en-US" sz="2000" dirty="0"/>
                        <a:t>45.8 minutes</a:t>
                      </a:r>
                    </a:p>
                  </a:txBody>
                  <a:tcPr anchor="ctr">
                    <a:solidFill>
                      <a:srgbClr val="D9D9D9"/>
                    </a:solidFill>
                  </a:tcPr>
                </a:tc>
                <a:extLst>
                  <a:ext uri="{0D108BD9-81ED-4DB2-BD59-A6C34878D82A}">
                    <a16:rowId xmlns:a16="http://schemas.microsoft.com/office/drawing/2014/main" val="3032507017"/>
                  </a:ext>
                </a:extLst>
              </a:tr>
              <a:tr h="370840">
                <a:tc>
                  <a:txBody>
                    <a:bodyPr/>
                    <a:lstStyle/>
                    <a:p>
                      <a:pPr algn="ctr"/>
                      <a:r>
                        <a:rPr lang="en-US" sz="2000" dirty="0">
                          <a:solidFill>
                            <a:schemeClr val="bg1"/>
                          </a:solidFill>
                        </a:rPr>
                        <a:t>Lane departures</a:t>
                      </a:r>
                    </a:p>
                  </a:txBody>
                  <a:tcPr anchor="ctr">
                    <a:solidFill>
                      <a:srgbClr val="595959"/>
                    </a:solidFill>
                  </a:tcPr>
                </a:tc>
                <a:tc>
                  <a:txBody>
                    <a:bodyPr/>
                    <a:lstStyle/>
                    <a:p>
                      <a:pPr algn="ctr"/>
                      <a:r>
                        <a:rPr lang="en-US" sz="2000" dirty="0"/>
                        <a:t>Continuous fishtailing but stayed in lane</a:t>
                      </a:r>
                    </a:p>
                  </a:txBody>
                  <a:tcPr anchor="ctr">
                    <a:solidFill>
                      <a:srgbClr val="F2F2F2"/>
                    </a:solidFill>
                  </a:tcPr>
                </a:tc>
                <a:tc>
                  <a:txBody>
                    <a:bodyPr/>
                    <a:lstStyle/>
                    <a:p>
                      <a:pPr algn="ctr"/>
                      <a:r>
                        <a:rPr lang="en-US" sz="2000" dirty="0"/>
                        <a:t>Fishtailed, and deviated</a:t>
                      </a:r>
                    </a:p>
                  </a:txBody>
                  <a:tcPr anchor="ctr">
                    <a:solidFill>
                      <a:srgbClr val="F2F2F2"/>
                    </a:solidFill>
                  </a:tcPr>
                </a:tc>
                <a:tc>
                  <a:txBody>
                    <a:bodyPr/>
                    <a:lstStyle/>
                    <a:p>
                      <a:pPr algn="ctr"/>
                      <a:r>
                        <a:rPr lang="en-US" sz="2000" dirty="0"/>
                        <a:t>No</a:t>
                      </a:r>
                    </a:p>
                  </a:txBody>
                  <a:tcPr anchor="ctr">
                    <a:solidFill>
                      <a:srgbClr val="F2F2F2"/>
                    </a:solidFill>
                  </a:tcPr>
                </a:tc>
                <a:tc>
                  <a:txBody>
                    <a:bodyPr/>
                    <a:lstStyle/>
                    <a:p>
                      <a:pPr algn="ctr"/>
                      <a:r>
                        <a:rPr lang="en-US" sz="2000" dirty="0"/>
                        <a:t>No</a:t>
                      </a:r>
                    </a:p>
                  </a:txBody>
                  <a:tcPr anchor="ctr">
                    <a:solidFill>
                      <a:srgbClr val="F2F2F2"/>
                    </a:solidFill>
                  </a:tcPr>
                </a:tc>
                <a:extLst>
                  <a:ext uri="{0D108BD9-81ED-4DB2-BD59-A6C34878D82A}">
                    <a16:rowId xmlns:a16="http://schemas.microsoft.com/office/drawing/2014/main" val="2163725902"/>
                  </a:ext>
                </a:extLst>
              </a:tr>
              <a:tr h="167758">
                <a:tc>
                  <a:txBody>
                    <a:bodyPr/>
                    <a:lstStyle/>
                    <a:p>
                      <a:pPr algn="ctr"/>
                      <a:r>
                        <a:rPr lang="en-US" sz="2000" dirty="0">
                          <a:solidFill>
                            <a:schemeClr val="bg1"/>
                          </a:solidFill>
                        </a:rPr>
                        <a:t>Did the AV exit into local road?</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Yes</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2864645626"/>
                  </a:ext>
                </a:extLst>
              </a:tr>
              <a:tr h="370840">
                <a:tc>
                  <a:txBody>
                    <a:bodyPr/>
                    <a:lstStyle/>
                    <a:p>
                      <a:pPr algn="ctr"/>
                      <a:r>
                        <a:rPr lang="en-US" sz="2000" dirty="0">
                          <a:solidFill>
                            <a:schemeClr val="bg1"/>
                          </a:solidFill>
                        </a:rPr>
                        <a:t>Did the AV perform path correction?</a:t>
                      </a:r>
                    </a:p>
                  </a:txBody>
                  <a:tcPr anchor="ctr">
                    <a:solidFill>
                      <a:srgbClr val="595959"/>
                    </a:solidFill>
                  </a:tcPr>
                </a:tc>
                <a:tc>
                  <a:txBody>
                    <a:bodyPr/>
                    <a:lstStyle/>
                    <a:p>
                      <a:pPr algn="ctr"/>
                      <a:r>
                        <a:rPr lang="en-US" sz="2000" dirty="0"/>
                        <a:t>Corrected instantly</a:t>
                      </a:r>
                    </a:p>
                  </a:txBody>
                  <a:tcPr anchor="ctr">
                    <a:solidFill>
                      <a:srgbClr val="F2F2F2"/>
                    </a:solidFill>
                  </a:tcPr>
                </a:tc>
                <a:tc>
                  <a:txBody>
                    <a:bodyPr/>
                    <a:lstStyle/>
                    <a:p>
                      <a:pPr algn="ctr"/>
                      <a:r>
                        <a:rPr lang="en-US" sz="2000" dirty="0"/>
                        <a:t>Eventually drove back to the 3-lane road</a:t>
                      </a:r>
                    </a:p>
                  </a:txBody>
                  <a:tcPr anchor="ctr">
                    <a:solidFill>
                      <a:srgbClr val="F2F2F2"/>
                    </a:solidFill>
                  </a:tcPr>
                </a:tc>
                <a:tc>
                  <a:txBody>
                    <a:bodyPr/>
                    <a:lstStyle/>
                    <a:p>
                      <a:pPr algn="ctr"/>
                      <a:r>
                        <a:rPr lang="en-US" sz="2000" dirty="0"/>
                        <a:t>Corrected when the edge of lane marking reached</a:t>
                      </a:r>
                    </a:p>
                  </a:txBody>
                  <a:tcPr anchor="ctr">
                    <a:solidFill>
                      <a:srgbClr val="F2F2F2"/>
                    </a:solidFill>
                  </a:tcPr>
                </a:tc>
                <a:tc>
                  <a:txBody>
                    <a:bodyPr/>
                    <a:lstStyle/>
                    <a:p>
                      <a:pPr algn="ctr"/>
                      <a:r>
                        <a:rPr lang="en-US" sz="2000" dirty="0"/>
                        <a:t>No correction required</a:t>
                      </a:r>
                    </a:p>
                  </a:txBody>
                  <a:tcPr anchor="ctr">
                    <a:solidFill>
                      <a:srgbClr val="F2F2F2"/>
                    </a:solidFill>
                  </a:tcPr>
                </a:tc>
                <a:extLst>
                  <a:ext uri="{0D108BD9-81ED-4DB2-BD59-A6C34878D82A}">
                    <a16:rowId xmlns:a16="http://schemas.microsoft.com/office/drawing/2014/main" val="3303859867"/>
                  </a:ext>
                </a:extLst>
              </a:tr>
              <a:tr h="370840">
                <a:tc>
                  <a:txBody>
                    <a:bodyPr/>
                    <a:lstStyle/>
                    <a:p>
                      <a:pPr algn="ctr"/>
                      <a:r>
                        <a:rPr lang="en-US" sz="2000" dirty="0">
                          <a:solidFill>
                            <a:schemeClr val="bg1"/>
                          </a:solidFill>
                        </a:rPr>
                        <a:t>Did the AV drift?</a:t>
                      </a:r>
                    </a:p>
                  </a:txBody>
                  <a:tcPr anchor="ctr">
                    <a:solidFill>
                      <a:srgbClr val="595959"/>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tc>
                  <a:txBody>
                    <a:bodyPr/>
                    <a:lstStyle/>
                    <a:p>
                      <a:pPr algn="ctr"/>
                      <a:r>
                        <a:rPr lang="en-US" sz="2000" dirty="0"/>
                        <a:t>No</a:t>
                      </a:r>
                    </a:p>
                  </a:txBody>
                  <a:tcPr anchor="ctr">
                    <a:solidFill>
                      <a:srgbClr val="D9D9D9"/>
                    </a:solidFill>
                  </a:tcPr>
                </a:tc>
                <a:extLst>
                  <a:ext uri="{0D108BD9-81ED-4DB2-BD59-A6C34878D82A}">
                    <a16:rowId xmlns:a16="http://schemas.microsoft.com/office/drawing/2014/main" val="4030181395"/>
                  </a:ext>
                </a:extLst>
              </a:tr>
            </a:tbl>
          </a:graphicData>
        </a:graphic>
      </p:graphicFrame>
      <p:cxnSp>
        <p:nvCxnSpPr>
          <p:cNvPr id="9" name="Straight Connector 8">
            <a:extLst>
              <a:ext uri="{FF2B5EF4-FFF2-40B4-BE49-F238E27FC236}">
                <a16:creationId xmlns:a16="http://schemas.microsoft.com/office/drawing/2014/main" id="{6D7C7A03-1C62-42E8-9E08-1050FFC31805}"/>
              </a:ext>
            </a:extLst>
          </p:cNvPr>
          <p:cNvCxnSpPr>
            <a:cxnSpLocks/>
          </p:cNvCxnSpPr>
          <p:nvPr/>
        </p:nvCxnSpPr>
        <p:spPr bwMode="auto">
          <a:xfrm>
            <a:off x="633523" y="874284"/>
            <a:ext cx="2179675" cy="1265275"/>
          </a:xfrm>
          <a:prstGeom prst="line">
            <a:avLst/>
          </a:prstGeom>
          <a:solidFill>
            <a:schemeClr val="accent1"/>
          </a:solidFill>
          <a:ln w="28575" cap="flat" cmpd="sng" algn="ctr">
            <a:solidFill>
              <a:srgbClr val="C00000"/>
            </a:solidFill>
            <a:prstDash val="solid"/>
            <a:miter lim="800000"/>
            <a:headEnd type="none" w="med" len="med"/>
            <a:tailEnd type="none" w="med" len="med"/>
          </a:ln>
          <a:effectLst/>
        </p:spPr>
      </p:cxnSp>
      <p:sp>
        <p:nvSpPr>
          <p:cNvPr id="11" name="TextBox 10">
            <a:extLst>
              <a:ext uri="{FF2B5EF4-FFF2-40B4-BE49-F238E27FC236}">
                <a16:creationId xmlns:a16="http://schemas.microsoft.com/office/drawing/2014/main" id="{243600D1-9C44-4F51-9AB0-AFFB00C76E05}"/>
              </a:ext>
            </a:extLst>
          </p:cNvPr>
          <p:cNvSpPr txBox="1"/>
          <p:nvPr/>
        </p:nvSpPr>
        <p:spPr>
          <a:xfrm>
            <a:off x="1586271" y="5985769"/>
            <a:ext cx="9016443" cy="461665"/>
          </a:xfrm>
          <a:prstGeom prst="rect">
            <a:avLst/>
          </a:prstGeom>
          <a:noFill/>
        </p:spPr>
        <p:txBody>
          <a:bodyPr wrap="none" rtlCol="0">
            <a:spAutoFit/>
          </a:bodyPr>
          <a:lstStyle/>
          <a:p>
            <a:r>
              <a:rPr lang="en-US" sz="2400" dirty="0"/>
              <a:t>Computing environment: 4.2 GHz CPU, Nvidia GeForce GTX 1070</a:t>
            </a:r>
          </a:p>
        </p:txBody>
      </p:sp>
    </p:spTree>
    <p:extLst>
      <p:ext uri="{BB962C8B-B14F-4D97-AF65-F5344CB8AC3E}">
        <p14:creationId xmlns:p14="http://schemas.microsoft.com/office/powerpoint/2010/main" val="2872250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88A8-0062-48B3-84F2-E381D149C979}"/>
              </a:ext>
            </a:extLst>
          </p:cNvPr>
          <p:cNvSpPr>
            <a:spLocks noGrp="1"/>
          </p:cNvSpPr>
          <p:nvPr>
            <p:ph type="title"/>
          </p:nvPr>
        </p:nvSpPr>
        <p:spPr>
          <a:xfrm>
            <a:off x="1420958" y="0"/>
            <a:ext cx="9368962" cy="705610"/>
          </a:xfrm>
        </p:spPr>
        <p:txBody>
          <a:bodyPr/>
          <a:lstStyle/>
          <a:p>
            <a:r>
              <a:rPr lang="en-US" dirty="0"/>
              <a:t>Results and Discussion – AV in a Traffic Simulator</a:t>
            </a:r>
          </a:p>
        </p:txBody>
      </p:sp>
      <p:sp>
        <p:nvSpPr>
          <p:cNvPr id="3" name="Content Placeholder 2">
            <a:extLst>
              <a:ext uri="{FF2B5EF4-FFF2-40B4-BE49-F238E27FC236}">
                <a16:creationId xmlns:a16="http://schemas.microsoft.com/office/drawing/2014/main" id="{C173CDCE-DB2B-48B0-B8E3-D39311CA8536}"/>
              </a:ext>
            </a:extLst>
          </p:cNvPr>
          <p:cNvSpPr>
            <a:spLocks noGrp="1"/>
          </p:cNvSpPr>
          <p:nvPr>
            <p:ph sz="quarter" idx="11"/>
          </p:nvPr>
        </p:nvSpPr>
        <p:spPr/>
        <p:txBody>
          <a:bodyPr/>
          <a:lstStyle/>
          <a:p>
            <a:pPr>
              <a:lnSpc>
                <a:spcPct val="150000"/>
              </a:lnSpc>
            </a:pPr>
            <a:r>
              <a:rPr lang="en-US" dirty="0"/>
              <a:t>PTV VISSIM traffic simulator</a:t>
            </a:r>
          </a:p>
          <a:p>
            <a:pPr lvl="1">
              <a:lnSpc>
                <a:spcPct val="150000"/>
              </a:lnSpc>
            </a:pPr>
            <a:r>
              <a:rPr lang="en-US" dirty="0"/>
              <a:t>Can probabilistically generate 1000s of vehicles</a:t>
            </a:r>
          </a:p>
          <a:p>
            <a:pPr lvl="1">
              <a:lnSpc>
                <a:spcPct val="150000"/>
              </a:lnSpc>
            </a:pPr>
            <a:r>
              <a:rPr lang="en-US" dirty="0"/>
              <a:t>Vehicles auto-steer based on rules stipulated by the computational road network</a:t>
            </a:r>
          </a:p>
          <a:p>
            <a:pPr lvl="1">
              <a:lnSpc>
                <a:spcPct val="150000"/>
              </a:lnSpc>
            </a:pPr>
            <a:r>
              <a:rPr lang="en-US" dirty="0"/>
              <a:t>Synchronized traffic into Unity based visualization framework using COM server</a:t>
            </a:r>
          </a:p>
          <a:p>
            <a:pPr lvl="1">
              <a:lnSpc>
                <a:spcPct val="150000"/>
              </a:lnSpc>
            </a:pPr>
            <a:r>
              <a:rPr lang="en-US" dirty="0"/>
              <a:t>AV integrated into VISSIM as another traffic entity via Unity and COM server</a:t>
            </a:r>
          </a:p>
          <a:p>
            <a:pPr lvl="2">
              <a:lnSpc>
                <a:spcPct val="150000"/>
              </a:lnSpc>
            </a:pPr>
            <a:r>
              <a:rPr lang="en-US" dirty="0"/>
              <a:t>Position and direction updates from Unity are relayed to VISSIM in real-time</a:t>
            </a:r>
          </a:p>
        </p:txBody>
      </p:sp>
      <p:pic>
        <p:nvPicPr>
          <p:cNvPr id="4" name="Picture 3">
            <a:extLst>
              <a:ext uri="{FF2B5EF4-FFF2-40B4-BE49-F238E27FC236}">
                <a16:creationId xmlns:a16="http://schemas.microsoft.com/office/drawing/2014/main" id="{C9D64298-2FDD-476A-AA25-DA267BE6E77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90974" y="4677150"/>
            <a:ext cx="5380478" cy="2151638"/>
          </a:xfrm>
          <a:prstGeom prst="rect">
            <a:avLst/>
          </a:prstGeom>
          <a:noFill/>
          <a:ln w="19050">
            <a:solidFill>
              <a:srgbClr val="C00000"/>
            </a:solidFill>
          </a:ln>
        </p:spPr>
      </p:pic>
      <p:sp>
        <p:nvSpPr>
          <p:cNvPr id="5" name="Oval 4">
            <a:extLst>
              <a:ext uri="{FF2B5EF4-FFF2-40B4-BE49-F238E27FC236}">
                <a16:creationId xmlns:a16="http://schemas.microsoft.com/office/drawing/2014/main" id="{F348835C-6FEF-4BC4-AF79-6885F06E1689}"/>
              </a:ext>
            </a:extLst>
          </p:cNvPr>
          <p:cNvSpPr/>
          <p:nvPr/>
        </p:nvSpPr>
        <p:spPr bwMode="auto">
          <a:xfrm rot="10800000">
            <a:off x="9153140" y="6014624"/>
            <a:ext cx="519739" cy="416846"/>
          </a:xfrm>
          <a:prstGeom prst="ellipse">
            <a:avLst/>
          </a:prstGeom>
          <a:noFill/>
          <a:ln w="2857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7" name="Straight Arrow Connector 6">
            <a:extLst>
              <a:ext uri="{FF2B5EF4-FFF2-40B4-BE49-F238E27FC236}">
                <a16:creationId xmlns:a16="http://schemas.microsoft.com/office/drawing/2014/main" id="{603099C4-A139-453D-80D3-C77C3F27C501}"/>
              </a:ext>
            </a:extLst>
          </p:cNvPr>
          <p:cNvCxnSpPr>
            <a:cxnSpLocks/>
            <a:stCxn id="5" idx="6"/>
          </p:cNvCxnSpPr>
          <p:nvPr/>
        </p:nvCxnSpPr>
        <p:spPr bwMode="auto">
          <a:xfrm flipH="1" flipV="1">
            <a:off x="5917915" y="5988518"/>
            <a:ext cx="3235225" cy="234529"/>
          </a:xfrm>
          <a:prstGeom prst="straightConnector1">
            <a:avLst/>
          </a:prstGeom>
          <a:solidFill>
            <a:schemeClr val="accent1"/>
          </a:solidFill>
          <a:ln w="28575" cap="flat" cmpd="sng" algn="ctr">
            <a:solidFill>
              <a:srgbClr val="C00000"/>
            </a:solidFill>
            <a:prstDash val="solid"/>
            <a:miter lim="800000"/>
            <a:headEnd type="none" w="med" len="med"/>
            <a:tailEnd type="triangle"/>
          </a:ln>
          <a:effectLst/>
        </p:spPr>
      </p:cxnSp>
      <p:sp>
        <p:nvSpPr>
          <p:cNvPr id="8" name="TextBox 7">
            <a:extLst>
              <a:ext uri="{FF2B5EF4-FFF2-40B4-BE49-F238E27FC236}">
                <a16:creationId xmlns:a16="http://schemas.microsoft.com/office/drawing/2014/main" id="{F0FD9B15-7982-434D-B74C-51181FB8DAA8}"/>
              </a:ext>
            </a:extLst>
          </p:cNvPr>
          <p:cNvSpPr txBox="1"/>
          <p:nvPr/>
        </p:nvSpPr>
        <p:spPr>
          <a:xfrm>
            <a:off x="5398176" y="5742599"/>
            <a:ext cx="545086" cy="461665"/>
          </a:xfrm>
          <a:prstGeom prst="rect">
            <a:avLst/>
          </a:prstGeom>
          <a:noFill/>
        </p:spPr>
        <p:txBody>
          <a:bodyPr wrap="none" rtlCol="0">
            <a:spAutoFit/>
          </a:bodyPr>
          <a:lstStyle/>
          <a:p>
            <a:pPr algn="ctr"/>
            <a:r>
              <a:rPr lang="en-US" sz="2400" dirty="0"/>
              <a:t>AV</a:t>
            </a:r>
          </a:p>
        </p:txBody>
      </p:sp>
    </p:spTree>
    <p:extLst>
      <p:ext uri="{BB962C8B-B14F-4D97-AF65-F5344CB8AC3E}">
        <p14:creationId xmlns:p14="http://schemas.microsoft.com/office/powerpoint/2010/main" val="556680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8879-DFBB-462B-8C7C-B0AD7BB84EC4}"/>
              </a:ext>
            </a:extLst>
          </p:cNvPr>
          <p:cNvSpPr>
            <a:spLocks noGrp="1"/>
          </p:cNvSpPr>
          <p:nvPr>
            <p:ph type="title"/>
          </p:nvPr>
        </p:nvSpPr>
        <p:spPr>
          <a:xfrm>
            <a:off x="1297172" y="0"/>
            <a:ext cx="9616534" cy="705610"/>
          </a:xfrm>
        </p:spPr>
        <p:txBody>
          <a:bodyPr/>
          <a:lstStyle/>
          <a:p>
            <a:r>
              <a:rPr lang="en-US" dirty="0"/>
              <a:t>Results and Discussion – AV in a Traffic Simulator</a:t>
            </a:r>
          </a:p>
        </p:txBody>
      </p:sp>
      <p:sp>
        <p:nvSpPr>
          <p:cNvPr id="5" name="Text Placeholder 4">
            <a:extLst>
              <a:ext uri="{FF2B5EF4-FFF2-40B4-BE49-F238E27FC236}">
                <a16:creationId xmlns:a16="http://schemas.microsoft.com/office/drawing/2014/main" id="{474C19AD-044D-4BEB-8FC7-B05B92E49CC3}"/>
              </a:ext>
            </a:extLst>
          </p:cNvPr>
          <p:cNvSpPr>
            <a:spLocks noGrp="1"/>
          </p:cNvSpPr>
          <p:nvPr>
            <p:ph type="body" sz="quarter" idx="12"/>
          </p:nvPr>
        </p:nvSpPr>
        <p:spPr>
          <a:xfrm>
            <a:off x="410817" y="990774"/>
            <a:ext cx="6542876" cy="4895850"/>
          </a:xfrm>
        </p:spPr>
        <p:txBody>
          <a:bodyPr anchor="ctr"/>
          <a:lstStyle/>
          <a:p>
            <a:r>
              <a:rPr lang="en-US" dirty="0"/>
              <a:t>VISSIM is aware of its traffic position and orientation including AV</a:t>
            </a:r>
          </a:p>
          <a:p>
            <a:pPr lvl="1"/>
            <a:r>
              <a:rPr lang="en-US" dirty="0"/>
              <a:t>None of the VISSIM vehicles ran into the AV</a:t>
            </a:r>
          </a:p>
          <a:p>
            <a:pPr lvl="1"/>
            <a:endParaRPr lang="en-US" sz="1600" dirty="0"/>
          </a:p>
          <a:p>
            <a:r>
              <a:rPr lang="en-US" dirty="0"/>
              <a:t>AV ran into a stopped VISSIM vehicle</a:t>
            </a:r>
          </a:p>
          <a:p>
            <a:pPr lvl="1"/>
            <a:r>
              <a:rPr lang="en-US" dirty="0"/>
              <a:t>It was not trained to veer around an existing vehicle</a:t>
            </a:r>
          </a:p>
          <a:p>
            <a:pPr lvl="1"/>
            <a:r>
              <a:rPr lang="en-US" dirty="0"/>
              <a:t>Currently, the AV behavior in such circumstances is undefined and is work in progress</a:t>
            </a:r>
          </a:p>
          <a:p>
            <a:pPr marL="0" indent="0">
              <a:buNone/>
            </a:pPr>
            <a:endParaRPr lang="en-US" dirty="0"/>
          </a:p>
        </p:txBody>
      </p:sp>
      <p:pic>
        <p:nvPicPr>
          <p:cNvPr id="7" name="Picture 6">
            <a:extLst>
              <a:ext uri="{FF2B5EF4-FFF2-40B4-BE49-F238E27FC236}">
                <a16:creationId xmlns:a16="http://schemas.microsoft.com/office/drawing/2014/main" id="{09603F5D-C4D5-43BC-AAC1-D446FF731EA2}"/>
              </a:ext>
            </a:extLst>
          </p:cNvPr>
          <p:cNvPicPr/>
          <p:nvPr/>
        </p:nvPicPr>
        <p:blipFill rotWithShape="1">
          <a:blip r:embed="rId2">
            <a:extLst>
              <a:ext uri="{28A0092B-C50C-407E-A947-70E740481C1C}">
                <a14:useLocalDpi xmlns:a14="http://schemas.microsoft.com/office/drawing/2010/main" val="0"/>
              </a:ext>
            </a:extLst>
          </a:blip>
          <a:srcRect t="10010"/>
          <a:stretch/>
        </p:blipFill>
        <p:spPr bwMode="auto">
          <a:xfrm>
            <a:off x="7432157" y="990774"/>
            <a:ext cx="4349025" cy="2172250"/>
          </a:xfrm>
          <a:prstGeom prst="rect">
            <a:avLst/>
          </a:prstGeom>
          <a:noFill/>
          <a:ln w="19050">
            <a:solidFill>
              <a:srgbClr val="C00000"/>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F357881-3E43-4D9F-B91C-C01A04E7EF0D}"/>
              </a:ext>
            </a:extLst>
          </p:cNvPr>
          <p:cNvPicPr/>
          <p:nvPr/>
        </p:nvPicPr>
        <p:blipFill rotWithShape="1">
          <a:blip r:embed="rId3">
            <a:extLst>
              <a:ext uri="{28A0092B-C50C-407E-A947-70E740481C1C}">
                <a14:useLocalDpi xmlns:a14="http://schemas.microsoft.com/office/drawing/2010/main" val="0"/>
              </a:ext>
            </a:extLst>
          </a:blip>
          <a:srcRect l="1010"/>
          <a:stretch/>
        </p:blipFill>
        <p:spPr bwMode="auto">
          <a:xfrm>
            <a:off x="7432157" y="3714165"/>
            <a:ext cx="4349025" cy="2142436"/>
          </a:xfrm>
          <a:prstGeom prst="rect">
            <a:avLst/>
          </a:prstGeom>
          <a:noFill/>
          <a:ln w="19050">
            <a:solidFill>
              <a:srgbClr val="C00000"/>
            </a:solidFill>
          </a:ln>
        </p:spPr>
      </p:pic>
      <p:sp>
        <p:nvSpPr>
          <p:cNvPr id="11" name="TextBox 10">
            <a:extLst>
              <a:ext uri="{FF2B5EF4-FFF2-40B4-BE49-F238E27FC236}">
                <a16:creationId xmlns:a16="http://schemas.microsoft.com/office/drawing/2014/main" id="{C5398BE0-E3BC-4371-B986-FB0B696EA664}"/>
              </a:ext>
            </a:extLst>
          </p:cNvPr>
          <p:cNvSpPr txBox="1"/>
          <p:nvPr/>
        </p:nvSpPr>
        <p:spPr>
          <a:xfrm>
            <a:off x="7485222" y="3143835"/>
            <a:ext cx="4242893" cy="400110"/>
          </a:xfrm>
          <a:prstGeom prst="rect">
            <a:avLst/>
          </a:prstGeom>
          <a:noFill/>
        </p:spPr>
        <p:txBody>
          <a:bodyPr wrap="none" rtlCol="0">
            <a:spAutoFit/>
          </a:bodyPr>
          <a:lstStyle/>
          <a:p>
            <a:r>
              <a:rPr lang="en-US" sz="2000" dirty="0"/>
              <a:t>VISSIM vehicles veer around the AV</a:t>
            </a:r>
          </a:p>
        </p:txBody>
      </p:sp>
      <p:sp>
        <p:nvSpPr>
          <p:cNvPr id="13" name="TextBox 12">
            <a:extLst>
              <a:ext uri="{FF2B5EF4-FFF2-40B4-BE49-F238E27FC236}">
                <a16:creationId xmlns:a16="http://schemas.microsoft.com/office/drawing/2014/main" id="{1CF1145C-9A20-4419-8F03-52973F585B35}"/>
              </a:ext>
            </a:extLst>
          </p:cNvPr>
          <p:cNvSpPr txBox="1"/>
          <p:nvPr/>
        </p:nvSpPr>
        <p:spPr>
          <a:xfrm>
            <a:off x="8094714" y="5890026"/>
            <a:ext cx="3438249" cy="400110"/>
          </a:xfrm>
          <a:prstGeom prst="rect">
            <a:avLst/>
          </a:prstGeom>
          <a:noFill/>
        </p:spPr>
        <p:txBody>
          <a:bodyPr wrap="none" rtlCol="0">
            <a:spAutoFit/>
          </a:bodyPr>
          <a:lstStyle/>
          <a:p>
            <a:r>
              <a:rPr lang="en-US" sz="2000" dirty="0"/>
              <a:t>AV runs into VISSIM vehicles</a:t>
            </a:r>
          </a:p>
        </p:txBody>
      </p:sp>
    </p:spTree>
    <p:extLst>
      <p:ext uri="{BB962C8B-B14F-4D97-AF65-F5344CB8AC3E}">
        <p14:creationId xmlns:p14="http://schemas.microsoft.com/office/powerpoint/2010/main" val="1521563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EF5E9C-3904-B2BD-4BAA-2AF709A5CA30}"/>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2765E35B-298B-888E-8F35-0F2572F67645}"/>
              </a:ext>
            </a:extLst>
          </p:cNvPr>
          <p:cNvSpPr>
            <a:spLocks noGrp="1"/>
          </p:cNvSpPr>
          <p:nvPr>
            <p:ph sz="quarter" idx="11"/>
          </p:nvPr>
        </p:nvSpPr>
        <p:spPr>
          <a:xfrm>
            <a:off x="470693" y="2488591"/>
            <a:ext cx="11250613" cy="2675945"/>
          </a:xfrm>
        </p:spPr>
        <p:txBody>
          <a:bodyPr/>
          <a:lstStyle/>
          <a:p>
            <a:pPr marL="0" indent="0" algn="ctr">
              <a:buNone/>
            </a:pPr>
            <a:r>
              <a:rPr lang="en-US" sz="4800" b="1" dirty="0"/>
              <a:t>Case Study 2</a:t>
            </a:r>
          </a:p>
          <a:p>
            <a:pPr marL="0" indent="0" algn="ctr">
              <a:buNone/>
            </a:pPr>
            <a:endParaRPr lang="en-US" sz="2400" b="1" dirty="0"/>
          </a:p>
          <a:p>
            <a:r>
              <a:rPr lang="en-US" dirty="0"/>
              <a:t>Machine Learning Techniques for Autonomous Agents in Military Simulations - Multum in Parvo </a:t>
            </a:r>
          </a:p>
          <a:p>
            <a:pPr lvl="1"/>
            <a:r>
              <a:rPr lang="en-US" b="1" i="1" dirty="0" err="1"/>
              <a:t>Roessingh</a:t>
            </a:r>
            <a:r>
              <a:rPr lang="en-US" b="1" i="1" dirty="0"/>
              <a:t>, </a:t>
            </a:r>
            <a:r>
              <a:rPr lang="en-US" b="1" i="1" dirty="0" err="1"/>
              <a:t>Toubman</a:t>
            </a:r>
            <a:r>
              <a:rPr lang="en-US" b="1" i="1" dirty="0"/>
              <a:t>, van </a:t>
            </a:r>
            <a:r>
              <a:rPr lang="en-US" b="1" i="1" dirty="0" err="1"/>
              <a:t>Oijen</a:t>
            </a:r>
            <a:r>
              <a:rPr lang="en-US" b="1" i="1" dirty="0"/>
              <a:t>, </a:t>
            </a:r>
            <a:r>
              <a:rPr lang="en-US" b="1" i="1" dirty="0" err="1"/>
              <a:t>Poppinga</a:t>
            </a:r>
            <a:r>
              <a:rPr lang="en-US" b="1" i="1" dirty="0"/>
              <a:t>, Hou, &amp; </a:t>
            </a:r>
            <a:r>
              <a:rPr lang="en-US" b="1" i="1" dirty="0" err="1"/>
              <a:t>Luotsinen</a:t>
            </a:r>
            <a:r>
              <a:rPr lang="en-US" b="1" i="1" dirty="0"/>
              <a:t>. (2017)</a:t>
            </a:r>
          </a:p>
        </p:txBody>
      </p:sp>
    </p:spTree>
    <p:extLst>
      <p:ext uri="{BB962C8B-B14F-4D97-AF65-F5344CB8AC3E}">
        <p14:creationId xmlns:p14="http://schemas.microsoft.com/office/powerpoint/2010/main" val="3395563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A90B-A3B4-CCD9-864F-A16DD848A343}"/>
              </a:ext>
            </a:extLst>
          </p:cNvPr>
          <p:cNvSpPr>
            <a:spLocks noGrp="1"/>
          </p:cNvSpPr>
          <p:nvPr>
            <p:ph type="title"/>
          </p:nvPr>
        </p:nvSpPr>
        <p:spPr/>
        <p:txBody>
          <a:bodyPr/>
          <a:lstStyle/>
          <a:p>
            <a:r>
              <a:rPr lang="en-US" dirty="0"/>
              <a:t>Intro – Multum in Parvo</a:t>
            </a:r>
          </a:p>
        </p:txBody>
      </p:sp>
      <p:sp>
        <p:nvSpPr>
          <p:cNvPr id="3" name="Content Placeholder 2">
            <a:extLst>
              <a:ext uri="{FF2B5EF4-FFF2-40B4-BE49-F238E27FC236}">
                <a16:creationId xmlns:a16="http://schemas.microsoft.com/office/drawing/2014/main" id="{E8BC0A3A-3038-F6AD-B5B5-C4CD784E3F25}"/>
              </a:ext>
            </a:extLst>
          </p:cNvPr>
          <p:cNvSpPr>
            <a:spLocks noGrp="1"/>
          </p:cNvSpPr>
          <p:nvPr>
            <p:ph sz="quarter" idx="11"/>
          </p:nvPr>
        </p:nvSpPr>
        <p:spPr/>
        <p:txBody>
          <a:bodyPr/>
          <a:lstStyle/>
          <a:p>
            <a:r>
              <a:rPr lang="en-US" dirty="0"/>
              <a:t>Not an XR-enabled environment as presented, but easily could be</a:t>
            </a:r>
          </a:p>
          <a:p>
            <a:pPr lvl="1"/>
            <a:r>
              <a:rPr lang="en-US" dirty="0"/>
              <a:t>However, it demonstrates ability to generate behavior in military simulation systems</a:t>
            </a:r>
          </a:p>
          <a:p>
            <a:pPr lvl="1"/>
            <a:r>
              <a:rPr lang="en-US" dirty="0"/>
              <a:t>Software/autonomous agents tend to act unrealistically or have primitive decision-making skill</a:t>
            </a:r>
          </a:p>
          <a:p>
            <a:r>
              <a:rPr lang="en-US" dirty="0"/>
              <a:t>Machine Learning can be leveraged to have agents learn a large variety of desired behavior</a:t>
            </a:r>
          </a:p>
          <a:p>
            <a:pPr lvl="1"/>
            <a:r>
              <a:rPr lang="en-US" dirty="0"/>
              <a:t>With the criteria that the ML model is compact in its code and physical memory usage</a:t>
            </a:r>
          </a:p>
          <a:p>
            <a:r>
              <a:rPr lang="en-US" dirty="0"/>
              <a:t>Major ML techniques in this project include:</a:t>
            </a:r>
          </a:p>
          <a:p>
            <a:endParaRPr lang="en-US" dirty="0"/>
          </a:p>
        </p:txBody>
      </p:sp>
      <p:sp>
        <p:nvSpPr>
          <p:cNvPr id="4" name="TextBox 3">
            <a:extLst>
              <a:ext uri="{FF2B5EF4-FFF2-40B4-BE49-F238E27FC236}">
                <a16:creationId xmlns:a16="http://schemas.microsoft.com/office/drawing/2014/main" id="{FFF4EC68-4959-9B02-C471-4CBA4A8D3419}"/>
              </a:ext>
            </a:extLst>
          </p:cNvPr>
          <p:cNvSpPr txBox="1"/>
          <p:nvPr/>
        </p:nvSpPr>
        <p:spPr>
          <a:xfrm>
            <a:off x="657922" y="4928839"/>
            <a:ext cx="10114156" cy="1438507"/>
          </a:xfrm>
          <a:prstGeom prst="rect">
            <a:avLst/>
          </a:prstGeom>
          <a:noFill/>
        </p:spPr>
        <p:txBody>
          <a:bodyPr wrap="square" rtlCol="0">
            <a:spAutoFit/>
          </a:bodyPr>
          <a:lstStyle/>
          <a:p>
            <a:endParaRPr lang="en-US" dirty="0"/>
          </a:p>
        </p:txBody>
      </p:sp>
      <p:sp>
        <p:nvSpPr>
          <p:cNvPr id="5" name="Content Placeholder 2">
            <a:extLst>
              <a:ext uri="{FF2B5EF4-FFF2-40B4-BE49-F238E27FC236}">
                <a16:creationId xmlns:a16="http://schemas.microsoft.com/office/drawing/2014/main" id="{9E700AE4-90B6-4A65-F6F0-659E54F3114B}"/>
              </a:ext>
            </a:extLst>
          </p:cNvPr>
          <p:cNvSpPr txBox="1">
            <a:spLocks/>
          </p:cNvSpPr>
          <p:nvPr/>
        </p:nvSpPr>
        <p:spPr bwMode="auto">
          <a:xfrm>
            <a:off x="480132" y="4776439"/>
            <a:ext cx="11079336" cy="1345513"/>
          </a:xfrm>
          <a:prstGeom prst="rect">
            <a:avLst/>
          </a:prstGeom>
          <a:noFill/>
          <a:ln w="9525">
            <a:noFill/>
            <a:miter lim="800000"/>
            <a:headEnd/>
            <a:tailEnd/>
          </a:ln>
          <a:effectLst/>
        </p:spPr>
        <p:txBody>
          <a:bodyPr vert="horz" wrap="square" lIns="91440" tIns="45720" rIns="91440" bIns="45720" numCol="2"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r>
              <a:rPr lang="en-US" dirty="0"/>
              <a:t>Online learning</a:t>
            </a:r>
          </a:p>
          <a:p>
            <a:pPr lvl="1"/>
            <a:r>
              <a:rPr lang="en-US" dirty="0"/>
              <a:t>Offline learning</a:t>
            </a:r>
          </a:p>
          <a:p>
            <a:pPr lvl="1"/>
            <a:r>
              <a:rPr lang="en-US" dirty="0"/>
              <a:t>Dynamic Scripting (DS)</a:t>
            </a:r>
          </a:p>
          <a:p>
            <a:pPr lvl="1"/>
            <a:r>
              <a:rPr lang="en-US" dirty="0"/>
              <a:t>Data Driven Behavior Modeling (DDBM)</a:t>
            </a:r>
          </a:p>
          <a:p>
            <a:pPr lvl="1"/>
            <a:r>
              <a:rPr lang="en-US" dirty="0"/>
              <a:t>Deep Reinforcement Learning (DRL)</a:t>
            </a:r>
          </a:p>
          <a:p>
            <a:pPr lvl="1"/>
            <a:r>
              <a:rPr lang="en-US" dirty="0"/>
              <a:t>Evolutionary Computing</a:t>
            </a:r>
          </a:p>
        </p:txBody>
      </p:sp>
    </p:spTree>
    <p:extLst>
      <p:ext uri="{BB962C8B-B14F-4D97-AF65-F5344CB8AC3E}">
        <p14:creationId xmlns:p14="http://schemas.microsoft.com/office/powerpoint/2010/main" val="144555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3B81-BD4E-2D25-B6E0-282B36E6B574}"/>
              </a:ext>
            </a:extLst>
          </p:cNvPr>
          <p:cNvSpPr>
            <a:spLocks noGrp="1"/>
          </p:cNvSpPr>
          <p:nvPr>
            <p:ph type="title"/>
          </p:nvPr>
        </p:nvSpPr>
        <p:spPr/>
        <p:txBody>
          <a:bodyPr/>
          <a:lstStyle/>
          <a:p>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Online and Offline Learning</a:t>
            </a:r>
            <a:endParaRPr lang="en-US" dirty="0"/>
          </a:p>
        </p:txBody>
      </p:sp>
      <p:sp>
        <p:nvSpPr>
          <p:cNvPr id="3" name="Content Placeholder 2">
            <a:extLst>
              <a:ext uri="{FF2B5EF4-FFF2-40B4-BE49-F238E27FC236}">
                <a16:creationId xmlns:a16="http://schemas.microsoft.com/office/drawing/2014/main" id="{BF4C8D09-6898-8E22-A93D-66170E6A2190}"/>
              </a:ext>
            </a:extLst>
          </p:cNvPr>
          <p:cNvSpPr>
            <a:spLocks noGrp="1"/>
          </p:cNvSpPr>
          <p:nvPr>
            <p:ph sz="quarter" idx="11"/>
          </p:nvPr>
        </p:nvSpPr>
        <p:spPr/>
        <p:txBody>
          <a:bodyPr anchor="ctr"/>
          <a:lstStyle/>
          <a:p>
            <a:pPr fontAlgn="auto">
              <a:spcBef>
                <a:spcPts val="0"/>
              </a:spcBef>
              <a:spcAft>
                <a:spcPts val="0"/>
              </a:spcAft>
              <a:buClr>
                <a:srgbClr val="000000"/>
              </a:buClr>
              <a:buSzPts val="2100"/>
              <a:defRPr/>
            </a:pPr>
            <a:r>
              <a:rPr kumimoji="0" lang="en-US" sz="2800" b="0" i="0" u="none" strike="noStrike" kern="0" cap="none" spc="0" normalizeH="0" baseline="0" noProof="0" dirty="0">
                <a:ln>
                  <a:noFill/>
                </a:ln>
                <a:solidFill>
                  <a:srgbClr val="000000"/>
                </a:solidFill>
                <a:effectLst/>
                <a:uLnTx/>
                <a:uFillTx/>
                <a:latin typeface="Arial Narrow"/>
                <a:sym typeface="Arial Narrow"/>
              </a:rPr>
              <a:t>Online Learning</a:t>
            </a:r>
          </a:p>
          <a:p>
            <a:pPr marL="990575" marR="0" lvl="1" indent="-380990" algn="l" defTabSz="914400" rtl="0" eaLnBrk="1" fontAlgn="auto" latinLnBrk="0" hangingPunct="1">
              <a:lnSpc>
                <a:spcPct val="100000"/>
              </a:lnSpc>
              <a:spcBef>
                <a:spcPts val="480"/>
              </a:spcBef>
              <a:spcAft>
                <a:spcPts val="0"/>
              </a:spcAft>
              <a:buClr>
                <a:srgbClr val="000000"/>
              </a:buClr>
              <a:buSzPts val="180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Arial Narrow"/>
                <a:sym typeface="Arial Narrow"/>
              </a:rPr>
              <a:t>An agent’s observation action mapping is learned during the operation/simulation</a:t>
            </a:r>
          </a:p>
          <a:p>
            <a:pPr marL="990575" marR="0" lvl="1" indent="-380990" algn="l" defTabSz="914400" rtl="0" eaLnBrk="1" fontAlgn="auto" latinLnBrk="0" hangingPunct="1">
              <a:lnSpc>
                <a:spcPct val="100000"/>
              </a:lnSpc>
              <a:spcBef>
                <a:spcPts val="480"/>
              </a:spcBef>
              <a:spcAft>
                <a:spcPts val="0"/>
              </a:spcAft>
              <a:buClr>
                <a:srgbClr val="000000"/>
              </a:buClr>
              <a:buSzPts val="1800"/>
              <a:buFont typeface="Noto Sans Symbols"/>
              <a:buChar char="■"/>
              <a:tabLst/>
              <a:defRPr/>
            </a:pPr>
            <a:r>
              <a:rPr kumimoji="0" lang="en-US" b="0" i="0" u="none" strike="noStrike" kern="0" cap="none" spc="0" normalizeH="0" baseline="0" noProof="0" dirty="0">
                <a:ln>
                  <a:noFill/>
                </a:ln>
                <a:solidFill>
                  <a:srgbClr val="000000"/>
                </a:solidFill>
                <a:effectLst/>
                <a:uLnTx/>
                <a:uFillTx/>
                <a:latin typeface="Arial Narrow"/>
                <a:ea typeface="Arial Narrow"/>
                <a:cs typeface="Arial Narrow"/>
                <a:sym typeface="Arial Narrow"/>
              </a:rPr>
              <a:t>Agents can dynamically adapt their behavior to that of their human opponents</a:t>
            </a:r>
            <a:endParaRPr lang="en-US" sz="3000" dirty="0">
              <a:solidFill>
                <a:srgbClr val="000000"/>
              </a:solidFill>
              <a:latin typeface="Arial Narrow"/>
              <a:ea typeface="Arial Narrow"/>
              <a:cs typeface="Arial Narrow"/>
              <a:sym typeface="Arial Narrow"/>
            </a:endParaRPr>
          </a:p>
          <a:p>
            <a:pPr marL="990575" marR="0" lvl="1" indent="-380990" algn="l" defTabSz="914400" rtl="0" eaLnBrk="1" fontAlgn="auto" latinLnBrk="0" hangingPunct="1">
              <a:lnSpc>
                <a:spcPct val="100000"/>
              </a:lnSpc>
              <a:spcBef>
                <a:spcPts val="480"/>
              </a:spcBef>
              <a:spcAft>
                <a:spcPts val="0"/>
              </a:spcAft>
              <a:buClr>
                <a:srgbClr val="000000"/>
              </a:buClr>
              <a:buSzPts val="1800"/>
              <a:buFont typeface="Noto Sans Symbols"/>
              <a:buChar char="■"/>
              <a:tabLst/>
              <a:defRPr/>
            </a:pPr>
            <a:r>
              <a:rPr kumimoji="0" lang="en-US" b="0" i="0" u="none" strike="noStrike" kern="0" cap="none" spc="0" normalizeH="0" baseline="0" noProof="0" dirty="0">
                <a:ln>
                  <a:noFill/>
                </a:ln>
                <a:solidFill>
                  <a:srgbClr val="000000"/>
                </a:solidFill>
                <a:effectLst/>
                <a:uLnTx/>
                <a:uFillTx/>
                <a:latin typeface="Arial Narrow"/>
                <a:sym typeface="Arial Narrow"/>
              </a:rPr>
              <a:t>Agents’ newly learned behavior cannot be validated prior to deployment</a:t>
            </a:r>
          </a:p>
          <a:p>
            <a:pPr fontAlgn="auto">
              <a:spcBef>
                <a:spcPts val="560"/>
              </a:spcBef>
              <a:spcAft>
                <a:spcPts val="0"/>
              </a:spcAft>
              <a:buClr>
                <a:srgbClr val="000000"/>
              </a:buClr>
              <a:buSzPts val="2100"/>
              <a:defRPr/>
            </a:pPr>
            <a:endParaRPr kumimoji="0" lang="en-US" sz="2800" b="0" i="0" u="none" strike="noStrike" kern="0" cap="none" spc="0" normalizeH="0" baseline="0" noProof="0" dirty="0">
              <a:ln>
                <a:noFill/>
              </a:ln>
              <a:solidFill>
                <a:srgbClr val="000000"/>
              </a:solidFill>
              <a:effectLst/>
              <a:uLnTx/>
              <a:uFillTx/>
              <a:latin typeface="Arial Narrow"/>
              <a:sym typeface="Arial Narrow"/>
            </a:endParaRPr>
          </a:p>
          <a:p>
            <a:pPr fontAlgn="auto">
              <a:spcBef>
                <a:spcPts val="560"/>
              </a:spcBef>
              <a:spcAft>
                <a:spcPts val="0"/>
              </a:spcAft>
              <a:buClr>
                <a:srgbClr val="000000"/>
              </a:buClr>
              <a:buSzPts val="2100"/>
              <a:defRPr/>
            </a:pPr>
            <a:r>
              <a:rPr kumimoji="0" lang="en-US" sz="2800" b="0" i="0" u="none" strike="noStrike" kern="0" cap="none" spc="0" normalizeH="0" baseline="0" noProof="0" dirty="0">
                <a:ln>
                  <a:noFill/>
                </a:ln>
                <a:solidFill>
                  <a:srgbClr val="000000"/>
                </a:solidFill>
                <a:effectLst/>
                <a:uLnTx/>
                <a:uFillTx/>
                <a:latin typeface="Arial Narrow"/>
                <a:sym typeface="Arial Narrow"/>
              </a:rPr>
              <a:t>Offline Learning</a:t>
            </a:r>
          </a:p>
          <a:p>
            <a:pPr marL="990575" marR="0" lvl="1" indent="-380990" algn="l" defTabSz="914400" rtl="0" eaLnBrk="1" fontAlgn="auto" latinLnBrk="0" hangingPunct="1">
              <a:lnSpc>
                <a:spcPct val="100000"/>
              </a:lnSpc>
              <a:spcBef>
                <a:spcPts val="480"/>
              </a:spcBef>
              <a:spcAft>
                <a:spcPts val="0"/>
              </a:spcAft>
              <a:buClr>
                <a:srgbClr val="000000"/>
              </a:buClr>
              <a:buSzPts val="1800"/>
              <a:buFont typeface="Noto Sans Symbols"/>
              <a:buChar char="■"/>
              <a:tabLst/>
              <a:defRPr/>
            </a:pPr>
            <a:r>
              <a:rPr kumimoji="0" lang="en-US" sz="2400" b="0" i="0" u="none" strike="noStrike" kern="0" cap="none" spc="0" normalizeH="0" baseline="0" noProof="0" dirty="0">
                <a:ln>
                  <a:noFill/>
                </a:ln>
                <a:solidFill>
                  <a:srgbClr val="000000"/>
                </a:solidFill>
                <a:effectLst/>
                <a:uLnTx/>
                <a:uFillTx/>
                <a:latin typeface="Arial Narrow"/>
                <a:sym typeface="Arial Narrow"/>
              </a:rPr>
              <a:t>An agent’s observation action mapping is learned BEFORE it is deployed for its actual purpose</a:t>
            </a:r>
          </a:p>
          <a:p>
            <a:pPr marL="990575" marR="0" lvl="1" indent="-380990" algn="l" defTabSz="914400" rtl="0" eaLnBrk="1" fontAlgn="auto" latinLnBrk="0" hangingPunct="1">
              <a:lnSpc>
                <a:spcPct val="100000"/>
              </a:lnSpc>
              <a:spcBef>
                <a:spcPts val="480"/>
              </a:spcBef>
              <a:spcAft>
                <a:spcPts val="0"/>
              </a:spcAft>
              <a:buClr>
                <a:srgbClr val="000000"/>
              </a:buClr>
              <a:buSzPts val="1800"/>
              <a:buFont typeface="Noto Sans Symbols"/>
              <a:buChar char="■"/>
              <a:tabLst/>
              <a:defRPr/>
            </a:pPr>
            <a:r>
              <a:rPr kumimoji="0" lang="en-US" b="0" i="0" u="none" strike="noStrike" kern="0" cap="none" spc="0" normalizeH="0" baseline="0" noProof="0" dirty="0">
                <a:ln>
                  <a:noFill/>
                </a:ln>
                <a:solidFill>
                  <a:srgbClr val="000000"/>
                </a:solidFill>
                <a:effectLst/>
                <a:uLnTx/>
                <a:uFillTx/>
                <a:latin typeface="Arial Narrow"/>
                <a:sym typeface="Arial Narrow"/>
              </a:rPr>
              <a:t>Simulations can run faster because the learning is done beforehand</a:t>
            </a:r>
          </a:p>
          <a:p>
            <a:pPr marL="990575" marR="0" lvl="1" indent="-380990" algn="l" defTabSz="914400" rtl="0" eaLnBrk="1" fontAlgn="auto" latinLnBrk="0" hangingPunct="1">
              <a:lnSpc>
                <a:spcPct val="100000"/>
              </a:lnSpc>
              <a:spcBef>
                <a:spcPts val="480"/>
              </a:spcBef>
              <a:spcAft>
                <a:spcPts val="0"/>
              </a:spcAft>
              <a:buClr>
                <a:srgbClr val="000000"/>
              </a:buClr>
              <a:buSzPts val="1800"/>
              <a:buFont typeface="Noto Sans Symbols"/>
              <a:buChar char="■"/>
              <a:tabLst/>
              <a:defRPr/>
            </a:pPr>
            <a:r>
              <a:rPr kumimoji="0" lang="en-US" b="0" i="0" u="none" strike="noStrike" kern="0" cap="none" spc="0" normalizeH="0" baseline="0" noProof="0" dirty="0">
                <a:ln>
                  <a:noFill/>
                </a:ln>
                <a:solidFill>
                  <a:srgbClr val="000000"/>
                </a:solidFill>
                <a:effectLst/>
                <a:uLnTx/>
                <a:uFillTx/>
                <a:latin typeface="Arial Narrow"/>
                <a:sym typeface="Arial Narrow"/>
              </a:rPr>
              <a:t>Is not dynamically adaptable compared to online learning</a:t>
            </a:r>
            <a:endParaRPr kumimoji="0" lang="en-US" sz="2400" b="0" i="0" u="none" strike="noStrike" kern="0" cap="none" spc="0" normalizeH="0" baseline="0" noProof="0" dirty="0">
              <a:ln>
                <a:noFill/>
              </a:ln>
              <a:solidFill>
                <a:srgbClr val="000000"/>
              </a:solidFill>
              <a:effectLst/>
              <a:uLnTx/>
              <a:uFillTx/>
              <a:latin typeface="Arial Narrow"/>
              <a:sym typeface="Arial Narrow"/>
            </a:endParaRPr>
          </a:p>
        </p:txBody>
      </p:sp>
    </p:spTree>
    <p:extLst>
      <p:ext uri="{BB962C8B-B14F-4D97-AF65-F5344CB8AC3E}">
        <p14:creationId xmlns:p14="http://schemas.microsoft.com/office/powerpoint/2010/main" val="3469770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83A2-E5C6-5A42-A06D-21DBAC5CD95F}"/>
              </a:ext>
            </a:extLst>
          </p:cNvPr>
          <p:cNvSpPr>
            <a:spLocks noGrp="1"/>
          </p:cNvSpPr>
          <p:nvPr>
            <p:ph type="title"/>
          </p:nvPr>
        </p:nvSpPr>
        <p:spPr/>
        <p:txBody>
          <a:bodyPr/>
          <a:lstStyle/>
          <a:p>
            <a:r>
              <a:rPr lang="en-US" dirty="0"/>
              <a:t>Dynamic Scripting</a:t>
            </a:r>
          </a:p>
        </p:txBody>
      </p:sp>
      <p:sp>
        <p:nvSpPr>
          <p:cNvPr id="3" name="Content Placeholder 2">
            <a:extLst>
              <a:ext uri="{FF2B5EF4-FFF2-40B4-BE49-F238E27FC236}">
                <a16:creationId xmlns:a16="http://schemas.microsoft.com/office/drawing/2014/main" id="{E31EC508-9063-C507-A4E3-FAFE3EC53B38}"/>
              </a:ext>
            </a:extLst>
          </p:cNvPr>
          <p:cNvSpPr>
            <a:spLocks noGrp="1"/>
          </p:cNvSpPr>
          <p:nvPr>
            <p:ph sz="quarter" idx="11"/>
          </p:nvPr>
        </p:nvSpPr>
        <p:spPr>
          <a:xfrm>
            <a:off x="480133" y="714703"/>
            <a:ext cx="6957730" cy="5407249"/>
          </a:xfrm>
        </p:spPr>
        <p:txBody>
          <a:bodyPr anchor="ctr"/>
          <a:lstStyle/>
          <a:p>
            <a:r>
              <a:rPr lang="en-US" dirty="0"/>
              <a:t>Dynamic Scripting (DS)</a:t>
            </a:r>
          </a:p>
          <a:p>
            <a:pPr lvl="1"/>
            <a:r>
              <a:rPr lang="en-US" dirty="0"/>
              <a:t>DS is a Reinforcement Learning-based technique to generate behavior through a series of “if-then” rules</a:t>
            </a:r>
          </a:p>
          <a:p>
            <a:pPr lvl="1"/>
            <a:r>
              <a:rPr lang="en-US" dirty="0"/>
              <a:t>Rules are drawn repeatedly from the rule base, based on their weight value</a:t>
            </a:r>
          </a:p>
          <a:p>
            <a:pPr lvl="1"/>
            <a:r>
              <a:rPr lang="en-US" dirty="0"/>
              <a:t>Online and offline learning can be combined with DS</a:t>
            </a:r>
          </a:p>
          <a:p>
            <a:pPr lvl="1"/>
            <a:r>
              <a:rPr lang="en-US" dirty="0"/>
              <a:t>This technique was applied to simulated Air-to-Air combat</a:t>
            </a:r>
          </a:p>
        </p:txBody>
      </p:sp>
      <p:pic>
        <p:nvPicPr>
          <p:cNvPr id="5" name="Picture 4">
            <a:extLst>
              <a:ext uri="{FF2B5EF4-FFF2-40B4-BE49-F238E27FC236}">
                <a16:creationId xmlns:a16="http://schemas.microsoft.com/office/drawing/2014/main" id="{655AB400-283F-08B3-268D-27A60E70CFE4}"/>
              </a:ext>
            </a:extLst>
          </p:cNvPr>
          <p:cNvPicPr>
            <a:picLocks noChangeAspect="1"/>
          </p:cNvPicPr>
          <p:nvPr/>
        </p:nvPicPr>
        <p:blipFill>
          <a:blip r:embed="rId2">
            <a:extLst>
              <a:ext uri="{28A0092B-C50C-407E-A947-70E740481C1C}">
                <a14:useLocalDpi xmlns:a14="http://schemas.microsoft.com/office/drawing/2010/main" val="0"/>
              </a:ext>
            </a:extLst>
          </a:blip>
          <a:srcRect t="2594" b="2594"/>
          <a:stretch/>
        </p:blipFill>
        <p:spPr>
          <a:xfrm>
            <a:off x="8287627" y="2205254"/>
            <a:ext cx="3052423" cy="3108960"/>
          </a:xfrm>
          <a:prstGeom prst="rect">
            <a:avLst/>
          </a:prstGeom>
        </p:spPr>
      </p:pic>
      <p:sp>
        <p:nvSpPr>
          <p:cNvPr id="6" name="TextBox 5">
            <a:extLst>
              <a:ext uri="{FF2B5EF4-FFF2-40B4-BE49-F238E27FC236}">
                <a16:creationId xmlns:a16="http://schemas.microsoft.com/office/drawing/2014/main" id="{5E5CA3BB-57BF-25D8-2593-58DB9CE88D82}"/>
              </a:ext>
            </a:extLst>
          </p:cNvPr>
          <p:cNvSpPr txBox="1"/>
          <p:nvPr/>
        </p:nvSpPr>
        <p:spPr>
          <a:xfrm>
            <a:off x="6558349" y="5298145"/>
            <a:ext cx="5633651"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Schematic view of the learning process with the DS technique. A script is generated with rules from rule base. The script is used to control an agent. Success or failure of the controlled agent is fed back to the rules that were used.</a:t>
            </a:r>
          </a:p>
        </p:txBody>
      </p:sp>
    </p:spTree>
    <p:extLst>
      <p:ext uri="{BB962C8B-B14F-4D97-AF65-F5344CB8AC3E}">
        <p14:creationId xmlns:p14="http://schemas.microsoft.com/office/powerpoint/2010/main" val="1279328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83A2-E5C6-5A42-A06D-21DBAC5CD95F}"/>
              </a:ext>
            </a:extLst>
          </p:cNvPr>
          <p:cNvSpPr>
            <a:spLocks noGrp="1"/>
          </p:cNvSpPr>
          <p:nvPr>
            <p:ph type="title"/>
          </p:nvPr>
        </p:nvSpPr>
        <p:spPr/>
        <p:txBody>
          <a:bodyPr/>
          <a:lstStyle/>
          <a:p>
            <a:r>
              <a:rPr lang="en-US" dirty="0"/>
              <a:t>Dynamic Scripting</a:t>
            </a:r>
          </a:p>
        </p:txBody>
      </p:sp>
      <p:sp>
        <p:nvSpPr>
          <p:cNvPr id="3" name="Content Placeholder 2">
            <a:extLst>
              <a:ext uri="{FF2B5EF4-FFF2-40B4-BE49-F238E27FC236}">
                <a16:creationId xmlns:a16="http://schemas.microsoft.com/office/drawing/2014/main" id="{E31EC508-9063-C507-A4E3-FAFE3EC53B38}"/>
              </a:ext>
            </a:extLst>
          </p:cNvPr>
          <p:cNvSpPr>
            <a:spLocks noGrp="1"/>
          </p:cNvSpPr>
          <p:nvPr>
            <p:ph sz="quarter" idx="11"/>
          </p:nvPr>
        </p:nvSpPr>
        <p:spPr>
          <a:xfrm>
            <a:off x="480132" y="714703"/>
            <a:ext cx="11250613" cy="5407249"/>
          </a:xfrm>
        </p:spPr>
        <p:txBody>
          <a:bodyPr anchor="ctr"/>
          <a:lstStyle/>
          <a:p>
            <a:r>
              <a:rPr lang="en-US" dirty="0"/>
              <a:t>Advantage of DS:</a:t>
            </a:r>
          </a:p>
          <a:p>
            <a:pPr lvl="1"/>
            <a:r>
              <a:rPr lang="en-US" dirty="0"/>
              <a:t>Simple, transparent, and straightforward</a:t>
            </a:r>
          </a:p>
          <a:p>
            <a:pPr lvl="1"/>
            <a:endParaRPr lang="en-US" sz="1600" dirty="0"/>
          </a:p>
          <a:p>
            <a:r>
              <a:rPr lang="en-US" dirty="0"/>
              <a:t>Disadvantage of DS:</a:t>
            </a:r>
          </a:p>
          <a:p>
            <a:pPr lvl="1"/>
            <a:r>
              <a:rPr lang="en-US" dirty="0"/>
              <a:t>Requires domain expertise from the start</a:t>
            </a:r>
          </a:p>
          <a:p>
            <a:pPr lvl="1"/>
            <a:endParaRPr lang="en-US" sz="1600" dirty="0"/>
          </a:p>
          <a:p>
            <a:r>
              <a:rPr lang="en-US" dirty="0"/>
              <a:t>Future work of DS</a:t>
            </a:r>
          </a:p>
          <a:p>
            <a:pPr lvl="1"/>
            <a:r>
              <a:rPr lang="en-US" dirty="0"/>
              <a:t>Bringing these agents into human-in-the-loop situations to directly learn to counter the tactics of human participants</a:t>
            </a:r>
          </a:p>
        </p:txBody>
      </p:sp>
    </p:spTree>
    <p:extLst>
      <p:ext uri="{BB962C8B-B14F-4D97-AF65-F5344CB8AC3E}">
        <p14:creationId xmlns:p14="http://schemas.microsoft.com/office/powerpoint/2010/main" val="1381899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B7F5-72BB-7C34-5692-D02A3A61007D}"/>
              </a:ext>
            </a:extLst>
          </p:cNvPr>
          <p:cNvSpPr>
            <a:spLocks noGrp="1"/>
          </p:cNvSpPr>
          <p:nvPr>
            <p:ph type="title"/>
          </p:nvPr>
        </p:nvSpPr>
        <p:spPr/>
        <p:txBody>
          <a:bodyPr/>
          <a:lstStyle/>
          <a:p>
            <a:r>
              <a:rPr lang="en-US" dirty="0"/>
              <a:t>Data Driven Behavior Modeling</a:t>
            </a:r>
          </a:p>
        </p:txBody>
      </p:sp>
      <p:sp>
        <p:nvSpPr>
          <p:cNvPr id="3" name="Content Placeholder 2">
            <a:extLst>
              <a:ext uri="{FF2B5EF4-FFF2-40B4-BE49-F238E27FC236}">
                <a16:creationId xmlns:a16="http://schemas.microsoft.com/office/drawing/2014/main" id="{60B794D7-BDF8-891B-1293-7CE07139921D}"/>
              </a:ext>
            </a:extLst>
          </p:cNvPr>
          <p:cNvSpPr>
            <a:spLocks noGrp="1"/>
          </p:cNvSpPr>
          <p:nvPr>
            <p:ph sz="quarter" idx="11"/>
          </p:nvPr>
        </p:nvSpPr>
        <p:spPr/>
        <p:txBody>
          <a:bodyPr anchor="ctr">
            <a:normAutofit/>
          </a:bodyPr>
          <a:lstStyle/>
          <a:p>
            <a:r>
              <a:rPr lang="en-US" sz="2400" dirty="0"/>
              <a:t>A supervised learning technique that leverages behavior data from virtual characters</a:t>
            </a:r>
          </a:p>
          <a:p>
            <a:endParaRPr lang="en-US" sz="1600" dirty="0"/>
          </a:p>
          <a:p>
            <a:r>
              <a:rPr lang="en-US" sz="2400" dirty="0"/>
              <a:t>DDBM was applied to a 2D simulation of bounding overwatch (i.e., tactical maneuvering of soldiers)</a:t>
            </a:r>
          </a:p>
          <a:p>
            <a:pPr lvl="1"/>
            <a:r>
              <a:rPr lang="en-US" sz="2200" dirty="0"/>
              <a:t>Agents were created using VBS3 (Virtual Battle Space), a game-based military system</a:t>
            </a:r>
          </a:p>
          <a:p>
            <a:pPr lvl="1"/>
            <a:r>
              <a:rPr lang="en-US" sz="2200" dirty="0"/>
              <a:t>ID3 was used for decision trees and back-propagation for neural networks</a:t>
            </a:r>
          </a:p>
          <a:p>
            <a:pPr lvl="1"/>
            <a:endParaRPr lang="en-US" sz="1600" dirty="0"/>
          </a:p>
          <a:p>
            <a:r>
              <a:rPr lang="en-US" dirty="0"/>
              <a:t>Advantages / disadvantages:</a:t>
            </a:r>
          </a:p>
          <a:p>
            <a:pPr lvl="1"/>
            <a:r>
              <a:rPr lang="en-US" sz="2200" dirty="0"/>
              <a:t>Recordings of the behavior of virtual characters within an existing simulation environment can be used to generate training data</a:t>
            </a:r>
          </a:p>
          <a:p>
            <a:pPr lvl="1"/>
            <a:r>
              <a:rPr lang="en-US" sz="2200" dirty="0"/>
              <a:t>Can be used with commonly available data for military simulation systems such as:</a:t>
            </a:r>
          </a:p>
          <a:p>
            <a:pPr lvl="2"/>
            <a:r>
              <a:rPr lang="en-US" dirty="0"/>
              <a:t>High level architecture (HLA), Federation Object Model (FOM), Real-Time Platform Reference FOM</a:t>
            </a:r>
          </a:p>
          <a:p>
            <a:pPr lvl="1"/>
            <a:r>
              <a:rPr lang="en-US" sz="2200" dirty="0"/>
              <a:t>Currently, online learning cannot be utilized</a:t>
            </a:r>
          </a:p>
        </p:txBody>
      </p:sp>
    </p:spTree>
    <p:extLst>
      <p:ext uri="{BB962C8B-B14F-4D97-AF65-F5344CB8AC3E}">
        <p14:creationId xmlns:p14="http://schemas.microsoft.com/office/powerpoint/2010/main" val="1299584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874F-9739-18AE-2D6E-257B7E0DEFB2}"/>
              </a:ext>
            </a:extLst>
          </p:cNvPr>
          <p:cNvSpPr>
            <a:spLocks noGrp="1"/>
          </p:cNvSpPr>
          <p:nvPr>
            <p:ph type="title"/>
          </p:nvPr>
        </p:nvSpPr>
        <p:spPr/>
        <p:txBody>
          <a:bodyPr/>
          <a:lstStyle/>
          <a:p>
            <a:r>
              <a:rPr lang="en-US" dirty="0"/>
              <a:t>Deep Reinforcement Learning</a:t>
            </a:r>
          </a:p>
        </p:txBody>
      </p:sp>
      <p:sp>
        <p:nvSpPr>
          <p:cNvPr id="3" name="Content Placeholder 2">
            <a:extLst>
              <a:ext uri="{FF2B5EF4-FFF2-40B4-BE49-F238E27FC236}">
                <a16:creationId xmlns:a16="http://schemas.microsoft.com/office/drawing/2014/main" id="{8584A545-AAAA-73BA-3F91-87A260245FA7}"/>
              </a:ext>
            </a:extLst>
          </p:cNvPr>
          <p:cNvSpPr>
            <a:spLocks noGrp="1"/>
          </p:cNvSpPr>
          <p:nvPr>
            <p:ph sz="quarter" idx="11"/>
          </p:nvPr>
        </p:nvSpPr>
        <p:spPr>
          <a:xfrm>
            <a:off x="480132" y="1046715"/>
            <a:ext cx="6004751" cy="5075237"/>
          </a:xfrm>
        </p:spPr>
        <p:txBody>
          <a:bodyPr anchor="ctr">
            <a:normAutofit fontScale="92500" lnSpcReduction="10000"/>
          </a:bodyPr>
          <a:lstStyle/>
          <a:p>
            <a:pPr lvl="1"/>
            <a:endParaRPr lang="en-US" dirty="0"/>
          </a:p>
          <a:p>
            <a:r>
              <a:rPr lang="en-US" dirty="0"/>
              <a:t>A neural network reinforcement learning technique</a:t>
            </a:r>
          </a:p>
          <a:p>
            <a:endParaRPr lang="en-US" sz="1700" dirty="0"/>
          </a:p>
          <a:p>
            <a:r>
              <a:rPr lang="en-US" dirty="0"/>
              <a:t>Model-free DRL techniques were applied to a bounding overwatch example</a:t>
            </a:r>
          </a:p>
          <a:p>
            <a:pPr lvl="1"/>
            <a:r>
              <a:rPr lang="en-US" dirty="0"/>
              <a:t>Agents learn without having knowledge about the dynamics of the environment</a:t>
            </a:r>
            <a:endParaRPr lang="en-US" sz="400" dirty="0"/>
          </a:p>
          <a:p>
            <a:pPr lvl="1"/>
            <a:r>
              <a:rPr lang="en-US" dirty="0"/>
              <a:t>Deep Q-Learning (DQL)</a:t>
            </a:r>
          </a:p>
          <a:p>
            <a:pPr lvl="1"/>
            <a:r>
              <a:rPr lang="en-US" dirty="0"/>
              <a:t>Asynchronous Advantage Actor-Critic with a Feed Forward Network (A3CFF)</a:t>
            </a:r>
          </a:p>
          <a:p>
            <a:pPr lvl="1"/>
            <a:r>
              <a:rPr lang="en-US" dirty="0"/>
              <a:t>Asynchronous Advantage Actor-Critic with a Long Short-Term Memory (A3C-LSTM)</a:t>
            </a:r>
          </a:p>
        </p:txBody>
      </p:sp>
      <p:pic>
        <p:nvPicPr>
          <p:cNvPr id="5" name="Picture 4">
            <a:extLst>
              <a:ext uri="{FF2B5EF4-FFF2-40B4-BE49-F238E27FC236}">
                <a16:creationId xmlns:a16="http://schemas.microsoft.com/office/drawing/2014/main" id="{E0F45109-6C53-370C-66FC-6D9CCB066495}"/>
              </a:ext>
            </a:extLst>
          </p:cNvPr>
          <p:cNvPicPr>
            <a:picLocks noChangeAspect="1"/>
          </p:cNvPicPr>
          <p:nvPr/>
        </p:nvPicPr>
        <p:blipFill rotWithShape="1">
          <a:blip r:embed="rId3"/>
          <a:srcRect b="12268"/>
          <a:stretch/>
        </p:blipFill>
        <p:spPr>
          <a:xfrm>
            <a:off x="6931723" y="795130"/>
            <a:ext cx="4887007" cy="4880841"/>
          </a:xfrm>
          <a:prstGeom prst="rect">
            <a:avLst/>
          </a:prstGeom>
        </p:spPr>
      </p:pic>
      <p:sp>
        <p:nvSpPr>
          <p:cNvPr id="7" name="TextBox 6">
            <a:extLst>
              <a:ext uri="{FF2B5EF4-FFF2-40B4-BE49-F238E27FC236}">
                <a16:creationId xmlns:a16="http://schemas.microsoft.com/office/drawing/2014/main" id="{58439C6D-0B91-9E8A-2A3A-6F97A2D14D35}"/>
              </a:ext>
            </a:extLst>
          </p:cNvPr>
          <p:cNvSpPr txBox="1"/>
          <p:nvPr/>
        </p:nvSpPr>
        <p:spPr>
          <a:xfrm>
            <a:off x="6287611" y="5653669"/>
            <a:ext cx="600475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From left to right and top to down; a sequence of bounding overwatch movement tactic. The orange hexagon is the target, the blue square is a programmed agent, and the green cross is the autonomous agent.</a:t>
            </a:r>
          </a:p>
        </p:txBody>
      </p:sp>
    </p:spTree>
    <p:extLst>
      <p:ext uri="{BB962C8B-B14F-4D97-AF65-F5344CB8AC3E}">
        <p14:creationId xmlns:p14="http://schemas.microsoft.com/office/powerpoint/2010/main" val="31142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A986-C546-3E8A-88C3-D7BD81625D9A}"/>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EDBE9E5-259A-28C4-0413-14C04451FB4C}"/>
              </a:ext>
            </a:extLst>
          </p:cNvPr>
          <p:cNvSpPr>
            <a:spLocks noGrp="1"/>
          </p:cNvSpPr>
          <p:nvPr>
            <p:ph sz="quarter" idx="11"/>
          </p:nvPr>
        </p:nvSpPr>
        <p:spPr/>
        <p:txBody>
          <a:bodyPr anchor="ctr"/>
          <a:lstStyle/>
          <a:p>
            <a:r>
              <a:rPr lang="en-US" dirty="0"/>
              <a:t>Describe categories of machine learning technologies and several of their most used algorithm architectures</a:t>
            </a:r>
          </a:p>
          <a:p>
            <a:endParaRPr lang="en-US" sz="1000" dirty="0"/>
          </a:p>
          <a:p>
            <a:r>
              <a:rPr lang="en-US" dirty="0"/>
              <a:t>Describe how machine learning architectures can be leveraged for XR-enabled Modeling, Simulation, and Technology (MS&amp;T) applications</a:t>
            </a:r>
          </a:p>
          <a:p>
            <a:endParaRPr lang="en-US" sz="1000" dirty="0"/>
          </a:p>
          <a:p>
            <a:r>
              <a:rPr lang="en-US" dirty="0"/>
              <a:t>List and compute savings (i.e., time, cost, etc.) from applying machine learning on relevant XR-enabled MS&amp;T applications from recent case studies</a:t>
            </a:r>
          </a:p>
          <a:p>
            <a:endParaRPr lang="en-US" sz="1000" dirty="0"/>
          </a:p>
          <a:p>
            <a:r>
              <a:rPr lang="en-US" dirty="0"/>
              <a:t>Describe several ways of incorporating machine learning technology into warfighter training to increase efficacy, efficiency, cost, or time</a:t>
            </a:r>
          </a:p>
        </p:txBody>
      </p:sp>
    </p:spTree>
    <p:extLst>
      <p:ext uri="{BB962C8B-B14F-4D97-AF65-F5344CB8AC3E}">
        <p14:creationId xmlns:p14="http://schemas.microsoft.com/office/powerpoint/2010/main" val="562712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61C6-CBE1-583E-D6A7-01C12222F3B7}"/>
              </a:ext>
            </a:extLst>
          </p:cNvPr>
          <p:cNvSpPr>
            <a:spLocks noGrp="1"/>
          </p:cNvSpPr>
          <p:nvPr>
            <p:ph type="title"/>
          </p:nvPr>
        </p:nvSpPr>
        <p:spPr/>
        <p:txBody>
          <a:bodyPr/>
          <a:lstStyle/>
          <a:p>
            <a:r>
              <a:rPr lang="en-US" dirty="0"/>
              <a:t>Deep Reinforcement Learning</a:t>
            </a:r>
          </a:p>
        </p:txBody>
      </p:sp>
      <p:sp>
        <p:nvSpPr>
          <p:cNvPr id="3" name="Content Placeholder 2">
            <a:extLst>
              <a:ext uri="{FF2B5EF4-FFF2-40B4-BE49-F238E27FC236}">
                <a16:creationId xmlns:a16="http://schemas.microsoft.com/office/drawing/2014/main" id="{C6A6DFD9-CF9B-CD57-E8E0-B68AEC81FFD4}"/>
              </a:ext>
            </a:extLst>
          </p:cNvPr>
          <p:cNvSpPr>
            <a:spLocks noGrp="1"/>
          </p:cNvSpPr>
          <p:nvPr>
            <p:ph sz="quarter" idx="11"/>
          </p:nvPr>
        </p:nvSpPr>
        <p:spPr>
          <a:xfrm>
            <a:off x="480132" y="1046715"/>
            <a:ext cx="4080717" cy="5075237"/>
          </a:xfrm>
        </p:spPr>
        <p:txBody>
          <a:bodyPr anchor="ctr"/>
          <a:lstStyle/>
          <a:p>
            <a:r>
              <a:rPr lang="en-US" dirty="0"/>
              <a:t>DQL fails to learn task</a:t>
            </a:r>
          </a:p>
          <a:p>
            <a:pPr marL="0" indent="0">
              <a:buNone/>
            </a:pPr>
            <a:endParaRPr lang="en-US" dirty="0"/>
          </a:p>
          <a:p>
            <a:r>
              <a:rPr lang="en-US" dirty="0"/>
              <a:t>A3C-LSTM converges faster than A3C-FF</a:t>
            </a:r>
          </a:p>
          <a:p>
            <a:endParaRPr lang="en-US" dirty="0"/>
          </a:p>
          <a:p>
            <a:endParaRPr lang="en-US" dirty="0"/>
          </a:p>
        </p:txBody>
      </p:sp>
      <p:pic>
        <p:nvPicPr>
          <p:cNvPr id="4" name="Google Shape;519;g13b98e78190_0_0">
            <a:extLst>
              <a:ext uri="{FF2B5EF4-FFF2-40B4-BE49-F238E27FC236}">
                <a16:creationId xmlns:a16="http://schemas.microsoft.com/office/drawing/2014/main" id="{B571E877-A298-D3AF-72B2-9C0D9399205A}"/>
              </a:ext>
            </a:extLst>
          </p:cNvPr>
          <p:cNvPicPr preferRelativeResize="0"/>
          <p:nvPr/>
        </p:nvPicPr>
        <p:blipFill>
          <a:blip r:embed="rId3">
            <a:extLst>
              <a:ext uri="{28A0092B-C50C-407E-A947-70E740481C1C}">
                <a14:useLocalDpi xmlns:a14="http://schemas.microsoft.com/office/drawing/2010/main" val="0"/>
              </a:ext>
            </a:extLst>
          </a:blip>
          <a:srcRect t="1401" b="1401"/>
          <a:stretch/>
        </p:blipFill>
        <p:spPr>
          <a:xfrm>
            <a:off x="4294968" y="1103435"/>
            <a:ext cx="7416900" cy="4189465"/>
          </a:xfrm>
          <a:prstGeom prst="rect">
            <a:avLst/>
          </a:prstGeom>
          <a:noFill/>
          <a:ln>
            <a:noFill/>
          </a:ln>
        </p:spPr>
      </p:pic>
      <p:sp>
        <p:nvSpPr>
          <p:cNvPr id="5" name="TextBox 4">
            <a:extLst>
              <a:ext uri="{FF2B5EF4-FFF2-40B4-BE49-F238E27FC236}">
                <a16:creationId xmlns:a16="http://schemas.microsoft.com/office/drawing/2014/main" id="{0489C3FD-548E-0564-9EC3-AFE0FE185088}"/>
              </a:ext>
            </a:extLst>
          </p:cNvPr>
          <p:cNvSpPr txBox="1"/>
          <p:nvPr/>
        </p:nvSpPr>
        <p:spPr>
          <a:xfrm>
            <a:off x="4560849" y="5349620"/>
            <a:ext cx="7151019"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Line plots representing reward (y-axis) over time (x-axis) for the bounding overwatch learning task where 0% and 100% represents the start and end of training respectively, for each learning algorithm</a:t>
            </a:r>
          </a:p>
        </p:txBody>
      </p:sp>
    </p:spTree>
    <p:extLst>
      <p:ext uri="{BB962C8B-B14F-4D97-AF65-F5344CB8AC3E}">
        <p14:creationId xmlns:p14="http://schemas.microsoft.com/office/powerpoint/2010/main" val="3318685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1250-CFE4-2C87-4D07-68B429BEB456}"/>
              </a:ext>
            </a:extLst>
          </p:cNvPr>
          <p:cNvSpPr>
            <a:spLocks noGrp="1"/>
          </p:cNvSpPr>
          <p:nvPr>
            <p:ph type="title"/>
          </p:nvPr>
        </p:nvSpPr>
        <p:spPr/>
        <p:txBody>
          <a:bodyPr/>
          <a:lstStyle/>
          <a:p>
            <a:r>
              <a:rPr lang="en-US" dirty="0"/>
              <a:t>Deep Reinforcement Learning</a:t>
            </a:r>
          </a:p>
        </p:txBody>
      </p:sp>
      <p:sp>
        <p:nvSpPr>
          <p:cNvPr id="3" name="Content Placeholder 2">
            <a:extLst>
              <a:ext uri="{FF2B5EF4-FFF2-40B4-BE49-F238E27FC236}">
                <a16:creationId xmlns:a16="http://schemas.microsoft.com/office/drawing/2014/main" id="{33D754E8-4099-A7C9-6B2A-18BD65FF65F0}"/>
              </a:ext>
            </a:extLst>
          </p:cNvPr>
          <p:cNvSpPr>
            <a:spLocks noGrp="1"/>
          </p:cNvSpPr>
          <p:nvPr>
            <p:ph sz="quarter" idx="11"/>
          </p:nvPr>
        </p:nvSpPr>
        <p:spPr>
          <a:xfrm>
            <a:off x="480132" y="1046715"/>
            <a:ext cx="6007127" cy="5075237"/>
          </a:xfrm>
        </p:spPr>
        <p:txBody>
          <a:bodyPr anchor="ctr">
            <a:normAutofit fontScale="92500" lnSpcReduction="20000"/>
          </a:bodyPr>
          <a:lstStyle/>
          <a:p>
            <a:r>
              <a:rPr lang="en-US" dirty="0"/>
              <a:t>Additional DRL techniques were explored and used on a serious game called </a:t>
            </a:r>
            <a:r>
              <a:rPr lang="en-US" i="1" dirty="0"/>
              <a:t>Space Fortress</a:t>
            </a:r>
            <a:r>
              <a:rPr lang="en-US" dirty="0"/>
              <a:t> </a:t>
            </a:r>
          </a:p>
          <a:p>
            <a:endParaRPr lang="en-US" sz="1700" dirty="0"/>
          </a:p>
          <a:p>
            <a:r>
              <a:rPr lang="en-US" dirty="0"/>
              <a:t>Emulate similar tasks/skills for Sensor Operators (SOs) for Remotely Piloted Aircraft Systems (RPAS) such as:</a:t>
            </a:r>
          </a:p>
          <a:p>
            <a:pPr lvl="1"/>
            <a:r>
              <a:rPr lang="en-US" dirty="0"/>
              <a:t>controlling sensors and detecting</a:t>
            </a:r>
          </a:p>
          <a:p>
            <a:pPr lvl="1"/>
            <a:r>
              <a:rPr lang="en-US" dirty="0"/>
              <a:t>identifying and tracking targets</a:t>
            </a:r>
          </a:p>
          <a:p>
            <a:pPr lvl="1"/>
            <a:r>
              <a:rPr lang="en-US" dirty="0"/>
              <a:t>visual scanning</a:t>
            </a:r>
          </a:p>
          <a:p>
            <a:pPr lvl="1"/>
            <a:r>
              <a:rPr lang="en-US" dirty="0"/>
              <a:t>tracking and discrimination</a:t>
            </a:r>
          </a:p>
          <a:p>
            <a:pPr lvl="1"/>
            <a:r>
              <a:rPr lang="en-US" dirty="0"/>
              <a:t>spatial memory</a:t>
            </a:r>
          </a:p>
          <a:p>
            <a:pPr lvl="1"/>
            <a:r>
              <a:rPr lang="en-US" dirty="0"/>
              <a:t>divided attention and vigilance to multiple sources</a:t>
            </a:r>
          </a:p>
        </p:txBody>
      </p:sp>
      <p:pic>
        <p:nvPicPr>
          <p:cNvPr id="1026" name="Picture 2" descr="Get Space Fortress - Microsoft Store">
            <a:extLst>
              <a:ext uri="{FF2B5EF4-FFF2-40B4-BE49-F238E27FC236}">
                <a16:creationId xmlns:a16="http://schemas.microsoft.com/office/drawing/2014/main" id="{CBD28D2C-C61A-2D8B-6644-18BFC42FD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667" y="1979875"/>
            <a:ext cx="5704740" cy="320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982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6408-40CF-7696-85DB-B4D0292C8A1D}"/>
              </a:ext>
            </a:extLst>
          </p:cNvPr>
          <p:cNvSpPr>
            <a:spLocks noGrp="1"/>
          </p:cNvSpPr>
          <p:nvPr>
            <p:ph type="title"/>
          </p:nvPr>
        </p:nvSpPr>
        <p:spPr/>
        <p:txBody>
          <a:bodyPr/>
          <a:lstStyle/>
          <a:p>
            <a:r>
              <a:rPr lang="en-US" dirty="0"/>
              <a:t>Deep Reinforcement Learning</a:t>
            </a:r>
          </a:p>
        </p:txBody>
      </p:sp>
      <p:sp>
        <p:nvSpPr>
          <p:cNvPr id="3" name="Content Placeholder 2">
            <a:extLst>
              <a:ext uri="{FF2B5EF4-FFF2-40B4-BE49-F238E27FC236}">
                <a16:creationId xmlns:a16="http://schemas.microsoft.com/office/drawing/2014/main" id="{EE9D3480-8513-446D-7575-C4137E16C8E4}"/>
              </a:ext>
            </a:extLst>
          </p:cNvPr>
          <p:cNvSpPr>
            <a:spLocks noGrp="1"/>
          </p:cNvSpPr>
          <p:nvPr>
            <p:ph sz="quarter" idx="11"/>
          </p:nvPr>
        </p:nvSpPr>
        <p:spPr/>
        <p:txBody>
          <a:bodyPr/>
          <a:lstStyle/>
          <a:p>
            <a:r>
              <a:rPr lang="en-US" dirty="0"/>
              <a:t>The DRL techniques for </a:t>
            </a:r>
            <a:r>
              <a:rPr lang="en-US" i="1" dirty="0"/>
              <a:t>Space Fortress</a:t>
            </a:r>
            <a:r>
              <a:rPr lang="en-US" dirty="0"/>
              <a:t> used were:</a:t>
            </a:r>
          </a:p>
          <a:p>
            <a:pPr lvl="1"/>
            <a:r>
              <a:rPr lang="en-US" dirty="0"/>
              <a:t>Deep Q-Network (DQN)</a:t>
            </a:r>
          </a:p>
          <a:p>
            <a:pPr lvl="1"/>
            <a:r>
              <a:rPr lang="en-US" dirty="0"/>
              <a:t>Asynchronous Advantage Actor-Critic with a Long Short-Term Memory (A3C-LSTM)</a:t>
            </a:r>
          </a:p>
          <a:p>
            <a:pPr lvl="1"/>
            <a:endParaRPr lang="en-US" sz="1600" dirty="0"/>
          </a:p>
          <a:p>
            <a:r>
              <a:rPr lang="en-US" dirty="0"/>
              <a:t>Both algorithms performed poorly</a:t>
            </a:r>
          </a:p>
          <a:p>
            <a:pPr lvl="1"/>
            <a:r>
              <a:rPr lang="en-US" dirty="0"/>
              <a:t>This may be due to the high complexity and dimensionality of the game</a:t>
            </a:r>
          </a:p>
          <a:p>
            <a:pPr lvl="1"/>
            <a:endParaRPr lang="en-US" sz="1600" dirty="0"/>
          </a:p>
          <a:p>
            <a:r>
              <a:rPr lang="en-US" dirty="0"/>
              <a:t>Alternatively, the DQN and A3C-LSTM algorithms were applied to mini-games based on part-task games for an SO which tested for:</a:t>
            </a:r>
          </a:p>
          <a:p>
            <a:pPr lvl="1"/>
            <a:r>
              <a:rPr lang="en-US" dirty="0"/>
              <a:t>Spatial processing abilities</a:t>
            </a:r>
          </a:p>
          <a:p>
            <a:pPr lvl="1"/>
            <a:r>
              <a:rPr lang="en-US" dirty="0"/>
              <a:t>Divided attention</a:t>
            </a:r>
          </a:p>
          <a:p>
            <a:pPr lvl="1"/>
            <a:r>
              <a:rPr lang="en-US" dirty="0"/>
              <a:t>Visual discrimination</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899101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2E87-A86B-A6E2-D663-1DADB89A9B98}"/>
              </a:ext>
            </a:extLst>
          </p:cNvPr>
          <p:cNvSpPr>
            <a:spLocks noGrp="1"/>
          </p:cNvSpPr>
          <p:nvPr>
            <p:ph type="title"/>
          </p:nvPr>
        </p:nvSpPr>
        <p:spPr/>
        <p:txBody>
          <a:bodyPr/>
          <a:lstStyle/>
          <a:p>
            <a:r>
              <a:rPr lang="en-US" dirty="0"/>
              <a:t>Deep Reinforcement Learning</a:t>
            </a:r>
          </a:p>
        </p:txBody>
      </p:sp>
      <p:pic>
        <p:nvPicPr>
          <p:cNvPr id="4" name="Google Shape;542;g13b98e78190_0_7">
            <a:extLst>
              <a:ext uri="{FF2B5EF4-FFF2-40B4-BE49-F238E27FC236}">
                <a16:creationId xmlns:a16="http://schemas.microsoft.com/office/drawing/2014/main" id="{85803035-78FB-5260-73FA-35E47BA91087}"/>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l="2524" r="2524"/>
          <a:stretch/>
        </p:blipFill>
        <p:spPr>
          <a:xfrm>
            <a:off x="1319550" y="1046715"/>
            <a:ext cx="9598433" cy="4349071"/>
          </a:xfrm>
          <a:prstGeom prst="rect">
            <a:avLst/>
          </a:prstGeom>
          <a:noFill/>
          <a:ln>
            <a:noFill/>
          </a:ln>
        </p:spPr>
      </p:pic>
      <p:sp>
        <p:nvSpPr>
          <p:cNvPr id="6" name="TextBox 5">
            <a:extLst>
              <a:ext uri="{FF2B5EF4-FFF2-40B4-BE49-F238E27FC236}">
                <a16:creationId xmlns:a16="http://schemas.microsoft.com/office/drawing/2014/main" id="{6CF84B66-48C6-727F-82CE-3C18CAC450B2}"/>
              </a:ext>
            </a:extLst>
          </p:cNvPr>
          <p:cNvSpPr txBox="1"/>
          <p:nvPr/>
        </p:nvSpPr>
        <p:spPr>
          <a:xfrm>
            <a:off x="1319549" y="5395786"/>
            <a:ext cx="959843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Progressive part-task training comparison. Positive transfer of training was observed, up to 20% higher scores with equal training time</a:t>
            </a:r>
          </a:p>
        </p:txBody>
      </p:sp>
      <p:pic>
        <p:nvPicPr>
          <p:cNvPr id="5" name="Picture 4">
            <a:extLst>
              <a:ext uri="{FF2B5EF4-FFF2-40B4-BE49-F238E27FC236}">
                <a16:creationId xmlns:a16="http://schemas.microsoft.com/office/drawing/2014/main" id="{FE005D27-3692-A289-C1D1-40FA9B1CA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62" y="1177562"/>
            <a:ext cx="9598433" cy="4129558"/>
          </a:xfrm>
          <a:prstGeom prst="rect">
            <a:avLst/>
          </a:prstGeom>
        </p:spPr>
      </p:pic>
    </p:spTree>
    <p:extLst>
      <p:ext uri="{BB962C8B-B14F-4D97-AF65-F5344CB8AC3E}">
        <p14:creationId xmlns:p14="http://schemas.microsoft.com/office/powerpoint/2010/main" val="648302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EFC3-B2D8-8553-6E1A-EA1FD4C5FC9E}"/>
              </a:ext>
            </a:extLst>
          </p:cNvPr>
          <p:cNvSpPr>
            <a:spLocks noGrp="1"/>
          </p:cNvSpPr>
          <p:nvPr>
            <p:ph type="title"/>
          </p:nvPr>
        </p:nvSpPr>
        <p:spPr/>
        <p:txBody>
          <a:bodyPr/>
          <a:lstStyle/>
          <a:p>
            <a:r>
              <a:rPr lang="en-US" dirty="0"/>
              <a:t>Deep Reinforcement Learning</a:t>
            </a:r>
          </a:p>
        </p:txBody>
      </p:sp>
      <p:sp>
        <p:nvSpPr>
          <p:cNvPr id="3" name="Content Placeholder 2">
            <a:extLst>
              <a:ext uri="{FF2B5EF4-FFF2-40B4-BE49-F238E27FC236}">
                <a16:creationId xmlns:a16="http://schemas.microsoft.com/office/drawing/2014/main" id="{BE90A29F-A7E0-053F-7EB0-5D400640D9E6}"/>
              </a:ext>
            </a:extLst>
          </p:cNvPr>
          <p:cNvSpPr>
            <a:spLocks noGrp="1"/>
          </p:cNvSpPr>
          <p:nvPr>
            <p:ph sz="quarter" idx="11"/>
          </p:nvPr>
        </p:nvSpPr>
        <p:spPr/>
        <p:txBody>
          <a:bodyPr anchor="ctr"/>
          <a:lstStyle/>
          <a:p>
            <a:r>
              <a:rPr lang="en-US" dirty="0"/>
              <a:t>In the mini-games, the DQN and A3C-LSTM algorithms had</a:t>
            </a:r>
          </a:p>
          <a:p>
            <a:pPr lvl="1"/>
            <a:r>
              <a:rPr lang="en-US" dirty="0"/>
              <a:t>Super- or par-human performance in all tasks for dynamic target variation (i.e., tasks that test spatial processing abilities)</a:t>
            </a:r>
          </a:p>
          <a:p>
            <a:pPr lvl="1"/>
            <a:r>
              <a:rPr lang="en-US" dirty="0"/>
              <a:t>Sub-human performance for the other tasks</a:t>
            </a:r>
          </a:p>
          <a:p>
            <a:pPr lvl="1"/>
            <a:endParaRPr lang="en-US" sz="1600" dirty="0"/>
          </a:p>
          <a:p>
            <a:r>
              <a:rPr lang="en-US" dirty="0"/>
              <a:t>Advantage of DRL:</a:t>
            </a:r>
          </a:p>
          <a:p>
            <a:pPr lvl="1"/>
            <a:r>
              <a:rPr lang="en-US" dirty="0"/>
              <a:t>Works well with large datasets</a:t>
            </a:r>
          </a:p>
          <a:p>
            <a:pPr lvl="1"/>
            <a:endParaRPr lang="en-US" sz="1600" dirty="0"/>
          </a:p>
          <a:p>
            <a:r>
              <a:rPr lang="en-US" dirty="0"/>
              <a:t>Disadvantage of DRL:</a:t>
            </a:r>
          </a:p>
          <a:p>
            <a:pPr lvl="1"/>
            <a:r>
              <a:rPr lang="en-US" dirty="0"/>
              <a:t>Suffers in complex and multi-dimensional games </a:t>
            </a:r>
          </a:p>
        </p:txBody>
      </p:sp>
    </p:spTree>
    <p:extLst>
      <p:ext uri="{BB962C8B-B14F-4D97-AF65-F5344CB8AC3E}">
        <p14:creationId xmlns:p14="http://schemas.microsoft.com/office/powerpoint/2010/main" val="1800739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8288-5243-87C9-3278-BC86499E8C79}"/>
              </a:ext>
            </a:extLst>
          </p:cNvPr>
          <p:cNvSpPr>
            <a:spLocks noGrp="1"/>
          </p:cNvSpPr>
          <p:nvPr>
            <p:ph type="title"/>
          </p:nvPr>
        </p:nvSpPr>
        <p:spPr/>
        <p:txBody>
          <a:bodyPr/>
          <a:lstStyle/>
          <a:p>
            <a:r>
              <a:rPr lang="en-US" dirty="0"/>
              <a:t>Evolutionary Computing</a:t>
            </a:r>
          </a:p>
        </p:txBody>
      </p:sp>
      <p:sp>
        <p:nvSpPr>
          <p:cNvPr id="3" name="Content Placeholder 2">
            <a:extLst>
              <a:ext uri="{FF2B5EF4-FFF2-40B4-BE49-F238E27FC236}">
                <a16:creationId xmlns:a16="http://schemas.microsoft.com/office/drawing/2014/main" id="{66EF323C-1A90-420B-5C71-A55D72115687}"/>
              </a:ext>
            </a:extLst>
          </p:cNvPr>
          <p:cNvSpPr>
            <a:spLocks noGrp="1"/>
          </p:cNvSpPr>
          <p:nvPr>
            <p:ph sz="quarter" idx="11"/>
          </p:nvPr>
        </p:nvSpPr>
        <p:spPr/>
        <p:txBody>
          <a:bodyPr/>
          <a:lstStyle/>
          <a:p>
            <a:r>
              <a:rPr lang="en-US" dirty="0"/>
              <a:t>Evolutionary Computing is a set of ML techniques inspired by the process of natural evolution:</a:t>
            </a:r>
          </a:p>
          <a:p>
            <a:pPr lvl="1"/>
            <a:r>
              <a:rPr lang="en-US" dirty="0"/>
              <a:t>Evolutionary strategies</a:t>
            </a:r>
          </a:p>
          <a:p>
            <a:pPr lvl="1"/>
            <a:r>
              <a:rPr lang="en-US" dirty="0"/>
              <a:t>Evolutionary Programming</a:t>
            </a:r>
          </a:p>
          <a:p>
            <a:pPr lvl="1"/>
            <a:r>
              <a:rPr lang="en-US" dirty="0"/>
              <a:t>Genetic Programming (GP)</a:t>
            </a:r>
          </a:p>
          <a:p>
            <a:pPr lvl="1"/>
            <a:r>
              <a:rPr lang="en-US" dirty="0"/>
              <a:t>Genetic Algorithms</a:t>
            </a:r>
          </a:p>
          <a:p>
            <a:pPr lvl="1"/>
            <a:endParaRPr lang="en-US" sz="1600" dirty="0"/>
          </a:p>
          <a:p>
            <a:r>
              <a:rPr lang="en-US" dirty="0"/>
              <a:t>Used GP for a predator (the agent) to learn how to tactically devour prey</a:t>
            </a:r>
          </a:p>
          <a:p>
            <a:endParaRPr lang="en-US" sz="1600" dirty="0"/>
          </a:p>
          <a:p>
            <a:r>
              <a:rPr lang="en-US" dirty="0"/>
              <a:t>Predator behavior created by GP surpasses predator behavior manually programmed by humans</a:t>
            </a:r>
          </a:p>
        </p:txBody>
      </p:sp>
    </p:spTree>
    <p:extLst>
      <p:ext uri="{BB962C8B-B14F-4D97-AF65-F5344CB8AC3E}">
        <p14:creationId xmlns:p14="http://schemas.microsoft.com/office/powerpoint/2010/main" val="1571310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8288-5243-87C9-3278-BC86499E8C79}"/>
              </a:ext>
            </a:extLst>
          </p:cNvPr>
          <p:cNvSpPr>
            <a:spLocks noGrp="1"/>
          </p:cNvSpPr>
          <p:nvPr>
            <p:ph type="title"/>
          </p:nvPr>
        </p:nvSpPr>
        <p:spPr/>
        <p:txBody>
          <a:bodyPr/>
          <a:lstStyle/>
          <a:p>
            <a:r>
              <a:rPr lang="en-US" dirty="0"/>
              <a:t>Evolutionary Computing</a:t>
            </a:r>
          </a:p>
        </p:txBody>
      </p:sp>
      <p:sp>
        <p:nvSpPr>
          <p:cNvPr id="3" name="Content Placeholder 2">
            <a:extLst>
              <a:ext uri="{FF2B5EF4-FFF2-40B4-BE49-F238E27FC236}">
                <a16:creationId xmlns:a16="http://schemas.microsoft.com/office/drawing/2014/main" id="{66EF323C-1A90-420B-5C71-A55D72115687}"/>
              </a:ext>
            </a:extLst>
          </p:cNvPr>
          <p:cNvSpPr>
            <a:spLocks noGrp="1"/>
          </p:cNvSpPr>
          <p:nvPr>
            <p:ph sz="quarter" idx="11"/>
          </p:nvPr>
        </p:nvSpPr>
        <p:spPr/>
        <p:txBody>
          <a:bodyPr/>
          <a:lstStyle/>
          <a:p>
            <a:r>
              <a:rPr lang="en-US" dirty="0"/>
              <a:t>Learning Classifier Systems (LCS) are a collection of genetic-based ML methods </a:t>
            </a:r>
          </a:p>
          <a:p>
            <a:endParaRPr lang="en-US" sz="1600" dirty="0"/>
          </a:p>
          <a:p>
            <a:r>
              <a:rPr lang="en-US" dirty="0"/>
              <a:t>The LCS operates on rules, but not like DS</a:t>
            </a:r>
          </a:p>
          <a:p>
            <a:pPr lvl="1"/>
            <a:r>
              <a:rPr lang="en-US" dirty="0"/>
              <a:t>A DS system finds optimal combinations of given rules </a:t>
            </a:r>
          </a:p>
          <a:p>
            <a:pPr lvl="1"/>
            <a:r>
              <a:rPr lang="en-US" dirty="0"/>
              <a:t>LCS mutates the rules</a:t>
            </a:r>
          </a:p>
          <a:p>
            <a:pPr lvl="1"/>
            <a:endParaRPr lang="en-US" sz="1600" dirty="0"/>
          </a:p>
          <a:p>
            <a:r>
              <a:rPr lang="en-US" dirty="0"/>
              <a:t>LCS used in an air-to-air combat application to create new combat techniques</a:t>
            </a:r>
          </a:p>
          <a:p>
            <a:endParaRPr lang="en-US" sz="1600" dirty="0"/>
          </a:p>
          <a:p>
            <a:r>
              <a:rPr lang="en-US" dirty="0"/>
              <a:t>LCS advantages / disadvantages:</a:t>
            </a:r>
          </a:p>
          <a:p>
            <a:pPr lvl="1"/>
            <a:r>
              <a:rPr lang="en-US" dirty="0"/>
              <a:t>In an offline fashion, LCS can generate many high-quality behavior rules </a:t>
            </a:r>
          </a:p>
          <a:p>
            <a:pPr lvl="2"/>
            <a:r>
              <a:rPr lang="en-US" dirty="0"/>
              <a:t>Can be sent to a DS to form new tactics</a:t>
            </a:r>
          </a:p>
          <a:p>
            <a:pPr lvl="1"/>
            <a:r>
              <a:rPr lang="en-US" dirty="0"/>
              <a:t>Resulting behavioral solutions may not always be logical</a:t>
            </a:r>
          </a:p>
        </p:txBody>
      </p:sp>
    </p:spTree>
    <p:extLst>
      <p:ext uri="{BB962C8B-B14F-4D97-AF65-F5344CB8AC3E}">
        <p14:creationId xmlns:p14="http://schemas.microsoft.com/office/powerpoint/2010/main" val="2769872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6A1B-BC0D-5EA0-D625-238D53FCC51F}"/>
              </a:ext>
            </a:extLst>
          </p:cNvPr>
          <p:cNvSpPr>
            <a:spLocks noGrp="1"/>
          </p:cNvSpPr>
          <p:nvPr>
            <p:ph type="title"/>
          </p:nvPr>
        </p:nvSpPr>
        <p:spPr/>
        <p:txBody>
          <a:bodyPr/>
          <a:lstStyle/>
          <a:p>
            <a:r>
              <a:rPr lang="en-US" dirty="0"/>
              <a:t>Summary and Next Steps</a:t>
            </a:r>
          </a:p>
        </p:txBody>
      </p:sp>
      <p:sp>
        <p:nvSpPr>
          <p:cNvPr id="3" name="Content Placeholder 2">
            <a:extLst>
              <a:ext uri="{FF2B5EF4-FFF2-40B4-BE49-F238E27FC236}">
                <a16:creationId xmlns:a16="http://schemas.microsoft.com/office/drawing/2014/main" id="{684562B8-7113-C220-57E3-C83298AA1989}"/>
              </a:ext>
            </a:extLst>
          </p:cNvPr>
          <p:cNvSpPr>
            <a:spLocks noGrp="1"/>
          </p:cNvSpPr>
          <p:nvPr>
            <p:ph sz="quarter" idx="11"/>
          </p:nvPr>
        </p:nvSpPr>
        <p:spPr/>
        <p:txBody>
          <a:bodyPr anchor="ctr"/>
          <a:lstStyle/>
          <a:p>
            <a:r>
              <a:rPr lang="en-US" dirty="0"/>
              <a:t>Case studies highlighted key aspects aiding in the transformation of training</a:t>
            </a:r>
          </a:p>
          <a:p>
            <a:pPr lvl="1"/>
            <a:r>
              <a:rPr lang="en-US" dirty="0"/>
              <a:t>Supervised and reinforcement learning techniques</a:t>
            </a:r>
          </a:p>
          <a:p>
            <a:pPr lvl="1"/>
            <a:r>
              <a:rPr lang="en-US" dirty="0"/>
              <a:t>Pros and cons of integrating and utilizing ML in differing simulations</a:t>
            </a:r>
          </a:p>
          <a:p>
            <a:pPr lvl="1"/>
            <a:r>
              <a:rPr lang="en-US" dirty="0"/>
              <a:t>Implementing autonomous agents in XR-enabled environments</a:t>
            </a:r>
          </a:p>
          <a:p>
            <a:pPr lvl="1"/>
            <a:endParaRPr lang="en-US" sz="1600" dirty="0"/>
          </a:p>
          <a:p>
            <a:r>
              <a:rPr lang="en-US" dirty="0"/>
              <a:t>Analyze user experience when incorporating large deep neural networks</a:t>
            </a:r>
          </a:p>
          <a:p>
            <a:pPr lvl="1"/>
            <a:r>
              <a:rPr lang="en-US" dirty="0"/>
              <a:t>Frame rate fluctuations</a:t>
            </a:r>
          </a:p>
          <a:p>
            <a:pPr lvl="1"/>
            <a:r>
              <a:rPr lang="en-US" dirty="0"/>
              <a:t>Immersiveness</a:t>
            </a:r>
          </a:p>
          <a:p>
            <a:pPr lvl="1"/>
            <a:r>
              <a:rPr lang="en-US" dirty="0"/>
              <a:t>Retention rate </a:t>
            </a:r>
          </a:p>
          <a:p>
            <a:pPr lvl="1"/>
            <a:r>
              <a:rPr lang="en-US" dirty="0"/>
              <a:t>Deployment capabilities for all encompassing XR devices</a:t>
            </a:r>
          </a:p>
        </p:txBody>
      </p:sp>
    </p:spTree>
    <p:extLst>
      <p:ext uri="{BB962C8B-B14F-4D97-AF65-F5344CB8AC3E}">
        <p14:creationId xmlns:p14="http://schemas.microsoft.com/office/powerpoint/2010/main" val="2230351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65E4-99C8-74E5-EC58-C9EE1A927DD0}"/>
              </a:ext>
            </a:extLst>
          </p:cNvPr>
          <p:cNvSpPr>
            <a:spLocks noGrp="1"/>
          </p:cNvSpPr>
          <p:nvPr>
            <p:ph type="title"/>
          </p:nvPr>
        </p:nvSpPr>
        <p:spPr/>
        <p:txBody>
          <a:bodyPr/>
          <a:lstStyle/>
          <a:p>
            <a:r>
              <a:rPr lang="en-US" dirty="0"/>
              <a:t>Tutorial Goal and Learning Objectives</a:t>
            </a:r>
          </a:p>
        </p:txBody>
      </p:sp>
      <p:sp>
        <p:nvSpPr>
          <p:cNvPr id="3" name="Content Placeholder 2">
            <a:extLst>
              <a:ext uri="{FF2B5EF4-FFF2-40B4-BE49-F238E27FC236}">
                <a16:creationId xmlns:a16="http://schemas.microsoft.com/office/drawing/2014/main" id="{B5E16464-CFCB-CE28-8AD4-37B369F94555}"/>
              </a:ext>
            </a:extLst>
          </p:cNvPr>
          <p:cNvSpPr>
            <a:spLocks noGrp="1"/>
          </p:cNvSpPr>
          <p:nvPr>
            <p:ph sz="quarter" idx="11"/>
          </p:nvPr>
        </p:nvSpPr>
        <p:spPr/>
        <p:txBody>
          <a:bodyPr/>
          <a:lstStyle/>
          <a:p>
            <a:r>
              <a:rPr lang="en-US" b="1" dirty="0"/>
              <a:t>Goal</a:t>
            </a:r>
            <a:r>
              <a:rPr lang="en-US" dirty="0"/>
              <a:t>: </a:t>
            </a:r>
            <a:r>
              <a:rPr lang="en-US" sz="2400" dirty="0"/>
              <a:t>Understanding the fundamentals of ML, and its application to XR, will empower managers to make appropriate strategic and costing decisions and allow designers, developers, and engineers to successfully implement effective training systems.</a:t>
            </a:r>
          </a:p>
          <a:p>
            <a:endParaRPr lang="en-US" sz="1600" dirty="0"/>
          </a:p>
          <a:p>
            <a:r>
              <a:rPr lang="en-US" b="1" dirty="0"/>
              <a:t>Learning objectives</a:t>
            </a:r>
          </a:p>
          <a:p>
            <a:pPr lvl="1"/>
            <a:r>
              <a:rPr lang="en-US" dirty="0"/>
              <a:t>Describe categories of machine learning technologies and several of their most used algorithm architectures</a:t>
            </a:r>
          </a:p>
          <a:p>
            <a:pPr lvl="1"/>
            <a:r>
              <a:rPr lang="en-US" dirty="0"/>
              <a:t>Describe how machine learning architectures can be leveraged for XR-enabled MS&amp;T applications</a:t>
            </a:r>
          </a:p>
          <a:p>
            <a:pPr lvl="1"/>
            <a:r>
              <a:rPr lang="en-US" dirty="0"/>
              <a:t>List and compute savings (i.e., time, cost, etc.) from applying machine learning on relevant XR-enabled MS&amp;T applications from recent case studies</a:t>
            </a:r>
          </a:p>
          <a:p>
            <a:pPr lvl="1"/>
            <a:r>
              <a:rPr lang="en-US" dirty="0"/>
              <a:t>Describe several ways of incorporating machine learning technology into warfighter training to increase efficacy, efficiency, cost, or time</a:t>
            </a:r>
          </a:p>
          <a:p>
            <a:endParaRPr lang="en-US" dirty="0"/>
          </a:p>
        </p:txBody>
      </p:sp>
    </p:spTree>
    <p:extLst>
      <p:ext uri="{BB962C8B-B14F-4D97-AF65-F5344CB8AC3E}">
        <p14:creationId xmlns:p14="http://schemas.microsoft.com/office/powerpoint/2010/main" val="3356490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8AFE7-A7F4-3058-8728-E39FCF52E351}"/>
              </a:ext>
            </a:extLst>
          </p:cNvPr>
          <p:cNvSpPr>
            <a:spLocks noGrp="1"/>
          </p:cNvSpPr>
          <p:nvPr>
            <p:ph sz="quarter" idx="11"/>
          </p:nvPr>
        </p:nvSpPr>
        <p:spPr/>
        <p:txBody>
          <a:bodyPr anchor="ctr"/>
          <a:lstStyle/>
          <a:p>
            <a:pPr marL="0" indent="0" algn="ctr">
              <a:buNone/>
            </a:pPr>
            <a:r>
              <a:rPr lang="en-US" dirty="0"/>
              <a:t>Thank you for your attention</a:t>
            </a:r>
          </a:p>
          <a:p>
            <a:pPr marL="0" indent="0" algn="ctr">
              <a:buNone/>
            </a:pPr>
            <a:endParaRPr lang="en-US" dirty="0"/>
          </a:p>
          <a:p>
            <a:pPr marL="0" indent="0" algn="ctr">
              <a:buNone/>
            </a:pPr>
            <a:r>
              <a:rPr lang="en-US" dirty="0"/>
              <a:t>Any Questions?</a:t>
            </a:r>
          </a:p>
        </p:txBody>
      </p:sp>
    </p:spTree>
    <p:extLst>
      <p:ext uri="{BB962C8B-B14F-4D97-AF65-F5344CB8AC3E}">
        <p14:creationId xmlns:p14="http://schemas.microsoft.com/office/powerpoint/2010/main" val="320485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8F5B1-E76D-06D4-AC3A-86DF281E2D7E}"/>
              </a:ext>
            </a:extLst>
          </p:cNvPr>
          <p:cNvSpPr>
            <a:spLocks noGrp="1"/>
          </p:cNvSpPr>
          <p:nvPr>
            <p:ph type="title"/>
          </p:nvPr>
        </p:nvSpPr>
        <p:spPr/>
        <p:txBody>
          <a:bodyPr/>
          <a:lstStyle/>
          <a:p>
            <a:r>
              <a:rPr lang="en-US" dirty="0"/>
              <a:t>Background - XR</a:t>
            </a:r>
          </a:p>
        </p:txBody>
      </p:sp>
      <p:sp>
        <p:nvSpPr>
          <p:cNvPr id="3" name="Content Placeholder 2">
            <a:extLst>
              <a:ext uri="{FF2B5EF4-FFF2-40B4-BE49-F238E27FC236}">
                <a16:creationId xmlns:a16="http://schemas.microsoft.com/office/drawing/2014/main" id="{A027FC0C-1F9E-AB18-17E1-2D729C0CB5E2}"/>
              </a:ext>
            </a:extLst>
          </p:cNvPr>
          <p:cNvSpPr>
            <a:spLocks noGrp="1"/>
          </p:cNvSpPr>
          <p:nvPr>
            <p:ph sz="quarter" idx="11"/>
          </p:nvPr>
        </p:nvSpPr>
        <p:spPr>
          <a:xfrm>
            <a:off x="480132" y="1046715"/>
            <a:ext cx="6853235" cy="5075237"/>
          </a:xfrm>
        </p:spPr>
        <p:txBody>
          <a:bodyPr/>
          <a:lstStyle/>
          <a:p>
            <a:r>
              <a:rPr lang="en-US" dirty="0"/>
              <a:t>More and more industries are turning to XR technologies (i.e., Virtual, Augmented, and Mixed) for training </a:t>
            </a:r>
          </a:p>
          <a:p>
            <a:endParaRPr lang="en-US" sz="1600" dirty="0"/>
          </a:p>
          <a:p>
            <a:r>
              <a:rPr lang="en-US" dirty="0"/>
              <a:t>Attractive because these technologies: </a:t>
            </a:r>
          </a:p>
          <a:p>
            <a:pPr lvl="1"/>
            <a:r>
              <a:rPr lang="en-US" dirty="0"/>
              <a:t>Increase performance in psychomotor skills acquisition </a:t>
            </a:r>
          </a:p>
          <a:p>
            <a:pPr lvl="1"/>
            <a:r>
              <a:rPr lang="en-US" dirty="0"/>
              <a:t>Decrease cost due to errors </a:t>
            </a:r>
          </a:p>
          <a:p>
            <a:pPr lvl="1"/>
            <a:r>
              <a:rPr lang="en-US" dirty="0"/>
              <a:t>Capable of simulating uncommon and dangerous scenarios</a:t>
            </a:r>
          </a:p>
        </p:txBody>
      </p:sp>
      <p:sp>
        <p:nvSpPr>
          <p:cNvPr id="4" name="TextBox 3">
            <a:extLst>
              <a:ext uri="{FF2B5EF4-FFF2-40B4-BE49-F238E27FC236}">
                <a16:creationId xmlns:a16="http://schemas.microsoft.com/office/drawing/2014/main" id="{87434667-4695-F910-1A9A-C7905455DEB7}"/>
              </a:ext>
            </a:extLst>
          </p:cNvPr>
          <p:cNvSpPr txBox="1"/>
          <p:nvPr/>
        </p:nvSpPr>
        <p:spPr>
          <a:xfrm>
            <a:off x="959742" y="5450207"/>
            <a:ext cx="4429767" cy="923330"/>
          </a:xfrm>
          <a:prstGeom prst="rect">
            <a:avLst/>
          </a:prstGeom>
          <a:noFill/>
        </p:spPr>
        <p:txBody>
          <a:bodyPr wrap="square" rtlCol="0">
            <a:spAutoFit/>
          </a:bodyPr>
          <a:lstStyle/>
          <a:p>
            <a:r>
              <a:rPr lang="en-US" sz="1800" b="1" i="1" dirty="0" err="1">
                <a:latin typeface="Arial" panose="020B0604020202020204" pitchFamily="34" charset="0"/>
                <a:cs typeface="Arial" panose="020B0604020202020204" pitchFamily="34" charset="0"/>
              </a:rPr>
              <a:t>Checa</a:t>
            </a:r>
            <a:r>
              <a:rPr lang="en-US" sz="1800" b="1" i="1" dirty="0">
                <a:latin typeface="Arial" panose="020B0604020202020204" pitchFamily="34" charset="0"/>
                <a:cs typeface="Arial" panose="020B0604020202020204" pitchFamily="34" charset="0"/>
              </a:rPr>
              <a:t> &amp; Bustillo, 2020 </a:t>
            </a:r>
          </a:p>
          <a:p>
            <a:r>
              <a:rPr lang="en-US" sz="1800" b="1" i="1" dirty="0">
                <a:latin typeface="Arial" panose="020B0604020202020204" pitchFamily="34" charset="0"/>
                <a:cs typeface="Arial" panose="020B0604020202020204" pitchFamily="34" charset="0"/>
              </a:rPr>
              <a:t>Jensen &amp; </a:t>
            </a:r>
            <a:r>
              <a:rPr lang="en-US" sz="1800" b="1" i="1" dirty="0" err="1">
                <a:latin typeface="Arial" panose="020B0604020202020204" pitchFamily="34" charset="0"/>
                <a:cs typeface="Arial" panose="020B0604020202020204" pitchFamily="34" charset="0"/>
              </a:rPr>
              <a:t>Konradsen</a:t>
            </a:r>
            <a:r>
              <a:rPr lang="en-US" sz="1800" b="1" i="1" dirty="0">
                <a:latin typeface="Arial" panose="020B0604020202020204" pitchFamily="34" charset="0"/>
                <a:cs typeface="Arial" panose="020B0604020202020204" pitchFamily="34" charset="0"/>
              </a:rPr>
              <a:t>, 2018</a:t>
            </a:r>
          </a:p>
          <a:p>
            <a:r>
              <a:rPr lang="en-US" sz="1800" b="1" i="1" dirty="0" err="1">
                <a:latin typeface="Arial" panose="020B0604020202020204" pitchFamily="34" charset="0"/>
                <a:cs typeface="Arial" panose="020B0604020202020204" pitchFamily="34" charset="0"/>
              </a:rPr>
              <a:t>Lele</a:t>
            </a:r>
            <a:r>
              <a:rPr lang="en-US" sz="1800" b="1" i="1" dirty="0">
                <a:latin typeface="Arial" panose="020B0604020202020204" pitchFamily="34" charset="0"/>
                <a:cs typeface="Arial" panose="020B0604020202020204" pitchFamily="34" charset="0"/>
              </a:rPr>
              <a:t>, 2013</a:t>
            </a:r>
          </a:p>
        </p:txBody>
      </p:sp>
      <p:pic>
        <p:nvPicPr>
          <p:cNvPr id="5" name="Picture 2" descr="Academy brings VR pilot training to cadets">
            <a:extLst>
              <a:ext uri="{FF2B5EF4-FFF2-40B4-BE49-F238E27FC236}">
                <a16:creationId xmlns:a16="http://schemas.microsoft.com/office/drawing/2014/main" id="{AADA3D57-A3CB-ABCA-9929-F5A5C1A2FE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9128" y="1121529"/>
            <a:ext cx="3720875" cy="2396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966EDB0-0EA4-95D5-264C-D92C6FC51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65" b="4365"/>
          <a:stretch/>
        </p:blipFill>
        <p:spPr bwMode="auto">
          <a:xfrm>
            <a:off x="7709127" y="3742995"/>
            <a:ext cx="3720876" cy="2264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24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E978-0133-A7B0-B5DD-AB4F4DC49B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683C90-DC82-4F26-D24C-6FE5769D9F61}"/>
              </a:ext>
            </a:extLst>
          </p:cNvPr>
          <p:cNvSpPr>
            <a:spLocks noGrp="1"/>
          </p:cNvSpPr>
          <p:nvPr>
            <p:ph sz="quarter" idx="11"/>
          </p:nvPr>
        </p:nvSpPr>
        <p:spPr/>
        <p:txBody>
          <a:bodyPr/>
          <a:lstStyle/>
          <a:p>
            <a:r>
              <a:rPr lang="en-US" sz="1200" dirty="0"/>
              <a:t>Abadi, M., Barham, P., Chen, J., Chen, Z., Davis, A., Dean, J., Devin, M., Ghemawat, S., Irving, G., </a:t>
            </a:r>
            <a:r>
              <a:rPr lang="en-US" sz="1200" dirty="0" err="1"/>
              <a:t>Isard</a:t>
            </a:r>
            <a:r>
              <a:rPr lang="en-US" sz="1200" dirty="0"/>
              <a:t>, M. &amp; others (2016). TensorFlow: A System for Large-Scale Machine Learning.. OSDI (p./pp. 265—283). </a:t>
            </a:r>
          </a:p>
          <a:p>
            <a:r>
              <a:rPr lang="en-US" sz="1200" dirty="0"/>
              <a:t>Bohemia Interactive. (2016) VBS. [Online]. Available: https: //</a:t>
            </a:r>
            <a:r>
              <a:rPr lang="en-US" sz="1200" dirty="0" err="1"/>
              <a:t>bisimulations.com</a:t>
            </a:r>
            <a:r>
              <a:rPr lang="en-US" sz="1200" dirty="0"/>
              <a:t>/virtual-battlespace-3.</a:t>
            </a:r>
          </a:p>
          <a:p>
            <a:r>
              <a:rPr lang="en-US" sz="1200" dirty="0"/>
              <a:t>Cameron, G. D., Duncan G. I. (1996). PARAMICS – Parallel microscopic simulation of road traffic. The journal of supercomputing, 10(1), pp. 25-53.</a:t>
            </a:r>
          </a:p>
          <a:p>
            <a:r>
              <a:rPr lang="en-US" sz="1200" dirty="0"/>
              <a:t>Casas, J., Ferrer, J. L., Garcia, D., </a:t>
            </a:r>
            <a:r>
              <a:rPr lang="en-US" sz="1200" dirty="0" err="1"/>
              <a:t>Perarnau</a:t>
            </a:r>
            <a:r>
              <a:rPr lang="en-US" sz="1200" dirty="0"/>
              <a:t>, J., </a:t>
            </a:r>
            <a:r>
              <a:rPr lang="en-US" sz="1200" dirty="0" err="1"/>
              <a:t>Torday</a:t>
            </a:r>
            <a:r>
              <a:rPr lang="en-US" sz="1200" dirty="0"/>
              <a:t>, A (2010). Traffic simulation with </a:t>
            </a:r>
            <a:r>
              <a:rPr lang="en-US" sz="1200" dirty="0" err="1"/>
              <a:t>aimsun</a:t>
            </a:r>
            <a:r>
              <a:rPr lang="en-US" sz="1200" dirty="0"/>
              <a:t>. In fundamentals of traffic simulation (pp. 173-232). Springer, New York, NY.</a:t>
            </a:r>
          </a:p>
          <a:p>
            <a:r>
              <a:rPr lang="en-US" sz="1200" dirty="0" err="1"/>
              <a:t>Checa</a:t>
            </a:r>
            <a:r>
              <a:rPr lang="en-US" sz="1200" dirty="0"/>
              <a:t>, D., &amp; Bustillo, A. (2020). A review of immersive virtual reality serious games to enhance learning and training. Multimedia Tools and Applications, 79(9–10), 5501–5527. https://</a:t>
            </a:r>
            <a:r>
              <a:rPr lang="en-US" sz="1200" dirty="0" err="1"/>
              <a:t>doi.org</a:t>
            </a:r>
            <a:r>
              <a:rPr lang="en-US" sz="1200" dirty="0"/>
              <a:t>/10.1007/s11042-019- 08348-9</a:t>
            </a:r>
          </a:p>
          <a:p>
            <a:r>
              <a:rPr lang="en-US" sz="1200" dirty="0" err="1"/>
              <a:t>Dosovitskiy</a:t>
            </a:r>
            <a:r>
              <a:rPr lang="en-US" sz="1200" dirty="0"/>
              <a:t>, A., Ros, G., </a:t>
            </a:r>
            <a:r>
              <a:rPr lang="en-US" sz="1200" dirty="0" err="1"/>
              <a:t>Codevilla</a:t>
            </a:r>
            <a:r>
              <a:rPr lang="en-US" sz="1200" dirty="0"/>
              <a:t>, F., Lopez, A., </a:t>
            </a:r>
            <a:r>
              <a:rPr lang="en-US" sz="1200" dirty="0" err="1"/>
              <a:t>Koltun</a:t>
            </a:r>
            <a:r>
              <a:rPr lang="en-US" sz="1200" dirty="0"/>
              <a:t>, V. (2017). CARLA: An open urban driving simulator. </a:t>
            </a:r>
            <a:r>
              <a:rPr lang="en-US" sz="1200" dirty="0" err="1"/>
              <a:t>arXiv</a:t>
            </a:r>
            <a:r>
              <a:rPr lang="en-US" sz="1200" dirty="0"/>
              <a:t> preprint </a:t>
            </a:r>
            <a:r>
              <a:rPr lang="en-US" sz="1200" dirty="0" err="1"/>
              <a:t>arXiv</a:t>
            </a:r>
            <a:r>
              <a:rPr lang="en-US" sz="1200" dirty="0"/>
              <a:t>: 1711.03938.</a:t>
            </a:r>
          </a:p>
          <a:p>
            <a:r>
              <a:rPr lang="en-US" sz="1200" dirty="0"/>
              <a:t>End to end learning for self-driving cars. </a:t>
            </a:r>
            <a:r>
              <a:rPr lang="en-US" sz="1200" dirty="0" err="1"/>
              <a:t>arXiv</a:t>
            </a:r>
            <a:r>
              <a:rPr lang="en-US" sz="1200" dirty="0"/>
              <a:t> preprint arXiv:1604.07316. </a:t>
            </a:r>
            <a:r>
              <a:rPr lang="en-US" sz="1200" dirty="0" err="1"/>
              <a:t>Kingma</a:t>
            </a:r>
            <a:r>
              <a:rPr lang="en-US" sz="1200" dirty="0"/>
              <a:t>, D. P., &amp; Ba, J. (2014). Adam: A method for stochastic optimization. </a:t>
            </a:r>
            <a:r>
              <a:rPr lang="en-US" sz="1200" dirty="0" err="1"/>
              <a:t>arXiv</a:t>
            </a:r>
            <a:r>
              <a:rPr lang="en-US" sz="1200" dirty="0"/>
              <a:t> preprint arXiv:1412.6980.</a:t>
            </a:r>
          </a:p>
          <a:p>
            <a:r>
              <a:rPr lang="en-US" sz="1200" dirty="0"/>
              <a:t>Epic Games. (2019). Unreal Engine. Retrieved from https://</a:t>
            </a:r>
            <a:r>
              <a:rPr lang="en-US" sz="1200" dirty="0" err="1"/>
              <a:t>www.unrealengine.com</a:t>
            </a:r>
            <a:endParaRPr lang="en-US" sz="1200" dirty="0"/>
          </a:p>
          <a:p>
            <a:r>
              <a:rPr lang="en-US" sz="1200" dirty="0" err="1"/>
              <a:t>Finseth</a:t>
            </a:r>
            <a:r>
              <a:rPr lang="en-US" sz="1200" dirty="0"/>
              <a:t>, T. T., Keren, N., </a:t>
            </a:r>
            <a:r>
              <a:rPr lang="en-US" sz="1200" dirty="0" err="1"/>
              <a:t>Dorneich</a:t>
            </a:r>
            <a:r>
              <a:rPr lang="en-US" sz="1200" dirty="0"/>
              <a:t>, M. C., Franke, W. D., Anderson, C. C., &amp; Shelley, M. C. (2018). Evaluating the effectiveness of graduated stress exposure in virtual spaceflight hazard training. Journal of Cognitive Engineering and Decision Making, 12(4), 248-268.</a:t>
            </a:r>
          </a:p>
          <a:p>
            <a:r>
              <a:rPr lang="en-US" sz="1200" dirty="0"/>
              <a:t>Haas, J. K. (2014). A history of the unity game engine.</a:t>
            </a:r>
          </a:p>
          <a:p>
            <a:r>
              <a:rPr lang="en-US" sz="1200" dirty="0"/>
              <a:t>Hijazi, S., Kumar, R., &amp; Rowen, C. (2015). Using convolutional neural networks for image recognition. Cadence Design Systems Inc.: San Jose, CA, USA, 1-12.</a:t>
            </a:r>
          </a:p>
          <a:p>
            <a:r>
              <a:rPr lang="en-US" sz="1200" dirty="0" err="1"/>
              <a:t>Ioffe</a:t>
            </a:r>
            <a:r>
              <a:rPr lang="en-US" sz="1200" dirty="0"/>
              <a:t>, S., &amp; </a:t>
            </a:r>
            <a:r>
              <a:rPr lang="en-US" sz="1200" dirty="0" err="1"/>
              <a:t>Szegedy</a:t>
            </a:r>
            <a:r>
              <a:rPr lang="en-US" sz="1200" dirty="0"/>
              <a:t>, C. (2015). Batch normalization: Accelerating deep network training by reducing internal covariate shift. </a:t>
            </a:r>
            <a:r>
              <a:rPr lang="en-US" sz="1200" dirty="0" err="1"/>
              <a:t>arXiv</a:t>
            </a:r>
            <a:r>
              <a:rPr lang="en-US" sz="1200" dirty="0"/>
              <a:t> preprint arXiv:1502.03167.</a:t>
            </a:r>
          </a:p>
          <a:p>
            <a:r>
              <a:rPr lang="en-US" sz="1200" dirty="0"/>
              <a:t>J. R. </a:t>
            </a:r>
            <a:r>
              <a:rPr lang="en-US" sz="1200" dirty="0" err="1"/>
              <a:t>Koza</a:t>
            </a:r>
            <a:r>
              <a:rPr lang="en-US" sz="1200" dirty="0"/>
              <a:t>. (1992). Genetic programming: on the programming of computers by means of natural selection. Cambridge, MA, USA: MIT Press</a:t>
            </a:r>
          </a:p>
          <a:p>
            <a:r>
              <a:rPr lang="en-US" sz="1200" dirty="0"/>
              <a:t>Jensen, L., &amp; </a:t>
            </a:r>
            <a:r>
              <a:rPr lang="en-US" sz="1200" dirty="0" err="1"/>
              <a:t>Konradsen</a:t>
            </a:r>
            <a:r>
              <a:rPr lang="en-US" sz="1200" dirty="0"/>
              <a:t>, F. (2018). A review of the use of virtual reality head-mounted displays in education and training. Education and Information Technologies, 23(4), 1515–1529. </a:t>
            </a:r>
            <a:r>
              <a:rPr lang="en-US" sz="1200" dirty="0">
                <a:hlinkClick r:id="rId3"/>
              </a:rPr>
              <a:t>https://doi.org/10.1007/s10639-017- 9676-0</a:t>
            </a:r>
            <a:endParaRPr lang="en-US" sz="1200" dirty="0"/>
          </a:p>
          <a:p>
            <a:r>
              <a:rPr lang="en-US" sz="1200" dirty="0" err="1"/>
              <a:t>Kalivarapu</a:t>
            </a:r>
            <a:r>
              <a:rPr lang="en-US" sz="1200" dirty="0"/>
              <a:t>, V., Kohl. A, Miller. J, &amp; Winer. E (2020). Designing a Deep Learning and Computer-Vision Based Autonomous Vehicle Within a Multimodal Traffic Simulation Framework. Interservice/Industry Training, Simulation, and Education Conference (I/ITSEC) Paper No. 20455 </a:t>
            </a:r>
          </a:p>
          <a:p>
            <a:r>
              <a:rPr lang="en-US" sz="1200" dirty="0"/>
              <a:t>Kohl, A. R., &amp; Winer, E. H. (2019). Visualizing engineering design data using a modified two-level self-organizing map clustering approach. In AIAA Aviation 2019 Forum (p. 3665)</a:t>
            </a:r>
          </a:p>
          <a:p>
            <a:r>
              <a:rPr lang="en-US" sz="1200" dirty="0" err="1"/>
              <a:t>Lele</a:t>
            </a:r>
            <a:r>
              <a:rPr lang="en-US" sz="1200" dirty="0"/>
              <a:t>, A. (2013). Virtual reality and its military utility. Journal of Ambient Intelligence and Humanized Computing, 4(1), 17–26. https://</a:t>
            </a:r>
            <a:r>
              <a:rPr lang="en-US" sz="1200" dirty="0" err="1"/>
              <a:t>doi.org</a:t>
            </a:r>
            <a:r>
              <a:rPr lang="en-US" sz="1200" dirty="0"/>
              <a:t>/10.1007/s12652-011-0052-4</a:t>
            </a:r>
          </a:p>
          <a:p>
            <a:r>
              <a:rPr lang="en-US" sz="1200" dirty="0"/>
              <a:t>Li, Y. (2017). Deep reinforcement learning: An overview. </a:t>
            </a:r>
            <a:r>
              <a:rPr lang="en-US" sz="1200" dirty="0" err="1"/>
              <a:t>arXiv</a:t>
            </a:r>
            <a:r>
              <a:rPr lang="en-US" sz="1200" dirty="0"/>
              <a:t> preprint arXiv:1701.07274</a:t>
            </a:r>
          </a:p>
          <a:p>
            <a:r>
              <a:rPr lang="en-US" sz="1200" dirty="0"/>
              <a:t>Lockheed Martin Defense (2020). Autonomous and Unmanned Systems | Lockheed Martin. Retrieved June 17, 2020, from https://</a:t>
            </a:r>
            <a:r>
              <a:rPr lang="en-US" sz="1200" dirty="0" err="1"/>
              <a:t>www.lockheedmartin.com</a:t>
            </a:r>
            <a:r>
              <a:rPr lang="en-US" sz="1200" dirty="0"/>
              <a:t>/</a:t>
            </a:r>
            <a:r>
              <a:rPr lang="en-US" sz="1200" dirty="0" err="1"/>
              <a:t>en</a:t>
            </a:r>
            <a:r>
              <a:rPr lang="en-US" sz="1200" dirty="0"/>
              <a:t>-us/capabilities/autonomous-unmanned-</a:t>
            </a:r>
            <a:r>
              <a:rPr lang="en-US" sz="1200" dirty="0" err="1"/>
              <a:t>systems.html</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327461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E978-0133-A7B0-B5DD-AB4F4DC49B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683C90-DC82-4F26-D24C-6FE5769D9F61}"/>
              </a:ext>
            </a:extLst>
          </p:cNvPr>
          <p:cNvSpPr>
            <a:spLocks noGrp="1"/>
          </p:cNvSpPr>
          <p:nvPr>
            <p:ph sz="quarter" idx="11"/>
          </p:nvPr>
        </p:nvSpPr>
        <p:spPr/>
        <p:txBody>
          <a:bodyPr/>
          <a:lstStyle/>
          <a:p>
            <a:r>
              <a:rPr lang="en-US" sz="1200" dirty="0"/>
              <a:t>Magic Leap. (2022). Magic Leap 1 AR Information and Pricing. Retrieved from https://</a:t>
            </a:r>
            <a:r>
              <a:rPr lang="en-US" sz="1200" dirty="0" err="1"/>
              <a:t>www.magicleap.com</a:t>
            </a:r>
            <a:r>
              <a:rPr lang="en-US" sz="1200" dirty="0"/>
              <a:t>/magic-leap-1 </a:t>
            </a:r>
          </a:p>
          <a:p>
            <a:r>
              <a:rPr lang="en-US" sz="1200" dirty="0"/>
              <a:t>Magic Leap. (2022). Shop Magic Leap 1. Retrieved from https://</a:t>
            </a:r>
            <a:r>
              <a:rPr lang="en-US" sz="1200" dirty="0" err="1"/>
              <a:t>shop.magicleap.com</a:t>
            </a:r>
            <a:r>
              <a:rPr lang="en-US" sz="1200" dirty="0"/>
              <a:t>/#/ </a:t>
            </a:r>
          </a:p>
          <a:p>
            <a:r>
              <a:rPr lang="en-US" sz="1200" dirty="0"/>
              <a:t>Microsoft. (2022). HoloLens 2 Display.  Retrieved from https://</a:t>
            </a:r>
            <a:r>
              <a:rPr lang="en-US" sz="1200" dirty="0" err="1"/>
              <a:t>docs.microsoft.com</a:t>
            </a:r>
            <a:r>
              <a:rPr lang="en-US" sz="1200" dirty="0"/>
              <a:t>/</a:t>
            </a:r>
            <a:r>
              <a:rPr lang="en-US" sz="1200" dirty="0" err="1"/>
              <a:t>en</a:t>
            </a:r>
            <a:r>
              <a:rPr lang="en-US" sz="1200" dirty="0"/>
              <a:t>-us/</a:t>
            </a:r>
            <a:r>
              <a:rPr lang="en-US" sz="1200" dirty="0" err="1"/>
              <a:t>hololens</a:t>
            </a:r>
            <a:r>
              <a:rPr lang="en-US" sz="1200" dirty="0"/>
              <a:t>/hololens2-display</a:t>
            </a:r>
          </a:p>
          <a:p>
            <a:r>
              <a:rPr lang="en-US" sz="1200" dirty="0"/>
              <a:t>Microsoft. (2022). HoloLens 2. Retrieved from https://</a:t>
            </a:r>
            <a:r>
              <a:rPr lang="en-US" sz="1200" dirty="0" err="1"/>
              <a:t>www.microsoft.com</a:t>
            </a:r>
            <a:r>
              <a:rPr lang="en-US" sz="1200" dirty="0"/>
              <a:t>/</a:t>
            </a:r>
            <a:r>
              <a:rPr lang="en-US" sz="1200" dirty="0" err="1"/>
              <a:t>en</a:t>
            </a:r>
            <a:r>
              <a:rPr lang="en-US" sz="1200" dirty="0"/>
              <a:t>-us/</a:t>
            </a:r>
            <a:r>
              <a:rPr lang="en-US" sz="1200" dirty="0" err="1"/>
              <a:t>hololens</a:t>
            </a:r>
            <a:r>
              <a:rPr lang="en-US" sz="1200" dirty="0"/>
              <a:t>/hardware</a:t>
            </a:r>
          </a:p>
          <a:p>
            <a:r>
              <a:rPr lang="en-US" sz="1200" dirty="0"/>
              <a:t>Milgram, P., </a:t>
            </a:r>
            <a:r>
              <a:rPr lang="en-US" sz="1200" dirty="0" err="1"/>
              <a:t>Takemura</a:t>
            </a:r>
            <a:r>
              <a:rPr lang="en-US" sz="1200" dirty="0"/>
              <a:t>, H., </a:t>
            </a:r>
            <a:r>
              <a:rPr lang="en-US" sz="1200" dirty="0" err="1"/>
              <a:t>Utsumi</a:t>
            </a:r>
            <a:r>
              <a:rPr lang="en-US" sz="1200" dirty="0"/>
              <a:t>, A., &amp; </a:t>
            </a:r>
            <a:r>
              <a:rPr lang="en-US" sz="1200" dirty="0" err="1"/>
              <a:t>Kishino</a:t>
            </a:r>
            <a:r>
              <a:rPr lang="en-US" sz="1200" dirty="0"/>
              <a:t>, F. (1994). Augmented Reality: A class of displays on the reality-virtuality continuum. </a:t>
            </a:r>
            <a:r>
              <a:rPr lang="en-US" sz="1200" dirty="0" err="1"/>
              <a:t>Telemanipulator</a:t>
            </a:r>
            <a:r>
              <a:rPr lang="en-US" sz="1200" dirty="0"/>
              <a:t> and Telepresence Technologies, 2351, 282–292. http://</a:t>
            </a:r>
            <a:r>
              <a:rPr lang="en-US" sz="1200" dirty="0" err="1"/>
              <a:t>proceedings.spiedigitallibrary.org</a:t>
            </a:r>
            <a:r>
              <a:rPr lang="en-US" sz="1200" dirty="0"/>
              <a:t>/</a:t>
            </a:r>
            <a:r>
              <a:rPr lang="en-US" sz="1200" dirty="0" err="1"/>
              <a:t>proceeding.aspx?articleid</a:t>
            </a:r>
            <a:r>
              <a:rPr lang="en-US" sz="1200" dirty="0"/>
              <a:t>=981543</a:t>
            </a:r>
          </a:p>
          <a:p>
            <a:r>
              <a:rPr lang="en-US" sz="1200" dirty="0"/>
              <a:t>NVIDIA DRIVE CONSTELLATION. (2020). NVIDIA DRIVE CONSTELLATION – Virtual Reality Autonomous Vehicle Simulator. Retrieved June 17, 2020 from https://</a:t>
            </a:r>
            <a:r>
              <a:rPr lang="en-US" sz="1200" dirty="0" err="1"/>
              <a:t>www.nvidia.com</a:t>
            </a:r>
            <a:r>
              <a:rPr lang="en-US" sz="1200" dirty="0"/>
              <a:t>/</a:t>
            </a:r>
            <a:r>
              <a:rPr lang="en-US" sz="1200" dirty="0" err="1"/>
              <a:t>en</a:t>
            </a:r>
            <a:r>
              <a:rPr lang="en-US" sz="1200" dirty="0"/>
              <a:t>-us/self-driving-cars/drive-constellation/ Gazebo (2020). Gazebo Vehicle and City Simulation. Retrieved Jun 22, 2020 from http://</a:t>
            </a:r>
            <a:r>
              <a:rPr lang="en-US" sz="1200" dirty="0" err="1"/>
              <a:t>gazebosim.org</a:t>
            </a:r>
            <a:r>
              <a:rPr lang="en-US" sz="1200" dirty="0"/>
              <a:t>/blog/</a:t>
            </a:r>
            <a:r>
              <a:rPr lang="en-US" sz="1200" dirty="0" err="1"/>
              <a:t>car_sim</a:t>
            </a:r>
            <a:r>
              <a:rPr lang="en-US" sz="1200" dirty="0"/>
              <a:t> Alvarez, S. (2020). Tesla’s controversial vision-based full self-driving approach is finally paying off. Retrieved June 21, 2020. Retrieved from https://</a:t>
            </a:r>
            <a:r>
              <a:rPr lang="en-US" sz="1200" dirty="0" err="1"/>
              <a:t>www.teslarati.com</a:t>
            </a:r>
            <a:r>
              <a:rPr lang="en-US" sz="1200" dirty="0"/>
              <a:t>/tesla-autopilot-full-self-driving-vision-based-approach- validated-video/</a:t>
            </a:r>
          </a:p>
          <a:p>
            <a:r>
              <a:rPr lang="en-US" sz="1200" dirty="0"/>
              <a:t>NVIDIA DRIVE Platform. (2020). NVIDIA DRIVE – Autonomous Vehicle Development Platforms. </a:t>
            </a:r>
          </a:p>
          <a:p>
            <a:r>
              <a:rPr lang="en-US" sz="1200" dirty="0"/>
              <a:t>Oculus Quest 2. (2022). Quest 2 Specs. Retrieved from https://</a:t>
            </a:r>
            <a:r>
              <a:rPr lang="en-US" sz="1200" dirty="0" err="1"/>
              <a:t>store.facebook.com</a:t>
            </a:r>
            <a:r>
              <a:rPr lang="en-US" sz="1200" dirty="0"/>
              <a:t>/quest/products/quest-2/</a:t>
            </a:r>
          </a:p>
          <a:p>
            <a:r>
              <a:rPr lang="en-US" sz="1200" dirty="0" err="1"/>
              <a:t>Paszke</a:t>
            </a:r>
            <a:r>
              <a:rPr lang="en-US" sz="1200" dirty="0"/>
              <a:t>, A., Gross, S., Massa, F., </a:t>
            </a:r>
            <a:r>
              <a:rPr lang="en-US" sz="1200" dirty="0" err="1"/>
              <a:t>Lerer</a:t>
            </a:r>
            <a:r>
              <a:rPr lang="en-US" sz="1200" dirty="0"/>
              <a:t>, A., Bradbury, J., </a:t>
            </a:r>
            <a:r>
              <a:rPr lang="en-US" sz="1200" dirty="0" err="1"/>
              <a:t>Chanan</a:t>
            </a:r>
            <a:r>
              <a:rPr lang="en-US" sz="1200" dirty="0"/>
              <a:t>, G., … </a:t>
            </a:r>
            <a:r>
              <a:rPr lang="en-US" sz="1200" dirty="0" err="1"/>
              <a:t>Chintala</a:t>
            </a:r>
            <a:r>
              <a:rPr lang="en-US" sz="1200" dirty="0"/>
              <a:t>, S. (2019). </a:t>
            </a:r>
            <a:r>
              <a:rPr lang="en-US" sz="1200" dirty="0" err="1"/>
              <a:t>PyTorch</a:t>
            </a:r>
            <a:r>
              <a:rPr lang="en-US" sz="1200" dirty="0"/>
              <a:t>: An Imperative Style, High-Performance Deep Learning Library. In Advances in Neural Information Processing Systems 32 (pp. 8024–8035). Curran Associates, Inc. Retrieved from http://</a:t>
            </a:r>
            <a:r>
              <a:rPr lang="en-US" sz="1200" dirty="0" err="1"/>
              <a:t>papers.neurips.cc</a:t>
            </a:r>
            <a:r>
              <a:rPr lang="en-US" sz="1200" dirty="0"/>
              <a:t>/paper/9015-pytorch-an-imperative-style-high-performance-deep-learning-library.pdf</a:t>
            </a:r>
          </a:p>
          <a:p>
            <a:r>
              <a:rPr lang="en-US" sz="1200" dirty="0" err="1"/>
              <a:t>Roessingh</a:t>
            </a:r>
            <a:r>
              <a:rPr lang="en-US" sz="1200" dirty="0"/>
              <a:t>, J. J., </a:t>
            </a:r>
            <a:r>
              <a:rPr lang="en-US" sz="1200" dirty="0" err="1"/>
              <a:t>Toubman</a:t>
            </a:r>
            <a:r>
              <a:rPr lang="en-US" sz="1200" dirty="0"/>
              <a:t>, A., van </a:t>
            </a:r>
            <a:r>
              <a:rPr lang="en-US" sz="1200" dirty="0" err="1"/>
              <a:t>Oijen</a:t>
            </a:r>
            <a:r>
              <a:rPr lang="en-US" sz="1200" dirty="0"/>
              <a:t>, J., </a:t>
            </a:r>
            <a:r>
              <a:rPr lang="en-US" sz="1200" dirty="0" err="1"/>
              <a:t>Poppinga</a:t>
            </a:r>
            <a:r>
              <a:rPr lang="en-US" sz="1200" dirty="0"/>
              <a:t>, G., Hou, M., &amp; </a:t>
            </a:r>
            <a:r>
              <a:rPr lang="en-US" sz="1200" dirty="0" err="1"/>
              <a:t>Luotsinen</a:t>
            </a:r>
            <a:r>
              <a:rPr lang="en-US" sz="1200" dirty="0"/>
              <a:t>, L. (2017, October). Machine learning techniques for autonomous agents in military simulations—Multum in Parvo. In 2017 IEEE International Conference on Systems, Man, and Cybernetics (SMC) (pp. 3445-3450). IEEE.</a:t>
            </a:r>
          </a:p>
          <a:p>
            <a:r>
              <a:rPr lang="en-US" sz="1200" dirty="0"/>
              <a:t>Rogers, S. (2019, September 12). What We Know About HoloLens 2. Forbes. Retrieved July 7, 2022, from https://</a:t>
            </a:r>
            <a:r>
              <a:rPr lang="en-US" sz="1200" dirty="0" err="1"/>
              <a:t>www.forbes.com</a:t>
            </a:r>
            <a:r>
              <a:rPr lang="en-US" sz="1200" dirty="0"/>
              <a:t>/sites/</a:t>
            </a:r>
            <a:r>
              <a:rPr lang="en-US" sz="1200" dirty="0" err="1"/>
              <a:t>solrogers</a:t>
            </a:r>
            <a:r>
              <a:rPr lang="en-US" sz="1200" dirty="0"/>
              <a:t>/2019/09/11/what-we-know-about-hololens-2/?</a:t>
            </a:r>
            <a:r>
              <a:rPr lang="en-US" sz="1200" dirty="0" err="1"/>
              <a:t>sh</a:t>
            </a:r>
            <a:r>
              <a:rPr lang="en-US" sz="1200" dirty="0"/>
              <a:t>=176563cf4662  </a:t>
            </a:r>
          </a:p>
          <a:p>
            <a:r>
              <a:rPr lang="en-US" sz="1200" dirty="0"/>
              <a:t>Russell, S. J., Norvig, P., &amp; Davis, E. (2010). Artificial intelligence: a modern approach. 3rd ed. Upper Saddle River, NJ: Prentice Hall.</a:t>
            </a:r>
          </a:p>
          <a:p>
            <a:r>
              <a:rPr lang="en-US" sz="1200" dirty="0"/>
              <a:t>Shah, S., Dey, D., Lovett, C., &amp; Kapoor, A. (2018). </a:t>
            </a:r>
            <a:r>
              <a:rPr lang="en-US" sz="1200" dirty="0" err="1"/>
              <a:t>Airsim</a:t>
            </a:r>
            <a:r>
              <a:rPr lang="en-US" sz="1200" dirty="0"/>
              <a:t>: High-fidelity visual and physical simulation for autonomous vehicles. In Field and service robotics (pp. 621-635). Springer, Cham.</a:t>
            </a:r>
          </a:p>
          <a:p>
            <a:r>
              <a:rPr lang="en-US" sz="1200" dirty="0"/>
              <a:t>Singh, A., Jones, S., </a:t>
            </a:r>
            <a:r>
              <a:rPr lang="en-US" sz="1200" dirty="0" err="1"/>
              <a:t>Ganapathysubramanian</a:t>
            </a:r>
            <a:r>
              <a:rPr lang="en-US" sz="1200" dirty="0"/>
              <a:t>, B., Sarkar, S., Mueller, D., Sandhu, K., &amp; </a:t>
            </a:r>
            <a:r>
              <a:rPr lang="en-US" sz="1200" dirty="0" err="1"/>
              <a:t>Nagasubramanian</a:t>
            </a:r>
            <a:r>
              <a:rPr lang="en-US" sz="1200" dirty="0"/>
              <a:t>, K. (2021). Challenges and opportunities in machine-augmented plant stress phenotyping. Trends in Plant Science, 26(1), 53-69.</a:t>
            </a:r>
          </a:p>
          <a:p>
            <a:endParaRPr lang="en-US" sz="1200" dirty="0"/>
          </a:p>
          <a:p>
            <a:endParaRPr lang="en-US" sz="1200" dirty="0"/>
          </a:p>
          <a:p>
            <a:endParaRPr lang="en-US" sz="1200" dirty="0"/>
          </a:p>
        </p:txBody>
      </p:sp>
    </p:spTree>
    <p:extLst>
      <p:ext uri="{BB962C8B-B14F-4D97-AF65-F5344CB8AC3E}">
        <p14:creationId xmlns:p14="http://schemas.microsoft.com/office/powerpoint/2010/main" val="3158102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E978-0133-A7B0-B5DD-AB4F4DC49B7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683C90-DC82-4F26-D24C-6FE5769D9F61}"/>
              </a:ext>
            </a:extLst>
          </p:cNvPr>
          <p:cNvSpPr>
            <a:spLocks noGrp="1"/>
          </p:cNvSpPr>
          <p:nvPr>
            <p:ph sz="quarter" idx="11"/>
          </p:nvPr>
        </p:nvSpPr>
        <p:spPr/>
        <p:txBody>
          <a:bodyPr/>
          <a:lstStyle/>
          <a:p>
            <a:r>
              <a:rPr lang="en-US" sz="1200" dirty="0"/>
              <a:t>The College Tour. (2022, July 3). Graduate College and College of Veterinary Medicine at ISU | The College Tour. YouTube. Retrieved July 7, 2022, from https://</a:t>
            </a:r>
            <a:r>
              <a:rPr lang="en-US" sz="1200" dirty="0" err="1"/>
              <a:t>www.youtube.com</a:t>
            </a:r>
            <a:r>
              <a:rPr lang="en-US" sz="1200" dirty="0"/>
              <a:t>/</a:t>
            </a:r>
            <a:r>
              <a:rPr lang="en-US" sz="1200" dirty="0" err="1"/>
              <a:t>watch?v</a:t>
            </a:r>
            <a:r>
              <a:rPr lang="en-US" sz="1200" dirty="0"/>
              <a:t>=AE-9-nYBN4w</a:t>
            </a:r>
          </a:p>
          <a:p>
            <a:r>
              <a:rPr lang="en-US" sz="1200" dirty="0"/>
              <a:t>V. </a:t>
            </a:r>
            <a:r>
              <a:rPr lang="en-US" sz="1200" dirty="0" err="1"/>
              <a:t>Mnih</a:t>
            </a:r>
            <a:r>
              <a:rPr lang="en-US" sz="1200" dirty="0"/>
              <a:t>, A. P. </a:t>
            </a:r>
            <a:r>
              <a:rPr lang="en-US" sz="1200" dirty="0" err="1"/>
              <a:t>Badia</a:t>
            </a:r>
            <a:r>
              <a:rPr lang="en-US" sz="1200" dirty="0"/>
              <a:t>, M. Mirza, A. Graves, T. P. </a:t>
            </a:r>
            <a:r>
              <a:rPr lang="en-US" sz="1200" dirty="0" err="1"/>
              <a:t>Lillicrap</a:t>
            </a:r>
            <a:r>
              <a:rPr lang="en-US" sz="1200" dirty="0"/>
              <a:t>, T. Harley, D. Silver, and K. </a:t>
            </a:r>
            <a:r>
              <a:rPr lang="en-US" sz="1200" dirty="0" err="1"/>
              <a:t>Kavukcuoglu</a:t>
            </a:r>
            <a:r>
              <a:rPr lang="en-US" sz="1200" dirty="0"/>
              <a:t>. (2016). “Asynchronous methods for deep rein- </a:t>
            </a:r>
            <a:r>
              <a:rPr lang="en-US" sz="1200" dirty="0" err="1"/>
              <a:t>forcement</a:t>
            </a:r>
            <a:r>
              <a:rPr lang="en-US" sz="1200" dirty="0"/>
              <a:t> learning,” in International Conference on Machine Learning.</a:t>
            </a:r>
          </a:p>
          <a:p>
            <a:r>
              <a:rPr lang="en-US" sz="1200" dirty="0" err="1"/>
              <a:t>Varjo</a:t>
            </a:r>
            <a:r>
              <a:rPr lang="en-US" sz="1200" dirty="0"/>
              <a:t> XR-3. (2022). </a:t>
            </a:r>
            <a:r>
              <a:rPr lang="en-US" sz="1200" dirty="0" err="1"/>
              <a:t>Varjo</a:t>
            </a:r>
            <a:r>
              <a:rPr lang="en-US" sz="1200" dirty="0"/>
              <a:t> XR-3. Retrieved from https://</a:t>
            </a:r>
            <a:r>
              <a:rPr lang="en-US" sz="1200" dirty="0" err="1"/>
              <a:t>store.varjo.com</a:t>
            </a:r>
            <a:r>
              <a:rPr lang="en-US" sz="1200" dirty="0"/>
              <a:t>/xr-3</a:t>
            </a:r>
          </a:p>
          <a:p>
            <a:r>
              <a:rPr lang="en-US" sz="1200" dirty="0"/>
              <a:t>Virtual Reality Applications Center. (2022). Public Tour Slide Deck.  </a:t>
            </a:r>
          </a:p>
          <a:p>
            <a:r>
              <a:rPr lang="en-US" sz="1200" dirty="0" err="1"/>
              <a:t>Vive</a:t>
            </a:r>
            <a:r>
              <a:rPr lang="en-US" sz="1200" dirty="0"/>
              <a:t> Focus 3. (2022). VIVE Focus 3 Specs. Retrieved from https://</a:t>
            </a:r>
            <a:r>
              <a:rPr lang="en-US" sz="1200" dirty="0" err="1"/>
              <a:t>www.vive.com</a:t>
            </a:r>
            <a:r>
              <a:rPr lang="en-US" sz="1200" dirty="0"/>
              <a:t>/us/product/vive-focus3/specs/</a:t>
            </a:r>
          </a:p>
          <a:p>
            <a:r>
              <a:rPr lang="en-US" sz="1200" dirty="0" err="1"/>
              <a:t>Vive</a:t>
            </a:r>
            <a:r>
              <a:rPr lang="en-US" sz="1200" dirty="0"/>
              <a:t> Pro 2. (2022). VIVE Pro 2 Specs. Retrieved from https://</a:t>
            </a:r>
            <a:r>
              <a:rPr lang="en-US" sz="1200" dirty="0" err="1"/>
              <a:t>www.vive.com</a:t>
            </a:r>
            <a:r>
              <a:rPr lang="en-US" sz="1200" dirty="0"/>
              <a:t>/us/product/vive-pro2/specs/</a:t>
            </a:r>
          </a:p>
          <a:p>
            <a:pPr marL="0" indent="0">
              <a:buNone/>
            </a:pPr>
            <a:endParaRPr lang="en-US" sz="1200" dirty="0"/>
          </a:p>
          <a:p>
            <a:endParaRPr lang="en-US" sz="1200" dirty="0"/>
          </a:p>
          <a:p>
            <a:endParaRPr lang="en-US" sz="1200" dirty="0"/>
          </a:p>
        </p:txBody>
      </p:sp>
    </p:spTree>
    <p:extLst>
      <p:ext uri="{BB962C8B-B14F-4D97-AF65-F5344CB8AC3E}">
        <p14:creationId xmlns:p14="http://schemas.microsoft.com/office/powerpoint/2010/main" val="157613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50E1-7AFA-0511-6258-3522C79A4101}"/>
              </a:ext>
            </a:extLst>
          </p:cNvPr>
          <p:cNvSpPr>
            <a:spLocks noGrp="1"/>
          </p:cNvSpPr>
          <p:nvPr>
            <p:ph type="title"/>
          </p:nvPr>
        </p:nvSpPr>
        <p:spPr/>
        <p:txBody>
          <a:bodyPr/>
          <a:lstStyle/>
          <a:p>
            <a:r>
              <a:rPr lang="en-US" dirty="0"/>
              <a:t>Background - XR</a:t>
            </a:r>
          </a:p>
        </p:txBody>
      </p:sp>
      <p:sp>
        <p:nvSpPr>
          <p:cNvPr id="3" name="Content Placeholder 2">
            <a:extLst>
              <a:ext uri="{FF2B5EF4-FFF2-40B4-BE49-F238E27FC236}">
                <a16:creationId xmlns:a16="http://schemas.microsoft.com/office/drawing/2014/main" id="{A7837CC9-CD7F-9443-BEF8-E31966779234}"/>
              </a:ext>
            </a:extLst>
          </p:cNvPr>
          <p:cNvSpPr>
            <a:spLocks noGrp="1"/>
          </p:cNvSpPr>
          <p:nvPr>
            <p:ph sz="quarter" idx="11"/>
          </p:nvPr>
        </p:nvSpPr>
        <p:spPr/>
        <p:txBody>
          <a:bodyPr anchor="ctr"/>
          <a:lstStyle/>
          <a:p>
            <a:pPr>
              <a:spcAft>
                <a:spcPts val="1800"/>
              </a:spcAft>
            </a:pPr>
            <a:r>
              <a:rPr lang="en-US" b="1" dirty="0"/>
              <a:t>Extended Reality (XR)</a:t>
            </a:r>
            <a:r>
              <a:rPr lang="en-US" dirty="0"/>
              <a:t>:</a:t>
            </a:r>
            <a:r>
              <a:rPr lang="en-US" b="1" dirty="0"/>
              <a:t> </a:t>
            </a:r>
            <a:r>
              <a:rPr lang="en-US" dirty="0"/>
              <a:t>encompasses the entire reality-virtuality continuum</a:t>
            </a:r>
          </a:p>
          <a:p>
            <a:pPr>
              <a:spcAft>
                <a:spcPts val="1800"/>
              </a:spcAft>
            </a:pPr>
            <a:r>
              <a:rPr lang="en-US" b="1" dirty="0"/>
              <a:t>Virtual Reality (VR)</a:t>
            </a:r>
            <a:r>
              <a:rPr lang="en-US" dirty="0"/>
              <a:t>: allows a user to experience a Virtual Environment (VE) that differs from their current reality. Every pixel a user sees is computer generated</a:t>
            </a:r>
            <a:endParaRPr lang="en-US" b="1" dirty="0"/>
          </a:p>
          <a:p>
            <a:pPr>
              <a:spcAft>
                <a:spcPts val="1800"/>
              </a:spcAft>
            </a:pPr>
            <a:r>
              <a:rPr lang="en-US" b="1" dirty="0"/>
              <a:t>Augmented Reality (AR)</a:t>
            </a:r>
            <a:r>
              <a:rPr lang="en-US" dirty="0"/>
              <a:t>:</a:t>
            </a:r>
            <a:r>
              <a:rPr lang="en-US" b="1" dirty="0"/>
              <a:t> </a:t>
            </a:r>
            <a:r>
              <a:rPr lang="en-US" dirty="0"/>
              <a:t>allows the user to see computer-generated content layered on top of their view of the real world</a:t>
            </a:r>
          </a:p>
          <a:p>
            <a:pPr>
              <a:spcAft>
                <a:spcPts val="1800"/>
              </a:spcAft>
            </a:pPr>
            <a:r>
              <a:rPr lang="en-US" b="1" dirty="0"/>
              <a:t>Mixed Reality (MR): </a:t>
            </a:r>
            <a:r>
              <a:rPr lang="en-US" dirty="0"/>
              <a:t>Combination of VR and AR content fused together in a single environment</a:t>
            </a:r>
          </a:p>
          <a:p>
            <a:endParaRPr lang="en-US" b="1" dirty="0"/>
          </a:p>
        </p:txBody>
      </p:sp>
      <p:sp>
        <p:nvSpPr>
          <p:cNvPr id="4" name="TextBox 3">
            <a:extLst>
              <a:ext uri="{FF2B5EF4-FFF2-40B4-BE49-F238E27FC236}">
                <a16:creationId xmlns:a16="http://schemas.microsoft.com/office/drawing/2014/main" id="{601A8140-8A7C-ACD0-CE6F-508E6B6D4C6C}"/>
              </a:ext>
            </a:extLst>
          </p:cNvPr>
          <p:cNvSpPr txBox="1"/>
          <p:nvPr/>
        </p:nvSpPr>
        <p:spPr>
          <a:xfrm>
            <a:off x="953687" y="5660287"/>
            <a:ext cx="1843914" cy="923330"/>
          </a:xfrm>
          <a:prstGeom prst="rect">
            <a:avLst/>
          </a:prstGeom>
          <a:noFill/>
        </p:spPr>
        <p:txBody>
          <a:bodyPr wrap="square" rtlCol="0">
            <a:spAutoFit/>
          </a:bodyPr>
          <a:lstStyle/>
          <a:p>
            <a:r>
              <a:rPr lang="en-US" sz="1800" b="1" i="1" dirty="0">
                <a:latin typeface="Arial" panose="020B0604020202020204" pitchFamily="34" charset="0"/>
                <a:cs typeface="Arial" panose="020B0604020202020204" pitchFamily="34" charset="0"/>
              </a:rPr>
              <a:t>Azuma, 2001</a:t>
            </a:r>
          </a:p>
          <a:p>
            <a:r>
              <a:rPr lang="en-US" sz="1800" b="1" i="1" dirty="0">
                <a:latin typeface="Arial" panose="020B0604020202020204" pitchFamily="34" charset="0"/>
                <a:cs typeface="Arial" panose="020B0604020202020204" pitchFamily="34" charset="0"/>
              </a:rPr>
              <a:t>Milgram, 1994</a:t>
            </a:r>
          </a:p>
          <a:p>
            <a:endParaRPr lang="en-US" sz="1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67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DAB7-AFE2-E42E-FBE1-AFF244DAA209}"/>
              </a:ext>
            </a:extLst>
          </p:cNvPr>
          <p:cNvSpPr>
            <a:spLocks noGrp="1"/>
          </p:cNvSpPr>
          <p:nvPr>
            <p:ph type="title"/>
          </p:nvPr>
        </p:nvSpPr>
        <p:spPr/>
        <p:txBody>
          <a:bodyPr/>
          <a:lstStyle/>
          <a:p>
            <a:r>
              <a:rPr lang="en-US" dirty="0"/>
              <a:t>XR Software &amp; Tools</a:t>
            </a:r>
          </a:p>
        </p:txBody>
      </p:sp>
      <p:sp>
        <p:nvSpPr>
          <p:cNvPr id="3" name="Content Placeholder 2">
            <a:extLst>
              <a:ext uri="{FF2B5EF4-FFF2-40B4-BE49-F238E27FC236}">
                <a16:creationId xmlns:a16="http://schemas.microsoft.com/office/drawing/2014/main" id="{8B797596-5455-F152-CB15-137F769B3912}"/>
              </a:ext>
            </a:extLst>
          </p:cNvPr>
          <p:cNvSpPr>
            <a:spLocks noGrp="1"/>
          </p:cNvSpPr>
          <p:nvPr>
            <p:ph sz="quarter" idx="11"/>
          </p:nvPr>
        </p:nvSpPr>
        <p:spPr>
          <a:xfrm>
            <a:off x="480132" y="1262699"/>
            <a:ext cx="5473859" cy="4712891"/>
          </a:xfrm>
        </p:spPr>
        <p:txBody>
          <a:bodyPr/>
          <a:lstStyle/>
          <a:p>
            <a:r>
              <a:rPr lang="en-US" dirty="0"/>
              <a:t>Software – game engines</a:t>
            </a:r>
          </a:p>
          <a:p>
            <a:pPr lvl="1"/>
            <a:r>
              <a:rPr lang="en-US" dirty="0"/>
              <a:t>Unity &amp; Unreal</a:t>
            </a:r>
          </a:p>
          <a:p>
            <a:endParaRPr lang="en-US" sz="1600" dirty="0"/>
          </a:p>
          <a:p>
            <a:r>
              <a:rPr lang="en-US" dirty="0"/>
              <a:t>VR Head-Mounted Displays (HMD)</a:t>
            </a:r>
          </a:p>
          <a:p>
            <a:pPr lvl="1"/>
            <a:r>
              <a:rPr lang="en-US" dirty="0"/>
              <a:t>HTC VIVE Pro 2 &amp; Focus 3 </a:t>
            </a:r>
          </a:p>
          <a:p>
            <a:pPr lvl="1"/>
            <a:r>
              <a:rPr lang="en-US" dirty="0"/>
              <a:t>Oculus Quest 2, </a:t>
            </a:r>
          </a:p>
          <a:p>
            <a:pPr lvl="1"/>
            <a:r>
              <a:rPr lang="en-US" dirty="0" err="1"/>
              <a:t>Varjo</a:t>
            </a:r>
            <a:r>
              <a:rPr lang="en-US" dirty="0"/>
              <a:t> XR-3</a:t>
            </a:r>
          </a:p>
          <a:p>
            <a:pPr marL="609585" lvl="1" indent="0">
              <a:buNone/>
            </a:pPr>
            <a:endParaRPr lang="en-US" sz="1600" dirty="0"/>
          </a:p>
          <a:p>
            <a:r>
              <a:rPr lang="en-US" dirty="0"/>
              <a:t>AR HMDs</a:t>
            </a:r>
          </a:p>
          <a:p>
            <a:pPr lvl="1"/>
            <a:r>
              <a:rPr lang="en-US" dirty="0"/>
              <a:t>Microsoft HoloLens 2</a:t>
            </a:r>
          </a:p>
          <a:p>
            <a:pPr lvl="1"/>
            <a:r>
              <a:rPr lang="en-US" dirty="0"/>
              <a:t>Magic Leap</a:t>
            </a:r>
          </a:p>
        </p:txBody>
      </p:sp>
      <p:pic>
        <p:nvPicPr>
          <p:cNvPr id="1026" name="Picture 2" descr="Unity Real-Time Development Platform | 3D, 2D VR &amp; AR Engine">
            <a:extLst>
              <a:ext uri="{FF2B5EF4-FFF2-40B4-BE49-F238E27FC236}">
                <a16:creationId xmlns:a16="http://schemas.microsoft.com/office/drawing/2014/main" id="{1CCB069B-97CC-6CD0-461C-8596B3BAE1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29" t="28994" r="14975" b="26480"/>
          <a:stretch/>
        </p:blipFill>
        <p:spPr bwMode="auto">
          <a:xfrm>
            <a:off x="6514261" y="1262699"/>
            <a:ext cx="2353541" cy="878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B57FC8-B9A9-DA5F-511B-786D38A01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1220" y="1143944"/>
            <a:ext cx="1353483" cy="14055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HTC Vive Pro 2 Headset Only : Video Games">
            <a:extLst>
              <a:ext uri="{FF2B5EF4-FFF2-40B4-BE49-F238E27FC236}">
                <a16:creationId xmlns:a16="http://schemas.microsoft.com/office/drawing/2014/main" id="{A4585D79-EEF3-93BC-90C4-8BA88417A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873" y="2679339"/>
            <a:ext cx="2340952" cy="16527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arjo XR-3">
            <a:extLst>
              <a:ext uri="{FF2B5EF4-FFF2-40B4-BE49-F238E27FC236}">
                <a16:creationId xmlns:a16="http://schemas.microsoft.com/office/drawing/2014/main" id="{3415E7EB-ADCA-AA9E-2E8B-F98972FB6C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6521" y="2804091"/>
            <a:ext cx="2037307" cy="15279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loLens 2 vs HoloLens 1: what's new? | 4Experience's AR/VR Blog">
            <a:extLst>
              <a:ext uri="{FF2B5EF4-FFF2-40B4-BE49-F238E27FC236}">
                <a16:creationId xmlns:a16="http://schemas.microsoft.com/office/drawing/2014/main" id="{2BE1DDCB-D64F-57E6-D5EF-C5B1267BBF0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89" t="21647" r="13177" b="9880"/>
          <a:stretch/>
        </p:blipFill>
        <p:spPr bwMode="auto">
          <a:xfrm>
            <a:off x="6540239" y="4531253"/>
            <a:ext cx="2301586" cy="1444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ic Leap One Repair - iFixit">
            <a:extLst>
              <a:ext uri="{FF2B5EF4-FFF2-40B4-BE49-F238E27FC236}">
                <a16:creationId xmlns:a16="http://schemas.microsoft.com/office/drawing/2014/main" id="{9E9A6D24-6550-52C6-19C9-44CBDDBFCED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22" t="22879" r="4394" b="28106"/>
          <a:stretch/>
        </p:blipFill>
        <p:spPr bwMode="auto">
          <a:xfrm>
            <a:off x="9414685" y="4793281"/>
            <a:ext cx="2566555" cy="10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1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37B1-23D7-F5AC-90C6-A1D11D785D0F}"/>
              </a:ext>
            </a:extLst>
          </p:cNvPr>
          <p:cNvSpPr>
            <a:spLocks noGrp="1"/>
          </p:cNvSpPr>
          <p:nvPr>
            <p:ph type="title"/>
          </p:nvPr>
        </p:nvSpPr>
        <p:spPr/>
        <p:txBody>
          <a:bodyPr/>
          <a:lstStyle/>
          <a:p>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XR Software &amp; Tools</a:t>
            </a:r>
            <a:endParaRPr lang="en-US" dirty="0"/>
          </a:p>
        </p:txBody>
      </p:sp>
      <p:graphicFrame>
        <p:nvGraphicFramePr>
          <p:cNvPr id="10" name="Google Shape;123;g13b98e78190_0_28">
            <a:extLst>
              <a:ext uri="{FF2B5EF4-FFF2-40B4-BE49-F238E27FC236}">
                <a16:creationId xmlns:a16="http://schemas.microsoft.com/office/drawing/2014/main" id="{DFD744E8-3C00-D69C-574D-73ED38BB436C}"/>
              </a:ext>
            </a:extLst>
          </p:cNvPr>
          <p:cNvGraphicFramePr>
            <a:graphicFrameLocks noGrp="1"/>
          </p:cNvGraphicFramePr>
          <p:nvPr>
            <p:ph sz="quarter" idx="11"/>
            <p:extLst>
              <p:ext uri="{D42A27DB-BD31-4B8C-83A1-F6EECF244321}">
                <p14:modId xmlns:p14="http://schemas.microsoft.com/office/powerpoint/2010/main" val="2166643703"/>
              </p:ext>
            </p:extLst>
          </p:nvPr>
        </p:nvGraphicFramePr>
        <p:xfrm>
          <a:off x="388539" y="1008020"/>
          <a:ext cx="11433800" cy="4841960"/>
        </p:xfrm>
        <a:graphic>
          <a:graphicData uri="http://schemas.openxmlformats.org/drawingml/2006/table">
            <a:tbl>
              <a:tblPr>
                <a:tableStyleId>{5940675A-B579-460E-94D1-54222C63F5DA}</a:tableStyleId>
              </a:tblPr>
              <a:tblGrid>
                <a:gridCol w="1633400">
                  <a:extLst>
                    <a:ext uri="{9D8B030D-6E8A-4147-A177-3AD203B41FA5}">
                      <a16:colId xmlns:a16="http://schemas.microsoft.com/office/drawing/2014/main" val="20000"/>
                    </a:ext>
                  </a:extLst>
                </a:gridCol>
                <a:gridCol w="1633400">
                  <a:extLst>
                    <a:ext uri="{9D8B030D-6E8A-4147-A177-3AD203B41FA5}">
                      <a16:colId xmlns:a16="http://schemas.microsoft.com/office/drawing/2014/main" val="20001"/>
                    </a:ext>
                  </a:extLst>
                </a:gridCol>
                <a:gridCol w="1633400">
                  <a:extLst>
                    <a:ext uri="{9D8B030D-6E8A-4147-A177-3AD203B41FA5}">
                      <a16:colId xmlns:a16="http://schemas.microsoft.com/office/drawing/2014/main" val="20002"/>
                    </a:ext>
                  </a:extLst>
                </a:gridCol>
                <a:gridCol w="1633400">
                  <a:extLst>
                    <a:ext uri="{9D8B030D-6E8A-4147-A177-3AD203B41FA5}">
                      <a16:colId xmlns:a16="http://schemas.microsoft.com/office/drawing/2014/main" val="20003"/>
                    </a:ext>
                  </a:extLst>
                </a:gridCol>
                <a:gridCol w="1633400">
                  <a:extLst>
                    <a:ext uri="{9D8B030D-6E8A-4147-A177-3AD203B41FA5}">
                      <a16:colId xmlns:a16="http://schemas.microsoft.com/office/drawing/2014/main" val="20004"/>
                    </a:ext>
                  </a:extLst>
                </a:gridCol>
                <a:gridCol w="1633400">
                  <a:extLst>
                    <a:ext uri="{9D8B030D-6E8A-4147-A177-3AD203B41FA5}">
                      <a16:colId xmlns:a16="http://schemas.microsoft.com/office/drawing/2014/main" val="20005"/>
                    </a:ext>
                  </a:extLst>
                </a:gridCol>
                <a:gridCol w="1633400">
                  <a:extLst>
                    <a:ext uri="{9D8B030D-6E8A-4147-A177-3AD203B41FA5}">
                      <a16:colId xmlns:a16="http://schemas.microsoft.com/office/drawing/2014/main" val="20006"/>
                    </a:ext>
                  </a:extLst>
                </a:gridCol>
              </a:tblGrid>
              <a:tr h="648350">
                <a:tc>
                  <a:txBody>
                    <a:bodyPr/>
                    <a:lstStyle/>
                    <a:p>
                      <a:pPr marL="0" lvl="0" indent="0" algn="ctr" rtl="0">
                        <a:spcBef>
                          <a:spcPts val="0"/>
                        </a:spcBef>
                        <a:spcAft>
                          <a:spcPts val="0"/>
                        </a:spcAft>
                        <a:buNone/>
                      </a:pPr>
                      <a:endParaRPr sz="1400" dirty="0"/>
                    </a:p>
                  </a:txBody>
                  <a:tcPr marL="91425" marR="91425" marT="91425" marB="91425">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dirty="0"/>
                        <a:t>HTC VIVE Pro 2</a:t>
                      </a:r>
                      <a:endParaRPr sz="1400" dirty="0"/>
                    </a:p>
                  </a:txBody>
                  <a:tcPr marL="91425" marR="91425" marT="91425" marB="91425">
                    <a:lnL w="1270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en-US" sz="1400" dirty="0"/>
                        <a:t>HTC VIVE Focus 3</a:t>
                      </a:r>
                      <a:endParaRPr sz="1400" dirty="0"/>
                    </a:p>
                  </a:txBody>
                  <a:tcPr marL="91425" marR="91425" marT="91425" marB="91425"/>
                </a:tc>
                <a:tc>
                  <a:txBody>
                    <a:bodyPr/>
                    <a:lstStyle/>
                    <a:p>
                      <a:pPr marL="0" lvl="0" indent="0" algn="ctr" rtl="0">
                        <a:spcBef>
                          <a:spcPts val="0"/>
                        </a:spcBef>
                        <a:spcAft>
                          <a:spcPts val="0"/>
                        </a:spcAft>
                        <a:buNone/>
                      </a:pPr>
                      <a:r>
                        <a:rPr lang="en-US" sz="1400"/>
                        <a:t>Oculus Quest 2</a:t>
                      </a:r>
                      <a:endParaRPr sz="1400"/>
                    </a:p>
                  </a:txBody>
                  <a:tcPr marL="91425" marR="91425" marT="91425" marB="91425"/>
                </a:tc>
                <a:tc>
                  <a:txBody>
                    <a:bodyPr/>
                    <a:lstStyle/>
                    <a:p>
                      <a:pPr marL="0" lvl="0" indent="0" algn="ctr" rtl="0">
                        <a:spcBef>
                          <a:spcPts val="0"/>
                        </a:spcBef>
                        <a:spcAft>
                          <a:spcPts val="0"/>
                        </a:spcAft>
                        <a:buNone/>
                      </a:pPr>
                      <a:r>
                        <a:rPr lang="en-US" sz="1400"/>
                        <a:t>Varjo XR-3</a:t>
                      </a:r>
                      <a:endParaRPr sz="1400"/>
                    </a:p>
                  </a:txBody>
                  <a:tcPr marL="91425" marR="91425" marT="91425" marB="91425"/>
                </a:tc>
                <a:tc>
                  <a:txBody>
                    <a:bodyPr/>
                    <a:lstStyle/>
                    <a:p>
                      <a:pPr marL="0" lvl="0" indent="0" algn="ctr" rtl="0">
                        <a:spcBef>
                          <a:spcPts val="0"/>
                        </a:spcBef>
                        <a:spcAft>
                          <a:spcPts val="0"/>
                        </a:spcAft>
                        <a:buNone/>
                      </a:pPr>
                      <a:r>
                        <a:rPr lang="en-US" sz="1400"/>
                        <a:t>Microsoft HoloLens 2</a:t>
                      </a:r>
                      <a:endParaRPr sz="1400"/>
                    </a:p>
                  </a:txBody>
                  <a:tcPr marL="91425" marR="91425" marT="91425" marB="91425"/>
                </a:tc>
                <a:tc>
                  <a:txBody>
                    <a:bodyPr/>
                    <a:lstStyle/>
                    <a:p>
                      <a:pPr marL="0" lvl="0" indent="0" algn="ctr" rtl="0">
                        <a:spcBef>
                          <a:spcPts val="0"/>
                        </a:spcBef>
                        <a:spcAft>
                          <a:spcPts val="0"/>
                        </a:spcAft>
                        <a:buNone/>
                      </a:pPr>
                      <a:r>
                        <a:rPr lang="en-US" sz="1400"/>
                        <a:t>Magic Leap </a:t>
                      </a:r>
                      <a:endParaRPr sz="1400"/>
                    </a:p>
                  </a:txBody>
                  <a:tcPr marL="91425" marR="91425" marT="91425" marB="91425"/>
                </a:tc>
                <a:extLst>
                  <a:ext uri="{0D108BD9-81ED-4DB2-BD59-A6C34878D82A}">
                    <a16:rowId xmlns:a16="http://schemas.microsoft.com/office/drawing/2014/main" val="10000"/>
                  </a:ext>
                </a:extLst>
              </a:tr>
              <a:tr h="454725">
                <a:tc>
                  <a:txBody>
                    <a:bodyPr/>
                    <a:lstStyle/>
                    <a:p>
                      <a:pPr marL="0" lvl="0" indent="0" algn="ctr" rtl="0">
                        <a:spcBef>
                          <a:spcPts val="0"/>
                        </a:spcBef>
                        <a:spcAft>
                          <a:spcPts val="0"/>
                        </a:spcAft>
                        <a:buNone/>
                      </a:pPr>
                      <a:r>
                        <a:rPr lang="en-US" sz="1400" dirty="0"/>
                        <a:t>HMD Type</a:t>
                      </a:r>
                      <a:endParaRPr sz="1400" dirty="0"/>
                    </a:p>
                  </a:txBody>
                  <a:tcPr marL="91425" marR="91425" marT="91425" marB="91425">
                    <a:lnT w="12700" cap="flat" cmpd="sng" algn="ctr">
                      <a:solidFill>
                        <a:schemeClr val="tx1"/>
                      </a:solidFill>
                      <a:prstDash val="solid"/>
                      <a:round/>
                      <a:headEnd type="none" w="med" len="med"/>
                      <a:tailEnd type="none" w="med" len="med"/>
                    </a:lnT>
                  </a:tcPr>
                </a:tc>
                <a:tc>
                  <a:txBody>
                    <a:bodyPr/>
                    <a:lstStyle/>
                    <a:p>
                      <a:pPr marL="0" lvl="0" indent="0" algn="ctr" rtl="0">
                        <a:spcBef>
                          <a:spcPts val="0"/>
                        </a:spcBef>
                        <a:spcAft>
                          <a:spcPts val="0"/>
                        </a:spcAft>
                        <a:buNone/>
                      </a:pPr>
                      <a:r>
                        <a:rPr lang="en-US" sz="1400" dirty="0"/>
                        <a:t>VR</a:t>
                      </a:r>
                      <a:endParaRPr sz="1400" dirty="0"/>
                    </a:p>
                  </a:txBody>
                  <a:tcPr marL="91425" marR="91425" marT="91425" marB="91425"/>
                </a:tc>
                <a:tc>
                  <a:txBody>
                    <a:bodyPr/>
                    <a:lstStyle/>
                    <a:p>
                      <a:pPr marL="0" lvl="0" indent="0" algn="ctr" rtl="0">
                        <a:spcBef>
                          <a:spcPts val="0"/>
                        </a:spcBef>
                        <a:spcAft>
                          <a:spcPts val="0"/>
                        </a:spcAft>
                        <a:buNone/>
                      </a:pPr>
                      <a:r>
                        <a:rPr lang="en-US" sz="1400"/>
                        <a:t>VR</a:t>
                      </a:r>
                      <a:endParaRPr sz="1400"/>
                    </a:p>
                  </a:txBody>
                  <a:tcPr marL="91425" marR="91425" marT="91425" marB="91425"/>
                </a:tc>
                <a:tc>
                  <a:txBody>
                    <a:bodyPr/>
                    <a:lstStyle/>
                    <a:p>
                      <a:pPr marL="0" lvl="0" indent="0" algn="ctr" rtl="0">
                        <a:spcBef>
                          <a:spcPts val="0"/>
                        </a:spcBef>
                        <a:spcAft>
                          <a:spcPts val="0"/>
                        </a:spcAft>
                        <a:buNone/>
                      </a:pPr>
                      <a:r>
                        <a:rPr lang="en-US" sz="1400"/>
                        <a:t>VR</a:t>
                      </a:r>
                      <a:endParaRPr sz="1400"/>
                    </a:p>
                  </a:txBody>
                  <a:tcPr marL="91425" marR="91425" marT="91425" marB="91425"/>
                </a:tc>
                <a:tc>
                  <a:txBody>
                    <a:bodyPr/>
                    <a:lstStyle/>
                    <a:p>
                      <a:pPr marL="0" lvl="0" indent="0" algn="ctr" rtl="0">
                        <a:spcBef>
                          <a:spcPts val="0"/>
                        </a:spcBef>
                        <a:spcAft>
                          <a:spcPts val="0"/>
                        </a:spcAft>
                        <a:buNone/>
                      </a:pPr>
                      <a:r>
                        <a:rPr lang="en-US" sz="1400"/>
                        <a:t>VR</a:t>
                      </a:r>
                      <a:endParaRPr sz="1400"/>
                    </a:p>
                  </a:txBody>
                  <a:tcPr marL="91425" marR="91425" marT="91425" marB="91425"/>
                </a:tc>
                <a:tc>
                  <a:txBody>
                    <a:bodyPr/>
                    <a:lstStyle/>
                    <a:p>
                      <a:pPr marL="0" lvl="0" indent="0" algn="ctr" rtl="0">
                        <a:spcBef>
                          <a:spcPts val="0"/>
                        </a:spcBef>
                        <a:spcAft>
                          <a:spcPts val="0"/>
                        </a:spcAft>
                        <a:buNone/>
                      </a:pPr>
                      <a:r>
                        <a:rPr lang="en-US" sz="1400"/>
                        <a:t>AR</a:t>
                      </a:r>
                      <a:endParaRPr sz="1400"/>
                    </a:p>
                  </a:txBody>
                  <a:tcPr marL="91425" marR="91425" marT="91425" marB="91425"/>
                </a:tc>
                <a:tc>
                  <a:txBody>
                    <a:bodyPr/>
                    <a:lstStyle/>
                    <a:p>
                      <a:pPr marL="0" lvl="0" indent="0" algn="ctr" rtl="0">
                        <a:spcBef>
                          <a:spcPts val="0"/>
                        </a:spcBef>
                        <a:spcAft>
                          <a:spcPts val="0"/>
                        </a:spcAft>
                        <a:buNone/>
                      </a:pPr>
                      <a:r>
                        <a:rPr lang="en-US" sz="1400"/>
                        <a:t>AR</a:t>
                      </a:r>
                      <a:endParaRPr sz="1400"/>
                    </a:p>
                  </a:txBody>
                  <a:tcPr marL="91425" marR="91425" marT="91425" marB="91425"/>
                </a:tc>
                <a:extLst>
                  <a:ext uri="{0D108BD9-81ED-4DB2-BD59-A6C34878D82A}">
                    <a16:rowId xmlns:a16="http://schemas.microsoft.com/office/drawing/2014/main" val="10001"/>
                  </a:ext>
                </a:extLst>
              </a:tr>
              <a:tr h="590125">
                <a:tc>
                  <a:txBody>
                    <a:bodyPr/>
                    <a:lstStyle/>
                    <a:p>
                      <a:pPr marL="0" lvl="0" indent="0" algn="ctr" rtl="0">
                        <a:spcBef>
                          <a:spcPts val="0"/>
                        </a:spcBef>
                        <a:spcAft>
                          <a:spcPts val="0"/>
                        </a:spcAft>
                        <a:buNone/>
                      </a:pPr>
                      <a:r>
                        <a:rPr lang="en-US" sz="1400" dirty="0"/>
                        <a:t>Connection</a:t>
                      </a:r>
                      <a:endParaRPr sz="1400" dirty="0"/>
                    </a:p>
                  </a:txBody>
                  <a:tcPr marL="91425" marR="91425" marT="91425" marB="91425"/>
                </a:tc>
                <a:tc>
                  <a:txBody>
                    <a:bodyPr/>
                    <a:lstStyle/>
                    <a:p>
                      <a:pPr marL="0" lvl="0" indent="0" algn="ctr" rtl="0">
                        <a:spcBef>
                          <a:spcPts val="0"/>
                        </a:spcBef>
                        <a:spcAft>
                          <a:spcPts val="0"/>
                        </a:spcAft>
                        <a:buNone/>
                      </a:pPr>
                      <a:r>
                        <a:rPr lang="en-US" sz="1400" dirty="0"/>
                        <a:t>Tethered</a:t>
                      </a:r>
                      <a:endParaRPr sz="1400" dirty="0"/>
                    </a:p>
                  </a:txBody>
                  <a:tcPr marL="91425" marR="91425" marT="91425" marB="91425"/>
                </a:tc>
                <a:tc>
                  <a:txBody>
                    <a:bodyPr/>
                    <a:lstStyle/>
                    <a:p>
                      <a:pPr marL="0" lvl="0" indent="0" algn="ctr" rtl="0">
                        <a:spcBef>
                          <a:spcPts val="0"/>
                        </a:spcBef>
                        <a:spcAft>
                          <a:spcPts val="0"/>
                        </a:spcAft>
                        <a:buNone/>
                      </a:pPr>
                      <a:r>
                        <a:rPr lang="en-US" sz="1400"/>
                        <a:t>Tethered or Untethered</a:t>
                      </a:r>
                      <a:endParaRPr sz="1400"/>
                    </a:p>
                  </a:txBody>
                  <a:tcPr marL="91425" marR="91425" marT="91425" marB="91425"/>
                </a:tc>
                <a:tc>
                  <a:txBody>
                    <a:bodyPr/>
                    <a:lstStyle/>
                    <a:p>
                      <a:pPr marL="0" lvl="0" indent="0" algn="ctr" rtl="0">
                        <a:spcBef>
                          <a:spcPts val="0"/>
                        </a:spcBef>
                        <a:spcAft>
                          <a:spcPts val="0"/>
                        </a:spcAft>
                        <a:buNone/>
                      </a:pPr>
                      <a:r>
                        <a:rPr lang="en-US" sz="1400"/>
                        <a:t>Tethered or Untethered</a:t>
                      </a:r>
                      <a:endParaRPr sz="1400"/>
                    </a:p>
                  </a:txBody>
                  <a:tcPr marL="91425" marR="91425" marT="91425" marB="91425"/>
                </a:tc>
                <a:tc>
                  <a:txBody>
                    <a:bodyPr/>
                    <a:lstStyle/>
                    <a:p>
                      <a:pPr marL="0" lvl="0" indent="0" algn="ctr" rtl="0">
                        <a:spcBef>
                          <a:spcPts val="0"/>
                        </a:spcBef>
                        <a:spcAft>
                          <a:spcPts val="0"/>
                        </a:spcAft>
                        <a:buNone/>
                      </a:pPr>
                      <a:r>
                        <a:rPr lang="en-US" sz="1400"/>
                        <a:t>Tethered</a:t>
                      </a:r>
                      <a:endParaRPr sz="1400"/>
                    </a:p>
                  </a:txBody>
                  <a:tcPr marL="91425" marR="91425" marT="91425" marB="91425"/>
                </a:tc>
                <a:tc>
                  <a:txBody>
                    <a:bodyPr/>
                    <a:lstStyle/>
                    <a:p>
                      <a:pPr marL="0" lvl="0" indent="0" algn="ctr" rtl="0">
                        <a:spcBef>
                          <a:spcPts val="0"/>
                        </a:spcBef>
                        <a:spcAft>
                          <a:spcPts val="0"/>
                        </a:spcAft>
                        <a:buNone/>
                      </a:pPr>
                      <a:r>
                        <a:rPr lang="en-US" sz="1400"/>
                        <a:t>Untethered</a:t>
                      </a:r>
                      <a:endParaRPr sz="1400"/>
                    </a:p>
                  </a:txBody>
                  <a:tcPr marL="91425" marR="91425" marT="91425" marB="91425"/>
                </a:tc>
                <a:tc>
                  <a:txBody>
                    <a:bodyPr/>
                    <a:lstStyle/>
                    <a:p>
                      <a:pPr marL="0" lvl="0" indent="0" algn="ctr" rtl="0">
                        <a:spcBef>
                          <a:spcPts val="0"/>
                        </a:spcBef>
                        <a:spcAft>
                          <a:spcPts val="0"/>
                        </a:spcAft>
                        <a:buNone/>
                      </a:pPr>
                      <a:r>
                        <a:rPr lang="en-US" sz="1400" dirty="0"/>
                        <a:t>Untethered</a:t>
                      </a:r>
                      <a:endParaRPr sz="1400" dirty="0"/>
                    </a:p>
                  </a:txBody>
                  <a:tcPr marL="91425" marR="91425" marT="91425" marB="91425"/>
                </a:tc>
                <a:extLst>
                  <a:ext uri="{0D108BD9-81ED-4DB2-BD59-A6C34878D82A}">
                    <a16:rowId xmlns:a16="http://schemas.microsoft.com/office/drawing/2014/main" val="10002"/>
                  </a:ext>
                </a:extLst>
              </a:tr>
              <a:tr h="660525">
                <a:tc>
                  <a:txBody>
                    <a:bodyPr/>
                    <a:lstStyle/>
                    <a:p>
                      <a:pPr marL="0" lvl="0" indent="0" algn="ctr" rtl="0">
                        <a:spcBef>
                          <a:spcPts val="0"/>
                        </a:spcBef>
                        <a:spcAft>
                          <a:spcPts val="0"/>
                        </a:spcAft>
                        <a:buNone/>
                      </a:pPr>
                      <a:r>
                        <a:rPr lang="en-US" sz="1400"/>
                        <a:t>Resolution</a:t>
                      </a:r>
                      <a:endParaRPr sz="1400"/>
                    </a:p>
                  </a:txBody>
                  <a:tcPr marL="91425" marR="91425" marT="91425" marB="91425"/>
                </a:tc>
                <a:tc>
                  <a:txBody>
                    <a:bodyPr/>
                    <a:lstStyle/>
                    <a:p>
                      <a:pPr marL="0" lvl="0" indent="0" algn="ctr" rtl="0">
                        <a:spcBef>
                          <a:spcPts val="0"/>
                        </a:spcBef>
                        <a:spcAft>
                          <a:spcPts val="0"/>
                        </a:spcAft>
                        <a:buNone/>
                      </a:pPr>
                      <a:r>
                        <a:rPr lang="en-US" sz="1400"/>
                        <a:t>2448 x 2448 pixels per eye </a:t>
                      </a:r>
                      <a:endParaRPr sz="14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400">
                          <a:solidFill>
                            <a:schemeClr val="dk1"/>
                          </a:solidFill>
                        </a:rPr>
                        <a:t>2448 x 2448 pixels per eye </a:t>
                      </a:r>
                      <a:endParaRPr sz="1400"/>
                    </a:p>
                  </a:txBody>
                  <a:tcPr marL="91425" marR="91425" marT="91425" marB="91425"/>
                </a:tc>
                <a:tc>
                  <a:txBody>
                    <a:bodyPr/>
                    <a:lstStyle/>
                    <a:p>
                      <a:pPr marL="0" lvl="0" indent="0" algn="ctr" rtl="0">
                        <a:spcBef>
                          <a:spcPts val="0"/>
                        </a:spcBef>
                        <a:spcAft>
                          <a:spcPts val="0"/>
                        </a:spcAft>
                        <a:buNone/>
                      </a:pPr>
                      <a:r>
                        <a:rPr lang="en-US" sz="1400"/>
                        <a:t>1832 x 1920 pixels per eye</a:t>
                      </a:r>
                      <a:endParaRPr sz="1400"/>
                    </a:p>
                  </a:txBody>
                  <a:tcPr marL="91425" marR="91425" marT="91425" marB="91425"/>
                </a:tc>
                <a:tc>
                  <a:txBody>
                    <a:bodyPr/>
                    <a:lstStyle/>
                    <a:p>
                      <a:pPr marL="0" lvl="0" indent="0" algn="ctr" rtl="0">
                        <a:spcBef>
                          <a:spcPts val="0"/>
                        </a:spcBef>
                        <a:spcAft>
                          <a:spcPts val="0"/>
                        </a:spcAft>
                        <a:buNone/>
                      </a:pPr>
                      <a:r>
                        <a:rPr lang="en-US" sz="1400" dirty="0"/>
                        <a:t>Focus area: 1920 x 1920 pixels per eye</a:t>
                      </a:r>
                      <a:endParaRPr sz="1400" dirty="0"/>
                    </a:p>
                  </a:txBody>
                  <a:tcPr marL="91425" marR="91425" marT="91425" marB="91425"/>
                </a:tc>
                <a:tc>
                  <a:txBody>
                    <a:bodyPr/>
                    <a:lstStyle/>
                    <a:p>
                      <a:pPr marL="0" lvl="0" indent="0" algn="ctr" rtl="0">
                        <a:spcBef>
                          <a:spcPts val="0"/>
                        </a:spcBef>
                        <a:spcAft>
                          <a:spcPts val="0"/>
                        </a:spcAft>
                        <a:buNone/>
                      </a:pPr>
                      <a:r>
                        <a:rPr lang="en-US" sz="1400"/>
                        <a:t>2048 x 1080 pixels per eye</a:t>
                      </a:r>
                      <a:endParaRPr sz="1400"/>
                    </a:p>
                  </a:txBody>
                  <a:tcPr marL="91425" marR="91425" marT="91425" marB="91425"/>
                </a:tc>
                <a:tc>
                  <a:txBody>
                    <a:bodyPr/>
                    <a:lstStyle/>
                    <a:p>
                      <a:pPr marL="0" lvl="0" indent="0" algn="ctr" rtl="0">
                        <a:spcBef>
                          <a:spcPts val="0"/>
                        </a:spcBef>
                        <a:spcAft>
                          <a:spcPts val="0"/>
                        </a:spcAft>
                        <a:buNone/>
                      </a:pPr>
                      <a:r>
                        <a:rPr lang="en-US" sz="1400"/>
                        <a:t>1280 x 960 pixel RGB per eye</a:t>
                      </a:r>
                      <a:endParaRPr sz="1400"/>
                    </a:p>
                  </a:txBody>
                  <a:tcPr marL="91425" marR="91425" marT="91425" marB="91425"/>
                </a:tc>
                <a:extLst>
                  <a:ext uri="{0D108BD9-81ED-4DB2-BD59-A6C34878D82A}">
                    <a16:rowId xmlns:a16="http://schemas.microsoft.com/office/drawing/2014/main" val="10003"/>
                  </a:ext>
                </a:extLst>
              </a:tr>
              <a:tr h="660525">
                <a:tc>
                  <a:txBody>
                    <a:bodyPr/>
                    <a:lstStyle/>
                    <a:p>
                      <a:pPr marL="0" lvl="0" indent="0" algn="ctr" rtl="0">
                        <a:spcBef>
                          <a:spcPts val="0"/>
                        </a:spcBef>
                        <a:spcAft>
                          <a:spcPts val="0"/>
                        </a:spcAft>
                        <a:buNone/>
                      </a:pPr>
                      <a:r>
                        <a:rPr lang="en-US" sz="1400"/>
                        <a:t>Colors/Screen</a:t>
                      </a:r>
                      <a:endParaRPr sz="1400"/>
                    </a:p>
                  </a:txBody>
                  <a:tcPr marL="91425" marR="91425" marT="91425" marB="91425"/>
                </a:tc>
                <a:tc>
                  <a:txBody>
                    <a:bodyPr/>
                    <a:lstStyle/>
                    <a:p>
                      <a:pPr marL="0" lvl="0" indent="0" algn="ctr" rtl="0">
                        <a:spcBef>
                          <a:spcPts val="0"/>
                        </a:spcBef>
                        <a:spcAft>
                          <a:spcPts val="0"/>
                        </a:spcAft>
                        <a:buNone/>
                      </a:pPr>
                      <a:r>
                        <a:rPr lang="en-US" sz="1400"/>
                        <a:t>Dual RGB low persistence LCD</a:t>
                      </a:r>
                      <a:endParaRPr sz="1400"/>
                    </a:p>
                  </a:txBody>
                  <a:tcPr marL="91425" marR="91425" marT="91425" marB="91425"/>
                </a:tc>
                <a:tc>
                  <a:txBody>
                    <a:bodyPr/>
                    <a:lstStyle/>
                    <a:p>
                      <a:pPr marL="0" lvl="0" indent="0" algn="ctr" rtl="0">
                        <a:spcBef>
                          <a:spcPts val="0"/>
                        </a:spcBef>
                        <a:spcAft>
                          <a:spcPts val="0"/>
                        </a:spcAft>
                        <a:buNone/>
                      </a:pPr>
                      <a:r>
                        <a:rPr lang="en-US" sz="1400"/>
                        <a:t>Dual 2.88” LCD Panels</a:t>
                      </a:r>
                      <a:endParaRPr sz="1400"/>
                    </a:p>
                  </a:txBody>
                  <a:tcPr marL="91425" marR="91425" marT="91425" marB="91425"/>
                </a:tc>
                <a:tc>
                  <a:txBody>
                    <a:bodyPr/>
                    <a:lstStyle/>
                    <a:p>
                      <a:pPr marL="0" lvl="0" indent="0" algn="ctr" rtl="0">
                        <a:spcBef>
                          <a:spcPts val="0"/>
                        </a:spcBef>
                        <a:spcAft>
                          <a:spcPts val="0"/>
                        </a:spcAft>
                        <a:buNone/>
                      </a:pPr>
                      <a:r>
                        <a:rPr lang="en-US" sz="1400"/>
                        <a:t>Fast-Switch LCD Display</a:t>
                      </a:r>
                      <a:endParaRPr sz="1400"/>
                    </a:p>
                  </a:txBody>
                  <a:tcPr marL="91425" marR="91425" marT="91425" marB="91425"/>
                </a:tc>
                <a:tc>
                  <a:txBody>
                    <a:bodyPr/>
                    <a:lstStyle/>
                    <a:p>
                      <a:pPr marL="0" lvl="0" indent="0" algn="ctr" rtl="0">
                        <a:spcBef>
                          <a:spcPts val="0"/>
                        </a:spcBef>
                        <a:spcAft>
                          <a:spcPts val="0"/>
                        </a:spcAft>
                        <a:buNone/>
                      </a:pPr>
                      <a:r>
                        <a:rPr lang="en-US" sz="1400"/>
                        <a:t>99% sRGB, 93% DCI-P3</a:t>
                      </a:r>
                      <a:endParaRPr sz="1400"/>
                    </a:p>
                  </a:txBody>
                  <a:tcPr marL="91425" marR="91425" marT="91425" marB="91425"/>
                </a:tc>
                <a:tc>
                  <a:txBody>
                    <a:bodyPr/>
                    <a:lstStyle/>
                    <a:p>
                      <a:pPr marL="0" lvl="0" indent="0" algn="ctr" rtl="0">
                        <a:spcBef>
                          <a:spcPts val="0"/>
                        </a:spcBef>
                        <a:spcAft>
                          <a:spcPts val="0"/>
                        </a:spcAft>
                        <a:buNone/>
                      </a:pPr>
                      <a:r>
                        <a:rPr lang="en-US" sz="1400"/>
                        <a:t>See-through holographic lenses (waveguides)</a:t>
                      </a:r>
                      <a:endParaRPr sz="1400"/>
                    </a:p>
                  </a:txBody>
                  <a:tcPr marL="91425" marR="91425" marT="91425" marB="91425"/>
                </a:tc>
                <a:tc>
                  <a:txBody>
                    <a:bodyPr/>
                    <a:lstStyle/>
                    <a:p>
                      <a:pPr marL="0" lvl="0" indent="0" algn="ctr" rtl="0">
                        <a:spcBef>
                          <a:spcPts val="0"/>
                        </a:spcBef>
                        <a:spcAft>
                          <a:spcPts val="0"/>
                        </a:spcAft>
                        <a:buNone/>
                      </a:pPr>
                      <a:r>
                        <a:rPr lang="en-US" sz="1400"/>
                        <a:t>12-LED (RGB) ring with diffuser</a:t>
                      </a:r>
                      <a:endParaRPr sz="1400"/>
                    </a:p>
                  </a:txBody>
                  <a:tcPr marL="91425" marR="91425" marT="91425" marB="91425"/>
                </a:tc>
                <a:extLst>
                  <a:ext uri="{0D108BD9-81ED-4DB2-BD59-A6C34878D82A}">
                    <a16:rowId xmlns:a16="http://schemas.microsoft.com/office/drawing/2014/main" val="10004"/>
                  </a:ext>
                </a:extLst>
              </a:tr>
              <a:tr h="660525">
                <a:tc>
                  <a:txBody>
                    <a:bodyPr/>
                    <a:lstStyle/>
                    <a:p>
                      <a:pPr marL="0" lvl="0" indent="0" algn="ctr" rtl="0">
                        <a:spcBef>
                          <a:spcPts val="0"/>
                        </a:spcBef>
                        <a:spcAft>
                          <a:spcPts val="0"/>
                        </a:spcAft>
                        <a:buNone/>
                      </a:pPr>
                      <a:r>
                        <a:rPr lang="en-US" sz="1400"/>
                        <a:t>Refresh rate</a:t>
                      </a:r>
                      <a:endParaRPr sz="1400"/>
                    </a:p>
                  </a:txBody>
                  <a:tcPr marL="91425" marR="91425" marT="91425" marB="91425"/>
                </a:tc>
                <a:tc>
                  <a:txBody>
                    <a:bodyPr/>
                    <a:lstStyle/>
                    <a:p>
                      <a:pPr marL="0" lvl="0" indent="0" algn="ctr" rtl="0">
                        <a:spcBef>
                          <a:spcPts val="0"/>
                        </a:spcBef>
                        <a:spcAft>
                          <a:spcPts val="0"/>
                        </a:spcAft>
                        <a:buNone/>
                      </a:pPr>
                      <a:r>
                        <a:rPr lang="en-US" sz="1400"/>
                        <a:t>90/120 Hz (90 Hz with wireless adapter)</a:t>
                      </a:r>
                      <a:endParaRPr sz="1400"/>
                    </a:p>
                  </a:txBody>
                  <a:tcPr marL="91425" marR="91425" marT="91425" marB="91425"/>
                </a:tc>
                <a:tc>
                  <a:txBody>
                    <a:bodyPr/>
                    <a:lstStyle/>
                    <a:p>
                      <a:pPr marL="0" lvl="0" indent="0" algn="ctr" rtl="0">
                        <a:spcBef>
                          <a:spcPts val="0"/>
                        </a:spcBef>
                        <a:spcAft>
                          <a:spcPts val="0"/>
                        </a:spcAft>
                        <a:buNone/>
                      </a:pPr>
                      <a:r>
                        <a:rPr lang="en-US" sz="1400"/>
                        <a:t>90 Hz</a:t>
                      </a:r>
                      <a:endParaRPr sz="1400"/>
                    </a:p>
                  </a:txBody>
                  <a:tcPr marL="91425" marR="91425" marT="91425" marB="91425"/>
                </a:tc>
                <a:tc>
                  <a:txBody>
                    <a:bodyPr/>
                    <a:lstStyle/>
                    <a:p>
                      <a:pPr marL="0" lvl="0" indent="0" algn="ctr" rtl="0">
                        <a:spcBef>
                          <a:spcPts val="0"/>
                        </a:spcBef>
                        <a:spcAft>
                          <a:spcPts val="0"/>
                        </a:spcAft>
                        <a:buNone/>
                      </a:pPr>
                      <a:r>
                        <a:rPr lang="en-US" sz="1400"/>
                        <a:t>60, 72, 90 Hz </a:t>
                      </a:r>
                      <a:endParaRPr sz="1400"/>
                    </a:p>
                  </a:txBody>
                  <a:tcPr marL="91425" marR="91425" marT="91425" marB="91425"/>
                </a:tc>
                <a:tc>
                  <a:txBody>
                    <a:bodyPr/>
                    <a:lstStyle/>
                    <a:p>
                      <a:pPr marL="0" lvl="0" indent="0" algn="ctr" rtl="0">
                        <a:spcBef>
                          <a:spcPts val="0"/>
                        </a:spcBef>
                        <a:spcAft>
                          <a:spcPts val="0"/>
                        </a:spcAft>
                        <a:buNone/>
                      </a:pPr>
                      <a:r>
                        <a:rPr lang="en-US" sz="1400"/>
                        <a:t>90 Hz</a:t>
                      </a:r>
                      <a:endParaRPr sz="1400"/>
                    </a:p>
                  </a:txBody>
                  <a:tcPr marL="91425" marR="91425" marT="91425" marB="91425"/>
                </a:tc>
                <a:tc>
                  <a:txBody>
                    <a:bodyPr/>
                    <a:lstStyle/>
                    <a:p>
                      <a:pPr marL="0" lvl="0" indent="0" algn="ctr" rtl="0">
                        <a:spcBef>
                          <a:spcPts val="0"/>
                        </a:spcBef>
                        <a:spcAft>
                          <a:spcPts val="0"/>
                        </a:spcAft>
                        <a:buNone/>
                      </a:pPr>
                      <a:r>
                        <a:rPr lang="en-US" sz="1400"/>
                        <a:t>120 Hz</a:t>
                      </a:r>
                      <a:endParaRPr sz="1400"/>
                    </a:p>
                  </a:txBody>
                  <a:tcPr marL="91425" marR="91425" marT="91425" marB="91425"/>
                </a:tc>
                <a:tc>
                  <a:txBody>
                    <a:bodyPr/>
                    <a:lstStyle/>
                    <a:p>
                      <a:pPr marL="0" lvl="0" indent="0" algn="ctr" rtl="0">
                        <a:spcBef>
                          <a:spcPts val="0"/>
                        </a:spcBef>
                        <a:spcAft>
                          <a:spcPts val="0"/>
                        </a:spcAft>
                        <a:buNone/>
                      </a:pPr>
                      <a:r>
                        <a:rPr lang="en-US" sz="1400"/>
                        <a:t>120 Hz</a:t>
                      </a:r>
                      <a:endParaRPr sz="1400"/>
                    </a:p>
                  </a:txBody>
                  <a:tcPr marL="91425" marR="91425" marT="91425" marB="91425"/>
                </a:tc>
                <a:extLst>
                  <a:ext uri="{0D108BD9-81ED-4DB2-BD59-A6C34878D82A}">
                    <a16:rowId xmlns:a16="http://schemas.microsoft.com/office/drawing/2014/main" val="10005"/>
                  </a:ext>
                </a:extLst>
              </a:tr>
              <a:tr h="660525">
                <a:tc>
                  <a:txBody>
                    <a:bodyPr/>
                    <a:lstStyle/>
                    <a:p>
                      <a:pPr marL="0" lvl="0" indent="0" algn="ctr" rtl="0">
                        <a:spcBef>
                          <a:spcPts val="0"/>
                        </a:spcBef>
                        <a:spcAft>
                          <a:spcPts val="0"/>
                        </a:spcAft>
                        <a:buNone/>
                      </a:pPr>
                      <a:r>
                        <a:rPr lang="en-US" sz="1400"/>
                        <a:t>Cost</a:t>
                      </a:r>
                      <a:endParaRPr sz="1400"/>
                    </a:p>
                  </a:txBody>
                  <a:tcPr marL="91425" marR="91425" marT="91425" marB="91425"/>
                </a:tc>
                <a:tc>
                  <a:txBody>
                    <a:bodyPr/>
                    <a:lstStyle/>
                    <a:p>
                      <a:pPr marL="0" lvl="0" indent="0" algn="ctr" rtl="0">
                        <a:spcBef>
                          <a:spcPts val="0"/>
                        </a:spcBef>
                        <a:spcAft>
                          <a:spcPts val="0"/>
                        </a:spcAft>
                        <a:buNone/>
                      </a:pPr>
                      <a:r>
                        <a:rPr lang="en-US" sz="1400"/>
                        <a:t>$799.00</a:t>
                      </a:r>
                      <a:endParaRPr sz="1400"/>
                    </a:p>
                  </a:txBody>
                  <a:tcPr marL="91425" marR="91425" marT="91425" marB="91425"/>
                </a:tc>
                <a:tc>
                  <a:txBody>
                    <a:bodyPr/>
                    <a:lstStyle/>
                    <a:p>
                      <a:pPr marL="0" lvl="0" indent="0" algn="ctr" rtl="0">
                        <a:spcBef>
                          <a:spcPts val="0"/>
                        </a:spcBef>
                        <a:spcAft>
                          <a:spcPts val="0"/>
                        </a:spcAft>
                        <a:buNone/>
                      </a:pPr>
                      <a:r>
                        <a:rPr lang="en-US" sz="1400"/>
                        <a:t>$1,300.00</a:t>
                      </a:r>
                      <a:endParaRPr sz="1400"/>
                    </a:p>
                  </a:txBody>
                  <a:tcPr marL="91425" marR="91425" marT="91425" marB="91425"/>
                </a:tc>
                <a:tc>
                  <a:txBody>
                    <a:bodyPr/>
                    <a:lstStyle/>
                    <a:p>
                      <a:pPr marL="0" lvl="0" indent="0" algn="ctr" rtl="0">
                        <a:spcBef>
                          <a:spcPts val="0"/>
                        </a:spcBef>
                        <a:spcAft>
                          <a:spcPts val="0"/>
                        </a:spcAft>
                        <a:buNone/>
                      </a:pPr>
                      <a:r>
                        <a:rPr lang="en-US" sz="1400"/>
                        <a:t>$299.00</a:t>
                      </a:r>
                      <a:endParaRPr sz="1400"/>
                    </a:p>
                  </a:txBody>
                  <a:tcPr marL="91425" marR="91425" marT="91425" marB="91425"/>
                </a:tc>
                <a:tc>
                  <a:txBody>
                    <a:bodyPr/>
                    <a:lstStyle/>
                    <a:p>
                      <a:pPr marL="0" lvl="0" indent="0" algn="ctr" rtl="0">
                        <a:spcBef>
                          <a:spcPts val="0"/>
                        </a:spcBef>
                        <a:spcAft>
                          <a:spcPts val="0"/>
                        </a:spcAft>
                        <a:buNone/>
                      </a:pPr>
                      <a:r>
                        <a:rPr lang="en-US" sz="1400"/>
                        <a:t>$6,495.00</a:t>
                      </a:r>
                      <a:endParaRPr sz="1400"/>
                    </a:p>
                  </a:txBody>
                  <a:tcPr marL="91425" marR="91425" marT="91425" marB="91425"/>
                </a:tc>
                <a:tc>
                  <a:txBody>
                    <a:bodyPr/>
                    <a:lstStyle/>
                    <a:p>
                      <a:pPr marL="0" lvl="0" indent="0" algn="ctr" rtl="0">
                        <a:spcBef>
                          <a:spcPts val="0"/>
                        </a:spcBef>
                        <a:spcAft>
                          <a:spcPts val="0"/>
                        </a:spcAft>
                        <a:buNone/>
                      </a:pPr>
                      <a:r>
                        <a:rPr lang="en-US" sz="1400"/>
                        <a:t>$3,500.00</a:t>
                      </a:r>
                      <a:endParaRPr sz="1400"/>
                    </a:p>
                  </a:txBody>
                  <a:tcPr marL="91425" marR="91425" marT="91425" marB="91425"/>
                </a:tc>
                <a:tc>
                  <a:txBody>
                    <a:bodyPr/>
                    <a:lstStyle/>
                    <a:p>
                      <a:pPr marL="0" lvl="0" indent="0" algn="ctr" rtl="0">
                        <a:spcBef>
                          <a:spcPts val="0"/>
                        </a:spcBef>
                        <a:spcAft>
                          <a:spcPts val="0"/>
                        </a:spcAft>
                        <a:buNone/>
                      </a:pPr>
                      <a:r>
                        <a:rPr lang="en-US" sz="1400" dirty="0"/>
                        <a:t>$2,295.00</a:t>
                      </a:r>
                      <a:endParaRPr sz="1400" dirty="0"/>
                    </a:p>
                  </a:txBody>
                  <a:tcPr marL="91425" marR="91425" marT="91425" marB="914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25829961"/>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IITSEC_PresentationTemplate_Tutorials" id="{E7FC879B-1C1B-6C4C-B3F1-3F21309D95E4}" vid="{DEBBC938-B2EC-EC41-9B69-A0EB90E9FD1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Blends</Template>
  <TotalTime>9076</TotalTime>
  <Words>6318</Words>
  <Application>Microsoft Macintosh PowerPoint</Application>
  <PresentationFormat>Widescreen</PresentationFormat>
  <Paragraphs>771</Paragraphs>
  <Slides>62</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Arial Narrow</vt:lpstr>
      <vt:lpstr>Calibri</vt:lpstr>
      <vt:lpstr>Noto Sans Symbols</vt:lpstr>
      <vt:lpstr>Tahoma</vt:lpstr>
      <vt:lpstr>Wingdings</vt:lpstr>
      <vt:lpstr>Blends</vt:lpstr>
      <vt:lpstr>PowerPoint Presentation</vt:lpstr>
      <vt:lpstr>Tutorial Audience</vt:lpstr>
      <vt:lpstr>Facilitator Introductions</vt:lpstr>
      <vt:lpstr>Tutorial Overview</vt:lpstr>
      <vt:lpstr>Learning Objectives</vt:lpstr>
      <vt:lpstr>Background - XR</vt:lpstr>
      <vt:lpstr>Background - XR</vt:lpstr>
      <vt:lpstr>XR Software &amp; Tools</vt:lpstr>
      <vt:lpstr>XR Software &amp; Tools</vt:lpstr>
      <vt:lpstr>XR Environments</vt:lpstr>
      <vt:lpstr>XR Environments – Need for ML</vt:lpstr>
      <vt:lpstr>Background - ML</vt:lpstr>
      <vt:lpstr>Background - ML</vt:lpstr>
      <vt:lpstr>ML Strategies</vt:lpstr>
      <vt:lpstr>ML Strategies - Unsupervised</vt:lpstr>
      <vt:lpstr>ML Strategies - Unsupervised</vt:lpstr>
      <vt:lpstr>ML Strategies - Supervised</vt:lpstr>
      <vt:lpstr>ML Strategies - Supervised</vt:lpstr>
      <vt:lpstr>ML Strategies - Reinforcement </vt:lpstr>
      <vt:lpstr>ML Strategies - Reinforcement </vt:lpstr>
      <vt:lpstr>ML Strategies - Transfer</vt:lpstr>
      <vt:lpstr>ML Challenges</vt:lpstr>
      <vt:lpstr>ML Challenges</vt:lpstr>
      <vt:lpstr>ML Software &amp; Tools</vt:lpstr>
      <vt:lpstr>ML &amp; XR Integration - Communication</vt:lpstr>
      <vt:lpstr>ML &amp; XR Integration - Deployment</vt:lpstr>
      <vt:lpstr>PowerPoint Presentation</vt:lpstr>
      <vt:lpstr>Background - Simulated AVs</vt:lpstr>
      <vt:lpstr>System Architecture</vt:lpstr>
      <vt:lpstr>System Architecture</vt:lpstr>
      <vt:lpstr>AV Design</vt:lpstr>
      <vt:lpstr>Feature Extraction</vt:lpstr>
      <vt:lpstr>Feature Classification</vt:lpstr>
      <vt:lpstr>Methodology – AV Implementation</vt:lpstr>
      <vt:lpstr>AV Implementation</vt:lpstr>
      <vt:lpstr>AV Implementation</vt:lpstr>
      <vt:lpstr>AV Implementation</vt:lpstr>
      <vt:lpstr>Results and Discussion – Testcase Setup</vt:lpstr>
      <vt:lpstr>Results and Discussion – Single Lane AV</vt:lpstr>
      <vt:lpstr>Results and Discussion – Three Lane AV</vt:lpstr>
      <vt:lpstr>Results and Discussion – AV in a Traffic Simulator</vt:lpstr>
      <vt:lpstr>Results and Discussion – AV in a Traffic Simulator</vt:lpstr>
      <vt:lpstr>PowerPoint Presentation</vt:lpstr>
      <vt:lpstr>Intro – Multum in Parvo</vt:lpstr>
      <vt:lpstr>Online and Offline Learning</vt:lpstr>
      <vt:lpstr>Dynamic Scripting</vt:lpstr>
      <vt:lpstr>Dynamic Scripting</vt:lpstr>
      <vt:lpstr>Data Driven Behavior Modeling</vt:lpstr>
      <vt:lpstr>Deep Reinforcement Learning</vt:lpstr>
      <vt:lpstr>Deep Reinforcement Learning</vt:lpstr>
      <vt:lpstr>Deep Reinforcement Learning</vt:lpstr>
      <vt:lpstr>Deep Reinforcement Learning</vt:lpstr>
      <vt:lpstr>Deep Reinforcement Learning</vt:lpstr>
      <vt:lpstr>Deep Reinforcement Learning</vt:lpstr>
      <vt:lpstr>Evolutionary Computing</vt:lpstr>
      <vt:lpstr>Evolutionary Computing</vt:lpstr>
      <vt:lpstr>Summary and Next Steps</vt:lpstr>
      <vt:lpstr>Tutorial Goal and Learning Objectives</vt:lpstr>
      <vt:lpstr>PowerPoint Presentation</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Kohl, Adam R [M E]</dc:creator>
  <cp:lastModifiedBy>Kohl, Adam R [M E]</cp:lastModifiedBy>
  <cp:revision>58</cp:revision>
  <cp:lastPrinted>1601-01-01T00:00:00Z</cp:lastPrinted>
  <dcterms:created xsi:type="dcterms:W3CDTF">2022-06-21T23:12:58Z</dcterms:created>
  <dcterms:modified xsi:type="dcterms:W3CDTF">2022-08-26T18:06:01Z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