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8"/>
  </p:notesMasterIdLst>
  <p:handoutMasterIdLst>
    <p:handoutMasterId r:id="rId59"/>
  </p:handoutMasterIdLst>
  <p:sldIdLst>
    <p:sldId id="289" r:id="rId5"/>
    <p:sldId id="353" r:id="rId6"/>
    <p:sldId id="336" r:id="rId7"/>
    <p:sldId id="354" r:id="rId8"/>
    <p:sldId id="355" r:id="rId9"/>
    <p:sldId id="367" r:id="rId10"/>
    <p:sldId id="368" r:id="rId11"/>
    <p:sldId id="369" r:id="rId12"/>
    <p:sldId id="356" r:id="rId13"/>
    <p:sldId id="357" r:id="rId14"/>
    <p:sldId id="358" r:id="rId15"/>
    <p:sldId id="309" r:id="rId16"/>
    <p:sldId id="316" r:id="rId17"/>
    <p:sldId id="256" r:id="rId18"/>
    <p:sldId id="271" r:id="rId19"/>
    <p:sldId id="364" r:id="rId20"/>
    <p:sldId id="269" r:id="rId21"/>
    <p:sldId id="268" r:id="rId22"/>
    <p:sldId id="258" r:id="rId23"/>
    <p:sldId id="273" r:id="rId24"/>
    <p:sldId id="262" r:id="rId25"/>
    <p:sldId id="280" r:id="rId26"/>
    <p:sldId id="267" r:id="rId27"/>
    <p:sldId id="270" r:id="rId28"/>
    <p:sldId id="275" r:id="rId29"/>
    <p:sldId id="365" r:id="rId30"/>
    <p:sldId id="274" r:id="rId31"/>
    <p:sldId id="359" r:id="rId32"/>
    <p:sldId id="347" r:id="rId33"/>
    <p:sldId id="286" r:id="rId34"/>
    <p:sldId id="287" r:id="rId35"/>
    <p:sldId id="288" r:id="rId36"/>
    <p:sldId id="346" r:id="rId37"/>
    <p:sldId id="278" r:id="rId38"/>
    <p:sldId id="360" r:id="rId39"/>
    <p:sldId id="361" r:id="rId40"/>
    <p:sldId id="378" r:id="rId41"/>
    <p:sldId id="370" r:id="rId42"/>
    <p:sldId id="281" r:id="rId43"/>
    <p:sldId id="350" r:id="rId44"/>
    <p:sldId id="348" r:id="rId45"/>
    <p:sldId id="371" r:id="rId46"/>
    <p:sldId id="282" r:id="rId47"/>
    <p:sldId id="266" r:id="rId48"/>
    <p:sldId id="264" r:id="rId49"/>
    <p:sldId id="372" r:id="rId50"/>
    <p:sldId id="373" r:id="rId51"/>
    <p:sldId id="349" r:id="rId52"/>
    <p:sldId id="339" r:id="rId53"/>
    <p:sldId id="362" r:id="rId54"/>
    <p:sldId id="374" r:id="rId55"/>
    <p:sldId id="377" r:id="rId56"/>
    <p:sldId id="375" r:id="rId5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2B56AB"/>
    <a:srgbClr val="0033CC"/>
    <a:srgbClr val="3366CC"/>
    <a:srgbClr val="CC3300"/>
    <a:srgbClr val="22458A"/>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4634" autoAdjust="0"/>
  </p:normalViewPr>
  <p:slideViewPr>
    <p:cSldViewPr snapToGrid="0">
      <p:cViewPr varScale="1">
        <p:scale>
          <a:sx n="81" d="100"/>
          <a:sy n="81" d="100"/>
        </p:scale>
        <p:origin x="108" y="5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288"/>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2822A5-CC35-40BC-964F-CABB328EC067}"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2822A5-CC35-40BC-964F-CABB328EC067}" type="slidenum">
              <a:rPr lang="en-US" smtClean="0"/>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F2822A5-CC35-40BC-964F-CABB328EC067}" type="slidenum">
              <a:rPr lang="en-US" smtClean="0"/>
              <a:pPr/>
              <a:t>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C1C0B-983F-49D7-8402-DC887ECE113F}" type="slidenum">
              <a:rPr lang="en-US" smtClean="0"/>
              <a:t>44</a:t>
            </a:fld>
            <a:endParaRPr lang="en-US"/>
          </a:p>
        </p:txBody>
      </p:sp>
    </p:spTree>
    <p:extLst>
      <p:ext uri="{BB962C8B-B14F-4D97-AF65-F5344CB8AC3E}">
        <p14:creationId xmlns:p14="http://schemas.microsoft.com/office/powerpoint/2010/main" val="3370596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cxnSp>
        <p:nvCxnSpPr>
          <p:cNvPr id="27" name="Straight Connector 26"/>
          <p:cNvCxnSpPr/>
          <p:nvPr/>
        </p:nvCxnSpPr>
        <p:spPr bwMode="auto">
          <a:xfrm>
            <a:off x="0" y="1352225"/>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17" name="Group 16"/>
          <p:cNvGrpSpPr/>
          <p:nvPr userDrawn="1"/>
        </p:nvGrpSpPr>
        <p:grpSpPr>
          <a:xfrm>
            <a:off x="177576" y="6503087"/>
            <a:ext cx="1127548" cy="282877"/>
            <a:chOff x="177576" y="6503087"/>
            <a:chExt cx="1127548" cy="282877"/>
          </a:xfrm>
        </p:grpSpPr>
        <p:sp>
          <p:nvSpPr>
            <p:cNvPr id="18" name="Rectangle 17"/>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19" name="Picture 18" descr="twitterlogosma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5" name="Picture 24">
            <a:extLst>
              <a:ext uri="{FF2B5EF4-FFF2-40B4-BE49-F238E27FC236}">
                <a16:creationId xmlns:a16="http://schemas.microsoft.com/office/drawing/2014/main" id="{EA508D17-FC30-734B-9063-A010DE3C94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324"/>
            <a:ext cx="12192000" cy="1357486"/>
          </a:xfrm>
          <a:prstGeom prst="rect">
            <a:avLst/>
          </a:prstGeom>
        </p:spPr>
      </p:pic>
      <p:pic>
        <p:nvPicPr>
          <p:cNvPr id="26" name="Picture 25">
            <a:extLst>
              <a:ext uri="{FF2B5EF4-FFF2-40B4-BE49-F238E27FC236}">
                <a16:creationId xmlns:a16="http://schemas.microsoft.com/office/drawing/2014/main" id="{7F163B41-CF05-784C-B8DA-01C52B381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86" y="50819"/>
            <a:ext cx="1216160" cy="1219200"/>
          </a:xfrm>
          <a:prstGeom prst="rect">
            <a:avLst/>
          </a:prstGeom>
        </p:spPr>
      </p:pic>
      <p:pic>
        <p:nvPicPr>
          <p:cNvPr id="28" name="Picture 27">
            <a:extLst>
              <a:ext uri="{FF2B5EF4-FFF2-40B4-BE49-F238E27FC236}">
                <a16:creationId xmlns:a16="http://schemas.microsoft.com/office/drawing/2014/main" id="{54AF7A4F-15AA-D440-8EAA-E693B472F6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spcBef>
                <a:spcPts val="1800"/>
              </a:spcBef>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11037195" y="6528519"/>
            <a:ext cx="613006" cy="329481"/>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B5699E-54A8-4AFE-A436-85B64C676A26}" type="slidenum">
              <a:rPr lang="en-US" smtClean="0"/>
              <a:t>‹#›</a:t>
            </a:fld>
            <a:endParaRPr lang="en-US"/>
          </a:p>
        </p:txBody>
      </p:sp>
    </p:spTree>
    <p:extLst>
      <p:ext uri="{BB962C8B-B14F-4D97-AF65-F5344CB8AC3E}">
        <p14:creationId xmlns:p14="http://schemas.microsoft.com/office/powerpoint/2010/main" val="347161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5699E-54A8-4AFE-A436-85B64C676A26}" type="slidenum">
              <a:rPr lang="en-US" smtClean="0"/>
              <a:t>‹#›</a:t>
            </a:fld>
            <a:endParaRPr lang="en-US"/>
          </a:p>
        </p:txBody>
      </p:sp>
    </p:spTree>
    <p:extLst>
      <p:ext uri="{BB962C8B-B14F-4D97-AF65-F5344CB8AC3E}">
        <p14:creationId xmlns:p14="http://schemas.microsoft.com/office/powerpoint/2010/main" val="2195821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gif"/><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3063"/>
            <a:ext cx="12192000" cy="708594"/>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177576" y="6503087"/>
            <a:ext cx="1127548" cy="282877"/>
            <a:chOff x="177576" y="6503087"/>
            <a:chExt cx="1127548"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descr="twitterlogosmall.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7576" y="6503087"/>
              <a:ext cx="424387"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6" name="Picture 15">
            <a:extLst>
              <a:ext uri="{FF2B5EF4-FFF2-40B4-BE49-F238E27FC236}">
                <a16:creationId xmlns:a16="http://schemas.microsoft.com/office/drawing/2014/main" id="{A76B2861-8E4B-9E47-8A2A-E1B719C6FBA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735242" y="6332858"/>
            <a:ext cx="477078" cy="478270"/>
          </a:xfrm>
          <a:prstGeom prst="rect">
            <a:avLst/>
          </a:prstGeom>
        </p:spPr>
      </p:pic>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sp>
        <p:nvSpPr>
          <p:cNvPr id="18" name="Rectangle 17">
            <a:extLst>
              <a:ext uri="{FF2B5EF4-FFF2-40B4-BE49-F238E27FC236}">
                <a16:creationId xmlns:a16="http://schemas.microsoft.com/office/drawing/2014/main" id="{6FAB1CCF-D80E-7F42-AAC8-9524E4D44C02}"/>
              </a:ext>
            </a:extLst>
          </p:cNvPr>
          <p:cNvSpPr/>
          <p:nvPr userDrawn="1"/>
        </p:nvSpPr>
        <p:spPr bwMode="auto">
          <a:xfrm>
            <a:off x="0" y="-3316"/>
            <a:ext cx="2397039" cy="708594"/>
          </a:xfrm>
          <a:prstGeom prst="rect">
            <a:avLst/>
          </a:prstGeom>
          <a:gradFill>
            <a:gsLst>
              <a:gs pos="0">
                <a:schemeClr val="tx1"/>
              </a:gs>
              <a:gs pos="18000">
                <a:schemeClr val="tx1"/>
              </a:gs>
              <a:gs pos="72000">
                <a:schemeClr val="tx1">
                  <a:alpha val="25210"/>
                </a:schemeClr>
              </a:gs>
              <a:gs pos="100000">
                <a:schemeClr val="tx1">
                  <a:alpha val="0"/>
                </a:schemeClr>
              </a:gs>
            </a:gsLst>
            <a:lin ang="0" scaled="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9" name="Picture 18">
            <a:extLst>
              <a:ext uri="{FF2B5EF4-FFF2-40B4-BE49-F238E27FC236}">
                <a16:creationId xmlns:a16="http://schemas.microsoft.com/office/drawing/2014/main" id="{A96CF2B4-11F3-DC47-B3D9-A0B3AB4535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290" y="0"/>
            <a:ext cx="753282" cy="958552"/>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 id="2147483678" r:id="rId5"/>
    <p:sldLayoutId id="2147483679" r:id="rId6"/>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6.bin"/><Relationship Id="rId5" Type="http://schemas.openxmlformats.org/officeDocument/2006/relationships/oleObject" Target="../embeddings/oleObject2.bin"/><Relationship Id="rId10" Type="http://schemas.openxmlformats.org/officeDocument/2006/relationships/oleObject" Target="../embeddings/oleObject5.bin"/><Relationship Id="rId4" Type="http://schemas.openxmlformats.org/officeDocument/2006/relationships/image" Target="../media/image9.wmf"/><Relationship Id="rId9" Type="http://schemas.openxmlformats.org/officeDocument/2006/relationships/image" Target="../media/image11.wmf"/></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m/url?sa=i&amp;rct=j&amp;q=&amp;esrc=s&amp;source=images&amp;cd=&amp;cad=rja&amp;uact=8&amp;ved=0ahUKEwj01s-2lP3LAhUFOiYKHQOZCkwQjRwIBw&amp;url=http://www.portpublishing.com/Computer%20Based/retaildetailgmsea.htm&amp;psig=AFQjCNHHLvs76cxRw6DudwUUKe1AfU7PYQ&amp;ust=1460140244558400" TargetMode="Externa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url?sa=i&amp;rct=j&amp;q=&amp;esrc=s&amp;source=images&amp;cd=&amp;ved=0ahUKEwip1-7-nv3LAhXEPCYKHVKiCD4QjRwIBw&amp;url=http://championsforcetaceans.com/tag/navy/&amp;bvm=bv.118817766,d.eWE&amp;psig=AFQjCNHHltim4qqdLEOZD9T71C4usdHlJg&amp;ust=1460143041023400"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n-the-florida-keys.com/El-Nino.html" TargetMode="Externa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www.pngall.com/learning-png/download/46907"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radartutorial.eu/html/gnu.en.html" TargetMode="External"/><Relationship Id="rId2" Type="http://schemas.openxmlformats.org/officeDocument/2006/relationships/hyperlink" Target="http://www.radartutorial.eu/html/author.en.html" TargetMode="Externa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hyperlink" Target="http://www.radartutorial.eu/html/license.en.html"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radartutorial.eu/html/gnu.en.html" TargetMode="External"/><Relationship Id="rId2" Type="http://schemas.openxmlformats.org/officeDocument/2006/relationships/hyperlink" Target="http://www.radartutorial.eu/html/author.en.html" TargetMode="Externa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hyperlink" Target="http://www.radartutorial.eu/html/license.en.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The_Phantom_of_the_Opera" TargetMode="External"/><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s://en.wikipedia.org/wiki/Gaston_Leroux"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wmf"/><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w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5" Type="http://schemas.openxmlformats.org/officeDocument/2006/relationships/image" Target="../media/image71.wmf"/><Relationship Id="rId10" Type="http://schemas.openxmlformats.org/officeDocument/2006/relationships/image" Target="../media/image66.wmf"/><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wmf"/></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wmf"/><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wmf"/><Relationship Id="rId5" Type="http://schemas.openxmlformats.org/officeDocument/2006/relationships/image" Target="../media/image75.jpeg"/><Relationship Id="rId4" Type="http://schemas.openxmlformats.org/officeDocument/2006/relationships/image" Target="../media/image74.jpeg"/></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pngall.com/learning-png/download/46907" TargetMode="External"/><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xcdsystem.com/iitsec/proceedings/index.cfm?Year=2021&amp;AbID=95943&amp;CID=862#View" TargetMode="External"/><Relationship Id="rId7" Type="http://schemas.openxmlformats.org/officeDocument/2006/relationships/hyperlink" Target="https://armyfuturescommand.com/convergence/" TargetMode="External"/><Relationship Id="rId2" Type="http://schemas.openxmlformats.org/officeDocument/2006/relationships/hyperlink" Target="https://www.aer.com/contentassets/4e5fd4285aad488e81d95478ca28d87f/edcss_overview-jul-2020.pdf" TargetMode="External"/><Relationship Id="rId1" Type="http://schemas.openxmlformats.org/officeDocument/2006/relationships/slideLayout" Target="../slideLayouts/slideLayout4.xml"/><Relationship Id="rId6" Type="http://schemas.openxmlformats.org/officeDocument/2006/relationships/hyperlink" Target="https://seapowermagazine.org/cno-meets-with-project-overmatch-team-on-fleet-modernization/" TargetMode="External"/><Relationship Id="rId5" Type="http://schemas.openxmlformats.org/officeDocument/2006/relationships/hyperlink" Target="https://crsreports.congress.gov/product/pdf/R/R46725" TargetMode="External"/><Relationship Id="rId4" Type="http://schemas.openxmlformats.org/officeDocument/2006/relationships/hyperlink" Target="https://crsreports.congress.gov/produt/pdf/IF/IF11493c"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Adding the “When” and “Where”:</a:t>
            </a:r>
            <a:br>
              <a:rPr lang="en-US" dirty="0"/>
            </a:br>
            <a:r>
              <a:rPr lang="en-US" dirty="0"/>
              <a:t>Basics of Environmental Representations</a:t>
            </a:r>
            <a:endParaRPr lang="en-US" sz="2000" dirty="0">
              <a:solidFill>
                <a:srgbClr val="00B050"/>
              </a:solidFill>
            </a:endParaRPr>
          </a:p>
          <a:p>
            <a:endParaRPr lang="en-US" dirty="0"/>
          </a:p>
        </p:txBody>
      </p:sp>
      <p:sp>
        <p:nvSpPr>
          <p:cNvPr id="10" name="Text Placeholder 9"/>
          <p:cNvSpPr>
            <a:spLocks noGrp="1"/>
          </p:cNvSpPr>
          <p:nvPr>
            <p:ph type="body" sz="quarter" idx="11"/>
          </p:nvPr>
        </p:nvSpPr>
        <p:spPr>
          <a:xfrm>
            <a:off x="1671989" y="3559644"/>
            <a:ext cx="8478838" cy="892040"/>
          </a:xfrm>
        </p:spPr>
        <p:txBody>
          <a:bodyPr/>
          <a:lstStyle/>
          <a:p>
            <a:r>
              <a:rPr lang="en-US" dirty="0"/>
              <a:t>S. K. Numrich, </a:t>
            </a:r>
            <a:r>
              <a:rPr lang="en-US" dirty="0" err="1"/>
              <a:t>Ph.D</a:t>
            </a:r>
            <a:r>
              <a:rPr lang="en-US" dirty="0"/>
              <a:t>, CMSP</a:t>
            </a:r>
          </a:p>
          <a:p>
            <a:r>
              <a:rPr lang="en-US" dirty="0"/>
              <a:t>Institute for Defense Analyses</a:t>
            </a:r>
          </a:p>
          <a:p>
            <a:endParaRPr lang="en-US" dirty="0"/>
          </a:p>
        </p:txBody>
      </p:sp>
      <p:pic>
        <p:nvPicPr>
          <p:cNvPr id="2" name="Picture 1">
            <a:extLst>
              <a:ext uri="{FF2B5EF4-FFF2-40B4-BE49-F238E27FC236}">
                <a16:creationId xmlns:a16="http://schemas.microsoft.com/office/drawing/2014/main" id="{46A8491E-DABE-4F99-B37C-28E917D7497C}"/>
              </a:ext>
            </a:extLst>
          </p:cNvPr>
          <p:cNvPicPr>
            <a:picLocks noChangeAspect="1"/>
          </p:cNvPicPr>
          <p:nvPr/>
        </p:nvPicPr>
        <p:blipFill>
          <a:blip r:embed="rId3"/>
          <a:stretch>
            <a:fillRect/>
          </a:stretch>
        </p:blipFill>
        <p:spPr>
          <a:xfrm>
            <a:off x="5289562" y="4640082"/>
            <a:ext cx="1243692" cy="566977"/>
          </a:xfrm>
          <a:prstGeom prst="rect">
            <a:avLst/>
          </a:prstGeom>
        </p:spPr>
      </p:pic>
      <p:sp>
        <p:nvSpPr>
          <p:cNvPr id="3" name="Slide Number Placeholder 2">
            <a:extLst>
              <a:ext uri="{FF2B5EF4-FFF2-40B4-BE49-F238E27FC236}">
                <a16:creationId xmlns:a16="http://schemas.microsoft.com/office/drawing/2014/main" id="{4D56942E-6C21-4BDE-94FD-60C673F4369D}"/>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99373" y="0"/>
            <a:ext cx="10945654" cy="811369"/>
          </a:xfrm>
        </p:spPr>
        <p:txBody>
          <a:bodyPr/>
          <a:lstStyle/>
          <a:p>
            <a:r>
              <a:rPr lang="en-US" altLang="en-US" sz="2800" b="1" dirty="0"/>
              <a:t>How Much Is Enough:  Resolution Costs!</a:t>
            </a:r>
          </a:p>
        </p:txBody>
      </p:sp>
      <p:sp>
        <p:nvSpPr>
          <p:cNvPr id="22540" name="Rectangle 12"/>
          <p:cNvSpPr>
            <a:spLocks noGrp="1" noChangeArrowheads="1"/>
          </p:cNvSpPr>
          <p:nvPr>
            <p:ph idx="1"/>
          </p:nvPr>
        </p:nvSpPr>
        <p:spPr>
          <a:xfrm>
            <a:off x="7564886" y="2100710"/>
            <a:ext cx="3987463" cy="1474787"/>
          </a:xfrm>
          <a:noFill/>
          <a:ln/>
        </p:spPr>
        <p:txBody>
          <a:bodyPr vert="horz" wrap="square" lIns="90487" tIns="45720" rIns="90487" bIns="45720" numCol="1" anchor="t" anchorCtr="0" compatLnSpc="1">
            <a:prstTxWarp prst="textNoShape">
              <a:avLst/>
            </a:prstTxWarp>
            <a:noAutofit/>
          </a:bodyPr>
          <a:lstStyle/>
          <a:p>
            <a:pPr>
              <a:lnSpc>
                <a:spcPct val="90000"/>
              </a:lnSpc>
            </a:pPr>
            <a:r>
              <a:rPr lang="en-US" altLang="en-US" sz="2000" dirty="0"/>
              <a:t>The 1-meter DEM is 900 times the size of the 30-meter DEM</a:t>
            </a:r>
          </a:p>
          <a:p>
            <a:pPr>
              <a:lnSpc>
                <a:spcPct val="90000"/>
              </a:lnSpc>
              <a:spcBef>
                <a:spcPts val="600"/>
              </a:spcBef>
            </a:pPr>
            <a:r>
              <a:rPr lang="en-US" altLang="en-US" sz="2000" dirty="0"/>
              <a:t>Size is a reasonable indicator of cost to acquire, maintain, and process</a:t>
            </a:r>
          </a:p>
          <a:p>
            <a:pPr>
              <a:lnSpc>
                <a:spcPct val="90000"/>
              </a:lnSpc>
              <a:spcBef>
                <a:spcPts val="600"/>
              </a:spcBef>
            </a:pPr>
            <a:r>
              <a:rPr lang="en-US" altLang="en-US" sz="2000" dirty="0"/>
              <a:t>How accurate are the “solutions” required to be?</a:t>
            </a:r>
          </a:p>
        </p:txBody>
      </p:sp>
      <p:sp>
        <p:nvSpPr>
          <p:cNvPr id="2" name="Slide Number Placeholder 1"/>
          <p:cNvSpPr>
            <a:spLocks noGrp="1"/>
          </p:cNvSpPr>
          <p:nvPr>
            <p:ph type="sldNum" sz="quarter" idx="12"/>
          </p:nvPr>
        </p:nvSpPr>
        <p:spPr/>
        <p:txBody>
          <a:bodyPr/>
          <a:lstStyle/>
          <a:p>
            <a:fld id="{F4B5699E-54A8-4AFE-A436-85B64C676A26}" type="slidenum">
              <a:rPr lang="en-US" smtClean="0"/>
              <a:t>10</a:t>
            </a:fld>
            <a:endParaRPr lang="en-US"/>
          </a:p>
        </p:txBody>
      </p:sp>
      <p:pic>
        <p:nvPicPr>
          <p:cNvPr id="8"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89" y="1860997"/>
            <a:ext cx="6922673"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
          <p:cNvSpPr>
            <a:spLocks noChangeArrowheads="1"/>
          </p:cNvSpPr>
          <p:nvPr/>
        </p:nvSpPr>
        <p:spPr bwMode="auto">
          <a:xfrm>
            <a:off x="381000" y="5418860"/>
            <a:ext cx="11582400"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7" tIns="44450" rIns="90487" bIns="44450">
            <a:spAutoFit/>
          </a:bodyPr>
          <a:lstStyle/>
          <a:p>
            <a:r>
              <a:rPr lang="en-US" altLang="en-US" sz="1800" dirty="0"/>
              <a:t>(The vertical axis has 2 units.  For the “file size” curve, it represents MB*10, for the “cost increase” curve, it represents % increase in exposure of calculated concealed paths, compared to exposure along the concealed path computed from the 1 meter data. )</a:t>
            </a:r>
          </a:p>
        </p:txBody>
      </p:sp>
      <p:sp>
        <p:nvSpPr>
          <p:cNvPr id="10" name="Rectangle 12">
            <a:extLst>
              <a:ext uri="{FF2B5EF4-FFF2-40B4-BE49-F238E27FC236}">
                <a16:creationId xmlns:a16="http://schemas.microsoft.com/office/drawing/2014/main" id="{C7CC6D36-11FD-43C2-995F-08D21290A217}"/>
              </a:ext>
            </a:extLst>
          </p:cNvPr>
          <p:cNvSpPr txBox="1">
            <a:spLocks noChangeArrowheads="1"/>
          </p:cNvSpPr>
          <p:nvPr/>
        </p:nvSpPr>
        <p:spPr bwMode="auto">
          <a:xfrm>
            <a:off x="623173" y="811369"/>
            <a:ext cx="10945653" cy="1474787"/>
          </a:xfrm>
          <a:prstGeom prst="rect">
            <a:avLst/>
          </a:prstGeom>
          <a:noFill/>
          <a:ln w="9525">
            <a:noFill/>
            <a:miter lim="800000"/>
            <a:headEnd/>
            <a:tailEnd/>
          </a:ln>
          <a:effectLst/>
        </p:spPr>
        <p:txBody>
          <a:bodyPr vert="horz" wrap="square" lIns="90487" tIns="45720" rIns="90487" bIns="45720" numCol="1" anchor="t" anchorCtr="0" compatLnSpc="1">
            <a:prstTxWarp prst="textNoShape">
              <a:avLst/>
            </a:prstTxWarp>
            <a:noAutofit/>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lnSpc>
                <a:spcPct val="90000"/>
              </a:lnSpc>
              <a:buNone/>
            </a:pPr>
            <a:r>
              <a:rPr lang="en-US" altLang="en-US" sz="2400" kern="0" dirty="0"/>
              <a:t>This computation represents only the terrain</a:t>
            </a:r>
          </a:p>
          <a:p>
            <a:pPr marL="0" indent="0" algn="ctr">
              <a:lnSpc>
                <a:spcPct val="90000"/>
              </a:lnSpc>
              <a:buNone/>
            </a:pPr>
            <a:r>
              <a:rPr lang="en-US" altLang="en-US" sz="2400" kern="0" dirty="0"/>
              <a:t>For atmosphere and ocean, dynamics and the resolution of the sensors play critical roles</a:t>
            </a:r>
          </a:p>
        </p:txBody>
      </p:sp>
    </p:spTree>
    <p:extLst>
      <p:ext uri="{BB962C8B-B14F-4D97-AF65-F5344CB8AC3E}">
        <p14:creationId xmlns:p14="http://schemas.microsoft.com/office/powerpoint/2010/main" val="4008488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70391" y="28579"/>
            <a:ext cx="11085009" cy="744153"/>
          </a:xfrm>
        </p:spPr>
        <p:txBody>
          <a:bodyPr>
            <a:noAutofit/>
          </a:bodyPr>
          <a:lstStyle/>
          <a:p>
            <a:r>
              <a:rPr lang="en-US" altLang="en-US" sz="2800" b="1" dirty="0"/>
              <a:t>Geo-Typical or Geo-Specific</a:t>
            </a:r>
            <a:r>
              <a:rPr lang="en-US" altLang="en-US" sz="3600" b="1" dirty="0"/>
              <a:t>?</a:t>
            </a:r>
            <a:endParaRPr lang="en-US" altLang="en-US" sz="2000" b="1" dirty="0"/>
          </a:p>
        </p:txBody>
      </p:sp>
      <p:sp>
        <p:nvSpPr>
          <p:cNvPr id="29699" name="Rectangle 3"/>
          <p:cNvSpPr>
            <a:spLocks noGrp="1" noChangeArrowheads="1"/>
          </p:cNvSpPr>
          <p:nvPr>
            <p:ph idx="1"/>
          </p:nvPr>
        </p:nvSpPr>
        <p:spPr>
          <a:xfrm>
            <a:off x="319127" y="1134269"/>
            <a:ext cx="11553746" cy="4589462"/>
          </a:xfrm>
        </p:spPr>
        <p:txBody>
          <a:bodyPr>
            <a:noAutofit/>
          </a:bodyPr>
          <a:lstStyle/>
          <a:p>
            <a:pPr>
              <a:lnSpc>
                <a:spcPct val="90000"/>
              </a:lnSpc>
            </a:pPr>
            <a:r>
              <a:rPr lang="en-US" altLang="en-US" dirty="0"/>
              <a:t>A “Geo-Typical” environmental database is one that does not model any specific place but is a plausible representation of some fictional place</a:t>
            </a:r>
          </a:p>
          <a:p>
            <a:pPr lvl="1">
              <a:lnSpc>
                <a:spcPct val="90000"/>
              </a:lnSpc>
            </a:pPr>
            <a:r>
              <a:rPr lang="en-US" altLang="en-US" dirty="0"/>
              <a:t>Nothing defies laws of physics or nature – it has to behave like the real thing</a:t>
            </a:r>
          </a:p>
          <a:p>
            <a:pPr lvl="1">
              <a:lnSpc>
                <a:spcPct val="90000"/>
              </a:lnSpc>
            </a:pPr>
            <a:r>
              <a:rPr lang="en-US" altLang="en-US" dirty="0"/>
              <a:t>Not necessarily (but often) less expensive to create</a:t>
            </a:r>
          </a:p>
          <a:p>
            <a:pPr lvl="1">
              <a:lnSpc>
                <a:spcPct val="90000"/>
              </a:lnSpc>
            </a:pPr>
            <a:r>
              <a:rPr lang="en-US" altLang="en-US" dirty="0"/>
              <a:t>Often used for training wargames – a model of “Eastland” </a:t>
            </a:r>
          </a:p>
          <a:p>
            <a:pPr>
              <a:lnSpc>
                <a:spcPct val="90000"/>
              </a:lnSpc>
              <a:spcBef>
                <a:spcPts val="3600"/>
              </a:spcBef>
            </a:pPr>
            <a:r>
              <a:rPr lang="en-US" altLang="en-US" dirty="0"/>
              <a:t>A “Geo-Specific” environmental database is one that is intended to describe a specific location</a:t>
            </a:r>
          </a:p>
          <a:p>
            <a:pPr lvl="1">
              <a:lnSpc>
                <a:spcPct val="90000"/>
              </a:lnSpc>
            </a:pPr>
            <a:r>
              <a:rPr lang="en-US" altLang="en-US" dirty="0"/>
              <a:t>Is as faithful as possible  given performance and budget constraints</a:t>
            </a:r>
          </a:p>
          <a:p>
            <a:pPr lvl="1">
              <a:lnSpc>
                <a:spcPct val="90000"/>
              </a:lnSpc>
            </a:pPr>
            <a:r>
              <a:rPr lang="en-US" altLang="en-US" dirty="0"/>
              <a:t>Is a necessary (but not sufficient) resource for combining live and constructive forces</a:t>
            </a:r>
          </a:p>
          <a:p>
            <a:pPr lvl="1">
              <a:lnSpc>
                <a:spcPct val="90000"/>
              </a:lnSpc>
            </a:pPr>
            <a:r>
              <a:rPr lang="en-US" altLang="en-US" dirty="0"/>
              <a:t>Often used for war plan exercises or mission rehearsal</a:t>
            </a:r>
          </a:p>
        </p:txBody>
      </p:sp>
      <p:sp>
        <p:nvSpPr>
          <p:cNvPr id="2" name="Slide Number Placeholder 1"/>
          <p:cNvSpPr>
            <a:spLocks noGrp="1"/>
          </p:cNvSpPr>
          <p:nvPr>
            <p:ph type="sldNum" sz="quarter" idx="12"/>
          </p:nvPr>
        </p:nvSpPr>
        <p:spPr/>
        <p:txBody>
          <a:bodyPr/>
          <a:lstStyle/>
          <a:p>
            <a:fld id="{F4B5699E-54A8-4AFE-A436-85B64C676A26}" type="slidenum">
              <a:rPr lang="en-US" smtClean="0"/>
              <a:t>11</a:t>
            </a:fld>
            <a:endParaRPr lang="en-US"/>
          </a:p>
        </p:txBody>
      </p:sp>
    </p:spTree>
    <p:extLst>
      <p:ext uri="{BB962C8B-B14F-4D97-AF65-F5344CB8AC3E}">
        <p14:creationId xmlns:p14="http://schemas.microsoft.com/office/powerpoint/2010/main" val="117811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23967" y="0"/>
            <a:ext cx="10945654" cy="746975"/>
          </a:xfrm>
        </p:spPr>
        <p:txBody>
          <a:bodyPr/>
          <a:lstStyle/>
          <a:p>
            <a:r>
              <a:rPr lang="en-US" altLang="en-US" sz="2800" b="1" dirty="0"/>
              <a:t>Is the Data Perfect?</a:t>
            </a:r>
          </a:p>
        </p:txBody>
      </p:sp>
      <p:sp>
        <p:nvSpPr>
          <p:cNvPr id="2" name="Slide Number Placeholder 1"/>
          <p:cNvSpPr>
            <a:spLocks noGrp="1"/>
          </p:cNvSpPr>
          <p:nvPr>
            <p:ph type="sldNum" sz="quarter" idx="12"/>
          </p:nvPr>
        </p:nvSpPr>
        <p:spPr/>
        <p:txBody>
          <a:bodyPr/>
          <a:lstStyle/>
          <a:p>
            <a:fld id="{F4B5699E-54A8-4AFE-A436-85B64C676A26}" type="slidenum">
              <a:rPr lang="en-US" smtClean="0"/>
              <a:t>12</a:t>
            </a:fld>
            <a:endParaRPr lang="en-US"/>
          </a:p>
        </p:txBody>
      </p:sp>
      <p:sp>
        <p:nvSpPr>
          <p:cNvPr id="3079" name="Text Box 7"/>
          <p:cNvSpPr txBox="1">
            <a:spLocks noChangeArrowheads="1"/>
          </p:cNvSpPr>
          <p:nvPr/>
        </p:nvSpPr>
        <p:spPr bwMode="auto">
          <a:xfrm>
            <a:off x="420475" y="734382"/>
            <a:ext cx="1135104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t>Email describing an </a:t>
            </a:r>
            <a:r>
              <a:rPr lang="en-US" altLang="en-US" sz="2000" b="1" u="sng" dirty="0"/>
              <a:t>early</a:t>
            </a:r>
            <a:r>
              <a:rPr lang="en-US" altLang="en-US" sz="2000" b="1" dirty="0"/>
              <a:t> build MC02 Database:</a:t>
            </a:r>
            <a:endParaRPr lang="en-US" altLang="en-US" sz="2000" dirty="0"/>
          </a:p>
          <a:p>
            <a:pPr algn="just"/>
            <a:r>
              <a:rPr lang="en-US" altLang="en-US" sz="2000" dirty="0"/>
              <a:t>“In the j9mod_v3_0201-003 terrain there are </a:t>
            </a:r>
            <a:r>
              <a:rPr lang="en-US" altLang="en-US" sz="2000" dirty="0">
                <a:solidFill>
                  <a:srgbClr val="FF0000"/>
                </a:solidFill>
              </a:rPr>
              <a:t>big holes and canyons</a:t>
            </a:r>
            <a:r>
              <a:rPr lang="en-US" altLang="en-US" sz="2000" dirty="0"/>
              <a:t> out in water and lots of '</a:t>
            </a:r>
            <a:r>
              <a:rPr lang="en-US" altLang="en-US" sz="2000" dirty="0" err="1"/>
              <a:t>em</a:t>
            </a:r>
            <a:r>
              <a:rPr lang="en-US" altLang="en-US" sz="2000" dirty="0"/>
              <a:t>.  And the </a:t>
            </a:r>
            <a:r>
              <a:rPr lang="en-US" altLang="en-US" sz="2000" dirty="0">
                <a:solidFill>
                  <a:srgbClr val="FF0000"/>
                </a:solidFill>
              </a:rPr>
              <a:t>ships fall into them</a:t>
            </a:r>
            <a:r>
              <a:rPr lang="en-US" altLang="en-US" sz="2000" dirty="0"/>
              <a:t>.  </a:t>
            </a:r>
          </a:p>
          <a:p>
            <a:pPr marL="342900" indent="-342900" algn="just">
              <a:buFont typeface="Arial" panose="020B0604020202020204" pitchFamily="34" charset="0"/>
              <a:buChar char="•"/>
            </a:pPr>
            <a:r>
              <a:rPr lang="en-US" altLang="en-US" sz="2000" dirty="0"/>
              <a:t>Ships that are down in the holes </a:t>
            </a:r>
            <a:r>
              <a:rPr lang="en-US" altLang="en-US" sz="2000" dirty="0">
                <a:solidFill>
                  <a:srgbClr val="FF0000"/>
                </a:solidFill>
              </a:rPr>
              <a:t>can't get </a:t>
            </a:r>
            <a:r>
              <a:rPr lang="en-US" altLang="en-US" sz="2000" dirty="0" err="1">
                <a:solidFill>
                  <a:srgbClr val="FF0000"/>
                </a:solidFill>
              </a:rPr>
              <a:t>intervisibility</a:t>
            </a:r>
            <a:r>
              <a:rPr lang="en-US" altLang="en-US" sz="2000" dirty="0"/>
              <a:t> with the ones up on top and visa-versa.  </a:t>
            </a:r>
          </a:p>
          <a:p>
            <a:pPr marL="342900" indent="-342900" algn="just">
              <a:buFont typeface="Arial" panose="020B0604020202020204" pitchFamily="34" charset="0"/>
              <a:buChar char="•"/>
            </a:pPr>
            <a:r>
              <a:rPr lang="en-US" altLang="en-US" sz="2000" dirty="0"/>
              <a:t>Two ships which are down in the same hole might get </a:t>
            </a:r>
            <a:r>
              <a:rPr lang="en-US" altLang="en-US" sz="2000" dirty="0" err="1"/>
              <a:t>intervisibiliity</a:t>
            </a:r>
            <a:r>
              <a:rPr lang="en-US" altLang="en-US" sz="2000" dirty="0"/>
              <a:t> if the sea bed profile doesn't get in the way.  </a:t>
            </a:r>
          </a:p>
          <a:p>
            <a:pPr marL="342900" indent="-342900" algn="just">
              <a:buFont typeface="Arial" panose="020B0604020202020204" pitchFamily="34" charset="0"/>
              <a:buChar char="•"/>
            </a:pPr>
            <a:r>
              <a:rPr lang="en-US" altLang="en-US" sz="2000" dirty="0"/>
              <a:t>It looks like all the north-south running cell boundaries have such a </a:t>
            </a:r>
            <a:r>
              <a:rPr lang="en-US" altLang="en-US" sz="2000" dirty="0">
                <a:solidFill>
                  <a:srgbClr val="FF0000"/>
                </a:solidFill>
              </a:rPr>
              <a:t>canyon about 3 miles wide and there's lots of big ones out in the cells too.</a:t>
            </a:r>
            <a:r>
              <a:rPr lang="en-US" altLang="en-US" sz="2000" dirty="0">
                <a:solidFill>
                  <a:schemeClr val="hlink"/>
                </a:solidFill>
              </a:rPr>
              <a:t> </a:t>
            </a:r>
            <a:r>
              <a:rPr lang="en-US" altLang="en-US" sz="2000" dirty="0"/>
              <a:t> </a:t>
            </a:r>
          </a:p>
          <a:p>
            <a:pPr marL="342900" indent="-342900" algn="just">
              <a:buFont typeface="Arial" panose="020B0604020202020204" pitchFamily="34" charset="0"/>
              <a:buChar char="•"/>
            </a:pPr>
            <a:r>
              <a:rPr lang="en-US" altLang="en-US" sz="2000" dirty="0"/>
              <a:t>Given the size and number of the holes, I'd say we'll likely have </a:t>
            </a:r>
            <a:r>
              <a:rPr lang="en-US" altLang="en-US" sz="2000" dirty="0">
                <a:solidFill>
                  <a:srgbClr val="FF0000"/>
                </a:solidFill>
              </a:rPr>
              <a:t>a whole bunch of ships in various holes at any one time</a:t>
            </a:r>
            <a:r>
              <a:rPr lang="en-US" altLang="en-US" sz="2000" dirty="0"/>
              <a:t>. So until its fixed, I don't see any alternative other than to turn off the </a:t>
            </a:r>
            <a:r>
              <a:rPr lang="en-US" altLang="en-US" sz="2000" dirty="0" err="1"/>
              <a:t>intervisibility</a:t>
            </a:r>
            <a:r>
              <a:rPr lang="en-US" altLang="en-US" sz="2000" dirty="0"/>
              <a:t> checks on the radars.”</a:t>
            </a:r>
          </a:p>
        </p:txBody>
      </p:sp>
      <p:pic>
        <p:nvPicPr>
          <p:cNvPr id="3083" name="Picture 11" descr="bigholes.jpg                                                   0000173A20 GB FireWire Disk            B81215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870" y="4267204"/>
            <a:ext cx="3040460" cy="22828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argetolerance.jpg                                             0000173A20 GB FireWire Disk            B81215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416" y="4267204"/>
            <a:ext cx="3051017" cy="2284413"/>
          </a:xfrm>
          <a:prstGeom prst="rect">
            <a:avLst/>
          </a:prstGeom>
          <a:noFill/>
          <a:extLst>
            <a:ext uri="{909E8E84-426E-40DD-AFC4-6F175D3DCCD1}">
              <a14:hiddenFill xmlns:a14="http://schemas.microsoft.com/office/drawing/2010/main">
                <a:solidFill>
                  <a:srgbClr val="FFFFFF"/>
                </a:solidFill>
              </a14:hiddenFill>
            </a:ext>
          </a:extLst>
        </p:spPr>
      </p:pic>
      <p:grpSp>
        <p:nvGrpSpPr>
          <p:cNvPr id="3087" name="Group 15"/>
          <p:cNvGrpSpPr>
            <a:grpSpLocks/>
          </p:cNvGrpSpPr>
          <p:nvPr/>
        </p:nvGrpSpPr>
        <p:grpSpPr bwMode="auto">
          <a:xfrm>
            <a:off x="4069027" y="4267503"/>
            <a:ext cx="4662038" cy="2005013"/>
            <a:chOff x="1920" y="2931"/>
            <a:chExt cx="2208" cy="1263"/>
          </a:xfrm>
        </p:grpSpPr>
        <p:sp>
          <p:nvSpPr>
            <p:cNvPr id="3085" name="AutoShape 13"/>
            <p:cNvSpPr>
              <a:spLocks noChangeArrowheads="1"/>
            </p:cNvSpPr>
            <p:nvPr/>
          </p:nvSpPr>
          <p:spPr bwMode="auto">
            <a:xfrm>
              <a:off x="1920" y="3648"/>
              <a:ext cx="2208" cy="54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00"/>
                </a:gs>
                <a:gs pos="100000">
                  <a:srgbClr val="0000FF"/>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6" name="Text Box 14"/>
            <p:cNvSpPr txBox="1">
              <a:spLocks noChangeArrowheads="1"/>
            </p:cNvSpPr>
            <p:nvPr/>
          </p:nvSpPr>
          <p:spPr bwMode="auto">
            <a:xfrm>
              <a:off x="2170" y="2931"/>
              <a:ext cx="1787"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anose="020B0604020202020204" pitchFamily="34" charset="0"/>
                <a:buChar char="•"/>
              </a:pPr>
              <a:r>
                <a:rPr lang="en-US" altLang="en-US" sz="2000" b="1" i="1" dirty="0"/>
                <a:t>Inspect for errors</a:t>
              </a:r>
            </a:p>
            <a:p>
              <a:pPr marL="342900" indent="-342900">
                <a:buFont typeface="Arial" panose="020B0604020202020204" pitchFamily="34" charset="0"/>
                <a:buChar char="•"/>
              </a:pPr>
              <a:r>
                <a:rPr lang="en-US" altLang="en-US" sz="2000" b="1" i="1" dirty="0"/>
                <a:t>Determine sources</a:t>
              </a:r>
            </a:p>
            <a:p>
              <a:pPr marL="342900" indent="-342900">
                <a:buFont typeface="Arial" panose="020B0604020202020204" pitchFamily="34" charset="0"/>
                <a:buChar char="•"/>
              </a:pPr>
              <a:r>
                <a:rPr lang="en-US" altLang="en-US" sz="2000" b="1" i="1" dirty="0"/>
                <a:t>Repair</a:t>
              </a:r>
            </a:p>
            <a:p>
              <a:pPr marL="342900" indent="-342900">
                <a:buFont typeface="Arial" panose="020B0604020202020204" pitchFamily="34" charset="0"/>
                <a:buChar char="•"/>
              </a:pPr>
              <a:r>
                <a:rPr lang="en-US" altLang="en-US" sz="2000" b="1" i="1" dirty="0"/>
                <a:t>Inspect again</a:t>
              </a:r>
            </a:p>
          </p:txBody>
        </p:sp>
      </p:grpSp>
      <p:sp>
        <p:nvSpPr>
          <p:cNvPr id="3088" name="Text Box 16"/>
          <p:cNvSpPr txBox="1">
            <a:spLocks noChangeArrowheads="1"/>
          </p:cNvSpPr>
          <p:nvPr/>
        </p:nvSpPr>
        <p:spPr bwMode="auto">
          <a:xfrm>
            <a:off x="4756131" y="6091538"/>
            <a:ext cx="2927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t>… before first use …</a:t>
            </a:r>
          </a:p>
        </p:txBody>
      </p:sp>
    </p:spTree>
    <p:extLst>
      <p:ext uri="{BB962C8B-B14F-4D97-AF65-F5344CB8AC3E}">
        <p14:creationId xmlns:p14="http://schemas.microsoft.com/office/powerpoint/2010/main" val="90708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93061" y="-259519"/>
            <a:ext cx="11249700" cy="1143000"/>
          </a:xfrm>
        </p:spPr>
        <p:txBody>
          <a:bodyPr>
            <a:normAutofit/>
          </a:bodyPr>
          <a:lstStyle/>
          <a:p>
            <a:pPr eaLnBrk="1" hangingPunct="1"/>
            <a:r>
              <a:rPr lang="en-US" sz="2800" b="1" dirty="0">
                <a:ea typeface="ＭＳ Ｐゴシック" pitchFamily="34" charset="-128"/>
              </a:rPr>
              <a:t>My Tank Is Trying To Be a Submarine! </a:t>
            </a:r>
          </a:p>
        </p:txBody>
      </p:sp>
      <p:sp>
        <p:nvSpPr>
          <p:cNvPr id="28675" name="Rectangle 3"/>
          <p:cNvSpPr>
            <a:spLocks noGrp="1" noChangeArrowheads="1"/>
          </p:cNvSpPr>
          <p:nvPr>
            <p:ph idx="1"/>
          </p:nvPr>
        </p:nvSpPr>
        <p:spPr>
          <a:xfrm>
            <a:off x="631824" y="1017859"/>
            <a:ext cx="10928351" cy="4890211"/>
          </a:xfrm>
        </p:spPr>
        <p:txBody>
          <a:bodyPr/>
          <a:lstStyle/>
          <a:p>
            <a:pPr marL="0" indent="0">
              <a:buNone/>
            </a:pPr>
            <a:r>
              <a:rPr lang="en-US" dirty="0">
                <a:ea typeface="ＭＳ Ｐゴシック" pitchFamily="34" charset="-128"/>
              </a:rPr>
              <a:t>Terrain surface correlation issues</a:t>
            </a: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endParaRPr lang="en-US" dirty="0">
              <a:ea typeface="ＭＳ Ｐゴシック" pitchFamily="34" charset="-128"/>
            </a:endParaRPr>
          </a:p>
          <a:p>
            <a:pPr marL="0" indent="0">
              <a:buNone/>
            </a:pPr>
            <a:r>
              <a:rPr lang="en-US" dirty="0">
                <a:ea typeface="ＭＳ Ｐゴシック" pitchFamily="34" charset="-128"/>
              </a:rPr>
              <a:t>All the elements must correlate</a:t>
            </a:r>
          </a:p>
          <a:p>
            <a:pPr marL="0" indent="0">
              <a:buNone/>
            </a:pPr>
            <a:r>
              <a:rPr lang="en-US" dirty="0">
                <a:ea typeface="ＭＳ Ｐゴシック" pitchFamily="34" charset="-128"/>
              </a:rPr>
              <a:t>       Land, sea, atmosphere</a:t>
            </a:r>
          </a:p>
          <a:p>
            <a:pPr marL="0" indent="0">
              <a:buNone/>
            </a:pPr>
            <a:endParaRPr lang="en-US" dirty="0">
              <a:ea typeface="ＭＳ Ｐゴシック" pitchFamily="34" charset="-128"/>
            </a:endParaRPr>
          </a:p>
        </p:txBody>
      </p:sp>
      <p:sp>
        <p:nvSpPr>
          <p:cNvPr id="2" name="Slide Number Placeholder 1"/>
          <p:cNvSpPr>
            <a:spLocks noGrp="1"/>
          </p:cNvSpPr>
          <p:nvPr>
            <p:ph type="sldNum" sz="quarter" idx="12"/>
          </p:nvPr>
        </p:nvSpPr>
        <p:spPr/>
        <p:txBody>
          <a:bodyPr/>
          <a:lstStyle/>
          <a:p>
            <a:fld id="{F4B5699E-54A8-4AFE-A436-85B64C676A26}" type="slidenum">
              <a:rPr lang="en-US" smtClean="0"/>
              <a:t>13</a:t>
            </a:fld>
            <a:endParaRPr lang="en-US"/>
          </a:p>
        </p:txBody>
      </p:sp>
      <p:pic>
        <p:nvPicPr>
          <p:cNvPr id="7170" name="Picture 2" descr="C:\e_drive\earldocs\iitsec\iitsec13\presentation\pictures\correlatio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1842" y="3530668"/>
            <a:ext cx="6080919" cy="242722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e_drive\earldocs\iitsec\iitsec13\presentation\pictures\correlati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779" y="1823437"/>
            <a:ext cx="6080919" cy="2420892"/>
          </a:xfrm>
          <a:prstGeom prst="rect">
            <a:avLst/>
          </a:prstGeom>
          <a:noFill/>
          <a:extLst>
            <a:ext uri="{909E8E84-426E-40DD-AFC4-6F175D3DCCD1}">
              <a14:hiddenFill xmlns:a14="http://schemas.microsoft.com/office/drawing/2010/main">
                <a:solidFill>
                  <a:srgbClr val="FFFFFF"/>
                </a:solidFill>
              </a14:hiddenFill>
            </a:ext>
          </a:extLst>
        </p:spPr>
      </p:pic>
      <p:sp>
        <p:nvSpPr>
          <p:cNvPr id="8" name="Bent Arrow 7"/>
          <p:cNvSpPr/>
          <p:nvPr/>
        </p:nvSpPr>
        <p:spPr bwMode="auto">
          <a:xfrm rot="16200000" flipH="1" flipV="1">
            <a:off x="7296944" y="1155144"/>
            <a:ext cx="1329147" cy="3122936"/>
          </a:xfrm>
          <a:prstGeom prst="bentArrow">
            <a:avLst/>
          </a:prstGeom>
          <a:solidFill>
            <a:srgbClr val="0C2D83"/>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400" b="1">
              <a:latin typeface="Arial" pitchFamily="34" charset="0"/>
            </a:endParaRPr>
          </a:p>
        </p:txBody>
      </p:sp>
    </p:spTree>
    <p:extLst>
      <p:ext uri="{BB962C8B-B14F-4D97-AF65-F5344CB8AC3E}">
        <p14:creationId xmlns:p14="http://schemas.microsoft.com/office/powerpoint/2010/main" val="411688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7219" y="1295404"/>
            <a:ext cx="10337562" cy="1470025"/>
          </a:xfrm>
        </p:spPr>
        <p:txBody>
          <a:bodyPr/>
          <a:lstStyle/>
          <a:p>
            <a:r>
              <a:rPr lang="en-US" b="1" dirty="0"/>
              <a:t>Ocean &amp; Atmosphere</a:t>
            </a:r>
            <a:br>
              <a:rPr lang="en-US" b="1" dirty="0"/>
            </a:br>
            <a:r>
              <a:rPr lang="en-US" b="1" dirty="0"/>
              <a:t>A Coupled Environment</a:t>
            </a:r>
          </a:p>
        </p:txBody>
      </p:sp>
      <p:sp>
        <p:nvSpPr>
          <p:cNvPr id="3" name="Subtitle 2"/>
          <p:cNvSpPr>
            <a:spLocks noGrp="1"/>
          </p:cNvSpPr>
          <p:nvPr>
            <p:ph type="subTitle" idx="1"/>
          </p:nvPr>
        </p:nvSpPr>
        <p:spPr>
          <a:xfrm>
            <a:off x="1738648" y="1561027"/>
            <a:ext cx="8534400" cy="1752600"/>
          </a:xfrm>
        </p:spPr>
        <p:txBody>
          <a:bodyPr>
            <a:noAutofit/>
          </a:bodyPr>
          <a:lstStyle/>
          <a:p>
            <a:r>
              <a:rPr lang="en-US" sz="4000" b="1" dirty="0"/>
              <a:t>Now Add to that Atmosphere and Ocean</a:t>
            </a:r>
          </a:p>
          <a:p>
            <a:endParaRPr lang="en-US" b="1" dirty="0"/>
          </a:p>
          <a:p>
            <a:r>
              <a:rPr lang="en-US" sz="3600" b="1" dirty="0"/>
              <a:t>It’s all about </a:t>
            </a:r>
          </a:p>
          <a:p>
            <a:r>
              <a:rPr lang="en-US" sz="3600" b="1" dirty="0"/>
              <a:t>Temperature and Water, </a:t>
            </a:r>
          </a:p>
          <a:p>
            <a:r>
              <a:rPr lang="en-US" sz="3600" b="1" dirty="0"/>
              <a:t> Topography,</a:t>
            </a:r>
          </a:p>
          <a:p>
            <a:r>
              <a:rPr lang="en-US" sz="3600" b="1" dirty="0"/>
              <a:t>Bathymetry, and Sensors</a:t>
            </a:r>
          </a:p>
        </p:txBody>
      </p:sp>
      <p:sp>
        <p:nvSpPr>
          <p:cNvPr id="5" name="Slide Number Placeholder 4"/>
          <p:cNvSpPr>
            <a:spLocks noGrp="1"/>
          </p:cNvSpPr>
          <p:nvPr>
            <p:ph type="sldNum" sz="quarter" idx="12"/>
          </p:nvPr>
        </p:nvSpPr>
        <p:spPr/>
        <p:txBody>
          <a:bodyPr/>
          <a:lstStyle/>
          <a:p>
            <a:fld id="{F4B5699E-54A8-4AFE-A436-85B64C676A26}" type="slidenum">
              <a:rPr lang="en-US" smtClean="0"/>
              <a:t>14</a:t>
            </a:fld>
            <a:endParaRPr lang="en-US"/>
          </a:p>
        </p:txBody>
      </p:sp>
    </p:spTree>
    <p:extLst>
      <p:ext uri="{BB962C8B-B14F-4D97-AF65-F5344CB8AC3E}">
        <p14:creationId xmlns:p14="http://schemas.microsoft.com/office/powerpoint/2010/main" val="751784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632" y="2874525"/>
            <a:ext cx="7262837" cy="360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23173" y="80250"/>
            <a:ext cx="10945654" cy="673216"/>
          </a:xfrm>
        </p:spPr>
        <p:txBody>
          <a:bodyPr>
            <a:normAutofit/>
          </a:bodyPr>
          <a:lstStyle/>
          <a:p>
            <a:r>
              <a:rPr lang="en-US" b="1" dirty="0"/>
              <a:t>Basic Definitions: Climate</a:t>
            </a:r>
          </a:p>
        </p:txBody>
      </p:sp>
      <p:sp>
        <p:nvSpPr>
          <p:cNvPr id="6" name="Slide Number Placeholder 5"/>
          <p:cNvSpPr>
            <a:spLocks noGrp="1"/>
          </p:cNvSpPr>
          <p:nvPr>
            <p:ph type="sldNum" sz="quarter" idx="12"/>
          </p:nvPr>
        </p:nvSpPr>
        <p:spPr/>
        <p:txBody>
          <a:bodyPr/>
          <a:lstStyle/>
          <a:p>
            <a:fld id="{F4B5699E-54A8-4AFE-A436-85B64C676A26}" type="slidenum">
              <a:rPr lang="en-US" smtClean="0"/>
              <a:t>15</a:t>
            </a:fld>
            <a:endParaRPr lang="en-US"/>
          </a:p>
        </p:txBody>
      </p:sp>
      <p:sp>
        <p:nvSpPr>
          <p:cNvPr id="3" name="TextBox 2"/>
          <p:cNvSpPr txBox="1"/>
          <p:nvPr/>
        </p:nvSpPr>
        <p:spPr>
          <a:xfrm>
            <a:off x="3450160" y="6351498"/>
            <a:ext cx="5631670" cy="307777"/>
          </a:xfrm>
          <a:prstGeom prst="rect">
            <a:avLst/>
          </a:prstGeom>
          <a:noFill/>
        </p:spPr>
        <p:txBody>
          <a:bodyPr wrap="none" rtlCol="0">
            <a:spAutoFit/>
          </a:bodyPr>
          <a:lstStyle/>
          <a:p>
            <a:r>
              <a:rPr lang="en-US" sz="1400" b="1" dirty="0"/>
              <a:t>http://www.physicalgeography.net/fundamentals/7m.html</a:t>
            </a:r>
          </a:p>
        </p:txBody>
      </p:sp>
      <p:sp>
        <p:nvSpPr>
          <p:cNvPr id="4" name="TextBox 3"/>
          <p:cNvSpPr txBox="1"/>
          <p:nvPr/>
        </p:nvSpPr>
        <p:spPr>
          <a:xfrm>
            <a:off x="623174" y="820732"/>
            <a:ext cx="10945653" cy="2446824"/>
          </a:xfrm>
          <a:prstGeom prst="rect">
            <a:avLst/>
          </a:prstGeom>
          <a:noFill/>
        </p:spPr>
        <p:txBody>
          <a:bodyPr wrap="square" rtlCol="0">
            <a:spAutoFit/>
          </a:bodyPr>
          <a:lstStyle/>
          <a:p>
            <a:r>
              <a:rPr lang="en-US" sz="2800" b="1" dirty="0"/>
              <a:t>Climate (noun)</a:t>
            </a:r>
          </a:p>
          <a:p>
            <a:pPr marL="285750" indent="-285750">
              <a:buFont typeface="Arial" panose="020B0604020202020204" pitchFamily="34" charset="0"/>
              <a:buChar char="•"/>
            </a:pPr>
            <a:r>
              <a:rPr lang="en-US" sz="2400" b="1" dirty="0"/>
              <a:t>The weather conditions prevailing in an area in general or over a long period</a:t>
            </a:r>
          </a:p>
          <a:p>
            <a:pPr lvl="2"/>
            <a:r>
              <a:rPr lang="en-US" sz="2400" b="1" dirty="0"/>
              <a:t>		“our cold, wet climate”</a:t>
            </a:r>
          </a:p>
          <a:p>
            <a:pPr marL="133365" indent="-285750">
              <a:spcBef>
                <a:spcPts val="600"/>
              </a:spcBef>
              <a:buFont typeface="Arial" panose="020B0604020202020204" pitchFamily="34" charset="0"/>
              <a:buChar char="•"/>
            </a:pPr>
            <a:r>
              <a:rPr lang="en-US" sz="2400" b="1" dirty="0"/>
              <a:t>Synonyms:  weather conditions</a:t>
            </a:r>
            <a:r>
              <a:rPr lang="en-US" sz="2400" b="1" dirty="0">
                <a:solidFill>
                  <a:schemeClr val="accent2">
                    <a:lumMod val="50000"/>
                  </a:schemeClr>
                </a:solidFill>
              </a:rPr>
              <a:t>, weather</a:t>
            </a:r>
            <a:r>
              <a:rPr lang="en-US" sz="2400" b="1" dirty="0"/>
              <a:t>; atmospheric conditions “the mild climate”</a:t>
            </a:r>
          </a:p>
        </p:txBody>
      </p:sp>
    </p:spTree>
    <p:extLst>
      <p:ext uri="{BB962C8B-B14F-4D97-AF65-F5344CB8AC3E}">
        <p14:creationId xmlns:p14="http://schemas.microsoft.com/office/powerpoint/2010/main" val="2456522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42935-AB15-4B53-818E-E56B56A452C1}"/>
              </a:ext>
            </a:extLst>
          </p:cNvPr>
          <p:cNvSpPr>
            <a:spLocks noGrp="1"/>
          </p:cNvSpPr>
          <p:nvPr>
            <p:ph type="title"/>
          </p:nvPr>
        </p:nvSpPr>
        <p:spPr/>
        <p:txBody>
          <a:bodyPr/>
          <a:lstStyle/>
          <a:p>
            <a:r>
              <a:rPr lang="en-US" sz="2800" dirty="0"/>
              <a:t>Basic Definitions:  Weather</a:t>
            </a:r>
          </a:p>
        </p:txBody>
      </p:sp>
      <p:sp>
        <p:nvSpPr>
          <p:cNvPr id="4" name="Slide Number Placeholder 3">
            <a:extLst>
              <a:ext uri="{FF2B5EF4-FFF2-40B4-BE49-F238E27FC236}">
                <a16:creationId xmlns:a16="http://schemas.microsoft.com/office/drawing/2014/main" id="{DBADFFE1-A762-49BB-9B1A-509BE955B502}"/>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16</a:t>
            </a:fld>
            <a:endParaRPr lang="en-US" dirty="0">
              <a:solidFill>
                <a:srgbClr val="000000"/>
              </a:solidFill>
            </a:endParaRPr>
          </a:p>
        </p:txBody>
      </p:sp>
      <p:sp>
        <p:nvSpPr>
          <p:cNvPr id="5" name="TextBox 4">
            <a:extLst>
              <a:ext uri="{FF2B5EF4-FFF2-40B4-BE49-F238E27FC236}">
                <a16:creationId xmlns:a16="http://schemas.microsoft.com/office/drawing/2014/main" id="{8EE473D6-1563-4FC9-BB70-B8DCD65BECD6}"/>
              </a:ext>
            </a:extLst>
          </p:cNvPr>
          <p:cNvSpPr txBox="1"/>
          <p:nvPr/>
        </p:nvSpPr>
        <p:spPr>
          <a:xfrm>
            <a:off x="552468" y="1363987"/>
            <a:ext cx="11411915" cy="2600712"/>
          </a:xfrm>
          <a:prstGeom prst="rect">
            <a:avLst/>
          </a:prstGeom>
          <a:noFill/>
        </p:spPr>
        <p:txBody>
          <a:bodyPr wrap="square" rtlCol="0">
            <a:spAutoFit/>
          </a:bodyPr>
          <a:lstStyle/>
          <a:p>
            <a:r>
              <a:rPr lang="en-US" sz="2800" b="1" dirty="0"/>
              <a:t>Weather (noun)</a:t>
            </a:r>
          </a:p>
          <a:p>
            <a:pPr marL="285750" indent="-285750">
              <a:spcBef>
                <a:spcPts val="600"/>
              </a:spcBef>
              <a:buFont typeface="Arial" panose="020B0604020202020204" pitchFamily="34" charset="0"/>
              <a:buChar char="•"/>
            </a:pPr>
            <a:r>
              <a:rPr lang="en-US" sz="2400" b="1" dirty="0"/>
              <a:t>The state of the atmosphere at a place and time as regards heat, dryness, sunshine, wind, rain, etc.</a:t>
            </a:r>
          </a:p>
          <a:p>
            <a:pPr marL="457200" lvl="1">
              <a:spcBef>
                <a:spcPts val="600"/>
              </a:spcBef>
            </a:pPr>
            <a:r>
              <a:rPr lang="en-US" sz="2400" b="1" dirty="0"/>
              <a:t>		“if the weather is good, we can go for a walk”</a:t>
            </a:r>
          </a:p>
          <a:p>
            <a:pPr marL="133365" indent="-285750">
              <a:spcBef>
                <a:spcPts val="600"/>
              </a:spcBef>
              <a:buFont typeface="Arial" panose="020B0604020202020204" pitchFamily="34" charset="0"/>
              <a:buChar char="•"/>
            </a:pPr>
            <a:r>
              <a:rPr lang="en-US" sz="2400" b="1" dirty="0"/>
              <a:t>Synonyms:  forecast, outlook</a:t>
            </a:r>
          </a:p>
          <a:p>
            <a:endParaRPr lang="en-US" sz="2400" b="1" dirty="0"/>
          </a:p>
        </p:txBody>
      </p:sp>
      <p:sp>
        <p:nvSpPr>
          <p:cNvPr id="6" name="Rectangle 5">
            <a:extLst>
              <a:ext uri="{FF2B5EF4-FFF2-40B4-BE49-F238E27FC236}">
                <a16:creationId xmlns:a16="http://schemas.microsoft.com/office/drawing/2014/main" id="{5EC493E0-D551-49D2-B73F-D82E96E792A9}"/>
              </a:ext>
            </a:extLst>
          </p:cNvPr>
          <p:cNvSpPr/>
          <p:nvPr/>
        </p:nvSpPr>
        <p:spPr>
          <a:xfrm>
            <a:off x="3267573" y="734096"/>
            <a:ext cx="4876800" cy="646331"/>
          </a:xfrm>
          <a:prstGeom prst="rect">
            <a:avLst/>
          </a:prstGeom>
        </p:spPr>
        <p:txBody>
          <a:bodyPr wrap="square">
            <a:spAutoFit/>
          </a:bodyPr>
          <a:lstStyle/>
          <a:p>
            <a:r>
              <a:rPr lang="en-US" sz="3600" b="1" dirty="0"/>
              <a:t>Weather is “NOW”</a:t>
            </a:r>
            <a:endParaRPr lang="en-US" sz="3600" dirty="0"/>
          </a:p>
        </p:txBody>
      </p:sp>
      <p:pic>
        <p:nvPicPr>
          <p:cNvPr id="7" name="Picture 5">
            <a:extLst>
              <a:ext uri="{FF2B5EF4-FFF2-40B4-BE49-F238E27FC236}">
                <a16:creationId xmlns:a16="http://schemas.microsoft.com/office/drawing/2014/main" id="{E2BED202-ED30-47FC-AF9B-6A162D815E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794" y="3819893"/>
            <a:ext cx="3355586" cy="131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a:extLst>
              <a:ext uri="{FF2B5EF4-FFF2-40B4-BE49-F238E27FC236}">
                <a16:creationId xmlns:a16="http://schemas.microsoft.com/office/drawing/2014/main" id="{39C1461D-222C-4654-93DF-29177EAF32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407" y="3349310"/>
            <a:ext cx="4444801" cy="286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DF95B97E-1B10-4614-9849-49A3D21DB1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8963" y="5197314"/>
            <a:ext cx="3398777" cy="131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03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173" y="-76200"/>
            <a:ext cx="10945654" cy="836054"/>
          </a:xfrm>
        </p:spPr>
        <p:txBody>
          <a:bodyPr>
            <a:noAutofit/>
          </a:bodyPr>
          <a:lstStyle/>
          <a:p>
            <a:r>
              <a:rPr lang="en-US" dirty="0"/>
              <a:t>What is the Driver for Weather/Climate?</a:t>
            </a:r>
          </a:p>
        </p:txBody>
      </p:sp>
      <p:sp>
        <p:nvSpPr>
          <p:cNvPr id="5" name="Slide Number Placeholder 4"/>
          <p:cNvSpPr>
            <a:spLocks noGrp="1"/>
          </p:cNvSpPr>
          <p:nvPr>
            <p:ph type="sldNum" sz="quarter" idx="12"/>
          </p:nvPr>
        </p:nvSpPr>
        <p:spPr/>
        <p:txBody>
          <a:bodyPr/>
          <a:lstStyle/>
          <a:p>
            <a:fld id="{F4B5699E-54A8-4AFE-A436-85B64C676A26}" type="slidenum">
              <a:rPr lang="en-US" smtClean="0"/>
              <a:t>17</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559" y="759853"/>
            <a:ext cx="9904882" cy="4267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3173" y="5182257"/>
            <a:ext cx="10945654" cy="1261884"/>
          </a:xfrm>
          <a:prstGeom prst="rect">
            <a:avLst/>
          </a:prstGeom>
          <a:noFill/>
        </p:spPr>
        <p:txBody>
          <a:bodyPr wrap="square" rtlCol="0">
            <a:spAutoFit/>
          </a:bodyPr>
          <a:lstStyle/>
          <a:p>
            <a:r>
              <a:rPr lang="en-US" sz="2800" b="1" i="1" dirty="0"/>
              <a:t>The ocean is the global weather driver</a:t>
            </a:r>
            <a:r>
              <a:rPr lang="en-US" sz="2800" dirty="0"/>
              <a:t>.  </a:t>
            </a:r>
          </a:p>
          <a:p>
            <a:r>
              <a:rPr lang="en-US" sz="2400" dirty="0"/>
              <a:t>Major weather events most often originate in large bodies of water and migrate across water gaining force and reach land expending energy.</a:t>
            </a:r>
          </a:p>
        </p:txBody>
      </p:sp>
    </p:spTree>
    <p:extLst>
      <p:ext uri="{BB962C8B-B14F-4D97-AF65-F5344CB8AC3E}">
        <p14:creationId xmlns:p14="http://schemas.microsoft.com/office/powerpoint/2010/main" val="2462119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04" y="289310"/>
            <a:ext cx="11857792" cy="506642"/>
          </a:xfrm>
        </p:spPr>
        <p:txBody>
          <a:bodyPr>
            <a:noAutofit/>
          </a:bodyPr>
          <a:lstStyle/>
          <a:p>
            <a:pPr>
              <a:spcBef>
                <a:spcPts val="1800"/>
              </a:spcBef>
            </a:pPr>
            <a:r>
              <a:rPr lang="en-US" b="1" dirty="0"/>
              <a:t>Interconnected World – What must I know?</a:t>
            </a:r>
            <a:br>
              <a:rPr lang="en-US" b="1" dirty="0"/>
            </a:br>
            <a:endParaRPr lang="en-US" sz="2400" dirty="0">
              <a:solidFill>
                <a:schemeClr val="tx1"/>
              </a:solidFill>
            </a:endParaRPr>
          </a:p>
        </p:txBody>
      </p:sp>
      <p:sp>
        <p:nvSpPr>
          <p:cNvPr id="5" name="Slide Number Placeholder 4"/>
          <p:cNvSpPr>
            <a:spLocks noGrp="1"/>
          </p:cNvSpPr>
          <p:nvPr>
            <p:ph type="sldNum" sz="quarter" idx="12"/>
          </p:nvPr>
        </p:nvSpPr>
        <p:spPr/>
        <p:txBody>
          <a:bodyPr/>
          <a:lstStyle/>
          <a:p>
            <a:fld id="{F4B5699E-54A8-4AFE-A436-85B64C676A26}" type="slidenum">
              <a:rPr lang="en-US" smtClean="0"/>
              <a:t>18</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665" y="1954200"/>
            <a:ext cx="9710670" cy="4261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27401" y="6477001"/>
            <a:ext cx="4533613" cy="338554"/>
          </a:xfrm>
          <a:prstGeom prst="rect">
            <a:avLst/>
          </a:prstGeom>
          <a:noFill/>
        </p:spPr>
        <p:txBody>
          <a:bodyPr wrap="none" rtlCol="0">
            <a:spAutoFit/>
          </a:bodyPr>
          <a:lstStyle/>
          <a:p>
            <a:r>
              <a:rPr lang="en-US" sz="1600" b="1" dirty="0"/>
              <a:t>National Center for Atmospheric Research</a:t>
            </a:r>
          </a:p>
        </p:txBody>
      </p:sp>
      <p:sp>
        <p:nvSpPr>
          <p:cNvPr id="6" name="TextBox 5">
            <a:extLst>
              <a:ext uri="{FF2B5EF4-FFF2-40B4-BE49-F238E27FC236}">
                <a16:creationId xmlns:a16="http://schemas.microsoft.com/office/drawing/2014/main" id="{9DBEEEDB-22D7-4097-9A0B-CFA56377566C}"/>
              </a:ext>
            </a:extLst>
          </p:cNvPr>
          <p:cNvSpPr txBox="1"/>
          <p:nvPr/>
        </p:nvSpPr>
        <p:spPr>
          <a:xfrm>
            <a:off x="2921701" y="740629"/>
            <a:ext cx="6348597" cy="830997"/>
          </a:xfrm>
          <a:prstGeom prst="rect">
            <a:avLst/>
          </a:prstGeom>
          <a:noFill/>
        </p:spPr>
        <p:txBody>
          <a:bodyPr wrap="none" rtlCol="0">
            <a:spAutoFit/>
          </a:bodyPr>
          <a:lstStyle/>
          <a:p>
            <a:pPr algn="ctr"/>
            <a:r>
              <a:rPr lang="en-US" sz="2400" i="1" dirty="0">
                <a:solidFill>
                  <a:srgbClr val="0066CC"/>
                </a:solidFill>
              </a:rPr>
              <a:t>We</a:t>
            </a:r>
            <a:r>
              <a:rPr lang="en-US" sz="2400" dirty="0"/>
              <a:t> don’t need to model it, we need to </a:t>
            </a:r>
            <a:r>
              <a:rPr lang="en-US" sz="2400" i="1" dirty="0">
                <a:solidFill>
                  <a:srgbClr val="0066CC"/>
                </a:solidFill>
              </a:rPr>
              <a:t>use</a:t>
            </a:r>
            <a:r>
              <a:rPr lang="en-US" sz="2400" dirty="0">
                <a:solidFill>
                  <a:srgbClr val="0066CC"/>
                </a:solidFill>
              </a:rPr>
              <a:t> </a:t>
            </a:r>
            <a:r>
              <a:rPr lang="en-US" sz="2400" dirty="0"/>
              <a:t>it.</a:t>
            </a:r>
            <a:br>
              <a:rPr lang="en-US" sz="2400" dirty="0"/>
            </a:br>
            <a:r>
              <a:rPr lang="en-US" sz="2400" dirty="0"/>
              <a:t>But we need to know what to request.</a:t>
            </a:r>
          </a:p>
        </p:txBody>
      </p:sp>
    </p:spTree>
    <p:extLst>
      <p:ext uri="{BB962C8B-B14F-4D97-AF65-F5344CB8AC3E}">
        <p14:creationId xmlns:p14="http://schemas.microsoft.com/office/powerpoint/2010/main" val="3564639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0" y="327131"/>
            <a:ext cx="11857792" cy="1143000"/>
          </a:xfrm>
        </p:spPr>
        <p:txBody>
          <a:bodyPr>
            <a:noAutofit/>
          </a:bodyPr>
          <a:lstStyle/>
          <a:p>
            <a:pPr>
              <a:lnSpc>
                <a:spcPct val="85000"/>
              </a:lnSpc>
              <a:spcBef>
                <a:spcPts val="4200"/>
              </a:spcBef>
            </a:pPr>
            <a:r>
              <a:rPr lang="en-US" b="1" dirty="0"/>
              <a:t>Start with Elevation:  Bathymetry</a:t>
            </a:r>
            <a:br>
              <a:rPr lang="en-US" b="1" dirty="0"/>
            </a:br>
            <a:br>
              <a:rPr lang="en-US" b="1" dirty="0"/>
            </a:br>
            <a:r>
              <a:rPr lang="en-US" sz="2400" dirty="0">
                <a:solidFill>
                  <a:schemeClr val="tx1"/>
                </a:solidFill>
              </a:rPr>
              <a:t>No, it’s not the Rockies</a:t>
            </a:r>
            <a:br>
              <a:rPr lang="en-US" sz="2400" dirty="0">
                <a:solidFill>
                  <a:schemeClr val="tx1"/>
                </a:solidFill>
              </a:rPr>
            </a:br>
            <a:r>
              <a:rPr lang="en-US" sz="2400" dirty="0">
                <a:solidFill>
                  <a:schemeClr val="tx1"/>
                </a:solidFill>
              </a:rPr>
              <a:t> It’s the Caribbean from the bottom up</a:t>
            </a:r>
            <a:endParaRPr lang="en-US" sz="3200" dirty="0">
              <a:solidFill>
                <a:schemeClr val="tx1"/>
              </a:solidFill>
            </a:endParaRPr>
          </a:p>
        </p:txBody>
      </p:sp>
      <p:sp>
        <p:nvSpPr>
          <p:cNvPr id="5" name="Slide Number Placeholder 4"/>
          <p:cNvSpPr>
            <a:spLocks noGrp="1"/>
          </p:cNvSpPr>
          <p:nvPr>
            <p:ph type="sldNum" sz="quarter" idx="12"/>
          </p:nvPr>
        </p:nvSpPr>
        <p:spPr/>
        <p:txBody>
          <a:bodyPr/>
          <a:lstStyle/>
          <a:p>
            <a:fld id="{F4B5699E-54A8-4AFE-A436-85B64C676A26}" type="slidenum">
              <a:rPr lang="en-US" smtClean="0"/>
              <a:t>19</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146" y="1699946"/>
            <a:ext cx="7857707" cy="3946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592988" y="5473521"/>
            <a:ext cx="1123784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dirty="0"/>
              <a:t>On land you see with light, in the ocean you “see” with sound – and mountains make a difference in how sound works and what you can “see” with sound </a:t>
            </a:r>
            <a:r>
              <a:rPr lang="en-US" sz="2000" b="1" i="1" dirty="0">
                <a:solidFill>
                  <a:srgbClr val="3366CC"/>
                </a:solidFill>
              </a:rPr>
              <a:t>– </a:t>
            </a:r>
            <a:r>
              <a:rPr lang="en-US" sz="2000" b="1" i="1" dirty="0" err="1">
                <a:solidFill>
                  <a:srgbClr val="3366CC"/>
                </a:solidFill>
              </a:rPr>
              <a:t>intervisibility</a:t>
            </a:r>
            <a:r>
              <a:rPr lang="en-US" sz="2000" b="1" i="1" dirty="0">
                <a:solidFill>
                  <a:srgbClr val="3366CC"/>
                </a:solidFill>
              </a:rPr>
              <a:t> in the ocean</a:t>
            </a:r>
          </a:p>
        </p:txBody>
      </p:sp>
    </p:spTree>
    <p:extLst>
      <p:ext uri="{BB962C8B-B14F-4D97-AF65-F5344CB8AC3E}">
        <p14:creationId xmlns:p14="http://schemas.microsoft.com/office/powerpoint/2010/main" val="272404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8600" y="994810"/>
            <a:ext cx="7935256" cy="5558390"/>
            <a:chOff x="381000" y="274798"/>
            <a:chExt cx="6781800" cy="6160084"/>
          </a:xfrm>
        </p:grpSpPr>
        <p:graphicFrame>
          <p:nvGraphicFramePr>
            <p:cNvPr id="12" name="Object 2">
              <a:hlinkClick r:id="" action="ppaction://ole?verb=0"/>
            </p:cNvPr>
            <p:cNvGraphicFramePr>
              <a:graphicFrameLocks/>
            </p:cNvGraphicFramePr>
            <p:nvPr>
              <p:extLst/>
            </p:nvPr>
          </p:nvGraphicFramePr>
          <p:xfrm>
            <a:off x="5201214" y="991108"/>
            <a:ext cx="676636" cy="542191"/>
          </p:xfrm>
          <a:graphic>
            <a:graphicData uri="http://schemas.openxmlformats.org/presentationml/2006/ole">
              <mc:AlternateContent xmlns:mc="http://schemas.openxmlformats.org/markup-compatibility/2006">
                <mc:Choice xmlns:v="urn:schemas-microsoft-com:vml" Requires="v">
                  <p:oleObj spid="_x0000_s2148" name="Microsoft ClipArt Gallery" r:id="rId3" imgW="4314600" imgH="2409480" progId="MS_ClipArt_Gallery">
                    <p:embed/>
                  </p:oleObj>
                </mc:Choice>
                <mc:Fallback>
                  <p:oleObj name="Microsoft ClipArt Gallery" r:id="rId3" imgW="4314600" imgH="2409480" progId="MS_ClipArt_Gallery">
                    <p:embed/>
                    <p:pic>
                      <p:nvPicPr>
                        <p:cNvPr id="12" name="Object 2">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1214" y="991108"/>
                          <a:ext cx="676636" cy="5421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3">
              <a:hlinkClick r:id="" action="ppaction://ole?verb=0"/>
            </p:cNvPr>
            <p:cNvGraphicFramePr>
              <a:graphicFrameLocks/>
            </p:cNvGraphicFramePr>
            <p:nvPr>
              <p:extLst/>
            </p:nvPr>
          </p:nvGraphicFramePr>
          <p:xfrm>
            <a:off x="6197435" y="891926"/>
            <a:ext cx="676636" cy="537783"/>
          </p:xfrm>
          <a:graphic>
            <a:graphicData uri="http://schemas.openxmlformats.org/presentationml/2006/ole">
              <mc:AlternateContent xmlns:mc="http://schemas.openxmlformats.org/markup-compatibility/2006">
                <mc:Choice xmlns:v="urn:schemas-microsoft-com:vml" Requires="v">
                  <p:oleObj spid="_x0000_s2149" name="Microsoft ClipArt Gallery" r:id="rId5" imgW="4314600" imgH="2409480" progId="MS_ClipArt_Gallery">
                    <p:embed/>
                  </p:oleObj>
                </mc:Choice>
                <mc:Fallback>
                  <p:oleObj name="Microsoft ClipArt Gallery" r:id="rId5" imgW="4314600" imgH="2409480" progId="MS_ClipArt_Gallery">
                    <p:embed/>
                    <p:pic>
                      <p:nvPicPr>
                        <p:cNvPr id="13" name="Object 3">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435" y="891926"/>
                          <a:ext cx="676636" cy="5377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4">
              <a:hlinkClick r:id="" action="ppaction://ole?verb=0"/>
            </p:cNvPr>
            <p:cNvGraphicFramePr>
              <a:graphicFrameLocks/>
            </p:cNvGraphicFramePr>
            <p:nvPr>
              <p:extLst/>
            </p:nvPr>
          </p:nvGraphicFramePr>
          <p:xfrm>
            <a:off x="1723255" y="1323916"/>
            <a:ext cx="678841" cy="537783"/>
          </p:xfrm>
          <a:graphic>
            <a:graphicData uri="http://schemas.openxmlformats.org/presentationml/2006/ole">
              <mc:AlternateContent xmlns:mc="http://schemas.openxmlformats.org/markup-compatibility/2006">
                <mc:Choice xmlns:v="urn:schemas-microsoft-com:vml" Requires="v">
                  <p:oleObj spid="_x0000_s2150" name="Microsoft ClipArt Gallery" r:id="rId6" imgW="4314600" imgH="2409480" progId="MS_ClipArt_Gallery">
                    <p:embed/>
                  </p:oleObj>
                </mc:Choice>
                <mc:Fallback>
                  <p:oleObj name="Microsoft ClipArt Gallery" r:id="rId6" imgW="4314600" imgH="2409480" progId="MS_ClipArt_Gallery">
                    <p:embed/>
                    <p:pic>
                      <p:nvPicPr>
                        <p:cNvPr id="14" name="Object 4">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255" y="1323916"/>
                          <a:ext cx="678841" cy="5377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5">
              <a:hlinkClick r:id="" action="ppaction://ole?verb=0"/>
            </p:cNvPr>
            <p:cNvGraphicFramePr>
              <a:graphicFrameLocks/>
            </p:cNvGraphicFramePr>
            <p:nvPr>
              <p:extLst/>
            </p:nvPr>
          </p:nvGraphicFramePr>
          <p:xfrm>
            <a:off x="381000" y="1493627"/>
            <a:ext cx="1102015" cy="874999"/>
          </p:xfrm>
          <a:graphic>
            <a:graphicData uri="http://schemas.openxmlformats.org/presentationml/2006/ole">
              <mc:AlternateContent xmlns:mc="http://schemas.openxmlformats.org/markup-compatibility/2006">
                <mc:Choice xmlns:v="urn:schemas-microsoft-com:vml" Requires="v">
                  <p:oleObj spid="_x0000_s2151" name="Microsoft ClipArt Gallery" r:id="rId7" imgW="4314600" imgH="2409480" progId="MS_ClipArt_Gallery">
                    <p:embed/>
                  </p:oleObj>
                </mc:Choice>
                <mc:Fallback>
                  <p:oleObj name="Microsoft ClipArt Gallery" r:id="rId7" imgW="4314600" imgH="2409480" progId="MS_ClipArt_Gallery">
                    <p:embed/>
                    <p:pic>
                      <p:nvPicPr>
                        <p:cNvPr id="15" name="Object 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93627"/>
                          <a:ext cx="1102015" cy="8749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 name="Group 6"/>
            <p:cNvGrpSpPr>
              <a:grpSpLocks/>
            </p:cNvGrpSpPr>
            <p:nvPr/>
          </p:nvGrpSpPr>
          <p:grpSpPr bwMode="auto">
            <a:xfrm>
              <a:off x="5639815" y="1237960"/>
              <a:ext cx="513540" cy="317380"/>
              <a:chOff x="3614" y="2241"/>
              <a:chExt cx="205" cy="89"/>
            </a:xfrm>
          </p:grpSpPr>
          <p:sp>
            <p:nvSpPr>
              <p:cNvPr id="1999" name="Freeform 7"/>
              <p:cNvSpPr>
                <a:spLocks/>
              </p:cNvSpPr>
              <p:nvPr/>
            </p:nvSpPr>
            <p:spPr bwMode="auto">
              <a:xfrm>
                <a:off x="3808" y="2241"/>
                <a:ext cx="11" cy="24"/>
              </a:xfrm>
              <a:custGeom>
                <a:avLst/>
                <a:gdLst>
                  <a:gd name="T0" fmla="*/ 10 w 11"/>
                  <a:gd name="T1" fmla="*/ 0 h 24"/>
                  <a:gd name="T2" fmla="*/ 7 w 11"/>
                  <a:gd name="T3" fmla="*/ 0 h 24"/>
                  <a:gd name="T4" fmla="*/ 5 w 11"/>
                  <a:gd name="T5" fmla="*/ 0 h 24"/>
                  <a:gd name="T6" fmla="*/ 3 w 11"/>
                  <a:gd name="T7" fmla="*/ 2 h 24"/>
                  <a:gd name="T8" fmla="*/ 1 w 11"/>
                  <a:gd name="T9" fmla="*/ 3 h 24"/>
                  <a:gd name="T10" fmla="*/ 2 w 11"/>
                  <a:gd name="T11" fmla="*/ 4 h 24"/>
                  <a:gd name="T12" fmla="*/ 6 w 11"/>
                  <a:gd name="T13" fmla="*/ 19 h 24"/>
                  <a:gd name="T14" fmla="*/ 7 w 11"/>
                  <a:gd name="T15" fmla="*/ 21 h 24"/>
                  <a:gd name="T16" fmla="*/ 5 w 11"/>
                  <a:gd name="T17" fmla="*/ 21 h 24"/>
                  <a:gd name="T18" fmla="*/ 3 w 11"/>
                  <a:gd name="T19" fmla="*/ 22 h 24"/>
                  <a:gd name="T20" fmla="*/ 0 w 11"/>
                  <a:gd name="T2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4">
                    <a:moveTo>
                      <a:pt x="10" y="0"/>
                    </a:moveTo>
                    <a:lnTo>
                      <a:pt x="7" y="0"/>
                    </a:lnTo>
                    <a:lnTo>
                      <a:pt x="5" y="0"/>
                    </a:lnTo>
                    <a:lnTo>
                      <a:pt x="3" y="2"/>
                    </a:lnTo>
                    <a:lnTo>
                      <a:pt x="1" y="3"/>
                    </a:lnTo>
                    <a:lnTo>
                      <a:pt x="2" y="4"/>
                    </a:lnTo>
                    <a:lnTo>
                      <a:pt x="6" y="19"/>
                    </a:lnTo>
                    <a:lnTo>
                      <a:pt x="7" y="21"/>
                    </a:lnTo>
                    <a:lnTo>
                      <a:pt x="5" y="21"/>
                    </a:lnTo>
                    <a:lnTo>
                      <a:pt x="3" y="22"/>
                    </a:lnTo>
                    <a:lnTo>
                      <a:pt x="0" y="23"/>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0" name="Freeform 8"/>
              <p:cNvSpPr>
                <a:spLocks/>
              </p:cNvSpPr>
              <p:nvPr/>
            </p:nvSpPr>
            <p:spPr bwMode="auto">
              <a:xfrm>
                <a:off x="3760" y="2256"/>
                <a:ext cx="13" cy="26"/>
              </a:xfrm>
              <a:custGeom>
                <a:avLst/>
                <a:gdLst>
                  <a:gd name="T0" fmla="*/ 12 w 13"/>
                  <a:gd name="T1" fmla="*/ 1 h 26"/>
                  <a:gd name="T2" fmla="*/ 8 w 13"/>
                  <a:gd name="T3" fmla="*/ 0 h 26"/>
                  <a:gd name="T4" fmla="*/ 6 w 13"/>
                  <a:gd name="T5" fmla="*/ 1 h 26"/>
                  <a:gd name="T6" fmla="*/ 2 w 13"/>
                  <a:gd name="T7" fmla="*/ 3 h 26"/>
                  <a:gd name="T8" fmla="*/ 2 w 13"/>
                  <a:gd name="T9" fmla="*/ 4 h 26"/>
                  <a:gd name="T10" fmla="*/ 2 w 13"/>
                  <a:gd name="T11" fmla="*/ 5 h 26"/>
                  <a:gd name="T12" fmla="*/ 8 w 13"/>
                  <a:gd name="T13" fmla="*/ 21 h 26"/>
                  <a:gd name="T14" fmla="*/ 8 w 13"/>
                  <a:gd name="T15" fmla="*/ 21 h 26"/>
                  <a:gd name="T16" fmla="*/ 6 w 13"/>
                  <a:gd name="T17" fmla="*/ 23 h 26"/>
                  <a:gd name="T18" fmla="*/ 4 w 13"/>
                  <a:gd name="T19" fmla="*/ 23 h 26"/>
                  <a:gd name="T20" fmla="*/ 0 w 13"/>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26">
                    <a:moveTo>
                      <a:pt x="12" y="1"/>
                    </a:moveTo>
                    <a:lnTo>
                      <a:pt x="8" y="0"/>
                    </a:lnTo>
                    <a:lnTo>
                      <a:pt x="6" y="1"/>
                    </a:lnTo>
                    <a:lnTo>
                      <a:pt x="2" y="3"/>
                    </a:lnTo>
                    <a:lnTo>
                      <a:pt x="2" y="4"/>
                    </a:lnTo>
                    <a:lnTo>
                      <a:pt x="2" y="5"/>
                    </a:lnTo>
                    <a:lnTo>
                      <a:pt x="8" y="21"/>
                    </a:lnTo>
                    <a:lnTo>
                      <a:pt x="8" y="21"/>
                    </a:lnTo>
                    <a:lnTo>
                      <a:pt x="6" y="23"/>
                    </a:lnTo>
                    <a:lnTo>
                      <a:pt x="4" y="23"/>
                    </a:lnTo>
                    <a:lnTo>
                      <a:pt x="0" y="25"/>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1" name="Freeform 9"/>
              <p:cNvSpPr>
                <a:spLocks/>
              </p:cNvSpPr>
              <p:nvPr/>
            </p:nvSpPr>
            <p:spPr bwMode="auto">
              <a:xfrm>
                <a:off x="3764" y="2256"/>
                <a:ext cx="45" cy="14"/>
              </a:xfrm>
              <a:custGeom>
                <a:avLst/>
                <a:gdLst>
                  <a:gd name="T0" fmla="*/ 0 w 45"/>
                  <a:gd name="T1" fmla="*/ 3 h 14"/>
                  <a:gd name="T2" fmla="*/ 3 w 45"/>
                  <a:gd name="T3" fmla="*/ 1 h 14"/>
                  <a:gd name="T4" fmla="*/ 5 w 45"/>
                  <a:gd name="T5" fmla="*/ 1 h 14"/>
                  <a:gd name="T6" fmla="*/ 8 w 45"/>
                  <a:gd name="T7" fmla="*/ 0 h 14"/>
                  <a:gd name="T8" fmla="*/ 10 w 45"/>
                  <a:gd name="T9" fmla="*/ 0 h 14"/>
                  <a:gd name="T10" fmla="*/ 12 w 45"/>
                  <a:gd name="T11" fmla="*/ 1 h 14"/>
                  <a:gd name="T12" fmla="*/ 34 w 45"/>
                  <a:gd name="T13" fmla="*/ 11 h 14"/>
                  <a:gd name="T14" fmla="*/ 36 w 45"/>
                  <a:gd name="T15" fmla="*/ 13 h 14"/>
                  <a:gd name="T16" fmla="*/ 38 w 45"/>
                  <a:gd name="T17" fmla="*/ 13 h 14"/>
                  <a:gd name="T18" fmla="*/ 40 w 45"/>
                  <a:gd name="T19" fmla="*/ 12 h 14"/>
                  <a:gd name="T20" fmla="*/ 44 w 45"/>
                  <a:gd name="T2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4">
                    <a:moveTo>
                      <a:pt x="0" y="3"/>
                    </a:moveTo>
                    <a:lnTo>
                      <a:pt x="3" y="1"/>
                    </a:lnTo>
                    <a:lnTo>
                      <a:pt x="5" y="1"/>
                    </a:lnTo>
                    <a:lnTo>
                      <a:pt x="8" y="0"/>
                    </a:lnTo>
                    <a:lnTo>
                      <a:pt x="10" y="0"/>
                    </a:lnTo>
                    <a:lnTo>
                      <a:pt x="12" y="1"/>
                    </a:lnTo>
                    <a:lnTo>
                      <a:pt x="34" y="11"/>
                    </a:lnTo>
                    <a:lnTo>
                      <a:pt x="36" y="13"/>
                    </a:lnTo>
                    <a:lnTo>
                      <a:pt x="38" y="13"/>
                    </a:lnTo>
                    <a:lnTo>
                      <a:pt x="40" y="12"/>
                    </a:lnTo>
                    <a:lnTo>
                      <a:pt x="44" y="11"/>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2" name="Freeform 10"/>
              <p:cNvSpPr>
                <a:spLocks/>
              </p:cNvSpPr>
              <p:nvPr/>
            </p:nvSpPr>
            <p:spPr bwMode="auto">
              <a:xfrm>
                <a:off x="3714" y="2271"/>
                <a:ext cx="9" cy="28"/>
              </a:xfrm>
              <a:custGeom>
                <a:avLst/>
                <a:gdLst>
                  <a:gd name="T0" fmla="*/ 8 w 9"/>
                  <a:gd name="T1" fmla="*/ 0 h 28"/>
                  <a:gd name="T2" fmla="*/ 7 w 9"/>
                  <a:gd name="T3" fmla="*/ 0 h 28"/>
                  <a:gd name="T4" fmla="*/ 4 w 9"/>
                  <a:gd name="T5" fmla="*/ 1 h 28"/>
                  <a:gd name="T6" fmla="*/ 2 w 9"/>
                  <a:gd name="T7" fmla="*/ 1 h 28"/>
                  <a:gd name="T8" fmla="*/ 0 w 9"/>
                  <a:gd name="T9" fmla="*/ 3 h 28"/>
                  <a:gd name="T10" fmla="*/ 0 w 9"/>
                  <a:gd name="T11" fmla="*/ 5 h 28"/>
                  <a:gd name="T12" fmla="*/ 5 w 9"/>
                  <a:gd name="T13" fmla="*/ 23 h 28"/>
                  <a:gd name="T14" fmla="*/ 5 w 9"/>
                  <a:gd name="T15" fmla="*/ 24 h 28"/>
                  <a:gd name="T16" fmla="*/ 4 w 9"/>
                  <a:gd name="T17" fmla="*/ 25 h 28"/>
                  <a:gd name="T18" fmla="*/ 3 w 9"/>
                  <a:gd name="T19" fmla="*/ 26 h 28"/>
                  <a:gd name="T20" fmla="*/ 0 w 9"/>
                  <a:gd name="T21"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8">
                    <a:moveTo>
                      <a:pt x="8" y="0"/>
                    </a:moveTo>
                    <a:lnTo>
                      <a:pt x="7" y="0"/>
                    </a:lnTo>
                    <a:lnTo>
                      <a:pt x="4" y="1"/>
                    </a:lnTo>
                    <a:lnTo>
                      <a:pt x="2" y="1"/>
                    </a:lnTo>
                    <a:lnTo>
                      <a:pt x="0" y="3"/>
                    </a:lnTo>
                    <a:lnTo>
                      <a:pt x="0" y="5"/>
                    </a:lnTo>
                    <a:lnTo>
                      <a:pt x="5" y="23"/>
                    </a:lnTo>
                    <a:lnTo>
                      <a:pt x="5" y="24"/>
                    </a:lnTo>
                    <a:lnTo>
                      <a:pt x="4" y="25"/>
                    </a:lnTo>
                    <a:lnTo>
                      <a:pt x="3" y="26"/>
                    </a:lnTo>
                    <a:lnTo>
                      <a:pt x="0" y="27"/>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3" name="Freeform 11"/>
              <p:cNvSpPr>
                <a:spLocks/>
              </p:cNvSpPr>
              <p:nvPr/>
            </p:nvSpPr>
            <p:spPr bwMode="auto">
              <a:xfrm>
                <a:off x="3660" y="2288"/>
                <a:ext cx="12" cy="26"/>
              </a:xfrm>
              <a:custGeom>
                <a:avLst/>
                <a:gdLst>
                  <a:gd name="T0" fmla="*/ 11 w 12"/>
                  <a:gd name="T1" fmla="*/ 0 h 26"/>
                  <a:gd name="T2" fmla="*/ 8 w 12"/>
                  <a:gd name="T3" fmla="*/ 0 h 26"/>
                  <a:gd name="T4" fmla="*/ 4 w 12"/>
                  <a:gd name="T5" fmla="*/ 1 h 26"/>
                  <a:gd name="T6" fmla="*/ 2 w 12"/>
                  <a:gd name="T7" fmla="*/ 3 h 26"/>
                  <a:gd name="T8" fmla="*/ 1 w 12"/>
                  <a:gd name="T9" fmla="*/ 3 h 26"/>
                  <a:gd name="T10" fmla="*/ 1 w 12"/>
                  <a:gd name="T11" fmla="*/ 5 h 26"/>
                  <a:gd name="T12" fmla="*/ 7 w 12"/>
                  <a:gd name="T13" fmla="*/ 21 h 26"/>
                  <a:gd name="T14" fmla="*/ 7 w 12"/>
                  <a:gd name="T15" fmla="*/ 23 h 26"/>
                  <a:gd name="T16" fmla="*/ 5 w 12"/>
                  <a:gd name="T17" fmla="*/ 23 h 26"/>
                  <a:gd name="T18" fmla="*/ 3 w 12"/>
                  <a:gd name="T19" fmla="*/ 24 h 26"/>
                  <a:gd name="T20" fmla="*/ 0 w 12"/>
                  <a:gd name="T21"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6">
                    <a:moveTo>
                      <a:pt x="11" y="0"/>
                    </a:moveTo>
                    <a:lnTo>
                      <a:pt x="8" y="0"/>
                    </a:lnTo>
                    <a:lnTo>
                      <a:pt x="4" y="1"/>
                    </a:lnTo>
                    <a:lnTo>
                      <a:pt x="2" y="3"/>
                    </a:lnTo>
                    <a:lnTo>
                      <a:pt x="1" y="3"/>
                    </a:lnTo>
                    <a:lnTo>
                      <a:pt x="1" y="5"/>
                    </a:lnTo>
                    <a:lnTo>
                      <a:pt x="7" y="21"/>
                    </a:lnTo>
                    <a:lnTo>
                      <a:pt x="7" y="23"/>
                    </a:lnTo>
                    <a:lnTo>
                      <a:pt x="5" y="23"/>
                    </a:lnTo>
                    <a:lnTo>
                      <a:pt x="3" y="24"/>
                    </a:lnTo>
                    <a:lnTo>
                      <a:pt x="0" y="25"/>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4" name="Freeform 12"/>
              <p:cNvSpPr>
                <a:spLocks/>
              </p:cNvSpPr>
              <p:nvPr/>
            </p:nvSpPr>
            <p:spPr bwMode="auto">
              <a:xfrm>
                <a:off x="3666" y="2288"/>
                <a:ext cx="47" cy="11"/>
              </a:xfrm>
              <a:custGeom>
                <a:avLst/>
                <a:gdLst>
                  <a:gd name="T0" fmla="*/ 0 w 47"/>
                  <a:gd name="T1" fmla="*/ 2 h 11"/>
                  <a:gd name="T2" fmla="*/ 3 w 47"/>
                  <a:gd name="T3" fmla="*/ 1 h 11"/>
                  <a:gd name="T4" fmla="*/ 5 w 47"/>
                  <a:gd name="T5" fmla="*/ 0 h 11"/>
                  <a:gd name="T6" fmla="*/ 8 w 47"/>
                  <a:gd name="T7" fmla="*/ 0 h 11"/>
                  <a:gd name="T8" fmla="*/ 11 w 47"/>
                  <a:gd name="T9" fmla="*/ 0 h 11"/>
                  <a:gd name="T10" fmla="*/ 12 w 47"/>
                  <a:gd name="T11" fmla="*/ 0 h 11"/>
                  <a:gd name="T12" fmla="*/ 35 w 47"/>
                  <a:gd name="T13" fmla="*/ 10 h 11"/>
                  <a:gd name="T14" fmla="*/ 37 w 47"/>
                  <a:gd name="T15" fmla="*/ 10 h 11"/>
                  <a:gd name="T16" fmla="*/ 40 w 47"/>
                  <a:gd name="T17" fmla="*/ 10 h 11"/>
                  <a:gd name="T18" fmla="*/ 42 w 47"/>
                  <a:gd name="T19" fmla="*/ 10 h 11"/>
                  <a:gd name="T20" fmla="*/ 46 w 47"/>
                  <a:gd name="T2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0" y="2"/>
                    </a:moveTo>
                    <a:lnTo>
                      <a:pt x="3" y="1"/>
                    </a:lnTo>
                    <a:lnTo>
                      <a:pt x="5" y="0"/>
                    </a:lnTo>
                    <a:lnTo>
                      <a:pt x="8" y="0"/>
                    </a:lnTo>
                    <a:lnTo>
                      <a:pt x="11" y="0"/>
                    </a:lnTo>
                    <a:lnTo>
                      <a:pt x="12" y="0"/>
                    </a:lnTo>
                    <a:lnTo>
                      <a:pt x="35" y="10"/>
                    </a:lnTo>
                    <a:lnTo>
                      <a:pt x="37" y="10"/>
                    </a:lnTo>
                    <a:lnTo>
                      <a:pt x="40" y="10"/>
                    </a:lnTo>
                    <a:lnTo>
                      <a:pt x="42" y="10"/>
                    </a:lnTo>
                    <a:lnTo>
                      <a:pt x="46" y="9"/>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5" name="Freeform 13"/>
              <p:cNvSpPr>
                <a:spLocks/>
              </p:cNvSpPr>
              <p:nvPr/>
            </p:nvSpPr>
            <p:spPr bwMode="auto">
              <a:xfrm>
                <a:off x="3717" y="2271"/>
                <a:ext cx="44" cy="15"/>
              </a:xfrm>
              <a:custGeom>
                <a:avLst/>
                <a:gdLst>
                  <a:gd name="T0" fmla="*/ 0 w 44"/>
                  <a:gd name="T1" fmla="*/ 3 h 15"/>
                  <a:gd name="T2" fmla="*/ 3 w 44"/>
                  <a:gd name="T3" fmla="*/ 0 h 15"/>
                  <a:gd name="T4" fmla="*/ 4 w 44"/>
                  <a:gd name="T5" fmla="*/ 1 h 15"/>
                  <a:gd name="T6" fmla="*/ 7 w 44"/>
                  <a:gd name="T7" fmla="*/ 0 h 15"/>
                  <a:gd name="T8" fmla="*/ 9 w 44"/>
                  <a:gd name="T9" fmla="*/ 0 h 15"/>
                  <a:gd name="T10" fmla="*/ 12 w 44"/>
                  <a:gd name="T11" fmla="*/ 0 h 15"/>
                  <a:gd name="T12" fmla="*/ 35 w 44"/>
                  <a:gd name="T13" fmla="*/ 13 h 15"/>
                  <a:gd name="T14" fmla="*/ 35 w 44"/>
                  <a:gd name="T15" fmla="*/ 14 h 15"/>
                  <a:gd name="T16" fmla="*/ 38 w 44"/>
                  <a:gd name="T17" fmla="*/ 14 h 15"/>
                  <a:gd name="T18" fmla="*/ 40 w 44"/>
                  <a:gd name="T19" fmla="*/ 13 h 15"/>
                  <a:gd name="T20" fmla="*/ 43 w 44"/>
                  <a:gd name="T21"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15">
                    <a:moveTo>
                      <a:pt x="0" y="3"/>
                    </a:moveTo>
                    <a:lnTo>
                      <a:pt x="3" y="0"/>
                    </a:lnTo>
                    <a:lnTo>
                      <a:pt x="4" y="1"/>
                    </a:lnTo>
                    <a:lnTo>
                      <a:pt x="7" y="0"/>
                    </a:lnTo>
                    <a:lnTo>
                      <a:pt x="9" y="0"/>
                    </a:lnTo>
                    <a:lnTo>
                      <a:pt x="12" y="0"/>
                    </a:lnTo>
                    <a:lnTo>
                      <a:pt x="35" y="13"/>
                    </a:lnTo>
                    <a:lnTo>
                      <a:pt x="35" y="14"/>
                    </a:lnTo>
                    <a:lnTo>
                      <a:pt x="38" y="14"/>
                    </a:lnTo>
                    <a:lnTo>
                      <a:pt x="40" y="13"/>
                    </a:lnTo>
                    <a:lnTo>
                      <a:pt x="43" y="13"/>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6" name="Freeform 14"/>
              <p:cNvSpPr>
                <a:spLocks/>
              </p:cNvSpPr>
              <p:nvPr/>
            </p:nvSpPr>
            <p:spPr bwMode="auto">
              <a:xfrm>
                <a:off x="3614" y="2305"/>
                <a:ext cx="11" cy="25"/>
              </a:xfrm>
              <a:custGeom>
                <a:avLst/>
                <a:gdLst>
                  <a:gd name="T0" fmla="*/ 10 w 11"/>
                  <a:gd name="T1" fmla="*/ 0 h 25"/>
                  <a:gd name="T2" fmla="*/ 7 w 11"/>
                  <a:gd name="T3" fmla="*/ 1 h 25"/>
                  <a:gd name="T4" fmla="*/ 4 w 11"/>
                  <a:gd name="T5" fmla="*/ 1 h 25"/>
                  <a:gd name="T6" fmla="*/ 2 w 11"/>
                  <a:gd name="T7" fmla="*/ 3 h 25"/>
                  <a:gd name="T8" fmla="*/ 1 w 11"/>
                  <a:gd name="T9" fmla="*/ 4 h 25"/>
                  <a:gd name="T10" fmla="*/ 1 w 11"/>
                  <a:gd name="T11" fmla="*/ 5 h 25"/>
                  <a:gd name="T12" fmla="*/ 6 w 11"/>
                  <a:gd name="T13" fmla="*/ 20 h 25"/>
                  <a:gd name="T14" fmla="*/ 6 w 11"/>
                  <a:gd name="T15" fmla="*/ 21 h 25"/>
                  <a:gd name="T16" fmla="*/ 5 w 11"/>
                  <a:gd name="T17" fmla="*/ 22 h 25"/>
                  <a:gd name="T18" fmla="*/ 3 w 11"/>
                  <a:gd name="T19" fmla="*/ 23 h 25"/>
                  <a:gd name="T20" fmla="*/ 0 w 11"/>
                  <a:gd name="T2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5">
                    <a:moveTo>
                      <a:pt x="10" y="0"/>
                    </a:moveTo>
                    <a:lnTo>
                      <a:pt x="7" y="1"/>
                    </a:lnTo>
                    <a:lnTo>
                      <a:pt x="4" y="1"/>
                    </a:lnTo>
                    <a:lnTo>
                      <a:pt x="2" y="3"/>
                    </a:lnTo>
                    <a:lnTo>
                      <a:pt x="1" y="4"/>
                    </a:lnTo>
                    <a:lnTo>
                      <a:pt x="1" y="5"/>
                    </a:lnTo>
                    <a:lnTo>
                      <a:pt x="6" y="20"/>
                    </a:lnTo>
                    <a:lnTo>
                      <a:pt x="6" y="21"/>
                    </a:lnTo>
                    <a:lnTo>
                      <a:pt x="5" y="22"/>
                    </a:lnTo>
                    <a:lnTo>
                      <a:pt x="3" y="23"/>
                    </a:lnTo>
                    <a:lnTo>
                      <a:pt x="0" y="24"/>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07" name="Freeform 15"/>
              <p:cNvSpPr>
                <a:spLocks/>
              </p:cNvSpPr>
              <p:nvPr/>
            </p:nvSpPr>
            <p:spPr bwMode="auto">
              <a:xfrm>
                <a:off x="3621" y="2305"/>
                <a:ext cx="40" cy="11"/>
              </a:xfrm>
              <a:custGeom>
                <a:avLst/>
                <a:gdLst>
                  <a:gd name="T0" fmla="*/ 0 w 40"/>
                  <a:gd name="T1" fmla="*/ 2 h 11"/>
                  <a:gd name="T2" fmla="*/ 2 w 40"/>
                  <a:gd name="T3" fmla="*/ 1 h 11"/>
                  <a:gd name="T4" fmla="*/ 4 w 40"/>
                  <a:gd name="T5" fmla="*/ 0 h 11"/>
                  <a:gd name="T6" fmla="*/ 6 w 40"/>
                  <a:gd name="T7" fmla="*/ 0 h 11"/>
                  <a:gd name="T8" fmla="*/ 9 w 40"/>
                  <a:gd name="T9" fmla="*/ 0 h 11"/>
                  <a:gd name="T10" fmla="*/ 10 w 40"/>
                  <a:gd name="T11" fmla="*/ 0 h 11"/>
                  <a:gd name="T12" fmla="*/ 32 w 40"/>
                  <a:gd name="T13" fmla="*/ 9 h 11"/>
                  <a:gd name="T14" fmla="*/ 32 w 40"/>
                  <a:gd name="T15" fmla="*/ 10 h 11"/>
                  <a:gd name="T16" fmla="*/ 34 w 40"/>
                  <a:gd name="T17" fmla="*/ 10 h 11"/>
                  <a:gd name="T18" fmla="*/ 36 w 40"/>
                  <a:gd name="T19" fmla="*/ 10 h 11"/>
                  <a:gd name="T20" fmla="*/ 39 w 40"/>
                  <a:gd name="T2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1">
                    <a:moveTo>
                      <a:pt x="0" y="2"/>
                    </a:moveTo>
                    <a:lnTo>
                      <a:pt x="2" y="1"/>
                    </a:lnTo>
                    <a:lnTo>
                      <a:pt x="4" y="0"/>
                    </a:lnTo>
                    <a:lnTo>
                      <a:pt x="6" y="0"/>
                    </a:lnTo>
                    <a:lnTo>
                      <a:pt x="9" y="0"/>
                    </a:lnTo>
                    <a:lnTo>
                      <a:pt x="10" y="0"/>
                    </a:lnTo>
                    <a:lnTo>
                      <a:pt x="32" y="9"/>
                    </a:lnTo>
                    <a:lnTo>
                      <a:pt x="32" y="10"/>
                    </a:lnTo>
                    <a:lnTo>
                      <a:pt x="34" y="10"/>
                    </a:lnTo>
                    <a:lnTo>
                      <a:pt x="36" y="10"/>
                    </a:lnTo>
                    <a:lnTo>
                      <a:pt x="39" y="9"/>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 name="Freeform 16"/>
            <p:cNvSpPr>
              <a:spLocks/>
            </p:cNvSpPr>
            <p:nvPr/>
          </p:nvSpPr>
          <p:spPr bwMode="auto">
            <a:xfrm>
              <a:off x="893350" y="3217178"/>
              <a:ext cx="1011650" cy="1516372"/>
            </a:xfrm>
            <a:custGeom>
              <a:avLst/>
              <a:gdLst>
                <a:gd name="T0" fmla="*/ 0 w 404"/>
                <a:gd name="T1" fmla="*/ 209 h 425"/>
                <a:gd name="T2" fmla="*/ 70 w 404"/>
                <a:gd name="T3" fmla="*/ 296 h 425"/>
                <a:gd name="T4" fmla="*/ 105 w 404"/>
                <a:gd name="T5" fmla="*/ 344 h 425"/>
                <a:gd name="T6" fmla="*/ 174 w 404"/>
                <a:gd name="T7" fmla="*/ 424 h 425"/>
                <a:gd name="T8" fmla="*/ 403 w 404"/>
                <a:gd name="T9" fmla="*/ 177 h 425"/>
                <a:gd name="T10" fmla="*/ 256 w 404"/>
                <a:gd name="T11" fmla="*/ 32 h 425"/>
                <a:gd name="T12" fmla="*/ 210 w 404"/>
                <a:gd name="T13" fmla="*/ 0 h 425"/>
                <a:gd name="T14" fmla="*/ 0 w 404"/>
                <a:gd name="T15" fmla="*/ 209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 h="425">
                  <a:moveTo>
                    <a:pt x="0" y="209"/>
                  </a:moveTo>
                  <a:lnTo>
                    <a:pt x="70" y="296"/>
                  </a:lnTo>
                  <a:lnTo>
                    <a:pt x="105" y="344"/>
                  </a:lnTo>
                  <a:lnTo>
                    <a:pt x="174" y="424"/>
                  </a:lnTo>
                  <a:lnTo>
                    <a:pt x="403" y="177"/>
                  </a:lnTo>
                  <a:lnTo>
                    <a:pt x="256" y="32"/>
                  </a:lnTo>
                  <a:lnTo>
                    <a:pt x="210" y="0"/>
                  </a:lnTo>
                  <a:lnTo>
                    <a:pt x="0" y="209"/>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7"/>
            <p:cNvSpPr>
              <a:spLocks/>
            </p:cNvSpPr>
            <p:nvPr/>
          </p:nvSpPr>
          <p:spPr bwMode="auto">
            <a:xfrm>
              <a:off x="901151" y="2959306"/>
              <a:ext cx="678841" cy="1232053"/>
            </a:xfrm>
            <a:custGeom>
              <a:avLst/>
              <a:gdLst>
                <a:gd name="T0" fmla="*/ 0 w 271"/>
                <a:gd name="T1" fmla="*/ 305 h 345"/>
                <a:gd name="T2" fmla="*/ 109 w 271"/>
                <a:gd name="T3" fmla="*/ 320 h 345"/>
                <a:gd name="T4" fmla="*/ 166 w 271"/>
                <a:gd name="T5" fmla="*/ 332 h 345"/>
                <a:gd name="T6" fmla="*/ 270 w 271"/>
                <a:gd name="T7" fmla="*/ 344 h 345"/>
                <a:gd name="T8" fmla="*/ 269 w 271"/>
                <a:gd name="T9" fmla="*/ 6 h 345"/>
                <a:gd name="T10" fmla="*/ 66 w 271"/>
                <a:gd name="T11" fmla="*/ 0 h 345"/>
                <a:gd name="T12" fmla="*/ 11 w 271"/>
                <a:gd name="T13" fmla="*/ 8 h 345"/>
                <a:gd name="T14" fmla="*/ 0 w 271"/>
                <a:gd name="T15" fmla="*/ 305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345">
                  <a:moveTo>
                    <a:pt x="0" y="305"/>
                  </a:moveTo>
                  <a:lnTo>
                    <a:pt x="109" y="320"/>
                  </a:lnTo>
                  <a:lnTo>
                    <a:pt x="166" y="332"/>
                  </a:lnTo>
                  <a:lnTo>
                    <a:pt x="270" y="344"/>
                  </a:lnTo>
                  <a:lnTo>
                    <a:pt x="269" y="6"/>
                  </a:lnTo>
                  <a:lnTo>
                    <a:pt x="66" y="0"/>
                  </a:lnTo>
                  <a:lnTo>
                    <a:pt x="11" y="8"/>
                  </a:lnTo>
                  <a:lnTo>
                    <a:pt x="0" y="305"/>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18"/>
            <p:cNvSpPr>
              <a:spLocks/>
            </p:cNvSpPr>
            <p:nvPr/>
          </p:nvSpPr>
          <p:spPr bwMode="auto">
            <a:xfrm>
              <a:off x="1756315" y="4879017"/>
              <a:ext cx="268892" cy="1062342"/>
            </a:xfrm>
            <a:custGeom>
              <a:avLst/>
              <a:gdLst>
                <a:gd name="T0" fmla="*/ 85 w 107"/>
                <a:gd name="T1" fmla="*/ 297 h 298"/>
                <a:gd name="T2" fmla="*/ 0 w 107"/>
                <a:gd name="T3" fmla="*/ 0 h 298"/>
                <a:gd name="T4" fmla="*/ 106 w 107"/>
                <a:gd name="T5" fmla="*/ 0 h 298"/>
                <a:gd name="T6" fmla="*/ 85 w 107"/>
                <a:gd name="T7" fmla="*/ 297 h 298"/>
              </a:gdLst>
              <a:ahLst/>
              <a:cxnLst>
                <a:cxn ang="0">
                  <a:pos x="T0" y="T1"/>
                </a:cxn>
                <a:cxn ang="0">
                  <a:pos x="T2" y="T3"/>
                </a:cxn>
                <a:cxn ang="0">
                  <a:pos x="T4" y="T5"/>
                </a:cxn>
                <a:cxn ang="0">
                  <a:pos x="T6" y="T7"/>
                </a:cxn>
              </a:cxnLst>
              <a:rect l="0" t="0" r="r" b="b"/>
              <a:pathLst>
                <a:path w="107" h="298">
                  <a:moveTo>
                    <a:pt x="85" y="297"/>
                  </a:moveTo>
                  <a:lnTo>
                    <a:pt x="0" y="0"/>
                  </a:lnTo>
                  <a:lnTo>
                    <a:pt x="106" y="0"/>
                  </a:lnTo>
                  <a:lnTo>
                    <a:pt x="85" y="297"/>
                  </a:lnTo>
                </a:path>
              </a:pathLst>
            </a:custGeom>
            <a:solidFill>
              <a:srgbClr val="00279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9"/>
            <p:cNvSpPr>
              <a:spLocks/>
            </p:cNvSpPr>
            <p:nvPr/>
          </p:nvSpPr>
          <p:spPr bwMode="auto">
            <a:xfrm>
              <a:off x="1732071" y="3794634"/>
              <a:ext cx="3704973" cy="1071158"/>
            </a:xfrm>
            <a:custGeom>
              <a:avLst/>
              <a:gdLst>
                <a:gd name="T0" fmla="*/ 11 w 1479"/>
                <a:gd name="T1" fmla="*/ 299 h 300"/>
                <a:gd name="T2" fmla="*/ 0 w 1479"/>
                <a:gd name="T3" fmla="*/ 249 h 300"/>
                <a:gd name="T4" fmla="*/ 76 w 1479"/>
                <a:gd name="T5" fmla="*/ 165 h 300"/>
                <a:gd name="T6" fmla="*/ 358 w 1479"/>
                <a:gd name="T7" fmla="*/ 100 h 300"/>
                <a:gd name="T8" fmla="*/ 673 w 1479"/>
                <a:gd name="T9" fmla="*/ 84 h 300"/>
                <a:gd name="T10" fmla="*/ 1305 w 1479"/>
                <a:gd name="T11" fmla="*/ 0 h 300"/>
                <a:gd name="T12" fmla="*/ 1478 w 1479"/>
                <a:gd name="T13" fmla="*/ 36 h 300"/>
                <a:gd name="T14" fmla="*/ 1468 w 1479"/>
                <a:gd name="T15" fmla="*/ 76 h 300"/>
                <a:gd name="T16" fmla="*/ 961 w 1479"/>
                <a:gd name="T17" fmla="*/ 219 h 300"/>
                <a:gd name="T18" fmla="*/ 11 w 1479"/>
                <a:gd name="T19" fmla="*/ 29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9" h="300">
                  <a:moveTo>
                    <a:pt x="11" y="299"/>
                  </a:moveTo>
                  <a:lnTo>
                    <a:pt x="0" y="249"/>
                  </a:lnTo>
                  <a:lnTo>
                    <a:pt x="76" y="165"/>
                  </a:lnTo>
                  <a:lnTo>
                    <a:pt x="358" y="100"/>
                  </a:lnTo>
                  <a:lnTo>
                    <a:pt x="673" y="84"/>
                  </a:lnTo>
                  <a:lnTo>
                    <a:pt x="1305" y="0"/>
                  </a:lnTo>
                  <a:lnTo>
                    <a:pt x="1478" y="36"/>
                  </a:lnTo>
                  <a:lnTo>
                    <a:pt x="1468" y="76"/>
                  </a:lnTo>
                  <a:lnTo>
                    <a:pt x="961" y="219"/>
                  </a:lnTo>
                  <a:lnTo>
                    <a:pt x="11" y="299"/>
                  </a:lnTo>
                </a:path>
              </a:pathLst>
            </a:custGeom>
            <a:solidFill>
              <a:srgbClr val="99CC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 name="Group 20"/>
            <p:cNvGrpSpPr>
              <a:grpSpLocks/>
            </p:cNvGrpSpPr>
            <p:nvPr/>
          </p:nvGrpSpPr>
          <p:grpSpPr bwMode="auto">
            <a:xfrm>
              <a:off x="5747813" y="2564785"/>
              <a:ext cx="328400" cy="255667"/>
              <a:chOff x="3657" y="2613"/>
              <a:chExt cx="131" cy="72"/>
            </a:xfrm>
          </p:grpSpPr>
          <p:grpSp>
            <p:nvGrpSpPr>
              <p:cNvPr id="1983" name="Group 21"/>
              <p:cNvGrpSpPr>
                <a:grpSpLocks/>
              </p:cNvGrpSpPr>
              <p:nvPr/>
            </p:nvGrpSpPr>
            <p:grpSpPr bwMode="auto">
              <a:xfrm>
                <a:off x="3657" y="2618"/>
                <a:ext cx="42" cy="38"/>
                <a:chOff x="3657" y="2618"/>
                <a:chExt cx="42" cy="38"/>
              </a:xfrm>
            </p:grpSpPr>
            <p:sp>
              <p:nvSpPr>
                <p:cNvPr id="1996" name="Oval 22"/>
                <p:cNvSpPr>
                  <a:spLocks noChangeArrowheads="1"/>
                </p:cNvSpPr>
                <p:nvPr/>
              </p:nvSpPr>
              <p:spPr bwMode="auto">
                <a:xfrm>
                  <a:off x="3657" y="2649"/>
                  <a:ext cx="42" cy="7"/>
                </a:xfrm>
                <a:prstGeom prst="ellipse">
                  <a:avLst/>
                </a:prstGeom>
                <a:solidFill>
                  <a:srgbClr val="444444"/>
                </a:solidFill>
                <a:ln w="12700">
                  <a:solidFill>
                    <a:srgbClr val="44444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7" name="Rectangle 23"/>
                <p:cNvSpPr>
                  <a:spLocks noChangeArrowheads="1"/>
                </p:cNvSpPr>
                <p:nvPr/>
              </p:nvSpPr>
              <p:spPr bwMode="auto">
                <a:xfrm>
                  <a:off x="3657" y="2626"/>
                  <a:ext cx="42" cy="23"/>
                </a:xfrm>
                <a:prstGeom prst="rect">
                  <a:avLst/>
                </a:prstGeom>
                <a:solidFill>
                  <a:srgbClr val="444444"/>
                </a:solidFill>
                <a:ln w="12700">
                  <a:solidFill>
                    <a:srgbClr val="44444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8" name="Oval 24"/>
                <p:cNvSpPr>
                  <a:spLocks noChangeArrowheads="1"/>
                </p:cNvSpPr>
                <p:nvPr/>
              </p:nvSpPr>
              <p:spPr bwMode="auto">
                <a:xfrm>
                  <a:off x="3657" y="2618"/>
                  <a:ext cx="42" cy="7"/>
                </a:xfrm>
                <a:prstGeom prst="ellipse">
                  <a:avLst/>
                </a:prstGeom>
                <a:solidFill>
                  <a:srgbClr val="EEEEEE"/>
                </a:solidFill>
                <a:ln w="12700">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84" name="Group 25"/>
              <p:cNvGrpSpPr>
                <a:grpSpLocks/>
              </p:cNvGrpSpPr>
              <p:nvPr/>
            </p:nvGrpSpPr>
            <p:grpSpPr bwMode="auto">
              <a:xfrm>
                <a:off x="3714" y="2613"/>
                <a:ext cx="42" cy="37"/>
                <a:chOff x="3714" y="2613"/>
                <a:chExt cx="42" cy="37"/>
              </a:xfrm>
            </p:grpSpPr>
            <p:sp>
              <p:nvSpPr>
                <p:cNvPr id="1993" name="Oval 26"/>
                <p:cNvSpPr>
                  <a:spLocks noChangeArrowheads="1"/>
                </p:cNvSpPr>
                <p:nvPr/>
              </p:nvSpPr>
              <p:spPr bwMode="auto">
                <a:xfrm>
                  <a:off x="3714" y="2643"/>
                  <a:ext cx="42" cy="7"/>
                </a:xfrm>
                <a:prstGeom prst="ellipse">
                  <a:avLst/>
                </a:prstGeom>
                <a:solidFill>
                  <a:srgbClr val="444444"/>
                </a:solidFill>
                <a:ln w="12700">
                  <a:solidFill>
                    <a:srgbClr val="44444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4" name="Rectangle 27"/>
                <p:cNvSpPr>
                  <a:spLocks noChangeArrowheads="1"/>
                </p:cNvSpPr>
                <p:nvPr/>
              </p:nvSpPr>
              <p:spPr bwMode="auto">
                <a:xfrm>
                  <a:off x="3716" y="2621"/>
                  <a:ext cx="40" cy="23"/>
                </a:xfrm>
                <a:prstGeom prst="rect">
                  <a:avLst/>
                </a:prstGeom>
                <a:solidFill>
                  <a:srgbClr val="444444"/>
                </a:solidFill>
                <a:ln w="12700">
                  <a:solidFill>
                    <a:srgbClr val="44444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5" name="Oval 28"/>
                <p:cNvSpPr>
                  <a:spLocks noChangeArrowheads="1"/>
                </p:cNvSpPr>
                <p:nvPr/>
              </p:nvSpPr>
              <p:spPr bwMode="auto">
                <a:xfrm>
                  <a:off x="3714" y="2613"/>
                  <a:ext cx="42" cy="9"/>
                </a:xfrm>
                <a:prstGeom prst="ellipse">
                  <a:avLst/>
                </a:prstGeom>
                <a:solidFill>
                  <a:srgbClr val="EEEEEE"/>
                </a:solidFill>
                <a:ln w="12700">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85" name="Group 29"/>
              <p:cNvGrpSpPr>
                <a:grpSpLocks/>
              </p:cNvGrpSpPr>
              <p:nvPr/>
            </p:nvGrpSpPr>
            <p:grpSpPr bwMode="auto">
              <a:xfrm>
                <a:off x="3746" y="2643"/>
                <a:ext cx="42" cy="37"/>
                <a:chOff x="3746" y="2643"/>
                <a:chExt cx="42" cy="37"/>
              </a:xfrm>
            </p:grpSpPr>
            <p:sp>
              <p:nvSpPr>
                <p:cNvPr id="1990" name="Oval 30"/>
                <p:cNvSpPr>
                  <a:spLocks noChangeArrowheads="1"/>
                </p:cNvSpPr>
                <p:nvPr/>
              </p:nvSpPr>
              <p:spPr bwMode="auto">
                <a:xfrm>
                  <a:off x="3746" y="2674"/>
                  <a:ext cx="42" cy="6"/>
                </a:xfrm>
                <a:prstGeom prst="ellipse">
                  <a:avLst/>
                </a:prstGeom>
                <a:solidFill>
                  <a:srgbClr val="444444"/>
                </a:solidFill>
                <a:ln w="12700">
                  <a:solidFill>
                    <a:srgbClr val="44444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1" name="Rectangle 31"/>
                <p:cNvSpPr>
                  <a:spLocks noChangeArrowheads="1"/>
                </p:cNvSpPr>
                <p:nvPr/>
              </p:nvSpPr>
              <p:spPr bwMode="auto">
                <a:xfrm>
                  <a:off x="3746" y="2652"/>
                  <a:ext cx="42" cy="19"/>
                </a:xfrm>
                <a:prstGeom prst="rect">
                  <a:avLst/>
                </a:prstGeom>
                <a:solidFill>
                  <a:srgbClr val="444444"/>
                </a:solidFill>
                <a:ln w="12700">
                  <a:solidFill>
                    <a:srgbClr val="44444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2" name="Oval 32"/>
                <p:cNvSpPr>
                  <a:spLocks noChangeArrowheads="1"/>
                </p:cNvSpPr>
                <p:nvPr/>
              </p:nvSpPr>
              <p:spPr bwMode="auto">
                <a:xfrm>
                  <a:off x="3746" y="2643"/>
                  <a:ext cx="42" cy="6"/>
                </a:xfrm>
                <a:prstGeom prst="ellipse">
                  <a:avLst/>
                </a:prstGeom>
                <a:solidFill>
                  <a:srgbClr val="EEEEEE"/>
                </a:solidFill>
                <a:ln w="12700">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986" name="Group 33"/>
              <p:cNvGrpSpPr>
                <a:grpSpLocks/>
              </p:cNvGrpSpPr>
              <p:nvPr/>
            </p:nvGrpSpPr>
            <p:grpSpPr bwMode="auto">
              <a:xfrm>
                <a:off x="3684" y="2652"/>
                <a:ext cx="43" cy="33"/>
                <a:chOff x="3684" y="2652"/>
                <a:chExt cx="43" cy="33"/>
              </a:xfrm>
            </p:grpSpPr>
            <p:sp>
              <p:nvSpPr>
                <p:cNvPr id="1987" name="Oval 34"/>
                <p:cNvSpPr>
                  <a:spLocks noChangeArrowheads="1"/>
                </p:cNvSpPr>
                <p:nvPr/>
              </p:nvSpPr>
              <p:spPr bwMode="auto">
                <a:xfrm>
                  <a:off x="3684" y="2681"/>
                  <a:ext cx="43" cy="4"/>
                </a:xfrm>
                <a:prstGeom prst="ellipse">
                  <a:avLst/>
                </a:prstGeom>
                <a:solidFill>
                  <a:srgbClr val="444444"/>
                </a:solidFill>
                <a:ln w="12700">
                  <a:solidFill>
                    <a:srgbClr val="44444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8" name="Rectangle 35"/>
                <p:cNvSpPr>
                  <a:spLocks noChangeArrowheads="1"/>
                </p:cNvSpPr>
                <p:nvPr/>
              </p:nvSpPr>
              <p:spPr bwMode="auto">
                <a:xfrm>
                  <a:off x="3685" y="2658"/>
                  <a:ext cx="42" cy="22"/>
                </a:xfrm>
                <a:prstGeom prst="rect">
                  <a:avLst/>
                </a:prstGeom>
                <a:solidFill>
                  <a:srgbClr val="444444"/>
                </a:solidFill>
                <a:ln w="12700">
                  <a:solidFill>
                    <a:srgbClr val="44444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9" name="Oval 36"/>
                <p:cNvSpPr>
                  <a:spLocks noChangeArrowheads="1"/>
                </p:cNvSpPr>
                <p:nvPr/>
              </p:nvSpPr>
              <p:spPr bwMode="auto">
                <a:xfrm>
                  <a:off x="3684" y="2652"/>
                  <a:ext cx="43" cy="5"/>
                </a:xfrm>
                <a:prstGeom prst="ellipse">
                  <a:avLst/>
                </a:prstGeom>
                <a:solidFill>
                  <a:srgbClr val="EEEEEE"/>
                </a:solidFill>
                <a:ln w="12700">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2" name="Freeform 37"/>
            <p:cNvSpPr>
              <a:spLocks/>
            </p:cNvSpPr>
            <p:nvPr/>
          </p:nvSpPr>
          <p:spPr bwMode="auto">
            <a:xfrm>
              <a:off x="3025836" y="2324546"/>
              <a:ext cx="815491" cy="703086"/>
            </a:xfrm>
            <a:custGeom>
              <a:avLst/>
              <a:gdLst>
                <a:gd name="T0" fmla="*/ 24 w 325"/>
                <a:gd name="T1" fmla="*/ 18 h 197"/>
                <a:gd name="T2" fmla="*/ 59 w 325"/>
                <a:gd name="T3" fmla="*/ 0 h 197"/>
                <a:gd name="T4" fmla="*/ 78 w 325"/>
                <a:gd name="T5" fmla="*/ 3 h 197"/>
                <a:gd name="T6" fmla="*/ 60 w 325"/>
                <a:gd name="T7" fmla="*/ 16 h 197"/>
                <a:gd name="T8" fmla="*/ 50 w 325"/>
                <a:gd name="T9" fmla="*/ 47 h 197"/>
                <a:gd name="T10" fmla="*/ 13 w 325"/>
                <a:gd name="T11" fmla="*/ 69 h 197"/>
                <a:gd name="T12" fmla="*/ 38 w 325"/>
                <a:gd name="T13" fmla="*/ 60 h 197"/>
                <a:gd name="T14" fmla="*/ 81 w 325"/>
                <a:gd name="T15" fmla="*/ 10 h 197"/>
                <a:gd name="T16" fmla="*/ 92 w 325"/>
                <a:gd name="T17" fmla="*/ 12 h 197"/>
                <a:gd name="T18" fmla="*/ 86 w 325"/>
                <a:gd name="T19" fmla="*/ 25 h 197"/>
                <a:gd name="T20" fmla="*/ 77 w 325"/>
                <a:gd name="T21" fmla="*/ 30 h 197"/>
                <a:gd name="T22" fmla="*/ 91 w 325"/>
                <a:gd name="T23" fmla="*/ 10 h 197"/>
                <a:gd name="T24" fmla="*/ 100 w 325"/>
                <a:gd name="T25" fmla="*/ 11 h 197"/>
                <a:gd name="T26" fmla="*/ 104 w 325"/>
                <a:gd name="T27" fmla="*/ 24 h 197"/>
                <a:gd name="T28" fmla="*/ 58 w 325"/>
                <a:gd name="T29" fmla="*/ 87 h 197"/>
                <a:gd name="T30" fmla="*/ 22 w 325"/>
                <a:gd name="T31" fmla="*/ 102 h 197"/>
                <a:gd name="T32" fmla="*/ 49 w 325"/>
                <a:gd name="T33" fmla="*/ 88 h 197"/>
                <a:gd name="T34" fmla="*/ 96 w 325"/>
                <a:gd name="T35" fmla="*/ 41 h 197"/>
                <a:gd name="T36" fmla="*/ 106 w 325"/>
                <a:gd name="T37" fmla="*/ 16 h 197"/>
                <a:gd name="T38" fmla="*/ 118 w 325"/>
                <a:gd name="T39" fmla="*/ 28 h 197"/>
                <a:gd name="T40" fmla="*/ 128 w 325"/>
                <a:gd name="T41" fmla="*/ 22 h 197"/>
                <a:gd name="T42" fmla="*/ 135 w 325"/>
                <a:gd name="T43" fmla="*/ 26 h 197"/>
                <a:gd name="T44" fmla="*/ 143 w 325"/>
                <a:gd name="T45" fmla="*/ 70 h 197"/>
                <a:gd name="T46" fmla="*/ 135 w 325"/>
                <a:gd name="T47" fmla="*/ 65 h 197"/>
                <a:gd name="T48" fmla="*/ 152 w 325"/>
                <a:gd name="T49" fmla="*/ 112 h 197"/>
                <a:gd name="T50" fmla="*/ 136 w 325"/>
                <a:gd name="T51" fmla="*/ 53 h 197"/>
                <a:gd name="T52" fmla="*/ 144 w 325"/>
                <a:gd name="T53" fmla="*/ 32 h 197"/>
                <a:gd name="T54" fmla="*/ 149 w 325"/>
                <a:gd name="T55" fmla="*/ 36 h 197"/>
                <a:gd name="T56" fmla="*/ 158 w 325"/>
                <a:gd name="T57" fmla="*/ 51 h 197"/>
                <a:gd name="T58" fmla="*/ 176 w 325"/>
                <a:gd name="T59" fmla="*/ 57 h 197"/>
                <a:gd name="T60" fmla="*/ 191 w 325"/>
                <a:gd name="T61" fmla="*/ 75 h 197"/>
                <a:gd name="T62" fmla="*/ 212 w 325"/>
                <a:gd name="T63" fmla="*/ 124 h 197"/>
                <a:gd name="T64" fmla="*/ 243 w 325"/>
                <a:gd name="T65" fmla="*/ 155 h 197"/>
                <a:gd name="T66" fmla="*/ 223 w 325"/>
                <a:gd name="T67" fmla="*/ 141 h 197"/>
                <a:gd name="T68" fmla="*/ 199 w 325"/>
                <a:gd name="T69" fmla="*/ 85 h 197"/>
                <a:gd name="T70" fmla="*/ 246 w 325"/>
                <a:gd name="T71" fmla="*/ 125 h 197"/>
                <a:gd name="T72" fmla="*/ 275 w 325"/>
                <a:gd name="T73" fmla="*/ 174 h 197"/>
                <a:gd name="T74" fmla="*/ 324 w 325"/>
                <a:gd name="T75" fmla="*/ 196 h 197"/>
                <a:gd name="T76" fmla="*/ 179 w 325"/>
                <a:gd name="T77" fmla="*/ 177 h 197"/>
                <a:gd name="T78" fmla="*/ 164 w 325"/>
                <a:gd name="T79" fmla="*/ 92 h 197"/>
                <a:gd name="T80" fmla="*/ 189 w 325"/>
                <a:gd name="T81" fmla="*/ 149 h 197"/>
                <a:gd name="T82" fmla="*/ 170 w 325"/>
                <a:gd name="T83" fmla="*/ 168 h 197"/>
                <a:gd name="T84" fmla="*/ 191 w 325"/>
                <a:gd name="T85" fmla="*/ 191 h 197"/>
                <a:gd name="T86" fmla="*/ 110 w 325"/>
                <a:gd name="T87" fmla="*/ 163 h 197"/>
                <a:gd name="T88" fmla="*/ 114 w 325"/>
                <a:gd name="T89" fmla="*/ 146 h 197"/>
                <a:gd name="T90" fmla="*/ 117 w 325"/>
                <a:gd name="T91" fmla="*/ 99 h 197"/>
                <a:gd name="T92" fmla="*/ 111 w 325"/>
                <a:gd name="T93" fmla="*/ 66 h 197"/>
                <a:gd name="T94" fmla="*/ 117 w 325"/>
                <a:gd name="T95" fmla="*/ 42 h 197"/>
                <a:gd name="T96" fmla="*/ 114 w 325"/>
                <a:gd name="T97" fmla="*/ 66 h 197"/>
                <a:gd name="T98" fmla="*/ 112 w 325"/>
                <a:gd name="T99" fmla="*/ 155 h 197"/>
                <a:gd name="T100" fmla="*/ 63 w 325"/>
                <a:gd name="T101" fmla="*/ 139 h 197"/>
                <a:gd name="T102" fmla="*/ 6 w 325"/>
                <a:gd name="T103" fmla="*/ 109 h 197"/>
                <a:gd name="T104" fmla="*/ 0 w 325"/>
                <a:gd name="T105" fmla="*/ 26 h 197"/>
                <a:gd name="T106" fmla="*/ 24 w 325"/>
                <a:gd name="T107" fmla="*/ 1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5" h="197">
                  <a:moveTo>
                    <a:pt x="24" y="18"/>
                  </a:moveTo>
                  <a:lnTo>
                    <a:pt x="59" y="0"/>
                  </a:lnTo>
                  <a:lnTo>
                    <a:pt x="78" y="3"/>
                  </a:lnTo>
                  <a:lnTo>
                    <a:pt x="60" y="16"/>
                  </a:lnTo>
                  <a:lnTo>
                    <a:pt x="50" y="47"/>
                  </a:lnTo>
                  <a:lnTo>
                    <a:pt x="13" y="69"/>
                  </a:lnTo>
                  <a:lnTo>
                    <a:pt x="38" y="60"/>
                  </a:lnTo>
                  <a:lnTo>
                    <a:pt x="81" y="10"/>
                  </a:lnTo>
                  <a:lnTo>
                    <a:pt x="92" y="12"/>
                  </a:lnTo>
                  <a:lnTo>
                    <a:pt x="86" y="25"/>
                  </a:lnTo>
                  <a:lnTo>
                    <a:pt x="77" y="30"/>
                  </a:lnTo>
                  <a:lnTo>
                    <a:pt x="91" y="10"/>
                  </a:lnTo>
                  <a:lnTo>
                    <a:pt x="100" y="11"/>
                  </a:lnTo>
                  <a:lnTo>
                    <a:pt x="104" y="24"/>
                  </a:lnTo>
                  <a:lnTo>
                    <a:pt x="58" y="87"/>
                  </a:lnTo>
                  <a:lnTo>
                    <a:pt x="22" y="102"/>
                  </a:lnTo>
                  <a:lnTo>
                    <a:pt x="49" y="88"/>
                  </a:lnTo>
                  <a:lnTo>
                    <a:pt x="96" y="41"/>
                  </a:lnTo>
                  <a:lnTo>
                    <a:pt x="106" y="16"/>
                  </a:lnTo>
                  <a:lnTo>
                    <a:pt x="118" y="28"/>
                  </a:lnTo>
                  <a:lnTo>
                    <a:pt x="128" y="22"/>
                  </a:lnTo>
                  <a:lnTo>
                    <a:pt x="135" y="26"/>
                  </a:lnTo>
                  <a:lnTo>
                    <a:pt x="143" y="70"/>
                  </a:lnTo>
                  <a:lnTo>
                    <a:pt x="135" y="65"/>
                  </a:lnTo>
                  <a:lnTo>
                    <a:pt x="152" y="112"/>
                  </a:lnTo>
                  <a:lnTo>
                    <a:pt x="136" y="53"/>
                  </a:lnTo>
                  <a:lnTo>
                    <a:pt x="144" y="32"/>
                  </a:lnTo>
                  <a:lnTo>
                    <a:pt x="149" y="36"/>
                  </a:lnTo>
                  <a:lnTo>
                    <a:pt x="158" y="51"/>
                  </a:lnTo>
                  <a:lnTo>
                    <a:pt x="176" y="57"/>
                  </a:lnTo>
                  <a:lnTo>
                    <a:pt x="191" y="75"/>
                  </a:lnTo>
                  <a:lnTo>
                    <a:pt x="212" y="124"/>
                  </a:lnTo>
                  <a:lnTo>
                    <a:pt x="243" y="155"/>
                  </a:lnTo>
                  <a:lnTo>
                    <a:pt x="223" y="141"/>
                  </a:lnTo>
                  <a:lnTo>
                    <a:pt x="199" y="85"/>
                  </a:lnTo>
                  <a:lnTo>
                    <a:pt x="246" y="125"/>
                  </a:lnTo>
                  <a:lnTo>
                    <a:pt x="275" y="174"/>
                  </a:lnTo>
                  <a:lnTo>
                    <a:pt x="324" y="196"/>
                  </a:lnTo>
                  <a:lnTo>
                    <a:pt x="179" y="177"/>
                  </a:lnTo>
                  <a:lnTo>
                    <a:pt x="164" y="92"/>
                  </a:lnTo>
                  <a:lnTo>
                    <a:pt x="189" y="149"/>
                  </a:lnTo>
                  <a:lnTo>
                    <a:pt x="170" y="168"/>
                  </a:lnTo>
                  <a:lnTo>
                    <a:pt x="191" y="191"/>
                  </a:lnTo>
                  <a:lnTo>
                    <a:pt x="110" y="163"/>
                  </a:lnTo>
                  <a:lnTo>
                    <a:pt x="114" y="146"/>
                  </a:lnTo>
                  <a:lnTo>
                    <a:pt x="117" y="99"/>
                  </a:lnTo>
                  <a:lnTo>
                    <a:pt x="111" y="66"/>
                  </a:lnTo>
                  <a:lnTo>
                    <a:pt x="117" y="42"/>
                  </a:lnTo>
                  <a:lnTo>
                    <a:pt x="114" y="66"/>
                  </a:lnTo>
                  <a:lnTo>
                    <a:pt x="112" y="155"/>
                  </a:lnTo>
                  <a:lnTo>
                    <a:pt x="63" y="139"/>
                  </a:lnTo>
                  <a:lnTo>
                    <a:pt x="6" y="109"/>
                  </a:lnTo>
                  <a:lnTo>
                    <a:pt x="0" y="26"/>
                  </a:lnTo>
                  <a:lnTo>
                    <a:pt x="24" y="18"/>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38"/>
            <p:cNvSpPr>
              <a:spLocks/>
            </p:cNvSpPr>
            <p:nvPr/>
          </p:nvSpPr>
          <p:spPr bwMode="auto">
            <a:xfrm>
              <a:off x="1568973" y="4180339"/>
              <a:ext cx="3707178" cy="1062342"/>
            </a:xfrm>
            <a:custGeom>
              <a:avLst/>
              <a:gdLst>
                <a:gd name="T0" fmla="*/ 12 w 1480"/>
                <a:gd name="T1" fmla="*/ 297 h 298"/>
                <a:gd name="T2" fmla="*/ 0 w 1480"/>
                <a:gd name="T3" fmla="*/ 248 h 298"/>
                <a:gd name="T4" fmla="*/ 76 w 1480"/>
                <a:gd name="T5" fmla="*/ 163 h 298"/>
                <a:gd name="T6" fmla="*/ 358 w 1480"/>
                <a:gd name="T7" fmla="*/ 99 h 298"/>
                <a:gd name="T8" fmla="*/ 673 w 1480"/>
                <a:gd name="T9" fmla="*/ 84 h 298"/>
                <a:gd name="T10" fmla="*/ 1306 w 1480"/>
                <a:gd name="T11" fmla="*/ 0 h 298"/>
                <a:gd name="T12" fmla="*/ 1479 w 1480"/>
                <a:gd name="T13" fmla="*/ 35 h 298"/>
                <a:gd name="T14" fmla="*/ 1469 w 1480"/>
                <a:gd name="T15" fmla="*/ 75 h 298"/>
                <a:gd name="T16" fmla="*/ 961 w 1480"/>
                <a:gd name="T17" fmla="*/ 218 h 298"/>
                <a:gd name="T18" fmla="*/ 12 w 1480"/>
                <a:gd name="T19" fmla="*/ 297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0" h="298">
                  <a:moveTo>
                    <a:pt x="12" y="297"/>
                  </a:moveTo>
                  <a:lnTo>
                    <a:pt x="0" y="248"/>
                  </a:lnTo>
                  <a:lnTo>
                    <a:pt x="76" y="163"/>
                  </a:lnTo>
                  <a:lnTo>
                    <a:pt x="358" y="99"/>
                  </a:lnTo>
                  <a:lnTo>
                    <a:pt x="673" y="84"/>
                  </a:lnTo>
                  <a:lnTo>
                    <a:pt x="1306" y="0"/>
                  </a:lnTo>
                  <a:lnTo>
                    <a:pt x="1479" y="35"/>
                  </a:lnTo>
                  <a:lnTo>
                    <a:pt x="1469" y="75"/>
                  </a:lnTo>
                  <a:lnTo>
                    <a:pt x="961" y="218"/>
                  </a:lnTo>
                  <a:lnTo>
                    <a:pt x="12" y="297"/>
                  </a:lnTo>
                </a:path>
              </a:pathLst>
            </a:custGeom>
            <a:solidFill>
              <a:srgbClr val="99CC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 name="Group 39"/>
            <p:cNvGrpSpPr>
              <a:grpSpLocks/>
            </p:cNvGrpSpPr>
            <p:nvPr/>
          </p:nvGrpSpPr>
          <p:grpSpPr bwMode="auto">
            <a:xfrm>
              <a:off x="1956882" y="4186951"/>
              <a:ext cx="1110831" cy="557619"/>
              <a:chOff x="2144" y="3068"/>
              <a:chExt cx="443" cy="156"/>
            </a:xfrm>
          </p:grpSpPr>
          <p:sp>
            <p:nvSpPr>
              <p:cNvPr id="1975" name="Freeform 40"/>
              <p:cNvSpPr>
                <a:spLocks/>
              </p:cNvSpPr>
              <p:nvPr/>
            </p:nvSpPr>
            <p:spPr bwMode="auto">
              <a:xfrm>
                <a:off x="2505" y="3068"/>
                <a:ext cx="43" cy="70"/>
              </a:xfrm>
              <a:custGeom>
                <a:avLst/>
                <a:gdLst>
                  <a:gd name="T0" fmla="*/ 0 w 43"/>
                  <a:gd name="T1" fmla="*/ 0 h 70"/>
                  <a:gd name="T2" fmla="*/ 0 w 43"/>
                  <a:gd name="T3" fmla="*/ 25 h 70"/>
                  <a:gd name="T4" fmla="*/ 42 w 43"/>
                  <a:gd name="T5" fmla="*/ 69 h 70"/>
                  <a:gd name="T6" fmla="*/ 42 w 43"/>
                  <a:gd name="T7" fmla="*/ 39 h 70"/>
                  <a:gd name="T8" fmla="*/ 0 w 43"/>
                  <a:gd name="T9" fmla="*/ 0 h 70"/>
                </a:gdLst>
                <a:ahLst/>
                <a:cxnLst>
                  <a:cxn ang="0">
                    <a:pos x="T0" y="T1"/>
                  </a:cxn>
                  <a:cxn ang="0">
                    <a:pos x="T2" y="T3"/>
                  </a:cxn>
                  <a:cxn ang="0">
                    <a:pos x="T4" y="T5"/>
                  </a:cxn>
                  <a:cxn ang="0">
                    <a:pos x="T6" y="T7"/>
                  </a:cxn>
                  <a:cxn ang="0">
                    <a:pos x="T8" y="T9"/>
                  </a:cxn>
                </a:cxnLst>
                <a:rect l="0" t="0" r="r" b="b"/>
                <a:pathLst>
                  <a:path w="43" h="70">
                    <a:moveTo>
                      <a:pt x="0" y="0"/>
                    </a:moveTo>
                    <a:lnTo>
                      <a:pt x="0" y="25"/>
                    </a:lnTo>
                    <a:lnTo>
                      <a:pt x="42" y="69"/>
                    </a:lnTo>
                    <a:lnTo>
                      <a:pt x="42" y="39"/>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6" name="Freeform 41"/>
              <p:cNvSpPr>
                <a:spLocks/>
              </p:cNvSpPr>
              <p:nvPr/>
            </p:nvSpPr>
            <p:spPr bwMode="auto">
              <a:xfrm>
                <a:off x="2506" y="3071"/>
                <a:ext cx="47" cy="73"/>
              </a:xfrm>
              <a:custGeom>
                <a:avLst/>
                <a:gdLst>
                  <a:gd name="T0" fmla="*/ 0 w 47"/>
                  <a:gd name="T1" fmla="*/ 0 h 73"/>
                  <a:gd name="T2" fmla="*/ 0 w 47"/>
                  <a:gd name="T3" fmla="*/ 26 h 73"/>
                  <a:gd name="T4" fmla="*/ 46 w 47"/>
                  <a:gd name="T5" fmla="*/ 72 h 73"/>
                  <a:gd name="T6" fmla="*/ 46 w 47"/>
                  <a:gd name="T7" fmla="*/ 40 h 73"/>
                  <a:gd name="T8" fmla="*/ 0 w 47"/>
                  <a:gd name="T9" fmla="*/ 0 h 73"/>
                </a:gdLst>
                <a:ahLst/>
                <a:cxnLst>
                  <a:cxn ang="0">
                    <a:pos x="T0" y="T1"/>
                  </a:cxn>
                  <a:cxn ang="0">
                    <a:pos x="T2" y="T3"/>
                  </a:cxn>
                  <a:cxn ang="0">
                    <a:pos x="T4" y="T5"/>
                  </a:cxn>
                  <a:cxn ang="0">
                    <a:pos x="T6" y="T7"/>
                  </a:cxn>
                  <a:cxn ang="0">
                    <a:pos x="T8" y="T9"/>
                  </a:cxn>
                </a:cxnLst>
                <a:rect l="0" t="0" r="r" b="b"/>
                <a:pathLst>
                  <a:path w="47" h="73">
                    <a:moveTo>
                      <a:pt x="0" y="0"/>
                    </a:moveTo>
                    <a:lnTo>
                      <a:pt x="0" y="26"/>
                    </a:lnTo>
                    <a:lnTo>
                      <a:pt x="46" y="72"/>
                    </a:lnTo>
                    <a:lnTo>
                      <a:pt x="46" y="40"/>
                    </a:lnTo>
                    <a:lnTo>
                      <a:pt x="0"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7" name="Freeform 42"/>
              <p:cNvSpPr>
                <a:spLocks/>
              </p:cNvSpPr>
              <p:nvPr/>
            </p:nvSpPr>
            <p:spPr bwMode="auto">
              <a:xfrm>
                <a:off x="2549" y="3102"/>
                <a:ext cx="37" cy="36"/>
              </a:xfrm>
              <a:custGeom>
                <a:avLst/>
                <a:gdLst>
                  <a:gd name="T0" fmla="*/ 36 w 37"/>
                  <a:gd name="T1" fmla="*/ 8 h 36"/>
                  <a:gd name="T2" fmla="*/ 16 w 37"/>
                  <a:gd name="T3" fmla="*/ 0 h 36"/>
                  <a:gd name="T4" fmla="*/ 0 w 37"/>
                  <a:gd name="T5" fmla="*/ 9 h 36"/>
                  <a:gd name="T6" fmla="*/ 0 w 37"/>
                  <a:gd name="T7" fmla="*/ 35 h 36"/>
                  <a:gd name="T8" fmla="*/ 36 w 37"/>
                  <a:gd name="T9" fmla="*/ 30 h 36"/>
                  <a:gd name="T10" fmla="*/ 36 w 37"/>
                  <a:gd name="T11" fmla="*/ 8 h 36"/>
                </a:gdLst>
                <a:ahLst/>
                <a:cxnLst>
                  <a:cxn ang="0">
                    <a:pos x="T0" y="T1"/>
                  </a:cxn>
                  <a:cxn ang="0">
                    <a:pos x="T2" y="T3"/>
                  </a:cxn>
                  <a:cxn ang="0">
                    <a:pos x="T4" y="T5"/>
                  </a:cxn>
                  <a:cxn ang="0">
                    <a:pos x="T6" y="T7"/>
                  </a:cxn>
                  <a:cxn ang="0">
                    <a:pos x="T8" y="T9"/>
                  </a:cxn>
                  <a:cxn ang="0">
                    <a:pos x="T10" y="T11"/>
                  </a:cxn>
                </a:cxnLst>
                <a:rect l="0" t="0" r="r" b="b"/>
                <a:pathLst>
                  <a:path w="37" h="36">
                    <a:moveTo>
                      <a:pt x="36" y="8"/>
                    </a:moveTo>
                    <a:lnTo>
                      <a:pt x="16" y="0"/>
                    </a:lnTo>
                    <a:lnTo>
                      <a:pt x="0" y="9"/>
                    </a:lnTo>
                    <a:lnTo>
                      <a:pt x="0" y="35"/>
                    </a:lnTo>
                    <a:lnTo>
                      <a:pt x="36" y="30"/>
                    </a:lnTo>
                    <a:lnTo>
                      <a:pt x="36" y="8"/>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8" name="Freeform 43"/>
              <p:cNvSpPr>
                <a:spLocks/>
              </p:cNvSpPr>
              <p:nvPr/>
            </p:nvSpPr>
            <p:spPr bwMode="auto">
              <a:xfrm>
                <a:off x="2552" y="3105"/>
                <a:ext cx="35" cy="39"/>
              </a:xfrm>
              <a:custGeom>
                <a:avLst/>
                <a:gdLst>
                  <a:gd name="T0" fmla="*/ 34 w 35"/>
                  <a:gd name="T1" fmla="*/ 9 h 39"/>
                  <a:gd name="T2" fmla="*/ 15 w 35"/>
                  <a:gd name="T3" fmla="*/ 0 h 39"/>
                  <a:gd name="T4" fmla="*/ 0 w 35"/>
                  <a:gd name="T5" fmla="*/ 10 h 39"/>
                  <a:gd name="T6" fmla="*/ 0 w 35"/>
                  <a:gd name="T7" fmla="*/ 38 h 39"/>
                  <a:gd name="T8" fmla="*/ 34 w 35"/>
                  <a:gd name="T9" fmla="*/ 33 h 39"/>
                  <a:gd name="T10" fmla="*/ 34 w 35"/>
                  <a:gd name="T11" fmla="*/ 9 h 39"/>
                </a:gdLst>
                <a:ahLst/>
                <a:cxnLst>
                  <a:cxn ang="0">
                    <a:pos x="T0" y="T1"/>
                  </a:cxn>
                  <a:cxn ang="0">
                    <a:pos x="T2" y="T3"/>
                  </a:cxn>
                  <a:cxn ang="0">
                    <a:pos x="T4" y="T5"/>
                  </a:cxn>
                  <a:cxn ang="0">
                    <a:pos x="T6" y="T7"/>
                  </a:cxn>
                  <a:cxn ang="0">
                    <a:pos x="T8" y="T9"/>
                  </a:cxn>
                  <a:cxn ang="0">
                    <a:pos x="T10" y="T11"/>
                  </a:cxn>
                </a:cxnLst>
                <a:rect l="0" t="0" r="r" b="b"/>
                <a:pathLst>
                  <a:path w="35" h="39">
                    <a:moveTo>
                      <a:pt x="34" y="9"/>
                    </a:moveTo>
                    <a:lnTo>
                      <a:pt x="15" y="0"/>
                    </a:lnTo>
                    <a:lnTo>
                      <a:pt x="0" y="10"/>
                    </a:lnTo>
                    <a:lnTo>
                      <a:pt x="0" y="38"/>
                    </a:lnTo>
                    <a:lnTo>
                      <a:pt x="34" y="33"/>
                    </a:lnTo>
                    <a:lnTo>
                      <a:pt x="34" y="9"/>
                    </a:lnTo>
                  </a:path>
                </a:pathLst>
              </a:custGeom>
              <a:solidFill>
                <a:srgbClr val="BBBBBB"/>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9" name="Freeform 44"/>
              <p:cNvSpPr>
                <a:spLocks/>
              </p:cNvSpPr>
              <p:nvPr/>
            </p:nvSpPr>
            <p:spPr bwMode="auto">
              <a:xfrm>
                <a:off x="2144" y="3147"/>
                <a:ext cx="60" cy="71"/>
              </a:xfrm>
              <a:custGeom>
                <a:avLst/>
                <a:gdLst>
                  <a:gd name="T0" fmla="*/ 0 w 60"/>
                  <a:gd name="T1" fmla="*/ 0 h 71"/>
                  <a:gd name="T2" fmla="*/ 0 w 60"/>
                  <a:gd name="T3" fmla="*/ 27 h 71"/>
                  <a:gd name="T4" fmla="*/ 59 w 60"/>
                  <a:gd name="T5" fmla="*/ 70 h 71"/>
                  <a:gd name="T6" fmla="*/ 59 w 60"/>
                  <a:gd name="T7" fmla="*/ 37 h 71"/>
                  <a:gd name="T8" fmla="*/ 0 w 60"/>
                  <a:gd name="T9" fmla="*/ 0 h 71"/>
                </a:gdLst>
                <a:ahLst/>
                <a:cxnLst>
                  <a:cxn ang="0">
                    <a:pos x="T0" y="T1"/>
                  </a:cxn>
                  <a:cxn ang="0">
                    <a:pos x="T2" y="T3"/>
                  </a:cxn>
                  <a:cxn ang="0">
                    <a:pos x="T4" y="T5"/>
                  </a:cxn>
                  <a:cxn ang="0">
                    <a:pos x="T6" y="T7"/>
                  </a:cxn>
                  <a:cxn ang="0">
                    <a:pos x="T8" y="T9"/>
                  </a:cxn>
                </a:cxnLst>
                <a:rect l="0" t="0" r="r" b="b"/>
                <a:pathLst>
                  <a:path w="60" h="71">
                    <a:moveTo>
                      <a:pt x="0" y="0"/>
                    </a:moveTo>
                    <a:lnTo>
                      <a:pt x="0" y="27"/>
                    </a:lnTo>
                    <a:lnTo>
                      <a:pt x="59" y="70"/>
                    </a:lnTo>
                    <a:lnTo>
                      <a:pt x="59" y="37"/>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0" name="Freeform 45"/>
              <p:cNvSpPr>
                <a:spLocks/>
              </p:cNvSpPr>
              <p:nvPr/>
            </p:nvSpPr>
            <p:spPr bwMode="auto">
              <a:xfrm>
                <a:off x="2144" y="3147"/>
                <a:ext cx="63" cy="77"/>
              </a:xfrm>
              <a:custGeom>
                <a:avLst/>
                <a:gdLst>
                  <a:gd name="T0" fmla="*/ 0 w 63"/>
                  <a:gd name="T1" fmla="*/ 0 h 77"/>
                  <a:gd name="T2" fmla="*/ 0 w 63"/>
                  <a:gd name="T3" fmla="*/ 29 h 77"/>
                  <a:gd name="T4" fmla="*/ 62 w 63"/>
                  <a:gd name="T5" fmla="*/ 76 h 77"/>
                  <a:gd name="T6" fmla="*/ 62 w 63"/>
                  <a:gd name="T7" fmla="*/ 40 h 77"/>
                  <a:gd name="T8" fmla="*/ 0 w 63"/>
                  <a:gd name="T9" fmla="*/ 0 h 77"/>
                </a:gdLst>
                <a:ahLst/>
                <a:cxnLst>
                  <a:cxn ang="0">
                    <a:pos x="T0" y="T1"/>
                  </a:cxn>
                  <a:cxn ang="0">
                    <a:pos x="T2" y="T3"/>
                  </a:cxn>
                  <a:cxn ang="0">
                    <a:pos x="T4" y="T5"/>
                  </a:cxn>
                  <a:cxn ang="0">
                    <a:pos x="T6" y="T7"/>
                  </a:cxn>
                  <a:cxn ang="0">
                    <a:pos x="T8" y="T9"/>
                  </a:cxn>
                </a:cxnLst>
                <a:rect l="0" t="0" r="r" b="b"/>
                <a:pathLst>
                  <a:path w="63" h="77">
                    <a:moveTo>
                      <a:pt x="0" y="0"/>
                    </a:moveTo>
                    <a:lnTo>
                      <a:pt x="0" y="29"/>
                    </a:lnTo>
                    <a:lnTo>
                      <a:pt x="62" y="76"/>
                    </a:lnTo>
                    <a:lnTo>
                      <a:pt x="62" y="40"/>
                    </a:lnTo>
                    <a:lnTo>
                      <a:pt x="0"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1" name="Freeform 46"/>
              <p:cNvSpPr>
                <a:spLocks/>
              </p:cNvSpPr>
              <p:nvPr/>
            </p:nvSpPr>
            <p:spPr bwMode="auto">
              <a:xfrm>
                <a:off x="2203" y="3181"/>
                <a:ext cx="33" cy="37"/>
              </a:xfrm>
              <a:custGeom>
                <a:avLst/>
                <a:gdLst>
                  <a:gd name="T0" fmla="*/ 32 w 33"/>
                  <a:gd name="T1" fmla="*/ 3 h 37"/>
                  <a:gd name="T2" fmla="*/ 14 w 33"/>
                  <a:gd name="T3" fmla="*/ 0 h 37"/>
                  <a:gd name="T4" fmla="*/ 0 w 33"/>
                  <a:gd name="T5" fmla="*/ 7 h 37"/>
                  <a:gd name="T6" fmla="*/ 0 w 33"/>
                  <a:gd name="T7" fmla="*/ 36 h 37"/>
                  <a:gd name="T8" fmla="*/ 32 w 33"/>
                  <a:gd name="T9" fmla="*/ 26 h 37"/>
                  <a:gd name="T10" fmla="*/ 32 w 33"/>
                  <a:gd name="T11" fmla="*/ 3 h 37"/>
                </a:gdLst>
                <a:ahLst/>
                <a:cxnLst>
                  <a:cxn ang="0">
                    <a:pos x="T0" y="T1"/>
                  </a:cxn>
                  <a:cxn ang="0">
                    <a:pos x="T2" y="T3"/>
                  </a:cxn>
                  <a:cxn ang="0">
                    <a:pos x="T4" y="T5"/>
                  </a:cxn>
                  <a:cxn ang="0">
                    <a:pos x="T6" y="T7"/>
                  </a:cxn>
                  <a:cxn ang="0">
                    <a:pos x="T8" y="T9"/>
                  </a:cxn>
                  <a:cxn ang="0">
                    <a:pos x="T10" y="T11"/>
                  </a:cxn>
                </a:cxnLst>
                <a:rect l="0" t="0" r="r" b="b"/>
                <a:pathLst>
                  <a:path w="33" h="37">
                    <a:moveTo>
                      <a:pt x="32" y="3"/>
                    </a:moveTo>
                    <a:lnTo>
                      <a:pt x="14" y="0"/>
                    </a:lnTo>
                    <a:lnTo>
                      <a:pt x="0" y="7"/>
                    </a:lnTo>
                    <a:lnTo>
                      <a:pt x="0" y="36"/>
                    </a:lnTo>
                    <a:lnTo>
                      <a:pt x="32" y="26"/>
                    </a:lnTo>
                    <a:lnTo>
                      <a:pt x="32" y="3"/>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82" name="Freeform 47"/>
              <p:cNvSpPr>
                <a:spLocks/>
              </p:cNvSpPr>
              <p:nvPr/>
            </p:nvSpPr>
            <p:spPr bwMode="auto">
              <a:xfrm>
                <a:off x="2206" y="3181"/>
                <a:ext cx="35" cy="43"/>
              </a:xfrm>
              <a:custGeom>
                <a:avLst/>
                <a:gdLst>
                  <a:gd name="T0" fmla="*/ 34 w 35"/>
                  <a:gd name="T1" fmla="*/ 4 h 43"/>
                  <a:gd name="T2" fmla="*/ 15 w 35"/>
                  <a:gd name="T3" fmla="*/ 0 h 43"/>
                  <a:gd name="T4" fmla="*/ 0 w 35"/>
                  <a:gd name="T5" fmla="*/ 8 h 43"/>
                  <a:gd name="T6" fmla="*/ 0 w 35"/>
                  <a:gd name="T7" fmla="*/ 42 h 43"/>
                  <a:gd name="T8" fmla="*/ 34 w 35"/>
                  <a:gd name="T9" fmla="*/ 30 h 43"/>
                  <a:gd name="T10" fmla="*/ 34 w 35"/>
                  <a:gd name="T11" fmla="*/ 4 h 43"/>
                </a:gdLst>
                <a:ahLst/>
                <a:cxnLst>
                  <a:cxn ang="0">
                    <a:pos x="T0" y="T1"/>
                  </a:cxn>
                  <a:cxn ang="0">
                    <a:pos x="T2" y="T3"/>
                  </a:cxn>
                  <a:cxn ang="0">
                    <a:pos x="T4" y="T5"/>
                  </a:cxn>
                  <a:cxn ang="0">
                    <a:pos x="T6" y="T7"/>
                  </a:cxn>
                  <a:cxn ang="0">
                    <a:pos x="T8" y="T9"/>
                  </a:cxn>
                  <a:cxn ang="0">
                    <a:pos x="T10" y="T11"/>
                  </a:cxn>
                </a:cxnLst>
                <a:rect l="0" t="0" r="r" b="b"/>
                <a:pathLst>
                  <a:path w="35" h="43">
                    <a:moveTo>
                      <a:pt x="34" y="4"/>
                    </a:moveTo>
                    <a:lnTo>
                      <a:pt x="15" y="0"/>
                    </a:lnTo>
                    <a:lnTo>
                      <a:pt x="0" y="8"/>
                    </a:lnTo>
                    <a:lnTo>
                      <a:pt x="0" y="42"/>
                    </a:lnTo>
                    <a:lnTo>
                      <a:pt x="34" y="30"/>
                    </a:lnTo>
                    <a:lnTo>
                      <a:pt x="34" y="4"/>
                    </a:lnTo>
                  </a:path>
                </a:pathLst>
              </a:custGeom>
              <a:solidFill>
                <a:srgbClr val="BBBBBB"/>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 name="Freeform 48"/>
            <p:cNvSpPr>
              <a:spLocks/>
            </p:cNvSpPr>
            <p:nvPr/>
          </p:nvSpPr>
          <p:spPr bwMode="auto">
            <a:xfrm>
              <a:off x="956252" y="1678766"/>
              <a:ext cx="6193323" cy="3021724"/>
            </a:xfrm>
            <a:custGeom>
              <a:avLst/>
              <a:gdLst>
                <a:gd name="T0" fmla="*/ 0 w 2472"/>
                <a:gd name="T1" fmla="*/ 363 h 847"/>
                <a:gd name="T2" fmla="*/ 2011 w 2472"/>
                <a:gd name="T3" fmla="*/ 0 h 847"/>
                <a:gd name="T4" fmla="*/ 2471 w 2472"/>
                <a:gd name="T5" fmla="*/ 235 h 847"/>
                <a:gd name="T6" fmla="*/ 2471 w 2472"/>
                <a:gd name="T7" fmla="*/ 448 h 847"/>
                <a:gd name="T8" fmla="*/ 1576 w 2472"/>
                <a:gd name="T9" fmla="*/ 704 h 847"/>
                <a:gd name="T10" fmla="*/ 1456 w 2472"/>
                <a:gd name="T11" fmla="*/ 665 h 847"/>
                <a:gd name="T12" fmla="*/ 1212 w 2472"/>
                <a:gd name="T13" fmla="*/ 704 h 847"/>
                <a:gd name="T14" fmla="*/ 1172 w 2472"/>
                <a:gd name="T15" fmla="*/ 736 h 847"/>
                <a:gd name="T16" fmla="*/ 1045 w 2472"/>
                <a:gd name="T17" fmla="*/ 714 h 847"/>
                <a:gd name="T18" fmla="*/ 969 w 2472"/>
                <a:gd name="T19" fmla="*/ 714 h 847"/>
                <a:gd name="T20" fmla="*/ 994 w 2472"/>
                <a:gd name="T21" fmla="*/ 736 h 847"/>
                <a:gd name="T22" fmla="*/ 799 w 2472"/>
                <a:gd name="T23" fmla="*/ 702 h 847"/>
                <a:gd name="T24" fmla="*/ 839 w 2472"/>
                <a:gd name="T25" fmla="*/ 744 h 847"/>
                <a:gd name="T26" fmla="*/ 803 w 2472"/>
                <a:gd name="T27" fmla="*/ 750 h 847"/>
                <a:gd name="T28" fmla="*/ 759 w 2472"/>
                <a:gd name="T29" fmla="*/ 705 h 847"/>
                <a:gd name="T30" fmla="*/ 681 w 2472"/>
                <a:gd name="T31" fmla="*/ 714 h 847"/>
                <a:gd name="T32" fmla="*/ 560 w 2472"/>
                <a:gd name="T33" fmla="*/ 778 h 847"/>
                <a:gd name="T34" fmla="*/ 464 w 2472"/>
                <a:gd name="T35" fmla="*/ 769 h 847"/>
                <a:gd name="T36" fmla="*/ 430 w 2472"/>
                <a:gd name="T37" fmla="*/ 773 h 847"/>
                <a:gd name="T38" fmla="*/ 492 w 2472"/>
                <a:gd name="T39" fmla="*/ 815 h 847"/>
                <a:gd name="T40" fmla="*/ 459 w 2472"/>
                <a:gd name="T41" fmla="*/ 825 h 847"/>
                <a:gd name="T42" fmla="*/ 396 w 2472"/>
                <a:gd name="T43" fmla="*/ 782 h 847"/>
                <a:gd name="T44" fmla="*/ 324 w 2472"/>
                <a:gd name="T45" fmla="*/ 846 h 847"/>
                <a:gd name="T46" fmla="*/ 0 w 2472"/>
                <a:gd name="T47" fmla="*/ 427 h 847"/>
                <a:gd name="T48" fmla="*/ 0 w 2472"/>
                <a:gd name="T49" fmla="*/ 363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2" h="847">
                  <a:moveTo>
                    <a:pt x="0" y="363"/>
                  </a:moveTo>
                  <a:lnTo>
                    <a:pt x="2011" y="0"/>
                  </a:lnTo>
                  <a:lnTo>
                    <a:pt x="2471" y="235"/>
                  </a:lnTo>
                  <a:lnTo>
                    <a:pt x="2471" y="448"/>
                  </a:lnTo>
                  <a:lnTo>
                    <a:pt x="1576" y="704"/>
                  </a:lnTo>
                  <a:lnTo>
                    <a:pt x="1456" y="665"/>
                  </a:lnTo>
                  <a:lnTo>
                    <a:pt x="1212" y="704"/>
                  </a:lnTo>
                  <a:lnTo>
                    <a:pt x="1172" y="736"/>
                  </a:lnTo>
                  <a:lnTo>
                    <a:pt x="1045" y="714"/>
                  </a:lnTo>
                  <a:lnTo>
                    <a:pt x="969" y="714"/>
                  </a:lnTo>
                  <a:lnTo>
                    <a:pt x="994" y="736"/>
                  </a:lnTo>
                  <a:lnTo>
                    <a:pt x="799" y="702"/>
                  </a:lnTo>
                  <a:lnTo>
                    <a:pt x="839" y="744"/>
                  </a:lnTo>
                  <a:lnTo>
                    <a:pt x="803" y="750"/>
                  </a:lnTo>
                  <a:lnTo>
                    <a:pt x="759" y="705"/>
                  </a:lnTo>
                  <a:lnTo>
                    <a:pt x="681" y="714"/>
                  </a:lnTo>
                  <a:lnTo>
                    <a:pt x="560" y="778"/>
                  </a:lnTo>
                  <a:lnTo>
                    <a:pt x="464" y="769"/>
                  </a:lnTo>
                  <a:lnTo>
                    <a:pt x="430" y="773"/>
                  </a:lnTo>
                  <a:lnTo>
                    <a:pt x="492" y="815"/>
                  </a:lnTo>
                  <a:lnTo>
                    <a:pt x="459" y="825"/>
                  </a:lnTo>
                  <a:lnTo>
                    <a:pt x="396" y="782"/>
                  </a:lnTo>
                  <a:lnTo>
                    <a:pt x="324" y="846"/>
                  </a:lnTo>
                  <a:lnTo>
                    <a:pt x="0" y="427"/>
                  </a:lnTo>
                  <a:lnTo>
                    <a:pt x="0" y="363"/>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a:off x="951844" y="1700806"/>
              <a:ext cx="6210956" cy="2940176"/>
            </a:xfrm>
            <a:custGeom>
              <a:avLst/>
              <a:gdLst>
                <a:gd name="T0" fmla="*/ 0 w 2479"/>
                <a:gd name="T1" fmla="*/ 353 h 824"/>
                <a:gd name="T2" fmla="*/ 2017 w 2479"/>
                <a:gd name="T3" fmla="*/ 0 h 824"/>
                <a:gd name="T4" fmla="*/ 2478 w 2479"/>
                <a:gd name="T5" fmla="*/ 228 h 824"/>
                <a:gd name="T6" fmla="*/ 2478 w 2479"/>
                <a:gd name="T7" fmla="*/ 436 h 824"/>
                <a:gd name="T8" fmla="*/ 1581 w 2479"/>
                <a:gd name="T9" fmla="*/ 685 h 824"/>
                <a:gd name="T10" fmla="*/ 1460 w 2479"/>
                <a:gd name="T11" fmla="*/ 647 h 824"/>
                <a:gd name="T12" fmla="*/ 1215 w 2479"/>
                <a:gd name="T13" fmla="*/ 685 h 824"/>
                <a:gd name="T14" fmla="*/ 1175 w 2479"/>
                <a:gd name="T15" fmla="*/ 716 h 824"/>
                <a:gd name="T16" fmla="*/ 1048 w 2479"/>
                <a:gd name="T17" fmla="*/ 694 h 824"/>
                <a:gd name="T18" fmla="*/ 972 w 2479"/>
                <a:gd name="T19" fmla="*/ 694 h 824"/>
                <a:gd name="T20" fmla="*/ 996 w 2479"/>
                <a:gd name="T21" fmla="*/ 716 h 824"/>
                <a:gd name="T22" fmla="*/ 801 w 2479"/>
                <a:gd name="T23" fmla="*/ 683 h 824"/>
                <a:gd name="T24" fmla="*/ 842 w 2479"/>
                <a:gd name="T25" fmla="*/ 723 h 824"/>
                <a:gd name="T26" fmla="*/ 805 w 2479"/>
                <a:gd name="T27" fmla="*/ 730 h 824"/>
                <a:gd name="T28" fmla="*/ 761 w 2479"/>
                <a:gd name="T29" fmla="*/ 686 h 824"/>
                <a:gd name="T30" fmla="*/ 682 w 2479"/>
                <a:gd name="T31" fmla="*/ 694 h 824"/>
                <a:gd name="T32" fmla="*/ 562 w 2479"/>
                <a:gd name="T33" fmla="*/ 757 h 824"/>
                <a:gd name="T34" fmla="*/ 465 w 2479"/>
                <a:gd name="T35" fmla="*/ 748 h 824"/>
                <a:gd name="T36" fmla="*/ 431 w 2479"/>
                <a:gd name="T37" fmla="*/ 752 h 824"/>
                <a:gd name="T38" fmla="*/ 494 w 2479"/>
                <a:gd name="T39" fmla="*/ 793 h 824"/>
                <a:gd name="T40" fmla="*/ 460 w 2479"/>
                <a:gd name="T41" fmla="*/ 803 h 824"/>
                <a:gd name="T42" fmla="*/ 397 w 2479"/>
                <a:gd name="T43" fmla="*/ 761 h 824"/>
                <a:gd name="T44" fmla="*/ 325 w 2479"/>
                <a:gd name="T45" fmla="*/ 823 h 824"/>
                <a:gd name="T46" fmla="*/ 0 w 2479"/>
                <a:gd name="T47" fmla="*/ 415 h 824"/>
                <a:gd name="T48" fmla="*/ 0 w 2479"/>
                <a:gd name="T49" fmla="*/ 35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79" h="824">
                  <a:moveTo>
                    <a:pt x="0" y="353"/>
                  </a:moveTo>
                  <a:lnTo>
                    <a:pt x="2017" y="0"/>
                  </a:lnTo>
                  <a:lnTo>
                    <a:pt x="2478" y="228"/>
                  </a:lnTo>
                  <a:lnTo>
                    <a:pt x="2478" y="436"/>
                  </a:lnTo>
                  <a:lnTo>
                    <a:pt x="1581" y="685"/>
                  </a:lnTo>
                  <a:lnTo>
                    <a:pt x="1460" y="647"/>
                  </a:lnTo>
                  <a:lnTo>
                    <a:pt x="1215" y="685"/>
                  </a:lnTo>
                  <a:lnTo>
                    <a:pt x="1175" y="716"/>
                  </a:lnTo>
                  <a:lnTo>
                    <a:pt x="1048" y="694"/>
                  </a:lnTo>
                  <a:lnTo>
                    <a:pt x="972" y="694"/>
                  </a:lnTo>
                  <a:lnTo>
                    <a:pt x="996" y="716"/>
                  </a:lnTo>
                  <a:lnTo>
                    <a:pt x="801" y="683"/>
                  </a:lnTo>
                  <a:lnTo>
                    <a:pt x="842" y="723"/>
                  </a:lnTo>
                  <a:lnTo>
                    <a:pt x="805" y="730"/>
                  </a:lnTo>
                  <a:lnTo>
                    <a:pt x="761" y="686"/>
                  </a:lnTo>
                  <a:lnTo>
                    <a:pt x="682" y="694"/>
                  </a:lnTo>
                  <a:lnTo>
                    <a:pt x="562" y="757"/>
                  </a:lnTo>
                  <a:lnTo>
                    <a:pt x="465" y="748"/>
                  </a:lnTo>
                  <a:lnTo>
                    <a:pt x="431" y="752"/>
                  </a:lnTo>
                  <a:lnTo>
                    <a:pt x="494" y="793"/>
                  </a:lnTo>
                  <a:lnTo>
                    <a:pt x="460" y="803"/>
                  </a:lnTo>
                  <a:lnTo>
                    <a:pt x="397" y="761"/>
                  </a:lnTo>
                  <a:lnTo>
                    <a:pt x="325" y="823"/>
                  </a:lnTo>
                  <a:lnTo>
                    <a:pt x="0" y="415"/>
                  </a:lnTo>
                  <a:lnTo>
                    <a:pt x="0" y="353"/>
                  </a:lnTo>
                </a:path>
              </a:pathLst>
            </a:custGeom>
            <a:solidFill>
              <a:srgbClr val="FDE3BA"/>
            </a:solidFill>
            <a:ln w="12700" cap="rnd" cmpd="sng">
              <a:solidFill>
                <a:srgbClr val="767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 name="Group 50"/>
            <p:cNvGrpSpPr>
              <a:grpSpLocks/>
            </p:cNvGrpSpPr>
            <p:nvPr/>
          </p:nvGrpSpPr>
          <p:grpSpPr bwMode="auto">
            <a:xfrm>
              <a:off x="5470105" y="2849105"/>
              <a:ext cx="683249" cy="476070"/>
              <a:chOff x="3546" y="2693"/>
              <a:chExt cx="273" cy="133"/>
            </a:xfrm>
          </p:grpSpPr>
          <p:sp>
            <p:nvSpPr>
              <p:cNvPr id="1971" name="Freeform 51"/>
              <p:cNvSpPr>
                <a:spLocks/>
              </p:cNvSpPr>
              <p:nvPr/>
            </p:nvSpPr>
            <p:spPr bwMode="auto">
              <a:xfrm>
                <a:off x="3555" y="2693"/>
                <a:ext cx="264" cy="113"/>
              </a:xfrm>
              <a:custGeom>
                <a:avLst/>
                <a:gdLst>
                  <a:gd name="T0" fmla="*/ 35 w 264"/>
                  <a:gd name="T1" fmla="*/ 11 h 113"/>
                  <a:gd name="T2" fmla="*/ 23 w 264"/>
                  <a:gd name="T3" fmla="*/ 1 h 113"/>
                  <a:gd name="T4" fmla="*/ 41 w 264"/>
                  <a:gd name="T5" fmla="*/ 0 h 113"/>
                  <a:gd name="T6" fmla="*/ 69 w 264"/>
                  <a:gd name="T7" fmla="*/ 5 h 113"/>
                  <a:gd name="T8" fmla="*/ 93 w 264"/>
                  <a:gd name="T9" fmla="*/ 0 h 113"/>
                  <a:gd name="T10" fmla="*/ 86 w 264"/>
                  <a:gd name="T11" fmla="*/ 7 h 113"/>
                  <a:gd name="T12" fmla="*/ 111 w 264"/>
                  <a:gd name="T13" fmla="*/ 6 h 113"/>
                  <a:gd name="T14" fmla="*/ 111 w 264"/>
                  <a:gd name="T15" fmla="*/ 14 h 113"/>
                  <a:gd name="T16" fmla="*/ 124 w 264"/>
                  <a:gd name="T17" fmla="*/ 15 h 113"/>
                  <a:gd name="T18" fmla="*/ 166 w 264"/>
                  <a:gd name="T19" fmla="*/ 30 h 113"/>
                  <a:gd name="T20" fmla="*/ 123 w 264"/>
                  <a:gd name="T21" fmla="*/ 24 h 113"/>
                  <a:gd name="T22" fmla="*/ 168 w 264"/>
                  <a:gd name="T23" fmla="*/ 34 h 113"/>
                  <a:gd name="T24" fmla="*/ 194 w 264"/>
                  <a:gd name="T25" fmla="*/ 49 h 113"/>
                  <a:gd name="T26" fmla="*/ 148 w 264"/>
                  <a:gd name="T27" fmla="*/ 40 h 113"/>
                  <a:gd name="T28" fmla="*/ 217 w 264"/>
                  <a:gd name="T29" fmla="*/ 58 h 113"/>
                  <a:gd name="T30" fmla="*/ 245 w 264"/>
                  <a:gd name="T31" fmla="*/ 70 h 113"/>
                  <a:gd name="T32" fmla="*/ 218 w 264"/>
                  <a:gd name="T33" fmla="*/ 70 h 113"/>
                  <a:gd name="T34" fmla="*/ 263 w 264"/>
                  <a:gd name="T35" fmla="*/ 90 h 113"/>
                  <a:gd name="T36" fmla="*/ 231 w 264"/>
                  <a:gd name="T37" fmla="*/ 101 h 113"/>
                  <a:gd name="T38" fmla="*/ 166 w 264"/>
                  <a:gd name="T39" fmla="*/ 112 h 113"/>
                  <a:gd name="T40" fmla="*/ 88 w 264"/>
                  <a:gd name="T41" fmla="*/ 108 h 113"/>
                  <a:gd name="T42" fmla="*/ 0 w 264"/>
                  <a:gd name="T43" fmla="*/ 25 h 113"/>
                  <a:gd name="T44" fmla="*/ 35 w 264"/>
                  <a:gd name="T45" fmla="*/ 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 h="113">
                    <a:moveTo>
                      <a:pt x="35" y="11"/>
                    </a:moveTo>
                    <a:lnTo>
                      <a:pt x="23" y="1"/>
                    </a:lnTo>
                    <a:lnTo>
                      <a:pt x="41" y="0"/>
                    </a:lnTo>
                    <a:lnTo>
                      <a:pt x="69" y="5"/>
                    </a:lnTo>
                    <a:lnTo>
                      <a:pt x="93" y="0"/>
                    </a:lnTo>
                    <a:lnTo>
                      <a:pt x="86" y="7"/>
                    </a:lnTo>
                    <a:lnTo>
                      <a:pt x="111" y="6"/>
                    </a:lnTo>
                    <a:lnTo>
                      <a:pt x="111" y="14"/>
                    </a:lnTo>
                    <a:lnTo>
                      <a:pt x="124" y="15"/>
                    </a:lnTo>
                    <a:lnTo>
                      <a:pt x="166" y="30"/>
                    </a:lnTo>
                    <a:lnTo>
                      <a:pt x="123" y="24"/>
                    </a:lnTo>
                    <a:lnTo>
                      <a:pt x="168" y="34"/>
                    </a:lnTo>
                    <a:lnTo>
                      <a:pt x="194" y="49"/>
                    </a:lnTo>
                    <a:lnTo>
                      <a:pt x="148" y="40"/>
                    </a:lnTo>
                    <a:lnTo>
                      <a:pt x="217" y="58"/>
                    </a:lnTo>
                    <a:lnTo>
                      <a:pt x="245" y="70"/>
                    </a:lnTo>
                    <a:lnTo>
                      <a:pt x="218" y="70"/>
                    </a:lnTo>
                    <a:lnTo>
                      <a:pt x="263" y="90"/>
                    </a:lnTo>
                    <a:lnTo>
                      <a:pt x="231" y="101"/>
                    </a:lnTo>
                    <a:lnTo>
                      <a:pt x="166" y="112"/>
                    </a:lnTo>
                    <a:lnTo>
                      <a:pt x="88" y="108"/>
                    </a:lnTo>
                    <a:lnTo>
                      <a:pt x="0" y="25"/>
                    </a:lnTo>
                    <a:lnTo>
                      <a:pt x="35" y="11"/>
                    </a:lnTo>
                  </a:path>
                </a:pathLst>
              </a:custGeom>
              <a:solidFill>
                <a:srgbClr val="62574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2" name="Freeform 52"/>
              <p:cNvSpPr>
                <a:spLocks/>
              </p:cNvSpPr>
              <p:nvPr/>
            </p:nvSpPr>
            <p:spPr bwMode="auto">
              <a:xfrm>
                <a:off x="3555" y="2693"/>
                <a:ext cx="264" cy="113"/>
              </a:xfrm>
              <a:custGeom>
                <a:avLst/>
                <a:gdLst>
                  <a:gd name="T0" fmla="*/ 35 w 264"/>
                  <a:gd name="T1" fmla="*/ 11 h 113"/>
                  <a:gd name="T2" fmla="*/ 23 w 264"/>
                  <a:gd name="T3" fmla="*/ 1 h 113"/>
                  <a:gd name="T4" fmla="*/ 41 w 264"/>
                  <a:gd name="T5" fmla="*/ 0 h 113"/>
                  <a:gd name="T6" fmla="*/ 69 w 264"/>
                  <a:gd name="T7" fmla="*/ 5 h 113"/>
                  <a:gd name="T8" fmla="*/ 93 w 264"/>
                  <a:gd name="T9" fmla="*/ 0 h 113"/>
                  <a:gd name="T10" fmla="*/ 86 w 264"/>
                  <a:gd name="T11" fmla="*/ 7 h 113"/>
                  <a:gd name="T12" fmla="*/ 111 w 264"/>
                  <a:gd name="T13" fmla="*/ 6 h 113"/>
                  <a:gd name="T14" fmla="*/ 111 w 264"/>
                  <a:gd name="T15" fmla="*/ 14 h 113"/>
                  <a:gd name="T16" fmla="*/ 124 w 264"/>
                  <a:gd name="T17" fmla="*/ 15 h 113"/>
                  <a:gd name="T18" fmla="*/ 166 w 264"/>
                  <a:gd name="T19" fmla="*/ 30 h 113"/>
                  <a:gd name="T20" fmla="*/ 123 w 264"/>
                  <a:gd name="T21" fmla="*/ 24 h 113"/>
                  <a:gd name="T22" fmla="*/ 168 w 264"/>
                  <a:gd name="T23" fmla="*/ 34 h 113"/>
                  <a:gd name="T24" fmla="*/ 194 w 264"/>
                  <a:gd name="T25" fmla="*/ 49 h 113"/>
                  <a:gd name="T26" fmla="*/ 148 w 264"/>
                  <a:gd name="T27" fmla="*/ 40 h 113"/>
                  <a:gd name="T28" fmla="*/ 217 w 264"/>
                  <a:gd name="T29" fmla="*/ 58 h 113"/>
                  <a:gd name="T30" fmla="*/ 245 w 264"/>
                  <a:gd name="T31" fmla="*/ 70 h 113"/>
                  <a:gd name="T32" fmla="*/ 218 w 264"/>
                  <a:gd name="T33" fmla="*/ 70 h 113"/>
                  <a:gd name="T34" fmla="*/ 263 w 264"/>
                  <a:gd name="T35" fmla="*/ 90 h 113"/>
                  <a:gd name="T36" fmla="*/ 231 w 264"/>
                  <a:gd name="T37" fmla="*/ 101 h 113"/>
                  <a:gd name="T38" fmla="*/ 166 w 264"/>
                  <a:gd name="T39" fmla="*/ 112 h 113"/>
                  <a:gd name="T40" fmla="*/ 88 w 264"/>
                  <a:gd name="T41" fmla="*/ 108 h 113"/>
                  <a:gd name="T42" fmla="*/ 0 w 264"/>
                  <a:gd name="T43" fmla="*/ 25 h 113"/>
                  <a:gd name="T44" fmla="*/ 35 w 264"/>
                  <a:gd name="T45" fmla="*/ 1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 h="113">
                    <a:moveTo>
                      <a:pt x="35" y="11"/>
                    </a:moveTo>
                    <a:lnTo>
                      <a:pt x="23" y="1"/>
                    </a:lnTo>
                    <a:lnTo>
                      <a:pt x="41" y="0"/>
                    </a:lnTo>
                    <a:lnTo>
                      <a:pt x="69" y="5"/>
                    </a:lnTo>
                    <a:lnTo>
                      <a:pt x="93" y="0"/>
                    </a:lnTo>
                    <a:lnTo>
                      <a:pt x="86" y="7"/>
                    </a:lnTo>
                    <a:lnTo>
                      <a:pt x="111" y="6"/>
                    </a:lnTo>
                    <a:lnTo>
                      <a:pt x="111" y="14"/>
                    </a:lnTo>
                    <a:lnTo>
                      <a:pt x="124" y="15"/>
                    </a:lnTo>
                    <a:lnTo>
                      <a:pt x="166" y="30"/>
                    </a:lnTo>
                    <a:lnTo>
                      <a:pt x="123" y="24"/>
                    </a:lnTo>
                    <a:lnTo>
                      <a:pt x="168" y="34"/>
                    </a:lnTo>
                    <a:lnTo>
                      <a:pt x="194" y="49"/>
                    </a:lnTo>
                    <a:lnTo>
                      <a:pt x="148" y="40"/>
                    </a:lnTo>
                    <a:lnTo>
                      <a:pt x="217" y="58"/>
                    </a:lnTo>
                    <a:lnTo>
                      <a:pt x="245" y="70"/>
                    </a:lnTo>
                    <a:lnTo>
                      <a:pt x="218" y="70"/>
                    </a:lnTo>
                    <a:lnTo>
                      <a:pt x="263" y="90"/>
                    </a:lnTo>
                    <a:lnTo>
                      <a:pt x="231" y="101"/>
                    </a:lnTo>
                    <a:lnTo>
                      <a:pt x="166" y="112"/>
                    </a:lnTo>
                    <a:lnTo>
                      <a:pt x="88" y="108"/>
                    </a:lnTo>
                    <a:lnTo>
                      <a:pt x="0" y="25"/>
                    </a:lnTo>
                    <a:lnTo>
                      <a:pt x="35" y="11"/>
                    </a:lnTo>
                  </a:path>
                </a:pathLst>
              </a:custGeom>
              <a:solidFill>
                <a:srgbClr val="62574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3" name="Freeform 53"/>
              <p:cNvSpPr>
                <a:spLocks/>
              </p:cNvSpPr>
              <p:nvPr/>
            </p:nvSpPr>
            <p:spPr bwMode="auto">
              <a:xfrm>
                <a:off x="3546" y="2704"/>
                <a:ext cx="257" cy="122"/>
              </a:xfrm>
              <a:custGeom>
                <a:avLst/>
                <a:gdLst>
                  <a:gd name="T0" fmla="*/ 66 w 257"/>
                  <a:gd name="T1" fmla="*/ 103 h 122"/>
                  <a:gd name="T2" fmla="*/ 0 w 257"/>
                  <a:gd name="T3" fmla="*/ 20 h 122"/>
                  <a:gd name="T4" fmla="*/ 55 w 257"/>
                  <a:gd name="T5" fmla="*/ 7 h 122"/>
                  <a:gd name="T6" fmla="*/ 65 w 257"/>
                  <a:gd name="T7" fmla="*/ 13 h 122"/>
                  <a:gd name="T8" fmla="*/ 85 w 257"/>
                  <a:gd name="T9" fmla="*/ 0 h 122"/>
                  <a:gd name="T10" fmla="*/ 99 w 257"/>
                  <a:gd name="T11" fmla="*/ 13 h 122"/>
                  <a:gd name="T12" fmla="*/ 84 w 257"/>
                  <a:gd name="T13" fmla="*/ 39 h 122"/>
                  <a:gd name="T14" fmla="*/ 41 w 257"/>
                  <a:gd name="T15" fmla="*/ 48 h 122"/>
                  <a:gd name="T16" fmla="*/ 76 w 257"/>
                  <a:gd name="T17" fmla="*/ 35 h 122"/>
                  <a:gd name="T18" fmla="*/ 112 w 257"/>
                  <a:gd name="T19" fmla="*/ 10 h 122"/>
                  <a:gd name="T20" fmla="*/ 127 w 257"/>
                  <a:gd name="T21" fmla="*/ 18 h 122"/>
                  <a:gd name="T22" fmla="*/ 112 w 257"/>
                  <a:gd name="T23" fmla="*/ 45 h 122"/>
                  <a:gd name="T24" fmla="*/ 133 w 257"/>
                  <a:gd name="T25" fmla="*/ 19 h 122"/>
                  <a:gd name="T26" fmla="*/ 146 w 257"/>
                  <a:gd name="T27" fmla="*/ 28 h 122"/>
                  <a:gd name="T28" fmla="*/ 146 w 257"/>
                  <a:gd name="T29" fmla="*/ 49 h 122"/>
                  <a:gd name="T30" fmla="*/ 128 w 257"/>
                  <a:gd name="T31" fmla="*/ 74 h 122"/>
                  <a:gd name="T32" fmla="*/ 110 w 257"/>
                  <a:gd name="T33" fmla="*/ 94 h 122"/>
                  <a:gd name="T34" fmla="*/ 149 w 257"/>
                  <a:gd name="T35" fmla="*/ 35 h 122"/>
                  <a:gd name="T36" fmla="*/ 163 w 257"/>
                  <a:gd name="T37" fmla="*/ 39 h 122"/>
                  <a:gd name="T38" fmla="*/ 177 w 257"/>
                  <a:gd name="T39" fmla="*/ 81 h 122"/>
                  <a:gd name="T40" fmla="*/ 174 w 257"/>
                  <a:gd name="T41" fmla="*/ 52 h 122"/>
                  <a:gd name="T42" fmla="*/ 202 w 257"/>
                  <a:gd name="T43" fmla="*/ 80 h 122"/>
                  <a:gd name="T44" fmla="*/ 256 w 257"/>
                  <a:gd name="T45" fmla="*/ 94 h 122"/>
                  <a:gd name="T46" fmla="*/ 181 w 257"/>
                  <a:gd name="T47" fmla="*/ 121 h 122"/>
                  <a:gd name="T48" fmla="*/ 66 w 257"/>
                  <a:gd name="T49" fmla="*/ 10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122">
                    <a:moveTo>
                      <a:pt x="66" y="103"/>
                    </a:moveTo>
                    <a:lnTo>
                      <a:pt x="0" y="20"/>
                    </a:lnTo>
                    <a:lnTo>
                      <a:pt x="55" y="7"/>
                    </a:lnTo>
                    <a:lnTo>
                      <a:pt x="65" y="13"/>
                    </a:lnTo>
                    <a:lnTo>
                      <a:pt x="85" y="0"/>
                    </a:lnTo>
                    <a:lnTo>
                      <a:pt x="99" y="13"/>
                    </a:lnTo>
                    <a:lnTo>
                      <a:pt x="84" y="39"/>
                    </a:lnTo>
                    <a:lnTo>
                      <a:pt x="41" y="48"/>
                    </a:lnTo>
                    <a:lnTo>
                      <a:pt x="76" y="35"/>
                    </a:lnTo>
                    <a:lnTo>
                      <a:pt x="112" y="10"/>
                    </a:lnTo>
                    <a:lnTo>
                      <a:pt x="127" y="18"/>
                    </a:lnTo>
                    <a:lnTo>
                      <a:pt x="112" y="45"/>
                    </a:lnTo>
                    <a:lnTo>
                      <a:pt x="133" y="19"/>
                    </a:lnTo>
                    <a:lnTo>
                      <a:pt x="146" y="28"/>
                    </a:lnTo>
                    <a:lnTo>
                      <a:pt x="146" y="49"/>
                    </a:lnTo>
                    <a:lnTo>
                      <a:pt x="128" y="74"/>
                    </a:lnTo>
                    <a:lnTo>
                      <a:pt x="110" y="94"/>
                    </a:lnTo>
                    <a:lnTo>
                      <a:pt x="149" y="35"/>
                    </a:lnTo>
                    <a:lnTo>
                      <a:pt x="163" y="39"/>
                    </a:lnTo>
                    <a:lnTo>
                      <a:pt x="177" y="81"/>
                    </a:lnTo>
                    <a:lnTo>
                      <a:pt x="174" y="52"/>
                    </a:lnTo>
                    <a:lnTo>
                      <a:pt x="202" y="80"/>
                    </a:lnTo>
                    <a:lnTo>
                      <a:pt x="256" y="94"/>
                    </a:lnTo>
                    <a:lnTo>
                      <a:pt x="181" y="121"/>
                    </a:lnTo>
                    <a:lnTo>
                      <a:pt x="66" y="103"/>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4" name="Freeform 54"/>
              <p:cNvSpPr>
                <a:spLocks/>
              </p:cNvSpPr>
              <p:nvPr/>
            </p:nvSpPr>
            <p:spPr bwMode="auto">
              <a:xfrm>
                <a:off x="3546" y="2704"/>
                <a:ext cx="257" cy="122"/>
              </a:xfrm>
              <a:custGeom>
                <a:avLst/>
                <a:gdLst>
                  <a:gd name="T0" fmla="*/ 66 w 257"/>
                  <a:gd name="T1" fmla="*/ 103 h 122"/>
                  <a:gd name="T2" fmla="*/ 0 w 257"/>
                  <a:gd name="T3" fmla="*/ 20 h 122"/>
                  <a:gd name="T4" fmla="*/ 55 w 257"/>
                  <a:gd name="T5" fmla="*/ 7 h 122"/>
                  <a:gd name="T6" fmla="*/ 65 w 257"/>
                  <a:gd name="T7" fmla="*/ 13 h 122"/>
                  <a:gd name="T8" fmla="*/ 85 w 257"/>
                  <a:gd name="T9" fmla="*/ 0 h 122"/>
                  <a:gd name="T10" fmla="*/ 99 w 257"/>
                  <a:gd name="T11" fmla="*/ 13 h 122"/>
                  <a:gd name="T12" fmla="*/ 84 w 257"/>
                  <a:gd name="T13" fmla="*/ 39 h 122"/>
                  <a:gd name="T14" fmla="*/ 41 w 257"/>
                  <a:gd name="T15" fmla="*/ 48 h 122"/>
                  <a:gd name="T16" fmla="*/ 76 w 257"/>
                  <a:gd name="T17" fmla="*/ 35 h 122"/>
                  <a:gd name="T18" fmla="*/ 112 w 257"/>
                  <a:gd name="T19" fmla="*/ 10 h 122"/>
                  <a:gd name="T20" fmla="*/ 127 w 257"/>
                  <a:gd name="T21" fmla="*/ 18 h 122"/>
                  <a:gd name="T22" fmla="*/ 112 w 257"/>
                  <a:gd name="T23" fmla="*/ 45 h 122"/>
                  <a:gd name="T24" fmla="*/ 133 w 257"/>
                  <a:gd name="T25" fmla="*/ 19 h 122"/>
                  <a:gd name="T26" fmla="*/ 146 w 257"/>
                  <a:gd name="T27" fmla="*/ 28 h 122"/>
                  <a:gd name="T28" fmla="*/ 146 w 257"/>
                  <a:gd name="T29" fmla="*/ 49 h 122"/>
                  <a:gd name="T30" fmla="*/ 128 w 257"/>
                  <a:gd name="T31" fmla="*/ 74 h 122"/>
                  <a:gd name="T32" fmla="*/ 110 w 257"/>
                  <a:gd name="T33" fmla="*/ 94 h 122"/>
                  <a:gd name="T34" fmla="*/ 149 w 257"/>
                  <a:gd name="T35" fmla="*/ 35 h 122"/>
                  <a:gd name="T36" fmla="*/ 163 w 257"/>
                  <a:gd name="T37" fmla="*/ 39 h 122"/>
                  <a:gd name="T38" fmla="*/ 177 w 257"/>
                  <a:gd name="T39" fmla="*/ 81 h 122"/>
                  <a:gd name="T40" fmla="*/ 174 w 257"/>
                  <a:gd name="T41" fmla="*/ 52 h 122"/>
                  <a:gd name="T42" fmla="*/ 202 w 257"/>
                  <a:gd name="T43" fmla="*/ 80 h 122"/>
                  <a:gd name="T44" fmla="*/ 256 w 257"/>
                  <a:gd name="T45" fmla="*/ 94 h 122"/>
                  <a:gd name="T46" fmla="*/ 181 w 257"/>
                  <a:gd name="T47" fmla="*/ 121 h 122"/>
                  <a:gd name="T48" fmla="*/ 66 w 257"/>
                  <a:gd name="T49" fmla="*/ 10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7" h="122">
                    <a:moveTo>
                      <a:pt x="66" y="103"/>
                    </a:moveTo>
                    <a:lnTo>
                      <a:pt x="0" y="20"/>
                    </a:lnTo>
                    <a:lnTo>
                      <a:pt x="55" y="7"/>
                    </a:lnTo>
                    <a:lnTo>
                      <a:pt x="65" y="13"/>
                    </a:lnTo>
                    <a:lnTo>
                      <a:pt x="85" y="0"/>
                    </a:lnTo>
                    <a:lnTo>
                      <a:pt x="99" y="13"/>
                    </a:lnTo>
                    <a:lnTo>
                      <a:pt x="84" y="39"/>
                    </a:lnTo>
                    <a:lnTo>
                      <a:pt x="41" y="48"/>
                    </a:lnTo>
                    <a:lnTo>
                      <a:pt x="76" y="35"/>
                    </a:lnTo>
                    <a:lnTo>
                      <a:pt x="112" y="10"/>
                    </a:lnTo>
                    <a:lnTo>
                      <a:pt x="127" y="18"/>
                    </a:lnTo>
                    <a:lnTo>
                      <a:pt x="112" y="45"/>
                    </a:lnTo>
                    <a:lnTo>
                      <a:pt x="133" y="19"/>
                    </a:lnTo>
                    <a:lnTo>
                      <a:pt x="146" y="28"/>
                    </a:lnTo>
                    <a:lnTo>
                      <a:pt x="146" y="49"/>
                    </a:lnTo>
                    <a:lnTo>
                      <a:pt x="128" y="74"/>
                    </a:lnTo>
                    <a:lnTo>
                      <a:pt x="110" y="94"/>
                    </a:lnTo>
                    <a:lnTo>
                      <a:pt x="149" y="35"/>
                    </a:lnTo>
                    <a:lnTo>
                      <a:pt x="163" y="39"/>
                    </a:lnTo>
                    <a:lnTo>
                      <a:pt x="177" y="81"/>
                    </a:lnTo>
                    <a:lnTo>
                      <a:pt x="174" y="52"/>
                    </a:lnTo>
                    <a:lnTo>
                      <a:pt x="202" y="80"/>
                    </a:lnTo>
                    <a:lnTo>
                      <a:pt x="256" y="94"/>
                    </a:lnTo>
                    <a:lnTo>
                      <a:pt x="181" y="121"/>
                    </a:lnTo>
                    <a:lnTo>
                      <a:pt x="66" y="103"/>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 name="Group 55"/>
            <p:cNvGrpSpPr>
              <a:grpSpLocks/>
            </p:cNvGrpSpPr>
            <p:nvPr/>
          </p:nvGrpSpPr>
          <p:grpSpPr bwMode="auto">
            <a:xfrm>
              <a:off x="4537800" y="3481662"/>
              <a:ext cx="469459" cy="526762"/>
              <a:chOff x="3174" y="2870"/>
              <a:chExt cx="188" cy="148"/>
            </a:xfrm>
          </p:grpSpPr>
          <p:sp>
            <p:nvSpPr>
              <p:cNvPr id="1967" name="Freeform 56"/>
              <p:cNvSpPr>
                <a:spLocks/>
              </p:cNvSpPr>
              <p:nvPr/>
            </p:nvSpPr>
            <p:spPr bwMode="auto">
              <a:xfrm>
                <a:off x="3180" y="2870"/>
                <a:ext cx="182" cy="133"/>
              </a:xfrm>
              <a:custGeom>
                <a:avLst/>
                <a:gdLst>
                  <a:gd name="T0" fmla="*/ 18 w 182"/>
                  <a:gd name="T1" fmla="*/ 22 h 133"/>
                  <a:gd name="T2" fmla="*/ 8 w 182"/>
                  <a:gd name="T3" fmla="*/ 13 h 133"/>
                  <a:gd name="T4" fmla="*/ 18 w 182"/>
                  <a:gd name="T5" fmla="*/ 8 h 133"/>
                  <a:gd name="T6" fmla="*/ 37 w 182"/>
                  <a:gd name="T7" fmla="*/ 10 h 133"/>
                  <a:gd name="T8" fmla="*/ 51 w 182"/>
                  <a:gd name="T9" fmla="*/ 0 h 133"/>
                  <a:gd name="T10" fmla="*/ 48 w 182"/>
                  <a:gd name="T11" fmla="*/ 11 h 133"/>
                  <a:gd name="T12" fmla="*/ 64 w 182"/>
                  <a:gd name="T13" fmla="*/ 4 h 133"/>
                  <a:gd name="T14" fmla="*/ 65 w 182"/>
                  <a:gd name="T15" fmla="*/ 14 h 133"/>
                  <a:gd name="T16" fmla="*/ 74 w 182"/>
                  <a:gd name="T17" fmla="*/ 14 h 133"/>
                  <a:gd name="T18" fmla="*/ 105 w 182"/>
                  <a:gd name="T19" fmla="*/ 25 h 133"/>
                  <a:gd name="T20" fmla="*/ 76 w 182"/>
                  <a:gd name="T21" fmla="*/ 25 h 133"/>
                  <a:gd name="T22" fmla="*/ 107 w 182"/>
                  <a:gd name="T23" fmla="*/ 31 h 133"/>
                  <a:gd name="T24" fmla="*/ 127 w 182"/>
                  <a:gd name="T25" fmla="*/ 44 h 133"/>
                  <a:gd name="T26" fmla="*/ 97 w 182"/>
                  <a:gd name="T27" fmla="*/ 41 h 133"/>
                  <a:gd name="T28" fmla="*/ 143 w 182"/>
                  <a:gd name="T29" fmla="*/ 52 h 133"/>
                  <a:gd name="T30" fmla="*/ 164 w 182"/>
                  <a:gd name="T31" fmla="*/ 62 h 133"/>
                  <a:gd name="T32" fmla="*/ 148 w 182"/>
                  <a:gd name="T33" fmla="*/ 66 h 133"/>
                  <a:gd name="T34" fmla="*/ 181 w 182"/>
                  <a:gd name="T35" fmla="*/ 85 h 133"/>
                  <a:gd name="T36" fmla="*/ 164 w 182"/>
                  <a:gd name="T37" fmla="*/ 102 h 133"/>
                  <a:gd name="T38" fmla="*/ 126 w 182"/>
                  <a:gd name="T39" fmla="*/ 126 h 133"/>
                  <a:gd name="T40" fmla="*/ 77 w 182"/>
                  <a:gd name="T41" fmla="*/ 132 h 133"/>
                  <a:gd name="T42" fmla="*/ 0 w 182"/>
                  <a:gd name="T43" fmla="*/ 45 h 133"/>
                  <a:gd name="T44" fmla="*/ 18 w 182"/>
                  <a:gd name="T45"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2" h="133">
                    <a:moveTo>
                      <a:pt x="18" y="22"/>
                    </a:moveTo>
                    <a:lnTo>
                      <a:pt x="8" y="13"/>
                    </a:lnTo>
                    <a:lnTo>
                      <a:pt x="18" y="8"/>
                    </a:lnTo>
                    <a:lnTo>
                      <a:pt x="37" y="10"/>
                    </a:lnTo>
                    <a:lnTo>
                      <a:pt x="51" y="0"/>
                    </a:lnTo>
                    <a:lnTo>
                      <a:pt x="48" y="11"/>
                    </a:lnTo>
                    <a:lnTo>
                      <a:pt x="64" y="4"/>
                    </a:lnTo>
                    <a:lnTo>
                      <a:pt x="65" y="14"/>
                    </a:lnTo>
                    <a:lnTo>
                      <a:pt x="74" y="14"/>
                    </a:lnTo>
                    <a:lnTo>
                      <a:pt x="105" y="25"/>
                    </a:lnTo>
                    <a:lnTo>
                      <a:pt x="76" y="25"/>
                    </a:lnTo>
                    <a:lnTo>
                      <a:pt x="107" y="31"/>
                    </a:lnTo>
                    <a:lnTo>
                      <a:pt x="127" y="44"/>
                    </a:lnTo>
                    <a:lnTo>
                      <a:pt x="97" y="41"/>
                    </a:lnTo>
                    <a:lnTo>
                      <a:pt x="143" y="52"/>
                    </a:lnTo>
                    <a:lnTo>
                      <a:pt x="164" y="62"/>
                    </a:lnTo>
                    <a:lnTo>
                      <a:pt x="148" y="66"/>
                    </a:lnTo>
                    <a:lnTo>
                      <a:pt x="181" y="85"/>
                    </a:lnTo>
                    <a:lnTo>
                      <a:pt x="164" y="102"/>
                    </a:lnTo>
                    <a:lnTo>
                      <a:pt x="126" y="126"/>
                    </a:lnTo>
                    <a:lnTo>
                      <a:pt x="77" y="132"/>
                    </a:lnTo>
                    <a:lnTo>
                      <a:pt x="0" y="45"/>
                    </a:lnTo>
                    <a:lnTo>
                      <a:pt x="18" y="22"/>
                    </a:lnTo>
                  </a:path>
                </a:pathLst>
              </a:custGeom>
              <a:solidFill>
                <a:srgbClr val="62574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8" name="Freeform 57"/>
              <p:cNvSpPr>
                <a:spLocks/>
              </p:cNvSpPr>
              <p:nvPr/>
            </p:nvSpPr>
            <p:spPr bwMode="auto">
              <a:xfrm>
                <a:off x="3180" y="2870"/>
                <a:ext cx="182" cy="133"/>
              </a:xfrm>
              <a:custGeom>
                <a:avLst/>
                <a:gdLst>
                  <a:gd name="T0" fmla="*/ 18 w 182"/>
                  <a:gd name="T1" fmla="*/ 22 h 133"/>
                  <a:gd name="T2" fmla="*/ 8 w 182"/>
                  <a:gd name="T3" fmla="*/ 13 h 133"/>
                  <a:gd name="T4" fmla="*/ 18 w 182"/>
                  <a:gd name="T5" fmla="*/ 8 h 133"/>
                  <a:gd name="T6" fmla="*/ 37 w 182"/>
                  <a:gd name="T7" fmla="*/ 10 h 133"/>
                  <a:gd name="T8" fmla="*/ 51 w 182"/>
                  <a:gd name="T9" fmla="*/ 0 h 133"/>
                  <a:gd name="T10" fmla="*/ 48 w 182"/>
                  <a:gd name="T11" fmla="*/ 11 h 133"/>
                  <a:gd name="T12" fmla="*/ 64 w 182"/>
                  <a:gd name="T13" fmla="*/ 4 h 133"/>
                  <a:gd name="T14" fmla="*/ 65 w 182"/>
                  <a:gd name="T15" fmla="*/ 14 h 133"/>
                  <a:gd name="T16" fmla="*/ 74 w 182"/>
                  <a:gd name="T17" fmla="*/ 14 h 133"/>
                  <a:gd name="T18" fmla="*/ 105 w 182"/>
                  <a:gd name="T19" fmla="*/ 25 h 133"/>
                  <a:gd name="T20" fmla="*/ 76 w 182"/>
                  <a:gd name="T21" fmla="*/ 25 h 133"/>
                  <a:gd name="T22" fmla="*/ 107 w 182"/>
                  <a:gd name="T23" fmla="*/ 31 h 133"/>
                  <a:gd name="T24" fmla="*/ 127 w 182"/>
                  <a:gd name="T25" fmla="*/ 44 h 133"/>
                  <a:gd name="T26" fmla="*/ 97 w 182"/>
                  <a:gd name="T27" fmla="*/ 41 h 133"/>
                  <a:gd name="T28" fmla="*/ 143 w 182"/>
                  <a:gd name="T29" fmla="*/ 52 h 133"/>
                  <a:gd name="T30" fmla="*/ 164 w 182"/>
                  <a:gd name="T31" fmla="*/ 62 h 133"/>
                  <a:gd name="T32" fmla="*/ 148 w 182"/>
                  <a:gd name="T33" fmla="*/ 66 h 133"/>
                  <a:gd name="T34" fmla="*/ 181 w 182"/>
                  <a:gd name="T35" fmla="*/ 85 h 133"/>
                  <a:gd name="T36" fmla="*/ 164 w 182"/>
                  <a:gd name="T37" fmla="*/ 102 h 133"/>
                  <a:gd name="T38" fmla="*/ 126 w 182"/>
                  <a:gd name="T39" fmla="*/ 126 h 133"/>
                  <a:gd name="T40" fmla="*/ 77 w 182"/>
                  <a:gd name="T41" fmla="*/ 132 h 133"/>
                  <a:gd name="T42" fmla="*/ 0 w 182"/>
                  <a:gd name="T43" fmla="*/ 45 h 133"/>
                  <a:gd name="T44" fmla="*/ 18 w 182"/>
                  <a:gd name="T45"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2" h="133">
                    <a:moveTo>
                      <a:pt x="18" y="22"/>
                    </a:moveTo>
                    <a:lnTo>
                      <a:pt x="8" y="13"/>
                    </a:lnTo>
                    <a:lnTo>
                      <a:pt x="18" y="8"/>
                    </a:lnTo>
                    <a:lnTo>
                      <a:pt x="37" y="10"/>
                    </a:lnTo>
                    <a:lnTo>
                      <a:pt x="51" y="0"/>
                    </a:lnTo>
                    <a:lnTo>
                      <a:pt x="48" y="11"/>
                    </a:lnTo>
                    <a:lnTo>
                      <a:pt x="64" y="4"/>
                    </a:lnTo>
                    <a:lnTo>
                      <a:pt x="65" y="14"/>
                    </a:lnTo>
                    <a:lnTo>
                      <a:pt x="74" y="14"/>
                    </a:lnTo>
                    <a:lnTo>
                      <a:pt x="105" y="25"/>
                    </a:lnTo>
                    <a:lnTo>
                      <a:pt x="76" y="25"/>
                    </a:lnTo>
                    <a:lnTo>
                      <a:pt x="107" y="31"/>
                    </a:lnTo>
                    <a:lnTo>
                      <a:pt x="127" y="44"/>
                    </a:lnTo>
                    <a:lnTo>
                      <a:pt x="97" y="41"/>
                    </a:lnTo>
                    <a:lnTo>
                      <a:pt x="143" y="52"/>
                    </a:lnTo>
                    <a:lnTo>
                      <a:pt x="164" y="62"/>
                    </a:lnTo>
                    <a:lnTo>
                      <a:pt x="148" y="66"/>
                    </a:lnTo>
                    <a:lnTo>
                      <a:pt x="181" y="85"/>
                    </a:lnTo>
                    <a:lnTo>
                      <a:pt x="164" y="102"/>
                    </a:lnTo>
                    <a:lnTo>
                      <a:pt x="126" y="126"/>
                    </a:lnTo>
                    <a:lnTo>
                      <a:pt x="77" y="132"/>
                    </a:lnTo>
                    <a:lnTo>
                      <a:pt x="0" y="45"/>
                    </a:lnTo>
                    <a:lnTo>
                      <a:pt x="18" y="22"/>
                    </a:lnTo>
                  </a:path>
                </a:pathLst>
              </a:custGeom>
              <a:solidFill>
                <a:srgbClr val="62574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9" name="Freeform 58"/>
              <p:cNvSpPr>
                <a:spLocks/>
              </p:cNvSpPr>
              <p:nvPr/>
            </p:nvSpPr>
            <p:spPr bwMode="auto">
              <a:xfrm>
                <a:off x="3174" y="2882"/>
                <a:ext cx="176" cy="136"/>
              </a:xfrm>
              <a:custGeom>
                <a:avLst/>
                <a:gdLst>
                  <a:gd name="T0" fmla="*/ 63 w 176"/>
                  <a:gd name="T1" fmla="*/ 130 h 136"/>
                  <a:gd name="T2" fmla="*/ 0 w 176"/>
                  <a:gd name="T3" fmla="*/ 37 h 136"/>
                  <a:gd name="T4" fmla="*/ 30 w 176"/>
                  <a:gd name="T5" fmla="*/ 13 h 136"/>
                  <a:gd name="T6" fmla="*/ 38 w 176"/>
                  <a:gd name="T7" fmla="*/ 19 h 136"/>
                  <a:gd name="T8" fmla="*/ 46 w 176"/>
                  <a:gd name="T9" fmla="*/ 0 h 136"/>
                  <a:gd name="T10" fmla="*/ 58 w 176"/>
                  <a:gd name="T11" fmla="*/ 14 h 136"/>
                  <a:gd name="T12" fmla="*/ 56 w 176"/>
                  <a:gd name="T13" fmla="*/ 47 h 136"/>
                  <a:gd name="T14" fmla="*/ 33 w 176"/>
                  <a:gd name="T15" fmla="*/ 66 h 136"/>
                  <a:gd name="T16" fmla="*/ 50 w 176"/>
                  <a:gd name="T17" fmla="*/ 45 h 136"/>
                  <a:gd name="T18" fmla="*/ 65 w 176"/>
                  <a:gd name="T19" fmla="*/ 8 h 136"/>
                  <a:gd name="T20" fmla="*/ 76 w 176"/>
                  <a:gd name="T21" fmla="*/ 15 h 136"/>
                  <a:gd name="T22" fmla="*/ 75 w 176"/>
                  <a:gd name="T23" fmla="*/ 52 h 136"/>
                  <a:gd name="T24" fmla="*/ 80 w 176"/>
                  <a:gd name="T25" fmla="*/ 16 h 136"/>
                  <a:gd name="T26" fmla="*/ 91 w 176"/>
                  <a:gd name="T27" fmla="*/ 26 h 136"/>
                  <a:gd name="T28" fmla="*/ 97 w 176"/>
                  <a:gd name="T29" fmla="*/ 52 h 136"/>
                  <a:gd name="T30" fmla="*/ 93 w 176"/>
                  <a:gd name="T31" fmla="*/ 85 h 136"/>
                  <a:gd name="T32" fmla="*/ 87 w 176"/>
                  <a:gd name="T33" fmla="*/ 112 h 136"/>
                  <a:gd name="T34" fmla="*/ 94 w 176"/>
                  <a:gd name="T35" fmla="*/ 34 h 136"/>
                  <a:gd name="T36" fmla="*/ 104 w 176"/>
                  <a:gd name="T37" fmla="*/ 36 h 136"/>
                  <a:gd name="T38" fmla="*/ 124 w 176"/>
                  <a:gd name="T39" fmla="*/ 87 h 136"/>
                  <a:gd name="T40" fmla="*/ 114 w 176"/>
                  <a:gd name="T41" fmla="*/ 51 h 136"/>
                  <a:gd name="T42" fmla="*/ 139 w 176"/>
                  <a:gd name="T43" fmla="*/ 81 h 136"/>
                  <a:gd name="T44" fmla="*/ 175 w 176"/>
                  <a:gd name="T45" fmla="*/ 92 h 136"/>
                  <a:gd name="T46" fmla="*/ 137 w 176"/>
                  <a:gd name="T47" fmla="*/ 135 h 136"/>
                  <a:gd name="T48" fmla="*/ 63 w 176"/>
                  <a:gd name="T49" fmla="*/ 13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36">
                    <a:moveTo>
                      <a:pt x="63" y="130"/>
                    </a:moveTo>
                    <a:lnTo>
                      <a:pt x="0" y="37"/>
                    </a:lnTo>
                    <a:lnTo>
                      <a:pt x="30" y="13"/>
                    </a:lnTo>
                    <a:lnTo>
                      <a:pt x="38" y="19"/>
                    </a:lnTo>
                    <a:lnTo>
                      <a:pt x="46" y="0"/>
                    </a:lnTo>
                    <a:lnTo>
                      <a:pt x="58" y="14"/>
                    </a:lnTo>
                    <a:lnTo>
                      <a:pt x="56" y="47"/>
                    </a:lnTo>
                    <a:lnTo>
                      <a:pt x="33" y="66"/>
                    </a:lnTo>
                    <a:lnTo>
                      <a:pt x="50" y="45"/>
                    </a:lnTo>
                    <a:lnTo>
                      <a:pt x="65" y="8"/>
                    </a:lnTo>
                    <a:lnTo>
                      <a:pt x="76" y="15"/>
                    </a:lnTo>
                    <a:lnTo>
                      <a:pt x="75" y="52"/>
                    </a:lnTo>
                    <a:lnTo>
                      <a:pt x="80" y="16"/>
                    </a:lnTo>
                    <a:lnTo>
                      <a:pt x="91" y="26"/>
                    </a:lnTo>
                    <a:lnTo>
                      <a:pt x="97" y="52"/>
                    </a:lnTo>
                    <a:lnTo>
                      <a:pt x="93" y="85"/>
                    </a:lnTo>
                    <a:lnTo>
                      <a:pt x="87" y="112"/>
                    </a:lnTo>
                    <a:lnTo>
                      <a:pt x="94" y="34"/>
                    </a:lnTo>
                    <a:lnTo>
                      <a:pt x="104" y="36"/>
                    </a:lnTo>
                    <a:lnTo>
                      <a:pt x="124" y="87"/>
                    </a:lnTo>
                    <a:lnTo>
                      <a:pt x="114" y="51"/>
                    </a:lnTo>
                    <a:lnTo>
                      <a:pt x="139" y="81"/>
                    </a:lnTo>
                    <a:lnTo>
                      <a:pt x="175" y="92"/>
                    </a:lnTo>
                    <a:lnTo>
                      <a:pt x="137" y="135"/>
                    </a:lnTo>
                    <a:lnTo>
                      <a:pt x="63" y="130"/>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70" name="Freeform 59"/>
              <p:cNvSpPr>
                <a:spLocks/>
              </p:cNvSpPr>
              <p:nvPr/>
            </p:nvSpPr>
            <p:spPr bwMode="auto">
              <a:xfrm>
                <a:off x="3174" y="2882"/>
                <a:ext cx="176" cy="136"/>
              </a:xfrm>
              <a:custGeom>
                <a:avLst/>
                <a:gdLst>
                  <a:gd name="T0" fmla="*/ 63 w 176"/>
                  <a:gd name="T1" fmla="*/ 130 h 136"/>
                  <a:gd name="T2" fmla="*/ 0 w 176"/>
                  <a:gd name="T3" fmla="*/ 37 h 136"/>
                  <a:gd name="T4" fmla="*/ 30 w 176"/>
                  <a:gd name="T5" fmla="*/ 13 h 136"/>
                  <a:gd name="T6" fmla="*/ 38 w 176"/>
                  <a:gd name="T7" fmla="*/ 19 h 136"/>
                  <a:gd name="T8" fmla="*/ 46 w 176"/>
                  <a:gd name="T9" fmla="*/ 0 h 136"/>
                  <a:gd name="T10" fmla="*/ 58 w 176"/>
                  <a:gd name="T11" fmla="*/ 14 h 136"/>
                  <a:gd name="T12" fmla="*/ 56 w 176"/>
                  <a:gd name="T13" fmla="*/ 47 h 136"/>
                  <a:gd name="T14" fmla="*/ 33 w 176"/>
                  <a:gd name="T15" fmla="*/ 66 h 136"/>
                  <a:gd name="T16" fmla="*/ 50 w 176"/>
                  <a:gd name="T17" fmla="*/ 45 h 136"/>
                  <a:gd name="T18" fmla="*/ 65 w 176"/>
                  <a:gd name="T19" fmla="*/ 8 h 136"/>
                  <a:gd name="T20" fmla="*/ 76 w 176"/>
                  <a:gd name="T21" fmla="*/ 15 h 136"/>
                  <a:gd name="T22" fmla="*/ 75 w 176"/>
                  <a:gd name="T23" fmla="*/ 52 h 136"/>
                  <a:gd name="T24" fmla="*/ 80 w 176"/>
                  <a:gd name="T25" fmla="*/ 16 h 136"/>
                  <a:gd name="T26" fmla="*/ 91 w 176"/>
                  <a:gd name="T27" fmla="*/ 26 h 136"/>
                  <a:gd name="T28" fmla="*/ 97 w 176"/>
                  <a:gd name="T29" fmla="*/ 52 h 136"/>
                  <a:gd name="T30" fmla="*/ 93 w 176"/>
                  <a:gd name="T31" fmla="*/ 85 h 136"/>
                  <a:gd name="T32" fmla="*/ 87 w 176"/>
                  <a:gd name="T33" fmla="*/ 112 h 136"/>
                  <a:gd name="T34" fmla="*/ 94 w 176"/>
                  <a:gd name="T35" fmla="*/ 34 h 136"/>
                  <a:gd name="T36" fmla="*/ 104 w 176"/>
                  <a:gd name="T37" fmla="*/ 36 h 136"/>
                  <a:gd name="T38" fmla="*/ 124 w 176"/>
                  <a:gd name="T39" fmla="*/ 87 h 136"/>
                  <a:gd name="T40" fmla="*/ 114 w 176"/>
                  <a:gd name="T41" fmla="*/ 51 h 136"/>
                  <a:gd name="T42" fmla="*/ 139 w 176"/>
                  <a:gd name="T43" fmla="*/ 81 h 136"/>
                  <a:gd name="T44" fmla="*/ 175 w 176"/>
                  <a:gd name="T45" fmla="*/ 92 h 136"/>
                  <a:gd name="T46" fmla="*/ 137 w 176"/>
                  <a:gd name="T47" fmla="*/ 135 h 136"/>
                  <a:gd name="T48" fmla="*/ 63 w 176"/>
                  <a:gd name="T49" fmla="*/ 13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36">
                    <a:moveTo>
                      <a:pt x="63" y="130"/>
                    </a:moveTo>
                    <a:lnTo>
                      <a:pt x="0" y="37"/>
                    </a:lnTo>
                    <a:lnTo>
                      <a:pt x="30" y="13"/>
                    </a:lnTo>
                    <a:lnTo>
                      <a:pt x="38" y="19"/>
                    </a:lnTo>
                    <a:lnTo>
                      <a:pt x="46" y="0"/>
                    </a:lnTo>
                    <a:lnTo>
                      <a:pt x="58" y="14"/>
                    </a:lnTo>
                    <a:lnTo>
                      <a:pt x="56" y="47"/>
                    </a:lnTo>
                    <a:lnTo>
                      <a:pt x="33" y="66"/>
                    </a:lnTo>
                    <a:lnTo>
                      <a:pt x="50" y="45"/>
                    </a:lnTo>
                    <a:lnTo>
                      <a:pt x="65" y="8"/>
                    </a:lnTo>
                    <a:lnTo>
                      <a:pt x="76" y="15"/>
                    </a:lnTo>
                    <a:lnTo>
                      <a:pt x="75" y="52"/>
                    </a:lnTo>
                    <a:lnTo>
                      <a:pt x="80" y="16"/>
                    </a:lnTo>
                    <a:lnTo>
                      <a:pt x="91" y="26"/>
                    </a:lnTo>
                    <a:lnTo>
                      <a:pt x="97" y="52"/>
                    </a:lnTo>
                    <a:lnTo>
                      <a:pt x="93" y="85"/>
                    </a:lnTo>
                    <a:lnTo>
                      <a:pt x="87" y="112"/>
                    </a:lnTo>
                    <a:lnTo>
                      <a:pt x="94" y="34"/>
                    </a:lnTo>
                    <a:lnTo>
                      <a:pt x="104" y="36"/>
                    </a:lnTo>
                    <a:lnTo>
                      <a:pt x="124" y="87"/>
                    </a:lnTo>
                    <a:lnTo>
                      <a:pt x="114" y="51"/>
                    </a:lnTo>
                    <a:lnTo>
                      <a:pt x="139" y="81"/>
                    </a:lnTo>
                    <a:lnTo>
                      <a:pt x="175" y="92"/>
                    </a:lnTo>
                    <a:lnTo>
                      <a:pt x="137" y="135"/>
                    </a:lnTo>
                    <a:lnTo>
                      <a:pt x="63" y="130"/>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 name="Freeform 60"/>
            <p:cNvSpPr>
              <a:spLocks/>
            </p:cNvSpPr>
            <p:nvPr/>
          </p:nvSpPr>
          <p:spPr bwMode="auto">
            <a:xfrm>
              <a:off x="6556691" y="2987959"/>
              <a:ext cx="189547" cy="310767"/>
            </a:xfrm>
            <a:custGeom>
              <a:avLst/>
              <a:gdLst>
                <a:gd name="T0" fmla="*/ 0 w 76"/>
                <a:gd name="T1" fmla="*/ 66 h 87"/>
                <a:gd name="T2" fmla="*/ 2 w 76"/>
                <a:gd name="T3" fmla="*/ 63 h 87"/>
                <a:gd name="T4" fmla="*/ 7 w 76"/>
                <a:gd name="T5" fmla="*/ 66 h 87"/>
                <a:gd name="T6" fmla="*/ 16 w 76"/>
                <a:gd name="T7" fmla="*/ 59 h 87"/>
                <a:gd name="T8" fmla="*/ 19 w 76"/>
                <a:gd name="T9" fmla="*/ 55 h 87"/>
                <a:gd name="T10" fmla="*/ 21 w 76"/>
                <a:gd name="T11" fmla="*/ 51 h 87"/>
                <a:gd name="T12" fmla="*/ 23 w 76"/>
                <a:gd name="T13" fmla="*/ 51 h 87"/>
                <a:gd name="T14" fmla="*/ 23 w 76"/>
                <a:gd name="T15" fmla="*/ 54 h 87"/>
                <a:gd name="T16" fmla="*/ 41 w 76"/>
                <a:gd name="T17" fmla="*/ 23 h 87"/>
                <a:gd name="T18" fmla="*/ 46 w 76"/>
                <a:gd name="T19" fmla="*/ 27 h 87"/>
                <a:gd name="T20" fmla="*/ 61 w 76"/>
                <a:gd name="T21" fmla="*/ 9 h 87"/>
                <a:gd name="T22" fmla="*/ 65 w 76"/>
                <a:gd name="T23" fmla="*/ 4 h 87"/>
                <a:gd name="T24" fmla="*/ 70 w 76"/>
                <a:gd name="T25" fmla="*/ 1 h 87"/>
                <a:gd name="T26" fmla="*/ 73 w 76"/>
                <a:gd name="T27" fmla="*/ 0 h 87"/>
                <a:gd name="T28" fmla="*/ 75 w 76"/>
                <a:gd name="T29" fmla="*/ 0 h 87"/>
                <a:gd name="T30" fmla="*/ 75 w 76"/>
                <a:gd name="T31" fmla="*/ 4 h 87"/>
                <a:gd name="T32" fmla="*/ 75 w 76"/>
                <a:gd name="T33" fmla="*/ 4 h 87"/>
                <a:gd name="T34" fmla="*/ 72 w 76"/>
                <a:gd name="T35" fmla="*/ 11 h 87"/>
                <a:gd name="T36" fmla="*/ 68 w 76"/>
                <a:gd name="T37" fmla="*/ 16 h 87"/>
                <a:gd name="T38" fmla="*/ 64 w 76"/>
                <a:gd name="T39" fmla="*/ 22 h 87"/>
                <a:gd name="T40" fmla="*/ 46 w 76"/>
                <a:gd name="T41" fmla="*/ 44 h 87"/>
                <a:gd name="T42" fmla="*/ 41 w 76"/>
                <a:gd name="T43" fmla="*/ 52 h 87"/>
                <a:gd name="T44" fmla="*/ 36 w 76"/>
                <a:gd name="T45" fmla="*/ 61 h 87"/>
                <a:gd name="T46" fmla="*/ 31 w 76"/>
                <a:gd name="T47" fmla="*/ 69 h 87"/>
                <a:gd name="T48" fmla="*/ 42 w 76"/>
                <a:gd name="T49" fmla="*/ 49 h 87"/>
                <a:gd name="T50" fmla="*/ 42 w 76"/>
                <a:gd name="T51" fmla="*/ 48 h 87"/>
                <a:gd name="T52" fmla="*/ 34 w 76"/>
                <a:gd name="T53" fmla="*/ 58 h 87"/>
                <a:gd name="T54" fmla="*/ 28 w 76"/>
                <a:gd name="T55" fmla="*/ 66 h 87"/>
                <a:gd name="T56" fmla="*/ 23 w 76"/>
                <a:gd name="T57" fmla="*/ 73 h 87"/>
                <a:gd name="T58" fmla="*/ 18 w 76"/>
                <a:gd name="T59" fmla="*/ 82 h 87"/>
                <a:gd name="T60" fmla="*/ 15 w 76"/>
                <a:gd name="T61" fmla="*/ 79 h 87"/>
                <a:gd name="T62" fmla="*/ 10 w 76"/>
                <a:gd name="T63" fmla="*/ 81 h 87"/>
                <a:gd name="T64" fmla="*/ 8 w 76"/>
                <a:gd name="T65" fmla="*/ 81 h 87"/>
                <a:gd name="T66" fmla="*/ 7 w 76"/>
                <a:gd name="T67" fmla="*/ 77 h 87"/>
                <a:gd name="T68" fmla="*/ 6 w 76"/>
                <a:gd name="T69" fmla="*/ 73 h 87"/>
                <a:gd name="T70" fmla="*/ 7 w 76"/>
                <a:gd name="T71" fmla="*/ 7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87">
                  <a:moveTo>
                    <a:pt x="7" y="70"/>
                  </a:moveTo>
                  <a:lnTo>
                    <a:pt x="0" y="66"/>
                  </a:lnTo>
                  <a:lnTo>
                    <a:pt x="1" y="64"/>
                  </a:lnTo>
                  <a:lnTo>
                    <a:pt x="2" y="63"/>
                  </a:lnTo>
                  <a:lnTo>
                    <a:pt x="3" y="63"/>
                  </a:lnTo>
                  <a:lnTo>
                    <a:pt x="7" y="66"/>
                  </a:lnTo>
                  <a:lnTo>
                    <a:pt x="12" y="64"/>
                  </a:lnTo>
                  <a:lnTo>
                    <a:pt x="16" y="59"/>
                  </a:lnTo>
                  <a:lnTo>
                    <a:pt x="17" y="57"/>
                  </a:lnTo>
                  <a:lnTo>
                    <a:pt x="19" y="55"/>
                  </a:lnTo>
                  <a:lnTo>
                    <a:pt x="20" y="53"/>
                  </a:lnTo>
                  <a:lnTo>
                    <a:pt x="21" y="51"/>
                  </a:lnTo>
                  <a:lnTo>
                    <a:pt x="22" y="51"/>
                  </a:lnTo>
                  <a:lnTo>
                    <a:pt x="23" y="51"/>
                  </a:lnTo>
                  <a:lnTo>
                    <a:pt x="23" y="51"/>
                  </a:lnTo>
                  <a:lnTo>
                    <a:pt x="23" y="54"/>
                  </a:lnTo>
                  <a:lnTo>
                    <a:pt x="44" y="31"/>
                  </a:lnTo>
                  <a:lnTo>
                    <a:pt x="41" y="23"/>
                  </a:lnTo>
                  <a:lnTo>
                    <a:pt x="43" y="21"/>
                  </a:lnTo>
                  <a:lnTo>
                    <a:pt x="46" y="27"/>
                  </a:lnTo>
                  <a:lnTo>
                    <a:pt x="59" y="13"/>
                  </a:lnTo>
                  <a:lnTo>
                    <a:pt x="61" y="9"/>
                  </a:lnTo>
                  <a:lnTo>
                    <a:pt x="64" y="7"/>
                  </a:lnTo>
                  <a:lnTo>
                    <a:pt x="65" y="4"/>
                  </a:lnTo>
                  <a:lnTo>
                    <a:pt x="68" y="2"/>
                  </a:lnTo>
                  <a:lnTo>
                    <a:pt x="70" y="1"/>
                  </a:lnTo>
                  <a:lnTo>
                    <a:pt x="72" y="0"/>
                  </a:lnTo>
                  <a:lnTo>
                    <a:pt x="73" y="0"/>
                  </a:lnTo>
                  <a:lnTo>
                    <a:pt x="73" y="0"/>
                  </a:lnTo>
                  <a:lnTo>
                    <a:pt x="75" y="0"/>
                  </a:lnTo>
                  <a:lnTo>
                    <a:pt x="75" y="1"/>
                  </a:lnTo>
                  <a:lnTo>
                    <a:pt x="75" y="4"/>
                  </a:lnTo>
                  <a:lnTo>
                    <a:pt x="75" y="4"/>
                  </a:lnTo>
                  <a:lnTo>
                    <a:pt x="75" y="4"/>
                  </a:lnTo>
                  <a:lnTo>
                    <a:pt x="74" y="8"/>
                  </a:lnTo>
                  <a:lnTo>
                    <a:pt x="72" y="11"/>
                  </a:lnTo>
                  <a:lnTo>
                    <a:pt x="70" y="13"/>
                  </a:lnTo>
                  <a:lnTo>
                    <a:pt x="68" y="16"/>
                  </a:lnTo>
                  <a:lnTo>
                    <a:pt x="66" y="20"/>
                  </a:lnTo>
                  <a:lnTo>
                    <a:pt x="64" y="22"/>
                  </a:lnTo>
                  <a:lnTo>
                    <a:pt x="48" y="43"/>
                  </a:lnTo>
                  <a:lnTo>
                    <a:pt x="46" y="44"/>
                  </a:lnTo>
                  <a:lnTo>
                    <a:pt x="44" y="49"/>
                  </a:lnTo>
                  <a:lnTo>
                    <a:pt x="41" y="52"/>
                  </a:lnTo>
                  <a:lnTo>
                    <a:pt x="38" y="58"/>
                  </a:lnTo>
                  <a:lnTo>
                    <a:pt x="36" y="61"/>
                  </a:lnTo>
                  <a:lnTo>
                    <a:pt x="34" y="66"/>
                  </a:lnTo>
                  <a:lnTo>
                    <a:pt x="31" y="69"/>
                  </a:lnTo>
                  <a:lnTo>
                    <a:pt x="38" y="57"/>
                  </a:lnTo>
                  <a:lnTo>
                    <a:pt x="42" y="49"/>
                  </a:lnTo>
                  <a:lnTo>
                    <a:pt x="43" y="46"/>
                  </a:lnTo>
                  <a:lnTo>
                    <a:pt x="42" y="48"/>
                  </a:lnTo>
                  <a:lnTo>
                    <a:pt x="39" y="52"/>
                  </a:lnTo>
                  <a:lnTo>
                    <a:pt x="34" y="58"/>
                  </a:lnTo>
                  <a:lnTo>
                    <a:pt x="32" y="61"/>
                  </a:lnTo>
                  <a:lnTo>
                    <a:pt x="28" y="66"/>
                  </a:lnTo>
                  <a:lnTo>
                    <a:pt x="24" y="70"/>
                  </a:lnTo>
                  <a:lnTo>
                    <a:pt x="23" y="73"/>
                  </a:lnTo>
                  <a:lnTo>
                    <a:pt x="20" y="74"/>
                  </a:lnTo>
                  <a:lnTo>
                    <a:pt x="18" y="82"/>
                  </a:lnTo>
                  <a:lnTo>
                    <a:pt x="16" y="86"/>
                  </a:lnTo>
                  <a:lnTo>
                    <a:pt x="15" y="79"/>
                  </a:lnTo>
                  <a:lnTo>
                    <a:pt x="12" y="81"/>
                  </a:lnTo>
                  <a:lnTo>
                    <a:pt x="10" y="81"/>
                  </a:lnTo>
                  <a:lnTo>
                    <a:pt x="8" y="81"/>
                  </a:lnTo>
                  <a:lnTo>
                    <a:pt x="8" y="81"/>
                  </a:lnTo>
                  <a:lnTo>
                    <a:pt x="8" y="78"/>
                  </a:lnTo>
                  <a:lnTo>
                    <a:pt x="7" y="77"/>
                  </a:lnTo>
                  <a:lnTo>
                    <a:pt x="6" y="75"/>
                  </a:lnTo>
                  <a:lnTo>
                    <a:pt x="6" y="73"/>
                  </a:lnTo>
                  <a:lnTo>
                    <a:pt x="5" y="73"/>
                  </a:lnTo>
                  <a:lnTo>
                    <a:pt x="7" y="7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 name="Group 61"/>
            <p:cNvGrpSpPr>
              <a:grpSpLocks/>
            </p:cNvGrpSpPr>
            <p:nvPr/>
          </p:nvGrpSpPr>
          <p:grpSpPr bwMode="auto">
            <a:xfrm>
              <a:off x="2529930" y="4180339"/>
              <a:ext cx="68324" cy="114610"/>
              <a:chOff x="2373" y="3066"/>
              <a:chExt cx="27" cy="32"/>
            </a:xfrm>
          </p:grpSpPr>
          <p:sp>
            <p:nvSpPr>
              <p:cNvPr id="1961" name="Freeform 62"/>
              <p:cNvSpPr>
                <a:spLocks/>
              </p:cNvSpPr>
              <p:nvPr/>
            </p:nvSpPr>
            <p:spPr bwMode="auto">
              <a:xfrm>
                <a:off x="2373" y="3066"/>
                <a:ext cx="27" cy="32"/>
              </a:xfrm>
              <a:custGeom>
                <a:avLst/>
                <a:gdLst>
                  <a:gd name="T0" fmla="*/ 26 w 27"/>
                  <a:gd name="T1" fmla="*/ 4 h 32"/>
                  <a:gd name="T2" fmla="*/ 24 w 27"/>
                  <a:gd name="T3" fmla="*/ 5 h 32"/>
                  <a:gd name="T4" fmla="*/ 21 w 27"/>
                  <a:gd name="T5" fmla="*/ 4 h 32"/>
                  <a:gd name="T6" fmla="*/ 20 w 27"/>
                  <a:gd name="T7" fmla="*/ 5 h 32"/>
                  <a:gd name="T8" fmla="*/ 17 w 27"/>
                  <a:gd name="T9" fmla="*/ 5 h 32"/>
                  <a:gd name="T10" fmla="*/ 14 w 27"/>
                  <a:gd name="T11" fmla="*/ 5 h 32"/>
                  <a:gd name="T12" fmla="*/ 13 w 27"/>
                  <a:gd name="T13" fmla="*/ 4 h 32"/>
                  <a:gd name="T14" fmla="*/ 11 w 27"/>
                  <a:gd name="T15" fmla="*/ 4 h 32"/>
                  <a:gd name="T16" fmla="*/ 10 w 27"/>
                  <a:gd name="T17" fmla="*/ 4 h 32"/>
                  <a:gd name="T18" fmla="*/ 10 w 27"/>
                  <a:gd name="T19" fmla="*/ 2 h 32"/>
                  <a:gd name="T20" fmla="*/ 9 w 27"/>
                  <a:gd name="T21" fmla="*/ 0 h 32"/>
                  <a:gd name="T22" fmla="*/ 5 w 27"/>
                  <a:gd name="T23" fmla="*/ 1 h 32"/>
                  <a:gd name="T24" fmla="*/ 5 w 27"/>
                  <a:gd name="T25" fmla="*/ 4 h 32"/>
                  <a:gd name="T26" fmla="*/ 5 w 27"/>
                  <a:gd name="T27" fmla="*/ 6 h 32"/>
                  <a:gd name="T28" fmla="*/ 4 w 27"/>
                  <a:gd name="T29" fmla="*/ 7 h 32"/>
                  <a:gd name="T30" fmla="*/ 3 w 27"/>
                  <a:gd name="T31" fmla="*/ 8 h 32"/>
                  <a:gd name="T32" fmla="*/ 1 w 27"/>
                  <a:gd name="T33" fmla="*/ 9 h 32"/>
                  <a:gd name="T34" fmla="*/ 1 w 27"/>
                  <a:gd name="T35" fmla="*/ 11 h 32"/>
                  <a:gd name="T36" fmla="*/ 2 w 27"/>
                  <a:gd name="T37" fmla="*/ 12 h 32"/>
                  <a:gd name="T38" fmla="*/ 3 w 27"/>
                  <a:gd name="T39" fmla="*/ 12 h 32"/>
                  <a:gd name="T40" fmla="*/ 3 w 27"/>
                  <a:gd name="T41" fmla="*/ 16 h 32"/>
                  <a:gd name="T42" fmla="*/ 3 w 27"/>
                  <a:gd name="T43" fmla="*/ 18 h 32"/>
                  <a:gd name="T44" fmla="*/ 2 w 27"/>
                  <a:gd name="T45" fmla="*/ 20 h 32"/>
                  <a:gd name="T46" fmla="*/ 1 w 27"/>
                  <a:gd name="T47" fmla="*/ 21 h 32"/>
                  <a:gd name="T48" fmla="*/ 1 w 27"/>
                  <a:gd name="T49" fmla="*/ 24 h 32"/>
                  <a:gd name="T50" fmla="*/ 0 w 27"/>
                  <a:gd name="T51" fmla="*/ 28 h 32"/>
                  <a:gd name="T52" fmla="*/ 1 w 27"/>
                  <a:gd name="T53" fmla="*/ 30 h 32"/>
                  <a:gd name="T54" fmla="*/ 3 w 27"/>
                  <a:gd name="T55" fmla="*/ 31 h 32"/>
                  <a:gd name="T56" fmla="*/ 5 w 27"/>
                  <a:gd name="T57" fmla="*/ 30 h 32"/>
                  <a:gd name="T58" fmla="*/ 5 w 27"/>
                  <a:gd name="T59" fmla="*/ 29 h 32"/>
                  <a:gd name="T60" fmla="*/ 6 w 27"/>
                  <a:gd name="T61" fmla="*/ 29 h 32"/>
                  <a:gd name="T62" fmla="*/ 8 w 27"/>
                  <a:gd name="T63" fmla="*/ 27 h 32"/>
                  <a:gd name="T64" fmla="*/ 8 w 27"/>
                  <a:gd name="T65" fmla="*/ 25 h 32"/>
                  <a:gd name="T66" fmla="*/ 8 w 27"/>
                  <a:gd name="T67" fmla="*/ 23 h 32"/>
                  <a:gd name="T68" fmla="*/ 10 w 27"/>
                  <a:gd name="T69" fmla="*/ 23 h 32"/>
                  <a:gd name="T70" fmla="*/ 10 w 27"/>
                  <a:gd name="T71" fmla="*/ 25 h 32"/>
                  <a:gd name="T72" fmla="*/ 9 w 27"/>
                  <a:gd name="T73" fmla="*/ 27 h 32"/>
                  <a:gd name="T74" fmla="*/ 9 w 27"/>
                  <a:gd name="T75" fmla="*/ 30 h 32"/>
                  <a:gd name="T76" fmla="*/ 12 w 27"/>
                  <a:gd name="T77" fmla="*/ 30 h 32"/>
                  <a:gd name="T78" fmla="*/ 12 w 27"/>
                  <a:gd name="T79" fmla="*/ 29 h 32"/>
                  <a:gd name="T80" fmla="*/ 11 w 27"/>
                  <a:gd name="T81" fmla="*/ 27 h 32"/>
                  <a:gd name="T82" fmla="*/ 12 w 27"/>
                  <a:gd name="T83" fmla="*/ 26 h 32"/>
                  <a:gd name="T84" fmla="*/ 12 w 27"/>
                  <a:gd name="T85" fmla="*/ 26 h 32"/>
                  <a:gd name="T86" fmla="*/ 13 w 27"/>
                  <a:gd name="T87" fmla="*/ 25 h 32"/>
                  <a:gd name="T88" fmla="*/ 14 w 27"/>
                  <a:gd name="T89" fmla="*/ 23 h 32"/>
                  <a:gd name="T90" fmla="*/ 15 w 27"/>
                  <a:gd name="T91" fmla="*/ 21 h 32"/>
                  <a:gd name="T92" fmla="*/ 16 w 27"/>
                  <a:gd name="T93" fmla="*/ 20 h 32"/>
                  <a:gd name="T94" fmla="*/ 16 w 27"/>
                  <a:gd name="T95" fmla="*/ 18 h 32"/>
                  <a:gd name="T96" fmla="*/ 15 w 27"/>
                  <a:gd name="T97" fmla="*/ 17 h 32"/>
                  <a:gd name="T98" fmla="*/ 16 w 27"/>
                  <a:gd name="T99" fmla="*/ 14 h 32"/>
                  <a:gd name="T100" fmla="*/ 16 w 27"/>
                  <a:gd name="T101" fmla="*/ 11 h 32"/>
                  <a:gd name="T102" fmla="*/ 16 w 27"/>
                  <a:gd name="T103" fmla="*/ 9 h 32"/>
                  <a:gd name="T104" fmla="*/ 20 w 27"/>
                  <a:gd name="T105" fmla="*/ 8 h 32"/>
                  <a:gd name="T106" fmla="*/ 20 w 27"/>
                  <a:gd name="T107" fmla="*/ 6 h 32"/>
                  <a:gd name="T108" fmla="*/ 22 w 27"/>
                  <a:gd name="T109" fmla="*/ 6 h 32"/>
                  <a:gd name="T110" fmla="*/ 24 w 27"/>
                  <a:gd name="T111" fmla="*/ 6 h 32"/>
                  <a:gd name="T112" fmla="*/ 26 w 27"/>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 h="32">
                    <a:moveTo>
                      <a:pt x="26" y="6"/>
                    </a:moveTo>
                    <a:lnTo>
                      <a:pt x="26" y="4"/>
                    </a:lnTo>
                    <a:lnTo>
                      <a:pt x="24" y="4"/>
                    </a:lnTo>
                    <a:lnTo>
                      <a:pt x="24" y="5"/>
                    </a:lnTo>
                    <a:lnTo>
                      <a:pt x="22" y="5"/>
                    </a:lnTo>
                    <a:lnTo>
                      <a:pt x="21" y="4"/>
                    </a:lnTo>
                    <a:lnTo>
                      <a:pt x="20" y="4"/>
                    </a:lnTo>
                    <a:lnTo>
                      <a:pt x="20" y="5"/>
                    </a:lnTo>
                    <a:lnTo>
                      <a:pt x="20" y="5"/>
                    </a:lnTo>
                    <a:lnTo>
                      <a:pt x="17" y="5"/>
                    </a:lnTo>
                    <a:lnTo>
                      <a:pt x="16" y="5"/>
                    </a:lnTo>
                    <a:lnTo>
                      <a:pt x="14" y="5"/>
                    </a:lnTo>
                    <a:lnTo>
                      <a:pt x="13" y="5"/>
                    </a:lnTo>
                    <a:lnTo>
                      <a:pt x="13" y="4"/>
                    </a:lnTo>
                    <a:lnTo>
                      <a:pt x="12" y="4"/>
                    </a:lnTo>
                    <a:lnTo>
                      <a:pt x="11" y="4"/>
                    </a:lnTo>
                    <a:lnTo>
                      <a:pt x="11" y="4"/>
                    </a:lnTo>
                    <a:lnTo>
                      <a:pt x="10" y="4"/>
                    </a:lnTo>
                    <a:lnTo>
                      <a:pt x="10" y="3"/>
                    </a:lnTo>
                    <a:lnTo>
                      <a:pt x="10" y="2"/>
                    </a:lnTo>
                    <a:lnTo>
                      <a:pt x="10" y="1"/>
                    </a:lnTo>
                    <a:lnTo>
                      <a:pt x="9" y="0"/>
                    </a:lnTo>
                    <a:lnTo>
                      <a:pt x="7" y="0"/>
                    </a:lnTo>
                    <a:lnTo>
                      <a:pt x="5" y="1"/>
                    </a:lnTo>
                    <a:lnTo>
                      <a:pt x="5" y="3"/>
                    </a:lnTo>
                    <a:lnTo>
                      <a:pt x="5" y="4"/>
                    </a:lnTo>
                    <a:lnTo>
                      <a:pt x="5" y="5"/>
                    </a:lnTo>
                    <a:lnTo>
                      <a:pt x="5" y="6"/>
                    </a:lnTo>
                    <a:lnTo>
                      <a:pt x="5" y="7"/>
                    </a:lnTo>
                    <a:lnTo>
                      <a:pt x="4" y="7"/>
                    </a:lnTo>
                    <a:lnTo>
                      <a:pt x="3" y="7"/>
                    </a:lnTo>
                    <a:lnTo>
                      <a:pt x="3" y="8"/>
                    </a:lnTo>
                    <a:lnTo>
                      <a:pt x="1" y="8"/>
                    </a:lnTo>
                    <a:lnTo>
                      <a:pt x="1" y="9"/>
                    </a:lnTo>
                    <a:lnTo>
                      <a:pt x="1" y="10"/>
                    </a:lnTo>
                    <a:lnTo>
                      <a:pt x="1" y="11"/>
                    </a:lnTo>
                    <a:lnTo>
                      <a:pt x="1" y="12"/>
                    </a:lnTo>
                    <a:lnTo>
                      <a:pt x="2" y="12"/>
                    </a:lnTo>
                    <a:lnTo>
                      <a:pt x="3" y="12"/>
                    </a:lnTo>
                    <a:lnTo>
                      <a:pt x="3"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4" y="30"/>
                    </a:lnTo>
                    <a:lnTo>
                      <a:pt x="5" y="30"/>
                    </a:lnTo>
                    <a:lnTo>
                      <a:pt x="5" y="30"/>
                    </a:lnTo>
                    <a:lnTo>
                      <a:pt x="5" y="29"/>
                    </a:lnTo>
                    <a:lnTo>
                      <a:pt x="6" y="28"/>
                    </a:lnTo>
                    <a:lnTo>
                      <a:pt x="6" y="29"/>
                    </a:lnTo>
                    <a:lnTo>
                      <a:pt x="7" y="28"/>
                    </a:lnTo>
                    <a:lnTo>
                      <a:pt x="8" y="27"/>
                    </a:lnTo>
                    <a:lnTo>
                      <a:pt x="8" y="26"/>
                    </a:lnTo>
                    <a:lnTo>
                      <a:pt x="8" y="25"/>
                    </a:lnTo>
                    <a:lnTo>
                      <a:pt x="8" y="24"/>
                    </a:lnTo>
                    <a:lnTo>
                      <a:pt x="8" y="23"/>
                    </a:lnTo>
                    <a:lnTo>
                      <a:pt x="9" y="23"/>
                    </a:lnTo>
                    <a:lnTo>
                      <a:pt x="10" y="23"/>
                    </a:lnTo>
                    <a:lnTo>
                      <a:pt x="10" y="24"/>
                    </a:lnTo>
                    <a:lnTo>
                      <a:pt x="10" y="25"/>
                    </a:lnTo>
                    <a:lnTo>
                      <a:pt x="10" y="26"/>
                    </a:lnTo>
                    <a:lnTo>
                      <a:pt x="9" y="27"/>
                    </a:lnTo>
                    <a:lnTo>
                      <a:pt x="9" y="29"/>
                    </a:lnTo>
                    <a:lnTo>
                      <a:pt x="9" y="30"/>
                    </a:lnTo>
                    <a:lnTo>
                      <a:pt x="10" y="30"/>
                    </a:lnTo>
                    <a:lnTo>
                      <a:pt x="12" y="30"/>
                    </a:lnTo>
                    <a:lnTo>
                      <a:pt x="12" y="30"/>
                    </a:lnTo>
                    <a:lnTo>
                      <a:pt x="12" y="29"/>
                    </a:lnTo>
                    <a:lnTo>
                      <a:pt x="11" y="28"/>
                    </a:lnTo>
                    <a:lnTo>
                      <a:pt x="11" y="27"/>
                    </a:lnTo>
                    <a:lnTo>
                      <a:pt x="11" y="26"/>
                    </a:lnTo>
                    <a:lnTo>
                      <a:pt x="12" y="26"/>
                    </a:lnTo>
                    <a:lnTo>
                      <a:pt x="12" y="26"/>
                    </a:lnTo>
                    <a:lnTo>
                      <a:pt x="12" y="26"/>
                    </a:lnTo>
                    <a:lnTo>
                      <a:pt x="12" y="25"/>
                    </a:lnTo>
                    <a:lnTo>
                      <a:pt x="13" y="25"/>
                    </a:lnTo>
                    <a:lnTo>
                      <a:pt x="14" y="24"/>
                    </a:lnTo>
                    <a:lnTo>
                      <a:pt x="14" y="23"/>
                    </a:lnTo>
                    <a:lnTo>
                      <a:pt x="15" y="22"/>
                    </a:lnTo>
                    <a:lnTo>
                      <a:pt x="15" y="21"/>
                    </a:lnTo>
                    <a:lnTo>
                      <a:pt x="15" y="21"/>
                    </a:lnTo>
                    <a:lnTo>
                      <a:pt x="16" y="20"/>
                    </a:lnTo>
                    <a:lnTo>
                      <a:pt x="16" y="19"/>
                    </a:lnTo>
                    <a:lnTo>
                      <a:pt x="16" y="18"/>
                    </a:lnTo>
                    <a:lnTo>
                      <a:pt x="16" y="17"/>
                    </a:lnTo>
                    <a:lnTo>
                      <a:pt x="15" y="17"/>
                    </a:lnTo>
                    <a:lnTo>
                      <a:pt x="16" y="16"/>
                    </a:lnTo>
                    <a:lnTo>
                      <a:pt x="16" y="14"/>
                    </a:lnTo>
                    <a:lnTo>
                      <a:pt x="16" y="12"/>
                    </a:lnTo>
                    <a:lnTo>
                      <a:pt x="16" y="11"/>
                    </a:lnTo>
                    <a:lnTo>
                      <a:pt x="16" y="10"/>
                    </a:lnTo>
                    <a:lnTo>
                      <a:pt x="16" y="9"/>
                    </a:lnTo>
                    <a:lnTo>
                      <a:pt x="19" y="8"/>
                    </a:lnTo>
                    <a:lnTo>
                      <a:pt x="20" y="8"/>
                    </a:lnTo>
                    <a:lnTo>
                      <a:pt x="20" y="7"/>
                    </a:lnTo>
                    <a:lnTo>
                      <a:pt x="20" y="6"/>
                    </a:lnTo>
                    <a:lnTo>
                      <a:pt x="21" y="6"/>
                    </a:lnTo>
                    <a:lnTo>
                      <a:pt x="22" y="6"/>
                    </a:lnTo>
                    <a:lnTo>
                      <a:pt x="23" y="6"/>
                    </a:lnTo>
                    <a:lnTo>
                      <a:pt x="24" y="6"/>
                    </a:lnTo>
                    <a:lnTo>
                      <a:pt x="24" y="6"/>
                    </a:lnTo>
                    <a:lnTo>
                      <a:pt x="26"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2" name="Freeform 63"/>
              <p:cNvSpPr>
                <a:spLocks/>
              </p:cNvSpPr>
              <p:nvPr/>
            </p:nvSpPr>
            <p:spPr bwMode="auto">
              <a:xfrm>
                <a:off x="2373" y="3066"/>
                <a:ext cx="27" cy="32"/>
              </a:xfrm>
              <a:custGeom>
                <a:avLst/>
                <a:gdLst>
                  <a:gd name="T0" fmla="*/ 26 w 27"/>
                  <a:gd name="T1" fmla="*/ 4 h 32"/>
                  <a:gd name="T2" fmla="*/ 24 w 27"/>
                  <a:gd name="T3" fmla="*/ 5 h 32"/>
                  <a:gd name="T4" fmla="*/ 21 w 27"/>
                  <a:gd name="T5" fmla="*/ 4 h 32"/>
                  <a:gd name="T6" fmla="*/ 20 w 27"/>
                  <a:gd name="T7" fmla="*/ 5 h 32"/>
                  <a:gd name="T8" fmla="*/ 17 w 27"/>
                  <a:gd name="T9" fmla="*/ 5 h 32"/>
                  <a:gd name="T10" fmla="*/ 14 w 27"/>
                  <a:gd name="T11" fmla="*/ 5 h 32"/>
                  <a:gd name="T12" fmla="*/ 13 w 27"/>
                  <a:gd name="T13" fmla="*/ 4 h 32"/>
                  <a:gd name="T14" fmla="*/ 11 w 27"/>
                  <a:gd name="T15" fmla="*/ 4 h 32"/>
                  <a:gd name="T16" fmla="*/ 10 w 27"/>
                  <a:gd name="T17" fmla="*/ 4 h 32"/>
                  <a:gd name="T18" fmla="*/ 10 w 27"/>
                  <a:gd name="T19" fmla="*/ 2 h 32"/>
                  <a:gd name="T20" fmla="*/ 9 w 27"/>
                  <a:gd name="T21" fmla="*/ 0 h 32"/>
                  <a:gd name="T22" fmla="*/ 5 w 27"/>
                  <a:gd name="T23" fmla="*/ 1 h 32"/>
                  <a:gd name="T24" fmla="*/ 5 w 27"/>
                  <a:gd name="T25" fmla="*/ 4 h 32"/>
                  <a:gd name="T26" fmla="*/ 5 w 27"/>
                  <a:gd name="T27" fmla="*/ 6 h 32"/>
                  <a:gd name="T28" fmla="*/ 4 w 27"/>
                  <a:gd name="T29" fmla="*/ 7 h 32"/>
                  <a:gd name="T30" fmla="*/ 3 w 27"/>
                  <a:gd name="T31" fmla="*/ 8 h 32"/>
                  <a:gd name="T32" fmla="*/ 1 w 27"/>
                  <a:gd name="T33" fmla="*/ 9 h 32"/>
                  <a:gd name="T34" fmla="*/ 1 w 27"/>
                  <a:gd name="T35" fmla="*/ 11 h 32"/>
                  <a:gd name="T36" fmla="*/ 2 w 27"/>
                  <a:gd name="T37" fmla="*/ 12 h 32"/>
                  <a:gd name="T38" fmla="*/ 3 w 27"/>
                  <a:gd name="T39" fmla="*/ 12 h 32"/>
                  <a:gd name="T40" fmla="*/ 3 w 27"/>
                  <a:gd name="T41" fmla="*/ 16 h 32"/>
                  <a:gd name="T42" fmla="*/ 3 w 27"/>
                  <a:gd name="T43" fmla="*/ 18 h 32"/>
                  <a:gd name="T44" fmla="*/ 2 w 27"/>
                  <a:gd name="T45" fmla="*/ 20 h 32"/>
                  <a:gd name="T46" fmla="*/ 1 w 27"/>
                  <a:gd name="T47" fmla="*/ 21 h 32"/>
                  <a:gd name="T48" fmla="*/ 1 w 27"/>
                  <a:gd name="T49" fmla="*/ 24 h 32"/>
                  <a:gd name="T50" fmla="*/ 0 w 27"/>
                  <a:gd name="T51" fmla="*/ 28 h 32"/>
                  <a:gd name="T52" fmla="*/ 1 w 27"/>
                  <a:gd name="T53" fmla="*/ 30 h 32"/>
                  <a:gd name="T54" fmla="*/ 3 w 27"/>
                  <a:gd name="T55" fmla="*/ 31 h 32"/>
                  <a:gd name="T56" fmla="*/ 5 w 27"/>
                  <a:gd name="T57" fmla="*/ 30 h 32"/>
                  <a:gd name="T58" fmla="*/ 5 w 27"/>
                  <a:gd name="T59" fmla="*/ 29 h 32"/>
                  <a:gd name="T60" fmla="*/ 6 w 27"/>
                  <a:gd name="T61" fmla="*/ 29 h 32"/>
                  <a:gd name="T62" fmla="*/ 8 w 27"/>
                  <a:gd name="T63" fmla="*/ 27 h 32"/>
                  <a:gd name="T64" fmla="*/ 8 w 27"/>
                  <a:gd name="T65" fmla="*/ 25 h 32"/>
                  <a:gd name="T66" fmla="*/ 8 w 27"/>
                  <a:gd name="T67" fmla="*/ 23 h 32"/>
                  <a:gd name="T68" fmla="*/ 10 w 27"/>
                  <a:gd name="T69" fmla="*/ 23 h 32"/>
                  <a:gd name="T70" fmla="*/ 10 w 27"/>
                  <a:gd name="T71" fmla="*/ 25 h 32"/>
                  <a:gd name="T72" fmla="*/ 9 w 27"/>
                  <a:gd name="T73" fmla="*/ 27 h 32"/>
                  <a:gd name="T74" fmla="*/ 9 w 27"/>
                  <a:gd name="T75" fmla="*/ 30 h 32"/>
                  <a:gd name="T76" fmla="*/ 12 w 27"/>
                  <a:gd name="T77" fmla="*/ 30 h 32"/>
                  <a:gd name="T78" fmla="*/ 12 w 27"/>
                  <a:gd name="T79" fmla="*/ 29 h 32"/>
                  <a:gd name="T80" fmla="*/ 11 w 27"/>
                  <a:gd name="T81" fmla="*/ 27 h 32"/>
                  <a:gd name="T82" fmla="*/ 12 w 27"/>
                  <a:gd name="T83" fmla="*/ 26 h 32"/>
                  <a:gd name="T84" fmla="*/ 12 w 27"/>
                  <a:gd name="T85" fmla="*/ 26 h 32"/>
                  <a:gd name="T86" fmla="*/ 13 w 27"/>
                  <a:gd name="T87" fmla="*/ 25 h 32"/>
                  <a:gd name="T88" fmla="*/ 14 w 27"/>
                  <a:gd name="T89" fmla="*/ 23 h 32"/>
                  <a:gd name="T90" fmla="*/ 15 w 27"/>
                  <a:gd name="T91" fmla="*/ 21 h 32"/>
                  <a:gd name="T92" fmla="*/ 16 w 27"/>
                  <a:gd name="T93" fmla="*/ 20 h 32"/>
                  <a:gd name="T94" fmla="*/ 16 w 27"/>
                  <a:gd name="T95" fmla="*/ 18 h 32"/>
                  <a:gd name="T96" fmla="*/ 15 w 27"/>
                  <a:gd name="T97" fmla="*/ 17 h 32"/>
                  <a:gd name="T98" fmla="*/ 16 w 27"/>
                  <a:gd name="T99" fmla="*/ 14 h 32"/>
                  <a:gd name="T100" fmla="*/ 16 w 27"/>
                  <a:gd name="T101" fmla="*/ 11 h 32"/>
                  <a:gd name="T102" fmla="*/ 16 w 27"/>
                  <a:gd name="T103" fmla="*/ 9 h 32"/>
                  <a:gd name="T104" fmla="*/ 20 w 27"/>
                  <a:gd name="T105" fmla="*/ 8 h 32"/>
                  <a:gd name="T106" fmla="*/ 20 w 27"/>
                  <a:gd name="T107" fmla="*/ 6 h 32"/>
                  <a:gd name="T108" fmla="*/ 22 w 27"/>
                  <a:gd name="T109" fmla="*/ 6 h 32"/>
                  <a:gd name="T110" fmla="*/ 24 w 27"/>
                  <a:gd name="T111" fmla="*/ 6 h 32"/>
                  <a:gd name="T112" fmla="*/ 26 w 27"/>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 h="32">
                    <a:moveTo>
                      <a:pt x="26" y="6"/>
                    </a:moveTo>
                    <a:lnTo>
                      <a:pt x="26" y="4"/>
                    </a:lnTo>
                    <a:lnTo>
                      <a:pt x="24" y="4"/>
                    </a:lnTo>
                    <a:lnTo>
                      <a:pt x="24" y="5"/>
                    </a:lnTo>
                    <a:lnTo>
                      <a:pt x="22" y="5"/>
                    </a:lnTo>
                    <a:lnTo>
                      <a:pt x="21" y="4"/>
                    </a:lnTo>
                    <a:lnTo>
                      <a:pt x="20" y="4"/>
                    </a:lnTo>
                    <a:lnTo>
                      <a:pt x="20" y="5"/>
                    </a:lnTo>
                    <a:lnTo>
                      <a:pt x="20" y="5"/>
                    </a:lnTo>
                    <a:lnTo>
                      <a:pt x="17" y="5"/>
                    </a:lnTo>
                    <a:lnTo>
                      <a:pt x="16" y="5"/>
                    </a:lnTo>
                    <a:lnTo>
                      <a:pt x="14" y="5"/>
                    </a:lnTo>
                    <a:lnTo>
                      <a:pt x="13" y="5"/>
                    </a:lnTo>
                    <a:lnTo>
                      <a:pt x="13" y="4"/>
                    </a:lnTo>
                    <a:lnTo>
                      <a:pt x="12" y="4"/>
                    </a:lnTo>
                    <a:lnTo>
                      <a:pt x="11" y="4"/>
                    </a:lnTo>
                    <a:lnTo>
                      <a:pt x="11" y="4"/>
                    </a:lnTo>
                    <a:lnTo>
                      <a:pt x="10" y="4"/>
                    </a:lnTo>
                    <a:lnTo>
                      <a:pt x="10" y="3"/>
                    </a:lnTo>
                    <a:lnTo>
                      <a:pt x="10" y="2"/>
                    </a:lnTo>
                    <a:lnTo>
                      <a:pt x="10" y="1"/>
                    </a:lnTo>
                    <a:lnTo>
                      <a:pt x="9" y="0"/>
                    </a:lnTo>
                    <a:lnTo>
                      <a:pt x="7" y="0"/>
                    </a:lnTo>
                    <a:lnTo>
                      <a:pt x="5" y="1"/>
                    </a:lnTo>
                    <a:lnTo>
                      <a:pt x="5" y="3"/>
                    </a:lnTo>
                    <a:lnTo>
                      <a:pt x="5" y="4"/>
                    </a:lnTo>
                    <a:lnTo>
                      <a:pt x="5" y="5"/>
                    </a:lnTo>
                    <a:lnTo>
                      <a:pt x="5" y="6"/>
                    </a:lnTo>
                    <a:lnTo>
                      <a:pt x="5" y="7"/>
                    </a:lnTo>
                    <a:lnTo>
                      <a:pt x="4" y="7"/>
                    </a:lnTo>
                    <a:lnTo>
                      <a:pt x="3" y="7"/>
                    </a:lnTo>
                    <a:lnTo>
                      <a:pt x="3" y="8"/>
                    </a:lnTo>
                    <a:lnTo>
                      <a:pt x="1" y="8"/>
                    </a:lnTo>
                    <a:lnTo>
                      <a:pt x="1" y="9"/>
                    </a:lnTo>
                    <a:lnTo>
                      <a:pt x="1" y="10"/>
                    </a:lnTo>
                    <a:lnTo>
                      <a:pt x="1" y="11"/>
                    </a:lnTo>
                    <a:lnTo>
                      <a:pt x="1" y="12"/>
                    </a:lnTo>
                    <a:lnTo>
                      <a:pt x="2" y="12"/>
                    </a:lnTo>
                    <a:lnTo>
                      <a:pt x="3" y="12"/>
                    </a:lnTo>
                    <a:lnTo>
                      <a:pt x="3"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4" y="30"/>
                    </a:lnTo>
                    <a:lnTo>
                      <a:pt x="5" y="30"/>
                    </a:lnTo>
                    <a:lnTo>
                      <a:pt x="5" y="30"/>
                    </a:lnTo>
                    <a:lnTo>
                      <a:pt x="5" y="29"/>
                    </a:lnTo>
                    <a:lnTo>
                      <a:pt x="6" y="28"/>
                    </a:lnTo>
                    <a:lnTo>
                      <a:pt x="6" y="29"/>
                    </a:lnTo>
                    <a:lnTo>
                      <a:pt x="7" y="28"/>
                    </a:lnTo>
                    <a:lnTo>
                      <a:pt x="8" y="27"/>
                    </a:lnTo>
                    <a:lnTo>
                      <a:pt x="8" y="26"/>
                    </a:lnTo>
                    <a:lnTo>
                      <a:pt x="8" y="25"/>
                    </a:lnTo>
                    <a:lnTo>
                      <a:pt x="8" y="24"/>
                    </a:lnTo>
                    <a:lnTo>
                      <a:pt x="8" y="23"/>
                    </a:lnTo>
                    <a:lnTo>
                      <a:pt x="9" y="23"/>
                    </a:lnTo>
                    <a:lnTo>
                      <a:pt x="10" y="23"/>
                    </a:lnTo>
                    <a:lnTo>
                      <a:pt x="10" y="24"/>
                    </a:lnTo>
                    <a:lnTo>
                      <a:pt x="10" y="25"/>
                    </a:lnTo>
                    <a:lnTo>
                      <a:pt x="10" y="26"/>
                    </a:lnTo>
                    <a:lnTo>
                      <a:pt x="9" y="27"/>
                    </a:lnTo>
                    <a:lnTo>
                      <a:pt x="9" y="29"/>
                    </a:lnTo>
                    <a:lnTo>
                      <a:pt x="9" y="30"/>
                    </a:lnTo>
                    <a:lnTo>
                      <a:pt x="10" y="30"/>
                    </a:lnTo>
                    <a:lnTo>
                      <a:pt x="12" y="30"/>
                    </a:lnTo>
                    <a:lnTo>
                      <a:pt x="12" y="30"/>
                    </a:lnTo>
                    <a:lnTo>
                      <a:pt x="12" y="29"/>
                    </a:lnTo>
                    <a:lnTo>
                      <a:pt x="11" y="28"/>
                    </a:lnTo>
                    <a:lnTo>
                      <a:pt x="11" y="27"/>
                    </a:lnTo>
                    <a:lnTo>
                      <a:pt x="11" y="26"/>
                    </a:lnTo>
                    <a:lnTo>
                      <a:pt x="12" y="26"/>
                    </a:lnTo>
                    <a:lnTo>
                      <a:pt x="12" y="26"/>
                    </a:lnTo>
                    <a:lnTo>
                      <a:pt x="12" y="26"/>
                    </a:lnTo>
                    <a:lnTo>
                      <a:pt x="12" y="25"/>
                    </a:lnTo>
                    <a:lnTo>
                      <a:pt x="13" y="25"/>
                    </a:lnTo>
                    <a:lnTo>
                      <a:pt x="14" y="24"/>
                    </a:lnTo>
                    <a:lnTo>
                      <a:pt x="14" y="23"/>
                    </a:lnTo>
                    <a:lnTo>
                      <a:pt x="15" y="22"/>
                    </a:lnTo>
                    <a:lnTo>
                      <a:pt x="15" y="21"/>
                    </a:lnTo>
                    <a:lnTo>
                      <a:pt x="15" y="21"/>
                    </a:lnTo>
                    <a:lnTo>
                      <a:pt x="16" y="20"/>
                    </a:lnTo>
                    <a:lnTo>
                      <a:pt x="16" y="19"/>
                    </a:lnTo>
                    <a:lnTo>
                      <a:pt x="16" y="18"/>
                    </a:lnTo>
                    <a:lnTo>
                      <a:pt x="16" y="17"/>
                    </a:lnTo>
                    <a:lnTo>
                      <a:pt x="15" y="17"/>
                    </a:lnTo>
                    <a:lnTo>
                      <a:pt x="16" y="16"/>
                    </a:lnTo>
                    <a:lnTo>
                      <a:pt x="16" y="14"/>
                    </a:lnTo>
                    <a:lnTo>
                      <a:pt x="16" y="12"/>
                    </a:lnTo>
                    <a:lnTo>
                      <a:pt x="16" y="11"/>
                    </a:lnTo>
                    <a:lnTo>
                      <a:pt x="16" y="10"/>
                    </a:lnTo>
                    <a:lnTo>
                      <a:pt x="16" y="9"/>
                    </a:lnTo>
                    <a:lnTo>
                      <a:pt x="19" y="8"/>
                    </a:lnTo>
                    <a:lnTo>
                      <a:pt x="20" y="8"/>
                    </a:lnTo>
                    <a:lnTo>
                      <a:pt x="20" y="7"/>
                    </a:lnTo>
                    <a:lnTo>
                      <a:pt x="20" y="6"/>
                    </a:lnTo>
                    <a:lnTo>
                      <a:pt x="21" y="6"/>
                    </a:lnTo>
                    <a:lnTo>
                      <a:pt x="22" y="6"/>
                    </a:lnTo>
                    <a:lnTo>
                      <a:pt x="23" y="6"/>
                    </a:lnTo>
                    <a:lnTo>
                      <a:pt x="24" y="6"/>
                    </a:lnTo>
                    <a:lnTo>
                      <a:pt x="24" y="6"/>
                    </a:lnTo>
                    <a:lnTo>
                      <a:pt x="26"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3" name="Freeform 64"/>
              <p:cNvSpPr>
                <a:spLocks/>
              </p:cNvSpPr>
              <p:nvPr/>
            </p:nvSpPr>
            <p:spPr bwMode="auto">
              <a:xfrm>
                <a:off x="2392" y="307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4" name="Freeform 65"/>
              <p:cNvSpPr>
                <a:spLocks/>
              </p:cNvSpPr>
              <p:nvPr/>
            </p:nvSpPr>
            <p:spPr bwMode="auto">
              <a:xfrm>
                <a:off x="2392" y="307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5" name="Freeform 66"/>
              <p:cNvSpPr>
                <a:spLocks/>
              </p:cNvSpPr>
              <p:nvPr/>
            </p:nvSpPr>
            <p:spPr bwMode="auto">
              <a:xfrm>
                <a:off x="2385" y="3081"/>
                <a:ext cx="4" cy="1"/>
              </a:xfrm>
              <a:custGeom>
                <a:avLst/>
                <a:gdLst>
                  <a:gd name="T0" fmla="*/ 0 w 4"/>
                  <a:gd name="T1" fmla="*/ 0 h 1"/>
                  <a:gd name="T2" fmla="*/ 1 w 4"/>
                  <a:gd name="T3" fmla="*/ 0 h 1"/>
                  <a:gd name="T4" fmla="*/ 3 w 4"/>
                  <a:gd name="T5" fmla="*/ 0 h 1"/>
                  <a:gd name="T6" fmla="*/ 3 w 4"/>
                  <a:gd name="T7" fmla="*/ 0 h 1"/>
                  <a:gd name="T8" fmla="*/ 3 w 4"/>
                  <a:gd name="T9" fmla="*/ 0 h 1"/>
                  <a:gd name="T10" fmla="*/ 3 w 4"/>
                  <a:gd name="T11" fmla="*/ 0 h 1"/>
                  <a:gd name="T12" fmla="*/ 3 w 4"/>
                  <a:gd name="T13" fmla="*/ 0 h 1"/>
                  <a:gd name="T14" fmla="*/ 1 w 4"/>
                  <a:gd name="T15" fmla="*/ 0 h 1"/>
                  <a:gd name="T16" fmla="*/ 0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0" y="0"/>
                    </a:moveTo>
                    <a:lnTo>
                      <a:pt x="1" y="0"/>
                    </a:lnTo>
                    <a:lnTo>
                      <a:pt x="3" y="0"/>
                    </a:lnTo>
                    <a:lnTo>
                      <a:pt x="3" y="0"/>
                    </a:lnTo>
                    <a:lnTo>
                      <a:pt x="3" y="0"/>
                    </a:lnTo>
                    <a:lnTo>
                      <a:pt x="3" y="0"/>
                    </a:lnTo>
                    <a:lnTo>
                      <a:pt x="3"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6" name="Freeform 67"/>
              <p:cNvSpPr>
                <a:spLocks/>
              </p:cNvSpPr>
              <p:nvPr/>
            </p:nvSpPr>
            <p:spPr bwMode="auto">
              <a:xfrm>
                <a:off x="2385" y="3081"/>
                <a:ext cx="4" cy="1"/>
              </a:xfrm>
              <a:custGeom>
                <a:avLst/>
                <a:gdLst>
                  <a:gd name="T0" fmla="*/ 0 w 4"/>
                  <a:gd name="T1" fmla="*/ 0 h 1"/>
                  <a:gd name="T2" fmla="*/ 1 w 4"/>
                  <a:gd name="T3" fmla="*/ 0 h 1"/>
                  <a:gd name="T4" fmla="*/ 3 w 4"/>
                  <a:gd name="T5" fmla="*/ 0 h 1"/>
                  <a:gd name="T6" fmla="*/ 3 w 4"/>
                  <a:gd name="T7" fmla="*/ 0 h 1"/>
                  <a:gd name="T8" fmla="*/ 3 w 4"/>
                  <a:gd name="T9" fmla="*/ 0 h 1"/>
                  <a:gd name="T10" fmla="*/ 3 w 4"/>
                  <a:gd name="T11" fmla="*/ 0 h 1"/>
                  <a:gd name="T12" fmla="*/ 3 w 4"/>
                  <a:gd name="T13" fmla="*/ 0 h 1"/>
                  <a:gd name="T14" fmla="*/ 1 w 4"/>
                  <a:gd name="T15" fmla="*/ 0 h 1"/>
                  <a:gd name="T16" fmla="*/ 0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0" y="0"/>
                    </a:moveTo>
                    <a:lnTo>
                      <a:pt x="1" y="0"/>
                    </a:lnTo>
                    <a:lnTo>
                      <a:pt x="3" y="0"/>
                    </a:lnTo>
                    <a:lnTo>
                      <a:pt x="3" y="0"/>
                    </a:lnTo>
                    <a:lnTo>
                      <a:pt x="3" y="0"/>
                    </a:lnTo>
                    <a:lnTo>
                      <a:pt x="3" y="0"/>
                    </a:lnTo>
                    <a:lnTo>
                      <a:pt x="3"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 name="Freeform 68"/>
            <p:cNvSpPr>
              <a:spLocks/>
            </p:cNvSpPr>
            <p:nvPr/>
          </p:nvSpPr>
          <p:spPr bwMode="auto">
            <a:xfrm>
              <a:off x="2426340" y="4197971"/>
              <a:ext cx="44081" cy="156487"/>
            </a:xfrm>
            <a:custGeom>
              <a:avLst/>
              <a:gdLst>
                <a:gd name="T0" fmla="*/ 12 w 18"/>
                <a:gd name="T1" fmla="*/ 6 h 44"/>
                <a:gd name="T2" fmla="*/ 11 w 18"/>
                <a:gd name="T3" fmla="*/ 5 h 44"/>
                <a:gd name="T4" fmla="*/ 11 w 18"/>
                <a:gd name="T5" fmla="*/ 3 h 44"/>
                <a:gd name="T6" fmla="*/ 10 w 18"/>
                <a:gd name="T7" fmla="*/ 1 h 44"/>
                <a:gd name="T8" fmla="*/ 7 w 18"/>
                <a:gd name="T9" fmla="*/ 0 h 44"/>
                <a:gd name="T10" fmla="*/ 4 w 18"/>
                <a:gd name="T11" fmla="*/ 2 h 44"/>
                <a:gd name="T12" fmla="*/ 4 w 18"/>
                <a:gd name="T13" fmla="*/ 4 h 44"/>
                <a:gd name="T14" fmla="*/ 3 w 18"/>
                <a:gd name="T15" fmla="*/ 6 h 44"/>
                <a:gd name="T16" fmla="*/ 4 w 18"/>
                <a:gd name="T17" fmla="*/ 7 h 44"/>
                <a:gd name="T18" fmla="*/ 3 w 18"/>
                <a:gd name="T19" fmla="*/ 8 h 44"/>
                <a:gd name="T20" fmla="*/ 2 w 18"/>
                <a:gd name="T21" fmla="*/ 10 h 44"/>
                <a:gd name="T22" fmla="*/ 1 w 18"/>
                <a:gd name="T23" fmla="*/ 13 h 44"/>
                <a:gd name="T24" fmla="*/ 1 w 18"/>
                <a:gd name="T25" fmla="*/ 15 h 44"/>
                <a:gd name="T26" fmla="*/ 1 w 18"/>
                <a:gd name="T27" fmla="*/ 16 h 44"/>
                <a:gd name="T28" fmla="*/ 2 w 18"/>
                <a:gd name="T29" fmla="*/ 18 h 44"/>
                <a:gd name="T30" fmla="*/ 3 w 18"/>
                <a:gd name="T31" fmla="*/ 20 h 44"/>
                <a:gd name="T32" fmla="*/ 3 w 18"/>
                <a:gd name="T33" fmla="*/ 23 h 44"/>
                <a:gd name="T34" fmla="*/ 3 w 18"/>
                <a:gd name="T35" fmla="*/ 25 h 44"/>
                <a:gd name="T36" fmla="*/ 3 w 18"/>
                <a:gd name="T37" fmla="*/ 27 h 44"/>
                <a:gd name="T38" fmla="*/ 3 w 18"/>
                <a:gd name="T39" fmla="*/ 29 h 44"/>
                <a:gd name="T40" fmla="*/ 4 w 18"/>
                <a:gd name="T41" fmla="*/ 33 h 44"/>
                <a:gd name="T42" fmla="*/ 5 w 18"/>
                <a:gd name="T43" fmla="*/ 34 h 44"/>
                <a:gd name="T44" fmla="*/ 5 w 18"/>
                <a:gd name="T45" fmla="*/ 35 h 44"/>
                <a:gd name="T46" fmla="*/ 4 w 18"/>
                <a:gd name="T47" fmla="*/ 38 h 44"/>
                <a:gd name="T48" fmla="*/ 6 w 18"/>
                <a:gd name="T49" fmla="*/ 39 h 44"/>
                <a:gd name="T50" fmla="*/ 7 w 18"/>
                <a:gd name="T51" fmla="*/ 36 h 44"/>
                <a:gd name="T52" fmla="*/ 8 w 18"/>
                <a:gd name="T53" fmla="*/ 35 h 44"/>
                <a:gd name="T54" fmla="*/ 8 w 18"/>
                <a:gd name="T55" fmla="*/ 32 h 44"/>
                <a:gd name="T56" fmla="*/ 8 w 18"/>
                <a:gd name="T57" fmla="*/ 30 h 44"/>
                <a:gd name="T58" fmla="*/ 8 w 18"/>
                <a:gd name="T59" fmla="*/ 28 h 44"/>
                <a:gd name="T60" fmla="*/ 8 w 18"/>
                <a:gd name="T61" fmla="*/ 26 h 44"/>
                <a:gd name="T62" fmla="*/ 9 w 18"/>
                <a:gd name="T63" fmla="*/ 24 h 44"/>
                <a:gd name="T64" fmla="*/ 10 w 18"/>
                <a:gd name="T65" fmla="*/ 23 h 44"/>
                <a:gd name="T66" fmla="*/ 10 w 18"/>
                <a:gd name="T67" fmla="*/ 26 h 44"/>
                <a:gd name="T68" fmla="*/ 10 w 18"/>
                <a:gd name="T69" fmla="*/ 28 h 44"/>
                <a:gd name="T70" fmla="*/ 10 w 18"/>
                <a:gd name="T71" fmla="*/ 33 h 44"/>
                <a:gd name="T72" fmla="*/ 11 w 18"/>
                <a:gd name="T73" fmla="*/ 36 h 44"/>
                <a:gd name="T74" fmla="*/ 11 w 18"/>
                <a:gd name="T75" fmla="*/ 39 h 44"/>
                <a:gd name="T76" fmla="*/ 11 w 18"/>
                <a:gd name="T77" fmla="*/ 42 h 44"/>
                <a:gd name="T78" fmla="*/ 13 w 18"/>
                <a:gd name="T79" fmla="*/ 43 h 44"/>
                <a:gd name="T80" fmla="*/ 13 w 18"/>
                <a:gd name="T81" fmla="*/ 40 h 44"/>
                <a:gd name="T82" fmla="*/ 13 w 18"/>
                <a:gd name="T83" fmla="*/ 37 h 44"/>
                <a:gd name="T84" fmla="*/ 15 w 18"/>
                <a:gd name="T85" fmla="*/ 36 h 44"/>
                <a:gd name="T86" fmla="*/ 14 w 18"/>
                <a:gd name="T87" fmla="*/ 33 h 44"/>
                <a:gd name="T88" fmla="*/ 14 w 18"/>
                <a:gd name="T89" fmla="*/ 30 h 44"/>
                <a:gd name="T90" fmla="*/ 14 w 18"/>
                <a:gd name="T91" fmla="*/ 28 h 44"/>
                <a:gd name="T92" fmla="*/ 14 w 18"/>
                <a:gd name="T93" fmla="*/ 25 h 44"/>
                <a:gd name="T94" fmla="*/ 14 w 18"/>
                <a:gd name="T95" fmla="*/ 24 h 44"/>
                <a:gd name="T96" fmla="*/ 14 w 18"/>
                <a:gd name="T97" fmla="*/ 21 h 44"/>
                <a:gd name="T98" fmla="*/ 14 w 18"/>
                <a:gd name="T99" fmla="*/ 18 h 44"/>
                <a:gd name="T100" fmla="*/ 16 w 18"/>
                <a:gd name="T101" fmla="*/ 17 h 44"/>
                <a:gd name="T102" fmla="*/ 17 w 18"/>
                <a:gd name="T103" fmla="*/ 15 h 44"/>
                <a:gd name="T104" fmla="*/ 16 w 18"/>
                <a:gd name="T105" fmla="*/ 14 h 44"/>
                <a:gd name="T106" fmla="*/ 16 w 18"/>
                <a:gd name="T107" fmla="*/ 12 h 44"/>
                <a:gd name="T108" fmla="*/ 15 w 18"/>
                <a:gd name="T109" fmla="*/ 10 h 44"/>
                <a:gd name="T110" fmla="*/ 15 w 18"/>
                <a:gd name="T111" fmla="*/ 8 h 44"/>
                <a:gd name="T112" fmla="*/ 15 w 18"/>
                <a:gd name="T113" fmla="*/ 7 h 44"/>
                <a:gd name="T114" fmla="*/ 17 w 18"/>
                <a:gd name="T115" fmla="*/ 5 h 44"/>
                <a:gd name="T116" fmla="*/ 15 w 18"/>
                <a:gd name="T117" fmla="*/ 5 h 44"/>
                <a:gd name="T118" fmla="*/ 14 w 18"/>
                <a:gd name="T119" fmla="*/ 6 h 44"/>
                <a:gd name="T120" fmla="*/ 13 w 18"/>
                <a:gd name="T121" fmla="*/ 5 h 44"/>
                <a:gd name="T122" fmla="*/ 13 w 18"/>
                <a:gd name="T123"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 h="44">
                  <a:moveTo>
                    <a:pt x="13" y="6"/>
                  </a:moveTo>
                  <a:lnTo>
                    <a:pt x="12" y="6"/>
                  </a:lnTo>
                  <a:lnTo>
                    <a:pt x="11" y="5"/>
                  </a:lnTo>
                  <a:lnTo>
                    <a:pt x="11" y="5"/>
                  </a:lnTo>
                  <a:lnTo>
                    <a:pt x="11" y="4"/>
                  </a:lnTo>
                  <a:lnTo>
                    <a:pt x="11" y="3"/>
                  </a:lnTo>
                  <a:lnTo>
                    <a:pt x="11" y="2"/>
                  </a:lnTo>
                  <a:lnTo>
                    <a:pt x="10" y="1"/>
                  </a:lnTo>
                  <a:lnTo>
                    <a:pt x="8" y="0"/>
                  </a:lnTo>
                  <a:lnTo>
                    <a:pt x="7" y="0"/>
                  </a:lnTo>
                  <a:lnTo>
                    <a:pt x="5" y="1"/>
                  </a:lnTo>
                  <a:lnTo>
                    <a:pt x="4" y="2"/>
                  </a:lnTo>
                  <a:lnTo>
                    <a:pt x="4" y="3"/>
                  </a:lnTo>
                  <a:lnTo>
                    <a:pt x="4" y="4"/>
                  </a:lnTo>
                  <a:lnTo>
                    <a:pt x="3" y="5"/>
                  </a:lnTo>
                  <a:lnTo>
                    <a:pt x="3" y="6"/>
                  </a:lnTo>
                  <a:lnTo>
                    <a:pt x="4" y="6"/>
                  </a:lnTo>
                  <a:lnTo>
                    <a:pt x="4" y="7"/>
                  </a:lnTo>
                  <a:lnTo>
                    <a:pt x="3" y="8"/>
                  </a:lnTo>
                  <a:lnTo>
                    <a:pt x="3" y="8"/>
                  </a:lnTo>
                  <a:lnTo>
                    <a:pt x="2" y="9"/>
                  </a:lnTo>
                  <a:lnTo>
                    <a:pt x="2" y="10"/>
                  </a:lnTo>
                  <a:lnTo>
                    <a:pt x="1" y="12"/>
                  </a:lnTo>
                  <a:lnTo>
                    <a:pt x="1" y="13"/>
                  </a:lnTo>
                  <a:lnTo>
                    <a:pt x="1" y="14"/>
                  </a:lnTo>
                  <a:lnTo>
                    <a:pt x="1" y="15"/>
                  </a:lnTo>
                  <a:lnTo>
                    <a:pt x="0" y="15"/>
                  </a:lnTo>
                  <a:lnTo>
                    <a:pt x="1" y="16"/>
                  </a:lnTo>
                  <a:lnTo>
                    <a:pt x="1" y="17"/>
                  </a:lnTo>
                  <a:lnTo>
                    <a:pt x="2" y="18"/>
                  </a:lnTo>
                  <a:lnTo>
                    <a:pt x="3" y="19"/>
                  </a:lnTo>
                  <a:lnTo>
                    <a:pt x="3" y="20"/>
                  </a:lnTo>
                  <a:lnTo>
                    <a:pt x="3" y="21"/>
                  </a:lnTo>
                  <a:lnTo>
                    <a:pt x="3" y="23"/>
                  </a:lnTo>
                  <a:lnTo>
                    <a:pt x="3" y="24"/>
                  </a:lnTo>
                  <a:lnTo>
                    <a:pt x="3" y="25"/>
                  </a:lnTo>
                  <a:lnTo>
                    <a:pt x="3" y="25"/>
                  </a:lnTo>
                  <a:lnTo>
                    <a:pt x="3" y="27"/>
                  </a:lnTo>
                  <a:lnTo>
                    <a:pt x="3" y="27"/>
                  </a:lnTo>
                  <a:lnTo>
                    <a:pt x="3" y="29"/>
                  </a:lnTo>
                  <a:lnTo>
                    <a:pt x="3" y="31"/>
                  </a:lnTo>
                  <a:lnTo>
                    <a:pt x="4" y="33"/>
                  </a:lnTo>
                  <a:lnTo>
                    <a:pt x="4" y="34"/>
                  </a:lnTo>
                  <a:lnTo>
                    <a:pt x="5" y="34"/>
                  </a:lnTo>
                  <a:lnTo>
                    <a:pt x="5" y="35"/>
                  </a:lnTo>
                  <a:lnTo>
                    <a:pt x="5" y="35"/>
                  </a:lnTo>
                  <a:lnTo>
                    <a:pt x="5" y="37"/>
                  </a:lnTo>
                  <a:lnTo>
                    <a:pt x="4" y="38"/>
                  </a:lnTo>
                  <a:lnTo>
                    <a:pt x="5" y="39"/>
                  </a:lnTo>
                  <a:lnTo>
                    <a:pt x="6" y="39"/>
                  </a:lnTo>
                  <a:lnTo>
                    <a:pt x="7" y="38"/>
                  </a:lnTo>
                  <a:lnTo>
                    <a:pt x="7" y="36"/>
                  </a:lnTo>
                  <a:lnTo>
                    <a:pt x="8" y="35"/>
                  </a:lnTo>
                  <a:lnTo>
                    <a:pt x="8" y="35"/>
                  </a:lnTo>
                  <a:lnTo>
                    <a:pt x="8" y="34"/>
                  </a:lnTo>
                  <a:lnTo>
                    <a:pt x="8" y="32"/>
                  </a:lnTo>
                  <a:lnTo>
                    <a:pt x="7" y="31"/>
                  </a:lnTo>
                  <a:lnTo>
                    <a:pt x="8" y="30"/>
                  </a:lnTo>
                  <a:lnTo>
                    <a:pt x="8" y="29"/>
                  </a:lnTo>
                  <a:lnTo>
                    <a:pt x="8" y="28"/>
                  </a:lnTo>
                  <a:lnTo>
                    <a:pt x="7" y="27"/>
                  </a:lnTo>
                  <a:lnTo>
                    <a:pt x="8" y="26"/>
                  </a:lnTo>
                  <a:lnTo>
                    <a:pt x="9" y="25"/>
                  </a:lnTo>
                  <a:lnTo>
                    <a:pt x="9" y="24"/>
                  </a:lnTo>
                  <a:lnTo>
                    <a:pt x="9" y="23"/>
                  </a:lnTo>
                  <a:lnTo>
                    <a:pt x="10" y="23"/>
                  </a:lnTo>
                  <a:lnTo>
                    <a:pt x="10" y="25"/>
                  </a:lnTo>
                  <a:lnTo>
                    <a:pt x="10" y="26"/>
                  </a:lnTo>
                  <a:lnTo>
                    <a:pt x="10" y="27"/>
                  </a:lnTo>
                  <a:lnTo>
                    <a:pt x="10" y="28"/>
                  </a:lnTo>
                  <a:lnTo>
                    <a:pt x="10" y="31"/>
                  </a:lnTo>
                  <a:lnTo>
                    <a:pt x="10" y="33"/>
                  </a:lnTo>
                  <a:lnTo>
                    <a:pt x="10" y="35"/>
                  </a:lnTo>
                  <a:lnTo>
                    <a:pt x="11" y="36"/>
                  </a:lnTo>
                  <a:lnTo>
                    <a:pt x="11" y="37"/>
                  </a:lnTo>
                  <a:lnTo>
                    <a:pt x="11" y="39"/>
                  </a:lnTo>
                  <a:lnTo>
                    <a:pt x="11" y="41"/>
                  </a:lnTo>
                  <a:lnTo>
                    <a:pt x="11" y="42"/>
                  </a:lnTo>
                  <a:lnTo>
                    <a:pt x="13" y="43"/>
                  </a:lnTo>
                  <a:lnTo>
                    <a:pt x="13" y="43"/>
                  </a:lnTo>
                  <a:lnTo>
                    <a:pt x="14" y="41"/>
                  </a:lnTo>
                  <a:lnTo>
                    <a:pt x="13" y="40"/>
                  </a:lnTo>
                  <a:lnTo>
                    <a:pt x="13" y="38"/>
                  </a:lnTo>
                  <a:lnTo>
                    <a:pt x="13" y="37"/>
                  </a:lnTo>
                  <a:lnTo>
                    <a:pt x="14" y="37"/>
                  </a:lnTo>
                  <a:lnTo>
                    <a:pt x="15" y="36"/>
                  </a:lnTo>
                  <a:lnTo>
                    <a:pt x="15" y="35"/>
                  </a:lnTo>
                  <a:lnTo>
                    <a:pt x="14" y="33"/>
                  </a:lnTo>
                  <a:lnTo>
                    <a:pt x="14" y="32"/>
                  </a:lnTo>
                  <a:lnTo>
                    <a:pt x="14" y="30"/>
                  </a:lnTo>
                  <a:lnTo>
                    <a:pt x="14" y="29"/>
                  </a:lnTo>
                  <a:lnTo>
                    <a:pt x="14" y="28"/>
                  </a:lnTo>
                  <a:lnTo>
                    <a:pt x="14" y="27"/>
                  </a:lnTo>
                  <a:lnTo>
                    <a:pt x="14" y="25"/>
                  </a:lnTo>
                  <a:lnTo>
                    <a:pt x="14" y="25"/>
                  </a:lnTo>
                  <a:lnTo>
                    <a:pt x="14" y="24"/>
                  </a:lnTo>
                  <a:lnTo>
                    <a:pt x="14" y="23"/>
                  </a:lnTo>
                  <a:lnTo>
                    <a:pt x="14" y="21"/>
                  </a:lnTo>
                  <a:lnTo>
                    <a:pt x="14" y="19"/>
                  </a:lnTo>
                  <a:lnTo>
                    <a:pt x="14" y="18"/>
                  </a:lnTo>
                  <a:lnTo>
                    <a:pt x="14" y="17"/>
                  </a:lnTo>
                  <a:lnTo>
                    <a:pt x="16" y="17"/>
                  </a:lnTo>
                  <a:lnTo>
                    <a:pt x="17" y="17"/>
                  </a:lnTo>
                  <a:lnTo>
                    <a:pt x="17" y="15"/>
                  </a:lnTo>
                  <a:lnTo>
                    <a:pt x="16" y="15"/>
                  </a:lnTo>
                  <a:lnTo>
                    <a:pt x="16" y="14"/>
                  </a:lnTo>
                  <a:lnTo>
                    <a:pt x="16" y="13"/>
                  </a:lnTo>
                  <a:lnTo>
                    <a:pt x="16" y="12"/>
                  </a:lnTo>
                  <a:lnTo>
                    <a:pt x="15" y="11"/>
                  </a:lnTo>
                  <a:lnTo>
                    <a:pt x="15" y="10"/>
                  </a:lnTo>
                  <a:lnTo>
                    <a:pt x="15" y="9"/>
                  </a:lnTo>
                  <a:lnTo>
                    <a:pt x="15" y="8"/>
                  </a:lnTo>
                  <a:lnTo>
                    <a:pt x="14" y="7"/>
                  </a:lnTo>
                  <a:lnTo>
                    <a:pt x="15" y="7"/>
                  </a:lnTo>
                  <a:lnTo>
                    <a:pt x="17" y="5"/>
                  </a:lnTo>
                  <a:lnTo>
                    <a:pt x="17" y="5"/>
                  </a:lnTo>
                  <a:lnTo>
                    <a:pt x="16" y="5"/>
                  </a:lnTo>
                  <a:lnTo>
                    <a:pt x="15" y="5"/>
                  </a:lnTo>
                  <a:lnTo>
                    <a:pt x="14" y="5"/>
                  </a:lnTo>
                  <a:lnTo>
                    <a:pt x="14" y="6"/>
                  </a:lnTo>
                  <a:lnTo>
                    <a:pt x="13" y="6"/>
                  </a:lnTo>
                  <a:lnTo>
                    <a:pt x="13" y="5"/>
                  </a:lnTo>
                  <a:lnTo>
                    <a:pt x="13" y="5"/>
                  </a:lnTo>
                  <a:lnTo>
                    <a:pt x="13"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69"/>
            <p:cNvSpPr>
              <a:spLocks/>
            </p:cNvSpPr>
            <p:nvPr/>
          </p:nvSpPr>
          <p:spPr bwMode="auto">
            <a:xfrm>
              <a:off x="2426340" y="4197971"/>
              <a:ext cx="44081" cy="156487"/>
            </a:xfrm>
            <a:custGeom>
              <a:avLst/>
              <a:gdLst>
                <a:gd name="T0" fmla="*/ 12 w 18"/>
                <a:gd name="T1" fmla="*/ 6 h 44"/>
                <a:gd name="T2" fmla="*/ 11 w 18"/>
                <a:gd name="T3" fmla="*/ 5 h 44"/>
                <a:gd name="T4" fmla="*/ 11 w 18"/>
                <a:gd name="T5" fmla="*/ 3 h 44"/>
                <a:gd name="T6" fmla="*/ 10 w 18"/>
                <a:gd name="T7" fmla="*/ 1 h 44"/>
                <a:gd name="T8" fmla="*/ 7 w 18"/>
                <a:gd name="T9" fmla="*/ 0 h 44"/>
                <a:gd name="T10" fmla="*/ 4 w 18"/>
                <a:gd name="T11" fmla="*/ 2 h 44"/>
                <a:gd name="T12" fmla="*/ 4 w 18"/>
                <a:gd name="T13" fmla="*/ 4 h 44"/>
                <a:gd name="T14" fmla="*/ 3 w 18"/>
                <a:gd name="T15" fmla="*/ 6 h 44"/>
                <a:gd name="T16" fmla="*/ 4 w 18"/>
                <a:gd name="T17" fmla="*/ 7 h 44"/>
                <a:gd name="T18" fmla="*/ 3 w 18"/>
                <a:gd name="T19" fmla="*/ 8 h 44"/>
                <a:gd name="T20" fmla="*/ 2 w 18"/>
                <a:gd name="T21" fmla="*/ 10 h 44"/>
                <a:gd name="T22" fmla="*/ 1 w 18"/>
                <a:gd name="T23" fmla="*/ 13 h 44"/>
                <a:gd name="T24" fmla="*/ 1 w 18"/>
                <a:gd name="T25" fmla="*/ 15 h 44"/>
                <a:gd name="T26" fmla="*/ 1 w 18"/>
                <a:gd name="T27" fmla="*/ 16 h 44"/>
                <a:gd name="T28" fmla="*/ 2 w 18"/>
                <a:gd name="T29" fmla="*/ 18 h 44"/>
                <a:gd name="T30" fmla="*/ 3 w 18"/>
                <a:gd name="T31" fmla="*/ 20 h 44"/>
                <a:gd name="T32" fmla="*/ 3 w 18"/>
                <a:gd name="T33" fmla="*/ 23 h 44"/>
                <a:gd name="T34" fmla="*/ 3 w 18"/>
                <a:gd name="T35" fmla="*/ 25 h 44"/>
                <a:gd name="T36" fmla="*/ 3 w 18"/>
                <a:gd name="T37" fmla="*/ 27 h 44"/>
                <a:gd name="T38" fmla="*/ 3 w 18"/>
                <a:gd name="T39" fmla="*/ 29 h 44"/>
                <a:gd name="T40" fmla="*/ 4 w 18"/>
                <a:gd name="T41" fmla="*/ 33 h 44"/>
                <a:gd name="T42" fmla="*/ 5 w 18"/>
                <a:gd name="T43" fmla="*/ 34 h 44"/>
                <a:gd name="T44" fmla="*/ 5 w 18"/>
                <a:gd name="T45" fmla="*/ 35 h 44"/>
                <a:gd name="T46" fmla="*/ 4 w 18"/>
                <a:gd name="T47" fmla="*/ 38 h 44"/>
                <a:gd name="T48" fmla="*/ 6 w 18"/>
                <a:gd name="T49" fmla="*/ 39 h 44"/>
                <a:gd name="T50" fmla="*/ 7 w 18"/>
                <a:gd name="T51" fmla="*/ 36 h 44"/>
                <a:gd name="T52" fmla="*/ 8 w 18"/>
                <a:gd name="T53" fmla="*/ 35 h 44"/>
                <a:gd name="T54" fmla="*/ 8 w 18"/>
                <a:gd name="T55" fmla="*/ 32 h 44"/>
                <a:gd name="T56" fmla="*/ 8 w 18"/>
                <a:gd name="T57" fmla="*/ 30 h 44"/>
                <a:gd name="T58" fmla="*/ 8 w 18"/>
                <a:gd name="T59" fmla="*/ 28 h 44"/>
                <a:gd name="T60" fmla="*/ 8 w 18"/>
                <a:gd name="T61" fmla="*/ 26 h 44"/>
                <a:gd name="T62" fmla="*/ 9 w 18"/>
                <a:gd name="T63" fmla="*/ 24 h 44"/>
                <a:gd name="T64" fmla="*/ 10 w 18"/>
                <a:gd name="T65" fmla="*/ 23 h 44"/>
                <a:gd name="T66" fmla="*/ 10 w 18"/>
                <a:gd name="T67" fmla="*/ 26 h 44"/>
                <a:gd name="T68" fmla="*/ 10 w 18"/>
                <a:gd name="T69" fmla="*/ 28 h 44"/>
                <a:gd name="T70" fmla="*/ 10 w 18"/>
                <a:gd name="T71" fmla="*/ 33 h 44"/>
                <a:gd name="T72" fmla="*/ 11 w 18"/>
                <a:gd name="T73" fmla="*/ 36 h 44"/>
                <a:gd name="T74" fmla="*/ 11 w 18"/>
                <a:gd name="T75" fmla="*/ 39 h 44"/>
                <a:gd name="T76" fmla="*/ 11 w 18"/>
                <a:gd name="T77" fmla="*/ 42 h 44"/>
                <a:gd name="T78" fmla="*/ 13 w 18"/>
                <a:gd name="T79" fmla="*/ 43 h 44"/>
                <a:gd name="T80" fmla="*/ 13 w 18"/>
                <a:gd name="T81" fmla="*/ 40 h 44"/>
                <a:gd name="T82" fmla="*/ 13 w 18"/>
                <a:gd name="T83" fmla="*/ 37 h 44"/>
                <a:gd name="T84" fmla="*/ 15 w 18"/>
                <a:gd name="T85" fmla="*/ 36 h 44"/>
                <a:gd name="T86" fmla="*/ 14 w 18"/>
                <a:gd name="T87" fmla="*/ 33 h 44"/>
                <a:gd name="T88" fmla="*/ 14 w 18"/>
                <a:gd name="T89" fmla="*/ 30 h 44"/>
                <a:gd name="T90" fmla="*/ 14 w 18"/>
                <a:gd name="T91" fmla="*/ 28 h 44"/>
                <a:gd name="T92" fmla="*/ 14 w 18"/>
                <a:gd name="T93" fmla="*/ 25 h 44"/>
                <a:gd name="T94" fmla="*/ 14 w 18"/>
                <a:gd name="T95" fmla="*/ 24 h 44"/>
                <a:gd name="T96" fmla="*/ 14 w 18"/>
                <a:gd name="T97" fmla="*/ 21 h 44"/>
                <a:gd name="T98" fmla="*/ 14 w 18"/>
                <a:gd name="T99" fmla="*/ 18 h 44"/>
                <a:gd name="T100" fmla="*/ 16 w 18"/>
                <a:gd name="T101" fmla="*/ 17 h 44"/>
                <a:gd name="T102" fmla="*/ 17 w 18"/>
                <a:gd name="T103" fmla="*/ 15 h 44"/>
                <a:gd name="T104" fmla="*/ 16 w 18"/>
                <a:gd name="T105" fmla="*/ 14 h 44"/>
                <a:gd name="T106" fmla="*/ 16 w 18"/>
                <a:gd name="T107" fmla="*/ 12 h 44"/>
                <a:gd name="T108" fmla="*/ 15 w 18"/>
                <a:gd name="T109" fmla="*/ 10 h 44"/>
                <a:gd name="T110" fmla="*/ 15 w 18"/>
                <a:gd name="T111" fmla="*/ 8 h 44"/>
                <a:gd name="T112" fmla="*/ 15 w 18"/>
                <a:gd name="T113" fmla="*/ 7 h 44"/>
                <a:gd name="T114" fmla="*/ 17 w 18"/>
                <a:gd name="T115" fmla="*/ 5 h 44"/>
                <a:gd name="T116" fmla="*/ 15 w 18"/>
                <a:gd name="T117" fmla="*/ 5 h 44"/>
                <a:gd name="T118" fmla="*/ 14 w 18"/>
                <a:gd name="T119" fmla="*/ 6 h 44"/>
                <a:gd name="T120" fmla="*/ 13 w 18"/>
                <a:gd name="T121" fmla="*/ 5 h 44"/>
                <a:gd name="T122" fmla="*/ 13 w 18"/>
                <a:gd name="T123"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 h="44">
                  <a:moveTo>
                    <a:pt x="13" y="6"/>
                  </a:moveTo>
                  <a:lnTo>
                    <a:pt x="12" y="6"/>
                  </a:lnTo>
                  <a:lnTo>
                    <a:pt x="11" y="5"/>
                  </a:lnTo>
                  <a:lnTo>
                    <a:pt x="11" y="5"/>
                  </a:lnTo>
                  <a:lnTo>
                    <a:pt x="11" y="4"/>
                  </a:lnTo>
                  <a:lnTo>
                    <a:pt x="11" y="3"/>
                  </a:lnTo>
                  <a:lnTo>
                    <a:pt x="11" y="2"/>
                  </a:lnTo>
                  <a:lnTo>
                    <a:pt x="10" y="1"/>
                  </a:lnTo>
                  <a:lnTo>
                    <a:pt x="8" y="0"/>
                  </a:lnTo>
                  <a:lnTo>
                    <a:pt x="7" y="0"/>
                  </a:lnTo>
                  <a:lnTo>
                    <a:pt x="5" y="1"/>
                  </a:lnTo>
                  <a:lnTo>
                    <a:pt x="4" y="2"/>
                  </a:lnTo>
                  <a:lnTo>
                    <a:pt x="4" y="3"/>
                  </a:lnTo>
                  <a:lnTo>
                    <a:pt x="4" y="4"/>
                  </a:lnTo>
                  <a:lnTo>
                    <a:pt x="3" y="5"/>
                  </a:lnTo>
                  <a:lnTo>
                    <a:pt x="3" y="6"/>
                  </a:lnTo>
                  <a:lnTo>
                    <a:pt x="4" y="6"/>
                  </a:lnTo>
                  <a:lnTo>
                    <a:pt x="4" y="7"/>
                  </a:lnTo>
                  <a:lnTo>
                    <a:pt x="3" y="8"/>
                  </a:lnTo>
                  <a:lnTo>
                    <a:pt x="3" y="8"/>
                  </a:lnTo>
                  <a:lnTo>
                    <a:pt x="2" y="9"/>
                  </a:lnTo>
                  <a:lnTo>
                    <a:pt x="2" y="10"/>
                  </a:lnTo>
                  <a:lnTo>
                    <a:pt x="1" y="12"/>
                  </a:lnTo>
                  <a:lnTo>
                    <a:pt x="1" y="13"/>
                  </a:lnTo>
                  <a:lnTo>
                    <a:pt x="1" y="14"/>
                  </a:lnTo>
                  <a:lnTo>
                    <a:pt x="1" y="15"/>
                  </a:lnTo>
                  <a:lnTo>
                    <a:pt x="0" y="15"/>
                  </a:lnTo>
                  <a:lnTo>
                    <a:pt x="1" y="16"/>
                  </a:lnTo>
                  <a:lnTo>
                    <a:pt x="1" y="17"/>
                  </a:lnTo>
                  <a:lnTo>
                    <a:pt x="2" y="18"/>
                  </a:lnTo>
                  <a:lnTo>
                    <a:pt x="3" y="19"/>
                  </a:lnTo>
                  <a:lnTo>
                    <a:pt x="3" y="20"/>
                  </a:lnTo>
                  <a:lnTo>
                    <a:pt x="3" y="21"/>
                  </a:lnTo>
                  <a:lnTo>
                    <a:pt x="3" y="23"/>
                  </a:lnTo>
                  <a:lnTo>
                    <a:pt x="3" y="24"/>
                  </a:lnTo>
                  <a:lnTo>
                    <a:pt x="3" y="25"/>
                  </a:lnTo>
                  <a:lnTo>
                    <a:pt x="3" y="25"/>
                  </a:lnTo>
                  <a:lnTo>
                    <a:pt x="3" y="27"/>
                  </a:lnTo>
                  <a:lnTo>
                    <a:pt x="3" y="27"/>
                  </a:lnTo>
                  <a:lnTo>
                    <a:pt x="3" y="29"/>
                  </a:lnTo>
                  <a:lnTo>
                    <a:pt x="3" y="31"/>
                  </a:lnTo>
                  <a:lnTo>
                    <a:pt x="4" y="33"/>
                  </a:lnTo>
                  <a:lnTo>
                    <a:pt x="4" y="34"/>
                  </a:lnTo>
                  <a:lnTo>
                    <a:pt x="5" y="34"/>
                  </a:lnTo>
                  <a:lnTo>
                    <a:pt x="5" y="35"/>
                  </a:lnTo>
                  <a:lnTo>
                    <a:pt x="5" y="35"/>
                  </a:lnTo>
                  <a:lnTo>
                    <a:pt x="5" y="37"/>
                  </a:lnTo>
                  <a:lnTo>
                    <a:pt x="4" y="38"/>
                  </a:lnTo>
                  <a:lnTo>
                    <a:pt x="5" y="39"/>
                  </a:lnTo>
                  <a:lnTo>
                    <a:pt x="6" y="39"/>
                  </a:lnTo>
                  <a:lnTo>
                    <a:pt x="7" y="38"/>
                  </a:lnTo>
                  <a:lnTo>
                    <a:pt x="7" y="36"/>
                  </a:lnTo>
                  <a:lnTo>
                    <a:pt x="8" y="35"/>
                  </a:lnTo>
                  <a:lnTo>
                    <a:pt x="8" y="35"/>
                  </a:lnTo>
                  <a:lnTo>
                    <a:pt x="8" y="34"/>
                  </a:lnTo>
                  <a:lnTo>
                    <a:pt x="8" y="32"/>
                  </a:lnTo>
                  <a:lnTo>
                    <a:pt x="7" y="31"/>
                  </a:lnTo>
                  <a:lnTo>
                    <a:pt x="8" y="30"/>
                  </a:lnTo>
                  <a:lnTo>
                    <a:pt x="8" y="29"/>
                  </a:lnTo>
                  <a:lnTo>
                    <a:pt x="8" y="28"/>
                  </a:lnTo>
                  <a:lnTo>
                    <a:pt x="7" y="27"/>
                  </a:lnTo>
                  <a:lnTo>
                    <a:pt x="8" y="26"/>
                  </a:lnTo>
                  <a:lnTo>
                    <a:pt x="9" y="25"/>
                  </a:lnTo>
                  <a:lnTo>
                    <a:pt x="9" y="24"/>
                  </a:lnTo>
                  <a:lnTo>
                    <a:pt x="9" y="23"/>
                  </a:lnTo>
                  <a:lnTo>
                    <a:pt x="10" y="23"/>
                  </a:lnTo>
                  <a:lnTo>
                    <a:pt x="10" y="25"/>
                  </a:lnTo>
                  <a:lnTo>
                    <a:pt x="10" y="26"/>
                  </a:lnTo>
                  <a:lnTo>
                    <a:pt x="10" y="27"/>
                  </a:lnTo>
                  <a:lnTo>
                    <a:pt x="10" y="28"/>
                  </a:lnTo>
                  <a:lnTo>
                    <a:pt x="10" y="31"/>
                  </a:lnTo>
                  <a:lnTo>
                    <a:pt x="10" y="33"/>
                  </a:lnTo>
                  <a:lnTo>
                    <a:pt x="10" y="35"/>
                  </a:lnTo>
                  <a:lnTo>
                    <a:pt x="11" y="36"/>
                  </a:lnTo>
                  <a:lnTo>
                    <a:pt x="11" y="37"/>
                  </a:lnTo>
                  <a:lnTo>
                    <a:pt x="11" y="39"/>
                  </a:lnTo>
                  <a:lnTo>
                    <a:pt x="11" y="41"/>
                  </a:lnTo>
                  <a:lnTo>
                    <a:pt x="11" y="42"/>
                  </a:lnTo>
                  <a:lnTo>
                    <a:pt x="13" y="43"/>
                  </a:lnTo>
                  <a:lnTo>
                    <a:pt x="13" y="43"/>
                  </a:lnTo>
                  <a:lnTo>
                    <a:pt x="14" y="41"/>
                  </a:lnTo>
                  <a:lnTo>
                    <a:pt x="13" y="40"/>
                  </a:lnTo>
                  <a:lnTo>
                    <a:pt x="13" y="38"/>
                  </a:lnTo>
                  <a:lnTo>
                    <a:pt x="13" y="37"/>
                  </a:lnTo>
                  <a:lnTo>
                    <a:pt x="14" y="37"/>
                  </a:lnTo>
                  <a:lnTo>
                    <a:pt x="15" y="36"/>
                  </a:lnTo>
                  <a:lnTo>
                    <a:pt x="15" y="35"/>
                  </a:lnTo>
                  <a:lnTo>
                    <a:pt x="14" y="33"/>
                  </a:lnTo>
                  <a:lnTo>
                    <a:pt x="14" y="32"/>
                  </a:lnTo>
                  <a:lnTo>
                    <a:pt x="14" y="30"/>
                  </a:lnTo>
                  <a:lnTo>
                    <a:pt x="14" y="29"/>
                  </a:lnTo>
                  <a:lnTo>
                    <a:pt x="14" y="28"/>
                  </a:lnTo>
                  <a:lnTo>
                    <a:pt x="14" y="27"/>
                  </a:lnTo>
                  <a:lnTo>
                    <a:pt x="14" y="25"/>
                  </a:lnTo>
                  <a:lnTo>
                    <a:pt x="14" y="25"/>
                  </a:lnTo>
                  <a:lnTo>
                    <a:pt x="14" y="24"/>
                  </a:lnTo>
                  <a:lnTo>
                    <a:pt x="14" y="23"/>
                  </a:lnTo>
                  <a:lnTo>
                    <a:pt x="14" y="21"/>
                  </a:lnTo>
                  <a:lnTo>
                    <a:pt x="14" y="19"/>
                  </a:lnTo>
                  <a:lnTo>
                    <a:pt x="14" y="18"/>
                  </a:lnTo>
                  <a:lnTo>
                    <a:pt x="14" y="17"/>
                  </a:lnTo>
                  <a:lnTo>
                    <a:pt x="16" y="17"/>
                  </a:lnTo>
                  <a:lnTo>
                    <a:pt x="17" y="17"/>
                  </a:lnTo>
                  <a:lnTo>
                    <a:pt x="17" y="15"/>
                  </a:lnTo>
                  <a:lnTo>
                    <a:pt x="16" y="15"/>
                  </a:lnTo>
                  <a:lnTo>
                    <a:pt x="16" y="14"/>
                  </a:lnTo>
                  <a:lnTo>
                    <a:pt x="16" y="13"/>
                  </a:lnTo>
                  <a:lnTo>
                    <a:pt x="16" y="12"/>
                  </a:lnTo>
                  <a:lnTo>
                    <a:pt x="15" y="11"/>
                  </a:lnTo>
                  <a:lnTo>
                    <a:pt x="15" y="10"/>
                  </a:lnTo>
                  <a:lnTo>
                    <a:pt x="15" y="9"/>
                  </a:lnTo>
                  <a:lnTo>
                    <a:pt x="15" y="8"/>
                  </a:lnTo>
                  <a:lnTo>
                    <a:pt x="14" y="7"/>
                  </a:lnTo>
                  <a:lnTo>
                    <a:pt x="15" y="7"/>
                  </a:lnTo>
                  <a:lnTo>
                    <a:pt x="17" y="5"/>
                  </a:lnTo>
                  <a:lnTo>
                    <a:pt x="17" y="5"/>
                  </a:lnTo>
                  <a:lnTo>
                    <a:pt x="16" y="5"/>
                  </a:lnTo>
                  <a:lnTo>
                    <a:pt x="15" y="5"/>
                  </a:lnTo>
                  <a:lnTo>
                    <a:pt x="14" y="5"/>
                  </a:lnTo>
                  <a:lnTo>
                    <a:pt x="14" y="6"/>
                  </a:lnTo>
                  <a:lnTo>
                    <a:pt x="13" y="6"/>
                  </a:lnTo>
                  <a:lnTo>
                    <a:pt x="13" y="5"/>
                  </a:lnTo>
                  <a:lnTo>
                    <a:pt x="13" y="5"/>
                  </a:lnTo>
                  <a:lnTo>
                    <a:pt x="13"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70"/>
            <p:cNvSpPr>
              <a:spLocks/>
            </p:cNvSpPr>
            <p:nvPr/>
          </p:nvSpPr>
          <p:spPr bwMode="auto">
            <a:xfrm>
              <a:off x="2395483" y="4145074"/>
              <a:ext cx="30856" cy="99182"/>
            </a:xfrm>
            <a:custGeom>
              <a:avLst/>
              <a:gdLst>
                <a:gd name="T0" fmla="*/ 0 w 12"/>
                <a:gd name="T1" fmla="*/ 12 h 28"/>
                <a:gd name="T2" fmla="*/ 0 w 12"/>
                <a:gd name="T3" fmla="*/ 10 h 28"/>
                <a:gd name="T4" fmla="*/ 0 w 12"/>
                <a:gd name="T5" fmla="*/ 8 h 28"/>
                <a:gd name="T6" fmla="*/ 0 w 12"/>
                <a:gd name="T7" fmla="*/ 6 h 28"/>
                <a:gd name="T8" fmla="*/ 1 w 12"/>
                <a:gd name="T9" fmla="*/ 5 h 28"/>
                <a:gd name="T10" fmla="*/ 2 w 12"/>
                <a:gd name="T11" fmla="*/ 4 h 28"/>
                <a:gd name="T12" fmla="*/ 5 w 12"/>
                <a:gd name="T13" fmla="*/ 3 h 28"/>
                <a:gd name="T14" fmla="*/ 6 w 12"/>
                <a:gd name="T15" fmla="*/ 1 h 28"/>
                <a:gd name="T16" fmla="*/ 7 w 12"/>
                <a:gd name="T17" fmla="*/ 0 h 28"/>
                <a:gd name="T18" fmla="*/ 10 w 12"/>
                <a:gd name="T19" fmla="*/ 0 h 28"/>
                <a:gd name="T20" fmla="*/ 10 w 12"/>
                <a:gd name="T21" fmla="*/ 2 h 28"/>
                <a:gd name="T22" fmla="*/ 10 w 12"/>
                <a:gd name="T23" fmla="*/ 4 h 28"/>
                <a:gd name="T24" fmla="*/ 10 w 12"/>
                <a:gd name="T25" fmla="*/ 5 h 28"/>
                <a:gd name="T26" fmla="*/ 11 w 12"/>
                <a:gd name="T27" fmla="*/ 8 h 28"/>
                <a:gd name="T28" fmla="*/ 11 w 12"/>
                <a:gd name="T29" fmla="*/ 10 h 28"/>
                <a:gd name="T30" fmla="*/ 10 w 12"/>
                <a:gd name="T31" fmla="*/ 10 h 28"/>
                <a:gd name="T32" fmla="*/ 9 w 12"/>
                <a:gd name="T33" fmla="*/ 10 h 28"/>
                <a:gd name="T34" fmla="*/ 7 w 12"/>
                <a:gd name="T35" fmla="*/ 12 h 28"/>
                <a:gd name="T36" fmla="*/ 7 w 12"/>
                <a:gd name="T37" fmla="*/ 14 h 28"/>
                <a:gd name="T38" fmla="*/ 10 w 12"/>
                <a:gd name="T39" fmla="*/ 15 h 28"/>
                <a:gd name="T40" fmla="*/ 10 w 12"/>
                <a:gd name="T41" fmla="*/ 18 h 28"/>
                <a:gd name="T42" fmla="*/ 9 w 12"/>
                <a:gd name="T43" fmla="*/ 19 h 28"/>
                <a:gd name="T44" fmla="*/ 7 w 12"/>
                <a:gd name="T45" fmla="*/ 20 h 28"/>
                <a:gd name="T46" fmla="*/ 8 w 12"/>
                <a:gd name="T47" fmla="*/ 21 h 28"/>
                <a:gd name="T48" fmla="*/ 10 w 12"/>
                <a:gd name="T49" fmla="*/ 22 h 28"/>
                <a:gd name="T50" fmla="*/ 7 w 12"/>
                <a:gd name="T51" fmla="*/ 23 h 28"/>
                <a:gd name="T52" fmla="*/ 5 w 12"/>
                <a:gd name="T53" fmla="*/ 23 h 28"/>
                <a:gd name="T54" fmla="*/ 5 w 12"/>
                <a:gd name="T55" fmla="*/ 25 h 28"/>
                <a:gd name="T56" fmla="*/ 7 w 12"/>
                <a:gd name="T57" fmla="*/ 26 h 28"/>
                <a:gd name="T58" fmla="*/ 6 w 12"/>
                <a:gd name="T59" fmla="*/ 27 h 28"/>
                <a:gd name="T60" fmla="*/ 3 w 12"/>
                <a:gd name="T61" fmla="*/ 26 h 28"/>
                <a:gd name="T62" fmla="*/ 2 w 12"/>
                <a:gd name="T63" fmla="*/ 25 h 28"/>
                <a:gd name="T64" fmla="*/ 3 w 12"/>
                <a:gd name="T65" fmla="*/ 22 h 28"/>
                <a:gd name="T66" fmla="*/ 2 w 12"/>
                <a:gd name="T67" fmla="*/ 21 h 28"/>
                <a:gd name="T68" fmla="*/ 2 w 12"/>
                <a:gd name="T69" fmla="*/ 19 h 28"/>
                <a:gd name="T70" fmla="*/ 2 w 12"/>
                <a:gd name="T71" fmla="*/ 18 h 28"/>
                <a:gd name="T72" fmla="*/ 1 w 12"/>
                <a:gd name="T73" fmla="*/ 15 h 28"/>
                <a:gd name="T74" fmla="*/ 0 w 12"/>
                <a:gd name="T75"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 h="28">
                  <a:moveTo>
                    <a:pt x="1" y="12"/>
                  </a:moveTo>
                  <a:lnTo>
                    <a:pt x="0" y="12"/>
                  </a:lnTo>
                  <a:lnTo>
                    <a:pt x="0" y="11"/>
                  </a:lnTo>
                  <a:lnTo>
                    <a:pt x="0" y="10"/>
                  </a:lnTo>
                  <a:lnTo>
                    <a:pt x="0" y="9"/>
                  </a:lnTo>
                  <a:lnTo>
                    <a:pt x="0" y="8"/>
                  </a:lnTo>
                  <a:lnTo>
                    <a:pt x="0" y="8"/>
                  </a:lnTo>
                  <a:lnTo>
                    <a:pt x="0" y="6"/>
                  </a:lnTo>
                  <a:lnTo>
                    <a:pt x="1" y="6"/>
                  </a:lnTo>
                  <a:lnTo>
                    <a:pt x="1" y="5"/>
                  </a:lnTo>
                  <a:lnTo>
                    <a:pt x="2" y="4"/>
                  </a:lnTo>
                  <a:lnTo>
                    <a:pt x="2" y="4"/>
                  </a:lnTo>
                  <a:lnTo>
                    <a:pt x="3" y="4"/>
                  </a:lnTo>
                  <a:lnTo>
                    <a:pt x="5" y="3"/>
                  </a:lnTo>
                  <a:lnTo>
                    <a:pt x="6" y="2"/>
                  </a:lnTo>
                  <a:lnTo>
                    <a:pt x="6" y="1"/>
                  </a:lnTo>
                  <a:lnTo>
                    <a:pt x="6" y="0"/>
                  </a:lnTo>
                  <a:lnTo>
                    <a:pt x="7" y="0"/>
                  </a:lnTo>
                  <a:lnTo>
                    <a:pt x="8" y="0"/>
                  </a:lnTo>
                  <a:lnTo>
                    <a:pt x="10" y="0"/>
                  </a:lnTo>
                  <a:lnTo>
                    <a:pt x="10" y="1"/>
                  </a:lnTo>
                  <a:lnTo>
                    <a:pt x="10" y="2"/>
                  </a:lnTo>
                  <a:lnTo>
                    <a:pt x="10" y="3"/>
                  </a:lnTo>
                  <a:lnTo>
                    <a:pt x="10" y="4"/>
                  </a:lnTo>
                  <a:lnTo>
                    <a:pt x="10" y="4"/>
                  </a:lnTo>
                  <a:lnTo>
                    <a:pt x="10" y="5"/>
                  </a:lnTo>
                  <a:lnTo>
                    <a:pt x="10" y="6"/>
                  </a:lnTo>
                  <a:lnTo>
                    <a:pt x="11" y="8"/>
                  </a:lnTo>
                  <a:lnTo>
                    <a:pt x="11" y="8"/>
                  </a:lnTo>
                  <a:lnTo>
                    <a:pt x="11" y="10"/>
                  </a:lnTo>
                  <a:lnTo>
                    <a:pt x="10" y="10"/>
                  </a:lnTo>
                  <a:lnTo>
                    <a:pt x="10" y="10"/>
                  </a:lnTo>
                  <a:lnTo>
                    <a:pt x="9" y="11"/>
                  </a:lnTo>
                  <a:lnTo>
                    <a:pt x="9" y="10"/>
                  </a:lnTo>
                  <a:lnTo>
                    <a:pt x="8" y="12"/>
                  </a:lnTo>
                  <a:lnTo>
                    <a:pt x="7" y="12"/>
                  </a:lnTo>
                  <a:lnTo>
                    <a:pt x="7" y="13"/>
                  </a:lnTo>
                  <a:lnTo>
                    <a:pt x="7" y="14"/>
                  </a:lnTo>
                  <a:lnTo>
                    <a:pt x="8" y="14"/>
                  </a:lnTo>
                  <a:lnTo>
                    <a:pt x="10" y="15"/>
                  </a:lnTo>
                  <a:lnTo>
                    <a:pt x="10" y="17"/>
                  </a:lnTo>
                  <a:lnTo>
                    <a:pt x="10" y="18"/>
                  </a:lnTo>
                  <a:lnTo>
                    <a:pt x="9" y="18"/>
                  </a:lnTo>
                  <a:lnTo>
                    <a:pt x="9" y="19"/>
                  </a:lnTo>
                  <a:lnTo>
                    <a:pt x="8" y="19"/>
                  </a:lnTo>
                  <a:lnTo>
                    <a:pt x="7" y="20"/>
                  </a:lnTo>
                  <a:lnTo>
                    <a:pt x="7" y="21"/>
                  </a:lnTo>
                  <a:lnTo>
                    <a:pt x="8" y="21"/>
                  </a:lnTo>
                  <a:lnTo>
                    <a:pt x="9" y="21"/>
                  </a:lnTo>
                  <a:lnTo>
                    <a:pt x="10" y="22"/>
                  </a:lnTo>
                  <a:lnTo>
                    <a:pt x="9" y="23"/>
                  </a:lnTo>
                  <a:lnTo>
                    <a:pt x="7" y="23"/>
                  </a:lnTo>
                  <a:lnTo>
                    <a:pt x="7" y="23"/>
                  </a:lnTo>
                  <a:lnTo>
                    <a:pt x="5" y="23"/>
                  </a:lnTo>
                  <a:lnTo>
                    <a:pt x="4" y="24"/>
                  </a:lnTo>
                  <a:lnTo>
                    <a:pt x="5" y="25"/>
                  </a:lnTo>
                  <a:lnTo>
                    <a:pt x="5" y="25"/>
                  </a:lnTo>
                  <a:lnTo>
                    <a:pt x="7" y="26"/>
                  </a:lnTo>
                  <a:lnTo>
                    <a:pt x="7" y="27"/>
                  </a:lnTo>
                  <a:lnTo>
                    <a:pt x="6" y="27"/>
                  </a:lnTo>
                  <a:lnTo>
                    <a:pt x="4" y="27"/>
                  </a:lnTo>
                  <a:lnTo>
                    <a:pt x="3" y="26"/>
                  </a:lnTo>
                  <a:lnTo>
                    <a:pt x="2" y="26"/>
                  </a:lnTo>
                  <a:lnTo>
                    <a:pt x="2" y="25"/>
                  </a:lnTo>
                  <a:lnTo>
                    <a:pt x="3" y="24"/>
                  </a:lnTo>
                  <a:lnTo>
                    <a:pt x="3" y="22"/>
                  </a:lnTo>
                  <a:lnTo>
                    <a:pt x="3" y="21"/>
                  </a:lnTo>
                  <a:lnTo>
                    <a:pt x="2" y="21"/>
                  </a:lnTo>
                  <a:lnTo>
                    <a:pt x="3" y="20"/>
                  </a:lnTo>
                  <a:lnTo>
                    <a:pt x="2" y="19"/>
                  </a:lnTo>
                  <a:lnTo>
                    <a:pt x="2" y="18"/>
                  </a:lnTo>
                  <a:lnTo>
                    <a:pt x="2" y="18"/>
                  </a:lnTo>
                  <a:lnTo>
                    <a:pt x="2" y="16"/>
                  </a:lnTo>
                  <a:lnTo>
                    <a:pt x="1" y="15"/>
                  </a:lnTo>
                  <a:lnTo>
                    <a:pt x="1" y="14"/>
                  </a:lnTo>
                  <a:lnTo>
                    <a:pt x="0" y="13"/>
                  </a:lnTo>
                  <a:lnTo>
                    <a:pt x="1" y="1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71"/>
            <p:cNvSpPr>
              <a:spLocks/>
            </p:cNvSpPr>
            <p:nvPr/>
          </p:nvSpPr>
          <p:spPr bwMode="auto">
            <a:xfrm>
              <a:off x="2395483" y="4145074"/>
              <a:ext cx="30856" cy="99182"/>
            </a:xfrm>
            <a:custGeom>
              <a:avLst/>
              <a:gdLst>
                <a:gd name="T0" fmla="*/ 0 w 12"/>
                <a:gd name="T1" fmla="*/ 12 h 28"/>
                <a:gd name="T2" fmla="*/ 0 w 12"/>
                <a:gd name="T3" fmla="*/ 10 h 28"/>
                <a:gd name="T4" fmla="*/ 0 w 12"/>
                <a:gd name="T5" fmla="*/ 8 h 28"/>
                <a:gd name="T6" fmla="*/ 0 w 12"/>
                <a:gd name="T7" fmla="*/ 6 h 28"/>
                <a:gd name="T8" fmla="*/ 1 w 12"/>
                <a:gd name="T9" fmla="*/ 5 h 28"/>
                <a:gd name="T10" fmla="*/ 2 w 12"/>
                <a:gd name="T11" fmla="*/ 4 h 28"/>
                <a:gd name="T12" fmla="*/ 5 w 12"/>
                <a:gd name="T13" fmla="*/ 3 h 28"/>
                <a:gd name="T14" fmla="*/ 6 w 12"/>
                <a:gd name="T15" fmla="*/ 1 h 28"/>
                <a:gd name="T16" fmla="*/ 7 w 12"/>
                <a:gd name="T17" fmla="*/ 0 h 28"/>
                <a:gd name="T18" fmla="*/ 10 w 12"/>
                <a:gd name="T19" fmla="*/ 0 h 28"/>
                <a:gd name="T20" fmla="*/ 10 w 12"/>
                <a:gd name="T21" fmla="*/ 2 h 28"/>
                <a:gd name="T22" fmla="*/ 10 w 12"/>
                <a:gd name="T23" fmla="*/ 4 h 28"/>
                <a:gd name="T24" fmla="*/ 10 w 12"/>
                <a:gd name="T25" fmla="*/ 5 h 28"/>
                <a:gd name="T26" fmla="*/ 11 w 12"/>
                <a:gd name="T27" fmla="*/ 8 h 28"/>
                <a:gd name="T28" fmla="*/ 11 w 12"/>
                <a:gd name="T29" fmla="*/ 10 h 28"/>
                <a:gd name="T30" fmla="*/ 10 w 12"/>
                <a:gd name="T31" fmla="*/ 10 h 28"/>
                <a:gd name="T32" fmla="*/ 9 w 12"/>
                <a:gd name="T33" fmla="*/ 10 h 28"/>
                <a:gd name="T34" fmla="*/ 7 w 12"/>
                <a:gd name="T35" fmla="*/ 12 h 28"/>
                <a:gd name="T36" fmla="*/ 7 w 12"/>
                <a:gd name="T37" fmla="*/ 14 h 28"/>
                <a:gd name="T38" fmla="*/ 10 w 12"/>
                <a:gd name="T39" fmla="*/ 15 h 28"/>
                <a:gd name="T40" fmla="*/ 10 w 12"/>
                <a:gd name="T41" fmla="*/ 18 h 28"/>
                <a:gd name="T42" fmla="*/ 9 w 12"/>
                <a:gd name="T43" fmla="*/ 19 h 28"/>
                <a:gd name="T44" fmla="*/ 7 w 12"/>
                <a:gd name="T45" fmla="*/ 20 h 28"/>
                <a:gd name="T46" fmla="*/ 8 w 12"/>
                <a:gd name="T47" fmla="*/ 21 h 28"/>
                <a:gd name="T48" fmla="*/ 10 w 12"/>
                <a:gd name="T49" fmla="*/ 22 h 28"/>
                <a:gd name="T50" fmla="*/ 7 w 12"/>
                <a:gd name="T51" fmla="*/ 23 h 28"/>
                <a:gd name="T52" fmla="*/ 5 w 12"/>
                <a:gd name="T53" fmla="*/ 23 h 28"/>
                <a:gd name="T54" fmla="*/ 5 w 12"/>
                <a:gd name="T55" fmla="*/ 25 h 28"/>
                <a:gd name="T56" fmla="*/ 7 w 12"/>
                <a:gd name="T57" fmla="*/ 26 h 28"/>
                <a:gd name="T58" fmla="*/ 6 w 12"/>
                <a:gd name="T59" fmla="*/ 27 h 28"/>
                <a:gd name="T60" fmla="*/ 3 w 12"/>
                <a:gd name="T61" fmla="*/ 26 h 28"/>
                <a:gd name="T62" fmla="*/ 2 w 12"/>
                <a:gd name="T63" fmla="*/ 25 h 28"/>
                <a:gd name="T64" fmla="*/ 3 w 12"/>
                <a:gd name="T65" fmla="*/ 22 h 28"/>
                <a:gd name="T66" fmla="*/ 2 w 12"/>
                <a:gd name="T67" fmla="*/ 21 h 28"/>
                <a:gd name="T68" fmla="*/ 2 w 12"/>
                <a:gd name="T69" fmla="*/ 19 h 28"/>
                <a:gd name="T70" fmla="*/ 2 w 12"/>
                <a:gd name="T71" fmla="*/ 18 h 28"/>
                <a:gd name="T72" fmla="*/ 1 w 12"/>
                <a:gd name="T73" fmla="*/ 15 h 28"/>
                <a:gd name="T74" fmla="*/ 0 w 12"/>
                <a:gd name="T75"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 h="28">
                  <a:moveTo>
                    <a:pt x="1" y="12"/>
                  </a:moveTo>
                  <a:lnTo>
                    <a:pt x="0" y="12"/>
                  </a:lnTo>
                  <a:lnTo>
                    <a:pt x="0" y="11"/>
                  </a:lnTo>
                  <a:lnTo>
                    <a:pt x="0" y="10"/>
                  </a:lnTo>
                  <a:lnTo>
                    <a:pt x="0" y="9"/>
                  </a:lnTo>
                  <a:lnTo>
                    <a:pt x="0" y="8"/>
                  </a:lnTo>
                  <a:lnTo>
                    <a:pt x="0" y="8"/>
                  </a:lnTo>
                  <a:lnTo>
                    <a:pt x="0" y="6"/>
                  </a:lnTo>
                  <a:lnTo>
                    <a:pt x="1" y="6"/>
                  </a:lnTo>
                  <a:lnTo>
                    <a:pt x="1" y="5"/>
                  </a:lnTo>
                  <a:lnTo>
                    <a:pt x="2" y="4"/>
                  </a:lnTo>
                  <a:lnTo>
                    <a:pt x="2" y="4"/>
                  </a:lnTo>
                  <a:lnTo>
                    <a:pt x="3" y="4"/>
                  </a:lnTo>
                  <a:lnTo>
                    <a:pt x="5" y="3"/>
                  </a:lnTo>
                  <a:lnTo>
                    <a:pt x="6" y="2"/>
                  </a:lnTo>
                  <a:lnTo>
                    <a:pt x="6" y="1"/>
                  </a:lnTo>
                  <a:lnTo>
                    <a:pt x="6" y="0"/>
                  </a:lnTo>
                  <a:lnTo>
                    <a:pt x="7" y="0"/>
                  </a:lnTo>
                  <a:lnTo>
                    <a:pt x="8" y="0"/>
                  </a:lnTo>
                  <a:lnTo>
                    <a:pt x="10" y="0"/>
                  </a:lnTo>
                  <a:lnTo>
                    <a:pt x="10" y="1"/>
                  </a:lnTo>
                  <a:lnTo>
                    <a:pt x="10" y="2"/>
                  </a:lnTo>
                  <a:lnTo>
                    <a:pt x="10" y="3"/>
                  </a:lnTo>
                  <a:lnTo>
                    <a:pt x="10" y="4"/>
                  </a:lnTo>
                  <a:lnTo>
                    <a:pt x="10" y="4"/>
                  </a:lnTo>
                  <a:lnTo>
                    <a:pt x="10" y="5"/>
                  </a:lnTo>
                  <a:lnTo>
                    <a:pt x="10" y="6"/>
                  </a:lnTo>
                  <a:lnTo>
                    <a:pt x="11" y="8"/>
                  </a:lnTo>
                  <a:lnTo>
                    <a:pt x="11" y="8"/>
                  </a:lnTo>
                  <a:lnTo>
                    <a:pt x="11" y="10"/>
                  </a:lnTo>
                  <a:lnTo>
                    <a:pt x="10" y="10"/>
                  </a:lnTo>
                  <a:lnTo>
                    <a:pt x="10" y="10"/>
                  </a:lnTo>
                  <a:lnTo>
                    <a:pt x="9" y="11"/>
                  </a:lnTo>
                  <a:lnTo>
                    <a:pt x="9" y="10"/>
                  </a:lnTo>
                  <a:lnTo>
                    <a:pt x="8" y="12"/>
                  </a:lnTo>
                  <a:lnTo>
                    <a:pt x="7" y="12"/>
                  </a:lnTo>
                  <a:lnTo>
                    <a:pt x="7" y="13"/>
                  </a:lnTo>
                  <a:lnTo>
                    <a:pt x="7" y="14"/>
                  </a:lnTo>
                  <a:lnTo>
                    <a:pt x="8" y="14"/>
                  </a:lnTo>
                  <a:lnTo>
                    <a:pt x="10" y="15"/>
                  </a:lnTo>
                  <a:lnTo>
                    <a:pt x="10" y="17"/>
                  </a:lnTo>
                  <a:lnTo>
                    <a:pt x="10" y="18"/>
                  </a:lnTo>
                  <a:lnTo>
                    <a:pt x="9" y="18"/>
                  </a:lnTo>
                  <a:lnTo>
                    <a:pt x="9" y="19"/>
                  </a:lnTo>
                  <a:lnTo>
                    <a:pt x="8" y="19"/>
                  </a:lnTo>
                  <a:lnTo>
                    <a:pt x="7" y="20"/>
                  </a:lnTo>
                  <a:lnTo>
                    <a:pt x="7" y="21"/>
                  </a:lnTo>
                  <a:lnTo>
                    <a:pt x="8" y="21"/>
                  </a:lnTo>
                  <a:lnTo>
                    <a:pt x="9" y="21"/>
                  </a:lnTo>
                  <a:lnTo>
                    <a:pt x="10" y="22"/>
                  </a:lnTo>
                  <a:lnTo>
                    <a:pt x="9" y="23"/>
                  </a:lnTo>
                  <a:lnTo>
                    <a:pt x="7" y="23"/>
                  </a:lnTo>
                  <a:lnTo>
                    <a:pt x="7" y="23"/>
                  </a:lnTo>
                  <a:lnTo>
                    <a:pt x="5" y="23"/>
                  </a:lnTo>
                  <a:lnTo>
                    <a:pt x="4" y="24"/>
                  </a:lnTo>
                  <a:lnTo>
                    <a:pt x="5" y="25"/>
                  </a:lnTo>
                  <a:lnTo>
                    <a:pt x="5" y="25"/>
                  </a:lnTo>
                  <a:lnTo>
                    <a:pt x="7" y="26"/>
                  </a:lnTo>
                  <a:lnTo>
                    <a:pt x="7" y="27"/>
                  </a:lnTo>
                  <a:lnTo>
                    <a:pt x="6" y="27"/>
                  </a:lnTo>
                  <a:lnTo>
                    <a:pt x="4" y="27"/>
                  </a:lnTo>
                  <a:lnTo>
                    <a:pt x="3" y="26"/>
                  </a:lnTo>
                  <a:lnTo>
                    <a:pt x="2" y="26"/>
                  </a:lnTo>
                  <a:lnTo>
                    <a:pt x="2" y="25"/>
                  </a:lnTo>
                  <a:lnTo>
                    <a:pt x="3" y="24"/>
                  </a:lnTo>
                  <a:lnTo>
                    <a:pt x="3" y="22"/>
                  </a:lnTo>
                  <a:lnTo>
                    <a:pt x="3" y="21"/>
                  </a:lnTo>
                  <a:lnTo>
                    <a:pt x="2" y="21"/>
                  </a:lnTo>
                  <a:lnTo>
                    <a:pt x="3" y="20"/>
                  </a:lnTo>
                  <a:lnTo>
                    <a:pt x="2" y="19"/>
                  </a:lnTo>
                  <a:lnTo>
                    <a:pt x="2" y="18"/>
                  </a:lnTo>
                  <a:lnTo>
                    <a:pt x="2" y="18"/>
                  </a:lnTo>
                  <a:lnTo>
                    <a:pt x="2" y="16"/>
                  </a:lnTo>
                  <a:lnTo>
                    <a:pt x="1" y="15"/>
                  </a:lnTo>
                  <a:lnTo>
                    <a:pt x="1" y="14"/>
                  </a:lnTo>
                  <a:lnTo>
                    <a:pt x="0" y="13"/>
                  </a:lnTo>
                  <a:lnTo>
                    <a:pt x="1" y="1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5" name="Group 72"/>
            <p:cNvGrpSpPr>
              <a:grpSpLocks/>
            </p:cNvGrpSpPr>
            <p:nvPr/>
          </p:nvGrpSpPr>
          <p:grpSpPr bwMode="auto">
            <a:xfrm>
              <a:off x="2481441" y="4087769"/>
              <a:ext cx="50692" cy="156487"/>
              <a:chOff x="2353" y="3040"/>
              <a:chExt cx="21" cy="44"/>
            </a:xfrm>
          </p:grpSpPr>
          <p:sp>
            <p:nvSpPr>
              <p:cNvPr id="1957" name="Freeform 73"/>
              <p:cNvSpPr>
                <a:spLocks/>
              </p:cNvSpPr>
              <p:nvPr/>
            </p:nvSpPr>
            <p:spPr bwMode="auto">
              <a:xfrm>
                <a:off x="2364" y="3040"/>
                <a:ext cx="10" cy="29"/>
              </a:xfrm>
              <a:custGeom>
                <a:avLst/>
                <a:gdLst>
                  <a:gd name="T0" fmla="*/ 7 w 10"/>
                  <a:gd name="T1" fmla="*/ 2 h 29"/>
                  <a:gd name="T2" fmla="*/ 6 w 10"/>
                  <a:gd name="T3" fmla="*/ 4 h 29"/>
                  <a:gd name="T4" fmla="*/ 8 w 10"/>
                  <a:gd name="T5" fmla="*/ 4 h 29"/>
                  <a:gd name="T6" fmla="*/ 8 w 10"/>
                  <a:gd name="T7" fmla="*/ 6 h 29"/>
                  <a:gd name="T8" fmla="*/ 8 w 10"/>
                  <a:gd name="T9" fmla="*/ 7 h 29"/>
                  <a:gd name="T10" fmla="*/ 9 w 10"/>
                  <a:gd name="T11" fmla="*/ 8 h 29"/>
                  <a:gd name="T12" fmla="*/ 9 w 10"/>
                  <a:gd name="T13" fmla="*/ 10 h 29"/>
                  <a:gd name="T14" fmla="*/ 8 w 10"/>
                  <a:gd name="T15" fmla="*/ 10 h 29"/>
                  <a:gd name="T16" fmla="*/ 7 w 10"/>
                  <a:gd name="T17" fmla="*/ 10 h 29"/>
                  <a:gd name="T18" fmla="*/ 6 w 10"/>
                  <a:gd name="T19" fmla="*/ 11 h 29"/>
                  <a:gd name="T20" fmla="*/ 7 w 10"/>
                  <a:gd name="T21" fmla="*/ 13 h 29"/>
                  <a:gd name="T22" fmla="*/ 6 w 10"/>
                  <a:gd name="T23" fmla="*/ 14 h 29"/>
                  <a:gd name="T24" fmla="*/ 6 w 10"/>
                  <a:gd name="T25" fmla="*/ 16 h 29"/>
                  <a:gd name="T26" fmla="*/ 6 w 10"/>
                  <a:gd name="T27" fmla="*/ 18 h 29"/>
                  <a:gd name="T28" fmla="*/ 6 w 10"/>
                  <a:gd name="T29" fmla="*/ 19 h 29"/>
                  <a:gd name="T30" fmla="*/ 6 w 10"/>
                  <a:gd name="T31" fmla="*/ 21 h 29"/>
                  <a:gd name="T32" fmla="*/ 5 w 10"/>
                  <a:gd name="T33" fmla="*/ 22 h 29"/>
                  <a:gd name="T34" fmla="*/ 5 w 10"/>
                  <a:gd name="T35" fmla="*/ 24 h 29"/>
                  <a:gd name="T36" fmla="*/ 5 w 10"/>
                  <a:gd name="T37" fmla="*/ 26 h 29"/>
                  <a:gd name="T38" fmla="*/ 5 w 10"/>
                  <a:gd name="T39" fmla="*/ 28 h 29"/>
                  <a:gd name="T40" fmla="*/ 3 w 10"/>
                  <a:gd name="T41" fmla="*/ 28 h 29"/>
                  <a:gd name="T42" fmla="*/ 3 w 10"/>
                  <a:gd name="T43" fmla="*/ 26 h 29"/>
                  <a:gd name="T44" fmla="*/ 4 w 10"/>
                  <a:gd name="T45" fmla="*/ 24 h 29"/>
                  <a:gd name="T46" fmla="*/ 3 w 10"/>
                  <a:gd name="T47" fmla="*/ 22 h 29"/>
                  <a:gd name="T48" fmla="*/ 3 w 10"/>
                  <a:gd name="T49" fmla="*/ 20 h 29"/>
                  <a:gd name="T50" fmla="*/ 3 w 10"/>
                  <a:gd name="T51" fmla="*/ 19 h 29"/>
                  <a:gd name="T52" fmla="*/ 4 w 10"/>
                  <a:gd name="T53" fmla="*/ 17 h 29"/>
                  <a:gd name="T54" fmla="*/ 3 w 10"/>
                  <a:gd name="T55" fmla="*/ 15 h 29"/>
                  <a:gd name="T56" fmla="*/ 3 w 10"/>
                  <a:gd name="T57" fmla="*/ 17 h 29"/>
                  <a:gd name="T58" fmla="*/ 2 w 10"/>
                  <a:gd name="T59" fmla="*/ 19 h 29"/>
                  <a:gd name="T60" fmla="*/ 2 w 10"/>
                  <a:gd name="T61" fmla="*/ 21 h 29"/>
                  <a:gd name="T62" fmla="*/ 1 w 10"/>
                  <a:gd name="T63" fmla="*/ 22 h 29"/>
                  <a:gd name="T64" fmla="*/ 0 w 10"/>
                  <a:gd name="T65" fmla="*/ 21 h 29"/>
                  <a:gd name="T66" fmla="*/ 0 w 10"/>
                  <a:gd name="T67" fmla="*/ 19 h 29"/>
                  <a:gd name="T68" fmla="*/ 1 w 10"/>
                  <a:gd name="T69" fmla="*/ 18 h 29"/>
                  <a:gd name="T70" fmla="*/ 1 w 10"/>
                  <a:gd name="T71" fmla="*/ 17 h 29"/>
                  <a:gd name="T72" fmla="*/ 1 w 10"/>
                  <a:gd name="T73" fmla="*/ 16 h 29"/>
                  <a:gd name="T74" fmla="*/ 1 w 10"/>
                  <a:gd name="T75" fmla="*/ 14 h 29"/>
                  <a:gd name="T76" fmla="*/ 0 w 10"/>
                  <a:gd name="T77" fmla="*/ 13 h 29"/>
                  <a:gd name="T78" fmla="*/ 0 w 10"/>
                  <a:gd name="T79" fmla="*/ 11 h 29"/>
                  <a:gd name="T80" fmla="*/ 1 w 10"/>
                  <a:gd name="T81" fmla="*/ 10 h 29"/>
                  <a:gd name="T82" fmla="*/ 1 w 10"/>
                  <a:gd name="T83" fmla="*/ 8 h 29"/>
                  <a:gd name="T84" fmla="*/ 1 w 10"/>
                  <a:gd name="T85" fmla="*/ 6 h 29"/>
                  <a:gd name="T86" fmla="*/ 2 w 10"/>
                  <a:gd name="T87" fmla="*/ 5 h 29"/>
                  <a:gd name="T88" fmla="*/ 2 w 10"/>
                  <a:gd name="T89" fmla="*/ 4 h 29"/>
                  <a:gd name="T90" fmla="*/ 3 w 10"/>
                  <a:gd name="T91" fmla="*/ 3 h 29"/>
                  <a:gd name="T92" fmla="*/ 4 w 10"/>
                  <a:gd name="T93" fmla="*/ 1 h 29"/>
                  <a:gd name="T94" fmla="*/ 5 w 10"/>
                  <a:gd name="T95" fmla="*/ 0 h 29"/>
                  <a:gd name="T96" fmla="*/ 6 w 10"/>
                  <a:gd name="T9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29">
                    <a:moveTo>
                      <a:pt x="6" y="1"/>
                    </a:moveTo>
                    <a:lnTo>
                      <a:pt x="7" y="2"/>
                    </a:lnTo>
                    <a:lnTo>
                      <a:pt x="7" y="3"/>
                    </a:lnTo>
                    <a:lnTo>
                      <a:pt x="6" y="4"/>
                    </a:lnTo>
                    <a:lnTo>
                      <a:pt x="7" y="4"/>
                    </a:lnTo>
                    <a:lnTo>
                      <a:pt x="8" y="4"/>
                    </a:lnTo>
                    <a:lnTo>
                      <a:pt x="8" y="5"/>
                    </a:lnTo>
                    <a:lnTo>
                      <a:pt x="8" y="6"/>
                    </a:lnTo>
                    <a:lnTo>
                      <a:pt x="8" y="6"/>
                    </a:lnTo>
                    <a:lnTo>
                      <a:pt x="8" y="7"/>
                    </a:lnTo>
                    <a:lnTo>
                      <a:pt x="9" y="7"/>
                    </a:lnTo>
                    <a:lnTo>
                      <a:pt x="9" y="8"/>
                    </a:lnTo>
                    <a:lnTo>
                      <a:pt x="9" y="9"/>
                    </a:lnTo>
                    <a:lnTo>
                      <a:pt x="9" y="10"/>
                    </a:lnTo>
                    <a:lnTo>
                      <a:pt x="8" y="10"/>
                    </a:lnTo>
                    <a:lnTo>
                      <a:pt x="8" y="10"/>
                    </a:lnTo>
                    <a:lnTo>
                      <a:pt x="8" y="11"/>
                    </a:lnTo>
                    <a:lnTo>
                      <a:pt x="7" y="10"/>
                    </a:lnTo>
                    <a:lnTo>
                      <a:pt x="6" y="10"/>
                    </a:lnTo>
                    <a:lnTo>
                      <a:pt x="6" y="11"/>
                    </a:lnTo>
                    <a:lnTo>
                      <a:pt x="6" y="12"/>
                    </a:lnTo>
                    <a:lnTo>
                      <a:pt x="7" y="13"/>
                    </a:lnTo>
                    <a:lnTo>
                      <a:pt x="7" y="14"/>
                    </a:lnTo>
                    <a:lnTo>
                      <a:pt x="6" y="14"/>
                    </a:lnTo>
                    <a:lnTo>
                      <a:pt x="6" y="15"/>
                    </a:lnTo>
                    <a:lnTo>
                      <a:pt x="6" y="16"/>
                    </a:lnTo>
                    <a:lnTo>
                      <a:pt x="6" y="17"/>
                    </a:lnTo>
                    <a:lnTo>
                      <a:pt x="6" y="18"/>
                    </a:lnTo>
                    <a:lnTo>
                      <a:pt x="5" y="19"/>
                    </a:lnTo>
                    <a:lnTo>
                      <a:pt x="6" y="19"/>
                    </a:lnTo>
                    <a:lnTo>
                      <a:pt x="6" y="20"/>
                    </a:lnTo>
                    <a:lnTo>
                      <a:pt x="6" y="21"/>
                    </a:lnTo>
                    <a:lnTo>
                      <a:pt x="5" y="21"/>
                    </a:lnTo>
                    <a:lnTo>
                      <a:pt x="5" y="22"/>
                    </a:lnTo>
                    <a:lnTo>
                      <a:pt x="5" y="23"/>
                    </a:lnTo>
                    <a:lnTo>
                      <a:pt x="5" y="24"/>
                    </a:lnTo>
                    <a:lnTo>
                      <a:pt x="5" y="25"/>
                    </a:lnTo>
                    <a:lnTo>
                      <a:pt x="5" y="26"/>
                    </a:lnTo>
                    <a:lnTo>
                      <a:pt x="5" y="27"/>
                    </a:lnTo>
                    <a:lnTo>
                      <a:pt x="5" y="28"/>
                    </a:lnTo>
                    <a:lnTo>
                      <a:pt x="4" y="28"/>
                    </a:lnTo>
                    <a:lnTo>
                      <a:pt x="3" y="28"/>
                    </a:lnTo>
                    <a:lnTo>
                      <a:pt x="3" y="27"/>
                    </a:lnTo>
                    <a:lnTo>
                      <a:pt x="3" y="26"/>
                    </a:lnTo>
                    <a:lnTo>
                      <a:pt x="3" y="25"/>
                    </a:lnTo>
                    <a:lnTo>
                      <a:pt x="4" y="24"/>
                    </a:lnTo>
                    <a:lnTo>
                      <a:pt x="4" y="23"/>
                    </a:lnTo>
                    <a:lnTo>
                      <a:pt x="3" y="22"/>
                    </a:lnTo>
                    <a:lnTo>
                      <a:pt x="3" y="21"/>
                    </a:lnTo>
                    <a:lnTo>
                      <a:pt x="3" y="20"/>
                    </a:lnTo>
                    <a:lnTo>
                      <a:pt x="4" y="19"/>
                    </a:lnTo>
                    <a:lnTo>
                      <a:pt x="3" y="19"/>
                    </a:lnTo>
                    <a:lnTo>
                      <a:pt x="4" y="18"/>
                    </a:lnTo>
                    <a:lnTo>
                      <a:pt x="4" y="17"/>
                    </a:lnTo>
                    <a:lnTo>
                      <a:pt x="4" y="16"/>
                    </a:lnTo>
                    <a:lnTo>
                      <a:pt x="3" y="15"/>
                    </a:lnTo>
                    <a:lnTo>
                      <a:pt x="3" y="16"/>
                    </a:lnTo>
                    <a:lnTo>
                      <a:pt x="3" y="17"/>
                    </a:lnTo>
                    <a:lnTo>
                      <a:pt x="2" y="18"/>
                    </a:lnTo>
                    <a:lnTo>
                      <a:pt x="2" y="19"/>
                    </a:lnTo>
                    <a:lnTo>
                      <a:pt x="2" y="20"/>
                    </a:lnTo>
                    <a:lnTo>
                      <a:pt x="2" y="21"/>
                    </a:lnTo>
                    <a:lnTo>
                      <a:pt x="2" y="21"/>
                    </a:lnTo>
                    <a:lnTo>
                      <a:pt x="1" y="22"/>
                    </a:lnTo>
                    <a:lnTo>
                      <a:pt x="0" y="21"/>
                    </a:lnTo>
                    <a:lnTo>
                      <a:pt x="0" y="21"/>
                    </a:lnTo>
                    <a:lnTo>
                      <a:pt x="0" y="20"/>
                    </a:lnTo>
                    <a:lnTo>
                      <a:pt x="0" y="19"/>
                    </a:lnTo>
                    <a:lnTo>
                      <a:pt x="0" y="18"/>
                    </a:lnTo>
                    <a:lnTo>
                      <a:pt x="1" y="18"/>
                    </a:lnTo>
                    <a:lnTo>
                      <a:pt x="0" y="18"/>
                    </a:lnTo>
                    <a:lnTo>
                      <a:pt x="1" y="17"/>
                    </a:lnTo>
                    <a:lnTo>
                      <a:pt x="0" y="17"/>
                    </a:lnTo>
                    <a:lnTo>
                      <a:pt x="1" y="16"/>
                    </a:lnTo>
                    <a:lnTo>
                      <a:pt x="1" y="15"/>
                    </a:lnTo>
                    <a:lnTo>
                      <a:pt x="1" y="14"/>
                    </a:lnTo>
                    <a:lnTo>
                      <a:pt x="1" y="13"/>
                    </a:lnTo>
                    <a:lnTo>
                      <a:pt x="0" y="13"/>
                    </a:lnTo>
                    <a:lnTo>
                      <a:pt x="0" y="12"/>
                    </a:lnTo>
                    <a:lnTo>
                      <a:pt x="0" y="11"/>
                    </a:lnTo>
                    <a:lnTo>
                      <a:pt x="0" y="10"/>
                    </a:lnTo>
                    <a:lnTo>
                      <a:pt x="1" y="10"/>
                    </a:lnTo>
                    <a:lnTo>
                      <a:pt x="1" y="9"/>
                    </a:lnTo>
                    <a:lnTo>
                      <a:pt x="1" y="8"/>
                    </a:lnTo>
                    <a:lnTo>
                      <a:pt x="1" y="7"/>
                    </a:lnTo>
                    <a:lnTo>
                      <a:pt x="1" y="6"/>
                    </a:lnTo>
                    <a:lnTo>
                      <a:pt x="1" y="6"/>
                    </a:lnTo>
                    <a:lnTo>
                      <a:pt x="2" y="5"/>
                    </a:lnTo>
                    <a:lnTo>
                      <a:pt x="2" y="5"/>
                    </a:lnTo>
                    <a:lnTo>
                      <a:pt x="2" y="4"/>
                    </a:lnTo>
                    <a:lnTo>
                      <a:pt x="3" y="4"/>
                    </a:lnTo>
                    <a:lnTo>
                      <a:pt x="3" y="3"/>
                    </a:lnTo>
                    <a:lnTo>
                      <a:pt x="3" y="2"/>
                    </a:lnTo>
                    <a:lnTo>
                      <a:pt x="4" y="1"/>
                    </a:lnTo>
                    <a:lnTo>
                      <a:pt x="4" y="0"/>
                    </a:lnTo>
                    <a:lnTo>
                      <a:pt x="5" y="0"/>
                    </a:lnTo>
                    <a:lnTo>
                      <a:pt x="5" y="0"/>
                    </a:lnTo>
                    <a:lnTo>
                      <a:pt x="6" y="0"/>
                    </a:lnTo>
                    <a:lnTo>
                      <a:pt x="6"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8" name="Freeform 74"/>
              <p:cNvSpPr>
                <a:spLocks/>
              </p:cNvSpPr>
              <p:nvPr/>
            </p:nvSpPr>
            <p:spPr bwMode="auto">
              <a:xfrm>
                <a:off x="2364" y="3040"/>
                <a:ext cx="10" cy="29"/>
              </a:xfrm>
              <a:custGeom>
                <a:avLst/>
                <a:gdLst>
                  <a:gd name="T0" fmla="*/ 7 w 10"/>
                  <a:gd name="T1" fmla="*/ 2 h 29"/>
                  <a:gd name="T2" fmla="*/ 6 w 10"/>
                  <a:gd name="T3" fmla="*/ 4 h 29"/>
                  <a:gd name="T4" fmla="*/ 8 w 10"/>
                  <a:gd name="T5" fmla="*/ 4 h 29"/>
                  <a:gd name="T6" fmla="*/ 8 w 10"/>
                  <a:gd name="T7" fmla="*/ 6 h 29"/>
                  <a:gd name="T8" fmla="*/ 8 w 10"/>
                  <a:gd name="T9" fmla="*/ 7 h 29"/>
                  <a:gd name="T10" fmla="*/ 9 w 10"/>
                  <a:gd name="T11" fmla="*/ 8 h 29"/>
                  <a:gd name="T12" fmla="*/ 9 w 10"/>
                  <a:gd name="T13" fmla="*/ 10 h 29"/>
                  <a:gd name="T14" fmla="*/ 8 w 10"/>
                  <a:gd name="T15" fmla="*/ 10 h 29"/>
                  <a:gd name="T16" fmla="*/ 7 w 10"/>
                  <a:gd name="T17" fmla="*/ 10 h 29"/>
                  <a:gd name="T18" fmla="*/ 6 w 10"/>
                  <a:gd name="T19" fmla="*/ 11 h 29"/>
                  <a:gd name="T20" fmla="*/ 7 w 10"/>
                  <a:gd name="T21" fmla="*/ 13 h 29"/>
                  <a:gd name="T22" fmla="*/ 6 w 10"/>
                  <a:gd name="T23" fmla="*/ 14 h 29"/>
                  <a:gd name="T24" fmla="*/ 6 w 10"/>
                  <a:gd name="T25" fmla="*/ 16 h 29"/>
                  <a:gd name="T26" fmla="*/ 6 w 10"/>
                  <a:gd name="T27" fmla="*/ 18 h 29"/>
                  <a:gd name="T28" fmla="*/ 6 w 10"/>
                  <a:gd name="T29" fmla="*/ 19 h 29"/>
                  <a:gd name="T30" fmla="*/ 6 w 10"/>
                  <a:gd name="T31" fmla="*/ 21 h 29"/>
                  <a:gd name="T32" fmla="*/ 5 w 10"/>
                  <a:gd name="T33" fmla="*/ 22 h 29"/>
                  <a:gd name="T34" fmla="*/ 5 w 10"/>
                  <a:gd name="T35" fmla="*/ 24 h 29"/>
                  <a:gd name="T36" fmla="*/ 5 w 10"/>
                  <a:gd name="T37" fmla="*/ 26 h 29"/>
                  <a:gd name="T38" fmla="*/ 5 w 10"/>
                  <a:gd name="T39" fmla="*/ 28 h 29"/>
                  <a:gd name="T40" fmla="*/ 3 w 10"/>
                  <a:gd name="T41" fmla="*/ 28 h 29"/>
                  <a:gd name="T42" fmla="*/ 3 w 10"/>
                  <a:gd name="T43" fmla="*/ 26 h 29"/>
                  <a:gd name="T44" fmla="*/ 4 w 10"/>
                  <a:gd name="T45" fmla="*/ 24 h 29"/>
                  <a:gd name="T46" fmla="*/ 3 w 10"/>
                  <a:gd name="T47" fmla="*/ 22 h 29"/>
                  <a:gd name="T48" fmla="*/ 3 w 10"/>
                  <a:gd name="T49" fmla="*/ 20 h 29"/>
                  <a:gd name="T50" fmla="*/ 3 w 10"/>
                  <a:gd name="T51" fmla="*/ 19 h 29"/>
                  <a:gd name="T52" fmla="*/ 4 w 10"/>
                  <a:gd name="T53" fmla="*/ 17 h 29"/>
                  <a:gd name="T54" fmla="*/ 3 w 10"/>
                  <a:gd name="T55" fmla="*/ 15 h 29"/>
                  <a:gd name="T56" fmla="*/ 3 w 10"/>
                  <a:gd name="T57" fmla="*/ 17 h 29"/>
                  <a:gd name="T58" fmla="*/ 2 w 10"/>
                  <a:gd name="T59" fmla="*/ 19 h 29"/>
                  <a:gd name="T60" fmla="*/ 2 w 10"/>
                  <a:gd name="T61" fmla="*/ 21 h 29"/>
                  <a:gd name="T62" fmla="*/ 1 w 10"/>
                  <a:gd name="T63" fmla="*/ 22 h 29"/>
                  <a:gd name="T64" fmla="*/ 0 w 10"/>
                  <a:gd name="T65" fmla="*/ 21 h 29"/>
                  <a:gd name="T66" fmla="*/ 0 w 10"/>
                  <a:gd name="T67" fmla="*/ 19 h 29"/>
                  <a:gd name="T68" fmla="*/ 1 w 10"/>
                  <a:gd name="T69" fmla="*/ 18 h 29"/>
                  <a:gd name="T70" fmla="*/ 1 w 10"/>
                  <a:gd name="T71" fmla="*/ 17 h 29"/>
                  <a:gd name="T72" fmla="*/ 1 w 10"/>
                  <a:gd name="T73" fmla="*/ 16 h 29"/>
                  <a:gd name="T74" fmla="*/ 1 w 10"/>
                  <a:gd name="T75" fmla="*/ 14 h 29"/>
                  <a:gd name="T76" fmla="*/ 0 w 10"/>
                  <a:gd name="T77" fmla="*/ 13 h 29"/>
                  <a:gd name="T78" fmla="*/ 0 w 10"/>
                  <a:gd name="T79" fmla="*/ 11 h 29"/>
                  <a:gd name="T80" fmla="*/ 1 w 10"/>
                  <a:gd name="T81" fmla="*/ 10 h 29"/>
                  <a:gd name="T82" fmla="*/ 1 w 10"/>
                  <a:gd name="T83" fmla="*/ 8 h 29"/>
                  <a:gd name="T84" fmla="*/ 1 w 10"/>
                  <a:gd name="T85" fmla="*/ 6 h 29"/>
                  <a:gd name="T86" fmla="*/ 2 w 10"/>
                  <a:gd name="T87" fmla="*/ 5 h 29"/>
                  <a:gd name="T88" fmla="*/ 2 w 10"/>
                  <a:gd name="T89" fmla="*/ 4 h 29"/>
                  <a:gd name="T90" fmla="*/ 3 w 10"/>
                  <a:gd name="T91" fmla="*/ 3 h 29"/>
                  <a:gd name="T92" fmla="*/ 4 w 10"/>
                  <a:gd name="T93" fmla="*/ 1 h 29"/>
                  <a:gd name="T94" fmla="*/ 5 w 10"/>
                  <a:gd name="T95" fmla="*/ 0 h 29"/>
                  <a:gd name="T96" fmla="*/ 6 w 10"/>
                  <a:gd name="T9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 h="29">
                    <a:moveTo>
                      <a:pt x="6" y="1"/>
                    </a:moveTo>
                    <a:lnTo>
                      <a:pt x="7" y="2"/>
                    </a:lnTo>
                    <a:lnTo>
                      <a:pt x="7" y="3"/>
                    </a:lnTo>
                    <a:lnTo>
                      <a:pt x="6" y="4"/>
                    </a:lnTo>
                    <a:lnTo>
                      <a:pt x="7" y="4"/>
                    </a:lnTo>
                    <a:lnTo>
                      <a:pt x="8" y="4"/>
                    </a:lnTo>
                    <a:lnTo>
                      <a:pt x="8" y="5"/>
                    </a:lnTo>
                    <a:lnTo>
                      <a:pt x="8" y="6"/>
                    </a:lnTo>
                    <a:lnTo>
                      <a:pt x="8" y="6"/>
                    </a:lnTo>
                    <a:lnTo>
                      <a:pt x="8" y="7"/>
                    </a:lnTo>
                    <a:lnTo>
                      <a:pt x="9" y="7"/>
                    </a:lnTo>
                    <a:lnTo>
                      <a:pt x="9" y="8"/>
                    </a:lnTo>
                    <a:lnTo>
                      <a:pt x="9" y="9"/>
                    </a:lnTo>
                    <a:lnTo>
                      <a:pt x="9" y="10"/>
                    </a:lnTo>
                    <a:lnTo>
                      <a:pt x="8" y="10"/>
                    </a:lnTo>
                    <a:lnTo>
                      <a:pt x="8" y="10"/>
                    </a:lnTo>
                    <a:lnTo>
                      <a:pt x="8" y="11"/>
                    </a:lnTo>
                    <a:lnTo>
                      <a:pt x="7" y="10"/>
                    </a:lnTo>
                    <a:lnTo>
                      <a:pt x="6" y="10"/>
                    </a:lnTo>
                    <a:lnTo>
                      <a:pt x="6" y="11"/>
                    </a:lnTo>
                    <a:lnTo>
                      <a:pt x="6" y="12"/>
                    </a:lnTo>
                    <a:lnTo>
                      <a:pt x="7" y="13"/>
                    </a:lnTo>
                    <a:lnTo>
                      <a:pt x="7" y="14"/>
                    </a:lnTo>
                    <a:lnTo>
                      <a:pt x="6" y="14"/>
                    </a:lnTo>
                    <a:lnTo>
                      <a:pt x="6" y="15"/>
                    </a:lnTo>
                    <a:lnTo>
                      <a:pt x="6" y="16"/>
                    </a:lnTo>
                    <a:lnTo>
                      <a:pt x="6" y="17"/>
                    </a:lnTo>
                    <a:lnTo>
                      <a:pt x="6" y="18"/>
                    </a:lnTo>
                    <a:lnTo>
                      <a:pt x="5" y="19"/>
                    </a:lnTo>
                    <a:lnTo>
                      <a:pt x="6" y="19"/>
                    </a:lnTo>
                    <a:lnTo>
                      <a:pt x="6" y="20"/>
                    </a:lnTo>
                    <a:lnTo>
                      <a:pt x="6" y="21"/>
                    </a:lnTo>
                    <a:lnTo>
                      <a:pt x="5" y="21"/>
                    </a:lnTo>
                    <a:lnTo>
                      <a:pt x="5" y="22"/>
                    </a:lnTo>
                    <a:lnTo>
                      <a:pt x="5" y="23"/>
                    </a:lnTo>
                    <a:lnTo>
                      <a:pt x="5" y="24"/>
                    </a:lnTo>
                    <a:lnTo>
                      <a:pt x="5" y="25"/>
                    </a:lnTo>
                    <a:lnTo>
                      <a:pt x="5" y="26"/>
                    </a:lnTo>
                    <a:lnTo>
                      <a:pt x="5" y="27"/>
                    </a:lnTo>
                    <a:lnTo>
                      <a:pt x="5" y="28"/>
                    </a:lnTo>
                    <a:lnTo>
                      <a:pt x="4" y="28"/>
                    </a:lnTo>
                    <a:lnTo>
                      <a:pt x="3" y="28"/>
                    </a:lnTo>
                    <a:lnTo>
                      <a:pt x="3" y="27"/>
                    </a:lnTo>
                    <a:lnTo>
                      <a:pt x="3" y="26"/>
                    </a:lnTo>
                    <a:lnTo>
                      <a:pt x="3" y="25"/>
                    </a:lnTo>
                    <a:lnTo>
                      <a:pt x="4" y="24"/>
                    </a:lnTo>
                    <a:lnTo>
                      <a:pt x="4" y="23"/>
                    </a:lnTo>
                    <a:lnTo>
                      <a:pt x="3" y="22"/>
                    </a:lnTo>
                    <a:lnTo>
                      <a:pt x="3" y="21"/>
                    </a:lnTo>
                    <a:lnTo>
                      <a:pt x="3" y="20"/>
                    </a:lnTo>
                    <a:lnTo>
                      <a:pt x="4" y="19"/>
                    </a:lnTo>
                    <a:lnTo>
                      <a:pt x="3" y="19"/>
                    </a:lnTo>
                    <a:lnTo>
                      <a:pt x="4" y="18"/>
                    </a:lnTo>
                    <a:lnTo>
                      <a:pt x="4" y="17"/>
                    </a:lnTo>
                    <a:lnTo>
                      <a:pt x="4" y="16"/>
                    </a:lnTo>
                    <a:lnTo>
                      <a:pt x="3" y="15"/>
                    </a:lnTo>
                    <a:lnTo>
                      <a:pt x="3" y="16"/>
                    </a:lnTo>
                    <a:lnTo>
                      <a:pt x="3" y="17"/>
                    </a:lnTo>
                    <a:lnTo>
                      <a:pt x="2" y="18"/>
                    </a:lnTo>
                    <a:lnTo>
                      <a:pt x="2" y="19"/>
                    </a:lnTo>
                    <a:lnTo>
                      <a:pt x="2" y="20"/>
                    </a:lnTo>
                    <a:lnTo>
                      <a:pt x="2" y="21"/>
                    </a:lnTo>
                    <a:lnTo>
                      <a:pt x="2" y="21"/>
                    </a:lnTo>
                    <a:lnTo>
                      <a:pt x="1" y="22"/>
                    </a:lnTo>
                    <a:lnTo>
                      <a:pt x="0" y="21"/>
                    </a:lnTo>
                    <a:lnTo>
                      <a:pt x="0" y="21"/>
                    </a:lnTo>
                    <a:lnTo>
                      <a:pt x="0" y="20"/>
                    </a:lnTo>
                    <a:lnTo>
                      <a:pt x="0" y="19"/>
                    </a:lnTo>
                    <a:lnTo>
                      <a:pt x="0" y="18"/>
                    </a:lnTo>
                    <a:lnTo>
                      <a:pt x="1" y="18"/>
                    </a:lnTo>
                    <a:lnTo>
                      <a:pt x="0" y="18"/>
                    </a:lnTo>
                    <a:lnTo>
                      <a:pt x="1" y="17"/>
                    </a:lnTo>
                    <a:lnTo>
                      <a:pt x="0" y="17"/>
                    </a:lnTo>
                    <a:lnTo>
                      <a:pt x="1" y="16"/>
                    </a:lnTo>
                    <a:lnTo>
                      <a:pt x="1" y="15"/>
                    </a:lnTo>
                    <a:lnTo>
                      <a:pt x="1" y="14"/>
                    </a:lnTo>
                    <a:lnTo>
                      <a:pt x="1" y="13"/>
                    </a:lnTo>
                    <a:lnTo>
                      <a:pt x="0" y="13"/>
                    </a:lnTo>
                    <a:lnTo>
                      <a:pt x="0" y="12"/>
                    </a:lnTo>
                    <a:lnTo>
                      <a:pt x="0" y="11"/>
                    </a:lnTo>
                    <a:lnTo>
                      <a:pt x="0" y="10"/>
                    </a:lnTo>
                    <a:lnTo>
                      <a:pt x="1" y="10"/>
                    </a:lnTo>
                    <a:lnTo>
                      <a:pt x="1" y="9"/>
                    </a:lnTo>
                    <a:lnTo>
                      <a:pt x="1" y="8"/>
                    </a:lnTo>
                    <a:lnTo>
                      <a:pt x="1" y="7"/>
                    </a:lnTo>
                    <a:lnTo>
                      <a:pt x="1" y="6"/>
                    </a:lnTo>
                    <a:lnTo>
                      <a:pt x="1" y="6"/>
                    </a:lnTo>
                    <a:lnTo>
                      <a:pt x="2" y="5"/>
                    </a:lnTo>
                    <a:lnTo>
                      <a:pt x="2" y="5"/>
                    </a:lnTo>
                    <a:lnTo>
                      <a:pt x="2" y="4"/>
                    </a:lnTo>
                    <a:lnTo>
                      <a:pt x="3" y="4"/>
                    </a:lnTo>
                    <a:lnTo>
                      <a:pt x="3" y="3"/>
                    </a:lnTo>
                    <a:lnTo>
                      <a:pt x="3" y="2"/>
                    </a:lnTo>
                    <a:lnTo>
                      <a:pt x="4" y="1"/>
                    </a:lnTo>
                    <a:lnTo>
                      <a:pt x="4" y="0"/>
                    </a:lnTo>
                    <a:lnTo>
                      <a:pt x="5" y="0"/>
                    </a:lnTo>
                    <a:lnTo>
                      <a:pt x="5" y="0"/>
                    </a:lnTo>
                    <a:lnTo>
                      <a:pt x="6" y="0"/>
                    </a:lnTo>
                    <a:lnTo>
                      <a:pt x="6"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9" name="Freeform 75"/>
              <p:cNvSpPr>
                <a:spLocks/>
              </p:cNvSpPr>
              <p:nvPr/>
            </p:nvSpPr>
            <p:spPr bwMode="auto">
              <a:xfrm>
                <a:off x="2353" y="3046"/>
                <a:ext cx="10" cy="38"/>
              </a:xfrm>
              <a:custGeom>
                <a:avLst/>
                <a:gdLst>
                  <a:gd name="T0" fmla="*/ 4 w 10"/>
                  <a:gd name="T1" fmla="*/ 2 h 38"/>
                  <a:gd name="T2" fmla="*/ 5 w 10"/>
                  <a:gd name="T3" fmla="*/ 0 h 38"/>
                  <a:gd name="T4" fmla="*/ 7 w 10"/>
                  <a:gd name="T5" fmla="*/ 0 h 38"/>
                  <a:gd name="T6" fmla="*/ 8 w 10"/>
                  <a:gd name="T7" fmla="*/ 2 h 38"/>
                  <a:gd name="T8" fmla="*/ 7 w 10"/>
                  <a:gd name="T9" fmla="*/ 5 h 38"/>
                  <a:gd name="T10" fmla="*/ 8 w 10"/>
                  <a:gd name="T11" fmla="*/ 5 h 38"/>
                  <a:gd name="T12" fmla="*/ 8 w 10"/>
                  <a:gd name="T13" fmla="*/ 8 h 38"/>
                  <a:gd name="T14" fmla="*/ 8 w 10"/>
                  <a:gd name="T15" fmla="*/ 11 h 38"/>
                  <a:gd name="T16" fmla="*/ 9 w 10"/>
                  <a:gd name="T17" fmla="*/ 13 h 38"/>
                  <a:gd name="T18" fmla="*/ 8 w 10"/>
                  <a:gd name="T19" fmla="*/ 16 h 38"/>
                  <a:gd name="T20" fmla="*/ 7 w 10"/>
                  <a:gd name="T21" fmla="*/ 18 h 38"/>
                  <a:gd name="T22" fmla="*/ 7 w 10"/>
                  <a:gd name="T23" fmla="*/ 20 h 38"/>
                  <a:gd name="T24" fmla="*/ 7 w 10"/>
                  <a:gd name="T25" fmla="*/ 22 h 38"/>
                  <a:gd name="T26" fmla="*/ 7 w 10"/>
                  <a:gd name="T27" fmla="*/ 25 h 38"/>
                  <a:gd name="T28" fmla="*/ 7 w 10"/>
                  <a:gd name="T29" fmla="*/ 27 h 38"/>
                  <a:gd name="T30" fmla="*/ 6 w 10"/>
                  <a:gd name="T31" fmla="*/ 30 h 38"/>
                  <a:gd name="T32" fmla="*/ 6 w 10"/>
                  <a:gd name="T33" fmla="*/ 31 h 38"/>
                  <a:gd name="T34" fmla="*/ 6 w 10"/>
                  <a:gd name="T35" fmla="*/ 34 h 38"/>
                  <a:gd name="T36" fmla="*/ 6 w 10"/>
                  <a:gd name="T37" fmla="*/ 36 h 38"/>
                  <a:gd name="T38" fmla="*/ 4 w 10"/>
                  <a:gd name="T39" fmla="*/ 36 h 38"/>
                  <a:gd name="T40" fmla="*/ 5 w 10"/>
                  <a:gd name="T41" fmla="*/ 36 h 38"/>
                  <a:gd name="T42" fmla="*/ 4 w 10"/>
                  <a:gd name="T43" fmla="*/ 35 h 38"/>
                  <a:gd name="T44" fmla="*/ 4 w 10"/>
                  <a:gd name="T45" fmla="*/ 32 h 38"/>
                  <a:gd name="T46" fmla="*/ 4 w 10"/>
                  <a:gd name="T47" fmla="*/ 30 h 38"/>
                  <a:gd name="T48" fmla="*/ 4 w 10"/>
                  <a:gd name="T49" fmla="*/ 27 h 38"/>
                  <a:gd name="T50" fmla="*/ 4 w 10"/>
                  <a:gd name="T51" fmla="*/ 25 h 38"/>
                  <a:gd name="T52" fmla="*/ 4 w 10"/>
                  <a:gd name="T53" fmla="*/ 22 h 38"/>
                  <a:gd name="T54" fmla="*/ 4 w 10"/>
                  <a:gd name="T55" fmla="*/ 21 h 38"/>
                  <a:gd name="T56" fmla="*/ 3 w 10"/>
                  <a:gd name="T57" fmla="*/ 20 h 38"/>
                  <a:gd name="T58" fmla="*/ 3 w 10"/>
                  <a:gd name="T59" fmla="*/ 22 h 38"/>
                  <a:gd name="T60" fmla="*/ 3 w 10"/>
                  <a:gd name="T61" fmla="*/ 26 h 38"/>
                  <a:gd name="T62" fmla="*/ 2 w 10"/>
                  <a:gd name="T63" fmla="*/ 26 h 38"/>
                  <a:gd name="T64" fmla="*/ 2 w 10"/>
                  <a:gd name="T65" fmla="*/ 29 h 38"/>
                  <a:gd name="T66" fmla="*/ 2 w 10"/>
                  <a:gd name="T67" fmla="*/ 31 h 38"/>
                  <a:gd name="T68" fmla="*/ 0 w 10"/>
                  <a:gd name="T69" fmla="*/ 30 h 38"/>
                  <a:gd name="T70" fmla="*/ 0 w 10"/>
                  <a:gd name="T71" fmla="*/ 27 h 38"/>
                  <a:gd name="T72" fmla="*/ 0 w 10"/>
                  <a:gd name="T73" fmla="*/ 26 h 38"/>
                  <a:gd name="T74" fmla="*/ 0 w 10"/>
                  <a:gd name="T75" fmla="*/ 23 h 38"/>
                  <a:gd name="T76" fmla="*/ 0 w 10"/>
                  <a:gd name="T77" fmla="*/ 21 h 38"/>
                  <a:gd name="T78" fmla="*/ 0 w 10"/>
                  <a:gd name="T79" fmla="*/ 18 h 38"/>
                  <a:gd name="T80" fmla="*/ 0 w 10"/>
                  <a:gd name="T81" fmla="*/ 16 h 38"/>
                  <a:gd name="T82" fmla="*/ 0 w 10"/>
                  <a:gd name="T83" fmla="*/ 13 h 38"/>
                  <a:gd name="T84" fmla="*/ 1 w 10"/>
                  <a:gd name="T85" fmla="*/ 11 h 38"/>
                  <a:gd name="T86" fmla="*/ 1 w 10"/>
                  <a:gd name="T87" fmla="*/ 8 h 38"/>
                  <a:gd name="T88" fmla="*/ 2 w 10"/>
                  <a:gd name="T89" fmla="*/ 6 h 38"/>
                  <a:gd name="T90" fmla="*/ 3 w 10"/>
                  <a:gd name="T9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38">
                    <a:moveTo>
                      <a:pt x="4" y="4"/>
                    </a:moveTo>
                    <a:lnTo>
                      <a:pt x="4" y="3"/>
                    </a:lnTo>
                    <a:lnTo>
                      <a:pt x="4" y="2"/>
                    </a:lnTo>
                    <a:lnTo>
                      <a:pt x="4" y="1"/>
                    </a:lnTo>
                    <a:lnTo>
                      <a:pt x="4" y="0"/>
                    </a:lnTo>
                    <a:lnTo>
                      <a:pt x="5" y="0"/>
                    </a:lnTo>
                    <a:lnTo>
                      <a:pt x="6" y="0"/>
                    </a:lnTo>
                    <a:lnTo>
                      <a:pt x="6" y="0"/>
                    </a:lnTo>
                    <a:lnTo>
                      <a:pt x="7" y="0"/>
                    </a:lnTo>
                    <a:lnTo>
                      <a:pt x="7" y="0"/>
                    </a:lnTo>
                    <a:lnTo>
                      <a:pt x="7" y="1"/>
                    </a:lnTo>
                    <a:lnTo>
                      <a:pt x="8" y="2"/>
                    </a:lnTo>
                    <a:lnTo>
                      <a:pt x="8" y="3"/>
                    </a:lnTo>
                    <a:lnTo>
                      <a:pt x="8" y="4"/>
                    </a:lnTo>
                    <a:lnTo>
                      <a:pt x="7" y="5"/>
                    </a:lnTo>
                    <a:lnTo>
                      <a:pt x="8" y="5"/>
                    </a:lnTo>
                    <a:lnTo>
                      <a:pt x="8" y="5"/>
                    </a:lnTo>
                    <a:lnTo>
                      <a:pt x="8" y="5"/>
                    </a:lnTo>
                    <a:lnTo>
                      <a:pt x="8" y="6"/>
                    </a:lnTo>
                    <a:lnTo>
                      <a:pt x="8" y="7"/>
                    </a:lnTo>
                    <a:lnTo>
                      <a:pt x="8" y="8"/>
                    </a:lnTo>
                    <a:lnTo>
                      <a:pt x="8" y="9"/>
                    </a:lnTo>
                    <a:lnTo>
                      <a:pt x="9" y="10"/>
                    </a:lnTo>
                    <a:lnTo>
                      <a:pt x="8" y="11"/>
                    </a:lnTo>
                    <a:lnTo>
                      <a:pt x="9" y="11"/>
                    </a:lnTo>
                    <a:lnTo>
                      <a:pt x="9" y="12"/>
                    </a:lnTo>
                    <a:lnTo>
                      <a:pt x="9" y="13"/>
                    </a:lnTo>
                    <a:lnTo>
                      <a:pt x="9" y="14"/>
                    </a:lnTo>
                    <a:lnTo>
                      <a:pt x="8" y="15"/>
                    </a:lnTo>
                    <a:lnTo>
                      <a:pt x="8" y="16"/>
                    </a:lnTo>
                    <a:lnTo>
                      <a:pt x="8" y="16"/>
                    </a:lnTo>
                    <a:lnTo>
                      <a:pt x="8" y="17"/>
                    </a:lnTo>
                    <a:lnTo>
                      <a:pt x="7" y="18"/>
                    </a:lnTo>
                    <a:lnTo>
                      <a:pt x="7" y="18"/>
                    </a:lnTo>
                    <a:lnTo>
                      <a:pt x="7" y="19"/>
                    </a:lnTo>
                    <a:lnTo>
                      <a:pt x="7" y="20"/>
                    </a:lnTo>
                    <a:lnTo>
                      <a:pt x="7" y="21"/>
                    </a:lnTo>
                    <a:lnTo>
                      <a:pt x="7" y="21"/>
                    </a:lnTo>
                    <a:lnTo>
                      <a:pt x="7" y="22"/>
                    </a:lnTo>
                    <a:lnTo>
                      <a:pt x="7" y="23"/>
                    </a:lnTo>
                    <a:lnTo>
                      <a:pt x="7" y="24"/>
                    </a:lnTo>
                    <a:lnTo>
                      <a:pt x="7" y="25"/>
                    </a:lnTo>
                    <a:lnTo>
                      <a:pt x="7" y="26"/>
                    </a:lnTo>
                    <a:lnTo>
                      <a:pt x="7" y="26"/>
                    </a:lnTo>
                    <a:lnTo>
                      <a:pt x="7" y="27"/>
                    </a:lnTo>
                    <a:lnTo>
                      <a:pt x="7" y="28"/>
                    </a:lnTo>
                    <a:lnTo>
                      <a:pt x="6" y="29"/>
                    </a:lnTo>
                    <a:lnTo>
                      <a:pt x="6" y="30"/>
                    </a:lnTo>
                    <a:lnTo>
                      <a:pt x="6" y="31"/>
                    </a:lnTo>
                    <a:lnTo>
                      <a:pt x="6" y="31"/>
                    </a:lnTo>
                    <a:lnTo>
                      <a:pt x="6" y="31"/>
                    </a:lnTo>
                    <a:lnTo>
                      <a:pt x="6" y="32"/>
                    </a:lnTo>
                    <a:lnTo>
                      <a:pt x="6" y="33"/>
                    </a:lnTo>
                    <a:lnTo>
                      <a:pt x="6" y="34"/>
                    </a:lnTo>
                    <a:lnTo>
                      <a:pt x="6" y="35"/>
                    </a:lnTo>
                    <a:lnTo>
                      <a:pt x="6" y="36"/>
                    </a:lnTo>
                    <a:lnTo>
                      <a:pt x="6" y="36"/>
                    </a:lnTo>
                    <a:lnTo>
                      <a:pt x="5" y="36"/>
                    </a:lnTo>
                    <a:lnTo>
                      <a:pt x="4" y="37"/>
                    </a:lnTo>
                    <a:lnTo>
                      <a:pt x="4" y="36"/>
                    </a:lnTo>
                    <a:lnTo>
                      <a:pt x="4" y="36"/>
                    </a:lnTo>
                    <a:lnTo>
                      <a:pt x="4" y="36"/>
                    </a:lnTo>
                    <a:lnTo>
                      <a:pt x="5" y="36"/>
                    </a:lnTo>
                    <a:lnTo>
                      <a:pt x="4" y="36"/>
                    </a:lnTo>
                    <a:lnTo>
                      <a:pt x="4" y="36"/>
                    </a:lnTo>
                    <a:lnTo>
                      <a:pt x="4" y="35"/>
                    </a:lnTo>
                    <a:lnTo>
                      <a:pt x="4" y="34"/>
                    </a:lnTo>
                    <a:lnTo>
                      <a:pt x="4" y="33"/>
                    </a:lnTo>
                    <a:lnTo>
                      <a:pt x="4" y="32"/>
                    </a:lnTo>
                    <a:lnTo>
                      <a:pt x="4" y="31"/>
                    </a:lnTo>
                    <a:lnTo>
                      <a:pt x="4" y="31"/>
                    </a:lnTo>
                    <a:lnTo>
                      <a:pt x="4" y="30"/>
                    </a:lnTo>
                    <a:lnTo>
                      <a:pt x="3" y="29"/>
                    </a:lnTo>
                    <a:lnTo>
                      <a:pt x="3" y="28"/>
                    </a:lnTo>
                    <a:lnTo>
                      <a:pt x="4" y="27"/>
                    </a:lnTo>
                    <a:lnTo>
                      <a:pt x="4" y="26"/>
                    </a:lnTo>
                    <a:lnTo>
                      <a:pt x="4" y="26"/>
                    </a:lnTo>
                    <a:lnTo>
                      <a:pt x="4" y="25"/>
                    </a:lnTo>
                    <a:lnTo>
                      <a:pt x="4" y="24"/>
                    </a:lnTo>
                    <a:lnTo>
                      <a:pt x="4" y="23"/>
                    </a:lnTo>
                    <a:lnTo>
                      <a:pt x="4" y="22"/>
                    </a:lnTo>
                    <a:lnTo>
                      <a:pt x="4" y="22"/>
                    </a:lnTo>
                    <a:lnTo>
                      <a:pt x="4" y="21"/>
                    </a:lnTo>
                    <a:lnTo>
                      <a:pt x="4" y="21"/>
                    </a:lnTo>
                    <a:lnTo>
                      <a:pt x="4" y="20"/>
                    </a:lnTo>
                    <a:lnTo>
                      <a:pt x="4" y="19"/>
                    </a:lnTo>
                    <a:lnTo>
                      <a:pt x="3" y="20"/>
                    </a:lnTo>
                    <a:lnTo>
                      <a:pt x="3" y="21"/>
                    </a:lnTo>
                    <a:lnTo>
                      <a:pt x="3" y="21"/>
                    </a:lnTo>
                    <a:lnTo>
                      <a:pt x="3" y="22"/>
                    </a:lnTo>
                    <a:lnTo>
                      <a:pt x="3" y="23"/>
                    </a:lnTo>
                    <a:lnTo>
                      <a:pt x="3" y="24"/>
                    </a:lnTo>
                    <a:lnTo>
                      <a:pt x="3" y="26"/>
                    </a:lnTo>
                    <a:lnTo>
                      <a:pt x="2" y="26"/>
                    </a:lnTo>
                    <a:lnTo>
                      <a:pt x="2" y="26"/>
                    </a:lnTo>
                    <a:lnTo>
                      <a:pt x="2" y="26"/>
                    </a:lnTo>
                    <a:lnTo>
                      <a:pt x="2" y="27"/>
                    </a:lnTo>
                    <a:lnTo>
                      <a:pt x="2" y="28"/>
                    </a:lnTo>
                    <a:lnTo>
                      <a:pt x="2" y="29"/>
                    </a:lnTo>
                    <a:lnTo>
                      <a:pt x="2" y="30"/>
                    </a:lnTo>
                    <a:lnTo>
                      <a:pt x="2" y="31"/>
                    </a:lnTo>
                    <a:lnTo>
                      <a:pt x="2" y="31"/>
                    </a:lnTo>
                    <a:lnTo>
                      <a:pt x="1" y="31"/>
                    </a:lnTo>
                    <a:lnTo>
                      <a:pt x="0" y="31"/>
                    </a:lnTo>
                    <a:lnTo>
                      <a:pt x="0" y="30"/>
                    </a:lnTo>
                    <a:lnTo>
                      <a:pt x="0" y="29"/>
                    </a:lnTo>
                    <a:lnTo>
                      <a:pt x="0" y="28"/>
                    </a:lnTo>
                    <a:lnTo>
                      <a:pt x="0" y="27"/>
                    </a:lnTo>
                    <a:lnTo>
                      <a:pt x="0" y="26"/>
                    </a:lnTo>
                    <a:lnTo>
                      <a:pt x="0" y="26"/>
                    </a:lnTo>
                    <a:lnTo>
                      <a:pt x="0" y="26"/>
                    </a:lnTo>
                    <a:lnTo>
                      <a:pt x="0" y="25"/>
                    </a:lnTo>
                    <a:lnTo>
                      <a:pt x="0" y="24"/>
                    </a:lnTo>
                    <a:lnTo>
                      <a:pt x="0" y="23"/>
                    </a:lnTo>
                    <a:lnTo>
                      <a:pt x="0" y="22"/>
                    </a:lnTo>
                    <a:lnTo>
                      <a:pt x="0" y="21"/>
                    </a:lnTo>
                    <a:lnTo>
                      <a:pt x="0" y="21"/>
                    </a:lnTo>
                    <a:lnTo>
                      <a:pt x="0" y="20"/>
                    </a:lnTo>
                    <a:lnTo>
                      <a:pt x="0" y="19"/>
                    </a:lnTo>
                    <a:lnTo>
                      <a:pt x="0" y="18"/>
                    </a:lnTo>
                    <a:lnTo>
                      <a:pt x="0" y="17"/>
                    </a:lnTo>
                    <a:lnTo>
                      <a:pt x="0" y="16"/>
                    </a:lnTo>
                    <a:lnTo>
                      <a:pt x="0" y="16"/>
                    </a:lnTo>
                    <a:lnTo>
                      <a:pt x="0" y="15"/>
                    </a:lnTo>
                    <a:lnTo>
                      <a:pt x="0" y="14"/>
                    </a:lnTo>
                    <a:lnTo>
                      <a:pt x="0" y="13"/>
                    </a:lnTo>
                    <a:lnTo>
                      <a:pt x="0" y="12"/>
                    </a:lnTo>
                    <a:lnTo>
                      <a:pt x="0" y="11"/>
                    </a:lnTo>
                    <a:lnTo>
                      <a:pt x="1" y="11"/>
                    </a:lnTo>
                    <a:lnTo>
                      <a:pt x="1" y="10"/>
                    </a:lnTo>
                    <a:lnTo>
                      <a:pt x="1" y="9"/>
                    </a:lnTo>
                    <a:lnTo>
                      <a:pt x="1" y="8"/>
                    </a:lnTo>
                    <a:lnTo>
                      <a:pt x="2" y="7"/>
                    </a:lnTo>
                    <a:lnTo>
                      <a:pt x="2" y="6"/>
                    </a:lnTo>
                    <a:lnTo>
                      <a:pt x="2" y="6"/>
                    </a:lnTo>
                    <a:lnTo>
                      <a:pt x="2" y="5"/>
                    </a:lnTo>
                    <a:lnTo>
                      <a:pt x="3" y="5"/>
                    </a:lnTo>
                    <a:lnTo>
                      <a:pt x="3" y="5"/>
                    </a:lnTo>
                    <a:lnTo>
                      <a:pt x="3" y="5"/>
                    </a:lnTo>
                    <a:lnTo>
                      <a:pt x="4"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60" name="Freeform 76"/>
              <p:cNvSpPr>
                <a:spLocks/>
              </p:cNvSpPr>
              <p:nvPr/>
            </p:nvSpPr>
            <p:spPr bwMode="auto">
              <a:xfrm>
                <a:off x="2353" y="3046"/>
                <a:ext cx="10" cy="38"/>
              </a:xfrm>
              <a:custGeom>
                <a:avLst/>
                <a:gdLst>
                  <a:gd name="T0" fmla="*/ 4 w 10"/>
                  <a:gd name="T1" fmla="*/ 2 h 38"/>
                  <a:gd name="T2" fmla="*/ 5 w 10"/>
                  <a:gd name="T3" fmla="*/ 0 h 38"/>
                  <a:gd name="T4" fmla="*/ 7 w 10"/>
                  <a:gd name="T5" fmla="*/ 0 h 38"/>
                  <a:gd name="T6" fmla="*/ 8 w 10"/>
                  <a:gd name="T7" fmla="*/ 2 h 38"/>
                  <a:gd name="T8" fmla="*/ 7 w 10"/>
                  <a:gd name="T9" fmla="*/ 5 h 38"/>
                  <a:gd name="T10" fmla="*/ 8 w 10"/>
                  <a:gd name="T11" fmla="*/ 5 h 38"/>
                  <a:gd name="T12" fmla="*/ 8 w 10"/>
                  <a:gd name="T13" fmla="*/ 8 h 38"/>
                  <a:gd name="T14" fmla="*/ 8 w 10"/>
                  <a:gd name="T15" fmla="*/ 11 h 38"/>
                  <a:gd name="T16" fmla="*/ 9 w 10"/>
                  <a:gd name="T17" fmla="*/ 13 h 38"/>
                  <a:gd name="T18" fmla="*/ 8 w 10"/>
                  <a:gd name="T19" fmla="*/ 16 h 38"/>
                  <a:gd name="T20" fmla="*/ 7 w 10"/>
                  <a:gd name="T21" fmla="*/ 18 h 38"/>
                  <a:gd name="T22" fmla="*/ 7 w 10"/>
                  <a:gd name="T23" fmla="*/ 20 h 38"/>
                  <a:gd name="T24" fmla="*/ 7 w 10"/>
                  <a:gd name="T25" fmla="*/ 22 h 38"/>
                  <a:gd name="T26" fmla="*/ 7 w 10"/>
                  <a:gd name="T27" fmla="*/ 25 h 38"/>
                  <a:gd name="T28" fmla="*/ 7 w 10"/>
                  <a:gd name="T29" fmla="*/ 27 h 38"/>
                  <a:gd name="T30" fmla="*/ 6 w 10"/>
                  <a:gd name="T31" fmla="*/ 30 h 38"/>
                  <a:gd name="T32" fmla="*/ 6 w 10"/>
                  <a:gd name="T33" fmla="*/ 31 h 38"/>
                  <a:gd name="T34" fmla="*/ 6 w 10"/>
                  <a:gd name="T35" fmla="*/ 34 h 38"/>
                  <a:gd name="T36" fmla="*/ 6 w 10"/>
                  <a:gd name="T37" fmla="*/ 36 h 38"/>
                  <a:gd name="T38" fmla="*/ 4 w 10"/>
                  <a:gd name="T39" fmla="*/ 36 h 38"/>
                  <a:gd name="T40" fmla="*/ 5 w 10"/>
                  <a:gd name="T41" fmla="*/ 36 h 38"/>
                  <a:gd name="T42" fmla="*/ 4 w 10"/>
                  <a:gd name="T43" fmla="*/ 35 h 38"/>
                  <a:gd name="T44" fmla="*/ 4 w 10"/>
                  <a:gd name="T45" fmla="*/ 32 h 38"/>
                  <a:gd name="T46" fmla="*/ 4 w 10"/>
                  <a:gd name="T47" fmla="*/ 30 h 38"/>
                  <a:gd name="T48" fmla="*/ 4 w 10"/>
                  <a:gd name="T49" fmla="*/ 27 h 38"/>
                  <a:gd name="T50" fmla="*/ 4 w 10"/>
                  <a:gd name="T51" fmla="*/ 25 h 38"/>
                  <a:gd name="T52" fmla="*/ 4 w 10"/>
                  <a:gd name="T53" fmla="*/ 22 h 38"/>
                  <a:gd name="T54" fmla="*/ 4 w 10"/>
                  <a:gd name="T55" fmla="*/ 21 h 38"/>
                  <a:gd name="T56" fmla="*/ 3 w 10"/>
                  <a:gd name="T57" fmla="*/ 20 h 38"/>
                  <a:gd name="T58" fmla="*/ 3 w 10"/>
                  <a:gd name="T59" fmla="*/ 22 h 38"/>
                  <a:gd name="T60" fmla="*/ 3 w 10"/>
                  <a:gd name="T61" fmla="*/ 26 h 38"/>
                  <a:gd name="T62" fmla="*/ 2 w 10"/>
                  <a:gd name="T63" fmla="*/ 26 h 38"/>
                  <a:gd name="T64" fmla="*/ 2 w 10"/>
                  <a:gd name="T65" fmla="*/ 29 h 38"/>
                  <a:gd name="T66" fmla="*/ 2 w 10"/>
                  <a:gd name="T67" fmla="*/ 31 h 38"/>
                  <a:gd name="T68" fmla="*/ 0 w 10"/>
                  <a:gd name="T69" fmla="*/ 30 h 38"/>
                  <a:gd name="T70" fmla="*/ 0 w 10"/>
                  <a:gd name="T71" fmla="*/ 27 h 38"/>
                  <a:gd name="T72" fmla="*/ 0 w 10"/>
                  <a:gd name="T73" fmla="*/ 26 h 38"/>
                  <a:gd name="T74" fmla="*/ 0 w 10"/>
                  <a:gd name="T75" fmla="*/ 23 h 38"/>
                  <a:gd name="T76" fmla="*/ 0 w 10"/>
                  <a:gd name="T77" fmla="*/ 21 h 38"/>
                  <a:gd name="T78" fmla="*/ 0 w 10"/>
                  <a:gd name="T79" fmla="*/ 18 h 38"/>
                  <a:gd name="T80" fmla="*/ 0 w 10"/>
                  <a:gd name="T81" fmla="*/ 16 h 38"/>
                  <a:gd name="T82" fmla="*/ 0 w 10"/>
                  <a:gd name="T83" fmla="*/ 13 h 38"/>
                  <a:gd name="T84" fmla="*/ 1 w 10"/>
                  <a:gd name="T85" fmla="*/ 11 h 38"/>
                  <a:gd name="T86" fmla="*/ 1 w 10"/>
                  <a:gd name="T87" fmla="*/ 8 h 38"/>
                  <a:gd name="T88" fmla="*/ 2 w 10"/>
                  <a:gd name="T89" fmla="*/ 6 h 38"/>
                  <a:gd name="T90" fmla="*/ 3 w 10"/>
                  <a:gd name="T9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38">
                    <a:moveTo>
                      <a:pt x="4" y="4"/>
                    </a:moveTo>
                    <a:lnTo>
                      <a:pt x="4" y="3"/>
                    </a:lnTo>
                    <a:lnTo>
                      <a:pt x="4" y="2"/>
                    </a:lnTo>
                    <a:lnTo>
                      <a:pt x="4" y="1"/>
                    </a:lnTo>
                    <a:lnTo>
                      <a:pt x="4" y="0"/>
                    </a:lnTo>
                    <a:lnTo>
                      <a:pt x="5" y="0"/>
                    </a:lnTo>
                    <a:lnTo>
                      <a:pt x="6" y="0"/>
                    </a:lnTo>
                    <a:lnTo>
                      <a:pt x="6" y="0"/>
                    </a:lnTo>
                    <a:lnTo>
                      <a:pt x="7" y="0"/>
                    </a:lnTo>
                    <a:lnTo>
                      <a:pt x="7" y="0"/>
                    </a:lnTo>
                    <a:lnTo>
                      <a:pt x="7" y="1"/>
                    </a:lnTo>
                    <a:lnTo>
                      <a:pt x="8" y="2"/>
                    </a:lnTo>
                    <a:lnTo>
                      <a:pt x="8" y="3"/>
                    </a:lnTo>
                    <a:lnTo>
                      <a:pt x="8" y="4"/>
                    </a:lnTo>
                    <a:lnTo>
                      <a:pt x="7" y="5"/>
                    </a:lnTo>
                    <a:lnTo>
                      <a:pt x="8" y="5"/>
                    </a:lnTo>
                    <a:lnTo>
                      <a:pt x="8" y="5"/>
                    </a:lnTo>
                    <a:lnTo>
                      <a:pt x="8" y="5"/>
                    </a:lnTo>
                    <a:lnTo>
                      <a:pt x="8" y="6"/>
                    </a:lnTo>
                    <a:lnTo>
                      <a:pt x="8" y="7"/>
                    </a:lnTo>
                    <a:lnTo>
                      <a:pt x="8" y="8"/>
                    </a:lnTo>
                    <a:lnTo>
                      <a:pt x="8" y="9"/>
                    </a:lnTo>
                    <a:lnTo>
                      <a:pt x="9" y="10"/>
                    </a:lnTo>
                    <a:lnTo>
                      <a:pt x="8" y="11"/>
                    </a:lnTo>
                    <a:lnTo>
                      <a:pt x="9" y="11"/>
                    </a:lnTo>
                    <a:lnTo>
                      <a:pt x="9" y="12"/>
                    </a:lnTo>
                    <a:lnTo>
                      <a:pt x="9" y="13"/>
                    </a:lnTo>
                    <a:lnTo>
                      <a:pt x="9" y="14"/>
                    </a:lnTo>
                    <a:lnTo>
                      <a:pt x="8" y="15"/>
                    </a:lnTo>
                    <a:lnTo>
                      <a:pt x="8" y="16"/>
                    </a:lnTo>
                    <a:lnTo>
                      <a:pt x="8" y="16"/>
                    </a:lnTo>
                    <a:lnTo>
                      <a:pt x="8" y="17"/>
                    </a:lnTo>
                    <a:lnTo>
                      <a:pt x="7" y="18"/>
                    </a:lnTo>
                    <a:lnTo>
                      <a:pt x="7" y="18"/>
                    </a:lnTo>
                    <a:lnTo>
                      <a:pt x="7" y="19"/>
                    </a:lnTo>
                    <a:lnTo>
                      <a:pt x="7" y="20"/>
                    </a:lnTo>
                    <a:lnTo>
                      <a:pt x="7" y="21"/>
                    </a:lnTo>
                    <a:lnTo>
                      <a:pt x="7" y="21"/>
                    </a:lnTo>
                    <a:lnTo>
                      <a:pt x="7" y="22"/>
                    </a:lnTo>
                    <a:lnTo>
                      <a:pt x="7" y="23"/>
                    </a:lnTo>
                    <a:lnTo>
                      <a:pt x="7" y="24"/>
                    </a:lnTo>
                    <a:lnTo>
                      <a:pt x="7" y="25"/>
                    </a:lnTo>
                    <a:lnTo>
                      <a:pt x="7" y="26"/>
                    </a:lnTo>
                    <a:lnTo>
                      <a:pt x="7" y="26"/>
                    </a:lnTo>
                    <a:lnTo>
                      <a:pt x="7" y="27"/>
                    </a:lnTo>
                    <a:lnTo>
                      <a:pt x="7" y="28"/>
                    </a:lnTo>
                    <a:lnTo>
                      <a:pt x="6" y="29"/>
                    </a:lnTo>
                    <a:lnTo>
                      <a:pt x="6" y="30"/>
                    </a:lnTo>
                    <a:lnTo>
                      <a:pt x="6" y="31"/>
                    </a:lnTo>
                    <a:lnTo>
                      <a:pt x="6" y="31"/>
                    </a:lnTo>
                    <a:lnTo>
                      <a:pt x="6" y="31"/>
                    </a:lnTo>
                    <a:lnTo>
                      <a:pt x="6" y="32"/>
                    </a:lnTo>
                    <a:lnTo>
                      <a:pt x="6" y="33"/>
                    </a:lnTo>
                    <a:lnTo>
                      <a:pt x="6" y="34"/>
                    </a:lnTo>
                    <a:lnTo>
                      <a:pt x="6" y="35"/>
                    </a:lnTo>
                    <a:lnTo>
                      <a:pt x="6" y="36"/>
                    </a:lnTo>
                    <a:lnTo>
                      <a:pt x="6" y="36"/>
                    </a:lnTo>
                    <a:lnTo>
                      <a:pt x="5" y="36"/>
                    </a:lnTo>
                    <a:lnTo>
                      <a:pt x="4" y="37"/>
                    </a:lnTo>
                    <a:lnTo>
                      <a:pt x="4" y="36"/>
                    </a:lnTo>
                    <a:lnTo>
                      <a:pt x="4" y="36"/>
                    </a:lnTo>
                    <a:lnTo>
                      <a:pt x="4" y="36"/>
                    </a:lnTo>
                    <a:lnTo>
                      <a:pt x="5" y="36"/>
                    </a:lnTo>
                    <a:lnTo>
                      <a:pt x="4" y="36"/>
                    </a:lnTo>
                    <a:lnTo>
                      <a:pt x="4" y="36"/>
                    </a:lnTo>
                    <a:lnTo>
                      <a:pt x="4" y="35"/>
                    </a:lnTo>
                    <a:lnTo>
                      <a:pt x="4" y="34"/>
                    </a:lnTo>
                    <a:lnTo>
                      <a:pt x="4" y="33"/>
                    </a:lnTo>
                    <a:lnTo>
                      <a:pt x="4" y="32"/>
                    </a:lnTo>
                    <a:lnTo>
                      <a:pt x="4" y="31"/>
                    </a:lnTo>
                    <a:lnTo>
                      <a:pt x="4" y="31"/>
                    </a:lnTo>
                    <a:lnTo>
                      <a:pt x="4" y="30"/>
                    </a:lnTo>
                    <a:lnTo>
                      <a:pt x="3" y="29"/>
                    </a:lnTo>
                    <a:lnTo>
                      <a:pt x="3" y="28"/>
                    </a:lnTo>
                    <a:lnTo>
                      <a:pt x="4" y="27"/>
                    </a:lnTo>
                    <a:lnTo>
                      <a:pt x="4" y="26"/>
                    </a:lnTo>
                    <a:lnTo>
                      <a:pt x="4" y="26"/>
                    </a:lnTo>
                    <a:lnTo>
                      <a:pt x="4" y="25"/>
                    </a:lnTo>
                    <a:lnTo>
                      <a:pt x="4" y="24"/>
                    </a:lnTo>
                    <a:lnTo>
                      <a:pt x="4" y="23"/>
                    </a:lnTo>
                    <a:lnTo>
                      <a:pt x="4" y="22"/>
                    </a:lnTo>
                    <a:lnTo>
                      <a:pt x="4" y="22"/>
                    </a:lnTo>
                    <a:lnTo>
                      <a:pt x="4" y="21"/>
                    </a:lnTo>
                    <a:lnTo>
                      <a:pt x="4" y="21"/>
                    </a:lnTo>
                    <a:lnTo>
                      <a:pt x="4" y="20"/>
                    </a:lnTo>
                    <a:lnTo>
                      <a:pt x="4" y="19"/>
                    </a:lnTo>
                    <a:lnTo>
                      <a:pt x="3" y="20"/>
                    </a:lnTo>
                    <a:lnTo>
                      <a:pt x="3" y="21"/>
                    </a:lnTo>
                    <a:lnTo>
                      <a:pt x="3" y="21"/>
                    </a:lnTo>
                    <a:lnTo>
                      <a:pt x="3" y="22"/>
                    </a:lnTo>
                    <a:lnTo>
                      <a:pt x="3" y="23"/>
                    </a:lnTo>
                    <a:lnTo>
                      <a:pt x="3" y="24"/>
                    </a:lnTo>
                    <a:lnTo>
                      <a:pt x="3" y="26"/>
                    </a:lnTo>
                    <a:lnTo>
                      <a:pt x="2" y="26"/>
                    </a:lnTo>
                    <a:lnTo>
                      <a:pt x="2" y="26"/>
                    </a:lnTo>
                    <a:lnTo>
                      <a:pt x="2" y="26"/>
                    </a:lnTo>
                    <a:lnTo>
                      <a:pt x="2" y="27"/>
                    </a:lnTo>
                    <a:lnTo>
                      <a:pt x="2" y="28"/>
                    </a:lnTo>
                    <a:lnTo>
                      <a:pt x="2" y="29"/>
                    </a:lnTo>
                    <a:lnTo>
                      <a:pt x="2" y="30"/>
                    </a:lnTo>
                    <a:lnTo>
                      <a:pt x="2" y="31"/>
                    </a:lnTo>
                    <a:lnTo>
                      <a:pt x="2" y="31"/>
                    </a:lnTo>
                    <a:lnTo>
                      <a:pt x="1" y="31"/>
                    </a:lnTo>
                    <a:lnTo>
                      <a:pt x="0" y="31"/>
                    </a:lnTo>
                    <a:lnTo>
                      <a:pt x="0" y="30"/>
                    </a:lnTo>
                    <a:lnTo>
                      <a:pt x="0" y="29"/>
                    </a:lnTo>
                    <a:lnTo>
                      <a:pt x="0" y="28"/>
                    </a:lnTo>
                    <a:lnTo>
                      <a:pt x="0" y="27"/>
                    </a:lnTo>
                    <a:lnTo>
                      <a:pt x="0" y="26"/>
                    </a:lnTo>
                    <a:lnTo>
                      <a:pt x="0" y="26"/>
                    </a:lnTo>
                    <a:lnTo>
                      <a:pt x="0" y="26"/>
                    </a:lnTo>
                    <a:lnTo>
                      <a:pt x="0" y="25"/>
                    </a:lnTo>
                    <a:lnTo>
                      <a:pt x="0" y="24"/>
                    </a:lnTo>
                    <a:lnTo>
                      <a:pt x="0" y="23"/>
                    </a:lnTo>
                    <a:lnTo>
                      <a:pt x="0" y="22"/>
                    </a:lnTo>
                    <a:lnTo>
                      <a:pt x="0" y="21"/>
                    </a:lnTo>
                    <a:lnTo>
                      <a:pt x="0" y="21"/>
                    </a:lnTo>
                    <a:lnTo>
                      <a:pt x="0" y="20"/>
                    </a:lnTo>
                    <a:lnTo>
                      <a:pt x="0" y="19"/>
                    </a:lnTo>
                    <a:lnTo>
                      <a:pt x="0" y="18"/>
                    </a:lnTo>
                    <a:lnTo>
                      <a:pt x="0" y="17"/>
                    </a:lnTo>
                    <a:lnTo>
                      <a:pt x="0" y="16"/>
                    </a:lnTo>
                    <a:lnTo>
                      <a:pt x="0" y="16"/>
                    </a:lnTo>
                    <a:lnTo>
                      <a:pt x="0" y="15"/>
                    </a:lnTo>
                    <a:lnTo>
                      <a:pt x="0" y="14"/>
                    </a:lnTo>
                    <a:lnTo>
                      <a:pt x="0" y="13"/>
                    </a:lnTo>
                    <a:lnTo>
                      <a:pt x="0" y="12"/>
                    </a:lnTo>
                    <a:lnTo>
                      <a:pt x="0" y="11"/>
                    </a:lnTo>
                    <a:lnTo>
                      <a:pt x="1" y="11"/>
                    </a:lnTo>
                    <a:lnTo>
                      <a:pt x="1" y="10"/>
                    </a:lnTo>
                    <a:lnTo>
                      <a:pt x="1" y="9"/>
                    </a:lnTo>
                    <a:lnTo>
                      <a:pt x="1" y="8"/>
                    </a:lnTo>
                    <a:lnTo>
                      <a:pt x="2" y="7"/>
                    </a:lnTo>
                    <a:lnTo>
                      <a:pt x="2" y="6"/>
                    </a:lnTo>
                    <a:lnTo>
                      <a:pt x="2" y="6"/>
                    </a:lnTo>
                    <a:lnTo>
                      <a:pt x="2" y="5"/>
                    </a:lnTo>
                    <a:lnTo>
                      <a:pt x="3" y="5"/>
                    </a:lnTo>
                    <a:lnTo>
                      <a:pt x="3" y="5"/>
                    </a:lnTo>
                    <a:lnTo>
                      <a:pt x="3" y="5"/>
                    </a:lnTo>
                    <a:lnTo>
                      <a:pt x="4"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 name="Group 77"/>
            <p:cNvGrpSpPr>
              <a:grpSpLocks/>
            </p:cNvGrpSpPr>
            <p:nvPr/>
          </p:nvGrpSpPr>
          <p:grpSpPr bwMode="auto">
            <a:xfrm>
              <a:off x="1359589" y="3316359"/>
              <a:ext cx="526764" cy="502519"/>
              <a:chOff x="1906" y="2824"/>
              <a:chExt cx="210" cy="141"/>
            </a:xfrm>
          </p:grpSpPr>
          <p:grpSp>
            <p:nvGrpSpPr>
              <p:cNvPr id="1931" name="Group 78"/>
              <p:cNvGrpSpPr>
                <a:grpSpLocks/>
              </p:cNvGrpSpPr>
              <p:nvPr/>
            </p:nvGrpSpPr>
            <p:grpSpPr bwMode="auto">
              <a:xfrm>
                <a:off x="1985" y="2824"/>
                <a:ext cx="34" cy="81"/>
                <a:chOff x="1985" y="2824"/>
                <a:chExt cx="34" cy="81"/>
              </a:xfrm>
            </p:grpSpPr>
            <p:sp>
              <p:nvSpPr>
                <p:cNvPr id="1934" name="Freeform 79"/>
                <p:cNvSpPr>
                  <a:spLocks/>
                </p:cNvSpPr>
                <p:nvPr/>
              </p:nvSpPr>
              <p:spPr bwMode="auto">
                <a:xfrm>
                  <a:off x="2000" y="2866"/>
                  <a:ext cx="11" cy="38"/>
                </a:xfrm>
                <a:custGeom>
                  <a:avLst/>
                  <a:gdLst>
                    <a:gd name="T0" fmla="*/ 0 w 11"/>
                    <a:gd name="T1" fmla="*/ 37 h 38"/>
                    <a:gd name="T2" fmla="*/ 10 w 11"/>
                    <a:gd name="T3" fmla="*/ 32 h 38"/>
                    <a:gd name="T4" fmla="*/ 10 w 11"/>
                    <a:gd name="T5" fmla="*/ 0 h 38"/>
                    <a:gd name="T6" fmla="*/ 0 w 11"/>
                    <a:gd name="T7" fmla="*/ 6 h 38"/>
                    <a:gd name="T8" fmla="*/ 0 w 11"/>
                    <a:gd name="T9" fmla="*/ 37 h 38"/>
                  </a:gdLst>
                  <a:ahLst/>
                  <a:cxnLst>
                    <a:cxn ang="0">
                      <a:pos x="T0" y="T1"/>
                    </a:cxn>
                    <a:cxn ang="0">
                      <a:pos x="T2" y="T3"/>
                    </a:cxn>
                    <a:cxn ang="0">
                      <a:pos x="T4" y="T5"/>
                    </a:cxn>
                    <a:cxn ang="0">
                      <a:pos x="T6" y="T7"/>
                    </a:cxn>
                    <a:cxn ang="0">
                      <a:pos x="T8" y="T9"/>
                    </a:cxn>
                  </a:cxnLst>
                  <a:rect l="0" t="0" r="r" b="b"/>
                  <a:pathLst>
                    <a:path w="11" h="38">
                      <a:moveTo>
                        <a:pt x="0" y="37"/>
                      </a:moveTo>
                      <a:lnTo>
                        <a:pt x="10" y="32"/>
                      </a:lnTo>
                      <a:lnTo>
                        <a:pt x="10" y="0"/>
                      </a:lnTo>
                      <a:lnTo>
                        <a:pt x="0" y="6"/>
                      </a:lnTo>
                      <a:lnTo>
                        <a:pt x="0" y="37"/>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5" name="Freeform 80"/>
                <p:cNvSpPr>
                  <a:spLocks/>
                </p:cNvSpPr>
                <p:nvPr/>
              </p:nvSpPr>
              <p:spPr bwMode="auto">
                <a:xfrm>
                  <a:off x="2000" y="2866"/>
                  <a:ext cx="15" cy="39"/>
                </a:xfrm>
                <a:custGeom>
                  <a:avLst/>
                  <a:gdLst>
                    <a:gd name="T0" fmla="*/ 0 w 15"/>
                    <a:gd name="T1" fmla="*/ 38 h 39"/>
                    <a:gd name="T2" fmla="*/ 14 w 15"/>
                    <a:gd name="T3" fmla="*/ 33 h 39"/>
                    <a:gd name="T4" fmla="*/ 14 w 15"/>
                    <a:gd name="T5" fmla="*/ 0 h 39"/>
                    <a:gd name="T6" fmla="*/ 0 w 15"/>
                    <a:gd name="T7" fmla="*/ 6 h 39"/>
                    <a:gd name="T8" fmla="*/ 0 w 15"/>
                    <a:gd name="T9" fmla="*/ 38 h 39"/>
                  </a:gdLst>
                  <a:ahLst/>
                  <a:cxnLst>
                    <a:cxn ang="0">
                      <a:pos x="T0" y="T1"/>
                    </a:cxn>
                    <a:cxn ang="0">
                      <a:pos x="T2" y="T3"/>
                    </a:cxn>
                    <a:cxn ang="0">
                      <a:pos x="T4" y="T5"/>
                    </a:cxn>
                    <a:cxn ang="0">
                      <a:pos x="T6" y="T7"/>
                    </a:cxn>
                    <a:cxn ang="0">
                      <a:pos x="T8" y="T9"/>
                    </a:cxn>
                  </a:cxnLst>
                  <a:rect l="0" t="0" r="r" b="b"/>
                  <a:pathLst>
                    <a:path w="15" h="39">
                      <a:moveTo>
                        <a:pt x="0" y="38"/>
                      </a:moveTo>
                      <a:lnTo>
                        <a:pt x="14" y="33"/>
                      </a:lnTo>
                      <a:lnTo>
                        <a:pt x="14" y="0"/>
                      </a:lnTo>
                      <a:lnTo>
                        <a:pt x="0" y="6"/>
                      </a:lnTo>
                      <a:lnTo>
                        <a:pt x="0" y="38"/>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6" name="Freeform 81"/>
                <p:cNvSpPr>
                  <a:spLocks/>
                </p:cNvSpPr>
                <p:nvPr/>
              </p:nvSpPr>
              <p:spPr bwMode="auto">
                <a:xfrm>
                  <a:off x="1989" y="2870"/>
                  <a:ext cx="7" cy="29"/>
                </a:xfrm>
                <a:custGeom>
                  <a:avLst/>
                  <a:gdLst>
                    <a:gd name="T0" fmla="*/ 6 w 7"/>
                    <a:gd name="T1" fmla="*/ 28 h 29"/>
                    <a:gd name="T2" fmla="*/ 0 w 7"/>
                    <a:gd name="T3" fmla="*/ 24 h 29"/>
                    <a:gd name="T4" fmla="*/ 0 w 7"/>
                    <a:gd name="T5" fmla="*/ 0 h 29"/>
                    <a:gd name="T6" fmla="*/ 5 w 7"/>
                    <a:gd name="T7" fmla="*/ 4 h 29"/>
                    <a:gd name="T8" fmla="*/ 6 w 7"/>
                    <a:gd name="T9" fmla="*/ 28 h 29"/>
                  </a:gdLst>
                  <a:ahLst/>
                  <a:cxnLst>
                    <a:cxn ang="0">
                      <a:pos x="T0" y="T1"/>
                    </a:cxn>
                    <a:cxn ang="0">
                      <a:pos x="T2" y="T3"/>
                    </a:cxn>
                    <a:cxn ang="0">
                      <a:pos x="T4" y="T5"/>
                    </a:cxn>
                    <a:cxn ang="0">
                      <a:pos x="T6" y="T7"/>
                    </a:cxn>
                    <a:cxn ang="0">
                      <a:pos x="T8" y="T9"/>
                    </a:cxn>
                  </a:cxnLst>
                  <a:rect l="0" t="0" r="r" b="b"/>
                  <a:pathLst>
                    <a:path w="7" h="29">
                      <a:moveTo>
                        <a:pt x="6" y="28"/>
                      </a:moveTo>
                      <a:lnTo>
                        <a:pt x="0" y="24"/>
                      </a:lnTo>
                      <a:lnTo>
                        <a:pt x="0" y="0"/>
                      </a:lnTo>
                      <a:lnTo>
                        <a:pt x="5" y="4"/>
                      </a:lnTo>
                      <a:lnTo>
                        <a:pt x="6" y="28"/>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7" name="Freeform 82"/>
                <p:cNvSpPr>
                  <a:spLocks/>
                </p:cNvSpPr>
                <p:nvPr/>
              </p:nvSpPr>
              <p:spPr bwMode="auto">
                <a:xfrm>
                  <a:off x="1989" y="2870"/>
                  <a:ext cx="7" cy="29"/>
                </a:xfrm>
                <a:custGeom>
                  <a:avLst/>
                  <a:gdLst>
                    <a:gd name="T0" fmla="*/ 6 w 7"/>
                    <a:gd name="T1" fmla="*/ 28 h 29"/>
                    <a:gd name="T2" fmla="*/ 0 w 7"/>
                    <a:gd name="T3" fmla="*/ 24 h 29"/>
                    <a:gd name="T4" fmla="*/ 0 w 7"/>
                    <a:gd name="T5" fmla="*/ 0 h 29"/>
                    <a:gd name="T6" fmla="*/ 5 w 7"/>
                    <a:gd name="T7" fmla="*/ 4 h 29"/>
                    <a:gd name="T8" fmla="*/ 6 w 7"/>
                    <a:gd name="T9" fmla="*/ 28 h 29"/>
                  </a:gdLst>
                  <a:ahLst/>
                  <a:cxnLst>
                    <a:cxn ang="0">
                      <a:pos x="T0" y="T1"/>
                    </a:cxn>
                    <a:cxn ang="0">
                      <a:pos x="T2" y="T3"/>
                    </a:cxn>
                    <a:cxn ang="0">
                      <a:pos x="T4" y="T5"/>
                    </a:cxn>
                    <a:cxn ang="0">
                      <a:pos x="T6" y="T7"/>
                    </a:cxn>
                    <a:cxn ang="0">
                      <a:pos x="T8" y="T9"/>
                    </a:cxn>
                  </a:cxnLst>
                  <a:rect l="0" t="0" r="r" b="b"/>
                  <a:pathLst>
                    <a:path w="7" h="29">
                      <a:moveTo>
                        <a:pt x="6" y="28"/>
                      </a:moveTo>
                      <a:lnTo>
                        <a:pt x="0" y="24"/>
                      </a:lnTo>
                      <a:lnTo>
                        <a:pt x="0" y="0"/>
                      </a:lnTo>
                      <a:lnTo>
                        <a:pt x="5" y="4"/>
                      </a:lnTo>
                      <a:lnTo>
                        <a:pt x="6" y="28"/>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8" name="Freeform 83"/>
                <p:cNvSpPr>
                  <a:spLocks/>
                </p:cNvSpPr>
                <p:nvPr/>
              </p:nvSpPr>
              <p:spPr bwMode="auto">
                <a:xfrm>
                  <a:off x="1989" y="2870"/>
                  <a:ext cx="12" cy="35"/>
                </a:xfrm>
                <a:custGeom>
                  <a:avLst/>
                  <a:gdLst>
                    <a:gd name="T0" fmla="*/ 11 w 12"/>
                    <a:gd name="T1" fmla="*/ 34 h 35"/>
                    <a:gd name="T2" fmla="*/ 0 w 12"/>
                    <a:gd name="T3" fmla="*/ 30 h 35"/>
                    <a:gd name="T4" fmla="*/ 0 w 12"/>
                    <a:gd name="T5" fmla="*/ 0 h 35"/>
                    <a:gd name="T6" fmla="*/ 10 w 12"/>
                    <a:gd name="T7" fmla="*/ 4 h 35"/>
                  </a:gdLst>
                  <a:ahLst/>
                  <a:cxnLst>
                    <a:cxn ang="0">
                      <a:pos x="T0" y="T1"/>
                    </a:cxn>
                    <a:cxn ang="0">
                      <a:pos x="T2" y="T3"/>
                    </a:cxn>
                    <a:cxn ang="0">
                      <a:pos x="T4" y="T5"/>
                    </a:cxn>
                    <a:cxn ang="0">
                      <a:pos x="T6" y="T7"/>
                    </a:cxn>
                  </a:cxnLst>
                  <a:rect l="0" t="0" r="r" b="b"/>
                  <a:pathLst>
                    <a:path w="12" h="35">
                      <a:moveTo>
                        <a:pt x="11" y="34"/>
                      </a:moveTo>
                      <a:lnTo>
                        <a:pt x="0" y="30"/>
                      </a:lnTo>
                      <a:lnTo>
                        <a:pt x="0" y="0"/>
                      </a:lnTo>
                      <a:lnTo>
                        <a:pt x="10" y="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39" name="Group 84"/>
                <p:cNvGrpSpPr>
                  <a:grpSpLocks/>
                </p:cNvGrpSpPr>
                <p:nvPr/>
              </p:nvGrpSpPr>
              <p:grpSpPr bwMode="auto">
                <a:xfrm>
                  <a:off x="1985" y="2824"/>
                  <a:ext cx="34" cy="51"/>
                  <a:chOff x="1985" y="2824"/>
                  <a:chExt cx="34" cy="51"/>
                </a:xfrm>
              </p:grpSpPr>
              <p:sp>
                <p:nvSpPr>
                  <p:cNvPr id="1940" name="Freeform 85"/>
                  <p:cNvSpPr>
                    <a:spLocks/>
                  </p:cNvSpPr>
                  <p:nvPr/>
                </p:nvSpPr>
                <p:spPr bwMode="auto">
                  <a:xfrm>
                    <a:off x="1985" y="2859"/>
                    <a:ext cx="15" cy="15"/>
                  </a:xfrm>
                  <a:custGeom>
                    <a:avLst/>
                    <a:gdLst>
                      <a:gd name="T0" fmla="*/ 6 w 15"/>
                      <a:gd name="T1" fmla="*/ 12 h 15"/>
                      <a:gd name="T2" fmla="*/ 0 w 15"/>
                      <a:gd name="T3" fmla="*/ 0 h 15"/>
                      <a:gd name="T4" fmla="*/ 14 w 15"/>
                      <a:gd name="T5" fmla="*/ 5 h 15"/>
                      <a:gd name="T6" fmla="*/ 12 w 15"/>
                      <a:gd name="T7" fmla="*/ 14 h 15"/>
                      <a:gd name="T8" fmla="*/ 6 w 15"/>
                      <a:gd name="T9" fmla="*/ 12 h 15"/>
                    </a:gdLst>
                    <a:ahLst/>
                    <a:cxnLst>
                      <a:cxn ang="0">
                        <a:pos x="T0" y="T1"/>
                      </a:cxn>
                      <a:cxn ang="0">
                        <a:pos x="T2" y="T3"/>
                      </a:cxn>
                      <a:cxn ang="0">
                        <a:pos x="T4" y="T5"/>
                      </a:cxn>
                      <a:cxn ang="0">
                        <a:pos x="T6" y="T7"/>
                      </a:cxn>
                      <a:cxn ang="0">
                        <a:pos x="T8" y="T9"/>
                      </a:cxn>
                    </a:cxnLst>
                    <a:rect l="0" t="0" r="r" b="b"/>
                    <a:pathLst>
                      <a:path w="15" h="15">
                        <a:moveTo>
                          <a:pt x="6" y="12"/>
                        </a:moveTo>
                        <a:lnTo>
                          <a:pt x="0" y="0"/>
                        </a:lnTo>
                        <a:lnTo>
                          <a:pt x="14" y="5"/>
                        </a:lnTo>
                        <a:lnTo>
                          <a:pt x="12" y="14"/>
                        </a:lnTo>
                        <a:lnTo>
                          <a:pt x="6" y="12"/>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1" name="Freeform 86"/>
                  <p:cNvSpPr>
                    <a:spLocks/>
                  </p:cNvSpPr>
                  <p:nvPr/>
                </p:nvSpPr>
                <p:spPr bwMode="auto">
                  <a:xfrm>
                    <a:off x="1985" y="2859"/>
                    <a:ext cx="15" cy="15"/>
                  </a:xfrm>
                  <a:custGeom>
                    <a:avLst/>
                    <a:gdLst>
                      <a:gd name="T0" fmla="*/ 6 w 15"/>
                      <a:gd name="T1" fmla="*/ 12 h 15"/>
                      <a:gd name="T2" fmla="*/ 0 w 15"/>
                      <a:gd name="T3" fmla="*/ 0 h 15"/>
                      <a:gd name="T4" fmla="*/ 14 w 15"/>
                      <a:gd name="T5" fmla="*/ 5 h 15"/>
                      <a:gd name="T6" fmla="*/ 12 w 15"/>
                      <a:gd name="T7" fmla="*/ 14 h 15"/>
                      <a:gd name="T8" fmla="*/ 6 w 15"/>
                      <a:gd name="T9" fmla="*/ 12 h 15"/>
                    </a:gdLst>
                    <a:ahLst/>
                    <a:cxnLst>
                      <a:cxn ang="0">
                        <a:pos x="T0" y="T1"/>
                      </a:cxn>
                      <a:cxn ang="0">
                        <a:pos x="T2" y="T3"/>
                      </a:cxn>
                      <a:cxn ang="0">
                        <a:pos x="T4" y="T5"/>
                      </a:cxn>
                      <a:cxn ang="0">
                        <a:pos x="T6" y="T7"/>
                      </a:cxn>
                      <a:cxn ang="0">
                        <a:pos x="T8" y="T9"/>
                      </a:cxn>
                    </a:cxnLst>
                    <a:rect l="0" t="0" r="r" b="b"/>
                    <a:pathLst>
                      <a:path w="15" h="15">
                        <a:moveTo>
                          <a:pt x="6" y="12"/>
                        </a:moveTo>
                        <a:lnTo>
                          <a:pt x="0" y="0"/>
                        </a:lnTo>
                        <a:lnTo>
                          <a:pt x="14" y="5"/>
                        </a:lnTo>
                        <a:lnTo>
                          <a:pt x="12" y="14"/>
                        </a:lnTo>
                        <a:lnTo>
                          <a:pt x="6" y="12"/>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2" name="Freeform 87"/>
                  <p:cNvSpPr>
                    <a:spLocks/>
                  </p:cNvSpPr>
                  <p:nvPr/>
                </p:nvSpPr>
                <p:spPr bwMode="auto">
                  <a:xfrm>
                    <a:off x="1985" y="2859"/>
                    <a:ext cx="16" cy="16"/>
                  </a:xfrm>
                  <a:custGeom>
                    <a:avLst/>
                    <a:gdLst>
                      <a:gd name="T0" fmla="*/ 6 w 16"/>
                      <a:gd name="T1" fmla="*/ 13 h 16"/>
                      <a:gd name="T2" fmla="*/ 0 w 16"/>
                      <a:gd name="T3" fmla="*/ 0 h 16"/>
                      <a:gd name="T4" fmla="*/ 15 w 16"/>
                      <a:gd name="T5" fmla="*/ 5 h 16"/>
                      <a:gd name="T6" fmla="*/ 13 w 16"/>
                      <a:gd name="T7" fmla="*/ 15 h 16"/>
                    </a:gdLst>
                    <a:ahLst/>
                    <a:cxnLst>
                      <a:cxn ang="0">
                        <a:pos x="T0" y="T1"/>
                      </a:cxn>
                      <a:cxn ang="0">
                        <a:pos x="T2" y="T3"/>
                      </a:cxn>
                      <a:cxn ang="0">
                        <a:pos x="T4" y="T5"/>
                      </a:cxn>
                      <a:cxn ang="0">
                        <a:pos x="T6" y="T7"/>
                      </a:cxn>
                    </a:cxnLst>
                    <a:rect l="0" t="0" r="r" b="b"/>
                    <a:pathLst>
                      <a:path w="16" h="16">
                        <a:moveTo>
                          <a:pt x="6" y="13"/>
                        </a:moveTo>
                        <a:lnTo>
                          <a:pt x="0" y="0"/>
                        </a:lnTo>
                        <a:lnTo>
                          <a:pt x="15" y="5"/>
                        </a:lnTo>
                        <a:lnTo>
                          <a:pt x="13" y="1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3" name="Freeform 88"/>
                  <p:cNvSpPr>
                    <a:spLocks/>
                  </p:cNvSpPr>
                  <p:nvPr/>
                </p:nvSpPr>
                <p:spPr bwMode="auto">
                  <a:xfrm>
                    <a:off x="2000" y="2859"/>
                    <a:ext cx="15" cy="15"/>
                  </a:xfrm>
                  <a:custGeom>
                    <a:avLst/>
                    <a:gdLst>
                      <a:gd name="T0" fmla="*/ 3 w 15"/>
                      <a:gd name="T1" fmla="*/ 5 h 15"/>
                      <a:gd name="T2" fmla="*/ 14 w 15"/>
                      <a:gd name="T3" fmla="*/ 0 h 15"/>
                      <a:gd name="T4" fmla="*/ 9 w 15"/>
                      <a:gd name="T5" fmla="*/ 10 h 15"/>
                      <a:gd name="T6" fmla="*/ 0 w 15"/>
                      <a:gd name="T7" fmla="*/ 14 h 15"/>
                      <a:gd name="T8" fmla="*/ 3 w 15"/>
                      <a:gd name="T9" fmla="*/ 5 h 15"/>
                    </a:gdLst>
                    <a:ahLst/>
                    <a:cxnLst>
                      <a:cxn ang="0">
                        <a:pos x="T0" y="T1"/>
                      </a:cxn>
                      <a:cxn ang="0">
                        <a:pos x="T2" y="T3"/>
                      </a:cxn>
                      <a:cxn ang="0">
                        <a:pos x="T4" y="T5"/>
                      </a:cxn>
                      <a:cxn ang="0">
                        <a:pos x="T6" y="T7"/>
                      </a:cxn>
                      <a:cxn ang="0">
                        <a:pos x="T8" y="T9"/>
                      </a:cxn>
                    </a:cxnLst>
                    <a:rect l="0" t="0" r="r" b="b"/>
                    <a:pathLst>
                      <a:path w="15" h="15">
                        <a:moveTo>
                          <a:pt x="3" y="5"/>
                        </a:moveTo>
                        <a:lnTo>
                          <a:pt x="14" y="0"/>
                        </a:lnTo>
                        <a:lnTo>
                          <a:pt x="9" y="10"/>
                        </a:lnTo>
                        <a:lnTo>
                          <a:pt x="0" y="14"/>
                        </a:lnTo>
                        <a:lnTo>
                          <a:pt x="3"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4" name="Freeform 89"/>
                  <p:cNvSpPr>
                    <a:spLocks/>
                  </p:cNvSpPr>
                  <p:nvPr/>
                </p:nvSpPr>
                <p:spPr bwMode="auto">
                  <a:xfrm>
                    <a:off x="2000" y="2859"/>
                    <a:ext cx="15" cy="15"/>
                  </a:xfrm>
                  <a:custGeom>
                    <a:avLst/>
                    <a:gdLst>
                      <a:gd name="T0" fmla="*/ 3 w 15"/>
                      <a:gd name="T1" fmla="*/ 5 h 15"/>
                      <a:gd name="T2" fmla="*/ 14 w 15"/>
                      <a:gd name="T3" fmla="*/ 0 h 15"/>
                      <a:gd name="T4" fmla="*/ 9 w 15"/>
                      <a:gd name="T5" fmla="*/ 10 h 15"/>
                      <a:gd name="T6" fmla="*/ 0 w 15"/>
                      <a:gd name="T7" fmla="*/ 14 h 15"/>
                      <a:gd name="T8" fmla="*/ 3 w 15"/>
                      <a:gd name="T9" fmla="*/ 5 h 15"/>
                    </a:gdLst>
                    <a:ahLst/>
                    <a:cxnLst>
                      <a:cxn ang="0">
                        <a:pos x="T0" y="T1"/>
                      </a:cxn>
                      <a:cxn ang="0">
                        <a:pos x="T2" y="T3"/>
                      </a:cxn>
                      <a:cxn ang="0">
                        <a:pos x="T4" y="T5"/>
                      </a:cxn>
                      <a:cxn ang="0">
                        <a:pos x="T6" y="T7"/>
                      </a:cxn>
                      <a:cxn ang="0">
                        <a:pos x="T8" y="T9"/>
                      </a:cxn>
                    </a:cxnLst>
                    <a:rect l="0" t="0" r="r" b="b"/>
                    <a:pathLst>
                      <a:path w="15" h="15">
                        <a:moveTo>
                          <a:pt x="3" y="5"/>
                        </a:moveTo>
                        <a:lnTo>
                          <a:pt x="14" y="0"/>
                        </a:lnTo>
                        <a:lnTo>
                          <a:pt x="9" y="10"/>
                        </a:lnTo>
                        <a:lnTo>
                          <a:pt x="0" y="14"/>
                        </a:lnTo>
                        <a:lnTo>
                          <a:pt x="3"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 name="Freeform 90"/>
                  <p:cNvSpPr>
                    <a:spLocks/>
                  </p:cNvSpPr>
                  <p:nvPr/>
                </p:nvSpPr>
                <p:spPr bwMode="auto">
                  <a:xfrm>
                    <a:off x="2000" y="2859"/>
                    <a:ext cx="19" cy="16"/>
                  </a:xfrm>
                  <a:custGeom>
                    <a:avLst/>
                    <a:gdLst>
                      <a:gd name="T0" fmla="*/ 4 w 19"/>
                      <a:gd name="T1" fmla="*/ 5 h 16"/>
                      <a:gd name="T2" fmla="*/ 18 w 19"/>
                      <a:gd name="T3" fmla="*/ 0 h 16"/>
                      <a:gd name="T4" fmla="*/ 12 w 19"/>
                      <a:gd name="T5" fmla="*/ 11 h 16"/>
                      <a:gd name="T6" fmla="*/ 0 w 19"/>
                      <a:gd name="T7" fmla="*/ 15 h 16"/>
                    </a:gdLst>
                    <a:ahLst/>
                    <a:cxnLst>
                      <a:cxn ang="0">
                        <a:pos x="T0" y="T1"/>
                      </a:cxn>
                      <a:cxn ang="0">
                        <a:pos x="T2" y="T3"/>
                      </a:cxn>
                      <a:cxn ang="0">
                        <a:pos x="T4" y="T5"/>
                      </a:cxn>
                      <a:cxn ang="0">
                        <a:pos x="T6" y="T7"/>
                      </a:cxn>
                    </a:cxnLst>
                    <a:rect l="0" t="0" r="r" b="b"/>
                    <a:pathLst>
                      <a:path w="19" h="16">
                        <a:moveTo>
                          <a:pt x="4" y="5"/>
                        </a:moveTo>
                        <a:lnTo>
                          <a:pt x="18" y="0"/>
                        </a:lnTo>
                        <a:lnTo>
                          <a:pt x="12" y="11"/>
                        </a:lnTo>
                        <a:lnTo>
                          <a:pt x="0" y="1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 name="Freeform 91"/>
                  <p:cNvSpPr>
                    <a:spLocks/>
                  </p:cNvSpPr>
                  <p:nvPr/>
                </p:nvSpPr>
                <p:spPr bwMode="auto">
                  <a:xfrm>
                    <a:off x="2000" y="2852"/>
                    <a:ext cx="15" cy="8"/>
                  </a:xfrm>
                  <a:custGeom>
                    <a:avLst/>
                    <a:gdLst>
                      <a:gd name="T0" fmla="*/ 0 w 15"/>
                      <a:gd name="T1" fmla="*/ 7 h 8"/>
                      <a:gd name="T2" fmla="*/ 0 w 15"/>
                      <a:gd name="T3" fmla="*/ 3 h 8"/>
                      <a:gd name="T4" fmla="*/ 14 w 15"/>
                      <a:gd name="T5" fmla="*/ 0 h 8"/>
                      <a:gd name="T6" fmla="*/ 14 w 15"/>
                      <a:gd name="T7" fmla="*/ 4 h 8"/>
                      <a:gd name="T8" fmla="*/ 0 w 15"/>
                      <a:gd name="T9" fmla="*/ 7 h 8"/>
                    </a:gdLst>
                    <a:ahLst/>
                    <a:cxnLst>
                      <a:cxn ang="0">
                        <a:pos x="T0" y="T1"/>
                      </a:cxn>
                      <a:cxn ang="0">
                        <a:pos x="T2" y="T3"/>
                      </a:cxn>
                      <a:cxn ang="0">
                        <a:pos x="T4" y="T5"/>
                      </a:cxn>
                      <a:cxn ang="0">
                        <a:pos x="T6" y="T7"/>
                      </a:cxn>
                      <a:cxn ang="0">
                        <a:pos x="T8" y="T9"/>
                      </a:cxn>
                    </a:cxnLst>
                    <a:rect l="0" t="0" r="r" b="b"/>
                    <a:pathLst>
                      <a:path w="15" h="8">
                        <a:moveTo>
                          <a:pt x="0" y="7"/>
                        </a:moveTo>
                        <a:lnTo>
                          <a:pt x="0" y="3"/>
                        </a:lnTo>
                        <a:lnTo>
                          <a:pt x="14" y="0"/>
                        </a:lnTo>
                        <a:lnTo>
                          <a:pt x="14" y="4"/>
                        </a:lnTo>
                        <a:lnTo>
                          <a:pt x="0" y="7"/>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 name="Freeform 92"/>
                  <p:cNvSpPr>
                    <a:spLocks/>
                  </p:cNvSpPr>
                  <p:nvPr/>
                </p:nvSpPr>
                <p:spPr bwMode="auto">
                  <a:xfrm>
                    <a:off x="2000" y="2852"/>
                    <a:ext cx="15" cy="8"/>
                  </a:xfrm>
                  <a:custGeom>
                    <a:avLst/>
                    <a:gdLst>
                      <a:gd name="T0" fmla="*/ 0 w 15"/>
                      <a:gd name="T1" fmla="*/ 7 h 8"/>
                      <a:gd name="T2" fmla="*/ 0 w 15"/>
                      <a:gd name="T3" fmla="*/ 3 h 8"/>
                      <a:gd name="T4" fmla="*/ 14 w 15"/>
                      <a:gd name="T5" fmla="*/ 0 h 8"/>
                      <a:gd name="T6" fmla="*/ 14 w 15"/>
                      <a:gd name="T7" fmla="*/ 4 h 8"/>
                      <a:gd name="T8" fmla="*/ 0 w 15"/>
                      <a:gd name="T9" fmla="*/ 7 h 8"/>
                    </a:gdLst>
                    <a:ahLst/>
                    <a:cxnLst>
                      <a:cxn ang="0">
                        <a:pos x="T0" y="T1"/>
                      </a:cxn>
                      <a:cxn ang="0">
                        <a:pos x="T2" y="T3"/>
                      </a:cxn>
                      <a:cxn ang="0">
                        <a:pos x="T4" y="T5"/>
                      </a:cxn>
                      <a:cxn ang="0">
                        <a:pos x="T6" y="T7"/>
                      </a:cxn>
                      <a:cxn ang="0">
                        <a:pos x="T8" y="T9"/>
                      </a:cxn>
                    </a:cxnLst>
                    <a:rect l="0" t="0" r="r" b="b"/>
                    <a:pathLst>
                      <a:path w="15" h="8">
                        <a:moveTo>
                          <a:pt x="0" y="7"/>
                        </a:moveTo>
                        <a:lnTo>
                          <a:pt x="0" y="3"/>
                        </a:lnTo>
                        <a:lnTo>
                          <a:pt x="14" y="0"/>
                        </a:lnTo>
                        <a:lnTo>
                          <a:pt x="14" y="4"/>
                        </a:lnTo>
                        <a:lnTo>
                          <a:pt x="0" y="7"/>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8" name="Freeform 93"/>
                  <p:cNvSpPr>
                    <a:spLocks/>
                  </p:cNvSpPr>
                  <p:nvPr/>
                </p:nvSpPr>
                <p:spPr bwMode="auto">
                  <a:xfrm>
                    <a:off x="2004" y="2852"/>
                    <a:ext cx="15" cy="13"/>
                  </a:xfrm>
                  <a:custGeom>
                    <a:avLst/>
                    <a:gdLst>
                      <a:gd name="T0" fmla="*/ 0 w 15"/>
                      <a:gd name="T1" fmla="*/ 12 h 13"/>
                      <a:gd name="T2" fmla="*/ 0 w 15"/>
                      <a:gd name="T3" fmla="*/ 5 h 13"/>
                      <a:gd name="T4" fmla="*/ 14 w 15"/>
                      <a:gd name="T5" fmla="*/ 0 h 13"/>
                      <a:gd name="T6" fmla="*/ 14 w 15"/>
                      <a:gd name="T7" fmla="*/ 6 h 13"/>
                    </a:gdLst>
                    <a:ahLst/>
                    <a:cxnLst>
                      <a:cxn ang="0">
                        <a:pos x="T0" y="T1"/>
                      </a:cxn>
                      <a:cxn ang="0">
                        <a:pos x="T2" y="T3"/>
                      </a:cxn>
                      <a:cxn ang="0">
                        <a:pos x="T4" y="T5"/>
                      </a:cxn>
                      <a:cxn ang="0">
                        <a:pos x="T6" y="T7"/>
                      </a:cxn>
                    </a:cxnLst>
                    <a:rect l="0" t="0" r="r" b="b"/>
                    <a:pathLst>
                      <a:path w="15" h="13">
                        <a:moveTo>
                          <a:pt x="0" y="12"/>
                        </a:moveTo>
                        <a:lnTo>
                          <a:pt x="0" y="5"/>
                        </a:lnTo>
                        <a:lnTo>
                          <a:pt x="14" y="0"/>
                        </a:lnTo>
                        <a:lnTo>
                          <a:pt x="14" y="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9" name="Freeform 94"/>
                  <p:cNvSpPr>
                    <a:spLocks/>
                  </p:cNvSpPr>
                  <p:nvPr/>
                </p:nvSpPr>
                <p:spPr bwMode="auto">
                  <a:xfrm>
                    <a:off x="1985" y="2852"/>
                    <a:ext cx="15" cy="8"/>
                  </a:xfrm>
                  <a:custGeom>
                    <a:avLst/>
                    <a:gdLst>
                      <a:gd name="T0" fmla="*/ 13 w 15"/>
                      <a:gd name="T1" fmla="*/ 7 h 8"/>
                      <a:gd name="T2" fmla="*/ 0 w 15"/>
                      <a:gd name="T3" fmla="*/ 4 h 8"/>
                      <a:gd name="T4" fmla="*/ 0 w 15"/>
                      <a:gd name="T5" fmla="*/ 0 h 8"/>
                      <a:gd name="T6" fmla="*/ 14 w 15"/>
                      <a:gd name="T7" fmla="*/ 3 h 8"/>
                      <a:gd name="T8" fmla="*/ 13 w 15"/>
                      <a:gd name="T9" fmla="*/ 7 h 8"/>
                    </a:gdLst>
                    <a:ahLst/>
                    <a:cxnLst>
                      <a:cxn ang="0">
                        <a:pos x="T0" y="T1"/>
                      </a:cxn>
                      <a:cxn ang="0">
                        <a:pos x="T2" y="T3"/>
                      </a:cxn>
                      <a:cxn ang="0">
                        <a:pos x="T4" y="T5"/>
                      </a:cxn>
                      <a:cxn ang="0">
                        <a:pos x="T6" y="T7"/>
                      </a:cxn>
                      <a:cxn ang="0">
                        <a:pos x="T8" y="T9"/>
                      </a:cxn>
                    </a:cxnLst>
                    <a:rect l="0" t="0" r="r" b="b"/>
                    <a:pathLst>
                      <a:path w="15" h="8">
                        <a:moveTo>
                          <a:pt x="13" y="7"/>
                        </a:moveTo>
                        <a:lnTo>
                          <a:pt x="0" y="4"/>
                        </a:lnTo>
                        <a:lnTo>
                          <a:pt x="0" y="0"/>
                        </a:lnTo>
                        <a:lnTo>
                          <a:pt x="14" y="3"/>
                        </a:lnTo>
                        <a:lnTo>
                          <a:pt x="13" y="7"/>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0" name="Freeform 95"/>
                  <p:cNvSpPr>
                    <a:spLocks/>
                  </p:cNvSpPr>
                  <p:nvPr/>
                </p:nvSpPr>
                <p:spPr bwMode="auto">
                  <a:xfrm>
                    <a:off x="1985" y="2852"/>
                    <a:ext cx="15" cy="8"/>
                  </a:xfrm>
                  <a:custGeom>
                    <a:avLst/>
                    <a:gdLst>
                      <a:gd name="T0" fmla="*/ 13 w 15"/>
                      <a:gd name="T1" fmla="*/ 7 h 8"/>
                      <a:gd name="T2" fmla="*/ 0 w 15"/>
                      <a:gd name="T3" fmla="*/ 4 h 8"/>
                      <a:gd name="T4" fmla="*/ 0 w 15"/>
                      <a:gd name="T5" fmla="*/ 0 h 8"/>
                      <a:gd name="T6" fmla="*/ 14 w 15"/>
                      <a:gd name="T7" fmla="*/ 3 h 8"/>
                      <a:gd name="T8" fmla="*/ 13 w 15"/>
                      <a:gd name="T9" fmla="*/ 7 h 8"/>
                    </a:gdLst>
                    <a:ahLst/>
                    <a:cxnLst>
                      <a:cxn ang="0">
                        <a:pos x="T0" y="T1"/>
                      </a:cxn>
                      <a:cxn ang="0">
                        <a:pos x="T2" y="T3"/>
                      </a:cxn>
                      <a:cxn ang="0">
                        <a:pos x="T4" y="T5"/>
                      </a:cxn>
                      <a:cxn ang="0">
                        <a:pos x="T6" y="T7"/>
                      </a:cxn>
                      <a:cxn ang="0">
                        <a:pos x="T8" y="T9"/>
                      </a:cxn>
                    </a:cxnLst>
                    <a:rect l="0" t="0" r="r" b="b"/>
                    <a:pathLst>
                      <a:path w="15" h="8">
                        <a:moveTo>
                          <a:pt x="13" y="7"/>
                        </a:moveTo>
                        <a:lnTo>
                          <a:pt x="0" y="4"/>
                        </a:lnTo>
                        <a:lnTo>
                          <a:pt x="0" y="0"/>
                        </a:lnTo>
                        <a:lnTo>
                          <a:pt x="14" y="3"/>
                        </a:lnTo>
                        <a:lnTo>
                          <a:pt x="13" y="7"/>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1" name="Freeform 96"/>
                  <p:cNvSpPr>
                    <a:spLocks/>
                  </p:cNvSpPr>
                  <p:nvPr/>
                </p:nvSpPr>
                <p:spPr bwMode="auto">
                  <a:xfrm>
                    <a:off x="1985" y="2852"/>
                    <a:ext cx="20" cy="13"/>
                  </a:xfrm>
                  <a:custGeom>
                    <a:avLst/>
                    <a:gdLst>
                      <a:gd name="T0" fmla="*/ 18 w 20"/>
                      <a:gd name="T1" fmla="*/ 12 h 13"/>
                      <a:gd name="T2" fmla="*/ 0 w 20"/>
                      <a:gd name="T3" fmla="*/ 6 h 13"/>
                      <a:gd name="T4" fmla="*/ 0 w 20"/>
                      <a:gd name="T5" fmla="*/ 0 h 13"/>
                      <a:gd name="T6" fmla="*/ 19 w 20"/>
                      <a:gd name="T7" fmla="*/ 5 h 13"/>
                    </a:gdLst>
                    <a:ahLst/>
                    <a:cxnLst>
                      <a:cxn ang="0">
                        <a:pos x="T0" y="T1"/>
                      </a:cxn>
                      <a:cxn ang="0">
                        <a:pos x="T2" y="T3"/>
                      </a:cxn>
                      <a:cxn ang="0">
                        <a:pos x="T4" y="T5"/>
                      </a:cxn>
                      <a:cxn ang="0">
                        <a:pos x="T6" y="T7"/>
                      </a:cxn>
                    </a:cxnLst>
                    <a:rect l="0" t="0" r="r" b="b"/>
                    <a:pathLst>
                      <a:path w="20" h="13">
                        <a:moveTo>
                          <a:pt x="18" y="12"/>
                        </a:moveTo>
                        <a:lnTo>
                          <a:pt x="0" y="6"/>
                        </a:lnTo>
                        <a:lnTo>
                          <a:pt x="0" y="0"/>
                        </a:lnTo>
                        <a:lnTo>
                          <a:pt x="19" y="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2" name="Freeform 97"/>
                  <p:cNvSpPr>
                    <a:spLocks/>
                  </p:cNvSpPr>
                  <p:nvPr/>
                </p:nvSpPr>
                <p:spPr bwMode="auto">
                  <a:xfrm>
                    <a:off x="1985" y="2847"/>
                    <a:ext cx="30" cy="6"/>
                  </a:xfrm>
                  <a:custGeom>
                    <a:avLst/>
                    <a:gdLst>
                      <a:gd name="T0" fmla="*/ 0 w 30"/>
                      <a:gd name="T1" fmla="*/ 2 h 6"/>
                      <a:gd name="T2" fmla="*/ 13 w 30"/>
                      <a:gd name="T3" fmla="*/ 0 h 6"/>
                      <a:gd name="T4" fmla="*/ 29 w 30"/>
                      <a:gd name="T5" fmla="*/ 3 h 6"/>
                      <a:gd name="T6" fmla="*/ 16 w 30"/>
                      <a:gd name="T7" fmla="*/ 5 h 6"/>
                      <a:gd name="T8" fmla="*/ 0 w 30"/>
                      <a:gd name="T9" fmla="*/ 2 h 6"/>
                    </a:gdLst>
                    <a:ahLst/>
                    <a:cxnLst>
                      <a:cxn ang="0">
                        <a:pos x="T0" y="T1"/>
                      </a:cxn>
                      <a:cxn ang="0">
                        <a:pos x="T2" y="T3"/>
                      </a:cxn>
                      <a:cxn ang="0">
                        <a:pos x="T4" y="T5"/>
                      </a:cxn>
                      <a:cxn ang="0">
                        <a:pos x="T6" y="T7"/>
                      </a:cxn>
                      <a:cxn ang="0">
                        <a:pos x="T8" y="T9"/>
                      </a:cxn>
                    </a:cxnLst>
                    <a:rect l="0" t="0" r="r" b="b"/>
                    <a:pathLst>
                      <a:path w="30" h="6">
                        <a:moveTo>
                          <a:pt x="0" y="2"/>
                        </a:moveTo>
                        <a:lnTo>
                          <a:pt x="13" y="0"/>
                        </a:lnTo>
                        <a:lnTo>
                          <a:pt x="29" y="3"/>
                        </a:lnTo>
                        <a:lnTo>
                          <a:pt x="16" y="5"/>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3" name="Freeform 98"/>
                  <p:cNvSpPr>
                    <a:spLocks/>
                  </p:cNvSpPr>
                  <p:nvPr/>
                </p:nvSpPr>
                <p:spPr bwMode="auto">
                  <a:xfrm>
                    <a:off x="1985" y="2847"/>
                    <a:ext cx="30" cy="6"/>
                  </a:xfrm>
                  <a:custGeom>
                    <a:avLst/>
                    <a:gdLst>
                      <a:gd name="T0" fmla="*/ 0 w 30"/>
                      <a:gd name="T1" fmla="*/ 2 h 6"/>
                      <a:gd name="T2" fmla="*/ 13 w 30"/>
                      <a:gd name="T3" fmla="*/ 0 h 6"/>
                      <a:gd name="T4" fmla="*/ 29 w 30"/>
                      <a:gd name="T5" fmla="*/ 3 h 6"/>
                      <a:gd name="T6" fmla="*/ 16 w 30"/>
                      <a:gd name="T7" fmla="*/ 5 h 6"/>
                      <a:gd name="T8" fmla="*/ 0 w 30"/>
                      <a:gd name="T9" fmla="*/ 2 h 6"/>
                    </a:gdLst>
                    <a:ahLst/>
                    <a:cxnLst>
                      <a:cxn ang="0">
                        <a:pos x="T0" y="T1"/>
                      </a:cxn>
                      <a:cxn ang="0">
                        <a:pos x="T2" y="T3"/>
                      </a:cxn>
                      <a:cxn ang="0">
                        <a:pos x="T4" y="T5"/>
                      </a:cxn>
                      <a:cxn ang="0">
                        <a:pos x="T6" y="T7"/>
                      </a:cxn>
                      <a:cxn ang="0">
                        <a:pos x="T8" y="T9"/>
                      </a:cxn>
                    </a:cxnLst>
                    <a:rect l="0" t="0" r="r" b="b"/>
                    <a:pathLst>
                      <a:path w="30" h="6">
                        <a:moveTo>
                          <a:pt x="0" y="2"/>
                        </a:moveTo>
                        <a:lnTo>
                          <a:pt x="13" y="0"/>
                        </a:lnTo>
                        <a:lnTo>
                          <a:pt x="29" y="3"/>
                        </a:lnTo>
                        <a:lnTo>
                          <a:pt x="16" y="5"/>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4" name="Freeform 99"/>
                  <p:cNvSpPr>
                    <a:spLocks/>
                  </p:cNvSpPr>
                  <p:nvPr/>
                </p:nvSpPr>
                <p:spPr bwMode="auto">
                  <a:xfrm>
                    <a:off x="1985" y="2848"/>
                    <a:ext cx="34" cy="12"/>
                  </a:xfrm>
                  <a:custGeom>
                    <a:avLst/>
                    <a:gdLst>
                      <a:gd name="T0" fmla="*/ 0 w 34"/>
                      <a:gd name="T1" fmla="*/ 4 h 12"/>
                      <a:gd name="T2" fmla="*/ 15 w 34"/>
                      <a:gd name="T3" fmla="*/ 0 h 12"/>
                      <a:gd name="T4" fmla="*/ 33 w 34"/>
                      <a:gd name="T5" fmla="*/ 7 h 12"/>
                      <a:gd name="T6" fmla="*/ 18 w 34"/>
                      <a:gd name="T7" fmla="*/ 11 h 12"/>
                    </a:gdLst>
                    <a:ahLst/>
                    <a:cxnLst>
                      <a:cxn ang="0">
                        <a:pos x="T0" y="T1"/>
                      </a:cxn>
                      <a:cxn ang="0">
                        <a:pos x="T2" y="T3"/>
                      </a:cxn>
                      <a:cxn ang="0">
                        <a:pos x="T4" y="T5"/>
                      </a:cxn>
                      <a:cxn ang="0">
                        <a:pos x="T6" y="T7"/>
                      </a:cxn>
                    </a:cxnLst>
                    <a:rect l="0" t="0" r="r" b="b"/>
                    <a:pathLst>
                      <a:path w="34" h="12">
                        <a:moveTo>
                          <a:pt x="0" y="4"/>
                        </a:moveTo>
                        <a:lnTo>
                          <a:pt x="15" y="0"/>
                        </a:lnTo>
                        <a:lnTo>
                          <a:pt x="33" y="7"/>
                        </a:lnTo>
                        <a:lnTo>
                          <a:pt x="18" y="1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55" name="Line 100"/>
                  <p:cNvSpPr>
                    <a:spLocks noChangeShapeType="1"/>
                  </p:cNvSpPr>
                  <p:nvPr/>
                </p:nvSpPr>
                <p:spPr bwMode="auto">
                  <a:xfrm flipV="1">
                    <a:off x="1993" y="2833"/>
                    <a:ext cx="0" cy="2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56" name="Line 101"/>
                  <p:cNvSpPr>
                    <a:spLocks noChangeShapeType="1"/>
                  </p:cNvSpPr>
                  <p:nvPr/>
                </p:nvSpPr>
                <p:spPr bwMode="auto">
                  <a:xfrm flipV="1">
                    <a:off x="2000" y="2824"/>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932" name="Freeform 102"/>
              <p:cNvSpPr>
                <a:spLocks/>
              </p:cNvSpPr>
              <p:nvPr/>
            </p:nvSpPr>
            <p:spPr bwMode="auto">
              <a:xfrm>
                <a:off x="1906" y="2884"/>
                <a:ext cx="206" cy="75"/>
              </a:xfrm>
              <a:custGeom>
                <a:avLst/>
                <a:gdLst>
                  <a:gd name="T0" fmla="*/ 102 w 206"/>
                  <a:gd name="T1" fmla="*/ 28 h 75"/>
                  <a:gd name="T2" fmla="*/ 205 w 206"/>
                  <a:gd name="T3" fmla="*/ 66 h 75"/>
                  <a:gd name="T4" fmla="*/ 192 w 206"/>
                  <a:gd name="T5" fmla="*/ 74 h 75"/>
                  <a:gd name="T6" fmla="*/ 91 w 206"/>
                  <a:gd name="T7" fmla="*/ 33 h 75"/>
                  <a:gd name="T8" fmla="*/ 13 w 206"/>
                  <a:gd name="T9" fmla="*/ 65 h 75"/>
                  <a:gd name="T10" fmla="*/ 0 w 206"/>
                  <a:gd name="T11" fmla="*/ 57 h 75"/>
                  <a:gd name="T12" fmla="*/ 80 w 206"/>
                  <a:gd name="T13" fmla="*/ 28 h 75"/>
                  <a:gd name="T14" fmla="*/ 20 w 206"/>
                  <a:gd name="T15" fmla="*/ 2 h 75"/>
                  <a:gd name="T16" fmla="*/ 28 w 206"/>
                  <a:gd name="T17" fmla="*/ 0 h 75"/>
                  <a:gd name="T18" fmla="*/ 90 w 206"/>
                  <a:gd name="T19" fmla="*/ 23 h 75"/>
                  <a:gd name="T20" fmla="*/ 155 w 206"/>
                  <a:gd name="T21" fmla="*/ 0 h 75"/>
                  <a:gd name="T22" fmla="*/ 163 w 206"/>
                  <a:gd name="T23" fmla="*/ 1 h 75"/>
                  <a:gd name="T24" fmla="*/ 102 w 206"/>
                  <a:gd name="T25" fmla="*/ 2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 h="75">
                    <a:moveTo>
                      <a:pt x="102" y="28"/>
                    </a:moveTo>
                    <a:lnTo>
                      <a:pt x="205" y="66"/>
                    </a:lnTo>
                    <a:lnTo>
                      <a:pt x="192" y="74"/>
                    </a:lnTo>
                    <a:lnTo>
                      <a:pt x="91" y="33"/>
                    </a:lnTo>
                    <a:lnTo>
                      <a:pt x="13" y="65"/>
                    </a:lnTo>
                    <a:lnTo>
                      <a:pt x="0" y="57"/>
                    </a:lnTo>
                    <a:lnTo>
                      <a:pt x="80" y="28"/>
                    </a:lnTo>
                    <a:lnTo>
                      <a:pt x="20" y="2"/>
                    </a:lnTo>
                    <a:lnTo>
                      <a:pt x="28" y="0"/>
                    </a:lnTo>
                    <a:lnTo>
                      <a:pt x="90" y="23"/>
                    </a:lnTo>
                    <a:lnTo>
                      <a:pt x="155" y="0"/>
                    </a:lnTo>
                    <a:lnTo>
                      <a:pt x="163" y="1"/>
                    </a:lnTo>
                    <a:lnTo>
                      <a:pt x="102" y="28"/>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3" name="Freeform 103"/>
              <p:cNvSpPr>
                <a:spLocks/>
              </p:cNvSpPr>
              <p:nvPr/>
            </p:nvSpPr>
            <p:spPr bwMode="auto">
              <a:xfrm>
                <a:off x="1910" y="2887"/>
                <a:ext cx="206" cy="78"/>
              </a:xfrm>
              <a:custGeom>
                <a:avLst/>
                <a:gdLst>
                  <a:gd name="T0" fmla="*/ 102 w 206"/>
                  <a:gd name="T1" fmla="*/ 29 h 78"/>
                  <a:gd name="T2" fmla="*/ 205 w 206"/>
                  <a:gd name="T3" fmla="*/ 69 h 78"/>
                  <a:gd name="T4" fmla="*/ 192 w 206"/>
                  <a:gd name="T5" fmla="*/ 77 h 78"/>
                  <a:gd name="T6" fmla="*/ 91 w 206"/>
                  <a:gd name="T7" fmla="*/ 34 h 78"/>
                  <a:gd name="T8" fmla="*/ 13 w 206"/>
                  <a:gd name="T9" fmla="*/ 68 h 78"/>
                  <a:gd name="T10" fmla="*/ 0 w 206"/>
                  <a:gd name="T11" fmla="*/ 59 h 78"/>
                  <a:gd name="T12" fmla="*/ 79 w 206"/>
                  <a:gd name="T13" fmla="*/ 29 h 78"/>
                  <a:gd name="T14" fmla="*/ 20 w 206"/>
                  <a:gd name="T15" fmla="*/ 2 h 78"/>
                  <a:gd name="T16" fmla="*/ 28 w 206"/>
                  <a:gd name="T17" fmla="*/ 0 h 78"/>
                  <a:gd name="T18" fmla="*/ 90 w 206"/>
                  <a:gd name="T19" fmla="*/ 24 h 78"/>
                  <a:gd name="T20" fmla="*/ 155 w 206"/>
                  <a:gd name="T21" fmla="*/ 0 h 78"/>
                  <a:gd name="T22" fmla="*/ 163 w 206"/>
                  <a:gd name="T23" fmla="*/ 1 h 78"/>
                  <a:gd name="T24" fmla="*/ 102 w 206"/>
                  <a:gd name="T25" fmla="*/ 2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 h="78">
                    <a:moveTo>
                      <a:pt x="102" y="29"/>
                    </a:moveTo>
                    <a:lnTo>
                      <a:pt x="205" y="69"/>
                    </a:lnTo>
                    <a:lnTo>
                      <a:pt x="192" y="77"/>
                    </a:lnTo>
                    <a:lnTo>
                      <a:pt x="91" y="34"/>
                    </a:lnTo>
                    <a:lnTo>
                      <a:pt x="13" y="68"/>
                    </a:lnTo>
                    <a:lnTo>
                      <a:pt x="0" y="59"/>
                    </a:lnTo>
                    <a:lnTo>
                      <a:pt x="79" y="29"/>
                    </a:lnTo>
                    <a:lnTo>
                      <a:pt x="20" y="2"/>
                    </a:lnTo>
                    <a:lnTo>
                      <a:pt x="28" y="0"/>
                    </a:lnTo>
                    <a:lnTo>
                      <a:pt x="90" y="24"/>
                    </a:lnTo>
                    <a:lnTo>
                      <a:pt x="155" y="0"/>
                    </a:lnTo>
                    <a:lnTo>
                      <a:pt x="163" y="1"/>
                    </a:lnTo>
                    <a:lnTo>
                      <a:pt x="102" y="29"/>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7" name="Group 104"/>
            <p:cNvGrpSpPr>
              <a:grpSpLocks/>
            </p:cNvGrpSpPr>
            <p:nvPr/>
          </p:nvGrpSpPr>
          <p:grpSpPr bwMode="auto">
            <a:xfrm>
              <a:off x="980496" y="1647909"/>
              <a:ext cx="643577" cy="595088"/>
              <a:chOff x="1754" y="2356"/>
              <a:chExt cx="257" cy="167"/>
            </a:xfrm>
          </p:grpSpPr>
          <p:sp>
            <p:nvSpPr>
              <p:cNvPr id="1830" name="Freeform 105"/>
              <p:cNvSpPr>
                <a:spLocks/>
              </p:cNvSpPr>
              <p:nvPr/>
            </p:nvSpPr>
            <p:spPr bwMode="auto">
              <a:xfrm>
                <a:off x="1759" y="2440"/>
                <a:ext cx="72" cy="15"/>
              </a:xfrm>
              <a:custGeom>
                <a:avLst/>
                <a:gdLst>
                  <a:gd name="T0" fmla="*/ 71 w 72"/>
                  <a:gd name="T1" fmla="*/ 6 h 15"/>
                  <a:gd name="T2" fmla="*/ 21 w 72"/>
                  <a:gd name="T3" fmla="*/ 14 h 15"/>
                  <a:gd name="T4" fmla="*/ 0 w 72"/>
                  <a:gd name="T5" fmla="*/ 14 h 15"/>
                  <a:gd name="T6" fmla="*/ 53 w 72"/>
                  <a:gd name="T7" fmla="*/ 0 h 15"/>
                  <a:gd name="T8" fmla="*/ 71 w 72"/>
                  <a:gd name="T9" fmla="*/ 6 h 15"/>
                </a:gdLst>
                <a:ahLst/>
                <a:cxnLst>
                  <a:cxn ang="0">
                    <a:pos x="T0" y="T1"/>
                  </a:cxn>
                  <a:cxn ang="0">
                    <a:pos x="T2" y="T3"/>
                  </a:cxn>
                  <a:cxn ang="0">
                    <a:pos x="T4" y="T5"/>
                  </a:cxn>
                  <a:cxn ang="0">
                    <a:pos x="T6" y="T7"/>
                  </a:cxn>
                  <a:cxn ang="0">
                    <a:pos x="T8" y="T9"/>
                  </a:cxn>
                </a:cxnLst>
                <a:rect l="0" t="0" r="r" b="b"/>
                <a:pathLst>
                  <a:path w="72" h="15">
                    <a:moveTo>
                      <a:pt x="71" y="6"/>
                    </a:moveTo>
                    <a:lnTo>
                      <a:pt x="21" y="14"/>
                    </a:lnTo>
                    <a:lnTo>
                      <a:pt x="0" y="14"/>
                    </a:lnTo>
                    <a:lnTo>
                      <a:pt x="53" y="0"/>
                    </a:lnTo>
                    <a:lnTo>
                      <a:pt x="71" y="6"/>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1" name="Freeform 106"/>
              <p:cNvSpPr>
                <a:spLocks/>
              </p:cNvSpPr>
              <p:nvPr/>
            </p:nvSpPr>
            <p:spPr bwMode="auto">
              <a:xfrm>
                <a:off x="1762" y="2440"/>
                <a:ext cx="74" cy="21"/>
              </a:xfrm>
              <a:custGeom>
                <a:avLst/>
                <a:gdLst>
                  <a:gd name="T0" fmla="*/ 73 w 74"/>
                  <a:gd name="T1" fmla="*/ 8 h 21"/>
                  <a:gd name="T2" fmla="*/ 22 w 74"/>
                  <a:gd name="T3" fmla="*/ 20 h 21"/>
                  <a:gd name="T4" fmla="*/ 0 w 74"/>
                  <a:gd name="T5" fmla="*/ 19 h 21"/>
                  <a:gd name="T6" fmla="*/ 54 w 74"/>
                  <a:gd name="T7" fmla="*/ 0 h 21"/>
                  <a:gd name="T8" fmla="*/ 73 w 74"/>
                  <a:gd name="T9" fmla="*/ 8 h 21"/>
                </a:gdLst>
                <a:ahLst/>
                <a:cxnLst>
                  <a:cxn ang="0">
                    <a:pos x="T0" y="T1"/>
                  </a:cxn>
                  <a:cxn ang="0">
                    <a:pos x="T2" y="T3"/>
                  </a:cxn>
                  <a:cxn ang="0">
                    <a:pos x="T4" y="T5"/>
                  </a:cxn>
                  <a:cxn ang="0">
                    <a:pos x="T6" y="T7"/>
                  </a:cxn>
                  <a:cxn ang="0">
                    <a:pos x="T8" y="T9"/>
                  </a:cxn>
                </a:cxnLst>
                <a:rect l="0" t="0" r="r" b="b"/>
                <a:pathLst>
                  <a:path w="74" h="21">
                    <a:moveTo>
                      <a:pt x="73" y="8"/>
                    </a:moveTo>
                    <a:lnTo>
                      <a:pt x="22" y="20"/>
                    </a:lnTo>
                    <a:lnTo>
                      <a:pt x="0" y="19"/>
                    </a:lnTo>
                    <a:lnTo>
                      <a:pt x="54" y="0"/>
                    </a:lnTo>
                    <a:lnTo>
                      <a:pt x="73" y="8"/>
                    </a:lnTo>
                  </a:path>
                </a:pathLst>
              </a:custGeom>
              <a:solidFill>
                <a:srgbClr val="888888"/>
              </a:solidFill>
              <a:ln w="12700" cap="rnd" cmpd="sng">
                <a:solidFill>
                  <a:srgbClr val="88888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2" name="Freeform 107"/>
              <p:cNvSpPr>
                <a:spLocks/>
              </p:cNvSpPr>
              <p:nvPr/>
            </p:nvSpPr>
            <p:spPr bwMode="auto">
              <a:xfrm>
                <a:off x="1754" y="2468"/>
                <a:ext cx="179" cy="43"/>
              </a:xfrm>
              <a:custGeom>
                <a:avLst/>
                <a:gdLst>
                  <a:gd name="T0" fmla="*/ 152 w 179"/>
                  <a:gd name="T1" fmla="*/ 0 h 43"/>
                  <a:gd name="T2" fmla="*/ 28 w 179"/>
                  <a:gd name="T3" fmla="*/ 34 h 43"/>
                  <a:gd name="T4" fmla="*/ 0 w 179"/>
                  <a:gd name="T5" fmla="*/ 39 h 43"/>
                  <a:gd name="T6" fmla="*/ 15 w 179"/>
                  <a:gd name="T7" fmla="*/ 42 h 43"/>
                  <a:gd name="T8" fmla="*/ 36 w 179"/>
                  <a:gd name="T9" fmla="*/ 39 h 43"/>
                  <a:gd name="T10" fmla="*/ 178 w 179"/>
                  <a:gd name="T11" fmla="*/ 6 h 43"/>
                  <a:gd name="T12" fmla="*/ 152 w 179"/>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79" h="43">
                    <a:moveTo>
                      <a:pt x="152" y="0"/>
                    </a:moveTo>
                    <a:lnTo>
                      <a:pt x="28" y="34"/>
                    </a:lnTo>
                    <a:lnTo>
                      <a:pt x="0" y="39"/>
                    </a:lnTo>
                    <a:lnTo>
                      <a:pt x="15" y="42"/>
                    </a:lnTo>
                    <a:lnTo>
                      <a:pt x="36" y="39"/>
                    </a:lnTo>
                    <a:lnTo>
                      <a:pt x="178" y="6"/>
                    </a:lnTo>
                    <a:lnTo>
                      <a:pt x="152"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3" name="Freeform 108"/>
              <p:cNvSpPr>
                <a:spLocks/>
              </p:cNvSpPr>
              <p:nvPr/>
            </p:nvSpPr>
            <p:spPr bwMode="auto">
              <a:xfrm>
                <a:off x="1756" y="2468"/>
                <a:ext cx="180" cy="48"/>
              </a:xfrm>
              <a:custGeom>
                <a:avLst/>
                <a:gdLst>
                  <a:gd name="T0" fmla="*/ 153 w 180"/>
                  <a:gd name="T1" fmla="*/ 0 h 48"/>
                  <a:gd name="T2" fmla="*/ 28 w 180"/>
                  <a:gd name="T3" fmla="*/ 38 h 48"/>
                  <a:gd name="T4" fmla="*/ 0 w 180"/>
                  <a:gd name="T5" fmla="*/ 44 h 48"/>
                  <a:gd name="T6" fmla="*/ 16 w 180"/>
                  <a:gd name="T7" fmla="*/ 47 h 48"/>
                  <a:gd name="T8" fmla="*/ 37 w 180"/>
                  <a:gd name="T9" fmla="*/ 43 h 48"/>
                  <a:gd name="T10" fmla="*/ 179 w 180"/>
                  <a:gd name="T11" fmla="*/ 7 h 48"/>
                  <a:gd name="T12" fmla="*/ 153 w 18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180" h="48">
                    <a:moveTo>
                      <a:pt x="153" y="0"/>
                    </a:moveTo>
                    <a:lnTo>
                      <a:pt x="28" y="38"/>
                    </a:lnTo>
                    <a:lnTo>
                      <a:pt x="0" y="44"/>
                    </a:lnTo>
                    <a:lnTo>
                      <a:pt x="16" y="47"/>
                    </a:lnTo>
                    <a:lnTo>
                      <a:pt x="37" y="43"/>
                    </a:lnTo>
                    <a:lnTo>
                      <a:pt x="179" y="7"/>
                    </a:lnTo>
                    <a:lnTo>
                      <a:pt x="153" y="0"/>
                    </a:lnTo>
                  </a:path>
                </a:pathLst>
              </a:custGeom>
              <a:solidFill>
                <a:srgbClr val="888888"/>
              </a:solidFill>
              <a:ln w="12700" cap="rnd" cmpd="sng">
                <a:solidFill>
                  <a:srgbClr val="88888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4" name="Freeform 109"/>
              <p:cNvSpPr>
                <a:spLocks/>
              </p:cNvSpPr>
              <p:nvPr/>
            </p:nvSpPr>
            <p:spPr bwMode="auto">
              <a:xfrm>
                <a:off x="1789" y="2382"/>
                <a:ext cx="222" cy="103"/>
              </a:xfrm>
              <a:custGeom>
                <a:avLst/>
                <a:gdLst>
                  <a:gd name="T0" fmla="*/ 10 w 222"/>
                  <a:gd name="T1" fmla="*/ 0 h 103"/>
                  <a:gd name="T2" fmla="*/ 47 w 222"/>
                  <a:gd name="T3" fmla="*/ 54 h 103"/>
                  <a:gd name="T4" fmla="*/ 49 w 222"/>
                  <a:gd name="T5" fmla="*/ 54 h 103"/>
                  <a:gd name="T6" fmla="*/ 54 w 222"/>
                  <a:gd name="T7" fmla="*/ 54 h 103"/>
                  <a:gd name="T8" fmla="*/ 70 w 222"/>
                  <a:gd name="T9" fmla="*/ 54 h 103"/>
                  <a:gd name="T10" fmla="*/ 90 w 222"/>
                  <a:gd name="T11" fmla="*/ 54 h 103"/>
                  <a:gd name="T12" fmla="*/ 107 w 222"/>
                  <a:gd name="T13" fmla="*/ 54 h 103"/>
                  <a:gd name="T14" fmla="*/ 127 w 222"/>
                  <a:gd name="T15" fmla="*/ 55 h 103"/>
                  <a:gd name="T16" fmla="*/ 150 w 222"/>
                  <a:gd name="T17" fmla="*/ 58 h 103"/>
                  <a:gd name="T18" fmla="*/ 160 w 222"/>
                  <a:gd name="T19" fmla="*/ 59 h 103"/>
                  <a:gd name="T20" fmla="*/ 167 w 222"/>
                  <a:gd name="T21" fmla="*/ 60 h 103"/>
                  <a:gd name="T22" fmla="*/ 173 w 222"/>
                  <a:gd name="T23" fmla="*/ 60 h 103"/>
                  <a:gd name="T24" fmla="*/ 175 w 222"/>
                  <a:gd name="T25" fmla="*/ 61 h 103"/>
                  <a:gd name="T26" fmla="*/ 206 w 222"/>
                  <a:gd name="T27" fmla="*/ 68 h 103"/>
                  <a:gd name="T28" fmla="*/ 215 w 222"/>
                  <a:gd name="T29" fmla="*/ 73 h 103"/>
                  <a:gd name="T30" fmla="*/ 220 w 222"/>
                  <a:gd name="T31" fmla="*/ 78 h 103"/>
                  <a:gd name="T32" fmla="*/ 221 w 222"/>
                  <a:gd name="T33" fmla="*/ 85 h 103"/>
                  <a:gd name="T34" fmla="*/ 220 w 222"/>
                  <a:gd name="T35" fmla="*/ 91 h 103"/>
                  <a:gd name="T36" fmla="*/ 214 w 222"/>
                  <a:gd name="T37" fmla="*/ 97 h 103"/>
                  <a:gd name="T38" fmla="*/ 205 w 222"/>
                  <a:gd name="T39" fmla="*/ 99 h 103"/>
                  <a:gd name="T40" fmla="*/ 199 w 222"/>
                  <a:gd name="T41" fmla="*/ 101 h 103"/>
                  <a:gd name="T42" fmla="*/ 192 w 222"/>
                  <a:gd name="T43" fmla="*/ 101 h 103"/>
                  <a:gd name="T44" fmla="*/ 182 w 222"/>
                  <a:gd name="T45" fmla="*/ 102 h 103"/>
                  <a:gd name="T46" fmla="*/ 173 w 222"/>
                  <a:gd name="T47" fmla="*/ 101 h 103"/>
                  <a:gd name="T48" fmla="*/ 168 w 222"/>
                  <a:gd name="T49" fmla="*/ 101 h 103"/>
                  <a:gd name="T50" fmla="*/ 99 w 222"/>
                  <a:gd name="T51" fmla="*/ 93 h 103"/>
                  <a:gd name="T52" fmla="*/ 96 w 222"/>
                  <a:gd name="T53" fmla="*/ 92 h 103"/>
                  <a:gd name="T54" fmla="*/ 88 w 222"/>
                  <a:gd name="T55" fmla="*/ 91 h 103"/>
                  <a:gd name="T56" fmla="*/ 78 w 222"/>
                  <a:gd name="T57" fmla="*/ 88 h 103"/>
                  <a:gd name="T58" fmla="*/ 67 w 222"/>
                  <a:gd name="T59" fmla="*/ 84 h 103"/>
                  <a:gd name="T60" fmla="*/ 46 w 222"/>
                  <a:gd name="T61" fmla="*/ 75 h 103"/>
                  <a:gd name="T62" fmla="*/ 38 w 222"/>
                  <a:gd name="T63" fmla="*/ 72 h 103"/>
                  <a:gd name="T64" fmla="*/ 36 w 222"/>
                  <a:gd name="T65" fmla="*/ 70 h 103"/>
                  <a:gd name="T66" fmla="*/ 0 w 222"/>
                  <a:gd name="T67" fmla="*/ 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2" h="103">
                    <a:moveTo>
                      <a:pt x="0" y="1"/>
                    </a:moveTo>
                    <a:lnTo>
                      <a:pt x="10" y="0"/>
                    </a:lnTo>
                    <a:lnTo>
                      <a:pt x="35" y="29"/>
                    </a:lnTo>
                    <a:lnTo>
                      <a:pt x="47" y="54"/>
                    </a:lnTo>
                    <a:lnTo>
                      <a:pt x="48" y="54"/>
                    </a:lnTo>
                    <a:lnTo>
                      <a:pt x="49" y="54"/>
                    </a:lnTo>
                    <a:lnTo>
                      <a:pt x="52" y="54"/>
                    </a:lnTo>
                    <a:lnTo>
                      <a:pt x="54" y="54"/>
                    </a:lnTo>
                    <a:lnTo>
                      <a:pt x="61" y="54"/>
                    </a:lnTo>
                    <a:lnTo>
                      <a:pt x="70" y="54"/>
                    </a:lnTo>
                    <a:lnTo>
                      <a:pt x="79" y="54"/>
                    </a:lnTo>
                    <a:lnTo>
                      <a:pt x="90" y="54"/>
                    </a:lnTo>
                    <a:lnTo>
                      <a:pt x="99" y="54"/>
                    </a:lnTo>
                    <a:lnTo>
                      <a:pt x="107" y="54"/>
                    </a:lnTo>
                    <a:lnTo>
                      <a:pt x="117" y="55"/>
                    </a:lnTo>
                    <a:lnTo>
                      <a:pt x="127" y="55"/>
                    </a:lnTo>
                    <a:lnTo>
                      <a:pt x="138" y="56"/>
                    </a:lnTo>
                    <a:lnTo>
                      <a:pt x="150" y="58"/>
                    </a:lnTo>
                    <a:lnTo>
                      <a:pt x="155" y="58"/>
                    </a:lnTo>
                    <a:lnTo>
                      <a:pt x="160" y="59"/>
                    </a:lnTo>
                    <a:lnTo>
                      <a:pt x="164" y="59"/>
                    </a:lnTo>
                    <a:lnTo>
                      <a:pt x="167" y="60"/>
                    </a:lnTo>
                    <a:lnTo>
                      <a:pt x="170" y="60"/>
                    </a:lnTo>
                    <a:lnTo>
                      <a:pt x="173" y="60"/>
                    </a:lnTo>
                    <a:lnTo>
                      <a:pt x="175" y="60"/>
                    </a:lnTo>
                    <a:lnTo>
                      <a:pt x="175" y="61"/>
                    </a:lnTo>
                    <a:lnTo>
                      <a:pt x="200" y="66"/>
                    </a:lnTo>
                    <a:lnTo>
                      <a:pt x="206" y="68"/>
                    </a:lnTo>
                    <a:lnTo>
                      <a:pt x="210" y="70"/>
                    </a:lnTo>
                    <a:lnTo>
                      <a:pt x="215" y="73"/>
                    </a:lnTo>
                    <a:lnTo>
                      <a:pt x="217" y="76"/>
                    </a:lnTo>
                    <a:lnTo>
                      <a:pt x="220" y="78"/>
                    </a:lnTo>
                    <a:lnTo>
                      <a:pt x="220" y="81"/>
                    </a:lnTo>
                    <a:lnTo>
                      <a:pt x="221" y="85"/>
                    </a:lnTo>
                    <a:lnTo>
                      <a:pt x="221" y="87"/>
                    </a:lnTo>
                    <a:lnTo>
                      <a:pt x="220" y="91"/>
                    </a:lnTo>
                    <a:lnTo>
                      <a:pt x="217" y="94"/>
                    </a:lnTo>
                    <a:lnTo>
                      <a:pt x="214" y="97"/>
                    </a:lnTo>
                    <a:lnTo>
                      <a:pt x="209" y="98"/>
                    </a:lnTo>
                    <a:lnTo>
                      <a:pt x="205" y="99"/>
                    </a:lnTo>
                    <a:lnTo>
                      <a:pt x="202" y="100"/>
                    </a:lnTo>
                    <a:lnTo>
                      <a:pt x="199" y="101"/>
                    </a:lnTo>
                    <a:lnTo>
                      <a:pt x="198" y="101"/>
                    </a:lnTo>
                    <a:lnTo>
                      <a:pt x="192" y="101"/>
                    </a:lnTo>
                    <a:lnTo>
                      <a:pt x="187" y="102"/>
                    </a:lnTo>
                    <a:lnTo>
                      <a:pt x="182" y="102"/>
                    </a:lnTo>
                    <a:lnTo>
                      <a:pt x="177" y="102"/>
                    </a:lnTo>
                    <a:lnTo>
                      <a:pt x="173" y="101"/>
                    </a:lnTo>
                    <a:lnTo>
                      <a:pt x="169" y="101"/>
                    </a:lnTo>
                    <a:lnTo>
                      <a:pt x="168" y="101"/>
                    </a:lnTo>
                    <a:lnTo>
                      <a:pt x="167" y="100"/>
                    </a:lnTo>
                    <a:lnTo>
                      <a:pt x="99" y="93"/>
                    </a:lnTo>
                    <a:lnTo>
                      <a:pt x="98" y="93"/>
                    </a:lnTo>
                    <a:lnTo>
                      <a:pt x="96" y="92"/>
                    </a:lnTo>
                    <a:lnTo>
                      <a:pt x="93" y="92"/>
                    </a:lnTo>
                    <a:lnTo>
                      <a:pt x="88" y="91"/>
                    </a:lnTo>
                    <a:lnTo>
                      <a:pt x="83" y="89"/>
                    </a:lnTo>
                    <a:lnTo>
                      <a:pt x="78" y="88"/>
                    </a:lnTo>
                    <a:lnTo>
                      <a:pt x="72" y="87"/>
                    </a:lnTo>
                    <a:lnTo>
                      <a:pt x="67" y="84"/>
                    </a:lnTo>
                    <a:lnTo>
                      <a:pt x="56" y="79"/>
                    </a:lnTo>
                    <a:lnTo>
                      <a:pt x="46" y="75"/>
                    </a:lnTo>
                    <a:lnTo>
                      <a:pt x="41" y="73"/>
                    </a:lnTo>
                    <a:lnTo>
                      <a:pt x="38" y="72"/>
                    </a:lnTo>
                    <a:lnTo>
                      <a:pt x="37" y="71"/>
                    </a:lnTo>
                    <a:lnTo>
                      <a:pt x="36" y="70"/>
                    </a:lnTo>
                    <a:lnTo>
                      <a:pt x="21" y="61"/>
                    </a:lnTo>
                    <a:lnTo>
                      <a:pt x="0" y="1"/>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5" name="Freeform 110"/>
              <p:cNvSpPr>
                <a:spLocks/>
              </p:cNvSpPr>
              <p:nvPr/>
            </p:nvSpPr>
            <p:spPr bwMode="auto">
              <a:xfrm>
                <a:off x="1811" y="2408"/>
                <a:ext cx="32" cy="31"/>
              </a:xfrm>
              <a:custGeom>
                <a:avLst/>
                <a:gdLst>
                  <a:gd name="T0" fmla="*/ 0 w 32"/>
                  <a:gd name="T1" fmla="*/ 27 h 31"/>
                  <a:gd name="T2" fmla="*/ 25 w 32"/>
                  <a:gd name="T3" fmla="*/ 30 h 31"/>
                  <a:gd name="T4" fmla="*/ 31 w 32"/>
                  <a:gd name="T5" fmla="*/ 9 h 31"/>
                  <a:gd name="T6" fmla="*/ 30 w 32"/>
                  <a:gd name="T7" fmla="*/ 1 h 31"/>
                  <a:gd name="T8" fmla="*/ 19 w 32"/>
                  <a:gd name="T9" fmla="*/ 0 h 31"/>
                  <a:gd name="T10" fmla="*/ 0 w 32"/>
                  <a:gd name="T11" fmla="*/ 27 h 31"/>
                </a:gdLst>
                <a:ahLst/>
                <a:cxnLst>
                  <a:cxn ang="0">
                    <a:pos x="T0" y="T1"/>
                  </a:cxn>
                  <a:cxn ang="0">
                    <a:pos x="T2" y="T3"/>
                  </a:cxn>
                  <a:cxn ang="0">
                    <a:pos x="T4" y="T5"/>
                  </a:cxn>
                  <a:cxn ang="0">
                    <a:pos x="T6" y="T7"/>
                  </a:cxn>
                  <a:cxn ang="0">
                    <a:pos x="T8" y="T9"/>
                  </a:cxn>
                  <a:cxn ang="0">
                    <a:pos x="T10" y="T11"/>
                  </a:cxn>
                </a:cxnLst>
                <a:rect l="0" t="0" r="r" b="b"/>
                <a:pathLst>
                  <a:path w="32" h="31">
                    <a:moveTo>
                      <a:pt x="0" y="27"/>
                    </a:moveTo>
                    <a:lnTo>
                      <a:pt x="25" y="30"/>
                    </a:lnTo>
                    <a:lnTo>
                      <a:pt x="31" y="9"/>
                    </a:lnTo>
                    <a:lnTo>
                      <a:pt x="30" y="1"/>
                    </a:lnTo>
                    <a:lnTo>
                      <a:pt x="19" y="0"/>
                    </a:lnTo>
                    <a:lnTo>
                      <a:pt x="0" y="27"/>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6" name="Freeform 111"/>
              <p:cNvSpPr>
                <a:spLocks/>
              </p:cNvSpPr>
              <p:nvPr/>
            </p:nvSpPr>
            <p:spPr bwMode="auto">
              <a:xfrm>
                <a:off x="1811" y="2408"/>
                <a:ext cx="34" cy="37"/>
              </a:xfrm>
              <a:custGeom>
                <a:avLst/>
                <a:gdLst>
                  <a:gd name="T0" fmla="*/ 0 w 34"/>
                  <a:gd name="T1" fmla="*/ 32 h 37"/>
                  <a:gd name="T2" fmla="*/ 27 w 34"/>
                  <a:gd name="T3" fmla="*/ 36 h 37"/>
                  <a:gd name="T4" fmla="*/ 33 w 34"/>
                  <a:gd name="T5" fmla="*/ 12 h 37"/>
                  <a:gd name="T6" fmla="*/ 32 w 34"/>
                  <a:gd name="T7" fmla="*/ 2 h 37"/>
                  <a:gd name="T8" fmla="*/ 20 w 34"/>
                  <a:gd name="T9" fmla="*/ 0 h 37"/>
                  <a:gd name="T10" fmla="*/ 0 w 34"/>
                  <a:gd name="T11" fmla="*/ 32 h 37"/>
                </a:gdLst>
                <a:ahLst/>
                <a:cxnLst>
                  <a:cxn ang="0">
                    <a:pos x="T0" y="T1"/>
                  </a:cxn>
                  <a:cxn ang="0">
                    <a:pos x="T2" y="T3"/>
                  </a:cxn>
                  <a:cxn ang="0">
                    <a:pos x="T4" y="T5"/>
                  </a:cxn>
                  <a:cxn ang="0">
                    <a:pos x="T6" y="T7"/>
                  </a:cxn>
                  <a:cxn ang="0">
                    <a:pos x="T8" y="T9"/>
                  </a:cxn>
                  <a:cxn ang="0">
                    <a:pos x="T10" y="T11"/>
                  </a:cxn>
                </a:cxnLst>
                <a:rect l="0" t="0" r="r" b="b"/>
                <a:pathLst>
                  <a:path w="34" h="37">
                    <a:moveTo>
                      <a:pt x="0" y="32"/>
                    </a:moveTo>
                    <a:lnTo>
                      <a:pt x="27" y="36"/>
                    </a:lnTo>
                    <a:lnTo>
                      <a:pt x="33" y="12"/>
                    </a:lnTo>
                    <a:lnTo>
                      <a:pt x="32" y="2"/>
                    </a:lnTo>
                    <a:lnTo>
                      <a:pt x="20" y="0"/>
                    </a:lnTo>
                    <a:lnTo>
                      <a:pt x="0" y="32"/>
                    </a:lnTo>
                  </a:path>
                </a:pathLst>
              </a:custGeom>
              <a:solidFill>
                <a:srgbClr val="888888"/>
              </a:solidFill>
              <a:ln w="12700" cap="rnd" cmpd="sng">
                <a:solidFill>
                  <a:srgbClr val="88888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7" name="Freeform 112"/>
              <p:cNvSpPr>
                <a:spLocks/>
              </p:cNvSpPr>
              <p:nvPr/>
            </p:nvSpPr>
            <p:spPr bwMode="auto">
              <a:xfrm>
                <a:off x="1899" y="2356"/>
                <a:ext cx="91" cy="106"/>
              </a:xfrm>
              <a:custGeom>
                <a:avLst/>
                <a:gdLst>
                  <a:gd name="T0" fmla="*/ 0 w 91"/>
                  <a:gd name="T1" fmla="*/ 104 h 106"/>
                  <a:gd name="T2" fmla="*/ 23 w 91"/>
                  <a:gd name="T3" fmla="*/ 86 h 106"/>
                  <a:gd name="T4" fmla="*/ 37 w 91"/>
                  <a:gd name="T5" fmla="*/ 71 h 106"/>
                  <a:gd name="T6" fmla="*/ 81 w 91"/>
                  <a:gd name="T7" fmla="*/ 0 h 106"/>
                  <a:gd name="T8" fmla="*/ 89 w 91"/>
                  <a:gd name="T9" fmla="*/ 4 h 106"/>
                  <a:gd name="T10" fmla="*/ 90 w 91"/>
                  <a:gd name="T11" fmla="*/ 7 h 106"/>
                  <a:gd name="T12" fmla="*/ 57 w 91"/>
                  <a:gd name="T13" fmla="*/ 87 h 106"/>
                  <a:gd name="T14" fmla="*/ 51 w 91"/>
                  <a:gd name="T15" fmla="*/ 98 h 106"/>
                  <a:gd name="T16" fmla="*/ 51 w 91"/>
                  <a:gd name="T17" fmla="*/ 105 h 106"/>
                  <a:gd name="T18" fmla="*/ 0 w 91"/>
                  <a:gd name="T19" fmla="*/ 10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6">
                    <a:moveTo>
                      <a:pt x="0" y="104"/>
                    </a:moveTo>
                    <a:lnTo>
                      <a:pt x="23" y="86"/>
                    </a:lnTo>
                    <a:lnTo>
                      <a:pt x="37" y="71"/>
                    </a:lnTo>
                    <a:lnTo>
                      <a:pt x="81" y="0"/>
                    </a:lnTo>
                    <a:lnTo>
                      <a:pt x="89" y="4"/>
                    </a:lnTo>
                    <a:lnTo>
                      <a:pt x="90" y="7"/>
                    </a:lnTo>
                    <a:lnTo>
                      <a:pt x="57" y="87"/>
                    </a:lnTo>
                    <a:lnTo>
                      <a:pt x="51" y="98"/>
                    </a:lnTo>
                    <a:lnTo>
                      <a:pt x="51" y="105"/>
                    </a:lnTo>
                    <a:lnTo>
                      <a:pt x="0" y="104"/>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8" name="Freeform 113"/>
              <p:cNvSpPr>
                <a:spLocks/>
              </p:cNvSpPr>
              <p:nvPr/>
            </p:nvSpPr>
            <p:spPr bwMode="auto">
              <a:xfrm>
                <a:off x="1899" y="2356"/>
                <a:ext cx="91" cy="106"/>
              </a:xfrm>
              <a:custGeom>
                <a:avLst/>
                <a:gdLst>
                  <a:gd name="T0" fmla="*/ 0 w 91"/>
                  <a:gd name="T1" fmla="*/ 104 h 106"/>
                  <a:gd name="T2" fmla="*/ 23 w 91"/>
                  <a:gd name="T3" fmla="*/ 86 h 106"/>
                  <a:gd name="T4" fmla="*/ 37 w 91"/>
                  <a:gd name="T5" fmla="*/ 71 h 106"/>
                  <a:gd name="T6" fmla="*/ 81 w 91"/>
                  <a:gd name="T7" fmla="*/ 0 h 106"/>
                  <a:gd name="T8" fmla="*/ 89 w 91"/>
                  <a:gd name="T9" fmla="*/ 4 h 106"/>
                  <a:gd name="T10" fmla="*/ 90 w 91"/>
                  <a:gd name="T11" fmla="*/ 7 h 106"/>
                  <a:gd name="T12" fmla="*/ 57 w 91"/>
                  <a:gd name="T13" fmla="*/ 87 h 106"/>
                  <a:gd name="T14" fmla="*/ 51 w 91"/>
                  <a:gd name="T15" fmla="*/ 98 h 106"/>
                  <a:gd name="T16" fmla="*/ 51 w 91"/>
                  <a:gd name="T17" fmla="*/ 105 h 106"/>
                  <a:gd name="T18" fmla="*/ 0 w 91"/>
                  <a:gd name="T19" fmla="*/ 10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106">
                    <a:moveTo>
                      <a:pt x="0" y="104"/>
                    </a:moveTo>
                    <a:lnTo>
                      <a:pt x="23" y="86"/>
                    </a:lnTo>
                    <a:lnTo>
                      <a:pt x="37" y="71"/>
                    </a:lnTo>
                    <a:lnTo>
                      <a:pt x="81" y="0"/>
                    </a:lnTo>
                    <a:lnTo>
                      <a:pt x="89" y="4"/>
                    </a:lnTo>
                    <a:lnTo>
                      <a:pt x="90" y="7"/>
                    </a:lnTo>
                    <a:lnTo>
                      <a:pt x="57" y="87"/>
                    </a:lnTo>
                    <a:lnTo>
                      <a:pt x="51" y="98"/>
                    </a:lnTo>
                    <a:lnTo>
                      <a:pt x="51" y="105"/>
                    </a:lnTo>
                    <a:lnTo>
                      <a:pt x="0" y="104"/>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39" name="Freeform 114"/>
              <p:cNvSpPr>
                <a:spLocks/>
              </p:cNvSpPr>
              <p:nvPr/>
            </p:nvSpPr>
            <p:spPr bwMode="auto">
              <a:xfrm>
                <a:off x="1901" y="2356"/>
                <a:ext cx="93" cy="113"/>
              </a:xfrm>
              <a:custGeom>
                <a:avLst/>
                <a:gdLst>
                  <a:gd name="T0" fmla="*/ 0 w 93"/>
                  <a:gd name="T1" fmla="*/ 111 h 113"/>
                  <a:gd name="T2" fmla="*/ 23 w 93"/>
                  <a:gd name="T3" fmla="*/ 92 h 113"/>
                  <a:gd name="T4" fmla="*/ 38 w 93"/>
                  <a:gd name="T5" fmla="*/ 75 h 113"/>
                  <a:gd name="T6" fmla="*/ 82 w 93"/>
                  <a:gd name="T7" fmla="*/ 0 h 113"/>
                  <a:gd name="T8" fmla="*/ 90 w 93"/>
                  <a:gd name="T9" fmla="*/ 5 h 113"/>
                  <a:gd name="T10" fmla="*/ 92 w 93"/>
                  <a:gd name="T11" fmla="*/ 8 h 113"/>
                  <a:gd name="T12" fmla="*/ 58 w 93"/>
                  <a:gd name="T13" fmla="*/ 93 h 113"/>
                  <a:gd name="T14" fmla="*/ 52 w 93"/>
                  <a:gd name="T15" fmla="*/ 104 h 113"/>
                  <a:gd name="T16" fmla="*/ 52 w 93"/>
                  <a:gd name="T17"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13">
                    <a:moveTo>
                      <a:pt x="0" y="111"/>
                    </a:moveTo>
                    <a:lnTo>
                      <a:pt x="23" y="92"/>
                    </a:lnTo>
                    <a:lnTo>
                      <a:pt x="38" y="75"/>
                    </a:lnTo>
                    <a:lnTo>
                      <a:pt x="82" y="0"/>
                    </a:lnTo>
                    <a:lnTo>
                      <a:pt x="90" y="5"/>
                    </a:lnTo>
                    <a:lnTo>
                      <a:pt x="92" y="8"/>
                    </a:lnTo>
                    <a:lnTo>
                      <a:pt x="58" y="93"/>
                    </a:lnTo>
                    <a:lnTo>
                      <a:pt x="52" y="104"/>
                    </a:lnTo>
                    <a:lnTo>
                      <a:pt x="52" y="112"/>
                    </a:lnTo>
                  </a:path>
                </a:pathLst>
              </a:custGeom>
              <a:noFill/>
              <a:ln w="12700" cap="rnd" cmpd="sng">
                <a:solidFill>
                  <a:srgbClr val="88888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40" name="Group 115"/>
              <p:cNvGrpSpPr>
                <a:grpSpLocks/>
              </p:cNvGrpSpPr>
              <p:nvPr/>
            </p:nvGrpSpPr>
            <p:grpSpPr bwMode="auto">
              <a:xfrm>
                <a:off x="1961" y="2394"/>
                <a:ext cx="47" cy="28"/>
                <a:chOff x="1961" y="2394"/>
                <a:chExt cx="47" cy="28"/>
              </a:xfrm>
            </p:grpSpPr>
            <p:sp>
              <p:nvSpPr>
                <p:cNvPr id="1911" name="Freeform 116"/>
                <p:cNvSpPr>
                  <a:spLocks/>
                </p:cNvSpPr>
                <p:nvPr/>
              </p:nvSpPr>
              <p:spPr bwMode="auto">
                <a:xfrm>
                  <a:off x="1970" y="2394"/>
                  <a:ext cx="20" cy="8"/>
                </a:xfrm>
                <a:custGeom>
                  <a:avLst/>
                  <a:gdLst>
                    <a:gd name="T0" fmla="*/ 19 w 20"/>
                    <a:gd name="T1" fmla="*/ 7 h 8"/>
                    <a:gd name="T2" fmla="*/ 6 w 20"/>
                    <a:gd name="T3" fmla="*/ 2 h 8"/>
                    <a:gd name="T4" fmla="*/ 0 w 20"/>
                    <a:gd name="T5" fmla="*/ 0 h 8"/>
                    <a:gd name="T6" fmla="*/ 2 w 20"/>
                    <a:gd name="T7" fmla="*/ 3 h 8"/>
                    <a:gd name="T8" fmla="*/ 19 w 20"/>
                    <a:gd name="T9" fmla="*/ 7 h 8"/>
                  </a:gdLst>
                  <a:ahLst/>
                  <a:cxnLst>
                    <a:cxn ang="0">
                      <a:pos x="T0" y="T1"/>
                    </a:cxn>
                    <a:cxn ang="0">
                      <a:pos x="T2" y="T3"/>
                    </a:cxn>
                    <a:cxn ang="0">
                      <a:pos x="T4" y="T5"/>
                    </a:cxn>
                    <a:cxn ang="0">
                      <a:pos x="T6" y="T7"/>
                    </a:cxn>
                    <a:cxn ang="0">
                      <a:pos x="T8" y="T9"/>
                    </a:cxn>
                  </a:cxnLst>
                  <a:rect l="0" t="0" r="r" b="b"/>
                  <a:pathLst>
                    <a:path w="20" h="8">
                      <a:moveTo>
                        <a:pt x="19" y="7"/>
                      </a:moveTo>
                      <a:lnTo>
                        <a:pt x="6" y="2"/>
                      </a:lnTo>
                      <a:lnTo>
                        <a:pt x="0" y="0"/>
                      </a:lnTo>
                      <a:lnTo>
                        <a:pt x="2" y="3"/>
                      </a:lnTo>
                      <a:lnTo>
                        <a:pt x="19" y="7"/>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2" name="Freeform 117"/>
                <p:cNvSpPr>
                  <a:spLocks/>
                </p:cNvSpPr>
                <p:nvPr/>
              </p:nvSpPr>
              <p:spPr bwMode="auto">
                <a:xfrm>
                  <a:off x="1970" y="2394"/>
                  <a:ext cx="24" cy="11"/>
                </a:xfrm>
                <a:custGeom>
                  <a:avLst/>
                  <a:gdLst>
                    <a:gd name="T0" fmla="*/ 23 w 24"/>
                    <a:gd name="T1" fmla="*/ 10 h 11"/>
                    <a:gd name="T2" fmla="*/ 8 w 24"/>
                    <a:gd name="T3" fmla="*/ 2 h 11"/>
                    <a:gd name="T4" fmla="*/ 0 w 24"/>
                    <a:gd name="T5" fmla="*/ 0 h 11"/>
                    <a:gd name="T6" fmla="*/ 3 w 24"/>
                    <a:gd name="T7" fmla="*/ 5 h 11"/>
                    <a:gd name="T8" fmla="*/ 23 w 24"/>
                    <a:gd name="T9" fmla="*/ 10 h 11"/>
                  </a:gdLst>
                  <a:ahLst/>
                  <a:cxnLst>
                    <a:cxn ang="0">
                      <a:pos x="T0" y="T1"/>
                    </a:cxn>
                    <a:cxn ang="0">
                      <a:pos x="T2" y="T3"/>
                    </a:cxn>
                    <a:cxn ang="0">
                      <a:pos x="T4" y="T5"/>
                    </a:cxn>
                    <a:cxn ang="0">
                      <a:pos x="T6" y="T7"/>
                    </a:cxn>
                    <a:cxn ang="0">
                      <a:pos x="T8" y="T9"/>
                    </a:cxn>
                  </a:cxnLst>
                  <a:rect l="0" t="0" r="r" b="b"/>
                  <a:pathLst>
                    <a:path w="24" h="11">
                      <a:moveTo>
                        <a:pt x="23" y="10"/>
                      </a:moveTo>
                      <a:lnTo>
                        <a:pt x="8" y="2"/>
                      </a:lnTo>
                      <a:lnTo>
                        <a:pt x="0" y="0"/>
                      </a:lnTo>
                      <a:lnTo>
                        <a:pt x="3" y="5"/>
                      </a:lnTo>
                      <a:lnTo>
                        <a:pt x="23" y="10"/>
                      </a:lnTo>
                    </a:path>
                  </a:pathLst>
                </a:custGeom>
                <a:solidFill>
                  <a:srgbClr val="4444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3" name="Freeform 118"/>
                <p:cNvSpPr>
                  <a:spLocks/>
                </p:cNvSpPr>
                <p:nvPr/>
              </p:nvSpPr>
              <p:spPr bwMode="auto">
                <a:xfrm>
                  <a:off x="1961" y="2399"/>
                  <a:ext cx="47" cy="22"/>
                </a:xfrm>
                <a:custGeom>
                  <a:avLst/>
                  <a:gdLst>
                    <a:gd name="T0" fmla="*/ 24 w 47"/>
                    <a:gd name="T1" fmla="*/ 4 h 22"/>
                    <a:gd name="T2" fmla="*/ 9 w 47"/>
                    <a:gd name="T3" fmla="*/ 0 h 22"/>
                    <a:gd name="T4" fmla="*/ 6 w 47"/>
                    <a:gd name="T5" fmla="*/ 0 h 22"/>
                    <a:gd name="T6" fmla="*/ 4 w 47"/>
                    <a:gd name="T7" fmla="*/ 1 h 22"/>
                    <a:gd name="T8" fmla="*/ 2 w 47"/>
                    <a:gd name="T9" fmla="*/ 2 h 22"/>
                    <a:gd name="T10" fmla="*/ 0 w 47"/>
                    <a:gd name="T11" fmla="*/ 4 h 22"/>
                    <a:gd name="T12" fmla="*/ 0 w 47"/>
                    <a:gd name="T13" fmla="*/ 6 h 22"/>
                    <a:gd name="T14" fmla="*/ 0 w 47"/>
                    <a:gd name="T15" fmla="*/ 8 h 22"/>
                    <a:gd name="T16" fmla="*/ 1 w 47"/>
                    <a:gd name="T17" fmla="*/ 10 h 22"/>
                    <a:gd name="T18" fmla="*/ 3 w 47"/>
                    <a:gd name="T19" fmla="*/ 11 h 22"/>
                    <a:gd name="T20" fmla="*/ 4 w 47"/>
                    <a:gd name="T21" fmla="*/ 13 h 22"/>
                    <a:gd name="T22" fmla="*/ 37 w 47"/>
                    <a:gd name="T23" fmla="*/ 21 h 22"/>
                    <a:gd name="T24" fmla="*/ 40 w 47"/>
                    <a:gd name="T25" fmla="*/ 21 h 22"/>
                    <a:gd name="T26" fmla="*/ 42 w 47"/>
                    <a:gd name="T27" fmla="*/ 20 h 22"/>
                    <a:gd name="T28" fmla="*/ 44 w 47"/>
                    <a:gd name="T29" fmla="*/ 19 h 22"/>
                    <a:gd name="T30" fmla="*/ 45 w 47"/>
                    <a:gd name="T31" fmla="*/ 17 h 22"/>
                    <a:gd name="T32" fmla="*/ 45 w 47"/>
                    <a:gd name="T33" fmla="*/ 15 h 22"/>
                    <a:gd name="T34" fmla="*/ 46 w 47"/>
                    <a:gd name="T35" fmla="*/ 13 h 22"/>
                    <a:gd name="T36" fmla="*/ 45 w 47"/>
                    <a:gd name="T37" fmla="*/ 11 h 22"/>
                    <a:gd name="T38" fmla="*/ 43 w 47"/>
                    <a:gd name="T39" fmla="*/ 10 h 22"/>
                    <a:gd name="T40" fmla="*/ 41 w 47"/>
                    <a:gd name="T41" fmla="*/ 8 h 22"/>
                    <a:gd name="T42" fmla="*/ 24 w 47"/>
                    <a:gd name="T4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22">
                      <a:moveTo>
                        <a:pt x="24" y="4"/>
                      </a:moveTo>
                      <a:lnTo>
                        <a:pt x="9" y="0"/>
                      </a:lnTo>
                      <a:lnTo>
                        <a:pt x="6" y="0"/>
                      </a:lnTo>
                      <a:lnTo>
                        <a:pt x="4" y="1"/>
                      </a:lnTo>
                      <a:lnTo>
                        <a:pt x="2" y="2"/>
                      </a:lnTo>
                      <a:lnTo>
                        <a:pt x="0" y="4"/>
                      </a:lnTo>
                      <a:lnTo>
                        <a:pt x="0" y="6"/>
                      </a:lnTo>
                      <a:lnTo>
                        <a:pt x="0" y="8"/>
                      </a:lnTo>
                      <a:lnTo>
                        <a:pt x="1" y="10"/>
                      </a:lnTo>
                      <a:lnTo>
                        <a:pt x="3" y="11"/>
                      </a:lnTo>
                      <a:lnTo>
                        <a:pt x="4" y="13"/>
                      </a:lnTo>
                      <a:lnTo>
                        <a:pt x="37" y="21"/>
                      </a:lnTo>
                      <a:lnTo>
                        <a:pt x="40" y="21"/>
                      </a:lnTo>
                      <a:lnTo>
                        <a:pt x="42" y="20"/>
                      </a:lnTo>
                      <a:lnTo>
                        <a:pt x="44" y="19"/>
                      </a:lnTo>
                      <a:lnTo>
                        <a:pt x="45" y="17"/>
                      </a:lnTo>
                      <a:lnTo>
                        <a:pt x="45" y="15"/>
                      </a:lnTo>
                      <a:lnTo>
                        <a:pt x="46" y="13"/>
                      </a:lnTo>
                      <a:lnTo>
                        <a:pt x="45" y="11"/>
                      </a:lnTo>
                      <a:lnTo>
                        <a:pt x="43" y="10"/>
                      </a:lnTo>
                      <a:lnTo>
                        <a:pt x="41" y="8"/>
                      </a:lnTo>
                      <a:lnTo>
                        <a:pt x="24" y="4"/>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14" name="Group 119"/>
                <p:cNvGrpSpPr>
                  <a:grpSpLocks/>
                </p:cNvGrpSpPr>
                <p:nvPr/>
              </p:nvGrpSpPr>
              <p:grpSpPr bwMode="auto">
                <a:xfrm>
                  <a:off x="1993" y="2404"/>
                  <a:ext cx="8" cy="15"/>
                  <a:chOff x="1993" y="2404"/>
                  <a:chExt cx="8" cy="15"/>
                </a:xfrm>
              </p:grpSpPr>
              <p:sp>
                <p:nvSpPr>
                  <p:cNvPr id="1927" name="Freeform 120"/>
                  <p:cNvSpPr>
                    <a:spLocks/>
                  </p:cNvSpPr>
                  <p:nvPr/>
                </p:nvSpPr>
                <p:spPr bwMode="auto">
                  <a:xfrm>
                    <a:off x="1993" y="2404"/>
                    <a:ext cx="3" cy="7"/>
                  </a:xfrm>
                  <a:custGeom>
                    <a:avLst/>
                    <a:gdLst>
                      <a:gd name="T0" fmla="*/ 2 w 3"/>
                      <a:gd name="T1" fmla="*/ 6 h 7"/>
                      <a:gd name="T2" fmla="*/ 2 w 3"/>
                      <a:gd name="T3" fmla="*/ 5 h 7"/>
                      <a:gd name="T4" fmla="*/ 2 w 3"/>
                      <a:gd name="T5" fmla="*/ 4 h 7"/>
                      <a:gd name="T6" fmla="*/ 2 w 3"/>
                      <a:gd name="T7" fmla="*/ 3 h 7"/>
                      <a:gd name="T8" fmla="*/ 2 w 3"/>
                      <a:gd name="T9" fmla="*/ 2 h 7"/>
                      <a:gd name="T10" fmla="*/ 1 w 3"/>
                      <a:gd name="T11" fmla="*/ 1 h 7"/>
                      <a:gd name="T12" fmla="*/ 1 w 3"/>
                      <a:gd name="T13" fmla="*/ 0 h 7"/>
                      <a:gd name="T14" fmla="*/ 0 w 3"/>
                      <a:gd name="T15" fmla="*/ 3 h 7"/>
                      <a:gd name="T16" fmla="*/ 0 w 3"/>
                      <a:gd name="T17" fmla="*/ 6 h 7"/>
                      <a:gd name="T18" fmla="*/ 1 w 3"/>
                      <a:gd name="T19" fmla="*/ 6 h 7"/>
                      <a:gd name="T20" fmla="*/ 2 w 3"/>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7">
                        <a:moveTo>
                          <a:pt x="2" y="6"/>
                        </a:moveTo>
                        <a:lnTo>
                          <a:pt x="2" y="5"/>
                        </a:lnTo>
                        <a:lnTo>
                          <a:pt x="2" y="4"/>
                        </a:lnTo>
                        <a:lnTo>
                          <a:pt x="2" y="3"/>
                        </a:lnTo>
                        <a:lnTo>
                          <a:pt x="2" y="2"/>
                        </a:lnTo>
                        <a:lnTo>
                          <a:pt x="1" y="1"/>
                        </a:lnTo>
                        <a:lnTo>
                          <a:pt x="1" y="0"/>
                        </a:lnTo>
                        <a:lnTo>
                          <a:pt x="0" y="3"/>
                        </a:lnTo>
                        <a:lnTo>
                          <a:pt x="0" y="6"/>
                        </a:lnTo>
                        <a:lnTo>
                          <a:pt x="1" y="6"/>
                        </a:lnTo>
                        <a:lnTo>
                          <a:pt x="2" y="6"/>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8" name="Freeform 121"/>
                  <p:cNvSpPr>
                    <a:spLocks/>
                  </p:cNvSpPr>
                  <p:nvPr/>
                </p:nvSpPr>
                <p:spPr bwMode="auto">
                  <a:xfrm>
                    <a:off x="1993" y="2404"/>
                    <a:ext cx="8" cy="12"/>
                  </a:xfrm>
                  <a:custGeom>
                    <a:avLst/>
                    <a:gdLst>
                      <a:gd name="T0" fmla="*/ 7 w 8"/>
                      <a:gd name="T1" fmla="*/ 11 h 12"/>
                      <a:gd name="T2" fmla="*/ 7 w 8"/>
                      <a:gd name="T3" fmla="*/ 9 h 12"/>
                      <a:gd name="T4" fmla="*/ 7 w 8"/>
                      <a:gd name="T5" fmla="*/ 8 h 12"/>
                      <a:gd name="T6" fmla="*/ 6 w 8"/>
                      <a:gd name="T7" fmla="*/ 5 h 12"/>
                      <a:gd name="T8" fmla="*/ 6 w 8"/>
                      <a:gd name="T9" fmla="*/ 3 h 12"/>
                      <a:gd name="T10" fmla="*/ 4 w 8"/>
                      <a:gd name="T11" fmla="*/ 1 h 12"/>
                      <a:gd name="T12" fmla="*/ 3 w 8"/>
                      <a:gd name="T13" fmla="*/ 0 h 12"/>
                      <a:gd name="T14" fmla="*/ 1 w 8"/>
                      <a:gd name="T15" fmla="*/ 5 h 12"/>
                      <a:gd name="T16" fmla="*/ 0 w 8"/>
                      <a:gd name="T17" fmla="*/ 10 h 12"/>
                      <a:gd name="T18" fmla="*/ 3 w 8"/>
                      <a:gd name="T19" fmla="*/ 10 h 12"/>
                      <a:gd name="T20" fmla="*/ 7 w 8"/>
                      <a:gd name="T2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2">
                        <a:moveTo>
                          <a:pt x="7" y="11"/>
                        </a:moveTo>
                        <a:lnTo>
                          <a:pt x="7" y="9"/>
                        </a:lnTo>
                        <a:lnTo>
                          <a:pt x="7" y="8"/>
                        </a:lnTo>
                        <a:lnTo>
                          <a:pt x="6" y="5"/>
                        </a:lnTo>
                        <a:lnTo>
                          <a:pt x="6" y="3"/>
                        </a:lnTo>
                        <a:lnTo>
                          <a:pt x="4" y="1"/>
                        </a:lnTo>
                        <a:lnTo>
                          <a:pt x="3" y="0"/>
                        </a:lnTo>
                        <a:lnTo>
                          <a:pt x="1" y="5"/>
                        </a:lnTo>
                        <a:lnTo>
                          <a:pt x="0" y="10"/>
                        </a:lnTo>
                        <a:lnTo>
                          <a:pt x="3" y="10"/>
                        </a:lnTo>
                        <a:lnTo>
                          <a:pt x="7" y="11"/>
                        </a:lnTo>
                      </a:path>
                    </a:pathLst>
                  </a:custGeom>
                  <a:solidFill>
                    <a:srgbClr val="888888"/>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9" name="Freeform 122"/>
                  <p:cNvSpPr>
                    <a:spLocks/>
                  </p:cNvSpPr>
                  <p:nvPr/>
                </p:nvSpPr>
                <p:spPr bwMode="auto">
                  <a:xfrm>
                    <a:off x="1993" y="2415"/>
                    <a:ext cx="3" cy="2"/>
                  </a:xfrm>
                  <a:custGeom>
                    <a:avLst/>
                    <a:gdLst>
                      <a:gd name="T0" fmla="*/ 0 w 3"/>
                      <a:gd name="T1" fmla="*/ 1 h 2"/>
                      <a:gd name="T2" fmla="*/ 1 w 3"/>
                      <a:gd name="T3" fmla="*/ 1 h 2"/>
                      <a:gd name="T4" fmla="*/ 1 w 3"/>
                      <a:gd name="T5" fmla="*/ 1 h 2"/>
                      <a:gd name="T6" fmla="*/ 1 w 3"/>
                      <a:gd name="T7" fmla="*/ 1 h 2"/>
                      <a:gd name="T8" fmla="*/ 1 w 3"/>
                      <a:gd name="T9" fmla="*/ 1 h 2"/>
                      <a:gd name="T10" fmla="*/ 2 w 3"/>
                      <a:gd name="T11" fmla="*/ 0 h 2"/>
                      <a:gd name="T12" fmla="*/ 2 w 3"/>
                      <a:gd name="T13" fmla="*/ 0 h 2"/>
                      <a:gd name="T14" fmla="*/ 1 w 3"/>
                      <a:gd name="T15" fmla="*/ 0 h 2"/>
                      <a:gd name="T16" fmla="*/ 1 w 3"/>
                      <a:gd name="T17" fmla="*/ 0 h 2"/>
                      <a:gd name="T18" fmla="*/ 0 w 3"/>
                      <a:gd name="T19" fmla="*/ 1 h 2"/>
                      <a:gd name="T20" fmla="*/ 0 w 3"/>
                      <a:gd name="T2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2">
                        <a:moveTo>
                          <a:pt x="0" y="1"/>
                        </a:moveTo>
                        <a:lnTo>
                          <a:pt x="1" y="1"/>
                        </a:lnTo>
                        <a:lnTo>
                          <a:pt x="1" y="1"/>
                        </a:lnTo>
                        <a:lnTo>
                          <a:pt x="1" y="1"/>
                        </a:lnTo>
                        <a:lnTo>
                          <a:pt x="1" y="1"/>
                        </a:lnTo>
                        <a:lnTo>
                          <a:pt x="2" y="0"/>
                        </a:lnTo>
                        <a:lnTo>
                          <a:pt x="2" y="0"/>
                        </a:lnTo>
                        <a:lnTo>
                          <a:pt x="1" y="0"/>
                        </a:lnTo>
                        <a:lnTo>
                          <a:pt x="1" y="0"/>
                        </a:lnTo>
                        <a:lnTo>
                          <a:pt x="0" y="1"/>
                        </a:lnTo>
                        <a:lnTo>
                          <a:pt x="0" y="1"/>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0" name="Freeform 123"/>
                  <p:cNvSpPr>
                    <a:spLocks/>
                  </p:cNvSpPr>
                  <p:nvPr/>
                </p:nvSpPr>
                <p:spPr bwMode="auto">
                  <a:xfrm>
                    <a:off x="1993" y="2415"/>
                    <a:ext cx="8" cy="4"/>
                  </a:xfrm>
                  <a:custGeom>
                    <a:avLst/>
                    <a:gdLst>
                      <a:gd name="T0" fmla="*/ 0 w 8"/>
                      <a:gd name="T1" fmla="*/ 3 h 4"/>
                      <a:gd name="T2" fmla="*/ 2 w 8"/>
                      <a:gd name="T3" fmla="*/ 3 h 4"/>
                      <a:gd name="T4" fmla="*/ 4 w 8"/>
                      <a:gd name="T5" fmla="*/ 3 h 4"/>
                      <a:gd name="T6" fmla="*/ 4 w 8"/>
                      <a:gd name="T7" fmla="*/ 2 h 4"/>
                      <a:gd name="T8" fmla="*/ 5 w 8"/>
                      <a:gd name="T9" fmla="*/ 2 h 4"/>
                      <a:gd name="T10" fmla="*/ 6 w 8"/>
                      <a:gd name="T11" fmla="*/ 1 h 4"/>
                      <a:gd name="T12" fmla="*/ 7 w 8"/>
                      <a:gd name="T13" fmla="*/ 1 h 4"/>
                      <a:gd name="T14" fmla="*/ 4 w 8"/>
                      <a:gd name="T15" fmla="*/ 0 h 4"/>
                      <a:gd name="T16" fmla="*/ 2 w 8"/>
                      <a:gd name="T17" fmla="*/ 0 h 4"/>
                      <a:gd name="T18" fmla="*/ 1 w 8"/>
                      <a:gd name="T19" fmla="*/ 2 h 4"/>
                      <a:gd name="T20" fmla="*/ 0 w 8"/>
                      <a:gd name="T2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4">
                        <a:moveTo>
                          <a:pt x="0" y="3"/>
                        </a:moveTo>
                        <a:lnTo>
                          <a:pt x="2" y="3"/>
                        </a:lnTo>
                        <a:lnTo>
                          <a:pt x="4" y="3"/>
                        </a:lnTo>
                        <a:lnTo>
                          <a:pt x="4" y="2"/>
                        </a:lnTo>
                        <a:lnTo>
                          <a:pt x="5" y="2"/>
                        </a:lnTo>
                        <a:lnTo>
                          <a:pt x="6" y="1"/>
                        </a:lnTo>
                        <a:lnTo>
                          <a:pt x="7" y="1"/>
                        </a:lnTo>
                        <a:lnTo>
                          <a:pt x="4" y="0"/>
                        </a:lnTo>
                        <a:lnTo>
                          <a:pt x="2" y="0"/>
                        </a:lnTo>
                        <a:lnTo>
                          <a:pt x="1" y="2"/>
                        </a:lnTo>
                        <a:lnTo>
                          <a:pt x="0" y="3"/>
                        </a:lnTo>
                      </a:path>
                    </a:pathLst>
                  </a:custGeom>
                  <a:solidFill>
                    <a:srgbClr val="888888"/>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5" name="Group 124"/>
                <p:cNvGrpSpPr>
                  <a:grpSpLocks/>
                </p:cNvGrpSpPr>
                <p:nvPr/>
              </p:nvGrpSpPr>
              <p:grpSpPr bwMode="auto">
                <a:xfrm>
                  <a:off x="1989" y="2403"/>
                  <a:ext cx="7" cy="16"/>
                  <a:chOff x="1989" y="2403"/>
                  <a:chExt cx="7" cy="16"/>
                </a:xfrm>
              </p:grpSpPr>
              <p:sp>
                <p:nvSpPr>
                  <p:cNvPr id="1923" name="Freeform 125"/>
                  <p:cNvSpPr>
                    <a:spLocks/>
                  </p:cNvSpPr>
                  <p:nvPr/>
                </p:nvSpPr>
                <p:spPr bwMode="auto">
                  <a:xfrm>
                    <a:off x="1989" y="2403"/>
                    <a:ext cx="5" cy="8"/>
                  </a:xfrm>
                  <a:custGeom>
                    <a:avLst/>
                    <a:gdLst>
                      <a:gd name="T0" fmla="*/ 3 w 5"/>
                      <a:gd name="T1" fmla="*/ 7 h 8"/>
                      <a:gd name="T2" fmla="*/ 4 w 5"/>
                      <a:gd name="T3" fmla="*/ 6 h 8"/>
                      <a:gd name="T4" fmla="*/ 4 w 5"/>
                      <a:gd name="T5" fmla="*/ 4 h 8"/>
                      <a:gd name="T6" fmla="*/ 3 w 5"/>
                      <a:gd name="T7" fmla="*/ 3 h 8"/>
                      <a:gd name="T8" fmla="*/ 3 w 5"/>
                      <a:gd name="T9" fmla="*/ 2 h 8"/>
                      <a:gd name="T10" fmla="*/ 2 w 5"/>
                      <a:gd name="T11" fmla="*/ 1 h 8"/>
                      <a:gd name="T12" fmla="*/ 1 w 5"/>
                      <a:gd name="T13" fmla="*/ 0 h 8"/>
                      <a:gd name="T14" fmla="*/ 1 w 5"/>
                      <a:gd name="T15" fmla="*/ 3 h 8"/>
                      <a:gd name="T16" fmla="*/ 0 w 5"/>
                      <a:gd name="T17" fmla="*/ 6 h 8"/>
                      <a:gd name="T18" fmla="*/ 2 w 5"/>
                      <a:gd name="T19" fmla="*/ 6 h 8"/>
                      <a:gd name="T20" fmla="*/ 3 w 5"/>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8">
                        <a:moveTo>
                          <a:pt x="3" y="7"/>
                        </a:moveTo>
                        <a:lnTo>
                          <a:pt x="4" y="6"/>
                        </a:lnTo>
                        <a:lnTo>
                          <a:pt x="4" y="4"/>
                        </a:lnTo>
                        <a:lnTo>
                          <a:pt x="3" y="3"/>
                        </a:lnTo>
                        <a:lnTo>
                          <a:pt x="3" y="2"/>
                        </a:lnTo>
                        <a:lnTo>
                          <a:pt x="2" y="1"/>
                        </a:lnTo>
                        <a:lnTo>
                          <a:pt x="1" y="0"/>
                        </a:lnTo>
                        <a:lnTo>
                          <a:pt x="1" y="3"/>
                        </a:lnTo>
                        <a:lnTo>
                          <a:pt x="0" y="6"/>
                        </a:lnTo>
                        <a:lnTo>
                          <a:pt x="2" y="6"/>
                        </a:lnTo>
                        <a:lnTo>
                          <a:pt x="3" y="7"/>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4" name="Freeform 126"/>
                  <p:cNvSpPr>
                    <a:spLocks/>
                  </p:cNvSpPr>
                  <p:nvPr/>
                </p:nvSpPr>
                <p:spPr bwMode="auto">
                  <a:xfrm>
                    <a:off x="1989" y="2403"/>
                    <a:ext cx="7" cy="13"/>
                  </a:xfrm>
                  <a:custGeom>
                    <a:avLst/>
                    <a:gdLst>
                      <a:gd name="T0" fmla="*/ 5 w 7"/>
                      <a:gd name="T1" fmla="*/ 12 h 13"/>
                      <a:gd name="T2" fmla="*/ 6 w 7"/>
                      <a:gd name="T3" fmla="*/ 9 h 13"/>
                      <a:gd name="T4" fmla="*/ 6 w 7"/>
                      <a:gd name="T5" fmla="*/ 7 h 13"/>
                      <a:gd name="T6" fmla="*/ 5 w 7"/>
                      <a:gd name="T7" fmla="*/ 5 h 13"/>
                      <a:gd name="T8" fmla="*/ 4 w 7"/>
                      <a:gd name="T9" fmla="*/ 4 h 13"/>
                      <a:gd name="T10" fmla="*/ 3 w 7"/>
                      <a:gd name="T11" fmla="*/ 1 h 13"/>
                      <a:gd name="T12" fmla="*/ 2 w 7"/>
                      <a:gd name="T13" fmla="*/ 0 h 13"/>
                      <a:gd name="T14" fmla="*/ 1 w 7"/>
                      <a:gd name="T15" fmla="*/ 5 h 13"/>
                      <a:gd name="T16" fmla="*/ 0 w 7"/>
                      <a:gd name="T17" fmla="*/ 9 h 13"/>
                      <a:gd name="T18" fmla="*/ 3 w 7"/>
                      <a:gd name="T19" fmla="*/ 11 h 13"/>
                      <a:gd name="T20" fmla="*/ 5 w 7"/>
                      <a:gd name="T21"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3">
                        <a:moveTo>
                          <a:pt x="5" y="12"/>
                        </a:moveTo>
                        <a:lnTo>
                          <a:pt x="6" y="9"/>
                        </a:lnTo>
                        <a:lnTo>
                          <a:pt x="6" y="7"/>
                        </a:lnTo>
                        <a:lnTo>
                          <a:pt x="5" y="5"/>
                        </a:lnTo>
                        <a:lnTo>
                          <a:pt x="4" y="4"/>
                        </a:lnTo>
                        <a:lnTo>
                          <a:pt x="3" y="1"/>
                        </a:lnTo>
                        <a:lnTo>
                          <a:pt x="2" y="0"/>
                        </a:lnTo>
                        <a:lnTo>
                          <a:pt x="1" y="5"/>
                        </a:lnTo>
                        <a:lnTo>
                          <a:pt x="0" y="9"/>
                        </a:lnTo>
                        <a:lnTo>
                          <a:pt x="3" y="11"/>
                        </a:lnTo>
                        <a:lnTo>
                          <a:pt x="5" y="12"/>
                        </a:lnTo>
                      </a:path>
                    </a:pathLst>
                  </a:custGeom>
                  <a:solidFill>
                    <a:srgbClr val="888888"/>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 name="Freeform 127"/>
                  <p:cNvSpPr>
                    <a:spLocks/>
                  </p:cNvSpPr>
                  <p:nvPr/>
                </p:nvSpPr>
                <p:spPr bwMode="auto">
                  <a:xfrm>
                    <a:off x="1989" y="2410"/>
                    <a:ext cx="5" cy="7"/>
                  </a:xfrm>
                  <a:custGeom>
                    <a:avLst/>
                    <a:gdLst>
                      <a:gd name="T0" fmla="*/ 0 w 5"/>
                      <a:gd name="T1" fmla="*/ 6 h 7"/>
                      <a:gd name="T2" fmla="*/ 1 w 5"/>
                      <a:gd name="T3" fmla="*/ 5 h 7"/>
                      <a:gd name="T4" fmla="*/ 2 w 5"/>
                      <a:gd name="T5" fmla="*/ 5 h 7"/>
                      <a:gd name="T6" fmla="*/ 2 w 5"/>
                      <a:gd name="T7" fmla="*/ 4 h 7"/>
                      <a:gd name="T8" fmla="*/ 3 w 5"/>
                      <a:gd name="T9" fmla="*/ 3 h 7"/>
                      <a:gd name="T10" fmla="*/ 3 w 5"/>
                      <a:gd name="T11" fmla="*/ 2 h 7"/>
                      <a:gd name="T12" fmla="*/ 4 w 5"/>
                      <a:gd name="T13" fmla="*/ 1 h 7"/>
                      <a:gd name="T14" fmla="*/ 2 w 5"/>
                      <a:gd name="T15" fmla="*/ 1 h 7"/>
                      <a:gd name="T16" fmla="*/ 1 w 5"/>
                      <a:gd name="T17" fmla="*/ 0 h 7"/>
                      <a:gd name="T18" fmla="*/ 1 w 5"/>
                      <a:gd name="T19" fmla="*/ 3 h 7"/>
                      <a:gd name="T20" fmla="*/ 0 w 5"/>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7">
                        <a:moveTo>
                          <a:pt x="0" y="6"/>
                        </a:moveTo>
                        <a:lnTo>
                          <a:pt x="1" y="5"/>
                        </a:lnTo>
                        <a:lnTo>
                          <a:pt x="2" y="5"/>
                        </a:lnTo>
                        <a:lnTo>
                          <a:pt x="2" y="4"/>
                        </a:lnTo>
                        <a:lnTo>
                          <a:pt x="3" y="3"/>
                        </a:lnTo>
                        <a:lnTo>
                          <a:pt x="3" y="2"/>
                        </a:lnTo>
                        <a:lnTo>
                          <a:pt x="4" y="1"/>
                        </a:lnTo>
                        <a:lnTo>
                          <a:pt x="2" y="1"/>
                        </a:lnTo>
                        <a:lnTo>
                          <a:pt x="1" y="0"/>
                        </a:lnTo>
                        <a:lnTo>
                          <a:pt x="1" y="3"/>
                        </a:lnTo>
                        <a:lnTo>
                          <a:pt x="0" y="6"/>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6" name="Freeform 128"/>
                  <p:cNvSpPr>
                    <a:spLocks/>
                  </p:cNvSpPr>
                  <p:nvPr/>
                </p:nvSpPr>
                <p:spPr bwMode="auto">
                  <a:xfrm>
                    <a:off x="1989" y="2410"/>
                    <a:ext cx="7" cy="9"/>
                  </a:xfrm>
                  <a:custGeom>
                    <a:avLst/>
                    <a:gdLst>
                      <a:gd name="T0" fmla="*/ 0 w 7"/>
                      <a:gd name="T1" fmla="*/ 8 h 9"/>
                      <a:gd name="T2" fmla="*/ 2 w 7"/>
                      <a:gd name="T3" fmla="*/ 7 h 9"/>
                      <a:gd name="T4" fmla="*/ 2 w 7"/>
                      <a:gd name="T5" fmla="*/ 7 h 9"/>
                      <a:gd name="T6" fmla="*/ 4 w 7"/>
                      <a:gd name="T7" fmla="*/ 6 h 9"/>
                      <a:gd name="T8" fmla="*/ 4 w 7"/>
                      <a:gd name="T9" fmla="*/ 4 h 9"/>
                      <a:gd name="T10" fmla="*/ 5 w 7"/>
                      <a:gd name="T11" fmla="*/ 3 h 9"/>
                      <a:gd name="T12" fmla="*/ 6 w 7"/>
                      <a:gd name="T13" fmla="*/ 1 h 9"/>
                      <a:gd name="T14" fmla="*/ 4 w 7"/>
                      <a:gd name="T15" fmla="*/ 1 h 9"/>
                      <a:gd name="T16" fmla="*/ 2 w 7"/>
                      <a:gd name="T17" fmla="*/ 0 h 9"/>
                      <a:gd name="T18" fmla="*/ 1 w 7"/>
                      <a:gd name="T19" fmla="*/ 4 h 9"/>
                      <a:gd name="T20" fmla="*/ 0 w 7"/>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0" y="8"/>
                        </a:moveTo>
                        <a:lnTo>
                          <a:pt x="2" y="7"/>
                        </a:lnTo>
                        <a:lnTo>
                          <a:pt x="2" y="7"/>
                        </a:lnTo>
                        <a:lnTo>
                          <a:pt x="4" y="6"/>
                        </a:lnTo>
                        <a:lnTo>
                          <a:pt x="4" y="4"/>
                        </a:lnTo>
                        <a:lnTo>
                          <a:pt x="5" y="3"/>
                        </a:lnTo>
                        <a:lnTo>
                          <a:pt x="6" y="1"/>
                        </a:lnTo>
                        <a:lnTo>
                          <a:pt x="4" y="1"/>
                        </a:lnTo>
                        <a:lnTo>
                          <a:pt x="2" y="0"/>
                        </a:lnTo>
                        <a:lnTo>
                          <a:pt x="1" y="4"/>
                        </a:lnTo>
                        <a:lnTo>
                          <a:pt x="0" y="8"/>
                        </a:lnTo>
                      </a:path>
                    </a:pathLst>
                  </a:custGeom>
                  <a:solidFill>
                    <a:srgbClr val="888888"/>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6" name="Group 129"/>
                <p:cNvGrpSpPr>
                  <a:grpSpLocks/>
                </p:cNvGrpSpPr>
                <p:nvPr/>
              </p:nvGrpSpPr>
              <p:grpSpPr bwMode="auto">
                <a:xfrm>
                  <a:off x="1968" y="2399"/>
                  <a:ext cx="10" cy="17"/>
                  <a:chOff x="1968" y="2399"/>
                  <a:chExt cx="10" cy="17"/>
                </a:xfrm>
              </p:grpSpPr>
              <p:sp>
                <p:nvSpPr>
                  <p:cNvPr id="1919" name="Freeform 130"/>
                  <p:cNvSpPr>
                    <a:spLocks/>
                  </p:cNvSpPr>
                  <p:nvPr/>
                </p:nvSpPr>
                <p:spPr bwMode="auto">
                  <a:xfrm>
                    <a:off x="1970" y="2399"/>
                    <a:ext cx="6" cy="5"/>
                  </a:xfrm>
                  <a:custGeom>
                    <a:avLst/>
                    <a:gdLst>
                      <a:gd name="T0" fmla="*/ 5 w 6"/>
                      <a:gd name="T1" fmla="*/ 4 h 5"/>
                      <a:gd name="T2" fmla="*/ 5 w 6"/>
                      <a:gd name="T3" fmla="*/ 4 h 5"/>
                      <a:gd name="T4" fmla="*/ 5 w 6"/>
                      <a:gd name="T5" fmla="*/ 3 h 5"/>
                      <a:gd name="T6" fmla="*/ 5 w 6"/>
                      <a:gd name="T7" fmla="*/ 2 h 5"/>
                      <a:gd name="T8" fmla="*/ 4 w 6"/>
                      <a:gd name="T9" fmla="*/ 1 h 5"/>
                      <a:gd name="T10" fmla="*/ 3 w 6"/>
                      <a:gd name="T11" fmla="*/ 0 h 5"/>
                      <a:gd name="T12" fmla="*/ 2 w 6"/>
                      <a:gd name="T13" fmla="*/ 0 h 5"/>
                      <a:gd name="T14" fmla="*/ 1 w 6"/>
                      <a:gd name="T15" fmla="*/ 2 h 5"/>
                      <a:gd name="T16" fmla="*/ 0 w 6"/>
                      <a:gd name="T17" fmla="*/ 4 h 5"/>
                      <a:gd name="T18" fmla="*/ 2 w 6"/>
                      <a:gd name="T19" fmla="*/ 4 h 5"/>
                      <a:gd name="T20" fmla="*/ 5 w 6"/>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5">
                        <a:moveTo>
                          <a:pt x="5" y="4"/>
                        </a:moveTo>
                        <a:lnTo>
                          <a:pt x="5" y="4"/>
                        </a:lnTo>
                        <a:lnTo>
                          <a:pt x="5" y="3"/>
                        </a:lnTo>
                        <a:lnTo>
                          <a:pt x="5" y="2"/>
                        </a:lnTo>
                        <a:lnTo>
                          <a:pt x="4" y="1"/>
                        </a:lnTo>
                        <a:lnTo>
                          <a:pt x="3" y="0"/>
                        </a:lnTo>
                        <a:lnTo>
                          <a:pt x="2" y="0"/>
                        </a:lnTo>
                        <a:lnTo>
                          <a:pt x="1" y="2"/>
                        </a:lnTo>
                        <a:lnTo>
                          <a:pt x="0" y="4"/>
                        </a:lnTo>
                        <a:lnTo>
                          <a:pt x="2" y="4"/>
                        </a:lnTo>
                        <a:lnTo>
                          <a:pt x="5" y="4"/>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0" name="Freeform 131"/>
                  <p:cNvSpPr>
                    <a:spLocks/>
                  </p:cNvSpPr>
                  <p:nvPr/>
                </p:nvSpPr>
                <p:spPr bwMode="auto">
                  <a:xfrm>
                    <a:off x="1970" y="2399"/>
                    <a:ext cx="8" cy="10"/>
                  </a:xfrm>
                  <a:custGeom>
                    <a:avLst/>
                    <a:gdLst>
                      <a:gd name="T0" fmla="*/ 7 w 8"/>
                      <a:gd name="T1" fmla="*/ 9 h 10"/>
                      <a:gd name="T2" fmla="*/ 7 w 8"/>
                      <a:gd name="T3" fmla="*/ 8 h 10"/>
                      <a:gd name="T4" fmla="*/ 7 w 8"/>
                      <a:gd name="T5" fmla="*/ 6 h 10"/>
                      <a:gd name="T6" fmla="*/ 7 w 8"/>
                      <a:gd name="T7" fmla="*/ 4 h 10"/>
                      <a:gd name="T8" fmla="*/ 5 w 8"/>
                      <a:gd name="T9" fmla="*/ 3 h 10"/>
                      <a:gd name="T10" fmla="*/ 5 w 8"/>
                      <a:gd name="T11" fmla="*/ 1 h 10"/>
                      <a:gd name="T12" fmla="*/ 3 w 8"/>
                      <a:gd name="T13" fmla="*/ 0 h 10"/>
                      <a:gd name="T14" fmla="*/ 2 w 8"/>
                      <a:gd name="T15" fmla="*/ 4 h 10"/>
                      <a:gd name="T16" fmla="*/ 0 w 8"/>
                      <a:gd name="T17" fmla="*/ 8 h 10"/>
                      <a:gd name="T18" fmla="*/ 3 w 8"/>
                      <a:gd name="T19" fmla="*/ 9 h 10"/>
                      <a:gd name="T20" fmla="*/ 7 w 8"/>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7" y="9"/>
                        </a:moveTo>
                        <a:lnTo>
                          <a:pt x="7" y="8"/>
                        </a:lnTo>
                        <a:lnTo>
                          <a:pt x="7" y="6"/>
                        </a:lnTo>
                        <a:lnTo>
                          <a:pt x="7" y="4"/>
                        </a:lnTo>
                        <a:lnTo>
                          <a:pt x="5" y="3"/>
                        </a:lnTo>
                        <a:lnTo>
                          <a:pt x="5" y="1"/>
                        </a:lnTo>
                        <a:lnTo>
                          <a:pt x="3" y="0"/>
                        </a:lnTo>
                        <a:lnTo>
                          <a:pt x="2" y="4"/>
                        </a:lnTo>
                        <a:lnTo>
                          <a:pt x="0" y="8"/>
                        </a:lnTo>
                        <a:lnTo>
                          <a:pt x="3" y="9"/>
                        </a:lnTo>
                        <a:lnTo>
                          <a:pt x="7" y="9"/>
                        </a:lnTo>
                      </a:path>
                    </a:pathLst>
                  </a:custGeom>
                  <a:solidFill>
                    <a:srgbClr val="888888"/>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1" name="Freeform 132"/>
                  <p:cNvSpPr>
                    <a:spLocks/>
                  </p:cNvSpPr>
                  <p:nvPr/>
                </p:nvSpPr>
                <p:spPr bwMode="auto">
                  <a:xfrm>
                    <a:off x="1968" y="2404"/>
                    <a:ext cx="8" cy="5"/>
                  </a:xfrm>
                  <a:custGeom>
                    <a:avLst/>
                    <a:gdLst>
                      <a:gd name="T0" fmla="*/ 0 w 8"/>
                      <a:gd name="T1" fmla="*/ 4 h 5"/>
                      <a:gd name="T2" fmla="*/ 2 w 8"/>
                      <a:gd name="T3" fmla="*/ 4 h 5"/>
                      <a:gd name="T4" fmla="*/ 3 w 8"/>
                      <a:gd name="T5" fmla="*/ 4 h 5"/>
                      <a:gd name="T6" fmla="*/ 5 w 8"/>
                      <a:gd name="T7" fmla="*/ 3 h 5"/>
                      <a:gd name="T8" fmla="*/ 5 w 8"/>
                      <a:gd name="T9" fmla="*/ 2 h 5"/>
                      <a:gd name="T10" fmla="*/ 6 w 8"/>
                      <a:gd name="T11" fmla="*/ 2 h 5"/>
                      <a:gd name="T12" fmla="*/ 7 w 8"/>
                      <a:gd name="T13" fmla="*/ 1 h 5"/>
                      <a:gd name="T14" fmla="*/ 5 w 8"/>
                      <a:gd name="T15" fmla="*/ 0 h 5"/>
                      <a:gd name="T16" fmla="*/ 2 w 8"/>
                      <a:gd name="T17" fmla="*/ 0 h 5"/>
                      <a:gd name="T18" fmla="*/ 1 w 8"/>
                      <a:gd name="T19" fmla="*/ 2 h 5"/>
                      <a:gd name="T20" fmla="*/ 0 w 8"/>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0" y="4"/>
                        </a:moveTo>
                        <a:lnTo>
                          <a:pt x="2" y="4"/>
                        </a:lnTo>
                        <a:lnTo>
                          <a:pt x="3" y="4"/>
                        </a:lnTo>
                        <a:lnTo>
                          <a:pt x="5" y="3"/>
                        </a:lnTo>
                        <a:lnTo>
                          <a:pt x="5" y="2"/>
                        </a:lnTo>
                        <a:lnTo>
                          <a:pt x="6" y="2"/>
                        </a:lnTo>
                        <a:lnTo>
                          <a:pt x="7" y="1"/>
                        </a:lnTo>
                        <a:lnTo>
                          <a:pt x="5" y="0"/>
                        </a:lnTo>
                        <a:lnTo>
                          <a:pt x="2" y="0"/>
                        </a:lnTo>
                        <a:lnTo>
                          <a:pt x="1" y="2"/>
                        </a:lnTo>
                        <a:lnTo>
                          <a:pt x="0" y="4"/>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2" name="Freeform 133"/>
                  <p:cNvSpPr>
                    <a:spLocks/>
                  </p:cNvSpPr>
                  <p:nvPr/>
                </p:nvSpPr>
                <p:spPr bwMode="auto">
                  <a:xfrm>
                    <a:off x="1968" y="2404"/>
                    <a:ext cx="10" cy="12"/>
                  </a:xfrm>
                  <a:custGeom>
                    <a:avLst/>
                    <a:gdLst>
                      <a:gd name="T0" fmla="*/ 0 w 10"/>
                      <a:gd name="T1" fmla="*/ 11 h 12"/>
                      <a:gd name="T2" fmla="*/ 2 w 10"/>
                      <a:gd name="T3" fmla="*/ 11 h 12"/>
                      <a:gd name="T4" fmla="*/ 4 w 10"/>
                      <a:gd name="T5" fmla="*/ 11 h 12"/>
                      <a:gd name="T6" fmla="*/ 6 w 10"/>
                      <a:gd name="T7" fmla="*/ 9 h 12"/>
                      <a:gd name="T8" fmla="*/ 7 w 10"/>
                      <a:gd name="T9" fmla="*/ 6 h 12"/>
                      <a:gd name="T10" fmla="*/ 8 w 10"/>
                      <a:gd name="T11" fmla="*/ 5 h 12"/>
                      <a:gd name="T12" fmla="*/ 9 w 10"/>
                      <a:gd name="T13" fmla="*/ 2 h 12"/>
                      <a:gd name="T14" fmla="*/ 6 w 10"/>
                      <a:gd name="T15" fmla="*/ 0 h 12"/>
                      <a:gd name="T16" fmla="*/ 2 w 10"/>
                      <a:gd name="T17" fmla="*/ 0 h 12"/>
                      <a:gd name="T18" fmla="*/ 1 w 10"/>
                      <a:gd name="T19" fmla="*/ 5 h 12"/>
                      <a:gd name="T20" fmla="*/ 0 w 10"/>
                      <a:gd name="T2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2">
                        <a:moveTo>
                          <a:pt x="0" y="11"/>
                        </a:moveTo>
                        <a:lnTo>
                          <a:pt x="2" y="11"/>
                        </a:lnTo>
                        <a:lnTo>
                          <a:pt x="4" y="11"/>
                        </a:lnTo>
                        <a:lnTo>
                          <a:pt x="6" y="9"/>
                        </a:lnTo>
                        <a:lnTo>
                          <a:pt x="7" y="6"/>
                        </a:lnTo>
                        <a:lnTo>
                          <a:pt x="8" y="5"/>
                        </a:lnTo>
                        <a:lnTo>
                          <a:pt x="9" y="2"/>
                        </a:lnTo>
                        <a:lnTo>
                          <a:pt x="6" y="0"/>
                        </a:lnTo>
                        <a:lnTo>
                          <a:pt x="2" y="0"/>
                        </a:lnTo>
                        <a:lnTo>
                          <a:pt x="1" y="5"/>
                        </a:lnTo>
                        <a:lnTo>
                          <a:pt x="0" y="11"/>
                        </a:lnTo>
                      </a:path>
                    </a:pathLst>
                  </a:custGeom>
                  <a:solidFill>
                    <a:srgbClr val="888888"/>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17" name="Line 134"/>
                <p:cNvSpPr>
                  <a:spLocks noChangeShapeType="1"/>
                </p:cNvSpPr>
                <p:nvPr/>
              </p:nvSpPr>
              <p:spPr bwMode="auto">
                <a:xfrm flipH="1" flipV="1">
                  <a:off x="1964" y="2404"/>
                  <a:ext cx="40" cy="18"/>
                </a:xfrm>
                <a:prstGeom prst="line">
                  <a:avLst/>
                </a:prstGeom>
                <a:noFill/>
                <a:ln w="12700">
                  <a:solidFill>
                    <a:srgbClr val="AAAA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8" name="Freeform 135"/>
                <p:cNvSpPr>
                  <a:spLocks/>
                </p:cNvSpPr>
                <p:nvPr/>
              </p:nvSpPr>
              <p:spPr bwMode="auto">
                <a:xfrm>
                  <a:off x="1963" y="2404"/>
                  <a:ext cx="38" cy="17"/>
                </a:xfrm>
                <a:custGeom>
                  <a:avLst/>
                  <a:gdLst>
                    <a:gd name="T0" fmla="*/ 37 w 38"/>
                    <a:gd name="T1" fmla="*/ 16 h 17"/>
                    <a:gd name="T2" fmla="*/ 4 w 38"/>
                    <a:gd name="T3" fmla="*/ 5 h 17"/>
                    <a:gd name="T4" fmla="*/ 0 w 38"/>
                    <a:gd name="T5" fmla="*/ 0 h 17"/>
                  </a:gdLst>
                  <a:ahLst/>
                  <a:cxnLst>
                    <a:cxn ang="0">
                      <a:pos x="T0" y="T1"/>
                    </a:cxn>
                    <a:cxn ang="0">
                      <a:pos x="T2" y="T3"/>
                    </a:cxn>
                    <a:cxn ang="0">
                      <a:pos x="T4" y="T5"/>
                    </a:cxn>
                  </a:cxnLst>
                  <a:rect l="0" t="0" r="r" b="b"/>
                  <a:pathLst>
                    <a:path w="38" h="17">
                      <a:moveTo>
                        <a:pt x="37" y="16"/>
                      </a:moveTo>
                      <a:lnTo>
                        <a:pt x="4" y="5"/>
                      </a:lnTo>
                      <a:lnTo>
                        <a:pt x="0" y="0"/>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41" name="Group 136"/>
              <p:cNvGrpSpPr>
                <a:grpSpLocks/>
              </p:cNvGrpSpPr>
              <p:nvPr/>
            </p:nvGrpSpPr>
            <p:grpSpPr bwMode="auto">
              <a:xfrm>
                <a:off x="1939" y="2430"/>
                <a:ext cx="47" cy="26"/>
                <a:chOff x="1939" y="2430"/>
                <a:chExt cx="47" cy="26"/>
              </a:xfrm>
            </p:grpSpPr>
            <p:sp>
              <p:nvSpPr>
                <p:cNvPr id="1897" name="Freeform 137"/>
                <p:cNvSpPr>
                  <a:spLocks/>
                </p:cNvSpPr>
                <p:nvPr/>
              </p:nvSpPr>
              <p:spPr bwMode="auto">
                <a:xfrm>
                  <a:off x="1948" y="2430"/>
                  <a:ext cx="21" cy="6"/>
                </a:xfrm>
                <a:custGeom>
                  <a:avLst/>
                  <a:gdLst>
                    <a:gd name="T0" fmla="*/ 20 w 21"/>
                    <a:gd name="T1" fmla="*/ 5 h 6"/>
                    <a:gd name="T2" fmla="*/ 7 w 21"/>
                    <a:gd name="T3" fmla="*/ 1 h 6"/>
                    <a:gd name="T4" fmla="*/ 0 w 21"/>
                    <a:gd name="T5" fmla="*/ 0 h 6"/>
                    <a:gd name="T6" fmla="*/ 3 w 21"/>
                    <a:gd name="T7" fmla="*/ 2 h 6"/>
                    <a:gd name="T8" fmla="*/ 20 w 21"/>
                    <a:gd name="T9" fmla="*/ 5 h 6"/>
                  </a:gdLst>
                  <a:ahLst/>
                  <a:cxnLst>
                    <a:cxn ang="0">
                      <a:pos x="T0" y="T1"/>
                    </a:cxn>
                    <a:cxn ang="0">
                      <a:pos x="T2" y="T3"/>
                    </a:cxn>
                    <a:cxn ang="0">
                      <a:pos x="T4" y="T5"/>
                    </a:cxn>
                    <a:cxn ang="0">
                      <a:pos x="T6" y="T7"/>
                    </a:cxn>
                    <a:cxn ang="0">
                      <a:pos x="T8" y="T9"/>
                    </a:cxn>
                  </a:cxnLst>
                  <a:rect l="0" t="0" r="r" b="b"/>
                  <a:pathLst>
                    <a:path w="21" h="6">
                      <a:moveTo>
                        <a:pt x="20" y="5"/>
                      </a:moveTo>
                      <a:lnTo>
                        <a:pt x="7" y="1"/>
                      </a:lnTo>
                      <a:lnTo>
                        <a:pt x="0" y="0"/>
                      </a:lnTo>
                      <a:lnTo>
                        <a:pt x="3" y="2"/>
                      </a:lnTo>
                      <a:lnTo>
                        <a:pt x="20" y="5"/>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8" name="Freeform 138"/>
                <p:cNvSpPr>
                  <a:spLocks/>
                </p:cNvSpPr>
                <p:nvPr/>
              </p:nvSpPr>
              <p:spPr bwMode="auto">
                <a:xfrm>
                  <a:off x="1948" y="2430"/>
                  <a:ext cx="23" cy="9"/>
                </a:xfrm>
                <a:custGeom>
                  <a:avLst/>
                  <a:gdLst>
                    <a:gd name="T0" fmla="*/ 22 w 23"/>
                    <a:gd name="T1" fmla="*/ 8 h 9"/>
                    <a:gd name="T2" fmla="*/ 8 w 23"/>
                    <a:gd name="T3" fmla="*/ 2 h 9"/>
                    <a:gd name="T4" fmla="*/ 0 w 23"/>
                    <a:gd name="T5" fmla="*/ 0 h 9"/>
                    <a:gd name="T6" fmla="*/ 3 w 23"/>
                    <a:gd name="T7" fmla="*/ 4 h 9"/>
                    <a:gd name="T8" fmla="*/ 22 w 23"/>
                    <a:gd name="T9" fmla="*/ 8 h 9"/>
                  </a:gdLst>
                  <a:ahLst/>
                  <a:cxnLst>
                    <a:cxn ang="0">
                      <a:pos x="T0" y="T1"/>
                    </a:cxn>
                    <a:cxn ang="0">
                      <a:pos x="T2" y="T3"/>
                    </a:cxn>
                    <a:cxn ang="0">
                      <a:pos x="T4" y="T5"/>
                    </a:cxn>
                    <a:cxn ang="0">
                      <a:pos x="T6" y="T7"/>
                    </a:cxn>
                    <a:cxn ang="0">
                      <a:pos x="T8" y="T9"/>
                    </a:cxn>
                  </a:cxnLst>
                  <a:rect l="0" t="0" r="r" b="b"/>
                  <a:pathLst>
                    <a:path w="23" h="9">
                      <a:moveTo>
                        <a:pt x="22" y="8"/>
                      </a:moveTo>
                      <a:lnTo>
                        <a:pt x="8" y="2"/>
                      </a:lnTo>
                      <a:lnTo>
                        <a:pt x="0" y="0"/>
                      </a:lnTo>
                      <a:lnTo>
                        <a:pt x="3" y="4"/>
                      </a:lnTo>
                      <a:lnTo>
                        <a:pt x="22" y="8"/>
                      </a:lnTo>
                    </a:path>
                  </a:pathLst>
                </a:custGeom>
                <a:solidFill>
                  <a:srgbClr val="4444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9" name="Freeform 139"/>
                <p:cNvSpPr>
                  <a:spLocks/>
                </p:cNvSpPr>
                <p:nvPr/>
              </p:nvSpPr>
              <p:spPr bwMode="auto">
                <a:xfrm>
                  <a:off x="1939" y="2432"/>
                  <a:ext cx="47" cy="24"/>
                </a:xfrm>
                <a:custGeom>
                  <a:avLst/>
                  <a:gdLst>
                    <a:gd name="T0" fmla="*/ 25 w 47"/>
                    <a:gd name="T1" fmla="*/ 5 h 24"/>
                    <a:gd name="T2" fmla="*/ 8 w 47"/>
                    <a:gd name="T3" fmla="*/ 1 h 24"/>
                    <a:gd name="T4" fmla="*/ 5 w 47"/>
                    <a:gd name="T5" fmla="*/ 0 h 24"/>
                    <a:gd name="T6" fmla="*/ 4 w 47"/>
                    <a:gd name="T7" fmla="*/ 1 h 24"/>
                    <a:gd name="T8" fmla="*/ 2 w 47"/>
                    <a:gd name="T9" fmla="*/ 2 h 24"/>
                    <a:gd name="T10" fmla="*/ 0 w 47"/>
                    <a:gd name="T11" fmla="*/ 5 h 24"/>
                    <a:gd name="T12" fmla="*/ 0 w 47"/>
                    <a:gd name="T13" fmla="*/ 6 h 24"/>
                    <a:gd name="T14" fmla="*/ 0 w 47"/>
                    <a:gd name="T15" fmla="*/ 8 h 24"/>
                    <a:gd name="T16" fmla="*/ 1 w 47"/>
                    <a:gd name="T17" fmla="*/ 11 h 24"/>
                    <a:gd name="T18" fmla="*/ 3 w 47"/>
                    <a:gd name="T19" fmla="*/ 13 h 24"/>
                    <a:gd name="T20" fmla="*/ 4 w 47"/>
                    <a:gd name="T21" fmla="*/ 14 h 24"/>
                    <a:gd name="T22" fmla="*/ 38 w 47"/>
                    <a:gd name="T23" fmla="*/ 22 h 24"/>
                    <a:gd name="T24" fmla="*/ 41 w 47"/>
                    <a:gd name="T25" fmla="*/ 23 h 24"/>
                    <a:gd name="T26" fmla="*/ 42 w 47"/>
                    <a:gd name="T27" fmla="*/ 22 h 24"/>
                    <a:gd name="T28" fmla="*/ 45 w 47"/>
                    <a:gd name="T29" fmla="*/ 21 h 24"/>
                    <a:gd name="T30" fmla="*/ 46 w 47"/>
                    <a:gd name="T31" fmla="*/ 18 h 24"/>
                    <a:gd name="T32" fmla="*/ 46 w 47"/>
                    <a:gd name="T33" fmla="*/ 17 h 24"/>
                    <a:gd name="T34" fmla="*/ 46 w 47"/>
                    <a:gd name="T35" fmla="*/ 15 h 24"/>
                    <a:gd name="T36" fmla="*/ 46 w 47"/>
                    <a:gd name="T37" fmla="*/ 12 h 24"/>
                    <a:gd name="T38" fmla="*/ 44 w 47"/>
                    <a:gd name="T39" fmla="*/ 10 h 24"/>
                    <a:gd name="T40" fmla="*/ 42 w 47"/>
                    <a:gd name="T41" fmla="*/ 9 h 24"/>
                    <a:gd name="T42" fmla="*/ 25 w 47"/>
                    <a:gd name="T4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24">
                      <a:moveTo>
                        <a:pt x="25" y="5"/>
                      </a:moveTo>
                      <a:lnTo>
                        <a:pt x="8" y="1"/>
                      </a:lnTo>
                      <a:lnTo>
                        <a:pt x="5" y="0"/>
                      </a:lnTo>
                      <a:lnTo>
                        <a:pt x="4" y="1"/>
                      </a:lnTo>
                      <a:lnTo>
                        <a:pt x="2" y="2"/>
                      </a:lnTo>
                      <a:lnTo>
                        <a:pt x="0" y="5"/>
                      </a:lnTo>
                      <a:lnTo>
                        <a:pt x="0" y="6"/>
                      </a:lnTo>
                      <a:lnTo>
                        <a:pt x="0" y="8"/>
                      </a:lnTo>
                      <a:lnTo>
                        <a:pt x="1" y="11"/>
                      </a:lnTo>
                      <a:lnTo>
                        <a:pt x="3" y="13"/>
                      </a:lnTo>
                      <a:lnTo>
                        <a:pt x="4" y="14"/>
                      </a:lnTo>
                      <a:lnTo>
                        <a:pt x="38" y="22"/>
                      </a:lnTo>
                      <a:lnTo>
                        <a:pt x="41" y="23"/>
                      </a:lnTo>
                      <a:lnTo>
                        <a:pt x="42" y="22"/>
                      </a:lnTo>
                      <a:lnTo>
                        <a:pt x="45" y="21"/>
                      </a:lnTo>
                      <a:lnTo>
                        <a:pt x="46" y="18"/>
                      </a:lnTo>
                      <a:lnTo>
                        <a:pt x="46" y="17"/>
                      </a:lnTo>
                      <a:lnTo>
                        <a:pt x="46" y="15"/>
                      </a:lnTo>
                      <a:lnTo>
                        <a:pt x="46" y="12"/>
                      </a:lnTo>
                      <a:lnTo>
                        <a:pt x="44" y="10"/>
                      </a:lnTo>
                      <a:lnTo>
                        <a:pt x="42" y="9"/>
                      </a:lnTo>
                      <a:lnTo>
                        <a:pt x="25" y="5"/>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00" name="Group 140"/>
                <p:cNvGrpSpPr>
                  <a:grpSpLocks/>
                </p:cNvGrpSpPr>
                <p:nvPr/>
              </p:nvGrpSpPr>
              <p:grpSpPr bwMode="auto">
                <a:xfrm>
                  <a:off x="1970" y="2440"/>
                  <a:ext cx="10" cy="15"/>
                  <a:chOff x="1970" y="2440"/>
                  <a:chExt cx="10" cy="15"/>
                </a:xfrm>
              </p:grpSpPr>
              <p:sp>
                <p:nvSpPr>
                  <p:cNvPr id="1909" name="Freeform 141"/>
                  <p:cNvSpPr>
                    <a:spLocks/>
                  </p:cNvSpPr>
                  <p:nvPr/>
                </p:nvSpPr>
                <p:spPr bwMode="auto">
                  <a:xfrm>
                    <a:off x="1970" y="2440"/>
                    <a:ext cx="10" cy="10"/>
                  </a:xfrm>
                  <a:custGeom>
                    <a:avLst/>
                    <a:gdLst>
                      <a:gd name="T0" fmla="*/ 7 w 10"/>
                      <a:gd name="T1" fmla="*/ 9 h 10"/>
                      <a:gd name="T2" fmla="*/ 9 w 10"/>
                      <a:gd name="T3" fmla="*/ 8 h 10"/>
                      <a:gd name="T4" fmla="*/ 9 w 10"/>
                      <a:gd name="T5" fmla="*/ 6 h 10"/>
                      <a:gd name="T6" fmla="*/ 7 w 10"/>
                      <a:gd name="T7" fmla="*/ 4 h 10"/>
                      <a:gd name="T8" fmla="*/ 7 w 10"/>
                      <a:gd name="T9" fmla="*/ 3 h 10"/>
                      <a:gd name="T10" fmla="*/ 4 w 10"/>
                      <a:gd name="T11" fmla="*/ 1 h 10"/>
                      <a:gd name="T12" fmla="*/ 3 w 10"/>
                      <a:gd name="T13" fmla="*/ 0 h 10"/>
                      <a:gd name="T14" fmla="*/ 2 w 10"/>
                      <a:gd name="T15" fmla="*/ 4 h 10"/>
                      <a:gd name="T16" fmla="*/ 0 w 10"/>
                      <a:gd name="T17" fmla="*/ 8 h 10"/>
                      <a:gd name="T18" fmla="*/ 4 w 10"/>
                      <a:gd name="T19" fmla="*/ 8 h 10"/>
                      <a:gd name="T20" fmla="*/ 7 w 10"/>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7" y="9"/>
                        </a:moveTo>
                        <a:lnTo>
                          <a:pt x="9" y="8"/>
                        </a:lnTo>
                        <a:lnTo>
                          <a:pt x="9" y="6"/>
                        </a:lnTo>
                        <a:lnTo>
                          <a:pt x="7" y="4"/>
                        </a:lnTo>
                        <a:lnTo>
                          <a:pt x="7" y="3"/>
                        </a:lnTo>
                        <a:lnTo>
                          <a:pt x="4" y="1"/>
                        </a:lnTo>
                        <a:lnTo>
                          <a:pt x="3" y="0"/>
                        </a:lnTo>
                        <a:lnTo>
                          <a:pt x="2" y="4"/>
                        </a:lnTo>
                        <a:lnTo>
                          <a:pt x="0" y="8"/>
                        </a:lnTo>
                        <a:lnTo>
                          <a:pt x="4" y="8"/>
                        </a:lnTo>
                        <a:lnTo>
                          <a:pt x="7" y="9"/>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0" name="Freeform 142"/>
                  <p:cNvSpPr>
                    <a:spLocks/>
                  </p:cNvSpPr>
                  <p:nvPr/>
                </p:nvSpPr>
                <p:spPr bwMode="auto">
                  <a:xfrm>
                    <a:off x="1970" y="2445"/>
                    <a:ext cx="10" cy="10"/>
                  </a:xfrm>
                  <a:custGeom>
                    <a:avLst/>
                    <a:gdLst>
                      <a:gd name="T0" fmla="*/ 0 w 10"/>
                      <a:gd name="T1" fmla="*/ 9 h 10"/>
                      <a:gd name="T2" fmla="*/ 2 w 10"/>
                      <a:gd name="T3" fmla="*/ 8 h 10"/>
                      <a:gd name="T4" fmla="*/ 4 w 10"/>
                      <a:gd name="T5" fmla="*/ 8 h 10"/>
                      <a:gd name="T6" fmla="*/ 5 w 10"/>
                      <a:gd name="T7" fmla="*/ 7 h 10"/>
                      <a:gd name="T8" fmla="*/ 7 w 10"/>
                      <a:gd name="T9" fmla="*/ 5 h 10"/>
                      <a:gd name="T10" fmla="*/ 8 w 10"/>
                      <a:gd name="T11" fmla="*/ 3 h 10"/>
                      <a:gd name="T12" fmla="*/ 9 w 10"/>
                      <a:gd name="T13" fmla="*/ 1 h 10"/>
                      <a:gd name="T14" fmla="*/ 5 w 10"/>
                      <a:gd name="T15" fmla="*/ 0 h 10"/>
                      <a:gd name="T16" fmla="*/ 2 w 10"/>
                      <a:gd name="T17" fmla="*/ 0 h 10"/>
                      <a:gd name="T18" fmla="*/ 1 w 10"/>
                      <a:gd name="T19" fmla="*/ 5 h 10"/>
                      <a:gd name="T20" fmla="*/ 0 w 10"/>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0" y="9"/>
                        </a:moveTo>
                        <a:lnTo>
                          <a:pt x="2" y="8"/>
                        </a:lnTo>
                        <a:lnTo>
                          <a:pt x="4" y="8"/>
                        </a:lnTo>
                        <a:lnTo>
                          <a:pt x="5" y="7"/>
                        </a:lnTo>
                        <a:lnTo>
                          <a:pt x="7" y="5"/>
                        </a:lnTo>
                        <a:lnTo>
                          <a:pt x="8" y="3"/>
                        </a:lnTo>
                        <a:lnTo>
                          <a:pt x="9" y="1"/>
                        </a:lnTo>
                        <a:lnTo>
                          <a:pt x="5" y="0"/>
                        </a:lnTo>
                        <a:lnTo>
                          <a:pt x="2" y="0"/>
                        </a:lnTo>
                        <a:lnTo>
                          <a:pt x="1" y="5"/>
                        </a:lnTo>
                        <a:lnTo>
                          <a:pt x="0" y="9"/>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01" name="Group 143"/>
                <p:cNvGrpSpPr>
                  <a:grpSpLocks/>
                </p:cNvGrpSpPr>
                <p:nvPr/>
              </p:nvGrpSpPr>
              <p:grpSpPr bwMode="auto">
                <a:xfrm>
                  <a:off x="1965" y="2438"/>
                  <a:ext cx="11" cy="13"/>
                  <a:chOff x="1965" y="2438"/>
                  <a:chExt cx="11" cy="13"/>
                </a:xfrm>
              </p:grpSpPr>
              <p:sp>
                <p:nvSpPr>
                  <p:cNvPr id="1907" name="Freeform 144"/>
                  <p:cNvSpPr>
                    <a:spLocks/>
                  </p:cNvSpPr>
                  <p:nvPr/>
                </p:nvSpPr>
                <p:spPr bwMode="auto">
                  <a:xfrm>
                    <a:off x="1968" y="2438"/>
                    <a:ext cx="3" cy="12"/>
                  </a:xfrm>
                  <a:custGeom>
                    <a:avLst/>
                    <a:gdLst>
                      <a:gd name="T0" fmla="*/ 2 w 3"/>
                      <a:gd name="T1" fmla="*/ 11 h 12"/>
                      <a:gd name="T2" fmla="*/ 2 w 3"/>
                      <a:gd name="T3" fmla="*/ 8 h 12"/>
                      <a:gd name="T4" fmla="*/ 2 w 3"/>
                      <a:gd name="T5" fmla="*/ 7 h 12"/>
                      <a:gd name="T6" fmla="*/ 2 w 3"/>
                      <a:gd name="T7" fmla="*/ 5 h 12"/>
                      <a:gd name="T8" fmla="*/ 2 w 3"/>
                      <a:gd name="T9" fmla="*/ 3 h 12"/>
                      <a:gd name="T10" fmla="*/ 1 w 3"/>
                      <a:gd name="T11" fmla="*/ 1 h 12"/>
                      <a:gd name="T12" fmla="*/ 1 w 3"/>
                      <a:gd name="T13" fmla="*/ 0 h 12"/>
                      <a:gd name="T14" fmla="*/ 0 w 3"/>
                      <a:gd name="T15" fmla="*/ 5 h 12"/>
                      <a:gd name="T16" fmla="*/ 0 w 3"/>
                      <a:gd name="T17" fmla="*/ 10 h 12"/>
                      <a:gd name="T18" fmla="*/ 1 w 3"/>
                      <a:gd name="T19" fmla="*/ 10 h 12"/>
                      <a:gd name="T20" fmla="*/ 2 w 3"/>
                      <a:gd name="T2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12">
                        <a:moveTo>
                          <a:pt x="2" y="11"/>
                        </a:moveTo>
                        <a:lnTo>
                          <a:pt x="2" y="8"/>
                        </a:lnTo>
                        <a:lnTo>
                          <a:pt x="2" y="7"/>
                        </a:lnTo>
                        <a:lnTo>
                          <a:pt x="2" y="5"/>
                        </a:lnTo>
                        <a:lnTo>
                          <a:pt x="2" y="3"/>
                        </a:lnTo>
                        <a:lnTo>
                          <a:pt x="1" y="1"/>
                        </a:lnTo>
                        <a:lnTo>
                          <a:pt x="1" y="0"/>
                        </a:lnTo>
                        <a:lnTo>
                          <a:pt x="0" y="5"/>
                        </a:lnTo>
                        <a:lnTo>
                          <a:pt x="0" y="10"/>
                        </a:lnTo>
                        <a:lnTo>
                          <a:pt x="1" y="10"/>
                        </a:lnTo>
                        <a:lnTo>
                          <a:pt x="2" y="11"/>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8" name="Freeform 145"/>
                  <p:cNvSpPr>
                    <a:spLocks/>
                  </p:cNvSpPr>
                  <p:nvPr/>
                </p:nvSpPr>
                <p:spPr bwMode="auto">
                  <a:xfrm>
                    <a:off x="1965" y="2444"/>
                    <a:ext cx="11" cy="7"/>
                  </a:xfrm>
                  <a:custGeom>
                    <a:avLst/>
                    <a:gdLst>
                      <a:gd name="T0" fmla="*/ 0 w 11"/>
                      <a:gd name="T1" fmla="*/ 6 h 7"/>
                      <a:gd name="T2" fmla="*/ 3 w 11"/>
                      <a:gd name="T3" fmla="*/ 6 h 7"/>
                      <a:gd name="T4" fmla="*/ 4 w 11"/>
                      <a:gd name="T5" fmla="*/ 5 h 7"/>
                      <a:gd name="T6" fmla="*/ 6 w 11"/>
                      <a:gd name="T7" fmla="*/ 4 h 7"/>
                      <a:gd name="T8" fmla="*/ 7 w 11"/>
                      <a:gd name="T9" fmla="*/ 4 h 7"/>
                      <a:gd name="T10" fmla="*/ 9 w 11"/>
                      <a:gd name="T11" fmla="*/ 2 h 7"/>
                      <a:gd name="T12" fmla="*/ 10 w 11"/>
                      <a:gd name="T13" fmla="*/ 2 h 7"/>
                      <a:gd name="T14" fmla="*/ 6 w 11"/>
                      <a:gd name="T15" fmla="*/ 1 h 7"/>
                      <a:gd name="T16" fmla="*/ 3 w 11"/>
                      <a:gd name="T17" fmla="*/ 0 h 7"/>
                      <a:gd name="T18" fmla="*/ 1 w 11"/>
                      <a:gd name="T19" fmla="*/ 3 h 7"/>
                      <a:gd name="T20" fmla="*/ 0 w 11"/>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7">
                        <a:moveTo>
                          <a:pt x="0" y="6"/>
                        </a:moveTo>
                        <a:lnTo>
                          <a:pt x="3" y="6"/>
                        </a:lnTo>
                        <a:lnTo>
                          <a:pt x="4" y="5"/>
                        </a:lnTo>
                        <a:lnTo>
                          <a:pt x="6" y="4"/>
                        </a:lnTo>
                        <a:lnTo>
                          <a:pt x="7" y="4"/>
                        </a:lnTo>
                        <a:lnTo>
                          <a:pt x="9" y="2"/>
                        </a:lnTo>
                        <a:lnTo>
                          <a:pt x="10" y="2"/>
                        </a:lnTo>
                        <a:lnTo>
                          <a:pt x="6" y="1"/>
                        </a:lnTo>
                        <a:lnTo>
                          <a:pt x="3" y="0"/>
                        </a:lnTo>
                        <a:lnTo>
                          <a:pt x="1" y="3"/>
                        </a:lnTo>
                        <a:lnTo>
                          <a:pt x="0" y="6"/>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02" name="Group 146"/>
                <p:cNvGrpSpPr>
                  <a:grpSpLocks/>
                </p:cNvGrpSpPr>
                <p:nvPr/>
              </p:nvGrpSpPr>
              <p:grpSpPr bwMode="auto">
                <a:xfrm>
                  <a:off x="1948" y="2432"/>
                  <a:ext cx="8" cy="14"/>
                  <a:chOff x="1948" y="2432"/>
                  <a:chExt cx="8" cy="14"/>
                </a:xfrm>
              </p:grpSpPr>
              <p:sp>
                <p:nvSpPr>
                  <p:cNvPr id="1905" name="Freeform 147"/>
                  <p:cNvSpPr>
                    <a:spLocks/>
                  </p:cNvSpPr>
                  <p:nvPr/>
                </p:nvSpPr>
                <p:spPr bwMode="auto">
                  <a:xfrm>
                    <a:off x="1948" y="2432"/>
                    <a:ext cx="8" cy="9"/>
                  </a:xfrm>
                  <a:custGeom>
                    <a:avLst/>
                    <a:gdLst>
                      <a:gd name="T0" fmla="*/ 7 w 8"/>
                      <a:gd name="T1" fmla="*/ 8 h 9"/>
                      <a:gd name="T2" fmla="*/ 7 w 8"/>
                      <a:gd name="T3" fmla="*/ 6 h 9"/>
                      <a:gd name="T4" fmla="*/ 7 w 8"/>
                      <a:gd name="T5" fmla="*/ 5 h 9"/>
                      <a:gd name="T6" fmla="*/ 7 w 8"/>
                      <a:gd name="T7" fmla="*/ 4 h 9"/>
                      <a:gd name="T8" fmla="*/ 6 w 8"/>
                      <a:gd name="T9" fmla="*/ 2 h 9"/>
                      <a:gd name="T10" fmla="*/ 5 w 8"/>
                      <a:gd name="T11" fmla="*/ 1 h 9"/>
                      <a:gd name="T12" fmla="*/ 4 w 8"/>
                      <a:gd name="T13" fmla="*/ 0 h 9"/>
                      <a:gd name="T14" fmla="*/ 1 w 8"/>
                      <a:gd name="T15" fmla="*/ 4 h 9"/>
                      <a:gd name="T16" fmla="*/ 0 w 8"/>
                      <a:gd name="T17" fmla="*/ 6 h 9"/>
                      <a:gd name="T18" fmla="*/ 4 w 8"/>
                      <a:gd name="T19" fmla="*/ 7 h 9"/>
                      <a:gd name="T20" fmla="*/ 7 w 8"/>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7" y="8"/>
                        </a:moveTo>
                        <a:lnTo>
                          <a:pt x="7" y="6"/>
                        </a:lnTo>
                        <a:lnTo>
                          <a:pt x="7" y="5"/>
                        </a:lnTo>
                        <a:lnTo>
                          <a:pt x="7" y="4"/>
                        </a:lnTo>
                        <a:lnTo>
                          <a:pt x="6" y="2"/>
                        </a:lnTo>
                        <a:lnTo>
                          <a:pt x="5" y="1"/>
                        </a:lnTo>
                        <a:lnTo>
                          <a:pt x="4" y="0"/>
                        </a:lnTo>
                        <a:lnTo>
                          <a:pt x="1" y="4"/>
                        </a:lnTo>
                        <a:lnTo>
                          <a:pt x="0" y="6"/>
                        </a:lnTo>
                        <a:lnTo>
                          <a:pt x="4" y="7"/>
                        </a:lnTo>
                        <a:lnTo>
                          <a:pt x="7" y="8"/>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6" name="Freeform 148"/>
                  <p:cNvSpPr>
                    <a:spLocks/>
                  </p:cNvSpPr>
                  <p:nvPr/>
                </p:nvSpPr>
                <p:spPr bwMode="auto">
                  <a:xfrm>
                    <a:off x="1948" y="2438"/>
                    <a:ext cx="8" cy="8"/>
                  </a:xfrm>
                  <a:custGeom>
                    <a:avLst/>
                    <a:gdLst>
                      <a:gd name="T0" fmla="*/ 0 w 8"/>
                      <a:gd name="T1" fmla="*/ 7 h 8"/>
                      <a:gd name="T2" fmla="*/ 1 w 8"/>
                      <a:gd name="T3" fmla="*/ 7 h 8"/>
                      <a:gd name="T4" fmla="*/ 3 w 8"/>
                      <a:gd name="T5" fmla="*/ 6 h 8"/>
                      <a:gd name="T6" fmla="*/ 5 w 8"/>
                      <a:gd name="T7" fmla="*/ 5 h 8"/>
                      <a:gd name="T8" fmla="*/ 6 w 8"/>
                      <a:gd name="T9" fmla="*/ 4 h 8"/>
                      <a:gd name="T10" fmla="*/ 7 w 8"/>
                      <a:gd name="T11" fmla="*/ 3 h 8"/>
                      <a:gd name="T12" fmla="*/ 7 w 8"/>
                      <a:gd name="T13" fmla="*/ 2 h 8"/>
                      <a:gd name="T14" fmla="*/ 5 w 8"/>
                      <a:gd name="T15" fmla="*/ 1 h 8"/>
                      <a:gd name="T16" fmla="*/ 2 w 8"/>
                      <a:gd name="T17" fmla="*/ 0 h 8"/>
                      <a:gd name="T18" fmla="*/ 1 w 8"/>
                      <a:gd name="T19" fmla="*/ 4 h 8"/>
                      <a:gd name="T20" fmla="*/ 0 w 8"/>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7"/>
                        </a:moveTo>
                        <a:lnTo>
                          <a:pt x="1" y="7"/>
                        </a:lnTo>
                        <a:lnTo>
                          <a:pt x="3" y="6"/>
                        </a:lnTo>
                        <a:lnTo>
                          <a:pt x="5" y="5"/>
                        </a:lnTo>
                        <a:lnTo>
                          <a:pt x="6" y="4"/>
                        </a:lnTo>
                        <a:lnTo>
                          <a:pt x="7" y="3"/>
                        </a:lnTo>
                        <a:lnTo>
                          <a:pt x="7" y="2"/>
                        </a:lnTo>
                        <a:lnTo>
                          <a:pt x="5" y="1"/>
                        </a:lnTo>
                        <a:lnTo>
                          <a:pt x="2" y="0"/>
                        </a:lnTo>
                        <a:lnTo>
                          <a:pt x="1" y="4"/>
                        </a:lnTo>
                        <a:lnTo>
                          <a:pt x="0" y="7"/>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03" name="Line 149"/>
                <p:cNvSpPr>
                  <a:spLocks noChangeShapeType="1"/>
                </p:cNvSpPr>
                <p:nvPr/>
              </p:nvSpPr>
              <p:spPr bwMode="auto">
                <a:xfrm flipH="1" flipV="1">
                  <a:off x="1944" y="2440"/>
                  <a:ext cx="39" cy="14"/>
                </a:xfrm>
                <a:prstGeom prst="line">
                  <a:avLst/>
                </a:prstGeom>
                <a:noFill/>
                <a:ln w="12700">
                  <a:solidFill>
                    <a:srgbClr val="AAAA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 name="Freeform 150"/>
                <p:cNvSpPr>
                  <a:spLocks/>
                </p:cNvSpPr>
                <p:nvPr/>
              </p:nvSpPr>
              <p:spPr bwMode="auto">
                <a:xfrm>
                  <a:off x="1942" y="2440"/>
                  <a:ext cx="36" cy="15"/>
                </a:xfrm>
                <a:custGeom>
                  <a:avLst/>
                  <a:gdLst>
                    <a:gd name="T0" fmla="*/ 35 w 36"/>
                    <a:gd name="T1" fmla="*/ 14 h 15"/>
                    <a:gd name="T2" fmla="*/ 4 w 36"/>
                    <a:gd name="T3" fmla="*/ 4 h 15"/>
                    <a:gd name="T4" fmla="*/ 0 w 36"/>
                    <a:gd name="T5" fmla="*/ 0 h 15"/>
                  </a:gdLst>
                  <a:ahLst/>
                  <a:cxnLst>
                    <a:cxn ang="0">
                      <a:pos x="T0" y="T1"/>
                    </a:cxn>
                    <a:cxn ang="0">
                      <a:pos x="T2" y="T3"/>
                    </a:cxn>
                    <a:cxn ang="0">
                      <a:pos x="T4" y="T5"/>
                    </a:cxn>
                  </a:cxnLst>
                  <a:rect l="0" t="0" r="r" b="b"/>
                  <a:pathLst>
                    <a:path w="36" h="15">
                      <a:moveTo>
                        <a:pt x="35" y="14"/>
                      </a:moveTo>
                      <a:lnTo>
                        <a:pt x="4" y="4"/>
                      </a:lnTo>
                      <a:lnTo>
                        <a:pt x="0" y="0"/>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42" name="Freeform 151"/>
              <p:cNvSpPr>
                <a:spLocks/>
              </p:cNvSpPr>
              <p:nvPr/>
            </p:nvSpPr>
            <p:spPr bwMode="auto">
              <a:xfrm>
                <a:off x="1926" y="2461"/>
                <a:ext cx="52" cy="29"/>
              </a:xfrm>
              <a:custGeom>
                <a:avLst/>
                <a:gdLst>
                  <a:gd name="T0" fmla="*/ 27 w 52"/>
                  <a:gd name="T1" fmla="*/ 5 h 29"/>
                  <a:gd name="T2" fmla="*/ 9 w 52"/>
                  <a:gd name="T3" fmla="*/ 0 h 29"/>
                  <a:gd name="T4" fmla="*/ 6 w 52"/>
                  <a:gd name="T5" fmla="*/ 1 h 29"/>
                  <a:gd name="T6" fmla="*/ 3 w 52"/>
                  <a:gd name="T7" fmla="*/ 2 h 29"/>
                  <a:gd name="T8" fmla="*/ 1 w 52"/>
                  <a:gd name="T9" fmla="*/ 5 h 29"/>
                  <a:gd name="T10" fmla="*/ 0 w 52"/>
                  <a:gd name="T11" fmla="*/ 8 h 29"/>
                  <a:gd name="T12" fmla="*/ 0 w 52"/>
                  <a:gd name="T13" fmla="*/ 10 h 29"/>
                  <a:gd name="T14" fmla="*/ 0 w 52"/>
                  <a:gd name="T15" fmla="*/ 13 h 29"/>
                  <a:gd name="T16" fmla="*/ 1 w 52"/>
                  <a:gd name="T17" fmla="*/ 16 h 29"/>
                  <a:gd name="T18" fmla="*/ 3 w 52"/>
                  <a:gd name="T19" fmla="*/ 18 h 29"/>
                  <a:gd name="T20" fmla="*/ 5 w 52"/>
                  <a:gd name="T21" fmla="*/ 20 h 29"/>
                  <a:gd name="T22" fmla="*/ 43 w 52"/>
                  <a:gd name="T23" fmla="*/ 28 h 29"/>
                  <a:gd name="T24" fmla="*/ 45 w 52"/>
                  <a:gd name="T25" fmla="*/ 27 h 29"/>
                  <a:gd name="T26" fmla="*/ 48 w 52"/>
                  <a:gd name="T27" fmla="*/ 26 h 29"/>
                  <a:gd name="T28" fmla="*/ 50 w 52"/>
                  <a:gd name="T29" fmla="*/ 23 h 29"/>
                  <a:gd name="T30" fmla="*/ 51 w 52"/>
                  <a:gd name="T31" fmla="*/ 20 h 29"/>
                  <a:gd name="T32" fmla="*/ 51 w 52"/>
                  <a:gd name="T33" fmla="*/ 18 h 29"/>
                  <a:gd name="T34" fmla="*/ 51 w 52"/>
                  <a:gd name="T35" fmla="*/ 15 h 29"/>
                  <a:gd name="T36" fmla="*/ 50 w 52"/>
                  <a:gd name="T37" fmla="*/ 12 h 29"/>
                  <a:gd name="T38" fmla="*/ 48 w 52"/>
                  <a:gd name="T39" fmla="*/ 10 h 29"/>
                  <a:gd name="T40" fmla="*/ 45 w 52"/>
                  <a:gd name="T41" fmla="*/ 9 h 29"/>
                  <a:gd name="T42" fmla="*/ 27 w 52"/>
                  <a:gd name="T43" fmla="*/ 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 h="29">
                    <a:moveTo>
                      <a:pt x="27" y="5"/>
                    </a:moveTo>
                    <a:lnTo>
                      <a:pt x="9" y="0"/>
                    </a:lnTo>
                    <a:lnTo>
                      <a:pt x="6" y="1"/>
                    </a:lnTo>
                    <a:lnTo>
                      <a:pt x="3" y="2"/>
                    </a:lnTo>
                    <a:lnTo>
                      <a:pt x="1" y="5"/>
                    </a:lnTo>
                    <a:lnTo>
                      <a:pt x="0" y="8"/>
                    </a:lnTo>
                    <a:lnTo>
                      <a:pt x="0" y="10"/>
                    </a:lnTo>
                    <a:lnTo>
                      <a:pt x="0" y="13"/>
                    </a:lnTo>
                    <a:lnTo>
                      <a:pt x="1" y="16"/>
                    </a:lnTo>
                    <a:lnTo>
                      <a:pt x="3" y="18"/>
                    </a:lnTo>
                    <a:lnTo>
                      <a:pt x="5" y="20"/>
                    </a:lnTo>
                    <a:lnTo>
                      <a:pt x="43" y="28"/>
                    </a:lnTo>
                    <a:lnTo>
                      <a:pt x="45" y="27"/>
                    </a:lnTo>
                    <a:lnTo>
                      <a:pt x="48" y="26"/>
                    </a:lnTo>
                    <a:lnTo>
                      <a:pt x="50" y="23"/>
                    </a:lnTo>
                    <a:lnTo>
                      <a:pt x="51" y="20"/>
                    </a:lnTo>
                    <a:lnTo>
                      <a:pt x="51" y="18"/>
                    </a:lnTo>
                    <a:lnTo>
                      <a:pt x="51" y="15"/>
                    </a:lnTo>
                    <a:lnTo>
                      <a:pt x="50" y="12"/>
                    </a:lnTo>
                    <a:lnTo>
                      <a:pt x="48" y="10"/>
                    </a:lnTo>
                    <a:lnTo>
                      <a:pt x="45" y="9"/>
                    </a:lnTo>
                    <a:lnTo>
                      <a:pt x="27" y="5"/>
                    </a:lnTo>
                  </a:path>
                </a:pathLst>
              </a:custGeom>
              <a:solidFill>
                <a:srgbClr val="DDDDDD"/>
              </a:solidFill>
              <a:ln w="12700" cap="rnd" cmpd="sng">
                <a:solidFill>
                  <a:srgbClr val="DDDDD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43" name="Group 152"/>
              <p:cNvGrpSpPr>
                <a:grpSpLocks/>
              </p:cNvGrpSpPr>
              <p:nvPr/>
            </p:nvGrpSpPr>
            <p:grpSpPr bwMode="auto">
              <a:xfrm>
                <a:off x="1965" y="2471"/>
                <a:ext cx="6" cy="14"/>
                <a:chOff x="1965" y="2471"/>
                <a:chExt cx="6" cy="14"/>
              </a:xfrm>
            </p:grpSpPr>
            <p:sp>
              <p:nvSpPr>
                <p:cNvPr id="1895" name="Freeform 153"/>
                <p:cNvSpPr>
                  <a:spLocks/>
                </p:cNvSpPr>
                <p:nvPr/>
              </p:nvSpPr>
              <p:spPr bwMode="auto">
                <a:xfrm>
                  <a:off x="1965" y="2471"/>
                  <a:ext cx="6" cy="8"/>
                </a:xfrm>
                <a:custGeom>
                  <a:avLst/>
                  <a:gdLst>
                    <a:gd name="T0" fmla="*/ 5 w 6"/>
                    <a:gd name="T1" fmla="*/ 7 h 8"/>
                    <a:gd name="T2" fmla="*/ 5 w 6"/>
                    <a:gd name="T3" fmla="*/ 6 h 8"/>
                    <a:gd name="T4" fmla="*/ 5 w 6"/>
                    <a:gd name="T5" fmla="*/ 4 h 8"/>
                    <a:gd name="T6" fmla="*/ 4 w 6"/>
                    <a:gd name="T7" fmla="*/ 3 h 8"/>
                    <a:gd name="T8" fmla="*/ 3 w 6"/>
                    <a:gd name="T9" fmla="*/ 2 h 8"/>
                    <a:gd name="T10" fmla="*/ 3 w 6"/>
                    <a:gd name="T11" fmla="*/ 1 h 8"/>
                    <a:gd name="T12" fmla="*/ 2 w 6"/>
                    <a:gd name="T13" fmla="*/ 0 h 8"/>
                    <a:gd name="T14" fmla="*/ 1 w 6"/>
                    <a:gd name="T15" fmla="*/ 4 h 8"/>
                    <a:gd name="T16" fmla="*/ 0 w 6"/>
                    <a:gd name="T17" fmla="*/ 6 h 8"/>
                    <a:gd name="T18" fmla="*/ 2 w 6"/>
                    <a:gd name="T19" fmla="*/ 7 h 8"/>
                    <a:gd name="T20" fmla="*/ 5 w 6"/>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5" y="7"/>
                      </a:moveTo>
                      <a:lnTo>
                        <a:pt x="5" y="6"/>
                      </a:lnTo>
                      <a:lnTo>
                        <a:pt x="5" y="4"/>
                      </a:lnTo>
                      <a:lnTo>
                        <a:pt x="4" y="3"/>
                      </a:lnTo>
                      <a:lnTo>
                        <a:pt x="3" y="2"/>
                      </a:lnTo>
                      <a:lnTo>
                        <a:pt x="3" y="1"/>
                      </a:lnTo>
                      <a:lnTo>
                        <a:pt x="2" y="0"/>
                      </a:lnTo>
                      <a:lnTo>
                        <a:pt x="1" y="4"/>
                      </a:lnTo>
                      <a:lnTo>
                        <a:pt x="0" y="6"/>
                      </a:lnTo>
                      <a:lnTo>
                        <a:pt x="2" y="7"/>
                      </a:lnTo>
                      <a:lnTo>
                        <a:pt x="5" y="7"/>
                      </a:lnTo>
                    </a:path>
                  </a:pathLst>
                </a:custGeom>
                <a:noFill/>
                <a:ln w="12700" cap="rnd" cmpd="sng">
                  <a:solidFill>
                    <a:srgbClr val="88888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6" name="Freeform 154"/>
                <p:cNvSpPr>
                  <a:spLocks/>
                </p:cNvSpPr>
                <p:nvPr/>
              </p:nvSpPr>
              <p:spPr bwMode="auto">
                <a:xfrm>
                  <a:off x="1965" y="2478"/>
                  <a:ext cx="6" cy="7"/>
                </a:xfrm>
                <a:custGeom>
                  <a:avLst/>
                  <a:gdLst>
                    <a:gd name="T0" fmla="*/ 0 w 6"/>
                    <a:gd name="T1" fmla="*/ 6 h 7"/>
                    <a:gd name="T2" fmla="*/ 1 w 6"/>
                    <a:gd name="T3" fmla="*/ 5 h 7"/>
                    <a:gd name="T4" fmla="*/ 2 w 6"/>
                    <a:gd name="T5" fmla="*/ 5 h 7"/>
                    <a:gd name="T6" fmla="*/ 3 w 6"/>
                    <a:gd name="T7" fmla="*/ 4 h 7"/>
                    <a:gd name="T8" fmla="*/ 4 w 6"/>
                    <a:gd name="T9" fmla="*/ 3 h 7"/>
                    <a:gd name="T10" fmla="*/ 4 w 6"/>
                    <a:gd name="T11" fmla="*/ 2 h 7"/>
                    <a:gd name="T12" fmla="*/ 5 w 6"/>
                    <a:gd name="T13" fmla="*/ 0 h 7"/>
                    <a:gd name="T14" fmla="*/ 3 w 6"/>
                    <a:gd name="T15" fmla="*/ 0 h 7"/>
                    <a:gd name="T16" fmla="*/ 1 w 6"/>
                    <a:gd name="T17" fmla="*/ 0 h 7"/>
                    <a:gd name="T18" fmla="*/ 0 w 6"/>
                    <a:gd name="T19" fmla="*/ 3 h 7"/>
                    <a:gd name="T20" fmla="*/ 0 w 6"/>
                    <a:gd name="T21"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
                      <a:moveTo>
                        <a:pt x="0" y="6"/>
                      </a:moveTo>
                      <a:lnTo>
                        <a:pt x="1" y="5"/>
                      </a:lnTo>
                      <a:lnTo>
                        <a:pt x="2" y="5"/>
                      </a:lnTo>
                      <a:lnTo>
                        <a:pt x="3" y="4"/>
                      </a:lnTo>
                      <a:lnTo>
                        <a:pt x="4" y="3"/>
                      </a:lnTo>
                      <a:lnTo>
                        <a:pt x="4" y="2"/>
                      </a:lnTo>
                      <a:lnTo>
                        <a:pt x="5" y="0"/>
                      </a:lnTo>
                      <a:lnTo>
                        <a:pt x="3" y="0"/>
                      </a:lnTo>
                      <a:lnTo>
                        <a:pt x="1" y="0"/>
                      </a:lnTo>
                      <a:lnTo>
                        <a:pt x="0" y="3"/>
                      </a:lnTo>
                      <a:lnTo>
                        <a:pt x="0" y="6"/>
                      </a:lnTo>
                    </a:path>
                  </a:pathLst>
                </a:custGeom>
                <a:noFill/>
                <a:ln w="12700" cap="rnd" cmpd="sng">
                  <a:solidFill>
                    <a:srgbClr val="88888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44" name="Group 155"/>
              <p:cNvGrpSpPr>
                <a:grpSpLocks/>
              </p:cNvGrpSpPr>
              <p:nvPr/>
            </p:nvGrpSpPr>
            <p:grpSpPr bwMode="auto">
              <a:xfrm>
                <a:off x="1932" y="2464"/>
                <a:ext cx="11" cy="18"/>
                <a:chOff x="1932" y="2464"/>
                <a:chExt cx="11" cy="18"/>
              </a:xfrm>
            </p:grpSpPr>
            <p:sp>
              <p:nvSpPr>
                <p:cNvPr id="1893" name="Freeform 156"/>
                <p:cNvSpPr>
                  <a:spLocks/>
                </p:cNvSpPr>
                <p:nvPr/>
              </p:nvSpPr>
              <p:spPr bwMode="auto">
                <a:xfrm>
                  <a:off x="1935" y="2464"/>
                  <a:ext cx="8" cy="11"/>
                </a:xfrm>
                <a:custGeom>
                  <a:avLst/>
                  <a:gdLst>
                    <a:gd name="T0" fmla="*/ 7 w 8"/>
                    <a:gd name="T1" fmla="*/ 10 h 11"/>
                    <a:gd name="T2" fmla="*/ 7 w 8"/>
                    <a:gd name="T3" fmla="*/ 8 h 11"/>
                    <a:gd name="T4" fmla="*/ 7 w 8"/>
                    <a:gd name="T5" fmla="*/ 6 h 11"/>
                    <a:gd name="T6" fmla="*/ 6 w 8"/>
                    <a:gd name="T7" fmla="*/ 4 h 11"/>
                    <a:gd name="T8" fmla="*/ 5 w 8"/>
                    <a:gd name="T9" fmla="*/ 2 h 11"/>
                    <a:gd name="T10" fmla="*/ 4 w 8"/>
                    <a:gd name="T11" fmla="*/ 1 h 11"/>
                    <a:gd name="T12" fmla="*/ 2 w 8"/>
                    <a:gd name="T13" fmla="*/ 0 h 11"/>
                    <a:gd name="T14" fmla="*/ 1 w 8"/>
                    <a:gd name="T15" fmla="*/ 5 h 11"/>
                    <a:gd name="T16" fmla="*/ 0 w 8"/>
                    <a:gd name="T17" fmla="*/ 9 h 11"/>
                    <a:gd name="T18" fmla="*/ 3 w 8"/>
                    <a:gd name="T19" fmla="*/ 10 h 11"/>
                    <a:gd name="T20" fmla="*/ 7 w 8"/>
                    <a:gd name="T2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7" y="10"/>
                      </a:moveTo>
                      <a:lnTo>
                        <a:pt x="7" y="8"/>
                      </a:lnTo>
                      <a:lnTo>
                        <a:pt x="7" y="6"/>
                      </a:lnTo>
                      <a:lnTo>
                        <a:pt x="6" y="4"/>
                      </a:lnTo>
                      <a:lnTo>
                        <a:pt x="5" y="2"/>
                      </a:lnTo>
                      <a:lnTo>
                        <a:pt x="4" y="1"/>
                      </a:lnTo>
                      <a:lnTo>
                        <a:pt x="2" y="0"/>
                      </a:lnTo>
                      <a:lnTo>
                        <a:pt x="1" y="5"/>
                      </a:lnTo>
                      <a:lnTo>
                        <a:pt x="0" y="9"/>
                      </a:lnTo>
                      <a:lnTo>
                        <a:pt x="3" y="10"/>
                      </a:lnTo>
                      <a:lnTo>
                        <a:pt x="7" y="10"/>
                      </a:lnTo>
                    </a:path>
                  </a:pathLst>
                </a:custGeom>
                <a:noFill/>
                <a:ln w="12700" cap="rnd" cmpd="sng">
                  <a:solidFill>
                    <a:srgbClr val="88888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4" name="Freeform 157"/>
                <p:cNvSpPr>
                  <a:spLocks/>
                </p:cNvSpPr>
                <p:nvPr/>
              </p:nvSpPr>
              <p:spPr bwMode="auto">
                <a:xfrm>
                  <a:off x="1932" y="2471"/>
                  <a:ext cx="11" cy="11"/>
                </a:xfrm>
                <a:custGeom>
                  <a:avLst/>
                  <a:gdLst>
                    <a:gd name="T0" fmla="*/ 0 w 11"/>
                    <a:gd name="T1" fmla="*/ 10 h 11"/>
                    <a:gd name="T2" fmla="*/ 4 w 11"/>
                    <a:gd name="T3" fmla="*/ 9 h 11"/>
                    <a:gd name="T4" fmla="*/ 5 w 11"/>
                    <a:gd name="T5" fmla="*/ 8 h 11"/>
                    <a:gd name="T6" fmla="*/ 6 w 11"/>
                    <a:gd name="T7" fmla="*/ 7 h 11"/>
                    <a:gd name="T8" fmla="*/ 9 w 11"/>
                    <a:gd name="T9" fmla="*/ 5 h 11"/>
                    <a:gd name="T10" fmla="*/ 10 w 11"/>
                    <a:gd name="T11" fmla="*/ 3 h 11"/>
                    <a:gd name="T12" fmla="*/ 10 w 11"/>
                    <a:gd name="T13" fmla="*/ 2 h 11"/>
                    <a:gd name="T14" fmla="*/ 6 w 11"/>
                    <a:gd name="T15" fmla="*/ 1 h 11"/>
                    <a:gd name="T16" fmla="*/ 2 w 11"/>
                    <a:gd name="T17" fmla="*/ 0 h 11"/>
                    <a:gd name="T18" fmla="*/ 1 w 11"/>
                    <a:gd name="T19" fmla="*/ 5 h 11"/>
                    <a:gd name="T20" fmla="*/ 0 w 11"/>
                    <a:gd name="T2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0" y="10"/>
                      </a:moveTo>
                      <a:lnTo>
                        <a:pt x="4" y="9"/>
                      </a:lnTo>
                      <a:lnTo>
                        <a:pt x="5" y="8"/>
                      </a:lnTo>
                      <a:lnTo>
                        <a:pt x="6" y="7"/>
                      </a:lnTo>
                      <a:lnTo>
                        <a:pt x="9" y="5"/>
                      </a:lnTo>
                      <a:lnTo>
                        <a:pt x="10" y="3"/>
                      </a:lnTo>
                      <a:lnTo>
                        <a:pt x="10" y="2"/>
                      </a:lnTo>
                      <a:lnTo>
                        <a:pt x="6" y="1"/>
                      </a:lnTo>
                      <a:lnTo>
                        <a:pt x="2" y="0"/>
                      </a:lnTo>
                      <a:lnTo>
                        <a:pt x="1" y="5"/>
                      </a:lnTo>
                      <a:lnTo>
                        <a:pt x="0" y="10"/>
                      </a:lnTo>
                    </a:path>
                  </a:pathLst>
                </a:custGeom>
                <a:noFill/>
                <a:ln w="12700" cap="rnd" cmpd="sng">
                  <a:solidFill>
                    <a:srgbClr val="88888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45" name="Freeform 158"/>
              <p:cNvSpPr>
                <a:spLocks/>
              </p:cNvSpPr>
              <p:nvPr/>
            </p:nvSpPr>
            <p:spPr bwMode="auto">
              <a:xfrm>
                <a:off x="1924" y="2460"/>
                <a:ext cx="54" cy="12"/>
              </a:xfrm>
              <a:custGeom>
                <a:avLst/>
                <a:gdLst>
                  <a:gd name="T0" fmla="*/ 53 w 54"/>
                  <a:gd name="T1" fmla="*/ 11 h 12"/>
                  <a:gd name="T2" fmla="*/ 0 w 54"/>
                  <a:gd name="T3" fmla="*/ 7 h 12"/>
                  <a:gd name="T4" fmla="*/ 1 w 54"/>
                  <a:gd name="T5" fmla="*/ 0 h 12"/>
                  <a:gd name="T6" fmla="*/ 50 w 54"/>
                  <a:gd name="T7" fmla="*/ 4 h 12"/>
                  <a:gd name="T8" fmla="*/ 53 w 54"/>
                  <a:gd name="T9" fmla="*/ 11 h 12"/>
                </a:gdLst>
                <a:ahLst/>
                <a:cxnLst>
                  <a:cxn ang="0">
                    <a:pos x="T0" y="T1"/>
                  </a:cxn>
                  <a:cxn ang="0">
                    <a:pos x="T2" y="T3"/>
                  </a:cxn>
                  <a:cxn ang="0">
                    <a:pos x="T4" y="T5"/>
                  </a:cxn>
                  <a:cxn ang="0">
                    <a:pos x="T6" y="T7"/>
                  </a:cxn>
                  <a:cxn ang="0">
                    <a:pos x="T8" y="T9"/>
                  </a:cxn>
                </a:cxnLst>
                <a:rect l="0" t="0" r="r" b="b"/>
                <a:pathLst>
                  <a:path w="54" h="12">
                    <a:moveTo>
                      <a:pt x="53" y="11"/>
                    </a:moveTo>
                    <a:lnTo>
                      <a:pt x="0" y="7"/>
                    </a:lnTo>
                    <a:lnTo>
                      <a:pt x="1" y="0"/>
                    </a:lnTo>
                    <a:lnTo>
                      <a:pt x="50" y="4"/>
                    </a:lnTo>
                    <a:lnTo>
                      <a:pt x="53" y="11"/>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 name="Freeform 159"/>
              <p:cNvSpPr>
                <a:spLocks/>
              </p:cNvSpPr>
              <p:nvPr/>
            </p:nvSpPr>
            <p:spPr bwMode="auto">
              <a:xfrm>
                <a:off x="1924" y="2460"/>
                <a:ext cx="56" cy="16"/>
              </a:xfrm>
              <a:custGeom>
                <a:avLst/>
                <a:gdLst>
                  <a:gd name="T0" fmla="*/ 55 w 56"/>
                  <a:gd name="T1" fmla="*/ 15 h 16"/>
                  <a:gd name="T2" fmla="*/ 0 w 56"/>
                  <a:gd name="T3" fmla="*/ 9 h 16"/>
                  <a:gd name="T4" fmla="*/ 1 w 56"/>
                  <a:gd name="T5" fmla="*/ 0 h 16"/>
                  <a:gd name="T6" fmla="*/ 52 w 56"/>
                  <a:gd name="T7" fmla="*/ 6 h 16"/>
                  <a:gd name="T8" fmla="*/ 55 w 56"/>
                  <a:gd name="T9" fmla="*/ 15 h 16"/>
                </a:gdLst>
                <a:ahLst/>
                <a:cxnLst>
                  <a:cxn ang="0">
                    <a:pos x="T0" y="T1"/>
                  </a:cxn>
                  <a:cxn ang="0">
                    <a:pos x="T2" y="T3"/>
                  </a:cxn>
                  <a:cxn ang="0">
                    <a:pos x="T4" y="T5"/>
                  </a:cxn>
                  <a:cxn ang="0">
                    <a:pos x="T6" y="T7"/>
                  </a:cxn>
                  <a:cxn ang="0">
                    <a:pos x="T8" y="T9"/>
                  </a:cxn>
                </a:cxnLst>
                <a:rect l="0" t="0" r="r" b="b"/>
                <a:pathLst>
                  <a:path w="56" h="16">
                    <a:moveTo>
                      <a:pt x="55" y="15"/>
                    </a:moveTo>
                    <a:lnTo>
                      <a:pt x="0" y="9"/>
                    </a:lnTo>
                    <a:lnTo>
                      <a:pt x="1" y="0"/>
                    </a:lnTo>
                    <a:lnTo>
                      <a:pt x="52" y="6"/>
                    </a:lnTo>
                    <a:lnTo>
                      <a:pt x="55" y="15"/>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 name="Freeform 160"/>
              <p:cNvSpPr>
                <a:spLocks/>
              </p:cNvSpPr>
              <p:nvPr/>
            </p:nvSpPr>
            <p:spPr bwMode="auto">
              <a:xfrm>
                <a:off x="1903" y="2440"/>
                <a:ext cx="8" cy="11"/>
              </a:xfrm>
              <a:custGeom>
                <a:avLst/>
                <a:gdLst>
                  <a:gd name="T0" fmla="*/ 0 w 8"/>
                  <a:gd name="T1" fmla="*/ 6 h 11"/>
                  <a:gd name="T2" fmla="*/ 1 w 8"/>
                  <a:gd name="T3" fmla="*/ 7 h 11"/>
                  <a:gd name="T4" fmla="*/ 3 w 8"/>
                  <a:gd name="T5" fmla="*/ 9 h 11"/>
                  <a:gd name="T6" fmla="*/ 4 w 8"/>
                  <a:gd name="T7" fmla="*/ 10 h 11"/>
                  <a:gd name="T8" fmla="*/ 4 w 8"/>
                  <a:gd name="T9" fmla="*/ 10 h 11"/>
                  <a:gd name="T10" fmla="*/ 6 w 8"/>
                  <a:gd name="T11" fmla="*/ 10 h 11"/>
                  <a:gd name="T12" fmla="*/ 7 w 8"/>
                  <a:gd name="T13" fmla="*/ 8 h 11"/>
                  <a:gd name="T14" fmla="*/ 7 w 8"/>
                  <a:gd name="T15" fmla="*/ 7 h 11"/>
                  <a:gd name="T16" fmla="*/ 7 w 8"/>
                  <a:gd name="T17" fmla="*/ 5 h 11"/>
                  <a:gd name="T18" fmla="*/ 6 w 8"/>
                  <a:gd name="T19" fmla="*/ 3 h 11"/>
                  <a:gd name="T20" fmla="*/ 4 w 8"/>
                  <a:gd name="T21" fmla="*/ 1 h 11"/>
                  <a:gd name="T22" fmla="*/ 4 w 8"/>
                  <a:gd name="T23" fmla="*/ 0 h 11"/>
                  <a:gd name="T24" fmla="*/ 3 w 8"/>
                  <a:gd name="T25" fmla="*/ 0 h 11"/>
                  <a:gd name="T26" fmla="*/ 1 w 8"/>
                  <a:gd name="T27" fmla="*/ 1 h 11"/>
                  <a:gd name="T28" fmla="*/ 0 w 8"/>
                  <a:gd name="T29" fmla="*/ 2 h 11"/>
                  <a:gd name="T30" fmla="*/ 0 w 8"/>
                  <a:gd name="T31" fmla="*/ 3 h 11"/>
                  <a:gd name="T32" fmla="*/ 0 w 8"/>
                  <a:gd name="T3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1">
                    <a:moveTo>
                      <a:pt x="0" y="6"/>
                    </a:moveTo>
                    <a:lnTo>
                      <a:pt x="1" y="7"/>
                    </a:lnTo>
                    <a:lnTo>
                      <a:pt x="3" y="9"/>
                    </a:lnTo>
                    <a:lnTo>
                      <a:pt x="4" y="10"/>
                    </a:lnTo>
                    <a:lnTo>
                      <a:pt x="4" y="10"/>
                    </a:lnTo>
                    <a:lnTo>
                      <a:pt x="6" y="10"/>
                    </a:lnTo>
                    <a:lnTo>
                      <a:pt x="7" y="8"/>
                    </a:lnTo>
                    <a:lnTo>
                      <a:pt x="7" y="7"/>
                    </a:lnTo>
                    <a:lnTo>
                      <a:pt x="7" y="5"/>
                    </a:lnTo>
                    <a:lnTo>
                      <a:pt x="6" y="3"/>
                    </a:lnTo>
                    <a:lnTo>
                      <a:pt x="4" y="1"/>
                    </a:lnTo>
                    <a:lnTo>
                      <a:pt x="4" y="0"/>
                    </a:lnTo>
                    <a:lnTo>
                      <a:pt x="3" y="0"/>
                    </a:lnTo>
                    <a:lnTo>
                      <a:pt x="1" y="1"/>
                    </a:lnTo>
                    <a:lnTo>
                      <a:pt x="0" y="2"/>
                    </a:lnTo>
                    <a:lnTo>
                      <a:pt x="0" y="3"/>
                    </a:lnTo>
                    <a:lnTo>
                      <a:pt x="0" y="6"/>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 name="Freeform 161"/>
              <p:cNvSpPr>
                <a:spLocks/>
              </p:cNvSpPr>
              <p:nvPr/>
            </p:nvSpPr>
            <p:spPr bwMode="auto">
              <a:xfrm>
                <a:off x="1865" y="2435"/>
                <a:ext cx="7" cy="15"/>
              </a:xfrm>
              <a:custGeom>
                <a:avLst/>
                <a:gdLst>
                  <a:gd name="T0" fmla="*/ 0 w 7"/>
                  <a:gd name="T1" fmla="*/ 8 h 15"/>
                  <a:gd name="T2" fmla="*/ 1 w 7"/>
                  <a:gd name="T3" fmla="*/ 11 h 15"/>
                  <a:gd name="T4" fmla="*/ 2 w 7"/>
                  <a:gd name="T5" fmla="*/ 12 h 15"/>
                  <a:gd name="T6" fmla="*/ 3 w 7"/>
                  <a:gd name="T7" fmla="*/ 14 h 15"/>
                  <a:gd name="T8" fmla="*/ 4 w 7"/>
                  <a:gd name="T9" fmla="*/ 14 h 15"/>
                  <a:gd name="T10" fmla="*/ 5 w 7"/>
                  <a:gd name="T11" fmla="*/ 13 h 15"/>
                  <a:gd name="T12" fmla="*/ 5 w 7"/>
                  <a:gd name="T13" fmla="*/ 12 h 15"/>
                  <a:gd name="T14" fmla="*/ 6 w 7"/>
                  <a:gd name="T15" fmla="*/ 10 h 15"/>
                  <a:gd name="T16" fmla="*/ 5 w 7"/>
                  <a:gd name="T17" fmla="*/ 7 h 15"/>
                  <a:gd name="T18" fmla="*/ 5 w 7"/>
                  <a:gd name="T19" fmla="*/ 4 h 15"/>
                  <a:gd name="T20" fmla="*/ 4 w 7"/>
                  <a:gd name="T21" fmla="*/ 2 h 15"/>
                  <a:gd name="T22" fmla="*/ 3 w 7"/>
                  <a:gd name="T23" fmla="*/ 1 h 15"/>
                  <a:gd name="T24" fmla="*/ 2 w 7"/>
                  <a:gd name="T25" fmla="*/ 0 h 15"/>
                  <a:gd name="T26" fmla="*/ 1 w 7"/>
                  <a:gd name="T27" fmla="*/ 1 h 15"/>
                  <a:gd name="T28" fmla="*/ 1 w 7"/>
                  <a:gd name="T29" fmla="*/ 3 h 15"/>
                  <a:gd name="T30" fmla="*/ 0 w 7"/>
                  <a:gd name="T31" fmla="*/ 5 h 15"/>
                  <a:gd name="T32" fmla="*/ 0 w 7"/>
                  <a:gd name="T3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5">
                    <a:moveTo>
                      <a:pt x="0" y="8"/>
                    </a:moveTo>
                    <a:lnTo>
                      <a:pt x="1" y="11"/>
                    </a:lnTo>
                    <a:lnTo>
                      <a:pt x="2" y="12"/>
                    </a:lnTo>
                    <a:lnTo>
                      <a:pt x="3" y="14"/>
                    </a:lnTo>
                    <a:lnTo>
                      <a:pt x="4" y="14"/>
                    </a:lnTo>
                    <a:lnTo>
                      <a:pt x="5" y="13"/>
                    </a:lnTo>
                    <a:lnTo>
                      <a:pt x="5" y="12"/>
                    </a:lnTo>
                    <a:lnTo>
                      <a:pt x="6" y="10"/>
                    </a:lnTo>
                    <a:lnTo>
                      <a:pt x="5" y="7"/>
                    </a:lnTo>
                    <a:lnTo>
                      <a:pt x="5" y="4"/>
                    </a:lnTo>
                    <a:lnTo>
                      <a:pt x="4" y="2"/>
                    </a:lnTo>
                    <a:lnTo>
                      <a:pt x="3" y="1"/>
                    </a:lnTo>
                    <a:lnTo>
                      <a:pt x="2" y="0"/>
                    </a:lnTo>
                    <a:lnTo>
                      <a:pt x="1" y="1"/>
                    </a:lnTo>
                    <a:lnTo>
                      <a:pt x="1" y="3"/>
                    </a:lnTo>
                    <a:lnTo>
                      <a:pt x="0" y="5"/>
                    </a:lnTo>
                    <a:lnTo>
                      <a:pt x="0" y="8"/>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 name="Freeform 162"/>
              <p:cNvSpPr>
                <a:spLocks/>
              </p:cNvSpPr>
              <p:nvPr/>
            </p:nvSpPr>
            <p:spPr bwMode="auto">
              <a:xfrm>
                <a:off x="1796" y="2394"/>
                <a:ext cx="20" cy="37"/>
              </a:xfrm>
              <a:custGeom>
                <a:avLst/>
                <a:gdLst>
                  <a:gd name="T0" fmla="*/ 0 w 20"/>
                  <a:gd name="T1" fmla="*/ 2 h 37"/>
                  <a:gd name="T2" fmla="*/ 4 w 20"/>
                  <a:gd name="T3" fmla="*/ 0 h 37"/>
                  <a:gd name="T4" fmla="*/ 19 w 20"/>
                  <a:gd name="T5" fmla="*/ 36 h 37"/>
                </a:gdLst>
                <a:ahLst/>
                <a:cxnLst>
                  <a:cxn ang="0">
                    <a:pos x="T0" y="T1"/>
                  </a:cxn>
                  <a:cxn ang="0">
                    <a:pos x="T2" y="T3"/>
                  </a:cxn>
                  <a:cxn ang="0">
                    <a:pos x="T4" y="T5"/>
                  </a:cxn>
                </a:cxnLst>
                <a:rect l="0" t="0" r="r" b="b"/>
                <a:pathLst>
                  <a:path w="20" h="37">
                    <a:moveTo>
                      <a:pt x="0" y="2"/>
                    </a:moveTo>
                    <a:lnTo>
                      <a:pt x="4" y="0"/>
                    </a:lnTo>
                    <a:lnTo>
                      <a:pt x="19" y="36"/>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0" name="Freeform 163"/>
              <p:cNvSpPr>
                <a:spLocks/>
              </p:cNvSpPr>
              <p:nvPr/>
            </p:nvSpPr>
            <p:spPr bwMode="auto">
              <a:xfrm>
                <a:off x="1926" y="2471"/>
                <a:ext cx="45" cy="8"/>
              </a:xfrm>
              <a:custGeom>
                <a:avLst/>
                <a:gdLst>
                  <a:gd name="T0" fmla="*/ 44 w 45"/>
                  <a:gd name="T1" fmla="*/ 7 h 8"/>
                  <a:gd name="T2" fmla="*/ 6 w 45"/>
                  <a:gd name="T3" fmla="*/ 2 h 8"/>
                  <a:gd name="T4" fmla="*/ 0 w 45"/>
                  <a:gd name="T5" fmla="*/ 0 h 8"/>
                  <a:gd name="T6" fmla="*/ 8 w 45"/>
                  <a:gd name="T7" fmla="*/ 2 h 8"/>
                  <a:gd name="T8" fmla="*/ 39 w 45"/>
                  <a:gd name="T9" fmla="*/ 5 h 8"/>
                  <a:gd name="T10" fmla="*/ 44 w 45"/>
                  <a:gd name="T11" fmla="*/ 7 h 8"/>
                </a:gdLst>
                <a:ahLst/>
                <a:cxnLst>
                  <a:cxn ang="0">
                    <a:pos x="T0" y="T1"/>
                  </a:cxn>
                  <a:cxn ang="0">
                    <a:pos x="T2" y="T3"/>
                  </a:cxn>
                  <a:cxn ang="0">
                    <a:pos x="T4" y="T5"/>
                  </a:cxn>
                  <a:cxn ang="0">
                    <a:pos x="T6" y="T7"/>
                  </a:cxn>
                  <a:cxn ang="0">
                    <a:pos x="T8" y="T9"/>
                  </a:cxn>
                  <a:cxn ang="0">
                    <a:pos x="T10" y="T11"/>
                  </a:cxn>
                </a:cxnLst>
                <a:rect l="0" t="0" r="r" b="b"/>
                <a:pathLst>
                  <a:path w="45" h="8">
                    <a:moveTo>
                      <a:pt x="44" y="7"/>
                    </a:moveTo>
                    <a:lnTo>
                      <a:pt x="6" y="2"/>
                    </a:lnTo>
                    <a:lnTo>
                      <a:pt x="0" y="0"/>
                    </a:lnTo>
                    <a:lnTo>
                      <a:pt x="8" y="2"/>
                    </a:lnTo>
                    <a:lnTo>
                      <a:pt x="39" y="5"/>
                    </a:lnTo>
                    <a:lnTo>
                      <a:pt x="44" y="7"/>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1" name="Freeform 164"/>
              <p:cNvSpPr>
                <a:spLocks/>
              </p:cNvSpPr>
              <p:nvPr/>
            </p:nvSpPr>
            <p:spPr bwMode="auto">
              <a:xfrm>
                <a:off x="1926" y="2471"/>
                <a:ext cx="50" cy="11"/>
              </a:xfrm>
              <a:custGeom>
                <a:avLst/>
                <a:gdLst>
                  <a:gd name="T0" fmla="*/ 49 w 50"/>
                  <a:gd name="T1" fmla="*/ 10 h 11"/>
                  <a:gd name="T2" fmla="*/ 6 w 50"/>
                  <a:gd name="T3" fmla="*/ 4 h 11"/>
                  <a:gd name="T4" fmla="*/ 0 w 50"/>
                  <a:gd name="T5" fmla="*/ 0 h 11"/>
                  <a:gd name="T6" fmla="*/ 9 w 50"/>
                  <a:gd name="T7" fmla="*/ 3 h 11"/>
                  <a:gd name="T8" fmla="*/ 44 w 50"/>
                  <a:gd name="T9" fmla="*/ 7 h 11"/>
                  <a:gd name="T10" fmla="*/ 49 w 50"/>
                  <a:gd name="T11" fmla="*/ 10 h 11"/>
                </a:gdLst>
                <a:ahLst/>
                <a:cxnLst>
                  <a:cxn ang="0">
                    <a:pos x="T0" y="T1"/>
                  </a:cxn>
                  <a:cxn ang="0">
                    <a:pos x="T2" y="T3"/>
                  </a:cxn>
                  <a:cxn ang="0">
                    <a:pos x="T4" y="T5"/>
                  </a:cxn>
                  <a:cxn ang="0">
                    <a:pos x="T6" y="T7"/>
                  </a:cxn>
                  <a:cxn ang="0">
                    <a:pos x="T8" y="T9"/>
                  </a:cxn>
                  <a:cxn ang="0">
                    <a:pos x="T10" y="T11"/>
                  </a:cxn>
                </a:cxnLst>
                <a:rect l="0" t="0" r="r" b="b"/>
                <a:pathLst>
                  <a:path w="50" h="11">
                    <a:moveTo>
                      <a:pt x="49" y="10"/>
                    </a:moveTo>
                    <a:lnTo>
                      <a:pt x="6" y="4"/>
                    </a:lnTo>
                    <a:lnTo>
                      <a:pt x="0" y="0"/>
                    </a:lnTo>
                    <a:lnTo>
                      <a:pt x="9" y="3"/>
                    </a:lnTo>
                    <a:lnTo>
                      <a:pt x="44" y="7"/>
                    </a:lnTo>
                    <a:lnTo>
                      <a:pt x="49" y="10"/>
                    </a:lnTo>
                  </a:path>
                </a:pathLst>
              </a:custGeom>
              <a:solidFill>
                <a:srgbClr val="00A800"/>
              </a:solidFill>
              <a:ln w="12700" cap="rnd" cmpd="sng">
                <a:solidFill>
                  <a:srgbClr val="00A8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2" name="Freeform 165"/>
              <p:cNvSpPr>
                <a:spLocks/>
              </p:cNvSpPr>
              <p:nvPr/>
            </p:nvSpPr>
            <p:spPr bwMode="auto">
              <a:xfrm>
                <a:off x="1820" y="2445"/>
                <a:ext cx="82" cy="24"/>
              </a:xfrm>
              <a:custGeom>
                <a:avLst/>
                <a:gdLst>
                  <a:gd name="T0" fmla="*/ 0 w 82"/>
                  <a:gd name="T1" fmla="*/ 0 h 24"/>
                  <a:gd name="T2" fmla="*/ 20 w 82"/>
                  <a:gd name="T3" fmla="*/ 0 h 24"/>
                  <a:gd name="T4" fmla="*/ 31 w 82"/>
                  <a:gd name="T5" fmla="*/ 2 h 24"/>
                  <a:gd name="T6" fmla="*/ 40 w 82"/>
                  <a:gd name="T7" fmla="*/ 8 h 24"/>
                  <a:gd name="T8" fmla="*/ 55 w 82"/>
                  <a:gd name="T9" fmla="*/ 10 h 24"/>
                  <a:gd name="T10" fmla="*/ 70 w 82"/>
                  <a:gd name="T11" fmla="*/ 14 h 24"/>
                  <a:gd name="T12" fmla="*/ 81 w 82"/>
                  <a:gd name="T13" fmla="*/ 15 h 24"/>
                  <a:gd name="T14" fmla="*/ 73 w 82"/>
                  <a:gd name="T15" fmla="*/ 21 h 24"/>
                  <a:gd name="T16" fmla="*/ 63 w 82"/>
                  <a:gd name="T17" fmla="*/ 23 h 24"/>
                  <a:gd name="T18" fmla="*/ 49 w 82"/>
                  <a:gd name="T19" fmla="*/ 20 h 24"/>
                  <a:gd name="T20" fmla="*/ 32 w 82"/>
                  <a:gd name="T21" fmla="*/ 15 h 24"/>
                  <a:gd name="T22" fmla="*/ 0 w 82"/>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24">
                    <a:moveTo>
                      <a:pt x="0" y="0"/>
                    </a:moveTo>
                    <a:lnTo>
                      <a:pt x="20" y="0"/>
                    </a:lnTo>
                    <a:lnTo>
                      <a:pt x="31" y="2"/>
                    </a:lnTo>
                    <a:lnTo>
                      <a:pt x="40" y="8"/>
                    </a:lnTo>
                    <a:lnTo>
                      <a:pt x="55" y="10"/>
                    </a:lnTo>
                    <a:lnTo>
                      <a:pt x="70" y="14"/>
                    </a:lnTo>
                    <a:lnTo>
                      <a:pt x="81" y="15"/>
                    </a:lnTo>
                    <a:lnTo>
                      <a:pt x="73" y="21"/>
                    </a:lnTo>
                    <a:lnTo>
                      <a:pt x="63" y="23"/>
                    </a:lnTo>
                    <a:lnTo>
                      <a:pt x="49" y="20"/>
                    </a:lnTo>
                    <a:lnTo>
                      <a:pt x="32" y="15"/>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3" name="Freeform 166"/>
              <p:cNvSpPr>
                <a:spLocks/>
              </p:cNvSpPr>
              <p:nvPr/>
            </p:nvSpPr>
            <p:spPr bwMode="auto">
              <a:xfrm>
                <a:off x="1820" y="2445"/>
                <a:ext cx="84" cy="27"/>
              </a:xfrm>
              <a:custGeom>
                <a:avLst/>
                <a:gdLst>
                  <a:gd name="T0" fmla="*/ 0 w 84"/>
                  <a:gd name="T1" fmla="*/ 0 h 27"/>
                  <a:gd name="T2" fmla="*/ 21 w 84"/>
                  <a:gd name="T3" fmla="*/ 0 h 27"/>
                  <a:gd name="T4" fmla="*/ 32 w 84"/>
                  <a:gd name="T5" fmla="*/ 3 h 27"/>
                  <a:gd name="T6" fmla="*/ 41 w 84"/>
                  <a:gd name="T7" fmla="*/ 8 h 27"/>
                  <a:gd name="T8" fmla="*/ 56 w 84"/>
                  <a:gd name="T9" fmla="*/ 12 h 27"/>
                  <a:gd name="T10" fmla="*/ 72 w 84"/>
                  <a:gd name="T11" fmla="*/ 15 h 27"/>
                  <a:gd name="T12" fmla="*/ 83 w 84"/>
                  <a:gd name="T13" fmla="*/ 16 h 27"/>
                  <a:gd name="T14" fmla="*/ 75 w 84"/>
                  <a:gd name="T15" fmla="*/ 24 h 27"/>
                  <a:gd name="T16" fmla="*/ 65 w 84"/>
                  <a:gd name="T17" fmla="*/ 26 h 27"/>
                  <a:gd name="T18" fmla="*/ 50 w 84"/>
                  <a:gd name="T19" fmla="*/ 23 h 27"/>
                  <a:gd name="T20" fmla="*/ 33 w 84"/>
                  <a:gd name="T21" fmla="*/ 18 h 27"/>
                  <a:gd name="T22" fmla="*/ 0 w 84"/>
                  <a:gd name="T2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27">
                    <a:moveTo>
                      <a:pt x="0" y="0"/>
                    </a:moveTo>
                    <a:lnTo>
                      <a:pt x="21" y="0"/>
                    </a:lnTo>
                    <a:lnTo>
                      <a:pt x="32" y="3"/>
                    </a:lnTo>
                    <a:lnTo>
                      <a:pt x="41" y="8"/>
                    </a:lnTo>
                    <a:lnTo>
                      <a:pt x="56" y="12"/>
                    </a:lnTo>
                    <a:lnTo>
                      <a:pt x="72" y="15"/>
                    </a:lnTo>
                    <a:lnTo>
                      <a:pt x="83" y="16"/>
                    </a:lnTo>
                    <a:lnTo>
                      <a:pt x="75" y="24"/>
                    </a:lnTo>
                    <a:lnTo>
                      <a:pt x="65" y="26"/>
                    </a:lnTo>
                    <a:lnTo>
                      <a:pt x="50" y="23"/>
                    </a:lnTo>
                    <a:lnTo>
                      <a:pt x="33" y="18"/>
                    </a:lnTo>
                    <a:lnTo>
                      <a:pt x="0" y="0"/>
                    </a:lnTo>
                  </a:path>
                </a:pathLst>
              </a:custGeom>
              <a:solidFill>
                <a:srgbClr val="DDDDDD"/>
              </a:solidFill>
              <a:ln w="12700" cap="rnd" cmpd="sng">
                <a:solidFill>
                  <a:srgbClr val="DDDDD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4" name="Freeform 167"/>
              <p:cNvSpPr>
                <a:spLocks/>
              </p:cNvSpPr>
              <p:nvPr/>
            </p:nvSpPr>
            <p:spPr bwMode="auto">
              <a:xfrm>
                <a:off x="1926" y="2461"/>
                <a:ext cx="82" cy="21"/>
              </a:xfrm>
              <a:custGeom>
                <a:avLst/>
                <a:gdLst>
                  <a:gd name="T0" fmla="*/ 81 w 82"/>
                  <a:gd name="T1" fmla="*/ 5 h 21"/>
                  <a:gd name="T2" fmla="*/ 80 w 82"/>
                  <a:gd name="T3" fmla="*/ 5 h 21"/>
                  <a:gd name="T4" fmla="*/ 79 w 82"/>
                  <a:gd name="T5" fmla="*/ 7 h 21"/>
                  <a:gd name="T6" fmla="*/ 77 w 82"/>
                  <a:gd name="T7" fmla="*/ 7 h 21"/>
                  <a:gd name="T8" fmla="*/ 75 w 82"/>
                  <a:gd name="T9" fmla="*/ 8 h 21"/>
                  <a:gd name="T10" fmla="*/ 70 w 82"/>
                  <a:gd name="T11" fmla="*/ 10 h 21"/>
                  <a:gd name="T12" fmla="*/ 63 w 82"/>
                  <a:gd name="T13" fmla="*/ 11 h 21"/>
                  <a:gd name="T14" fmla="*/ 62 w 82"/>
                  <a:gd name="T15" fmla="*/ 11 h 21"/>
                  <a:gd name="T16" fmla="*/ 58 w 82"/>
                  <a:gd name="T17" fmla="*/ 10 h 21"/>
                  <a:gd name="T18" fmla="*/ 55 w 82"/>
                  <a:gd name="T19" fmla="*/ 10 h 21"/>
                  <a:gd name="T20" fmla="*/ 51 w 82"/>
                  <a:gd name="T21" fmla="*/ 9 h 21"/>
                  <a:gd name="T22" fmla="*/ 42 w 82"/>
                  <a:gd name="T23" fmla="*/ 8 h 21"/>
                  <a:gd name="T24" fmla="*/ 32 w 82"/>
                  <a:gd name="T25" fmla="*/ 5 h 21"/>
                  <a:gd name="T26" fmla="*/ 23 w 82"/>
                  <a:gd name="T27" fmla="*/ 4 h 21"/>
                  <a:gd name="T28" fmla="*/ 13 w 82"/>
                  <a:gd name="T29" fmla="*/ 2 h 21"/>
                  <a:gd name="T30" fmla="*/ 10 w 82"/>
                  <a:gd name="T31" fmla="*/ 1 h 21"/>
                  <a:gd name="T32" fmla="*/ 7 w 82"/>
                  <a:gd name="T33" fmla="*/ 1 h 21"/>
                  <a:gd name="T34" fmla="*/ 5 w 82"/>
                  <a:gd name="T35" fmla="*/ 0 h 21"/>
                  <a:gd name="T36" fmla="*/ 3 w 82"/>
                  <a:gd name="T37" fmla="*/ 0 h 21"/>
                  <a:gd name="T38" fmla="*/ 1 w 82"/>
                  <a:gd name="T39" fmla="*/ 0 h 21"/>
                  <a:gd name="T40" fmla="*/ 0 w 82"/>
                  <a:gd name="T41" fmla="*/ 1 h 21"/>
                  <a:gd name="T42" fmla="*/ 0 w 82"/>
                  <a:gd name="T43" fmla="*/ 2 h 21"/>
                  <a:gd name="T44" fmla="*/ 0 w 82"/>
                  <a:gd name="T45" fmla="*/ 4 h 21"/>
                  <a:gd name="T46" fmla="*/ 44 w 82"/>
                  <a:gd name="T47" fmla="*/ 9 h 21"/>
                  <a:gd name="T48" fmla="*/ 46 w 82"/>
                  <a:gd name="T49" fmla="*/ 10 h 21"/>
                  <a:gd name="T50" fmla="*/ 49 w 82"/>
                  <a:gd name="T51" fmla="*/ 12 h 21"/>
                  <a:gd name="T52" fmla="*/ 50 w 82"/>
                  <a:gd name="T53" fmla="*/ 13 h 21"/>
                  <a:gd name="T54" fmla="*/ 52 w 82"/>
                  <a:gd name="T55" fmla="*/ 16 h 21"/>
                  <a:gd name="T56" fmla="*/ 53 w 82"/>
                  <a:gd name="T57" fmla="*/ 19 h 21"/>
                  <a:gd name="T58" fmla="*/ 54 w 82"/>
                  <a:gd name="T59" fmla="*/ 20 h 21"/>
                  <a:gd name="T60" fmla="*/ 55 w 82"/>
                  <a:gd name="T61" fmla="*/ 20 h 21"/>
                  <a:gd name="T62" fmla="*/ 58 w 82"/>
                  <a:gd name="T63" fmla="*/ 19 h 21"/>
                  <a:gd name="T64" fmla="*/ 63 w 82"/>
                  <a:gd name="T65" fmla="*/ 18 h 21"/>
                  <a:gd name="T66" fmla="*/ 70 w 82"/>
                  <a:gd name="T67" fmla="*/ 16 h 21"/>
                  <a:gd name="T68" fmla="*/ 75 w 82"/>
                  <a:gd name="T69" fmla="*/ 12 h 21"/>
                  <a:gd name="T70" fmla="*/ 78 w 82"/>
                  <a:gd name="T71" fmla="*/ 9 h 21"/>
                  <a:gd name="T72" fmla="*/ 80 w 82"/>
                  <a:gd name="T73" fmla="*/ 7 h 21"/>
                  <a:gd name="T74" fmla="*/ 81 w 82"/>
                  <a:gd name="T75"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2" h="21">
                    <a:moveTo>
                      <a:pt x="81" y="5"/>
                    </a:moveTo>
                    <a:lnTo>
                      <a:pt x="80" y="5"/>
                    </a:lnTo>
                    <a:lnTo>
                      <a:pt x="79" y="7"/>
                    </a:lnTo>
                    <a:lnTo>
                      <a:pt x="77" y="7"/>
                    </a:lnTo>
                    <a:lnTo>
                      <a:pt x="75" y="8"/>
                    </a:lnTo>
                    <a:lnTo>
                      <a:pt x="70" y="10"/>
                    </a:lnTo>
                    <a:lnTo>
                      <a:pt x="63" y="11"/>
                    </a:lnTo>
                    <a:lnTo>
                      <a:pt x="62" y="11"/>
                    </a:lnTo>
                    <a:lnTo>
                      <a:pt x="58" y="10"/>
                    </a:lnTo>
                    <a:lnTo>
                      <a:pt x="55" y="10"/>
                    </a:lnTo>
                    <a:lnTo>
                      <a:pt x="51" y="9"/>
                    </a:lnTo>
                    <a:lnTo>
                      <a:pt x="42" y="8"/>
                    </a:lnTo>
                    <a:lnTo>
                      <a:pt x="32" y="5"/>
                    </a:lnTo>
                    <a:lnTo>
                      <a:pt x="23" y="4"/>
                    </a:lnTo>
                    <a:lnTo>
                      <a:pt x="13" y="2"/>
                    </a:lnTo>
                    <a:lnTo>
                      <a:pt x="10" y="1"/>
                    </a:lnTo>
                    <a:lnTo>
                      <a:pt x="7" y="1"/>
                    </a:lnTo>
                    <a:lnTo>
                      <a:pt x="5" y="0"/>
                    </a:lnTo>
                    <a:lnTo>
                      <a:pt x="3" y="0"/>
                    </a:lnTo>
                    <a:lnTo>
                      <a:pt x="1" y="0"/>
                    </a:lnTo>
                    <a:lnTo>
                      <a:pt x="0" y="1"/>
                    </a:lnTo>
                    <a:lnTo>
                      <a:pt x="0" y="2"/>
                    </a:lnTo>
                    <a:lnTo>
                      <a:pt x="0" y="4"/>
                    </a:lnTo>
                    <a:lnTo>
                      <a:pt x="44" y="9"/>
                    </a:lnTo>
                    <a:lnTo>
                      <a:pt x="46" y="10"/>
                    </a:lnTo>
                    <a:lnTo>
                      <a:pt x="49" y="12"/>
                    </a:lnTo>
                    <a:lnTo>
                      <a:pt x="50" y="13"/>
                    </a:lnTo>
                    <a:lnTo>
                      <a:pt x="52" y="16"/>
                    </a:lnTo>
                    <a:lnTo>
                      <a:pt x="53" y="19"/>
                    </a:lnTo>
                    <a:lnTo>
                      <a:pt x="54" y="20"/>
                    </a:lnTo>
                    <a:lnTo>
                      <a:pt x="55" y="20"/>
                    </a:lnTo>
                    <a:lnTo>
                      <a:pt x="58" y="19"/>
                    </a:lnTo>
                    <a:lnTo>
                      <a:pt x="63" y="18"/>
                    </a:lnTo>
                    <a:lnTo>
                      <a:pt x="70" y="16"/>
                    </a:lnTo>
                    <a:lnTo>
                      <a:pt x="75" y="12"/>
                    </a:lnTo>
                    <a:lnTo>
                      <a:pt x="78" y="9"/>
                    </a:lnTo>
                    <a:lnTo>
                      <a:pt x="80" y="7"/>
                    </a:lnTo>
                    <a:lnTo>
                      <a:pt x="81" y="5"/>
                    </a:lnTo>
                  </a:path>
                </a:pathLst>
              </a:custGeom>
              <a:solidFill>
                <a:srgbClr val="DDDDDD"/>
              </a:solidFill>
              <a:ln w="12700" cap="rnd" cmpd="sng">
                <a:solidFill>
                  <a:srgbClr val="DDDDD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5" name="Freeform 168"/>
              <p:cNvSpPr>
                <a:spLocks/>
              </p:cNvSpPr>
              <p:nvPr/>
            </p:nvSpPr>
            <p:spPr bwMode="auto">
              <a:xfrm>
                <a:off x="1890" y="2471"/>
                <a:ext cx="30" cy="1"/>
              </a:xfrm>
              <a:custGeom>
                <a:avLst/>
                <a:gdLst>
                  <a:gd name="T0" fmla="*/ 0 w 30"/>
                  <a:gd name="T1" fmla="*/ 0 h 1"/>
                  <a:gd name="T2" fmla="*/ 29 w 30"/>
                  <a:gd name="T3" fmla="*/ 0 h 1"/>
                  <a:gd name="T4" fmla="*/ 29 w 30"/>
                  <a:gd name="T5" fmla="*/ 0 h 1"/>
                  <a:gd name="T6" fmla="*/ 0 w 30"/>
                  <a:gd name="T7" fmla="*/ 0 h 1"/>
                </a:gdLst>
                <a:ahLst/>
                <a:cxnLst>
                  <a:cxn ang="0">
                    <a:pos x="T0" y="T1"/>
                  </a:cxn>
                  <a:cxn ang="0">
                    <a:pos x="T2" y="T3"/>
                  </a:cxn>
                  <a:cxn ang="0">
                    <a:pos x="T4" y="T5"/>
                  </a:cxn>
                  <a:cxn ang="0">
                    <a:pos x="T6" y="T7"/>
                  </a:cxn>
                </a:cxnLst>
                <a:rect l="0" t="0" r="r" b="b"/>
                <a:pathLst>
                  <a:path w="30" h="1">
                    <a:moveTo>
                      <a:pt x="0" y="0"/>
                    </a:moveTo>
                    <a:lnTo>
                      <a:pt x="29" y="0"/>
                    </a:lnTo>
                    <a:lnTo>
                      <a:pt x="29" y="0"/>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6" name="Freeform 169"/>
              <p:cNvSpPr>
                <a:spLocks/>
              </p:cNvSpPr>
              <p:nvPr/>
            </p:nvSpPr>
            <p:spPr bwMode="auto">
              <a:xfrm>
                <a:off x="1890" y="2471"/>
                <a:ext cx="32" cy="5"/>
              </a:xfrm>
              <a:custGeom>
                <a:avLst/>
                <a:gdLst>
                  <a:gd name="T0" fmla="*/ 0 w 32"/>
                  <a:gd name="T1" fmla="*/ 0 h 5"/>
                  <a:gd name="T2" fmla="*/ 31 w 32"/>
                  <a:gd name="T3" fmla="*/ 2 h 5"/>
                  <a:gd name="T4" fmla="*/ 31 w 32"/>
                  <a:gd name="T5" fmla="*/ 4 h 5"/>
                  <a:gd name="T6" fmla="*/ 0 w 32"/>
                  <a:gd name="T7" fmla="*/ 0 h 5"/>
                </a:gdLst>
                <a:ahLst/>
                <a:cxnLst>
                  <a:cxn ang="0">
                    <a:pos x="T0" y="T1"/>
                  </a:cxn>
                  <a:cxn ang="0">
                    <a:pos x="T2" y="T3"/>
                  </a:cxn>
                  <a:cxn ang="0">
                    <a:pos x="T4" y="T5"/>
                  </a:cxn>
                  <a:cxn ang="0">
                    <a:pos x="T6" y="T7"/>
                  </a:cxn>
                </a:cxnLst>
                <a:rect l="0" t="0" r="r" b="b"/>
                <a:pathLst>
                  <a:path w="32" h="5">
                    <a:moveTo>
                      <a:pt x="0" y="0"/>
                    </a:moveTo>
                    <a:lnTo>
                      <a:pt x="31" y="2"/>
                    </a:lnTo>
                    <a:lnTo>
                      <a:pt x="31" y="4"/>
                    </a:lnTo>
                    <a:lnTo>
                      <a:pt x="0" y="0"/>
                    </a:lnTo>
                  </a:path>
                </a:pathLst>
              </a:custGeom>
              <a:solidFill>
                <a:srgbClr val="DDDDDD"/>
              </a:solidFill>
              <a:ln w="12700" cap="rnd" cmpd="sng">
                <a:solidFill>
                  <a:srgbClr val="DDDDD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7" name="Freeform 170"/>
              <p:cNvSpPr>
                <a:spLocks/>
              </p:cNvSpPr>
              <p:nvPr/>
            </p:nvSpPr>
            <p:spPr bwMode="auto">
              <a:xfrm>
                <a:off x="1796" y="2444"/>
                <a:ext cx="26" cy="11"/>
              </a:xfrm>
              <a:custGeom>
                <a:avLst/>
                <a:gdLst>
                  <a:gd name="T0" fmla="*/ 10 w 26"/>
                  <a:gd name="T1" fmla="*/ 0 h 11"/>
                  <a:gd name="T2" fmla="*/ 25 w 26"/>
                  <a:gd name="T3" fmla="*/ 7 h 11"/>
                  <a:gd name="T4" fmla="*/ 10 w 26"/>
                  <a:gd name="T5" fmla="*/ 10 h 11"/>
                  <a:gd name="T6" fmla="*/ 0 w 26"/>
                  <a:gd name="T7" fmla="*/ 3 h 11"/>
                  <a:gd name="T8" fmla="*/ 10 w 26"/>
                  <a:gd name="T9" fmla="*/ 0 h 11"/>
                </a:gdLst>
                <a:ahLst/>
                <a:cxnLst>
                  <a:cxn ang="0">
                    <a:pos x="T0" y="T1"/>
                  </a:cxn>
                  <a:cxn ang="0">
                    <a:pos x="T2" y="T3"/>
                  </a:cxn>
                  <a:cxn ang="0">
                    <a:pos x="T4" y="T5"/>
                  </a:cxn>
                  <a:cxn ang="0">
                    <a:pos x="T6" y="T7"/>
                  </a:cxn>
                  <a:cxn ang="0">
                    <a:pos x="T8" y="T9"/>
                  </a:cxn>
                </a:cxnLst>
                <a:rect l="0" t="0" r="r" b="b"/>
                <a:pathLst>
                  <a:path w="26" h="11">
                    <a:moveTo>
                      <a:pt x="10" y="0"/>
                    </a:moveTo>
                    <a:lnTo>
                      <a:pt x="25" y="7"/>
                    </a:lnTo>
                    <a:lnTo>
                      <a:pt x="10" y="10"/>
                    </a:lnTo>
                    <a:lnTo>
                      <a:pt x="0" y="3"/>
                    </a:lnTo>
                    <a:lnTo>
                      <a:pt x="10"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8" name="Freeform 171"/>
              <p:cNvSpPr>
                <a:spLocks/>
              </p:cNvSpPr>
              <p:nvPr/>
            </p:nvSpPr>
            <p:spPr bwMode="auto">
              <a:xfrm>
                <a:off x="1796" y="2444"/>
                <a:ext cx="29" cy="12"/>
              </a:xfrm>
              <a:custGeom>
                <a:avLst/>
                <a:gdLst>
                  <a:gd name="T0" fmla="*/ 12 w 29"/>
                  <a:gd name="T1" fmla="*/ 0 h 12"/>
                  <a:gd name="T2" fmla="*/ 28 w 29"/>
                  <a:gd name="T3" fmla="*/ 8 h 12"/>
                  <a:gd name="T4" fmla="*/ 11 w 29"/>
                  <a:gd name="T5" fmla="*/ 11 h 12"/>
                  <a:gd name="T6" fmla="*/ 0 w 29"/>
                  <a:gd name="T7" fmla="*/ 3 h 12"/>
                  <a:gd name="T8" fmla="*/ 12 w 29"/>
                  <a:gd name="T9" fmla="*/ 0 h 12"/>
                </a:gdLst>
                <a:ahLst/>
                <a:cxnLst>
                  <a:cxn ang="0">
                    <a:pos x="T0" y="T1"/>
                  </a:cxn>
                  <a:cxn ang="0">
                    <a:pos x="T2" y="T3"/>
                  </a:cxn>
                  <a:cxn ang="0">
                    <a:pos x="T4" y="T5"/>
                  </a:cxn>
                  <a:cxn ang="0">
                    <a:pos x="T6" y="T7"/>
                  </a:cxn>
                  <a:cxn ang="0">
                    <a:pos x="T8" y="T9"/>
                  </a:cxn>
                </a:cxnLst>
                <a:rect l="0" t="0" r="r" b="b"/>
                <a:pathLst>
                  <a:path w="29" h="12">
                    <a:moveTo>
                      <a:pt x="12" y="0"/>
                    </a:moveTo>
                    <a:lnTo>
                      <a:pt x="28" y="8"/>
                    </a:lnTo>
                    <a:lnTo>
                      <a:pt x="11" y="11"/>
                    </a:lnTo>
                    <a:lnTo>
                      <a:pt x="0" y="3"/>
                    </a:lnTo>
                    <a:lnTo>
                      <a:pt x="12" y="0"/>
                    </a:lnTo>
                  </a:path>
                </a:pathLst>
              </a:custGeom>
              <a:solidFill>
                <a:srgbClr val="555555"/>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9" name="Freeform 172"/>
              <p:cNvSpPr>
                <a:spLocks/>
              </p:cNvSpPr>
              <p:nvPr/>
            </p:nvSpPr>
            <p:spPr bwMode="auto">
              <a:xfrm>
                <a:off x="1867" y="2474"/>
                <a:ext cx="55" cy="11"/>
              </a:xfrm>
              <a:custGeom>
                <a:avLst/>
                <a:gdLst>
                  <a:gd name="T0" fmla="*/ 16 w 55"/>
                  <a:gd name="T1" fmla="*/ 0 h 11"/>
                  <a:gd name="T2" fmla="*/ 54 w 55"/>
                  <a:gd name="T3" fmla="*/ 5 h 11"/>
                  <a:gd name="T4" fmla="*/ 26 w 55"/>
                  <a:gd name="T5" fmla="*/ 10 h 11"/>
                  <a:gd name="T6" fmla="*/ 0 w 55"/>
                  <a:gd name="T7" fmla="*/ 5 h 11"/>
                  <a:gd name="T8" fmla="*/ 16 w 55"/>
                  <a:gd name="T9" fmla="*/ 0 h 11"/>
                </a:gdLst>
                <a:ahLst/>
                <a:cxnLst>
                  <a:cxn ang="0">
                    <a:pos x="T0" y="T1"/>
                  </a:cxn>
                  <a:cxn ang="0">
                    <a:pos x="T2" y="T3"/>
                  </a:cxn>
                  <a:cxn ang="0">
                    <a:pos x="T4" y="T5"/>
                  </a:cxn>
                  <a:cxn ang="0">
                    <a:pos x="T6" y="T7"/>
                  </a:cxn>
                  <a:cxn ang="0">
                    <a:pos x="T8" y="T9"/>
                  </a:cxn>
                </a:cxnLst>
                <a:rect l="0" t="0" r="r" b="b"/>
                <a:pathLst>
                  <a:path w="55" h="11">
                    <a:moveTo>
                      <a:pt x="16" y="0"/>
                    </a:moveTo>
                    <a:lnTo>
                      <a:pt x="54" y="5"/>
                    </a:lnTo>
                    <a:lnTo>
                      <a:pt x="26" y="10"/>
                    </a:lnTo>
                    <a:lnTo>
                      <a:pt x="0" y="5"/>
                    </a:lnTo>
                    <a:lnTo>
                      <a:pt x="16"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0" name="Freeform 173"/>
              <p:cNvSpPr>
                <a:spLocks/>
              </p:cNvSpPr>
              <p:nvPr/>
            </p:nvSpPr>
            <p:spPr bwMode="auto">
              <a:xfrm>
                <a:off x="1867" y="2474"/>
                <a:ext cx="60" cy="13"/>
              </a:xfrm>
              <a:custGeom>
                <a:avLst/>
                <a:gdLst>
                  <a:gd name="T0" fmla="*/ 17 w 60"/>
                  <a:gd name="T1" fmla="*/ 0 h 13"/>
                  <a:gd name="T2" fmla="*/ 59 w 60"/>
                  <a:gd name="T3" fmla="*/ 6 h 13"/>
                  <a:gd name="T4" fmla="*/ 28 w 60"/>
                  <a:gd name="T5" fmla="*/ 12 h 13"/>
                  <a:gd name="T6" fmla="*/ 0 w 60"/>
                  <a:gd name="T7" fmla="*/ 6 h 13"/>
                  <a:gd name="T8" fmla="*/ 17 w 60"/>
                  <a:gd name="T9" fmla="*/ 0 h 13"/>
                </a:gdLst>
                <a:ahLst/>
                <a:cxnLst>
                  <a:cxn ang="0">
                    <a:pos x="T0" y="T1"/>
                  </a:cxn>
                  <a:cxn ang="0">
                    <a:pos x="T2" y="T3"/>
                  </a:cxn>
                  <a:cxn ang="0">
                    <a:pos x="T4" y="T5"/>
                  </a:cxn>
                  <a:cxn ang="0">
                    <a:pos x="T6" y="T7"/>
                  </a:cxn>
                  <a:cxn ang="0">
                    <a:pos x="T8" y="T9"/>
                  </a:cxn>
                </a:cxnLst>
                <a:rect l="0" t="0" r="r" b="b"/>
                <a:pathLst>
                  <a:path w="60" h="13">
                    <a:moveTo>
                      <a:pt x="17" y="0"/>
                    </a:moveTo>
                    <a:lnTo>
                      <a:pt x="59" y="6"/>
                    </a:lnTo>
                    <a:lnTo>
                      <a:pt x="28" y="12"/>
                    </a:lnTo>
                    <a:lnTo>
                      <a:pt x="0" y="6"/>
                    </a:lnTo>
                    <a:lnTo>
                      <a:pt x="17" y="0"/>
                    </a:lnTo>
                  </a:path>
                </a:pathLst>
              </a:custGeom>
              <a:solidFill>
                <a:srgbClr val="555555"/>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1" name="Freeform 174"/>
              <p:cNvSpPr>
                <a:spLocks/>
              </p:cNvSpPr>
              <p:nvPr/>
            </p:nvSpPr>
            <p:spPr bwMode="auto">
              <a:xfrm>
                <a:off x="1924" y="2468"/>
                <a:ext cx="54" cy="19"/>
              </a:xfrm>
              <a:custGeom>
                <a:avLst/>
                <a:gdLst>
                  <a:gd name="T0" fmla="*/ 6 w 54"/>
                  <a:gd name="T1" fmla="*/ 0 h 19"/>
                  <a:gd name="T2" fmla="*/ 10 w 54"/>
                  <a:gd name="T3" fmla="*/ 0 h 19"/>
                  <a:gd name="T4" fmla="*/ 15 w 54"/>
                  <a:gd name="T5" fmla="*/ 1 h 19"/>
                  <a:gd name="T6" fmla="*/ 21 w 54"/>
                  <a:gd name="T7" fmla="*/ 1 h 19"/>
                  <a:gd name="T8" fmla="*/ 28 w 54"/>
                  <a:gd name="T9" fmla="*/ 2 h 19"/>
                  <a:gd name="T10" fmla="*/ 35 w 54"/>
                  <a:gd name="T11" fmla="*/ 3 h 19"/>
                  <a:gd name="T12" fmla="*/ 41 w 54"/>
                  <a:gd name="T13" fmla="*/ 4 h 19"/>
                  <a:gd name="T14" fmla="*/ 43 w 54"/>
                  <a:gd name="T15" fmla="*/ 4 h 19"/>
                  <a:gd name="T16" fmla="*/ 45 w 54"/>
                  <a:gd name="T17" fmla="*/ 4 h 19"/>
                  <a:gd name="T18" fmla="*/ 46 w 54"/>
                  <a:gd name="T19" fmla="*/ 5 h 19"/>
                  <a:gd name="T20" fmla="*/ 48 w 54"/>
                  <a:gd name="T21" fmla="*/ 5 h 19"/>
                  <a:gd name="T22" fmla="*/ 51 w 54"/>
                  <a:gd name="T23" fmla="*/ 7 h 19"/>
                  <a:gd name="T24" fmla="*/ 53 w 54"/>
                  <a:gd name="T25" fmla="*/ 9 h 19"/>
                  <a:gd name="T26" fmla="*/ 53 w 54"/>
                  <a:gd name="T27" fmla="*/ 12 h 19"/>
                  <a:gd name="T28" fmla="*/ 53 w 54"/>
                  <a:gd name="T29" fmla="*/ 14 h 19"/>
                  <a:gd name="T30" fmla="*/ 52 w 54"/>
                  <a:gd name="T31" fmla="*/ 15 h 19"/>
                  <a:gd name="T32" fmla="*/ 51 w 54"/>
                  <a:gd name="T33" fmla="*/ 17 h 19"/>
                  <a:gd name="T34" fmla="*/ 48 w 54"/>
                  <a:gd name="T35" fmla="*/ 18 h 19"/>
                  <a:gd name="T36" fmla="*/ 46 w 54"/>
                  <a:gd name="T37" fmla="*/ 18 h 19"/>
                  <a:gd name="T38" fmla="*/ 45 w 54"/>
                  <a:gd name="T39" fmla="*/ 18 h 19"/>
                  <a:gd name="T40" fmla="*/ 43 w 54"/>
                  <a:gd name="T41" fmla="*/ 18 h 19"/>
                  <a:gd name="T42" fmla="*/ 41 w 54"/>
                  <a:gd name="T43" fmla="*/ 18 h 19"/>
                  <a:gd name="T44" fmla="*/ 38 w 54"/>
                  <a:gd name="T45" fmla="*/ 17 h 19"/>
                  <a:gd name="T46" fmla="*/ 33 w 54"/>
                  <a:gd name="T47" fmla="*/ 16 h 19"/>
                  <a:gd name="T48" fmla="*/ 26 w 54"/>
                  <a:gd name="T49" fmla="*/ 14 h 19"/>
                  <a:gd name="T50" fmla="*/ 20 w 54"/>
                  <a:gd name="T51" fmla="*/ 14 h 19"/>
                  <a:gd name="T52" fmla="*/ 14 w 54"/>
                  <a:gd name="T53" fmla="*/ 12 h 19"/>
                  <a:gd name="T54" fmla="*/ 11 w 54"/>
                  <a:gd name="T55" fmla="*/ 12 h 19"/>
                  <a:gd name="T56" fmla="*/ 9 w 54"/>
                  <a:gd name="T57" fmla="*/ 11 h 19"/>
                  <a:gd name="T58" fmla="*/ 7 w 54"/>
                  <a:gd name="T59" fmla="*/ 11 h 19"/>
                  <a:gd name="T60" fmla="*/ 6 w 54"/>
                  <a:gd name="T61" fmla="*/ 11 h 19"/>
                  <a:gd name="T62" fmla="*/ 3 w 54"/>
                  <a:gd name="T63" fmla="*/ 9 h 19"/>
                  <a:gd name="T64" fmla="*/ 2 w 54"/>
                  <a:gd name="T65" fmla="*/ 7 h 19"/>
                  <a:gd name="T66" fmla="*/ 0 w 54"/>
                  <a:gd name="T67" fmla="*/ 5 h 19"/>
                  <a:gd name="T68" fmla="*/ 0 w 54"/>
                  <a:gd name="T69" fmla="*/ 4 h 19"/>
                  <a:gd name="T70" fmla="*/ 1 w 54"/>
                  <a:gd name="T71" fmla="*/ 3 h 19"/>
                  <a:gd name="T72" fmla="*/ 2 w 54"/>
                  <a:gd name="T73" fmla="*/ 2 h 19"/>
                  <a:gd name="T74" fmla="*/ 4 w 54"/>
                  <a:gd name="T75" fmla="*/ 1 h 19"/>
                  <a:gd name="T76" fmla="*/ 6 w 54"/>
                  <a:gd name="T7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9">
                    <a:moveTo>
                      <a:pt x="6" y="0"/>
                    </a:moveTo>
                    <a:lnTo>
                      <a:pt x="10" y="0"/>
                    </a:lnTo>
                    <a:lnTo>
                      <a:pt x="15" y="1"/>
                    </a:lnTo>
                    <a:lnTo>
                      <a:pt x="21" y="1"/>
                    </a:lnTo>
                    <a:lnTo>
                      <a:pt x="28" y="2"/>
                    </a:lnTo>
                    <a:lnTo>
                      <a:pt x="35" y="3"/>
                    </a:lnTo>
                    <a:lnTo>
                      <a:pt x="41" y="4"/>
                    </a:lnTo>
                    <a:lnTo>
                      <a:pt x="43" y="4"/>
                    </a:lnTo>
                    <a:lnTo>
                      <a:pt x="45" y="4"/>
                    </a:lnTo>
                    <a:lnTo>
                      <a:pt x="46" y="5"/>
                    </a:lnTo>
                    <a:lnTo>
                      <a:pt x="48" y="5"/>
                    </a:lnTo>
                    <a:lnTo>
                      <a:pt x="51" y="7"/>
                    </a:lnTo>
                    <a:lnTo>
                      <a:pt x="53" y="9"/>
                    </a:lnTo>
                    <a:lnTo>
                      <a:pt x="53" y="12"/>
                    </a:lnTo>
                    <a:lnTo>
                      <a:pt x="53" y="14"/>
                    </a:lnTo>
                    <a:lnTo>
                      <a:pt x="52" y="15"/>
                    </a:lnTo>
                    <a:lnTo>
                      <a:pt x="51" y="17"/>
                    </a:lnTo>
                    <a:lnTo>
                      <a:pt x="48" y="18"/>
                    </a:lnTo>
                    <a:lnTo>
                      <a:pt x="46" y="18"/>
                    </a:lnTo>
                    <a:lnTo>
                      <a:pt x="45" y="18"/>
                    </a:lnTo>
                    <a:lnTo>
                      <a:pt x="43" y="18"/>
                    </a:lnTo>
                    <a:lnTo>
                      <a:pt x="41" y="18"/>
                    </a:lnTo>
                    <a:lnTo>
                      <a:pt x="38" y="17"/>
                    </a:lnTo>
                    <a:lnTo>
                      <a:pt x="33" y="16"/>
                    </a:lnTo>
                    <a:lnTo>
                      <a:pt x="26" y="14"/>
                    </a:lnTo>
                    <a:lnTo>
                      <a:pt x="20" y="14"/>
                    </a:lnTo>
                    <a:lnTo>
                      <a:pt x="14" y="12"/>
                    </a:lnTo>
                    <a:lnTo>
                      <a:pt x="11" y="12"/>
                    </a:lnTo>
                    <a:lnTo>
                      <a:pt x="9" y="11"/>
                    </a:lnTo>
                    <a:lnTo>
                      <a:pt x="7" y="11"/>
                    </a:lnTo>
                    <a:lnTo>
                      <a:pt x="6" y="11"/>
                    </a:lnTo>
                    <a:lnTo>
                      <a:pt x="3" y="9"/>
                    </a:lnTo>
                    <a:lnTo>
                      <a:pt x="2" y="7"/>
                    </a:lnTo>
                    <a:lnTo>
                      <a:pt x="0" y="5"/>
                    </a:lnTo>
                    <a:lnTo>
                      <a:pt x="0" y="4"/>
                    </a:lnTo>
                    <a:lnTo>
                      <a:pt x="1" y="3"/>
                    </a:lnTo>
                    <a:lnTo>
                      <a:pt x="2" y="2"/>
                    </a:lnTo>
                    <a:lnTo>
                      <a:pt x="4" y="1"/>
                    </a:lnTo>
                    <a:lnTo>
                      <a:pt x="6"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2" name="Freeform 175"/>
              <p:cNvSpPr>
                <a:spLocks/>
              </p:cNvSpPr>
              <p:nvPr/>
            </p:nvSpPr>
            <p:spPr bwMode="auto">
              <a:xfrm>
                <a:off x="1903" y="2356"/>
                <a:ext cx="93" cy="105"/>
              </a:xfrm>
              <a:custGeom>
                <a:avLst/>
                <a:gdLst>
                  <a:gd name="T0" fmla="*/ 0 w 93"/>
                  <a:gd name="T1" fmla="*/ 104 h 105"/>
                  <a:gd name="T2" fmla="*/ 1 w 93"/>
                  <a:gd name="T3" fmla="*/ 103 h 105"/>
                  <a:gd name="T4" fmla="*/ 3 w 93"/>
                  <a:gd name="T5" fmla="*/ 102 h 105"/>
                  <a:gd name="T6" fmla="*/ 7 w 93"/>
                  <a:gd name="T7" fmla="*/ 100 h 105"/>
                  <a:gd name="T8" fmla="*/ 10 w 93"/>
                  <a:gd name="T9" fmla="*/ 97 h 105"/>
                  <a:gd name="T10" fmla="*/ 13 w 93"/>
                  <a:gd name="T11" fmla="*/ 94 h 105"/>
                  <a:gd name="T12" fmla="*/ 17 w 93"/>
                  <a:gd name="T13" fmla="*/ 91 h 105"/>
                  <a:gd name="T14" fmla="*/ 19 w 93"/>
                  <a:gd name="T15" fmla="*/ 91 h 105"/>
                  <a:gd name="T16" fmla="*/ 20 w 93"/>
                  <a:gd name="T17" fmla="*/ 90 h 105"/>
                  <a:gd name="T18" fmla="*/ 35 w 93"/>
                  <a:gd name="T19" fmla="*/ 73 h 105"/>
                  <a:gd name="T20" fmla="*/ 79 w 93"/>
                  <a:gd name="T21" fmla="*/ 0 h 105"/>
                  <a:gd name="T22" fmla="*/ 89 w 93"/>
                  <a:gd name="T23" fmla="*/ 4 h 105"/>
                  <a:gd name="T24" fmla="*/ 92 w 93"/>
                  <a:gd name="T25" fmla="*/ 10 h 105"/>
                  <a:gd name="T26" fmla="*/ 63 w 93"/>
                  <a:gd name="T27" fmla="*/ 7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05">
                    <a:moveTo>
                      <a:pt x="0" y="104"/>
                    </a:moveTo>
                    <a:lnTo>
                      <a:pt x="1" y="103"/>
                    </a:lnTo>
                    <a:lnTo>
                      <a:pt x="3" y="102"/>
                    </a:lnTo>
                    <a:lnTo>
                      <a:pt x="7" y="100"/>
                    </a:lnTo>
                    <a:lnTo>
                      <a:pt x="10" y="97"/>
                    </a:lnTo>
                    <a:lnTo>
                      <a:pt x="13" y="94"/>
                    </a:lnTo>
                    <a:lnTo>
                      <a:pt x="17" y="91"/>
                    </a:lnTo>
                    <a:lnTo>
                      <a:pt x="19" y="91"/>
                    </a:lnTo>
                    <a:lnTo>
                      <a:pt x="20" y="90"/>
                    </a:lnTo>
                    <a:lnTo>
                      <a:pt x="35" y="73"/>
                    </a:lnTo>
                    <a:lnTo>
                      <a:pt x="79" y="0"/>
                    </a:lnTo>
                    <a:lnTo>
                      <a:pt x="89" y="4"/>
                    </a:lnTo>
                    <a:lnTo>
                      <a:pt x="92" y="10"/>
                    </a:lnTo>
                    <a:lnTo>
                      <a:pt x="63" y="7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3" name="Freeform 176"/>
              <p:cNvSpPr>
                <a:spLocks/>
              </p:cNvSpPr>
              <p:nvPr/>
            </p:nvSpPr>
            <p:spPr bwMode="auto">
              <a:xfrm>
                <a:off x="1756" y="2408"/>
                <a:ext cx="91" cy="53"/>
              </a:xfrm>
              <a:custGeom>
                <a:avLst/>
                <a:gdLst>
                  <a:gd name="T0" fmla="*/ 85 w 91"/>
                  <a:gd name="T1" fmla="*/ 34 h 53"/>
                  <a:gd name="T2" fmla="*/ 90 w 91"/>
                  <a:gd name="T3" fmla="*/ 12 h 53"/>
                  <a:gd name="T4" fmla="*/ 89 w 91"/>
                  <a:gd name="T5" fmla="*/ 2 h 53"/>
                  <a:gd name="T6" fmla="*/ 75 w 91"/>
                  <a:gd name="T7" fmla="*/ 0 h 53"/>
                  <a:gd name="T8" fmla="*/ 54 w 91"/>
                  <a:gd name="T9" fmla="*/ 32 h 53"/>
                  <a:gd name="T10" fmla="*/ 49 w 91"/>
                  <a:gd name="T11" fmla="*/ 31 h 53"/>
                  <a:gd name="T12" fmla="*/ 50 w 91"/>
                  <a:gd name="T13" fmla="*/ 34 h 53"/>
                  <a:gd name="T14" fmla="*/ 0 w 91"/>
                  <a:gd name="T15" fmla="*/ 49 h 53"/>
                  <a:gd name="T16" fmla="*/ 24 w 91"/>
                  <a:gd name="T17" fmla="*/ 52 h 53"/>
                  <a:gd name="T18" fmla="*/ 66 w 91"/>
                  <a:gd name="T19"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53">
                    <a:moveTo>
                      <a:pt x="85" y="34"/>
                    </a:moveTo>
                    <a:lnTo>
                      <a:pt x="90" y="12"/>
                    </a:lnTo>
                    <a:lnTo>
                      <a:pt x="89" y="2"/>
                    </a:lnTo>
                    <a:lnTo>
                      <a:pt x="75" y="0"/>
                    </a:lnTo>
                    <a:lnTo>
                      <a:pt x="54" y="32"/>
                    </a:lnTo>
                    <a:lnTo>
                      <a:pt x="49" y="31"/>
                    </a:lnTo>
                    <a:lnTo>
                      <a:pt x="50" y="34"/>
                    </a:lnTo>
                    <a:lnTo>
                      <a:pt x="0" y="49"/>
                    </a:lnTo>
                    <a:lnTo>
                      <a:pt x="24" y="52"/>
                    </a:lnTo>
                    <a:lnTo>
                      <a:pt x="66" y="4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4" name="Freeform 177"/>
              <p:cNvSpPr>
                <a:spLocks/>
              </p:cNvSpPr>
              <p:nvPr/>
            </p:nvSpPr>
            <p:spPr bwMode="auto">
              <a:xfrm>
                <a:off x="1754" y="2474"/>
                <a:ext cx="173" cy="42"/>
              </a:xfrm>
              <a:custGeom>
                <a:avLst/>
                <a:gdLst>
                  <a:gd name="T0" fmla="*/ 128 w 173"/>
                  <a:gd name="T1" fmla="*/ 0 h 42"/>
                  <a:gd name="T2" fmla="*/ 35 w 173"/>
                  <a:gd name="T3" fmla="*/ 30 h 42"/>
                  <a:gd name="T4" fmla="*/ 0 w 173"/>
                  <a:gd name="T5" fmla="*/ 38 h 42"/>
                  <a:gd name="T6" fmla="*/ 18 w 173"/>
                  <a:gd name="T7" fmla="*/ 41 h 42"/>
                  <a:gd name="T8" fmla="*/ 40 w 173"/>
                  <a:gd name="T9" fmla="*/ 37 h 42"/>
                  <a:gd name="T10" fmla="*/ 172 w 173"/>
                  <a:gd name="T11" fmla="*/ 4 h 42"/>
                </a:gdLst>
                <a:ahLst/>
                <a:cxnLst>
                  <a:cxn ang="0">
                    <a:pos x="T0" y="T1"/>
                  </a:cxn>
                  <a:cxn ang="0">
                    <a:pos x="T2" y="T3"/>
                  </a:cxn>
                  <a:cxn ang="0">
                    <a:pos x="T4" y="T5"/>
                  </a:cxn>
                  <a:cxn ang="0">
                    <a:pos x="T6" y="T7"/>
                  </a:cxn>
                  <a:cxn ang="0">
                    <a:pos x="T8" y="T9"/>
                  </a:cxn>
                  <a:cxn ang="0">
                    <a:pos x="T10" y="T11"/>
                  </a:cxn>
                </a:cxnLst>
                <a:rect l="0" t="0" r="r" b="b"/>
                <a:pathLst>
                  <a:path w="173" h="42">
                    <a:moveTo>
                      <a:pt x="128" y="0"/>
                    </a:moveTo>
                    <a:lnTo>
                      <a:pt x="35" y="30"/>
                    </a:lnTo>
                    <a:lnTo>
                      <a:pt x="0" y="38"/>
                    </a:lnTo>
                    <a:lnTo>
                      <a:pt x="18" y="41"/>
                    </a:lnTo>
                    <a:lnTo>
                      <a:pt x="40" y="37"/>
                    </a:lnTo>
                    <a:lnTo>
                      <a:pt x="172" y="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65" name="Group 178"/>
              <p:cNvGrpSpPr>
                <a:grpSpLocks/>
              </p:cNvGrpSpPr>
              <p:nvPr/>
            </p:nvGrpSpPr>
            <p:grpSpPr bwMode="auto">
              <a:xfrm>
                <a:off x="1852" y="2486"/>
                <a:ext cx="37" cy="22"/>
                <a:chOff x="1852" y="2486"/>
                <a:chExt cx="37" cy="22"/>
              </a:xfrm>
            </p:grpSpPr>
            <p:sp>
              <p:nvSpPr>
                <p:cNvPr id="1880" name="Freeform 179"/>
                <p:cNvSpPr>
                  <a:spLocks/>
                </p:cNvSpPr>
                <p:nvPr/>
              </p:nvSpPr>
              <p:spPr bwMode="auto">
                <a:xfrm>
                  <a:off x="1858" y="2486"/>
                  <a:ext cx="19" cy="5"/>
                </a:xfrm>
                <a:custGeom>
                  <a:avLst/>
                  <a:gdLst>
                    <a:gd name="T0" fmla="*/ 18 w 19"/>
                    <a:gd name="T1" fmla="*/ 4 h 5"/>
                    <a:gd name="T2" fmla="*/ 6 w 19"/>
                    <a:gd name="T3" fmla="*/ 1 h 5"/>
                    <a:gd name="T4" fmla="*/ 0 w 19"/>
                    <a:gd name="T5" fmla="*/ 0 h 5"/>
                    <a:gd name="T6" fmla="*/ 1 w 19"/>
                    <a:gd name="T7" fmla="*/ 2 h 5"/>
                    <a:gd name="T8" fmla="*/ 18 w 19"/>
                    <a:gd name="T9" fmla="*/ 4 h 5"/>
                  </a:gdLst>
                  <a:ahLst/>
                  <a:cxnLst>
                    <a:cxn ang="0">
                      <a:pos x="T0" y="T1"/>
                    </a:cxn>
                    <a:cxn ang="0">
                      <a:pos x="T2" y="T3"/>
                    </a:cxn>
                    <a:cxn ang="0">
                      <a:pos x="T4" y="T5"/>
                    </a:cxn>
                    <a:cxn ang="0">
                      <a:pos x="T6" y="T7"/>
                    </a:cxn>
                    <a:cxn ang="0">
                      <a:pos x="T8" y="T9"/>
                    </a:cxn>
                  </a:cxnLst>
                  <a:rect l="0" t="0" r="r" b="b"/>
                  <a:pathLst>
                    <a:path w="19" h="5">
                      <a:moveTo>
                        <a:pt x="18" y="4"/>
                      </a:moveTo>
                      <a:lnTo>
                        <a:pt x="6" y="1"/>
                      </a:lnTo>
                      <a:lnTo>
                        <a:pt x="0" y="0"/>
                      </a:lnTo>
                      <a:lnTo>
                        <a:pt x="1" y="2"/>
                      </a:lnTo>
                      <a:lnTo>
                        <a:pt x="18" y="4"/>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1" name="Freeform 180"/>
                <p:cNvSpPr>
                  <a:spLocks/>
                </p:cNvSpPr>
                <p:nvPr/>
              </p:nvSpPr>
              <p:spPr bwMode="auto">
                <a:xfrm>
                  <a:off x="1858" y="2486"/>
                  <a:ext cx="22" cy="7"/>
                </a:xfrm>
                <a:custGeom>
                  <a:avLst/>
                  <a:gdLst>
                    <a:gd name="T0" fmla="*/ 21 w 22"/>
                    <a:gd name="T1" fmla="*/ 6 h 7"/>
                    <a:gd name="T2" fmla="*/ 7 w 22"/>
                    <a:gd name="T3" fmla="*/ 1 h 7"/>
                    <a:gd name="T4" fmla="*/ 0 w 22"/>
                    <a:gd name="T5" fmla="*/ 0 h 7"/>
                    <a:gd name="T6" fmla="*/ 2 w 22"/>
                    <a:gd name="T7" fmla="*/ 2 h 7"/>
                    <a:gd name="T8" fmla="*/ 21 w 22"/>
                    <a:gd name="T9" fmla="*/ 6 h 7"/>
                  </a:gdLst>
                  <a:ahLst/>
                  <a:cxnLst>
                    <a:cxn ang="0">
                      <a:pos x="T0" y="T1"/>
                    </a:cxn>
                    <a:cxn ang="0">
                      <a:pos x="T2" y="T3"/>
                    </a:cxn>
                    <a:cxn ang="0">
                      <a:pos x="T4" y="T5"/>
                    </a:cxn>
                    <a:cxn ang="0">
                      <a:pos x="T6" y="T7"/>
                    </a:cxn>
                    <a:cxn ang="0">
                      <a:pos x="T8" y="T9"/>
                    </a:cxn>
                  </a:cxnLst>
                  <a:rect l="0" t="0" r="r" b="b"/>
                  <a:pathLst>
                    <a:path w="22" h="7">
                      <a:moveTo>
                        <a:pt x="21" y="6"/>
                      </a:moveTo>
                      <a:lnTo>
                        <a:pt x="7" y="1"/>
                      </a:lnTo>
                      <a:lnTo>
                        <a:pt x="0" y="0"/>
                      </a:lnTo>
                      <a:lnTo>
                        <a:pt x="2" y="2"/>
                      </a:lnTo>
                      <a:lnTo>
                        <a:pt x="21" y="6"/>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2" name="Freeform 181"/>
                <p:cNvSpPr>
                  <a:spLocks/>
                </p:cNvSpPr>
                <p:nvPr/>
              </p:nvSpPr>
              <p:spPr bwMode="auto">
                <a:xfrm>
                  <a:off x="1852" y="2489"/>
                  <a:ext cx="35" cy="18"/>
                </a:xfrm>
                <a:custGeom>
                  <a:avLst/>
                  <a:gdLst>
                    <a:gd name="T0" fmla="*/ 19 w 35"/>
                    <a:gd name="T1" fmla="*/ 3 h 18"/>
                    <a:gd name="T2" fmla="*/ 7 w 35"/>
                    <a:gd name="T3" fmla="*/ 0 h 18"/>
                    <a:gd name="T4" fmla="*/ 4 w 35"/>
                    <a:gd name="T5" fmla="*/ 0 h 18"/>
                    <a:gd name="T6" fmla="*/ 3 w 35"/>
                    <a:gd name="T7" fmla="*/ 0 h 18"/>
                    <a:gd name="T8" fmla="*/ 2 w 35"/>
                    <a:gd name="T9" fmla="*/ 2 h 18"/>
                    <a:gd name="T10" fmla="*/ 0 w 35"/>
                    <a:gd name="T11" fmla="*/ 3 h 18"/>
                    <a:gd name="T12" fmla="*/ 0 w 35"/>
                    <a:gd name="T13" fmla="*/ 4 h 18"/>
                    <a:gd name="T14" fmla="*/ 0 w 35"/>
                    <a:gd name="T15" fmla="*/ 6 h 18"/>
                    <a:gd name="T16" fmla="*/ 1 w 35"/>
                    <a:gd name="T17" fmla="*/ 8 h 18"/>
                    <a:gd name="T18" fmla="*/ 2 w 35"/>
                    <a:gd name="T19" fmla="*/ 9 h 18"/>
                    <a:gd name="T20" fmla="*/ 4 w 35"/>
                    <a:gd name="T21" fmla="*/ 10 h 18"/>
                    <a:gd name="T22" fmla="*/ 28 w 35"/>
                    <a:gd name="T23" fmla="*/ 17 h 18"/>
                    <a:gd name="T24" fmla="*/ 30 w 35"/>
                    <a:gd name="T25" fmla="*/ 17 h 18"/>
                    <a:gd name="T26" fmla="*/ 31 w 35"/>
                    <a:gd name="T27" fmla="*/ 17 h 18"/>
                    <a:gd name="T28" fmla="*/ 33 w 35"/>
                    <a:gd name="T29" fmla="*/ 16 h 18"/>
                    <a:gd name="T30" fmla="*/ 34 w 35"/>
                    <a:gd name="T31" fmla="*/ 14 h 18"/>
                    <a:gd name="T32" fmla="*/ 34 w 35"/>
                    <a:gd name="T33" fmla="*/ 13 h 18"/>
                    <a:gd name="T34" fmla="*/ 34 w 35"/>
                    <a:gd name="T35" fmla="*/ 11 h 18"/>
                    <a:gd name="T36" fmla="*/ 34 w 35"/>
                    <a:gd name="T37" fmla="*/ 9 h 18"/>
                    <a:gd name="T38" fmla="*/ 32 w 35"/>
                    <a:gd name="T39" fmla="*/ 8 h 18"/>
                    <a:gd name="T40" fmla="*/ 30 w 35"/>
                    <a:gd name="T41" fmla="*/ 7 h 18"/>
                    <a:gd name="T42" fmla="*/ 19 w 35"/>
                    <a:gd name="T43"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18">
                      <a:moveTo>
                        <a:pt x="19" y="3"/>
                      </a:moveTo>
                      <a:lnTo>
                        <a:pt x="7" y="0"/>
                      </a:lnTo>
                      <a:lnTo>
                        <a:pt x="4" y="0"/>
                      </a:lnTo>
                      <a:lnTo>
                        <a:pt x="3" y="0"/>
                      </a:lnTo>
                      <a:lnTo>
                        <a:pt x="2" y="2"/>
                      </a:lnTo>
                      <a:lnTo>
                        <a:pt x="0" y="3"/>
                      </a:lnTo>
                      <a:lnTo>
                        <a:pt x="0" y="4"/>
                      </a:lnTo>
                      <a:lnTo>
                        <a:pt x="0" y="6"/>
                      </a:lnTo>
                      <a:lnTo>
                        <a:pt x="1" y="8"/>
                      </a:lnTo>
                      <a:lnTo>
                        <a:pt x="2" y="9"/>
                      </a:lnTo>
                      <a:lnTo>
                        <a:pt x="4" y="10"/>
                      </a:lnTo>
                      <a:lnTo>
                        <a:pt x="28" y="17"/>
                      </a:lnTo>
                      <a:lnTo>
                        <a:pt x="30" y="17"/>
                      </a:lnTo>
                      <a:lnTo>
                        <a:pt x="31" y="17"/>
                      </a:lnTo>
                      <a:lnTo>
                        <a:pt x="33" y="16"/>
                      </a:lnTo>
                      <a:lnTo>
                        <a:pt x="34" y="14"/>
                      </a:lnTo>
                      <a:lnTo>
                        <a:pt x="34" y="13"/>
                      </a:lnTo>
                      <a:lnTo>
                        <a:pt x="34" y="11"/>
                      </a:lnTo>
                      <a:lnTo>
                        <a:pt x="34" y="9"/>
                      </a:lnTo>
                      <a:lnTo>
                        <a:pt x="32" y="8"/>
                      </a:lnTo>
                      <a:lnTo>
                        <a:pt x="30" y="7"/>
                      </a:lnTo>
                      <a:lnTo>
                        <a:pt x="19" y="3"/>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83" name="Group 182"/>
                <p:cNvGrpSpPr>
                  <a:grpSpLocks/>
                </p:cNvGrpSpPr>
                <p:nvPr/>
              </p:nvGrpSpPr>
              <p:grpSpPr bwMode="auto">
                <a:xfrm>
                  <a:off x="1879" y="2494"/>
                  <a:ext cx="3" cy="13"/>
                  <a:chOff x="1879" y="2494"/>
                  <a:chExt cx="3" cy="13"/>
                </a:xfrm>
              </p:grpSpPr>
              <p:sp>
                <p:nvSpPr>
                  <p:cNvPr id="1891" name="Freeform 183"/>
                  <p:cNvSpPr>
                    <a:spLocks/>
                  </p:cNvSpPr>
                  <p:nvPr/>
                </p:nvSpPr>
                <p:spPr bwMode="auto">
                  <a:xfrm>
                    <a:off x="1879" y="2494"/>
                    <a:ext cx="3" cy="6"/>
                  </a:xfrm>
                  <a:custGeom>
                    <a:avLst/>
                    <a:gdLst>
                      <a:gd name="T0" fmla="*/ 2 w 3"/>
                      <a:gd name="T1" fmla="*/ 5 h 6"/>
                      <a:gd name="T2" fmla="*/ 2 w 3"/>
                      <a:gd name="T3" fmla="*/ 5 h 6"/>
                      <a:gd name="T4" fmla="*/ 2 w 3"/>
                      <a:gd name="T5" fmla="*/ 3 h 6"/>
                      <a:gd name="T6" fmla="*/ 2 w 3"/>
                      <a:gd name="T7" fmla="*/ 2 h 6"/>
                      <a:gd name="T8" fmla="*/ 2 w 3"/>
                      <a:gd name="T9" fmla="*/ 0 h 6"/>
                      <a:gd name="T10" fmla="*/ 1 w 3"/>
                      <a:gd name="T11" fmla="*/ 0 h 6"/>
                      <a:gd name="T12" fmla="*/ 1 w 3"/>
                      <a:gd name="T13" fmla="*/ 0 h 6"/>
                      <a:gd name="T14" fmla="*/ 0 w 3"/>
                      <a:gd name="T15" fmla="*/ 2 h 6"/>
                      <a:gd name="T16" fmla="*/ 0 w 3"/>
                      <a:gd name="T17" fmla="*/ 5 h 6"/>
                      <a:gd name="T18" fmla="*/ 1 w 3"/>
                      <a:gd name="T19" fmla="*/ 5 h 6"/>
                      <a:gd name="T20" fmla="*/ 2 w 3"/>
                      <a:gd name="T21"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2" y="5"/>
                        </a:moveTo>
                        <a:lnTo>
                          <a:pt x="2" y="5"/>
                        </a:lnTo>
                        <a:lnTo>
                          <a:pt x="2" y="3"/>
                        </a:lnTo>
                        <a:lnTo>
                          <a:pt x="2" y="2"/>
                        </a:lnTo>
                        <a:lnTo>
                          <a:pt x="2" y="0"/>
                        </a:lnTo>
                        <a:lnTo>
                          <a:pt x="1" y="0"/>
                        </a:lnTo>
                        <a:lnTo>
                          <a:pt x="1" y="0"/>
                        </a:lnTo>
                        <a:lnTo>
                          <a:pt x="0" y="2"/>
                        </a:lnTo>
                        <a:lnTo>
                          <a:pt x="0" y="5"/>
                        </a:lnTo>
                        <a:lnTo>
                          <a:pt x="1" y="5"/>
                        </a:lnTo>
                        <a:lnTo>
                          <a:pt x="2" y="5"/>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2" name="Freeform 184"/>
                  <p:cNvSpPr>
                    <a:spLocks/>
                  </p:cNvSpPr>
                  <p:nvPr/>
                </p:nvSpPr>
                <p:spPr bwMode="auto">
                  <a:xfrm>
                    <a:off x="1879" y="2499"/>
                    <a:ext cx="3" cy="8"/>
                  </a:xfrm>
                  <a:custGeom>
                    <a:avLst/>
                    <a:gdLst>
                      <a:gd name="T0" fmla="*/ 0 w 3"/>
                      <a:gd name="T1" fmla="*/ 7 h 8"/>
                      <a:gd name="T2" fmla="*/ 0 w 3"/>
                      <a:gd name="T3" fmla="*/ 7 h 8"/>
                      <a:gd name="T4" fmla="*/ 1 w 3"/>
                      <a:gd name="T5" fmla="*/ 6 h 8"/>
                      <a:gd name="T6" fmla="*/ 1 w 3"/>
                      <a:gd name="T7" fmla="*/ 6 h 8"/>
                      <a:gd name="T8" fmla="*/ 2 w 3"/>
                      <a:gd name="T9" fmla="*/ 3 h 8"/>
                      <a:gd name="T10" fmla="*/ 2 w 3"/>
                      <a:gd name="T11" fmla="*/ 2 h 8"/>
                      <a:gd name="T12" fmla="*/ 2 w 3"/>
                      <a:gd name="T13" fmla="*/ 1 h 8"/>
                      <a:gd name="T14" fmla="*/ 1 w 3"/>
                      <a:gd name="T15" fmla="*/ 0 h 8"/>
                      <a:gd name="T16" fmla="*/ 0 w 3"/>
                      <a:gd name="T17" fmla="*/ 0 h 8"/>
                      <a:gd name="T18" fmla="*/ 0 w 3"/>
                      <a:gd name="T19" fmla="*/ 3 h 8"/>
                      <a:gd name="T20" fmla="*/ 0 w 3"/>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8">
                        <a:moveTo>
                          <a:pt x="0" y="7"/>
                        </a:moveTo>
                        <a:lnTo>
                          <a:pt x="0" y="7"/>
                        </a:lnTo>
                        <a:lnTo>
                          <a:pt x="1" y="6"/>
                        </a:lnTo>
                        <a:lnTo>
                          <a:pt x="1" y="6"/>
                        </a:lnTo>
                        <a:lnTo>
                          <a:pt x="2" y="3"/>
                        </a:lnTo>
                        <a:lnTo>
                          <a:pt x="2" y="2"/>
                        </a:lnTo>
                        <a:lnTo>
                          <a:pt x="2" y="1"/>
                        </a:lnTo>
                        <a:lnTo>
                          <a:pt x="1" y="0"/>
                        </a:lnTo>
                        <a:lnTo>
                          <a:pt x="0" y="0"/>
                        </a:lnTo>
                        <a:lnTo>
                          <a:pt x="0" y="3"/>
                        </a:lnTo>
                        <a:lnTo>
                          <a:pt x="0" y="7"/>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84" name="Group 185"/>
                <p:cNvGrpSpPr>
                  <a:grpSpLocks/>
                </p:cNvGrpSpPr>
                <p:nvPr/>
              </p:nvGrpSpPr>
              <p:grpSpPr bwMode="auto">
                <a:xfrm>
                  <a:off x="1874" y="2492"/>
                  <a:ext cx="8" cy="13"/>
                  <a:chOff x="1874" y="2492"/>
                  <a:chExt cx="8" cy="13"/>
                </a:xfrm>
              </p:grpSpPr>
              <p:sp>
                <p:nvSpPr>
                  <p:cNvPr id="1889" name="Freeform 186"/>
                  <p:cNvSpPr>
                    <a:spLocks/>
                  </p:cNvSpPr>
                  <p:nvPr/>
                </p:nvSpPr>
                <p:spPr bwMode="auto">
                  <a:xfrm>
                    <a:off x="1876" y="2492"/>
                    <a:ext cx="6" cy="8"/>
                  </a:xfrm>
                  <a:custGeom>
                    <a:avLst/>
                    <a:gdLst>
                      <a:gd name="T0" fmla="*/ 5 w 6"/>
                      <a:gd name="T1" fmla="*/ 7 h 8"/>
                      <a:gd name="T2" fmla="*/ 5 w 6"/>
                      <a:gd name="T3" fmla="*/ 6 h 8"/>
                      <a:gd name="T4" fmla="*/ 5 w 6"/>
                      <a:gd name="T5" fmla="*/ 4 h 8"/>
                      <a:gd name="T6" fmla="*/ 4 w 6"/>
                      <a:gd name="T7" fmla="*/ 3 h 8"/>
                      <a:gd name="T8" fmla="*/ 4 w 6"/>
                      <a:gd name="T9" fmla="*/ 2 h 8"/>
                      <a:gd name="T10" fmla="*/ 3 w 6"/>
                      <a:gd name="T11" fmla="*/ 1 h 8"/>
                      <a:gd name="T12" fmla="*/ 2 w 6"/>
                      <a:gd name="T13" fmla="*/ 0 h 8"/>
                      <a:gd name="T14" fmla="*/ 1 w 6"/>
                      <a:gd name="T15" fmla="*/ 3 h 8"/>
                      <a:gd name="T16" fmla="*/ 0 w 6"/>
                      <a:gd name="T17" fmla="*/ 6 h 8"/>
                      <a:gd name="T18" fmla="*/ 2 w 6"/>
                      <a:gd name="T19" fmla="*/ 6 h 8"/>
                      <a:gd name="T20" fmla="*/ 5 w 6"/>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8">
                        <a:moveTo>
                          <a:pt x="5" y="7"/>
                        </a:moveTo>
                        <a:lnTo>
                          <a:pt x="5" y="6"/>
                        </a:lnTo>
                        <a:lnTo>
                          <a:pt x="5" y="4"/>
                        </a:lnTo>
                        <a:lnTo>
                          <a:pt x="4" y="3"/>
                        </a:lnTo>
                        <a:lnTo>
                          <a:pt x="4" y="2"/>
                        </a:lnTo>
                        <a:lnTo>
                          <a:pt x="3" y="1"/>
                        </a:lnTo>
                        <a:lnTo>
                          <a:pt x="2" y="0"/>
                        </a:lnTo>
                        <a:lnTo>
                          <a:pt x="1" y="3"/>
                        </a:lnTo>
                        <a:lnTo>
                          <a:pt x="0" y="6"/>
                        </a:lnTo>
                        <a:lnTo>
                          <a:pt x="2" y="6"/>
                        </a:lnTo>
                        <a:lnTo>
                          <a:pt x="5" y="7"/>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90" name="Freeform 187"/>
                  <p:cNvSpPr>
                    <a:spLocks/>
                  </p:cNvSpPr>
                  <p:nvPr/>
                </p:nvSpPr>
                <p:spPr bwMode="auto">
                  <a:xfrm>
                    <a:off x="1874" y="2497"/>
                    <a:ext cx="8" cy="8"/>
                  </a:xfrm>
                  <a:custGeom>
                    <a:avLst/>
                    <a:gdLst>
                      <a:gd name="T0" fmla="*/ 0 w 8"/>
                      <a:gd name="T1" fmla="*/ 7 h 8"/>
                      <a:gd name="T2" fmla="*/ 1 w 8"/>
                      <a:gd name="T3" fmla="*/ 7 h 8"/>
                      <a:gd name="T4" fmla="*/ 3 w 8"/>
                      <a:gd name="T5" fmla="*/ 6 h 8"/>
                      <a:gd name="T6" fmla="*/ 5 w 8"/>
                      <a:gd name="T7" fmla="*/ 4 h 8"/>
                      <a:gd name="T8" fmla="*/ 6 w 8"/>
                      <a:gd name="T9" fmla="*/ 3 h 8"/>
                      <a:gd name="T10" fmla="*/ 6 w 8"/>
                      <a:gd name="T11" fmla="*/ 3 h 8"/>
                      <a:gd name="T12" fmla="*/ 7 w 8"/>
                      <a:gd name="T13" fmla="*/ 1 h 8"/>
                      <a:gd name="T14" fmla="*/ 5 w 8"/>
                      <a:gd name="T15" fmla="*/ 0 h 8"/>
                      <a:gd name="T16" fmla="*/ 1 w 8"/>
                      <a:gd name="T17" fmla="*/ 0 h 8"/>
                      <a:gd name="T18" fmla="*/ 0 w 8"/>
                      <a:gd name="T19" fmla="*/ 3 h 8"/>
                      <a:gd name="T20" fmla="*/ 0 w 8"/>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7"/>
                        </a:moveTo>
                        <a:lnTo>
                          <a:pt x="1" y="7"/>
                        </a:lnTo>
                        <a:lnTo>
                          <a:pt x="3" y="6"/>
                        </a:lnTo>
                        <a:lnTo>
                          <a:pt x="5" y="4"/>
                        </a:lnTo>
                        <a:lnTo>
                          <a:pt x="6" y="3"/>
                        </a:lnTo>
                        <a:lnTo>
                          <a:pt x="6" y="3"/>
                        </a:lnTo>
                        <a:lnTo>
                          <a:pt x="7" y="1"/>
                        </a:lnTo>
                        <a:lnTo>
                          <a:pt x="5" y="0"/>
                        </a:lnTo>
                        <a:lnTo>
                          <a:pt x="1" y="0"/>
                        </a:lnTo>
                        <a:lnTo>
                          <a:pt x="0" y="3"/>
                        </a:lnTo>
                        <a:lnTo>
                          <a:pt x="0" y="7"/>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85" name="Group 188"/>
                <p:cNvGrpSpPr>
                  <a:grpSpLocks/>
                </p:cNvGrpSpPr>
                <p:nvPr/>
              </p:nvGrpSpPr>
              <p:grpSpPr bwMode="auto">
                <a:xfrm>
                  <a:off x="1858" y="2490"/>
                  <a:ext cx="8" cy="10"/>
                  <a:chOff x="1858" y="2490"/>
                  <a:chExt cx="8" cy="10"/>
                </a:xfrm>
              </p:grpSpPr>
              <p:sp>
                <p:nvSpPr>
                  <p:cNvPr id="1887" name="Freeform 189"/>
                  <p:cNvSpPr>
                    <a:spLocks/>
                  </p:cNvSpPr>
                  <p:nvPr/>
                </p:nvSpPr>
                <p:spPr bwMode="auto">
                  <a:xfrm>
                    <a:off x="1858" y="2490"/>
                    <a:ext cx="8" cy="5"/>
                  </a:xfrm>
                  <a:custGeom>
                    <a:avLst/>
                    <a:gdLst>
                      <a:gd name="T0" fmla="*/ 7 w 8"/>
                      <a:gd name="T1" fmla="*/ 4 h 5"/>
                      <a:gd name="T2" fmla="*/ 7 w 8"/>
                      <a:gd name="T3" fmla="*/ 4 h 5"/>
                      <a:gd name="T4" fmla="*/ 7 w 8"/>
                      <a:gd name="T5" fmla="*/ 3 h 5"/>
                      <a:gd name="T6" fmla="*/ 7 w 8"/>
                      <a:gd name="T7" fmla="*/ 2 h 5"/>
                      <a:gd name="T8" fmla="*/ 5 w 8"/>
                      <a:gd name="T9" fmla="*/ 1 h 5"/>
                      <a:gd name="T10" fmla="*/ 4 w 8"/>
                      <a:gd name="T11" fmla="*/ 1 h 5"/>
                      <a:gd name="T12" fmla="*/ 2 w 8"/>
                      <a:gd name="T13" fmla="*/ 0 h 5"/>
                      <a:gd name="T14" fmla="*/ 2 w 8"/>
                      <a:gd name="T15" fmla="*/ 2 h 5"/>
                      <a:gd name="T16" fmla="*/ 0 w 8"/>
                      <a:gd name="T17" fmla="*/ 4 h 5"/>
                      <a:gd name="T18" fmla="*/ 4 w 8"/>
                      <a:gd name="T19" fmla="*/ 4 h 5"/>
                      <a:gd name="T20" fmla="*/ 7 w 8"/>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7" y="4"/>
                        </a:moveTo>
                        <a:lnTo>
                          <a:pt x="7" y="4"/>
                        </a:lnTo>
                        <a:lnTo>
                          <a:pt x="7" y="3"/>
                        </a:lnTo>
                        <a:lnTo>
                          <a:pt x="7" y="2"/>
                        </a:lnTo>
                        <a:lnTo>
                          <a:pt x="5" y="1"/>
                        </a:lnTo>
                        <a:lnTo>
                          <a:pt x="4" y="1"/>
                        </a:lnTo>
                        <a:lnTo>
                          <a:pt x="2" y="0"/>
                        </a:lnTo>
                        <a:lnTo>
                          <a:pt x="2" y="2"/>
                        </a:lnTo>
                        <a:lnTo>
                          <a:pt x="0" y="4"/>
                        </a:lnTo>
                        <a:lnTo>
                          <a:pt x="4" y="4"/>
                        </a:lnTo>
                        <a:lnTo>
                          <a:pt x="7" y="4"/>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88" name="Freeform 190"/>
                  <p:cNvSpPr>
                    <a:spLocks/>
                  </p:cNvSpPr>
                  <p:nvPr/>
                </p:nvSpPr>
                <p:spPr bwMode="auto">
                  <a:xfrm>
                    <a:off x="1858" y="2492"/>
                    <a:ext cx="8" cy="8"/>
                  </a:xfrm>
                  <a:custGeom>
                    <a:avLst/>
                    <a:gdLst>
                      <a:gd name="T0" fmla="*/ 0 w 8"/>
                      <a:gd name="T1" fmla="*/ 7 h 8"/>
                      <a:gd name="T2" fmla="*/ 3 w 8"/>
                      <a:gd name="T3" fmla="*/ 7 h 8"/>
                      <a:gd name="T4" fmla="*/ 3 w 8"/>
                      <a:gd name="T5" fmla="*/ 6 h 8"/>
                      <a:gd name="T6" fmla="*/ 4 w 8"/>
                      <a:gd name="T7" fmla="*/ 4 h 8"/>
                      <a:gd name="T8" fmla="*/ 6 w 8"/>
                      <a:gd name="T9" fmla="*/ 3 h 8"/>
                      <a:gd name="T10" fmla="*/ 7 w 8"/>
                      <a:gd name="T11" fmla="*/ 2 h 8"/>
                      <a:gd name="T12" fmla="*/ 7 w 8"/>
                      <a:gd name="T13" fmla="*/ 1 h 8"/>
                      <a:gd name="T14" fmla="*/ 4 w 8"/>
                      <a:gd name="T15" fmla="*/ 0 h 8"/>
                      <a:gd name="T16" fmla="*/ 3 w 8"/>
                      <a:gd name="T17" fmla="*/ 0 h 8"/>
                      <a:gd name="T18" fmla="*/ 1 w 8"/>
                      <a:gd name="T19" fmla="*/ 3 h 8"/>
                      <a:gd name="T20" fmla="*/ 0 w 8"/>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0" y="7"/>
                        </a:moveTo>
                        <a:lnTo>
                          <a:pt x="3" y="7"/>
                        </a:lnTo>
                        <a:lnTo>
                          <a:pt x="3" y="6"/>
                        </a:lnTo>
                        <a:lnTo>
                          <a:pt x="4" y="4"/>
                        </a:lnTo>
                        <a:lnTo>
                          <a:pt x="6" y="3"/>
                        </a:lnTo>
                        <a:lnTo>
                          <a:pt x="7" y="2"/>
                        </a:lnTo>
                        <a:lnTo>
                          <a:pt x="7" y="1"/>
                        </a:lnTo>
                        <a:lnTo>
                          <a:pt x="4" y="0"/>
                        </a:lnTo>
                        <a:lnTo>
                          <a:pt x="3" y="0"/>
                        </a:lnTo>
                        <a:lnTo>
                          <a:pt x="1" y="3"/>
                        </a:lnTo>
                        <a:lnTo>
                          <a:pt x="0" y="7"/>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86" name="Line 191"/>
                <p:cNvSpPr>
                  <a:spLocks noChangeShapeType="1"/>
                </p:cNvSpPr>
                <p:nvPr/>
              </p:nvSpPr>
              <p:spPr bwMode="auto">
                <a:xfrm flipH="1" flipV="1">
                  <a:off x="1854" y="2493"/>
                  <a:ext cx="35" cy="15"/>
                </a:xfrm>
                <a:prstGeom prst="line">
                  <a:avLst/>
                </a:prstGeom>
                <a:noFill/>
                <a:ln w="12700">
                  <a:solidFill>
                    <a:srgbClr val="AAAA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66" name="Group 192"/>
              <p:cNvGrpSpPr>
                <a:grpSpLocks/>
              </p:cNvGrpSpPr>
              <p:nvPr/>
            </p:nvGrpSpPr>
            <p:grpSpPr bwMode="auto">
              <a:xfrm>
                <a:off x="1800" y="2499"/>
                <a:ext cx="36" cy="24"/>
                <a:chOff x="1800" y="2499"/>
                <a:chExt cx="36" cy="24"/>
              </a:xfrm>
            </p:grpSpPr>
            <p:sp>
              <p:nvSpPr>
                <p:cNvPr id="1867" name="Freeform 193"/>
                <p:cNvSpPr>
                  <a:spLocks/>
                </p:cNvSpPr>
                <p:nvPr/>
              </p:nvSpPr>
              <p:spPr bwMode="auto">
                <a:xfrm>
                  <a:off x="1808" y="2499"/>
                  <a:ext cx="14" cy="10"/>
                </a:xfrm>
                <a:custGeom>
                  <a:avLst/>
                  <a:gdLst>
                    <a:gd name="T0" fmla="*/ 13 w 14"/>
                    <a:gd name="T1" fmla="*/ 9 h 10"/>
                    <a:gd name="T2" fmla="*/ 4 w 14"/>
                    <a:gd name="T3" fmla="*/ 2 h 10"/>
                    <a:gd name="T4" fmla="*/ 0 w 14"/>
                    <a:gd name="T5" fmla="*/ 0 h 10"/>
                    <a:gd name="T6" fmla="*/ 2 w 14"/>
                    <a:gd name="T7" fmla="*/ 4 h 10"/>
                    <a:gd name="T8" fmla="*/ 13 w 14"/>
                    <a:gd name="T9" fmla="*/ 9 h 10"/>
                  </a:gdLst>
                  <a:ahLst/>
                  <a:cxnLst>
                    <a:cxn ang="0">
                      <a:pos x="T0" y="T1"/>
                    </a:cxn>
                    <a:cxn ang="0">
                      <a:pos x="T2" y="T3"/>
                    </a:cxn>
                    <a:cxn ang="0">
                      <a:pos x="T4" y="T5"/>
                    </a:cxn>
                    <a:cxn ang="0">
                      <a:pos x="T6" y="T7"/>
                    </a:cxn>
                    <a:cxn ang="0">
                      <a:pos x="T8" y="T9"/>
                    </a:cxn>
                  </a:cxnLst>
                  <a:rect l="0" t="0" r="r" b="b"/>
                  <a:pathLst>
                    <a:path w="14" h="10">
                      <a:moveTo>
                        <a:pt x="13" y="9"/>
                      </a:moveTo>
                      <a:lnTo>
                        <a:pt x="4" y="2"/>
                      </a:lnTo>
                      <a:lnTo>
                        <a:pt x="0" y="0"/>
                      </a:lnTo>
                      <a:lnTo>
                        <a:pt x="2" y="4"/>
                      </a:lnTo>
                      <a:lnTo>
                        <a:pt x="13" y="9"/>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8" name="Freeform 194"/>
                <p:cNvSpPr>
                  <a:spLocks/>
                </p:cNvSpPr>
                <p:nvPr/>
              </p:nvSpPr>
              <p:spPr bwMode="auto">
                <a:xfrm>
                  <a:off x="1808" y="2499"/>
                  <a:ext cx="17" cy="12"/>
                </a:xfrm>
                <a:custGeom>
                  <a:avLst/>
                  <a:gdLst>
                    <a:gd name="T0" fmla="*/ 16 w 17"/>
                    <a:gd name="T1" fmla="*/ 11 h 12"/>
                    <a:gd name="T2" fmla="*/ 5 w 17"/>
                    <a:gd name="T3" fmla="*/ 2 h 12"/>
                    <a:gd name="T4" fmla="*/ 0 w 17"/>
                    <a:gd name="T5" fmla="*/ 0 h 12"/>
                    <a:gd name="T6" fmla="*/ 2 w 17"/>
                    <a:gd name="T7" fmla="*/ 5 h 12"/>
                    <a:gd name="T8" fmla="*/ 16 w 17"/>
                    <a:gd name="T9" fmla="*/ 11 h 12"/>
                  </a:gdLst>
                  <a:ahLst/>
                  <a:cxnLst>
                    <a:cxn ang="0">
                      <a:pos x="T0" y="T1"/>
                    </a:cxn>
                    <a:cxn ang="0">
                      <a:pos x="T2" y="T3"/>
                    </a:cxn>
                    <a:cxn ang="0">
                      <a:pos x="T4" y="T5"/>
                    </a:cxn>
                    <a:cxn ang="0">
                      <a:pos x="T6" y="T7"/>
                    </a:cxn>
                    <a:cxn ang="0">
                      <a:pos x="T8" y="T9"/>
                    </a:cxn>
                  </a:cxnLst>
                  <a:rect l="0" t="0" r="r" b="b"/>
                  <a:pathLst>
                    <a:path w="17" h="12">
                      <a:moveTo>
                        <a:pt x="16" y="11"/>
                      </a:moveTo>
                      <a:lnTo>
                        <a:pt x="5" y="2"/>
                      </a:lnTo>
                      <a:lnTo>
                        <a:pt x="0" y="0"/>
                      </a:lnTo>
                      <a:lnTo>
                        <a:pt x="2" y="5"/>
                      </a:lnTo>
                      <a:lnTo>
                        <a:pt x="16" y="11"/>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69" name="Freeform 195"/>
                <p:cNvSpPr>
                  <a:spLocks/>
                </p:cNvSpPr>
                <p:nvPr/>
              </p:nvSpPr>
              <p:spPr bwMode="auto">
                <a:xfrm>
                  <a:off x="1800" y="2504"/>
                  <a:ext cx="36" cy="16"/>
                </a:xfrm>
                <a:custGeom>
                  <a:avLst/>
                  <a:gdLst>
                    <a:gd name="T0" fmla="*/ 18 w 36"/>
                    <a:gd name="T1" fmla="*/ 4 h 16"/>
                    <a:gd name="T2" fmla="*/ 6 w 36"/>
                    <a:gd name="T3" fmla="*/ 1 h 16"/>
                    <a:gd name="T4" fmla="*/ 4 w 36"/>
                    <a:gd name="T5" fmla="*/ 0 h 16"/>
                    <a:gd name="T6" fmla="*/ 3 w 36"/>
                    <a:gd name="T7" fmla="*/ 1 h 16"/>
                    <a:gd name="T8" fmla="*/ 1 w 36"/>
                    <a:gd name="T9" fmla="*/ 2 h 16"/>
                    <a:gd name="T10" fmla="*/ 0 w 36"/>
                    <a:gd name="T11" fmla="*/ 4 h 16"/>
                    <a:gd name="T12" fmla="*/ 0 w 36"/>
                    <a:gd name="T13" fmla="*/ 4 h 16"/>
                    <a:gd name="T14" fmla="*/ 0 w 36"/>
                    <a:gd name="T15" fmla="*/ 6 h 16"/>
                    <a:gd name="T16" fmla="*/ 0 w 36"/>
                    <a:gd name="T17" fmla="*/ 7 h 16"/>
                    <a:gd name="T18" fmla="*/ 2 w 36"/>
                    <a:gd name="T19" fmla="*/ 9 h 16"/>
                    <a:gd name="T20" fmla="*/ 3 w 36"/>
                    <a:gd name="T21" fmla="*/ 9 h 16"/>
                    <a:gd name="T22" fmla="*/ 29 w 36"/>
                    <a:gd name="T23" fmla="*/ 15 h 16"/>
                    <a:gd name="T24" fmla="*/ 30 w 36"/>
                    <a:gd name="T25" fmla="*/ 15 h 16"/>
                    <a:gd name="T26" fmla="*/ 33 w 36"/>
                    <a:gd name="T27" fmla="*/ 15 h 16"/>
                    <a:gd name="T28" fmla="*/ 34 w 36"/>
                    <a:gd name="T29" fmla="*/ 13 h 16"/>
                    <a:gd name="T30" fmla="*/ 35 w 36"/>
                    <a:gd name="T31" fmla="*/ 12 h 16"/>
                    <a:gd name="T32" fmla="*/ 35 w 36"/>
                    <a:gd name="T33" fmla="*/ 11 h 16"/>
                    <a:gd name="T34" fmla="*/ 35 w 36"/>
                    <a:gd name="T35" fmla="*/ 10 h 16"/>
                    <a:gd name="T36" fmla="*/ 35 w 36"/>
                    <a:gd name="T37" fmla="*/ 8 h 16"/>
                    <a:gd name="T38" fmla="*/ 34 w 36"/>
                    <a:gd name="T39" fmla="*/ 7 h 16"/>
                    <a:gd name="T40" fmla="*/ 31 w 36"/>
                    <a:gd name="T41" fmla="*/ 6 h 16"/>
                    <a:gd name="T42" fmla="*/ 18 w 36"/>
                    <a:gd name="T43"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16">
                      <a:moveTo>
                        <a:pt x="18" y="4"/>
                      </a:moveTo>
                      <a:lnTo>
                        <a:pt x="6" y="1"/>
                      </a:lnTo>
                      <a:lnTo>
                        <a:pt x="4" y="0"/>
                      </a:lnTo>
                      <a:lnTo>
                        <a:pt x="3" y="1"/>
                      </a:lnTo>
                      <a:lnTo>
                        <a:pt x="1" y="2"/>
                      </a:lnTo>
                      <a:lnTo>
                        <a:pt x="0" y="4"/>
                      </a:lnTo>
                      <a:lnTo>
                        <a:pt x="0" y="4"/>
                      </a:lnTo>
                      <a:lnTo>
                        <a:pt x="0" y="6"/>
                      </a:lnTo>
                      <a:lnTo>
                        <a:pt x="0" y="7"/>
                      </a:lnTo>
                      <a:lnTo>
                        <a:pt x="2" y="9"/>
                      </a:lnTo>
                      <a:lnTo>
                        <a:pt x="3" y="9"/>
                      </a:lnTo>
                      <a:lnTo>
                        <a:pt x="29" y="15"/>
                      </a:lnTo>
                      <a:lnTo>
                        <a:pt x="30" y="15"/>
                      </a:lnTo>
                      <a:lnTo>
                        <a:pt x="33" y="15"/>
                      </a:lnTo>
                      <a:lnTo>
                        <a:pt x="34" y="13"/>
                      </a:lnTo>
                      <a:lnTo>
                        <a:pt x="35" y="12"/>
                      </a:lnTo>
                      <a:lnTo>
                        <a:pt x="35" y="11"/>
                      </a:lnTo>
                      <a:lnTo>
                        <a:pt x="35" y="10"/>
                      </a:lnTo>
                      <a:lnTo>
                        <a:pt x="35" y="8"/>
                      </a:lnTo>
                      <a:lnTo>
                        <a:pt x="34" y="7"/>
                      </a:lnTo>
                      <a:lnTo>
                        <a:pt x="31" y="6"/>
                      </a:lnTo>
                      <a:lnTo>
                        <a:pt x="18" y="4"/>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70" name="Group 196"/>
                <p:cNvGrpSpPr>
                  <a:grpSpLocks/>
                </p:cNvGrpSpPr>
                <p:nvPr/>
              </p:nvGrpSpPr>
              <p:grpSpPr bwMode="auto">
                <a:xfrm>
                  <a:off x="1824" y="2510"/>
                  <a:ext cx="7" cy="10"/>
                  <a:chOff x="1824" y="2510"/>
                  <a:chExt cx="7" cy="10"/>
                </a:xfrm>
              </p:grpSpPr>
              <p:sp>
                <p:nvSpPr>
                  <p:cNvPr id="1878" name="Freeform 197"/>
                  <p:cNvSpPr>
                    <a:spLocks/>
                  </p:cNvSpPr>
                  <p:nvPr/>
                </p:nvSpPr>
                <p:spPr bwMode="auto">
                  <a:xfrm>
                    <a:off x="1826" y="2510"/>
                    <a:ext cx="5" cy="9"/>
                  </a:xfrm>
                  <a:custGeom>
                    <a:avLst/>
                    <a:gdLst>
                      <a:gd name="T0" fmla="*/ 4 w 5"/>
                      <a:gd name="T1" fmla="*/ 8 h 9"/>
                      <a:gd name="T2" fmla="*/ 4 w 5"/>
                      <a:gd name="T3" fmla="*/ 6 h 9"/>
                      <a:gd name="T4" fmla="*/ 4 w 5"/>
                      <a:gd name="T5" fmla="*/ 5 h 9"/>
                      <a:gd name="T6" fmla="*/ 4 w 5"/>
                      <a:gd name="T7" fmla="*/ 4 h 9"/>
                      <a:gd name="T8" fmla="*/ 4 w 5"/>
                      <a:gd name="T9" fmla="*/ 2 h 9"/>
                      <a:gd name="T10" fmla="*/ 3 w 5"/>
                      <a:gd name="T11" fmla="*/ 1 h 9"/>
                      <a:gd name="T12" fmla="*/ 1 w 5"/>
                      <a:gd name="T13" fmla="*/ 0 h 9"/>
                      <a:gd name="T14" fmla="*/ 1 w 5"/>
                      <a:gd name="T15" fmla="*/ 3 h 9"/>
                      <a:gd name="T16" fmla="*/ 0 w 5"/>
                      <a:gd name="T17" fmla="*/ 7 h 9"/>
                      <a:gd name="T18" fmla="*/ 2 w 5"/>
                      <a:gd name="T19" fmla="*/ 7 h 9"/>
                      <a:gd name="T20" fmla="*/ 4 w 5"/>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9">
                        <a:moveTo>
                          <a:pt x="4" y="8"/>
                        </a:moveTo>
                        <a:lnTo>
                          <a:pt x="4" y="6"/>
                        </a:lnTo>
                        <a:lnTo>
                          <a:pt x="4" y="5"/>
                        </a:lnTo>
                        <a:lnTo>
                          <a:pt x="4" y="4"/>
                        </a:lnTo>
                        <a:lnTo>
                          <a:pt x="4" y="2"/>
                        </a:lnTo>
                        <a:lnTo>
                          <a:pt x="3" y="1"/>
                        </a:lnTo>
                        <a:lnTo>
                          <a:pt x="1" y="0"/>
                        </a:lnTo>
                        <a:lnTo>
                          <a:pt x="1" y="3"/>
                        </a:lnTo>
                        <a:lnTo>
                          <a:pt x="0" y="7"/>
                        </a:lnTo>
                        <a:lnTo>
                          <a:pt x="2" y="7"/>
                        </a:lnTo>
                        <a:lnTo>
                          <a:pt x="4" y="8"/>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9" name="Freeform 198"/>
                  <p:cNvSpPr>
                    <a:spLocks/>
                  </p:cNvSpPr>
                  <p:nvPr/>
                </p:nvSpPr>
                <p:spPr bwMode="auto">
                  <a:xfrm>
                    <a:off x="1824" y="2517"/>
                    <a:ext cx="7" cy="3"/>
                  </a:xfrm>
                  <a:custGeom>
                    <a:avLst/>
                    <a:gdLst>
                      <a:gd name="T0" fmla="*/ 0 w 7"/>
                      <a:gd name="T1" fmla="*/ 2 h 3"/>
                      <a:gd name="T2" fmla="*/ 2 w 7"/>
                      <a:gd name="T3" fmla="*/ 2 h 3"/>
                      <a:gd name="T4" fmla="*/ 3 w 7"/>
                      <a:gd name="T5" fmla="*/ 2 h 3"/>
                      <a:gd name="T6" fmla="*/ 4 w 7"/>
                      <a:gd name="T7" fmla="*/ 2 h 3"/>
                      <a:gd name="T8" fmla="*/ 5 w 7"/>
                      <a:gd name="T9" fmla="*/ 1 h 3"/>
                      <a:gd name="T10" fmla="*/ 5 w 7"/>
                      <a:gd name="T11" fmla="*/ 1 h 3"/>
                      <a:gd name="T12" fmla="*/ 6 w 7"/>
                      <a:gd name="T13" fmla="*/ 1 h 3"/>
                      <a:gd name="T14" fmla="*/ 4 w 7"/>
                      <a:gd name="T15" fmla="*/ 0 h 3"/>
                      <a:gd name="T16" fmla="*/ 2 w 7"/>
                      <a:gd name="T17" fmla="*/ 0 h 3"/>
                      <a:gd name="T18" fmla="*/ 1 w 7"/>
                      <a:gd name="T19" fmla="*/ 1 h 3"/>
                      <a:gd name="T20" fmla="*/ 0 w 7"/>
                      <a:gd name="T21"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3">
                        <a:moveTo>
                          <a:pt x="0" y="2"/>
                        </a:moveTo>
                        <a:lnTo>
                          <a:pt x="2" y="2"/>
                        </a:lnTo>
                        <a:lnTo>
                          <a:pt x="3" y="2"/>
                        </a:lnTo>
                        <a:lnTo>
                          <a:pt x="4" y="2"/>
                        </a:lnTo>
                        <a:lnTo>
                          <a:pt x="5" y="1"/>
                        </a:lnTo>
                        <a:lnTo>
                          <a:pt x="5" y="1"/>
                        </a:lnTo>
                        <a:lnTo>
                          <a:pt x="6" y="1"/>
                        </a:lnTo>
                        <a:lnTo>
                          <a:pt x="4" y="0"/>
                        </a:lnTo>
                        <a:lnTo>
                          <a:pt x="2" y="0"/>
                        </a:lnTo>
                        <a:lnTo>
                          <a:pt x="1" y="1"/>
                        </a:lnTo>
                        <a:lnTo>
                          <a:pt x="0" y="2"/>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1" name="Group 199"/>
                <p:cNvGrpSpPr>
                  <a:grpSpLocks/>
                </p:cNvGrpSpPr>
                <p:nvPr/>
              </p:nvGrpSpPr>
              <p:grpSpPr bwMode="auto">
                <a:xfrm>
                  <a:off x="1821" y="2510"/>
                  <a:ext cx="6" cy="10"/>
                  <a:chOff x="1821" y="2510"/>
                  <a:chExt cx="6" cy="10"/>
                </a:xfrm>
              </p:grpSpPr>
              <p:sp>
                <p:nvSpPr>
                  <p:cNvPr id="1876" name="Freeform 200"/>
                  <p:cNvSpPr>
                    <a:spLocks/>
                  </p:cNvSpPr>
                  <p:nvPr/>
                </p:nvSpPr>
                <p:spPr bwMode="auto">
                  <a:xfrm>
                    <a:off x="1821" y="2510"/>
                    <a:ext cx="6" cy="9"/>
                  </a:xfrm>
                  <a:custGeom>
                    <a:avLst/>
                    <a:gdLst>
                      <a:gd name="T0" fmla="*/ 5 w 6"/>
                      <a:gd name="T1" fmla="*/ 8 h 9"/>
                      <a:gd name="T2" fmla="*/ 5 w 6"/>
                      <a:gd name="T3" fmla="*/ 6 h 9"/>
                      <a:gd name="T4" fmla="*/ 5 w 6"/>
                      <a:gd name="T5" fmla="*/ 5 h 9"/>
                      <a:gd name="T6" fmla="*/ 5 w 6"/>
                      <a:gd name="T7" fmla="*/ 3 h 9"/>
                      <a:gd name="T8" fmla="*/ 4 w 6"/>
                      <a:gd name="T9" fmla="*/ 2 h 9"/>
                      <a:gd name="T10" fmla="*/ 3 w 6"/>
                      <a:gd name="T11" fmla="*/ 1 h 9"/>
                      <a:gd name="T12" fmla="*/ 1 w 6"/>
                      <a:gd name="T13" fmla="*/ 0 h 9"/>
                      <a:gd name="T14" fmla="*/ 0 w 6"/>
                      <a:gd name="T15" fmla="*/ 3 h 9"/>
                      <a:gd name="T16" fmla="*/ 0 w 6"/>
                      <a:gd name="T17" fmla="*/ 6 h 9"/>
                      <a:gd name="T18" fmla="*/ 3 w 6"/>
                      <a:gd name="T19" fmla="*/ 7 h 9"/>
                      <a:gd name="T20" fmla="*/ 5 w 6"/>
                      <a:gd name="T21"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5" y="8"/>
                        </a:moveTo>
                        <a:lnTo>
                          <a:pt x="5" y="6"/>
                        </a:lnTo>
                        <a:lnTo>
                          <a:pt x="5" y="5"/>
                        </a:lnTo>
                        <a:lnTo>
                          <a:pt x="5" y="3"/>
                        </a:lnTo>
                        <a:lnTo>
                          <a:pt x="4" y="2"/>
                        </a:lnTo>
                        <a:lnTo>
                          <a:pt x="3" y="1"/>
                        </a:lnTo>
                        <a:lnTo>
                          <a:pt x="1" y="0"/>
                        </a:lnTo>
                        <a:lnTo>
                          <a:pt x="0" y="3"/>
                        </a:lnTo>
                        <a:lnTo>
                          <a:pt x="0" y="6"/>
                        </a:lnTo>
                        <a:lnTo>
                          <a:pt x="3" y="7"/>
                        </a:lnTo>
                        <a:lnTo>
                          <a:pt x="5" y="8"/>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7" name="Freeform 201"/>
                  <p:cNvSpPr>
                    <a:spLocks/>
                  </p:cNvSpPr>
                  <p:nvPr/>
                </p:nvSpPr>
                <p:spPr bwMode="auto">
                  <a:xfrm>
                    <a:off x="1821" y="2515"/>
                    <a:ext cx="6" cy="5"/>
                  </a:xfrm>
                  <a:custGeom>
                    <a:avLst/>
                    <a:gdLst>
                      <a:gd name="T0" fmla="*/ 0 w 6"/>
                      <a:gd name="T1" fmla="*/ 4 h 5"/>
                      <a:gd name="T2" fmla="*/ 2 w 6"/>
                      <a:gd name="T3" fmla="*/ 4 h 5"/>
                      <a:gd name="T4" fmla="*/ 3 w 6"/>
                      <a:gd name="T5" fmla="*/ 4 h 5"/>
                      <a:gd name="T6" fmla="*/ 4 w 6"/>
                      <a:gd name="T7" fmla="*/ 3 h 5"/>
                      <a:gd name="T8" fmla="*/ 4 w 6"/>
                      <a:gd name="T9" fmla="*/ 2 h 5"/>
                      <a:gd name="T10" fmla="*/ 5 w 6"/>
                      <a:gd name="T11" fmla="*/ 2 h 5"/>
                      <a:gd name="T12" fmla="*/ 5 w 6"/>
                      <a:gd name="T13" fmla="*/ 1 h 5"/>
                      <a:gd name="T14" fmla="*/ 4 w 6"/>
                      <a:gd name="T15" fmla="*/ 1 h 5"/>
                      <a:gd name="T16" fmla="*/ 2 w 6"/>
                      <a:gd name="T17" fmla="*/ 0 h 5"/>
                      <a:gd name="T18" fmla="*/ 1 w 6"/>
                      <a:gd name="T19" fmla="*/ 2 h 5"/>
                      <a:gd name="T20" fmla="*/ 0 w 6"/>
                      <a:gd name="T21"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5">
                        <a:moveTo>
                          <a:pt x="0" y="4"/>
                        </a:moveTo>
                        <a:lnTo>
                          <a:pt x="2" y="4"/>
                        </a:lnTo>
                        <a:lnTo>
                          <a:pt x="3" y="4"/>
                        </a:lnTo>
                        <a:lnTo>
                          <a:pt x="4" y="3"/>
                        </a:lnTo>
                        <a:lnTo>
                          <a:pt x="4" y="2"/>
                        </a:lnTo>
                        <a:lnTo>
                          <a:pt x="5" y="2"/>
                        </a:lnTo>
                        <a:lnTo>
                          <a:pt x="5" y="1"/>
                        </a:lnTo>
                        <a:lnTo>
                          <a:pt x="4" y="1"/>
                        </a:lnTo>
                        <a:lnTo>
                          <a:pt x="2" y="0"/>
                        </a:lnTo>
                        <a:lnTo>
                          <a:pt x="1" y="2"/>
                        </a:lnTo>
                        <a:lnTo>
                          <a:pt x="0" y="4"/>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2" name="Group 202"/>
                <p:cNvGrpSpPr>
                  <a:grpSpLocks/>
                </p:cNvGrpSpPr>
                <p:nvPr/>
              </p:nvGrpSpPr>
              <p:grpSpPr bwMode="auto">
                <a:xfrm>
                  <a:off x="1808" y="2506"/>
                  <a:ext cx="4" cy="12"/>
                  <a:chOff x="1808" y="2506"/>
                  <a:chExt cx="4" cy="12"/>
                </a:xfrm>
              </p:grpSpPr>
              <p:sp>
                <p:nvSpPr>
                  <p:cNvPr id="1874" name="Freeform 203"/>
                  <p:cNvSpPr>
                    <a:spLocks/>
                  </p:cNvSpPr>
                  <p:nvPr/>
                </p:nvSpPr>
                <p:spPr bwMode="auto">
                  <a:xfrm>
                    <a:off x="1808" y="2506"/>
                    <a:ext cx="4" cy="10"/>
                  </a:xfrm>
                  <a:custGeom>
                    <a:avLst/>
                    <a:gdLst>
                      <a:gd name="T0" fmla="*/ 3 w 4"/>
                      <a:gd name="T1" fmla="*/ 9 h 10"/>
                      <a:gd name="T2" fmla="*/ 3 w 4"/>
                      <a:gd name="T3" fmla="*/ 6 h 10"/>
                      <a:gd name="T4" fmla="*/ 3 w 4"/>
                      <a:gd name="T5" fmla="*/ 6 h 10"/>
                      <a:gd name="T6" fmla="*/ 3 w 4"/>
                      <a:gd name="T7" fmla="*/ 5 h 10"/>
                      <a:gd name="T8" fmla="*/ 3 w 4"/>
                      <a:gd name="T9" fmla="*/ 2 h 10"/>
                      <a:gd name="T10" fmla="*/ 2 w 4"/>
                      <a:gd name="T11" fmla="*/ 1 h 10"/>
                      <a:gd name="T12" fmla="*/ 1 w 4"/>
                      <a:gd name="T13" fmla="*/ 0 h 10"/>
                      <a:gd name="T14" fmla="*/ 1 w 4"/>
                      <a:gd name="T15" fmla="*/ 3 h 10"/>
                      <a:gd name="T16" fmla="*/ 0 w 4"/>
                      <a:gd name="T17" fmla="*/ 8 h 10"/>
                      <a:gd name="T18" fmla="*/ 1 w 4"/>
                      <a:gd name="T19" fmla="*/ 8 h 10"/>
                      <a:gd name="T20" fmla="*/ 3 w 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10">
                        <a:moveTo>
                          <a:pt x="3" y="9"/>
                        </a:moveTo>
                        <a:lnTo>
                          <a:pt x="3" y="6"/>
                        </a:lnTo>
                        <a:lnTo>
                          <a:pt x="3" y="6"/>
                        </a:lnTo>
                        <a:lnTo>
                          <a:pt x="3" y="5"/>
                        </a:lnTo>
                        <a:lnTo>
                          <a:pt x="3" y="2"/>
                        </a:lnTo>
                        <a:lnTo>
                          <a:pt x="2" y="1"/>
                        </a:lnTo>
                        <a:lnTo>
                          <a:pt x="1" y="0"/>
                        </a:lnTo>
                        <a:lnTo>
                          <a:pt x="1" y="3"/>
                        </a:lnTo>
                        <a:lnTo>
                          <a:pt x="0" y="8"/>
                        </a:lnTo>
                        <a:lnTo>
                          <a:pt x="1" y="8"/>
                        </a:lnTo>
                        <a:lnTo>
                          <a:pt x="3" y="9"/>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75" name="Freeform 204"/>
                  <p:cNvSpPr>
                    <a:spLocks/>
                  </p:cNvSpPr>
                  <p:nvPr/>
                </p:nvSpPr>
                <p:spPr bwMode="auto">
                  <a:xfrm>
                    <a:off x="1808" y="2510"/>
                    <a:ext cx="4" cy="8"/>
                  </a:xfrm>
                  <a:custGeom>
                    <a:avLst/>
                    <a:gdLst>
                      <a:gd name="T0" fmla="*/ 0 w 4"/>
                      <a:gd name="T1" fmla="*/ 7 h 8"/>
                      <a:gd name="T2" fmla="*/ 0 w 4"/>
                      <a:gd name="T3" fmla="*/ 7 h 8"/>
                      <a:gd name="T4" fmla="*/ 1 w 4"/>
                      <a:gd name="T5" fmla="*/ 6 h 8"/>
                      <a:gd name="T6" fmla="*/ 2 w 4"/>
                      <a:gd name="T7" fmla="*/ 5 h 8"/>
                      <a:gd name="T8" fmla="*/ 3 w 4"/>
                      <a:gd name="T9" fmla="*/ 4 h 8"/>
                      <a:gd name="T10" fmla="*/ 3 w 4"/>
                      <a:gd name="T11" fmla="*/ 3 h 8"/>
                      <a:gd name="T12" fmla="*/ 3 w 4"/>
                      <a:gd name="T13" fmla="*/ 2 h 8"/>
                      <a:gd name="T14" fmla="*/ 2 w 4"/>
                      <a:gd name="T15" fmla="*/ 1 h 8"/>
                      <a:gd name="T16" fmla="*/ 0 w 4"/>
                      <a:gd name="T17" fmla="*/ 0 h 8"/>
                      <a:gd name="T18" fmla="*/ 0 w 4"/>
                      <a:gd name="T19" fmla="*/ 4 h 8"/>
                      <a:gd name="T20" fmla="*/ 0 w 4"/>
                      <a:gd name="T2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8">
                        <a:moveTo>
                          <a:pt x="0" y="7"/>
                        </a:moveTo>
                        <a:lnTo>
                          <a:pt x="0" y="7"/>
                        </a:lnTo>
                        <a:lnTo>
                          <a:pt x="1" y="6"/>
                        </a:lnTo>
                        <a:lnTo>
                          <a:pt x="2" y="5"/>
                        </a:lnTo>
                        <a:lnTo>
                          <a:pt x="3" y="4"/>
                        </a:lnTo>
                        <a:lnTo>
                          <a:pt x="3" y="3"/>
                        </a:lnTo>
                        <a:lnTo>
                          <a:pt x="3" y="2"/>
                        </a:lnTo>
                        <a:lnTo>
                          <a:pt x="2" y="1"/>
                        </a:lnTo>
                        <a:lnTo>
                          <a:pt x="0" y="0"/>
                        </a:lnTo>
                        <a:lnTo>
                          <a:pt x="0" y="4"/>
                        </a:lnTo>
                        <a:lnTo>
                          <a:pt x="0" y="7"/>
                        </a:lnTo>
                      </a:path>
                    </a:pathLst>
                  </a:custGeom>
                  <a:noFill/>
                  <a:ln w="12700" cap="rnd" cmpd="sng">
                    <a:solidFill>
                      <a:srgbClr val="555555"/>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73" name="Line 205"/>
                <p:cNvSpPr>
                  <a:spLocks noChangeShapeType="1"/>
                </p:cNvSpPr>
                <p:nvPr/>
              </p:nvSpPr>
              <p:spPr bwMode="auto">
                <a:xfrm flipH="1" flipV="1">
                  <a:off x="1804" y="2511"/>
                  <a:ext cx="30" cy="12"/>
                </a:xfrm>
                <a:prstGeom prst="line">
                  <a:avLst/>
                </a:prstGeom>
                <a:noFill/>
                <a:ln w="12700">
                  <a:solidFill>
                    <a:srgbClr val="AAAAA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38" name="Group 206"/>
            <p:cNvGrpSpPr>
              <a:grpSpLocks/>
            </p:cNvGrpSpPr>
            <p:nvPr/>
          </p:nvGrpSpPr>
          <p:grpSpPr bwMode="auto">
            <a:xfrm>
              <a:off x="5829361" y="1590604"/>
              <a:ext cx="398930" cy="495906"/>
              <a:chOff x="3690" y="2340"/>
              <a:chExt cx="159" cy="139"/>
            </a:xfrm>
          </p:grpSpPr>
          <p:grpSp>
            <p:nvGrpSpPr>
              <p:cNvPr id="1766" name="Group 207"/>
              <p:cNvGrpSpPr>
                <a:grpSpLocks/>
              </p:cNvGrpSpPr>
              <p:nvPr/>
            </p:nvGrpSpPr>
            <p:grpSpPr bwMode="auto">
              <a:xfrm>
                <a:off x="3764" y="2354"/>
                <a:ext cx="53" cy="65"/>
                <a:chOff x="3764" y="2354"/>
                <a:chExt cx="53" cy="65"/>
              </a:xfrm>
            </p:grpSpPr>
            <p:sp>
              <p:nvSpPr>
                <p:cNvPr id="1812" name="Freeform 208"/>
                <p:cNvSpPr>
                  <a:spLocks/>
                </p:cNvSpPr>
                <p:nvPr/>
              </p:nvSpPr>
              <p:spPr bwMode="auto">
                <a:xfrm>
                  <a:off x="3799" y="2356"/>
                  <a:ext cx="4" cy="44"/>
                </a:xfrm>
                <a:custGeom>
                  <a:avLst/>
                  <a:gdLst>
                    <a:gd name="T0" fmla="*/ 0 w 4"/>
                    <a:gd name="T1" fmla="*/ 0 h 44"/>
                    <a:gd name="T2" fmla="*/ 3 w 4"/>
                    <a:gd name="T3" fmla="*/ 2 h 44"/>
                    <a:gd name="T4" fmla="*/ 3 w 4"/>
                    <a:gd name="T5" fmla="*/ 43 h 44"/>
                    <a:gd name="T6" fmla="*/ 0 w 4"/>
                    <a:gd name="T7" fmla="*/ 39 h 44"/>
                    <a:gd name="T8" fmla="*/ 0 w 4"/>
                    <a:gd name="T9" fmla="*/ 0 h 44"/>
                  </a:gdLst>
                  <a:ahLst/>
                  <a:cxnLst>
                    <a:cxn ang="0">
                      <a:pos x="T0" y="T1"/>
                    </a:cxn>
                    <a:cxn ang="0">
                      <a:pos x="T2" y="T3"/>
                    </a:cxn>
                    <a:cxn ang="0">
                      <a:pos x="T4" y="T5"/>
                    </a:cxn>
                    <a:cxn ang="0">
                      <a:pos x="T6" y="T7"/>
                    </a:cxn>
                    <a:cxn ang="0">
                      <a:pos x="T8" y="T9"/>
                    </a:cxn>
                  </a:cxnLst>
                  <a:rect l="0" t="0" r="r" b="b"/>
                  <a:pathLst>
                    <a:path w="4" h="44">
                      <a:moveTo>
                        <a:pt x="0" y="0"/>
                      </a:moveTo>
                      <a:lnTo>
                        <a:pt x="3" y="2"/>
                      </a:lnTo>
                      <a:lnTo>
                        <a:pt x="3" y="43"/>
                      </a:lnTo>
                      <a:lnTo>
                        <a:pt x="0" y="39"/>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3" name="Freeform 209"/>
                <p:cNvSpPr>
                  <a:spLocks/>
                </p:cNvSpPr>
                <p:nvPr/>
              </p:nvSpPr>
              <p:spPr bwMode="auto">
                <a:xfrm>
                  <a:off x="3799" y="2356"/>
                  <a:ext cx="6" cy="46"/>
                </a:xfrm>
                <a:custGeom>
                  <a:avLst/>
                  <a:gdLst>
                    <a:gd name="T0" fmla="*/ 0 w 6"/>
                    <a:gd name="T1" fmla="*/ 0 h 46"/>
                    <a:gd name="T2" fmla="*/ 5 w 6"/>
                    <a:gd name="T3" fmla="*/ 2 h 46"/>
                    <a:gd name="T4" fmla="*/ 5 w 6"/>
                    <a:gd name="T5" fmla="*/ 45 h 46"/>
                    <a:gd name="T6" fmla="*/ 0 w 6"/>
                    <a:gd name="T7" fmla="*/ 41 h 46"/>
                    <a:gd name="T8" fmla="*/ 0 w 6"/>
                    <a:gd name="T9" fmla="*/ 0 h 46"/>
                  </a:gdLst>
                  <a:ahLst/>
                  <a:cxnLst>
                    <a:cxn ang="0">
                      <a:pos x="T0" y="T1"/>
                    </a:cxn>
                    <a:cxn ang="0">
                      <a:pos x="T2" y="T3"/>
                    </a:cxn>
                    <a:cxn ang="0">
                      <a:pos x="T4" y="T5"/>
                    </a:cxn>
                    <a:cxn ang="0">
                      <a:pos x="T6" y="T7"/>
                    </a:cxn>
                    <a:cxn ang="0">
                      <a:pos x="T8" y="T9"/>
                    </a:cxn>
                  </a:cxnLst>
                  <a:rect l="0" t="0" r="r" b="b"/>
                  <a:pathLst>
                    <a:path w="6" h="46">
                      <a:moveTo>
                        <a:pt x="0" y="0"/>
                      </a:moveTo>
                      <a:lnTo>
                        <a:pt x="5" y="2"/>
                      </a:lnTo>
                      <a:lnTo>
                        <a:pt x="5" y="45"/>
                      </a:lnTo>
                      <a:lnTo>
                        <a:pt x="0" y="41"/>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4" name="Freeform 210"/>
                <p:cNvSpPr>
                  <a:spLocks/>
                </p:cNvSpPr>
                <p:nvPr/>
              </p:nvSpPr>
              <p:spPr bwMode="auto">
                <a:xfrm>
                  <a:off x="3804" y="2356"/>
                  <a:ext cx="10" cy="44"/>
                </a:xfrm>
                <a:custGeom>
                  <a:avLst/>
                  <a:gdLst>
                    <a:gd name="T0" fmla="*/ 0 w 10"/>
                    <a:gd name="T1" fmla="*/ 2 h 44"/>
                    <a:gd name="T2" fmla="*/ 9 w 10"/>
                    <a:gd name="T3" fmla="*/ 0 h 44"/>
                    <a:gd name="T4" fmla="*/ 9 w 10"/>
                    <a:gd name="T5" fmla="*/ 39 h 44"/>
                    <a:gd name="T6" fmla="*/ 0 w 10"/>
                    <a:gd name="T7" fmla="*/ 43 h 44"/>
                    <a:gd name="T8" fmla="*/ 0 w 10"/>
                    <a:gd name="T9" fmla="*/ 2 h 44"/>
                  </a:gdLst>
                  <a:ahLst/>
                  <a:cxnLst>
                    <a:cxn ang="0">
                      <a:pos x="T0" y="T1"/>
                    </a:cxn>
                    <a:cxn ang="0">
                      <a:pos x="T2" y="T3"/>
                    </a:cxn>
                    <a:cxn ang="0">
                      <a:pos x="T4" y="T5"/>
                    </a:cxn>
                    <a:cxn ang="0">
                      <a:pos x="T6" y="T7"/>
                    </a:cxn>
                    <a:cxn ang="0">
                      <a:pos x="T8" y="T9"/>
                    </a:cxn>
                  </a:cxnLst>
                  <a:rect l="0" t="0" r="r" b="b"/>
                  <a:pathLst>
                    <a:path w="10" h="44">
                      <a:moveTo>
                        <a:pt x="0" y="2"/>
                      </a:moveTo>
                      <a:lnTo>
                        <a:pt x="9" y="0"/>
                      </a:lnTo>
                      <a:lnTo>
                        <a:pt x="9" y="39"/>
                      </a:lnTo>
                      <a:lnTo>
                        <a:pt x="0" y="43"/>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5" name="Freeform 211"/>
                <p:cNvSpPr>
                  <a:spLocks/>
                </p:cNvSpPr>
                <p:nvPr/>
              </p:nvSpPr>
              <p:spPr bwMode="auto">
                <a:xfrm>
                  <a:off x="3804" y="2356"/>
                  <a:ext cx="13" cy="46"/>
                </a:xfrm>
                <a:custGeom>
                  <a:avLst/>
                  <a:gdLst>
                    <a:gd name="T0" fmla="*/ 0 w 13"/>
                    <a:gd name="T1" fmla="*/ 2 h 46"/>
                    <a:gd name="T2" fmla="*/ 12 w 13"/>
                    <a:gd name="T3" fmla="*/ 0 h 46"/>
                    <a:gd name="T4" fmla="*/ 12 w 13"/>
                    <a:gd name="T5" fmla="*/ 41 h 46"/>
                    <a:gd name="T6" fmla="*/ 0 w 13"/>
                    <a:gd name="T7" fmla="*/ 45 h 46"/>
                    <a:gd name="T8" fmla="*/ 0 w 13"/>
                    <a:gd name="T9" fmla="*/ 2 h 46"/>
                  </a:gdLst>
                  <a:ahLst/>
                  <a:cxnLst>
                    <a:cxn ang="0">
                      <a:pos x="T0" y="T1"/>
                    </a:cxn>
                    <a:cxn ang="0">
                      <a:pos x="T2" y="T3"/>
                    </a:cxn>
                    <a:cxn ang="0">
                      <a:pos x="T4" y="T5"/>
                    </a:cxn>
                    <a:cxn ang="0">
                      <a:pos x="T6" y="T7"/>
                    </a:cxn>
                    <a:cxn ang="0">
                      <a:pos x="T8" y="T9"/>
                    </a:cxn>
                  </a:cxnLst>
                  <a:rect l="0" t="0" r="r" b="b"/>
                  <a:pathLst>
                    <a:path w="13" h="46">
                      <a:moveTo>
                        <a:pt x="0" y="2"/>
                      </a:moveTo>
                      <a:lnTo>
                        <a:pt x="12" y="0"/>
                      </a:lnTo>
                      <a:lnTo>
                        <a:pt x="12" y="41"/>
                      </a:lnTo>
                      <a:lnTo>
                        <a:pt x="0" y="45"/>
                      </a:lnTo>
                      <a:lnTo>
                        <a:pt x="0" y="2"/>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6" name="Freeform 212"/>
                <p:cNvSpPr>
                  <a:spLocks/>
                </p:cNvSpPr>
                <p:nvPr/>
              </p:nvSpPr>
              <p:spPr bwMode="auto">
                <a:xfrm>
                  <a:off x="3799" y="2354"/>
                  <a:ext cx="15" cy="1"/>
                </a:xfrm>
                <a:custGeom>
                  <a:avLst/>
                  <a:gdLst>
                    <a:gd name="T0" fmla="*/ 0 w 15"/>
                    <a:gd name="T1" fmla="*/ 0 h 1"/>
                    <a:gd name="T2" fmla="*/ 7 w 15"/>
                    <a:gd name="T3" fmla="*/ 0 h 1"/>
                    <a:gd name="T4" fmla="*/ 14 w 15"/>
                    <a:gd name="T5" fmla="*/ 0 h 1"/>
                    <a:gd name="T6" fmla="*/ 8 w 15"/>
                    <a:gd name="T7" fmla="*/ 0 h 1"/>
                    <a:gd name="T8" fmla="*/ 0 w 15"/>
                    <a:gd name="T9" fmla="*/ 0 h 1"/>
                  </a:gdLst>
                  <a:ahLst/>
                  <a:cxnLst>
                    <a:cxn ang="0">
                      <a:pos x="T0" y="T1"/>
                    </a:cxn>
                    <a:cxn ang="0">
                      <a:pos x="T2" y="T3"/>
                    </a:cxn>
                    <a:cxn ang="0">
                      <a:pos x="T4" y="T5"/>
                    </a:cxn>
                    <a:cxn ang="0">
                      <a:pos x="T6" y="T7"/>
                    </a:cxn>
                    <a:cxn ang="0">
                      <a:pos x="T8" y="T9"/>
                    </a:cxn>
                  </a:cxnLst>
                  <a:rect l="0" t="0" r="r" b="b"/>
                  <a:pathLst>
                    <a:path w="15" h="1">
                      <a:moveTo>
                        <a:pt x="0" y="0"/>
                      </a:moveTo>
                      <a:lnTo>
                        <a:pt x="7" y="0"/>
                      </a:lnTo>
                      <a:lnTo>
                        <a:pt x="14" y="0"/>
                      </a:lnTo>
                      <a:lnTo>
                        <a:pt x="8"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7" name="Freeform 213"/>
                <p:cNvSpPr>
                  <a:spLocks/>
                </p:cNvSpPr>
                <p:nvPr/>
              </p:nvSpPr>
              <p:spPr bwMode="auto">
                <a:xfrm>
                  <a:off x="3799" y="2354"/>
                  <a:ext cx="18" cy="5"/>
                </a:xfrm>
                <a:custGeom>
                  <a:avLst/>
                  <a:gdLst>
                    <a:gd name="T0" fmla="*/ 0 w 18"/>
                    <a:gd name="T1" fmla="*/ 2 h 5"/>
                    <a:gd name="T2" fmla="*/ 8 w 18"/>
                    <a:gd name="T3" fmla="*/ 0 h 5"/>
                    <a:gd name="T4" fmla="*/ 17 w 18"/>
                    <a:gd name="T5" fmla="*/ 2 h 5"/>
                    <a:gd name="T6" fmla="*/ 10 w 18"/>
                    <a:gd name="T7" fmla="*/ 4 h 5"/>
                    <a:gd name="T8" fmla="*/ 0 w 18"/>
                    <a:gd name="T9" fmla="*/ 2 h 5"/>
                  </a:gdLst>
                  <a:ahLst/>
                  <a:cxnLst>
                    <a:cxn ang="0">
                      <a:pos x="T0" y="T1"/>
                    </a:cxn>
                    <a:cxn ang="0">
                      <a:pos x="T2" y="T3"/>
                    </a:cxn>
                    <a:cxn ang="0">
                      <a:pos x="T4" y="T5"/>
                    </a:cxn>
                    <a:cxn ang="0">
                      <a:pos x="T6" y="T7"/>
                    </a:cxn>
                    <a:cxn ang="0">
                      <a:pos x="T8" y="T9"/>
                    </a:cxn>
                  </a:cxnLst>
                  <a:rect l="0" t="0" r="r" b="b"/>
                  <a:pathLst>
                    <a:path w="18" h="5">
                      <a:moveTo>
                        <a:pt x="0" y="2"/>
                      </a:moveTo>
                      <a:lnTo>
                        <a:pt x="8" y="0"/>
                      </a:lnTo>
                      <a:lnTo>
                        <a:pt x="17" y="2"/>
                      </a:lnTo>
                      <a:lnTo>
                        <a:pt x="10" y="4"/>
                      </a:lnTo>
                      <a:lnTo>
                        <a:pt x="0" y="2"/>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8" name="Freeform 214"/>
                <p:cNvSpPr>
                  <a:spLocks/>
                </p:cNvSpPr>
                <p:nvPr/>
              </p:nvSpPr>
              <p:spPr bwMode="auto">
                <a:xfrm>
                  <a:off x="3781" y="2358"/>
                  <a:ext cx="11" cy="51"/>
                </a:xfrm>
                <a:custGeom>
                  <a:avLst/>
                  <a:gdLst>
                    <a:gd name="T0" fmla="*/ 0 w 11"/>
                    <a:gd name="T1" fmla="*/ 0 h 51"/>
                    <a:gd name="T2" fmla="*/ 10 w 11"/>
                    <a:gd name="T3" fmla="*/ 4 h 51"/>
                    <a:gd name="T4" fmla="*/ 10 w 11"/>
                    <a:gd name="T5" fmla="*/ 50 h 51"/>
                    <a:gd name="T6" fmla="*/ 0 w 11"/>
                    <a:gd name="T7" fmla="*/ 45 h 51"/>
                    <a:gd name="T8" fmla="*/ 0 w 11"/>
                    <a:gd name="T9" fmla="*/ 0 h 51"/>
                  </a:gdLst>
                  <a:ahLst/>
                  <a:cxnLst>
                    <a:cxn ang="0">
                      <a:pos x="T0" y="T1"/>
                    </a:cxn>
                    <a:cxn ang="0">
                      <a:pos x="T2" y="T3"/>
                    </a:cxn>
                    <a:cxn ang="0">
                      <a:pos x="T4" y="T5"/>
                    </a:cxn>
                    <a:cxn ang="0">
                      <a:pos x="T6" y="T7"/>
                    </a:cxn>
                    <a:cxn ang="0">
                      <a:pos x="T8" y="T9"/>
                    </a:cxn>
                  </a:cxnLst>
                  <a:rect l="0" t="0" r="r" b="b"/>
                  <a:pathLst>
                    <a:path w="11" h="51">
                      <a:moveTo>
                        <a:pt x="0" y="0"/>
                      </a:moveTo>
                      <a:lnTo>
                        <a:pt x="10" y="4"/>
                      </a:lnTo>
                      <a:lnTo>
                        <a:pt x="10" y="50"/>
                      </a:lnTo>
                      <a:lnTo>
                        <a:pt x="0" y="45"/>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9" name="Freeform 215"/>
                <p:cNvSpPr>
                  <a:spLocks/>
                </p:cNvSpPr>
                <p:nvPr/>
              </p:nvSpPr>
              <p:spPr bwMode="auto">
                <a:xfrm>
                  <a:off x="3781" y="2358"/>
                  <a:ext cx="12" cy="53"/>
                </a:xfrm>
                <a:custGeom>
                  <a:avLst/>
                  <a:gdLst>
                    <a:gd name="T0" fmla="*/ 0 w 12"/>
                    <a:gd name="T1" fmla="*/ 0 h 53"/>
                    <a:gd name="T2" fmla="*/ 11 w 12"/>
                    <a:gd name="T3" fmla="*/ 4 h 53"/>
                    <a:gd name="T4" fmla="*/ 11 w 12"/>
                    <a:gd name="T5" fmla="*/ 52 h 53"/>
                    <a:gd name="T6" fmla="*/ 0 w 12"/>
                    <a:gd name="T7" fmla="*/ 47 h 53"/>
                    <a:gd name="T8" fmla="*/ 0 w 12"/>
                    <a:gd name="T9" fmla="*/ 0 h 53"/>
                  </a:gdLst>
                  <a:ahLst/>
                  <a:cxnLst>
                    <a:cxn ang="0">
                      <a:pos x="T0" y="T1"/>
                    </a:cxn>
                    <a:cxn ang="0">
                      <a:pos x="T2" y="T3"/>
                    </a:cxn>
                    <a:cxn ang="0">
                      <a:pos x="T4" y="T5"/>
                    </a:cxn>
                    <a:cxn ang="0">
                      <a:pos x="T6" y="T7"/>
                    </a:cxn>
                    <a:cxn ang="0">
                      <a:pos x="T8" y="T9"/>
                    </a:cxn>
                  </a:cxnLst>
                  <a:rect l="0" t="0" r="r" b="b"/>
                  <a:pathLst>
                    <a:path w="12" h="53">
                      <a:moveTo>
                        <a:pt x="0" y="0"/>
                      </a:moveTo>
                      <a:lnTo>
                        <a:pt x="11" y="4"/>
                      </a:lnTo>
                      <a:lnTo>
                        <a:pt x="11" y="52"/>
                      </a:lnTo>
                      <a:lnTo>
                        <a:pt x="0" y="47"/>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0" name="Freeform 216"/>
                <p:cNvSpPr>
                  <a:spLocks/>
                </p:cNvSpPr>
                <p:nvPr/>
              </p:nvSpPr>
              <p:spPr bwMode="auto">
                <a:xfrm>
                  <a:off x="3792" y="2358"/>
                  <a:ext cx="8" cy="51"/>
                </a:xfrm>
                <a:custGeom>
                  <a:avLst/>
                  <a:gdLst>
                    <a:gd name="T0" fmla="*/ 0 w 8"/>
                    <a:gd name="T1" fmla="*/ 4 h 51"/>
                    <a:gd name="T2" fmla="*/ 7 w 8"/>
                    <a:gd name="T3" fmla="*/ 0 h 51"/>
                    <a:gd name="T4" fmla="*/ 7 w 8"/>
                    <a:gd name="T5" fmla="*/ 45 h 51"/>
                    <a:gd name="T6" fmla="*/ 0 w 8"/>
                    <a:gd name="T7" fmla="*/ 50 h 51"/>
                    <a:gd name="T8" fmla="*/ 0 w 8"/>
                    <a:gd name="T9" fmla="*/ 4 h 51"/>
                  </a:gdLst>
                  <a:ahLst/>
                  <a:cxnLst>
                    <a:cxn ang="0">
                      <a:pos x="T0" y="T1"/>
                    </a:cxn>
                    <a:cxn ang="0">
                      <a:pos x="T2" y="T3"/>
                    </a:cxn>
                    <a:cxn ang="0">
                      <a:pos x="T4" y="T5"/>
                    </a:cxn>
                    <a:cxn ang="0">
                      <a:pos x="T6" y="T7"/>
                    </a:cxn>
                    <a:cxn ang="0">
                      <a:pos x="T8" y="T9"/>
                    </a:cxn>
                  </a:cxnLst>
                  <a:rect l="0" t="0" r="r" b="b"/>
                  <a:pathLst>
                    <a:path w="8" h="51">
                      <a:moveTo>
                        <a:pt x="0" y="4"/>
                      </a:moveTo>
                      <a:lnTo>
                        <a:pt x="7" y="0"/>
                      </a:lnTo>
                      <a:lnTo>
                        <a:pt x="7" y="45"/>
                      </a:lnTo>
                      <a:lnTo>
                        <a:pt x="0" y="50"/>
                      </a:lnTo>
                      <a:lnTo>
                        <a:pt x="0"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1" name="Freeform 217"/>
                <p:cNvSpPr>
                  <a:spLocks/>
                </p:cNvSpPr>
                <p:nvPr/>
              </p:nvSpPr>
              <p:spPr bwMode="auto">
                <a:xfrm>
                  <a:off x="3792" y="2358"/>
                  <a:ext cx="11" cy="53"/>
                </a:xfrm>
                <a:custGeom>
                  <a:avLst/>
                  <a:gdLst>
                    <a:gd name="T0" fmla="*/ 0 w 11"/>
                    <a:gd name="T1" fmla="*/ 4 h 53"/>
                    <a:gd name="T2" fmla="*/ 10 w 11"/>
                    <a:gd name="T3" fmla="*/ 0 h 53"/>
                    <a:gd name="T4" fmla="*/ 10 w 11"/>
                    <a:gd name="T5" fmla="*/ 47 h 53"/>
                    <a:gd name="T6" fmla="*/ 0 w 11"/>
                    <a:gd name="T7" fmla="*/ 52 h 53"/>
                    <a:gd name="T8" fmla="*/ 0 w 11"/>
                    <a:gd name="T9" fmla="*/ 4 h 53"/>
                  </a:gdLst>
                  <a:ahLst/>
                  <a:cxnLst>
                    <a:cxn ang="0">
                      <a:pos x="T0" y="T1"/>
                    </a:cxn>
                    <a:cxn ang="0">
                      <a:pos x="T2" y="T3"/>
                    </a:cxn>
                    <a:cxn ang="0">
                      <a:pos x="T4" y="T5"/>
                    </a:cxn>
                    <a:cxn ang="0">
                      <a:pos x="T6" y="T7"/>
                    </a:cxn>
                    <a:cxn ang="0">
                      <a:pos x="T8" y="T9"/>
                    </a:cxn>
                  </a:cxnLst>
                  <a:rect l="0" t="0" r="r" b="b"/>
                  <a:pathLst>
                    <a:path w="11" h="53">
                      <a:moveTo>
                        <a:pt x="0" y="4"/>
                      </a:moveTo>
                      <a:lnTo>
                        <a:pt x="10" y="0"/>
                      </a:lnTo>
                      <a:lnTo>
                        <a:pt x="10" y="47"/>
                      </a:lnTo>
                      <a:lnTo>
                        <a:pt x="0" y="52"/>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2" name="Freeform 218"/>
                <p:cNvSpPr>
                  <a:spLocks/>
                </p:cNvSpPr>
                <p:nvPr/>
              </p:nvSpPr>
              <p:spPr bwMode="auto">
                <a:xfrm>
                  <a:off x="3781" y="2358"/>
                  <a:ext cx="19" cy="1"/>
                </a:xfrm>
                <a:custGeom>
                  <a:avLst/>
                  <a:gdLst>
                    <a:gd name="T0" fmla="*/ 0 w 19"/>
                    <a:gd name="T1" fmla="*/ 0 h 1"/>
                    <a:gd name="T2" fmla="*/ 8 w 19"/>
                    <a:gd name="T3" fmla="*/ 0 h 1"/>
                    <a:gd name="T4" fmla="*/ 18 w 19"/>
                    <a:gd name="T5" fmla="*/ 0 h 1"/>
                    <a:gd name="T6" fmla="*/ 10 w 19"/>
                    <a:gd name="T7" fmla="*/ 0 h 1"/>
                    <a:gd name="T8" fmla="*/ 0 w 19"/>
                    <a:gd name="T9" fmla="*/ 0 h 1"/>
                  </a:gdLst>
                  <a:ahLst/>
                  <a:cxnLst>
                    <a:cxn ang="0">
                      <a:pos x="T0" y="T1"/>
                    </a:cxn>
                    <a:cxn ang="0">
                      <a:pos x="T2" y="T3"/>
                    </a:cxn>
                    <a:cxn ang="0">
                      <a:pos x="T4" y="T5"/>
                    </a:cxn>
                    <a:cxn ang="0">
                      <a:pos x="T6" y="T7"/>
                    </a:cxn>
                    <a:cxn ang="0">
                      <a:pos x="T8" y="T9"/>
                    </a:cxn>
                  </a:cxnLst>
                  <a:rect l="0" t="0" r="r" b="b"/>
                  <a:pathLst>
                    <a:path w="19" h="1">
                      <a:moveTo>
                        <a:pt x="0" y="0"/>
                      </a:moveTo>
                      <a:lnTo>
                        <a:pt x="8" y="0"/>
                      </a:lnTo>
                      <a:lnTo>
                        <a:pt x="18" y="0"/>
                      </a:lnTo>
                      <a:lnTo>
                        <a:pt x="1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3" name="Freeform 219"/>
                <p:cNvSpPr>
                  <a:spLocks/>
                </p:cNvSpPr>
                <p:nvPr/>
              </p:nvSpPr>
              <p:spPr bwMode="auto">
                <a:xfrm>
                  <a:off x="3781" y="2358"/>
                  <a:ext cx="22" cy="3"/>
                </a:xfrm>
                <a:custGeom>
                  <a:avLst/>
                  <a:gdLst>
                    <a:gd name="T0" fmla="*/ 0 w 22"/>
                    <a:gd name="T1" fmla="*/ 1 h 3"/>
                    <a:gd name="T2" fmla="*/ 10 w 22"/>
                    <a:gd name="T3" fmla="*/ 0 h 3"/>
                    <a:gd name="T4" fmla="*/ 21 w 22"/>
                    <a:gd name="T5" fmla="*/ 1 h 3"/>
                    <a:gd name="T6" fmla="*/ 12 w 22"/>
                    <a:gd name="T7" fmla="*/ 2 h 3"/>
                    <a:gd name="T8" fmla="*/ 0 w 22"/>
                    <a:gd name="T9" fmla="*/ 1 h 3"/>
                  </a:gdLst>
                  <a:ahLst/>
                  <a:cxnLst>
                    <a:cxn ang="0">
                      <a:pos x="T0" y="T1"/>
                    </a:cxn>
                    <a:cxn ang="0">
                      <a:pos x="T2" y="T3"/>
                    </a:cxn>
                    <a:cxn ang="0">
                      <a:pos x="T4" y="T5"/>
                    </a:cxn>
                    <a:cxn ang="0">
                      <a:pos x="T6" y="T7"/>
                    </a:cxn>
                    <a:cxn ang="0">
                      <a:pos x="T8" y="T9"/>
                    </a:cxn>
                  </a:cxnLst>
                  <a:rect l="0" t="0" r="r" b="b"/>
                  <a:pathLst>
                    <a:path w="22" h="3">
                      <a:moveTo>
                        <a:pt x="0" y="1"/>
                      </a:moveTo>
                      <a:lnTo>
                        <a:pt x="10" y="0"/>
                      </a:lnTo>
                      <a:lnTo>
                        <a:pt x="21" y="1"/>
                      </a:lnTo>
                      <a:lnTo>
                        <a:pt x="12" y="2"/>
                      </a:lnTo>
                      <a:lnTo>
                        <a:pt x="0" y="1"/>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4" name="Freeform 220"/>
                <p:cNvSpPr>
                  <a:spLocks/>
                </p:cNvSpPr>
                <p:nvPr/>
              </p:nvSpPr>
              <p:spPr bwMode="auto">
                <a:xfrm>
                  <a:off x="3764" y="2360"/>
                  <a:ext cx="9" cy="57"/>
                </a:xfrm>
                <a:custGeom>
                  <a:avLst/>
                  <a:gdLst>
                    <a:gd name="T0" fmla="*/ 0 w 9"/>
                    <a:gd name="T1" fmla="*/ 0 h 57"/>
                    <a:gd name="T2" fmla="*/ 8 w 9"/>
                    <a:gd name="T3" fmla="*/ 3 h 57"/>
                    <a:gd name="T4" fmla="*/ 8 w 9"/>
                    <a:gd name="T5" fmla="*/ 56 h 57"/>
                    <a:gd name="T6" fmla="*/ 0 w 9"/>
                    <a:gd name="T7" fmla="*/ 52 h 57"/>
                    <a:gd name="T8" fmla="*/ 0 w 9"/>
                    <a:gd name="T9" fmla="*/ 0 h 57"/>
                  </a:gdLst>
                  <a:ahLst/>
                  <a:cxnLst>
                    <a:cxn ang="0">
                      <a:pos x="T0" y="T1"/>
                    </a:cxn>
                    <a:cxn ang="0">
                      <a:pos x="T2" y="T3"/>
                    </a:cxn>
                    <a:cxn ang="0">
                      <a:pos x="T4" y="T5"/>
                    </a:cxn>
                    <a:cxn ang="0">
                      <a:pos x="T6" y="T7"/>
                    </a:cxn>
                    <a:cxn ang="0">
                      <a:pos x="T8" y="T9"/>
                    </a:cxn>
                  </a:cxnLst>
                  <a:rect l="0" t="0" r="r" b="b"/>
                  <a:pathLst>
                    <a:path w="9" h="57">
                      <a:moveTo>
                        <a:pt x="0" y="0"/>
                      </a:moveTo>
                      <a:lnTo>
                        <a:pt x="8" y="3"/>
                      </a:lnTo>
                      <a:lnTo>
                        <a:pt x="8" y="56"/>
                      </a:lnTo>
                      <a:lnTo>
                        <a:pt x="0" y="52"/>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5" name="Freeform 221"/>
                <p:cNvSpPr>
                  <a:spLocks/>
                </p:cNvSpPr>
                <p:nvPr/>
              </p:nvSpPr>
              <p:spPr bwMode="auto">
                <a:xfrm>
                  <a:off x="3764" y="2360"/>
                  <a:ext cx="9" cy="59"/>
                </a:xfrm>
                <a:custGeom>
                  <a:avLst/>
                  <a:gdLst>
                    <a:gd name="T0" fmla="*/ 0 w 9"/>
                    <a:gd name="T1" fmla="*/ 0 h 59"/>
                    <a:gd name="T2" fmla="*/ 8 w 9"/>
                    <a:gd name="T3" fmla="*/ 4 h 59"/>
                    <a:gd name="T4" fmla="*/ 8 w 9"/>
                    <a:gd name="T5" fmla="*/ 58 h 59"/>
                    <a:gd name="T6" fmla="*/ 0 w 9"/>
                    <a:gd name="T7" fmla="*/ 53 h 59"/>
                    <a:gd name="T8" fmla="*/ 0 w 9"/>
                    <a:gd name="T9" fmla="*/ 0 h 59"/>
                  </a:gdLst>
                  <a:ahLst/>
                  <a:cxnLst>
                    <a:cxn ang="0">
                      <a:pos x="T0" y="T1"/>
                    </a:cxn>
                    <a:cxn ang="0">
                      <a:pos x="T2" y="T3"/>
                    </a:cxn>
                    <a:cxn ang="0">
                      <a:pos x="T4" y="T5"/>
                    </a:cxn>
                    <a:cxn ang="0">
                      <a:pos x="T6" y="T7"/>
                    </a:cxn>
                    <a:cxn ang="0">
                      <a:pos x="T8" y="T9"/>
                    </a:cxn>
                  </a:cxnLst>
                  <a:rect l="0" t="0" r="r" b="b"/>
                  <a:pathLst>
                    <a:path w="9" h="59">
                      <a:moveTo>
                        <a:pt x="0" y="0"/>
                      </a:moveTo>
                      <a:lnTo>
                        <a:pt x="8" y="4"/>
                      </a:lnTo>
                      <a:lnTo>
                        <a:pt x="8" y="58"/>
                      </a:lnTo>
                      <a:lnTo>
                        <a:pt x="0" y="53"/>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6" name="Freeform 222"/>
                <p:cNvSpPr>
                  <a:spLocks/>
                </p:cNvSpPr>
                <p:nvPr/>
              </p:nvSpPr>
              <p:spPr bwMode="auto">
                <a:xfrm>
                  <a:off x="3772" y="2360"/>
                  <a:ext cx="10" cy="57"/>
                </a:xfrm>
                <a:custGeom>
                  <a:avLst/>
                  <a:gdLst>
                    <a:gd name="T0" fmla="*/ 0 w 10"/>
                    <a:gd name="T1" fmla="*/ 3 h 57"/>
                    <a:gd name="T2" fmla="*/ 9 w 10"/>
                    <a:gd name="T3" fmla="*/ 0 h 57"/>
                    <a:gd name="T4" fmla="*/ 9 w 10"/>
                    <a:gd name="T5" fmla="*/ 51 h 57"/>
                    <a:gd name="T6" fmla="*/ 0 w 10"/>
                    <a:gd name="T7" fmla="*/ 56 h 57"/>
                    <a:gd name="T8" fmla="*/ 0 w 10"/>
                    <a:gd name="T9" fmla="*/ 3 h 57"/>
                  </a:gdLst>
                  <a:ahLst/>
                  <a:cxnLst>
                    <a:cxn ang="0">
                      <a:pos x="T0" y="T1"/>
                    </a:cxn>
                    <a:cxn ang="0">
                      <a:pos x="T2" y="T3"/>
                    </a:cxn>
                    <a:cxn ang="0">
                      <a:pos x="T4" y="T5"/>
                    </a:cxn>
                    <a:cxn ang="0">
                      <a:pos x="T6" y="T7"/>
                    </a:cxn>
                    <a:cxn ang="0">
                      <a:pos x="T8" y="T9"/>
                    </a:cxn>
                  </a:cxnLst>
                  <a:rect l="0" t="0" r="r" b="b"/>
                  <a:pathLst>
                    <a:path w="10" h="57">
                      <a:moveTo>
                        <a:pt x="0" y="3"/>
                      </a:moveTo>
                      <a:lnTo>
                        <a:pt x="9" y="0"/>
                      </a:lnTo>
                      <a:lnTo>
                        <a:pt x="9" y="51"/>
                      </a:lnTo>
                      <a:lnTo>
                        <a:pt x="0" y="56"/>
                      </a:lnTo>
                      <a:lnTo>
                        <a:pt x="0"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7" name="Freeform 223"/>
                <p:cNvSpPr>
                  <a:spLocks/>
                </p:cNvSpPr>
                <p:nvPr/>
              </p:nvSpPr>
              <p:spPr bwMode="auto">
                <a:xfrm>
                  <a:off x="3772" y="2360"/>
                  <a:ext cx="12" cy="59"/>
                </a:xfrm>
                <a:custGeom>
                  <a:avLst/>
                  <a:gdLst>
                    <a:gd name="T0" fmla="*/ 0 w 12"/>
                    <a:gd name="T1" fmla="*/ 4 h 59"/>
                    <a:gd name="T2" fmla="*/ 11 w 12"/>
                    <a:gd name="T3" fmla="*/ 0 h 59"/>
                    <a:gd name="T4" fmla="*/ 11 w 12"/>
                    <a:gd name="T5" fmla="*/ 53 h 59"/>
                    <a:gd name="T6" fmla="*/ 0 w 12"/>
                    <a:gd name="T7" fmla="*/ 58 h 59"/>
                    <a:gd name="T8" fmla="*/ 0 w 12"/>
                    <a:gd name="T9" fmla="*/ 4 h 59"/>
                  </a:gdLst>
                  <a:ahLst/>
                  <a:cxnLst>
                    <a:cxn ang="0">
                      <a:pos x="T0" y="T1"/>
                    </a:cxn>
                    <a:cxn ang="0">
                      <a:pos x="T2" y="T3"/>
                    </a:cxn>
                    <a:cxn ang="0">
                      <a:pos x="T4" y="T5"/>
                    </a:cxn>
                    <a:cxn ang="0">
                      <a:pos x="T6" y="T7"/>
                    </a:cxn>
                    <a:cxn ang="0">
                      <a:pos x="T8" y="T9"/>
                    </a:cxn>
                  </a:cxnLst>
                  <a:rect l="0" t="0" r="r" b="b"/>
                  <a:pathLst>
                    <a:path w="12" h="59">
                      <a:moveTo>
                        <a:pt x="0" y="4"/>
                      </a:moveTo>
                      <a:lnTo>
                        <a:pt x="11" y="0"/>
                      </a:lnTo>
                      <a:lnTo>
                        <a:pt x="11" y="53"/>
                      </a:lnTo>
                      <a:lnTo>
                        <a:pt x="0" y="58"/>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8" name="Freeform 224"/>
                <p:cNvSpPr>
                  <a:spLocks/>
                </p:cNvSpPr>
                <p:nvPr/>
              </p:nvSpPr>
              <p:spPr bwMode="auto">
                <a:xfrm>
                  <a:off x="3764" y="2358"/>
                  <a:ext cx="18" cy="3"/>
                </a:xfrm>
                <a:custGeom>
                  <a:avLst/>
                  <a:gdLst>
                    <a:gd name="T0" fmla="*/ 0 w 18"/>
                    <a:gd name="T1" fmla="*/ 1 h 3"/>
                    <a:gd name="T2" fmla="*/ 8 w 18"/>
                    <a:gd name="T3" fmla="*/ 0 h 3"/>
                    <a:gd name="T4" fmla="*/ 17 w 18"/>
                    <a:gd name="T5" fmla="*/ 1 h 3"/>
                    <a:gd name="T6" fmla="*/ 9 w 18"/>
                    <a:gd name="T7" fmla="*/ 2 h 3"/>
                    <a:gd name="T8" fmla="*/ 0 w 18"/>
                    <a:gd name="T9" fmla="*/ 1 h 3"/>
                  </a:gdLst>
                  <a:ahLst/>
                  <a:cxnLst>
                    <a:cxn ang="0">
                      <a:pos x="T0" y="T1"/>
                    </a:cxn>
                    <a:cxn ang="0">
                      <a:pos x="T2" y="T3"/>
                    </a:cxn>
                    <a:cxn ang="0">
                      <a:pos x="T4" y="T5"/>
                    </a:cxn>
                    <a:cxn ang="0">
                      <a:pos x="T6" y="T7"/>
                    </a:cxn>
                    <a:cxn ang="0">
                      <a:pos x="T8" y="T9"/>
                    </a:cxn>
                  </a:cxnLst>
                  <a:rect l="0" t="0" r="r" b="b"/>
                  <a:pathLst>
                    <a:path w="18" h="3">
                      <a:moveTo>
                        <a:pt x="0" y="1"/>
                      </a:moveTo>
                      <a:lnTo>
                        <a:pt x="8" y="0"/>
                      </a:lnTo>
                      <a:lnTo>
                        <a:pt x="17" y="1"/>
                      </a:lnTo>
                      <a:lnTo>
                        <a:pt x="9" y="2"/>
                      </a:lnTo>
                      <a:lnTo>
                        <a:pt x="0" y="1"/>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29" name="Freeform 225"/>
                <p:cNvSpPr>
                  <a:spLocks/>
                </p:cNvSpPr>
                <p:nvPr/>
              </p:nvSpPr>
              <p:spPr bwMode="auto">
                <a:xfrm>
                  <a:off x="3764" y="2358"/>
                  <a:ext cx="20" cy="7"/>
                </a:xfrm>
                <a:custGeom>
                  <a:avLst/>
                  <a:gdLst>
                    <a:gd name="T0" fmla="*/ 0 w 20"/>
                    <a:gd name="T1" fmla="*/ 3 h 7"/>
                    <a:gd name="T2" fmla="*/ 9 w 20"/>
                    <a:gd name="T3" fmla="*/ 0 h 7"/>
                    <a:gd name="T4" fmla="*/ 19 w 20"/>
                    <a:gd name="T5" fmla="*/ 3 h 7"/>
                    <a:gd name="T6" fmla="*/ 10 w 20"/>
                    <a:gd name="T7" fmla="*/ 6 h 7"/>
                    <a:gd name="T8" fmla="*/ 0 w 20"/>
                    <a:gd name="T9" fmla="*/ 3 h 7"/>
                  </a:gdLst>
                  <a:ahLst/>
                  <a:cxnLst>
                    <a:cxn ang="0">
                      <a:pos x="T0" y="T1"/>
                    </a:cxn>
                    <a:cxn ang="0">
                      <a:pos x="T2" y="T3"/>
                    </a:cxn>
                    <a:cxn ang="0">
                      <a:pos x="T4" y="T5"/>
                    </a:cxn>
                    <a:cxn ang="0">
                      <a:pos x="T6" y="T7"/>
                    </a:cxn>
                    <a:cxn ang="0">
                      <a:pos x="T8" y="T9"/>
                    </a:cxn>
                  </a:cxnLst>
                  <a:rect l="0" t="0" r="r" b="b"/>
                  <a:pathLst>
                    <a:path w="20" h="7">
                      <a:moveTo>
                        <a:pt x="0" y="3"/>
                      </a:moveTo>
                      <a:lnTo>
                        <a:pt x="9" y="0"/>
                      </a:lnTo>
                      <a:lnTo>
                        <a:pt x="19" y="3"/>
                      </a:lnTo>
                      <a:lnTo>
                        <a:pt x="10" y="6"/>
                      </a:lnTo>
                      <a:lnTo>
                        <a:pt x="0" y="3"/>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67" name="Group 226"/>
              <p:cNvGrpSpPr>
                <a:grpSpLocks/>
              </p:cNvGrpSpPr>
              <p:nvPr/>
            </p:nvGrpSpPr>
            <p:grpSpPr bwMode="auto">
              <a:xfrm>
                <a:off x="3712" y="2340"/>
                <a:ext cx="33" cy="101"/>
                <a:chOff x="3712" y="2340"/>
                <a:chExt cx="33" cy="101"/>
              </a:xfrm>
            </p:grpSpPr>
            <p:sp>
              <p:nvSpPr>
                <p:cNvPr id="1806" name="Freeform 227"/>
                <p:cNvSpPr>
                  <a:spLocks/>
                </p:cNvSpPr>
                <p:nvPr/>
              </p:nvSpPr>
              <p:spPr bwMode="auto">
                <a:xfrm>
                  <a:off x="3712" y="2344"/>
                  <a:ext cx="15" cy="95"/>
                </a:xfrm>
                <a:custGeom>
                  <a:avLst/>
                  <a:gdLst>
                    <a:gd name="T0" fmla="*/ 0 w 15"/>
                    <a:gd name="T1" fmla="*/ 0 h 95"/>
                    <a:gd name="T2" fmla="*/ 14 w 15"/>
                    <a:gd name="T3" fmla="*/ 5 h 95"/>
                    <a:gd name="T4" fmla="*/ 14 w 15"/>
                    <a:gd name="T5" fmla="*/ 94 h 95"/>
                    <a:gd name="T6" fmla="*/ 0 w 15"/>
                    <a:gd name="T7" fmla="*/ 86 h 95"/>
                    <a:gd name="T8" fmla="*/ 0 w 15"/>
                    <a:gd name="T9" fmla="*/ 0 h 95"/>
                  </a:gdLst>
                  <a:ahLst/>
                  <a:cxnLst>
                    <a:cxn ang="0">
                      <a:pos x="T0" y="T1"/>
                    </a:cxn>
                    <a:cxn ang="0">
                      <a:pos x="T2" y="T3"/>
                    </a:cxn>
                    <a:cxn ang="0">
                      <a:pos x="T4" y="T5"/>
                    </a:cxn>
                    <a:cxn ang="0">
                      <a:pos x="T6" y="T7"/>
                    </a:cxn>
                    <a:cxn ang="0">
                      <a:pos x="T8" y="T9"/>
                    </a:cxn>
                  </a:cxnLst>
                  <a:rect l="0" t="0" r="r" b="b"/>
                  <a:pathLst>
                    <a:path w="15" h="95">
                      <a:moveTo>
                        <a:pt x="0" y="0"/>
                      </a:moveTo>
                      <a:lnTo>
                        <a:pt x="14" y="5"/>
                      </a:lnTo>
                      <a:lnTo>
                        <a:pt x="14" y="94"/>
                      </a:lnTo>
                      <a:lnTo>
                        <a:pt x="0" y="86"/>
                      </a:lnTo>
                      <a:lnTo>
                        <a:pt x="0" y="0"/>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7" name="Freeform 228"/>
                <p:cNvSpPr>
                  <a:spLocks/>
                </p:cNvSpPr>
                <p:nvPr/>
              </p:nvSpPr>
              <p:spPr bwMode="auto">
                <a:xfrm>
                  <a:off x="3712" y="2344"/>
                  <a:ext cx="15" cy="97"/>
                </a:xfrm>
                <a:custGeom>
                  <a:avLst/>
                  <a:gdLst>
                    <a:gd name="T0" fmla="*/ 0 w 15"/>
                    <a:gd name="T1" fmla="*/ 0 h 97"/>
                    <a:gd name="T2" fmla="*/ 14 w 15"/>
                    <a:gd name="T3" fmla="*/ 6 h 97"/>
                    <a:gd name="T4" fmla="*/ 14 w 15"/>
                    <a:gd name="T5" fmla="*/ 96 h 97"/>
                    <a:gd name="T6" fmla="*/ 0 w 15"/>
                    <a:gd name="T7" fmla="*/ 88 h 97"/>
                    <a:gd name="T8" fmla="*/ 0 w 15"/>
                    <a:gd name="T9" fmla="*/ 0 h 97"/>
                  </a:gdLst>
                  <a:ahLst/>
                  <a:cxnLst>
                    <a:cxn ang="0">
                      <a:pos x="T0" y="T1"/>
                    </a:cxn>
                    <a:cxn ang="0">
                      <a:pos x="T2" y="T3"/>
                    </a:cxn>
                    <a:cxn ang="0">
                      <a:pos x="T4" y="T5"/>
                    </a:cxn>
                    <a:cxn ang="0">
                      <a:pos x="T6" y="T7"/>
                    </a:cxn>
                    <a:cxn ang="0">
                      <a:pos x="T8" y="T9"/>
                    </a:cxn>
                  </a:cxnLst>
                  <a:rect l="0" t="0" r="r" b="b"/>
                  <a:pathLst>
                    <a:path w="15" h="97">
                      <a:moveTo>
                        <a:pt x="0" y="0"/>
                      </a:moveTo>
                      <a:lnTo>
                        <a:pt x="14" y="6"/>
                      </a:lnTo>
                      <a:lnTo>
                        <a:pt x="14" y="96"/>
                      </a:lnTo>
                      <a:lnTo>
                        <a:pt x="0" y="88"/>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8" name="Freeform 229"/>
                <p:cNvSpPr>
                  <a:spLocks/>
                </p:cNvSpPr>
                <p:nvPr/>
              </p:nvSpPr>
              <p:spPr bwMode="auto">
                <a:xfrm>
                  <a:off x="3726" y="2344"/>
                  <a:ext cx="17" cy="95"/>
                </a:xfrm>
                <a:custGeom>
                  <a:avLst/>
                  <a:gdLst>
                    <a:gd name="T0" fmla="*/ 0 w 17"/>
                    <a:gd name="T1" fmla="*/ 5 h 95"/>
                    <a:gd name="T2" fmla="*/ 16 w 17"/>
                    <a:gd name="T3" fmla="*/ 0 h 95"/>
                    <a:gd name="T4" fmla="*/ 16 w 17"/>
                    <a:gd name="T5" fmla="*/ 85 h 95"/>
                    <a:gd name="T6" fmla="*/ 0 w 17"/>
                    <a:gd name="T7" fmla="*/ 94 h 95"/>
                    <a:gd name="T8" fmla="*/ 0 w 17"/>
                    <a:gd name="T9" fmla="*/ 5 h 95"/>
                  </a:gdLst>
                  <a:ahLst/>
                  <a:cxnLst>
                    <a:cxn ang="0">
                      <a:pos x="T0" y="T1"/>
                    </a:cxn>
                    <a:cxn ang="0">
                      <a:pos x="T2" y="T3"/>
                    </a:cxn>
                    <a:cxn ang="0">
                      <a:pos x="T4" y="T5"/>
                    </a:cxn>
                    <a:cxn ang="0">
                      <a:pos x="T6" y="T7"/>
                    </a:cxn>
                    <a:cxn ang="0">
                      <a:pos x="T8" y="T9"/>
                    </a:cxn>
                  </a:cxnLst>
                  <a:rect l="0" t="0" r="r" b="b"/>
                  <a:pathLst>
                    <a:path w="17" h="95">
                      <a:moveTo>
                        <a:pt x="0" y="5"/>
                      </a:moveTo>
                      <a:lnTo>
                        <a:pt x="16" y="0"/>
                      </a:lnTo>
                      <a:lnTo>
                        <a:pt x="16" y="85"/>
                      </a:lnTo>
                      <a:lnTo>
                        <a:pt x="0" y="94"/>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9" name="Freeform 230"/>
                <p:cNvSpPr>
                  <a:spLocks/>
                </p:cNvSpPr>
                <p:nvPr/>
              </p:nvSpPr>
              <p:spPr bwMode="auto">
                <a:xfrm>
                  <a:off x="3726" y="2344"/>
                  <a:ext cx="19" cy="97"/>
                </a:xfrm>
                <a:custGeom>
                  <a:avLst/>
                  <a:gdLst>
                    <a:gd name="T0" fmla="*/ 0 w 19"/>
                    <a:gd name="T1" fmla="*/ 6 h 97"/>
                    <a:gd name="T2" fmla="*/ 18 w 19"/>
                    <a:gd name="T3" fmla="*/ 0 h 97"/>
                    <a:gd name="T4" fmla="*/ 18 w 19"/>
                    <a:gd name="T5" fmla="*/ 87 h 97"/>
                    <a:gd name="T6" fmla="*/ 0 w 19"/>
                    <a:gd name="T7" fmla="*/ 96 h 97"/>
                    <a:gd name="T8" fmla="*/ 0 w 19"/>
                    <a:gd name="T9" fmla="*/ 6 h 97"/>
                  </a:gdLst>
                  <a:ahLst/>
                  <a:cxnLst>
                    <a:cxn ang="0">
                      <a:pos x="T0" y="T1"/>
                    </a:cxn>
                    <a:cxn ang="0">
                      <a:pos x="T2" y="T3"/>
                    </a:cxn>
                    <a:cxn ang="0">
                      <a:pos x="T4" y="T5"/>
                    </a:cxn>
                    <a:cxn ang="0">
                      <a:pos x="T6" y="T7"/>
                    </a:cxn>
                    <a:cxn ang="0">
                      <a:pos x="T8" y="T9"/>
                    </a:cxn>
                  </a:cxnLst>
                  <a:rect l="0" t="0" r="r" b="b"/>
                  <a:pathLst>
                    <a:path w="19" h="97">
                      <a:moveTo>
                        <a:pt x="0" y="6"/>
                      </a:moveTo>
                      <a:lnTo>
                        <a:pt x="18" y="0"/>
                      </a:lnTo>
                      <a:lnTo>
                        <a:pt x="18" y="87"/>
                      </a:lnTo>
                      <a:lnTo>
                        <a:pt x="0" y="96"/>
                      </a:lnTo>
                      <a:lnTo>
                        <a:pt x="0" y="6"/>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0" name="Freeform 231"/>
                <p:cNvSpPr>
                  <a:spLocks/>
                </p:cNvSpPr>
                <p:nvPr/>
              </p:nvSpPr>
              <p:spPr bwMode="auto">
                <a:xfrm>
                  <a:off x="3712" y="2340"/>
                  <a:ext cx="31" cy="10"/>
                </a:xfrm>
                <a:custGeom>
                  <a:avLst/>
                  <a:gdLst>
                    <a:gd name="T0" fmla="*/ 0 w 31"/>
                    <a:gd name="T1" fmla="*/ 3 h 10"/>
                    <a:gd name="T2" fmla="*/ 14 w 31"/>
                    <a:gd name="T3" fmla="*/ 0 h 10"/>
                    <a:gd name="T4" fmla="*/ 30 w 31"/>
                    <a:gd name="T5" fmla="*/ 4 h 10"/>
                    <a:gd name="T6" fmla="*/ 16 w 31"/>
                    <a:gd name="T7" fmla="*/ 9 h 10"/>
                    <a:gd name="T8" fmla="*/ 0 w 31"/>
                    <a:gd name="T9" fmla="*/ 3 h 10"/>
                  </a:gdLst>
                  <a:ahLst/>
                  <a:cxnLst>
                    <a:cxn ang="0">
                      <a:pos x="T0" y="T1"/>
                    </a:cxn>
                    <a:cxn ang="0">
                      <a:pos x="T2" y="T3"/>
                    </a:cxn>
                    <a:cxn ang="0">
                      <a:pos x="T4" y="T5"/>
                    </a:cxn>
                    <a:cxn ang="0">
                      <a:pos x="T6" y="T7"/>
                    </a:cxn>
                    <a:cxn ang="0">
                      <a:pos x="T8" y="T9"/>
                    </a:cxn>
                  </a:cxnLst>
                  <a:rect l="0" t="0" r="r" b="b"/>
                  <a:pathLst>
                    <a:path w="31" h="10">
                      <a:moveTo>
                        <a:pt x="0" y="3"/>
                      </a:moveTo>
                      <a:lnTo>
                        <a:pt x="14" y="0"/>
                      </a:lnTo>
                      <a:lnTo>
                        <a:pt x="30" y="4"/>
                      </a:lnTo>
                      <a:lnTo>
                        <a:pt x="16" y="9"/>
                      </a:lnTo>
                      <a:lnTo>
                        <a:pt x="0"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11" name="Freeform 232"/>
                <p:cNvSpPr>
                  <a:spLocks/>
                </p:cNvSpPr>
                <p:nvPr/>
              </p:nvSpPr>
              <p:spPr bwMode="auto">
                <a:xfrm>
                  <a:off x="3712" y="2340"/>
                  <a:ext cx="33" cy="12"/>
                </a:xfrm>
                <a:custGeom>
                  <a:avLst/>
                  <a:gdLst>
                    <a:gd name="T0" fmla="*/ 0 w 33"/>
                    <a:gd name="T1" fmla="*/ 4 h 12"/>
                    <a:gd name="T2" fmla="*/ 15 w 33"/>
                    <a:gd name="T3" fmla="*/ 0 h 12"/>
                    <a:gd name="T4" fmla="*/ 32 w 33"/>
                    <a:gd name="T5" fmla="*/ 5 h 12"/>
                    <a:gd name="T6" fmla="*/ 18 w 33"/>
                    <a:gd name="T7" fmla="*/ 11 h 12"/>
                    <a:gd name="T8" fmla="*/ 0 w 33"/>
                    <a:gd name="T9" fmla="*/ 4 h 12"/>
                  </a:gdLst>
                  <a:ahLst/>
                  <a:cxnLst>
                    <a:cxn ang="0">
                      <a:pos x="T0" y="T1"/>
                    </a:cxn>
                    <a:cxn ang="0">
                      <a:pos x="T2" y="T3"/>
                    </a:cxn>
                    <a:cxn ang="0">
                      <a:pos x="T4" y="T5"/>
                    </a:cxn>
                    <a:cxn ang="0">
                      <a:pos x="T6" y="T7"/>
                    </a:cxn>
                    <a:cxn ang="0">
                      <a:pos x="T8" y="T9"/>
                    </a:cxn>
                  </a:cxnLst>
                  <a:rect l="0" t="0" r="r" b="b"/>
                  <a:pathLst>
                    <a:path w="33" h="12">
                      <a:moveTo>
                        <a:pt x="0" y="4"/>
                      </a:moveTo>
                      <a:lnTo>
                        <a:pt x="15" y="0"/>
                      </a:lnTo>
                      <a:lnTo>
                        <a:pt x="32" y="5"/>
                      </a:lnTo>
                      <a:lnTo>
                        <a:pt x="18" y="11"/>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68" name="Group 233"/>
              <p:cNvGrpSpPr>
                <a:grpSpLocks/>
              </p:cNvGrpSpPr>
              <p:nvPr/>
            </p:nvGrpSpPr>
            <p:grpSpPr bwMode="auto">
              <a:xfrm>
                <a:off x="3690" y="2410"/>
                <a:ext cx="30" cy="40"/>
                <a:chOff x="3690" y="2410"/>
                <a:chExt cx="30" cy="40"/>
              </a:xfrm>
            </p:grpSpPr>
            <p:sp>
              <p:nvSpPr>
                <p:cNvPr id="1799" name="Freeform 234"/>
                <p:cNvSpPr>
                  <a:spLocks/>
                </p:cNvSpPr>
                <p:nvPr/>
              </p:nvSpPr>
              <p:spPr bwMode="auto">
                <a:xfrm>
                  <a:off x="3690" y="2415"/>
                  <a:ext cx="9" cy="31"/>
                </a:xfrm>
                <a:custGeom>
                  <a:avLst/>
                  <a:gdLst>
                    <a:gd name="T0" fmla="*/ 0 w 9"/>
                    <a:gd name="T1" fmla="*/ 0 h 31"/>
                    <a:gd name="T2" fmla="*/ 0 w 9"/>
                    <a:gd name="T3" fmla="*/ 25 h 31"/>
                    <a:gd name="T4" fmla="*/ 8 w 9"/>
                    <a:gd name="T5" fmla="*/ 30 h 31"/>
                    <a:gd name="T6" fmla="*/ 8 w 9"/>
                    <a:gd name="T7" fmla="*/ 3 h 31"/>
                    <a:gd name="T8" fmla="*/ 0 w 9"/>
                    <a:gd name="T9" fmla="*/ 0 h 31"/>
                  </a:gdLst>
                  <a:ahLst/>
                  <a:cxnLst>
                    <a:cxn ang="0">
                      <a:pos x="T0" y="T1"/>
                    </a:cxn>
                    <a:cxn ang="0">
                      <a:pos x="T2" y="T3"/>
                    </a:cxn>
                    <a:cxn ang="0">
                      <a:pos x="T4" y="T5"/>
                    </a:cxn>
                    <a:cxn ang="0">
                      <a:pos x="T6" y="T7"/>
                    </a:cxn>
                    <a:cxn ang="0">
                      <a:pos x="T8" y="T9"/>
                    </a:cxn>
                  </a:cxnLst>
                  <a:rect l="0" t="0" r="r" b="b"/>
                  <a:pathLst>
                    <a:path w="9" h="31">
                      <a:moveTo>
                        <a:pt x="0" y="0"/>
                      </a:moveTo>
                      <a:lnTo>
                        <a:pt x="0" y="25"/>
                      </a:lnTo>
                      <a:lnTo>
                        <a:pt x="8" y="30"/>
                      </a:lnTo>
                      <a:lnTo>
                        <a:pt x="8" y="3"/>
                      </a:lnTo>
                      <a:lnTo>
                        <a:pt x="0" y="0"/>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0" name="Freeform 235"/>
                <p:cNvSpPr>
                  <a:spLocks/>
                </p:cNvSpPr>
                <p:nvPr/>
              </p:nvSpPr>
              <p:spPr bwMode="auto">
                <a:xfrm>
                  <a:off x="3690" y="2415"/>
                  <a:ext cx="12" cy="35"/>
                </a:xfrm>
                <a:custGeom>
                  <a:avLst/>
                  <a:gdLst>
                    <a:gd name="T0" fmla="*/ 0 w 12"/>
                    <a:gd name="T1" fmla="*/ 0 h 35"/>
                    <a:gd name="T2" fmla="*/ 0 w 12"/>
                    <a:gd name="T3" fmla="*/ 29 h 35"/>
                    <a:gd name="T4" fmla="*/ 11 w 12"/>
                    <a:gd name="T5" fmla="*/ 34 h 35"/>
                    <a:gd name="T6" fmla="*/ 11 w 12"/>
                    <a:gd name="T7" fmla="*/ 3 h 35"/>
                    <a:gd name="T8" fmla="*/ 0 w 12"/>
                    <a:gd name="T9" fmla="*/ 0 h 35"/>
                  </a:gdLst>
                  <a:ahLst/>
                  <a:cxnLst>
                    <a:cxn ang="0">
                      <a:pos x="T0" y="T1"/>
                    </a:cxn>
                    <a:cxn ang="0">
                      <a:pos x="T2" y="T3"/>
                    </a:cxn>
                    <a:cxn ang="0">
                      <a:pos x="T4" y="T5"/>
                    </a:cxn>
                    <a:cxn ang="0">
                      <a:pos x="T6" y="T7"/>
                    </a:cxn>
                    <a:cxn ang="0">
                      <a:pos x="T8" y="T9"/>
                    </a:cxn>
                  </a:cxnLst>
                  <a:rect l="0" t="0" r="r" b="b"/>
                  <a:pathLst>
                    <a:path w="12" h="35">
                      <a:moveTo>
                        <a:pt x="0" y="0"/>
                      </a:moveTo>
                      <a:lnTo>
                        <a:pt x="0" y="29"/>
                      </a:lnTo>
                      <a:lnTo>
                        <a:pt x="11" y="34"/>
                      </a:lnTo>
                      <a:lnTo>
                        <a:pt x="11" y="3"/>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1" name="Freeform 236"/>
                <p:cNvSpPr>
                  <a:spLocks/>
                </p:cNvSpPr>
                <p:nvPr/>
              </p:nvSpPr>
              <p:spPr bwMode="auto">
                <a:xfrm>
                  <a:off x="3701" y="2415"/>
                  <a:ext cx="17" cy="31"/>
                </a:xfrm>
                <a:custGeom>
                  <a:avLst/>
                  <a:gdLst>
                    <a:gd name="T0" fmla="*/ 0 w 17"/>
                    <a:gd name="T1" fmla="*/ 4 h 31"/>
                    <a:gd name="T2" fmla="*/ 16 w 17"/>
                    <a:gd name="T3" fmla="*/ 0 h 31"/>
                    <a:gd name="T4" fmla="*/ 16 w 17"/>
                    <a:gd name="T5" fmla="*/ 23 h 31"/>
                    <a:gd name="T6" fmla="*/ 0 w 17"/>
                    <a:gd name="T7" fmla="*/ 30 h 31"/>
                    <a:gd name="T8" fmla="*/ 0 w 17"/>
                    <a:gd name="T9" fmla="*/ 4 h 31"/>
                  </a:gdLst>
                  <a:ahLst/>
                  <a:cxnLst>
                    <a:cxn ang="0">
                      <a:pos x="T0" y="T1"/>
                    </a:cxn>
                    <a:cxn ang="0">
                      <a:pos x="T2" y="T3"/>
                    </a:cxn>
                    <a:cxn ang="0">
                      <a:pos x="T4" y="T5"/>
                    </a:cxn>
                    <a:cxn ang="0">
                      <a:pos x="T6" y="T7"/>
                    </a:cxn>
                    <a:cxn ang="0">
                      <a:pos x="T8" y="T9"/>
                    </a:cxn>
                  </a:cxnLst>
                  <a:rect l="0" t="0" r="r" b="b"/>
                  <a:pathLst>
                    <a:path w="17" h="31">
                      <a:moveTo>
                        <a:pt x="0" y="4"/>
                      </a:moveTo>
                      <a:lnTo>
                        <a:pt x="16" y="0"/>
                      </a:lnTo>
                      <a:lnTo>
                        <a:pt x="16" y="23"/>
                      </a:lnTo>
                      <a:lnTo>
                        <a:pt x="0" y="30"/>
                      </a:lnTo>
                      <a:lnTo>
                        <a:pt x="0"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2" name="Freeform 237"/>
                <p:cNvSpPr>
                  <a:spLocks/>
                </p:cNvSpPr>
                <p:nvPr/>
              </p:nvSpPr>
              <p:spPr bwMode="auto">
                <a:xfrm>
                  <a:off x="3701" y="2415"/>
                  <a:ext cx="19" cy="35"/>
                </a:xfrm>
                <a:custGeom>
                  <a:avLst/>
                  <a:gdLst>
                    <a:gd name="T0" fmla="*/ 0 w 19"/>
                    <a:gd name="T1" fmla="*/ 4 h 35"/>
                    <a:gd name="T2" fmla="*/ 18 w 19"/>
                    <a:gd name="T3" fmla="*/ 0 h 35"/>
                    <a:gd name="T4" fmla="*/ 18 w 19"/>
                    <a:gd name="T5" fmla="*/ 26 h 35"/>
                    <a:gd name="T6" fmla="*/ 0 w 19"/>
                    <a:gd name="T7" fmla="*/ 34 h 35"/>
                    <a:gd name="T8" fmla="*/ 0 w 19"/>
                    <a:gd name="T9" fmla="*/ 4 h 35"/>
                  </a:gdLst>
                  <a:ahLst/>
                  <a:cxnLst>
                    <a:cxn ang="0">
                      <a:pos x="T0" y="T1"/>
                    </a:cxn>
                    <a:cxn ang="0">
                      <a:pos x="T2" y="T3"/>
                    </a:cxn>
                    <a:cxn ang="0">
                      <a:pos x="T4" y="T5"/>
                    </a:cxn>
                    <a:cxn ang="0">
                      <a:pos x="T6" y="T7"/>
                    </a:cxn>
                    <a:cxn ang="0">
                      <a:pos x="T8" y="T9"/>
                    </a:cxn>
                  </a:cxnLst>
                  <a:rect l="0" t="0" r="r" b="b"/>
                  <a:pathLst>
                    <a:path w="19" h="35">
                      <a:moveTo>
                        <a:pt x="0" y="4"/>
                      </a:moveTo>
                      <a:lnTo>
                        <a:pt x="18" y="0"/>
                      </a:lnTo>
                      <a:lnTo>
                        <a:pt x="18" y="26"/>
                      </a:lnTo>
                      <a:lnTo>
                        <a:pt x="0" y="34"/>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3" name="Freeform 238"/>
                <p:cNvSpPr>
                  <a:spLocks/>
                </p:cNvSpPr>
                <p:nvPr/>
              </p:nvSpPr>
              <p:spPr bwMode="auto">
                <a:xfrm>
                  <a:off x="3690" y="2410"/>
                  <a:ext cx="30" cy="6"/>
                </a:xfrm>
                <a:custGeom>
                  <a:avLst/>
                  <a:gdLst>
                    <a:gd name="T0" fmla="*/ 0 w 30"/>
                    <a:gd name="T1" fmla="*/ 3 h 6"/>
                    <a:gd name="T2" fmla="*/ 10 w 30"/>
                    <a:gd name="T3" fmla="*/ 5 h 6"/>
                    <a:gd name="T4" fmla="*/ 29 w 30"/>
                    <a:gd name="T5" fmla="*/ 2 h 6"/>
                    <a:gd name="T6" fmla="*/ 19 w 30"/>
                    <a:gd name="T7" fmla="*/ 0 h 6"/>
                    <a:gd name="T8" fmla="*/ 0 w 30"/>
                    <a:gd name="T9" fmla="*/ 3 h 6"/>
                  </a:gdLst>
                  <a:ahLst/>
                  <a:cxnLst>
                    <a:cxn ang="0">
                      <a:pos x="T0" y="T1"/>
                    </a:cxn>
                    <a:cxn ang="0">
                      <a:pos x="T2" y="T3"/>
                    </a:cxn>
                    <a:cxn ang="0">
                      <a:pos x="T4" y="T5"/>
                    </a:cxn>
                    <a:cxn ang="0">
                      <a:pos x="T6" y="T7"/>
                    </a:cxn>
                    <a:cxn ang="0">
                      <a:pos x="T8" y="T9"/>
                    </a:cxn>
                  </a:cxnLst>
                  <a:rect l="0" t="0" r="r" b="b"/>
                  <a:pathLst>
                    <a:path w="30" h="6">
                      <a:moveTo>
                        <a:pt x="0" y="3"/>
                      </a:moveTo>
                      <a:lnTo>
                        <a:pt x="10" y="5"/>
                      </a:lnTo>
                      <a:lnTo>
                        <a:pt x="29" y="2"/>
                      </a:lnTo>
                      <a:lnTo>
                        <a:pt x="19" y="0"/>
                      </a:lnTo>
                      <a:lnTo>
                        <a:pt x="0"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4" name="Freeform 239"/>
                <p:cNvSpPr>
                  <a:spLocks/>
                </p:cNvSpPr>
                <p:nvPr/>
              </p:nvSpPr>
              <p:spPr bwMode="auto">
                <a:xfrm>
                  <a:off x="3690" y="2410"/>
                  <a:ext cx="30" cy="7"/>
                </a:xfrm>
                <a:custGeom>
                  <a:avLst/>
                  <a:gdLst>
                    <a:gd name="T0" fmla="*/ 0 w 30"/>
                    <a:gd name="T1" fmla="*/ 3 h 7"/>
                    <a:gd name="T2" fmla="*/ 10 w 30"/>
                    <a:gd name="T3" fmla="*/ 6 h 7"/>
                    <a:gd name="T4" fmla="*/ 29 w 30"/>
                    <a:gd name="T5" fmla="*/ 2 h 7"/>
                    <a:gd name="T6" fmla="*/ 19 w 30"/>
                    <a:gd name="T7" fmla="*/ 0 h 7"/>
                    <a:gd name="T8" fmla="*/ 0 w 30"/>
                    <a:gd name="T9" fmla="*/ 3 h 7"/>
                  </a:gdLst>
                  <a:ahLst/>
                  <a:cxnLst>
                    <a:cxn ang="0">
                      <a:pos x="T0" y="T1"/>
                    </a:cxn>
                    <a:cxn ang="0">
                      <a:pos x="T2" y="T3"/>
                    </a:cxn>
                    <a:cxn ang="0">
                      <a:pos x="T4" y="T5"/>
                    </a:cxn>
                    <a:cxn ang="0">
                      <a:pos x="T6" y="T7"/>
                    </a:cxn>
                    <a:cxn ang="0">
                      <a:pos x="T8" y="T9"/>
                    </a:cxn>
                  </a:cxnLst>
                  <a:rect l="0" t="0" r="r" b="b"/>
                  <a:pathLst>
                    <a:path w="30" h="7">
                      <a:moveTo>
                        <a:pt x="0" y="3"/>
                      </a:moveTo>
                      <a:lnTo>
                        <a:pt x="10" y="6"/>
                      </a:lnTo>
                      <a:lnTo>
                        <a:pt x="29" y="2"/>
                      </a:lnTo>
                      <a:lnTo>
                        <a:pt x="19" y="0"/>
                      </a:lnTo>
                      <a:lnTo>
                        <a:pt x="0" y="3"/>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05" name="Freeform 240"/>
                <p:cNvSpPr>
                  <a:spLocks/>
                </p:cNvSpPr>
                <p:nvPr/>
              </p:nvSpPr>
              <p:spPr bwMode="auto">
                <a:xfrm>
                  <a:off x="3701" y="2410"/>
                  <a:ext cx="12" cy="35"/>
                </a:xfrm>
                <a:custGeom>
                  <a:avLst/>
                  <a:gdLst>
                    <a:gd name="T0" fmla="*/ 0 w 12"/>
                    <a:gd name="T1" fmla="*/ 0 h 35"/>
                    <a:gd name="T2" fmla="*/ 11 w 12"/>
                    <a:gd name="T3" fmla="*/ 4 h 35"/>
                    <a:gd name="T4" fmla="*/ 11 w 12"/>
                    <a:gd name="T5" fmla="*/ 34 h 35"/>
                  </a:gdLst>
                  <a:ahLst/>
                  <a:cxnLst>
                    <a:cxn ang="0">
                      <a:pos x="T0" y="T1"/>
                    </a:cxn>
                    <a:cxn ang="0">
                      <a:pos x="T2" y="T3"/>
                    </a:cxn>
                    <a:cxn ang="0">
                      <a:pos x="T4" y="T5"/>
                    </a:cxn>
                  </a:cxnLst>
                  <a:rect l="0" t="0" r="r" b="b"/>
                  <a:pathLst>
                    <a:path w="12" h="35">
                      <a:moveTo>
                        <a:pt x="0" y="0"/>
                      </a:moveTo>
                      <a:lnTo>
                        <a:pt x="11" y="4"/>
                      </a:lnTo>
                      <a:lnTo>
                        <a:pt x="11" y="3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69" name="Freeform 241"/>
              <p:cNvSpPr>
                <a:spLocks/>
              </p:cNvSpPr>
              <p:nvPr/>
            </p:nvSpPr>
            <p:spPr bwMode="auto">
              <a:xfrm>
                <a:off x="3737" y="2349"/>
                <a:ext cx="16" cy="97"/>
              </a:xfrm>
              <a:custGeom>
                <a:avLst/>
                <a:gdLst>
                  <a:gd name="T0" fmla="*/ 0 w 16"/>
                  <a:gd name="T1" fmla="*/ 0 h 97"/>
                  <a:gd name="T2" fmla="*/ 15 w 16"/>
                  <a:gd name="T3" fmla="*/ 5 h 97"/>
                  <a:gd name="T4" fmla="*/ 15 w 16"/>
                  <a:gd name="T5" fmla="*/ 96 h 97"/>
                  <a:gd name="T6" fmla="*/ 0 w 16"/>
                  <a:gd name="T7" fmla="*/ 88 h 97"/>
                  <a:gd name="T8" fmla="*/ 0 w 16"/>
                  <a:gd name="T9" fmla="*/ 0 h 97"/>
                </a:gdLst>
                <a:ahLst/>
                <a:cxnLst>
                  <a:cxn ang="0">
                    <a:pos x="T0" y="T1"/>
                  </a:cxn>
                  <a:cxn ang="0">
                    <a:pos x="T2" y="T3"/>
                  </a:cxn>
                  <a:cxn ang="0">
                    <a:pos x="T4" y="T5"/>
                  </a:cxn>
                  <a:cxn ang="0">
                    <a:pos x="T6" y="T7"/>
                  </a:cxn>
                  <a:cxn ang="0">
                    <a:pos x="T8" y="T9"/>
                  </a:cxn>
                </a:cxnLst>
                <a:rect l="0" t="0" r="r" b="b"/>
                <a:pathLst>
                  <a:path w="16" h="97">
                    <a:moveTo>
                      <a:pt x="0" y="0"/>
                    </a:moveTo>
                    <a:lnTo>
                      <a:pt x="15" y="5"/>
                    </a:lnTo>
                    <a:lnTo>
                      <a:pt x="15" y="96"/>
                    </a:lnTo>
                    <a:lnTo>
                      <a:pt x="0" y="88"/>
                    </a:lnTo>
                    <a:lnTo>
                      <a:pt x="0" y="0"/>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0" name="Freeform 242"/>
              <p:cNvSpPr>
                <a:spLocks/>
              </p:cNvSpPr>
              <p:nvPr/>
            </p:nvSpPr>
            <p:spPr bwMode="auto">
              <a:xfrm>
                <a:off x="3737" y="2349"/>
                <a:ext cx="21" cy="101"/>
              </a:xfrm>
              <a:custGeom>
                <a:avLst/>
                <a:gdLst>
                  <a:gd name="T0" fmla="*/ 0 w 21"/>
                  <a:gd name="T1" fmla="*/ 0 h 101"/>
                  <a:gd name="T2" fmla="*/ 20 w 21"/>
                  <a:gd name="T3" fmla="*/ 5 h 101"/>
                  <a:gd name="T4" fmla="*/ 20 w 21"/>
                  <a:gd name="T5" fmla="*/ 100 h 101"/>
                  <a:gd name="T6" fmla="*/ 0 w 21"/>
                  <a:gd name="T7" fmla="*/ 92 h 101"/>
                  <a:gd name="T8" fmla="*/ 0 w 21"/>
                  <a:gd name="T9" fmla="*/ 0 h 101"/>
                </a:gdLst>
                <a:ahLst/>
                <a:cxnLst>
                  <a:cxn ang="0">
                    <a:pos x="T0" y="T1"/>
                  </a:cxn>
                  <a:cxn ang="0">
                    <a:pos x="T2" y="T3"/>
                  </a:cxn>
                  <a:cxn ang="0">
                    <a:pos x="T4" y="T5"/>
                  </a:cxn>
                  <a:cxn ang="0">
                    <a:pos x="T6" y="T7"/>
                  </a:cxn>
                  <a:cxn ang="0">
                    <a:pos x="T8" y="T9"/>
                  </a:cxn>
                </a:cxnLst>
                <a:rect l="0" t="0" r="r" b="b"/>
                <a:pathLst>
                  <a:path w="21" h="101">
                    <a:moveTo>
                      <a:pt x="0" y="0"/>
                    </a:moveTo>
                    <a:lnTo>
                      <a:pt x="20" y="5"/>
                    </a:lnTo>
                    <a:lnTo>
                      <a:pt x="20" y="100"/>
                    </a:lnTo>
                    <a:lnTo>
                      <a:pt x="0" y="92"/>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1" name="Freeform 243"/>
              <p:cNvSpPr>
                <a:spLocks/>
              </p:cNvSpPr>
              <p:nvPr/>
            </p:nvSpPr>
            <p:spPr bwMode="auto">
              <a:xfrm>
                <a:off x="3737" y="2342"/>
                <a:ext cx="31" cy="10"/>
              </a:xfrm>
              <a:custGeom>
                <a:avLst/>
                <a:gdLst>
                  <a:gd name="T0" fmla="*/ 0 w 31"/>
                  <a:gd name="T1" fmla="*/ 5 h 10"/>
                  <a:gd name="T2" fmla="*/ 14 w 31"/>
                  <a:gd name="T3" fmla="*/ 0 h 10"/>
                  <a:gd name="T4" fmla="*/ 30 w 31"/>
                  <a:gd name="T5" fmla="*/ 5 h 10"/>
                  <a:gd name="T6" fmla="*/ 18 w 31"/>
                  <a:gd name="T7" fmla="*/ 9 h 10"/>
                  <a:gd name="T8" fmla="*/ 0 w 31"/>
                  <a:gd name="T9" fmla="*/ 5 h 10"/>
                </a:gdLst>
                <a:ahLst/>
                <a:cxnLst>
                  <a:cxn ang="0">
                    <a:pos x="T0" y="T1"/>
                  </a:cxn>
                  <a:cxn ang="0">
                    <a:pos x="T2" y="T3"/>
                  </a:cxn>
                  <a:cxn ang="0">
                    <a:pos x="T4" y="T5"/>
                  </a:cxn>
                  <a:cxn ang="0">
                    <a:pos x="T6" y="T7"/>
                  </a:cxn>
                  <a:cxn ang="0">
                    <a:pos x="T8" y="T9"/>
                  </a:cxn>
                </a:cxnLst>
                <a:rect l="0" t="0" r="r" b="b"/>
                <a:pathLst>
                  <a:path w="31" h="10">
                    <a:moveTo>
                      <a:pt x="0" y="5"/>
                    </a:moveTo>
                    <a:lnTo>
                      <a:pt x="14" y="0"/>
                    </a:lnTo>
                    <a:lnTo>
                      <a:pt x="30" y="5"/>
                    </a:lnTo>
                    <a:lnTo>
                      <a:pt x="18" y="9"/>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2" name="Freeform 244"/>
              <p:cNvSpPr>
                <a:spLocks/>
              </p:cNvSpPr>
              <p:nvPr/>
            </p:nvSpPr>
            <p:spPr bwMode="auto">
              <a:xfrm>
                <a:off x="3737" y="2342"/>
                <a:ext cx="36" cy="13"/>
              </a:xfrm>
              <a:custGeom>
                <a:avLst/>
                <a:gdLst>
                  <a:gd name="T0" fmla="*/ 0 w 36"/>
                  <a:gd name="T1" fmla="*/ 6 h 13"/>
                  <a:gd name="T2" fmla="*/ 17 w 36"/>
                  <a:gd name="T3" fmla="*/ 0 h 13"/>
                  <a:gd name="T4" fmla="*/ 35 w 36"/>
                  <a:gd name="T5" fmla="*/ 6 h 13"/>
                  <a:gd name="T6" fmla="*/ 20 w 36"/>
                  <a:gd name="T7" fmla="*/ 12 h 13"/>
                  <a:gd name="T8" fmla="*/ 0 w 36"/>
                  <a:gd name="T9" fmla="*/ 6 h 13"/>
                </a:gdLst>
                <a:ahLst/>
                <a:cxnLst>
                  <a:cxn ang="0">
                    <a:pos x="T0" y="T1"/>
                  </a:cxn>
                  <a:cxn ang="0">
                    <a:pos x="T2" y="T3"/>
                  </a:cxn>
                  <a:cxn ang="0">
                    <a:pos x="T4" y="T5"/>
                  </a:cxn>
                  <a:cxn ang="0">
                    <a:pos x="T6" y="T7"/>
                  </a:cxn>
                  <a:cxn ang="0">
                    <a:pos x="T8" y="T9"/>
                  </a:cxn>
                </a:cxnLst>
                <a:rect l="0" t="0" r="r" b="b"/>
                <a:pathLst>
                  <a:path w="36" h="13">
                    <a:moveTo>
                      <a:pt x="0" y="6"/>
                    </a:moveTo>
                    <a:lnTo>
                      <a:pt x="17" y="0"/>
                    </a:lnTo>
                    <a:lnTo>
                      <a:pt x="35" y="6"/>
                    </a:lnTo>
                    <a:lnTo>
                      <a:pt x="20" y="12"/>
                    </a:lnTo>
                    <a:lnTo>
                      <a:pt x="0" y="6"/>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3" name="Freeform 245"/>
              <p:cNvSpPr>
                <a:spLocks/>
              </p:cNvSpPr>
              <p:nvPr/>
            </p:nvSpPr>
            <p:spPr bwMode="auto">
              <a:xfrm>
                <a:off x="3764" y="2415"/>
                <a:ext cx="84" cy="18"/>
              </a:xfrm>
              <a:custGeom>
                <a:avLst/>
                <a:gdLst>
                  <a:gd name="T0" fmla="*/ 0 w 84"/>
                  <a:gd name="T1" fmla="*/ 5 h 18"/>
                  <a:gd name="T2" fmla="*/ 35 w 84"/>
                  <a:gd name="T3" fmla="*/ 17 h 18"/>
                  <a:gd name="T4" fmla="*/ 83 w 84"/>
                  <a:gd name="T5" fmla="*/ 0 h 18"/>
                </a:gdLst>
                <a:ahLst/>
                <a:cxnLst>
                  <a:cxn ang="0">
                    <a:pos x="T0" y="T1"/>
                  </a:cxn>
                  <a:cxn ang="0">
                    <a:pos x="T2" y="T3"/>
                  </a:cxn>
                  <a:cxn ang="0">
                    <a:pos x="T4" y="T5"/>
                  </a:cxn>
                </a:cxnLst>
                <a:rect l="0" t="0" r="r" b="b"/>
                <a:pathLst>
                  <a:path w="84" h="18">
                    <a:moveTo>
                      <a:pt x="0" y="5"/>
                    </a:moveTo>
                    <a:lnTo>
                      <a:pt x="35" y="17"/>
                    </a:lnTo>
                    <a:lnTo>
                      <a:pt x="83"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4" name="Freeform 246"/>
              <p:cNvSpPr>
                <a:spLocks/>
              </p:cNvSpPr>
              <p:nvPr/>
            </p:nvSpPr>
            <p:spPr bwMode="auto">
              <a:xfrm>
                <a:off x="3717" y="2430"/>
                <a:ext cx="71" cy="39"/>
              </a:xfrm>
              <a:custGeom>
                <a:avLst/>
                <a:gdLst>
                  <a:gd name="T0" fmla="*/ 46 w 71"/>
                  <a:gd name="T1" fmla="*/ 0 h 39"/>
                  <a:gd name="T2" fmla="*/ 70 w 71"/>
                  <a:gd name="T3" fmla="*/ 10 h 39"/>
                  <a:gd name="T4" fmla="*/ 0 w 71"/>
                  <a:gd name="T5" fmla="*/ 38 h 39"/>
                </a:gdLst>
                <a:ahLst/>
                <a:cxnLst>
                  <a:cxn ang="0">
                    <a:pos x="T0" y="T1"/>
                  </a:cxn>
                  <a:cxn ang="0">
                    <a:pos x="T2" y="T3"/>
                  </a:cxn>
                  <a:cxn ang="0">
                    <a:pos x="T4" y="T5"/>
                  </a:cxn>
                </a:cxnLst>
                <a:rect l="0" t="0" r="r" b="b"/>
                <a:pathLst>
                  <a:path w="71" h="39">
                    <a:moveTo>
                      <a:pt x="46" y="0"/>
                    </a:moveTo>
                    <a:lnTo>
                      <a:pt x="70" y="10"/>
                    </a:lnTo>
                    <a:lnTo>
                      <a:pt x="0" y="3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5" name="Line 247"/>
              <p:cNvSpPr>
                <a:spLocks noChangeShapeType="1"/>
              </p:cNvSpPr>
              <p:nvPr/>
            </p:nvSpPr>
            <p:spPr bwMode="auto">
              <a:xfrm flipV="1">
                <a:off x="3741" y="2412"/>
                <a:ext cx="108" cy="6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76" name="Freeform 248"/>
              <p:cNvSpPr>
                <a:spLocks/>
              </p:cNvSpPr>
              <p:nvPr/>
            </p:nvSpPr>
            <p:spPr bwMode="auto">
              <a:xfrm>
                <a:off x="3757" y="2349"/>
                <a:ext cx="11" cy="97"/>
              </a:xfrm>
              <a:custGeom>
                <a:avLst/>
                <a:gdLst>
                  <a:gd name="T0" fmla="*/ 0 w 11"/>
                  <a:gd name="T1" fmla="*/ 5 h 97"/>
                  <a:gd name="T2" fmla="*/ 10 w 11"/>
                  <a:gd name="T3" fmla="*/ 0 h 97"/>
                  <a:gd name="T4" fmla="*/ 10 w 11"/>
                  <a:gd name="T5" fmla="*/ 89 h 97"/>
                  <a:gd name="T6" fmla="*/ 1 w 11"/>
                  <a:gd name="T7" fmla="*/ 96 h 97"/>
                  <a:gd name="T8" fmla="*/ 0 w 11"/>
                  <a:gd name="T9" fmla="*/ 5 h 97"/>
                </a:gdLst>
                <a:ahLst/>
                <a:cxnLst>
                  <a:cxn ang="0">
                    <a:pos x="T0" y="T1"/>
                  </a:cxn>
                  <a:cxn ang="0">
                    <a:pos x="T2" y="T3"/>
                  </a:cxn>
                  <a:cxn ang="0">
                    <a:pos x="T4" y="T5"/>
                  </a:cxn>
                  <a:cxn ang="0">
                    <a:pos x="T6" y="T7"/>
                  </a:cxn>
                  <a:cxn ang="0">
                    <a:pos x="T8" y="T9"/>
                  </a:cxn>
                </a:cxnLst>
                <a:rect l="0" t="0" r="r" b="b"/>
                <a:pathLst>
                  <a:path w="11" h="97">
                    <a:moveTo>
                      <a:pt x="0" y="5"/>
                    </a:moveTo>
                    <a:lnTo>
                      <a:pt x="10" y="0"/>
                    </a:lnTo>
                    <a:lnTo>
                      <a:pt x="10" y="89"/>
                    </a:lnTo>
                    <a:lnTo>
                      <a:pt x="1" y="96"/>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7" name="Freeform 249"/>
              <p:cNvSpPr>
                <a:spLocks/>
              </p:cNvSpPr>
              <p:nvPr/>
            </p:nvSpPr>
            <p:spPr bwMode="auto">
              <a:xfrm>
                <a:off x="3757" y="2349"/>
                <a:ext cx="16" cy="101"/>
              </a:xfrm>
              <a:custGeom>
                <a:avLst/>
                <a:gdLst>
                  <a:gd name="T0" fmla="*/ 0 w 16"/>
                  <a:gd name="T1" fmla="*/ 5 h 101"/>
                  <a:gd name="T2" fmla="*/ 15 w 16"/>
                  <a:gd name="T3" fmla="*/ 0 h 101"/>
                  <a:gd name="T4" fmla="*/ 15 w 16"/>
                  <a:gd name="T5" fmla="*/ 93 h 101"/>
                  <a:gd name="T6" fmla="*/ 1 w 16"/>
                  <a:gd name="T7" fmla="*/ 100 h 101"/>
                  <a:gd name="T8" fmla="*/ 0 w 16"/>
                  <a:gd name="T9" fmla="*/ 5 h 101"/>
                </a:gdLst>
                <a:ahLst/>
                <a:cxnLst>
                  <a:cxn ang="0">
                    <a:pos x="T0" y="T1"/>
                  </a:cxn>
                  <a:cxn ang="0">
                    <a:pos x="T2" y="T3"/>
                  </a:cxn>
                  <a:cxn ang="0">
                    <a:pos x="T4" y="T5"/>
                  </a:cxn>
                  <a:cxn ang="0">
                    <a:pos x="T6" y="T7"/>
                  </a:cxn>
                  <a:cxn ang="0">
                    <a:pos x="T8" y="T9"/>
                  </a:cxn>
                </a:cxnLst>
                <a:rect l="0" t="0" r="r" b="b"/>
                <a:pathLst>
                  <a:path w="16" h="101">
                    <a:moveTo>
                      <a:pt x="0" y="5"/>
                    </a:moveTo>
                    <a:lnTo>
                      <a:pt x="15" y="0"/>
                    </a:lnTo>
                    <a:lnTo>
                      <a:pt x="15" y="93"/>
                    </a:lnTo>
                    <a:lnTo>
                      <a:pt x="1" y="100"/>
                    </a:lnTo>
                    <a:lnTo>
                      <a:pt x="0" y="5"/>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78" name="Group 250"/>
              <p:cNvGrpSpPr>
                <a:grpSpLocks/>
              </p:cNvGrpSpPr>
              <p:nvPr/>
            </p:nvGrpSpPr>
            <p:grpSpPr bwMode="auto">
              <a:xfrm>
                <a:off x="3707" y="2430"/>
                <a:ext cx="38" cy="31"/>
                <a:chOff x="3707" y="2430"/>
                <a:chExt cx="38" cy="31"/>
              </a:xfrm>
            </p:grpSpPr>
            <p:sp>
              <p:nvSpPr>
                <p:cNvPr id="1792" name="Freeform 251"/>
                <p:cNvSpPr>
                  <a:spLocks/>
                </p:cNvSpPr>
                <p:nvPr/>
              </p:nvSpPr>
              <p:spPr bwMode="auto">
                <a:xfrm>
                  <a:off x="3707" y="2432"/>
                  <a:ext cx="17" cy="29"/>
                </a:xfrm>
                <a:custGeom>
                  <a:avLst/>
                  <a:gdLst>
                    <a:gd name="T0" fmla="*/ 0 w 17"/>
                    <a:gd name="T1" fmla="*/ 0 h 29"/>
                    <a:gd name="T2" fmla="*/ 0 w 17"/>
                    <a:gd name="T3" fmla="*/ 18 h 29"/>
                    <a:gd name="T4" fmla="*/ 16 w 17"/>
                    <a:gd name="T5" fmla="*/ 28 h 29"/>
                    <a:gd name="T6" fmla="*/ 16 w 17"/>
                    <a:gd name="T7" fmla="*/ 7 h 29"/>
                    <a:gd name="T8" fmla="*/ 0 w 17"/>
                    <a:gd name="T9" fmla="*/ 0 h 29"/>
                  </a:gdLst>
                  <a:ahLst/>
                  <a:cxnLst>
                    <a:cxn ang="0">
                      <a:pos x="T0" y="T1"/>
                    </a:cxn>
                    <a:cxn ang="0">
                      <a:pos x="T2" y="T3"/>
                    </a:cxn>
                    <a:cxn ang="0">
                      <a:pos x="T4" y="T5"/>
                    </a:cxn>
                    <a:cxn ang="0">
                      <a:pos x="T6" y="T7"/>
                    </a:cxn>
                    <a:cxn ang="0">
                      <a:pos x="T8" y="T9"/>
                    </a:cxn>
                  </a:cxnLst>
                  <a:rect l="0" t="0" r="r" b="b"/>
                  <a:pathLst>
                    <a:path w="17" h="29">
                      <a:moveTo>
                        <a:pt x="0" y="0"/>
                      </a:moveTo>
                      <a:lnTo>
                        <a:pt x="0" y="18"/>
                      </a:lnTo>
                      <a:lnTo>
                        <a:pt x="16" y="28"/>
                      </a:lnTo>
                      <a:lnTo>
                        <a:pt x="16" y="7"/>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3" name="Freeform 252"/>
                <p:cNvSpPr>
                  <a:spLocks/>
                </p:cNvSpPr>
                <p:nvPr/>
              </p:nvSpPr>
              <p:spPr bwMode="auto">
                <a:xfrm>
                  <a:off x="3723" y="2432"/>
                  <a:ext cx="20" cy="29"/>
                </a:xfrm>
                <a:custGeom>
                  <a:avLst/>
                  <a:gdLst>
                    <a:gd name="T0" fmla="*/ 0 w 20"/>
                    <a:gd name="T1" fmla="*/ 6 h 29"/>
                    <a:gd name="T2" fmla="*/ 19 w 20"/>
                    <a:gd name="T3" fmla="*/ 0 h 29"/>
                    <a:gd name="T4" fmla="*/ 19 w 20"/>
                    <a:gd name="T5" fmla="*/ 20 h 29"/>
                    <a:gd name="T6" fmla="*/ 0 w 20"/>
                    <a:gd name="T7" fmla="*/ 28 h 29"/>
                    <a:gd name="T8" fmla="*/ 0 w 20"/>
                    <a:gd name="T9" fmla="*/ 6 h 29"/>
                  </a:gdLst>
                  <a:ahLst/>
                  <a:cxnLst>
                    <a:cxn ang="0">
                      <a:pos x="T0" y="T1"/>
                    </a:cxn>
                    <a:cxn ang="0">
                      <a:pos x="T2" y="T3"/>
                    </a:cxn>
                    <a:cxn ang="0">
                      <a:pos x="T4" y="T5"/>
                    </a:cxn>
                    <a:cxn ang="0">
                      <a:pos x="T6" y="T7"/>
                    </a:cxn>
                    <a:cxn ang="0">
                      <a:pos x="T8" y="T9"/>
                    </a:cxn>
                  </a:cxnLst>
                  <a:rect l="0" t="0" r="r" b="b"/>
                  <a:pathLst>
                    <a:path w="20" h="29">
                      <a:moveTo>
                        <a:pt x="0" y="6"/>
                      </a:moveTo>
                      <a:lnTo>
                        <a:pt x="19" y="0"/>
                      </a:lnTo>
                      <a:lnTo>
                        <a:pt x="19" y="20"/>
                      </a:lnTo>
                      <a:lnTo>
                        <a:pt x="0" y="28"/>
                      </a:lnTo>
                      <a:lnTo>
                        <a:pt x="0" y="6"/>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4" name="Freeform 253"/>
                <p:cNvSpPr>
                  <a:spLocks/>
                </p:cNvSpPr>
                <p:nvPr/>
              </p:nvSpPr>
              <p:spPr bwMode="auto">
                <a:xfrm>
                  <a:off x="3723" y="2432"/>
                  <a:ext cx="22" cy="29"/>
                </a:xfrm>
                <a:custGeom>
                  <a:avLst/>
                  <a:gdLst>
                    <a:gd name="T0" fmla="*/ 0 w 22"/>
                    <a:gd name="T1" fmla="*/ 6 h 29"/>
                    <a:gd name="T2" fmla="*/ 21 w 22"/>
                    <a:gd name="T3" fmla="*/ 0 h 29"/>
                    <a:gd name="T4" fmla="*/ 21 w 22"/>
                    <a:gd name="T5" fmla="*/ 20 h 29"/>
                    <a:gd name="T6" fmla="*/ 0 w 22"/>
                    <a:gd name="T7" fmla="*/ 28 h 29"/>
                    <a:gd name="T8" fmla="*/ 0 w 22"/>
                    <a:gd name="T9" fmla="*/ 6 h 29"/>
                  </a:gdLst>
                  <a:ahLst/>
                  <a:cxnLst>
                    <a:cxn ang="0">
                      <a:pos x="T0" y="T1"/>
                    </a:cxn>
                    <a:cxn ang="0">
                      <a:pos x="T2" y="T3"/>
                    </a:cxn>
                    <a:cxn ang="0">
                      <a:pos x="T4" y="T5"/>
                    </a:cxn>
                    <a:cxn ang="0">
                      <a:pos x="T6" y="T7"/>
                    </a:cxn>
                    <a:cxn ang="0">
                      <a:pos x="T8" y="T9"/>
                    </a:cxn>
                  </a:cxnLst>
                  <a:rect l="0" t="0" r="r" b="b"/>
                  <a:pathLst>
                    <a:path w="22" h="29">
                      <a:moveTo>
                        <a:pt x="0" y="6"/>
                      </a:moveTo>
                      <a:lnTo>
                        <a:pt x="21" y="0"/>
                      </a:lnTo>
                      <a:lnTo>
                        <a:pt x="21" y="20"/>
                      </a:lnTo>
                      <a:lnTo>
                        <a:pt x="0" y="28"/>
                      </a:lnTo>
                      <a:lnTo>
                        <a:pt x="0" y="6"/>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5" name="Freeform 254"/>
                <p:cNvSpPr>
                  <a:spLocks/>
                </p:cNvSpPr>
                <p:nvPr/>
              </p:nvSpPr>
              <p:spPr bwMode="auto">
                <a:xfrm>
                  <a:off x="3707" y="2430"/>
                  <a:ext cx="36" cy="6"/>
                </a:xfrm>
                <a:custGeom>
                  <a:avLst/>
                  <a:gdLst>
                    <a:gd name="T0" fmla="*/ 0 w 36"/>
                    <a:gd name="T1" fmla="*/ 2 h 6"/>
                    <a:gd name="T2" fmla="*/ 17 w 36"/>
                    <a:gd name="T3" fmla="*/ 0 h 6"/>
                    <a:gd name="T4" fmla="*/ 35 w 36"/>
                    <a:gd name="T5" fmla="*/ 3 h 6"/>
                    <a:gd name="T6" fmla="*/ 18 w 36"/>
                    <a:gd name="T7" fmla="*/ 5 h 6"/>
                    <a:gd name="T8" fmla="*/ 0 w 36"/>
                    <a:gd name="T9" fmla="*/ 2 h 6"/>
                  </a:gdLst>
                  <a:ahLst/>
                  <a:cxnLst>
                    <a:cxn ang="0">
                      <a:pos x="T0" y="T1"/>
                    </a:cxn>
                    <a:cxn ang="0">
                      <a:pos x="T2" y="T3"/>
                    </a:cxn>
                    <a:cxn ang="0">
                      <a:pos x="T4" y="T5"/>
                    </a:cxn>
                    <a:cxn ang="0">
                      <a:pos x="T6" y="T7"/>
                    </a:cxn>
                    <a:cxn ang="0">
                      <a:pos x="T8" y="T9"/>
                    </a:cxn>
                  </a:cxnLst>
                  <a:rect l="0" t="0" r="r" b="b"/>
                  <a:pathLst>
                    <a:path w="36" h="6">
                      <a:moveTo>
                        <a:pt x="0" y="2"/>
                      </a:moveTo>
                      <a:lnTo>
                        <a:pt x="17" y="0"/>
                      </a:lnTo>
                      <a:lnTo>
                        <a:pt x="35" y="3"/>
                      </a:lnTo>
                      <a:lnTo>
                        <a:pt x="18" y="5"/>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6" name="Freeform 255"/>
                <p:cNvSpPr>
                  <a:spLocks/>
                </p:cNvSpPr>
                <p:nvPr/>
              </p:nvSpPr>
              <p:spPr bwMode="auto">
                <a:xfrm>
                  <a:off x="3707" y="2430"/>
                  <a:ext cx="38" cy="9"/>
                </a:xfrm>
                <a:custGeom>
                  <a:avLst/>
                  <a:gdLst>
                    <a:gd name="T0" fmla="*/ 0 w 38"/>
                    <a:gd name="T1" fmla="*/ 3 h 9"/>
                    <a:gd name="T2" fmla="*/ 18 w 38"/>
                    <a:gd name="T3" fmla="*/ 0 h 9"/>
                    <a:gd name="T4" fmla="*/ 37 w 38"/>
                    <a:gd name="T5" fmla="*/ 4 h 9"/>
                    <a:gd name="T6" fmla="*/ 19 w 38"/>
                    <a:gd name="T7" fmla="*/ 8 h 9"/>
                    <a:gd name="T8" fmla="*/ 0 w 38"/>
                    <a:gd name="T9" fmla="*/ 3 h 9"/>
                  </a:gdLst>
                  <a:ahLst/>
                  <a:cxnLst>
                    <a:cxn ang="0">
                      <a:pos x="T0" y="T1"/>
                    </a:cxn>
                    <a:cxn ang="0">
                      <a:pos x="T2" y="T3"/>
                    </a:cxn>
                    <a:cxn ang="0">
                      <a:pos x="T4" y="T5"/>
                    </a:cxn>
                    <a:cxn ang="0">
                      <a:pos x="T6" y="T7"/>
                    </a:cxn>
                    <a:cxn ang="0">
                      <a:pos x="T8" y="T9"/>
                    </a:cxn>
                  </a:cxnLst>
                  <a:rect l="0" t="0" r="r" b="b"/>
                  <a:pathLst>
                    <a:path w="38" h="9">
                      <a:moveTo>
                        <a:pt x="0" y="3"/>
                      </a:moveTo>
                      <a:lnTo>
                        <a:pt x="18" y="0"/>
                      </a:lnTo>
                      <a:lnTo>
                        <a:pt x="37" y="4"/>
                      </a:lnTo>
                      <a:lnTo>
                        <a:pt x="19" y="8"/>
                      </a:lnTo>
                      <a:lnTo>
                        <a:pt x="0" y="3"/>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7" name="Freeform 256"/>
                <p:cNvSpPr>
                  <a:spLocks/>
                </p:cNvSpPr>
                <p:nvPr/>
              </p:nvSpPr>
              <p:spPr bwMode="auto">
                <a:xfrm>
                  <a:off x="3707" y="2438"/>
                  <a:ext cx="38" cy="8"/>
                </a:xfrm>
                <a:custGeom>
                  <a:avLst/>
                  <a:gdLst>
                    <a:gd name="T0" fmla="*/ 37 w 38"/>
                    <a:gd name="T1" fmla="*/ 1 h 8"/>
                    <a:gd name="T2" fmla="*/ 19 w 38"/>
                    <a:gd name="T3" fmla="*/ 7 h 8"/>
                    <a:gd name="T4" fmla="*/ 0 w 38"/>
                    <a:gd name="T5" fmla="*/ 0 h 8"/>
                  </a:gdLst>
                  <a:ahLst/>
                  <a:cxnLst>
                    <a:cxn ang="0">
                      <a:pos x="T0" y="T1"/>
                    </a:cxn>
                    <a:cxn ang="0">
                      <a:pos x="T2" y="T3"/>
                    </a:cxn>
                    <a:cxn ang="0">
                      <a:pos x="T4" y="T5"/>
                    </a:cxn>
                  </a:cxnLst>
                  <a:rect l="0" t="0" r="r" b="b"/>
                  <a:pathLst>
                    <a:path w="38" h="8">
                      <a:moveTo>
                        <a:pt x="37" y="1"/>
                      </a:moveTo>
                      <a:lnTo>
                        <a:pt x="19" y="7"/>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8" name="Freeform 257"/>
                <p:cNvSpPr>
                  <a:spLocks/>
                </p:cNvSpPr>
                <p:nvPr/>
              </p:nvSpPr>
              <p:spPr bwMode="auto">
                <a:xfrm>
                  <a:off x="3707" y="2444"/>
                  <a:ext cx="38" cy="11"/>
                </a:xfrm>
                <a:custGeom>
                  <a:avLst/>
                  <a:gdLst>
                    <a:gd name="T0" fmla="*/ 37 w 38"/>
                    <a:gd name="T1" fmla="*/ 2 h 11"/>
                    <a:gd name="T2" fmla="*/ 19 w 38"/>
                    <a:gd name="T3" fmla="*/ 10 h 11"/>
                    <a:gd name="T4" fmla="*/ 0 w 38"/>
                    <a:gd name="T5" fmla="*/ 0 h 11"/>
                  </a:gdLst>
                  <a:ahLst/>
                  <a:cxnLst>
                    <a:cxn ang="0">
                      <a:pos x="T0" y="T1"/>
                    </a:cxn>
                    <a:cxn ang="0">
                      <a:pos x="T2" y="T3"/>
                    </a:cxn>
                    <a:cxn ang="0">
                      <a:pos x="T4" y="T5"/>
                    </a:cxn>
                  </a:cxnLst>
                  <a:rect l="0" t="0" r="r" b="b"/>
                  <a:pathLst>
                    <a:path w="38" h="11">
                      <a:moveTo>
                        <a:pt x="37" y="2"/>
                      </a:moveTo>
                      <a:lnTo>
                        <a:pt x="19" y="1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79" name="Group 258"/>
              <p:cNvGrpSpPr>
                <a:grpSpLocks/>
              </p:cNvGrpSpPr>
              <p:nvPr/>
            </p:nvGrpSpPr>
            <p:grpSpPr bwMode="auto">
              <a:xfrm>
                <a:off x="3802" y="2394"/>
                <a:ext cx="36" cy="27"/>
                <a:chOff x="3802" y="2394"/>
                <a:chExt cx="36" cy="27"/>
              </a:xfrm>
            </p:grpSpPr>
            <p:sp>
              <p:nvSpPr>
                <p:cNvPr id="1787" name="Freeform 259"/>
                <p:cNvSpPr>
                  <a:spLocks/>
                </p:cNvSpPr>
                <p:nvPr/>
              </p:nvSpPr>
              <p:spPr bwMode="auto">
                <a:xfrm>
                  <a:off x="3802" y="2399"/>
                  <a:ext cx="17" cy="22"/>
                </a:xfrm>
                <a:custGeom>
                  <a:avLst/>
                  <a:gdLst>
                    <a:gd name="T0" fmla="*/ 0 w 17"/>
                    <a:gd name="T1" fmla="*/ 0 h 22"/>
                    <a:gd name="T2" fmla="*/ 0 w 17"/>
                    <a:gd name="T3" fmla="*/ 13 h 22"/>
                    <a:gd name="T4" fmla="*/ 16 w 17"/>
                    <a:gd name="T5" fmla="*/ 21 h 22"/>
                    <a:gd name="T6" fmla="*/ 16 w 17"/>
                    <a:gd name="T7" fmla="*/ 4 h 22"/>
                    <a:gd name="T8" fmla="*/ 0 w 17"/>
                    <a:gd name="T9" fmla="*/ 0 h 22"/>
                  </a:gdLst>
                  <a:ahLst/>
                  <a:cxnLst>
                    <a:cxn ang="0">
                      <a:pos x="T0" y="T1"/>
                    </a:cxn>
                    <a:cxn ang="0">
                      <a:pos x="T2" y="T3"/>
                    </a:cxn>
                    <a:cxn ang="0">
                      <a:pos x="T4" y="T5"/>
                    </a:cxn>
                    <a:cxn ang="0">
                      <a:pos x="T6" y="T7"/>
                    </a:cxn>
                    <a:cxn ang="0">
                      <a:pos x="T8" y="T9"/>
                    </a:cxn>
                  </a:cxnLst>
                  <a:rect l="0" t="0" r="r" b="b"/>
                  <a:pathLst>
                    <a:path w="17" h="22">
                      <a:moveTo>
                        <a:pt x="0" y="0"/>
                      </a:moveTo>
                      <a:lnTo>
                        <a:pt x="0" y="13"/>
                      </a:lnTo>
                      <a:lnTo>
                        <a:pt x="16" y="21"/>
                      </a:lnTo>
                      <a:lnTo>
                        <a:pt x="16" y="4"/>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8" name="Freeform 260"/>
                <p:cNvSpPr>
                  <a:spLocks/>
                </p:cNvSpPr>
                <p:nvPr/>
              </p:nvSpPr>
              <p:spPr bwMode="auto">
                <a:xfrm>
                  <a:off x="3818" y="2399"/>
                  <a:ext cx="18" cy="18"/>
                </a:xfrm>
                <a:custGeom>
                  <a:avLst/>
                  <a:gdLst>
                    <a:gd name="T0" fmla="*/ 0 w 18"/>
                    <a:gd name="T1" fmla="*/ 5 h 18"/>
                    <a:gd name="T2" fmla="*/ 17 w 18"/>
                    <a:gd name="T3" fmla="*/ 0 h 18"/>
                    <a:gd name="T4" fmla="*/ 17 w 18"/>
                    <a:gd name="T5" fmla="*/ 10 h 18"/>
                    <a:gd name="T6" fmla="*/ 0 w 18"/>
                    <a:gd name="T7" fmla="*/ 17 h 18"/>
                    <a:gd name="T8" fmla="*/ 0 w 18"/>
                    <a:gd name="T9" fmla="*/ 5 h 18"/>
                  </a:gdLst>
                  <a:ahLst/>
                  <a:cxnLst>
                    <a:cxn ang="0">
                      <a:pos x="T0" y="T1"/>
                    </a:cxn>
                    <a:cxn ang="0">
                      <a:pos x="T2" y="T3"/>
                    </a:cxn>
                    <a:cxn ang="0">
                      <a:pos x="T4" y="T5"/>
                    </a:cxn>
                    <a:cxn ang="0">
                      <a:pos x="T6" y="T7"/>
                    </a:cxn>
                    <a:cxn ang="0">
                      <a:pos x="T8" y="T9"/>
                    </a:cxn>
                  </a:cxnLst>
                  <a:rect l="0" t="0" r="r" b="b"/>
                  <a:pathLst>
                    <a:path w="18" h="18">
                      <a:moveTo>
                        <a:pt x="0" y="5"/>
                      </a:moveTo>
                      <a:lnTo>
                        <a:pt x="17" y="0"/>
                      </a:lnTo>
                      <a:lnTo>
                        <a:pt x="17" y="10"/>
                      </a:lnTo>
                      <a:lnTo>
                        <a:pt x="0" y="17"/>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9" name="Freeform 261"/>
                <p:cNvSpPr>
                  <a:spLocks/>
                </p:cNvSpPr>
                <p:nvPr/>
              </p:nvSpPr>
              <p:spPr bwMode="auto">
                <a:xfrm>
                  <a:off x="3818" y="2399"/>
                  <a:ext cx="20" cy="22"/>
                </a:xfrm>
                <a:custGeom>
                  <a:avLst/>
                  <a:gdLst>
                    <a:gd name="T0" fmla="*/ 0 w 20"/>
                    <a:gd name="T1" fmla="*/ 6 h 22"/>
                    <a:gd name="T2" fmla="*/ 19 w 20"/>
                    <a:gd name="T3" fmla="*/ 0 h 22"/>
                    <a:gd name="T4" fmla="*/ 19 w 20"/>
                    <a:gd name="T5" fmla="*/ 13 h 22"/>
                    <a:gd name="T6" fmla="*/ 0 w 20"/>
                    <a:gd name="T7" fmla="*/ 21 h 22"/>
                    <a:gd name="T8" fmla="*/ 0 w 20"/>
                    <a:gd name="T9" fmla="*/ 6 h 22"/>
                  </a:gdLst>
                  <a:ahLst/>
                  <a:cxnLst>
                    <a:cxn ang="0">
                      <a:pos x="T0" y="T1"/>
                    </a:cxn>
                    <a:cxn ang="0">
                      <a:pos x="T2" y="T3"/>
                    </a:cxn>
                    <a:cxn ang="0">
                      <a:pos x="T4" y="T5"/>
                    </a:cxn>
                    <a:cxn ang="0">
                      <a:pos x="T6" y="T7"/>
                    </a:cxn>
                    <a:cxn ang="0">
                      <a:pos x="T8" y="T9"/>
                    </a:cxn>
                  </a:cxnLst>
                  <a:rect l="0" t="0" r="r" b="b"/>
                  <a:pathLst>
                    <a:path w="20" h="22">
                      <a:moveTo>
                        <a:pt x="0" y="6"/>
                      </a:moveTo>
                      <a:lnTo>
                        <a:pt x="19" y="0"/>
                      </a:lnTo>
                      <a:lnTo>
                        <a:pt x="19" y="13"/>
                      </a:lnTo>
                      <a:lnTo>
                        <a:pt x="0" y="21"/>
                      </a:lnTo>
                      <a:lnTo>
                        <a:pt x="0" y="6"/>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0" name="Freeform 262"/>
                <p:cNvSpPr>
                  <a:spLocks/>
                </p:cNvSpPr>
                <p:nvPr/>
              </p:nvSpPr>
              <p:spPr bwMode="auto">
                <a:xfrm>
                  <a:off x="3802" y="2394"/>
                  <a:ext cx="34" cy="8"/>
                </a:xfrm>
                <a:custGeom>
                  <a:avLst/>
                  <a:gdLst>
                    <a:gd name="T0" fmla="*/ 0 w 34"/>
                    <a:gd name="T1" fmla="*/ 4 h 8"/>
                    <a:gd name="T2" fmla="*/ 17 w 34"/>
                    <a:gd name="T3" fmla="*/ 0 h 8"/>
                    <a:gd name="T4" fmla="*/ 33 w 34"/>
                    <a:gd name="T5" fmla="*/ 3 h 8"/>
                    <a:gd name="T6" fmla="*/ 17 w 34"/>
                    <a:gd name="T7" fmla="*/ 7 h 8"/>
                    <a:gd name="T8" fmla="*/ 0 w 34"/>
                    <a:gd name="T9" fmla="*/ 4 h 8"/>
                  </a:gdLst>
                  <a:ahLst/>
                  <a:cxnLst>
                    <a:cxn ang="0">
                      <a:pos x="T0" y="T1"/>
                    </a:cxn>
                    <a:cxn ang="0">
                      <a:pos x="T2" y="T3"/>
                    </a:cxn>
                    <a:cxn ang="0">
                      <a:pos x="T4" y="T5"/>
                    </a:cxn>
                    <a:cxn ang="0">
                      <a:pos x="T6" y="T7"/>
                    </a:cxn>
                    <a:cxn ang="0">
                      <a:pos x="T8" y="T9"/>
                    </a:cxn>
                  </a:cxnLst>
                  <a:rect l="0" t="0" r="r" b="b"/>
                  <a:pathLst>
                    <a:path w="34" h="8">
                      <a:moveTo>
                        <a:pt x="0" y="4"/>
                      </a:moveTo>
                      <a:lnTo>
                        <a:pt x="17" y="0"/>
                      </a:lnTo>
                      <a:lnTo>
                        <a:pt x="33" y="3"/>
                      </a:lnTo>
                      <a:lnTo>
                        <a:pt x="17" y="7"/>
                      </a:lnTo>
                      <a:lnTo>
                        <a:pt x="0"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91" name="Freeform 263"/>
                <p:cNvSpPr>
                  <a:spLocks/>
                </p:cNvSpPr>
                <p:nvPr/>
              </p:nvSpPr>
              <p:spPr bwMode="auto">
                <a:xfrm>
                  <a:off x="3802" y="2394"/>
                  <a:ext cx="36" cy="10"/>
                </a:xfrm>
                <a:custGeom>
                  <a:avLst/>
                  <a:gdLst>
                    <a:gd name="T0" fmla="*/ 0 w 36"/>
                    <a:gd name="T1" fmla="*/ 5 h 10"/>
                    <a:gd name="T2" fmla="*/ 18 w 36"/>
                    <a:gd name="T3" fmla="*/ 0 h 10"/>
                    <a:gd name="T4" fmla="*/ 35 w 36"/>
                    <a:gd name="T5" fmla="*/ 4 h 10"/>
                    <a:gd name="T6" fmla="*/ 18 w 36"/>
                    <a:gd name="T7" fmla="*/ 9 h 10"/>
                    <a:gd name="T8" fmla="*/ 0 w 36"/>
                    <a:gd name="T9" fmla="*/ 5 h 10"/>
                  </a:gdLst>
                  <a:ahLst/>
                  <a:cxnLst>
                    <a:cxn ang="0">
                      <a:pos x="T0" y="T1"/>
                    </a:cxn>
                    <a:cxn ang="0">
                      <a:pos x="T2" y="T3"/>
                    </a:cxn>
                    <a:cxn ang="0">
                      <a:pos x="T4" y="T5"/>
                    </a:cxn>
                    <a:cxn ang="0">
                      <a:pos x="T6" y="T7"/>
                    </a:cxn>
                    <a:cxn ang="0">
                      <a:pos x="T8" y="T9"/>
                    </a:cxn>
                  </a:cxnLst>
                  <a:rect l="0" t="0" r="r" b="b"/>
                  <a:pathLst>
                    <a:path w="36" h="10">
                      <a:moveTo>
                        <a:pt x="0" y="5"/>
                      </a:moveTo>
                      <a:lnTo>
                        <a:pt x="18" y="0"/>
                      </a:lnTo>
                      <a:lnTo>
                        <a:pt x="35" y="4"/>
                      </a:lnTo>
                      <a:lnTo>
                        <a:pt x="18" y="9"/>
                      </a:lnTo>
                      <a:lnTo>
                        <a:pt x="0" y="5"/>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80" name="Group 264"/>
              <p:cNvGrpSpPr>
                <a:grpSpLocks/>
              </p:cNvGrpSpPr>
              <p:nvPr/>
            </p:nvGrpSpPr>
            <p:grpSpPr bwMode="auto">
              <a:xfrm>
                <a:off x="3776" y="2401"/>
                <a:ext cx="43" cy="30"/>
                <a:chOff x="3776" y="2401"/>
                <a:chExt cx="43" cy="30"/>
              </a:xfrm>
            </p:grpSpPr>
            <p:sp>
              <p:nvSpPr>
                <p:cNvPr id="1781" name="Freeform 265"/>
                <p:cNvSpPr>
                  <a:spLocks/>
                </p:cNvSpPr>
                <p:nvPr/>
              </p:nvSpPr>
              <p:spPr bwMode="auto">
                <a:xfrm>
                  <a:off x="3776" y="2404"/>
                  <a:ext cx="24" cy="27"/>
                </a:xfrm>
                <a:custGeom>
                  <a:avLst/>
                  <a:gdLst>
                    <a:gd name="T0" fmla="*/ 0 w 24"/>
                    <a:gd name="T1" fmla="*/ 0 h 27"/>
                    <a:gd name="T2" fmla="*/ 0 w 24"/>
                    <a:gd name="T3" fmla="*/ 16 h 27"/>
                    <a:gd name="T4" fmla="*/ 23 w 24"/>
                    <a:gd name="T5" fmla="*/ 26 h 27"/>
                    <a:gd name="T6" fmla="*/ 23 w 24"/>
                    <a:gd name="T7" fmla="*/ 8 h 27"/>
                    <a:gd name="T8" fmla="*/ 0 w 24"/>
                    <a:gd name="T9" fmla="*/ 0 h 27"/>
                  </a:gdLst>
                  <a:ahLst/>
                  <a:cxnLst>
                    <a:cxn ang="0">
                      <a:pos x="T0" y="T1"/>
                    </a:cxn>
                    <a:cxn ang="0">
                      <a:pos x="T2" y="T3"/>
                    </a:cxn>
                    <a:cxn ang="0">
                      <a:pos x="T4" y="T5"/>
                    </a:cxn>
                    <a:cxn ang="0">
                      <a:pos x="T6" y="T7"/>
                    </a:cxn>
                    <a:cxn ang="0">
                      <a:pos x="T8" y="T9"/>
                    </a:cxn>
                  </a:cxnLst>
                  <a:rect l="0" t="0" r="r" b="b"/>
                  <a:pathLst>
                    <a:path w="24" h="27">
                      <a:moveTo>
                        <a:pt x="0" y="0"/>
                      </a:moveTo>
                      <a:lnTo>
                        <a:pt x="0" y="16"/>
                      </a:lnTo>
                      <a:lnTo>
                        <a:pt x="23" y="26"/>
                      </a:lnTo>
                      <a:lnTo>
                        <a:pt x="23" y="8"/>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2" name="Freeform 266"/>
                <p:cNvSpPr>
                  <a:spLocks/>
                </p:cNvSpPr>
                <p:nvPr/>
              </p:nvSpPr>
              <p:spPr bwMode="auto">
                <a:xfrm>
                  <a:off x="3799" y="2408"/>
                  <a:ext cx="15" cy="19"/>
                </a:xfrm>
                <a:custGeom>
                  <a:avLst/>
                  <a:gdLst>
                    <a:gd name="T0" fmla="*/ 0 w 15"/>
                    <a:gd name="T1" fmla="*/ 5 h 19"/>
                    <a:gd name="T2" fmla="*/ 14 w 15"/>
                    <a:gd name="T3" fmla="*/ 0 h 19"/>
                    <a:gd name="T4" fmla="*/ 14 w 15"/>
                    <a:gd name="T5" fmla="*/ 12 h 19"/>
                    <a:gd name="T6" fmla="*/ 0 w 15"/>
                    <a:gd name="T7" fmla="*/ 18 h 19"/>
                    <a:gd name="T8" fmla="*/ 0 w 15"/>
                    <a:gd name="T9" fmla="*/ 5 h 19"/>
                  </a:gdLst>
                  <a:ahLst/>
                  <a:cxnLst>
                    <a:cxn ang="0">
                      <a:pos x="T0" y="T1"/>
                    </a:cxn>
                    <a:cxn ang="0">
                      <a:pos x="T2" y="T3"/>
                    </a:cxn>
                    <a:cxn ang="0">
                      <a:pos x="T4" y="T5"/>
                    </a:cxn>
                    <a:cxn ang="0">
                      <a:pos x="T6" y="T7"/>
                    </a:cxn>
                    <a:cxn ang="0">
                      <a:pos x="T8" y="T9"/>
                    </a:cxn>
                  </a:cxnLst>
                  <a:rect l="0" t="0" r="r" b="b"/>
                  <a:pathLst>
                    <a:path w="15" h="19">
                      <a:moveTo>
                        <a:pt x="0" y="5"/>
                      </a:moveTo>
                      <a:lnTo>
                        <a:pt x="14" y="0"/>
                      </a:lnTo>
                      <a:lnTo>
                        <a:pt x="14" y="12"/>
                      </a:lnTo>
                      <a:lnTo>
                        <a:pt x="0" y="18"/>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3" name="Freeform 267"/>
                <p:cNvSpPr>
                  <a:spLocks/>
                </p:cNvSpPr>
                <p:nvPr/>
              </p:nvSpPr>
              <p:spPr bwMode="auto">
                <a:xfrm>
                  <a:off x="3799" y="2408"/>
                  <a:ext cx="20" cy="23"/>
                </a:xfrm>
                <a:custGeom>
                  <a:avLst/>
                  <a:gdLst>
                    <a:gd name="T0" fmla="*/ 0 w 20"/>
                    <a:gd name="T1" fmla="*/ 7 h 23"/>
                    <a:gd name="T2" fmla="*/ 19 w 20"/>
                    <a:gd name="T3" fmla="*/ 0 h 23"/>
                    <a:gd name="T4" fmla="*/ 19 w 20"/>
                    <a:gd name="T5" fmla="*/ 15 h 23"/>
                    <a:gd name="T6" fmla="*/ 0 w 20"/>
                    <a:gd name="T7" fmla="*/ 22 h 23"/>
                    <a:gd name="T8" fmla="*/ 0 w 20"/>
                    <a:gd name="T9" fmla="*/ 7 h 23"/>
                  </a:gdLst>
                  <a:ahLst/>
                  <a:cxnLst>
                    <a:cxn ang="0">
                      <a:pos x="T0" y="T1"/>
                    </a:cxn>
                    <a:cxn ang="0">
                      <a:pos x="T2" y="T3"/>
                    </a:cxn>
                    <a:cxn ang="0">
                      <a:pos x="T4" y="T5"/>
                    </a:cxn>
                    <a:cxn ang="0">
                      <a:pos x="T6" y="T7"/>
                    </a:cxn>
                    <a:cxn ang="0">
                      <a:pos x="T8" y="T9"/>
                    </a:cxn>
                  </a:cxnLst>
                  <a:rect l="0" t="0" r="r" b="b"/>
                  <a:pathLst>
                    <a:path w="20" h="23">
                      <a:moveTo>
                        <a:pt x="0" y="7"/>
                      </a:moveTo>
                      <a:lnTo>
                        <a:pt x="19" y="0"/>
                      </a:lnTo>
                      <a:lnTo>
                        <a:pt x="19" y="15"/>
                      </a:lnTo>
                      <a:lnTo>
                        <a:pt x="0" y="22"/>
                      </a:lnTo>
                      <a:lnTo>
                        <a:pt x="0" y="7"/>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4" name="Freeform 268"/>
                <p:cNvSpPr>
                  <a:spLocks/>
                </p:cNvSpPr>
                <p:nvPr/>
              </p:nvSpPr>
              <p:spPr bwMode="auto">
                <a:xfrm>
                  <a:off x="3776" y="2401"/>
                  <a:ext cx="38" cy="10"/>
                </a:xfrm>
                <a:custGeom>
                  <a:avLst/>
                  <a:gdLst>
                    <a:gd name="T0" fmla="*/ 0 w 38"/>
                    <a:gd name="T1" fmla="*/ 3 h 10"/>
                    <a:gd name="T2" fmla="*/ 17 w 38"/>
                    <a:gd name="T3" fmla="*/ 0 h 10"/>
                    <a:gd name="T4" fmla="*/ 37 w 38"/>
                    <a:gd name="T5" fmla="*/ 4 h 10"/>
                    <a:gd name="T6" fmla="*/ 19 w 38"/>
                    <a:gd name="T7" fmla="*/ 9 h 10"/>
                    <a:gd name="T8" fmla="*/ 0 w 38"/>
                    <a:gd name="T9" fmla="*/ 3 h 10"/>
                  </a:gdLst>
                  <a:ahLst/>
                  <a:cxnLst>
                    <a:cxn ang="0">
                      <a:pos x="T0" y="T1"/>
                    </a:cxn>
                    <a:cxn ang="0">
                      <a:pos x="T2" y="T3"/>
                    </a:cxn>
                    <a:cxn ang="0">
                      <a:pos x="T4" y="T5"/>
                    </a:cxn>
                    <a:cxn ang="0">
                      <a:pos x="T6" y="T7"/>
                    </a:cxn>
                    <a:cxn ang="0">
                      <a:pos x="T8" y="T9"/>
                    </a:cxn>
                  </a:cxnLst>
                  <a:rect l="0" t="0" r="r" b="b"/>
                  <a:pathLst>
                    <a:path w="38" h="10">
                      <a:moveTo>
                        <a:pt x="0" y="3"/>
                      </a:moveTo>
                      <a:lnTo>
                        <a:pt x="17" y="0"/>
                      </a:lnTo>
                      <a:lnTo>
                        <a:pt x="37" y="4"/>
                      </a:lnTo>
                      <a:lnTo>
                        <a:pt x="19" y="9"/>
                      </a:lnTo>
                      <a:lnTo>
                        <a:pt x="0"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5" name="Freeform 269"/>
                <p:cNvSpPr>
                  <a:spLocks/>
                </p:cNvSpPr>
                <p:nvPr/>
              </p:nvSpPr>
              <p:spPr bwMode="auto">
                <a:xfrm>
                  <a:off x="3776" y="2401"/>
                  <a:ext cx="43" cy="15"/>
                </a:xfrm>
                <a:custGeom>
                  <a:avLst/>
                  <a:gdLst>
                    <a:gd name="T0" fmla="*/ 0 w 43"/>
                    <a:gd name="T1" fmla="*/ 5 h 15"/>
                    <a:gd name="T2" fmla="*/ 20 w 43"/>
                    <a:gd name="T3" fmla="*/ 0 h 15"/>
                    <a:gd name="T4" fmla="*/ 42 w 43"/>
                    <a:gd name="T5" fmla="*/ 6 h 15"/>
                    <a:gd name="T6" fmla="*/ 21 w 43"/>
                    <a:gd name="T7" fmla="*/ 14 h 15"/>
                    <a:gd name="T8" fmla="*/ 0 w 43"/>
                    <a:gd name="T9" fmla="*/ 5 h 15"/>
                  </a:gdLst>
                  <a:ahLst/>
                  <a:cxnLst>
                    <a:cxn ang="0">
                      <a:pos x="T0" y="T1"/>
                    </a:cxn>
                    <a:cxn ang="0">
                      <a:pos x="T2" y="T3"/>
                    </a:cxn>
                    <a:cxn ang="0">
                      <a:pos x="T4" y="T5"/>
                    </a:cxn>
                    <a:cxn ang="0">
                      <a:pos x="T6" y="T7"/>
                    </a:cxn>
                    <a:cxn ang="0">
                      <a:pos x="T8" y="T9"/>
                    </a:cxn>
                  </a:cxnLst>
                  <a:rect l="0" t="0" r="r" b="b"/>
                  <a:pathLst>
                    <a:path w="43" h="15">
                      <a:moveTo>
                        <a:pt x="0" y="5"/>
                      </a:moveTo>
                      <a:lnTo>
                        <a:pt x="20" y="0"/>
                      </a:lnTo>
                      <a:lnTo>
                        <a:pt x="42" y="6"/>
                      </a:lnTo>
                      <a:lnTo>
                        <a:pt x="21" y="14"/>
                      </a:lnTo>
                      <a:lnTo>
                        <a:pt x="0" y="5"/>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6" name="Freeform 270"/>
                <p:cNvSpPr>
                  <a:spLocks/>
                </p:cNvSpPr>
                <p:nvPr/>
              </p:nvSpPr>
              <p:spPr bwMode="auto">
                <a:xfrm>
                  <a:off x="3777" y="2415"/>
                  <a:ext cx="42" cy="6"/>
                </a:xfrm>
                <a:custGeom>
                  <a:avLst/>
                  <a:gdLst>
                    <a:gd name="T0" fmla="*/ 41 w 42"/>
                    <a:gd name="T1" fmla="*/ 1 h 6"/>
                    <a:gd name="T2" fmla="*/ 20 w 42"/>
                    <a:gd name="T3" fmla="*/ 5 h 6"/>
                    <a:gd name="T4" fmla="*/ 0 w 42"/>
                    <a:gd name="T5" fmla="*/ 0 h 6"/>
                  </a:gdLst>
                  <a:ahLst/>
                  <a:cxnLst>
                    <a:cxn ang="0">
                      <a:pos x="T0" y="T1"/>
                    </a:cxn>
                    <a:cxn ang="0">
                      <a:pos x="T2" y="T3"/>
                    </a:cxn>
                    <a:cxn ang="0">
                      <a:pos x="T4" y="T5"/>
                    </a:cxn>
                  </a:cxnLst>
                  <a:rect l="0" t="0" r="r" b="b"/>
                  <a:pathLst>
                    <a:path w="42" h="6">
                      <a:moveTo>
                        <a:pt x="41" y="1"/>
                      </a:moveTo>
                      <a:lnTo>
                        <a:pt x="20" y="5"/>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9" name="Group 271"/>
            <p:cNvGrpSpPr>
              <a:grpSpLocks/>
            </p:cNvGrpSpPr>
            <p:nvPr/>
          </p:nvGrpSpPr>
          <p:grpSpPr bwMode="auto">
            <a:xfrm>
              <a:off x="4167523" y="1447342"/>
              <a:ext cx="372482" cy="257872"/>
              <a:chOff x="3026" y="2300"/>
              <a:chExt cx="149" cy="72"/>
            </a:xfrm>
          </p:grpSpPr>
          <p:sp>
            <p:nvSpPr>
              <p:cNvPr id="1729" name="Freeform 272"/>
              <p:cNvSpPr>
                <a:spLocks/>
              </p:cNvSpPr>
              <p:nvPr/>
            </p:nvSpPr>
            <p:spPr bwMode="auto">
              <a:xfrm>
                <a:off x="3129" y="2319"/>
                <a:ext cx="37" cy="42"/>
              </a:xfrm>
              <a:custGeom>
                <a:avLst/>
                <a:gdLst>
                  <a:gd name="T0" fmla="*/ 36 w 37"/>
                  <a:gd name="T1" fmla="*/ 41 h 42"/>
                  <a:gd name="T2" fmla="*/ 17 w 37"/>
                  <a:gd name="T3" fmla="*/ 4 h 42"/>
                  <a:gd name="T4" fmla="*/ 10 w 37"/>
                  <a:gd name="T5" fmla="*/ 1 h 42"/>
                  <a:gd name="T6" fmla="*/ 3 w 37"/>
                  <a:gd name="T7" fmla="*/ 0 h 42"/>
                  <a:gd name="T8" fmla="*/ 0 w 37"/>
                  <a:gd name="T9" fmla="*/ 10 h 42"/>
                  <a:gd name="T10" fmla="*/ 36 w 37"/>
                  <a:gd name="T11" fmla="*/ 41 h 42"/>
                </a:gdLst>
                <a:ahLst/>
                <a:cxnLst>
                  <a:cxn ang="0">
                    <a:pos x="T0" y="T1"/>
                  </a:cxn>
                  <a:cxn ang="0">
                    <a:pos x="T2" y="T3"/>
                  </a:cxn>
                  <a:cxn ang="0">
                    <a:pos x="T4" y="T5"/>
                  </a:cxn>
                  <a:cxn ang="0">
                    <a:pos x="T6" y="T7"/>
                  </a:cxn>
                  <a:cxn ang="0">
                    <a:pos x="T8" y="T9"/>
                  </a:cxn>
                  <a:cxn ang="0">
                    <a:pos x="T10" y="T11"/>
                  </a:cxn>
                </a:cxnLst>
                <a:rect l="0" t="0" r="r" b="b"/>
                <a:pathLst>
                  <a:path w="37" h="42">
                    <a:moveTo>
                      <a:pt x="36" y="41"/>
                    </a:moveTo>
                    <a:lnTo>
                      <a:pt x="17" y="4"/>
                    </a:lnTo>
                    <a:lnTo>
                      <a:pt x="10" y="1"/>
                    </a:lnTo>
                    <a:lnTo>
                      <a:pt x="3" y="0"/>
                    </a:lnTo>
                    <a:lnTo>
                      <a:pt x="0" y="10"/>
                    </a:lnTo>
                    <a:lnTo>
                      <a:pt x="36" y="41"/>
                    </a:lnTo>
                  </a:path>
                </a:pathLst>
              </a:custGeom>
              <a:solidFill>
                <a:srgbClr val="8F8F8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0" name="Freeform 273"/>
              <p:cNvSpPr>
                <a:spLocks/>
              </p:cNvSpPr>
              <p:nvPr/>
            </p:nvSpPr>
            <p:spPr bwMode="auto">
              <a:xfrm>
                <a:off x="3129" y="2319"/>
                <a:ext cx="39" cy="47"/>
              </a:xfrm>
              <a:custGeom>
                <a:avLst/>
                <a:gdLst>
                  <a:gd name="T0" fmla="*/ 38 w 39"/>
                  <a:gd name="T1" fmla="*/ 46 h 47"/>
                  <a:gd name="T2" fmla="*/ 18 w 39"/>
                  <a:gd name="T3" fmla="*/ 4 h 47"/>
                  <a:gd name="T4" fmla="*/ 11 w 39"/>
                  <a:gd name="T5" fmla="*/ 1 h 47"/>
                  <a:gd name="T6" fmla="*/ 3 w 39"/>
                  <a:gd name="T7" fmla="*/ 0 h 47"/>
                  <a:gd name="T8" fmla="*/ 0 w 39"/>
                  <a:gd name="T9" fmla="*/ 11 h 47"/>
                  <a:gd name="T10" fmla="*/ 38 w 39"/>
                  <a:gd name="T11" fmla="*/ 46 h 47"/>
                </a:gdLst>
                <a:ahLst/>
                <a:cxnLst>
                  <a:cxn ang="0">
                    <a:pos x="T0" y="T1"/>
                  </a:cxn>
                  <a:cxn ang="0">
                    <a:pos x="T2" y="T3"/>
                  </a:cxn>
                  <a:cxn ang="0">
                    <a:pos x="T4" y="T5"/>
                  </a:cxn>
                  <a:cxn ang="0">
                    <a:pos x="T6" y="T7"/>
                  </a:cxn>
                  <a:cxn ang="0">
                    <a:pos x="T8" y="T9"/>
                  </a:cxn>
                  <a:cxn ang="0">
                    <a:pos x="T10" y="T11"/>
                  </a:cxn>
                </a:cxnLst>
                <a:rect l="0" t="0" r="r" b="b"/>
                <a:pathLst>
                  <a:path w="39" h="47">
                    <a:moveTo>
                      <a:pt x="38" y="46"/>
                    </a:moveTo>
                    <a:lnTo>
                      <a:pt x="18" y="4"/>
                    </a:lnTo>
                    <a:lnTo>
                      <a:pt x="11" y="1"/>
                    </a:lnTo>
                    <a:lnTo>
                      <a:pt x="3" y="0"/>
                    </a:lnTo>
                    <a:lnTo>
                      <a:pt x="0" y="11"/>
                    </a:lnTo>
                    <a:lnTo>
                      <a:pt x="38" y="46"/>
                    </a:lnTo>
                  </a:path>
                </a:pathLst>
              </a:custGeom>
              <a:solidFill>
                <a:srgbClr val="8F8F8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1" name="Freeform 274"/>
              <p:cNvSpPr>
                <a:spLocks/>
              </p:cNvSpPr>
              <p:nvPr/>
            </p:nvSpPr>
            <p:spPr bwMode="auto">
              <a:xfrm>
                <a:off x="3084" y="2300"/>
                <a:ext cx="12" cy="27"/>
              </a:xfrm>
              <a:custGeom>
                <a:avLst/>
                <a:gdLst>
                  <a:gd name="T0" fmla="*/ 0 w 12"/>
                  <a:gd name="T1" fmla="*/ 18 h 27"/>
                  <a:gd name="T2" fmla="*/ 1 w 12"/>
                  <a:gd name="T3" fmla="*/ 0 h 27"/>
                  <a:gd name="T4" fmla="*/ 6 w 12"/>
                  <a:gd name="T5" fmla="*/ 4 h 27"/>
                  <a:gd name="T6" fmla="*/ 11 w 12"/>
                  <a:gd name="T7" fmla="*/ 23 h 27"/>
                  <a:gd name="T8" fmla="*/ 11 w 12"/>
                  <a:gd name="T9" fmla="*/ 26 h 27"/>
                  <a:gd name="T10" fmla="*/ 0 w 12"/>
                  <a:gd name="T11" fmla="*/ 18 h 27"/>
                </a:gdLst>
                <a:ahLst/>
                <a:cxnLst>
                  <a:cxn ang="0">
                    <a:pos x="T0" y="T1"/>
                  </a:cxn>
                  <a:cxn ang="0">
                    <a:pos x="T2" y="T3"/>
                  </a:cxn>
                  <a:cxn ang="0">
                    <a:pos x="T4" y="T5"/>
                  </a:cxn>
                  <a:cxn ang="0">
                    <a:pos x="T6" y="T7"/>
                  </a:cxn>
                  <a:cxn ang="0">
                    <a:pos x="T8" y="T9"/>
                  </a:cxn>
                  <a:cxn ang="0">
                    <a:pos x="T10" y="T11"/>
                  </a:cxn>
                </a:cxnLst>
                <a:rect l="0" t="0" r="r" b="b"/>
                <a:pathLst>
                  <a:path w="12" h="27">
                    <a:moveTo>
                      <a:pt x="0" y="18"/>
                    </a:moveTo>
                    <a:lnTo>
                      <a:pt x="1" y="0"/>
                    </a:lnTo>
                    <a:lnTo>
                      <a:pt x="6" y="4"/>
                    </a:lnTo>
                    <a:lnTo>
                      <a:pt x="11" y="23"/>
                    </a:lnTo>
                    <a:lnTo>
                      <a:pt x="11" y="26"/>
                    </a:lnTo>
                    <a:lnTo>
                      <a:pt x="0" y="18"/>
                    </a:lnTo>
                  </a:path>
                </a:pathLst>
              </a:custGeom>
              <a:solidFill>
                <a:srgbClr val="A7A7A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2" name="Freeform 275"/>
              <p:cNvSpPr>
                <a:spLocks/>
              </p:cNvSpPr>
              <p:nvPr/>
            </p:nvSpPr>
            <p:spPr bwMode="auto">
              <a:xfrm>
                <a:off x="3084" y="2300"/>
                <a:ext cx="18" cy="30"/>
              </a:xfrm>
              <a:custGeom>
                <a:avLst/>
                <a:gdLst>
                  <a:gd name="T0" fmla="*/ 0 w 18"/>
                  <a:gd name="T1" fmla="*/ 20 h 30"/>
                  <a:gd name="T2" fmla="*/ 1 w 18"/>
                  <a:gd name="T3" fmla="*/ 0 h 30"/>
                  <a:gd name="T4" fmla="*/ 9 w 18"/>
                  <a:gd name="T5" fmla="*/ 4 h 30"/>
                  <a:gd name="T6" fmla="*/ 17 w 18"/>
                  <a:gd name="T7" fmla="*/ 25 h 30"/>
                  <a:gd name="T8" fmla="*/ 16 w 18"/>
                  <a:gd name="T9" fmla="*/ 29 h 30"/>
                  <a:gd name="T10" fmla="*/ 0 w 18"/>
                  <a:gd name="T11" fmla="*/ 20 h 30"/>
                </a:gdLst>
                <a:ahLst/>
                <a:cxnLst>
                  <a:cxn ang="0">
                    <a:pos x="T0" y="T1"/>
                  </a:cxn>
                  <a:cxn ang="0">
                    <a:pos x="T2" y="T3"/>
                  </a:cxn>
                  <a:cxn ang="0">
                    <a:pos x="T4" y="T5"/>
                  </a:cxn>
                  <a:cxn ang="0">
                    <a:pos x="T6" y="T7"/>
                  </a:cxn>
                  <a:cxn ang="0">
                    <a:pos x="T8" y="T9"/>
                  </a:cxn>
                  <a:cxn ang="0">
                    <a:pos x="T10" y="T11"/>
                  </a:cxn>
                </a:cxnLst>
                <a:rect l="0" t="0" r="r" b="b"/>
                <a:pathLst>
                  <a:path w="18" h="30">
                    <a:moveTo>
                      <a:pt x="0" y="20"/>
                    </a:moveTo>
                    <a:lnTo>
                      <a:pt x="1" y="0"/>
                    </a:lnTo>
                    <a:lnTo>
                      <a:pt x="9" y="4"/>
                    </a:lnTo>
                    <a:lnTo>
                      <a:pt x="17" y="25"/>
                    </a:lnTo>
                    <a:lnTo>
                      <a:pt x="16" y="29"/>
                    </a:lnTo>
                    <a:lnTo>
                      <a:pt x="0" y="20"/>
                    </a:lnTo>
                  </a:path>
                </a:pathLst>
              </a:custGeom>
              <a:solidFill>
                <a:srgbClr val="A7A7A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3" name="Freeform 276"/>
              <p:cNvSpPr>
                <a:spLocks/>
              </p:cNvSpPr>
              <p:nvPr/>
            </p:nvSpPr>
            <p:spPr bwMode="auto">
              <a:xfrm>
                <a:off x="3073" y="2326"/>
                <a:ext cx="98" cy="46"/>
              </a:xfrm>
              <a:custGeom>
                <a:avLst/>
                <a:gdLst>
                  <a:gd name="T0" fmla="*/ 97 w 98"/>
                  <a:gd name="T1" fmla="*/ 45 h 46"/>
                  <a:gd name="T2" fmla="*/ 67 w 98"/>
                  <a:gd name="T3" fmla="*/ 10 h 46"/>
                  <a:gd name="T4" fmla="*/ 49 w 98"/>
                  <a:gd name="T5" fmla="*/ 3 h 46"/>
                  <a:gd name="T6" fmla="*/ 23 w 98"/>
                  <a:gd name="T7" fmla="*/ 0 h 46"/>
                  <a:gd name="T8" fmla="*/ 14 w 98"/>
                  <a:gd name="T9" fmla="*/ 0 h 46"/>
                  <a:gd name="T10" fmla="*/ 0 w 98"/>
                  <a:gd name="T11" fmla="*/ 12 h 46"/>
                  <a:gd name="T12" fmla="*/ 44 w 98"/>
                  <a:gd name="T13" fmla="*/ 32 h 46"/>
                  <a:gd name="T14" fmla="*/ 97 w 98"/>
                  <a:gd name="T15" fmla="*/ 45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6">
                    <a:moveTo>
                      <a:pt x="97" y="45"/>
                    </a:moveTo>
                    <a:lnTo>
                      <a:pt x="67" y="10"/>
                    </a:lnTo>
                    <a:lnTo>
                      <a:pt x="49" y="3"/>
                    </a:lnTo>
                    <a:lnTo>
                      <a:pt x="23" y="0"/>
                    </a:lnTo>
                    <a:lnTo>
                      <a:pt x="14" y="0"/>
                    </a:lnTo>
                    <a:lnTo>
                      <a:pt x="0" y="12"/>
                    </a:lnTo>
                    <a:lnTo>
                      <a:pt x="44" y="32"/>
                    </a:lnTo>
                    <a:lnTo>
                      <a:pt x="97" y="45"/>
                    </a:lnTo>
                  </a:path>
                </a:pathLst>
              </a:custGeom>
              <a:solidFill>
                <a:srgbClr val="8F8F8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4" name="Freeform 277"/>
              <p:cNvSpPr>
                <a:spLocks/>
              </p:cNvSpPr>
              <p:nvPr/>
            </p:nvSpPr>
            <p:spPr bwMode="auto">
              <a:xfrm>
                <a:off x="3073" y="2326"/>
                <a:ext cx="102" cy="46"/>
              </a:xfrm>
              <a:custGeom>
                <a:avLst/>
                <a:gdLst>
                  <a:gd name="T0" fmla="*/ 101 w 102"/>
                  <a:gd name="T1" fmla="*/ 45 h 46"/>
                  <a:gd name="T2" fmla="*/ 70 w 102"/>
                  <a:gd name="T3" fmla="*/ 10 h 46"/>
                  <a:gd name="T4" fmla="*/ 51 w 102"/>
                  <a:gd name="T5" fmla="*/ 3 h 46"/>
                  <a:gd name="T6" fmla="*/ 24 w 102"/>
                  <a:gd name="T7" fmla="*/ 0 h 46"/>
                  <a:gd name="T8" fmla="*/ 15 w 102"/>
                  <a:gd name="T9" fmla="*/ 0 h 46"/>
                  <a:gd name="T10" fmla="*/ 0 w 102"/>
                  <a:gd name="T11" fmla="*/ 12 h 46"/>
                  <a:gd name="T12" fmla="*/ 46 w 102"/>
                  <a:gd name="T13" fmla="*/ 32 h 46"/>
                  <a:gd name="T14" fmla="*/ 101 w 102"/>
                  <a:gd name="T15" fmla="*/ 45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46">
                    <a:moveTo>
                      <a:pt x="101" y="45"/>
                    </a:moveTo>
                    <a:lnTo>
                      <a:pt x="70" y="10"/>
                    </a:lnTo>
                    <a:lnTo>
                      <a:pt x="51" y="3"/>
                    </a:lnTo>
                    <a:lnTo>
                      <a:pt x="24" y="0"/>
                    </a:lnTo>
                    <a:lnTo>
                      <a:pt x="15" y="0"/>
                    </a:lnTo>
                    <a:lnTo>
                      <a:pt x="0" y="12"/>
                    </a:lnTo>
                    <a:lnTo>
                      <a:pt x="46" y="32"/>
                    </a:lnTo>
                    <a:lnTo>
                      <a:pt x="101" y="45"/>
                    </a:lnTo>
                  </a:path>
                </a:pathLst>
              </a:custGeom>
              <a:solidFill>
                <a:srgbClr val="8F8F8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5" name="Freeform 278"/>
              <p:cNvSpPr>
                <a:spLocks/>
              </p:cNvSpPr>
              <p:nvPr/>
            </p:nvSpPr>
            <p:spPr bwMode="auto">
              <a:xfrm>
                <a:off x="3110" y="2333"/>
                <a:ext cx="47" cy="32"/>
              </a:xfrm>
              <a:custGeom>
                <a:avLst/>
                <a:gdLst>
                  <a:gd name="T0" fmla="*/ 30 w 47"/>
                  <a:gd name="T1" fmla="*/ 0 h 32"/>
                  <a:gd name="T2" fmla="*/ 0 w 47"/>
                  <a:gd name="T3" fmla="*/ 0 h 32"/>
                  <a:gd name="T4" fmla="*/ 21 w 47"/>
                  <a:gd name="T5" fmla="*/ 13 h 32"/>
                  <a:gd name="T6" fmla="*/ 27 w 47"/>
                  <a:gd name="T7" fmla="*/ 25 h 32"/>
                  <a:gd name="T8" fmla="*/ 35 w 47"/>
                  <a:gd name="T9" fmla="*/ 27 h 32"/>
                  <a:gd name="T10" fmla="*/ 33 w 47"/>
                  <a:gd name="T11" fmla="*/ 19 h 32"/>
                  <a:gd name="T12" fmla="*/ 46 w 47"/>
                  <a:gd name="T13" fmla="*/ 31 h 32"/>
                  <a:gd name="T14" fmla="*/ 30 w 47"/>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2">
                    <a:moveTo>
                      <a:pt x="30" y="0"/>
                    </a:moveTo>
                    <a:lnTo>
                      <a:pt x="0" y="0"/>
                    </a:lnTo>
                    <a:lnTo>
                      <a:pt x="21" y="13"/>
                    </a:lnTo>
                    <a:lnTo>
                      <a:pt x="27" y="25"/>
                    </a:lnTo>
                    <a:lnTo>
                      <a:pt x="35" y="27"/>
                    </a:lnTo>
                    <a:lnTo>
                      <a:pt x="33" y="19"/>
                    </a:lnTo>
                    <a:lnTo>
                      <a:pt x="46" y="31"/>
                    </a:lnTo>
                    <a:lnTo>
                      <a:pt x="30" y="0"/>
                    </a:lnTo>
                  </a:path>
                </a:pathLst>
              </a:custGeom>
              <a:solidFill>
                <a:srgbClr val="A7A7A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6" name="Freeform 279"/>
              <p:cNvSpPr>
                <a:spLocks/>
              </p:cNvSpPr>
              <p:nvPr/>
            </p:nvSpPr>
            <p:spPr bwMode="auto">
              <a:xfrm>
                <a:off x="3110" y="2333"/>
                <a:ext cx="47" cy="32"/>
              </a:xfrm>
              <a:custGeom>
                <a:avLst/>
                <a:gdLst>
                  <a:gd name="T0" fmla="*/ 30 w 47"/>
                  <a:gd name="T1" fmla="*/ 0 h 32"/>
                  <a:gd name="T2" fmla="*/ 0 w 47"/>
                  <a:gd name="T3" fmla="*/ 0 h 32"/>
                  <a:gd name="T4" fmla="*/ 21 w 47"/>
                  <a:gd name="T5" fmla="*/ 13 h 32"/>
                  <a:gd name="T6" fmla="*/ 27 w 47"/>
                  <a:gd name="T7" fmla="*/ 25 h 32"/>
                  <a:gd name="T8" fmla="*/ 35 w 47"/>
                  <a:gd name="T9" fmla="*/ 27 h 32"/>
                  <a:gd name="T10" fmla="*/ 33 w 47"/>
                  <a:gd name="T11" fmla="*/ 19 h 32"/>
                  <a:gd name="T12" fmla="*/ 46 w 47"/>
                  <a:gd name="T13" fmla="*/ 31 h 32"/>
                  <a:gd name="T14" fmla="*/ 30 w 47"/>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2">
                    <a:moveTo>
                      <a:pt x="30" y="0"/>
                    </a:moveTo>
                    <a:lnTo>
                      <a:pt x="0" y="0"/>
                    </a:lnTo>
                    <a:lnTo>
                      <a:pt x="21" y="13"/>
                    </a:lnTo>
                    <a:lnTo>
                      <a:pt x="27" y="25"/>
                    </a:lnTo>
                    <a:lnTo>
                      <a:pt x="35" y="27"/>
                    </a:lnTo>
                    <a:lnTo>
                      <a:pt x="33" y="19"/>
                    </a:lnTo>
                    <a:lnTo>
                      <a:pt x="46" y="31"/>
                    </a:lnTo>
                    <a:lnTo>
                      <a:pt x="30" y="0"/>
                    </a:lnTo>
                  </a:path>
                </a:pathLst>
              </a:custGeom>
              <a:solidFill>
                <a:srgbClr val="A7A7A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7" name="Freeform 280"/>
              <p:cNvSpPr>
                <a:spLocks/>
              </p:cNvSpPr>
              <p:nvPr/>
            </p:nvSpPr>
            <p:spPr bwMode="auto">
              <a:xfrm>
                <a:off x="3101" y="2326"/>
                <a:ext cx="40" cy="5"/>
              </a:xfrm>
              <a:custGeom>
                <a:avLst/>
                <a:gdLst>
                  <a:gd name="T0" fmla="*/ 39 w 40"/>
                  <a:gd name="T1" fmla="*/ 4 h 5"/>
                  <a:gd name="T2" fmla="*/ 21 w 40"/>
                  <a:gd name="T3" fmla="*/ 1 h 5"/>
                  <a:gd name="T4" fmla="*/ 0 w 40"/>
                  <a:gd name="T5" fmla="*/ 0 h 5"/>
                  <a:gd name="T6" fmla="*/ 39 w 40"/>
                  <a:gd name="T7" fmla="*/ 4 h 5"/>
                </a:gdLst>
                <a:ahLst/>
                <a:cxnLst>
                  <a:cxn ang="0">
                    <a:pos x="T0" y="T1"/>
                  </a:cxn>
                  <a:cxn ang="0">
                    <a:pos x="T2" y="T3"/>
                  </a:cxn>
                  <a:cxn ang="0">
                    <a:pos x="T4" y="T5"/>
                  </a:cxn>
                  <a:cxn ang="0">
                    <a:pos x="T6" y="T7"/>
                  </a:cxn>
                </a:cxnLst>
                <a:rect l="0" t="0" r="r" b="b"/>
                <a:pathLst>
                  <a:path w="40" h="5">
                    <a:moveTo>
                      <a:pt x="39" y="4"/>
                    </a:moveTo>
                    <a:lnTo>
                      <a:pt x="21" y="1"/>
                    </a:lnTo>
                    <a:lnTo>
                      <a:pt x="0" y="0"/>
                    </a:lnTo>
                    <a:lnTo>
                      <a:pt x="39"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8" name="Freeform 281"/>
              <p:cNvSpPr>
                <a:spLocks/>
              </p:cNvSpPr>
              <p:nvPr/>
            </p:nvSpPr>
            <p:spPr bwMode="auto">
              <a:xfrm>
                <a:off x="3101" y="2326"/>
                <a:ext cx="40" cy="5"/>
              </a:xfrm>
              <a:custGeom>
                <a:avLst/>
                <a:gdLst>
                  <a:gd name="T0" fmla="*/ 39 w 40"/>
                  <a:gd name="T1" fmla="*/ 4 h 5"/>
                  <a:gd name="T2" fmla="*/ 21 w 40"/>
                  <a:gd name="T3" fmla="*/ 1 h 5"/>
                  <a:gd name="T4" fmla="*/ 0 w 40"/>
                  <a:gd name="T5" fmla="*/ 0 h 5"/>
                  <a:gd name="T6" fmla="*/ 39 w 40"/>
                  <a:gd name="T7" fmla="*/ 4 h 5"/>
                </a:gdLst>
                <a:ahLst/>
                <a:cxnLst>
                  <a:cxn ang="0">
                    <a:pos x="T0" y="T1"/>
                  </a:cxn>
                  <a:cxn ang="0">
                    <a:pos x="T2" y="T3"/>
                  </a:cxn>
                  <a:cxn ang="0">
                    <a:pos x="T4" y="T5"/>
                  </a:cxn>
                  <a:cxn ang="0">
                    <a:pos x="T6" y="T7"/>
                  </a:cxn>
                </a:cxnLst>
                <a:rect l="0" t="0" r="r" b="b"/>
                <a:pathLst>
                  <a:path w="40" h="5">
                    <a:moveTo>
                      <a:pt x="39" y="4"/>
                    </a:moveTo>
                    <a:lnTo>
                      <a:pt x="21" y="1"/>
                    </a:lnTo>
                    <a:lnTo>
                      <a:pt x="0" y="0"/>
                    </a:lnTo>
                    <a:lnTo>
                      <a:pt x="39"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9" name="Freeform 282"/>
              <p:cNvSpPr>
                <a:spLocks/>
              </p:cNvSpPr>
              <p:nvPr/>
            </p:nvSpPr>
            <p:spPr bwMode="auto">
              <a:xfrm>
                <a:off x="3056" y="2305"/>
                <a:ext cx="35" cy="22"/>
              </a:xfrm>
              <a:custGeom>
                <a:avLst/>
                <a:gdLst>
                  <a:gd name="T0" fmla="*/ 34 w 35"/>
                  <a:gd name="T1" fmla="*/ 21 h 22"/>
                  <a:gd name="T2" fmla="*/ 8 w 35"/>
                  <a:gd name="T3" fmla="*/ 2 h 22"/>
                  <a:gd name="T4" fmla="*/ 0 w 35"/>
                  <a:gd name="T5" fmla="*/ 0 h 22"/>
                  <a:gd name="T6" fmla="*/ 0 w 35"/>
                  <a:gd name="T7" fmla="*/ 1 h 22"/>
                  <a:gd name="T8" fmla="*/ 26 w 35"/>
                  <a:gd name="T9" fmla="*/ 20 h 22"/>
                  <a:gd name="T10" fmla="*/ 34 w 35"/>
                  <a:gd name="T11" fmla="*/ 21 h 22"/>
                </a:gdLst>
                <a:ahLst/>
                <a:cxnLst>
                  <a:cxn ang="0">
                    <a:pos x="T0" y="T1"/>
                  </a:cxn>
                  <a:cxn ang="0">
                    <a:pos x="T2" y="T3"/>
                  </a:cxn>
                  <a:cxn ang="0">
                    <a:pos x="T4" y="T5"/>
                  </a:cxn>
                  <a:cxn ang="0">
                    <a:pos x="T6" y="T7"/>
                  </a:cxn>
                  <a:cxn ang="0">
                    <a:pos x="T8" y="T9"/>
                  </a:cxn>
                  <a:cxn ang="0">
                    <a:pos x="T10" y="T11"/>
                  </a:cxn>
                </a:cxnLst>
                <a:rect l="0" t="0" r="r" b="b"/>
                <a:pathLst>
                  <a:path w="35" h="22">
                    <a:moveTo>
                      <a:pt x="34" y="21"/>
                    </a:moveTo>
                    <a:lnTo>
                      <a:pt x="8" y="2"/>
                    </a:lnTo>
                    <a:lnTo>
                      <a:pt x="0" y="0"/>
                    </a:lnTo>
                    <a:lnTo>
                      <a:pt x="0" y="1"/>
                    </a:lnTo>
                    <a:lnTo>
                      <a:pt x="26" y="20"/>
                    </a:lnTo>
                    <a:lnTo>
                      <a:pt x="34" y="21"/>
                    </a:lnTo>
                  </a:path>
                </a:pathLst>
              </a:custGeom>
              <a:solidFill>
                <a:srgbClr val="D7D7D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0" name="Freeform 283"/>
              <p:cNvSpPr>
                <a:spLocks/>
              </p:cNvSpPr>
              <p:nvPr/>
            </p:nvSpPr>
            <p:spPr bwMode="auto">
              <a:xfrm>
                <a:off x="3056" y="2305"/>
                <a:ext cx="39" cy="22"/>
              </a:xfrm>
              <a:custGeom>
                <a:avLst/>
                <a:gdLst>
                  <a:gd name="T0" fmla="*/ 38 w 39"/>
                  <a:gd name="T1" fmla="*/ 21 h 22"/>
                  <a:gd name="T2" fmla="*/ 9 w 39"/>
                  <a:gd name="T3" fmla="*/ 2 h 22"/>
                  <a:gd name="T4" fmla="*/ 0 w 39"/>
                  <a:gd name="T5" fmla="*/ 0 h 22"/>
                  <a:gd name="T6" fmla="*/ 0 w 39"/>
                  <a:gd name="T7" fmla="*/ 1 h 22"/>
                  <a:gd name="T8" fmla="*/ 29 w 39"/>
                  <a:gd name="T9" fmla="*/ 20 h 22"/>
                  <a:gd name="T10" fmla="*/ 38 w 39"/>
                  <a:gd name="T11" fmla="*/ 21 h 22"/>
                </a:gdLst>
                <a:ahLst/>
                <a:cxnLst>
                  <a:cxn ang="0">
                    <a:pos x="T0" y="T1"/>
                  </a:cxn>
                  <a:cxn ang="0">
                    <a:pos x="T2" y="T3"/>
                  </a:cxn>
                  <a:cxn ang="0">
                    <a:pos x="T4" y="T5"/>
                  </a:cxn>
                  <a:cxn ang="0">
                    <a:pos x="T6" y="T7"/>
                  </a:cxn>
                  <a:cxn ang="0">
                    <a:pos x="T8" y="T9"/>
                  </a:cxn>
                  <a:cxn ang="0">
                    <a:pos x="T10" y="T11"/>
                  </a:cxn>
                </a:cxnLst>
                <a:rect l="0" t="0" r="r" b="b"/>
                <a:pathLst>
                  <a:path w="39" h="22">
                    <a:moveTo>
                      <a:pt x="38" y="21"/>
                    </a:moveTo>
                    <a:lnTo>
                      <a:pt x="9" y="2"/>
                    </a:lnTo>
                    <a:lnTo>
                      <a:pt x="0" y="0"/>
                    </a:lnTo>
                    <a:lnTo>
                      <a:pt x="0" y="1"/>
                    </a:lnTo>
                    <a:lnTo>
                      <a:pt x="29" y="20"/>
                    </a:lnTo>
                    <a:lnTo>
                      <a:pt x="38" y="21"/>
                    </a:lnTo>
                  </a:path>
                </a:pathLst>
              </a:custGeom>
              <a:solidFill>
                <a:srgbClr val="D7D7D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 name="Freeform 284"/>
              <p:cNvSpPr>
                <a:spLocks/>
              </p:cNvSpPr>
              <p:nvPr/>
            </p:nvSpPr>
            <p:spPr bwMode="auto">
              <a:xfrm>
                <a:off x="3144" y="2333"/>
                <a:ext cx="26" cy="39"/>
              </a:xfrm>
              <a:custGeom>
                <a:avLst/>
                <a:gdLst>
                  <a:gd name="T0" fmla="*/ 0 w 26"/>
                  <a:gd name="T1" fmla="*/ 0 h 39"/>
                  <a:gd name="T2" fmla="*/ 22 w 26"/>
                  <a:gd name="T3" fmla="*/ 30 h 39"/>
                  <a:gd name="T4" fmla="*/ 25 w 26"/>
                  <a:gd name="T5" fmla="*/ 38 h 39"/>
                  <a:gd name="T6" fmla="*/ 0 w 26"/>
                  <a:gd name="T7" fmla="*/ 0 h 39"/>
                </a:gdLst>
                <a:ahLst/>
                <a:cxnLst>
                  <a:cxn ang="0">
                    <a:pos x="T0" y="T1"/>
                  </a:cxn>
                  <a:cxn ang="0">
                    <a:pos x="T2" y="T3"/>
                  </a:cxn>
                  <a:cxn ang="0">
                    <a:pos x="T4" y="T5"/>
                  </a:cxn>
                  <a:cxn ang="0">
                    <a:pos x="T6" y="T7"/>
                  </a:cxn>
                </a:cxnLst>
                <a:rect l="0" t="0" r="r" b="b"/>
                <a:pathLst>
                  <a:path w="26" h="39">
                    <a:moveTo>
                      <a:pt x="0" y="0"/>
                    </a:moveTo>
                    <a:lnTo>
                      <a:pt x="22" y="30"/>
                    </a:lnTo>
                    <a:lnTo>
                      <a:pt x="25" y="38"/>
                    </a:lnTo>
                    <a:lnTo>
                      <a:pt x="0" y="0"/>
                    </a:lnTo>
                  </a:path>
                </a:pathLst>
              </a:custGeom>
              <a:solidFill>
                <a:srgbClr val="EEEEE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 name="Freeform 285"/>
              <p:cNvSpPr>
                <a:spLocks/>
              </p:cNvSpPr>
              <p:nvPr/>
            </p:nvSpPr>
            <p:spPr bwMode="auto">
              <a:xfrm>
                <a:off x="3144" y="2333"/>
                <a:ext cx="26" cy="39"/>
              </a:xfrm>
              <a:custGeom>
                <a:avLst/>
                <a:gdLst>
                  <a:gd name="T0" fmla="*/ 0 w 26"/>
                  <a:gd name="T1" fmla="*/ 0 h 39"/>
                  <a:gd name="T2" fmla="*/ 22 w 26"/>
                  <a:gd name="T3" fmla="*/ 30 h 39"/>
                  <a:gd name="T4" fmla="*/ 25 w 26"/>
                  <a:gd name="T5" fmla="*/ 38 h 39"/>
                  <a:gd name="T6" fmla="*/ 0 w 26"/>
                  <a:gd name="T7" fmla="*/ 0 h 39"/>
                </a:gdLst>
                <a:ahLst/>
                <a:cxnLst>
                  <a:cxn ang="0">
                    <a:pos x="T0" y="T1"/>
                  </a:cxn>
                  <a:cxn ang="0">
                    <a:pos x="T2" y="T3"/>
                  </a:cxn>
                  <a:cxn ang="0">
                    <a:pos x="T4" y="T5"/>
                  </a:cxn>
                  <a:cxn ang="0">
                    <a:pos x="T6" y="T7"/>
                  </a:cxn>
                </a:cxnLst>
                <a:rect l="0" t="0" r="r" b="b"/>
                <a:pathLst>
                  <a:path w="26" h="39">
                    <a:moveTo>
                      <a:pt x="0" y="0"/>
                    </a:moveTo>
                    <a:lnTo>
                      <a:pt x="22" y="30"/>
                    </a:lnTo>
                    <a:lnTo>
                      <a:pt x="25" y="38"/>
                    </a:lnTo>
                    <a:lnTo>
                      <a:pt x="0" y="0"/>
                    </a:lnTo>
                  </a:path>
                </a:pathLst>
              </a:custGeom>
              <a:solidFill>
                <a:srgbClr val="EEEEE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 name="Freeform 286"/>
              <p:cNvSpPr>
                <a:spLocks/>
              </p:cNvSpPr>
              <p:nvPr/>
            </p:nvSpPr>
            <p:spPr bwMode="auto">
              <a:xfrm>
                <a:off x="3144" y="2333"/>
                <a:ext cx="27" cy="39"/>
              </a:xfrm>
              <a:custGeom>
                <a:avLst/>
                <a:gdLst>
                  <a:gd name="T0" fmla="*/ 0 w 27"/>
                  <a:gd name="T1" fmla="*/ 0 h 39"/>
                  <a:gd name="T2" fmla="*/ 23 w 27"/>
                  <a:gd name="T3" fmla="*/ 30 h 39"/>
                  <a:gd name="T4" fmla="*/ 26 w 27"/>
                  <a:gd name="T5" fmla="*/ 38 h 39"/>
                </a:gdLst>
                <a:ahLst/>
                <a:cxnLst>
                  <a:cxn ang="0">
                    <a:pos x="T0" y="T1"/>
                  </a:cxn>
                  <a:cxn ang="0">
                    <a:pos x="T2" y="T3"/>
                  </a:cxn>
                  <a:cxn ang="0">
                    <a:pos x="T4" y="T5"/>
                  </a:cxn>
                </a:cxnLst>
                <a:rect l="0" t="0" r="r" b="b"/>
                <a:pathLst>
                  <a:path w="27" h="39">
                    <a:moveTo>
                      <a:pt x="0" y="0"/>
                    </a:moveTo>
                    <a:lnTo>
                      <a:pt x="23" y="30"/>
                    </a:lnTo>
                    <a:lnTo>
                      <a:pt x="26" y="3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 name="Freeform 287"/>
              <p:cNvSpPr>
                <a:spLocks/>
              </p:cNvSpPr>
              <p:nvPr/>
            </p:nvSpPr>
            <p:spPr bwMode="auto">
              <a:xfrm>
                <a:off x="3090" y="2333"/>
                <a:ext cx="42" cy="12"/>
              </a:xfrm>
              <a:custGeom>
                <a:avLst/>
                <a:gdLst>
                  <a:gd name="T0" fmla="*/ 0 w 42"/>
                  <a:gd name="T1" fmla="*/ 0 h 12"/>
                  <a:gd name="T2" fmla="*/ 19 w 42"/>
                  <a:gd name="T3" fmla="*/ 0 h 12"/>
                  <a:gd name="T4" fmla="*/ 41 w 42"/>
                  <a:gd name="T5" fmla="*/ 11 h 12"/>
                  <a:gd name="T6" fmla="*/ 20 w 42"/>
                  <a:gd name="T7" fmla="*/ 8 h 12"/>
                  <a:gd name="T8" fmla="*/ 0 w 42"/>
                  <a:gd name="T9" fmla="*/ 0 h 12"/>
                </a:gdLst>
                <a:ahLst/>
                <a:cxnLst>
                  <a:cxn ang="0">
                    <a:pos x="T0" y="T1"/>
                  </a:cxn>
                  <a:cxn ang="0">
                    <a:pos x="T2" y="T3"/>
                  </a:cxn>
                  <a:cxn ang="0">
                    <a:pos x="T4" y="T5"/>
                  </a:cxn>
                  <a:cxn ang="0">
                    <a:pos x="T6" y="T7"/>
                  </a:cxn>
                  <a:cxn ang="0">
                    <a:pos x="T8" y="T9"/>
                  </a:cxn>
                </a:cxnLst>
                <a:rect l="0" t="0" r="r" b="b"/>
                <a:pathLst>
                  <a:path w="42" h="12">
                    <a:moveTo>
                      <a:pt x="0" y="0"/>
                    </a:moveTo>
                    <a:lnTo>
                      <a:pt x="19" y="0"/>
                    </a:lnTo>
                    <a:lnTo>
                      <a:pt x="41" y="11"/>
                    </a:lnTo>
                    <a:lnTo>
                      <a:pt x="20" y="8"/>
                    </a:lnTo>
                    <a:lnTo>
                      <a:pt x="0" y="0"/>
                    </a:lnTo>
                  </a:path>
                </a:pathLst>
              </a:custGeom>
              <a:solidFill>
                <a:srgbClr val="BFBFB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 name="Freeform 288"/>
              <p:cNvSpPr>
                <a:spLocks/>
              </p:cNvSpPr>
              <p:nvPr/>
            </p:nvSpPr>
            <p:spPr bwMode="auto">
              <a:xfrm>
                <a:off x="3090" y="2333"/>
                <a:ext cx="42" cy="12"/>
              </a:xfrm>
              <a:custGeom>
                <a:avLst/>
                <a:gdLst>
                  <a:gd name="T0" fmla="*/ 0 w 42"/>
                  <a:gd name="T1" fmla="*/ 0 h 12"/>
                  <a:gd name="T2" fmla="*/ 19 w 42"/>
                  <a:gd name="T3" fmla="*/ 0 h 12"/>
                  <a:gd name="T4" fmla="*/ 41 w 42"/>
                  <a:gd name="T5" fmla="*/ 11 h 12"/>
                  <a:gd name="T6" fmla="*/ 20 w 42"/>
                  <a:gd name="T7" fmla="*/ 8 h 12"/>
                  <a:gd name="T8" fmla="*/ 0 w 42"/>
                  <a:gd name="T9" fmla="*/ 0 h 12"/>
                </a:gdLst>
                <a:ahLst/>
                <a:cxnLst>
                  <a:cxn ang="0">
                    <a:pos x="T0" y="T1"/>
                  </a:cxn>
                  <a:cxn ang="0">
                    <a:pos x="T2" y="T3"/>
                  </a:cxn>
                  <a:cxn ang="0">
                    <a:pos x="T4" y="T5"/>
                  </a:cxn>
                  <a:cxn ang="0">
                    <a:pos x="T6" y="T7"/>
                  </a:cxn>
                  <a:cxn ang="0">
                    <a:pos x="T8" y="T9"/>
                  </a:cxn>
                </a:cxnLst>
                <a:rect l="0" t="0" r="r" b="b"/>
                <a:pathLst>
                  <a:path w="42" h="12">
                    <a:moveTo>
                      <a:pt x="0" y="0"/>
                    </a:moveTo>
                    <a:lnTo>
                      <a:pt x="19" y="0"/>
                    </a:lnTo>
                    <a:lnTo>
                      <a:pt x="41" y="11"/>
                    </a:lnTo>
                    <a:lnTo>
                      <a:pt x="20" y="8"/>
                    </a:lnTo>
                    <a:lnTo>
                      <a:pt x="0" y="0"/>
                    </a:lnTo>
                  </a:path>
                </a:pathLst>
              </a:custGeom>
              <a:solidFill>
                <a:srgbClr val="BFBFB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 name="Freeform 289"/>
              <p:cNvSpPr>
                <a:spLocks/>
              </p:cNvSpPr>
              <p:nvPr/>
            </p:nvSpPr>
            <p:spPr bwMode="auto">
              <a:xfrm>
                <a:off x="3082" y="2333"/>
                <a:ext cx="25" cy="12"/>
              </a:xfrm>
              <a:custGeom>
                <a:avLst/>
                <a:gdLst>
                  <a:gd name="T0" fmla="*/ 0 w 25"/>
                  <a:gd name="T1" fmla="*/ 1 h 12"/>
                  <a:gd name="T2" fmla="*/ 8 w 25"/>
                  <a:gd name="T3" fmla="*/ 0 h 12"/>
                  <a:gd name="T4" fmla="*/ 24 w 25"/>
                  <a:gd name="T5" fmla="*/ 4 h 12"/>
                  <a:gd name="T6" fmla="*/ 12 w 25"/>
                  <a:gd name="T7" fmla="*/ 11 h 12"/>
                  <a:gd name="T8" fmla="*/ 0 w 25"/>
                  <a:gd name="T9" fmla="*/ 1 h 12"/>
                </a:gdLst>
                <a:ahLst/>
                <a:cxnLst>
                  <a:cxn ang="0">
                    <a:pos x="T0" y="T1"/>
                  </a:cxn>
                  <a:cxn ang="0">
                    <a:pos x="T2" y="T3"/>
                  </a:cxn>
                  <a:cxn ang="0">
                    <a:pos x="T4" y="T5"/>
                  </a:cxn>
                  <a:cxn ang="0">
                    <a:pos x="T6" y="T7"/>
                  </a:cxn>
                  <a:cxn ang="0">
                    <a:pos x="T8" y="T9"/>
                  </a:cxn>
                </a:cxnLst>
                <a:rect l="0" t="0" r="r" b="b"/>
                <a:pathLst>
                  <a:path w="25" h="12">
                    <a:moveTo>
                      <a:pt x="0" y="1"/>
                    </a:moveTo>
                    <a:lnTo>
                      <a:pt x="8" y="0"/>
                    </a:lnTo>
                    <a:lnTo>
                      <a:pt x="24" y="4"/>
                    </a:lnTo>
                    <a:lnTo>
                      <a:pt x="12" y="11"/>
                    </a:lnTo>
                    <a:lnTo>
                      <a:pt x="0" y="1"/>
                    </a:lnTo>
                  </a:path>
                </a:pathLst>
              </a:custGeom>
              <a:solidFill>
                <a:srgbClr val="EEEEE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7" name="Freeform 290"/>
              <p:cNvSpPr>
                <a:spLocks/>
              </p:cNvSpPr>
              <p:nvPr/>
            </p:nvSpPr>
            <p:spPr bwMode="auto">
              <a:xfrm>
                <a:off x="3082" y="2333"/>
                <a:ext cx="25" cy="17"/>
              </a:xfrm>
              <a:custGeom>
                <a:avLst/>
                <a:gdLst>
                  <a:gd name="T0" fmla="*/ 0 w 25"/>
                  <a:gd name="T1" fmla="*/ 1 h 17"/>
                  <a:gd name="T2" fmla="*/ 8 w 25"/>
                  <a:gd name="T3" fmla="*/ 0 h 17"/>
                  <a:gd name="T4" fmla="*/ 24 w 25"/>
                  <a:gd name="T5" fmla="*/ 6 h 17"/>
                  <a:gd name="T6" fmla="*/ 12 w 25"/>
                  <a:gd name="T7" fmla="*/ 16 h 17"/>
                  <a:gd name="T8" fmla="*/ 0 w 25"/>
                  <a:gd name="T9" fmla="*/ 1 h 17"/>
                </a:gdLst>
                <a:ahLst/>
                <a:cxnLst>
                  <a:cxn ang="0">
                    <a:pos x="T0" y="T1"/>
                  </a:cxn>
                  <a:cxn ang="0">
                    <a:pos x="T2" y="T3"/>
                  </a:cxn>
                  <a:cxn ang="0">
                    <a:pos x="T4" y="T5"/>
                  </a:cxn>
                  <a:cxn ang="0">
                    <a:pos x="T6" y="T7"/>
                  </a:cxn>
                  <a:cxn ang="0">
                    <a:pos x="T8" y="T9"/>
                  </a:cxn>
                </a:cxnLst>
                <a:rect l="0" t="0" r="r" b="b"/>
                <a:pathLst>
                  <a:path w="25" h="17">
                    <a:moveTo>
                      <a:pt x="0" y="1"/>
                    </a:moveTo>
                    <a:lnTo>
                      <a:pt x="8" y="0"/>
                    </a:lnTo>
                    <a:lnTo>
                      <a:pt x="24" y="6"/>
                    </a:lnTo>
                    <a:lnTo>
                      <a:pt x="12" y="16"/>
                    </a:lnTo>
                    <a:lnTo>
                      <a:pt x="0" y="1"/>
                    </a:lnTo>
                  </a:path>
                </a:pathLst>
              </a:custGeom>
              <a:solidFill>
                <a:srgbClr val="EEEEEE"/>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8" name="Freeform 291"/>
              <p:cNvSpPr>
                <a:spLocks/>
              </p:cNvSpPr>
              <p:nvPr/>
            </p:nvSpPr>
            <p:spPr bwMode="auto">
              <a:xfrm>
                <a:off x="3026" y="2329"/>
                <a:ext cx="69" cy="23"/>
              </a:xfrm>
              <a:custGeom>
                <a:avLst/>
                <a:gdLst>
                  <a:gd name="T0" fmla="*/ 0 w 69"/>
                  <a:gd name="T1" fmla="*/ 4 h 23"/>
                  <a:gd name="T2" fmla="*/ 8 w 69"/>
                  <a:gd name="T3" fmla="*/ 0 h 23"/>
                  <a:gd name="T4" fmla="*/ 33 w 69"/>
                  <a:gd name="T5" fmla="*/ 4 h 23"/>
                  <a:gd name="T6" fmla="*/ 54 w 69"/>
                  <a:gd name="T7" fmla="*/ 7 h 23"/>
                  <a:gd name="T8" fmla="*/ 68 w 69"/>
                  <a:gd name="T9" fmla="*/ 17 h 23"/>
                  <a:gd name="T10" fmla="*/ 67 w 69"/>
                  <a:gd name="T11" fmla="*/ 22 h 23"/>
                  <a:gd name="T12" fmla="*/ 3 w 69"/>
                  <a:gd name="T13" fmla="*/ 7 h 23"/>
                  <a:gd name="T14" fmla="*/ 0 w 69"/>
                  <a:gd name="T15" fmla="*/ 4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23">
                    <a:moveTo>
                      <a:pt x="0" y="4"/>
                    </a:moveTo>
                    <a:lnTo>
                      <a:pt x="8" y="0"/>
                    </a:lnTo>
                    <a:lnTo>
                      <a:pt x="33" y="4"/>
                    </a:lnTo>
                    <a:lnTo>
                      <a:pt x="54" y="7"/>
                    </a:lnTo>
                    <a:lnTo>
                      <a:pt x="68" y="17"/>
                    </a:lnTo>
                    <a:lnTo>
                      <a:pt x="67" y="22"/>
                    </a:lnTo>
                    <a:lnTo>
                      <a:pt x="3" y="7"/>
                    </a:lnTo>
                    <a:lnTo>
                      <a:pt x="0" y="4"/>
                    </a:lnTo>
                  </a:path>
                </a:pathLst>
              </a:custGeom>
              <a:solidFill>
                <a:srgbClr val="BFBFB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9" name="Freeform 292"/>
              <p:cNvSpPr>
                <a:spLocks/>
              </p:cNvSpPr>
              <p:nvPr/>
            </p:nvSpPr>
            <p:spPr bwMode="auto">
              <a:xfrm>
                <a:off x="3026" y="2329"/>
                <a:ext cx="70" cy="26"/>
              </a:xfrm>
              <a:custGeom>
                <a:avLst/>
                <a:gdLst>
                  <a:gd name="T0" fmla="*/ 0 w 70"/>
                  <a:gd name="T1" fmla="*/ 4 h 26"/>
                  <a:gd name="T2" fmla="*/ 8 w 70"/>
                  <a:gd name="T3" fmla="*/ 0 h 26"/>
                  <a:gd name="T4" fmla="*/ 33 w 70"/>
                  <a:gd name="T5" fmla="*/ 5 h 26"/>
                  <a:gd name="T6" fmla="*/ 55 w 70"/>
                  <a:gd name="T7" fmla="*/ 8 h 26"/>
                  <a:gd name="T8" fmla="*/ 69 w 70"/>
                  <a:gd name="T9" fmla="*/ 19 h 26"/>
                  <a:gd name="T10" fmla="*/ 68 w 70"/>
                  <a:gd name="T11" fmla="*/ 25 h 26"/>
                  <a:gd name="T12" fmla="*/ 3 w 70"/>
                  <a:gd name="T13" fmla="*/ 8 h 26"/>
                  <a:gd name="T14" fmla="*/ 0 w 70"/>
                  <a:gd name="T15" fmla="*/ 4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6">
                    <a:moveTo>
                      <a:pt x="0" y="4"/>
                    </a:moveTo>
                    <a:lnTo>
                      <a:pt x="8" y="0"/>
                    </a:lnTo>
                    <a:lnTo>
                      <a:pt x="33" y="5"/>
                    </a:lnTo>
                    <a:lnTo>
                      <a:pt x="55" y="8"/>
                    </a:lnTo>
                    <a:lnTo>
                      <a:pt x="69" y="19"/>
                    </a:lnTo>
                    <a:lnTo>
                      <a:pt x="68" y="25"/>
                    </a:lnTo>
                    <a:lnTo>
                      <a:pt x="3" y="8"/>
                    </a:lnTo>
                    <a:lnTo>
                      <a:pt x="0" y="4"/>
                    </a:lnTo>
                  </a:path>
                </a:pathLst>
              </a:custGeom>
              <a:solidFill>
                <a:srgbClr val="BFBFB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0" name="Freeform 293"/>
              <p:cNvSpPr>
                <a:spLocks/>
              </p:cNvSpPr>
              <p:nvPr/>
            </p:nvSpPr>
            <p:spPr bwMode="auto">
              <a:xfrm>
                <a:off x="3094" y="2340"/>
                <a:ext cx="26" cy="17"/>
              </a:xfrm>
              <a:custGeom>
                <a:avLst/>
                <a:gdLst>
                  <a:gd name="T0" fmla="*/ 14 w 26"/>
                  <a:gd name="T1" fmla="*/ 0 h 17"/>
                  <a:gd name="T2" fmla="*/ 25 w 26"/>
                  <a:gd name="T3" fmla="*/ 16 h 17"/>
                  <a:gd name="T4" fmla="*/ 0 w 26"/>
                  <a:gd name="T5" fmla="*/ 12 h 17"/>
                  <a:gd name="T6" fmla="*/ 0 w 26"/>
                  <a:gd name="T7" fmla="*/ 6 h 17"/>
                  <a:gd name="T8" fmla="*/ 14 w 26"/>
                  <a:gd name="T9" fmla="*/ 0 h 17"/>
                </a:gdLst>
                <a:ahLst/>
                <a:cxnLst>
                  <a:cxn ang="0">
                    <a:pos x="T0" y="T1"/>
                  </a:cxn>
                  <a:cxn ang="0">
                    <a:pos x="T2" y="T3"/>
                  </a:cxn>
                  <a:cxn ang="0">
                    <a:pos x="T4" y="T5"/>
                  </a:cxn>
                  <a:cxn ang="0">
                    <a:pos x="T6" y="T7"/>
                  </a:cxn>
                  <a:cxn ang="0">
                    <a:pos x="T8" y="T9"/>
                  </a:cxn>
                </a:cxnLst>
                <a:rect l="0" t="0" r="r" b="b"/>
                <a:pathLst>
                  <a:path w="26" h="17">
                    <a:moveTo>
                      <a:pt x="14" y="0"/>
                    </a:moveTo>
                    <a:lnTo>
                      <a:pt x="25" y="16"/>
                    </a:lnTo>
                    <a:lnTo>
                      <a:pt x="0" y="12"/>
                    </a:lnTo>
                    <a:lnTo>
                      <a:pt x="0" y="6"/>
                    </a:lnTo>
                    <a:lnTo>
                      <a:pt x="14" y="0"/>
                    </a:lnTo>
                  </a:path>
                </a:pathLst>
              </a:custGeom>
              <a:solidFill>
                <a:srgbClr val="8F8F8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1" name="Freeform 294"/>
              <p:cNvSpPr>
                <a:spLocks/>
              </p:cNvSpPr>
              <p:nvPr/>
            </p:nvSpPr>
            <p:spPr bwMode="auto">
              <a:xfrm>
                <a:off x="3094" y="2340"/>
                <a:ext cx="26" cy="17"/>
              </a:xfrm>
              <a:custGeom>
                <a:avLst/>
                <a:gdLst>
                  <a:gd name="T0" fmla="*/ 14 w 26"/>
                  <a:gd name="T1" fmla="*/ 0 h 17"/>
                  <a:gd name="T2" fmla="*/ 25 w 26"/>
                  <a:gd name="T3" fmla="*/ 16 h 17"/>
                  <a:gd name="T4" fmla="*/ 0 w 26"/>
                  <a:gd name="T5" fmla="*/ 12 h 17"/>
                  <a:gd name="T6" fmla="*/ 0 w 26"/>
                  <a:gd name="T7" fmla="*/ 6 h 17"/>
                  <a:gd name="T8" fmla="*/ 14 w 26"/>
                  <a:gd name="T9" fmla="*/ 0 h 17"/>
                </a:gdLst>
                <a:ahLst/>
                <a:cxnLst>
                  <a:cxn ang="0">
                    <a:pos x="T0" y="T1"/>
                  </a:cxn>
                  <a:cxn ang="0">
                    <a:pos x="T2" y="T3"/>
                  </a:cxn>
                  <a:cxn ang="0">
                    <a:pos x="T4" y="T5"/>
                  </a:cxn>
                  <a:cxn ang="0">
                    <a:pos x="T6" y="T7"/>
                  </a:cxn>
                  <a:cxn ang="0">
                    <a:pos x="T8" y="T9"/>
                  </a:cxn>
                </a:cxnLst>
                <a:rect l="0" t="0" r="r" b="b"/>
                <a:pathLst>
                  <a:path w="26" h="17">
                    <a:moveTo>
                      <a:pt x="14" y="0"/>
                    </a:moveTo>
                    <a:lnTo>
                      <a:pt x="25" y="16"/>
                    </a:lnTo>
                    <a:lnTo>
                      <a:pt x="0" y="12"/>
                    </a:lnTo>
                    <a:lnTo>
                      <a:pt x="0" y="6"/>
                    </a:lnTo>
                    <a:lnTo>
                      <a:pt x="14" y="0"/>
                    </a:lnTo>
                  </a:path>
                </a:pathLst>
              </a:custGeom>
              <a:solidFill>
                <a:srgbClr val="8F8F8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2" name="Freeform 295"/>
              <p:cNvSpPr>
                <a:spLocks/>
              </p:cNvSpPr>
              <p:nvPr/>
            </p:nvSpPr>
            <p:spPr bwMode="auto">
              <a:xfrm>
                <a:off x="3137" y="2340"/>
                <a:ext cx="13" cy="10"/>
              </a:xfrm>
              <a:custGeom>
                <a:avLst/>
                <a:gdLst>
                  <a:gd name="T0" fmla="*/ 9 w 13"/>
                  <a:gd name="T1" fmla="*/ 2 h 10"/>
                  <a:gd name="T2" fmla="*/ 7 w 13"/>
                  <a:gd name="T3" fmla="*/ 3 h 10"/>
                  <a:gd name="T4" fmla="*/ 1 w 13"/>
                  <a:gd name="T5" fmla="*/ 0 h 10"/>
                  <a:gd name="T6" fmla="*/ 0 w 13"/>
                  <a:gd name="T7" fmla="*/ 4 h 10"/>
                  <a:gd name="T8" fmla="*/ 5 w 13"/>
                  <a:gd name="T9" fmla="*/ 8 h 10"/>
                  <a:gd name="T10" fmla="*/ 9 w 13"/>
                  <a:gd name="T11" fmla="*/ 9 h 10"/>
                  <a:gd name="T12" fmla="*/ 12 w 13"/>
                  <a:gd name="T13" fmla="*/ 8 h 10"/>
                  <a:gd name="T14" fmla="*/ 12 w 13"/>
                  <a:gd name="T15" fmla="*/ 7 h 10"/>
                  <a:gd name="T16" fmla="*/ 9 w 13"/>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0">
                    <a:moveTo>
                      <a:pt x="9" y="2"/>
                    </a:moveTo>
                    <a:lnTo>
                      <a:pt x="7" y="3"/>
                    </a:lnTo>
                    <a:lnTo>
                      <a:pt x="1" y="0"/>
                    </a:lnTo>
                    <a:lnTo>
                      <a:pt x="0" y="4"/>
                    </a:lnTo>
                    <a:lnTo>
                      <a:pt x="5" y="8"/>
                    </a:lnTo>
                    <a:lnTo>
                      <a:pt x="9" y="9"/>
                    </a:lnTo>
                    <a:lnTo>
                      <a:pt x="12" y="8"/>
                    </a:lnTo>
                    <a:lnTo>
                      <a:pt x="12" y="7"/>
                    </a:lnTo>
                    <a:lnTo>
                      <a:pt x="9" y="2"/>
                    </a:lnTo>
                  </a:path>
                </a:pathLst>
              </a:custGeom>
              <a:solidFill>
                <a:srgbClr val="D7D7D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3" name="Freeform 296"/>
              <p:cNvSpPr>
                <a:spLocks/>
              </p:cNvSpPr>
              <p:nvPr/>
            </p:nvSpPr>
            <p:spPr bwMode="auto">
              <a:xfrm>
                <a:off x="3137" y="2340"/>
                <a:ext cx="13" cy="10"/>
              </a:xfrm>
              <a:custGeom>
                <a:avLst/>
                <a:gdLst>
                  <a:gd name="T0" fmla="*/ 9 w 13"/>
                  <a:gd name="T1" fmla="*/ 2 h 10"/>
                  <a:gd name="T2" fmla="*/ 7 w 13"/>
                  <a:gd name="T3" fmla="*/ 3 h 10"/>
                  <a:gd name="T4" fmla="*/ 1 w 13"/>
                  <a:gd name="T5" fmla="*/ 0 h 10"/>
                  <a:gd name="T6" fmla="*/ 0 w 13"/>
                  <a:gd name="T7" fmla="*/ 4 h 10"/>
                  <a:gd name="T8" fmla="*/ 5 w 13"/>
                  <a:gd name="T9" fmla="*/ 8 h 10"/>
                  <a:gd name="T10" fmla="*/ 9 w 13"/>
                  <a:gd name="T11" fmla="*/ 9 h 10"/>
                  <a:gd name="T12" fmla="*/ 12 w 13"/>
                  <a:gd name="T13" fmla="*/ 8 h 10"/>
                  <a:gd name="T14" fmla="*/ 12 w 13"/>
                  <a:gd name="T15" fmla="*/ 7 h 10"/>
                  <a:gd name="T16" fmla="*/ 9 w 13"/>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0">
                    <a:moveTo>
                      <a:pt x="9" y="2"/>
                    </a:moveTo>
                    <a:lnTo>
                      <a:pt x="7" y="3"/>
                    </a:lnTo>
                    <a:lnTo>
                      <a:pt x="1" y="0"/>
                    </a:lnTo>
                    <a:lnTo>
                      <a:pt x="0" y="4"/>
                    </a:lnTo>
                    <a:lnTo>
                      <a:pt x="5" y="8"/>
                    </a:lnTo>
                    <a:lnTo>
                      <a:pt x="9" y="9"/>
                    </a:lnTo>
                    <a:lnTo>
                      <a:pt x="12" y="8"/>
                    </a:lnTo>
                    <a:lnTo>
                      <a:pt x="12" y="7"/>
                    </a:lnTo>
                    <a:lnTo>
                      <a:pt x="9" y="2"/>
                    </a:lnTo>
                  </a:path>
                </a:pathLst>
              </a:custGeom>
              <a:solidFill>
                <a:srgbClr val="D7D7D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4" name="Freeform 297"/>
              <p:cNvSpPr>
                <a:spLocks/>
              </p:cNvSpPr>
              <p:nvPr/>
            </p:nvSpPr>
            <p:spPr bwMode="auto">
              <a:xfrm>
                <a:off x="3146" y="2342"/>
                <a:ext cx="4" cy="3"/>
              </a:xfrm>
              <a:custGeom>
                <a:avLst/>
                <a:gdLst>
                  <a:gd name="T0" fmla="*/ 1 w 4"/>
                  <a:gd name="T1" fmla="*/ 0 h 3"/>
                  <a:gd name="T2" fmla="*/ 3 w 4"/>
                  <a:gd name="T3" fmla="*/ 2 h 3"/>
                  <a:gd name="T4" fmla="*/ 0 w 4"/>
                  <a:gd name="T5" fmla="*/ 0 h 3"/>
                  <a:gd name="T6" fmla="*/ 1 w 4"/>
                  <a:gd name="T7" fmla="*/ 0 h 3"/>
                </a:gdLst>
                <a:ahLst/>
                <a:cxnLst>
                  <a:cxn ang="0">
                    <a:pos x="T0" y="T1"/>
                  </a:cxn>
                  <a:cxn ang="0">
                    <a:pos x="T2" y="T3"/>
                  </a:cxn>
                  <a:cxn ang="0">
                    <a:pos x="T4" y="T5"/>
                  </a:cxn>
                  <a:cxn ang="0">
                    <a:pos x="T6" y="T7"/>
                  </a:cxn>
                </a:cxnLst>
                <a:rect l="0" t="0" r="r" b="b"/>
                <a:pathLst>
                  <a:path w="4" h="3">
                    <a:moveTo>
                      <a:pt x="1" y="0"/>
                    </a:moveTo>
                    <a:lnTo>
                      <a:pt x="3" y="2"/>
                    </a:lnTo>
                    <a:lnTo>
                      <a:pt x="0" y="0"/>
                    </a:lnTo>
                    <a:lnTo>
                      <a:pt x="1"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5" name="Freeform 298"/>
              <p:cNvSpPr>
                <a:spLocks/>
              </p:cNvSpPr>
              <p:nvPr/>
            </p:nvSpPr>
            <p:spPr bwMode="auto">
              <a:xfrm>
                <a:off x="3146" y="2342"/>
                <a:ext cx="4" cy="3"/>
              </a:xfrm>
              <a:custGeom>
                <a:avLst/>
                <a:gdLst>
                  <a:gd name="T0" fmla="*/ 1 w 4"/>
                  <a:gd name="T1" fmla="*/ 0 h 3"/>
                  <a:gd name="T2" fmla="*/ 3 w 4"/>
                  <a:gd name="T3" fmla="*/ 2 h 3"/>
                  <a:gd name="T4" fmla="*/ 0 w 4"/>
                  <a:gd name="T5" fmla="*/ 0 h 3"/>
                  <a:gd name="T6" fmla="*/ 1 w 4"/>
                  <a:gd name="T7" fmla="*/ 0 h 3"/>
                </a:gdLst>
                <a:ahLst/>
                <a:cxnLst>
                  <a:cxn ang="0">
                    <a:pos x="T0" y="T1"/>
                  </a:cxn>
                  <a:cxn ang="0">
                    <a:pos x="T2" y="T3"/>
                  </a:cxn>
                  <a:cxn ang="0">
                    <a:pos x="T4" y="T5"/>
                  </a:cxn>
                  <a:cxn ang="0">
                    <a:pos x="T6" y="T7"/>
                  </a:cxn>
                </a:cxnLst>
                <a:rect l="0" t="0" r="r" b="b"/>
                <a:pathLst>
                  <a:path w="4" h="3">
                    <a:moveTo>
                      <a:pt x="1" y="0"/>
                    </a:moveTo>
                    <a:lnTo>
                      <a:pt x="3" y="2"/>
                    </a:lnTo>
                    <a:lnTo>
                      <a:pt x="0" y="0"/>
                    </a:lnTo>
                    <a:lnTo>
                      <a:pt x="1"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6" name="Freeform 299"/>
              <p:cNvSpPr>
                <a:spLocks/>
              </p:cNvSpPr>
              <p:nvPr/>
            </p:nvSpPr>
            <p:spPr bwMode="auto">
              <a:xfrm>
                <a:off x="3111" y="2340"/>
                <a:ext cx="21" cy="5"/>
              </a:xfrm>
              <a:custGeom>
                <a:avLst/>
                <a:gdLst>
                  <a:gd name="T0" fmla="*/ 3 w 21"/>
                  <a:gd name="T1" fmla="*/ 0 h 5"/>
                  <a:gd name="T2" fmla="*/ 20 w 21"/>
                  <a:gd name="T3" fmla="*/ 4 h 5"/>
                  <a:gd name="T4" fmla="*/ 0 w 21"/>
                  <a:gd name="T5" fmla="*/ 2 h 5"/>
                  <a:gd name="T6" fmla="*/ 10 w 21"/>
                  <a:gd name="T7" fmla="*/ 2 h 5"/>
                  <a:gd name="T8" fmla="*/ 6 w 21"/>
                  <a:gd name="T9" fmla="*/ 2 h 5"/>
                  <a:gd name="T10" fmla="*/ 9 w 21"/>
                  <a:gd name="T11" fmla="*/ 2 h 5"/>
                  <a:gd name="T12" fmla="*/ 3 w 2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1" h="5">
                    <a:moveTo>
                      <a:pt x="3" y="0"/>
                    </a:moveTo>
                    <a:lnTo>
                      <a:pt x="20" y="4"/>
                    </a:lnTo>
                    <a:lnTo>
                      <a:pt x="0" y="2"/>
                    </a:lnTo>
                    <a:lnTo>
                      <a:pt x="10" y="2"/>
                    </a:lnTo>
                    <a:lnTo>
                      <a:pt x="6" y="2"/>
                    </a:lnTo>
                    <a:lnTo>
                      <a:pt x="9" y="2"/>
                    </a:lnTo>
                    <a:lnTo>
                      <a:pt x="3"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7" name="Freeform 300"/>
              <p:cNvSpPr>
                <a:spLocks/>
              </p:cNvSpPr>
              <p:nvPr/>
            </p:nvSpPr>
            <p:spPr bwMode="auto">
              <a:xfrm>
                <a:off x="3111" y="2340"/>
                <a:ext cx="21" cy="5"/>
              </a:xfrm>
              <a:custGeom>
                <a:avLst/>
                <a:gdLst>
                  <a:gd name="T0" fmla="*/ 3 w 21"/>
                  <a:gd name="T1" fmla="*/ 0 h 5"/>
                  <a:gd name="T2" fmla="*/ 20 w 21"/>
                  <a:gd name="T3" fmla="*/ 4 h 5"/>
                  <a:gd name="T4" fmla="*/ 0 w 21"/>
                  <a:gd name="T5" fmla="*/ 2 h 5"/>
                  <a:gd name="T6" fmla="*/ 10 w 21"/>
                  <a:gd name="T7" fmla="*/ 2 h 5"/>
                  <a:gd name="T8" fmla="*/ 6 w 21"/>
                  <a:gd name="T9" fmla="*/ 2 h 5"/>
                  <a:gd name="T10" fmla="*/ 9 w 21"/>
                  <a:gd name="T11" fmla="*/ 2 h 5"/>
                  <a:gd name="T12" fmla="*/ 3 w 2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1" h="5">
                    <a:moveTo>
                      <a:pt x="3" y="0"/>
                    </a:moveTo>
                    <a:lnTo>
                      <a:pt x="20" y="4"/>
                    </a:lnTo>
                    <a:lnTo>
                      <a:pt x="0" y="2"/>
                    </a:lnTo>
                    <a:lnTo>
                      <a:pt x="10" y="2"/>
                    </a:lnTo>
                    <a:lnTo>
                      <a:pt x="6" y="2"/>
                    </a:lnTo>
                    <a:lnTo>
                      <a:pt x="9" y="2"/>
                    </a:lnTo>
                    <a:lnTo>
                      <a:pt x="3"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8" name="Freeform 301"/>
              <p:cNvSpPr>
                <a:spLocks/>
              </p:cNvSpPr>
              <p:nvPr/>
            </p:nvSpPr>
            <p:spPr bwMode="auto">
              <a:xfrm>
                <a:off x="3144" y="2326"/>
                <a:ext cx="13" cy="24"/>
              </a:xfrm>
              <a:custGeom>
                <a:avLst/>
                <a:gdLst>
                  <a:gd name="T0" fmla="*/ 2 w 13"/>
                  <a:gd name="T1" fmla="*/ 1 h 24"/>
                  <a:gd name="T2" fmla="*/ 12 w 13"/>
                  <a:gd name="T3" fmla="*/ 23 h 24"/>
                  <a:gd name="T4" fmla="*/ 6 w 13"/>
                  <a:gd name="T5" fmla="*/ 16 h 24"/>
                  <a:gd name="T6" fmla="*/ 0 w 13"/>
                  <a:gd name="T7" fmla="*/ 0 h 24"/>
                  <a:gd name="T8" fmla="*/ 2 w 13"/>
                  <a:gd name="T9" fmla="*/ 1 h 24"/>
                </a:gdLst>
                <a:ahLst/>
                <a:cxnLst>
                  <a:cxn ang="0">
                    <a:pos x="T0" y="T1"/>
                  </a:cxn>
                  <a:cxn ang="0">
                    <a:pos x="T2" y="T3"/>
                  </a:cxn>
                  <a:cxn ang="0">
                    <a:pos x="T4" y="T5"/>
                  </a:cxn>
                  <a:cxn ang="0">
                    <a:pos x="T6" y="T7"/>
                  </a:cxn>
                  <a:cxn ang="0">
                    <a:pos x="T8" y="T9"/>
                  </a:cxn>
                </a:cxnLst>
                <a:rect l="0" t="0" r="r" b="b"/>
                <a:pathLst>
                  <a:path w="13" h="24">
                    <a:moveTo>
                      <a:pt x="2" y="1"/>
                    </a:moveTo>
                    <a:lnTo>
                      <a:pt x="12" y="23"/>
                    </a:lnTo>
                    <a:lnTo>
                      <a:pt x="6" y="16"/>
                    </a:lnTo>
                    <a:lnTo>
                      <a:pt x="0" y="0"/>
                    </a:lnTo>
                    <a:lnTo>
                      <a:pt x="2" y="1"/>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9" name="Freeform 302"/>
              <p:cNvSpPr>
                <a:spLocks/>
              </p:cNvSpPr>
              <p:nvPr/>
            </p:nvSpPr>
            <p:spPr bwMode="auto">
              <a:xfrm>
                <a:off x="3144" y="2326"/>
                <a:ext cx="13" cy="24"/>
              </a:xfrm>
              <a:custGeom>
                <a:avLst/>
                <a:gdLst>
                  <a:gd name="T0" fmla="*/ 2 w 13"/>
                  <a:gd name="T1" fmla="*/ 1 h 24"/>
                  <a:gd name="T2" fmla="*/ 12 w 13"/>
                  <a:gd name="T3" fmla="*/ 23 h 24"/>
                  <a:gd name="T4" fmla="*/ 6 w 13"/>
                  <a:gd name="T5" fmla="*/ 16 h 24"/>
                  <a:gd name="T6" fmla="*/ 0 w 13"/>
                  <a:gd name="T7" fmla="*/ 0 h 24"/>
                  <a:gd name="T8" fmla="*/ 2 w 13"/>
                  <a:gd name="T9" fmla="*/ 1 h 24"/>
                </a:gdLst>
                <a:ahLst/>
                <a:cxnLst>
                  <a:cxn ang="0">
                    <a:pos x="T0" y="T1"/>
                  </a:cxn>
                  <a:cxn ang="0">
                    <a:pos x="T2" y="T3"/>
                  </a:cxn>
                  <a:cxn ang="0">
                    <a:pos x="T4" y="T5"/>
                  </a:cxn>
                  <a:cxn ang="0">
                    <a:pos x="T6" y="T7"/>
                  </a:cxn>
                  <a:cxn ang="0">
                    <a:pos x="T8" y="T9"/>
                  </a:cxn>
                </a:cxnLst>
                <a:rect l="0" t="0" r="r" b="b"/>
                <a:pathLst>
                  <a:path w="13" h="24">
                    <a:moveTo>
                      <a:pt x="2" y="1"/>
                    </a:moveTo>
                    <a:lnTo>
                      <a:pt x="12" y="23"/>
                    </a:lnTo>
                    <a:lnTo>
                      <a:pt x="6" y="16"/>
                    </a:lnTo>
                    <a:lnTo>
                      <a:pt x="0" y="0"/>
                    </a:lnTo>
                    <a:lnTo>
                      <a:pt x="2" y="1"/>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0" name="Freeform 303"/>
              <p:cNvSpPr>
                <a:spLocks/>
              </p:cNvSpPr>
              <p:nvPr/>
            </p:nvSpPr>
            <p:spPr bwMode="auto">
              <a:xfrm>
                <a:off x="3090" y="2307"/>
                <a:ext cx="6" cy="14"/>
              </a:xfrm>
              <a:custGeom>
                <a:avLst/>
                <a:gdLst>
                  <a:gd name="T0" fmla="*/ 0 w 6"/>
                  <a:gd name="T1" fmla="*/ 0 h 14"/>
                  <a:gd name="T2" fmla="*/ 5 w 6"/>
                  <a:gd name="T3" fmla="*/ 13 h 14"/>
                  <a:gd name="T4" fmla="*/ 2 w 6"/>
                  <a:gd name="T5" fmla="*/ 13 h 14"/>
                  <a:gd name="T6" fmla="*/ 0 w 6"/>
                  <a:gd name="T7" fmla="*/ 0 h 14"/>
                </a:gdLst>
                <a:ahLst/>
                <a:cxnLst>
                  <a:cxn ang="0">
                    <a:pos x="T0" y="T1"/>
                  </a:cxn>
                  <a:cxn ang="0">
                    <a:pos x="T2" y="T3"/>
                  </a:cxn>
                  <a:cxn ang="0">
                    <a:pos x="T4" y="T5"/>
                  </a:cxn>
                  <a:cxn ang="0">
                    <a:pos x="T6" y="T7"/>
                  </a:cxn>
                </a:cxnLst>
                <a:rect l="0" t="0" r="r" b="b"/>
                <a:pathLst>
                  <a:path w="6" h="14">
                    <a:moveTo>
                      <a:pt x="0" y="0"/>
                    </a:moveTo>
                    <a:lnTo>
                      <a:pt x="5" y="13"/>
                    </a:lnTo>
                    <a:lnTo>
                      <a:pt x="2" y="13"/>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1" name="Freeform 304"/>
              <p:cNvSpPr>
                <a:spLocks/>
              </p:cNvSpPr>
              <p:nvPr/>
            </p:nvSpPr>
            <p:spPr bwMode="auto">
              <a:xfrm>
                <a:off x="3090" y="2307"/>
                <a:ext cx="6" cy="14"/>
              </a:xfrm>
              <a:custGeom>
                <a:avLst/>
                <a:gdLst>
                  <a:gd name="T0" fmla="*/ 0 w 6"/>
                  <a:gd name="T1" fmla="*/ 0 h 14"/>
                  <a:gd name="T2" fmla="*/ 5 w 6"/>
                  <a:gd name="T3" fmla="*/ 13 h 14"/>
                  <a:gd name="T4" fmla="*/ 2 w 6"/>
                  <a:gd name="T5" fmla="*/ 13 h 14"/>
                  <a:gd name="T6" fmla="*/ 0 w 6"/>
                  <a:gd name="T7" fmla="*/ 0 h 14"/>
                </a:gdLst>
                <a:ahLst/>
                <a:cxnLst>
                  <a:cxn ang="0">
                    <a:pos x="T0" y="T1"/>
                  </a:cxn>
                  <a:cxn ang="0">
                    <a:pos x="T2" y="T3"/>
                  </a:cxn>
                  <a:cxn ang="0">
                    <a:pos x="T4" y="T5"/>
                  </a:cxn>
                  <a:cxn ang="0">
                    <a:pos x="T6" y="T7"/>
                  </a:cxn>
                </a:cxnLst>
                <a:rect l="0" t="0" r="r" b="b"/>
                <a:pathLst>
                  <a:path w="6" h="14">
                    <a:moveTo>
                      <a:pt x="0" y="0"/>
                    </a:moveTo>
                    <a:lnTo>
                      <a:pt x="5" y="13"/>
                    </a:lnTo>
                    <a:lnTo>
                      <a:pt x="2" y="13"/>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2" name="Freeform 305"/>
              <p:cNvSpPr>
                <a:spLocks/>
              </p:cNvSpPr>
              <p:nvPr/>
            </p:nvSpPr>
            <p:spPr bwMode="auto">
              <a:xfrm>
                <a:off x="3028" y="2330"/>
                <a:ext cx="63" cy="13"/>
              </a:xfrm>
              <a:custGeom>
                <a:avLst/>
                <a:gdLst>
                  <a:gd name="T0" fmla="*/ 0 w 63"/>
                  <a:gd name="T1" fmla="*/ 1 h 13"/>
                  <a:gd name="T2" fmla="*/ 62 w 63"/>
                  <a:gd name="T3" fmla="*/ 12 h 13"/>
                  <a:gd name="T4" fmla="*/ 59 w 63"/>
                  <a:gd name="T5" fmla="*/ 9 h 13"/>
                  <a:gd name="T6" fmla="*/ 2 w 63"/>
                  <a:gd name="T7" fmla="*/ 0 h 13"/>
                  <a:gd name="T8" fmla="*/ 0 w 63"/>
                  <a:gd name="T9" fmla="*/ 1 h 13"/>
                </a:gdLst>
                <a:ahLst/>
                <a:cxnLst>
                  <a:cxn ang="0">
                    <a:pos x="T0" y="T1"/>
                  </a:cxn>
                  <a:cxn ang="0">
                    <a:pos x="T2" y="T3"/>
                  </a:cxn>
                  <a:cxn ang="0">
                    <a:pos x="T4" y="T5"/>
                  </a:cxn>
                  <a:cxn ang="0">
                    <a:pos x="T6" y="T7"/>
                  </a:cxn>
                  <a:cxn ang="0">
                    <a:pos x="T8" y="T9"/>
                  </a:cxn>
                </a:cxnLst>
                <a:rect l="0" t="0" r="r" b="b"/>
                <a:pathLst>
                  <a:path w="63" h="13">
                    <a:moveTo>
                      <a:pt x="0" y="1"/>
                    </a:moveTo>
                    <a:lnTo>
                      <a:pt x="62" y="12"/>
                    </a:lnTo>
                    <a:lnTo>
                      <a:pt x="59" y="9"/>
                    </a:lnTo>
                    <a:lnTo>
                      <a:pt x="2" y="0"/>
                    </a:lnTo>
                    <a:lnTo>
                      <a:pt x="0" y="1"/>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3" name="Freeform 306"/>
              <p:cNvSpPr>
                <a:spLocks/>
              </p:cNvSpPr>
              <p:nvPr/>
            </p:nvSpPr>
            <p:spPr bwMode="auto">
              <a:xfrm>
                <a:off x="3028" y="2330"/>
                <a:ext cx="63" cy="13"/>
              </a:xfrm>
              <a:custGeom>
                <a:avLst/>
                <a:gdLst>
                  <a:gd name="T0" fmla="*/ 0 w 63"/>
                  <a:gd name="T1" fmla="*/ 1 h 13"/>
                  <a:gd name="T2" fmla="*/ 62 w 63"/>
                  <a:gd name="T3" fmla="*/ 12 h 13"/>
                  <a:gd name="T4" fmla="*/ 59 w 63"/>
                  <a:gd name="T5" fmla="*/ 9 h 13"/>
                  <a:gd name="T6" fmla="*/ 2 w 63"/>
                  <a:gd name="T7" fmla="*/ 0 h 13"/>
                  <a:gd name="T8" fmla="*/ 0 w 63"/>
                  <a:gd name="T9" fmla="*/ 1 h 13"/>
                </a:gdLst>
                <a:ahLst/>
                <a:cxnLst>
                  <a:cxn ang="0">
                    <a:pos x="T0" y="T1"/>
                  </a:cxn>
                  <a:cxn ang="0">
                    <a:pos x="T2" y="T3"/>
                  </a:cxn>
                  <a:cxn ang="0">
                    <a:pos x="T4" y="T5"/>
                  </a:cxn>
                  <a:cxn ang="0">
                    <a:pos x="T6" y="T7"/>
                  </a:cxn>
                  <a:cxn ang="0">
                    <a:pos x="T8" y="T9"/>
                  </a:cxn>
                </a:cxnLst>
                <a:rect l="0" t="0" r="r" b="b"/>
                <a:pathLst>
                  <a:path w="63" h="13">
                    <a:moveTo>
                      <a:pt x="0" y="1"/>
                    </a:moveTo>
                    <a:lnTo>
                      <a:pt x="62" y="12"/>
                    </a:lnTo>
                    <a:lnTo>
                      <a:pt x="59" y="9"/>
                    </a:lnTo>
                    <a:lnTo>
                      <a:pt x="2" y="0"/>
                    </a:lnTo>
                    <a:lnTo>
                      <a:pt x="0" y="1"/>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4" name="Freeform 307"/>
              <p:cNvSpPr>
                <a:spLocks/>
              </p:cNvSpPr>
              <p:nvPr/>
            </p:nvSpPr>
            <p:spPr bwMode="auto">
              <a:xfrm>
                <a:off x="3144" y="2340"/>
                <a:ext cx="3" cy="5"/>
              </a:xfrm>
              <a:custGeom>
                <a:avLst/>
                <a:gdLst>
                  <a:gd name="T0" fmla="*/ 1 w 3"/>
                  <a:gd name="T1" fmla="*/ 1 h 5"/>
                  <a:gd name="T2" fmla="*/ 2 w 3"/>
                  <a:gd name="T3" fmla="*/ 4 h 5"/>
                  <a:gd name="T4" fmla="*/ 0 w 3"/>
                  <a:gd name="T5" fmla="*/ 4 h 5"/>
                  <a:gd name="T6" fmla="*/ 0 w 3"/>
                  <a:gd name="T7" fmla="*/ 0 h 5"/>
                  <a:gd name="T8" fmla="*/ 1 w 3"/>
                  <a:gd name="T9" fmla="*/ 1 h 5"/>
                </a:gdLst>
                <a:ahLst/>
                <a:cxnLst>
                  <a:cxn ang="0">
                    <a:pos x="T0" y="T1"/>
                  </a:cxn>
                  <a:cxn ang="0">
                    <a:pos x="T2" y="T3"/>
                  </a:cxn>
                  <a:cxn ang="0">
                    <a:pos x="T4" y="T5"/>
                  </a:cxn>
                  <a:cxn ang="0">
                    <a:pos x="T6" y="T7"/>
                  </a:cxn>
                  <a:cxn ang="0">
                    <a:pos x="T8" y="T9"/>
                  </a:cxn>
                </a:cxnLst>
                <a:rect l="0" t="0" r="r" b="b"/>
                <a:pathLst>
                  <a:path w="3" h="5">
                    <a:moveTo>
                      <a:pt x="1" y="1"/>
                    </a:moveTo>
                    <a:lnTo>
                      <a:pt x="2" y="4"/>
                    </a:lnTo>
                    <a:lnTo>
                      <a:pt x="0" y="4"/>
                    </a:lnTo>
                    <a:lnTo>
                      <a:pt x="0" y="0"/>
                    </a:lnTo>
                    <a:lnTo>
                      <a:pt x="1" y="1"/>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5" name="Freeform 308"/>
              <p:cNvSpPr>
                <a:spLocks/>
              </p:cNvSpPr>
              <p:nvPr/>
            </p:nvSpPr>
            <p:spPr bwMode="auto">
              <a:xfrm>
                <a:off x="3144" y="2340"/>
                <a:ext cx="3" cy="5"/>
              </a:xfrm>
              <a:custGeom>
                <a:avLst/>
                <a:gdLst>
                  <a:gd name="T0" fmla="*/ 1 w 3"/>
                  <a:gd name="T1" fmla="*/ 1 h 5"/>
                  <a:gd name="T2" fmla="*/ 2 w 3"/>
                  <a:gd name="T3" fmla="*/ 4 h 5"/>
                  <a:gd name="T4" fmla="*/ 0 w 3"/>
                  <a:gd name="T5" fmla="*/ 4 h 5"/>
                  <a:gd name="T6" fmla="*/ 0 w 3"/>
                  <a:gd name="T7" fmla="*/ 0 h 5"/>
                  <a:gd name="T8" fmla="*/ 1 w 3"/>
                  <a:gd name="T9" fmla="*/ 1 h 5"/>
                </a:gdLst>
                <a:ahLst/>
                <a:cxnLst>
                  <a:cxn ang="0">
                    <a:pos x="T0" y="T1"/>
                  </a:cxn>
                  <a:cxn ang="0">
                    <a:pos x="T2" y="T3"/>
                  </a:cxn>
                  <a:cxn ang="0">
                    <a:pos x="T4" y="T5"/>
                  </a:cxn>
                  <a:cxn ang="0">
                    <a:pos x="T6" y="T7"/>
                  </a:cxn>
                  <a:cxn ang="0">
                    <a:pos x="T8" y="T9"/>
                  </a:cxn>
                </a:cxnLst>
                <a:rect l="0" t="0" r="r" b="b"/>
                <a:pathLst>
                  <a:path w="3" h="5">
                    <a:moveTo>
                      <a:pt x="1" y="1"/>
                    </a:moveTo>
                    <a:lnTo>
                      <a:pt x="2" y="4"/>
                    </a:lnTo>
                    <a:lnTo>
                      <a:pt x="0" y="4"/>
                    </a:lnTo>
                    <a:lnTo>
                      <a:pt x="0" y="0"/>
                    </a:lnTo>
                    <a:lnTo>
                      <a:pt x="1" y="1"/>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 name="Group 309"/>
            <p:cNvGrpSpPr>
              <a:grpSpLocks/>
            </p:cNvGrpSpPr>
            <p:nvPr/>
          </p:nvGrpSpPr>
          <p:grpSpPr bwMode="auto">
            <a:xfrm>
              <a:off x="2756944" y="1740478"/>
              <a:ext cx="262280" cy="451825"/>
              <a:chOff x="2463" y="2382"/>
              <a:chExt cx="105" cy="127"/>
            </a:xfrm>
          </p:grpSpPr>
          <p:sp>
            <p:nvSpPr>
              <p:cNvPr id="1714" name="Freeform 310"/>
              <p:cNvSpPr>
                <a:spLocks/>
              </p:cNvSpPr>
              <p:nvPr/>
            </p:nvSpPr>
            <p:spPr bwMode="auto">
              <a:xfrm>
                <a:off x="2463" y="2382"/>
                <a:ext cx="105" cy="127"/>
              </a:xfrm>
              <a:custGeom>
                <a:avLst/>
                <a:gdLst>
                  <a:gd name="T0" fmla="*/ 101 w 105"/>
                  <a:gd name="T1" fmla="*/ 13 h 127"/>
                  <a:gd name="T2" fmla="*/ 88 w 105"/>
                  <a:gd name="T3" fmla="*/ 47 h 127"/>
                  <a:gd name="T4" fmla="*/ 87 w 105"/>
                  <a:gd name="T5" fmla="*/ 48 h 127"/>
                  <a:gd name="T6" fmla="*/ 86 w 105"/>
                  <a:gd name="T7" fmla="*/ 50 h 127"/>
                  <a:gd name="T8" fmla="*/ 86 w 105"/>
                  <a:gd name="T9" fmla="*/ 52 h 127"/>
                  <a:gd name="T10" fmla="*/ 86 w 105"/>
                  <a:gd name="T11" fmla="*/ 55 h 127"/>
                  <a:gd name="T12" fmla="*/ 92 w 105"/>
                  <a:gd name="T13" fmla="*/ 67 h 127"/>
                  <a:gd name="T14" fmla="*/ 91 w 105"/>
                  <a:gd name="T15" fmla="*/ 68 h 127"/>
                  <a:gd name="T16" fmla="*/ 90 w 105"/>
                  <a:gd name="T17" fmla="*/ 70 h 127"/>
                  <a:gd name="T18" fmla="*/ 89 w 105"/>
                  <a:gd name="T19" fmla="*/ 73 h 127"/>
                  <a:gd name="T20" fmla="*/ 86 w 105"/>
                  <a:gd name="T21" fmla="*/ 79 h 127"/>
                  <a:gd name="T22" fmla="*/ 87 w 105"/>
                  <a:gd name="T23" fmla="*/ 80 h 127"/>
                  <a:gd name="T24" fmla="*/ 90 w 105"/>
                  <a:gd name="T25" fmla="*/ 85 h 127"/>
                  <a:gd name="T26" fmla="*/ 93 w 105"/>
                  <a:gd name="T27" fmla="*/ 95 h 127"/>
                  <a:gd name="T28" fmla="*/ 94 w 105"/>
                  <a:gd name="T29" fmla="*/ 103 h 127"/>
                  <a:gd name="T30" fmla="*/ 95 w 105"/>
                  <a:gd name="T31" fmla="*/ 112 h 127"/>
                  <a:gd name="T32" fmla="*/ 95 w 105"/>
                  <a:gd name="T33" fmla="*/ 112 h 127"/>
                  <a:gd name="T34" fmla="*/ 92 w 105"/>
                  <a:gd name="T35" fmla="*/ 110 h 127"/>
                  <a:gd name="T36" fmla="*/ 86 w 105"/>
                  <a:gd name="T37" fmla="*/ 106 h 127"/>
                  <a:gd name="T38" fmla="*/ 78 w 105"/>
                  <a:gd name="T39" fmla="*/ 99 h 127"/>
                  <a:gd name="T40" fmla="*/ 69 w 105"/>
                  <a:gd name="T41" fmla="*/ 90 h 127"/>
                  <a:gd name="T42" fmla="*/ 60 w 105"/>
                  <a:gd name="T43" fmla="*/ 88 h 127"/>
                  <a:gd name="T44" fmla="*/ 59 w 105"/>
                  <a:gd name="T45" fmla="*/ 88 h 127"/>
                  <a:gd name="T46" fmla="*/ 56 w 105"/>
                  <a:gd name="T47" fmla="*/ 88 h 127"/>
                  <a:gd name="T48" fmla="*/ 45 w 105"/>
                  <a:gd name="T49" fmla="*/ 76 h 127"/>
                  <a:gd name="T50" fmla="*/ 0 w 105"/>
                  <a:gd name="T51" fmla="*/ 73 h 127"/>
                  <a:gd name="T52" fmla="*/ 27 w 105"/>
                  <a:gd name="T53" fmla="*/ 53 h 127"/>
                  <a:gd name="T54" fmla="*/ 13 w 105"/>
                  <a:gd name="T55" fmla="*/ 56 h 127"/>
                  <a:gd name="T56" fmla="*/ 12 w 105"/>
                  <a:gd name="T57" fmla="*/ 55 h 127"/>
                  <a:gd name="T58" fmla="*/ 14 w 105"/>
                  <a:gd name="T59" fmla="*/ 32 h 127"/>
                  <a:gd name="T60" fmla="*/ 37 w 105"/>
                  <a:gd name="T61" fmla="*/ 41 h 127"/>
                  <a:gd name="T62" fmla="*/ 41 w 105"/>
                  <a:gd name="T63" fmla="*/ 40 h 127"/>
                  <a:gd name="T64" fmla="*/ 41 w 105"/>
                  <a:gd name="T65" fmla="*/ 39 h 127"/>
                  <a:gd name="T66" fmla="*/ 42 w 105"/>
                  <a:gd name="T67" fmla="*/ 38 h 127"/>
                  <a:gd name="T68" fmla="*/ 45 w 105"/>
                  <a:gd name="T69" fmla="*/ 37 h 127"/>
                  <a:gd name="T70" fmla="*/ 50 w 105"/>
                  <a:gd name="T71" fmla="*/ 35 h 127"/>
                  <a:gd name="T72" fmla="*/ 50 w 105"/>
                  <a:gd name="T73" fmla="*/ 34 h 127"/>
                  <a:gd name="T74" fmla="*/ 52 w 105"/>
                  <a:gd name="T75" fmla="*/ 32 h 127"/>
                  <a:gd name="T76" fmla="*/ 54 w 105"/>
                  <a:gd name="T77" fmla="*/ 32 h 127"/>
                  <a:gd name="T78" fmla="*/ 58 w 105"/>
                  <a:gd name="T79" fmla="*/ 30 h 127"/>
                  <a:gd name="T80" fmla="*/ 66 w 105"/>
                  <a:gd name="T81" fmla="*/ 1 h 127"/>
                  <a:gd name="T82" fmla="*/ 80 w 105"/>
                  <a:gd name="T83" fmla="*/ 13 h 127"/>
                  <a:gd name="T84" fmla="*/ 73 w 105"/>
                  <a:gd name="T85" fmla="*/ 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27">
                    <a:moveTo>
                      <a:pt x="73" y="26"/>
                    </a:moveTo>
                    <a:lnTo>
                      <a:pt x="101" y="13"/>
                    </a:lnTo>
                    <a:lnTo>
                      <a:pt x="104" y="17"/>
                    </a:lnTo>
                    <a:lnTo>
                      <a:pt x="88" y="47"/>
                    </a:lnTo>
                    <a:lnTo>
                      <a:pt x="88" y="47"/>
                    </a:lnTo>
                    <a:lnTo>
                      <a:pt x="87" y="48"/>
                    </a:lnTo>
                    <a:lnTo>
                      <a:pt x="87" y="49"/>
                    </a:lnTo>
                    <a:lnTo>
                      <a:pt x="86" y="50"/>
                    </a:lnTo>
                    <a:lnTo>
                      <a:pt x="86" y="51"/>
                    </a:lnTo>
                    <a:lnTo>
                      <a:pt x="86" y="52"/>
                    </a:lnTo>
                    <a:lnTo>
                      <a:pt x="86" y="54"/>
                    </a:lnTo>
                    <a:lnTo>
                      <a:pt x="86" y="55"/>
                    </a:lnTo>
                    <a:lnTo>
                      <a:pt x="93" y="67"/>
                    </a:lnTo>
                    <a:lnTo>
                      <a:pt x="92" y="67"/>
                    </a:lnTo>
                    <a:lnTo>
                      <a:pt x="92" y="67"/>
                    </a:lnTo>
                    <a:lnTo>
                      <a:pt x="91" y="68"/>
                    </a:lnTo>
                    <a:lnTo>
                      <a:pt x="90" y="69"/>
                    </a:lnTo>
                    <a:lnTo>
                      <a:pt x="90" y="70"/>
                    </a:lnTo>
                    <a:lnTo>
                      <a:pt x="89" y="72"/>
                    </a:lnTo>
                    <a:lnTo>
                      <a:pt x="89" y="73"/>
                    </a:lnTo>
                    <a:lnTo>
                      <a:pt x="89" y="75"/>
                    </a:lnTo>
                    <a:lnTo>
                      <a:pt x="86" y="79"/>
                    </a:lnTo>
                    <a:lnTo>
                      <a:pt x="86" y="79"/>
                    </a:lnTo>
                    <a:lnTo>
                      <a:pt x="87" y="80"/>
                    </a:lnTo>
                    <a:lnTo>
                      <a:pt x="89" y="82"/>
                    </a:lnTo>
                    <a:lnTo>
                      <a:pt x="90" y="85"/>
                    </a:lnTo>
                    <a:lnTo>
                      <a:pt x="91" y="90"/>
                    </a:lnTo>
                    <a:lnTo>
                      <a:pt x="93" y="95"/>
                    </a:lnTo>
                    <a:lnTo>
                      <a:pt x="94" y="99"/>
                    </a:lnTo>
                    <a:lnTo>
                      <a:pt x="94" y="103"/>
                    </a:lnTo>
                    <a:lnTo>
                      <a:pt x="95" y="107"/>
                    </a:lnTo>
                    <a:lnTo>
                      <a:pt x="95" y="112"/>
                    </a:lnTo>
                    <a:lnTo>
                      <a:pt x="104" y="126"/>
                    </a:lnTo>
                    <a:lnTo>
                      <a:pt x="95" y="112"/>
                    </a:lnTo>
                    <a:lnTo>
                      <a:pt x="94" y="111"/>
                    </a:lnTo>
                    <a:lnTo>
                      <a:pt x="92" y="110"/>
                    </a:lnTo>
                    <a:lnTo>
                      <a:pt x="89" y="108"/>
                    </a:lnTo>
                    <a:lnTo>
                      <a:pt x="86" y="106"/>
                    </a:lnTo>
                    <a:lnTo>
                      <a:pt x="82" y="103"/>
                    </a:lnTo>
                    <a:lnTo>
                      <a:pt x="78" y="99"/>
                    </a:lnTo>
                    <a:lnTo>
                      <a:pt x="73" y="95"/>
                    </a:lnTo>
                    <a:lnTo>
                      <a:pt x="69" y="90"/>
                    </a:lnTo>
                    <a:lnTo>
                      <a:pt x="65" y="91"/>
                    </a:lnTo>
                    <a:lnTo>
                      <a:pt x="60" y="88"/>
                    </a:lnTo>
                    <a:lnTo>
                      <a:pt x="60" y="88"/>
                    </a:lnTo>
                    <a:lnTo>
                      <a:pt x="59" y="88"/>
                    </a:lnTo>
                    <a:lnTo>
                      <a:pt x="58" y="88"/>
                    </a:lnTo>
                    <a:lnTo>
                      <a:pt x="56" y="88"/>
                    </a:lnTo>
                    <a:lnTo>
                      <a:pt x="54" y="89"/>
                    </a:lnTo>
                    <a:lnTo>
                      <a:pt x="45" y="76"/>
                    </a:lnTo>
                    <a:lnTo>
                      <a:pt x="0" y="79"/>
                    </a:lnTo>
                    <a:lnTo>
                      <a:pt x="0" y="73"/>
                    </a:lnTo>
                    <a:lnTo>
                      <a:pt x="5" y="69"/>
                    </a:lnTo>
                    <a:lnTo>
                      <a:pt x="27" y="53"/>
                    </a:lnTo>
                    <a:lnTo>
                      <a:pt x="13" y="57"/>
                    </a:lnTo>
                    <a:lnTo>
                      <a:pt x="13" y="56"/>
                    </a:lnTo>
                    <a:lnTo>
                      <a:pt x="13" y="56"/>
                    </a:lnTo>
                    <a:lnTo>
                      <a:pt x="12" y="55"/>
                    </a:lnTo>
                    <a:lnTo>
                      <a:pt x="27" y="43"/>
                    </a:lnTo>
                    <a:lnTo>
                      <a:pt x="14" y="32"/>
                    </a:lnTo>
                    <a:lnTo>
                      <a:pt x="14" y="29"/>
                    </a:lnTo>
                    <a:lnTo>
                      <a:pt x="37" y="41"/>
                    </a:lnTo>
                    <a:lnTo>
                      <a:pt x="41" y="41"/>
                    </a:lnTo>
                    <a:lnTo>
                      <a:pt x="41" y="40"/>
                    </a:lnTo>
                    <a:lnTo>
                      <a:pt x="41" y="40"/>
                    </a:lnTo>
                    <a:lnTo>
                      <a:pt x="41" y="39"/>
                    </a:lnTo>
                    <a:lnTo>
                      <a:pt x="42" y="38"/>
                    </a:lnTo>
                    <a:lnTo>
                      <a:pt x="42" y="38"/>
                    </a:lnTo>
                    <a:lnTo>
                      <a:pt x="43" y="37"/>
                    </a:lnTo>
                    <a:lnTo>
                      <a:pt x="45" y="37"/>
                    </a:lnTo>
                    <a:lnTo>
                      <a:pt x="47" y="38"/>
                    </a:lnTo>
                    <a:lnTo>
                      <a:pt x="50" y="35"/>
                    </a:lnTo>
                    <a:lnTo>
                      <a:pt x="50" y="35"/>
                    </a:lnTo>
                    <a:lnTo>
                      <a:pt x="50" y="34"/>
                    </a:lnTo>
                    <a:lnTo>
                      <a:pt x="51" y="33"/>
                    </a:lnTo>
                    <a:lnTo>
                      <a:pt x="52" y="32"/>
                    </a:lnTo>
                    <a:lnTo>
                      <a:pt x="53" y="32"/>
                    </a:lnTo>
                    <a:lnTo>
                      <a:pt x="54" y="32"/>
                    </a:lnTo>
                    <a:lnTo>
                      <a:pt x="55" y="32"/>
                    </a:lnTo>
                    <a:lnTo>
                      <a:pt x="58" y="30"/>
                    </a:lnTo>
                    <a:lnTo>
                      <a:pt x="63" y="0"/>
                    </a:lnTo>
                    <a:lnTo>
                      <a:pt x="66" y="1"/>
                    </a:lnTo>
                    <a:lnTo>
                      <a:pt x="67" y="20"/>
                    </a:lnTo>
                    <a:lnTo>
                      <a:pt x="80" y="13"/>
                    </a:lnTo>
                    <a:lnTo>
                      <a:pt x="81" y="14"/>
                    </a:lnTo>
                    <a:lnTo>
                      <a:pt x="73" y="26"/>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5" name="Freeform 311"/>
              <p:cNvSpPr>
                <a:spLocks/>
              </p:cNvSpPr>
              <p:nvPr/>
            </p:nvSpPr>
            <p:spPr bwMode="auto">
              <a:xfrm>
                <a:off x="2523" y="2382"/>
                <a:ext cx="10" cy="37"/>
              </a:xfrm>
              <a:custGeom>
                <a:avLst/>
                <a:gdLst>
                  <a:gd name="T0" fmla="*/ 4 w 10"/>
                  <a:gd name="T1" fmla="*/ 0 h 37"/>
                  <a:gd name="T2" fmla="*/ 6 w 10"/>
                  <a:gd name="T3" fmla="*/ 1 h 37"/>
                  <a:gd name="T4" fmla="*/ 9 w 10"/>
                  <a:gd name="T5" fmla="*/ 36 h 37"/>
                  <a:gd name="T6" fmla="*/ 3 w 10"/>
                  <a:gd name="T7" fmla="*/ 32 h 37"/>
                  <a:gd name="T8" fmla="*/ 2 w 10"/>
                  <a:gd name="T9" fmla="*/ 29 h 37"/>
                  <a:gd name="T10" fmla="*/ 0 w 10"/>
                  <a:gd name="T11" fmla="*/ 27 h 37"/>
                  <a:gd name="T12" fmla="*/ 4 w 10"/>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0" h="37">
                    <a:moveTo>
                      <a:pt x="4" y="0"/>
                    </a:moveTo>
                    <a:lnTo>
                      <a:pt x="6" y="1"/>
                    </a:lnTo>
                    <a:lnTo>
                      <a:pt x="9" y="36"/>
                    </a:lnTo>
                    <a:lnTo>
                      <a:pt x="3" y="32"/>
                    </a:lnTo>
                    <a:lnTo>
                      <a:pt x="2" y="29"/>
                    </a:lnTo>
                    <a:lnTo>
                      <a:pt x="0" y="27"/>
                    </a:lnTo>
                    <a:lnTo>
                      <a:pt x="4" y="0"/>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6" name="Freeform 312"/>
              <p:cNvSpPr>
                <a:spLocks/>
              </p:cNvSpPr>
              <p:nvPr/>
            </p:nvSpPr>
            <p:spPr bwMode="auto">
              <a:xfrm>
                <a:off x="2523" y="2382"/>
                <a:ext cx="10" cy="39"/>
              </a:xfrm>
              <a:custGeom>
                <a:avLst/>
                <a:gdLst>
                  <a:gd name="T0" fmla="*/ 5 w 10"/>
                  <a:gd name="T1" fmla="*/ 0 h 39"/>
                  <a:gd name="T2" fmla="*/ 6 w 10"/>
                  <a:gd name="T3" fmla="*/ 2 h 39"/>
                  <a:gd name="T4" fmla="*/ 9 w 10"/>
                  <a:gd name="T5" fmla="*/ 38 h 39"/>
                  <a:gd name="T6" fmla="*/ 3 w 10"/>
                  <a:gd name="T7" fmla="*/ 34 h 39"/>
                  <a:gd name="T8" fmla="*/ 2 w 10"/>
                  <a:gd name="T9" fmla="*/ 31 h 39"/>
                  <a:gd name="T10" fmla="*/ 0 w 10"/>
                  <a:gd name="T11" fmla="*/ 29 h 39"/>
                  <a:gd name="T12" fmla="*/ 5 w 10"/>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 h="39">
                    <a:moveTo>
                      <a:pt x="5" y="0"/>
                    </a:moveTo>
                    <a:lnTo>
                      <a:pt x="6" y="2"/>
                    </a:lnTo>
                    <a:lnTo>
                      <a:pt x="9" y="38"/>
                    </a:lnTo>
                    <a:lnTo>
                      <a:pt x="3" y="34"/>
                    </a:lnTo>
                    <a:lnTo>
                      <a:pt x="2" y="31"/>
                    </a:lnTo>
                    <a:lnTo>
                      <a:pt x="0" y="29"/>
                    </a:lnTo>
                    <a:lnTo>
                      <a:pt x="5" y="0"/>
                    </a:lnTo>
                  </a:path>
                </a:pathLst>
              </a:custGeom>
              <a:solidFill>
                <a:srgbClr val="BBBBBB"/>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7" name="Freeform 313"/>
              <p:cNvSpPr>
                <a:spLocks/>
              </p:cNvSpPr>
              <p:nvPr/>
            </p:nvSpPr>
            <p:spPr bwMode="auto">
              <a:xfrm>
                <a:off x="2523" y="2468"/>
                <a:ext cx="10" cy="4"/>
              </a:xfrm>
              <a:custGeom>
                <a:avLst/>
                <a:gdLst>
                  <a:gd name="T0" fmla="*/ 7 w 10"/>
                  <a:gd name="T1" fmla="*/ 0 h 4"/>
                  <a:gd name="T2" fmla="*/ 9 w 10"/>
                  <a:gd name="T3" fmla="*/ 3 h 4"/>
                  <a:gd name="T4" fmla="*/ 5 w 10"/>
                  <a:gd name="T5" fmla="*/ 3 h 4"/>
                  <a:gd name="T6" fmla="*/ 3 w 10"/>
                  <a:gd name="T7" fmla="*/ 2 h 4"/>
                  <a:gd name="T8" fmla="*/ 0 w 10"/>
                  <a:gd name="T9" fmla="*/ 1 h 4"/>
                  <a:gd name="T10" fmla="*/ 7 w 10"/>
                  <a:gd name="T11" fmla="*/ 0 h 4"/>
                </a:gdLst>
                <a:ahLst/>
                <a:cxnLst>
                  <a:cxn ang="0">
                    <a:pos x="T0" y="T1"/>
                  </a:cxn>
                  <a:cxn ang="0">
                    <a:pos x="T2" y="T3"/>
                  </a:cxn>
                  <a:cxn ang="0">
                    <a:pos x="T4" y="T5"/>
                  </a:cxn>
                  <a:cxn ang="0">
                    <a:pos x="T6" y="T7"/>
                  </a:cxn>
                  <a:cxn ang="0">
                    <a:pos x="T8" y="T9"/>
                  </a:cxn>
                  <a:cxn ang="0">
                    <a:pos x="T10" y="T11"/>
                  </a:cxn>
                </a:cxnLst>
                <a:rect l="0" t="0" r="r" b="b"/>
                <a:pathLst>
                  <a:path w="10" h="4">
                    <a:moveTo>
                      <a:pt x="7" y="0"/>
                    </a:moveTo>
                    <a:lnTo>
                      <a:pt x="9" y="3"/>
                    </a:lnTo>
                    <a:lnTo>
                      <a:pt x="5" y="3"/>
                    </a:lnTo>
                    <a:lnTo>
                      <a:pt x="3" y="2"/>
                    </a:lnTo>
                    <a:lnTo>
                      <a:pt x="0" y="1"/>
                    </a:lnTo>
                    <a:lnTo>
                      <a:pt x="7" y="0"/>
                    </a:lnTo>
                  </a:path>
                </a:pathLst>
              </a:custGeom>
              <a:solidFill>
                <a:srgbClr val="22222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8" name="Freeform 314"/>
              <p:cNvSpPr>
                <a:spLocks/>
              </p:cNvSpPr>
              <p:nvPr/>
            </p:nvSpPr>
            <p:spPr bwMode="auto">
              <a:xfrm>
                <a:off x="2523" y="2468"/>
                <a:ext cx="11" cy="7"/>
              </a:xfrm>
              <a:custGeom>
                <a:avLst/>
                <a:gdLst>
                  <a:gd name="T0" fmla="*/ 8 w 11"/>
                  <a:gd name="T1" fmla="*/ 0 h 7"/>
                  <a:gd name="T2" fmla="*/ 10 w 11"/>
                  <a:gd name="T3" fmla="*/ 5 h 7"/>
                  <a:gd name="T4" fmla="*/ 6 w 11"/>
                  <a:gd name="T5" fmla="*/ 6 h 7"/>
                  <a:gd name="T6" fmla="*/ 3 w 11"/>
                  <a:gd name="T7" fmla="*/ 4 h 7"/>
                  <a:gd name="T8" fmla="*/ 0 w 11"/>
                  <a:gd name="T9" fmla="*/ 3 h 7"/>
                  <a:gd name="T10" fmla="*/ 8 w 11"/>
                  <a:gd name="T11" fmla="*/ 0 h 7"/>
                </a:gdLst>
                <a:ahLst/>
                <a:cxnLst>
                  <a:cxn ang="0">
                    <a:pos x="T0" y="T1"/>
                  </a:cxn>
                  <a:cxn ang="0">
                    <a:pos x="T2" y="T3"/>
                  </a:cxn>
                  <a:cxn ang="0">
                    <a:pos x="T4" y="T5"/>
                  </a:cxn>
                  <a:cxn ang="0">
                    <a:pos x="T6" y="T7"/>
                  </a:cxn>
                  <a:cxn ang="0">
                    <a:pos x="T8" y="T9"/>
                  </a:cxn>
                  <a:cxn ang="0">
                    <a:pos x="T10" y="T11"/>
                  </a:cxn>
                </a:cxnLst>
                <a:rect l="0" t="0" r="r" b="b"/>
                <a:pathLst>
                  <a:path w="11" h="7">
                    <a:moveTo>
                      <a:pt x="8" y="0"/>
                    </a:moveTo>
                    <a:lnTo>
                      <a:pt x="10" y="5"/>
                    </a:lnTo>
                    <a:lnTo>
                      <a:pt x="6" y="6"/>
                    </a:lnTo>
                    <a:lnTo>
                      <a:pt x="3" y="4"/>
                    </a:lnTo>
                    <a:lnTo>
                      <a:pt x="0" y="3"/>
                    </a:lnTo>
                    <a:lnTo>
                      <a:pt x="8" y="0"/>
                    </a:lnTo>
                  </a:path>
                </a:pathLst>
              </a:custGeom>
              <a:solidFill>
                <a:srgbClr val="222222"/>
              </a:solidFill>
              <a:ln w="12700" cap="rnd" cmpd="sng">
                <a:solidFill>
                  <a:srgbClr val="22222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9" name="Freeform 315"/>
              <p:cNvSpPr>
                <a:spLocks/>
              </p:cNvSpPr>
              <p:nvPr/>
            </p:nvSpPr>
            <p:spPr bwMode="auto">
              <a:xfrm>
                <a:off x="2523" y="2440"/>
                <a:ext cx="34" cy="51"/>
              </a:xfrm>
              <a:custGeom>
                <a:avLst/>
                <a:gdLst>
                  <a:gd name="T0" fmla="*/ 7 w 34"/>
                  <a:gd name="T1" fmla="*/ 1 h 51"/>
                  <a:gd name="T2" fmla="*/ 7 w 34"/>
                  <a:gd name="T3" fmla="*/ 1 h 51"/>
                  <a:gd name="T4" fmla="*/ 4 w 34"/>
                  <a:gd name="T5" fmla="*/ 0 h 51"/>
                  <a:gd name="T6" fmla="*/ 1 w 34"/>
                  <a:gd name="T7" fmla="*/ 1 h 51"/>
                  <a:gd name="T8" fmla="*/ 0 w 34"/>
                  <a:gd name="T9" fmla="*/ 3 h 51"/>
                  <a:gd name="T10" fmla="*/ 1 w 34"/>
                  <a:gd name="T11" fmla="*/ 7 h 51"/>
                  <a:gd name="T12" fmla="*/ 1 w 34"/>
                  <a:gd name="T13" fmla="*/ 12 h 51"/>
                  <a:gd name="T14" fmla="*/ 1 w 34"/>
                  <a:gd name="T15" fmla="*/ 18 h 51"/>
                  <a:gd name="T16" fmla="*/ 6 w 34"/>
                  <a:gd name="T17" fmla="*/ 24 h 51"/>
                  <a:gd name="T18" fmla="*/ 10 w 34"/>
                  <a:gd name="T19" fmla="*/ 30 h 51"/>
                  <a:gd name="T20" fmla="*/ 18 w 34"/>
                  <a:gd name="T21" fmla="*/ 39 h 51"/>
                  <a:gd name="T22" fmla="*/ 26 w 34"/>
                  <a:gd name="T23" fmla="*/ 46 h 51"/>
                  <a:gd name="T24" fmla="*/ 33 w 34"/>
                  <a:gd name="T25" fmla="*/ 50 h 51"/>
                  <a:gd name="T26" fmla="*/ 21 w 34"/>
                  <a:gd name="T27" fmla="*/ 37 h 51"/>
                  <a:gd name="T28" fmla="*/ 15 w 34"/>
                  <a:gd name="T29" fmla="*/ 26 h 51"/>
                  <a:gd name="T30" fmla="*/ 13 w 34"/>
                  <a:gd name="T31" fmla="*/ 24 h 51"/>
                  <a:gd name="T32" fmla="*/ 12 w 34"/>
                  <a:gd name="T33" fmla="*/ 20 h 51"/>
                  <a:gd name="T34" fmla="*/ 11 w 34"/>
                  <a:gd name="T35" fmla="*/ 22 h 51"/>
                  <a:gd name="T36" fmla="*/ 7 w 34"/>
                  <a:gd name="T37" fmla="*/ 18 h 51"/>
                  <a:gd name="T38" fmla="*/ 5 w 34"/>
                  <a:gd name="T39" fmla="*/ 16 h 51"/>
                  <a:gd name="T40" fmla="*/ 5 w 34"/>
                  <a:gd name="T41" fmla="*/ 14 h 51"/>
                  <a:gd name="T42" fmla="*/ 6 w 34"/>
                  <a:gd name="T43" fmla="*/ 13 h 51"/>
                  <a:gd name="T44" fmla="*/ 5 w 34"/>
                  <a:gd name="T45" fmla="*/ 9 h 51"/>
                  <a:gd name="T46" fmla="*/ 4 w 34"/>
                  <a:gd name="T47" fmla="*/ 11 h 51"/>
                  <a:gd name="T48" fmla="*/ 4 w 34"/>
                  <a:gd name="T49" fmla="*/ 6 h 51"/>
                  <a:gd name="T50" fmla="*/ 3 w 34"/>
                  <a:gd name="T51" fmla="*/ 3 h 51"/>
                  <a:gd name="T52" fmla="*/ 5 w 34"/>
                  <a:gd name="T53" fmla="*/ 1 h 51"/>
                  <a:gd name="T54" fmla="*/ 7 w 34"/>
                  <a:gd name="T55"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51">
                    <a:moveTo>
                      <a:pt x="7" y="1"/>
                    </a:moveTo>
                    <a:lnTo>
                      <a:pt x="7" y="1"/>
                    </a:lnTo>
                    <a:lnTo>
                      <a:pt x="4" y="0"/>
                    </a:lnTo>
                    <a:lnTo>
                      <a:pt x="1" y="1"/>
                    </a:lnTo>
                    <a:lnTo>
                      <a:pt x="0" y="3"/>
                    </a:lnTo>
                    <a:lnTo>
                      <a:pt x="1" y="7"/>
                    </a:lnTo>
                    <a:lnTo>
                      <a:pt x="1" y="12"/>
                    </a:lnTo>
                    <a:lnTo>
                      <a:pt x="1" y="18"/>
                    </a:lnTo>
                    <a:lnTo>
                      <a:pt x="6" y="24"/>
                    </a:lnTo>
                    <a:lnTo>
                      <a:pt x="10" y="30"/>
                    </a:lnTo>
                    <a:lnTo>
                      <a:pt x="18" y="39"/>
                    </a:lnTo>
                    <a:lnTo>
                      <a:pt x="26" y="46"/>
                    </a:lnTo>
                    <a:lnTo>
                      <a:pt x="33" y="50"/>
                    </a:lnTo>
                    <a:lnTo>
                      <a:pt x="21" y="37"/>
                    </a:lnTo>
                    <a:lnTo>
                      <a:pt x="15" y="26"/>
                    </a:lnTo>
                    <a:lnTo>
                      <a:pt x="13" y="24"/>
                    </a:lnTo>
                    <a:lnTo>
                      <a:pt x="12" y="20"/>
                    </a:lnTo>
                    <a:lnTo>
                      <a:pt x="11" y="22"/>
                    </a:lnTo>
                    <a:lnTo>
                      <a:pt x="7" y="18"/>
                    </a:lnTo>
                    <a:lnTo>
                      <a:pt x="5" y="16"/>
                    </a:lnTo>
                    <a:lnTo>
                      <a:pt x="5" y="14"/>
                    </a:lnTo>
                    <a:lnTo>
                      <a:pt x="6" y="13"/>
                    </a:lnTo>
                    <a:lnTo>
                      <a:pt x="5" y="9"/>
                    </a:lnTo>
                    <a:lnTo>
                      <a:pt x="4" y="11"/>
                    </a:lnTo>
                    <a:lnTo>
                      <a:pt x="4" y="6"/>
                    </a:lnTo>
                    <a:lnTo>
                      <a:pt x="3" y="3"/>
                    </a:lnTo>
                    <a:lnTo>
                      <a:pt x="5" y="1"/>
                    </a:lnTo>
                    <a:lnTo>
                      <a:pt x="7" y="1"/>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0" name="Freeform 316"/>
              <p:cNvSpPr>
                <a:spLocks/>
              </p:cNvSpPr>
              <p:nvPr/>
            </p:nvSpPr>
            <p:spPr bwMode="auto">
              <a:xfrm>
                <a:off x="2523" y="2440"/>
                <a:ext cx="37" cy="51"/>
              </a:xfrm>
              <a:custGeom>
                <a:avLst/>
                <a:gdLst>
                  <a:gd name="T0" fmla="*/ 8 w 37"/>
                  <a:gd name="T1" fmla="*/ 1 h 51"/>
                  <a:gd name="T2" fmla="*/ 8 w 37"/>
                  <a:gd name="T3" fmla="*/ 1 h 51"/>
                  <a:gd name="T4" fmla="*/ 4 w 37"/>
                  <a:gd name="T5" fmla="*/ 0 h 51"/>
                  <a:gd name="T6" fmla="*/ 2 w 37"/>
                  <a:gd name="T7" fmla="*/ 1 h 51"/>
                  <a:gd name="T8" fmla="*/ 0 w 37"/>
                  <a:gd name="T9" fmla="*/ 3 h 51"/>
                  <a:gd name="T10" fmla="*/ 2 w 37"/>
                  <a:gd name="T11" fmla="*/ 7 h 51"/>
                  <a:gd name="T12" fmla="*/ 2 w 37"/>
                  <a:gd name="T13" fmla="*/ 12 h 51"/>
                  <a:gd name="T14" fmla="*/ 2 w 37"/>
                  <a:gd name="T15" fmla="*/ 18 h 51"/>
                  <a:gd name="T16" fmla="*/ 6 w 37"/>
                  <a:gd name="T17" fmla="*/ 24 h 51"/>
                  <a:gd name="T18" fmla="*/ 11 w 37"/>
                  <a:gd name="T19" fmla="*/ 30 h 51"/>
                  <a:gd name="T20" fmla="*/ 20 w 37"/>
                  <a:gd name="T21" fmla="*/ 39 h 51"/>
                  <a:gd name="T22" fmla="*/ 29 w 37"/>
                  <a:gd name="T23" fmla="*/ 46 h 51"/>
                  <a:gd name="T24" fmla="*/ 36 w 37"/>
                  <a:gd name="T25" fmla="*/ 50 h 51"/>
                  <a:gd name="T26" fmla="*/ 23 w 37"/>
                  <a:gd name="T27" fmla="*/ 37 h 51"/>
                  <a:gd name="T28" fmla="*/ 16 w 37"/>
                  <a:gd name="T29" fmla="*/ 26 h 51"/>
                  <a:gd name="T30" fmla="*/ 15 w 37"/>
                  <a:gd name="T31" fmla="*/ 24 h 51"/>
                  <a:gd name="T32" fmla="*/ 13 w 37"/>
                  <a:gd name="T33" fmla="*/ 20 h 51"/>
                  <a:gd name="T34" fmla="*/ 13 w 37"/>
                  <a:gd name="T35" fmla="*/ 22 h 51"/>
                  <a:gd name="T36" fmla="*/ 8 w 37"/>
                  <a:gd name="T37" fmla="*/ 18 h 51"/>
                  <a:gd name="T38" fmla="*/ 6 w 37"/>
                  <a:gd name="T39" fmla="*/ 15 h 51"/>
                  <a:gd name="T40" fmla="*/ 6 w 37"/>
                  <a:gd name="T41" fmla="*/ 14 h 51"/>
                  <a:gd name="T42" fmla="*/ 7 w 37"/>
                  <a:gd name="T43" fmla="*/ 13 h 51"/>
                  <a:gd name="T44" fmla="*/ 6 w 37"/>
                  <a:gd name="T45" fmla="*/ 9 h 51"/>
                  <a:gd name="T46" fmla="*/ 5 w 37"/>
                  <a:gd name="T47" fmla="*/ 11 h 51"/>
                  <a:gd name="T48" fmla="*/ 4 w 37"/>
                  <a:gd name="T49" fmla="*/ 6 h 51"/>
                  <a:gd name="T50" fmla="*/ 4 w 37"/>
                  <a:gd name="T51" fmla="*/ 3 h 51"/>
                  <a:gd name="T52" fmla="*/ 5 w 37"/>
                  <a:gd name="T53" fmla="*/ 1 h 51"/>
                  <a:gd name="T54" fmla="*/ 8 w 37"/>
                  <a:gd name="T55" fmla="*/ 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51">
                    <a:moveTo>
                      <a:pt x="8" y="1"/>
                    </a:moveTo>
                    <a:lnTo>
                      <a:pt x="8" y="1"/>
                    </a:lnTo>
                    <a:lnTo>
                      <a:pt x="4" y="0"/>
                    </a:lnTo>
                    <a:lnTo>
                      <a:pt x="2" y="1"/>
                    </a:lnTo>
                    <a:lnTo>
                      <a:pt x="0" y="3"/>
                    </a:lnTo>
                    <a:lnTo>
                      <a:pt x="2" y="7"/>
                    </a:lnTo>
                    <a:lnTo>
                      <a:pt x="2" y="12"/>
                    </a:lnTo>
                    <a:lnTo>
                      <a:pt x="2" y="18"/>
                    </a:lnTo>
                    <a:lnTo>
                      <a:pt x="6" y="24"/>
                    </a:lnTo>
                    <a:lnTo>
                      <a:pt x="11" y="30"/>
                    </a:lnTo>
                    <a:lnTo>
                      <a:pt x="20" y="39"/>
                    </a:lnTo>
                    <a:lnTo>
                      <a:pt x="29" y="46"/>
                    </a:lnTo>
                    <a:lnTo>
                      <a:pt x="36" y="50"/>
                    </a:lnTo>
                    <a:lnTo>
                      <a:pt x="23" y="37"/>
                    </a:lnTo>
                    <a:lnTo>
                      <a:pt x="16" y="26"/>
                    </a:lnTo>
                    <a:lnTo>
                      <a:pt x="15" y="24"/>
                    </a:lnTo>
                    <a:lnTo>
                      <a:pt x="13" y="20"/>
                    </a:lnTo>
                    <a:lnTo>
                      <a:pt x="13" y="22"/>
                    </a:lnTo>
                    <a:lnTo>
                      <a:pt x="8" y="18"/>
                    </a:lnTo>
                    <a:lnTo>
                      <a:pt x="6" y="15"/>
                    </a:lnTo>
                    <a:lnTo>
                      <a:pt x="6" y="14"/>
                    </a:lnTo>
                    <a:lnTo>
                      <a:pt x="7" y="13"/>
                    </a:lnTo>
                    <a:lnTo>
                      <a:pt x="6" y="9"/>
                    </a:lnTo>
                    <a:lnTo>
                      <a:pt x="5" y="11"/>
                    </a:lnTo>
                    <a:lnTo>
                      <a:pt x="4" y="6"/>
                    </a:lnTo>
                    <a:lnTo>
                      <a:pt x="4" y="3"/>
                    </a:lnTo>
                    <a:lnTo>
                      <a:pt x="5" y="1"/>
                    </a:lnTo>
                    <a:lnTo>
                      <a:pt x="8" y="1"/>
                    </a:lnTo>
                  </a:path>
                </a:pathLst>
              </a:custGeom>
              <a:solidFill>
                <a:srgbClr val="BBBBBB"/>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1" name="Freeform 317"/>
              <p:cNvSpPr>
                <a:spLocks/>
              </p:cNvSpPr>
              <p:nvPr/>
            </p:nvSpPr>
            <p:spPr bwMode="auto">
              <a:xfrm>
                <a:off x="2532" y="2461"/>
                <a:ext cx="25" cy="30"/>
              </a:xfrm>
              <a:custGeom>
                <a:avLst/>
                <a:gdLst>
                  <a:gd name="T0" fmla="*/ 24 w 25"/>
                  <a:gd name="T1" fmla="*/ 29 h 30"/>
                  <a:gd name="T2" fmla="*/ 5 w 25"/>
                  <a:gd name="T3" fmla="*/ 0 h 30"/>
                  <a:gd name="T4" fmla="*/ 4 w 25"/>
                  <a:gd name="T5" fmla="*/ 1 h 30"/>
                  <a:gd name="T6" fmla="*/ 4 w 25"/>
                  <a:gd name="T7" fmla="*/ 2 h 30"/>
                  <a:gd name="T8" fmla="*/ 3 w 25"/>
                  <a:gd name="T9" fmla="*/ 2 h 30"/>
                  <a:gd name="T10" fmla="*/ 2 w 25"/>
                  <a:gd name="T11" fmla="*/ 2 h 30"/>
                  <a:gd name="T12" fmla="*/ 1 w 25"/>
                  <a:gd name="T13" fmla="*/ 2 h 30"/>
                  <a:gd name="T14" fmla="*/ 0 w 25"/>
                  <a:gd name="T15" fmla="*/ 3 h 30"/>
                  <a:gd name="T16" fmla="*/ 0 w 25"/>
                  <a:gd name="T17" fmla="*/ 3 h 30"/>
                  <a:gd name="T18" fmla="*/ 0 w 25"/>
                  <a:gd name="T19" fmla="*/ 4 h 30"/>
                  <a:gd name="T20" fmla="*/ 3 w 25"/>
                  <a:gd name="T21" fmla="*/ 8 h 30"/>
                  <a:gd name="T22" fmla="*/ 6 w 25"/>
                  <a:gd name="T23" fmla="*/ 13 h 30"/>
                  <a:gd name="T24" fmla="*/ 10 w 25"/>
                  <a:gd name="T25" fmla="*/ 17 h 30"/>
                  <a:gd name="T26" fmla="*/ 14 w 25"/>
                  <a:gd name="T27" fmla="*/ 21 h 30"/>
                  <a:gd name="T28" fmla="*/ 18 w 25"/>
                  <a:gd name="T29" fmla="*/ 24 h 30"/>
                  <a:gd name="T30" fmla="*/ 21 w 25"/>
                  <a:gd name="T31" fmla="*/ 27 h 30"/>
                  <a:gd name="T32" fmla="*/ 23 w 25"/>
                  <a:gd name="T33" fmla="*/ 28 h 30"/>
                  <a:gd name="T34" fmla="*/ 24 w 25"/>
                  <a:gd name="T35" fmla="*/ 28 h 30"/>
                  <a:gd name="T36" fmla="*/ 24 w 25"/>
                  <a:gd name="T37"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30">
                    <a:moveTo>
                      <a:pt x="24" y="29"/>
                    </a:moveTo>
                    <a:lnTo>
                      <a:pt x="5" y="0"/>
                    </a:lnTo>
                    <a:lnTo>
                      <a:pt x="4" y="1"/>
                    </a:lnTo>
                    <a:lnTo>
                      <a:pt x="4" y="2"/>
                    </a:lnTo>
                    <a:lnTo>
                      <a:pt x="3" y="2"/>
                    </a:lnTo>
                    <a:lnTo>
                      <a:pt x="2" y="2"/>
                    </a:lnTo>
                    <a:lnTo>
                      <a:pt x="1" y="2"/>
                    </a:lnTo>
                    <a:lnTo>
                      <a:pt x="0" y="3"/>
                    </a:lnTo>
                    <a:lnTo>
                      <a:pt x="0" y="3"/>
                    </a:lnTo>
                    <a:lnTo>
                      <a:pt x="0" y="4"/>
                    </a:lnTo>
                    <a:lnTo>
                      <a:pt x="3" y="8"/>
                    </a:lnTo>
                    <a:lnTo>
                      <a:pt x="6" y="13"/>
                    </a:lnTo>
                    <a:lnTo>
                      <a:pt x="10" y="17"/>
                    </a:lnTo>
                    <a:lnTo>
                      <a:pt x="14" y="21"/>
                    </a:lnTo>
                    <a:lnTo>
                      <a:pt x="18" y="24"/>
                    </a:lnTo>
                    <a:lnTo>
                      <a:pt x="21" y="27"/>
                    </a:lnTo>
                    <a:lnTo>
                      <a:pt x="23" y="28"/>
                    </a:lnTo>
                    <a:lnTo>
                      <a:pt x="24" y="28"/>
                    </a:lnTo>
                    <a:lnTo>
                      <a:pt x="24" y="29"/>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2" name="Freeform 318"/>
              <p:cNvSpPr>
                <a:spLocks/>
              </p:cNvSpPr>
              <p:nvPr/>
            </p:nvSpPr>
            <p:spPr bwMode="auto">
              <a:xfrm>
                <a:off x="2533" y="2444"/>
                <a:ext cx="24" cy="47"/>
              </a:xfrm>
              <a:custGeom>
                <a:avLst/>
                <a:gdLst>
                  <a:gd name="T0" fmla="*/ 0 w 24"/>
                  <a:gd name="T1" fmla="*/ 0 h 47"/>
                  <a:gd name="T2" fmla="*/ 6 w 24"/>
                  <a:gd name="T3" fmla="*/ 3 h 47"/>
                  <a:gd name="T4" fmla="*/ 9 w 24"/>
                  <a:gd name="T5" fmla="*/ 6 h 47"/>
                  <a:gd name="T6" fmla="*/ 11 w 24"/>
                  <a:gd name="T7" fmla="*/ 10 h 47"/>
                  <a:gd name="T8" fmla="*/ 13 w 24"/>
                  <a:gd name="T9" fmla="*/ 14 h 47"/>
                  <a:gd name="T10" fmla="*/ 16 w 24"/>
                  <a:gd name="T11" fmla="*/ 17 h 47"/>
                  <a:gd name="T12" fmla="*/ 19 w 24"/>
                  <a:gd name="T13" fmla="*/ 25 h 47"/>
                  <a:gd name="T14" fmla="*/ 20 w 24"/>
                  <a:gd name="T15" fmla="*/ 31 h 47"/>
                  <a:gd name="T16" fmla="*/ 21 w 24"/>
                  <a:gd name="T17" fmla="*/ 34 h 47"/>
                  <a:gd name="T18" fmla="*/ 22 w 24"/>
                  <a:gd name="T19" fmla="*/ 37 h 47"/>
                  <a:gd name="T20" fmla="*/ 23 w 24"/>
                  <a:gd name="T21" fmla="*/ 40 h 47"/>
                  <a:gd name="T22" fmla="*/ 23 w 24"/>
                  <a:gd name="T23" fmla="*/ 42 h 47"/>
                  <a:gd name="T24" fmla="*/ 23 w 24"/>
                  <a:gd name="T25" fmla="*/ 44 h 47"/>
                  <a:gd name="T26" fmla="*/ 23 w 24"/>
                  <a:gd name="T27" fmla="*/ 45 h 47"/>
                  <a:gd name="T28" fmla="*/ 23 w 24"/>
                  <a:gd name="T29" fmla="*/ 45 h 47"/>
                  <a:gd name="T30" fmla="*/ 23 w 24"/>
                  <a:gd name="T31" fmla="*/ 46 h 47"/>
                  <a:gd name="T32" fmla="*/ 23 w 24"/>
                  <a:gd name="T33" fmla="*/ 45 h 47"/>
                  <a:gd name="T34" fmla="*/ 22 w 24"/>
                  <a:gd name="T35" fmla="*/ 44 h 47"/>
                  <a:gd name="T36" fmla="*/ 21 w 24"/>
                  <a:gd name="T37" fmla="*/ 41 h 47"/>
                  <a:gd name="T38" fmla="*/ 20 w 24"/>
                  <a:gd name="T39" fmla="*/ 38 h 47"/>
                  <a:gd name="T40" fmla="*/ 18 w 24"/>
                  <a:gd name="T41" fmla="*/ 34 h 47"/>
                  <a:gd name="T42" fmla="*/ 16 w 24"/>
                  <a:gd name="T43" fmla="*/ 30 h 47"/>
                  <a:gd name="T44" fmla="*/ 13 w 24"/>
                  <a:gd name="T45" fmla="*/ 27 h 47"/>
                  <a:gd name="T46" fmla="*/ 11 w 24"/>
                  <a:gd name="T47" fmla="*/ 23 h 47"/>
                  <a:gd name="T48" fmla="*/ 11 w 24"/>
                  <a:gd name="T49" fmla="*/ 23 h 47"/>
                  <a:gd name="T50" fmla="*/ 12 w 24"/>
                  <a:gd name="T51" fmla="*/ 22 h 47"/>
                  <a:gd name="T52" fmla="*/ 13 w 24"/>
                  <a:gd name="T53" fmla="*/ 22 h 47"/>
                  <a:gd name="T54" fmla="*/ 13 w 24"/>
                  <a:gd name="T55" fmla="*/ 22 h 47"/>
                  <a:gd name="T56" fmla="*/ 11 w 24"/>
                  <a:gd name="T57" fmla="*/ 17 h 47"/>
                  <a:gd name="T58" fmla="*/ 9 w 24"/>
                  <a:gd name="T59" fmla="*/ 12 h 47"/>
                  <a:gd name="T60" fmla="*/ 6 w 24"/>
                  <a:gd name="T61" fmla="*/ 9 h 47"/>
                  <a:gd name="T62" fmla="*/ 5 w 24"/>
                  <a:gd name="T63" fmla="*/ 6 h 47"/>
                  <a:gd name="T64" fmla="*/ 3 w 24"/>
                  <a:gd name="T65" fmla="*/ 5 h 47"/>
                  <a:gd name="T66" fmla="*/ 1 w 24"/>
                  <a:gd name="T67" fmla="*/ 3 h 47"/>
                  <a:gd name="T68" fmla="*/ 0 w 24"/>
                  <a:gd name="T69" fmla="*/ 3 h 47"/>
                  <a:gd name="T70" fmla="*/ 0 w 24"/>
                  <a:gd name="T71" fmla="*/ 3 h 47"/>
                  <a:gd name="T72" fmla="*/ 0 w 24"/>
                  <a:gd name="T7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7">
                    <a:moveTo>
                      <a:pt x="0" y="0"/>
                    </a:moveTo>
                    <a:lnTo>
                      <a:pt x="6" y="3"/>
                    </a:lnTo>
                    <a:lnTo>
                      <a:pt x="9" y="6"/>
                    </a:lnTo>
                    <a:lnTo>
                      <a:pt x="11" y="10"/>
                    </a:lnTo>
                    <a:lnTo>
                      <a:pt x="13" y="14"/>
                    </a:lnTo>
                    <a:lnTo>
                      <a:pt x="16" y="17"/>
                    </a:lnTo>
                    <a:lnTo>
                      <a:pt x="19" y="25"/>
                    </a:lnTo>
                    <a:lnTo>
                      <a:pt x="20" y="31"/>
                    </a:lnTo>
                    <a:lnTo>
                      <a:pt x="21" y="34"/>
                    </a:lnTo>
                    <a:lnTo>
                      <a:pt x="22" y="37"/>
                    </a:lnTo>
                    <a:lnTo>
                      <a:pt x="23" y="40"/>
                    </a:lnTo>
                    <a:lnTo>
                      <a:pt x="23" y="42"/>
                    </a:lnTo>
                    <a:lnTo>
                      <a:pt x="23" y="44"/>
                    </a:lnTo>
                    <a:lnTo>
                      <a:pt x="23" y="45"/>
                    </a:lnTo>
                    <a:lnTo>
                      <a:pt x="23" y="45"/>
                    </a:lnTo>
                    <a:lnTo>
                      <a:pt x="23" y="46"/>
                    </a:lnTo>
                    <a:lnTo>
                      <a:pt x="23" y="45"/>
                    </a:lnTo>
                    <a:lnTo>
                      <a:pt x="22" y="44"/>
                    </a:lnTo>
                    <a:lnTo>
                      <a:pt x="21" y="41"/>
                    </a:lnTo>
                    <a:lnTo>
                      <a:pt x="20" y="38"/>
                    </a:lnTo>
                    <a:lnTo>
                      <a:pt x="18" y="34"/>
                    </a:lnTo>
                    <a:lnTo>
                      <a:pt x="16" y="30"/>
                    </a:lnTo>
                    <a:lnTo>
                      <a:pt x="13" y="27"/>
                    </a:lnTo>
                    <a:lnTo>
                      <a:pt x="11" y="23"/>
                    </a:lnTo>
                    <a:lnTo>
                      <a:pt x="11" y="23"/>
                    </a:lnTo>
                    <a:lnTo>
                      <a:pt x="12" y="22"/>
                    </a:lnTo>
                    <a:lnTo>
                      <a:pt x="13" y="22"/>
                    </a:lnTo>
                    <a:lnTo>
                      <a:pt x="13" y="22"/>
                    </a:lnTo>
                    <a:lnTo>
                      <a:pt x="11" y="17"/>
                    </a:lnTo>
                    <a:lnTo>
                      <a:pt x="9" y="12"/>
                    </a:lnTo>
                    <a:lnTo>
                      <a:pt x="6" y="9"/>
                    </a:lnTo>
                    <a:lnTo>
                      <a:pt x="5" y="6"/>
                    </a:lnTo>
                    <a:lnTo>
                      <a:pt x="3" y="5"/>
                    </a:lnTo>
                    <a:lnTo>
                      <a:pt x="1" y="3"/>
                    </a:lnTo>
                    <a:lnTo>
                      <a:pt x="0" y="3"/>
                    </a:lnTo>
                    <a:lnTo>
                      <a:pt x="0" y="3"/>
                    </a:lnTo>
                    <a:lnTo>
                      <a:pt x="0"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3" name="Freeform 319"/>
              <p:cNvSpPr>
                <a:spLocks/>
              </p:cNvSpPr>
              <p:nvPr/>
            </p:nvSpPr>
            <p:spPr bwMode="auto">
              <a:xfrm>
                <a:off x="2532" y="2445"/>
                <a:ext cx="16" cy="20"/>
              </a:xfrm>
              <a:custGeom>
                <a:avLst/>
                <a:gdLst>
                  <a:gd name="T0" fmla="*/ 8 w 16"/>
                  <a:gd name="T1" fmla="*/ 5 h 20"/>
                  <a:gd name="T2" fmla="*/ 8 w 16"/>
                  <a:gd name="T3" fmla="*/ 5 h 20"/>
                  <a:gd name="T4" fmla="*/ 5 w 16"/>
                  <a:gd name="T5" fmla="*/ 2 h 20"/>
                  <a:gd name="T6" fmla="*/ 2 w 16"/>
                  <a:gd name="T7" fmla="*/ 0 h 20"/>
                  <a:gd name="T8" fmla="*/ 1 w 16"/>
                  <a:gd name="T9" fmla="*/ 1 h 20"/>
                  <a:gd name="T10" fmla="*/ 0 w 16"/>
                  <a:gd name="T11" fmla="*/ 7 h 20"/>
                  <a:gd name="T12" fmla="*/ 1 w 16"/>
                  <a:gd name="T13" fmla="*/ 8 h 20"/>
                  <a:gd name="T14" fmla="*/ 11 w 16"/>
                  <a:gd name="T15" fmla="*/ 19 h 20"/>
                  <a:gd name="T16" fmla="*/ 15 w 16"/>
                  <a:gd name="T17" fmla="*/ 17 h 20"/>
                  <a:gd name="T18" fmla="*/ 8 w 16"/>
                  <a:gd name="T19"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0">
                    <a:moveTo>
                      <a:pt x="8" y="5"/>
                    </a:moveTo>
                    <a:lnTo>
                      <a:pt x="8" y="5"/>
                    </a:lnTo>
                    <a:lnTo>
                      <a:pt x="5" y="2"/>
                    </a:lnTo>
                    <a:lnTo>
                      <a:pt x="2" y="0"/>
                    </a:lnTo>
                    <a:lnTo>
                      <a:pt x="1" y="1"/>
                    </a:lnTo>
                    <a:lnTo>
                      <a:pt x="0" y="7"/>
                    </a:lnTo>
                    <a:lnTo>
                      <a:pt x="1" y="8"/>
                    </a:lnTo>
                    <a:lnTo>
                      <a:pt x="11" y="19"/>
                    </a:lnTo>
                    <a:lnTo>
                      <a:pt x="15" y="17"/>
                    </a:lnTo>
                    <a:lnTo>
                      <a:pt x="8" y="5"/>
                    </a:lnTo>
                  </a:path>
                </a:pathLst>
              </a:custGeom>
              <a:solidFill>
                <a:srgbClr val="CC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4" name="Freeform 320"/>
              <p:cNvSpPr>
                <a:spLocks/>
              </p:cNvSpPr>
              <p:nvPr/>
            </p:nvSpPr>
            <p:spPr bwMode="auto">
              <a:xfrm>
                <a:off x="2532" y="2445"/>
                <a:ext cx="16" cy="20"/>
              </a:xfrm>
              <a:custGeom>
                <a:avLst/>
                <a:gdLst>
                  <a:gd name="T0" fmla="*/ 8 w 16"/>
                  <a:gd name="T1" fmla="*/ 5 h 20"/>
                  <a:gd name="T2" fmla="*/ 5 w 16"/>
                  <a:gd name="T3" fmla="*/ 2 h 20"/>
                  <a:gd name="T4" fmla="*/ 2 w 16"/>
                  <a:gd name="T5" fmla="*/ 0 h 20"/>
                  <a:gd name="T6" fmla="*/ 1 w 16"/>
                  <a:gd name="T7" fmla="*/ 1 h 20"/>
                  <a:gd name="T8" fmla="*/ 0 w 16"/>
                  <a:gd name="T9" fmla="*/ 7 h 20"/>
                  <a:gd name="T10" fmla="*/ 1 w 16"/>
                  <a:gd name="T11" fmla="*/ 8 h 20"/>
                  <a:gd name="T12" fmla="*/ 11 w 16"/>
                  <a:gd name="T13" fmla="*/ 19 h 20"/>
                  <a:gd name="T14" fmla="*/ 15 w 16"/>
                  <a:gd name="T15" fmla="*/ 17 h 20"/>
                  <a:gd name="T16" fmla="*/ 8 w 16"/>
                  <a:gd name="T17"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0">
                    <a:moveTo>
                      <a:pt x="8" y="5"/>
                    </a:moveTo>
                    <a:lnTo>
                      <a:pt x="5" y="2"/>
                    </a:lnTo>
                    <a:lnTo>
                      <a:pt x="2" y="0"/>
                    </a:lnTo>
                    <a:lnTo>
                      <a:pt x="1" y="1"/>
                    </a:lnTo>
                    <a:lnTo>
                      <a:pt x="0" y="7"/>
                    </a:lnTo>
                    <a:lnTo>
                      <a:pt x="1" y="8"/>
                    </a:lnTo>
                    <a:lnTo>
                      <a:pt x="11" y="19"/>
                    </a:lnTo>
                    <a:lnTo>
                      <a:pt x="15" y="17"/>
                    </a:lnTo>
                    <a:lnTo>
                      <a:pt x="8" y="5"/>
                    </a:lnTo>
                  </a:path>
                </a:pathLst>
              </a:custGeom>
              <a:solidFill>
                <a:srgbClr val="CC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5" name="Freeform 321"/>
              <p:cNvSpPr>
                <a:spLocks/>
              </p:cNvSpPr>
              <p:nvPr/>
            </p:nvSpPr>
            <p:spPr bwMode="auto">
              <a:xfrm>
                <a:off x="2517" y="2415"/>
                <a:ext cx="13" cy="6"/>
              </a:xfrm>
              <a:custGeom>
                <a:avLst/>
                <a:gdLst>
                  <a:gd name="T0" fmla="*/ 3 w 13"/>
                  <a:gd name="T1" fmla="*/ 0 h 6"/>
                  <a:gd name="T2" fmla="*/ 5 w 13"/>
                  <a:gd name="T3" fmla="*/ 1 h 6"/>
                  <a:gd name="T4" fmla="*/ 5 w 13"/>
                  <a:gd name="T5" fmla="*/ 2 h 6"/>
                  <a:gd name="T6" fmla="*/ 11 w 13"/>
                  <a:gd name="T7" fmla="*/ 4 h 6"/>
                  <a:gd name="T8" fmla="*/ 12 w 13"/>
                  <a:gd name="T9" fmla="*/ 5 h 6"/>
                  <a:gd name="T10" fmla="*/ 6 w 13"/>
                  <a:gd name="T11" fmla="*/ 5 h 6"/>
                  <a:gd name="T12" fmla="*/ 1 w 13"/>
                  <a:gd name="T13" fmla="*/ 4 h 6"/>
                  <a:gd name="T14" fmla="*/ 0 w 13"/>
                  <a:gd name="T15" fmla="*/ 2 h 6"/>
                  <a:gd name="T16" fmla="*/ 3 w 1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6">
                    <a:moveTo>
                      <a:pt x="3" y="0"/>
                    </a:moveTo>
                    <a:lnTo>
                      <a:pt x="5" y="1"/>
                    </a:lnTo>
                    <a:lnTo>
                      <a:pt x="5" y="2"/>
                    </a:lnTo>
                    <a:lnTo>
                      <a:pt x="11" y="4"/>
                    </a:lnTo>
                    <a:lnTo>
                      <a:pt x="12" y="5"/>
                    </a:lnTo>
                    <a:lnTo>
                      <a:pt x="6" y="5"/>
                    </a:lnTo>
                    <a:lnTo>
                      <a:pt x="1" y="4"/>
                    </a:lnTo>
                    <a:lnTo>
                      <a:pt x="0" y="2"/>
                    </a:lnTo>
                    <a:lnTo>
                      <a:pt x="3"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6" name="Freeform 322"/>
              <p:cNvSpPr>
                <a:spLocks/>
              </p:cNvSpPr>
              <p:nvPr/>
            </p:nvSpPr>
            <p:spPr bwMode="auto">
              <a:xfrm>
                <a:off x="2517" y="2415"/>
                <a:ext cx="16" cy="10"/>
              </a:xfrm>
              <a:custGeom>
                <a:avLst/>
                <a:gdLst>
                  <a:gd name="T0" fmla="*/ 3 w 16"/>
                  <a:gd name="T1" fmla="*/ 0 h 10"/>
                  <a:gd name="T2" fmla="*/ 6 w 16"/>
                  <a:gd name="T3" fmla="*/ 1 h 10"/>
                  <a:gd name="T4" fmla="*/ 7 w 16"/>
                  <a:gd name="T5" fmla="*/ 4 h 10"/>
                  <a:gd name="T6" fmla="*/ 14 w 16"/>
                  <a:gd name="T7" fmla="*/ 8 h 10"/>
                  <a:gd name="T8" fmla="*/ 15 w 16"/>
                  <a:gd name="T9" fmla="*/ 9 h 10"/>
                  <a:gd name="T10" fmla="*/ 8 w 16"/>
                  <a:gd name="T11" fmla="*/ 8 h 10"/>
                  <a:gd name="T12" fmla="*/ 2 w 16"/>
                  <a:gd name="T13" fmla="*/ 6 h 10"/>
                  <a:gd name="T14" fmla="*/ 0 w 16"/>
                  <a:gd name="T15" fmla="*/ 3 h 10"/>
                  <a:gd name="T16" fmla="*/ 3 w 1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3" y="0"/>
                    </a:moveTo>
                    <a:lnTo>
                      <a:pt x="6" y="1"/>
                    </a:lnTo>
                    <a:lnTo>
                      <a:pt x="7" y="4"/>
                    </a:lnTo>
                    <a:lnTo>
                      <a:pt x="14" y="8"/>
                    </a:lnTo>
                    <a:lnTo>
                      <a:pt x="15" y="9"/>
                    </a:lnTo>
                    <a:lnTo>
                      <a:pt x="8" y="8"/>
                    </a:lnTo>
                    <a:lnTo>
                      <a:pt x="2" y="6"/>
                    </a:lnTo>
                    <a:lnTo>
                      <a:pt x="0" y="3"/>
                    </a:lnTo>
                    <a:lnTo>
                      <a:pt x="3" y="0"/>
                    </a:lnTo>
                  </a:path>
                </a:pathLst>
              </a:custGeom>
              <a:solidFill>
                <a:srgbClr val="555555"/>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7" name="Freeform 323"/>
              <p:cNvSpPr>
                <a:spLocks/>
              </p:cNvSpPr>
              <p:nvPr/>
            </p:nvSpPr>
            <p:spPr bwMode="auto">
              <a:xfrm>
                <a:off x="2497" y="2424"/>
                <a:ext cx="36" cy="45"/>
              </a:xfrm>
              <a:custGeom>
                <a:avLst/>
                <a:gdLst>
                  <a:gd name="T0" fmla="*/ 5 w 36"/>
                  <a:gd name="T1" fmla="*/ 8 h 45"/>
                  <a:gd name="T2" fmla="*/ 0 w 36"/>
                  <a:gd name="T3" fmla="*/ 14 h 45"/>
                  <a:gd name="T4" fmla="*/ 6 w 36"/>
                  <a:gd name="T5" fmla="*/ 26 h 45"/>
                  <a:gd name="T6" fmla="*/ 21 w 36"/>
                  <a:gd name="T7" fmla="*/ 44 h 45"/>
                  <a:gd name="T8" fmla="*/ 32 w 36"/>
                  <a:gd name="T9" fmla="*/ 43 h 45"/>
                  <a:gd name="T10" fmla="*/ 27 w 36"/>
                  <a:gd name="T11" fmla="*/ 35 h 45"/>
                  <a:gd name="T12" fmla="*/ 25 w 36"/>
                  <a:gd name="T13" fmla="*/ 21 h 45"/>
                  <a:gd name="T14" fmla="*/ 35 w 36"/>
                  <a:gd name="T15" fmla="*/ 21 h 45"/>
                  <a:gd name="T16" fmla="*/ 34 w 36"/>
                  <a:gd name="T17" fmla="*/ 21 h 45"/>
                  <a:gd name="T18" fmla="*/ 34 w 36"/>
                  <a:gd name="T19" fmla="*/ 21 h 45"/>
                  <a:gd name="T20" fmla="*/ 32 w 36"/>
                  <a:gd name="T21" fmla="*/ 20 h 45"/>
                  <a:gd name="T22" fmla="*/ 30 w 36"/>
                  <a:gd name="T23" fmla="*/ 19 h 45"/>
                  <a:gd name="T24" fmla="*/ 28 w 36"/>
                  <a:gd name="T25" fmla="*/ 17 h 45"/>
                  <a:gd name="T26" fmla="*/ 26 w 36"/>
                  <a:gd name="T27" fmla="*/ 16 h 45"/>
                  <a:gd name="T28" fmla="*/ 24 w 36"/>
                  <a:gd name="T29" fmla="*/ 15 h 45"/>
                  <a:gd name="T30" fmla="*/ 23 w 36"/>
                  <a:gd name="T31" fmla="*/ 14 h 45"/>
                  <a:gd name="T32" fmla="*/ 20 w 36"/>
                  <a:gd name="T33" fmla="*/ 11 h 45"/>
                  <a:gd name="T34" fmla="*/ 17 w 36"/>
                  <a:gd name="T35" fmla="*/ 9 h 45"/>
                  <a:gd name="T36" fmla="*/ 14 w 36"/>
                  <a:gd name="T37" fmla="*/ 7 h 45"/>
                  <a:gd name="T38" fmla="*/ 12 w 36"/>
                  <a:gd name="T39" fmla="*/ 5 h 45"/>
                  <a:gd name="T40" fmla="*/ 10 w 36"/>
                  <a:gd name="T41" fmla="*/ 3 h 45"/>
                  <a:gd name="T42" fmla="*/ 8 w 36"/>
                  <a:gd name="T43" fmla="*/ 1 h 45"/>
                  <a:gd name="T44" fmla="*/ 8 w 36"/>
                  <a:gd name="T45" fmla="*/ 1 h 45"/>
                  <a:gd name="T46" fmla="*/ 8 w 36"/>
                  <a:gd name="T47" fmla="*/ 0 h 45"/>
                  <a:gd name="T48" fmla="*/ 4 w 36"/>
                  <a:gd name="T49" fmla="*/ 1 h 45"/>
                  <a:gd name="T50" fmla="*/ 5 w 36"/>
                  <a:gd name="T51" fmla="*/ 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45">
                    <a:moveTo>
                      <a:pt x="5" y="8"/>
                    </a:moveTo>
                    <a:lnTo>
                      <a:pt x="0" y="14"/>
                    </a:lnTo>
                    <a:lnTo>
                      <a:pt x="6" y="26"/>
                    </a:lnTo>
                    <a:lnTo>
                      <a:pt x="21" y="44"/>
                    </a:lnTo>
                    <a:lnTo>
                      <a:pt x="32" y="43"/>
                    </a:lnTo>
                    <a:lnTo>
                      <a:pt x="27" y="35"/>
                    </a:lnTo>
                    <a:lnTo>
                      <a:pt x="25" y="21"/>
                    </a:lnTo>
                    <a:lnTo>
                      <a:pt x="35" y="21"/>
                    </a:lnTo>
                    <a:lnTo>
                      <a:pt x="34" y="21"/>
                    </a:lnTo>
                    <a:lnTo>
                      <a:pt x="34" y="21"/>
                    </a:lnTo>
                    <a:lnTo>
                      <a:pt x="32" y="20"/>
                    </a:lnTo>
                    <a:lnTo>
                      <a:pt x="30" y="19"/>
                    </a:lnTo>
                    <a:lnTo>
                      <a:pt x="28" y="17"/>
                    </a:lnTo>
                    <a:lnTo>
                      <a:pt x="26" y="16"/>
                    </a:lnTo>
                    <a:lnTo>
                      <a:pt x="24" y="15"/>
                    </a:lnTo>
                    <a:lnTo>
                      <a:pt x="23" y="14"/>
                    </a:lnTo>
                    <a:lnTo>
                      <a:pt x="20" y="11"/>
                    </a:lnTo>
                    <a:lnTo>
                      <a:pt x="17" y="9"/>
                    </a:lnTo>
                    <a:lnTo>
                      <a:pt x="14" y="7"/>
                    </a:lnTo>
                    <a:lnTo>
                      <a:pt x="12" y="5"/>
                    </a:lnTo>
                    <a:lnTo>
                      <a:pt x="10" y="3"/>
                    </a:lnTo>
                    <a:lnTo>
                      <a:pt x="8" y="1"/>
                    </a:lnTo>
                    <a:lnTo>
                      <a:pt x="8" y="1"/>
                    </a:lnTo>
                    <a:lnTo>
                      <a:pt x="8" y="0"/>
                    </a:lnTo>
                    <a:lnTo>
                      <a:pt x="4" y="1"/>
                    </a:lnTo>
                    <a:lnTo>
                      <a:pt x="5" y="8"/>
                    </a:lnTo>
                  </a:path>
                </a:pathLst>
              </a:custGeom>
              <a:solidFill>
                <a:srgbClr val="EEEEE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8" name="Freeform 324"/>
              <p:cNvSpPr>
                <a:spLocks/>
              </p:cNvSpPr>
              <p:nvPr/>
            </p:nvSpPr>
            <p:spPr bwMode="auto">
              <a:xfrm>
                <a:off x="2532" y="2394"/>
                <a:ext cx="28" cy="67"/>
              </a:xfrm>
              <a:custGeom>
                <a:avLst/>
                <a:gdLst>
                  <a:gd name="T0" fmla="*/ 3 w 28"/>
                  <a:gd name="T1" fmla="*/ 27 h 67"/>
                  <a:gd name="T2" fmla="*/ 0 w 28"/>
                  <a:gd name="T3" fmla="*/ 7 h 67"/>
                  <a:gd name="T4" fmla="*/ 11 w 28"/>
                  <a:gd name="T5" fmla="*/ 0 h 67"/>
                  <a:gd name="T6" fmla="*/ 12 w 28"/>
                  <a:gd name="T7" fmla="*/ 0 h 67"/>
                  <a:gd name="T8" fmla="*/ 12 w 28"/>
                  <a:gd name="T9" fmla="*/ 1 h 67"/>
                  <a:gd name="T10" fmla="*/ 13 w 28"/>
                  <a:gd name="T11" fmla="*/ 1 h 67"/>
                  <a:gd name="T12" fmla="*/ 13 w 28"/>
                  <a:gd name="T13" fmla="*/ 1 h 67"/>
                  <a:gd name="T14" fmla="*/ 4 w 28"/>
                  <a:gd name="T15" fmla="*/ 14 h 67"/>
                  <a:gd name="T16" fmla="*/ 27 w 28"/>
                  <a:gd name="T17" fmla="*/ 1 h 67"/>
                  <a:gd name="T18" fmla="*/ 23 w 28"/>
                  <a:gd name="T19" fmla="*/ 6 h 67"/>
                  <a:gd name="T20" fmla="*/ 10 w 28"/>
                  <a:gd name="T21" fmla="*/ 20 h 67"/>
                  <a:gd name="T22" fmla="*/ 9 w 28"/>
                  <a:gd name="T23" fmla="*/ 21 h 67"/>
                  <a:gd name="T24" fmla="*/ 9 w 28"/>
                  <a:gd name="T25" fmla="*/ 22 h 67"/>
                  <a:gd name="T26" fmla="*/ 8 w 28"/>
                  <a:gd name="T27" fmla="*/ 23 h 67"/>
                  <a:gd name="T28" fmla="*/ 6 w 28"/>
                  <a:gd name="T29" fmla="*/ 25 h 67"/>
                  <a:gd name="T30" fmla="*/ 5 w 28"/>
                  <a:gd name="T31" fmla="*/ 28 h 67"/>
                  <a:gd name="T32" fmla="*/ 6 w 28"/>
                  <a:gd name="T33" fmla="*/ 29 h 67"/>
                  <a:gd name="T34" fmla="*/ 8 w 28"/>
                  <a:gd name="T35" fmla="*/ 31 h 67"/>
                  <a:gd name="T36" fmla="*/ 9 w 28"/>
                  <a:gd name="T37" fmla="*/ 33 h 67"/>
                  <a:gd name="T38" fmla="*/ 11 w 28"/>
                  <a:gd name="T39" fmla="*/ 35 h 67"/>
                  <a:gd name="T40" fmla="*/ 13 w 28"/>
                  <a:gd name="T41" fmla="*/ 37 h 67"/>
                  <a:gd name="T42" fmla="*/ 14 w 28"/>
                  <a:gd name="T43" fmla="*/ 38 h 67"/>
                  <a:gd name="T44" fmla="*/ 15 w 28"/>
                  <a:gd name="T45" fmla="*/ 39 h 67"/>
                  <a:gd name="T46" fmla="*/ 16 w 28"/>
                  <a:gd name="T47" fmla="*/ 39 h 67"/>
                  <a:gd name="T48" fmla="*/ 17 w 28"/>
                  <a:gd name="T49" fmla="*/ 42 h 67"/>
                  <a:gd name="T50" fmla="*/ 22 w 28"/>
                  <a:gd name="T51" fmla="*/ 55 h 67"/>
                  <a:gd name="T52" fmla="*/ 20 w 28"/>
                  <a:gd name="T53" fmla="*/ 60 h 67"/>
                  <a:gd name="T54" fmla="*/ 19 w 28"/>
                  <a:gd name="T55" fmla="*/ 64 h 67"/>
                  <a:gd name="T56" fmla="*/ 18 w 28"/>
                  <a:gd name="T57" fmla="*/ 66 h 67"/>
                  <a:gd name="T58" fmla="*/ 8 w 28"/>
                  <a:gd name="T59" fmla="*/ 50 h 67"/>
                  <a:gd name="T60" fmla="*/ 1 w 28"/>
                  <a:gd name="T61" fmla="*/ 48 h 67"/>
                  <a:gd name="T62" fmla="*/ 8 w 28"/>
                  <a:gd name="T63" fmla="*/ 44 h 67"/>
                  <a:gd name="T64" fmla="*/ 1 w 28"/>
                  <a:gd name="T65" fmla="*/ 30 h 67"/>
                  <a:gd name="T66" fmla="*/ 12 w 28"/>
                  <a:gd name="T67" fmla="*/ 47 h 67"/>
                  <a:gd name="T68" fmla="*/ 3 w 28"/>
                  <a:gd name="T69" fmla="*/ 2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67">
                    <a:moveTo>
                      <a:pt x="3" y="27"/>
                    </a:moveTo>
                    <a:lnTo>
                      <a:pt x="0" y="7"/>
                    </a:lnTo>
                    <a:lnTo>
                      <a:pt x="11" y="0"/>
                    </a:lnTo>
                    <a:lnTo>
                      <a:pt x="12" y="0"/>
                    </a:lnTo>
                    <a:lnTo>
                      <a:pt x="12" y="1"/>
                    </a:lnTo>
                    <a:lnTo>
                      <a:pt x="13" y="1"/>
                    </a:lnTo>
                    <a:lnTo>
                      <a:pt x="13" y="1"/>
                    </a:lnTo>
                    <a:lnTo>
                      <a:pt x="4" y="14"/>
                    </a:lnTo>
                    <a:lnTo>
                      <a:pt x="27" y="1"/>
                    </a:lnTo>
                    <a:lnTo>
                      <a:pt x="23" y="6"/>
                    </a:lnTo>
                    <a:lnTo>
                      <a:pt x="10" y="20"/>
                    </a:lnTo>
                    <a:lnTo>
                      <a:pt x="9" y="21"/>
                    </a:lnTo>
                    <a:lnTo>
                      <a:pt x="9" y="22"/>
                    </a:lnTo>
                    <a:lnTo>
                      <a:pt x="8" y="23"/>
                    </a:lnTo>
                    <a:lnTo>
                      <a:pt x="6" y="25"/>
                    </a:lnTo>
                    <a:lnTo>
                      <a:pt x="5" y="28"/>
                    </a:lnTo>
                    <a:lnTo>
                      <a:pt x="6" y="29"/>
                    </a:lnTo>
                    <a:lnTo>
                      <a:pt x="8" y="31"/>
                    </a:lnTo>
                    <a:lnTo>
                      <a:pt x="9" y="33"/>
                    </a:lnTo>
                    <a:lnTo>
                      <a:pt x="11" y="35"/>
                    </a:lnTo>
                    <a:lnTo>
                      <a:pt x="13" y="37"/>
                    </a:lnTo>
                    <a:lnTo>
                      <a:pt x="14" y="38"/>
                    </a:lnTo>
                    <a:lnTo>
                      <a:pt x="15" y="39"/>
                    </a:lnTo>
                    <a:lnTo>
                      <a:pt x="16" y="39"/>
                    </a:lnTo>
                    <a:lnTo>
                      <a:pt x="17" y="42"/>
                    </a:lnTo>
                    <a:lnTo>
                      <a:pt x="22" y="55"/>
                    </a:lnTo>
                    <a:lnTo>
                      <a:pt x="20" y="60"/>
                    </a:lnTo>
                    <a:lnTo>
                      <a:pt x="19" y="64"/>
                    </a:lnTo>
                    <a:lnTo>
                      <a:pt x="18" y="66"/>
                    </a:lnTo>
                    <a:lnTo>
                      <a:pt x="8" y="50"/>
                    </a:lnTo>
                    <a:lnTo>
                      <a:pt x="1" y="48"/>
                    </a:lnTo>
                    <a:lnTo>
                      <a:pt x="8" y="44"/>
                    </a:lnTo>
                    <a:lnTo>
                      <a:pt x="1" y="30"/>
                    </a:lnTo>
                    <a:lnTo>
                      <a:pt x="12" y="47"/>
                    </a:lnTo>
                    <a:lnTo>
                      <a:pt x="3" y="27"/>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 name="Group 325"/>
            <p:cNvGrpSpPr>
              <a:grpSpLocks/>
            </p:cNvGrpSpPr>
            <p:nvPr/>
          </p:nvGrpSpPr>
          <p:grpSpPr bwMode="auto">
            <a:xfrm>
              <a:off x="6223883" y="2000554"/>
              <a:ext cx="376888" cy="224811"/>
              <a:chOff x="3847" y="2455"/>
              <a:chExt cx="151" cy="63"/>
            </a:xfrm>
          </p:grpSpPr>
          <p:sp>
            <p:nvSpPr>
              <p:cNvPr id="1666" name="Freeform 326"/>
              <p:cNvSpPr>
                <a:spLocks/>
              </p:cNvSpPr>
              <p:nvPr/>
            </p:nvSpPr>
            <p:spPr bwMode="auto">
              <a:xfrm>
                <a:off x="3847" y="2489"/>
                <a:ext cx="97" cy="27"/>
              </a:xfrm>
              <a:custGeom>
                <a:avLst/>
                <a:gdLst>
                  <a:gd name="T0" fmla="*/ 0 w 97"/>
                  <a:gd name="T1" fmla="*/ 0 h 27"/>
                  <a:gd name="T2" fmla="*/ 96 w 97"/>
                  <a:gd name="T3" fmla="*/ 11 h 27"/>
                  <a:gd name="T4" fmla="*/ 96 w 97"/>
                  <a:gd name="T5" fmla="*/ 26 h 27"/>
                  <a:gd name="T6" fmla="*/ 0 w 97"/>
                  <a:gd name="T7" fmla="*/ 11 h 27"/>
                  <a:gd name="T8" fmla="*/ 0 w 97"/>
                  <a:gd name="T9" fmla="*/ 0 h 27"/>
                </a:gdLst>
                <a:ahLst/>
                <a:cxnLst>
                  <a:cxn ang="0">
                    <a:pos x="T0" y="T1"/>
                  </a:cxn>
                  <a:cxn ang="0">
                    <a:pos x="T2" y="T3"/>
                  </a:cxn>
                  <a:cxn ang="0">
                    <a:pos x="T4" y="T5"/>
                  </a:cxn>
                  <a:cxn ang="0">
                    <a:pos x="T6" y="T7"/>
                  </a:cxn>
                  <a:cxn ang="0">
                    <a:pos x="T8" y="T9"/>
                  </a:cxn>
                </a:cxnLst>
                <a:rect l="0" t="0" r="r" b="b"/>
                <a:pathLst>
                  <a:path w="97" h="27">
                    <a:moveTo>
                      <a:pt x="0" y="0"/>
                    </a:moveTo>
                    <a:lnTo>
                      <a:pt x="96" y="11"/>
                    </a:lnTo>
                    <a:lnTo>
                      <a:pt x="96" y="26"/>
                    </a:lnTo>
                    <a:lnTo>
                      <a:pt x="0" y="11"/>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7" name="Freeform 327"/>
              <p:cNvSpPr>
                <a:spLocks/>
              </p:cNvSpPr>
              <p:nvPr/>
            </p:nvSpPr>
            <p:spPr bwMode="auto">
              <a:xfrm>
                <a:off x="3847" y="2489"/>
                <a:ext cx="101" cy="29"/>
              </a:xfrm>
              <a:custGeom>
                <a:avLst/>
                <a:gdLst>
                  <a:gd name="T0" fmla="*/ 0 w 101"/>
                  <a:gd name="T1" fmla="*/ 0 h 29"/>
                  <a:gd name="T2" fmla="*/ 100 w 101"/>
                  <a:gd name="T3" fmla="*/ 12 h 29"/>
                  <a:gd name="T4" fmla="*/ 100 w 101"/>
                  <a:gd name="T5" fmla="*/ 28 h 29"/>
                  <a:gd name="T6" fmla="*/ 0 w 101"/>
                  <a:gd name="T7" fmla="*/ 12 h 29"/>
                  <a:gd name="T8" fmla="*/ 0 w 101"/>
                  <a:gd name="T9" fmla="*/ 0 h 29"/>
                </a:gdLst>
                <a:ahLst/>
                <a:cxnLst>
                  <a:cxn ang="0">
                    <a:pos x="T0" y="T1"/>
                  </a:cxn>
                  <a:cxn ang="0">
                    <a:pos x="T2" y="T3"/>
                  </a:cxn>
                  <a:cxn ang="0">
                    <a:pos x="T4" y="T5"/>
                  </a:cxn>
                  <a:cxn ang="0">
                    <a:pos x="T6" y="T7"/>
                  </a:cxn>
                  <a:cxn ang="0">
                    <a:pos x="T8" y="T9"/>
                  </a:cxn>
                </a:cxnLst>
                <a:rect l="0" t="0" r="r" b="b"/>
                <a:pathLst>
                  <a:path w="101" h="29">
                    <a:moveTo>
                      <a:pt x="0" y="0"/>
                    </a:moveTo>
                    <a:lnTo>
                      <a:pt x="100" y="12"/>
                    </a:lnTo>
                    <a:lnTo>
                      <a:pt x="100" y="28"/>
                    </a:lnTo>
                    <a:lnTo>
                      <a:pt x="0" y="12"/>
                    </a:lnTo>
                    <a:lnTo>
                      <a:pt x="0"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8" name="Freeform 328"/>
              <p:cNvSpPr>
                <a:spLocks/>
              </p:cNvSpPr>
              <p:nvPr/>
            </p:nvSpPr>
            <p:spPr bwMode="auto">
              <a:xfrm>
                <a:off x="3947" y="2497"/>
                <a:ext cx="13" cy="19"/>
              </a:xfrm>
              <a:custGeom>
                <a:avLst/>
                <a:gdLst>
                  <a:gd name="T0" fmla="*/ 0 w 13"/>
                  <a:gd name="T1" fmla="*/ 3 h 19"/>
                  <a:gd name="T2" fmla="*/ 11 w 13"/>
                  <a:gd name="T3" fmla="*/ 0 h 19"/>
                  <a:gd name="T4" fmla="*/ 12 w 13"/>
                  <a:gd name="T5" fmla="*/ 11 h 19"/>
                  <a:gd name="T6" fmla="*/ 0 w 13"/>
                  <a:gd name="T7" fmla="*/ 18 h 19"/>
                  <a:gd name="T8" fmla="*/ 0 w 13"/>
                  <a:gd name="T9" fmla="*/ 3 h 19"/>
                </a:gdLst>
                <a:ahLst/>
                <a:cxnLst>
                  <a:cxn ang="0">
                    <a:pos x="T0" y="T1"/>
                  </a:cxn>
                  <a:cxn ang="0">
                    <a:pos x="T2" y="T3"/>
                  </a:cxn>
                  <a:cxn ang="0">
                    <a:pos x="T4" y="T5"/>
                  </a:cxn>
                  <a:cxn ang="0">
                    <a:pos x="T6" y="T7"/>
                  </a:cxn>
                  <a:cxn ang="0">
                    <a:pos x="T8" y="T9"/>
                  </a:cxn>
                </a:cxnLst>
                <a:rect l="0" t="0" r="r" b="b"/>
                <a:pathLst>
                  <a:path w="13" h="19">
                    <a:moveTo>
                      <a:pt x="0" y="3"/>
                    </a:moveTo>
                    <a:lnTo>
                      <a:pt x="11" y="0"/>
                    </a:lnTo>
                    <a:lnTo>
                      <a:pt x="12" y="11"/>
                    </a:lnTo>
                    <a:lnTo>
                      <a:pt x="0" y="18"/>
                    </a:lnTo>
                    <a:lnTo>
                      <a:pt x="0" y="3"/>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9" name="Freeform 329"/>
              <p:cNvSpPr>
                <a:spLocks/>
              </p:cNvSpPr>
              <p:nvPr/>
            </p:nvSpPr>
            <p:spPr bwMode="auto">
              <a:xfrm>
                <a:off x="3947" y="2497"/>
                <a:ext cx="17" cy="21"/>
              </a:xfrm>
              <a:custGeom>
                <a:avLst/>
                <a:gdLst>
                  <a:gd name="T0" fmla="*/ 0 w 17"/>
                  <a:gd name="T1" fmla="*/ 3 h 21"/>
                  <a:gd name="T2" fmla="*/ 15 w 17"/>
                  <a:gd name="T3" fmla="*/ 0 h 21"/>
                  <a:gd name="T4" fmla="*/ 16 w 17"/>
                  <a:gd name="T5" fmla="*/ 13 h 21"/>
                  <a:gd name="T6" fmla="*/ 0 w 17"/>
                  <a:gd name="T7" fmla="*/ 20 h 21"/>
                  <a:gd name="T8" fmla="*/ 0 w 17"/>
                  <a:gd name="T9" fmla="*/ 3 h 21"/>
                </a:gdLst>
                <a:ahLst/>
                <a:cxnLst>
                  <a:cxn ang="0">
                    <a:pos x="T0" y="T1"/>
                  </a:cxn>
                  <a:cxn ang="0">
                    <a:pos x="T2" y="T3"/>
                  </a:cxn>
                  <a:cxn ang="0">
                    <a:pos x="T4" y="T5"/>
                  </a:cxn>
                  <a:cxn ang="0">
                    <a:pos x="T6" y="T7"/>
                  </a:cxn>
                  <a:cxn ang="0">
                    <a:pos x="T8" y="T9"/>
                  </a:cxn>
                </a:cxnLst>
                <a:rect l="0" t="0" r="r" b="b"/>
                <a:pathLst>
                  <a:path w="17" h="21">
                    <a:moveTo>
                      <a:pt x="0" y="3"/>
                    </a:moveTo>
                    <a:lnTo>
                      <a:pt x="15" y="0"/>
                    </a:lnTo>
                    <a:lnTo>
                      <a:pt x="16" y="13"/>
                    </a:lnTo>
                    <a:lnTo>
                      <a:pt x="0" y="20"/>
                    </a:lnTo>
                    <a:lnTo>
                      <a:pt x="0" y="3"/>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0" name="Freeform 330"/>
              <p:cNvSpPr>
                <a:spLocks/>
              </p:cNvSpPr>
              <p:nvPr/>
            </p:nvSpPr>
            <p:spPr bwMode="auto">
              <a:xfrm>
                <a:off x="3847" y="2489"/>
                <a:ext cx="113" cy="9"/>
              </a:xfrm>
              <a:custGeom>
                <a:avLst/>
                <a:gdLst>
                  <a:gd name="T0" fmla="*/ 21 w 113"/>
                  <a:gd name="T1" fmla="*/ 0 h 9"/>
                  <a:gd name="T2" fmla="*/ 112 w 113"/>
                  <a:gd name="T3" fmla="*/ 6 h 9"/>
                  <a:gd name="T4" fmla="*/ 95 w 113"/>
                  <a:gd name="T5" fmla="*/ 8 h 9"/>
                  <a:gd name="T6" fmla="*/ 0 w 113"/>
                  <a:gd name="T7" fmla="*/ 0 h 9"/>
                  <a:gd name="T8" fmla="*/ 21 w 113"/>
                  <a:gd name="T9" fmla="*/ 0 h 9"/>
                </a:gdLst>
                <a:ahLst/>
                <a:cxnLst>
                  <a:cxn ang="0">
                    <a:pos x="T0" y="T1"/>
                  </a:cxn>
                  <a:cxn ang="0">
                    <a:pos x="T2" y="T3"/>
                  </a:cxn>
                  <a:cxn ang="0">
                    <a:pos x="T4" y="T5"/>
                  </a:cxn>
                  <a:cxn ang="0">
                    <a:pos x="T6" y="T7"/>
                  </a:cxn>
                  <a:cxn ang="0">
                    <a:pos x="T8" y="T9"/>
                  </a:cxn>
                </a:cxnLst>
                <a:rect l="0" t="0" r="r" b="b"/>
                <a:pathLst>
                  <a:path w="113" h="9">
                    <a:moveTo>
                      <a:pt x="21" y="0"/>
                    </a:moveTo>
                    <a:lnTo>
                      <a:pt x="112" y="6"/>
                    </a:lnTo>
                    <a:lnTo>
                      <a:pt x="95" y="8"/>
                    </a:lnTo>
                    <a:lnTo>
                      <a:pt x="0" y="0"/>
                    </a:lnTo>
                    <a:lnTo>
                      <a:pt x="21"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1" name="Freeform 331"/>
              <p:cNvSpPr>
                <a:spLocks/>
              </p:cNvSpPr>
              <p:nvPr/>
            </p:nvSpPr>
            <p:spPr bwMode="auto">
              <a:xfrm>
                <a:off x="3847" y="2489"/>
                <a:ext cx="117" cy="11"/>
              </a:xfrm>
              <a:custGeom>
                <a:avLst/>
                <a:gdLst>
                  <a:gd name="T0" fmla="*/ 22 w 117"/>
                  <a:gd name="T1" fmla="*/ 0 h 11"/>
                  <a:gd name="T2" fmla="*/ 116 w 117"/>
                  <a:gd name="T3" fmla="*/ 7 h 11"/>
                  <a:gd name="T4" fmla="*/ 98 w 117"/>
                  <a:gd name="T5" fmla="*/ 10 h 11"/>
                  <a:gd name="T6" fmla="*/ 0 w 117"/>
                  <a:gd name="T7" fmla="*/ 0 h 11"/>
                  <a:gd name="T8" fmla="*/ 22 w 117"/>
                  <a:gd name="T9" fmla="*/ 0 h 11"/>
                </a:gdLst>
                <a:ahLst/>
                <a:cxnLst>
                  <a:cxn ang="0">
                    <a:pos x="T0" y="T1"/>
                  </a:cxn>
                  <a:cxn ang="0">
                    <a:pos x="T2" y="T3"/>
                  </a:cxn>
                  <a:cxn ang="0">
                    <a:pos x="T4" y="T5"/>
                  </a:cxn>
                  <a:cxn ang="0">
                    <a:pos x="T6" y="T7"/>
                  </a:cxn>
                  <a:cxn ang="0">
                    <a:pos x="T8" y="T9"/>
                  </a:cxn>
                </a:cxnLst>
                <a:rect l="0" t="0" r="r" b="b"/>
                <a:pathLst>
                  <a:path w="117" h="11">
                    <a:moveTo>
                      <a:pt x="22" y="0"/>
                    </a:moveTo>
                    <a:lnTo>
                      <a:pt x="116" y="7"/>
                    </a:lnTo>
                    <a:lnTo>
                      <a:pt x="98" y="10"/>
                    </a:lnTo>
                    <a:lnTo>
                      <a:pt x="0" y="0"/>
                    </a:lnTo>
                    <a:lnTo>
                      <a:pt x="22"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72" name="Group 332"/>
              <p:cNvGrpSpPr>
                <a:grpSpLocks/>
              </p:cNvGrpSpPr>
              <p:nvPr/>
            </p:nvGrpSpPr>
            <p:grpSpPr bwMode="auto">
              <a:xfrm>
                <a:off x="3911" y="2471"/>
                <a:ext cx="3" cy="24"/>
                <a:chOff x="3911" y="2471"/>
                <a:chExt cx="3" cy="24"/>
              </a:xfrm>
            </p:grpSpPr>
            <p:sp>
              <p:nvSpPr>
                <p:cNvPr id="1709" name="Freeform 333"/>
                <p:cNvSpPr>
                  <a:spLocks/>
                </p:cNvSpPr>
                <p:nvPr/>
              </p:nvSpPr>
              <p:spPr bwMode="auto">
                <a:xfrm>
                  <a:off x="3911" y="2471"/>
                  <a:ext cx="3" cy="22"/>
                </a:xfrm>
                <a:custGeom>
                  <a:avLst/>
                  <a:gdLst>
                    <a:gd name="T0" fmla="*/ 1 w 3"/>
                    <a:gd name="T1" fmla="*/ 0 h 22"/>
                    <a:gd name="T2" fmla="*/ 1 w 3"/>
                    <a:gd name="T3" fmla="*/ 0 h 22"/>
                    <a:gd name="T4" fmla="*/ 2 w 3"/>
                    <a:gd name="T5" fmla="*/ 0 h 22"/>
                    <a:gd name="T6" fmla="*/ 2 w 3"/>
                    <a:gd name="T7" fmla="*/ 0 h 22"/>
                    <a:gd name="T8" fmla="*/ 2 w 3"/>
                    <a:gd name="T9" fmla="*/ 21 h 22"/>
                    <a:gd name="T10" fmla="*/ 1 w 3"/>
                    <a:gd name="T11" fmla="*/ 21 h 22"/>
                    <a:gd name="T12" fmla="*/ 1 w 3"/>
                    <a:gd name="T13" fmla="*/ 21 h 22"/>
                    <a:gd name="T14" fmla="*/ 0 w 3"/>
                    <a:gd name="T15" fmla="*/ 21 h 22"/>
                    <a:gd name="T16" fmla="*/ 0 w 3"/>
                    <a:gd name="T17" fmla="*/ 20 h 22"/>
                    <a:gd name="T18" fmla="*/ 1 w 3"/>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2">
                      <a:moveTo>
                        <a:pt x="1" y="0"/>
                      </a:moveTo>
                      <a:lnTo>
                        <a:pt x="1" y="0"/>
                      </a:lnTo>
                      <a:lnTo>
                        <a:pt x="2" y="0"/>
                      </a:lnTo>
                      <a:lnTo>
                        <a:pt x="2" y="0"/>
                      </a:lnTo>
                      <a:lnTo>
                        <a:pt x="2" y="21"/>
                      </a:lnTo>
                      <a:lnTo>
                        <a:pt x="1" y="21"/>
                      </a:lnTo>
                      <a:lnTo>
                        <a:pt x="1" y="21"/>
                      </a:lnTo>
                      <a:lnTo>
                        <a:pt x="0" y="21"/>
                      </a:lnTo>
                      <a:lnTo>
                        <a:pt x="0" y="20"/>
                      </a:lnTo>
                      <a:lnTo>
                        <a:pt x="1"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 name="Freeform 334"/>
                <p:cNvSpPr>
                  <a:spLocks/>
                </p:cNvSpPr>
                <p:nvPr/>
              </p:nvSpPr>
              <p:spPr bwMode="auto">
                <a:xfrm>
                  <a:off x="3911" y="2471"/>
                  <a:ext cx="3" cy="24"/>
                </a:xfrm>
                <a:custGeom>
                  <a:avLst/>
                  <a:gdLst>
                    <a:gd name="T0" fmla="*/ 1 w 3"/>
                    <a:gd name="T1" fmla="*/ 0 h 24"/>
                    <a:gd name="T2" fmla="*/ 1 w 3"/>
                    <a:gd name="T3" fmla="*/ 0 h 24"/>
                    <a:gd name="T4" fmla="*/ 2 w 3"/>
                    <a:gd name="T5" fmla="*/ 0 h 24"/>
                    <a:gd name="T6" fmla="*/ 2 w 3"/>
                    <a:gd name="T7" fmla="*/ 0 h 24"/>
                    <a:gd name="T8" fmla="*/ 2 w 3"/>
                    <a:gd name="T9" fmla="*/ 23 h 24"/>
                    <a:gd name="T10" fmla="*/ 1 w 3"/>
                    <a:gd name="T11" fmla="*/ 23 h 24"/>
                    <a:gd name="T12" fmla="*/ 1 w 3"/>
                    <a:gd name="T13" fmla="*/ 23 h 24"/>
                    <a:gd name="T14" fmla="*/ 0 w 3"/>
                    <a:gd name="T15" fmla="*/ 23 h 24"/>
                    <a:gd name="T16" fmla="*/ 0 w 3"/>
                    <a:gd name="T17" fmla="*/ 22 h 24"/>
                    <a:gd name="T18" fmla="*/ 1 w 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4">
                      <a:moveTo>
                        <a:pt x="1" y="0"/>
                      </a:moveTo>
                      <a:lnTo>
                        <a:pt x="1" y="0"/>
                      </a:lnTo>
                      <a:lnTo>
                        <a:pt x="2" y="0"/>
                      </a:lnTo>
                      <a:lnTo>
                        <a:pt x="2" y="0"/>
                      </a:lnTo>
                      <a:lnTo>
                        <a:pt x="2" y="23"/>
                      </a:lnTo>
                      <a:lnTo>
                        <a:pt x="1" y="23"/>
                      </a:lnTo>
                      <a:lnTo>
                        <a:pt x="1" y="23"/>
                      </a:lnTo>
                      <a:lnTo>
                        <a:pt x="0" y="23"/>
                      </a:lnTo>
                      <a:lnTo>
                        <a:pt x="0" y="22"/>
                      </a:lnTo>
                      <a:lnTo>
                        <a:pt x="1"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 name="Freeform 335"/>
                <p:cNvSpPr>
                  <a:spLocks/>
                </p:cNvSpPr>
                <p:nvPr/>
              </p:nvSpPr>
              <p:spPr bwMode="auto">
                <a:xfrm>
                  <a:off x="3911" y="2474"/>
                  <a:ext cx="1" cy="19"/>
                </a:xfrm>
                <a:custGeom>
                  <a:avLst/>
                  <a:gdLst>
                    <a:gd name="T0" fmla="*/ 0 w 1"/>
                    <a:gd name="T1" fmla="*/ 0 h 19"/>
                    <a:gd name="T2" fmla="*/ 0 w 1"/>
                    <a:gd name="T3" fmla="*/ 18 h 19"/>
                    <a:gd name="T4" fmla="*/ 0 w 1"/>
                    <a:gd name="T5" fmla="*/ 18 h 19"/>
                    <a:gd name="T6" fmla="*/ 0 w 1"/>
                    <a:gd name="T7" fmla="*/ 0 h 19"/>
                    <a:gd name="T8" fmla="*/ 0 w 1"/>
                    <a:gd name="T9" fmla="*/ 0 h 19"/>
                  </a:gdLst>
                  <a:ahLst/>
                  <a:cxnLst>
                    <a:cxn ang="0">
                      <a:pos x="T0" y="T1"/>
                    </a:cxn>
                    <a:cxn ang="0">
                      <a:pos x="T2" y="T3"/>
                    </a:cxn>
                    <a:cxn ang="0">
                      <a:pos x="T4" y="T5"/>
                    </a:cxn>
                    <a:cxn ang="0">
                      <a:pos x="T6" y="T7"/>
                    </a:cxn>
                    <a:cxn ang="0">
                      <a:pos x="T8" y="T9"/>
                    </a:cxn>
                  </a:cxnLst>
                  <a:rect l="0" t="0" r="r" b="b"/>
                  <a:pathLst>
                    <a:path w="1" h="19">
                      <a:moveTo>
                        <a:pt x="0" y="0"/>
                      </a:moveTo>
                      <a:lnTo>
                        <a:pt x="0" y="18"/>
                      </a:lnTo>
                      <a:lnTo>
                        <a:pt x="0" y="18"/>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2" name="Freeform 336"/>
                <p:cNvSpPr>
                  <a:spLocks/>
                </p:cNvSpPr>
                <p:nvPr/>
              </p:nvSpPr>
              <p:spPr bwMode="auto">
                <a:xfrm>
                  <a:off x="3911" y="2474"/>
                  <a:ext cx="1" cy="19"/>
                </a:xfrm>
                <a:custGeom>
                  <a:avLst/>
                  <a:gdLst>
                    <a:gd name="T0" fmla="*/ 0 w 1"/>
                    <a:gd name="T1" fmla="*/ 0 h 19"/>
                    <a:gd name="T2" fmla="*/ 0 w 1"/>
                    <a:gd name="T3" fmla="*/ 18 h 19"/>
                    <a:gd name="T4" fmla="*/ 0 w 1"/>
                    <a:gd name="T5" fmla="*/ 18 h 19"/>
                    <a:gd name="T6" fmla="*/ 0 w 1"/>
                    <a:gd name="T7" fmla="*/ 0 h 19"/>
                    <a:gd name="T8" fmla="*/ 0 w 1"/>
                    <a:gd name="T9" fmla="*/ 0 h 19"/>
                  </a:gdLst>
                  <a:ahLst/>
                  <a:cxnLst>
                    <a:cxn ang="0">
                      <a:pos x="T0" y="T1"/>
                    </a:cxn>
                    <a:cxn ang="0">
                      <a:pos x="T2" y="T3"/>
                    </a:cxn>
                    <a:cxn ang="0">
                      <a:pos x="T4" y="T5"/>
                    </a:cxn>
                    <a:cxn ang="0">
                      <a:pos x="T6" y="T7"/>
                    </a:cxn>
                    <a:cxn ang="0">
                      <a:pos x="T8" y="T9"/>
                    </a:cxn>
                  </a:cxnLst>
                  <a:rect l="0" t="0" r="r" b="b"/>
                  <a:pathLst>
                    <a:path w="1" h="19">
                      <a:moveTo>
                        <a:pt x="0" y="0"/>
                      </a:moveTo>
                      <a:lnTo>
                        <a:pt x="0" y="18"/>
                      </a:lnTo>
                      <a:lnTo>
                        <a:pt x="0" y="18"/>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3" name="Freeform 337"/>
                <p:cNvSpPr>
                  <a:spLocks/>
                </p:cNvSpPr>
                <p:nvPr/>
              </p:nvSpPr>
              <p:spPr bwMode="auto">
                <a:xfrm>
                  <a:off x="3913" y="247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0" y="0"/>
                      </a:lnTo>
                      <a:lnTo>
                        <a:pt x="0" y="0"/>
                      </a:lnTo>
                      <a:lnTo>
                        <a:pt x="0" y="0"/>
                      </a:lnTo>
                      <a:lnTo>
                        <a:pt x="0" y="0"/>
                      </a:lnTo>
                      <a:lnTo>
                        <a:pt x="0"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3" name="Group 338"/>
              <p:cNvGrpSpPr>
                <a:grpSpLocks/>
              </p:cNvGrpSpPr>
              <p:nvPr/>
            </p:nvGrpSpPr>
            <p:grpSpPr bwMode="auto">
              <a:xfrm>
                <a:off x="3913" y="2490"/>
                <a:ext cx="35" cy="8"/>
                <a:chOff x="3913" y="2490"/>
                <a:chExt cx="35" cy="8"/>
              </a:xfrm>
            </p:grpSpPr>
            <p:sp>
              <p:nvSpPr>
                <p:cNvPr id="1703" name="Freeform 339"/>
                <p:cNvSpPr>
                  <a:spLocks/>
                </p:cNvSpPr>
                <p:nvPr/>
              </p:nvSpPr>
              <p:spPr bwMode="auto">
                <a:xfrm>
                  <a:off x="3913" y="2490"/>
                  <a:ext cx="21" cy="5"/>
                </a:xfrm>
                <a:custGeom>
                  <a:avLst/>
                  <a:gdLst>
                    <a:gd name="T0" fmla="*/ 0 w 21"/>
                    <a:gd name="T1" fmla="*/ 0 h 5"/>
                    <a:gd name="T2" fmla="*/ 20 w 21"/>
                    <a:gd name="T3" fmla="*/ 1 h 5"/>
                    <a:gd name="T4" fmla="*/ 20 w 21"/>
                    <a:gd name="T5" fmla="*/ 4 h 5"/>
                    <a:gd name="T6" fmla="*/ 0 w 21"/>
                    <a:gd name="T7" fmla="*/ 2 h 5"/>
                    <a:gd name="T8" fmla="*/ 0 w 21"/>
                    <a:gd name="T9" fmla="*/ 0 h 5"/>
                  </a:gdLst>
                  <a:ahLst/>
                  <a:cxnLst>
                    <a:cxn ang="0">
                      <a:pos x="T0" y="T1"/>
                    </a:cxn>
                    <a:cxn ang="0">
                      <a:pos x="T2" y="T3"/>
                    </a:cxn>
                    <a:cxn ang="0">
                      <a:pos x="T4" y="T5"/>
                    </a:cxn>
                    <a:cxn ang="0">
                      <a:pos x="T6" y="T7"/>
                    </a:cxn>
                    <a:cxn ang="0">
                      <a:pos x="T8" y="T9"/>
                    </a:cxn>
                  </a:cxnLst>
                  <a:rect l="0" t="0" r="r" b="b"/>
                  <a:pathLst>
                    <a:path w="21" h="5">
                      <a:moveTo>
                        <a:pt x="0" y="0"/>
                      </a:moveTo>
                      <a:lnTo>
                        <a:pt x="20" y="1"/>
                      </a:lnTo>
                      <a:lnTo>
                        <a:pt x="20" y="4"/>
                      </a:lnTo>
                      <a:lnTo>
                        <a:pt x="0" y="2"/>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4" name="Freeform 340"/>
                <p:cNvSpPr>
                  <a:spLocks/>
                </p:cNvSpPr>
                <p:nvPr/>
              </p:nvSpPr>
              <p:spPr bwMode="auto">
                <a:xfrm>
                  <a:off x="3913" y="2490"/>
                  <a:ext cx="24" cy="8"/>
                </a:xfrm>
                <a:custGeom>
                  <a:avLst/>
                  <a:gdLst>
                    <a:gd name="T0" fmla="*/ 0 w 24"/>
                    <a:gd name="T1" fmla="*/ 0 h 8"/>
                    <a:gd name="T2" fmla="*/ 23 w 24"/>
                    <a:gd name="T3" fmla="*/ 2 h 8"/>
                    <a:gd name="T4" fmla="*/ 23 w 24"/>
                    <a:gd name="T5" fmla="*/ 7 h 8"/>
                    <a:gd name="T6" fmla="*/ 0 w 24"/>
                    <a:gd name="T7" fmla="*/ 4 h 8"/>
                    <a:gd name="T8" fmla="*/ 0 w 24"/>
                    <a:gd name="T9" fmla="*/ 0 h 8"/>
                  </a:gdLst>
                  <a:ahLst/>
                  <a:cxnLst>
                    <a:cxn ang="0">
                      <a:pos x="T0" y="T1"/>
                    </a:cxn>
                    <a:cxn ang="0">
                      <a:pos x="T2" y="T3"/>
                    </a:cxn>
                    <a:cxn ang="0">
                      <a:pos x="T4" y="T5"/>
                    </a:cxn>
                    <a:cxn ang="0">
                      <a:pos x="T6" y="T7"/>
                    </a:cxn>
                    <a:cxn ang="0">
                      <a:pos x="T8" y="T9"/>
                    </a:cxn>
                  </a:cxnLst>
                  <a:rect l="0" t="0" r="r" b="b"/>
                  <a:pathLst>
                    <a:path w="24" h="8">
                      <a:moveTo>
                        <a:pt x="0" y="0"/>
                      </a:moveTo>
                      <a:lnTo>
                        <a:pt x="23" y="2"/>
                      </a:lnTo>
                      <a:lnTo>
                        <a:pt x="23" y="7"/>
                      </a:lnTo>
                      <a:lnTo>
                        <a:pt x="0" y="4"/>
                      </a:lnTo>
                      <a:lnTo>
                        <a:pt x="0"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5" name="Freeform 341"/>
                <p:cNvSpPr>
                  <a:spLocks/>
                </p:cNvSpPr>
                <p:nvPr/>
              </p:nvSpPr>
              <p:spPr bwMode="auto">
                <a:xfrm>
                  <a:off x="3936" y="2492"/>
                  <a:ext cx="8" cy="3"/>
                </a:xfrm>
                <a:custGeom>
                  <a:avLst/>
                  <a:gdLst>
                    <a:gd name="T0" fmla="*/ 0 w 8"/>
                    <a:gd name="T1" fmla="*/ 0 h 3"/>
                    <a:gd name="T2" fmla="*/ 7 w 8"/>
                    <a:gd name="T3" fmla="*/ 0 h 3"/>
                    <a:gd name="T4" fmla="*/ 7 w 8"/>
                    <a:gd name="T5" fmla="*/ 1 h 3"/>
                    <a:gd name="T6" fmla="*/ 0 w 8"/>
                    <a:gd name="T7" fmla="*/ 2 h 3"/>
                    <a:gd name="T8" fmla="*/ 0 w 8"/>
                    <a:gd name="T9" fmla="*/ 0 h 3"/>
                  </a:gdLst>
                  <a:ahLst/>
                  <a:cxnLst>
                    <a:cxn ang="0">
                      <a:pos x="T0" y="T1"/>
                    </a:cxn>
                    <a:cxn ang="0">
                      <a:pos x="T2" y="T3"/>
                    </a:cxn>
                    <a:cxn ang="0">
                      <a:pos x="T4" y="T5"/>
                    </a:cxn>
                    <a:cxn ang="0">
                      <a:pos x="T6" y="T7"/>
                    </a:cxn>
                    <a:cxn ang="0">
                      <a:pos x="T8" y="T9"/>
                    </a:cxn>
                  </a:cxnLst>
                  <a:rect l="0" t="0" r="r" b="b"/>
                  <a:pathLst>
                    <a:path w="8" h="3">
                      <a:moveTo>
                        <a:pt x="0" y="0"/>
                      </a:moveTo>
                      <a:lnTo>
                        <a:pt x="7" y="0"/>
                      </a:lnTo>
                      <a:lnTo>
                        <a:pt x="7" y="1"/>
                      </a:lnTo>
                      <a:lnTo>
                        <a:pt x="0" y="2"/>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6" name="Freeform 342"/>
                <p:cNvSpPr>
                  <a:spLocks/>
                </p:cNvSpPr>
                <p:nvPr/>
              </p:nvSpPr>
              <p:spPr bwMode="auto">
                <a:xfrm>
                  <a:off x="3936" y="2492"/>
                  <a:ext cx="12" cy="6"/>
                </a:xfrm>
                <a:custGeom>
                  <a:avLst/>
                  <a:gdLst>
                    <a:gd name="T0" fmla="*/ 0 w 12"/>
                    <a:gd name="T1" fmla="*/ 1 h 6"/>
                    <a:gd name="T2" fmla="*/ 11 w 12"/>
                    <a:gd name="T3" fmla="*/ 0 h 6"/>
                    <a:gd name="T4" fmla="*/ 11 w 12"/>
                    <a:gd name="T5" fmla="*/ 3 h 6"/>
                    <a:gd name="T6" fmla="*/ 0 w 12"/>
                    <a:gd name="T7" fmla="*/ 5 h 6"/>
                    <a:gd name="T8" fmla="*/ 0 w 12"/>
                    <a:gd name="T9" fmla="*/ 1 h 6"/>
                  </a:gdLst>
                  <a:ahLst/>
                  <a:cxnLst>
                    <a:cxn ang="0">
                      <a:pos x="T0" y="T1"/>
                    </a:cxn>
                    <a:cxn ang="0">
                      <a:pos x="T2" y="T3"/>
                    </a:cxn>
                    <a:cxn ang="0">
                      <a:pos x="T4" y="T5"/>
                    </a:cxn>
                    <a:cxn ang="0">
                      <a:pos x="T6" y="T7"/>
                    </a:cxn>
                    <a:cxn ang="0">
                      <a:pos x="T8" y="T9"/>
                    </a:cxn>
                  </a:cxnLst>
                  <a:rect l="0" t="0" r="r" b="b"/>
                  <a:pathLst>
                    <a:path w="12" h="6">
                      <a:moveTo>
                        <a:pt x="0" y="1"/>
                      </a:moveTo>
                      <a:lnTo>
                        <a:pt x="11" y="0"/>
                      </a:lnTo>
                      <a:lnTo>
                        <a:pt x="11" y="3"/>
                      </a:lnTo>
                      <a:lnTo>
                        <a:pt x="0" y="5"/>
                      </a:lnTo>
                      <a:lnTo>
                        <a:pt x="0" y="1"/>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7" name="Freeform 343"/>
                <p:cNvSpPr>
                  <a:spLocks/>
                </p:cNvSpPr>
                <p:nvPr/>
              </p:nvSpPr>
              <p:spPr bwMode="auto">
                <a:xfrm>
                  <a:off x="3913" y="2490"/>
                  <a:ext cx="31" cy="1"/>
                </a:xfrm>
                <a:custGeom>
                  <a:avLst/>
                  <a:gdLst>
                    <a:gd name="T0" fmla="*/ 9 w 31"/>
                    <a:gd name="T1" fmla="*/ 0 h 1"/>
                    <a:gd name="T2" fmla="*/ 30 w 31"/>
                    <a:gd name="T3" fmla="*/ 0 h 1"/>
                    <a:gd name="T4" fmla="*/ 19 w 31"/>
                    <a:gd name="T5" fmla="*/ 0 h 1"/>
                    <a:gd name="T6" fmla="*/ 0 w 31"/>
                    <a:gd name="T7" fmla="*/ 0 h 1"/>
                    <a:gd name="T8" fmla="*/ 9 w 31"/>
                    <a:gd name="T9" fmla="*/ 0 h 1"/>
                  </a:gdLst>
                  <a:ahLst/>
                  <a:cxnLst>
                    <a:cxn ang="0">
                      <a:pos x="T0" y="T1"/>
                    </a:cxn>
                    <a:cxn ang="0">
                      <a:pos x="T2" y="T3"/>
                    </a:cxn>
                    <a:cxn ang="0">
                      <a:pos x="T4" y="T5"/>
                    </a:cxn>
                    <a:cxn ang="0">
                      <a:pos x="T6" y="T7"/>
                    </a:cxn>
                    <a:cxn ang="0">
                      <a:pos x="T8" y="T9"/>
                    </a:cxn>
                  </a:cxnLst>
                  <a:rect l="0" t="0" r="r" b="b"/>
                  <a:pathLst>
                    <a:path w="31" h="1">
                      <a:moveTo>
                        <a:pt x="9" y="0"/>
                      </a:moveTo>
                      <a:lnTo>
                        <a:pt x="30" y="0"/>
                      </a:lnTo>
                      <a:lnTo>
                        <a:pt x="19" y="0"/>
                      </a:lnTo>
                      <a:lnTo>
                        <a:pt x="0" y="0"/>
                      </a:lnTo>
                      <a:lnTo>
                        <a:pt x="9"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8" name="Freeform 344"/>
                <p:cNvSpPr>
                  <a:spLocks/>
                </p:cNvSpPr>
                <p:nvPr/>
              </p:nvSpPr>
              <p:spPr bwMode="auto">
                <a:xfrm>
                  <a:off x="3913" y="2490"/>
                  <a:ext cx="35" cy="3"/>
                </a:xfrm>
                <a:custGeom>
                  <a:avLst/>
                  <a:gdLst>
                    <a:gd name="T0" fmla="*/ 11 w 35"/>
                    <a:gd name="T1" fmla="*/ 0 h 3"/>
                    <a:gd name="T2" fmla="*/ 34 w 35"/>
                    <a:gd name="T3" fmla="*/ 1 h 3"/>
                    <a:gd name="T4" fmla="*/ 22 w 35"/>
                    <a:gd name="T5" fmla="*/ 2 h 3"/>
                    <a:gd name="T6" fmla="*/ 0 w 35"/>
                    <a:gd name="T7" fmla="*/ 0 h 3"/>
                    <a:gd name="T8" fmla="*/ 11 w 35"/>
                    <a:gd name="T9" fmla="*/ 0 h 3"/>
                  </a:gdLst>
                  <a:ahLst/>
                  <a:cxnLst>
                    <a:cxn ang="0">
                      <a:pos x="T0" y="T1"/>
                    </a:cxn>
                    <a:cxn ang="0">
                      <a:pos x="T2" y="T3"/>
                    </a:cxn>
                    <a:cxn ang="0">
                      <a:pos x="T4" y="T5"/>
                    </a:cxn>
                    <a:cxn ang="0">
                      <a:pos x="T6" y="T7"/>
                    </a:cxn>
                    <a:cxn ang="0">
                      <a:pos x="T8" y="T9"/>
                    </a:cxn>
                  </a:cxnLst>
                  <a:rect l="0" t="0" r="r" b="b"/>
                  <a:pathLst>
                    <a:path w="35" h="3">
                      <a:moveTo>
                        <a:pt x="11" y="0"/>
                      </a:moveTo>
                      <a:lnTo>
                        <a:pt x="34" y="1"/>
                      </a:lnTo>
                      <a:lnTo>
                        <a:pt x="22" y="2"/>
                      </a:lnTo>
                      <a:lnTo>
                        <a:pt x="0" y="0"/>
                      </a:lnTo>
                      <a:lnTo>
                        <a:pt x="11"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4" name="Group 345"/>
              <p:cNvGrpSpPr>
                <a:grpSpLocks/>
              </p:cNvGrpSpPr>
              <p:nvPr/>
            </p:nvGrpSpPr>
            <p:grpSpPr bwMode="auto">
              <a:xfrm>
                <a:off x="3947" y="2478"/>
                <a:ext cx="5" cy="20"/>
                <a:chOff x="3947" y="2478"/>
                <a:chExt cx="5" cy="20"/>
              </a:xfrm>
            </p:grpSpPr>
            <p:sp>
              <p:nvSpPr>
                <p:cNvPr id="1698" name="Freeform 346"/>
                <p:cNvSpPr>
                  <a:spLocks/>
                </p:cNvSpPr>
                <p:nvPr/>
              </p:nvSpPr>
              <p:spPr bwMode="auto">
                <a:xfrm>
                  <a:off x="3947" y="2478"/>
                  <a:ext cx="1" cy="17"/>
                </a:xfrm>
                <a:custGeom>
                  <a:avLst/>
                  <a:gdLst>
                    <a:gd name="T0" fmla="*/ 0 w 1"/>
                    <a:gd name="T1" fmla="*/ 0 h 17"/>
                    <a:gd name="T2" fmla="*/ 0 w 1"/>
                    <a:gd name="T3" fmla="*/ 1 h 17"/>
                    <a:gd name="T4" fmla="*/ 0 w 1"/>
                    <a:gd name="T5" fmla="*/ 1 h 17"/>
                    <a:gd name="T6" fmla="*/ 0 w 1"/>
                    <a:gd name="T7" fmla="*/ 1 h 17"/>
                    <a:gd name="T8" fmla="*/ 0 w 1"/>
                    <a:gd name="T9" fmla="*/ 16 h 17"/>
                    <a:gd name="T10" fmla="*/ 0 w 1"/>
                    <a:gd name="T11" fmla="*/ 16 h 17"/>
                    <a:gd name="T12" fmla="*/ 0 w 1"/>
                    <a:gd name="T13" fmla="*/ 16 h 17"/>
                    <a:gd name="T14" fmla="*/ 0 w 1"/>
                    <a:gd name="T15" fmla="*/ 16 h 17"/>
                    <a:gd name="T16" fmla="*/ 0 w 1"/>
                    <a:gd name="T17" fmla="*/ 16 h 17"/>
                    <a:gd name="T18" fmla="*/ 0 w 1"/>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7">
                      <a:moveTo>
                        <a:pt x="0" y="0"/>
                      </a:moveTo>
                      <a:lnTo>
                        <a:pt x="0" y="1"/>
                      </a:lnTo>
                      <a:lnTo>
                        <a:pt x="0" y="1"/>
                      </a:lnTo>
                      <a:lnTo>
                        <a:pt x="0" y="1"/>
                      </a:lnTo>
                      <a:lnTo>
                        <a:pt x="0" y="16"/>
                      </a:lnTo>
                      <a:lnTo>
                        <a:pt x="0" y="16"/>
                      </a:lnTo>
                      <a:lnTo>
                        <a:pt x="0" y="16"/>
                      </a:lnTo>
                      <a:lnTo>
                        <a:pt x="0" y="16"/>
                      </a:lnTo>
                      <a:lnTo>
                        <a:pt x="0" y="16"/>
                      </a:lnTo>
                      <a:lnTo>
                        <a:pt x="0"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9" name="Freeform 347"/>
                <p:cNvSpPr>
                  <a:spLocks/>
                </p:cNvSpPr>
                <p:nvPr/>
              </p:nvSpPr>
              <p:spPr bwMode="auto">
                <a:xfrm>
                  <a:off x="3947" y="2478"/>
                  <a:ext cx="5" cy="20"/>
                </a:xfrm>
                <a:custGeom>
                  <a:avLst/>
                  <a:gdLst>
                    <a:gd name="T0" fmla="*/ 1 w 5"/>
                    <a:gd name="T1" fmla="*/ 0 h 20"/>
                    <a:gd name="T2" fmla="*/ 2 w 5"/>
                    <a:gd name="T3" fmla="*/ 1 h 20"/>
                    <a:gd name="T4" fmla="*/ 3 w 5"/>
                    <a:gd name="T5" fmla="*/ 1 h 20"/>
                    <a:gd name="T6" fmla="*/ 4 w 5"/>
                    <a:gd name="T7" fmla="*/ 1 h 20"/>
                    <a:gd name="T8" fmla="*/ 4 w 5"/>
                    <a:gd name="T9" fmla="*/ 19 h 20"/>
                    <a:gd name="T10" fmla="*/ 3 w 5"/>
                    <a:gd name="T11" fmla="*/ 19 h 20"/>
                    <a:gd name="T12" fmla="*/ 2 w 5"/>
                    <a:gd name="T13" fmla="*/ 19 h 20"/>
                    <a:gd name="T14" fmla="*/ 1 w 5"/>
                    <a:gd name="T15" fmla="*/ 19 h 20"/>
                    <a:gd name="T16" fmla="*/ 0 w 5"/>
                    <a:gd name="T17" fmla="*/ 19 h 20"/>
                    <a:gd name="T18" fmla="*/ 1 w 5"/>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0">
                      <a:moveTo>
                        <a:pt x="1" y="0"/>
                      </a:moveTo>
                      <a:lnTo>
                        <a:pt x="2" y="1"/>
                      </a:lnTo>
                      <a:lnTo>
                        <a:pt x="3" y="1"/>
                      </a:lnTo>
                      <a:lnTo>
                        <a:pt x="4" y="1"/>
                      </a:lnTo>
                      <a:lnTo>
                        <a:pt x="4" y="19"/>
                      </a:lnTo>
                      <a:lnTo>
                        <a:pt x="3" y="19"/>
                      </a:lnTo>
                      <a:lnTo>
                        <a:pt x="2" y="19"/>
                      </a:lnTo>
                      <a:lnTo>
                        <a:pt x="1" y="19"/>
                      </a:lnTo>
                      <a:lnTo>
                        <a:pt x="0" y="19"/>
                      </a:lnTo>
                      <a:lnTo>
                        <a:pt x="1"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0" name="Freeform 348"/>
                <p:cNvSpPr>
                  <a:spLocks/>
                </p:cNvSpPr>
                <p:nvPr/>
              </p:nvSpPr>
              <p:spPr bwMode="auto">
                <a:xfrm>
                  <a:off x="3947" y="2478"/>
                  <a:ext cx="1" cy="17"/>
                </a:xfrm>
                <a:custGeom>
                  <a:avLst/>
                  <a:gdLst>
                    <a:gd name="T0" fmla="*/ 0 w 1"/>
                    <a:gd name="T1" fmla="*/ 0 h 17"/>
                    <a:gd name="T2" fmla="*/ 0 w 1"/>
                    <a:gd name="T3" fmla="*/ 15 h 17"/>
                    <a:gd name="T4" fmla="*/ 0 w 1"/>
                    <a:gd name="T5" fmla="*/ 16 h 17"/>
                    <a:gd name="T6" fmla="*/ 0 w 1"/>
                    <a:gd name="T7" fmla="*/ 16 h 17"/>
                    <a:gd name="T8" fmla="*/ 0 w 1"/>
                    <a:gd name="T9" fmla="*/ 0 h 17"/>
                    <a:gd name="T10" fmla="*/ 0 w 1"/>
                    <a:gd name="T11" fmla="*/ 0 h 17"/>
                  </a:gdLst>
                  <a:ahLst/>
                  <a:cxnLst>
                    <a:cxn ang="0">
                      <a:pos x="T0" y="T1"/>
                    </a:cxn>
                    <a:cxn ang="0">
                      <a:pos x="T2" y="T3"/>
                    </a:cxn>
                    <a:cxn ang="0">
                      <a:pos x="T4" y="T5"/>
                    </a:cxn>
                    <a:cxn ang="0">
                      <a:pos x="T6" y="T7"/>
                    </a:cxn>
                    <a:cxn ang="0">
                      <a:pos x="T8" y="T9"/>
                    </a:cxn>
                    <a:cxn ang="0">
                      <a:pos x="T10" y="T11"/>
                    </a:cxn>
                  </a:cxnLst>
                  <a:rect l="0" t="0" r="r" b="b"/>
                  <a:pathLst>
                    <a:path w="1" h="17">
                      <a:moveTo>
                        <a:pt x="0" y="0"/>
                      </a:moveTo>
                      <a:lnTo>
                        <a:pt x="0" y="15"/>
                      </a:lnTo>
                      <a:lnTo>
                        <a:pt x="0" y="16"/>
                      </a:lnTo>
                      <a:lnTo>
                        <a:pt x="0" y="16"/>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1" name="Freeform 349"/>
                <p:cNvSpPr>
                  <a:spLocks/>
                </p:cNvSpPr>
                <p:nvPr/>
              </p:nvSpPr>
              <p:spPr bwMode="auto">
                <a:xfrm>
                  <a:off x="3947" y="2478"/>
                  <a:ext cx="1" cy="17"/>
                </a:xfrm>
                <a:custGeom>
                  <a:avLst/>
                  <a:gdLst>
                    <a:gd name="T0" fmla="*/ 0 w 1"/>
                    <a:gd name="T1" fmla="*/ 0 h 17"/>
                    <a:gd name="T2" fmla="*/ 0 w 1"/>
                    <a:gd name="T3" fmla="*/ 15 h 17"/>
                    <a:gd name="T4" fmla="*/ 0 w 1"/>
                    <a:gd name="T5" fmla="*/ 16 h 17"/>
                    <a:gd name="T6" fmla="*/ 0 w 1"/>
                    <a:gd name="T7" fmla="*/ 16 h 17"/>
                    <a:gd name="T8" fmla="*/ 0 w 1"/>
                    <a:gd name="T9" fmla="*/ 0 h 17"/>
                    <a:gd name="T10" fmla="*/ 0 w 1"/>
                    <a:gd name="T11" fmla="*/ 0 h 17"/>
                  </a:gdLst>
                  <a:ahLst/>
                  <a:cxnLst>
                    <a:cxn ang="0">
                      <a:pos x="T0" y="T1"/>
                    </a:cxn>
                    <a:cxn ang="0">
                      <a:pos x="T2" y="T3"/>
                    </a:cxn>
                    <a:cxn ang="0">
                      <a:pos x="T4" y="T5"/>
                    </a:cxn>
                    <a:cxn ang="0">
                      <a:pos x="T6" y="T7"/>
                    </a:cxn>
                    <a:cxn ang="0">
                      <a:pos x="T8" y="T9"/>
                    </a:cxn>
                    <a:cxn ang="0">
                      <a:pos x="T10" y="T11"/>
                    </a:cxn>
                  </a:cxnLst>
                  <a:rect l="0" t="0" r="r" b="b"/>
                  <a:pathLst>
                    <a:path w="1" h="17">
                      <a:moveTo>
                        <a:pt x="0" y="0"/>
                      </a:moveTo>
                      <a:lnTo>
                        <a:pt x="0" y="15"/>
                      </a:lnTo>
                      <a:lnTo>
                        <a:pt x="0" y="16"/>
                      </a:lnTo>
                      <a:lnTo>
                        <a:pt x="0" y="16"/>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2" name="Freeform 350"/>
                <p:cNvSpPr>
                  <a:spLocks/>
                </p:cNvSpPr>
                <p:nvPr/>
              </p:nvSpPr>
              <p:spPr bwMode="auto">
                <a:xfrm>
                  <a:off x="3947" y="2478"/>
                  <a:ext cx="5" cy="1"/>
                </a:xfrm>
                <a:custGeom>
                  <a:avLst/>
                  <a:gdLst>
                    <a:gd name="T0" fmla="*/ 4 w 5"/>
                    <a:gd name="T1" fmla="*/ 0 h 1"/>
                    <a:gd name="T2" fmla="*/ 4 w 5"/>
                    <a:gd name="T3" fmla="*/ 0 h 1"/>
                    <a:gd name="T4" fmla="*/ 3 w 5"/>
                    <a:gd name="T5" fmla="*/ 0 h 1"/>
                    <a:gd name="T6" fmla="*/ 1 w 5"/>
                    <a:gd name="T7" fmla="*/ 0 h 1"/>
                    <a:gd name="T8" fmla="*/ 0 w 5"/>
                    <a:gd name="T9" fmla="*/ 0 h 1"/>
                    <a:gd name="T10" fmla="*/ 1 w 5"/>
                    <a:gd name="T11" fmla="*/ 0 h 1"/>
                    <a:gd name="T12" fmla="*/ 3 w 5"/>
                    <a:gd name="T13" fmla="*/ 0 h 1"/>
                    <a:gd name="T14" fmla="*/ 4 w 5"/>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
                      <a:moveTo>
                        <a:pt x="4" y="0"/>
                      </a:moveTo>
                      <a:lnTo>
                        <a:pt x="4" y="0"/>
                      </a:lnTo>
                      <a:lnTo>
                        <a:pt x="3" y="0"/>
                      </a:lnTo>
                      <a:lnTo>
                        <a:pt x="1" y="0"/>
                      </a:lnTo>
                      <a:lnTo>
                        <a:pt x="0" y="0"/>
                      </a:lnTo>
                      <a:lnTo>
                        <a:pt x="1" y="0"/>
                      </a:lnTo>
                      <a:lnTo>
                        <a:pt x="3" y="0"/>
                      </a:lnTo>
                      <a:lnTo>
                        <a:pt x="4"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75" name="Group 351"/>
              <p:cNvGrpSpPr>
                <a:grpSpLocks/>
              </p:cNvGrpSpPr>
              <p:nvPr/>
            </p:nvGrpSpPr>
            <p:grpSpPr bwMode="auto">
              <a:xfrm>
                <a:off x="3853" y="2486"/>
                <a:ext cx="50" cy="7"/>
                <a:chOff x="3853" y="2486"/>
                <a:chExt cx="50" cy="7"/>
              </a:xfrm>
            </p:grpSpPr>
            <p:sp>
              <p:nvSpPr>
                <p:cNvPr id="1678" name="Freeform 352"/>
                <p:cNvSpPr>
                  <a:spLocks/>
                </p:cNvSpPr>
                <p:nvPr/>
              </p:nvSpPr>
              <p:spPr bwMode="auto">
                <a:xfrm>
                  <a:off x="3853" y="2486"/>
                  <a:ext cx="6" cy="4"/>
                </a:xfrm>
                <a:custGeom>
                  <a:avLst/>
                  <a:gdLst>
                    <a:gd name="T0" fmla="*/ 0 w 6"/>
                    <a:gd name="T1" fmla="*/ 3 h 4"/>
                    <a:gd name="T2" fmla="*/ 5 w 6"/>
                    <a:gd name="T3" fmla="*/ 3 h 4"/>
                    <a:gd name="T4" fmla="*/ 5 w 6"/>
                    <a:gd name="T5" fmla="*/ 0 h 4"/>
                    <a:gd name="T6" fmla="*/ 0 w 6"/>
                    <a:gd name="T7" fmla="*/ 3 h 4"/>
                  </a:gdLst>
                  <a:ahLst/>
                  <a:cxnLst>
                    <a:cxn ang="0">
                      <a:pos x="T0" y="T1"/>
                    </a:cxn>
                    <a:cxn ang="0">
                      <a:pos x="T2" y="T3"/>
                    </a:cxn>
                    <a:cxn ang="0">
                      <a:pos x="T4" y="T5"/>
                    </a:cxn>
                    <a:cxn ang="0">
                      <a:pos x="T6" y="T7"/>
                    </a:cxn>
                  </a:cxnLst>
                  <a:rect l="0" t="0" r="r" b="b"/>
                  <a:pathLst>
                    <a:path w="6" h="4">
                      <a:moveTo>
                        <a:pt x="0" y="3"/>
                      </a:moveTo>
                      <a:lnTo>
                        <a:pt x="5" y="3"/>
                      </a:lnTo>
                      <a:lnTo>
                        <a:pt x="5" y="0"/>
                      </a:lnTo>
                      <a:lnTo>
                        <a:pt x="0" y="3"/>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 name="Freeform 353"/>
                <p:cNvSpPr>
                  <a:spLocks/>
                </p:cNvSpPr>
                <p:nvPr/>
              </p:nvSpPr>
              <p:spPr bwMode="auto">
                <a:xfrm>
                  <a:off x="3853" y="2486"/>
                  <a:ext cx="10" cy="5"/>
                </a:xfrm>
                <a:custGeom>
                  <a:avLst/>
                  <a:gdLst>
                    <a:gd name="T0" fmla="*/ 0 w 10"/>
                    <a:gd name="T1" fmla="*/ 4 h 5"/>
                    <a:gd name="T2" fmla="*/ 9 w 10"/>
                    <a:gd name="T3" fmla="*/ 4 h 5"/>
                    <a:gd name="T4" fmla="*/ 9 w 10"/>
                    <a:gd name="T5" fmla="*/ 0 h 5"/>
                    <a:gd name="T6" fmla="*/ 0 w 10"/>
                    <a:gd name="T7" fmla="*/ 4 h 5"/>
                  </a:gdLst>
                  <a:ahLst/>
                  <a:cxnLst>
                    <a:cxn ang="0">
                      <a:pos x="T0" y="T1"/>
                    </a:cxn>
                    <a:cxn ang="0">
                      <a:pos x="T2" y="T3"/>
                    </a:cxn>
                    <a:cxn ang="0">
                      <a:pos x="T4" y="T5"/>
                    </a:cxn>
                    <a:cxn ang="0">
                      <a:pos x="T6" y="T7"/>
                    </a:cxn>
                  </a:cxnLst>
                  <a:rect l="0" t="0" r="r" b="b"/>
                  <a:pathLst>
                    <a:path w="10" h="5">
                      <a:moveTo>
                        <a:pt x="0" y="4"/>
                      </a:moveTo>
                      <a:lnTo>
                        <a:pt x="9" y="4"/>
                      </a:lnTo>
                      <a:lnTo>
                        <a:pt x="9" y="0"/>
                      </a:lnTo>
                      <a:lnTo>
                        <a:pt x="0" y="4"/>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0" name="Freeform 354"/>
                <p:cNvSpPr>
                  <a:spLocks/>
                </p:cNvSpPr>
                <p:nvPr/>
              </p:nvSpPr>
              <p:spPr bwMode="auto">
                <a:xfrm>
                  <a:off x="3862" y="2486"/>
                  <a:ext cx="6" cy="4"/>
                </a:xfrm>
                <a:custGeom>
                  <a:avLst/>
                  <a:gdLst>
                    <a:gd name="T0" fmla="*/ 0 w 6"/>
                    <a:gd name="T1" fmla="*/ 0 h 4"/>
                    <a:gd name="T2" fmla="*/ 5 w 6"/>
                    <a:gd name="T3" fmla="*/ 0 h 4"/>
                    <a:gd name="T4" fmla="*/ 5 w 6"/>
                    <a:gd name="T5" fmla="*/ 3 h 4"/>
                    <a:gd name="T6" fmla="*/ 0 w 6"/>
                    <a:gd name="T7" fmla="*/ 3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lnTo>
                        <a:pt x="5" y="0"/>
                      </a:lnTo>
                      <a:lnTo>
                        <a:pt x="5" y="3"/>
                      </a:lnTo>
                      <a:lnTo>
                        <a:pt x="0" y="3"/>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1" name="Freeform 355"/>
                <p:cNvSpPr>
                  <a:spLocks/>
                </p:cNvSpPr>
                <p:nvPr/>
              </p:nvSpPr>
              <p:spPr bwMode="auto">
                <a:xfrm>
                  <a:off x="3862" y="2486"/>
                  <a:ext cx="9" cy="5"/>
                </a:xfrm>
                <a:custGeom>
                  <a:avLst/>
                  <a:gdLst>
                    <a:gd name="T0" fmla="*/ 0 w 9"/>
                    <a:gd name="T1" fmla="*/ 0 h 5"/>
                    <a:gd name="T2" fmla="*/ 8 w 9"/>
                    <a:gd name="T3" fmla="*/ 0 h 5"/>
                    <a:gd name="T4" fmla="*/ 8 w 9"/>
                    <a:gd name="T5" fmla="*/ 4 h 5"/>
                    <a:gd name="T6" fmla="*/ 0 w 9"/>
                    <a:gd name="T7" fmla="*/ 4 h 5"/>
                    <a:gd name="T8" fmla="*/ 0 w 9"/>
                    <a:gd name="T9" fmla="*/ 0 h 5"/>
                  </a:gdLst>
                  <a:ahLst/>
                  <a:cxnLst>
                    <a:cxn ang="0">
                      <a:pos x="T0" y="T1"/>
                    </a:cxn>
                    <a:cxn ang="0">
                      <a:pos x="T2" y="T3"/>
                    </a:cxn>
                    <a:cxn ang="0">
                      <a:pos x="T4" y="T5"/>
                    </a:cxn>
                    <a:cxn ang="0">
                      <a:pos x="T6" y="T7"/>
                    </a:cxn>
                    <a:cxn ang="0">
                      <a:pos x="T8" y="T9"/>
                    </a:cxn>
                  </a:cxnLst>
                  <a:rect l="0" t="0" r="r" b="b"/>
                  <a:pathLst>
                    <a:path w="9" h="5">
                      <a:moveTo>
                        <a:pt x="0" y="0"/>
                      </a:moveTo>
                      <a:lnTo>
                        <a:pt x="8" y="0"/>
                      </a:lnTo>
                      <a:lnTo>
                        <a:pt x="8" y="4"/>
                      </a:lnTo>
                      <a:lnTo>
                        <a:pt x="0" y="4"/>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2" name="Freeform 356"/>
                <p:cNvSpPr>
                  <a:spLocks/>
                </p:cNvSpPr>
                <p:nvPr/>
              </p:nvSpPr>
              <p:spPr bwMode="auto">
                <a:xfrm>
                  <a:off x="3863" y="2486"/>
                  <a:ext cx="3" cy="4"/>
                </a:xfrm>
                <a:custGeom>
                  <a:avLst/>
                  <a:gdLst>
                    <a:gd name="T0" fmla="*/ 0 w 3"/>
                    <a:gd name="T1" fmla="*/ 2 h 4"/>
                    <a:gd name="T2" fmla="*/ 2 w 3"/>
                    <a:gd name="T3" fmla="*/ 3 h 4"/>
                    <a:gd name="T4" fmla="*/ 2 w 3"/>
                    <a:gd name="T5" fmla="*/ 0 h 4"/>
                    <a:gd name="T6" fmla="*/ 0 w 3"/>
                    <a:gd name="T7" fmla="*/ 2 h 4"/>
                  </a:gdLst>
                  <a:ahLst/>
                  <a:cxnLst>
                    <a:cxn ang="0">
                      <a:pos x="T0" y="T1"/>
                    </a:cxn>
                    <a:cxn ang="0">
                      <a:pos x="T2" y="T3"/>
                    </a:cxn>
                    <a:cxn ang="0">
                      <a:pos x="T4" y="T5"/>
                    </a:cxn>
                    <a:cxn ang="0">
                      <a:pos x="T6" y="T7"/>
                    </a:cxn>
                  </a:cxnLst>
                  <a:rect l="0" t="0" r="r" b="b"/>
                  <a:pathLst>
                    <a:path w="3" h="4">
                      <a:moveTo>
                        <a:pt x="0" y="2"/>
                      </a:moveTo>
                      <a:lnTo>
                        <a:pt x="2" y="3"/>
                      </a:lnTo>
                      <a:lnTo>
                        <a:pt x="2" y="0"/>
                      </a:lnTo>
                      <a:lnTo>
                        <a:pt x="0" y="2"/>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3" name="Freeform 357"/>
                <p:cNvSpPr>
                  <a:spLocks/>
                </p:cNvSpPr>
                <p:nvPr/>
              </p:nvSpPr>
              <p:spPr bwMode="auto">
                <a:xfrm>
                  <a:off x="3863" y="2486"/>
                  <a:ext cx="5" cy="5"/>
                </a:xfrm>
                <a:custGeom>
                  <a:avLst/>
                  <a:gdLst>
                    <a:gd name="T0" fmla="*/ 0 w 5"/>
                    <a:gd name="T1" fmla="*/ 3 h 5"/>
                    <a:gd name="T2" fmla="*/ 4 w 5"/>
                    <a:gd name="T3" fmla="*/ 4 h 5"/>
                    <a:gd name="T4" fmla="*/ 4 w 5"/>
                    <a:gd name="T5" fmla="*/ 0 h 5"/>
                    <a:gd name="T6" fmla="*/ 0 w 5"/>
                    <a:gd name="T7" fmla="*/ 3 h 5"/>
                  </a:gdLst>
                  <a:ahLst/>
                  <a:cxnLst>
                    <a:cxn ang="0">
                      <a:pos x="T0" y="T1"/>
                    </a:cxn>
                    <a:cxn ang="0">
                      <a:pos x="T2" y="T3"/>
                    </a:cxn>
                    <a:cxn ang="0">
                      <a:pos x="T4" y="T5"/>
                    </a:cxn>
                    <a:cxn ang="0">
                      <a:pos x="T6" y="T7"/>
                    </a:cxn>
                  </a:cxnLst>
                  <a:rect l="0" t="0" r="r" b="b"/>
                  <a:pathLst>
                    <a:path w="5" h="5">
                      <a:moveTo>
                        <a:pt x="0" y="3"/>
                      </a:moveTo>
                      <a:lnTo>
                        <a:pt x="4" y="4"/>
                      </a:lnTo>
                      <a:lnTo>
                        <a:pt x="4" y="0"/>
                      </a:lnTo>
                      <a:lnTo>
                        <a:pt x="0" y="3"/>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4" name="Freeform 358"/>
                <p:cNvSpPr>
                  <a:spLocks/>
                </p:cNvSpPr>
                <p:nvPr/>
              </p:nvSpPr>
              <p:spPr bwMode="auto">
                <a:xfrm>
                  <a:off x="3867" y="2486"/>
                  <a:ext cx="11" cy="4"/>
                </a:xfrm>
                <a:custGeom>
                  <a:avLst/>
                  <a:gdLst>
                    <a:gd name="T0" fmla="*/ 0 w 11"/>
                    <a:gd name="T1" fmla="*/ 0 h 4"/>
                    <a:gd name="T2" fmla="*/ 10 w 11"/>
                    <a:gd name="T3" fmla="*/ 0 h 4"/>
                    <a:gd name="T4" fmla="*/ 10 w 11"/>
                    <a:gd name="T5" fmla="*/ 3 h 4"/>
                    <a:gd name="T6" fmla="*/ 0 w 11"/>
                    <a:gd name="T7" fmla="*/ 3 h 4"/>
                    <a:gd name="T8" fmla="*/ 0 w 11"/>
                    <a:gd name="T9" fmla="*/ 0 h 4"/>
                  </a:gdLst>
                  <a:ahLst/>
                  <a:cxnLst>
                    <a:cxn ang="0">
                      <a:pos x="T0" y="T1"/>
                    </a:cxn>
                    <a:cxn ang="0">
                      <a:pos x="T2" y="T3"/>
                    </a:cxn>
                    <a:cxn ang="0">
                      <a:pos x="T4" y="T5"/>
                    </a:cxn>
                    <a:cxn ang="0">
                      <a:pos x="T6" y="T7"/>
                    </a:cxn>
                    <a:cxn ang="0">
                      <a:pos x="T8" y="T9"/>
                    </a:cxn>
                  </a:cxnLst>
                  <a:rect l="0" t="0" r="r" b="b"/>
                  <a:pathLst>
                    <a:path w="11" h="4">
                      <a:moveTo>
                        <a:pt x="0" y="0"/>
                      </a:moveTo>
                      <a:lnTo>
                        <a:pt x="10" y="0"/>
                      </a:lnTo>
                      <a:lnTo>
                        <a:pt x="10" y="3"/>
                      </a:lnTo>
                      <a:lnTo>
                        <a:pt x="0" y="3"/>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5" name="Freeform 359"/>
                <p:cNvSpPr>
                  <a:spLocks/>
                </p:cNvSpPr>
                <p:nvPr/>
              </p:nvSpPr>
              <p:spPr bwMode="auto">
                <a:xfrm>
                  <a:off x="3867" y="2486"/>
                  <a:ext cx="13" cy="5"/>
                </a:xfrm>
                <a:custGeom>
                  <a:avLst/>
                  <a:gdLst>
                    <a:gd name="T0" fmla="*/ 0 w 13"/>
                    <a:gd name="T1" fmla="*/ 0 h 5"/>
                    <a:gd name="T2" fmla="*/ 12 w 13"/>
                    <a:gd name="T3" fmla="*/ 0 h 5"/>
                    <a:gd name="T4" fmla="*/ 12 w 13"/>
                    <a:gd name="T5" fmla="*/ 4 h 5"/>
                    <a:gd name="T6" fmla="*/ 0 w 13"/>
                    <a:gd name="T7" fmla="*/ 4 h 5"/>
                    <a:gd name="T8" fmla="*/ 0 w 13"/>
                    <a:gd name="T9" fmla="*/ 0 h 5"/>
                  </a:gdLst>
                  <a:ahLst/>
                  <a:cxnLst>
                    <a:cxn ang="0">
                      <a:pos x="T0" y="T1"/>
                    </a:cxn>
                    <a:cxn ang="0">
                      <a:pos x="T2" y="T3"/>
                    </a:cxn>
                    <a:cxn ang="0">
                      <a:pos x="T4" y="T5"/>
                    </a:cxn>
                    <a:cxn ang="0">
                      <a:pos x="T6" y="T7"/>
                    </a:cxn>
                    <a:cxn ang="0">
                      <a:pos x="T8" y="T9"/>
                    </a:cxn>
                  </a:cxnLst>
                  <a:rect l="0" t="0" r="r" b="b"/>
                  <a:pathLst>
                    <a:path w="13" h="5">
                      <a:moveTo>
                        <a:pt x="0" y="0"/>
                      </a:moveTo>
                      <a:lnTo>
                        <a:pt x="12" y="0"/>
                      </a:lnTo>
                      <a:lnTo>
                        <a:pt x="12" y="4"/>
                      </a:lnTo>
                      <a:lnTo>
                        <a:pt x="0" y="4"/>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6" name="Freeform 360"/>
                <p:cNvSpPr>
                  <a:spLocks/>
                </p:cNvSpPr>
                <p:nvPr/>
              </p:nvSpPr>
              <p:spPr bwMode="auto">
                <a:xfrm>
                  <a:off x="3870" y="2486"/>
                  <a:ext cx="8" cy="4"/>
                </a:xfrm>
                <a:custGeom>
                  <a:avLst/>
                  <a:gdLst>
                    <a:gd name="T0" fmla="*/ 0 w 8"/>
                    <a:gd name="T1" fmla="*/ 3 h 4"/>
                    <a:gd name="T2" fmla="*/ 7 w 8"/>
                    <a:gd name="T3" fmla="*/ 3 h 4"/>
                    <a:gd name="T4" fmla="*/ 7 w 8"/>
                    <a:gd name="T5" fmla="*/ 0 h 4"/>
                    <a:gd name="T6" fmla="*/ 0 w 8"/>
                    <a:gd name="T7" fmla="*/ 3 h 4"/>
                  </a:gdLst>
                  <a:ahLst/>
                  <a:cxnLst>
                    <a:cxn ang="0">
                      <a:pos x="T0" y="T1"/>
                    </a:cxn>
                    <a:cxn ang="0">
                      <a:pos x="T2" y="T3"/>
                    </a:cxn>
                    <a:cxn ang="0">
                      <a:pos x="T4" y="T5"/>
                    </a:cxn>
                    <a:cxn ang="0">
                      <a:pos x="T6" y="T7"/>
                    </a:cxn>
                  </a:cxnLst>
                  <a:rect l="0" t="0" r="r" b="b"/>
                  <a:pathLst>
                    <a:path w="8" h="4">
                      <a:moveTo>
                        <a:pt x="0" y="3"/>
                      </a:moveTo>
                      <a:lnTo>
                        <a:pt x="7" y="3"/>
                      </a:lnTo>
                      <a:lnTo>
                        <a:pt x="7" y="0"/>
                      </a:lnTo>
                      <a:lnTo>
                        <a:pt x="0" y="3"/>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7" name="Freeform 361"/>
                <p:cNvSpPr>
                  <a:spLocks/>
                </p:cNvSpPr>
                <p:nvPr/>
              </p:nvSpPr>
              <p:spPr bwMode="auto">
                <a:xfrm>
                  <a:off x="3870" y="2486"/>
                  <a:ext cx="10" cy="5"/>
                </a:xfrm>
                <a:custGeom>
                  <a:avLst/>
                  <a:gdLst>
                    <a:gd name="T0" fmla="*/ 0 w 10"/>
                    <a:gd name="T1" fmla="*/ 4 h 5"/>
                    <a:gd name="T2" fmla="*/ 9 w 10"/>
                    <a:gd name="T3" fmla="*/ 4 h 5"/>
                    <a:gd name="T4" fmla="*/ 9 w 10"/>
                    <a:gd name="T5" fmla="*/ 0 h 5"/>
                    <a:gd name="T6" fmla="*/ 0 w 10"/>
                    <a:gd name="T7" fmla="*/ 4 h 5"/>
                  </a:gdLst>
                  <a:ahLst/>
                  <a:cxnLst>
                    <a:cxn ang="0">
                      <a:pos x="T0" y="T1"/>
                    </a:cxn>
                    <a:cxn ang="0">
                      <a:pos x="T2" y="T3"/>
                    </a:cxn>
                    <a:cxn ang="0">
                      <a:pos x="T4" y="T5"/>
                    </a:cxn>
                    <a:cxn ang="0">
                      <a:pos x="T6" y="T7"/>
                    </a:cxn>
                  </a:cxnLst>
                  <a:rect l="0" t="0" r="r" b="b"/>
                  <a:pathLst>
                    <a:path w="10" h="5">
                      <a:moveTo>
                        <a:pt x="0" y="4"/>
                      </a:moveTo>
                      <a:lnTo>
                        <a:pt x="9" y="4"/>
                      </a:lnTo>
                      <a:lnTo>
                        <a:pt x="9" y="0"/>
                      </a:lnTo>
                      <a:lnTo>
                        <a:pt x="0" y="4"/>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8" name="Freeform 362"/>
                <p:cNvSpPr>
                  <a:spLocks/>
                </p:cNvSpPr>
                <p:nvPr/>
              </p:nvSpPr>
              <p:spPr bwMode="auto">
                <a:xfrm>
                  <a:off x="3879" y="2489"/>
                  <a:ext cx="5" cy="1"/>
                </a:xfrm>
                <a:custGeom>
                  <a:avLst/>
                  <a:gdLst>
                    <a:gd name="T0" fmla="*/ 0 w 5"/>
                    <a:gd name="T1" fmla="*/ 0 h 1"/>
                    <a:gd name="T2" fmla="*/ 4 w 5"/>
                    <a:gd name="T3" fmla="*/ 0 h 1"/>
                    <a:gd name="T4" fmla="*/ 4 w 5"/>
                    <a:gd name="T5" fmla="*/ 0 h 1"/>
                    <a:gd name="T6" fmla="*/ 0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4" y="0"/>
                      </a:lnTo>
                      <a:lnTo>
                        <a:pt x="4" y="0"/>
                      </a:lnTo>
                      <a:lnTo>
                        <a:pt x="0" y="0"/>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9" name="Freeform 363"/>
                <p:cNvSpPr>
                  <a:spLocks/>
                </p:cNvSpPr>
                <p:nvPr/>
              </p:nvSpPr>
              <p:spPr bwMode="auto">
                <a:xfrm>
                  <a:off x="3879" y="2489"/>
                  <a:ext cx="9" cy="2"/>
                </a:xfrm>
                <a:custGeom>
                  <a:avLst/>
                  <a:gdLst>
                    <a:gd name="T0" fmla="*/ 0 w 9"/>
                    <a:gd name="T1" fmla="*/ 0 h 2"/>
                    <a:gd name="T2" fmla="*/ 8 w 9"/>
                    <a:gd name="T3" fmla="*/ 0 h 2"/>
                    <a:gd name="T4" fmla="*/ 8 w 9"/>
                    <a:gd name="T5" fmla="*/ 1 h 2"/>
                    <a:gd name="T6" fmla="*/ 0 w 9"/>
                    <a:gd name="T7" fmla="*/ 1 h 2"/>
                    <a:gd name="T8" fmla="*/ 0 w 9"/>
                    <a:gd name="T9" fmla="*/ 0 h 2"/>
                  </a:gdLst>
                  <a:ahLst/>
                  <a:cxnLst>
                    <a:cxn ang="0">
                      <a:pos x="T0" y="T1"/>
                    </a:cxn>
                    <a:cxn ang="0">
                      <a:pos x="T2" y="T3"/>
                    </a:cxn>
                    <a:cxn ang="0">
                      <a:pos x="T4" y="T5"/>
                    </a:cxn>
                    <a:cxn ang="0">
                      <a:pos x="T6" y="T7"/>
                    </a:cxn>
                    <a:cxn ang="0">
                      <a:pos x="T8" y="T9"/>
                    </a:cxn>
                  </a:cxnLst>
                  <a:rect l="0" t="0" r="r" b="b"/>
                  <a:pathLst>
                    <a:path w="9" h="2">
                      <a:moveTo>
                        <a:pt x="0" y="0"/>
                      </a:moveTo>
                      <a:lnTo>
                        <a:pt x="8" y="0"/>
                      </a:lnTo>
                      <a:lnTo>
                        <a:pt x="8" y="1"/>
                      </a:lnTo>
                      <a:lnTo>
                        <a:pt x="0" y="1"/>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0" name="Freeform 364"/>
                <p:cNvSpPr>
                  <a:spLocks/>
                </p:cNvSpPr>
                <p:nvPr/>
              </p:nvSpPr>
              <p:spPr bwMode="auto">
                <a:xfrm>
                  <a:off x="3879" y="2489"/>
                  <a:ext cx="5" cy="1"/>
                </a:xfrm>
                <a:custGeom>
                  <a:avLst/>
                  <a:gdLst>
                    <a:gd name="T0" fmla="*/ 0 w 5"/>
                    <a:gd name="T1" fmla="*/ 0 h 1"/>
                    <a:gd name="T2" fmla="*/ 4 w 5"/>
                    <a:gd name="T3" fmla="*/ 0 h 1"/>
                    <a:gd name="T4" fmla="*/ 4 w 5"/>
                    <a:gd name="T5" fmla="*/ 0 h 1"/>
                    <a:gd name="T6" fmla="*/ 0 w 5"/>
                    <a:gd name="T7" fmla="*/ 0 h 1"/>
                  </a:gdLst>
                  <a:ahLst/>
                  <a:cxnLst>
                    <a:cxn ang="0">
                      <a:pos x="T0" y="T1"/>
                    </a:cxn>
                    <a:cxn ang="0">
                      <a:pos x="T2" y="T3"/>
                    </a:cxn>
                    <a:cxn ang="0">
                      <a:pos x="T4" y="T5"/>
                    </a:cxn>
                    <a:cxn ang="0">
                      <a:pos x="T6" y="T7"/>
                    </a:cxn>
                  </a:cxnLst>
                  <a:rect l="0" t="0" r="r" b="b"/>
                  <a:pathLst>
                    <a:path w="5" h="1">
                      <a:moveTo>
                        <a:pt x="0" y="0"/>
                      </a:moveTo>
                      <a:lnTo>
                        <a:pt x="4" y="0"/>
                      </a:lnTo>
                      <a:lnTo>
                        <a:pt x="4" y="0"/>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1" name="Freeform 365"/>
                <p:cNvSpPr>
                  <a:spLocks/>
                </p:cNvSpPr>
                <p:nvPr/>
              </p:nvSpPr>
              <p:spPr bwMode="auto">
                <a:xfrm>
                  <a:off x="3879" y="2489"/>
                  <a:ext cx="9" cy="4"/>
                </a:xfrm>
                <a:custGeom>
                  <a:avLst/>
                  <a:gdLst>
                    <a:gd name="T0" fmla="*/ 0 w 9"/>
                    <a:gd name="T1" fmla="*/ 2 h 4"/>
                    <a:gd name="T2" fmla="*/ 7 w 9"/>
                    <a:gd name="T3" fmla="*/ 3 h 4"/>
                    <a:gd name="T4" fmla="*/ 8 w 9"/>
                    <a:gd name="T5" fmla="*/ 0 h 4"/>
                    <a:gd name="T6" fmla="*/ 0 w 9"/>
                    <a:gd name="T7" fmla="*/ 2 h 4"/>
                  </a:gdLst>
                  <a:ahLst/>
                  <a:cxnLst>
                    <a:cxn ang="0">
                      <a:pos x="T0" y="T1"/>
                    </a:cxn>
                    <a:cxn ang="0">
                      <a:pos x="T2" y="T3"/>
                    </a:cxn>
                    <a:cxn ang="0">
                      <a:pos x="T4" y="T5"/>
                    </a:cxn>
                    <a:cxn ang="0">
                      <a:pos x="T6" y="T7"/>
                    </a:cxn>
                  </a:cxnLst>
                  <a:rect l="0" t="0" r="r" b="b"/>
                  <a:pathLst>
                    <a:path w="9" h="4">
                      <a:moveTo>
                        <a:pt x="0" y="2"/>
                      </a:moveTo>
                      <a:lnTo>
                        <a:pt x="7" y="3"/>
                      </a:lnTo>
                      <a:lnTo>
                        <a:pt x="8" y="0"/>
                      </a:lnTo>
                      <a:lnTo>
                        <a:pt x="0" y="2"/>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2" name="Freeform 366"/>
                <p:cNvSpPr>
                  <a:spLocks/>
                </p:cNvSpPr>
                <p:nvPr/>
              </p:nvSpPr>
              <p:spPr bwMode="auto">
                <a:xfrm>
                  <a:off x="3887" y="2489"/>
                  <a:ext cx="6" cy="1"/>
                </a:xfrm>
                <a:custGeom>
                  <a:avLst/>
                  <a:gdLst>
                    <a:gd name="T0" fmla="*/ 0 w 6"/>
                    <a:gd name="T1" fmla="*/ 0 h 1"/>
                    <a:gd name="T2" fmla="*/ 5 w 6"/>
                    <a:gd name="T3" fmla="*/ 0 h 1"/>
                    <a:gd name="T4" fmla="*/ 5 w 6"/>
                    <a:gd name="T5" fmla="*/ 0 h 1"/>
                    <a:gd name="T6" fmla="*/ 0 w 6"/>
                    <a:gd name="T7" fmla="*/ 0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5" y="0"/>
                      </a:lnTo>
                      <a:lnTo>
                        <a:pt x="5" y="0"/>
                      </a:lnTo>
                      <a:lnTo>
                        <a:pt x="0" y="0"/>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3" name="Freeform 367"/>
                <p:cNvSpPr>
                  <a:spLocks/>
                </p:cNvSpPr>
                <p:nvPr/>
              </p:nvSpPr>
              <p:spPr bwMode="auto">
                <a:xfrm>
                  <a:off x="3887" y="2489"/>
                  <a:ext cx="9" cy="4"/>
                </a:xfrm>
                <a:custGeom>
                  <a:avLst/>
                  <a:gdLst>
                    <a:gd name="T0" fmla="*/ 1 w 9"/>
                    <a:gd name="T1" fmla="*/ 0 h 4"/>
                    <a:gd name="T2" fmla="*/ 8 w 9"/>
                    <a:gd name="T3" fmla="*/ 0 h 4"/>
                    <a:gd name="T4" fmla="*/ 8 w 9"/>
                    <a:gd name="T5" fmla="*/ 3 h 4"/>
                    <a:gd name="T6" fmla="*/ 0 w 9"/>
                    <a:gd name="T7" fmla="*/ 3 h 4"/>
                    <a:gd name="T8" fmla="*/ 1 w 9"/>
                    <a:gd name="T9" fmla="*/ 0 h 4"/>
                  </a:gdLst>
                  <a:ahLst/>
                  <a:cxnLst>
                    <a:cxn ang="0">
                      <a:pos x="T0" y="T1"/>
                    </a:cxn>
                    <a:cxn ang="0">
                      <a:pos x="T2" y="T3"/>
                    </a:cxn>
                    <a:cxn ang="0">
                      <a:pos x="T4" y="T5"/>
                    </a:cxn>
                    <a:cxn ang="0">
                      <a:pos x="T6" y="T7"/>
                    </a:cxn>
                    <a:cxn ang="0">
                      <a:pos x="T8" y="T9"/>
                    </a:cxn>
                  </a:cxnLst>
                  <a:rect l="0" t="0" r="r" b="b"/>
                  <a:pathLst>
                    <a:path w="9" h="4">
                      <a:moveTo>
                        <a:pt x="1" y="0"/>
                      </a:moveTo>
                      <a:lnTo>
                        <a:pt x="8" y="0"/>
                      </a:lnTo>
                      <a:lnTo>
                        <a:pt x="8" y="3"/>
                      </a:lnTo>
                      <a:lnTo>
                        <a:pt x="0" y="3"/>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4" name="Freeform 368"/>
                <p:cNvSpPr>
                  <a:spLocks/>
                </p:cNvSpPr>
                <p:nvPr/>
              </p:nvSpPr>
              <p:spPr bwMode="auto">
                <a:xfrm>
                  <a:off x="3887" y="2489"/>
                  <a:ext cx="4" cy="2"/>
                </a:xfrm>
                <a:custGeom>
                  <a:avLst/>
                  <a:gdLst>
                    <a:gd name="T0" fmla="*/ 0 w 4"/>
                    <a:gd name="T1" fmla="*/ 1 h 2"/>
                    <a:gd name="T2" fmla="*/ 3 w 4"/>
                    <a:gd name="T3" fmla="*/ 1 h 2"/>
                    <a:gd name="T4" fmla="*/ 3 w 4"/>
                    <a:gd name="T5" fmla="*/ 0 h 2"/>
                    <a:gd name="T6" fmla="*/ 0 w 4"/>
                    <a:gd name="T7" fmla="*/ 1 h 2"/>
                  </a:gdLst>
                  <a:ahLst/>
                  <a:cxnLst>
                    <a:cxn ang="0">
                      <a:pos x="T0" y="T1"/>
                    </a:cxn>
                    <a:cxn ang="0">
                      <a:pos x="T2" y="T3"/>
                    </a:cxn>
                    <a:cxn ang="0">
                      <a:pos x="T4" y="T5"/>
                    </a:cxn>
                    <a:cxn ang="0">
                      <a:pos x="T6" y="T7"/>
                    </a:cxn>
                  </a:cxnLst>
                  <a:rect l="0" t="0" r="r" b="b"/>
                  <a:pathLst>
                    <a:path w="4" h="2">
                      <a:moveTo>
                        <a:pt x="0" y="1"/>
                      </a:moveTo>
                      <a:lnTo>
                        <a:pt x="3" y="1"/>
                      </a:lnTo>
                      <a:lnTo>
                        <a:pt x="3" y="0"/>
                      </a:lnTo>
                      <a:lnTo>
                        <a:pt x="0" y="1"/>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5" name="Freeform 369"/>
                <p:cNvSpPr>
                  <a:spLocks/>
                </p:cNvSpPr>
                <p:nvPr/>
              </p:nvSpPr>
              <p:spPr bwMode="auto">
                <a:xfrm>
                  <a:off x="3887" y="2489"/>
                  <a:ext cx="6" cy="4"/>
                </a:xfrm>
                <a:custGeom>
                  <a:avLst/>
                  <a:gdLst>
                    <a:gd name="T0" fmla="*/ 0 w 6"/>
                    <a:gd name="T1" fmla="*/ 2 h 4"/>
                    <a:gd name="T2" fmla="*/ 5 w 6"/>
                    <a:gd name="T3" fmla="*/ 3 h 4"/>
                    <a:gd name="T4" fmla="*/ 5 w 6"/>
                    <a:gd name="T5" fmla="*/ 0 h 4"/>
                    <a:gd name="T6" fmla="*/ 0 w 6"/>
                    <a:gd name="T7" fmla="*/ 2 h 4"/>
                  </a:gdLst>
                  <a:ahLst/>
                  <a:cxnLst>
                    <a:cxn ang="0">
                      <a:pos x="T0" y="T1"/>
                    </a:cxn>
                    <a:cxn ang="0">
                      <a:pos x="T2" y="T3"/>
                    </a:cxn>
                    <a:cxn ang="0">
                      <a:pos x="T4" y="T5"/>
                    </a:cxn>
                    <a:cxn ang="0">
                      <a:pos x="T6" y="T7"/>
                    </a:cxn>
                  </a:cxnLst>
                  <a:rect l="0" t="0" r="r" b="b"/>
                  <a:pathLst>
                    <a:path w="6" h="4">
                      <a:moveTo>
                        <a:pt x="0" y="2"/>
                      </a:moveTo>
                      <a:lnTo>
                        <a:pt x="5" y="3"/>
                      </a:lnTo>
                      <a:lnTo>
                        <a:pt x="5" y="0"/>
                      </a:lnTo>
                      <a:lnTo>
                        <a:pt x="0" y="2"/>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6" name="Freeform 370"/>
                <p:cNvSpPr>
                  <a:spLocks/>
                </p:cNvSpPr>
                <p:nvPr/>
              </p:nvSpPr>
              <p:spPr bwMode="auto">
                <a:xfrm>
                  <a:off x="3892" y="2489"/>
                  <a:ext cx="10" cy="2"/>
                </a:xfrm>
                <a:custGeom>
                  <a:avLst/>
                  <a:gdLst>
                    <a:gd name="T0" fmla="*/ 0 w 10"/>
                    <a:gd name="T1" fmla="*/ 0 h 2"/>
                    <a:gd name="T2" fmla="*/ 9 w 10"/>
                    <a:gd name="T3" fmla="*/ 0 h 2"/>
                    <a:gd name="T4" fmla="*/ 9 w 10"/>
                    <a:gd name="T5" fmla="*/ 1 h 2"/>
                    <a:gd name="T6" fmla="*/ 0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lnTo>
                        <a:pt x="9" y="0"/>
                      </a:lnTo>
                      <a:lnTo>
                        <a:pt x="9" y="1"/>
                      </a:lnTo>
                      <a:lnTo>
                        <a:pt x="0" y="1"/>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7" name="Freeform 371"/>
                <p:cNvSpPr>
                  <a:spLocks/>
                </p:cNvSpPr>
                <p:nvPr/>
              </p:nvSpPr>
              <p:spPr bwMode="auto">
                <a:xfrm>
                  <a:off x="3892" y="2489"/>
                  <a:ext cx="11" cy="4"/>
                </a:xfrm>
                <a:custGeom>
                  <a:avLst/>
                  <a:gdLst>
                    <a:gd name="T0" fmla="*/ 0 w 11"/>
                    <a:gd name="T1" fmla="*/ 0 h 4"/>
                    <a:gd name="T2" fmla="*/ 10 w 11"/>
                    <a:gd name="T3" fmla="*/ 0 h 4"/>
                    <a:gd name="T4" fmla="*/ 10 w 11"/>
                    <a:gd name="T5" fmla="*/ 2 h 4"/>
                    <a:gd name="T6" fmla="*/ 0 w 11"/>
                    <a:gd name="T7" fmla="*/ 3 h 4"/>
                    <a:gd name="T8" fmla="*/ 0 w 11"/>
                    <a:gd name="T9" fmla="*/ 0 h 4"/>
                  </a:gdLst>
                  <a:ahLst/>
                  <a:cxnLst>
                    <a:cxn ang="0">
                      <a:pos x="T0" y="T1"/>
                    </a:cxn>
                    <a:cxn ang="0">
                      <a:pos x="T2" y="T3"/>
                    </a:cxn>
                    <a:cxn ang="0">
                      <a:pos x="T4" y="T5"/>
                    </a:cxn>
                    <a:cxn ang="0">
                      <a:pos x="T6" y="T7"/>
                    </a:cxn>
                    <a:cxn ang="0">
                      <a:pos x="T8" y="T9"/>
                    </a:cxn>
                  </a:cxnLst>
                  <a:rect l="0" t="0" r="r" b="b"/>
                  <a:pathLst>
                    <a:path w="11" h="4">
                      <a:moveTo>
                        <a:pt x="0" y="0"/>
                      </a:moveTo>
                      <a:lnTo>
                        <a:pt x="10" y="0"/>
                      </a:lnTo>
                      <a:lnTo>
                        <a:pt x="10" y="2"/>
                      </a:lnTo>
                      <a:lnTo>
                        <a:pt x="0" y="3"/>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76" name="Freeform 372"/>
              <p:cNvSpPr>
                <a:spLocks/>
              </p:cNvSpPr>
              <p:nvPr/>
            </p:nvSpPr>
            <p:spPr bwMode="auto">
              <a:xfrm>
                <a:off x="3913" y="2455"/>
                <a:ext cx="56" cy="14"/>
              </a:xfrm>
              <a:custGeom>
                <a:avLst/>
                <a:gdLst>
                  <a:gd name="T0" fmla="*/ 0 w 56"/>
                  <a:gd name="T1" fmla="*/ 13 h 14"/>
                  <a:gd name="T2" fmla="*/ 0 w 56"/>
                  <a:gd name="T3" fmla="*/ 12 h 14"/>
                  <a:gd name="T4" fmla="*/ 0 w 56"/>
                  <a:gd name="T5" fmla="*/ 11 h 14"/>
                  <a:gd name="T6" fmla="*/ 0 w 56"/>
                  <a:gd name="T7" fmla="*/ 10 h 14"/>
                  <a:gd name="T8" fmla="*/ 1 w 56"/>
                  <a:gd name="T9" fmla="*/ 8 h 14"/>
                  <a:gd name="T10" fmla="*/ 2 w 56"/>
                  <a:gd name="T11" fmla="*/ 7 h 14"/>
                  <a:gd name="T12" fmla="*/ 3 w 56"/>
                  <a:gd name="T13" fmla="*/ 6 h 14"/>
                  <a:gd name="T14" fmla="*/ 5 w 56"/>
                  <a:gd name="T15" fmla="*/ 6 h 14"/>
                  <a:gd name="T16" fmla="*/ 7 w 56"/>
                  <a:gd name="T17" fmla="*/ 6 h 14"/>
                  <a:gd name="T18" fmla="*/ 9 w 56"/>
                  <a:gd name="T19" fmla="*/ 6 h 14"/>
                  <a:gd name="T20" fmla="*/ 11 w 56"/>
                  <a:gd name="T21" fmla="*/ 6 h 14"/>
                  <a:gd name="T22" fmla="*/ 12 w 56"/>
                  <a:gd name="T23" fmla="*/ 5 h 14"/>
                  <a:gd name="T24" fmla="*/ 13 w 56"/>
                  <a:gd name="T25" fmla="*/ 4 h 14"/>
                  <a:gd name="T26" fmla="*/ 14 w 56"/>
                  <a:gd name="T27" fmla="*/ 3 h 14"/>
                  <a:gd name="T28" fmla="*/ 16 w 56"/>
                  <a:gd name="T29" fmla="*/ 2 h 14"/>
                  <a:gd name="T30" fmla="*/ 19 w 56"/>
                  <a:gd name="T31" fmla="*/ 2 h 14"/>
                  <a:gd name="T32" fmla="*/ 22 w 56"/>
                  <a:gd name="T33" fmla="*/ 2 h 14"/>
                  <a:gd name="T34" fmla="*/ 26 w 56"/>
                  <a:gd name="T35" fmla="*/ 2 h 14"/>
                  <a:gd name="T36" fmla="*/ 28 w 56"/>
                  <a:gd name="T37" fmla="*/ 2 h 14"/>
                  <a:gd name="T38" fmla="*/ 31 w 56"/>
                  <a:gd name="T39" fmla="*/ 2 h 14"/>
                  <a:gd name="T40" fmla="*/ 33 w 56"/>
                  <a:gd name="T41" fmla="*/ 2 h 14"/>
                  <a:gd name="T42" fmla="*/ 35 w 56"/>
                  <a:gd name="T43" fmla="*/ 2 h 14"/>
                  <a:gd name="T44" fmla="*/ 36 w 56"/>
                  <a:gd name="T45" fmla="*/ 2 h 14"/>
                  <a:gd name="T46" fmla="*/ 37 w 56"/>
                  <a:gd name="T47" fmla="*/ 1 h 14"/>
                  <a:gd name="T48" fmla="*/ 39 w 56"/>
                  <a:gd name="T49" fmla="*/ 0 h 14"/>
                  <a:gd name="T50" fmla="*/ 43 w 56"/>
                  <a:gd name="T51" fmla="*/ 0 h 14"/>
                  <a:gd name="T52" fmla="*/ 49 w 56"/>
                  <a:gd name="T53" fmla="*/ 0 h 14"/>
                  <a:gd name="T54" fmla="*/ 52 w 56"/>
                  <a:gd name="T55" fmla="*/ 1 h 14"/>
                  <a:gd name="T56" fmla="*/ 54 w 56"/>
                  <a:gd name="T57" fmla="*/ 2 h 14"/>
                  <a:gd name="T58" fmla="*/ 55 w 56"/>
                  <a:gd name="T59" fmla="*/ 2 h 14"/>
                  <a:gd name="T60" fmla="*/ 55 w 56"/>
                  <a:gd name="T61" fmla="*/ 3 h 14"/>
                  <a:gd name="T62" fmla="*/ 54 w 56"/>
                  <a:gd name="T63" fmla="*/ 4 h 14"/>
                  <a:gd name="T64" fmla="*/ 53 w 56"/>
                  <a:gd name="T65" fmla="*/ 5 h 14"/>
                  <a:gd name="T66" fmla="*/ 51 w 56"/>
                  <a:gd name="T67" fmla="*/ 6 h 14"/>
                  <a:gd name="T68" fmla="*/ 50 w 56"/>
                  <a:gd name="T69" fmla="*/ 7 h 14"/>
                  <a:gd name="T70" fmla="*/ 48 w 56"/>
                  <a:gd name="T71" fmla="*/ 7 h 14"/>
                  <a:gd name="T72" fmla="*/ 46 w 56"/>
                  <a:gd name="T73" fmla="*/ 8 h 14"/>
                  <a:gd name="T74" fmla="*/ 43 w 56"/>
                  <a:gd name="T75" fmla="*/ 8 h 14"/>
                  <a:gd name="T76" fmla="*/ 40 w 56"/>
                  <a:gd name="T77" fmla="*/ 7 h 14"/>
                  <a:gd name="T78" fmla="*/ 37 w 56"/>
                  <a:gd name="T79" fmla="*/ 6 h 14"/>
                  <a:gd name="T80" fmla="*/ 34 w 56"/>
                  <a:gd name="T81" fmla="*/ 6 h 14"/>
                  <a:gd name="T82" fmla="*/ 33 w 56"/>
                  <a:gd name="T83" fmla="*/ 6 h 14"/>
                  <a:gd name="T84" fmla="*/ 32 w 56"/>
                  <a:gd name="T85" fmla="*/ 6 h 14"/>
                  <a:gd name="T86" fmla="*/ 31 w 56"/>
                  <a:gd name="T87" fmla="*/ 6 h 14"/>
                  <a:gd name="T88" fmla="*/ 29 w 56"/>
                  <a:gd name="T89" fmla="*/ 6 h 14"/>
                  <a:gd name="T90" fmla="*/ 28 w 56"/>
                  <a:gd name="T91" fmla="*/ 6 h 14"/>
                  <a:gd name="T92" fmla="*/ 23 w 56"/>
                  <a:gd name="T93" fmla="*/ 7 h 14"/>
                  <a:gd name="T94" fmla="*/ 16 w 56"/>
                  <a:gd name="T95" fmla="*/ 7 h 14"/>
                  <a:gd name="T96" fmla="*/ 13 w 56"/>
                  <a:gd name="T97" fmla="*/ 8 h 14"/>
                  <a:gd name="T98" fmla="*/ 9 w 56"/>
                  <a:gd name="T99" fmla="*/ 9 h 14"/>
                  <a:gd name="T100" fmla="*/ 6 w 56"/>
                  <a:gd name="T101" fmla="*/ 10 h 14"/>
                  <a:gd name="T102" fmla="*/ 5 w 56"/>
                  <a:gd name="T103" fmla="*/ 10 h 14"/>
                  <a:gd name="T104" fmla="*/ 3 w 56"/>
                  <a:gd name="T105" fmla="*/ 11 h 14"/>
                  <a:gd name="T106" fmla="*/ 2 w 56"/>
                  <a:gd name="T107" fmla="*/ 12 h 14"/>
                  <a:gd name="T108" fmla="*/ 0 w 56"/>
                  <a:gd name="T109"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 h="14">
                    <a:moveTo>
                      <a:pt x="0" y="13"/>
                    </a:moveTo>
                    <a:lnTo>
                      <a:pt x="0" y="12"/>
                    </a:lnTo>
                    <a:lnTo>
                      <a:pt x="0" y="11"/>
                    </a:lnTo>
                    <a:lnTo>
                      <a:pt x="0" y="10"/>
                    </a:lnTo>
                    <a:lnTo>
                      <a:pt x="1" y="8"/>
                    </a:lnTo>
                    <a:lnTo>
                      <a:pt x="2" y="7"/>
                    </a:lnTo>
                    <a:lnTo>
                      <a:pt x="3" y="6"/>
                    </a:lnTo>
                    <a:lnTo>
                      <a:pt x="5" y="6"/>
                    </a:lnTo>
                    <a:lnTo>
                      <a:pt x="7" y="6"/>
                    </a:lnTo>
                    <a:lnTo>
                      <a:pt x="9" y="6"/>
                    </a:lnTo>
                    <a:lnTo>
                      <a:pt x="11" y="6"/>
                    </a:lnTo>
                    <a:lnTo>
                      <a:pt x="12" y="5"/>
                    </a:lnTo>
                    <a:lnTo>
                      <a:pt x="13" y="4"/>
                    </a:lnTo>
                    <a:lnTo>
                      <a:pt x="14" y="3"/>
                    </a:lnTo>
                    <a:lnTo>
                      <a:pt x="16" y="2"/>
                    </a:lnTo>
                    <a:lnTo>
                      <a:pt x="19" y="2"/>
                    </a:lnTo>
                    <a:lnTo>
                      <a:pt x="22" y="2"/>
                    </a:lnTo>
                    <a:lnTo>
                      <a:pt x="26" y="2"/>
                    </a:lnTo>
                    <a:lnTo>
                      <a:pt x="28" y="2"/>
                    </a:lnTo>
                    <a:lnTo>
                      <a:pt x="31" y="2"/>
                    </a:lnTo>
                    <a:lnTo>
                      <a:pt x="33" y="2"/>
                    </a:lnTo>
                    <a:lnTo>
                      <a:pt x="35" y="2"/>
                    </a:lnTo>
                    <a:lnTo>
                      <a:pt x="36" y="2"/>
                    </a:lnTo>
                    <a:lnTo>
                      <a:pt x="37" y="1"/>
                    </a:lnTo>
                    <a:lnTo>
                      <a:pt x="39" y="0"/>
                    </a:lnTo>
                    <a:lnTo>
                      <a:pt x="43" y="0"/>
                    </a:lnTo>
                    <a:lnTo>
                      <a:pt x="49" y="0"/>
                    </a:lnTo>
                    <a:lnTo>
                      <a:pt x="52" y="1"/>
                    </a:lnTo>
                    <a:lnTo>
                      <a:pt x="54" y="2"/>
                    </a:lnTo>
                    <a:lnTo>
                      <a:pt x="55" y="2"/>
                    </a:lnTo>
                    <a:lnTo>
                      <a:pt x="55" y="3"/>
                    </a:lnTo>
                    <a:lnTo>
                      <a:pt x="54" y="4"/>
                    </a:lnTo>
                    <a:lnTo>
                      <a:pt x="53" y="5"/>
                    </a:lnTo>
                    <a:lnTo>
                      <a:pt x="51" y="6"/>
                    </a:lnTo>
                    <a:lnTo>
                      <a:pt x="50" y="7"/>
                    </a:lnTo>
                    <a:lnTo>
                      <a:pt x="48" y="7"/>
                    </a:lnTo>
                    <a:lnTo>
                      <a:pt x="46" y="8"/>
                    </a:lnTo>
                    <a:lnTo>
                      <a:pt x="43" y="8"/>
                    </a:lnTo>
                    <a:lnTo>
                      <a:pt x="40" y="7"/>
                    </a:lnTo>
                    <a:lnTo>
                      <a:pt x="37" y="6"/>
                    </a:lnTo>
                    <a:lnTo>
                      <a:pt x="34" y="6"/>
                    </a:lnTo>
                    <a:lnTo>
                      <a:pt x="33" y="6"/>
                    </a:lnTo>
                    <a:lnTo>
                      <a:pt x="32" y="6"/>
                    </a:lnTo>
                    <a:lnTo>
                      <a:pt x="31" y="6"/>
                    </a:lnTo>
                    <a:lnTo>
                      <a:pt x="29" y="6"/>
                    </a:lnTo>
                    <a:lnTo>
                      <a:pt x="28" y="6"/>
                    </a:lnTo>
                    <a:lnTo>
                      <a:pt x="23" y="7"/>
                    </a:lnTo>
                    <a:lnTo>
                      <a:pt x="16" y="7"/>
                    </a:lnTo>
                    <a:lnTo>
                      <a:pt x="13" y="8"/>
                    </a:lnTo>
                    <a:lnTo>
                      <a:pt x="9" y="9"/>
                    </a:lnTo>
                    <a:lnTo>
                      <a:pt x="6" y="10"/>
                    </a:lnTo>
                    <a:lnTo>
                      <a:pt x="5" y="10"/>
                    </a:lnTo>
                    <a:lnTo>
                      <a:pt x="3" y="11"/>
                    </a:lnTo>
                    <a:lnTo>
                      <a:pt x="2" y="12"/>
                    </a:lnTo>
                    <a:lnTo>
                      <a:pt x="0" y="13"/>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7" name="Freeform 373"/>
              <p:cNvSpPr>
                <a:spLocks/>
              </p:cNvSpPr>
              <p:nvPr/>
            </p:nvSpPr>
            <p:spPr bwMode="auto">
              <a:xfrm>
                <a:off x="3951" y="2468"/>
                <a:ext cx="47" cy="8"/>
              </a:xfrm>
              <a:custGeom>
                <a:avLst/>
                <a:gdLst>
                  <a:gd name="T0" fmla="*/ 0 w 47"/>
                  <a:gd name="T1" fmla="*/ 7 h 8"/>
                  <a:gd name="T2" fmla="*/ 0 w 47"/>
                  <a:gd name="T3" fmla="*/ 6 h 8"/>
                  <a:gd name="T4" fmla="*/ 0 w 47"/>
                  <a:gd name="T5" fmla="*/ 4 h 8"/>
                  <a:gd name="T6" fmla="*/ 1 w 47"/>
                  <a:gd name="T7" fmla="*/ 3 h 8"/>
                  <a:gd name="T8" fmla="*/ 3 w 47"/>
                  <a:gd name="T9" fmla="*/ 3 h 8"/>
                  <a:gd name="T10" fmla="*/ 5 w 47"/>
                  <a:gd name="T11" fmla="*/ 3 h 8"/>
                  <a:gd name="T12" fmla="*/ 6 w 47"/>
                  <a:gd name="T13" fmla="*/ 2 h 8"/>
                  <a:gd name="T14" fmla="*/ 7 w 47"/>
                  <a:gd name="T15" fmla="*/ 2 h 8"/>
                  <a:gd name="T16" fmla="*/ 8 w 47"/>
                  <a:gd name="T17" fmla="*/ 1 h 8"/>
                  <a:gd name="T18" fmla="*/ 9 w 47"/>
                  <a:gd name="T19" fmla="*/ 1 h 8"/>
                  <a:gd name="T20" fmla="*/ 10 w 47"/>
                  <a:gd name="T21" fmla="*/ 1 h 8"/>
                  <a:gd name="T22" fmla="*/ 10 w 47"/>
                  <a:gd name="T23" fmla="*/ 0 h 8"/>
                  <a:gd name="T24" fmla="*/ 13 w 47"/>
                  <a:gd name="T25" fmla="*/ 0 h 8"/>
                  <a:gd name="T26" fmla="*/ 15 w 47"/>
                  <a:gd name="T27" fmla="*/ 0 h 8"/>
                  <a:gd name="T28" fmla="*/ 21 w 47"/>
                  <a:gd name="T29" fmla="*/ 0 h 8"/>
                  <a:gd name="T30" fmla="*/ 26 w 47"/>
                  <a:gd name="T31" fmla="*/ 1 h 8"/>
                  <a:gd name="T32" fmla="*/ 27 w 47"/>
                  <a:gd name="T33" fmla="*/ 1 h 8"/>
                  <a:gd name="T34" fmla="*/ 28 w 47"/>
                  <a:gd name="T35" fmla="*/ 1 h 8"/>
                  <a:gd name="T36" fmla="*/ 29 w 47"/>
                  <a:gd name="T37" fmla="*/ 1 h 8"/>
                  <a:gd name="T38" fmla="*/ 30 w 47"/>
                  <a:gd name="T39" fmla="*/ 1 h 8"/>
                  <a:gd name="T40" fmla="*/ 31 w 47"/>
                  <a:gd name="T41" fmla="*/ 1 h 8"/>
                  <a:gd name="T42" fmla="*/ 33 w 47"/>
                  <a:gd name="T43" fmla="*/ 0 h 8"/>
                  <a:gd name="T44" fmla="*/ 37 w 47"/>
                  <a:gd name="T45" fmla="*/ 1 h 8"/>
                  <a:gd name="T46" fmla="*/ 42 w 47"/>
                  <a:gd name="T47" fmla="*/ 1 h 8"/>
                  <a:gd name="T48" fmla="*/ 45 w 47"/>
                  <a:gd name="T49" fmla="*/ 2 h 8"/>
                  <a:gd name="T50" fmla="*/ 46 w 47"/>
                  <a:gd name="T51" fmla="*/ 2 h 8"/>
                  <a:gd name="T52" fmla="*/ 46 w 47"/>
                  <a:gd name="T53" fmla="*/ 2 h 8"/>
                  <a:gd name="T54" fmla="*/ 45 w 47"/>
                  <a:gd name="T55" fmla="*/ 2 h 8"/>
                  <a:gd name="T56" fmla="*/ 43 w 47"/>
                  <a:gd name="T57" fmla="*/ 2 h 8"/>
                  <a:gd name="T58" fmla="*/ 41 w 47"/>
                  <a:gd name="T59" fmla="*/ 2 h 8"/>
                  <a:gd name="T60" fmla="*/ 40 w 47"/>
                  <a:gd name="T61" fmla="*/ 3 h 8"/>
                  <a:gd name="T62" fmla="*/ 38 w 47"/>
                  <a:gd name="T63" fmla="*/ 3 h 8"/>
                  <a:gd name="T64" fmla="*/ 37 w 47"/>
                  <a:gd name="T65" fmla="*/ 3 h 8"/>
                  <a:gd name="T66" fmla="*/ 35 w 47"/>
                  <a:gd name="T67" fmla="*/ 3 h 8"/>
                  <a:gd name="T68" fmla="*/ 33 w 47"/>
                  <a:gd name="T69" fmla="*/ 3 h 8"/>
                  <a:gd name="T70" fmla="*/ 31 w 47"/>
                  <a:gd name="T71" fmla="*/ 3 h 8"/>
                  <a:gd name="T72" fmla="*/ 28 w 47"/>
                  <a:gd name="T73" fmla="*/ 3 h 8"/>
                  <a:gd name="T74" fmla="*/ 26 w 47"/>
                  <a:gd name="T75" fmla="*/ 3 h 8"/>
                  <a:gd name="T76" fmla="*/ 25 w 47"/>
                  <a:gd name="T77" fmla="*/ 2 h 8"/>
                  <a:gd name="T78" fmla="*/ 23 w 47"/>
                  <a:gd name="T79" fmla="*/ 3 h 8"/>
                  <a:gd name="T80" fmla="*/ 20 w 47"/>
                  <a:gd name="T81" fmla="*/ 3 h 8"/>
                  <a:gd name="T82" fmla="*/ 16 w 47"/>
                  <a:gd name="T83" fmla="*/ 3 h 8"/>
                  <a:gd name="T84" fmla="*/ 12 w 47"/>
                  <a:gd name="T85" fmla="*/ 3 h 8"/>
                  <a:gd name="T86" fmla="*/ 9 w 47"/>
                  <a:gd name="T87" fmla="*/ 3 h 8"/>
                  <a:gd name="T88" fmla="*/ 6 w 47"/>
                  <a:gd name="T89" fmla="*/ 3 h 8"/>
                  <a:gd name="T90" fmla="*/ 4 w 47"/>
                  <a:gd name="T91" fmla="*/ 4 h 8"/>
                  <a:gd name="T92" fmla="*/ 3 w 47"/>
                  <a:gd name="T93" fmla="*/ 4 h 8"/>
                  <a:gd name="T94" fmla="*/ 3 w 47"/>
                  <a:gd name="T95" fmla="*/ 5 h 8"/>
                  <a:gd name="T96" fmla="*/ 2 w 47"/>
                  <a:gd name="T97" fmla="*/ 5 h 8"/>
                  <a:gd name="T98" fmla="*/ 1 w 47"/>
                  <a:gd name="T99" fmla="*/ 6 h 8"/>
                  <a:gd name="T100" fmla="*/ 0 w 47"/>
                  <a:gd name="T101"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 h="8">
                    <a:moveTo>
                      <a:pt x="0" y="7"/>
                    </a:moveTo>
                    <a:lnTo>
                      <a:pt x="0" y="6"/>
                    </a:lnTo>
                    <a:lnTo>
                      <a:pt x="0" y="4"/>
                    </a:lnTo>
                    <a:lnTo>
                      <a:pt x="1" y="3"/>
                    </a:lnTo>
                    <a:lnTo>
                      <a:pt x="3" y="3"/>
                    </a:lnTo>
                    <a:lnTo>
                      <a:pt x="5" y="3"/>
                    </a:lnTo>
                    <a:lnTo>
                      <a:pt x="6" y="2"/>
                    </a:lnTo>
                    <a:lnTo>
                      <a:pt x="7" y="2"/>
                    </a:lnTo>
                    <a:lnTo>
                      <a:pt x="8" y="1"/>
                    </a:lnTo>
                    <a:lnTo>
                      <a:pt x="9" y="1"/>
                    </a:lnTo>
                    <a:lnTo>
                      <a:pt x="10" y="1"/>
                    </a:lnTo>
                    <a:lnTo>
                      <a:pt x="10" y="0"/>
                    </a:lnTo>
                    <a:lnTo>
                      <a:pt x="13" y="0"/>
                    </a:lnTo>
                    <a:lnTo>
                      <a:pt x="15" y="0"/>
                    </a:lnTo>
                    <a:lnTo>
                      <a:pt x="21" y="0"/>
                    </a:lnTo>
                    <a:lnTo>
                      <a:pt x="26" y="1"/>
                    </a:lnTo>
                    <a:lnTo>
                      <a:pt x="27" y="1"/>
                    </a:lnTo>
                    <a:lnTo>
                      <a:pt x="28" y="1"/>
                    </a:lnTo>
                    <a:lnTo>
                      <a:pt x="29" y="1"/>
                    </a:lnTo>
                    <a:lnTo>
                      <a:pt x="30" y="1"/>
                    </a:lnTo>
                    <a:lnTo>
                      <a:pt x="31" y="1"/>
                    </a:lnTo>
                    <a:lnTo>
                      <a:pt x="33" y="0"/>
                    </a:lnTo>
                    <a:lnTo>
                      <a:pt x="37" y="1"/>
                    </a:lnTo>
                    <a:lnTo>
                      <a:pt x="42" y="1"/>
                    </a:lnTo>
                    <a:lnTo>
                      <a:pt x="45" y="2"/>
                    </a:lnTo>
                    <a:lnTo>
                      <a:pt x="46" y="2"/>
                    </a:lnTo>
                    <a:lnTo>
                      <a:pt x="46" y="2"/>
                    </a:lnTo>
                    <a:lnTo>
                      <a:pt x="45" y="2"/>
                    </a:lnTo>
                    <a:lnTo>
                      <a:pt x="43" y="2"/>
                    </a:lnTo>
                    <a:lnTo>
                      <a:pt x="41" y="2"/>
                    </a:lnTo>
                    <a:lnTo>
                      <a:pt x="40" y="3"/>
                    </a:lnTo>
                    <a:lnTo>
                      <a:pt x="38" y="3"/>
                    </a:lnTo>
                    <a:lnTo>
                      <a:pt x="37" y="3"/>
                    </a:lnTo>
                    <a:lnTo>
                      <a:pt x="35" y="3"/>
                    </a:lnTo>
                    <a:lnTo>
                      <a:pt x="33" y="3"/>
                    </a:lnTo>
                    <a:lnTo>
                      <a:pt x="31" y="3"/>
                    </a:lnTo>
                    <a:lnTo>
                      <a:pt x="28" y="3"/>
                    </a:lnTo>
                    <a:lnTo>
                      <a:pt x="26" y="3"/>
                    </a:lnTo>
                    <a:lnTo>
                      <a:pt x="25" y="2"/>
                    </a:lnTo>
                    <a:lnTo>
                      <a:pt x="23" y="3"/>
                    </a:lnTo>
                    <a:lnTo>
                      <a:pt x="20" y="3"/>
                    </a:lnTo>
                    <a:lnTo>
                      <a:pt x="16" y="3"/>
                    </a:lnTo>
                    <a:lnTo>
                      <a:pt x="12" y="3"/>
                    </a:lnTo>
                    <a:lnTo>
                      <a:pt x="9" y="3"/>
                    </a:lnTo>
                    <a:lnTo>
                      <a:pt x="6" y="3"/>
                    </a:lnTo>
                    <a:lnTo>
                      <a:pt x="4" y="4"/>
                    </a:lnTo>
                    <a:lnTo>
                      <a:pt x="3" y="4"/>
                    </a:lnTo>
                    <a:lnTo>
                      <a:pt x="3" y="5"/>
                    </a:lnTo>
                    <a:lnTo>
                      <a:pt x="2" y="5"/>
                    </a:lnTo>
                    <a:lnTo>
                      <a:pt x="1" y="6"/>
                    </a:lnTo>
                    <a:lnTo>
                      <a:pt x="0" y="7"/>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2" name="Freeform 374"/>
            <p:cNvSpPr>
              <a:spLocks/>
            </p:cNvSpPr>
            <p:nvPr/>
          </p:nvSpPr>
          <p:spPr bwMode="auto">
            <a:xfrm>
              <a:off x="4301969" y="2225365"/>
              <a:ext cx="6611" cy="4408"/>
            </a:xfrm>
            <a:custGeom>
              <a:avLst/>
              <a:gdLst>
                <a:gd name="T0" fmla="*/ 0 w 3"/>
                <a:gd name="T1" fmla="*/ 0 h 1"/>
                <a:gd name="T2" fmla="*/ 0 w 3"/>
                <a:gd name="T3" fmla="*/ 0 h 1"/>
                <a:gd name="T4" fmla="*/ 0 w 3"/>
                <a:gd name="T5" fmla="*/ 0 h 1"/>
                <a:gd name="T6" fmla="*/ 1 w 3"/>
                <a:gd name="T7" fmla="*/ 0 h 1"/>
                <a:gd name="T8" fmla="*/ 1 w 3"/>
                <a:gd name="T9" fmla="*/ 0 h 1"/>
                <a:gd name="T10" fmla="*/ 2 w 3"/>
                <a:gd name="T11" fmla="*/ 0 h 1"/>
                <a:gd name="T12" fmla="*/ 1 w 3"/>
                <a:gd name="T13" fmla="*/ 0 h 1"/>
                <a:gd name="T14" fmla="*/ 0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0"/>
                  </a:moveTo>
                  <a:lnTo>
                    <a:pt x="0" y="0"/>
                  </a:lnTo>
                  <a:lnTo>
                    <a:pt x="0" y="0"/>
                  </a:lnTo>
                  <a:lnTo>
                    <a:pt x="1" y="0"/>
                  </a:lnTo>
                  <a:lnTo>
                    <a:pt x="1" y="0"/>
                  </a:lnTo>
                  <a:lnTo>
                    <a:pt x="2" y="0"/>
                  </a:lnTo>
                  <a:lnTo>
                    <a:pt x="1" y="0"/>
                  </a:lnTo>
                  <a:lnTo>
                    <a:pt x="0" y="0"/>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 name="Group 375"/>
            <p:cNvGrpSpPr>
              <a:grpSpLocks/>
            </p:cNvGrpSpPr>
            <p:nvPr/>
          </p:nvGrpSpPr>
          <p:grpSpPr bwMode="auto">
            <a:xfrm>
              <a:off x="6173190" y="1083678"/>
              <a:ext cx="711902" cy="350440"/>
              <a:chOff x="3827" y="2198"/>
              <a:chExt cx="284" cy="98"/>
            </a:xfrm>
          </p:grpSpPr>
          <p:sp>
            <p:nvSpPr>
              <p:cNvPr id="1649" name="Freeform 376"/>
              <p:cNvSpPr>
                <a:spLocks/>
              </p:cNvSpPr>
              <p:nvPr/>
            </p:nvSpPr>
            <p:spPr bwMode="auto">
              <a:xfrm>
                <a:off x="3827" y="2198"/>
                <a:ext cx="279" cy="91"/>
              </a:xfrm>
              <a:custGeom>
                <a:avLst/>
                <a:gdLst>
                  <a:gd name="T0" fmla="*/ 29 w 279"/>
                  <a:gd name="T1" fmla="*/ 3 h 91"/>
                  <a:gd name="T2" fmla="*/ 4 w 279"/>
                  <a:gd name="T3" fmla="*/ 0 h 91"/>
                  <a:gd name="T4" fmla="*/ 0 w 279"/>
                  <a:gd name="T5" fmla="*/ 0 h 91"/>
                  <a:gd name="T6" fmla="*/ 10 w 279"/>
                  <a:gd name="T7" fmla="*/ 72 h 91"/>
                  <a:gd name="T8" fmla="*/ 275 w 279"/>
                  <a:gd name="T9" fmla="*/ 90 h 91"/>
                  <a:gd name="T10" fmla="*/ 278 w 279"/>
                  <a:gd name="T11" fmla="*/ 90 h 91"/>
                  <a:gd name="T12" fmla="*/ 278 w 279"/>
                  <a:gd name="T13" fmla="*/ 86 h 91"/>
                  <a:gd name="T14" fmla="*/ 278 w 279"/>
                  <a:gd name="T15" fmla="*/ 83 h 91"/>
                  <a:gd name="T16" fmla="*/ 259 w 279"/>
                  <a:gd name="T17" fmla="*/ 70 h 91"/>
                  <a:gd name="T18" fmla="*/ 170 w 279"/>
                  <a:gd name="T19" fmla="*/ 63 h 91"/>
                  <a:gd name="T20" fmla="*/ 150 w 279"/>
                  <a:gd name="T21" fmla="*/ 47 h 91"/>
                  <a:gd name="T22" fmla="*/ 128 w 279"/>
                  <a:gd name="T23" fmla="*/ 47 h 91"/>
                  <a:gd name="T24" fmla="*/ 118 w 279"/>
                  <a:gd name="T25" fmla="*/ 36 h 91"/>
                  <a:gd name="T26" fmla="*/ 90 w 279"/>
                  <a:gd name="T27" fmla="*/ 33 h 91"/>
                  <a:gd name="T28" fmla="*/ 87 w 279"/>
                  <a:gd name="T29" fmla="*/ 27 h 91"/>
                  <a:gd name="T30" fmla="*/ 38 w 279"/>
                  <a:gd name="T31" fmla="*/ 23 h 91"/>
                  <a:gd name="T32" fmla="*/ 29 w 279"/>
                  <a:gd name="T33"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9" h="91">
                    <a:moveTo>
                      <a:pt x="29" y="3"/>
                    </a:moveTo>
                    <a:lnTo>
                      <a:pt x="4" y="0"/>
                    </a:lnTo>
                    <a:lnTo>
                      <a:pt x="0" y="0"/>
                    </a:lnTo>
                    <a:lnTo>
                      <a:pt x="10" y="72"/>
                    </a:lnTo>
                    <a:lnTo>
                      <a:pt x="275" y="90"/>
                    </a:lnTo>
                    <a:lnTo>
                      <a:pt x="278" y="90"/>
                    </a:lnTo>
                    <a:lnTo>
                      <a:pt x="278" y="86"/>
                    </a:lnTo>
                    <a:lnTo>
                      <a:pt x="278" y="83"/>
                    </a:lnTo>
                    <a:lnTo>
                      <a:pt x="259" y="70"/>
                    </a:lnTo>
                    <a:lnTo>
                      <a:pt x="170" y="63"/>
                    </a:lnTo>
                    <a:lnTo>
                      <a:pt x="150" y="47"/>
                    </a:lnTo>
                    <a:lnTo>
                      <a:pt x="128" y="47"/>
                    </a:lnTo>
                    <a:lnTo>
                      <a:pt x="118" y="36"/>
                    </a:lnTo>
                    <a:lnTo>
                      <a:pt x="90" y="33"/>
                    </a:lnTo>
                    <a:lnTo>
                      <a:pt x="87" y="27"/>
                    </a:lnTo>
                    <a:lnTo>
                      <a:pt x="38" y="23"/>
                    </a:lnTo>
                    <a:lnTo>
                      <a:pt x="29" y="3"/>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0" name="Freeform 377"/>
              <p:cNvSpPr>
                <a:spLocks/>
              </p:cNvSpPr>
              <p:nvPr/>
            </p:nvSpPr>
            <p:spPr bwMode="auto">
              <a:xfrm>
                <a:off x="3827" y="2198"/>
                <a:ext cx="284" cy="98"/>
              </a:xfrm>
              <a:custGeom>
                <a:avLst/>
                <a:gdLst>
                  <a:gd name="T0" fmla="*/ 30 w 284"/>
                  <a:gd name="T1" fmla="*/ 4 h 98"/>
                  <a:gd name="T2" fmla="*/ 4 w 284"/>
                  <a:gd name="T3" fmla="*/ 0 h 98"/>
                  <a:gd name="T4" fmla="*/ 0 w 284"/>
                  <a:gd name="T5" fmla="*/ 0 h 98"/>
                  <a:gd name="T6" fmla="*/ 10 w 284"/>
                  <a:gd name="T7" fmla="*/ 78 h 98"/>
                  <a:gd name="T8" fmla="*/ 279 w 284"/>
                  <a:gd name="T9" fmla="*/ 97 h 98"/>
                  <a:gd name="T10" fmla="*/ 283 w 284"/>
                  <a:gd name="T11" fmla="*/ 97 h 98"/>
                  <a:gd name="T12" fmla="*/ 283 w 284"/>
                  <a:gd name="T13" fmla="*/ 93 h 98"/>
                  <a:gd name="T14" fmla="*/ 283 w 284"/>
                  <a:gd name="T15" fmla="*/ 90 h 98"/>
                  <a:gd name="T16" fmla="*/ 263 w 284"/>
                  <a:gd name="T17" fmla="*/ 76 h 98"/>
                  <a:gd name="T18" fmla="*/ 173 w 284"/>
                  <a:gd name="T19" fmla="*/ 68 h 98"/>
                  <a:gd name="T20" fmla="*/ 152 w 284"/>
                  <a:gd name="T21" fmla="*/ 51 h 98"/>
                  <a:gd name="T22" fmla="*/ 131 w 284"/>
                  <a:gd name="T23" fmla="*/ 51 h 98"/>
                  <a:gd name="T24" fmla="*/ 120 w 284"/>
                  <a:gd name="T25" fmla="*/ 39 h 98"/>
                  <a:gd name="T26" fmla="*/ 91 w 284"/>
                  <a:gd name="T27" fmla="*/ 36 h 98"/>
                  <a:gd name="T28" fmla="*/ 88 w 284"/>
                  <a:gd name="T29" fmla="*/ 29 h 98"/>
                  <a:gd name="T30" fmla="*/ 39 w 284"/>
                  <a:gd name="T31" fmla="*/ 25 h 98"/>
                  <a:gd name="T32" fmla="*/ 30 w 284"/>
                  <a:gd name="T33"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98">
                    <a:moveTo>
                      <a:pt x="30" y="4"/>
                    </a:moveTo>
                    <a:lnTo>
                      <a:pt x="4" y="0"/>
                    </a:lnTo>
                    <a:lnTo>
                      <a:pt x="0" y="0"/>
                    </a:lnTo>
                    <a:lnTo>
                      <a:pt x="10" y="78"/>
                    </a:lnTo>
                    <a:lnTo>
                      <a:pt x="279" y="97"/>
                    </a:lnTo>
                    <a:lnTo>
                      <a:pt x="283" y="97"/>
                    </a:lnTo>
                    <a:lnTo>
                      <a:pt x="283" y="93"/>
                    </a:lnTo>
                    <a:lnTo>
                      <a:pt x="283" y="90"/>
                    </a:lnTo>
                    <a:lnTo>
                      <a:pt x="263" y="76"/>
                    </a:lnTo>
                    <a:lnTo>
                      <a:pt x="173" y="68"/>
                    </a:lnTo>
                    <a:lnTo>
                      <a:pt x="152" y="51"/>
                    </a:lnTo>
                    <a:lnTo>
                      <a:pt x="131" y="51"/>
                    </a:lnTo>
                    <a:lnTo>
                      <a:pt x="120" y="39"/>
                    </a:lnTo>
                    <a:lnTo>
                      <a:pt x="91" y="36"/>
                    </a:lnTo>
                    <a:lnTo>
                      <a:pt x="88" y="29"/>
                    </a:lnTo>
                    <a:lnTo>
                      <a:pt x="39" y="25"/>
                    </a:lnTo>
                    <a:lnTo>
                      <a:pt x="30" y="4"/>
                    </a:lnTo>
                  </a:path>
                </a:pathLst>
              </a:custGeom>
              <a:solidFill>
                <a:srgbClr val="AAAAAA"/>
              </a:solidFill>
              <a:ln w="12700" cap="rnd" cmpd="sng">
                <a:solidFill>
                  <a:srgbClr val="44444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1" name="Freeform 378"/>
              <p:cNvSpPr>
                <a:spLocks/>
              </p:cNvSpPr>
              <p:nvPr/>
            </p:nvSpPr>
            <p:spPr bwMode="auto">
              <a:xfrm>
                <a:off x="3833" y="2200"/>
                <a:ext cx="273" cy="86"/>
              </a:xfrm>
              <a:custGeom>
                <a:avLst/>
                <a:gdLst>
                  <a:gd name="T0" fmla="*/ 272 w 273"/>
                  <a:gd name="T1" fmla="*/ 85 h 86"/>
                  <a:gd name="T2" fmla="*/ 7 w 273"/>
                  <a:gd name="T3" fmla="*/ 71 h 86"/>
                  <a:gd name="T4" fmla="*/ 0 w 273"/>
                  <a:gd name="T5" fmla="*/ 0 h 86"/>
                </a:gdLst>
                <a:ahLst/>
                <a:cxnLst>
                  <a:cxn ang="0">
                    <a:pos x="T0" y="T1"/>
                  </a:cxn>
                  <a:cxn ang="0">
                    <a:pos x="T2" y="T3"/>
                  </a:cxn>
                  <a:cxn ang="0">
                    <a:pos x="T4" y="T5"/>
                  </a:cxn>
                </a:cxnLst>
                <a:rect l="0" t="0" r="r" b="b"/>
                <a:pathLst>
                  <a:path w="273" h="86">
                    <a:moveTo>
                      <a:pt x="272" y="85"/>
                    </a:moveTo>
                    <a:lnTo>
                      <a:pt x="7" y="71"/>
                    </a:lnTo>
                    <a:lnTo>
                      <a:pt x="0" y="0"/>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2" name="Line 379"/>
              <p:cNvSpPr>
                <a:spLocks noChangeShapeType="1"/>
              </p:cNvSpPr>
              <p:nvPr/>
            </p:nvSpPr>
            <p:spPr bwMode="auto">
              <a:xfrm>
                <a:off x="3862" y="2200"/>
                <a:ext cx="0" cy="0"/>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53" name="Freeform 380"/>
              <p:cNvSpPr>
                <a:spLocks/>
              </p:cNvSpPr>
              <p:nvPr/>
            </p:nvSpPr>
            <p:spPr bwMode="auto">
              <a:xfrm>
                <a:off x="3977" y="2264"/>
                <a:ext cx="25" cy="22"/>
              </a:xfrm>
              <a:custGeom>
                <a:avLst/>
                <a:gdLst>
                  <a:gd name="T0" fmla="*/ 24 w 25"/>
                  <a:gd name="T1" fmla="*/ 0 h 22"/>
                  <a:gd name="T2" fmla="*/ 0 w 25"/>
                  <a:gd name="T3" fmla="*/ 16 h 22"/>
                  <a:gd name="T4" fmla="*/ 0 w 25"/>
                  <a:gd name="T5" fmla="*/ 21 h 22"/>
                </a:gdLst>
                <a:ahLst/>
                <a:cxnLst>
                  <a:cxn ang="0">
                    <a:pos x="T0" y="T1"/>
                  </a:cxn>
                  <a:cxn ang="0">
                    <a:pos x="T2" y="T3"/>
                  </a:cxn>
                  <a:cxn ang="0">
                    <a:pos x="T4" y="T5"/>
                  </a:cxn>
                </a:cxnLst>
                <a:rect l="0" t="0" r="r" b="b"/>
                <a:pathLst>
                  <a:path w="25" h="22">
                    <a:moveTo>
                      <a:pt x="24" y="0"/>
                    </a:moveTo>
                    <a:lnTo>
                      <a:pt x="0" y="16"/>
                    </a:lnTo>
                    <a:lnTo>
                      <a:pt x="0" y="21"/>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4" name="Freeform 381"/>
              <p:cNvSpPr>
                <a:spLocks/>
              </p:cNvSpPr>
              <p:nvPr/>
            </p:nvSpPr>
            <p:spPr bwMode="auto">
              <a:xfrm>
                <a:off x="3920" y="2250"/>
                <a:ext cx="61" cy="30"/>
              </a:xfrm>
              <a:custGeom>
                <a:avLst/>
                <a:gdLst>
                  <a:gd name="T0" fmla="*/ 60 w 61"/>
                  <a:gd name="T1" fmla="*/ 0 h 30"/>
                  <a:gd name="T2" fmla="*/ 0 w 61"/>
                  <a:gd name="T3" fmla="*/ 24 h 30"/>
                  <a:gd name="T4" fmla="*/ 0 w 61"/>
                  <a:gd name="T5" fmla="*/ 29 h 30"/>
                  <a:gd name="T6" fmla="*/ 60 w 61"/>
                  <a:gd name="T7" fmla="*/ 0 h 30"/>
                </a:gdLst>
                <a:ahLst/>
                <a:cxnLst>
                  <a:cxn ang="0">
                    <a:pos x="T0" y="T1"/>
                  </a:cxn>
                  <a:cxn ang="0">
                    <a:pos x="T2" y="T3"/>
                  </a:cxn>
                  <a:cxn ang="0">
                    <a:pos x="T4" y="T5"/>
                  </a:cxn>
                  <a:cxn ang="0">
                    <a:pos x="T6" y="T7"/>
                  </a:cxn>
                </a:cxnLst>
                <a:rect l="0" t="0" r="r" b="b"/>
                <a:pathLst>
                  <a:path w="61" h="30">
                    <a:moveTo>
                      <a:pt x="60" y="0"/>
                    </a:moveTo>
                    <a:lnTo>
                      <a:pt x="0" y="24"/>
                    </a:lnTo>
                    <a:lnTo>
                      <a:pt x="0" y="29"/>
                    </a:lnTo>
                    <a:lnTo>
                      <a:pt x="60"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5" name="Freeform 382"/>
              <p:cNvSpPr>
                <a:spLocks/>
              </p:cNvSpPr>
              <p:nvPr/>
            </p:nvSpPr>
            <p:spPr bwMode="auto">
              <a:xfrm>
                <a:off x="3920" y="2250"/>
                <a:ext cx="61" cy="30"/>
              </a:xfrm>
              <a:custGeom>
                <a:avLst/>
                <a:gdLst>
                  <a:gd name="T0" fmla="*/ 60 w 61"/>
                  <a:gd name="T1" fmla="*/ 0 h 30"/>
                  <a:gd name="T2" fmla="*/ 0 w 61"/>
                  <a:gd name="T3" fmla="*/ 24 h 30"/>
                  <a:gd name="T4" fmla="*/ 0 w 61"/>
                  <a:gd name="T5" fmla="*/ 29 h 30"/>
                  <a:gd name="T6" fmla="*/ 60 w 61"/>
                  <a:gd name="T7" fmla="*/ 0 h 30"/>
                </a:gdLst>
                <a:ahLst/>
                <a:cxnLst>
                  <a:cxn ang="0">
                    <a:pos x="T0" y="T1"/>
                  </a:cxn>
                  <a:cxn ang="0">
                    <a:pos x="T2" y="T3"/>
                  </a:cxn>
                  <a:cxn ang="0">
                    <a:pos x="T4" y="T5"/>
                  </a:cxn>
                  <a:cxn ang="0">
                    <a:pos x="T6" y="T7"/>
                  </a:cxn>
                </a:cxnLst>
                <a:rect l="0" t="0" r="r" b="b"/>
                <a:pathLst>
                  <a:path w="61" h="30">
                    <a:moveTo>
                      <a:pt x="60" y="0"/>
                    </a:moveTo>
                    <a:lnTo>
                      <a:pt x="0" y="24"/>
                    </a:lnTo>
                    <a:lnTo>
                      <a:pt x="0" y="29"/>
                    </a:lnTo>
                    <a:lnTo>
                      <a:pt x="60"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6" name="Freeform 383"/>
              <p:cNvSpPr>
                <a:spLocks/>
              </p:cNvSpPr>
              <p:nvPr/>
            </p:nvSpPr>
            <p:spPr bwMode="auto">
              <a:xfrm>
                <a:off x="3923" y="2250"/>
                <a:ext cx="63" cy="36"/>
              </a:xfrm>
              <a:custGeom>
                <a:avLst/>
                <a:gdLst>
                  <a:gd name="T0" fmla="*/ 62 w 63"/>
                  <a:gd name="T1" fmla="*/ 0 h 36"/>
                  <a:gd name="T2" fmla="*/ 0 w 63"/>
                  <a:gd name="T3" fmla="*/ 29 h 36"/>
                  <a:gd name="T4" fmla="*/ 0 w 63"/>
                  <a:gd name="T5" fmla="*/ 35 h 36"/>
                </a:gdLst>
                <a:ahLst/>
                <a:cxnLst>
                  <a:cxn ang="0">
                    <a:pos x="T0" y="T1"/>
                  </a:cxn>
                  <a:cxn ang="0">
                    <a:pos x="T2" y="T3"/>
                  </a:cxn>
                  <a:cxn ang="0">
                    <a:pos x="T4" y="T5"/>
                  </a:cxn>
                </a:cxnLst>
                <a:rect l="0" t="0" r="r" b="b"/>
                <a:pathLst>
                  <a:path w="63" h="36">
                    <a:moveTo>
                      <a:pt x="62" y="0"/>
                    </a:moveTo>
                    <a:lnTo>
                      <a:pt x="0" y="29"/>
                    </a:lnTo>
                    <a:lnTo>
                      <a:pt x="0" y="35"/>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7" name="Freeform 384"/>
              <p:cNvSpPr>
                <a:spLocks/>
              </p:cNvSpPr>
              <p:nvPr/>
            </p:nvSpPr>
            <p:spPr bwMode="auto">
              <a:xfrm>
                <a:off x="3842" y="2235"/>
                <a:ext cx="110" cy="37"/>
              </a:xfrm>
              <a:custGeom>
                <a:avLst/>
                <a:gdLst>
                  <a:gd name="T0" fmla="*/ 53 w 110"/>
                  <a:gd name="T1" fmla="*/ 25 h 37"/>
                  <a:gd name="T2" fmla="*/ 43 w 110"/>
                  <a:gd name="T3" fmla="*/ 28 h 37"/>
                  <a:gd name="T4" fmla="*/ 33 w 110"/>
                  <a:gd name="T5" fmla="*/ 28 h 37"/>
                  <a:gd name="T6" fmla="*/ 30 w 110"/>
                  <a:gd name="T7" fmla="*/ 32 h 37"/>
                  <a:gd name="T8" fmla="*/ 17 w 110"/>
                  <a:gd name="T9" fmla="*/ 32 h 37"/>
                  <a:gd name="T10" fmla="*/ 14 w 110"/>
                  <a:gd name="T11" fmla="*/ 36 h 37"/>
                  <a:gd name="T12" fmla="*/ 3 w 110"/>
                  <a:gd name="T13" fmla="*/ 36 h 37"/>
                  <a:gd name="T14" fmla="*/ 0 w 110"/>
                  <a:gd name="T15" fmla="*/ 32 h 37"/>
                  <a:gd name="T16" fmla="*/ 3 w 110"/>
                  <a:gd name="T17" fmla="*/ 28 h 37"/>
                  <a:gd name="T18" fmla="*/ 3 w 110"/>
                  <a:gd name="T19" fmla="*/ 25 h 37"/>
                  <a:gd name="T20" fmla="*/ 14 w 110"/>
                  <a:gd name="T21" fmla="*/ 15 h 37"/>
                  <a:gd name="T22" fmla="*/ 17 w 110"/>
                  <a:gd name="T23" fmla="*/ 15 h 37"/>
                  <a:gd name="T24" fmla="*/ 19 w 110"/>
                  <a:gd name="T25" fmla="*/ 11 h 37"/>
                  <a:gd name="T26" fmla="*/ 27 w 110"/>
                  <a:gd name="T27" fmla="*/ 11 h 37"/>
                  <a:gd name="T28" fmla="*/ 30 w 110"/>
                  <a:gd name="T29" fmla="*/ 7 h 37"/>
                  <a:gd name="T30" fmla="*/ 37 w 110"/>
                  <a:gd name="T31" fmla="*/ 7 h 37"/>
                  <a:gd name="T32" fmla="*/ 43 w 110"/>
                  <a:gd name="T33" fmla="*/ 4 h 37"/>
                  <a:gd name="T34" fmla="*/ 80 w 110"/>
                  <a:gd name="T35" fmla="*/ 4 h 37"/>
                  <a:gd name="T36" fmla="*/ 100 w 110"/>
                  <a:gd name="T37" fmla="*/ 0 h 37"/>
                  <a:gd name="T38" fmla="*/ 109 w 110"/>
                  <a:gd name="T3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37">
                    <a:moveTo>
                      <a:pt x="53" y="25"/>
                    </a:moveTo>
                    <a:lnTo>
                      <a:pt x="43" y="28"/>
                    </a:lnTo>
                    <a:lnTo>
                      <a:pt x="33" y="28"/>
                    </a:lnTo>
                    <a:lnTo>
                      <a:pt x="30" y="32"/>
                    </a:lnTo>
                    <a:lnTo>
                      <a:pt x="17" y="32"/>
                    </a:lnTo>
                    <a:lnTo>
                      <a:pt x="14" y="36"/>
                    </a:lnTo>
                    <a:lnTo>
                      <a:pt x="3" y="36"/>
                    </a:lnTo>
                    <a:lnTo>
                      <a:pt x="0" y="32"/>
                    </a:lnTo>
                    <a:lnTo>
                      <a:pt x="3" y="28"/>
                    </a:lnTo>
                    <a:lnTo>
                      <a:pt x="3" y="25"/>
                    </a:lnTo>
                    <a:lnTo>
                      <a:pt x="14" y="15"/>
                    </a:lnTo>
                    <a:lnTo>
                      <a:pt x="17" y="15"/>
                    </a:lnTo>
                    <a:lnTo>
                      <a:pt x="19" y="11"/>
                    </a:lnTo>
                    <a:lnTo>
                      <a:pt x="27" y="11"/>
                    </a:lnTo>
                    <a:lnTo>
                      <a:pt x="30" y="7"/>
                    </a:lnTo>
                    <a:lnTo>
                      <a:pt x="37" y="7"/>
                    </a:lnTo>
                    <a:lnTo>
                      <a:pt x="43" y="4"/>
                    </a:lnTo>
                    <a:lnTo>
                      <a:pt x="80" y="4"/>
                    </a:lnTo>
                    <a:lnTo>
                      <a:pt x="100" y="0"/>
                    </a:lnTo>
                    <a:lnTo>
                      <a:pt x="109" y="1"/>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 name="Freeform 385"/>
              <p:cNvSpPr>
                <a:spLocks/>
              </p:cNvSpPr>
              <p:nvPr/>
            </p:nvSpPr>
            <p:spPr bwMode="auto">
              <a:xfrm>
                <a:off x="3856" y="2245"/>
                <a:ext cx="7" cy="6"/>
              </a:xfrm>
              <a:custGeom>
                <a:avLst/>
                <a:gdLst>
                  <a:gd name="T0" fmla="*/ 6 w 7"/>
                  <a:gd name="T1" fmla="*/ 5 h 6"/>
                  <a:gd name="T2" fmla="*/ 6 w 7"/>
                  <a:gd name="T3" fmla="*/ 0 h 6"/>
                  <a:gd name="T4" fmla="*/ 4 w 7"/>
                  <a:gd name="T5" fmla="*/ 0 h 6"/>
                  <a:gd name="T6" fmla="*/ 0 w 7"/>
                  <a:gd name="T7" fmla="*/ 0 h 6"/>
                </a:gdLst>
                <a:ahLst/>
                <a:cxnLst>
                  <a:cxn ang="0">
                    <a:pos x="T0" y="T1"/>
                  </a:cxn>
                  <a:cxn ang="0">
                    <a:pos x="T2" y="T3"/>
                  </a:cxn>
                  <a:cxn ang="0">
                    <a:pos x="T4" y="T5"/>
                  </a:cxn>
                  <a:cxn ang="0">
                    <a:pos x="T6" y="T7"/>
                  </a:cxn>
                </a:cxnLst>
                <a:rect l="0" t="0" r="r" b="b"/>
                <a:pathLst>
                  <a:path w="7" h="6">
                    <a:moveTo>
                      <a:pt x="6" y="5"/>
                    </a:moveTo>
                    <a:lnTo>
                      <a:pt x="6" y="0"/>
                    </a:lnTo>
                    <a:lnTo>
                      <a:pt x="4" y="0"/>
                    </a:lnTo>
                    <a:lnTo>
                      <a:pt x="0" y="0"/>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9" name="Freeform 386"/>
              <p:cNvSpPr>
                <a:spLocks/>
              </p:cNvSpPr>
              <p:nvPr/>
            </p:nvSpPr>
            <p:spPr bwMode="auto">
              <a:xfrm>
                <a:off x="3892" y="2251"/>
                <a:ext cx="65" cy="19"/>
              </a:xfrm>
              <a:custGeom>
                <a:avLst/>
                <a:gdLst>
                  <a:gd name="T0" fmla="*/ 64 w 65"/>
                  <a:gd name="T1" fmla="*/ 0 h 19"/>
                  <a:gd name="T2" fmla="*/ 9 w 65"/>
                  <a:gd name="T3" fmla="*/ 18 h 19"/>
                  <a:gd name="T4" fmla="*/ 0 w 65"/>
                  <a:gd name="T5" fmla="*/ 14 h 19"/>
                  <a:gd name="T6" fmla="*/ 0 w 65"/>
                  <a:gd name="T7" fmla="*/ 10 h 19"/>
                  <a:gd name="T8" fmla="*/ 3 w 65"/>
                  <a:gd name="T9" fmla="*/ 7 h 19"/>
                  <a:gd name="T10" fmla="*/ 3 w 65"/>
                  <a:gd name="T11" fmla="*/ 11 h 19"/>
                  <a:gd name="T12" fmla="*/ 9 w 65"/>
                  <a:gd name="T13" fmla="*/ 11 h 19"/>
                  <a:gd name="T14" fmla="*/ 9 w 65"/>
                  <a:gd name="T15" fmla="*/ 1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9">
                    <a:moveTo>
                      <a:pt x="64" y="0"/>
                    </a:moveTo>
                    <a:lnTo>
                      <a:pt x="9" y="18"/>
                    </a:lnTo>
                    <a:lnTo>
                      <a:pt x="0" y="14"/>
                    </a:lnTo>
                    <a:lnTo>
                      <a:pt x="0" y="10"/>
                    </a:lnTo>
                    <a:lnTo>
                      <a:pt x="3" y="7"/>
                    </a:lnTo>
                    <a:lnTo>
                      <a:pt x="3" y="11"/>
                    </a:lnTo>
                    <a:lnTo>
                      <a:pt x="9" y="11"/>
                    </a:lnTo>
                    <a:lnTo>
                      <a:pt x="9" y="18"/>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0" name="Freeform 387"/>
              <p:cNvSpPr>
                <a:spLocks/>
              </p:cNvSpPr>
              <p:nvPr/>
            </p:nvSpPr>
            <p:spPr bwMode="auto">
              <a:xfrm>
                <a:off x="3837" y="2256"/>
                <a:ext cx="20" cy="14"/>
              </a:xfrm>
              <a:custGeom>
                <a:avLst/>
                <a:gdLst>
                  <a:gd name="T0" fmla="*/ 19 w 20"/>
                  <a:gd name="T1" fmla="*/ 3 h 14"/>
                  <a:gd name="T2" fmla="*/ 19 w 20"/>
                  <a:gd name="T3" fmla="*/ 9 h 14"/>
                  <a:gd name="T4" fmla="*/ 7 w 20"/>
                  <a:gd name="T5" fmla="*/ 9 h 14"/>
                  <a:gd name="T6" fmla="*/ 3 w 20"/>
                  <a:gd name="T7" fmla="*/ 13 h 14"/>
                  <a:gd name="T8" fmla="*/ 0 w 20"/>
                  <a:gd name="T9" fmla="*/ 13 h 14"/>
                  <a:gd name="T10" fmla="*/ 0 w 20"/>
                  <a:gd name="T11" fmla="*/ 9 h 14"/>
                  <a:gd name="T12" fmla="*/ 9 w 20"/>
                  <a:gd name="T13" fmla="*/ 0 h 14"/>
                  <a:gd name="T14" fmla="*/ 16 w 20"/>
                  <a:gd name="T15" fmla="*/ 0 h 14"/>
                  <a:gd name="T16" fmla="*/ 19 w 20"/>
                  <a:gd name="T1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4">
                    <a:moveTo>
                      <a:pt x="19" y="3"/>
                    </a:moveTo>
                    <a:lnTo>
                      <a:pt x="19" y="9"/>
                    </a:lnTo>
                    <a:lnTo>
                      <a:pt x="7" y="9"/>
                    </a:lnTo>
                    <a:lnTo>
                      <a:pt x="3" y="13"/>
                    </a:lnTo>
                    <a:lnTo>
                      <a:pt x="0" y="13"/>
                    </a:lnTo>
                    <a:lnTo>
                      <a:pt x="0" y="9"/>
                    </a:lnTo>
                    <a:lnTo>
                      <a:pt x="9" y="0"/>
                    </a:lnTo>
                    <a:lnTo>
                      <a:pt x="16" y="0"/>
                    </a:lnTo>
                    <a:lnTo>
                      <a:pt x="19"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1" name="Freeform 388"/>
              <p:cNvSpPr>
                <a:spLocks/>
              </p:cNvSpPr>
              <p:nvPr/>
            </p:nvSpPr>
            <p:spPr bwMode="auto">
              <a:xfrm>
                <a:off x="3842" y="2259"/>
                <a:ext cx="21" cy="13"/>
              </a:xfrm>
              <a:custGeom>
                <a:avLst/>
                <a:gdLst>
                  <a:gd name="T0" fmla="*/ 20 w 21"/>
                  <a:gd name="T1" fmla="*/ 3 h 13"/>
                  <a:gd name="T2" fmla="*/ 20 w 21"/>
                  <a:gd name="T3" fmla="*/ 9 h 13"/>
                  <a:gd name="T4" fmla="*/ 7 w 21"/>
                  <a:gd name="T5" fmla="*/ 9 h 13"/>
                  <a:gd name="T6" fmla="*/ 3 w 21"/>
                  <a:gd name="T7" fmla="*/ 12 h 13"/>
                  <a:gd name="T8" fmla="*/ 0 w 21"/>
                  <a:gd name="T9" fmla="*/ 12 h 13"/>
                  <a:gd name="T10" fmla="*/ 0 w 21"/>
                  <a:gd name="T11" fmla="*/ 9 h 13"/>
                  <a:gd name="T12" fmla="*/ 10 w 21"/>
                  <a:gd name="T13" fmla="*/ 0 h 13"/>
                  <a:gd name="T14" fmla="*/ 16 w 21"/>
                  <a:gd name="T15" fmla="*/ 0 h 13"/>
                  <a:gd name="T16" fmla="*/ 20 w 21"/>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3">
                    <a:moveTo>
                      <a:pt x="20" y="3"/>
                    </a:moveTo>
                    <a:lnTo>
                      <a:pt x="20" y="9"/>
                    </a:lnTo>
                    <a:lnTo>
                      <a:pt x="7" y="9"/>
                    </a:lnTo>
                    <a:lnTo>
                      <a:pt x="3" y="12"/>
                    </a:lnTo>
                    <a:lnTo>
                      <a:pt x="0" y="12"/>
                    </a:lnTo>
                    <a:lnTo>
                      <a:pt x="0" y="9"/>
                    </a:lnTo>
                    <a:lnTo>
                      <a:pt x="10" y="0"/>
                    </a:lnTo>
                    <a:lnTo>
                      <a:pt x="16" y="0"/>
                    </a:lnTo>
                    <a:lnTo>
                      <a:pt x="20" y="3"/>
                    </a:lnTo>
                  </a:path>
                </a:pathLst>
              </a:custGeom>
              <a:solidFill>
                <a:srgbClr val="00A800"/>
              </a:solidFill>
              <a:ln w="12700" cap="rnd" cmpd="sng">
                <a:solidFill>
                  <a:srgbClr val="44444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2" name="Freeform 389"/>
              <p:cNvSpPr>
                <a:spLocks/>
              </p:cNvSpPr>
              <p:nvPr/>
            </p:nvSpPr>
            <p:spPr bwMode="auto">
              <a:xfrm>
                <a:off x="3837" y="2256"/>
                <a:ext cx="34" cy="14"/>
              </a:xfrm>
              <a:custGeom>
                <a:avLst/>
                <a:gdLst>
                  <a:gd name="T0" fmla="*/ 18 w 34"/>
                  <a:gd name="T1" fmla="*/ 3 h 14"/>
                  <a:gd name="T2" fmla="*/ 33 w 34"/>
                  <a:gd name="T3" fmla="*/ 3 h 14"/>
                  <a:gd name="T4" fmla="*/ 33 w 34"/>
                  <a:gd name="T5" fmla="*/ 5 h 14"/>
                  <a:gd name="T6" fmla="*/ 30 w 34"/>
                  <a:gd name="T7" fmla="*/ 9 h 14"/>
                  <a:gd name="T8" fmla="*/ 21 w 34"/>
                  <a:gd name="T9" fmla="*/ 9 h 14"/>
                  <a:gd name="T10" fmla="*/ 18 w 34"/>
                  <a:gd name="T11" fmla="*/ 13 h 14"/>
                  <a:gd name="T12" fmla="*/ 0 w 34"/>
                  <a:gd name="T13" fmla="*/ 13 h 14"/>
                  <a:gd name="T14" fmla="*/ 12 w 34"/>
                  <a:gd name="T15" fmla="*/ 0 h 14"/>
                  <a:gd name="T16" fmla="*/ 15 w 34"/>
                  <a:gd name="T17" fmla="*/ 3 h 14"/>
                  <a:gd name="T18" fmla="*/ 18 w 34"/>
                  <a:gd name="T1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4">
                    <a:moveTo>
                      <a:pt x="18" y="3"/>
                    </a:moveTo>
                    <a:lnTo>
                      <a:pt x="33" y="3"/>
                    </a:lnTo>
                    <a:lnTo>
                      <a:pt x="33" y="5"/>
                    </a:lnTo>
                    <a:lnTo>
                      <a:pt x="30" y="9"/>
                    </a:lnTo>
                    <a:lnTo>
                      <a:pt x="21" y="9"/>
                    </a:lnTo>
                    <a:lnTo>
                      <a:pt x="18" y="13"/>
                    </a:lnTo>
                    <a:lnTo>
                      <a:pt x="0" y="13"/>
                    </a:lnTo>
                    <a:lnTo>
                      <a:pt x="12" y="0"/>
                    </a:lnTo>
                    <a:lnTo>
                      <a:pt x="15" y="3"/>
                    </a:lnTo>
                    <a:lnTo>
                      <a:pt x="18" y="3"/>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3" name="Freeform 390"/>
              <p:cNvSpPr>
                <a:spLocks/>
              </p:cNvSpPr>
              <p:nvPr/>
            </p:nvSpPr>
            <p:spPr bwMode="auto">
              <a:xfrm>
                <a:off x="3842" y="2259"/>
                <a:ext cx="36" cy="13"/>
              </a:xfrm>
              <a:custGeom>
                <a:avLst/>
                <a:gdLst>
                  <a:gd name="T0" fmla="*/ 19 w 36"/>
                  <a:gd name="T1" fmla="*/ 3 h 13"/>
                  <a:gd name="T2" fmla="*/ 35 w 36"/>
                  <a:gd name="T3" fmla="*/ 3 h 13"/>
                  <a:gd name="T4" fmla="*/ 35 w 36"/>
                  <a:gd name="T5" fmla="*/ 5 h 13"/>
                  <a:gd name="T6" fmla="*/ 32 w 36"/>
                  <a:gd name="T7" fmla="*/ 8 h 13"/>
                  <a:gd name="T8" fmla="*/ 23 w 36"/>
                  <a:gd name="T9" fmla="*/ 9 h 13"/>
                  <a:gd name="T10" fmla="*/ 19 w 36"/>
                  <a:gd name="T11" fmla="*/ 12 h 13"/>
                  <a:gd name="T12" fmla="*/ 0 w 36"/>
                  <a:gd name="T13" fmla="*/ 12 h 13"/>
                  <a:gd name="T14" fmla="*/ 12 w 36"/>
                  <a:gd name="T15" fmla="*/ 0 h 13"/>
                  <a:gd name="T16" fmla="*/ 16 w 36"/>
                  <a:gd name="T17" fmla="*/ 3 h 13"/>
                  <a:gd name="T18" fmla="*/ 19 w 36"/>
                  <a:gd name="T1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19" y="3"/>
                    </a:moveTo>
                    <a:lnTo>
                      <a:pt x="35" y="3"/>
                    </a:lnTo>
                    <a:lnTo>
                      <a:pt x="35" y="5"/>
                    </a:lnTo>
                    <a:lnTo>
                      <a:pt x="32" y="8"/>
                    </a:lnTo>
                    <a:lnTo>
                      <a:pt x="23" y="9"/>
                    </a:lnTo>
                    <a:lnTo>
                      <a:pt x="19" y="12"/>
                    </a:lnTo>
                    <a:lnTo>
                      <a:pt x="0" y="12"/>
                    </a:lnTo>
                    <a:lnTo>
                      <a:pt x="12" y="0"/>
                    </a:lnTo>
                    <a:lnTo>
                      <a:pt x="16" y="3"/>
                    </a:lnTo>
                    <a:lnTo>
                      <a:pt x="19" y="3"/>
                    </a:lnTo>
                  </a:path>
                </a:pathLst>
              </a:custGeom>
              <a:solidFill>
                <a:srgbClr val="444444"/>
              </a:solidFill>
              <a:ln w="12700" cap="rnd" cmpd="sng">
                <a:solidFill>
                  <a:srgbClr val="44444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4" name="Freeform 391"/>
              <p:cNvSpPr>
                <a:spLocks/>
              </p:cNvSpPr>
              <p:nvPr/>
            </p:nvSpPr>
            <p:spPr bwMode="auto">
              <a:xfrm>
                <a:off x="3837" y="2271"/>
                <a:ext cx="260" cy="25"/>
              </a:xfrm>
              <a:custGeom>
                <a:avLst/>
                <a:gdLst>
                  <a:gd name="T0" fmla="*/ 0 w 260"/>
                  <a:gd name="T1" fmla="*/ 0 h 25"/>
                  <a:gd name="T2" fmla="*/ 259 w 260"/>
                  <a:gd name="T3" fmla="*/ 24 h 25"/>
                  <a:gd name="T4" fmla="*/ 257 w 260"/>
                  <a:gd name="T5" fmla="*/ 10 h 25"/>
                  <a:gd name="T6" fmla="*/ 0 w 260"/>
                  <a:gd name="T7" fmla="*/ 0 h 25"/>
                </a:gdLst>
                <a:ahLst/>
                <a:cxnLst>
                  <a:cxn ang="0">
                    <a:pos x="T0" y="T1"/>
                  </a:cxn>
                  <a:cxn ang="0">
                    <a:pos x="T2" y="T3"/>
                  </a:cxn>
                  <a:cxn ang="0">
                    <a:pos x="T4" y="T5"/>
                  </a:cxn>
                  <a:cxn ang="0">
                    <a:pos x="T6" y="T7"/>
                  </a:cxn>
                </a:cxnLst>
                <a:rect l="0" t="0" r="r" b="b"/>
                <a:pathLst>
                  <a:path w="260" h="25">
                    <a:moveTo>
                      <a:pt x="0" y="0"/>
                    </a:moveTo>
                    <a:lnTo>
                      <a:pt x="259" y="24"/>
                    </a:lnTo>
                    <a:lnTo>
                      <a:pt x="257" y="1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5" name="Freeform 392"/>
              <p:cNvSpPr>
                <a:spLocks/>
              </p:cNvSpPr>
              <p:nvPr/>
            </p:nvSpPr>
            <p:spPr bwMode="auto">
              <a:xfrm>
                <a:off x="3837" y="2271"/>
                <a:ext cx="266" cy="25"/>
              </a:xfrm>
              <a:custGeom>
                <a:avLst/>
                <a:gdLst>
                  <a:gd name="T0" fmla="*/ 0 w 266"/>
                  <a:gd name="T1" fmla="*/ 0 h 25"/>
                  <a:gd name="T2" fmla="*/ 265 w 266"/>
                  <a:gd name="T3" fmla="*/ 24 h 25"/>
                  <a:gd name="T4" fmla="*/ 263 w 266"/>
                  <a:gd name="T5" fmla="*/ 10 h 25"/>
                  <a:gd name="T6" fmla="*/ 0 w 266"/>
                  <a:gd name="T7" fmla="*/ 0 h 25"/>
                </a:gdLst>
                <a:ahLst/>
                <a:cxnLst>
                  <a:cxn ang="0">
                    <a:pos x="T0" y="T1"/>
                  </a:cxn>
                  <a:cxn ang="0">
                    <a:pos x="T2" y="T3"/>
                  </a:cxn>
                  <a:cxn ang="0">
                    <a:pos x="T4" y="T5"/>
                  </a:cxn>
                  <a:cxn ang="0">
                    <a:pos x="T6" y="T7"/>
                  </a:cxn>
                </a:cxnLst>
                <a:rect l="0" t="0" r="r" b="b"/>
                <a:pathLst>
                  <a:path w="266" h="25">
                    <a:moveTo>
                      <a:pt x="0" y="0"/>
                    </a:moveTo>
                    <a:lnTo>
                      <a:pt x="265" y="24"/>
                    </a:lnTo>
                    <a:lnTo>
                      <a:pt x="263" y="10"/>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4" name="Group 393"/>
            <p:cNvGrpSpPr>
              <a:grpSpLocks/>
            </p:cNvGrpSpPr>
            <p:nvPr/>
          </p:nvGrpSpPr>
          <p:grpSpPr bwMode="auto">
            <a:xfrm>
              <a:off x="1641705" y="3547783"/>
              <a:ext cx="363666" cy="193955"/>
              <a:chOff x="2018" y="2889"/>
              <a:chExt cx="145" cy="54"/>
            </a:xfrm>
          </p:grpSpPr>
          <p:grpSp>
            <p:nvGrpSpPr>
              <p:cNvPr id="1637" name="Group 394"/>
              <p:cNvGrpSpPr>
                <a:grpSpLocks/>
              </p:cNvGrpSpPr>
              <p:nvPr/>
            </p:nvGrpSpPr>
            <p:grpSpPr bwMode="auto">
              <a:xfrm>
                <a:off x="2134" y="2889"/>
                <a:ext cx="29" cy="32"/>
                <a:chOff x="2134" y="2889"/>
                <a:chExt cx="29" cy="32"/>
              </a:xfrm>
            </p:grpSpPr>
            <p:sp>
              <p:nvSpPr>
                <p:cNvPr id="1645" name="Freeform 395"/>
                <p:cNvSpPr>
                  <a:spLocks/>
                </p:cNvSpPr>
                <p:nvPr/>
              </p:nvSpPr>
              <p:spPr bwMode="auto">
                <a:xfrm>
                  <a:off x="2134" y="2889"/>
                  <a:ext cx="27" cy="26"/>
                </a:xfrm>
                <a:custGeom>
                  <a:avLst/>
                  <a:gdLst>
                    <a:gd name="T0" fmla="*/ 24 w 27"/>
                    <a:gd name="T1" fmla="*/ 0 h 26"/>
                    <a:gd name="T2" fmla="*/ 0 w 27"/>
                    <a:gd name="T3" fmla="*/ 23 h 26"/>
                    <a:gd name="T4" fmla="*/ 1 w 27"/>
                    <a:gd name="T5" fmla="*/ 25 h 26"/>
                    <a:gd name="T6" fmla="*/ 26 w 27"/>
                    <a:gd name="T7" fmla="*/ 1 h 26"/>
                    <a:gd name="T8" fmla="*/ 24 w 27"/>
                    <a:gd name="T9" fmla="*/ 0 h 26"/>
                  </a:gdLst>
                  <a:ahLst/>
                  <a:cxnLst>
                    <a:cxn ang="0">
                      <a:pos x="T0" y="T1"/>
                    </a:cxn>
                    <a:cxn ang="0">
                      <a:pos x="T2" y="T3"/>
                    </a:cxn>
                    <a:cxn ang="0">
                      <a:pos x="T4" y="T5"/>
                    </a:cxn>
                    <a:cxn ang="0">
                      <a:pos x="T6" y="T7"/>
                    </a:cxn>
                    <a:cxn ang="0">
                      <a:pos x="T8" y="T9"/>
                    </a:cxn>
                  </a:cxnLst>
                  <a:rect l="0" t="0" r="r" b="b"/>
                  <a:pathLst>
                    <a:path w="27" h="26">
                      <a:moveTo>
                        <a:pt x="24" y="0"/>
                      </a:moveTo>
                      <a:lnTo>
                        <a:pt x="0" y="23"/>
                      </a:lnTo>
                      <a:lnTo>
                        <a:pt x="1" y="25"/>
                      </a:lnTo>
                      <a:lnTo>
                        <a:pt x="26" y="1"/>
                      </a:lnTo>
                      <a:lnTo>
                        <a:pt x="24"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6" name="Freeform 396"/>
                <p:cNvSpPr>
                  <a:spLocks/>
                </p:cNvSpPr>
                <p:nvPr/>
              </p:nvSpPr>
              <p:spPr bwMode="auto">
                <a:xfrm>
                  <a:off x="2134" y="2889"/>
                  <a:ext cx="29" cy="32"/>
                </a:xfrm>
                <a:custGeom>
                  <a:avLst/>
                  <a:gdLst>
                    <a:gd name="T0" fmla="*/ 26 w 29"/>
                    <a:gd name="T1" fmla="*/ 0 h 32"/>
                    <a:gd name="T2" fmla="*/ 0 w 29"/>
                    <a:gd name="T3" fmla="*/ 29 h 32"/>
                    <a:gd name="T4" fmla="*/ 1 w 29"/>
                    <a:gd name="T5" fmla="*/ 31 h 32"/>
                    <a:gd name="T6" fmla="*/ 28 w 29"/>
                    <a:gd name="T7" fmla="*/ 2 h 32"/>
                    <a:gd name="T8" fmla="*/ 26 w 29"/>
                    <a:gd name="T9" fmla="*/ 0 h 32"/>
                  </a:gdLst>
                  <a:ahLst/>
                  <a:cxnLst>
                    <a:cxn ang="0">
                      <a:pos x="T0" y="T1"/>
                    </a:cxn>
                    <a:cxn ang="0">
                      <a:pos x="T2" y="T3"/>
                    </a:cxn>
                    <a:cxn ang="0">
                      <a:pos x="T4" y="T5"/>
                    </a:cxn>
                    <a:cxn ang="0">
                      <a:pos x="T6" y="T7"/>
                    </a:cxn>
                    <a:cxn ang="0">
                      <a:pos x="T8" y="T9"/>
                    </a:cxn>
                  </a:cxnLst>
                  <a:rect l="0" t="0" r="r" b="b"/>
                  <a:pathLst>
                    <a:path w="29" h="32">
                      <a:moveTo>
                        <a:pt x="26" y="0"/>
                      </a:moveTo>
                      <a:lnTo>
                        <a:pt x="0" y="29"/>
                      </a:lnTo>
                      <a:lnTo>
                        <a:pt x="1" y="31"/>
                      </a:lnTo>
                      <a:lnTo>
                        <a:pt x="28" y="2"/>
                      </a:lnTo>
                      <a:lnTo>
                        <a:pt x="26" y="0"/>
                      </a:lnTo>
                    </a:path>
                  </a:pathLst>
                </a:custGeom>
                <a:solidFill>
                  <a:schemeClr val="hlink"/>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7" name="Freeform 397"/>
                <p:cNvSpPr>
                  <a:spLocks/>
                </p:cNvSpPr>
                <p:nvPr/>
              </p:nvSpPr>
              <p:spPr bwMode="auto">
                <a:xfrm>
                  <a:off x="2134" y="2889"/>
                  <a:ext cx="27" cy="26"/>
                </a:xfrm>
                <a:custGeom>
                  <a:avLst/>
                  <a:gdLst>
                    <a:gd name="T0" fmla="*/ 1 w 27"/>
                    <a:gd name="T1" fmla="*/ 0 h 26"/>
                    <a:gd name="T2" fmla="*/ 26 w 27"/>
                    <a:gd name="T3" fmla="*/ 23 h 26"/>
                    <a:gd name="T4" fmla="*/ 24 w 27"/>
                    <a:gd name="T5" fmla="*/ 25 h 26"/>
                    <a:gd name="T6" fmla="*/ 0 w 27"/>
                    <a:gd name="T7" fmla="*/ 1 h 26"/>
                    <a:gd name="T8" fmla="*/ 1 w 27"/>
                    <a:gd name="T9" fmla="*/ 0 h 26"/>
                  </a:gdLst>
                  <a:ahLst/>
                  <a:cxnLst>
                    <a:cxn ang="0">
                      <a:pos x="T0" y="T1"/>
                    </a:cxn>
                    <a:cxn ang="0">
                      <a:pos x="T2" y="T3"/>
                    </a:cxn>
                    <a:cxn ang="0">
                      <a:pos x="T4" y="T5"/>
                    </a:cxn>
                    <a:cxn ang="0">
                      <a:pos x="T6" y="T7"/>
                    </a:cxn>
                    <a:cxn ang="0">
                      <a:pos x="T8" y="T9"/>
                    </a:cxn>
                  </a:cxnLst>
                  <a:rect l="0" t="0" r="r" b="b"/>
                  <a:pathLst>
                    <a:path w="27" h="26">
                      <a:moveTo>
                        <a:pt x="1" y="0"/>
                      </a:moveTo>
                      <a:lnTo>
                        <a:pt x="26" y="23"/>
                      </a:lnTo>
                      <a:lnTo>
                        <a:pt x="24" y="25"/>
                      </a:lnTo>
                      <a:lnTo>
                        <a:pt x="0" y="1"/>
                      </a:lnTo>
                      <a:lnTo>
                        <a:pt x="1"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 name="Freeform 398"/>
                <p:cNvSpPr>
                  <a:spLocks/>
                </p:cNvSpPr>
                <p:nvPr/>
              </p:nvSpPr>
              <p:spPr bwMode="auto">
                <a:xfrm>
                  <a:off x="2134" y="2889"/>
                  <a:ext cx="29" cy="32"/>
                </a:xfrm>
                <a:custGeom>
                  <a:avLst/>
                  <a:gdLst>
                    <a:gd name="T0" fmla="*/ 1 w 29"/>
                    <a:gd name="T1" fmla="*/ 0 h 32"/>
                    <a:gd name="T2" fmla="*/ 28 w 29"/>
                    <a:gd name="T3" fmla="*/ 29 h 32"/>
                    <a:gd name="T4" fmla="*/ 26 w 29"/>
                    <a:gd name="T5" fmla="*/ 31 h 32"/>
                    <a:gd name="T6" fmla="*/ 0 w 29"/>
                    <a:gd name="T7" fmla="*/ 2 h 32"/>
                    <a:gd name="T8" fmla="*/ 1 w 29"/>
                    <a:gd name="T9" fmla="*/ 0 h 32"/>
                  </a:gdLst>
                  <a:ahLst/>
                  <a:cxnLst>
                    <a:cxn ang="0">
                      <a:pos x="T0" y="T1"/>
                    </a:cxn>
                    <a:cxn ang="0">
                      <a:pos x="T2" y="T3"/>
                    </a:cxn>
                    <a:cxn ang="0">
                      <a:pos x="T4" y="T5"/>
                    </a:cxn>
                    <a:cxn ang="0">
                      <a:pos x="T6" y="T7"/>
                    </a:cxn>
                    <a:cxn ang="0">
                      <a:pos x="T8" y="T9"/>
                    </a:cxn>
                  </a:cxnLst>
                  <a:rect l="0" t="0" r="r" b="b"/>
                  <a:pathLst>
                    <a:path w="29" h="32">
                      <a:moveTo>
                        <a:pt x="1" y="0"/>
                      </a:moveTo>
                      <a:lnTo>
                        <a:pt x="28" y="29"/>
                      </a:lnTo>
                      <a:lnTo>
                        <a:pt x="26" y="31"/>
                      </a:lnTo>
                      <a:lnTo>
                        <a:pt x="0" y="2"/>
                      </a:lnTo>
                      <a:lnTo>
                        <a:pt x="1" y="0"/>
                      </a:lnTo>
                    </a:path>
                  </a:pathLst>
                </a:custGeom>
                <a:solidFill>
                  <a:schemeClr val="hlink"/>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38" name="Freeform 399"/>
              <p:cNvSpPr>
                <a:spLocks/>
              </p:cNvSpPr>
              <p:nvPr/>
            </p:nvSpPr>
            <p:spPr bwMode="auto">
              <a:xfrm>
                <a:off x="2031" y="2903"/>
                <a:ext cx="129" cy="36"/>
              </a:xfrm>
              <a:custGeom>
                <a:avLst/>
                <a:gdLst>
                  <a:gd name="T0" fmla="*/ 0 w 129"/>
                  <a:gd name="T1" fmla="*/ 26 h 36"/>
                  <a:gd name="T2" fmla="*/ 0 w 129"/>
                  <a:gd name="T3" fmla="*/ 22 h 36"/>
                  <a:gd name="T4" fmla="*/ 2 w 129"/>
                  <a:gd name="T5" fmla="*/ 19 h 36"/>
                  <a:gd name="T6" fmla="*/ 4 w 129"/>
                  <a:gd name="T7" fmla="*/ 17 h 36"/>
                  <a:gd name="T8" fmla="*/ 6 w 129"/>
                  <a:gd name="T9" fmla="*/ 15 h 36"/>
                  <a:gd name="T10" fmla="*/ 9 w 129"/>
                  <a:gd name="T11" fmla="*/ 14 h 36"/>
                  <a:gd name="T12" fmla="*/ 12 w 129"/>
                  <a:gd name="T13" fmla="*/ 13 h 36"/>
                  <a:gd name="T14" fmla="*/ 15 w 129"/>
                  <a:gd name="T15" fmla="*/ 13 h 36"/>
                  <a:gd name="T16" fmla="*/ 18 w 129"/>
                  <a:gd name="T17" fmla="*/ 12 h 36"/>
                  <a:gd name="T18" fmla="*/ 21 w 129"/>
                  <a:gd name="T19" fmla="*/ 12 h 36"/>
                  <a:gd name="T20" fmla="*/ 23 w 129"/>
                  <a:gd name="T21" fmla="*/ 11 h 36"/>
                  <a:gd name="T22" fmla="*/ 25 w 129"/>
                  <a:gd name="T23" fmla="*/ 11 h 36"/>
                  <a:gd name="T24" fmla="*/ 26 w 129"/>
                  <a:gd name="T25" fmla="*/ 11 h 36"/>
                  <a:gd name="T26" fmla="*/ 26 w 129"/>
                  <a:gd name="T27" fmla="*/ 8 h 36"/>
                  <a:gd name="T28" fmla="*/ 48 w 129"/>
                  <a:gd name="T29" fmla="*/ 8 h 36"/>
                  <a:gd name="T30" fmla="*/ 50 w 129"/>
                  <a:gd name="T31" fmla="*/ 12 h 36"/>
                  <a:gd name="T32" fmla="*/ 70 w 129"/>
                  <a:gd name="T33" fmla="*/ 17 h 36"/>
                  <a:gd name="T34" fmla="*/ 106 w 129"/>
                  <a:gd name="T35" fmla="*/ 21 h 36"/>
                  <a:gd name="T36" fmla="*/ 120 w 129"/>
                  <a:gd name="T37" fmla="*/ 0 h 36"/>
                  <a:gd name="T38" fmla="*/ 128 w 129"/>
                  <a:gd name="T39" fmla="*/ 0 h 36"/>
                  <a:gd name="T40" fmla="*/ 114 w 129"/>
                  <a:gd name="T41" fmla="*/ 26 h 36"/>
                  <a:gd name="T42" fmla="*/ 107 w 129"/>
                  <a:gd name="T43" fmla="*/ 28 h 36"/>
                  <a:gd name="T44" fmla="*/ 77 w 129"/>
                  <a:gd name="T45" fmla="*/ 29 h 36"/>
                  <a:gd name="T46" fmla="*/ 72 w 129"/>
                  <a:gd name="T47" fmla="*/ 35 h 36"/>
                  <a:gd name="T48" fmla="*/ 12 w 129"/>
                  <a:gd name="T49" fmla="*/ 35 h 36"/>
                  <a:gd name="T50" fmla="*/ 10 w 129"/>
                  <a:gd name="T51" fmla="*/ 35 h 36"/>
                  <a:gd name="T52" fmla="*/ 9 w 129"/>
                  <a:gd name="T53" fmla="*/ 35 h 36"/>
                  <a:gd name="T54" fmla="*/ 6 w 129"/>
                  <a:gd name="T55" fmla="*/ 33 h 36"/>
                  <a:gd name="T56" fmla="*/ 4 w 129"/>
                  <a:gd name="T57" fmla="*/ 32 h 36"/>
                  <a:gd name="T58" fmla="*/ 2 w 129"/>
                  <a:gd name="T59" fmla="*/ 30 h 36"/>
                  <a:gd name="T60" fmla="*/ 0 w 129"/>
                  <a:gd name="T61" fmla="*/ 28 h 36"/>
                  <a:gd name="T62" fmla="*/ 0 w 129"/>
                  <a:gd name="T63"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 h="36">
                    <a:moveTo>
                      <a:pt x="0" y="26"/>
                    </a:moveTo>
                    <a:lnTo>
                      <a:pt x="0" y="22"/>
                    </a:lnTo>
                    <a:lnTo>
                      <a:pt x="2" y="19"/>
                    </a:lnTo>
                    <a:lnTo>
                      <a:pt x="4" y="17"/>
                    </a:lnTo>
                    <a:lnTo>
                      <a:pt x="6" y="15"/>
                    </a:lnTo>
                    <a:lnTo>
                      <a:pt x="9" y="14"/>
                    </a:lnTo>
                    <a:lnTo>
                      <a:pt x="12" y="13"/>
                    </a:lnTo>
                    <a:lnTo>
                      <a:pt x="15" y="13"/>
                    </a:lnTo>
                    <a:lnTo>
                      <a:pt x="18" y="12"/>
                    </a:lnTo>
                    <a:lnTo>
                      <a:pt x="21" y="12"/>
                    </a:lnTo>
                    <a:lnTo>
                      <a:pt x="23" y="11"/>
                    </a:lnTo>
                    <a:lnTo>
                      <a:pt x="25" y="11"/>
                    </a:lnTo>
                    <a:lnTo>
                      <a:pt x="26" y="11"/>
                    </a:lnTo>
                    <a:lnTo>
                      <a:pt x="26" y="8"/>
                    </a:lnTo>
                    <a:lnTo>
                      <a:pt x="48" y="8"/>
                    </a:lnTo>
                    <a:lnTo>
                      <a:pt x="50" y="12"/>
                    </a:lnTo>
                    <a:lnTo>
                      <a:pt x="70" y="17"/>
                    </a:lnTo>
                    <a:lnTo>
                      <a:pt x="106" y="21"/>
                    </a:lnTo>
                    <a:lnTo>
                      <a:pt x="120" y="0"/>
                    </a:lnTo>
                    <a:lnTo>
                      <a:pt x="128" y="0"/>
                    </a:lnTo>
                    <a:lnTo>
                      <a:pt x="114" y="26"/>
                    </a:lnTo>
                    <a:lnTo>
                      <a:pt x="107" y="28"/>
                    </a:lnTo>
                    <a:lnTo>
                      <a:pt x="77" y="29"/>
                    </a:lnTo>
                    <a:lnTo>
                      <a:pt x="72" y="35"/>
                    </a:lnTo>
                    <a:lnTo>
                      <a:pt x="12" y="35"/>
                    </a:lnTo>
                    <a:lnTo>
                      <a:pt x="10" y="35"/>
                    </a:lnTo>
                    <a:lnTo>
                      <a:pt x="9" y="35"/>
                    </a:lnTo>
                    <a:lnTo>
                      <a:pt x="6" y="33"/>
                    </a:lnTo>
                    <a:lnTo>
                      <a:pt x="4" y="32"/>
                    </a:lnTo>
                    <a:lnTo>
                      <a:pt x="2" y="30"/>
                    </a:lnTo>
                    <a:lnTo>
                      <a:pt x="0" y="28"/>
                    </a:lnTo>
                    <a:lnTo>
                      <a:pt x="0" y="26"/>
                    </a:lnTo>
                  </a:path>
                </a:pathLst>
              </a:custGeom>
              <a:solidFill>
                <a:srgbClr val="282900"/>
              </a:soli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 name="Rectangle 400"/>
              <p:cNvSpPr>
                <a:spLocks noChangeArrowheads="1"/>
              </p:cNvSpPr>
              <p:nvPr/>
            </p:nvSpPr>
            <p:spPr bwMode="auto">
              <a:xfrm>
                <a:off x="2018" y="2904"/>
                <a:ext cx="98" cy="1"/>
              </a:xfrm>
              <a:prstGeom prst="rect">
                <a:avLst/>
              </a:prstGeom>
              <a:solidFill>
                <a:schemeClr val="hlink"/>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 name="Oval 401"/>
              <p:cNvSpPr>
                <a:spLocks noChangeArrowheads="1"/>
              </p:cNvSpPr>
              <p:nvPr/>
            </p:nvSpPr>
            <p:spPr bwMode="auto">
              <a:xfrm>
                <a:off x="2054" y="2941"/>
                <a:ext cx="3" cy="2"/>
              </a:xfrm>
              <a:prstGeom prst="ellipse">
                <a:avLst/>
              </a:prstGeom>
              <a:solidFill>
                <a:schemeClr val="hlink"/>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1" name="Freeform 402"/>
              <p:cNvSpPr>
                <a:spLocks/>
              </p:cNvSpPr>
              <p:nvPr/>
            </p:nvSpPr>
            <p:spPr bwMode="auto">
              <a:xfrm>
                <a:off x="2050" y="2937"/>
                <a:ext cx="5" cy="2"/>
              </a:xfrm>
              <a:custGeom>
                <a:avLst/>
                <a:gdLst>
                  <a:gd name="T0" fmla="*/ 0 w 5"/>
                  <a:gd name="T1" fmla="*/ 0 h 2"/>
                  <a:gd name="T2" fmla="*/ 4 w 5"/>
                  <a:gd name="T3" fmla="*/ 1 h 2"/>
                  <a:gd name="T4" fmla="*/ 4 w 5"/>
                  <a:gd name="T5" fmla="*/ 1 h 2"/>
                  <a:gd name="T6" fmla="*/ 1 w 5"/>
                  <a:gd name="T7" fmla="*/ 0 h 2"/>
                  <a:gd name="T8" fmla="*/ 0 w 5"/>
                  <a:gd name="T9" fmla="*/ 0 h 2"/>
                </a:gdLst>
                <a:ahLst/>
                <a:cxnLst>
                  <a:cxn ang="0">
                    <a:pos x="T0" y="T1"/>
                  </a:cxn>
                  <a:cxn ang="0">
                    <a:pos x="T2" y="T3"/>
                  </a:cxn>
                  <a:cxn ang="0">
                    <a:pos x="T4" y="T5"/>
                  </a:cxn>
                  <a:cxn ang="0">
                    <a:pos x="T6" y="T7"/>
                  </a:cxn>
                  <a:cxn ang="0">
                    <a:pos x="T8" y="T9"/>
                  </a:cxn>
                </a:cxnLst>
                <a:rect l="0" t="0" r="r" b="b"/>
                <a:pathLst>
                  <a:path w="5" h="2">
                    <a:moveTo>
                      <a:pt x="0" y="0"/>
                    </a:moveTo>
                    <a:lnTo>
                      <a:pt x="4" y="1"/>
                    </a:lnTo>
                    <a:lnTo>
                      <a:pt x="4" y="1"/>
                    </a:lnTo>
                    <a:lnTo>
                      <a:pt x="1" y="0"/>
                    </a:lnTo>
                    <a:lnTo>
                      <a:pt x="0" y="0"/>
                    </a:lnTo>
                  </a:path>
                </a:pathLst>
              </a:custGeom>
              <a:solidFill>
                <a:schemeClr va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 name="Freeform 403"/>
              <p:cNvSpPr>
                <a:spLocks/>
              </p:cNvSpPr>
              <p:nvPr/>
            </p:nvSpPr>
            <p:spPr bwMode="auto">
              <a:xfrm>
                <a:off x="2050" y="2937"/>
                <a:ext cx="8" cy="5"/>
              </a:xfrm>
              <a:custGeom>
                <a:avLst/>
                <a:gdLst>
                  <a:gd name="T0" fmla="*/ 0 w 8"/>
                  <a:gd name="T1" fmla="*/ 1 h 5"/>
                  <a:gd name="T2" fmla="*/ 7 w 8"/>
                  <a:gd name="T3" fmla="*/ 4 h 5"/>
                  <a:gd name="T4" fmla="*/ 7 w 8"/>
                  <a:gd name="T5" fmla="*/ 3 h 5"/>
                  <a:gd name="T6" fmla="*/ 2 w 8"/>
                  <a:gd name="T7" fmla="*/ 0 h 5"/>
                  <a:gd name="T8" fmla="*/ 0 w 8"/>
                  <a:gd name="T9" fmla="*/ 1 h 5"/>
                </a:gdLst>
                <a:ahLst/>
                <a:cxnLst>
                  <a:cxn ang="0">
                    <a:pos x="T0" y="T1"/>
                  </a:cxn>
                  <a:cxn ang="0">
                    <a:pos x="T2" y="T3"/>
                  </a:cxn>
                  <a:cxn ang="0">
                    <a:pos x="T4" y="T5"/>
                  </a:cxn>
                  <a:cxn ang="0">
                    <a:pos x="T6" y="T7"/>
                  </a:cxn>
                  <a:cxn ang="0">
                    <a:pos x="T8" y="T9"/>
                  </a:cxn>
                </a:cxnLst>
                <a:rect l="0" t="0" r="r" b="b"/>
                <a:pathLst>
                  <a:path w="8" h="5">
                    <a:moveTo>
                      <a:pt x="0" y="1"/>
                    </a:moveTo>
                    <a:lnTo>
                      <a:pt x="7" y="4"/>
                    </a:lnTo>
                    <a:lnTo>
                      <a:pt x="7" y="3"/>
                    </a:lnTo>
                    <a:lnTo>
                      <a:pt x="2" y="0"/>
                    </a:lnTo>
                    <a:lnTo>
                      <a:pt x="0" y="1"/>
                    </a:lnTo>
                  </a:path>
                </a:pathLst>
              </a:custGeom>
              <a:solidFill>
                <a:schemeClr val="hlink"/>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 name="Freeform 404"/>
              <p:cNvSpPr>
                <a:spLocks/>
              </p:cNvSpPr>
              <p:nvPr/>
            </p:nvSpPr>
            <p:spPr bwMode="auto">
              <a:xfrm>
                <a:off x="2031" y="2920"/>
                <a:ext cx="11" cy="4"/>
              </a:xfrm>
              <a:custGeom>
                <a:avLst/>
                <a:gdLst>
                  <a:gd name="T0" fmla="*/ 3 w 11"/>
                  <a:gd name="T1" fmla="*/ 0 h 4"/>
                  <a:gd name="T2" fmla="*/ 6 w 11"/>
                  <a:gd name="T3" fmla="*/ 0 h 4"/>
                  <a:gd name="T4" fmla="*/ 8 w 11"/>
                  <a:gd name="T5" fmla="*/ 0 h 4"/>
                  <a:gd name="T6" fmla="*/ 9 w 11"/>
                  <a:gd name="T7" fmla="*/ 0 h 4"/>
                  <a:gd name="T8" fmla="*/ 10 w 11"/>
                  <a:gd name="T9" fmla="*/ 0 h 4"/>
                  <a:gd name="T10" fmla="*/ 10 w 11"/>
                  <a:gd name="T11" fmla="*/ 3 h 4"/>
                  <a:gd name="T12" fmla="*/ 0 w 11"/>
                  <a:gd name="T13" fmla="*/ 3 h 4"/>
                  <a:gd name="T14" fmla="*/ 1 w 11"/>
                  <a:gd name="T15" fmla="*/ 2 h 4"/>
                  <a:gd name="T16" fmla="*/ 2 w 11"/>
                  <a:gd name="T17" fmla="*/ 1 h 4"/>
                  <a:gd name="T18" fmla="*/ 3 w 11"/>
                  <a:gd name="T19" fmla="*/ 0 h 4"/>
                  <a:gd name="T20" fmla="*/ 3 w 11"/>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4">
                    <a:moveTo>
                      <a:pt x="3" y="0"/>
                    </a:moveTo>
                    <a:lnTo>
                      <a:pt x="6" y="0"/>
                    </a:lnTo>
                    <a:lnTo>
                      <a:pt x="8" y="0"/>
                    </a:lnTo>
                    <a:lnTo>
                      <a:pt x="9" y="0"/>
                    </a:lnTo>
                    <a:lnTo>
                      <a:pt x="10" y="0"/>
                    </a:lnTo>
                    <a:lnTo>
                      <a:pt x="10" y="3"/>
                    </a:lnTo>
                    <a:lnTo>
                      <a:pt x="0" y="3"/>
                    </a:lnTo>
                    <a:lnTo>
                      <a:pt x="1" y="2"/>
                    </a:lnTo>
                    <a:lnTo>
                      <a:pt x="2" y="1"/>
                    </a:lnTo>
                    <a:lnTo>
                      <a:pt x="3" y="0"/>
                    </a:lnTo>
                    <a:lnTo>
                      <a:pt x="3" y="0"/>
                    </a:lnTo>
                  </a:path>
                </a:pathLst>
              </a:custGeom>
              <a:solidFill>
                <a:srgbClr val="FDE3BA"/>
              </a:soli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4" name="Freeform 405"/>
              <p:cNvSpPr>
                <a:spLocks/>
              </p:cNvSpPr>
              <p:nvPr/>
            </p:nvSpPr>
            <p:spPr bwMode="auto">
              <a:xfrm>
                <a:off x="2054" y="2920"/>
                <a:ext cx="17" cy="8"/>
              </a:xfrm>
              <a:custGeom>
                <a:avLst/>
                <a:gdLst>
                  <a:gd name="T0" fmla="*/ 0 w 17"/>
                  <a:gd name="T1" fmla="*/ 0 h 8"/>
                  <a:gd name="T2" fmla="*/ 16 w 17"/>
                  <a:gd name="T3" fmla="*/ 0 h 8"/>
                  <a:gd name="T4" fmla="*/ 16 w 17"/>
                  <a:gd name="T5" fmla="*/ 7 h 8"/>
                  <a:gd name="T6" fmla="*/ 0 w 17"/>
                  <a:gd name="T7" fmla="*/ 7 h 8"/>
                  <a:gd name="T8" fmla="*/ 0 w 17"/>
                  <a:gd name="T9" fmla="*/ 0 h 8"/>
                </a:gdLst>
                <a:ahLst/>
                <a:cxnLst>
                  <a:cxn ang="0">
                    <a:pos x="T0" y="T1"/>
                  </a:cxn>
                  <a:cxn ang="0">
                    <a:pos x="T2" y="T3"/>
                  </a:cxn>
                  <a:cxn ang="0">
                    <a:pos x="T4" y="T5"/>
                  </a:cxn>
                  <a:cxn ang="0">
                    <a:pos x="T6" y="T7"/>
                  </a:cxn>
                  <a:cxn ang="0">
                    <a:pos x="T8" y="T9"/>
                  </a:cxn>
                </a:cxnLst>
                <a:rect l="0" t="0" r="r" b="b"/>
                <a:pathLst>
                  <a:path w="17" h="8">
                    <a:moveTo>
                      <a:pt x="0" y="0"/>
                    </a:moveTo>
                    <a:lnTo>
                      <a:pt x="16" y="0"/>
                    </a:lnTo>
                    <a:lnTo>
                      <a:pt x="16" y="7"/>
                    </a:lnTo>
                    <a:lnTo>
                      <a:pt x="0" y="7"/>
                    </a:lnTo>
                    <a:lnTo>
                      <a:pt x="0" y="0"/>
                    </a:lnTo>
                  </a:path>
                </a:pathLst>
              </a:custGeom>
              <a:solidFill>
                <a:srgbClr val="FDE3BA"/>
              </a:soli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45" name="Picture 406"/>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5396" y="378388"/>
              <a:ext cx="451825" cy="6810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07"/>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9840" y="274798"/>
              <a:ext cx="528967" cy="462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7" name="Group 408"/>
            <p:cNvGrpSpPr>
              <a:grpSpLocks/>
            </p:cNvGrpSpPr>
            <p:nvPr/>
          </p:nvGrpSpPr>
          <p:grpSpPr bwMode="auto">
            <a:xfrm>
              <a:off x="4983014" y="2139407"/>
              <a:ext cx="379093" cy="211587"/>
              <a:chOff x="3352" y="2494"/>
              <a:chExt cx="151" cy="59"/>
            </a:xfrm>
          </p:grpSpPr>
          <p:sp>
            <p:nvSpPr>
              <p:cNvPr id="1589" name="Freeform 409"/>
              <p:cNvSpPr>
                <a:spLocks/>
              </p:cNvSpPr>
              <p:nvPr/>
            </p:nvSpPr>
            <p:spPr bwMode="auto">
              <a:xfrm>
                <a:off x="3352" y="2528"/>
                <a:ext cx="99" cy="23"/>
              </a:xfrm>
              <a:custGeom>
                <a:avLst/>
                <a:gdLst>
                  <a:gd name="T0" fmla="*/ 0 w 99"/>
                  <a:gd name="T1" fmla="*/ 0 h 23"/>
                  <a:gd name="T2" fmla="*/ 98 w 99"/>
                  <a:gd name="T3" fmla="*/ 9 h 23"/>
                  <a:gd name="T4" fmla="*/ 98 w 99"/>
                  <a:gd name="T5" fmla="*/ 22 h 23"/>
                  <a:gd name="T6" fmla="*/ 0 w 99"/>
                  <a:gd name="T7" fmla="*/ 9 h 23"/>
                  <a:gd name="T8" fmla="*/ 0 w 99"/>
                  <a:gd name="T9" fmla="*/ 0 h 23"/>
                </a:gdLst>
                <a:ahLst/>
                <a:cxnLst>
                  <a:cxn ang="0">
                    <a:pos x="T0" y="T1"/>
                  </a:cxn>
                  <a:cxn ang="0">
                    <a:pos x="T2" y="T3"/>
                  </a:cxn>
                  <a:cxn ang="0">
                    <a:pos x="T4" y="T5"/>
                  </a:cxn>
                  <a:cxn ang="0">
                    <a:pos x="T6" y="T7"/>
                  </a:cxn>
                  <a:cxn ang="0">
                    <a:pos x="T8" y="T9"/>
                  </a:cxn>
                </a:cxnLst>
                <a:rect l="0" t="0" r="r" b="b"/>
                <a:pathLst>
                  <a:path w="99" h="23">
                    <a:moveTo>
                      <a:pt x="0" y="0"/>
                    </a:moveTo>
                    <a:lnTo>
                      <a:pt x="98" y="9"/>
                    </a:lnTo>
                    <a:lnTo>
                      <a:pt x="98" y="22"/>
                    </a:lnTo>
                    <a:lnTo>
                      <a:pt x="0" y="9"/>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0" name="Freeform 410"/>
              <p:cNvSpPr>
                <a:spLocks/>
              </p:cNvSpPr>
              <p:nvPr/>
            </p:nvSpPr>
            <p:spPr bwMode="auto">
              <a:xfrm>
                <a:off x="3352" y="2528"/>
                <a:ext cx="102" cy="25"/>
              </a:xfrm>
              <a:custGeom>
                <a:avLst/>
                <a:gdLst>
                  <a:gd name="T0" fmla="*/ 0 w 102"/>
                  <a:gd name="T1" fmla="*/ 0 h 25"/>
                  <a:gd name="T2" fmla="*/ 101 w 102"/>
                  <a:gd name="T3" fmla="*/ 10 h 25"/>
                  <a:gd name="T4" fmla="*/ 101 w 102"/>
                  <a:gd name="T5" fmla="*/ 24 h 25"/>
                  <a:gd name="T6" fmla="*/ 0 w 102"/>
                  <a:gd name="T7" fmla="*/ 10 h 25"/>
                  <a:gd name="T8" fmla="*/ 0 w 102"/>
                  <a:gd name="T9" fmla="*/ 0 h 25"/>
                </a:gdLst>
                <a:ahLst/>
                <a:cxnLst>
                  <a:cxn ang="0">
                    <a:pos x="T0" y="T1"/>
                  </a:cxn>
                  <a:cxn ang="0">
                    <a:pos x="T2" y="T3"/>
                  </a:cxn>
                  <a:cxn ang="0">
                    <a:pos x="T4" y="T5"/>
                  </a:cxn>
                  <a:cxn ang="0">
                    <a:pos x="T6" y="T7"/>
                  </a:cxn>
                  <a:cxn ang="0">
                    <a:pos x="T8" y="T9"/>
                  </a:cxn>
                </a:cxnLst>
                <a:rect l="0" t="0" r="r" b="b"/>
                <a:pathLst>
                  <a:path w="102" h="25">
                    <a:moveTo>
                      <a:pt x="0" y="0"/>
                    </a:moveTo>
                    <a:lnTo>
                      <a:pt x="101" y="10"/>
                    </a:lnTo>
                    <a:lnTo>
                      <a:pt x="101" y="24"/>
                    </a:lnTo>
                    <a:lnTo>
                      <a:pt x="0" y="10"/>
                    </a:lnTo>
                    <a:lnTo>
                      <a:pt x="0"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1" name="Freeform 411"/>
              <p:cNvSpPr>
                <a:spLocks/>
              </p:cNvSpPr>
              <p:nvPr/>
            </p:nvSpPr>
            <p:spPr bwMode="auto">
              <a:xfrm>
                <a:off x="3453" y="2536"/>
                <a:ext cx="16" cy="15"/>
              </a:xfrm>
              <a:custGeom>
                <a:avLst/>
                <a:gdLst>
                  <a:gd name="T0" fmla="*/ 0 w 16"/>
                  <a:gd name="T1" fmla="*/ 2 h 15"/>
                  <a:gd name="T2" fmla="*/ 14 w 16"/>
                  <a:gd name="T3" fmla="*/ 0 h 15"/>
                  <a:gd name="T4" fmla="*/ 15 w 16"/>
                  <a:gd name="T5" fmla="*/ 9 h 15"/>
                  <a:gd name="T6" fmla="*/ 0 w 16"/>
                  <a:gd name="T7" fmla="*/ 14 h 15"/>
                  <a:gd name="T8" fmla="*/ 0 w 16"/>
                  <a:gd name="T9" fmla="*/ 2 h 15"/>
                </a:gdLst>
                <a:ahLst/>
                <a:cxnLst>
                  <a:cxn ang="0">
                    <a:pos x="T0" y="T1"/>
                  </a:cxn>
                  <a:cxn ang="0">
                    <a:pos x="T2" y="T3"/>
                  </a:cxn>
                  <a:cxn ang="0">
                    <a:pos x="T4" y="T5"/>
                  </a:cxn>
                  <a:cxn ang="0">
                    <a:pos x="T6" y="T7"/>
                  </a:cxn>
                  <a:cxn ang="0">
                    <a:pos x="T8" y="T9"/>
                  </a:cxn>
                </a:cxnLst>
                <a:rect l="0" t="0" r="r" b="b"/>
                <a:pathLst>
                  <a:path w="16" h="15">
                    <a:moveTo>
                      <a:pt x="0" y="2"/>
                    </a:moveTo>
                    <a:lnTo>
                      <a:pt x="14" y="0"/>
                    </a:lnTo>
                    <a:lnTo>
                      <a:pt x="15" y="9"/>
                    </a:lnTo>
                    <a:lnTo>
                      <a:pt x="0" y="14"/>
                    </a:lnTo>
                    <a:lnTo>
                      <a:pt x="0" y="2"/>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2" name="Freeform 412"/>
              <p:cNvSpPr>
                <a:spLocks/>
              </p:cNvSpPr>
              <p:nvPr/>
            </p:nvSpPr>
            <p:spPr bwMode="auto">
              <a:xfrm>
                <a:off x="3453" y="2536"/>
                <a:ext cx="16" cy="17"/>
              </a:xfrm>
              <a:custGeom>
                <a:avLst/>
                <a:gdLst>
                  <a:gd name="T0" fmla="*/ 0 w 16"/>
                  <a:gd name="T1" fmla="*/ 3 h 17"/>
                  <a:gd name="T2" fmla="*/ 14 w 16"/>
                  <a:gd name="T3" fmla="*/ 0 h 17"/>
                  <a:gd name="T4" fmla="*/ 15 w 16"/>
                  <a:gd name="T5" fmla="*/ 10 h 17"/>
                  <a:gd name="T6" fmla="*/ 0 w 16"/>
                  <a:gd name="T7" fmla="*/ 16 h 17"/>
                  <a:gd name="T8" fmla="*/ 0 w 16"/>
                  <a:gd name="T9" fmla="*/ 3 h 17"/>
                </a:gdLst>
                <a:ahLst/>
                <a:cxnLst>
                  <a:cxn ang="0">
                    <a:pos x="T0" y="T1"/>
                  </a:cxn>
                  <a:cxn ang="0">
                    <a:pos x="T2" y="T3"/>
                  </a:cxn>
                  <a:cxn ang="0">
                    <a:pos x="T4" y="T5"/>
                  </a:cxn>
                  <a:cxn ang="0">
                    <a:pos x="T6" y="T7"/>
                  </a:cxn>
                  <a:cxn ang="0">
                    <a:pos x="T8" y="T9"/>
                  </a:cxn>
                </a:cxnLst>
                <a:rect l="0" t="0" r="r" b="b"/>
                <a:pathLst>
                  <a:path w="16" h="17">
                    <a:moveTo>
                      <a:pt x="0" y="3"/>
                    </a:moveTo>
                    <a:lnTo>
                      <a:pt x="14" y="0"/>
                    </a:lnTo>
                    <a:lnTo>
                      <a:pt x="15" y="10"/>
                    </a:lnTo>
                    <a:lnTo>
                      <a:pt x="0" y="16"/>
                    </a:lnTo>
                    <a:lnTo>
                      <a:pt x="0" y="3"/>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3" name="Freeform 413"/>
              <p:cNvSpPr>
                <a:spLocks/>
              </p:cNvSpPr>
              <p:nvPr/>
            </p:nvSpPr>
            <p:spPr bwMode="auto">
              <a:xfrm>
                <a:off x="3352" y="2528"/>
                <a:ext cx="117" cy="9"/>
              </a:xfrm>
              <a:custGeom>
                <a:avLst/>
                <a:gdLst>
                  <a:gd name="T0" fmla="*/ 22 w 117"/>
                  <a:gd name="T1" fmla="*/ 0 h 9"/>
                  <a:gd name="T2" fmla="*/ 116 w 117"/>
                  <a:gd name="T3" fmla="*/ 6 h 9"/>
                  <a:gd name="T4" fmla="*/ 98 w 117"/>
                  <a:gd name="T5" fmla="*/ 8 h 9"/>
                  <a:gd name="T6" fmla="*/ 0 w 117"/>
                  <a:gd name="T7" fmla="*/ 0 h 9"/>
                  <a:gd name="T8" fmla="*/ 22 w 117"/>
                  <a:gd name="T9" fmla="*/ 0 h 9"/>
                </a:gdLst>
                <a:ahLst/>
                <a:cxnLst>
                  <a:cxn ang="0">
                    <a:pos x="T0" y="T1"/>
                  </a:cxn>
                  <a:cxn ang="0">
                    <a:pos x="T2" y="T3"/>
                  </a:cxn>
                  <a:cxn ang="0">
                    <a:pos x="T4" y="T5"/>
                  </a:cxn>
                  <a:cxn ang="0">
                    <a:pos x="T6" y="T7"/>
                  </a:cxn>
                  <a:cxn ang="0">
                    <a:pos x="T8" y="T9"/>
                  </a:cxn>
                </a:cxnLst>
                <a:rect l="0" t="0" r="r" b="b"/>
                <a:pathLst>
                  <a:path w="117" h="9">
                    <a:moveTo>
                      <a:pt x="22" y="0"/>
                    </a:moveTo>
                    <a:lnTo>
                      <a:pt x="116" y="6"/>
                    </a:lnTo>
                    <a:lnTo>
                      <a:pt x="98" y="8"/>
                    </a:lnTo>
                    <a:lnTo>
                      <a:pt x="0" y="0"/>
                    </a:lnTo>
                    <a:lnTo>
                      <a:pt x="22"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4" name="Freeform 414"/>
              <p:cNvSpPr>
                <a:spLocks/>
              </p:cNvSpPr>
              <p:nvPr/>
            </p:nvSpPr>
            <p:spPr bwMode="auto">
              <a:xfrm>
                <a:off x="3352" y="2528"/>
                <a:ext cx="117" cy="11"/>
              </a:xfrm>
              <a:custGeom>
                <a:avLst/>
                <a:gdLst>
                  <a:gd name="T0" fmla="*/ 22 w 117"/>
                  <a:gd name="T1" fmla="*/ 0 h 11"/>
                  <a:gd name="T2" fmla="*/ 116 w 117"/>
                  <a:gd name="T3" fmla="*/ 7 h 11"/>
                  <a:gd name="T4" fmla="*/ 98 w 117"/>
                  <a:gd name="T5" fmla="*/ 10 h 11"/>
                  <a:gd name="T6" fmla="*/ 0 w 117"/>
                  <a:gd name="T7" fmla="*/ 0 h 11"/>
                  <a:gd name="T8" fmla="*/ 22 w 117"/>
                  <a:gd name="T9" fmla="*/ 0 h 11"/>
                </a:gdLst>
                <a:ahLst/>
                <a:cxnLst>
                  <a:cxn ang="0">
                    <a:pos x="T0" y="T1"/>
                  </a:cxn>
                  <a:cxn ang="0">
                    <a:pos x="T2" y="T3"/>
                  </a:cxn>
                  <a:cxn ang="0">
                    <a:pos x="T4" y="T5"/>
                  </a:cxn>
                  <a:cxn ang="0">
                    <a:pos x="T6" y="T7"/>
                  </a:cxn>
                  <a:cxn ang="0">
                    <a:pos x="T8" y="T9"/>
                  </a:cxn>
                </a:cxnLst>
                <a:rect l="0" t="0" r="r" b="b"/>
                <a:pathLst>
                  <a:path w="117" h="11">
                    <a:moveTo>
                      <a:pt x="22" y="0"/>
                    </a:moveTo>
                    <a:lnTo>
                      <a:pt x="116" y="7"/>
                    </a:lnTo>
                    <a:lnTo>
                      <a:pt x="98" y="10"/>
                    </a:lnTo>
                    <a:lnTo>
                      <a:pt x="0" y="0"/>
                    </a:lnTo>
                    <a:lnTo>
                      <a:pt x="22"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95" name="Group 415"/>
              <p:cNvGrpSpPr>
                <a:grpSpLocks/>
              </p:cNvGrpSpPr>
              <p:nvPr/>
            </p:nvGrpSpPr>
            <p:grpSpPr bwMode="auto">
              <a:xfrm>
                <a:off x="3418" y="2515"/>
                <a:ext cx="6" cy="22"/>
                <a:chOff x="3418" y="2515"/>
                <a:chExt cx="6" cy="22"/>
              </a:xfrm>
            </p:grpSpPr>
            <p:sp>
              <p:nvSpPr>
                <p:cNvPr id="1632" name="Freeform 416"/>
                <p:cNvSpPr>
                  <a:spLocks/>
                </p:cNvSpPr>
                <p:nvPr/>
              </p:nvSpPr>
              <p:spPr bwMode="auto">
                <a:xfrm>
                  <a:off x="3418" y="2515"/>
                  <a:ext cx="2" cy="19"/>
                </a:xfrm>
                <a:custGeom>
                  <a:avLst/>
                  <a:gdLst>
                    <a:gd name="T0" fmla="*/ 0 w 2"/>
                    <a:gd name="T1" fmla="*/ 0 h 19"/>
                    <a:gd name="T2" fmla="*/ 1 w 2"/>
                    <a:gd name="T3" fmla="*/ 0 h 19"/>
                    <a:gd name="T4" fmla="*/ 1 w 2"/>
                    <a:gd name="T5" fmla="*/ 0 h 19"/>
                    <a:gd name="T6" fmla="*/ 1 w 2"/>
                    <a:gd name="T7" fmla="*/ 0 h 19"/>
                    <a:gd name="T8" fmla="*/ 1 w 2"/>
                    <a:gd name="T9" fmla="*/ 18 h 19"/>
                    <a:gd name="T10" fmla="*/ 1 w 2"/>
                    <a:gd name="T11" fmla="*/ 18 h 19"/>
                    <a:gd name="T12" fmla="*/ 0 w 2"/>
                    <a:gd name="T13" fmla="*/ 18 h 19"/>
                    <a:gd name="T14" fmla="*/ 0 w 2"/>
                    <a:gd name="T15" fmla="*/ 18 h 19"/>
                    <a:gd name="T16" fmla="*/ 0 w 2"/>
                    <a:gd name="T17" fmla="*/ 17 h 19"/>
                    <a:gd name="T18" fmla="*/ 0 w 2"/>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9">
                      <a:moveTo>
                        <a:pt x="0" y="0"/>
                      </a:moveTo>
                      <a:lnTo>
                        <a:pt x="1" y="0"/>
                      </a:lnTo>
                      <a:lnTo>
                        <a:pt x="1" y="0"/>
                      </a:lnTo>
                      <a:lnTo>
                        <a:pt x="1" y="0"/>
                      </a:lnTo>
                      <a:lnTo>
                        <a:pt x="1" y="18"/>
                      </a:lnTo>
                      <a:lnTo>
                        <a:pt x="1" y="18"/>
                      </a:lnTo>
                      <a:lnTo>
                        <a:pt x="0" y="18"/>
                      </a:lnTo>
                      <a:lnTo>
                        <a:pt x="0" y="18"/>
                      </a:lnTo>
                      <a:lnTo>
                        <a:pt x="0" y="17"/>
                      </a:lnTo>
                      <a:lnTo>
                        <a:pt x="0"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3" name="Freeform 417"/>
                <p:cNvSpPr>
                  <a:spLocks/>
                </p:cNvSpPr>
                <p:nvPr/>
              </p:nvSpPr>
              <p:spPr bwMode="auto">
                <a:xfrm>
                  <a:off x="3418" y="2515"/>
                  <a:ext cx="6" cy="22"/>
                </a:xfrm>
                <a:custGeom>
                  <a:avLst/>
                  <a:gdLst>
                    <a:gd name="T0" fmla="*/ 2 w 6"/>
                    <a:gd name="T1" fmla="*/ 0 h 22"/>
                    <a:gd name="T2" fmla="*/ 3 w 6"/>
                    <a:gd name="T3" fmla="*/ 0 h 22"/>
                    <a:gd name="T4" fmla="*/ 4 w 6"/>
                    <a:gd name="T5" fmla="*/ 0 h 22"/>
                    <a:gd name="T6" fmla="*/ 5 w 6"/>
                    <a:gd name="T7" fmla="*/ 0 h 22"/>
                    <a:gd name="T8" fmla="*/ 5 w 6"/>
                    <a:gd name="T9" fmla="*/ 21 h 22"/>
                    <a:gd name="T10" fmla="*/ 3 w 6"/>
                    <a:gd name="T11" fmla="*/ 21 h 22"/>
                    <a:gd name="T12" fmla="*/ 2 w 6"/>
                    <a:gd name="T13" fmla="*/ 21 h 22"/>
                    <a:gd name="T14" fmla="*/ 1 w 6"/>
                    <a:gd name="T15" fmla="*/ 21 h 22"/>
                    <a:gd name="T16" fmla="*/ 0 w 6"/>
                    <a:gd name="T17" fmla="*/ 20 h 22"/>
                    <a:gd name="T18" fmla="*/ 2 w 6"/>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2">
                      <a:moveTo>
                        <a:pt x="2" y="0"/>
                      </a:moveTo>
                      <a:lnTo>
                        <a:pt x="3" y="0"/>
                      </a:lnTo>
                      <a:lnTo>
                        <a:pt x="4" y="0"/>
                      </a:lnTo>
                      <a:lnTo>
                        <a:pt x="5" y="0"/>
                      </a:lnTo>
                      <a:lnTo>
                        <a:pt x="5" y="21"/>
                      </a:lnTo>
                      <a:lnTo>
                        <a:pt x="3" y="21"/>
                      </a:lnTo>
                      <a:lnTo>
                        <a:pt x="2" y="21"/>
                      </a:lnTo>
                      <a:lnTo>
                        <a:pt x="1" y="21"/>
                      </a:lnTo>
                      <a:lnTo>
                        <a:pt x="0" y="20"/>
                      </a:lnTo>
                      <a:lnTo>
                        <a:pt x="2"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4" name="Freeform 418"/>
                <p:cNvSpPr>
                  <a:spLocks/>
                </p:cNvSpPr>
                <p:nvPr/>
              </p:nvSpPr>
              <p:spPr bwMode="auto">
                <a:xfrm>
                  <a:off x="3418" y="2515"/>
                  <a:ext cx="1" cy="19"/>
                </a:xfrm>
                <a:custGeom>
                  <a:avLst/>
                  <a:gdLst>
                    <a:gd name="T0" fmla="*/ 0 w 1"/>
                    <a:gd name="T1" fmla="*/ 0 h 19"/>
                    <a:gd name="T2" fmla="*/ 0 w 1"/>
                    <a:gd name="T3" fmla="*/ 18 h 19"/>
                    <a:gd name="T4" fmla="*/ 0 w 1"/>
                    <a:gd name="T5" fmla="*/ 18 h 19"/>
                    <a:gd name="T6" fmla="*/ 0 w 1"/>
                    <a:gd name="T7" fmla="*/ 0 h 19"/>
                    <a:gd name="T8" fmla="*/ 0 w 1"/>
                    <a:gd name="T9" fmla="*/ 0 h 19"/>
                  </a:gdLst>
                  <a:ahLst/>
                  <a:cxnLst>
                    <a:cxn ang="0">
                      <a:pos x="T0" y="T1"/>
                    </a:cxn>
                    <a:cxn ang="0">
                      <a:pos x="T2" y="T3"/>
                    </a:cxn>
                    <a:cxn ang="0">
                      <a:pos x="T4" y="T5"/>
                    </a:cxn>
                    <a:cxn ang="0">
                      <a:pos x="T6" y="T7"/>
                    </a:cxn>
                    <a:cxn ang="0">
                      <a:pos x="T8" y="T9"/>
                    </a:cxn>
                  </a:cxnLst>
                  <a:rect l="0" t="0" r="r" b="b"/>
                  <a:pathLst>
                    <a:path w="1" h="19">
                      <a:moveTo>
                        <a:pt x="0" y="0"/>
                      </a:moveTo>
                      <a:lnTo>
                        <a:pt x="0" y="18"/>
                      </a:lnTo>
                      <a:lnTo>
                        <a:pt x="0" y="18"/>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5" name="Freeform 419"/>
                <p:cNvSpPr>
                  <a:spLocks/>
                </p:cNvSpPr>
                <p:nvPr/>
              </p:nvSpPr>
              <p:spPr bwMode="auto">
                <a:xfrm>
                  <a:off x="3418" y="2515"/>
                  <a:ext cx="1" cy="19"/>
                </a:xfrm>
                <a:custGeom>
                  <a:avLst/>
                  <a:gdLst>
                    <a:gd name="T0" fmla="*/ 0 w 1"/>
                    <a:gd name="T1" fmla="*/ 0 h 19"/>
                    <a:gd name="T2" fmla="*/ 0 w 1"/>
                    <a:gd name="T3" fmla="*/ 18 h 19"/>
                    <a:gd name="T4" fmla="*/ 0 w 1"/>
                    <a:gd name="T5" fmla="*/ 18 h 19"/>
                    <a:gd name="T6" fmla="*/ 0 w 1"/>
                    <a:gd name="T7" fmla="*/ 0 h 19"/>
                    <a:gd name="T8" fmla="*/ 0 w 1"/>
                    <a:gd name="T9" fmla="*/ 0 h 19"/>
                  </a:gdLst>
                  <a:ahLst/>
                  <a:cxnLst>
                    <a:cxn ang="0">
                      <a:pos x="T0" y="T1"/>
                    </a:cxn>
                    <a:cxn ang="0">
                      <a:pos x="T2" y="T3"/>
                    </a:cxn>
                    <a:cxn ang="0">
                      <a:pos x="T4" y="T5"/>
                    </a:cxn>
                    <a:cxn ang="0">
                      <a:pos x="T6" y="T7"/>
                    </a:cxn>
                    <a:cxn ang="0">
                      <a:pos x="T8" y="T9"/>
                    </a:cxn>
                  </a:cxnLst>
                  <a:rect l="0" t="0" r="r" b="b"/>
                  <a:pathLst>
                    <a:path w="1" h="19">
                      <a:moveTo>
                        <a:pt x="0" y="0"/>
                      </a:moveTo>
                      <a:lnTo>
                        <a:pt x="0" y="18"/>
                      </a:lnTo>
                      <a:lnTo>
                        <a:pt x="0" y="18"/>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6" name="Freeform 420"/>
                <p:cNvSpPr>
                  <a:spLocks/>
                </p:cNvSpPr>
                <p:nvPr/>
              </p:nvSpPr>
              <p:spPr bwMode="auto">
                <a:xfrm>
                  <a:off x="3419" y="2515"/>
                  <a:ext cx="5" cy="1"/>
                </a:xfrm>
                <a:custGeom>
                  <a:avLst/>
                  <a:gdLst>
                    <a:gd name="T0" fmla="*/ 4 w 5"/>
                    <a:gd name="T1" fmla="*/ 0 h 1"/>
                    <a:gd name="T2" fmla="*/ 2 w 5"/>
                    <a:gd name="T3" fmla="*/ 0 h 1"/>
                    <a:gd name="T4" fmla="*/ 0 w 5"/>
                    <a:gd name="T5" fmla="*/ 0 h 1"/>
                    <a:gd name="T6" fmla="*/ 0 w 5"/>
                    <a:gd name="T7" fmla="*/ 0 h 1"/>
                    <a:gd name="T8" fmla="*/ 2 w 5"/>
                    <a:gd name="T9" fmla="*/ 0 h 1"/>
                    <a:gd name="T10" fmla="*/ 4 w 5"/>
                    <a:gd name="T11" fmla="*/ 0 h 1"/>
                  </a:gdLst>
                  <a:ahLst/>
                  <a:cxnLst>
                    <a:cxn ang="0">
                      <a:pos x="T0" y="T1"/>
                    </a:cxn>
                    <a:cxn ang="0">
                      <a:pos x="T2" y="T3"/>
                    </a:cxn>
                    <a:cxn ang="0">
                      <a:pos x="T4" y="T5"/>
                    </a:cxn>
                    <a:cxn ang="0">
                      <a:pos x="T6" y="T7"/>
                    </a:cxn>
                    <a:cxn ang="0">
                      <a:pos x="T8" y="T9"/>
                    </a:cxn>
                    <a:cxn ang="0">
                      <a:pos x="T10" y="T11"/>
                    </a:cxn>
                  </a:cxnLst>
                  <a:rect l="0" t="0" r="r" b="b"/>
                  <a:pathLst>
                    <a:path w="5" h="1">
                      <a:moveTo>
                        <a:pt x="4" y="0"/>
                      </a:moveTo>
                      <a:lnTo>
                        <a:pt x="2" y="0"/>
                      </a:lnTo>
                      <a:lnTo>
                        <a:pt x="0" y="0"/>
                      </a:lnTo>
                      <a:lnTo>
                        <a:pt x="0" y="0"/>
                      </a:lnTo>
                      <a:lnTo>
                        <a:pt x="2" y="0"/>
                      </a:lnTo>
                      <a:lnTo>
                        <a:pt x="4"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96" name="Group 421"/>
              <p:cNvGrpSpPr>
                <a:grpSpLocks/>
              </p:cNvGrpSpPr>
              <p:nvPr/>
            </p:nvGrpSpPr>
            <p:grpSpPr bwMode="auto">
              <a:xfrm>
                <a:off x="3419" y="2529"/>
                <a:ext cx="37" cy="10"/>
                <a:chOff x="3419" y="2529"/>
                <a:chExt cx="37" cy="10"/>
              </a:xfrm>
            </p:grpSpPr>
            <p:sp>
              <p:nvSpPr>
                <p:cNvPr id="1626" name="Freeform 422"/>
                <p:cNvSpPr>
                  <a:spLocks/>
                </p:cNvSpPr>
                <p:nvPr/>
              </p:nvSpPr>
              <p:spPr bwMode="auto">
                <a:xfrm>
                  <a:off x="3419" y="2529"/>
                  <a:ext cx="20" cy="8"/>
                </a:xfrm>
                <a:custGeom>
                  <a:avLst/>
                  <a:gdLst>
                    <a:gd name="T0" fmla="*/ 0 w 20"/>
                    <a:gd name="T1" fmla="*/ 0 h 8"/>
                    <a:gd name="T2" fmla="*/ 19 w 20"/>
                    <a:gd name="T3" fmla="*/ 2 h 8"/>
                    <a:gd name="T4" fmla="*/ 19 w 20"/>
                    <a:gd name="T5" fmla="*/ 7 h 8"/>
                    <a:gd name="T6" fmla="*/ 0 w 20"/>
                    <a:gd name="T7" fmla="*/ 4 h 8"/>
                    <a:gd name="T8" fmla="*/ 0 w 20"/>
                    <a:gd name="T9" fmla="*/ 0 h 8"/>
                  </a:gdLst>
                  <a:ahLst/>
                  <a:cxnLst>
                    <a:cxn ang="0">
                      <a:pos x="T0" y="T1"/>
                    </a:cxn>
                    <a:cxn ang="0">
                      <a:pos x="T2" y="T3"/>
                    </a:cxn>
                    <a:cxn ang="0">
                      <a:pos x="T4" y="T5"/>
                    </a:cxn>
                    <a:cxn ang="0">
                      <a:pos x="T6" y="T7"/>
                    </a:cxn>
                    <a:cxn ang="0">
                      <a:pos x="T8" y="T9"/>
                    </a:cxn>
                  </a:cxnLst>
                  <a:rect l="0" t="0" r="r" b="b"/>
                  <a:pathLst>
                    <a:path w="20" h="8">
                      <a:moveTo>
                        <a:pt x="0" y="0"/>
                      </a:moveTo>
                      <a:lnTo>
                        <a:pt x="19" y="2"/>
                      </a:lnTo>
                      <a:lnTo>
                        <a:pt x="19" y="7"/>
                      </a:lnTo>
                      <a:lnTo>
                        <a:pt x="0" y="4"/>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7" name="Freeform 423"/>
                <p:cNvSpPr>
                  <a:spLocks/>
                </p:cNvSpPr>
                <p:nvPr/>
              </p:nvSpPr>
              <p:spPr bwMode="auto">
                <a:xfrm>
                  <a:off x="3419" y="2529"/>
                  <a:ext cx="25" cy="10"/>
                </a:xfrm>
                <a:custGeom>
                  <a:avLst/>
                  <a:gdLst>
                    <a:gd name="T0" fmla="*/ 1 w 25"/>
                    <a:gd name="T1" fmla="*/ 0 h 10"/>
                    <a:gd name="T2" fmla="*/ 24 w 25"/>
                    <a:gd name="T3" fmla="*/ 3 h 10"/>
                    <a:gd name="T4" fmla="*/ 24 w 25"/>
                    <a:gd name="T5" fmla="*/ 9 h 10"/>
                    <a:gd name="T6" fmla="*/ 0 w 25"/>
                    <a:gd name="T7" fmla="*/ 6 h 10"/>
                    <a:gd name="T8" fmla="*/ 1 w 25"/>
                    <a:gd name="T9" fmla="*/ 0 h 10"/>
                  </a:gdLst>
                  <a:ahLst/>
                  <a:cxnLst>
                    <a:cxn ang="0">
                      <a:pos x="T0" y="T1"/>
                    </a:cxn>
                    <a:cxn ang="0">
                      <a:pos x="T2" y="T3"/>
                    </a:cxn>
                    <a:cxn ang="0">
                      <a:pos x="T4" y="T5"/>
                    </a:cxn>
                    <a:cxn ang="0">
                      <a:pos x="T6" y="T7"/>
                    </a:cxn>
                    <a:cxn ang="0">
                      <a:pos x="T8" y="T9"/>
                    </a:cxn>
                  </a:cxnLst>
                  <a:rect l="0" t="0" r="r" b="b"/>
                  <a:pathLst>
                    <a:path w="25" h="10">
                      <a:moveTo>
                        <a:pt x="1" y="0"/>
                      </a:moveTo>
                      <a:lnTo>
                        <a:pt x="24" y="3"/>
                      </a:lnTo>
                      <a:lnTo>
                        <a:pt x="24" y="9"/>
                      </a:lnTo>
                      <a:lnTo>
                        <a:pt x="0" y="6"/>
                      </a:lnTo>
                      <a:lnTo>
                        <a:pt x="1"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 name="Freeform 424"/>
                <p:cNvSpPr>
                  <a:spLocks/>
                </p:cNvSpPr>
                <p:nvPr/>
              </p:nvSpPr>
              <p:spPr bwMode="auto">
                <a:xfrm>
                  <a:off x="3443" y="2533"/>
                  <a:ext cx="8" cy="4"/>
                </a:xfrm>
                <a:custGeom>
                  <a:avLst/>
                  <a:gdLst>
                    <a:gd name="T0" fmla="*/ 0 w 8"/>
                    <a:gd name="T1" fmla="*/ 1 h 4"/>
                    <a:gd name="T2" fmla="*/ 7 w 8"/>
                    <a:gd name="T3" fmla="*/ 0 h 4"/>
                    <a:gd name="T4" fmla="*/ 7 w 8"/>
                    <a:gd name="T5" fmla="*/ 2 h 4"/>
                    <a:gd name="T6" fmla="*/ 0 w 8"/>
                    <a:gd name="T7" fmla="*/ 3 h 4"/>
                    <a:gd name="T8" fmla="*/ 0 w 8"/>
                    <a:gd name="T9" fmla="*/ 1 h 4"/>
                  </a:gdLst>
                  <a:ahLst/>
                  <a:cxnLst>
                    <a:cxn ang="0">
                      <a:pos x="T0" y="T1"/>
                    </a:cxn>
                    <a:cxn ang="0">
                      <a:pos x="T2" y="T3"/>
                    </a:cxn>
                    <a:cxn ang="0">
                      <a:pos x="T4" y="T5"/>
                    </a:cxn>
                    <a:cxn ang="0">
                      <a:pos x="T6" y="T7"/>
                    </a:cxn>
                    <a:cxn ang="0">
                      <a:pos x="T8" y="T9"/>
                    </a:cxn>
                  </a:cxnLst>
                  <a:rect l="0" t="0" r="r" b="b"/>
                  <a:pathLst>
                    <a:path w="8" h="4">
                      <a:moveTo>
                        <a:pt x="0" y="1"/>
                      </a:moveTo>
                      <a:lnTo>
                        <a:pt x="7" y="0"/>
                      </a:lnTo>
                      <a:lnTo>
                        <a:pt x="7" y="2"/>
                      </a:lnTo>
                      <a:lnTo>
                        <a:pt x="0" y="3"/>
                      </a:lnTo>
                      <a:lnTo>
                        <a:pt x="0" y="1"/>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9" name="Freeform 425"/>
                <p:cNvSpPr>
                  <a:spLocks/>
                </p:cNvSpPr>
                <p:nvPr/>
              </p:nvSpPr>
              <p:spPr bwMode="auto">
                <a:xfrm>
                  <a:off x="3443" y="2533"/>
                  <a:ext cx="13" cy="6"/>
                </a:xfrm>
                <a:custGeom>
                  <a:avLst/>
                  <a:gdLst>
                    <a:gd name="T0" fmla="*/ 0 w 13"/>
                    <a:gd name="T1" fmla="*/ 1 h 6"/>
                    <a:gd name="T2" fmla="*/ 12 w 13"/>
                    <a:gd name="T3" fmla="*/ 0 h 6"/>
                    <a:gd name="T4" fmla="*/ 12 w 13"/>
                    <a:gd name="T5" fmla="*/ 3 h 6"/>
                    <a:gd name="T6" fmla="*/ 0 w 13"/>
                    <a:gd name="T7" fmla="*/ 5 h 6"/>
                    <a:gd name="T8" fmla="*/ 0 w 13"/>
                    <a:gd name="T9" fmla="*/ 1 h 6"/>
                  </a:gdLst>
                  <a:ahLst/>
                  <a:cxnLst>
                    <a:cxn ang="0">
                      <a:pos x="T0" y="T1"/>
                    </a:cxn>
                    <a:cxn ang="0">
                      <a:pos x="T2" y="T3"/>
                    </a:cxn>
                    <a:cxn ang="0">
                      <a:pos x="T4" y="T5"/>
                    </a:cxn>
                    <a:cxn ang="0">
                      <a:pos x="T6" y="T7"/>
                    </a:cxn>
                    <a:cxn ang="0">
                      <a:pos x="T8" y="T9"/>
                    </a:cxn>
                  </a:cxnLst>
                  <a:rect l="0" t="0" r="r" b="b"/>
                  <a:pathLst>
                    <a:path w="13" h="6">
                      <a:moveTo>
                        <a:pt x="0" y="1"/>
                      </a:moveTo>
                      <a:lnTo>
                        <a:pt x="12" y="0"/>
                      </a:lnTo>
                      <a:lnTo>
                        <a:pt x="12" y="3"/>
                      </a:lnTo>
                      <a:lnTo>
                        <a:pt x="0" y="5"/>
                      </a:lnTo>
                      <a:lnTo>
                        <a:pt x="0" y="1"/>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0" name="Freeform 426"/>
                <p:cNvSpPr>
                  <a:spLocks/>
                </p:cNvSpPr>
                <p:nvPr/>
              </p:nvSpPr>
              <p:spPr bwMode="auto">
                <a:xfrm>
                  <a:off x="3419" y="2529"/>
                  <a:ext cx="32" cy="1"/>
                </a:xfrm>
                <a:custGeom>
                  <a:avLst/>
                  <a:gdLst>
                    <a:gd name="T0" fmla="*/ 10 w 32"/>
                    <a:gd name="T1" fmla="*/ 0 h 1"/>
                    <a:gd name="T2" fmla="*/ 31 w 32"/>
                    <a:gd name="T3" fmla="*/ 0 h 1"/>
                    <a:gd name="T4" fmla="*/ 20 w 32"/>
                    <a:gd name="T5" fmla="*/ 0 h 1"/>
                    <a:gd name="T6" fmla="*/ 0 w 32"/>
                    <a:gd name="T7" fmla="*/ 0 h 1"/>
                    <a:gd name="T8" fmla="*/ 10 w 32"/>
                    <a:gd name="T9" fmla="*/ 0 h 1"/>
                  </a:gdLst>
                  <a:ahLst/>
                  <a:cxnLst>
                    <a:cxn ang="0">
                      <a:pos x="T0" y="T1"/>
                    </a:cxn>
                    <a:cxn ang="0">
                      <a:pos x="T2" y="T3"/>
                    </a:cxn>
                    <a:cxn ang="0">
                      <a:pos x="T4" y="T5"/>
                    </a:cxn>
                    <a:cxn ang="0">
                      <a:pos x="T6" y="T7"/>
                    </a:cxn>
                    <a:cxn ang="0">
                      <a:pos x="T8" y="T9"/>
                    </a:cxn>
                  </a:cxnLst>
                  <a:rect l="0" t="0" r="r" b="b"/>
                  <a:pathLst>
                    <a:path w="32" h="1">
                      <a:moveTo>
                        <a:pt x="10" y="0"/>
                      </a:moveTo>
                      <a:lnTo>
                        <a:pt x="31" y="0"/>
                      </a:lnTo>
                      <a:lnTo>
                        <a:pt x="20" y="0"/>
                      </a:lnTo>
                      <a:lnTo>
                        <a:pt x="0" y="0"/>
                      </a:lnTo>
                      <a:lnTo>
                        <a:pt x="1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1" name="Freeform 427"/>
                <p:cNvSpPr>
                  <a:spLocks/>
                </p:cNvSpPr>
                <p:nvPr/>
              </p:nvSpPr>
              <p:spPr bwMode="auto">
                <a:xfrm>
                  <a:off x="3419" y="2529"/>
                  <a:ext cx="37" cy="5"/>
                </a:xfrm>
                <a:custGeom>
                  <a:avLst/>
                  <a:gdLst>
                    <a:gd name="T0" fmla="*/ 11 w 37"/>
                    <a:gd name="T1" fmla="*/ 0 h 5"/>
                    <a:gd name="T2" fmla="*/ 36 w 37"/>
                    <a:gd name="T3" fmla="*/ 2 h 5"/>
                    <a:gd name="T4" fmla="*/ 23 w 37"/>
                    <a:gd name="T5" fmla="*/ 4 h 5"/>
                    <a:gd name="T6" fmla="*/ 0 w 37"/>
                    <a:gd name="T7" fmla="*/ 0 h 5"/>
                    <a:gd name="T8" fmla="*/ 11 w 37"/>
                    <a:gd name="T9" fmla="*/ 0 h 5"/>
                  </a:gdLst>
                  <a:ahLst/>
                  <a:cxnLst>
                    <a:cxn ang="0">
                      <a:pos x="T0" y="T1"/>
                    </a:cxn>
                    <a:cxn ang="0">
                      <a:pos x="T2" y="T3"/>
                    </a:cxn>
                    <a:cxn ang="0">
                      <a:pos x="T4" y="T5"/>
                    </a:cxn>
                    <a:cxn ang="0">
                      <a:pos x="T6" y="T7"/>
                    </a:cxn>
                    <a:cxn ang="0">
                      <a:pos x="T8" y="T9"/>
                    </a:cxn>
                  </a:cxnLst>
                  <a:rect l="0" t="0" r="r" b="b"/>
                  <a:pathLst>
                    <a:path w="37" h="5">
                      <a:moveTo>
                        <a:pt x="11" y="0"/>
                      </a:moveTo>
                      <a:lnTo>
                        <a:pt x="36" y="2"/>
                      </a:lnTo>
                      <a:lnTo>
                        <a:pt x="23" y="4"/>
                      </a:lnTo>
                      <a:lnTo>
                        <a:pt x="0" y="0"/>
                      </a:lnTo>
                      <a:lnTo>
                        <a:pt x="11"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97" name="Group 428"/>
              <p:cNvGrpSpPr>
                <a:grpSpLocks/>
              </p:cNvGrpSpPr>
              <p:nvPr/>
            </p:nvGrpSpPr>
            <p:grpSpPr bwMode="auto">
              <a:xfrm>
                <a:off x="3453" y="2518"/>
                <a:ext cx="5" cy="21"/>
                <a:chOff x="3453" y="2518"/>
                <a:chExt cx="5" cy="21"/>
              </a:xfrm>
            </p:grpSpPr>
            <p:sp>
              <p:nvSpPr>
                <p:cNvPr id="1621" name="Freeform 429"/>
                <p:cNvSpPr>
                  <a:spLocks/>
                </p:cNvSpPr>
                <p:nvPr/>
              </p:nvSpPr>
              <p:spPr bwMode="auto">
                <a:xfrm>
                  <a:off x="3453" y="2518"/>
                  <a:ext cx="3" cy="19"/>
                </a:xfrm>
                <a:custGeom>
                  <a:avLst/>
                  <a:gdLst>
                    <a:gd name="T0" fmla="*/ 1 w 3"/>
                    <a:gd name="T1" fmla="*/ 0 h 19"/>
                    <a:gd name="T2" fmla="*/ 1 w 3"/>
                    <a:gd name="T3" fmla="*/ 1 h 19"/>
                    <a:gd name="T4" fmla="*/ 1 w 3"/>
                    <a:gd name="T5" fmla="*/ 1 h 19"/>
                    <a:gd name="T6" fmla="*/ 2 w 3"/>
                    <a:gd name="T7" fmla="*/ 1 h 19"/>
                    <a:gd name="T8" fmla="*/ 2 w 3"/>
                    <a:gd name="T9" fmla="*/ 18 h 19"/>
                    <a:gd name="T10" fmla="*/ 1 w 3"/>
                    <a:gd name="T11" fmla="*/ 18 h 19"/>
                    <a:gd name="T12" fmla="*/ 1 w 3"/>
                    <a:gd name="T13" fmla="*/ 18 h 19"/>
                    <a:gd name="T14" fmla="*/ 0 w 3"/>
                    <a:gd name="T15" fmla="*/ 18 h 19"/>
                    <a:gd name="T16" fmla="*/ 0 w 3"/>
                    <a:gd name="T17" fmla="*/ 18 h 19"/>
                    <a:gd name="T18" fmla="*/ 1 w 3"/>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9">
                      <a:moveTo>
                        <a:pt x="1" y="0"/>
                      </a:moveTo>
                      <a:lnTo>
                        <a:pt x="1" y="1"/>
                      </a:lnTo>
                      <a:lnTo>
                        <a:pt x="1" y="1"/>
                      </a:lnTo>
                      <a:lnTo>
                        <a:pt x="2" y="1"/>
                      </a:lnTo>
                      <a:lnTo>
                        <a:pt x="2" y="18"/>
                      </a:lnTo>
                      <a:lnTo>
                        <a:pt x="1" y="18"/>
                      </a:lnTo>
                      <a:lnTo>
                        <a:pt x="1" y="18"/>
                      </a:lnTo>
                      <a:lnTo>
                        <a:pt x="0" y="18"/>
                      </a:lnTo>
                      <a:lnTo>
                        <a:pt x="0" y="18"/>
                      </a:lnTo>
                      <a:lnTo>
                        <a:pt x="1"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2" name="Freeform 430"/>
                <p:cNvSpPr>
                  <a:spLocks/>
                </p:cNvSpPr>
                <p:nvPr/>
              </p:nvSpPr>
              <p:spPr bwMode="auto">
                <a:xfrm>
                  <a:off x="3453" y="2518"/>
                  <a:ext cx="5" cy="21"/>
                </a:xfrm>
                <a:custGeom>
                  <a:avLst/>
                  <a:gdLst>
                    <a:gd name="T0" fmla="*/ 1 w 5"/>
                    <a:gd name="T1" fmla="*/ 0 h 21"/>
                    <a:gd name="T2" fmla="*/ 2 w 5"/>
                    <a:gd name="T3" fmla="*/ 1 h 21"/>
                    <a:gd name="T4" fmla="*/ 3 w 5"/>
                    <a:gd name="T5" fmla="*/ 1 h 21"/>
                    <a:gd name="T6" fmla="*/ 4 w 5"/>
                    <a:gd name="T7" fmla="*/ 1 h 21"/>
                    <a:gd name="T8" fmla="*/ 4 w 5"/>
                    <a:gd name="T9" fmla="*/ 20 h 21"/>
                    <a:gd name="T10" fmla="*/ 3 w 5"/>
                    <a:gd name="T11" fmla="*/ 20 h 21"/>
                    <a:gd name="T12" fmla="*/ 2 w 5"/>
                    <a:gd name="T13" fmla="*/ 20 h 21"/>
                    <a:gd name="T14" fmla="*/ 1 w 5"/>
                    <a:gd name="T15" fmla="*/ 20 h 21"/>
                    <a:gd name="T16" fmla="*/ 0 w 5"/>
                    <a:gd name="T17" fmla="*/ 20 h 21"/>
                    <a:gd name="T18" fmla="*/ 1 w 5"/>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1">
                      <a:moveTo>
                        <a:pt x="1" y="0"/>
                      </a:moveTo>
                      <a:lnTo>
                        <a:pt x="2" y="1"/>
                      </a:lnTo>
                      <a:lnTo>
                        <a:pt x="3" y="1"/>
                      </a:lnTo>
                      <a:lnTo>
                        <a:pt x="4" y="1"/>
                      </a:lnTo>
                      <a:lnTo>
                        <a:pt x="4" y="20"/>
                      </a:lnTo>
                      <a:lnTo>
                        <a:pt x="3" y="20"/>
                      </a:lnTo>
                      <a:lnTo>
                        <a:pt x="2" y="20"/>
                      </a:lnTo>
                      <a:lnTo>
                        <a:pt x="1" y="20"/>
                      </a:lnTo>
                      <a:lnTo>
                        <a:pt x="0" y="20"/>
                      </a:lnTo>
                      <a:lnTo>
                        <a:pt x="1"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3" name="Freeform 431"/>
                <p:cNvSpPr>
                  <a:spLocks/>
                </p:cNvSpPr>
                <p:nvPr/>
              </p:nvSpPr>
              <p:spPr bwMode="auto">
                <a:xfrm>
                  <a:off x="3455" y="2518"/>
                  <a:ext cx="1" cy="19"/>
                </a:xfrm>
                <a:custGeom>
                  <a:avLst/>
                  <a:gdLst>
                    <a:gd name="T0" fmla="*/ 0 w 1"/>
                    <a:gd name="T1" fmla="*/ 0 h 19"/>
                    <a:gd name="T2" fmla="*/ 0 w 1"/>
                    <a:gd name="T3" fmla="*/ 17 h 19"/>
                    <a:gd name="T4" fmla="*/ 0 w 1"/>
                    <a:gd name="T5" fmla="*/ 18 h 19"/>
                    <a:gd name="T6" fmla="*/ 0 w 1"/>
                    <a:gd name="T7" fmla="*/ 18 h 19"/>
                    <a:gd name="T8" fmla="*/ 0 w 1"/>
                    <a:gd name="T9" fmla="*/ 0 h 19"/>
                    <a:gd name="T10" fmla="*/ 0 w 1"/>
                    <a:gd name="T11" fmla="*/ 0 h 19"/>
                  </a:gdLst>
                  <a:ahLst/>
                  <a:cxnLst>
                    <a:cxn ang="0">
                      <a:pos x="T0" y="T1"/>
                    </a:cxn>
                    <a:cxn ang="0">
                      <a:pos x="T2" y="T3"/>
                    </a:cxn>
                    <a:cxn ang="0">
                      <a:pos x="T4" y="T5"/>
                    </a:cxn>
                    <a:cxn ang="0">
                      <a:pos x="T6" y="T7"/>
                    </a:cxn>
                    <a:cxn ang="0">
                      <a:pos x="T8" y="T9"/>
                    </a:cxn>
                    <a:cxn ang="0">
                      <a:pos x="T10" y="T11"/>
                    </a:cxn>
                  </a:cxnLst>
                  <a:rect l="0" t="0" r="r" b="b"/>
                  <a:pathLst>
                    <a:path w="1" h="19">
                      <a:moveTo>
                        <a:pt x="0" y="0"/>
                      </a:moveTo>
                      <a:lnTo>
                        <a:pt x="0" y="17"/>
                      </a:lnTo>
                      <a:lnTo>
                        <a:pt x="0" y="18"/>
                      </a:lnTo>
                      <a:lnTo>
                        <a:pt x="0" y="18"/>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4" name="Freeform 432"/>
                <p:cNvSpPr>
                  <a:spLocks/>
                </p:cNvSpPr>
                <p:nvPr/>
              </p:nvSpPr>
              <p:spPr bwMode="auto">
                <a:xfrm>
                  <a:off x="3455" y="2518"/>
                  <a:ext cx="1" cy="19"/>
                </a:xfrm>
                <a:custGeom>
                  <a:avLst/>
                  <a:gdLst>
                    <a:gd name="T0" fmla="*/ 0 w 1"/>
                    <a:gd name="T1" fmla="*/ 0 h 19"/>
                    <a:gd name="T2" fmla="*/ 0 w 1"/>
                    <a:gd name="T3" fmla="*/ 17 h 19"/>
                    <a:gd name="T4" fmla="*/ 0 w 1"/>
                    <a:gd name="T5" fmla="*/ 18 h 19"/>
                    <a:gd name="T6" fmla="*/ 0 w 1"/>
                    <a:gd name="T7" fmla="*/ 18 h 19"/>
                    <a:gd name="T8" fmla="*/ 0 w 1"/>
                    <a:gd name="T9" fmla="*/ 0 h 19"/>
                    <a:gd name="T10" fmla="*/ 0 w 1"/>
                    <a:gd name="T11" fmla="*/ 0 h 19"/>
                  </a:gdLst>
                  <a:ahLst/>
                  <a:cxnLst>
                    <a:cxn ang="0">
                      <a:pos x="T0" y="T1"/>
                    </a:cxn>
                    <a:cxn ang="0">
                      <a:pos x="T2" y="T3"/>
                    </a:cxn>
                    <a:cxn ang="0">
                      <a:pos x="T4" y="T5"/>
                    </a:cxn>
                    <a:cxn ang="0">
                      <a:pos x="T6" y="T7"/>
                    </a:cxn>
                    <a:cxn ang="0">
                      <a:pos x="T8" y="T9"/>
                    </a:cxn>
                    <a:cxn ang="0">
                      <a:pos x="T10" y="T11"/>
                    </a:cxn>
                  </a:cxnLst>
                  <a:rect l="0" t="0" r="r" b="b"/>
                  <a:pathLst>
                    <a:path w="1" h="19">
                      <a:moveTo>
                        <a:pt x="0" y="0"/>
                      </a:moveTo>
                      <a:lnTo>
                        <a:pt x="0" y="17"/>
                      </a:lnTo>
                      <a:lnTo>
                        <a:pt x="0" y="18"/>
                      </a:lnTo>
                      <a:lnTo>
                        <a:pt x="0" y="18"/>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5" name="Freeform 433"/>
                <p:cNvSpPr>
                  <a:spLocks/>
                </p:cNvSpPr>
                <p:nvPr/>
              </p:nvSpPr>
              <p:spPr bwMode="auto">
                <a:xfrm>
                  <a:off x="3455" y="2518"/>
                  <a:ext cx="3" cy="1"/>
                </a:xfrm>
                <a:custGeom>
                  <a:avLst/>
                  <a:gdLst>
                    <a:gd name="T0" fmla="*/ 2 w 3"/>
                    <a:gd name="T1" fmla="*/ 0 h 1"/>
                    <a:gd name="T2" fmla="*/ 2 w 3"/>
                    <a:gd name="T3" fmla="*/ 0 h 1"/>
                    <a:gd name="T4" fmla="*/ 1 w 3"/>
                    <a:gd name="T5" fmla="*/ 0 h 1"/>
                    <a:gd name="T6" fmla="*/ 1 w 3"/>
                    <a:gd name="T7" fmla="*/ 0 h 1"/>
                    <a:gd name="T8" fmla="*/ 0 w 3"/>
                    <a:gd name="T9" fmla="*/ 0 h 1"/>
                    <a:gd name="T10" fmla="*/ 1 w 3"/>
                    <a:gd name="T11" fmla="*/ 0 h 1"/>
                    <a:gd name="T12" fmla="*/ 1 w 3"/>
                    <a:gd name="T13" fmla="*/ 0 h 1"/>
                    <a:gd name="T14" fmla="*/ 2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2" y="0"/>
                      </a:moveTo>
                      <a:lnTo>
                        <a:pt x="2" y="0"/>
                      </a:lnTo>
                      <a:lnTo>
                        <a:pt x="1" y="0"/>
                      </a:lnTo>
                      <a:lnTo>
                        <a:pt x="1" y="0"/>
                      </a:lnTo>
                      <a:lnTo>
                        <a:pt x="0" y="0"/>
                      </a:lnTo>
                      <a:lnTo>
                        <a:pt x="1" y="0"/>
                      </a:lnTo>
                      <a:lnTo>
                        <a:pt x="1" y="0"/>
                      </a:lnTo>
                      <a:lnTo>
                        <a:pt x="2"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98" name="Group 434"/>
              <p:cNvGrpSpPr>
                <a:grpSpLocks/>
              </p:cNvGrpSpPr>
              <p:nvPr/>
            </p:nvGrpSpPr>
            <p:grpSpPr bwMode="auto">
              <a:xfrm>
                <a:off x="3361" y="2524"/>
                <a:ext cx="50" cy="10"/>
                <a:chOff x="3361" y="2524"/>
                <a:chExt cx="50" cy="10"/>
              </a:xfrm>
            </p:grpSpPr>
            <p:sp>
              <p:nvSpPr>
                <p:cNvPr id="1601" name="Freeform 435"/>
                <p:cNvSpPr>
                  <a:spLocks/>
                </p:cNvSpPr>
                <p:nvPr/>
              </p:nvSpPr>
              <p:spPr bwMode="auto">
                <a:xfrm>
                  <a:off x="3361" y="2524"/>
                  <a:ext cx="6" cy="5"/>
                </a:xfrm>
                <a:custGeom>
                  <a:avLst/>
                  <a:gdLst>
                    <a:gd name="T0" fmla="*/ 0 w 6"/>
                    <a:gd name="T1" fmla="*/ 4 h 5"/>
                    <a:gd name="T2" fmla="*/ 5 w 6"/>
                    <a:gd name="T3" fmla="*/ 4 h 5"/>
                    <a:gd name="T4" fmla="*/ 5 w 6"/>
                    <a:gd name="T5" fmla="*/ 0 h 5"/>
                    <a:gd name="T6" fmla="*/ 0 w 6"/>
                    <a:gd name="T7" fmla="*/ 4 h 5"/>
                  </a:gdLst>
                  <a:ahLst/>
                  <a:cxnLst>
                    <a:cxn ang="0">
                      <a:pos x="T0" y="T1"/>
                    </a:cxn>
                    <a:cxn ang="0">
                      <a:pos x="T2" y="T3"/>
                    </a:cxn>
                    <a:cxn ang="0">
                      <a:pos x="T4" y="T5"/>
                    </a:cxn>
                    <a:cxn ang="0">
                      <a:pos x="T6" y="T7"/>
                    </a:cxn>
                  </a:cxnLst>
                  <a:rect l="0" t="0" r="r" b="b"/>
                  <a:pathLst>
                    <a:path w="6" h="5">
                      <a:moveTo>
                        <a:pt x="0" y="4"/>
                      </a:moveTo>
                      <a:lnTo>
                        <a:pt x="5" y="4"/>
                      </a:lnTo>
                      <a:lnTo>
                        <a:pt x="5" y="0"/>
                      </a:lnTo>
                      <a:lnTo>
                        <a:pt x="0" y="4"/>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2" name="Freeform 436"/>
                <p:cNvSpPr>
                  <a:spLocks/>
                </p:cNvSpPr>
                <p:nvPr/>
              </p:nvSpPr>
              <p:spPr bwMode="auto">
                <a:xfrm>
                  <a:off x="3361" y="2524"/>
                  <a:ext cx="8" cy="6"/>
                </a:xfrm>
                <a:custGeom>
                  <a:avLst/>
                  <a:gdLst>
                    <a:gd name="T0" fmla="*/ 0 w 8"/>
                    <a:gd name="T1" fmla="*/ 5 h 6"/>
                    <a:gd name="T2" fmla="*/ 7 w 8"/>
                    <a:gd name="T3" fmla="*/ 5 h 6"/>
                    <a:gd name="T4" fmla="*/ 7 w 8"/>
                    <a:gd name="T5" fmla="*/ 0 h 6"/>
                    <a:gd name="T6" fmla="*/ 0 w 8"/>
                    <a:gd name="T7" fmla="*/ 5 h 6"/>
                  </a:gdLst>
                  <a:ahLst/>
                  <a:cxnLst>
                    <a:cxn ang="0">
                      <a:pos x="T0" y="T1"/>
                    </a:cxn>
                    <a:cxn ang="0">
                      <a:pos x="T2" y="T3"/>
                    </a:cxn>
                    <a:cxn ang="0">
                      <a:pos x="T4" y="T5"/>
                    </a:cxn>
                    <a:cxn ang="0">
                      <a:pos x="T6" y="T7"/>
                    </a:cxn>
                  </a:cxnLst>
                  <a:rect l="0" t="0" r="r" b="b"/>
                  <a:pathLst>
                    <a:path w="8" h="6">
                      <a:moveTo>
                        <a:pt x="0" y="5"/>
                      </a:moveTo>
                      <a:lnTo>
                        <a:pt x="7" y="5"/>
                      </a:lnTo>
                      <a:lnTo>
                        <a:pt x="7" y="0"/>
                      </a:lnTo>
                      <a:lnTo>
                        <a:pt x="0" y="5"/>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3" name="Freeform 437"/>
                <p:cNvSpPr>
                  <a:spLocks/>
                </p:cNvSpPr>
                <p:nvPr/>
              </p:nvSpPr>
              <p:spPr bwMode="auto">
                <a:xfrm>
                  <a:off x="3368" y="2524"/>
                  <a:ext cx="7" cy="5"/>
                </a:xfrm>
                <a:custGeom>
                  <a:avLst/>
                  <a:gdLst>
                    <a:gd name="T0" fmla="*/ 0 w 7"/>
                    <a:gd name="T1" fmla="*/ 0 h 5"/>
                    <a:gd name="T2" fmla="*/ 6 w 7"/>
                    <a:gd name="T3" fmla="*/ 0 h 5"/>
                    <a:gd name="T4" fmla="*/ 6 w 7"/>
                    <a:gd name="T5" fmla="*/ 4 h 5"/>
                    <a:gd name="T6" fmla="*/ 0 w 7"/>
                    <a:gd name="T7" fmla="*/ 4 h 5"/>
                    <a:gd name="T8" fmla="*/ 0 w 7"/>
                    <a:gd name="T9" fmla="*/ 0 h 5"/>
                  </a:gdLst>
                  <a:ahLst/>
                  <a:cxnLst>
                    <a:cxn ang="0">
                      <a:pos x="T0" y="T1"/>
                    </a:cxn>
                    <a:cxn ang="0">
                      <a:pos x="T2" y="T3"/>
                    </a:cxn>
                    <a:cxn ang="0">
                      <a:pos x="T4" y="T5"/>
                    </a:cxn>
                    <a:cxn ang="0">
                      <a:pos x="T6" y="T7"/>
                    </a:cxn>
                    <a:cxn ang="0">
                      <a:pos x="T8" y="T9"/>
                    </a:cxn>
                  </a:cxnLst>
                  <a:rect l="0" t="0" r="r" b="b"/>
                  <a:pathLst>
                    <a:path w="7" h="5">
                      <a:moveTo>
                        <a:pt x="0" y="0"/>
                      </a:moveTo>
                      <a:lnTo>
                        <a:pt x="6" y="0"/>
                      </a:lnTo>
                      <a:lnTo>
                        <a:pt x="6" y="4"/>
                      </a:lnTo>
                      <a:lnTo>
                        <a:pt x="0" y="4"/>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4" name="Freeform 438"/>
                <p:cNvSpPr>
                  <a:spLocks/>
                </p:cNvSpPr>
                <p:nvPr/>
              </p:nvSpPr>
              <p:spPr bwMode="auto">
                <a:xfrm>
                  <a:off x="3368" y="2524"/>
                  <a:ext cx="10" cy="6"/>
                </a:xfrm>
                <a:custGeom>
                  <a:avLst/>
                  <a:gdLst>
                    <a:gd name="T0" fmla="*/ 0 w 10"/>
                    <a:gd name="T1" fmla="*/ 0 h 6"/>
                    <a:gd name="T2" fmla="*/ 9 w 10"/>
                    <a:gd name="T3" fmla="*/ 0 h 6"/>
                    <a:gd name="T4" fmla="*/ 9 w 10"/>
                    <a:gd name="T5" fmla="*/ 5 h 6"/>
                    <a:gd name="T6" fmla="*/ 0 w 10"/>
                    <a:gd name="T7" fmla="*/ 5 h 6"/>
                    <a:gd name="T8" fmla="*/ 0 w 10"/>
                    <a:gd name="T9" fmla="*/ 0 h 6"/>
                  </a:gdLst>
                  <a:ahLst/>
                  <a:cxnLst>
                    <a:cxn ang="0">
                      <a:pos x="T0" y="T1"/>
                    </a:cxn>
                    <a:cxn ang="0">
                      <a:pos x="T2" y="T3"/>
                    </a:cxn>
                    <a:cxn ang="0">
                      <a:pos x="T4" y="T5"/>
                    </a:cxn>
                    <a:cxn ang="0">
                      <a:pos x="T6" y="T7"/>
                    </a:cxn>
                    <a:cxn ang="0">
                      <a:pos x="T8" y="T9"/>
                    </a:cxn>
                  </a:cxnLst>
                  <a:rect l="0" t="0" r="r" b="b"/>
                  <a:pathLst>
                    <a:path w="10" h="6">
                      <a:moveTo>
                        <a:pt x="0" y="0"/>
                      </a:moveTo>
                      <a:lnTo>
                        <a:pt x="9" y="0"/>
                      </a:lnTo>
                      <a:lnTo>
                        <a:pt x="9" y="5"/>
                      </a:lnTo>
                      <a:lnTo>
                        <a:pt x="0" y="5"/>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5" name="Freeform 439"/>
                <p:cNvSpPr>
                  <a:spLocks/>
                </p:cNvSpPr>
                <p:nvPr/>
              </p:nvSpPr>
              <p:spPr bwMode="auto">
                <a:xfrm>
                  <a:off x="3370" y="2524"/>
                  <a:ext cx="5" cy="5"/>
                </a:xfrm>
                <a:custGeom>
                  <a:avLst/>
                  <a:gdLst>
                    <a:gd name="T0" fmla="*/ 0 w 5"/>
                    <a:gd name="T1" fmla="*/ 3 h 5"/>
                    <a:gd name="T2" fmla="*/ 4 w 5"/>
                    <a:gd name="T3" fmla="*/ 4 h 5"/>
                    <a:gd name="T4" fmla="*/ 4 w 5"/>
                    <a:gd name="T5" fmla="*/ 0 h 5"/>
                    <a:gd name="T6" fmla="*/ 0 w 5"/>
                    <a:gd name="T7" fmla="*/ 3 h 5"/>
                  </a:gdLst>
                  <a:ahLst/>
                  <a:cxnLst>
                    <a:cxn ang="0">
                      <a:pos x="T0" y="T1"/>
                    </a:cxn>
                    <a:cxn ang="0">
                      <a:pos x="T2" y="T3"/>
                    </a:cxn>
                    <a:cxn ang="0">
                      <a:pos x="T4" y="T5"/>
                    </a:cxn>
                    <a:cxn ang="0">
                      <a:pos x="T6" y="T7"/>
                    </a:cxn>
                  </a:cxnLst>
                  <a:rect l="0" t="0" r="r" b="b"/>
                  <a:pathLst>
                    <a:path w="5" h="5">
                      <a:moveTo>
                        <a:pt x="0" y="3"/>
                      </a:moveTo>
                      <a:lnTo>
                        <a:pt x="4" y="4"/>
                      </a:lnTo>
                      <a:lnTo>
                        <a:pt x="4" y="0"/>
                      </a:lnTo>
                      <a:lnTo>
                        <a:pt x="0" y="3"/>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6" name="Freeform 440"/>
                <p:cNvSpPr>
                  <a:spLocks/>
                </p:cNvSpPr>
                <p:nvPr/>
              </p:nvSpPr>
              <p:spPr bwMode="auto">
                <a:xfrm>
                  <a:off x="3370" y="2524"/>
                  <a:ext cx="8" cy="6"/>
                </a:xfrm>
                <a:custGeom>
                  <a:avLst/>
                  <a:gdLst>
                    <a:gd name="T0" fmla="*/ 0 w 8"/>
                    <a:gd name="T1" fmla="*/ 4 h 6"/>
                    <a:gd name="T2" fmla="*/ 7 w 8"/>
                    <a:gd name="T3" fmla="*/ 5 h 6"/>
                    <a:gd name="T4" fmla="*/ 7 w 8"/>
                    <a:gd name="T5" fmla="*/ 0 h 6"/>
                    <a:gd name="T6" fmla="*/ 0 w 8"/>
                    <a:gd name="T7" fmla="*/ 4 h 6"/>
                  </a:gdLst>
                  <a:ahLst/>
                  <a:cxnLst>
                    <a:cxn ang="0">
                      <a:pos x="T0" y="T1"/>
                    </a:cxn>
                    <a:cxn ang="0">
                      <a:pos x="T2" y="T3"/>
                    </a:cxn>
                    <a:cxn ang="0">
                      <a:pos x="T4" y="T5"/>
                    </a:cxn>
                    <a:cxn ang="0">
                      <a:pos x="T6" y="T7"/>
                    </a:cxn>
                  </a:cxnLst>
                  <a:rect l="0" t="0" r="r" b="b"/>
                  <a:pathLst>
                    <a:path w="8" h="6">
                      <a:moveTo>
                        <a:pt x="0" y="4"/>
                      </a:moveTo>
                      <a:lnTo>
                        <a:pt x="7" y="5"/>
                      </a:lnTo>
                      <a:lnTo>
                        <a:pt x="7" y="0"/>
                      </a:lnTo>
                      <a:lnTo>
                        <a:pt x="0" y="4"/>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 name="Freeform 441"/>
                <p:cNvSpPr>
                  <a:spLocks/>
                </p:cNvSpPr>
                <p:nvPr/>
              </p:nvSpPr>
              <p:spPr bwMode="auto">
                <a:xfrm>
                  <a:off x="3377" y="2524"/>
                  <a:ext cx="7" cy="5"/>
                </a:xfrm>
                <a:custGeom>
                  <a:avLst/>
                  <a:gdLst>
                    <a:gd name="T0" fmla="*/ 0 w 7"/>
                    <a:gd name="T1" fmla="*/ 0 h 5"/>
                    <a:gd name="T2" fmla="*/ 6 w 7"/>
                    <a:gd name="T3" fmla="*/ 0 h 5"/>
                    <a:gd name="T4" fmla="*/ 6 w 7"/>
                    <a:gd name="T5" fmla="*/ 4 h 5"/>
                    <a:gd name="T6" fmla="*/ 0 w 7"/>
                    <a:gd name="T7" fmla="*/ 4 h 5"/>
                    <a:gd name="T8" fmla="*/ 0 w 7"/>
                    <a:gd name="T9" fmla="*/ 0 h 5"/>
                  </a:gdLst>
                  <a:ahLst/>
                  <a:cxnLst>
                    <a:cxn ang="0">
                      <a:pos x="T0" y="T1"/>
                    </a:cxn>
                    <a:cxn ang="0">
                      <a:pos x="T2" y="T3"/>
                    </a:cxn>
                    <a:cxn ang="0">
                      <a:pos x="T4" y="T5"/>
                    </a:cxn>
                    <a:cxn ang="0">
                      <a:pos x="T6" y="T7"/>
                    </a:cxn>
                    <a:cxn ang="0">
                      <a:pos x="T8" y="T9"/>
                    </a:cxn>
                  </a:cxnLst>
                  <a:rect l="0" t="0" r="r" b="b"/>
                  <a:pathLst>
                    <a:path w="7" h="5">
                      <a:moveTo>
                        <a:pt x="0" y="0"/>
                      </a:moveTo>
                      <a:lnTo>
                        <a:pt x="6" y="0"/>
                      </a:lnTo>
                      <a:lnTo>
                        <a:pt x="6" y="4"/>
                      </a:lnTo>
                      <a:lnTo>
                        <a:pt x="0" y="4"/>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8" name="Freeform 442"/>
                <p:cNvSpPr>
                  <a:spLocks/>
                </p:cNvSpPr>
                <p:nvPr/>
              </p:nvSpPr>
              <p:spPr bwMode="auto">
                <a:xfrm>
                  <a:off x="3377" y="2524"/>
                  <a:ext cx="9" cy="6"/>
                </a:xfrm>
                <a:custGeom>
                  <a:avLst/>
                  <a:gdLst>
                    <a:gd name="T0" fmla="*/ 0 w 9"/>
                    <a:gd name="T1" fmla="*/ 0 h 6"/>
                    <a:gd name="T2" fmla="*/ 8 w 9"/>
                    <a:gd name="T3" fmla="*/ 0 h 6"/>
                    <a:gd name="T4" fmla="*/ 8 w 9"/>
                    <a:gd name="T5" fmla="*/ 5 h 6"/>
                    <a:gd name="T6" fmla="*/ 0 w 9"/>
                    <a:gd name="T7" fmla="*/ 5 h 6"/>
                    <a:gd name="T8" fmla="*/ 0 w 9"/>
                    <a:gd name="T9" fmla="*/ 0 h 6"/>
                  </a:gdLst>
                  <a:ahLst/>
                  <a:cxnLst>
                    <a:cxn ang="0">
                      <a:pos x="T0" y="T1"/>
                    </a:cxn>
                    <a:cxn ang="0">
                      <a:pos x="T2" y="T3"/>
                    </a:cxn>
                    <a:cxn ang="0">
                      <a:pos x="T4" y="T5"/>
                    </a:cxn>
                    <a:cxn ang="0">
                      <a:pos x="T6" y="T7"/>
                    </a:cxn>
                    <a:cxn ang="0">
                      <a:pos x="T8" y="T9"/>
                    </a:cxn>
                  </a:cxnLst>
                  <a:rect l="0" t="0" r="r" b="b"/>
                  <a:pathLst>
                    <a:path w="9" h="6">
                      <a:moveTo>
                        <a:pt x="0" y="0"/>
                      </a:moveTo>
                      <a:lnTo>
                        <a:pt x="8" y="0"/>
                      </a:lnTo>
                      <a:lnTo>
                        <a:pt x="8" y="5"/>
                      </a:lnTo>
                      <a:lnTo>
                        <a:pt x="0" y="5"/>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9" name="Freeform 443"/>
                <p:cNvSpPr>
                  <a:spLocks/>
                </p:cNvSpPr>
                <p:nvPr/>
              </p:nvSpPr>
              <p:spPr bwMode="auto">
                <a:xfrm>
                  <a:off x="3377" y="2524"/>
                  <a:ext cx="7" cy="5"/>
                </a:xfrm>
                <a:custGeom>
                  <a:avLst/>
                  <a:gdLst>
                    <a:gd name="T0" fmla="*/ 0 w 7"/>
                    <a:gd name="T1" fmla="*/ 4 h 5"/>
                    <a:gd name="T2" fmla="*/ 6 w 7"/>
                    <a:gd name="T3" fmla="*/ 4 h 5"/>
                    <a:gd name="T4" fmla="*/ 6 w 7"/>
                    <a:gd name="T5" fmla="*/ 0 h 5"/>
                    <a:gd name="T6" fmla="*/ 0 w 7"/>
                    <a:gd name="T7" fmla="*/ 4 h 5"/>
                  </a:gdLst>
                  <a:ahLst/>
                  <a:cxnLst>
                    <a:cxn ang="0">
                      <a:pos x="T0" y="T1"/>
                    </a:cxn>
                    <a:cxn ang="0">
                      <a:pos x="T2" y="T3"/>
                    </a:cxn>
                    <a:cxn ang="0">
                      <a:pos x="T4" y="T5"/>
                    </a:cxn>
                    <a:cxn ang="0">
                      <a:pos x="T6" y="T7"/>
                    </a:cxn>
                  </a:cxnLst>
                  <a:rect l="0" t="0" r="r" b="b"/>
                  <a:pathLst>
                    <a:path w="7" h="5">
                      <a:moveTo>
                        <a:pt x="0" y="4"/>
                      </a:moveTo>
                      <a:lnTo>
                        <a:pt x="6" y="4"/>
                      </a:lnTo>
                      <a:lnTo>
                        <a:pt x="6" y="0"/>
                      </a:lnTo>
                      <a:lnTo>
                        <a:pt x="0" y="4"/>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0" name="Freeform 444"/>
                <p:cNvSpPr>
                  <a:spLocks/>
                </p:cNvSpPr>
                <p:nvPr/>
              </p:nvSpPr>
              <p:spPr bwMode="auto">
                <a:xfrm>
                  <a:off x="3377" y="2524"/>
                  <a:ext cx="9" cy="6"/>
                </a:xfrm>
                <a:custGeom>
                  <a:avLst/>
                  <a:gdLst>
                    <a:gd name="T0" fmla="*/ 0 w 9"/>
                    <a:gd name="T1" fmla="*/ 5 h 6"/>
                    <a:gd name="T2" fmla="*/ 8 w 9"/>
                    <a:gd name="T3" fmla="*/ 5 h 6"/>
                    <a:gd name="T4" fmla="*/ 8 w 9"/>
                    <a:gd name="T5" fmla="*/ 0 h 6"/>
                    <a:gd name="T6" fmla="*/ 0 w 9"/>
                    <a:gd name="T7" fmla="*/ 5 h 6"/>
                  </a:gdLst>
                  <a:ahLst/>
                  <a:cxnLst>
                    <a:cxn ang="0">
                      <a:pos x="T0" y="T1"/>
                    </a:cxn>
                    <a:cxn ang="0">
                      <a:pos x="T2" y="T3"/>
                    </a:cxn>
                    <a:cxn ang="0">
                      <a:pos x="T4" y="T5"/>
                    </a:cxn>
                    <a:cxn ang="0">
                      <a:pos x="T6" y="T7"/>
                    </a:cxn>
                  </a:cxnLst>
                  <a:rect l="0" t="0" r="r" b="b"/>
                  <a:pathLst>
                    <a:path w="9" h="6">
                      <a:moveTo>
                        <a:pt x="0" y="5"/>
                      </a:moveTo>
                      <a:lnTo>
                        <a:pt x="8" y="5"/>
                      </a:lnTo>
                      <a:lnTo>
                        <a:pt x="8" y="0"/>
                      </a:lnTo>
                      <a:lnTo>
                        <a:pt x="0" y="5"/>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1" name="Freeform 445"/>
                <p:cNvSpPr>
                  <a:spLocks/>
                </p:cNvSpPr>
                <p:nvPr/>
              </p:nvSpPr>
              <p:spPr bwMode="auto">
                <a:xfrm>
                  <a:off x="3385" y="2528"/>
                  <a:ext cx="6" cy="1"/>
                </a:xfrm>
                <a:custGeom>
                  <a:avLst/>
                  <a:gdLst>
                    <a:gd name="T0" fmla="*/ 0 w 6"/>
                    <a:gd name="T1" fmla="*/ 0 h 1"/>
                    <a:gd name="T2" fmla="*/ 5 w 6"/>
                    <a:gd name="T3" fmla="*/ 0 h 1"/>
                    <a:gd name="T4" fmla="*/ 5 w 6"/>
                    <a:gd name="T5" fmla="*/ 0 h 1"/>
                    <a:gd name="T6" fmla="*/ 0 w 6"/>
                    <a:gd name="T7" fmla="*/ 0 h 1"/>
                    <a:gd name="T8" fmla="*/ 0 w 6"/>
                    <a:gd name="T9" fmla="*/ 0 h 1"/>
                  </a:gdLst>
                  <a:ahLst/>
                  <a:cxnLst>
                    <a:cxn ang="0">
                      <a:pos x="T0" y="T1"/>
                    </a:cxn>
                    <a:cxn ang="0">
                      <a:pos x="T2" y="T3"/>
                    </a:cxn>
                    <a:cxn ang="0">
                      <a:pos x="T4" y="T5"/>
                    </a:cxn>
                    <a:cxn ang="0">
                      <a:pos x="T6" y="T7"/>
                    </a:cxn>
                    <a:cxn ang="0">
                      <a:pos x="T8" y="T9"/>
                    </a:cxn>
                  </a:cxnLst>
                  <a:rect l="0" t="0" r="r" b="b"/>
                  <a:pathLst>
                    <a:path w="6" h="1">
                      <a:moveTo>
                        <a:pt x="0" y="0"/>
                      </a:moveTo>
                      <a:lnTo>
                        <a:pt x="5" y="0"/>
                      </a:lnTo>
                      <a:lnTo>
                        <a:pt x="5" y="0"/>
                      </a:lnTo>
                      <a:lnTo>
                        <a:pt x="0" y="0"/>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2" name="Freeform 446"/>
                <p:cNvSpPr>
                  <a:spLocks/>
                </p:cNvSpPr>
                <p:nvPr/>
              </p:nvSpPr>
              <p:spPr bwMode="auto">
                <a:xfrm>
                  <a:off x="3385" y="2528"/>
                  <a:ext cx="10" cy="2"/>
                </a:xfrm>
                <a:custGeom>
                  <a:avLst/>
                  <a:gdLst>
                    <a:gd name="T0" fmla="*/ 0 w 10"/>
                    <a:gd name="T1" fmla="*/ 0 h 2"/>
                    <a:gd name="T2" fmla="*/ 9 w 10"/>
                    <a:gd name="T3" fmla="*/ 0 h 2"/>
                    <a:gd name="T4" fmla="*/ 9 w 10"/>
                    <a:gd name="T5" fmla="*/ 1 h 2"/>
                    <a:gd name="T6" fmla="*/ 0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lnTo>
                        <a:pt x="9" y="0"/>
                      </a:lnTo>
                      <a:lnTo>
                        <a:pt x="9" y="1"/>
                      </a:lnTo>
                      <a:lnTo>
                        <a:pt x="0" y="1"/>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3" name="Freeform 447"/>
                <p:cNvSpPr>
                  <a:spLocks/>
                </p:cNvSpPr>
                <p:nvPr/>
              </p:nvSpPr>
              <p:spPr bwMode="auto">
                <a:xfrm>
                  <a:off x="3385" y="2528"/>
                  <a:ext cx="6" cy="1"/>
                </a:xfrm>
                <a:custGeom>
                  <a:avLst/>
                  <a:gdLst>
                    <a:gd name="T0" fmla="*/ 0 w 6"/>
                    <a:gd name="T1" fmla="*/ 0 h 1"/>
                    <a:gd name="T2" fmla="*/ 4 w 6"/>
                    <a:gd name="T3" fmla="*/ 0 h 1"/>
                    <a:gd name="T4" fmla="*/ 5 w 6"/>
                    <a:gd name="T5" fmla="*/ 0 h 1"/>
                    <a:gd name="T6" fmla="*/ 0 w 6"/>
                    <a:gd name="T7" fmla="*/ 0 h 1"/>
                  </a:gdLst>
                  <a:ahLst/>
                  <a:cxnLst>
                    <a:cxn ang="0">
                      <a:pos x="T0" y="T1"/>
                    </a:cxn>
                    <a:cxn ang="0">
                      <a:pos x="T2" y="T3"/>
                    </a:cxn>
                    <a:cxn ang="0">
                      <a:pos x="T4" y="T5"/>
                    </a:cxn>
                    <a:cxn ang="0">
                      <a:pos x="T6" y="T7"/>
                    </a:cxn>
                  </a:cxnLst>
                  <a:rect l="0" t="0" r="r" b="b"/>
                  <a:pathLst>
                    <a:path w="6" h="1">
                      <a:moveTo>
                        <a:pt x="0" y="0"/>
                      </a:moveTo>
                      <a:lnTo>
                        <a:pt x="4" y="0"/>
                      </a:lnTo>
                      <a:lnTo>
                        <a:pt x="5" y="0"/>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4" name="Freeform 448"/>
                <p:cNvSpPr>
                  <a:spLocks/>
                </p:cNvSpPr>
                <p:nvPr/>
              </p:nvSpPr>
              <p:spPr bwMode="auto">
                <a:xfrm>
                  <a:off x="3385" y="2528"/>
                  <a:ext cx="9" cy="6"/>
                </a:xfrm>
                <a:custGeom>
                  <a:avLst/>
                  <a:gdLst>
                    <a:gd name="T0" fmla="*/ 0 w 9"/>
                    <a:gd name="T1" fmla="*/ 4 h 6"/>
                    <a:gd name="T2" fmla="*/ 7 w 9"/>
                    <a:gd name="T3" fmla="*/ 5 h 6"/>
                    <a:gd name="T4" fmla="*/ 8 w 9"/>
                    <a:gd name="T5" fmla="*/ 0 h 6"/>
                    <a:gd name="T6" fmla="*/ 0 w 9"/>
                    <a:gd name="T7" fmla="*/ 4 h 6"/>
                  </a:gdLst>
                  <a:ahLst/>
                  <a:cxnLst>
                    <a:cxn ang="0">
                      <a:pos x="T0" y="T1"/>
                    </a:cxn>
                    <a:cxn ang="0">
                      <a:pos x="T2" y="T3"/>
                    </a:cxn>
                    <a:cxn ang="0">
                      <a:pos x="T4" y="T5"/>
                    </a:cxn>
                    <a:cxn ang="0">
                      <a:pos x="T6" y="T7"/>
                    </a:cxn>
                  </a:cxnLst>
                  <a:rect l="0" t="0" r="r" b="b"/>
                  <a:pathLst>
                    <a:path w="9" h="6">
                      <a:moveTo>
                        <a:pt x="0" y="4"/>
                      </a:moveTo>
                      <a:lnTo>
                        <a:pt x="7" y="5"/>
                      </a:lnTo>
                      <a:lnTo>
                        <a:pt x="8" y="0"/>
                      </a:lnTo>
                      <a:lnTo>
                        <a:pt x="0" y="4"/>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5" name="Freeform 449"/>
                <p:cNvSpPr>
                  <a:spLocks/>
                </p:cNvSpPr>
                <p:nvPr/>
              </p:nvSpPr>
              <p:spPr bwMode="auto">
                <a:xfrm>
                  <a:off x="3393" y="2528"/>
                  <a:ext cx="8" cy="1"/>
                </a:xfrm>
                <a:custGeom>
                  <a:avLst/>
                  <a:gdLst>
                    <a:gd name="T0" fmla="*/ 1 w 8"/>
                    <a:gd name="T1" fmla="*/ 0 h 1"/>
                    <a:gd name="T2" fmla="*/ 7 w 8"/>
                    <a:gd name="T3" fmla="*/ 0 h 1"/>
                    <a:gd name="T4" fmla="*/ 7 w 8"/>
                    <a:gd name="T5" fmla="*/ 0 h 1"/>
                    <a:gd name="T6" fmla="*/ 0 w 8"/>
                    <a:gd name="T7" fmla="*/ 0 h 1"/>
                    <a:gd name="T8" fmla="*/ 1 w 8"/>
                    <a:gd name="T9" fmla="*/ 0 h 1"/>
                  </a:gdLst>
                  <a:ahLst/>
                  <a:cxnLst>
                    <a:cxn ang="0">
                      <a:pos x="T0" y="T1"/>
                    </a:cxn>
                    <a:cxn ang="0">
                      <a:pos x="T2" y="T3"/>
                    </a:cxn>
                    <a:cxn ang="0">
                      <a:pos x="T4" y="T5"/>
                    </a:cxn>
                    <a:cxn ang="0">
                      <a:pos x="T6" y="T7"/>
                    </a:cxn>
                    <a:cxn ang="0">
                      <a:pos x="T8" y="T9"/>
                    </a:cxn>
                  </a:cxnLst>
                  <a:rect l="0" t="0" r="r" b="b"/>
                  <a:pathLst>
                    <a:path w="8" h="1">
                      <a:moveTo>
                        <a:pt x="1" y="0"/>
                      </a:moveTo>
                      <a:lnTo>
                        <a:pt x="7" y="0"/>
                      </a:lnTo>
                      <a:lnTo>
                        <a:pt x="7" y="0"/>
                      </a:lnTo>
                      <a:lnTo>
                        <a:pt x="0" y="0"/>
                      </a:lnTo>
                      <a:lnTo>
                        <a:pt x="1"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6" name="Freeform 450"/>
                <p:cNvSpPr>
                  <a:spLocks/>
                </p:cNvSpPr>
                <p:nvPr/>
              </p:nvSpPr>
              <p:spPr bwMode="auto">
                <a:xfrm>
                  <a:off x="3393" y="2528"/>
                  <a:ext cx="10" cy="6"/>
                </a:xfrm>
                <a:custGeom>
                  <a:avLst/>
                  <a:gdLst>
                    <a:gd name="T0" fmla="*/ 1 w 10"/>
                    <a:gd name="T1" fmla="*/ 0 h 6"/>
                    <a:gd name="T2" fmla="*/ 9 w 10"/>
                    <a:gd name="T3" fmla="*/ 0 h 6"/>
                    <a:gd name="T4" fmla="*/ 9 w 10"/>
                    <a:gd name="T5" fmla="*/ 5 h 6"/>
                    <a:gd name="T6" fmla="*/ 0 w 10"/>
                    <a:gd name="T7" fmla="*/ 5 h 6"/>
                    <a:gd name="T8" fmla="*/ 1 w 10"/>
                    <a:gd name="T9" fmla="*/ 0 h 6"/>
                  </a:gdLst>
                  <a:ahLst/>
                  <a:cxnLst>
                    <a:cxn ang="0">
                      <a:pos x="T0" y="T1"/>
                    </a:cxn>
                    <a:cxn ang="0">
                      <a:pos x="T2" y="T3"/>
                    </a:cxn>
                    <a:cxn ang="0">
                      <a:pos x="T4" y="T5"/>
                    </a:cxn>
                    <a:cxn ang="0">
                      <a:pos x="T6" y="T7"/>
                    </a:cxn>
                    <a:cxn ang="0">
                      <a:pos x="T8" y="T9"/>
                    </a:cxn>
                  </a:cxnLst>
                  <a:rect l="0" t="0" r="r" b="b"/>
                  <a:pathLst>
                    <a:path w="10" h="6">
                      <a:moveTo>
                        <a:pt x="1" y="0"/>
                      </a:moveTo>
                      <a:lnTo>
                        <a:pt x="9" y="0"/>
                      </a:lnTo>
                      <a:lnTo>
                        <a:pt x="9" y="5"/>
                      </a:lnTo>
                      <a:lnTo>
                        <a:pt x="0" y="5"/>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 name="Freeform 451"/>
                <p:cNvSpPr>
                  <a:spLocks/>
                </p:cNvSpPr>
                <p:nvPr/>
              </p:nvSpPr>
              <p:spPr bwMode="auto">
                <a:xfrm>
                  <a:off x="3394" y="2528"/>
                  <a:ext cx="7" cy="2"/>
                </a:xfrm>
                <a:custGeom>
                  <a:avLst/>
                  <a:gdLst>
                    <a:gd name="T0" fmla="*/ 0 w 7"/>
                    <a:gd name="T1" fmla="*/ 1 h 2"/>
                    <a:gd name="T2" fmla="*/ 6 w 7"/>
                    <a:gd name="T3" fmla="*/ 1 h 2"/>
                    <a:gd name="T4" fmla="*/ 6 w 7"/>
                    <a:gd name="T5" fmla="*/ 0 h 2"/>
                    <a:gd name="T6" fmla="*/ 0 w 7"/>
                    <a:gd name="T7" fmla="*/ 1 h 2"/>
                  </a:gdLst>
                  <a:ahLst/>
                  <a:cxnLst>
                    <a:cxn ang="0">
                      <a:pos x="T0" y="T1"/>
                    </a:cxn>
                    <a:cxn ang="0">
                      <a:pos x="T2" y="T3"/>
                    </a:cxn>
                    <a:cxn ang="0">
                      <a:pos x="T4" y="T5"/>
                    </a:cxn>
                    <a:cxn ang="0">
                      <a:pos x="T6" y="T7"/>
                    </a:cxn>
                  </a:cxnLst>
                  <a:rect l="0" t="0" r="r" b="b"/>
                  <a:pathLst>
                    <a:path w="7" h="2">
                      <a:moveTo>
                        <a:pt x="0" y="1"/>
                      </a:moveTo>
                      <a:lnTo>
                        <a:pt x="6" y="1"/>
                      </a:lnTo>
                      <a:lnTo>
                        <a:pt x="6" y="0"/>
                      </a:lnTo>
                      <a:lnTo>
                        <a:pt x="0" y="1"/>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 name="Freeform 452"/>
                <p:cNvSpPr>
                  <a:spLocks/>
                </p:cNvSpPr>
                <p:nvPr/>
              </p:nvSpPr>
              <p:spPr bwMode="auto">
                <a:xfrm>
                  <a:off x="3394" y="2528"/>
                  <a:ext cx="7" cy="6"/>
                </a:xfrm>
                <a:custGeom>
                  <a:avLst/>
                  <a:gdLst>
                    <a:gd name="T0" fmla="*/ 0 w 7"/>
                    <a:gd name="T1" fmla="*/ 4 h 6"/>
                    <a:gd name="T2" fmla="*/ 6 w 7"/>
                    <a:gd name="T3" fmla="*/ 5 h 6"/>
                    <a:gd name="T4" fmla="*/ 6 w 7"/>
                    <a:gd name="T5" fmla="*/ 0 h 6"/>
                    <a:gd name="T6" fmla="*/ 0 w 7"/>
                    <a:gd name="T7" fmla="*/ 4 h 6"/>
                  </a:gdLst>
                  <a:ahLst/>
                  <a:cxnLst>
                    <a:cxn ang="0">
                      <a:pos x="T0" y="T1"/>
                    </a:cxn>
                    <a:cxn ang="0">
                      <a:pos x="T2" y="T3"/>
                    </a:cxn>
                    <a:cxn ang="0">
                      <a:pos x="T4" y="T5"/>
                    </a:cxn>
                    <a:cxn ang="0">
                      <a:pos x="T6" y="T7"/>
                    </a:cxn>
                  </a:cxnLst>
                  <a:rect l="0" t="0" r="r" b="b"/>
                  <a:pathLst>
                    <a:path w="7" h="6">
                      <a:moveTo>
                        <a:pt x="0" y="4"/>
                      </a:moveTo>
                      <a:lnTo>
                        <a:pt x="6" y="5"/>
                      </a:lnTo>
                      <a:lnTo>
                        <a:pt x="6" y="0"/>
                      </a:lnTo>
                      <a:lnTo>
                        <a:pt x="0" y="4"/>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9" name="Freeform 453"/>
                <p:cNvSpPr>
                  <a:spLocks/>
                </p:cNvSpPr>
                <p:nvPr/>
              </p:nvSpPr>
              <p:spPr bwMode="auto">
                <a:xfrm>
                  <a:off x="3400" y="2528"/>
                  <a:ext cx="8" cy="2"/>
                </a:xfrm>
                <a:custGeom>
                  <a:avLst/>
                  <a:gdLst>
                    <a:gd name="T0" fmla="*/ 0 w 8"/>
                    <a:gd name="T1" fmla="*/ 0 h 2"/>
                    <a:gd name="T2" fmla="*/ 7 w 8"/>
                    <a:gd name="T3" fmla="*/ 0 h 2"/>
                    <a:gd name="T4" fmla="*/ 7 w 8"/>
                    <a:gd name="T5" fmla="*/ 1 h 2"/>
                    <a:gd name="T6" fmla="*/ 0 w 8"/>
                    <a:gd name="T7" fmla="*/ 1 h 2"/>
                    <a:gd name="T8" fmla="*/ 0 w 8"/>
                    <a:gd name="T9" fmla="*/ 0 h 2"/>
                  </a:gdLst>
                  <a:ahLst/>
                  <a:cxnLst>
                    <a:cxn ang="0">
                      <a:pos x="T0" y="T1"/>
                    </a:cxn>
                    <a:cxn ang="0">
                      <a:pos x="T2" y="T3"/>
                    </a:cxn>
                    <a:cxn ang="0">
                      <a:pos x="T4" y="T5"/>
                    </a:cxn>
                    <a:cxn ang="0">
                      <a:pos x="T6" y="T7"/>
                    </a:cxn>
                    <a:cxn ang="0">
                      <a:pos x="T8" y="T9"/>
                    </a:cxn>
                  </a:cxnLst>
                  <a:rect l="0" t="0" r="r" b="b"/>
                  <a:pathLst>
                    <a:path w="8" h="2">
                      <a:moveTo>
                        <a:pt x="0" y="0"/>
                      </a:moveTo>
                      <a:lnTo>
                        <a:pt x="7" y="0"/>
                      </a:lnTo>
                      <a:lnTo>
                        <a:pt x="7" y="1"/>
                      </a:lnTo>
                      <a:lnTo>
                        <a:pt x="0" y="1"/>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0" name="Freeform 454"/>
                <p:cNvSpPr>
                  <a:spLocks/>
                </p:cNvSpPr>
                <p:nvPr/>
              </p:nvSpPr>
              <p:spPr bwMode="auto">
                <a:xfrm>
                  <a:off x="3400" y="2528"/>
                  <a:ext cx="11" cy="6"/>
                </a:xfrm>
                <a:custGeom>
                  <a:avLst/>
                  <a:gdLst>
                    <a:gd name="T0" fmla="*/ 0 w 11"/>
                    <a:gd name="T1" fmla="*/ 0 h 6"/>
                    <a:gd name="T2" fmla="*/ 10 w 11"/>
                    <a:gd name="T3" fmla="*/ 0 h 6"/>
                    <a:gd name="T4" fmla="*/ 10 w 11"/>
                    <a:gd name="T5" fmla="*/ 4 h 6"/>
                    <a:gd name="T6" fmla="*/ 0 w 11"/>
                    <a:gd name="T7" fmla="*/ 5 h 6"/>
                    <a:gd name="T8" fmla="*/ 0 w 11"/>
                    <a:gd name="T9" fmla="*/ 0 h 6"/>
                  </a:gdLst>
                  <a:ahLst/>
                  <a:cxnLst>
                    <a:cxn ang="0">
                      <a:pos x="T0" y="T1"/>
                    </a:cxn>
                    <a:cxn ang="0">
                      <a:pos x="T2" y="T3"/>
                    </a:cxn>
                    <a:cxn ang="0">
                      <a:pos x="T4" y="T5"/>
                    </a:cxn>
                    <a:cxn ang="0">
                      <a:pos x="T6" y="T7"/>
                    </a:cxn>
                    <a:cxn ang="0">
                      <a:pos x="T8" y="T9"/>
                    </a:cxn>
                  </a:cxnLst>
                  <a:rect l="0" t="0" r="r" b="b"/>
                  <a:pathLst>
                    <a:path w="11" h="6">
                      <a:moveTo>
                        <a:pt x="0" y="0"/>
                      </a:moveTo>
                      <a:lnTo>
                        <a:pt x="10" y="0"/>
                      </a:lnTo>
                      <a:lnTo>
                        <a:pt x="10" y="4"/>
                      </a:lnTo>
                      <a:lnTo>
                        <a:pt x="0" y="5"/>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99" name="Freeform 455"/>
              <p:cNvSpPr>
                <a:spLocks/>
              </p:cNvSpPr>
              <p:nvPr/>
            </p:nvSpPr>
            <p:spPr bwMode="auto">
              <a:xfrm>
                <a:off x="3419" y="2494"/>
                <a:ext cx="56" cy="15"/>
              </a:xfrm>
              <a:custGeom>
                <a:avLst/>
                <a:gdLst>
                  <a:gd name="T0" fmla="*/ 0 w 56"/>
                  <a:gd name="T1" fmla="*/ 14 h 15"/>
                  <a:gd name="T2" fmla="*/ 0 w 56"/>
                  <a:gd name="T3" fmla="*/ 13 h 15"/>
                  <a:gd name="T4" fmla="*/ 0 w 56"/>
                  <a:gd name="T5" fmla="*/ 12 h 15"/>
                  <a:gd name="T6" fmla="*/ 0 w 56"/>
                  <a:gd name="T7" fmla="*/ 11 h 15"/>
                  <a:gd name="T8" fmla="*/ 1 w 56"/>
                  <a:gd name="T9" fmla="*/ 9 h 15"/>
                  <a:gd name="T10" fmla="*/ 2 w 56"/>
                  <a:gd name="T11" fmla="*/ 8 h 15"/>
                  <a:gd name="T12" fmla="*/ 3 w 56"/>
                  <a:gd name="T13" fmla="*/ 7 h 15"/>
                  <a:gd name="T14" fmla="*/ 5 w 56"/>
                  <a:gd name="T15" fmla="*/ 7 h 15"/>
                  <a:gd name="T16" fmla="*/ 7 w 56"/>
                  <a:gd name="T17" fmla="*/ 7 h 15"/>
                  <a:gd name="T18" fmla="*/ 9 w 56"/>
                  <a:gd name="T19" fmla="*/ 7 h 15"/>
                  <a:gd name="T20" fmla="*/ 11 w 56"/>
                  <a:gd name="T21" fmla="*/ 6 h 15"/>
                  <a:gd name="T22" fmla="*/ 12 w 56"/>
                  <a:gd name="T23" fmla="*/ 5 h 15"/>
                  <a:gd name="T24" fmla="*/ 13 w 56"/>
                  <a:gd name="T25" fmla="*/ 4 h 15"/>
                  <a:gd name="T26" fmla="*/ 14 w 56"/>
                  <a:gd name="T27" fmla="*/ 3 h 15"/>
                  <a:gd name="T28" fmla="*/ 16 w 56"/>
                  <a:gd name="T29" fmla="*/ 2 h 15"/>
                  <a:gd name="T30" fmla="*/ 19 w 56"/>
                  <a:gd name="T31" fmla="*/ 2 h 15"/>
                  <a:gd name="T32" fmla="*/ 22 w 56"/>
                  <a:gd name="T33" fmla="*/ 2 h 15"/>
                  <a:gd name="T34" fmla="*/ 26 w 56"/>
                  <a:gd name="T35" fmla="*/ 2 h 15"/>
                  <a:gd name="T36" fmla="*/ 28 w 56"/>
                  <a:gd name="T37" fmla="*/ 2 h 15"/>
                  <a:gd name="T38" fmla="*/ 31 w 56"/>
                  <a:gd name="T39" fmla="*/ 2 h 15"/>
                  <a:gd name="T40" fmla="*/ 33 w 56"/>
                  <a:gd name="T41" fmla="*/ 2 h 15"/>
                  <a:gd name="T42" fmla="*/ 35 w 56"/>
                  <a:gd name="T43" fmla="*/ 2 h 15"/>
                  <a:gd name="T44" fmla="*/ 36 w 56"/>
                  <a:gd name="T45" fmla="*/ 2 h 15"/>
                  <a:gd name="T46" fmla="*/ 37 w 56"/>
                  <a:gd name="T47" fmla="*/ 1 h 15"/>
                  <a:gd name="T48" fmla="*/ 39 w 56"/>
                  <a:gd name="T49" fmla="*/ 0 h 15"/>
                  <a:gd name="T50" fmla="*/ 43 w 56"/>
                  <a:gd name="T51" fmla="*/ 0 h 15"/>
                  <a:gd name="T52" fmla="*/ 49 w 56"/>
                  <a:gd name="T53" fmla="*/ 0 h 15"/>
                  <a:gd name="T54" fmla="*/ 52 w 56"/>
                  <a:gd name="T55" fmla="*/ 1 h 15"/>
                  <a:gd name="T56" fmla="*/ 54 w 56"/>
                  <a:gd name="T57" fmla="*/ 2 h 15"/>
                  <a:gd name="T58" fmla="*/ 55 w 56"/>
                  <a:gd name="T59" fmla="*/ 2 h 15"/>
                  <a:gd name="T60" fmla="*/ 55 w 56"/>
                  <a:gd name="T61" fmla="*/ 3 h 15"/>
                  <a:gd name="T62" fmla="*/ 54 w 56"/>
                  <a:gd name="T63" fmla="*/ 4 h 15"/>
                  <a:gd name="T64" fmla="*/ 53 w 56"/>
                  <a:gd name="T65" fmla="*/ 5 h 15"/>
                  <a:gd name="T66" fmla="*/ 51 w 56"/>
                  <a:gd name="T67" fmla="*/ 6 h 15"/>
                  <a:gd name="T68" fmla="*/ 50 w 56"/>
                  <a:gd name="T69" fmla="*/ 8 h 15"/>
                  <a:gd name="T70" fmla="*/ 48 w 56"/>
                  <a:gd name="T71" fmla="*/ 8 h 15"/>
                  <a:gd name="T72" fmla="*/ 46 w 56"/>
                  <a:gd name="T73" fmla="*/ 9 h 15"/>
                  <a:gd name="T74" fmla="*/ 43 w 56"/>
                  <a:gd name="T75" fmla="*/ 9 h 15"/>
                  <a:gd name="T76" fmla="*/ 40 w 56"/>
                  <a:gd name="T77" fmla="*/ 8 h 15"/>
                  <a:gd name="T78" fmla="*/ 37 w 56"/>
                  <a:gd name="T79" fmla="*/ 7 h 15"/>
                  <a:gd name="T80" fmla="*/ 34 w 56"/>
                  <a:gd name="T81" fmla="*/ 7 h 15"/>
                  <a:gd name="T82" fmla="*/ 33 w 56"/>
                  <a:gd name="T83" fmla="*/ 6 h 15"/>
                  <a:gd name="T84" fmla="*/ 32 w 56"/>
                  <a:gd name="T85" fmla="*/ 6 h 15"/>
                  <a:gd name="T86" fmla="*/ 31 w 56"/>
                  <a:gd name="T87" fmla="*/ 7 h 15"/>
                  <a:gd name="T88" fmla="*/ 29 w 56"/>
                  <a:gd name="T89" fmla="*/ 7 h 15"/>
                  <a:gd name="T90" fmla="*/ 28 w 56"/>
                  <a:gd name="T91" fmla="*/ 7 h 15"/>
                  <a:gd name="T92" fmla="*/ 23 w 56"/>
                  <a:gd name="T93" fmla="*/ 8 h 15"/>
                  <a:gd name="T94" fmla="*/ 16 w 56"/>
                  <a:gd name="T95" fmla="*/ 8 h 15"/>
                  <a:gd name="T96" fmla="*/ 13 w 56"/>
                  <a:gd name="T97" fmla="*/ 9 h 15"/>
                  <a:gd name="T98" fmla="*/ 9 w 56"/>
                  <a:gd name="T99" fmla="*/ 10 h 15"/>
                  <a:gd name="T100" fmla="*/ 6 w 56"/>
                  <a:gd name="T101" fmla="*/ 11 h 15"/>
                  <a:gd name="T102" fmla="*/ 5 w 56"/>
                  <a:gd name="T103" fmla="*/ 11 h 15"/>
                  <a:gd name="T104" fmla="*/ 3 w 56"/>
                  <a:gd name="T105" fmla="*/ 12 h 15"/>
                  <a:gd name="T106" fmla="*/ 2 w 56"/>
                  <a:gd name="T107" fmla="*/ 13 h 15"/>
                  <a:gd name="T108" fmla="*/ 0 w 56"/>
                  <a:gd name="T10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 h="15">
                    <a:moveTo>
                      <a:pt x="0" y="14"/>
                    </a:moveTo>
                    <a:lnTo>
                      <a:pt x="0" y="13"/>
                    </a:lnTo>
                    <a:lnTo>
                      <a:pt x="0" y="12"/>
                    </a:lnTo>
                    <a:lnTo>
                      <a:pt x="0" y="11"/>
                    </a:lnTo>
                    <a:lnTo>
                      <a:pt x="1" y="9"/>
                    </a:lnTo>
                    <a:lnTo>
                      <a:pt x="2" y="8"/>
                    </a:lnTo>
                    <a:lnTo>
                      <a:pt x="3" y="7"/>
                    </a:lnTo>
                    <a:lnTo>
                      <a:pt x="5" y="7"/>
                    </a:lnTo>
                    <a:lnTo>
                      <a:pt x="7" y="7"/>
                    </a:lnTo>
                    <a:lnTo>
                      <a:pt x="9" y="7"/>
                    </a:lnTo>
                    <a:lnTo>
                      <a:pt x="11" y="6"/>
                    </a:lnTo>
                    <a:lnTo>
                      <a:pt x="12" y="5"/>
                    </a:lnTo>
                    <a:lnTo>
                      <a:pt x="13" y="4"/>
                    </a:lnTo>
                    <a:lnTo>
                      <a:pt x="14" y="3"/>
                    </a:lnTo>
                    <a:lnTo>
                      <a:pt x="16" y="2"/>
                    </a:lnTo>
                    <a:lnTo>
                      <a:pt x="19" y="2"/>
                    </a:lnTo>
                    <a:lnTo>
                      <a:pt x="22" y="2"/>
                    </a:lnTo>
                    <a:lnTo>
                      <a:pt x="26" y="2"/>
                    </a:lnTo>
                    <a:lnTo>
                      <a:pt x="28" y="2"/>
                    </a:lnTo>
                    <a:lnTo>
                      <a:pt x="31" y="2"/>
                    </a:lnTo>
                    <a:lnTo>
                      <a:pt x="33" y="2"/>
                    </a:lnTo>
                    <a:lnTo>
                      <a:pt x="35" y="2"/>
                    </a:lnTo>
                    <a:lnTo>
                      <a:pt x="36" y="2"/>
                    </a:lnTo>
                    <a:lnTo>
                      <a:pt x="37" y="1"/>
                    </a:lnTo>
                    <a:lnTo>
                      <a:pt x="39" y="0"/>
                    </a:lnTo>
                    <a:lnTo>
                      <a:pt x="43" y="0"/>
                    </a:lnTo>
                    <a:lnTo>
                      <a:pt x="49" y="0"/>
                    </a:lnTo>
                    <a:lnTo>
                      <a:pt x="52" y="1"/>
                    </a:lnTo>
                    <a:lnTo>
                      <a:pt x="54" y="2"/>
                    </a:lnTo>
                    <a:lnTo>
                      <a:pt x="55" y="2"/>
                    </a:lnTo>
                    <a:lnTo>
                      <a:pt x="55" y="3"/>
                    </a:lnTo>
                    <a:lnTo>
                      <a:pt x="54" y="4"/>
                    </a:lnTo>
                    <a:lnTo>
                      <a:pt x="53" y="5"/>
                    </a:lnTo>
                    <a:lnTo>
                      <a:pt x="51" y="6"/>
                    </a:lnTo>
                    <a:lnTo>
                      <a:pt x="50" y="8"/>
                    </a:lnTo>
                    <a:lnTo>
                      <a:pt x="48" y="8"/>
                    </a:lnTo>
                    <a:lnTo>
                      <a:pt x="46" y="9"/>
                    </a:lnTo>
                    <a:lnTo>
                      <a:pt x="43" y="9"/>
                    </a:lnTo>
                    <a:lnTo>
                      <a:pt x="40" y="8"/>
                    </a:lnTo>
                    <a:lnTo>
                      <a:pt x="37" y="7"/>
                    </a:lnTo>
                    <a:lnTo>
                      <a:pt x="34" y="7"/>
                    </a:lnTo>
                    <a:lnTo>
                      <a:pt x="33" y="6"/>
                    </a:lnTo>
                    <a:lnTo>
                      <a:pt x="32" y="6"/>
                    </a:lnTo>
                    <a:lnTo>
                      <a:pt x="31" y="7"/>
                    </a:lnTo>
                    <a:lnTo>
                      <a:pt x="29" y="7"/>
                    </a:lnTo>
                    <a:lnTo>
                      <a:pt x="28" y="7"/>
                    </a:lnTo>
                    <a:lnTo>
                      <a:pt x="23" y="8"/>
                    </a:lnTo>
                    <a:lnTo>
                      <a:pt x="16" y="8"/>
                    </a:lnTo>
                    <a:lnTo>
                      <a:pt x="13" y="9"/>
                    </a:lnTo>
                    <a:lnTo>
                      <a:pt x="9" y="10"/>
                    </a:lnTo>
                    <a:lnTo>
                      <a:pt x="6" y="11"/>
                    </a:lnTo>
                    <a:lnTo>
                      <a:pt x="5" y="11"/>
                    </a:lnTo>
                    <a:lnTo>
                      <a:pt x="3" y="12"/>
                    </a:lnTo>
                    <a:lnTo>
                      <a:pt x="2" y="13"/>
                    </a:lnTo>
                    <a:lnTo>
                      <a:pt x="0" y="14"/>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0" name="Freeform 456"/>
              <p:cNvSpPr>
                <a:spLocks/>
              </p:cNvSpPr>
              <p:nvPr/>
            </p:nvSpPr>
            <p:spPr bwMode="auto">
              <a:xfrm>
                <a:off x="3457" y="2508"/>
                <a:ext cx="46" cy="10"/>
              </a:xfrm>
              <a:custGeom>
                <a:avLst/>
                <a:gdLst>
                  <a:gd name="T0" fmla="*/ 0 w 46"/>
                  <a:gd name="T1" fmla="*/ 9 h 10"/>
                  <a:gd name="T2" fmla="*/ 0 w 46"/>
                  <a:gd name="T3" fmla="*/ 8 h 10"/>
                  <a:gd name="T4" fmla="*/ 0 w 46"/>
                  <a:gd name="T5" fmla="*/ 5 h 10"/>
                  <a:gd name="T6" fmla="*/ 1 w 46"/>
                  <a:gd name="T7" fmla="*/ 4 h 10"/>
                  <a:gd name="T8" fmla="*/ 3 w 46"/>
                  <a:gd name="T9" fmla="*/ 4 h 10"/>
                  <a:gd name="T10" fmla="*/ 5 w 46"/>
                  <a:gd name="T11" fmla="*/ 4 h 10"/>
                  <a:gd name="T12" fmla="*/ 6 w 46"/>
                  <a:gd name="T13" fmla="*/ 2 h 10"/>
                  <a:gd name="T14" fmla="*/ 7 w 46"/>
                  <a:gd name="T15" fmla="*/ 2 h 10"/>
                  <a:gd name="T16" fmla="*/ 8 w 46"/>
                  <a:gd name="T17" fmla="*/ 1 h 10"/>
                  <a:gd name="T18" fmla="*/ 9 w 46"/>
                  <a:gd name="T19" fmla="*/ 1 h 10"/>
                  <a:gd name="T20" fmla="*/ 10 w 46"/>
                  <a:gd name="T21" fmla="*/ 1 h 10"/>
                  <a:gd name="T22" fmla="*/ 10 w 46"/>
                  <a:gd name="T23" fmla="*/ 0 h 10"/>
                  <a:gd name="T24" fmla="*/ 13 w 46"/>
                  <a:gd name="T25" fmla="*/ 0 h 10"/>
                  <a:gd name="T26" fmla="*/ 15 w 46"/>
                  <a:gd name="T27" fmla="*/ 0 h 10"/>
                  <a:gd name="T28" fmla="*/ 21 w 46"/>
                  <a:gd name="T29" fmla="*/ 0 h 10"/>
                  <a:gd name="T30" fmla="*/ 25 w 46"/>
                  <a:gd name="T31" fmla="*/ 1 h 10"/>
                  <a:gd name="T32" fmla="*/ 27 w 46"/>
                  <a:gd name="T33" fmla="*/ 1 h 10"/>
                  <a:gd name="T34" fmla="*/ 27 w 46"/>
                  <a:gd name="T35" fmla="*/ 1 h 10"/>
                  <a:gd name="T36" fmla="*/ 28 w 46"/>
                  <a:gd name="T37" fmla="*/ 1 h 10"/>
                  <a:gd name="T38" fmla="*/ 29 w 46"/>
                  <a:gd name="T39" fmla="*/ 1 h 10"/>
                  <a:gd name="T40" fmla="*/ 31 w 46"/>
                  <a:gd name="T41" fmla="*/ 1 h 10"/>
                  <a:gd name="T42" fmla="*/ 32 w 46"/>
                  <a:gd name="T43" fmla="*/ 0 h 10"/>
                  <a:gd name="T44" fmla="*/ 36 w 46"/>
                  <a:gd name="T45" fmla="*/ 1 h 10"/>
                  <a:gd name="T46" fmla="*/ 41 w 46"/>
                  <a:gd name="T47" fmla="*/ 1 h 10"/>
                  <a:gd name="T48" fmla="*/ 44 w 46"/>
                  <a:gd name="T49" fmla="*/ 2 h 10"/>
                  <a:gd name="T50" fmla="*/ 45 w 46"/>
                  <a:gd name="T51" fmla="*/ 2 h 10"/>
                  <a:gd name="T52" fmla="*/ 45 w 46"/>
                  <a:gd name="T53" fmla="*/ 2 h 10"/>
                  <a:gd name="T54" fmla="*/ 44 w 46"/>
                  <a:gd name="T55" fmla="*/ 2 h 10"/>
                  <a:gd name="T56" fmla="*/ 42 w 46"/>
                  <a:gd name="T57" fmla="*/ 2 h 10"/>
                  <a:gd name="T58" fmla="*/ 41 w 46"/>
                  <a:gd name="T59" fmla="*/ 2 h 10"/>
                  <a:gd name="T60" fmla="*/ 39 w 46"/>
                  <a:gd name="T61" fmla="*/ 4 h 10"/>
                  <a:gd name="T62" fmla="*/ 37 w 46"/>
                  <a:gd name="T63" fmla="*/ 4 h 10"/>
                  <a:gd name="T64" fmla="*/ 36 w 46"/>
                  <a:gd name="T65" fmla="*/ 4 h 10"/>
                  <a:gd name="T66" fmla="*/ 34 w 46"/>
                  <a:gd name="T67" fmla="*/ 4 h 10"/>
                  <a:gd name="T68" fmla="*/ 32 w 46"/>
                  <a:gd name="T69" fmla="*/ 4 h 10"/>
                  <a:gd name="T70" fmla="*/ 30 w 46"/>
                  <a:gd name="T71" fmla="*/ 4 h 10"/>
                  <a:gd name="T72" fmla="*/ 27 w 46"/>
                  <a:gd name="T73" fmla="*/ 4 h 10"/>
                  <a:gd name="T74" fmla="*/ 26 w 46"/>
                  <a:gd name="T75" fmla="*/ 4 h 10"/>
                  <a:gd name="T76" fmla="*/ 24 w 46"/>
                  <a:gd name="T77" fmla="*/ 2 h 10"/>
                  <a:gd name="T78" fmla="*/ 23 w 46"/>
                  <a:gd name="T79" fmla="*/ 4 h 10"/>
                  <a:gd name="T80" fmla="*/ 20 w 46"/>
                  <a:gd name="T81" fmla="*/ 4 h 10"/>
                  <a:gd name="T82" fmla="*/ 16 w 46"/>
                  <a:gd name="T83" fmla="*/ 4 h 10"/>
                  <a:gd name="T84" fmla="*/ 12 w 46"/>
                  <a:gd name="T85" fmla="*/ 4 h 10"/>
                  <a:gd name="T86" fmla="*/ 9 w 46"/>
                  <a:gd name="T87" fmla="*/ 4 h 10"/>
                  <a:gd name="T88" fmla="*/ 6 w 46"/>
                  <a:gd name="T89" fmla="*/ 4 h 10"/>
                  <a:gd name="T90" fmla="*/ 4 w 46"/>
                  <a:gd name="T91" fmla="*/ 5 h 10"/>
                  <a:gd name="T92" fmla="*/ 3 w 46"/>
                  <a:gd name="T93" fmla="*/ 5 h 10"/>
                  <a:gd name="T94" fmla="*/ 3 w 46"/>
                  <a:gd name="T95" fmla="*/ 7 h 10"/>
                  <a:gd name="T96" fmla="*/ 2 w 46"/>
                  <a:gd name="T97" fmla="*/ 7 h 10"/>
                  <a:gd name="T98" fmla="*/ 1 w 46"/>
                  <a:gd name="T99" fmla="*/ 8 h 10"/>
                  <a:gd name="T100" fmla="*/ 0 w 46"/>
                  <a:gd name="T10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 h="10">
                    <a:moveTo>
                      <a:pt x="0" y="9"/>
                    </a:moveTo>
                    <a:lnTo>
                      <a:pt x="0" y="8"/>
                    </a:lnTo>
                    <a:lnTo>
                      <a:pt x="0" y="5"/>
                    </a:lnTo>
                    <a:lnTo>
                      <a:pt x="1" y="4"/>
                    </a:lnTo>
                    <a:lnTo>
                      <a:pt x="3" y="4"/>
                    </a:lnTo>
                    <a:lnTo>
                      <a:pt x="5" y="4"/>
                    </a:lnTo>
                    <a:lnTo>
                      <a:pt x="6" y="2"/>
                    </a:lnTo>
                    <a:lnTo>
                      <a:pt x="7" y="2"/>
                    </a:lnTo>
                    <a:lnTo>
                      <a:pt x="8" y="1"/>
                    </a:lnTo>
                    <a:lnTo>
                      <a:pt x="9" y="1"/>
                    </a:lnTo>
                    <a:lnTo>
                      <a:pt x="10" y="1"/>
                    </a:lnTo>
                    <a:lnTo>
                      <a:pt x="10" y="0"/>
                    </a:lnTo>
                    <a:lnTo>
                      <a:pt x="13" y="0"/>
                    </a:lnTo>
                    <a:lnTo>
                      <a:pt x="15" y="0"/>
                    </a:lnTo>
                    <a:lnTo>
                      <a:pt x="21" y="0"/>
                    </a:lnTo>
                    <a:lnTo>
                      <a:pt x="25" y="1"/>
                    </a:lnTo>
                    <a:lnTo>
                      <a:pt x="27" y="1"/>
                    </a:lnTo>
                    <a:lnTo>
                      <a:pt x="27" y="1"/>
                    </a:lnTo>
                    <a:lnTo>
                      <a:pt x="28" y="1"/>
                    </a:lnTo>
                    <a:lnTo>
                      <a:pt x="29" y="1"/>
                    </a:lnTo>
                    <a:lnTo>
                      <a:pt x="31" y="1"/>
                    </a:lnTo>
                    <a:lnTo>
                      <a:pt x="32" y="0"/>
                    </a:lnTo>
                    <a:lnTo>
                      <a:pt x="36" y="1"/>
                    </a:lnTo>
                    <a:lnTo>
                      <a:pt x="41" y="1"/>
                    </a:lnTo>
                    <a:lnTo>
                      <a:pt x="44" y="2"/>
                    </a:lnTo>
                    <a:lnTo>
                      <a:pt x="45" y="2"/>
                    </a:lnTo>
                    <a:lnTo>
                      <a:pt x="45" y="2"/>
                    </a:lnTo>
                    <a:lnTo>
                      <a:pt x="44" y="2"/>
                    </a:lnTo>
                    <a:lnTo>
                      <a:pt x="42" y="2"/>
                    </a:lnTo>
                    <a:lnTo>
                      <a:pt x="41" y="2"/>
                    </a:lnTo>
                    <a:lnTo>
                      <a:pt x="39" y="4"/>
                    </a:lnTo>
                    <a:lnTo>
                      <a:pt x="37" y="4"/>
                    </a:lnTo>
                    <a:lnTo>
                      <a:pt x="36" y="4"/>
                    </a:lnTo>
                    <a:lnTo>
                      <a:pt x="34" y="4"/>
                    </a:lnTo>
                    <a:lnTo>
                      <a:pt x="32" y="4"/>
                    </a:lnTo>
                    <a:lnTo>
                      <a:pt x="30" y="4"/>
                    </a:lnTo>
                    <a:lnTo>
                      <a:pt x="27" y="4"/>
                    </a:lnTo>
                    <a:lnTo>
                      <a:pt x="26" y="4"/>
                    </a:lnTo>
                    <a:lnTo>
                      <a:pt x="24" y="2"/>
                    </a:lnTo>
                    <a:lnTo>
                      <a:pt x="23" y="4"/>
                    </a:lnTo>
                    <a:lnTo>
                      <a:pt x="20" y="4"/>
                    </a:lnTo>
                    <a:lnTo>
                      <a:pt x="16" y="4"/>
                    </a:lnTo>
                    <a:lnTo>
                      <a:pt x="12" y="4"/>
                    </a:lnTo>
                    <a:lnTo>
                      <a:pt x="9" y="4"/>
                    </a:lnTo>
                    <a:lnTo>
                      <a:pt x="6" y="4"/>
                    </a:lnTo>
                    <a:lnTo>
                      <a:pt x="4" y="5"/>
                    </a:lnTo>
                    <a:lnTo>
                      <a:pt x="3" y="5"/>
                    </a:lnTo>
                    <a:lnTo>
                      <a:pt x="3" y="7"/>
                    </a:lnTo>
                    <a:lnTo>
                      <a:pt x="2" y="7"/>
                    </a:lnTo>
                    <a:lnTo>
                      <a:pt x="1" y="8"/>
                    </a:lnTo>
                    <a:lnTo>
                      <a:pt x="0" y="9"/>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 name="Group 457"/>
            <p:cNvGrpSpPr>
              <a:grpSpLocks/>
            </p:cNvGrpSpPr>
            <p:nvPr/>
          </p:nvGrpSpPr>
          <p:grpSpPr bwMode="auto">
            <a:xfrm>
              <a:off x="5399576" y="2888777"/>
              <a:ext cx="275503" cy="218200"/>
              <a:chOff x="3518" y="2704"/>
              <a:chExt cx="110" cy="61"/>
            </a:xfrm>
          </p:grpSpPr>
          <p:sp>
            <p:nvSpPr>
              <p:cNvPr id="1557" name="Freeform 458"/>
              <p:cNvSpPr>
                <a:spLocks/>
              </p:cNvSpPr>
              <p:nvPr/>
            </p:nvSpPr>
            <p:spPr bwMode="auto">
              <a:xfrm>
                <a:off x="3525" y="2750"/>
                <a:ext cx="79" cy="10"/>
              </a:xfrm>
              <a:custGeom>
                <a:avLst/>
                <a:gdLst>
                  <a:gd name="T0" fmla="*/ 14 w 79"/>
                  <a:gd name="T1" fmla="*/ 9 h 10"/>
                  <a:gd name="T2" fmla="*/ 11 w 79"/>
                  <a:gd name="T3" fmla="*/ 8 h 10"/>
                  <a:gd name="T4" fmla="*/ 8 w 79"/>
                  <a:gd name="T5" fmla="*/ 7 h 10"/>
                  <a:gd name="T6" fmla="*/ 0 w 79"/>
                  <a:gd name="T7" fmla="*/ 0 h 10"/>
                  <a:gd name="T8" fmla="*/ 78 w 79"/>
                  <a:gd name="T9" fmla="*/ 0 h 10"/>
                  <a:gd name="T10" fmla="*/ 75 w 79"/>
                  <a:gd name="T11" fmla="*/ 6 h 10"/>
                  <a:gd name="T12" fmla="*/ 69 w 79"/>
                  <a:gd name="T13" fmla="*/ 9 h 10"/>
                  <a:gd name="T14" fmla="*/ 14 w 79"/>
                  <a:gd name="T15" fmla="*/ 9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0">
                    <a:moveTo>
                      <a:pt x="14" y="9"/>
                    </a:moveTo>
                    <a:lnTo>
                      <a:pt x="11" y="8"/>
                    </a:lnTo>
                    <a:lnTo>
                      <a:pt x="8" y="7"/>
                    </a:lnTo>
                    <a:lnTo>
                      <a:pt x="0" y="0"/>
                    </a:lnTo>
                    <a:lnTo>
                      <a:pt x="78" y="0"/>
                    </a:lnTo>
                    <a:lnTo>
                      <a:pt x="75" y="6"/>
                    </a:lnTo>
                    <a:lnTo>
                      <a:pt x="69" y="9"/>
                    </a:lnTo>
                    <a:lnTo>
                      <a:pt x="14" y="9"/>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8" name="Freeform 459"/>
              <p:cNvSpPr>
                <a:spLocks/>
              </p:cNvSpPr>
              <p:nvPr/>
            </p:nvSpPr>
            <p:spPr bwMode="auto">
              <a:xfrm>
                <a:off x="3528" y="2750"/>
                <a:ext cx="82" cy="15"/>
              </a:xfrm>
              <a:custGeom>
                <a:avLst/>
                <a:gdLst>
                  <a:gd name="T0" fmla="*/ 14 w 82"/>
                  <a:gd name="T1" fmla="*/ 14 h 15"/>
                  <a:gd name="T2" fmla="*/ 11 w 82"/>
                  <a:gd name="T3" fmla="*/ 13 h 15"/>
                  <a:gd name="T4" fmla="*/ 9 w 82"/>
                  <a:gd name="T5" fmla="*/ 11 h 15"/>
                  <a:gd name="T6" fmla="*/ 0 w 82"/>
                  <a:gd name="T7" fmla="*/ 0 h 15"/>
                  <a:gd name="T8" fmla="*/ 81 w 82"/>
                  <a:gd name="T9" fmla="*/ 0 h 15"/>
                  <a:gd name="T10" fmla="*/ 78 w 82"/>
                  <a:gd name="T11" fmla="*/ 10 h 15"/>
                  <a:gd name="T12" fmla="*/ 71 w 82"/>
                  <a:gd name="T13" fmla="*/ 14 h 15"/>
                  <a:gd name="T14" fmla="*/ 14 w 82"/>
                  <a:gd name="T15" fmla="*/ 14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5">
                    <a:moveTo>
                      <a:pt x="14" y="14"/>
                    </a:moveTo>
                    <a:lnTo>
                      <a:pt x="11" y="13"/>
                    </a:lnTo>
                    <a:lnTo>
                      <a:pt x="9" y="11"/>
                    </a:lnTo>
                    <a:lnTo>
                      <a:pt x="0" y="0"/>
                    </a:lnTo>
                    <a:lnTo>
                      <a:pt x="81" y="0"/>
                    </a:lnTo>
                    <a:lnTo>
                      <a:pt x="78" y="10"/>
                    </a:lnTo>
                    <a:lnTo>
                      <a:pt x="71" y="14"/>
                    </a:lnTo>
                    <a:lnTo>
                      <a:pt x="14" y="1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9" name="Oval 460"/>
              <p:cNvSpPr>
                <a:spLocks noChangeArrowheads="1"/>
              </p:cNvSpPr>
              <p:nvPr/>
            </p:nvSpPr>
            <p:spPr bwMode="auto">
              <a:xfrm>
                <a:off x="3545" y="2752"/>
                <a:ext cx="4" cy="7"/>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0" name="Oval 461"/>
              <p:cNvSpPr>
                <a:spLocks noChangeArrowheads="1"/>
              </p:cNvSpPr>
              <p:nvPr/>
            </p:nvSpPr>
            <p:spPr bwMode="auto">
              <a:xfrm>
                <a:off x="3555" y="2752"/>
                <a:ext cx="5" cy="7"/>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1" name="Oval 462"/>
              <p:cNvSpPr>
                <a:spLocks noChangeArrowheads="1"/>
              </p:cNvSpPr>
              <p:nvPr/>
            </p:nvSpPr>
            <p:spPr bwMode="auto">
              <a:xfrm>
                <a:off x="3568" y="2752"/>
                <a:ext cx="5" cy="7"/>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2" name="Oval 463"/>
              <p:cNvSpPr>
                <a:spLocks noChangeArrowheads="1"/>
              </p:cNvSpPr>
              <p:nvPr/>
            </p:nvSpPr>
            <p:spPr bwMode="auto">
              <a:xfrm>
                <a:off x="3577" y="2752"/>
                <a:ext cx="6" cy="7"/>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3" name="Oval 464"/>
              <p:cNvSpPr>
                <a:spLocks noChangeArrowheads="1"/>
              </p:cNvSpPr>
              <p:nvPr/>
            </p:nvSpPr>
            <p:spPr bwMode="auto">
              <a:xfrm>
                <a:off x="3590" y="2752"/>
                <a:ext cx="3" cy="7"/>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4" name="Oval 465"/>
              <p:cNvSpPr>
                <a:spLocks noChangeArrowheads="1"/>
              </p:cNvSpPr>
              <p:nvPr/>
            </p:nvSpPr>
            <p:spPr bwMode="auto">
              <a:xfrm>
                <a:off x="3599" y="2757"/>
                <a:ext cx="3" cy="2"/>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5" name="Oval 466"/>
              <p:cNvSpPr>
                <a:spLocks noChangeArrowheads="1"/>
              </p:cNvSpPr>
              <p:nvPr/>
            </p:nvSpPr>
            <p:spPr bwMode="auto">
              <a:xfrm>
                <a:off x="3538" y="2752"/>
                <a:ext cx="1" cy="7"/>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6" name="Oval 467"/>
              <p:cNvSpPr>
                <a:spLocks noChangeArrowheads="1"/>
              </p:cNvSpPr>
              <p:nvPr/>
            </p:nvSpPr>
            <p:spPr bwMode="auto">
              <a:xfrm>
                <a:off x="3528" y="2750"/>
                <a:ext cx="4" cy="2"/>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7" name="Oval 468"/>
              <p:cNvSpPr>
                <a:spLocks noChangeArrowheads="1"/>
              </p:cNvSpPr>
              <p:nvPr/>
            </p:nvSpPr>
            <p:spPr bwMode="auto">
              <a:xfrm>
                <a:off x="3602" y="2750"/>
                <a:ext cx="4" cy="2"/>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68" name="Freeform 469"/>
              <p:cNvSpPr>
                <a:spLocks/>
              </p:cNvSpPr>
              <p:nvPr/>
            </p:nvSpPr>
            <p:spPr bwMode="auto">
              <a:xfrm>
                <a:off x="3518" y="2739"/>
                <a:ext cx="89" cy="11"/>
              </a:xfrm>
              <a:custGeom>
                <a:avLst/>
                <a:gdLst>
                  <a:gd name="T0" fmla="*/ 6 w 89"/>
                  <a:gd name="T1" fmla="*/ 10 h 11"/>
                  <a:gd name="T2" fmla="*/ 0 w 89"/>
                  <a:gd name="T3" fmla="*/ 9 h 11"/>
                  <a:gd name="T4" fmla="*/ 2 w 89"/>
                  <a:gd name="T5" fmla="*/ 1 h 11"/>
                  <a:gd name="T6" fmla="*/ 10 w 89"/>
                  <a:gd name="T7" fmla="*/ 0 h 11"/>
                  <a:gd name="T8" fmla="*/ 26 w 89"/>
                  <a:gd name="T9" fmla="*/ 0 h 11"/>
                  <a:gd name="T10" fmla="*/ 88 w 89"/>
                  <a:gd name="T11" fmla="*/ 0 h 11"/>
                  <a:gd name="T12" fmla="*/ 88 w 89"/>
                  <a:gd name="T13" fmla="*/ 8 h 11"/>
                  <a:gd name="T14" fmla="*/ 6 w 89"/>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1">
                    <a:moveTo>
                      <a:pt x="6" y="10"/>
                    </a:moveTo>
                    <a:lnTo>
                      <a:pt x="0" y="9"/>
                    </a:lnTo>
                    <a:lnTo>
                      <a:pt x="2" y="1"/>
                    </a:lnTo>
                    <a:lnTo>
                      <a:pt x="10" y="0"/>
                    </a:lnTo>
                    <a:lnTo>
                      <a:pt x="26" y="0"/>
                    </a:lnTo>
                    <a:lnTo>
                      <a:pt x="88" y="0"/>
                    </a:lnTo>
                    <a:lnTo>
                      <a:pt x="88" y="8"/>
                    </a:lnTo>
                    <a:lnTo>
                      <a:pt x="6" y="1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9" name="Freeform 470"/>
              <p:cNvSpPr>
                <a:spLocks/>
              </p:cNvSpPr>
              <p:nvPr/>
            </p:nvSpPr>
            <p:spPr bwMode="auto">
              <a:xfrm>
                <a:off x="3518" y="2739"/>
                <a:ext cx="95" cy="12"/>
              </a:xfrm>
              <a:custGeom>
                <a:avLst/>
                <a:gdLst>
                  <a:gd name="T0" fmla="*/ 6 w 95"/>
                  <a:gd name="T1" fmla="*/ 11 h 12"/>
                  <a:gd name="T2" fmla="*/ 0 w 95"/>
                  <a:gd name="T3" fmla="*/ 10 h 12"/>
                  <a:gd name="T4" fmla="*/ 2 w 95"/>
                  <a:gd name="T5" fmla="*/ 1 h 12"/>
                  <a:gd name="T6" fmla="*/ 11 w 95"/>
                  <a:gd name="T7" fmla="*/ 0 h 12"/>
                  <a:gd name="T8" fmla="*/ 28 w 95"/>
                  <a:gd name="T9" fmla="*/ 0 h 12"/>
                  <a:gd name="T10" fmla="*/ 94 w 95"/>
                  <a:gd name="T11" fmla="*/ 0 h 12"/>
                  <a:gd name="T12" fmla="*/ 94 w 95"/>
                  <a:gd name="T13" fmla="*/ 9 h 12"/>
                  <a:gd name="T14" fmla="*/ 6 w 95"/>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12">
                    <a:moveTo>
                      <a:pt x="6" y="11"/>
                    </a:moveTo>
                    <a:lnTo>
                      <a:pt x="0" y="10"/>
                    </a:lnTo>
                    <a:lnTo>
                      <a:pt x="2" y="1"/>
                    </a:lnTo>
                    <a:lnTo>
                      <a:pt x="11" y="0"/>
                    </a:lnTo>
                    <a:lnTo>
                      <a:pt x="28" y="0"/>
                    </a:lnTo>
                    <a:lnTo>
                      <a:pt x="94" y="0"/>
                    </a:lnTo>
                    <a:lnTo>
                      <a:pt x="94" y="9"/>
                    </a:lnTo>
                    <a:lnTo>
                      <a:pt x="6" y="11"/>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0" name="Freeform 471"/>
              <p:cNvSpPr>
                <a:spLocks/>
              </p:cNvSpPr>
              <p:nvPr/>
            </p:nvSpPr>
            <p:spPr bwMode="auto">
              <a:xfrm>
                <a:off x="3525" y="2745"/>
                <a:ext cx="85" cy="5"/>
              </a:xfrm>
              <a:custGeom>
                <a:avLst/>
                <a:gdLst>
                  <a:gd name="T0" fmla="*/ 12 w 85"/>
                  <a:gd name="T1" fmla="*/ 0 h 5"/>
                  <a:gd name="T2" fmla="*/ 0 w 85"/>
                  <a:gd name="T3" fmla="*/ 4 h 5"/>
                  <a:gd name="T4" fmla="*/ 84 w 85"/>
                  <a:gd name="T5" fmla="*/ 4 h 5"/>
                  <a:gd name="T6" fmla="*/ 78 w 85"/>
                  <a:gd name="T7" fmla="*/ 0 h 5"/>
                  <a:gd name="T8" fmla="*/ 12 w 85"/>
                  <a:gd name="T9" fmla="*/ 0 h 5"/>
                </a:gdLst>
                <a:ahLst/>
                <a:cxnLst>
                  <a:cxn ang="0">
                    <a:pos x="T0" y="T1"/>
                  </a:cxn>
                  <a:cxn ang="0">
                    <a:pos x="T2" y="T3"/>
                  </a:cxn>
                  <a:cxn ang="0">
                    <a:pos x="T4" y="T5"/>
                  </a:cxn>
                  <a:cxn ang="0">
                    <a:pos x="T6" y="T7"/>
                  </a:cxn>
                  <a:cxn ang="0">
                    <a:pos x="T8" y="T9"/>
                  </a:cxn>
                </a:cxnLst>
                <a:rect l="0" t="0" r="r" b="b"/>
                <a:pathLst>
                  <a:path w="85" h="5">
                    <a:moveTo>
                      <a:pt x="12" y="0"/>
                    </a:moveTo>
                    <a:lnTo>
                      <a:pt x="0" y="4"/>
                    </a:lnTo>
                    <a:lnTo>
                      <a:pt x="84" y="4"/>
                    </a:lnTo>
                    <a:lnTo>
                      <a:pt x="78" y="0"/>
                    </a:lnTo>
                    <a:lnTo>
                      <a:pt x="12" y="0"/>
                    </a:lnTo>
                  </a:path>
                </a:pathLst>
              </a:custGeom>
              <a:solidFill>
                <a:srgbClr val="99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1" name="Freeform 472"/>
              <p:cNvSpPr>
                <a:spLocks/>
              </p:cNvSpPr>
              <p:nvPr/>
            </p:nvSpPr>
            <p:spPr bwMode="auto">
              <a:xfrm>
                <a:off x="3525" y="2745"/>
                <a:ext cx="88" cy="6"/>
              </a:xfrm>
              <a:custGeom>
                <a:avLst/>
                <a:gdLst>
                  <a:gd name="T0" fmla="*/ 13 w 88"/>
                  <a:gd name="T1" fmla="*/ 0 h 6"/>
                  <a:gd name="T2" fmla="*/ 0 w 88"/>
                  <a:gd name="T3" fmla="*/ 5 h 6"/>
                  <a:gd name="T4" fmla="*/ 87 w 88"/>
                  <a:gd name="T5" fmla="*/ 5 h 6"/>
                  <a:gd name="T6" fmla="*/ 81 w 88"/>
                  <a:gd name="T7" fmla="*/ 0 h 6"/>
                  <a:gd name="T8" fmla="*/ 13 w 88"/>
                  <a:gd name="T9" fmla="*/ 0 h 6"/>
                </a:gdLst>
                <a:ahLst/>
                <a:cxnLst>
                  <a:cxn ang="0">
                    <a:pos x="T0" y="T1"/>
                  </a:cxn>
                  <a:cxn ang="0">
                    <a:pos x="T2" y="T3"/>
                  </a:cxn>
                  <a:cxn ang="0">
                    <a:pos x="T4" y="T5"/>
                  </a:cxn>
                  <a:cxn ang="0">
                    <a:pos x="T6" y="T7"/>
                  </a:cxn>
                  <a:cxn ang="0">
                    <a:pos x="T8" y="T9"/>
                  </a:cxn>
                </a:cxnLst>
                <a:rect l="0" t="0" r="r" b="b"/>
                <a:pathLst>
                  <a:path w="88" h="6">
                    <a:moveTo>
                      <a:pt x="13" y="0"/>
                    </a:moveTo>
                    <a:lnTo>
                      <a:pt x="0" y="5"/>
                    </a:lnTo>
                    <a:lnTo>
                      <a:pt x="87" y="5"/>
                    </a:lnTo>
                    <a:lnTo>
                      <a:pt x="81" y="0"/>
                    </a:lnTo>
                    <a:lnTo>
                      <a:pt x="13" y="0"/>
                    </a:lnTo>
                  </a:path>
                </a:pathLst>
              </a:custGeom>
              <a:solidFill>
                <a:srgbClr val="99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2" name="Freeform 473"/>
              <p:cNvSpPr>
                <a:spLocks/>
              </p:cNvSpPr>
              <p:nvPr/>
            </p:nvSpPr>
            <p:spPr bwMode="auto">
              <a:xfrm>
                <a:off x="3525" y="2718"/>
                <a:ext cx="99" cy="18"/>
              </a:xfrm>
              <a:custGeom>
                <a:avLst/>
                <a:gdLst>
                  <a:gd name="T0" fmla="*/ 9 w 99"/>
                  <a:gd name="T1" fmla="*/ 17 h 18"/>
                  <a:gd name="T2" fmla="*/ 0 w 99"/>
                  <a:gd name="T3" fmla="*/ 10 h 18"/>
                  <a:gd name="T4" fmla="*/ 6 w 99"/>
                  <a:gd name="T5" fmla="*/ 2 h 18"/>
                  <a:gd name="T6" fmla="*/ 20 w 99"/>
                  <a:gd name="T7" fmla="*/ 0 h 18"/>
                  <a:gd name="T8" fmla="*/ 22 w 99"/>
                  <a:gd name="T9" fmla="*/ 12 h 18"/>
                  <a:gd name="T10" fmla="*/ 97 w 99"/>
                  <a:gd name="T11" fmla="*/ 12 h 18"/>
                  <a:gd name="T12" fmla="*/ 98 w 99"/>
                  <a:gd name="T13" fmla="*/ 17 h 18"/>
                  <a:gd name="T14" fmla="*/ 9 w 99"/>
                  <a:gd name="T15" fmla="*/ 17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8">
                    <a:moveTo>
                      <a:pt x="9" y="17"/>
                    </a:moveTo>
                    <a:lnTo>
                      <a:pt x="0" y="10"/>
                    </a:lnTo>
                    <a:lnTo>
                      <a:pt x="6" y="2"/>
                    </a:lnTo>
                    <a:lnTo>
                      <a:pt x="20" y="0"/>
                    </a:lnTo>
                    <a:lnTo>
                      <a:pt x="22" y="12"/>
                    </a:lnTo>
                    <a:lnTo>
                      <a:pt x="97" y="12"/>
                    </a:lnTo>
                    <a:lnTo>
                      <a:pt x="98" y="17"/>
                    </a:lnTo>
                    <a:lnTo>
                      <a:pt x="9" y="17"/>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3" name="Freeform 474"/>
              <p:cNvSpPr>
                <a:spLocks/>
              </p:cNvSpPr>
              <p:nvPr/>
            </p:nvSpPr>
            <p:spPr bwMode="auto">
              <a:xfrm>
                <a:off x="3525" y="2718"/>
                <a:ext cx="103" cy="21"/>
              </a:xfrm>
              <a:custGeom>
                <a:avLst/>
                <a:gdLst>
                  <a:gd name="T0" fmla="*/ 10 w 103"/>
                  <a:gd name="T1" fmla="*/ 20 h 21"/>
                  <a:gd name="T2" fmla="*/ 0 w 103"/>
                  <a:gd name="T3" fmla="*/ 12 h 21"/>
                  <a:gd name="T4" fmla="*/ 7 w 103"/>
                  <a:gd name="T5" fmla="*/ 2 h 21"/>
                  <a:gd name="T6" fmla="*/ 21 w 103"/>
                  <a:gd name="T7" fmla="*/ 0 h 21"/>
                  <a:gd name="T8" fmla="*/ 23 w 103"/>
                  <a:gd name="T9" fmla="*/ 14 h 21"/>
                  <a:gd name="T10" fmla="*/ 101 w 103"/>
                  <a:gd name="T11" fmla="*/ 14 h 21"/>
                  <a:gd name="T12" fmla="*/ 102 w 103"/>
                  <a:gd name="T13" fmla="*/ 20 h 21"/>
                  <a:gd name="T14" fmla="*/ 10 w 103"/>
                  <a:gd name="T15" fmla="*/ 2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21">
                    <a:moveTo>
                      <a:pt x="10" y="20"/>
                    </a:moveTo>
                    <a:lnTo>
                      <a:pt x="0" y="12"/>
                    </a:lnTo>
                    <a:lnTo>
                      <a:pt x="7" y="2"/>
                    </a:lnTo>
                    <a:lnTo>
                      <a:pt x="21" y="0"/>
                    </a:lnTo>
                    <a:lnTo>
                      <a:pt x="23" y="14"/>
                    </a:lnTo>
                    <a:lnTo>
                      <a:pt x="101" y="14"/>
                    </a:lnTo>
                    <a:lnTo>
                      <a:pt x="102" y="20"/>
                    </a:lnTo>
                    <a:lnTo>
                      <a:pt x="10" y="2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4" name="Freeform 475"/>
              <p:cNvSpPr>
                <a:spLocks/>
              </p:cNvSpPr>
              <p:nvPr/>
            </p:nvSpPr>
            <p:spPr bwMode="auto">
              <a:xfrm>
                <a:off x="3561" y="2720"/>
                <a:ext cx="10" cy="8"/>
              </a:xfrm>
              <a:custGeom>
                <a:avLst/>
                <a:gdLst>
                  <a:gd name="T0" fmla="*/ 4 w 10"/>
                  <a:gd name="T1" fmla="*/ 7 h 8"/>
                  <a:gd name="T2" fmla="*/ 4 w 10"/>
                  <a:gd name="T3" fmla="*/ 4 h 8"/>
                  <a:gd name="T4" fmla="*/ 0 w 10"/>
                  <a:gd name="T5" fmla="*/ 4 h 8"/>
                  <a:gd name="T6" fmla="*/ 0 w 10"/>
                  <a:gd name="T7" fmla="*/ 0 h 8"/>
                  <a:gd name="T8" fmla="*/ 9 w 10"/>
                  <a:gd name="T9" fmla="*/ 0 h 8"/>
                  <a:gd name="T10" fmla="*/ 9 w 10"/>
                  <a:gd name="T11" fmla="*/ 7 h 8"/>
                  <a:gd name="T12" fmla="*/ 4 w 10"/>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4" y="7"/>
                    </a:moveTo>
                    <a:lnTo>
                      <a:pt x="4" y="4"/>
                    </a:lnTo>
                    <a:lnTo>
                      <a:pt x="0" y="4"/>
                    </a:lnTo>
                    <a:lnTo>
                      <a:pt x="0" y="0"/>
                    </a:lnTo>
                    <a:lnTo>
                      <a:pt x="9" y="0"/>
                    </a:lnTo>
                    <a:lnTo>
                      <a:pt x="9" y="7"/>
                    </a:lnTo>
                    <a:lnTo>
                      <a:pt x="4" y="7"/>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5" name="Freeform 476"/>
              <p:cNvSpPr>
                <a:spLocks/>
              </p:cNvSpPr>
              <p:nvPr/>
            </p:nvSpPr>
            <p:spPr bwMode="auto">
              <a:xfrm>
                <a:off x="3561" y="2720"/>
                <a:ext cx="13" cy="9"/>
              </a:xfrm>
              <a:custGeom>
                <a:avLst/>
                <a:gdLst>
                  <a:gd name="T0" fmla="*/ 6 w 13"/>
                  <a:gd name="T1" fmla="*/ 8 h 9"/>
                  <a:gd name="T2" fmla="*/ 6 w 13"/>
                  <a:gd name="T3" fmla="*/ 5 h 9"/>
                  <a:gd name="T4" fmla="*/ 0 w 13"/>
                  <a:gd name="T5" fmla="*/ 5 h 9"/>
                  <a:gd name="T6" fmla="*/ 0 w 13"/>
                  <a:gd name="T7" fmla="*/ 0 h 9"/>
                  <a:gd name="T8" fmla="*/ 12 w 13"/>
                  <a:gd name="T9" fmla="*/ 0 h 9"/>
                  <a:gd name="T10" fmla="*/ 12 w 13"/>
                  <a:gd name="T11" fmla="*/ 8 h 9"/>
                  <a:gd name="T12" fmla="*/ 6 w 13"/>
                  <a:gd name="T13" fmla="*/ 8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6" y="8"/>
                    </a:moveTo>
                    <a:lnTo>
                      <a:pt x="6" y="5"/>
                    </a:lnTo>
                    <a:lnTo>
                      <a:pt x="0" y="5"/>
                    </a:lnTo>
                    <a:lnTo>
                      <a:pt x="0" y="0"/>
                    </a:lnTo>
                    <a:lnTo>
                      <a:pt x="12" y="0"/>
                    </a:lnTo>
                    <a:lnTo>
                      <a:pt x="12" y="8"/>
                    </a:lnTo>
                    <a:lnTo>
                      <a:pt x="6" y="8"/>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76" name="Group 477"/>
              <p:cNvGrpSpPr>
                <a:grpSpLocks/>
              </p:cNvGrpSpPr>
              <p:nvPr/>
            </p:nvGrpSpPr>
            <p:grpSpPr bwMode="auto">
              <a:xfrm>
                <a:off x="3538" y="2707"/>
                <a:ext cx="84" cy="18"/>
                <a:chOff x="3538" y="2707"/>
                <a:chExt cx="84" cy="18"/>
              </a:xfrm>
            </p:grpSpPr>
            <p:sp>
              <p:nvSpPr>
                <p:cNvPr id="1586" name="Freeform 478"/>
                <p:cNvSpPr>
                  <a:spLocks/>
                </p:cNvSpPr>
                <p:nvPr/>
              </p:nvSpPr>
              <p:spPr bwMode="auto">
                <a:xfrm>
                  <a:off x="3538" y="2707"/>
                  <a:ext cx="31" cy="7"/>
                </a:xfrm>
                <a:custGeom>
                  <a:avLst/>
                  <a:gdLst>
                    <a:gd name="T0" fmla="*/ 30 w 31"/>
                    <a:gd name="T1" fmla="*/ 5 h 7"/>
                    <a:gd name="T2" fmla="*/ 28 w 31"/>
                    <a:gd name="T3" fmla="*/ 6 h 7"/>
                    <a:gd name="T4" fmla="*/ 25 w 31"/>
                    <a:gd name="T5" fmla="*/ 6 h 7"/>
                    <a:gd name="T6" fmla="*/ 21 w 31"/>
                    <a:gd name="T7" fmla="*/ 5 h 7"/>
                    <a:gd name="T8" fmla="*/ 15 w 31"/>
                    <a:gd name="T9" fmla="*/ 4 h 7"/>
                    <a:gd name="T10" fmla="*/ 8 w 31"/>
                    <a:gd name="T11" fmla="*/ 4 h 7"/>
                    <a:gd name="T12" fmla="*/ 4 w 31"/>
                    <a:gd name="T13" fmla="*/ 2 h 7"/>
                    <a:gd name="T14" fmla="*/ 3 w 31"/>
                    <a:gd name="T15" fmla="*/ 2 h 7"/>
                    <a:gd name="T16" fmla="*/ 1 w 31"/>
                    <a:gd name="T17" fmla="*/ 1 h 7"/>
                    <a:gd name="T18" fmla="*/ 0 w 31"/>
                    <a:gd name="T19" fmla="*/ 1 h 7"/>
                    <a:gd name="T20" fmla="*/ 0 w 31"/>
                    <a:gd name="T21" fmla="*/ 0 h 7"/>
                    <a:gd name="T22" fmla="*/ 1 w 31"/>
                    <a:gd name="T23" fmla="*/ 0 h 7"/>
                    <a:gd name="T24" fmla="*/ 4 w 31"/>
                    <a:gd name="T25" fmla="*/ 0 h 7"/>
                    <a:gd name="T26" fmla="*/ 9 w 31"/>
                    <a:gd name="T27" fmla="*/ 0 h 7"/>
                    <a:gd name="T28" fmla="*/ 15 w 31"/>
                    <a:gd name="T29" fmla="*/ 1 h 7"/>
                    <a:gd name="T30" fmla="*/ 22 w 31"/>
                    <a:gd name="T31" fmla="*/ 2 h 7"/>
                    <a:gd name="T32" fmla="*/ 26 w 31"/>
                    <a:gd name="T33" fmla="*/ 4 h 7"/>
                    <a:gd name="T34" fmla="*/ 27 w 31"/>
                    <a:gd name="T35" fmla="*/ 4 h 7"/>
                    <a:gd name="T36" fmla="*/ 29 w 31"/>
                    <a:gd name="T37" fmla="*/ 4 h 7"/>
                    <a:gd name="T38" fmla="*/ 30 w 31"/>
                    <a:gd name="T3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7">
                      <a:moveTo>
                        <a:pt x="30" y="5"/>
                      </a:moveTo>
                      <a:lnTo>
                        <a:pt x="28" y="6"/>
                      </a:lnTo>
                      <a:lnTo>
                        <a:pt x="25" y="6"/>
                      </a:lnTo>
                      <a:lnTo>
                        <a:pt x="21" y="5"/>
                      </a:lnTo>
                      <a:lnTo>
                        <a:pt x="15" y="4"/>
                      </a:lnTo>
                      <a:lnTo>
                        <a:pt x="8" y="4"/>
                      </a:lnTo>
                      <a:lnTo>
                        <a:pt x="4" y="2"/>
                      </a:lnTo>
                      <a:lnTo>
                        <a:pt x="3" y="2"/>
                      </a:lnTo>
                      <a:lnTo>
                        <a:pt x="1" y="1"/>
                      </a:lnTo>
                      <a:lnTo>
                        <a:pt x="0" y="1"/>
                      </a:lnTo>
                      <a:lnTo>
                        <a:pt x="0" y="0"/>
                      </a:lnTo>
                      <a:lnTo>
                        <a:pt x="1" y="0"/>
                      </a:lnTo>
                      <a:lnTo>
                        <a:pt x="4" y="0"/>
                      </a:lnTo>
                      <a:lnTo>
                        <a:pt x="9" y="0"/>
                      </a:lnTo>
                      <a:lnTo>
                        <a:pt x="15" y="1"/>
                      </a:lnTo>
                      <a:lnTo>
                        <a:pt x="22" y="2"/>
                      </a:lnTo>
                      <a:lnTo>
                        <a:pt x="26" y="4"/>
                      </a:lnTo>
                      <a:lnTo>
                        <a:pt x="27" y="4"/>
                      </a:lnTo>
                      <a:lnTo>
                        <a:pt x="29" y="4"/>
                      </a:lnTo>
                      <a:lnTo>
                        <a:pt x="30" y="5"/>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 name="Freeform 479"/>
                <p:cNvSpPr>
                  <a:spLocks/>
                </p:cNvSpPr>
                <p:nvPr/>
              </p:nvSpPr>
              <p:spPr bwMode="auto">
                <a:xfrm>
                  <a:off x="3549" y="2707"/>
                  <a:ext cx="69" cy="14"/>
                </a:xfrm>
                <a:custGeom>
                  <a:avLst/>
                  <a:gdLst>
                    <a:gd name="T0" fmla="*/ 1 w 69"/>
                    <a:gd name="T1" fmla="*/ 0 h 14"/>
                    <a:gd name="T2" fmla="*/ 68 w 69"/>
                    <a:gd name="T3" fmla="*/ 11 h 14"/>
                    <a:gd name="T4" fmla="*/ 67 w 69"/>
                    <a:gd name="T5" fmla="*/ 13 h 14"/>
                    <a:gd name="T6" fmla="*/ 0 w 69"/>
                    <a:gd name="T7" fmla="*/ 3 h 14"/>
                    <a:gd name="T8" fmla="*/ 1 w 69"/>
                    <a:gd name="T9" fmla="*/ 0 h 14"/>
                  </a:gdLst>
                  <a:ahLst/>
                  <a:cxnLst>
                    <a:cxn ang="0">
                      <a:pos x="T0" y="T1"/>
                    </a:cxn>
                    <a:cxn ang="0">
                      <a:pos x="T2" y="T3"/>
                    </a:cxn>
                    <a:cxn ang="0">
                      <a:pos x="T4" y="T5"/>
                    </a:cxn>
                    <a:cxn ang="0">
                      <a:pos x="T6" y="T7"/>
                    </a:cxn>
                    <a:cxn ang="0">
                      <a:pos x="T8" y="T9"/>
                    </a:cxn>
                  </a:cxnLst>
                  <a:rect l="0" t="0" r="r" b="b"/>
                  <a:pathLst>
                    <a:path w="69" h="14">
                      <a:moveTo>
                        <a:pt x="1" y="0"/>
                      </a:moveTo>
                      <a:lnTo>
                        <a:pt x="68" y="11"/>
                      </a:lnTo>
                      <a:lnTo>
                        <a:pt x="67" y="13"/>
                      </a:lnTo>
                      <a:lnTo>
                        <a:pt x="0" y="3"/>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8" name="Freeform 480"/>
                <p:cNvSpPr>
                  <a:spLocks/>
                </p:cNvSpPr>
                <p:nvPr/>
              </p:nvSpPr>
              <p:spPr bwMode="auto">
                <a:xfrm>
                  <a:off x="3549" y="2707"/>
                  <a:ext cx="73" cy="18"/>
                </a:xfrm>
                <a:custGeom>
                  <a:avLst/>
                  <a:gdLst>
                    <a:gd name="T0" fmla="*/ 1 w 73"/>
                    <a:gd name="T1" fmla="*/ 0 h 18"/>
                    <a:gd name="T2" fmla="*/ 72 w 73"/>
                    <a:gd name="T3" fmla="*/ 14 h 18"/>
                    <a:gd name="T4" fmla="*/ 71 w 73"/>
                    <a:gd name="T5" fmla="*/ 17 h 18"/>
                    <a:gd name="T6" fmla="*/ 0 w 73"/>
                    <a:gd name="T7" fmla="*/ 4 h 18"/>
                    <a:gd name="T8" fmla="*/ 1 w 73"/>
                    <a:gd name="T9" fmla="*/ 0 h 18"/>
                  </a:gdLst>
                  <a:ahLst/>
                  <a:cxnLst>
                    <a:cxn ang="0">
                      <a:pos x="T0" y="T1"/>
                    </a:cxn>
                    <a:cxn ang="0">
                      <a:pos x="T2" y="T3"/>
                    </a:cxn>
                    <a:cxn ang="0">
                      <a:pos x="T4" y="T5"/>
                    </a:cxn>
                    <a:cxn ang="0">
                      <a:pos x="T6" y="T7"/>
                    </a:cxn>
                    <a:cxn ang="0">
                      <a:pos x="T8" y="T9"/>
                    </a:cxn>
                  </a:cxnLst>
                  <a:rect l="0" t="0" r="r" b="b"/>
                  <a:pathLst>
                    <a:path w="73" h="18">
                      <a:moveTo>
                        <a:pt x="1" y="0"/>
                      </a:moveTo>
                      <a:lnTo>
                        <a:pt x="72" y="14"/>
                      </a:lnTo>
                      <a:lnTo>
                        <a:pt x="71" y="17"/>
                      </a:lnTo>
                      <a:lnTo>
                        <a:pt x="0" y="4"/>
                      </a:lnTo>
                      <a:lnTo>
                        <a:pt x="1"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77" name="Freeform 481"/>
              <p:cNvSpPr>
                <a:spLocks/>
              </p:cNvSpPr>
              <p:nvPr/>
            </p:nvSpPr>
            <p:spPr bwMode="auto">
              <a:xfrm>
                <a:off x="3599" y="2720"/>
                <a:ext cx="26" cy="9"/>
              </a:xfrm>
              <a:custGeom>
                <a:avLst/>
                <a:gdLst>
                  <a:gd name="T0" fmla="*/ 0 w 26"/>
                  <a:gd name="T1" fmla="*/ 8 h 9"/>
                  <a:gd name="T2" fmla="*/ 0 w 26"/>
                  <a:gd name="T3" fmla="*/ 0 h 9"/>
                  <a:gd name="T4" fmla="*/ 25 w 26"/>
                  <a:gd name="T5" fmla="*/ 0 h 9"/>
                  <a:gd name="T6" fmla="*/ 25 w 26"/>
                  <a:gd name="T7" fmla="*/ 8 h 9"/>
                  <a:gd name="T8" fmla="*/ 0 w 26"/>
                  <a:gd name="T9" fmla="*/ 8 h 9"/>
                </a:gdLst>
                <a:ahLst/>
                <a:cxnLst>
                  <a:cxn ang="0">
                    <a:pos x="T0" y="T1"/>
                  </a:cxn>
                  <a:cxn ang="0">
                    <a:pos x="T2" y="T3"/>
                  </a:cxn>
                  <a:cxn ang="0">
                    <a:pos x="T4" y="T5"/>
                  </a:cxn>
                  <a:cxn ang="0">
                    <a:pos x="T6" y="T7"/>
                  </a:cxn>
                  <a:cxn ang="0">
                    <a:pos x="T8" y="T9"/>
                  </a:cxn>
                </a:cxnLst>
                <a:rect l="0" t="0" r="r" b="b"/>
                <a:pathLst>
                  <a:path w="26" h="9">
                    <a:moveTo>
                      <a:pt x="0" y="8"/>
                    </a:moveTo>
                    <a:lnTo>
                      <a:pt x="0" y="0"/>
                    </a:lnTo>
                    <a:lnTo>
                      <a:pt x="25" y="0"/>
                    </a:lnTo>
                    <a:lnTo>
                      <a:pt x="25" y="8"/>
                    </a:lnTo>
                    <a:lnTo>
                      <a:pt x="0" y="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8" name="Freeform 482"/>
              <p:cNvSpPr>
                <a:spLocks/>
              </p:cNvSpPr>
              <p:nvPr/>
            </p:nvSpPr>
            <p:spPr bwMode="auto">
              <a:xfrm>
                <a:off x="3606" y="2720"/>
                <a:ext cx="12" cy="5"/>
              </a:xfrm>
              <a:custGeom>
                <a:avLst/>
                <a:gdLst>
                  <a:gd name="T0" fmla="*/ 0 w 12"/>
                  <a:gd name="T1" fmla="*/ 4 h 5"/>
                  <a:gd name="T2" fmla="*/ 0 w 12"/>
                  <a:gd name="T3" fmla="*/ 2 h 5"/>
                  <a:gd name="T4" fmla="*/ 1 w 12"/>
                  <a:gd name="T5" fmla="*/ 1 h 5"/>
                  <a:gd name="T6" fmla="*/ 3 w 12"/>
                  <a:gd name="T7" fmla="*/ 0 h 5"/>
                  <a:gd name="T8" fmla="*/ 6 w 12"/>
                  <a:gd name="T9" fmla="*/ 0 h 5"/>
                  <a:gd name="T10" fmla="*/ 8 w 12"/>
                  <a:gd name="T11" fmla="*/ 0 h 5"/>
                  <a:gd name="T12" fmla="*/ 10 w 12"/>
                  <a:gd name="T13" fmla="*/ 1 h 5"/>
                  <a:gd name="T14" fmla="*/ 11 w 12"/>
                  <a:gd name="T15" fmla="*/ 2 h 5"/>
                  <a:gd name="T16" fmla="*/ 11 w 12"/>
                  <a:gd name="T17" fmla="*/ 4 h 5"/>
                  <a:gd name="T18" fmla="*/ 0 w 12"/>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5">
                    <a:moveTo>
                      <a:pt x="0" y="4"/>
                    </a:moveTo>
                    <a:lnTo>
                      <a:pt x="0" y="2"/>
                    </a:lnTo>
                    <a:lnTo>
                      <a:pt x="1" y="1"/>
                    </a:lnTo>
                    <a:lnTo>
                      <a:pt x="3" y="0"/>
                    </a:lnTo>
                    <a:lnTo>
                      <a:pt x="6" y="0"/>
                    </a:lnTo>
                    <a:lnTo>
                      <a:pt x="8" y="0"/>
                    </a:lnTo>
                    <a:lnTo>
                      <a:pt x="10" y="1"/>
                    </a:lnTo>
                    <a:lnTo>
                      <a:pt x="11" y="2"/>
                    </a:lnTo>
                    <a:lnTo>
                      <a:pt x="11" y="4"/>
                    </a:lnTo>
                    <a:lnTo>
                      <a:pt x="0"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9" name="Freeform 483"/>
              <p:cNvSpPr>
                <a:spLocks/>
              </p:cNvSpPr>
              <p:nvPr/>
            </p:nvSpPr>
            <p:spPr bwMode="auto">
              <a:xfrm>
                <a:off x="3606" y="2720"/>
                <a:ext cx="18" cy="9"/>
              </a:xfrm>
              <a:custGeom>
                <a:avLst/>
                <a:gdLst>
                  <a:gd name="T0" fmla="*/ 0 w 18"/>
                  <a:gd name="T1" fmla="*/ 8 h 9"/>
                  <a:gd name="T2" fmla="*/ 0 w 18"/>
                  <a:gd name="T3" fmla="*/ 5 h 9"/>
                  <a:gd name="T4" fmla="*/ 2 w 18"/>
                  <a:gd name="T5" fmla="*/ 2 h 9"/>
                  <a:gd name="T6" fmla="*/ 5 w 18"/>
                  <a:gd name="T7" fmla="*/ 1 h 9"/>
                  <a:gd name="T8" fmla="*/ 9 w 18"/>
                  <a:gd name="T9" fmla="*/ 0 h 9"/>
                  <a:gd name="T10" fmla="*/ 12 w 18"/>
                  <a:gd name="T11" fmla="*/ 1 h 9"/>
                  <a:gd name="T12" fmla="*/ 15 w 18"/>
                  <a:gd name="T13" fmla="*/ 2 h 9"/>
                  <a:gd name="T14" fmla="*/ 17 w 18"/>
                  <a:gd name="T15" fmla="*/ 5 h 9"/>
                  <a:gd name="T16" fmla="*/ 17 w 18"/>
                  <a:gd name="T1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9">
                    <a:moveTo>
                      <a:pt x="0" y="8"/>
                    </a:moveTo>
                    <a:lnTo>
                      <a:pt x="0" y="5"/>
                    </a:lnTo>
                    <a:lnTo>
                      <a:pt x="2" y="2"/>
                    </a:lnTo>
                    <a:lnTo>
                      <a:pt x="5" y="1"/>
                    </a:lnTo>
                    <a:lnTo>
                      <a:pt x="9" y="0"/>
                    </a:lnTo>
                    <a:lnTo>
                      <a:pt x="12" y="1"/>
                    </a:lnTo>
                    <a:lnTo>
                      <a:pt x="15" y="2"/>
                    </a:lnTo>
                    <a:lnTo>
                      <a:pt x="17" y="5"/>
                    </a:lnTo>
                    <a:lnTo>
                      <a:pt x="17" y="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0" name="Line 484"/>
              <p:cNvSpPr>
                <a:spLocks noChangeShapeType="1"/>
              </p:cNvSpPr>
              <p:nvPr/>
            </p:nvSpPr>
            <p:spPr bwMode="auto">
              <a:xfrm>
                <a:off x="3612" y="2720"/>
                <a:ext cx="0" cy="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1" name="Line 485"/>
              <p:cNvSpPr>
                <a:spLocks noChangeShapeType="1"/>
              </p:cNvSpPr>
              <p:nvPr/>
            </p:nvSpPr>
            <p:spPr bwMode="auto">
              <a:xfrm>
                <a:off x="3612" y="2720"/>
                <a:ext cx="0" cy="8"/>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2" name="Line 486"/>
              <p:cNvSpPr>
                <a:spLocks noChangeShapeType="1"/>
              </p:cNvSpPr>
              <p:nvPr/>
            </p:nvSpPr>
            <p:spPr bwMode="auto">
              <a:xfrm>
                <a:off x="3612" y="2724"/>
                <a:ext cx="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3" name="Freeform 487"/>
              <p:cNvSpPr>
                <a:spLocks/>
              </p:cNvSpPr>
              <p:nvPr/>
            </p:nvSpPr>
            <p:spPr bwMode="auto">
              <a:xfrm>
                <a:off x="3538" y="2704"/>
                <a:ext cx="31" cy="6"/>
              </a:xfrm>
              <a:custGeom>
                <a:avLst/>
                <a:gdLst>
                  <a:gd name="T0" fmla="*/ 30 w 31"/>
                  <a:gd name="T1" fmla="*/ 4 h 6"/>
                  <a:gd name="T2" fmla="*/ 28 w 31"/>
                  <a:gd name="T3" fmla="*/ 5 h 6"/>
                  <a:gd name="T4" fmla="*/ 25 w 31"/>
                  <a:gd name="T5" fmla="*/ 5 h 6"/>
                  <a:gd name="T6" fmla="*/ 21 w 31"/>
                  <a:gd name="T7" fmla="*/ 4 h 6"/>
                  <a:gd name="T8" fmla="*/ 15 w 31"/>
                  <a:gd name="T9" fmla="*/ 4 h 6"/>
                  <a:gd name="T10" fmla="*/ 8 w 31"/>
                  <a:gd name="T11" fmla="*/ 3 h 6"/>
                  <a:gd name="T12" fmla="*/ 4 w 31"/>
                  <a:gd name="T13" fmla="*/ 2 h 6"/>
                  <a:gd name="T14" fmla="*/ 3 w 31"/>
                  <a:gd name="T15" fmla="*/ 2 h 6"/>
                  <a:gd name="T16" fmla="*/ 1 w 31"/>
                  <a:gd name="T17" fmla="*/ 1 h 6"/>
                  <a:gd name="T18" fmla="*/ 0 w 31"/>
                  <a:gd name="T19" fmla="*/ 1 h 6"/>
                  <a:gd name="T20" fmla="*/ 1 w 31"/>
                  <a:gd name="T21" fmla="*/ 0 h 6"/>
                  <a:gd name="T22" fmla="*/ 4 w 31"/>
                  <a:gd name="T23" fmla="*/ 0 h 6"/>
                  <a:gd name="T24" fmla="*/ 9 w 31"/>
                  <a:gd name="T25" fmla="*/ 1 h 6"/>
                  <a:gd name="T26" fmla="*/ 15 w 31"/>
                  <a:gd name="T27" fmla="*/ 1 h 6"/>
                  <a:gd name="T28" fmla="*/ 22 w 31"/>
                  <a:gd name="T29" fmla="*/ 2 h 6"/>
                  <a:gd name="T30" fmla="*/ 26 w 31"/>
                  <a:gd name="T31" fmla="*/ 3 h 6"/>
                  <a:gd name="T32" fmla="*/ 27 w 31"/>
                  <a:gd name="T33" fmla="*/ 3 h 6"/>
                  <a:gd name="T34" fmla="*/ 29 w 31"/>
                  <a:gd name="T35" fmla="*/ 4 h 6"/>
                  <a:gd name="T36" fmla="*/ 30 w 31"/>
                  <a:gd name="T37" fmla="*/ 4 h 6"/>
                  <a:gd name="T38" fmla="*/ 30 w 31"/>
                  <a:gd name="T3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6">
                    <a:moveTo>
                      <a:pt x="30" y="4"/>
                    </a:moveTo>
                    <a:lnTo>
                      <a:pt x="28" y="5"/>
                    </a:lnTo>
                    <a:lnTo>
                      <a:pt x="25" y="5"/>
                    </a:lnTo>
                    <a:lnTo>
                      <a:pt x="21" y="4"/>
                    </a:lnTo>
                    <a:lnTo>
                      <a:pt x="15" y="4"/>
                    </a:lnTo>
                    <a:lnTo>
                      <a:pt x="8" y="3"/>
                    </a:lnTo>
                    <a:lnTo>
                      <a:pt x="4" y="2"/>
                    </a:lnTo>
                    <a:lnTo>
                      <a:pt x="3" y="2"/>
                    </a:lnTo>
                    <a:lnTo>
                      <a:pt x="1" y="1"/>
                    </a:lnTo>
                    <a:lnTo>
                      <a:pt x="0" y="1"/>
                    </a:lnTo>
                    <a:lnTo>
                      <a:pt x="1" y="0"/>
                    </a:lnTo>
                    <a:lnTo>
                      <a:pt x="4" y="0"/>
                    </a:lnTo>
                    <a:lnTo>
                      <a:pt x="9" y="1"/>
                    </a:lnTo>
                    <a:lnTo>
                      <a:pt x="15" y="1"/>
                    </a:lnTo>
                    <a:lnTo>
                      <a:pt x="22" y="2"/>
                    </a:lnTo>
                    <a:lnTo>
                      <a:pt x="26" y="3"/>
                    </a:lnTo>
                    <a:lnTo>
                      <a:pt x="27" y="3"/>
                    </a:lnTo>
                    <a:lnTo>
                      <a:pt x="29" y="4"/>
                    </a:lnTo>
                    <a:lnTo>
                      <a:pt x="30" y="4"/>
                    </a:lnTo>
                    <a:lnTo>
                      <a:pt x="30" y="4"/>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4" name="Freeform 488"/>
              <p:cNvSpPr>
                <a:spLocks/>
              </p:cNvSpPr>
              <p:nvPr/>
            </p:nvSpPr>
            <p:spPr bwMode="auto">
              <a:xfrm>
                <a:off x="3549" y="2706"/>
                <a:ext cx="69" cy="15"/>
              </a:xfrm>
              <a:custGeom>
                <a:avLst/>
                <a:gdLst>
                  <a:gd name="T0" fmla="*/ 1 w 69"/>
                  <a:gd name="T1" fmla="*/ 0 h 15"/>
                  <a:gd name="T2" fmla="*/ 68 w 69"/>
                  <a:gd name="T3" fmla="*/ 11 h 15"/>
                  <a:gd name="T4" fmla="*/ 67 w 69"/>
                  <a:gd name="T5" fmla="*/ 14 h 15"/>
                  <a:gd name="T6" fmla="*/ 0 w 69"/>
                  <a:gd name="T7" fmla="*/ 3 h 15"/>
                  <a:gd name="T8" fmla="*/ 1 w 69"/>
                  <a:gd name="T9" fmla="*/ 0 h 15"/>
                </a:gdLst>
                <a:ahLst/>
                <a:cxnLst>
                  <a:cxn ang="0">
                    <a:pos x="T0" y="T1"/>
                  </a:cxn>
                  <a:cxn ang="0">
                    <a:pos x="T2" y="T3"/>
                  </a:cxn>
                  <a:cxn ang="0">
                    <a:pos x="T4" y="T5"/>
                  </a:cxn>
                  <a:cxn ang="0">
                    <a:pos x="T6" y="T7"/>
                  </a:cxn>
                  <a:cxn ang="0">
                    <a:pos x="T8" y="T9"/>
                  </a:cxn>
                </a:cxnLst>
                <a:rect l="0" t="0" r="r" b="b"/>
                <a:pathLst>
                  <a:path w="69" h="15">
                    <a:moveTo>
                      <a:pt x="1" y="0"/>
                    </a:moveTo>
                    <a:lnTo>
                      <a:pt x="68" y="11"/>
                    </a:lnTo>
                    <a:lnTo>
                      <a:pt x="67" y="14"/>
                    </a:lnTo>
                    <a:lnTo>
                      <a:pt x="0" y="3"/>
                    </a:lnTo>
                    <a:lnTo>
                      <a:pt x="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5" name="Freeform 489"/>
              <p:cNvSpPr>
                <a:spLocks/>
              </p:cNvSpPr>
              <p:nvPr/>
            </p:nvSpPr>
            <p:spPr bwMode="auto">
              <a:xfrm>
                <a:off x="3549" y="2706"/>
                <a:ext cx="73" cy="15"/>
              </a:xfrm>
              <a:custGeom>
                <a:avLst/>
                <a:gdLst>
                  <a:gd name="T0" fmla="*/ 1 w 73"/>
                  <a:gd name="T1" fmla="*/ 0 h 15"/>
                  <a:gd name="T2" fmla="*/ 72 w 73"/>
                  <a:gd name="T3" fmla="*/ 11 h 15"/>
                  <a:gd name="T4" fmla="*/ 71 w 73"/>
                  <a:gd name="T5" fmla="*/ 14 h 15"/>
                  <a:gd name="T6" fmla="*/ 0 w 73"/>
                  <a:gd name="T7" fmla="*/ 3 h 15"/>
                  <a:gd name="T8" fmla="*/ 1 w 73"/>
                  <a:gd name="T9" fmla="*/ 0 h 15"/>
                </a:gdLst>
                <a:ahLst/>
                <a:cxnLst>
                  <a:cxn ang="0">
                    <a:pos x="T0" y="T1"/>
                  </a:cxn>
                  <a:cxn ang="0">
                    <a:pos x="T2" y="T3"/>
                  </a:cxn>
                  <a:cxn ang="0">
                    <a:pos x="T4" y="T5"/>
                  </a:cxn>
                  <a:cxn ang="0">
                    <a:pos x="T6" y="T7"/>
                  </a:cxn>
                  <a:cxn ang="0">
                    <a:pos x="T8" y="T9"/>
                  </a:cxn>
                </a:cxnLst>
                <a:rect l="0" t="0" r="r" b="b"/>
                <a:pathLst>
                  <a:path w="73" h="15">
                    <a:moveTo>
                      <a:pt x="1" y="0"/>
                    </a:moveTo>
                    <a:lnTo>
                      <a:pt x="72" y="11"/>
                    </a:lnTo>
                    <a:lnTo>
                      <a:pt x="71" y="14"/>
                    </a:lnTo>
                    <a:lnTo>
                      <a:pt x="0" y="3"/>
                    </a:lnTo>
                    <a:lnTo>
                      <a:pt x="1"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9" name="Group 490"/>
            <p:cNvGrpSpPr>
              <a:grpSpLocks/>
            </p:cNvGrpSpPr>
            <p:nvPr/>
          </p:nvGrpSpPr>
          <p:grpSpPr bwMode="auto">
            <a:xfrm>
              <a:off x="4597309" y="2346586"/>
              <a:ext cx="187342" cy="185138"/>
              <a:chOff x="3198" y="2552"/>
              <a:chExt cx="75" cy="52"/>
            </a:xfrm>
          </p:grpSpPr>
          <p:sp>
            <p:nvSpPr>
              <p:cNvPr id="1546" name="Freeform 491"/>
              <p:cNvSpPr>
                <a:spLocks/>
              </p:cNvSpPr>
              <p:nvPr/>
            </p:nvSpPr>
            <p:spPr bwMode="auto">
              <a:xfrm>
                <a:off x="3198" y="2558"/>
                <a:ext cx="13" cy="46"/>
              </a:xfrm>
              <a:custGeom>
                <a:avLst/>
                <a:gdLst>
                  <a:gd name="T0" fmla="*/ 0 w 13"/>
                  <a:gd name="T1" fmla="*/ 26 h 46"/>
                  <a:gd name="T2" fmla="*/ 0 w 13"/>
                  <a:gd name="T3" fmla="*/ 9 h 46"/>
                  <a:gd name="T4" fmla="*/ 5 w 13"/>
                  <a:gd name="T5" fmla="*/ 0 h 46"/>
                  <a:gd name="T6" fmla="*/ 12 w 13"/>
                  <a:gd name="T7" fmla="*/ 24 h 46"/>
                  <a:gd name="T8" fmla="*/ 12 w 13"/>
                  <a:gd name="T9" fmla="*/ 45 h 46"/>
                  <a:gd name="T10" fmla="*/ 0 w 13"/>
                  <a:gd name="T11" fmla="*/ 26 h 46"/>
                </a:gdLst>
                <a:ahLst/>
                <a:cxnLst>
                  <a:cxn ang="0">
                    <a:pos x="T0" y="T1"/>
                  </a:cxn>
                  <a:cxn ang="0">
                    <a:pos x="T2" y="T3"/>
                  </a:cxn>
                  <a:cxn ang="0">
                    <a:pos x="T4" y="T5"/>
                  </a:cxn>
                  <a:cxn ang="0">
                    <a:pos x="T6" y="T7"/>
                  </a:cxn>
                  <a:cxn ang="0">
                    <a:pos x="T8" y="T9"/>
                  </a:cxn>
                  <a:cxn ang="0">
                    <a:pos x="T10" y="T11"/>
                  </a:cxn>
                </a:cxnLst>
                <a:rect l="0" t="0" r="r" b="b"/>
                <a:pathLst>
                  <a:path w="13" h="46">
                    <a:moveTo>
                      <a:pt x="0" y="26"/>
                    </a:moveTo>
                    <a:lnTo>
                      <a:pt x="0" y="9"/>
                    </a:lnTo>
                    <a:lnTo>
                      <a:pt x="5" y="0"/>
                    </a:lnTo>
                    <a:lnTo>
                      <a:pt x="12" y="24"/>
                    </a:lnTo>
                    <a:lnTo>
                      <a:pt x="12" y="45"/>
                    </a:lnTo>
                    <a:lnTo>
                      <a:pt x="0" y="26"/>
                    </a:lnTo>
                  </a:path>
                </a:pathLst>
              </a:custGeom>
              <a:solidFill>
                <a:srgbClr val="FFCC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 name="Freeform 492"/>
              <p:cNvSpPr>
                <a:spLocks/>
              </p:cNvSpPr>
              <p:nvPr/>
            </p:nvSpPr>
            <p:spPr bwMode="auto">
              <a:xfrm>
                <a:off x="3198" y="2558"/>
                <a:ext cx="18" cy="46"/>
              </a:xfrm>
              <a:custGeom>
                <a:avLst/>
                <a:gdLst>
                  <a:gd name="T0" fmla="*/ 0 w 18"/>
                  <a:gd name="T1" fmla="*/ 26 h 46"/>
                  <a:gd name="T2" fmla="*/ 0 w 18"/>
                  <a:gd name="T3" fmla="*/ 9 h 46"/>
                  <a:gd name="T4" fmla="*/ 7 w 18"/>
                  <a:gd name="T5" fmla="*/ 0 h 46"/>
                  <a:gd name="T6" fmla="*/ 17 w 18"/>
                  <a:gd name="T7" fmla="*/ 24 h 46"/>
                  <a:gd name="T8" fmla="*/ 17 w 18"/>
                  <a:gd name="T9" fmla="*/ 45 h 46"/>
                  <a:gd name="T10" fmla="*/ 0 w 18"/>
                  <a:gd name="T11" fmla="*/ 26 h 46"/>
                </a:gdLst>
                <a:ahLst/>
                <a:cxnLst>
                  <a:cxn ang="0">
                    <a:pos x="T0" y="T1"/>
                  </a:cxn>
                  <a:cxn ang="0">
                    <a:pos x="T2" y="T3"/>
                  </a:cxn>
                  <a:cxn ang="0">
                    <a:pos x="T4" y="T5"/>
                  </a:cxn>
                  <a:cxn ang="0">
                    <a:pos x="T6" y="T7"/>
                  </a:cxn>
                  <a:cxn ang="0">
                    <a:pos x="T8" y="T9"/>
                  </a:cxn>
                  <a:cxn ang="0">
                    <a:pos x="T10" y="T11"/>
                  </a:cxn>
                </a:cxnLst>
                <a:rect l="0" t="0" r="r" b="b"/>
                <a:pathLst>
                  <a:path w="18" h="46">
                    <a:moveTo>
                      <a:pt x="0" y="26"/>
                    </a:moveTo>
                    <a:lnTo>
                      <a:pt x="0" y="9"/>
                    </a:lnTo>
                    <a:lnTo>
                      <a:pt x="7" y="0"/>
                    </a:lnTo>
                    <a:lnTo>
                      <a:pt x="17" y="24"/>
                    </a:lnTo>
                    <a:lnTo>
                      <a:pt x="17" y="45"/>
                    </a:lnTo>
                    <a:lnTo>
                      <a:pt x="0" y="26"/>
                    </a:lnTo>
                  </a:path>
                </a:pathLst>
              </a:custGeom>
              <a:solidFill>
                <a:srgbClr val="FFCC6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 name="Freeform 493"/>
              <p:cNvSpPr>
                <a:spLocks/>
              </p:cNvSpPr>
              <p:nvPr/>
            </p:nvSpPr>
            <p:spPr bwMode="auto">
              <a:xfrm>
                <a:off x="3204" y="2552"/>
                <a:ext cx="68" cy="45"/>
              </a:xfrm>
              <a:custGeom>
                <a:avLst/>
                <a:gdLst>
                  <a:gd name="T0" fmla="*/ 0 w 68"/>
                  <a:gd name="T1" fmla="*/ 1 h 45"/>
                  <a:gd name="T2" fmla="*/ 55 w 68"/>
                  <a:gd name="T3" fmla="*/ 0 h 45"/>
                  <a:gd name="T4" fmla="*/ 67 w 68"/>
                  <a:gd name="T5" fmla="*/ 21 h 45"/>
                  <a:gd name="T6" fmla="*/ 10 w 68"/>
                  <a:gd name="T7" fmla="*/ 44 h 45"/>
                  <a:gd name="T8" fmla="*/ 10 w 68"/>
                  <a:gd name="T9" fmla="*/ 28 h 45"/>
                  <a:gd name="T10" fmla="*/ 0 w 68"/>
                  <a:gd name="T11" fmla="*/ 1 h 45"/>
                </a:gdLst>
                <a:ahLst/>
                <a:cxnLst>
                  <a:cxn ang="0">
                    <a:pos x="T0" y="T1"/>
                  </a:cxn>
                  <a:cxn ang="0">
                    <a:pos x="T2" y="T3"/>
                  </a:cxn>
                  <a:cxn ang="0">
                    <a:pos x="T4" y="T5"/>
                  </a:cxn>
                  <a:cxn ang="0">
                    <a:pos x="T6" y="T7"/>
                  </a:cxn>
                  <a:cxn ang="0">
                    <a:pos x="T8" y="T9"/>
                  </a:cxn>
                  <a:cxn ang="0">
                    <a:pos x="T10" y="T11"/>
                  </a:cxn>
                </a:cxnLst>
                <a:rect l="0" t="0" r="r" b="b"/>
                <a:pathLst>
                  <a:path w="68" h="45">
                    <a:moveTo>
                      <a:pt x="0" y="1"/>
                    </a:moveTo>
                    <a:lnTo>
                      <a:pt x="55" y="0"/>
                    </a:lnTo>
                    <a:lnTo>
                      <a:pt x="67" y="21"/>
                    </a:lnTo>
                    <a:lnTo>
                      <a:pt x="10" y="44"/>
                    </a:lnTo>
                    <a:lnTo>
                      <a:pt x="10" y="28"/>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 name="Freeform 494"/>
              <p:cNvSpPr>
                <a:spLocks/>
              </p:cNvSpPr>
              <p:nvPr/>
            </p:nvSpPr>
            <p:spPr bwMode="auto">
              <a:xfrm>
                <a:off x="3204" y="2552"/>
                <a:ext cx="69" cy="48"/>
              </a:xfrm>
              <a:custGeom>
                <a:avLst/>
                <a:gdLst>
                  <a:gd name="T0" fmla="*/ 0 w 69"/>
                  <a:gd name="T1" fmla="*/ 2 h 48"/>
                  <a:gd name="T2" fmla="*/ 55 w 69"/>
                  <a:gd name="T3" fmla="*/ 0 h 48"/>
                  <a:gd name="T4" fmla="*/ 68 w 69"/>
                  <a:gd name="T5" fmla="*/ 22 h 48"/>
                  <a:gd name="T6" fmla="*/ 10 w 69"/>
                  <a:gd name="T7" fmla="*/ 47 h 48"/>
                  <a:gd name="T8" fmla="*/ 10 w 69"/>
                  <a:gd name="T9" fmla="*/ 30 h 48"/>
                  <a:gd name="T10" fmla="*/ 0 w 69"/>
                  <a:gd name="T11" fmla="*/ 2 h 48"/>
                </a:gdLst>
                <a:ahLst/>
                <a:cxnLst>
                  <a:cxn ang="0">
                    <a:pos x="T0" y="T1"/>
                  </a:cxn>
                  <a:cxn ang="0">
                    <a:pos x="T2" y="T3"/>
                  </a:cxn>
                  <a:cxn ang="0">
                    <a:pos x="T4" y="T5"/>
                  </a:cxn>
                  <a:cxn ang="0">
                    <a:pos x="T6" y="T7"/>
                  </a:cxn>
                  <a:cxn ang="0">
                    <a:pos x="T8" y="T9"/>
                  </a:cxn>
                  <a:cxn ang="0">
                    <a:pos x="T10" y="T11"/>
                  </a:cxn>
                </a:cxnLst>
                <a:rect l="0" t="0" r="r" b="b"/>
                <a:pathLst>
                  <a:path w="69" h="48">
                    <a:moveTo>
                      <a:pt x="0" y="2"/>
                    </a:moveTo>
                    <a:lnTo>
                      <a:pt x="55" y="0"/>
                    </a:lnTo>
                    <a:lnTo>
                      <a:pt x="68" y="22"/>
                    </a:lnTo>
                    <a:lnTo>
                      <a:pt x="10" y="47"/>
                    </a:lnTo>
                    <a:lnTo>
                      <a:pt x="10" y="30"/>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 name="Freeform 495"/>
              <p:cNvSpPr>
                <a:spLocks/>
              </p:cNvSpPr>
              <p:nvPr/>
            </p:nvSpPr>
            <p:spPr bwMode="auto">
              <a:xfrm>
                <a:off x="3215" y="2577"/>
                <a:ext cx="56" cy="27"/>
              </a:xfrm>
              <a:custGeom>
                <a:avLst/>
                <a:gdLst>
                  <a:gd name="T0" fmla="*/ 0 w 56"/>
                  <a:gd name="T1" fmla="*/ 6 h 27"/>
                  <a:gd name="T2" fmla="*/ 55 w 56"/>
                  <a:gd name="T3" fmla="*/ 0 h 27"/>
                  <a:gd name="T4" fmla="*/ 55 w 56"/>
                  <a:gd name="T5" fmla="*/ 19 h 27"/>
                  <a:gd name="T6" fmla="*/ 0 w 56"/>
                  <a:gd name="T7" fmla="*/ 26 h 27"/>
                  <a:gd name="T8" fmla="*/ 0 w 56"/>
                  <a:gd name="T9" fmla="*/ 6 h 27"/>
                </a:gdLst>
                <a:ahLst/>
                <a:cxnLst>
                  <a:cxn ang="0">
                    <a:pos x="T0" y="T1"/>
                  </a:cxn>
                  <a:cxn ang="0">
                    <a:pos x="T2" y="T3"/>
                  </a:cxn>
                  <a:cxn ang="0">
                    <a:pos x="T4" y="T5"/>
                  </a:cxn>
                  <a:cxn ang="0">
                    <a:pos x="T6" y="T7"/>
                  </a:cxn>
                  <a:cxn ang="0">
                    <a:pos x="T8" y="T9"/>
                  </a:cxn>
                </a:cxnLst>
                <a:rect l="0" t="0" r="r" b="b"/>
                <a:pathLst>
                  <a:path w="56" h="27">
                    <a:moveTo>
                      <a:pt x="0" y="6"/>
                    </a:moveTo>
                    <a:lnTo>
                      <a:pt x="55" y="0"/>
                    </a:lnTo>
                    <a:lnTo>
                      <a:pt x="55" y="19"/>
                    </a:lnTo>
                    <a:lnTo>
                      <a:pt x="0" y="26"/>
                    </a:lnTo>
                    <a:lnTo>
                      <a:pt x="0" y="6"/>
                    </a:lnTo>
                  </a:path>
                </a:pathLst>
              </a:custGeom>
              <a:solidFill>
                <a:srgbClr val="CC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1" name="Freeform 496"/>
              <p:cNvSpPr>
                <a:spLocks/>
              </p:cNvSpPr>
              <p:nvPr/>
            </p:nvSpPr>
            <p:spPr bwMode="auto">
              <a:xfrm>
                <a:off x="3215" y="2577"/>
                <a:ext cx="57" cy="27"/>
              </a:xfrm>
              <a:custGeom>
                <a:avLst/>
                <a:gdLst>
                  <a:gd name="T0" fmla="*/ 0 w 57"/>
                  <a:gd name="T1" fmla="*/ 6 h 27"/>
                  <a:gd name="T2" fmla="*/ 56 w 57"/>
                  <a:gd name="T3" fmla="*/ 0 h 27"/>
                  <a:gd name="T4" fmla="*/ 56 w 57"/>
                  <a:gd name="T5" fmla="*/ 19 h 27"/>
                  <a:gd name="T6" fmla="*/ 0 w 57"/>
                  <a:gd name="T7" fmla="*/ 26 h 27"/>
                  <a:gd name="T8" fmla="*/ 0 w 57"/>
                  <a:gd name="T9" fmla="*/ 6 h 27"/>
                </a:gdLst>
                <a:ahLst/>
                <a:cxnLst>
                  <a:cxn ang="0">
                    <a:pos x="T0" y="T1"/>
                  </a:cxn>
                  <a:cxn ang="0">
                    <a:pos x="T2" y="T3"/>
                  </a:cxn>
                  <a:cxn ang="0">
                    <a:pos x="T4" y="T5"/>
                  </a:cxn>
                  <a:cxn ang="0">
                    <a:pos x="T6" y="T7"/>
                  </a:cxn>
                  <a:cxn ang="0">
                    <a:pos x="T8" y="T9"/>
                  </a:cxn>
                </a:cxnLst>
                <a:rect l="0" t="0" r="r" b="b"/>
                <a:pathLst>
                  <a:path w="57" h="27">
                    <a:moveTo>
                      <a:pt x="0" y="6"/>
                    </a:moveTo>
                    <a:lnTo>
                      <a:pt x="56" y="0"/>
                    </a:lnTo>
                    <a:lnTo>
                      <a:pt x="56" y="19"/>
                    </a:lnTo>
                    <a:lnTo>
                      <a:pt x="0" y="26"/>
                    </a:lnTo>
                    <a:lnTo>
                      <a:pt x="0" y="6"/>
                    </a:lnTo>
                  </a:path>
                </a:pathLst>
              </a:custGeom>
              <a:solidFill>
                <a:srgbClr val="CC996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2" name="Freeform 497"/>
              <p:cNvSpPr>
                <a:spLocks/>
              </p:cNvSpPr>
              <p:nvPr/>
            </p:nvSpPr>
            <p:spPr bwMode="auto">
              <a:xfrm>
                <a:off x="3226" y="2584"/>
                <a:ext cx="11" cy="10"/>
              </a:xfrm>
              <a:custGeom>
                <a:avLst/>
                <a:gdLst>
                  <a:gd name="T0" fmla="*/ 0 w 11"/>
                  <a:gd name="T1" fmla="*/ 1 h 10"/>
                  <a:gd name="T2" fmla="*/ 10 w 11"/>
                  <a:gd name="T3" fmla="*/ 0 h 10"/>
                  <a:gd name="T4" fmla="*/ 10 w 11"/>
                  <a:gd name="T5" fmla="*/ 8 h 10"/>
                  <a:gd name="T6" fmla="*/ 0 w 11"/>
                  <a:gd name="T7" fmla="*/ 9 h 10"/>
                  <a:gd name="T8" fmla="*/ 0 w 11"/>
                  <a:gd name="T9" fmla="*/ 1 h 10"/>
                </a:gdLst>
                <a:ahLst/>
                <a:cxnLst>
                  <a:cxn ang="0">
                    <a:pos x="T0" y="T1"/>
                  </a:cxn>
                  <a:cxn ang="0">
                    <a:pos x="T2" y="T3"/>
                  </a:cxn>
                  <a:cxn ang="0">
                    <a:pos x="T4" y="T5"/>
                  </a:cxn>
                  <a:cxn ang="0">
                    <a:pos x="T6" y="T7"/>
                  </a:cxn>
                  <a:cxn ang="0">
                    <a:pos x="T8" y="T9"/>
                  </a:cxn>
                </a:cxnLst>
                <a:rect l="0" t="0" r="r" b="b"/>
                <a:pathLst>
                  <a:path w="11" h="10">
                    <a:moveTo>
                      <a:pt x="0" y="1"/>
                    </a:moveTo>
                    <a:lnTo>
                      <a:pt x="10" y="0"/>
                    </a:lnTo>
                    <a:lnTo>
                      <a:pt x="10" y="8"/>
                    </a:lnTo>
                    <a:lnTo>
                      <a:pt x="0" y="9"/>
                    </a:lnTo>
                    <a:lnTo>
                      <a:pt x="0" y="1"/>
                    </a:lnTo>
                  </a:path>
                </a:pathLst>
              </a:custGeom>
              <a:solidFill>
                <a:srgbClr val="CC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3" name="Freeform 498"/>
              <p:cNvSpPr>
                <a:spLocks/>
              </p:cNvSpPr>
              <p:nvPr/>
            </p:nvSpPr>
            <p:spPr bwMode="auto">
              <a:xfrm>
                <a:off x="3226" y="2584"/>
                <a:ext cx="13" cy="13"/>
              </a:xfrm>
              <a:custGeom>
                <a:avLst/>
                <a:gdLst>
                  <a:gd name="T0" fmla="*/ 0 w 13"/>
                  <a:gd name="T1" fmla="*/ 2 h 13"/>
                  <a:gd name="T2" fmla="*/ 12 w 13"/>
                  <a:gd name="T3" fmla="*/ 0 h 13"/>
                  <a:gd name="T4" fmla="*/ 12 w 13"/>
                  <a:gd name="T5" fmla="*/ 10 h 13"/>
                  <a:gd name="T6" fmla="*/ 0 w 13"/>
                  <a:gd name="T7" fmla="*/ 12 h 13"/>
                  <a:gd name="T8" fmla="*/ 0 w 13"/>
                  <a:gd name="T9" fmla="*/ 2 h 13"/>
                </a:gdLst>
                <a:ahLst/>
                <a:cxnLst>
                  <a:cxn ang="0">
                    <a:pos x="T0" y="T1"/>
                  </a:cxn>
                  <a:cxn ang="0">
                    <a:pos x="T2" y="T3"/>
                  </a:cxn>
                  <a:cxn ang="0">
                    <a:pos x="T4" y="T5"/>
                  </a:cxn>
                  <a:cxn ang="0">
                    <a:pos x="T6" y="T7"/>
                  </a:cxn>
                  <a:cxn ang="0">
                    <a:pos x="T8" y="T9"/>
                  </a:cxn>
                </a:cxnLst>
                <a:rect l="0" t="0" r="r" b="b"/>
                <a:pathLst>
                  <a:path w="13" h="13">
                    <a:moveTo>
                      <a:pt x="0" y="2"/>
                    </a:moveTo>
                    <a:lnTo>
                      <a:pt x="12" y="0"/>
                    </a:lnTo>
                    <a:lnTo>
                      <a:pt x="12" y="10"/>
                    </a:lnTo>
                    <a:lnTo>
                      <a:pt x="0" y="12"/>
                    </a:lnTo>
                    <a:lnTo>
                      <a:pt x="0" y="2"/>
                    </a:lnTo>
                  </a:path>
                </a:pathLst>
              </a:custGeom>
              <a:solidFill>
                <a:srgbClr val="CC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4" name="Freeform 499"/>
              <p:cNvSpPr>
                <a:spLocks/>
              </p:cNvSpPr>
              <p:nvPr/>
            </p:nvSpPr>
            <p:spPr bwMode="auto">
              <a:xfrm>
                <a:off x="3249" y="2581"/>
                <a:ext cx="10" cy="6"/>
              </a:xfrm>
              <a:custGeom>
                <a:avLst/>
                <a:gdLst>
                  <a:gd name="T0" fmla="*/ 0 w 10"/>
                  <a:gd name="T1" fmla="*/ 1 h 6"/>
                  <a:gd name="T2" fmla="*/ 9 w 10"/>
                  <a:gd name="T3" fmla="*/ 0 h 6"/>
                  <a:gd name="T4" fmla="*/ 9 w 10"/>
                  <a:gd name="T5" fmla="*/ 4 h 6"/>
                  <a:gd name="T6" fmla="*/ 0 w 10"/>
                  <a:gd name="T7" fmla="*/ 5 h 6"/>
                  <a:gd name="T8" fmla="*/ 0 w 10"/>
                  <a:gd name="T9" fmla="*/ 1 h 6"/>
                </a:gdLst>
                <a:ahLst/>
                <a:cxnLst>
                  <a:cxn ang="0">
                    <a:pos x="T0" y="T1"/>
                  </a:cxn>
                  <a:cxn ang="0">
                    <a:pos x="T2" y="T3"/>
                  </a:cxn>
                  <a:cxn ang="0">
                    <a:pos x="T4" y="T5"/>
                  </a:cxn>
                  <a:cxn ang="0">
                    <a:pos x="T6" y="T7"/>
                  </a:cxn>
                  <a:cxn ang="0">
                    <a:pos x="T8" y="T9"/>
                  </a:cxn>
                </a:cxnLst>
                <a:rect l="0" t="0" r="r" b="b"/>
                <a:pathLst>
                  <a:path w="10" h="6">
                    <a:moveTo>
                      <a:pt x="0" y="1"/>
                    </a:moveTo>
                    <a:lnTo>
                      <a:pt x="9" y="0"/>
                    </a:lnTo>
                    <a:lnTo>
                      <a:pt x="9" y="4"/>
                    </a:lnTo>
                    <a:lnTo>
                      <a:pt x="0" y="5"/>
                    </a:lnTo>
                    <a:lnTo>
                      <a:pt x="0" y="1"/>
                    </a:lnTo>
                  </a:path>
                </a:pathLst>
              </a:custGeom>
              <a:solidFill>
                <a:srgbClr val="CC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5" name="Freeform 500"/>
              <p:cNvSpPr>
                <a:spLocks/>
              </p:cNvSpPr>
              <p:nvPr/>
            </p:nvSpPr>
            <p:spPr bwMode="auto">
              <a:xfrm>
                <a:off x="3249" y="2581"/>
                <a:ext cx="11" cy="13"/>
              </a:xfrm>
              <a:custGeom>
                <a:avLst/>
                <a:gdLst>
                  <a:gd name="T0" fmla="*/ 0 w 11"/>
                  <a:gd name="T1" fmla="*/ 2 h 13"/>
                  <a:gd name="T2" fmla="*/ 10 w 11"/>
                  <a:gd name="T3" fmla="*/ 0 h 13"/>
                  <a:gd name="T4" fmla="*/ 10 w 11"/>
                  <a:gd name="T5" fmla="*/ 10 h 13"/>
                  <a:gd name="T6" fmla="*/ 0 w 11"/>
                  <a:gd name="T7" fmla="*/ 12 h 13"/>
                  <a:gd name="T8" fmla="*/ 0 w 11"/>
                  <a:gd name="T9" fmla="*/ 2 h 13"/>
                </a:gdLst>
                <a:ahLst/>
                <a:cxnLst>
                  <a:cxn ang="0">
                    <a:pos x="T0" y="T1"/>
                  </a:cxn>
                  <a:cxn ang="0">
                    <a:pos x="T2" y="T3"/>
                  </a:cxn>
                  <a:cxn ang="0">
                    <a:pos x="T4" y="T5"/>
                  </a:cxn>
                  <a:cxn ang="0">
                    <a:pos x="T6" y="T7"/>
                  </a:cxn>
                  <a:cxn ang="0">
                    <a:pos x="T8" y="T9"/>
                  </a:cxn>
                </a:cxnLst>
                <a:rect l="0" t="0" r="r" b="b"/>
                <a:pathLst>
                  <a:path w="11" h="13">
                    <a:moveTo>
                      <a:pt x="0" y="2"/>
                    </a:moveTo>
                    <a:lnTo>
                      <a:pt x="10" y="0"/>
                    </a:lnTo>
                    <a:lnTo>
                      <a:pt x="10" y="10"/>
                    </a:lnTo>
                    <a:lnTo>
                      <a:pt x="0" y="12"/>
                    </a:lnTo>
                    <a:lnTo>
                      <a:pt x="0" y="2"/>
                    </a:lnTo>
                  </a:path>
                </a:pathLst>
              </a:custGeom>
              <a:solidFill>
                <a:srgbClr val="CC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 name="Freeform 501"/>
              <p:cNvSpPr>
                <a:spLocks/>
              </p:cNvSpPr>
              <p:nvPr/>
            </p:nvSpPr>
            <p:spPr bwMode="auto">
              <a:xfrm>
                <a:off x="3204" y="2577"/>
                <a:ext cx="5" cy="20"/>
              </a:xfrm>
              <a:custGeom>
                <a:avLst/>
                <a:gdLst>
                  <a:gd name="T0" fmla="*/ 0 w 5"/>
                  <a:gd name="T1" fmla="*/ 11 h 20"/>
                  <a:gd name="T2" fmla="*/ 0 w 5"/>
                  <a:gd name="T3" fmla="*/ 0 h 20"/>
                  <a:gd name="T4" fmla="*/ 4 w 5"/>
                  <a:gd name="T5" fmla="*/ 6 h 20"/>
                  <a:gd name="T6" fmla="*/ 4 w 5"/>
                  <a:gd name="T7" fmla="*/ 19 h 20"/>
                </a:gdLst>
                <a:ahLst/>
                <a:cxnLst>
                  <a:cxn ang="0">
                    <a:pos x="T0" y="T1"/>
                  </a:cxn>
                  <a:cxn ang="0">
                    <a:pos x="T2" y="T3"/>
                  </a:cxn>
                  <a:cxn ang="0">
                    <a:pos x="T4" y="T5"/>
                  </a:cxn>
                  <a:cxn ang="0">
                    <a:pos x="T6" y="T7"/>
                  </a:cxn>
                </a:cxnLst>
                <a:rect l="0" t="0" r="r" b="b"/>
                <a:pathLst>
                  <a:path w="5" h="20">
                    <a:moveTo>
                      <a:pt x="0" y="11"/>
                    </a:moveTo>
                    <a:lnTo>
                      <a:pt x="0" y="0"/>
                    </a:lnTo>
                    <a:lnTo>
                      <a:pt x="4" y="6"/>
                    </a:lnTo>
                    <a:lnTo>
                      <a:pt x="4" y="1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 name="Group 502"/>
            <p:cNvGrpSpPr>
              <a:grpSpLocks/>
            </p:cNvGrpSpPr>
            <p:nvPr/>
          </p:nvGrpSpPr>
          <p:grpSpPr bwMode="auto">
            <a:xfrm>
              <a:off x="4438619" y="2260629"/>
              <a:ext cx="191750" cy="202771"/>
              <a:chOff x="3135" y="2528"/>
              <a:chExt cx="76" cy="57"/>
            </a:xfrm>
          </p:grpSpPr>
          <p:sp>
            <p:nvSpPr>
              <p:cNvPr id="1529" name="Freeform 503"/>
              <p:cNvSpPr>
                <a:spLocks/>
              </p:cNvSpPr>
              <p:nvPr/>
            </p:nvSpPr>
            <p:spPr bwMode="auto">
              <a:xfrm>
                <a:off x="3135" y="2533"/>
                <a:ext cx="12" cy="45"/>
              </a:xfrm>
              <a:custGeom>
                <a:avLst/>
                <a:gdLst>
                  <a:gd name="T0" fmla="*/ 0 w 12"/>
                  <a:gd name="T1" fmla="*/ 26 h 45"/>
                  <a:gd name="T2" fmla="*/ 0 w 12"/>
                  <a:gd name="T3" fmla="*/ 11 h 45"/>
                  <a:gd name="T4" fmla="*/ 3 w 12"/>
                  <a:gd name="T5" fmla="*/ 0 h 45"/>
                  <a:gd name="T6" fmla="*/ 11 w 12"/>
                  <a:gd name="T7" fmla="*/ 22 h 45"/>
                  <a:gd name="T8" fmla="*/ 11 w 12"/>
                  <a:gd name="T9" fmla="*/ 44 h 45"/>
                  <a:gd name="T10" fmla="*/ 0 w 12"/>
                  <a:gd name="T11" fmla="*/ 26 h 45"/>
                </a:gdLst>
                <a:ahLst/>
                <a:cxnLst>
                  <a:cxn ang="0">
                    <a:pos x="T0" y="T1"/>
                  </a:cxn>
                  <a:cxn ang="0">
                    <a:pos x="T2" y="T3"/>
                  </a:cxn>
                  <a:cxn ang="0">
                    <a:pos x="T4" y="T5"/>
                  </a:cxn>
                  <a:cxn ang="0">
                    <a:pos x="T6" y="T7"/>
                  </a:cxn>
                  <a:cxn ang="0">
                    <a:pos x="T8" y="T9"/>
                  </a:cxn>
                  <a:cxn ang="0">
                    <a:pos x="T10" y="T11"/>
                  </a:cxn>
                </a:cxnLst>
                <a:rect l="0" t="0" r="r" b="b"/>
                <a:pathLst>
                  <a:path w="12" h="45">
                    <a:moveTo>
                      <a:pt x="0" y="26"/>
                    </a:moveTo>
                    <a:lnTo>
                      <a:pt x="0" y="11"/>
                    </a:lnTo>
                    <a:lnTo>
                      <a:pt x="3" y="0"/>
                    </a:lnTo>
                    <a:lnTo>
                      <a:pt x="11" y="22"/>
                    </a:lnTo>
                    <a:lnTo>
                      <a:pt x="11" y="44"/>
                    </a:lnTo>
                    <a:lnTo>
                      <a:pt x="0" y="26"/>
                    </a:lnTo>
                  </a:path>
                </a:pathLst>
              </a:custGeom>
              <a:solidFill>
                <a:srgbClr val="CC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0" name="Freeform 504"/>
              <p:cNvSpPr>
                <a:spLocks/>
              </p:cNvSpPr>
              <p:nvPr/>
            </p:nvSpPr>
            <p:spPr bwMode="auto">
              <a:xfrm>
                <a:off x="3135" y="2533"/>
                <a:ext cx="15" cy="52"/>
              </a:xfrm>
              <a:custGeom>
                <a:avLst/>
                <a:gdLst>
                  <a:gd name="T0" fmla="*/ 0 w 15"/>
                  <a:gd name="T1" fmla="*/ 30 h 52"/>
                  <a:gd name="T2" fmla="*/ 0 w 15"/>
                  <a:gd name="T3" fmla="*/ 12 h 52"/>
                  <a:gd name="T4" fmla="*/ 4 w 15"/>
                  <a:gd name="T5" fmla="*/ 0 h 52"/>
                  <a:gd name="T6" fmla="*/ 14 w 15"/>
                  <a:gd name="T7" fmla="*/ 26 h 52"/>
                  <a:gd name="T8" fmla="*/ 14 w 15"/>
                  <a:gd name="T9" fmla="*/ 51 h 52"/>
                  <a:gd name="T10" fmla="*/ 0 w 15"/>
                  <a:gd name="T11" fmla="*/ 30 h 52"/>
                </a:gdLst>
                <a:ahLst/>
                <a:cxnLst>
                  <a:cxn ang="0">
                    <a:pos x="T0" y="T1"/>
                  </a:cxn>
                  <a:cxn ang="0">
                    <a:pos x="T2" y="T3"/>
                  </a:cxn>
                  <a:cxn ang="0">
                    <a:pos x="T4" y="T5"/>
                  </a:cxn>
                  <a:cxn ang="0">
                    <a:pos x="T6" y="T7"/>
                  </a:cxn>
                  <a:cxn ang="0">
                    <a:pos x="T8" y="T9"/>
                  </a:cxn>
                  <a:cxn ang="0">
                    <a:pos x="T10" y="T11"/>
                  </a:cxn>
                </a:cxnLst>
                <a:rect l="0" t="0" r="r" b="b"/>
                <a:pathLst>
                  <a:path w="15" h="52">
                    <a:moveTo>
                      <a:pt x="0" y="30"/>
                    </a:moveTo>
                    <a:lnTo>
                      <a:pt x="0" y="12"/>
                    </a:lnTo>
                    <a:lnTo>
                      <a:pt x="4" y="0"/>
                    </a:lnTo>
                    <a:lnTo>
                      <a:pt x="14" y="26"/>
                    </a:lnTo>
                    <a:lnTo>
                      <a:pt x="14" y="51"/>
                    </a:lnTo>
                    <a:lnTo>
                      <a:pt x="0" y="30"/>
                    </a:lnTo>
                  </a:path>
                </a:pathLst>
              </a:custGeom>
              <a:solidFill>
                <a:srgbClr val="CC996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1" name="Freeform 505"/>
              <p:cNvSpPr>
                <a:spLocks/>
              </p:cNvSpPr>
              <p:nvPr/>
            </p:nvSpPr>
            <p:spPr bwMode="auto">
              <a:xfrm>
                <a:off x="3140" y="2528"/>
                <a:ext cx="71" cy="48"/>
              </a:xfrm>
              <a:custGeom>
                <a:avLst/>
                <a:gdLst>
                  <a:gd name="T0" fmla="*/ 0 w 71"/>
                  <a:gd name="T1" fmla="*/ 2 h 48"/>
                  <a:gd name="T2" fmla="*/ 53 w 71"/>
                  <a:gd name="T3" fmla="*/ 0 h 48"/>
                  <a:gd name="T4" fmla="*/ 70 w 71"/>
                  <a:gd name="T5" fmla="*/ 19 h 48"/>
                  <a:gd name="T6" fmla="*/ 12 w 71"/>
                  <a:gd name="T7" fmla="*/ 47 h 48"/>
                  <a:gd name="T8" fmla="*/ 11 w 71"/>
                  <a:gd name="T9" fmla="*/ 29 h 48"/>
                  <a:gd name="T10" fmla="*/ 0 w 71"/>
                  <a:gd name="T11" fmla="*/ 2 h 48"/>
                </a:gdLst>
                <a:ahLst/>
                <a:cxnLst>
                  <a:cxn ang="0">
                    <a:pos x="T0" y="T1"/>
                  </a:cxn>
                  <a:cxn ang="0">
                    <a:pos x="T2" y="T3"/>
                  </a:cxn>
                  <a:cxn ang="0">
                    <a:pos x="T4" y="T5"/>
                  </a:cxn>
                  <a:cxn ang="0">
                    <a:pos x="T6" y="T7"/>
                  </a:cxn>
                  <a:cxn ang="0">
                    <a:pos x="T8" y="T9"/>
                  </a:cxn>
                  <a:cxn ang="0">
                    <a:pos x="T10" y="T11"/>
                  </a:cxn>
                </a:cxnLst>
                <a:rect l="0" t="0" r="r" b="b"/>
                <a:pathLst>
                  <a:path w="71" h="48">
                    <a:moveTo>
                      <a:pt x="0" y="2"/>
                    </a:moveTo>
                    <a:lnTo>
                      <a:pt x="53" y="0"/>
                    </a:lnTo>
                    <a:lnTo>
                      <a:pt x="70" y="19"/>
                    </a:lnTo>
                    <a:lnTo>
                      <a:pt x="12" y="47"/>
                    </a:lnTo>
                    <a:lnTo>
                      <a:pt x="11" y="29"/>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2" name="Freeform 506"/>
              <p:cNvSpPr>
                <a:spLocks/>
              </p:cNvSpPr>
              <p:nvPr/>
            </p:nvSpPr>
            <p:spPr bwMode="auto">
              <a:xfrm>
                <a:off x="3140" y="2528"/>
                <a:ext cx="71" cy="50"/>
              </a:xfrm>
              <a:custGeom>
                <a:avLst/>
                <a:gdLst>
                  <a:gd name="T0" fmla="*/ 0 w 71"/>
                  <a:gd name="T1" fmla="*/ 2 h 50"/>
                  <a:gd name="T2" fmla="*/ 53 w 71"/>
                  <a:gd name="T3" fmla="*/ 0 h 50"/>
                  <a:gd name="T4" fmla="*/ 70 w 71"/>
                  <a:gd name="T5" fmla="*/ 20 h 50"/>
                  <a:gd name="T6" fmla="*/ 12 w 71"/>
                  <a:gd name="T7" fmla="*/ 49 h 50"/>
                  <a:gd name="T8" fmla="*/ 11 w 71"/>
                  <a:gd name="T9" fmla="*/ 30 h 50"/>
                  <a:gd name="T10" fmla="*/ 0 w 71"/>
                  <a:gd name="T11" fmla="*/ 2 h 50"/>
                </a:gdLst>
                <a:ahLst/>
                <a:cxnLst>
                  <a:cxn ang="0">
                    <a:pos x="T0" y="T1"/>
                  </a:cxn>
                  <a:cxn ang="0">
                    <a:pos x="T2" y="T3"/>
                  </a:cxn>
                  <a:cxn ang="0">
                    <a:pos x="T4" y="T5"/>
                  </a:cxn>
                  <a:cxn ang="0">
                    <a:pos x="T6" y="T7"/>
                  </a:cxn>
                  <a:cxn ang="0">
                    <a:pos x="T8" y="T9"/>
                  </a:cxn>
                  <a:cxn ang="0">
                    <a:pos x="T10" y="T11"/>
                  </a:cxn>
                </a:cxnLst>
                <a:rect l="0" t="0" r="r" b="b"/>
                <a:pathLst>
                  <a:path w="71" h="50">
                    <a:moveTo>
                      <a:pt x="0" y="2"/>
                    </a:moveTo>
                    <a:lnTo>
                      <a:pt x="53" y="0"/>
                    </a:lnTo>
                    <a:lnTo>
                      <a:pt x="70" y="20"/>
                    </a:lnTo>
                    <a:lnTo>
                      <a:pt x="12" y="49"/>
                    </a:lnTo>
                    <a:lnTo>
                      <a:pt x="11" y="30"/>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3" name="Freeform 507"/>
              <p:cNvSpPr>
                <a:spLocks/>
              </p:cNvSpPr>
              <p:nvPr/>
            </p:nvSpPr>
            <p:spPr bwMode="auto">
              <a:xfrm>
                <a:off x="3149" y="2548"/>
                <a:ext cx="62" cy="30"/>
              </a:xfrm>
              <a:custGeom>
                <a:avLst/>
                <a:gdLst>
                  <a:gd name="T0" fmla="*/ 0 w 62"/>
                  <a:gd name="T1" fmla="*/ 10 h 30"/>
                  <a:gd name="T2" fmla="*/ 61 w 62"/>
                  <a:gd name="T3" fmla="*/ 0 h 30"/>
                  <a:gd name="T4" fmla="*/ 61 w 62"/>
                  <a:gd name="T5" fmla="*/ 16 h 30"/>
                  <a:gd name="T6" fmla="*/ 0 w 62"/>
                  <a:gd name="T7" fmla="*/ 29 h 30"/>
                  <a:gd name="T8" fmla="*/ 0 w 62"/>
                  <a:gd name="T9" fmla="*/ 10 h 30"/>
                </a:gdLst>
                <a:ahLst/>
                <a:cxnLst>
                  <a:cxn ang="0">
                    <a:pos x="T0" y="T1"/>
                  </a:cxn>
                  <a:cxn ang="0">
                    <a:pos x="T2" y="T3"/>
                  </a:cxn>
                  <a:cxn ang="0">
                    <a:pos x="T4" y="T5"/>
                  </a:cxn>
                  <a:cxn ang="0">
                    <a:pos x="T6" y="T7"/>
                  </a:cxn>
                  <a:cxn ang="0">
                    <a:pos x="T8" y="T9"/>
                  </a:cxn>
                </a:cxnLst>
                <a:rect l="0" t="0" r="r" b="b"/>
                <a:pathLst>
                  <a:path w="62" h="30">
                    <a:moveTo>
                      <a:pt x="0" y="10"/>
                    </a:moveTo>
                    <a:lnTo>
                      <a:pt x="61" y="0"/>
                    </a:lnTo>
                    <a:lnTo>
                      <a:pt x="61" y="16"/>
                    </a:lnTo>
                    <a:lnTo>
                      <a:pt x="0" y="29"/>
                    </a:lnTo>
                    <a:lnTo>
                      <a:pt x="0" y="10"/>
                    </a:lnTo>
                  </a:path>
                </a:pathLst>
              </a:custGeom>
              <a:solidFill>
                <a:srgbClr val="9966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4" name="Freeform 508"/>
              <p:cNvSpPr>
                <a:spLocks/>
              </p:cNvSpPr>
              <p:nvPr/>
            </p:nvSpPr>
            <p:spPr bwMode="auto">
              <a:xfrm>
                <a:off x="3149" y="2548"/>
                <a:ext cx="62" cy="37"/>
              </a:xfrm>
              <a:custGeom>
                <a:avLst/>
                <a:gdLst>
                  <a:gd name="T0" fmla="*/ 0 w 62"/>
                  <a:gd name="T1" fmla="*/ 12 h 37"/>
                  <a:gd name="T2" fmla="*/ 61 w 62"/>
                  <a:gd name="T3" fmla="*/ 0 h 37"/>
                  <a:gd name="T4" fmla="*/ 61 w 62"/>
                  <a:gd name="T5" fmla="*/ 20 h 37"/>
                  <a:gd name="T6" fmla="*/ 0 w 62"/>
                  <a:gd name="T7" fmla="*/ 36 h 37"/>
                  <a:gd name="T8" fmla="*/ 0 w 62"/>
                  <a:gd name="T9" fmla="*/ 12 h 37"/>
                </a:gdLst>
                <a:ahLst/>
                <a:cxnLst>
                  <a:cxn ang="0">
                    <a:pos x="T0" y="T1"/>
                  </a:cxn>
                  <a:cxn ang="0">
                    <a:pos x="T2" y="T3"/>
                  </a:cxn>
                  <a:cxn ang="0">
                    <a:pos x="T4" y="T5"/>
                  </a:cxn>
                  <a:cxn ang="0">
                    <a:pos x="T6" y="T7"/>
                  </a:cxn>
                  <a:cxn ang="0">
                    <a:pos x="T8" y="T9"/>
                  </a:cxn>
                </a:cxnLst>
                <a:rect l="0" t="0" r="r" b="b"/>
                <a:pathLst>
                  <a:path w="62" h="37">
                    <a:moveTo>
                      <a:pt x="0" y="12"/>
                    </a:moveTo>
                    <a:lnTo>
                      <a:pt x="61" y="0"/>
                    </a:lnTo>
                    <a:lnTo>
                      <a:pt x="61" y="20"/>
                    </a:lnTo>
                    <a:lnTo>
                      <a:pt x="0" y="36"/>
                    </a:lnTo>
                    <a:lnTo>
                      <a:pt x="0" y="12"/>
                    </a:lnTo>
                  </a:path>
                </a:pathLst>
              </a:custGeom>
              <a:solidFill>
                <a:srgbClr val="996633"/>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5" name="Freeform 509"/>
              <p:cNvSpPr>
                <a:spLocks/>
              </p:cNvSpPr>
              <p:nvPr/>
            </p:nvSpPr>
            <p:spPr bwMode="auto">
              <a:xfrm>
                <a:off x="3160" y="2563"/>
                <a:ext cx="3" cy="8"/>
              </a:xfrm>
              <a:custGeom>
                <a:avLst/>
                <a:gdLst>
                  <a:gd name="T0" fmla="*/ 0 w 3"/>
                  <a:gd name="T1" fmla="*/ 1 h 8"/>
                  <a:gd name="T2" fmla="*/ 2 w 3"/>
                  <a:gd name="T3" fmla="*/ 0 h 8"/>
                  <a:gd name="T4" fmla="*/ 2 w 3"/>
                  <a:gd name="T5" fmla="*/ 6 h 8"/>
                  <a:gd name="T6" fmla="*/ 0 w 3"/>
                  <a:gd name="T7" fmla="*/ 7 h 8"/>
                  <a:gd name="T8" fmla="*/ 0 w 3"/>
                  <a:gd name="T9" fmla="*/ 1 h 8"/>
                </a:gdLst>
                <a:ahLst/>
                <a:cxnLst>
                  <a:cxn ang="0">
                    <a:pos x="T0" y="T1"/>
                  </a:cxn>
                  <a:cxn ang="0">
                    <a:pos x="T2" y="T3"/>
                  </a:cxn>
                  <a:cxn ang="0">
                    <a:pos x="T4" y="T5"/>
                  </a:cxn>
                  <a:cxn ang="0">
                    <a:pos x="T6" y="T7"/>
                  </a:cxn>
                  <a:cxn ang="0">
                    <a:pos x="T8" y="T9"/>
                  </a:cxn>
                </a:cxnLst>
                <a:rect l="0" t="0" r="r" b="b"/>
                <a:pathLst>
                  <a:path w="3" h="8">
                    <a:moveTo>
                      <a:pt x="0" y="1"/>
                    </a:moveTo>
                    <a:lnTo>
                      <a:pt x="2" y="0"/>
                    </a:lnTo>
                    <a:lnTo>
                      <a:pt x="2" y="6"/>
                    </a:lnTo>
                    <a:lnTo>
                      <a:pt x="0" y="7"/>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 name="Freeform 510"/>
              <p:cNvSpPr>
                <a:spLocks/>
              </p:cNvSpPr>
              <p:nvPr/>
            </p:nvSpPr>
            <p:spPr bwMode="auto">
              <a:xfrm>
                <a:off x="3160" y="2563"/>
                <a:ext cx="6" cy="12"/>
              </a:xfrm>
              <a:custGeom>
                <a:avLst/>
                <a:gdLst>
                  <a:gd name="T0" fmla="*/ 0 w 6"/>
                  <a:gd name="T1" fmla="*/ 2 h 12"/>
                  <a:gd name="T2" fmla="*/ 5 w 6"/>
                  <a:gd name="T3" fmla="*/ 0 h 12"/>
                  <a:gd name="T4" fmla="*/ 5 w 6"/>
                  <a:gd name="T5" fmla="*/ 9 h 12"/>
                  <a:gd name="T6" fmla="*/ 0 w 6"/>
                  <a:gd name="T7" fmla="*/ 11 h 12"/>
                  <a:gd name="T8" fmla="*/ 0 w 6"/>
                  <a:gd name="T9" fmla="*/ 2 h 12"/>
                </a:gdLst>
                <a:ahLst/>
                <a:cxnLst>
                  <a:cxn ang="0">
                    <a:pos x="T0" y="T1"/>
                  </a:cxn>
                  <a:cxn ang="0">
                    <a:pos x="T2" y="T3"/>
                  </a:cxn>
                  <a:cxn ang="0">
                    <a:pos x="T4" y="T5"/>
                  </a:cxn>
                  <a:cxn ang="0">
                    <a:pos x="T6" y="T7"/>
                  </a:cxn>
                  <a:cxn ang="0">
                    <a:pos x="T8" y="T9"/>
                  </a:cxn>
                </a:cxnLst>
                <a:rect l="0" t="0" r="r" b="b"/>
                <a:pathLst>
                  <a:path w="6" h="12">
                    <a:moveTo>
                      <a:pt x="0" y="2"/>
                    </a:moveTo>
                    <a:lnTo>
                      <a:pt x="5" y="0"/>
                    </a:lnTo>
                    <a:lnTo>
                      <a:pt x="5" y="9"/>
                    </a:lnTo>
                    <a:lnTo>
                      <a:pt x="0" y="11"/>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 name="Freeform 511"/>
              <p:cNvSpPr>
                <a:spLocks/>
              </p:cNvSpPr>
              <p:nvPr/>
            </p:nvSpPr>
            <p:spPr bwMode="auto">
              <a:xfrm>
                <a:off x="3137" y="2548"/>
                <a:ext cx="4" cy="23"/>
              </a:xfrm>
              <a:custGeom>
                <a:avLst/>
                <a:gdLst>
                  <a:gd name="T0" fmla="*/ 0 w 4"/>
                  <a:gd name="T1" fmla="*/ 17 h 23"/>
                  <a:gd name="T2" fmla="*/ 0 w 4"/>
                  <a:gd name="T3" fmla="*/ 0 h 23"/>
                  <a:gd name="T4" fmla="*/ 3 w 4"/>
                  <a:gd name="T5" fmla="*/ 3 h 23"/>
                  <a:gd name="T6" fmla="*/ 3 w 4"/>
                  <a:gd name="T7" fmla="*/ 22 h 23"/>
                </a:gdLst>
                <a:ahLst/>
                <a:cxnLst>
                  <a:cxn ang="0">
                    <a:pos x="T0" y="T1"/>
                  </a:cxn>
                  <a:cxn ang="0">
                    <a:pos x="T2" y="T3"/>
                  </a:cxn>
                  <a:cxn ang="0">
                    <a:pos x="T4" y="T5"/>
                  </a:cxn>
                  <a:cxn ang="0">
                    <a:pos x="T6" y="T7"/>
                  </a:cxn>
                </a:cxnLst>
                <a:rect l="0" t="0" r="r" b="b"/>
                <a:pathLst>
                  <a:path w="4" h="23">
                    <a:moveTo>
                      <a:pt x="0" y="17"/>
                    </a:moveTo>
                    <a:lnTo>
                      <a:pt x="0" y="0"/>
                    </a:lnTo>
                    <a:lnTo>
                      <a:pt x="3" y="3"/>
                    </a:lnTo>
                    <a:lnTo>
                      <a:pt x="3" y="2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 name="Freeform 512"/>
              <p:cNvSpPr>
                <a:spLocks/>
              </p:cNvSpPr>
              <p:nvPr/>
            </p:nvSpPr>
            <p:spPr bwMode="auto">
              <a:xfrm>
                <a:off x="3169" y="2558"/>
                <a:ext cx="6" cy="12"/>
              </a:xfrm>
              <a:custGeom>
                <a:avLst/>
                <a:gdLst>
                  <a:gd name="T0" fmla="*/ 0 w 6"/>
                  <a:gd name="T1" fmla="*/ 2 h 12"/>
                  <a:gd name="T2" fmla="*/ 5 w 6"/>
                  <a:gd name="T3" fmla="*/ 0 h 12"/>
                  <a:gd name="T4" fmla="*/ 5 w 6"/>
                  <a:gd name="T5" fmla="*/ 9 h 12"/>
                  <a:gd name="T6" fmla="*/ 0 w 6"/>
                  <a:gd name="T7" fmla="*/ 11 h 12"/>
                  <a:gd name="T8" fmla="*/ 0 w 6"/>
                  <a:gd name="T9" fmla="*/ 2 h 12"/>
                </a:gdLst>
                <a:ahLst/>
                <a:cxnLst>
                  <a:cxn ang="0">
                    <a:pos x="T0" y="T1"/>
                  </a:cxn>
                  <a:cxn ang="0">
                    <a:pos x="T2" y="T3"/>
                  </a:cxn>
                  <a:cxn ang="0">
                    <a:pos x="T4" y="T5"/>
                  </a:cxn>
                  <a:cxn ang="0">
                    <a:pos x="T6" y="T7"/>
                  </a:cxn>
                  <a:cxn ang="0">
                    <a:pos x="T8" y="T9"/>
                  </a:cxn>
                </a:cxnLst>
                <a:rect l="0" t="0" r="r" b="b"/>
                <a:pathLst>
                  <a:path w="6" h="12">
                    <a:moveTo>
                      <a:pt x="0" y="2"/>
                    </a:moveTo>
                    <a:lnTo>
                      <a:pt x="5" y="0"/>
                    </a:lnTo>
                    <a:lnTo>
                      <a:pt x="5" y="9"/>
                    </a:lnTo>
                    <a:lnTo>
                      <a:pt x="0" y="11"/>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 name="Freeform 513"/>
              <p:cNvSpPr>
                <a:spLocks/>
              </p:cNvSpPr>
              <p:nvPr/>
            </p:nvSpPr>
            <p:spPr bwMode="auto">
              <a:xfrm>
                <a:off x="3169" y="2558"/>
                <a:ext cx="6" cy="13"/>
              </a:xfrm>
              <a:custGeom>
                <a:avLst/>
                <a:gdLst>
                  <a:gd name="T0" fmla="*/ 0 w 6"/>
                  <a:gd name="T1" fmla="*/ 2 h 13"/>
                  <a:gd name="T2" fmla="*/ 5 w 6"/>
                  <a:gd name="T3" fmla="*/ 0 h 13"/>
                  <a:gd name="T4" fmla="*/ 5 w 6"/>
                  <a:gd name="T5" fmla="*/ 10 h 13"/>
                  <a:gd name="T6" fmla="*/ 0 w 6"/>
                  <a:gd name="T7" fmla="*/ 12 h 13"/>
                  <a:gd name="T8" fmla="*/ 0 w 6"/>
                  <a:gd name="T9" fmla="*/ 2 h 13"/>
                </a:gdLst>
                <a:ahLst/>
                <a:cxnLst>
                  <a:cxn ang="0">
                    <a:pos x="T0" y="T1"/>
                  </a:cxn>
                  <a:cxn ang="0">
                    <a:pos x="T2" y="T3"/>
                  </a:cxn>
                  <a:cxn ang="0">
                    <a:pos x="T4" y="T5"/>
                  </a:cxn>
                  <a:cxn ang="0">
                    <a:pos x="T6" y="T7"/>
                  </a:cxn>
                  <a:cxn ang="0">
                    <a:pos x="T8" y="T9"/>
                  </a:cxn>
                </a:cxnLst>
                <a:rect l="0" t="0" r="r" b="b"/>
                <a:pathLst>
                  <a:path w="6" h="13">
                    <a:moveTo>
                      <a:pt x="0" y="2"/>
                    </a:moveTo>
                    <a:lnTo>
                      <a:pt x="5" y="0"/>
                    </a:lnTo>
                    <a:lnTo>
                      <a:pt x="5" y="10"/>
                    </a:lnTo>
                    <a:lnTo>
                      <a:pt x="0" y="12"/>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 name="Freeform 514"/>
              <p:cNvSpPr>
                <a:spLocks/>
              </p:cNvSpPr>
              <p:nvPr/>
            </p:nvSpPr>
            <p:spPr bwMode="auto">
              <a:xfrm>
                <a:off x="3180" y="2558"/>
                <a:ext cx="4" cy="8"/>
              </a:xfrm>
              <a:custGeom>
                <a:avLst/>
                <a:gdLst>
                  <a:gd name="T0" fmla="*/ 0 w 4"/>
                  <a:gd name="T1" fmla="*/ 1 h 8"/>
                  <a:gd name="T2" fmla="*/ 3 w 4"/>
                  <a:gd name="T3" fmla="*/ 0 h 8"/>
                  <a:gd name="T4" fmla="*/ 3 w 4"/>
                  <a:gd name="T5" fmla="*/ 6 h 8"/>
                  <a:gd name="T6" fmla="*/ 0 w 4"/>
                  <a:gd name="T7" fmla="*/ 7 h 8"/>
                  <a:gd name="T8" fmla="*/ 0 w 4"/>
                  <a:gd name="T9" fmla="*/ 1 h 8"/>
                </a:gdLst>
                <a:ahLst/>
                <a:cxnLst>
                  <a:cxn ang="0">
                    <a:pos x="T0" y="T1"/>
                  </a:cxn>
                  <a:cxn ang="0">
                    <a:pos x="T2" y="T3"/>
                  </a:cxn>
                  <a:cxn ang="0">
                    <a:pos x="T4" y="T5"/>
                  </a:cxn>
                  <a:cxn ang="0">
                    <a:pos x="T6" y="T7"/>
                  </a:cxn>
                  <a:cxn ang="0">
                    <a:pos x="T8" y="T9"/>
                  </a:cxn>
                </a:cxnLst>
                <a:rect l="0" t="0" r="r" b="b"/>
                <a:pathLst>
                  <a:path w="4" h="8">
                    <a:moveTo>
                      <a:pt x="0" y="1"/>
                    </a:moveTo>
                    <a:lnTo>
                      <a:pt x="3" y="0"/>
                    </a:lnTo>
                    <a:lnTo>
                      <a:pt x="3" y="6"/>
                    </a:lnTo>
                    <a:lnTo>
                      <a:pt x="0" y="7"/>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 name="Freeform 515"/>
              <p:cNvSpPr>
                <a:spLocks/>
              </p:cNvSpPr>
              <p:nvPr/>
            </p:nvSpPr>
            <p:spPr bwMode="auto">
              <a:xfrm>
                <a:off x="3180" y="2558"/>
                <a:ext cx="11" cy="12"/>
              </a:xfrm>
              <a:custGeom>
                <a:avLst/>
                <a:gdLst>
                  <a:gd name="T0" fmla="*/ 0 w 11"/>
                  <a:gd name="T1" fmla="*/ 1 h 12"/>
                  <a:gd name="T2" fmla="*/ 10 w 11"/>
                  <a:gd name="T3" fmla="*/ 0 h 12"/>
                  <a:gd name="T4" fmla="*/ 10 w 11"/>
                  <a:gd name="T5" fmla="*/ 10 h 12"/>
                  <a:gd name="T6" fmla="*/ 0 w 11"/>
                  <a:gd name="T7" fmla="*/ 11 h 12"/>
                  <a:gd name="T8" fmla="*/ 0 w 11"/>
                  <a:gd name="T9" fmla="*/ 1 h 12"/>
                </a:gdLst>
                <a:ahLst/>
                <a:cxnLst>
                  <a:cxn ang="0">
                    <a:pos x="T0" y="T1"/>
                  </a:cxn>
                  <a:cxn ang="0">
                    <a:pos x="T2" y="T3"/>
                  </a:cxn>
                  <a:cxn ang="0">
                    <a:pos x="T4" y="T5"/>
                  </a:cxn>
                  <a:cxn ang="0">
                    <a:pos x="T6" y="T7"/>
                  </a:cxn>
                  <a:cxn ang="0">
                    <a:pos x="T8" y="T9"/>
                  </a:cxn>
                </a:cxnLst>
                <a:rect l="0" t="0" r="r" b="b"/>
                <a:pathLst>
                  <a:path w="11" h="12">
                    <a:moveTo>
                      <a:pt x="0" y="1"/>
                    </a:moveTo>
                    <a:lnTo>
                      <a:pt x="10" y="0"/>
                    </a:lnTo>
                    <a:lnTo>
                      <a:pt x="10" y="10"/>
                    </a:lnTo>
                    <a:lnTo>
                      <a:pt x="0" y="11"/>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 name="Freeform 516"/>
              <p:cNvSpPr>
                <a:spLocks/>
              </p:cNvSpPr>
              <p:nvPr/>
            </p:nvSpPr>
            <p:spPr bwMode="auto">
              <a:xfrm>
                <a:off x="3192" y="2552"/>
                <a:ext cx="4" cy="12"/>
              </a:xfrm>
              <a:custGeom>
                <a:avLst/>
                <a:gdLst>
                  <a:gd name="T0" fmla="*/ 0 w 4"/>
                  <a:gd name="T1" fmla="*/ 1 h 12"/>
                  <a:gd name="T2" fmla="*/ 3 w 4"/>
                  <a:gd name="T3" fmla="*/ 0 h 12"/>
                  <a:gd name="T4" fmla="*/ 3 w 4"/>
                  <a:gd name="T5" fmla="*/ 10 h 12"/>
                  <a:gd name="T6" fmla="*/ 0 w 4"/>
                  <a:gd name="T7" fmla="*/ 11 h 12"/>
                  <a:gd name="T8" fmla="*/ 0 w 4"/>
                  <a:gd name="T9" fmla="*/ 1 h 12"/>
                </a:gdLst>
                <a:ahLst/>
                <a:cxnLst>
                  <a:cxn ang="0">
                    <a:pos x="T0" y="T1"/>
                  </a:cxn>
                  <a:cxn ang="0">
                    <a:pos x="T2" y="T3"/>
                  </a:cxn>
                  <a:cxn ang="0">
                    <a:pos x="T4" y="T5"/>
                  </a:cxn>
                  <a:cxn ang="0">
                    <a:pos x="T6" y="T7"/>
                  </a:cxn>
                  <a:cxn ang="0">
                    <a:pos x="T8" y="T9"/>
                  </a:cxn>
                </a:cxnLst>
                <a:rect l="0" t="0" r="r" b="b"/>
                <a:pathLst>
                  <a:path w="4" h="12">
                    <a:moveTo>
                      <a:pt x="0" y="1"/>
                    </a:moveTo>
                    <a:lnTo>
                      <a:pt x="3" y="0"/>
                    </a:lnTo>
                    <a:lnTo>
                      <a:pt x="3" y="10"/>
                    </a:lnTo>
                    <a:lnTo>
                      <a:pt x="0" y="11"/>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 name="Freeform 517"/>
              <p:cNvSpPr>
                <a:spLocks/>
              </p:cNvSpPr>
              <p:nvPr/>
            </p:nvSpPr>
            <p:spPr bwMode="auto">
              <a:xfrm>
                <a:off x="3192" y="2552"/>
                <a:ext cx="4" cy="14"/>
              </a:xfrm>
              <a:custGeom>
                <a:avLst/>
                <a:gdLst>
                  <a:gd name="T0" fmla="*/ 0 w 4"/>
                  <a:gd name="T1" fmla="*/ 1 h 14"/>
                  <a:gd name="T2" fmla="*/ 3 w 4"/>
                  <a:gd name="T3" fmla="*/ 0 h 14"/>
                  <a:gd name="T4" fmla="*/ 3 w 4"/>
                  <a:gd name="T5" fmla="*/ 12 h 14"/>
                  <a:gd name="T6" fmla="*/ 0 w 4"/>
                  <a:gd name="T7" fmla="*/ 13 h 14"/>
                  <a:gd name="T8" fmla="*/ 0 w 4"/>
                  <a:gd name="T9" fmla="*/ 1 h 14"/>
                </a:gdLst>
                <a:ahLst/>
                <a:cxnLst>
                  <a:cxn ang="0">
                    <a:pos x="T0" y="T1"/>
                  </a:cxn>
                  <a:cxn ang="0">
                    <a:pos x="T2" y="T3"/>
                  </a:cxn>
                  <a:cxn ang="0">
                    <a:pos x="T4" y="T5"/>
                  </a:cxn>
                  <a:cxn ang="0">
                    <a:pos x="T6" y="T7"/>
                  </a:cxn>
                  <a:cxn ang="0">
                    <a:pos x="T8" y="T9"/>
                  </a:cxn>
                </a:cxnLst>
                <a:rect l="0" t="0" r="r" b="b"/>
                <a:pathLst>
                  <a:path w="4" h="14">
                    <a:moveTo>
                      <a:pt x="0" y="1"/>
                    </a:moveTo>
                    <a:lnTo>
                      <a:pt x="3" y="0"/>
                    </a:lnTo>
                    <a:lnTo>
                      <a:pt x="3" y="12"/>
                    </a:lnTo>
                    <a:lnTo>
                      <a:pt x="0" y="13"/>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 name="Freeform 518"/>
              <p:cNvSpPr>
                <a:spLocks/>
              </p:cNvSpPr>
              <p:nvPr/>
            </p:nvSpPr>
            <p:spPr bwMode="auto">
              <a:xfrm>
                <a:off x="3201" y="2552"/>
                <a:ext cx="4" cy="12"/>
              </a:xfrm>
              <a:custGeom>
                <a:avLst/>
                <a:gdLst>
                  <a:gd name="T0" fmla="*/ 0 w 4"/>
                  <a:gd name="T1" fmla="*/ 2 h 12"/>
                  <a:gd name="T2" fmla="*/ 3 w 4"/>
                  <a:gd name="T3" fmla="*/ 0 h 12"/>
                  <a:gd name="T4" fmla="*/ 3 w 4"/>
                  <a:gd name="T5" fmla="*/ 10 h 12"/>
                  <a:gd name="T6" fmla="*/ 0 w 4"/>
                  <a:gd name="T7" fmla="*/ 11 h 12"/>
                  <a:gd name="T8" fmla="*/ 0 w 4"/>
                  <a:gd name="T9" fmla="*/ 2 h 12"/>
                </a:gdLst>
                <a:ahLst/>
                <a:cxnLst>
                  <a:cxn ang="0">
                    <a:pos x="T0" y="T1"/>
                  </a:cxn>
                  <a:cxn ang="0">
                    <a:pos x="T2" y="T3"/>
                  </a:cxn>
                  <a:cxn ang="0">
                    <a:pos x="T4" y="T5"/>
                  </a:cxn>
                  <a:cxn ang="0">
                    <a:pos x="T6" y="T7"/>
                  </a:cxn>
                  <a:cxn ang="0">
                    <a:pos x="T8" y="T9"/>
                  </a:cxn>
                </a:cxnLst>
                <a:rect l="0" t="0" r="r" b="b"/>
                <a:pathLst>
                  <a:path w="4" h="12">
                    <a:moveTo>
                      <a:pt x="0" y="2"/>
                    </a:moveTo>
                    <a:lnTo>
                      <a:pt x="3" y="0"/>
                    </a:lnTo>
                    <a:lnTo>
                      <a:pt x="3" y="10"/>
                    </a:lnTo>
                    <a:lnTo>
                      <a:pt x="0" y="11"/>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5" name="Freeform 519"/>
              <p:cNvSpPr>
                <a:spLocks/>
              </p:cNvSpPr>
              <p:nvPr/>
            </p:nvSpPr>
            <p:spPr bwMode="auto">
              <a:xfrm>
                <a:off x="3201" y="2552"/>
                <a:ext cx="5" cy="12"/>
              </a:xfrm>
              <a:custGeom>
                <a:avLst/>
                <a:gdLst>
                  <a:gd name="T0" fmla="*/ 0 w 5"/>
                  <a:gd name="T1" fmla="*/ 2 h 12"/>
                  <a:gd name="T2" fmla="*/ 4 w 5"/>
                  <a:gd name="T3" fmla="*/ 0 h 12"/>
                  <a:gd name="T4" fmla="*/ 4 w 5"/>
                  <a:gd name="T5" fmla="*/ 10 h 12"/>
                  <a:gd name="T6" fmla="*/ 0 w 5"/>
                  <a:gd name="T7" fmla="*/ 11 h 12"/>
                  <a:gd name="T8" fmla="*/ 0 w 5"/>
                  <a:gd name="T9" fmla="*/ 2 h 12"/>
                </a:gdLst>
                <a:ahLst/>
                <a:cxnLst>
                  <a:cxn ang="0">
                    <a:pos x="T0" y="T1"/>
                  </a:cxn>
                  <a:cxn ang="0">
                    <a:pos x="T2" y="T3"/>
                  </a:cxn>
                  <a:cxn ang="0">
                    <a:pos x="T4" y="T5"/>
                  </a:cxn>
                  <a:cxn ang="0">
                    <a:pos x="T6" y="T7"/>
                  </a:cxn>
                  <a:cxn ang="0">
                    <a:pos x="T8" y="T9"/>
                  </a:cxn>
                </a:cxnLst>
                <a:rect l="0" t="0" r="r" b="b"/>
                <a:pathLst>
                  <a:path w="5" h="12">
                    <a:moveTo>
                      <a:pt x="0" y="2"/>
                    </a:moveTo>
                    <a:lnTo>
                      <a:pt x="4" y="0"/>
                    </a:lnTo>
                    <a:lnTo>
                      <a:pt x="4" y="10"/>
                    </a:lnTo>
                    <a:lnTo>
                      <a:pt x="0" y="11"/>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1" name="Group 520"/>
            <p:cNvGrpSpPr>
              <a:grpSpLocks/>
            </p:cNvGrpSpPr>
            <p:nvPr/>
          </p:nvGrpSpPr>
          <p:grpSpPr bwMode="auto">
            <a:xfrm>
              <a:off x="4002221" y="2139407"/>
              <a:ext cx="315176" cy="202771"/>
              <a:chOff x="2960" y="2494"/>
              <a:chExt cx="126" cy="57"/>
            </a:xfrm>
          </p:grpSpPr>
          <p:sp>
            <p:nvSpPr>
              <p:cNvPr id="1525" name="Freeform 521"/>
              <p:cNvSpPr>
                <a:spLocks/>
              </p:cNvSpPr>
              <p:nvPr/>
            </p:nvSpPr>
            <p:spPr bwMode="auto">
              <a:xfrm>
                <a:off x="2960" y="2494"/>
                <a:ext cx="125" cy="55"/>
              </a:xfrm>
              <a:custGeom>
                <a:avLst/>
                <a:gdLst>
                  <a:gd name="T0" fmla="*/ 88 w 125"/>
                  <a:gd name="T1" fmla="*/ 13 h 55"/>
                  <a:gd name="T2" fmla="*/ 92 w 125"/>
                  <a:gd name="T3" fmla="*/ 2 h 55"/>
                  <a:gd name="T4" fmla="*/ 97 w 125"/>
                  <a:gd name="T5" fmla="*/ 0 h 55"/>
                  <a:gd name="T6" fmla="*/ 93 w 125"/>
                  <a:gd name="T7" fmla="*/ 11 h 55"/>
                  <a:gd name="T8" fmla="*/ 112 w 125"/>
                  <a:gd name="T9" fmla="*/ 7 h 55"/>
                  <a:gd name="T10" fmla="*/ 124 w 125"/>
                  <a:gd name="T11" fmla="*/ 9 h 55"/>
                  <a:gd name="T12" fmla="*/ 92 w 125"/>
                  <a:gd name="T13" fmla="*/ 17 h 55"/>
                  <a:gd name="T14" fmla="*/ 86 w 125"/>
                  <a:gd name="T15" fmla="*/ 38 h 55"/>
                  <a:gd name="T16" fmla="*/ 122 w 125"/>
                  <a:gd name="T17" fmla="*/ 45 h 55"/>
                  <a:gd name="T18" fmla="*/ 105 w 125"/>
                  <a:gd name="T19" fmla="*/ 48 h 55"/>
                  <a:gd name="T20" fmla="*/ 84 w 125"/>
                  <a:gd name="T21" fmla="*/ 44 h 55"/>
                  <a:gd name="T22" fmla="*/ 82 w 125"/>
                  <a:gd name="T23" fmla="*/ 51 h 55"/>
                  <a:gd name="T24" fmla="*/ 71 w 125"/>
                  <a:gd name="T25" fmla="*/ 54 h 55"/>
                  <a:gd name="T26" fmla="*/ 76 w 125"/>
                  <a:gd name="T27" fmla="*/ 42 h 55"/>
                  <a:gd name="T28" fmla="*/ 31 w 125"/>
                  <a:gd name="T29" fmla="*/ 31 h 55"/>
                  <a:gd name="T30" fmla="*/ 4 w 125"/>
                  <a:gd name="T31" fmla="*/ 37 h 55"/>
                  <a:gd name="T32" fmla="*/ 0 w 125"/>
                  <a:gd name="T33" fmla="*/ 34 h 55"/>
                  <a:gd name="T34" fmla="*/ 88 w 125"/>
                  <a:gd name="T35" fmla="*/ 1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55">
                    <a:moveTo>
                      <a:pt x="88" y="13"/>
                    </a:moveTo>
                    <a:lnTo>
                      <a:pt x="92" y="2"/>
                    </a:lnTo>
                    <a:lnTo>
                      <a:pt x="97" y="0"/>
                    </a:lnTo>
                    <a:lnTo>
                      <a:pt x="93" y="11"/>
                    </a:lnTo>
                    <a:lnTo>
                      <a:pt x="112" y="7"/>
                    </a:lnTo>
                    <a:lnTo>
                      <a:pt x="124" y="9"/>
                    </a:lnTo>
                    <a:lnTo>
                      <a:pt x="92" y="17"/>
                    </a:lnTo>
                    <a:lnTo>
                      <a:pt x="86" y="38"/>
                    </a:lnTo>
                    <a:lnTo>
                      <a:pt x="122" y="45"/>
                    </a:lnTo>
                    <a:lnTo>
                      <a:pt x="105" y="48"/>
                    </a:lnTo>
                    <a:lnTo>
                      <a:pt x="84" y="44"/>
                    </a:lnTo>
                    <a:lnTo>
                      <a:pt x="82" y="51"/>
                    </a:lnTo>
                    <a:lnTo>
                      <a:pt x="71" y="54"/>
                    </a:lnTo>
                    <a:lnTo>
                      <a:pt x="76" y="42"/>
                    </a:lnTo>
                    <a:lnTo>
                      <a:pt x="31" y="31"/>
                    </a:lnTo>
                    <a:lnTo>
                      <a:pt x="4" y="37"/>
                    </a:lnTo>
                    <a:lnTo>
                      <a:pt x="0" y="34"/>
                    </a:lnTo>
                    <a:lnTo>
                      <a:pt x="88" y="13"/>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 name="Freeform 522"/>
              <p:cNvSpPr>
                <a:spLocks/>
              </p:cNvSpPr>
              <p:nvPr/>
            </p:nvSpPr>
            <p:spPr bwMode="auto">
              <a:xfrm>
                <a:off x="2960" y="2494"/>
                <a:ext cx="126" cy="57"/>
              </a:xfrm>
              <a:custGeom>
                <a:avLst/>
                <a:gdLst>
                  <a:gd name="T0" fmla="*/ 89 w 126"/>
                  <a:gd name="T1" fmla="*/ 14 h 57"/>
                  <a:gd name="T2" fmla="*/ 93 w 126"/>
                  <a:gd name="T3" fmla="*/ 2 h 57"/>
                  <a:gd name="T4" fmla="*/ 98 w 126"/>
                  <a:gd name="T5" fmla="*/ 0 h 57"/>
                  <a:gd name="T6" fmla="*/ 94 w 126"/>
                  <a:gd name="T7" fmla="*/ 12 h 57"/>
                  <a:gd name="T8" fmla="*/ 113 w 126"/>
                  <a:gd name="T9" fmla="*/ 7 h 57"/>
                  <a:gd name="T10" fmla="*/ 125 w 126"/>
                  <a:gd name="T11" fmla="*/ 10 h 57"/>
                  <a:gd name="T12" fmla="*/ 93 w 126"/>
                  <a:gd name="T13" fmla="*/ 18 h 57"/>
                  <a:gd name="T14" fmla="*/ 87 w 126"/>
                  <a:gd name="T15" fmla="*/ 39 h 57"/>
                  <a:gd name="T16" fmla="*/ 123 w 126"/>
                  <a:gd name="T17" fmla="*/ 46 h 57"/>
                  <a:gd name="T18" fmla="*/ 106 w 126"/>
                  <a:gd name="T19" fmla="*/ 50 h 57"/>
                  <a:gd name="T20" fmla="*/ 85 w 126"/>
                  <a:gd name="T21" fmla="*/ 45 h 57"/>
                  <a:gd name="T22" fmla="*/ 83 w 126"/>
                  <a:gd name="T23" fmla="*/ 53 h 57"/>
                  <a:gd name="T24" fmla="*/ 72 w 126"/>
                  <a:gd name="T25" fmla="*/ 56 h 57"/>
                  <a:gd name="T26" fmla="*/ 77 w 126"/>
                  <a:gd name="T27" fmla="*/ 43 h 57"/>
                  <a:gd name="T28" fmla="*/ 32 w 126"/>
                  <a:gd name="T29" fmla="*/ 33 h 57"/>
                  <a:gd name="T30" fmla="*/ 4 w 126"/>
                  <a:gd name="T31" fmla="*/ 38 h 57"/>
                  <a:gd name="T32" fmla="*/ 0 w 126"/>
                  <a:gd name="T33" fmla="*/ 36 h 57"/>
                  <a:gd name="T34" fmla="*/ 89 w 126"/>
                  <a:gd name="T35"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57">
                    <a:moveTo>
                      <a:pt x="89" y="14"/>
                    </a:moveTo>
                    <a:lnTo>
                      <a:pt x="93" y="2"/>
                    </a:lnTo>
                    <a:lnTo>
                      <a:pt x="98" y="0"/>
                    </a:lnTo>
                    <a:lnTo>
                      <a:pt x="94" y="12"/>
                    </a:lnTo>
                    <a:lnTo>
                      <a:pt x="113" y="7"/>
                    </a:lnTo>
                    <a:lnTo>
                      <a:pt x="125" y="10"/>
                    </a:lnTo>
                    <a:lnTo>
                      <a:pt x="93" y="18"/>
                    </a:lnTo>
                    <a:lnTo>
                      <a:pt x="87" y="39"/>
                    </a:lnTo>
                    <a:lnTo>
                      <a:pt x="123" y="46"/>
                    </a:lnTo>
                    <a:lnTo>
                      <a:pt x="106" y="50"/>
                    </a:lnTo>
                    <a:lnTo>
                      <a:pt x="85" y="45"/>
                    </a:lnTo>
                    <a:lnTo>
                      <a:pt x="83" y="53"/>
                    </a:lnTo>
                    <a:lnTo>
                      <a:pt x="72" y="56"/>
                    </a:lnTo>
                    <a:lnTo>
                      <a:pt x="77" y="43"/>
                    </a:lnTo>
                    <a:lnTo>
                      <a:pt x="32" y="33"/>
                    </a:lnTo>
                    <a:lnTo>
                      <a:pt x="4" y="38"/>
                    </a:lnTo>
                    <a:lnTo>
                      <a:pt x="0" y="36"/>
                    </a:lnTo>
                    <a:lnTo>
                      <a:pt x="89" y="14"/>
                    </a:lnTo>
                  </a:path>
                </a:pathLst>
              </a:custGeom>
              <a:solidFill>
                <a:srgbClr val="DDDDDD"/>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7" name="Freeform 523"/>
              <p:cNvSpPr>
                <a:spLocks/>
              </p:cNvSpPr>
              <p:nvPr/>
            </p:nvSpPr>
            <p:spPr bwMode="auto">
              <a:xfrm>
                <a:off x="3001" y="2517"/>
                <a:ext cx="45" cy="12"/>
              </a:xfrm>
              <a:custGeom>
                <a:avLst/>
                <a:gdLst>
                  <a:gd name="T0" fmla="*/ 44 w 45"/>
                  <a:gd name="T1" fmla="*/ 0 h 12"/>
                  <a:gd name="T2" fmla="*/ 38 w 45"/>
                  <a:gd name="T3" fmla="*/ 11 h 12"/>
                  <a:gd name="T4" fmla="*/ 0 w 45"/>
                  <a:gd name="T5" fmla="*/ 7 h 12"/>
                  <a:gd name="T6" fmla="*/ 44 w 45"/>
                  <a:gd name="T7" fmla="*/ 0 h 12"/>
                </a:gdLst>
                <a:ahLst/>
                <a:cxnLst>
                  <a:cxn ang="0">
                    <a:pos x="T0" y="T1"/>
                  </a:cxn>
                  <a:cxn ang="0">
                    <a:pos x="T2" y="T3"/>
                  </a:cxn>
                  <a:cxn ang="0">
                    <a:pos x="T4" y="T5"/>
                  </a:cxn>
                  <a:cxn ang="0">
                    <a:pos x="T6" y="T7"/>
                  </a:cxn>
                </a:cxnLst>
                <a:rect l="0" t="0" r="r" b="b"/>
                <a:pathLst>
                  <a:path w="45" h="12">
                    <a:moveTo>
                      <a:pt x="44" y="0"/>
                    </a:moveTo>
                    <a:lnTo>
                      <a:pt x="38" y="11"/>
                    </a:lnTo>
                    <a:lnTo>
                      <a:pt x="0" y="7"/>
                    </a:lnTo>
                    <a:lnTo>
                      <a:pt x="44" y="0"/>
                    </a:lnTo>
                  </a:path>
                </a:pathLst>
              </a:custGeom>
              <a:solidFill>
                <a:srgbClr val="CCCC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8" name="Freeform 524"/>
              <p:cNvSpPr>
                <a:spLocks/>
              </p:cNvSpPr>
              <p:nvPr/>
            </p:nvSpPr>
            <p:spPr bwMode="auto">
              <a:xfrm>
                <a:off x="3001" y="2517"/>
                <a:ext cx="46" cy="17"/>
              </a:xfrm>
              <a:custGeom>
                <a:avLst/>
                <a:gdLst>
                  <a:gd name="T0" fmla="*/ 45 w 46"/>
                  <a:gd name="T1" fmla="*/ 0 h 17"/>
                  <a:gd name="T2" fmla="*/ 38 w 46"/>
                  <a:gd name="T3" fmla="*/ 16 h 17"/>
                  <a:gd name="T4" fmla="*/ 0 w 46"/>
                  <a:gd name="T5" fmla="*/ 10 h 17"/>
                  <a:gd name="T6" fmla="*/ 45 w 46"/>
                  <a:gd name="T7" fmla="*/ 0 h 17"/>
                </a:gdLst>
                <a:ahLst/>
                <a:cxnLst>
                  <a:cxn ang="0">
                    <a:pos x="T0" y="T1"/>
                  </a:cxn>
                  <a:cxn ang="0">
                    <a:pos x="T2" y="T3"/>
                  </a:cxn>
                  <a:cxn ang="0">
                    <a:pos x="T4" y="T5"/>
                  </a:cxn>
                  <a:cxn ang="0">
                    <a:pos x="T6" y="T7"/>
                  </a:cxn>
                </a:cxnLst>
                <a:rect l="0" t="0" r="r" b="b"/>
                <a:pathLst>
                  <a:path w="46" h="17">
                    <a:moveTo>
                      <a:pt x="45" y="0"/>
                    </a:moveTo>
                    <a:lnTo>
                      <a:pt x="38" y="16"/>
                    </a:lnTo>
                    <a:lnTo>
                      <a:pt x="0" y="10"/>
                    </a:lnTo>
                    <a:lnTo>
                      <a:pt x="45" y="0"/>
                    </a:lnTo>
                  </a:path>
                </a:pathLst>
              </a:custGeom>
              <a:solidFill>
                <a:srgbClr val="CCCC99"/>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2" name="Group 525"/>
            <p:cNvGrpSpPr>
              <a:grpSpLocks/>
            </p:cNvGrpSpPr>
            <p:nvPr/>
          </p:nvGrpSpPr>
          <p:grpSpPr bwMode="auto">
            <a:xfrm>
              <a:off x="5604550" y="3060691"/>
              <a:ext cx="209384" cy="231424"/>
              <a:chOff x="3600" y="2752"/>
              <a:chExt cx="84" cy="65"/>
            </a:xfrm>
          </p:grpSpPr>
          <p:sp>
            <p:nvSpPr>
              <p:cNvPr id="1493" name="Freeform 526"/>
              <p:cNvSpPr>
                <a:spLocks/>
              </p:cNvSpPr>
              <p:nvPr/>
            </p:nvSpPr>
            <p:spPr bwMode="auto">
              <a:xfrm>
                <a:off x="3602" y="2805"/>
                <a:ext cx="65" cy="8"/>
              </a:xfrm>
              <a:custGeom>
                <a:avLst/>
                <a:gdLst>
                  <a:gd name="T0" fmla="*/ 11 w 65"/>
                  <a:gd name="T1" fmla="*/ 7 h 8"/>
                  <a:gd name="T2" fmla="*/ 9 w 65"/>
                  <a:gd name="T3" fmla="*/ 6 h 8"/>
                  <a:gd name="T4" fmla="*/ 7 w 65"/>
                  <a:gd name="T5" fmla="*/ 5 h 8"/>
                  <a:gd name="T6" fmla="*/ 0 w 65"/>
                  <a:gd name="T7" fmla="*/ 0 h 8"/>
                  <a:gd name="T8" fmla="*/ 64 w 65"/>
                  <a:gd name="T9" fmla="*/ 0 h 8"/>
                  <a:gd name="T10" fmla="*/ 62 w 65"/>
                  <a:gd name="T11" fmla="*/ 5 h 8"/>
                  <a:gd name="T12" fmla="*/ 56 w 65"/>
                  <a:gd name="T13" fmla="*/ 7 h 8"/>
                  <a:gd name="T14" fmla="*/ 11 w 65"/>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
                    <a:moveTo>
                      <a:pt x="11" y="7"/>
                    </a:moveTo>
                    <a:lnTo>
                      <a:pt x="9" y="6"/>
                    </a:lnTo>
                    <a:lnTo>
                      <a:pt x="7" y="5"/>
                    </a:lnTo>
                    <a:lnTo>
                      <a:pt x="0" y="0"/>
                    </a:lnTo>
                    <a:lnTo>
                      <a:pt x="64" y="0"/>
                    </a:lnTo>
                    <a:lnTo>
                      <a:pt x="62" y="5"/>
                    </a:lnTo>
                    <a:lnTo>
                      <a:pt x="56" y="7"/>
                    </a:lnTo>
                    <a:lnTo>
                      <a:pt x="11" y="7"/>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4" name="Freeform 527"/>
              <p:cNvSpPr>
                <a:spLocks/>
              </p:cNvSpPr>
              <p:nvPr/>
            </p:nvSpPr>
            <p:spPr bwMode="auto">
              <a:xfrm>
                <a:off x="3603" y="2805"/>
                <a:ext cx="65" cy="12"/>
              </a:xfrm>
              <a:custGeom>
                <a:avLst/>
                <a:gdLst>
                  <a:gd name="T0" fmla="*/ 11 w 65"/>
                  <a:gd name="T1" fmla="*/ 11 h 12"/>
                  <a:gd name="T2" fmla="*/ 9 w 65"/>
                  <a:gd name="T3" fmla="*/ 11 h 12"/>
                  <a:gd name="T4" fmla="*/ 7 w 65"/>
                  <a:gd name="T5" fmla="*/ 9 h 12"/>
                  <a:gd name="T6" fmla="*/ 0 w 65"/>
                  <a:gd name="T7" fmla="*/ 0 h 12"/>
                  <a:gd name="T8" fmla="*/ 64 w 65"/>
                  <a:gd name="T9" fmla="*/ 0 h 12"/>
                  <a:gd name="T10" fmla="*/ 62 w 65"/>
                  <a:gd name="T11" fmla="*/ 8 h 12"/>
                  <a:gd name="T12" fmla="*/ 56 w 65"/>
                  <a:gd name="T13" fmla="*/ 11 h 12"/>
                  <a:gd name="T14" fmla="*/ 11 w 65"/>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2">
                    <a:moveTo>
                      <a:pt x="11" y="11"/>
                    </a:moveTo>
                    <a:lnTo>
                      <a:pt x="9" y="11"/>
                    </a:lnTo>
                    <a:lnTo>
                      <a:pt x="7" y="9"/>
                    </a:lnTo>
                    <a:lnTo>
                      <a:pt x="0" y="0"/>
                    </a:lnTo>
                    <a:lnTo>
                      <a:pt x="64" y="0"/>
                    </a:lnTo>
                    <a:lnTo>
                      <a:pt x="62" y="8"/>
                    </a:lnTo>
                    <a:lnTo>
                      <a:pt x="56" y="11"/>
                    </a:lnTo>
                    <a:lnTo>
                      <a:pt x="11" y="1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 name="Oval 528"/>
              <p:cNvSpPr>
                <a:spLocks noChangeArrowheads="1"/>
              </p:cNvSpPr>
              <p:nvPr/>
            </p:nvSpPr>
            <p:spPr bwMode="auto">
              <a:xfrm>
                <a:off x="3617" y="2807"/>
                <a:ext cx="6" cy="5"/>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6" name="Oval 529"/>
              <p:cNvSpPr>
                <a:spLocks noChangeArrowheads="1"/>
              </p:cNvSpPr>
              <p:nvPr/>
            </p:nvSpPr>
            <p:spPr bwMode="auto">
              <a:xfrm>
                <a:off x="3627" y="2807"/>
                <a:ext cx="5" cy="5"/>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7" name="Oval 530"/>
              <p:cNvSpPr>
                <a:spLocks noChangeArrowheads="1"/>
              </p:cNvSpPr>
              <p:nvPr/>
            </p:nvSpPr>
            <p:spPr bwMode="auto">
              <a:xfrm>
                <a:off x="3635" y="2807"/>
                <a:ext cx="2" cy="5"/>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8" name="Oval 531"/>
              <p:cNvSpPr>
                <a:spLocks noChangeArrowheads="1"/>
              </p:cNvSpPr>
              <p:nvPr/>
            </p:nvSpPr>
            <p:spPr bwMode="auto">
              <a:xfrm>
                <a:off x="3644" y="2807"/>
                <a:ext cx="6" cy="5"/>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99" name="Oval 532"/>
              <p:cNvSpPr>
                <a:spLocks noChangeArrowheads="1"/>
              </p:cNvSpPr>
              <p:nvPr/>
            </p:nvSpPr>
            <p:spPr bwMode="auto">
              <a:xfrm>
                <a:off x="3654" y="2807"/>
                <a:ext cx="5" cy="5"/>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0" name="Oval 533"/>
              <p:cNvSpPr>
                <a:spLocks noChangeArrowheads="1"/>
              </p:cNvSpPr>
              <p:nvPr/>
            </p:nvSpPr>
            <p:spPr bwMode="auto">
              <a:xfrm>
                <a:off x="3660" y="2809"/>
                <a:ext cx="3" cy="3"/>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1" name="Oval 534"/>
              <p:cNvSpPr>
                <a:spLocks noChangeArrowheads="1"/>
              </p:cNvSpPr>
              <p:nvPr/>
            </p:nvSpPr>
            <p:spPr bwMode="auto">
              <a:xfrm>
                <a:off x="3612" y="2809"/>
                <a:ext cx="2" cy="3"/>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2" name="Oval 535"/>
              <p:cNvSpPr>
                <a:spLocks noChangeArrowheads="1"/>
              </p:cNvSpPr>
              <p:nvPr/>
            </p:nvSpPr>
            <p:spPr bwMode="auto">
              <a:xfrm>
                <a:off x="3606" y="2805"/>
                <a:ext cx="3" cy="4"/>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3" name="Oval 536"/>
              <p:cNvSpPr>
                <a:spLocks noChangeArrowheads="1"/>
              </p:cNvSpPr>
              <p:nvPr/>
            </p:nvSpPr>
            <p:spPr bwMode="auto">
              <a:xfrm>
                <a:off x="3663" y="2805"/>
                <a:ext cx="3" cy="2"/>
              </a:xfrm>
              <a:prstGeom prst="ellipse">
                <a:avLst/>
              </a:prstGeom>
              <a:solidFill>
                <a:srgbClr val="669966"/>
              </a:solidFill>
              <a:ln w="12700">
                <a:solidFill>
                  <a:srgbClr val="6699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04" name="Freeform 537"/>
              <p:cNvSpPr>
                <a:spLocks/>
              </p:cNvSpPr>
              <p:nvPr/>
            </p:nvSpPr>
            <p:spPr bwMode="auto">
              <a:xfrm>
                <a:off x="3600" y="2792"/>
                <a:ext cx="68" cy="7"/>
              </a:xfrm>
              <a:custGeom>
                <a:avLst/>
                <a:gdLst>
                  <a:gd name="T0" fmla="*/ 4 w 68"/>
                  <a:gd name="T1" fmla="*/ 6 h 7"/>
                  <a:gd name="T2" fmla="*/ 0 w 68"/>
                  <a:gd name="T3" fmla="*/ 5 h 7"/>
                  <a:gd name="T4" fmla="*/ 1 w 68"/>
                  <a:gd name="T5" fmla="*/ 1 h 7"/>
                  <a:gd name="T6" fmla="*/ 8 w 68"/>
                  <a:gd name="T7" fmla="*/ 0 h 7"/>
                  <a:gd name="T8" fmla="*/ 20 w 68"/>
                  <a:gd name="T9" fmla="*/ 0 h 7"/>
                  <a:gd name="T10" fmla="*/ 67 w 68"/>
                  <a:gd name="T11" fmla="*/ 0 h 7"/>
                  <a:gd name="T12" fmla="*/ 67 w 68"/>
                  <a:gd name="T13" fmla="*/ 5 h 7"/>
                  <a:gd name="T14" fmla="*/ 4 w 68"/>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
                    <a:moveTo>
                      <a:pt x="4" y="6"/>
                    </a:moveTo>
                    <a:lnTo>
                      <a:pt x="0" y="5"/>
                    </a:lnTo>
                    <a:lnTo>
                      <a:pt x="1" y="1"/>
                    </a:lnTo>
                    <a:lnTo>
                      <a:pt x="8" y="0"/>
                    </a:lnTo>
                    <a:lnTo>
                      <a:pt x="20" y="0"/>
                    </a:lnTo>
                    <a:lnTo>
                      <a:pt x="67" y="0"/>
                    </a:lnTo>
                    <a:lnTo>
                      <a:pt x="67" y="5"/>
                    </a:lnTo>
                    <a:lnTo>
                      <a:pt x="4" y="6"/>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 name="Freeform 538"/>
              <p:cNvSpPr>
                <a:spLocks/>
              </p:cNvSpPr>
              <p:nvPr/>
            </p:nvSpPr>
            <p:spPr bwMode="auto">
              <a:xfrm>
                <a:off x="3600" y="2792"/>
                <a:ext cx="72" cy="14"/>
              </a:xfrm>
              <a:custGeom>
                <a:avLst/>
                <a:gdLst>
                  <a:gd name="T0" fmla="*/ 5 w 72"/>
                  <a:gd name="T1" fmla="*/ 13 h 14"/>
                  <a:gd name="T2" fmla="*/ 0 w 72"/>
                  <a:gd name="T3" fmla="*/ 11 h 14"/>
                  <a:gd name="T4" fmla="*/ 1 w 72"/>
                  <a:gd name="T5" fmla="*/ 2 h 14"/>
                  <a:gd name="T6" fmla="*/ 8 w 72"/>
                  <a:gd name="T7" fmla="*/ 0 h 14"/>
                  <a:gd name="T8" fmla="*/ 21 w 72"/>
                  <a:gd name="T9" fmla="*/ 0 h 14"/>
                  <a:gd name="T10" fmla="*/ 71 w 72"/>
                  <a:gd name="T11" fmla="*/ 0 h 14"/>
                  <a:gd name="T12" fmla="*/ 71 w 72"/>
                  <a:gd name="T13" fmla="*/ 10 h 14"/>
                  <a:gd name="T14" fmla="*/ 5 w 72"/>
                  <a:gd name="T15" fmla="*/ 1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4">
                    <a:moveTo>
                      <a:pt x="5" y="13"/>
                    </a:moveTo>
                    <a:lnTo>
                      <a:pt x="0" y="11"/>
                    </a:lnTo>
                    <a:lnTo>
                      <a:pt x="1" y="2"/>
                    </a:lnTo>
                    <a:lnTo>
                      <a:pt x="8" y="0"/>
                    </a:lnTo>
                    <a:lnTo>
                      <a:pt x="21" y="0"/>
                    </a:lnTo>
                    <a:lnTo>
                      <a:pt x="71" y="0"/>
                    </a:lnTo>
                    <a:lnTo>
                      <a:pt x="71" y="10"/>
                    </a:lnTo>
                    <a:lnTo>
                      <a:pt x="5" y="13"/>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6" name="Freeform 539"/>
              <p:cNvSpPr>
                <a:spLocks/>
              </p:cNvSpPr>
              <p:nvPr/>
            </p:nvSpPr>
            <p:spPr bwMode="auto">
              <a:xfrm>
                <a:off x="3602" y="2796"/>
                <a:ext cx="66" cy="8"/>
              </a:xfrm>
              <a:custGeom>
                <a:avLst/>
                <a:gdLst>
                  <a:gd name="T0" fmla="*/ 10 w 66"/>
                  <a:gd name="T1" fmla="*/ 0 h 8"/>
                  <a:gd name="T2" fmla="*/ 0 w 66"/>
                  <a:gd name="T3" fmla="*/ 7 h 8"/>
                  <a:gd name="T4" fmla="*/ 65 w 66"/>
                  <a:gd name="T5" fmla="*/ 7 h 8"/>
                  <a:gd name="T6" fmla="*/ 60 w 66"/>
                  <a:gd name="T7" fmla="*/ 0 h 8"/>
                  <a:gd name="T8" fmla="*/ 10 w 66"/>
                  <a:gd name="T9" fmla="*/ 0 h 8"/>
                </a:gdLst>
                <a:ahLst/>
                <a:cxnLst>
                  <a:cxn ang="0">
                    <a:pos x="T0" y="T1"/>
                  </a:cxn>
                  <a:cxn ang="0">
                    <a:pos x="T2" y="T3"/>
                  </a:cxn>
                  <a:cxn ang="0">
                    <a:pos x="T4" y="T5"/>
                  </a:cxn>
                  <a:cxn ang="0">
                    <a:pos x="T6" y="T7"/>
                  </a:cxn>
                  <a:cxn ang="0">
                    <a:pos x="T8" y="T9"/>
                  </a:cxn>
                </a:cxnLst>
                <a:rect l="0" t="0" r="r" b="b"/>
                <a:pathLst>
                  <a:path w="66" h="8">
                    <a:moveTo>
                      <a:pt x="10" y="0"/>
                    </a:moveTo>
                    <a:lnTo>
                      <a:pt x="0" y="7"/>
                    </a:lnTo>
                    <a:lnTo>
                      <a:pt x="65" y="7"/>
                    </a:lnTo>
                    <a:lnTo>
                      <a:pt x="60" y="0"/>
                    </a:lnTo>
                    <a:lnTo>
                      <a:pt x="10" y="0"/>
                    </a:lnTo>
                  </a:path>
                </a:pathLst>
              </a:custGeom>
              <a:solidFill>
                <a:srgbClr val="99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7" name="Freeform 540"/>
              <p:cNvSpPr>
                <a:spLocks/>
              </p:cNvSpPr>
              <p:nvPr/>
            </p:nvSpPr>
            <p:spPr bwMode="auto">
              <a:xfrm>
                <a:off x="3602" y="2796"/>
                <a:ext cx="72" cy="10"/>
              </a:xfrm>
              <a:custGeom>
                <a:avLst/>
                <a:gdLst>
                  <a:gd name="T0" fmla="*/ 10 w 72"/>
                  <a:gd name="T1" fmla="*/ 0 h 10"/>
                  <a:gd name="T2" fmla="*/ 0 w 72"/>
                  <a:gd name="T3" fmla="*/ 9 h 10"/>
                  <a:gd name="T4" fmla="*/ 71 w 72"/>
                  <a:gd name="T5" fmla="*/ 9 h 10"/>
                  <a:gd name="T6" fmla="*/ 66 w 72"/>
                  <a:gd name="T7" fmla="*/ 0 h 10"/>
                  <a:gd name="T8" fmla="*/ 10 w 72"/>
                  <a:gd name="T9" fmla="*/ 0 h 10"/>
                </a:gdLst>
                <a:ahLst/>
                <a:cxnLst>
                  <a:cxn ang="0">
                    <a:pos x="T0" y="T1"/>
                  </a:cxn>
                  <a:cxn ang="0">
                    <a:pos x="T2" y="T3"/>
                  </a:cxn>
                  <a:cxn ang="0">
                    <a:pos x="T4" y="T5"/>
                  </a:cxn>
                  <a:cxn ang="0">
                    <a:pos x="T6" y="T7"/>
                  </a:cxn>
                  <a:cxn ang="0">
                    <a:pos x="T8" y="T9"/>
                  </a:cxn>
                </a:cxnLst>
                <a:rect l="0" t="0" r="r" b="b"/>
                <a:pathLst>
                  <a:path w="72" h="10">
                    <a:moveTo>
                      <a:pt x="10" y="0"/>
                    </a:moveTo>
                    <a:lnTo>
                      <a:pt x="0" y="9"/>
                    </a:lnTo>
                    <a:lnTo>
                      <a:pt x="71" y="9"/>
                    </a:lnTo>
                    <a:lnTo>
                      <a:pt x="66" y="0"/>
                    </a:lnTo>
                    <a:lnTo>
                      <a:pt x="10" y="0"/>
                    </a:lnTo>
                  </a:path>
                </a:pathLst>
              </a:custGeom>
              <a:solidFill>
                <a:srgbClr val="99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8" name="Freeform 541"/>
              <p:cNvSpPr>
                <a:spLocks/>
              </p:cNvSpPr>
              <p:nvPr/>
            </p:nvSpPr>
            <p:spPr bwMode="auto">
              <a:xfrm>
                <a:off x="3602" y="2769"/>
                <a:ext cx="80" cy="17"/>
              </a:xfrm>
              <a:custGeom>
                <a:avLst/>
                <a:gdLst>
                  <a:gd name="T0" fmla="*/ 8 w 80"/>
                  <a:gd name="T1" fmla="*/ 16 h 17"/>
                  <a:gd name="T2" fmla="*/ 0 w 80"/>
                  <a:gd name="T3" fmla="*/ 9 h 17"/>
                  <a:gd name="T4" fmla="*/ 5 w 80"/>
                  <a:gd name="T5" fmla="*/ 2 h 17"/>
                  <a:gd name="T6" fmla="*/ 16 w 80"/>
                  <a:gd name="T7" fmla="*/ 0 h 17"/>
                  <a:gd name="T8" fmla="*/ 18 w 80"/>
                  <a:gd name="T9" fmla="*/ 11 h 17"/>
                  <a:gd name="T10" fmla="*/ 78 w 80"/>
                  <a:gd name="T11" fmla="*/ 11 h 17"/>
                  <a:gd name="T12" fmla="*/ 79 w 80"/>
                  <a:gd name="T13" fmla="*/ 16 h 17"/>
                  <a:gd name="T14" fmla="*/ 8 w 80"/>
                  <a:gd name="T15" fmla="*/ 1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7">
                    <a:moveTo>
                      <a:pt x="8" y="16"/>
                    </a:moveTo>
                    <a:lnTo>
                      <a:pt x="0" y="9"/>
                    </a:lnTo>
                    <a:lnTo>
                      <a:pt x="5" y="2"/>
                    </a:lnTo>
                    <a:lnTo>
                      <a:pt x="16" y="0"/>
                    </a:lnTo>
                    <a:lnTo>
                      <a:pt x="18" y="11"/>
                    </a:lnTo>
                    <a:lnTo>
                      <a:pt x="78" y="11"/>
                    </a:lnTo>
                    <a:lnTo>
                      <a:pt x="79" y="16"/>
                    </a:lnTo>
                    <a:lnTo>
                      <a:pt x="8" y="16"/>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9" name="Freeform 542"/>
              <p:cNvSpPr>
                <a:spLocks/>
              </p:cNvSpPr>
              <p:nvPr/>
            </p:nvSpPr>
            <p:spPr bwMode="auto">
              <a:xfrm>
                <a:off x="3602" y="2769"/>
                <a:ext cx="82" cy="20"/>
              </a:xfrm>
              <a:custGeom>
                <a:avLst/>
                <a:gdLst>
                  <a:gd name="T0" fmla="*/ 8 w 82"/>
                  <a:gd name="T1" fmla="*/ 19 h 20"/>
                  <a:gd name="T2" fmla="*/ 0 w 82"/>
                  <a:gd name="T3" fmla="*/ 11 h 20"/>
                  <a:gd name="T4" fmla="*/ 5 w 82"/>
                  <a:gd name="T5" fmla="*/ 2 h 20"/>
                  <a:gd name="T6" fmla="*/ 16 w 82"/>
                  <a:gd name="T7" fmla="*/ 0 h 20"/>
                  <a:gd name="T8" fmla="*/ 19 w 82"/>
                  <a:gd name="T9" fmla="*/ 13 h 20"/>
                  <a:gd name="T10" fmla="*/ 80 w 82"/>
                  <a:gd name="T11" fmla="*/ 13 h 20"/>
                  <a:gd name="T12" fmla="*/ 81 w 82"/>
                  <a:gd name="T13" fmla="*/ 19 h 20"/>
                  <a:gd name="T14" fmla="*/ 8 w 82"/>
                  <a:gd name="T15" fmla="*/ 19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0">
                    <a:moveTo>
                      <a:pt x="8" y="19"/>
                    </a:moveTo>
                    <a:lnTo>
                      <a:pt x="0" y="11"/>
                    </a:lnTo>
                    <a:lnTo>
                      <a:pt x="5" y="2"/>
                    </a:lnTo>
                    <a:lnTo>
                      <a:pt x="16" y="0"/>
                    </a:lnTo>
                    <a:lnTo>
                      <a:pt x="19" y="13"/>
                    </a:lnTo>
                    <a:lnTo>
                      <a:pt x="80" y="13"/>
                    </a:lnTo>
                    <a:lnTo>
                      <a:pt x="81" y="19"/>
                    </a:lnTo>
                    <a:lnTo>
                      <a:pt x="8" y="19"/>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0" name="Freeform 543"/>
              <p:cNvSpPr>
                <a:spLocks/>
              </p:cNvSpPr>
              <p:nvPr/>
            </p:nvSpPr>
            <p:spPr bwMode="auto">
              <a:xfrm>
                <a:off x="3632" y="2773"/>
                <a:ext cx="6" cy="7"/>
              </a:xfrm>
              <a:custGeom>
                <a:avLst/>
                <a:gdLst>
                  <a:gd name="T0" fmla="*/ 2 w 6"/>
                  <a:gd name="T1" fmla="*/ 6 h 7"/>
                  <a:gd name="T2" fmla="*/ 2 w 6"/>
                  <a:gd name="T3" fmla="*/ 4 h 7"/>
                  <a:gd name="T4" fmla="*/ 0 w 6"/>
                  <a:gd name="T5" fmla="*/ 4 h 7"/>
                  <a:gd name="T6" fmla="*/ 0 w 6"/>
                  <a:gd name="T7" fmla="*/ 0 h 7"/>
                  <a:gd name="T8" fmla="*/ 5 w 6"/>
                  <a:gd name="T9" fmla="*/ 0 h 7"/>
                  <a:gd name="T10" fmla="*/ 5 w 6"/>
                  <a:gd name="T11" fmla="*/ 6 h 7"/>
                  <a:gd name="T12" fmla="*/ 2 w 6"/>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2" y="6"/>
                    </a:moveTo>
                    <a:lnTo>
                      <a:pt x="2" y="4"/>
                    </a:lnTo>
                    <a:lnTo>
                      <a:pt x="0" y="4"/>
                    </a:lnTo>
                    <a:lnTo>
                      <a:pt x="0" y="0"/>
                    </a:lnTo>
                    <a:lnTo>
                      <a:pt x="5" y="0"/>
                    </a:lnTo>
                    <a:lnTo>
                      <a:pt x="5" y="6"/>
                    </a:lnTo>
                    <a:lnTo>
                      <a:pt x="2"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1" name="Freeform 544"/>
              <p:cNvSpPr>
                <a:spLocks/>
              </p:cNvSpPr>
              <p:nvPr/>
            </p:nvSpPr>
            <p:spPr bwMode="auto">
              <a:xfrm>
                <a:off x="3632" y="2775"/>
                <a:ext cx="13" cy="7"/>
              </a:xfrm>
              <a:custGeom>
                <a:avLst/>
                <a:gdLst>
                  <a:gd name="T0" fmla="*/ 6 w 13"/>
                  <a:gd name="T1" fmla="*/ 6 h 7"/>
                  <a:gd name="T2" fmla="*/ 6 w 13"/>
                  <a:gd name="T3" fmla="*/ 4 h 7"/>
                  <a:gd name="T4" fmla="*/ 0 w 13"/>
                  <a:gd name="T5" fmla="*/ 4 h 7"/>
                  <a:gd name="T6" fmla="*/ 0 w 13"/>
                  <a:gd name="T7" fmla="*/ 0 h 7"/>
                  <a:gd name="T8" fmla="*/ 12 w 13"/>
                  <a:gd name="T9" fmla="*/ 0 h 7"/>
                  <a:gd name="T10" fmla="*/ 12 w 13"/>
                  <a:gd name="T11" fmla="*/ 6 h 7"/>
                  <a:gd name="T12" fmla="*/ 6 w 13"/>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6" y="6"/>
                    </a:moveTo>
                    <a:lnTo>
                      <a:pt x="6" y="4"/>
                    </a:lnTo>
                    <a:lnTo>
                      <a:pt x="0" y="4"/>
                    </a:lnTo>
                    <a:lnTo>
                      <a:pt x="0" y="0"/>
                    </a:lnTo>
                    <a:lnTo>
                      <a:pt x="12" y="0"/>
                    </a:lnTo>
                    <a:lnTo>
                      <a:pt x="12" y="6"/>
                    </a:lnTo>
                    <a:lnTo>
                      <a:pt x="6" y="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12" name="Group 545"/>
              <p:cNvGrpSpPr>
                <a:grpSpLocks/>
              </p:cNvGrpSpPr>
              <p:nvPr/>
            </p:nvGrpSpPr>
            <p:grpSpPr bwMode="auto">
              <a:xfrm>
                <a:off x="3614" y="2759"/>
                <a:ext cx="67" cy="19"/>
                <a:chOff x="3614" y="2759"/>
                <a:chExt cx="67" cy="19"/>
              </a:xfrm>
            </p:grpSpPr>
            <p:sp>
              <p:nvSpPr>
                <p:cNvPr id="1522" name="Freeform 546"/>
                <p:cNvSpPr>
                  <a:spLocks/>
                </p:cNvSpPr>
                <p:nvPr/>
              </p:nvSpPr>
              <p:spPr bwMode="auto">
                <a:xfrm>
                  <a:off x="3614" y="2759"/>
                  <a:ext cx="22" cy="6"/>
                </a:xfrm>
                <a:custGeom>
                  <a:avLst/>
                  <a:gdLst>
                    <a:gd name="T0" fmla="*/ 21 w 22"/>
                    <a:gd name="T1" fmla="*/ 4 h 6"/>
                    <a:gd name="T2" fmla="*/ 20 w 22"/>
                    <a:gd name="T3" fmla="*/ 5 h 6"/>
                    <a:gd name="T4" fmla="*/ 17 w 22"/>
                    <a:gd name="T5" fmla="*/ 5 h 6"/>
                    <a:gd name="T6" fmla="*/ 14 w 22"/>
                    <a:gd name="T7" fmla="*/ 4 h 6"/>
                    <a:gd name="T8" fmla="*/ 10 w 22"/>
                    <a:gd name="T9" fmla="*/ 4 h 6"/>
                    <a:gd name="T10" fmla="*/ 6 w 22"/>
                    <a:gd name="T11" fmla="*/ 3 h 6"/>
                    <a:gd name="T12" fmla="*/ 3 w 22"/>
                    <a:gd name="T13" fmla="*/ 2 h 6"/>
                    <a:gd name="T14" fmla="*/ 2 w 22"/>
                    <a:gd name="T15" fmla="*/ 1 h 6"/>
                    <a:gd name="T16" fmla="*/ 1 w 22"/>
                    <a:gd name="T17" fmla="*/ 1 h 6"/>
                    <a:gd name="T18" fmla="*/ 0 w 22"/>
                    <a:gd name="T19" fmla="*/ 1 h 6"/>
                    <a:gd name="T20" fmla="*/ 0 w 22"/>
                    <a:gd name="T21" fmla="*/ 0 h 6"/>
                    <a:gd name="T22" fmla="*/ 1 w 22"/>
                    <a:gd name="T23" fmla="*/ 0 h 6"/>
                    <a:gd name="T24" fmla="*/ 3 w 22"/>
                    <a:gd name="T25" fmla="*/ 0 h 6"/>
                    <a:gd name="T26" fmla="*/ 7 w 22"/>
                    <a:gd name="T27" fmla="*/ 0 h 6"/>
                    <a:gd name="T28" fmla="*/ 11 w 22"/>
                    <a:gd name="T29" fmla="*/ 1 h 6"/>
                    <a:gd name="T30" fmla="*/ 15 w 22"/>
                    <a:gd name="T31" fmla="*/ 2 h 6"/>
                    <a:gd name="T32" fmla="*/ 18 w 22"/>
                    <a:gd name="T33" fmla="*/ 3 h 6"/>
                    <a:gd name="T34" fmla="*/ 19 w 22"/>
                    <a:gd name="T35" fmla="*/ 3 h 6"/>
                    <a:gd name="T36" fmla="*/ 20 w 22"/>
                    <a:gd name="T37" fmla="*/ 4 h 6"/>
                    <a:gd name="T38" fmla="*/ 21 w 22"/>
                    <a:gd name="T39"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6">
                      <a:moveTo>
                        <a:pt x="21" y="4"/>
                      </a:moveTo>
                      <a:lnTo>
                        <a:pt x="20" y="5"/>
                      </a:lnTo>
                      <a:lnTo>
                        <a:pt x="17" y="5"/>
                      </a:lnTo>
                      <a:lnTo>
                        <a:pt x="14" y="4"/>
                      </a:lnTo>
                      <a:lnTo>
                        <a:pt x="10" y="4"/>
                      </a:lnTo>
                      <a:lnTo>
                        <a:pt x="6" y="3"/>
                      </a:lnTo>
                      <a:lnTo>
                        <a:pt x="3" y="2"/>
                      </a:lnTo>
                      <a:lnTo>
                        <a:pt x="2" y="1"/>
                      </a:lnTo>
                      <a:lnTo>
                        <a:pt x="1" y="1"/>
                      </a:lnTo>
                      <a:lnTo>
                        <a:pt x="0" y="1"/>
                      </a:lnTo>
                      <a:lnTo>
                        <a:pt x="0" y="0"/>
                      </a:lnTo>
                      <a:lnTo>
                        <a:pt x="1" y="0"/>
                      </a:lnTo>
                      <a:lnTo>
                        <a:pt x="3" y="0"/>
                      </a:lnTo>
                      <a:lnTo>
                        <a:pt x="7" y="0"/>
                      </a:lnTo>
                      <a:lnTo>
                        <a:pt x="11" y="1"/>
                      </a:lnTo>
                      <a:lnTo>
                        <a:pt x="15" y="2"/>
                      </a:lnTo>
                      <a:lnTo>
                        <a:pt x="18" y="3"/>
                      </a:lnTo>
                      <a:lnTo>
                        <a:pt x="19" y="3"/>
                      </a:lnTo>
                      <a:lnTo>
                        <a:pt x="20" y="4"/>
                      </a:lnTo>
                      <a:lnTo>
                        <a:pt x="21" y="4"/>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3" name="Freeform 547"/>
                <p:cNvSpPr>
                  <a:spLocks/>
                </p:cNvSpPr>
                <p:nvPr/>
              </p:nvSpPr>
              <p:spPr bwMode="auto">
                <a:xfrm>
                  <a:off x="3623" y="2759"/>
                  <a:ext cx="56" cy="17"/>
                </a:xfrm>
                <a:custGeom>
                  <a:avLst/>
                  <a:gdLst>
                    <a:gd name="T0" fmla="*/ 1 w 56"/>
                    <a:gd name="T1" fmla="*/ 0 h 17"/>
                    <a:gd name="T2" fmla="*/ 55 w 56"/>
                    <a:gd name="T3" fmla="*/ 13 h 17"/>
                    <a:gd name="T4" fmla="*/ 54 w 56"/>
                    <a:gd name="T5" fmla="*/ 16 h 17"/>
                    <a:gd name="T6" fmla="*/ 0 w 56"/>
                    <a:gd name="T7" fmla="*/ 4 h 17"/>
                    <a:gd name="T8" fmla="*/ 1 w 56"/>
                    <a:gd name="T9" fmla="*/ 0 h 17"/>
                  </a:gdLst>
                  <a:ahLst/>
                  <a:cxnLst>
                    <a:cxn ang="0">
                      <a:pos x="T0" y="T1"/>
                    </a:cxn>
                    <a:cxn ang="0">
                      <a:pos x="T2" y="T3"/>
                    </a:cxn>
                    <a:cxn ang="0">
                      <a:pos x="T4" y="T5"/>
                    </a:cxn>
                    <a:cxn ang="0">
                      <a:pos x="T6" y="T7"/>
                    </a:cxn>
                    <a:cxn ang="0">
                      <a:pos x="T8" y="T9"/>
                    </a:cxn>
                  </a:cxnLst>
                  <a:rect l="0" t="0" r="r" b="b"/>
                  <a:pathLst>
                    <a:path w="56" h="17">
                      <a:moveTo>
                        <a:pt x="1" y="0"/>
                      </a:moveTo>
                      <a:lnTo>
                        <a:pt x="55" y="13"/>
                      </a:lnTo>
                      <a:lnTo>
                        <a:pt x="54" y="16"/>
                      </a:lnTo>
                      <a:lnTo>
                        <a:pt x="0" y="4"/>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4" name="Freeform 548"/>
                <p:cNvSpPr>
                  <a:spLocks/>
                </p:cNvSpPr>
                <p:nvPr/>
              </p:nvSpPr>
              <p:spPr bwMode="auto">
                <a:xfrm>
                  <a:off x="3623" y="2759"/>
                  <a:ext cx="58" cy="19"/>
                </a:xfrm>
                <a:custGeom>
                  <a:avLst/>
                  <a:gdLst>
                    <a:gd name="T0" fmla="*/ 1 w 58"/>
                    <a:gd name="T1" fmla="*/ 0 h 19"/>
                    <a:gd name="T2" fmla="*/ 57 w 58"/>
                    <a:gd name="T3" fmla="*/ 15 h 19"/>
                    <a:gd name="T4" fmla="*/ 56 w 58"/>
                    <a:gd name="T5" fmla="*/ 18 h 19"/>
                    <a:gd name="T6" fmla="*/ 0 w 58"/>
                    <a:gd name="T7" fmla="*/ 4 h 19"/>
                    <a:gd name="T8" fmla="*/ 1 w 58"/>
                    <a:gd name="T9" fmla="*/ 0 h 19"/>
                  </a:gdLst>
                  <a:ahLst/>
                  <a:cxnLst>
                    <a:cxn ang="0">
                      <a:pos x="T0" y="T1"/>
                    </a:cxn>
                    <a:cxn ang="0">
                      <a:pos x="T2" y="T3"/>
                    </a:cxn>
                    <a:cxn ang="0">
                      <a:pos x="T4" y="T5"/>
                    </a:cxn>
                    <a:cxn ang="0">
                      <a:pos x="T6" y="T7"/>
                    </a:cxn>
                    <a:cxn ang="0">
                      <a:pos x="T8" y="T9"/>
                    </a:cxn>
                  </a:cxnLst>
                  <a:rect l="0" t="0" r="r" b="b"/>
                  <a:pathLst>
                    <a:path w="58" h="19">
                      <a:moveTo>
                        <a:pt x="1" y="0"/>
                      </a:moveTo>
                      <a:lnTo>
                        <a:pt x="57" y="15"/>
                      </a:lnTo>
                      <a:lnTo>
                        <a:pt x="56" y="18"/>
                      </a:lnTo>
                      <a:lnTo>
                        <a:pt x="0" y="4"/>
                      </a:lnTo>
                      <a:lnTo>
                        <a:pt x="1"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3" name="Freeform 549"/>
              <p:cNvSpPr>
                <a:spLocks/>
              </p:cNvSpPr>
              <p:nvPr/>
            </p:nvSpPr>
            <p:spPr bwMode="auto">
              <a:xfrm>
                <a:off x="3660" y="2775"/>
                <a:ext cx="24" cy="7"/>
              </a:xfrm>
              <a:custGeom>
                <a:avLst/>
                <a:gdLst>
                  <a:gd name="T0" fmla="*/ 0 w 24"/>
                  <a:gd name="T1" fmla="*/ 6 h 7"/>
                  <a:gd name="T2" fmla="*/ 0 w 24"/>
                  <a:gd name="T3" fmla="*/ 0 h 7"/>
                  <a:gd name="T4" fmla="*/ 23 w 24"/>
                  <a:gd name="T5" fmla="*/ 0 h 7"/>
                  <a:gd name="T6" fmla="*/ 23 w 24"/>
                  <a:gd name="T7" fmla="*/ 6 h 7"/>
                  <a:gd name="T8" fmla="*/ 0 w 24"/>
                  <a:gd name="T9" fmla="*/ 6 h 7"/>
                </a:gdLst>
                <a:ahLst/>
                <a:cxnLst>
                  <a:cxn ang="0">
                    <a:pos x="T0" y="T1"/>
                  </a:cxn>
                  <a:cxn ang="0">
                    <a:pos x="T2" y="T3"/>
                  </a:cxn>
                  <a:cxn ang="0">
                    <a:pos x="T4" y="T5"/>
                  </a:cxn>
                  <a:cxn ang="0">
                    <a:pos x="T6" y="T7"/>
                  </a:cxn>
                  <a:cxn ang="0">
                    <a:pos x="T8" y="T9"/>
                  </a:cxn>
                </a:cxnLst>
                <a:rect l="0" t="0" r="r" b="b"/>
                <a:pathLst>
                  <a:path w="24" h="7">
                    <a:moveTo>
                      <a:pt x="0" y="6"/>
                    </a:moveTo>
                    <a:lnTo>
                      <a:pt x="0" y="0"/>
                    </a:lnTo>
                    <a:lnTo>
                      <a:pt x="23" y="0"/>
                    </a:lnTo>
                    <a:lnTo>
                      <a:pt x="23" y="6"/>
                    </a:lnTo>
                    <a:lnTo>
                      <a:pt x="0" y="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4" name="Freeform 550"/>
              <p:cNvSpPr>
                <a:spLocks/>
              </p:cNvSpPr>
              <p:nvPr/>
            </p:nvSpPr>
            <p:spPr bwMode="auto">
              <a:xfrm>
                <a:off x="3666" y="2773"/>
                <a:ext cx="13" cy="7"/>
              </a:xfrm>
              <a:custGeom>
                <a:avLst/>
                <a:gdLst>
                  <a:gd name="T0" fmla="*/ 0 w 13"/>
                  <a:gd name="T1" fmla="*/ 6 h 7"/>
                  <a:gd name="T2" fmla="*/ 0 w 13"/>
                  <a:gd name="T3" fmla="*/ 4 h 7"/>
                  <a:gd name="T4" fmla="*/ 1 w 13"/>
                  <a:gd name="T5" fmla="*/ 2 h 7"/>
                  <a:gd name="T6" fmla="*/ 4 w 13"/>
                  <a:gd name="T7" fmla="*/ 1 h 7"/>
                  <a:gd name="T8" fmla="*/ 6 w 13"/>
                  <a:gd name="T9" fmla="*/ 0 h 7"/>
                  <a:gd name="T10" fmla="*/ 9 w 13"/>
                  <a:gd name="T11" fmla="*/ 1 h 7"/>
                  <a:gd name="T12" fmla="*/ 11 w 13"/>
                  <a:gd name="T13" fmla="*/ 2 h 7"/>
                  <a:gd name="T14" fmla="*/ 12 w 13"/>
                  <a:gd name="T15" fmla="*/ 4 h 7"/>
                  <a:gd name="T16" fmla="*/ 12 w 13"/>
                  <a:gd name="T17" fmla="*/ 6 h 7"/>
                  <a:gd name="T18" fmla="*/ 0 w 13"/>
                  <a:gd name="T1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7">
                    <a:moveTo>
                      <a:pt x="0" y="6"/>
                    </a:moveTo>
                    <a:lnTo>
                      <a:pt x="0" y="4"/>
                    </a:lnTo>
                    <a:lnTo>
                      <a:pt x="1" y="2"/>
                    </a:lnTo>
                    <a:lnTo>
                      <a:pt x="4" y="1"/>
                    </a:lnTo>
                    <a:lnTo>
                      <a:pt x="6" y="0"/>
                    </a:lnTo>
                    <a:lnTo>
                      <a:pt x="9" y="1"/>
                    </a:lnTo>
                    <a:lnTo>
                      <a:pt x="11" y="2"/>
                    </a:lnTo>
                    <a:lnTo>
                      <a:pt x="12" y="4"/>
                    </a:lnTo>
                    <a:lnTo>
                      <a:pt x="1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 name="Freeform 551"/>
              <p:cNvSpPr>
                <a:spLocks/>
              </p:cNvSpPr>
              <p:nvPr/>
            </p:nvSpPr>
            <p:spPr bwMode="auto">
              <a:xfrm>
                <a:off x="3666" y="2775"/>
                <a:ext cx="15" cy="7"/>
              </a:xfrm>
              <a:custGeom>
                <a:avLst/>
                <a:gdLst>
                  <a:gd name="T0" fmla="*/ 0 w 15"/>
                  <a:gd name="T1" fmla="*/ 6 h 7"/>
                  <a:gd name="T2" fmla="*/ 0 w 15"/>
                  <a:gd name="T3" fmla="*/ 4 h 7"/>
                  <a:gd name="T4" fmla="*/ 2 w 15"/>
                  <a:gd name="T5" fmla="*/ 2 h 7"/>
                  <a:gd name="T6" fmla="*/ 4 w 15"/>
                  <a:gd name="T7" fmla="*/ 1 h 7"/>
                  <a:gd name="T8" fmla="*/ 7 w 15"/>
                  <a:gd name="T9" fmla="*/ 0 h 7"/>
                  <a:gd name="T10" fmla="*/ 10 w 15"/>
                  <a:gd name="T11" fmla="*/ 1 h 7"/>
                  <a:gd name="T12" fmla="*/ 12 w 15"/>
                  <a:gd name="T13" fmla="*/ 2 h 7"/>
                  <a:gd name="T14" fmla="*/ 14 w 15"/>
                  <a:gd name="T15" fmla="*/ 4 h 7"/>
                  <a:gd name="T16" fmla="*/ 14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0" y="6"/>
                    </a:moveTo>
                    <a:lnTo>
                      <a:pt x="0" y="4"/>
                    </a:lnTo>
                    <a:lnTo>
                      <a:pt x="2" y="2"/>
                    </a:lnTo>
                    <a:lnTo>
                      <a:pt x="4" y="1"/>
                    </a:lnTo>
                    <a:lnTo>
                      <a:pt x="7" y="0"/>
                    </a:lnTo>
                    <a:lnTo>
                      <a:pt x="10" y="1"/>
                    </a:lnTo>
                    <a:lnTo>
                      <a:pt x="12" y="2"/>
                    </a:lnTo>
                    <a:lnTo>
                      <a:pt x="14" y="4"/>
                    </a:lnTo>
                    <a:lnTo>
                      <a:pt x="14" y="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6" name="Line 552"/>
              <p:cNvSpPr>
                <a:spLocks noChangeShapeType="1"/>
              </p:cNvSpPr>
              <p:nvPr/>
            </p:nvSpPr>
            <p:spPr bwMode="auto">
              <a:xfrm>
                <a:off x="3673" y="2775"/>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7" name="Line 553"/>
              <p:cNvSpPr>
                <a:spLocks noChangeShapeType="1"/>
              </p:cNvSpPr>
              <p:nvPr/>
            </p:nvSpPr>
            <p:spPr bwMode="auto">
              <a:xfrm>
                <a:off x="3673" y="2775"/>
                <a:ext cx="0" cy="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8" name="Line 554"/>
              <p:cNvSpPr>
                <a:spLocks noChangeShapeType="1"/>
              </p:cNvSpPr>
              <p:nvPr/>
            </p:nvSpPr>
            <p:spPr bwMode="auto">
              <a:xfrm>
                <a:off x="3673" y="2775"/>
                <a:ext cx="0" cy="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9" name="Freeform 555"/>
              <p:cNvSpPr>
                <a:spLocks/>
              </p:cNvSpPr>
              <p:nvPr/>
            </p:nvSpPr>
            <p:spPr bwMode="auto">
              <a:xfrm>
                <a:off x="3614" y="2752"/>
                <a:ext cx="22" cy="11"/>
              </a:xfrm>
              <a:custGeom>
                <a:avLst/>
                <a:gdLst>
                  <a:gd name="T0" fmla="*/ 21 w 22"/>
                  <a:gd name="T1" fmla="*/ 9 h 11"/>
                  <a:gd name="T2" fmla="*/ 20 w 22"/>
                  <a:gd name="T3" fmla="*/ 10 h 11"/>
                  <a:gd name="T4" fmla="*/ 17 w 22"/>
                  <a:gd name="T5" fmla="*/ 10 h 11"/>
                  <a:gd name="T6" fmla="*/ 14 w 22"/>
                  <a:gd name="T7" fmla="*/ 9 h 11"/>
                  <a:gd name="T8" fmla="*/ 10 w 22"/>
                  <a:gd name="T9" fmla="*/ 8 h 11"/>
                  <a:gd name="T10" fmla="*/ 6 w 22"/>
                  <a:gd name="T11" fmla="*/ 6 h 11"/>
                  <a:gd name="T12" fmla="*/ 3 w 22"/>
                  <a:gd name="T13" fmla="*/ 3 h 11"/>
                  <a:gd name="T14" fmla="*/ 2 w 22"/>
                  <a:gd name="T15" fmla="*/ 3 h 11"/>
                  <a:gd name="T16" fmla="*/ 1 w 22"/>
                  <a:gd name="T17" fmla="*/ 2 h 11"/>
                  <a:gd name="T18" fmla="*/ 0 w 22"/>
                  <a:gd name="T19" fmla="*/ 1 h 11"/>
                  <a:gd name="T20" fmla="*/ 1 w 22"/>
                  <a:gd name="T21" fmla="*/ 0 h 11"/>
                  <a:gd name="T22" fmla="*/ 3 w 22"/>
                  <a:gd name="T23" fmla="*/ 0 h 11"/>
                  <a:gd name="T24" fmla="*/ 7 w 22"/>
                  <a:gd name="T25" fmla="*/ 1 h 11"/>
                  <a:gd name="T26" fmla="*/ 11 w 22"/>
                  <a:gd name="T27" fmla="*/ 2 h 11"/>
                  <a:gd name="T28" fmla="*/ 15 w 22"/>
                  <a:gd name="T29" fmla="*/ 4 h 11"/>
                  <a:gd name="T30" fmla="*/ 18 w 22"/>
                  <a:gd name="T31" fmla="*/ 6 h 11"/>
                  <a:gd name="T32" fmla="*/ 19 w 22"/>
                  <a:gd name="T33" fmla="*/ 7 h 11"/>
                  <a:gd name="T34" fmla="*/ 20 w 22"/>
                  <a:gd name="T35" fmla="*/ 8 h 11"/>
                  <a:gd name="T36" fmla="*/ 21 w 22"/>
                  <a:gd name="T37" fmla="*/ 8 h 11"/>
                  <a:gd name="T38" fmla="*/ 21 w 22"/>
                  <a:gd name="T3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11">
                    <a:moveTo>
                      <a:pt x="21" y="9"/>
                    </a:moveTo>
                    <a:lnTo>
                      <a:pt x="20" y="10"/>
                    </a:lnTo>
                    <a:lnTo>
                      <a:pt x="17" y="10"/>
                    </a:lnTo>
                    <a:lnTo>
                      <a:pt x="14" y="9"/>
                    </a:lnTo>
                    <a:lnTo>
                      <a:pt x="10" y="8"/>
                    </a:lnTo>
                    <a:lnTo>
                      <a:pt x="6" y="6"/>
                    </a:lnTo>
                    <a:lnTo>
                      <a:pt x="3" y="3"/>
                    </a:lnTo>
                    <a:lnTo>
                      <a:pt x="2" y="3"/>
                    </a:lnTo>
                    <a:lnTo>
                      <a:pt x="1" y="2"/>
                    </a:lnTo>
                    <a:lnTo>
                      <a:pt x="0" y="1"/>
                    </a:lnTo>
                    <a:lnTo>
                      <a:pt x="1" y="0"/>
                    </a:lnTo>
                    <a:lnTo>
                      <a:pt x="3" y="0"/>
                    </a:lnTo>
                    <a:lnTo>
                      <a:pt x="7" y="1"/>
                    </a:lnTo>
                    <a:lnTo>
                      <a:pt x="11" y="2"/>
                    </a:lnTo>
                    <a:lnTo>
                      <a:pt x="15" y="4"/>
                    </a:lnTo>
                    <a:lnTo>
                      <a:pt x="18" y="6"/>
                    </a:lnTo>
                    <a:lnTo>
                      <a:pt x="19" y="7"/>
                    </a:lnTo>
                    <a:lnTo>
                      <a:pt x="20" y="8"/>
                    </a:lnTo>
                    <a:lnTo>
                      <a:pt x="21" y="8"/>
                    </a:lnTo>
                    <a:lnTo>
                      <a:pt x="21" y="9"/>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0" name="Freeform 556"/>
              <p:cNvSpPr>
                <a:spLocks/>
              </p:cNvSpPr>
              <p:nvPr/>
            </p:nvSpPr>
            <p:spPr bwMode="auto">
              <a:xfrm>
                <a:off x="3623" y="2757"/>
                <a:ext cx="56" cy="17"/>
              </a:xfrm>
              <a:custGeom>
                <a:avLst/>
                <a:gdLst>
                  <a:gd name="T0" fmla="*/ 1 w 56"/>
                  <a:gd name="T1" fmla="*/ 0 h 17"/>
                  <a:gd name="T2" fmla="*/ 55 w 56"/>
                  <a:gd name="T3" fmla="*/ 12 h 17"/>
                  <a:gd name="T4" fmla="*/ 54 w 56"/>
                  <a:gd name="T5" fmla="*/ 16 h 17"/>
                  <a:gd name="T6" fmla="*/ 0 w 56"/>
                  <a:gd name="T7" fmla="*/ 3 h 17"/>
                  <a:gd name="T8" fmla="*/ 1 w 56"/>
                  <a:gd name="T9" fmla="*/ 0 h 17"/>
                </a:gdLst>
                <a:ahLst/>
                <a:cxnLst>
                  <a:cxn ang="0">
                    <a:pos x="T0" y="T1"/>
                  </a:cxn>
                  <a:cxn ang="0">
                    <a:pos x="T2" y="T3"/>
                  </a:cxn>
                  <a:cxn ang="0">
                    <a:pos x="T4" y="T5"/>
                  </a:cxn>
                  <a:cxn ang="0">
                    <a:pos x="T6" y="T7"/>
                  </a:cxn>
                  <a:cxn ang="0">
                    <a:pos x="T8" y="T9"/>
                  </a:cxn>
                </a:cxnLst>
                <a:rect l="0" t="0" r="r" b="b"/>
                <a:pathLst>
                  <a:path w="56" h="17">
                    <a:moveTo>
                      <a:pt x="1" y="0"/>
                    </a:moveTo>
                    <a:lnTo>
                      <a:pt x="55" y="12"/>
                    </a:lnTo>
                    <a:lnTo>
                      <a:pt x="54" y="16"/>
                    </a:lnTo>
                    <a:lnTo>
                      <a:pt x="0" y="3"/>
                    </a:lnTo>
                    <a:lnTo>
                      <a:pt x="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1" name="Freeform 557"/>
              <p:cNvSpPr>
                <a:spLocks/>
              </p:cNvSpPr>
              <p:nvPr/>
            </p:nvSpPr>
            <p:spPr bwMode="auto">
              <a:xfrm>
                <a:off x="3623" y="2757"/>
                <a:ext cx="58" cy="19"/>
              </a:xfrm>
              <a:custGeom>
                <a:avLst/>
                <a:gdLst>
                  <a:gd name="T0" fmla="*/ 1 w 58"/>
                  <a:gd name="T1" fmla="*/ 0 h 19"/>
                  <a:gd name="T2" fmla="*/ 57 w 58"/>
                  <a:gd name="T3" fmla="*/ 14 h 19"/>
                  <a:gd name="T4" fmla="*/ 56 w 58"/>
                  <a:gd name="T5" fmla="*/ 18 h 19"/>
                  <a:gd name="T6" fmla="*/ 0 w 58"/>
                  <a:gd name="T7" fmla="*/ 4 h 19"/>
                  <a:gd name="T8" fmla="*/ 1 w 58"/>
                  <a:gd name="T9" fmla="*/ 0 h 19"/>
                </a:gdLst>
                <a:ahLst/>
                <a:cxnLst>
                  <a:cxn ang="0">
                    <a:pos x="T0" y="T1"/>
                  </a:cxn>
                  <a:cxn ang="0">
                    <a:pos x="T2" y="T3"/>
                  </a:cxn>
                  <a:cxn ang="0">
                    <a:pos x="T4" y="T5"/>
                  </a:cxn>
                  <a:cxn ang="0">
                    <a:pos x="T6" y="T7"/>
                  </a:cxn>
                  <a:cxn ang="0">
                    <a:pos x="T8" y="T9"/>
                  </a:cxn>
                </a:cxnLst>
                <a:rect l="0" t="0" r="r" b="b"/>
                <a:pathLst>
                  <a:path w="58" h="19">
                    <a:moveTo>
                      <a:pt x="1" y="0"/>
                    </a:moveTo>
                    <a:lnTo>
                      <a:pt x="57" y="14"/>
                    </a:lnTo>
                    <a:lnTo>
                      <a:pt x="56" y="18"/>
                    </a:lnTo>
                    <a:lnTo>
                      <a:pt x="0" y="4"/>
                    </a:lnTo>
                    <a:lnTo>
                      <a:pt x="1"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3" name="Group 558"/>
            <p:cNvGrpSpPr>
              <a:grpSpLocks/>
            </p:cNvGrpSpPr>
            <p:nvPr/>
          </p:nvGrpSpPr>
          <p:grpSpPr bwMode="auto">
            <a:xfrm>
              <a:off x="2778984" y="3697657"/>
              <a:ext cx="193955" cy="196158"/>
              <a:chOff x="2472" y="2931"/>
              <a:chExt cx="78" cy="55"/>
            </a:xfrm>
          </p:grpSpPr>
          <p:sp>
            <p:nvSpPr>
              <p:cNvPr id="1476" name="Freeform 559"/>
              <p:cNvSpPr>
                <a:spLocks/>
              </p:cNvSpPr>
              <p:nvPr/>
            </p:nvSpPr>
            <p:spPr bwMode="auto">
              <a:xfrm>
                <a:off x="2472" y="2937"/>
                <a:ext cx="12" cy="46"/>
              </a:xfrm>
              <a:custGeom>
                <a:avLst/>
                <a:gdLst>
                  <a:gd name="T0" fmla="*/ 0 w 12"/>
                  <a:gd name="T1" fmla="*/ 26 h 46"/>
                  <a:gd name="T2" fmla="*/ 0 w 12"/>
                  <a:gd name="T3" fmla="*/ 11 h 46"/>
                  <a:gd name="T4" fmla="*/ 3 w 12"/>
                  <a:gd name="T5" fmla="*/ 0 h 46"/>
                  <a:gd name="T6" fmla="*/ 11 w 12"/>
                  <a:gd name="T7" fmla="*/ 23 h 46"/>
                  <a:gd name="T8" fmla="*/ 11 w 12"/>
                  <a:gd name="T9" fmla="*/ 45 h 46"/>
                  <a:gd name="T10" fmla="*/ 0 w 12"/>
                  <a:gd name="T11" fmla="*/ 26 h 46"/>
                </a:gdLst>
                <a:ahLst/>
                <a:cxnLst>
                  <a:cxn ang="0">
                    <a:pos x="T0" y="T1"/>
                  </a:cxn>
                  <a:cxn ang="0">
                    <a:pos x="T2" y="T3"/>
                  </a:cxn>
                  <a:cxn ang="0">
                    <a:pos x="T4" y="T5"/>
                  </a:cxn>
                  <a:cxn ang="0">
                    <a:pos x="T6" y="T7"/>
                  </a:cxn>
                  <a:cxn ang="0">
                    <a:pos x="T8" y="T9"/>
                  </a:cxn>
                  <a:cxn ang="0">
                    <a:pos x="T10" y="T11"/>
                  </a:cxn>
                </a:cxnLst>
                <a:rect l="0" t="0" r="r" b="b"/>
                <a:pathLst>
                  <a:path w="12" h="46">
                    <a:moveTo>
                      <a:pt x="0" y="26"/>
                    </a:moveTo>
                    <a:lnTo>
                      <a:pt x="0" y="11"/>
                    </a:lnTo>
                    <a:lnTo>
                      <a:pt x="3" y="0"/>
                    </a:lnTo>
                    <a:lnTo>
                      <a:pt x="11" y="23"/>
                    </a:lnTo>
                    <a:lnTo>
                      <a:pt x="11" y="45"/>
                    </a:lnTo>
                    <a:lnTo>
                      <a:pt x="0" y="26"/>
                    </a:lnTo>
                  </a:path>
                </a:pathLst>
              </a:custGeom>
              <a:solidFill>
                <a:srgbClr val="CC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7" name="Freeform 560"/>
              <p:cNvSpPr>
                <a:spLocks/>
              </p:cNvSpPr>
              <p:nvPr/>
            </p:nvSpPr>
            <p:spPr bwMode="auto">
              <a:xfrm>
                <a:off x="2472" y="2937"/>
                <a:ext cx="15" cy="49"/>
              </a:xfrm>
              <a:custGeom>
                <a:avLst/>
                <a:gdLst>
                  <a:gd name="T0" fmla="*/ 0 w 15"/>
                  <a:gd name="T1" fmla="*/ 28 h 49"/>
                  <a:gd name="T2" fmla="*/ 0 w 15"/>
                  <a:gd name="T3" fmla="*/ 12 h 49"/>
                  <a:gd name="T4" fmla="*/ 4 w 15"/>
                  <a:gd name="T5" fmla="*/ 0 h 49"/>
                  <a:gd name="T6" fmla="*/ 14 w 15"/>
                  <a:gd name="T7" fmla="*/ 24 h 49"/>
                  <a:gd name="T8" fmla="*/ 14 w 15"/>
                  <a:gd name="T9" fmla="*/ 48 h 49"/>
                  <a:gd name="T10" fmla="*/ 0 w 15"/>
                  <a:gd name="T11" fmla="*/ 28 h 49"/>
                </a:gdLst>
                <a:ahLst/>
                <a:cxnLst>
                  <a:cxn ang="0">
                    <a:pos x="T0" y="T1"/>
                  </a:cxn>
                  <a:cxn ang="0">
                    <a:pos x="T2" y="T3"/>
                  </a:cxn>
                  <a:cxn ang="0">
                    <a:pos x="T4" y="T5"/>
                  </a:cxn>
                  <a:cxn ang="0">
                    <a:pos x="T6" y="T7"/>
                  </a:cxn>
                  <a:cxn ang="0">
                    <a:pos x="T8" y="T9"/>
                  </a:cxn>
                  <a:cxn ang="0">
                    <a:pos x="T10" y="T11"/>
                  </a:cxn>
                </a:cxnLst>
                <a:rect l="0" t="0" r="r" b="b"/>
                <a:pathLst>
                  <a:path w="15" h="49">
                    <a:moveTo>
                      <a:pt x="0" y="28"/>
                    </a:moveTo>
                    <a:lnTo>
                      <a:pt x="0" y="12"/>
                    </a:lnTo>
                    <a:lnTo>
                      <a:pt x="4" y="0"/>
                    </a:lnTo>
                    <a:lnTo>
                      <a:pt x="14" y="24"/>
                    </a:lnTo>
                    <a:lnTo>
                      <a:pt x="14" y="48"/>
                    </a:lnTo>
                    <a:lnTo>
                      <a:pt x="0" y="28"/>
                    </a:lnTo>
                  </a:path>
                </a:pathLst>
              </a:custGeom>
              <a:solidFill>
                <a:srgbClr val="CC996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8" name="Freeform 561"/>
              <p:cNvSpPr>
                <a:spLocks/>
              </p:cNvSpPr>
              <p:nvPr/>
            </p:nvSpPr>
            <p:spPr bwMode="auto">
              <a:xfrm>
                <a:off x="2475" y="2931"/>
                <a:ext cx="73" cy="50"/>
              </a:xfrm>
              <a:custGeom>
                <a:avLst/>
                <a:gdLst>
                  <a:gd name="T0" fmla="*/ 0 w 73"/>
                  <a:gd name="T1" fmla="*/ 2 h 50"/>
                  <a:gd name="T2" fmla="*/ 54 w 73"/>
                  <a:gd name="T3" fmla="*/ 0 h 50"/>
                  <a:gd name="T4" fmla="*/ 72 w 73"/>
                  <a:gd name="T5" fmla="*/ 20 h 50"/>
                  <a:gd name="T6" fmla="*/ 12 w 73"/>
                  <a:gd name="T7" fmla="*/ 49 h 50"/>
                  <a:gd name="T8" fmla="*/ 11 w 73"/>
                  <a:gd name="T9" fmla="*/ 30 h 50"/>
                  <a:gd name="T10" fmla="*/ 0 w 73"/>
                  <a:gd name="T11" fmla="*/ 2 h 50"/>
                </a:gdLst>
                <a:ahLst/>
                <a:cxnLst>
                  <a:cxn ang="0">
                    <a:pos x="T0" y="T1"/>
                  </a:cxn>
                  <a:cxn ang="0">
                    <a:pos x="T2" y="T3"/>
                  </a:cxn>
                  <a:cxn ang="0">
                    <a:pos x="T4" y="T5"/>
                  </a:cxn>
                  <a:cxn ang="0">
                    <a:pos x="T6" y="T7"/>
                  </a:cxn>
                  <a:cxn ang="0">
                    <a:pos x="T8" y="T9"/>
                  </a:cxn>
                  <a:cxn ang="0">
                    <a:pos x="T10" y="T11"/>
                  </a:cxn>
                </a:cxnLst>
                <a:rect l="0" t="0" r="r" b="b"/>
                <a:pathLst>
                  <a:path w="73" h="50">
                    <a:moveTo>
                      <a:pt x="0" y="2"/>
                    </a:moveTo>
                    <a:lnTo>
                      <a:pt x="54" y="0"/>
                    </a:lnTo>
                    <a:lnTo>
                      <a:pt x="72" y="20"/>
                    </a:lnTo>
                    <a:lnTo>
                      <a:pt x="12" y="49"/>
                    </a:lnTo>
                    <a:lnTo>
                      <a:pt x="11" y="30"/>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9" name="Freeform 562"/>
              <p:cNvSpPr>
                <a:spLocks/>
              </p:cNvSpPr>
              <p:nvPr/>
            </p:nvSpPr>
            <p:spPr bwMode="auto">
              <a:xfrm>
                <a:off x="2475" y="2931"/>
                <a:ext cx="75" cy="50"/>
              </a:xfrm>
              <a:custGeom>
                <a:avLst/>
                <a:gdLst>
                  <a:gd name="T0" fmla="*/ 0 w 75"/>
                  <a:gd name="T1" fmla="*/ 2 h 50"/>
                  <a:gd name="T2" fmla="*/ 56 w 75"/>
                  <a:gd name="T3" fmla="*/ 0 h 50"/>
                  <a:gd name="T4" fmla="*/ 74 w 75"/>
                  <a:gd name="T5" fmla="*/ 20 h 50"/>
                  <a:gd name="T6" fmla="*/ 12 w 75"/>
                  <a:gd name="T7" fmla="*/ 49 h 50"/>
                  <a:gd name="T8" fmla="*/ 12 w 75"/>
                  <a:gd name="T9" fmla="*/ 30 h 50"/>
                  <a:gd name="T10" fmla="*/ 0 w 75"/>
                  <a:gd name="T11" fmla="*/ 2 h 50"/>
                </a:gdLst>
                <a:ahLst/>
                <a:cxnLst>
                  <a:cxn ang="0">
                    <a:pos x="T0" y="T1"/>
                  </a:cxn>
                  <a:cxn ang="0">
                    <a:pos x="T2" y="T3"/>
                  </a:cxn>
                  <a:cxn ang="0">
                    <a:pos x="T4" y="T5"/>
                  </a:cxn>
                  <a:cxn ang="0">
                    <a:pos x="T6" y="T7"/>
                  </a:cxn>
                  <a:cxn ang="0">
                    <a:pos x="T8" y="T9"/>
                  </a:cxn>
                  <a:cxn ang="0">
                    <a:pos x="T10" y="T11"/>
                  </a:cxn>
                </a:cxnLst>
                <a:rect l="0" t="0" r="r" b="b"/>
                <a:pathLst>
                  <a:path w="75" h="50">
                    <a:moveTo>
                      <a:pt x="0" y="2"/>
                    </a:moveTo>
                    <a:lnTo>
                      <a:pt x="56" y="0"/>
                    </a:lnTo>
                    <a:lnTo>
                      <a:pt x="74" y="20"/>
                    </a:lnTo>
                    <a:lnTo>
                      <a:pt x="12" y="49"/>
                    </a:lnTo>
                    <a:lnTo>
                      <a:pt x="12" y="30"/>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0" name="Freeform 563"/>
              <p:cNvSpPr>
                <a:spLocks/>
              </p:cNvSpPr>
              <p:nvPr/>
            </p:nvSpPr>
            <p:spPr bwMode="auto">
              <a:xfrm>
                <a:off x="2486" y="2951"/>
                <a:ext cx="62" cy="32"/>
              </a:xfrm>
              <a:custGeom>
                <a:avLst/>
                <a:gdLst>
                  <a:gd name="T0" fmla="*/ 0 w 62"/>
                  <a:gd name="T1" fmla="*/ 10 h 32"/>
                  <a:gd name="T2" fmla="*/ 61 w 62"/>
                  <a:gd name="T3" fmla="*/ 0 h 32"/>
                  <a:gd name="T4" fmla="*/ 61 w 62"/>
                  <a:gd name="T5" fmla="*/ 18 h 32"/>
                  <a:gd name="T6" fmla="*/ 0 w 62"/>
                  <a:gd name="T7" fmla="*/ 31 h 32"/>
                  <a:gd name="T8" fmla="*/ 0 w 62"/>
                  <a:gd name="T9" fmla="*/ 10 h 32"/>
                </a:gdLst>
                <a:ahLst/>
                <a:cxnLst>
                  <a:cxn ang="0">
                    <a:pos x="T0" y="T1"/>
                  </a:cxn>
                  <a:cxn ang="0">
                    <a:pos x="T2" y="T3"/>
                  </a:cxn>
                  <a:cxn ang="0">
                    <a:pos x="T4" y="T5"/>
                  </a:cxn>
                  <a:cxn ang="0">
                    <a:pos x="T6" y="T7"/>
                  </a:cxn>
                  <a:cxn ang="0">
                    <a:pos x="T8" y="T9"/>
                  </a:cxn>
                </a:cxnLst>
                <a:rect l="0" t="0" r="r" b="b"/>
                <a:pathLst>
                  <a:path w="62" h="32">
                    <a:moveTo>
                      <a:pt x="0" y="10"/>
                    </a:moveTo>
                    <a:lnTo>
                      <a:pt x="61" y="0"/>
                    </a:lnTo>
                    <a:lnTo>
                      <a:pt x="61" y="18"/>
                    </a:lnTo>
                    <a:lnTo>
                      <a:pt x="0" y="31"/>
                    </a:lnTo>
                    <a:lnTo>
                      <a:pt x="0" y="10"/>
                    </a:lnTo>
                  </a:path>
                </a:pathLst>
              </a:custGeom>
              <a:solidFill>
                <a:srgbClr val="9966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1" name="Freeform 564"/>
              <p:cNvSpPr>
                <a:spLocks/>
              </p:cNvSpPr>
              <p:nvPr/>
            </p:nvSpPr>
            <p:spPr bwMode="auto">
              <a:xfrm>
                <a:off x="2486" y="2951"/>
                <a:ext cx="64" cy="35"/>
              </a:xfrm>
              <a:custGeom>
                <a:avLst/>
                <a:gdLst>
                  <a:gd name="T0" fmla="*/ 0 w 64"/>
                  <a:gd name="T1" fmla="*/ 11 h 35"/>
                  <a:gd name="T2" fmla="*/ 63 w 64"/>
                  <a:gd name="T3" fmla="*/ 0 h 35"/>
                  <a:gd name="T4" fmla="*/ 63 w 64"/>
                  <a:gd name="T5" fmla="*/ 19 h 35"/>
                  <a:gd name="T6" fmla="*/ 0 w 64"/>
                  <a:gd name="T7" fmla="*/ 34 h 35"/>
                  <a:gd name="T8" fmla="*/ 0 w 64"/>
                  <a:gd name="T9" fmla="*/ 11 h 35"/>
                </a:gdLst>
                <a:ahLst/>
                <a:cxnLst>
                  <a:cxn ang="0">
                    <a:pos x="T0" y="T1"/>
                  </a:cxn>
                  <a:cxn ang="0">
                    <a:pos x="T2" y="T3"/>
                  </a:cxn>
                  <a:cxn ang="0">
                    <a:pos x="T4" y="T5"/>
                  </a:cxn>
                  <a:cxn ang="0">
                    <a:pos x="T6" y="T7"/>
                  </a:cxn>
                  <a:cxn ang="0">
                    <a:pos x="T8" y="T9"/>
                  </a:cxn>
                </a:cxnLst>
                <a:rect l="0" t="0" r="r" b="b"/>
                <a:pathLst>
                  <a:path w="64" h="35">
                    <a:moveTo>
                      <a:pt x="0" y="11"/>
                    </a:moveTo>
                    <a:lnTo>
                      <a:pt x="63" y="0"/>
                    </a:lnTo>
                    <a:lnTo>
                      <a:pt x="63" y="19"/>
                    </a:lnTo>
                    <a:lnTo>
                      <a:pt x="0" y="34"/>
                    </a:lnTo>
                    <a:lnTo>
                      <a:pt x="0" y="11"/>
                    </a:lnTo>
                  </a:path>
                </a:pathLst>
              </a:custGeom>
              <a:solidFill>
                <a:srgbClr val="996633"/>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2" name="Freeform 565"/>
              <p:cNvSpPr>
                <a:spLocks/>
              </p:cNvSpPr>
              <p:nvPr/>
            </p:nvSpPr>
            <p:spPr bwMode="auto">
              <a:xfrm>
                <a:off x="2495" y="2965"/>
                <a:ext cx="3" cy="8"/>
              </a:xfrm>
              <a:custGeom>
                <a:avLst/>
                <a:gdLst>
                  <a:gd name="T0" fmla="*/ 0 w 3"/>
                  <a:gd name="T1" fmla="*/ 1 h 8"/>
                  <a:gd name="T2" fmla="*/ 2 w 3"/>
                  <a:gd name="T3" fmla="*/ 0 h 8"/>
                  <a:gd name="T4" fmla="*/ 2 w 3"/>
                  <a:gd name="T5" fmla="*/ 6 h 8"/>
                  <a:gd name="T6" fmla="*/ 0 w 3"/>
                  <a:gd name="T7" fmla="*/ 7 h 8"/>
                  <a:gd name="T8" fmla="*/ 0 w 3"/>
                  <a:gd name="T9" fmla="*/ 1 h 8"/>
                </a:gdLst>
                <a:ahLst/>
                <a:cxnLst>
                  <a:cxn ang="0">
                    <a:pos x="T0" y="T1"/>
                  </a:cxn>
                  <a:cxn ang="0">
                    <a:pos x="T2" y="T3"/>
                  </a:cxn>
                  <a:cxn ang="0">
                    <a:pos x="T4" y="T5"/>
                  </a:cxn>
                  <a:cxn ang="0">
                    <a:pos x="T6" y="T7"/>
                  </a:cxn>
                  <a:cxn ang="0">
                    <a:pos x="T8" y="T9"/>
                  </a:cxn>
                </a:cxnLst>
                <a:rect l="0" t="0" r="r" b="b"/>
                <a:pathLst>
                  <a:path w="3" h="8">
                    <a:moveTo>
                      <a:pt x="0" y="1"/>
                    </a:moveTo>
                    <a:lnTo>
                      <a:pt x="2" y="0"/>
                    </a:lnTo>
                    <a:lnTo>
                      <a:pt x="2" y="6"/>
                    </a:lnTo>
                    <a:lnTo>
                      <a:pt x="0" y="7"/>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3" name="Freeform 566"/>
              <p:cNvSpPr>
                <a:spLocks/>
              </p:cNvSpPr>
              <p:nvPr/>
            </p:nvSpPr>
            <p:spPr bwMode="auto">
              <a:xfrm>
                <a:off x="2495" y="2965"/>
                <a:ext cx="7" cy="13"/>
              </a:xfrm>
              <a:custGeom>
                <a:avLst/>
                <a:gdLst>
                  <a:gd name="T0" fmla="*/ 0 w 7"/>
                  <a:gd name="T1" fmla="*/ 2 h 13"/>
                  <a:gd name="T2" fmla="*/ 6 w 7"/>
                  <a:gd name="T3" fmla="*/ 0 h 13"/>
                  <a:gd name="T4" fmla="*/ 6 w 7"/>
                  <a:gd name="T5" fmla="*/ 10 h 13"/>
                  <a:gd name="T6" fmla="*/ 0 w 7"/>
                  <a:gd name="T7" fmla="*/ 12 h 13"/>
                  <a:gd name="T8" fmla="*/ 0 w 7"/>
                  <a:gd name="T9" fmla="*/ 2 h 13"/>
                </a:gdLst>
                <a:ahLst/>
                <a:cxnLst>
                  <a:cxn ang="0">
                    <a:pos x="T0" y="T1"/>
                  </a:cxn>
                  <a:cxn ang="0">
                    <a:pos x="T2" y="T3"/>
                  </a:cxn>
                  <a:cxn ang="0">
                    <a:pos x="T4" y="T5"/>
                  </a:cxn>
                  <a:cxn ang="0">
                    <a:pos x="T6" y="T7"/>
                  </a:cxn>
                  <a:cxn ang="0">
                    <a:pos x="T8" y="T9"/>
                  </a:cxn>
                </a:cxnLst>
                <a:rect l="0" t="0" r="r" b="b"/>
                <a:pathLst>
                  <a:path w="7" h="13">
                    <a:moveTo>
                      <a:pt x="0" y="2"/>
                    </a:moveTo>
                    <a:lnTo>
                      <a:pt x="6" y="0"/>
                    </a:lnTo>
                    <a:lnTo>
                      <a:pt x="6" y="10"/>
                    </a:lnTo>
                    <a:lnTo>
                      <a:pt x="0" y="12"/>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4" name="Freeform 567"/>
              <p:cNvSpPr>
                <a:spLocks/>
              </p:cNvSpPr>
              <p:nvPr/>
            </p:nvSpPr>
            <p:spPr bwMode="auto">
              <a:xfrm>
                <a:off x="2472" y="2951"/>
                <a:ext cx="5" cy="23"/>
              </a:xfrm>
              <a:custGeom>
                <a:avLst/>
                <a:gdLst>
                  <a:gd name="T0" fmla="*/ 0 w 5"/>
                  <a:gd name="T1" fmla="*/ 17 h 23"/>
                  <a:gd name="T2" fmla="*/ 0 w 5"/>
                  <a:gd name="T3" fmla="*/ 0 h 23"/>
                  <a:gd name="T4" fmla="*/ 4 w 5"/>
                  <a:gd name="T5" fmla="*/ 3 h 23"/>
                  <a:gd name="T6" fmla="*/ 4 w 5"/>
                  <a:gd name="T7" fmla="*/ 22 h 23"/>
                </a:gdLst>
                <a:ahLst/>
                <a:cxnLst>
                  <a:cxn ang="0">
                    <a:pos x="T0" y="T1"/>
                  </a:cxn>
                  <a:cxn ang="0">
                    <a:pos x="T2" y="T3"/>
                  </a:cxn>
                  <a:cxn ang="0">
                    <a:pos x="T4" y="T5"/>
                  </a:cxn>
                  <a:cxn ang="0">
                    <a:pos x="T6" y="T7"/>
                  </a:cxn>
                </a:cxnLst>
                <a:rect l="0" t="0" r="r" b="b"/>
                <a:pathLst>
                  <a:path w="5" h="23">
                    <a:moveTo>
                      <a:pt x="0" y="17"/>
                    </a:moveTo>
                    <a:lnTo>
                      <a:pt x="0" y="0"/>
                    </a:lnTo>
                    <a:lnTo>
                      <a:pt x="4" y="3"/>
                    </a:lnTo>
                    <a:lnTo>
                      <a:pt x="4" y="2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5" name="Freeform 568"/>
              <p:cNvSpPr>
                <a:spLocks/>
              </p:cNvSpPr>
              <p:nvPr/>
            </p:nvSpPr>
            <p:spPr bwMode="auto">
              <a:xfrm>
                <a:off x="2506" y="2964"/>
                <a:ext cx="3" cy="9"/>
              </a:xfrm>
              <a:custGeom>
                <a:avLst/>
                <a:gdLst>
                  <a:gd name="T0" fmla="*/ 0 w 3"/>
                  <a:gd name="T1" fmla="*/ 1 h 9"/>
                  <a:gd name="T2" fmla="*/ 2 w 3"/>
                  <a:gd name="T3" fmla="*/ 0 h 9"/>
                  <a:gd name="T4" fmla="*/ 2 w 3"/>
                  <a:gd name="T5" fmla="*/ 7 h 9"/>
                  <a:gd name="T6" fmla="*/ 0 w 3"/>
                  <a:gd name="T7" fmla="*/ 8 h 9"/>
                  <a:gd name="T8" fmla="*/ 0 w 3"/>
                  <a:gd name="T9" fmla="*/ 1 h 9"/>
                </a:gdLst>
                <a:ahLst/>
                <a:cxnLst>
                  <a:cxn ang="0">
                    <a:pos x="T0" y="T1"/>
                  </a:cxn>
                  <a:cxn ang="0">
                    <a:pos x="T2" y="T3"/>
                  </a:cxn>
                  <a:cxn ang="0">
                    <a:pos x="T4" y="T5"/>
                  </a:cxn>
                  <a:cxn ang="0">
                    <a:pos x="T6" y="T7"/>
                  </a:cxn>
                  <a:cxn ang="0">
                    <a:pos x="T8" y="T9"/>
                  </a:cxn>
                </a:cxnLst>
                <a:rect l="0" t="0" r="r" b="b"/>
                <a:pathLst>
                  <a:path w="3" h="9">
                    <a:moveTo>
                      <a:pt x="0" y="1"/>
                    </a:moveTo>
                    <a:lnTo>
                      <a:pt x="2" y="0"/>
                    </a:lnTo>
                    <a:lnTo>
                      <a:pt x="2" y="7"/>
                    </a:lnTo>
                    <a:lnTo>
                      <a:pt x="0" y="8"/>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6" name="Freeform 569"/>
              <p:cNvSpPr>
                <a:spLocks/>
              </p:cNvSpPr>
              <p:nvPr/>
            </p:nvSpPr>
            <p:spPr bwMode="auto">
              <a:xfrm>
                <a:off x="2506" y="2964"/>
                <a:ext cx="5" cy="10"/>
              </a:xfrm>
              <a:custGeom>
                <a:avLst/>
                <a:gdLst>
                  <a:gd name="T0" fmla="*/ 0 w 5"/>
                  <a:gd name="T1" fmla="*/ 1 h 10"/>
                  <a:gd name="T2" fmla="*/ 4 w 5"/>
                  <a:gd name="T3" fmla="*/ 0 h 10"/>
                  <a:gd name="T4" fmla="*/ 4 w 5"/>
                  <a:gd name="T5" fmla="*/ 8 h 10"/>
                  <a:gd name="T6" fmla="*/ 0 w 5"/>
                  <a:gd name="T7" fmla="*/ 9 h 10"/>
                  <a:gd name="T8" fmla="*/ 0 w 5"/>
                  <a:gd name="T9" fmla="*/ 1 h 10"/>
                </a:gdLst>
                <a:ahLst/>
                <a:cxnLst>
                  <a:cxn ang="0">
                    <a:pos x="T0" y="T1"/>
                  </a:cxn>
                  <a:cxn ang="0">
                    <a:pos x="T2" y="T3"/>
                  </a:cxn>
                  <a:cxn ang="0">
                    <a:pos x="T4" y="T5"/>
                  </a:cxn>
                  <a:cxn ang="0">
                    <a:pos x="T6" y="T7"/>
                  </a:cxn>
                  <a:cxn ang="0">
                    <a:pos x="T8" y="T9"/>
                  </a:cxn>
                </a:cxnLst>
                <a:rect l="0" t="0" r="r" b="b"/>
                <a:pathLst>
                  <a:path w="5" h="10">
                    <a:moveTo>
                      <a:pt x="0" y="1"/>
                    </a:moveTo>
                    <a:lnTo>
                      <a:pt x="4" y="0"/>
                    </a:lnTo>
                    <a:lnTo>
                      <a:pt x="4" y="8"/>
                    </a:lnTo>
                    <a:lnTo>
                      <a:pt x="0" y="9"/>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7" name="Freeform 570"/>
              <p:cNvSpPr>
                <a:spLocks/>
              </p:cNvSpPr>
              <p:nvPr/>
            </p:nvSpPr>
            <p:spPr bwMode="auto">
              <a:xfrm>
                <a:off x="2517" y="2962"/>
                <a:ext cx="7" cy="8"/>
              </a:xfrm>
              <a:custGeom>
                <a:avLst/>
                <a:gdLst>
                  <a:gd name="T0" fmla="*/ 0 w 7"/>
                  <a:gd name="T1" fmla="*/ 1 h 8"/>
                  <a:gd name="T2" fmla="*/ 6 w 7"/>
                  <a:gd name="T3" fmla="*/ 0 h 8"/>
                  <a:gd name="T4" fmla="*/ 6 w 7"/>
                  <a:gd name="T5" fmla="*/ 6 h 8"/>
                  <a:gd name="T6" fmla="*/ 0 w 7"/>
                  <a:gd name="T7" fmla="*/ 7 h 8"/>
                  <a:gd name="T8" fmla="*/ 0 w 7"/>
                  <a:gd name="T9" fmla="*/ 1 h 8"/>
                </a:gdLst>
                <a:ahLst/>
                <a:cxnLst>
                  <a:cxn ang="0">
                    <a:pos x="T0" y="T1"/>
                  </a:cxn>
                  <a:cxn ang="0">
                    <a:pos x="T2" y="T3"/>
                  </a:cxn>
                  <a:cxn ang="0">
                    <a:pos x="T4" y="T5"/>
                  </a:cxn>
                  <a:cxn ang="0">
                    <a:pos x="T6" y="T7"/>
                  </a:cxn>
                  <a:cxn ang="0">
                    <a:pos x="T8" y="T9"/>
                  </a:cxn>
                </a:cxnLst>
                <a:rect l="0" t="0" r="r" b="b"/>
                <a:pathLst>
                  <a:path w="7" h="8">
                    <a:moveTo>
                      <a:pt x="0" y="1"/>
                    </a:moveTo>
                    <a:lnTo>
                      <a:pt x="6" y="0"/>
                    </a:lnTo>
                    <a:lnTo>
                      <a:pt x="6" y="6"/>
                    </a:lnTo>
                    <a:lnTo>
                      <a:pt x="0" y="7"/>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8" name="Freeform 571"/>
              <p:cNvSpPr>
                <a:spLocks/>
              </p:cNvSpPr>
              <p:nvPr/>
            </p:nvSpPr>
            <p:spPr bwMode="auto">
              <a:xfrm>
                <a:off x="2517" y="2962"/>
                <a:ext cx="7" cy="11"/>
              </a:xfrm>
              <a:custGeom>
                <a:avLst/>
                <a:gdLst>
                  <a:gd name="T0" fmla="*/ 0 w 7"/>
                  <a:gd name="T1" fmla="*/ 1 h 11"/>
                  <a:gd name="T2" fmla="*/ 6 w 7"/>
                  <a:gd name="T3" fmla="*/ 0 h 11"/>
                  <a:gd name="T4" fmla="*/ 6 w 7"/>
                  <a:gd name="T5" fmla="*/ 9 h 11"/>
                  <a:gd name="T6" fmla="*/ 0 w 7"/>
                  <a:gd name="T7" fmla="*/ 10 h 11"/>
                  <a:gd name="T8" fmla="*/ 0 w 7"/>
                  <a:gd name="T9" fmla="*/ 1 h 11"/>
                </a:gdLst>
                <a:ahLst/>
                <a:cxnLst>
                  <a:cxn ang="0">
                    <a:pos x="T0" y="T1"/>
                  </a:cxn>
                  <a:cxn ang="0">
                    <a:pos x="T2" y="T3"/>
                  </a:cxn>
                  <a:cxn ang="0">
                    <a:pos x="T4" y="T5"/>
                  </a:cxn>
                  <a:cxn ang="0">
                    <a:pos x="T6" y="T7"/>
                  </a:cxn>
                  <a:cxn ang="0">
                    <a:pos x="T8" y="T9"/>
                  </a:cxn>
                </a:cxnLst>
                <a:rect l="0" t="0" r="r" b="b"/>
                <a:pathLst>
                  <a:path w="7" h="11">
                    <a:moveTo>
                      <a:pt x="0" y="1"/>
                    </a:moveTo>
                    <a:lnTo>
                      <a:pt x="6" y="0"/>
                    </a:lnTo>
                    <a:lnTo>
                      <a:pt x="6" y="9"/>
                    </a:lnTo>
                    <a:lnTo>
                      <a:pt x="0" y="10"/>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9" name="Freeform 572"/>
              <p:cNvSpPr>
                <a:spLocks/>
              </p:cNvSpPr>
              <p:nvPr/>
            </p:nvSpPr>
            <p:spPr bwMode="auto">
              <a:xfrm>
                <a:off x="2527" y="2958"/>
                <a:ext cx="6" cy="8"/>
              </a:xfrm>
              <a:custGeom>
                <a:avLst/>
                <a:gdLst>
                  <a:gd name="T0" fmla="*/ 0 w 6"/>
                  <a:gd name="T1" fmla="*/ 1 h 8"/>
                  <a:gd name="T2" fmla="*/ 5 w 6"/>
                  <a:gd name="T3" fmla="*/ 0 h 8"/>
                  <a:gd name="T4" fmla="*/ 5 w 6"/>
                  <a:gd name="T5" fmla="*/ 7 h 8"/>
                  <a:gd name="T6" fmla="*/ 0 w 6"/>
                  <a:gd name="T7" fmla="*/ 7 h 8"/>
                  <a:gd name="T8" fmla="*/ 0 w 6"/>
                  <a:gd name="T9" fmla="*/ 1 h 8"/>
                </a:gdLst>
                <a:ahLst/>
                <a:cxnLst>
                  <a:cxn ang="0">
                    <a:pos x="T0" y="T1"/>
                  </a:cxn>
                  <a:cxn ang="0">
                    <a:pos x="T2" y="T3"/>
                  </a:cxn>
                  <a:cxn ang="0">
                    <a:pos x="T4" y="T5"/>
                  </a:cxn>
                  <a:cxn ang="0">
                    <a:pos x="T6" y="T7"/>
                  </a:cxn>
                  <a:cxn ang="0">
                    <a:pos x="T8" y="T9"/>
                  </a:cxn>
                </a:cxnLst>
                <a:rect l="0" t="0" r="r" b="b"/>
                <a:pathLst>
                  <a:path w="6" h="8">
                    <a:moveTo>
                      <a:pt x="0" y="1"/>
                    </a:moveTo>
                    <a:lnTo>
                      <a:pt x="5" y="0"/>
                    </a:lnTo>
                    <a:lnTo>
                      <a:pt x="5" y="7"/>
                    </a:lnTo>
                    <a:lnTo>
                      <a:pt x="0" y="7"/>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0" name="Freeform 573"/>
              <p:cNvSpPr>
                <a:spLocks/>
              </p:cNvSpPr>
              <p:nvPr/>
            </p:nvSpPr>
            <p:spPr bwMode="auto">
              <a:xfrm>
                <a:off x="2527" y="2958"/>
                <a:ext cx="6" cy="12"/>
              </a:xfrm>
              <a:custGeom>
                <a:avLst/>
                <a:gdLst>
                  <a:gd name="T0" fmla="*/ 0 w 6"/>
                  <a:gd name="T1" fmla="*/ 1 h 12"/>
                  <a:gd name="T2" fmla="*/ 5 w 6"/>
                  <a:gd name="T3" fmla="*/ 0 h 12"/>
                  <a:gd name="T4" fmla="*/ 5 w 6"/>
                  <a:gd name="T5" fmla="*/ 10 h 12"/>
                  <a:gd name="T6" fmla="*/ 0 w 6"/>
                  <a:gd name="T7" fmla="*/ 11 h 12"/>
                  <a:gd name="T8" fmla="*/ 0 w 6"/>
                  <a:gd name="T9" fmla="*/ 1 h 12"/>
                </a:gdLst>
                <a:ahLst/>
                <a:cxnLst>
                  <a:cxn ang="0">
                    <a:pos x="T0" y="T1"/>
                  </a:cxn>
                  <a:cxn ang="0">
                    <a:pos x="T2" y="T3"/>
                  </a:cxn>
                  <a:cxn ang="0">
                    <a:pos x="T4" y="T5"/>
                  </a:cxn>
                  <a:cxn ang="0">
                    <a:pos x="T6" y="T7"/>
                  </a:cxn>
                  <a:cxn ang="0">
                    <a:pos x="T8" y="T9"/>
                  </a:cxn>
                </a:cxnLst>
                <a:rect l="0" t="0" r="r" b="b"/>
                <a:pathLst>
                  <a:path w="6" h="12">
                    <a:moveTo>
                      <a:pt x="0" y="1"/>
                    </a:moveTo>
                    <a:lnTo>
                      <a:pt x="5" y="0"/>
                    </a:lnTo>
                    <a:lnTo>
                      <a:pt x="5" y="10"/>
                    </a:lnTo>
                    <a:lnTo>
                      <a:pt x="0" y="11"/>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1" name="Freeform 574"/>
              <p:cNvSpPr>
                <a:spLocks/>
              </p:cNvSpPr>
              <p:nvPr/>
            </p:nvSpPr>
            <p:spPr bwMode="auto">
              <a:xfrm>
                <a:off x="2536" y="2956"/>
                <a:ext cx="4" cy="10"/>
              </a:xfrm>
              <a:custGeom>
                <a:avLst/>
                <a:gdLst>
                  <a:gd name="T0" fmla="*/ 0 w 4"/>
                  <a:gd name="T1" fmla="*/ 2 h 10"/>
                  <a:gd name="T2" fmla="*/ 3 w 4"/>
                  <a:gd name="T3" fmla="*/ 0 h 10"/>
                  <a:gd name="T4" fmla="*/ 3 w 4"/>
                  <a:gd name="T5" fmla="*/ 8 h 10"/>
                  <a:gd name="T6" fmla="*/ 0 w 4"/>
                  <a:gd name="T7" fmla="*/ 9 h 10"/>
                  <a:gd name="T8" fmla="*/ 0 w 4"/>
                  <a:gd name="T9" fmla="*/ 2 h 10"/>
                </a:gdLst>
                <a:ahLst/>
                <a:cxnLst>
                  <a:cxn ang="0">
                    <a:pos x="T0" y="T1"/>
                  </a:cxn>
                  <a:cxn ang="0">
                    <a:pos x="T2" y="T3"/>
                  </a:cxn>
                  <a:cxn ang="0">
                    <a:pos x="T4" y="T5"/>
                  </a:cxn>
                  <a:cxn ang="0">
                    <a:pos x="T6" y="T7"/>
                  </a:cxn>
                  <a:cxn ang="0">
                    <a:pos x="T8" y="T9"/>
                  </a:cxn>
                </a:cxnLst>
                <a:rect l="0" t="0" r="r" b="b"/>
                <a:pathLst>
                  <a:path w="4" h="10">
                    <a:moveTo>
                      <a:pt x="0" y="2"/>
                    </a:moveTo>
                    <a:lnTo>
                      <a:pt x="3" y="0"/>
                    </a:lnTo>
                    <a:lnTo>
                      <a:pt x="3" y="8"/>
                    </a:lnTo>
                    <a:lnTo>
                      <a:pt x="0" y="9"/>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2" name="Freeform 575"/>
              <p:cNvSpPr>
                <a:spLocks/>
              </p:cNvSpPr>
              <p:nvPr/>
            </p:nvSpPr>
            <p:spPr bwMode="auto">
              <a:xfrm>
                <a:off x="2536" y="2956"/>
                <a:ext cx="5" cy="14"/>
              </a:xfrm>
              <a:custGeom>
                <a:avLst/>
                <a:gdLst>
                  <a:gd name="T0" fmla="*/ 0 w 5"/>
                  <a:gd name="T1" fmla="*/ 2 h 14"/>
                  <a:gd name="T2" fmla="*/ 4 w 5"/>
                  <a:gd name="T3" fmla="*/ 0 h 14"/>
                  <a:gd name="T4" fmla="*/ 4 w 5"/>
                  <a:gd name="T5" fmla="*/ 12 h 14"/>
                  <a:gd name="T6" fmla="*/ 0 w 5"/>
                  <a:gd name="T7" fmla="*/ 13 h 14"/>
                  <a:gd name="T8" fmla="*/ 0 w 5"/>
                  <a:gd name="T9" fmla="*/ 2 h 14"/>
                </a:gdLst>
                <a:ahLst/>
                <a:cxnLst>
                  <a:cxn ang="0">
                    <a:pos x="T0" y="T1"/>
                  </a:cxn>
                  <a:cxn ang="0">
                    <a:pos x="T2" y="T3"/>
                  </a:cxn>
                  <a:cxn ang="0">
                    <a:pos x="T4" y="T5"/>
                  </a:cxn>
                  <a:cxn ang="0">
                    <a:pos x="T6" y="T7"/>
                  </a:cxn>
                  <a:cxn ang="0">
                    <a:pos x="T8" y="T9"/>
                  </a:cxn>
                </a:cxnLst>
                <a:rect l="0" t="0" r="r" b="b"/>
                <a:pathLst>
                  <a:path w="5" h="14">
                    <a:moveTo>
                      <a:pt x="0" y="2"/>
                    </a:moveTo>
                    <a:lnTo>
                      <a:pt x="4" y="0"/>
                    </a:lnTo>
                    <a:lnTo>
                      <a:pt x="4" y="12"/>
                    </a:lnTo>
                    <a:lnTo>
                      <a:pt x="0" y="13"/>
                    </a:lnTo>
                    <a:lnTo>
                      <a:pt x="0"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4" name="Group 576"/>
            <p:cNvGrpSpPr>
              <a:grpSpLocks/>
            </p:cNvGrpSpPr>
            <p:nvPr/>
          </p:nvGrpSpPr>
          <p:grpSpPr bwMode="auto">
            <a:xfrm>
              <a:off x="2931063" y="3794634"/>
              <a:ext cx="187342" cy="182934"/>
              <a:chOff x="2533" y="2958"/>
              <a:chExt cx="75" cy="51"/>
            </a:xfrm>
          </p:grpSpPr>
          <p:sp>
            <p:nvSpPr>
              <p:cNvPr id="1465" name="Freeform 577"/>
              <p:cNvSpPr>
                <a:spLocks/>
              </p:cNvSpPr>
              <p:nvPr/>
            </p:nvSpPr>
            <p:spPr bwMode="auto">
              <a:xfrm>
                <a:off x="2533" y="2962"/>
                <a:ext cx="17" cy="46"/>
              </a:xfrm>
              <a:custGeom>
                <a:avLst/>
                <a:gdLst>
                  <a:gd name="T0" fmla="*/ 0 w 17"/>
                  <a:gd name="T1" fmla="*/ 26 h 46"/>
                  <a:gd name="T2" fmla="*/ 0 w 17"/>
                  <a:gd name="T3" fmla="*/ 9 h 46"/>
                  <a:gd name="T4" fmla="*/ 6 w 17"/>
                  <a:gd name="T5" fmla="*/ 0 h 46"/>
                  <a:gd name="T6" fmla="*/ 16 w 17"/>
                  <a:gd name="T7" fmla="*/ 24 h 46"/>
                  <a:gd name="T8" fmla="*/ 16 w 17"/>
                  <a:gd name="T9" fmla="*/ 45 h 46"/>
                  <a:gd name="T10" fmla="*/ 0 w 17"/>
                  <a:gd name="T11" fmla="*/ 26 h 46"/>
                </a:gdLst>
                <a:ahLst/>
                <a:cxnLst>
                  <a:cxn ang="0">
                    <a:pos x="T0" y="T1"/>
                  </a:cxn>
                  <a:cxn ang="0">
                    <a:pos x="T2" y="T3"/>
                  </a:cxn>
                  <a:cxn ang="0">
                    <a:pos x="T4" y="T5"/>
                  </a:cxn>
                  <a:cxn ang="0">
                    <a:pos x="T6" y="T7"/>
                  </a:cxn>
                  <a:cxn ang="0">
                    <a:pos x="T8" y="T9"/>
                  </a:cxn>
                  <a:cxn ang="0">
                    <a:pos x="T10" y="T11"/>
                  </a:cxn>
                </a:cxnLst>
                <a:rect l="0" t="0" r="r" b="b"/>
                <a:pathLst>
                  <a:path w="17" h="46">
                    <a:moveTo>
                      <a:pt x="0" y="26"/>
                    </a:moveTo>
                    <a:lnTo>
                      <a:pt x="0" y="9"/>
                    </a:lnTo>
                    <a:lnTo>
                      <a:pt x="6" y="0"/>
                    </a:lnTo>
                    <a:lnTo>
                      <a:pt x="16" y="24"/>
                    </a:lnTo>
                    <a:lnTo>
                      <a:pt x="16" y="45"/>
                    </a:lnTo>
                    <a:lnTo>
                      <a:pt x="0" y="26"/>
                    </a:lnTo>
                  </a:path>
                </a:pathLst>
              </a:custGeom>
              <a:solidFill>
                <a:srgbClr val="FFCC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6" name="Freeform 578"/>
              <p:cNvSpPr>
                <a:spLocks/>
              </p:cNvSpPr>
              <p:nvPr/>
            </p:nvSpPr>
            <p:spPr bwMode="auto">
              <a:xfrm>
                <a:off x="2533" y="2962"/>
                <a:ext cx="20" cy="47"/>
              </a:xfrm>
              <a:custGeom>
                <a:avLst/>
                <a:gdLst>
                  <a:gd name="T0" fmla="*/ 0 w 20"/>
                  <a:gd name="T1" fmla="*/ 26 h 47"/>
                  <a:gd name="T2" fmla="*/ 0 w 20"/>
                  <a:gd name="T3" fmla="*/ 10 h 47"/>
                  <a:gd name="T4" fmla="*/ 7 w 20"/>
                  <a:gd name="T5" fmla="*/ 0 h 47"/>
                  <a:gd name="T6" fmla="*/ 19 w 20"/>
                  <a:gd name="T7" fmla="*/ 24 h 47"/>
                  <a:gd name="T8" fmla="*/ 19 w 20"/>
                  <a:gd name="T9" fmla="*/ 46 h 47"/>
                  <a:gd name="T10" fmla="*/ 0 w 20"/>
                  <a:gd name="T11" fmla="*/ 26 h 47"/>
                </a:gdLst>
                <a:ahLst/>
                <a:cxnLst>
                  <a:cxn ang="0">
                    <a:pos x="T0" y="T1"/>
                  </a:cxn>
                  <a:cxn ang="0">
                    <a:pos x="T2" y="T3"/>
                  </a:cxn>
                  <a:cxn ang="0">
                    <a:pos x="T4" y="T5"/>
                  </a:cxn>
                  <a:cxn ang="0">
                    <a:pos x="T6" y="T7"/>
                  </a:cxn>
                  <a:cxn ang="0">
                    <a:pos x="T8" y="T9"/>
                  </a:cxn>
                  <a:cxn ang="0">
                    <a:pos x="T10" y="T11"/>
                  </a:cxn>
                </a:cxnLst>
                <a:rect l="0" t="0" r="r" b="b"/>
                <a:pathLst>
                  <a:path w="20" h="47">
                    <a:moveTo>
                      <a:pt x="0" y="26"/>
                    </a:moveTo>
                    <a:lnTo>
                      <a:pt x="0" y="10"/>
                    </a:lnTo>
                    <a:lnTo>
                      <a:pt x="7" y="0"/>
                    </a:lnTo>
                    <a:lnTo>
                      <a:pt x="19" y="24"/>
                    </a:lnTo>
                    <a:lnTo>
                      <a:pt x="19" y="46"/>
                    </a:lnTo>
                    <a:lnTo>
                      <a:pt x="0" y="26"/>
                    </a:lnTo>
                  </a:path>
                </a:pathLst>
              </a:custGeom>
              <a:solidFill>
                <a:srgbClr val="FFCC6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7" name="Freeform 579"/>
              <p:cNvSpPr>
                <a:spLocks/>
              </p:cNvSpPr>
              <p:nvPr/>
            </p:nvSpPr>
            <p:spPr bwMode="auto">
              <a:xfrm>
                <a:off x="2540" y="2958"/>
                <a:ext cx="68" cy="41"/>
              </a:xfrm>
              <a:custGeom>
                <a:avLst/>
                <a:gdLst>
                  <a:gd name="T0" fmla="*/ 0 w 68"/>
                  <a:gd name="T1" fmla="*/ 1 h 41"/>
                  <a:gd name="T2" fmla="*/ 55 w 68"/>
                  <a:gd name="T3" fmla="*/ 0 h 41"/>
                  <a:gd name="T4" fmla="*/ 67 w 68"/>
                  <a:gd name="T5" fmla="*/ 19 h 41"/>
                  <a:gd name="T6" fmla="*/ 10 w 68"/>
                  <a:gd name="T7" fmla="*/ 40 h 41"/>
                  <a:gd name="T8" fmla="*/ 10 w 68"/>
                  <a:gd name="T9" fmla="*/ 26 h 41"/>
                  <a:gd name="T10" fmla="*/ 0 w 68"/>
                  <a:gd name="T11" fmla="*/ 1 h 41"/>
                </a:gdLst>
                <a:ahLst/>
                <a:cxnLst>
                  <a:cxn ang="0">
                    <a:pos x="T0" y="T1"/>
                  </a:cxn>
                  <a:cxn ang="0">
                    <a:pos x="T2" y="T3"/>
                  </a:cxn>
                  <a:cxn ang="0">
                    <a:pos x="T4" y="T5"/>
                  </a:cxn>
                  <a:cxn ang="0">
                    <a:pos x="T6" y="T7"/>
                  </a:cxn>
                  <a:cxn ang="0">
                    <a:pos x="T8" y="T9"/>
                  </a:cxn>
                  <a:cxn ang="0">
                    <a:pos x="T10" y="T11"/>
                  </a:cxn>
                </a:cxnLst>
                <a:rect l="0" t="0" r="r" b="b"/>
                <a:pathLst>
                  <a:path w="68" h="41">
                    <a:moveTo>
                      <a:pt x="0" y="1"/>
                    </a:moveTo>
                    <a:lnTo>
                      <a:pt x="55" y="0"/>
                    </a:lnTo>
                    <a:lnTo>
                      <a:pt x="67" y="19"/>
                    </a:lnTo>
                    <a:lnTo>
                      <a:pt x="10" y="40"/>
                    </a:lnTo>
                    <a:lnTo>
                      <a:pt x="10" y="26"/>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8" name="Freeform 580"/>
              <p:cNvSpPr>
                <a:spLocks/>
              </p:cNvSpPr>
              <p:nvPr/>
            </p:nvSpPr>
            <p:spPr bwMode="auto">
              <a:xfrm>
                <a:off x="2540" y="2958"/>
                <a:ext cx="68" cy="45"/>
              </a:xfrm>
              <a:custGeom>
                <a:avLst/>
                <a:gdLst>
                  <a:gd name="T0" fmla="*/ 0 w 68"/>
                  <a:gd name="T1" fmla="*/ 1 h 45"/>
                  <a:gd name="T2" fmla="*/ 55 w 68"/>
                  <a:gd name="T3" fmla="*/ 0 h 45"/>
                  <a:gd name="T4" fmla="*/ 67 w 68"/>
                  <a:gd name="T5" fmla="*/ 21 h 45"/>
                  <a:gd name="T6" fmla="*/ 10 w 68"/>
                  <a:gd name="T7" fmla="*/ 44 h 45"/>
                  <a:gd name="T8" fmla="*/ 10 w 68"/>
                  <a:gd name="T9" fmla="*/ 28 h 45"/>
                  <a:gd name="T10" fmla="*/ 0 w 68"/>
                  <a:gd name="T11" fmla="*/ 1 h 45"/>
                </a:gdLst>
                <a:ahLst/>
                <a:cxnLst>
                  <a:cxn ang="0">
                    <a:pos x="T0" y="T1"/>
                  </a:cxn>
                  <a:cxn ang="0">
                    <a:pos x="T2" y="T3"/>
                  </a:cxn>
                  <a:cxn ang="0">
                    <a:pos x="T4" y="T5"/>
                  </a:cxn>
                  <a:cxn ang="0">
                    <a:pos x="T6" y="T7"/>
                  </a:cxn>
                  <a:cxn ang="0">
                    <a:pos x="T8" y="T9"/>
                  </a:cxn>
                  <a:cxn ang="0">
                    <a:pos x="T10" y="T11"/>
                  </a:cxn>
                </a:cxnLst>
                <a:rect l="0" t="0" r="r" b="b"/>
                <a:pathLst>
                  <a:path w="68" h="45">
                    <a:moveTo>
                      <a:pt x="0" y="1"/>
                    </a:moveTo>
                    <a:lnTo>
                      <a:pt x="55" y="0"/>
                    </a:lnTo>
                    <a:lnTo>
                      <a:pt x="67" y="21"/>
                    </a:lnTo>
                    <a:lnTo>
                      <a:pt x="10" y="44"/>
                    </a:lnTo>
                    <a:lnTo>
                      <a:pt x="10" y="28"/>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9" name="Freeform 581"/>
              <p:cNvSpPr>
                <a:spLocks/>
              </p:cNvSpPr>
              <p:nvPr/>
            </p:nvSpPr>
            <p:spPr bwMode="auto">
              <a:xfrm>
                <a:off x="2552" y="2980"/>
                <a:ext cx="56" cy="28"/>
              </a:xfrm>
              <a:custGeom>
                <a:avLst/>
                <a:gdLst>
                  <a:gd name="T0" fmla="*/ 0 w 56"/>
                  <a:gd name="T1" fmla="*/ 6 h 28"/>
                  <a:gd name="T2" fmla="*/ 55 w 56"/>
                  <a:gd name="T3" fmla="*/ 0 h 28"/>
                  <a:gd name="T4" fmla="*/ 55 w 56"/>
                  <a:gd name="T5" fmla="*/ 20 h 28"/>
                  <a:gd name="T6" fmla="*/ 0 w 56"/>
                  <a:gd name="T7" fmla="*/ 27 h 28"/>
                  <a:gd name="T8" fmla="*/ 0 w 56"/>
                  <a:gd name="T9" fmla="*/ 6 h 28"/>
                </a:gdLst>
                <a:ahLst/>
                <a:cxnLst>
                  <a:cxn ang="0">
                    <a:pos x="T0" y="T1"/>
                  </a:cxn>
                  <a:cxn ang="0">
                    <a:pos x="T2" y="T3"/>
                  </a:cxn>
                  <a:cxn ang="0">
                    <a:pos x="T4" y="T5"/>
                  </a:cxn>
                  <a:cxn ang="0">
                    <a:pos x="T6" y="T7"/>
                  </a:cxn>
                  <a:cxn ang="0">
                    <a:pos x="T8" y="T9"/>
                  </a:cxn>
                </a:cxnLst>
                <a:rect l="0" t="0" r="r" b="b"/>
                <a:pathLst>
                  <a:path w="56" h="28">
                    <a:moveTo>
                      <a:pt x="0" y="6"/>
                    </a:moveTo>
                    <a:lnTo>
                      <a:pt x="55" y="0"/>
                    </a:lnTo>
                    <a:lnTo>
                      <a:pt x="55" y="20"/>
                    </a:lnTo>
                    <a:lnTo>
                      <a:pt x="0" y="27"/>
                    </a:lnTo>
                    <a:lnTo>
                      <a:pt x="0" y="6"/>
                    </a:lnTo>
                  </a:path>
                </a:pathLst>
              </a:custGeom>
              <a:solidFill>
                <a:srgbClr val="CC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0" name="Freeform 582"/>
              <p:cNvSpPr>
                <a:spLocks/>
              </p:cNvSpPr>
              <p:nvPr/>
            </p:nvSpPr>
            <p:spPr bwMode="auto">
              <a:xfrm>
                <a:off x="2552" y="2980"/>
                <a:ext cx="56" cy="29"/>
              </a:xfrm>
              <a:custGeom>
                <a:avLst/>
                <a:gdLst>
                  <a:gd name="T0" fmla="*/ 0 w 56"/>
                  <a:gd name="T1" fmla="*/ 6 h 29"/>
                  <a:gd name="T2" fmla="*/ 55 w 56"/>
                  <a:gd name="T3" fmla="*/ 0 h 29"/>
                  <a:gd name="T4" fmla="*/ 55 w 56"/>
                  <a:gd name="T5" fmla="*/ 20 h 29"/>
                  <a:gd name="T6" fmla="*/ 0 w 56"/>
                  <a:gd name="T7" fmla="*/ 28 h 29"/>
                  <a:gd name="T8" fmla="*/ 0 w 56"/>
                  <a:gd name="T9" fmla="*/ 6 h 29"/>
                </a:gdLst>
                <a:ahLst/>
                <a:cxnLst>
                  <a:cxn ang="0">
                    <a:pos x="T0" y="T1"/>
                  </a:cxn>
                  <a:cxn ang="0">
                    <a:pos x="T2" y="T3"/>
                  </a:cxn>
                  <a:cxn ang="0">
                    <a:pos x="T4" y="T5"/>
                  </a:cxn>
                  <a:cxn ang="0">
                    <a:pos x="T6" y="T7"/>
                  </a:cxn>
                  <a:cxn ang="0">
                    <a:pos x="T8" y="T9"/>
                  </a:cxn>
                </a:cxnLst>
                <a:rect l="0" t="0" r="r" b="b"/>
                <a:pathLst>
                  <a:path w="56" h="29">
                    <a:moveTo>
                      <a:pt x="0" y="6"/>
                    </a:moveTo>
                    <a:lnTo>
                      <a:pt x="55" y="0"/>
                    </a:lnTo>
                    <a:lnTo>
                      <a:pt x="55" y="20"/>
                    </a:lnTo>
                    <a:lnTo>
                      <a:pt x="0" y="28"/>
                    </a:lnTo>
                    <a:lnTo>
                      <a:pt x="0" y="6"/>
                    </a:lnTo>
                  </a:path>
                </a:pathLst>
              </a:custGeom>
              <a:solidFill>
                <a:srgbClr val="CC996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1" name="Freeform 583"/>
              <p:cNvSpPr>
                <a:spLocks/>
              </p:cNvSpPr>
              <p:nvPr/>
            </p:nvSpPr>
            <p:spPr bwMode="auto">
              <a:xfrm>
                <a:off x="2562" y="2985"/>
                <a:ext cx="10" cy="12"/>
              </a:xfrm>
              <a:custGeom>
                <a:avLst/>
                <a:gdLst>
                  <a:gd name="T0" fmla="*/ 0 w 10"/>
                  <a:gd name="T1" fmla="*/ 2 h 12"/>
                  <a:gd name="T2" fmla="*/ 9 w 10"/>
                  <a:gd name="T3" fmla="*/ 0 h 12"/>
                  <a:gd name="T4" fmla="*/ 9 w 10"/>
                  <a:gd name="T5" fmla="*/ 9 h 12"/>
                  <a:gd name="T6" fmla="*/ 0 w 10"/>
                  <a:gd name="T7" fmla="*/ 11 h 12"/>
                  <a:gd name="T8" fmla="*/ 0 w 10"/>
                  <a:gd name="T9" fmla="*/ 2 h 12"/>
                </a:gdLst>
                <a:ahLst/>
                <a:cxnLst>
                  <a:cxn ang="0">
                    <a:pos x="T0" y="T1"/>
                  </a:cxn>
                  <a:cxn ang="0">
                    <a:pos x="T2" y="T3"/>
                  </a:cxn>
                  <a:cxn ang="0">
                    <a:pos x="T4" y="T5"/>
                  </a:cxn>
                  <a:cxn ang="0">
                    <a:pos x="T6" y="T7"/>
                  </a:cxn>
                  <a:cxn ang="0">
                    <a:pos x="T8" y="T9"/>
                  </a:cxn>
                </a:cxnLst>
                <a:rect l="0" t="0" r="r" b="b"/>
                <a:pathLst>
                  <a:path w="10" h="12">
                    <a:moveTo>
                      <a:pt x="0" y="2"/>
                    </a:moveTo>
                    <a:lnTo>
                      <a:pt x="9" y="0"/>
                    </a:lnTo>
                    <a:lnTo>
                      <a:pt x="9" y="9"/>
                    </a:lnTo>
                    <a:lnTo>
                      <a:pt x="0" y="11"/>
                    </a:lnTo>
                    <a:lnTo>
                      <a:pt x="0" y="2"/>
                    </a:lnTo>
                  </a:path>
                </a:pathLst>
              </a:custGeom>
              <a:solidFill>
                <a:srgbClr val="CC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2" name="Freeform 584"/>
              <p:cNvSpPr>
                <a:spLocks/>
              </p:cNvSpPr>
              <p:nvPr/>
            </p:nvSpPr>
            <p:spPr bwMode="auto">
              <a:xfrm>
                <a:off x="2562" y="2985"/>
                <a:ext cx="12" cy="14"/>
              </a:xfrm>
              <a:custGeom>
                <a:avLst/>
                <a:gdLst>
                  <a:gd name="T0" fmla="*/ 0 w 12"/>
                  <a:gd name="T1" fmla="*/ 2 h 14"/>
                  <a:gd name="T2" fmla="*/ 11 w 12"/>
                  <a:gd name="T3" fmla="*/ 0 h 14"/>
                  <a:gd name="T4" fmla="*/ 11 w 12"/>
                  <a:gd name="T5" fmla="*/ 11 h 14"/>
                  <a:gd name="T6" fmla="*/ 0 w 12"/>
                  <a:gd name="T7" fmla="*/ 13 h 14"/>
                  <a:gd name="T8" fmla="*/ 0 w 12"/>
                  <a:gd name="T9" fmla="*/ 2 h 14"/>
                </a:gdLst>
                <a:ahLst/>
                <a:cxnLst>
                  <a:cxn ang="0">
                    <a:pos x="T0" y="T1"/>
                  </a:cxn>
                  <a:cxn ang="0">
                    <a:pos x="T2" y="T3"/>
                  </a:cxn>
                  <a:cxn ang="0">
                    <a:pos x="T4" y="T5"/>
                  </a:cxn>
                  <a:cxn ang="0">
                    <a:pos x="T6" y="T7"/>
                  </a:cxn>
                  <a:cxn ang="0">
                    <a:pos x="T8" y="T9"/>
                  </a:cxn>
                </a:cxnLst>
                <a:rect l="0" t="0" r="r" b="b"/>
                <a:pathLst>
                  <a:path w="12" h="14">
                    <a:moveTo>
                      <a:pt x="0" y="2"/>
                    </a:moveTo>
                    <a:lnTo>
                      <a:pt x="11" y="0"/>
                    </a:lnTo>
                    <a:lnTo>
                      <a:pt x="11" y="11"/>
                    </a:lnTo>
                    <a:lnTo>
                      <a:pt x="0" y="13"/>
                    </a:lnTo>
                    <a:lnTo>
                      <a:pt x="0" y="2"/>
                    </a:lnTo>
                  </a:path>
                </a:pathLst>
              </a:custGeom>
              <a:solidFill>
                <a:srgbClr val="CC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3" name="Freeform 585"/>
              <p:cNvSpPr>
                <a:spLocks/>
              </p:cNvSpPr>
              <p:nvPr/>
            </p:nvSpPr>
            <p:spPr bwMode="auto">
              <a:xfrm>
                <a:off x="2586" y="2985"/>
                <a:ext cx="8" cy="10"/>
              </a:xfrm>
              <a:custGeom>
                <a:avLst/>
                <a:gdLst>
                  <a:gd name="T0" fmla="*/ 0 w 8"/>
                  <a:gd name="T1" fmla="*/ 2 h 10"/>
                  <a:gd name="T2" fmla="*/ 7 w 8"/>
                  <a:gd name="T3" fmla="*/ 0 h 10"/>
                  <a:gd name="T4" fmla="*/ 7 w 8"/>
                  <a:gd name="T5" fmla="*/ 7 h 10"/>
                  <a:gd name="T6" fmla="*/ 0 w 8"/>
                  <a:gd name="T7" fmla="*/ 9 h 10"/>
                  <a:gd name="T8" fmla="*/ 0 w 8"/>
                  <a:gd name="T9" fmla="*/ 2 h 10"/>
                </a:gdLst>
                <a:ahLst/>
                <a:cxnLst>
                  <a:cxn ang="0">
                    <a:pos x="T0" y="T1"/>
                  </a:cxn>
                  <a:cxn ang="0">
                    <a:pos x="T2" y="T3"/>
                  </a:cxn>
                  <a:cxn ang="0">
                    <a:pos x="T4" y="T5"/>
                  </a:cxn>
                  <a:cxn ang="0">
                    <a:pos x="T6" y="T7"/>
                  </a:cxn>
                  <a:cxn ang="0">
                    <a:pos x="T8" y="T9"/>
                  </a:cxn>
                </a:cxnLst>
                <a:rect l="0" t="0" r="r" b="b"/>
                <a:pathLst>
                  <a:path w="8" h="10">
                    <a:moveTo>
                      <a:pt x="0" y="2"/>
                    </a:moveTo>
                    <a:lnTo>
                      <a:pt x="7" y="0"/>
                    </a:lnTo>
                    <a:lnTo>
                      <a:pt x="7" y="7"/>
                    </a:lnTo>
                    <a:lnTo>
                      <a:pt x="0" y="9"/>
                    </a:lnTo>
                    <a:lnTo>
                      <a:pt x="0" y="2"/>
                    </a:lnTo>
                  </a:path>
                </a:pathLst>
              </a:custGeom>
              <a:solidFill>
                <a:srgbClr val="CCFFFF"/>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4" name="Freeform 586"/>
              <p:cNvSpPr>
                <a:spLocks/>
              </p:cNvSpPr>
              <p:nvPr/>
            </p:nvSpPr>
            <p:spPr bwMode="auto">
              <a:xfrm>
                <a:off x="2586" y="2985"/>
                <a:ext cx="12" cy="12"/>
              </a:xfrm>
              <a:custGeom>
                <a:avLst/>
                <a:gdLst>
                  <a:gd name="T0" fmla="*/ 0 w 12"/>
                  <a:gd name="T1" fmla="*/ 2 h 12"/>
                  <a:gd name="T2" fmla="*/ 11 w 12"/>
                  <a:gd name="T3" fmla="*/ 0 h 12"/>
                  <a:gd name="T4" fmla="*/ 11 w 12"/>
                  <a:gd name="T5" fmla="*/ 9 h 12"/>
                  <a:gd name="T6" fmla="*/ 0 w 12"/>
                  <a:gd name="T7" fmla="*/ 11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1" y="0"/>
                    </a:lnTo>
                    <a:lnTo>
                      <a:pt x="11" y="9"/>
                    </a:lnTo>
                    <a:lnTo>
                      <a:pt x="0" y="11"/>
                    </a:lnTo>
                    <a:lnTo>
                      <a:pt x="0" y="2"/>
                    </a:lnTo>
                  </a:path>
                </a:pathLst>
              </a:custGeom>
              <a:solidFill>
                <a:srgbClr val="CC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5" name="Freeform 587"/>
              <p:cNvSpPr>
                <a:spLocks/>
              </p:cNvSpPr>
              <p:nvPr/>
            </p:nvSpPr>
            <p:spPr bwMode="auto">
              <a:xfrm>
                <a:off x="2539" y="2980"/>
                <a:ext cx="9" cy="23"/>
              </a:xfrm>
              <a:custGeom>
                <a:avLst/>
                <a:gdLst>
                  <a:gd name="T0" fmla="*/ 0 w 9"/>
                  <a:gd name="T1" fmla="*/ 13 h 23"/>
                  <a:gd name="T2" fmla="*/ 0 w 9"/>
                  <a:gd name="T3" fmla="*/ 0 h 23"/>
                  <a:gd name="T4" fmla="*/ 8 w 9"/>
                  <a:gd name="T5" fmla="*/ 7 h 23"/>
                  <a:gd name="T6" fmla="*/ 8 w 9"/>
                  <a:gd name="T7" fmla="*/ 22 h 23"/>
                </a:gdLst>
                <a:ahLst/>
                <a:cxnLst>
                  <a:cxn ang="0">
                    <a:pos x="T0" y="T1"/>
                  </a:cxn>
                  <a:cxn ang="0">
                    <a:pos x="T2" y="T3"/>
                  </a:cxn>
                  <a:cxn ang="0">
                    <a:pos x="T4" y="T5"/>
                  </a:cxn>
                  <a:cxn ang="0">
                    <a:pos x="T6" y="T7"/>
                  </a:cxn>
                </a:cxnLst>
                <a:rect l="0" t="0" r="r" b="b"/>
                <a:pathLst>
                  <a:path w="9" h="23">
                    <a:moveTo>
                      <a:pt x="0" y="13"/>
                    </a:moveTo>
                    <a:lnTo>
                      <a:pt x="0" y="0"/>
                    </a:lnTo>
                    <a:lnTo>
                      <a:pt x="8" y="7"/>
                    </a:lnTo>
                    <a:lnTo>
                      <a:pt x="8" y="2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 name="Group 588"/>
            <p:cNvGrpSpPr>
              <a:grpSpLocks/>
            </p:cNvGrpSpPr>
            <p:nvPr/>
          </p:nvGrpSpPr>
          <p:grpSpPr bwMode="auto">
            <a:xfrm>
              <a:off x="1646113" y="3968752"/>
              <a:ext cx="401133" cy="489295"/>
              <a:chOff x="2020" y="3007"/>
              <a:chExt cx="160" cy="137"/>
            </a:xfrm>
          </p:grpSpPr>
          <p:grpSp>
            <p:nvGrpSpPr>
              <p:cNvPr id="1401" name="Group 589"/>
              <p:cNvGrpSpPr>
                <a:grpSpLocks/>
              </p:cNvGrpSpPr>
              <p:nvPr/>
            </p:nvGrpSpPr>
            <p:grpSpPr bwMode="auto">
              <a:xfrm>
                <a:off x="2095" y="3017"/>
                <a:ext cx="51" cy="70"/>
                <a:chOff x="2095" y="3017"/>
                <a:chExt cx="51" cy="70"/>
              </a:xfrm>
            </p:grpSpPr>
            <p:sp>
              <p:nvSpPr>
                <p:cNvPr id="1447" name="Freeform 590"/>
                <p:cNvSpPr>
                  <a:spLocks/>
                </p:cNvSpPr>
                <p:nvPr/>
              </p:nvSpPr>
              <p:spPr bwMode="auto">
                <a:xfrm>
                  <a:off x="2131" y="3021"/>
                  <a:ext cx="2" cy="43"/>
                </a:xfrm>
                <a:custGeom>
                  <a:avLst/>
                  <a:gdLst>
                    <a:gd name="T0" fmla="*/ 0 w 2"/>
                    <a:gd name="T1" fmla="*/ 0 h 43"/>
                    <a:gd name="T2" fmla="*/ 1 w 2"/>
                    <a:gd name="T3" fmla="*/ 2 h 43"/>
                    <a:gd name="T4" fmla="*/ 1 w 2"/>
                    <a:gd name="T5" fmla="*/ 42 h 43"/>
                    <a:gd name="T6" fmla="*/ 0 w 2"/>
                    <a:gd name="T7" fmla="*/ 38 h 43"/>
                    <a:gd name="T8" fmla="*/ 0 w 2"/>
                    <a:gd name="T9" fmla="*/ 0 h 43"/>
                  </a:gdLst>
                  <a:ahLst/>
                  <a:cxnLst>
                    <a:cxn ang="0">
                      <a:pos x="T0" y="T1"/>
                    </a:cxn>
                    <a:cxn ang="0">
                      <a:pos x="T2" y="T3"/>
                    </a:cxn>
                    <a:cxn ang="0">
                      <a:pos x="T4" y="T5"/>
                    </a:cxn>
                    <a:cxn ang="0">
                      <a:pos x="T6" y="T7"/>
                    </a:cxn>
                    <a:cxn ang="0">
                      <a:pos x="T8" y="T9"/>
                    </a:cxn>
                  </a:cxnLst>
                  <a:rect l="0" t="0" r="r" b="b"/>
                  <a:pathLst>
                    <a:path w="2" h="43">
                      <a:moveTo>
                        <a:pt x="0" y="0"/>
                      </a:moveTo>
                      <a:lnTo>
                        <a:pt x="1" y="2"/>
                      </a:lnTo>
                      <a:lnTo>
                        <a:pt x="1" y="42"/>
                      </a:lnTo>
                      <a:lnTo>
                        <a:pt x="0" y="38"/>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8" name="Freeform 591"/>
                <p:cNvSpPr>
                  <a:spLocks/>
                </p:cNvSpPr>
                <p:nvPr/>
              </p:nvSpPr>
              <p:spPr bwMode="auto">
                <a:xfrm>
                  <a:off x="2131" y="3021"/>
                  <a:ext cx="4" cy="46"/>
                </a:xfrm>
                <a:custGeom>
                  <a:avLst/>
                  <a:gdLst>
                    <a:gd name="T0" fmla="*/ 0 w 4"/>
                    <a:gd name="T1" fmla="*/ 0 h 46"/>
                    <a:gd name="T2" fmla="*/ 3 w 4"/>
                    <a:gd name="T3" fmla="*/ 2 h 46"/>
                    <a:gd name="T4" fmla="*/ 3 w 4"/>
                    <a:gd name="T5" fmla="*/ 45 h 46"/>
                    <a:gd name="T6" fmla="*/ 0 w 4"/>
                    <a:gd name="T7" fmla="*/ 41 h 46"/>
                    <a:gd name="T8" fmla="*/ 0 w 4"/>
                    <a:gd name="T9" fmla="*/ 0 h 46"/>
                  </a:gdLst>
                  <a:ahLst/>
                  <a:cxnLst>
                    <a:cxn ang="0">
                      <a:pos x="T0" y="T1"/>
                    </a:cxn>
                    <a:cxn ang="0">
                      <a:pos x="T2" y="T3"/>
                    </a:cxn>
                    <a:cxn ang="0">
                      <a:pos x="T4" y="T5"/>
                    </a:cxn>
                    <a:cxn ang="0">
                      <a:pos x="T6" y="T7"/>
                    </a:cxn>
                    <a:cxn ang="0">
                      <a:pos x="T8" y="T9"/>
                    </a:cxn>
                  </a:cxnLst>
                  <a:rect l="0" t="0" r="r" b="b"/>
                  <a:pathLst>
                    <a:path w="4" h="46">
                      <a:moveTo>
                        <a:pt x="0" y="0"/>
                      </a:moveTo>
                      <a:lnTo>
                        <a:pt x="3" y="2"/>
                      </a:lnTo>
                      <a:lnTo>
                        <a:pt x="3" y="45"/>
                      </a:lnTo>
                      <a:lnTo>
                        <a:pt x="0" y="41"/>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9" name="Freeform 592"/>
                <p:cNvSpPr>
                  <a:spLocks/>
                </p:cNvSpPr>
                <p:nvPr/>
              </p:nvSpPr>
              <p:spPr bwMode="auto">
                <a:xfrm>
                  <a:off x="2134" y="3021"/>
                  <a:ext cx="11" cy="43"/>
                </a:xfrm>
                <a:custGeom>
                  <a:avLst/>
                  <a:gdLst>
                    <a:gd name="T0" fmla="*/ 0 w 11"/>
                    <a:gd name="T1" fmla="*/ 2 h 43"/>
                    <a:gd name="T2" fmla="*/ 10 w 11"/>
                    <a:gd name="T3" fmla="*/ 0 h 43"/>
                    <a:gd name="T4" fmla="*/ 10 w 11"/>
                    <a:gd name="T5" fmla="*/ 38 h 43"/>
                    <a:gd name="T6" fmla="*/ 0 w 11"/>
                    <a:gd name="T7" fmla="*/ 42 h 43"/>
                    <a:gd name="T8" fmla="*/ 0 w 11"/>
                    <a:gd name="T9" fmla="*/ 2 h 43"/>
                  </a:gdLst>
                  <a:ahLst/>
                  <a:cxnLst>
                    <a:cxn ang="0">
                      <a:pos x="T0" y="T1"/>
                    </a:cxn>
                    <a:cxn ang="0">
                      <a:pos x="T2" y="T3"/>
                    </a:cxn>
                    <a:cxn ang="0">
                      <a:pos x="T4" y="T5"/>
                    </a:cxn>
                    <a:cxn ang="0">
                      <a:pos x="T6" y="T7"/>
                    </a:cxn>
                    <a:cxn ang="0">
                      <a:pos x="T8" y="T9"/>
                    </a:cxn>
                  </a:cxnLst>
                  <a:rect l="0" t="0" r="r" b="b"/>
                  <a:pathLst>
                    <a:path w="11" h="43">
                      <a:moveTo>
                        <a:pt x="0" y="2"/>
                      </a:moveTo>
                      <a:lnTo>
                        <a:pt x="10" y="0"/>
                      </a:lnTo>
                      <a:lnTo>
                        <a:pt x="10" y="38"/>
                      </a:lnTo>
                      <a:lnTo>
                        <a:pt x="0" y="42"/>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0" name="Freeform 593"/>
                <p:cNvSpPr>
                  <a:spLocks/>
                </p:cNvSpPr>
                <p:nvPr/>
              </p:nvSpPr>
              <p:spPr bwMode="auto">
                <a:xfrm>
                  <a:off x="2134" y="3021"/>
                  <a:ext cx="12" cy="46"/>
                </a:xfrm>
                <a:custGeom>
                  <a:avLst/>
                  <a:gdLst>
                    <a:gd name="T0" fmla="*/ 0 w 12"/>
                    <a:gd name="T1" fmla="*/ 2 h 46"/>
                    <a:gd name="T2" fmla="*/ 11 w 12"/>
                    <a:gd name="T3" fmla="*/ 0 h 46"/>
                    <a:gd name="T4" fmla="*/ 11 w 12"/>
                    <a:gd name="T5" fmla="*/ 41 h 46"/>
                    <a:gd name="T6" fmla="*/ 0 w 12"/>
                    <a:gd name="T7" fmla="*/ 45 h 46"/>
                    <a:gd name="T8" fmla="*/ 0 w 12"/>
                    <a:gd name="T9" fmla="*/ 2 h 46"/>
                  </a:gdLst>
                  <a:ahLst/>
                  <a:cxnLst>
                    <a:cxn ang="0">
                      <a:pos x="T0" y="T1"/>
                    </a:cxn>
                    <a:cxn ang="0">
                      <a:pos x="T2" y="T3"/>
                    </a:cxn>
                    <a:cxn ang="0">
                      <a:pos x="T4" y="T5"/>
                    </a:cxn>
                    <a:cxn ang="0">
                      <a:pos x="T6" y="T7"/>
                    </a:cxn>
                    <a:cxn ang="0">
                      <a:pos x="T8" y="T9"/>
                    </a:cxn>
                  </a:cxnLst>
                  <a:rect l="0" t="0" r="r" b="b"/>
                  <a:pathLst>
                    <a:path w="12" h="46">
                      <a:moveTo>
                        <a:pt x="0" y="2"/>
                      </a:moveTo>
                      <a:lnTo>
                        <a:pt x="11" y="0"/>
                      </a:lnTo>
                      <a:lnTo>
                        <a:pt x="11" y="41"/>
                      </a:lnTo>
                      <a:lnTo>
                        <a:pt x="0" y="45"/>
                      </a:lnTo>
                      <a:lnTo>
                        <a:pt x="0" y="2"/>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1" name="Freeform 594"/>
                <p:cNvSpPr>
                  <a:spLocks/>
                </p:cNvSpPr>
                <p:nvPr/>
              </p:nvSpPr>
              <p:spPr bwMode="auto">
                <a:xfrm>
                  <a:off x="2131" y="3017"/>
                  <a:ext cx="14" cy="5"/>
                </a:xfrm>
                <a:custGeom>
                  <a:avLst/>
                  <a:gdLst>
                    <a:gd name="T0" fmla="*/ 0 w 14"/>
                    <a:gd name="T1" fmla="*/ 2 h 5"/>
                    <a:gd name="T2" fmla="*/ 6 w 14"/>
                    <a:gd name="T3" fmla="*/ 0 h 5"/>
                    <a:gd name="T4" fmla="*/ 13 w 14"/>
                    <a:gd name="T5" fmla="*/ 2 h 5"/>
                    <a:gd name="T6" fmla="*/ 8 w 14"/>
                    <a:gd name="T7" fmla="*/ 4 h 5"/>
                    <a:gd name="T8" fmla="*/ 0 w 14"/>
                    <a:gd name="T9" fmla="*/ 2 h 5"/>
                  </a:gdLst>
                  <a:ahLst/>
                  <a:cxnLst>
                    <a:cxn ang="0">
                      <a:pos x="T0" y="T1"/>
                    </a:cxn>
                    <a:cxn ang="0">
                      <a:pos x="T2" y="T3"/>
                    </a:cxn>
                    <a:cxn ang="0">
                      <a:pos x="T4" y="T5"/>
                    </a:cxn>
                    <a:cxn ang="0">
                      <a:pos x="T6" y="T7"/>
                    </a:cxn>
                    <a:cxn ang="0">
                      <a:pos x="T8" y="T9"/>
                    </a:cxn>
                  </a:cxnLst>
                  <a:rect l="0" t="0" r="r" b="b"/>
                  <a:pathLst>
                    <a:path w="14" h="5">
                      <a:moveTo>
                        <a:pt x="0" y="2"/>
                      </a:moveTo>
                      <a:lnTo>
                        <a:pt x="6" y="0"/>
                      </a:lnTo>
                      <a:lnTo>
                        <a:pt x="13" y="2"/>
                      </a:lnTo>
                      <a:lnTo>
                        <a:pt x="8" y="4"/>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2" name="Freeform 595"/>
                <p:cNvSpPr>
                  <a:spLocks/>
                </p:cNvSpPr>
                <p:nvPr/>
              </p:nvSpPr>
              <p:spPr bwMode="auto">
                <a:xfrm>
                  <a:off x="2131" y="3017"/>
                  <a:ext cx="15" cy="8"/>
                </a:xfrm>
                <a:custGeom>
                  <a:avLst/>
                  <a:gdLst>
                    <a:gd name="T0" fmla="*/ 0 w 15"/>
                    <a:gd name="T1" fmla="*/ 3 h 8"/>
                    <a:gd name="T2" fmla="*/ 7 w 15"/>
                    <a:gd name="T3" fmla="*/ 0 h 8"/>
                    <a:gd name="T4" fmla="*/ 14 w 15"/>
                    <a:gd name="T5" fmla="*/ 3 h 8"/>
                    <a:gd name="T6" fmla="*/ 8 w 15"/>
                    <a:gd name="T7" fmla="*/ 7 h 8"/>
                    <a:gd name="T8" fmla="*/ 0 w 15"/>
                    <a:gd name="T9" fmla="*/ 3 h 8"/>
                  </a:gdLst>
                  <a:ahLst/>
                  <a:cxnLst>
                    <a:cxn ang="0">
                      <a:pos x="T0" y="T1"/>
                    </a:cxn>
                    <a:cxn ang="0">
                      <a:pos x="T2" y="T3"/>
                    </a:cxn>
                    <a:cxn ang="0">
                      <a:pos x="T4" y="T5"/>
                    </a:cxn>
                    <a:cxn ang="0">
                      <a:pos x="T6" y="T7"/>
                    </a:cxn>
                    <a:cxn ang="0">
                      <a:pos x="T8" y="T9"/>
                    </a:cxn>
                  </a:cxnLst>
                  <a:rect l="0" t="0" r="r" b="b"/>
                  <a:pathLst>
                    <a:path w="15" h="8">
                      <a:moveTo>
                        <a:pt x="0" y="3"/>
                      </a:moveTo>
                      <a:lnTo>
                        <a:pt x="7" y="0"/>
                      </a:lnTo>
                      <a:lnTo>
                        <a:pt x="14" y="3"/>
                      </a:lnTo>
                      <a:lnTo>
                        <a:pt x="8" y="7"/>
                      </a:lnTo>
                      <a:lnTo>
                        <a:pt x="0" y="3"/>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3" name="Freeform 596"/>
                <p:cNvSpPr>
                  <a:spLocks/>
                </p:cNvSpPr>
                <p:nvPr/>
              </p:nvSpPr>
              <p:spPr bwMode="auto">
                <a:xfrm>
                  <a:off x="2111" y="3024"/>
                  <a:ext cx="10" cy="48"/>
                </a:xfrm>
                <a:custGeom>
                  <a:avLst/>
                  <a:gdLst>
                    <a:gd name="T0" fmla="*/ 0 w 10"/>
                    <a:gd name="T1" fmla="*/ 0 h 48"/>
                    <a:gd name="T2" fmla="*/ 9 w 10"/>
                    <a:gd name="T3" fmla="*/ 4 h 48"/>
                    <a:gd name="T4" fmla="*/ 9 w 10"/>
                    <a:gd name="T5" fmla="*/ 47 h 48"/>
                    <a:gd name="T6" fmla="*/ 0 w 10"/>
                    <a:gd name="T7" fmla="*/ 43 h 48"/>
                    <a:gd name="T8" fmla="*/ 0 w 10"/>
                    <a:gd name="T9" fmla="*/ 0 h 48"/>
                  </a:gdLst>
                  <a:ahLst/>
                  <a:cxnLst>
                    <a:cxn ang="0">
                      <a:pos x="T0" y="T1"/>
                    </a:cxn>
                    <a:cxn ang="0">
                      <a:pos x="T2" y="T3"/>
                    </a:cxn>
                    <a:cxn ang="0">
                      <a:pos x="T4" y="T5"/>
                    </a:cxn>
                    <a:cxn ang="0">
                      <a:pos x="T6" y="T7"/>
                    </a:cxn>
                    <a:cxn ang="0">
                      <a:pos x="T8" y="T9"/>
                    </a:cxn>
                  </a:cxnLst>
                  <a:rect l="0" t="0" r="r" b="b"/>
                  <a:pathLst>
                    <a:path w="10" h="48">
                      <a:moveTo>
                        <a:pt x="0" y="0"/>
                      </a:moveTo>
                      <a:lnTo>
                        <a:pt x="9" y="4"/>
                      </a:lnTo>
                      <a:lnTo>
                        <a:pt x="9" y="47"/>
                      </a:lnTo>
                      <a:lnTo>
                        <a:pt x="0" y="43"/>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 name="Freeform 597"/>
                <p:cNvSpPr>
                  <a:spLocks/>
                </p:cNvSpPr>
                <p:nvPr/>
              </p:nvSpPr>
              <p:spPr bwMode="auto">
                <a:xfrm>
                  <a:off x="2111" y="3024"/>
                  <a:ext cx="14" cy="52"/>
                </a:xfrm>
                <a:custGeom>
                  <a:avLst/>
                  <a:gdLst>
                    <a:gd name="T0" fmla="*/ 0 w 14"/>
                    <a:gd name="T1" fmla="*/ 0 h 52"/>
                    <a:gd name="T2" fmla="*/ 13 w 14"/>
                    <a:gd name="T3" fmla="*/ 4 h 52"/>
                    <a:gd name="T4" fmla="*/ 13 w 14"/>
                    <a:gd name="T5" fmla="*/ 51 h 52"/>
                    <a:gd name="T6" fmla="*/ 0 w 14"/>
                    <a:gd name="T7" fmla="*/ 46 h 52"/>
                    <a:gd name="T8" fmla="*/ 0 w 14"/>
                    <a:gd name="T9" fmla="*/ 0 h 52"/>
                  </a:gdLst>
                  <a:ahLst/>
                  <a:cxnLst>
                    <a:cxn ang="0">
                      <a:pos x="T0" y="T1"/>
                    </a:cxn>
                    <a:cxn ang="0">
                      <a:pos x="T2" y="T3"/>
                    </a:cxn>
                    <a:cxn ang="0">
                      <a:pos x="T4" y="T5"/>
                    </a:cxn>
                    <a:cxn ang="0">
                      <a:pos x="T6" y="T7"/>
                    </a:cxn>
                    <a:cxn ang="0">
                      <a:pos x="T8" y="T9"/>
                    </a:cxn>
                  </a:cxnLst>
                  <a:rect l="0" t="0" r="r" b="b"/>
                  <a:pathLst>
                    <a:path w="14" h="52">
                      <a:moveTo>
                        <a:pt x="0" y="0"/>
                      </a:moveTo>
                      <a:lnTo>
                        <a:pt x="13" y="4"/>
                      </a:lnTo>
                      <a:lnTo>
                        <a:pt x="13" y="51"/>
                      </a:lnTo>
                      <a:lnTo>
                        <a:pt x="0" y="46"/>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5" name="Freeform 598"/>
                <p:cNvSpPr>
                  <a:spLocks/>
                </p:cNvSpPr>
                <p:nvPr/>
              </p:nvSpPr>
              <p:spPr bwMode="auto">
                <a:xfrm>
                  <a:off x="2124" y="3024"/>
                  <a:ext cx="8" cy="48"/>
                </a:xfrm>
                <a:custGeom>
                  <a:avLst/>
                  <a:gdLst>
                    <a:gd name="T0" fmla="*/ 0 w 8"/>
                    <a:gd name="T1" fmla="*/ 4 h 48"/>
                    <a:gd name="T2" fmla="*/ 7 w 8"/>
                    <a:gd name="T3" fmla="*/ 0 h 48"/>
                    <a:gd name="T4" fmla="*/ 7 w 8"/>
                    <a:gd name="T5" fmla="*/ 42 h 48"/>
                    <a:gd name="T6" fmla="*/ 0 w 8"/>
                    <a:gd name="T7" fmla="*/ 47 h 48"/>
                    <a:gd name="T8" fmla="*/ 0 w 8"/>
                    <a:gd name="T9" fmla="*/ 4 h 48"/>
                  </a:gdLst>
                  <a:ahLst/>
                  <a:cxnLst>
                    <a:cxn ang="0">
                      <a:pos x="T0" y="T1"/>
                    </a:cxn>
                    <a:cxn ang="0">
                      <a:pos x="T2" y="T3"/>
                    </a:cxn>
                    <a:cxn ang="0">
                      <a:pos x="T4" y="T5"/>
                    </a:cxn>
                    <a:cxn ang="0">
                      <a:pos x="T6" y="T7"/>
                    </a:cxn>
                    <a:cxn ang="0">
                      <a:pos x="T8" y="T9"/>
                    </a:cxn>
                  </a:cxnLst>
                  <a:rect l="0" t="0" r="r" b="b"/>
                  <a:pathLst>
                    <a:path w="8" h="48">
                      <a:moveTo>
                        <a:pt x="0" y="4"/>
                      </a:moveTo>
                      <a:lnTo>
                        <a:pt x="7" y="0"/>
                      </a:lnTo>
                      <a:lnTo>
                        <a:pt x="7" y="42"/>
                      </a:lnTo>
                      <a:lnTo>
                        <a:pt x="0" y="47"/>
                      </a:lnTo>
                      <a:lnTo>
                        <a:pt x="0"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6" name="Freeform 599"/>
                <p:cNvSpPr>
                  <a:spLocks/>
                </p:cNvSpPr>
                <p:nvPr/>
              </p:nvSpPr>
              <p:spPr bwMode="auto">
                <a:xfrm>
                  <a:off x="2124" y="3024"/>
                  <a:ext cx="8" cy="52"/>
                </a:xfrm>
                <a:custGeom>
                  <a:avLst/>
                  <a:gdLst>
                    <a:gd name="T0" fmla="*/ 0 w 8"/>
                    <a:gd name="T1" fmla="*/ 4 h 52"/>
                    <a:gd name="T2" fmla="*/ 7 w 8"/>
                    <a:gd name="T3" fmla="*/ 0 h 52"/>
                    <a:gd name="T4" fmla="*/ 7 w 8"/>
                    <a:gd name="T5" fmla="*/ 46 h 52"/>
                    <a:gd name="T6" fmla="*/ 0 w 8"/>
                    <a:gd name="T7" fmla="*/ 51 h 52"/>
                    <a:gd name="T8" fmla="*/ 0 w 8"/>
                    <a:gd name="T9" fmla="*/ 4 h 52"/>
                  </a:gdLst>
                  <a:ahLst/>
                  <a:cxnLst>
                    <a:cxn ang="0">
                      <a:pos x="T0" y="T1"/>
                    </a:cxn>
                    <a:cxn ang="0">
                      <a:pos x="T2" y="T3"/>
                    </a:cxn>
                    <a:cxn ang="0">
                      <a:pos x="T4" y="T5"/>
                    </a:cxn>
                    <a:cxn ang="0">
                      <a:pos x="T6" y="T7"/>
                    </a:cxn>
                    <a:cxn ang="0">
                      <a:pos x="T8" y="T9"/>
                    </a:cxn>
                  </a:cxnLst>
                  <a:rect l="0" t="0" r="r" b="b"/>
                  <a:pathLst>
                    <a:path w="8" h="52">
                      <a:moveTo>
                        <a:pt x="0" y="4"/>
                      </a:moveTo>
                      <a:lnTo>
                        <a:pt x="7" y="0"/>
                      </a:lnTo>
                      <a:lnTo>
                        <a:pt x="7" y="46"/>
                      </a:lnTo>
                      <a:lnTo>
                        <a:pt x="0" y="51"/>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7" name="Freeform 600"/>
                <p:cNvSpPr>
                  <a:spLocks/>
                </p:cNvSpPr>
                <p:nvPr/>
              </p:nvSpPr>
              <p:spPr bwMode="auto">
                <a:xfrm>
                  <a:off x="2111" y="3024"/>
                  <a:ext cx="21" cy="1"/>
                </a:xfrm>
                <a:custGeom>
                  <a:avLst/>
                  <a:gdLst>
                    <a:gd name="T0" fmla="*/ 0 w 21"/>
                    <a:gd name="T1" fmla="*/ 0 h 1"/>
                    <a:gd name="T2" fmla="*/ 9 w 21"/>
                    <a:gd name="T3" fmla="*/ 0 h 1"/>
                    <a:gd name="T4" fmla="*/ 20 w 21"/>
                    <a:gd name="T5" fmla="*/ 0 h 1"/>
                    <a:gd name="T6" fmla="*/ 11 w 21"/>
                    <a:gd name="T7" fmla="*/ 0 h 1"/>
                    <a:gd name="T8" fmla="*/ 0 w 21"/>
                    <a:gd name="T9" fmla="*/ 0 h 1"/>
                  </a:gdLst>
                  <a:ahLst/>
                  <a:cxnLst>
                    <a:cxn ang="0">
                      <a:pos x="T0" y="T1"/>
                    </a:cxn>
                    <a:cxn ang="0">
                      <a:pos x="T2" y="T3"/>
                    </a:cxn>
                    <a:cxn ang="0">
                      <a:pos x="T4" y="T5"/>
                    </a:cxn>
                    <a:cxn ang="0">
                      <a:pos x="T6" y="T7"/>
                    </a:cxn>
                    <a:cxn ang="0">
                      <a:pos x="T8" y="T9"/>
                    </a:cxn>
                  </a:cxnLst>
                  <a:rect l="0" t="0" r="r" b="b"/>
                  <a:pathLst>
                    <a:path w="21" h="1">
                      <a:moveTo>
                        <a:pt x="0" y="0"/>
                      </a:moveTo>
                      <a:lnTo>
                        <a:pt x="9" y="0"/>
                      </a:lnTo>
                      <a:lnTo>
                        <a:pt x="20" y="0"/>
                      </a:lnTo>
                      <a:lnTo>
                        <a:pt x="11"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8" name="Freeform 601"/>
                <p:cNvSpPr>
                  <a:spLocks/>
                </p:cNvSpPr>
                <p:nvPr/>
              </p:nvSpPr>
              <p:spPr bwMode="auto">
                <a:xfrm>
                  <a:off x="2111" y="3024"/>
                  <a:ext cx="21" cy="3"/>
                </a:xfrm>
                <a:custGeom>
                  <a:avLst/>
                  <a:gdLst>
                    <a:gd name="T0" fmla="*/ 0 w 21"/>
                    <a:gd name="T1" fmla="*/ 1 h 3"/>
                    <a:gd name="T2" fmla="*/ 9 w 21"/>
                    <a:gd name="T3" fmla="*/ 0 h 3"/>
                    <a:gd name="T4" fmla="*/ 20 w 21"/>
                    <a:gd name="T5" fmla="*/ 1 h 3"/>
                    <a:gd name="T6" fmla="*/ 11 w 21"/>
                    <a:gd name="T7" fmla="*/ 2 h 3"/>
                    <a:gd name="T8" fmla="*/ 0 w 21"/>
                    <a:gd name="T9" fmla="*/ 1 h 3"/>
                  </a:gdLst>
                  <a:ahLst/>
                  <a:cxnLst>
                    <a:cxn ang="0">
                      <a:pos x="T0" y="T1"/>
                    </a:cxn>
                    <a:cxn ang="0">
                      <a:pos x="T2" y="T3"/>
                    </a:cxn>
                    <a:cxn ang="0">
                      <a:pos x="T4" y="T5"/>
                    </a:cxn>
                    <a:cxn ang="0">
                      <a:pos x="T6" y="T7"/>
                    </a:cxn>
                    <a:cxn ang="0">
                      <a:pos x="T8" y="T9"/>
                    </a:cxn>
                  </a:cxnLst>
                  <a:rect l="0" t="0" r="r" b="b"/>
                  <a:pathLst>
                    <a:path w="21" h="3">
                      <a:moveTo>
                        <a:pt x="0" y="1"/>
                      </a:moveTo>
                      <a:lnTo>
                        <a:pt x="9" y="0"/>
                      </a:lnTo>
                      <a:lnTo>
                        <a:pt x="20" y="1"/>
                      </a:lnTo>
                      <a:lnTo>
                        <a:pt x="11" y="2"/>
                      </a:lnTo>
                      <a:lnTo>
                        <a:pt x="0" y="1"/>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9" name="Freeform 602"/>
                <p:cNvSpPr>
                  <a:spLocks/>
                </p:cNvSpPr>
                <p:nvPr/>
              </p:nvSpPr>
              <p:spPr bwMode="auto">
                <a:xfrm>
                  <a:off x="2095" y="3026"/>
                  <a:ext cx="6" cy="56"/>
                </a:xfrm>
                <a:custGeom>
                  <a:avLst/>
                  <a:gdLst>
                    <a:gd name="T0" fmla="*/ 0 w 6"/>
                    <a:gd name="T1" fmla="*/ 0 h 56"/>
                    <a:gd name="T2" fmla="*/ 5 w 6"/>
                    <a:gd name="T3" fmla="*/ 3 h 56"/>
                    <a:gd name="T4" fmla="*/ 5 w 6"/>
                    <a:gd name="T5" fmla="*/ 55 h 56"/>
                    <a:gd name="T6" fmla="*/ 0 w 6"/>
                    <a:gd name="T7" fmla="*/ 51 h 56"/>
                    <a:gd name="T8" fmla="*/ 0 w 6"/>
                    <a:gd name="T9" fmla="*/ 0 h 56"/>
                  </a:gdLst>
                  <a:ahLst/>
                  <a:cxnLst>
                    <a:cxn ang="0">
                      <a:pos x="T0" y="T1"/>
                    </a:cxn>
                    <a:cxn ang="0">
                      <a:pos x="T2" y="T3"/>
                    </a:cxn>
                    <a:cxn ang="0">
                      <a:pos x="T4" y="T5"/>
                    </a:cxn>
                    <a:cxn ang="0">
                      <a:pos x="T6" y="T7"/>
                    </a:cxn>
                    <a:cxn ang="0">
                      <a:pos x="T8" y="T9"/>
                    </a:cxn>
                  </a:cxnLst>
                  <a:rect l="0" t="0" r="r" b="b"/>
                  <a:pathLst>
                    <a:path w="6" h="56">
                      <a:moveTo>
                        <a:pt x="0" y="0"/>
                      </a:moveTo>
                      <a:lnTo>
                        <a:pt x="5" y="3"/>
                      </a:lnTo>
                      <a:lnTo>
                        <a:pt x="5" y="55"/>
                      </a:lnTo>
                      <a:lnTo>
                        <a:pt x="0" y="51"/>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0" name="Freeform 603"/>
                <p:cNvSpPr>
                  <a:spLocks/>
                </p:cNvSpPr>
                <p:nvPr/>
              </p:nvSpPr>
              <p:spPr bwMode="auto">
                <a:xfrm>
                  <a:off x="2095" y="3026"/>
                  <a:ext cx="8" cy="58"/>
                </a:xfrm>
                <a:custGeom>
                  <a:avLst/>
                  <a:gdLst>
                    <a:gd name="T0" fmla="*/ 0 w 8"/>
                    <a:gd name="T1" fmla="*/ 0 h 58"/>
                    <a:gd name="T2" fmla="*/ 7 w 8"/>
                    <a:gd name="T3" fmla="*/ 4 h 58"/>
                    <a:gd name="T4" fmla="*/ 7 w 8"/>
                    <a:gd name="T5" fmla="*/ 57 h 58"/>
                    <a:gd name="T6" fmla="*/ 0 w 8"/>
                    <a:gd name="T7" fmla="*/ 53 h 58"/>
                    <a:gd name="T8" fmla="*/ 0 w 8"/>
                    <a:gd name="T9" fmla="*/ 0 h 58"/>
                  </a:gdLst>
                  <a:ahLst/>
                  <a:cxnLst>
                    <a:cxn ang="0">
                      <a:pos x="T0" y="T1"/>
                    </a:cxn>
                    <a:cxn ang="0">
                      <a:pos x="T2" y="T3"/>
                    </a:cxn>
                    <a:cxn ang="0">
                      <a:pos x="T4" y="T5"/>
                    </a:cxn>
                    <a:cxn ang="0">
                      <a:pos x="T6" y="T7"/>
                    </a:cxn>
                    <a:cxn ang="0">
                      <a:pos x="T8" y="T9"/>
                    </a:cxn>
                  </a:cxnLst>
                  <a:rect l="0" t="0" r="r" b="b"/>
                  <a:pathLst>
                    <a:path w="8" h="58">
                      <a:moveTo>
                        <a:pt x="0" y="0"/>
                      </a:moveTo>
                      <a:lnTo>
                        <a:pt x="7" y="4"/>
                      </a:lnTo>
                      <a:lnTo>
                        <a:pt x="7" y="57"/>
                      </a:lnTo>
                      <a:lnTo>
                        <a:pt x="0" y="53"/>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1" name="Freeform 604"/>
                <p:cNvSpPr>
                  <a:spLocks/>
                </p:cNvSpPr>
                <p:nvPr/>
              </p:nvSpPr>
              <p:spPr bwMode="auto">
                <a:xfrm>
                  <a:off x="2102" y="3026"/>
                  <a:ext cx="10" cy="58"/>
                </a:xfrm>
                <a:custGeom>
                  <a:avLst/>
                  <a:gdLst>
                    <a:gd name="T0" fmla="*/ 0 w 10"/>
                    <a:gd name="T1" fmla="*/ 3 h 58"/>
                    <a:gd name="T2" fmla="*/ 9 w 10"/>
                    <a:gd name="T3" fmla="*/ 0 h 58"/>
                    <a:gd name="T4" fmla="*/ 9 w 10"/>
                    <a:gd name="T5" fmla="*/ 52 h 58"/>
                    <a:gd name="T6" fmla="*/ 0 w 10"/>
                    <a:gd name="T7" fmla="*/ 57 h 58"/>
                    <a:gd name="T8" fmla="*/ 0 w 10"/>
                    <a:gd name="T9" fmla="*/ 3 h 58"/>
                  </a:gdLst>
                  <a:ahLst/>
                  <a:cxnLst>
                    <a:cxn ang="0">
                      <a:pos x="T0" y="T1"/>
                    </a:cxn>
                    <a:cxn ang="0">
                      <a:pos x="T2" y="T3"/>
                    </a:cxn>
                    <a:cxn ang="0">
                      <a:pos x="T4" y="T5"/>
                    </a:cxn>
                    <a:cxn ang="0">
                      <a:pos x="T6" y="T7"/>
                    </a:cxn>
                    <a:cxn ang="0">
                      <a:pos x="T8" y="T9"/>
                    </a:cxn>
                  </a:cxnLst>
                  <a:rect l="0" t="0" r="r" b="b"/>
                  <a:pathLst>
                    <a:path w="10" h="58">
                      <a:moveTo>
                        <a:pt x="0" y="3"/>
                      </a:moveTo>
                      <a:lnTo>
                        <a:pt x="9" y="0"/>
                      </a:lnTo>
                      <a:lnTo>
                        <a:pt x="9" y="52"/>
                      </a:lnTo>
                      <a:lnTo>
                        <a:pt x="0" y="57"/>
                      </a:lnTo>
                      <a:lnTo>
                        <a:pt x="0"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2" name="Freeform 605"/>
                <p:cNvSpPr>
                  <a:spLocks/>
                </p:cNvSpPr>
                <p:nvPr/>
              </p:nvSpPr>
              <p:spPr bwMode="auto">
                <a:xfrm>
                  <a:off x="2102" y="3026"/>
                  <a:ext cx="12" cy="61"/>
                </a:xfrm>
                <a:custGeom>
                  <a:avLst/>
                  <a:gdLst>
                    <a:gd name="T0" fmla="*/ 0 w 12"/>
                    <a:gd name="T1" fmla="*/ 4 h 61"/>
                    <a:gd name="T2" fmla="*/ 11 w 12"/>
                    <a:gd name="T3" fmla="*/ 0 h 61"/>
                    <a:gd name="T4" fmla="*/ 11 w 12"/>
                    <a:gd name="T5" fmla="*/ 54 h 61"/>
                    <a:gd name="T6" fmla="*/ 0 w 12"/>
                    <a:gd name="T7" fmla="*/ 60 h 61"/>
                    <a:gd name="T8" fmla="*/ 0 w 12"/>
                    <a:gd name="T9" fmla="*/ 4 h 61"/>
                  </a:gdLst>
                  <a:ahLst/>
                  <a:cxnLst>
                    <a:cxn ang="0">
                      <a:pos x="T0" y="T1"/>
                    </a:cxn>
                    <a:cxn ang="0">
                      <a:pos x="T2" y="T3"/>
                    </a:cxn>
                    <a:cxn ang="0">
                      <a:pos x="T4" y="T5"/>
                    </a:cxn>
                    <a:cxn ang="0">
                      <a:pos x="T6" y="T7"/>
                    </a:cxn>
                    <a:cxn ang="0">
                      <a:pos x="T8" y="T9"/>
                    </a:cxn>
                  </a:cxnLst>
                  <a:rect l="0" t="0" r="r" b="b"/>
                  <a:pathLst>
                    <a:path w="12" h="61">
                      <a:moveTo>
                        <a:pt x="0" y="4"/>
                      </a:moveTo>
                      <a:lnTo>
                        <a:pt x="11" y="0"/>
                      </a:lnTo>
                      <a:lnTo>
                        <a:pt x="11" y="54"/>
                      </a:lnTo>
                      <a:lnTo>
                        <a:pt x="0" y="60"/>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3" name="Freeform 606"/>
                <p:cNvSpPr>
                  <a:spLocks/>
                </p:cNvSpPr>
                <p:nvPr/>
              </p:nvSpPr>
              <p:spPr bwMode="auto">
                <a:xfrm>
                  <a:off x="2095" y="3024"/>
                  <a:ext cx="17" cy="5"/>
                </a:xfrm>
                <a:custGeom>
                  <a:avLst/>
                  <a:gdLst>
                    <a:gd name="T0" fmla="*/ 0 w 17"/>
                    <a:gd name="T1" fmla="*/ 2 h 5"/>
                    <a:gd name="T2" fmla="*/ 7 w 17"/>
                    <a:gd name="T3" fmla="*/ 0 h 5"/>
                    <a:gd name="T4" fmla="*/ 16 w 17"/>
                    <a:gd name="T5" fmla="*/ 2 h 5"/>
                    <a:gd name="T6" fmla="*/ 9 w 17"/>
                    <a:gd name="T7" fmla="*/ 4 h 5"/>
                    <a:gd name="T8" fmla="*/ 0 w 17"/>
                    <a:gd name="T9" fmla="*/ 2 h 5"/>
                  </a:gdLst>
                  <a:ahLst/>
                  <a:cxnLst>
                    <a:cxn ang="0">
                      <a:pos x="T0" y="T1"/>
                    </a:cxn>
                    <a:cxn ang="0">
                      <a:pos x="T2" y="T3"/>
                    </a:cxn>
                    <a:cxn ang="0">
                      <a:pos x="T4" y="T5"/>
                    </a:cxn>
                    <a:cxn ang="0">
                      <a:pos x="T6" y="T7"/>
                    </a:cxn>
                    <a:cxn ang="0">
                      <a:pos x="T8" y="T9"/>
                    </a:cxn>
                  </a:cxnLst>
                  <a:rect l="0" t="0" r="r" b="b"/>
                  <a:pathLst>
                    <a:path w="17" h="5">
                      <a:moveTo>
                        <a:pt x="0" y="2"/>
                      </a:moveTo>
                      <a:lnTo>
                        <a:pt x="7" y="0"/>
                      </a:lnTo>
                      <a:lnTo>
                        <a:pt x="16" y="2"/>
                      </a:lnTo>
                      <a:lnTo>
                        <a:pt x="9" y="4"/>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4" name="Freeform 607"/>
                <p:cNvSpPr>
                  <a:spLocks/>
                </p:cNvSpPr>
                <p:nvPr/>
              </p:nvSpPr>
              <p:spPr bwMode="auto">
                <a:xfrm>
                  <a:off x="2095" y="3024"/>
                  <a:ext cx="19" cy="8"/>
                </a:xfrm>
                <a:custGeom>
                  <a:avLst/>
                  <a:gdLst>
                    <a:gd name="T0" fmla="*/ 0 w 19"/>
                    <a:gd name="T1" fmla="*/ 3 h 8"/>
                    <a:gd name="T2" fmla="*/ 8 w 19"/>
                    <a:gd name="T3" fmla="*/ 0 h 8"/>
                    <a:gd name="T4" fmla="*/ 18 w 19"/>
                    <a:gd name="T5" fmla="*/ 3 h 8"/>
                    <a:gd name="T6" fmla="*/ 10 w 19"/>
                    <a:gd name="T7" fmla="*/ 7 h 8"/>
                    <a:gd name="T8" fmla="*/ 0 w 19"/>
                    <a:gd name="T9" fmla="*/ 3 h 8"/>
                  </a:gdLst>
                  <a:ahLst/>
                  <a:cxnLst>
                    <a:cxn ang="0">
                      <a:pos x="T0" y="T1"/>
                    </a:cxn>
                    <a:cxn ang="0">
                      <a:pos x="T2" y="T3"/>
                    </a:cxn>
                    <a:cxn ang="0">
                      <a:pos x="T4" y="T5"/>
                    </a:cxn>
                    <a:cxn ang="0">
                      <a:pos x="T6" y="T7"/>
                    </a:cxn>
                    <a:cxn ang="0">
                      <a:pos x="T8" y="T9"/>
                    </a:cxn>
                  </a:cxnLst>
                  <a:rect l="0" t="0" r="r" b="b"/>
                  <a:pathLst>
                    <a:path w="19" h="8">
                      <a:moveTo>
                        <a:pt x="0" y="3"/>
                      </a:moveTo>
                      <a:lnTo>
                        <a:pt x="8" y="0"/>
                      </a:lnTo>
                      <a:lnTo>
                        <a:pt x="18" y="3"/>
                      </a:lnTo>
                      <a:lnTo>
                        <a:pt x="10" y="7"/>
                      </a:lnTo>
                      <a:lnTo>
                        <a:pt x="0" y="3"/>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02" name="Group 608"/>
              <p:cNvGrpSpPr>
                <a:grpSpLocks/>
              </p:cNvGrpSpPr>
              <p:nvPr/>
            </p:nvGrpSpPr>
            <p:grpSpPr bwMode="auto">
              <a:xfrm>
                <a:off x="2041" y="3007"/>
                <a:ext cx="34" cy="99"/>
                <a:chOff x="2041" y="3007"/>
                <a:chExt cx="34" cy="99"/>
              </a:xfrm>
            </p:grpSpPr>
            <p:sp>
              <p:nvSpPr>
                <p:cNvPr id="1441" name="Freeform 609"/>
                <p:cNvSpPr>
                  <a:spLocks/>
                </p:cNvSpPr>
                <p:nvPr/>
              </p:nvSpPr>
              <p:spPr bwMode="auto">
                <a:xfrm>
                  <a:off x="2041" y="3011"/>
                  <a:ext cx="14" cy="92"/>
                </a:xfrm>
                <a:custGeom>
                  <a:avLst/>
                  <a:gdLst>
                    <a:gd name="T0" fmla="*/ 0 w 14"/>
                    <a:gd name="T1" fmla="*/ 0 h 92"/>
                    <a:gd name="T2" fmla="*/ 13 w 14"/>
                    <a:gd name="T3" fmla="*/ 5 h 92"/>
                    <a:gd name="T4" fmla="*/ 13 w 14"/>
                    <a:gd name="T5" fmla="*/ 91 h 92"/>
                    <a:gd name="T6" fmla="*/ 0 w 14"/>
                    <a:gd name="T7" fmla="*/ 83 h 92"/>
                    <a:gd name="T8" fmla="*/ 0 w 14"/>
                    <a:gd name="T9" fmla="*/ 0 h 92"/>
                  </a:gdLst>
                  <a:ahLst/>
                  <a:cxnLst>
                    <a:cxn ang="0">
                      <a:pos x="T0" y="T1"/>
                    </a:cxn>
                    <a:cxn ang="0">
                      <a:pos x="T2" y="T3"/>
                    </a:cxn>
                    <a:cxn ang="0">
                      <a:pos x="T4" y="T5"/>
                    </a:cxn>
                    <a:cxn ang="0">
                      <a:pos x="T6" y="T7"/>
                    </a:cxn>
                    <a:cxn ang="0">
                      <a:pos x="T8" y="T9"/>
                    </a:cxn>
                  </a:cxnLst>
                  <a:rect l="0" t="0" r="r" b="b"/>
                  <a:pathLst>
                    <a:path w="14" h="92">
                      <a:moveTo>
                        <a:pt x="0" y="0"/>
                      </a:moveTo>
                      <a:lnTo>
                        <a:pt x="13" y="5"/>
                      </a:lnTo>
                      <a:lnTo>
                        <a:pt x="13" y="91"/>
                      </a:lnTo>
                      <a:lnTo>
                        <a:pt x="0" y="83"/>
                      </a:lnTo>
                      <a:lnTo>
                        <a:pt x="0" y="0"/>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2" name="Freeform 610"/>
                <p:cNvSpPr>
                  <a:spLocks/>
                </p:cNvSpPr>
                <p:nvPr/>
              </p:nvSpPr>
              <p:spPr bwMode="auto">
                <a:xfrm>
                  <a:off x="2041" y="3011"/>
                  <a:ext cx="17" cy="95"/>
                </a:xfrm>
                <a:custGeom>
                  <a:avLst/>
                  <a:gdLst>
                    <a:gd name="T0" fmla="*/ 0 w 17"/>
                    <a:gd name="T1" fmla="*/ 0 h 95"/>
                    <a:gd name="T2" fmla="*/ 16 w 17"/>
                    <a:gd name="T3" fmla="*/ 5 h 95"/>
                    <a:gd name="T4" fmla="*/ 16 w 17"/>
                    <a:gd name="T5" fmla="*/ 94 h 95"/>
                    <a:gd name="T6" fmla="*/ 0 w 17"/>
                    <a:gd name="T7" fmla="*/ 86 h 95"/>
                    <a:gd name="T8" fmla="*/ 0 w 17"/>
                    <a:gd name="T9" fmla="*/ 0 h 95"/>
                  </a:gdLst>
                  <a:ahLst/>
                  <a:cxnLst>
                    <a:cxn ang="0">
                      <a:pos x="T0" y="T1"/>
                    </a:cxn>
                    <a:cxn ang="0">
                      <a:pos x="T2" y="T3"/>
                    </a:cxn>
                    <a:cxn ang="0">
                      <a:pos x="T4" y="T5"/>
                    </a:cxn>
                    <a:cxn ang="0">
                      <a:pos x="T6" y="T7"/>
                    </a:cxn>
                    <a:cxn ang="0">
                      <a:pos x="T8" y="T9"/>
                    </a:cxn>
                  </a:cxnLst>
                  <a:rect l="0" t="0" r="r" b="b"/>
                  <a:pathLst>
                    <a:path w="17" h="95">
                      <a:moveTo>
                        <a:pt x="0" y="0"/>
                      </a:moveTo>
                      <a:lnTo>
                        <a:pt x="16" y="5"/>
                      </a:lnTo>
                      <a:lnTo>
                        <a:pt x="16" y="94"/>
                      </a:lnTo>
                      <a:lnTo>
                        <a:pt x="0" y="86"/>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3" name="Freeform 611"/>
                <p:cNvSpPr>
                  <a:spLocks/>
                </p:cNvSpPr>
                <p:nvPr/>
              </p:nvSpPr>
              <p:spPr bwMode="auto">
                <a:xfrm>
                  <a:off x="2057" y="3011"/>
                  <a:ext cx="14" cy="92"/>
                </a:xfrm>
                <a:custGeom>
                  <a:avLst/>
                  <a:gdLst>
                    <a:gd name="T0" fmla="*/ 0 w 14"/>
                    <a:gd name="T1" fmla="*/ 5 h 92"/>
                    <a:gd name="T2" fmla="*/ 13 w 14"/>
                    <a:gd name="T3" fmla="*/ 0 h 92"/>
                    <a:gd name="T4" fmla="*/ 13 w 14"/>
                    <a:gd name="T5" fmla="*/ 82 h 92"/>
                    <a:gd name="T6" fmla="*/ 0 w 14"/>
                    <a:gd name="T7" fmla="*/ 91 h 92"/>
                    <a:gd name="T8" fmla="*/ 0 w 14"/>
                    <a:gd name="T9" fmla="*/ 5 h 92"/>
                  </a:gdLst>
                  <a:ahLst/>
                  <a:cxnLst>
                    <a:cxn ang="0">
                      <a:pos x="T0" y="T1"/>
                    </a:cxn>
                    <a:cxn ang="0">
                      <a:pos x="T2" y="T3"/>
                    </a:cxn>
                    <a:cxn ang="0">
                      <a:pos x="T4" y="T5"/>
                    </a:cxn>
                    <a:cxn ang="0">
                      <a:pos x="T6" y="T7"/>
                    </a:cxn>
                    <a:cxn ang="0">
                      <a:pos x="T8" y="T9"/>
                    </a:cxn>
                  </a:cxnLst>
                  <a:rect l="0" t="0" r="r" b="b"/>
                  <a:pathLst>
                    <a:path w="14" h="92">
                      <a:moveTo>
                        <a:pt x="0" y="5"/>
                      </a:moveTo>
                      <a:lnTo>
                        <a:pt x="13" y="0"/>
                      </a:lnTo>
                      <a:lnTo>
                        <a:pt x="13" y="82"/>
                      </a:lnTo>
                      <a:lnTo>
                        <a:pt x="0" y="91"/>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4" name="Freeform 612"/>
                <p:cNvSpPr>
                  <a:spLocks/>
                </p:cNvSpPr>
                <p:nvPr/>
              </p:nvSpPr>
              <p:spPr bwMode="auto">
                <a:xfrm>
                  <a:off x="2057" y="3011"/>
                  <a:ext cx="18" cy="95"/>
                </a:xfrm>
                <a:custGeom>
                  <a:avLst/>
                  <a:gdLst>
                    <a:gd name="T0" fmla="*/ 0 w 18"/>
                    <a:gd name="T1" fmla="*/ 5 h 95"/>
                    <a:gd name="T2" fmla="*/ 17 w 18"/>
                    <a:gd name="T3" fmla="*/ 0 h 95"/>
                    <a:gd name="T4" fmla="*/ 17 w 18"/>
                    <a:gd name="T5" fmla="*/ 85 h 95"/>
                    <a:gd name="T6" fmla="*/ 0 w 18"/>
                    <a:gd name="T7" fmla="*/ 94 h 95"/>
                    <a:gd name="T8" fmla="*/ 0 w 18"/>
                    <a:gd name="T9" fmla="*/ 5 h 95"/>
                  </a:gdLst>
                  <a:ahLst/>
                  <a:cxnLst>
                    <a:cxn ang="0">
                      <a:pos x="T0" y="T1"/>
                    </a:cxn>
                    <a:cxn ang="0">
                      <a:pos x="T2" y="T3"/>
                    </a:cxn>
                    <a:cxn ang="0">
                      <a:pos x="T4" y="T5"/>
                    </a:cxn>
                    <a:cxn ang="0">
                      <a:pos x="T6" y="T7"/>
                    </a:cxn>
                    <a:cxn ang="0">
                      <a:pos x="T8" y="T9"/>
                    </a:cxn>
                  </a:cxnLst>
                  <a:rect l="0" t="0" r="r" b="b"/>
                  <a:pathLst>
                    <a:path w="18" h="95">
                      <a:moveTo>
                        <a:pt x="0" y="5"/>
                      </a:moveTo>
                      <a:lnTo>
                        <a:pt x="17" y="0"/>
                      </a:lnTo>
                      <a:lnTo>
                        <a:pt x="17" y="85"/>
                      </a:lnTo>
                      <a:lnTo>
                        <a:pt x="0" y="94"/>
                      </a:lnTo>
                      <a:lnTo>
                        <a:pt x="0" y="5"/>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5" name="Freeform 613"/>
                <p:cNvSpPr>
                  <a:spLocks/>
                </p:cNvSpPr>
                <p:nvPr/>
              </p:nvSpPr>
              <p:spPr bwMode="auto">
                <a:xfrm>
                  <a:off x="2041" y="3007"/>
                  <a:ext cx="30" cy="6"/>
                </a:xfrm>
                <a:custGeom>
                  <a:avLst/>
                  <a:gdLst>
                    <a:gd name="T0" fmla="*/ 0 w 30"/>
                    <a:gd name="T1" fmla="*/ 2 h 6"/>
                    <a:gd name="T2" fmla="*/ 14 w 30"/>
                    <a:gd name="T3" fmla="*/ 0 h 6"/>
                    <a:gd name="T4" fmla="*/ 29 w 30"/>
                    <a:gd name="T5" fmla="*/ 2 h 6"/>
                    <a:gd name="T6" fmla="*/ 16 w 30"/>
                    <a:gd name="T7" fmla="*/ 5 h 6"/>
                    <a:gd name="T8" fmla="*/ 0 w 30"/>
                    <a:gd name="T9" fmla="*/ 2 h 6"/>
                  </a:gdLst>
                  <a:ahLst/>
                  <a:cxnLst>
                    <a:cxn ang="0">
                      <a:pos x="T0" y="T1"/>
                    </a:cxn>
                    <a:cxn ang="0">
                      <a:pos x="T2" y="T3"/>
                    </a:cxn>
                    <a:cxn ang="0">
                      <a:pos x="T4" y="T5"/>
                    </a:cxn>
                    <a:cxn ang="0">
                      <a:pos x="T6" y="T7"/>
                    </a:cxn>
                    <a:cxn ang="0">
                      <a:pos x="T8" y="T9"/>
                    </a:cxn>
                  </a:cxnLst>
                  <a:rect l="0" t="0" r="r" b="b"/>
                  <a:pathLst>
                    <a:path w="30" h="6">
                      <a:moveTo>
                        <a:pt x="0" y="2"/>
                      </a:moveTo>
                      <a:lnTo>
                        <a:pt x="14" y="0"/>
                      </a:lnTo>
                      <a:lnTo>
                        <a:pt x="29" y="2"/>
                      </a:lnTo>
                      <a:lnTo>
                        <a:pt x="16" y="5"/>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6" name="Freeform 614"/>
                <p:cNvSpPr>
                  <a:spLocks/>
                </p:cNvSpPr>
                <p:nvPr/>
              </p:nvSpPr>
              <p:spPr bwMode="auto">
                <a:xfrm>
                  <a:off x="2041" y="3007"/>
                  <a:ext cx="34" cy="9"/>
                </a:xfrm>
                <a:custGeom>
                  <a:avLst/>
                  <a:gdLst>
                    <a:gd name="T0" fmla="*/ 0 w 34"/>
                    <a:gd name="T1" fmla="*/ 3 h 9"/>
                    <a:gd name="T2" fmla="*/ 16 w 34"/>
                    <a:gd name="T3" fmla="*/ 0 h 9"/>
                    <a:gd name="T4" fmla="*/ 33 w 34"/>
                    <a:gd name="T5" fmla="*/ 4 h 9"/>
                    <a:gd name="T6" fmla="*/ 18 w 34"/>
                    <a:gd name="T7" fmla="*/ 8 h 9"/>
                    <a:gd name="T8" fmla="*/ 0 w 34"/>
                    <a:gd name="T9" fmla="*/ 3 h 9"/>
                  </a:gdLst>
                  <a:ahLst/>
                  <a:cxnLst>
                    <a:cxn ang="0">
                      <a:pos x="T0" y="T1"/>
                    </a:cxn>
                    <a:cxn ang="0">
                      <a:pos x="T2" y="T3"/>
                    </a:cxn>
                    <a:cxn ang="0">
                      <a:pos x="T4" y="T5"/>
                    </a:cxn>
                    <a:cxn ang="0">
                      <a:pos x="T6" y="T7"/>
                    </a:cxn>
                    <a:cxn ang="0">
                      <a:pos x="T8" y="T9"/>
                    </a:cxn>
                  </a:cxnLst>
                  <a:rect l="0" t="0" r="r" b="b"/>
                  <a:pathLst>
                    <a:path w="34" h="9">
                      <a:moveTo>
                        <a:pt x="0" y="3"/>
                      </a:moveTo>
                      <a:lnTo>
                        <a:pt x="16" y="0"/>
                      </a:lnTo>
                      <a:lnTo>
                        <a:pt x="33" y="4"/>
                      </a:lnTo>
                      <a:lnTo>
                        <a:pt x="18" y="8"/>
                      </a:lnTo>
                      <a:lnTo>
                        <a:pt x="0" y="3"/>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03" name="Group 615"/>
              <p:cNvGrpSpPr>
                <a:grpSpLocks/>
              </p:cNvGrpSpPr>
              <p:nvPr/>
            </p:nvGrpSpPr>
            <p:grpSpPr bwMode="auto">
              <a:xfrm>
                <a:off x="2020" y="3075"/>
                <a:ext cx="31" cy="40"/>
                <a:chOff x="2020" y="3075"/>
                <a:chExt cx="31" cy="40"/>
              </a:xfrm>
            </p:grpSpPr>
            <p:sp>
              <p:nvSpPr>
                <p:cNvPr id="1434" name="Freeform 616"/>
                <p:cNvSpPr>
                  <a:spLocks/>
                </p:cNvSpPr>
                <p:nvPr/>
              </p:nvSpPr>
              <p:spPr bwMode="auto">
                <a:xfrm>
                  <a:off x="2020" y="3078"/>
                  <a:ext cx="10" cy="35"/>
                </a:xfrm>
                <a:custGeom>
                  <a:avLst/>
                  <a:gdLst>
                    <a:gd name="T0" fmla="*/ 0 w 10"/>
                    <a:gd name="T1" fmla="*/ 0 h 35"/>
                    <a:gd name="T2" fmla="*/ 0 w 10"/>
                    <a:gd name="T3" fmla="*/ 29 h 35"/>
                    <a:gd name="T4" fmla="*/ 9 w 10"/>
                    <a:gd name="T5" fmla="*/ 34 h 35"/>
                    <a:gd name="T6" fmla="*/ 9 w 10"/>
                    <a:gd name="T7" fmla="*/ 3 h 35"/>
                    <a:gd name="T8" fmla="*/ 0 w 10"/>
                    <a:gd name="T9" fmla="*/ 0 h 35"/>
                  </a:gdLst>
                  <a:ahLst/>
                  <a:cxnLst>
                    <a:cxn ang="0">
                      <a:pos x="T0" y="T1"/>
                    </a:cxn>
                    <a:cxn ang="0">
                      <a:pos x="T2" y="T3"/>
                    </a:cxn>
                    <a:cxn ang="0">
                      <a:pos x="T4" y="T5"/>
                    </a:cxn>
                    <a:cxn ang="0">
                      <a:pos x="T6" y="T7"/>
                    </a:cxn>
                    <a:cxn ang="0">
                      <a:pos x="T8" y="T9"/>
                    </a:cxn>
                  </a:cxnLst>
                  <a:rect l="0" t="0" r="r" b="b"/>
                  <a:pathLst>
                    <a:path w="10" h="35">
                      <a:moveTo>
                        <a:pt x="0" y="0"/>
                      </a:moveTo>
                      <a:lnTo>
                        <a:pt x="0" y="29"/>
                      </a:lnTo>
                      <a:lnTo>
                        <a:pt x="9" y="34"/>
                      </a:lnTo>
                      <a:lnTo>
                        <a:pt x="9" y="3"/>
                      </a:lnTo>
                      <a:lnTo>
                        <a:pt x="0" y="0"/>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 name="Freeform 617"/>
                <p:cNvSpPr>
                  <a:spLocks/>
                </p:cNvSpPr>
                <p:nvPr/>
              </p:nvSpPr>
              <p:spPr bwMode="auto">
                <a:xfrm>
                  <a:off x="2020" y="3078"/>
                  <a:ext cx="12" cy="37"/>
                </a:xfrm>
                <a:custGeom>
                  <a:avLst/>
                  <a:gdLst>
                    <a:gd name="T0" fmla="*/ 0 w 12"/>
                    <a:gd name="T1" fmla="*/ 0 h 37"/>
                    <a:gd name="T2" fmla="*/ 0 w 12"/>
                    <a:gd name="T3" fmla="*/ 30 h 37"/>
                    <a:gd name="T4" fmla="*/ 11 w 12"/>
                    <a:gd name="T5" fmla="*/ 36 h 37"/>
                    <a:gd name="T6" fmla="*/ 11 w 12"/>
                    <a:gd name="T7" fmla="*/ 4 h 37"/>
                    <a:gd name="T8" fmla="*/ 0 w 12"/>
                    <a:gd name="T9" fmla="*/ 0 h 37"/>
                  </a:gdLst>
                  <a:ahLst/>
                  <a:cxnLst>
                    <a:cxn ang="0">
                      <a:pos x="T0" y="T1"/>
                    </a:cxn>
                    <a:cxn ang="0">
                      <a:pos x="T2" y="T3"/>
                    </a:cxn>
                    <a:cxn ang="0">
                      <a:pos x="T4" y="T5"/>
                    </a:cxn>
                    <a:cxn ang="0">
                      <a:pos x="T6" y="T7"/>
                    </a:cxn>
                    <a:cxn ang="0">
                      <a:pos x="T8" y="T9"/>
                    </a:cxn>
                  </a:cxnLst>
                  <a:rect l="0" t="0" r="r" b="b"/>
                  <a:pathLst>
                    <a:path w="12" h="37">
                      <a:moveTo>
                        <a:pt x="0" y="0"/>
                      </a:moveTo>
                      <a:lnTo>
                        <a:pt x="0" y="30"/>
                      </a:lnTo>
                      <a:lnTo>
                        <a:pt x="11" y="36"/>
                      </a:lnTo>
                      <a:lnTo>
                        <a:pt x="11" y="4"/>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 name="Freeform 618"/>
                <p:cNvSpPr>
                  <a:spLocks/>
                </p:cNvSpPr>
                <p:nvPr/>
              </p:nvSpPr>
              <p:spPr bwMode="auto">
                <a:xfrm>
                  <a:off x="2031" y="3078"/>
                  <a:ext cx="15" cy="35"/>
                </a:xfrm>
                <a:custGeom>
                  <a:avLst/>
                  <a:gdLst>
                    <a:gd name="T0" fmla="*/ 0 w 15"/>
                    <a:gd name="T1" fmla="*/ 4 h 35"/>
                    <a:gd name="T2" fmla="*/ 14 w 15"/>
                    <a:gd name="T3" fmla="*/ 0 h 35"/>
                    <a:gd name="T4" fmla="*/ 14 w 15"/>
                    <a:gd name="T5" fmla="*/ 26 h 35"/>
                    <a:gd name="T6" fmla="*/ 0 w 15"/>
                    <a:gd name="T7" fmla="*/ 34 h 35"/>
                    <a:gd name="T8" fmla="*/ 0 w 15"/>
                    <a:gd name="T9" fmla="*/ 4 h 35"/>
                  </a:gdLst>
                  <a:ahLst/>
                  <a:cxnLst>
                    <a:cxn ang="0">
                      <a:pos x="T0" y="T1"/>
                    </a:cxn>
                    <a:cxn ang="0">
                      <a:pos x="T2" y="T3"/>
                    </a:cxn>
                    <a:cxn ang="0">
                      <a:pos x="T4" y="T5"/>
                    </a:cxn>
                    <a:cxn ang="0">
                      <a:pos x="T6" y="T7"/>
                    </a:cxn>
                    <a:cxn ang="0">
                      <a:pos x="T8" y="T9"/>
                    </a:cxn>
                  </a:cxnLst>
                  <a:rect l="0" t="0" r="r" b="b"/>
                  <a:pathLst>
                    <a:path w="15" h="35">
                      <a:moveTo>
                        <a:pt x="0" y="4"/>
                      </a:moveTo>
                      <a:lnTo>
                        <a:pt x="14" y="0"/>
                      </a:lnTo>
                      <a:lnTo>
                        <a:pt x="14" y="26"/>
                      </a:lnTo>
                      <a:lnTo>
                        <a:pt x="0" y="34"/>
                      </a:lnTo>
                      <a:lnTo>
                        <a:pt x="0"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 name="Freeform 619"/>
                <p:cNvSpPr>
                  <a:spLocks/>
                </p:cNvSpPr>
                <p:nvPr/>
              </p:nvSpPr>
              <p:spPr bwMode="auto">
                <a:xfrm>
                  <a:off x="2031" y="3078"/>
                  <a:ext cx="17" cy="37"/>
                </a:xfrm>
                <a:custGeom>
                  <a:avLst/>
                  <a:gdLst>
                    <a:gd name="T0" fmla="*/ 0 w 17"/>
                    <a:gd name="T1" fmla="*/ 5 h 37"/>
                    <a:gd name="T2" fmla="*/ 16 w 17"/>
                    <a:gd name="T3" fmla="*/ 0 h 37"/>
                    <a:gd name="T4" fmla="*/ 16 w 17"/>
                    <a:gd name="T5" fmla="*/ 27 h 37"/>
                    <a:gd name="T6" fmla="*/ 0 w 17"/>
                    <a:gd name="T7" fmla="*/ 36 h 37"/>
                    <a:gd name="T8" fmla="*/ 0 w 17"/>
                    <a:gd name="T9" fmla="*/ 5 h 37"/>
                  </a:gdLst>
                  <a:ahLst/>
                  <a:cxnLst>
                    <a:cxn ang="0">
                      <a:pos x="T0" y="T1"/>
                    </a:cxn>
                    <a:cxn ang="0">
                      <a:pos x="T2" y="T3"/>
                    </a:cxn>
                    <a:cxn ang="0">
                      <a:pos x="T4" y="T5"/>
                    </a:cxn>
                    <a:cxn ang="0">
                      <a:pos x="T6" y="T7"/>
                    </a:cxn>
                    <a:cxn ang="0">
                      <a:pos x="T8" y="T9"/>
                    </a:cxn>
                  </a:cxnLst>
                  <a:rect l="0" t="0" r="r" b="b"/>
                  <a:pathLst>
                    <a:path w="17" h="37">
                      <a:moveTo>
                        <a:pt x="0" y="5"/>
                      </a:moveTo>
                      <a:lnTo>
                        <a:pt x="16" y="0"/>
                      </a:lnTo>
                      <a:lnTo>
                        <a:pt x="16" y="27"/>
                      </a:lnTo>
                      <a:lnTo>
                        <a:pt x="0" y="36"/>
                      </a:lnTo>
                      <a:lnTo>
                        <a:pt x="0" y="5"/>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 name="Freeform 620"/>
                <p:cNvSpPr>
                  <a:spLocks/>
                </p:cNvSpPr>
                <p:nvPr/>
              </p:nvSpPr>
              <p:spPr bwMode="auto">
                <a:xfrm>
                  <a:off x="2020" y="3075"/>
                  <a:ext cx="28" cy="4"/>
                </a:xfrm>
                <a:custGeom>
                  <a:avLst/>
                  <a:gdLst>
                    <a:gd name="T0" fmla="*/ 0 w 28"/>
                    <a:gd name="T1" fmla="*/ 2 h 4"/>
                    <a:gd name="T2" fmla="*/ 9 w 28"/>
                    <a:gd name="T3" fmla="*/ 3 h 4"/>
                    <a:gd name="T4" fmla="*/ 27 w 28"/>
                    <a:gd name="T5" fmla="*/ 1 h 4"/>
                    <a:gd name="T6" fmla="*/ 18 w 28"/>
                    <a:gd name="T7" fmla="*/ 0 h 4"/>
                    <a:gd name="T8" fmla="*/ 0 w 28"/>
                    <a:gd name="T9" fmla="*/ 2 h 4"/>
                  </a:gdLst>
                  <a:ahLst/>
                  <a:cxnLst>
                    <a:cxn ang="0">
                      <a:pos x="T0" y="T1"/>
                    </a:cxn>
                    <a:cxn ang="0">
                      <a:pos x="T2" y="T3"/>
                    </a:cxn>
                    <a:cxn ang="0">
                      <a:pos x="T4" y="T5"/>
                    </a:cxn>
                    <a:cxn ang="0">
                      <a:pos x="T6" y="T7"/>
                    </a:cxn>
                    <a:cxn ang="0">
                      <a:pos x="T8" y="T9"/>
                    </a:cxn>
                  </a:cxnLst>
                  <a:rect l="0" t="0" r="r" b="b"/>
                  <a:pathLst>
                    <a:path w="28" h="4">
                      <a:moveTo>
                        <a:pt x="0" y="2"/>
                      </a:moveTo>
                      <a:lnTo>
                        <a:pt x="9" y="3"/>
                      </a:lnTo>
                      <a:lnTo>
                        <a:pt x="27" y="1"/>
                      </a:lnTo>
                      <a:lnTo>
                        <a:pt x="18" y="0"/>
                      </a:lnTo>
                      <a:lnTo>
                        <a:pt x="0"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 name="Freeform 621"/>
                <p:cNvSpPr>
                  <a:spLocks/>
                </p:cNvSpPr>
                <p:nvPr/>
              </p:nvSpPr>
              <p:spPr bwMode="auto">
                <a:xfrm>
                  <a:off x="2020" y="3075"/>
                  <a:ext cx="31" cy="9"/>
                </a:xfrm>
                <a:custGeom>
                  <a:avLst/>
                  <a:gdLst>
                    <a:gd name="T0" fmla="*/ 0 w 31"/>
                    <a:gd name="T1" fmla="*/ 4 h 9"/>
                    <a:gd name="T2" fmla="*/ 10 w 31"/>
                    <a:gd name="T3" fmla="*/ 8 h 9"/>
                    <a:gd name="T4" fmla="*/ 30 w 31"/>
                    <a:gd name="T5" fmla="*/ 3 h 9"/>
                    <a:gd name="T6" fmla="*/ 20 w 31"/>
                    <a:gd name="T7" fmla="*/ 0 h 9"/>
                    <a:gd name="T8" fmla="*/ 0 w 31"/>
                    <a:gd name="T9" fmla="*/ 4 h 9"/>
                  </a:gdLst>
                  <a:ahLst/>
                  <a:cxnLst>
                    <a:cxn ang="0">
                      <a:pos x="T0" y="T1"/>
                    </a:cxn>
                    <a:cxn ang="0">
                      <a:pos x="T2" y="T3"/>
                    </a:cxn>
                    <a:cxn ang="0">
                      <a:pos x="T4" y="T5"/>
                    </a:cxn>
                    <a:cxn ang="0">
                      <a:pos x="T6" y="T7"/>
                    </a:cxn>
                    <a:cxn ang="0">
                      <a:pos x="T8" y="T9"/>
                    </a:cxn>
                  </a:cxnLst>
                  <a:rect l="0" t="0" r="r" b="b"/>
                  <a:pathLst>
                    <a:path w="31" h="9">
                      <a:moveTo>
                        <a:pt x="0" y="4"/>
                      </a:moveTo>
                      <a:lnTo>
                        <a:pt x="10" y="8"/>
                      </a:lnTo>
                      <a:lnTo>
                        <a:pt x="30" y="3"/>
                      </a:lnTo>
                      <a:lnTo>
                        <a:pt x="20" y="0"/>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 name="Freeform 622"/>
                <p:cNvSpPr>
                  <a:spLocks/>
                </p:cNvSpPr>
                <p:nvPr/>
              </p:nvSpPr>
              <p:spPr bwMode="auto">
                <a:xfrm>
                  <a:off x="2031" y="3075"/>
                  <a:ext cx="11" cy="33"/>
                </a:xfrm>
                <a:custGeom>
                  <a:avLst/>
                  <a:gdLst>
                    <a:gd name="T0" fmla="*/ 0 w 11"/>
                    <a:gd name="T1" fmla="*/ 0 h 33"/>
                    <a:gd name="T2" fmla="*/ 10 w 11"/>
                    <a:gd name="T3" fmla="*/ 3 h 33"/>
                    <a:gd name="T4" fmla="*/ 10 w 11"/>
                    <a:gd name="T5" fmla="*/ 32 h 33"/>
                  </a:gdLst>
                  <a:ahLst/>
                  <a:cxnLst>
                    <a:cxn ang="0">
                      <a:pos x="T0" y="T1"/>
                    </a:cxn>
                    <a:cxn ang="0">
                      <a:pos x="T2" y="T3"/>
                    </a:cxn>
                    <a:cxn ang="0">
                      <a:pos x="T4" y="T5"/>
                    </a:cxn>
                  </a:cxnLst>
                  <a:rect l="0" t="0" r="r" b="b"/>
                  <a:pathLst>
                    <a:path w="11" h="33">
                      <a:moveTo>
                        <a:pt x="0" y="0"/>
                      </a:moveTo>
                      <a:lnTo>
                        <a:pt x="10" y="3"/>
                      </a:lnTo>
                      <a:lnTo>
                        <a:pt x="10" y="32"/>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04" name="Freeform 623"/>
              <p:cNvSpPr>
                <a:spLocks/>
              </p:cNvSpPr>
              <p:nvPr/>
            </p:nvSpPr>
            <p:spPr bwMode="auto">
              <a:xfrm>
                <a:off x="2067" y="3012"/>
                <a:ext cx="13" cy="101"/>
              </a:xfrm>
              <a:custGeom>
                <a:avLst/>
                <a:gdLst>
                  <a:gd name="T0" fmla="*/ 0 w 13"/>
                  <a:gd name="T1" fmla="*/ 0 h 101"/>
                  <a:gd name="T2" fmla="*/ 12 w 13"/>
                  <a:gd name="T3" fmla="*/ 5 h 101"/>
                  <a:gd name="T4" fmla="*/ 12 w 13"/>
                  <a:gd name="T5" fmla="*/ 100 h 101"/>
                  <a:gd name="T6" fmla="*/ 0 w 13"/>
                  <a:gd name="T7" fmla="*/ 92 h 101"/>
                  <a:gd name="T8" fmla="*/ 0 w 13"/>
                  <a:gd name="T9" fmla="*/ 0 h 101"/>
                </a:gdLst>
                <a:ahLst/>
                <a:cxnLst>
                  <a:cxn ang="0">
                    <a:pos x="T0" y="T1"/>
                  </a:cxn>
                  <a:cxn ang="0">
                    <a:pos x="T2" y="T3"/>
                  </a:cxn>
                  <a:cxn ang="0">
                    <a:pos x="T4" y="T5"/>
                  </a:cxn>
                  <a:cxn ang="0">
                    <a:pos x="T6" y="T7"/>
                  </a:cxn>
                  <a:cxn ang="0">
                    <a:pos x="T8" y="T9"/>
                  </a:cxn>
                </a:cxnLst>
                <a:rect l="0" t="0" r="r" b="b"/>
                <a:pathLst>
                  <a:path w="13" h="101">
                    <a:moveTo>
                      <a:pt x="0" y="0"/>
                    </a:moveTo>
                    <a:lnTo>
                      <a:pt x="12" y="5"/>
                    </a:lnTo>
                    <a:lnTo>
                      <a:pt x="12" y="100"/>
                    </a:lnTo>
                    <a:lnTo>
                      <a:pt x="0" y="92"/>
                    </a:lnTo>
                    <a:lnTo>
                      <a:pt x="0" y="0"/>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5" name="Freeform 624"/>
              <p:cNvSpPr>
                <a:spLocks/>
              </p:cNvSpPr>
              <p:nvPr/>
            </p:nvSpPr>
            <p:spPr bwMode="auto">
              <a:xfrm>
                <a:off x="2067" y="3012"/>
                <a:ext cx="19" cy="103"/>
              </a:xfrm>
              <a:custGeom>
                <a:avLst/>
                <a:gdLst>
                  <a:gd name="T0" fmla="*/ 0 w 19"/>
                  <a:gd name="T1" fmla="*/ 0 h 103"/>
                  <a:gd name="T2" fmla="*/ 18 w 19"/>
                  <a:gd name="T3" fmla="*/ 5 h 103"/>
                  <a:gd name="T4" fmla="*/ 18 w 19"/>
                  <a:gd name="T5" fmla="*/ 102 h 103"/>
                  <a:gd name="T6" fmla="*/ 0 w 19"/>
                  <a:gd name="T7" fmla="*/ 94 h 103"/>
                  <a:gd name="T8" fmla="*/ 0 w 19"/>
                  <a:gd name="T9" fmla="*/ 0 h 103"/>
                </a:gdLst>
                <a:ahLst/>
                <a:cxnLst>
                  <a:cxn ang="0">
                    <a:pos x="T0" y="T1"/>
                  </a:cxn>
                  <a:cxn ang="0">
                    <a:pos x="T2" y="T3"/>
                  </a:cxn>
                  <a:cxn ang="0">
                    <a:pos x="T4" y="T5"/>
                  </a:cxn>
                  <a:cxn ang="0">
                    <a:pos x="T6" y="T7"/>
                  </a:cxn>
                  <a:cxn ang="0">
                    <a:pos x="T8" y="T9"/>
                  </a:cxn>
                </a:cxnLst>
                <a:rect l="0" t="0" r="r" b="b"/>
                <a:pathLst>
                  <a:path w="19" h="103">
                    <a:moveTo>
                      <a:pt x="0" y="0"/>
                    </a:moveTo>
                    <a:lnTo>
                      <a:pt x="18" y="5"/>
                    </a:lnTo>
                    <a:lnTo>
                      <a:pt x="18" y="102"/>
                    </a:lnTo>
                    <a:lnTo>
                      <a:pt x="0" y="94"/>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6" name="Freeform 625"/>
              <p:cNvSpPr>
                <a:spLocks/>
              </p:cNvSpPr>
              <p:nvPr/>
            </p:nvSpPr>
            <p:spPr bwMode="auto">
              <a:xfrm>
                <a:off x="2067" y="3008"/>
                <a:ext cx="34" cy="8"/>
              </a:xfrm>
              <a:custGeom>
                <a:avLst/>
                <a:gdLst>
                  <a:gd name="T0" fmla="*/ 0 w 34"/>
                  <a:gd name="T1" fmla="*/ 4 h 8"/>
                  <a:gd name="T2" fmla="*/ 16 w 34"/>
                  <a:gd name="T3" fmla="*/ 0 h 8"/>
                  <a:gd name="T4" fmla="*/ 33 w 34"/>
                  <a:gd name="T5" fmla="*/ 4 h 8"/>
                  <a:gd name="T6" fmla="*/ 19 w 34"/>
                  <a:gd name="T7" fmla="*/ 7 h 8"/>
                  <a:gd name="T8" fmla="*/ 0 w 34"/>
                  <a:gd name="T9" fmla="*/ 4 h 8"/>
                </a:gdLst>
                <a:ahLst/>
                <a:cxnLst>
                  <a:cxn ang="0">
                    <a:pos x="T0" y="T1"/>
                  </a:cxn>
                  <a:cxn ang="0">
                    <a:pos x="T2" y="T3"/>
                  </a:cxn>
                  <a:cxn ang="0">
                    <a:pos x="T4" y="T5"/>
                  </a:cxn>
                  <a:cxn ang="0">
                    <a:pos x="T6" y="T7"/>
                  </a:cxn>
                  <a:cxn ang="0">
                    <a:pos x="T8" y="T9"/>
                  </a:cxn>
                </a:cxnLst>
                <a:rect l="0" t="0" r="r" b="b"/>
                <a:pathLst>
                  <a:path w="34" h="8">
                    <a:moveTo>
                      <a:pt x="0" y="4"/>
                    </a:moveTo>
                    <a:lnTo>
                      <a:pt x="16" y="0"/>
                    </a:lnTo>
                    <a:lnTo>
                      <a:pt x="33" y="4"/>
                    </a:lnTo>
                    <a:lnTo>
                      <a:pt x="19" y="7"/>
                    </a:lnTo>
                    <a:lnTo>
                      <a:pt x="0"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7" name="Freeform 626"/>
              <p:cNvSpPr>
                <a:spLocks/>
              </p:cNvSpPr>
              <p:nvPr/>
            </p:nvSpPr>
            <p:spPr bwMode="auto">
              <a:xfrm>
                <a:off x="2067" y="3008"/>
                <a:ext cx="34" cy="10"/>
              </a:xfrm>
              <a:custGeom>
                <a:avLst/>
                <a:gdLst>
                  <a:gd name="T0" fmla="*/ 0 w 34"/>
                  <a:gd name="T1" fmla="*/ 5 h 10"/>
                  <a:gd name="T2" fmla="*/ 16 w 34"/>
                  <a:gd name="T3" fmla="*/ 0 h 10"/>
                  <a:gd name="T4" fmla="*/ 33 w 34"/>
                  <a:gd name="T5" fmla="*/ 5 h 10"/>
                  <a:gd name="T6" fmla="*/ 19 w 34"/>
                  <a:gd name="T7" fmla="*/ 9 h 10"/>
                  <a:gd name="T8" fmla="*/ 0 w 34"/>
                  <a:gd name="T9" fmla="*/ 5 h 10"/>
                </a:gdLst>
                <a:ahLst/>
                <a:cxnLst>
                  <a:cxn ang="0">
                    <a:pos x="T0" y="T1"/>
                  </a:cxn>
                  <a:cxn ang="0">
                    <a:pos x="T2" y="T3"/>
                  </a:cxn>
                  <a:cxn ang="0">
                    <a:pos x="T4" y="T5"/>
                  </a:cxn>
                  <a:cxn ang="0">
                    <a:pos x="T6" y="T7"/>
                  </a:cxn>
                  <a:cxn ang="0">
                    <a:pos x="T8" y="T9"/>
                  </a:cxn>
                </a:cxnLst>
                <a:rect l="0" t="0" r="r" b="b"/>
                <a:pathLst>
                  <a:path w="34" h="10">
                    <a:moveTo>
                      <a:pt x="0" y="5"/>
                    </a:moveTo>
                    <a:lnTo>
                      <a:pt x="16" y="0"/>
                    </a:lnTo>
                    <a:lnTo>
                      <a:pt x="33" y="5"/>
                    </a:lnTo>
                    <a:lnTo>
                      <a:pt x="19" y="9"/>
                    </a:lnTo>
                    <a:lnTo>
                      <a:pt x="0" y="5"/>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8" name="Freeform 627"/>
              <p:cNvSpPr>
                <a:spLocks/>
              </p:cNvSpPr>
              <p:nvPr/>
            </p:nvSpPr>
            <p:spPr bwMode="auto">
              <a:xfrm>
                <a:off x="2095" y="3078"/>
                <a:ext cx="82" cy="20"/>
              </a:xfrm>
              <a:custGeom>
                <a:avLst/>
                <a:gdLst>
                  <a:gd name="T0" fmla="*/ 0 w 82"/>
                  <a:gd name="T1" fmla="*/ 6 h 20"/>
                  <a:gd name="T2" fmla="*/ 34 w 82"/>
                  <a:gd name="T3" fmla="*/ 19 h 20"/>
                  <a:gd name="T4" fmla="*/ 81 w 82"/>
                  <a:gd name="T5" fmla="*/ 0 h 20"/>
                </a:gdLst>
                <a:ahLst/>
                <a:cxnLst>
                  <a:cxn ang="0">
                    <a:pos x="T0" y="T1"/>
                  </a:cxn>
                  <a:cxn ang="0">
                    <a:pos x="T2" y="T3"/>
                  </a:cxn>
                  <a:cxn ang="0">
                    <a:pos x="T4" y="T5"/>
                  </a:cxn>
                </a:cxnLst>
                <a:rect l="0" t="0" r="r" b="b"/>
                <a:pathLst>
                  <a:path w="82" h="20">
                    <a:moveTo>
                      <a:pt x="0" y="6"/>
                    </a:moveTo>
                    <a:lnTo>
                      <a:pt x="34" y="19"/>
                    </a:lnTo>
                    <a:lnTo>
                      <a:pt x="81"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9" name="Freeform 628"/>
              <p:cNvSpPr>
                <a:spLocks/>
              </p:cNvSpPr>
              <p:nvPr/>
            </p:nvSpPr>
            <p:spPr bwMode="auto">
              <a:xfrm>
                <a:off x="2045" y="3093"/>
                <a:ext cx="71" cy="44"/>
              </a:xfrm>
              <a:custGeom>
                <a:avLst/>
                <a:gdLst>
                  <a:gd name="T0" fmla="*/ 46 w 71"/>
                  <a:gd name="T1" fmla="*/ 0 h 44"/>
                  <a:gd name="T2" fmla="*/ 70 w 71"/>
                  <a:gd name="T3" fmla="*/ 11 h 44"/>
                  <a:gd name="T4" fmla="*/ 0 w 71"/>
                  <a:gd name="T5" fmla="*/ 43 h 44"/>
                </a:gdLst>
                <a:ahLst/>
                <a:cxnLst>
                  <a:cxn ang="0">
                    <a:pos x="T0" y="T1"/>
                  </a:cxn>
                  <a:cxn ang="0">
                    <a:pos x="T2" y="T3"/>
                  </a:cxn>
                  <a:cxn ang="0">
                    <a:pos x="T4" y="T5"/>
                  </a:cxn>
                </a:cxnLst>
                <a:rect l="0" t="0" r="r" b="b"/>
                <a:pathLst>
                  <a:path w="71" h="44">
                    <a:moveTo>
                      <a:pt x="46" y="0"/>
                    </a:moveTo>
                    <a:lnTo>
                      <a:pt x="70" y="11"/>
                    </a:lnTo>
                    <a:lnTo>
                      <a:pt x="0" y="43"/>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0" name="Line 629"/>
              <p:cNvSpPr>
                <a:spLocks noChangeShapeType="1"/>
              </p:cNvSpPr>
              <p:nvPr/>
            </p:nvSpPr>
            <p:spPr bwMode="auto">
              <a:xfrm flipV="1">
                <a:off x="2071" y="3079"/>
                <a:ext cx="109" cy="6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11" name="Freeform 630"/>
              <p:cNvSpPr>
                <a:spLocks/>
              </p:cNvSpPr>
              <p:nvPr/>
            </p:nvSpPr>
            <p:spPr bwMode="auto">
              <a:xfrm>
                <a:off x="2085" y="3012"/>
                <a:ext cx="16" cy="101"/>
              </a:xfrm>
              <a:custGeom>
                <a:avLst/>
                <a:gdLst>
                  <a:gd name="T0" fmla="*/ 0 w 16"/>
                  <a:gd name="T1" fmla="*/ 5 h 101"/>
                  <a:gd name="T2" fmla="*/ 15 w 16"/>
                  <a:gd name="T3" fmla="*/ 0 h 101"/>
                  <a:gd name="T4" fmla="*/ 15 w 16"/>
                  <a:gd name="T5" fmla="*/ 93 h 101"/>
                  <a:gd name="T6" fmla="*/ 1 w 16"/>
                  <a:gd name="T7" fmla="*/ 100 h 101"/>
                  <a:gd name="T8" fmla="*/ 0 w 16"/>
                  <a:gd name="T9" fmla="*/ 5 h 101"/>
                </a:gdLst>
                <a:ahLst/>
                <a:cxnLst>
                  <a:cxn ang="0">
                    <a:pos x="T0" y="T1"/>
                  </a:cxn>
                  <a:cxn ang="0">
                    <a:pos x="T2" y="T3"/>
                  </a:cxn>
                  <a:cxn ang="0">
                    <a:pos x="T4" y="T5"/>
                  </a:cxn>
                  <a:cxn ang="0">
                    <a:pos x="T6" y="T7"/>
                  </a:cxn>
                  <a:cxn ang="0">
                    <a:pos x="T8" y="T9"/>
                  </a:cxn>
                </a:cxnLst>
                <a:rect l="0" t="0" r="r" b="b"/>
                <a:pathLst>
                  <a:path w="16" h="101">
                    <a:moveTo>
                      <a:pt x="0" y="5"/>
                    </a:moveTo>
                    <a:lnTo>
                      <a:pt x="15" y="0"/>
                    </a:lnTo>
                    <a:lnTo>
                      <a:pt x="15" y="93"/>
                    </a:lnTo>
                    <a:lnTo>
                      <a:pt x="1" y="100"/>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2" name="Freeform 631"/>
              <p:cNvSpPr>
                <a:spLocks/>
              </p:cNvSpPr>
              <p:nvPr/>
            </p:nvSpPr>
            <p:spPr bwMode="auto">
              <a:xfrm>
                <a:off x="2085" y="3012"/>
                <a:ext cx="16" cy="103"/>
              </a:xfrm>
              <a:custGeom>
                <a:avLst/>
                <a:gdLst>
                  <a:gd name="T0" fmla="*/ 0 w 16"/>
                  <a:gd name="T1" fmla="*/ 5 h 103"/>
                  <a:gd name="T2" fmla="*/ 15 w 16"/>
                  <a:gd name="T3" fmla="*/ 0 h 103"/>
                  <a:gd name="T4" fmla="*/ 15 w 16"/>
                  <a:gd name="T5" fmla="*/ 95 h 103"/>
                  <a:gd name="T6" fmla="*/ 1 w 16"/>
                  <a:gd name="T7" fmla="*/ 102 h 103"/>
                  <a:gd name="T8" fmla="*/ 0 w 16"/>
                  <a:gd name="T9" fmla="*/ 5 h 103"/>
                </a:gdLst>
                <a:ahLst/>
                <a:cxnLst>
                  <a:cxn ang="0">
                    <a:pos x="T0" y="T1"/>
                  </a:cxn>
                  <a:cxn ang="0">
                    <a:pos x="T2" y="T3"/>
                  </a:cxn>
                  <a:cxn ang="0">
                    <a:pos x="T4" y="T5"/>
                  </a:cxn>
                  <a:cxn ang="0">
                    <a:pos x="T6" y="T7"/>
                  </a:cxn>
                  <a:cxn ang="0">
                    <a:pos x="T8" y="T9"/>
                  </a:cxn>
                </a:cxnLst>
                <a:rect l="0" t="0" r="r" b="b"/>
                <a:pathLst>
                  <a:path w="16" h="103">
                    <a:moveTo>
                      <a:pt x="0" y="5"/>
                    </a:moveTo>
                    <a:lnTo>
                      <a:pt x="15" y="0"/>
                    </a:lnTo>
                    <a:lnTo>
                      <a:pt x="15" y="95"/>
                    </a:lnTo>
                    <a:lnTo>
                      <a:pt x="1" y="102"/>
                    </a:lnTo>
                    <a:lnTo>
                      <a:pt x="0" y="5"/>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13" name="Group 632"/>
              <p:cNvGrpSpPr>
                <a:grpSpLocks/>
              </p:cNvGrpSpPr>
              <p:nvPr/>
            </p:nvGrpSpPr>
            <p:grpSpPr bwMode="auto">
              <a:xfrm>
                <a:off x="2036" y="3093"/>
                <a:ext cx="39" cy="34"/>
                <a:chOff x="2036" y="3093"/>
                <a:chExt cx="39" cy="34"/>
              </a:xfrm>
            </p:grpSpPr>
            <p:sp>
              <p:nvSpPr>
                <p:cNvPr id="1427" name="Freeform 633"/>
                <p:cNvSpPr>
                  <a:spLocks/>
                </p:cNvSpPr>
                <p:nvPr/>
              </p:nvSpPr>
              <p:spPr bwMode="auto">
                <a:xfrm>
                  <a:off x="2036" y="3097"/>
                  <a:ext cx="19" cy="30"/>
                </a:xfrm>
                <a:custGeom>
                  <a:avLst/>
                  <a:gdLst>
                    <a:gd name="T0" fmla="*/ 0 w 19"/>
                    <a:gd name="T1" fmla="*/ 0 h 30"/>
                    <a:gd name="T2" fmla="*/ 0 w 19"/>
                    <a:gd name="T3" fmla="*/ 18 h 30"/>
                    <a:gd name="T4" fmla="*/ 18 w 19"/>
                    <a:gd name="T5" fmla="*/ 29 h 30"/>
                    <a:gd name="T6" fmla="*/ 18 w 19"/>
                    <a:gd name="T7" fmla="*/ 8 h 30"/>
                    <a:gd name="T8" fmla="*/ 0 w 19"/>
                    <a:gd name="T9" fmla="*/ 0 h 30"/>
                  </a:gdLst>
                  <a:ahLst/>
                  <a:cxnLst>
                    <a:cxn ang="0">
                      <a:pos x="T0" y="T1"/>
                    </a:cxn>
                    <a:cxn ang="0">
                      <a:pos x="T2" y="T3"/>
                    </a:cxn>
                    <a:cxn ang="0">
                      <a:pos x="T4" y="T5"/>
                    </a:cxn>
                    <a:cxn ang="0">
                      <a:pos x="T6" y="T7"/>
                    </a:cxn>
                    <a:cxn ang="0">
                      <a:pos x="T8" y="T9"/>
                    </a:cxn>
                  </a:cxnLst>
                  <a:rect l="0" t="0" r="r" b="b"/>
                  <a:pathLst>
                    <a:path w="19" h="30">
                      <a:moveTo>
                        <a:pt x="0" y="0"/>
                      </a:moveTo>
                      <a:lnTo>
                        <a:pt x="0" y="18"/>
                      </a:lnTo>
                      <a:lnTo>
                        <a:pt x="18" y="29"/>
                      </a:lnTo>
                      <a:lnTo>
                        <a:pt x="18" y="8"/>
                      </a:lnTo>
                      <a:lnTo>
                        <a:pt x="0" y="0"/>
                      </a:lnTo>
                    </a:path>
                  </a:pathLst>
                </a:custGeom>
                <a:solidFill>
                  <a:srgbClr val="BBBBB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8" name="Freeform 634"/>
                <p:cNvSpPr>
                  <a:spLocks/>
                </p:cNvSpPr>
                <p:nvPr/>
              </p:nvSpPr>
              <p:spPr bwMode="auto">
                <a:xfrm>
                  <a:off x="2054" y="3097"/>
                  <a:ext cx="17" cy="28"/>
                </a:xfrm>
                <a:custGeom>
                  <a:avLst/>
                  <a:gdLst>
                    <a:gd name="T0" fmla="*/ 0 w 17"/>
                    <a:gd name="T1" fmla="*/ 6 h 28"/>
                    <a:gd name="T2" fmla="*/ 16 w 17"/>
                    <a:gd name="T3" fmla="*/ 0 h 28"/>
                    <a:gd name="T4" fmla="*/ 16 w 17"/>
                    <a:gd name="T5" fmla="*/ 19 h 28"/>
                    <a:gd name="T6" fmla="*/ 0 w 17"/>
                    <a:gd name="T7" fmla="*/ 27 h 28"/>
                    <a:gd name="T8" fmla="*/ 0 w 17"/>
                    <a:gd name="T9" fmla="*/ 6 h 28"/>
                  </a:gdLst>
                  <a:ahLst/>
                  <a:cxnLst>
                    <a:cxn ang="0">
                      <a:pos x="T0" y="T1"/>
                    </a:cxn>
                    <a:cxn ang="0">
                      <a:pos x="T2" y="T3"/>
                    </a:cxn>
                    <a:cxn ang="0">
                      <a:pos x="T4" y="T5"/>
                    </a:cxn>
                    <a:cxn ang="0">
                      <a:pos x="T6" y="T7"/>
                    </a:cxn>
                    <a:cxn ang="0">
                      <a:pos x="T8" y="T9"/>
                    </a:cxn>
                  </a:cxnLst>
                  <a:rect l="0" t="0" r="r" b="b"/>
                  <a:pathLst>
                    <a:path w="17" h="28">
                      <a:moveTo>
                        <a:pt x="0" y="6"/>
                      </a:moveTo>
                      <a:lnTo>
                        <a:pt x="16" y="0"/>
                      </a:lnTo>
                      <a:lnTo>
                        <a:pt x="16" y="19"/>
                      </a:lnTo>
                      <a:lnTo>
                        <a:pt x="0" y="27"/>
                      </a:lnTo>
                      <a:lnTo>
                        <a:pt x="0" y="6"/>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9" name="Freeform 635"/>
                <p:cNvSpPr>
                  <a:spLocks/>
                </p:cNvSpPr>
                <p:nvPr/>
              </p:nvSpPr>
              <p:spPr bwMode="auto">
                <a:xfrm>
                  <a:off x="2054" y="3097"/>
                  <a:ext cx="21" cy="30"/>
                </a:xfrm>
                <a:custGeom>
                  <a:avLst/>
                  <a:gdLst>
                    <a:gd name="T0" fmla="*/ 0 w 21"/>
                    <a:gd name="T1" fmla="*/ 6 h 30"/>
                    <a:gd name="T2" fmla="*/ 20 w 21"/>
                    <a:gd name="T3" fmla="*/ 0 h 30"/>
                    <a:gd name="T4" fmla="*/ 20 w 21"/>
                    <a:gd name="T5" fmla="*/ 21 h 30"/>
                    <a:gd name="T6" fmla="*/ 0 w 21"/>
                    <a:gd name="T7" fmla="*/ 29 h 30"/>
                    <a:gd name="T8" fmla="*/ 0 w 21"/>
                    <a:gd name="T9" fmla="*/ 6 h 30"/>
                  </a:gdLst>
                  <a:ahLst/>
                  <a:cxnLst>
                    <a:cxn ang="0">
                      <a:pos x="T0" y="T1"/>
                    </a:cxn>
                    <a:cxn ang="0">
                      <a:pos x="T2" y="T3"/>
                    </a:cxn>
                    <a:cxn ang="0">
                      <a:pos x="T4" y="T5"/>
                    </a:cxn>
                    <a:cxn ang="0">
                      <a:pos x="T6" y="T7"/>
                    </a:cxn>
                    <a:cxn ang="0">
                      <a:pos x="T8" y="T9"/>
                    </a:cxn>
                  </a:cxnLst>
                  <a:rect l="0" t="0" r="r" b="b"/>
                  <a:pathLst>
                    <a:path w="21" h="30">
                      <a:moveTo>
                        <a:pt x="0" y="6"/>
                      </a:moveTo>
                      <a:lnTo>
                        <a:pt x="20" y="0"/>
                      </a:lnTo>
                      <a:lnTo>
                        <a:pt x="20" y="21"/>
                      </a:lnTo>
                      <a:lnTo>
                        <a:pt x="0" y="29"/>
                      </a:lnTo>
                      <a:lnTo>
                        <a:pt x="0" y="6"/>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0" name="Freeform 636"/>
                <p:cNvSpPr>
                  <a:spLocks/>
                </p:cNvSpPr>
                <p:nvPr/>
              </p:nvSpPr>
              <p:spPr bwMode="auto">
                <a:xfrm>
                  <a:off x="2036" y="3093"/>
                  <a:ext cx="35" cy="10"/>
                </a:xfrm>
                <a:custGeom>
                  <a:avLst/>
                  <a:gdLst>
                    <a:gd name="T0" fmla="*/ 0 w 35"/>
                    <a:gd name="T1" fmla="*/ 3 h 10"/>
                    <a:gd name="T2" fmla="*/ 17 w 35"/>
                    <a:gd name="T3" fmla="*/ 0 h 10"/>
                    <a:gd name="T4" fmla="*/ 34 w 35"/>
                    <a:gd name="T5" fmla="*/ 5 h 10"/>
                    <a:gd name="T6" fmla="*/ 17 w 35"/>
                    <a:gd name="T7" fmla="*/ 9 h 10"/>
                    <a:gd name="T8" fmla="*/ 0 w 35"/>
                    <a:gd name="T9" fmla="*/ 3 h 10"/>
                  </a:gdLst>
                  <a:ahLst/>
                  <a:cxnLst>
                    <a:cxn ang="0">
                      <a:pos x="T0" y="T1"/>
                    </a:cxn>
                    <a:cxn ang="0">
                      <a:pos x="T2" y="T3"/>
                    </a:cxn>
                    <a:cxn ang="0">
                      <a:pos x="T4" y="T5"/>
                    </a:cxn>
                    <a:cxn ang="0">
                      <a:pos x="T6" y="T7"/>
                    </a:cxn>
                    <a:cxn ang="0">
                      <a:pos x="T8" y="T9"/>
                    </a:cxn>
                  </a:cxnLst>
                  <a:rect l="0" t="0" r="r" b="b"/>
                  <a:pathLst>
                    <a:path w="35" h="10">
                      <a:moveTo>
                        <a:pt x="0" y="3"/>
                      </a:moveTo>
                      <a:lnTo>
                        <a:pt x="17" y="0"/>
                      </a:lnTo>
                      <a:lnTo>
                        <a:pt x="34" y="5"/>
                      </a:lnTo>
                      <a:lnTo>
                        <a:pt x="17" y="9"/>
                      </a:lnTo>
                      <a:lnTo>
                        <a:pt x="0"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1" name="Freeform 637"/>
                <p:cNvSpPr>
                  <a:spLocks/>
                </p:cNvSpPr>
                <p:nvPr/>
              </p:nvSpPr>
              <p:spPr bwMode="auto">
                <a:xfrm>
                  <a:off x="2036" y="3093"/>
                  <a:ext cx="39" cy="13"/>
                </a:xfrm>
                <a:custGeom>
                  <a:avLst/>
                  <a:gdLst>
                    <a:gd name="T0" fmla="*/ 0 w 39"/>
                    <a:gd name="T1" fmla="*/ 4 h 13"/>
                    <a:gd name="T2" fmla="*/ 19 w 39"/>
                    <a:gd name="T3" fmla="*/ 0 h 13"/>
                    <a:gd name="T4" fmla="*/ 38 w 39"/>
                    <a:gd name="T5" fmla="*/ 6 h 13"/>
                    <a:gd name="T6" fmla="*/ 19 w 39"/>
                    <a:gd name="T7" fmla="*/ 12 h 13"/>
                    <a:gd name="T8" fmla="*/ 0 w 39"/>
                    <a:gd name="T9" fmla="*/ 4 h 13"/>
                  </a:gdLst>
                  <a:ahLst/>
                  <a:cxnLst>
                    <a:cxn ang="0">
                      <a:pos x="T0" y="T1"/>
                    </a:cxn>
                    <a:cxn ang="0">
                      <a:pos x="T2" y="T3"/>
                    </a:cxn>
                    <a:cxn ang="0">
                      <a:pos x="T4" y="T5"/>
                    </a:cxn>
                    <a:cxn ang="0">
                      <a:pos x="T6" y="T7"/>
                    </a:cxn>
                    <a:cxn ang="0">
                      <a:pos x="T8" y="T9"/>
                    </a:cxn>
                  </a:cxnLst>
                  <a:rect l="0" t="0" r="r" b="b"/>
                  <a:pathLst>
                    <a:path w="39" h="13">
                      <a:moveTo>
                        <a:pt x="0" y="4"/>
                      </a:moveTo>
                      <a:lnTo>
                        <a:pt x="19" y="0"/>
                      </a:lnTo>
                      <a:lnTo>
                        <a:pt x="38" y="6"/>
                      </a:lnTo>
                      <a:lnTo>
                        <a:pt x="19" y="12"/>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2" name="Freeform 638"/>
                <p:cNvSpPr>
                  <a:spLocks/>
                </p:cNvSpPr>
                <p:nvPr/>
              </p:nvSpPr>
              <p:spPr bwMode="auto">
                <a:xfrm>
                  <a:off x="2036" y="3102"/>
                  <a:ext cx="39" cy="13"/>
                </a:xfrm>
                <a:custGeom>
                  <a:avLst/>
                  <a:gdLst>
                    <a:gd name="T0" fmla="*/ 38 w 39"/>
                    <a:gd name="T1" fmla="*/ 1 h 13"/>
                    <a:gd name="T2" fmla="*/ 19 w 39"/>
                    <a:gd name="T3" fmla="*/ 12 h 13"/>
                    <a:gd name="T4" fmla="*/ 0 w 39"/>
                    <a:gd name="T5" fmla="*/ 0 h 13"/>
                  </a:gdLst>
                  <a:ahLst/>
                  <a:cxnLst>
                    <a:cxn ang="0">
                      <a:pos x="T0" y="T1"/>
                    </a:cxn>
                    <a:cxn ang="0">
                      <a:pos x="T2" y="T3"/>
                    </a:cxn>
                    <a:cxn ang="0">
                      <a:pos x="T4" y="T5"/>
                    </a:cxn>
                  </a:cxnLst>
                  <a:rect l="0" t="0" r="r" b="b"/>
                  <a:pathLst>
                    <a:path w="39" h="13">
                      <a:moveTo>
                        <a:pt x="38" y="1"/>
                      </a:moveTo>
                      <a:lnTo>
                        <a:pt x="19" y="12"/>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 name="Freeform 639"/>
                <p:cNvSpPr>
                  <a:spLocks/>
                </p:cNvSpPr>
                <p:nvPr/>
              </p:nvSpPr>
              <p:spPr bwMode="auto">
                <a:xfrm>
                  <a:off x="2036" y="3107"/>
                  <a:ext cx="39" cy="10"/>
                </a:xfrm>
                <a:custGeom>
                  <a:avLst/>
                  <a:gdLst>
                    <a:gd name="T0" fmla="*/ 38 w 39"/>
                    <a:gd name="T1" fmla="*/ 2 h 10"/>
                    <a:gd name="T2" fmla="*/ 19 w 39"/>
                    <a:gd name="T3" fmla="*/ 9 h 10"/>
                    <a:gd name="T4" fmla="*/ 0 w 39"/>
                    <a:gd name="T5" fmla="*/ 0 h 10"/>
                  </a:gdLst>
                  <a:ahLst/>
                  <a:cxnLst>
                    <a:cxn ang="0">
                      <a:pos x="T0" y="T1"/>
                    </a:cxn>
                    <a:cxn ang="0">
                      <a:pos x="T2" y="T3"/>
                    </a:cxn>
                    <a:cxn ang="0">
                      <a:pos x="T4" y="T5"/>
                    </a:cxn>
                  </a:cxnLst>
                  <a:rect l="0" t="0" r="r" b="b"/>
                  <a:pathLst>
                    <a:path w="39" h="10">
                      <a:moveTo>
                        <a:pt x="38" y="2"/>
                      </a:moveTo>
                      <a:lnTo>
                        <a:pt x="19" y="9"/>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4" name="Group 640"/>
              <p:cNvGrpSpPr>
                <a:grpSpLocks/>
              </p:cNvGrpSpPr>
              <p:nvPr/>
            </p:nvGrpSpPr>
            <p:grpSpPr bwMode="auto">
              <a:xfrm>
                <a:off x="2131" y="3058"/>
                <a:ext cx="34" cy="29"/>
                <a:chOff x="2131" y="3058"/>
                <a:chExt cx="34" cy="29"/>
              </a:xfrm>
            </p:grpSpPr>
            <p:sp>
              <p:nvSpPr>
                <p:cNvPr id="1422" name="Freeform 641"/>
                <p:cNvSpPr>
                  <a:spLocks/>
                </p:cNvSpPr>
                <p:nvPr/>
              </p:nvSpPr>
              <p:spPr bwMode="auto">
                <a:xfrm>
                  <a:off x="2131" y="3066"/>
                  <a:ext cx="17" cy="21"/>
                </a:xfrm>
                <a:custGeom>
                  <a:avLst/>
                  <a:gdLst>
                    <a:gd name="T0" fmla="*/ 0 w 17"/>
                    <a:gd name="T1" fmla="*/ 0 h 21"/>
                    <a:gd name="T2" fmla="*/ 0 w 17"/>
                    <a:gd name="T3" fmla="*/ 12 h 21"/>
                    <a:gd name="T4" fmla="*/ 16 w 17"/>
                    <a:gd name="T5" fmla="*/ 20 h 21"/>
                    <a:gd name="T6" fmla="*/ 16 w 17"/>
                    <a:gd name="T7" fmla="*/ 3 h 21"/>
                    <a:gd name="T8" fmla="*/ 0 w 17"/>
                    <a:gd name="T9" fmla="*/ 0 h 21"/>
                  </a:gdLst>
                  <a:ahLst/>
                  <a:cxnLst>
                    <a:cxn ang="0">
                      <a:pos x="T0" y="T1"/>
                    </a:cxn>
                    <a:cxn ang="0">
                      <a:pos x="T2" y="T3"/>
                    </a:cxn>
                    <a:cxn ang="0">
                      <a:pos x="T4" y="T5"/>
                    </a:cxn>
                    <a:cxn ang="0">
                      <a:pos x="T6" y="T7"/>
                    </a:cxn>
                    <a:cxn ang="0">
                      <a:pos x="T8" y="T9"/>
                    </a:cxn>
                  </a:cxnLst>
                  <a:rect l="0" t="0" r="r" b="b"/>
                  <a:pathLst>
                    <a:path w="17" h="21">
                      <a:moveTo>
                        <a:pt x="0" y="0"/>
                      </a:moveTo>
                      <a:lnTo>
                        <a:pt x="0" y="12"/>
                      </a:lnTo>
                      <a:lnTo>
                        <a:pt x="16" y="20"/>
                      </a:lnTo>
                      <a:lnTo>
                        <a:pt x="16" y="3"/>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3" name="Freeform 642"/>
                <p:cNvSpPr>
                  <a:spLocks/>
                </p:cNvSpPr>
                <p:nvPr/>
              </p:nvSpPr>
              <p:spPr bwMode="auto">
                <a:xfrm>
                  <a:off x="2147" y="3063"/>
                  <a:ext cx="18" cy="21"/>
                </a:xfrm>
                <a:custGeom>
                  <a:avLst/>
                  <a:gdLst>
                    <a:gd name="T0" fmla="*/ 0 w 18"/>
                    <a:gd name="T1" fmla="*/ 6 h 21"/>
                    <a:gd name="T2" fmla="*/ 17 w 18"/>
                    <a:gd name="T3" fmla="*/ 0 h 21"/>
                    <a:gd name="T4" fmla="*/ 17 w 18"/>
                    <a:gd name="T5" fmla="*/ 12 h 21"/>
                    <a:gd name="T6" fmla="*/ 0 w 18"/>
                    <a:gd name="T7" fmla="*/ 20 h 21"/>
                    <a:gd name="T8" fmla="*/ 0 w 18"/>
                    <a:gd name="T9" fmla="*/ 6 h 21"/>
                  </a:gdLst>
                  <a:ahLst/>
                  <a:cxnLst>
                    <a:cxn ang="0">
                      <a:pos x="T0" y="T1"/>
                    </a:cxn>
                    <a:cxn ang="0">
                      <a:pos x="T2" y="T3"/>
                    </a:cxn>
                    <a:cxn ang="0">
                      <a:pos x="T4" y="T5"/>
                    </a:cxn>
                    <a:cxn ang="0">
                      <a:pos x="T6" y="T7"/>
                    </a:cxn>
                    <a:cxn ang="0">
                      <a:pos x="T8" y="T9"/>
                    </a:cxn>
                  </a:cxnLst>
                  <a:rect l="0" t="0" r="r" b="b"/>
                  <a:pathLst>
                    <a:path w="18" h="21">
                      <a:moveTo>
                        <a:pt x="0" y="6"/>
                      </a:moveTo>
                      <a:lnTo>
                        <a:pt x="17" y="0"/>
                      </a:lnTo>
                      <a:lnTo>
                        <a:pt x="17" y="12"/>
                      </a:lnTo>
                      <a:lnTo>
                        <a:pt x="0" y="20"/>
                      </a:lnTo>
                      <a:lnTo>
                        <a:pt x="0" y="6"/>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4" name="Freeform 643"/>
                <p:cNvSpPr>
                  <a:spLocks/>
                </p:cNvSpPr>
                <p:nvPr/>
              </p:nvSpPr>
              <p:spPr bwMode="auto">
                <a:xfrm>
                  <a:off x="2147" y="3063"/>
                  <a:ext cx="18" cy="24"/>
                </a:xfrm>
                <a:custGeom>
                  <a:avLst/>
                  <a:gdLst>
                    <a:gd name="T0" fmla="*/ 0 w 18"/>
                    <a:gd name="T1" fmla="*/ 7 h 24"/>
                    <a:gd name="T2" fmla="*/ 17 w 18"/>
                    <a:gd name="T3" fmla="*/ 0 h 24"/>
                    <a:gd name="T4" fmla="*/ 17 w 18"/>
                    <a:gd name="T5" fmla="*/ 14 h 24"/>
                    <a:gd name="T6" fmla="*/ 0 w 18"/>
                    <a:gd name="T7" fmla="*/ 23 h 24"/>
                    <a:gd name="T8" fmla="*/ 0 w 18"/>
                    <a:gd name="T9" fmla="*/ 7 h 24"/>
                  </a:gdLst>
                  <a:ahLst/>
                  <a:cxnLst>
                    <a:cxn ang="0">
                      <a:pos x="T0" y="T1"/>
                    </a:cxn>
                    <a:cxn ang="0">
                      <a:pos x="T2" y="T3"/>
                    </a:cxn>
                    <a:cxn ang="0">
                      <a:pos x="T4" y="T5"/>
                    </a:cxn>
                    <a:cxn ang="0">
                      <a:pos x="T6" y="T7"/>
                    </a:cxn>
                    <a:cxn ang="0">
                      <a:pos x="T8" y="T9"/>
                    </a:cxn>
                  </a:cxnLst>
                  <a:rect l="0" t="0" r="r" b="b"/>
                  <a:pathLst>
                    <a:path w="18" h="24">
                      <a:moveTo>
                        <a:pt x="0" y="7"/>
                      </a:moveTo>
                      <a:lnTo>
                        <a:pt x="17" y="0"/>
                      </a:lnTo>
                      <a:lnTo>
                        <a:pt x="17" y="14"/>
                      </a:lnTo>
                      <a:lnTo>
                        <a:pt x="0" y="23"/>
                      </a:lnTo>
                      <a:lnTo>
                        <a:pt x="0" y="7"/>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5" name="Freeform 644"/>
                <p:cNvSpPr>
                  <a:spLocks/>
                </p:cNvSpPr>
                <p:nvPr/>
              </p:nvSpPr>
              <p:spPr bwMode="auto">
                <a:xfrm>
                  <a:off x="2131" y="3058"/>
                  <a:ext cx="34" cy="11"/>
                </a:xfrm>
                <a:custGeom>
                  <a:avLst/>
                  <a:gdLst>
                    <a:gd name="T0" fmla="*/ 0 w 34"/>
                    <a:gd name="T1" fmla="*/ 5 h 11"/>
                    <a:gd name="T2" fmla="*/ 17 w 34"/>
                    <a:gd name="T3" fmla="*/ 0 h 11"/>
                    <a:gd name="T4" fmla="*/ 33 w 34"/>
                    <a:gd name="T5" fmla="*/ 4 h 11"/>
                    <a:gd name="T6" fmla="*/ 17 w 34"/>
                    <a:gd name="T7" fmla="*/ 10 h 11"/>
                    <a:gd name="T8" fmla="*/ 0 w 34"/>
                    <a:gd name="T9" fmla="*/ 5 h 11"/>
                  </a:gdLst>
                  <a:ahLst/>
                  <a:cxnLst>
                    <a:cxn ang="0">
                      <a:pos x="T0" y="T1"/>
                    </a:cxn>
                    <a:cxn ang="0">
                      <a:pos x="T2" y="T3"/>
                    </a:cxn>
                    <a:cxn ang="0">
                      <a:pos x="T4" y="T5"/>
                    </a:cxn>
                    <a:cxn ang="0">
                      <a:pos x="T6" y="T7"/>
                    </a:cxn>
                    <a:cxn ang="0">
                      <a:pos x="T8" y="T9"/>
                    </a:cxn>
                  </a:cxnLst>
                  <a:rect l="0" t="0" r="r" b="b"/>
                  <a:pathLst>
                    <a:path w="34" h="11">
                      <a:moveTo>
                        <a:pt x="0" y="5"/>
                      </a:moveTo>
                      <a:lnTo>
                        <a:pt x="17" y="0"/>
                      </a:lnTo>
                      <a:lnTo>
                        <a:pt x="33" y="4"/>
                      </a:lnTo>
                      <a:lnTo>
                        <a:pt x="17" y="10"/>
                      </a:lnTo>
                      <a:lnTo>
                        <a:pt x="0" y="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6" name="Freeform 645"/>
                <p:cNvSpPr>
                  <a:spLocks/>
                </p:cNvSpPr>
                <p:nvPr/>
              </p:nvSpPr>
              <p:spPr bwMode="auto">
                <a:xfrm>
                  <a:off x="2131" y="3058"/>
                  <a:ext cx="34" cy="14"/>
                </a:xfrm>
                <a:custGeom>
                  <a:avLst/>
                  <a:gdLst>
                    <a:gd name="T0" fmla="*/ 0 w 34"/>
                    <a:gd name="T1" fmla="*/ 7 h 14"/>
                    <a:gd name="T2" fmla="*/ 17 w 34"/>
                    <a:gd name="T3" fmla="*/ 0 h 14"/>
                    <a:gd name="T4" fmla="*/ 33 w 34"/>
                    <a:gd name="T5" fmla="*/ 5 h 14"/>
                    <a:gd name="T6" fmla="*/ 17 w 34"/>
                    <a:gd name="T7" fmla="*/ 13 h 14"/>
                    <a:gd name="T8" fmla="*/ 0 w 34"/>
                    <a:gd name="T9" fmla="*/ 7 h 14"/>
                  </a:gdLst>
                  <a:ahLst/>
                  <a:cxnLst>
                    <a:cxn ang="0">
                      <a:pos x="T0" y="T1"/>
                    </a:cxn>
                    <a:cxn ang="0">
                      <a:pos x="T2" y="T3"/>
                    </a:cxn>
                    <a:cxn ang="0">
                      <a:pos x="T4" y="T5"/>
                    </a:cxn>
                    <a:cxn ang="0">
                      <a:pos x="T6" y="T7"/>
                    </a:cxn>
                    <a:cxn ang="0">
                      <a:pos x="T8" y="T9"/>
                    </a:cxn>
                  </a:cxnLst>
                  <a:rect l="0" t="0" r="r" b="b"/>
                  <a:pathLst>
                    <a:path w="34" h="14">
                      <a:moveTo>
                        <a:pt x="0" y="7"/>
                      </a:moveTo>
                      <a:lnTo>
                        <a:pt x="17" y="0"/>
                      </a:lnTo>
                      <a:lnTo>
                        <a:pt x="33" y="5"/>
                      </a:lnTo>
                      <a:lnTo>
                        <a:pt x="17" y="13"/>
                      </a:lnTo>
                      <a:lnTo>
                        <a:pt x="0" y="7"/>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15" name="Group 646"/>
              <p:cNvGrpSpPr>
                <a:grpSpLocks/>
              </p:cNvGrpSpPr>
              <p:nvPr/>
            </p:nvGrpSpPr>
            <p:grpSpPr bwMode="auto">
              <a:xfrm>
                <a:off x="2105" y="3068"/>
                <a:ext cx="43" cy="26"/>
                <a:chOff x="2105" y="3068"/>
                <a:chExt cx="43" cy="26"/>
              </a:xfrm>
            </p:grpSpPr>
            <p:sp>
              <p:nvSpPr>
                <p:cNvPr id="1416" name="Freeform 647"/>
                <p:cNvSpPr>
                  <a:spLocks/>
                </p:cNvSpPr>
                <p:nvPr/>
              </p:nvSpPr>
              <p:spPr bwMode="auto">
                <a:xfrm>
                  <a:off x="2105" y="3071"/>
                  <a:ext cx="27" cy="23"/>
                </a:xfrm>
                <a:custGeom>
                  <a:avLst/>
                  <a:gdLst>
                    <a:gd name="T0" fmla="*/ 0 w 27"/>
                    <a:gd name="T1" fmla="*/ 0 h 23"/>
                    <a:gd name="T2" fmla="*/ 0 w 27"/>
                    <a:gd name="T3" fmla="*/ 14 h 23"/>
                    <a:gd name="T4" fmla="*/ 26 w 27"/>
                    <a:gd name="T5" fmla="*/ 22 h 23"/>
                    <a:gd name="T6" fmla="*/ 26 w 27"/>
                    <a:gd name="T7" fmla="*/ 7 h 23"/>
                    <a:gd name="T8" fmla="*/ 0 w 27"/>
                    <a:gd name="T9" fmla="*/ 0 h 23"/>
                  </a:gdLst>
                  <a:ahLst/>
                  <a:cxnLst>
                    <a:cxn ang="0">
                      <a:pos x="T0" y="T1"/>
                    </a:cxn>
                    <a:cxn ang="0">
                      <a:pos x="T2" y="T3"/>
                    </a:cxn>
                    <a:cxn ang="0">
                      <a:pos x="T4" y="T5"/>
                    </a:cxn>
                    <a:cxn ang="0">
                      <a:pos x="T6" y="T7"/>
                    </a:cxn>
                    <a:cxn ang="0">
                      <a:pos x="T8" y="T9"/>
                    </a:cxn>
                  </a:cxnLst>
                  <a:rect l="0" t="0" r="r" b="b"/>
                  <a:pathLst>
                    <a:path w="27" h="23">
                      <a:moveTo>
                        <a:pt x="0" y="0"/>
                      </a:moveTo>
                      <a:lnTo>
                        <a:pt x="0" y="14"/>
                      </a:lnTo>
                      <a:lnTo>
                        <a:pt x="26" y="22"/>
                      </a:lnTo>
                      <a:lnTo>
                        <a:pt x="26" y="7"/>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7" name="Freeform 648"/>
                <p:cNvSpPr>
                  <a:spLocks/>
                </p:cNvSpPr>
                <p:nvPr/>
              </p:nvSpPr>
              <p:spPr bwMode="auto">
                <a:xfrm>
                  <a:off x="2131" y="3071"/>
                  <a:ext cx="14" cy="22"/>
                </a:xfrm>
                <a:custGeom>
                  <a:avLst/>
                  <a:gdLst>
                    <a:gd name="T0" fmla="*/ 0 w 14"/>
                    <a:gd name="T1" fmla="*/ 6 h 22"/>
                    <a:gd name="T2" fmla="*/ 13 w 14"/>
                    <a:gd name="T3" fmla="*/ 0 h 22"/>
                    <a:gd name="T4" fmla="*/ 13 w 14"/>
                    <a:gd name="T5" fmla="*/ 14 h 22"/>
                    <a:gd name="T6" fmla="*/ 0 w 14"/>
                    <a:gd name="T7" fmla="*/ 21 h 22"/>
                    <a:gd name="T8" fmla="*/ 0 w 14"/>
                    <a:gd name="T9" fmla="*/ 6 h 22"/>
                  </a:gdLst>
                  <a:ahLst/>
                  <a:cxnLst>
                    <a:cxn ang="0">
                      <a:pos x="T0" y="T1"/>
                    </a:cxn>
                    <a:cxn ang="0">
                      <a:pos x="T2" y="T3"/>
                    </a:cxn>
                    <a:cxn ang="0">
                      <a:pos x="T4" y="T5"/>
                    </a:cxn>
                    <a:cxn ang="0">
                      <a:pos x="T6" y="T7"/>
                    </a:cxn>
                    <a:cxn ang="0">
                      <a:pos x="T8" y="T9"/>
                    </a:cxn>
                  </a:cxnLst>
                  <a:rect l="0" t="0" r="r" b="b"/>
                  <a:pathLst>
                    <a:path w="14" h="22">
                      <a:moveTo>
                        <a:pt x="0" y="6"/>
                      </a:moveTo>
                      <a:lnTo>
                        <a:pt x="13" y="0"/>
                      </a:lnTo>
                      <a:lnTo>
                        <a:pt x="13" y="14"/>
                      </a:lnTo>
                      <a:lnTo>
                        <a:pt x="0" y="21"/>
                      </a:lnTo>
                      <a:lnTo>
                        <a:pt x="0" y="6"/>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8" name="Freeform 649"/>
                <p:cNvSpPr>
                  <a:spLocks/>
                </p:cNvSpPr>
                <p:nvPr/>
              </p:nvSpPr>
              <p:spPr bwMode="auto">
                <a:xfrm>
                  <a:off x="2131" y="3071"/>
                  <a:ext cx="17" cy="23"/>
                </a:xfrm>
                <a:custGeom>
                  <a:avLst/>
                  <a:gdLst>
                    <a:gd name="T0" fmla="*/ 0 w 17"/>
                    <a:gd name="T1" fmla="*/ 7 h 23"/>
                    <a:gd name="T2" fmla="*/ 16 w 17"/>
                    <a:gd name="T3" fmla="*/ 0 h 23"/>
                    <a:gd name="T4" fmla="*/ 16 w 17"/>
                    <a:gd name="T5" fmla="*/ 15 h 23"/>
                    <a:gd name="T6" fmla="*/ 0 w 17"/>
                    <a:gd name="T7" fmla="*/ 22 h 23"/>
                    <a:gd name="T8" fmla="*/ 0 w 17"/>
                    <a:gd name="T9" fmla="*/ 7 h 23"/>
                  </a:gdLst>
                  <a:ahLst/>
                  <a:cxnLst>
                    <a:cxn ang="0">
                      <a:pos x="T0" y="T1"/>
                    </a:cxn>
                    <a:cxn ang="0">
                      <a:pos x="T2" y="T3"/>
                    </a:cxn>
                    <a:cxn ang="0">
                      <a:pos x="T4" y="T5"/>
                    </a:cxn>
                    <a:cxn ang="0">
                      <a:pos x="T6" y="T7"/>
                    </a:cxn>
                    <a:cxn ang="0">
                      <a:pos x="T8" y="T9"/>
                    </a:cxn>
                  </a:cxnLst>
                  <a:rect l="0" t="0" r="r" b="b"/>
                  <a:pathLst>
                    <a:path w="17" h="23">
                      <a:moveTo>
                        <a:pt x="0" y="7"/>
                      </a:moveTo>
                      <a:lnTo>
                        <a:pt x="16" y="0"/>
                      </a:lnTo>
                      <a:lnTo>
                        <a:pt x="16" y="15"/>
                      </a:lnTo>
                      <a:lnTo>
                        <a:pt x="0" y="22"/>
                      </a:lnTo>
                      <a:lnTo>
                        <a:pt x="0" y="7"/>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9" name="Freeform 650"/>
                <p:cNvSpPr>
                  <a:spLocks/>
                </p:cNvSpPr>
                <p:nvPr/>
              </p:nvSpPr>
              <p:spPr bwMode="auto">
                <a:xfrm>
                  <a:off x="2105" y="3068"/>
                  <a:ext cx="40" cy="8"/>
                </a:xfrm>
                <a:custGeom>
                  <a:avLst/>
                  <a:gdLst>
                    <a:gd name="T0" fmla="*/ 0 w 40"/>
                    <a:gd name="T1" fmla="*/ 3 h 8"/>
                    <a:gd name="T2" fmla="*/ 18 w 40"/>
                    <a:gd name="T3" fmla="*/ 0 h 8"/>
                    <a:gd name="T4" fmla="*/ 39 w 40"/>
                    <a:gd name="T5" fmla="*/ 3 h 8"/>
                    <a:gd name="T6" fmla="*/ 20 w 40"/>
                    <a:gd name="T7" fmla="*/ 7 h 8"/>
                    <a:gd name="T8" fmla="*/ 0 w 40"/>
                    <a:gd name="T9" fmla="*/ 3 h 8"/>
                  </a:gdLst>
                  <a:ahLst/>
                  <a:cxnLst>
                    <a:cxn ang="0">
                      <a:pos x="T0" y="T1"/>
                    </a:cxn>
                    <a:cxn ang="0">
                      <a:pos x="T2" y="T3"/>
                    </a:cxn>
                    <a:cxn ang="0">
                      <a:pos x="T4" y="T5"/>
                    </a:cxn>
                    <a:cxn ang="0">
                      <a:pos x="T6" y="T7"/>
                    </a:cxn>
                    <a:cxn ang="0">
                      <a:pos x="T8" y="T9"/>
                    </a:cxn>
                  </a:cxnLst>
                  <a:rect l="0" t="0" r="r" b="b"/>
                  <a:pathLst>
                    <a:path w="40" h="8">
                      <a:moveTo>
                        <a:pt x="0" y="3"/>
                      </a:moveTo>
                      <a:lnTo>
                        <a:pt x="18" y="0"/>
                      </a:lnTo>
                      <a:lnTo>
                        <a:pt x="39" y="3"/>
                      </a:lnTo>
                      <a:lnTo>
                        <a:pt x="20" y="7"/>
                      </a:lnTo>
                      <a:lnTo>
                        <a:pt x="0" y="3"/>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0" name="Freeform 651"/>
                <p:cNvSpPr>
                  <a:spLocks/>
                </p:cNvSpPr>
                <p:nvPr/>
              </p:nvSpPr>
              <p:spPr bwMode="auto">
                <a:xfrm>
                  <a:off x="2105" y="3068"/>
                  <a:ext cx="43" cy="11"/>
                </a:xfrm>
                <a:custGeom>
                  <a:avLst/>
                  <a:gdLst>
                    <a:gd name="T0" fmla="*/ 0 w 43"/>
                    <a:gd name="T1" fmla="*/ 4 h 11"/>
                    <a:gd name="T2" fmla="*/ 20 w 43"/>
                    <a:gd name="T3" fmla="*/ 0 h 11"/>
                    <a:gd name="T4" fmla="*/ 42 w 43"/>
                    <a:gd name="T5" fmla="*/ 5 h 11"/>
                    <a:gd name="T6" fmla="*/ 21 w 43"/>
                    <a:gd name="T7" fmla="*/ 10 h 11"/>
                    <a:gd name="T8" fmla="*/ 0 w 43"/>
                    <a:gd name="T9" fmla="*/ 4 h 11"/>
                  </a:gdLst>
                  <a:ahLst/>
                  <a:cxnLst>
                    <a:cxn ang="0">
                      <a:pos x="T0" y="T1"/>
                    </a:cxn>
                    <a:cxn ang="0">
                      <a:pos x="T2" y="T3"/>
                    </a:cxn>
                    <a:cxn ang="0">
                      <a:pos x="T4" y="T5"/>
                    </a:cxn>
                    <a:cxn ang="0">
                      <a:pos x="T6" y="T7"/>
                    </a:cxn>
                    <a:cxn ang="0">
                      <a:pos x="T8" y="T9"/>
                    </a:cxn>
                  </a:cxnLst>
                  <a:rect l="0" t="0" r="r" b="b"/>
                  <a:pathLst>
                    <a:path w="43" h="11">
                      <a:moveTo>
                        <a:pt x="0" y="4"/>
                      </a:moveTo>
                      <a:lnTo>
                        <a:pt x="20" y="0"/>
                      </a:lnTo>
                      <a:lnTo>
                        <a:pt x="42" y="5"/>
                      </a:lnTo>
                      <a:lnTo>
                        <a:pt x="21" y="10"/>
                      </a:lnTo>
                      <a:lnTo>
                        <a:pt x="0" y="4"/>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1" name="Freeform 652"/>
                <p:cNvSpPr>
                  <a:spLocks/>
                </p:cNvSpPr>
                <p:nvPr/>
              </p:nvSpPr>
              <p:spPr bwMode="auto">
                <a:xfrm>
                  <a:off x="2105" y="3078"/>
                  <a:ext cx="43" cy="9"/>
                </a:xfrm>
                <a:custGeom>
                  <a:avLst/>
                  <a:gdLst>
                    <a:gd name="T0" fmla="*/ 42 w 43"/>
                    <a:gd name="T1" fmla="*/ 2 h 9"/>
                    <a:gd name="T2" fmla="*/ 20 w 43"/>
                    <a:gd name="T3" fmla="*/ 8 h 9"/>
                    <a:gd name="T4" fmla="*/ 0 w 43"/>
                    <a:gd name="T5" fmla="*/ 0 h 9"/>
                  </a:gdLst>
                  <a:ahLst/>
                  <a:cxnLst>
                    <a:cxn ang="0">
                      <a:pos x="T0" y="T1"/>
                    </a:cxn>
                    <a:cxn ang="0">
                      <a:pos x="T2" y="T3"/>
                    </a:cxn>
                    <a:cxn ang="0">
                      <a:pos x="T4" y="T5"/>
                    </a:cxn>
                  </a:cxnLst>
                  <a:rect l="0" t="0" r="r" b="b"/>
                  <a:pathLst>
                    <a:path w="43" h="9">
                      <a:moveTo>
                        <a:pt x="42" y="2"/>
                      </a:moveTo>
                      <a:lnTo>
                        <a:pt x="20" y="8"/>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6" name="Freeform 653"/>
            <p:cNvSpPr>
              <a:spLocks/>
            </p:cNvSpPr>
            <p:nvPr/>
          </p:nvSpPr>
          <p:spPr bwMode="auto">
            <a:xfrm>
              <a:off x="1890761" y="4261709"/>
              <a:ext cx="3151762" cy="2173173"/>
            </a:xfrm>
            <a:custGeom>
              <a:avLst/>
              <a:gdLst>
                <a:gd name="T0" fmla="*/ 39 w 1258"/>
                <a:gd name="T1" fmla="*/ 445 h 609"/>
                <a:gd name="T2" fmla="*/ 0 w 1258"/>
                <a:gd name="T3" fmla="*/ 211 h 609"/>
                <a:gd name="T4" fmla="*/ 80 w 1258"/>
                <a:gd name="T5" fmla="*/ 128 h 609"/>
                <a:gd name="T6" fmla="*/ 143 w 1258"/>
                <a:gd name="T7" fmla="*/ 107 h 609"/>
                <a:gd name="T8" fmla="*/ 243 w 1258"/>
                <a:gd name="T9" fmla="*/ 121 h 609"/>
                <a:gd name="T10" fmla="*/ 365 w 1258"/>
                <a:gd name="T11" fmla="*/ 44 h 609"/>
                <a:gd name="T12" fmla="*/ 483 w 1258"/>
                <a:gd name="T13" fmla="*/ 32 h 609"/>
                <a:gd name="T14" fmla="*/ 680 w 1258"/>
                <a:gd name="T15" fmla="*/ 75 h 609"/>
                <a:gd name="T16" fmla="*/ 673 w 1258"/>
                <a:gd name="T17" fmla="*/ 50 h 609"/>
                <a:gd name="T18" fmla="*/ 668 w 1258"/>
                <a:gd name="T19" fmla="*/ 45 h 609"/>
                <a:gd name="T20" fmla="*/ 728 w 1258"/>
                <a:gd name="T21" fmla="*/ 46 h 609"/>
                <a:gd name="T22" fmla="*/ 855 w 1258"/>
                <a:gd name="T23" fmla="*/ 74 h 609"/>
                <a:gd name="T24" fmla="*/ 897 w 1258"/>
                <a:gd name="T25" fmla="*/ 36 h 609"/>
                <a:gd name="T26" fmla="*/ 1136 w 1258"/>
                <a:gd name="T27" fmla="*/ 0 h 609"/>
                <a:gd name="T28" fmla="*/ 1247 w 1258"/>
                <a:gd name="T29" fmla="*/ 45 h 609"/>
                <a:gd name="T30" fmla="*/ 1257 w 1258"/>
                <a:gd name="T31" fmla="*/ 71 h 609"/>
                <a:gd name="T32" fmla="*/ 1230 w 1258"/>
                <a:gd name="T33" fmla="*/ 245 h 609"/>
                <a:gd name="T34" fmla="*/ 145 w 1258"/>
                <a:gd name="T35" fmla="*/ 608 h 609"/>
                <a:gd name="T36" fmla="*/ 39 w 1258"/>
                <a:gd name="T37" fmla="*/ 44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8" h="609">
                  <a:moveTo>
                    <a:pt x="39" y="445"/>
                  </a:moveTo>
                  <a:lnTo>
                    <a:pt x="0" y="211"/>
                  </a:lnTo>
                  <a:lnTo>
                    <a:pt x="80" y="128"/>
                  </a:lnTo>
                  <a:lnTo>
                    <a:pt x="143" y="107"/>
                  </a:lnTo>
                  <a:lnTo>
                    <a:pt x="243" y="121"/>
                  </a:lnTo>
                  <a:lnTo>
                    <a:pt x="365" y="44"/>
                  </a:lnTo>
                  <a:lnTo>
                    <a:pt x="483" y="32"/>
                  </a:lnTo>
                  <a:lnTo>
                    <a:pt x="680" y="75"/>
                  </a:lnTo>
                  <a:lnTo>
                    <a:pt x="673" y="50"/>
                  </a:lnTo>
                  <a:lnTo>
                    <a:pt x="668" y="45"/>
                  </a:lnTo>
                  <a:lnTo>
                    <a:pt x="728" y="46"/>
                  </a:lnTo>
                  <a:lnTo>
                    <a:pt x="855" y="74"/>
                  </a:lnTo>
                  <a:lnTo>
                    <a:pt x="897" y="36"/>
                  </a:lnTo>
                  <a:lnTo>
                    <a:pt x="1136" y="0"/>
                  </a:lnTo>
                  <a:lnTo>
                    <a:pt x="1247" y="45"/>
                  </a:lnTo>
                  <a:lnTo>
                    <a:pt x="1257" y="71"/>
                  </a:lnTo>
                  <a:lnTo>
                    <a:pt x="1230" y="245"/>
                  </a:lnTo>
                  <a:lnTo>
                    <a:pt x="145" y="608"/>
                  </a:lnTo>
                  <a:lnTo>
                    <a:pt x="39" y="445"/>
                  </a:lnTo>
                </a:path>
              </a:pathLst>
            </a:custGeom>
            <a:solidFill>
              <a:srgbClr val="0033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7" name="Group 654"/>
            <p:cNvGrpSpPr>
              <a:grpSpLocks/>
            </p:cNvGrpSpPr>
            <p:nvPr/>
          </p:nvGrpSpPr>
          <p:grpSpPr bwMode="auto">
            <a:xfrm>
              <a:off x="2582826" y="3602883"/>
              <a:ext cx="55100" cy="134447"/>
              <a:chOff x="2394" y="2904"/>
              <a:chExt cx="22" cy="38"/>
            </a:xfrm>
          </p:grpSpPr>
          <p:sp>
            <p:nvSpPr>
              <p:cNvPr id="1397" name="Freeform 655"/>
              <p:cNvSpPr>
                <a:spLocks/>
              </p:cNvSpPr>
              <p:nvPr/>
            </p:nvSpPr>
            <p:spPr bwMode="auto">
              <a:xfrm>
                <a:off x="2407" y="2904"/>
                <a:ext cx="9" cy="24"/>
              </a:xfrm>
              <a:custGeom>
                <a:avLst/>
                <a:gdLst>
                  <a:gd name="T0" fmla="*/ 6 w 9"/>
                  <a:gd name="T1" fmla="*/ 1 h 24"/>
                  <a:gd name="T2" fmla="*/ 5 w 9"/>
                  <a:gd name="T3" fmla="*/ 3 h 24"/>
                  <a:gd name="T4" fmla="*/ 7 w 9"/>
                  <a:gd name="T5" fmla="*/ 3 h 24"/>
                  <a:gd name="T6" fmla="*/ 7 w 9"/>
                  <a:gd name="T7" fmla="*/ 5 h 24"/>
                  <a:gd name="T8" fmla="*/ 7 w 9"/>
                  <a:gd name="T9" fmla="*/ 6 h 24"/>
                  <a:gd name="T10" fmla="*/ 8 w 9"/>
                  <a:gd name="T11" fmla="*/ 7 h 24"/>
                  <a:gd name="T12" fmla="*/ 8 w 9"/>
                  <a:gd name="T13" fmla="*/ 9 h 24"/>
                  <a:gd name="T14" fmla="*/ 7 w 9"/>
                  <a:gd name="T15" fmla="*/ 9 h 24"/>
                  <a:gd name="T16" fmla="*/ 6 w 9"/>
                  <a:gd name="T17" fmla="*/ 9 h 24"/>
                  <a:gd name="T18" fmla="*/ 5 w 9"/>
                  <a:gd name="T19" fmla="*/ 9 h 24"/>
                  <a:gd name="T20" fmla="*/ 6 w 9"/>
                  <a:gd name="T21" fmla="*/ 11 h 24"/>
                  <a:gd name="T22" fmla="*/ 5 w 9"/>
                  <a:gd name="T23" fmla="*/ 12 h 24"/>
                  <a:gd name="T24" fmla="*/ 5 w 9"/>
                  <a:gd name="T25" fmla="*/ 13 h 24"/>
                  <a:gd name="T26" fmla="*/ 5 w 9"/>
                  <a:gd name="T27" fmla="*/ 14 h 24"/>
                  <a:gd name="T28" fmla="*/ 5 w 9"/>
                  <a:gd name="T29" fmla="*/ 15 h 24"/>
                  <a:gd name="T30" fmla="*/ 5 w 9"/>
                  <a:gd name="T31" fmla="*/ 17 h 24"/>
                  <a:gd name="T32" fmla="*/ 5 w 9"/>
                  <a:gd name="T33" fmla="*/ 18 h 24"/>
                  <a:gd name="T34" fmla="*/ 4 w 9"/>
                  <a:gd name="T35" fmla="*/ 20 h 24"/>
                  <a:gd name="T36" fmla="*/ 4 w 9"/>
                  <a:gd name="T37" fmla="*/ 22 h 24"/>
                  <a:gd name="T38" fmla="*/ 4 w 9"/>
                  <a:gd name="T39" fmla="*/ 23 h 24"/>
                  <a:gd name="T40" fmla="*/ 3 w 9"/>
                  <a:gd name="T41" fmla="*/ 23 h 24"/>
                  <a:gd name="T42" fmla="*/ 3 w 9"/>
                  <a:gd name="T43" fmla="*/ 22 h 24"/>
                  <a:gd name="T44" fmla="*/ 3 w 9"/>
                  <a:gd name="T45" fmla="*/ 20 h 24"/>
                  <a:gd name="T46" fmla="*/ 3 w 9"/>
                  <a:gd name="T47" fmla="*/ 18 h 24"/>
                  <a:gd name="T48" fmla="*/ 3 w 9"/>
                  <a:gd name="T49" fmla="*/ 16 h 24"/>
                  <a:gd name="T50" fmla="*/ 3 w 9"/>
                  <a:gd name="T51" fmla="*/ 15 h 24"/>
                  <a:gd name="T52" fmla="*/ 3 w 9"/>
                  <a:gd name="T53" fmla="*/ 14 h 24"/>
                  <a:gd name="T54" fmla="*/ 3 w 9"/>
                  <a:gd name="T55" fmla="*/ 12 h 24"/>
                  <a:gd name="T56" fmla="*/ 3 w 9"/>
                  <a:gd name="T57" fmla="*/ 14 h 24"/>
                  <a:gd name="T58" fmla="*/ 2 w 9"/>
                  <a:gd name="T59" fmla="*/ 15 h 24"/>
                  <a:gd name="T60" fmla="*/ 1 w 9"/>
                  <a:gd name="T61" fmla="*/ 17 h 24"/>
                  <a:gd name="T62" fmla="*/ 1 w 9"/>
                  <a:gd name="T63" fmla="*/ 18 h 24"/>
                  <a:gd name="T64" fmla="*/ 0 w 9"/>
                  <a:gd name="T65" fmla="*/ 17 h 24"/>
                  <a:gd name="T66" fmla="*/ 0 w 9"/>
                  <a:gd name="T67" fmla="*/ 15 h 24"/>
                  <a:gd name="T68" fmla="*/ 1 w 9"/>
                  <a:gd name="T69" fmla="*/ 14 h 24"/>
                  <a:gd name="T70" fmla="*/ 1 w 9"/>
                  <a:gd name="T71" fmla="*/ 14 h 24"/>
                  <a:gd name="T72" fmla="*/ 1 w 9"/>
                  <a:gd name="T73" fmla="*/ 13 h 24"/>
                  <a:gd name="T74" fmla="*/ 1 w 9"/>
                  <a:gd name="T75" fmla="*/ 12 h 24"/>
                  <a:gd name="T76" fmla="*/ 0 w 9"/>
                  <a:gd name="T77" fmla="*/ 11 h 24"/>
                  <a:gd name="T78" fmla="*/ 0 w 9"/>
                  <a:gd name="T79" fmla="*/ 9 h 24"/>
                  <a:gd name="T80" fmla="*/ 1 w 9"/>
                  <a:gd name="T81" fmla="*/ 9 h 24"/>
                  <a:gd name="T82" fmla="*/ 1 w 9"/>
                  <a:gd name="T83" fmla="*/ 7 h 24"/>
                  <a:gd name="T84" fmla="*/ 1 w 9"/>
                  <a:gd name="T85" fmla="*/ 5 h 24"/>
                  <a:gd name="T86" fmla="*/ 1 w 9"/>
                  <a:gd name="T87" fmla="*/ 4 h 24"/>
                  <a:gd name="T88" fmla="*/ 2 w 9"/>
                  <a:gd name="T89" fmla="*/ 3 h 24"/>
                  <a:gd name="T90" fmla="*/ 3 w 9"/>
                  <a:gd name="T91" fmla="*/ 2 h 24"/>
                  <a:gd name="T92" fmla="*/ 3 w 9"/>
                  <a:gd name="T93" fmla="*/ 1 h 24"/>
                  <a:gd name="T94" fmla="*/ 4 w 9"/>
                  <a:gd name="T95" fmla="*/ 0 h 24"/>
                  <a:gd name="T96" fmla="*/ 5 w 9"/>
                  <a:gd name="T9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 h="24">
                    <a:moveTo>
                      <a:pt x="5" y="1"/>
                    </a:moveTo>
                    <a:lnTo>
                      <a:pt x="6" y="1"/>
                    </a:lnTo>
                    <a:lnTo>
                      <a:pt x="6" y="2"/>
                    </a:lnTo>
                    <a:lnTo>
                      <a:pt x="5" y="3"/>
                    </a:lnTo>
                    <a:lnTo>
                      <a:pt x="6" y="3"/>
                    </a:lnTo>
                    <a:lnTo>
                      <a:pt x="7" y="3"/>
                    </a:lnTo>
                    <a:lnTo>
                      <a:pt x="7" y="4"/>
                    </a:lnTo>
                    <a:lnTo>
                      <a:pt x="7" y="5"/>
                    </a:lnTo>
                    <a:lnTo>
                      <a:pt x="7" y="5"/>
                    </a:lnTo>
                    <a:lnTo>
                      <a:pt x="7" y="6"/>
                    </a:lnTo>
                    <a:lnTo>
                      <a:pt x="8" y="6"/>
                    </a:lnTo>
                    <a:lnTo>
                      <a:pt x="8" y="7"/>
                    </a:lnTo>
                    <a:lnTo>
                      <a:pt x="8" y="8"/>
                    </a:lnTo>
                    <a:lnTo>
                      <a:pt x="8" y="9"/>
                    </a:lnTo>
                    <a:lnTo>
                      <a:pt x="7" y="9"/>
                    </a:lnTo>
                    <a:lnTo>
                      <a:pt x="7" y="9"/>
                    </a:lnTo>
                    <a:lnTo>
                      <a:pt x="7" y="9"/>
                    </a:lnTo>
                    <a:lnTo>
                      <a:pt x="6" y="9"/>
                    </a:lnTo>
                    <a:lnTo>
                      <a:pt x="5" y="9"/>
                    </a:lnTo>
                    <a:lnTo>
                      <a:pt x="5" y="9"/>
                    </a:lnTo>
                    <a:lnTo>
                      <a:pt x="5" y="10"/>
                    </a:lnTo>
                    <a:lnTo>
                      <a:pt x="6" y="11"/>
                    </a:lnTo>
                    <a:lnTo>
                      <a:pt x="6" y="12"/>
                    </a:lnTo>
                    <a:lnTo>
                      <a:pt x="5" y="12"/>
                    </a:lnTo>
                    <a:lnTo>
                      <a:pt x="5" y="12"/>
                    </a:lnTo>
                    <a:lnTo>
                      <a:pt x="5" y="13"/>
                    </a:lnTo>
                    <a:lnTo>
                      <a:pt x="5" y="14"/>
                    </a:lnTo>
                    <a:lnTo>
                      <a:pt x="5" y="14"/>
                    </a:lnTo>
                    <a:lnTo>
                      <a:pt x="5" y="15"/>
                    </a:lnTo>
                    <a:lnTo>
                      <a:pt x="5" y="15"/>
                    </a:lnTo>
                    <a:lnTo>
                      <a:pt x="5" y="16"/>
                    </a:lnTo>
                    <a:lnTo>
                      <a:pt x="5" y="17"/>
                    </a:lnTo>
                    <a:lnTo>
                      <a:pt x="5" y="17"/>
                    </a:lnTo>
                    <a:lnTo>
                      <a:pt x="5" y="18"/>
                    </a:lnTo>
                    <a:lnTo>
                      <a:pt x="4" y="19"/>
                    </a:lnTo>
                    <a:lnTo>
                      <a:pt x="4" y="20"/>
                    </a:lnTo>
                    <a:lnTo>
                      <a:pt x="4" y="21"/>
                    </a:lnTo>
                    <a:lnTo>
                      <a:pt x="4" y="22"/>
                    </a:lnTo>
                    <a:lnTo>
                      <a:pt x="4" y="22"/>
                    </a:lnTo>
                    <a:lnTo>
                      <a:pt x="4" y="23"/>
                    </a:lnTo>
                    <a:lnTo>
                      <a:pt x="3" y="23"/>
                    </a:lnTo>
                    <a:lnTo>
                      <a:pt x="3" y="23"/>
                    </a:lnTo>
                    <a:lnTo>
                      <a:pt x="3" y="22"/>
                    </a:lnTo>
                    <a:lnTo>
                      <a:pt x="3" y="22"/>
                    </a:lnTo>
                    <a:lnTo>
                      <a:pt x="3" y="21"/>
                    </a:lnTo>
                    <a:lnTo>
                      <a:pt x="3" y="20"/>
                    </a:lnTo>
                    <a:lnTo>
                      <a:pt x="3" y="19"/>
                    </a:lnTo>
                    <a:lnTo>
                      <a:pt x="3" y="18"/>
                    </a:lnTo>
                    <a:lnTo>
                      <a:pt x="3" y="17"/>
                    </a:lnTo>
                    <a:lnTo>
                      <a:pt x="3" y="16"/>
                    </a:lnTo>
                    <a:lnTo>
                      <a:pt x="3" y="15"/>
                    </a:lnTo>
                    <a:lnTo>
                      <a:pt x="3" y="15"/>
                    </a:lnTo>
                    <a:lnTo>
                      <a:pt x="3" y="14"/>
                    </a:lnTo>
                    <a:lnTo>
                      <a:pt x="3" y="14"/>
                    </a:lnTo>
                    <a:lnTo>
                      <a:pt x="3" y="13"/>
                    </a:lnTo>
                    <a:lnTo>
                      <a:pt x="3" y="12"/>
                    </a:lnTo>
                    <a:lnTo>
                      <a:pt x="3" y="13"/>
                    </a:lnTo>
                    <a:lnTo>
                      <a:pt x="3" y="14"/>
                    </a:lnTo>
                    <a:lnTo>
                      <a:pt x="2" y="14"/>
                    </a:lnTo>
                    <a:lnTo>
                      <a:pt x="2" y="15"/>
                    </a:lnTo>
                    <a:lnTo>
                      <a:pt x="2" y="16"/>
                    </a:lnTo>
                    <a:lnTo>
                      <a:pt x="1" y="17"/>
                    </a:lnTo>
                    <a:lnTo>
                      <a:pt x="1" y="17"/>
                    </a:lnTo>
                    <a:lnTo>
                      <a:pt x="1" y="18"/>
                    </a:lnTo>
                    <a:lnTo>
                      <a:pt x="0" y="17"/>
                    </a:lnTo>
                    <a:lnTo>
                      <a:pt x="0" y="17"/>
                    </a:lnTo>
                    <a:lnTo>
                      <a:pt x="0" y="16"/>
                    </a:lnTo>
                    <a:lnTo>
                      <a:pt x="0" y="15"/>
                    </a:lnTo>
                    <a:lnTo>
                      <a:pt x="0" y="14"/>
                    </a:lnTo>
                    <a:lnTo>
                      <a:pt x="1" y="14"/>
                    </a:lnTo>
                    <a:lnTo>
                      <a:pt x="0" y="14"/>
                    </a:lnTo>
                    <a:lnTo>
                      <a:pt x="1" y="14"/>
                    </a:lnTo>
                    <a:lnTo>
                      <a:pt x="0" y="14"/>
                    </a:lnTo>
                    <a:lnTo>
                      <a:pt x="1" y="13"/>
                    </a:lnTo>
                    <a:lnTo>
                      <a:pt x="1" y="12"/>
                    </a:lnTo>
                    <a:lnTo>
                      <a:pt x="1" y="12"/>
                    </a:lnTo>
                    <a:lnTo>
                      <a:pt x="1" y="11"/>
                    </a:lnTo>
                    <a:lnTo>
                      <a:pt x="0" y="11"/>
                    </a:lnTo>
                    <a:lnTo>
                      <a:pt x="0" y="10"/>
                    </a:lnTo>
                    <a:lnTo>
                      <a:pt x="0" y="9"/>
                    </a:lnTo>
                    <a:lnTo>
                      <a:pt x="0" y="9"/>
                    </a:lnTo>
                    <a:lnTo>
                      <a:pt x="1" y="9"/>
                    </a:lnTo>
                    <a:lnTo>
                      <a:pt x="1" y="8"/>
                    </a:lnTo>
                    <a:lnTo>
                      <a:pt x="1" y="7"/>
                    </a:lnTo>
                    <a:lnTo>
                      <a:pt x="1" y="6"/>
                    </a:lnTo>
                    <a:lnTo>
                      <a:pt x="1" y="5"/>
                    </a:lnTo>
                    <a:lnTo>
                      <a:pt x="1" y="5"/>
                    </a:lnTo>
                    <a:lnTo>
                      <a:pt x="1" y="4"/>
                    </a:lnTo>
                    <a:lnTo>
                      <a:pt x="2" y="4"/>
                    </a:lnTo>
                    <a:lnTo>
                      <a:pt x="2" y="3"/>
                    </a:lnTo>
                    <a:lnTo>
                      <a:pt x="3" y="3"/>
                    </a:lnTo>
                    <a:lnTo>
                      <a:pt x="3" y="2"/>
                    </a:lnTo>
                    <a:lnTo>
                      <a:pt x="3" y="1"/>
                    </a:lnTo>
                    <a:lnTo>
                      <a:pt x="3" y="1"/>
                    </a:lnTo>
                    <a:lnTo>
                      <a:pt x="3" y="0"/>
                    </a:lnTo>
                    <a:lnTo>
                      <a:pt x="4" y="0"/>
                    </a:lnTo>
                    <a:lnTo>
                      <a:pt x="5" y="0"/>
                    </a:lnTo>
                    <a:lnTo>
                      <a:pt x="5" y="0"/>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8" name="Freeform 656"/>
              <p:cNvSpPr>
                <a:spLocks/>
              </p:cNvSpPr>
              <p:nvPr/>
            </p:nvSpPr>
            <p:spPr bwMode="auto">
              <a:xfrm>
                <a:off x="2407" y="2904"/>
                <a:ext cx="9" cy="24"/>
              </a:xfrm>
              <a:custGeom>
                <a:avLst/>
                <a:gdLst>
                  <a:gd name="T0" fmla="*/ 6 w 9"/>
                  <a:gd name="T1" fmla="*/ 1 h 24"/>
                  <a:gd name="T2" fmla="*/ 5 w 9"/>
                  <a:gd name="T3" fmla="*/ 3 h 24"/>
                  <a:gd name="T4" fmla="*/ 7 w 9"/>
                  <a:gd name="T5" fmla="*/ 3 h 24"/>
                  <a:gd name="T6" fmla="*/ 7 w 9"/>
                  <a:gd name="T7" fmla="*/ 5 h 24"/>
                  <a:gd name="T8" fmla="*/ 7 w 9"/>
                  <a:gd name="T9" fmla="*/ 6 h 24"/>
                  <a:gd name="T10" fmla="*/ 8 w 9"/>
                  <a:gd name="T11" fmla="*/ 7 h 24"/>
                  <a:gd name="T12" fmla="*/ 8 w 9"/>
                  <a:gd name="T13" fmla="*/ 9 h 24"/>
                  <a:gd name="T14" fmla="*/ 7 w 9"/>
                  <a:gd name="T15" fmla="*/ 9 h 24"/>
                  <a:gd name="T16" fmla="*/ 6 w 9"/>
                  <a:gd name="T17" fmla="*/ 9 h 24"/>
                  <a:gd name="T18" fmla="*/ 5 w 9"/>
                  <a:gd name="T19" fmla="*/ 9 h 24"/>
                  <a:gd name="T20" fmla="*/ 6 w 9"/>
                  <a:gd name="T21" fmla="*/ 11 h 24"/>
                  <a:gd name="T22" fmla="*/ 5 w 9"/>
                  <a:gd name="T23" fmla="*/ 12 h 24"/>
                  <a:gd name="T24" fmla="*/ 5 w 9"/>
                  <a:gd name="T25" fmla="*/ 13 h 24"/>
                  <a:gd name="T26" fmla="*/ 5 w 9"/>
                  <a:gd name="T27" fmla="*/ 14 h 24"/>
                  <a:gd name="T28" fmla="*/ 5 w 9"/>
                  <a:gd name="T29" fmla="*/ 15 h 24"/>
                  <a:gd name="T30" fmla="*/ 5 w 9"/>
                  <a:gd name="T31" fmla="*/ 17 h 24"/>
                  <a:gd name="T32" fmla="*/ 5 w 9"/>
                  <a:gd name="T33" fmla="*/ 18 h 24"/>
                  <a:gd name="T34" fmla="*/ 4 w 9"/>
                  <a:gd name="T35" fmla="*/ 20 h 24"/>
                  <a:gd name="T36" fmla="*/ 4 w 9"/>
                  <a:gd name="T37" fmla="*/ 22 h 24"/>
                  <a:gd name="T38" fmla="*/ 4 w 9"/>
                  <a:gd name="T39" fmla="*/ 23 h 24"/>
                  <a:gd name="T40" fmla="*/ 3 w 9"/>
                  <a:gd name="T41" fmla="*/ 23 h 24"/>
                  <a:gd name="T42" fmla="*/ 3 w 9"/>
                  <a:gd name="T43" fmla="*/ 22 h 24"/>
                  <a:gd name="T44" fmla="*/ 3 w 9"/>
                  <a:gd name="T45" fmla="*/ 20 h 24"/>
                  <a:gd name="T46" fmla="*/ 3 w 9"/>
                  <a:gd name="T47" fmla="*/ 18 h 24"/>
                  <a:gd name="T48" fmla="*/ 3 w 9"/>
                  <a:gd name="T49" fmla="*/ 16 h 24"/>
                  <a:gd name="T50" fmla="*/ 3 w 9"/>
                  <a:gd name="T51" fmla="*/ 15 h 24"/>
                  <a:gd name="T52" fmla="*/ 3 w 9"/>
                  <a:gd name="T53" fmla="*/ 14 h 24"/>
                  <a:gd name="T54" fmla="*/ 3 w 9"/>
                  <a:gd name="T55" fmla="*/ 12 h 24"/>
                  <a:gd name="T56" fmla="*/ 3 w 9"/>
                  <a:gd name="T57" fmla="*/ 14 h 24"/>
                  <a:gd name="T58" fmla="*/ 2 w 9"/>
                  <a:gd name="T59" fmla="*/ 15 h 24"/>
                  <a:gd name="T60" fmla="*/ 1 w 9"/>
                  <a:gd name="T61" fmla="*/ 17 h 24"/>
                  <a:gd name="T62" fmla="*/ 1 w 9"/>
                  <a:gd name="T63" fmla="*/ 18 h 24"/>
                  <a:gd name="T64" fmla="*/ 0 w 9"/>
                  <a:gd name="T65" fmla="*/ 17 h 24"/>
                  <a:gd name="T66" fmla="*/ 0 w 9"/>
                  <a:gd name="T67" fmla="*/ 15 h 24"/>
                  <a:gd name="T68" fmla="*/ 1 w 9"/>
                  <a:gd name="T69" fmla="*/ 14 h 24"/>
                  <a:gd name="T70" fmla="*/ 1 w 9"/>
                  <a:gd name="T71" fmla="*/ 14 h 24"/>
                  <a:gd name="T72" fmla="*/ 1 w 9"/>
                  <a:gd name="T73" fmla="*/ 13 h 24"/>
                  <a:gd name="T74" fmla="*/ 1 w 9"/>
                  <a:gd name="T75" fmla="*/ 12 h 24"/>
                  <a:gd name="T76" fmla="*/ 0 w 9"/>
                  <a:gd name="T77" fmla="*/ 11 h 24"/>
                  <a:gd name="T78" fmla="*/ 0 w 9"/>
                  <a:gd name="T79" fmla="*/ 9 h 24"/>
                  <a:gd name="T80" fmla="*/ 1 w 9"/>
                  <a:gd name="T81" fmla="*/ 9 h 24"/>
                  <a:gd name="T82" fmla="*/ 1 w 9"/>
                  <a:gd name="T83" fmla="*/ 7 h 24"/>
                  <a:gd name="T84" fmla="*/ 1 w 9"/>
                  <a:gd name="T85" fmla="*/ 5 h 24"/>
                  <a:gd name="T86" fmla="*/ 1 w 9"/>
                  <a:gd name="T87" fmla="*/ 4 h 24"/>
                  <a:gd name="T88" fmla="*/ 2 w 9"/>
                  <a:gd name="T89" fmla="*/ 3 h 24"/>
                  <a:gd name="T90" fmla="*/ 3 w 9"/>
                  <a:gd name="T91" fmla="*/ 2 h 24"/>
                  <a:gd name="T92" fmla="*/ 3 w 9"/>
                  <a:gd name="T93" fmla="*/ 1 h 24"/>
                  <a:gd name="T94" fmla="*/ 4 w 9"/>
                  <a:gd name="T95" fmla="*/ 0 h 24"/>
                  <a:gd name="T96" fmla="*/ 5 w 9"/>
                  <a:gd name="T9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 h="24">
                    <a:moveTo>
                      <a:pt x="5" y="1"/>
                    </a:moveTo>
                    <a:lnTo>
                      <a:pt x="6" y="1"/>
                    </a:lnTo>
                    <a:lnTo>
                      <a:pt x="6" y="2"/>
                    </a:lnTo>
                    <a:lnTo>
                      <a:pt x="5" y="3"/>
                    </a:lnTo>
                    <a:lnTo>
                      <a:pt x="6" y="3"/>
                    </a:lnTo>
                    <a:lnTo>
                      <a:pt x="7" y="3"/>
                    </a:lnTo>
                    <a:lnTo>
                      <a:pt x="7" y="4"/>
                    </a:lnTo>
                    <a:lnTo>
                      <a:pt x="7" y="5"/>
                    </a:lnTo>
                    <a:lnTo>
                      <a:pt x="7" y="5"/>
                    </a:lnTo>
                    <a:lnTo>
                      <a:pt x="7" y="6"/>
                    </a:lnTo>
                    <a:lnTo>
                      <a:pt x="8" y="6"/>
                    </a:lnTo>
                    <a:lnTo>
                      <a:pt x="8" y="7"/>
                    </a:lnTo>
                    <a:lnTo>
                      <a:pt x="8" y="8"/>
                    </a:lnTo>
                    <a:lnTo>
                      <a:pt x="8" y="9"/>
                    </a:lnTo>
                    <a:lnTo>
                      <a:pt x="7" y="9"/>
                    </a:lnTo>
                    <a:lnTo>
                      <a:pt x="7" y="9"/>
                    </a:lnTo>
                    <a:lnTo>
                      <a:pt x="7" y="9"/>
                    </a:lnTo>
                    <a:lnTo>
                      <a:pt x="6" y="9"/>
                    </a:lnTo>
                    <a:lnTo>
                      <a:pt x="5" y="9"/>
                    </a:lnTo>
                    <a:lnTo>
                      <a:pt x="5" y="9"/>
                    </a:lnTo>
                    <a:lnTo>
                      <a:pt x="5" y="10"/>
                    </a:lnTo>
                    <a:lnTo>
                      <a:pt x="6" y="11"/>
                    </a:lnTo>
                    <a:lnTo>
                      <a:pt x="6" y="12"/>
                    </a:lnTo>
                    <a:lnTo>
                      <a:pt x="5" y="12"/>
                    </a:lnTo>
                    <a:lnTo>
                      <a:pt x="5" y="12"/>
                    </a:lnTo>
                    <a:lnTo>
                      <a:pt x="5" y="13"/>
                    </a:lnTo>
                    <a:lnTo>
                      <a:pt x="5" y="14"/>
                    </a:lnTo>
                    <a:lnTo>
                      <a:pt x="5" y="14"/>
                    </a:lnTo>
                    <a:lnTo>
                      <a:pt x="5" y="15"/>
                    </a:lnTo>
                    <a:lnTo>
                      <a:pt x="5" y="15"/>
                    </a:lnTo>
                    <a:lnTo>
                      <a:pt x="5" y="16"/>
                    </a:lnTo>
                    <a:lnTo>
                      <a:pt x="5" y="17"/>
                    </a:lnTo>
                    <a:lnTo>
                      <a:pt x="5" y="17"/>
                    </a:lnTo>
                    <a:lnTo>
                      <a:pt x="5" y="18"/>
                    </a:lnTo>
                    <a:lnTo>
                      <a:pt x="4" y="19"/>
                    </a:lnTo>
                    <a:lnTo>
                      <a:pt x="4" y="20"/>
                    </a:lnTo>
                    <a:lnTo>
                      <a:pt x="4" y="21"/>
                    </a:lnTo>
                    <a:lnTo>
                      <a:pt x="4" y="22"/>
                    </a:lnTo>
                    <a:lnTo>
                      <a:pt x="4" y="22"/>
                    </a:lnTo>
                    <a:lnTo>
                      <a:pt x="4" y="23"/>
                    </a:lnTo>
                    <a:lnTo>
                      <a:pt x="3" y="23"/>
                    </a:lnTo>
                    <a:lnTo>
                      <a:pt x="3" y="23"/>
                    </a:lnTo>
                    <a:lnTo>
                      <a:pt x="3" y="22"/>
                    </a:lnTo>
                    <a:lnTo>
                      <a:pt x="3" y="22"/>
                    </a:lnTo>
                    <a:lnTo>
                      <a:pt x="3" y="21"/>
                    </a:lnTo>
                    <a:lnTo>
                      <a:pt x="3" y="20"/>
                    </a:lnTo>
                    <a:lnTo>
                      <a:pt x="3" y="19"/>
                    </a:lnTo>
                    <a:lnTo>
                      <a:pt x="3" y="18"/>
                    </a:lnTo>
                    <a:lnTo>
                      <a:pt x="3" y="17"/>
                    </a:lnTo>
                    <a:lnTo>
                      <a:pt x="3" y="16"/>
                    </a:lnTo>
                    <a:lnTo>
                      <a:pt x="3" y="15"/>
                    </a:lnTo>
                    <a:lnTo>
                      <a:pt x="3" y="15"/>
                    </a:lnTo>
                    <a:lnTo>
                      <a:pt x="3" y="14"/>
                    </a:lnTo>
                    <a:lnTo>
                      <a:pt x="3" y="14"/>
                    </a:lnTo>
                    <a:lnTo>
                      <a:pt x="3" y="13"/>
                    </a:lnTo>
                    <a:lnTo>
                      <a:pt x="3" y="12"/>
                    </a:lnTo>
                    <a:lnTo>
                      <a:pt x="3" y="13"/>
                    </a:lnTo>
                    <a:lnTo>
                      <a:pt x="3" y="14"/>
                    </a:lnTo>
                    <a:lnTo>
                      <a:pt x="2" y="14"/>
                    </a:lnTo>
                    <a:lnTo>
                      <a:pt x="2" y="15"/>
                    </a:lnTo>
                    <a:lnTo>
                      <a:pt x="2" y="16"/>
                    </a:lnTo>
                    <a:lnTo>
                      <a:pt x="1" y="17"/>
                    </a:lnTo>
                    <a:lnTo>
                      <a:pt x="1" y="17"/>
                    </a:lnTo>
                    <a:lnTo>
                      <a:pt x="1" y="18"/>
                    </a:lnTo>
                    <a:lnTo>
                      <a:pt x="0" y="17"/>
                    </a:lnTo>
                    <a:lnTo>
                      <a:pt x="0" y="17"/>
                    </a:lnTo>
                    <a:lnTo>
                      <a:pt x="0" y="16"/>
                    </a:lnTo>
                    <a:lnTo>
                      <a:pt x="0" y="15"/>
                    </a:lnTo>
                    <a:lnTo>
                      <a:pt x="0" y="14"/>
                    </a:lnTo>
                    <a:lnTo>
                      <a:pt x="1" y="14"/>
                    </a:lnTo>
                    <a:lnTo>
                      <a:pt x="0" y="14"/>
                    </a:lnTo>
                    <a:lnTo>
                      <a:pt x="1" y="14"/>
                    </a:lnTo>
                    <a:lnTo>
                      <a:pt x="0" y="14"/>
                    </a:lnTo>
                    <a:lnTo>
                      <a:pt x="1" y="13"/>
                    </a:lnTo>
                    <a:lnTo>
                      <a:pt x="1" y="12"/>
                    </a:lnTo>
                    <a:lnTo>
                      <a:pt x="1" y="12"/>
                    </a:lnTo>
                    <a:lnTo>
                      <a:pt x="1" y="11"/>
                    </a:lnTo>
                    <a:lnTo>
                      <a:pt x="0" y="11"/>
                    </a:lnTo>
                    <a:lnTo>
                      <a:pt x="0" y="10"/>
                    </a:lnTo>
                    <a:lnTo>
                      <a:pt x="0" y="9"/>
                    </a:lnTo>
                    <a:lnTo>
                      <a:pt x="0" y="9"/>
                    </a:lnTo>
                    <a:lnTo>
                      <a:pt x="1" y="9"/>
                    </a:lnTo>
                    <a:lnTo>
                      <a:pt x="1" y="8"/>
                    </a:lnTo>
                    <a:lnTo>
                      <a:pt x="1" y="7"/>
                    </a:lnTo>
                    <a:lnTo>
                      <a:pt x="1" y="6"/>
                    </a:lnTo>
                    <a:lnTo>
                      <a:pt x="1" y="5"/>
                    </a:lnTo>
                    <a:lnTo>
                      <a:pt x="1" y="5"/>
                    </a:lnTo>
                    <a:lnTo>
                      <a:pt x="1" y="4"/>
                    </a:lnTo>
                    <a:lnTo>
                      <a:pt x="2" y="4"/>
                    </a:lnTo>
                    <a:lnTo>
                      <a:pt x="2" y="3"/>
                    </a:lnTo>
                    <a:lnTo>
                      <a:pt x="3" y="3"/>
                    </a:lnTo>
                    <a:lnTo>
                      <a:pt x="3" y="2"/>
                    </a:lnTo>
                    <a:lnTo>
                      <a:pt x="3" y="1"/>
                    </a:lnTo>
                    <a:lnTo>
                      <a:pt x="3" y="1"/>
                    </a:lnTo>
                    <a:lnTo>
                      <a:pt x="3" y="0"/>
                    </a:lnTo>
                    <a:lnTo>
                      <a:pt x="4" y="0"/>
                    </a:lnTo>
                    <a:lnTo>
                      <a:pt x="5" y="0"/>
                    </a:lnTo>
                    <a:lnTo>
                      <a:pt x="5" y="0"/>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9" name="Freeform 657"/>
              <p:cNvSpPr>
                <a:spLocks/>
              </p:cNvSpPr>
              <p:nvPr/>
            </p:nvSpPr>
            <p:spPr bwMode="auto">
              <a:xfrm>
                <a:off x="2394" y="2904"/>
                <a:ext cx="10" cy="38"/>
              </a:xfrm>
              <a:custGeom>
                <a:avLst/>
                <a:gdLst>
                  <a:gd name="T0" fmla="*/ 4 w 10"/>
                  <a:gd name="T1" fmla="*/ 2 h 38"/>
                  <a:gd name="T2" fmla="*/ 5 w 10"/>
                  <a:gd name="T3" fmla="*/ 0 h 38"/>
                  <a:gd name="T4" fmla="*/ 7 w 10"/>
                  <a:gd name="T5" fmla="*/ 0 h 38"/>
                  <a:gd name="T6" fmla="*/ 8 w 10"/>
                  <a:gd name="T7" fmla="*/ 2 h 38"/>
                  <a:gd name="T8" fmla="*/ 7 w 10"/>
                  <a:gd name="T9" fmla="*/ 5 h 38"/>
                  <a:gd name="T10" fmla="*/ 8 w 10"/>
                  <a:gd name="T11" fmla="*/ 5 h 38"/>
                  <a:gd name="T12" fmla="*/ 8 w 10"/>
                  <a:gd name="T13" fmla="*/ 8 h 38"/>
                  <a:gd name="T14" fmla="*/ 8 w 10"/>
                  <a:gd name="T15" fmla="*/ 11 h 38"/>
                  <a:gd name="T16" fmla="*/ 9 w 10"/>
                  <a:gd name="T17" fmla="*/ 13 h 38"/>
                  <a:gd name="T18" fmla="*/ 8 w 10"/>
                  <a:gd name="T19" fmla="*/ 16 h 38"/>
                  <a:gd name="T20" fmla="*/ 7 w 10"/>
                  <a:gd name="T21" fmla="*/ 18 h 38"/>
                  <a:gd name="T22" fmla="*/ 7 w 10"/>
                  <a:gd name="T23" fmla="*/ 20 h 38"/>
                  <a:gd name="T24" fmla="*/ 7 w 10"/>
                  <a:gd name="T25" fmla="*/ 22 h 38"/>
                  <a:gd name="T26" fmla="*/ 7 w 10"/>
                  <a:gd name="T27" fmla="*/ 25 h 38"/>
                  <a:gd name="T28" fmla="*/ 7 w 10"/>
                  <a:gd name="T29" fmla="*/ 27 h 38"/>
                  <a:gd name="T30" fmla="*/ 6 w 10"/>
                  <a:gd name="T31" fmla="*/ 30 h 38"/>
                  <a:gd name="T32" fmla="*/ 6 w 10"/>
                  <a:gd name="T33" fmla="*/ 31 h 38"/>
                  <a:gd name="T34" fmla="*/ 6 w 10"/>
                  <a:gd name="T35" fmla="*/ 34 h 38"/>
                  <a:gd name="T36" fmla="*/ 6 w 10"/>
                  <a:gd name="T37" fmla="*/ 36 h 38"/>
                  <a:gd name="T38" fmla="*/ 4 w 10"/>
                  <a:gd name="T39" fmla="*/ 36 h 38"/>
                  <a:gd name="T40" fmla="*/ 5 w 10"/>
                  <a:gd name="T41" fmla="*/ 36 h 38"/>
                  <a:gd name="T42" fmla="*/ 4 w 10"/>
                  <a:gd name="T43" fmla="*/ 35 h 38"/>
                  <a:gd name="T44" fmla="*/ 4 w 10"/>
                  <a:gd name="T45" fmla="*/ 32 h 38"/>
                  <a:gd name="T46" fmla="*/ 4 w 10"/>
                  <a:gd name="T47" fmla="*/ 30 h 38"/>
                  <a:gd name="T48" fmla="*/ 4 w 10"/>
                  <a:gd name="T49" fmla="*/ 27 h 38"/>
                  <a:gd name="T50" fmla="*/ 4 w 10"/>
                  <a:gd name="T51" fmla="*/ 25 h 38"/>
                  <a:gd name="T52" fmla="*/ 4 w 10"/>
                  <a:gd name="T53" fmla="*/ 22 h 38"/>
                  <a:gd name="T54" fmla="*/ 4 w 10"/>
                  <a:gd name="T55" fmla="*/ 21 h 38"/>
                  <a:gd name="T56" fmla="*/ 3 w 10"/>
                  <a:gd name="T57" fmla="*/ 20 h 38"/>
                  <a:gd name="T58" fmla="*/ 3 w 10"/>
                  <a:gd name="T59" fmla="*/ 22 h 38"/>
                  <a:gd name="T60" fmla="*/ 3 w 10"/>
                  <a:gd name="T61" fmla="*/ 26 h 38"/>
                  <a:gd name="T62" fmla="*/ 2 w 10"/>
                  <a:gd name="T63" fmla="*/ 26 h 38"/>
                  <a:gd name="T64" fmla="*/ 2 w 10"/>
                  <a:gd name="T65" fmla="*/ 29 h 38"/>
                  <a:gd name="T66" fmla="*/ 2 w 10"/>
                  <a:gd name="T67" fmla="*/ 31 h 38"/>
                  <a:gd name="T68" fmla="*/ 0 w 10"/>
                  <a:gd name="T69" fmla="*/ 30 h 38"/>
                  <a:gd name="T70" fmla="*/ 0 w 10"/>
                  <a:gd name="T71" fmla="*/ 27 h 38"/>
                  <a:gd name="T72" fmla="*/ 0 w 10"/>
                  <a:gd name="T73" fmla="*/ 26 h 38"/>
                  <a:gd name="T74" fmla="*/ 0 w 10"/>
                  <a:gd name="T75" fmla="*/ 23 h 38"/>
                  <a:gd name="T76" fmla="*/ 0 w 10"/>
                  <a:gd name="T77" fmla="*/ 21 h 38"/>
                  <a:gd name="T78" fmla="*/ 0 w 10"/>
                  <a:gd name="T79" fmla="*/ 18 h 38"/>
                  <a:gd name="T80" fmla="*/ 0 w 10"/>
                  <a:gd name="T81" fmla="*/ 16 h 38"/>
                  <a:gd name="T82" fmla="*/ 0 w 10"/>
                  <a:gd name="T83" fmla="*/ 13 h 38"/>
                  <a:gd name="T84" fmla="*/ 1 w 10"/>
                  <a:gd name="T85" fmla="*/ 11 h 38"/>
                  <a:gd name="T86" fmla="*/ 1 w 10"/>
                  <a:gd name="T87" fmla="*/ 8 h 38"/>
                  <a:gd name="T88" fmla="*/ 2 w 10"/>
                  <a:gd name="T89" fmla="*/ 6 h 38"/>
                  <a:gd name="T90" fmla="*/ 3 w 10"/>
                  <a:gd name="T9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38">
                    <a:moveTo>
                      <a:pt x="4" y="4"/>
                    </a:moveTo>
                    <a:lnTo>
                      <a:pt x="4" y="3"/>
                    </a:lnTo>
                    <a:lnTo>
                      <a:pt x="4" y="2"/>
                    </a:lnTo>
                    <a:lnTo>
                      <a:pt x="4" y="1"/>
                    </a:lnTo>
                    <a:lnTo>
                      <a:pt x="4" y="0"/>
                    </a:lnTo>
                    <a:lnTo>
                      <a:pt x="5" y="0"/>
                    </a:lnTo>
                    <a:lnTo>
                      <a:pt x="6" y="0"/>
                    </a:lnTo>
                    <a:lnTo>
                      <a:pt x="6" y="0"/>
                    </a:lnTo>
                    <a:lnTo>
                      <a:pt x="7" y="0"/>
                    </a:lnTo>
                    <a:lnTo>
                      <a:pt x="7" y="0"/>
                    </a:lnTo>
                    <a:lnTo>
                      <a:pt x="7" y="1"/>
                    </a:lnTo>
                    <a:lnTo>
                      <a:pt x="8" y="2"/>
                    </a:lnTo>
                    <a:lnTo>
                      <a:pt x="8" y="3"/>
                    </a:lnTo>
                    <a:lnTo>
                      <a:pt x="8" y="4"/>
                    </a:lnTo>
                    <a:lnTo>
                      <a:pt x="7" y="5"/>
                    </a:lnTo>
                    <a:lnTo>
                      <a:pt x="8" y="5"/>
                    </a:lnTo>
                    <a:lnTo>
                      <a:pt x="8" y="5"/>
                    </a:lnTo>
                    <a:lnTo>
                      <a:pt x="8" y="5"/>
                    </a:lnTo>
                    <a:lnTo>
                      <a:pt x="8" y="6"/>
                    </a:lnTo>
                    <a:lnTo>
                      <a:pt x="8" y="7"/>
                    </a:lnTo>
                    <a:lnTo>
                      <a:pt x="8" y="8"/>
                    </a:lnTo>
                    <a:lnTo>
                      <a:pt x="8" y="9"/>
                    </a:lnTo>
                    <a:lnTo>
                      <a:pt x="9" y="10"/>
                    </a:lnTo>
                    <a:lnTo>
                      <a:pt x="8" y="11"/>
                    </a:lnTo>
                    <a:lnTo>
                      <a:pt x="9" y="11"/>
                    </a:lnTo>
                    <a:lnTo>
                      <a:pt x="9" y="12"/>
                    </a:lnTo>
                    <a:lnTo>
                      <a:pt x="9" y="13"/>
                    </a:lnTo>
                    <a:lnTo>
                      <a:pt x="9" y="14"/>
                    </a:lnTo>
                    <a:lnTo>
                      <a:pt x="8" y="15"/>
                    </a:lnTo>
                    <a:lnTo>
                      <a:pt x="8" y="16"/>
                    </a:lnTo>
                    <a:lnTo>
                      <a:pt x="8" y="16"/>
                    </a:lnTo>
                    <a:lnTo>
                      <a:pt x="8" y="17"/>
                    </a:lnTo>
                    <a:lnTo>
                      <a:pt x="7" y="18"/>
                    </a:lnTo>
                    <a:lnTo>
                      <a:pt x="7" y="18"/>
                    </a:lnTo>
                    <a:lnTo>
                      <a:pt x="7" y="19"/>
                    </a:lnTo>
                    <a:lnTo>
                      <a:pt x="7" y="20"/>
                    </a:lnTo>
                    <a:lnTo>
                      <a:pt x="7" y="21"/>
                    </a:lnTo>
                    <a:lnTo>
                      <a:pt x="7" y="21"/>
                    </a:lnTo>
                    <a:lnTo>
                      <a:pt x="7" y="22"/>
                    </a:lnTo>
                    <a:lnTo>
                      <a:pt x="7" y="23"/>
                    </a:lnTo>
                    <a:lnTo>
                      <a:pt x="7" y="24"/>
                    </a:lnTo>
                    <a:lnTo>
                      <a:pt x="7" y="25"/>
                    </a:lnTo>
                    <a:lnTo>
                      <a:pt x="7" y="26"/>
                    </a:lnTo>
                    <a:lnTo>
                      <a:pt x="7" y="26"/>
                    </a:lnTo>
                    <a:lnTo>
                      <a:pt x="7" y="27"/>
                    </a:lnTo>
                    <a:lnTo>
                      <a:pt x="7" y="28"/>
                    </a:lnTo>
                    <a:lnTo>
                      <a:pt x="6" y="29"/>
                    </a:lnTo>
                    <a:lnTo>
                      <a:pt x="6" y="30"/>
                    </a:lnTo>
                    <a:lnTo>
                      <a:pt x="6" y="31"/>
                    </a:lnTo>
                    <a:lnTo>
                      <a:pt x="6" y="31"/>
                    </a:lnTo>
                    <a:lnTo>
                      <a:pt x="6" y="31"/>
                    </a:lnTo>
                    <a:lnTo>
                      <a:pt x="6" y="32"/>
                    </a:lnTo>
                    <a:lnTo>
                      <a:pt x="6" y="33"/>
                    </a:lnTo>
                    <a:lnTo>
                      <a:pt x="6" y="34"/>
                    </a:lnTo>
                    <a:lnTo>
                      <a:pt x="6" y="35"/>
                    </a:lnTo>
                    <a:lnTo>
                      <a:pt x="6" y="36"/>
                    </a:lnTo>
                    <a:lnTo>
                      <a:pt x="6" y="36"/>
                    </a:lnTo>
                    <a:lnTo>
                      <a:pt x="5" y="36"/>
                    </a:lnTo>
                    <a:lnTo>
                      <a:pt x="4" y="37"/>
                    </a:lnTo>
                    <a:lnTo>
                      <a:pt x="4" y="36"/>
                    </a:lnTo>
                    <a:lnTo>
                      <a:pt x="4" y="36"/>
                    </a:lnTo>
                    <a:lnTo>
                      <a:pt x="4" y="36"/>
                    </a:lnTo>
                    <a:lnTo>
                      <a:pt x="5" y="36"/>
                    </a:lnTo>
                    <a:lnTo>
                      <a:pt x="4" y="36"/>
                    </a:lnTo>
                    <a:lnTo>
                      <a:pt x="4" y="36"/>
                    </a:lnTo>
                    <a:lnTo>
                      <a:pt x="4" y="35"/>
                    </a:lnTo>
                    <a:lnTo>
                      <a:pt x="4" y="34"/>
                    </a:lnTo>
                    <a:lnTo>
                      <a:pt x="4" y="33"/>
                    </a:lnTo>
                    <a:lnTo>
                      <a:pt x="4" y="32"/>
                    </a:lnTo>
                    <a:lnTo>
                      <a:pt x="4" y="31"/>
                    </a:lnTo>
                    <a:lnTo>
                      <a:pt x="4" y="31"/>
                    </a:lnTo>
                    <a:lnTo>
                      <a:pt x="4" y="30"/>
                    </a:lnTo>
                    <a:lnTo>
                      <a:pt x="3" y="29"/>
                    </a:lnTo>
                    <a:lnTo>
                      <a:pt x="3" y="28"/>
                    </a:lnTo>
                    <a:lnTo>
                      <a:pt x="4" y="27"/>
                    </a:lnTo>
                    <a:lnTo>
                      <a:pt x="4" y="26"/>
                    </a:lnTo>
                    <a:lnTo>
                      <a:pt x="4" y="26"/>
                    </a:lnTo>
                    <a:lnTo>
                      <a:pt x="4" y="25"/>
                    </a:lnTo>
                    <a:lnTo>
                      <a:pt x="4" y="24"/>
                    </a:lnTo>
                    <a:lnTo>
                      <a:pt x="4" y="23"/>
                    </a:lnTo>
                    <a:lnTo>
                      <a:pt x="4" y="22"/>
                    </a:lnTo>
                    <a:lnTo>
                      <a:pt x="4" y="22"/>
                    </a:lnTo>
                    <a:lnTo>
                      <a:pt x="4" y="21"/>
                    </a:lnTo>
                    <a:lnTo>
                      <a:pt x="4" y="21"/>
                    </a:lnTo>
                    <a:lnTo>
                      <a:pt x="4" y="20"/>
                    </a:lnTo>
                    <a:lnTo>
                      <a:pt x="4" y="19"/>
                    </a:lnTo>
                    <a:lnTo>
                      <a:pt x="3" y="20"/>
                    </a:lnTo>
                    <a:lnTo>
                      <a:pt x="3" y="21"/>
                    </a:lnTo>
                    <a:lnTo>
                      <a:pt x="3" y="21"/>
                    </a:lnTo>
                    <a:lnTo>
                      <a:pt x="3" y="22"/>
                    </a:lnTo>
                    <a:lnTo>
                      <a:pt x="3" y="23"/>
                    </a:lnTo>
                    <a:lnTo>
                      <a:pt x="3" y="24"/>
                    </a:lnTo>
                    <a:lnTo>
                      <a:pt x="3" y="26"/>
                    </a:lnTo>
                    <a:lnTo>
                      <a:pt x="2" y="26"/>
                    </a:lnTo>
                    <a:lnTo>
                      <a:pt x="2" y="26"/>
                    </a:lnTo>
                    <a:lnTo>
                      <a:pt x="2" y="26"/>
                    </a:lnTo>
                    <a:lnTo>
                      <a:pt x="2" y="27"/>
                    </a:lnTo>
                    <a:lnTo>
                      <a:pt x="2" y="28"/>
                    </a:lnTo>
                    <a:lnTo>
                      <a:pt x="2" y="29"/>
                    </a:lnTo>
                    <a:lnTo>
                      <a:pt x="2" y="30"/>
                    </a:lnTo>
                    <a:lnTo>
                      <a:pt x="2" y="31"/>
                    </a:lnTo>
                    <a:lnTo>
                      <a:pt x="2" y="31"/>
                    </a:lnTo>
                    <a:lnTo>
                      <a:pt x="1" y="31"/>
                    </a:lnTo>
                    <a:lnTo>
                      <a:pt x="0" y="31"/>
                    </a:lnTo>
                    <a:lnTo>
                      <a:pt x="0" y="30"/>
                    </a:lnTo>
                    <a:lnTo>
                      <a:pt x="0" y="29"/>
                    </a:lnTo>
                    <a:lnTo>
                      <a:pt x="0" y="28"/>
                    </a:lnTo>
                    <a:lnTo>
                      <a:pt x="0" y="27"/>
                    </a:lnTo>
                    <a:lnTo>
                      <a:pt x="0" y="26"/>
                    </a:lnTo>
                    <a:lnTo>
                      <a:pt x="0" y="26"/>
                    </a:lnTo>
                    <a:lnTo>
                      <a:pt x="0" y="26"/>
                    </a:lnTo>
                    <a:lnTo>
                      <a:pt x="0" y="25"/>
                    </a:lnTo>
                    <a:lnTo>
                      <a:pt x="0" y="24"/>
                    </a:lnTo>
                    <a:lnTo>
                      <a:pt x="0" y="23"/>
                    </a:lnTo>
                    <a:lnTo>
                      <a:pt x="0" y="22"/>
                    </a:lnTo>
                    <a:lnTo>
                      <a:pt x="0" y="21"/>
                    </a:lnTo>
                    <a:lnTo>
                      <a:pt x="0" y="21"/>
                    </a:lnTo>
                    <a:lnTo>
                      <a:pt x="0" y="20"/>
                    </a:lnTo>
                    <a:lnTo>
                      <a:pt x="0" y="19"/>
                    </a:lnTo>
                    <a:lnTo>
                      <a:pt x="0" y="18"/>
                    </a:lnTo>
                    <a:lnTo>
                      <a:pt x="0" y="17"/>
                    </a:lnTo>
                    <a:lnTo>
                      <a:pt x="0" y="16"/>
                    </a:lnTo>
                    <a:lnTo>
                      <a:pt x="0" y="16"/>
                    </a:lnTo>
                    <a:lnTo>
                      <a:pt x="0" y="15"/>
                    </a:lnTo>
                    <a:lnTo>
                      <a:pt x="0" y="14"/>
                    </a:lnTo>
                    <a:lnTo>
                      <a:pt x="0" y="13"/>
                    </a:lnTo>
                    <a:lnTo>
                      <a:pt x="0" y="12"/>
                    </a:lnTo>
                    <a:lnTo>
                      <a:pt x="0" y="11"/>
                    </a:lnTo>
                    <a:lnTo>
                      <a:pt x="1" y="11"/>
                    </a:lnTo>
                    <a:lnTo>
                      <a:pt x="1" y="10"/>
                    </a:lnTo>
                    <a:lnTo>
                      <a:pt x="1" y="9"/>
                    </a:lnTo>
                    <a:lnTo>
                      <a:pt x="1" y="8"/>
                    </a:lnTo>
                    <a:lnTo>
                      <a:pt x="2" y="7"/>
                    </a:lnTo>
                    <a:lnTo>
                      <a:pt x="2" y="6"/>
                    </a:lnTo>
                    <a:lnTo>
                      <a:pt x="2" y="6"/>
                    </a:lnTo>
                    <a:lnTo>
                      <a:pt x="2" y="5"/>
                    </a:lnTo>
                    <a:lnTo>
                      <a:pt x="3" y="5"/>
                    </a:lnTo>
                    <a:lnTo>
                      <a:pt x="3" y="5"/>
                    </a:lnTo>
                    <a:lnTo>
                      <a:pt x="3" y="5"/>
                    </a:lnTo>
                    <a:lnTo>
                      <a:pt x="4"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0" name="Freeform 658"/>
              <p:cNvSpPr>
                <a:spLocks/>
              </p:cNvSpPr>
              <p:nvPr/>
            </p:nvSpPr>
            <p:spPr bwMode="auto">
              <a:xfrm>
                <a:off x="2394" y="2904"/>
                <a:ext cx="10" cy="38"/>
              </a:xfrm>
              <a:custGeom>
                <a:avLst/>
                <a:gdLst>
                  <a:gd name="T0" fmla="*/ 4 w 10"/>
                  <a:gd name="T1" fmla="*/ 2 h 38"/>
                  <a:gd name="T2" fmla="*/ 5 w 10"/>
                  <a:gd name="T3" fmla="*/ 0 h 38"/>
                  <a:gd name="T4" fmla="*/ 7 w 10"/>
                  <a:gd name="T5" fmla="*/ 0 h 38"/>
                  <a:gd name="T6" fmla="*/ 8 w 10"/>
                  <a:gd name="T7" fmla="*/ 2 h 38"/>
                  <a:gd name="T8" fmla="*/ 7 w 10"/>
                  <a:gd name="T9" fmla="*/ 5 h 38"/>
                  <a:gd name="T10" fmla="*/ 8 w 10"/>
                  <a:gd name="T11" fmla="*/ 5 h 38"/>
                  <a:gd name="T12" fmla="*/ 8 w 10"/>
                  <a:gd name="T13" fmla="*/ 8 h 38"/>
                  <a:gd name="T14" fmla="*/ 8 w 10"/>
                  <a:gd name="T15" fmla="*/ 11 h 38"/>
                  <a:gd name="T16" fmla="*/ 9 w 10"/>
                  <a:gd name="T17" fmla="*/ 13 h 38"/>
                  <a:gd name="T18" fmla="*/ 8 w 10"/>
                  <a:gd name="T19" fmla="*/ 16 h 38"/>
                  <a:gd name="T20" fmla="*/ 7 w 10"/>
                  <a:gd name="T21" fmla="*/ 18 h 38"/>
                  <a:gd name="T22" fmla="*/ 7 w 10"/>
                  <a:gd name="T23" fmla="*/ 20 h 38"/>
                  <a:gd name="T24" fmla="*/ 7 w 10"/>
                  <a:gd name="T25" fmla="*/ 22 h 38"/>
                  <a:gd name="T26" fmla="*/ 7 w 10"/>
                  <a:gd name="T27" fmla="*/ 25 h 38"/>
                  <a:gd name="T28" fmla="*/ 7 w 10"/>
                  <a:gd name="T29" fmla="*/ 27 h 38"/>
                  <a:gd name="T30" fmla="*/ 6 w 10"/>
                  <a:gd name="T31" fmla="*/ 30 h 38"/>
                  <a:gd name="T32" fmla="*/ 6 w 10"/>
                  <a:gd name="T33" fmla="*/ 31 h 38"/>
                  <a:gd name="T34" fmla="*/ 6 w 10"/>
                  <a:gd name="T35" fmla="*/ 34 h 38"/>
                  <a:gd name="T36" fmla="*/ 6 w 10"/>
                  <a:gd name="T37" fmla="*/ 36 h 38"/>
                  <a:gd name="T38" fmla="*/ 4 w 10"/>
                  <a:gd name="T39" fmla="*/ 36 h 38"/>
                  <a:gd name="T40" fmla="*/ 5 w 10"/>
                  <a:gd name="T41" fmla="*/ 36 h 38"/>
                  <a:gd name="T42" fmla="*/ 4 w 10"/>
                  <a:gd name="T43" fmla="*/ 35 h 38"/>
                  <a:gd name="T44" fmla="*/ 4 w 10"/>
                  <a:gd name="T45" fmla="*/ 32 h 38"/>
                  <a:gd name="T46" fmla="*/ 4 w 10"/>
                  <a:gd name="T47" fmla="*/ 30 h 38"/>
                  <a:gd name="T48" fmla="*/ 4 w 10"/>
                  <a:gd name="T49" fmla="*/ 27 h 38"/>
                  <a:gd name="T50" fmla="*/ 4 w 10"/>
                  <a:gd name="T51" fmla="*/ 25 h 38"/>
                  <a:gd name="T52" fmla="*/ 4 w 10"/>
                  <a:gd name="T53" fmla="*/ 22 h 38"/>
                  <a:gd name="T54" fmla="*/ 4 w 10"/>
                  <a:gd name="T55" fmla="*/ 21 h 38"/>
                  <a:gd name="T56" fmla="*/ 3 w 10"/>
                  <a:gd name="T57" fmla="*/ 20 h 38"/>
                  <a:gd name="T58" fmla="*/ 3 w 10"/>
                  <a:gd name="T59" fmla="*/ 22 h 38"/>
                  <a:gd name="T60" fmla="*/ 3 w 10"/>
                  <a:gd name="T61" fmla="*/ 26 h 38"/>
                  <a:gd name="T62" fmla="*/ 2 w 10"/>
                  <a:gd name="T63" fmla="*/ 26 h 38"/>
                  <a:gd name="T64" fmla="*/ 2 w 10"/>
                  <a:gd name="T65" fmla="*/ 29 h 38"/>
                  <a:gd name="T66" fmla="*/ 2 w 10"/>
                  <a:gd name="T67" fmla="*/ 31 h 38"/>
                  <a:gd name="T68" fmla="*/ 0 w 10"/>
                  <a:gd name="T69" fmla="*/ 30 h 38"/>
                  <a:gd name="T70" fmla="*/ 0 w 10"/>
                  <a:gd name="T71" fmla="*/ 27 h 38"/>
                  <a:gd name="T72" fmla="*/ 0 w 10"/>
                  <a:gd name="T73" fmla="*/ 26 h 38"/>
                  <a:gd name="T74" fmla="*/ 0 w 10"/>
                  <a:gd name="T75" fmla="*/ 23 h 38"/>
                  <a:gd name="T76" fmla="*/ 0 w 10"/>
                  <a:gd name="T77" fmla="*/ 21 h 38"/>
                  <a:gd name="T78" fmla="*/ 0 w 10"/>
                  <a:gd name="T79" fmla="*/ 18 h 38"/>
                  <a:gd name="T80" fmla="*/ 0 w 10"/>
                  <a:gd name="T81" fmla="*/ 16 h 38"/>
                  <a:gd name="T82" fmla="*/ 0 w 10"/>
                  <a:gd name="T83" fmla="*/ 13 h 38"/>
                  <a:gd name="T84" fmla="*/ 1 w 10"/>
                  <a:gd name="T85" fmla="*/ 11 h 38"/>
                  <a:gd name="T86" fmla="*/ 1 w 10"/>
                  <a:gd name="T87" fmla="*/ 8 h 38"/>
                  <a:gd name="T88" fmla="*/ 2 w 10"/>
                  <a:gd name="T89" fmla="*/ 6 h 38"/>
                  <a:gd name="T90" fmla="*/ 3 w 10"/>
                  <a:gd name="T9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38">
                    <a:moveTo>
                      <a:pt x="4" y="4"/>
                    </a:moveTo>
                    <a:lnTo>
                      <a:pt x="4" y="3"/>
                    </a:lnTo>
                    <a:lnTo>
                      <a:pt x="4" y="2"/>
                    </a:lnTo>
                    <a:lnTo>
                      <a:pt x="4" y="1"/>
                    </a:lnTo>
                    <a:lnTo>
                      <a:pt x="4" y="0"/>
                    </a:lnTo>
                    <a:lnTo>
                      <a:pt x="5" y="0"/>
                    </a:lnTo>
                    <a:lnTo>
                      <a:pt x="6" y="0"/>
                    </a:lnTo>
                    <a:lnTo>
                      <a:pt x="6" y="0"/>
                    </a:lnTo>
                    <a:lnTo>
                      <a:pt x="7" y="0"/>
                    </a:lnTo>
                    <a:lnTo>
                      <a:pt x="7" y="0"/>
                    </a:lnTo>
                    <a:lnTo>
                      <a:pt x="7" y="1"/>
                    </a:lnTo>
                    <a:lnTo>
                      <a:pt x="8" y="2"/>
                    </a:lnTo>
                    <a:lnTo>
                      <a:pt x="8" y="3"/>
                    </a:lnTo>
                    <a:lnTo>
                      <a:pt x="8" y="4"/>
                    </a:lnTo>
                    <a:lnTo>
                      <a:pt x="7" y="5"/>
                    </a:lnTo>
                    <a:lnTo>
                      <a:pt x="8" y="5"/>
                    </a:lnTo>
                    <a:lnTo>
                      <a:pt x="8" y="5"/>
                    </a:lnTo>
                    <a:lnTo>
                      <a:pt x="8" y="5"/>
                    </a:lnTo>
                    <a:lnTo>
                      <a:pt x="8" y="6"/>
                    </a:lnTo>
                    <a:lnTo>
                      <a:pt x="8" y="7"/>
                    </a:lnTo>
                    <a:lnTo>
                      <a:pt x="8" y="8"/>
                    </a:lnTo>
                    <a:lnTo>
                      <a:pt x="8" y="9"/>
                    </a:lnTo>
                    <a:lnTo>
                      <a:pt x="9" y="10"/>
                    </a:lnTo>
                    <a:lnTo>
                      <a:pt x="8" y="11"/>
                    </a:lnTo>
                    <a:lnTo>
                      <a:pt x="9" y="11"/>
                    </a:lnTo>
                    <a:lnTo>
                      <a:pt x="9" y="12"/>
                    </a:lnTo>
                    <a:lnTo>
                      <a:pt x="9" y="13"/>
                    </a:lnTo>
                    <a:lnTo>
                      <a:pt x="9" y="14"/>
                    </a:lnTo>
                    <a:lnTo>
                      <a:pt x="8" y="15"/>
                    </a:lnTo>
                    <a:lnTo>
                      <a:pt x="8" y="16"/>
                    </a:lnTo>
                    <a:lnTo>
                      <a:pt x="8" y="16"/>
                    </a:lnTo>
                    <a:lnTo>
                      <a:pt x="8" y="17"/>
                    </a:lnTo>
                    <a:lnTo>
                      <a:pt x="7" y="18"/>
                    </a:lnTo>
                    <a:lnTo>
                      <a:pt x="7" y="18"/>
                    </a:lnTo>
                    <a:lnTo>
                      <a:pt x="7" y="19"/>
                    </a:lnTo>
                    <a:lnTo>
                      <a:pt x="7" y="20"/>
                    </a:lnTo>
                    <a:lnTo>
                      <a:pt x="7" y="21"/>
                    </a:lnTo>
                    <a:lnTo>
                      <a:pt x="7" y="21"/>
                    </a:lnTo>
                    <a:lnTo>
                      <a:pt x="7" y="22"/>
                    </a:lnTo>
                    <a:lnTo>
                      <a:pt x="7" y="23"/>
                    </a:lnTo>
                    <a:lnTo>
                      <a:pt x="7" y="24"/>
                    </a:lnTo>
                    <a:lnTo>
                      <a:pt x="7" y="25"/>
                    </a:lnTo>
                    <a:lnTo>
                      <a:pt x="7" y="26"/>
                    </a:lnTo>
                    <a:lnTo>
                      <a:pt x="7" y="26"/>
                    </a:lnTo>
                    <a:lnTo>
                      <a:pt x="7" y="27"/>
                    </a:lnTo>
                    <a:lnTo>
                      <a:pt x="7" y="28"/>
                    </a:lnTo>
                    <a:lnTo>
                      <a:pt x="6" y="29"/>
                    </a:lnTo>
                    <a:lnTo>
                      <a:pt x="6" y="30"/>
                    </a:lnTo>
                    <a:lnTo>
                      <a:pt x="6" y="31"/>
                    </a:lnTo>
                    <a:lnTo>
                      <a:pt x="6" y="31"/>
                    </a:lnTo>
                    <a:lnTo>
                      <a:pt x="6" y="31"/>
                    </a:lnTo>
                    <a:lnTo>
                      <a:pt x="6" y="32"/>
                    </a:lnTo>
                    <a:lnTo>
                      <a:pt x="6" y="33"/>
                    </a:lnTo>
                    <a:lnTo>
                      <a:pt x="6" y="34"/>
                    </a:lnTo>
                    <a:lnTo>
                      <a:pt x="6" y="35"/>
                    </a:lnTo>
                    <a:lnTo>
                      <a:pt x="6" y="36"/>
                    </a:lnTo>
                    <a:lnTo>
                      <a:pt x="6" y="36"/>
                    </a:lnTo>
                    <a:lnTo>
                      <a:pt x="5" y="36"/>
                    </a:lnTo>
                    <a:lnTo>
                      <a:pt x="4" y="37"/>
                    </a:lnTo>
                    <a:lnTo>
                      <a:pt x="4" y="36"/>
                    </a:lnTo>
                    <a:lnTo>
                      <a:pt x="4" y="36"/>
                    </a:lnTo>
                    <a:lnTo>
                      <a:pt x="4" y="36"/>
                    </a:lnTo>
                    <a:lnTo>
                      <a:pt x="5" y="36"/>
                    </a:lnTo>
                    <a:lnTo>
                      <a:pt x="4" y="36"/>
                    </a:lnTo>
                    <a:lnTo>
                      <a:pt x="4" y="36"/>
                    </a:lnTo>
                    <a:lnTo>
                      <a:pt x="4" y="35"/>
                    </a:lnTo>
                    <a:lnTo>
                      <a:pt x="4" y="34"/>
                    </a:lnTo>
                    <a:lnTo>
                      <a:pt x="4" y="33"/>
                    </a:lnTo>
                    <a:lnTo>
                      <a:pt x="4" y="32"/>
                    </a:lnTo>
                    <a:lnTo>
                      <a:pt x="4" y="31"/>
                    </a:lnTo>
                    <a:lnTo>
                      <a:pt x="4" y="31"/>
                    </a:lnTo>
                    <a:lnTo>
                      <a:pt x="4" y="30"/>
                    </a:lnTo>
                    <a:lnTo>
                      <a:pt x="3" y="29"/>
                    </a:lnTo>
                    <a:lnTo>
                      <a:pt x="3" y="28"/>
                    </a:lnTo>
                    <a:lnTo>
                      <a:pt x="4" y="27"/>
                    </a:lnTo>
                    <a:lnTo>
                      <a:pt x="4" y="26"/>
                    </a:lnTo>
                    <a:lnTo>
                      <a:pt x="4" y="26"/>
                    </a:lnTo>
                    <a:lnTo>
                      <a:pt x="4" y="25"/>
                    </a:lnTo>
                    <a:lnTo>
                      <a:pt x="4" y="24"/>
                    </a:lnTo>
                    <a:lnTo>
                      <a:pt x="4" y="23"/>
                    </a:lnTo>
                    <a:lnTo>
                      <a:pt x="4" y="22"/>
                    </a:lnTo>
                    <a:lnTo>
                      <a:pt x="4" y="22"/>
                    </a:lnTo>
                    <a:lnTo>
                      <a:pt x="4" y="21"/>
                    </a:lnTo>
                    <a:lnTo>
                      <a:pt x="4" y="21"/>
                    </a:lnTo>
                    <a:lnTo>
                      <a:pt x="4" y="20"/>
                    </a:lnTo>
                    <a:lnTo>
                      <a:pt x="4" y="19"/>
                    </a:lnTo>
                    <a:lnTo>
                      <a:pt x="3" y="20"/>
                    </a:lnTo>
                    <a:lnTo>
                      <a:pt x="3" y="21"/>
                    </a:lnTo>
                    <a:lnTo>
                      <a:pt x="3" y="21"/>
                    </a:lnTo>
                    <a:lnTo>
                      <a:pt x="3" y="22"/>
                    </a:lnTo>
                    <a:lnTo>
                      <a:pt x="3" y="23"/>
                    </a:lnTo>
                    <a:lnTo>
                      <a:pt x="3" y="24"/>
                    </a:lnTo>
                    <a:lnTo>
                      <a:pt x="3" y="26"/>
                    </a:lnTo>
                    <a:lnTo>
                      <a:pt x="2" y="26"/>
                    </a:lnTo>
                    <a:lnTo>
                      <a:pt x="2" y="26"/>
                    </a:lnTo>
                    <a:lnTo>
                      <a:pt x="2" y="26"/>
                    </a:lnTo>
                    <a:lnTo>
                      <a:pt x="2" y="27"/>
                    </a:lnTo>
                    <a:lnTo>
                      <a:pt x="2" y="28"/>
                    </a:lnTo>
                    <a:lnTo>
                      <a:pt x="2" y="29"/>
                    </a:lnTo>
                    <a:lnTo>
                      <a:pt x="2" y="30"/>
                    </a:lnTo>
                    <a:lnTo>
                      <a:pt x="2" y="31"/>
                    </a:lnTo>
                    <a:lnTo>
                      <a:pt x="2" y="31"/>
                    </a:lnTo>
                    <a:lnTo>
                      <a:pt x="1" y="31"/>
                    </a:lnTo>
                    <a:lnTo>
                      <a:pt x="0" y="31"/>
                    </a:lnTo>
                    <a:lnTo>
                      <a:pt x="0" y="30"/>
                    </a:lnTo>
                    <a:lnTo>
                      <a:pt x="0" y="29"/>
                    </a:lnTo>
                    <a:lnTo>
                      <a:pt x="0" y="28"/>
                    </a:lnTo>
                    <a:lnTo>
                      <a:pt x="0" y="27"/>
                    </a:lnTo>
                    <a:lnTo>
                      <a:pt x="0" y="26"/>
                    </a:lnTo>
                    <a:lnTo>
                      <a:pt x="0" y="26"/>
                    </a:lnTo>
                    <a:lnTo>
                      <a:pt x="0" y="26"/>
                    </a:lnTo>
                    <a:lnTo>
                      <a:pt x="0" y="25"/>
                    </a:lnTo>
                    <a:lnTo>
                      <a:pt x="0" y="24"/>
                    </a:lnTo>
                    <a:lnTo>
                      <a:pt x="0" y="23"/>
                    </a:lnTo>
                    <a:lnTo>
                      <a:pt x="0" y="22"/>
                    </a:lnTo>
                    <a:lnTo>
                      <a:pt x="0" y="21"/>
                    </a:lnTo>
                    <a:lnTo>
                      <a:pt x="0" y="21"/>
                    </a:lnTo>
                    <a:lnTo>
                      <a:pt x="0" y="20"/>
                    </a:lnTo>
                    <a:lnTo>
                      <a:pt x="0" y="19"/>
                    </a:lnTo>
                    <a:lnTo>
                      <a:pt x="0" y="18"/>
                    </a:lnTo>
                    <a:lnTo>
                      <a:pt x="0" y="17"/>
                    </a:lnTo>
                    <a:lnTo>
                      <a:pt x="0" y="16"/>
                    </a:lnTo>
                    <a:lnTo>
                      <a:pt x="0" y="16"/>
                    </a:lnTo>
                    <a:lnTo>
                      <a:pt x="0" y="15"/>
                    </a:lnTo>
                    <a:lnTo>
                      <a:pt x="0" y="14"/>
                    </a:lnTo>
                    <a:lnTo>
                      <a:pt x="0" y="13"/>
                    </a:lnTo>
                    <a:lnTo>
                      <a:pt x="0" y="12"/>
                    </a:lnTo>
                    <a:lnTo>
                      <a:pt x="0" y="11"/>
                    </a:lnTo>
                    <a:lnTo>
                      <a:pt x="1" y="11"/>
                    </a:lnTo>
                    <a:lnTo>
                      <a:pt x="1" y="10"/>
                    </a:lnTo>
                    <a:lnTo>
                      <a:pt x="1" y="9"/>
                    </a:lnTo>
                    <a:lnTo>
                      <a:pt x="1" y="8"/>
                    </a:lnTo>
                    <a:lnTo>
                      <a:pt x="2" y="7"/>
                    </a:lnTo>
                    <a:lnTo>
                      <a:pt x="2" y="6"/>
                    </a:lnTo>
                    <a:lnTo>
                      <a:pt x="2" y="6"/>
                    </a:lnTo>
                    <a:lnTo>
                      <a:pt x="2" y="5"/>
                    </a:lnTo>
                    <a:lnTo>
                      <a:pt x="3" y="5"/>
                    </a:lnTo>
                    <a:lnTo>
                      <a:pt x="3" y="5"/>
                    </a:lnTo>
                    <a:lnTo>
                      <a:pt x="3" y="5"/>
                    </a:lnTo>
                    <a:lnTo>
                      <a:pt x="4"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 name="Group 659"/>
            <p:cNvGrpSpPr>
              <a:grpSpLocks/>
            </p:cNvGrpSpPr>
            <p:nvPr/>
          </p:nvGrpSpPr>
          <p:grpSpPr bwMode="auto">
            <a:xfrm>
              <a:off x="3581251" y="3441989"/>
              <a:ext cx="66121" cy="110201"/>
              <a:chOff x="2792" y="2859"/>
              <a:chExt cx="27" cy="31"/>
            </a:xfrm>
          </p:grpSpPr>
          <p:sp>
            <p:nvSpPr>
              <p:cNvPr id="1391" name="Freeform 660"/>
              <p:cNvSpPr>
                <a:spLocks/>
              </p:cNvSpPr>
              <p:nvPr/>
            </p:nvSpPr>
            <p:spPr bwMode="auto">
              <a:xfrm>
                <a:off x="2792" y="2859"/>
                <a:ext cx="27" cy="31"/>
              </a:xfrm>
              <a:custGeom>
                <a:avLst/>
                <a:gdLst>
                  <a:gd name="T0" fmla="*/ 0 w 27"/>
                  <a:gd name="T1" fmla="*/ 4 h 31"/>
                  <a:gd name="T2" fmla="*/ 2 w 27"/>
                  <a:gd name="T3" fmla="*/ 5 h 31"/>
                  <a:gd name="T4" fmla="*/ 5 w 27"/>
                  <a:gd name="T5" fmla="*/ 3 h 31"/>
                  <a:gd name="T6" fmla="*/ 6 w 27"/>
                  <a:gd name="T7" fmla="*/ 5 h 31"/>
                  <a:gd name="T8" fmla="*/ 9 w 27"/>
                  <a:gd name="T9" fmla="*/ 5 h 31"/>
                  <a:gd name="T10" fmla="*/ 12 w 27"/>
                  <a:gd name="T11" fmla="*/ 5 h 31"/>
                  <a:gd name="T12" fmla="*/ 13 w 27"/>
                  <a:gd name="T13" fmla="*/ 4 h 31"/>
                  <a:gd name="T14" fmla="*/ 15 w 27"/>
                  <a:gd name="T15" fmla="*/ 4 h 31"/>
                  <a:gd name="T16" fmla="*/ 16 w 27"/>
                  <a:gd name="T17" fmla="*/ 3 h 31"/>
                  <a:gd name="T18" fmla="*/ 16 w 27"/>
                  <a:gd name="T19" fmla="*/ 2 h 31"/>
                  <a:gd name="T20" fmla="*/ 17 w 27"/>
                  <a:gd name="T21" fmla="*/ 0 h 31"/>
                  <a:gd name="T22" fmla="*/ 21 w 27"/>
                  <a:gd name="T23" fmla="*/ 1 h 31"/>
                  <a:gd name="T24" fmla="*/ 21 w 27"/>
                  <a:gd name="T25" fmla="*/ 3 h 31"/>
                  <a:gd name="T26" fmla="*/ 21 w 27"/>
                  <a:gd name="T27" fmla="*/ 6 h 31"/>
                  <a:gd name="T28" fmla="*/ 22 w 27"/>
                  <a:gd name="T29" fmla="*/ 7 h 31"/>
                  <a:gd name="T30" fmla="*/ 23 w 27"/>
                  <a:gd name="T31" fmla="*/ 7 h 31"/>
                  <a:gd name="T32" fmla="*/ 25 w 27"/>
                  <a:gd name="T33" fmla="*/ 9 h 31"/>
                  <a:gd name="T34" fmla="*/ 25 w 27"/>
                  <a:gd name="T35" fmla="*/ 10 h 31"/>
                  <a:gd name="T36" fmla="*/ 24 w 27"/>
                  <a:gd name="T37" fmla="*/ 12 h 31"/>
                  <a:gd name="T38" fmla="*/ 23 w 27"/>
                  <a:gd name="T39" fmla="*/ 12 h 31"/>
                  <a:gd name="T40" fmla="*/ 23 w 27"/>
                  <a:gd name="T41" fmla="*/ 15 h 31"/>
                  <a:gd name="T42" fmla="*/ 23 w 27"/>
                  <a:gd name="T43" fmla="*/ 17 h 31"/>
                  <a:gd name="T44" fmla="*/ 24 w 27"/>
                  <a:gd name="T45" fmla="*/ 19 h 31"/>
                  <a:gd name="T46" fmla="*/ 25 w 27"/>
                  <a:gd name="T47" fmla="*/ 20 h 31"/>
                  <a:gd name="T48" fmla="*/ 25 w 27"/>
                  <a:gd name="T49" fmla="*/ 23 h 31"/>
                  <a:gd name="T50" fmla="*/ 26 w 27"/>
                  <a:gd name="T51" fmla="*/ 27 h 31"/>
                  <a:gd name="T52" fmla="*/ 25 w 27"/>
                  <a:gd name="T53" fmla="*/ 29 h 31"/>
                  <a:gd name="T54" fmla="*/ 23 w 27"/>
                  <a:gd name="T55" fmla="*/ 30 h 31"/>
                  <a:gd name="T56" fmla="*/ 21 w 27"/>
                  <a:gd name="T57" fmla="*/ 29 h 31"/>
                  <a:gd name="T58" fmla="*/ 21 w 27"/>
                  <a:gd name="T59" fmla="*/ 28 h 31"/>
                  <a:gd name="T60" fmla="*/ 20 w 27"/>
                  <a:gd name="T61" fmla="*/ 28 h 31"/>
                  <a:gd name="T62" fmla="*/ 18 w 27"/>
                  <a:gd name="T63" fmla="*/ 26 h 31"/>
                  <a:gd name="T64" fmla="*/ 18 w 27"/>
                  <a:gd name="T65" fmla="*/ 24 h 31"/>
                  <a:gd name="T66" fmla="*/ 18 w 27"/>
                  <a:gd name="T67" fmla="*/ 22 h 31"/>
                  <a:gd name="T68" fmla="*/ 16 w 27"/>
                  <a:gd name="T69" fmla="*/ 22 h 31"/>
                  <a:gd name="T70" fmla="*/ 16 w 27"/>
                  <a:gd name="T71" fmla="*/ 24 h 31"/>
                  <a:gd name="T72" fmla="*/ 17 w 27"/>
                  <a:gd name="T73" fmla="*/ 26 h 31"/>
                  <a:gd name="T74" fmla="*/ 17 w 27"/>
                  <a:gd name="T75" fmla="*/ 29 h 31"/>
                  <a:gd name="T76" fmla="*/ 14 w 27"/>
                  <a:gd name="T77" fmla="*/ 29 h 31"/>
                  <a:gd name="T78" fmla="*/ 14 w 27"/>
                  <a:gd name="T79" fmla="*/ 28 h 31"/>
                  <a:gd name="T80" fmla="*/ 15 w 27"/>
                  <a:gd name="T81" fmla="*/ 26 h 31"/>
                  <a:gd name="T82" fmla="*/ 14 w 27"/>
                  <a:gd name="T83" fmla="*/ 25 h 31"/>
                  <a:gd name="T84" fmla="*/ 14 w 27"/>
                  <a:gd name="T85" fmla="*/ 25 h 31"/>
                  <a:gd name="T86" fmla="*/ 13 w 27"/>
                  <a:gd name="T87" fmla="*/ 24 h 31"/>
                  <a:gd name="T88" fmla="*/ 12 w 27"/>
                  <a:gd name="T89" fmla="*/ 22 h 31"/>
                  <a:gd name="T90" fmla="*/ 11 w 27"/>
                  <a:gd name="T91" fmla="*/ 20 h 31"/>
                  <a:gd name="T92" fmla="*/ 10 w 27"/>
                  <a:gd name="T93" fmla="*/ 19 h 31"/>
                  <a:gd name="T94" fmla="*/ 10 w 27"/>
                  <a:gd name="T95" fmla="*/ 17 h 31"/>
                  <a:gd name="T96" fmla="*/ 11 w 27"/>
                  <a:gd name="T97" fmla="*/ 16 h 31"/>
                  <a:gd name="T98" fmla="*/ 10 w 27"/>
                  <a:gd name="T99" fmla="*/ 13 h 31"/>
                  <a:gd name="T100" fmla="*/ 10 w 27"/>
                  <a:gd name="T101" fmla="*/ 10 h 31"/>
                  <a:gd name="T102" fmla="*/ 10 w 27"/>
                  <a:gd name="T103" fmla="*/ 9 h 31"/>
                  <a:gd name="T104" fmla="*/ 6 w 27"/>
                  <a:gd name="T105" fmla="*/ 7 h 31"/>
                  <a:gd name="T106" fmla="*/ 6 w 27"/>
                  <a:gd name="T107" fmla="*/ 6 h 31"/>
                  <a:gd name="T108" fmla="*/ 4 w 27"/>
                  <a:gd name="T109" fmla="*/ 6 h 31"/>
                  <a:gd name="T110" fmla="*/ 2 w 27"/>
                  <a:gd name="T111" fmla="*/ 6 h 31"/>
                  <a:gd name="T112" fmla="*/ 0 w 27"/>
                  <a:gd name="T11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 h="31">
                    <a:moveTo>
                      <a:pt x="0" y="6"/>
                    </a:moveTo>
                    <a:lnTo>
                      <a:pt x="0" y="4"/>
                    </a:lnTo>
                    <a:lnTo>
                      <a:pt x="2" y="4"/>
                    </a:lnTo>
                    <a:lnTo>
                      <a:pt x="2" y="5"/>
                    </a:lnTo>
                    <a:lnTo>
                      <a:pt x="4" y="5"/>
                    </a:lnTo>
                    <a:lnTo>
                      <a:pt x="5" y="3"/>
                    </a:lnTo>
                    <a:lnTo>
                      <a:pt x="6" y="3"/>
                    </a:lnTo>
                    <a:lnTo>
                      <a:pt x="6" y="5"/>
                    </a:lnTo>
                    <a:lnTo>
                      <a:pt x="6" y="5"/>
                    </a:lnTo>
                    <a:lnTo>
                      <a:pt x="9" y="5"/>
                    </a:lnTo>
                    <a:lnTo>
                      <a:pt x="10" y="5"/>
                    </a:lnTo>
                    <a:lnTo>
                      <a:pt x="12" y="5"/>
                    </a:lnTo>
                    <a:lnTo>
                      <a:pt x="13" y="5"/>
                    </a:lnTo>
                    <a:lnTo>
                      <a:pt x="13" y="4"/>
                    </a:lnTo>
                    <a:lnTo>
                      <a:pt x="14" y="4"/>
                    </a:lnTo>
                    <a:lnTo>
                      <a:pt x="15" y="4"/>
                    </a:lnTo>
                    <a:lnTo>
                      <a:pt x="15" y="3"/>
                    </a:lnTo>
                    <a:lnTo>
                      <a:pt x="16" y="3"/>
                    </a:lnTo>
                    <a:lnTo>
                      <a:pt x="16" y="3"/>
                    </a:lnTo>
                    <a:lnTo>
                      <a:pt x="16" y="2"/>
                    </a:lnTo>
                    <a:lnTo>
                      <a:pt x="16" y="1"/>
                    </a:lnTo>
                    <a:lnTo>
                      <a:pt x="17" y="0"/>
                    </a:lnTo>
                    <a:lnTo>
                      <a:pt x="19" y="0"/>
                    </a:lnTo>
                    <a:lnTo>
                      <a:pt x="21" y="1"/>
                    </a:lnTo>
                    <a:lnTo>
                      <a:pt x="21" y="3"/>
                    </a:lnTo>
                    <a:lnTo>
                      <a:pt x="21" y="3"/>
                    </a:lnTo>
                    <a:lnTo>
                      <a:pt x="21" y="5"/>
                    </a:lnTo>
                    <a:lnTo>
                      <a:pt x="21" y="6"/>
                    </a:lnTo>
                    <a:lnTo>
                      <a:pt x="21" y="7"/>
                    </a:lnTo>
                    <a:lnTo>
                      <a:pt x="22" y="7"/>
                    </a:lnTo>
                    <a:lnTo>
                      <a:pt x="23" y="7"/>
                    </a:lnTo>
                    <a:lnTo>
                      <a:pt x="23" y="7"/>
                    </a:lnTo>
                    <a:lnTo>
                      <a:pt x="25" y="8"/>
                    </a:lnTo>
                    <a:lnTo>
                      <a:pt x="25" y="9"/>
                    </a:lnTo>
                    <a:lnTo>
                      <a:pt x="25" y="10"/>
                    </a:lnTo>
                    <a:lnTo>
                      <a:pt x="25" y="10"/>
                    </a:lnTo>
                    <a:lnTo>
                      <a:pt x="25" y="11"/>
                    </a:lnTo>
                    <a:lnTo>
                      <a:pt x="24" y="12"/>
                    </a:lnTo>
                    <a:lnTo>
                      <a:pt x="23" y="12"/>
                    </a:lnTo>
                    <a:lnTo>
                      <a:pt x="23" y="12"/>
                    </a:lnTo>
                    <a:lnTo>
                      <a:pt x="23" y="12"/>
                    </a:lnTo>
                    <a:lnTo>
                      <a:pt x="23" y="15"/>
                    </a:lnTo>
                    <a:lnTo>
                      <a:pt x="23" y="17"/>
                    </a:lnTo>
                    <a:lnTo>
                      <a:pt x="23" y="17"/>
                    </a:lnTo>
                    <a:lnTo>
                      <a:pt x="23" y="18"/>
                    </a:lnTo>
                    <a:lnTo>
                      <a:pt x="24" y="19"/>
                    </a:lnTo>
                    <a:lnTo>
                      <a:pt x="24" y="20"/>
                    </a:lnTo>
                    <a:lnTo>
                      <a:pt x="25" y="20"/>
                    </a:lnTo>
                    <a:lnTo>
                      <a:pt x="25" y="22"/>
                    </a:lnTo>
                    <a:lnTo>
                      <a:pt x="25" y="23"/>
                    </a:lnTo>
                    <a:lnTo>
                      <a:pt x="26" y="25"/>
                    </a:lnTo>
                    <a:lnTo>
                      <a:pt x="26" y="27"/>
                    </a:lnTo>
                    <a:lnTo>
                      <a:pt x="26" y="29"/>
                    </a:lnTo>
                    <a:lnTo>
                      <a:pt x="25" y="29"/>
                    </a:lnTo>
                    <a:lnTo>
                      <a:pt x="25" y="29"/>
                    </a:lnTo>
                    <a:lnTo>
                      <a:pt x="23" y="30"/>
                    </a:lnTo>
                    <a:lnTo>
                      <a:pt x="22" y="29"/>
                    </a:lnTo>
                    <a:lnTo>
                      <a:pt x="21" y="29"/>
                    </a:lnTo>
                    <a:lnTo>
                      <a:pt x="21" y="29"/>
                    </a:lnTo>
                    <a:lnTo>
                      <a:pt x="21" y="28"/>
                    </a:lnTo>
                    <a:lnTo>
                      <a:pt x="20" y="27"/>
                    </a:lnTo>
                    <a:lnTo>
                      <a:pt x="20" y="28"/>
                    </a:lnTo>
                    <a:lnTo>
                      <a:pt x="19" y="27"/>
                    </a:lnTo>
                    <a:lnTo>
                      <a:pt x="18" y="26"/>
                    </a:lnTo>
                    <a:lnTo>
                      <a:pt x="18" y="25"/>
                    </a:lnTo>
                    <a:lnTo>
                      <a:pt x="18" y="24"/>
                    </a:lnTo>
                    <a:lnTo>
                      <a:pt x="18" y="23"/>
                    </a:lnTo>
                    <a:lnTo>
                      <a:pt x="18" y="22"/>
                    </a:lnTo>
                    <a:lnTo>
                      <a:pt x="17" y="22"/>
                    </a:lnTo>
                    <a:lnTo>
                      <a:pt x="16" y="22"/>
                    </a:lnTo>
                    <a:lnTo>
                      <a:pt x="16" y="23"/>
                    </a:lnTo>
                    <a:lnTo>
                      <a:pt x="16" y="24"/>
                    </a:lnTo>
                    <a:lnTo>
                      <a:pt x="16" y="25"/>
                    </a:lnTo>
                    <a:lnTo>
                      <a:pt x="17" y="26"/>
                    </a:lnTo>
                    <a:lnTo>
                      <a:pt x="17" y="28"/>
                    </a:lnTo>
                    <a:lnTo>
                      <a:pt x="17" y="29"/>
                    </a:lnTo>
                    <a:lnTo>
                      <a:pt x="16" y="29"/>
                    </a:lnTo>
                    <a:lnTo>
                      <a:pt x="14" y="29"/>
                    </a:lnTo>
                    <a:lnTo>
                      <a:pt x="14" y="29"/>
                    </a:lnTo>
                    <a:lnTo>
                      <a:pt x="14" y="28"/>
                    </a:lnTo>
                    <a:lnTo>
                      <a:pt x="15" y="27"/>
                    </a:lnTo>
                    <a:lnTo>
                      <a:pt x="15" y="26"/>
                    </a:lnTo>
                    <a:lnTo>
                      <a:pt x="15" y="25"/>
                    </a:lnTo>
                    <a:lnTo>
                      <a:pt x="14" y="25"/>
                    </a:lnTo>
                    <a:lnTo>
                      <a:pt x="14" y="25"/>
                    </a:lnTo>
                    <a:lnTo>
                      <a:pt x="14" y="25"/>
                    </a:lnTo>
                    <a:lnTo>
                      <a:pt x="14" y="24"/>
                    </a:lnTo>
                    <a:lnTo>
                      <a:pt x="13" y="24"/>
                    </a:lnTo>
                    <a:lnTo>
                      <a:pt x="12" y="23"/>
                    </a:lnTo>
                    <a:lnTo>
                      <a:pt x="12" y="22"/>
                    </a:lnTo>
                    <a:lnTo>
                      <a:pt x="11" y="21"/>
                    </a:lnTo>
                    <a:lnTo>
                      <a:pt x="11" y="20"/>
                    </a:lnTo>
                    <a:lnTo>
                      <a:pt x="11" y="20"/>
                    </a:lnTo>
                    <a:lnTo>
                      <a:pt x="10" y="19"/>
                    </a:lnTo>
                    <a:lnTo>
                      <a:pt x="10" y="18"/>
                    </a:lnTo>
                    <a:lnTo>
                      <a:pt x="10" y="17"/>
                    </a:lnTo>
                    <a:lnTo>
                      <a:pt x="10" y="16"/>
                    </a:lnTo>
                    <a:lnTo>
                      <a:pt x="11" y="16"/>
                    </a:lnTo>
                    <a:lnTo>
                      <a:pt x="10" y="15"/>
                    </a:lnTo>
                    <a:lnTo>
                      <a:pt x="10" y="13"/>
                    </a:lnTo>
                    <a:lnTo>
                      <a:pt x="10" y="11"/>
                    </a:lnTo>
                    <a:lnTo>
                      <a:pt x="10" y="10"/>
                    </a:lnTo>
                    <a:lnTo>
                      <a:pt x="10" y="10"/>
                    </a:lnTo>
                    <a:lnTo>
                      <a:pt x="10" y="9"/>
                    </a:lnTo>
                    <a:lnTo>
                      <a:pt x="7" y="7"/>
                    </a:lnTo>
                    <a:lnTo>
                      <a:pt x="6" y="7"/>
                    </a:lnTo>
                    <a:lnTo>
                      <a:pt x="6" y="7"/>
                    </a:lnTo>
                    <a:lnTo>
                      <a:pt x="6" y="6"/>
                    </a:lnTo>
                    <a:lnTo>
                      <a:pt x="5" y="6"/>
                    </a:lnTo>
                    <a:lnTo>
                      <a:pt x="4" y="6"/>
                    </a:lnTo>
                    <a:lnTo>
                      <a:pt x="3"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2" name="Freeform 661"/>
              <p:cNvSpPr>
                <a:spLocks/>
              </p:cNvSpPr>
              <p:nvPr/>
            </p:nvSpPr>
            <p:spPr bwMode="auto">
              <a:xfrm>
                <a:off x="2792" y="2859"/>
                <a:ext cx="27" cy="31"/>
              </a:xfrm>
              <a:custGeom>
                <a:avLst/>
                <a:gdLst>
                  <a:gd name="T0" fmla="*/ 0 w 27"/>
                  <a:gd name="T1" fmla="*/ 4 h 31"/>
                  <a:gd name="T2" fmla="*/ 2 w 27"/>
                  <a:gd name="T3" fmla="*/ 5 h 31"/>
                  <a:gd name="T4" fmla="*/ 5 w 27"/>
                  <a:gd name="T5" fmla="*/ 3 h 31"/>
                  <a:gd name="T6" fmla="*/ 6 w 27"/>
                  <a:gd name="T7" fmla="*/ 5 h 31"/>
                  <a:gd name="T8" fmla="*/ 9 w 27"/>
                  <a:gd name="T9" fmla="*/ 5 h 31"/>
                  <a:gd name="T10" fmla="*/ 12 w 27"/>
                  <a:gd name="T11" fmla="*/ 5 h 31"/>
                  <a:gd name="T12" fmla="*/ 13 w 27"/>
                  <a:gd name="T13" fmla="*/ 4 h 31"/>
                  <a:gd name="T14" fmla="*/ 15 w 27"/>
                  <a:gd name="T15" fmla="*/ 4 h 31"/>
                  <a:gd name="T16" fmla="*/ 16 w 27"/>
                  <a:gd name="T17" fmla="*/ 3 h 31"/>
                  <a:gd name="T18" fmla="*/ 16 w 27"/>
                  <a:gd name="T19" fmla="*/ 2 h 31"/>
                  <a:gd name="T20" fmla="*/ 17 w 27"/>
                  <a:gd name="T21" fmla="*/ 0 h 31"/>
                  <a:gd name="T22" fmla="*/ 21 w 27"/>
                  <a:gd name="T23" fmla="*/ 1 h 31"/>
                  <a:gd name="T24" fmla="*/ 21 w 27"/>
                  <a:gd name="T25" fmla="*/ 3 h 31"/>
                  <a:gd name="T26" fmla="*/ 21 w 27"/>
                  <a:gd name="T27" fmla="*/ 6 h 31"/>
                  <a:gd name="T28" fmla="*/ 22 w 27"/>
                  <a:gd name="T29" fmla="*/ 7 h 31"/>
                  <a:gd name="T30" fmla="*/ 23 w 27"/>
                  <a:gd name="T31" fmla="*/ 7 h 31"/>
                  <a:gd name="T32" fmla="*/ 25 w 27"/>
                  <a:gd name="T33" fmla="*/ 9 h 31"/>
                  <a:gd name="T34" fmla="*/ 25 w 27"/>
                  <a:gd name="T35" fmla="*/ 10 h 31"/>
                  <a:gd name="T36" fmla="*/ 24 w 27"/>
                  <a:gd name="T37" fmla="*/ 12 h 31"/>
                  <a:gd name="T38" fmla="*/ 23 w 27"/>
                  <a:gd name="T39" fmla="*/ 12 h 31"/>
                  <a:gd name="T40" fmla="*/ 23 w 27"/>
                  <a:gd name="T41" fmla="*/ 15 h 31"/>
                  <a:gd name="T42" fmla="*/ 23 w 27"/>
                  <a:gd name="T43" fmla="*/ 17 h 31"/>
                  <a:gd name="T44" fmla="*/ 24 w 27"/>
                  <a:gd name="T45" fmla="*/ 19 h 31"/>
                  <a:gd name="T46" fmla="*/ 25 w 27"/>
                  <a:gd name="T47" fmla="*/ 20 h 31"/>
                  <a:gd name="T48" fmla="*/ 25 w 27"/>
                  <a:gd name="T49" fmla="*/ 23 h 31"/>
                  <a:gd name="T50" fmla="*/ 26 w 27"/>
                  <a:gd name="T51" fmla="*/ 27 h 31"/>
                  <a:gd name="T52" fmla="*/ 25 w 27"/>
                  <a:gd name="T53" fmla="*/ 29 h 31"/>
                  <a:gd name="T54" fmla="*/ 23 w 27"/>
                  <a:gd name="T55" fmla="*/ 30 h 31"/>
                  <a:gd name="T56" fmla="*/ 21 w 27"/>
                  <a:gd name="T57" fmla="*/ 29 h 31"/>
                  <a:gd name="T58" fmla="*/ 21 w 27"/>
                  <a:gd name="T59" fmla="*/ 28 h 31"/>
                  <a:gd name="T60" fmla="*/ 20 w 27"/>
                  <a:gd name="T61" fmla="*/ 28 h 31"/>
                  <a:gd name="T62" fmla="*/ 18 w 27"/>
                  <a:gd name="T63" fmla="*/ 26 h 31"/>
                  <a:gd name="T64" fmla="*/ 18 w 27"/>
                  <a:gd name="T65" fmla="*/ 24 h 31"/>
                  <a:gd name="T66" fmla="*/ 18 w 27"/>
                  <a:gd name="T67" fmla="*/ 22 h 31"/>
                  <a:gd name="T68" fmla="*/ 16 w 27"/>
                  <a:gd name="T69" fmla="*/ 22 h 31"/>
                  <a:gd name="T70" fmla="*/ 16 w 27"/>
                  <a:gd name="T71" fmla="*/ 24 h 31"/>
                  <a:gd name="T72" fmla="*/ 17 w 27"/>
                  <a:gd name="T73" fmla="*/ 26 h 31"/>
                  <a:gd name="T74" fmla="*/ 17 w 27"/>
                  <a:gd name="T75" fmla="*/ 29 h 31"/>
                  <a:gd name="T76" fmla="*/ 14 w 27"/>
                  <a:gd name="T77" fmla="*/ 29 h 31"/>
                  <a:gd name="T78" fmla="*/ 14 w 27"/>
                  <a:gd name="T79" fmla="*/ 28 h 31"/>
                  <a:gd name="T80" fmla="*/ 15 w 27"/>
                  <a:gd name="T81" fmla="*/ 26 h 31"/>
                  <a:gd name="T82" fmla="*/ 14 w 27"/>
                  <a:gd name="T83" fmla="*/ 25 h 31"/>
                  <a:gd name="T84" fmla="*/ 14 w 27"/>
                  <a:gd name="T85" fmla="*/ 25 h 31"/>
                  <a:gd name="T86" fmla="*/ 13 w 27"/>
                  <a:gd name="T87" fmla="*/ 24 h 31"/>
                  <a:gd name="T88" fmla="*/ 12 w 27"/>
                  <a:gd name="T89" fmla="*/ 22 h 31"/>
                  <a:gd name="T90" fmla="*/ 11 w 27"/>
                  <a:gd name="T91" fmla="*/ 20 h 31"/>
                  <a:gd name="T92" fmla="*/ 10 w 27"/>
                  <a:gd name="T93" fmla="*/ 19 h 31"/>
                  <a:gd name="T94" fmla="*/ 10 w 27"/>
                  <a:gd name="T95" fmla="*/ 17 h 31"/>
                  <a:gd name="T96" fmla="*/ 11 w 27"/>
                  <a:gd name="T97" fmla="*/ 16 h 31"/>
                  <a:gd name="T98" fmla="*/ 10 w 27"/>
                  <a:gd name="T99" fmla="*/ 13 h 31"/>
                  <a:gd name="T100" fmla="*/ 10 w 27"/>
                  <a:gd name="T101" fmla="*/ 10 h 31"/>
                  <a:gd name="T102" fmla="*/ 10 w 27"/>
                  <a:gd name="T103" fmla="*/ 9 h 31"/>
                  <a:gd name="T104" fmla="*/ 6 w 27"/>
                  <a:gd name="T105" fmla="*/ 7 h 31"/>
                  <a:gd name="T106" fmla="*/ 6 w 27"/>
                  <a:gd name="T107" fmla="*/ 6 h 31"/>
                  <a:gd name="T108" fmla="*/ 4 w 27"/>
                  <a:gd name="T109" fmla="*/ 6 h 31"/>
                  <a:gd name="T110" fmla="*/ 2 w 27"/>
                  <a:gd name="T111" fmla="*/ 6 h 31"/>
                  <a:gd name="T112" fmla="*/ 0 w 27"/>
                  <a:gd name="T11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 h="31">
                    <a:moveTo>
                      <a:pt x="0" y="6"/>
                    </a:moveTo>
                    <a:lnTo>
                      <a:pt x="0" y="4"/>
                    </a:lnTo>
                    <a:lnTo>
                      <a:pt x="2" y="4"/>
                    </a:lnTo>
                    <a:lnTo>
                      <a:pt x="2" y="5"/>
                    </a:lnTo>
                    <a:lnTo>
                      <a:pt x="4" y="5"/>
                    </a:lnTo>
                    <a:lnTo>
                      <a:pt x="5" y="3"/>
                    </a:lnTo>
                    <a:lnTo>
                      <a:pt x="6" y="3"/>
                    </a:lnTo>
                    <a:lnTo>
                      <a:pt x="6" y="5"/>
                    </a:lnTo>
                    <a:lnTo>
                      <a:pt x="6" y="5"/>
                    </a:lnTo>
                    <a:lnTo>
                      <a:pt x="9" y="5"/>
                    </a:lnTo>
                    <a:lnTo>
                      <a:pt x="10" y="5"/>
                    </a:lnTo>
                    <a:lnTo>
                      <a:pt x="12" y="5"/>
                    </a:lnTo>
                    <a:lnTo>
                      <a:pt x="13" y="5"/>
                    </a:lnTo>
                    <a:lnTo>
                      <a:pt x="13" y="4"/>
                    </a:lnTo>
                    <a:lnTo>
                      <a:pt x="14" y="4"/>
                    </a:lnTo>
                    <a:lnTo>
                      <a:pt x="15" y="4"/>
                    </a:lnTo>
                    <a:lnTo>
                      <a:pt x="15" y="3"/>
                    </a:lnTo>
                    <a:lnTo>
                      <a:pt x="16" y="3"/>
                    </a:lnTo>
                    <a:lnTo>
                      <a:pt x="16" y="3"/>
                    </a:lnTo>
                    <a:lnTo>
                      <a:pt x="16" y="2"/>
                    </a:lnTo>
                    <a:lnTo>
                      <a:pt x="16" y="1"/>
                    </a:lnTo>
                    <a:lnTo>
                      <a:pt x="17" y="0"/>
                    </a:lnTo>
                    <a:lnTo>
                      <a:pt x="19" y="0"/>
                    </a:lnTo>
                    <a:lnTo>
                      <a:pt x="21" y="1"/>
                    </a:lnTo>
                    <a:lnTo>
                      <a:pt x="21" y="3"/>
                    </a:lnTo>
                    <a:lnTo>
                      <a:pt x="21" y="3"/>
                    </a:lnTo>
                    <a:lnTo>
                      <a:pt x="21" y="5"/>
                    </a:lnTo>
                    <a:lnTo>
                      <a:pt x="21" y="6"/>
                    </a:lnTo>
                    <a:lnTo>
                      <a:pt x="21" y="7"/>
                    </a:lnTo>
                    <a:lnTo>
                      <a:pt x="22" y="7"/>
                    </a:lnTo>
                    <a:lnTo>
                      <a:pt x="23" y="7"/>
                    </a:lnTo>
                    <a:lnTo>
                      <a:pt x="23" y="7"/>
                    </a:lnTo>
                    <a:lnTo>
                      <a:pt x="25" y="8"/>
                    </a:lnTo>
                    <a:lnTo>
                      <a:pt x="25" y="9"/>
                    </a:lnTo>
                    <a:lnTo>
                      <a:pt x="25" y="10"/>
                    </a:lnTo>
                    <a:lnTo>
                      <a:pt x="25" y="10"/>
                    </a:lnTo>
                    <a:lnTo>
                      <a:pt x="25" y="11"/>
                    </a:lnTo>
                    <a:lnTo>
                      <a:pt x="24" y="12"/>
                    </a:lnTo>
                    <a:lnTo>
                      <a:pt x="23" y="12"/>
                    </a:lnTo>
                    <a:lnTo>
                      <a:pt x="23" y="12"/>
                    </a:lnTo>
                    <a:lnTo>
                      <a:pt x="23" y="12"/>
                    </a:lnTo>
                    <a:lnTo>
                      <a:pt x="23" y="15"/>
                    </a:lnTo>
                    <a:lnTo>
                      <a:pt x="23" y="17"/>
                    </a:lnTo>
                    <a:lnTo>
                      <a:pt x="23" y="17"/>
                    </a:lnTo>
                    <a:lnTo>
                      <a:pt x="23" y="18"/>
                    </a:lnTo>
                    <a:lnTo>
                      <a:pt x="24" y="19"/>
                    </a:lnTo>
                    <a:lnTo>
                      <a:pt x="24" y="20"/>
                    </a:lnTo>
                    <a:lnTo>
                      <a:pt x="25" y="20"/>
                    </a:lnTo>
                    <a:lnTo>
                      <a:pt x="25" y="22"/>
                    </a:lnTo>
                    <a:lnTo>
                      <a:pt x="25" y="23"/>
                    </a:lnTo>
                    <a:lnTo>
                      <a:pt x="26" y="25"/>
                    </a:lnTo>
                    <a:lnTo>
                      <a:pt x="26" y="27"/>
                    </a:lnTo>
                    <a:lnTo>
                      <a:pt x="26" y="29"/>
                    </a:lnTo>
                    <a:lnTo>
                      <a:pt x="25" y="29"/>
                    </a:lnTo>
                    <a:lnTo>
                      <a:pt x="25" y="29"/>
                    </a:lnTo>
                    <a:lnTo>
                      <a:pt x="23" y="30"/>
                    </a:lnTo>
                    <a:lnTo>
                      <a:pt x="22" y="29"/>
                    </a:lnTo>
                    <a:lnTo>
                      <a:pt x="21" y="29"/>
                    </a:lnTo>
                    <a:lnTo>
                      <a:pt x="21" y="29"/>
                    </a:lnTo>
                    <a:lnTo>
                      <a:pt x="21" y="28"/>
                    </a:lnTo>
                    <a:lnTo>
                      <a:pt x="20" y="27"/>
                    </a:lnTo>
                    <a:lnTo>
                      <a:pt x="20" y="28"/>
                    </a:lnTo>
                    <a:lnTo>
                      <a:pt x="19" y="27"/>
                    </a:lnTo>
                    <a:lnTo>
                      <a:pt x="18" y="26"/>
                    </a:lnTo>
                    <a:lnTo>
                      <a:pt x="18" y="25"/>
                    </a:lnTo>
                    <a:lnTo>
                      <a:pt x="18" y="24"/>
                    </a:lnTo>
                    <a:lnTo>
                      <a:pt x="18" y="23"/>
                    </a:lnTo>
                    <a:lnTo>
                      <a:pt x="18" y="22"/>
                    </a:lnTo>
                    <a:lnTo>
                      <a:pt x="17" y="22"/>
                    </a:lnTo>
                    <a:lnTo>
                      <a:pt x="16" y="22"/>
                    </a:lnTo>
                    <a:lnTo>
                      <a:pt x="16" y="23"/>
                    </a:lnTo>
                    <a:lnTo>
                      <a:pt x="16" y="24"/>
                    </a:lnTo>
                    <a:lnTo>
                      <a:pt x="16" y="25"/>
                    </a:lnTo>
                    <a:lnTo>
                      <a:pt x="17" y="26"/>
                    </a:lnTo>
                    <a:lnTo>
                      <a:pt x="17" y="28"/>
                    </a:lnTo>
                    <a:lnTo>
                      <a:pt x="17" y="29"/>
                    </a:lnTo>
                    <a:lnTo>
                      <a:pt x="16" y="29"/>
                    </a:lnTo>
                    <a:lnTo>
                      <a:pt x="14" y="29"/>
                    </a:lnTo>
                    <a:lnTo>
                      <a:pt x="14" y="29"/>
                    </a:lnTo>
                    <a:lnTo>
                      <a:pt x="14" y="28"/>
                    </a:lnTo>
                    <a:lnTo>
                      <a:pt x="15" y="27"/>
                    </a:lnTo>
                    <a:lnTo>
                      <a:pt x="15" y="26"/>
                    </a:lnTo>
                    <a:lnTo>
                      <a:pt x="15" y="25"/>
                    </a:lnTo>
                    <a:lnTo>
                      <a:pt x="14" y="25"/>
                    </a:lnTo>
                    <a:lnTo>
                      <a:pt x="14" y="25"/>
                    </a:lnTo>
                    <a:lnTo>
                      <a:pt x="14" y="25"/>
                    </a:lnTo>
                    <a:lnTo>
                      <a:pt x="14" y="24"/>
                    </a:lnTo>
                    <a:lnTo>
                      <a:pt x="13" y="24"/>
                    </a:lnTo>
                    <a:lnTo>
                      <a:pt x="12" y="23"/>
                    </a:lnTo>
                    <a:lnTo>
                      <a:pt x="12" y="22"/>
                    </a:lnTo>
                    <a:lnTo>
                      <a:pt x="11" y="21"/>
                    </a:lnTo>
                    <a:lnTo>
                      <a:pt x="11" y="20"/>
                    </a:lnTo>
                    <a:lnTo>
                      <a:pt x="11" y="20"/>
                    </a:lnTo>
                    <a:lnTo>
                      <a:pt x="10" y="19"/>
                    </a:lnTo>
                    <a:lnTo>
                      <a:pt x="10" y="18"/>
                    </a:lnTo>
                    <a:lnTo>
                      <a:pt x="10" y="17"/>
                    </a:lnTo>
                    <a:lnTo>
                      <a:pt x="10" y="16"/>
                    </a:lnTo>
                    <a:lnTo>
                      <a:pt x="11" y="16"/>
                    </a:lnTo>
                    <a:lnTo>
                      <a:pt x="10" y="15"/>
                    </a:lnTo>
                    <a:lnTo>
                      <a:pt x="10" y="13"/>
                    </a:lnTo>
                    <a:lnTo>
                      <a:pt x="10" y="11"/>
                    </a:lnTo>
                    <a:lnTo>
                      <a:pt x="10" y="10"/>
                    </a:lnTo>
                    <a:lnTo>
                      <a:pt x="10" y="10"/>
                    </a:lnTo>
                    <a:lnTo>
                      <a:pt x="10" y="9"/>
                    </a:lnTo>
                    <a:lnTo>
                      <a:pt x="7" y="7"/>
                    </a:lnTo>
                    <a:lnTo>
                      <a:pt x="6" y="7"/>
                    </a:lnTo>
                    <a:lnTo>
                      <a:pt x="6" y="7"/>
                    </a:lnTo>
                    <a:lnTo>
                      <a:pt x="6" y="6"/>
                    </a:lnTo>
                    <a:lnTo>
                      <a:pt x="5" y="6"/>
                    </a:lnTo>
                    <a:lnTo>
                      <a:pt x="4" y="6"/>
                    </a:lnTo>
                    <a:lnTo>
                      <a:pt x="3"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3" name="Freeform 662"/>
              <p:cNvSpPr>
                <a:spLocks/>
              </p:cNvSpPr>
              <p:nvPr/>
            </p:nvSpPr>
            <p:spPr bwMode="auto">
              <a:xfrm>
                <a:off x="2799" y="2863"/>
                <a:ext cx="1" cy="2"/>
              </a:xfrm>
              <a:custGeom>
                <a:avLst/>
                <a:gdLst>
                  <a:gd name="T0" fmla="*/ 0 w 1"/>
                  <a:gd name="T1" fmla="*/ 1 h 2"/>
                  <a:gd name="T2" fmla="*/ 0 w 1"/>
                  <a:gd name="T3" fmla="*/ 1 h 2"/>
                  <a:gd name="T4" fmla="*/ 0 w 1"/>
                  <a:gd name="T5" fmla="*/ 1 h 2"/>
                  <a:gd name="T6" fmla="*/ 0 w 1"/>
                  <a:gd name="T7" fmla="*/ 0 h 2"/>
                  <a:gd name="T8" fmla="*/ 0 w 1"/>
                  <a:gd name="T9" fmla="*/ 0 h 2"/>
                  <a:gd name="T10" fmla="*/ 0 w 1"/>
                  <a:gd name="T11" fmla="*/ 0 h 2"/>
                  <a:gd name="T12" fmla="*/ 0 w 1"/>
                  <a:gd name="T13" fmla="*/ 0 h 2"/>
                  <a:gd name="T14" fmla="*/ 0 w 1"/>
                  <a:gd name="T15" fmla="*/ 0 h 2"/>
                  <a:gd name="T16" fmla="*/ 0 w 1"/>
                  <a:gd name="T17" fmla="*/ 0 h 2"/>
                  <a:gd name="T18" fmla="*/ 0 w 1"/>
                  <a:gd name="T19" fmla="*/ 1 h 2"/>
                  <a:gd name="T20" fmla="*/ 0 w 1"/>
                  <a:gd name="T21" fmla="*/ 1 h 2"/>
                  <a:gd name="T22" fmla="*/ 0 w 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1"/>
                    </a:moveTo>
                    <a:lnTo>
                      <a:pt x="0" y="1"/>
                    </a:lnTo>
                    <a:lnTo>
                      <a:pt x="0" y="1"/>
                    </a:lnTo>
                    <a:lnTo>
                      <a:pt x="0" y="0"/>
                    </a:lnTo>
                    <a:lnTo>
                      <a:pt x="0" y="0"/>
                    </a:lnTo>
                    <a:lnTo>
                      <a:pt x="0" y="0"/>
                    </a:lnTo>
                    <a:lnTo>
                      <a:pt x="0" y="0"/>
                    </a:lnTo>
                    <a:lnTo>
                      <a:pt x="0" y="0"/>
                    </a:lnTo>
                    <a:lnTo>
                      <a:pt x="0" y="0"/>
                    </a:lnTo>
                    <a:lnTo>
                      <a:pt x="0" y="1"/>
                    </a:lnTo>
                    <a:lnTo>
                      <a:pt x="0" y="1"/>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4" name="Freeform 663"/>
              <p:cNvSpPr>
                <a:spLocks/>
              </p:cNvSpPr>
              <p:nvPr/>
            </p:nvSpPr>
            <p:spPr bwMode="auto">
              <a:xfrm>
                <a:off x="2799" y="2863"/>
                <a:ext cx="1" cy="2"/>
              </a:xfrm>
              <a:custGeom>
                <a:avLst/>
                <a:gdLst>
                  <a:gd name="T0" fmla="*/ 0 w 1"/>
                  <a:gd name="T1" fmla="*/ 1 h 2"/>
                  <a:gd name="T2" fmla="*/ 0 w 1"/>
                  <a:gd name="T3" fmla="*/ 1 h 2"/>
                  <a:gd name="T4" fmla="*/ 0 w 1"/>
                  <a:gd name="T5" fmla="*/ 1 h 2"/>
                  <a:gd name="T6" fmla="*/ 0 w 1"/>
                  <a:gd name="T7" fmla="*/ 0 h 2"/>
                  <a:gd name="T8" fmla="*/ 0 w 1"/>
                  <a:gd name="T9" fmla="*/ 0 h 2"/>
                  <a:gd name="T10" fmla="*/ 0 w 1"/>
                  <a:gd name="T11" fmla="*/ 0 h 2"/>
                  <a:gd name="T12" fmla="*/ 0 w 1"/>
                  <a:gd name="T13" fmla="*/ 0 h 2"/>
                  <a:gd name="T14" fmla="*/ 0 w 1"/>
                  <a:gd name="T15" fmla="*/ 0 h 2"/>
                  <a:gd name="T16" fmla="*/ 0 w 1"/>
                  <a:gd name="T17" fmla="*/ 0 h 2"/>
                  <a:gd name="T18" fmla="*/ 0 w 1"/>
                  <a:gd name="T19" fmla="*/ 1 h 2"/>
                  <a:gd name="T20" fmla="*/ 0 w 1"/>
                  <a:gd name="T21" fmla="*/ 1 h 2"/>
                  <a:gd name="T22" fmla="*/ 0 w 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1"/>
                    </a:moveTo>
                    <a:lnTo>
                      <a:pt x="0" y="1"/>
                    </a:lnTo>
                    <a:lnTo>
                      <a:pt x="0" y="1"/>
                    </a:lnTo>
                    <a:lnTo>
                      <a:pt x="0" y="0"/>
                    </a:lnTo>
                    <a:lnTo>
                      <a:pt x="0" y="0"/>
                    </a:lnTo>
                    <a:lnTo>
                      <a:pt x="0" y="0"/>
                    </a:lnTo>
                    <a:lnTo>
                      <a:pt x="0" y="0"/>
                    </a:lnTo>
                    <a:lnTo>
                      <a:pt x="0" y="0"/>
                    </a:lnTo>
                    <a:lnTo>
                      <a:pt x="0" y="0"/>
                    </a:lnTo>
                    <a:lnTo>
                      <a:pt x="0" y="1"/>
                    </a:lnTo>
                    <a:lnTo>
                      <a:pt x="0" y="1"/>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5" name="Freeform 664"/>
              <p:cNvSpPr>
                <a:spLocks/>
              </p:cNvSpPr>
              <p:nvPr/>
            </p:nvSpPr>
            <p:spPr bwMode="auto">
              <a:xfrm>
                <a:off x="2806" y="28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6" name="Freeform 665"/>
              <p:cNvSpPr>
                <a:spLocks/>
              </p:cNvSpPr>
              <p:nvPr/>
            </p:nvSpPr>
            <p:spPr bwMode="auto">
              <a:xfrm>
                <a:off x="2806" y="28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 name="Group 666"/>
            <p:cNvGrpSpPr>
              <a:grpSpLocks/>
            </p:cNvGrpSpPr>
            <p:nvPr/>
          </p:nvGrpSpPr>
          <p:grpSpPr bwMode="auto">
            <a:xfrm>
              <a:off x="2895799" y="3547783"/>
              <a:ext cx="72732" cy="114610"/>
              <a:chOff x="2519" y="2889"/>
              <a:chExt cx="29" cy="32"/>
            </a:xfrm>
          </p:grpSpPr>
          <p:sp>
            <p:nvSpPr>
              <p:cNvPr id="1385" name="Freeform 667"/>
              <p:cNvSpPr>
                <a:spLocks/>
              </p:cNvSpPr>
              <p:nvPr/>
            </p:nvSpPr>
            <p:spPr bwMode="auto">
              <a:xfrm>
                <a:off x="2519" y="2889"/>
                <a:ext cx="29" cy="32"/>
              </a:xfrm>
              <a:custGeom>
                <a:avLst/>
                <a:gdLst>
                  <a:gd name="T0" fmla="*/ 28 w 29"/>
                  <a:gd name="T1" fmla="*/ 4 h 32"/>
                  <a:gd name="T2" fmla="*/ 25 w 29"/>
                  <a:gd name="T3" fmla="*/ 5 h 32"/>
                  <a:gd name="T4" fmla="*/ 23 w 29"/>
                  <a:gd name="T5" fmla="*/ 4 h 32"/>
                  <a:gd name="T6" fmla="*/ 22 w 29"/>
                  <a:gd name="T7" fmla="*/ 5 h 32"/>
                  <a:gd name="T8" fmla="*/ 18 w 29"/>
                  <a:gd name="T9" fmla="*/ 5 h 32"/>
                  <a:gd name="T10" fmla="*/ 15 w 29"/>
                  <a:gd name="T11" fmla="*/ 5 h 32"/>
                  <a:gd name="T12" fmla="*/ 14 w 29"/>
                  <a:gd name="T13" fmla="*/ 4 h 32"/>
                  <a:gd name="T14" fmla="*/ 12 w 29"/>
                  <a:gd name="T15" fmla="*/ 4 h 32"/>
                  <a:gd name="T16" fmla="*/ 11 w 29"/>
                  <a:gd name="T17" fmla="*/ 4 h 32"/>
                  <a:gd name="T18" fmla="*/ 11 w 29"/>
                  <a:gd name="T19" fmla="*/ 2 h 32"/>
                  <a:gd name="T20" fmla="*/ 9 w 29"/>
                  <a:gd name="T21" fmla="*/ 0 h 32"/>
                  <a:gd name="T22" fmla="*/ 6 w 29"/>
                  <a:gd name="T23" fmla="*/ 1 h 32"/>
                  <a:gd name="T24" fmla="*/ 5 w 29"/>
                  <a:gd name="T25" fmla="*/ 4 h 32"/>
                  <a:gd name="T26" fmla="*/ 5 w 29"/>
                  <a:gd name="T27" fmla="*/ 6 h 32"/>
                  <a:gd name="T28" fmla="*/ 5 w 29"/>
                  <a:gd name="T29" fmla="*/ 7 h 32"/>
                  <a:gd name="T30" fmla="*/ 3 w 29"/>
                  <a:gd name="T31" fmla="*/ 8 h 32"/>
                  <a:gd name="T32" fmla="*/ 1 w 29"/>
                  <a:gd name="T33" fmla="*/ 9 h 32"/>
                  <a:gd name="T34" fmla="*/ 1 w 29"/>
                  <a:gd name="T35" fmla="*/ 11 h 32"/>
                  <a:gd name="T36" fmla="*/ 2 w 29"/>
                  <a:gd name="T37" fmla="*/ 12 h 32"/>
                  <a:gd name="T38" fmla="*/ 4 w 29"/>
                  <a:gd name="T39" fmla="*/ 12 h 32"/>
                  <a:gd name="T40" fmla="*/ 3 w 29"/>
                  <a:gd name="T41" fmla="*/ 16 h 32"/>
                  <a:gd name="T42" fmla="*/ 3 w 29"/>
                  <a:gd name="T43" fmla="*/ 18 h 32"/>
                  <a:gd name="T44" fmla="*/ 2 w 29"/>
                  <a:gd name="T45" fmla="*/ 20 h 32"/>
                  <a:gd name="T46" fmla="*/ 1 w 29"/>
                  <a:gd name="T47" fmla="*/ 21 h 32"/>
                  <a:gd name="T48" fmla="*/ 1 w 29"/>
                  <a:gd name="T49" fmla="*/ 24 h 32"/>
                  <a:gd name="T50" fmla="*/ 0 w 29"/>
                  <a:gd name="T51" fmla="*/ 28 h 32"/>
                  <a:gd name="T52" fmla="*/ 1 w 29"/>
                  <a:gd name="T53" fmla="*/ 30 h 32"/>
                  <a:gd name="T54" fmla="*/ 3 w 29"/>
                  <a:gd name="T55" fmla="*/ 31 h 32"/>
                  <a:gd name="T56" fmla="*/ 5 w 29"/>
                  <a:gd name="T57" fmla="*/ 30 h 32"/>
                  <a:gd name="T58" fmla="*/ 6 w 29"/>
                  <a:gd name="T59" fmla="*/ 29 h 32"/>
                  <a:gd name="T60" fmla="*/ 7 w 29"/>
                  <a:gd name="T61" fmla="*/ 29 h 32"/>
                  <a:gd name="T62" fmla="*/ 8 w 29"/>
                  <a:gd name="T63" fmla="*/ 27 h 32"/>
                  <a:gd name="T64" fmla="*/ 8 w 29"/>
                  <a:gd name="T65" fmla="*/ 25 h 32"/>
                  <a:gd name="T66" fmla="*/ 8 w 29"/>
                  <a:gd name="T67" fmla="*/ 23 h 32"/>
                  <a:gd name="T68" fmla="*/ 10 w 29"/>
                  <a:gd name="T69" fmla="*/ 23 h 32"/>
                  <a:gd name="T70" fmla="*/ 10 w 29"/>
                  <a:gd name="T71" fmla="*/ 25 h 32"/>
                  <a:gd name="T72" fmla="*/ 10 w 29"/>
                  <a:gd name="T73" fmla="*/ 27 h 32"/>
                  <a:gd name="T74" fmla="*/ 10 w 29"/>
                  <a:gd name="T75" fmla="*/ 30 h 32"/>
                  <a:gd name="T76" fmla="*/ 13 w 29"/>
                  <a:gd name="T77" fmla="*/ 30 h 32"/>
                  <a:gd name="T78" fmla="*/ 13 w 29"/>
                  <a:gd name="T79" fmla="*/ 29 h 32"/>
                  <a:gd name="T80" fmla="*/ 12 w 29"/>
                  <a:gd name="T81" fmla="*/ 27 h 32"/>
                  <a:gd name="T82" fmla="*/ 13 w 29"/>
                  <a:gd name="T83" fmla="*/ 26 h 32"/>
                  <a:gd name="T84" fmla="*/ 13 w 29"/>
                  <a:gd name="T85" fmla="*/ 26 h 32"/>
                  <a:gd name="T86" fmla="*/ 14 w 29"/>
                  <a:gd name="T87" fmla="*/ 25 h 32"/>
                  <a:gd name="T88" fmla="*/ 15 w 29"/>
                  <a:gd name="T89" fmla="*/ 23 h 32"/>
                  <a:gd name="T90" fmla="*/ 16 w 29"/>
                  <a:gd name="T91" fmla="*/ 21 h 32"/>
                  <a:gd name="T92" fmla="*/ 17 w 29"/>
                  <a:gd name="T93" fmla="*/ 20 h 32"/>
                  <a:gd name="T94" fmla="*/ 17 w 29"/>
                  <a:gd name="T95" fmla="*/ 18 h 32"/>
                  <a:gd name="T96" fmla="*/ 16 w 29"/>
                  <a:gd name="T97" fmla="*/ 17 h 32"/>
                  <a:gd name="T98" fmla="*/ 17 w 29"/>
                  <a:gd name="T99" fmla="*/ 14 h 32"/>
                  <a:gd name="T100" fmla="*/ 17 w 29"/>
                  <a:gd name="T101" fmla="*/ 11 h 32"/>
                  <a:gd name="T102" fmla="*/ 18 w 29"/>
                  <a:gd name="T103" fmla="*/ 9 h 32"/>
                  <a:gd name="T104" fmla="*/ 22 w 29"/>
                  <a:gd name="T105" fmla="*/ 8 h 32"/>
                  <a:gd name="T106" fmla="*/ 22 w 29"/>
                  <a:gd name="T107" fmla="*/ 6 h 32"/>
                  <a:gd name="T108" fmla="*/ 23 w 29"/>
                  <a:gd name="T109" fmla="*/ 6 h 32"/>
                  <a:gd name="T110" fmla="*/ 25 w 29"/>
                  <a:gd name="T111" fmla="*/ 6 h 32"/>
                  <a:gd name="T112" fmla="*/ 28 w 29"/>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 h="32">
                    <a:moveTo>
                      <a:pt x="28" y="6"/>
                    </a:moveTo>
                    <a:lnTo>
                      <a:pt x="28" y="4"/>
                    </a:lnTo>
                    <a:lnTo>
                      <a:pt x="25" y="4"/>
                    </a:lnTo>
                    <a:lnTo>
                      <a:pt x="25" y="5"/>
                    </a:lnTo>
                    <a:lnTo>
                      <a:pt x="23" y="5"/>
                    </a:lnTo>
                    <a:lnTo>
                      <a:pt x="23" y="4"/>
                    </a:lnTo>
                    <a:lnTo>
                      <a:pt x="22" y="4"/>
                    </a:lnTo>
                    <a:lnTo>
                      <a:pt x="22" y="5"/>
                    </a:lnTo>
                    <a:lnTo>
                      <a:pt x="21" y="5"/>
                    </a:lnTo>
                    <a:lnTo>
                      <a:pt x="18" y="5"/>
                    </a:lnTo>
                    <a:lnTo>
                      <a:pt x="17" y="5"/>
                    </a:lnTo>
                    <a:lnTo>
                      <a:pt x="15" y="5"/>
                    </a:lnTo>
                    <a:lnTo>
                      <a:pt x="14" y="5"/>
                    </a:lnTo>
                    <a:lnTo>
                      <a:pt x="14" y="4"/>
                    </a:lnTo>
                    <a:lnTo>
                      <a:pt x="13" y="4"/>
                    </a:lnTo>
                    <a:lnTo>
                      <a:pt x="12" y="4"/>
                    </a:lnTo>
                    <a:lnTo>
                      <a:pt x="12" y="4"/>
                    </a:lnTo>
                    <a:lnTo>
                      <a:pt x="11" y="4"/>
                    </a:lnTo>
                    <a:lnTo>
                      <a:pt x="11" y="3"/>
                    </a:lnTo>
                    <a:lnTo>
                      <a:pt x="11" y="2"/>
                    </a:lnTo>
                    <a:lnTo>
                      <a:pt x="10" y="1"/>
                    </a:lnTo>
                    <a:lnTo>
                      <a:pt x="9" y="0"/>
                    </a:lnTo>
                    <a:lnTo>
                      <a:pt x="8" y="0"/>
                    </a:lnTo>
                    <a:lnTo>
                      <a:pt x="6" y="1"/>
                    </a:lnTo>
                    <a:lnTo>
                      <a:pt x="5" y="3"/>
                    </a:lnTo>
                    <a:lnTo>
                      <a:pt x="5" y="4"/>
                    </a:lnTo>
                    <a:lnTo>
                      <a:pt x="5" y="5"/>
                    </a:lnTo>
                    <a:lnTo>
                      <a:pt x="5" y="6"/>
                    </a:lnTo>
                    <a:lnTo>
                      <a:pt x="6" y="7"/>
                    </a:lnTo>
                    <a:lnTo>
                      <a:pt x="5" y="7"/>
                    </a:lnTo>
                    <a:lnTo>
                      <a:pt x="4" y="7"/>
                    </a:lnTo>
                    <a:lnTo>
                      <a:pt x="3" y="8"/>
                    </a:lnTo>
                    <a:lnTo>
                      <a:pt x="1" y="8"/>
                    </a:lnTo>
                    <a:lnTo>
                      <a:pt x="1" y="9"/>
                    </a:lnTo>
                    <a:lnTo>
                      <a:pt x="1" y="10"/>
                    </a:lnTo>
                    <a:lnTo>
                      <a:pt x="1" y="11"/>
                    </a:lnTo>
                    <a:lnTo>
                      <a:pt x="1" y="12"/>
                    </a:lnTo>
                    <a:lnTo>
                      <a:pt x="2" y="12"/>
                    </a:lnTo>
                    <a:lnTo>
                      <a:pt x="3" y="12"/>
                    </a:lnTo>
                    <a:lnTo>
                      <a:pt x="4"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5" y="30"/>
                    </a:lnTo>
                    <a:lnTo>
                      <a:pt x="5" y="30"/>
                    </a:lnTo>
                    <a:lnTo>
                      <a:pt x="5" y="30"/>
                    </a:lnTo>
                    <a:lnTo>
                      <a:pt x="6" y="29"/>
                    </a:lnTo>
                    <a:lnTo>
                      <a:pt x="7" y="28"/>
                    </a:lnTo>
                    <a:lnTo>
                      <a:pt x="7" y="29"/>
                    </a:lnTo>
                    <a:lnTo>
                      <a:pt x="8" y="28"/>
                    </a:lnTo>
                    <a:lnTo>
                      <a:pt x="8" y="27"/>
                    </a:lnTo>
                    <a:lnTo>
                      <a:pt x="8" y="26"/>
                    </a:lnTo>
                    <a:lnTo>
                      <a:pt x="8" y="25"/>
                    </a:lnTo>
                    <a:lnTo>
                      <a:pt x="8" y="24"/>
                    </a:lnTo>
                    <a:lnTo>
                      <a:pt x="8" y="23"/>
                    </a:lnTo>
                    <a:lnTo>
                      <a:pt x="10" y="23"/>
                    </a:lnTo>
                    <a:lnTo>
                      <a:pt x="10" y="23"/>
                    </a:lnTo>
                    <a:lnTo>
                      <a:pt x="11" y="24"/>
                    </a:lnTo>
                    <a:lnTo>
                      <a:pt x="10" y="25"/>
                    </a:lnTo>
                    <a:lnTo>
                      <a:pt x="10" y="26"/>
                    </a:lnTo>
                    <a:lnTo>
                      <a:pt x="10" y="27"/>
                    </a:lnTo>
                    <a:lnTo>
                      <a:pt x="10" y="29"/>
                    </a:lnTo>
                    <a:lnTo>
                      <a:pt x="10" y="30"/>
                    </a:lnTo>
                    <a:lnTo>
                      <a:pt x="11" y="30"/>
                    </a:lnTo>
                    <a:lnTo>
                      <a:pt x="13" y="30"/>
                    </a:lnTo>
                    <a:lnTo>
                      <a:pt x="13" y="30"/>
                    </a:lnTo>
                    <a:lnTo>
                      <a:pt x="13" y="29"/>
                    </a:lnTo>
                    <a:lnTo>
                      <a:pt x="12" y="28"/>
                    </a:lnTo>
                    <a:lnTo>
                      <a:pt x="12" y="27"/>
                    </a:lnTo>
                    <a:lnTo>
                      <a:pt x="12" y="26"/>
                    </a:lnTo>
                    <a:lnTo>
                      <a:pt x="13" y="26"/>
                    </a:lnTo>
                    <a:lnTo>
                      <a:pt x="13" y="26"/>
                    </a:lnTo>
                    <a:lnTo>
                      <a:pt x="13" y="26"/>
                    </a:lnTo>
                    <a:lnTo>
                      <a:pt x="13" y="25"/>
                    </a:lnTo>
                    <a:lnTo>
                      <a:pt x="14" y="25"/>
                    </a:lnTo>
                    <a:lnTo>
                      <a:pt x="15" y="24"/>
                    </a:lnTo>
                    <a:lnTo>
                      <a:pt x="15" y="23"/>
                    </a:lnTo>
                    <a:lnTo>
                      <a:pt x="16" y="22"/>
                    </a:lnTo>
                    <a:lnTo>
                      <a:pt x="16" y="21"/>
                    </a:lnTo>
                    <a:lnTo>
                      <a:pt x="16" y="21"/>
                    </a:lnTo>
                    <a:lnTo>
                      <a:pt x="17" y="20"/>
                    </a:lnTo>
                    <a:lnTo>
                      <a:pt x="17" y="19"/>
                    </a:lnTo>
                    <a:lnTo>
                      <a:pt x="17" y="18"/>
                    </a:lnTo>
                    <a:lnTo>
                      <a:pt x="17" y="17"/>
                    </a:lnTo>
                    <a:lnTo>
                      <a:pt x="16" y="17"/>
                    </a:lnTo>
                    <a:lnTo>
                      <a:pt x="17" y="16"/>
                    </a:lnTo>
                    <a:lnTo>
                      <a:pt x="17" y="14"/>
                    </a:lnTo>
                    <a:lnTo>
                      <a:pt x="18" y="12"/>
                    </a:lnTo>
                    <a:lnTo>
                      <a:pt x="17" y="11"/>
                    </a:lnTo>
                    <a:lnTo>
                      <a:pt x="17" y="10"/>
                    </a:lnTo>
                    <a:lnTo>
                      <a:pt x="18" y="9"/>
                    </a:lnTo>
                    <a:lnTo>
                      <a:pt x="20" y="8"/>
                    </a:lnTo>
                    <a:lnTo>
                      <a:pt x="22" y="8"/>
                    </a:lnTo>
                    <a:lnTo>
                      <a:pt x="22" y="7"/>
                    </a:lnTo>
                    <a:lnTo>
                      <a:pt x="22" y="6"/>
                    </a:lnTo>
                    <a:lnTo>
                      <a:pt x="23" y="6"/>
                    </a:lnTo>
                    <a:lnTo>
                      <a:pt x="23" y="6"/>
                    </a:lnTo>
                    <a:lnTo>
                      <a:pt x="24" y="6"/>
                    </a:lnTo>
                    <a:lnTo>
                      <a:pt x="25" y="6"/>
                    </a:lnTo>
                    <a:lnTo>
                      <a:pt x="26" y="6"/>
                    </a:lnTo>
                    <a:lnTo>
                      <a:pt x="28"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6" name="Freeform 668"/>
              <p:cNvSpPr>
                <a:spLocks/>
              </p:cNvSpPr>
              <p:nvPr/>
            </p:nvSpPr>
            <p:spPr bwMode="auto">
              <a:xfrm>
                <a:off x="2519" y="2889"/>
                <a:ext cx="29" cy="32"/>
              </a:xfrm>
              <a:custGeom>
                <a:avLst/>
                <a:gdLst>
                  <a:gd name="T0" fmla="*/ 28 w 29"/>
                  <a:gd name="T1" fmla="*/ 4 h 32"/>
                  <a:gd name="T2" fmla="*/ 25 w 29"/>
                  <a:gd name="T3" fmla="*/ 5 h 32"/>
                  <a:gd name="T4" fmla="*/ 23 w 29"/>
                  <a:gd name="T5" fmla="*/ 4 h 32"/>
                  <a:gd name="T6" fmla="*/ 22 w 29"/>
                  <a:gd name="T7" fmla="*/ 5 h 32"/>
                  <a:gd name="T8" fmla="*/ 18 w 29"/>
                  <a:gd name="T9" fmla="*/ 5 h 32"/>
                  <a:gd name="T10" fmla="*/ 15 w 29"/>
                  <a:gd name="T11" fmla="*/ 5 h 32"/>
                  <a:gd name="T12" fmla="*/ 14 w 29"/>
                  <a:gd name="T13" fmla="*/ 4 h 32"/>
                  <a:gd name="T14" fmla="*/ 12 w 29"/>
                  <a:gd name="T15" fmla="*/ 4 h 32"/>
                  <a:gd name="T16" fmla="*/ 11 w 29"/>
                  <a:gd name="T17" fmla="*/ 4 h 32"/>
                  <a:gd name="T18" fmla="*/ 11 w 29"/>
                  <a:gd name="T19" fmla="*/ 2 h 32"/>
                  <a:gd name="T20" fmla="*/ 9 w 29"/>
                  <a:gd name="T21" fmla="*/ 0 h 32"/>
                  <a:gd name="T22" fmla="*/ 6 w 29"/>
                  <a:gd name="T23" fmla="*/ 1 h 32"/>
                  <a:gd name="T24" fmla="*/ 5 w 29"/>
                  <a:gd name="T25" fmla="*/ 4 h 32"/>
                  <a:gd name="T26" fmla="*/ 5 w 29"/>
                  <a:gd name="T27" fmla="*/ 6 h 32"/>
                  <a:gd name="T28" fmla="*/ 5 w 29"/>
                  <a:gd name="T29" fmla="*/ 7 h 32"/>
                  <a:gd name="T30" fmla="*/ 3 w 29"/>
                  <a:gd name="T31" fmla="*/ 8 h 32"/>
                  <a:gd name="T32" fmla="*/ 1 w 29"/>
                  <a:gd name="T33" fmla="*/ 9 h 32"/>
                  <a:gd name="T34" fmla="*/ 1 w 29"/>
                  <a:gd name="T35" fmla="*/ 11 h 32"/>
                  <a:gd name="T36" fmla="*/ 2 w 29"/>
                  <a:gd name="T37" fmla="*/ 12 h 32"/>
                  <a:gd name="T38" fmla="*/ 4 w 29"/>
                  <a:gd name="T39" fmla="*/ 12 h 32"/>
                  <a:gd name="T40" fmla="*/ 3 w 29"/>
                  <a:gd name="T41" fmla="*/ 16 h 32"/>
                  <a:gd name="T42" fmla="*/ 3 w 29"/>
                  <a:gd name="T43" fmla="*/ 18 h 32"/>
                  <a:gd name="T44" fmla="*/ 2 w 29"/>
                  <a:gd name="T45" fmla="*/ 20 h 32"/>
                  <a:gd name="T46" fmla="*/ 1 w 29"/>
                  <a:gd name="T47" fmla="*/ 21 h 32"/>
                  <a:gd name="T48" fmla="*/ 1 w 29"/>
                  <a:gd name="T49" fmla="*/ 24 h 32"/>
                  <a:gd name="T50" fmla="*/ 0 w 29"/>
                  <a:gd name="T51" fmla="*/ 28 h 32"/>
                  <a:gd name="T52" fmla="*/ 1 w 29"/>
                  <a:gd name="T53" fmla="*/ 30 h 32"/>
                  <a:gd name="T54" fmla="*/ 3 w 29"/>
                  <a:gd name="T55" fmla="*/ 31 h 32"/>
                  <a:gd name="T56" fmla="*/ 5 w 29"/>
                  <a:gd name="T57" fmla="*/ 30 h 32"/>
                  <a:gd name="T58" fmla="*/ 6 w 29"/>
                  <a:gd name="T59" fmla="*/ 29 h 32"/>
                  <a:gd name="T60" fmla="*/ 7 w 29"/>
                  <a:gd name="T61" fmla="*/ 29 h 32"/>
                  <a:gd name="T62" fmla="*/ 8 w 29"/>
                  <a:gd name="T63" fmla="*/ 27 h 32"/>
                  <a:gd name="T64" fmla="*/ 8 w 29"/>
                  <a:gd name="T65" fmla="*/ 25 h 32"/>
                  <a:gd name="T66" fmla="*/ 8 w 29"/>
                  <a:gd name="T67" fmla="*/ 23 h 32"/>
                  <a:gd name="T68" fmla="*/ 10 w 29"/>
                  <a:gd name="T69" fmla="*/ 23 h 32"/>
                  <a:gd name="T70" fmla="*/ 10 w 29"/>
                  <a:gd name="T71" fmla="*/ 25 h 32"/>
                  <a:gd name="T72" fmla="*/ 10 w 29"/>
                  <a:gd name="T73" fmla="*/ 27 h 32"/>
                  <a:gd name="T74" fmla="*/ 10 w 29"/>
                  <a:gd name="T75" fmla="*/ 30 h 32"/>
                  <a:gd name="T76" fmla="*/ 13 w 29"/>
                  <a:gd name="T77" fmla="*/ 30 h 32"/>
                  <a:gd name="T78" fmla="*/ 13 w 29"/>
                  <a:gd name="T79" fmla="*/ 29 h 32"/>
                  <a:gd name="T80" fmla="*/ 12 w 29"/>
                  <a:gd name="T81" fmla="*/ 27 h 32"/>
                  <a:gd name="T82" fmla="*/ 13 w 29"/>
                  <a:gd name="T83" fmla="*/ 26 h 32"/>
                  <a:gd name="T84" fmla="*/ 13 w 29"/>
                  <a:gd name="T85" fmla="*/ 26 h 32"/>
                  <a:gd name="T86" fmla="*/ 14 w 29"/>
                  <a:gd name="T87" fmla="*/ 25 h 32"/>
                  <a:gd name="T88" fmla="*/ 15 w 29"/>
                  <a:gd name="T89" fmla="*/ 23 h 32"/>
                  <a:gd name="T90" fmla="*/ 16 w 29"/>
                  <a:gd name="T91" fmla="*/ 21 h 32"/>
                  <a:gd name="T92" fmla="*/ 17 w 29"/>
                  <a:gd name="T93" fmla="*/ 20 h 32"/>
                  <a:gd name="T94" fmla="*/ 17 w 29"/>
                  <a:gd name="T95" fmla="*/ 18 h 32"/>
                  <a:gd name="T96" fmla="*/ 16 w 29"/>
                  <a:gd name="T97" fmla="*/ 17 h 32"/>
                  <a:gd name="T98" fmla="*/ 17 w 29"/>
                  <a:gd name="T99" fmla="*/ 14 h 32"/>
                  <a:gd name="T100" fmla="*/ 17 w 29"/>
                  <a:gd name="T101" fmla="*/ 11 h 32"/>
                  <a:gd name="T102" fmla="*/ 18 w 29"/>
                  <a:gd name="T103" fmla="*/ 9 h 32"/>
                  <a:gd name="T104" fmla="*/ 22 w 29"/>
                  <a:gd name="T105" fmla="*/ 8 h 32"/>
                  <a:gd name="T106" fmla="*/ 22 w 29"/>
                  <a:gd name="T107" fmla="*/ 6 h 32"/>
                  <a:gd name="T108" fmla="*/ 23 w 29"/>
                  <a:gd name="T109" fmla="*/ 6 h 32"/>
                  <a:gd name="T110" fmla="*/ 25 w 29"/>
                  <a:gd name="T111" fmla="*/ 6 h 32"/>
                  <a:gd name="T112" fmla="*/ 28 w 29"/>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 h="32">
                    <a:moveTo>
                      <a:pt x="28" y="6"/>
                    </a:moveTo>
                    <a:lnTo>
                      <a:pt x="28" y="4"/>
                    </a:lnTo>
                    <a:lnTo>
                      <a:pt x="25" y="4"/>
                    </a:lnTo>
                    <a:lnTo>
                      <a:pt x="25" y="5"/>
                    </a:lnTo>
                    <a:lnTo>
                      <a:pt x="23" y="5"/>
                    </a:lnTo>
                    <a:lnTo>
                      <a:pt x="23" y="4"/>
                    </a:lnTo>
                    <a:lnTo>
                      <a:pt x="22" y="4"/>
                    </a:lnTo>
                    <a:lnTo>
                      <a:pt x="22" y="5"/>
                    </a:lnTo>
                    <a:lnTo>
                      <a:pt x="21" y="5"/>
                    </a:lnTo>
                    <a:lnTo>
                      <a:pt x="18" y="5"/>
                    </a:lnTo>
                    <a:lnTo>
                      <a:pt x="17" y="5"/>
                    </a:lnTo>
                    <a:lnTo>
                      <a:pt x="15" y="5"/>
                    </a:lnTo>
                    <a:lnTo>
                      <a:pt x="14" y="5"/>
                    </a:lnTo>
                    <a:lnTo>
                      <a:pt x="14" y="4"/>
                    </a:lnTo>
                    <a:lnTo>
                      <a:pt x="13" y="4"/>
                    </a:lnTo>
                    <a:lnTo>
                      <a:pt x="12" y="4"/>
                    </a:lnTo>
                    <a:lnTo>
                      <a:pt x="12" y="4"/>
                    </a:lnTo>
                    <a:lnTo>
                      <a:pt x="11" y="4"/>
                    </a:lnTo>
                    <a:lnTo>
                      <a:pt x="11" y="3"/>
                    </a:lnTo>
                    <a:lnTo>
                      <a:pt x="11" y="2"/>
                    </a:lnTo>
                    <a:lnTo>
                      <a:pt x="10" y="1"/>
                    </a:lnTo>
                    <a:lnTo>
                      <a:pt x="9" y="0"/>
                    </a:lnTo>
                    <a:lnTo>
                      <a:pt x="8" y="0"/>
                    </a:lnTo>
                    <a:lnTo>
                      <a:pt x="6" y="1"/>
                    </a:lnTo>
                    <a:lnTo>
                      <a:pt x="5" y="3"/>
                    </a:lnTo>
                    <a:lnTo>
                      <a:pt x="5" y="4"/>
                    </a:lnTo>
                    <a:lnTo>
                      <a:pt x="5" y="5"/>
                    </a:lnTo>
                    <a:lnTo>
                      <a:pt x="5" y="6"/>
                    </a:lnTo>
                    <a:lnTo>
                      <a:pt x="6" y="7"/>
                    </a:lnTo>
                    <a:lnTo>
                      <a:pt x="5" y="7"/>
                    </a:lnTo>
                    <a:lnTo>
                      <a:pt x="4" y="7"/>
                    </a:lnTo>
                    <a:lnTo>
                      <a:pt x="3" y="8"/>
                    </a:lnTo>
                    <a:lnTo>
                      <a:pt x="1" y="8"/>
                    </a:lnTo>
                    <a:lnTo>
                      <a:pt x="1" y="9"/>
                    </a:lnTo>
                    <a:lnTo>
                      <a:pt x="1" y="10"/>
                    </a:lnTo>
                    <a:lnTo>
                      <a:pt x="1" y="11"/>
                    </a:lnTo>
                    <a:lnTo>
                      <a:pt x="1" y="12"/>
                    </a:lnTo>
                    <a:lnTo>
                      <a:pt x="2" y="12"/>
                    </a:lnTo>
                    <a:lnTo>
                      <a:pt x="3" y="12"/>
                    </a:lnTo>
                    <a:lnTo>
                      <a:pt x="4"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5" y="30"/>
                    </a:lnTo>
                    <a:lnTo>
                      <a:pt x="5" y="30"/>
                    </a:lnTo>
                    <a:lnTo>
                      <a:pt x="5" y="30"/>
                    </a:lnTo>
                    <a:lnTo>
                      <a:pt x="6" y="29"/>
                    </a:lnTo>
                    <a:lnTo>
                      <a:pt x="7" y="28"/>
                    </a:lnTo>
                    <a:lnTo>
                      <a:pt x="7" y="29"/>
                    </a:lnTo>
                    <a:lnTo>
                      <a:pt x="8" y="28"/>
                    </a:lnTo>
                    <a:lnTo>
                      <a:pt x="8" y="27"/>
                    </a:lnTo>
                    <a:lnTo>
                      <a:pt x="8" y="26"/>
                    </a:lnTo>
                    <a:lnTo>
                      <a:pt x="8" y="25"/>
                    </a:lnTo>
                    <a:lnTo>
                      <a:pt x="8" y="24"/>
                    </a:lnTo>
                    <a:lnTo>
                      <a:pt x="8" y="23"/>
                    </a:lnTo>
                    <a:lnTo>
                      <a:pt x="10" y="23"/>
                    </a:lnTo>
                    <a:lnTo>
                      <a:pt x="10" y="23"/>
                    </a:lnTo>
                    <a:lnTo>
                      <a:pt x="11" y="24"/>
                    </a:lnTo>
                    <a:lnTo>
                      <a:pt x="10" y="25"/>
                    </a:lnTo>
                    <a:lnTo>
                      <a:pt x="10" y="26"/>
                    </a:lnTo>
                    <a:lnTo>
                      <a:pt x="10" y="27"/>
                    </a:lnTo>
                    <a:lnTo>
                      <a:pt x="10" y="29"/>
                    </a:lnTo>
                    <a:lnTo>
                      <a:pt x="10" y="30"/>
                    </a:lnTo>
                    <a:lnTo>
                      <a:pt x="11" y="30"/>
                    </a:lnTo>
                    <a:lnTo>
                      <a:pt x="13" y="30"/>
                    </a:lnTo>
                    <a:lnTo>
                      <a:pt x="13" y="30"/>
                    </a:lnTo>
                    <a:lnTo>
                      <a:pt x="13" y="29"/>
                    </a:lnTo>
                    <a:lnTo>
                      <a:pt x="12" y="28"/>
                    </a:lnTo>
                    <a:lnTo>
                      <a:pt x="12" y="27"/>
                    </a:lnTo>
                    <a:lnTo>
                      <a:pt x="12" y="26"/>
                    </a:lnTo>
                    <a:lnTo>
                      <a:pt x="13" y="26"/>
                    </a:lnTo>
                    <a:lnTo>
                      <a:pt x="13" y="26"/>
                    </a:lnTo>
                    <a:lnTo>
                      <a:pt x="13" y="26"/>
                    </a:lnTo>
                    <a:lnTo>
                      <a:pt x="13" y="25"/>
                    </a:lnTo>
                    <a:lnTo>
                      <a:pt x="14" y="25"/>
                    </a:lnTo>
                    <a:lnTo>
                      <a:pt x="15" y="24"/>
                    </a:lnTo>
                    <a:lnTo>
                      <a:pt x="15" y="23"/>
                    </a:lnTo>
                    <a:lnTo>
                      <a:pt x="16" y="22"/>
                    </a:lnTo>
                    <a:lnTo>
                      <a:pt x="16" y="21"/>
                    </a:lnTo>
                    <a:lnTo>
                      <a:pt x="16" y="21"/>
                    </a:lnTo>
                    <a:lnTo>
                      <a:pt x="17" y="20"/>
                    </a:lnTo>
                    <a:lnTo>
                      <a:pt x="17" y="19"/>
                    </a:lnTo>
                    <a:lnTo>
                      <a:pt x="17" y="18"/>
                    </a:lnTo>
                    <a:lnTo>
                      <a:pt x="17" y="17"/>
                    </a:lnTo>
                    <a:lnTo>
                      <a:pt x="16" y="17"/>
                    </a:lnTo>
                    <a:lnTo>
                      <a:pt x="17" y="16"/>
                    </a:lnTo>
                    <a:lnTo>
                      <a:pt x="17" y="14"/>
                    </a:lnTo>
                    <a:lnTo>
                      <a:pt x="18" y="12"/>
                    </a:lnTo>
                    <a:lnTo>
                      <a:pt x="17" y="11"/>
                    </a:lnTo>
                    <a:lnTo>
                      <a:pt x="17" y="10"/>
                    </a:lnTo>
                    <a:lnTo>
                      <a:pt x="18" y="9"/>
                    </a:lnTo>
                    <a:lnTo>
                      <a:pt x="20" y="8"/>
                    </a:lnTo>
                    <a:lnTo>
                      <a:pt x="22" y="8"/>
                    </a:lnTo>
                    <a:lnTo>
                      <a:pt x="22" y="7"/>
                    </a:lnTo>
                    <a:lnTo>
                      <a:pt x="22" y="6"/>
                    </a:lnTo>
                    <a:lnTo>
                      <a:pt x="23" y="6"/>
                    </a:lnTo>
                    <a:lnTo>
                      <a:pt x="23" y="6"/>
                    </a:lnTo>
                    <a:lnTo>
                      <a:pt x="24" y="6"/>
                    </a:lnTo>
                    <a:lnTo>
                      <a:pt x="25" y="6"/>
                    </a:lnTo>
                    <a:lnTo>
                      <a:pt x="26" y="6"/>
                    </a:lnTo>
                    <a:lnTo>
                      <a:pt x="28"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7" name="Freeform 669"/>
              <p:cNvSpPr>
                <a:spLocks/>
              </p:cNvSpPr>
              <p:nvPr/>
            </p:nvSpPr>
            <p:spPr bwMode="auto">
              <a:xfrm>
                <a:off x="2539" y="2894"/>
                <a:ext cx="1" cy="3"/>
              </a:xfrm>
              <a:custGeom>
                <a:avLst/>
                <a:gdLst>
                  <a:gd name="T0" fmla="*/ 0 w 1"/>
                  <a:gd name="T1" fmla="*/ 0 h 3"/>
                  <a:gd name="T2" fmla="*/ 0 w 1"/>
                  <a:gd name="T3" fmla="*/ 1 h 3"/>
                  <a:gd name="T4" fmla="*/ 0 w 1"/>
                  <a:gd name="T5" fmla="*/ 1 h 3"/>
                  <a:gd name="T6" fmla="*/ 0 w 1"/>
                  <a:gd name="T7" fmla="*/ 2 h 3"/>
                  <a:gd name="T8" fmla="*/ 0 w 1"/>
                  <a:gd name="T9" fmla="*/ 2 h 3"/>
                  <a:gd name="T10" fmla="*/ 0 w 1"/>
                  <a:gd name="T11" fmla="*/ 2 h 3"/>
                  <a:gd name="T12" fmla="*/ 0 w 1"/>
                  <a:gd name="T13" fmla="*/ 2 h 3"/>
                  <a:gd name="T14" fmla="*/ 0 w 1"/>
                  <a:gd name="T15" fmla="*/ 2 h 3"/>
                  <a:gd name="T16" fmla="*/ 0 w 1"/>
                  <a:gd name="T17" fmla="*/ 2 h 3"/>
                  <a:gd name="T18" fmla="*/ 0 w 1"/>
                  <a:gd name="T19" fmla="*/ 1 h 3"/>
                  <a:gd name="T20" fmla="*/ 0 w 1"/>
                  <a:gd name="T21" fmla="*/ 0 h 3"/>
                  <a:gd name="T22" fmla="*/ 0 w 1"/>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0"/>
                    </a:moveTo>
                    <a:lnTo>
                      <a:pt x="0" y="1"/>
                    </a:lnTo>
                    <a:lnTo>
                      <a:pt x="0" y="1"/>
                    </a:lnTo>
                    <a:lnTo>
                      <a:pt x="0" y="2"/>
                    </a:lnTo>
                    <a:lnTo>
                      <a:pt x="0" y="2"/>
                    </a:lnTo>
                    <a:lnTo>
                      <a:pt x="0" y="2"/>
                    </a:lnTo>
                    <a:lnTo>
                      <a:pt x="0" y="2"/>
                    </a:lnTo>
                    <a:lnTo>
                      <a:pt x="0" y="2"/>
                    </a:lnTo>
                    <a:lnTo>
                      <a:pt x="0" y="2"/>
                    </a:lnTo>
                    <a:lnTo>
                      <a:pt x="0"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8" name="Freeform 670"/>
              <p:cNvSpPr>
                <a:spLocks/>
              </p:cNvSpPr>
              <p:nvPr/>
            </p:nvSpPr>
            <p:spPr bwMode="auto">
              <a:xfrm>
                <a:off x="2539" y="2894"/>
                <a:ext cx="1" cy="3"/>
              </a:xfrm>
              <a:custGeom>
                <a:avLst/>
                <a:gdLst>
                  <a:gd name="T0" fmla="*/ 0 w 1"/>
                  <a:gd name="T1" fmla="*/ 0 h 3"/>
                  <a:gd name="T2" fmla="*/ 0 w 1"/>
                  <a:gd name="T3" fmla="*/ 1 h 3"/>
                  <a:gd name="T4" fmla="*/ 0 w 1"/>
                  <a:gd name="T5" fmla="*/ 1 h 3"/>
                  <a:gd name="T6" fmla="*/ 0 w 1"/>
                  <a:gd name="T7" fmla="*/ 2 h 3"/>
                  <a:gd name="T8" fmla="*/ 0 w 1"/>
                  <a:gd name="T9" fmla="*/ 2 h 3"/>
                  <a:gd name="T10" fmla="*/ 0 w 1"/>
                  <a:gd name="T11" fmla="*/ 2 h 3"/>
                  <a:gd name="T12" fmla="*/ 0 w 1"/>
                  <a:gd name="T13" fmla="*/ 2 h 3"/>
                  <a:gd name="T14" fmla="*/ 0 w 1"/>
                  <a:gd name="T15" fmla="*/ 2 h 3"/>
                  <a:gd name="T16" fmla="*/ 0 w 1"/>
                  <a:gd name="T17" fmla="*/ 2 h 3"/>
                  <a:gd name="T18" fmla="*/ 0 w 1"/>
                  <a:gd name="T19" fmla="*/ 1 h 3"/>
                  <a:gd name="T20" fmla="*/ 0 w 1"/>
                  <a:gd name="T21" fmla="*/ 0 h 3"/>
                  <a:gd name="T22" fmla="*/ 0 w 1"/>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0"/>
                    </a:moveTo>
                    <a:lnTo>
                      <a:pt x="0" y="1"/>
                    </a:lnTo>
                    <a:lnTo>
                      <a:pt x="0" y="1"/>
                    </a:lnTo>
                    <a:lnTo>
                      <a:pt x="0" y="2"/>
                    </a:lnTo>
                    <a:lnTo>
                      <a:pt x="0" y="2"/>
                    </a:lnTo>
                    <a:lnTo>
                      <a:pt x="0" y="2"/>
                    </a:lnTo>
                    <a:lnTo>
                      <a:pt x="0" y="2"/>
                    </a:lnTo>
                    <a:lnTo>
                      <a:pt x="0" y="2"/>
                    </a:lnTo>
                    <a:lnTo>
                      <a:pt x="0" y="2"/>
                    </a:lnTo>
                    <a:lnTo>
                      <a:pt x="0"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9" name="Freeform 671"/>
              <p:cNvSpPr>
                <a:spLocks/>
              </p:cNvSpPr>
              <p:nvPr/>
            </p:nvSpPr>
            <p:spPr bwMode="auto">
              <a:xfrm>
                <a:off x="2532" y="2904"/>
                <a:ext cx="2" cy="1"/>
              </a:xfrm>
              <a:custGeom>
                <a:avLst/>
                <a:gdLst>
                  <a:gd name="T0" fmla="*/ 0 w 2"/>
                  <a:gd name="T1" fmla="*/ 0 h 1"/>
                  <a:gd name="T2" fmla="*/ 0 w 2"/>
                  <a:gd name="T3" fmla="*/ 0 h 1"/>
                  <a:gd name="T4" fmla="*/ 1 w 2"/>
                  <a:gd name="T5" fmla="*/ 0 h 1"/>
                  <a:gd name="T6" fmla="*/ 1 w 2"/>
                  <a:gd name="T7" fmla="*/ 0 h 1"/>
                  <a:gd name="T8" fmla="*/ 1 w 2"/>
                  <a:gd name="T9" fmla="*/ 0 h 1"/>
                  <a:gd name="T10" fmla="*/ 1 w 2"/>
                  <a:gd name="T11" fmla="*/ 0 h 1"/>
                  <a:gd name="T12" fmla="*/ 1 w 2"/>
                  <a:gd name="T13" fmla="*/ 0 h 1"/>
                  <a:gd name="T14" fmla="*/ 0 w 2"/>
                  <a:gd name="T15" fmla="*/ 0 h 1"/>
                  <a:gd name="T16" fmla="*/ 0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0"/>
                    </a:moveTo>
                    <a:lnTo>
                      <a:pt x="0" y="0"/>
                    </a:lnTo>
                    <a:lnTo>
                      <a:pt x="1" y="0"/>
                    </a:lnTo>
                    <a:lnTo>
                      <a:pt x="1" y="0"/>
                    </a:lnTo>
                    <a:lnTo>
                      <a:pt x="1" y="0"/>
                    </a:lnTo>
                    <a:lnTo>
                      <a:pt x="1" y="0"/>
                    </a:lnTo>
                    <a:lnTo>
                      <a:pt x="1"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0" name="Freeform 672"/>
              <p:cNvSpPr>
                <a:spLocks/>
              </p:cNvSpPr>
              <p:nvPr/>
            </p:nvSpPr>
            <p:spPr bwMode="auto">
              <a:xfrm>
                <a:off x="2532" y="2904"/>
                <a:ext cx="2" cy="1"/>
              </a:xfrm>
              <a:custGeom>
                <a:avLst/>
                <a:gdLst>
                  <a:gd name="T0" fmla="*/ 0 w 2"/>
                  <a:gd name="T1" fmla="*/ 0 h 1"/>
                  <a:gd name="T2" fmla="*/ 0 w 2"/>
                  <a:gd name="T3" fmla="*/ 0 h 1"/>
                  <a:gd name="T4" fmla="*/ 1 w 2"/>
                  <a:gd name="T5" fmla="*/ 0 h 1"/>
                  <a:gd name="T6" fmla="*/ 1 w 2"/>
                  <a:gd name="T7" fmla="*/ 0 h 1"/>
                  <a:gd name="T8" fmla="*/ 1 w 2"/>
                  <a:gd name="T9" fmla="*/ 0 h 1"/>
                  <a:gd name="T10" fmla="*/ 1 w 2"/>
                  <a:gd name="T11" fmla="*/ 0 h 1"/>
                  <a:gd name="T12" fmla="*/ 1 w 2"/>
                  <a:gd name="T13" fmla="*/ 0 h 1"/>
                  <a:gd name="T14" fmla="*/ 0 w 2"/>
                  <a:gd name="T15" fmla="*/ 0 h 1"/>
                  <a:gd name="T16" fmla="*/ 0 w 2"/>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
                    <a:moveTo>
                      <a:pt x="0" y="0"/>
                    </a:moveTo>
                    <a:lnTo>
                      <a:pt x="0" y="0"/>
                    </a:lnTo>
                    <a:lnTo>
                      <a:pt x="1" y="0"/>
                    </a:lnTo>
                    <a:lnTo>
                      <a:pt x="1" y="0"/>
                    </a:lnTo>
                    <a:lnTo>
                      <a:pt x="1" y="0"/>
                    </a:lnTo>
                    <a:lnTo>
                      <a:pt x="1" y="0"/>
                    </a:lnTo>
                    <a:lnTo>
                      <a:pt x="1"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0" name="Group 673"/>
            <p:cNvGrpSpPr>
              <a:grpSpLocks/>
            </p:cNvGrpSpPr>
            <p:nvPr/>
          </p:nvGrpSpPr>
          <p:grpSpPr bwMode="auto">
            <a:xfrm>
              <a:off x="3900836" y="4786447"/>
              <a:ext cx="427582" cy="220403"/>
              <a:chOff x="2920" y="3236"/>
              <a:chExt cx="171" cy="62"/>
            </a:xfrm>
          </p:grpSpPr>
          <p:grpSp>
            <p:nvGrpSpPr>
              <p:cNvPr id="1378" name="Group 674"/>
              <p:cNvGrpSpPr>
                <a:grpSpLocks/>
              </p:cNvGrpSpPr>
              <p:nvPr/>
            </p:nvGrpSpPr>
            <p:grpSpPr bwMode="auto">
              <a:xfrm>
                <a:off x="2931" y="3236"/>
                <a:ext cx="154" cy="62"/>
                <a:chOff x="2931" y="3236"/>
                <a:chExt cx="154" cy="62"/>
              </a:xfrm>
            </p:grpSpPr>
            <p:sp>
              <p:nvSpPr>
                <p:cNvPr id="1380" name="Freeform 675"/>
                <p:cNvSpPr>
                  <a:spLocks/>
                </p:cNvSpPr>
                <p:nvPr/>
              </p:nvSpPr>
              <p:spPr bwMode="auto">
                <a:xfrm>
                  <a:off x="2931" y="3240"/>
                  <a:ext cx="154" cy="58"/>
                </a:xfrm>
                <a:custGeom>
                  <a:avLst/>
                  <a:gdLst>
                    <a:gd name="T0" fmla="*/ 79 w 154"/>
                    <a:gd name="T1" fmla="*/ 18 h 58"/>
                    <a:gd name="T2" fmla="*/ 19 w 154"/>
                    <a:gd name="T3" fmla="*/ 1 h 58"/>
                    <a:gd name="T4" fmla="*/ 12 w 154"/>
                    <a:gd name="T5" fmla="*/ 0 h 58"/>
                    <a:gd name="T6" fmla="*/ 8 w 154"/>
                    <a:gd name="T7" fmla="*/ 1 h 58"/>
                    <a:gd name="T8" fmla="*/ 5 w 154"/>
                    <a:gd name="T9" fmla="*/ 2 h 58"/>
                    <a:gd name="T10" fmla="*/ 3 w 154"/>
                    <a:gd name="T11" fmla="*/ 4 h 58"/>
                    <a:gd name="T12" fmla="*/ 2 w 154"/>
                    <a:gd name="T13" fmla="*/ 5 h 58"/>
                    <a:gd name="T14" fmla="*/ 1 w 154"/>
                    <a:gd name="T15" fmla="*/ 7 h 58"/>
                    <a:gd name="T16" fmla="*/ 0 w 154"/>
                    <a:gd name="T17" fmla="*/ 10 h 58"/>
                    <a:gd name="T18" fmla="*/ 1 w 154"/>
                    <a:gd name="T19" fmla="*/ 12 h 58"/>
                    <a:gd name="T20" fmla="*/ 2 w 154"/>
                    <a:gd name="T21" fmla="*/ 14 h 58"/>
                    <a:gd name="T22" fmla="*/ 3 w 154"/>
                    <a:gd name="T23" fmla="*/ 16 h 58"/>
                    <a:gd name="T24" fmla="*/ 8 w 154"/>
                    <a:gd name="T25" fmla="*/ 20 h 58"/>
                    <a:gd name="T26" fmla="*/ 14 w 154"/>
                    <a:gd name="T27" fmla="*/ 22 h 58"/>
                    <a:gd name="T28" fmla="*/ 134 w 154"/>
                    <a:gd name="T29" fmla="*/ 56 h 58"/>
                    <a:gd name="T30" fmla="*/ 140 w 154"/>
                    <a:gd name="T31" fmla="*/ 57 h 58"/>
                    <a:gd name="T32" fmla="*/ 146 w 154"/>
                    <a:gd name="T33" fmla="*/ 56 h 58"/>
                    <a:gd name="T34" fmla="*/ 148 w 154"/>
                    <a:gd name="T35" fmla="*/ 56 h 58"/>
                    <a:gd name="T36" fmla="*/ 150 w 154"/>
                    <a:gd name="T37" fmla="*/ 54 h 58"/>
                    <a:gd name="T38" fmla="*/ 151 w 154"/>
                    <a:gd name="T39" fmla="*/ 52 h 58"/>
                    <a:gd name="T40" fmla="*/ 152 w 154"/>
                    <a:gd name="T41" fmla="*/ 50 h 58"/>
                    <a:gd name="T42" fmla="*/ 153 w 154"/>
                    <a:gd name="T43" fmla="*/ 47 h 58"/>
                    <a:gd name="T44" fmla="*/ 152 w 154"/>
                    <a:gd name="T45" fmla="*/ 46 h 58"/>
                    <a:gd name="T46" fmla="*/ 151 w 154"/>
                    <a:gd name="T47" fmla="*/ 43 h 58"/>
                    <a:gd name="T48" fmla="*/ 149 w 154"/>
                    <a:gd name="T49" fmla="*/ 42 h 58"/>
                    <a:gd name="T50" fmla="*/ 145 w 154"/>
                    <a:gd name="T51" fmla="*/ 37 h 58"/>
                    <a:gd name="T52" fmla="*/ 140 w 154"/>
                    <a:gd name="T53" fmla="*/ 34 h 58"/>
                    <a:gd name="T54" fmla="*/ 79 w 154"/>
                    <a:gd name="T55" fmla="*/ 1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58">
                      <a:moveTo>
                        <a:pt x="79" y="18"/>
                      </a:moveTo>
                      <a:lnTo>
                        <a:pt x="19" y="1"/>
                      </a:lnTo>
                      <a:lnTo>
                        <a:pt x="12" y="0"/>
                      </a:lnTo>
                      <a:lnTo>
                        <a:pt x="8" y="1"/>
                      </a:lnTo>
                      <a:lnTo>
                        <a:pt x="5" y="2"/>
                      </a:lnTo>
                      <a:lnTo>
                        <a:pt x="3" y="4"/>
                      </a:lnTo>
                      <a:lnTo>
                        <a:pt x="2" y="5"/>
                      </a:lnTo>
                      <a:lnTo>
                        <a:pt x="1" y="7"/>
                      </a:lnTo>
                      <a:lnTo>
                        <a:pt x="0" y="10"/>
                      </a:lnTo>
                      <a:lnTo>
                        <a:pt x="1" y="12"/>
                      </a:lnTo>
                      <a:lnTo>
                        <a:pt x="2" y="14"/>
                      </a:lnTo>
                      <a:lnTo>
                        <a:pt x="3" y="16"/>
                      </a:lnTo>
                      <a:lnTo>
                        <a:pt x="8" y="20"/>
                      </a:lnTo>
                      <a:lnTo>
                        <a:pt x="14" y="22"/>
                      </a:lnTo>
                      <a:lnTo>
                        <a:pt x="134" y="56"/>
                      </a:lnTo>
                      <a:lnTo>
                        <a:pt x="140" y="57"/>
                      </a:lnTo>
                      <a:lnTo>
                        <a:pt x="146" y="56"/>
                      </a:lnTo>
                      <a:lnTo>
                        <a:pt x="148" y="56"/>
                      </a:lnTo>
                      <a:lnTo>
                        <a:pt x="150" y="54"/>
                      </a:lnTo>
                      <a:lnTo>
                        <a:pt x="151" y="52"/>
                      </a:lnTo>
                      <a:lnTo>
                        <a:pt x="152" y="50"/>
                      </a:lnTo>
                      <a:lnTo>
                        <a:pt x="153" y="47"/>
                      </a:lnTo>
                      <a:lnTo>
                        <a:pt x="152" y="46"/>
                      </a:lnTo>
                      <a:lnTo>
                        <a:pt x="151" y="43"/>
                      </a:lnTo>
                      <a:lnTo>
                        <a:pt x="149" y="42"/>
                      </a:lnTo>
                      <a:lnTo>
                        <a:pt x="145" y="37"/>
                      </a:lnTo>
                      <a:lnTo>
                        <a:pt x="140" y="34"/>
                      </a:lnTo>
                      <a:lnTo>
                        <a:pt x="79" y="18"/>
                      </a:lnTo>
                    </a:path>
                  </a:pathLst>
                </a:custGeom>
                <a:solidFill>
                  <a:srgbClr val="960A1E"/>
                </a:solidFill>
                <a:ln w="12700" cap="rnd" cmpd="sng">
                  <a:solidFill>
                    <a:srgbClr val="6A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1" name="Freeform 676"/>
                <p:cNvSpPr>
                  <a:spLocks/>
                </p:cNvSpPr>
                <p:nvPr/>
              </p:nvSpPr>
              <p:spPr bwMode="auto">
                <a:xfrm>
                  <a:off x="3021" y="3252"/>
                  <a:ext cx="31" cy="17"/>
                </a:xfrm>
                <a:custGeom>
                  <a:avLst/>
                  <a:gdLst>
                    <a:gd name="T0" fmla="*/ 30 w 31"/>
                    <a:gd name="T1" fmla="*/ 16 h 17"/>
                    <a:gd name="T2" fmla="*/ 23 w 31"/>
                    <a:gd name="T3" fmla="*/ 4 h 17"/>
                    <a:gd name="T4" fmla="*/ 4 w 31"/>
                    <a:gd name="T5" fmla="*/ 0 h 17"/>
                    <a:gd name="T6" fmla="*/ 0 w 31"/>
                    <a:gd name="T7" fmla="*/ 11 h 17"/>
                    <a:gd name="T8" fmla="*/ 17 w 31"/>
                    <a:gd name="T9" fmla="*/ 16 h 17"/>
                    <a:gd name="T10" fmla="*/ 30 w 31"/>
                    <a:gd name="T11" fmla="*/ 16 h 17"/>
                  </a:gdLst>
                  <a:ahLst/>
                  <a:cxnLst>
                    <a:cxn ang="0">
                      <a:pos x="T0" y="T1"/>
                    </a:cxn>
                    <a:cxn ang="0">
                      <a:pos x="T2" y="T3"/>
                    </a:cxn>
                    <a:cxn ang="0">
                      <a:pos x="T4" y="T5"/>
                    </a:cxn>
                    <a:cxn ang="0">
                      <a:pos x="T6" y="T7"/>
                    </a:cxn>
                    <a:cxn ang="0">
                      <a:pos x="T8" y="T9"/>
                    </a:cxn>
                    <a:cxn ang="0">
                      <a:pos x="T10" y="T11"/>
                    </a:cxn>
                  </a:cxnLst>
                  <a:rect l="0" t="0" r="r" b="b"/>
                  <a:pathLst>
                    <a:path w="31" h="17">
                      <a:moveTo>
                        <a:pt x="30" y="16"/>
                      </a:moveTo>
                      <a:lnTo>
                        <a:pt x="23" y="4"/>
                      </a:lnTo>
                      <a:lnTo>
                        <a:pt x="4" y="0"/>
                      </a:lnTo>
                      <a:lnTo>
                        <a:pt x="0" y="11"/>
                      </a:lnTo>
                      <a:lnTo>
                        <a:pt x="17" y="16"/>
                      </a:lnTo>
                      <a:lnTo>
                        <a:pt x="30" y="16"/>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2" name="Freeform 677"/>
                <p:cNvSpPr>
                  <a:spLocks/>
                </p:cNvSpPr>
                <p:nvPr/>
              </p:nvSpPr>
              <p:spPr bwMode="auto">
                <a:xfrm>
                  <a:off x="3024" y="3252"/>
                  <a:ext cx="30" cy="20"/>
                </a:xfrm>
                <a:custGeom>
                  <a:avLst/>
                  <a:gdLst>
                    <a:gd name="T0" fmla="*/ 29 w 30"/>
                    <a:gd name="T1" fmla="*/ 19 h 20"/>
                    <a:gd name="T2" fmla="*/ 22 w 30"/>
                    <a:gd name="T3" fmla="*/ 5 h 20"/>
                    <a:gd name="T4" fmla="*/ 4 w 30"/>
                    <a:gd name="T5" fmla="*/ 0 h 20"/>
                    <a:gd name="T6" fmla="*/ 0 w 30"/>
                    <a:gd name="T7" fmla="*/ 13 h 20"/>
                    <a:gd name="T8" fmla="*/ 17 w 30"/>
                    <a:gd name="T9" fmla="*/ 18 h 20"/>
                    <a:gd name="T10" fmla="*/ 29 w 30"/>
                    <a:gd name="T11" fmla="*/ 19 h 20"/>
                  </a:gdLst>
                  <a:ahLst/>
                  <a:cxnLst>
                    <a:cxn ang="0">
                      <a:pos x="T0" y="T1"/>
                    </a:cxn>
                    <a:cxn ang="0">
                      <a:pos x="T2" y="T3"/>
                    </a:cxn>
                    <a:cxn ang="0">
                      <a:pos x="T4" y="T5"/>
                    </a:cxn>
                    <a:cxn ang="0">
                      <a:pos x="T6" y="T7"/>
                    </a:cxn>
                    <a:cxn ang="0">
                      <a:pos x="T8" y="T9"/>
                    </a:cxn>
                    <a:cxn ang="0">
                      <a:pos x="T10" y="T11"/>
                    </a:cxn>
                  </a:cxnLst>
                  <a:rect l="0" t="0" r="r" b="b"/>
                  <a:pathLst>
                    <a:path w="30" h="20">
                      <a:moveTo>
                        <a:pt x="29" y="19"/>
                      </a:moveTo>
                      <a:lnTo>
                        <a:pt x="22" y="5"/>
                      </a:lnTo>
                      <a:lnTo>
                        <a:pt x="4" y="0"/>
                      </a:lnTo>
                      <a:lnTo>
                        <a:pt x="0" y="13"/>
                      </a:lnTo>
                      <a:lnTo>
                        <a:pt x="17" y="18"/>
                      </a:lnTo>
                      <a:lnTo>
                        <a:pt x="29" y="19"/>
                      </a:lnTo>
                    </a:path>
                  </a:pathLst>
                </a:custGeom>
                <a:solidFill>
                  <a:srgbClr val="960A1E"/>
                </a:solidFill>
                <a:ln w="12700" cap="rnd" cmpd="sng">
                  <a:solidFill>
                    <a:srgbClr val="6A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3" name="Freeform 678"/>
                <p:cNvSpPr>
                  <a:spLocks/>
                </p:cNvSpPr>
                <p:nvPr/>
              </p:nvSpPr>
              <p:spPr bwMode="auto">
                <a:xfrm>
                  <a:off x="3026" y="3251"/>
                  <a:ext cx="21" cy="7"/>
                </a:xfrm>
                <a:custGeom>
                  <a:avLst/>
                  <a:gdLst>
                    <a:gd name="T0" fmla="*/ 0 w 21"/>
                    <a:gd name="T1" fmla="*/ 1 h 7"/>
                    <a:gd name="T2" fmla="*/ 1 w 21"/>
                    <a:gd name="T3" fmla="*/ 2 h 7"/>
                    <a:gd name="T4" fmla="*/ 3 w 21"/>
                    <a:gd name="T5" fmla="*/ 3 h 7"/>
                    <a:gd name="T6" fmla="*/ 6 w 21"/>
                    <a:gd name="T7" fmla="*/ 4 h 7"/>
                    <a:gd name="T8" fmla="*/ 10 w 21"/>
                    <a:gd name="T9" fmla="*/ 6 h 7"/>
                    <a:gd name="T10" fmla="*/ 13 w 21"/>
                    <a:gd name="T11" fmla="*/ 6 h 7"/>
                    <a:gd name="T12" fmla="*/ 17 w 21"/>
                    <a:gd name="T13" fmla="*/ 6 h 7"/>
                    <a:gd name="T14" fmla="*/ 18 w 21"/>
                    <a:gd name="T15" fmla="*/ 6 h 7"/>
                    <a:gd name="T16" fmla="*/ 20 w 21"/>
                    <a:gd name="T17" fmla="*/ 6 h 7"/>
                    <a:gd name="T18" fmla="*/ 19 w 21"/>
                    <a:gd name="T19" fmla="*/ 5 h 7"/>
                    <a:gd name="T20" fmla="*/ 17 w 21"/>
                    <a:gd name="T21" fmla="*/ 3 h 7"/>
                    <a:gd name="T22" fmla="*/ 14 w 21"/>
                    <a:gd name="T23" fmla="*/ 3 h 7"/>
                    <a:gd name="T24" fmla="*/ 10 w 21"/>
                    <a:gd name="T25" fmla="*/ 2 h 7"/>
                    <a:gd name="T26" fmla="*/ 7 w 21"/>
                    <a:gd name="T27" fmla="*/ 1 h 7"/>
                    <a:gd name="T28" fmla="*/ 3 w 21"/>
                    <a:gd name="T29" fmla="*/ 0 h 7"/>
                    <a:gd name="T30" fmla="*/ 1 w 21"/>
                    <a:gd name="T31" fmla="*/ 0 h 7"/>
                    <a:gd name="T32" fmla="*/ 0 w 21"/>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7">
                      <a:moveTo>
                        <a:pt x="0" y="1"/>
                      </a:moveTo>
                      <a:lnTo>
                        <a:pt x="1" y="2"/>
                      </a:lnTo>
                      <a:lnTo>
                        <a:pt x="3" y="3"/>
                      </a:lnTo>
                      <a:lnTo>
                        <a:pt x="6" y="4"/>
                      </a:lnTo>
                      <a:lnTo>
                        <a:pt x="10" y="6"/>
                      </a:lnTo>
                      <a:lnTo>
                        <a:pt x="13" y="6"/>
                      </a:lnTo>
                      <a:lnTo>
                        <a:pt x="17" y="6"/>
                      </a:lnTo>
                      <a:lnTo>
                        <a:pt x="18" y="6"/>
                      </a:lnTo>
                      <a:lnTo>
                        <a:pt x="20" y="6"/>
                      </a:lnTo>
                      <a:lnTo>
                        <a:pt x="19" y="5"/>
                      </a:lnTo>
                      <a:lnTo>
                        <a:pt x="17" y="3"/>
                      </a:lnTo>
                      <a:lnTo>
                        <a:pt x="14" y="3"/>
                      </a:lnTo>
                      <a:lnTo>
                        <a:pt x="10" y="2"/>
                      </a:lnTo>
                      <a:lnTo>
                        <a:pt x="7" y="1"/>
                      </a:lnTo>
                      <a:lnTo>
                        <a:pt x="3" y="0"/>
                      </a:lnTo>
                      <a:lnTo>
                        <a:pt x="1" y="0"/>
                      </a:lnTo>
                      <a:lnTo>
                        <a:pt x="0" y="1"/>
                      </a:lnTo>
                    </a:path>
                  </a:pathLst>
                </a:custGeom>
                <a:solidFill>
                  <a:srgbClr val="960A1E"/>
                </a:solidFill>
                <a:ln w="12700" cap="rnd" cmpd="sng">
                  <a:solidFill>
                    <a:srgbClr val="6A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4" name="Line 679"/>
                <p:cNvSpPr>
                  <a:spLocks noChangeShapeType="1"/>
                </p:cNvSpPr>
                <p:nvPr/>
              </p:nvSpPr>
              <p:spPr bwMode="auto">
                <a:xfrm flipV="1">
                  <a:off x="3030" y="3236"/>
                  <a:ext cx="5" cy="23"/>
                </a:xfrm>
                <a:prstGeom prst="line">
                  <a:avLst/>
                </a:prstGeom>
                <a:noFill/>
                <a:ln w="12700">
                  <a:solidFill>
                    <a:srgbClr val="3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79" name="Freeform 680"/>
              <p:cNvSpPr>
                <a:spLocks/>
              </p:cNvSpPr>
              <p:nvPr/>
            </p:nvSpPr>
            <p:spPr bwMode="auto">
              <a:xfrm>
                <a:off x="2920" y="3240"/>
                <a:ext cx="171" cy="58"/>
              </a:xfrm>
              <a:custGeom>
                <a:avLst/>
                <a:gdLst>
                  <a:gd name="T0" fmla="*/ 164 w 171"/>
                  <a:gd name="T1" fmla="*/ 47 h 58"/>
                  <a:gd name="T2" fmla="*/ 163 w 171"/>
                  <a:gd name="T3" fmla="*/ 47 h 58"/>
                  <a:gd name="T4" fmla="*/ 162 w 171"/>
                  <a:gd name="T5" fmla="*/ 47 h 58"/>
                  <a:gd name="T6" fmla="*/ 161 w 171"/>
                  <a:gd name="T7" fmla="*/ 48 h 58"/>
                  <a:gd name="T8" fmla="*/ 159 w 171"/>
                  <a:gd name="T9" fmla="*/ 49 h 58"/>
                  <a:gd name="T10" fmla="*/ 157 w 171"/>
                  <a:gd name="T11" fmla="*/ 49 h 58"/>
                  <a:gd name="T12" fmla="*/ 153 w 171"/>
                  <a:gd name="T13" fmla="*/ 50 h 58"/>
                  <a:gd name="T14" fmla="*/ 150 w 171"/>
                  <a:gd name="T15" fmla="*/ 49 h 58"/>
                  <a:gd name="T16" fmla="*/ 147 w 171"/>
                  <a:gd name="T17" fmla="*/ 48 h 58"/>
                  <a:gd name="T18" fmla="*/ 146 w 171"/>
                  <a:gd name="T19" fmla="*/ 48 h 58"/>
                  <a:gd name="T20" fmla="*/ 144 w 171"/>
                  <a:gd name="T21" fmla="*/ 47 h 58"/>
                  <a:gd name="T22" fmla="*/ 141 w 171"/>
                  <a:gd name="T23" fmla="*/ 46 h 58"/>
                  <a:gd name="T24" fmla="*/ 137 w 171"/>
                  <a:gd name="T25" fmla="*/ 45 h 58"/>
                  <a:gd name="T26" fmla="*/ 132 w 171"/>
                  <a:gd name="T27" fmla="*/ 44 h 58"/>
                  <a:gd name="T28" fmla="*/ 126 w 171"/>
                  <a:gd name="T29" fmla="*/ 42 h 58"/>
                  <a:gd name="T30" fmla="*/ 120 w 171"/>
                  <a:gd name="T31" fmla="*/ 42 h 58"/>
                  <a:gd name="T32" fmla="*/ 115 w 171"/>
                  <a:gd name="T33" fmla="*/ 42 h 58"/>
                  <a:gd name="T34" fmla="*/ 114 w 171"/>
                  <a:gd name="T35" fmla="*/ 42 h 58"/>
                  <a:gd name="T36" fmla="*/ 112 w 171"/>
                  <a:gd name="T37" fmla="*/ 41 h 58"/>
                  <a:gd name="T38" fmla="*/ 109 w 171"/>
                  <a:gd name="T39" fmla="*/ 39 h 58"/>
                  <a:gd name="T40" fmla="*/ 105 w 171"/>
                  <a:gd name="T41" fmla="*/ 38 h 58"/>
                  <a:gd name="T42" fmla="*/ 101 w 171"/>
                  <a:gd name="T43" fmla="*/ 37 h 58"/>
                  <a:gd name="T44" fmla="*/ 96 w 171"/>
                  <a:gd name="T45" fmla="*/ 34 h 58"/>
                  <a:gd name="T46" fmla="*/ 90 w 171"/>
                  <a:gd name="T47" fmla="*/ 32 h 58"/>
                  <a:gd name="T48" fmla="*/ 85 w 171"/>
                  <a:gd name="T49" fmla="*/ 29 h 58"/>
                  <a:gd name="T50" fmla="*/ 73 w 171"/>
                  <a:gd name="T51" fmla="*/ 25 h 58"/>
                  <a:gd name="T52" fmla="*/ 61 w 171"/>
                  <a:gd name="T53" fmla="*/ 21 h 58"/>
                  <a:gd name="T54" fmla="*/ 55 w 171"/>
                  <a:gd name="T55" fmla="*/ 19 h 58"/>
                  <a:gd name="T56" fmla="*/ 50 w 171"/>
                  <a:gd name="T57" fmla="*/ 17 h 58"/>
                  <a:gd name="T58" fmla="*/ 45 w 171"/>
                  <a:gd name="T59" fmla="*/ 16 h 58"/>
                  <a:gd name="T60" fmla="*/ 41 w 171"/>
                  <a:gd name="T61" fmla="*/ 15 h 58"/>
                  <a:gd name="T62" fmla="*/ 40 w 171"/>
                  <a:gd name="T63" fmla="*/ 15 h 58"/>
                  <a:gd name="T64" fmla="*/ 40 w 171"/>
                  <a:gd name="T65" fmla="*/ 15 h 58"/>
                  <a:gd name="T66" fmla="*/ 38 w 171"/>
                  <a:gd name="T67" fmla="*/ 14 h 58"/>
                  <a:gd name="T68" fmla="*/ 36 w 171"/>
                  <a:gd name="T69" fmla="*/ 14 h 58"/>
                  <a:gd name="T70" fmla="*/ 31 w 171"/>
                  <a:gd name="T71" fmla="*/ 14 h 58"/>
                  <a:gd name="T72" fmla="*/ 25 w 171"/>
                  <a:gd name="T73" fmla="*/ 12 h 58"/>
                  <a:gd name="T74" fmla="*/ 20 w 171"/>
                  <a:gd name="T75" fmla="*/ 11 h 58"/>
                  <a:gd name="T76" fmla="*/ 15 w 171"/>
                  <a:gd name="T77" fmla="*/ 9 h 58"/>
                  <a:gd name="T78" fmla="*/ 14 w 171"/>
                  <a:gd name="T79" fmla="*/ 8 h 58"/>
                  <a:gd name="T80" fmla="*/ 12 w 171"/>
                  <a:gd name="T81" fmla="*/ 7 h 58"/>
                  <a:gd name="T82" fmla="*/ 11 w 171"/>
                  <a:gd name="T83" fmla="*/ 6 h 58"/>
                  <a:gd name="T84" fmla="*/ 11 w 171"/>
                  <a:gd name="T85" fmla="*/ 5 h 58"/>
                  <a:gd name="T86" fmla="*/ 12 w 171"/>
                  <a:gd name="T87" fmla="*/ 3 h 58"/>
                  <a:gd name="T88" fmla="*/ 13 w 171"/>
                  <a:gd name="T89" fmla="*/ 1 h 58"/>
                  <a:gd name="T90" fmla="*/ 13 w 171"/>
                  <a:gd name="T91" fmla="*/ 0 h 58"/>
                  <a:gd name="T92" fmla="*/ 14 w 171"/>
                  <a:gd name="T93" fmla="*/ 0 h 58"/>
                  <a:gd name="T94" fmla="*/ 0 w 171"/>
                  <a:gd name="T95" fmla="*/ 4 h 58"/>
                  <a:gd name="T96" fmla="*/ 27 w 171"/>
                  <a:gd name="T97" fmla="*/ 31 h 58"/>
                  <a:gd name="T98" fmla="*/ 110 w 171"/>
                  <a:gd name="T99" fmla="*/ 57 h 58"/>
                  <a:gd name="T100" fmla="*/ 170 w 171"/>
                  <a:gd name="T101" fmla="*/ 57 h 58"/>
                  <a:gd name="T102" fmla="*/ 164 w 171"/>
                  <a:gd name="T103"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1" h="58">
                    <a:moveTo>
                      <a:pt x="164" y="47"/>
                    </a:moveTo>
                    <a:lnTo>
                      <a:pt x="163" y="47"/>
                    </a:lnTo>
                    <a:lnTo>
                      <a:pt x="162" y="47"/>
                    </a:lnTo>
                    <a:lnTo>
                      <a:pt x="161" y="48"/>
                    </a:lnTo>
                    <a:lnTo>
                      <a:pt x="159" y="49"/>
                    </a:lnTo>
                    <a:lnTo>
                      <a:pt x="157" y="49"/>
                    </a:lnTo>
                    <a:lnTo>
                      <a:pt x="153" y="50"/>
                    </a:lnTo>
                    <a:lnTo>
                      <a:pt x="150" y="49"/>
                    </a:lnTo>
                    <a:lnTo>
                      <a:pt x="147" y="48"/>
                    </a:lnTo>
                    <a:lnTo>
                      <a:pt x="146" y="48"/>
                    </a:lnTo>
                    <a:lnTo>
                      <a:pt x="144" y="47"/>
                    </a:lnTo>
                    <a:lnTo>
                      <a:pt x="141" y="46"/>
                    </a:lnTo>
                    <a:lnTo>
                      <a:pt x="137" y="45"/>
                    </a:lnTo>
                    <a:lnTo>
                      <a:pt x="132" y="44"/>
                    </a:lnTo>
                    <a:lnTo>
                      <a:pt x="126" y="42"/>
                    </a:lnTo>
                    <a:lnTo>
                      <a:pt x="120" y="42"/>
                    </a:lnTo>
                    <a:lnTo>
                      <a:pt x="115" y="42"/>
                    </a:lnTo>
                    <a:lnTo>
                      <a:pt x="114" y="42"/>
                    </a:lnTo>
                    <a:lnTo>
                      <a:pt x="112" y="41"/>
                    </a:lnTo>
                    <a:lnTo>
                      <a:pt x="109" y="39"/>
                    </a:lnTo>
                    <a:lnTo>
                      <a:pt x="105" y="38"/>
                    </a:lnTo>
                    <a:lnTo>
                      <a:pt x="101" y="37"/>
                    </a:lnTo>
                    <a:lnTo>
                      <a:pt x="96" y="34"/>
                    </a:lnTo>
                    <a:lnTo>
                      <a:pt x="90" y="32"/>
                    </a:lnTo>
                    <a:lnTo>
                      <a:pt x="85" y="29"/>
                    </a:lnTo>
                    <a:lnTo>
                      <a:pt x="73" y="25"/>
                    </a:lnTo>
                    <a:lnTo>
                      <a:pt x="61" y="21"/>
                    </a:lnTo>
                    <a:lnTo>
                      <a:pt x="55" y="19"/>
                    </a:lnTo>
                    <a:lnTo>
                      <a:pt x="50" y="17"/>
                    </a:lnTo>
                    <a:lnTo>
                      <a:pt x="45" y="16"/>
                    </a:lnTo>
                    <a:lnTo>
                      <a:pt x="41" y="15"/>
                    </a:lnTo>
                    <a:lnTo>
                      <a:pt x="40" y="15"/>
                    </a:lnTo>
                    <a:lnTo>
                      <a:pt x="40" y="15"/>
                    </a:lnTo>
                    <a:lnTo>
                      <a:pt x="38" y="14"/>
                    </a:lnTo>
                    <a:lnTo>
                      <a:pt x="36" y="14"/>
                    </a:lnTo>
                    <a:lnTo>
                      <a:pt x="31" y="14"/>
                    </a:lnTo>
                    <a:lnTo>
                      <a:pt x="25" y="12"/>
                    </a:lnTo>
                    <a:lnTo>
                      <a:pt x="20" y="11"/>
                    </a:lnTo>
                    <a:lnTo>
                      <a:pt x="15" y="9"/>
                    </a:lnTo>
                    <a:lnTo>
                      <a:pt x="14" y="8"/>
                    </a:lnTo>
                    <a:lnTo>
                      <a:pt x="12" y="7"/>
                    </a:lnTo>
                    <a:lnTo>
                      <a:pt x="11" y="6"/>
                    </a:lnTo>
                    <a:lnTo>
                      <a:pt x="11" y="5"/>
                    </a:lnTo>
                    <a:lnTo>
                      <a:pt x="12" y="3"/>
                    </a:lnTo>
                    <a:lnTo>
                      <a:pt x="13" y="1"/>
                    </a:lnTo>
                    <a:lnTo>
                      <a:pt x="13" y="0"/>
                    </a:lnTo>
                    <a:lnTo>
                      <a:pt x="14" y="0"/>
                    </a:lnTo>
                    <a:lnTo>
                      <a:pt x="0" y="4"/>
                    </a:lnTo>
                    <a:lnTo>
                      <a:pt x="27" y="31"/>
                    </a:lnTo>
                    <a:lnTo>
                      <a:pt x="110" y="57"/>
                    </a:lnTo>
                    <a:lnTo>
                      <a:pt x="170" y="57"/>
                    </a:lnTo>
                    <a:lnTo>
                      <a:pt x="164" y="47"/>
                    </a:lnTo>
                  </a:path>
                </a:pathLst>
              </a:custGeom>
              <a:solidFill>
                <a:srgbClr val="0033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1" name="Group 681"/>
            <p:cNvGrpSpPr>
              <a:grpSpLocks/>
            </p:cNvGrpSpPr>
            <p:nvPr/>
          </p:nvGrpSpPr>
          <p:grpSpPr bwMode="auto">
            <a:xfrm>
              <a:off x="2481441" y="4387517"/>
              <a:ext cx="229219" cy="227016"/>
              <a:chOff x="2353" y="3124"/>
              <a:chExt cx="92" cy="64"/>
            </a:xfrm>
          </p:grpSpPr>
          <p:sp>
            <p:nvSpPr>
              <p:cNvPr id="1363" name="Freeform 682"/>
              <p:cNvSpPr>
                <a:spLocks/>
              </p:cNvSpPr>
              <p:nvPr/>
            </p:nvSpPr>
            <p:spPr bwMode="auto">
              <a:xfrm>
                <a:off x="2353" y="3127"/>
                <a:ext cx="49" cy="27"/>
              </a:xfrm>
              <a:custGeom>
                <a:avLst/>
                <a:gdLst>
                  <a:gd name="T0" fmla="*/ 14 w 49"/>
                  <a:gd name="T1" fmla="*/ 26 h 27"/>
                  <a:gd name="T2" fmla="*/ 0 w 49"/>
                  <a:gd name="T3" fmla="*/ 13 h 27"/>
                  <a:gd name="T4" fmla="*/ 26 w 49"/>
                  <a:gd name="T5" fmla="*/ 0 h 27"/>
                  <a:gd name="T6" fmla="*/ 48 w 49"/>
                  <a:gd name="T7" fmla="*/ 17 h 27"/>
                  <a:gd name="T8" fmla="*/ 48 w 49"/>
                  <a:gd name="T9" fmla="*/ 17 h 27"/>
                  <a:gd name="T10" fmla="*/ 14 w 49"/>
                  <a:gd name="T11" fmla="*/ 26 h 27"/>
                </a:gdLst>
                <a:ahLst/>
                <a:cxnLst>
                  <a:cxn ang="0">
                    <a:pos x="T0" y="T1"/>
                  </a:cxn>
                  <a:cxn ang="0">
                    <a:pos x="T2" y="T3"/>
                  </a:cxn>
                  <a:cxn ang="0">
                    <a:pos x="T4" y="T5"/>
                  </a:cxn>
                  <a:cxn ang="0">
                    <a:pos x="T6" y="T7"/>
                  </a:cxn>
                  <a:cxn ang="0">
                    <a:pos x="T8" y="T9"/>
                  </a:cxn>
                  <a:cxn ang="0">
                    <a:pos x="T10" y="T11"/>
                  </a:cxn>
                </a:cxnLst>
                <a:rect l="0" t="0" r="r" b="b"/>
                <a:pathLst>
                  <a:path w="49" h="27">
                    <a:moveTo>
                      <a:pt x="14" y="26"/>
                    </a:moveTo>
                    <a:lnTo>
                      <a:pt x="0" y="13"/>
                    </a:lnTo>
                    <a:lnTo>
                      <a:pt x="26" y="0"/>
                    </a:lnTo>
                    <a:lnTo>
                      <a:pt x="48" y="17"/>
                    </a:lnTo>
                    <a:lnTo>
                      <a:pt x="48" y="17"/>
                    </a:lnTo>
                    <a:lnTo>
                      <a:pt x="14" y="26"/>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4" name="Freeform 683"/>
              <p:cNvSpPr>
                <a:spLocks/>
              </p:cNvSpPr>
              <p:nvPr/>
            </p:nvSpPr>
            <p:spPr bwMode="auto">
              <a:xfrm>
                <a:off x="2353" y="3127"/>
                <a:ext cx="49" cy="27"/>
              </a:xfrm>
              <a:custGeom>
                <a:avLst/>
                <a:gdLst>
                  <a:gd name="T0" fmla="*/ 14 w 49"/>
                  <a:gd name="T1" fmla="*/ 26 h 27"/>
                  <a:gd name="T2" fmla="*/ 0 w 49"/>
                  <a:gd name="T3" fmla="*/ 13 h 27"/>
                  <a:gd name="T4" fmla="*/ 26 w 49"/>
                  <a:gd name="T5" fmla="*/ 0 h 27"/>
                  <a:gd name="T6" fmla="*/ 48 w 49"/>
                  <a:gd name="T7" fmla="*/ 17 h 27"/>
                  <a:gd name="T8" fmla="*/ 48 w 49"/>
                  <a:gd name="T9" fmla="*/ 17 h 27"/>
                  <a:gd name="T10" fmla="*/ 14 w 49"/>
                  <a:gd name="T11" fmla="*/ 26 h 27"/>
                </a:gdLst>
                <a:ahLst/>
                <a:cxnLst>
                  <a:cxn ang="0">
                    <a:pos x="T0" y="T1"/>
                  </a:cxn>
                  <a:cxn ang="0">
                    <a:pos x="T2" y="T3"/>
                  </a:cxn>
                  <a:cxn ang="0">
                    <a:pos x="T4" y="T5"/>
                  </a:cxn>
                  <a:cxn ang="0">
                    <a:pos x="T6" y="T7"/>
                  </a:cxn>
                  <a:cxn ang="0">
                    <a:pos x="T8" y="T9"/>
                  </a:cxn>
                  <a:cxn ang="0">
                    <a:pos x="T10" y="T11"/>
                  </a:cxn>
                </a:cxnLst>
                <a:rect l="0" t="0" r="r" b="b"/>
                <a:pathLst>
                  <a:path w="49" h="27">
                    <a:moveTo>
                      <a:pt x="14" y="26"/>
                    </a:moveTo>
                    <a:lnTo>
                      <a:pt x="0" y="13"/>
                    </a:lnTo>
                    <a:lnTo>
                      <a:pt x="26" y="0"/>
                    </a:lnTo>
                    <a:lnTo>
                      <a:pt x="48" y="17"/>
                    </a:lnTo>
                    <a:lnTo>
                      <a:pt x="48" y="17"/>
                    </a:lnTo>
                    <a:lnTo>
                      <a:pt x="14" y="26"/>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5" name="Freeform 684"/>
              <p:cNvSpPr>
                <a:spLocks/>
              </p:cNvSpPr>
              <p:nvPr/>
            </p:nvSpPr>
            <p:spPr bwMode="auto">
              <a:xfrm>
                <a:off x="2353" y="3127"/>
                <a:ext cx="55" cy="32"/>
              </a:xfrm>
              <a:custGeom>
                <a:avLst/>
                <a:gdLst>
                  <a:gd name="T0" fmla="*/ 16 w 55"/>
                  <a:gd name="T1" fmla="*/ 31 h 32"/>
                  <a:gd name="T2" fmla="*/ 0 w 55"/>
                  <a:gd name="T3" fmla="*/ 16 h 32"/>
                  <a:gd name="T4" fmla="*/ 29 w 55"/>
                  <a:gd name="T5" fmla="*/ 0 h 32"/>
                  <a:gd name="T6" fmla="*/ 53 w 55"/>
                  <a:gd name="T7" fmla="*/ 20 h 32"/>
                  <a:gd name="T8" fmla="*/ 54 w 55"/>
                  <a:gd name="T9" fmla="*/ 20 h 32"/>
                </a:gdLst>
                <a:ahLst/>
                <a:cxnLst>
                  <a:cxn ang="0">
                    <a:pos x="T0" y="T1"/>
                  </a:cxn>
                  <a:cxn ang="0">
                    <a:pos x="T2" y="T3"/>
                  </a:cxn>
                  <a:cxn ang="0">
                    <a:pos x="T4" y="T5"/>
                  </a:cxn>
                  <a:cxn ang="0">
                    <a:pos x="T6" y="T7"/>
                  </a:cxn>
                  <a:cxn ang="0">
                    <a:pos x="T8" y="T9"/>
                  </a:cxn>
                </a:cxnLst>
                <a:rect l="0" t="0" r="r" b="b"/>
                <a:pathLst>
                  <a:path w="55" h="32">
                    <a:moveTo>
                      <a:pt x="16" y="31"/>
                    </a:moveTo>
                    <a:lnTo>
                      <a:pt x="0" y="16"/>
                    </a:lnTo>
                    <a:lnTo>
                      <a:pt x="29" y="0"/>
                    </a:lnTo>
                    <a:lnTo>
                      <a:pt x="53" y="20"/>
                    </a:lnTo>
                    <a:lnTo>
                      <a:pt x="54" y="2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6" name="Freeform 685"/>
              <p:cNvSpPr>
                <a:spLocks/>
              </p:cNvSpPr>
              <p:nvPr/>
            </p:nvSpPr>
            <p:spPr bwMode="auto">
              <a:xfrm>
                <a:off x="2392" y="3124"/>
                <a:ext cx="48" cy="30"/>
              </a:xfrm>
              <a:custGeom>
                <a:avLst/>
                <a:gdLst>
                  <a:gd name="T0" fmla="*/ 47 w 48"/>
                  <a:gd name="T1" fmla="*/ 25 h 30"/>
                  <a:gd name="T2" fmla="*/ 0 w 48"/>
                  <a:gd name="T3" fmla="*/ 0 h 30"/>
                  <a:gd name="T4" fmla="*/ 0 w 48"/>
                  <a:gd name="T5" fmla="*/ 18 h 30"/>
                  <a:gd name="T6" fmla="*/ 21 w 48"/>
                  <a:gd name="T7" fmla="*/ 29 h 30"/>
                  <a:gd name="T8" fmla="*/ 47 w 48"/>
                  <a:gd name="T9" fmla="*/ 25 h 30"/>
                </a:gdLst>
                <a:ahLst/>
                <a:cxnLst>
                  <a:cxn ang="0">
                    <a:pos x="T0" y="T1"/>
                  </a:cxn>
                  <a:cxn ang="0">
                    <a:pos x="T2" y="T3"/>
                  </a:cxn>
                  <a:cxn ang="0">
                    <a:pos x="T4" y="T5"/>
                  </a:cxn>
                  <a:cxn ang="0">
                    <a:pos x="T6" y="T7"/>
                  </a:cxn>
                  <a:cxn ang="0">
                    <a:pos x="T8" y="T9"/>
                  </a:cxn>
                </a:cxnLst>
                <a:rect l="0" t="0" r="r" b="b"/>
                <a:pathLst>
                  <a:path w="48" h="30">
                    <a:moveTo>
                      <a:pt x="47" y="25"/>
                    </a:moveTo>
                    <a:lnTo>
                      <a:pt x="0" y="0"/>
                    </a:lnTo>
                    <a:lnTo>
                      <a:pt x="0" y="18"/>
                    </a:lnTo>
                    <a:lnTo>
                      <a:pt x="21" y="29"/>
                    </a:lnTo>
                    <a:lnTo>
                      <a:pt x="47" y="25"/>
                    </a:lnTo>
                  </a:path>
                </a:pathLst>
              </a:custGeom>
              <a:solidFill>
                <a:srgbClr val="22222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7" name="Freeform 686"/>
              <p:cNvSpPr>
                <a:spLocks/>
              </p:cNvSpPr>
              <p:nvPr/>
            </p:nvSpPr>
            <p:spPr bwMode="auto">
              <a:xfrm>
                <a:off x="2392" y="3126"/>
                <a:ext cx="53" cy="33"/>
              </a:xfrm>
              <a:custGeom>
                <a:avLst/>
                <a:gdLst>
                  <a:gd name="T0" fmla="*/ 52 w 53"/>
                  <a:gd name="T1" fmla="*/ 28 h 33"/>
                  <a:gd name="T2" fmla="*/ 0 w 53"/>
                  <a:gd name="T3" fmla="*/ 0 h 33"/>
                  <a:gd name="T4" fmla="*/ 1 w 53"/>
                  <a:gd name="T5" fmla="*/ 20 h 33"/>
                  <a:gd name="T6" fmla="*/ 24 w 53"/>
                  <a:gd name="T7" fmla="*/ 32 h 33"/>
                  <a:gd name="T8" fmla="*/ 52 w 53"/>
                  <a:gd name="T9" fmla="*/ 28 h 33"/>
                </a:gdLst>
                <a:ahLst/>
                <a:cxnLst>
                  <a:cxn ang="0">
                    <a:pos x="T0" y="T1"/>
                  </a:cxn>
                  <a:cxn ang="0">
                    <a:pos x="T2" y="T3"/>
                  </a:cxn>
                  <a:cxn ang="0">
                    <a:pos x="T4" y="T5"/>
                  </a:cxn>
                  <a:cxn ang="0">
                    <a:pos x="T6" y="T7"/>
                  </a:cxn>
                  <a:cxn ang="0">
                    <a:pos x="T8" y="T9"/>
                  </a:cxn>
                </a:cxnLst>
                <a:rect l="0" t="0" r="r" b="b"/>
                <a:pathLst>
                  <a:path w="53" h="33">
                    <a:moveTo>
                      <a:pt x="52" y="28"/>
                    </a:moveTo>
                    <a:lnTo>
                      <a:pt x="0" y="0"/>
                    </a:lnTo>
                    <a:lnTo>
                      <a:pt x="1" y="20"/>
                    </a:lnTo>
                    <a:lnTo>
                      <a:pt x="24" y="32"/>
                    </a:lnTo>
                    <a:lnTo>
                      <a:pt x="52" y="28"/>
                    </a:lnTo>
                  </a:path>
                </a:pathLst>
              </a:custGeom>
              <a:solidFill>
                <a:srgbClr val="22222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8" name="Freeform 687"/>
              <p:cNvSpPr>
                <a:spLocks/>
              </p:cNvSpPr>
              <p:nvPr/>
            </p:nvSpPr>
            <p:spPr bwMode="auto">
              <a:xfrm>
                <a:off x="2373" y="3143"/>
                <a:ext cx="65" cy="36"/>
              </a:xfrm>
              <a:custGeom>
                <a:avLst/>
                <a:gdLst>
                  <a:gd name="T0" fmla="*/ 18 w 65"/>
                  <a:gd name="T1" fmla="*/ 0 h 36"/>
                  <a:gd name="T2" fmla="*/ 0 w 65"/>
                  <a:gd name="T3" fmla="*/ 5 h 36"/>
                  <a:gd name="T4" fmla="*/ 39 w 65"/>
                  <a:gd name="T5" fmla="*/ 35 h 36"/>
                  <a:gd name="T6" fmla="*/ 64 w 65"/>
                  <a:gd name="T7" fmla="*/ 21 h 36"/>
                  <a:gd name="T8" fmla="*/ 18 w 65"/>
                  <a:gd name="T9" fmla="*/ 0 h 36"/>
                </a:gdLst>
                <a:ahLst/>
                <a:cxnLst>
                  <a:cxn ang="0">
                    <a:pos x="T0" y="T1"/>
                  </a:cxn>
                  <a:cxn ang="0">
                    <a:pos x="T2" y="T3"/>
                  </a:cxn>
                  <a:cxn ang="0">
                    <a:pos x="T4" y="T5"/>
                  </a:cxn>
                  <a:cxn ang="0">
                    <a:pos x="T6" y="T7"/>
                  </a:cxn>
                  <a:cxn ang="0">
                    <a:pos x="T8" y="T9"/>
                  </a:cxn>
                </a:cxnLst>
                <a:rect l="0" t="0" r="r" b="b"/>
                <a:pathLst>
                  <a:path w="65" h="36">
                    <a:moveTo>
                      <a:pt x="18" y="0"/>
                    </a:moveTo>
                    <a:lnTo>
                      <a:pt x="0" y="5"/>
                    </a:lnTo>
                    <a:lnTo>
                      <a:pt x="39" y="35"/>
                    </a:lnTo>
                    <a:lnTo>
                      <a:pt x="64" y="21"/>
                    </a:lnTo>
                    <a:lnTo>
                      <a:pt x="18" y="0"/>
                    </a:lnTo>
                  </a:path>
                </a:pathLst>
              </a:custGeom>
              <a:solidFill>
                <a:srgbClr val="11111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9" name="Freeform 688"/>
              <p:cNvSpPr>
                <a:spLocks/>
              </p:cNvSpPr>
              <p:nvPr/>
            </p:nvSpPr>
            <p:spPr bwMode="auto">
              <a:xfrm>
                <a:off x="2373" y="3143"/>
                <a:ext cx="71" cy="39"/>
              </a:xfrm>
              <a:custGeom>
                <a:avLst/>
                <a:gdLst>
                  <a:gd name="T0" fmla="*/ 19 w 71"/>
                  <a:gd name="T1" fmla="*/ 0 h 39"/>
                  <a:gd name="T2" fmla="*/ 0 w 71"/>
                  <a:gd name="T3" fmla="*/ 5 h 39"/>
                  <a:gd name="T4" fmla="*/ 43 w 71"/>
                  <a:gd name="T5" fmla="*/ 38 h 39"/>
                  <a:gd name="T6" fmla="*/ 70 w 71"/>
                  <a:gd name="T7" fmla="*/ 23 h 39"/>
                  <a:gd name="T8" fmla="*/ 19 w 71"/>
                  <a:gd name="T9" fmla="*/ 0 h 39"/>
                </a:gdLst>
                <a:ahLst/>
                <a:cxnLst>
                  <a:cxn ang="0">
                    <a:pos x="T0" y="T1"/>
                  </a:cxn>
                  <a:cxn ang="0">
                    <a:pos x="T2" y="T3"/>
                  </a:cxn>
                  <a:cxn ang="0">
                    <a:pos x="T4" y="T5"/>
                  </a:cxn>
                  <a:cxn ang="0">
                    <a:pos x="T6" y="T7"/>
                  </a:cxn>
                  <a:cxn ang="0">
                    <a:pos x="T8" y="T9"/>
                  </a:cxn>
                </a:cxnLst>
                <a:rect l="0" t="0" r="r" b="b"/>
                <a:pathLst>
                  <a:path w="71" h="39">
                    <a:moveTo>
                      <a:pt x="19" y="0"/>
                    </a:moveTo>
                    <a:lnTo>
                      <a:pt x="0" y="5"/>
                    </a:lnTo>
                    <a:lnTo>
                      <a:pt x="43" y="38"/>
                    </a:lnTo>
                    <a:lnTo>
                      <a:pt x="70" y="23"/>
                    </a:lnTo>
                    <a:lnTo>
                      <a:pt x="19" y="0"/>
                    </a:lnTo>
                  </a:path>
                </a:pathLst>
              </a:custGeom>
              <a:solidFill>
                <a:srgbClr val="11111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0" name="Freeform 689"/>
              <p:cNvSpPr>
                <a:spLocks/>
              </p:cNvSpPr>
              <p:nvPr/>
            </p:nvSpPr>
            <p:spPr bwMode="auto">
              <a:xfrm>
                <a:off x="2367" y="3132"/>
                <a:ext cx="46" cy="50"/>
              </a:xfrm>
              <a:custGeom>
                <a:avLst/>
                <a:gdLst>
                  <a:gd name="T0" fmla="*/ 0 w 46"/>
                  <a:gd name="T1" fmla="*/ 0 h 50"/>
                  <a:gd name="T2" fmla="*/ 0 w 46"/>
                  <a:gd name="T3" fmla="*/ 23 h 50"/>
                  <a:gd name="T4" fmla="*/ 45 w 46"/>
                  <a:gd name="T5" fmla="*/ 49 h 50"/>
                  <a:gd name="T6" fmla="*/ 45 w 46"/>
                  <a:gd name="T7" fmla="*/ 24 h 50"/>
                  <a:gd name="T8" fmla="*/ 0 w 46"/>
                  <a:gd name="T9" fmla="*/ 0 h 50"/>
                </a:gdLst>
                <a:ahLst/>
                <a:cxnLst>
                  <a:cxn ang="0">
                    <a:pos x="T0" y="T1"/>
                  </a:cxn>
                  <a:cxn ang="0">
                    <a:pos x="T2" y="T3"/>
                  </a:cxn>
                  <a:cxn ang="0">
                    <a:pos x="T4" y="T5"/>
                  </a:cxn>
                  <a:cxn ang="0">
                    <a:pos x="T6" y="T7"/>
                  </a:cxn>
                  <a:cxn ang="0">
                    <a:pos x="T8" y="T9"/>
                  </a:cxn>
                </a:cxnLst>
                <a:rect l="0" t="0" r="r" b="b"/>
                <a:pathLst>
                  <a:path w="46" h="50">
                    <a:moveTo>
                      <a:pt x="0" y="0"/>
                    </a:moveTo>
                    <a:lnTo>
                      <a:pt x="0" y="23"/>
                    </a:lnTo>
                    <a:lnTo>
                      <a:pt x="45" y="49"/>
                    </a:lnTo>
                    <a:lnTo>
                      <a:pt x="45" y="24"/>
                    </a:lnTo>
                    <a:lnTo>
                      <a:pt x="0"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1" name="Freeform 690"/>
              <p:cNvSpPr>
                <a:spLocks/>
              </p:cNvSpPr>
              <p:nvPr/>
            </p:nvSpPr>
            <p:spPr bwMode="auto">
              <a:xfrm>
                <a:off x="2367" y="3136"/>
                <a:ext cx="49" cy="49"/>
              </a:xfrm>
              <a:custGeom>
                <a:avLst/>
                <a:gdLst>
                  <a:gd name="T0" fmla="*/ 0 w 49"/>
                  <a:gd name="T1" fmla="*/ 0 h 49"/>
                  <a:gd name="T2" fmla="*/ 0 w 49"/>
                  <a:gd name="T3" fmla="*/ 22 h 49"/>
                  <a:gd name="T4" fmla="*/ 48 w 49"/>
                  <a:gd name="T5" fmla="*/ 48 h 49"/>
                  <a:gd name="T6" fmla="*/ 48 w 49"/>
                  <a:gd name="T7" fmla="*/ 23 h 49"/>
                  <a:gd name="T8" fmla="*/ 0 w 49"/>
                  <a:gd name="T9" fmla="*/ 0 h 49"/>
                </a:gdLst>
                <a:ahLst/>
                <a:cxnLst>
                  <a:cxn ang="0">
                    <a:pos x="T0" y="T1"/>
                  </a:cxn>
                  <a:cxn ang="0">
                    <a:pos x="T2" y="T3"/>
                  </a:cxn>
                  <a:cxn ang="0">
                    <a:pos x="T4" y="T5"/>
                  </a:cxn>
                  <a:cxn ang="0">
                    <a:pos x="T6" y="T7"/>
                  </a:cxn>
                  <a:cxn ang="0">
                    <a:pos x="T8" y="T9"/>
                  </a:cxn>
                </a:cxnLst>
                <a:rect l="0" t="0" r="r" b="b"/>
                <a:pathLst>
                  <a:path w="49" h="49">
                    <a:moveTo>
                      <a:pt x="0" y="0"/>
                    </a:moveTo>
                    <a:lnTo>
                      <a:pt x="0" y="22"/>
                    </a:lnTo>
                    <a:lnTo>
                      <a:pt x="48" y="48"/>
                    </a:lnTo>
                    <a:lnTo>
                      <a:pt x="48" y="23"/>
                    </a:lnTo>
                    <a:lnTo>
                      <a:pt x="0"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2" name="Freeform 691"/>
              <p:cNvSpPr>
                <a:spLocks/>
              </p:cNvSpPr>
              <p:nvPr/>
            </p:nvSpPr>
            <p:spPr bwMode="auto">
              <a:xfrm>
                <a:off x="2415" y="3151"/>
                <a:ext cx="25" cy="34"/>
              </a:xfrm>
              <a:custGeom>
                <a:avLst/>
                <a:gdLst>
                  <a:gd name="T0" fmla="*/ 0 w 25"/>
                  <a:gd name="T1" fmla="*/ 6 h 34"/>
                  <a:gd name="T2" fmla="*/ 0 w 25"/>
                  <a:gd name="T3" fmla="*/ 30 h 34"/>
                  <a:gd name="T4" fmla="*/ 9 w 25"/>
                  <a:gd name="T5" fmla="*/ 33 h 34"/>
                  <a:gd name="T6" fmla="*/ 19 w 25"/>
                  <a:gd name="T7" fmla="*/ 28 h 34"/>
                  <a:gd name="T8" fmla="*/ 24 w 25"/>
                  <a:gd name="T9" fmla="*/ 23 h 34"/>
                  <a:gd name="T10" fmla="*/ 24 w 25"/>
                  <a:gd name="T11" fmla="*/ 0 h 34"/>
                  <a:gd name="T12" fmla="*/ 0 w 25"/>
                  <a:gd name="T13" fmla="*/ 6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0" y="6"/>
                    </a:moveTo>
                    <a:lnTo>
                      <a:pt x="0" y="30"/>
                    </a:lnTo>
                    <a:lnTo>
                      <a:pt x="9" y="33"/>
                    </a:lnTo>
                    <a:lnTo>
                      <a:pt x="19" y="28"/>
                    </a:lnTo>
                    <a:lnTo>
                      <a:pt x="24" y="23"/>
                    </a:lnTo>
                    <a:lnTo>
                      <a:pt x="24" y="0"/>
                    </a:lnTo>
                    <a:lnTo>
                      <a:pt x="0" y="6"/>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3" name="Freeform 692"/>
              <p:cNvSpPr>
                <a:spLocks/>
              </p:cNvSpPr>
              <p:nvPr/>
            </p:nvSpPr>
            <p:spPr bwMode="auto">
              <a:xfrm>
                <a:off x="2415" y="3153"/>
                <a:ext cx="29" cy="35"/>
              </a:xfrm>
              <a:custGeom>
                <a:avLst/>
                <a:gdLst>
                  <a:gd name="T0" fmla="*/ 0 w 29"/>
                  <a:gd name="T1" fmla="*/ 6 h 35"/>
                  <a:gd name="T2" fmla="*/ 0 w 29"/>
                  <a:gd name="T3" fmla="*/ 31 h 35"/>
                  <a:gd name="T4" fmla="*/ 11 w 29"/>
                  <a:gd name="T5" fmla="*/ 34 h 35"/>
                  <a:gd name="T6" fmla="*/ 22 w 29"/>
                  <a:gd name="T7" fmla="*/ 29 h 35"/>
                  <a:gd name="T8" fmla="*/ 27 w 29"/>
                  <a:gd name="T9" fmla="*/ 24 h 35"/>
                  <a:gd name="T10" fmla="*/ 28 w 29"/>
                  <a:gd name="T11" fmla="*/ 0 h 35"/>
                  <a:gd name="T12" fmla="*/ 0 w 29"/>
                  <a:gd name="T13" fmla="*/ 6 h 35"/>
                </a:gdLst>
                <a:ahLst/>
                <a:cxnLst>
                  <a:cxn ang="0">
                    <a:pos x="T0" y="T1"/>
                  </a:cxn>
                  <a:cxn ang="0">
                    <a:pos x="T2" y="T3"/>
                  </a:cxn>
                  <a:cxn ang="0">
                    <a:pos x="T4" y="T5"/>
                  </a:cxn>
                  <a:cxn ang="0">
                    <a:pos x="T6" y="T7"/>
                  </a:cxn>
                  <a:cxn ang="0">
                    <a:pos x="T8" y="T9"/>
                  </a:cxn>
                  <a:cxn ang="0">
                    <a:pos x="T10" y="T11"/>
                  </a:cxn>
                  <a:cxn ang="0">
                    <a:pos x="T12" y="T13"/>
                  </a:cxn>
                </a:cxnLst>
                <a:rect l="0" t="0" r="r" b="b"/>
                <a:pathLst>
                  <a:path w="29" h="35">
                    <a:moveTo>
                      <a:pt x="0" y="6"/>
                    </a:moveTo>
                    <a:lnTo>
                      <a:pt x="0" y="31"/>
                    </a:lnTo>
                    <a:lnTo>
                      <a:pt x="11" y="34"/>
                    </a:lnTo>
                    <a:lnTo>
                      <a:pt x="22" y="29"/>
                    </a:lnTo>
                    <a:lnTo>
                      <a:pt x="27" y="24"/>
                    </a:lnTo>
                    <a:lnTo>
                      <a:pt x="28" y="0"/>
                    </a:lnTo>
                    <a:lnTo>
                      <a:pt x="0" y="6"/>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4" name="Freeform 693"/>
              <p:cNvSpPr>
                <a:spLocks/>
              </p:cNvSpPr>
              <p:nvPr/>
            </p:nvSpPr>
            <p:spPr bwMode="auto">
              <a:xfrm>
                <a:off x="2367" y="3153"/>
                <a:ext cx="46" cy="29"/>
              </a:xfrm>
              <a:custGeom>
                <a:avLst/>
                <a:gdLst>
                  <a:gd name="T0" fmla="*/ 0 w 46"/>
                  <a:gd name="T1" fmla="*/ 0 h 29"/>
                  <a:gd name="T2" fmla="*/ 7 w 46"/>
                  <a:gd name="T3" fmla="*/ 2 h 29"/>
                  <a:gd name="T4" fmla="*/ 11 w 46"/>
                  <a:gd name="T5" fmla="*/ 6 h 29"/>
                  <a:gd name="T6" fmla="*/ 27 w 46"/>
                  <a:gd name="T7" fmla="*/ 11 h 29"/>
                  <a:gd name="T8" fmla="*/ 32 w 46"/>
                  <a:gd name="T9" fmla="*/ 16 h 29"/>
                  <a:gd name="T10" fmla="*/ 45 w 46"/>
                  <a:gd name="T11" fmla="*/ 20 h 29"/>
                  <a:gd name="T12" fmla="*/ 45 w 46"/>
                  <a:gd name="T13" fmla="*/ 28 h 29"/>
                  <a:gd name="T14" fmla="*/ 0 w 46"/>
                  <a:gd name="T15" fmla="*/ 4 h 29"/>
                  <a:gd name="T16" fmla="*/ 0 w 46"/>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9">
                    <a:moveTo>
                      <a:pt x="0" y="0"/>
                    </a:moveTo>
                    <a:lnTo>
                      <a:pt x="7" y="2"/>
                    </a:lnTo>
                    <a:lnTo>
                      <a:pt x="11" y="6"/>
                    </a:lnTo>
                    <a:lnTo>
                      <a:pt x="27" y="11"/>
                    </a:lnTo>
                    <a:lnTo>
                      <a:pt x="32" y="16"/>
                    </a:lnTo>
                    <a:lnTo>
                      <a:pt x="45" y="20"/>
                    </a:lnTo>
                    <a:lnTo>
                      <a:pt x="45" y="28"/>
                    </a:lnTo>
                    <a:lnTo>
                      <a:pt x="0" y="4"/>
                    </a:lnTo>
                    <a:lnTo>
                      <a:pt x="0" y="0"/>
                    </a:lnTo>
                  </a:path>
                </a:pathLst>
              </a:custGeom>
              <a:solidFill>
                <a:srgbClr val="6699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5" name="Freeform 694"/>
              <p:cNvSpPr>
                <a:spLocks/>
              </p:cNvSpPr>
              <p:nvPr/>
            </p:nvSpPr>
            <p:spPr bwMode="auto">
              <a:xfrm>
                <a:off x="2367" y="3153"/>
                <a:ext cx="49" cy="32"/>
              </a:xfrm>
              <a:custGeom>
                <a:avLst/>
                <a:gdLst>
                  <a:gd name="T0" fmla="*/ 0 w 49"/>
                  <a:gd name="T1" fmla="*/ 0 h 32"/>
                  <a:gd name="T2" fmla="*/ 8 w 49"/>
                  <a:gd name="T3" fmla="*/ 2 h 32"/>
                  <a:gd name="T4" fmla="*/ 12 w 49"/>
                  <a:gd name="T5" fmla="*/ 6 h 32"/>
                  <a:gd name="T6" fmla="*/ 29 w 49"/>
                  <a:gd name="T7" fmla="*/ 12 h 32"/>
                  <a:gd name="T8" fmla="*/ 34 w 49"/>
                  <a:gd name="T9" fmla="*/ 17 h 32"/>
                  <a:gd name="T10" fmla="*/ 48 w 49"/>
                  <a:gd name="T11" fmla="*/ 21 h 32"/>
                  <a:gd name="T12" fmla="*/ 48 w 49"/>
                  <a:gd name="T13" fmla="*/ 31 h 32"/>
                  <a:gd name="T14" fmla="*/ 0 w 49"/>
                  <a:gd name="T15" fmla="*/ 4 h 32"/>
                  <a:gd name="T16" fmla="*/ 0 w 49"/>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32">
                    <a:moveTo>
                      <a:pt x="0" y="0"/>
                    </a:moveTo>
                    <a:lnTo>
                      <a:pt x="8" y="2"/>
                    </a:lnTo>
                    <a:lnTo>
                      <a:pt x="12" y="6"/>
                    </a:lnTo>
                    <a:lnTo>
                      <a:pt x="29" y="12"/>
                    </a:lnTo>
                    <a:lnTo>
                      <a:pt x="34" y="17"/>
                    </a:lnTo>
                    <a:lnTo>
                      <a:pt x="48" y="21"/>
                    </a:lnTo>
                    <a:lnTo>
                      <a:pt x="48" y="31"/>
                    </a:lnTo>
                    <a:lnTo>
                      <a:pt x="0" y="4"/>
                    </a:lnTo>
                    <a:lnTo>
                      <a:pt x="0" y="0"/>
                    </a:lnTo>
                  </a:path>
                </a:pathLst>
              </a:custGeom>
              <a:solidFill>
                <a:srgbClr val="669999"/>
              </a:solidFill>
              <a:ln w="12700" cap="rnd" cmpd="sng">
                <a:solidFill>
                  <a:srgbClr val="22222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6" name="Freeform 695"/>
              <p:cNvSpPr>
                <a:spLocks/>
              </p:cNvSpPr>
              <p:nvPr/>
            </p:nvSpPr>
            <p:spPr bwMode="auto">
              <a:xfrm>
                <a:off x="2415" y="3171"/>
                <a:ext cx="25" cy="14"/>
              </a:xfrm>
              <a:custGeom>
                <a:avLst/>
                <a:gdLst>
                  <a:gd name="T0" fmla="*/ 0 w 25"/>
                  <a:gd name="T1" fmla="*/ 3 h 14"/>
                  <a:gd name="T2" fmla="*/ 0 w 25"/>
                  <a:gd name="T3" fmla="*/ 10 h 14"/>
                  <a:gd name="T4" fmla="*/ 8 w 25"/>
                  <a:gd name="T5" fmla="*/ 13 h 14"/>
                  <a:gd name="T6" fmla="*/ 18 w 25"/>
                  <a:gd name="T7" fmla="*/ 10 h 14"/>
                  <a:gd name="T8" fmla="*/ 24 w 25"/>
                  <a:gd name="T9" fmla="*/ 5 h 14"/>
                  <a:gd name="T10" fmla="*/ 24 w 25"/>
                  <a:gd name="T11" fmla="*/ 0 h 14"/>
                  <a:gd name="T12" fmla="*/ 18 w 25"/>
                  <a:gd name="T13" fmla="*/ 3 h 14"/>
                  <a:gd name="T14" fmla="*/ 13 w 25"/>
                  <a:gd name="T15" fmla="*/ 1 h 14"/>
                  <a:gd name="T16" fmla="*/ 10 w 25"/>
                  <a:gd name="T17" fmla="*/ 4 h 14"/>
                  <a:gd name="T18" fmla="*/ 6 w 25"/>
                  <a:gd name="T19" fmla="*/ 3 h 14"/>
                  <a:gd name="T20" fmla="*/ 0 w 25"/>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14">
                    <a:moveTo>
                      <a:pt x="0" y="3"/>
                    </a:moveTo>
                    <a:lnTo>
                      <a:pt x="0" y="10"/>
                    </a:lnTo>
                    <a:lnTo>
                      <a:pt x="8" y="13"/>
                    </a:lnTo>
                    <a:lnTo>
                      <a:pt x="18" y="10"/>
                    </a:lnTo>
                    <a:lnTo>
                      <a:pt x="24" y="5"/>
                    </a:lnTo>
                    <a:lnTo>
                      <a:pt x="24" y="0"/>
                    </a:lnTo>
                    <a:lnTo>
                      <a:pt x="18" y="3"/>
                    </a:lnTo>
                    <a:lnTo>
                      <a:pt x="13" y="1"/>
                    </a:lnTo>
                    <a:lnTo>
                      <a:pt x="10" y="4"/>
                    </a:lnTo>
                    <a:lnTo>
                      <a:pt x="6" y="3"/>
                    </a:lnTo>
                    <a:lnTo>
                      <a:pt x="0" y="3"/>
                    </a:lnTo>
                  </a:path>
                </a:pathLst>
              </a:custGeom>
              <a:solidFill>
                <a:srgbClr val="6699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7" name="Freeform 696"/>
              <p:cNvSpPr>
                <a:spLocks/>
              </p:cNvSpPr>
              <p:nvPr/>
            </p:nvSpPr>
            <p:spPr bwMode="auto">
              <a:xfrm>
                <a:off x="2415" y="3172"/>
                <a:ext cx="29" cy="16"/>
              </a:xfrm>
              <a:custGeom>
                <a:avLst/>
                <a:gdLst>
                  <a:gd name="T0" fmla="*/ 0 w 29"/>
                  <a:gd name="T1" fmla="*/ 3 h 16"/>
                  <a:gd name="T2" fmla="*/ 0 w 29"/>
                  <a:gd name="T3" fmla="*/ 11 h 16"/>
                  <a:gd name="T4" fmla="*/ 10 w 29"/>
                  <a:gd name="T5" fmla="*/ 15 h 16"/>
                  <a:gd name="T6" fmla="*/ 22 w 29"/>
                  <a:gd name="T7" fmla="*/ 11 h 16"/>
                  <a:gd name="T8" fmla="*/ 28 w 29"/>
                  <a:gd name="T9" fmla="*/ 6 h 16"/>
                  <a:gd name="T10" fmla="*/ 27 w 29"/>
                  <a:gd name="T11" fmla="*/ 0 h 16"/>
                  <a:gd name="T12" fmla="*/ 22 w 29"/>
                  <a:gd name="T13" fmla="*/ 3 h 16"/>
                  <a:gd name="T14" fmla="*/ 16 w 29"/>
                  <a:gd name="T15" fmla="*/ 1 h 16"/>
                  <a:gd name="T16" fmla="*/ 11 w 29"/>
                  <a:gd name="T17" fmla="*/ 5 h 16"/>
                  <a:gd name="T18" fmla="*/ 6 w 29"/>
                  <a:gd name="T19" fmla="*/ 4 h 16"/>
                  <a:gd name="T20" fmla="*/ 0 w 29"/>
                  <a:gd name="T21"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16">
                    <a:moveTo>
                      <a:pt x="0" y="3"/>
                    </a:moveTo>
                    <a:lnTo>
                      <a:pt x="0" y="11"/>
                    </a:lnTo>
                    <a:lnTo>
                      <a:pt x="10" y="15"/>
                    </a:lnTo>
                    <a:lnTo>
                      <a:pt x="22" y="11"/>
                    </a:lnTo>
                    <a:lnTo>
                      <a:pt x="28" y="6"/>
                    </a:lnTo>
                    <a:lnTo>
                      <a:pt x="27" y="0"/>
                    </a:lnTo>
                    <a:lnTo>
                      <a:pt x="22" y="3"/>
                    </a:lnTo>
                    <a:lnTo>
                      <a:pt x="16" y="1"/>
                    </a:lnTo>
                    <a:lnTo>
                      <a:pt x="11" y="5"/>
                    </a:lnTo>
                    <a:lnTo>
                      <a:pt x="6" y="4"/>
                    </a:lnTo>
                    <a:lnTo>
                      <a:pt x="0" y="3"/>
                    </a:lnTo>
                  </a:path>
                </a:pathLst>
              </a:custGeom>
              <a:solidFill>
                <a:srgbClr val="669999"/>
              </a:solidFill>
              <a:ln w="12700" cap="rnd" cmpd="sng">
                <a:solidFill>
                  <a:srgbClr val="44444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2" name="Group 697"/>
            <p:cNvGrpSpPr>
              <a:grpSpLocks/>
            </p:cNvGrpSpPr>
            <p:nvPr/>
          </p:nvGrpSpPr>
          <p:grpSpPr bwMode="auto">
            <a:xfrm>
              <a:off x="4473884" y="4601309"/>
              <a:ext cx="81548" cy="110201"/>
              <a:chOff x="3149" y="3184"/>
              <a:chExt cx="32" cy="31"/>
            </a:xfrm>
          </p:grpSpPr>
          <p:sp>
            <p:nvSpPr>
              <p:cNvPr id="1356" name="Oval 698"/>
              <p:cNvSpPr>
                <a:spLocks noChangeArrowheads="1"/>
              </p:cNvSpPr>
              <p:nvPr/>
            </p:nvSpPr>
            <p:spPr bwMode="auto">
              <a:xfrm>
                <a:off x="3156" y="3194"/>
                <a:ext cx="24" cy="21"/>
              </a:xfrm>
              <a:prstGeom prst="ellipse">
                <a:avLst/>
              </a:prstGeom>
              <a:solidFill>
                <a:srgbClr val="960A1E"/>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7" name="Freeform 699"/>
              <p:cNvSpPr>
                <a:spLocks/>
              </p:cNvSpPr>
              <p:nvPr/>
            </p:nvSpPr>
            <p:spPr bwMode="auto">
              <a:xfrm>
                <a:off x="3167" y="3184"/>
                <a:ext cx="3" cy="11"/>
              </a:xfrm>
              <a:custGeom>
                <a:avLst/>
                <a:gdLst>
                  <a:gd name="T0" fmla="*/ 0 w 3"/>
                  <a:gd name="T1" fmla="*/ 10 h 11"/>
                  <a:gd name="T2" fmla="*/ 1 w 3"/>
                  <a:gd name="T3" fmla="*/ 0 h 11"/>
                  <a:gd name="T4" fmla="*/ 2 w 3"/>
                  <a:gd name="T5" fmla="*/ 10 h 11"/>
                  <a:gd name="T6" fmla="*/ 0 w 3"/>
                  <a:gd name="T7" fmla="*/ 10 h 11"/>
                </a:gdLst>
                <a:ahLst/>
                <a:cxnLst>
                  <a:cxn ang="0">
                    <a:pos x="T0" y="T1"/>
                  </a:cxn>
                  <a:cxn ang="0">
                    <a:pos x="T2" y="T3"/>
                  </a:cxn>
                  <a:cxn ang="0">
                    <a:pos x="T4" y="T5"/>
                  </a:cxn>
                  <a:cxn ang="0">
                    <a:pos x="T6" y="T7"/>
                  </a:cxn>
                </a:cxnLst>
                <a:rect l="0" t="0" r="r" b="b"/>
                <a:pathLst>
                  <a:path w="3" h="11">
                    <a:moveTo>
                      <a:pt x="0" y="10"/>
                    </a:moveTo>
                    <a:lnTo>
                      <a:pt x="1" y="0"/>
                    </a:lnTo>
                    <a:lnTo>
                      <a:pt x="2" y="10"/>
                    </a:lnTo>
                    <a:lnTo>
                      <a:pt x="0" y="10"/>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8" name="Freeform 700"/>
              <p:cNvSpPr>
                <a:spLocks/>
              </p:cNvSpPr>
              <p:nvPr/>
            </p:nvSpPr>
            <p:spPr bwMode="auto">
              <a:xfrm>
                <a:off x="3167" y="3184"/>
                <a:ext cx="3" cy="11"/>
              </a:xfrm>
              <a:custGeom>
                <a:avLst/>
                <a:gdLst>
                  <a:gd name="T0" fmla="*/ 0 w 3"/>
                  <a:gd name="T1" fmla="*/ 10 h 11"/>
                  <a:gd name="T2" fmla="*/ 1 w 3"/>
                  <a:gd name="T3" fmla="*/ 0 h 11"/>
                  <a:gd name="T4" fmla="*/ 2 w 3"/>
                  <a:gd name="T5" fmla="*/ 10 h 11"/>
                  <a:gd name="T6" fmla="*/ 0 w 3"/>
                  <a:gd name="T7" fmla="*/ 10 h 11"/>
                </a:gdLst>
                <a:ahLst/>
                <a:cxnLst>
                  <a:cxn ang="0">
                    <a:pos x="T0" y="T1"/>
                  </a:cxn>
                  <a:cxn ang="0">
                    <a:pos x="T2" y="T3"/>
                  </a:cxn>
                  <a:cxn ang="0">
                    <a:pos x="T4" y="T5"/>
                  </a:cxn>
                  <a:cxn ang="0">
                    <a:pos x="T6" y="T7"/>
                  </a:cxn>
                </a:cxnLst>
                <a:rect l="0" t="0" r="r" b="b"/>
                <a:pathLst>
                  <a:path w="3" h="11">
                    <a:moveTo>
                      <a:pt x="0" y="10"/>
                    </a:moveTo>
                    <a:lnTo>
                      <a:pt x="1" y="0"/>
                    </a:lnTo>
                    <a:lnTo>
                      <a:pt x="2" y="10"/>
                    </a:lnTo>
                    <a:lnTo>
                      <a:pt x="0" y="10"/>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9" name="Freeform 701"/>
              <p:cNvSpPr>
                <a:spLocks/>
              </p:cNvSpPr>
              <p:nvPr/>
            </p:nvSpPr>
            <p:spPr bwMode="auto">
              <a:xfrm>
                <a:off x="3174" y="3187"/>
                <a:ext cx="7" cy="17"/>
              </a:xfrm>
              <a:custGeom>
                <a:avLst/>
                <a:gdLst>
                  <a:gd name="T0" fmla="*/ 0 w 7"/>
                  <a:gd name="T1" fmla="*/ 12 h 17"/>
                  <a:gd name="T2" fmla="*/ 6 w 7"/>
                  <a:gd name="T3" fmla="*/ 0 h 17"/>
                  <a:gd name="T4" fmla="*/ 4 w 7"/>
                  <a:gd name="T5" fmla="*/ 16 h 17"/>
                  <a:gd name="T6" fmla="*/ 0 w 7"/>
                  <a:gd name="T7" fmla="*/ 12 h 17"/>
                </a:gdLst>
                <a:ahLst/>
                <a:cxnLst>
                  <a:cxn ang="0">
                    <a:pos x="T0" y="T1"/>
                  </a:cxn>
                  <a:cxn ang="0">
                    <a:pos x="T2" y="T3"/>
                  </a:cxn>
                  <a:cxn ang="0">
                    <a:pos x="T4" y="T5"/>
                  </a:cxn>
                  <a:cxn ang="0">
                    <a:pos x="T6" y="T7"/>
                  </a:cxn>
                </a:cxnLst>
                <a:rect l="0" t="0" r="r" b="b"/>
                <a:pathLst>
                  <a:path w="7" h="17">
                    <a:moveTo>
                      <a:pt x="0" y="12"/>
                    </a:moveTo>
                    <a:lnTo>
                      <a:pt x="6" y="0"/>
                    </a:lnTo>
                    <a:lnTo>
                      <a:pt x="4" y="16"/>
                    </a:lnTo>
                    <a:lnTo>
                      <a:pt x="0" y="12"/>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0" name="Freeform 702"/>
              <p:cNvSpPr>
                <a:spLocks/>
              </p:cNvSpPr>
              <p:nvPr/>
            </p:nvSpPr>
            <p:spPr bwMode="auto">
              <a:xfrm>
                <a:off x="3174" y="3187"/>
                <a:ext cx="7" cy="17"/>
              </a:xfrm>
              <a:custGeom>
                <a:avLst/>
                <a:gdLst>
                  <a:gd name="T0" fmla="*/ 0 w 7"/>
                  <a:gd name="T1" fmla="*/ 12 h 17"/>
                  <a:gd name="T2" fmla="*/ 6 w 7"/>
                  <a:gd name="T3" fmla="*/ 0 h 17"/>
                  <a:gd name="T4" fmla="*/ 4 w 7"/>
                  <a:gd name="T5" fmla="*/ 16 h 17"/>
                  <a:gd name="T6" fmla="*/ 0 w 7"/>
                  <a:gd name="T7" fmla="*/ 12 h 17"/>
                </a:gdLst>
                <a:ahLst/>
                <a:cxnLst>
                  <a:cxn ang="0">
                    <a:pos x="T0" y="T1"/>
                  </a:cxn>
                  <a:cxn ang="0">
                    <a:pos x="T2" y="T3"/>
                  </a:cxn>
                  <a:cxn ang="0">
                    <a:pos x="T4" y="T5"/>
                  </a:cxn>
                  <a:cxn ang="0">
                    <a:pos x="T6" y="T7"/>
                  </a:cxn>
                </a:cxnLst>
                <a:rect l="0" t="0" r="r" b="b"/>
                <a:pathLst>
                  <a:path w="7" h="17">
                    <a:moveTo>
                      <a:pt x="0" y="12"/>
                    </a:moveTo>
                    <a:lnTo>
                      <a:pt x="6" y="0"/>
                    </a:lnTo>
                    <a:lnTo>
                      <a:pt x="4" y="16"/>
                    </a:lnTo>
                    <a:lnTo>
                      <a:pt x="0" y="12"/>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1" name="Freeform 703"/>
              <p:cNvSpPr>
                <a:spLocks/>
              </p:cNvSpPr>
              <p:nvPr/>
            </p:nvSpPr>
            <p:spPr bwMode="auto">
              <a:xfrm>
                <a:off x="3149" y="3194"/>
                <a:ext cx="14" cy="10"/>
              </a:xfrm>
              <a:custGeom>
                <a:avLst/>
                <a:gdLst>
                  <a:gd name="T0" fmla="*/ 13 w 14"/>
                  <a:gd name="T1" fmla="*/ 6 h 10"/>
                  <a:gd name="T2" fmla="*/ 0 w 14"/>
                  <a:gd name="T3" fmla="*/ 0 h 10"/>
                  <a:gd name="T4" fmla="*/ 9 w 14"/>
                  <a:gd name="T5" fmla="*/ 9 h 10"/>
                  <a:gd name="T6" fmla="*/ 13 w 14"/>
                  <a:gd name="T7" fmla="*/ 6 h 10"/>
                </a:gdLst>
                <a:ahLst/>
                <a:cxnLst>
                  <a:cxn ang="0">
                    <a:pos x="T0" y="T1"/>
                  </a:cxn>
                  <a:cxn ang="0">
                    <a:pos x="T2" y="T3"/>
                  </a:cxn>
                  <a:cxn ang="0">
                    <a:pos x="T4" y="T5"/>
                  </a:cxn>
                  <a:cxn ang="0">
                    <a:pos x="T6" y="T7"/>
                  </a:cxn>
                </a:cxnLst>
                <a:rect l="0" t="0" r="r" b="b"/>
                <a:pathLst>
                  <a:path w="14" h="10">
                    <a:moveTo>
                      <a:pt x="13" y="6"/>
                    </a:moveTo>
                    <a:lnTo>
                      <a:pt x="0" y="0"/>
                    </a:lnTo>
                    <a:lnTo>
                      <a:pt x="9" y="9"/>
                    </a:lnTo>
                    <a:lnTo>
                      <a:pt x="13" y="6"/>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2" name="Freeform 704"/>
              <p:cNvSpPr>
                <a:spLocks/>
              </p:cNvSpPr>
              <p:nvPr/>
            </p:nvSpPr>
            <p:spPr bwMode="auto">
              <a:xfrm>
                <a:off x="3149" y="3194"/>
                <a:ext cx="14" cy="10"/>
              </a:xfrm>
              <a:custGeom>
                <a:avLst/>
                <a:gdLst>
                  <a:gd name="T0" fmla="*/ 13 w 14"/>
                  <a:gd name="T1" fmla="*/ 6 h 10"/>
                  <a:gd name="T2" fmla="*/ 0 w 14"/>
                  <a:gd name="T3" fmla="*/ 0 h 10"/>
                  <a:gd name="T4" fmla="*/ 9 w 14"/>
                  <a:gd name="T5" fmla="*/ 9 h 10"/>
                  <a:gd name="T6" fmla="*/ 13 w 14"/>
                  <a:gd name="T7" fmla="*/ 6 h 10"/>
                </a:gdLst>
                <a:ahLst/>
                <a:cxnLst>
                  <a:cxn ang="0">
                    <a:pos x="T0" y="T1"/>
                  </a:cxn>
                  <a:cxn ang="0">
                    <a:pos x="T2" y="T3"/>
                  </a:cxn>
                  <a:cxn ang="0">
                    <a:pos x="T4" y="T5"/>
                  </a:cxn>
                  <a:cxn ang="0">
                    <a:pos x="T6" y="T7"/>
                  </a:cxn>
                </a:cxnLst>
                <a:rect l="0" t="0" r="r" b="b"/>
                <a:pathLst>
                  <a:path w="14" h="10">
                    <a:moveTo>
                      <a:pt x="13" y="6"/>
                    </a:moveTo>
                    <a:lnTo>
                      <a:pt x="0" y="0"/>
                    </a:lnTo>
                    <a:lnTo>
                      <a:pt x="9" y="9"/>
                    </a:lnTo>
                    <a:lnTo>
                      <a:pt x="13" y="6"/>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3" name="Group 705"/>
            <p:cNvGrpSpPr>
              <a:grpSpLocks/>
            </p:cNvGrpSpPr>
            <p:nvPr/>
          </p:nvGrpSpPr>
          <p:grpSpPr bwMode="auto">
            <a:xfrm>
              <a:off x="4286541" y="4343437"/>
              <a:ext cx="72734" cy="90366"/>
              <a:chOff x="3074" y="3112"/>
              <a:chExt cx="29" cy="25"/>
            </a:xfrm>
          </p:grpSpPr>
          <p:sp>
            <p:nvSpPr>
              <p:cNvPr id="1349" name="Oval 706"/>
              <p:cNvSpPr>
                <a:spLocks noChangeArrowheads="1"/>
              </p:cNvSpPr>
              <p:nvPr/>
            </p:nvSpPr>
            <p:spPr bwMode="auto">
              <a:xfrm>
                <a:off x="3076" y="3116"/>
                <a:ext cx="26" cy="21"/>
              </a:xfrm>
              <a:prstGeom prst="ellipse">
                <a:avLst/>
              </a:prstGeom>
              <a:solidFill>
                <a:srgbClr val="960A1E"/>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50" name="Freeform 707"/>
              <p:cNvSpPr>
                <a:spLocks/>
              </p:cNvSpPr>
              <p:nvPr/>
            </p:nvSpPr>
            <p:spPr bwMode="auto">
              <a:xfrm>
                <a:off x="3089" y="3112"/>
                <a:ext cx="2" cy="9"/>
              </a:xfrm>
              <a:custGeom>
                <a:avLst/>
                <a:gdLst>
                  <a:gd name="T0" fmla="*/ 0 w 2"/>
                  <a:gd name="T1" fmla="*/ 8 h 9"/>
                  <a:gd name="T2" fmla="*/ 0 w 2"/>
                  <a:gd name="T3" fmla="*/ 0 h 9"/>
                  <a:gd name="T4" fmla="*/ 1 w 2"/>
                  <a:gd name="T5" fmla="*/ 8 h 9"/>
                  <a:gd name="T6" fmla="*/ 0 w 2"/>
                  <a:gd name="T7" fmla="*/ 8 h 9"/>
                </a:gdLst>
                <a:ahLst/>
                <a:cxnLst>
                  <a:cxn ang="0">
                    <a:pos x="T0" y="T1"/>
                  </a:cxn>
                  <a:cxn ang="0">
                    <a:pos x="T2" y="T3"/>
                  </a:cxn>
                  <a:cxn ang="0">
                    <a:pos x="T4" y="T5"/>
                  </a:cxn>
                  <a:cxn ang="0">
                    <a:pos x="T6" y="T7"/>
                  </a:cxn>
                </a:cxnLst>
                <a:rect l="0" t="0" r="r" b="b"/>
                <a:pathLst>
                  <a:path w="2" h="9">
                    <a:moveTo>
                      <a:pt x="0" y="8"/>
                    </a:moveTo>
                    <a:lnTo>
                      <a:pt x="0" y="0"/>
                    </a:lnTo>
                    <a:lnTo>
                      <a:pt x="1" y="8"/>
                    </a:lnTo>
                    <a:lnTo>
                      <a:pt x="0" y="8"/>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1" name="Freeform 708"/>
              <p:cNvSpPr>
                <a:spLocks/>
              </p:cNvSpPr>
              <p:nvPr/>
            </p:nvSpPr>
            <p:spPr bwMode="auto">
              <a:xfrm>
                <a:off x="3089" y="3112"/>
                <a:ext cx="2" cy="9"/>
              </a:xfrm>
              <a:custGeom>
                <a:avLst/>
                <a:gdLst>
                  <a:gd name="T0" fmla="*/ 0 w 2"/>
                  <a:gd name="T1" fmla="*/ 8 h 9"/>
                  <a:gd name="T2" fmla="*/ 0 w 2"/>
                  <a:gd name="T3" fmla="*/ 0 h 9"/>
                  <a:gd name="T4" fmla="*/ 1 w 2"/>
                  <a:gd name="T5" fmla="*/ 8 h 9"/>
                  <a:gd name="T6" fmla="*/ 0 w 2"/>
                  <a:gd name="T7" fmla="*/ 8 h 9"/>
                </a:gdLst>
                <a:ahLst/>
                <a:cxnLst>
                  <a:cxn ang="0">
                    <a:pos x="T0" y="T1"/>
                  </a:cxn>
                  <a:cxn ang="0">
                    <a:pos x="T2" y="T3"/>
                  </a:cxn>
                  <a:cxn ang="0">
                    <a:pos x="T4" y="T5"/>
                  </a:cxn>
                  <a:cxn ang="0">
                    <a:pos x="T6" y="T7"/>
                  </a:cxn>
                </a:cxnLst>
                <a:rect l="0" t="0" r="r" b="b"/>
                <a:pathLst>
                  <a:path w="2" h="9">
                    <a:moveTo>
                      <a:pt x="0" y="8"/>
                    </a:moveTo>
                    <a:lnTo>
                      <a:pt x="0" y="0"/>
                    </a:lnTo>
                    <a:lnTo>
                      <a:pt x="1" y="8"/>
                    </a:lnTo>
                    <a:lnTo>
                      <a:pt x="0" y="8"/>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2" name="Freeform 709"/>
              <p:cNvSpPr>
                <a:spLocks/>
              </p:cNvSpPr>
              <p:nvPr/>
            </p:nvSpPr>
            <p:spPr bwMode="auto">
              <a:xfrm>
                <a:off x="3094" y="3114"/>
                <a:ext cx="9" cy="11"/>
              </a:xfrm>
              <a:custGeom>
                <a:avLst/>
                <a:gdLst>
                  <a:gd name="T0" fmla="*/ 0 w 9"/>
                  <a:gd name="T1" fmla="*/ 8 h 11"/>
                  <a:gd name="T2" fmla="*/ 8 w 9"/>
                  <a:gd name="T3" fmla="*/ 0 h 11"/>
                  <a:gd name="T4" fmla="*/ 5 w 9"/>
                  <a:gd name="T5" fmla="*/ 10 h 11"/>
                  <a:gd name="T6" fmla="*/ 0 w 9"/>
                  <a:gd name="T7" fmla="*/ 8 h 11"/>
                </a:gdLst>
                <a:ahLst/>
                <a:cxnLst>
                  <a:cxn ang="0">
                    <a:pos x="T0" y="T1"/>
                  </a:cxn>
                  <a:cxn ang="0">
                    <a:pos x="T2" y="T3"/>
                  </a:cxn>
                  <a:cxn ang="0">
                    <a:pos x="T4" y="T5"/>
                  </a:cxn>
                  <a:cxn ang="0">
                    <a:pos x="T6" y="T7"/>
                  </a:cxn>
                </a:cxnLst>
                <a:rect l="0" t="0" r="r" b="b"/>
                <a:pathLst>
                  <a:path w="9" h="11">
                    <a:moveTo>
                      <a:pt x="0" y="8"/>
                    </a:moveTo>
                    <a:lnTo>
                      <a:pt x="8" y="0"/>
                    </a:lnTo>
                    <a:lnTo>
                      <a:pt x="5" y="10"/>
                    </a:lnTo>
                    <a:lnTo>
                      <a:pt x="0" y="8"/>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3" name="Freeform 710"/>
              <p:cNvSpPr>
                <a:spLocks/>
              </p:cNvSpPr>
              <p:nvPr/>
            </p:nvSpPr>
            <p:spPr bwMode="auto">
              <a:xfrm>
                <a:off x="3094" y="3114"/>
                <a:ext cx="9" cy="11"/>
              </a:xfrm>
              <a:custGeom>
                <a:avLst/>
                <a:gdLst>
                  <a:gd name="T0" fmla="*/ 0 w 9"/>
                  <a:gd name="T1" fmla="*/ 8 h 11"/>
                  <a:gd name="T2" fmla="*/ 8 w 9"/>
                  <a:gd name="T3" fmla="*/ 0 h 11"/>
                  <a:gd name="T4" fmla="*/ 5 w 9"/>
                  <a:gd name="T5" fmla="*/ 10 h 11"/>
                  <a:gd name="T6" fmla="*/ 0 w 9"/>
                  <a:gd name="T7" fmla="*/ 8 h 11"/>
                </a:gdLst>
                <a:ahLst/>
                <a:cxnLst>
                  <a:cxn ang="0">
                    <a:pos x="T0" y="T1"/>
                  </a:cxn>
                  <a:cxn ang="0">
                    <a:pos x="T2" y="T3"/>
                  </a:cxn>
                  <a:cxn ang="0">
                    <a:pos x="T4" y="T5"/>
                  </a:cxn>
                  <a:cxn ang="0">
                    <a:pos x="T6" y="T7"/>
                  </a:cxn>
                </a:cxnLst>
                <a:rect l="0" t="0" r="r" b="b"/>
                <a:pathLst>
                  <a:path w="9" h="11">
                    <a:moveTo>
                      <a:pt x="0" y="8"/>
                    </a:moveTo>
                    <a:lnTo>
                      <a:pt x="8" y="0"/>
                    </a:lnTo>
                    <a:lnTo>
                      <a:pt x="5" y="10"/>
                    </a:lnTo>
                    <a:lnTo>
                      <a:pt x="0" y="8"/>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4" name="Freeform 711"/>
              <p:cNvSpPr>
                <a:spLocks/>
              </p:cNvSpPr>
              <p:nvPr/>
            </p:nvSpPr>
            <p:spPr bwMode="auto">
              <a:xfrm>
                <a:off x="3074" y="3116"/>
                <a:ext cx="11" cy="11"/>
              </a:xfrm>
              <a:custGeom>
                <a:avLst/>
                <a:gdLst>
                  <a:gd name="T0" fmla="*/ 10 w 11"/>
                  <a:gd name="T1" fmla="*/ 6 h 11"/>
                  <a:gd name="T2" fmla="*/ 0 w 11"/>
                  <a:gd name="T3" fmla="*/ 0 h 11"/>
                  <a:gd name="T4" fmla="*/ 7 w 11"/>
                  <a:gd name="T5" fmla="*/ 10 h 11"/>
                  <a:gd name="T6" fmla="*/ 10 w 11"/>
                  <a:gd name="T7" fmla="*/ 6 h 11"/>
                </a:gdLst>
                <a:ahLst/>
                <a:cxnLst>
                  <a:cxn ang="0">
                    <a:pos x="T0" y="T1"/>
                  </a:cxn>
                  <a:cxn ang="0">
                    <a:pos x="T2" y="T3"/>
                  </a:cxn>
                  <a:cxn ang="0">
                    <a:pos x="T4" y="T5"/>
                  </a:cxn>
                  <a:cxn ang="0">
                    <a:pos x="T6" y="T7"/>
                  </a:cxn>
                </a:cxnLst>
                <a:rect l="0" t="0" r="r" b="b"/>
                <a:pathLst>
                  <a:path w="11" h="11">
                    <a:moveTo>
                      <a:pt x="10" y="6"/>
                    </a:moveTo>
                    <a:lnTo>
                      <a:pt x="0" y="0"/>
                    </a:lnTo>
                    <a:lnTo>
                      <a:pt x="7" y="10"/>
                    </a:lnTo>
                    <a:lnTo>
                      <a:pt x="10" y="6"/>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5" name="Freeform 712"/>
              <p:cNvSpPr>
                <a:spLocks/>
              </p:cNvSpPr>
              <p:nvPr/>
            </p:nvSpPr>
            <p:spPr bwMode="auto">
              <a:xfrm>
                <a:off x="3074" y="3116"/>
                <a:ext cx="11" cy="11"/>
              </a:xfrm>
              <a:custGeom>
                <a:avLst/>
                <a:gdLst>
                  <a:gd name="T0" fmla="*/ 10 w 11"/>
                  <a:gd name="T1" fmla="*/ 6 h 11"/>
                  <a:gd name="T2" fmla="*/ 0 w 11"/>
                  <a:gd name="T3" fmla="*/ 0 h 11"/>
                  <a:gd name="T4" fmla="*/ 7 w 11"/>
                  <a:gd name="T5" fmla="*/ 10 h 11"/>
                  <a:gd name="T6" fmla="*/ 10 w 11"/>
                  <a:gd name="T7" fmla="*/ 6 h 11"/>
                </a:gdLst>
                <a:ahLst/>
                <a:cxnLst>
                  <a:cxn ang="0">
                    <a:pos x="T0" y="T1"/>
                  </a:cxn>
                  <a:cxn ang="0">
                    <a:pos x="T2" y="T3"/>
                  </a:cxn>
                  <a:cxn ang="0">
                    <a:pos x="T4" y="T5"/>
                  </a:cxn>
                  <a:cxn ang="0">
                    <a:pos x="T6" y="T7"/>
                  </a:cxn>
                </a:cxnLst>
                <a:rect l="0" t="0" r="r" b="b"/>
                <a:pathLst>
                  <a:path w="11" h="11">
                    <a:moveTo>
                      <a:pt x="10" y="6"/>
                    </a:moveTo>
                    <a:lnTo>
                      <a:pt x="0" y="0"/>
                    </a:lnTo>
                    <a:lnTo>
                      <a:pt x="7" y="10"/>
                    </a:lnTo>
                    <a:lnTo>
                      <a:pt x="10" y="6"/>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4" name="Group 713"/>
            <p:cNvGrpSpPr>
              <a:grpSpLocks/>
            </p:cNvGrpSpPr>
            <p:nvPr/>
          </p:nvGrpSpPr>
          <p:grpSpPr bwMode="auto">
            <a:xfrm>
              <a:off x="3880999" y="5068563"/>
              <a:ext cx="96977" cy="114610"/>
              <a:chOff x="2912" y="3315"/>
              <a:chExt cx="39" cy="32"/>
            </a:xfrm>
          </p:grpSpPr>
          <p:sp>
            <p:nvSpPr>
              <p:cNvPr id="1342" name="Oval 714"/>
              <p:cNvSpPr>
                <a:spLocks noChangeArrowheads="1"/>
              </p:cNvSpPr>
              <p:nvPr/>
            </p:nvSpPr>
            <p:spPr bwMode="auto">
              <a:xfrm>
                <a:off x="2920" y="3325"/>
                <a:ext cx="30" cy="22"/>
              </a:xfrm>
              <a:prstGeom prst="ellipse">
                <a:avLst/>
              </a:prstGeom>
              <a:solidFill>
                <a:srgbClr val="960A1E"/>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 name="Freeform 715"/>
              <p:cNvSpPr>
                <a:spLocks/>
              </p:cNvSpPr>
              <p:nvPr/>
            </p:nvSpPr>
            <p:spPr bwMode="auto">
              <a:xfrm>
                <a:off x="2931" y="3315"/>
                <a:ext cx="5" cy="14"/>
              </a:xfrm>
              <a:custGeom>
                <a:avLst/>
                <a:gdLst>
                  <a:gd name="T0" fmla="*/ 0 w 5"/>
                  <a:gd name="T1" fmla="*/ 13 h 14"/>
                  <a:gd name="T2" fmla="*/ 2 w 5"/>
                  <a:gd name="T3" fmla="*/ 0 h 14"/>
                  <a:gd name="T4" fmla="*/ 4 w 5"/>
                  <a:gd name="T5" fmla="*/ 13 h 14"/>
                  <a:gd name="T6" fmla="*/ 0 w 5"/>
                  <a:gd name="T7" fmla="*/ 13 h 14"/>
                </a:gdLst>
                <a:ahLst/>
                <a:cxnLst>
                  <a:cxn ang="0">
                    <a:pos x="T0" y="T1"/>
                  </a:cxn>
                  <a:cxn ang="0">
                    <a:pos x="T2" y="T3"/>
                  </a:cxn>
                  <a:cxn ang="0">
                    <a:pos x="T4" y="T5"/>
                  </a:cxn>
                  <a:cxn ang="0">
                    <a:pos x="T6" y="T7"/>
                  </a:cxn>
                </a:cxnLst>
                <a:rect l="0" t="0" r="r" b="b"/>
                <a:pathLst>
                  <a:path w="5" h="14">
                    <a:moveTo>
                      <a:pt x="0" y="13"/>
                    </a:moveTo>
                    <a:lnTo>
                      <a:pt x="2" y="0"/>
                    </a:lnTo>
                    <a:lnTo>
                      <a:pt x="4" y="13"/>
                    </a:lnTo>
                    <a:lnTo>
                      <a:pt x="0" y="13"/>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 name="Freeform 716"/>
              <p:cNvSpPr>
                <a:spLocks/>
              </p:cNvSpPr>
              <p:nvPr/>
            </p:nvSpPr>
            <p:spPr bwMode="auto">
              <a:xfrm>
                <a:off x="2931" y="3315"/>
                <a:ext cx="5" cy="14"/>
              </a:xfrm>
              <a:custGeom>
                <a:avLst/>
                <a:gdLst>
                  <a:gd name="T0" fmla="*/ 0 w 5"/>
                  <a:gd name="T1" fmla="*/ 13 h 14"/>
                  <a:gd name="T2" fmla="*/ 2 w 5"/>
                  <a:gd name="T3" fmla="*/ 0 h 14"/>
                  <a:gd name="T4" fmla="*/ 4 w 5"/>
                  <a:gd name="T5" fmla="*/ 13 h 14"/>
                  <a:gd name="T6" fmla="*/ 0 w 5"/>
                  <a:gd name="T7" fmla="*/ 13 h 14"/>
                </a:gdLst>
                <a:ahLst/>
                <a:cxnLst>
                  <a:cxn ang="0">
                    <a:pos x="T0" y="T1"/>
                  </a:cxn>
                  <a:cxn ang="0">
                    <a:pos x="T2" y="T3"/>
                  </a:cxn>
                  <a:cxn ang="0">
                    <a:pos x="T4" y="T5"/>
                  </a:cxn>
                  <a:cxn ang="0">
                    <a:pos x="T6" y="T7"/>
                  </a:cxn>
                </a:cxnLst>
                <a:rect l="0" t="0" r="r" b="b"/>
                <a:pathLst>
                  <a:path w="5" h="14">
                    <a:moveTo>
                      <a:pt x="0" y="13"/>
                    </a:moveTo>
                    <a:lnTo>
                      <a:pt x="2" y="0"/>
                    </a:lnTo>
                    <a:lnTo>
                      <a:pt x="4" y="13"/>
                    </a:lnTo>
                    <a:lnTo>
                      <a:pt x="0" y="13"/>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 name="Freeform 717"/>
              <p:cNvSpPr>
                <a:spLocks/>
              </p:cNvSpPr>
              <p:nvPr/>
            </p:nvSpPr>
            <p:spPr bwMode="auto">
              <a:xfrm>
                <a:off x="2938" y="3316"/>
                <a:ext cx="13" cy="14"/>
              </a:xfrm>
              <a:custGeom>
                <a:avLst/>
                <a:gdLst>
                  <a:gd name="T0" fmla="*/ 0 w 13"/>
                  <a:gd name="T1" fmla="*/ 10 h 14"/>
                  <a:gd name="T2" fmla="*/ 12 w 13"/>
                  <a:gd name="T3" fmla="*/ 0 h 14"/>
                  <a:gd name="T4" fmla="*/ 7 w 13"/>
                  <a:gd name="T5" fmla="*/ 13 h 14"/>
                  <a:gd name="T6" fmla="*/ 0 w 13"/>
                  <a:gd name="T7" fmla="*/ 10 h 14"/>
                </a:gdLst>
                <a:ahLst/>
                <a:cxnLst>
                  <a:cxn ang="0">
                    <a:pos x="T0" y="T1"/>
                  </a:cxn>
                  <a:cxn ang="0">
                    <a:pos x="T2" y="T3"/>
                  </a:cxn>
                  <a:cxn ang="0">
                    <a:pos x="T4" y="T5"/>
                  </a:cxn>
                  <a:cxn ang="0">
                    <a:pos x="T6" y="T7"/>
                  </a:cxn>
                </a:cxnLst>
                <a:rect l="0" t="0" r="r" b="b"/>
                <a:pathLst>
                  <a:path w="13" h="14">
                    <a:moveTo>
                      <a:pt x="0" y="10"/>
                    </a:moveTo>
                    <a:lnTo>
                      <a:pt x="12" y="0"/>
                    </a:lnTo>
                    <a:lnTo>
                      <a:pt x="7" y="13"/>
                    </a:lnTo>
                    <a:lnTo>
                      <a:pt x="0" y="10"/>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 name="Freeform 718"/>
              <p:cNvSpPr>
                <a:spLocks/>
              </p:cNvSpPr>
              <p:nvPr/>
            </p:nvSpPr>
            <p:spPr bwMode="auto">
              <a:xfrm>
                <a:off x="2938" y="3316"/>
                <a:ext cx="13" cy="14"/>
              </a:xfrm>
              <a:custGeom>
                <a:avLst/>
                <a:gdLst>
                  <a:gd name="T0" fmla="*/ 0 w 13"/>
                  <a:gd name="T1" fmla="*/ 10 h 14"/>
                  <a:gd name="T2" fmla="*/ 12 w 13"/>
                  <a:gd name="T3" fmla="*/ 0 h 14"/>
                  <a:gd name="T4" fmla="*/ 7 w 13"/>
                  <a:gd name="T5" fmla="*/ 13 h 14"/>
                  <a:gd name="T6" fmla="*/ 0 w 13"/>
                  <a:gd name="T7" fmla="*/ 10 h 14"/>
                </a:gdLst>
                <a:ahLst/>
                <a:cxnLst>
                  <a:cxn ang="0">
                    <a:pos x="T0" y="T1"/>
                  </a:cxn>
                  <a:cxn ang="0">
                    <a:pos x="T2" y="T3"/>
                  </a:cxn>
                  <a:cxn ang="0">
                    <a:pos x="T4" y="T5"/>
                  </a:cxn>
                  <a:cxn ang="0">
                    <a:pos x="T6" y="T7"/>
                  </a:cxn>
                </a:cxnLst>
                <a:rect l="0" t="0" r="r" b="b"/>
                <a:pathLst>
                  <a:path w="13" h="14">
                    <a:moveTo>
                      <a:pt x="0" y="10"/>
                    </a:moveTo>
                    <a:lnTo>
                      <a:pt x="12" y="0"/>
                    </a:lnTo>
                    <a:lnTo>
                      <a:pt x="7" y="13"/>
                    </a:lnTo>
                    <a:lnTo>
                      <a:pt x="0" y="10"/>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7" name="Freeform 719"/>
              <p:cNvSpPr>
                <a:spLocks/>
              </p:cNvSpPr>
              <p:nvPr/>
            </p:nvSpPr>
            <p:spPr bwMode="auto">
              <a:xfrm>
                <a:off x="2912" y="3323"/>
                <a:ext cx="16" cy="13"/>
              </a:xfrm>
              <a:custGeom>
                <a:avLst/>
                <a:gdLst>
                  <a:gd name="T0" fmla="*/ 15 w 16"/>
                  <a:gd name="T1" fmla="*/ 7 h 13"/>
                  <a:gd name="T2" fmla="*/ 0 w 16"/>
                  <a:gd name="T3" fmla="*/ 0 h 13"/>
                  <a:gd name="T4" fmla="*/ 10 w 16"/>
                  <a:gd name="T5" fmla="*/ 12 h 13"/>
                  <a:gd name="T6" fmla="*/ 15 w 16"/>
                  <a:gd name="T7" fmla="*/ 7 h 13"/>
                </a:gdLst>
                <a:ahLst/>
                <a:cxnLst>
                  <a:cxn ang="0">
                    <a:pos x="T0" y="T1"/>
                  </a:cxn>
                  <a:cxn ang="0">
                    <a:pos x="T2" y="T3"/>
                  </a:cxn>
                  <a:cxn ang="0">
                    <a:pos x="T4" y="T5"/>
                  </a:cxn>
                  <a:cxn ang="0">
                    <a:pos x="T6" y="T7"/>
                  </a:cxn>
                </a:cxnLst>
                <a:rect l="0" t="0" r="r" b="b"/>
                <a:pathLst>
                  <a:path w="16" h="13">
                    <a:moveTo>
                      <a:pt x="15" y="7"/>
                    </a:moveTo>
                    <a:lnTo>
                      <a:pt x="0" y="0"/>
                    </a:lnTo>
                    <a:lnTo>
                      <a:pt x="10" y="12"/>
                    </a:lnTo>
                    <a:lnTo>
                      <a:pt x="15" y="7"/>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8" name="Freeform 720"/>
              <p:cNvSpPr>
                <a:spLocks/>
              </p:cNvSpPr>
              <p:nvPr/>
            </p:nvSpPr>
            <p:spPr bwMode="auto">
              <a:xfrm>
                <a:off x="2912" y="3323"/>
                <a:ext cx="16" cy="13"/>
              </a:xfrm>
              <a:custGeom>
                <a:avLst/>
                <a:gdLst>
                  <a:gd name="T0" fmla="*/ 15 w 16"/>
                  <a:gd name="T1" fmla="*/ 7 h 13"/>
                  <a:gd name="T2" fmla="*/ 0 w 16"/>
                  <a:gd name="T3" fmla="*/ 0 h 13"/>
                  <a:gd name="T4" fmla="*/ 10 w 16"/>
                  <a:gd name="T5" fmla="*/ 12 h 13"/>
                  <a:gd name="T6" fmla="*/ 15 w 16"/>
                  <a:gd name="T7" fmla="*/ 7 h 13"/>
                </a:gdLst>
                <a:ahLst/>
                <a:cxnLst>
                  <a:cxn ang="0">
                    <a:pos x="T0" y="T1"/>
                  </a:cxn>
                  <a:cxn ang="0">
                    <a:pos x="T2" y="T3"/>
                  </a:cxn>
                  <a:cxn ang="0">
                    <a:pos x="T4" y="T5"/>
                  </a:cxn>
                  <a:cxn ang="0">
                    <a:pos x="T6" y="T7"/>
                  </a:cxn>
                </a:cxnLst>
                <a:rect l="0" t="0" r="r" b="b"/>
                <a:pathLst>
                  <a:path w="16" h="13">
                    <a:moveTo>
                      <a:pt x="15" y="7"/>
                    </a:moveTo>
                    <a:lnTo>
                      <a:pt x="0" y="0"/>
                    </a:lnTo>
                    <a:lnTo>
                      <a:pt x="10" y="12"/>
                    </a:lnTo>
                    <a:lnTo>
                      <a:pt x="15" y="7"/>
                    </a:lnTo>
                  </a:path>
                </a:pathLst>
              </a:custGeom>
              <a:solidFill>
                <a:srgbClr val="960A1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5" name="Group 721"/>
            <p:cNvGrpSpPr>
              <a:grpSpLocks/>
            </p:cNvGrpSpPr>
            <p:nvPr/>
          </p:nvGrpSpPr>
          <p:grpSpPr bwMode="auto">
            <a:xfrm>
              <a:off x="2126592" y="4912076"/>
              <a:ext cx="240240" cy="506927"/>
              <a:chOff x="2212" y="3271"/>
              <a:chExt cx="96" cy="142"/>
            </a:xfrm>
          </p:grpSpPr>
          <p:grpSp>
            <p:nvGrpSpPr>
              <p:cNvPr id="1261" name="Group 722"/>
              <p:cNvGrpSpPr>
                <a:grpSpLocks/>
              </p:cNvGrpSpPr>
              <p:nvPr/>
            </p:nvGrpSpPr>
            <p:grpSpPr bwMode="auto">
              <a:xfrm>
                <a:off x="2212" y="3305"/>
                <a:ext cx="96" cy="108"/>
                <a:chOff x="2212" y="3305"/>
                <a:chExt cx="96" cy="108"/>
              </a:xfrm>
            </p:grpSpPr>
            <p:sp>
              <p:nvSpPr>
                <p:cNvPr id="1310" name="Freeform 723"/>
                <p:cNvSpPr>
                  <a:spLocks/>
                </p:cNvSpPr>
                <p:nvPr/>
              </p:nvSpPr>
              <p:spPr bwMode="auto">
                <a:xfrm>
                  <a:off x="2212" y="3313"/>
                  <a:ext cx="93" cy="78"/>
                </a:xfrm>
                <a:custGeom>
                  <a:avLst/>
                  <a:gdLst>
                    <a:gd name="T0" fmla="*/ 64 w 93"/>
                    <a:gd name="T1" fmla="*/ 35 h 78"/>
                    <a:gd name="T2" fmla="*/ 36 w 93"/>
                    <a:gd name="T3" fmla="*/ 77 h 78"/>
                    <a:gd name="T4" fmla="*/ 0 w 93"/>
                    <a:gd name="T5" fmla="*/ 74 h 78"/>
                    <a:gd name="T6" fmla="*/ 33 w 93"/>
                    <a:gd name="T7" fmla="*/ 33 h 78"/>
                    <a:gd name="T8" fmla="*/ 17 w 93"/>
                    <a:gd name="T9" fmla="*/ 24 h 78"/>
                    <a:gd name="T10" fmla="*/ 34 w 93"/>
                    <a:gd name="T11" fmla="*/ 4 h 78"/>
                    <a:gd name="T12" fmla="*/ 52 w 93"/>
                    <a:gd name="T13" fmla="*/ 5 h 78"/>
                    <a:gd name="T14" fmla="*/ 59 w 93"/>
                    <a:gd name="T15" fmla="*/ 0 h 78"/>
                    <a:gd name="T16" fmla="*/ 89 w 93"/>
                    <a:gd name="T17" fmla="*/ 3 h 78"/>
                    <a:gd name="T18" fmla="*/ 92 w 93"/>
                    <a:gd name="T19" fmla="*/ 37 h 78"/>
                    <a:gd name="T20" fmla="*/ 64 w 93"/>
                    <a:gd name="T21" fmla="*/ 3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78">
                      <a:moveTo>
                        <a:pt x="64" y="35"/>
                      </a:moveTo>
                      <a:lnTo>
                        <a:pt x="36" y="77"/>
                      </a:lnTo>
                      <a:lnTo>
                        <a:pt x="0" y="74"/>
                      </a:lnTo>
                      <a:lnTo>
                        <a:pt x="33" y="33"/>
                      </a:lnTo>
                      <a:lnTo>
                        <a:pt x="17" y="24"/>
                      </a:lnTo>
                      <a:lnTo>
                        <a:pt x="34" y="4"/>
                      </a:lnTo>
                      <a:lnTo>
                        <a:pt x="52" y="5"/>
                      </a:lnTo>
                      <a:lnTo>
                        <a:pt x="59" y="0"/>
                      </a:lnTo>
                      <a:lnTo>
                        <a:pt x="89" y="3"/>
                      </a:lnTo>
                      <a:lnTo>
                        <a:pt x="92" y="37"/>
                      </a:lnTo>
                      <a:lnTo>
                        <a:pt x="64" y="35"/>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1" name="Freeform 724"/>
                <p:cNvSpPr>
                  <a:spLocks/>
                </p:cNvSpPr>
                <p:nvPr/>
              </p:nvSpPr>
              <p:spPr bwMode="auto">
                <a:xfrm>
                  <a:off x="2212" y="3315"/>
                  <a:ext cx="96" cy="79"/>
                </a:xfrm>
                <a:custGeom>
                  <a:avLst/>
                  <a:gdLst>
                    <a:gd name="T0" fmla="*/ 66 w 96"/>
                    <a:gd name="T1" fmla="*/ 35 h 79"/>
                    <a:gd name="T2" fmla="*/ 37 w 96"/>
                    <a:gd name="T3" fmla="*/ 78 h 79"/>
                    <a:gd name="T4" fmla="*/ 0 w 96"/>
                    <a:gd name="T5" fmla="*/ 75 h 79"/>
                    <a:gd name="T6" fmla="*/ 34 w 96"/>
                    <a:gd name="T7" fmla="*/ 33 h 79"/>
                    <a:gd name="T8" fmla="*/ 18 w 96"/>
                    <a:gd name="T9" fmla="*/ 25 h 79"/>
                    <a:gd name="T10" fmla="*/ 35 w 96"/>
                    <a:gd name="T11" fmla="*/ 4 h 79"/>
                    <a:gd name="T12" fmla="*/ 54 w 96"/>
                    <a:gd name="T13" fmla="*/ 4 h 79"/>
                    <a:gd name="T14" fmla="*/ 61 w 96"/>
                    <a:gd name="T15" fmla="*/ 0 h 79"/>
                    <a:gd name="T16" fmla="*/ 93 w 96"/>
                    <a:gd name="T17" fmla="*/ 3 h 79"/>
                    <a:gd name="T18" fmla="*/ 95 w 96"/>
                    <a:gd name="T19" fmla="*/ 37 h 79"/>
                    <a:gd name="T20" fmla="*/ 66 w 96"/>
                    <a:gd name="T21" fmla="*/ 3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79">
                      <a:moveTo>
                        <a:pt x="66" y="35"/>
                      </a:moveTo>
                      <a:lnTo>
                        <a:pt x="37" y="78"/>
                      </a:lnTo>
                      <a:lnTo>
                        <a:pt x="0" y="75"/>
                      </a:lnTo>
                      <a:lnTo>
                        <a:pt x="34" y="33"/>
                      </a:lnTo>
                      <a:lnTo>
                        <a:pt x="18" y="25"/>
                      </a:lnTo>
                      <a:lnTo>
                        <a:pt x="35" y="4"/>
                      </a:lnTo>
                      <a:lnTo>
                        <a:pt x="54" y="4"/>
                      </a:lnTo>
                      <a:lnTo>
                        <a:pt x="61" y="0"/>
                      </a:lnTo>
                      <a:lnTo>
                        <a:pt x="93" y="3"/>
                      </a:lnTo>
                      <a:lnTo>
                        <a:pt x="95" y="37"/>
                      </a:lnTo>
                      <a:lnTo>
                        <a:pt x="66" y="35"/>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2" name="Freeform 725"/>
                <p:cNvSpPr>
                  <a:spLocks/>
                </p:cNvSpPr>
                <p:nvPr/>
              </p:nvSpPr>
              <p:spPr bwMode="auto">
                <a:xfrm>
                  <a:off x="2220" y="3315"/>
                  <a:ext cx="84" cy="73"/>
                </a:xfrm>
                <a:custGeom>
                  <a:avLst/>
                  <a:gdLst>
                    <a:gd name="T0" fmla="*/ 81 w 84"/>
                    <a:gd name="T1" fmla="*/ 1 h 73"/>
                    <a:gd name="T2" fmla="*/ 53 w 84"/>
                    <a:gd name="T3" fmla="*/ 0 h 73"/>
                    <a:gd name="T4" fmla="*/ 0 w 84"/>
                    <a:gd name="T5" fmla="*/ 71 h 73"/>
                    <a:gd name="T6" fmla="*/ 30 w 84"/>
                    <a:gd name="T7" fmla="*/ 72 h 73"/>
                    <a:gd name="T8" fmla="*/ 57 w 84"/>
                    <a:gd name="T9" fmla="*/ 31 h 73"/>
                    <a:gd name="T10" fmla="*/ 83 w 84"/>
                    <a:gd name="T11" fmla="*/ 33 h 73"/>
                    <a:gd name="T12" fmla="*/ 81 w 84"/>
                    <a:gd name="T13" fmla="*/ 1 h 73"/>
                  </a:gdLst>
                  <a:ahLst/>
                  <a:cxnLst>
                    <a:cxn ang="0">
                      <a:pos x="T0" y="T1"/>
                    </a:cxn>
                    <a:cxn ang="0">
                      <a:pos x="T2" y="T3"/>
                    </a:cxn>
                    <a:cxn ang="0">
                      <a:pos x="T4" y="T5"/>
                    </a:cxn>
                    <a:cxn ang="0">
                      <a:pos x="T6" y="T7"/>
                    </a:cxn>
                    <a:cxn ang="0">
                      <a:pos x="T8" y="T9"/>
                    </a:cxn>
                    <a:cxn ang="0">
                      <a:pos x="T10" y="T11"/>
                    </a:cxn>
                    <a:cxn ang="0">
                      <a:pos x="T12" y="T13"/>
                    </a:cxn>
                  </a:cxnLst>
                  <a:rect l="0" t="0" r="r" b="b"/>
                  <a:pathLst>
                    <a:path w="84" h="73">
                      <a:moveTo>
                        <a:pt x="81" y="1"/>
                      </a:moveTo>
                      <a:lnTo>
                        <a:pt x="53" y="0"/>
                      </a:lnTo>
                      <a:lnTo>
                        <a:pt x="0" y="71"/>
                      </a:lnTo>
                      <a:lnTo>
                        <a:pt x="30" y="72"/>
                      </a:lnTo>
                      <a:lnTo>
                        <a:pt x="57" y="31"/>
                      </a:lnTo>
                      <a:lnTo>
                        <a:pt x="83" y="33"/>
                      </a:lnTo>
                      <a:lnTo>
                        <a:pt x="81" y="1"/>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3" name="Freeform 726"/>
                <p:cNvSpPr>
                  <a:spLocks/>
                </p:cNvSpPr>
                <p:nvPr/>
              </p:nvSpPr>
              <p:spPr bwMode="auto">
                <a:xfrm>
                  <a:off x="2220" y="3315"/>
                  <a:ext cx="88" cy="76"/>
                </a:xfrm>
                <a:custGeom>
                  <a:avLst/>
                  <a:gdLst>
                    <a:gd name="T0" fmla="*/ 85 w 88"/>
                    <a:gd name="T1" fmla="*/ 1 h 76"/>
                    <a:gd name="T2" fmla="*/ 55 w 88"/>
                    <a:gd name="T3" fmla="*/ 0 h 76"/>
                    <a:gd name="T4" fmla="*/ 0 w 88"/>
                    <a:gd name="T5" fmla="*/ 74 h 76"/>
                    <a:gd name="T6" fmla="*/ 32 w 88"/>
                    <a:gd name="T7" fmla="*/ 75 h 76"/>
                    <a:gd name="T8" fmla="*/ 60 w 88"/>
                    <a:gd name="T9" fmla="*/ 33 h 76"/>
                    <a:gd name="T10" fmla="*/ 87 w 88"/>
                    <a:gd name="T11" fmla="*/ 35 h 76"/>
                    <a:gd name="T12" fmla="*/ 85 w 88"/>
                    <a:gd name="T13" fmla="*/ 1 h 76"/>
                  </a:gdLst>
                  <a:ahLst/>
                  <a:cxnLst>
                    <a:cxn ang="0">
                      <a:pos x="T0" y="T1"/>
                    </a:cxn>
                    <a:cxn ang="0">
                      <a:pos x="T2" y="T3"/>
                    </a:cxn>
                    <a:cxn ang="0">
                      <a:pos x="T4" y="T5"/>
                    </a:cxn>
                    <a:cxn ang="0">
                      <a:pos x="T6" y="T7"/>
                    </a:cxn>
                    <a:cxn ang="0">
                      <a:pos x="T8" y="T9"/>
                    </a:cxn>
                    <a:cxn ang="0">
                      <a:pos x="T10" y="T11"/>
                    </a:cxn>
                    <a:cxn ang="0">
                      <a:pos x="T12" y="T13"/>
                    </a:cxn>
                  </a:cxnLst>
                  <a:rect l="0" t="0" r="r" b="b"/>
                  <a:pathLst>
                    <a:path w="88" h="76">
                      <a:moveTo>
                        <a:pt x="85" y="1"/>
                      </a:moveTo>
                      <a:lnTo>
                        <a:pt x="55" y="0"/>
                      </a:lnTo>
                      <a:lnTo>
                        <a:pt x="0" y="74"/>
                      </a:lnTo>
                      <a:lnTo>
                        <a:pt x="32" y="75"/>
                      </a:lnTo>
                      <a:lnTo>
                        <a:pt x="60" y="33"/>
                      </a:lnTo>
                      <a:lnTo>
                        <a:pt x="87" y="35"/>
                      </a:lnTo>
                      <a:lnTo>
                        <a:pt x="85" y="1"/>
                      </a:lnTo>
                    </a:path>
                  </a:pathLst>
                </a:custGeom>
                <a:solidFill>
                  <a:srgbClr val="888888"/>
                </a:solidFill>
                <a:ln w="12700" cap="rnd" cmpd="sng">
                  <a:solidFill>
                    <a:srgbClr val="88888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4" name="Line 727"/>
                <p:cNvSpPr>
                  <a:spLocks noChangeShapeType="1"/>
                </p:cNvSpPr>
                <p:nvPr/>
              </p:nvSpPr>
              <p:spPr bwMode="auto">
                <a:xfrm>
                  <a:off x="2263" y="3406"/>
                  <a:ext cx="0" cy="4"/>
                </a:xfrm>
                <a:prstGeom prst="line">
                  <a:avLst/>
                </a:prstGeom>
                <a:noFill/>
                <a:ln w="12700">
                  <a:solidFill>
                    <a:srgbClr val="00A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15" name="Group 728"/>
                <p:cNvGrpSpPr>
                  <a:grpSpLocks/>
                </p:cNvGrpSpPr>
                <p:nvPr/>
              </p:nvGrpSpPr>
              <p:grpSpPr bwMode="auto">
                <a:xfrm>
                  <a:off x="2239" y="3305"/>
                  <a:ext cx="17" cy="34"/>
                  <a:chOff x="2239" y="3305"/>
                  <a:chExt cx="17" cy="34"/>
                </a:xfrm>
              </p:grpSpPr>
              <p:sp>
                <p:nvSpPr>
                  <p:cNvPr id="1327" name="Freeform 729"/>
                  <p:cNvSpPr>
                    <a:spLocks/>
                  </p:cNvSpPr>
                  <p:nvPr/>
                </p:nvSpPr>
                <p:spPr bwMode="auto">
                  <a:xfrm>
                    <a:off x="2245" y="3306"/>
                    <a:ext cx="9" cy="23"/>
                  </a:xfrm>
                  <a:custGeom>
                    <a:avLst/>
                    <a:gdLst>
                      <a:gd name="T0" fmla="*/ 1 w 9"/>
                      <a:gd name="T1" fmla="*/ 0 h 23"/>
                      <a:gd name="T2" fmla="*/ 8 w 9"/>
                      <a:gd name="T3" fmla="*/ 1 h 23"/>
                      <a:gd name="T4" fmla="*/ 7 w 9"/>
                      <a:gd name="T5" fmla="*/ 22 h 23"/>
                      <a:gd name="T6" fmla="*/ 0 w 9"/>
                      <a:gd name="T7" fmla="*/ 21 h 23"/>
                      <a:gd name="T8" fmla="*/ 1 w 9"/>
                      <a:gd name="T9" fmla="*/ 0 h 23"/>
                    </a:gdLst>
                    <a:ahLst/>
                    <a:cxnLst>
                      <a:cxn ang="0">
                        <a:pos x="T0" y="T1"/>
                      </a:cxn>
                      <a:cxn ang="0">
                        <a:pos x="T2" y="T3"/>
                      </a:cxn>
                      <a:cxn ang="0">
                        <a:pos x="T4" y="T5"/>
                      </a:cxn>
                      <a:cxn ang="0">
                        <a:pos x="T6" y="T7"/>
                      </a:cxn>
                      <a:cxn ang="0">
                        <a:pos x="T8" y="T9"/>
                      </a:cxn>
                    </a:cxnLst>
                    <a:rect l="0" t="0" r="r" b="b"/>
                    <a:pathLst>
                      <a:path w="9" h="23">
                        <a:moveTo>
                          <a:pt x="1" y="0"/>
                        </a:moveTo>
                        <a:lnTo>
                          <a:pt x="8" y="1"/>
                        </a:lnTo>
                        <a:lnTo>
                          <a:pt x="7" y="22"/>
                        </a:lnTo>
                        <a:lnTo>
                          <a:pt x="0" y="21"/>
                        </a:lnTo>
                        <a:lnTo>
                          <a:pt x="1"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8" name="Freeform 730"/>
                  <p:cNvSpPr>
                    <a:spLocks/>
                  </p:cNvSpPr>
                  <p:nvPr/>
                </p:nvSpPr>
                <p:spPr bwMode="auto">
                  <a:xfrm>
                    <a:off x="2243" y="3313"/>
                    <a:ext cx="8" cy="17"/>
                  </a:xfrm>
                  <a:custGeom>
                    <a:avLst/>
                    <a:gdLst>
                      <a:gd name="T0" fmla="*/ 1 w 8"/>
                      <a:gd name="T1" fmla="*/ 0 h 17"/>
                      <a:gd name="T2" fmla="*/ 7 w 8"/>
                      <a:gd name="T3" fmla="*/ 1 h 17"/>
                      <a:gd name="T4" fmla="*/ 7 w 8"/>
                      <a:gd name="T5" fmla="*/ 16 h 17"/>
                      <a:gd name="T6" fmla="*/ 0 w 8"/>
                      <a:gd name="T7" fmla="*/ 15 h 17"/>
                      <a:gd name="T8" fmla="*/ 1 w 8"/>
                      <a:gd name="T9" fmla="*/ 0 h 17"/>
                    </a:gdLst>
                    <a:ahLst/>
                    <a:cxnLst>
                      <a:cxn ang="0">
                        <a:pos x="T0" y="T1"/>
                      </a:cxn>
                      <a:cxn ang="0">
                        <a:pos x="T2" y="T3"/>
                      </a:cxn>
                      <a:cxn ang="0">
                        <a:pos x="T4" y="T5"/>
                      </a:cxn>
                      <a:cxn ang="0">
                        <a:pos x="T6" y="T7"/>
                      </a:cxn>
                      <a:cxn ang="0">
                        <a:pos x="T8" y="T9"/>
                      </a:cxn>
                    </a:cxnLst>
                    <a:rect l="0" t="0" r="r" b="b"/>
                    <a:pathLst>
                      <a:path w="8" h="17">
                        <a:moveTo>
                          <a:pt x="1" y="0"/>
                        </a:moveTo>
                        <a:lnTo>
                          <a:pt x="7" y="1"/>
                        </a:lnTo>
                        <a:lnTo>
                          <a:pt x="7" y="16"/>
                        </a:lnTo>
                        <a:lnTo>
                          <a:pt x="0" y="15"/>
                        </a:lnTo>
                        <a:lnTo>
                          <a:pt x="1"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9" name="Freeform 731"/>
                  <p:cNvSpPr>
                    <a:spLocks/>
                  </p:cNvSpPr>
                  <p:nvPr/>
                </p:nvSpPr>
                <p:spPr bwMode="auto">
                  <a:xfrm>
                    <a:off x="2243" y="3306"/>
                    <a:ext cx="1" cy="24"/>
                  </a:xfrm>
                  <a:custGeom>
                    <a:avLst/>
                    <a:gdLst>
                      <a:gd name="T0" fmla="*/ 0 w 1"/>
                      <a:gd name="T1" fmla="*/ 0 h 24"/>
                      <a:gd name="T2" fmla="*/ 0 w 1"/>
                      <a:gd name="T3" fmla="*/ 4 h 24"/>
                      <a:gd name="T4" fmla="*/ 0 w 1"/>
                      <a:gd name="T5" fmla="*/ 23 h 24"/>
                      <a:gd name="T6" fmla="*/ 0 w 1"/>
                      <a:gd name="T7" fmla="*/ 18 h 24"/>
                      <a:gd name="T8" fmla="*/ 0 w 1"/>
                      <a:gd name="T9" fmla="*/ 0 h 24"/>
                    </a:gdLst>
                    <a:ahLst/>
                    <a:cxnLst>
                      <a:cxn ang="0">
                        <a:pos x="T0" y="T1"/>
                      </a:cxn>
                      <a:cxn ang="0">
                        <a:pos x="T2" y="T3"/>
                      </a:cxn>
                      <a:cxn ang="0">
                        <a:pos x="T4" y="T5"/>
                      </a:cxn>
                      <a:cxn ang="0">
                        <a:pos x="T6" y="T7"/>
                      </a:cxn>
                      <a:cxn ang="0">
                        <a:pos x="T8" y="T9"/>
                      </a:cxn>
                    </a:cxnLst>
                    <a:rect l="0" t="0" r="r" b="b"/>
                    <a:pathLst>
                      <a:path w="1" h="24">
                        <a:moveTo>
                          <a:pt x="0" y="0"/>
                        </a:moveTo>
                        <a:lnTo>
                          <a:pt x="0" y="4"/>
                        </a:lnTo>
                        <a:lnTo>
                          <a:pt x="0" y="23"/>
                        </a:lnTo>
                        <a:lnTo>
                          <a:pt x="0" y="18"/>
                        </a:lnTo>
                        <a:lnTo>
                          <a:pt x="0"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0" name="Freeform 732"/>
                  <p:cNvSpPr>
                    <a:spLocks/>
                  </p:cNvSpPr>
                  <p:nvPr/>
                </p:nvSpPr>
                <p:spPr bwMode="auto">
                  <a:xfrm>
                    <a:off x="2252" y="3309"/>
                    <a:ext cx="2" cy="21"/>
                  </a:xfrm>
                  <a:custGeom>
                    <a:avLst/>
                    <a:gdLst>
                      <a:gd name="T0" fmla="*/ 1 w 2"/>
                      <a:gd name="T1" fmla="*/ 0 h 21"/>
                      <a:gd name="T2" fmla="*/ 0 w 2"/>
                      <a:gd name="T3" fmla="*/ 4 h 21"/>
                      <a:gd name="T4" fmla="*/ 0 w 2"/>
                      <a:gd name="T5" fmla="*/ 20 h 21"/>
                      <a:gd name="T6" fmla="*/ 1 w 2"/>
                      <a:gd name="T7" fmla="*/ 16 h 21"/>
                      <a:gd name="T8" fmla="*/ 1 w 2"/>
                      <a:gd name="T9" fmla="*/ 0 h 21"/>
                    </a:gdLst>
                    <a:ahLst/>
                    <a:cxnLst>
                      <a:cxn ang="0">
                        <a:pos x="T0" y="T1"/>
                      </a:cxn>
                      <a:cxn ang="0">
                        <a:pos x="T2" y="T3"/>
                      </a:cxn>
                      <a:cxn ang="0">
                        <a:pos x="T4" y="T5"/>
                      </a:cxn>
                      <a:cxn ang="0">
                        <a:pos x="T6" y="T7"/>
                      </a:cxn>
                      <a:cxn ang="0">
                        <a:pos x="T8" y="T9"/>
                      </a:cxn>
                    </a:cxnLst>
                    <a:rect l="0" t="0" r="r" b="b"/>
                    <a:pathLst>
                      <a:path w="2" h="21">
                        <a:moveTo>
                          <a:pt x="1" y="0"/>
                        </a:moveTo>
                        <a:lnTo>
                          <a:pt x="0" y="4"/>
                        </a:lnTo>
                        <a:lnTo>
                          <a:pt x="0" y="20"/>
                        </a:lnTo>
                        <a:lnTo>
                          <a:pt x="1" y="16"/>
                        </a:lnTo>
                        <a:lnTo>
                          <a:pt x="1"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 name="Freeform 733"/>
                  <p:cNvSpPr>
                    <a:spLocks/>
                  </p:cNvSpPr>
                  <p:nvPr/>
                </p:nvSpPr>
                <p:spPr bwMode="auto">
                  <a:xfrm>
                    <a:off x="2243" y="3306"/>
                    <a:ext cx="11" cy="8"/>
                  </a:xfrm>
                  <a:custGeom>
                    <a:avLst/>
                    <a:gdLst>
                      <a:gd name="T0" fmla="*/ 2 w 11"/>
                      <a:gd name="T1" fmla="*/ 0 h 8"/>
                      <a:gd name="T2" fmla="*/ 10 w 11"/>
                      <a:gd name="T3" fmla="*/ 1 h 8"/>
                      <a:gd name="T4" fmla="*/ 7 w 11"/>
                      <a:gd name="T5" fmla="*/ 7 h 8"/>
                      <a:gd name="T6" fmla="*/ 0 w 11"/>
                      <a:gd name="T7" fmla="*/ 6 h 8"/>
                      <a:gd name="T8" fmla="*/ 2 w 11"/>
                      <a:gd name="T9" fmla="*/ 0 h 8"/>
                    </a:gdLst>
                    <a:ahLst/>
                    <a:cxnLst>
                      <a:cxn ang="0">
                        <a:pos x="T0" y="T1"/>
                      </a:cxn>
                      <a:cxn ang="0">
                        <a:pos x="T2" y="T3"/>
                      </a:cxn>
                      <a:cxn ang="0">
                        <a:pos x="T4" y="T5"/>
                      </a:cxn>
                      <a:cxn ang="0">
                        <a:pos x="T6" y="T7"/>
                      </a:cxn>
                      <a:cxn ang="0">
                        <a:pos x="T8" y="T9"/>
                      </a:cxn>
                    </a:cxnLst>
                    <a:rect l="0" t="0" r="r" b="b"/>
                    <a:pathLst>
                      <a:path w="11" h="8">
                        <a:moveTo>
                          <a:pt x="2" y="0"/>
                        </a:moveTo>
                        <a:lnTo>
                          <a:pt x="10" y="1"/>
                        </a:lnTo>
                        <a:lnTo>
                          <a:pt x="7" y="7"/>
                        </a:lnTo>
                        <a:lnTo>
                          <a:pt x="0" y="6"/>
                        </a:lnTo>
                        <a:lnTo>
                          <a:pt x="2"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 name="Freeform 734"/>
                  <p:cNvSpPr>
                    <a:spLocks/>
                  </p:cNvSpPr>
                  <p:nvPr/>
                </p:nvSpPr>
                <p:spPr bwMode="auto">
                  <a:xfrm>
                    <a:off x="2243" y="3328"/>
                    <a:ext cx="10" cy="2"/>
                  </a:xfrm>
                  <a:custGeom>
                    <a:avLst/>
                    <a:gdLst>
                      <a:gd name="T0" fmla="*/ 2 w 10"/>
                      <a:gd name="T1" fmla="*/ 0 h 2"/>
                      <a:gd name="T2" fmla="*/ 9 w 10"/>
                      <a:gd name="T3" fmla="*/ 0 h 2"/>
                      <a:gd name="T4" fmla="*/ 7 w 10"/>
                      <a:gd name="T5" fmla="*/ 1 h 2"/>
                      <a:gd name="T6" fmla="*/ 0 w 10"/>
                      <a:gd name="T7" fmla="*/ 1 h 2"/>
                      <a:gd name="T8" fmla="*/ 2 w 10"/>
                      <a:gd name="T9" fmla="*/ 0 h 2"/>
                    </a:gdLst>
                    <a:ahLst/>
                    <a:cxnLst>
                      <a:cxn ang="0">
                        <a:pos x="T0" y="T1"/>
                      </a:cxn>
                      <a:cxn ang="0">
                        <a:pos x="T2" y="T3"/>
                      </a:cxn>
                      <a:cxn ang="0">
                        <a:pos x="T4" y="T5"/>
                      </a:cxn>
                      <a:cxn ang="0">
                        <a:pos x="T6" y="T7"/>
                      </a:cxn>
                      <a:cxn ang="0">
                        <a:pos x="T8" y="T9"/>
                      </a:cxn>
                    </a:cxnLst>
                    <a:rect l="0" t="0" r="r" b="b"/>
                    <a:pathLst>
                      <a:path w="10" h="2">
                        <a:moveTo>
                          <a:pt x="2" y="0"/>
                        </a:moveTo>
                        <a:lnTo>
                          <a:pt x="9" y="0"/>
                        </a:lnTo>
                        <a:lnTo>
                          <a:pt x="7" y="1"/>
                        </a:lnTo>
                        <a:lnTo>
                          <a:pt x="0" y="1"/>
                        </a:lnTo>
                        <a:lnTo>
                          <a:pt x="2"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 name="Line 735"/>
                  <p:cNvSpPr>
                    <a:spLocks noChangeShapeType="1"/>
                  </p:cNvSpPr>
                  <p:nvPr/>
                </p:nvSpPr>
                <p:spPr bwMode="auto">
                  <a:xfrm flipH="1">
                    <a:off x="2239" y="3306"/>
                    <a:ext cx="10" cy="7"/>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 name="Line 736"/>
                  <p:cNvSpPr>
                    <a:spLocks noChangeShapeType="1"/>
                  </p:cNvSpPr>
                  <p:nvPr/>
                </p:nvSpPr>
                <p:spPr bwMode="auto">
                  <a:xfrm flipV="1">
                    <a:off x="2252" y="3325"/>
                    <a:ext cx="1" cy="14"/>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 name="Line 737"/>
                  <p:cNvSpPr>
                    <a:spLocks noChangeShapeType="1"/>
                  </p:cNvSpPr>
                  <p:nvPr/>
                </p:nvSpPr>
                <p:spPr bwMode="auto">
                  <a:xfrm flipV="1">
                    <a:off x="2253" y="3305"/>
                    <a:ext cx="0" cy="24"/>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 name="Line 738"/>
                  <p:cNvSpPr>
                    <a:spLocks noChangeShapeType="1"/>
                  </p:cNvSpPr>
                  <p:nvPr/>
                </p:nvSpPr>
                <p:spPr bwMode="auto">
                  <a:xfrm flipH="1">
                    <a:off x="2241" y="3309"/>
                    <a:ext cx="13" cy="0"/>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7" name="Line 739"/>
                  <p:cNvSpPr>
                    <a:spLocks noChangeShapeType="1"/>
                  </p:cNvSpPr>
                  <p:nvPr/>
                </p:nvSpPr>
                <p:spPr bwMode="auto">
                  <a:xfrm>
                    <a:off x="2247" y="3313"/>
                    <a:ext cx="1" cy="0"/>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8" name="Line 740"/>
                  <p:cNvSpPr>
                    <a:spLocks noChangeShapeType="1"/>
                  </p:cNvSpPr>
                  <p:nvPr/>
                </p:nvSpPr>
                <p:spPr bwMode="auto">
                  <a:xfrm>
                    <a:off x="2252" y="3323"/>
                    <a:ext cx="0" cy="2"/>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9" name="Line 741"/>
                  <p:cNvSpPr>
                    <a:spLocks noChangeShapeType="1"/>
                  </p:cNvSpPr>
                  <p:nvPr/>
                </p:nvSpPr>
                <p:spPr bwMode="auto">
                  <a:xfrm flipH="1">
                    <a:off x="2239" y="3335"/>
                    <a:ext cx="12" cy="0"/>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0" name="Line 742"/>
                  <p:cNvSpPr>
                    <a:spLocks noChangeShapeType="1"/>
                  </p:cNvSpPr>
                  <p:nvPr/>
                </p:nvSpPr>
                <p:spPr bwMode="auto">
                  <a:xfrm flipV="1">
                    <a:off x="2243" y="3309"/>
                    <a:ext cx="0" cy="30"/>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 name="Line 743"/>
                  <p:cNvSpPr>
                    <a:spLocks noChangeShapeType="1"/>
                  </p:cNvSpPr>
                  <p:nvPr/>
                </p:nvSpPr>
                <p:spPr bwMode="auto">
                  <a:xfrm flipV="1">
                    <a:off x="2252" y="3305"/>
                    <a:ext cx="4" cy="14"/>
                  </a:xfrm>
                  <a:prstGeom prst="line">
                    <a:avLst/>
                  </a:prstGeom>
                  <a:noFill/>
                  <a:ln w="12700">
                    <a:solidFill>
                      <a:srgbClr val="44444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16" name="Freeform 744"/>
                <p:cNvSpPr>
                  <a:spLocks/>
                </p:cNvSpPr>
                <p:nvPr/>
              </p:nvSpPr>
              <p:spPr bwMode="auto">
                <a:xfrm>
                  <a:off x="2279" y="3350"/>
                  <a:ext cx="29" cy="1"/>
                </a:xfrm>
                <a:custGeom>
                  <a:avLst/>
                  <a:gdLst>
                    <a:gd name="T0" fmla="*/ 0 w 29"/>
                    <a:gd name="T1" fmla="*/ 0 h 1"/>
                    <a:gd name="T2" fmla="*/ 5 w 29"/>
                    <a:gd name="T3" fmla="*/ 0 h 1"/>
                    <a:gd name="T4" fmla="*/ 8 w 29"/>
                    <a:gd name="T5" fmla="*/ 0 h 1"/>
                    <a:gd name="T6" fmla="*/ 11 w 29"/>
                    <a:gd name="T7" fmla="*/ 0 h 1"/>
                    <a:gd name="T8" fmla="*/ 14 w 29"/>
                    <a:gd name="T9" fmla="*/ 0 h 1"/>
                    <a:gd name="T10" fmla="*/ 17 w 29"/>
                    <a:gd name="T11" fmla="*/ 0 h 1"/>
                    <a:gd name="T12" fmla="*/ 20 w 29"/>
                    <a:gd name="T13" fmla="*/ 0 h 1"/>
                    <a:gd name="T14" fmla="*/ 23 w 29"/>
                    <a:gd name="T15" fmla="*/ 0 h 1"/>
                    <a:gd name="T16" fmla="*/ 28 w 29"/>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
                      <a:moveTo>
                        <a:pt x="0" y="0"/>
                      </a:moveTo>
                      <a:lnTo>
                        <a:pt x="5" y="0"/>
                      </a:lnTo>
                      <a:lnTo>
                        <a:pt x="8" y="0"/>
                      </a:lnTo>
                      <a:lnTo>
                        <a:pt x="11" y="0"/>
                      </a:lnTo>
                      <a:lnTo>
                        <a:pt x="14" y="0"/>
                      </a:lnTo>
                      <a:lnTo>
                        <a:pt x="17" y="0"/>
                      </a:lnTo>
                      <a:lnTo>
                        <a:pt x="20" y="0"/>
                      </a:lnTo>
                      <a:lnTo>
                        <a:pt x="23" y="0"/>
                      </a:lnTo>
                      <a:lnTo>
                        <a:pt x="28" y="0"/>
                      </a:lnTo>
                    </a:path>
                  </a:pathLst>
                </a:custGeom>
                <a:noFill/>
                <a:ln w="12700" cap="rnd" cmpd="sng">
                  <a:solidFill>
                    <a:srgbClr val="BBBBBB"/>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7" name="Line 745"/>
                <p:cNvSpPr>
                  <a:spLocks noChangeShapeType="1"/>
                </p:cNvSpPr>
                <p:nvPr/>
              </p:nvSpPr>
              <p:spPr bwMode="auto">
                <a:xfrm>
                  <a:off x="2234" y="3340"/>
                  <a:ext cx="7" cy="7"/>
                </a:xfrm>
                <a:prstGeom prst="line">
                  <a:avLst/>
                </a:prstGeom>
                <a:noFill/>
                <a:ln w="12700">
                  <a:solidFill>
                    <a:srgbClr val="BBBBB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8" name="Line 746"/>
                <p:cNvSpPr>
                  <a:spLocks noChangeShapeType="1"/>
                </p:cNvSpPr>
                <p:nvPr/>
              </p:nvSpPr>
              <p:spPr bwMode="auto">
                <a:xfrm flipH="1">
                  <a:off x="2229" y="3319"/>
                  <a:ext cx="64" cy="64"/>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9" name="Line 747"/>
                <p:cNvSpPr>
                  <a:spLocks noChangeShapeType="1"/>
                </p:cNvSpPr>
                <p:nvPr/>
              </p:nvSpPr>
              <p:spPr bwMode="auto">
                <a:xfrm>
                  <a:off x="2298" y="3320"/>
                  <a:ext cx="0" cy="23"/>
                </a:xfrm>
                <a:prstGeom prst="line">
                  <a:avLst/>
                </a:prstGeom>
                <a:noFill/>
                <a:ln w="127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0" name="Freeform 748"/>
                <p:cNvSpPr>
                  <a:spLocks/>
                </p:cNvSpPr>
                <p:nvPr/>
              </p:nvSpPr>
              <p:spPr bwMode="auto">
                <a:xfrm>
                  <a:off x="2243" y="3390"/>
                  <a:ext cx="27" cy="17"/>
                </a:xfrm>
                <a:custGeom>
                  <a:avLst/>
                  <a:gdLst>
                    <a:gd name="T0" fmla="*/ 23 w 27"/>
                    <a:gd name="T1" fmla="*/ 2 h 17"/>
                    <a:gd name="T2" fmla="*/ 22 w 27"/>
                    <a:gd name="T3" fmla="*/ 3 h 17"/>
                    <a:gd name="T4" fmla="*/ 20 w 27"/>
                    <a:gd name="T5" fmla="*/ 5 h 17"/>
                    <a:gd name="T6" fmla="*/ 18 w 27"/>
                    <a:gd name="T7" fmla="*/ 7 h 17"/>
                    <a:gd name="T8" fmla="*/ 16 w 27"/>
                    <a:gd name="T9" fmla="*/ 8 h 17"/>
                    <a:gd name="T10" fmla="*/ 13 w 27"/>
                    <a:gd name="T11" fmla="*/ 10 h 17"/>
                    <a:gd name="T12" fmla="*/ 10 w 27"/>
                    <a:gd name="T13" fmla="*/ 12 h 17"/>
                    <a:gd name="T14" fmla="*/ 8 w 27"/>
                    <a:gd name="T15" fmla="*/ 14 h 17"/>
                    <a:gd name="T16" fmla="*/ 7 w 27"/>
                    <a:gd name="T17" fmla="*/ 15 h 17"/>
                    <a:gd name="T18" fmla="*/ 5 w 27"/>
                    <a:gd name="T19" fmla="*/ 16 h 17"/>
                    <a:gd name="T20" fmla="*/ 2 w 27"/>
                    <a:gd name="T21" fmla="*/ 16 h 17"/>
                    <a:gd name="T22" fmla="*/ 1 w 27"/>
                    <a:gd name="T23" fmla="*/ 16 h 17"/>
                    <a:gd name="T24" fmla="*/ 1 w 27"/>
                    <a:gd name="T25" fmla="*/ 16 h 17"/>
                    <a:gd name="T26" fmla="*/ 0 w 27"/>
                    <a:gd name="T27" fmla="*/ 16 h 17"/>
                    <a:gd name="T28" fmla="*/ 1 w 27"/>
                    <a:gd name="T29" fmla="*/ 16 h 17"/>
                    <a:gd name="T30" fmla="*/ 1 w 27"/>
                    <a:gd name="T31" fmla="*/ 15 h 17"/>
                    <a:gd name="T32" fmla="*/ 1 w 27"/>
                    <a:gd name="T33" fmla="*/ 15 h 17"/>
                    <a:gd name="T34" fmla="*/ 3 w 27"/>
                    <a:gd name="T35" fmla="*/ 15 h 17"/>
                    <a:gd name="T36" fmla="*/ 5 w 27"/>
                    <a:gd name="T37" fmla="*/ 14 h 17"/>
                    <a:gd name="T38" fmla="*/ 7 w 27"/>
                    <a:gd name="T39" fmla="*/ 13 h 17"/>
                    <a:gd name="T40" fmla="*/ 8 w 27"/>
                    <a:gd name="T41" fmla="*/ 12 h 17"/>
                    <a:gd name="T42" fmla="*/ 9 w 27"/>
                    <a:gd name="T43" fmla="*/ 12 h 17"/>
                    <a:gd name="T44" fmla="*/ 9 w 27"/>
                    <a:gd name="T45" fmla="*/ 11 h 17"/>
                    <a:gd name="T46" fmla="*/ 11 w 27"/>
                    <a:gd name="T47" fmla="*/ 10 h 17"/>
                    <a:gd name="T48" fmla="*/ 13 w 27"/>
                    <a:gd name="T49" fmla="*/ 9 h 17"/>
                    <a:gd name="T50" fmla="*/ 15 w 27"/>
                    <a:gd name="T51" fmla="*/ 8 h 17"/>
                    <a:gd name="T52" fmla="*/ 18 w 27"/>
                    <a:gd name="T53" fmla="*/ 6 h 17"/>
                    <a:gd name="T54" fmla="*/ 20 w 27"/>
                    <a:gd name="T55" fmla="*/ 4 h 17"/>
                    <a:gd name="T56" fmla="*/ 22 w 27"/>
                    <a:gd name="T57" fmla="*/ 2 h 17"/>
                    <a:gd name="T58" fmla="*/ 25 w 27"/>
                    <a:gd name="T59" fmla="*/ 1 h 17"/>
                    <a:gd name="T60" fmla="*/ 25 w 27"/>
                    <a:gd name="T61" fmla="*/ 0 h 17"/>
                    <a:gd name="T62" fmla="*/ 26 w 27"/>
                    <a:gd name="T63" fmla="*/ 0 h 17"/>
                    <a:gd name="T64" fmla="*/ 25 w 27"/>
                    <a:gd name="T65" fmla="*/ 1 h 17"/>
                    <a:gd name="T66" fmla="*/ 25 w 27"/>
                    <a:gd name="T67" fmla="*/ 2 h 17"/>
                    <a:gd name="T68" fmla="*/ 23 w 27"/>
                    <a:gd name="T6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17">
                      <a:moveTo>
                        <a:pt x="23" y="2"/>
                      </a:moveTo>
                      <a:lnTo>
                        <a:pt x="22" y="3"/>
                      </a:lnTo>
                      <a:lnTo>
                        <a:pt x="20" y="5"/>
                      </a:lnTo>
                      <a:lnTo>
                        <a:pt x="18" y="7"/>
                      </a:lnTo>
                      <a:lnTo>
                        <a:pt x="16" y="8"/>
                      </a:lnTo>
                      <a:lnTo>
                        <a:pt x="13" y="10"/>
                      </a:lnTo>
                      <a:lnTo>
                        <a:pt x="10" y="12"/>
                      </a:lnTo>
                      <a:lnTo>
                        <a:pt x="8" y="14"/>
                      </a:lnTo>
                      <a:lnTo>
                        <a:pt x="7" y="15"/>
                      </a:lnTo>
                      <a:lnTo>
                        <a:pt x="5" y="16"/>
                      </a:lnTo>
                      <a:lnTo>
                        <a:pt x="2" y="16"/>
                      </a:lnTo>
                      <a:lnTo>
                        <a:pt x="1" y="16"/>
                      </a:lnTo>
                      <a:lnTo>
                        <a:pt x="1" y="16"/>
                      </a:lnTo>
                      <a:lnTo>
                        <a:pt x="0" y="16"/>
                      </a:lnTo>
                      <a:lnTo>
                        <a:pt x="1" y="16"/>
                      </a:lnTo>
                      <a:lnTo>
                        <a:pt x="1" y="15"/>
                      </a:lnTo>
                      <a:lnTo>
                        <a:pt x="1" y="15"/>
                      </a:lnTo>
                      <a:lnTo>
                        <a:pt x="3" y="15"/>
                      </a:lnTo>
                      <a:lnTo>
                        <a:pt x="5" y="14"/>
                      </a:lnTo>
                      <a:lnTo>
                        <a:pt x="7" y="13"/>
                      </a:lnTo>
                      <a:lnTo>
                        <a:pt x="8" y="12"/>
                      </a:lnTo>
                      <a:lnTo>
                        <a:pt x="9" y="12"/>
                      </a:lnTo>
                      <a:lnTo>
                        <a:pt x="9" y="11"/>
                      </a:lnTo>
                      <a:lnTo>
                        <a:pt x="11" y="10"/>
                      </a:lnTo>
                      <a:lnTo>
                        <a:pt x="13" y="9"/>
                      </a:lnTo>
                      <a:lnTo>
                        <a:pt x="15" y="8"/>
                      </a:lnTo>
                      <a:lnTo>
                        <a:pt x="18" y="6"/>
                      </a:lnTo>
                      <a:lnTo>
                        <a:pt x="20" y="4"/>
                      </a:lnTo>
                      <a:lnTo>
                        <a:pt x="22" y="2"/>
                      </a:lnTo>
                      <a:lnTo>
                        <a:pt x="25" y="1"/>
                      </a:lnTo>
                      <a:lnTo>
                        <a:pt x="25" y="0"/>
                      </a:lnTo>
                      <a:lnTo>
                        <a:pt x="26" y="0"/>
                      </a:lnTo>
                      <a:lnTo>
                        <a:pt x="25" y="1"/>
                      </a:lnTo>
                      <a:lnTo>
                        <a:pt x="25" y="2"/>
                      </a:lnTo>
                      <a:lnTo>
                        <a:pt x="23"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1" name="Freeform 749"/>
                <p:cNvSpPr>
                  <a:spLocks/>
                </p:cNvSpPr>
                <p:nvPr/>
              </p:nvSpPr>
              <p:spPr bwMode="auto">
                <a:xfrm>
                  <a:off x="2247" y="3390"/>
                  <a:ext cx="27" cy="14"/>
                </a:xfrm>
                <a:custGeom>
                  <a:avLst/>
                  <a:gdLst>
                    <a:gd name="T0" fmla="*/ 24 w 27"/>
                    <a:gd name="T1" fmla="*/ 2 h 14"/>
                    <a:gd name="T2" fmla="*/ 22 w 27"/>
                    <a:gd name="T3" fmla="*/ 3 h 14"/>
                    <a:gd name="T4" fmla="*/ 21 w 27"/>
                    <a:gd name="T5" fmla="*/ 4 h 14"/>
                    <a:gd name="T6" fmla="*/ 18 w 27"/>
                    <a:gd name="T7" fmla="*/ 5 h 14"/>
                    <a:gd name="T8" fmla="*/ 16 w 27"/>
                    <a:gd name="T9" fmla="*/ 7 h 14"/>
                    <a:gd name="T10" fmla="*/ 13 w 27"/>
                    <a:gd name="T11" fmla="*/ 8 h 14"/>
                    <a:gd name="T12" fmla="*/ 10 w 27"/>
                    <a:gd name="T13" fmla="*/ 10 h 14"/>
                    <a:gd name="T14" fmla="*/ 8 w 27"/>
                    <a:gd name="T15" fmla="*/ 11 h 14"/>
                    <a:gd name="T16" fmla="*/ 6 w 27"/>
                    <a:gd name="T17" fmla="*/ 12 h 14"/>
                    <a:gd name="T18" fmla="*/ 4 w 27"/>
                    <a:gd name="T19" fmla="*/ 12 h 14"/>
                    <a:gd name="T20" fmla="*/ 3 w 27"/>
                    <a:gd name="T21" fmla="*/ 13 h 14"/>
                    <a:gd name="T22" fmla="*/ 1 w 27"/>
                    <a:gd name="T23" fmla="*/ 13 h 14"/>
                    <a:gd name="T24" fmla="*/ 0 w 27"/>
                    <a:gd name="T25" fmla="*/ 13 h 14"/>
                    <a:gd name="T26" fmla="*/ 0 w 27"/>
                    <a:gd name="T27" fmla="*/ 12 h 14"/>
                    <a:gd name="T28" fmla="*/ 2 w 27"/>
                    <a:gd name="T29" fmla="*/ 12 h 14"/>
                    <a:gd name="T30" fmla="*/ 3 w 27"/>
                    <a:gd name="T31" fmla="*/ 12 h 14"/>
                    <a:gd name="T32" fmla="*/ 5 w 27"/>
                    <a:gd name="T33" fmla="*/ 11 h 14"/>
                    <a:gd name="T34" fmla="*/ 6 w 27"/>
                    <a:gd name="T35" fmla="*/ 10 h 14"/>
                    <a:gd name="T36" fmla="*/ 8 w 27"/>
                    <a:gd name="T37" fmla="*/ 10 h 14"/>
                    <a:gd name="T38" fmla="*/ 9 w 27"/>
                    <a:gd name="T39" fmla="*/ 10 h 14"/>
                    <a:gd name="T40" fmla="*/ 10 w 27"/>
                    <a:gd name="T41" fmla="*/ 9 h 14"/>
                    <a:gd name="T42" fmla="*/ 11 w 27"/>
                    <a:gd name="T43" fmla="*/ 8 h 14"/>
                    <a:gd name="T44" fmla="*/ 12 w 27"/>
                    <a:gd name="T45" fmla="*/ 8 h 14"/>
                    <a:gd name="T46" fmla="*/ 15 w 27"/>
                    <a:gd name="T47" fmla="*/ 6 h 14"/>
                    <a:gd name="T48" fmla="*/ 18 w 27"/>
                    <a:gd name="T49" fmla="*/ 5 h 14"/>
                    <a:gd name="T50" fmla="*/ 20 w 27"/>
                    <a:gd name="T51" fmla="*/ 3 h 14"/>
                    <a:gd name="T52" fmla="*/ 22 w 27"/>
                    <a:gd name="T53" fmla="*/ 2 h 14"/>
                    <a:gd name="T54" fmla="*/ 25 w 27"/>
                    <a:gd name="T55" fmla="*/ 0 h 14"/>
                    <a:gd name="T56" fmla="*/ 25 w 27"/>
                    <a:gd name="T57" fmla="*/ 0 h 14"/>
                    <a:gd name="T58" fmla="*/ 26 w 27"/>
                    <a:gd name="T59" fmla="*/ 0 h 14"/>
                    <a:gd name="T60" fmla="*/ 26 w 27"/>
                    <a:gd name="T61" fmla="*/ 0 h 14"/>
                    <a:gd name="T62" fmla="*/ 25 w 27"/>
                    <a:gd name="T63" fmla="*/ 1 h 14"/>
                    <a:gd name="T64" fmla="*/ 24 w 27"/>
                    <a:gd name="T6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14">
                      <a:moveTo>
                        <a:pt x="24" y="2"/>
                      </a:moveTo>
                      <a:lnTo>
                        <a:pt x="22" y="3"/>
                      </a:lnTo>
                      <a:lnTo>
                        <a:pt x="21" y="4"/>
                      </a:lnTo>
                      <a:lnTo>
                        <a:pt x="18" y="5"/>
                      </a:lnTo>
                      <a:lnTo>
                        <a:pt x="16" y="7"/>
                      </a:lnTo>
                      <a:lnTo>
                        <a:pt x="13" y="8"/>
                      </a:lnTo>
                      <a:lnTo>
                        <a:pt x="10" y="10"/>
                      </a:lnTo>
                      <a:lnTo>
                        <a:pt x="8" y="11"/>
                      </a:lnTo>
                      <a:lnTo>
                        <a:pt x="6" y="12"/>
                      </a:lnTo>
                      <a:lnTo>
                        <a:pt x="4" y="12"/>
                      </a:lnTo>
                      <a:lnTo>
                        <a:pt x="3" y="13"/>
                      </a:lnTo>
                      <a:lnTo>
                        <a:pt x="1" y="13"/>
                      </a:lnTo>
                      <a:lnTo>
                        <a:pt x="0" y="13"/>
                      </a:lnTo>
                      <a:lnTo>
                        <a:pt x="0" y="12"/>
                      </a:lnTo>
                      <a:lnTo>
                        <a:pt x="2" y="12"/>
                      </a:lnTo>
                      <a:lnTo>
                        <a:pt x="3" y="12"/>
                      </a:lnTo>
                      <a:lnTo>
                        <a:pt x="5" y="11"/>
                      </a:lnTo>
                      <a:lnTo>
                        <a:pt x="6" y="10"/>
                      </a:lnTo>
                      <a:lnTo>
                        <a:pt x="8" y="10"/>
                      </a:lnTo>
                      <a:lnTo>
                        <a:pt x="9" y="10"/>
                      </a:lnTo>
                      <a:lnTo>
                        <a:pt x="10" y="9"/>
                      </a:lnTo>
                      <a:lnTo>
                        <a:pt x="11" y="8"/>
                      </a:lnTo>
                      <a:lnTo>
                        <a:pt x="12" y="8"/>
                      </a:lnTo>
                      <a:lnTo>
                        <a:pt x="15" y="6"/>
                      </a:lnTo>
                      <a:lnTo>
                        <a:pt x="18" y="5"/>
                      </a:lnTo>
                      <a:lnTo>
                        <a:pt x="20" y="3"/>
                      </a:lnTo>
                      <a:lnTo>
                        <a:pt x="22" y="2"/>
                      </a:lnTo>
                      <a:lnTo>
                        <a:pt x="25" y="0"/>
                      </a:lnTo>
                      <a:lnTo>
                        <a:pt x="25" y="0"/>
                      </a:lnTo>
                      <a:lnTo>
                        <a:pt x="26" y="0"/>
                      </a:lnTo>
                      <a:lnTo>
                        <a:pt x="26" y="0"/>
                      </a:lnTo>
                      <a:lnTo>
                        <a:pt x="25" y="1"/>
                      </a:lnTo>
                      <a:lnTo>
                        <a:pt x="24" y="2"/>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2" name="Freeform 750"/>
                <p:cNvSpPr>
                  <a:spLocks/>
                </p:cNvSpPr>
                <p:nvPr/>
              </p:nvSpPr>
              <p:spPr bwMode="auto">
                <a:xfrm>
                  <a:off x="2218" y="3390"/>
                  <a:ext cx="11" cy="21"/>
                </a:xfrm>
                <a:custGeom>
                  <a:avLst/>
                  <a:gdLst>
                    <a:gd name="T0" fmla="*/ 9 w 11"/>
                    <a:gd name="T1" fmla="*/ 20 h 21"/>
                    <a:gd name="T2" fmla="*/ 10 w 11"/>
                    <a:gd name="T3" fmla="*/ 20 h 21"/>
                    <a:gd name="T4" fmla="*/ 10 w 11"/>
                    <a:gd name="T5" fmla="*/ 18 h 21"/>
                    <a:gd name="T6" fmla="*/ 10 w 11"/>
                    <a:gd name="T7" fmla="*/ 17 h 21"/>
                    <a:gd name="T8" fmla="*/ 10 w 11"/>
                    <a:gd name="T9" fmla="*/ 15 h 21"/>
                    <a:gd name="T10" fmla="*/ 9 w 11"/>
                    <a:gd name="T11" fmla="*/ 15 h 21"/>
                    <a:gd name="T12" fmla="*/ 8 w 11"/>
                    <a:gd name="T13" fmla="*/ 14 h 21"/>
                    <a:gd name="T14" fmla="*/ 7 w 11"/>
                    <a:gd name="T15" fmla="*/ 13 h 21"/>
                    <a:gd name="T16" fmla="*/ 5 w 11"/>
                    <a:gd name="T17" fmla="*/ 11 h 21"/>
                    <a:gd name="T18" fmla="*/ 0 w 11"/>
                    <a:gd name="T19" fmla="*/ 0 h 21"/>
                    <a:gd name="T20" fmla="*/ 5 w 11"/>
                    <a:gd name="T21" fmla="*/ 16 h 21"/>
                    <a:gd name="T22" fmla="*/ 9 w 11"/>
                    <a:gd name="T23"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1">
                      <a:moveTo>
                        <a:pt x="9" y="20"/>
                      </a:moveTo>
                      <a:lnTo>
                        <a:pt x="10" y="20"/>
                      </a:lnTo>
                      <a:lnTo>
                        <a:pt x="10" y="18"/>
                      </a:lnTo>
                      <a:lnTo>
                        <a:pt x="10" y="17"/>
                      </a:lnTo>
                      <a:lnTo>
                        <a:pt x="10" y="15"/>
                      </a:lnTo>
                      <a:lnTo>
                        <a:pt x="9" y="15"/>
                      </a:lnTo>
                      <a:lnTo>
                        <a:pt x="8" y="14"/>
                      </a:lnTo>
                      <a:lnTo>
                        <a:pt x="7" y="13"/>
                      </a:lnTo>
                      <a:lnTo>
                        <a:pt x="5" y="11"/>
                      </a:lnTo>
                      <a:lnTo>
                        <a:pt x="0" y="0"/>
                      </a:lnTo>
                      <a:lnTo>
                        <a:pt x="5" y="16"/>
                      </a:lnTo>
                      <a:lnTo>
                        <a:pt x="9" y="20"/>
                      </a:lnTo>
                    </a:path>
                  </a:pathLst>
                </a:custGeom>
                <a:solidFill>
                  <a:srgbClr val="EEEEEE"/>
                </a:solidFill>
                <a:ln w="12700" cap="rnd" cmpd="sng">
                  <a:solidFill>
                    <a:srgbClr val="EEEEE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3" name="Freeform 751"/>
                <p:cNvSpPr>
                  <a:spLocks/>
                </p:cNvSpPr>
                <p:nvPr/>
              </p:nvSpPr>
              <p:spPr bwMode="auto">
                <a:xfrm>
                  <a:off x="2233" y="3387"/>
                  <a:ext cx="35" cy="20"/>
                </a:xfrm>
                <a:custGeom>
                  <a:avLst/>
                  <a:gdLst>
                    <a:gd name="T0" fmla="*/ 0 w 35"/>
                    <a:gd name="T1" fmla="*/ 19 h 20"/>
                    <a:gd name="T2" fmla="*/ 0 w 35"/>
                    <a:gd name="T3" fmla="*/ 18 h 20"/>
                    <a:gd name="T4" fmla="*/ 1 w 35"/>
                    <a:gd name="T5" fmla="*/ 17 h 20"/>
                    <a:gd name="T6" fmla="*/ 2 w 35"/>
                    <a:gd name="T7" fmla="*/ 15 h 20"/>
                    <a:gd name="T8" fmla="*/ 2 w 35"/>
                    <a:gd name="T9" fmla="*/ 15 h 20"/>
                    <a:gd name="T10" fmla="*/ 3 w 35"/>
                    <a:gd name="T11" fmla="*/ 15 h 20"/>
                    <a:gd name="T12" fmla="*/ 4 w 35"/>
                    <a:gd name="T13" fmla="*/ 15 h 20"/>
                    <a:gd name="T14" fmla="*/ 6 w 35"/>
                    <a:gd name="T15" fmla="*/ 15 h 20"/>
                    <a:gd name="T16" fmla="*/ 9 w 35"/>
                    <a:gd name="T17" fmla="*/ 15 h 20"/>
                    <a:gd name="T18" fmla="*/ 10 w 35"/>
                    <a:gd name="T19" fmla="*/ 15 h 20"/>
                    <a:gd name="T20" fmla="*/ 11 w 35"/>
                    <a:gd name="T21" fmla="*/ 15 h 20"/>
                    <a:gd name="T22" fmla="*/ 11 w 35"/>
                    <a:gd name="T23" fmla="*/ 14 h 20"/>
                    <a:gd name="T24" fmla="*/ 13 w 35"/>
                    <a:gd name="T25" fmla="*/ 13 h 20"/>
                    <a:gd name="T26" fmla="*/ 16 w 35"/>
                    <a:gd name="T27" fmla="*/ 10 h 20"/>
                    <a:gd name="T28" fmla="*/ 19 w 35"/>
                    <a:gd name="T29" fmla="*/ 9 h 20"/>
                    <a:gd name="T30" fmla="*/ 20 w 35"/>
                    <a:gd name="T31" fmla="*/ 8 h 20"/>
                    <a:gd name="T32" fmla="*/ 20 w 35"/>
                    <a:gd name="T33" fmla="*/ 7 h 20"/>
                    <a:gd name="T34" fmla="*/ 23 w 35"/>
                    <a:gd name="T35" fmla="*/ 6 h 20"/>
                    <a:gd name="T36" fmla="*/ 26 w 35"/>
                    <a:gd name="T37" fmla="*/ 4 h 20"/>
                    <a:gd name="T38" fmla="*/ 27 w 35"/>
                    <a:gd name="T39" fmla="*/ 5 h 20"/>
                    <a:gd name="T40" fmla="*/ 27 w 35"/>
                    <a:gd name="T41" fmla="*/ 4 h 20"/>
                    <a:gd name="T42" fmla="*/ 28 w 35"/>
                    <a:gd name="T43" fmla="*/ 2 h 20"/>
                    <a:gd name="T44" fmla="*/ 30 w 35"/>
                    <a:gd name="T45" fmla="*/ 1 h 20"/>
                    <a:gd name="T46" fmla="*/ 31 w 35"/>
                    <a:gd name="T47" fmla="*/ 0 h 20"/>
                    <a:gd name="T48" fmla="*/ 34 w 35"/>
                    <a:gd name="T49" fmla="*/ 0 h 20"/>
                    <a:gd name="T50" fmla="*/ 28 w 35"/>
                    <a:gd name="T51" fmla="*/ 4 h 20"/>
                    <a:gd name="T52" fmla="*/ 20 w 35"/>
                    <a:gd name="T53" fmla="*/ 11 h 20"/>
                    <a:gd name="T54" fmla="*/ 6 w 35"/>
                    <a:gd name="T55" fmla="*/ 18 h 20"/>
                    <a:gd name="T56" fmla="*/ 0 w 35"/>
                    <a:gd name="T57"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20">
                      <a:moveTo>
                        <a:pt x="0" y="19"/>
                      </a:moveTo>
                      <a:lnTo>
                        <a:pt x="0" y="18"/>
                      </a:lnTo>
                      <a:lnTo>
                        <a:pt x="1" y="17"/>
                      </a:lnTo>
                      <a:lnTo>
                        <a:pt x="2" y="15"/>
                      </a:lnTo>
                      <a:lnTo>
                        <a:pt x="2" y="15"/>
                      </a:lnTo>
                      <a:lnTo>
                        <a:pt x="3" y="15"/>
                      </a:lnTo>
                      <a:lnTo>
                        <a:pt x="4" y="15"/>
                      </a:lnTo>
                      <a:lnTo>
                        <a:pt x="6" y="15"/>
                      </a:lnTo>
                      <a:lnTo>
                        <a:pt x="9" y="15"/>
                      </a:lnTo>
                      <a:lnTo>
                        <a:pt x="10" y="15"/>
                      </a:lnTo>
                      <a:lnTo>
                        <a:pt x="11" y="15"/>
                      </a:lnTo>
                      <a:lnTo>
                        <a:pt x="11" y="14"/>
                      </a:lnTo>
                      <a:lnTo>
                        <a:pt x="13" y="13"/>
                      </a:lnTo>
                      <a:lnTo>
                        <a:pt x="16" y="10"/>
                      </a:lnTo>
                      <a:lnTo>
                        <a:pt x="19" y="9"/>
                      </a:lnTo>
                      <a:lnTo>
                        <a:pt x="20" y="8"/>
                      </a:lnTo>
                      <a:lnTo>
                        <a:pt x="20" y="7"/>
                      </a:lnTo>
                      <a:lnTo>
                        <a:pt x="23" y="6"/>
                      </a:lnTo>
                      <a:lnTo>
                        <a:pt x="26" y="4"/>
                      </a:lnTo>
                      <a:lnTo>
                        <a:pt x="27" y="5"/>
                      </a:lnTo>
                      <a:lnTo>
                        <a:pt x="27" y="4"/>
                      </a:lnTo>
                      <a:lnTo>
                        <a:pt x="28" y="2"/>
                      </a:lnTo>
                      <a:lnTo>
                        <a:pt x="30" y="1"/>
                      </a:lnTo>
                      <a:lnTo>
                        <a:pt x="31" y="0"/>
                      </a:lnTo>
                      <a:lnTo>
                        <a:pt x="34" y="0"/>
                      </a:lnTo>
                      <a:lnTo>
                        <a:pt x="28" y="4"/>
                      </a:lnTo>
                      <a:lnTo>
                        <a:pt x="20" y="11"/>
                      </a:lnTo>
                      <a:lnTo>
                        <a:pt x="6" y="18"/>
                      </a:lnTo>
                      <a:lnTo>
                        <a:pt x="0" y="19"/>
                      </a:lnTo>
                    </a:path>
                  </a:pathLst>
                </a:custGeom>
                <a:solidFill>
                  <a:srgbClr val="EEEEEE"/>
                </a:solidFill>
                <a:ln w="12700" cap="rnd" cmpd="sng">
                  <a:solidFill>
                    <a:srgbClr val="EEEEE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4" name="Freeform 752"/>
                <p:cNvSpPr>
                  <a:spLocks/>
                </p:cNvSpPr>
                <p:nvPr/>
              </p:nvSpPr>
              <p:spPr bwMode="auto">
                <a:xfrm>
                  <a:off x="2212" y="3350"/>
                  <a:ext cx="96" cy="57"/>
                </a:xfrm>
                <a:custGeom>
                  <a:avLst/>
                  <a:gdLst>
                    <a:gd name="T0" fmla="*/ 95 w 96"/>
                    <a:gd name="T1" fmla="*/ 2 h 57"/>
                    <a:gd name="T2" fmla="*/ 75 w 96"/>
                    <a:gd name="T3" fmla="*/ 7 h 57"/>
                    <a:gd name="T4" fmla="*/ 65 w 96"/>
                    <a:gd name="T5" fmla="*/ 13 h 57"/>
                    <a:gd name="T6" fmla="*/ 40 w 96"/>
                    <a:gd name="T7" fmla="*/ 46 h 57"/>
                    <a:gd name="T8" fmla="*/ 25 w 96"/>
                    <a:gd name="T9" fmla="*/ 49 h 57"/>
                    <a:gd name="T10" fmla="*/ 16 w 96"/>
                    <a:gd name="T11" fmla="*/ 56 h 57"/>
                    <a:gd name="T12" fmla="*/ 8 w 96"/>
                    <a:gd name="T13" fmla="*/ 46 h 57"/>
                    <a:gd name="T14" fmla="*/ 0 w 96"/>
                    <a:gd name="T15" fmla="*/ 40 h 57"/>
                    <a:gd name="T16" fmla="*/ 35 w 96"/>
                    <a:gd name="T17" fmla="*/ 42 h 57"/>
                    <a:gd name="T18" fmla="*/ 66 w 96"/>
                    <a:gd name="T19" fmla="*/ 0 h 57"/>
                    <a:gd name="T20" fmla="*/ 95 w 96"/>
                    <a:gd name="T21"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57">
                      <a:moveTo>
                        <a:pt x="95" y="2"/>
                      </a:moveTo>
                      <a:lnTo>
                        <a:pt x="75" y="7"/>
                      </a:lnTo>
                      <a:lnTo>
                        <a:pt x="65" y="13"/>
                      </a:lnTo>
                      <a:lnTo>
                        <a:pt x="40" y="46"/>
                      </a:lnTo>
                      <a:lnTo>
                        <a:pt x="25" y="49"/>
                      </a:lnTo>
                      <a:lnTo>
                        <a:pt x="16" y="56"/>
                      </a:lnTo>
                      <a:lnTo>
                        <a:pt x="8" y="46"/>
                      </a:lnTo>
                      <a:lnTo>
                        <a:pt x="0" y="40"/>
                      </a:lnTo>
                      <a:lnTo>
                        <a:pt x="35" y="42"/>
                      </a:lnTo>
                      <a:lnTo>
                        <a:pt x="66" y="0"/>
                      </a:lnTo>
                      <a:lnTo>
                        <a:pt x="95" y="2"/>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5" name="Freeform 753"/>
                <p:cNvSpPr>
                  <a:spLocks/>
                </p:cNvSpPr>
                <p:nvPr/>
              </p:nvSpPr>
              <p:spPr bwMode="auto">
                <a:xfrm>
                  <a:off x="2212" y="3350"/>
                  <a:ext cx="96" cy="63"/>
                </a:xfrm>
                <a:custGeom>
                  <a:avLst/>
                  <a:gdLst>
                    <a:gd name="T0" fmla="*/ 95 w 96"/>
                    <a:gd name="T1" fmla="*/ 2 h 63"/>
                    <a:gd name="T2" fmla="*/ 75 w 96"/>
                    <a:gd name="T3" fmla="*/ 8 h 63"/>
                    <a:gd name="T4" fmla="*/ 65 w 96"/>
                    <a:gd name="T5" fmla="*/ 14 h 63"/>
                    <a:gd name="T6" fmla="*/ 40 w 96"/>
                    <a:gd name="T7" fmla="*/ 51 h 63"/>
                    <a:gd name="T8" fmla="*/ 25 w 96"/>
                    <a:gd name="T9" fmla="*/ 54 h 63"/>
                    <a:gd name="T10" fmla="*/ 16 w 96"/>
                    <a:gd name="T11" fmla="*/ 62 h 63"/>
                    <a:gd name="T12" fmla="*/ 8 w 96"/>
                    <a:gd name="T13" fmla="*/ 51 h 63"/>
                    <a:gd name="T14" fmla="*/ 0 w 96"/>
                    <a:gd name="T15" fmla="*/ 45 h 63"/>
                    <a:gd name="T16" fmla="*/ 35 w 96"/>
                    <a:gd name="T17" fmla="*/ 46 h 63"/>
                    <a:gd name="T18" fmla="*/ 66 w 96"/>
                    <a:gd name="T19" fmla="*/ 0 h 63"/>
                    <a:gd name="T20" fmla="*/ 95 w 96"/>
                    <a:gd name="T21" fmla="*/ 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63">
                      <a:moveTo>
                        <a:pt x="95" y="2"/>
                      </a:moveTo>
                      <a:lnTo>
                        <a:pt x="75" y="8"/>
                      </a:lnTo>
                      <a:lnTo>
                        <a:pt x="65" y="14"/>
                      </a:lnTo>
                      <a:lnTo>
                        <a:pt x="40" y="51"/>
                      </a:lnTo>
                      <a:lnTo>
                        <a:pt x="25" y="54"/>
                      </a:lnTo>
                      <a:lnTo>
                        <a:pt x="16" y="62"/>
                      </a:lnTo>
                      <a:lnTo>
                        <a:pt x="8" y="51"/>
                      </a:lnTo>
                      <a:lnTo>
                        <a:pt x="0" y="45"/>
                      </a:lnTo>
                      <a:lnTo>
                        <a:pt x="35" y="46"/>
                      </a:lnTo>
                      <a:lnTo>
                        <a:pt x="66" y="0"/>
                      </a:lnTo>
                      <a:lnTo>
                        <a:pt x="95" y="2"/>
                      </a:lnTo>
                    </a:path>
                  </a:pathLst>
                </a:custGeom>
                <a:solidFill>
                  <a:srgbClr val="444444"/>
                </a:solidFill>
                <a:ln w="12700" cap="rnd" cmpd="sng">
                  <a:solidFill>
                    <a:srgbClr val="44444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6" name="Freeform 754"/>
                <p:cNvSpPr>
                  <a:spLocks/>
                </p:cNvSpPr>
                <p:nvPr/>
              </p:nvSpPr>
              <p:spPr bwMode="auto">
                <a:xfrm>
                  <a:off x="2212" y="3390"/>
                  <a:ext cx="39" cy="4"/>
                </a:xfrm>
                <a:custGeom>
                  <a:avLst/>
                  <a:gdLst>
                    <a:gd name="T0" fmla="*/ 0 w 39"/>
                    <a:gd name="T1" fmla="*/ 0 h 4"/>
                    <a:gd name="T2" fmla="*/ 6 w 39"/>
                    <a:gd name="T3" fmla="*/ 0 h 4"/>
                    <a:gd name="T4" fmla="*/ 11 w 39"/>
                    <a:gd name="T5" fmla="*/ 0 h 4"/>
                    <a:gd name="T6" fmla="*/ 16 w 39"/>
                    <a:gd name="T7" fmla="*/ 0 h 4"/>
                    <a:gd name="T8" fmla="*/ 19 w 39"/>
                    <a:gd name="T9" fmla="*/ 2 h 4"/>
                    <a:gd name="T10" fmla="*/ 22 w 39"/>
                    <a:gd name="T11" fmla="*/ 2 h 4"/>
                    <a:gd name="T12" fmla="*/ 27 w 39"/>
                    <a:gd name="T13" fmla="*/ 2 h 4"/>
                    <a:gd name="T14" fmla="*/ 32 w 39"/>
                    <a:gd name="T15" fmla="*/ 3 h 4"/>
                    <a:gd name="T16" fmla="*/ 38 w 39"/>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
                      <a:moveTo>
                        <a:pt x="0" y="0"/>
                      </a:moveTo>
                      <a:lnTo>
                        <a:pt x="6" y="0"/>
                      </a:lnTo>
                      <a:lnTo>
                        <a:pt x="11" y="0"/>
                      </a:lnTo>
                      <a:lnTo>
                        <a:pt x="16" y="0"/>
                      </a:lnTo>
                      <a:lnTo>
                        <a:pt x="19" y="2"/>
                      </a:lnTo>
                      <a:lnTo>
                        <a:pt x="22" y="2"/>
                      </a:lnTo>
                      <a:lnTo>
                        <a:pt x="27" y="2"/>
                      </a:lnTo>
                      <a:lnTo>
                        <a:pt x="32" y="3"/>
                      </a:lnTo>
                      <a:lnTo>
                        <a:pt x="38" y="3"/>
                      </a:lnTo>
                    </a:path>
                  </a:pathLst>
                </a:custGeom>
                <a:noFill/>
                <a:ln w="12700" cap="rnd" cmpd="sng">
                  <a:solidFill>
                    <a:srgbClr val="BBBBBB"/>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62" name="Group 755"/>
              <p:cNvGrpSpPr>
                <a:grpSpLocks/>
              </p:cNvGrpSpPr>
              <p:nvPr/>
            </p:nvGrpSpPr>
            <p:grpSpPr bwMode="auto">
              <a:xfrm>
                <a:off x="2240" y="3271"/>
                <a:ext cx="21" cy="43"/>
                <a:chOff x="2240" y="3271"/>
                <a:chExt cx="21" cy="43"/>
              </a:xfrm>
            </p:grpSpPr>
            <p:grpSp>
              <p:nvGrpSpPr>
                <p:cNvPr id="1263" name="Group 756"/>
                <p:cNvGrpSpPr>
                  <a:grpSpLocks/>
                </p:cNvGrpSpPr>
                <p:nvPr/>
              </p:nvGrpSpPr>
              <p:grpSpPr bwMode="auto">
                <a:xfrm>
                  <a:off x="2240" y="3271"/>
                  <a:ext cx="21" cy="43"/>
                  <a:chOff x="2240" y="3271"/>
                  <a:chExt cx="21" cy="43"/>
                </a:xfrm>
              </p:grpSpPr>
              <p:grpSp>
                <p:nvGrpSpPr>
                  <p:cNvPr id="1266" name="Group 757"/>
                  <p:cNvGrpSpPr>
                    <a:grpSpLocks/>
                  </p:cNvGrpSpPr>
                  <p:nvPr/>
                </p:nvGrpSpPr>
                <p:grpSpPr bwMode="auto">
                  <a:xfrm>
                    <a:off x="2240" y="3299"/>
                    <a:ext cx="4" cy="8"/>
                    <a:chOff x="2240" y="3299"/>
                    <a:chExt cx="4" cy="8"/>
                  </a:xfrm>
                </p:grpSpPr>
                <p:sp>
                  <p:nvSpPr>
                    <p:cNvPr id="1298" name="Freeform 758"/>
                    <p:cNvSpPr>
                      <a:spLocks/>
                    </p:cNvSpPr>
                    <p:nvPr/>
                  </p:nvSpPr>
                  <p:spPr bwMode="auto">
                    <a:xfrm>
                      <a:off x="2240" y="3299"/>
                      <a:ext cx="4" cy="3"/>
                    </a:xfrm>
                    <a:custGeom>
                      <a:avLst/>
                      <a:gdLst>
                        <a:gd name="T0" fmla="*/ 3 w 4"/>
                        <a:gd name="T1" fmla="*/ 2 h 3"/>
                        <a:gd name="T2" fmla="*/ 3 w 4"/>
                        <a:gd name="T3" fmla="*/ 0 h 3"/>
                        <a:gd name="T4" fmla="*/ 0 w 4"/>
                        <a:gd name="T5" fmla="*/ 0 h 3"/>
                        <a:gd name="T6" fmla="*/ 0 w 4"/>
                        <a:gd name="T7" fmla="*/ 2 h 3"/>
                        <a:gd name="T8" fmla="*/ 3 w 4"/>
                        <a:gd name="T9" fmla="*/ 2 h 3"/>
                      </a:gdLst>
                      <a:ahLst/>
                      <a:cxnLst>
                        <a:cxn ang="0">
                          <a:pos x="T0" y="T1"/>
                        </a:cxn>
                        <a:cxn ang="0">
                          <a:pos x="T2" y="T3"/>
                        </a:cxn>
                        <a:cxn ang="0">
                          <a:pos x="T4" y="T5"/>
                        </a:cxn>
                        <a:cxn ang="0">
                          <a:pos x="T6" y="T7"/>
                        </a:cxn>
                        <a:cxn ang="0">
                          <a:pos x="T8" y="T9"/>
                        </a:cxn>
                      </a:cxnLst>
                      <a:rect l="0" t="0" r="r" b="b"/>
                      <a:pathLst>
                        <a:path w="4" h="3">
                          <a:moveTo>
                            <a:pt x="3" y="2"/>
                          </a:moveTo>
                          <a:lnTo>
                            <a:pt x="3" y="0"/>
                          </a:lnTo>
                          <a:lnTo>
                            <a:pt x="0" y="0"/>
                          </a:lnTo>
                          <a:lnTo>
                            <a:pt x="0" y="2"/>
                          </a:lnTo>
                          <a:lnTo>
                            <a:pt x="3" y="2"/>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9" name="Freeform 759"/>
                    <p:cNvSpPr>
                      <a:spLocks/>
                    </p:cNvSpPr>
                    <p:nvPr/>
                  </p:nvSpPr>
                  <p:spPr bwMode="auto">
                    <a:xfrm>
                      <a:off x="2243" y="3299"/>
                      <a:ext cx="1" cy="3"/>
                    </a:xfrm>
                    <a:custGeom>
                      <a:avLst/>
                      <a:gdLst>
                        <a:gd name="T0" fmla="*/ 0 w 1"/>
                        <a:gd name="T1" fmla="*/ 2 h 3"/>
                        <a:gd name="T2" fmla="*/ 0 w 1"/>
                        <a:gd name="T3" fmla="*/ 0 h 3"/>
                        <a:gd name="T4" fmla="*/ 0 w 1"/>
                        <a:gd name="T5" fmla="*/ 0 h 3"/>
                        <a:gd name="T6" fmla="*/ 0 w 1"/>
                        <a:gd name="T7" fmla="*/ 2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lnTo>
                            <a:pt x="0" y="0"/>
                          </a:lnTo>
                          <a:lnTo>
                            <a:pt x="0" y="0"/>
                          </a:lnTo>
                          <a:lnTo>
                            <a:pt x="0" y="2"/>
                          </a:lnTo>
                          <a:lnTo>
                            <a:pt x="0" y="2"/>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0" name="Freeform 760"/>
                    <p:cNvSpPr>
                      <a:spLocks/>
                    </p:cNvSpPr>
                    <p:nvPr/>
                  </p:nvSpPr>
                  <p:spPr bwMode="auto">
                    <a:xfrm>
                      <a:off x="2243" y="3299"/>
                      <a:ext cx="1" cy="3"/>
                    </a:xfrm>
                    <a:custGeom>
                      <a:avLst/>
                      <a:gdLst>
                        <a:gd name="T0" fmla="*/ 0 w 1"/>
                        <a:gd name="T1" fmla="*/ 2 h 3"/>
                        <a:gd name="T2" fmla="*/ 0 w 1"/>
                        <a:gd name="T3" fmla="*/ 0 h 3"/>
                        <a:gd name="T4" fmla="*/ 0 w 1"/>
                        <a:gd name="T5" fmla="*/ 0 h 3"/>
                        <a:gd name="T6" fmla="*/ 0 w 1"/>
                        <a:gd name="T7" fmla="*/ 2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lnTo>
                            <a:pt x="0" y="0"/>
                          </a:lnTo>
                          <a:lnTo>
                            <a:pt x="0" y="0"/>
                          </a:lnTo>
                          <a:lnTo>
                            <a:pt x="0" y="2"/>
                          </a:lnTo>
                          <a:lnTo>
                            <a:pt x="0" y="2"/>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1" name="Freeform 761"/>
                    <p:cNvSpPr>
                      <a:spLocks/>
                    </p:cNvSpPr>
                    <p:nvPr/>
                  </p:nvSpPr>
                  <p:spPr bwMode="auto">
                    <a:xfrm>
                      <a:off x="2240" y="3301"/>
                      <a:ext cx="4" cy="1"/>
                    </a:xfrm>
                    <a:custGeom>
                      <a:avLst/>
                      <a:gdLst>
                        <a:gd name="T0" fmla="*/ 3 w 4"/>
                        <a:gd name="T1" fmla="*/ 0 h 1"/>
                        <a:gd name="T2" fmla="*/ 3 w 4"/>
                        <a:gd name="T3" fmla="*/ 0 h 1"/>
                        <a:gd name="T4" fmla="*/ 0 w 4"/>
                        <a:gd name="T5" fmla="*/ 0 h 1"/>
                        <a:gd name="T6" fmla="*/ 0 w 4"/>
                        <a:gd name="T7" fmla="*/ 0 h 1"/>
                        <a:gd name="T8" fmla="*/ 3 w 4"/>
                        <a:gd name="T9" fmla="*/ 0 h 1"/>
                      </a:gdLst>
                      <a:ahLst/>
                      <a:cxnLst>
                        <a:cxn ang="0">
                          <a:pos x="T0" y="T1"/>
                        </a:cxn>
                        <a:cxn ang="0">
                          <a:pos x="T2" y="T3"/>
                        </a:cxn>
                        <a:cxn ang="0">
                          <a:pos x="T4" y="T5"/>
                        </a:cxn>
                        <a:cxn ang="0">
                          <a:pos x="T6" y="T7"/>
                        </a:cxn>
                        <a:cxn ang="0">
                          <a:pos x="T8" y="T9"/>
                        </a:cxn>
                      </a:cxnLst>
                      <a:rect l="0" t="0" r="r" b="b"/>
                      <a:pathLst>
                        <a:path w="4" h="1">
                          <a:moveTo>
                            <a:pt x="3" y="0"/>
                          </a:moveTo>
                          <a:lnTo>
                            <a:pt x="3" y="0"/>
                          </a:lnTo>
                          <a:lnTo>
                            <a:pt x="0" y="0"/>
                          </a:lnTo>
                          <a:lnTo>
                            <a:pt x="0" y="0"/>
                          </a:lnTo>
                          <a:lnTo>
                            <a:pt x="3" y="0"/>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2" name="Freeform 762"/>
                    <p:cNvSpPr>
                      <a:spLocks/>
                    </p:cNvSpPr>
                    <p:nvPr/>
                  </p:nvSpPr>
                  <p:spPr bwMode="auto">
                    <a:xfrm>
                      <a:off x="2243" y="3301"/>
                      <a:ext cx="1" cy="1"/>
                    </a:xfrm>
                    <a:custGeom>
                      <a:avLst/>
                      <a:gdLst>
                        <a:gd name="T0" fmla="*/ 0 w 1"/>
                        <a:gd name="T1" fmla="*/ 0 h 1"/>
                        <a:gd name="T2" fmla="*/ 0 w 1"/>
                        <a:gd name="T3" fmla="*/ 0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0" y="0"/>
                          </a:lnTo>
                          <a:lnTo>
                            <a:pt x="0" y="0"/>
                          </a:lnTo>
                          <a:lnTo>
                            <a:pt x="0" y="0"/>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3" name="Freeform 763"/>
                    <p:cNvSpPr>
                      <a:spLocks/>
                    </p:cNvSpPr>
                    <p:nvPr/>
                  </p:nvSpPr>
                  <p:spPr bwMode="auto">
                    <a:xfrm>
                      <a:off x="2243" y="3301"/>
                      <a:ext cx="1" cy="1"/>
                    </a:xfrm>
                    <a:custGeom>
                      <a:avLst/>
                      <a:gdLst>
                        <a:gd name="T0" fmla="*/ 0 w 1"/>
                        <a:gd name="T1" fmla="*/ 0 h 1"/>
                        <a:gd name="T2" fmla="*/ 0 w 1"/>
                        <a:gd name="T3" fmla="*/ 0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0" y="0"/>
                          </a:lnTo>
                          <a:lnTo>
                            <a:pt x="0" y="0"/>
                          </a:lnTo>
                          <a:lnTo>
                            <a:pt x="0" y="0"/>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4" name="Freeform 764"/>
                    <p:cNvSpPr>
                      <a:spLocks/>
                    </p:cNvSpPr>
                    <p:nvPr/>
                  </p:nvSpPr>
                  <p:spPr bwMode="auto">
                    <a:xfrm>
                      <a:off x="2240" y="3301"/>
                      <a:ext cx="4" cy="4"/>
                    </a:xfrm>
                    <a:custGeom>
                      <a:avLst/>
                      <a:gdLst>
                        <a:gd name="T0" fmla="*/ 3 w 4"/>
                        <a:gd name="T1" fmla="*/ 3 h 4"/>
                        <a:gd name="T2" fmla="*/ 3 w 4"/>
                        <a:gd name="T3" fmla="*/ 0 h 4"/>
                        <a:gd name="T4" fmla="*/ 0 w 4"/>
                        <a:gd name="T5" fmla="*/ 0 h 4"/>
                        <a:gd name="T6" fmla="*/ 0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lnTo>
                            <a:pt x="3" y="0"/>
                          </a:lnTo>
                          <a:lnTo>
                            <a:pt x="0" y="0"/>
                          </a:lnTo>
                          <a:lnTo>
                            <a:pt x="0" y="3"/>
                          </a:lnTo>
                          <a:lnTo>
                            <a:pt x="3" y="3"/>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5" name="Freeform 765"/>
                    <p:cNvSpPr>
                      <a:spLocks/>
                    </p:cNvSpPr>
                    <p:nvPr/>
                  </p:nvSpPr>
                  <p:spPr bwMode="auto">
                    <a:xfrm>
                      <a:off x="2243" y="3301"/>
                      <a:ext cx="1" cy="4"/>
                    </a:xfrm>
                    <a:custGeom>
                      <a:avLst/>
                      <a:gdLst>
                        <a:gd name="T0" fmla="*/ 0 w 1"/>
                        <a:gd name="T1" fmla="*/ 3 h 4"/>
                        <a:gd name="T2" fmla="*/ 0 w 1"/>
                        <a:gd name="T3" fmla="*/ 0 h 4"/>
                        <a:gd name="T4" fmla="*/ 0 w 1"/>
                        <a:gd name="T5" fmla="*/ 0 h 4"/>
                        <a:gd name="T6" fmla="*/ 0 w 1"/>
                        <a:gd name="T7" fmla="*/ 3 h 4"/>
                        <a:gd name="T8" fmla="*/ 0 w 1"/>
                        <a:gd name="T9" fmla="*/ 3 h 4"/>
                      </a:gdLst>
                      <a:ahLst/>
                      <a:cxnLst>
                        <a:cxn ang="0">
                          <a:pos x="T0" y="T1"/>
                        </a:cxn>
                        <a:cxn ang="0">
                          <a:pos x="T2" y="T3"/>
                        </a:cxn>
                        <a:cxn ang="0">
                          <a:pos x="T4" y="T5"/>
                        </a:cxn>
                        <a:cxn ang="0">
                          <a:pos x="T6" y="T7"/>
                        </a:cxn>
                        <a:cxn ang="0">
                          <a:pos x="T8" y="T9"/>
                        </a:cxn>
                      </a:cxnLst>
                      <a:rect l="0" t="0" r="r" b="b"/>
                      <a:pathLst>
                        <a:path w="1" h="4">
                          <a:moveTo>
                            <a:pt x="0" y="3"/>
                          </a:moveTo>
                          <a:lnTo>
                            <a:pt x="0" y="0"/>
                          </a:lnTo>
                          <a:lnTo>
                            <a:pt x="0" y="0"/>
                          </a:lnTo>
                          <a:lnTo>
                            <a:pt x="0" y="3"/>
                          </a:lnTo>
                          <a:lnTo>
                            <a:pt x="0" y="3"/>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6" name="Freeform 766"/>
                    <p:cNvSpPr>
                      <a:spLocks/>
                    </p:cNvSpPr>
                    <p:nvPr/>
                  </p:nvSpPr>
                  <p:spPr bwMode="auto">
                    <a:xfrm>
                      <a:off x="2243" y="3301"/>
                      <a:ext cx="1" cy="4"/>
                    </a:xfrm>
                    <a:custGeom>
                      <a:avLst/>
                      <a:gdLst>
                        <a:gd name="T0" fmla="*/ 0 w 1"/>
                        <a:gd name="T1" fmla="*/ 3 h 4"/>
                        <a:gd name="T2" fmla="*/ 0 w 1"/>
                        <a:gd name="T3" fmla="*/ 0 h 4"/>
                        <a:gd name="T4" fmla="*/ 0 w 1"/>
                        <a:gd name="T5" fmla="*/ 0 h 4"/>
                        <a:gd name="T6" fmla="*/ 0 w 1"/>
                        <a:gd name="T7" fmla="*/ 3 h 4"/>
                        <a:gd name="T8" fmla="*/ 0 w 1"/>
                        <a:gd name="T9" fmla="*/ 3 h 4"/>
                      </a:gdLst>
                      <a:ahLst/>
                      <a:cxnLst>
                        <a:cxn ang="0">
                          <a:pos x="T0" y="T1"/>
                        </a:cxn>
                        <a:cxn ang="0">
                          <a:pos x="T2" y="T3"/>
                        </a:cxn>
                        <a:cxn ang="0">
                          <a:pos x="T4" y="T5"/>
                        </a:cxn>
                        <a:cxn ang="0">
                          <a:pos x="T6" y="T7"/>
                        </a:cxn>
                        <a:cxn ang="0">
                          <a:pos x="T8" y="T9"/>
                        </a:cxn>
                      </a:cxnLst>
                      <a:rect l="0" t="0" r="r" b="b"/>
                      <a:pathLst>
                        <a:path w="1" h="4">
                          <a:moveTo>
                            <a:pt x="0" y="3"/>
                          </a:moveTo>
                          <a:lnTo>
                            <a:pt x="0" y="0"/>
                          </a:lnTo>
                          <a:lnTo>
                            <a:pt x="0" y="0"/>
                          </a:lnTo>
                          <a:lnTo>
                            <a:pt x="0" y="3"/>
                          </a:lnTo>
                          <a:lnTo>
                            <a:pt x="0" y="3"/>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7" name="Freeform 767"/>
                    <p:cNvSpPr>
                      <a:spLocks/>
                    </p:cNvSpPr>
                    <p:nvPr/>
                  </p:nvSpPr>
                  <p:spPr bwMode="auto">
                    <a:xfrm>
                      <a:off x="2240" y="3304"/>
                      <a:ext cx="4" cy="3"/>
                    </a:xfrm>
                    <a:custGeom>
                      <a:avLst/>
                      <a:gdLst>
                        <a:gd name="T0" fmla="*/ 3 w 4"/>
                        <a:gd name="T1" fmla="*/ 2 h 3"/>
                        <a:gd name="T2" fmla="*/ 3 w 4"/>
                        <a:gd name="T3" fmla="*/ 0 h 3"/>
                        <a:gd name="T4" fmla="*/ 0 w 4"/>
                        <a:gd name="T5" fmla="*/ 0 h 3"/>
                        <a:gd name="T6" fmla="*/ 0 w 4"/>
                        <a:gd name="T7" fmla="*/ 2 h 3"/>
                        <a:gd name="T8" fmla="*/ 3 w 4"/>
                        <a:gd name="T9" fmla="*/ 2 h 3"/>
                      </a:gdLst>
                      <a:ahLst/>
                      <a:cxnLst>
                        <a:cxn ang="0">
                          <a:pos x="T0" y="T1"/>
                        </a:cxn>
                        <a:cxn ang="0">
                          <a:pos x="T2" y="T3"/>
                        </a:cxn>
                        <a:cxn ang="0">
                          <a:pos x="T4" y="T5"/>
                        </a:cxn>
                        <a:cxn ang="0">
                          <a:pos x="T6" y="T7"/>
                        </a:cxn>
                        <a:cxn ang="0">
                          <a:pos x="T8" y="T9"/>
                        </a:cxn>
                      </a:cxnLst>
                      <a:rect l="0" t="0" r="r" b="b"/>
                      <a:pathLst>
                        <a:path w="4" h="3">
                          <a:moveTo>
                            <a:pt x="3" y="2"/>
                          </a:moveTo>
                          <a:lnTo>
                            <a:pt x="3" y="0"/>
                          </a:lnTo>
                          <a:lnTo>
                            <a:pt x="0" y="0"/>
                          </a:lnTo>
                          <a:lnTo>
                            <a:pt x="0" y="2"/>
                          </a:lnTo>
                          <a:lnTo>
                            <a:pt x="3" y="2"/>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8" name="Freeform 768"/>
                    <p:cNvSpPr>
                      <a:spLocks/>
                    </p:cNvSpPr>
                    <p:nvPr/>
                  </p:nvSpPr>
                  <p:spPr bwMode="auto">
                    <a:xfrm>
                      <a:off x="2243" y="3304"/>
                      <a:ext cx="1" cy="3"/>
                    </a:xfrm>
                    <a:custGeom>
                      <a:avLst/>
                      <a:gdLst>
                        <a:gd name="T0" fmla="*/ 0 w 1"/>
                        <a:gd name="T1" fmla="*/ 2 h 3"/>
                        <a:gd name="T2" fmla="*/ 0 w 1"/>
                        <a:gd name="T3" fmla="*/ 0 h 3"/>
                        <a:gd name="T4" fmla="*/ 0 w 1"/>
                        <a:gd name="T5" fmla="*/ 0 h 3"/>
                        <a:gd name="T6" fmla="*/ 0 w 1"/>
                        <a:gd name="T7" fmla="*/ 2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lnTo>
                            <a:pt x="0" y="0"/>
                          </a:lnTo>
                          <a:lnTo>
                            <a:pt x="0" y="0"/>
                          </a:lnTo>
                          <a:lnTo>
                            <a:pt x="0" y="2"/>
                          </a:lnTo>
                          <a:lnTo>
                            <a:pt x="0" y="2"/>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9" name="Freeform 769"/>
                    <p:cNvSpPr>
                      <a:spLocks/>
                    </p:cNvSpPr>
                    <p:nvPr/>
                  </p:nvSpPr>
                  <p:spPr bwMode="auto">
                    <a:xfrm>
                      <a:off x="2243" y="3304"/>
                      <a:ext cx="1" cy="3"/>
                    </a:xfrm>
                    <a:custGeom>
                      <a:avLst/>
                      <a:gdLst>
                        <a:gd name="T0" fmla="*/ 0 w 1"/>
                        <a:gd name="T1" fmla="*/ 2 h 3"/>
                        <a:gd name="T2" fmla="*/ 0 w 1"/>
                        <a:gd name="T3" fmla="*/ 0 h 3"/>
                        <a:gd name="T4" fmla="*/ 0 w 1"/>
                        <a:gd name="T5" fmla="*/ 0 h 3"/>
                        <a:gd name="T6" fmla="*/ 0 w 1"/>
                        <a:gd name="T7" fmla="*/ 2 h 3"/>
                        <a:gd name="T8" fmla="*/ 0 w 1"/>
                        <a:gd name="T9" fmla="*/ 2 h 3"/>
                      </a:gdLst>
                      <a:ahLst/>
                      <a:cxnLst>
                        <a:cxn ang="0">
                          <a:pos x="T0" y="T1"/>
                        </a:cxn>
                        <a:cxn ang="0">
                          <a:pos x="T2" y="T3"/>
                        </a:cxn>
                        <a:cxn ang="0">
                          <a:pos x="T4" y="T5"/>
                        </a:cxn>
                        <a:cxn ang="0">
                          <a:pos x="T6" y="T7"/>
                        </a:cxn>
                        <a:cxn ang="0">
                          <a:pos x="T8" y="T9"/>
                        </a:cxn>
                      </a:cxnLst>
                      <a:rect l="0" t="0" r="r" b="b"/>
                      <a:pathLst>
                        <a:path w="1" h="3">
                          <a:moveTo>
                            <a:pt x="0" y="2"/>
                          </a:moveTo>
                          <a:lnTo>
                            <a:pt x="0" y="0"/>
                          </a:lnTo>
                          <a:lnTo>
                            <a:pt x="0" y="0"/>
                          </a:lnTo>
                          <a:lnTo>
                            <a:pt x="0" y="2"/>
                          </a:lnTo>
                          <a:lnTo>
                            <a:pt x="0" y="2"/>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7" name="Freeform 770"/>
                  <p:cNvSpPr>
                    <a:spLocks/>
                  </p:cNvSpPr>
                  <p:nvPr/>
                </p:nvSpPr>
                <p:spPr bwMode="auto">
                  <a:xfrm>
                    <a:off x="2247" y="3282"/>
                    <a:ext cx="10" cy="3"/>
                  </a:xfrm>
                  <a:custGeom>
                    <a:avLst/>
                    <a:gdLst>
                      <a:gd name="T0" fmla="*/ 9 w 10"/>
                      <a:gd name="T1" fmla="*/ 0 h 3"/>
                      <a:gd name="T2" fmla="*/ 0 w 10"/>
                      <a:gd name="T3" fmla="*/ 0 h 3"/>
                      <a:gd name="T4" fmla="*/ 5 w 10"/>
                      <a:gd name="T5" fmla="*/ 2 h 3"/>
                      <a:gd name="T6" fmla="*/ 9 w 10"/>
                      <a:gd name="T7" fmla="*/ 0 h 3"/>
                    </a:gdLst>
                    <a:ahLst/>
                    <a:cxnLst>
                      <a:cxn ang="0">
                        <a:pos x="T0" y="T1"/>
                      </a:cxn>
                      <a:cxn ang="0">
                        <a:pos x="T2" y="T3"/>
                      </a:cxn>
                      <a:cxn ang="0">
                        <a:pos x="T4" y="T5"/>
                      </a:cxn>
                      <a:cxn ang="0">
                        <a:pos x="T6" y="T7"/>
                      </a:cxn>
                    </a:cxnLst>
                    <a:rect l="0" t="0" r="r" b="b"/>
                    <a:pathLst>
                      <a:path w="10" h="3">
                        <a:moveTo>
                          <a:pt x="9" y="0"/>
                        </a:moveTo>
                        <a:lnTo>
                          <a:pt x="0" y="0"/>
                        </a:lnTo>
                        <a:lnTo>
                          <a:pt x="5" y="2"/>
                        </a:lnTo>
                        <a:lnTo>
                          <a:pt x="9" y="0"/>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8" name="Freeform 771"/>
                  <p:cNvSpPr>
                    <a:spLocks/>
                  </p:cNvSpPr>
                  <p:nvPr/>
                </p:nvSpPr>
                <p:spPr bwMode="auto">
                  <a:xfrm>
                    <a:off x="2243" y="3309"/>
                    <a:ext cx="14" cy="1"/>
                  </a:xfrm>
                  <a:custGeom>
                    <a:avLst/>
                    <a:gdLst>
                      <a:gd name="T0" fmla="*/ 0 w 14"/>
                      <a:gd name="T1" fmla="*/ 0 h 1"/>
                      <a:gd name="T2" fmla="*/ 0 w 14"/>
                      <a:gd name="T3" fmla="*/ 0 h 1"/>
                      <a:gd name="T4" fmla="*/ 13 w 14"/>
                      <a:gd name="T5" fmla="*/ 0 h 1"/>
                      <a:gd name="T6" fmla="*/ 13 w 14"/>
                      <a:gd name="T7" fmla="*/ 0 h 1"/>
                      <a:gd name="T8" fmla="*/ 0 w 14"/>
                      <a:gd name="T9" fmla="*/ 0 h 1"/>
                    </a:gdLst>
                    <a:ahLst/>
                    <a:cxnLst>
                      <a:cxn ang="0">
                        <a:pos x="T0" y="T1"/>
                      </a:cxn>
                      <a:cxn ang="0">
                        <a:pos x="T2" y="T3"/>
                      </a:cxn>
                      <a:cxn ang="0">
                        <a:pos x="T4" y="T5"/>
                      </a:cxn>
                      <a:cxn ang="0">
                        <a:pos x="T6" y="T7"/>
                      </a:cxn>
                      <a:cxn ang="0">
                        <a:pos x="T8" y="T9"/>
                      </a:cxn>
                    </a:cxnLst>
                    <a:rect l="0" t="0" r="r" b="b"/>
                    <a:pathLst>
                      <a:path w="14" h="1">
                        <a:moveTo>
                          <a:pt x="0" y="0"/>
                        </a:moveTo>
                        <a:lnTo>
                          <a:pt x="0" y="0"/>
                        </a:lnTo>
                        <a:lnTo>
                          <a:pt x="13" y="0"/>
                        </a:lnTo>
                        <a:lnTo>
                          <a:pt x="13"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9" name="Freeform 772"/>
                  <p:cNvSpPr>
                    <a:spLocks/>
                  </p:cNvSpPr>
                  <p:nvPr/>
                </p:nvSpPr>
                <p:spPr bwMode="auto">
                  <a:xfrm>
                    <a:off x="2240" y="3313"/>
                    <a:ext cx="17" cy="1"/>
                  </a:xfrm>
                  <a:custGeom>
                    <a:avLst/>
                    <a:gdLst>
                      <a:gd name="T0" fmla="*/ 1 w 17"/>
                      <a:gd name="T1" fmla="*/ 0 h 1"/>
                      <a:gd name="T2" fmla="*/ 14 w 17"/>
                      <a:gd name="T3" fmla="*/ 0 h 1"/>
                      <a:gd name="T4" fmla="*/ 16 w 17"/>
                      <a:gd name="T5" fmla="*/ 0 h 1"/>
                      <a:gd name="T6" fmla="*/ 0 w 17"/>
                      <a:gd name="T7" fmla="*/ 0 h 1"/>
                      <a:gd name="T8" fmla="*/ 1 w 17"/>
                      <a:gd name="T9" fmla="*/ 0 h 1"/>
                    </a:gdLst>
                    <a:ahLst/>
                    <a:cxnLst>
                      <a:cxn ang="0">
                        <a:pos x="T0" y="T1"/>
                      </a:cxn>
                      <a:cxn ang="0">
                        <a:pos x="T2" y="T3"/>
                      </a:cxn>
                      <a:cxn ang="0">
                        <a:pos x="T4" y="T5"/>
                      </a:cxn>
                      <a:cxn ang="0">
                        <a:pos x="T6" y="T7"/>
                      </a:cxn>
                      <a:cxn ang="0">
                        <a:pos x="T8" y="T9"/>
                      </a:cxn>
                    </a:cxnLst>
                    <a:rect l="0" t="0" r="r" b="b"/>
                    <a:pathLst>
                      <a:path w="17" h="1">
                        <a:moveTo>
                          <a:pt x="1" y="0"/>
                        </a:moveTo>
                        <a:lnTo>
                          <a:pt x="14" y="0"/>
                        </a:lnTo>
                        <a:lnTo>
                          <a:pt x="16" y="0"/>
                        </a:lnTo>
                        <a:lnTo>
                          <a:pt x="0" y="0"/>
                        </a:lnTo>
                        <a:lnTo>
                          <a:pt x="1"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0" name="Freeform 773"/>
                  <p:cNvSpPr>
                    <a:spLocks/>
                  </p:cNvSpPr>
                  <p:nvPr/>
                </p:nvSpPr>
                <p:spPr bwMode="auto">
                  <a:xfrm>
                    <a:off x="2243" y="3313"/>
                    <a:ext cx="11" cy="1"/>
                  </a:xfrm>
                  <a:custGeom>
                    <a:avLst/>
                    <a:gdLst>
                      <a:gd name="T0" fmla="*/ 0 w 11"/>
                      <a:gd name="T1" fmla="*/ 0 h 1"/>
                      <a:gd name="T2" fmla="*/ 0 w 11"/>
                      <a:gd name="T3" fmla="*/ 0 h 1"/>
                      <a:gd name="T4" fmla="*/ 10 w 11"/>
                      <a:gd name="T5" fmla="*/ 0 h 1"/>
                      <a:gd name="T6" fmla="*/ 10 w 11"/>
                      <a:gd name="T7" fmla="*/ 0 h 1"/>
                      <a:gd name="T8" fmla="*/ 0 w 11"/>
                      <a:gd name="T9" fmla="*/ 0 h 1"/>
                    </a:gdLst>
                    <a:ahLst/>
                    <a:cxnLst>
                      <a:cxn ang="0">
                        <a:pos x="T0" y="T1"/>
                      </a:cxn>
                      <a:cxn ang="0">
                        <a:pos x="T2" y="T3"/>
                      </a:cxn>
                      <a:cxn ang="0">
                        <a:pos x="T4" y="T5"/>
                      </a:cxn>
                      <a:cxn ang="0">
                        <a:pos x="T6" y="T7"/>
                      </a:cxn>
                      <a:cxn ang="0">
                        <a:pos x="T8" y="T9"/>
                      </a:cxn>
                    </a:cxnLst>
                    <a:rect l="0" t="0" r="r" b="b"/>
                    <a:pathLst>
                      <a:path w="11" h="1">
                        <a:moveTo>
                          <a:pt x="0" y="0"/>
                        </a:moveTo>
                        <a:lnTo>
                          <a:pt x="0" y="0"/>
                        </a:lnTo>
                        <a:lnTo>
                          <a:pt x="10" y="0"/>
                        </a:lnTo>
                        <a:lnTo>
                          <a:pt x="10"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1" name="Freeform 774"/>
                  <p:cNvSpPr>
                    <a:spLocks/>
                  </p:cNvSpPr>
                  <p:nvPr/>
                </p:nvSpPr>
                <p:spPr bwMode="auto">
                  <a:xfrm>
                    <a:off x="2245" y="3309"/>
                    <a:ext cx="12" cy="1"/>
                  </a:xfrm>
                  <a:custGeom>
                    <a:avLst/>
                    <a:gdLst>
                      <a:gd name="T0" fmla="*/ 0 w 12"/>
                      <a:gd name="T1" fmla="*/ 0 h 1"/>
                      <a:gd name="T2" fmla="*/ 0 w 12"/>
                      <a:gd name="T3" fmla="*/ 0 h 1"/>
                      <a:gd name="T4" fmla="*/ 11 w 12"/>
                      <a:gd name="T5" fmla="*/ 0 h 1"/>
                      <a:gd name="T6" fmla="*/ 11 w 12"/>
                      <a:gd name="T7" fmla="*/ 0 h 1"/>
                      <a:gd name="T8" fmla="*/ 0 w 12"/>
                      <a:gd name="T9" fmla="*/ 0 h 1"/>
                    </a:gdLst>
                    <a:ahLst/>
                    <a:cxnLst>
                      <a:cxn ang="0">
                        <a:pos x="T0" y="T1"/>
                      </a:cxn>
                      <a:cxn ang="0">
                        <a:pos x="T2" y="T3"/>
                      </a:cxn>
                      <a:cxn ang="0">
                        <a:pos x="T4" y="T5"/>
                      </a:cxn>
                      <a:cxn ang="0">
                        <a:pos x="T6" y="T7"/>
                      </a:cxn>
                      <a:cxn ang="0">
                        <a:pos x="T8" y="T9"/>
                      </a:cxn>
                    </a:cxnLst>
                    <a:rect l="0" t="0" r="r" b="b"/>
                    <a:pathLst>
                      <a:path w="12" h="1">
                        <a:moveTo>
                          <a:pt x="0" y="0"/>
                        </a:moveTo>
                        <a:lnTo>
                          <a:pt x="0" y="0"/>
                        </a:lnTo>
                        <a:lnTo>
                          <a:pt x="11" y="0"/>
                        </a:lnTo>
                        <a:lnTo>
                          <a:pt x="11" y="0"/>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2" name="Freeform 775"/>
                  <p:cNvSpPr>
                    <a:spLocks/>
                  </p:cNvSpPr>
                  <p:nvPr/>
                </p:nvSpPr>
                <p:spPr bwMode="auto">
                  <a:xfrm>
                    <a:off x="2240" y="3306"/>
                    <a:ext cx="4" cy="1"/>
                  </a:xfrm>
                  <a:custGeom>
                    <a:avLst/>
                    <a:gdLst>
                      <a:gd name="T0" fmla="*/ 0 w 4"/>
                      <a:gd name="T1" fmla="*/ 0 h 1"/>
                      <a:gd name="T2" fmla="*/ 3 w 4"/>
                      <a:gd name="T3" fmla="*/ 0 h 1"/>
                      <a:gd name="T4" fmla="*/ 3 w 4"/>
                      <a:gd name="T5" fmla="*/ 0 h 1"/>
                      <a:gd name="T6" fmla="*/ 0 w 4"/>
                      <a:gd name="T7" fmla="*/ 0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lnTo>
                          <a:pt x="3" y="0"/>
                        </a:lnTo>
                        <a:lnTo>
                          <a:pt x="3" y="0"/>
                        </a:lnTo>
                        <a:lnTo>
                          <a:pt x="0" y="0"/>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3" name="Freeform 776"/>
                  <p:cNvSpPr>
                    <a:spLocks/>
                  </p:cNvSpPr>
                  <p:nvPr/>
                </p:nvSpPr>
                <p:spPr bwMode="auto">
                  <a:xfrm>
                    <a:off x="2245" y="3306"/>
                    <a:ext cx="16" cy="1"/>
                  </a:xfrm>
                  <a:custGeom>
                    <a:avLst/>
                    <a:gdLst>
                      <a:gd name="T0" fmla="*/ 0 w 16"/>
                      <a:gd name="T1" fmla="*/ 0 h 1"/>
                      <a:gd name="T2" fmla="*/ 0 w 16"/>
                      <a:gd name="T3" fmla="*/ 0 h 1"/>
                      <a:gd name="T4" fmla="*/ 15 w 16"/>
                      <a:gd name="T5" fmla="*/ 0 h 1"/>
                      <a:gd name="T6" fmla="*/ 14 w 16"/>
                      <a:gd name="T7" fmla="*/ 0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lnTo>
                          <a:pt x="0" y="0"/>
                        </a:lnTo>
                        <a:lnTo>
                          <a:pt x="15" y="0"/>
                        </a:lnTo>
                        <a:lnTo>
                          <a:pt x="14" y="0"/>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4" name="Freeform 777"/>
                  <p:cNvSpPr>
                    <a:spLocks/>
                  </p:cNvSpPr>
                  <p:nvPr/>
                </p:nvSpPr>
                <p:spPr bwMode="auto">
                  <a:xfrm>
                    <a:off x="2247" y="3304"/>
                    <a:ext cx="7" cy="1"/>
                  </a:xfrm>
                  <a:custGeom>
                    <a:avLst/>
                    <a:gdLst>
                      <a:gd name="T0" fmla="*/ 0 w 7"/>
                      <a:gd name="T1" fmla="*/ 0 h 1"/>
                      <a:gd name="T2" fmla="*/ 0 w 7"/>
                      <a:gd name="T3" fmla="*/ 0 h 1"/>
                      <a:gd name="T4" fmla="*/ 6 w 7"/>
                      <a:gd name="T5" fmla="*/ 0 h 1"/>
                      <a:gd name="T6" fmla="*/ 6 w 7"/>
                      <a:gd name="T7" fmla="*/ 0 h 1"/>
                      <a:gd name="T8" fmla="*/ 0 w 7"/>
                      <a:gd name="T9" fmla="*/ 0 h 1"/>
                    </a:gdLst>
                    <a:ahLst/>
                    <a:cxnLst>
                      <a:cxn ang="0">
                        <a:pos x="T0" y="T1"/>
                      </a:cxn>
                      <a:cxn ang="0">
                        <a:pos x="T2" y="T3"/>
                      </a:cxn>
                      <a:cxn ang="0">
                        <a:pos x="T4" y="T5"/>
                      </a:cxn>
                      <a:cxn ang="0">
                        <a:pos x="T6" y="T7"/>
                      </a:cxn>
                      <a:cxn ang="0">
                        <a:pos x="T8" y="T9"/>
                      </a:cxn>
                    </a:cxnLst>
                    <a:rect l="0" t="0" r="r" b="b"/>
                    <a:pathLst>
                      <a:path w="7" h="1">
                        <a:moveTo>
                          <a:pt x="0" y="0"/>
                        </a:moveTo>
                        <a:lnTo>
                          <a:pt x="0" y="0"/>
                        </a:lnTo>
                        <a:lnTo>
                          <a:pt x="6" y="0"/>
                        </a:lnTo>
                        <a:lnTo>
                          <a:pt x="6" y="0"/>
                        </a:lnTo>
                        <a:lnTo>
                          <a:pt x="0" y="0"/>
                        </a:lnTo>
                      </a:path>
                    </a:pathLst>
                  </a:custGeom>
                  <a:solidFill>
                    <a:srgbClr val="B3B3B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5" name="Freeform 778"/>
                  <p:cNvSpPr>
                    <a:spLocks/>
                  </p:cNvSpPr>
                  <p:nvPr/>
                </p:nvSpPr>
                <p:spPr bwMode="auto">
                  <a:xfrm>
                    <a:off x="2256" y="3304"/>
                    <a:ext cx="5" cy="3"/>
                  </a:xfrm>
                  <a:custGeom>
                    <a:avLst/>
                    <a:gdLst>
                      <a:gd name="T0" fmla="*/ 0 w 5"/>
                      <a:gd name="T1" fmla="*/ 0 h 3"/>
                      <a:gd name="T2" fmla="*/ 0 w 5"/>
                      <a:gd name="T3" fmla="*/ 2 h 3"/>
                      <a:gd name="T4" fmla="*/ 4 w 5"/>
                      <a:gd name="T5" fmla="*/ 2 h 3"/>
                      <a:gd name="T6" fmla="*/ 4 w 5"/>
                      <a:gd name="T7" fmla="*/ 0 h 3"/>
                      <a:gd name="T8" fmla="*/ 0 w 5"/>
                      <a:gd name="T9" fmla="*/ 0 h 3"/>
                    </a:gdLst>
                    <a:ahLst/>
                    <a:cxnLst>
                      <a:cxn ang="0">
                        <a:pos x="T0" y="T1"/>
                      </a:cxn>
                      <a:cxn ang="0">
                        <a:pos x="T2" y="T3"/>
                      </a:cxn>
                      <a:cxn ang="0">
                        <a:pos x="T4" y="T5"/>
                      </a:cxn>
                      <a:cxn ang="0">
                        <a:pos x="T6" y="T7"/>
                      </a:cxn>
                      <a:cxn ang="0">
                        <a:pos x="T8" y="T9"/>
                      </a:cxn>
                    </a:cxnLst>
                    <a:rect l="0" t="0" r="r" b="b"/>
                    <a:pathLst>
                      <a:path w="5" h="3">
                        <a:moveTo>
                          <a:pt x="0" y="0"/>
                        </a:moveTo>
                        <a:lnTo>
                          <a:pt x="0" y="2"/>
                        </a:lnTo>
                        <a:lnTo>
                          <a:pt x="4" y="2"/>
                        </a:lnTo>
                        <a:lnTo>
                          <a:pt x="4"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6" name="Freeform 779"/>
                  <p:cNvSpPr>
                    <a:spLocks/>
                  </p:cNvSpPr>
                  <p:nvPr/>
                </p:nvSpPr>
                <p:spPr bwMode="auto">
                  <a:xfrm>
                    <a:off x="2243" y="3299"/>
                    <a:ext cx="3" cy="6"/>
                  </a:xfrm>
                  <a:custGeom>
                    <a:avLst/>
                    <a:gdLst>
                      <a:gd name="T0" fmla="*/ 0 w 3"/>
                      <a:gd name="T1" fmla="*/ 5 h 6"/>
                      <a:gd name="T2" fmla="*/ 0 w 3"/>
                      <a:gd name="T3" fmla="*/ 0 h 6"/>
                      <a:gd name="T4" fmla="*/ 2 w 3"/>
                      <a:gd name="T5" fmla="*/ 0 h 6"/>
                      <a:gd name="T6" fmla="*/ 2 w 3"/>
                      <a:gd name="T7" fmla="*/ 5 h 6"/>
                      <a:gd name="T8" fmla="*/ 0 w 3"/>
                      <a:gd name="T9" fmla="*/ 5 h 6"/>
                    </a:gdLst>
                    <a:ahLst/>
                    <a:cxnLst>
                      <a:cxn ang="0">
                        <a:pos x="T0" y="T1"/>
                      </a:cxn>
                      <a:cxn ang="0">
                        <a:pos x="T2" y="T3"/>
                      </a:cxn>
                      <a:cxn ang="0">
                        <a:pos x="T4" y="T5"/>
                      </a:cxn>
                      <a:cxn ang="0">
                        <a:pos x="T6" y="T7"/>
                      </a:cxn>
                      <a:cxn ang="0">
                        <a:pos x="T8" y="T9"/>
                      </a:cxn>
                    </a:cxnLst>
                    <a:rect l="0" t="0" r="r" b="b"/>
                    <a:pathLst>
                      <a:path w="3" h="6">
                        <a:moveTo>
                          <a:pt x="0" y="5"/>
                        </a:moveTo>
                        <a:lnTo>
                          <a:pt x="0" y="0"/>
                        </a:lnTo>
                        <a:lnTo>
                          <a:pt x="2" y="0"/>
                        </a:lnTo>
                        <a:lnTo>
                          <a:pt x="2" y="5"/>
                        </a:lnTo>
                        <a:lnTo>
                          <a:pt x="0" y="5"/>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7" name="Freeform 780"/>
                  <p:cNvSpPr>
                    <a:spLocks/>
                  </p:cNvSpPr>
                  <p:nvPr/>
                </p:nvSpPr>
                <p:spPr bwMode="auto">
                  <a:xfrm>
                    <a:off x="2252" y="3282"/>
                    <a:ext cx="1" cy="18"/>
                  </a:xfrm>
                  <a:custGeom>
                    <a:avLst/>
                    <a:gdLst>
                      <a:gd name="T0" fmla="*/ 0 w 1"/>
                      <a:gd name="T1" fmla="*/ 17 h 18"/>
                      <a:gd name="T2" fmla="*/ 0 w 1"/>
                      <a:gd name="T3" fmla="*/ 0 h 18"/>
                      <a:gd name="T4" fmla="*/ 0 w 1"/>
                      <a:gd name="T5" fmla="*/ 0 h 18"/>
                      <a:gd name="T6" fmla="*/ 0 w 1"/>
                      <a:gd name="T7" fmla="*/ 17 h 18"/>
                      <a:gd name="T8" fmla="*/ 0 w 1"/>
                      <a:gd name="T9" fmla="*/ 17 h 18"/>
                    </a:gdLst>
                    <a:ahLst/>
                    <a:cxnLst>
                      <a:cxn ang="0">
                        <a:pos x="T0" y="T1"/>
                      </a:cxn>
                      <a:cxn ang="0">
                        <a:pos x="T2" y="T3"/>
                      </a:cxn>
                      <a:cxn ang="0">
                        <a:pos x="T4" y="T5"/>
                      </a:cxn>
                      <a:cxn ang="0">
                        <a:pos x="T6" y="T7"/>
                      </a:cxn>
                      <a:cxn ang="0">
                        <a:pos x="T8" y="T9"/>
                      </a:cxn>
                    </a:cxnLst>
                    <a:rect l="0" t="0" r="r" b="b"/>
                    <a:pathLst>
                      <a:path w="1" h="18">
                        <a:moveTo>
                          <a:pt x="0" y="17"/>
                        </a:moveTo>
                        <a:lnTo>
                          <a:pt x="0" y="0"/>
                        </a:lnTo>
                        <a:lnTo>
                          <a:pt x="0" y="0"/>
                        </a:lnTo>
                        <a:lnTo>
                          <a:pt x="0" y="17"/>
                        </a:lnTo>
                        <a:lnTo>
                          <a:pt x="0" y="17"/>
                        </a:lnTo>
                      </a:path>
                    </a:pathLst>
                  </a:custGeom>
                  <a:solidFill>
                    <a:srgbClr val="B3B3B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8" name="Freeform 781"/>
                  <p:cNvSpPr>
                    <a:spLocks/>
                  </p:cNvSpPr>
                  <p:nvPr/>
                </p:nvSpPr>
                <p:spPr bwMode="auto">
                  <a:xfrm>
                    <a:off x="2253" y="3293"/>
                    <a:ext cx="1" cy="1"/>
                  </a:xfrm>
                  <a:custGeom>
                    <a:avLst/>
                    <a:gdLst>
                      <a:gd name="T0" fmla="*/ 0 w 1"/>
                      <a:gd name="T1" fmla="*/ 0 h 1"/>
                      <a:gd name="T2" fmla="*/ 0 w 1"/>
                      <a:gd name="T3" fmla="*/ 0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0" y="0"/>
                        </a:lnTo>
                        <a:lnTo>
                          <a:pt x="0"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9" name="Freeform 782"/>
                  <p:cNvSpPr>
                    <a:spLocks/>
                  </p:cNvSpPr>
                  <p:nvPr/>
                </p:nvSpPr>
                <p:spPr bwMode="auto">
                  <a:xfrm>
                    <a:off x="2247" y="3284"/>
                    <a:ext cx="4" cy="3"/>
                  </a:xfrm>
                  <a:custGeom>
                    <a:avLst/>
                    <a:gdLst>
                      <a:gd name="T0" fmla="*/ 0 w 4"/>
                      <a:gd name="T1" fmla="*/ 0 h 3"/>
                      <a:gd name="T2" fmla="*/ 0 w 4"/>
                      <a:gd name="T3" fmla="*/ 2 h 3"/>
                      <a:gd name="T4" fmla="*/ 3 w 4"/>
                      <a:gd name="T5" fmla="*/ 2 h 3"/>
                      <a:gd name="T6" fmla="*/ 3 w 4"/>
                      <a:gd name="T7" fmla="*/ 0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2"/>
                        </a:lnTo>
                        <a:lnTo>
                          <a:pt x="3" y="2"/>
                        </a:lnTo>
                        <a:lnTo>
                          <a:pt x="3"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 name="Freeform 783"/>
                  <p:cNvSpPr>
                    <a:spLocks/>
                  </p:cNvSpPr>
                  <p:nvPr/>
                </p:nvSpPr>
                <p:spPr bwMode="auto">
                  <a:xfrm>
                    <a:off x="2247" y="3284"/>
                    <a:ext cx="4" cy="3"/>
                  </a:xfrm>
                  <a:custGeom>
                    <a:avLst/>
                    <a:gdLst>
                      <a:gd name="T0" fmla="*/ 0 w 4"/>
                      <a:gd name="T1" fmla="*/ 0 h 3"/>
                      <a:gd name="T2" fmla="*/ 0 w 4"/>
                      <a:gd name="T3" fmla="*/ 2 h 3"/>
                      <a:gd name="T4" fmla="*/ 3 w 4"/>
                      <a:gd name="T5" fmla="*/ 2 h 3"/>
                      <a:gd name="T6" fmla="*/ 3 w 4"/>
                      <a:gd name="T7" fmla="*/ 0 h 3"/>
                      <a:gd name="T8" fmla="*/ 0 w 4"/>
                      <a:gd name="T9" fmla="*/ 0 h 3"/>
                    </a:gdLst>
                    <a:ahLst/>
                    <a:cxnLst>
                      <a:cxn ang="0">
                        <a:pos x="T0" y="T1"/>
                      </a:cxn>
                      <a:cxn ang="0">
                        <a:pos x="T2" y="T3"/>
                      </a:cxn>
                      <a:cxn ang="0">
                        <a:pos x="T4" y="T5"/>
                      </a:cxn>
                      <a:cxn ang="0">
                        <a:pos x="T6" y="T7"/>
                      </a:cxn>
                      <a:cxn ang="0">
                        <a:pos x="T8" y="T9"/>
                      </a:cxn>
                    </a:cxnLst>
                    <a:rect l="0" t="0" r="r" b="b"/>
                    <a:pathLst>
                      <a:path w="4" h="3">
                        <a:moveTo>
                          <a:pt x="0" y="0"/>
                        </a:moveTo>
                        <a:lnTo>
                          <a:pt x="0" y="2"/>
                        </a:lnTo>
                        <a:lnTo>
                          <a:pt x="3" y="2"/>
                        </a:lnTo>
                        <a:lnTo>
                          <a:pt x="3"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1" name="Freeform 784"/>
                  <p:cNvSpPr>
                    <a:spLocks/>
                  </p:cNvSpPr>
                  <p:nvPr/>
                </p:nvSpPr>
                <p:spPr bwMode="auto">
                  <a:xfrm>
                    <a:off x="2252" y="327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 h="1">
                        <a:moveTo>
                          <a:pt x="0" y="0"/>
                        </a:moveTo>
                        <a:lnTo>
                          <a:pt x="0" y="0"/>
                        </a:lnTo>
                        <a:lnTo>
                          <a:pt x="0" y="0"/>
                        </a:lnTo>
                        <a:lnTo>
                          <a:pt x="0" y="0"/>
                        </a:lnTo>
                        <a:lnTo>
                          <a:pt x="0" y="0"/>
                        </a:lnTo>
                        <a:lnTo>
                          <a:pt x="0"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2" name="Freeform 785"/>
                  <p:cNvSpPr>
                    <a:spLocks/>
                  </p:cNvSpPr>
                  <p:nvPr/>
                </p:nvSpPr>
                <p:spPr bwMode="auto">
                  <a:xfrm>
                    <a:off x="2247" y="3286"/>
                    <a:ext cx="14" cy="8"/>
                  </a:xfrm>
                  <a:custGeom>
                    <a:avLst/>
                    <a:gdLst>
                      <a:gd name="T0" fmla="*/ 1 w 14"/>
                      <a:gd name="T1" fmla="*/ 4 h 8"/>
                      <a:gd name="T2" fmla="*/ 13 w 14"/>
                      <a:gd name="T3" fmla="*/ 7 h 8"/>
                      <a:gd name="T4" fmla="*/ 13 w 14"/>
                      <a:gd name="T5" fmla="*/ 1 h 8"/>
                      <a:gd name="T6" fmla="*/ 0 w 14"/>
                      <a:gd name="T7" fmla="*/ 0 h 8"/>
                      <a:gd name="T8" fmla="*/ 1 w 14"/>
                      <a:gd name="T9" fmla="*/ 4 h 8"/>
                    </a:gdLst>
                    <a:ahLst/>
                    <a:cxnLst>
                      <a:cxn ang="0">
                        <a:pos x="T0" y="T1"/>
                      </a:cxn>
                      <a:cxn ang="0">
                        <a:pos x="T2" y="T3"/>
                      </a:cxn>
                      <a:cxn ang="0">
                        <a:pos x="T4" y="T5"/>
                      </a:cxn>
                      <a:cxn ang="0">
                        <a:pos x="T6" y="T7"/>
                      </a:cxn>
                      <a:cxn ang="0">
                        <a:pos x="T8" y="T9"/>
                      </a:cxn>
                    </a:cxnLst>
                    <a:rect l="0" t="0" r="r" b="b"/>
                    <a:pathLst>
                      <a:path w="14" h="8">
                        <a:moveTo>
                          <a:pt x="1" y="4"/>
                        </a:moveTo>
                        <a:lnTo>
                          <a:pt x="13" y="7"/>
                        </a:lnTo>
                        <a:lnTo>
                          <a:pt x="13" y="1"/>
                        </a:lnTo>
                        <a:lnTo>
                          <a:pt x="0" y="0"/>
                        </a:lnTo>
                        <a:lnTo>
                          <a:pt x="1" y="4"/>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3" name="Freeform 786"/>
                  <p:cNvSpPr>
                    <a:spLocks/>
                  </p:cNvSpPr>
                  <p:nvPr/>
                </p:nvSpPr>
                <p:spPr bwMode="auto">
                  <a:xfrm>
                    <a:off x="2252" y="3284"/>
                    <a:ext cx="2" cy="8"/>
                  </a:xfrm>
                  <a:custGeom>
                    <a:avLst/>
                    <a:gdLst>
                      <a:gd name="T0" fmla="*/ 1 w 2"/>
                      <a:gd name="T1" fmla="*/ 0 h 8"/>
                      <a:gd name="T2" fmla="*/ 0 w 2"/>
                      <a:gd name="T3" fmla="*/ 0 h 8"/>
                      <a:gd name="T4" fmla="*/ 0 w 2"/>
                      <a:gd name="T5" fmla="*/ 7 h 8"/>
                    </a:gdLst>
                    <a:ahLst/>
                    <a:cxnLst>
                      <a:cxn ang="0">
                        <a:pos x="T0" y="T1"/>
                      </a:cxn>
                      <a:cxn ang="0">
                        <a:pos x="T2" y="T3"/>
                      </a:cxn>
                      <a:cxn ang="0">
                        <a:pos x="T4" y="T5"/>
                      </a:cxn>
                    </a:cxnLst>
                    <a:rect l="0" t="0" r="r" b="b"/>
                    <a:pathLst>
                      <a:path w="2" h="8">
                        <a:moveTo>
                          <a:pt x="1" y="0"/>
                        </a:moveTo>
                        <a:lnTo>
                          <a:pt x="0" y="0"/>
                        </a:lnTo>
                        <a:lnTo>
                          <a:pt x="0" y="7"/>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4" name="Line 787"/>
                  <p:cNvSpPr>
                    <a:spLocks noChangeShapeType="1"/>
                  </p:cNvSpPr>
                  <p:nvPr/>
                </p:nvSpPr>
                <p:spPr bwMode="auto">
                  <a:xfrm>
                    <a:off x="2250" y="3293"/>
                    <a:ext cx="2"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5" name="Freeform 788"/>
                  <p:cNvSpPr>
                    <a:spLocks/>
                  </p:cNvSpPr>
                  <p:nvPr/>
                </p:nvSpPr>
                <p:spPr bwMode="auto">
                  <a:xfrm>
                    <a:off x="2253" y="3286"/>
                    <a:ext cx="4" cy="8"/>
                  </a:xfrm>
                  <a:custGeom>
                    <a:avLst/>
                    <a:gdLst>
                      <a:gd name="T0" fmla="*/ 0 w 4"/>
                      <a:gd name="T1" fmla="*/ 7 h 8"/>
                      <a:gd name="T2" fmla="*/ 3 w 4"/>
                      <a:gd name="T3" fmla="*/ 4 h 8"/>
                      <a:gd name="T4" fmla="*/ 3 w 4"/>
                      <a:gd name="T5" fmla="*/ 1 h 8"/>
                      <a:gd name="T6" fmla="*/ 3 w 4"/>
                      <a:gd name="T7" fmla="*/ 0 h 8"/>
                    </a:gdLst>
                    <a:ahLst/>
                    <a:cxnLst>
                      <a:cxn ang="0">
                        <a:pos x="T0" y="T1"/>
                      </a:cxn>
                      <a:cxn ang="0">
                        <a:pos x="T2" y="T3"/>
                      </a:cxn>
                      <a:cxn ang="0">
                        <a:pos x="T4" y="T5"/>
                      </a:cxn>
                      <a:cxn ang="0">
                        <a:pos x="T6" y="T7"/>
                      </a:cxn>
                    </a:cxnLst>
                    <a:rect l="0" t="0" r="r" b="b"/>
                    <a:pathLst>
                      <a:path w="4" h="8">
                        <a:moveTo>
                          <a:pt x="0" y="7"/>
                        </a:moveTo>
                        <a:lnTo>
                          <a:pt x="3" y="4"/>
                        </a:lnTo>
                        <a:lnTo>
                          <a:pt x="3" y="1"/>
                        </a:lnTo>
                        <a:lnTo>
                          <a:pt x="3" y="0"/>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6" name="Freeform 789"/>
                  <p:cNvSpPr>
                    <a:spLocks/>
                  </p:cNvSpPr>
                  <p:nvPr/>
                </p:nvSpPr>
                <p:spPr bwMode="auto">
                  <a:xfrm>
                    <a:off x="2247" y="3293"/>
                    <a:ext cx="6" cy="4"/>
                  </a:xfrm>
                  <a:custGeom>
                    <a:avLst/>
                    <a:gdLst>
                      <a:gd name="T0" fmla="*/ 5 w 6"/>
                      <a:gd name="T1" fmla="*/ 3 h 4"/>
                      <a:gd name="T2" fmla="*/ 1 w 6"/>
                      <a:gd name="T3" fmla="*/ 3 h 4"/>
                      <a:gd name="T4" fmla="*/ 0 w 6"/>
                      <a:gd name="T5" fmla="*/ 0 h 4"/>
                    </a:gdLst>
                    <a:ahLst/>
                    <a:cxnLst>
                      <a:cxn ang="0">
                        <a:pos x="T0" y="T1"/>
                      </a:cxn>
                      <a:cxn ang="0">
                        <a:pos x="T2" y="T3"/>
                      </a:cxn>
                      <a:cxn ang="0">
                        <a:pos x="T4" y="T5"/>
                      </a:cxn>
                    </a:cxnLst>
                    <a:rect l="0" t="0" r="r" b="b"/>
                    <a:pathLst>
                      <a:path w="6" h="4">
                        <a:moveTo>
                          <a:pt x="5" y="3"/>
                        </a:moveTo>
                        <a:lnTo>
                          <a:pt x="1" y="3"/>
                        </a:lnTo>
                        <a:lnTo>
                          <a:pt x="0" y="0"/>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7" name="Line 790"/>
                  <p:cNvSpPr>
                    <a:spLocks noChangeShapeType="1"/>
                  </p:cNvSpPr>
                  <p:nvPr/>
                </p:nvSpPr>
                <p:spPr bwMode="auto">
                  <a:xfrm>
                    <a:off x="2250" y="3296"/>
                    <a:ext cx="2" cy="1"/>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8" name="Line 791"/>
                  <p:cNvSpPr>
                    <a:spLocks noChangeShapeType="1"/>
                  </p:cNvSpPr>
                  <p:nvPr/>
                </p:nvSpPr>
                <p:spPr bwMode="auto">
                  <a:xfrm flipV="1">
                    <a:off x="2253" y="3282"/>
                    <a:ext cx="0" cy="15"/>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9" name="Line 792"/>
                  <p:cNvSpPr>
                    <a:spLocks noChangeShapeType="1"/>
                  </p:cNvSpPr>
                  <p:nvPr/>
                </p:nvSpPr>
                <p:spPr bwMode="auto">
                  <a:xfrm flipH="1">
                    <a:off x="2246" y="3286"/>
                    <a:ext cx="10"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0" name="Line 793"/>
                  <p:cNvSpPr>
                    <a:spLocks noChangeShapeType="1"/>
                  </p:cNvSpPr>
                  <p:nvPr/>
                </p:nvSpPr>
                <p:spPr bwMode="auto">
                  <a:xfrm flipV="1">
                    <a:off x="2253" y="3271"/>
                    <a:ext cx="0" cy="15"/>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1" name="Freeform 794"/>
                  <p:cNvSpPr>
                    <a:spLocks/>
                  </p:cNvSpPr>
                  <p:nvPr/>
                </p:nvSpPr>
                <p:spPr bwMode="auto">
                  <a:xfrm>
                    <a:off x="2252" y="3280"/>
                    <a:ext cx="2" cy="3"/>
                  </a:xfrm>
                  <a:custGeom>
                    <a:avLst/>
                    <a:gdLst>
                      <a:gd name="T0" fmla="*/ 0 w 2"/>
                      <a:gd name="T1" fmla="*/ 2 h 3"/>
                      <a:gd name="T2" fmla="*/ 0 w 2"/>
                      <a:gd name="T3" fmla="*/ 0 h 3"/>
                      <a:gd name="T4" fmla="*/ 1 w 2"/>
                      <a:gd name="T5" fmla="*/ 0 h 3"/>
                      <a:gd name="T6" fmla="*/ 0 w 2"/>
                      <a:gd name="T7" fmla="*/ 2 h 3"/>
                    </a:gdLst>
                    <a:ahLst/>
                    <a:cxnLst>
                      <a:cxn ang="0">
                        <a:pos x="T0" y="T1"/>
                      </a:cxn>
                      <a:cxn ang="0">
                        <a:pos x="T2" y="T3"/>
                      </a:cxn>
                      <a:cxn ang="0">
                        <a:pos x="T4" y="T5"/>
                      </a:cxn>
                      <a:cxn ang="0">
                        <a:pos x="T6" y="T7"/>
                      </a:cxn>
                    </a:cxnLst>
                    <a:rect l="0" t="0" r="r" b="b"/>
                    <a:pathLst>
                      <a:path w="2" h="3">
                        <a:moveTo>
                          <a:pt x="0" y="2"/>
                        </a:moveTo>
                        <a:lnTo>
                          <a:pt x="0" y="0"/>
                        </a:lnTo>
                        <a:lnTo>
                          <a:pt x="1" y="0"/>
                        </a:lnTo>
                        <a:lnTo>
                          <a:pt x="0" y="2"/>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2" name="Freeform 795"/>
                  <p:cNvSpPr>
                    <a:spLocks/>
                  </p:cNvSpPr>
                  <p:nvPr/>
                </p:nvSpPr>
                <p:spPr bwMode="auto">
                  <a:xfrm>
                    <a:off x="2253" y="3296"/>
                    <a:ext cx="4" cy="2"/>
                  </a:xfrm>
                  <a:custGeom>
                    <a:avLst/>
                    <a:gdLst>
                      <a:gd name="T0" fmla="*/ 0 w 4"/>
                      <a:gd name="T1" fmla="*/ 1 h 2"/>
                      <a:gd name="T2" fmla="*/ 3 w 4"/>
                      <a:gd name="T3" fmla="*/ 1 h 2"/>
                      <a:gd name="T4" fmla="*/ 3 w 4"/>
                      <a:gd name="T5" fmla="*/ 0 h 2"/>
                    </a:gdLst>
                    <a:ahLst/>
                    <a:cxnLst>
                      <a:cxn ang="0">
                        <a:pos x="T0" y="T1"/>
                      </a:cxn>
                      <a:cxn ang="0">
                        <a:pos x="T2" y="T3"/>
                      </a:cxn>
                      <a:cxn ang="0">
                        <a:pos x="T4" y="T5"/>
                      </a:cxn>
                    </a:cxnLst>
                    <a:rect l="0" t="0" r="r" b="b"/>
                    <a:pathLst>
                      <a:path w="4" h="2">
                        <a:moveTo>
                          <a:pt x="0" y="1"/>
                        </a:moveTo>
                        <a:lnTo>
                          <a:pt x="3" y="1"/>
                        </a:lnTo>
                        <a:lnTo>
                          <a:pt x="3" y="0"/>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3" name="Line 796"/>
                  <p:cNvSpPr>
                    <a:spLocks noChangeShapeType="1"/>
                  </p:cNvSpPr>
                  <p:nvPr/>
                </p:nvSpPr>
                <p:spPr bwMode="auto">
                  <a:xfrm>
                    <a:off x="2253" y="3293"/>
                    <a:ext cx="0"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4" name="Line 797"/>
                  <p:cNvSpPr>
                    <a:spLocks noChangeShapeType="1"/>
                  </p:cNvSpPr>
                  <p:nvPr/>
                </p:nvSpPr>
                <p:spPr bwMode="auto">
                  <a:xfrm>
                    <a:off x="2253" y="3293"/>
                    <a:ext cx="3" cy="0"/>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5" name="Line 798"/>
                  <p:cNvSpPr>
                    <a:spLocks noChangeShapeType="1"/>
                  </p:cNvSpPr>
                  <p:nvPr/>
                </p:nvSpPr>
                <p:spPr bwMode="auto">
                  <a:xfrm>
                    <a:off x="2253" y="3296"/>
                    <a:ext cx="0" cy="1"/>
                  </a:xfrm>
                  <a:prstGeom prst="line">
                    <a:avLst/>
                  </a:prstGeom>
                  <a:noFill/>
                  <a:ln w="1270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6" name="Freeform 799"/>
                  <p:cNvSpPr>
                    <a:spLocks/>
                  </p:cNvSpPr>
                  <p:nvPr/>
                </p:nvSpPr>
                <p:spPr bwMode="auto">
                  <a:xfrm>
                    <a:off x="2253" y="3296"/>
                    <a:ext cx="4" cy="4"/>
                  </a:xfrm>
                  <a:custGeom>
                    <a:avLst/>
                    <a:gdLst>
                      <a:gd name="T0" fmla="*/ 3 w 4"/>
                      <a:gd name="T1" fmla="*/ 0 h 4"/>
                      <a:gd name="T2" fmla="*/ 0 w 4"/>
                      <a:gd name="T3" fmla="*/ 1 h 4"/>
                      <a:gd name="T4" fmla="*/ 0 w 4"/>
                      <a:gd name="T5" fmla="*/ 3 h 4"/>
                    </a:gdLst>
                    <a:ahLst/>
                    <a:cxnLst>
                      <a:cxn ang="0">
                        <a:pos x="T0" y="T1"/>
                      </a:cxn>
                      <a:cxn ang="0">
                        <a:pos x="T2" y="T3"/>
                      </a:cxn>
                      <a:cxn ang="0">
                        <a:pos x="T4" y="T5"/>
                      </a:cxn>
                    </a:cxnLst>
                    <a:rect l="0" t="0" r="r" b="b"/>
                    <a:pathLst>
                      <a:path w="4" h="4">
                        <a:moveTo>
                          <a:pt x="3" y="0"/>
                        </a:moveTo>
                        <a:lnTo>
                          <a:pt x="0" y="1"/>
                        </a:lnTo>
                        <a:lnTo>
                          <a:pt x="0" y="3"/>
                        </a:lnTo>
                      </a:path>
                    </a:pathLst>
                  </a:custGeom>
                  <a:noFill/>
                  <a:ln w="12700" cap="rnd" cmpd="sng">
                    <a:solidFill>
                      <a:srgbClr val="333333"/>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7" name="Freeform 800"/>
                  <p:cNvSpPr>
                    <a:spLocks/>
                  </p:cNvSpPr>
                  <p:nvPr/>
                </p:nvSpPr>
                <p:spPr bwMode="auto">
                  <a:xfrm>
                    <a:off x="2253" y="3297"/>
                    <a:ext cx="1" cy="1"/>
                  </a:xfrm>
                  <a:custGeom>
                    <a:avLst/>
                    <a:gdLst>
                      <a:gd name="T0" fmla="*/ 0 w 1"/>
                      <a:gd name="T1" fmla="*/ 0 h 1"/>
                      <a:gd name="T2" fmla="*/ 0 w 1"/>
                      <a:gd name="T3" fmla="*/ 0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lnTo>
                          <a:pt x="0" y="0"/>
                        </a:lnTo>
                        <a:lnTo>
                          <a:pt x="0" y="0"/>
                        </a:lnTo>
                        <a:lnTo>
                          <a:pt x="0" y="0"/>
                        </a:lnTo>
                      </a:path>
                    </a:pathLst>
                  </a:custGeom>
                  <a:solidFill>
                    <a:srgbClr val="3333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64" name="Freeform 801"/>
                <p:cNvSpPr>
                  <a:spLocks/>
                </p:cNvSpPr>
                <p:nvPr/>
              </p:nvSpPr>
              <p:spPr bwMode="auto">
                <a:xfrm>
                  <a:off x="2256" y="3301"/>
                  <a:ext cx="5" cy="4"/>
                </a:xfrm>
                <a:custGeom>
                  <a:avLst/>
                  <a:gdLst>
                    <a:gd name="T0" fmla="*/ 0 w 5"/>
                    <a:gd name="T1" fmla="*/ 0 h 4"/>
                    <a:gd name="T2" fmla="*/ 0 w 5"/>
                    <a:gd name="T3" fmla="*/ 3 h 4"/>
                    <a:gd name="T4" fmla="*/ 4 w 5"/>
                    <a:gd name="T5" fmla="*/ 3 h 4"/>
                    <a:gd name="T6" fmla="*/ 3 w 5"/>
                    <a:gd name="T7" fmla="*/ 0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0" y="3"/>
                      </a:lnTo>
                      <a:lnTo>
                        <a:pt x="4" y="3"/>
                      </a:lnTo>
                      <a:lnTo>
                        <a:pt x="3" y="0"/>
                      </a:lnTo>
                      <a:lnTo>
                        <a:pt x="0" y="0"/>
                      </a:lnTo>
                    </a:path>
                  </a:pathLst>
                </a:custGeom>
                <a:solidFill>
                  <a:srgbClr val="B3B3B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5" name="Freeform 802"/>
                <p:cNvSpPr>
                  <a:spLocks/>
                </p:cNvSpPr>
                <p:nvPr/>
              </p:nvSpPr>
              <p:spPr bwMode="auto">
                <a:xfrm>
                  <a:off x="2247" y="3301"/>
                  <a:ext cx="14" cy="1"/>
                </a:xfrm>
                <a:custGeom>
                  <a:avLst/>
                  <a:gdLst>
                    <a:gd name="T0" fmla="*/ 0 w 14"/>
                    <a:gd name="T1" fmla="*/ 0 h 1"/>
                    <a:gd name="T2" fmla="*/ 0 w 14"/>
                    <a:gd name="T3" fmla="*/ 0 h 1"/>
                    <a:gd name="T4" fmla="*/ 9 w 14"/>
                    <a:gd name="T5" fmla="*/ 0 h 1"/>
                    <a:gd name="T6" fmla="*/ 12 w 14"/>
                    <a:gd name="T7" fmla="*/ 0 h 1"/>
                    <a:gd name="T8" fmla="*/ 13 w 14"/>
                    <a:gd name="T9" fmla="*/ 0 h 1"/>
                    <a:gd name="T10" fmla="*/ 0 w 14"/>
                    <a:gd name="T11" fmla="*/ 0 h 1"/>
                  </a:gdLst>
                  <a:ahLst/>
                  <a:cxnLst>
                    <a:cxn ang="0">
                      <a:pos x="T0" y="T1"/>
                    </a:cxn>
                    <a:cxn ang="0">
                      <a:pos x="T2" y="T3"/>
                    </a:cxn>
                    <a:cxn ang="0">
                      <a:pos x="T4" y="T5"/>
                    </a:cxn>
                    <a:cxn ang="0">
                      <a:pos x="T6" y="T7"/>
                    </a:cxn>
                    <a:cxn ang="0">
                      <a:pos x="T8" y="T9"/>
                    </a:cxn>
                    <a:cxn ang="0">
                      <a:pos x="T10" y="T11"/>
                    </a:cxn>
                  </a:cxnLst>
                  <a:rect l="0" t="0" r="r" b="b"/>
                  <a:pathLst>
                    <a:path w="14" h="1">
                      <a:moveTo>
                        <a:pt x="0" y="0"/>
                      </a:moveTo>
                      <a:lnTo>
                        <a:pt x="0" y="0"/>
                      </a:lnTo>
                      <a:lnTo>
                        <a:pt x="9" y="0"/>
                      </a:lnTo>
                      <a:lnTo>
                        <a:pt x="12" y="0"/>
                      </a:lnTo>
                      <a:lnTo>
                        <a:pt x="13" y="0"/>
                      </a:lnTo>
                      <a:lnTo>
                        <a:pt x="0"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66" name="Group 803"/>
            <p:cNvGrpSpPr>
              <a:grpSpLocks/>
            </p:cNvGrpSpPr>
            <p:nvPr/>
          </p:nvGrpSpPr>
          <p:grpSpPr bwMode="auto">
            <a:xfrm>
              <a:off x="3063305" y="4508740"/>
              <a:ext cx="282116" cy="321788"/>
              <a:chOff x="2586" y="3158"/>
              <a:chExt cx="112" cy="90"/>
            </a:xfrm>
          </p:grpSpPr>
          <p:grpSp>
            <p:nvGrpSpPr>
              <p:cNvPr id="1173" name="Group 804"/>
              <p:cNvGrpSpPr>
                <a:grpSpLocks/>
              </p:cNvGrpSpPr>
              <p:nvPr/>
            </p:nvGrpSpPr>
            <p:grpSpPr bwMode="auto">
              <a:xfrm>
                <a:off x="2591" y="3158"/>
                <a:ext cx="107" cy="90"/>
                <a:chOff x="2591" y="3158"/>
                <a:chExt cx="107" cy="90"/>
              </a:xfrm>
            </p:grpSpPr>
            <p:sp>
              <p:nvSpPr>
                <p:cNvPr id="1175" name="Freeform 805"/>
                <p:cNvSpPr>
                  <a:spLocks/>
                </p:cNvSpPr>
                <p:nvPr/>
              </p:nvSpPr>
              <p:spPr bwMode="auto">
                <a:xfrm>
                  <a:off x="2591" y="3158"/>
                  <a:ext cx="107" cy="90"/>
                </a:xfrm>
                <a:custGeom>
                  <a:avLst/>
                  <a:gdLst>
                    <a:gd name="T0" fmla="*/ 31 w 107"/>
                    <a:gd name="T1" fmla="*/ 12 h 90"/>
                    <a:gd name="T2" fmla="*/ 29 w 107"/>
                    <a:gd name="T3" fmla="*/ 17 h 90"/>
                    <a:gd name="T4" fmla="*/ 21 w 107"/>
                    <a:gd name="T5" fmla="*/ 12 h 90"/>
                    <a:gd name="T6" fmla="*/ 16 w 107"/>
                    <a:gd name="T7" fmla="*/ 10 h 90"/>
                    <a:gd name="T8" fmla="*/ 12 w 107"/>
                    <a:gd name="T9" fmla="*/ 9 h 90"/>
                    <a:gd name="T10" fmla="*/ 12 w 107"/>
                    <a:gd name="T11" fmla="*/ 6 h 90"/>
                    <a:gd name="T12" fmla="*/ 8 w 107"/>
                    <a:gd name="T13" fmla="*/ 5 h 90"/>
                    <a:gd name="T14" fmla="*/ 7 w 107"/>
                    <a:gd name="T15" fmla="*/ 7 h 90"/>
                    <a:gd name="T16" fmla="*/ 2 w 107"/>
                    <a:gd name="T17" fmla="*/ 9 h 90"/>
                    <a:gd name="T18" fmla="*/ 1 w 107"/>
                    <a:gd name="T19" fmla="*/ 14 h 90"/>
                    <a:gd name="T20" fmla="*/ 11 w 107"/>
                    <a:gd name="T21" fmla="*/ 25 h 90"/>
                    <a:gd name="T22" fmla="*/ 20 w 107"/>
                    <a:gd name="T23" fmla="*/ 35 h 90"/>
                    <a:gd name="T24" fmla="*/ 23 w 107"/>
                    <a:gd name="T25" fmla="*/ 38 h 90"/>
                    <a:gd name="T26" fmla="*/ 31 w 107"/>
                    <a:gd name="T27" fmla="*/ 44 h 90"/>
                    <a:gd name="T28" fmla="*/ 48 w 107"/>
                    <a:gd name="T29" fmla="*/ 58 h 90"/>
                    <a:gd name="T30" fmla="*/ 52 w 107"/>
                    <a:gd name="T31" fmla="*/ 62 h 90"/>
                    <a:gd name="T32" fmla="*/ 57 w 107"/>
                    <a:gd name="T33" fmla="*/ 65 h 90"/>
                    <a:gd name="T34" fmla="*/ 71 w 107"/>
                    <a:gd name="T35" fmla="*/ 76 h 90"/>
                    <a:gd name="T36" fmla="*/ 81 w 107"/>
                    <a:gd name="T37" fmla="*/ 82 h 90"/>
                    <a:gd name="T38" fmla="*/ 92 w 107"/>
                    <a:gd name="T39" fmla="*/ 88 h 90"/>
                    <a:gd name="T40" fmla="*/ 94 w 107"/>
                    <a:gd name="T41" fmla="*/ 88 h 90"/>
                    <a:gd name="T42" fmla="*/ 98 w 107"/>
                    <a:gd name="T43" fmla="*/ 85 h 90"/>
                    <a:gd name="T44" fmla="*/ 106 w 107"/>
                    <a:gd name="T45" fmla="*/ 81 h 90"/>
                    <a:gd name="T46" fmla="*/ 101 w 107"/>
                    <a:gd name="T47" fmla="*/ 74 h 90"/>
                    <a:gd name="T48" fmla="*/ 92 w 107"/>
                    <a:gd name="T49" fmla="*/ 64 h 90"/>
                    <a:gd name="T50" fmla="*/ 85 w 107"/>
                    <a:gd name="T51" fmla="*/ 60 h 90"/>
                    <a:gd name="T52" fmla="*/ 80 w 107"/>
                    <a:gd name="T53" fmla="*/ 56 h 90"/>
                    <a:gd name="T54" fmla="*/ 72 w 107"/>
                    <a:gd name="T55" fmla="*/ 51 h 90"/>
                    <a:gd name="T56" fmla="*/ 70 w 107"/>
                    <a:gd name="T57" fmla="*/ 47 h 90"/>
                    <a:gd name="T58" fmla="*/ 66 w 107"/>
                    <a:gd name="T59" fmla="*/ 35 h 90"/>
                    <a:gd name="T60" fmla="*/ 62 w 107"/>
                    <a:gd name="T61" fmla="*/ 28 h 90"/>
                    <a:gd name="T62" fmla="*/ 45 w 107"/>
                    <a:gd name="T63" fmla="*/ 23 h 90"/>
                    <a:gd name="T64" fmla="*/ 53 w 107"/>
                    <a:gd name="T65" fmla="*/ 18 h 90"/>
                    <a:gd name="T66" fmla="*/ 54 w 107"/>
                    <a:gd name="T67" fmla="*/ 15 h 90"/>
                    <a:gd name="T68" fmla="*/ 51 w 107"/>
                    <a:gd name="T69" fmla="*/ 16 h 90"/>
                    <a:gd name="T70" fmla="*/ 45 w 107"/>
                    <a:gd name="T71" fmla="*/ 21 h 90"/>
                    <a:gd name="T72" fmla="*/ 51 w 107"/>
                    <a:gd name="T73" fmla="*/ 9 h 90"/>
                    <a:gd name="T74" fmla="*/ 50 w 107"/>
                    <a:gd name="T75" fmla="*/ 7 h 90"/>
                    <a:gd name="T76" fmla="*/ 49 w 107"/>
                    <a:gd name="T77" fmla="*/ 7 h 90"/>
                    <a:gd name="T78" fmla="*/ 45 w 107"/>
                    <a:gd name="T79" fmla="*/ 7 h 90"/>
                    <a:gd name="T80" fmla="*/ 43 w 107"/>
                    <a:gd name="T81" fmla="*/ 0 h 90"/>
                    <a:gd name="T82" fmla="*/ 42 w 107"/>
                    <a:gd name="T83" fmla="*/ 0 h 90"/>
                    <a:gd name="T84" fmla="*/ 42 w 107"/>
                    <a:gd name="T85" fmla="*/ 0 h 90"/>
                    <a:gd name="T86" fmla="*/ 41 w 107"/>
                    <a:gd name="T87" fmla="*/ 8 h 90"/>
                    <a:gd name="T88" fmla="*/ 39 w 107"/>
                    <a:gd name="T89" fmla="*/ 9 h 90"/>
                    <a:gd name="T90" fmla="*/ 37 w 107"/>
                    <a:gd name="T91" fmla="*/ 9 h 90"/>
                    <a:gd name="T92" fmla="*/ 35 w 107"/>
                    <a:gd name="T93" fmla="*/ 11 h 90"/>
                    <a:gd name="T94" fmla="*/ 33 w 107"/>
                    <a:gd name="T95"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7" h="90">
                      <a:moveTo>
                        <a:pt x="33" y="12"/>
                      </a:moveTo>
                      <a:lnTo>
                        <a:pt x="32" y="12"/>
                      </a:lnTo>
                      <a:lnTo>
                        <a:pt x="31" y="12"/>
                      </a:lnTo>
                      <a:lnTo>
                        <a:pt x="30" y="13"/>
                      </a:lnTo>
                      <a:lnTo>
                        <a:pt x="30" y="14"/>
                      </a:lnTo>
                      <a:lnTo>
                        <a:pt x="29" y="17"/>
                      </a:lnTo>
                      <a:lnTo>
                        <a:pt x="26" y="15"/>
                      </a:lnTo>
                      <a:lnTo>
                        <a:pt x="22" y="14"/>
                      </a:lnTo>
                      <a:lnTo>
                        <a:pt x="21" y="12"/>
                      </a:lnTo>
                      <a:lnTo>
                        <a:pt x="19" y="12"/>
                      </a:lnTo>
                      <a:lnTo>
                        <a:pt x="17" y="11"/>
                      </a:lnTo>
                      <a:lnTo>
                        <a:pt x="16" y="10"/>
                      </a:lnTo>
                      <a:lnTo>
                        <a:pt x="14" y="9"/>
                      </a:lnTo>
                      <a:lnTo>
                        <a:pt x="13" y="9"/>
                      </a:lnTo>
                      <a:lnTo>
                        <a:pt x="12" y="9"/>
                      </a:lnTo>
                      <a:lnTo>
                        <a:pt x="12" y="8"/>
                      </a:lnTo>
                      <a:lnTo>
                        <a:pt x="11" y="8"/>
                      </a:lnTo>
                      <a:lnTo>
                        <a:pt x="12" y="6"/>
                      </a:lnTo>
                      <a:lnTo>
                        <a:pt x="10" y="6"/>
                      </a:lnTo>
                      <a:lnTo>
                        <a:pt x="9" y="7"/>
                      </a:lnTo>
                      <a:lnTo>
                        <a:pt x="8" y="5"/>
                      </a:lnTo>
                      <a:lnTo>
                        <a:pt x="7" y="6"/>
                      </a:lnTo>
                      <a:lnTo>
                        <a:pt x="8" y="7"/>
                      </a:lnTo>
                      <a:lnTo>
                        <a:pt x="7" y="7"/>
                      </a:lnTo>
                      <a:lnTo>
                        <a:pt x="5" y="8"/>
                      </a:lnTo>
                      <a:lnTo>
                        <a:pt x="4" y="8"/>
                      </a:lnTo>
                      <a:lnTo>
                        <a:pt x="2" y="9"/>
                      </a:lnTo>
                      <a:lnTo>
                        <a:pt x="0" y="9"/>
                      </a:lnTo>
                      <a:lnTo>
                        <a:pt x="0" y="13"/>
                      </a:lnTo>
                      <a:lnTo>
                        <a:pt x="1" y="14"/>
                      </a:lnTo>
                      <a:lnTo>
                        <a:pt x="4" y="18"/>
                      </a:lnTo>
                      <a:lnTo>
                        <a:pt x="7" y="22"/>
                      </a:lnTo>
                      <a:lnTo>
                        <a:pt x="11" y="25"/>
                      </a:lnTo>
                      <a:lnTo>
                        <a:pt x="14" y="29"/>
                      </a:lnTo>
                      <a:lnTo>
                        <a:pt x="17" y="32"/>
                      </a:lnTo>
                      <a:lnTo>
                        <a:pt x="20" y="35"/>
                      </a:lnTo>
                      <a:lnTo>
                        <a:pt x="21" y="36"/>
                      </a:lnTo>
                      <a:lnTo>
                        <a:pt x="22" y="37"/>
                      </a:lnTo>
                      <a:lnTo>
                        <a:pt x="23" y="38"/>
                      </a:lnTo>
                      <a:lnTo>
                        <a:pt x="25" y="38"/>
                      </a:lnTo>
                      <a:lnTo>
                        <a:pt x="27" y="40"/>
                      </a:lnTo>
                      <a:lnTo>
                        <a:pt x="31" y="44"/>
                      </a:lnTo>
                      <a:lnTo>
                        <a:pt x="37" y="50"/>
                      </a:lnTo>
                      <a:lnTo>
                        <a:pt x="43" y="54"/>
                      </a:lnTo>
                      <a:lnTo>
                        <a:pt x="48" y="58"/>
                      </a:lnTo>
                      <a:lnTo>
                        <a:pt x="50" y="60"/>
                      </a:lnTo>
                      <a:lnTo>
                        <a:pt x="51" y="61"/>
                      </a:lnTo>
                      <a:lnTo>
                        <a:pt x="52" y="62"/>
                      </a:lnTo>
                      <a:lnTo>
                        <a:pt x="53" y="63"/>
                      </a:lnTo>
                      <a:lnTo>
                        <a:pt x="55" y="64"/>
                      </a:lnTo>
                      <a:lnTo>
                        <a:pt x="57" y="65"/>
                      </a:lnTo>
                      <a:lnTo>
                        <a:pt x="61" y="69"/>
                      </a:lnTo>
                      <a:lnTo>
                        <a:pt x="66" y="72"/>
                      </a:lnTo>
                      <a:lnTo>
                        <a:pt x="71" y="76"/>
                      </a:lnTo>
                      <a:lnTo>
                        <a:pt x="75" y="79"/>
                      </a:lnTo>
                      <a:lnTo>
                        <a:pt x="80" y="81"/>
                      </a:lnTo>
                      <a:lnTo>
                        <a:pt x="81" y="82"/>
                      </a:lnTo>
                      <a:lnTo>
                        <a:pt x="86" y="84"/>
                      </a:lnTo>
                      <a:lnTo>
                        <a:pt x="89" y="86"/>
                      </a:lnTo>
                      <a:lnTo>
                        <a:pt x="92" y="88"/>
                      </a:lnTo>
                      <a:lnTo>
                        <a:pt x="93" y="89"/>
                      </a:lnTo>
                      <a:lnTo>
                        <a:pt x="94" y="89"/>
                      </a:lnTo>
                      <a:lnTo>
                        <a:pt x="94" y="88"/>
                      </a:lnTo>
                      <a:lnTo>
                        <a:pt x="95" y="86"/>
                      </a:lnTo>
                      <a:lnTo>
                        <a:pt x="97" y="86"/>
                      </a:lnTo>
                      <a:lnTo>
                        <a:pt x="98" y="85"/>
                      </a:lnTo>
                      <a:lnTo>
                        <a:pt x="101" y="85"/>
                      </a:lnTo>
                      <a:lnTo>
                        <a:pt x="102" y="83"/>
                      </a:lnTo>
                      <a:lnTo>
                        <a:pt x="106" y="81"/>
                      </a:lnTo>
                      <a:lnTo>
                        <a:pt x="105" y="79"/>
                      </a:lnTo>
                      <a:lnTo>
                        <a:pt x="103" y="76"/>
                      </a:lnTo>
                      <a:lnTo>
                        <a:pt x="101" y="74"/>
                      </a:lnTo>
                      <a:lnTo>
                        <a:pt x="98" y="70"/>
                      </a:lnTo>
                      <a:lnTo>
                        <a:pt x="95" y="68"/>
                      </a:lnTo>
                      <a:lnTo>
                        <a:pt x="92" y="64"/>
                      </a:lnTo>
                      <a:lnTo>
                        <a:pt x="89" y="62"/>
                      </a:lnTo>
                      <a:lnTo>
                        <a:pt x="87" y="60"/>
                      </a:lnTo>
                      <a:lnTo>
                        <a:pt x="85" y="60"/>
                      </a:lnTo>
                      <a:lnTo>
                        <a:pt x="84" y="60"/>
                      </a:lnTo>
                      <a:lnTo>
                        <a:pt x="84" y="60"/>
                      </a:lnTo>
                      <a:lnTo>
                        <a:pt x="80" y="56"/>
                      </a:lnTo>
                      <a:lnTo>
                        <a:pt x="76" y="54"/>
                      </a:lnTo>
                      <a:lnTo>
                        <a:pt x="74" y="52"/>
                      </a:lnTo>
                      <a:lnTo>
                        <a:pt x="72" y="51"/>
                      </a:lnTo>
                      <a:lnTo>
                        <a:pt x="71" y="50"/>
                      </a:lnTo>
                      <a:lnTo>
                        <a:pt x="70" y="49"/>
                      </a:lnTo>
                      <a:lnTo>
                        <a:pt x="70" y="47"/>
                      </a:lnTo>
                      <a:lnTo>
                        <a:pt x="69" y="42"/>
                      </a:lnTo>
                      <a:lnTo>
                        <a:pt x="67" y="36"/>
                      </a:lnTo>
                      <a:lnTo>
                        <a:pt x="66" y="35"/>
                      </a:lnTo>
                      <a:lnTo>
                        <a:pt x="66" y="33"/>
                      </a:lnTo>
                      <a:lnTo>
                        <a:pt x="63" y="30"/>
                      </a:lnTo>
                      <a:lnTo>
                        <a:pt x="62" y="28"/>
                      </a:lnTo>
                      <a:lnTo>
                        <a:pt x="54" y="31"/>
                      </a:lnTo>
                      <a:lnTo>
                        <a:pt x="45" y="24"/>
                      </a:lnTo>
                      <a:lnTo>
                        <a:pt x="45" y="23"/>
                      </a:lnTo>
                      <a:lnTo>
                        <a:pt x="61" y="18"/>
                      </a:lnTo>
                      <a:lnTo>
                        <a:pt x="61" y="15"/>
                      </a:lnTo>
                      <a:lnTo>
                        <a:pt x="53" y="18"/>
                      </a:lnTo>
                      <a:lnTo>
                        <a:pt x="53" y="17"/>
                      </a:lnTo>
                      <a:lnTo>
                        <a:pt x="53" y="16"/>
                      </a:lnTo>
                      <a:lnTo>
                        <a:pt x="54" y="15"/>
                      </a:lnTo>
                      <a:lnTo>
                        <a:pt x="52" y="15"/>
                      </a:lnTo>
                      <a:lnTo>
                        <a:pt x="51" y="15"/>
                      </a:lnTo>
                      <a:lnTo>
                        <a:pt x="51" y="16"/>
                      </a:lnTo>
                      <a:lnTo>
                        <a:pt x="52" y="16"/>
                      </a:lnTo>
                      <a:lnTo>
                        <a:pt x="52" y="19"/>
                      </a:lnTo>
                      <a:lnTo>
                        <a:pt x="45" y="21"/>
                      </a:lnTo>
                      <a:lnTo>
                        <a:pt x="39" y="17"/>
                      </a:lnTo>
                      <a:lnTo>
                        <a:pt x="40" y="11"/>
                      </a:lnTo>
                      <a:lnTo>
                        <a:pt x="51" y="9"/>
                      </a:lnTo>
                      <a:lnTo>
                        <a:pt x="51" y="7"/>
                      </a:lnTo>
                      <a:lnTo>
                        <a:pt x="50" y="7"/>
                      </a:lnTo>
                      <a:lnTo>
                        <a:pt x="50" y="7"/>
                      </a:lnTo>
                      <a:lnTo>
                        <a:pt x="50" y="6"/>
                      </a:lnTo>
                      <a:lnTo>
                        <a:pt x="49" y="6"/>
                      </a:lnTo>
                      <a:lnTo>
                        <a:pt x="49" y="7"/>
                      </a:lnTo>
                      <a:lnTo>
                        <a:pt x="45" y="8"/>
                      </a:lnTo>
                      <a:lnTo>
                        <a:pt x="46" y="8"/>
                      </a:lnTo>
                      <a:lnTo>
                        <a:pt x="45" y="7"/>
                      </a:lnTo>
                      <a:lnTo>
                        <a:pt x="45" y="6"/>
                      </a:lnTo>
                      <a:lnTo>
                        <a:pt x="43" y="6"/>
                      </a:lnTo>
                      <a:lnTo>
                        <a:pt x="43" y="0"/>
                      </a:lnTo>
                      <a:lnTo>
                        <a:pt x="44" y="0"/>
                      </a:lnTo>
                      <a:lnTo>
                        <a:pt x="44" y="0"/>
                      </a:lnTo>
                      <a:lnTo>
                        <a:pt x="42" y="0"/>
                      </a:lnTo>
                      <a:lnTo>
                        <a:pt x="41" y="0"/>
                      </a:lnTo>
                      <a:lnTo>
                        <a:pt x="41" y="0"/>
                      </a:lnTo>
                      <a:lnTo>
                        <a:pt x="42" y="0"/>
                      </a:lnTo>
                      <a:lnTo>
                        <a:pt x="42" y="6"/>
                      </a:lnTo>
                      <a:lnTo>
                        <a:pt x="41" y="7"/>
                      </a:lnTo>
                      <a:lnTo>
                        <a:pt x="41" y="8"/>
                      </a:lnTo>
                      <a:lnTo>
                        <a:pt x="40" y="7"/>
                      </a:lnTo>
                      <a:lnTo>
                        <a:pt x="39" y="8"/>
                      </a:lnTo>
                      <a:lnTo>
                        <a:pt x="39" y="9"/>
                      </a:lnTo>
                      <a:lnTo>
                        <a:pt x="39" y="10"/>
                      </a:lnTo>
                      <a:lnTo>
                        <a:pt x="38" y="9"/>
                      </a:lnTo>
                      <a:lnTo>
                        <a:pt x="37" y="9"/>
                      </a:lnTo>
                      <a:lnTo>
                        <a:pt x="35" y="9"/>
                      </a:lnTo>
                      <a:lnTo>
                        <a:pt x="35" y="10"/>
                      </a:lnTo>
                      <a:lnTo>
                        <a:pt x="35" y="11"/>
                      </a:lnTo>
                      <a:lnTo>
                        <a:pt x="35" y="10"/>
                      </a:lnTo>
                      <a:lnTo>
                        <a:pt x="33" y="11"/>
                      </a:lnTo>
                      <a:lnTo>
                        <a:pt x="33" y="12"/>
                      </a:lnTo>
                    </a:path>
                  </a:pathLst>
                </a:custGeom>
                <a:solidFill>
                  <a:srgbClr val="777777"/>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6" name="Freeform 806"/>
                <p:cNvSpPr>
                  <a:spLocks/>
                </p:cNvSpPr>
                <p:nvPr/>
              </p:nvSpPr>
              <p:spPr bwMode="auto">
                <a:xfrm>
                  <a:off x="2591" y="3163"/>
                  <a:ext cx="71" cy="49"/>
                </a:xfrm>
                <a:custGeom>
                  <a:avLst/>
                  <a:gdLst>
                    <a:gd name="T0" fmla="*/ 11 w 71"/>
                    <a:gd name="T1" fmla="*/ 0 h 49"/>
                    <a:gd name="T2" fmla="*/ 0 w 71"/>
                    <a:gd name="T3" fmla="*/ 3 h 49"/>
                    <a:gd name="T4" fmla="*/ 33 w 71"/>
                    <a:gd name="T5" fmla="*/ 31 h 49"/>
                    <a:gd name="T6" fmla="*/ 47 w 71"/>
                    <a:gd name="T7" fmla="*/ 43 h 49"/>
                    <a:gd name="T8" fmla="*/ 54 w 71"/>
                    <a:gd name="T9" fmla="*/ 48 h 49"/>
                    <a:gd name="T10" fmla="*/ 70 w 71"/>
                    <a:gd name="T11" fmla="*/ 40 h 49"/>
                    <a:gd name="T12" fmla="*/ 43 w 71"/>
                    <a:gd name="T13" fmla="*/ 18 h 49"/>
                    <a:gd name="T14" fmla="*/ 28 w 71"/>
                    <a:gd name="T15" fmla="*/ 11 h 49"/>
                    <a:gd name="T16" fmla="*/ 26 w 71"/>
                    <a:gd name="T17" fmla="*/ 8 h 49"/>
                    <a:gd name="T18" fmla="*/ 22 w 71"/>
                    <a:gd name="T19" fmla="*/ 8 h 49"/>
                    <a:gd name="T20" fmla="*/ 20 w 71"/>
                    <a:gd name="T21" fmla="*/ 6 h 49"/>
                    <a:gd name="T22" fmla="*/ 18 w 71"/>
                    <a:gd name="T23" fmla="*/ 5 h 49"/>
                    <a:gd name="T24" fmla="*/ 17 w 71"/>
                    <a:gd name="T25" fmla="*/ 5 h 49"/>
                    <a:gd name="T26" fmla="*/ 15 w 71"/>
                    <a:gd name="T27" fmla="*/ 4 h 49"/>
                    <a:gd name="T28" fmla="*/ 14 w 71"/>
                    <a:gd name="T29" fmla="*/ 3 h 49"/>
                    <a:gd name="T30" fmla="*/ 11 w 71"/>
                    <a:gd name="T31" fmla="*/ 2 h 49"/>
                    <a:gd name="T32" fmla="*/ 11 w 71"/>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9">
                      <a:moveTo>
                        <a:pt x="11" y="0"/>
                      </a:moveTo>
                      <a:lnTo>
                        <a:pt x="0" y="3"/>
                      </a:lnTo>
                      <a:lnTo>
                        <a:pt x="33" y="31"/>
                      </a:lnTo>
                      <a:lnTo>
                        <a:pt x="47" y="43"/>
                      </a:lnTo>
                      <a:lnTo>
                        <a:pt x="54" y="48"/>
                      </a:lnTo>
                      <a:lnTo>
                        <a:pt x="70" y="40"/>
                      </a:lnTo>
                      <a:lnTo>
                        <a:pt x="43" y="18"/>
                      </a:lnTo>
                      <a:lnTo>
                        <a:pt x="28" y="11"/>
                      </a:lnTo>
                      <a:lnTo>
                        <a:pt x="26" y="8"/>
                      </a:lnTo>
                      <a:lnTo>
                        <a:pt x="22" y="8"/>
                      </a:lnTo>
                      <a:lnTo>
                        <a:pt x="20" y="6"/>
                      </a:lnTo>
                      <a:lnTo>
                        <a:pt x="18" y="5"/>
                      </a:lnTo>
                      <a:lnTo>
                        <a:pt x="17" y="5"/>
                      </a:lnTo>
                      <a:lnTo>
                        <a:pt x="15" y="4"/>
                      </a:lnTo>
                      <a:lnTo>
                        <a:pt x="14" y="3"/>
                      </a:lnTo>
                      <a:lnTo>
                        <a:pt x="11" y="2"/>
                      </a:lnTo>
                      <a:lnTo>
                        <a:pt x="11" y="0"/>
                      </a:lnTo>
                    </a:path>
                  </a:pathLst>
                </a:custGeom>
                <a:solidFill>
                  <a:srgbClr val="555555"/>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 name="Freeform 807"/>
                <p:cNvSpPr>
                  <a:spLocks/>
                </p:cNvSpPr>
                <p:nvPr/>
              </p:nvSpPr>
              <p:spPr bwMode="auto">
                <a:xfrm>
                  <a:off x="2643" y="3211"/>
                  <a:ext cx="53" cy="30"/>
                </a:xfrm>
                <a:custGeom>
                  <a:avLst/>
                  <a:gdLst>
                    <a:gd name="T0" fmla="*/ 0 w 53"/>
                    <a:gd name="T1" fmla="*/ 0 h 30"/>
                    <a:gd name="T2" fmla="*/ 0 w 53"/>
                    <a:gd name="T3" fmla="*/ 1 h 30"/>
                    <a:gd name="T4" fmla="*/ 1 w 53"/>
                    <a:gd name="T5" fmla="*/ 2 h 30"/>
                    <a:gd name="T6" fmla="*/ 1 w 53"/>
                    <a:gd name="T7" fmla="*/ 4 h 30"/>
                    <a:gd name="T8" fmla="*/ 3 w 53"/>
                    <a:gd name="T9" fmla="*/ 6 h 30"/>
                    <a:gd name="T10" fmla="*/ 4 w 53"/>
                    <a:gd name="T11" fmla="*/ 6 h 30"/>
                    <a:gd name="T12" fmla="*/ 6 w 53"/>
                    <a:gd name="T13" fmla="*/ 7 h 30"/>
                    <a:gd name="T14" fmla="*/ 7 w 53"/>
                    <a:gd name="T15" fmla="*/ 7 h 30"/>
                    <a:gd name="T16" fmla="*/ 8 w 53"/>
                    <a:gd name="T17" fmla="*/ 7 h 30"/>
                    <a:gd name="T18" fmla="*/ 10 w 53"/>
                    <a:gd name="T19" fmla="*/ 8 h 30"/>
                    <a:gd name="T20" fmla="*/ 11 w 53"/>
                    <a:gd name="T21" fmla="*/ 10 h 30"/>
                    <a:gd name="T22" fmla="*/ 13 w 53"/>
                    <a:gd name="T23" fmla="*/ 11 h 30"/>
                    <a:gd name="T24" fmla="*/ 16 w 53"/>
                    <a:gd name="T25" fmla="*/ 13 h 30"/>
                    <a:gd name="T26" fmla="*/ 19 w 53"/>
                    <a:gd name="T27" fmla="*/ 16 h 30"/>
                    <a:gd name="T28" fmla="*/ 20 w 53"/>
                    <a:gd name="T29" fmla="*/ 16 h 30"/>
                    <a:gd name="T30" fmla="*/ 23 w 53"/>
                    <a:gd name="T31" fmla="*/ 18 h 30"/>
                    <a:gd name="T32" fmla="*/ 24 w 53"/>
                    <a:gd name="T33" fmla="*/ 19 h 30"/>
                    <a:gd name="T34" fmla="*/ 25 w 53"/>
                    <a:gd name="T35" fmla="*/ 19 h 30"/>
                    <a:gd name="T36" fmla="*/ 26 w 53"/>
                    <a:gd name="T37" fmla="*/ 19 h 30"/>
                    <a:gd name="T38" fmla="*/ 27 w 53"/>
                    <a:gd name="T39" fmla="*/ 20 h 30"/>
                    <a:gd name="T40" fmla="*/ 30 w 53"/>
                    <a:gd name="T41" fmla="*/ 22 h 30"/>
                    <a:gd name="T42" fmla="*/ 33 w 53"/>
                    <a:gd name="T43" fmla="*/ 23 h 30"/>
                    <a:gd name="T44" fmla="*/ 36 w 53"/>
                    <a:gd name="T45" fmla="*/ 25 h 30"/>
                    <a:gd name="T46" fmla="*/ 39 w 53"/>
                    <a:gd name="T47" fmla="*/ 27 h 30"/>
                    <a:gd name="T48" fmla="*/ 41 w 53"/>
                    <a:gd name="T49" fmla="*/ 28 h 30"/>
                    <a:gd name="T50" fmla="*/ 42 w 53"/>
                    <a:gd name="T51" fmla="*/ 29 h 30"/>
                    <a:gd name="T52" fmla="*/ 44 w 53"/>
                    <a:gd name="T53" fmla="*/ 29 h 30"/>
                    <a:gd name="T54" fmla="*/ 52 w 53"/>
                    <a:gd name="T55" fmla="*/ 24 h 30"/>
                    <a:gd name="T56" fmla="*/ 50 w 53"/>
                    <a:gd name="T57" fmla="*/ 24 h 30"/>
                    <a:gd name="T58" fmla="*/ 48 w 53"/>
                    <a:gd name="T59" fmla="*/ 24 h 30"/>
                    <a:gd name="T60" fmla="*/ 45 w 53"/>
                    <a:gd name="T61" fmla="*/ 23 h 30"/>
                    <a:gd name="T62" fmla="*/ 42 w 53"/>
                    <a:gd name="T63" fmla="*/ 22 h 30"/>
                    <a:gd name="T64" fmla="*/ 39 w 53"/>
                    <a:gd name="T65" fmla="*/ 21 h 30"/>
                    <a:gd name="T66" fmla="*/ 36 w 53"/>
                    <a:gd name="T67" fmla="*/ 19 h 30"/>
                    <a:gd name="T68" fmla="*/ 31 w 53"/>
                    <a:gd name="T69" fmla="*/ 18 h 30"/>
                    <a:gd name="T70" fmla="*/ 27 w 53"/>
                    <a:gd name="T71" fmla="*/ 16 h 30"/>
                    <a:gd name="T72" fmla="*/ 23 w 53"/>
                    <a:gd name="T73" fmla="*/ 14 h 30"/>
                    <a:gd name="T74" fmla="*/ 21 w 53"/>
                    <a:gd name="T75" fmla="*/ 13 h 30"/>
                    <a:gd name="T76" fmla="*/ 19 w 53"/>
                    <a:gd name="T77" fmla="*/ 11 h 30"/>
                    <a:gd name="T78" fmla="*/ 18 w 53"/>
                    <a:gd name="T79" fmla="*/ 11 h 30"/>
                    <a:gd name="T80" fmla="*/ 17 w 53"/>
                    <a:gd name="T81" fmla="*/ 11 h 30"/>
                    <a:gd name="T82" fmla="*/ 16 w 53"/>
                    <a:gd name="T83" fmla="*/ 10 h 30"/>
                    <a:gd name="T84" fmla="*/ 16 w 53"/>
                    <a:gd name="T85" fmla="*/ 10 h 30"/>
                    <a:gd name="T86" fmla="*/ 15 w 53"/>
                    <a:gd name="T87" fmla="*/ 10 h 30"/>
                    <a:gd name="T88" fmla="*/ 14 w 53"/>
                    <a:gd name="T89" fmla="*/ 10 h 30"/>
                    <a:gd name="T90" fmla="*/ 13 w 53"/>
                    <a:gd name="T91" fmla="*/ 9 h 30"/>
                    <a:gd name="T92" fmla="*/ 13 w 53"/>
                    <a:gd name="T93" fmla="*/ 8 h 30"/>
                    <a:gd name="T94" fmla="*/ 12 w 53"/>
                    <a:gd name="T95" fmla="*/ 7 h 30"/>
                    <a:gd name="T96" fmla="*/ 10 w 53"/>
                    <a:gd name="T97" fmla="*/ 6 h 30"/>
                    <a:gd name="T98" fmla="*/ 9 w 53"/>
                    <a:gd name="T99" fmla="*/ 5 h 30"/>
                    <a:gd name="T100" fmla="*/ 4 w 53"/>
                    <a:gd name="T101" fmla="*/ 2 h 30"/>
                    <a:gd name="T102" fmla="*/ 0 w 53"/>
                    <a:gd name="T10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30">
                      <a:moveTo>
                        <a:pt x="0" y="0"/>
                      </a:moveTo>
                      <a:lnTo>
                        <a:pt x="0" y="1"/>
                      </a:lnTo>
                      <a:lnTo>
                        <a:pt x="1" y="2"/>
                      </a:lnTo>
                      <a:lnTo>
                        <a:pt x="1" y="4"/>
                      </a:lnTo>
                      <a:lnTo>
                        <a:pt x="3" y="6"/>
                      </a:lnTo>
                      <a:lnTo>
                        <a:pt x="4" y="6"/>
                      </a:lnTo>
                      <a:lnTo>
                        <a:pt x="6" y="7"/>
                      </a:lnTo>
                      <a:lnTo>
                        <a:pt x="7" y="7"/>
                      </a:lnTo>
                      <a:lnTo>
                        <a:pt x="8" y="7"/>
                      </a:lnTo>
                      <a:lnTo>
                        <a:pt x="10" y="8"/>
                      </a:lnTo>
                      <a:lnTo>
                        <a:pt x="11" y="10"/>
                      </a:lnTo>
                      <a:lnTo>
                        <a:pt x="13" y="11"/>
                      </a:lnTo>
                      <a:lnTo>
                        <a:pt x="16" y="13"/>
                      </a:lnTo>
                      <a:lnTo>
                        <a:pt x="19" y="16"/>
                      </a:lnTo>
                      <a:lnTo>
                        <a:pt x="20" y="16"/>
                      </a:lnTo>
                      <a:lnTo>
                        <a:pt x="23" y="18"/>
                      </a:lnTo>
                      <a:lnTo>
                        <a:pt x="24" y="19"/>
                      </a:lnTo>
                      <a:lnTo>
                        <a:pt x="25" y="19"/>
                      </a:lnTo>
                      <a:lnTo>
                        <a:pt x="26" y="19"/>
                      </a:lnTo>
                      <a:lnTo>
                        <a:pt x="27" y="20"/>
                      </a:lnTo>
                      <a:lnTo>
                        <a:pt x="30" y="22"/>
                      </a:lnTo>
                      <a:lnTo>
                        <a:pt x="33" y="23"/>
                      </a:lnTo>
                      <a:lnTo>
                        <a:pt x="36" y="25"/>
                      </a:lnTo>
                      <a:lnTo>
                        <a:pt x="39" y="27"/>
                      </a:lnTo>
                      <a:lnTo>
                        <a:pt x="41" y="28"/>
                      </a:lnTo>
                      <a:lnTo>
                        <a:pt x="42" y="29"/>
                      </a:lnTo>
                      <a:lnTo>
                        <a:pt x="44" y="29"/>
                      </a:lnTo>
                      <a:lnTo>
                        <a:pt x="52" y="24"/>
                      </a:lnTo>
                      <a:lnTo>
                        <a:pt x="50" y="24"/>
                      </a:lnTo>
                      <a:lnTo>
                        <a:pt x="48" y="24"/>
                      </a:lnTo>
                      <a:lnTo>
                        <a:pt x="45" y="23"/>
                      </a:lnTo>
                      <a:lnTo>
                        <a:pt x="42" y="22"/>
                      </a:lnTo>
                      <a:lnTo>
                        <a:pt x="39" y="21"/>
                      </a:lnTo>
                      <a:lnTo>
                        <a:pt x="36" y="19"/>
                      </a:lnTo>
                      <a:lnTo>
                        <a:pt x="31" y="18"/>
                      </a:lnTo>
                      <a:lnTo>
                        <a:pt x="27" y="16"/>
                      </a:lnTo>
                      <a:lnTo>
                        <a:pt x="23" y="14"/>
                      </a:lnTo>
                      <a:lnTo>
                        <a:pt x="21" y="13"/>
                      </a:lnTo>
                      <a:lnTo>
                        <a:pt x="19" y="11"/>
                      </a:lnTo>
                      <a:lnTo>
                        <a:pt x="18" y="11"/>
                      </a:lnTo>
                      <a:lnTo>
                        <a:pt x="17" y="11"/>
                      </a:lnTo>
                      <a:lnTo>
                        <a:pt x="16" y="10"/>
                      </a:lnTo>
                      <a:lnTo>
                        <a:pt x="16" y="10"/>
                      </a:lnTo>
                      <a:lnTo>
                        <a:pt x="15" y="10"/>
                      </a:lnTo>
                      <a:lnTo>
                        <a:pt x="14" y="10"/>
                      </a:lnTo>
                      <a:lnTo>
                        <a:pt x="13" y="9"/>
                      </a:lnTo>
                      <a:lnTo>
                        <a:pt x="13" y="8"/>
                      </a:lnTo>
                      <a:lnTo>
                        <a:pt x="12" y="7"/>
                      </a:lnTo>
                      <a:lnTo>
                        <a:pt x="10" y="6"/>
                      </a:lnTo>
                      <a:lnTo>
                        <a:pt x="9" y="5"/>
                      </a:lnTo>
                      <a:lnTo>
                        <a:pt x="4" y="2"/>
                      </a:lnTo>
                      <a:lnTo>
                        <a:pt x="0" y="0"/>
                      </a:lnTo>
                    </a:path>
                  </a:pathLst>
                </a:custGeom>
                <a:solidFill>
                  <a:srgbClr val="22222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8" name="Freeform 808"/>
                <p:cNvSpPr>
                  <a:spLocks/>
                </p:cNvSpPr>
                <p:nvPr/>
              </p:nvSpPr>
              <p:spPr bwMode="auto">
                <a:xfrm>
                  <a:off x="2591" y="3171"/>
                  <a:ext cx="96" cy="75"/>
                </a:xfrm>
                <a:custGeom>
                  <a:avLst/>
                  <a:gdLst>
                    <a:gd name="T0" fmla="*/ 1 w 96"/>
                    <a:gd name="T1" fmla="*/ 0 h 75"/>
                    <a:gd name="T2" fmla="*/ 6 w 96"/>
                    <a:gd name="T3" fmla="*/ 6 h 75"/>
                    <a:gd name="T4" fmla="*/ 12 w 96"/>
                    <a:gd name="T5" fmla="*/ 13 h 75"/>
                    <a:gd name="T6" fmla="*/ 18 w 96"/>
                    <a:gd name="T7" fmla="*/ 19 h 75"/>
                    <a:gd name="T8" fmla="*/ 20 w 96"/>
                    <a:gd name="T9" fmla="*/ 20 h 75"/>
                    <a:gd name="T10" fmla="*/ 24 w 96"/>
                    <a:gd name="T11" fmla="*/ 23 h 75"/>
                    <a:gd name="T12" fmla="*/ 33 w 96"/>
                    <a:gd name="T13" fmla="*/ 31 h 75"/>
                    <a:gd name="T14" fmla="*/ 47 w 96"/>
                    <a:gd name="T15" fmla="*/ 43 h 75"/>
                    <a:gd name="T16" fmla="*/ 56 w 96"/>
                    <a:gd name="T17" fmla="*/ 51 h 75"/>
                    <a:gd name="T18" fmla="*/ 60 w 96"/>
                    <a:gd name="T19" fmla="*/ 53 h 75"/>
                    <a:gd name="T20" fmla="*/ 62 w 96"/>
                    <a:gd name="T21" fmla="*/ 55 h 75"/>
                    <a:gd name="T22" fmla="*/ 69 w 96"/>
                    <a:gd name="T23" fmla="*/ 59 h 75"/>
                    <a:gd name="T24" fmla="*/ 77 w 96"/>
                    <a:gd name="T25" fmla="*/ 64 h 75"/>
                    <a:gd name="T26" fmla="*/ 84 w 96"/>
                    <a:gd name="T27" fmla="*/ 68 h 75"/>
                    <a:gd name="T28" fmla="*/ 90 w 96"/>
                    <a:gd name="T29" fmla="*/ 70 h 75"/>
                    <a:gd name="T30" fmla="*/ 94 w 96"/>
                    <a:gd name="T31" fmla="*/ 73 h 75"/>
                    <a:gd name="T32" fmla="*/ 95 w 96"/>
                    <a:gd name="T33" fmla="*/ 73 h 75"/>
                    <a:gd name="T34" fmla="*/ 94 w 96"/>
                    <a:gd name="T35" fmla="*/ 71 h 75"/>
                    <a:gd name="T36" fmla="*/ 89 w 96"/>
                    <a:gd name="T37" fmla="*/ 70 h 75"/>
                    <a:gd name="T38" fmla="*/ 84 w 96"/>
                    <a:gd name="T39" fmla="*/ 67 h 75"/>
                    <a:gd name="T40" fmla="*/ 81 w 96"/>
                    <a:gd name="T41" fmla="*/ 65 h 75"/>
                    <a:gd name="T42" fmla="*/ 77 w 96"/>
                    <a:gd name="T43" fmla="*/ 62 h 75"/>
                    <a:gd name="T44" fmla="*/ 69 w 96"/>
                    <a:gd name="T45" fmla="*/ 57 h 75"/>
                    <a:gd name="T46" fmla="*/ 62 w 96"/>
                    <a:gd name="T47" fmla="*/ 52 h 75"/>
                    <a:gd name="T48" fmla="*/ 58 w 96"/>
                    <a:gd name="T49" fmla="*/ 50 h 75"/>
                    <a:gd name="T50" fmla="*/ 55 w 96"/>
                    <a:gd name="T51" fmla="*/ 48 h 75"/>
                    <a:gd name="T52" fmla="*/ 51 w 96"/>
                    <a:gd name="T53" fmla="*/ 45 h 75"/>
                    <a:gd name="T54" fmla="*/ 40 w 96"/>
                    <a:gd name="T55" fmla="*/ 36 h 75"/>
                    <a:gd name="T56" fmla="*/ 29 w 96"/>
                    <a:gd name="T57" fmla="*/ 27 h 75"/>
                    <a:gd name="T58" fmla="*/ 25 w 96"/>
                    <a:gd name="T59" fmla="*/ 23 h 75"/>
                    <a:gd name="T60" fmla="*/ 23 w 96"/>
                    <a:gd name="T61" fmla="*/ 21 h 75"/>
                    <a:gd name="T62" fmla="*/ 19 w 96"/>
                    <a:gd name="T63" fmla="*/ 18 h 75"/>
                    <a:gd name="T64" fmla="*/ 13 w 96"/>
                    <a:gd name="T65" fmla="*/ 12 h 75"/>
                    <a:gd name="T66" fmla="*/ 8 w 96"/>
                    <a:gd name="T67" fmla="*/ 7 h 75"/>
                    <a:gd name="T68" fmla="*/ 4 w 96"/>
                    <a:gd name="T69" fmla="*/ 4 h 75"/>
                    <a:gd name="T70" fmla="*/ 2 w 96"/>
                    <a:gd name="T71" fmla="*/ 1 h 75"/>
                    <a:gd name="T72" fmla="*/ 0 w 96"/>
                    <a:gd name="T73"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75">
                      <a:moveTo>
                        <a:pt x="0" y="0"/>
                      </a:moveTo>
                      <a:lnTo>
                        <a:pt x="1" y="0"/>
                      </a:lnTo>
                      <a:lnTo>
                        <a:pt x="3" y="3"/>
                      </a:lnTo>
                      <a:lnTo>
                        <a:pt x="6" y="6"/>
                      </a:lnTo>
                      <a:lnTo>
                        <a:pt x="9" y="9"/>
                      </a:lnTo>
                      <a:lnTo>
                        <a:pt x="12" y="13"/>
                      </a:lnTo>
                      <a:lnTo>
                        <a:pt x="16" y="16"/>
                      </a:lnTo>
                      <a:lnTo>
                        <a:pt x="18" y="19"/>
                      </a:lnTo>
                      <a:lnTo>
                        <a:pt x="19" y="19"/>
                      </a:lnTo>
                      <a:lnTo>
                        <a:pt x="20" y="20"/>
                      </a:lnTo>
                      <a:lnTo>
                        <a:pt x="22" y="21"/>
                      </a:lnTo>
                      <a:lnTo>
                        <a:pt x="24" y="23"/>
                      </a:lnTo>
                      <a:lnTo>
                        <a:pt x="27" y="26"/>
                      </a:lnTo>
                      <a:lnTo>
                        <a:pt x="33" y="31"/>
                      </a:lnTo>
                      <a:lnTo>
                        <a:pt x="40" y="37"/>
                      </a:lnTo>
                      <a:lnTo>
                        <a:pt x="47" y="43"/>
                      </a:lnTo>
                      <a:lnTo>
                        <a:pt x="53" y="48"/>
                      </a:lnTo>
                      <a:lnTo>
                        <a:pt x="56" y="51"/>
                      </a:lnTo>
                      <a:lnTo>
                        <a:pt x="58" y="52"/>
                      </a:lnTo>
                      <a:lnTo>
                        <a:pt x="60" y="53"/>
                      </a:lnTo>
                      <a:lnTo>
                        <a:pt x="61" y="54"/>
                      </a:lnTo>
                      <a:lnTo>
                        <a:pt x="62" y="55"/>
                      </a:lnTo>
                      <a:lnTo>
                        <a:pt x="65" y="56"/>
                      </a:lnTo>
                      <a:lnTo>
                        <a:pt x="69" y="59"/>
                      </a:lnTo>
                      <a:lnTo>
                        <a:pt x="73" y="62"/>
                      </a:lnTo>
                      <a:lnTo>
                        <a:pt x="77" y="64"/>
                      </a:lnTo>
                      <a:lnTo>
                        <a:pt x="81" y="66"/>
                      </a:lnTo>
                      <a:lnTo>
                        <a:pt x="84" y="68"/>
                      </a:lnTo>
                      <a:lnTo>
                        <a:pt x="87" y="70"/>
                      </a:lnTo>
                      <a:lnTo>
                        <a:pt x="90" y="70"/>
                      </a:lnTo>
                      <a:lnTo>
                        <a:pt x="93" y="72"/>
                      </a:lnTo>
                      <a:lnTo>
                        <a:pt x="94" y="73"/>
                      </a:lnTo>
                      <a:lnTo>
                        <a:pt x="94" y="74"/>
                      </a:lnTo>
                      <a:lnTo>
                        <a:pt x="95" y="73"/>
                      </a:lnTo>
                      <a:lnTo>
                        <a:pt x="95" y="72"/>
                      </a:lnTo>
                      <a:lnTo>
                        <a:pt x="94" y="71"/>
                      </a:lnTo>
                      <a:lnTo>
                        <a:pt x="92" y="70"/>
                      </a:lnTo>
                      <a:lnTo>
                        <a:pt x="89" y="70"/>
                      </a:lnTo>
                      <a:lnTo>
                        <a:pt x="87" y="68"/>
                      </a:lnTo>
                      <a:lnTo>
                        <a:pt x="84" y="67"/>
                      </a:lnTo>
                      <a:lnTo>
                        <a:pt x="83" y="65"/>
                      </a:lnTo>
                      <a:lnTo>
                        <a:pt x="81" y="65"/>
                      </a:lnTo>
                      <a:lnTo>
                        <a:pt x="79" y="64"/>
                      </a:lnTo>
                      <a:lnTo>
                        <a:pt x="77" y="62"/>
                      </a:lnTo>
                      <a:lnTo>
                        <a:pt x="73" y="60"/>
                      </a:lnTo>
                      <a:lnTo>
                        <a:pt x="69" y="57"/>
                      </a:lnTo>
                      <a:lnTo>
                        <a:pt x="65" y="55"/>
                      </a:lnTo>
                      <a:lnTo>
                        <a:pt x="62" y="52"/>
                      </a:lnTo>
                      <a:lnTo>
                        <a:pt x="59" y="51"/>
                      </a:lnTo>
                      <a:lnTo>
                        <a:pt x="58" y="50"/>
                      </a:lnTo>
                      <a:lnTo>
                        <a:pt x="57" y="49"/>
                      </a:lnTo>
                      <a:lnTo>
                        <a:pt x="55" y="48"/>
                      </a:lnTo>
                      <a:lnTo>
                        <a:pt x="53" y="46"/>
                      </a:lnTo>
                      <a:lnTo>
                        <a:pt x="51" y="45"/>
                      </a:lnTo>
                      <a:lnTo>
                        <a:pt x="46" y="40"/>
                      </a:lnTo>
                      <a:lnTo>
                        <a:pt x="40" y="36"/>
                      </a:lnTo>
                      <a:lnTo>
                        <a:pt x="34" y="31"/>
                      </a:lnTo>
                      <a:lnTo>
                        <a:pt x="29" y="27"/>
                      </a:lnTo>
                      <a:lnTo>
                        <a:pt x="27" y="25"/>
                      </a:lnTo>
                      <a:lnTo>
                        <a:pt x="25" y="23"/>
                      </a:lnTo>
                      <a:lnTo>
                        <a:pt x="23" y="22"/>
                      </a:lnTo>
                      <a:lnTo>
                        <a:pt x="23" y="21"/>
                      </a:lnTo>
                      <a:lnTo>
                        <a:pt x="22" y="20"/>
                      </a:lnTo>
                      <a:lnTo>
                        <a:pt x="19" y="18"/>
                      </a:lnTo>
                      <a:lnTo>
                        <a:pt x="17" y="15"/>
                      </a:lnTo>
                      <a:lnTo>
                        <a:pt x="13" y="12"/>
                      </a:lnTo>
                      <a:lnTo>
                        <a:pt x="10" y="9"/>
                      </a:lnTo>
                      <a:lnTo>
                        <a:pt x="8" y="7"/>
                      </a:lnTo>
                      <a:lnTo>
                        <a:pt x="5" y="5"/>
                      </a:lnTo>
                      <a:lnTo>
                        <a:pt x="4" y="4"/>
                      </a:lnTo>
                      <a:lnTo>
                        <a:pt x="4" y="3"/>
                      </a:lnTo>
                      <a:lnTo>
                        <a:pt x="2" y="1"/>
                      </a:lnTo>
                      <a:lnTo>
                        <a:pt x="1" y="0"/>
                      </a:lnTo>
                      <a:lnTo>
                        <a:pt x="0"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9" name="Freeform 809"/>
                <p:cNvSpPr>
                  <a:spLocks/>
                </p:cNvSpPr>
                <p:nvPr/>
              </p:nvSpPr>
              <p:spPr bwMode="auto">
                <a:xfrm>
                  <a:off x="2677" y="3217"/>
                  <a:ext cx="21" cy="24"/>
                </a:xfrm>
                <a:custGeom>
                  <a:avLst/>
                  <a:gdLst>
                    <a:gd name="T0" fmla="*/ 18 w 21"/>
                    <a:gd name="T1" fmla="*/ 23 h 24"/>
                    <a:gd name="T2" fmla="*/ 20 w 21"/>
                    <a:gd name="T3" fmla="*/ 23 h 24"/>
                    <a:gd name="T4" fmla="*/ 19 w 21"/>
                    <a:gd name="T5" fmla="*/ 22 h 24"/>
                    <a:gd name="T6" fmla="*/ 19 w 21"/>
                    <a:gd name="T7" fmla="*/ 20 h 24"/>
                    <a:gd name="T8" fmla="*/ 18 w 21"/>
                    <a:gd name="T9" fmla="*/ 18 h 24"/>
                    <a:gd name="T10" fmla="*/ 16 w 21"/>
                    <a:gd name="T11" fmla="*/ 17 h 24"/>
                    <a:gd name="T12" fmla="*/ 14 w 21"/>
                    <a:gd name="T13" fmla="*/ 14 h 24"/>
                    <a:gd name="T14" fmla="*/ 12 w 21"/>
                    <a:gd name="T15" fmla="*/ 11 h 24"/>
                    <a:gd name="T16" fmla="*/ 9 w 21"/>
                    <a:gd name="T17" fmla="*/ 7 h 24"/>
                    <a:gd name="T18" fmla="*/ 7 w 21"/>
                    <a:gd name="T19" fmla="*/ 5 h 24"/>
                    <a:gd name="T20" fmla="*/ 5 w 21"/>
                    <a:gd name="T21" fmla="*/ 3 h 24"/>
                    <a:gd name="T22" fmla="*/ 4 w 21"/>
                    <a:gd name="T23" fmla="*/ 1 h 24"/>
                    <a:gd name="T24" fmla="*/ 2 w 21"/>
                    <a:gd name="T25" fmla="*/ 0 h 24"/>
                    <a:gd name="T26" fmla="*/ 0 w 21"/>
                    <a:gd name="T27" fmla="*/ 0 h 24"/>
                    <a:gd name="T28" fmla="*/ 0 w 21"/>
                    <a:gd name="T29" fmla="*/ 1 h 24"/>
                    <a:gd name="T30" fmla="*/ 1 w 21"/>
                    <a:gd name="T31" fmla="*/ 2 h 24"/>
                    <a:gd name="T32" fmla="*/ 4 w 21"/>
                    <a:gd name="T33" fmla="*/ 4 h 24"/>
                    <a:gd name="T34" fmla="*/ 5 w 21"/>
                    <a:gd name="T35" fmla="*/ 6 h 24"/>
                    <a:gd name="T36" fmla="*/ 7 w 21"/>
                    <a:gd name="T37" fmla="*/ 7 h 24"/>
                    <a:gd name="T38" fmla="*/ 9 w 21"/>
                    <a:gd name="T39" fmla="*/ 10 h 24"/>
                    <a:gd name="T40" fmla="*/ 10 w 21"/>
                    <a:gd name="T41" fmla="*/ 11 h 24"/>
                    <a:gd name="T42" fmla="*/ 12 w 21"/>
                    <a:gd name="T43" fmla="*/ 14 h 24"/>
                    <a:gd name="T44" fmla="*/ 15 w 21"/>
                    <a:gd name="T45" fmla="*/ 17 h 24"/>
                    <a:gd name="T46" fmla="*/ 16 w 21"/>
                    <a:gd name="T47" fmla="*/ 18 h 24"/>
                    <a:gd name="T48" fmla="*/ 16 w 21"/>
                    <a:gd name="T49" fmla="*/ 19 h 24"/>
                    <a:gd name="T50" fmla="*/ 17 w 21"/>
                    <a:gd name="T51" fmla="*/ 20 h 24"/>
                    <a:gd name="T52" fmla="*/ 18 w 21"/>
                    <a:gd name="T53" fmla="*/ 21 h 24"/>
                    <a:gd name="T54" fmla="*/ 18 w 21"/>
                    <a:gd name="T55" fmla="*/ 22 h 24"/>
                    <a:gd name="T56" fmla="*/ 18 w 21"/>
                    <a:gd name="T57"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 h="24">
                      <a:moveTo>
                        <a:pt x="18" y="23"/>
                      </a:moveTo>
                      <a:lnTo>
                        <a:pt x="20" y="23"/>
                      </a:lnTo>
                      <a:lnTo>
                        <a:pt x="19" y="22"/>
                      </a:lnTo>
                      <a:lnTo>
                        <a:pt x="19" y="20"/>
                      </a:lnTo>
                      <a:lnTo>
                        <a:pt x="18" y="18"/>
                      </a:lnTo>
                      <a:lnTo>
                        <a:pt x="16" y="17"/>
                      </a:lnTo>
                      <a:lnTo>
                        <a:pt x="14" y="14"/>
                      </a:lnTo>
                      <a:lnTo>
                        <a:pt x="12" y="11"/>
                      </a:lnTo>
                      <a:lnTo>
                        <a:pt x="9" y="7"/>
                      </a:lnTo>
                      <a:lnTo>
                        <a:pt x="7" y="5"/>
                      </a:lnTo>
                      <a:lnTo>
                        <a:pt x="5" y="3"/>
                      </a:lnTo>
                      <a:lnTo>
                        <a:pt x="4" y="1"/>
                      </a:lnTo>
                      <a:lnTo>
                        <a:pt x="2" y="0"/>
                      </a:lnTo>
                      <a:lnTo>
                        <a:pt x="0" y="0"/>
                      </a:lnTo>
                      <a:lnTo>
                        <a:pt x="0" y="1"/>
                      </a:lnTo>
                      <a:lnTo>
                        <a:pt x="1" y="2"/>
                      </a:lnTo>
                      <a:lnTo>
                        <a:pt x="4" y="4"/>
                      </a:lnTo>
                      <a:lnTo>
                        <a:pt x="5" y="6"/>
                      </a:lnTo>
                      <a:lnTo>
                        <a:pt x="7" y="7"/>
                      </a:lnTo>
                      <a:lnTo>
                        <a:pt x="9" y="10"/>
                      </a:lnTo>
                      <a:lnTo>
                        <a:pt x="10" y="11"/>
                      </a:lnTo>
                      <a:lnTo>
                        <a:pt x="12" y="14"/>
                      </a:lnTo>
                      <a:lnTo>
                        <a:pt x="15" y="17"/>
                      </a:lnTo>
                      <a:lnTo>
                        <a:pt x="16" y="18"/>
                      </a:lnTo>
                      <a:lnTo>
                        <a:pt x="16" y="19"/>
                      </a:lnTo>
                      <a:lnTo>
                        <a:pt x="17" y="20"/>
                      </a:lnTo>
                      <a:lnTo>
                        <a:pt x="18" y="21"/>
                      </a:lnTo>
                      <a:lnTo>
                        <a:pt x="18" y="22"/>
                      </a:lnTo>
                      <a:lnTo>
                        <a:pt x="18" y="23"/>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0" name="Freeform 810"/>
                <p:cNvSpPr>
                  <a:spLocks/>
                </p:cNvSpPr>
                <p:nvPr/>
              </p:nvSpPr>
              <p:spPr bwMode="auto">
                <a:xfrm>
                  <a:off x="2649" y="3206"/>
                  <a:ext cx="49" cy="35"/>
                </a:xfrm>
                <a:custGeom>
                  <a:avLst/>
                  <a:gdLst>
                    <a:gd name="T0" fmla="*/ 0 w 49"/>
                    <a:gd name="T1" fmla="*/ 8 h 35"/>
                    <a:gd name="T2" fmla="*/ 14 w 49"/>
                    <a:gd name="T3" fmla="*/ 0 h 35"/>
                    <a:gd name="T4" fmla="*/ 28 w 49"/>
                    <a:gd name="T5" fmla="*/ 12 h 35"/>
                    <a:gd name="T6" fmla="*/ 28 w 49"/>
                    <a:gd name="T7" fmla="*/ 12 h 35"/>
                    <a:gd name="T8" fmla="*/ 29 w 49"/>
                    <a:gd name="T9" fmla="*/ 14 h 35"/>
                    <a:gd name="T10" fmla="*/ 32 w 49"/>
                    <a:gd name="T11" fmla="*/ 16 h 35"/>
                    <a:gd name="T12" fmla="*/ 33 w 49"/>
                    <a:gd name="T13" fmla="*/ 18 h 35"/>
                    <a:gd name="T14" fmla="*/ 36 w 49"/>
                    <a:gd name="T15" fmla="*/ 19 h 35"/>
                    <a:gd name="T16" fmla="*/ 37 w 49"/>
                    <a:gd name="T17" fmla="*/ 22 h 35"/>
                    <a:gd name="T18" fmla="*/ 39 w 49"/>
                    <a:gd name="T19" fmla="*/ 23 h 35"/>
                    <a:gd name="T20" fmla="*/ 40 w 49"/>
                    <a:gd name="T21" fmla="*/ 24 h 35"/>
                    <a:gd name="T22" fmla="*/ 41 w 49"/>
                    <a:gd name="T23" fmla="*/ 25 h 35"/>
                    <a:gd name="T24" fmla="*/ 42 w 49"/>
                    <a:gd name="T25" fmla="*/ 27 h 35"/>
                    <a:gd name="T26" fmla="*/ 43 w 49"/>
                    <a:gd name="T27" fmla="*/ 28 h 35"/>
                    <a:gd name="T28" fmla="*/ 45 w 49"/>
                    <a:gd name="T29" fmla="*/ 29 h 35"/>
                    <a:gd name="T30" fmla="*/ 46 w 49"/>
                    <a:gd name="T31" fmla="*/ 30 h 35"/>
                    <a:gd name="T32" fmla="*/ 46 w 49"/>
                    <a:gd name="T33" fmla="*/ 31 h 35"/>
                    <a:gd name="T34" fmla="*/ 47 w 49"/>
                    <a:gd name="T35" fmla="*/ 32 h 35"/>
                    <a:gd name="T36" fmla="*/ 48 w 49"/>
                    <a:gd name="T37" fmla="*/ 33 h 35"/>
                    <a:gd name="T38" fmla="*/ 47 w 49"/>
                    <a:gd name="T39" fmla="*/ 34 h 35"/>
                    <a:gd name="T40" fmla="*/ 46 w 49"/>
                    <a:gd name="T41" fmla="*/ 34 h 35"/>
                    <a:gd name="T42" fmla="*/ 45 w 49"/>
                    <a:gd name="T43" fmla="*/ 33 h 35"/>
                    <a:gd name="T44" fmla="*/ 41 w 49"/>
                    <a:gd name="T45" fmla="*/ 32 h 35"/>
                    <a:gd name="T46" fmla="*/ 37 w 49"/>
                    <a:gd name="T47" fmla="*/ 30 h 35"/>
                    <a:gd name="T48" fmla="*/ 33 w 49"/>
                    <a:gd name="T49" fmla="*/ 28 h 35"/>
                    <a:gd name="T50" fmla="*/ 28 w 49"/>
                    <a:gd name="T51" fmla="*/ 25 h 35"/>
                    <a:gd name="T52" fmla="*/ 22 w 49"/>
                    <a:gd name="T53" fmla="*/ 22 h 35"/>
                    <a:gd name="T54" fmla="*/ 19 w 49"/>
                    <a:gd name="T55" fmla="*/ 20 h 35"/>
                    <a:gd name="T56" fmla="*/ 15 w 49"/>
                    <a:gd name="T57" fmla="*/ 18 h 35"/>
                    <a:gd name="T58" fmla="*/ 15 w 49"/>
                    <a:gd name="T59" fmla="*/ 18 h 35"/>
                    <a:gd name="T60" fmla="*/ 14 w 49"/>
                    <a:gd name="T61" fmla="*/ 18 h 35"/>
                    <a:gd name="T62" fmla="*/ 13 w 49"/>
                    <a:gd name="T63" fmla="*/ 18 h 35"/>
                    <a:gd name="T64" fmla="*/ 12 w 49"/>
                    <a:gd name="T65" fmla="*/ 18 h 35"/>
                    <a:gd name="T66" fmla="*/ 11 w 49"/>
                    <a:gd name="T67" fmla="*/ 18 h 35"/>
                    <a:gd name="T68" fmla="*/ 10 w 49"/>
                    <a:gd name="T69" fmla="*/ 18 h 35"/>
                    <a:gd name="T70" fmla="*/ 10 w 49"/>
                    <a:gd name="T71" fmla="*/ 16 h 35"/>
                    <a:gd name="T72" fmla="*/ 10 w 49"/>
                    <a:gd name="T73" fmla="*/ 15 h 35"/>
                    <a:gd name="T74" fmla="*/ 9 w 49"/>
                    <a:gd name="T75" fmla="*/ 15 h 35"/>
                    <a:gd name="T76" fmla="*/ 9 w 49"/>
                    <a:gd name="T77" fmla="*/ 14 h 35"/>
                    <a:gd name="T78" fmla="*/ 8 w 49"/>
                    <a:gd name="T79" fmla="*/ 14 h 35"/>
                    <a:gd name="T80" fmla="*/ 6 w 49"/>
                    <a:gd name="T81" fmla="*/ 12 h 35"/>
                    <a:gd name="T82" fmla="*/ 4 w 49"/>
                    <a:gd name="T83" fmla="*/ 10 h 35"/>
                    <a:gd name="T84" fmla="*/ 2 w 49"/>
                    <a:gd name="T85" fmla="*/ 8 h 35"/>
                    <a:gd name="T86" fmla="*/ 0 w 49"/>
                    <a:gd name="T87"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 h="35">
                      <a:moveTo>
                        <a:pt x="0" y="8"/>
                      </a:moveTo>
                      <a:lnTo>
                        <a:pt x="14" y="0"/>
                      </a:lnTo>
                      <a:lnTo>
                        <a:pt x="28" y="12"/>
                      </a:lnTo>
                      <a:lnTo>
                        <a:pt x="28" y="12"/>
                      </a:lnTo>
                      <a:lnTo>
                        <a:pt x="29" y="14"/>
                      </a:lnTo>
                      <a:lnTo>
                        <a:pt x="32" y="16"/>
                      </a:lnTo>
                      <a:lnTo>
                        <a:pt x="33" y="18"/>
                      </a:lnTo>
                      <a:lnTo>
                        <a:pt x="36" y="19"/>
                      </a:lnTo>
                      <a:lnTo>
                        <a:pt x="37" y="22"/>
                      </a:lnTo>
                      <a:lnTo>
                        <a:pt x="39" y="23"/>
                      </a:lnTo>
                      <a:lnTo>
                        <a:pt x="40" y="24"/>
                      </a:lnTo>
                      <a:lnTo>
                        <a:pt x="41" y="25"/>
                      </a:lnTo>
                      <a:lnTo>
                        <a:pt x="42" y="27"/>
                      </a:lnTo>
                      <a:lnTo>
                        <a:pt x="43" y="28"/>
                      </a:lnTo>
                      <a:lnTo>
                        <a:pt x="45" y="29"/>
                      </a:lnTo>
                      <a:lnTo>
                        <a:pt x="46" y="30"/>
                      </a:lnTo>
                      <a:lnTo>
                        <a:pt x="46" y="31"/>
                      </a:lnTo>
                      <a:lnTo>
                        <a:pt x="47" y="32"/>
                      </a:lnTo>
                      <a:lnTo>
                        <a:pt x="48" y="33"/>
                      </a:lnTo>
                      <a:lnTo>
                        <a:pt x="47" y="34"/>
                      </a:lnTo>
                      <a:lnTo>
                        <a:pt x="46" y="34"/>
                      </a:lnTo>
                      <a:lnTo>
                        <a:pt x="45" y="33"/>
                      </a:lnTo>
                      <a:lnTo>
                        <a:pt x="41" y="32"/>
                      </a:lnTo>
                      <a:lnTo>
                        <a:pt x="37" y="30"/>
                      </a:lnTo>
                      <a:lnTo>
                        <a:pt x="33" y="28"/>
                      </a:lnTo>
                      <a:lnTo>
                        <a:pt x="28" y="25"/>
                      </a:lnTo>
                      <a:lnTo>
                        <a:pt x="22" y="22"/>
                      </a:lnTo>
                      <a:lnTo>
                        <a:pt x="19" y="20"/>
                      </a:lnTo>
                      <a:lnTo>
                        <a:pt x="15" y="18"/>
                      </a:lnTo>
                      <a:lnTo>
                        <a:pt x="15" y="18"/>
                      </a:lnTo>
                      <a:lnTo>
                        <a:pt x="14" y="18"/>
                      </a:lnTo>
                      <a:lnTo>
                        <a:pt x="13" y="18"/>
                      </a:lnTo>
                      <a:lnTo>
                        <a:pt x="12" y="18"/>
                      </a:lnTo>
                      <a:lnTo>
                        <a:pt x="11" y="18"/>
                      </a:lnTo>
                      <a:lnTo>
                        <a:pt x="10" y="18"/>
                      </a:lnTo>
                      <a:lnTo>
                        <a:pt x="10" y="16"/>
                      </a:lnTo>
                      <a:lnTo>
                        <a:pt x="10" y="15"/>
                      </a:lnTo>
                      <a:lnTo>
                        <a:pt x="9" y="15"/>
                      </a:lnTo>
                      <a:lnTo>
                        <a:pt x="9" y="14"/>
                      </a:lnTo>
                      <a:lnTo>
                        <a:pt x="8" y="14"/>
                      </a:lnTo>
                      <a:lnTo>
                        <a:pt x="6" y="12"/>
                      </a:lnTo>
                      <a:lnTo>
                        <a:pt x="4" y="10"/>
                      </a:lnTo>
                      <a:lnTo>
                        <a:pt x="2" y="8"/>
                      </a:lnTo>
                      <a:lnTo>
                        <a:pt x="0" y="8"/>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1" name="Freeform 811"/>
                <p:cNvSpPr>
                  <a:spLocks/>
                </p:cNvSpPr>
                <p:nvPr/>
              </p:nvSpPr>
              <p:spPr bwMode="auto">
                <a:xfrm>
                  <a:off x="2672" y="3220"/>
                  <a:ext cx="10" cy="8"/>
                </a:xfrm>
                <a:custGeom>
                  <a:avLst/>
                  <a:gdLst>
                    <a:gd name="T0" fmla="*/ 3 w 10"/>
                    <a:gd name="T1" fmla="*/ 6 h 8"/>
                    <a:gd name="T2" fmla="*/ 0 w 10"/>
                    <a:gd name="T3" fmla="*/ 4 h 8"/>
                    <a:gd name="T4" fmla="*/ 5 w 10"/>
                    <a:gd name="T5" fmla="*/ 0 h 8"/>
                    <a:gd name="T6" fmla="*/ 9 w 10"/>
                    <a:gd name="T7" fmla="*/ 4 h 8"/>
                    <a:gd name="T8" fmla="*/ 5 w 10"/>
                    <a:gd name="T9" fmla="*/ 7 h 8"/>
                    <a:gd name="T10" fmla="*/ 3 w 10"/>
                    <a:gd name="T11" fmla="*/ 6 h 8"/>
                  </a:gdLst>
                  <a:ahLst/>
                  <a:cxnLst>
                    <a:cxn ang="0">
                      <a:pos x="T0" y="T1"/>
                    </a:cxn>
                    <a:cxn ang="0">
                      <a:pos x="T2" y="T3"/>
                    </a:cxn>
                    <a:cxn ang="0">
                      <a:pos x="T4" y="T5"/>
                    </a:cxn>
                    <a:cxn ang="0">
                      <a:pos x="T6" y="T7"/>
                    </a:cxn>
                    <a:cxn ang="0">
                      <a:pos x="T8" y="T9"/>
                    </a:cxn>
                    <a:cxn ang="0">
                      <a:pos x="T10" y="T11"/>
                    </a:cxn>
                  </a:cxnLst>
                  <a:rect l="0" t="0" r="r" b="b"/>
                  <a:pathLst>
                    <a:path w="10" h="8">
                      <a:moveTo>
                        <a:pt x="3" y="6"/>
                      </a:moveTo>
                      <a:lnTo>
                        <a:pt x="0" y="4"/>
                      </a:lnTo>
                      <a:lnTo>
                        <a:pt x="5" y="0"/>
                      </a:lnTo>
                      <a:lnTo>
                        <a:pt x="9" y="4"/>
                      </a:lnTo>
                      <a:lnTo>
                        <a:pt x="5" y="7"/>
                      </a:lnTo>
                      <a:lnTo>
                        <a:pt x="3" y="6"/>
                      </a:lnTo>
                    </a:path>
                  </a:pathLst>
                </a:custGeom>
                <a:noFill/>
                <a:ln w="12700" cap="rnd" cmpd="sng">
                  <a:solidFill>
                    <a:srgbClr val="00A8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2" name="Line 812"/>
                <p:cNvSpPr>
                  <a:spLocks noChangeShapeType="1"/>
                </p:cNvSpPr>
                <p:nvPr/>
              </p:nvSpPr>
              <p:spPr bwMode="auto">
                <a:xfrm flipV="1">
                  <a:off x="2676" y="3216"/>
                  <a:ext cx="1" cy="15"/>
                </a:xfrm>
                <a:prstGeom prst="line">
                  <a:avLst/>
                </a:prstGeom>
                <a:noFill/>
                <a:ln w="12700">
                  <a:solidFill>
                    <a:srgbClr val="00A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3" name="Freeform 813"/>
                <p:cNvSpPr>
                  <a:spLocks/>
                </p:cNvSpPr>
                <p:nvPr/>
              </p:nvSpPr>
              <p:spPr bwMode="auto">
                <a:xfrm>
                  <a:off x="2638" y="3203"/>
                  <a:ext cx="10" cy="9"/>
                </a:xfrm>
                <a:custGeom>
                  <a:avLst/>
                  <a:gdLst>
                    <a:gd name="T0" fmla="*/ 0 w 10"/>
                    <a:gd name="T1" fmla="*/ 0 h 9"/>
                    <a:gd name="T2" fmla="*/ 1 w 10"/>
                    <a:gd name="T3" fmla="*/ 4 h 9"/>
                    <a:gd name="T4" fmla="*/ 9 w 10"/>
                    <a:gd name="T5" fmla="*/ 8 h 9"/>
                    <a:gd name="T6" fmla="*/ 9 w 10"/>
                    <a:gd name="T7" fmla="*/ 2 h 9"/>
                    <a:gd name="T8" fmla="*/ 0 w 10"/>
                    <a:gd name="T9" fmla="*/ 0 h 9"/>
                  </a:gdLst>
                  <a:ahLst/>
                  <a:cxnLst>
                    <a:cxn ang="0">
                      <a:pos x="T0" y="T1"/>
                    </a:cxn>
                    <a:cxn ang="0">
                      <a:pos x="T2" y="T3"/>
                    </a:cxn>
                    <a:cxn ang="0">
                      <a:pos x="T4" y="T5"/>
                    </a:cxn>
                    <a:cxn ang="0">
                      <a:pos x="T6" y="T7"/>
                    </a:cxn>
                    <a:cxn ang="0">
                      <a:pos x="T8" y="T9"/>
                    </a:cxn>
                  </a:cxnLst>
                  <a:rect l="0" t="0" r="r" b="b"/>
                  <a:pathLst>
                    <a:path w="10" h="9">
                      <a:moveTo>
                        <a:pt x="0" y="0"/>
                      </a:moveTo>
                      <a:lnTo>
                        <a:pt x="1" y="4"/>
                      </a:lnTo>
                      <a:lnTo>
                        <a:pt x="9" y="8"/>
                      </a:lnTo>
                      <a:lnTo>
                        <a:pt x="9" y="2"/>
                      </a:lnTo>
                      <a:lnTo>
                        <a:pt x="0" y="0"/>
                      </a:lnTo>
                    </a:path>
                  </a:pathLst>
                </a:custGeom>
                <a:solidFill>
                  <a:srgbClr val="DDDDDD"/>
                </a:solidFill>
                <a:ln w="12700" cap="rnd" cmpd="sng">
                  <a:solidFill>
                    <a:srgbClr val="DDDDD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4" name="Freeform 814"/>
                <p:cNvSpPr>
                  <a:spLocks/>
                </p:cNvSpPr>
                <p:nvPr/>
              </p:nvSpPr>
              <p:spPr bwMode="auto">
                <a:xfrm>
                  <a:off x="2638" y="3194"/>
                  <a:ext cx="10" cy="13"/>
                </a:xfrm>
                <a:custGeom>
                  <a:avLst/>
                  <a:gdLst>
                    <a:gd name="T0" fmla="*/ 0 w 10"/>
                    <a:gd name="T1" fmla="*/ 7 h 13"/>
                    <a:gd name="T2" fmla="*/ 2 w 10"/>
                    <a:gd name="T3" fmla="*/ 0 h 13"/>
                    <a:gd name="T4" fmla="*/ 9 w 10"/>
                    <a:gd name="T5" fmla="*/ 5 h 13"/>
                    <a:gd name="T6" fmla="*/ 9 w 10"/>
                    <a:gd name="T7" fmla="*/ 12 h 13"/>
                    <a:gd name="T8" fmla="*/ 0 w 10"/>
                    <a:gd name="T9" fmla="*/ 7 h 13"/>
                  </a:gdLst>
                  <a:ahLst/>
                  <a:cxnLst>
                    <a:cxn ang="0">
                      <a:pos x="T0" y="T1"/>
                    </a:cxn>
                    <a:cxn ang="0">
                      <a:pos x="T2" y="T3"/>
                    </a:cxn>
                    <a:cxn ang="0">
                      <a:pos x="T4" y="T5"/>
                    </a:cxn>
                    <a:cxn ang="0">
                      <a:pos x="T6" y="T7"/>
                    </a:cxn>
                    <a:cxn ang="0">
                      <a:pos x="T8" y="T9"/>
                    </a:cxn>
                  </a:cxnLst>
                  <a:rect l="0" t="0" r="r" b="b"/>
                  <a:pathLst>
                    <a:path w="10" h="13">
                      <a:moveTo>
                        <a:pt x="0" y="7"/>
                      </a:moveTo>
                      <a:lnTo>
                        <a:pt x="2" y="0"/>
                      </a:lnTo>
                      <a:lnTo>
                        <a:pt x="9" y="5"/>
                      </a:lnTo>
                      <a:lnTo>
                        <a:pt x="9" y="12"/>
                      </a:lnTo>
                      <a:lnTo>
                        <a:pt x="0" y="7"/>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5" name="Freeform 815"/>
                <p:cNvSpPr>
                  <a:spLocks/>
                </p:cNvSpPr>
                <p:nvPr/>
              </p:nvSpPr>
              <p:spPr bwMode="auto">
                <a:xfrm>
                  <a:off x="2643" y="319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6" name="Freeform 816"/>
                <p:cNvSpPr>
                  <a:spLocks/>
                </p:cNvSpPr>
                <p:nvPr/>
              </p:nvSpPr>
              <p:spPr bwMode="auto">
                <a:xfrm>
                  <a:off x="2643" y="3196"/>
                  <a:ext cx="1" cy="8"/>
                </a:xfrm>
                <a:custGeom>
                  <a:avLst/>
                  <a:gdLst>
                    <a:gd name="T0" fmla="*/ 0 w 1"/>
                    <a:gd name="T1" fmla="*/ 0 h 8"/>
                    <a:gd name="T2" fmla="*/ 0 w 1"/>
                    <a:gd name="T3" fmla="*/ 0 h 8"/>
                    <a:gd name="T4" fmla="*/ 0 w 1"/>
                    <a:gd name="T5" fmla="*/ 0 h 8"/>
                    <a:gd name="T6" fmla="*/ 0 w 1"/>
                    <a:gd name="T7" fmla="*/ 3 h 8"/>
                    <a:gd name="T8" fmla="*/ 0 w 1"/>
                    <a:gd name="T9" fmla="*/ 7 h 8"/>
                    <a:gd name="T10" fmla="*/ 0 w 1"/>
                    <a:gd name="T11" fmla="*/ 7 h 8"/>
                    <a:gd name="T12" fmla="*/ 0 w 1"/>
                    <a:gd name="T13" fmla="*/ 5 h 8"/>
                    <a:gd name="T14" fmla="*/ 0 w 1"/>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8">
                      <a:moveTo>
                        <a:pt x="0" y="0"/>
                      </a:moveTo>
                      <a:lnTo>
                        <a:pt x="0" y="0"/>
                      </a:lnTo>
                      <a:lnTo>
                        <a:pt x="0" y="0"/>
                      </a:lnTo>
                      <a:lnTo>
                        <a:pt x="0" y="3"/>
                      </a:lnTo>
                      <a:lnTo>
                        <a:pt x="0" y="7"/>
                      </a:lnTo>
                      <a:lnTo>
                        <a:pt x="0" y="7"/>
                      </a:lnTo>
                      <a:lnTo>
                        <a:pt x="0" y="5"/>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7" name="Freeform 817"/>
                <p:cNvSpPr>
                  <a:spLocks/>
                </p:cNvSpPr>
                <p:nvPr/>
              </p:nvSpPr>
              <p:spPr bwMode="auto">
                <a:xfrm>
                  <a:off x="2641" y="3196"/>
                  <a:ext cx="3" cy="1"/>
                </a:xfrm>
                <a:custGeom>
                  <a:avLst/>
                  <a:gdLst>
                    <a:gd name="T0" fmla="*/ 1 w 3"/>
                    <a:gd name="T1" fmla="*/ 0 h 1"/>
                    <a:gd name="T2" fmla="*/ 1 w 3"/>
                    <a:gd name="T3" fmla="*/ 0 h 1"/>
                    <a:gd name="T4" fmla="*/ 2 w 3"/>
                    <a:gd name="T5" fmla="*/ 0 h 1"/>
                    <a:gd name="T6" fmla="*/ 2 w 3"/>
                    <a:gd name="T7" fmla="*/ 0 h 1"/>
                    <a:gd name="T8" fmla="*/ 2 w 3"/>
                    <a:gd name="T9" fmla="*/ 0 h 1"/>
                    <a:gd name="T10" fmla="*/ 1 w 3"/>
                    <a:gd name="T11" fmla="*/ 0 h 1"/>
                    <a:gd name="T12" fmla="*/ 0 w 3"/>
                    <a:gd name="T13" fmla="*/ 0 h 1"/>
                    <a:gd name="T14" fmla="*/ 0 w 3"/>
                    <a:gd name="T15" fmla="*/ 0 h 1"/>
                    <a:gd name="T16" fmla="*/ 1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1" y="0"/>
                      </a:moveTo>
                      <a:lnTo>
                        <a:pt x="1" y="0"/>
                      </a:lnTo>
                      <a:lnTo>
                        <a:pt x="2" y="0"/>
                      </a:lnTo>
                      <a:lnTo>
                        <a:pt x="2" y="0"/>
                      </a:lnTo>
                      <a:lnTo>
                        <a:pt x="2" y="0"/>
                      </a:lnTo>
                      <a:lnTo>
                        <a:pt x="1" y="0"/>
                      </a:lnTo>
                      <a:lnTo>
                        <a:pt x="0" y="0"/>
                      </a:lnTo>
                      <a:lnTo>
                        <a:pt x="0" y="0"/>
                      </a:lnTo>
                      <a:lnTo>
                        <a:pt x="1"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 name="Freeform 818"/>
                <p:cNvSpPr>
                  <a:spLocks/>
                </p:cNvSpPr>
                <p:nvPr/>
              </p:nvSpPr>
              <p:spPr bwMode="auto">
                <a:xfrm>
                  <a:off x="2641" y="3196"/>
                  <a:ext cx="3" cy="8"/>
                </a:xfrm>
                <a:custGeom>
                  <a:avLst/>
                  <a:gdLst>
                    <a:gd name="T0" fmla="*/ 1 w 3"/>
                    <a:gd name="T1" fmla="*/ 0 h 8"/>
                    <a:gd name="T2" fmla="*/ 1 w 3"/>
                    <a:gd name="T3" fmla="*/ 0 h 8"/>
                    <a:gd name="T4" fmla="*/ 2 w 3"/>
                    <a:gd name="T5" fmla="*/ 0 h 8"/>
                    <a:gd name="T6" fmla="*/ 2 w 3"/>
                    <a:gd name="T7" fmla="*/ 3 h 8"/>
                    <a:gd name="T8" fmla="*/ 2 w 3"/>
                    <a:gd name="T9" fmla="*/ 7 h 8"/>
                    <a:gd name="T10" fmla="*/ 1 w 3"/>
                    <a:gd name="T11" fmla="*/ 7 h 8"/>
                    <a:gd name="T12" fmla="*/ 0 w 3"/>
                    <a:gd name="T13" fmla="*/ 5 h 8"/>
                    <a:gd name="T14" fmla="*/ 0 w 3"/>
                    <a:gd name="T15" fmla="*/ 3 h 8"/>
                    <a:gd name="T16" fmla="*/ 1 w 3"/>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8">
                      <a:moveTo>
                        <a:pt x="1" y="0"/>
                      </a:moveTo>
                      <a:lnTo>
                        <a:pt x="1" y="0"/>
                      </a:lnTo>
                      <a:lnTo>
                        <a:pt x="2" y="0"/>
                      </a:lnTo>
                      <a:lnTo>
                        <a:pt x="2" y="3"/>
                      </a:lnTo>
                      <a:lnTo>
                        <a:pt x="2" y="7"/>
                      </a:lnTo>
                      <a:lnTo>
                        <a:pt x="1" y="7"/>
                      </a:lnTo>
                      <a:lnTo>
                        <a:pt x="0" y="5"/>
                      </a:lnTo>
                      <a:lnTo>
                        <a:pt x="0" y="3"/>
                      </a:lnTo>
                      <a:lnTo>
                        <a:pt x="1"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9" name="Freeform 819"/>
                <p:cNvSpPr>
                  <a:spLocks/>
                </p:cNvSpPr>
                <p:nvPr/>
              </p:nvSpPr>
              <p:spPr bwMode="auto">
                <a:xfrm>
                  <a:off x="2649" y="3194"/>
                  <a:ext cx="2" cy="3"/>
                </a:xfrm>
                <a:custGeom>
                  <a:avLst/>
                  <a:gdLst>
                    <a:gd name="T0" fmla="*/ 0 w 2"/>
                    <a:gd name="T1" fmla="*/ 0 h 3"/>
                    <a:gd name="T2" fmla="*/ 0 w 2"/>
                    <a:gd name="T3" fmla="*/ 1 h 3"/>
                    <a:gd name="T4" fmla="*/ 0 w 2"/>
                    <a:gd name="T5" fmla="*/ 2 h 3"/>
                    <a:gd name="T6" fmla="*/ 1 w 2"/>
                    <a:gd name="T7" fmla="*/ 2 h 3"/>
                    <a:gd name="T8" fmla="*/ 0 w 2"/>
                    <a:gd name="T9" fmla="*/ 2 h 3"/>
                    <a:gd name="T10" fmla="*/ 0 w 2"/>
                    <a:gd name="T11" fmla="*/ 1 h 3"/>
                    <a:gd name="T12" fmla="*/ 0 w 2"/>
                    <a:gd name="T13" fmla="*/ 0 h 3"/>
                    <a:gd name="T14" fmla="*/ 0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0"/>
                      </a:moveTo>
                      <a:lnTo>
                        <a:pt x="0" y="1"/>
                      </a:lnTo>
                      <a:lnTo>
                        <a:pt x="0" y="2"/>
                      </a:lnTo>
                      <a:lnTo>
                        <a:pt x="1" y="2"/>
                      </a:lnTo>
                      <a:lnTo>
                        <a:pt x="0" y="2"/>
                      </a:lnTo>
                      <a:lnTo>
                        <a:pt x="0" y="1"/>
                      </a:lnTo>
                      <a:lnTo>
                        <a:pt x="0" y="0"/>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0" name="Freeform 820"/>
                <p:cNvSpPr>
                  <a:spLocks/>
                </p:cNvSpPr>
                <p:nvPr/>
              </p:nvSpPr>
              <p:spPr bwMode="auto">
                <a:xfrm>
                  <a:off x="2649" y="3196"/>
                  <a:ext cx="4" cy="1"/>
                </a:xfrm>
                <a:custGeom>
                  <a:avLst/>
                  <a:gdLst>
                    <a:gd name="T0" fmla="*/ 0 w 4"/>
                    <a:gd name="T1" fmla="*/ 0 h 1"/>
                    <a:gd name="T2" fmla="*/ 1 w 4"/>
                    <a:gd name="T3" fmla="*/ 0 h 1"/>
                    <a:gd name="T4" fmla="*/ 1 w 4"/>
                    <a:gd name="T5" fmla="*/ 0 h 1"/>
                    <a:gd name="T6" fmla="*/ 3 w 4"/>
                    <a:gd name="T7" fmla="*/ 0 h 1"/>
                    <a:gd name="T8" fmla="*/ 1 w 4"/>
                    <a:gd name="T9" fmla="*/ 0 h 1"/>
                    <a:gd name="T10" fmla="*/ 1 w 4"/>
                    <a:gd name="T11" fmla="*/ 0 h 1"/>
                    <a:gd name="T12" fmla="*/ 1 w 4"/>
                    <a:gd name="T13" fmla="*/ 0 h 1"/>
                    <a:gd name="T14" fmla="*/ 0 w 4"/>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
                      <a:moveTo>
                        <a:pt x="0" y="0"/>
                      </a:moveTo>
                      <a:lnTo>
                        <a:pt x="1" y="0"/>
                      </a:lnTo>
                      <a:lnTo>
                        <a:pt x="1" y="0"/>
                      </a:lnTo>
                      <a:lnTo>
                        <a:pt x="3" y="0"/>
                      </a:lnTo>
                      <a:lnTo>
                        <a:pt x="1" y="0"/>
                      </a:lnTo>
                      <a:lnTo>
                        <a:pt x="1" y="0"/>
                      </a:lnTo>
                      <a:lnTo>
                        <a:pt x="1" y="0"/>
                      </a:lnTo>
                      <a:lnTo>
                        <a:pt x="0"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1" name="Freeform 821"/>
                <p:cNvSpPr>
                  <a:spLocks/>
                </p:cNvSpPr>
                <p:nvPr/>
              </p:nvSpPr>
              <p:spPr bwMode="auto">
                <a:xfrm>
                  <a:off x="2643" y="3194"/>
                  <a:ext cx="13" cy="1"/>
                </a:xfrm>
                <a:custGeom>
                  <a:avLst/>
                  <a:gdLst>
                    <a:gd name="T0" fmla="*/ 0 w 13"/>
                    <a:gd name="T1" fmla="*/ 0 h 1"/>
                    <a:gd name="T2" fmla="*/ 1 w 13"/>
                    <a:gd name="T3" fmla="*/ 0 h 1"/>
                    <a:gd name="T4" fmla="*/ 2 w 13"/>
                    <a:gd name="T5" fmla="*/ 0 h 1"/>
                    <a:gd name="T6" fmla="*/ 11 w 13"/>
                    <a:gd name="T7" fmla="*/ 0 h 1"/>
                    <a:gd name="T8" fmla="*/ 12 w 13"/>
                    <a:gd name="T9" fmla="*/ 0 h 1"/>
                    <a:gd name="T10" fmla="*/ 1 w 13"/>
                    <a:gd name="T11" fmla="*/ 0 h 1"/>
                    <a:gd name="T12" fmla="*/ 0 w 13"/>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3" h="1">
                      <a:moveTo>
                        <a:pt x="0" y="0"/>
                      </a:moveTo>
                      <a:lnTo>
                        <a:pt x="1" y="0"/>
                      </a:lnTo>
                      <a:lnTo>
                        <a:pt x="2" y="0"/>
                      </a:lnTo>
                      <a:lnTo>
                        <a:pt x="11" y="0"/>
                      </a:lnTo>
                      <a:lnTo>
                        <a:pt x="12" y="0"/>
                      </a:lnTo>
                      <a:lnTo>
                        <a:pt x="1" y="0"/>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2" name="Freeform 822"/>
                <p:cNvSpPr>
                  <a:spLocks/>
                </p:cNvSpPr>
                <p:nvPr/>
              </p:nvSpPr>
              <p:spPr bwMode="auto">
                <a:xfrm>
                  <a:off x="2643" y="3194"/>
                  <a:ext cx="17" cy="3"/>
                </a:xfrm>
                <a:custGeom>
                  <a:avLst/>
                  <a:gdLst>
                    <a:gd name="T0" fmla="*/ 0 w 17"/>
                    <a:gd name="T1" fmla="*/ 1 h 3"/>
                    <a:gd name="T2" fmla="*/ 2 w 17"/>
                    <a:gd name="T3" fmla="*/ 1 h 3"/>
                    <a:gd name="T4" fmla="*/ 3 w 17"/>
                    <a:gd name="T5" fmla="*/ 1 h 3"/>
                    <a:gd name="T6" fmla="*/ 15 w 17"/>
                    <a:gd name="T7" fmla="*/ 0 h 3"/>
                    <a:gd name="T8" fmla="*/ 16 w 17"/>
                    <a:gd name="T9" fmla="*/ 0 h 3"/>
                    <a:gd name="T10" fmla="*/ 2 w 17"/>
                    <a:gd name="T11" fmla="*/ 2 h 3"/>
                    <a:gd name="T12" fmla="*/ 0 w 17"/>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17" h="3">
                      <a:moveTo>
                        <a:pt x="0" y="1"/>
                      </a:moveTo>
                      <a:lnTo>
                        <a:pt x="2" y="1"/>
                      </a:lnTo>
                      <a:lnTo>
                        <a:pt x="3" y="1"/>
                      </a:lnTo>
                      <a:lnTo>
                        <a:pt x="15" y="0"/>
                      </a:lnTo>
                      <a:lnTo>
                        <a:pt x="16" y="0"/>
                      </a:lnTo>
                      <a:lnTo>
                        <a:pt x="2" y="2"/>
                      </a:lnTo>
                      <a:lnTo>
                        <a:pt x="0" y="1"/>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3" name="Freeform 823"/>
                <p:cNvSpPr>
                  <a:spLocks/>
                </p:cNvSpPr>
                <p:nvPr/>
              </p:nvSpPr>
              <p:spPr bwMode="auto">
                <a:xfrm>
                  <a:off x="2643" y="3187"/>
                  <a:ext cx="1" cy="8"/>
                </a:xfrm>
                <a:custGeom>
                  <a:avLst/>
                  <a:gdLst>
                    <a:gd name="T0" fmla="*/ 0 w 1"/>
                    <a:gd name="T1" fmla="*/ 0 h 8"/>
                    <a:gd name="T2" fmla="*/ 0 w 1"/>
                    <a:gd name="T3" fmla="*/ 5 h 8"/>
                    <a:gd name="T4" fmla="*/ 0 w 1"/>
                    <a:gd name="T5" fmla="*/ 7 h 8"/>
                    <a:gd name="T6" fmla="*/ 0 w 1"/>
                    <a:gd name="T7" fmla="*/ 7 h 8"/>
                    <a:gd name="T8" fmla="*/ 0 w 1"/>
                    <a:gd name="T9" fmla="*/ 5 h 8"/>
                    <a:gd name="T10" fmla="*/ 0 w 1"/>
                    <a:gd name="T11" fmla="*/ 0 h 8"/>
                  </a:gdLst>
                  <a:ahLst/>
                  <a:cxnLst>
                    <a:cxn ang="0">
                      <a:pos x="T0" y="T1"/>
                    </a:cxn>
                    <a:cxn ang="0">
                      <a:pos x="T2" y="T3"/>
                    </a:cxn>
                    <a:cxn ang="0">
                      <a:pos x="T4" y="T5"/>
                    </a:cxn>
                    <a:cxn ang="0">
                      <a:pos x="T6" y="T7"/>
                    </a:cxn>
                    <a:cxn ang="0">
                      <a:pos x="T8" y="T9"/>
                    </a:cxn>
                    <a:cxn ang="0">
                      <a:pos x="T10" y="T11"/>
                    </a:cxn>
                  </a:cxnLst>
                  <a:rect l="0" t="0" r="r" b="b"/>
                  <a:pathLst>
                    <a:path w="1" h="8">
                      <a:moveTo>
                        <a:pt x="0" y="0"/>
                      </a:moveTo>
                      <a:lnTo>
                        <a:pt x="0" y="5"/>
                      </a:lnTo>
                      <a:lnTo>
                        <a:pt x="0" y="7"/>
                      </a:lnTo>
                      <a:lnTo>
                        <a:pt x="0" y="7"/>
                      </a:lnTo>
                      <a:lnTo>
                        <a:pt x="0" y="5"/>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4" name="Freeform 824"/>
                <p:cNvSpPr>
                  <a:spLocks/>
                </p:cNvSpPr>
                <p:nvPr/>
              </p:nvSpPr>
              <p:spPr bwMode="auto">
                <a:xfrm>
                  <a:off x="2643" y="3187"/>
                  <a:ext cx="5" cy="8"/>
                </a:xfrm>
                <a:custGeom>
                  <a:avLst/>
                  <a:gdLst>
                    <a:gd name="T0" fmla="*/ 0 w 5"/>
                    <a:gd name="T1" fmla="*/ 0 h 8"/>
                    <a:gd name="T2" fmla="*/ 0 w 5"/>
                    <a:gd name="T3" fmla="*/ 5 h 8"/>
                    <a:gd name="T4" fmla="*/ 3 w 5"/>
                    <a:gd name="T5" fmla="*/ 7 h 8"/>
                    <a:gd name="T6" fmla="*/ 3 w 5"/>
                    <a:gd name="T7" fmla="*/ 7 h 8"/>
                    <a:gd name="T8" fmla="*/ 4 w 5"/>
                    <a:gd name="T9" fmla="*/ 5 h 8"/>
                    <a:gd name="T10" fmla="*/ 0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0" y="0"/>
                      </a:moveTo>
                      <a:lnTo>
                        <a:pt x="0" y="5"/>
                      </a:lnTo>
                      <a:lnTo>
                        <a:pt x="3" y="7"/>
                      </a:lnTo>
                      <a:lnTo>
                        <a:pt x="3" y="7"/>
                      </a:lnTo>
                      <a:lnTo>
                        <a:pt x="4" y="5"/>
                      </a:lnTo>
                      <a:lnTo>
                        <a:pt x="0"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5" name="Freeform 825"/>
                <p:cNvSpPr>
                  <a:spLocks/>
                </p:cNvSpPr>
                <p:nvPr/>
              </p:nvSpPr>
              <p:spPr bwMode="auto">
                <a:xfrm>
                  <a:off x="2647" y="3184"/>
                  <a:ext cx="4" cy="4"/>
                </a:xfrm>
                <a:custGeom>
                  <a:avLst/>
                  <a:gdLst>
                    <a:gd name="T0" fmla="*/ 0 w 4"/>
                    <a:gd name="T1" fmla="*/ 2 h 4"/>
                    <a:gd name="T2" fmla="*/ 1 w 4"/>
                    <a:gd name="T3" fmla="*/ 3 h 4"/>
                    <a:gd name="T4" fmla="*/ 3 w 4"/>
                    <a:gd name="T5" fmla="*/ 1 h 4"/>
                    <a:gd name="T6" fmla="*/ 3 w 4"/>
                    <a:gd name="T7" fmla="*/ 1 h 4"/>
                    <a:gd name="T8" fmla="*/ 3 w 4"/>
                    <a:gd name="T9" fmla="*/ 0 h 4"/>
                    <a:gd name="T10" fmla="*/ 3 w 4"/>
                    <a:gd name="T11" fmla="*/ 0 h 4"/>
                    <a:gd name="T12" fmla="*/ 0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2"/>
                      </a:moveTo>
                      <a:lnTo>
                        <a:pt x="1" y="3"/>
                      </a:lnTo>
                      <a:lnTo>
                        <a:pt x="3" y="1"/>
                      </a:lnTo>
                      <a:lnTo>
                        <a:pt x="3" y="1"/>
                      </a:lnTo>
                      <a:lnTo>
                        <a:pt x="3" y="0"/>
                      </a:lnTo>
                      <a:lnTo>
                        <a:pt x="3" y="0"/>
                      </a:lnTo>
                      <a:lnTo>
                        <a:pt x="0" y="2"/>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6" name="Freeform 826"/>
                <p:cNvSpPr>
                  <a:spLocks/>
                </p:cNvSpPr>
                <p:nvPr/>
              </p:nvSpPr>
              <p:spPr bwMode="auto">
                <a:xfrm>
                  <a:off x="2647" y="3184"/>
                  <a:ext cx="6" cy="8"/>
                </a:xfrm>
                <a:custGeom>
                  <a:avLst/>
                  <a:gdLst>
                    <a:gd name="T0" fmla="*/ 0 w 6"/>
                    <a:gd name="T1" fmla="*/ 5 h 8"/>
                    <a:gd name="T2" fmla="*/ 1 w 6"/>
                    <a:gd name="T3" fmla="*/ 7 h 8"/>
                    <a:gd name="T4" fmla="*/ 5 w 6"/>
                    <a:gd name="T5" fmla="*/ 2 h 8"/>
                    <a:gd name="T6" fmla="*/ 5 w 6"/>
                    <a:gd name="T7" fmla="*/ 2 h 8"/>
                    <a:gd name="T8" fmla="*/ 5 w 6"/>
                    <a:gd name="T9" fmla="*/ 0 h 8"/>
                    <a:gd name="T10" fmla="*/ 4 w 6"/>
                    <a:gd name="T11" fmla="*/ 0 h 8"/>
                    <a:gd name="T12" fmla="*/ 0 w 6"/>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5"/>
                      </a:moveTo>
                      <a:lnTo>
                        <a:pt x="1" y="7"/>
                      </a:lnTo>
                      <a:lnTo>
                        <a:pt x="5" y="2"/>
                      </a:lnTo>
                      <a:lnTo>
                        <a:pt x="5" y="2"/>
                      </a:lnTo>
                      <a:lnTo>
                        <a:pt x="5" y="0"/>
                      </a:lnTo>
                      <a:lnTo>
                        <a:pt x="4" y="0"/>
                      </a:lnTo>
                      <a:lnTo>
                        <a:pt x="0" y="5"/>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7" name="Freeform 827"/>
                <p:cNvSpPr>
                  <a:spLocks/>
                </p:cNvSpPr>
                <p:nvPr/>
              </p:nvSpPr>
              <p:spPr bwMode="auto">
                <a:xfrm>
                  <a:off x="2647" y="3187"/>
                  <a:ext cx="9" cy="8"/>
                </a:xfrm>
                <a:custGeom>
                  <a:avLst/>
                  <a:gdLst>
                    <a:gd name="T0" fmla="*/ 0 w 9"/>
                    <a:gd name="T1" fmla="*/ 4 h 8"/>
                    <a:gd name="T2" fmla="*/ 7 w 9"/>
                    <a:gd name="T3" fmla="*/ 0 h 8"/>
                    <a:gd name="T4" fmla="*/ 8 w 9"/>
                    <a:gd name="T5" fmla="*/ 1 h 8"/>
                    <a:gd name="T6" fmla="*/ 7 w 9"/>
                    <a:gd name="T7" fmla="*/ 2 h 8"/>
                    <a:gd name="T8" fmla="*/ 7 w 9"/>
                    <a:gd name="T9" fmla="*/ 1 h 8"/>
                    <a:gd name="T10" fmla="*/ 7 w 9"/>
                    <a:gd name="T11" fmla="*/ 2 h 8"/>
                    <a:gd name="T12" fmla="*/ 0 w 9"/>
                    <a:gd name="T13" fmla="*/ 7 h 8"/>
                    <a:gd name="T14" fmla="*/ 0 w 9"/>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4"/>
                      </a:moveTo>
                      <a:lnTo>
                        <a:pt x="7" y="0"/>
                      </a:lnTo>
                      <a:lnTo>
                        <a:pt x="8" y="1"/>
                      </a:lnTo>
                      <a:lnTo>
                        <a:pt x="7" y="2"/>
                      </a:lnTo>
                      <a:lnTo>
                        <a:pt x="7" y="1"/>
                      </a:lnTo>
                      <a:lnTo>
                        <a:pt x="7" y="2"/>
                      </a:lnTo>
                      <a:lnTo>
                        <a:pt x="0" y="7"/>
                      </a:lnTo>
                      <a:lnTo>
                        <a:pt x="0" y="4"/>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 name="Freeform 828"/>
                <p:cNvSpPr>
                  <a:spLocks/>
                </p:cNvSpPr>
                <p:nvPr/>
              </p:nvSpPr>
              <p:spPr bwMode="auto">
                <a:xfrm>
                  <a:off x="2647" y="3187"/>
                  <a:ext cx="13" cy="8"/>
                </a:xfrm>
                <a:custGeom>
                  <a:avLst/>
                  <a:gdLst>
                    <a:gd name="T0" fmla="*/ 0 w 13"/>
                    <a:gd name="T1" fmla="*/ 4 h 8"/>
                    <a:gd name="T2" fmla="*/ 11 w 13"/>
                    <a:gd name="T3" fmla="*/ 0 h 8"/>
                    <a:gd name="T4" fmla="*/ 12 w 13"/>
                    <a:gd name="T5" fmla="*/ 1 h 8"/>
                    <a:gd name="T6" fmla="*/ 11 w 13"/>
                    <a:gd name="T7" fmla="*/ 2 h 8"/>
                    <a:gd name="T8" fmla="*/ 10 w 13"/>
                    <a:gd name="T9" fmla="*/ 1 h 8"/>
                    <a:gd name="T10" fmla="*/ 10 w 13"/>
                    <a:gd name="T11" fmla="*/ 2 h 8"/>
                    <a:gd name="T12" fmla="*/ 0 w 13"/>
                    <a:gd name="T13" fmla="*/ 7 h 8"/>
                    <a:gd name="T14" fmla="*/ 0 w 13"/>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0" y="4"/>
                      </a:moveTo>
                      <a:lnTo>
                        <a:pt x="11" y="0"/>
                      </a:lnTo>
                      <a:lnTo>
                        <a:pt x="12" y="1"/>
                      </a:lnTo>
                      <a:lnTo>
                        <a:pt x="11" y="2"/>
                      </a:lnTo>
                      <a:lnTo>
                        <a:pt x="10" y="1"/>
                      </a:lnTo>
                      <a:lnTo>
                        <a:pt x="10" y="2"/>
                      </a:lnTo>
                      <a:lnTo>
                        <a:pt x="0" y="7"/>
                      </a:lnTo>
                      <a:lnTo>
                        <a:pt x="0" y="4"/>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9" name="Freeform 829"/>
                <p:cNvSpPr>
                  <a:spLocks/>
                </p:cNvSpPr>
                <p:nvPr/>
              </p:nvSpPr>
              <p:spPr bwMode="auto">
                <a:xfrm>
                  <a:off x="2647" y="3187"/>
                  <a:ext cx="6" cy="8"/>
                </a:xfrm>
                <a:custGeom>
                  <a:avLst/>
                  <a:gdLst>
                    <a:gd name="T0" fmla="*/ 0 w 6"/>
                    <a:gd name="T1" fmla="*/ 6 h 8"/>
                    <a:gd name="T2" fmla="*/ 5 w 6"/>
                    <a:gd name="T3" fmla="*/ 0 h 8"/>
                    <a:gd name="T4" fmla="*/ 5 w 6"/>
                    <a:gd name="T5" fmla="*/ 1 h 8"/>
                    <a:gd name="T6" fmla="*/ 0 w 6"/>
                    <a:gd name="T7" fmla="*/ 7 h 8"/>
                    <a:gd name="T8" fmla="*/ 0 w 6"/>
                    <a:gd name="T9" fmla="*/ 6 h 8"/>
                  </a:gdLst>
                  <a:ahLst/>
                  <a:cxnLst>
                    <a:cxn ang="0">
                      <a:pos x="T0" y="T1"/>
                    </a:cxn>
                    <a:cxn ang="0">
                      <a:pos x="T2" y="T3"/>
                    </a:cxn>
                    <a:cxn ang="0">
                      <a:pos x="T4" y="T5"/>
                    </a:cxn>
                    <a:cxn ang="0">
                      <a:pos x="T6" y="T7"/>
                    </a:cxn>
                    <a:cxn ang="0">
                      <a:pos x="T8" y="T9"/>
                    </a:cxn>
                  </a:cxnLst>
                  <a:rect l="0" t="0" r="r" b="b"/>
                  <a:pathLst>
                    <a:path w="6" h="8">
                      <a:moveTo>
                        <a:pt x="0" y="6"/>
                      </a:moveTo>
                      <a:lnTo>
                        <a:pt x="5" y="0"/>
                      </a:lnTo>
                      <a:lnTo>
                        <a:pt x="5" y="1"/>
                      </a:lnTo>
                      <a:lnTo>
                        <a:pt x="0" y="7"/>
                      </a:lnTo>
                      <a:lnTo>
                        <a:pt x="0" y="6"/>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0" name="Freeform 830"/>
                <p:cNvSpPr>
                  <a:spLocks/>
                </p:cNvSpPr>
                <p:nvPr/>
              </p:nvSpPr>
              <p:spPr bwMode="auto">
                <a:xfrm>
                  <a:off x="2647" y="3187"/>
                  <a:ext cx="6" cy="8"/>
                </a:xfrm>
                <a:custGeom>
                  <a:avLst/>
                  <a:gdLst>
                    <a:gd name="T0" fmla="*/ 0 w 6"/>
                    <a:gd name="T1" fmla="*/ 6 h 8"/>
                    <a:gd name="T2" fmla="*/ 5 w 6"/>
                    <a:gd name="T3" fmla="*/ 0 h 8"/>
                    <a:gd name="T4" fmla="*/ 5 w 6"/>
                    <a:gd name="T5" fmla="*/ 1 h 8"/>
                    <a:gd name="T6" fmla="*/ 0 w 6"/>
                    <a:gd name="T7" fmla="*/ 7 h 8"/>
                    <a:gd name="T8" fmla="*/ 0 w 6"/>
                    <a:gd name="T9" fmla="*/ 6 h 8"/>
                  </a:gdLst>
                  <a:ahLst/>
                  <a:cxnLst>
                    <a:cxn ang="0">
                      <a:pos x="T0" y="T1"/>
                    </a:cxn>
                    <a:cxn ang="0">
                      <a:pos x="T2" y="T3"/>
                    </a:cxn>
                    <a:cxn ang="0">
                      <a:pos x="T4" y="T5"/>
                    </a:cxn>
                    <a:cxn ang="0">
                      <a:pos x="T6" y="T7"/>
                    </a:cxn>
                    <a:cxn ang="0">
                      <a:pos x="T8" y="T9"/>
                    </a:cxn>
                  </a:cxnLst>
                  <a:rect l="0" t="0" r="r" b="b"/>
                  <a:pathLst>
                    <a:path w="6" h="8">
                      <a:moveTo>
                        <a:pt x="0" y="6"/>
                      </a:moveTo>
                      <a:lnTo>
                        <a:pt x="5" y="0"/>
                      </a:lnTo>
                      <a:lnTo>
                        <a:pt x="5" y="1"/>
                      </a:lnTo>
                      <a:lnTo>
                        <a:pt x="0" y="7"/>
                      </a:lnTo>
                      <a:lnTo>
                        <a:pt x="0" y="6"/>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1" name="Freeform 831"/>
                <p:cNvSpPr>
                  <a:spLocks/>
                </p:cNvSpPr>
                <p:nvPr/>
              </p:nvSpPr>
              <p:spPr bwMode="auto">
                <a:xfrm>
                  <a:off x="2641" y="3184"/>
                  <a:ext cx="3" cy="11"/>
                </a:xfrm>
                <a:custGeom>
                  <a:avLst/>
                  <a:gdLst>
                    <a:gd name="T0" fmla="*/ 0 w 3"/>
                    <a:gd name="T1" fmla="*/ 4 h 11"/>
                    <a:gd name="T2" fmla="*/ 0 w 3"/>
                    <a:gd name="T3" fmla="*/ 2 h 11"/>
                    <a:gd name="T4" fmla="*/ 0 w 3"/>
                    <a:gd name="T5" fmla="*/ 1 h 11"/>
                    <a:gd name="T6" fmla="*/ 1 w 3"/>
                    <a:gd name="T7" fmla="*/ 0 h 11"/>
                    <a:gd name="T8" fmla="*/ 1 w 3"/>
                    <a:gd name="T9" fmla="*/ 1 h 11"/>
                    <a:gd name="T10" fmla="*/ 2 w 3"/>
                    <a:gd name="T11" fmla="*/ 2 h 11"/>
                    <a:gd name="T12" fmla="*/ 1 w 3"/>
                    <a:gd name="T13" fmla="*/ 2 h 11"/>
                    <a:gd name="T14" fmla="*/ 1 w 3"/>
                    <a:gd name="T15" fmla="*/ 3 h 11"/>
                    <a:gd name="T16" fmla="*/ 1 w 3"/>
                    <a:gd name="T17" fmla="*/ 4 h 11"/>
                    <a:gd name="T18" fmla="*/ 1 w 3"/>
                    <a:gd name="T19" fmla="*/ 2 h 11"/>
                    <a:gd name="T20" fmla="*/ 1 w 3"/>
                    <a:gd name="T21" fmla="*/ 7 h 11"/>
                    <a:gd name="T22" fmla="*/ 2 w 3"/>
                    <a:gd name="T23" fmla="*/ 10 h 11"/>
                    <a:gd name="T24" fmla="*/ 2 w 3"/>
                    <a:gd name="T25" fmla="*/ 10 h 11"/>
                    <a:gd name="T26" fmla="*/ 0 w 3"/>
                    <a:gd name="T27" fmla="*/ 7 h 11"/>
                    <a:gd name="T28" fmla="*/ 1 w 3"/>
                    <a:gd name="T29" fmla="*/ 6 h 11"/>
                    <a:gd name="T30" fmla="*/ 1 w 3"/>
                    <a:gd name="T31" fmla="*/ 5 h 11"/>
                    <a:gd name="T32" fmla="*/ 0 w 3"/>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11">
                      <a:moveTo>
                        <a:pt x="0" y="4"/>
                      </a:moveTo>
                      <a:lnTo>
                        <a:pt x="0" y="2"/>
                      </a:lnTo>
                      <a:lnTo>
                        <a:pt x="0" y="1"/>
                      </a:lnTo>
                      <a:lnTo>
                        <a:pt x="1" y="0"/>
                      </a:lnTo>
                      <a:lnTo>
                        <a:pt x="1" y="1"/>
                      </a:lnTo>
                      <a:lnTo>
                        <a:pt x="2" y="2"/>
                      </a:lnTo>
                      <a:lnTo>
                        <a:pt x="1" y="2"/>
                      </a:lnTo>
                      <a:lnTo>
                        <a:pt x="1" y="3"/>
                      </a:lnTo>
                      <a:lnTo>
                        <a:pt x="1" y="4"/>
                      </a:lnTo>
                      <a:lnTo>
                        <a:pt x="1" y="2"/>
                      </a:lnTo>
                      <a:lnTo>
                        <a:pt x="1" y="7"/>
                      </a:lnTo>
                      <a:lnTo>
                        <a:pt x="2" y="10"/>
                      </a:lnTo>
                      <a:lnTo>
                        <a:pt x="2" y="10"/>
                      </a:lnTo>
                      <a:lnTo>
                        <a:pt x="0" y="7"/>
                      </a:lnTo>
                      <a:lnTo>
                        <a:pt x="1" y="6"/>
                      </a:lnTo>
                      <a:lnTo>
                        <a:pt x="1" y="5"/>
                      </a:lnTo>
                      <a:lnTo>
                        <a:pt x="0" y="4"/>
                      </a:lnTo>
                    </a:path>
                  </a:pathLst>
                </a:custGeom>
                <a:solidFill>
                  <a:srgbClr val="22222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2" name="Freeform 832"/>
                <p:cNvSpPr>
                  <a:spLocks/>
                </p:cNvSpPr>
                <p:nvPr/>
              </p:nvSpPr>
              <p:spPr bwMode="auto">
                <a:xfrm>
                  <a:off x="2641" y="3184"/>
                  <a:ext cx="7" cy="11"/>
                </a:xfrm>
                <a:custGeom>
                  <a:avLst/>
                  <a:gdLst>
                    <a:gd name="T0" fmla="*/ 0 w 7"/>
                    <a:gd name="T1" fmla="*/ 4 h 11"/>
                    <a:gd name="T2" fmla="*/ 0 w 7"/>
                    <a:gd name="T3" fmla="*/ 2 h 11"/>
                    <a:gd name="T4" fmla="*/ 1 w 7"/>
                    <a:gd name="T5" fmla="*/ 1 h 11"/>
                    <a:gd name="T6" fmla="*/ 4 w 7"/>
                    <a:gd name="T7" fmla="*/ 0 h 11"/>
                    <a:gd name="T8" fmla="*/ 4 w 7"/>
                    <a:gd name="T9" fmla="*/ 1 h 11"/>
                    <a:gd name="T10" fmla="*/ 5 w 7"/>
                    <a:gd name="T11" fmla="*/ 2 h 11"/>
                    <a:gd name="T12" fmla="*/ 4 w 7"/>
                    <a:gd name="T13" fmla="*/ 2 h 11"/>
                    <a:gd name="T14" fmla="*/ 4 w 7"/>
                    <a:gd name="T15" fmla="*/ 3 h 11"/>
                    <a:gd name="T16" fmla="*/ 4 w 7"/>
                    <a:gd name="T17" fmla="*/ 4 h 11"/>
                    <a:gd name="T18" fmla="*/ 2 w 7"/>
                    <a:gd name="T19" fmla="*/ 2 h 11"/>
                    <a:gd name="T20" fmla="*/ 2 w 7"/>
                    <a:gd name="T21" fmla="*/ 7 h 11"/>
                    <a:gd name="T22" fmla="*/ 6 w 7"/>
                    <a:gd name="T23" fmla="*/ 10 h 11"/>
                    <a:gd name="T24" fmla="*/ 5 w 7"/>
                    <a:gd name="T25" fmla="*/ 10 h 11"/>
                    <a:gd name="T26" fmla="*/ 1 w 7"/>
                    <a:gd name="T27" fmla="*/ 7 h 11"/>
                    <a:gd name="T28" fmla="*/ 2 w 7"/>
                    <a:gd name="T29" fmla="*/ 6 h 11"/>
                    <a:gd name="T30" fmla="*/ 2 w 7"/>
                    <a:gd name="T31" fmla="*/ 5 h 11"/>
                    <a:gd name="T32" fmla="*/ 0 w 7"/>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1">
                      <a:moveTo>
                        <a:pt x="0" y="4"/>
                      </a:moveTo>
                      <a:lnTo>
                        <a:pt x="0" y="2"/>
                      </a:lnTo>
                      <a:lnTo>
                        <a:pt x="1" y="1"/>
                      </a:lnTo>
                      <a:lnTo>
                        <a:pt x="4" y="0"/>
                      </a:lnTo>
                      <a:lnTo>
                        <a:pt x="4" y="1"/>
                      </a:lnTo>
                      <a:lnTo>
                        <a:pt x="5" y="2"/>
                      </a:lnTo>
                      <a:lnTo>
                        <a:pt x="4" y="2"/>
                      </a:lnTo>
                      <a:lnTo>
                        <a:pt x="4" y="3"/>
                      </a:lnTo>
                      <a:lnTo>
                        <a:pt x="4" y="4"/>
                      </a:lnTo>
                      <a:lnTo>
                        <a:pt x="2" y="2"/>
                      </a:lnTo>
                      <a:lnTo>
                        <a:pt x="2" y="7"/>
                      </a:lnTo>
                      <a:lnTo>
                        <a:pt x="6" y="10"/>
                      </a:lnTo>
                      <a:lnTo>
                        <a:pt x="5" y="10"/>
                      </a:lnTo>
                      <a:lnTo>
                        <a:pt x="1" y="7"/>
                      </a:lnTo>
                      <a:lnTo>
                        <a:pt x="2" y="6"/>
                      </a:lnTo>
                      <a:lnTo>
                        <a:pt x="2" y="5"/>
                      </a:lnTo>
                      <a:lnTo>
                        <a:pt x="0" y="4"/>
                      </a:lnTo>
                    </a:path>
                  </a:pathLst>
                </a:custGeom>
                <a:solidFill>
                  <a:srgbClr val="22222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3" name="Freeform 833"/>
                <p:cNvSpPr>
                  <a:spLocks/>
                </p:cNvSpPr>
                <p:nvPr/>
              </p:nvSpPr>
              <p:spPr bwMode="auto">
                <a:xfrm>
                  <a:off x="2647" y="3196"/>
                  <a:ext cx="13" cy="16"/>
                </a:xfrm>
                <a:custGeom>
                  <a:avLst/>
                  <a:gdLst>
                    <a:gd name="T0" fmla="*/ 0 w 13"/>
                    <a:gd name="T1" fmla="*/ 5 h 16"/>
                    <a:gd name="T2" fmla="*/ 11 w 13"/>
                    <a:gd name="T3" fmla="*/ 0 h 16"/>
                    <a:gd name="T4" fmla="*/ 12 w 13"/>
                    <a:gd name="T5" fmla="*/ 6 h 16"/>
                    <a:gd name="T6" fmla="*/ 1 w 13"/>
                    <a:gd name="T7" fmla="*/ 12 h 16"/>
                    <a:gd name="T8" fmla="*/ 5 w 13"/>
                    <a:gd name="T9" fmla="*/ 15 h 16"/>
                    <a:gd name="T10" fmla="*/ 1 w 13"/>
                    <a:gd name="T11" fmla="*/ 12 h 16"/>
                    <a:gd name="T12" fmla="*/ 0 w 13"/>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13" h="16">
                      <a:moveTo>
                        <a:pt x="0" y="5"/>
                      </a:moveTo>
                      <a:lnTo>
                        <a:pt x="11" y="0"/>
                      </a:lnTo>
                      <a:lnTo>
                        <a:pt x="12" y="6"/>
                      </a:lnTo>
                      <a:lnTo>
                        <a:pt x="1" y="12"/>
                      </a:lnTo>
                      <a:lnTo>
                        <a:pt x="5" y="15"/>
                      </a:lnTo>
                      <a:lnTo>
                        <a:pt x="1" y="12"/>
                      </a:lnTo>
                      <a:lnTo>
                        <a:pt x="0" y="5"/>
                      </a:lnTo>
                    </a:path>
                  </a:pathLst>
                </a:custGeom>
                <a:solidFill>
                  <a:srgbClr val="EEEEEE"/>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4" name="Freeform 834"/>
                <p:cNvSpPr>
                  <a:spLocks/>
                </p:cNvSpPr>
                <p:nvPr/>
              </p:nvSpPr>
              <p:spPr bwMode="auto">
                <a:xfrm>
                  <a:off x="2647" y="3196"/>
                  <a:ext cx="15" cy="22"/>
                </a:xfrm>
                <a:custGeom>
                  <a:avLst/>
                  <a:gdLst>
                    <a:gd name="T0" fmla="*/ 0 w 15"/>
                    <a:gd name="T1" fmla="*/ 7 h 22"/>
                    <a:gd name="T2" fmla="*/ 13 w 15"/>
                    <a:gd name="T3" fmla="*/ 0 h 22"/>
                    <a:gd name="T4" fmla="*/ 14 w 15"/>
                    <a:gd name="T5" fmla="*/ 8 h 22"/>
                    <a:gd name="T6" fmla="*/ 2 w 15"/>
                    <a:gd name="T7" fmla="*/ 17 h 22"/>
                    <a:gd name="T8" fmla="*/ 6 w 15"/>
                    <a:gd name="T9" fmla="*/ 21 h 22"/>
                    <a:gd name="T10" fmla="*/ 1 w 15"/>
                    <a:gd name="T11" fmla="*/ 17 h 22"/>
                    <a:gd name="T12" fmla="*/ 0 w 15"/>
                    <a:gd name="T13" fmla="*/ 7 h 22"/>
                  </a:gdLst>
                  <a:ahLst/>
                  <a:cxnLst>
                    <a:cxn ang="0">
                      <a:pos x="T0" y="T1"/>
                    </a:cxn>
                    <a:cxn ang="0">
                      <a:pos x="T2" y="T3"/>
                    </a:cxn>
                    <a:cxn ang="0">
                      <a:pos x="T4" y="T5"/>
                    </a:cxn>
                    <a:cxn ang="0">
                      <a:pos x="T6" y="T7"/>
                    </a:cxn>
                    <a:cxn ang="0">
                      <a:pos x="T8" y="T9"/>
                    </a:cxn>
                    <a:cxn ang="0">
                      <a:pos x="T10" y="T11"/>
                    </a:cxn>
                    <a:cxn ang="0">
                      <a:pos x="T12" y="T13"/>
                    </a:cxn>
                  </a:cxnLst>
                  <a:rect l="0" t="0" r="r" b="b"/>
                  <a:pathLst>
                    <a:path w="15" h="22">
                      <a:moveTo>
                        <a:pt x="0" y="7"/>
                      </a:moveTo>
                      <a:lnTo>
                        <a:pt x="13" y="0"/>
                      </a:lnTo>
                      <a:lnTo>
                        <a:pt x="14" y="8"/>
                      </a:lnTo>
                      <a:lnTo>
                        <a:pt x="2" y="17"/>
                      </a:lnTo>
                      <a:lnTo>
                        <a:pt x="6" y="21"/>
                      </a:lnTo>
                      <a:lnTo>
                        <a:pt x="1" y="17"/>
                      </a:lnTo>
                      <a:lnTo>
                        <a:pt x="0" y="7"/>
                      </a:lnTo>
                    </a:path>
                  </a:pathLst>
                </a:custGeom>
                <a:solidFill>
                  <a:srgbClr val="EEEEEE"/>
                </a:solidFill>
                <a:ln w="12700" cap="rnd" cmpd="sng">
                  <a:solidFill>
                    <a:srgbClr val="EEEEE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5" name="Freeform 835"/>
                <p:cNvSpPr>
                  <a:spLocks/>
                </p:cNvSpPr>
                <p:nvPr/>
              </p:nvSpPr>
              <p:spPr bwMode="auto">
                <a:xfrm>
                  <a:off x="2641" y="3194"/>
                  <a:ext cx="3" cy="1"/>
                </a:xfrm>
                <a:custGeom>
                  <a:avLst/>
                  <a:gdLst>
                    <a:gd name="T0" fmla="*/ 0 w 3"/>
                    <a:gd name="T1" fmla="*/ 0 h 1"/>
                    <a:gd name="T2" fmla="*/ 0 w 3"/>
                    <a:gd name="T3" fmla="*/ 0 h 1"/>
                    <a:gd name="T4" fmla="*/ 2 w 3"/>
                    <a:gd name="T5" fmla="*/ 0 h 1"/>
                    <a:gd name="T6" fmla="*/ 2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lnTo>
                        <a:pt x="0" y="0"/>
                      </a:lnTo>
                      <a:lnTo>
                        <a:pt x="2" y="0"/>
                      </a:lnTo>
                      <a:lnTo>
                        <a:pt x="2" y="0"/>
                      </a:lnTo>
                      <a:lnTo>
                        <a:pt x="0"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6" name="Freeform 836"/>
                <p:cNvSpPr>
                  <a:spLocks/>
                </p:cNvSpPr>
                <p:nvPr/>
              </p:nvSpPr>
              <p:spPr bwMode="auto">
                <a:xfrm>
                  <a:off x="2641" y="3194"/>
                  <a:ext cx="3" cy="3"/>
                </a:xfrm>
                <a:custGeom>
                  <a:avLst/>
                  <a:gdLst>
                    <a:gd name="T0" fmla="*/ 0 w 3"/>
                    <a:gd name="T1" fmla="*/ 0 h 3"/>
                    <a:gd name="T2" fmla="*/ 0 w 3"/>
                    <a:gd name="T3" fmla="*/ 0 h 3"/>
                    <a:gd name="T4" fmla="*/ 2 w 3"/>
                    <a:gd name="T5" fmla="*/ 2 h 3"/>
                    <a:gd name="T6" fmla="*/ 2 w 3"/>
                    <a:gd name="T7" fmla="*/ 1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lnTo>
                        <a:pt x="0" y="0"/>
                      </a:lnTo>
                      <a:lnTo>
                        <a:pt x="2" y="2"/>
                      </a:lnTo>
                      <a:lnTo>
                        <a:pt x="2" y="1"/>
                      </a:lnTo>
                      <a:lnTo>
                        <a:pt x="0" y="0"/>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7" name="Freeform 837"/>
                <p:cNvSpPr>
                  <a:spLocks/>
                </p:cNvSpPr>
                <p:nvPr/>
              </p:nvSpPr>
              <p:spPr bwMode="auto">
                <a:xfrm>
                  <a:off x="2607" y="3176"/>
                  <a:ext cx="12" cy="12"/>
                </a:xfrm>
                <a:custGeom>
                  <a:avLst/>
                  <a:gdLst>
                    <a:gd name="T0" fmla="*/ 1 w 12"/>
                    <a:gd name="T1" fmla="*/ 0 h 12"/>
                    <a:gd name="T2" fmla="*/ 0 w 12"/>
                    <a:gd name="T3" fmla="*/ 0 h 12"/>
                    <a:gd name="T4" fmla="*/ 6 w 12"/>
                    <a:gd name="T5" fmla="*/ 6 h 12"/>
                    <a:gd name="T6" fmla="*/ 6 w 12"/>
                    <a:gd name="T7" fmla="*/ 6 h 12"/>
                    <a:gd name="T8" fmla="*/ 11 w 12"/>
                    <a:gd name="T9" fmla="*/ 11 h 12"/>
                    <a:gd name="T10" fmla="*/ 11 w 12"/>
                    <a:gd name="T11" fmla="*/ 10 h 12"/>
                    <a:gd name="T12" fmla="*/ 6 w 12"/>
                    <a:gd name="T13" fmla="*/ 5 h 12"/>
                    <a:gd name="T14" fmla="*/ 1 w 12"/>
                    <a:gd name="T15" fmla="*/ 1 h 12"/>
                    <a:gd name="T16" fmla="*/ 1 w 1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1" y="0"/>
                      </a:moveTo>
                      <a:lnTo>
                        <a:pt x="0" y="0"/>
                      </a:lnTo>
                      <a:lnTo>
                        <a:pt x="6" y="6"/>
                      </a:lnTo>
                      <a:lnTo>
                        <a:pt x="6" y="6"/>
                      </a:lnTo>
                      <a:lnTo>
                        <a:pt x="11" y="11"/>
                      </a:lnTo>
                      <a:lnTo>
                        <a:pt x="11" y="10"/>
                      </a:lnTo>
                      <a:lnTo>
                        <a:pt x="6" y="5"/>
                      </a:lnTo>
                      <a:lnTo>
                        <a:pt x="1" y="1"/>
                      </a:lnTo>
                      <a:lnTo>
                        <a:pt x="1"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8" name="Freeform 838"/>
                <p:cNvSpPr>
                  <a:spLocks/>
                </p:cNvSpPr>
                <p:nvPr/>
              </p:nvSpPr>
              <p:spPr bwMode="auto">
                <a:xfrm>
                  <a:off x="2607" y="3176"/>
                  <a:ext cx="12" cy="12"/>
                </a:xfrm>
                <a:custGeom>
                  <a:avLst/>
                  <a:gdLst>
                    <a:gd name="T0" fmla="*/ 1 w 12"/>
                    <a:gd name="T1" fmla="*/ 0 h 12"/>
                    <a:gd name="T2" fmla="*/ 0 w 12"/>
                    <a:gd name="T3" fmla="*/ 0 h 12"/>
                    <a:gd name="T4" fmla="*/ 6 w 12"/>
                    <a:gd name="T5" fmla="*/ 6 h 12"/>
                    <a:gd name="T6" fmla="*/ 6 w 12"/>
                    <a:gd name="T7" fmla="*/ 6 h 12"/>
                    <a:gd name="T8" fmla="*/ 11 w 12"/>
                    <a:gd name="T9" fmla="*/ 11 h 12"/>
                    <a:gd name="T10" fmla="*/ 11 w 12"/>
                    <a:gd name="T11" fmla="*/ 10 h 12"/>
                    <a:gd name="T12" fmla="*/ 6 w 12"/>
                    <a:gd name="T13" fmla="*/ 5 h 12"/>
                    <a:gd name="T14" fmla="*/ 1 w 12"/>
                    <a:gd name="T15" fmla="*/ 1 h 12"/>
                    <a:gd name="T16" fmla="*/ 1 w 1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1" y="0"/>
                      </a:moveTo>
                      <a:lnTo>
                        <a:pt x="0" y="0"/>
                      </a:lnTo>
                      <a:lnTo>
                        <a:pt x="6" y="6"/>
                      </a:lnTo>
                      <a:lnTo>
                        <a:pt x="6" y="6"/>
                      </a:lnTo>
                      <a:lnTo>
                        <a:pt x="11" y="11"/>
                      </a:lnTo>
                      <a:lnTo>
                        <a:pt x="11" y="10"/>
                      </a:lnTo>
                      <a:lnTo>
                        <a:pt x="6" y="5"/>
                      </a:lnTo>
                      <a:lnTo>
                        <a:pt x="1" y="1"/>
                      </a:lnTo>
                      <a:lnTo>
                        <a:pt x="1"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9" name="Freeform 839"/>
                <p:cNvSpPr>
                  <a:spLocks/>
                </p:cNvSpPr>
                <p:nvPr/>
              </p:nvSpPr>
              <p:spPr bwMode="auto">
                <a:xfrm>
                  <a:off x="2611" y="3178"/>
                  <a:ext cx="4" cy="1"/>
                </a:xfrm>
                <a:custGeom>
                  <a:avLst/>
                  <a:gdLst>
                    <a:gd name="T0" fmla="*/ 3 w 4"/>
                    <a:gd name="T1" fmla="*/ 0 h 1"/>
                    <a:gd name="T2" fmla="*/ 0 w 4"/>
                    <a:gd name="T3" fmla="*/ 0 h 1"/>
                    <a:gd name="T4" fmla="*/ 1 w 4"/>
                    <a:gd name="T5" fmla="*/ 0 h 1"/>
                    <a:gd name="T6" fmla="*/ 3 w 4"/>
                    <a:gd name="T7" fmla="*/ 0 h 1"/>
                    <a:gd name="T8" fmla="*/ 3 w 4"/>
                    <a:gd name="T9" fmla="*/ 0 h 1"/>
                  </a:gdLst>
                  <a:ahLst/>
                  <a:cxnLst>
                    <a:cxn ang="0">
                      <a:pos x="T0" y="T1"/>
                    </a:cxn>
                    <a:cxn ang="0">
                      <a:pos x="T2" y="T3"/>
                    </a:cxn>
                    <a:cxn ang="0">
                      <a:pos x="T4" y="T5"/>
                    </a:cxn>
                    <a:cxn ang="0">
                      <a:pos x="T6" y="T7"/>
                    </a:cxn>
                    <a:cxn ang="0">
                      <a:pos x="T8" y="T9"/>
                    </a:cxn>
                  </a:cxnLst>
                  <a:rect l="0" t="0" r="r" b="b"/>
                  <a:pathLst>
                    <a:path w="4" h="1">
                      <a:moveTo>
                        <a:pt x="3" y="0"/>
                      </a:moveTo>
                      <a:lnTo>
                        <a:pt x="0" y="0"/>
                      </a:lnTo>
                      <a:lnTo>
                        <a:pt x="1" y="0"/>
                      </a:lnTo>
                      <a:lnTo>
                        <a:pt x="3" y="0"/>
                      </a:lnTo>
                      <a:lnTo>
                        <a:pt x="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0" name="Freeform 840"/>
                <p:cNvSpPr>
                  <a:spLocks/>
                </p:cNvSpPr>
                <p:nvPr/>
              </p:nvSpPr>
              <p:spPr bwMode="auto">
                <a:xfrm>
                  <a:off x="2611" y="3178"/>
                  <a:ext cx="6" cy="4"/>
                </a:xfrm>
                <a:custGeom>
                  <a:avLst/>
                  <a:gdLst>
                    <a:gd name="T0" fmla="*/ 5 w 6"/>
                    <a:gd name="T1" fmla="*/ 0 h 4"/>
                    <a:gd name="T2" fmla="*/ 0 w 6"/>
                    <a:gd name="T3" fmla="*/ 2 h 4"/>
                    <a:gd name="T4" fmla="*/ 2 w 6"/>
                    <a:gd name="T5" fmla="*/ 3 h 4"/>
                    <a:gd name="T6" fmla="*/ 5 w 6"/>
                    <a:gd name="T7" fmla="*/ 2 h 4"/>
                    <a:gd name="T8" fmla="*/ 5 w 6"/>
                    <a:gd name="T9" fmla="*/ 0 h 4"/>
                  </a:gdLst>
                  <a:ahLst/>
                  <a:cxnLst>
                    <a:cxn ang="0">
                      <a:pos x="T0" y="T1"/>
                    </a:cxn>
                    <a:cxn ang="0">
                      <a:pos x="T2" y="T3"/>
                    </a:cxn>
                    <a:cxn ang="0">
                      <a:pos x="T4" y="T5"/>
                    </a:cxn>
                    <a:cxn ang="0">
                      <a:pos x="T6" y="T7"/>
                    </a:cxn>
                    <a:cxn ang="0">
                      <a:pos x="T8" y="T9"/>
                    </a:cxn>
                  </a:cxnLst>
                  <a:rect l="0" t="0" r="r" b="b"/>
                  <a:pathLst>
                    <a:path w="6" h="4">
                      <a:moveTo>
                        <a:pt x="5" y="0"/>
                      </a:moveTo>
                      <a:lnTo>
                        <a:pt x="0" y="2"/>
                      </a:lnTo>
                      <a:lnTo>
                        <a:pt x="2" y="3"/>
                      </a:lnTo>
                      <a:lnTo>
                        <a:pt x="5" y="2"/>
                      </a:lnTo>
                      <a:lnTo>
                        <a:pt x="5"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1" name="Freeform 841"/>
                <p:cNvSpPr>
                  <a:spLocks/>
                </p:cNvSpPr>
                <p:nvPr/>
              </p:nvSpPr>
              <p:spPr bwMode="auto">
                <a:xfrm>
                  <a:off x="2614" y="3178"/>
                  <a:ext cx="3" cy="4"/>
                </a:xfrm>
                <a:custGeom>
                  <a:avLst/>
                  <a:gdLst>
                    <a:gd name="T0" fmla="*/ 0 w 3"/>
                    <a:gd name="T1" fmla="*/ 1 h 4"/>
                    <a:gd name="T2" fmla="*/ 0 w 3"/>
                    <a:gd name="T3" fmla="*/ 1 h 4"/>
                    <a:gd name="T4" fmla="*/ 2 w 3"/>
                    <a:gd name="T5" fmla="*/ 3 h 4"/>
                    <a:gd name="T6" fmla="*/ 2 w 3"/>
                    <a:gd name="T7" fmla="*/ 2 h 4"/>
                    <a:gd name="T8" fmla="*/ 2 w 3"/>
                    <a:gd name="T9" fmla="*/ 3 h 4"/>
                    <a:gd name="T10" fmla="*/ 2 w 3"/>
                    <a:gd name="T11" fmla="*/ 2 h 4"/>
                    <a:gd name="T12" fmla="*/ 1 w 3"/>
                    <a:gd name="T13" fmla="*/ 0 h 4"/>
                    <a:gd name="T14" fmla="*/ 0 w 3"/>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1"/>
                      </a:moveTo>
                      <a:lnTo>
                        <a:pt x="0" y="1"/>
                      </a:lnTo>
                      <a:lnTo>
                        <a:pt x="2" y="3"/>
                      </a:lnTo>
                      <a:lnTo>
                        <a:pt x="2" y="2"/>
                      </a:lnTo>
                      <a:lnTo>
                        <a:pt x="2" y="3"/>
                      </a:lnTo>
                      <a:lnTo>
                        <a:pt x="2" y="2"/>
                      </a:lnTo>
                      <a:lnTo>
                        <a:pt x="1" y="0"/>
                      </a:lnTo>
                      <a:lnTo>
                        <a:pt x="0" y="1"/>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2" name="Freeform 842"/>
                <p:cNvSpPr>
                  <a:spLocks/>
                </p:cNvSpPr>
                <p:nvPr/>
              </p:nvSpPr>
              <p:spPr bwMode="auto">
                <a:xfrm>
                  <a:off x="2614" y="3178"/>
                  <a:ext cx="3" cy="4"/>
                </a:xfrm>
                <a:custGeom>
                  <a:avLst/>
                  <a:gdLst>
                    <a:gd name="T0" fmla="*/ 0 w 3"/>
                    <a:gd name="T1" fmla="*/ 1 h 4"/>
                    <a:gd name="T2" fmla="*/ 0 w 3"/>
                    <a:gd name="T3" fmla="*/ 1 h 4"/>
                    <a:gd name="T4" fmla="*/ 2 w 3"/>
                    <a:gd name="T5" fmla="*/ 3 h 4"/>
                    <a:gd name="T6" fmla="*/ 2 w 3"/>
                    <a:gd name="T7" fmla="*/ 2 h 4"/>
                    <a:gd name="T8" fmla="*/ 2 w 3"/>
                    <a:gd name="T9" fmla="*/ 3 h 4"/>
                    <a:gd name="T10" fmla="*/ 2 w 3"/>
                    <a:gd name="T11" fmla="*/ 2 h 4"/>
                    <a:gd name="T12" fmla="*/ 1 w 3"/>
                    <a:gd name="T13" fmla="*/ 0 h 4"/>
                    <a:gd name="T14" fmla="*/ 0 w 3"/>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0" y="1"/>
                      </a:moveTo>
                      <a:lnTo>
                        <a:pt x="0" y="1"/>
                      </a:lnTo>
                      <a:lnTo>
                        <a:pt x="2" y="3"/>
                      </a:lnTo>
                      <a:lnTo>
                        <a:pt x="2" y="2"/>
                      </a:lnTo>
                      <a:lnTo>
                        <a:pt x="2" y="3"/>
                      </a:lnTo>
                      <a:lnTo>
                        <a:pt x="2" y="2"/>
                      </a:lnTo>
                      <a:lnTo>
                        <a:pt x="1" y="0"/>
                      </a:lnTo>
                      <a:lnTo>
                        <a:pt x="0" y="1"/>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3" name="Freeform 843"/>
                <p:cNvSpPr>
                  <a:spLocks/>
                </p:cNvSpPr>
                <p:nvPr/>
              </p:nvSpPr>
              <p:spPr bwMode="auto">
                <a:xfrm>
                  <a:off x="2628" y="3194"/>
                  <a:ext cx="11" cy="10"/>
                </a:xfrm>
                <a:custGeom>
                  <a:avLst/>
                  <a:gdLst>
                    <a:gd name="T0" fmla="*/ 0 w 11"/>
                    <a:gd name="T1" fmla="*/ 2 h 10"/>
                    <a:gd name="T2" fmla="*/ 0 w 11"/>
                    <a:gd name="T3" fmla="*/ 3 h 10"/>
                    <a:gd name="T4" fmla="*/ 5 w 11"/>
                    <a:gd name="T5" fmla="*/ 6 h 10"/>
                    <a:gd name="T6" fmla="*/ 7 w 11"/>
                    <a:gd name="T7" fmla="*/ 7 h 10"/>
                    <a:gd name="T8" fmla="*/ 10 w 11"/>
                    <a:gd name="T9" fmla="*/ 9 h 10"/>
                    <a:gd name="T10" fmla="*/ 10 w 11"/>
                    <a:gd name="T11" fmla="*/ 8 h 10"/>
                    <a:gd name="T12" fmla="*/ 6 w 11"/>
                    <a:gd name="T13" fmla="*/ 5 h 10"/>
                    <a:gd name="T14" fmla="*/ 6 w 11"/>
                    <a:gd name="T15" fmla="*/ 3 h 10"/>
                    <a:gd name="T16" fmla="*/ 5 w 11"/>
                    <a:gd name="T17" fmla="*/ 3 h 10"/>
                    <a:gd name="T18" fmla="*/ 4 w 11"/>
                    <a:gd name="T19" fmla="*/ 3 h 10"/>
                    <a:gd name="T20" fmla="*/ 4 w 11"/>
                    <a:gd name="T21" fmla="*/ 2 h 10"/>
                    <a:gd name="T22" fmla="*/ 4 w 11"/>
                    <a:gd name="T23" fmla="*/ 2 h 10"/>
                    <a:gd name="T24" fmla="*/ 2 w 11"/>
                    <a:gd name="T25" fmla="*/ 2 h 10"/>
                    <a:gd name="T26" fmla="*/ 2 w 11"/>
                    <a:gd name="T27" fmla="*/ 1 h 10"/>
                    <a:gd name="T28" fmla="*/ 3 w 11"/>
                    <a:gd name="T29" fmla="*/ 1 h 10"/>
                    <a:gd name="T30" fmla="*/ 3 w 11"/>
                    <a:gd name="T31" fmla="*/ 0 h 10"/>
                    <a:gd name="T32" fmla="*/ 0 w 11"/>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0" y="2"/>
                      </a:moveTo>
                      <a:lnTo>
                        <a:pt x="0" y="3"/>
                      </a:lnTo>
                      <a:lnTo>
                        <a:pt x="5" y="6"/>
                      </a:lnTo>
                      <a:lnTo>
                        <a:pt x="7" y="7"/>
                      </a:lnTo>
                      <a:lnTo>
                        <a:pt x="10" y="9"/>
                      </a:lnTo>
                      <a:lnTo>
                        <a:pt x="10" y="8"/>
                      </a:lnTo>
                      <a:lnTo>
                        <a:pt x="6" y="5"/>
                      </a:lnTo>
                      <a:lnTo>
                        <a:pt x="6" y="3"/>
                      </a:lnTo>
                      <a:lnTo>
                        <a:pt x="5" y="3"/>
                      </a:lnTo>
                      <a:lnTo>
                        <a:pt x="4" y="3"/>
                      </a:lnTo>
                      <a:lnTo>
                        <a:pt x="4" y="2"/>
                      </a:lnTo>
                      <a:lnTo>
                        <a:pt x="4" y="2"/>
                      </a:lnTo>
                      <a:lnTo>
                        <a:pt x="2" y="2"/>
                      </a:lnTo>
                      <a:lnTo>
                        <a:pt x="2" y="1"/>
                      </a:lnTo>
                      <a:lnTo>
                        <a:pt x="3" y="1"/>
                      </a:lnTo>
                      <a:lnTo>
                        <a:pt x="3" y="0"/>
                      </a:lnTo>
                      <a:lnTo>
                        <a:pt x="0" y="2"/>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4" name="Freeform 844"/>
                <p:cNvSpPr>
                  <a:spLocks/>
                </p:cNvSpPr>
                <p:nvPr/>
              </p:nvSpPr>
              <p:spPr bwMode="auto">
                <a:xfrm>
                  <a:off x="2628" y="3194"/>
                  <a:ext cx="11" cy="10"/>
                </a:xfrm>
                <a:custGeom>
                  <a:avLst/>
                  <a:gdLst>
                    <a:gd name="T0" fmla="*/ 0 w 11"/>
                    <a:gd name="T1" fmla="*/ 2 h 10"/>
                    <a:gd name="T2" fmla="*/ 0 w 11"/>
                    <a:gd name="T3" fmla="*/ 3 h 10"/>
                    <a:gd name="T4" fmla="*/ 5 w 11"/>
                    <a:gd name="T5" fmla="*/ 6 h 10"/>
                    <a:gd name="T6" fmla="*/ 7 w 11"/>
                    <a:gd name="T7" fmla="*/ 7 h 10"/>
                    <a:gd name="T8" fmla="*/ 10 w 11"/>
                    <a:gd name="T9" fmla="*/ 9 h 10"/>
                    <a:gd name="T10" fmla="*/ 10 w 11"/>
                    <a:gd name="T11" fmla="*/ 8 h 10"/>
                    <a:gd name="T12" fmla="*/ 6 w 11"/>
                    <a:gd name="T13" fmla="*/ 5 h 10"/>
                    <a:gd name="T14" fmla="*/ 6 w 11"/>
                    <a:gd name="T15" fmla="*/ 3 h 10"/>
                    <a:gd name="T16" fmla="*/ 5 w 11"/>
                    <a:gd name="T17" fmla="*/ 3 h 10"/>
                    <a:gd name="T18" fmla="*/ 4 w 11"/>
                    <a:gd name="T19" fmla="*/ 3 h 10"/>
                    <a:gd name="T20" fmla="*/ 4 w 11"/>
                    <a:gd name="T21" fmla="*/ 2 h 10"/>
                    <a:gd name="T22" fmla="*/ 4 w 11"/>
                    <a:gd name="T23" fmla="*/ 2 h 10"/>
                    <a:gd name="T24" fmla="*/ 2 w 11"/>
                    <a:gd name="T25" fmla="*/ 2 h 10"/>
                    <a:gd name="T26" fmla="*/ 2 w 11"/>
                    <a:gd name="T27" fmla="*/ 1 h 10"/>
                    <a:gd name="T28" fmla="*/ 3 w 11"/>
                    <a:gd name="T29" fmla="*/ 1 h 10"/>
                    <a:gd name="T30" fmla="*/ 3 w 11"/>
                    <a:gd name="T31" fmla="*/ 0 h 10"/>
                    <a:gd name="T32" fmla="*/ 0 w 11"/>
                    <a:gd name="T33"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0">
                      <a:moveTo>
                        <a:pt x="0" y="2"/>
                      </a:moveTo>
                      <a:lnTo>
                        <a:pt x="0" y="3"/>
                      </a:lnTo>
                      <a:lnTo>
                        <a:pt x="5" y="6"/>
                      </a:lnTo>
                      <a:lnTo>
                        <a:pt x="7" y="7"/>
                      </a:lnTo>
                      <a:lnTo>
                        <a:pt x="10" y="9"/>
                      </a:lnTo>
                      <a:lnTo>
                        <a:pt x="10" y="8"/>
                      </a:lnTo>
                      <a:lnTo>
                        <a:pt x="6" y="5"/>
                      </a:lnTo>
                      <a:lnTo>
                        <a:pt x="6" y="3"/>
                      </a:lnTo>
                      <a:lnTo>
                        <a:pt x="5" y="3"/>
                      </a:lnTo>
                      <a:lnTo>
                        <a:pt x="4" y="3"/>
                      </a:lnTo>
                      <a:lnTo>
                        <a:pt x="4" y="2"/>
                      </a:lnTo>
                      <a:lnTo>
                        <a:pt x="4" y="2"/>
                      </a:lnTo>
                      <a:lnTo>
                        <a:pt x="2" y="2"/>
                      </a:lnTo>
                      <a:lnTo>
                        <a:pt x="2" y="1"/>
                      </a:lnTo>
                      <a:lnTo>
                        <a:pt x="3" y="1"/>
                      </a:lnTo>
                      <a:lnTo>
                        <a:pt x="3" y="0"/>
                      </a:lnTo>
                      <a:lnTo>
                        <a:pt x="0" y="2"/>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5" name="Freeform 845"/>
                <p:cNvSpPr>
                  <a:spLocks/>
                </p:cNvSpPr>
                <p:nvPr/>
              </p:nvSpPr>
              <p:spPr bwMode="auto">
                <a:xfrm>
                  <a:off x="2620" y="3171"/>
                  <a:ext cx="3" cy="2"/>
                </a:xfrm>
                <a:custGeom>
                  <a:avLst/>
                  <a:gdLst>
                    <a:gd name="T0" fmla="*/ 0 w 3"/>
                    <a:gd name="T1" fmla="*/ 0 h 2"/>
                    <a:gd name="T2" fmla="*/ 0 w 3"/>
                    <a:gd name="T3" fmla="*/ 1 h 2"/>
                    <a:gd name="T4" fmla="*/ 1 w 3"/>
                    <a:gd name="T5" fmla="*/ 1 h 2"/>
                    <a:gd name="T6" fmla="*/ 1 w 3"/>
                    <a:gd name="T7" fmla="*/ 1 h 2"/>
                    <a:gd name="T8" fmla="*/ 2 w 3"/>
                    <a:gd name="T9" fmla="*/ 1 h 2"/>
                    <a:gd name="T10" fmla="*/ 2 w 3"/>
                    <a:gd name="T11" fmla="*/ 1 h 2"/>
                    <a:gd name="T12" fmla="*/ 2 w 3"/>
                    <a:gd name="T13" fmla="*/ 1 h 2"/>
                    <a:gd name="T14" fmla="*/ 2 w 3"/>
                    <a:gd name="T15" fmla="*/ 1 h 2"/>
                    <a:gd name="T16" fmla="*/ 2 w 3"/>
                    <a:gd name="T17" fmla="*/ 1 h 2"/>
                    <a:gd name="T18" fmla="*/ 0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0" y="0"/>
                      </a:moveTo>
                      <a:lnTo>
                        <a:pt x="0" y="1"/>
                      </a:lnTo>
                      <a:lnTo>
                        <a:pt x="1" y="1"/>
                      </a:lnTo>
                      <a:lnTo>
                        <a:pt x="1" y="1"/>
                      </a:lnTo>
                      <a:lnTo>
                        <a:pt x="2" y="1"/>
                      </a:lnTo>
                      <a:lnTo>
                        <a:pt x="2" y="1"/>
                      </a:lnTo>
                      <a:lnTo>
                        <a:pt x="2" y="1"/>
                      </a:lnTo>
                      <a:lnTo>
                        <a:pt x="2" y="1"/>
                      </a:lnTo>
                      <a:lnTo>
                        <a:pt x="2" y="1"/>
                      </a:lnTo>
                      <a:lnTo>
                        <a:pt x="0"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6" name="Freeform 846"/>
                <p:cNvSpPr>
                  <a:spLocks/>
                </p:cNvSpPr>
                <p:nvPr/>
              </p:nvSpPr>
              <p:spPr bwMode="auto">
                <a:xfrm>
                  <a:off x="2620" y="3171"/>
                  <a:ext cx="9" cy="8"/>
                </a:xfrm>
                <a:custGeom>
                  <a:avLst/>
                  <a:gdLst>
                    <a:gd name="T0" fmla="*/ 1 w 9"/>
                    <a:gd name="T1" fmla="*/ 0 h 8"/>
                    <a:gd name="T2" fmla="*/ 0 w 9"/>
                    <a:gd name="T3" fmla="*/ 4 h 8"/>
                    <a:gd name="T4" fmla="*/ 2 w 9"/>
                    <a:gd name="T5" fmla="*/ 4 h 8"/>
                    <a:gd name="T6" fmla="*/ 4 w 9"/>
                    <a:gd name="T7" fmla="*/ 4 h 8"/>
                    <a:gd name="T8" fmla="*/ 7 w 9"/>
                    <a:gd name="T9" fmla="*/ 5 h 8"/>
                    <a:gd name="T10" fmla="*/ 7 w 9"/>
                    <a:gd name="T11" fmla="*/ 6 h 8"/>
                    <a:gd name="T12" fmla="*/ 7 w 9"/>
                    <a:gd name="T13" fmla="*/ 7 h 8"/>
                    <a:gd name="T14" fmla="*/ 8 w 9"/>
                    <a:gd name="T15" fmla="*/ 7 h 8"/>
                    <a:gd name="T16" fmla="*/ 8 w 9"/>
                    <a:gd name="T17" fmla="*/ 4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0" y="4"/>
                      </a:lnTo>
                      <a:lnTo>
                        <a:pt x="2" y="4"/>
                      </a:lnTo>
                      <a:lnTo>
                        <a:pt x="4" y="4"/>
                      </a:lnTo>
                      <a:lnTo>
                        <a:pt x="7" y="5"/>
                      </a:lnTo>
                      <a:lnTo>
                        <a:pt x="7" y="6"/>
                      </a:lnTo>
                      <a:lnTo>
                        <a:pt x="7" y="7"/>
                      </a:lnTo>
                      <a:lnTo>
                        <a:pt x="8" y="7"/>
                      </a:lnTo>
                      <a:lnTo>
                        <a:pt x="8" y="4"/>
                      </a:lnTo>
                      <a:lnTo>
                        <a:pt x="1" y="0"/>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7" name="Freeform 847"/>
                <p:cNvSpPr>
                  <a:spLocks/>
                </p:cNvSpPr>
                <p:nvPr/>
              </p:nvSpPr>
              <p:spPr bwMode="auto">
                <a:xfrm>
                  <a:off x="2620" y="3176"/>
                  <a:ext cx="9" cy="6"/>
                </a:xfrm>
                <a:custGeom>
                  <a:avLst/>
                  <a:gdLst>
                    <a:gd name="T0" fmla="*/ 3 w 9"/>
                    <a:gd name="T1" fmla="*/ 0 h 6"/>
                    <a:gd name="T2" fmla="*/ 1 w 9"/>
                    <a:gd name="T3" fmla="*/ 0 h 6"/>
                    <a:gd name="T4" fmla="*/ 0 w 9"/>
                    <a:gd name="T5" fmla="*/ 0 h 6"/>
                    <a:gd name="T6" fmla="*/ 1 w 9"/>
                    <a:gd name="T7" fmla="*/ 1 h 6"/>
                    <a:gd name="T8" fmla="*/ 0 w 9"/>
                    <a:gd name="T9" fmla="*/ 1 h 6"/>
                    <a:gd name="T10" fmla="*/ 1 w 9"/>
                    <a:gd name="T11" fmla="*/ 1 h 6"/>
                    <a:gd name="T12" fmla="*/ 0 w 9"/>
                    <a:gd name="T13" fmla="*/ 2 h 6"/>
                    <a:gd name="T14" fmla="*/ 0 w 9"/>
                    <a:gd name="T15" fmla="*/ 3 h 6"/>
                    <a:gd name="T16" fmla="*/ 3 w 9"/>
                    <a:gd name="T17" fmla="*/ 5 h 6"/>
                    <a:gd name="T18" fmla="*/ 4 w 9"/>
                    <a:gd name="T19" fmla="*/ 5 h 6"/>
                    <a:gd name="T20" fmla="*/ 6 w 9"/>
                    <a:gd name="T21" fmla="*/ 5 h 6"/>
                    <a:gd name="T22" fmla="*/ 7 w 9"/>
                    <a:gd name="T23" fmla="*/ 5 h 6"/>
                    <a:gd name="T24" fmla="*/ 8 w 9"/>
                    <a:gd name="T25" fmla="*/ 5 h 6"/>
                    <a:gd name="T26" fmla="*/ 8 w 9"/>
                    <a:gd name="T27" fmla="*/ 4 h 6"/>
                    <a:gd name="T28" fmla="*/ 7 w 9"/>
                    <a:gd name="T29" fmla="*/ 3 h 6"/>
                    <a:gd name="T30" fmla="*/ 6 w 9"/>
                    <a:gd name="T31" fmla="*/ 3 h 6"/>
                    <a:gd name="T32" fmla="*/ 6 w 9"/>
                    <a:gd name="T33" fmla="*/ 2 h 6"/>
                    <a:gd name="T34" fmla="*/ 6 w 9"/>
                    <a:gd name="T35" fmla="*/ 1 h 6"/>
                    <a:gd name="T36" fmla="*/ 6 w 9"/>
                    <a:gd name="T37" fmla="*/ 1 h 6"/>
                    <a:gd name="T38" fmla="*/ 5 w 9"/>
                    <a:gd name="T39" fmla="*/ 1 h 6"/>
                    <a:gd name="T40" fmla="*/ 4 w 9"/>
                    <a:gd name="T41" fmla="*/ 1 h 6"/>
                    <a:gd name="T42" fmla="*/ 3 w 9"/>
                    <a:gd name="T43" fmla="*/ 0 h 6"/>
                    <a:gd name="T44" fmla="*/ 4 w 9"/>
                    <a:gd name="T45" fmla="*/ 0 h 6"/>
                    <a:gd name="T46" fmla="*/ 3 w 9"/>
                    <a:gd name="T4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6">
                      <a:moveTo>
                        <a:pt x="3" y="0"/>
                      </a:moveTo>
                      <a:lnTo>
                        <a:pt x="1" y="0"/>
                      </a:lnTo>
                      <a:lnTo>
                        <a:pt x="0" y="0"/>
                      </a:lnTo>
                      <a:lnTo>
                        <a:pt x="1" y="1"/>
                      </a:lnTo>
                      <a:lnTo>
                        <a:pt x="0" y="1"/>
                      </a:lnTo>
                      <a:lnTo>
                        <a:pt x="1" y="1"/>
                      </a:lnTo>
                      <a:lnTo>
                        <a:pt x="0" y="2"/>
                      </a:lnTo>
                      <a:lnTo>
                        <a:pt x="0" y="3"/>
                      </a:lnTo>
                      <a:lnTo>
                        <a:pt x="3" y="5"/>
                      </a:lnTo>
                      <a:lnTo>
                        <a:pt x="4" y="5"/>
                      </a:lnTo>
                      <a:lnTo>
                        <a:pt x="6" y="5"/>
                      </a:lnTo>
                      <a:lnTo>
                        <a:pt x="7" y="5"/>
                      </a:lnTo>
                      <a:lnTo>
                        <a:pt x="8" y="5"/>
                      </a:lnTo>
                      <a:lnTo>
                        <a:pt x="8" y="4"/>
                      </a:lnTo>
                      <a:lnTo>
                        <a:pt x="7" y="3"/>
                      </a:lnTo>
                      <a:lnTo>
                        <a:pt x="6" y="3"/>
                      </a:lnTo>
                      <a:lnTo>
                        <a:pt x="6" y="2"/>
                      </a:lnTo>
                      <a:lnTo>
                        <a:pt x="6" y="1"/>
                      </a:lnTo>
                      <a:lnTo>
                        <a:pt x="6" y="1"/>
                      </a:lnTo>
                      <a:lnTo>
                        <a:pt x="5" y="1"/>
                      </a:lnTo>
                      <a:lnTo>
                        <a:pt x="4" y="1"/>
                      </a:lnTo>
                      <a:lnTo>
                        <a:pt x="3" y="0"/>
                      </a:lnTo>
                      <a:lnTo>
                        <a:pt x="4" y="0"/>
                      </a:lnTo>
                      <a:lnTo>
                        <a:pt x="3"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 name="Freeform 848"/>
                <p:cNvSpPr>
                  <a:spLocks/>
                </p:cNvSpPr>
                <p:nvPr/>
              </p:nvSpPr>
              <p:spPr bwMode="auto">
                <a:xfrm>
                  <a:off x="2616" y="3172"/>
                  <a:ext cx="3" cy="5"/>
                </a:xfrm>
                <a:custGeom>
                  <a:avLst/>
                  <a:gdLst>
                    <a:gd name="T0" fmla="*/ 2 w 3"/>
                    <a:gd name="T1" fmla="*/ 4 h 5"/>
                    <a:gd name="T2" fmla="*/ 1 w 3"/>
                    <a:gd name="T3" fmla="*/ 4 h 5"/>
                    <a:gd name="T4" fmla="*/ 0 w 3"/>
                    <a:gd name="T5" fmla="*/ 0 h 5"/>
                    <a:gd name="T6" fmla="*/ 1 w 3"/>
                    <a:gd name="T7" fmla="*/ 0 h 5"/>
                    <a:gd name="T8" fmla="*/ 2 w 3"/>
                    <a:gd name="T9" fmla="*/ 4 h 5"/>
                  </a:gdLst>
                  <a:ahLst/>
                  <a:cxnLst>
                    <a:cxn ang="0">
                      <a:pos x="T0" y="T1"/>
                    </a:cxn>
                    <a:cxn ang="0">
                      <a:pos x="T2" y="T3"/>
                    </a:cxn>
                    <a:cxn ang="0">
                      <a:pos x="T4" y="T5"/>
                    </a:cxn>
                    <a:cxn ang="0">
                      <a:pos x="T6" y="T7"/>
                    </a:cxn>
                    <a:cxn ang="0">
                      <a:pos x="T8" y="T9"/>
                    </a:cxn>
                  </a:cxnLst>
                  <a:rect l="0" t="0" r="r" b="b"/>
                  <a:pathLst>
                    <a:path w="3" h="5">
                      <a:moveTo>
                        <a:pt x="2" y="4"/>
                      </a:moveTo>
                      <a:lnTo>
                        <a:pt x="1" y="4"/>
                      </a:lnTo>
                      <a:lnTo>
                        <a:pt x="0" y="0"/>
                      </a:lnTo>
                      <a:lnTo>
                        <a:pt x="1" y="0"/>
                      </a:lnTo>
                      <a:lnTo>
                        <a:pt x="2" y="4"/>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 name="Freeform 849"/>
                <p:cNvSpPr>
                  <a:spLocks/>
                </p:cNvSpPr>
                <p:nvPr/>
              </p:nvSpPr>
              <p:spPr bwMode="auto">
                <a:xfrm>
                  <a:off x="2618" y="3176"/>
                  <a:ext cx="3" cy="3"/>
                </a:xfrm>
                <a:custGeom>
                  <a:avLst/>
                  <a:gdLst>
                    <a:gd name="T0" fmla="*/ 0 w 3"/>
                    <a:gd name="T1" fmla="*/ 0 h 3"/>
                    <a:gd name="T2" fmla="*/ 1 w 3"/>
                    <a:gd name="T3" fmla="*/ 0 h 3"/>
                    <a:gd name="T4" fmla="*/ 2 w 3"/>
                    <a:gd name="T5" fmla="*/ 2 h 3"/>
                    <a:gd name="T6" fmla="*/ 1 w 3"/>
                    <a:gd name="T7" fmla="*/ 2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lnTo>
                        <a:pt x="1" y="0"/>
                      </a:lnTo>
                      <a:lnTo>
                        <a:pt x="2" y="2"/>
                      </a:lnTo>
                      <a:lnTo>
                        <a:pt x="1" y="2"/>
                      </a:lnTo>
                      <a:lnTo>
                        <a:pt x="0"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0" name="Freeform 850"/>
                <p:cNvSpPr>
                  <a:spLocks/>
                </p:cNvSpPr>
                <p:nvPr/>
              </p:nvSpPr>
              <p:spPr bwMode="auto">
                <a:xfrm>
                  <a:off x="2618" y="3172"/>
                  <a:ext cx="1" cy="5"/>
                </a:xfrm>
                <a:custGeom>
                  <a:avLst/>
                  <a:gdLst>
                    <a:gd name="T0" fmla="*/ 0 w 1"/>
                    <a:gd name="T1" fmla="*/ 4 h 5"/>
                    <a:gd name="T2" fmla="*/ 0 w 1"/>
                    <a:gd name="T3" fmla="*/ 4 h 5"/>
                    <a:gd name="T4" fmla="*/ 0 w 1"/>
                    <a:gd name="T5" fmla="*/ 3 h 5"/>
                    <a:gd name="T6" fmla="*/ 0 w 1"/>
                    <a:gd name="T7" fmla="*/ 0 h 5"/>
                    <a:gd name="T8" fmla="*/ 0 w 1"/>
                    <a:gd name="T9" fmla="*/ 4 h 5"/>
                  </a:gdLst>
                  <a:ahLst/>
                  <a:cxnLst>
                    <a:cxn ang="0">
                      <a:pos x="T0" y="T1"/>
                    </a:cxn>
                    <a:cxn ang="0">
                      <a:pos x="T2" y="T3"/>
                    </a:cxn>
                    <a:cxn ang="0">
                      <a:pos x="T4" y="T5"/>
                    </a:cxn>
                    <a:cxn ang="0">
                      <a:pos x="T6" y="T7"/>
                    </a:cxn>
                    <a:cxn ang="0">
                      <a:pos x="T8" y="T9"/>
                    </a:cxn>
                  </a:cxnLst>
                  <a:rect l="0" t="0" r="r" b="b"/>
                  <a:pathLst>
                    <a:path w="1" h="5">
                      <a:moveTo>
                        <a:pt x="0" y="4"/>
                      </a:moveTo>
                      <a:lnTo>
                        <a:pt x="0" y="4"/>
                      </a:lnTo>
                      <a:lnTo>
                        <a:pt x="0" y="3"/>
                      </a:lnTo>
                      <a:lnTo>
                        <a:pt x="0" y="0"/>
                      </a:lnTo>
                      <a:lnTo>
                        <a:pt x="0" y="4"/>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1" name="Freeform 851"/>
                <p:cNvSpPr>
                  <a:spLocks/>
                </p:cNvSpPr>
                <p:nvPr/>
              </p:nvSpPr>
              <p:spPr bwMode="auto">
                <a:xfrm>
                  <a:off x="2618" y="3176"/>
                  <a:ext cx="3" cy="3"/>
                </a:xfrm>
                <a:custGeom>
                  <a:avLst/>
                  <a:gdLst>
                    <a:gd name="T0" fmla="*/ 0 w 3"/>
                    <a:gd name="T1" fmla="*/ 0 h 3"/>
                    <a:gd name="T2" fmla="*/ 1 w 3"/>
                    <a:gd name="T3" fmla="*/ 0 h 3"/>
                    <a:gd name="T4" fmla="*/ 2 w 3"/>
                    <a:gd name="T5" fmla="*/ 1 h 3"/>
                    <a:gd name="T6" fmla="*/ 1 w 3"/>
                    <a:gd name="T7" fmla="*/ 2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lnTo>
                        <a:pt x="1" y="0"/>
                      </a:lnTo>
                      <a:lnTo>
                        <a:pt x="2" y="1"/>
                      </a:lnTo>
                      <a:lnTo>
                        <a:pt x="1" y="2"/>
                      </a:lnTo>
                      <a:lnTo>
                        <a:pt x="0"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2" name="Freeform 852"/>
                <p:cNvSpPr>
                  <a:spLocks/>
                </p:cNvSpPr>
                <p:nvPr/>
              </p:nvSpPr>
              <p:spPr bwMode="auto">
                <a:xfrm>
                  <a:off x="2616" y="3176"/>
                  <a:ext cx="3" cy="1"/>
                </a:xfrm>
                <a:custGeom>
                  <a:avLst/>
                  <a:gdLst>
                    <a:gd name="T0" fmla="*/ 0 w 3"/>
                    <a:gd name="T1" fmla="*/ 0 h 1"/>
                    <a:gd name="T2" fmla="*/ 0 w 3"/>
                    <a:gd name="T3" fmla="*/ 0 h 1"/>
                    <a:gd name="T4" fmla="*/ 1 w 3"/>
                    <a:gd name="T5" fmla="*/ 0 h 1"/>
                    <a:gd name="T6" fmla="*/ 2 w 3"/>
                    <a:gd name="T7" fmla="*/ 0 h 1"/>
                    <a:gd name="T8" fmla="*/ 2 w 3"/>
                    <a:gd name="T9" fmla="*/ 0 h 1"/>
                    <a:gd name="T10" fmla="*/ 2 w 3"/>
                    <a:gd name="T11" fmla="*/ 0 h 1"/>
                    <a:gd name="T12" fmla="*/ 1 w 3"/>
                    <a:gd name="T13" fmla="*/ 0 h 1"/>
                    <a:gd name="T14" fmla="*/ 0 w 3"/>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
                      <a:moveTo>
                        <a:pt x="0" y="0"/>
                      </a:moveTo>
                      <a:lnTo>
                        <a:pt x="0" y="0"/>
                      </a:lnTo>
                      <a:lnTo>
                        <a:pt x="1" y="0"/>
                      </a:lnTo>
                      <a:lnTo>
                        <a:pt x="2" y="0"/>
                      </a:lnTo>
                      <a:lnTo>
                        <a:pt x="2" y="0"/>
                      </a:lnTo>
                      <a:lnTo>
                        <a:pt x="2" y="0"/>
                      </a:lnTo>
                      <a:lnTo>
                        <a:pt x="1" y="0"/>
                      </a:lnTo>
                      <a:lnTo>
                        <a:pt x="0"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3" name="Freeform 853"/>
                <p:cNvSpPr>
                  <a:spLocks/>
                </p:cNvSpPr>
                <p:nvPr/>
              </p:nvSpPr>
              <p:spPr bwMode="auto">
                <a:xfrm>
                  <a:off x="2616" y="3176"/>
                  <a:ext cx="5" cy="3"/>
                </a:xfrm>
                <a:custGeom>
                  <a:avLst/>
                  <a:gdLst>
                    <a:gd name="T0" fmla="*/ 0 w 5"/>
                    <a:gd name="T1" fmla="*/ 0 h 3"/>
                    <a:gd name="T2" fmla="*/ 0 w 5"/>
                    <a:gd name="T3" fmla="*/ 1 h 3"/>
                    <a:gd name="T4" fmla="*/ 2 w 5"/>
                    <a:gd name="T5" fmla="*/ 2 h 3"/>
                    <a:gd name="T6" fmla="*/ 3 w 5"/>
                    <a:gd name="T7" fmla="*/ 2 h 3"/>
                    <a:gd name="T8" fmla="*/ 4 w 5"/>
                    <a:gd name="T9" fmla="*/ 1 h 3"/>
                    <a:gd name="T10" fmla="*/ 4 w 5"/>
                    <a:gd name="T11" fmla="*/ 1 h 3"/>
                    <a:gd name="T12" fmla="*/ 2 w 5"/>
                    <a:gd name="T13" fmla="*/ 1 h 3"/>
                    <a:gd name="T14" fmla="*/ 0 w 5"/>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0" y="0"/>
                      </a:moveTo>
                      <a:lnTo>
                        <a:pt x="0" y="1"/>
                      </a:lnTo>
                      <a:lnTo>
                        <a:pt x="2" y="2"/>
                      </a:lnTo>
                      <a:lnTo>
                        <a:pt x="3" y="2"/>
                      </a:lnTo>
                      <a:lnTo>
                        <a:pt x="4" y="1"/>
                      </a:lnTo>
                      <a:lnTo>
                        <a:pt x="4" y="1"/>
                      </a:lnTo>
                      <a:lnTo>
                        <a:pt x="2" y="1"/>
                      </a:lnTo>
                      <a:lnTo>
                        <a:pt x="0" y="0"/>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4" name="Freeform 854"/>
                <p:cNvSpPr>
                  <a:spLocks/>
                </p:cNvSpPr>
                <p:nvPr/>
              </p:nvSpPr>
              <p:spPr bwMode="auto">
                <a:xfrm>
                  <a:off x="2616" y="3178"/>
                  <a:ext cx="5" cy="4"/>
                </a:xfrm>
                <a:custGeom>
                  <a:avLst/>
                  <a:gdLst>
                    <a:gd name="T0" fmla="*/ 0 w 5"/>
                    <a:gd name="T1" fmla="*/ 0 h 4"/>
                    <a:gd name="T2" fmla="*/ 0 w 5"/>
                    <a:gd name="T3" fmla="*/ 0 h 4"/>
                    <a:gd name="T4" fmla="*/ 1 w 5"/>
                    <a:gd name="T5" fmla="*/ 1 h 4"/>
                    <a:gd name="T6" fmla="*/ 2 w 5"/>
                    <a:gd name="T7" fmla="*/ 1 h 4"/>
                    <a:gd name="T8" fmla="*/ 4 w 5"/>
                    <a:gd name="T9" fmla="*/ 3 h 4"/>
                    <a:gd name="T10" fmla="*/ 4 w 5"/>
                    <a:gd name="T11" fmla="*/ 3 h 4"/>
                    <a:gd name="T12" fmla="*/ 2 w 5"/>
                    <a:gd name="T13" fmla="*/ 1 h 4"/>
                    <a:gd name="T14" fmla="*/ 2 w 5"/>
                    <a:gd name="T15" fmla="*/ 0 h 4"/>
                    <a:gd name="T16" fmla="*/ 2 w 5"/>
                    <a:gd name="T17" fmla="*/ 0 h 4"/>
                    <a:gd name="T18" fmla="*/ 2 w 5"/>
                    <a:gd name="T19" fmla="*/ 0 h 4"/>
                    <a:gd name="T20" fmla="*/ 1 w 5"/>
                    <a:gd name="T21" fmla="*/ 0 h 4"/>
                    <a:gd name="T22" fmla="*/ 0 w 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0" y="0"/>
                      </a:moveTo>
                      <a:lnTo>
                        <a:pt x="0" y="0"/>
                      </a:lnTo>
                      <a:lnTo>
                        <a:pt x="1" y="1"/>
                      </a:lnTo>
                      <a:lnTo>
                        <a:pt x="2" y="1"/>
                      </a:lnTo>
                      <a:lnTo>
                        <a:pt x="4" y="3"/>
                      </a:lnTo>
                      <a:lnTo>
                        <a:pt x="4" y="3"/>
                      </a:lnTo>
                      <a:lnTo>
                        <a:pt x="2" y="1"/>
                      </a:lnTo>
                      <a:lnTo>
                        <a:pt x="2" y="0"/>
                      </a:lnTo>
                      <a:lnTo>
                        <a:pt x="2" y="0"/>
                      </a:lnTo>
                      <a:lnTo>
                        <a:pt x="2"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5" name="Freeform 855"/>
                <p:cNvSpPr>
                  <a:spLocks/>
                </p:cNvSpPr>
                <p:nvPr/>
              </p:nvSpPr>
              <p:spPr bwMode="auto">
                <a:xfrm>
                  <a:off x="2616" y="3178"/>
                  <a:ext cx="7" cy="6"/>
                </a:xfrm>
                <a:custGeom>
                  <a:avLst/>
                  <a:gdLst>
                    <a:gd name="T0" fmla="*/ 0 w 7"/>
                    <a:gd name="T1" fmla="*/ 0 h 6"/>
                    <a:gd name="T2" fmla="*/ 2 w 7"/>
                    <a:gd name="T3" fmla="*/ 2 h 6"/>
                    <a:gd name="T4" fmla="*/ 2 w 7"/>
                    <a:gd name="T5" fmla="*/ 2 h 6"/>
                    <a:gd name="T6" fmla="*/ 6 w 7"/>
                    <a:gd name="T7" fmla="*/ 5 h 6"/>
                    <a:gd name="T8" fmla="*/ 6 w 7"/>
                    <a:gd name="T9" fmla="*/ 4 h 6"/>
                    <a:gd name="T10" fmla="*/ 3 w 7"/>
                    <a:gd name="T11" fmla="*/ 2 h 6"/>
                    <a:gd name="T12" fmla="*/ 4 w 7"/>
                    <a:gd name="T13" fmla="*/ 1 h 6"/>
                    <a:gd name="T14" fmla="*/ 4 w 7"/>
                    <a:gd name="T15" fmla="*/ 0 h 6"/>
                    <a:gd name="T16" fmla="*/ 3 w 7"/>
                    <a:gd name="T17" fmla="*/ 1 h 6"/>
                    <a:gd name="T18" fmla="*/ 2 w 7"/>
                    <a:gd name="T19" fmla="*/ 1 h 6"/>
                    <a:gd name="T20" fmla="*/ 0 w 7"/>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0" y="0"/>
                      </a:moveTo>
                      <a:lnTo>
                        <a:pt x="2" y="2"/>
                      </a:lnTo>
                      <a:lnTo>
                        <a:pt x="2" y="2"/>
                      </a:lnTo>
                      <a:lnTo>
                        <a:pt x="6" y="5"/>
                      </a:lnTo>
                      <a:lnTo>
                        <a:pt x="6" y="4"/>
                      </a:lnTo>
                      <a:lnTo>
                        <a:pt x="3" y="2"/>
                      </a:lnTo>
                      <a:lnTo>
                        <a:pt x="4" y="1"/>
                      </a:lnTo>
                      <a:lnTo>
                        <a:pt x="4" y="0"/>
                      </a:lnTo>
                      <a:lnTo>
                        <a:pt x="3" y="1"/>
                      </a:lnTo>
                      <a:lnTo>
                        <a:pt x="2" y="1"/>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6" name="Freeform 856"/>
                <p:cNvSpPr>
                  <a:spLocks/>
                </p:cNvSpPr>
                <p:nvPr/>
              </p:nvSpPr>
              <p:spPr bwMode="auto">
                <a:xfrm>
                  <a:off x="2628" y="3181"/>
                  <a:ext cx="1" cy="1"/>
                </a:xfrm>
                <a:custGeom>
                  <a:avLst/>
                  <a:gdLst>
                    <a:gd name="T0" fmla="*/ 0 w 1"/>
                    <a:gd name="T1" fmla="*/ 0 h 1"/>
                    <a:gd name="T2" fmla="*/ 0 w 1"/>
                    <a:gd name="T3" fmla="*/ 0 h 1"/>
                    <a:gd name="T4" fmla="*/ 0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7" name="Freeform 857"/>
                <p:cNvSpPr>
                  <a:spLocks/>
                </p:cNvSpPr>
                <p:nvPr/>
              </p:nvSpPr>
              <p:spPr bwMode="auto">
                <a:xfrm>
                  <a:off x="2628" y="3181"/>
                  <a:ext cx="1" cy="3"/>
                </a:xfrm>
                <a:custGeom>
                  <a:avLst/>
                  <a:gdLst>
                    <a:gd name="T0" fmla="*/ 0 w 1"/>
                    <a:gd name="T1" fmla="*/ 0 h 3"/>
                    <a:gd name="T2" fmla="*/ 0 w 1"/>
                    <a:gd name="T3" fmla="*/ 2 h 3"/>
                    <a:gd name="T4" fmla="*/ 0 w 1"/>
                    <a:gd name="T5" fmla="*/ 2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2"/>
                      </a:lnTo>
                      <a:lnTo>
                        <a:pt x="0" y="2"/>
                      </a:lnTo>
                      <a:lnTo>
                        <a:pt x="0" y="0"/>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8" name="Freeform 858"/>
                <p:cNvSpPr>
                  <a:spLocks/>
                </p:cNvSpPr>
                <p:nvPr/>
              </p:nvSpPr>
              <p:spPr bwMode="auto">
                <a:xfrm>
                  <a:off x="2620" y="3187"/>
                  <a:ext cx="9" cy="8"/>
                </a:xfrm>
                <a:custGeom>
                  <a:avLst/>
                  <a:gdLst>
                    <a:gd name="T0" fmla="*/ 0 w 9"/>
                    <a:gd name="T1" fmla="*/ 1 h 8"/>
                    <a:gd name="T2" fmla="*/ 1 w 9"/>
                    <a:gd name="T3" fmla="*/ 0 h 8"/>
                    <a:gd name="T4" fmla="*/ 4 w 9"/>
                    <a:gd name="T5" fmla="*/ 2 h 8"/>
                    <a:gd name="T6" fmla="*/ 5 w 9"/>
                    <a:gd name="T7" fmla="*/ 3 h 8"/>
                    <a:gd name="T8" fmla="*/ 6 w 9"/>
                    <a:gd name="T9" fmla="*/ 2 h 8"/>
                    <a:gd name="T10" fmla="*/ 6 w 9"/>
                    <a:gd name="T11" fmla="*/ 1 h 8"/>
                    <a:gd name="T12" fmla="*/ 8 w 9"/>
                    <a:gd name="T13" fmla="*/ 3 h 8"/>
                    <a:gd name="T14" fmla="*/ 4 w 9"/>
                    <a:gd name="T15" fmla="*/ 7 h 8"/>
                    <a:gd name="T16" fmla="*/ 0 w 9"/>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0" y="1"/>
                      </a:moveTo>
                      <a:lnTo>
                        <a:pt x="1" y="0"/>
                      </a:lnTo>
                      <a:lnTo>
                        <a:pt x="4" y="2"/>
                      </a:lnTo>
                      <a:lnTo>
                        <a:pt x="5" y="3"/>
                      </a:lnTo>
                      <a:lnTo>
                        <a:pt x="6" y="2"/>
                      </a:lnTo>
                      <a:lnTo>
                        <a:pt x="6" y="1"/>
                      </a:lnTo>
                      <a:lnTo>
                        <a:pt x="8" y="3"/>
                      </a:lnTo>
                      <a:lnTo>
                        <a:pt x="4" y="7"/>
                      </a:lnTo>
                      <a:lnTo>
                        <a:pt x="0" y="1"/>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 name="Freeform 859"/>
                <p:cNvSpPr>
                  <a:spLocks/>
                </p:cNvSpPr>
                <p:nvPr/>
              </p:nvSpPr>
              <p:spPr bwMode="auto">
                <a:xfrm>
                  <a:off x="2620" y="3187"/>
                  <a:ext cx="12" cy="8"/>
                </a:xfrm>
                <a:custGeom>
                  <a:avLst/>
                  <a:gdLst>
                    <a:gd name="T0" fmla="*/ 0 w 12"/>
                    <a:gd name="T1" fmla="*/ 1 h 8"/>
                    <a:gd name="T2" fmla="*/ 2 w 12"/>
                    <a:gd name="T3" fmla="*/ 0 h 8"/>
                    <a:gd name="T4" fmla="*/ 5 w 12"/>
                    <a:gd name="T5" fmla="*/ 2 h 8"/>
                    <a:gd name="T6" fmla="*/ 7 w 12"/>
                    <a:gd name="T7" fmla="*/ 3 h 8"/>
                    <a:gd name="T8" fmla="*/ 8 w 12"/>
                    <a:gd name="T9" fmla="*/ 2 h 8"/>
                    <a:gd name="T10" fmla="*/ 9 w 12"/>
                    <a:gd name="T11" fmla="*/ 1 h 8"/>
                    <a:gd name="T12" fmla="*/ 11 w 12"/>
                    <a:gd name="T13" fmla="*/ 3 h 8"/>
                    <a:gd name="T14" fmla="*/ 5 w 12"/>
                    <a:gd name="T15" fmla="*/ 7 h 8"/>
                    <a:gd name="T16" fmla="*/ 0 w 12"/>
                    <a:gd name="T17"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0" y="1"/>
                      </a:moveTo>
                      <a:lnTo>
                        <a:pt x="2" y="0"/>
                      </a:lnTo>
                      <a:lnTo>
                        <a:pt x="5" y="2"/>
                      </a:lnTo>
                      <a:lnTo>
                        <a:pt x="7" y="3"/>
                      </a:lnTo>
                      <a:lnTo>
                        <a:pt x="8" y="2"/>
                      </a:lnTo>
                      <a:lnTo>
                        <a:pt x="9" y="1"/>
                      </a:lnTo>
                      <a:lnTo>
                        <a:pt x="11" y="3"/>
                      </a:lnTo>
                      <a:lnTo>
                        <a:pt x="5" y="7"/>
                      </a:lnTo>
                      <a:lnTo>
                        <a:pt x="0" y="1"/>
                      </a:lnTo>
                    </a:path>
                  </a:pathLst>
                </a:custGeom>
                <a:solidFill>
                  <a:srgbClr val="555555"/>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 name="Freeform 860"/>
                <p:cNvSpPr>
                  <a:spLocks/>
                </p:cNvSpPr>
                <p:nvPr/>
              </p:nvSpPr>
              <p:spPr bwMode="auto">
                <a:xfrm>
                  <a:off x="2622" y="318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 name="Freeform 861"/>
                <p:cNvSpPr>
                  <a:spLocks/>
                </p:cNvSpPr>
                <p:nvPr/>
              </p:nvSpPr>
              <p:spPr bwMode="auto">
                <a:xfrm>
                  <a:off x="2622" y="3181"/>
                  <a:ext cx="7" cy="3"/>
                </a:xfrm>
                <a:custGeom>
                  <a:avLst/>
                  <a:gdLst>
                    <a:gd name="T0" fmla="*/ 0 w 7"/>
                    <a:gd name="T1" fmla="*/ 0 h 3"/>
                    <a:gd name="T2" fmla="*/ 0 w 7"/>
                    <a:gd name="T3" fmla="*/ 2 h 3"/>
                    <a:gd name="T4" fmla="*/ 6 w 7"/>
                    <a:gd name="T5" fmla="*/ 2 h 3"/>
                    <a:gd name="T6" fmla="*/ 6 w 7"/>
                    <a:gd name="T7" fmla="*/ 1 h 3"/>
                    <a:gd name="T8" fmla="*/ 6 w 7"/>
                    <a:gd name="T9" fmla="*/ 0 h 3"/>
                    <a:gd name="T10" fmla="*/ 6 w 7"/>
                    <a:gd name="T11" fmla="*/ 0 h 3"/>
                    <a:gd name="T12" fmla="*/ 5 w 7"/>
                    <a:gd name="T13" fmla="*/ 0 h 3"/>
                    <a:gd name="T14" fmla="*/ 3 w 7"/>
                    <a:gd name="T15" fmla="*/ 0 h 3"/>
                    <a:gd name="T16" fmla="*/ 0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0" y="0"/>
                      </a:moveTo>
                      <a:lnTo>
                        <a:pt x="0" y="2"/>
                      </a:lnTo>
                      <a:lnTo>
                        <a:pt x="6" y="2"/>
                      </a:lnTo>
                      <a:lnTo>
                        <a:pt x="6" y="1"/>
                      </a:lnTo>
                      <a:lnTo>
                        <a:pt x="6" y="0"/>
                      </a:lnTo>
                      <a:lnTo>
                        <a:pt x="6" y="0"/>
                      </a:lnTo>
                      <a:lnTo>
                        <a:pt x="5" y="0"/>
                      </a:lnTo>
                      <a:lnTo>
                        <a:pt x="3" y="0"/>
                      </a:lnTo>
                      <a:lnTo>
                        <a:pt x="0" y="0"/>
                      </a:lnTo>
                    </a:path>
                  </a:pathLst>
                </a:custGeom>
                <a:solidFill>
                  <a:srgbClr val="00A800"/>
                </a:solidFill>
                <a:ln w="12700" cap="rnd" cmpd="sng">
                  <a:solidFill>
                    <a:srgbClr val="00A8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 name="Freeform 862"/>
                <p:cNvSpPr>
                  <a:spLocks/>
                </p:cNvSpPr>
                <p:nvPr/>
              </p:nvSpPr>
              <p:spPr bwMode="auto">
                <a:xfrm>
                  <a:off x="2622" y="3181"/>
                  <a:ext cx="5" cy="3"/>
                </a:xfrm>
                <a:custGeom>
                  <a:avLst/>
                  <a:gdLst>
                    <a:gd name="T0" fmla="*/ 0 w 5"/>
                    <a:gd name="T1" fmla="*/ 2 h 3"/>
                    <a:gd name="T2" fmla="*/ 0 w 5"/>
                    <a:gd name="T3" fmla="*/ 0 h 3"/>
                    <a:gd name="T4" fmla="*/ 3 w 5"/>
                    <a:gd name="T5" fmla="*/ 1 h 3"/>
                    <a:gd name="T6" fmla="*/ 4 w 5"/>
                    <a:gd name="T7" fmla="*/ 2 h 3"/>
                    <a:gd name="T8" fmla="*/ 3 w 5"/>
                    <a:gd name="T9" fmla="*/ 1 h 3"/>
                    <a:gd name="T10" fmla="*/ 0 w 5"/>
                    <a:gd name="T11" fmla="*/ 2 h 3"/>
                  </a:gdLst>
                  <a:ahLst/>
                  <a:cxnLst>
                    <a:cxn ang="0">
                      <a:pos x="T0" y="T1"/>
                    </a:cxn>
                    <a:cxn ang="0">
                      <a:pos x="T2" y="T3"/>
                    </a:cxn>
                    <a:cxn ang="0">
                      <a:pos x="T4" y="T5"/>
                    </a:cxn>
                    <a:cxn ang="0">
                      <a:pos x="T6" y="T7"/>
                    </a:cxn>
                    <a:cxn ang="0">
                      <a:pos x="T8" y="T9"/>
                    </a:cxn>
                    <a:cxn ang="0">
                      <a:pos x="T10" y="T11"/>
                    </a:cxn>
                  </a:cxnLst>
                  <a:rect l="0" t="0" r="r" b="b"/>
                  <a:pathLst>
                    <a:path w="5" h="3">
                      <a:moveTo>
                        <a:pt x="0" y="2"/>
                      </a:moveTo>
                      <a:lnTo>
                        <a:pt x="0" y="0"/>
                      </a:lnTo>
                      <a:lnTo>
                        <a:pt x="3" y="1"/>
                      </a:lnTo>
                      <a:lnTo>
                        <a:pt x="4" y="2"/>
                      </a:lnTo>
                      <a:lnTo>
                        <a:pt x="3" y="1"/>
                      </a:lnTo>
                      <a:lnTo>
                        <a:pt x="0" y="2"/>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 name="Freeform 863"/>
                <p:cNvSpPr>
                  <a:spLocks/>
                </p:cNvSpPr>
                <p:nvPr/>
              </p:nvSpPr>
              <p:spPr bwMode="auto">
                <a:xfrm>
                  <a:off x="2622" y="3183"/>
                  <a:ext cx="7" cy="2"/>
                </a:xfrm>
                <a:custGeom>
                  <a:avLst/>
                  <a:gdLst>
                    <a:gd name="T0" fmla="*/ 0 w 7"/>
                    <a:gd name="T1" fmla="*/ 0 h 2"/>
                    <a:gd name="T2" fmla="*/ 0 w 7"/>
                    <a:gd name="T3" fmla="*/ 1 h 2"/>
                    <a:gd name="T4" fmla="*/ 5 w 7"/>
                    <a:gd name="T5" fmla="*/ 0 h 2"/>
                    <a:gd name="T6" fmla="*/ 6 w 7"/>
                    <a:gd name="T7" fmla="*/ 0 h 2"/>
                    <a:gd name="T8" fmla="*/ 5 w 7"/>
                    <a:gd name="T9" fmla="*/ 0 h 2"/>
                    <a:gd name="T10" fmla="*/ 0 w 7"/>
                    <a:gd name="T11" fmla="*/ 0 h 2"/>
                  </a:gdLst>
                  <a:ahLst/>
                  <a:cxnLst>
                    <a:cxn ang="0">
                      <a:pos x="T0" y="T1"/>
                    </a:cxn>
                    <a:cxn ang="0">
                      <a:pos x="T2" y="T3"/>
                    </a:cxn>
                    <a:cxn ang="0">
                      <a:pos x="T4" y="T5"/>
                    </a:cxn>
                    <a:cxn ang="0">
                      <a:pos x="T6" y="T7"/>
                    </a:cxn>
                    <a:cxn ang="0">
                      <a:pos x="T8" y="T9"/>
                    </a:cxn>
                    <a:cxn ang="0">
                      <a:pos x="T10" y="T11"/>
                    </a:cxn>
                  </a:cxnLst>
                  <a:rect l="0" t="0" r="r" b="b"/>
                  <a:pathLst>
                    <a:path w="7" h="2">
                      <a:moveTo>
                        <a:pt x="0" y="0"/>
                      </a:moveTo>
                      <a:lnTo>
                        <a:pt x="0" y="1"/>
                      </a:lnTo>
                      <a:lnTo>
                        <a:pt x="5" y="0"/>
                      </a:lnTo>
                      <a:lnTo>
                        <a:pt x="6" y="0"/>
                      </a:lnTo>
                      <a:lnTo>
                        <a:pt x="5" y="0"/>
                      </a:lnTo>
                      <a:lnTo>
                        <a:pt x="0" y="0"/>
                      </a:lnTo>
                    </a:path>
                  </a:pathLst>
                </a:custGeom>
                <a:solidFill>
                  <a:srgbClr val="888888"/>
                </a:solidFill>
                <a:ln w="12700" cap="rnd" cmpd="sng">
                  <a:solidFill>
                    <a:srgbClr val="00A8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4" name="Freeform 864"/>
                <p:cNvSpPr>
                  <a:spLocks/>
                </p:cNvSpPr>
                <p:nvPr/>
              </p:nvSpPr>
              <p:spPr bwMode="auto">
                <a:xfrm>
                  <a:off x="2622" y="3171"/>
                  <a:ext cx="5" cy="1"/>
                </a:xfrm>
                <a:custGeom>
                  <a:avLst/>
                  <a:gdLst>
                    <a:gd name="T0" fmla="*/ 0 w 5"/>
                    <a:gd name="T1" fmla="*/ 0 h 1"/>
                    <a:gd name="T2" fmla="*/ 1 w 5"/>
                    <a:gd name="T3" fmla="*/ 0 h 1"/>
                    <a:gd name="T4" fmla="*/ 2 w 5"/>
                    <a:gd name="T5" fmla="*/ 0 h 1"/>
                    <a:gd name="T6" fmla="*/ 2 w 5"/>
                    <a:gd name="T7" fmla="*/ 0 h 1"/>
                    <a:gd name="T8" fmla="*/ 3 w 5"/>
                    <a:gd name="T9" fmla="*/ 0 h 1"/>
                    <a:gd name="T10" fmla="*/ 3 w 5"/>
                    <a:gd name="T11" fmla="*/ 0 h 1"/>
                    <a:gd name="T12" fmla="*/ 4 w 5"/>
                    <a:gd name="T13" fmla="*/ 0 h 1"/>
                    <a:gd name="T14" fmla="*/ 3 w 5"/>
                    <a:gd name="T15" fmla="*/ 0 h 1"/>
                    <a:gd name="T16" fmla="*/ 3 w 5"/>
                    <a:gd name="T17" fmla="*/ 0 h 1"/>
                    <a:gd name="T18" fmla="*/ 2 w 5"/>
                    <a:gd name="T19" fmla="*/ 0 h 1"/>
                    <a:gd name="T20" fmla="*/ 2 w 5"/>
                    <a:gd name="T21" fmla="*/ 0 h 1"/>
                    <a:gd name="T22" fmla="*/ 1 w 5"/>
                    <a:gd name="T23" fmla="*/ 0 h 1"/>
                    <a:gd name="T24" fmla="*/ 0 w 5"/>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
                      <a:moveTo>
                        <a:pt x="0" y="0"/>
                      </a:moveTo>
                      <a:lnTo>
                        <a:pt x="1" y="0"/>
                      </a:lnTo>
                      <a:lnTo>
                        <a:pt x="2" y="0"/>
                      </a:lnTo>
                      <a:lnTo>
                        <a:pt x="2" y="0"/>
                      </a:lnTo>
                      <a:lnTo>
                        <a:pt x="3" y="0"/>
                      </a:lnTo>
                      <a:lnTo>
                        <a:pt x="3" y="0"/>
                      </a:lnTo>
                      <a:lnTo>
                        <a:pt x="4" y="0"/>
                      </a:lnTo>
                      <a:lnTo>
                        <a:pt x="3" y="0"/>
                      </a:lnTo>
                      <a:lnTo>
                        <a:pt x="3" y="0"/>
                      </a:lnTo>
                      <a:lnTo>
                        <a:pt x="2" y="0"/>
                      </a:lnTo>
                      <a:lnTo>
                        <a:pt x="2" y="0"/>
                      </a:lnTo>
                      <a:lnTo>
                        <a:pt x="1" y="0"/>
                      </a:lnTo>
                      <a:lnTo>
                        <a:pt x="0"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5" name="Freeform 865"/>
                <p:cNvSpPr>
                  <a:spLocks/>
                </p:cNvSpPr>
                <p:nvPr/>
              </p:nvSpPr>
              <p:spPr bwMode="auto">
                <a:xfrm>
                  <a:off x="2622" y="3171"/>
                  <a:ext cx="5" cy="1"/>
                </a:xfrm>
                <a:custGeom>
                  <a:avLst/>
                  <a:gdLst>
                    <a:gd name="T0" fmla="*/ 0 w 5"/>
                    <a:gd name="T1" fmla="*/ 0 h 1"/>
                    <a:gd name="T2" fmla="*/ 1 w 5"/>
                    <a:gd name="T3" fmla="*/ 0 h 1"/>
                    <a:gd name="T4" fmla="*/ 2 w 5"/>
                    <a:gd name="T5" fmla="*/ 0 h 1"/>
                    <a:gd name="T6" fmla="*/ 2 w 5"/>
                    <a:gd name="T7" fmla="*/ 0 h 1"/>
                    <a:gd name="T8" fmla="*/ 3 w 5"/>
                    <a:gd name="T9" fmla="*/ 0 h 1"/>
                    <a:gd name="T10" fmla="*/ 3 w 5"/>
                    <a:gd name="T11" fmla="*/ 0 h 1"/>
                    <a:gd name="T12" fmla="*/ 4 w 5"/>
                    <a:gd name="T13" fmla="*/ 0 h 1"/>
                    <a:gd name="T14" fmla="*/ 3 w 5"/>
                    <a:gd name="T15" fmla="*/ 0 h 1"/>
                    <a:gd name="T16" fmla="*/ 3 w 5"/>
                    <a:gd name="T17" fmla="*/ 0 h 1"/>
                    <a:gd name="T18" fmla="*/ 2 w 5"/>
                    <a:gd name="T19" fmla="*/ 0 h 1"/>
                    <a:gd name="T20" fmla="*/ 2 w 5"/>
                    <a:gd name="T21" fmla="*/ 0 h 1"/>
                    <a:gd name="T22" fmla="*/ 1 w 5"/>
                    <a:gd name="T23" fmla="*/ 0 h 1"/>
                    <a:gd name="T24" fmla="*/ 0 w 5"/>
                    <a:gd name="T25"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
                      <a:moveTo>
                        <a:pt x="0" y="0"/>
                      </a:moveTo>
                      <a:lnTo>
                        <a:pt x="1" y="0"/>
                      </a:lnTo>
                      <a:lnTo>
                        <a:pt x="2" y="0"/>
                      </a:lnTo>
                      <a:lnTo>
                        <a:pt x="2" y="0"/>
                      </a:lnTo>
                      <a:lnTo>
                        <a:pt x="3" y="0"/>
                      </a:lnTo>
                      <a:lnTo>
                        <a:pt x="3" y="0"/>
                      </a:lnTo>
                      <a:lnTo>
                        <a:pt x="4" y="0"/>
                      </a:lnTo>
                      <a:lnTo>
                        <a:pt x="3" y="0"/>
                      </a:lnTo>
                      <a:lnTo>
                        <a:pt x="3" y="0"/>
                      </a:lnTo>
                      <a:lnTo>
                        <a:pt x="2" y="0"/>
                      </a:lnTo>
                      <a:lnTo>
                        <a:pt x="2" y="0"/>
                      </a:lnTo>
                      <a:lnTo>
                        <a:pt x="1" y="0"/>
                      </a:lnTo>
                      <a:lnTo>
                        <a:pt x="0"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6" name="Freeform 866"/>
                <p:cNvSpPr>
                  <a:spLocks/>
                </p:cNvSpPr>
                <p:nvPr/>
              </p:nvSpPr>
              <p:spPr bwMode="auto">
                <a:xfrm>
                  <a:off x="2643" y="3172"/>
                  <a:ext cx="5" cy="1"/>
                </a:xfrm>
                <a:custGeom>
                  <a:avLst/>
                  <a:gdLst>
                    <a:gd name="T0" fmla="*/ 0 w 5"/>
                    <a:gd name="T1" fmla="*/ 0 h 1"/>
                    <a:gd name="T2" fmla="*/ 4 w 5"/>
                    <a:gd name="T3" fmla="*/ 0 h 1"/>
                    <a:gd name="T4" fmla="*/ 4 w 5"/>
                    <a:gd name="T5" fmla="*/ 0 h 1"/>
                    <a:gd name="T6" fmla="*/ 0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4" y="0"/>
                      </a:lnTo>
                      <a:lnTo>
                        <a:pt x="4" y="0"/>
                      </a:lnTo>
                      <a:lnTo>
                        <a:pt x="0" y="0"/>
                      </a:lnTo>
                      <a:lnTo>
                        <a:pt x="0" y="0"/>
                      </a:lnTo>
                    </a:path>
                  </a:pathLst>
                </a:custGeom>
                <a:solidFill>
                  <a:srgbClr val="00A800"/>
                </a:solidFill>
                <a:ln w="12700" cap="rnd" cmpd="sng">
                  <a:solidFill>
                    <a:srgbClr val="00A8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7" name="Freeform 867"/>
                <p:cNvSpPr>
                  <a:spLocks/>
                </p:cNvSpPr>
                <p:nvPr/>
              </p:nvSpPr>
              <p:spPr bwMode="auto">
                <a:xfrm>
                  <a:off x="2643" y="3172"/>
                  <a:ext cx="5" cy="1"/>
                </a:xfrm>
                <a:custGeom>
                  <a:avLst/>
                  <a:gdLst>
                    <a:gd name="T0" fmla="*/ 0 w 5"/>
                    <a:gd name="T1" fmla="*/ 0 h 1"/>
                    <a:gd name="T2" fmla="*/ 3 w 5"/>
                    <a:gd name="T3" fmla="*/ 0 h 1"/>
                    <a:gd name="T4" fmla="*/ 4 w 5"/>
                    <a:gd name="T5" fmla="*/ 0 h 1"/>
                    <a:gd name="T6" fmla="*/ 3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3" y="0"/>
                      </a:lnTo>
                      <a:lnTo>
                        <a:pt x="4" y="0"/>
                      </a:lnTo>
                      <a:lnTo>
                        <a:pt x="3" y="0"/>
                      </a:lnTo>
                      <a:lnTo>
                        <a:pt x="0" y="0"/>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8" name="Freeform 868"/>
                <p:cNvSpPr>
                  <a:spLocks/>
                </p:cNvSpPr>
                <p:nvPr/>
              </p:nvSpPr>
              <p:spPr bwMode="auto">
                <a:xfrm>
                  <a:off x="2628" y="3172"/>
                  <a:ext cx="9" cy="7"/>
                </a:xfrm>
                <a:custGeom>
                  <a:avLst/>
                  <a:gdLst>
                    <a:gd name="T0" fmla="*/ 0 w 9"/>
                    <a:gd name="T1" fmla="*/ 2 h 7"/>
                    <a:gd name="T2" fmla="*/ 3 w 9"/>
                    <a:gd name="T3" fmla="*/ 4 h 7"/>
                    <a:gd name="T4" fmla="*/ 6 w 9"/>
                    <a:gd name="T5" fmla="*/ 3 h 7"/>
                    <a:gd name="T6" fmla="*/ 6 w 9"/>
                    <a:gd name="T7" fmla="*/ 5 h 7"/>
                    <a:gd name="T8" fmla="*/ 6 w 9"/>
                    <a:gd name="T9" fmla="*/ 6 h 7"/>
                    <a:gd name="T10" fmla="*/ 8 w 9"/>
                    <a:gd name="T11" fmla="*/ 5 h 7"/>
                    <a:gd name="T12" fmla="*/ 7 w 9"/>
                    <a:gd name="T13" fmla="*/ 1 h 7"/>
                    <a:gd name="T14" fmla="*/ 4 w 9"/>
                    <a:gd name="T15" fmla="*/ 0 h 7"/>
                    <a:gd name="T16" fmla="*/ 4 w 9"/>
                    <a:gd name="T17" fmla="*/ 1 h 7"/>
                    <a:gd name="T18" fmla="*/ 0 w 9"/>
                    <a:gd name="T19"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0" y="2"/>
                      </a:moveTo>
                      <a:lnTo>
                        <a:pt x="3" y="4"/>
                      </a:lnTo>
                      <a:lnTo>
                        <a:pt x="6" y="3"/>
                      </a:lnTo>
                      <a:lnTo>
                        <a:pt x="6" y="5"/>
                      </a:lnTo>
                      <a:lnTo>
                        <a:pt x="6" y="6"/>
                      </a:lnTo>
                      <a:lnTo>
                        <a:pt x="8" y="5"/>
                      </a:lnTo>
                      <a:lnTo>
                        <a:pt x="7" y="1"/>
                      </a:lnTo>
                      <a:lnTo>
                        <a:pt x="4" y="0"/>
                      </a:lnTo>
                      <a:lnTo>
                        <a:pt x="4" y="1"/>
                      </a:lnTo>
                      <a:lnTo>
                        <a:pt x="0" y="2"/>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 name="Freeform 869"/>
                <p:cNvSpPr>
                  <a:spLocks/>
                </p:cNvSpPr>
                <p:nvPr/>
              </p:nvSpPr>
              <p:spPr bwMode="auto">
                <a:xfrm>
                  <a:off x="2628" y="3172"/>
                  <a:ext cx="11" cy="10"/>
                </a:xfrm>
                <a:custGeom>
                  <a:avLst/>
                  <a:gdLst>
                    <a:gd name="T0" fmla="*/ 0 w 11"/>
                    <a:gd name="T1" fmla="*/ 4 h 10"/>
                    <a:gd name="T2" fmla="*/ 4 w 11"/>
                    <a:gd name="T3" fmla="*/ 7 h 10"/>
                    <a:gd name="T4" fmla="*/ 7 w 11"/>
                    <a:gd name="T5" fmla="*/ 5 h 10"/>
                    <a:gd name="T6" fmla="*/ 7 w 11"/>
                    <a:gd name="T7" fmla="*/ 8 h 10"/>
                    <a:gd name="T8" fmla="*/ 8 w 11"/>
                    <a:gd name="T9" fmla="*/ 9 h 10"/>
                    <a:gd name="T10" fmla="*/ 10 w 11"/>
                    <a:gd name="T11" fmla="*/ 8 h 10"/>
                    <a:gd name="T12" fmla="*/ 9 w 11"/>
                    <a:gd name="T13" fmla="*/ 2 h 10"/>
                    <a:gd name="T14" fmla="*/ 5 w 11"/>
                    <a:gd name="T15" fmla="*/ 0 h 10"/>
                    <a:gd name="T16" fmla="*/ 4 w 11"/>
                    <a:gd name="T17" fmla="*/ 1 h 10"/>
                    <a:gd name="T18" fmla="*/ 0 w 11"/>
                    <a:gd name="T1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0">
                      <a:moveTo>
                        <a:pt x="0" y="4"/>
                      </a:moveTo>
                      <a:lnTo>
                        <a:pt x="4" y="7"/>
                      </a:lnTo>
                      <a:lnTo>
                        <a:pt x="7" y="5"/>
                      </a:lnTo>
                      <a:lnTo>
                        <a:pt x="7" y="8"/>
                      </a:lnTo>
                      <a:lnTo>
                        <a:pt x="8" y="9"/>
                      </a:lnTo>
                      <a:lnTo>
                        <a:pt x="10" y="8"/>
                      </a:lnTo>
                      <a:lnTo>
                        <a:pt x="9" y="2"/>
                      </a:lnTo>
                      <a:lnTo>
                        <a:pt x="5" y="0"/>
                      </a:lnTo>
                      <a:lnTo>
                        <a:pt x="4" y="1"/>
                      </a:lnTo>
                      <a:lnTo>
                        <a:pt x="0" y="4"/>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0" name="Freeform 870"/>
                <p:cNvSpPr>
                  <a:spLocks/>
                </p:cNvSpPr>
                <p:nvPr/>
              </p:nvSpPr>
              <p:spPr bwMode="auto">
                <a:xfrm>
                  <a:off x="2631" y="3181"/>
                  <a:ext cx="13" cy="7"/>
                </a:xfrm>
                <a:custGeom>
                  <a:avLst/>
                  <a:gdLst>
                    <a:gd name="T0" fmla="*/ 0 w 13"/>
                    <a:gd name="T1" fmla="*/ 2 h 7"/>
                    <a:gd name="T2" fmla="*/ 5 w 13"/>
                    <a:gd name="T3" fmla="*/ 0 h 7"/>
                    <a:gd name="T4" fmla="*/ 12 w 13"/>
                    <a:gd name="T5" fmla="*/ 4 h 7"/>
                    <a:gd name="T6" fmla="*/ 12 w 13"/>
                    <a:gd name="T7" fmla="*/ 5 h 7"/>
                    <a:gd name="T8" fmla="*/ 7 w 13"/>
                    <a:gd name="T9" fmla="*/ 6 h 7"/>
                    <a:gd name="T10" fmla="*/ 0 w 13"/>
                    <a:gd name="T11" fmla="*/ 2 h 7"/>
                  </a:gdLst>
                  <a:ahLst/>
                  <a:cxnLst>
                    <a:cxn ang="0">
                      <a:pos x="T0" y="T1"/>
                    </a:cxn>
                    <a:cxn ang="0">
                      <a:pos x="T2" y="T3"/>
                    </a:cxn>
                    <a:cxn ang="0">
                      <a:pos x="T4" y="T5"/>
                    </a:cxn>
                    <a:cxn ang="0">
                      <a:pos x="T6" y="T7"/>
                    </a:cxn>
                    <a:cxn ang="0">
                      <a:pos x="T8" y="T9"/>
                    </a:cxn>
                    <a:cxn ang="0">
                      <a:pos x="T10" y="T11"/>
                    </a:cxn>
                  </a:cxnLst>
                  <a:rect l="0" t="0" r="r" b="b"/>
                  <a:pathLst>
                    <a:path w="13" h="7">
                      <a:moveTo>
                        <a:pt x="0" y="2"/>
                      </a:moveTo>
                      <a:lnTo>
                        <a:pt x="5" y="0"/>
                      </a:lnTo>
                      <a:lnTo>
                        <a:pt x="12" y="4"/>
                      </a:lnTo>
                      <a:lnTo>
                        <a:pt x="12" y="5"/>
                      </a:lnTo>
                      <a:lnTo>
                        <a:pt x="7" y="6"/>
                      </a:lnTo>
                      <a:lnTo>
                        <a:pt x="0" y="2"/>
                      </a:lnTo>
                    </a:path>
                  </a:pathLst>
                </a:custGeom>
                <a:solidFill>
                  <a:srgbClr val="777777"/>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1" name="Freeform 871"/>
                <p:cNvSpPr>
                  <a:spLocks/>
                </p:cNvSpPr>
                <p:nvPr/>
              </p:nvSpPr>
              <p:spPr bwMode="auto">
                <a:xfrm>
                  <a:off x="2643" y="3172"/>
                  <a:ext cx="5" cy="5"/>
                </a:xfrm>
                <a:custGeom>
                  <a:avLst/>
                  <a:gdLst>
                    <a:gd name="T0" fmla="*/ 0 w 5"/>
                    <a:gd name="T1" fmla="*/ 0 h 5"/>
                    <a:gd name="T2" fmla="*/ 0 w 5"/>
                    <a:gd name="T3" fmla="*/ 1 h 5"/>
                    <a:gd name="T4" fmla="*/ 3 w 5"/>
                    <a:gd name="T5" fmla="*/ 1 h 5"/>
                    <a:gd name="T6" fmla="*/ 3 w 5"/>
                    <a:gd name="T7" fmla="*/ 4 h 5"/>
                    <a:gd name="T8" fmla="*/ 4 w 5"/>
                    <a:gd name="T9" fmla="*/ 3 h 5"/>
                    <a:gd name="T10" fmla="*/ 4 w 5"/>
                    <a:gd name="T11" fmla="*/ 1 h 5"/>
                    <a:gd name="T12" fmla="*/ 3 w 5"/>
                    <a:gd name="T13" fmla="*/ 1 h 5"/>
                    <a:gd name="T14" fmla="*/ 3 w 5"/>
                    <a:gd name="T15" fmla="*/ 0 h 5"/>
                    <a:gd name="T16" fmla="*/ 0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0" y="0"/>
                      </a:moveTo>
                      <a:lnTo>
                        <a:pt x="0" y="1"/>
                      </a:lnTo>
                      <a:lnTo>
                        <a:pt x="3" y="1"/>
                      </a:lnTo>
                      <a:lnTo>
                        <a:pt x="3" y="4"/>
                      </a:lnTo>
                      <a:lnTo>
                        <a:pt x="4" y="3"/>
                      </a:lnTo>
                      <a:lnTo>
                        <a:pt x="4" y="1"/>
                      </a:lnTo>
                      <a:lnTo>
                        <a:pt x="3" y="1"/>
                      </a:lnTo>
                      <a:lnTo>
                        <a:pt x="3" y="0"/>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2" name="Freeform 872"/>
                <p:cNvSpPr>
                  <a:spLocks/>
                </p:cNvSpPr>
                <p:nvPr/>
              </p:nvSpPr>
              <p:spPr bwMode="auto">
                <a:xfrm>
                  <a:off x="2643" y="3181"/>
                  <a:ext cx="8" cy="4"/>
                </a:xfrm>
                <a:custGeom>
                  <a:avLst/>
                  <a:gdLst>
                    <a:gd name="T0" fmla="*/ 1 w 8"/>
                    <a:gd name="T1" fmla="*/ 0 h 4"/>
                    <a:gd name="T2" fmla="*/ 1 w 8"/>
                    <a:gd name="T3" fmla="*/ 0 h 4"/>
                    <a:gd name="T4" fmla="*/ 0 w 8"/>
                    <a:gd name="T5" fmla="*/ 0 h 4"/>
                    <a:gd name="T6" fmla="*/ 1 w 8"/>
                    <a:gd name="T7" fmla="*/ 0 h 4"/>
                    <a:gd name="T8" fmla="*/ 1 w 8"/>
                    <a:gd name="T9" fmla="*/ 2 h 4"/>
                    <a:gd name="T10" fmla="*/ 2 w 8"/>
                    <a:gd name="T11" fmla="*/ 2 h 4"/>
                    <a:gd name="T12" fmla="*/ 2 w 8"/>
                    <a:gd name="T13" fmla="*/ 3 h 4"/>
                    <a:gd name="T14" fmla="*/ 2 w 8"/>
                    <a:gd name="T15" fmla="*/ 3 h 4"/>
                    <a:gd name="T16" fmla="*/ 3 w 8"/>
                    <a:gd name="T17" fmla="*/ 3 h 4"/>
                    <a:gd name="T18" fmla="*/ 4 w 8"/>
                    <a:gd name="T19" fmla="*/ 2 h 4"/>
                    <a:gd name="T20" fmla="*/ 6 w 8"/>
                    <a:gd name="T21" fmla="*/ 2 h 4"/>
                    <a:gd name="T22" fmla="*/ 6 w 8"/>
                    <a:gd name="T23" fmla="*/ 2 h 4"/>
                    <a:gd name="T24" fmla="*/ 7 w 8"/>
                    <a:gd name="T25" fmla="*/ 2 h 4"/>
                    <a:gd name="T26" fmla="*/ 7 w 8"/>
                    <a:gd name="T27" fmla="*/ 1 h 4"/>
                    <a:gd name="T28" fmla="*/ 7 w 8"/>
                    <a:gd name="T29" fmla="*/ 2 h 4"/>
                    <a:gd name="T30" fmla="*/ 6 w 8"/>
                    <a:gd name="T31" fmla="*/ 2 h 4"/>
                    <a:gd name="T32" fmla="*/ 6 w 8"/>
                    <a:gd name="T33" fmla="*/ 2 h 4"/>
                    <a:gd name="T34" fmla="*/ 5 w 8"/>
                    <a:gd name="T35" fmla="*/ 1 h 4"/>
                    <a:gd name="T36" fmla="*/ 6 w 8"/>
                    <a:gd name="T37" fmla="*/ 0 h 4"/>
                    <a:gd name="T38" fmla="*/ 4 w 8"/>
                    <a:gd name="T39" fmla="*/ 0 h 4"/>
                    <a:gd name="T40" fmla="*/ 4 w 8"/>
                    <a:gd name="T41" fmla="*/ 1 h 4"/>
                    <a:gd name="T42" fmla="*/ 3 w 8"/>
                    <a:gd name="T43" fmla="*/ 1 h 4"/>
                    <a:gd name="T44" fmla="*/ 3 w 8"/>
                    <a:gd name="T45" fmla="*/ 1 h 4"/>
                    <a:gd name="T46" fmla="*/ 1 w 8"/>
                    <a:gd name="T47" fmla="*/ 1 h 4"/>
                    <a:gd name="T48" fmla="*/ 1 w 8"/>
                    <a:gd name="T49" fmla="*/ 0 h 4"/>
                    <a:gd name="T50" fmla="*/ 1 w 8"/>
                    <a:gd name="T5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4">
                      <a:moveTo>
                        <a:pt x="1" y="0"/>
                      </a:moveTo>
                      <a:lnTo>
                        <a:pt x="1" y="0"/>
                      </a:lnTo>
                      <a:lnTo>
                        <a:pt x="0" y="0"/>
                      </a:lnTo>
                      <a:lnTo>
                        <a:pt x="1" y="0"/>
                      </a:lnTo>
                      <a:lnTo>
                        <a:pt x="1" y="2"/>
                      </a:lnTo>
                      <a:lnTo>
                        <a:pt x="2" y="2"/>
                      </a:lnTo>
                      <a:lnTo>
                        <a:pt x="2" y="3"/>
                      </a:lnTo>
                      <a:lnTo>
                        <a:pt x="2" y="3"/>
                      </a:lnTo>
                      <a:lnTo>
                        <a:pt x="3" y="3"/>
                      </a:lnTo>
                      <a:lnTo>
                        <a:pt x="4" y="2"/>
                      </a:lnTo>
                      <a:lnTo>
                        <a:pt x="6" y="2"/>
                      </a:lnTo>
                      <a:lnTo>
                        <a:pt x="6" y="2"/>
                      </a:lnTo>
                      <a:lnTo>
                        <a:pt x="7" y="2"/>
                      </a:lnTo>
                      <a:lnTo>
                        <a:pt x="7" y="1"/>
                      </a:lnTo>
                      <a:lnTo>
                        <a:pt x="7" y="2"/>
                      </a:lnTo>
                      <a:lnTo>
                        <a:pt x="6" y="2"/>
                      </a:lnTo>
                      <a:lnTo>
                        <a:pt x="6" y="2"/>
                      </a:lnTo>
                      <a:lnTo>
                        <a:pt x="5" y="1"/>
                      </a:lnTo>
                      <a:lnTo>
                        <a:pt x="6" y="0"/>
                      </a:lnTo>
                      <a:lnTo>
                        <a:pt x="4" y="0"/>
                      </a:lnTo>
                      <a:lnTo>
                        <a:pt x="4" y="1"/>
                      </a:lnTo>
                      <a:lnTo>
                        <a:pt x="3" y="1"/>
                      </a:lnTo>
                      <a:lnTo>
                        <a:pt x="3" y="1"/>
                      </a:lnTo>
                      <a:lnTo>
                        <a:pt x="1" y="1"/>
                      </a:lnTo>
                      <a:lnTo>
                        <a:pt x="1" y="0"/>
                      </a:lnTo>
                      <a:lnTo>
                        <a:pt x="1"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3" name="Freeform 873"/>
                <p:cNvSpPr>
                  <a:spLocks/>
                </p:cNvSpPr>
                <p:nvPr/>
              </p:nvSpPr>
              <p:spPr bwMode="auto">
                <a:xfrm>
                  <a:off x="2643" y="3181"/>
                  <a:ext cx="8" cy="4"/>
                </a:xfrm>
                <a:custGeom>
                  <a:avLst/>
                  <a:gdLst>
                    <a:gd name="T0" fmla="*/ 1 w 8"/>
                    <a:gd name="T1" fmla="*/ 0 h 4"/>
                    <a:gd name="T2" fmla="*/ 1 w 8"/>
                    <a:gd name="T3" fmla="*/ 0 h 4"/>
                    <a:gd name="T4" fmla="*/ 0 w 8"/>
                    <a:gd name="T5" fmla="*/ 0 h 4"/>
                    <a:gd name="T6" fmla="*/ 1 w 8"/>
                    <a:gd name="T7" fmla="*/ 0 h 4"/>
                    <a:gd name="T8" fmla="*/ 1 w 8"/>
                    <a:gd name="T9" fmla="*/ 2 h 4"/>
                    <a:gd name="T10" fmla="*/ 2 w 8"/>
                    <a:gd name="T11" fmla="*/ 2 h 4"/>
                    <a:gd name="T12" fmla="*/ 2 w 8"/>
                    <a:gd name="T13" fmla="*/ 3 h 4"/>
                    <a:gd name="T14" fmla="*/ 2 w 8"/>
                    <a:gd name="T15" fmla="*/ 3 h 4"/>
                    <a:gd name="T16" fmla="*/ 3 w 8"/>
                    <a:gd name="T17" fmla="*/ 3 h 4"/>
                    <a:gd name="T18" fmla="*/ 4 w 8"/>
                    <a:gd name="T19" fmla="*/ 2 h 4"/>
                    <a:gd name="T20" fmla="*/ 6 w 8"/>
                    <a:gd name="T21" fmla="*/ 2 h 4"/>
                    <a:gd name="T22" fmla="*/ 6 w 8"/>
                    <a:gd name="T23" fmla="*/ 2 h 4"/>
                    <a:gd name="T24" fmla="*/ 7 w 8"/>
                    <a:gd name="T25" fmla="*/ 2 h 4"/>
                    <a:gd name="T26" fmla="*/ 7 w 8"/>
                    <a:gd name="T27" fmla="*/ 1 h 4"/>
                    <a:gd name="T28" fmla="*/ 7 w 8"/>
                    <a:gd name="T29" fmla="*/ 2 h 4"/>
                    <a:gd name="T30" fmla="*/ 6 w 8"/>
                    <a:gd name="T31" fmla="*/ 2 h 4"/>
                    <a:gd name="T32" fmla="*/ 6 w 8"/>
                    <a:gd name="T33" fmla="*/ 2 h 4"/>
                    <a:gd name="T34" fmla="*/ 5 w 8"/>
                    <a:gd name="T35" fmla="*/ 1 h 4"/>
                    <a:gd name="T36" fmla="*/ 6 w 8"/>
                    <a:gd name="T37" fmla="*/ 0 h 4"/>
                    <a:gd name="T38" fmla="*/ 4 w 8"/>
                    <a:gd name="T39" fmla="*/ 0 h 4"/>
                    <a:gd name="T40" fmla="*/ 4 w 8"/>
                    <a:gd name="T41" fmla="*/ 1 h 4"/>
                    <a:gd name="T42" fmla="*/ 3 w 8"/>
                    <a:gd name="T43" fmla="*/ 1 h 4"/>
                    <a:gd name="T44" fmla="*/ 3 w 8"/>
                    <a:gd name="T45" fmla="*/ 1 h 4"/>
                    <a:gd name="T46" fmla="*/ 1 w 8"/>
                    <a:gd name="T47" fmla="*/ 1 h 4"/>
                    <a:gd name="T48" fmla="*/ 1 w 8"/>
                    <a:gd name="T49" fmla="*/ 0 h 4"/>
                    <a:gd name="T50" fmla="*/ 1 w 8"/>
                    <a:gd name="T5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 h="4">
                      <a:moveTo>
                        <a:pt x="1" y="0"/>
                      </a:moveTo>
                      <a:lnTo>
                        <a:pt x="1" y="0"/>
                      </a:lnTo>
                      <a:lnTo>
                        <a:pt x="0" y="0"/>
                      </a:lnTo>
                      <a:lnTo>
                        <a:pt x="1" y="0"/>
                      </a:lnTo>
                      <a:lnTo>
                        <a:pt x="1" y="2"/>
                      </a:lnTo>
                      <a:lnTo>
                        <a:pt x="2" y="2"/>
                      </a:lnTo>
                      <a:lnTo>
                        <a:pt x="2" y="3"/>
                      </a:lnTo>
                      <a:lnTo>
                        <a:pt x="2" y="3"/>
                      </a:lnTo>
                      <a:lnTo>
                        <a:pt x="3" y="3"/>
                      </a:lnTo>
                      <a:lnTo>
                        <a:pt x="4" y="2"/>
                      </a:lnTo>
                      <a:lnTo>
                        <a:pt x="6" y="2"/>
                      </a:lnTo>
                      <a:lnTo>
                        <a:pt x="6" y="2"/>
                      </a:lnTo>
                      <a:lnTo>
                        <a:pt x="7" y="2"/>
                      </a:lnTo>
                      <a:lnTo>
                        <a:pt x="7" y="1"/>
                      </a:lnTo>
                      <a:lnTo>
                        <a:pt x="7" y="2"/>
                      </a:lnTo>
                      <a:lnTo>
                        <a:pt x="6" y="2"/>
                      </a:lnTo>
                      <a:lnTo>
                        <a:pt x="6" y="2"/>
                      </a:lnTo>
                      <a:lnTo>
                        <a:pt x="5" y="1"/>
                      </a:lnTo>
                      <a:lnTo>
                        <a:pt x="6" y="0"/>
                      </a:lnTo>
                      <a:lnTo>
                        <a:pt x="4" y="0"/>
                      </a:lnTo>
                      <a:lnTo>
                        <a:pt x="4" y="1"/>
                      </a:lnTo>
                      <a:lnTo>
                        <a:pt x="3" y="1"/>
                      </a:lnTo>
                      <a:lnTo>
                        <a:pt x="3" y="1"/>
                      </a:lnTo>
                      <a:lnTo>
                        <a:pt x="1" y="1"/>
                      </a:lnTo>
                      <a:lnTo>
                        <a:pt x="1" y="0"/>
                      </a:lnTo>
                      <a:lnTo>
                        <a:pt x="1" y="0"/>
                      </a:lnTo>
                    </a:path>
                  </a:pathLst>
                </a:custGeom>
                <a:solidFill>
                  <a:srgbClr val="55555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4" name="Freeform 874"/>
                <p:cNvSpPr>
                  <a:spLocks/>
                </p:cNvSpPr>
                <p:nvPr/>
              </p:nvSpPr>
              <p:spPr bwMode="auto">
                <a:xfrm>
                  <a:off x="2647" y="3178"/>
                  <a:ext cx="3" cy="6"/>
                </a:xfrm>
                <a:custGeom>
                  <a:avLst/>
                  <a:gdLst>
                    <a:gd name="T0" fmla="*/ 2 w 3"/>
                    <a:gd name="T1" fmla="*/ 2 h 6"/>
                    <a:gd name="T2" fmla="*/ 2 w 3"/>
                    <a:gd name="T3" fmla="*/ 5 h 6"/>
                    <a:gd name="T4" fmla="*/ 1 w 3"/>
                    <a:gd name="T5" fmla="*/ 5 h 6"/>
                    <a:gd name="T6" fmla="*/ 0 w 3"/>
                    <a:gd name="T7" fmla="*/ 5 h 6"/>
                    <a:gd name="T8" fmla="*/ 0 w 3"/>
                    <a:gd name="T9" fmla="*/ 2 h 6"/>
                    <a:gd name="T10" fmla="*/ 0 w 3"/>
                    <a:gd name="T11" fmla="*/ 1 h 6"/>
                    <a:gd name="T12" fmla="*/ 1 w 3"/>
                    <a:gd name="T13" fmla="*/ 0 h 6"/>
                    <a:gd name="T14" fmla="*/ 2 w 3"/>
                    <a:gd name="T15" fmla="*/ 1 h 6"/>
                    <a:gd name="T16" fmla="*/ 2 w 3"/>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2"/>
                      </a:moveTo>
                      <a:lnTo>
                        <a:pt x="2" y="5"/>
                      </a:lnTo>
                      <a:lnTo>
                        <a:pt x="1" y="5"/>
                      </a:lnTo>
                      <a:lnTo>
                        <a:pt x="0" y="5"/>
                      </a:lnTo>
                      <a:lnTo>
                        <a:pt x="0" y="2"/>
                      </a:lnTo>
                      <a:lnTo>
                        <a:pt x="0" y="1"/>
                      </a:lnTo>
                      <a:lnTo>
                        <a:pt x="1" y="0"/>
                      </a:lnTo>
                      <a:lnTo>
                        <a:pt x="2" y="1"/>
                      </a:lnTo>
                      <a:lnTo>
                        <a:pt x="2" y="2"/>
                      </a:lnTo>
                    </a:path>
                  </a:pathLst>
                </a:custGeom>
                <a:solidFill>
                  <a:srgbClr val="00A800"/>
                </a:solidFill>
                <a:ln w="12700" cap="rnd" cmpd="sng">
                  <a:solidFill>
                    <a:srgbClr val="00A8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5" name="Freeform 875"/>
                <p:cNvSpPr>
                  <a:spLocks/>
                </p:cNvSpPr>
                <p:nvPr/>
              </p:nvSpPr>
              <p:spPr bwMode="auto">
                <a:xfrm>
                  <a:off x="2643" y="3184"/>
                  <a:ext cx="5" cy="4"/>
                </a:xfrm>
                <a:custGeom>
                  <a:avLst/>
                  <a:gdLst>
                    <a:gd name="T0" fmla="*/ 4 w 5"/>
                    <a:gd name="T1" fmla="*/ 0 h 4"/>
                    <a:gd name="T2" fmla="*/ 1 w 5"/>
                    <a:gd name="T3" fmla="*/ 0 h 4"/>
                    <a:gd name="T4" fmla="*/ 0 w 5"/>
                    <a:gd name="T5" fmla="*/ 0 h 4"/>
                    <a:gd name="T6" fmla="*/ 0 w 5"/>
                    <a:gd name="T7" fmla="*/ 1 h 4"/>
                    <a:gd name="T8" fmla="*/ 1 w 5"/>
                    <a:gd name="T9" fmla="*/ 2 h 4"/>
                    <a:gd name="T10" fmla="*/ 2 w 5"/>
                    <a:gd name="T11" fmla="*/ 3 h 4"/>
                    <a:gd name="T12" fmla="*/ 3 w 5"/>
                    <a:gd name="T13" fmla="*/ 2 h 4"/>
                    <a:gd name="T14" fmla="*/ 4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4" y="0"/>
                      </a:moveTo>
                      <a:lnTo>
                        <a:pt x="1" y="0"/>
                      </a:lnTo>
                      <a:lnTo>
                        <a:pt x="0" y="0"/>
                      </a:lnTo>
                      <a:lnTo>
                        <a:pt x="0" y="1"/>
                      </a:lnTo>
                      <a:lnTo>
                        <a:pt x="1" y="2"/>
                      </a:lnTo>
                      <a:lnTo>
                        <a:pt x="2" y="3"/>
                      </a:lnTo>
                      <a:lnTo>
                        <a:pt x="3" y="2"/>
                      </a:lnTo>
                      <a:lnTo>
                        <a:pt x="4" y="0"/>
                      </a:lnTo>
                    </a:path>
                  </a:pathLst>
                </a:custGeom>
                <a:solidFill>
                  <a:srgbClr val="00A800"/>
                </a:solidFill>
                <a:ln w="12700" cap="rnd" cmpd="sng">
                  <a:solidFill>
                    <a:srgbClr val="00A8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6" name="Freeform 876"/>
                <p:cNvSpPr>
                  <a:spLocks/>
                </p:cNvSpPr>
                <p:nvPr/>
              </p:nvSpPr>
              <p:spPr bwMode="auto">
                <a:xfrm>
                  <a:off x="2647" y="3178"/>
                  <a:ext cx="3" cy="6"/>
                </a:xfrm>
                <a:custGeom>
                  <a:avLst/>
                  <a:gdLst>
                    <a:gd name="T0" fmla="*/ 1 w 3"/>
                    <a:gd name="T1" fmla="*/ 0 h 6"/>
                    <a:gd name="T2" fmla="*/ 0 w 3"/>
                    <a:gd name="T3" fmla="*/ 1 h 6"/>
                    <a:gd name="T4" fmla="*/ 0 w 3"/>
                    <a:gd name="T5" fmla="*/ 2 h 6"/>
                    <a:gd name="T6" fmla="*/ 0 w 3"/>
                    <a:gd name="T7" fmla="*/ 4 h 6"/>
                    <a:gd name="T8" fmla="*/ 1 w 3"/>
                    <a:gd name="T9" fmla="*/ 5 h 6"/>
                    <a:gd name="T10" fmla="*/ 1 w 3"/>
                    <a:gd name="T11" fmla="*/ 5 h 6"/>
                    <a:gd name="T12" fmla="*/ 2 w 3"/>
                    <a:gd name="T13" fmla="*/ 5 h 6"/>
                    <a:gd name="T14" fmla="*/ 1 w 3"/>
                    <a:gd name="T15" fmla="*/ 4 h 6"/>
                    <a:gd name="T16" fmla="*/ 1 w 3"/>
                    <a:gd name="T17" fmla="*/ 2 h 6"/>
                    <a:gd name="T18" fmla="*/ 1 w 3"/>
                    <a:gd name="T19" fmla="*/ 1 h 6"/>
                    <a:gd name="T20" fmla="*/ 1 w 3"/>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1" y="0"/>
                      </a:moveTo>
                      <a:lnTo>
                        <a:pt x="0" y="1"/>
                      </a:lnTo>
                      <a:lnTo>
                        <a:pt x="0" y="2"/>
                      </a:lnTo>
                      <a:lnTo>
                        <a:pt x="0" y="4"/>
                      </a:lnTo>
                      <a:lnTo>
                        <a:pt x="1" y="5"/>
                      </a:lnTo>
                      <a:lnTo>
                        <a:pt x="1" y="5"/>
                      </a:lnTo>
                      <a:lnTo>
                        <a:pt x="2" y="5"/>
                      </a:lnTo>
                      <a:lnTo>
                        <a:pt x="1" y="4"/>
                      </a:lnTo>
                      <a:lnTo>
                        <a:pt x="1" y="2"/>
                      </a:lnTo>
                      <a:lnTo>
                        <a:pt x="1" y="1"/>
                      </a:lnTo>
                      <a:lnTo>
                        <a:pt x="1" y="0"/>
                      </a:lnTo>
                    </a:path>
                  </a:pathLst>
                </a:custGeom>
                <a:solidFill>
                  <a:srgbClr val="AAAAAA"/>
                </a:solidFill>
                <a:ln w="12700" cap="rnd" cmpd="sng">
                  <a:solidFill>
                    <a:srgbClr val="AAAAA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7" name="Line 877"/>
                <p:cNvSpPr>
                  <a:spLocks noChangeShapeType="1"/>
                </p:cNvSpPr>
                <p:nvPr/>
              </p:nvSpPr>
              <p:spPr bwMode="auto">
                <a:xfrm flipV="1">
                  <a:off x="2642" y="3172"/>
                  <a:ext cx="6" cy="1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8" name="Freeform 878"/>
                <p:cNvSpPr>
                  <a:spLocks/>
                </p:cNvSpPr>
                <p:nvPr/>
              </p:nvSpPr>
              <p:spPr bwMode="auto">
                <a:xfrm>
                  <a:off x="2641" y="3176"/>
                  <a:ext cx="9" cy="6"/>
                </a:xfrm>
                <a:custGeom>
                  <a:avLst/>
                  <a:gdLst>
                    <a:gd name="T0" fmla="*/ 4 w 9"/>
                    <a:gd name="T1" fmla="*/ 5 h 6"/>
                    <a:gd name="T2" fmla="*/ 4 w 9"/>
                    <a:gd name="T3" fmla="*/ 5 h 6"/>
                    <a:gd name="T4" fmla="*/ 0 w 9"/>
                    <a:gd name="T5" fmla="*/ 3 h 6"/>
                    <a:gd name="T6" fmla="*/ 3 w 9"/>
                    <a:gd name="T7" fmla="*/ 4 h 6"/>
                    <a:gd name="T8" fmla="*/ 3 w 9"/>
                    <a:gd name="T9" fmla="*/ 3 h 6"/>
                    <a:gd name="T10" fmla="*/ 4 w 9"/>
                    <a:gd name="T11" fmla="*/ 4 h 6"/>
                    <a:gd name="T12" fmla="*/ 4 w 9"/>
                    <a:gd name="T13" fmla="*/ 5 h 6"/>
                    <a:gd name="T14" fmla="*/ 4 w 9"/>
                    <a:gd name="T15" fmla="*/ 4 h 6"/>
                    <a:gd name="T16" fmla="*/ 8 w 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6">
                      <a:moveTo>
                        <a:pt x="4" y="5"/>
                      </a:moveTo>
                      <a:lnTo>
                        <a:pt x="4" y="5"/>
                      </a:lnTo>
                      <a:lnTo>
                        <a:pt x="0" y="3"/>
                      </a:lnTo>
                      <a:lnTo>
                        <a:pt x="3" y="4"/>
                      </a:lnTo>
                      <a:lnTo>
                        <a:pt x="3" y="3"/>
                      </a:lnTo>
                      <a:lnTo>
                        <a:pt x="4" y="4"/>
                      </a:lnTo>
                      <a:lnTo>
                        <a:pt x="4" y="5"/>
                      </a:lnTo>
                      <a:lnTo>
                        <a:pt x="4" y="4"/>
                      </a:lnTo>
                      <a:lnTo>
                        <a:pt x="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 name="Freeform 879"/>
                <p:cNvSpPr>
                  <a:spLocks/>
                </p:cNvSpPr>
                <p:nvPr/>
              </p:nvSpPr>
              <p:spPr bwMode="auto">
                <a:xfrm>
                  <a:off x="2638" y="3172"/>
                  <a:ext cx="13" cy="7"/>
                </a:xfrm>
                <a:custGeom>
                  <a:avLst/>
                  <a:gdLst>
                    <a:gd name="T0" fmla="*/ 0 w 13"/>
                    <a:gd name="T1" fmla="*/ 4 h 7"/>
                    <a:gd name="T2" fmla="*/ 0 w 13"/>
                    <a:gd name="T3" fmla="*/ 6 h 7"/>
                    <a:gd name="T4" fmla="*/ 12 w 13"/>
                    <a:gd name="T5" fmla="*/ 1 h 7"/>
                    <a:gd name="T6" fmla="*/ 12 w 13"/>
                    <a:gd name="T7" fmla="*/ 0 h 7"/>
                    <a:gd name="T8" fmla="*/ 11 w 13"/>
                    <a:gd name="T9" fmla="*/ 0 h 7"/>
                    <a:gd name="T10" fmla="*/ 0 w 13"/>
                    <a:gd name="T11" fmla="*/ 4 h 7"/>
                  </a:gdLst>
                  <a:ahLst/>
                  <a:cxnLst>
                    <a:cxn ang="0">
                      <a:pos x="T0" y="T1"/>
                    </a:cxn>
                    <a:cxn ang="0">
                      <a:pos x="T2" y="T3"/>
                    </a:cxn>
                    <a:cxn ang="0">
                      <a:pos x="T4" y="T5"/>
                    </a:cxn>
                    <a:cxn ang="0">
                      <a:pos x="T6" y="T7"/>
                    </a:cxn>
                    <a:cxn ang="0">
                      <a:pos x="T8" y="T9"/>
                    </a:cxn>
                    <a:cxn ang="0">
                      <a:pos x="T10" y="T11"/>
                    </a:cxn>
                  </a:cxnLst>
                  <a:rect l="0" t="0" r="r" b="b"/>
                  <a:pathLst>
                    <a:path w="13" h="7">
                      <a:moveTo>
                        <a:pt x="0" y="4"/>
                      </a:moveTo>
                      <a:lnTo>
                        <a:pt x="0" y="6"/>
                      </a:lnTo>
                      <a:lnTo>
                        <a:pt x="12" y="1"/>
                      </a:lnTo>
                      <a:lnTo>
                        <a:pt x="12" y="0"/>
                      </a:lnTo>
                      <a:lnTo>
                        <a:pt x="11" y="0"/>
                      </a:lnTo>
                      <a:lnTo>
                        <a:pt x="0" y="4"/>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0" name="Freeform 880"/>
                <p:cNvSpPr>
                  <a:spLocks/>
                </p:cNvSpPr>
                <p:nvPr/>
              </p:nvSpPr>
              <p:spPr bwMode="auto">
                <a:xfrm>
                  <a:off x="2638" y="3172"/>
                  <a:ext cx="15" cy="7"/>
                </a:xfrm>
                <a:custGeom>
                  <a:avLst/>
                  <a:gdLst>
                    <a:gd name="T0" fmla="*/ 0 w 15"/>
                    <a:gd name="T1" fmla="*/ 4 h 7"/>
                    <a:gd name="T2" fmla="*/ 0 w 15"/>
                    <a:gd name="T3" fmla="*/ 6 h 7"/>
                    <a:gd name="T4" fmla="*/ 14 w 15"/>
                    <a:gd name="T5" fmla="*/ 1 h 7"/>
                    <a:gd name="T6" fmla="*/ 14 w 15"/>
                    <a:gd name="T7" fmla="*/ 0 h 7"/>
                    <a:gd name="T8" fmla="*/ 13 w 15"/>
                    <a:gd name="T9" fmla="*/ 0 h 7"/>
                    <a:gd name="T10" fmla="*/ 0 w 15"/>
                    <a:gd name="T11" fmla="*/ 4 h 7"/>
                  </a:gdLst>
                  <a:ahLst/>
                  <a:cxnLst>
                    <a:cxn ang="0">
                      <a:pos x="T0" y="T1"/>
                    </a:cxn>
                    <a:cxn ang="0">
                      <a:pos x="T2" y="T3"/>
                    </a:cxn>
                    <a:cxn ang="0">
                      <a:pos x="T4" y="T5"/>
                    </a:cxn>
                    <a:cxn ang="0">
                      <a:pos x="T6" y="T7"/>
                    </a:cxn>
                    <a:cxn ang="0">
                      <a:pos x="T8" y="T9"/>
                    </a:cxn>
                    <a:cxn ang="0">
                      <a:pos x="T10" y="T11"/>
                    </a:cxn>
                  </a:cxnLst>
                  <a:rect l="0" t="0" r="r" b="b"/>
                  <a:pathLst>
                    <a:path w="15" h="7">
                      <a:moveTo>
                        <a:pt x="0" y="4"/>
                      </a:moveTo>
                      <a:lnTo>
                        <a:pt x="0" y="6"/>
                      </a:lnTo>
                      <a:lnTo>
                        <a:pt x="14" y="1"/>
                      </a:lnTo>
                      <a:lnTo>
                        <a:pt x="14" y="0"/>
                      </a:lnTo>
                      <a:lnTo>
                        <a:pt x="13" y="0"/>
                      </a:lnTo>
                      <a:lnTo>
                        <a:pt x="0" y="4"/>
                      </a:lnTo>
                    </a:path>
                  </a:pathLst>
                </a:custGeom>
                <a:solidFill>
                  <a:srgbClr val="777777"/>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1" name="Freeform 881"/>
                <p:cNvSpPr>
                  <a:spLocks/>
                </p:cNvSpPr>
                <p:nvPr/>
              </p:nvSpPr>
              <p:spPr bwMode="auto">
                <a:xfrm>
                  <a:off x="2643" y="317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2" name="Freeform 882"/>
                <p:cNvSpPr>
                  <a:spLocks/>
                </p:cNvSpPr>
                <p:nvPr/>
              </p:nvSpPr>
              <p:spPr bwMode="auto">
                <a:xfrm>
                  <a:off x="2643" y="3178"/>
                  <a:ext cx="5" cy="1"/>
                </a:xfrm>
                <a:custGeom>
                  <a:avLst/>
                  <a:gdLst>
                    <a:gd name="T0" fmla="*/ 0 w 5"/>
                    <a:gd name="T1" fmla="*/ 0 h 1"/>
                    <a:gd name="T2" fmla="*/ 1 w 5"/>
                    <a:gd name="T3" fmla="*/ 0 h 1"/>
                    <a:gd name="T4" fmla="*/ 1 w 5"/>
                    <a:gd name="T5" fmla="*/ 0 h 1"/>
                    <a:gd name="T6" fmla="*/ 2 w 5"/>
                    <a:gd name="T7" fmla="*/ 0 h 1"/>
                    <a:gd name="T8" fmla="*/ 3 w 5"/>
                    <a:gd name="T9" fmla="*/ 0 h 1"/>
                    <a:gd name="T10" fmla="*/ 4 w 5"/>
                    <a:gd name="T11" fmla="*/ 0 h 1"/>
                    <a:gd name="T12" fmla="*/ 4 w 5"/>
                    <a:gd name="T13" fmla="*/ 0 h 1"/>
                    <a:gd name="T14" fmla="*/ 4 w 5"/>
                    <a:gd name="T15" fmla="*/ 0 h 1"/>
                    <a:gd name="T16" fmla="*/ 0 w 5"/>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
                      <a:moveTo>
                        <a:pt x="0" y="0"/>
                      </a:moveTo>
                      <a:lnTo>
                        <a:pt x="1" y="0"/>
                      </a:lnTo>
                      <a:lnTo>
                        <a:pt x="1" y="0"/>
                      </a:lnTo>
                      <a:lnTo>
                        <a:pt x="2" y="0"/>
                      </a:lnTo>
                      <a:lnTo>
                        <a:pt x="3" y="0"/>
                      </a:lnTo>
                      <a:lnTo>
                        <a:pt x="4" y="0"/>
                      </a:lnTo>
                      <a:lnTo>
                        <a:pt x="4" y="0"/>
                      </a:lnTo>
                      <a:lnTo>
                        <a:pt x="4" y="0"/>
                      </a:lnTo>
                      <a:lnTo>
                        <a:pt x="0" y="0"/>
                      </a:lnTo>
                    </a:path>
                  </a:pathLst>
                </a:custGeom>
                <a:solidFill>
                  <a:srgbClr val="DDDDDD"/>
                </a:solidFill>
                <a:ln w="12700" cap="rnd" cmpd="sng">
                  <a:solidFill>
                    <a:srgbClr val="DDDDD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3" name="Freeform 883"/>
                <p:cNvSpPr>
                  <a:spLocks/>
                </p:cNvSpPr>
                <p:nvPr/>
              </p:nvSpPr>
              <p:spPr bwMode="auto">
                <a:xfrm>
                  <a:off x="2628" y="3184"/>
                  <a:ext cx="4" cy="1"/>
                </a:xfrm>
                <a:custGeom>
                  <a:avLst/>
                  <a:gdLst>
                    <a:gd name="T0" fmla="*/ 0 w 4"/>
                    <a:gd name="T1" fmla="*/ 0 h 1"/>
                    <a:gd name="T2" fmla="*/ 0 w 4"/>
                    <a:gd name="T3" fmla="*/ 0 h 1"/>
                    <a:gd name="T4" fmla="*/ 1 w 4"/>
                    <a:gd name="T5" fmla="*/ 0 h 1"/>
                    <a:gd name="T6" fmla="*/ 1 w 4"/>
                    <a:gd name="T7" fmla="*/ 0 h 1"/>
                    <a:gd name="T8" fmla="*/ 2 w 4"/>
                    <a:gd name="T9" fmla="*/ 0 h 1"/>
                    <a:gd name="T10" fmla="*/ 3 w 4"/>
                    <a:gd name="T11" fmla="*/ 0 h 1"/>
                    <a:gd name="T12" fmla="*/ 2 w 4"/>
                    <a:gd name="T13" fmla="*/ 0 h 1"/>
                    <a:gd name="T14" fmla="*/ 0 w 4"/>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
                      <a:moveTo>
                        <a:pt x="0" y="0"/>
                      </a:moveTo>
                      <a:lnTo>
                        <a:pt x="0" y="0"/>
                      </a:lnTo>
                      <a:lnTo>
                        <a:pt x="1" y="0"/>
                      </a:lnTo>
                      <a:lnTo>
                        <a:pt x="1" y="0"/>
                      </a:lnTo>
                      <a:lnTo>
                        <a:pt x="2" y="0"/>
                      </a:lnTo>
                      <a:lnTo>
                        <a:pt x="3" y="0"/>
                      </a:lnTo>
                      <a:lnTo>
                        <a:pt x="2" y="0"/>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4" name="Freeform 884"/>
                <p:cNvSpPr>
                  <a:spLocks/>
                </p:cNvSpPr>
                <p:nvPr/>
              </p:nvSpPr>
              <p:spPr bwMode="auto">
                <a:xfrm>
                  <a:off x="2628" y="3184"/>
                  <a:ext cx="4" cy="4"/>
                </a:xfrm>
                <a:custGeom>
                  <a:avLst/>
                  <a:gdLst>
                    <a:gd name="T0" fmla="*/ 0 w 4"/>
                    <a:gd name="T1" fmla="*/ 1 h 4"/>
                    <a:gd name="T2" fmla="*/ 0 w 4"/>
                    <a:gd name="T3" fmla="*/ 0 h 4"/>
                    <a:gd name="T4" fmla="*/ 1 w 4"/>
                    <a:gd name="T5" fmla="*/ 0 h 4"/>
                    <a:gd name="T6" fmla="*/ 1 w 4"/>
                    <a:gd name="T7" fmla="*/ 1 h 4"/>
                    <a:gd name="T8" fmla="*/ 2 w 4"/>
                    <a:gd name="T9" fmla="*/ 1 h 4"/>
                    <a:gd name="T10" fmla="*/ 3 w 4"/>
                    <a:gd name="T11" fmla="*/ 3 h 4"/>
                    <a:gd name="T12" fmla="*/ 2 w 4"/>
                    <a:gd name="T13" fmla="*/ 3 h 4"/>
                    <a:gd name="T14" fmla="*/ 0 w 4"/>
                    <a:gd name="T15" fmla="*/ 1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0" y="1"/>
                      </a:moveTo>
                      <a:lnTo>
                        <a:pt x="0" y="0"/>
                      </a:lnTo>
                      <a:lnTo>
                        <a:pt x="1" y="0"/>
                      </a:lnTo>
                      <a:lnTo>
                        <a:pt x="1" y="1"/>
                      </a:lnTo>
                      <a:lnTo>
                        <a:pt x="2" y="1"/>
                      </a:lnTo>
                      <a:lnTo>
                        <a:pt x="3" y="3"/>
                      </a:lnTo>
                      <a:lnTo>
                        <a:pt x="2" y="3"/>
                      </a:lnTo>
                      <a:lnTo>
                        <a:pt x="0" y="1"/>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5" name="Freeform 885"/>
                <p:cNvSpPr>
                  <a:spLocks/>
                </p:cNvSpPr>
                <p:nvPr/>
              </p:nvSpPr>
              <p:spPr bwMode="auto">
                <a:xfrm>
                  <a:off x="2631" y="3187"/>
                  <a:ext cx="8" cy="5"/>
                </a:xfrm>
                <a:custGeom>
                  <a:avLst/>
                  <a:gdLst>
                    <a:gd name="T0" fmla="*/ 2 w 8"/>
                    <a:gd name="T1" fmla="*/ 0 h 5"/>
                    <a:gd name="T2" fmla="*/ 2 w 8"/>
                    <a:gd name="T3" fmla="*/ 0 h 5"/>
                    <a:gd name="T4" fmla="*/ 3 w 8"/>
                    <a:gd name="T5" fmla="*/ 0 h 5"/>
                    <a:gd name="T6" fmla="*/ 6 w 8"/>
                    <a:gd name="T7" fmla="*/ 1 h 5"/>
                    <a:gd name="T8" fmla="*/ 7 w 8"/>
                    <a:gd name="T9" fmla="*/ 3 h 5"/>
                    <a:gd name="T10" fmla="*/ 4 w 8"/>
                    <a:gd name="T11" fmla="*/ 3 h 5"/>
                    <a:gd name="T12" fmla="*/ 4 w 8"/>
                    <a:gd name="T13" fmla="*/ 4 h 5"/>
                    <a:gd name="T14" fmla="*/ 3 w 8"/>
                    <a:gd name="T15" fmla="*/ 3 h 5"/>
                    <a:gd name="T16" fmla="*/ 2 w 8"/>
                    <a:gd name="T17" fmla="*/ 4 h 5"/>
                    <a:gd name="T18" fmla="*/ 1 w 8"/>
                    <a:gd name="T19" fmla="*/ 4 h 5"/>
                    <a:gd name="T20" fmla="*/ 0 w 8"/>
                    <a:gd name="T21" fmla="*/ 3 h 5"/>
                    <a:gd name="T22" fmla="*/ 3 w 8"/>
                    <a:gd name="T23" fmla="*/ 3 h 5"/>
                    <a:gd name="T24" fmla="*/ 4 w 8"/>
                    <a:gd name="T25" fmla="*/ 2 h 5"/>
                    <a:gd name="T26" fmla="*/ 3 w 8"/>
                    <a:gd name="T27" fmla="*/ 1 h 5"/>
                    <a:gd name="T28" fmla="*/ 2 w 8"/>
                    <a:gd name="T29" fmla="*/ 1 h 5"/>
                    <a:gd name="T30" fmla="*/ 2 w 8"/>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5">
                      <a:moveTo>
                        <a:pt x="2" y="0"/>
                      </a:moveTo>
                      <a:lnTo>
                        <a:pt x="2" y="0"/>
                      </a:lnTo>
                      <a:lnTo>
                        <a:pt x="3" y="0"/>
                      </a:lnTo>
                      <a:lnTo>
                        <a:pt x="6" y="1"/>
                      </a:lnTo>
                      <a:lnTo>
                        <a:pt x="7" y="3"/>
                      </a:lnTo>
                      <a:lnTo>
                        <a:pt x="4" y="3"/>
                      </a:lnTo>
                      <a:lnTo>
                        <a:pt x="4" y="4"/>
                      </a:lnTo>
                      <a:lnTo>
                        <a:pt x="3" y="3"/>
                      </a:lnTo>
                      <a:lnTo>
                        <a:pt x="2" y="4"/>
                      </a:lnTo>
                      <a:lnTo>
                        <a:pt x="1" y="4"/>
                      </a:lnTo>
                      <a:lnTo>
                        <a:pt x="0" y="3"/>
                      </a:lnTo>
                      <a:lnTo>
                        <a:pt x="3" y="3"/>
                      </a:lnTo>
                      <a:lnTo>
                        <a:pt x="4" y="2"/>
                      </a:lnTo>
                      <a:lnTo>
                        <a:pt x="3" y="1"/>
                      </a:lnTo>
                      <a:lnTo>
                        <a:pt x="2" y="1"/>
                      </a:lnTo>
                      <a:lnTo>
                        <a:pt x="2"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6" name="Freeform 886"/>
                <p:cNvSpPr>
                  <a:spLocks/>
                </p:cNvSpPr>
                <p:nvPr/>
              </p:nvSpPr>
              <p:spPr bwMode="auto">
                <a:xfrm>
                  <a:off x="2631" y="3187"/>
                  <a:ext cx="11" cy="8"/>
                </a:xfrm>
                <a:custGeom>
                  <a:avLst/>
                  <a:gdLst>
                    <a:gd name="T0" fmla="*/ 3 w 11"/>
                    <a:gd name="T1" fmla="*/ 0 h 8"/>
                    <a:gd name="T2" fmla="*/ 5 w 11"/>
                    <a:gd name="T3" fmla="*/ 0 h 8"/>
                    <a:gd name="T4" fmla="*/ 8 w 11"/>
                    <a:gd name="T5" fmla="*/ 2 h 8"/>
                    <a:gd name="T6" fmla="*/ 10 w 11"/>
                    <a:gd name="T7" fmla="*/ 4 h 8"/>
                    <a:gd name="T8" fmla="*/ 6 w 11"/>
                    <a:gd name="T9" fmla="*/ 6 h 8"/>
                    <a:gd name="T10" fmla="*/ 6 w 11"/>
                    <a:gd name="T11" fmla="*/ 7 h 8"/>
                    <a:gd name="T12" fmla="*/ 5 w 11"/>
                    <a:gd name="T13" fmla="*/ 6 h 8"/>
                    <a:gd name="T14" fmla="*/ 3 w 11"/>
                    <a:gd name="T15" fmla="*/ 7 h 8"/>
                    <a:gd name="T16" fmla="*/ 2 w 11"/>
                    <a:gd name="T17" fmla="*/ 7 h 8"/>
                    <a:gd name="T18" fmla="*/ 0 w 11"/>
                    <a:gd name="T19" fmla="*/ 6 h 8"/>
                    <a:gd name="T20" fmla="*/ 5 w 11"/>
                    <a:gd name="T21" fmla="*/ 4 h 8"/>
                    <a:gd name="T22" fmla="*/ 6 w 11"/>
                    <a:gd name="T23" fmla="*/ 3 h 8"/>
                    <a:gd name="T24" fmla="*/ 5 w 11"/>
                    <a:gd name="T25" fmla="*/ 2 h 8"/>
                    <a:gd name="T26" fmla="*/ 3 w 11"/>
                    <a:gd name="T27" fmla="*/ 1 h 8"/>
                    <a:gd name="T28" fmla="*/ 3 w 11"/>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8">
                      <a:moveTo>
                        <a:pt x="3" y="0"/>
                      </a:moveTo>
                      <a:lnTo>
                        <a:pt x="5" y="0"/>
                      </a:lnTo>
                      <a:lnTo>
                        <a:pt x="8" y="2"/>
                      </a:lnTo>
                      <a:lnTo>
                        <a:pt x="10" y="4"/>
                      </a:lnTo>
                      <a:lnTo>
                        <a:pt x="6" y="6"/>
                      </a:lnTo>
                      <a:lnTo>
                        <a:pt x="6" y="7"/>
                      </a:lnTo>
                      <a:lnTo>
                        <a:pt x="5" y="6"/>
                      </a:lnTo>
                      <a:lnTo>
                        <a:pt x="3" y="7"/>
                      </a:lnTo>
                      <a:lnTo>
                        <a:pt x="2" y="7"/>
                      </a:lnTo>
                      <a:lnTo>
                        <a:pt x="0" y="6"/>
                      </a:lnTo>
                      <a:lnTo>
                        <a:pt x="5" y="4"/>
                      </a:lnTo>
                      <a:lnTo>
                        <a:pt x="6" y="3"/>
                      </a:lnTo>
                      <a:lnTo>
                        <a:pt x="5" y="2"/>
                      </a:lnTo>
                      <a:lnTo>
                        <a:pt x="3" y="1"/>
                      </a:lnTo>
                      <a:lnTo>
                        <a:pt x="3" y="0"/>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7" name="Freeform 887"/>
                <p:cNvSpPr>
                  <a:spLocks/>
                </p:cNvSpPr>
                <p:nvPr/>
              </p:nvSpPr>
              <p:spPr bwMode="auto">
                <a:xfrm>
                  <a:off x="2631" y="3187"/>
                  <a:ext cx="6" cy="1"/>
                </a:xfrm>
                <a:custGeom>
                  <a:avLst/>
                  <a:gdLst>
                    <a:gd name="T0" fmla="*/ 0 w 6"/>
                    <a:gd name="T1" fmla="*/ 0 h 1"/>
                    <a:gd name="T2" fmla="*/ 2 w 6"/>
                    <a:gd name="T3" fmla="*/ 0 h 1"/>
                    <a:gd name="T4" fmla="*/ 2 w 6"/>
                    <a:gd name="T5" fmla="*/ 0 h 1"/>
                    <a:gd name="T6" fmla="*/ 4 w 6"/>
                    <a:gd name="T7" fmla="*/ 0 h 1"/>
                    <a:gd name="T8" fmla="*/ 5 w 6"/>
                    <a:gd name="T9" fmla="*/ 0 h 1"/>
                    <a:gd name="T10" fmla="*/ 4 w 6"/>
                    <a:gd name="T11" fmla="*/ 0 h 1"/>
                    <a:gd name="T12" fmla="*/ 0 w 6"/>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6" h="1">
                      <a:moveTo>
                        <a:pt x="0" y="0"/>
                      </a:moveTo>
                      <a:lnTo>
                        <a:pt x="2" y="0"/>
                      </a:lnTo>
                      <a:lnTo>
                        <a:pt x="2" y="0"/>
                      </a:lnTo>
                      <a:lnTo>
                        <a:pt x="4" y="0"/>
                      </a:lnTo>
                      <a:lnTo>
                        <a:pt x="5" y="0"/>
                      </a:lnTo>
                      <a:lnTo>
                        <a:pt x="4"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8" name="Freeform 888"/>
                <p:cNvSpPr>
                  <a:spLocks/>
                </p:cNvSpPr>
                <p:nvPr/>
              </p:nvSpPr>
              <p:spPr bwMode="auto">
                <a:xfrm>
                  <a:off x="2631" y="3187"/>
                  <a:ext cx="8" cy="8"/>
                </a:xfrm>
                <a:custGeom>
                  <a:avLst/>
                  <a:gdLst>
                    <a:gd name="T0" fmla="*/ 0 w 8"/>
                    <a:gd name="T1" fmla="*/ 7 h 8"/>
                    <a:gd name="T2" fmla="*/ 3 w 8"/>
                    <a:gd name="T3" fmla="*/ 1 h 8"/>
                    <a:gd name="T4" fmla="*/ 3 w 8"/>
                    <a:gd name="T5" fmla="*/ 0 h 8"/>
                    <a:gd name="T6" fmla="*/ 5 w 8"/>
                    <a:gd name="T7" fmla="*/ 1 h 8"/>
                    <a:gd name="T8" fmla="*/ 7 w 8"/>
                    <a:gd name="T9" fmla="*/ 4 h 8"/>
                    <a:gd name="T10" fmla="*/ 5 w 8"/>
                    <a:gd name="T11" fmla="*/ 7 h 8"/>
                    <a:gd name="T12" fmla="*/ 0 w 8"/>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0" y="7"/>
                      </a:moveTo>
                      <a:lnTo>
                        <a:pt x="3" y="1"/>
                      </a:lnTo>
                      <a:lnTo>
                        <a:pt x="3" y="0"/>
                      </a:lnTo>
                      <a:lnTo>
                        <a:pt x="5" y="1"/>
                      </a:lnTo>
                      <a:lnTo>
                        <a:pt x="7" y="4"/>
                      </a:lnTo>
                      <a:lnTo>
                        <a:pt x="5" y="7"/>
                      </a:lnTo>
                      <a:lnTo>
                        <a:pt x="0" y="7"/>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 name="Oval 889"/>
                <p:cNvSpPr>
                  <a:spLocks noChangeArrowheads="1"/>
                </p:cNvSpPr>
                <p:nvPr/>
              </p:nvSpPr>
              <p:spPr bwMode="auto">
                <a:xfrm>
                  <a:off x="2655" y="3211"/>
                  <a:ext cx="9" cy="4"/>
                </a:xfrm>
                <a:prstGeom prst="ellipse">
                  <a:avLst/>
                </a:prstGeom>
                <a:solidFill>
                  <a:srgbClr val="22222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0" name="Oval 890"/>
                <p:cNvSpPr>
                  <a:spLocks noChangeArrowheads="1"/>
                </p:cNvSpPr>
                <p:nvPr/>
              </p:nvSpPr>
              <p:spPr bwMode="auto">
                <a:xfrm>
                  <a:off x="2661" y="3217"/>
                  <a:ext cx="13" cy="3"/>
                </a:xfrm>
                <a:prstGeom prst="ellipse">
                  <a:avLst/>
                </a:prstGeom>
                <a:solidFill>
                  <a:srgbClr val="222222"/>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74" name="Freeform 891"/>
              <p:cNvSpPr>
                <a:spLocks/>
              </p:cNvSpPr>
              <p:nvPr/>
            </p:nvSpPr>
            <p:spPr bwMode="auto">
              <a:xfrm>
                <a:off x="2586" y="3176"/>
                <a:ext cx="96" cy="70"/>
              </a:xfrm>
              <a:custGeom>
                <a:avLst/>
                <a:gdLst>
                  <a:gd name="T0" fmla="*/ 1 w 96"/>
                  <a:gd name="T1" fmla="*/ 0 h 70"/>
                  <a:gd name="T2" fmla="*/ 5 w 96"/>
                  <a:gd name="T3" fmla="*/ 5 h 70"/>
                  <a:gd name="T4" fmla="*/ 12 w 96"/>
                  <a:gd name="T5" fmla="*/ 12 h 70"/>
                  <a:gd name="T6" fmla="*/ 18 w 96"/>
                  <a:gd name="T7" fmla="*/ 18 h 70"/>
                  <a:gd name="T8" fmla="*/ 20 w 96"/>
                  <a:gd name="T9" fmla="*/ 19 h 70"/>
                  <a:gd name="T10" fmla="*/ 23 w 96"/>
                  <a:gd name="T11" fmla="*/ 22 h 70"/>
                  <a:gd name="T12" fmla="*/ 32 w 96"/>
                  <a:gd name="T13" fmla="*/ 28 h 70"/>
                  <a:gd name="T14" fmla="*/ 47 w 96"/>
                  <a:gd name="T15" fmla="*/ 40 h 70"/>
                  <a:gd name="T16" fmla="*/ 56 w 96"/>
                  <a:gd name="T17" fmla="*/ 47 h 70"/>
                  <a:gd name="T18" fmla="*/ 60 w 96"/>
                  <a:gd name="T19" fmla="*/ 50 h 70"/>
                  <a:gd name="T20" fmla="*/ 63 w 96"/>
                  <a:gd name="T21" fmla="*/ 51 h 70"/>
                  <a:gd name="T22" fmla="*/ 69 w 96"/>
                  <a:gd name="T23" fmla="*/ 55 h 70"/>
                  <a:gd name="T24" fmla="*/ 76 w 96"/>
                  <a:gd name="T25" fmla="*/ 60 h 70"/>
                  <a:gd name="T26" fmla="*/ 84 w 96"/>
                  <a:gd name="T27" fmla="*/ 63 h 70"/>
                  <a:gd name="T28" fmla="*/ 90 w 96"/>
                  <a:gd name="T29" fmla="*/ 66 h 70"/>
                  <a:gd name="T30" fmla="*/ 94 w 96"/>
                  <a:gd name="T31" fmla="*/ 69 h 70"/>
                  <a:gd name="T32" fmla="*/ 95 w 96"/>
                  <a:gd name="T33" fmla="*/ 68 h 70"/>
                  <a:gd name="T34" fmla="*/ 94 w 96"/>
                  <a:gd name="T35" fmla="*/ 67 h 70"/>
                  <a:gd name="T36" fmla="*/ 89 w 96"/>
                  <a:gd name="T37" fmla="*/ 64 h 70"/>
                  <a:gd name="T38" fmla="*/ 84 w 96"/>
                  <a:gd name="T39" fmla="*/ 62 h 70"/>
                  <a:gd name="T40" fmla="*/ 81 w 96"/>
                  <a:gd name="T41" fmla="*/ 61 h 70"/>
                  <a:gd name="T42" fmla="*/ 76 w 96"/>
                  <a:gd name="T43" fmla="*/ 58 h 70"/>
                  <a:gd name="T44" fmla="*/ 69 w 96"/>
                  <a:gd name="T45" fmla="*/ 53 h 70"/>
                  <a:gd name="T46" fmla="*/ 62 w 96"/>
                  <a:gd name="T47" fmla="*/ 49 h 70"/>
                  <a:gd name="T48" fmla="*/ 58 w 96"/>
                  <a:gd name="T49" fmla="*/ 46 h 70"/>
                  <a:gd name="T50" fmla="*/ 55 w 96"/>
                  <a:gd name="T51" fmla="*/ 45 h 70"/>
                  <a:gd name="T52" fmla="*/ 51 w 96"/>
                  <a:gd name="T53" fmla="*/ 41 h 70"/>
                  <a:gd name="T54" fmla="*/ 40 w 96"/>
                  <a:gd name="T55" fmla="*/ 34 h 70"/>
                  <a:gd name="T56" fmla="*/ 28 w 96"/>
                  <a:gd name="T57" fmla="*/ 24 h 70"/>
                  <a:gd name="T58" fmla="*/ 25 w 96"/>
                  <a:gd name="T59" fmla="*/ 22 h 70"/>
                  <a:gd name="T60" fmla="*/ 23 w 96"/>
                  <a:gd name="T61" fmla="*/ 20 h 70"/>
                  <a:gd name="T62" fmla="*/ 19 w 96"/>
                  <a:gd name="T63" fmla="*/ 17 h 70"/>
                  <a:gd name="T64" fmla="*/ 13 w 96"/>
                  <a:gd name="T65" fmla="*/ 11 h 70"/>
                  <a:gd name="T66" fmla="*/ 7 w 96"/>
                  <a:gd name="T67" fmla="*/ 6 h 70"/>
                  <a:gd name="T68" fmla="*/ 4 w 96"/>
                  <a:gd name="T69" fmla="*/ 3 h 70"/>
                  <a:gd name="T70" fmla="*/ 1 w 96"/>
                  <a:gd name="T71" fmla="*/ 0 h 70"/>
                  <a:gd name="T72" fmla="*/ 0 w 96"/>
                  <a:gd name="T7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70">
                    <a:moveTo>
                      <a:pt x="0" y="0"/>
                    </a:moveTo>
                    <a:lnTo>
                      <a:pt x="1" y="0"/>
                    </a:lnTo>
                    <a:lnTo>
                      <a:pt x="2" y="2"/>
                    </a:lnTo>
                    <a:lnTo>
                      <a:pt x="5" y="5"/>
                    </a:lnTo>
                    <a:lnTo>
                      <a:pt x="9" y="8"/>
                    </a:lnTo>
                    <a:lnTo>
                      <a:pt x="12" y="12"/>
                    </a:lnTo>
                    <a:lnTo>
                      <a:pt x="15" y="15"/>
                    </a:lnTo>
                    <a:lnTo>
                      <a:pt x="18" y="18"/>
                    </a:lnTo>
                    <a:lnTo>
                      <a:pt x="19" y="19"/>
                    </a:lnTo>
                    <a:lnTo>
                      <a:pt x="20" y="19"/>
                    </a:lnTo>
                    <a:lnTo>
                      <a:pt x="22" y="20"/>
                    </a:lnTo>
                    <a:lnTo>
                      <a:pt x="23" y="22"/>
                    </a:lnTo>
                    <a:lnTo>
                      <a:pt x="26" y="23"/>
                    </a:lnTo>
                    <a:lnTo>
                      <a:pt x="32" y="28"/>
                    </a:lnTo>
                    <a:lnTo>
                      <a:pt x="40" y="35"/>
                    </a:lnTo>
                    <a:lnTo>
                      <a:pt x="47" y="40"/>
                    </a:lnTo>
                    <a:lnTo>
                      <a:pt x="54" y="45"/>
                    </a:lnTo>
                    <a:lnTo>
                      <a:pt x="56" y="47"/>
                    </a:lnTo>
                    <a:lnTo>
                      <a:pt x="58" y="49"/>
                    </a:lnTo>
                    <a:lnTo>
                      <a:pt x="60" y="50"/>
                    </a:lnTo>
                    <a:lnTo>
                      <a:pt x="61" y="50"/>
                    </a:lnTo>
                    <a:lnTo>
                      <a:pt x="63" y="51"/>
                    </a:lnTo>
                    <a:lnTo>
                      <a:pt x="66" y="53"/>
                    </a:lnTo>
                    <a:lnTo>
                      <a:pt x="69" y="55"/>
                    </a:lnTo>
                    <a:lnTo>
                      <a:pt x="73" y="57"/>
                    </a:lnTo>
                    <a:lnTo>
                      <a:pt x="76" y="60"/>
                    </a:lnTo>
                    <a:lnTo>
                      <a:pt x="80" y="62"/>
                    </a:lnTo>
                    <a:lnTo>
                      <a:pt x="84" y="63"/>
                    </a:lnTo>
                    <a:lnTo>
                      <a:pt x="86" y="65"/>
                    </a:lnTo>
                    <a:lnTo>
                      <a:pt x="90" y="66"/>
                    </a:lnTo>
                    <a:lnTo>
                      <a:pt x="92" y="68"/>
                    </a:lnTo>
                    <a:lnTo>
                      <a:pt x="94" y="69"/>
                    </a:lnTo>
                    <a:lnTo>
                      <a:pt x="94" y="69"/>
                    </a:lnTo>
                    <a:lnTo>
                      <a:pt x="95" y="68"/>
                    </a:lnTo>
                    <a:lnTo>
                      <a:pt x="94" y="67"/>
                    </a:lnTo>
                    <a:lnTo>
                      <a:pt x="94" y="67"/>
                    </a:lnTo>
                    <a:lnTo>
                      <a:pt x="91" y="66"/>
                    </a:lnTo>
                    <a:lnTo>
                      <a:pt x="89" y="64"/>
                    </a:lnTo>
                    <a:lnTo>
                      <a:pt x="86" y="63"/>
                    </a:lnTo>
                    <a:lnTo>
                      <a:pt x="84" y="62"/>
                    </a:lnTo>
                    <a:lnTo>
                      <a:pt x="82" y="61"/>
                    </a:lnTo>
                    <a:lnTo>
                      <a:pt x="81" y="61"/>
                    </a:lnTo>
                    <a:lnTo>
                      <a:pt x="80" y="59"/>
                    </a:lnTo>
                    <a:lnTo>
                      <a:pt x="76" y="58"/>
                    </a:lnTo>
                    <a:lnTo>
                      <a:pt x="73" y="55"/>
                    </a:lnTo>
                    <a:lnTo>
                      <a:pt x="69" y="53"/>
                    </a:lnTo>
                    <a:lnTo>
                      <a:pt x="65" y="51"/>
                    </a:lnTo>
                    <a:lnTo>
                      <a:pt x="62" y="49"/>
                    </a:lnTo>
                    <a:lnTo>
                      <a:pt x="59" y="47"/>
                    </a:lnTo>
                    <a:lnTo>
                      <a:pt x="58" y="46"/>
                    </a:lnTo>
                    <a:lnTo>
                      <a:pt x="57" y="46"/>
                    </a:lnTo>
                    <a:lnTo>
                      <a:pt x="55" y="45"/>
                    </a:lnTo>
                    <a:lnTo>
                      <a:pt x="54" y="43"/>
                    </a:lnTo>
                    <a:lnTo>
                      <a:pt x="51" y="41"/>
                    </a:lnTo>
                    <a:lnTo>
                      <a:pt x="45" y="38"/>
                    </a:lnTo>
                    <a:lnTo>
                      <a:pt x="40" y="34"/>
                    </a:lnTo>
                    <a:lnTo>
                      <a:pt x="34" y="28"/>
                    </a:lnTo>
                    <a:lnTo>
                      <a:pt x="28" y="24"/>
                    </a:lnTo>
                    <a:lnTo>
                      <a:pt x="27" y="23"/>
                    </a:lnTo>
                    <a:lnTo>
                      <a:pt x="25" y="22"/>
                    </a:lnTo>
                    <a:lnTo>
                      <a:pt x="23" y="21"/>
                    </a:lnTo>
                    <a:lnTo>
                      <a:pt x="23" y="20"/>
                    </a:lnTo>
                    <a:lnTo>
                      <a:pt x="22" y="19"/>
                    </a:lnTo>
                    <a:lnTo>
                      <a:pt x="19" y="17"/>
                    </a:lnTo>
                    <a:lnTo>
                      <a:pt x="16" y="14"/>
                    </a:lnTo>
                    <a:lnTo>
                      <a:pt x="13" y="11"/>
                    </a:lnTo>
                    <a:lnTo>
                      <a:pt x="10" y="8"/>
                    </a:lnTo>
                    <a:lnTo>
                      <a:pt x="7" y="6"/>
                    </a:lnTo>
                    <a:lnTo>
                      <a:pt x="5" y="4"/>
                    </a:lnTo>
                    <a:lnTo>
                      <a:pt x="4" y="3"/>
                    </a:lnTo>
                    <a:lnTo>
                      <a:pt x="3" y="2"/>
                    </a:lnTo>
                    <a:lnTo>
                      <a:pt x="1" y="0"/>
                    </a:lnTo>
                    <a:lnTo>
                      <a:pt x="1"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 name="Line 892"/>
            <p:cNvSpPr>
              <a:spLocks noChangeShapeType="1"/>
            </p:cNvSpPr>
            <p:nvPr/>
          </p:nvSpPr>
          <p:spPr bwMode="auto">
            <a:xfrm>
              <a:off x="3290319" y="4755591"/>
              <a:ext cx="28653" cy="1322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893"/>
            <p:cNvSpPr>
              <a:spLocks noChangeShapeType="1"/>
            </p:cNvSpPr>
            <p:nvPr/>
          </p:nvSpPr>
          <p:spPr bwMode="auto">
            <a:xfrm>
              <a:off x="3369664" y="4790855"/>
              <a:ext cx="15429" cy="66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894"/>
            <p:cNvSpPr>
              <a:spLocks noChangeShapeType="1"/>
            </p:cNvSpPr>
            <p:nvPr/>
          </p:nvSpPr>
          <p:spPr bwMode="auto">
            <a:xfrm>
              <a:off x="3393909" y="4797467"/>
              <a:ext cx="881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895"/>
            <p:cNvSpPr>
              <a:spLocks noChangeShapeType="1"/>
            </p:cNvSpPr>
            <p:nvPr/>
          </p:nvSpPr>
          <p:spPr bwMode="auto">
            <a:xfrm>
              <a:off x="3429174" y="4801875"/>
              <a:ext cx="17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896"/>
            <p:cNvSpPr>
              <a:spLocks noChangeShapeType="1"/>
            </p:cNvSpPr>
            <p:nvPr/>
          </p:nvSpPr>
          <p:spPr bwMode="auto">
            <a:xfrm>
              <a:off x="3455622" y="4801875"/>
              <a:ext cx="1101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897"/>
            <p:cNvSpPr>
              <a:spLocks noChangeShapeType="1"/>
            </p:cNvSpPr>
            <p:nvPr/>
          </p:nvSpPr>
          <p:spPr bwMode="auto">
            <a:xfrm>
              <a:off x="3517335" y="4819507"/>
              <a:ext cx="28652" cy="66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898"/>
            <p:cNvSpPr>
              <a:spLocks noChangeShapeType="1"/>
            </p:cNvSpPr>
            <p:nvPr/>
          </p:nvSpPr>
          <p:spPr bwMode="auto">
            <a:xfrm>
              <a:off x="3541579" y="4826120"/>
              <a:ext cx="17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899"/>
            <p:cNvSpPr>
              <a:spLocks noChangeShapeType="1"/>
            </p:cNvSpPr>
            <p:nvPr/>
          </p:nvSpPr>
          <p:spPr bwMode="auto">
            <a:xfrm>
              <a:off x="3587864" y="4826120"/>
              <a:ext cx="1101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900"/>
            <p:cNvSpPr>
              <a:spLocks noChangeShapeType="1"/>
            </p:cNvSpPr>
            <p:nvPr/>
          </p:nvSpPr>
          <p:spPr bwMode="auto">
            <a:xfrm>
              <a:off x="3601088" y="4826120"/>
              <a:ext cx="2424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901"/>
            <p:cNvSpPr>
              <a:spLocks noChangeShapeType="1"/>
            </p:cNvSpPr>
            <p:nvPr/>
          </p:nvSpPr>
          <p:spPr bwMode="auto">
            <a:xfrm flipV="1">
              <a:off x="3665004" y="4810691"/>
              <a:ext cx="17632" cy="4408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902"/>
            <p:cNvSpPr>
              <a:spLocks noChangeShapeType="1"/>
            </p:cNvSpPr>
            <p:nvPr/>
          </p:nvSpPr>
          <p:spPr bwMode="auto">
            <a:xfrm>
              <a:off x="3691453" y="4826120"/>
              <a:ext cx="17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903"/>
            <p:cNvSpPr>
              <a:spLocks noChangeShapeType="1"/>
            </p:cNvSpPr>
            <p:nvPr/>
          </p:nvSpPr>
          <p:spPr bwMode="auto">
            <a:xfrm>
              <a:off x="3742146" y="4826120"/>
              <a:ext cx="3306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904"/>
            <p:cNvSpPr>
              <a:spLocks noChangeShapeType="1"/>
            </p:cNvSpPr>
            <p:nvPr/>
          </p:nvSpPr>
          <p:spPr bwMode="auto">
            <a:xfrm>
              <a:off x="3825899" y="4801875"/>
              <a:ext cx="2203"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905"/>
            <p:cNvSpPr>
              <a:spLocks noChangeShapeType="1"/>
            </p:cNvSpPr>
            <p:nvPr/>
          </p:nvSpPr>
          <p:spPr bwMode="auto">
            <a:xfrm>
              <a:off x="3839123" y="4801875"/>
              <a:ext cx="13224"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906"/>
            <p:cNvSpPr>
              <a:spLocks noChangeShapeType="1"/>
            </p:cNvSpPr>
            <p:nvPr/>
          </p:nvSpPr>
          <p:spPr bwMode="auto">
            <a:xfrm flipV="1">
              <a:off x="3900836" y="4755591"/>
              <a:ext cx="28652" cy="5510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Line 907"/>
            <p:cNvSpPr>
              <a:spLocks noChangeShapeType="1"/>
            </p:cNvSpPr>
            <p:nvPr/>
          </p:nvSpPr>
          <p:spPr bwMode="auto">
            <a:xfrm flipV="1">
              <a:off x="3980181" y="4733551"/>
              <a:ext cx="4408" cy="35264"/>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Line 908"/>
            <p:cNvSpPr>
              <a:spLocks noChangeShapeType="1"/>
            </p:cNvSpPr>
            <p:nvPr/>
          </p:nvSpPr>
          <p:spPr bwMode="auto">
            <a:xfrm flipV="1">
              <a:off x="3993405" y="4726938"/>
              <a:ext cx="13224" cy="35264"/>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909"/>
            <p:cNvSpPr>
              <a:spLocks noChangeShapeType="1"/>
            </p:cNvSpPr>
            <p:nvPr/>
          </p:nvSpPr>
          <p:spPr bwMode="auto">
            <a:xfrm>
              <a:off x="4114626" y="4680654"/>
              <a:ext cx="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Line 910"/>
            <p:cNvSpPr>
              <a:spLocks noChangeShapeType="1"/>
            </p:cNvSpPr>
            <p:nvPr/>
          </p:nvSpPr>
          <p:spPr bwMode="auto">
            <a:xfrm flipV="1">
              <a:off x="4123442" y="4647593"/>
              <a:ext cx="19837" cy="462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911"/>
            <p:cNvSpPr>
              <a:spLocks noChangeShapeType="1"/>
            </p:cNvSpPr>
            <p:nvPr/>
          </p:nvSpPr>
          <p:spPr bwMode="auto">
            <a:xfrm flipV="1">
              <a:off x="4187360" y="4596901"/>
              <a:ext cx="26448" cy="5510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912"/>
            <p:cNvSpPr>
              <a:spLocks noChangeShapeType="1"/>
            </p:cNvSpPr>
            <p:nvPr/>
          </p:nvSpPr>
          <p:spPr bwMode="auto">
            <a:xfrm flipV="1">
              <a:off x="4262297" y="4557228"/>
              <a:ext cx="28652" cy="5510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 name="Line 913"/>
            <p:cNvSpPr>
              <a:spLocks noChangeShapeType="1"/>
            </p:cNvSpPr>
            <p:nvPr/>
          </p:nvSpPr>
          <p:spPr bwMode="auto">
            <a:xfrm flipV="1">
              <a:off x="4335029" y="4510943"/>
              <a:ext cx="22040" cy="5730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 name="Line 914"/>
            <p:cNvSpPr>
              <a:spLocks noChangeShapeType="1"/>
            </p:cNvSpPr>
            <p:nvPr/>
          </p:nvSpPr>
          <p:spPr bwMode="auto">
            <a:xfrm flipV="1">
              <a:off x="4398947" y="4486699"/>
              <a:ext cx="13224" cy="35264"/>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 name="Line 915"/>
            <p:cNvSpPr>
              <a:spLocks noChangeShapeType="1"/>
            </p:cNvSpPr>
            <p:nvPr/>
          </p:nvSpPr>
          <p:spPr bwMode="auto">
            <a:xfrm flipV="1">
              <a:off x="4409966" y="4469067"/>
              <a:ext cx="24245" cy="46284"/>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1" name="Line 916"/>
            <p:cNvSpPr>
              <a:spLocks noChangeShapeType="1"/>
            </p:cNvSpPr>
            <p:nvPr/>
          </p:nvSpPr>
          <p:spPr bwMode="auto">
            <a:xfrm flipV="1">
              <a:off x="4476087" y="4418374"/>
              <a:ext cx="15429" cy="5069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 name="Line 917"/>
            <p:cNvSpPr>
              <a:spLocks noChangeShapeType="1"/>
            </p:cNvSpPr>
            <p:nvPr/>
          </p:nvSpPr>
          <p:spPr bwMode="auto">
            <a:xfrm flipV="1">
              <a:off x="4502535" y="4416170"/>
              <a:ext cx="2205" cy="30856"/>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 name="Line 918"/>
            <p:cNvSpPr>
              <a:spLocks noChangeShapeType="1"/>
            </p:cNvSpPr>
            <p:nvPr/>
          </p:nvSpPr>
          <p:spPr bwMode="auto">
            <a:xfrm>
              <a:off x="4537800" y="4398538"/>
              <a:ext cx="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 name="Line 919"/>
            <p:cNvSpPr>
              <a:spLocks noChangeShapeType="1"/>
            </p:cNvSpPr>
            <p:nvPr/>
          </p:nvSpPr>
          <p:spPr bwMode="auto">
            <a:xfrm flipV="1">
              <a:off x="4546616" y="4372090"/>
              <a:ext cx="26448" cy="5510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 name="Line 920"/>
            <p:cNvSpPr>
              <a:spLocks noChangeShapeType="1"/>
            </p:cNvSpPr>
            <p:nvPr/>
          </p:nvSpPr>
          <p:spPr bwMode="auto">
            <a:xfrm flipV="1">
              <a:off x="4621553" y="4330213"/>
              <a:ext cx="6613" cy="4187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6" name="Line 921"/>
            <p:cNvSpPr>
              <a:spLocks noChangeShapeType="1"/>
            </p:cNvSpPr>
            <p:nvPr/>
          </p:nvSpPr>
          <p:spPr bwMode="auto">
            <a:xfrm flipV="1">
              <a:off x="4636982" y="4312580"/>
              <a:ext cx="15428" cy="462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7" name="Line 922"/>
            <p:cNvSpPr>
              <a:spLocks noChangeShapeType="1"/>
            </p:cNvSpPr>
            <p:nvPr/>
          </p:nvSpPr>
          <p:spPr bwMode="auto">
            <a:xfrm>
              <a:off x="4674450" y="4308172"/>
              <a:ext cx="1763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Line 923"/>
            <p:cNvSpPr>
              <a:spLocks noChangeShapeType="1"/>
            </p:cNvSpPr>
            <p:nvPr/>
          </p:nvSpPr>
          <p:spPr bwMode="auto">
            <a:xfrm flipV="1">
              <a:off x="4698695" y="4261888"/>
              <a:ext cx="15428" cy="6171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924"/>
            <p:cNvSpPr>
              <a:spLocks noChangeShapeType="1"/>
            </p:cNvSpPr>
            <p:nvPr/>
          </p:nvSpPr>
          <p:spPr bwMode="auto">
            <a:xfrm>
              <a:off x="3290319" y="4775427"/>
              <a:ext cx="2865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Line 925"/>
            <p:cNvSpPr>
              <a:spLocks noChangeShapeType="1"/>
            </p:cNvSpPr>
            <p:nvPr/>
          </p:nvSpPr>
          <p:spPr bwMode="auto">
            <a:xfrm>
              <a:off x="3360848" y="4801875"/>
              <a:ext cx="24245" cy="1763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926"/>
            <p:cNvSpPr>
              <a:spLocks noChangeShapeType="1"/>
            </p:cNvSpPr>
            <p:nvPr/>
          </p:nvSpPr>
          <p:spPr bwMode="auto">
            <a:xfrm>
              <a:off x="3389501" y="4819507"/>
              <a:ext cx="44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927"/>
            <p:cNvSpPr>
              <a:spLocks noChangeShapeType="1"/>
            </p:cNvSpPr>
            <p:nvPr/>
          </p:nvSpPr>
          <p:spPr bwMode="auto">
            <a:xfrm>
              <a:off x="3426969" y="4826120"/>
              <a:ext cx="17632" cy="1322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928"/>
            <p:cNvSpPr>
              <a:spLocks noChangeShapeType="1"/>
            </p:cNvSpPr>
            <p:nvPr/>
          </p:nvSpPr>
          <p:spPr bwMode="auto">
            <a:xfrm>
              <a:off x="3449009" y="4839344"/>
              <a:ext cx="17632" cy="440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929"/>
            <p:cNvSpPr>
              <a:spLocks noChangeShapeType="1"/>
            </p:cNvSpPr>
            <p:nvPr/>
          </p:nvSpPr>
          <p:spPr bwMode="auto">
            <a:xfrm>
              <a:off x="3512927" y="4854772"/>
              <a:ext cx="19836" cy="220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930"/>
            <p:cNvSpPr>
              <a:spLocks noChangeShapeType="1"/>
            </p:cNvSpPr>
            <p:nvPr/>
          </p:nvSpPr>
          <p:spPr bwMode="auto">
            <a:xfrm>
              <a:off x="3537170" y="4876812"/>
              <a:ext cx="17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 name="Line 931"/>
            <p:cNvSpPr>
              <a:spLocks noChangeShapeType="1"/>
            </p:cNvSpPr>
            <p:nvPr/>
          </p:nvSpPr>
          <p:spPr bwMode="auto">
            <a:xfrm>
              <a:off x="3581251" y="4879017"/>
              <a:ext cx="66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 name="Line 932"/>
            <p:cNvSpPr>
              <a:spLocks noChangeShapeType="1"/>
            </p:cNvSpPr>
            <p:nvPr/>
          </p:nvSpPr>
          <p:spPr bwMode="auto">
            <a:xfrm>
              <a:off x="3598883" y="4879017"/>
              <a:ext cx="1983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Line 933"/>
            <p:cNvSpPr>
              <a:spLocks noChangeShapeType="1"/>
            </p:cNvSpPr>
            <p:nvPr/>
          </p:nvSpPr>
          <p:spPr bwMode="auto">
            <a:xfrm>
              <a:off x="3665004" y="4879017"/>
              <a:ext cx="0" cy="110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Line 934"/>
            <p:cNvSpPr>
              <a:spLocks noChangeShapeType="1"/>
            </p:cNvSpPr>
            <p:nvPr/>
          </p:nvSpPr>
          <p:spPr bwMode="auto">
            <a:xfrm>
              <a:off x="3680433" y="4890036"/>
              <a:ext cx="1322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Line 935"/>
            <p:cNvSpPr>
              <a:spLocks noChangeShapeType="1"/>
            </p:cNvSpPr>
            <p:nvPr/>
          </p:nvSpPr>
          <p:spPr bwMode="auto">
            <a:xfrm flipV="1">
              <a:off x="3739941" y="4865792"/>
              <a:ext cx="28653" cy="3746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Line 936"/>
            <p:cNvSpPr>
              <a:spLocks noChangeShapeType="1"/>
            </p:cNvSpPr>
            <p:nvPr/>
          </p:nvSpPr>
          <p:spPr bwMode="auto">
            <a:xfrm>
              <a:off x="3766390" y="4879017"/>
              <a:ext cx="110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Line 937"/>
            <p:cNvSpPr>
              <a:spLocks noChangeShapeType="1"/>
            </p:cNvSpPr>
            <p:nvPr/>
          </p:nvSpPr>
          <p:spPr bwMode="auto">
            <a:xfrm>
              <a:off x="3812675" y="4879017"/>
              <a:ext cx="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Line 938"/>
            <p:cNvSpPr>
              <a:spLocks noChangeShapeType="1"/>
            </p:cNvSpPr>
            <p:nvPr/>
          </p:nvSpPr>
          <p:spPr bwMode="auto">
            <a:xfrm flipV="1">
              <a:off x="3825899" y="4861384"/>
              <a:ext cx="22040" cy="3306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Line 939"/>
            <p:cNvSpPr>
              <a:spLocks noChangeShapeType="1"/>
            </p:cNvSpPr>
            <p:nvPr/>
          </p:nvSpPr>
          <p:spPr bwMode="auto">
            <a:xfrm flipV="1">
              <a:off x="3889815" y="4839344"/>
              <a:ext cx="28653" cy="3746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Line 940"/>
            <p:cNvSpPr>
              <a:spLocks noChangeShapeType="1"/>
            </p:cNvSpPr>
            <p:nvPr/>
          </p:nvSpPr>
          <p:spPr bwMode="auto">
            <a:xfrm>
              <a:off x="3929488" y="4854772"/>
              <a:ext cx="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 name="Line 941"/>
            <p:cNvSpPr>
              <a:spLocks noChangeShapeType="1"/>
            </p:cNvSpPr>
            <p:nvPr/>
          </p:nvSpPr>
          <p:spPr bwMode="auto">
            <a:xfrm flipV="1">
              <a:off x="3966957" y="4810691"/>
              <a:ext cx="17632" cy="44081"/>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7" name="Line 942"/>
            <p:cNvSpPr>
              <a:spLocks noChangeShapeType="1"/>
            </p:cNvSpPr>
            <p:nvPr/>
          </p:nvSpPr>
          <p:spPr bwMode="auto">
            <a:xfrm>
              <a:off x="3986793" y="4826120"/>
              <a:ext cx="88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Line 943"/>
            <p:cNvSpPr>
              <a:spLocks noChangeShapeType="1"/>
            </p:cNvSpPr>
            <p:nvPr/>
          </p:nvSpPr>
          <p:spPr bwMode="auto">
            <a:xfrm>
              <a:off x="4039689" y="4801875"/>
              <a:ext cx="2205"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Line 944"/>
            <p:cNvSpPr>
              <a:spLocks noChangeShapeType="1"/>
            </p:cNvSpPr>
            <p:nvPr/>
          </p:nvSpPr>
          <p:spPr bwMode="auto">
            <a:xfrm flipV="1">
              <a:off x="4050710" y="4782039"/>
              <a:ext cx="19836" cy="3306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Line 945"/>
            <p:cNvSpPr>
              <a:spLocks noChangeShapeType="1"/>
            </p:cNvSpPr>
            <p:nvPr/>
          </p:nvSpPr>
          <p:spPr bwMode="auto">
            <a:xfrm flipV="1">
              <a:off x="4114626" y="4740162"/>
              <a:ext cx="28653" cy="4187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Line 946"/>
            <p:cNvSpPr>
              <a:spLocks noChangeShapeType="1"/>
            </p:cNvSpPr>
            <p:nvPr/>
          </p:nvSpPr>
          <p:spPr bwMode="auto">
            <a:xfrm flipV="1">
              <a:off x="4187360" y="4698286"/>
              <a:ext cx="30856" cy="5730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Line 947"/>
            <p:cNvSpPr>
              <a:spLocks noChangeShapeType="1"/>
            </p:cNvSpPr>
            <p:nvPr/>
          </p:nvSpPr>
          <p:spPr bwMode="auto">
            <a:xfrm flipV="1">
              <a:off x="4262297" y="4665225"/>
              <a:ext cx="28652" cy="4628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Line 948"/>
            <p:cNvSpPr>
              <a:spLocks noChangeShapeType="1"/>
            </p:cNvSpPr>
            <p:nvPr/>
          </p:nvSpPr>
          <p:spPr bwMode="auto">
            <a:xfrm flipV="1">
              <a:off x="4337234" y="4623349"/>
              <a:ext cx="28652" cy="5289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 name="Line 949"/>
            <p:cNvSpPr>
              <a:spLocks noChangeShapeType="1"/>
            </p:cNvSpPr>
            <p:nvPr/>
          </p:nvSpPr>
          <p:spPr bwMode="auto">
            <a:xfrm>
              <a:off x="4398947" y="4612328"/>
              <a:ext cx="13224"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 name="Line 950"/>
            <p:cNvSpPr>
              <a:spLocks noChangeShapeType="1"/>
            </p:cNvSpPr>
            <p:nvPr/>
          </p:nvSpPr>
          <p:spPr bwMode="auto">
            <a:xfrm flipV="1">
              <a:off x="4409966" y="4577064"/>
              <a:ext cx="24245" cy="48489"/>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6" name="Line 951"/>
            <p:cNvSpPr>
              <a:spLocks noChangeShapeType="1"/>
            </p:cNvSpPr>
            <p:nvPr/>
          </p:nvSpPr>
          <p:spPr bwMode="auto">
            <a:xfrm flipV="1">
              <a:off x="4484903" y="4544004"/>
              <a:ext cx="6613" cy="50692"/>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7" name="Line 952"/>
            <p:cNvSpPr>
              <a:spLocks noChangeShapeType="1"/>
            </p:cNvSpPr>
            <p:nvPr/>
          </p:nvSpPr>
          <p:spPr bwMode="auto">
            <a:xfrm flipV="1">
              <a:off x="4502535" y="4539596"/>
              <a:ext cx="17632" cy="3306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 name="Line 953"/>
            <p:cNvSpPr>
              <a:spLocks noChangeShapeType="1"/>
            </p:cNvSpPr>
            <p:nvPr/>
          </p:nvSpPr>
          <p:spPr bwMode="auto">
            <a:xfrm flipV="1">
              <a:off x="4562045" y="4493311"/>
              <a:ext cx="17632" cy="5069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9" name="Line 954"/>
            <p:cNvSpPr>
              <a:spLocks noChangeShapeType="1"/>
            </p:cNvSpPr>
            <p:nvPr/>
          </p:nvSpPr>
          <p:spPr bwMode="auto">
            <a:xfrm flipV="1">
              <a:off x="4625961" y="4455843"/>
              <a:ext cx="13224" cy="48489"/>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0" name="Line 955"/>
            <p:cNvSpPr>
              <a:spLocks noChangeShapeType="1"/>
            </p:cNvSpPr>
            <p:nvPr/>
          </p:nvSpPr>
          <p:spPr bwMode="auto">
            <a:xfrm flipV="1">
              <a:off x="4650206" y="4440414"/>
              <a:ext cx="6611" cy="44081"/>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1" name="Line 956"/>
            <p:cNvSpPr>
              <a:spLocks noChangeShapeType="1"/>
            </p:cNvSpPr>
            <p:nvPr/>
          </p:nvSpPr>
          <p:spPr bwMode="auto">
            <a:xfrm>
              <a:off x="4687674" y="4433803"/>
              <a:ext cx="110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2" name="Line 957"/>
            <p:cNvSpPr>
              <a:spLocks noChangeShapeType="1"/>
            </p:cNvSpPr>
            <p:nvPr/>
          </p:nvSpPr>
          <p:spPr bwMode="auto">
            <a:xfrm flipV="1">
              <a:off x="4707511" y="4398538"/>
              <a:ext cx="13224" cy="48489"/>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3" name="Group 958"/>
            <p:cNvGrpSpPr>
              <a:grpSpLocks/>
            </p:cNvGrpSpPr>
            <p:nvPr/>
          </p:nvGrpSpPr>
          <p:grpSpPr bwMode="auto">
            <a:xfrm>
              <a:off x="2507889" y="5249294"/>
              <a:ext cx="498111" cy="253463"/>
              <a:chOff x="2364" y="3366"/>
              <a:chExt cx="199" cy="71"/>
            </a:xfrm>
          </p:grpSpPr>
          <p:sp>
            <p:nvSpPr>
              <p:cNvPr id="1162" name="Freeform 959"/>
              <p:cNvSpPr>
                <a:spLocks/>
              </p:cNvSpPr>
              <p:nvPr/>
            </p:nvSpPr>
            <p:spPr bwMode="auto">
              <a:xfrm>
                <a:off x="2409" y="3370"/>
                <a:ext cx="154" cy="57"/>
              </a:xfrm>
              <a:custGeom>
                <a:avLst/>
                <a:gdLst>
                  <a:gd name="T0" fmla="*/ 74 w 154"/>
                  <a:gd name="T1" fmla="*/ 17 h 57"/>
                  <a:gd name="T2" fmla="*/ 133 w 154"/>
                  <a:gd name="T3" fmla="*/ 1 h 57"/>
                  <a:gd name="T4" fmla="*/ 140 w 154"/>
                  <a:gd name="T5" fmla="*/ 0 h 57"/>
                  <a:gd name="T6" fmla="*/ 146 w 154"/>
                  <a:gd name="T7" fmla="*/ 1 h 57"/>
                  <a:gd name="T8" fmla="*/ 149 w 154"/>
                  <a:gd name="T9" fmla="*/ 2 h 57"/>
                  <a:gd name="T10" fmla="*/ 151 w 154"/>
                  <a:gd name="T11" fmla="*/ 3 h 57"/>
                  <a:gd name="T12" fmla="*/ 152 w 154"/>
                  <a:gd name="T13" fmla="*/ 5 h 57"/>
                  <a:gd name="T14" fmla="*/ 153 w 154"/>
                  <a:gd name="T15" fmla="*/ 7 h 57"/>
                  <a:gd name="T16" fmla="*/ 153 w 154"/>
                  <a:gd name="T17" fmla="*/ 9 h 57"/>
                  <a:gd name="T18" fmla="*/ 152 w 154"/>
                  <a:gd name="T19" fmla="*/ 12 h 57"/>
                  <a:gd name="T20" fmla="*/ 152 w 154"/>
                  <a:gd name="T21" fmla="*/ 14 h 57"/>
                  <a:gd name="T22" fmla="*/ 150 w 154"/>
                  <a:gd name="T23" fmla="*/ 16 h 57"/>
                  <a:gd name="T24" fmla="*/ 146 w 154"/>
                  <a:gd name="T25" fmla="*/ 19 h 57"/>
                  <a:gd name="T26" fmla="*/ 139 w 154"/>
                  <a:gd name="T27" fmla="*/ 22 h 57"/>
                  <a:gd name="T28" fmla="*/ 19 w 154"/>
                  <a:gd name="T29" fmla="*/ 55 h 57"/>
                  <a:gd name="T30" fmla="*/ 13 w 154"/>
                  <a:gd name="T31" fmla="*/ 56 h 57"/>
                  <a:gd name="T32" fmla="*/ 7 w 154"/>
                  <a:gd name="T33" fmla="*/ 55 h 57"/>
                  <a:gd name="T34" fmla="*/ 4 w 154"/>
                  <a:gd name="T35" fmla="*/ 54 h 57"/>
                  <a:gd name="T36" fmla="*/ 2 w 154"/>
                  <a:gd name="T37" fmla="*/ 54 h 57"/>
                  <a:gd name="T38" fmla="*/ 0 w 154"/>
                  <a:gd name="T39" fmla="*/ 52 h 57"/>
                  <a:gd name="T40" fmla="*/ 0 w 154"/>
                  <a:gd name="T41" fmla="*/ 49 h 57"/>
                  <a:gd name="T42" fmla="*/ 0 w 154"/>
                  <a:gd name="T43" fmla="*/ 47 h 57"/>
                  <a:gd name="T44" fmla="*/ 0 w 154"/>
                  <a:gd name="T45" fmla="*/ 44 h 57"/>
                  <a:gd name="T46" fmla="*/ 0 w 154"/>
                  <a:gd name="T47" fmla="*/ 43 h 57"/>
                  <a:gd name="T48" fmla="*/ 2 w 154"/>
                  <a:gd name="T49" fmla="*/ 40 h 57"/>
                  <a:gd name="T50" fmla="*/ 7 w 154"/>
                  <a:gd name="T51" fmla="*/ 37 h 57"/>
                  <a:gd name="T52" fmla="*/ 14 w 154"/>
                  <a:gd name="T53" fmla="*/ 34 h 57"/>
                  <a:gd name="T54" fmla="*/ 74 w 154"/>
                  <a:gd name="T55" fmla="*/ 1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57">
                    <a:moveTo>
                      <a:pt x="74" y="17"/>
                    </a:moveTo>
                    <a:lnTo>
                      <a:pt x="133" y="1"/>
                    </a:lnTo>
                    <a:lnTo>
                      <a:pt x="140" y="0"/>
                    </a:lnTo>
                    <a:lnTo>
                      <a:pt x="146" y="1"/>
                    </a:lnTo>
                    <a:lnTo>
                      <a:pt x="149" y="2"/>
                    </a:lnTo>
                    <a:lnTo>
                      <a:pt x="151" y="3"/>
                    </a:lnTo>
                    <a:lnTo>
                      <a:pt x="152" y="5"/>
                    </a:lnTo>
                    <a:lnTo>
                      <a:pt x="153" y="7"/>
                    </a:lnTo>
                    <a:lnTo>
                      <a:pt x="153" y="9"/>
                    </a:lnTo>
                    <a:lnTo>
                      <a:pt x="152" y="12"/>
                    </a:lnTo>
                    <a:lnTo>
                      <a:pt x="152" y="14"/>
                    </a:lnTo>
                    <a:lnTo>
                      <a:pt x="150" y="16"/>
                    </a:lnTo>
                    <a:lnTo>
                      <a:pt x="146" y="19"/>
                    </a:lnTo>
                    <a:lnTo>
                      <a:pt x="139" y="22"/>
                    </a:lnTo>
                    <a:lnTo>
                      <a:pt x="19" y="55"/>
                    </a:lnTo>
                    <a:lnTo>
                      <a:pt x="13" y="56"/>
                    </a:lnTo>
                    <a:lnTo>
                      <a:pt x="7" y="55"/>
                    </a:lnTo>
                    <a:lnTo>
                      <a:pt x="4" y="54"/>
                    </a:lnTo>
                    <a:lnTo>
                      <a:pt x="2" y="54"/>
                    </a:lnTo>
                    <a:lnTo>
                      <a:pt x="0" y="52"/>
                    </a:lnTo>
                    <a:lnTo>
                      <a:pt x="0" y="49"/>
                    </a:lnTo>
                    <a:lnTo>
                      <a:pt x="0" y="47"/>
                    </a:lnTo>
                    <a:lnTo>
                      <a:pt x="0" y="44"/>
                    </a:lnTo>
                    <a:lnTo>
                      <a:pt x="0" y="43"/>
                    </a:lnTo>
                    <a:lnTo>
                      <a:pt x="2" y="40"/>
                    </a:lnTo>
                    <a:lnTo>
                      <a:pt x="7" y="37"/>
                    </a:lnTo>
                    <a:lnTo>
                      <a:pt x="14" y="34"/>
                    </a:lnTo>
                    <a:lnTo>
                      <a:pt x="74" y="17"/>
                    </a:lnTo>
                  </a:path>
                </a:pathLst>
              </a:custGeom>
              <a:solidFill>
                <a:srgbClr val="6D778B"/>
              </a:solidFill>
              <a:ln w="12700" cap="rnd" cmpd="sng">
                <a:solidFill>
                  <a:srgbClr val="3333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3" name="Freeform 960"/>
              <p:cNvSpPr>
                <a:spLocks/>
              </p:cNvSpPr>
              <p:nvPr/>
            </p:nvSpPr>
            <p:spPr bwMode="auto">
              <a:xfrm>
                <a:off x="2364" y="3387"/>
                <a:ext cx="88" cy="33"/>
              </a:xfrm>
              <a:custGeom>
                <a:avLst/>
                <a:gdLst>
                  <a:gd name="T0" fmla="*/ 83 w 88"/>
                  <a:gd name="T1" fmla="*/ 0 h 33"/>
                  <a:gd name="T2" fmla="*/ 82 w 88"/>
                  <a:gd name="T3" fmla="*/ 1 h 33"/>
                  <a:gd name="T4" fmla="*/ 82 w 88"/>
                  <a:gd name="T5" fmla="*/ 2 h 33"/>
                  <a:gd name="T6" fmla="*/ 79 w 88"/>
                  <a:gd name="T7" fmla="*/ 4 h 33"/>
                  <a:gd name="T8" fmla="*/ 75 w 88"/>
                  <a:gd name="T9" fmla="*/ 6 h 33"/>
                  <a:gd name="T10" fmla="*/ 73 w 88"/>
                  <a:gd name="T11" fmla="*/ 6 h 33"/>
                  <a:gd name="T12" fmla="*/ 71 w 88"/>
                  <a:gd name="T13" fmla="*/ 7 h 33"/>
                  <a:gd name="T14" fmla="*/ 70 w 88"/>
                  <a:gd name="T15" fmla="*/ 8 h 33"/>
                  <a:gd name="T16" fmla="*/ 64 w 88"/>
                  <a:gd name="T17" fmla="*/ 9 h 33"/>
                  <a:gd name="T18" fmla="*/ 58 w 88"/>
                  <a:gd name="T19" fmla="*/ 13 h 33"/>
                  <a:gd name="T20" fmla="*/ 56 w 88"/>
                  <a:gd name="T21" fmla="*/ 14 h 33"/>
                  <a:gd name="T22" fmla="*/ 54 w 88"/>
                  <a:gd name="T23" fmla="*/ 15 h 33"/>
                  <a:gd name="T24" fmla="*/ 52 w 88"/>
                  <a:gd name="T25" fmla="*/ 16 h 33"/>
                  <a:gd name="T26" fmla="*/ 45 w 88"/>
                  <a:gd name="T27" fmla="*/ 18 h 33"/>
                  <a:gd name="T28" fmla="*/ 39 w 88"/>
                  <a:gd name="T29" fmla="*/ 19 h 33"/>
                  <a:gd name="T30" fmla="*/ 38 w 88"/>
                  <a:gd name="T31" fmla="*/ 19 h 33"/>
                  <a:gd name="T32" fmla="*/ 37 w 88"/>
                  <a:gd name="T33" fmla="*/ 19 h 33"/>
                  <a:gd name="T34" fmla="*/ 36 w 88"/>
                  <a:gd name="T35" fmla="*/ 20 h 33"/>
                  <a:gd name="T36" fmla="*/ 33 w 88"/>
                  <a:gd name="T37" fmla="*/ 20 h 33"/>
                  <a:gd name="T38" fmla="*/ 27 w 88"/>
                  <a:gd name="T39" fmla="*/ 22 h 33"/>
                  <a:gd name="T40" fmla="*/ 19 w 88"/>
                  <a:gd name="T41" fmla="*/ 25 h 33"/>
                  <a:gd name="T42" fmla="*/ 18 w 88"/>
                  <a:gd name="T43" fmla="*/ 26 h 33"/>
                  <a:gd name="T44" fmla="*/ 16 w 88"/>
                  <a:gd name="T45" fmla="*/ 27 h 33"/>
                  <a:gd name="T46" fmla="*/ 14 w 88"/>
                  <a:gd name="T47" fmla="*/ 28 h 33"/>
                  <a:gd name="T48" fmla="*/ 11 w 88"/>
                  <a:gd name="T49" fmla="*/ 28 h 33"/>
                  <a:gd name="T50" fmla="*/ 8 w 88"/>
                  <a:gd name="T51" fmla="*/ 29 h 33"/>
                  <a:gd name="T52" fmla="*/ 5 w 88"/>
                  <a:gd name="T53" fmla="*/ 30 h 33"/>
                  <a:gd name="T54" fmla="*/ 4 w 88"/>
                  <a:gd name="T55" fmla="*/ 30 h 33"/>
                  <a:gd name="T56" fmla="*/ 4 w 88"/>
                  <a:gd name="T57" fmla="*/ 29 h 33"/>
                  <a:gd name="T58" fmla="*/ 4 w 88"/>
                  <a:gd name="T59" fmla="*/ 28 h 33"/>
                  <a:gd name="T60" fmla="*/ 0 w 88"/>
                  <a:gd name="T61" fmla="*/ 32 h 33"/>
                  <a:gd name="T62" fmla="*/ 15 w 88"/>
                  <a:gd name="T63" fmla="*/ 29 h 33"/>
                  <a:gd name="T64" fmla="*/ 56 w 88"/>
                  <a:gd name="T65" fmla="*/ 15 h 33"/>
                  <a:gd name="T66" fmla="*/ 87 w 88"/>
                  <a:gd name="T67" fmla="*/ 2 h 33"/>
                  <a:gd name="T68" fmla="*/ 83 w 88"/>
                  <a:gd name="T6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33">
                    <a:moveTo>
                      <a:pt x="83" y="0"/>
                    </a:moveTo>
                    <a:lnTo>
                      <a:pt x="82" y="1"/>
                    </a:lnTo>
                    <a:lnTo>
                      <a:pt x="82" y="2"/>
                    </a:lnTo>
                    <a:lnTo>
                      <a:pt x="79" y="4"/>
                    </a:lnTo>
                    <a:lnTo>
                      <a:pt x="75" y="6"/>
                    </a:lnTo>
                    <a:lnTo>
                      <a:pt x="73" y="6"/>
                    </a:lnTo>
                    <a:lnTo>
                      <a:pt x="71" y="7"/>
                    </a:lnTo>
                    <a:lnTo>
                      <a:pt x="70" y="8"/>
                    </a:lnTo>
                    <a:lnTo>
                      <a:pt x="64" y="9"/>
                    </a:lnTo>
                    <a:lnTo>
                      <a:pt x="58" y="13"/>
                    </a:lnTo>
                    <a:lnTo>
                      <a:pt x="56" y="14"/>
                    </a:lnTo>
                    <a:lnTo>
                      <a:pt x="54" y="15"/>
                    </a:lnTo>
                    <a:lnTo>
                      <a:pt x="52" y="16"/>
                    </a:lnTo>
                    <a:lnTo>
                      <a:pt x="45" y="18"/>
                    </a:lnTo>
                    <a:lnTo>
                      <a:pt x="39" y="19"/>
                    </a:lnTo>
                    <a:lnTo>
                      <a:pt x="38" y="19"/>
                    </a:lnTo>
                    <a:lnTo>
                      <a:pt x="37" y="19"/>
                    </a:lnTo>
                    <a:lnTo>
                      <a:pt x="36" y="20"/>
                    </a:lnTo>
                    <a:lnTo>
                      <a:pt x="33" y="20"/>
                    </a:lnTo>
                    <a:lnTo>
                      <a:pt x="27" y="22"/>
                    </a:lnTo>
                    <a:lnTo>
                      <a:pt x="19" y="25"/>
                    </a:lnTo>
                    <a:lnTo>
                      <a:pt x="18" y="26"/>
                    </a:lnTo>
                    <a:lnTo>
                      <a:pt x="16" y="27"/>
                    </a:lnTo>
                    <a:lnTo>
                      <a:pt x="14" y="28"/>
                    </a:lnTo>
                    <a:lnTo>
                      <a:pt x="11" y="28"/>
                    </a:lnTo>
                    <a:lnTo>
                      <a:pt x="8" y="29"/>
                    </a:lnTo>
                    <a:lnTo>
                      <a:pt x="5" y="30"/>
                    </a:lnTo>
                    <a:lnTo>
                      <a:pt x="4" y="30"/>
                    </a:lnTo>
                    <a:lnTo>
                      <a:pt x="4" y="29"/>
                    </a:lnTo>
                    <a:lnTo>
                      <a:pt x="4" y="28"/>
                    </a:lnTo>
                    <a:lnTo>
                      <a:pt x="0" y="32"/>
                    </a:lnTo>
                    <a:lnTo>
                      <a:pt x="15" y="29"/>
                    </a:lnTo>
                    <a:lnTo>
                      <a:pt x="56" y="15"/>
                    </a:lnTo>
                    <a:lnTo>
                      <a:pt x="87" y="2"/>
                    </a:lnTo>
                    <a:lnTo>
                      <a:pt x="83" y="0"/>
                    </a:lnTo>
                  </a:path>
                </a:pathLst>
              </a:custGeom>
              <a:solidFill>
                <a:srgbClr val="3399FF"/>
              </a:solidFill>
              <a:ln w="12700" cap="rnd" cmpd="sng">
                <a:solidFill>
                  <a:srgbClr val="99CC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4" name="Freeform 961"/>
              <p:cNvSpPr>
                <a:spLocks/>
              </p:cNvSpPr>
              <p:nvPr/>
            </p:nvSpPr>
            <p:spPr bwMode="auto">
              <a:xfrm>
                <a:off x="2439" y="3382"/>
                <a:ext cx="27" cy="19"/>
              </a:xfrm>
              <a:custGeom>
                <a:avLst/>
                <a:gdLst>
                  <a:gd name="T0" fmla="*/ 0 w 27"/>
                  <a:gd name="T1" fmla="*/ 18 h 19"/>
                  <a:gd name="T2" fmla="*/ 7 w 27"/>
                  <a:gd name="T3" fmla="*/ 4 h 19"/>
                  <a:gd name="T4" fmla="*/ 23 w 27"/>
                  <a:gd name="T5" fmla="*/ 0 h 19"/>
                  <a:gd name="T6" fmla="*/ 26 w 27"/>
                  <a:gd name="T7" fmla="*/ 13 h 19"/>
                  <a:gd name="T8" fmla="*/ 12 w 27"/>
                  <a:gd name="T9" fmla="*/ 18 h 19"/>
                  <a:gd name="T10" fmla="*/ 0 w 27"/>
                  <a:gd name="T11" fmla="*/ 18 h 19"/>
                </a:gdLst>
                <a:ahLst/>
                <a:cxnLst>
                  <a:cxn ang="0">
                    <a:pos x="T0" y="T1"/>
                  </a:cxn>
                  <a:cxn ang="0">
                    <a:pos x="T2" y="T3"/>
                  </a:cxn>
                  <a:cxn ang="0">
                    <a:pos x="T4" y="T5"/>
                  </a:cxn>
                  <a:cxn ang="0">
                    <a:pos x="T6" y="T7"/>
                  </a:cxn>
                  <a:cxn ang="0">
                    <a:pos x="T8" y="T9"/>
                  </a:cxn>
                  <a:cxn ang="0">
                    <a:pos x="T10" y="T11"/>
                  </a:cxn>
                </a:cxnLst>
                <a:rect l="0" t="0" r="r" b="b"/>
                <a:pathLst>
                  <a:path w="27" h="19">
                    <a:moveTo>
                      <a:pt x="0" y="18"/>
                    </a:moveTo>
                    <a:lnTo>
                      <a:pt x="7" y="4"/>
                    </a:lnTo>
                    <a:lnTo>
                      <a:pt x="23" y="0"/>
                    </a:lnTo>
                    <a:lnTo>
                      <a:pt x="26" y="13"/>
                    </a:lnTo>
                    <a:lnTo>
                      <a:pt x="12" y="18"/>
                    </a:lnTo>
                    <a:lnTo>
                      <a:pt x="0" y="18"/>
                    </a:lnTo>
                  </a:path>
                </a:pathLst>
              </a:custGeom>
              <a:solidFill>
                <a:srgbClr val="6D778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5" name="Freeform 962"/>
              <p:cNvSpPr>
                <a:spLocks/>
              </p:cNvSpPr>
              <p:nvPr/>
            </p:nvSpPr>
            <p:spPr bwMode="auto">
              <a:xfrm>
                <a:off x="2439" y="3382"/>
                <a:ext cx="34" cy="22"/>
              </a:xfrm>
              <a:custGeom>
                <a:avLst/>
                <a:gdLst>
                  <a:gd name="T0" fmla="*/ 0 w 34"/>
                  <a:gd name="T1" fmla="*/ 21 h 22"/>
                  <a:gd name="T2" fmla="*/ 9 w 34"/>
                  <a:gd name="T3" fmla="*/ 4 h 22"/>
                  <a:gd name="T4" fmla="*/ 30 w 34"/>
                  <a:gd name="T5" fmla="*/ 0 h 22"/>
                  <a:gd name="T6" fmla="*/ 33 w 34"/>
                  <a:gd name="T7" fmla="*/ 15 h 22"/>
                  <a:gd name="T8" fmla="*/ 15 w 34"/>
                  <a:gd name="T9" fmla="*/ 21 h 22"/>
                  <a:gd name="T10" fmla="*/ 0 w 34"/>
                  <a:gd name="T11" fmla="*/ 21 h 22"/>
                </a:gdLst>
                <a:ahLst/>
                <a:cxnLst>
                  <a:cxn ang="0">
                    <a:pos x="T0" y="T1"/>
                  </a:cxn>
                  <a:cxn ang="0">
                    <a:pos x="T2" y="T3"/>
                  </a:cxn>
                  <a:cxn ang="0">
                    <a:pos x="T4" y="T5"/>
                  </a:cxn>
                  <a:cxn ang="0">
                    <a:pos x="T6" y="T7"/>
                  </a:cxn>
                  <a:cxn ang="0">
                    <a:pos x="T8" y="T9"/>
                  </a:cxn>
                  <a:cxn ang="0">
                    <a:pos x="T10" y="T11"/>
                  </a:cxn>
                </a:cxnLst>
                <a:rect l="0" t="0" r="r" b="b"/>
                <a:pathLst>
                  <a:path w="34" h="22">
                    <a:moveTo>
                      <a:pt x="0" y="21"/>
                    </a:moveTo>
                    <a:lnTo>
                      <a:pt x="9" y="4"/>
                    </a:lnTo>
                    <a:lnTo>
                      <a:pt x="30" y="0"/>
                    </a:lnTo>
                    <a:lnTo>
                      <a:pt x="33" y="15"/>
                    </a:lnTo>
                    <a:lnTo>
                      <a:pt x="15" y="21"/>
                    </a:lnTo>
                    <a:lnTo>
                      <a:pt x="0" y="21"/>
                    </a:lnTo>
                  </a:path>
                </a:pathLst>
              </a:custGeom>
              <a:solidFill>
                <a:srgbClr val="6D778B"/>
              </a:solidFill>
              <a:ln w="12700" cap="rnd" cmpd="sng">
                <a:solidFill>
                  <a:srgbClr val="3333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6" name="Freeform 963"/>
              <p:cNvSpPr>
                <a:spLocks/>
              </p:cNvSpPr>
              <p:nvPr/>
            </p:nvSpPr>
            <p:spPr bwMode="auto">
              <a:xfrm>
                <a:off x="2448" y="3382"/>
                <a:ext cx="18" cy="9"/>
              </a:xfrm>
              <a:custGeom>
                <a:avLst/>
                <a:gdLst>
                  <a:gd name="T0" fmla="*/ 17 w 18"/>
                  <a:gd name="T1" fmla="*/ 1 h 9"/>
                  <a:gd name="T2" fmla="*/ 16 w 18"/>
                  <a:gd name="T3" fmla="*/ 2 h 9"/>
                  <a:gd name="T4" fmla="*/ 15 w 18"/>
                  <a:gd name="T5" fmla="*/ 4 h 9"/>
                  <a:gd name="T6" fmla="*/ 12 w 18"/>
                  <a:gd name="T7" fmla="*/ 6 h 9"/>
                  <a:gd name="T8" fmla="*/ 9 w 18"/>
                  <a:gd name="T9" fmla="*/ 6 h 9"/>
                  <a:gd name="T10" fmla="*/ 6 w 18"/>
                  <a:gd name="T11" fmla="*/ 8 h 9"/>
                  <a:gd name="T12" fmla="*/ 3 w 18"/>
                  <a:gd name="T13" fmla="*/ 8 h 9"/>
                  <a:gd name="T14" fmla="*/ 0 w 18"/>
                  <a:gd name="T15" fmla="*/ 8 h 9"/>
                  <a:gd name="T16" fmla="*/ 0 w 18"/>
                  <a:gd name="T17" fmla="*/ 7 h 9"/>
                  <a:gd name="T18" fmla="*/ 0 w 18"/>
                  <a:gd name="T19" fmla="*/ 6 h 9"/>
                  <a:gd name="T20" fmla="*/ 2 w 18"/>
                  <a:gd name="T21" fmla="*/ 5 h 9"/>
                  <a:gd name="T22" fmla="*/ 5 w 18"/>
                  <a:gd name="T23" fmla="*/ 3 h 9"/>
                  <a:gd name="T24" fmla="*/ 8 w 18"/>
                  <a:gd name="T25" fmla="*/ 2 h 9"/>
                  <a:gd name="T26" fmla="*/ 11 w 18"/>
                  <a:gd name="T27" fmla="*/ 0 h 9"/>
                  <a:gd name="T28" fmla="*/ 14 w 18"/>
                  <a:gd name="T29" fmla="*/ 0 h 9"/>
                  <a:gd name="T30" fmla="*/ 16 w 18"/>
                  <a:gd name="T31" fmla="*/ 0 h 9"/>
                  <a:gd name="T32" fmla="*/ 17 w 18"/>
                  <a:gd name="T3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9">
                    <a:moveTo>
                      <a:pt x="17" y="1"/>
                    </a:moveTo>
                    <a:lnTo>
                      <a:pt x="16" y="2"/>
                    </a:lnTo>
                    <a:lnTo>
                      <a:pt x="15" y="4"/>
                    </a:lnTo>
                    <a:lnTo>
                      <a:pt x="12" y="6"/>
                    </a:lnTo>
                    <a:lnTo>
                      <a:pt x="9" y="6"/>
                    </a:lnTo>
                    <a:lnTo>
                      <a:pt x="6" y="8"/>
                    </a:lnTo>
                    <a:lnTo>
                      <a:pt x="3" y="8"/>
                    </a:lnTo>
                    <a:lnTo>
                      <a:pt x="0" y="8"/>
                    </a:lnTo>
                    <a:lnTo>
                      <a:pt x="0" y="7"/>
                    </a:lnTo>
                    <a:lnTo>
                      <a:pt x="0" y="6"/>
                    </a:lnTo>
                    <a:lnTo>
                      <a:pt x="2" y="5"/>
                    </a:lnTo>
                    <a:lnTo>
                      <a:pt x="5" y="3"/>
                    </a:lnTo>
                    <a:lnTo>
                      <a:pt x="8" y="2"/>
                    </a:lnTo>
                    <a:lnTo>
                      <a:pt x="11" y="0"/>
                    </a:lnTo>
                    <a:lnTo>
                      <a:pt x="14" y="0"/>
                    </a:lnTo>
                    <a:lnTo>
                      <a:pt x="16" y="0"/>
                    </a:lnTo>
                    <a:lnTo>
                      <a:pt x="17" y="1"/>
                    </a:lnTo>
                  </a:path>
                </a:pathLst>
              </a:custGeom>
              <a:solidFill>
                <a:srgbClr val="8892A7"/>
              </a:solidFill>
              <a:ln w="12700" cap="rnd" cmpd="sng">
                <a:solidFill>
                  <a:srgbClr val="3333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7" name="Line 964"/>
              <p:cNvSpPr>
                <a:spLocks noChangeShapeType="1"/>
              </p:cNvSpPr>
              <p:nvPr/>
            </p:nvSpPr>
            <p:spPr bwMode="auto">
              <a:xfrm flipH="1" flipV="1">
                <a:off x="2459" y="3366"/>
                <a:ext cx="10" cy="2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68" name="Group 965"/>
              <p:cNvGrpSpPr>
                <a:grpSpLocks/>
              </p:cNvGrpSpPr>
              <p:nvPr/>
            </p:nvGrpSpPr>
            <p:grpSpPr bwMode="auto">
              <a:xfrm>
                <a:off x="2385" y="3387"/>
                <a:ext cx="143" cy="43"/>
                <a:chOff x="2385" y="3387"/>
                <a:chExt cx="143" cy="43"/>
              </a:xfrm>
            </p:grpSpPr>
            <p:sp>
              <p:nvSpPr>
                <p:cNvPr id="1171" name="Freeform 966"/>
                <p:cNvSpPr>
                  <a:spLocks/>
                </p:cNvSpPr>
                <p:nvPr/>
              </p:nvSpPr>
              <p:spPr bwMode="auto">
                <a:xfrm>
                  <a:off x="2385" y="3387"/>
                  <a:ext cx="139" cy="43"/>
                </a:xfrm>
                <a:custGeom>
                  <a:avLst/>
                  <a:gdLst>
                    <a:gd name="T0" fmla="*/ 132 w 139"/>
                    <a:gd name="T1" fmla="*/ 0 h 43"/>
                    <a:gd name="T2" fmla="*/ 131 w 139"/>
                    <a:gd name="T3" fmla="*/ 1 h 43"/>
                    <a:gd name="T4" fmla="*/ 129 w 139"/>
                    <a:gd name="T5" fmla="*/ 3 h 43"/>
                    <a:gd name="T6" fmla="*/ 125 w 139"/>
                    <a:gd name="T7" fmla="*/ 5 h 43"/>
                    <a:gd name="T8" fmla="*/ 119 w 139"/>
                    <a:gd name="T9" fmla="*/ 7 h 43"/>
                    <a:gd name="T10" fmla="*/ 118 w 139"/>
                    <a:gd name="T11" fmla="*/ 7 h 43"/>
                    <a:gd name="T12" fmla="*/ 116 w 139"/>
                    <a:gd name="T13" fmla="*/ 8 h 43"/>
                    <a:gd name="T14" fmla="*/ 114 w 139"/>
                    <a:gd name="T15" fmla="*/ 9 h 43"/>
                    <a:gd name="T16" fmla="*/ 110 w 139"/>
                    <a:gd name="T17" fmla="*/ 10 h 43"/>
                    <a:gd name="T18" fmla="*/ 102 w 139"/>
                    <a:gd name="T19" fmla="*/ 13 h 43"/>
                    <a:gd name="T20" fmla="*/ 92 w 139"/>
                    <a:gd name="T21" fmla="*/ 17 h 43"/>
                    <a:gd name="T22" fmla="*/ 92 w 139"/>
                    <a:gd name="T23" fmla="*/ 17 h 43"/>
                    <a:gd name="T24" fmla="*/ 89 w 139"/>
                    <a:gd name="T25" fmla="*/ 18 h 43"/>
                    <a:gd name="T26" fmla="*/ 86 w 139"/>
                    <a:gd name="T27" fmla="*/ 19 h 43"/>
                    <a:gd name="T28" fmla="*/ 82 w 139"/>
                    <a:gd name="T29" fmla="*/ 20 h 43"/>
                    <a:gd name="T30" fmla="*/ 77 w 139"/>
                    <a:gd name="T31" fmla="*/ 22 h 43"/>
                    <a:gd name="T32" fmla="*/ 73 w 139"/>
                    <a:gd name="T33" fmla="*/ 23 h 43"/>
                    <a:gd name="T34" fmla="*/ 67 w 139"/>
                    <a:gd name="T35" fmla="*/ 25 h 43"/>
                    <a:gd name="T36" fmla="*/ 62 w 139"/>
                    <a:gd name="T37" fmla="*/ 25 h 43"/>
                    <a:gd name="T38" fmla="*/ 61 w 139"/>
                    <a:gd name="T39" fmla="*/ 25 h 43"/>
                    <a:gd name="T40" fmla="*/ 59 w 139"/>
                    <a:gd name="T41" fmla="*/ 26 h 43"/>
                    <a:gd name="T42" fmla="*/ 56 w 139"/>
                    <a:gd name="T43" fmla="*/ 26 h 43"/>
                    <a:gd name="T44" fmla="*/ 52 w 139"/>
                    <a:gd name="T45" fmla="*/ 27 h 43"/>
                    <a:gd name="T46" fmla="*/ 47 w 139"/>
                    <a:gd name="T47" fmla="*/ 27 h 43"/>
                    <a:gd name="T48" fmla="*/ 42 w 139"/>
                    <a:gd name="T49" fmla="*/ 29 h 43"/>
                    <a:gd name="T50" fmla="*/ 36 w 139"/>
                    <a:gd name="T51" fmla="*/ 31 h 43"/>
                    <a:gd name="T52" fmla="*/ 31 w 139"/>
                    <a:gd name="T53" fmla="*/ 32 h 43"/>
                    <a:gd name="T54" fmla="*/ 30 w 139"/>
                    <a:gd name="T55" fmla="*/ 33 h 43"/>
                    <a:gd name="T56" fmla="*/ 27 w 139"/>
                    <a:gd name="T57" fmla="*/ 34 h 43"/>
                    <a:gd name="T58" fmla="*/ 23 w 139"/>
                    <a:gd name="T59" fmla="*/ 35 h 43"/>
                    <a:gd name="T60" fmla="*/ 18 w 139"/>
                    <a:gd name="T61" fmla="*/ 37 h 43"/>
                    <a:gd name="T62" fmla="*/ 14 w 139"/>
                    <a:gd name="T63" fmla="*/ 39 h 43"/>
                    <a:gd name="T64" fmla="*/ 10 w 139"/>
                    <a:gd name="T65" fmla="*/ 40 h 43"/>
                    <a:gd name="T66" fmla="*/ 7 w 139"/>
                    <a:gd name="T67" fmla="*/ 40 h 43"/>
                    <a:gd name="T68" fmla="*/ 6 w 139"/>
                    <a:gd name="T69" fmla="*/ 40 h 43"/>
                    <a:gd name="T70" fmla="*/ 7 w 139"/>
                    <a:gd name="T71" fmla="*/ 37 h 43"/>
                    <a:gd name="T72" fmla="*/ 0 w 139"/>
                    <a:gd name="T73" fmla="*/ 42 h 43"/>
                    <a:gd name="T74" fmla="*/ 23 w 139"/>
                    <a:gd name="T75" fmla="*/ 39 h 43"/>
                    <a:gd name="T76" fmla="*/ 90 w 139"/>
                    <a:gd name="T77" fmla="*/ 19 h 43"/>
                    <a:gd name="T78" fmla="*/ 138 w 139"/>
                    <a:gd name="T79" fmla="*/ 3 h 43"/>
                    <a:gd name="T80" fmla="*/ 132 w 139"/>
                    <a:gd name="T8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43">
                      <a:moveTo>
                        <a:pt x="132" y="0"/>
                      </a:moveTo>
                      <a:lnTo>
                        <a:pt x="131" y="1"/>
                      </a:lnTo>
                      <a:lnTo>
                        <a:pt x="129" y="3"/>
                      </a:lnTo>
                      <a:lnTo>
                        <a:pt x="125" y="5"/>
                      </a:lnTo>
                      <a:lnTo>
                        <a:pt x="119" y="7"/>
                      </a:lnTo>
                      <a:lnTo>
                        <a:pt x="118" y="7"/>
                      </a:lnTo>
                      <a:lnTo>
                        <a:pt x="116" y="8"/>
                      </a:lnTo>
                      <a:lnTo>
                        <a:pt x="114" y="9"/>
                      </a:lnTo>
                      <a:lnTo>
                        <a:pt x="110" y="10"/>
                      </a:lnTo>
                      <a:lnTo>
                        <a:pt x="102" y="13"/>
                      </a:lnTo>
                      <a:lnTo>
                        <a:pt x="92" y="17"/>
                      </a:lnTo>
                      <a:lnTo>
                        <a:pt x="92" y="17"/>
                      </a:lnTo>
                      <a:lnTo>
                        <a:pt x="89" y="18"/>
                      </a:lnTo>
                      <a:lnTo>
                        <a:pt x="86" y="19"/>
                      </a:lnTo>
                      <a:lnTo>
                        <a:pt x="82" y="20"/>
                      </a:lnTo>
                      <a:lnTo>
                        <a:pt x="77" y="22"/>
                      </a:lnTo>
                      <a:lnTo>
                        <a:pt x="73" y="23"/>
                      </a:lnTo>
                      <a:lnTo>
                        <a:pt x="67" y="25"/>
                      </a:lnTo>
                      <a:lnTo>
                        <a:pt x="62" y="25"/>
                      </a:lnTo>
                      <a:lnTo>
                        <a:pt x="61" y="25"/>
                      </a:lnTo>
                      <a:lnTo>
                        <a:pt x="59" y="26"/>
                      </a:lnTo>
                      <a:lnTo>
                        <a:pt x="56" y="26"/>
                      </a:lnTo>
                      <a:lnTo>
                        <a:pt x="52" y="27"/>
                      </a:lnTo>
                      <a:lnTo>
                        <a:pt x="47" y="27"/>
                      </a:lnTo>
                      <a:lnTo>
                        <a:pt x="42" y="29"/>
                      </a:lnTo>
                      <a:lnTo>
                        <a:pt x="36" y="31"/>
                      </a:lnTo>
                      <a:lnTo>
                        <a:pt x="31" y="32"/>
                      </a:lnTo>
                      <a:lnTo>
                        <a:pt x="30" y="33"/>
                      </a:lnTo>
                      <a:lnTo>
                        <a:pt x="27" y="34"/>
                      </a:lnTo>
                      <a:lnTo>
                        <a:pt x="23" y="35"/>
                      </a:lnTo>
                      <a:lnTo>
                        <a:pt x="18" y="37"/>
                      </a:lnTo>
                      <a:lnTo>
                        <a:pt x="14" y="39"/>
                      </a:lnTo>
                      <a:lnTo>
                        <a:pt x="10" y="40"/>
                      </a:lnTo>
                      <a:lnTo>
                        <a:pt x="7" y="40"/>
                      </a:lnTo>
                      <a:lnTo>
                        <a:pt x="6" y="40"/>
                      </a:lnTo>
                      <a:lnTo>
                        <a:pt x="7" y="37"/>
                      </a:lnTo>
                      <a:lnTo>
                        <a:pt x="0" y="42"/>
                      </a:lnTo>
                      <a:lnTo>
                        <a:pt x="23" y="39"/>
                      </a:lnTo>
                      <a:lnTo>
                        <a:pt x="90" y="19"/>
                      </a:lnTo>
                      <a:lnTo>
                        <a:pt x="138" y="3"/>
                      </a:lnTo>
                      <a:lnTo>
                        <a:pt x="132"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2" name="Freeform 967"/>
                <p:cNvSpPr>
                  <a:spLocks/>
                </p:cNvSpPr>
                <p:nvPr/>
              </p:nvSpPr>
              <p:spPr bwMode="auto">
                <a:xfrm>
                  <a:off x="2403" y="3387"/>
                  <a:ext cx="125" cy="43"/>
                </a:xfrm>
                <a:custGeom>
                  <a:avLst/>
                  <a:gdLst>
                    <a:gd name="T0" fmla="*/ 119 w 125"/>
                    <a:gd name="T1" fmla="*/ 0 h 43"/>
                    <a:gd name="T2" fmla="*/ 118 w 125"/>
                    <a:gd name="T3" fmla="*/ 1 h 43"/>
                    <a:gd name="T4" fmla="*/ 115 w 125"/>
                    <a:gd name="T5" fmla="*/ 3 h 43"/>
                    <a:gd name="T6" fmla="*/ 112 w 125"/>
                    <a:gd name="T7" fmla="*/ 5 h 43"/>
                    <a:gd name="T8" fmla="*/ 107 w 125"/>
                    <a:gd name="T9" fmla="*/ 7 h 43"/>
                    <a:gd name="T10" fmla="*/ 106 w 125"/>
                    <a:gd name="T11" fmla="*/ 7 h 43"/>
                    <a:gd name="T12" fmla="*/ 104 w 125"/>
                    <a:gd name="T13" fmla="*/ 8 h 43"/>
                    <a:gd name="T14" fmla="*/ 102 w 125"/>
                    <a:gd name="T15" fmla="*/ 9 h 43"/>
                    <a:gd name="T16" fmla="*/ 99 w 125"/>
                    <a:gd name="T17" fmla="*/ 9 h 43"/>
                    <a:gd name="T18" fmla="*/ 91 w 125"/>
                    <a:gd name="T19" fmla="*/ 12 h 43"/>
                    <a:gd name="T20" fmla="*/ 83 w 125"/>
                    <a:gd name="T21" fmla="*/ 16 h 43"/>
                    <a:gd name="T22" fmla="*/ 82 w 125"/>
                    <a:gd name="T23" fmla="*/ 17 h 43"/>
                    <a:gd name="T24" fmla="*/ 80 w 125"/>
                    <a:gd name="T25" fmla="*/ 18 h 43"/>
                    <a:gd name="T26" fmla="*/ 78 w 125"/>
                    <a:gd name="T27" fmla="*/ 18 h 43"/>
                    <a:gd name="T28" fmla="*/ 74 w 125"/>
                    <a:gd name="T29" fmla="*/ 20 h 43"/>
                    <a:gd name="T30" fmla="*/ 65 w 125"/>
                    <a:gd name="T31" fmla="*/ 23 h 43"/>
                    <a:gd name="T32" fmla="*/ 56 w 125"/>
                    <a:gd name="T33" fmla="*/ 24 h 43"/>
                    <a:gd name="T34" fmla="*/ 55 w 125"/>
                    <a:gd name="T35" fmla="*/ 25 h 43"/>
                    <a:gd name="T36" fmla="*/ 53 w 125"/>
                    <a:gd name="T37" fmla="*/ 25 h 43"/>
                    <a:gd name="T38" fmla="*/ 51 w 125"/>
                    <a:gd name="T39" fmla="*/ 26 h 43"/>
                    <a:gd name="T40" fmla="*/ 47 w 125"/>
                    <a:gd name="T41" fmla="*/ 27 h 43"/>
                    <a:gd name="T42" fmla="*/ 42 w 125"/>
                    <a:gd name="T43" fmla="*/ 28 h 43"/>
                    <a:gd name="T44" fmla="*/ 38 w 125"/>
                    <a:gd name="T45" fmla="*/ 30 h 43"/>
                    <a:gd name="T46" fmla="*/ 32 w 125"/>
                    <a:gd name="T47" fmla="*/ 31 h 43"/>
                    <a:gd name="T48" fmla="*/ 27 w 125"/>
                    <a:gd name="T49" fmla="*/ 33 h 43"/>
                    <a:gd name="T50" fmla="*/ 26 w 125"/>
                    <a:gd name="T51" fmla="*/ 34 h 43"/>
                    <a:gd name="T52" fmla="*/ 24 w 125"/>
                    <a:gd name="T53" fmla="*/ 35 h 43"/>
                    <a:gd name="T54" fmla="*/ 21 w 125"/>
                    <a:gd name="T55" fmla="*/ 36 h 43"/>
                    <a:gd name="T56" fmla="*/ 16 w 125"/>
                    <a:gd name="T57" fmla="*/ 37 h 43"/>
                    <a:gd name="T58" fmla="*/ 12 w 125"/>
                    <a:gd name="T59" fmla="*/ 39 h 43"/>
                    <a:gd name="T60" fmla="*/ 9 w 125"/>
                    <a:gd name="T61" fmla="*/ 40 h 43"/>
                    <a:gd name="T62" fmla="*/ 6 w 125"/>
                    <a:gd name="T63" fmla="*/ 41 h 43"/>
                    <a:gd name="T64" fmla="*/ 5 w 125"/>
                    <a:gd name="T65" fmla="*/ 40 h 43"/>
                    <a:gd name="T66" fmla="*/ 6 w 125"/>
                    <a:gd name="T67" fmla="*/ 38 h 43"/>
                    <a:gd name="T68" fmla="*/ 6 w 125"/>
                    <a:gd name="T69" fmla="*/ 37 h 43"/>
                    <a:gd name="T70" fmla="*/ 0 w 125"/>
                    <a:gd name="T71" fmla="*/ 42 h 43"/>
                    <a:gd name="T72" fmla="*/ 21 w 125"/>
                    <a:gd name="T73" fmla="*/ 39 h 43"/>
                    <a:gd name="T74" fmla="*/ 81 w 125"/>
                    <a:gd name="T75" fmla="*/ 19 h 43"/>
                    <a:gd name="T76" fmla="*/ 124 w 125"/>
                    <a:gd name="T77" fmla="*/ 2 h 43"/>
                    <a:gd name="T78" fmla="*/ 119 w 125"/>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5" h="43">
                      <a:moveTo>
                        <a:pt x="119" y="0"/>
                      </a:moveTo>
                      <a:lnTo>
                        <a:pt x="118" y="1"/>
                      </a:lnTo>
                      <a:lnTo>
                        <a:pt x="115" y="3"/>
                      </a:lnTo>
                      <a:lnTo>
                        <a:pt x="112" y="5"/>
                      </a:lnTo>
                      <a:lnTo>
                        <a:pt x="107" y="7"/>
                      </a:lnTo>
                      <a:lnTo>
                        <a:pt x="106" y="7"/>
                      </a:lnTo>
                      <a:lnTo>
                        <a:pt x="104" y="8"/>
                      </a:lnTo>
                      <a:lnTo>
                        <a:pt x="102" y="9"/>
                      </a:lnTo>
                      <a:lnTo>
                        <a:pt x="99" y="9"/>
                      </a:lnTo>
                      <a:lnTo>
                        <a:pt x="91" y="12"/>
                      </a:lnTo>
                      <a:lnTo>
                        <a:pt x="83" y="16"/>
                      </a:lnTo>
                      <a:lnTo>
                        <a:pt x="82" y="17"/>
                      </a:lnTo>
                      <a:lnTo>
                        <a:pt x="80" y="18"/>
                      </a:lnTo>
                      <a:lnTo>
                        <a:pt x="78" y="18"/>
                      </a:lnTo>
                      <a:lnTo>
                        <a:pt x="74" y="20"/>
                      </a:lnTo>
                      <a:lnTo>
                        <a:pt x="65" y="23"/>
                      </a:lnTo>
                      <a:lnTo>
                        <a:pt x="56" y="24"/>
                      </a:lnTo>
                      <a:lnTo>
                        <a:pt x="55" y="25"/>
                      </a:lnTo>
                      <a:lnTo>
                        <a:pt x="53" y="25"/>
                      </a:lnTo>
                      <a:lnTo>
                        <a:pt x="51" y="26"/>
                      </a:lnTo>
                      <a:lnTo>
                        <a:pt x="47" y="27"/>
                      </a:lnTo>
                      <a:lnTo>
                        <a:pt x="42" y="28"/>
                      </a:lnTo>
                      <a:lnTo>
                        <a:pt x="38" y="30"/>
                      </a:lnTo>
                      <a:lnTo>
                        <a:pt x="32" y="31"/>
                      </a:lnTo>
                      <a:lnTo>
                        <a:pt x="27" y="33"/>
                      </a:lnTo>
                      <a:lnTo>
                        <a:pt x="26" y="34"/>
                      </a:lnTo>
                      <a:lnTo>
                        <a:pt x="24" y="35"/>
                      </a:lnTo>
                      <a:lnTo>
                        <a:pt x="21" y="36"/>
                      </a:lnTo>
                      <a:lnTo>
                        <a:pt x="16" y="37"/>
                      </a:lnTo>
                      <a:lnTo>
                        <a:pt x="12" y="39"/>
                      </a:lnTo>
                      <a:lnTo>
                        <a:pt x="9" y="40"/>
                      </a:lnTo>
                      <a:lnTo>
                        <a:pt x="6" y="41"/>
                      </a:lnTo>
                      <a:lnTo>
                        <a:pt x="5" y="40"/>
                      </a:lnTo>
                      <a:lnTo>
                        <a:pt x="6" y="38"/>
                      </a:lnTo>
                      <a:lnTo>
                        <a:pt x="6" y="37"/>
                      </a:lnTo>
                      <a:lnTo>
                        <a:pt x="0" y="42"/>
                      </a:lnTo>
                      <a:lnTo>
                        <a:pt x="21" y="39"/>
                      </a:lnTo>
                      <a:lnTo>
                        <a:pt x="81" y="19"/>
                      </a:lnTo>
                      <a:lnTo>
                        <a:pt x="124" y="2"/>
                      </a:lnTo>
                      <a:lnTo>
                        <a:pt x="119" y="0"/>
                      </a:lnTo>
                    </a:path>
                  </a:pathLst>
                </a:custGeom>
                <a:solidFill>
                  <a:schemeClr val="tx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69" name="Freeform 968"/>
              <p:cNvSpPr>
                <a:spLocks/>
              </p:cNvSpPr>
              <p:nvPr/>
            </p:nvSpPr>
            <p:spPr bwMode="auto">
              <a:xfrm>
                <a:off x="2403" y="3376"/>
                <a:ext cx="145" cy="41"/>
              </a:xfrm>
              <a:custGeom>
                <a:avLst/>
                <a:gdLst>
                  <a:gd name="T0" fmla="*/ 138 w 145"/>
                  <a:gd name="T1" fmla="*/ 0 h 41"/>
                  <a:gd name="T2" fmla="*/ 137 w 145"/>
                  <a:gd name="T3" fmla="*/ 1 h 41"/>
                  <a:gd name="T4" fmla="*/ 134 w 145"/>
                  <a:gd name="T5" fmla="*/ 3 h 41"/>
                  <a:gd name="T6" fmla="*/ 130 w 145"/>
                  <a:gd name="T7" fmla="*/ 5 h 41"/>
                  <a:gd name="T8" fmla="*/ 124 w 145"/>
                  <a:gd name="T9" fmla="*/ 7 h 41"/>
                  <a:gd name="T10" fmla="*/ 123 w 145"/>
                  <a:gd name="T11" fmla="*/ 7 h 41"/>
                  <a:gd name="T12" fmla="*/ 121 w 145"/>
                  <a:gd name="T13" fmla="*/ 8 h 41"/>
                  <a:gd name="T14" fmla="*/ 119 w 145"/>
                  <a:gd name="T15" fmla="*/ 8 h 41"/>
                  <a:gd name="T16" fmla="*/ 115 w 145"/>
                  <a:gd name="T17" fmla="*/ 9 h 41"/>
                  <a:gd name="T18" fmla="*/ 106 w 145"/>
                  <a:gd name="T19" fmla="*/ 12 h 41"/>
                  <a:gd name="T20" fmla="*/ 96 w 145"/>
                  <a:gd name="T21" fmla="*/ 16 h 41"/>
                  <a:gd name="T22" fmla="*/ 96 w 145"/>
                  <a:gd name="T23" fmla="*/ 16 h 41"/>
                  <a:gd name="T24" fmla="*/ 93 w 145"/>
                  <a:gd name="T25" fmla="*/ 17 h 41"/>
                  <a:gd name="T26" fmla="*/ 90 w 145"/>
                  <a:gd name="T27" fmla="*/ 17 h 41"/>
                  <a:gd name="T28" fmla="*/ 85 w 145"/>
                  <a:gd name="T29" fmla="*/ 19 h 41"/>
                  <a:gd name="T30" fmla="*/ 80 w 145"/>
                  <a:gd name="T31" fmla="*/ 21 h 41"/>
                  <a:gd name="T32" fmla="*/ 75 w 145"/>
                  <a:gd name="T33" fmla="*/ 22 h 41"/>
                  <a:gd name="T34" fmla="*/ 70 w 145"/>
                  <a:gd name="T35" fmla="*/ 23 h 41"/>
                  <a:gd name="T36" fmla="*/ 65 w 145"/>
                  <a:gd name="T37" fmla="*/ 23 h 41"/>
                  <a:gd name="T38" fmla="*/ 64 w 145"/>
                  <a:gd name="T39" fmla="*/ 23 h 41"/>
                  <a:gd name="T40" fmla="*/ 61 w 145"/>
                  <a:gd name="T41" fmla="*/ 24 h 41"/>
                  <a:gd name="T42" fmla="*/ 59 w 145"/>
                  <a:gd name="T43" fmla="*/ 24 h 41"/>
                  <a:gd name="T44" fmla="*/ 54 w 145"/>
                  <a:gd name="T45" fmla="*/ 25 h 41"/>
                  <a:gd name="T46" fmla="*/ 49 w 145"/>
                  <a:gd name="T47" fmla="*/ 26 h 41"/>
                  <a:gd name="T48" fmla="*/ 43 w 145"/>
                  <a:gd name="T49" fmla="*/ 28 h 41"/>
                  <a:gd name="T50" fmla="*/ 38 w 145"/>
                  <a:gd name="T51" fmla="*/ 29 h 41"/>
                  <a:gd name="T52" fmla="*/ 32 w 145"/>
                  <a:gd name="T53" fmla="*/ 31 h 41"/>
                  <a:gd name="T54" fmla="*/ 31 w 145"/>
                  <a:gd name="T55" fmla="*/ 31 h 41"/>
                  <a:gd name="T56" fmla="*/ 28 w 145"/>
                  <a:gd name="T57" fmla="*/ 33 h 41"/>
                  <a:gd name="T58" fmla="*/ 24 w 145"/>
                  <a:gd name="T59" fmla="*/ 34 h 41"/>
                  <a:gd name="T60" fmla="*/ 18 w 145"/>
                  <a:gd name="T61" fmla="*/ 35 h 41"/>
                  <a:gd name="T62" fmla="*/ 14 w 145"/>
                  <a:gd name="T63" fmla="*/ 36 h 41"/>
                  <a:gd name="T64" fmla="*/ 10 w 145"/>
                  <a:gd name="T65" fmla="*/ 37 h 41"/>
                  <a:gd name="T66" fmla="*/ 7 w 145"/>
                  <a:gd name="T67" fmla="*/ 38 h 41"/>
                  <a:gd name="T68" fmla="*/ 6 w 145"/>
                  <a:gd name="T69" fmla="*/ 38 h 41"/>
                  <a:gd name="T70" fmla="*/ 6 w 145"/>
                  <a:gd name="T71" fmla="*/ 35 h 41"/>
                  <a:gd name="T72" fmla="*/ 6 w 145"/>
                  <a:gd name="T73" fmla="*/ 34 h 41"/>
                  <a:gd name="T74" fmla="*/ 0 w 145"/>
                  <a:gd name="T75" fmla="*/ 40 h 41"/>
                  <a:gd name="T76" fmla="*/ 25 w 145"/>
                  <a:gd name="T77" fmla="*/ 37 h 41"/>
                  <a:gd name="T78" fmla="*/ 94 w 145"/>
                  <a:gd name="T79" fmla="*/ 18 h 41"/>
                  <a:gd name="T80" fmla="*/ 144 w 145"/>
                  <a:gd name="T81" fmla="*/ 2 h 41"/>
                  <a:gd name="T82" fmla="*/ 138 w 145"/>
                  <a:gd name="T8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41">
                    <a:moveTo>
                      <a:pt x="138" y="0"/>
                    </a:moveTo>
                    <a:lnTo>
                      <a:pt x="137" y="1"/>
                    </a:lnTo>
                    <a:lnTo>
                      <a:pt x="134" y="3"/>
                    </a:lnTo>
                    <a:lnTo>
                      <a:pt x="130" y="5"/>
                    </a:lnTo>
                    <a:lnTo>
                      <a:pt x="124" y="7"/>
                    </a:lnTo>
                    <a:lnTo>
                      <a:pt x="123" y="7"/>
                    </a:lnTo>
                    <a:lnTo>
                      <a:pt x="121" y="8"/>
                    </a:lnTo>
                    <a:lnTo>
                      <a:pt x="119" y="8"/>
                    </a:lnTo>
                    <a:lnTo>
                      <a:pt x="115" y="9"/>
                    </a:lnTo>
                    <a:lnTo>
                      <a:pt x="106" y="12"/>
                    </a:lnTo>
                    <a:lnTo>
                      <a:pt x="96" y="16"/>
                    </a:lnTo>
                    <a:lnTo>
                      <a:pt x="96" y="16"/>
                    </a:lnTo>
                    <a:lnTo>
                      <a:pt x="93" y="17"/>
                    </a:lnTo>
                    <a:lnTo>
                      <a:pt x="90" y="17"/>
                    </a:lnTo>
                    <a:lnTo>
                      <a:pt x="85" y="19"/>
                    </a:lnTo>
                    <a:lnTo>
                      <a:pt x="80" y="21"/>
                    </a:lnTo>
                    <a:lnTo>
                      <a:pt x="75" y="22"/>
                    </a:lnTo>
                    <a:lnTo>
                      <a:pt x="70" y="23"/>
                    </a:lnTo>
                    <a:lnTo>
                      <a:pt x="65" y="23"/>
                    </a:lnTo>
                    <a:lnTo>
                      <a:pt x="64" y="23"/>
                    </a:lnTo>
                    <a:lnTo>
                      <a:pt x="61" y="24"/>
                    </a:lnTo>
                    <a:lnTo>
                      <a:pt x="59" y="24"/>
                    </a:lnTo>
                    <a:lnTo>
                      <a:pt x="54" y="25"/>
                    </a:lnTo>
                    <a:lnTo>
                      <a:pt x="49" y="26"/>
                    </a:lnTo>
                    <a:lnTo>
                      <a:pt x="43" y="28"/>
                    </a:lnTo>
                    <a:lnTo>
                      <a:pt x="38" y="29"/>
                    </a:lnTo>
                    <a:lnTo>
                      <a:pt x="32" y="31"/>
                    </a:lnTo>
                    <a:lnTo>
                      <a:pt x="31" y="31"/>
                    </a:lnTo>
                    <a:lnTo>
                      <a:pt x="28" y="33"/>
                    </a:lnTo>
                    <a:lnTo>
                      <a:pt x="24" y="34"/>
                    </a:lnTo>
                    <a:lnTo>
                      <a:pt x="18" y="35"/>
                    </a:lnTo>
                    <a:lnTo>
                      <a:pt x="14" y="36"/>
                    </a:lnTo>
                    <a:lnTo>
                      <a:pt x="10" y="37"/>
                    </a:lnTo>
                    <a:lnTo>
                      <a:pt x="7" y="38"/>
                    </a:lnTo>
                    <a:lnTo>
                      <a:pt x="6" y="38"/>
                    </a:lnTo>
                    <a:lnTo>
                      <a:pt x="6" y="35"/>
                    </a:lnTo>
                    <a:lnTo>
                      <a:pt x="6" y="34"/>
                    </a:lnTo>
                    <a:lnTo>
                      <a:pt x="0" y="40"/>
                    </a:lnTo>
                    <a:lnTo>
                      <a:pt x="25" y="37"/>
                    </a:lnTo>
                    <a:lnTo>
                      <a:pt x="94" y="18"/>
                    </a:lnTo>
                    <a:lnTo>
                      <a:pt x="144" y="2"/>
                    </a:lnTo>
                    <a:lnTo>
                      <a:pt x="138" y="0"/>
                    </a:lnTo>
                  </a:path>
                </a:pathLst>
              </a:custGeom>
              <a:solidFill>
                <a:srgbClr val="3399FF"/>
              </a:solidFill>
              <a:ln w="12700" cap="rnd" cmpd="sng">
                <a:solidFill>
                  <a:srgbClr val="99CC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0" name="Freeform 969"/>
              <p:cNvSpPr>
                <a:spLocks/>
              </p:cNvSpPr>
              <p:nvPr/>
            </p:nvSpPr>
            <p:spPr bwMode="auto">
              <a:xfrm>
                <a:off x="2398" y="3376"/>
                <a:ext cx="165" cy="61"/>
              </a:xfrm>
              <a:custGeom>
                <a:avLst/>
                <a:gdLst>
                  <a:gd name="T0" fmla="*/ 6 w 165"/>
                  <a:gd name="T1" fmla="*/ 60 h 61"/>
                  <a:gd name="T2" fmla="*/ 5 w 165"/>
                  <a:gd name="T3" fmla="*/ 59 h 61"/>
                  <a:gd name="T4" fmla="*/ 3 w 165"/>
                  <a:gd name="T5" fmla="*/ 57 h 61"/>
                  <a:gd name="T6" fmla="*/ 1 w 165"/>
                  <a:gd name="T7" fmla="*/ 54 h 61"/>
                  <a:gd name="T8" fmla="*/ 0 w 165"/>
                  <a:gd name="T9" fmla="*/ 51 h 61"/>
                  <a:gd name="T10" fmla="*/ 0 w 165"/>
                  <a:gd name="T11" fmla="*/ 49 h 61"/>
                  <a:gd name="T12" fmla="*/ 0 w 165"/>
                  <a:gd name="T13" fmla="*/ 48 h 61"/>
                  <a:gd name="T14" fmla="*/ 2 w 165"/>
                  <a:gd name="T15" fmla="*/ 47 h 61"/>
                  <a:gd name="T16" fmla="*/ 4 w 165"/>
                  <a:gd name="T17" fmla="*/ 46 h 61"/>
                  <a:gd name="T18" fmla="*/ 7 w 165"/>
                  <a:gd name="T19" fmla="*/ 46 h 61"/>
                  <a:gd name="T20" fmla="*/ 11 w 165"/>
                  <a:gd name="T21" fmla="*/ 45 h 61"/>
                  <a:gd name="T22" fmla="*/ 17 w 165"/>
                  <a:gd name="T23" fmla="*/ 46 h 61"/>
                  <a:gd name="T24" fmla="*/ 23 w 165"/>
                  <a:gd name="T25" fmla="*/ 46 h 61"/>
                  <a:gd name="T26" fmla="*/ 28 w 165"/>
                  <a:gd name="T27" fmla="*/ 46 h 61"/>
                  <a:gd name="T28" fmla="*/ 34 w 165"/>
                  <a:gd name="T29" fmla="*/ 44 h 61"/>
                  <a:gd name="T30" fmla="*/ 40 w 165"/>
                  <a:gd name="T31" fmla="*/ 42 h 61"/>
                  <a:gd name="T32" fmla="*/ 47 w 165"/>
                  <a:gd name="T33" fmla="*/ 40 h 61"/>
                  <a:gd name="T34" fmla="*/ 54 w 165"/>
                  <a:gd name="T35" fmla="*/ 37 h 61"/>
                  <a:gd name="T36" fmla="*/ 62 w 165"/>
                  <a:gd name="T37" fmla="*/ 34 h 61"/>
                  <a:gd name="T38" fmla="*/ 70 w 165"/>
                  <a:gd name="T39" fmla="*/ 32 h 61"/>
                  <a:gd name="T40" fmla="*/ 78 w 165"/>
                  <a:gd name="T41" fmla="*/ 32 h 61"/>
                  <a:gd name="T42" fmla="*/ 78 w 165"/>
                  <a:gd name="T43" fmla="*/ 31 h 61"/>
                  <a:gd name="T44" fmla="*/ 81 w 165"/>
                  <a:gd name="T45" fmla="*/ 30 h 61"/>
                  <a:gd name="T46" fmla="*/ 85 w 165"/>
                  <a:gd name="T47" fmla="*/ 28 h 61"/>
                  <a:gd name="T48" fmla="*/ 89 w 165"/>
                  <a:gd name="T49" fmla="*/ 27 h 61"/>
                  <a:gd name="T50" fmla="*/ 94 w 165"/>
                  <a:gd name="T51" fmla="*/ 24 h 61"/>
                  <a:gd name="T52" fmla="*/ 101 w 165"/>
                  <a:gd name="T53" fmla="*/ 21 h 61"/>
                  <a:gd name="T54" fmla="*/ 108 w 165"/>
                  <a:gd name="T55" fmla="*/ 18 h 61"/>
                  <a:gd name="T56" fmla="*/ 115 w 165"/>
                  <a:gd name="T57" fmla="*/ 15 h 61"/>
                  <a:gd name="T58" fmla="*/ 122 w 165"/>
                  <a:gd name="T59" fmla="*/ 12 h 61"/>
                  <a:gd name="T60" fmla="*/ 129 w 165"/>
                  <a:gd name="T61" fmla="*/ 9 h 61"/>
                  <a:gd name="T62" fmla="*/ 136 w 165"/>
                  <a:gd name="T63" fmla="*/ 6 h 61"/>
                  <a:gd name="T64" fmla="*/ 143 w 165"/>
                  <a:gd name="T65" fmla="*/ 4 h 61"/>
                  <a:gd name="T66" fmla="*/ 149 w 165"/>
                  <a:gd name="T67" fmla="*/ 2 h 61"/>
                  <a:gd name="T68" fmla="*/ 154 w 165"/>
                  <a:gd name="T69" fmla="*/ 1 h 61"/>
                  <a:gd name="T70" fmla="*/ 158 w 165"/>
                  <a:gd name="T71" fmla="*/ 0 h 61"/>
                  <a:gd name="T72" fmla="*/ 161 w 165"/>
                  <a:gd name="T73" fmla="*/ 0 h 61"/>
                  <a:gd name="T74" fmla="*/ 163 w 165"/>
                  <a:gd name="T75" fmla="*/ 5 h 61"/>
                  <a:gd name="T76" fmla="*/ 163 w 165"/>
                  <a:gd name="T77" fmla="*/ 9 h 61"/>
                  <a:gd name="T78" fmla="*/ 164 w 165"/>
                  <a:gd name="T79" fmla="*/ 13 h 61"/>
                  <a:gd name="T80" fmla="*/ 164 w 165"/>
                  <a:gd name="T81" fmla="*/ 16 h 61"/>
                  <a:gd name="T82" fmla="*/ 164 w 165"/>
                  <a:gd name="T83" fmla="*/ 18 h 61"/>
                  <a:gd name="T84" fmla="*/ 164 w 165"/>
                  <a:gd name="T85" fmla="*/ 20 h 61"/>
                  <a:gd name="T86" fmla="*/ 163 w 165"/>
                  <a:gd name="T87" fmla="*/ 22 h 61"/>
                  <a:gd name="T88" fmla="*/ 6 w 165"/>
                  <a:gd name="T89" fmla="*/ 6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61">
                    <a:moveTo>
                      <a:pt x="6" y="60"/>
                    </a:moveTo>
                    <a:lnTo>
                      <a:pt x="5" y="59"/>
                    </a:lnTo>
                    <a:lnTo>
                      <a:pt x="3" y="57"/>
                    </a:lnTo>
                    <a:lnTo>
                      <a:pt x="1" y="54"/>
                    </a:lnTo>
                    <a:lnTo>
                      <a:pt x="0" y="51"/>
                    </a:lnTo>
                    <a:lnTo>
                      <a:pt x="0" y="49"/>
                    </a:lnTo>
                    <a:lnTo>
                      <a:pt x="0" y="48"/>
                    </a:lnTo>
                    <a:lnTo>
                      <a:pt x="2" y="47"/>
                    </a:lnTo>
                    <a:lnTo>
                      <a:pt x="4" y="46"/>
                    </a:lnTo>
                    <a:lnTo>
                      <a:pt x="7" y="46"/>
                    </a:lnTo>
                    <a:lnTo>
                      <a:pt x="11" y="45"/>
                    </a:lnTo>
                    <a:lnTo>
                      <a:pt x="17" y="46"/>
                    </a:lnTo>
                    <a:lnTo>
                      <a:pt x="23" y="46"/>
                    </a:lnTo>
                    <a:lnTo>
                      <a:pt x="28" y="46"/>
                    </a:lnTo>
                    <a:lnTo>
                      <a:pt x="34" y="44"/>
                    </a:lnTo>
                    <a:lnTo>
                      <a:pt x="40" y="42"/>
                    </a:lnTo>
                    <a:lnTo>
                      <a:pt x="47" y="40"/>
                    </a:lnTo>
                    <a:lnTo>
                      <a:pt x="54" y="37"/>
                    </a:lnTo>
                    <a:lnTo>
                      <a:pt x="62" y="34"/>
                    </a:lnTo>
                    <a:lnTo>
                      <a:pt x="70" y="32"/>
                    </a:lnTo>
                    <a:lnTo>
                      <a:pt x="78" y="32"/>
                    </a:lnTo>
                    <a:lnTo>
                      <a:pt x="78" y="31"/>
                    </a:lnTo>
                    <a:lnTo>
                      <a:pt x="81" y="30"/>
                    </a:lnTo>
                    <a:lnTo>
                      <a:pt x="85" y="28"/>
                    </a:lnTo>
                    <a:lnTo>
                      <a:pt x="89" y="27"/>
                    </a:lnTo>
                    <a:lnTo>
                      <a:pt x="94" y="24"/>
                    </a:lnTo>
                    <a:lnTo>
                      <a:pt x="101" y="21"/>
                    </a:lnTo>
                    <a:lnTo>
                      <a:pt x="108" y="18"/>
                    </a:lnTo>
                    <a:lnTo>
                      <a:pt x="115" y="15"/>
                    </a:lnTo>
                    <a:lnTo>
                      <a:pt x="122" y="12"/>
                    </a:lnTo>
                    <a:lnTo>
                      <a:pt x="129" y="9"/>
                    </a:lnTo>
                    <a:lnTo>
                      <a:pt x="136" y="6"/>
                    </a:lnTo>
                    <a:lnTo>
                      <a:pt x="143" y="4"/>
                    </a:lnTo>
                    <a:lnTo>
                      <a:pt x="149" y="2"/>
                    </a:lnTo>
                    <a:lnTo>
                      <a:pt x="154" y="1"/>
                    </a:lnTo>
                    <a:lnTo>
                      <a:pt x="158" y="0"/>
                    </a:lnTo>
                    <a:lnTo>
                      <a:pt x="161" y="0"/>
                    </a:lnTo>
                    <a:lnTo>
                      <a:pt x="163" y="5"/>
                    </a:lnTo>
                    <a:lnTo>
                      <a:pt x="163" y="9"/>
                    </a:lnTo>
                    <a:lnTo>
                      <a:pt x="164" y="13"/>
                    </a:lnTo>
                    <a:lnTo>
                      <a:pt x="164" y="16"/>
                    </a:lnTo>
                    <a:lnTo>
                      <a:pt x="164" y="18"/>
                    </a:lnTo>
                    <a:lnTo>
                      <a:pt x="164" y="20"/>
                    </a:lnTo>
                    <a:lnTo>
                      <a:pt x="163" y="22"/>
                    </a:lnTo>
                    <a:lnTo>
                      <a:pt x="6" y="60"/>
                    </a:lnTo>
                  </a:path>
                </a:pathLst>
              </a:custGeom>
              <a:solidFill>
                <a:srgbClr val="00339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4" name="Group 970"/>
            <p:cNvGrpSpPr>
              <a:grpSpLocks/>
            </p:cNvGrpSpPr>
            <p:nvPr/>
          </p:nvGrpSpPr>
          <p:grpSpPr bwMode="auto">
            <a:xfrm>
              <a:off x="2582826" y="4250867"/>
              <a:ext cx="55100" cy="138855"/>
              <a:chOff x="2394" y="3086"/>
              <a:chExt cx="22" cy="39"/>
            </a:xfrm>
          </p:grpSpPr>
          <p:sp>
            <p:nvSpPr>
              <p:cNvPr id="1158" name="Freeform 971"/>
              <p:cNvSpPr>
                <a:spLocks/>
              </p:cNvSpPr>
              <p:nvPr/>
            </p:nvSpPr>
            <p:spPr bwMode="auto">
              <a:xfrm>
                <a:off x="2407" y="3086"/>
                <a:ext cx="9" cy="22"/>
              </a:xfrm>
              <a:custGeom>
                <a:avLst/>
                <a:gdLst>
                  <a:gd name="T0" fmla="*/ 6 w 9"/>
                  <a:gd name="T1" fmla="*/ 1 h 22"/>
                  <a:gd name="T2" fmla="*/ 5 w 9"/>
                  <a:gd name="T3" fmla="*/ 3 h 22"/>
                  <a:gd name="T4" fmla="*/ 7 w 9"/>
                  <a:gd name="T5" fmla="*/ 3 h 22"/>
                  <a:gd name="T6" fmla="*/ 7 w 9"/>
                  <a:gd name="T7" fmla="*/ 4 h 22"/>
                  <a:gd name="T8" fmla="*/ 7 w 9"/>
                  <a:gd name="T9" fmla="*/ 5 h 22"/>
                  <a:gd name="T10" fmla="*/ 8 w 9"/>
                  <a:gd name="T11" fmla="*/ 6 h 22"/>
                  <a:gd name="T12" fmla="*/ 8 w 9"/>
                  <a:gd name="T13" fmla="*/ 8 h 22"/>
                  <a:gd name="T14" fmla="*/ 7 w 9"/>
                  <a:gd name="T15" fmla="*/ 8 h 22"/>
                  <a:gd name="T16" fmla="*/ 6 w 9"/>
                  <a:gd name="T17" fmla="*/ 8 h 22"/>
                  <a:gd name="T18" fmla="*/ 5 w 9"/>
                  <a:gd name="T19" fmla="*/ 9 h 22"/>
                  <a:gd name="T20" fmla="*/ 6 w 9"/>
                  <a:gd name="T21" fmla="*/ 10 h 22"/>
                  <a:gd name="T22" fmla="*/ 5 w 9"/>
                  <a:gd name="T23" fmla="*/ 11 h 22"/>
                  <a:gd name="T24" fmla="*/ 5 w 9"/>
                  <a:gd name="T25" fmla="*/ 12 h 22"/>
                  <a:gd name="T26" fmla="*/ 5 w 9"/>
                  <a:gd name="T27" fmla="*/ 13 h 22"/>
                  <a:gd name="T28" fmla="*/ 5 w 9"/>
                  <a:gd name="T29" fmla="*/ 14 h 22"/>
                  <a:gd name="T30" fmla="*/ 5 w 9"/>
                  <a:gd name="T31" fmla="*/ 16 h 22"/>
                  <a:gd name="T32" fmla="*/ 5 w 9"/>
                  <a:gd name="T33" fmla="*/ 17 h 22"/>
                  <a:gd name="T34" fmla="*/ 4 w 9"/>
                  <a:gd name="T35" fmla="*/ 18 h 22"/>
                  <a:gd name="T36" fmla="*/ 4 w 9"/>
                  <a:gd name="T37" fmla="*/ 20 h 22"/>
                  <a:gd name="T38" fmla="*/ 4 w 9"/>
                  <a:gd name="T39" fmla="*/ 21 h 22"/>
                  <a:gd name="T40" fmla="*/ 3 w 9"/>
                  <a:gd name="T41" fmla="*/ 21 h 22"/>
                  <a:gd name="T42" fmla="*/ 3 w 9"/>
                  <a:gd name="T43" fmla="*/ 20 h 22"/>
                  <a:gd name="T44" fmla="*/ 3 w 9"/>
                  <a:gd name="T45" fmla="*/ 18 h 22"/>
                  <a:gd name="T46" fmla="*/ 3 w 9"/>
                  <a:gd name="T47" fmla="*/ 17 h 22"/>
                  <a:gd name="T48" fmla="*/ 3 w 9"/>
                  <a:gd name="T49" fmla="*/ 15 h 22"/>
                  <a:gd name="T50" fmla="*/ 3 w 9"/>
                  <a:gd name="T51" fmla="*/ 14 h 22"/>
                  <a:gd name="T52" fmla="*/ 3 w 9"/>
                  <a:gd name="T53" fmla="*/ 12 h 22"/>
                  <a:gd name="T54" fmla="*/ 3 w 9"/>
                  <a:gd name="T55" fmla="*/ 11 h 22"/>
                  <a:gd name="T56" fmla="*/ 3 w 9"/>
                  <a:gd name="T57" fmla="*/ 12 h 22"/>
                  <a:gd name="T58" fmla="*/ 2 w 9"/>
                  <a:gd name="T59" fmla="*/ 14 h 22"/>
                  <a:gd name="T60" fmla="*/ 1 w 9"/>
                  <a:gd name="T61" fmla="*/ 16 h 22"/>
                  <a:gd name="T62" fmla="*/ 1 w 9"/>
                  <a:gd name="T63" fmla="*/ 17 h 22"/>
                  <a:gd name="T64" fmla="*/ 0 w 9"/>
                  <a:gd name="T65" fmla="*/ 16 h 22"/>
                  <a:gd name="T66" fmla="*/ 0 w 9"/>
                  <a:gd name="T67" fmla="*/ 14 h 22"/>
                  <a:gd name="T68" fmla="*/ 1 w 9"/>
                  <a:gd name="T69" fmla="*/ 13 h 22"/>
                  <a:gd name="T70" fmla="*/ 1 w 9"/>
                  <a:gd name="T71" fmla="*/ 12 h 22"/>
                  <a:gd name="T72" fmla="*/ 1 w 9"/>
                  <a:gd name="T73" fmla="*/ 12 h 22"/>
                  <a:gd name="T74" fmla="*/ 1 w 9"/>
                  <a:gd name="T75" fmla="*/ 11 h 22"/>
                  <a:gd name="T76" fmla="*/ 0 w 9"/>
                  <a:gd name="T77" fmla="*/ 10 h 22"/>
                  <a:gd name="T78" fmla="*/ 0 w 9"/>
                  <a:gd name="T79" fmla="*/ 9 h 22"/>
                  <a:gd name="T80" fmla="*/ 1 w 9"/>
                  <a:gd name="T81" fmla="*/ 8 h 22"/>
                  <a:gd name="T82" fmla="*/ 1 w 9"/>
                  <a:gd name="T83" fmla="*/ 6 h 22"/>
                  <a:gd name="T84" fmla="*/ 1 w 9"/>
                  <a:gd name="T85" fmla="*/ 5 h 22"/>
                  <a:gd name="T86" fmla="*/ 1 w 9"/>
                  <a:gd name="T87" fmla="*/ 4 h 22"/>
                  <a:gd name="T88" fmla="*/ 2 w 9"/>
                  <a:gd name="T89" fmla="*/ 3 h 22"/>
                  <a:gd name="T90" fmla="*/ 3 w 9"/>
                  <a:gd name="T91" fmla="*/ 2 h 22"/>
                  <a:gd name="T92" fmla="*/ 3 w 9"/>
                  <a:gd name="T93" fmla="*/ 1 h 22"/>
                  <a:gd name="T94" fmla="*/ 4 w 9"/>
                  <a:gd name="T95" fmla="*/ 0 h 22"/>
                  <a:gd name="T96" fmla="*/ 5 w 9"/>
                  <a:gd name="T9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 h="22">
                    <a:moveTo>
                      <a:pt x="5" y="1"/>
                    </a:moveTo>
                    <a:lnTo>
                      <a:pt x="6" y="1"/>
                    </a:lnTo>
                    <a:lnTo>
                      <a:pt x="6" y="2"/>
                    </a:lnTo>
                    <a:lnTo>
                      <a:pt x="5" y="3"/>
                    </a:lnTo>
                    <a:lnTo>
                      <a:pt x="6" y="3"/>
                    </a:lnTo>
                    <a:lnTo>
                      <a:pt x="7" y="3"/>
                    </a:lnTo>
                    <a:lnTo>
                      <a:pt x="7" y="4"/>
                    </a:lnTo>
                    <a:lnTo>
                      <a:pt x="7" y="4"/>
                    </a:lnTo>
                    <a:lnTo>
                      <a:pt x="7" y="5"/>
                    </a:lnTo>
                    <a:lnTo>
                      <a:pt x="7" y="5"/>
                    </a:lnTo>
                    <a:lnTo>
                      <a:pt x="8" y="5"/>
                    </a:lnTo>
                    <a:lnTo>
                      <a:pt x="8" y="6"/>
                    </a:lnTo>
                    <a:lnTo>
                      <a:pt x="8" y="7"/>
                    </a:lnTo>
                    <a:lnTo>
                      <a:pt x="8" y="8"/>
                    </a:lnTo>
                    <a:lnTo>
                      <a:pt x="7" y="8"/>
                    </a:lnTo>
                    <a:lnTo>
                      <a:pt x="7" y="8"/>
                    </a:lnTo>
                    <a:lnTo>
                      <a:pt x="7" y="9"/>
                    </a:lnTo>
                    <a:lnTo>
                      <a:pt x="6" y="8"/>
                    </a:lnTo>
                    <a:lnTo>
                      <a:pt x="5" y="8"/>
                    </a:lnTo>
                    <a:lnTo>
                      <a:pt x="5" y="9"/>
                    </a:lnTo>
                    <a:lnTo>
                      <a:pt x="5" y="9"/>
                    </a:lnTo>
                    <a:lnTo>
                      <a:pt x="6" y="10"/>
                    </a:lnTo>
                    <a:lnTo>
                      <a:pt x="6" y="11"/>
                    </a:lnTo>
                    <a:lnTo>
                      <a:pt x="5" y="11"/>
                    </a:lnTo>
                    <a:lnTo>
                      <a:pt x="5" y="11"/>
                    </a:lnTo>
                    <a:lnTo>
                      <a:pt x="5" y="12"/>
                    </a:lnTo>
                    <a:lnTo>
                      <a:pt x="5" y="12"/>
                    </a:lnTo>
                    <a:lnTo>
                      <a:pt x="5" y="13"/>
                    </a:lnTo>
                    <a:lnTo>
                      <a:pt x="5" y="14"/>
                    </a:lnTo>
                    <a:lnTo>
                      <a:pt x="5" y="14"/>
                    </a:lnTo>
                    <a:lnTo>
                      <a:pt x="5" y="15"/>
                    </a:lnTo>
                    <a:lnTo>
                      <a:pt x="5" y="16"/>
                    </a:lnTo>
                    <a:lnTo>
                      <a:pt x="5" y="16"/>
                    </a:lnTo>
                    <a:lnTo>
                      <a:pt x="5" y="17"/>
                    </a:lnTo>
                    <a:lnTo>
                      <a:pt x="4" y="18"/>
                    </a:lnTo>
                    <a:lnTo>
                      <a:pt x="4" y="18"/>
                    </a:lnTo>
                    <a:lnTo>
                      <a:pt x="4" y="19"/>
                    </a:lnTo>
                    <a:lnTo>
                      <a:pt x="4" y="20"/>
                    </a:lnTo>
                    <a:lnTo>
                      <a:pt x="4" y="20"/>
                    </a:lnTo>
                    <a:lnTo>
                      <a:pt x="4" y="21"/>
                    </a:lnTo>
                    <a:lnTo>
                      <a:pt x="3" y="21"/>
                    </a:lnTo>
                    <a:lnTo>
                      <a:pt x="3" y="21"/>
                    </a:lnTo>
                    <a:lnTo>
                      <a:pt x="3" y="20"/>
                    </a:lnTo>
                    <a:lnTo>
                      <a:pt x="3" y="20"/>
                    </a:lnTo>
                    <a:lnTo>
                      <a:pt x="3" y="19"/>
                    </a:lnTo>
                    <a:lnTo>
                      <a:pt x="3" y="18"/>
                    </a:lnTo>
                    <a:lnTo>
                      <a:pt x="3" y="18"/>
                    </a:lnTo>
                    <a:lnTo>
                      <a:pt x="3" y="17"/>
                    </a:lnTo>
                    <a:lnTo>
                      <a:pt x="3" y="16"/>
                    </a:lnTo>
                    <a:lnTo>
                      <a:pt x="3" y="15"/>
                    </a:lnTo>
                    <a:lnTo>
                      <a:pt x="3" y="14"/>
                    </a:lnTo>
                    <a:lnTo>
                      <a:pt x="3" y="14"/>
                    </a:lnTo>
                    <a:lnTo>
                      <a:pt x="3" y="13"/>
                    </a:lnTo>
                    <a:lnTo>
                      <a:pt x="3" y="12"/>
                    </a:lnTo>
                    <a:lnTo>
                      <a:pt x="3" y="12"/>
                    </a:lnTo>
                    <a:lnTo>
                      <a:pt x="3" y="11"/>
                    </a:lnTo>
                    <a:lnTo>
                      <a:pt x="3" y="12"/>
                    </a:lnTo>
                    <a:lnTo>
                      <a:pt x="3" y="12"/>
                    </a:lnTo>
                    <a:lnTo>
                      <a:pt x="2" y="13"/>
                    </a:lnTo>
                    <a:lnTo>
                      <a:pt x="2" y="14"/>
                    </a:lnTo>
                    <a:lnTo>
                      <a:pt x="2" y="15"/>
                    </a:lnTo>
                    <a:lnTo>
                      <a:pt x="1" y="16"/>
                    </a:lnTo>
                    <a:lnTo>
                      <a:pt x="1" y="16"/>
                    </a:lnTo>
                    <a:lnTo>
                      <a:pt x="1" y="17"/>
                    </a:lnTo>
                    <a:lnTo>
                      <a:pt x="0" y="16"/>
                    </a:lnTo>
                    <a:lnTo>
                      <a:pt x="0" y="16"/>
                    </a:lnTo>
                    <a:lnTo>
                      <a:pt x="0" y="15"/>
                    </a:lnTo>
                    <a:lnTo>
                      <a:pt x="0" y="14"/>
                    </a:lnTo>
                    <a:lnTo>
                      <a:pt x="0" y="13"/>
                    </a:lnTo>
                    <a:lnTo>
                      <a:pt x="1" y="13"/>
                    </a:lnTo>
                    <a:lnTo>
                      <a:pt x="0" y="13"/>
                    </a:lnTo>
                    <a:lnTo>
                      <a:pt x="1" y="12"/>
                    </a:lnTo>
                    <a:lnTo>
                      <a:pt x="0" y="12"/>
                    </a:lnTo>
                    <a:lnTo>
                      <a:pt x="1" y="12"/>
                    </a:lnTo>
                    <a:lnTo>
                      <a:pt x="1" y="11"/>
                    </a:lnTo>
                    <a:lnTo>
                      <a:pt x="1" y="11"/>
                    </a:lnTo>
                    <a:lnTo>
                      <a:pt x="1" y="10"/>
                    </a:lnTo>
                    <a:lnTo>
                      <a:pt x="0" y="10"/>
                    </a:lnTo>
                    <a:lnTo>
                      <a:pt x="0" y="9"/>
                    </a:lnTo>
                    <a:lnTo>
                      <a:pt x="0" y="9"/>
                    </a:lnTo>
                    <a:lnTo>
                      <a:pt x="0" y="8"/>
                    </a:lnTo>
                    <a:lnTo>
                      <a:pt x="1" y="8"/>
                    </a:lnTo>
                    <a:lnTo>
                      <a:pt x="1" y="7"/>
                    </a:lnTo>
                    <a:lnTo>
                      <a:pt x="1" y="6"/>
                    </a:lnTo>
                    <a:lnTo>
                      <a:pt x="1" y="5"/>
                    </a:lnTo>
                    <a:lnTo>
                      <a:pt x="1" y="5"/>
                    </a:lnTo>
                    <a:lnTo>
                      <a:pt x="1" y="4"/>
                    </a:lnTo>
                    <a:lnTo>
                      <a:pt x="1" y="4"/>
                    </a:lnTo>
                    <a:lnTo>
                      <a:pt x="2" y="4"/>
                    </a:lnTo>
                    <a:lnTo>
                      <a:pt x="2" y="3"/>
                    </a:lnTo>
                    <a:lnTo>
                      <a:pt x="3" y="3"/>
                    </a:lnTo>
                    <a:lnTo>
                      <a:pt x="3" y="2"/>
                    </a:lnTo>
                    <a:lnTo>
                      <a:pt x="3" y="1"/>
                    </a:lnTo>
                    <a:lnTo>
                      <a:pt x="3" y="1"/>
                    </a:lnTo>
                    <a:lnTo>
                      <a:pt x="3" y="0"/>
                    </a:lnTo>
                    <a:lnTo>
                      <a:pt x="4" y="0"/>
                    </a:lnTo>
                    <a:lnTo>
                      <a:pt x="5" y="0"/>
                    </a:lnTo>
                    <a:lnTo>
                      <a:pt x="5" y="0"/>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9" name="Freeform 972"/>
              <p:cNvSpPr>
                <a:spLocks/>
              </p:cNvSpPr>
              <p:nvPr/>
            </p:nvSpPr>
            <p:spPr bwMode="auto">
              <a:xfrm>
                <a:off x="2407" y="3086"/>
                <a:ext cx="9" cy="22"/>
              </a:xfrm>
              <a:custGeom>
                <a:avLst/>
                <a:gdLst>
                  <a:gd name="T0" fmla="*/ 6 w 9"/>
                  <a:gd name="T1" fmla="*/ 1 h 22"/>
                  <a:gd name="T2" fmla="*/ 5 w 9"/>
                  <a:gd name="T3" fmla="*/ 3 h 22"/>
                  <a:gd name="T4" fmla="*/ 7 w 9"/>
                  <a:gd name="T5" fmla="*/ 3 h 22"/>
                  <a:gd name="T6" fmla="*/ 7 w 9"/>
                  <a:gd name="T7" fmla="*/ 4 h 22"/>
                  <a:gd name="T8" fmla="*/ 7 w 9"/>
                  <a:gd name="T9" fmla="*/ 5 h 22"/>
                  <a:gd name="T10" fmla="*/ 8 w 9"/>
                  <a:gd name="T11" fmla="*/ 6 h 22"/>
                  <a:gd name="T12" fmla="*/ 8 w 9"/>
                  <a:gd name="T13" fmla="*/ 8 h 22"/>
                  <a:gd name="T14" fmla="*/ 7 w 9"/>
                  <a:gd name="T15" fmla="*/ 8 h 22"/>
                  <a:gd name="T16" fmla="*/ 6 w 9"/>
                  <a:gd name="T17" fmla="*/ 8 h 22"/>
                  <a:gd name="T18" fmla="*/ 5 w 9"/>
                  <a:gd name="T19" fmla="*/ 9 h 22"/>
                  <a:gd name="T20" fmla="*/ 6 w 9"/>
                  <a:gd name="T21" fmla="*/ 10 h 22"/>
                  <a:gd name="T22" fmla="*/ 5 w 9"/>
                  <a:gd name="T23" fmla="*/ 11 h 22"/>
                  <a:gd name="T24" fmla="*/ 5 w 9"/>
                  <a:gd name="T25" fmla="*/ 12 h 22"/>
                  <a:gd name="T26" fmla="*/ 5 w 9"/>
                  <a:gd name="T27" fmla="*/ 13 h 22"/>
                  <a:gd name="T28" fmla="*/ 5 w 9"/>
                  <a:gd name="T29" fmla="*/ 14 h 22"/>
                  <a:gd name="T30" fmla="*/ 5 w 9"/>
                  <a:gd name="T31" fmla="*/ 16 h 22"/>
                  <a:gd name="T32" fmla="*/ 5 w 9"/>
                  <a:gd name="T33" fmla="*/ 17 h 22"/>
                  <a:gd name="T34" fmla="*/ 4 w 9"/>
                  <a:gd name="T35" fmla="*/ 18 h 22"/>
                  <a:gd name="T36" fmla="*/ 4 w 9"/>
                  <a:gd name="T37" fmla="*/ 20 h 22"/>
                  <a:gd name="T38" fmla="*/ 4 w 9"/>
                  <a:gd name="T39" fmla="*/ 21 h 22"/>
                  <a:gd name="T40" fmla="*/ 3 w 9"/>
                  <a:gd name="T41" fmla="*/ 21 h 22"/>
                  <a:gd name="T42" fmla="*/ 3 w 9"/>
                  <a:gd name="T43" fmla="*/ 20 h 22"/>
                  <a:gd name="T44" fmla="*/ 3 w 9"/>
                  <a:gd name="T45" fmla="*/ 18 h 22"/>
                  <a:gd name="T46" fmla="*/ 3 w 9"/>
                  <a:gd name="T47" fmla="*/ 17 h 22"/>
                  <a:gd name="T48" fmla="*/ 3 w 9"/>
                  <a:gd name="T49" fmla="*/ 15 h 22"/>
                  <a:gd name="T50" fmla="*/ 3 w 9"/>
                  <a:gd name="T51" fmla="*/ 14 h 22"/>
                  <a:gd name="T52" fmla="*/ 3 w 9"/>
                  <a:gd name="T53" fmla="*/ 12 h 22"/>
                  <a:gd name="T54" fmla="*/ 3 w 9"/>
                  <a:gd name="T55" fmla="*/ 11 h 22"/>
                  <a:gd name="T56" fmla="*/ 3 w 9"/>
                  <a:gd name="T57" fmla="*/ 12 h 22"/>
                  <a:gd name="T58" fmla="*/ 2 w 9"/>
                  <a:gd name="T59" fmla="*/ 14 h 22"/>
                  <a:gd name="T60" fmla="*/ 1 w 9"/>
                  <a:gd name="T61" fmla="*/ 16 h 22"/>
                  <a:gd name="T62" fmla="*/ 1 w 9"/>
                  <a:gd name="T63" fmla="*/ 17 h 22"/>
                  <a:gd name="T64" fmla="*/ 0 w 9"/>
                  <a:gd name="T65" fmla="*/ 16 h 22"/>
                  <a:gd name="T66" fmla="*/ 0 w 9"/>
                  <a:gd name="T67" fmla="*/ 14 h 22"/>
                  <a:gd name="T68" fmla="*/ 1 w 9"/>
                  <a:gd name="T69" fmla="*/ 13 h 22"/>
                  <a:gd name="T70" fmla="*/ 1 w 9"/>
                  <a:gd name="T71" fmla="*/ 12 h 22"/>
                  <a:gd name="T72" fmla="*/ 1 w 9"/>
                  <a:gd name="T73" fmla="*/ 12 h 22"/>
                  <a:gd name="T74" fmla="*/ 1 w 9"/>
                  <a:gd name="T75" fmla="*/ 11 h 22"/>
                  <a:gd name="T76" fmla="*/ 0 w 9"/>
                  <a:gd name="T77" fmla="*/ 10 h 22"/>
                  <a:gd name="T78" fmla="*/ 0 w 9"/>
                  <a:gd name="T79" fmla="*/ 9 h 22"/>
                  <a:gd name="T80" fmla="*/ 1 w 9"/>
                  <a:gd name="T81" fmla="*/ 8 h 22"/>
                  <a:gd name="T82" fmla="*/ 1 w 9"/>
                  <a:gd name="T83" fmla="*/ 6 h 22"/>
                  <a:gd name="T84" fmla="*/ 1 w 9"/>
                  <a:gd name="T85" fmla="*/ 5 h 22"/>
                  <a:gd name="T86" fmla="*/ 1 w 9"/>
                  <a:gd name="T87" fmla="*/ 4 h 22"/>
                  <a:gd name="T88" fmla="*/ 2 w 9"/>
                  <a:gd name="T89" fmla="*/ 3 h 22"/>
                  <a:gd name="T90" fmla="*/ 3 w 9"/>
                  <a:gd name="T91" fmla="*/ 2 h 22"/>
                  <a:gd name="T92" fmla="*/ 3 w 9"/>
                  <a:gd name="T93" fmla="*/ 1 h 22"/>
                  <a:gd name="T94" fmla="*/ 4 w 9"/>
                  <a:gd name="T95" fmla="*/ 0 h 22"/>
                  <a:gd name="T96" fmla="*/ 5 w 9"/>
                  <a:gd name="T9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 h="22">
                    <a:moveTo>
                      <a:pt x="5" y="1"/>
                    </a:moveTo>
                    <a:lnTo>
                      <a:pt x="6" y="1"/>
                    </a:lnTo>
                    <a:lnTo>
                      <a:pt x="6" y="2"/>
                    </a:lnTo>
                    <a:lnTo>
                      <a:pt x="5" y="3"/>
                    </a:lnTo>
                    <a:lnTo>
                      <a:pt x="6" y="3"/>
                    </a:lnTo>
                    <a:lnTo>
                      <a:pt x="7" y="3"/>
                    </a:lnTo>
                    <a:lnTo>
                      <a:pt x="7" y="4"/>
                    </a:lnTo>
                    <a:lnTo>
                      <a:pt x="7" y="4"/>
                    </a:lnTo>
                    <a:lnTo>
                      <a:pt x="7" y="5"/>
                    </a:lnTo>
                    <a:lnTo>
                      <a:pt x="7" y="5"/>
                    </a:lnTo>
                    <a:lnTo>
                      <a:pt x="8" y="5"/>
                    </a:lnTo>
                    <a:lnTo>
                      <a:pt x="8" y="6"/>
                    </a:lnTo>
                    <a:lnTo>
                      <a:pt x="8" y="7"/>
                    </a:lnTo>
                    <a:lnTo>
                      <a:pt x="8" y="8"/>
                    </a:lnTo>
                    <a:lnTo>
                      <a:pt x="7" y="8"/>
                    </a:lnTo>
                    <a:lnTo>
                      <a:pt x="7" y="8"/>
                    </a:lnTo>
                    <a:lnTo>
                      <a:pt x="7" y="9"/>
                    </a:lnTo>
                    <a:lnTo>
                      <a:pt x="6" y="8"/>
                    </a:lnTo>
                    <a:lnTo>
                      <a:pt x="5" y="8"/>
                    </a:lnTo>
                    <a:lnTo>
                      <a:pt x="5" y="9"/>
                    </a:lnTo>
                    <a:lnTo>
                      <a:pt x="5" y="9"/>
                    </a:lnTo>
                    <a:lnTo>
                      <a:pt x="6" y="10"/>
                    </a:lnTo>
                    <a:lnTo>
                      <a:pt x="6" y="11"/>
                    </a:lnTo>
                    <a:lnTo>
                      <a:pt x="5" y="11"/>
                    </a:lnTo>
                    <a:lnTo>
                      <a:pt x="5" y="11"/>
                    </a:lnTo>
                    <a:lnTo>
                      <a:pt x="5" y="12"/>
                    </a:lnTo>
                    <a:lnTo>
                      <a:pt x="5" y="12"/>
                    </a:lnTo>
                    <a:lnTo>
                      <a:pt x="5" y="13"/>
                    </a:lnTo>
                    <a:lnTo>
                      <a:pt x="5" y="14"/>
                    </a:lnTo>
                    <a:lnTo>
                      <a:pt x="5" y="14"/>
                    </a:lnTo>
                    <a:lnTo>
                      <a:pt x="5" y="15"/>
                    </a:lnTo>
                    <a:lnTo>
                      <a:pt x="5" y="16"/>
                    </a:lnTo>
                    <a:lnTo>
                      <a:pt x="5" y="16"/>
                    </a:lnTo>
                    <a:lnTo>
                      <a:pt x="5" y="17"/>
                    </a:lnTo>
                    <a:lnTo>
                      <a:pt x="4" y="18"/>
                    </a:lnTo>
                    <a:lnTo>
                      <a:pt x="4" y="18"/>
                    </a:lnTo>
                    <a:lnTo>
                      <a:pt x="4" y="19"/>
                    </a:lnTo>
                    <a:lnTo>
                      <a:pt x="4" y="20"/>
                    </a:lnTo>
                    <a:lnTo>
                      <a:pt x="4" y="20"/>
                    </a:lnTo>
                    <a:lnTo>
                      <a:pt x="4" y="21"/>
                    </a:lnTo>
                    <a:lnTo>
                      <a:pt x="3" y="21"/>
                    </a:lnTo>
                    <a:lnTo>
                      <a:pt x="3" y="21"/>
                    </a:lnTo>
                    <a:lnTo>
                      <a:pt x="3" y="20"/>
                    </a:lnTo>
                    <a:lnTo>
                      <a:pt x="3" y="20"/>
                    </a:lnTo>
                    <a:lnTo>
                      <a:pt x="3" y="19"/>
                    </a:lnTo>
                    <a:lnTo>
                      <a:pt x="3" y="18"/>
                    </a:lnTo>
                    <a:lnTo>
                      <a:pt x="3" y="18"/>
                    </a:lnTo>
                    <a:lnTo>
                      <a:pt x="3" y="17"/>
                    </a:lnTo>
                    <a:lnTo>
                      <a:pt x="3" y="16"/>
                    </a:lnTo>
                    <a:lnTo>
                      <a:pt x="3" y="15"/>
                    </a:lnTo>
                    <a:lnTo>
                      <a:pt x="3" y="14"/>
                    </a:lnTo>
                    <a:lnTo>
                      <a:pt x="3" y="14"/>
                    </a:lnTo>
                    <a:lnTo>
                      <a:pt x="3" y="13"/>
                    </a:lnTo>
                    <a:lnTo>
                      <a:pt x="3" y="12"/>
                    </a:lnTo>
                    <a:lnTo>
                      <a:pt x="3" y="12"/>
                    </a:lnTo>
                    <a:lnTo>
                      <a:pt x="3" y="11"/>
                    </a:lnTo>
                    <a:lnTo>
                      <a:pt x="3" y="12"/>
                    </a:lnTo>
                    <a:lnTo>
                      <a:pt x="3" y="12"/>
                    </a:lnTo>
                    <a:lnTo>
                      <a:pt x="2" y="13"/>
                    </a:lnTo>
                    <a:lnTo>
                      <a:pt x="2" y="14"/>
                    </a:lnTo>
                    <a:lnTo>
                      <a:pt x="2" y="15"/>
                    </a:lnTo>
                    <a:lnTo>
                      <a:pt x="1" y="16"/>
                    </a:lnTo>
                    <a:lnTo>
                      <a:pt x="1" y="16"/>
                    </a:lnTo>
                    <a:lnTo>
                      <a:pt x="1" y="17"/>
                    </a:lnTo>
                    <a:lnTo>
                      <a:pt x="0" y="16"/>
                    </a:lnTo>
                    <a:lnTo>
                      <a:pt x="0" y="16"/>
                    </a:lnTo>
                    <a:lnTo>
                      <a:pt x="0" y="15"/>
                    </a:lnTo>
                    <a:lnTo>
                      <a:pt x="0" y="14"/>
                    </a:lnTo>
                    <a:lnTo>
                      <a:pt x="0" y="13"/>
                    </a:lnTo>
                    <a:lnTo>
                      <a:pt x="1" y="13"/>
                    </a:lnTo>
                    <a:lnTo>
                      <a:pt x="0" y="13"/>
                    </a:lnTo>
                    <a:lnTo>
                      <a:pt x="1" y="12"/>
                    </a:lnTo>
                    <a:lnTo>
                      <a:pt x="0" y="12"/>
                    </a:lnTo>
                    <a:lnTo>
                      <a:pt x="1" y="12"/>
                    </a:lnTo>
                    <a:lnTo>
                      <a:pt x="1" y="11"/>
                    </a:lnTo>
                    <a:lnTo>
                      <a:pt x="1" y="11"/>
                    </a:lnTo>
                    <a:lnTo>
                      <a:pt x="1" y="10"/>
                    </a:lnTo>
                    <a:lnTo>
                      <a:pt x="0" y="10"/>
                    </a:lnTo>
                    <a:lnTo>
                      <a:pt x="0" y="9"/>
                    </a:lnTo>
                    <a:lnTo>
                      <a:pt x="0" y="9"/>
                    </a:lnTo>
                    <a:lnTo>
                      <a:pt x="0" y="8"/>
                    </a:lnTo>
                    <a:lnTo>
                      <a:pt x="1" y="8"/>
                    </a:lnTo>
                    <a:lnTo>
                      <a:pt x="1" y="7"/>
                    </a:lnTo>
                    <a:lnTo>
                      <a:pt x="1" y="6"/>
                    </a:lnTo>
                    <a:lnTo>
                      <a:pt x="1" y="5"/>
                    </a:lnTo>
                    <a:lnTo>
                      <a:pt x="1" y="5"/>
                    </a:lnTo>
                    <a:lnTo>
                      <a:pt x="1" y="4"/>
                    </a:lnTo>
                    <a:lnTo>
                      <a:pt x="1" y="4"/>
                    </a:lnTo>
                    <a:lnTo>
                      <a:pt x="2" y="4"/>
                    </a:lnTo>
                    <a:lnTo>
                      <a:pt x="2" y="3"/>
                    </a:lnTo>
                    <a:lnTo>
                      <a:pt x="3" y="3"/>
                    </a:lnTo>
                    <a:lnTo>
                      <a:pt x="3" y="2"/>
                    </a:lnTo>
                    <a:lnTo>
                      <a:pt x="3" y="1"/>
                    </a:lnTo>
                    <a:lnTo>
                      <a:pt x="3" y="1"/>
                    </a:lnTo>
                    <a:lnTo>
                      <a:pt x="3" y="0"/>
                    </a:lnTo>
                    <a:lnTo>
                      <a:pt x="4" y="0"/>
                    </a:lnTo>
                    <a:lnTo>
                      <a:pt x="5" y="0"/>
                    </a:lnTo>
                    <a:lnTo>
                      <a:pt x="5" y="0"/>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0" name="Freeform 973"/>
              <p:cNvSpPr>
                <a:spLocks/>
              </p:cNvSpPr>
              <p:nvPr/>
            </p:nvSpPr>
            <p:spPr bwMode="auto">
              <a:xfrm>
                <a:off x="2394" y="3086"/>
                <a:ext cx="10" cy="39"/>
              </a:xfrm>
              <a:custGeom>
                <a:avLst/>
                <a:gdLst>
                  <a:gd name="T0" fmla="*/ 4 w 10"/>
                  <a:gd name="T1" fmla="*/ 2 h 39"/>
                  <a:gd name="T2" fmla="*/ 5 w 10"/>
                  <a:gd name="T3" fmla="*/ 0 h 39"/>
                  <a:gd name="T4" fmla="*/ 7 w 10"/>
                  <a:gd name="T5" fmla="*/ 0 h 39"/>
                  <a:gd name="T6" fmla="*/ 8 w 10"/>
                  <a:gd name="T7" fmla="*/ 2 h 39"/>
                  <a:gd name="T8" fmla="*/ 7 w 10"/>
                  <a:gd name="T9" fmla="*/ 5 h 39"/>
                  <a:gd name="T10" fmla="*/ 8 w 10"/>
                  <a:gd name="T11" fmla="*/ 6 h 39"/>
                  <a:gd name="T12" fmla="*/ 8 w 10"/>
                  <a:gd name="T13" fmla="*/ 8 h 39"/>
                  <a:gd name="T14" fmla="*/ 8 w 10"/>
                  <a:gd name="T15" fmla="*/ 11 h 39"/>
                  <a:gd name="T16" fmla="*/ 9 w 10"/>
                  <a:gd name="T17" fmla="*/ 14 h 39"/>
                  <a:gd name="T18" fmla="*/ 8 w 10"/>
                  <a:gd name="T19" fmla="*/ 16 h 39"/>
                  <a:gd name="T20" fmla="*/ 7 w 10"/>
                  <a:gd name="T21" fmla="*/ 18 h 39"/>
                  <a:gd name="T22" fmla="*/ 7 w 10"/>
                  <a:gd name="T23" fmla="*/ 20 h 39"/>
                  <a:gd name="T24" fmla="*/ 7 w 10"/>
                  <a:gd name="T25" fmla="*/ 23 h 39"/>
                  <a:gd name="T26" fmla="*/ 7 w 10"/>
                  <a:gd name="T27" fmla="*/ 25 h 39"/>
                  <a:gd name="T28" fmla="*/ 7 w 10"/>
                  <a:gd name="T29" fmla="*/ 28 h 39"/>
                  <a:gd name="T30" fmla="*/ 6 w 10"/>
                  <a:gd name="T31" fmla="*/ 30 h 39"/>
                  <a:gd name="T32" fmla="*/ 6 w 10"/>
                  <a:gd name="T33" fmla="*/ 32 h 39"/>
                  <a:gd name="T34" fmla="*/ 6 w 10"/>
                  <a:gd name="T35" fmla="*/ 35 h 39"/>
                  <a:gd name="T36" fmla="*/ 6 w 10"/>
                  <a:gd name="T37" fmla="*/ 37 h 39"/>
                  <a:gd name="T38" fmla="*/ 4 w 10"/>
                  <a:gd name="T39" fmla="*/ 37 h 39"/>
                  <a:gd name="T40" fmla="*/ 5 w 10"/>
                  <a:gd name="T41" fmla="*/ 37 h 39"/>
                  <a:gd name="T42" fmla="*/ 4 w 10"/>
                  <a:gd name="T43" fmla="*/ 36 h 39"/>
                  <a:gd name="T44" fmla="*/ 4 w 10"/>
                  <a:gd name="T45" fmla="*/ 33 h 39"/>
                  <a:gd name="T46" fmla="*/ 4 w 10"/>
                  <a:gd name="T47" fmla="*/ 30 h 39"/>
                  <a:gd name="T48" fmla="*/ 4 w 10"/>
                  <a:gd name="T49" fmla="*/ 28 h 39"/>
                  <a:gd name="T50" fmla="*/ 4 w 10"/>
                  <a:gd name="T51" fmla="*/ 25 h 39"/>
                  <a:gd name="T52" fmla="*/ 4 w 10"/>
                  <a:gd name="T53" fmla="*/ 23 h 39"/>
                  <a:gd name="T54" fmla="*/ 4 w 10"/>
                  <a:gd name="T55" fmla="*/ 21 h 39"/>
                  <a:gd name="T56" fmla="*/ 3 w 10"/>
                  <a:gd name="T57" fmla="*/ 20 h 39"/>
                  <a:gd name="T58" fmla="*/ 3 w 10"/>
                  <a:gd name="T59" fmla="*/ 23 h 39"/>
                  <a:gd name="T60" fmla="*/ 3 w 10"/>
                  <a:gd name="T61" fmla="*/ 26 h 39"/>
                  <a:gd name="T62" fmla="*/ 2 w 10"/>
                  <a:gd name="T63" fmla="*/ 27 h 39"/>
                  <a:gd name="T64" fmla="*/ 2 w 10"/>
                  <a:gd name="T65" fmla="*/ 30 h 39"/>
                  <a:gd name="T66" fmla="*/ 2 w 10"/>
                  <a:gd name="T67" fmla="*/ 32 h 39"/>
                  <a:gd name="T68" fmla="*/ 0 w 10"/>
                  <a:gd name="T69" fmla="*/ 30 h 39"/>
                  <a:gd name="T70" fmla="*/ 0 w 10"/>
                  <a:gd name="T71" fmla="*/ 28 h 39"/>
                  <a:gd name="T72" fmla="*/ 0 w 10"/>
                  <a:gd name="T73" fmla="*/ 26 h 39"/>
                  <a:gd name="T74" fmla="*/ 0 w 10"/>
                  <a:gd name="T75" fmla="*/ 23 h 39"/>
                  <a:gd name="T76" fmla="*/ 0 w 10"/>
                  <a:gd name="T77" fmla="*/ 21 h 39"/>
                  <a:gd name="T78" fmla="*/ 0 w 10"/>
                  <a:gd name="T79" fmla="*/ 18 h 39"/>
                  <a:gd name="T80" fmla="*/ 0 w 10"/>
                  <a:gd name="T81" fmla="*/ 16 h 39"/>
                  <a:gd name="T82" fmla="*/ 0 w 10"/>
                  <a:gd name="T83" fmla="*/ 14 h 39"/>
                  <a:gd name="T84" fmla="*/ 1 w 10"/>
                  <a:gd name="T85" fmla="*/ 11 h 39"/>
                  <a:gd name="T86" fmla="*/ 1 w 10"/>
                  <a:gd name="T87" fmla="*/ 8 h 39"/>
                  <a:gd name="T88" fmla="*/ 2 w 10"/>
                  <a:gd name="T89" fmla="*/ 7 h 39"/>
                  <a:gd name="T90" fmla="*/ 3 w 10"/>
                  <a:gd name="T91"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39">
                    <a:moveTo>
                      <a:pt x="4" y="4"/>
                    </a:moveTo>
                    <a:lnTo>
                      <a:pt x="4" y="3"/>
                    </a:lnTo>
                    <a:lnTo>
                      <a:pt x="4" y="2"/>
                    </a:lnTo>
                    <a:lnTo>
                      <a:pt x="4" y="1"/>
                    </a:lnTo>
                    <a:lnTo>
                      <a:pt x="4" y="0"/>
                    </a:lnTo>
                    <a:lnTo>
                      <a:pt x="5" y="0"/>
                    </a:lnTo>
                    <a:lnTo>
                      <a:pt x="6" y="0"/>
                    </a:lnTo>
                    <a:lnTo>
                      <a:pt x="6" y="0"/>
                    </a:lnTo>
                    <a:lnTo>
                      <a:pt x="7" y="0"/>
                    </a:lnTo>
                    <a:lnTo>
                      <a:pt x="7" y="0"/>
                    </a:lnTo>
                    <a:lnTo>
                      <a:pt x="7" y="1"/>
                    </a:lnTo>
                    <a:lnTo>
                      <a:pt x="8" y="2"/>
                    </a:lnTo>
                    <a:lnTo>
                      <a:pt x="8" y="3"/>
                    </a:lnTo>
                    <a:lnTo>
                      <a:pt x="8" y="4"/>
                    </a:lnTo>
                    <a:lnTo>
                      <a:pt x="7" y="5"/>
                    </a:lnTo>
                    <a:lnTo>
                      <a:pt x="8" y="5"/>
                    </a:lnTo>
                    <a:lnTo>
                      <a:pt x="8" y="5"/>
                    </a:lnTo>
                    <a:lnTo>
                      <a:pt x="8" y="6"/>
                    </a:lnTo>
                    <a:lnTo>
                      <a:pt x="8" y="7"/>
                    </a:lnTo>
                    <a:lnTo>
                      <a:pt x="8" y="8"/>
                    </a:lnTo>
                    <a:lnTo>
                      <a:pt x="8" y="8"/>
                    </a:lnTo>
                    <a:lnTo>
                      <a:pt x="8" y="9"/>
                    </a:lnTo>
                    <a:lnTo>
                      <a:pt x="9" y="10"/>
                    </a:lnTo>
                    <a:lnTo>
                      <a:pt x="8" y="11"/>
                    </a:lnTo>
                    <a:lnTo>
                      <a:pt x="9" y="12"/>
                    </a:lnTo>
                    <a:lnTo>
                      <a:pt x="9" y="13"/>
                    </a:lnTo>
                    <a:lnTo>
                      <a:pt x="9" y="14"/>
                    </a:lnTo>
                    <a:lnTo>
                      <a:pt x="9" y="14"/>
                    </a:lnTo>
                    <a:lnTo>
                      <a:pt x="8" y="15"/>
                    </a:lnTo>
                    <a:lnTo>
                      <a:pt x="8" y="16"/>
                    </a:lnTo>
                    <a:lnTo>
                      <a:pt x="8" y="17"/>
                    </a:lnTo>
                    <a:lnTo>
                      <a:pt x="8" y="18"/>
                    </a:lnTo>
                    <a:lnTo>
                      <a:pt x="7" y="18"/>
                    </a:lnTo>
                    <a:lnTo>
                      <a:pt x="7" y="18"/>
                    </a:lnTo>
                    <a:lnTo>
                      <a:pt x="7" y="19"/>
                    </a:lnTo>
                    <a:lnTo>
                      <a:pt x="7" y="20"/>
                    </a:lnTo>
                    <a:lnTo>
                      <a:pt x="7" y="21"/>
                    </a:lnTo>
                    <a:lnTo>
                      <a:pt x="7" y="22"/>
                    </a:lnTo>
                    <a:lnTo>
                      <a:pt x="7" y="23"/>
                    </a:lnTo>
                    <a:lnTo>
                      <a:pt x="7" y="23"/>
                    </a:lnTo>
                    <a:lnTo>
                      <a:pt x="7" y="24"/>
                    </a:lnTo>
                    <a:lnTo>
                      <a:pt x="7" y="25"/>
                    </a:lnTo>
                    <a:lnTo>
                      <a:pt x="7" y="26"/>
                    </a:lnTo>
                    <a:lnTo>
                      <a:pt x="7" y="27"/>
                    </a:lnTo>
                    <a:lnTo>
                      <a:pt x="7" y="28"/>
                    </a:lnTo>
                    <a:lnTo>
                      <a:pt x="7" y="29"/>
                    </a:lnTo>
                    <a:lnTo>
                      <a:pt x="6" y="30"/>
                    </a:lnTo>
                    <a:lnTo>
                      <a:pt x="6" y="30"/>
                    </a:lnTo>
                    <a:lnTo>
                      <a:pt x="6" y="31"/>
                    </a:lnTo>
                    <a:lnTo>
                      <a:pt x="6" y="31"/>
                    </a:lnTo>
                    <a:lnTo>
                      <a:pt x="6" y="32"/>
                    </a:lnTo>
                    <a:lnTo>
                      <a:pt x="6" y="33"/>
                    </a:lnTo>
                    <a:lnTo>
                      <a:pt x="6" y="34"/>
                    </a:lnTo>
                    <a:lnTo>
                      <a:pt x="6" y="35"/>
                    </a:lnTo>
                    <a:lnTo>
                      <a:pt x="6" y="36"/>
                    </a:lnTo>
                    <a:lnTo>
                      <a:pt x="6" y="37"/>
                    </a:lnTo>
                    <a:lnTo>
                      <a:pt x="6" y="37"/>
                    </a:lnTo>
                    <a:lnTo>
                      <a:pt x="5" y="37"/>
                    </a:lnTo>
                    <a:lnTo>
                      <a:pt x="4" y="38"/>
                    </a:lnTo>
                    <a:lnTo>
                      <a:pt x="4" y="37"/>
                    </a:lnTo>
                    <a:lnTo>
                      <a:pt x="4" y="37"/>
                    </a:lnTo>
                    <a:lnTo>
                      <a:pt x="4" y="37"/>
                    </a:lnTo>
                    <a:lnTo>
                      <a:pt x="5" y="37"/>
                    </a:lnTo>
                    <a:lnTo>
                      <a:pt x="4" y="37"/>
                    </a:lnTo>
                    <a:lnTo>
                      <a:pt x="4" y="37"/>
                    </a:lnTo>
                    <a:lnTo>
                      <a:pt x="4" y="36"/>
                    </a:lnTo>
                    <a:lnTo>
                      <a:pt x="4" y="35"/>
                    </a:lnTo>
                    <a:lnTo>
                      <a:pt x="4" y="34"/>
                    </a:lnTo>
                    <a:lnTo>
                      <a:pt x="4" y="33"/>
                    </a:lnTo>
                    <a:lnTo>
                      <a:pt x="4" y="32"/>
                    </a:lnTo>
                    <a:lnTo>
                      <a:pt x="4" y="31"/>
                    </a:lnTo>
                    <a:lnTo>
                      <a:pt x="4" y="30"/>
                    </a:lnTo>
                    <a:lnTo>
                      <a:pt x="3" y="30"/>
                    </a:lnTo>
                    <a:lnTo>
                      <a:pt x="3" y="29"/>
                    </a:lnTo>
                    <a:lnTo>
                      <a:pt x="4" y="28"/>
                    </a:lnTo>
                    <a:lnTo>
                      <a:pt x="4" y="27"/>
                    </a:lnTo>
                    <a:lnTo>
                      <a:pt x="4" y="26"/>
                    </a:lnTo>
                    <a:lnTo>
                      <a:pt x="4" y="25"/>
                    </a:lnTo>
                    <a:lnTo>
                      <a:pt x="4" y="24"/>
                    </a:lnTo>
                    <a:lnTo>
                      <a:pt x="4" y="23"/>
                    </a:lnTo>
                    <a:lnTo>
                      <a:pt x="4" y="23"/>
                    </a:lnTo>
                    <a:lnTo>
                      <a:pt x="4" y="23"/>
                    </a:lnTo>
                    <a:lnTo>
                      <a:pt x="4" y="22"/>
                    </a:lnTo>
                    <a:lnTo>
                      <a:pt x="4" y="21"/>
                    </a:lnTo>
                    <a:lnTo>
                      <a:pt x="4" y="20"/>
                    </a:lnTo>
                    <a:lnTo>
                      <a:pt x="4" y="19"/>
                    </a:lnTo>
                    <a:lnTo>
                      <a:pt x="3" y="20"/>
                    </a:lnTo>
                    <a:lnTo>
                      <a:pt x="3" y="21"/>
                    </a:lnTo>
                    <a:lnTo>
                      <a:pt x="3" y="22"/>
                    </a:lnTo>
                    <a:lnTo>
                      <a:pt x="3" y="23"/>
                    </a:lnTo>
                    <a:lnTo>
                      <a:pt x="3" y="23"/>
                    </a:lnTo>
                    <a:lnTo>
                      <a:pt x="3" y="24"/>
                    </a:lnTo>
                    <a:lnTo>
                      <a:pt x="3" y="26"/>
                    </a:lnTo>
                    <a:lnTo>
                      <a:pt x="2" y="26"/>
                    </a:lnTo>
                    <a:lnTo>
                      <a:pt x="2" y="27"/>
                    </a:lnTo>
                    <a:lnTo>
                      <a:pt x="2" y="27"/>
                    </a:lnTo>
                    <a:lnTo>
                      <a:pt x="2" y="28"/>
                    </a:lnTo>
                    <a:lnTo>
                      <a:pt x="2" y="29"/>
                    </a:lnTo>
                    <a:lnTo>
                      <a:pt x="2" y="30"/>
                    </a:lnTo>
                    <a:lnTo>
                      <a:pt x="2" y="30"/>
                    </a:lnTo>
                    <a:lnTo>
                      <a:pt x="2" y="31"/>
                    </a:lnTo>
                    <a:lnTo>
                      <a:pt x="2" y="32"/>
                    </a:lnTo>
                    <a:lnTo>
                      <a:pt x="1" y="32"/>
                    </a:lnTo>
                    <a:lnTo>
                      <a:pt x="0" y="31"/>
                    </a:lnTo>
                    <a:lnTo>
                      <a:pt x="0" y="30"/>
                    </a:lnTo>
                    <a:lnTo>
                      <a:pt x="0" y="30"/>
                    </a:lnTo>
                    <a:lnTo>
                      <a:pt x="0" y="29"/>
                    </a:lnTo>
                    <a:lnTo>
                      <a:pt x="0" y="28"/>
                    </a:lnTo>
                    <a:lnTo>
                      <a:pt x="0" y="27"/>
                    </a:lnTo>
                    <a:lnTo>
                      <a:pt x="0" y="26"/>
                    </a:lnTo>
                    <a:lnTo>
                      <a:pt x="0" y="26"/>
                    </a:lnTo>
                    <a:lnTo>
                      <a:pt x="0" y="25"/>
                    </a:lnTo>
                    <a:lnTo>
                      <a:pt x="0" y="24"/>
                    </a:lnTo>
                    <a:lnTo>
                      <a:pt x="0" y="23"/>
                    </a:lnTo>
                    <a:lnTo>
                      <a:pt x="0" y="23"/>
                    </a:lnTo>
                    <a:lnTo>
                      <a:pt x="0" y="22"/>
                    </a:lnTo>
                    <a:lnTo>
                      <a:pt x="0" y="21"/>
                    </a:lnTo>
                    <a:lnTo>
                      <a:pt x="0" y="20"/>
                    </a:lnTo>
                    <a:lnTo>
                      <a:pt x="0" y="19"/>
                    </a:lnTo>
                    <a:lnTo>
                      <a:pt x="0" y="18"/>
                    </a:lnTo>
                    <a:lnTo>
                      <a:pt x="0" y="18"/>
                    </a:lnTo>
                    <a:lnTo>
                      <a:pt x="0" y="17"/>
                    </a:lnTo>
                    <a:lnTo>
                      <a:pt x="0" y="16"/>
                    </a:lnTo>
                    <a:lnTo>
                      <a:pt x="0" y="15"/>
                    </a:lnTo>
                    <a:lnTo>
                      <a:pt x="0" y="14"/>
                    </a:lnTo>
                    <a:lnTo>
                      <a:pt x="0" y="14"/>
                    </a:lnTo>
                    <a:lnTo>
                      <a:pt x="0" y="13"/>
                    </a:lnTo>
                    <a:lnTo>
                      <a:pt x="0" y="12"/>
                    </a:lnTo>
                    <a:lnTo>
                      <a:pt x="1" y="11"/>
                    </a:lnTo>
                    <a:lnTo>
                      <a:pt x="1" y="10"/>
                    </a:lnTo>
                    <a:lnTo>
                      <a:pt x="1" y="9"/>
                    </a:lnTo>
                    <a:lnTo>
                      <a:pt x="1" y="8"/>
                    </a:lnTo>
                    <a:lnTo>
                      <a:pt x="2" y="8"/>
                    </a:lnTo>
                    <a:lnTo>
                      <a:pt x="2" y="7"/>
                    </a:lnTo>
                    <a:lnTo>
                      <a:pt x="2" y="7"/>
                    </a:lnTo>
                    <a:lnTo>
                      <a:pt x="2" y="6"/>
                    </a:lnTo>
                    <a:lnTo>
                      <a:pt x="3" y="6"/>
                    </a:lnTo>
                    <a:lnTo>
                      <a:pt x="3" y="5"/>
                    </a:lnTo>
                    <a:lnTo>
                      <a:pt x="3" y="5"/>
                    </a:lnTo>
                    <a:lnTo>
                      <a:pt x="4"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1" name="Freeform 974"/>
              <p:cNvSpPr>
                <a:spLocks/>
              </p:cNvSpPr>
              <p:nvPr/>
            </p:nvSpPr>
            <p:spPr bwMode="auto">
              <a:xfrm>
                <a:off x="2394" y="3086"/>
                <a:ext cx="10" cy="39"/>
              </a:xfrm>
              <a:custGeom>
                <a:avLst/>
                <a:gdLst>
                  <a:gd name="T0" fmla="*/ 4 w 10"/>
                  <a:gd name="T1" fmla="*/ 2 h 39"/>
                  <a:gd name="T2" fmla="*/ 5 w 10"/>
                  <a:gd name="T3" fmla="*/ 0 h 39"/>
                  <a:gd name="T4" fmla="*/ 7 w 10"/>
                  <a:gd name="T5" fmla="*/ 0 h 39"/>
                  <a:gd name="T6" fmla="*/ 8 w 10"/>
                  <a:gd name="T7" fmla="*/ 2 h 39"/>
                  <a:gd name="T8" fmla="*/ 7 w 10"/>
                  <a:gd name="T9" fmla="*/ 5 h 39"/>
                  <a:gd name="T10" fmla="*/ 8 w 10"/>
                  <a:gd name="T11" fmla="*/ 6 h 39"/>
                  <a:gd name="T12" fmla="*/ 8 w 10"/>
                  <a:gd name="T13" fmla="*/ 8 h 39"/>
                  <a:gd name="T14" fmla="*/ 8 w 10"/>
                  <a:gd name="T15" fmla="*/ 11 h 39"/>
                  <a:gd name="T16" fmla="*/ 9 w 10"/>
                  <a:gd name="T17" fmla="*/ 14 h 39"/>
                  <a:gd name="T18" fmla="*/ 8 w 10"/>
                  <a:gd name="T19" fmla="*/ 16 h 39"/>
                  <a:gd name="T20" fmla="*/ 7 w 10"/>
                  <a:gd name="T21" fmla="*/ 18 h 39"/>
                  <a:gd name="T22" fmla="*/ 7 w 10"/>
                  <a:gd name="T23" fmla="*/ 20 h 39"/>
                  <a:gd name="T24" fmla="*/ 7 w 10"/>
                  <a:gd name="T25" fmla="*/ 23 h 39"/>
                  <a:gd name="T26" fmla="*/ 7 w 10"/>
                  <a:gd name="T27" fmla="*/ 25 h 39"/>
                  <a:gd name="T28" fmla="*/ 7 w 10"/>
                  <a:gd name="T29" fmla="*/ 28 h 39"/>
                  <a:gd name="T30" fmla="*/ 6 w 10"/>
                  <a:gd name="T31" fmla="*/ 30 h 39"/>
                  <a:gd name="T32" fmla="*/ 6 w 10"/>
                  <a:gd name="T33" fmla="*/ 32 h 39"/>
                  <a:gd name="T34" fmla="*/ 6 w 10"/>
                  <a:gd name="T35" fmla="*/ 35 h 39"/>
                  <a:gd name="T36" fmla="*/ 6 w 10"/>
                  <a:gd name="T37" fmla="*/ 37 h 39"/>
                  <a:gd name="T38" fmla="*/ 4 w 10"/>
                  <a:gd name="T39" fmla="*/ 37 h 39"/>
                  <a:gd name="T40" fmla="*/ 5 w 10"/>
                  <a:gd name="T41" fmla="*/ 37 h 39"/>
                  <a:gd name="T42" fmla="*/ 4 w 10"/>
                  <a:gd name="T43" fmla="*/ 36 h 39"/>
                  <a:gd name="T44" fmla="*/ 4 w 10"/>
                  <a:gd name="T45" fmla="*/ 33 h 39"/>
                  <a:gd name="T46" fmla="*/ 4 w 10"/>
                  <a:gd name="T47" fmla="*/ 30 h 39"/>
                  <a:gd name="T48" fmla="*/ 4 w 10"/>
                  <a:gd name="T49" fmla="*/ 28 h 39"/>
                  <a:gd name="T50" fmla="*/ 4 w 10"/>
                  <a:gd name="T51" fmla="*/ 25 h 39"/>
                  <a:gd name="T52" fmla="*/ 4 w 10"/>
                  <a:gd name="T53" fmla="*/ 23 h 39"/>
                  <a:gd name="T54" fmla="*/ 4 w 10"/>
                  <a:gd name="T55" fmla="*/ 21 h 39"/>
                  <a:gd name="T56" fmla="*/ 3 w 10"/>
                  <a:gd name="T57" fmla="*/ 20 h 39"/>
                  <a:gd name="T58" fmla="*/ 3 w 10"/>
                  <a:gd name="T59" fmla="*/ 23 h 39"/>
                  <a:gd name="T60" fmla="*/ 3 w 10"/>
                  <a:gd name="T61" fmla="*/ 26 h 39"/>
                  <a:gd name="T62" fmla="*/ 2 w 10"/>
                  <a:gd name="T63" fmla="*/ 27 h 39"/>
                  <a:gd name="T64" fmla="*/ 2 w 10"/>
                  <a:gd name="T65" fmla="*/ 30 h 39"/>
                  <a:gd name="T66" fmla="*/ 2 w 10"/>
                  <a:gd name="T67" fmla="*/ 32 h 39"/>
                  <a:gd name="T68" fmla="*/ 0 w 10"/>
                  <a:gd name="T69" fmla="*/ 30 h 39"/>
                  <a:gd name="T70" fmla="*/ 0 w 10"/>
                  <a:gd name="T71" fmla="*/ 28 h 39"/>
                  <a:gd name="T72" fmla="*/ 0 w 10"/>
                  <a:gd name="T73" fmla="*/ 26 h 39"/>
                  <a:gd name="T74" fmla="*/ 0 w 10"/>
                  <a:gd name="T75" fmla="*/ 23 h 39"/>
                  <a:gd name="T76" fmla="*/ 0 w 10"/>
                  <a:gd name="T77" fmla="*/ 21 h 39"/>
                  <a:gd name="T78" fmla="*/ 0 w 10"/>
                  <a:gd name="T79" fmla="*/ 18 h 39"/>
                  <a:gd name="T80" fmla="*/ 0 w 10"/>
                  <a:gd name="T81" fmla="*/ 16 h 39"/>
                  <a:gd name="T82" fmla="*/ 0 w 10"/>
                  <a:gd name="T83" fmla="*/ 14 h 39"/>
                  <a:gd name="T84" fmla="*/ 1 w 10"/>
                  <a:gd name="T85" fmla="*/ 11 h 39"/>
                  <a:gd name="T86" fmla="*/ 1 w 10"/>
                  <a:gd name="T87" fmla="*/ 8 h 39"/>
                  <a:gd name="T88" fmla="*/ 2 w 10"/>
                  <a:gd name="T89" fmla="*/ 7 h 39"/>
                  <a:gd name="T90" fmla="*/ 3 w 10"/>
                  <a:gd name="T91"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 h="39">
                    <a:moveTo>
                      <a:pt x="4" y="4"/>
                    </a:moveTo>
                    <a:lnTo>
                      <a:pt x="4" y="3"/>
                    </a:lnTo>
                    <a:lnTo>
                      <a:pt x="4" y="2"/>
                    </a:lnTo>
                    <a:lnTo>
                      <a:pt x="4" y="1"/>
                    </a:lnTo>
                    <a:lnTo>
                      <a:pt x="4" y="0"/>
                    </a:lnTo>
                    <a:lnTo>
                      <a:pt x="5" y="0"/>
                    </a:lnTo>
                    <a:lnTo>
                      <a:pt x="6" y="0"/>
                    </a:lnTo>
                    <a:lnTo>
                      <a:pt x="6" y="0"/>
                    </a:lnTo>
                    <a:lnTo>
                      <a:pt x="7" y="0"/>
                    </a:lnTo>
                    <a:lnTo>
                      <a:pt x="7" y="0"/>
                    </a:lnTo>
                    <a:lnTo>
                      <a:pt x="7" y="1"/>
                    </a:lnTo>
                    <a:lnTo>
                      <a:pt x="8" y="2"/>
                    </a:lnTo>
                    <a:lnTo>
                      <a:pt x="8" y="3"/>
                    </a:lnTo>
                    <a:lnTo>
                      <a:pt x="8" y="4"/>
                    </a:lnTo>
                    <a:lnTo>
                      <a:pt x="7" y="5"/>
                    </a:lnTo>
                    <a:lnTo>
                      <a:pt x="8" y="5"/>
                    </a:lnTo>
                    <a:lnTo>
                      <a:pt x="8" y="5"/>
                    </a:lnTo>
                    <a:lnTo>
                      <a:pt x="8" y="6"/>
                    </a:lnTo>
                    <a:lnTo>
                      <a:pt x="8" y="7"/>
                    </a:lnTo>
                    <a:lnTo>
                      <a:pt x="8" y="8"/>
                    </a:lnTo>
                    <a:lnTo>
                      <a:pt x="8" y="8"/>
                    </a:lnTo>
                    <a:lnTo>
                      <a:pt x="8" y="9"/>
                    </a:lnTo>
                    <a:lnTo>
                      <a:pt x="9" y="10"/>
                    </a:lnTo>
                    <a:lnTo>
                      <a:pt x="8" y="11"/>
                    </a:lnTo>
                    <a:lnTo>
                      <a:pt x="9" y="12"/>
                    </a:lnTo>
                    <a:lnTo>
                      <a:pt x="9" y="13"/>
                    </a:lnTo>
                    <a:lnTo>
                      <a:pt x="9" y="14"/>
                    </a:lnTo>
                    <a:lnTo>
                      <a:pt x="9" y="14"/>
                    </a:lnTo>
                    <a:lnTo>
                      <a:pt x="8" y="15"/>
                    </a:lnTo>
                    <a:lnTo>
                      <a:pt x="8" y="16"/>
                    </a:lnTo>
                    <a:lnTo>
                      <a:pt x="8" y="17"/>
                    </a:lnTo>
                    <a:lnTo>
                      <a:pt x="8" y="18"/>
                    </a:lnTo>
                    <a:lnTo>
                      <a:pt x="7" y="18"/>
                    </a:lnTo>
                    <a:lnTo>
                      <a:pt x="7" y="18"/>
                    </a:lnTo>
                    <a:lnTo>
                      <a:pt x="7" y="19"/>
                    </a:lnTo>
                    <a:lnTo>
                      <a:pt x="7" y="20"/>
                    </a:lnTo>
                    <a:lnTo>
                      <a:pt x="7" y="21"/>
                    </a:lnTo>
                    <a:lnTo>
                      <a:pt x="7" y="22"/>
                    </a:lnTo>
                    <a:lnTo>
                      <a:pt x="7" y="23"/>
                    </a:lnTo>
                    <a:lnTo>
                      <a:pt x="7" y="23"/>
                    </a:lnTo>
                    <a:lnTo>
                      <a:pt x="7" y="24"/>
                    </a:lnTo>
                    <a:lnTo>
                      <a:pt x="7" y="25"/>
                    </a:lnTo>
                    <a:lnTo>
                      <a:pt x="7" y="26"/>
                    </a:lnTo>
                    <a:lnTo>
                      <a:pt x="7" y="27"/>
                    </a:lnTo>
                    <a:lnTo>
                      <a:pt x="7" y="28"/>
                    </a:lnTo>
                    <a:lnTo>
                      <a:pt x="7" y="29"/>
                    </a:lnTo>
                    <a:lnTo>
                      <a:pt x="6" y="30"/>
                    </a:lnTo>
                    <a:lnTo>
                      <a:pt x="6" y="30"/>
                    </a:lnTo>
                    <a:lnTo>
                      <a:pt x="6" y="31"/>
                    </a:lnTo>
                    <a:lnTo>
                      <a:pt x="6" y="31"/>
                    </a:lnTo>
                    <a:lnTo>
                      <a:pt x="6" y="32"/>
                    </a:lnTo>
                    <a:lnTo>
                      <a:pt x="6" y="33"/>
                    </a:lnTo>
                    <a:lnTo>
                      <a:pt x="6" y="34"/>
                    </a:lnTo>
                    <a:lnTo>
                      <a:pt x="6" y="35"/>
                    </a:lnTo>
                    <a:lnTo>
                      <a:pt x="6" y="36"/>
                    </a:lnTo>
                    <a:lnTo>
                      <a:pt x="6" y="37"/>
                    </a:lnTo>
                    <a:lnTo>
                      <a:pt x="6" y="37"/>
                    </a:lnTo>
                    <a:lnTo>
                      <a:pt x="5" y="37"/>
                    </a:lnTo>
                    <a:lnTo>
                      <a:pt x="4" y="38"/>
                    </a:lnTo>
                    <a:lnTo>
                      <a:pt x="4" y="37"/>
                    </a:lnTo>
                    <a:lnTo>
                      <a:pt x="4" y="37"/>
                    </a:lnTo>
                    <a:lnTo>
                      <a:pt x="4" y="37"/>
                    </a:lnTo>
                    <a:lnTo>
                      <a:pt x="5" y="37"/>
                    </a:lnTo>
                    <a:lnTo>
                      <a:pt x="4" y="37"/>
                    </a:lnTo>
                    <a:lnTo>
                      <a:pt x="4" y="37"/>
                    </a:lnTo>
                    <a:lnTo>
                      <a:pt x="4" y="36"/>
                    </a:lnTo>
                    <a:lnTo>
                      <a:pt x="4" y="35"/>
                    </a:lnTo>
                    <a:lnTo>
                      <a:pt x="4" y="34"/>
                    </a:lnTo>
                    <a:lnTo>
                      <a:pt x="4" y="33"/>
                    </a:lnTo>
                    <a:lnTo>
                      <a:pt x="4" y="32"/>
                    </a:lnTo>
                    <a:lnTo>
                      <a:pt x="4" y="31"/>
                    </a:lnTo>
                    <a:lnTo>
                      <a:pt x="4" y="30"/>
                    </a:lnTo>
                    <a:lnTo>
                      <a:pt x="3" y="30"/>
                    </a:lnTo>
                    <a:lnTo>
                      <a:pt x="3" y="29"/>
                    </a:lnTo>
                    <a:lnTo>
                      <a:pt x="4" y="28"/>
                    </a:lnTo>
                    <a:lnTo>
                      <a:pt x="4" y="27"/>
                    </a:lnTo>
                    <a:lnTo>
                      <a:pt x="4" y="26"/>
                    </a:lnTo>
                    <a:lnTo>
                      <a:pt x="4" y="25"/>
                    </a:lnTo>
                    <a:lnTo>
                      <a:pt x="4" y="24"/>
                    </a:lnTo>
                    <a:lnTo>
                      <a:pt x="4" y="23"/>
                    </a:lnTo>
                    <a:lnTo>
                      <a:pt x="4" y="23"/>
                    </a:lnTo>
                    <a:lnTo>
                      <a:pt x="4" y="23"/>
                    </a:lnTo>
                    <a:lnTo>
                      <a:pt x="4" y="22"/>
                    </a:lnTo>
                    <a:lnTo>
                      <a:pt x="4" y="21"/>
                    </a:lnTo>
                    <a:lnTo>
                      <a:pt x="4" y="20"/>
                    </a:lnTo>
                    <a:lnTo>
                      <a:pt x="4" y="19"/>
                    </a:lnTo>
                    <a:lnTo>
                      <a:pt x="3" y="20"/>
                    </a:lnTo>
                    <a:lnTo>
                      <a:pt x="3" y="21"/>
                    </a:lnTo>
                    <a:lnTo>
                      <a:pt x="3" y="22"/>
                    </a:lnTo>
                    <a:lnTo>
                      <a:pt x="3" y="23"/>
                    </a:lnTo>
                    <a:lnTo>
                      <a:pt x="3" y="23"/>
                    </a:lnTo>
                    <a:lnTo>
                      <a:pt x="3" y="24"/>
                    </a:lnTo>
                    <a:lnTo>
                      <a:pt x="3" y="26"/>
                    </a:lnTo>
                    <a:lnTo>
                      <a:pt x="2" y="26"/>
                    </a:lnTo>
                    <a:lnTo>
                      <a:pt x="2" y="27"/>
                    </a:lnTo>
                    <a:lnTo>
                      <a:pt x="2" y="27"/>
                    </a:lnTo>
                    <a:lnTo>
                      <a:pt x="2" y="28"/>
                    </a:lnTo>
                    <a:lnTo>
                      <a:pt x="2" y="29"/>
                    </a:lnTo>
                    <a:lnTo>
                      <a:pt x="2" y="30"/>
                    </a:lnTo>
                    <a:lnTo>
                      <a:pt x="2" y="30"/>
                    </a:lnTo>
                    <a:lnTo>
                      <a:pt x="2" y="31"/>
                    </a:lnTo>
                    <a:lnTo>
                      <a:pt x="2" y="32"/>
                    </a:lnTo>
                    <a:lnTo>
                      <a:pt x="1" y="32"/>
                    </a:lnTo>
                    <a:lnTo>
                      <a:pt x="0" y="31"/>
                    </a:lnTo>
                    <a:lnTo>
                      <a:pt x="0" y="30"/>
                    </a:lnTo>
                    <a:lnTo>
                      <a:pt x="0" y="30"/>
                    </a:lnTo>
                    <a:lnTo>
                      <a:pt x="0" y="29"/>
                    </a:lnTo>
                    <a:lnTo>
                      <a:pt x="0" y="28"/>
                    </a:lnTo>
                    <a:lnTo>
                      <a:pt x="0" y="27"/>
                    </a:lnTo>
                    <a:lnTo>
                      <a:pt x="0" y="26"/>
                    </a:lnTo>
                    <a:lnTo>
                      <a:pt x="0" y="26"/>
                    </a:lnTo>
                    <a:lnTo>
                      <a:pt x="0" y="25"/>
                    </a:lnTo>
                    <a:lnTo>
                      <a:pt x="0" y="24"/>
                    </a:lnTo>
                    <a:lnTo>
                      <a:pt x="0" y="23"/>
                    </a:lnTo>
                    <a:lnTo>
                      <a:pt x="0" y="23"/>
                    </a:lnTo>
                    <a:lnTo>
                      <a:pt x="0" y="22"/>
                    </a:lnTo>
                    <a:lnTo>
                      <a:pt x="0" y="21"/>
                    </a:lnTo>
                    <a:lnTo>
                      <a:pt x="0" y="20"/>
                    </a:lnTo>
                    <a:lnTo>
                      <a:pt x="0" y="19"/>
                    </a:lnTo>
                    <a:lnTo>
                      <a:pt x="0" y="18"/>
                    </a:lnTo>
                    <a:lnTo>
                      <a:pt x="0" y="18"/>
                    </a:lnTo>
                    <a:lnTo>
                      <a:pt x="0" y="17"/>
                    </a:lnTo>
                    <a:lnTo>
                      <a:pt x="0" y="16"/>
                    </a:lnTo>
                    <a:lnTo>
                      <a:pt x="0" y="15"/>
                    </a:lnTo>
                    <a:lnTo>
                      <a:pt x="0" y="14"/>
                    </a:lnTo>
                    <a:lnTo>
                      <a:pt x="0" y="14"/>
                    </a:lnTo>
                    <a:lnTo>
                      <a:pt x="0" y="13"/>
                    </a:lnTo>
                    <a:lnTo>
                      <a:pt x="0" y="12"/>
                    </a:lnTo>
                    <a:lnTo>
                      <a:pt x="1" y="11"/>
                    </a:lnTo>
                    <a:lnTo>
                      <a:pt x="1" y="10"/>
                    </a:lnTo>
                    <a:lnTo>
                      <a:pt x="1" y="9"/>
                    </a:lnTo>
                    <a:lnTo>
                      <a:pt x="1" y="8"/>
                    </a:lnTo>
                    <a:lnTo>
                      <a:pt x="2" y="8"/>
                    </a:lnTo>
                    <a:lnTo>
                      <a:pt x="2" y="7"/>
                    </a:lnTo>
                    <a:lnTo>
                      <a:pt x="2" y="7"/>
                    </a:lnTo>
                    <a:lnTo>
                      <a:pt x="2" y="6"/>
                    </a:lnTo>
                    <a:lnTo>
                      <a:pt x="3" y="6"/>
                    </a:lnTo>
                    <a:lnTo>
                      <a:pt x="3" y="5"/>
                    </a:lnTo>
                    <a:lnTo>
                      <a:pt x="3" y="5"/>
                    </a:lnTo>
                    <a:lnTo>
                      <a:pt x="4"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5" name="Group 975"/>
            <p:cNvGrpSpPr>
              <a:grpSpLocks/>
            </p:cNvGrpSpPr>
            <p:nvPr/>
          </p:nvGrpSpPr>
          <p:grpSpPr bwMode="auto">
            <a:xfrm>
              <a:off x="3116202" y="3968752"/>
              <a:ext cx="74937" cy="112406"/>
              <a:chOff x="2607" y="3007"/>
              <a:chExt cx="30" cy="31"/>
            </a:xfrm>
          </p:grpSpPr>
          <p:sp>
            <p:nvSpPr>
              <p:cNvPr id="1152" name="Freeform 976"/>
              <p:cNvSpPr>
                <a:spLocks/>
              </p:cNvSpPr>
              <p:nvPr/>
            </p:nvSpPr>
            <p:spPr bwMode="auto">
              <a:xfrm>
                <a:off x="2607" y="3007"/>
                <a:ext cx="30" cy="31"/>
              </a:xfrm>
              <a:custGeom>
                <a:avLst/>
                <a:gdLst>
                  <a:gd name="T0" fmla="*/ 29 w 30"/>
                  <a:gd name="T1" fmla="*/ 4 h 31"/>
                  <a:gd name="T2" fmla="*/ 26 w 30"/>
                  <a:gd name="T3" fmla="*/ 5 h 31"/>
                  <a:gd name="T4" fmla="*/ 23 w 30"/>
                  <a:gd name="T5" fmla="*/ 3 h 31"/>
                  <a:gd name="T6" fmla="*/ 23 w 30"/>
                  <a:gd name="T7" fmla="*/ 5 h 31"/>
                  <a:gd name="T8" fmla="*/ 19 w 30"/>
                  <a:gd name="T9" fmla="*/ 5 h 31"/>
                  <a:gd name="T10" fmla="*/ 16 w 30"/>
                  <a:gd name="T11" fmla="*/ 5 h 31"/>
                  <a:gd name="T12" fmla="*/ 15 w 30"/>
                  <a:gd name="T13" fmla="*/ 4 h 31"/>
                  <a:gd name="T14" fmla="*/ 13 w 30"/>
                  <a:gd name="T15" fmla="*/ 4 h 31"/>
                  <a:gd name="T16" fmla="*/ 12 w 30"/>
                  <a:gd name="T17" fmla="*/ 3 h 31"/>
                  <a:gd name="T18" fmla="*/ 12 w 30"/>
                  <a:gd name="T19" fmla="*/ 2 h 31"/>
                  <a:gd name="T20" fmla="*/ 10 w 30"/>
                  <a:gd name="T21" fmla="*/ 0 h 31"/>
                  <a:gd name="T22" fmla="*/ 6 w 30"/>
                  <a:gd name="T23" fmla="*/ 1 h 31"/>
                  <a:gd name="T24" fmla="*/ 5 w 30"/>
                  <a:gd name="T25" fmla="*/ 3 h 31"/>
                  <a:gd name="T26" fmla="*/ 5 w 30"/>
                  <a:gd name="T27" fmla="*/ 6 h 31"/>
                  <a:gd name="T28" fmla="*/ 5 w 30"/>
                  <a:gd name="T29" fmla="*/ 7 h 31"/>
                  <a:gd name="T30" fmla="*/ 3 w 30"/>
                  <a:gd name="T31" fmla="*/ 7 h 31"/>
                  <a:gd name="T32" fmla="*/ 1 w 30"/>
                  <a:gd name="T33" fmla="*/ 9 h 31"/>
                  <a:gd name="T34" fmla="*/ 1 w 30"/>
                  <a:gd name="T35" fmla="*/ 10 h 31"/>
                  <a:gd name="T36" fmla="*/ 2 w 30"/>
                  <a:gd name="T37" fmla="*/ 12 h 31"/>
                  <a:gd name="T38" fmla="*/ 4 w 30"/>
                  <a:gd name="T39" fmla="*/ 12 h 31"/>
                  <a:gd name="T40" fmla="*/ 3 w 30"/>
                  <a:gd name="T41" fmla="*/ 15 h 31"/>
                  <a:gd name="T42" fmla="*/ 3 w 30"/>
                  <a:gd name="T43" fmla="*/ 17 h 31"/>
                  <a:gd name="T44" fmla="*/ 2 w 30"/>
                  <a:gd name="T45" fmla="*/ 19 h 31"/>
                  <a:gd name="T46" fmla="*/ 1 w 30"/>
                  <a:gd name="T47" fmla="*/ 20 h 31"/>
                  <a:gd name="T48" fmla="*/ 1 w 30"/>
                  <a:gd name="T49" fmla="*/ 23 h 31"/>
                  <a:gd name="T50" fmla="*/ 0 w 30"/>
                  <a:gd name="T51" fmla="*/ 27 h 31"/>
                  <a:gd name="T52" fmla="*/ 1 w 30"/>
                  <a:gd name="T53" fmla="*/ 29 h 31"/>
                  <a:gd name="T54" fmla="*/ 3 w 30"/>
                  <a:gd name="T55" fmla="*/ 30 h 31"/>
                  <a:gd name="T56" fmla="*/ 5 w 30"/>
                  <a:gd name="T57" fmla="*/ 29 h 31"/>
                  <a:gd name="T58" fmla="*/ 6 w 30"/>
                  <a:gd name="T59" fmla="*/ 28 h 31"/>
                  <a:gd name="T60" fmla="*/ 7 w 30"/>
                  <a:gd name="T61" fmla="*/ 28 h 31"/>
                  <a:gd name="T62" fmla="*/ 9 w 30"/>
                  <a:gd name="T63" fmla="*/ 26 h 31"/>
                  <a:gd name="T64" fmla="*/ 9 w 30"/>
                  <a:gd name="T65" fmla="*/ 24 h 31"/>
                  <a:gd name="T66" fmla="*/ 9 w 30"/>
                  <a:gd name="T67" fmla="*/ 22 h 31"/>
                  <a:gd name="T68" fmla="*/ 11 w 30"/>
                  <a:gd name="T69" fmla="*/ 22 h 31"/>
                  <a:gd name="T70" fmla="*/ 11 w 30"/>
                  <a:gd name="T71" fmla="*/ 24 h 31"/>
                  <a:gd name="T72" fmla="*/ 10 w 30"/>
                  <a:gd name="T73" fmla="*/ 26 h 31"/>
                  <a:gd name="T74" fmla="*/ 10 w 30"/>
                  <a:gd name="T75" fmla="*/ 29 h 31"/>
                  <a:gd name="T76" fmla="*/ 13 w 30"/>
                  <a:gd name="T77" fmla="*/ 29 h 31"/>
                  <a:gd name="T78" fmla="*/ 13 w 30"/>
                  <a:gd name="T79" fmla="*/ 28 h 31"/>
                  <a:gd name="T80" fmla="*/ 13 w 30"/>
                  <a:gd name="T81" fmla="*/ 26 h 31"/>
                  <a:gd name="T82" fmla="*/ 13 w 30"/>
                  <a:gd name="T83" fmla="*/ 25 h 31"/>
                  <a:gd name="T84" fmla="*/ 14 w 30"/>
                  <a:gd name="T85" fmla="*/ 25 h 31"/>
                  <a:gd name="T86" fmla="*/ 15 w 30"/>
                  <a:gd name="T87" fmla="*/ 24 h 31"/>
                  <a:gd name="T88" fmla="*/ 16 w 30"/>
                  <a:gd name="T89" fmla="*/ 22 h 31"/>
                  <a:gd name="T90" fmla="*/ 16 w 30"/>
                  <a:gd name="T91" fmla="*/ 20 h 31"/>
                  <a:gd name="T92" fmla="*/ 17 w 30"/>
                  <a:gd name="T93" fmla="*/ 19 h 31"/>
                  <a:gd name="T94" fmla="*/ 17 w 30"/>
                  <a:gd name="T95" fmla="*/ 17 h 31"/>
                  <a:gd name="T96" fmla="*/ 16 w 30"/>
                  <a:gd name="T97" fmla="*/ 16 h 31"/>
                  <a:gd name="T98" fmla="*/ 17 w 30"/>
                  <a:gd name="T99" fmla="*/ 13 h 31"/>
                  <a:gd name="T100" fmla="*/ 17 w 30"/>
                  <a:gd name="T101" fmla="*/ 10 h 31"/>
                  <a:gd name="T102" fmla="*/ 18 w 30"/>
                  <a:gd name="T103" fmla="*/ 9 h 31"/>
                  <a:gd name="T104" fmla="*/ 23 w 30"/>
                  <a:gd name="T105" fmla="*/ 7 h 31"/>
                  <a:gd name="T106" fmla="*/ 23 w 30"/>
                  <a:gd name="T107" fmla="*/ 6 h 31"/>
                  <a:gd name="T108" fmla="*/ 24 w 30"/>
                  <a:gd name="T109" fmla="*/ 6 h 31"/>
                  <a:gd name="T110" fmla="*/ 26 w 30"/>
                  <a:gd name="T111" fmla="*/ 6 h 31"/>
                  <a:gd name="T112" fmla="*/ 29 w 30"/>
                  <a:gd name="T11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31">
                    <a:moveTo>
                      <a:pt x="29" y="6"/>
                    </a:moveTo>
                    <a:lnTo>
                      <a:pt x="29" y="4"/>
                    </a:lnTo>
                    <a:lnTo>
                      <a:pt x="26" y="4"/>
                    </a:lnTo>
                    <a:lnTo>
                      <a:pt x="26" y="5"/>
                    </a:lnTo>
                    <a:lnTo>
                      <a:pt x="24" y="5"/>
                    </a:lnTo>
                    <a:lnTo>
                      <a:pt x="23" y="3"/>
                    </a:lnTo>
                    <a:lnTo>
                      <a:pt x="23" y="3"/>
                    </a:lnTo>
                    <a:lnTo>
                      <a:pt x="23" y="5"/>
                    </a:lnTo>
                    <a:lnTo>
                      <a:pt x="22" y="5"/>
                    </a:lnTo>
                    <a:lnTo>
                      <a:pt x="19" y="5"/>
                    </a:lnTo>
                    <a:lnTo>
                      <a:pt x="17" y="5"/>
                    </a:lnTo>
                    <a:lnTo>
                      <a:pt x="16" y="5"/>
                    </a:lnTo>
                    <a:lnTo>
                      <a:pt x="15" y="5"/>
                    </a:lnTo>
                    <a:lnTo>
                      <a:pt x="15" y="4"/>
                    </a:lnTo>
                    <a:lnTo>
                      <a:pt x="14" y="4"/>
                    </a:lnTo>
                    <a:lnTo>
                      <a:pt x="13" y="4"/>
                    </a:lnTo>
                    <a:lnTo>
                      <a:pt x="13" y="3"/>
                    </a:lnTo>
                    <a:lnTo>
                      <a:pt x="12" y="3"/>
                    </a:lnTo>
                    <a:lnTo>
                      <a:pt x="12" y="3"/>
                    </a:lnTo>
                    <a:lnTo>
                      <a:pt x="12" y="2"/>
                    </a:lnTo>
                    <a:lnTo>
                      <a:pt x="11" y="1"/>
                    </a:lnTo>
                    <a:lnTo>
                      <a:pt x="10" y="0"/>
                    </a:lnTo>
                    <a:lnTo>
                      <a:pt x="8" y="0"/>
                    </a:lnTo>
                    <a:lnTo>
                      <a:pt x="6" y="1"/>
                    </a:lnTo>
                    <a:lnTo>
                      <a:pt x="5" y="3"/>
                    </a:lnTo>
                    <a:lnTo>
                      <a:pt x="5" y="3"/>
                    </a:lnTo>
                    <a:lnTo>
                      <a:pt x="5" y="5"/>
                    </a:lnTo>
                    <a:lnTo>
                      <a:pt x="5" y="6"/>
                    </a:lnTo>
                    <a:lnTo>
                      <a:pt x="6" y="7"/>
                    </a:lnTo>
                    <a:lnTo>
                      <a:pt x="5" y="7"/>
                    </a:lnTo>
                    <a:lnTo>
                      <a:pt x="4" y="7"/>
                    </a:lnTo>
                    <a:lnTo>
                      <a:pt x="3" y="7"/>
                    </a:lnTo>
                    <a:lnTo>
                      <a:pt x="1" y="8"/>
                    </a:lnTo>
                    <a:lnTo>
                      <a:pt x="1" y="9"/>
                    </a:lnTo>
                    <a:lnTo>
                      <a:pt x="1" y="10"/>
                    </a:lnTo>
                    <a:lnTo>
                      <a:pt x="1" y="10"/>
                    </a:lnTo>
                    <a:lnTo>
                      <a:pt x="1" y="11"/>
                    </a:lnTo>
                    <a:lnTo>
                      <a:pt x="2" y="12"/>
                    </a:lnTo>
                    <a:lnTo>
                      <a:pt x="3" y="12"/>
                    </a:lnTo>
                    <a:lnTo>
                      <a:pt x="4" y="12"/>
                    </a:lnTo>
                    <a:lnTo>
                      <a:pt x="3" y="12"/>
                    </a:lnTo>
                    <a:lnTo>
                      <a:pt x="3" y="15"/>
                    </a:lnTo>
                    <a:lnTo>
                      <a:pt x="3" y="17"/>
                    </a:lnTo>
                    <a:lnTo>
                      <a:pt x="3" y="17"/>
                    </a:lnTo>
                    <a:lnTo>
                      <a:pt x="3" y="18"/>
                    </a:lnTo>
                    <a:lnTo>
                      <a:pt x="2" y="19"/>
                    </a:lnTo>
                    <a:lnTo>
                      <a:pt x="2" y="20"/>
                    </a:lnTo>
                    <a:lnTo>
                      <a:pt x="1" y="20"/>
                    </a:lnTo>
                    <a:lnTo>
                      <a:pt x="1" y="22"/>
                    </a:lnTo>
                    <a:lnTo>
                      <a:pt x="1" y="23"/>
                    </a:lnTo>
                    <a:lnTo>
                      <a:pt x="0" y="25"/>
                    </a:lnTo>
                    <a:lnTo>
                      <a:pt x="0" y="27"/>
                    </a:lnTo>
                    <a:lnTo>
                      <a:pt x="0" y="29"/>
                    </a:lnTo>
                    <a:lnTo>
                      <a:pt x="1" y="29"/>
                    </a:lnTo>
                    <a:lnTo>
                      <a:pt x="1" y="29"/>
                    </a:lnTo>
                    <a:lnTo>
                      <a:pt x="3" y="30"/>
                    </a:lnTo>
                    <a:lnTo>
                      <a:pt x="5" y="29"/>
                    </a:lnTo>
                    <a:lnTo>
                      <a:pt x="5" y="29"/>
                    </a:lnTo>
                    <a:lnTo>
                      <a:pt x="5" y="29"/>
                    </a:lnTo>
                    <a:lnTo>
                      <a:pt x="6" y="28"/>
                    </a:lnTo>
                    <a:lnTo>
                      <a:pt x="7" y="27"/>
                    </a:lnTo>
                    <a:lnTo>
                      <a:pt x="7" y="28"/>
                    </a:lnTo>
                    <a:lnTo>
                      <a:pt x="8" y="27"/>
                    </a:lnTo>
                    <a:lnTo>
                      <a:pt x="9" y="26"/>
                    </a:lnTo>
                    <a:lnTo>
                      <a:pt x="9" y="25"/>
                    </a:lnTo>
                    <a:lnTo>
                      <a:pt x="9" y="24"/>
                    </a:lnTo>
                    <a:lnTo>
                      <a:pt x="9" y="23"/>
                    </a:lnTo>
                    <a:lnTo>
                      <a:pt x="9" y="22"/>
                    </a:lnTo>
                    <a:lnTo>
                      <a:pt x="10" y="22"/>
                    </a:lnTo>
                    <a:lnTo>
                      <a:pt x="11" y="22"/>
                    </a:lnTo>
                    <a:lnTo>
                      <a:pt x="12" y="23"/>
                    </a:lnTo>
                    <a:lnTo>
                      <a:pt x="11" y="24"/>
                    </a:lnTo>
                    <a:lnTo>
                      <a:pt x="11" y="25"/>
                    </a:lnTo>
                    <a:lnTo>
                      <a:pt x="10" y="26"/>
                    </a:lnTo>
                    <a:lnTo>
                      <a:pt x="10" y="28"/>
                    </a:lnTo>
                    <a:lnTo>
                      <a:pt x="10" y="29"/>
                    </a:lnTo>
                    <a:lnTo>
                      <a:pt x="12" y="29"/>
                    </a:lnTo>
                    <a:lnTo>
                      <a:pt x="13" y="29"/>
                    </a:lnTo>
                    <a:lnTo>
                      <a:pt x="13" y="29"/>
                    </a:lnTo>
                    <a:lnTo>
                      <a:pt x="13" y="28"/>
                    </a:lnTo>
                    <a:lnTo>
                      <a:pt x="13" y="27"/>
                    </a:lnTo>
                    <a:lnTo>
                      <a:pt x="13" y="26"/>
                    </a:lnTo>
                    <a:lnTo>
                      <a:pt x="13" y="25"/>
                    </a:lnTo>
                    <a:lnTo>
                      <a:pt x="13" y="25"/>
                    </a:lnTo>
                    <a:lnTo>
                      <a:pt x="13" y="25"/>
                    </a:lnTo>
                    <a:lnTo>
                      <a:pt x="14" y="25"/>
                    </a:lnTo>
                    <a:lnTo>
                      <a:pt x="14" y="24"/>
                    </a:lnTo>
                    <a:lnTo>
                      <a:pt x="15" y="24"/>
                    </a:lnTo>
                    <a:lnTo>
                      <a:pt x="16" y="23"/>
                    </a:lnTo>
                    <a:lnTo>
                      <a:pt x="16" y="22"/>
                    </a:lnTo>
                    <a:lnTo>
                      <a:pt x="16" y="21"/>
                    </a:lnTo>
                    <a:lnTo>
                      <a:pt x="16" y="20"/>
                    </a:lnTo>
                    <a:lnTo>
                      <a:pt x="16" y="20"/>
                    </a:lnTo>
                    <a:lnTo>
                      <a:pt x="17" y="19"/>
                    </a:lnTo>
                    <a:lnTo>
                      <a:pt x="17" y="18"/>
                    </a:lnTo>
                    <a:lnTo>
                      <a:pt x="17" y="17"/>
                    </a:lnTo>
                    <a:lnTo>
                      <a:pt x="17" y="16"/>
                    </a:lnTo>
                    <a:lnTo>
                      <a:pt x="16" y="16"/>
                    </a:lnTo>
                    <a:lnTo>
                      <a:pt x="17" y="15"/>
                    </a:lnTo>
                    <a:lnTo>
                      <a:pt x="17" y="13"/>
                    </a:lnTo>
                    <a:lnTo>
                      <a:pt x="18" y="11"/>
                    </a:lnTo>
                    <a:lnTo>
                      <a:pt x="17" y="10"/>
                    </a:lnTo>
                    <a:lnTo>
                      <a:pt x="17" y="10"/>
                    </a:lnTo>
                    <a:lnTo>
                      <a:pt x="18" y="9"/>
                    </a:lnTo>
                    <a:lnTo>
                      <a:pt x="21" y="7"/>
                    </a:lnTo>
                    <a:lnTo>
                      <a:pt x="23" y="7"/>
                    </a:lnTo>
                    <a:lnTo>
                      <a:pt x="23" y="7"/>
                    </a:lnTo>
                    <a:lnTo>
                      <a:pt x="23" y="6"/>
                    </a:lnTo>
                    <a:lnTo>
                      <a:pt x="23" y="6"/>
                    </a:lnTo>
                    <a:lnTo>
                      <a:pt x="24" y="6"/>
                    </a:lnTo>
                    <a:lnTo>
                      <a:pt x="25" y="6"/>
                    </a:lnTo>
                    <a:lnTo>
                      <a:pt x="26" y="6"/>
                    </a:lnTo>
                    <a:lnTo>
                      <a:pt x="27" y="6"/>
                    </a:lnTo>
                    <a:lnTo>
                      <a:pt x="29"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3" name="Freeform 977"/>
              <p:cNvSpPr>
                <a:spLocks/>
              </p:cNvSpPr>
              <p:nvPr/>
            </p:nvSpPr>
            <p:spPr bwMode="auto">
              <a:xfrm>
                <a:off x="2607" y="3007"/>
                <a:ext cx="30" cy="31"/>
              </a:xfrm>
              <a:custGeom>
                <a:avLst/>
                <a:gdLst>
                  <a:gd name="T0" fmla="*/ 29 w 30"/>
                  <a:gd name="T1" fmla="*/ 4 h 31"/>
                  <a:gd name="T2" fmla="*/ 26 w 30"/>
                  <a:gd name="T3" fmla="*/ 5 h 31"/>
                  <a:gd name="T4" fmla="*/ 23 w 30"/>
                  <a:gd name="T5" fmla="*/ 3 h 31"/>
                  <a:gd name="T6" fmla="*/ 23 w 30"/>
                  <a:gd name="T7" fmla="*/ 5 h 31"/>
                  <a:gd name="T8" fmla="*/ 19 w 30"/>
                  <a:gd name="T9" fmla="*/ 5 h 31"/>
                  <a:gd name="T10" fmla="*/ 16 w 30"/>
                  <a:gd name="T11" fmla="*/ 5 h 31"/>
                  <a:gd name="T12" fmla="*/ 15 w 30"/>
                  <a:gd name="T13" fmla="*/ 4 h 31"/>
                  <a:gd name="T14" fmla="*/ 13 w 30"/>
                  <a:gd name="T15" fmla="*/ 4 h 31"/>
                  <a:gd name="T16" fmla="*/ 12 w 30"/>
                  <a:gd name="T17" fmla="*/ 3 h 31"/>
                  <a:gd name="T18" fmla="*/ 12 w 30"/>
                  <a:gd name="T19" fmla="*/ 2 h 31"/>
                  <a:gd name="T20" fmla="*/ 10 w 30"/>
                  <a:gd name="T21" fmla="*/ 0 h 31"/>
                  <a:gd name="T22" fmla="*/ 6 w 30"/>
                  <a:gd name="T23" fmla="*/ 1 h 31"/>
                  <a:gd name="T24" fmla="*/ 5 w 30"/>
                  <a:gd name="T25" fmla="*/ 3 h 31"/>
                  <a:gd name="T26" fmla="*/ 5 w 30"/>
                  <a:gd name="T27" fmla="*/ 6 h 31"/>
                  <a:gd name="T28" fmla="*/ 5 w 30"/>
                  <a:gd name="T29" fmla="*/ 7 h 31"/>
                  <a:gd name="T30" fmla="*/ 3 w 30"/>
                  <a:gd name="T31" fmla="*/ 7 h 31"/>
                  <a:gd name="T32" fmla="*/ 1 w 30"/>
                  <a:gd name="T33" fmla="*/ 9 h 31"/>
                  <a:gd name="T34" fmla="*/ 1 w 30"/>
                  <a:gd name="T35" fmla="*/ 10 h 31"/>
                  <a:gd name="T36" fmla="*/ 2 w 30"/>
                  <a:gd name="T37" fmla="*/ 12 h 31"/>
                  <a:gd name="T38" fmla="*/ 4 w 30"/>
                  <a:gd name="T39" fmla="*/ 12 h 31"/>
                  <a:gd name="T40" fmla="*/ 3 w 30"/>
                  <a:gd name="T41" fmla="*/ 15 h 31"/>
                  <a:gd name="T42" fmla="*/ 3 w 30"/>
                  <a:gd name="T43" fmla="*/ 17 h 31"/>
                  <a:gd name="T44" fmla="*/ 2 w 30"/>
                  <a:gd name="T45" fmla="*/ 19 h 31"/>
                  <a:gd name="T46" fmla="*/ 1 w 30"/>
                  <a:gd name="T47" fmla="*/ 20 h 31"/>
                  <a:gd name="T48" fmla="*/ 1 w 30"/>
                  <a:gd name="T49" fmla="*/ 23 h 31"/>
                  <a:gd name="T50" fmla="*/ 0 w 30"/>
                  <a:gd name="T51" fmla="*/ 27 h 31"/>
                  <a:gd name="T52" fmla="*/ 1 w 30"/>
                  <a:gd name="T53" fmla="*/ 29 h 31"/>
                  <a:gd name="T54" fmla="*/ 3 w 30"/>
                  <a:gd name="T55" fmla="*/ 30 h 31"/>
                  <a:gd name="T56" fmla="*/ 5 w 30"/>
                  <a:gd name="T57" fmla="*/ 29 h 31"/>
                  <a:gd name="T58" fmla="*/ 6 w 30"/>
                  <a:gd name="T59" fmla="*/ 28 h 31"/>
                  <a:gd name="T60" fmla="*/ 7 w 30"/>
                  <a:gd name="T61" fmla="*/ 28 h 31"/>
                  <a:gd name="T62" fmla="*/ 9 w 30"/>
                  <a:gd name="T63" fmla="*/ 26 h 31"/>
                  <a:gd name="T64" fmla="*/ 9 w 30"/>
                  <a:gd name="T65" fmla="*/ 24 h 31"/>
                  <a:gd name="T66" fmla="*/ 9 w 30"/>
                  <a:gd name="T67" fmla="*/ 22 h 31"/>
                  <a:gd name="T68" fmla="*/ 11 w 30"/>
                  <a:gd name="T69" fmla="*/ 22 h 31"/>
                  <a:gd name="T70" fmla="*/ 11 w 30"/>
                  <a:gd name="T71" fmla="*/ 24 h 31"/>
                  <a:gd name="T72" fmla="*/ 10 w 30"/>
                  <a:gd name="T73" fmla="*/ 26 h 31"/>
                  <a:gd name="T74" fmla="*/ 10 w 30"/>
                  <a:gd name="T75" fmla="*/ 29 h 31"/>
                  <a:gd name="T76" fmla="*/ 13 w 30"/>
                  <a:gd name="T77" fmla="*/ 29 h 31"/>
                  <a:gd name="T78" fmla="*/ 13 w 30"/>
                  <a:gd name="T79" fmla="*/ 28 h 31"/>
                  <a:gd name="T80" fmla="*/ 13 w 30"/>
                  <a:gd name="T81" fmla="*/ 26 h 31"/>
                  <a:gd name="T82" fmla="*/ 13 w 30"/>
                  <a:gd name="T83" fmla="*/ 25 h 31"/>
                  <a:gd name="T84" fmla="*/ 14 w 30"/>
                  <a:gd name="T85" fmla="*/ 25 h 31"/>
                  <a:gd name="T86" fmla="*/ 15 w 30"/>
                  <a:gd name="T87" fmla="*/ 24 h 31"/>
                  <a:gd name="T88" fmla="*/ 16 w 30"/>
                  <a:gd name="T89" fmla="*/ 22 h 31"/>
                  <a:gd name="T90" fmla="*/ 16 w 30"/>
                  <a:gd name="T91" fmla="*/ 20 h 31"/>
                  <a:gd name="T92" fmla="*/ 17 w 30"/>
                  <a:gd name="T93" fmla="*/ 19 h 31"/>
                  <a:gd name="T94" fmla="*/ 17 w 30"/>
                  <a:gd name="T95" fmla="*/ 17 h 31"/>
                  <a:gd name="T96" fmla="*/ 16 w 30"/>
                  <a:gd name="T97" fmla="*/ 16 h 31"/>
                  <a:gd name="T98" fmla="*/ 17 w 30"/>
                  <a:gd name="T99" fmla="*/ 13 h 31"/>
                  <a:gd name="T100" fmla="*/ 17 w 30"/>
                  <a:gd name="T101" fmla="*/ 10 h 31"/>
                  <a:gd name="T102" fmla="*/ 18 w 30"/>
                  <a:gd name="T103" fmla="*/ 9 h 31"/>
                  <a:gd name="T104" fmla="*/ 23 w 30"/>
                  <a:gd name="T105" fmla="*/ 7 h 31"/>
                  <a:gd name="T106" fmla="*/ 23 w 30"/>
                  <a:gd name="T107" fmla="*/ 6 h 31"/>
                  <a:gd name="T108" fmla="*/ 24 w 30"/>
                  <a:gd name="T109" fmla="*/ 6 h 31"/>
                  <a:gd name="T110" fmla="*/ 26 w 30"/>
                  <a:gd name="T111" fmla="*/ 6 h 31"/>
                  <a:gd name="T112" fmla="*/ 29 w 30"/>
                  <a:gd name="T11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31">
                    <a:moveTo>
                      <a:pt x="29" y="6"/>
                    </a:moveTo>
                    <a:lnTo>
                      <a:pt x="29" y="4"/>
                    </a:lnTo>
                    <a:lnTo>
                      <a:pt x="26" y="4"/>
                    </a:lnTo>
                    <a:lnTo>
                      <a:pt x="26" y="5"/>
                    </a:lnTo>
                    <a:lnTo>
                      <a:pt x="24" y="5"/>
                    </a:lnTo>
                    <a:lnTo>
                      <a:pt x="23" y="3"/>
                    </a:lnTo>
                    <a:lnTo>
                      <a:pt x="23" y="3"/>
                    </a:lnTo>
                    <a:lnTo>
                      <a:pt x="23" y="5"/>
                    </a:lnTo>
                    <a:lnTo>
                      <a:pt x="22" y="5"/>
                    </a:lnTo>
                    <a:lnTo>
                      <a:pt x="19" y="5"/>
                    </a:lnTo>
                    <a:lnTo>
                      <a:pt x="17" y="5"/>
                    </a:lnTo>
                    <a:lnTo>
                      <a:pt x="16" y="5"/>
                    </a:lnTo>
                    <a:lnTo>
                      <a:pt x="15" y="5"/>
                    </a:lnTo>
                    <a:lnTo>
                      <a:pt x="15" y="4"/>
                    </a:lnTo>
                    <a:lnTo>
                      <a:pt x="14" y="4"/>
                    </a:lnTo>
                    <a:lnTo>
                      <a:pt x="13" y="4"/>
                    </a:lnTo>
                    <a:lnTo>
                      <a:pt x="13" y="3"/>
                    </a:lnTo>
                    <a:lnTo>
                      <a:pt x="12" y="3"/>
                    </a:lnTo>
                    <a:lnTo>
                      <a:pt x="12" y="3"/>
                    </a:lnTo>
                    <a:lnTo>
                      <a:pt x="12" y="2"/>
                    </a:lnTo>
                    <a:lnTo>
                      <a:pt x="11" y="1"/>
                    </a:lnTo>
                    <a:lnTo>
                      <a:pt x="10" y="0"/>
                    </a:lnTo>
                    <a:lnTo>
                      <a:pt x="8" y="0"/>
                    </a:lnTo>
                    <a:lnTo>
                      <a:pt x="6" y="1"/>
                    </a:lnTo>
                    <a:lnTo>
                      <a:pt x="5" y="3"/>
                    </a:lnTo>
                    <a:lnTo>
                      <a:pt x="5" y="3"/>
                    </a:lnTo>
                    <a:lnTo>
                      <a:pt x="5" y="5"/>
                    </a:lnTo>
                    <a:lnTo>
                      <a:pt x="5" y="6"/>
                    </a:lnTo>
                    <a:lnTo>
                      <a:pt x="6" y="7"/>
                    </a:lnTo>
                    <a:lnTo>
                      <a:pt x="5" y="7"/>
                    </a:lnTo>
                    <a:lnTo>
                      <a:pt x="4" y="7"/>
                    </a:lnTo>
                    <a:lnTo>
                      <a:pt x="3" y="7"/>
                    </a:lnTo>
                    <a:lnTo>
                      <a:pt x="1" y="8"/>
                    </a:lnTo>
                    <a:lnTo>
                      <a:pt x="1" y="9"/>
                    </a:lnTo>
                    <a:lnTo>
                      <a:pt x="1" y="10"/>
                    </a:lnTo>
                    <a:lnTo>
                      <a:pt x="1" y="10"/>
                    </a:lnTo>
                    <a:lnTo>
                      <a:pt x="1" y="11"/>
                    </a:lnTo>
                    <a:lnTo>
                      <a:pt x="2" y="12"/>
                    </a:lnTo>
                    <a:lnTo>
                      <a:pt x="3" y="12"/>
                    </a:lnTo>
                    <a:lnTo>
                      <a:pt x="4" y="12"/>
                    </a:lnTo>
                    <a:lnTo>
                      <a:pt x="3" y="12"/>
                    </a:lnTo>
                    <a:lnTo>
                      <a:pt x="3" y="15"/>
                    </a:lnTo>
                    <a:lnTo>
                      <a:pt x="3" y="17"/>
                    </a:lnTo>
                    <a:lnTo>
                      <a:pt x="3" y="17"/>
                    </a:lnTo>
                    <a:lnTo>
                      <a:pt x="3" y="18"/>
                    </a:lnTo>
                    <a:lnTo>
                      <a:pt x="2" y="19"/>
                    </a:lnTo>
                    <a:lnTo>
                      <a:pt x="2" y="20"/>
                    </a:lnTo>
                    <a:lnTo>
                      <a:pt x="1" y="20"/>
                    </a:lnTo>
                    <a:lnTo>
                      <a:pt x="1" y="22"/>
                    </a:lnTo>
                    <a:lnTo>
                      <a:pt x="1" y="23"/>
                    </a:lnTo>
                    <a:lnTo>
                      <a:pt x="0" y="25"/>
                    </a:lnTo>
                    <a:lnTo>
                      <a:pt x="0" y="27"/>
                    </a:lnTo>
                    <a:lnTo>
                      <a:pt x="0" y="29"/>
                    </a:lnTo>
                    <a:lnTo>
                      <a:pt x="1" y="29"/>
                    </a:lnTo>
                    <a:lnTo>
                      <a:pt x="1" y="29"/>
                    </a:lnTo>
                    <a:lnTo>
                      <a:pt x="3" y="30"/>
                    </a:lnTo>
                    <a:lnTo>
                      <a:pt x="5" y="29"/>
                    </a:lnTo>
                    <a:lnTo>
                      <a:pt x="5" y="29"/>
                    </a:lnTo>
                    <a:lnTo>
                      <a:pt x="5" y="29"/>
                    </a:lnTo>
                    <a:lnTo>
                      <a:pt x="6" y="28"/>
                    </a:lnTo>
                    <a:lnTo>
                      <a:pt x="7" y="27"/>
                    </a:lnTo>
                    <a:lnTo>
                      <a:pt x="7" y="28"/>
                    </a:lnTo>
                    <a:lnTo>
                      <a:pt x="8" y="27"/>
                    </a:lnTo>
                    <a:lnTo>
                      <a:pt x="9" y="26"/>
                    </a:lnTo>
                    <a:lnTo>
                      <a:pt x="9" y="25"/>
                    </a:lnTo>
                    <a:lnTo>
                      <a:pt x="9" y="24"/>
                    </a:lnTo>
                    <a:lnTo>
                      <a:pt x="9" y="23"/>
                    </a:lnTo>
                    <a:lnTo>
                      <a:pt x="9" y="22"/>
                    </a:lnTo>
                    <a:lnTo>
                      <a:pt x="10" y="22"/>
                    </a:lnTo>
                    <a:lnTo>
                      <a:pt x="11" y="22"/>
                    </a:lnTo>
                    <a:lnTo>
                      <a:pt x="12" y="23"/>
                    </a:lnTo>
                    <a:lnTo>
                      <a:pt x="11" y="24"/>
                    </a:lnTo>
                    <a:lnTo>
                      <a:pt x="11" y="25"/>
                    </a:lnTo>
                    <a:lnTo>
                      <a:pt x="10" y="26"/>
                    </a:lnTo>
                    <a:lnTo>
                      <a:pt x="10" y="28"/>
                    </a:lnTo>
                    <a:lnTo>
                      <a:pt x="10" y="29"/>
                    </a:lnTo>
                    <a:lnTo>
                      <a:pt x="12" y="29"/>
                    </a:lnTo>
                    <a:lnTo>
                      <a:pt x="13" y="29"/>
                    </a:lnTo>
                    <a:lnTo>
                      <a:pt x="13" y="29"/>
                    </a:lnTo>
                    <a:lnTo>
                      <a:pt x="13" y="28"/>
                    </a:lnTo>
                    <a:lnTo>
                      <a:pt x="13" y="27"/>
                    </a:lnTo>
                    <a:lnTo>
                      <a:pt x="13" y="26"/>
                    </a:lnTo>
                    <a:lnTo>
                      <a:pt x="13" y="25"/>
                    </a:lnTo>
                    <a:lnTo>
                      <a:pt x="13" y="25"/>
                    </a:lnTo>
                    <a:lnTo>
                      <a:pt x="13" y="25"/>
                    </a:lnTo>
                    <a:lnTo>
                      <a:pt x="14" y="25"/>
                    </a:lnTo>
                    <a:lnTo>
                      <a:pt x="14" y="24"/>
                    </a:lnTo>
                    <a:lnTo>
                      <a:pt x="15" y="24"/>
                    </a:lnTo>
                    <a:lnTo>
                      <a:pt x="16" y="23"/>
                    </a:lnTo>
                    <a:lnTo>
                      <a:pt x="16" y="22"/>
                    </a:lnTo>
                    <a:lnTo>
                      <a:pt x="16" y="21"/>
                    </a:lnTo>
                    <a:lnTo>
                      <a:pt x="16" y="20"/>
                    </a:lnTo>
                    <a:lnTo>
                      <a:pt x="16" y="20"/>
                    </a:lnTo>
                    <a:lnTo>
                      <a:pt x="17" y="19"/>
                    </a:lnTo>
                    <a:lnTo>
                      <a:pt x="17" y="18"/>
                    </a:lnTo>
                    <a:lnTo>
                      <a:pt x="17" y="17"/>
                    </a:lnTo>
                    <a:lnTo>
                      <a:pt x="17" y="16"/>
                    </a:lnTo>
                    <a:lnTo>
                      <a:pt x="16" y="16"/>
                    </a:lnTo>
                    <a:lnTo>
                      <a:pt x="17" y="15"/>
                    </a:lnTo>
                    <a:lnTo>
                      <a:pt x="17" y="13"/>
                    </a:lnTo>
                    <a:lnTo>
                      <a:pt x="18" y="11"/>
                    </a:lnTo>
                    <a:lnTo>
                      <a:pt x="17" y="10"/>
                    </a:lnTo>
                    <a:lnTo>
                      <a:pt x="17" y="10"/>
                    </a:lnTo>
                    <a:lnTo>
                      <a:pt x="18" y="9"/>
                    </a:lnTo>
                    <a:lnTo>
                      <a:pt x="21" y="7"/>
                    </a:lnTo>
                    <a:lnTo>
                      <a:pt x="23" y="7"/>
                    </a:lnTo>
                    <a:lnTo>
                      <a:pt x="23" y="7"/>
                    </a:lnTo>
                    <a:lnTo>
                      <a:pt x="23" y="6"/>
                    </a:lnTo>
                    <a:lnTo>
                      <a:pt x="23" y="6"/>
                    </a:lnTo>
                    <a:lnTo>
                      <a:pt x="24" y="6"/>
                    </a:lnTo>
                    <a:lnTo>
                      <a:pt x="25" y="6"/>
                    </a:lnTo>
                    <a:lnTo>
                      <a:pt x="26" y="6"/>
                    </a:lnTo>
                    <a:lnTo>
                      <a:pt x="27" y="6"/>
                    </a:lnTo>
                    <a:lnTo>
                      <a:pt x="29"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4" name="Freeform 978"/>
              <p:cNvSpPr>
                <a:spLocks/>
              </p:cNvSpPr>
              <p:nvPr/>
            </p:nvSpPr>
            <p:spPr bwMode="auto">
              <a:xfrm>
                <a:off x="2628" y="3011"/>
                <a:ext cx="1" cy="2"/>
              </a:xfrm>
              <a:custGeom>
                <a:avLst/>
                <a:gdLst>
                  <a:gd name="T0" fmla="*/ 0 w 1"/>
                  <a:gd name="T1" fmla="*/ 0 h 2"/>
                  <a:gd name="T2" fmla="*/ 0 w 1"/>
                  <a:gd name="T3" fmla="*/ 0 h 2"/>
                  <a:gd name="T4" fmla="*/ 0 w 1"/>
                  <a:gd name="T5" fmla="*/ 0 h 2"/>
                  <a:gd name="T6" fmla="*/ 0 w 1"/>
                  <a:gd name="T7" fmla="*/ 1 h 2"/>
                  <a:gd name="T8" fmla="*/ 0 w 1"/>
                  <a:gd name="T9" fmla="*/ 1 h 2"/>
                  <a:gd name="T10" fmla="*/ 0 w 1"/>
                  <a:gd name="T11" fmla="*/ 1 h 2"/>
                  <a:gd name="T12" fmla="*/ 0 w 1"/>
                  <a:gd name="T13" fmla="*/ 1 h 2"/>
                  <a:gd name="T14" fmla="*/ 0 w 1"/>
                  <a:gd name="T15" fmla="*/ 1 h 2"/>
                  <a:gd name="T16" fmla="*/ 0 w 1"/>
                  <a:gd name="T17" fmla="*/ 1 h 2"/>
                  <a:gd name="T18" fmla="*/ 0 w 1"/>
                  <a:gd name="T19" fmla="*/ 0 h 2"/>
                  <a:gd name="T20" fmla="*/ 0 w 1"/>
                  <a:gd name="T21" fmla="*/ 0 h 2"/>
                  <a:gd name="T22" fmla="*/ 0 w 1"/>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0"/>
                    </a:moveTo>
                    <a:lnTo>
                      <a:pt x="0" y="0"/>
                    </a:lnTo>
                    <a:lnTo>
                      <a:pt x="0" y="0"/>
                    </a:lnTo>
                    <a:lnTo>
                      <a:pt x="0" y="1"/>
                    </a:lnTo>
                    <a:lnTo>
                      <a:pt x="0" y="1"/>
                    </a:lnTo>
                    <a:lnTo>
                      <a:pt x="0" y="1"/>
                    </a:lnTo>
                    <a:lnTo>
                      <a:pt x="0" y="1"/>
                    </a:lnTo>
                    <a:lnTo>
                      <a:pt x="0" y="1"/>
                    </a:lnTo>
                    <a:lnTo>
                      <a:pt x="0" y="1"/>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5" name="Freeform 979"/>
              <p:cNvSpPr>
                <a:spLocks/>
              </p:cNvSpPr>
              <p:nvPr/>
            </p:nvSpPr>
            <p:spPr bwMode="auto">
              <a:xfrm>
                <a:off x="2628" y="3011"/>
                <a:ext cx="1" cy="2"/>
              </a:xfrm>
              <a:custGeom>
                <a:avLst/>
                <a:gdLst>
                  <a:gd name="T0" fmla="*/ 0 w 1"/>
                  <a:gd name="T1" fmla="*/ 0 h 2"/>
                  <a:gd name="T2" fmla="*/ 0 w 1"/>
                  <a:gd name="T3" fmla="*/ 0 h 2"/>
                  <a:gd name="T4" fmla="*/ 0 w 1"/>
                  <a:gd name="T5" fmla="*/ 0 h 2"/>
                  <a:gd name="T6" fmla="*/ 0 w 1"/>
                  <a:gd name="T7" fmla="*/ 1 h 2"/>
                  <a:gd name="T8" fmla="*/ 0 w 1"/>
                  <a:gd name="T9" fmla="*/ 1 h 2"/>
                  <a:gd name="T10" fmla="*/ 0 w 1"/>
                  <a:gd name="T11" fmla="*/ 1 h 2"/>
                  <a:gd name="T12" fmla="*/ 0 w 1"/>
                  <a:gd name="T13" fmla="*/ 1 h 2"/>
                  <a:gd name="T14" fmla="*/ 0 w 1"/>
                  <a:gd name="T15" fmla="*/ 1 h 2"/>
                  <a:gd name="T16" fmla="*/ 0 w 1"/>
                  <a:gd name="T17" fmla="*/ 1 h 2"/>
                  <a:gd name="T18" fmla="*/ 0 w 1"/>
                  <a:gd name="T19" fmla="*/ 0 h 2"/>
                  <a:gd name="T20" fmla="*/ 0 w 1"/>
                  <a:gd name="T21" fmla="*/ 0 h 2"/>
                  <a:gd name="T22" fmla="*/ 0 w 1"/>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0"/>
                    </a:moveTo>
                    <a:lnTo>
                      <a:pt x="0" y="0"/>
                    </a:lnTo>
                    <a:lnTo>
                      <a:pt x="0" y="0"/>
                    </a:lnTo>
                    <a:lnTo>
                      <a:pt x="0" y="1"/>
                    </a:lnTo>
                    <a:lnTo>
                      <a:pt x="0" y="1"/>
                    </a:lnTo>
                    <a:lnTo>
                      <a:pt x="0" y="1"/>
                    </a:lnTo>
                    <a:lnTo>
                      <a:pt x="0" y="1"/>
                    </a:lnTo>
                    <a:lnTo>
                      <a:pt x="0" y="1"/>
                    </a:lnTo>
                    <a:lnTo>
                      <a:pt x="0" y="1"/>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6" name="Freeform 980"/>
              <p:cNvSpPr>
                <a:spLocks/>
              </p:cNvSpPr>
              <p:nvPr/>
            </p:nvSpPr>
            <p:spPr bwMode="auto">
              <a:xfrm>
                <a:off x="2620" y="302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 name="Freeform 981"/>
              <p:cNvSpPr>
                <a:spLocks/>
              </p:cNvSpPr>
              <p:nvPr/>
            </p:nvSpPr>
            <p:spPr bwMode="auto">
              <a:xfrm>
                <a:off x="2620" y="302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6" name="Freeform 982"/>
            <p:cNvSpPr>
              <a:spLocks/>
            </p:cNvSpPr>
            <p:nvPr/>
          </p:nvSpPr>
          <p:spPr bwMode="auto">
            <a:xfrm>
              <a:off x="931852" y="3051875"/>
              <a:ext cx="910265" cy="2093828"/>
            </a:xfrm>
            <a:custGeom>
              <a:avLst/>
              <a:gdLst>
                <a:gd name="T0" fmla="*/ 307 w 363"/>
                <a:gd name="T1" fmla="*/ 420 h 587"/>
                <a:gd name="T2" fmla="*/ 322 w 363"/>
                <a:gd name="T3" fmla="*/ 472 h 587"/>
                <a:gd name="T4" fmla="*/ 341 w 363"/>
                <a:gd name="T5" fmla="*/ 503 h 587"/>
                <a:gd name="T6" fmla="*/ 362 w 363"/>
                <a:gd name="T7" fmla="*/ 586 h 587"/>
                <a:gd name="T8" fmla="*/ 0 w 363"/>
                <a:gd name="T9" fmla="*/ 66 h 587"/>
                <a:gd name="T10" fmla="*/ 0 w 363"/>
                <a:gd name="T11" fmla="*/ 0 h 587"/>
                <a:gd name="T12" fmla="*/ 19 w 363"/>
                <a:gd name="T13" fmla="*/ 2 h 587"/>
                <a:gd name="T14" fmla="*/ 307 w 363"/>
                <a:gd name="T15" fmla="*/ 420 h 5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587">
                  <a:moveTo>
                    <a:pt x="307" y="420"/>
                  </a:moveTo>
                  <a:lnTo>
                    <a:pt x="322" y="472"/>
                  </a:lnTo>
                  <a:lnTo>
                    <a:pt x="341" y="503"/>
                  </a:lnTo>
                  <a:lnTo>
                    <a:pt x="362" y="586"/>
                  </a:lnTo>
                  <a:lnTo>
                    <a:pt x="0" y="66"/>
                  </a:lnTo>
                  <a:lnTo>
                    <a:pt x="0" y="0"/>
                  </a:lnTo>
                  <a:lnTo>
                    <a:pt x="19" y="2"/>
                  </a:lnTo>
                  <a:lnTo>
                    <a:pt x="307" y="420"/>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Freeform 983"/>
            <p:cNvSpPr>
              <a:spLocks/>
            </p:cNvSpPr>
            <p:nvPr/>
          </p:nvSpPr>
          <p:spPr bwMode="auto">
            <a:xfrm>
              <a:off x="901151" y="3256862"/>
              <a:ext cx="960957" cy="2153338"/>
            </a:xfrm>
            <a:custGeom>
              <a:avLst/>
              <a:gdLst>
                <a:gd name="T0" fmla="*/ 324 w 383"/>
                <a:gd name="T1" fmla="*/ 432 h 604"/>
                <a:gd name="T2" fmla="*/ 340 w 383"/>
                <a:gd name="T3" fmla="*/ 486 h 604"/>
                <a:gd name="T4" fmla="*/ 360 w 383"/>
                <a:gd name="T5" fmla="*/ 518 h 604"/>
                <a:gd name="T6" fmla="*/ 382 w 383"/>
                <a:gd name="T7" fmla="*/ 603 h 604"/>
                <a:gd name="T8" fmla="*/ 0 w 383"/>
                <a:gd name="T9" fmla="*/ 68 h 604"/>
                <a:gd name="T10" fmla="*/ 0 w 383"/>
                <a:gd name="T11" fmla="*/ 0 h 604"/>
                <a:gd name="T12" fmla="*/ 20 w 383"/>
                <a:gd name="T13" fmla="*/ 2 h 604"/>
                <a:gd name="T14" fmla="*/ 324 w 383"/>
                <a:gd name="T15" fmla="*/ 432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604">
                  <a:moveTo>
                    <a:pt x="324" y="432"/>
                  </a:moveTo>
                  <a:lnTo>
                    <a:pt x="340" y="486"/>
                  </a:lnTo>
                  <a:lnTo>
                    <a:pt x="360" y="518"/>
                  </a:lnTo>
                  <a:lnTo>
                    <a:pt x="382" y="603"/>
                  </a:lnTo>
                  <a:lnTo>
                    <a:pt x="0" y="68"/>
                  </a:lnTo>
                  <a:lnTo>
                    <a:pt x="0" y="0"/>
                  </a:lnTo>
                  <a:lnTo>
                    <a:pt x="20" y="2"/>
                  </a:lnTo>
                  <a:lnTo>
                    <a:pt x="324" y="432"/>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Freeform 984"/>
            <p:cNvSpPr>
              <a:spLocks/>
            </p:cNvSpPr>
            <p:nvPr/>
          </p:nvSpPr>
          <p:spPr bwMode="auto">
            <a:xfrm>
              <a:off x="1009149" y="3706473"/>
              <a:ext cx="952141" cy="2146725"/>
            </a:xfrm>
            <a:custGeom>
              <a:avLst/>
              <a:gdLst>
                <a:gd name="T0" fmla="*/ 321 w 380"/>
                <a:gd name="T1" fmla="*/ 431 h 602"/>
                <a:gd name="T2" fmla="*/ 338 w 380"/>
                <a:gd name="T3" fmla="*/ 484 h 602"/>
                <a:gd name="T4" fmla="*/ 357 w 380"/>
                <a:gd name="T5" fmla="*/ 516 h 602"/>
                <a:gd name="T6" fmla="*/ 379 w 380"/>
                <a:gd name="T7" fmla="*/ 601 h 602"/>
                <a:gd name="T8" fmla="*/ 0 w 380"/>
                <a:gd name="T9" fmla="*/ 68 h 602"/>
                <a:gd name="T10" fmla="*/ 0 w 380"/>
                <a:gd name="T11" fmla="*/ 0 h 602"/>
                <a:gd name="T12" fmla="*/ 20 w 380"/>
                <a:gd name="T13" fmla="*/ 2 h 602"/>
                <a:gd name="T14" fmla="*/ 321 w 380"/>
                <a:gd name="T15" fmla="*/ 431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602">
                  <a:moveTo>
                    <a:pt x="321" y="431"/>
                  </a:moveTo>
                  <a:lnTo>
                    <a:pt x="338" y="484"/>
                  </a:lnTo>
                  <a:lnTo>
                    <a:pt x="357" y="516"/>
                  </a:lnTo>
                  <a:lnTo>
                    <a:pt x="379" y="601"/>
                  </a:lnTo>
                  <a:lnTo>
                    <a:pt x="0" y="68"/>
                  </a:lnTo>
                  <a:lnTo>
                    <a:pt x="0" y="0"/>
                  </a:lnTo>
                  <a:lnTo>
                    <a:pt x="20" y="2"/>
                  </a:lnTo>
                  <a:lnTo>
                    <a:pt x="321" y="431"/>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985"/>
            <p:cNvSpPr>
              <a:spLocks/>
            </p:cNvSpPr>
            <p:nvPr/>
          </p:nvSpPr>
          <p:spPr bwMode="auto">
            <a:xfrm>
              <a:off x="1143000" y="4164911"/>
              <a:ext cx="1064039" cy="2151133"/>
            </a:xfrm>
            <a:custGeom>
              <a:avLst/>
              <a:gdLst>
                <a:gd name="T0" fmla="*/ 320 w 379"/>
                <a:gd name="T1" fmla="*/ 431 h 603"/>
                <a:gd name="T2" fmla="*/ 337 w 379"/>
                <a:gd name="T3" fmla="*/ 485 h 603"/>
                <a:gd name="T4" fmla="*/ 356 w 379"/>
                <a:gd name="T5" fmla="*/ 517 h 603"/>
                <a:gd name="T6" fmla="*/ 378 w 379"/>
                <a:gd name="T7" fmla="*/ 602 h 603"/>
                <a:gd name="T8" fmla="*/ 0 w 379"/>
                <a:gd name="T9" fmla="*/ 68 h 603"/>
                <a:gd name="T10" fmla="*/ 0 w 379"/>
                <a:gd name="T11" fmla="*/ 0 h 603"/>
                <a:gd name="T12" fmla="*/ 20 w 379"/>
                <a:gd name="T13" fmla="*/ 2 h 603"/>
                <a:gd name="T14" fmla="*/ 320 w 379"/>
                <a:gd name="T15" fmla="*/ 431 h 6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603">
                  <a:moveTo>
                    <a:pt x="320" y="431"/>
                  </a:moveTo>
                  <a:lnTo>
                    <a:pt x="337" y="485"/>
                  </a:lnTo>
                  <a:lnTo>
                    <a:pt x="356" y="517"/>
                  </a:lnTo>
                  <a:lnTo>
                    <a:pt x="378" y="602"/>
                  </a:lnTo>
                  <a:lnTo>
                    <a:pt x="0" y="68"/>
                  </a:lnTo>
                  <a:lnTo>
                    <a:pt x="0" y="0"/>
                  </a:lnTo>
                  <a:lnTo>
                    <a:pt x="20" y="2"/>
                  </a:lnTo>
                  <a:lnTo>
                    <a:pt x="320" y="431"/>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986"/>
            <p:cNvSpPr>
              <a:spLocks/>
            </p:cNvSpPr>
            <p:nvPr/>
          </p:nvSpPr>
          <p:spPr bwMode="auto">
            <a:xfrm>
              <a:off x="2271931" y="5081787"/>
              <a:ext cx="2453086" cy="1326826"/>
            </a:xfrm>
            <a:custGeom>
              <a:avLst/>
              <a:gdLst>
                <a:gd name="T0" fmla="*/ 92 w 979"/>
                <a:gd name="T1" fmla="*/ 261 h 372"/>
                <a:gd name="T2" fmla="*/ 57 w 979"/>
                <a:gd name="T3" fmla="*/ 305 h 372"/>
                <a:gd name="T4" fmla="*/ 27 w 979"/>
                <a:gd name="T5" fmla="*/ 331 h 372"/>
                <a:gd name="T6" fmla="*/ 0 w 979"/>
                <a:gd name="T7" fmla="*/ 371 h 372"/>
                <a:gd name="T8" fmla="*/ 978 w 979"/>
                <a:gd name="T9" fmla="*/ 69 h 372"/>
                <a:gd name="T10" fmla="*/ 978 w 979"/>
                <a:gd name="T11" fmla="*/ 8 h 372"/>
                <a:gd name="T12" fmla="*/ 950 w 979"/>
                <a:gd name="T13" fmla="*/ 0 h 372"/>
                <a:gd name="T14" fmla="*/ 92 w 979"/>
                <a:gd name="T15" fmla="*/ 261 h 3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9" h="372">
                  <a:moveTo>
                    <a:pt x="92" y="261"/>
                  </a:moveTo>
                  <a:lnTo>
                    <a:pt x="57" y="305"/>
                  </a:lnTo>
                  <a:lnTo>
                    <a:pt x="27" y="331"/>
                  </a:lnTo>
                  <a:lnTo>
                    <a:pt x="0" y="371"/>
                  </a:lnTo>
                  <a:lnTo>
                    <a:pt x="978" y="69"/>
                  </a:lnTo>
                  <a:lnTo>
                    <a:pt x="978" y="8"/>
                  </a:lnTo>
                  <a:lnTo>
                    <a:pt x="950" y="0"/>
                  </a:lnTo>
                  <a:lnTo>
                    <a:pt x="92" y="261"/>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Freeform 987"/>
            <p:cNvSpPr>
              <a:spLocks/>
            </p:cNvSpPr>
            <p:nvPr/>
          </p:nvSpPr>
          <p:spPr bwMode="auto">
            <a:xfrm rot="400481">
              <a:off x="5112841" y="3277748"/>
              <a:ext cx="1634739" cy="1305286"/>
            </a:xfrm>
            <a:custGeom>
              <a:avLst/>
              <a:gdLst>
                <a:gd name="T0" fmla="*/ 74 w 652"/>
                <a:gd name="T1" fmla="*/ 165 h 266"/>
                <a:gd name="T2" fmla="*/ 45 w 652"/>
                <a:gd name="T3" fmla="*/ 205 h 266"/>
                <a:gd name="T4" fmla="*/ 23 w 652"/>
                <a:gd name="T5" fmla="*/ 229 h 266"/>
                <a:gd name="T6" fmla="*/ 0 w 652"/>
                <a:gd name="T7" fmla="*/ 265 h 266"/>
                <a:gd name="T8" fmla="*/ 640 w 652"/>
                <a:gd name="T9" fmla="*/ 71 h 266"/>
                <a:gd name="T10" fmla="*/ 651 w 652"/>
                <a:gd name="T11" fmla="*/ 11 h 266"/>
                <a:gd name="T12" fmla="*/ 636 w 652"/>
                <a:gd name="T13" fmla="*/ 0 h 266"/>
                <a:gd name="T14" fmla="*/ 74 w 652"/>
                <a:gd name="T15" fmla="*/ 165 h 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266">
                  <a:moveTo>
                    <a:pt x="74" y="165"/>
                  </a:moveTo>
                  <a:lnTo>
                    <a:pt x="45" y="205"/>
                  </a:lnTo>
                  <a:lnTo>
                    <a:pt x="23" y="229"/>
                  </a:lnTo>
                  <a:lnTo>
                    <a:pt x="0" y="265"/>
                  </a:lnTo>
                  <a:lnTo>
                    <a:pt x="640" y="71"/>
                  </a:lnTo>
                  <a:lnTo>
                    <a:pt x="651" y="11"/>
                  </a:lnTo>
                  <a:lnTo>
                    <a:pt x="636" y="0"/>
                  </a:lnTo>
                  <a:lnTo>
                    <a:pt x="74" y="165"/>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Freeform 988"/>
            <p:cNvSpPr>
              <a:spLocks/>
            </p:cNvSpPr>
            <p:nvPr/>
          </p:nvSpPr>
          <p:spPr bwMode="auto">
            <a:xfrm>
              <a:off x="4871711" y="3808509"/>
              <a:ext cx="1644206" cy="980792"/>
            </a:xfrm>
            <a:custGeom>
              <a:avLst/>
              <a:gdLst>
                <a:gd name="T0" fmla="*/ 75 w 656"/>
                <a:gd name="T1" fmla="*/ 164 h 264"/>
                <a:gd name="T2" fmla="*/ 46 w 656"/>
                <a:gd name="T3" fmla="*/ 204 h 264"/>
                <a:gd name="T4" fmla="*/ 23 w 656"/>
                <a:gd name="T5" fmla="*/ 227 h 264"/>
                <a:gd name="T6" fmla="*/ 0 w 656"/>
                <a:gd name="T7" fmla="*/ 263 h 264"/>
                <a:gd name="T8" fmla="*/ 644 w 656"/>
                <a:gd name="T9" fmla="*/ 71 h 264"/>
                <a:gd name="T10" fmla="*/ 655 w 656"/>
                <a:gd name="T11" fmla="*/ 11 h 264"/>
                <a:gd name="T12" fmla="*/ 640 w 656"/>
                <a:gd name="T13" fmla="*/ 0 h 264"/>
                <a:gd name="T14" fmla="*/ 75 w 656"/>
                <a:gd name="T15" fmla="*/ 164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6" h="264">
                  <a:moveTo>
                    <a:pt x="75" y="164"/>
                  </a:moveTo>
                  <a:lnTo>
                    <a:pt x="46" y="204"/>
                  </a:lnTo>
                  <a:lnTo>
                    <a:pt x="23" y="227"/>
                  </a:lnTo>
                  <a:lnTo>
                    <a:pt x="0" y="263"/>
                  </a:lnTo>
                  <a:lnTo>
                    <a:pt x="644" y="71"/>
                  </a:lnTo>
                  <a:lnTo>
                    <a:pt x="655" y="11"/>
                  </a:lnTo>
                  <a:lnTo>
                    <a:pt x="640" y="0"/>
                  </a:lnTo>
                  <a:lnTo>
                    <a:pt x="75" y="164"/>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Freeform 989"/>
            <p:cNvSpPr>
              <a:spLocks/>
            </p:cNvSpPr>
            <p:nvPr/>
          </p:nvSpPr>
          <p:spPr bwMode="auto">
            <a:xfrm>
              <a:off x="4691415" y="4102095"/>
              <a:ext cx="1633185" cy="1043608"/>
            </a:xfrm>
            <a:custGeom>
              <a:avLst/>
              <a:gdLst>
                <a:gd name="T0" fmla="*/ 74 w 652"/>
                <a:gd name="T1" fmla="*/ 169 h 271"/>
                <a:gd name="T2" fmla="*/ 45 w 652"/>
                <a:gd name="T3" fmla="*/ 209 h 271"/>
                <a:gd name="T4" fmla="*/ 23 w 652"/>
                <a:gd name="T5" fmla="*/ 233 h 271"/>
                <a:gd name="T6" fmla="*/ 0 w 652"/>
                <a:gd name="T7" fmla="*/ 270 h 271"/>
                <a:gd name="T8" fmla="*/ 640 w 652"/>
                <a:gd name="T9" fmla="*/ 73 h 271"/>
                <a:gd name="T10" fmla="*/ 651 w 652"/>
                <a:gd name="T11" fmla="*/ 11 h 271"/>
                <a:gd name="T12" fmla="*/ 636 w 652"/>
                <a:gd name="T13" fmla="*/ 0 h 271"/>
                <a:gd name="T14" fmla="*/ 74 w 652"/>
                <a:gd name="T15" fmla="*/ 169 h 2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2" h="271">
                  <a:moveTo>
                    <a:pt x="74" y="169"/>
                  </a:moveTo>
                  <a:lnTo>
                    <a:pt x="45" y="209"/>
                  </a:lnTo>
                  <a:lnTo>
                    <a:pt x="23" y="233"/>
                  </a:lnTo>
                  <a:lnTo>
                    <a:pt x="0" y="270"/>
                  </a:lnTo>
                  <a:lnTo>
                    <a:pt x="640" y="73"/>
                  </a:lnTo>
                  <a:lnTo>
                    <a:pt x="651" y="11"/>
                  </a:lnTo>
                  <a:lnTo>
                    <a:pt x="636" y="0"/>
                  </a:lnTo>
                  <a:lnTo>
                    <a:pt x="74" y="169"/>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Freeform 990"/>
            <p:cNvSpPr>
              <a:spLocks/>
            </p:cNvSpPr>
            <p:nvPr/>
          </p:nvSpPr>
          <p:spPr bwMode="auto">
            <a:xfrm>
              <a:off x="6281188" y="3025427"/>
              <a:ext cx="196158" cy="167506"/>
            </a:xfrm>
            <a:custGeom>
              <a:avLst/>
              <a:gdLst>
                <a:gd name="T0" fmla="*/ 0 w 78"/>
                <a:gd name="T1" fmla="*/ 28 h 47"/>
                <a:gd name="T2" fmla="*/ 3 w 78"/>
                <a:gd name="T3" fmla="*/ 27 h 47"/>
                <a:gd name="T4" fmla="*/ 7 w 78"/>
                <a:gd name="T5" fmla="*/ 30 h 47"/>
                <a:gd name="T6" fmla="*/ 15 w 78"/>
                <a:gd name="T7" fmla="*/ 27 h 47"/>
                <a:gd name="T8" fmla="*/ 18 w 78"/>
                <a:gd name="T9" fmla="*/ 26 h 47"/>
                <a:gd name="T10" fmla="*/ 21 w 78"/>
                <a:gd name="T11" fmla="*/ 23 h 47"/>
                <a:gd name="T12" fmla="*/ 23 w 78"/>
                <a:gd name="T13" fmla="*/ 24 h 47"/>
                <a:gd name="T14" fmla="*/ 44 w 78"/>
                <a:gd name="T15" fmla="*/ 14 h 47"/>
                <a:gd name="T16" fmla="*/ 47 w 78"/>
                <a:gd name="T17" fmla="*/ 7 h 47"/>
                <a:gd name="T18" fmla="*/ 61 w 78"/>
                <a:gd name="T19" fmla="*/ 5 h 47"/>
                <a:gd name="T20" fmla="*/ 67 w 78"/>
                <a:gd name="T21" fmla="*/ 2 h 47"/>
                <a:gd name="T22" fmla="*/ 71 w 78"/>
                <a:gd name="T23" fmla="*/ 0 h 47"/>
                <a:gd name="T24" fmla="*/ 75 w 78"/>
                <a:gd name="T25" fmla="*/ 0 h 47"/>
                <a:gd name="T26" fmla="*/ 76 w 78"/>
                <a:gd name="T27" fmla="*/ 0 h 47"/>
                <a:gd name="T28" fmla="*/ 76 w 78"/>
                <a:gd name="T29" fmla="*/ 2 h 47"/>
                <a:gd name="T30" fmla="*/ 76 w 78"/>
                <a:gd name="T31" fmla="*/ 4 h 47"/>
                <a:gd name="T32" fmla="*/ 71 w 78"/>
                <a:gd name="T33" fmla="*/ 8 h 47"/>
                <a:gd name="T34" fmla="*/ 67 w 78"/>
                <a:gd name="T35" fmla="*/ 10 h 47"/>
                <a:gd name="T36" fmla="*/ 61 w 78"/>
                <a:gd name="T37" fmla="*/ 13 h 47"/>
                <a:gd name="T38" fmla="*/ 42 w 78"/>
                <a:gd name="T39" fmla="*/ 25 h 47"/>
                <a:gd name="T40" fmla="*/ 37 w 78"/>
                <a:gd name="T41" fmla="*/ 29 h 47"/>
                <a:gd name="T42" fmla="*/ 30 w 78"/>
                <a:gd name="T43" fmla="*/ 34 h 47"/>
                <a:gd name="T44" fmla="*/ 24 w 78"/>
                <a:gd name="T45" fmla="*/ 38 h 47"/>
                <a:gd name="T46" fmla="*/ 39 w 78"/>
                <a:gd name="T47" fmla="*/ 27 h 47"/>
                <a:gd name="T48" fmla="*/ 39 w 78"/>
                <a:gd name="T49" fmla="*/ 26 h 47"/>
                <a:gd name="T50" fmla="*/ 30 w 78"/>
                <a:gd name="T51" fmla="*/ 31 h 47"/>
                <a:gd name="T52" fmla="*/ 22 w 78"/>
                <a:gd name="T53" fmla="*/ 35 h 47"/>
                <a:gd name="T54" fmla="*/ 16 w 78"/>
                <a:gd name="T55" fmla="*/ 39 h 47"/>
                <a:gd name="T56" fmla="*/ 10 w 78"/>
                <a:gd name="T57" fmla="*/ 44 h 47"/>
                <a:gd name="T58" fmla="*/ 8 w 78"/>
                <a:gd name="T59" fmla="*/ 41 h 47"/>
                <a:gd name="T60" fmla="*/ 4 w 78"/>
                <a:gd name="T61" fmla="*/ 41 h 47"/>
                <a:gd name="T62" fmla="*/ 3 w 78"/>
                <a:gd name="T63" fmla="*/ 40 h 47"/>
                <a:gd name="T64" fmla="*/ 3 w 78"/>
                <a:gd name="T65" fmla="*/ 38 h 47"/>
                <a:gd name="T66" fmla="*/ 4 w 78"/>
                <a:gd name="T67" fmla="*/ 35 h 47"/>
                <a:gd name="T68" fmla="*/ 3 w 78"/>
                <a:gd name="T69" fmla="*/ 3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47">
                  <a:moveTo>
                    <a:pt x="5" y="33"/>
                  </a:moveTo>
                  <a:lnTo>
                    <a:pt x="0" y="28"/>
                  </a:lnTo>
                  <a:lnTo>
                    <a:pt x="2" y="27"/>
                  </a:lnTo>
                  <a:lnTo>
                    <a:pt x="3" y="27"/>
                  </a:lnTo>
                  <a:lnTo>
                    <a:pt x="4" y="27"/>
                  </a:lnTo>
                  <a:lnTo>
                    <a:pt x="7" y="30"/>
                  </a:lnTo>
                  <a:lnTo>
                    <a:pt x="10" y="30"/>
                  </a:lnTo>
                  <a:lnTo>
                    <a:pt x="15" y="27"/>
                  </a:lnTo>
                  <a:lnTo>
                    <a:pt x="16" y="27"/>
                  </a:lnTo>
                  <a:lnTo>
                    <a:pt x="18" y="26"/>
                  </a:lnTo>
                  <a:lnTo>
                    <a:pt x="19" y="24"/>
                  </a:lnTo>
                  <a:lnTo>
                    <a:pt x="21" y="23"/>
                  </a:lnTo>
                  <a:lnTo>
                    <a:pt x="22" y="23"/>
                  </a:lnTo>
                  <a:lnTo>
                    <a:pt x="23" y="24"/>
                  </a:lnTo>
                  <a:lnTo>
                    <a:pt x="22" y="26"/>
                  </a:lnTo>
                  <a:lnTo>
                    <a:pt x="44" y="14"/>
                  </a:lnTo>
                  <a:lnTo>
                    <a:pt x="44" y="9"/>
                  </a:lnTo>
                  <a:lnTo>
                    <a:pt x="47" y="7"/>
                  </a:lnTo>
                  <a:lnTo>
                    <a:pt x="47" y="13"/>
                  </a:lnTo>
                  <a:lnTo>
                    <a:pt x="61" y="5"/>
                  </a:lnTo>
                  <a:lnTo>
                    <a:pt x="64" y="4"/>
                  </a:lnTo>
                  <a:lnTo>
                    <a:pt x="67" y="2"/>
                  </a:lnTo>
                  <a:lnTo>
                    <a:pt x="69" y="1"/>
                  </a:lnTo>
                  <a:lnTo>
                    <a:pt x="71" y="0"/>
                  </a:lnTo>
                  <a:lnTo>
                    <a:pt x="73" y="0"/>
                  </a:lnTo>
                  <a:lnTo>
                    <a:pt x="75" y="0"/>
                  </a:lnTo>
                  <a:lnTo>
                    <a:pt x="76" y="0"/>
                  </a:lnTo>
                  <a:lnTo>
                    <a:pt x="76" y="0"/>
                  </a:lnTo>
                  <a:lnTo>
                    <a:pt x="77" y="1"/>
                  </a:lnTo>
                  <a:lnTo>
                    <a:pt x="76" y="2"/>
                  </a:lnTo>
                  <a:lnTo>
                    <a:pt x="76" y="3"/>
                  </a:lnTo>
                  <a:lnTo>
                    <a:pt x="76" y="4"/>
                  </a:lnTo>
                  <a:lnTo>
                    <a:pt x="74" y="6"/>
                  </a:lnTo>
                  <a:lnTo>
                    <a:pt x="71" y="8"/>
                  </a:lnTo>
                  <a:lnTo>
                    <a:pt x="70" y="9"/>
                  </a:lnTo>
                  <a:lnTo>
                    <a:pt x="67" y="10"/>
                  </a:lnTo>
                  <a:lnTo>
                    <a:pt x="65" y="12"/>
                  </a:lnTo>
                  <a:lnTo>
                    <a:pt x="61" y="13"/>
                  </a:lnTo>
                  <a:lnTo>
                    <a:pt x="44" y="24"/>
                  </a:lnTo>
                  <a:lnTo>
                    <a:pt x="42" y="25"/>
                  </a:lnTo>
                  <a:lnTo>
                    <a:pt x="40" y="27"/>
                  </a:lnTo>
                  <a:lnTo>
                    <a:pt x="37" y="29"/>
                  </a:lnTo>
                  <a:lnTo>
                    <a:pt x="33" y="31"/>
                  </a:lnTo>
                  <a:lnTo>
                    <a:pt x="30" y="34"/>
                  </a:lnTo>
                  <a:lnTo>
                    <a:pt x="27" y="35"/>
                  </a:lnTo>
                  <a:lnTo>
                    <a:pt x="24" y="38"/>
                  </a:lnTo>
                  <a:lnTo>
                    <a:pt x="33" y="31"/>
                  </a:lnTo>
                  <a:lnTo>
                    <a:pt x="39" y="27"/>
                  </a:lnTo>
                  <a:lnTo>
                    <a:pt x="40" y="25"/>
                  </a:lnTo>
                  <a:lnTo>
                    <a:pt x="39" y="26"/>
                  </a:lnTo>
                  <a:lnTo>
                    <a:pt x="35" y="28"/>
                  </a:lnTo>
                  <a:lnTo>
                    <a:pt x="30" y="31"/>
                  </a:lnTo>
                  <a:lnTo>
                    <a:pt x="26" y="33"/>
                  </a:lnTo>
                  <a:lnTo>
                    <a:pt x="22" y="35"/>
                  </a:lnTo>
                  <a:lnTo>
                    <a:pt x="18" y="37"/>
                  </a:lnTo>
                  <a:lnTo>
                    <a:pt x="16" y="39"/>
                  </a:lnTo>
                  <a:lnTo>
                    <a:pt x="13" y="40"/>
                  </a:lnTo>
                  <a:lnTo>
                    <a:pt x="10" y="44"/>
                  </a:lnTo>
                  <a:lnTo>
                    <a:pt x="8" y="46"/>
                  </a:lnTo>
                  <a:lnTo>
                    <a:pt x="8" y="41"/>
                  </a:lnTo>
                  <a:lnTo>
                    <a:pt x="6" y="42"/>
                  </a:lnTo>
                  <a:lnTo>
                    <a:pt x="4" y="41"/>
                  </a:lnTo>
                  <a:lnTo>
                    <a:pt x="3" y="41"/>
                  </a:lnTo>
                  <a:lnTo>
                    <a:pt x="3" y="40"/>
                  </a:lnTo>
                  <a:lnTo>
                    <a:pt x="3" y="39"/>
                  </a:lnTo>
                  <a:lnTo>
                    <a:pt x="3" y="38"/>
                  </a:lnTo>
                  <a:lnTo>
                    <a:pt x="4" y="36"/>
                  </a:lnTo>
                  <a:lnTo>
                    <a:pt x="4" y="35"/>
                  </a:lnTo>
                  <a:lnTo>
                    <a:pt x="3" y="35"/>
                  </a:lnTo>
                  <a:lnTo>
                    <a:pt x="3" y="35"/>
                  </a:lnTo>
                  <a:lnTo>
                    <a:pt x="5" y="33"/>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991"/>
            <p:cNvSpPr>
              <a:spLocks/>
            </p:cNvSpPr>
            <p:nvPr/>
          </p:nvSpPr>
          <p:spPr bwMode="auto">
            <a:xfrm>
              <a:off x="6281188" y="3025427"/>
              <a:ext cx="196158" cy="180730"/>
            </a:xfrm>
            <a:custGeom>
              <a:avLst/>
              <a:gdLst>
                <a:gd name="T0" fmla="*/ 0 w 78"/>
                <a:gd name="T1" fmla="*/ 30 h 51"/>
                <a:gd name="T2" fmla="*/ 3 w 78"/>
                <a:gd name="T3" fmla="*/ 29 h 51"/>
                <a:gd name="T4" fmla="*/ 7 w 78"/>
                <a:gd name="T5" fmla="*/ 32 h 51"/>
                <a:gd name="T6" fmla="*/ 15 w 78"/>
                <a:gd name="T7" fmla="*/ 29 h 51"/>
                <a:gd name="T8" fmla="*/ 18 w 78"/>
                <a:gd name="T9" fmla="*/ 28 h 51"/>
                <a:gd name="T10" fmla="*/ 21 w 78"/>
                <a:gd name="T11" fmla="*/ 25 h 51"/>
                <a:gd name="T12" fmla="*/ 23 w 78"/>
                <a:gd name="T13" fmla="*/ 26 h 51"/>
                <a:gd name="T14" fmla="*/ 44 w 78"/>
                <a:gd name="T15" fmla="*/ 15 h 51"/>
                <a:gd name="T16" fmla="*/ 47 w 78"/>
                <a:gd name="T17" fmla="*/ 7 h 51"/>
                <a:gd name="T18" fmla="*/ 61 w 78"/>
                <a:gd name="T19" fmla="*/ 5 h 51"/>
                <a:gd name="T20" fmla="*/ 67 w 78"/>
                <a:gd name="T21" fmla="*/ 2 h 51"/>
                <a:gd name="T22" fmla="*/ 71 w 78"/>
                <a:gd name="T23" fmla="*/ 0 h 51"/>
                <a:gd name="T24" fmla="*/ 75 w 78"/>
                <a:gd name="T25" fmla="*/ 0 h 51"/>
                <a:gd name="T26" fmla="*/ 76 w 78"/>
                <a:gd name="T27" fmla="*/ 0 h 51"/>
                <a:gd name="T28" fmla="*/ 76 w 78"/>
                <a:gd name="T29" fmla="*/ 2 h 51"/>
                <a:gd name="T30" fmla="*/ 76 w 78"/>
                <a:gd name="T31" fmla="*/ 4 h 51"/>
                <a:gd name="T32" fmla="*/ 71 w 78"/>
                <a:gd name="T33" fmla="*/ 8 h 51"/>
                <a:gd name="T34" fmla="*/ 67 w 78"/>
                <a:gd name="T35" fmla="*/ 11 h 51"/>
                <a:gd name="T36" fmla="*/ 61 w 78"/>
                <a:gd name="T37" fmla="*/ 14 h 51"/>
                <a:gd name="T38" fmla="*/ 42 w 78"/>
                <a:gd name="T39" fmla="*/ 27 h 51"/>
                <a:gd name="T40" fmla="*/ 37 w 78"/>
                <a:gd name="T41" fmla="*/ 31 h 51"/>
                <a:gd name="T42" fmla="*/ 30 w 78"/>
                <a:gd name="T43" fmla="*/ 37 h 51"/>
                <a:gd name="T44" fmla="*/ 24 w 78"/>
                <a:gd name="T45" fmla="*/ 41 h 51"/>
                <a:gd name="T46" fmla="*/ 39 w 78"/>
                <a:gd name="T47" fmla="*/ 29 h 51"/>
                <a:gd name="T48" fmla="*/ 39 w 78"/>
                <a:gd name="T49" fmla="*/ 28 h 51"/>
                <a:gd name="T50" fmla="*/ 30 w 78"/>
                <a:gd name="T51" fmla="*/ 33 h 51"/>
                <a:gd name="T52" fmla="*/ 22 w 78"/>
                <a:gd name="T53" fmla="*/ 38 h 51"/>
                <a:gd name="T54" fmla="*/ 16 w 78"/>
                <a:gd name="T55" fmla="*/ 42 h 51"/>
                <a:gd name="T56" fmla="*/ 10 w 78"/>
                <a:gd name="T57" fmla="*/ 48 h 51"/>
                <a:gd name="T58" fmla="*/ 8 w 78"/>
                <a:gd name="T59" fmla="*/ 45 h 51"/>
                <a:gd name="T60" fmla="*/ 4 w 78"/>
                <a:gd name="T61" fmla="*/ 45 h 51"/>
                <a:gd name="T62" fmla="*/ 3 w 78"/>
                <a:gd name="T63" fmla="*/ 44 h 51"/>
                <a:gd name="T64" fmla="*/ 3 w 78"/>
                <a:gd name="T65" fmla="*/ 41 h 51"/>
                <a:gd name="T66" fmla="*/ 4 w 78"/>
                <a:gd name="T67" fmla="*/ 38 h 51"/>
                <a:gd name="T68" fmla="*/ 3 w 78"/>
                <a:gd name="T69" fmla="*/ 3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51">
                  <a:moveTo>
                    <a:pt x="5" y="36"/>
                  </a:moveTo>
                  <a:lnTo>
                    <a:pt x="0" y="30"/>
                  </a:lnTo>
                  <a:lnTo>
                    <a:pt x="2" y="29"/>
                  </a:lnTo>
                  <a:lnTo>
                    <a:pt x="3" y="29"/>
                  </a:lnTo>
                  <a:lnTo>
                    <a:pt x="4" y="29"/>
                  </a:lnTo>
                  <a:lnTo>
                    <a:pt x="7" y="32"/>
                  </a:lnTo>
                  <a:lnTo>
                    <a:pt x="10" y="32"/>
                  </a:lnTo>
                  <a:lnTo>
                    <a:pt x="15" y="29"/>
                  </a:lnTo>
                  <a:lnTo>
                    <a:pt x="16" y="29"/>
                  </a:lnTo>
                  <a:lnTo>
                    <a:pt x="18" y="28"/>
                  </a:lnTo>
                  <a:lnTo>
                    <a:pt x="19" y="26"/>
                  </a:lnTo>
                  <a:lnTo>
                    <a:pt x="21" y="25"/>
                  </a:lnTo>
                  <a:lnTo>
                    <a:pt x="22" y="25"/>
                  </a:lnTo>
                  <a:lnTo>
                    <a:pt x="23" y="26"/>
                  </a:lnTo>
                  <a:lnTo>
                    <a:pt x="22" y="28"/>
                  </a:lnTo>
                  <a:lnTo>
                    <a:pt x="44" y="15"/>
                  </a:lnTo>
                  <a:lnTo>
                    <a:pt x="44" y="9"/>
                  </a:lnTo>
                  <a:lnTo>
                    <a:pt x="47" y="7"/>
                  </a:lnTo>
                  <a:lnTo>
                    <a:pt x="47" y="14"/>
                  </a:lnTo>
                  <a:lnTo>
                    <a:pt x="61" y="5"/>
                  </a:lnTo>
                  <a:lnTo>
                    <a:pt x="64" y="4"/>
                  </a:lnTo>
                  <a:lnTo>
                    <a:pt x="67" y="2"/>
                  </a:lnTo>
                  <a:lnTo>
                    <a:pt x="69" y="1"/>
                  </a:lnTo>
                  <a:lnTo>
                    <a:pt x="71" y="0"/>
                  </a:lnTo>
                  <a:lnTo>
                    <a:pt x="73" y="0"/>
                  </a:lnTo>
                  <a:lnTo>
                    <a:pt x="75" y="0"/>
                  </a:lnTo>
                  <a:lnTo>
                    <a:pt x="76" y="0"/>
                  </a:lnTo>
                  <a:lnTo>
                    <a:pt x="76" y="0"/>
                  </a:lnTo>
                  <a:lnTo>
                    <a:pt x="77" y="1"/>
                  </a:lnTo>
                  <a:lnTo>
                    <a:pt x="76" y="2"/>
                  </a:lnTo>
                  <a:lnTo>
                    <a:pt x="76" y="3"/>
                  </a:lnTo>
                  <a:lnTo>
                    <a:pt x="76" y="4"/>
                  </a:lnTo>
                  <a:lnTo>
                    <a:pt x="74" y="6"/>
                  </a:lnTo>
                  <a:lnTo>
                    <a:pt x="71" y="8"/>
                  </a:lnTo>
                  <a:lnTo>
                    <a:pt x="70" y="9"/>
                  </a:lnTo>
                  <a:lnTo>
                    <a:pt x="67" y="11"/>
                  </a:lnTo>
                  <a:lnTo>
                    <a:pt x="65" y="13"/>
                  </a:lnTo>
                  <a:lnTo>
                    <a:pt x="61" y="14"/>
                  </a:lnTo>
                  <a:lnTo>
                    <a:pt x="44" y="26"/>
                  </a:lnTo>
                  <a:lnTo>
                    <a:pt x="42" y="27"/>
                  </a:lnTo>
                  <a:lnTo>
                    <a:pt x="40" y="29"/>
                  </a:lnTo>
                  <a:lnTo>
                    <a:pt x="37" y="31"/>
                  </a:lnTo>
                  <a:lnTo>
                    <a:pt x="33" y="34"/>
                  </a:lnTo>
                  <a:lnTo>
                    <a:pt x="30" y="37"/>
                  </a:lnTo>
                  <a:lnTo>
                    <a:pt x="27" y="38"/>
                  </a:lnTo>
                  <a:lnTo>
                    <a:pt x="24" y="41"/>
                  </a:lnTo>
                  <a:lnTo>
                    <a:pt x="33" y="33"/>
                  </a:lnTo>
                  <a:lnTo>
                    <a:pt x="39" y="29"/>
                  </a:lnTo>
                  <a:lnTo>
                    <a:pt x="40" y="27"/>
                  </a:lnTo>
                  <a:lnTo>
                    <a:pt x="39" y="28"/>
                  </a:lnTo>
                  <a:lnTo>
                    <a:pt x="35" y="30"/>
                  </a:lnTo>
                  <a:lnTo>
                    <a:pt x="30" y="33"/>
                  </a:lnTo>
                  <a:lnTo>
                    <a:pt x="26" y="36"/>
                  </a:lnTo>
                  <a:lnTo>
                    <a:pt x="22" y="38"/>
                  </a:lnTo>
                  <a:lnTo>
                    <a:pt x="18" y="40"/>
                  </a:lnTo>
                  <a:lnTo>
                    <a:pt x="16" y="42"/>
                  </a:lnTo>
                  <a:lnTo>
                    <a:pt x="13" y="43"/>
                  </a:lnTo>
                  <a:lnTo>
                    <a:pt x="10" y="48"/>
                  </a:lnTo>
                  <a:lnTo>
                    <a:pt x="8" y="50"/>
                  </a:lnTo>
                  <a:lnTo>
                    <a:pt x="8" y="45"/>
                  </a:lnTo>
                  <a:lnTo>
                    <a:pt x="6" y="46"/>
                  </a:lnTo>
                  <a:lnTo>
                    <a:pt x="4" y="45"/>
                  </a:lnTo>
                  <a:lnTo>
                    <a:pt x="3" y="45"/>
                  </a:lnTo>
                  <a:lnTo>
                    <a:pt x="3" y="44"/>
                  </a:lnTo>
                  <a:lnTo>
                    <a:pt x="3" y="42"/>
                  </a:lnTo>
                  <a:lnTo>
                    <a:pt x="3" y="41"/>
                  </a:lnTo>
                  <a:lnTo>
                    <a:pt x="4" y="39"/>
                  </a:lnTo>
                  <a:lnTo>
                    <a:pt x="4" y="38"/>
                  </a:lnTo>
                  <a:lnTo>
                    <a:pt x="3" y="38"/>
                  </a:lnTo>
                  <a:lnTo>
                    <a:pt x="3" y="38"/>
                  </a:lnTo>
                  <a:lnTo>
                    <a:pt x="5" y="3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6" name="Group 992"/>
            <p:cNvGrpSpPr>
              <a:grpSpLocks/>
            </p:cNvGrpSpPr>
            <p:nvPr/>
          </p:nvGrpSpPr>
          <p:grpSpPr bwMode="auto">
            <a:xfrm>
              <a:off x="3731125" y="3697657"/>
              <a:ext cx="63918" cy="114610"/>
              <a:chOff x="2852" y="2931"/>
              <a:chExt cx="26" cy="32"/>
            </a:xfrm>
          </p:grpSpPr>
          <p:sp>
            <p:nvSpPr>
              <p:cNvPr id="1146" name="Freeform 993"/>
              <p:cNvSpPr>
                <a:spLocks/>
              </p:cNvSpPr>
              <p:nvPr/>
            </p:nvSpPr>
            <p:spPr bwMode="auto">
              <a:xfrm>
                <a:off x="2852" y="2931"/>
                <a:ext cx="26" cy="32"/>
              </a:xfrm>
              <a:custGeom>
                <a:avLst/>
                <a:gdLst>
                  <a:gd name="T0" fmla="*/ 0 w 26"/>
                  <a:gd name="T1" fmla="*/ 4 h 32"/>
                  <a:gd name="T2" fmla="*/ 2 w 26"/>
                  <a:gd name="T3" fmla="*/ 5 h 32"/>
                  <a:gd name="T4" fmla="*/ 5 w 26"/>
                  <a:gd name="T5" fmla="*/ 4 h 32"/>
                  <a:gd name="T6" fmla="*/ 6 w 26"/>
                  <a:gd name="T7" fmla="*/ 5 h 32"/>
                  <a:gd name="T8" fmla="*/ 9 w 26"/>
                  <a:gd name="T9" fmla="*/ 5 h 32"/>
                  <a:gd name="T10" fmla="*/ 12 w 26"/>
                  <a:gd name="T11" fmla="*/ 5 h 32"/>
                  <a:gd name="T12" fmla="*/ 12 w 26"/>
                  <a:gd name="T13" fmla="*/ 4 h 32"/>
                  <a:gd name="T14" fmla="*/ 14 w 26"/>
                  <a:gd name="T15" fmla="*/ 4 h 32"/>
                  <a:gd name="T16" fmla="*/ 15 w 26"/>
                  <a:gd name="T17" fmla="*/ 4 h 32"/>
                  <a:gd name="T18" fmla="*/ 15 w 26"/>
                  <a:gd name="T19" fmla="*/ 2 h 32"/>
                  <a:gd name="T20" fmla="*/ 17 w 26"/>
                  <a:gd name="T21" fmla="*/ 0 h 32"/>
                  <a:gd name="T22" fmla="*/ 20 w 26"/>
                  <a:gd name="T23" fmla="*/ 1 h 32"/>
                  <a:gd name="T24" fmla="*/ 21 w 26"/>
                  <a:gd name="T25" fmla="*/ 4 h 32"/>
                  <a:gd name="T26" fmla="*/ 21 w 26"/>
                  <a:gd name="T27" fmla="*/ 6 h 32"/>
                  <a:gd name="T28" fmla="*/ 21 w 26"/>
                  <a:gd name="T29" fmla="*/ 7 h 32"/>
                  <a:gd name="T30" fmla="*/ 22 w 26"/>
                  <a:gd name="T31" fmla="*/ 8 h 32"/>
                  <a:gd name="T32" fmla="*/ 24 w 26"/>
                  <a:gd name="T33" fmla="*/ 9 h 32"/>
                  <a:gd name="T34" fmla="*/ 24 w 26"/>
                  <a:gd name="T35" fmla="*/ 11 h 32"/>
                  <a:gd name="T36" fmla="*/ 23 w 26"/>
                  <a:gd name="T37" fmla="*/ 12 h 32"/>
                  <a:gd name="T38" fmla="*/ 22 w 26"/>
                  <a:gd name="T39" fmla="*/ 12 h 32"/>
                  <a:gd name="T40" fmla="*/ 22 w 26"/>
                  <a:gd name="T41" fmla="*/ 16 h 32"/>
                  <a:gd name="T42" fmla="*/ 22 w 26"/>
                  <a:gd name="T43" fmla="*/ 18 h 32"/>
                  <a:gd name="T44" fmla="*/ 23 w 26"/>
                  <a:gd name="T45" fmla="*/ 20 h 32"/>
                  <a:gd name="T46" fmla="*/ 24 w 26"/>
                  <a:gd name="T47" fmla="*/ 21 h 32"/>
                  <a:gd name="T48" fmla="*/ 24 w 26"/>
                  <a:gd name="T49" fmla="*/ 24 h 32"/>
                  <a:gd name="T50" fmla="*/ 25 w 26"/>
                  <a:gd name="T51" fmla="*/ 28 h 32"/>
                  <a:gd name="T52" fmla="*/ 24 w 26"/>
                  <a:gd name="T53" fmla="*/ 30 h 32"/>
                  <a:gd name="T54" fmla="*/ 22 w 26"/>
                  <a:gd name="T55" fmla="*/ 31 h 32"/>
                  <a:gd name="T56" fmla="*/ 21 w 26"/>
                  <a:gd name="T57" fmla="*/ 30 h 32"/>
                  <a:gd name="T58" fmla="*/ 20 w 26"/>
                  <a:gd name="T59" fmla="*/ 29 h 32"/>
                  <a:gd name="T60" fmla="*/ 19 w 26"/>
                  <a:gd name="T61" fmla="*/ 29 h 32"/>
                  <a:gd name="T62" fmla="*/ 18 w 26"/>
                  <a:gd name="T63" fmla="*/ 27 h 32"/>
                  <a:gd name="T64" fmla="*/ 18 w 26"/>
                  <a:gd name="T65" fmla="*/ 25 h 32"/>
                  <a:gd name="T66" fmla="*/ 18 w 26"/>
                  <a:gd name="T67" fmla="*/ 23 h 32"/>
                  <a:gd name="T68" fmla="*/ 16 w 26"/>
                  <a:gd name="T69" fmla="*/ 23 h 32"/>
                  <a:gd name="T70" fmla="*/ 16 w 26"/>
                  <a:gd name="T71" fmla="*/ 25 h 32"/>
                  <a:gd name="T72" fmla="*/ 16 w 26"/>
                  <a:gd name="T73" fmla="*/ 27 h 32"/>
                  <a:gd name="T74" fmla="*/ 16 w 26"/>
                  <a:gd name="T75" fmla="*/ 30 h 32"/>
                  <a:gd name="T76" fmla="*/ 13 w 26"/>
                  <a:gd name="T77" fmla="*/ 30 h 32"/>
                  <a:gd name="T78" fmla="*/ 13 w 26"/>
                  <a:gd name="T79" fmla="*/ 29 h 32"/>
                  <a:gd name="T80" fmla="*/ 14 w 26"/>
                  <a:gd name="T81" fmla="*/ 27 h 32"/>
                  <a:gd name="T82" fmla="*/ 13 w 26"/>
                  <a:gd name="T83" fmla="*/ 26 h 32"/>
                  <a:gd name="T84" fmla="*/ 13 w 26"/>
                  <a:gd name="T85" fmla="*/ 26 h 32"/>
                  <a:gd name="T86" fmla="*/ 12 w 26"/>
                  <a:gd name="T87" fmla="*/ 25 h 32"/>
                  <a:gd name="T88" fmla="*/ 12 w 26"/>
                  <a:gd name="T89" fmla="*/ 23 h 32"/>
                  <a:gd name="T90" fmla="*/ 11 w 26"/>
                  <a:gd name="T91" fmla="*/ 21 h 32"/>
                  <a:gd name="T92" fmla="*/ 10 w 26"/>
                  <a:gd name="T93" fmla="*/ 20 h 32"/>
                  <a:gd name="T94" fmla="*/ 10 w 26"/>
                  <a:gd name="T95" fmla="*/ 18 h 32"/>
                  <a:gd name="T96" fmla="*/ 11 w 26"/>
                  <a:gd name="T97" fmla="*/ 17 h 32"/>
                  <a:gd name="T98" fmla="*/ 10 w 26"/>
                  <a:gd name="T99" fmla="*/ 14 h 32"/>
                  <a:gd name="T100" fmla="*/ 10 w 26"/>
                  <a:gd name="T101" fmla="*/ 11 h 32"/>
                  <a:gd name="T102" fmla="*/ 9 w 26"/>
                  <a:gd name="T103" fmla="*/ 9 h 32"/>
                  <a:gd name="T104" fmla="*/ 6 w 26"/>
                  <a:gd name="T105" fmla="*/ 8 h 32"/>
                  <a:gd name="T106" fmla="*/ 6 w 26"/>
                  <a:gd name="T107" fmla="*/ 6 h 32"/>
                  <a:gd name="T108" fmla="*/ 4 w 26"/>
                  <a:gd name="T109" fmla="*/ 6 h 32"/>
                  <a:gd name="T110" fmla="*/ 2 w 26"/>
                  <a:gd name="T111" fmla="*/ 6 h 32"/>
                  <a:gd name="T112" fmla="*/ 0 w 26"/>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 h="32">
                    <a:moveTo>
                      <a:pt x="0" y="6"/>
                    </a:moveTo>
                    <a:lnTo>
                      <a:pt x="0" y="4"/>
                    </a:lnTo>
                    <a:lnTo>
                      <a:pt x="2" y="4"/>
                    </a:lnTo>
                    <a:lnTo>
                      <a:pt x="2" y="5"/>
                    </a:lnTo>
                    <a:lnTo>
                      <a:pt x="4" y="5"/>
                    </a:lnTo>
                    <a:lnTo>
                      <a:pt x="5" y="4"/>
                    </a:lnTo>
                    <a:lnTo>
                      <a:pt x="6" y="4"/>
                    </a:lnTo>
                    <a:lnTo>
                      <a:pt x="6" y="5"/>
                    </a:lnTo>
                    <a:lnTo>
                      <a:pt x="6" y="5"/>
                    </a:lnTo>
                    <a:lnTo>
                      <a:pt x="9" y="5"/>
                    </a:lnTo>
                    <a:lnTo>
                      <a:pt x="10" y="5"/>
                    </a:lnTo>
                    <a:lnTo>
                      <a:pt x="12" y="5"/>
                    </a:lnTo>
                    <a:lnTo>
                      <a:pt x="12" y="5"/>
                    </a:lnTo>
                    <a:lnTo>
                      <a:pt x="12" y="4"/>
                    </a:lnTo>
                    <a:lnTo>
                      <a:pt x="13" y="4"/>
                    </a:lnTo>
                    <a:lnTo>
                      <a:pt x="14" y="4"/>
                    </a:lnTo>
                    <a:lnTo>
                      <a:pt x="14" y="4"/>
                    </a:lnTo>
                    <a:lnTo>
                      <a:pt x="15" y="4"/>
                    </a:lnTo>
                    <a:lnTo>
                      <a:pt x="15" y="3"/>
                    </a:lnTo>
                    <a:lnTo>
                      <a:pt x="15" y="2"/>
                    </a:lnTo>
                    <a:lnTo>
                      <a:pt x="16" y="1"/>
                    </a:lnTo>
                    <a:lnTo>
                      <a:pt x="17" y="0"/>
                    </a:lnTo>
                    <a:lnTo>
                      <a:pt x="18" y="0"/>
                    </a:lnTo>
                    <a:lnTo>
                      <a:pt x="20" y="1"/>
                    </a:lnTo>
                    <a:lnTo>
                      <a:pt x="21" y="3"/>
                    </a:lnTo>
                    <a:lnTo>
                      <a:pt x="21" y="4"/>
                    </a:lnTo>
                    <a:lnTo>
                      <a:pt x="21" y="5"/>
                    </a:lnTo>
                    <a:lnTo>
                      <a:pt x="21" y="6"/>
                    </a:lnTo>
                    <a:lnTo>
                      <a:pt x="20" y="7"/>
                    </a:lnTo>
                    <a:lnTo>
                      <a:pt x="21" y="7"/>
                    </a:lnTo>
                    <a:lnTo>
                      <a:pt x="22" y="7"/>
                    </a:lnTo>
                    <a:lnTo>
                      <a:pt x="22" y="8"/>
                    </a:lnTo>
                    <a:lnTo>
                      <a:pt x="24" y="8"/>
                    </a:lnTo>
                    <a:lnTo>
                      <a:pt x="24" y="9"/>
                    </a:lnTo>
                    <a:lnTo>
                      <a:pt x="24" y="10"/>
                    </a:lnTo>
                    <a:lnTo>
                      <a:pt x="24" y="11"/>
                    </a:lnTo>
                    <a:lnTo>
                      <a:pt x="24" y="12"/>
                    </a:lnTo>
                    <a:lnTo>
                      <a:pt x="23" y="12"/>
                    </a:lnTo>
                    <a:lnTo>
                      <a:pt x="22" y="12"/>
                    </a:lnTo>
                    <a:lnTo>
                      <a:pt x="22" y="12"/>
                    </a:lnTo>
                    <a:lnTo>
                      <a:pt x="22" y="12"/>
                    </a:lnTo>
                    <a:lnTo>
                      <a:pt x="22" y="16"/>
                    </a:lnTo>
                    <a:lnTo>
                      <a:pt x="22" y="17"/>
                    </a:lnTo>
                    <a:lnTo>
                      <a:pt x="22" y="18"/>
                    </a:lnTo>
                    <a:lnTo>
                      <a:pt x="22" y="19"/>
                    </a:lnTo>
                    <a:lnTo>
                      <a:pt x="23" y="20"/>
                    </a:lnTo>
                    <a:lnTo>
                      <a:pt x="23" y="21"/>
                    </a:lnTo>
                    <a:lnTo>
                      <a:pt x="24" y="21"/>
                    </a:lnTo>
                    <a:lnTo>
                      <a:pt x="24" y="23"/>
                    </a:lnTo>
                    <a:lnTo>
                      <a:pt x="24" y="24"/>
                    </a:lnTo>
                    <a:lnTo>
                      <a:pt x="25" y="26"/>
                    </a:lnTo>
                    <a:lnTo>
                      <a:pt x="25" y="28"/>
                    </a:lnTo>
                    <a:lnTo>
                      <a:pt x="25" y="30"/>
                    </a:lnTo>
                    <a:lnTo>
                      <a:pt x="24" y="30"/>
                    </a:lnTo>
                    <a:lnTo>
                      <a:pt x="24" y="30"/>
                    </a:lnTo>
                    <a:lnTo>
                      <a:pt x="22" y="31"/>
                    </a:lnTo>
                    <a:lnTo>
                      <a:pt x="21" y="30"/>
                    </a:lnTo>
                    <a:lnTo>
                      <a:pt x="21" y="30"/>
                    </a:lnTo>
                    <a:lnTo>
                      <a:pt x="21" y="30"/>
                    </a:lnTo>
                    <a:lnTo>
                      <a:pt x="20" y="29"/>
                    </a:lnTo>
                    <a:lnTo>
                      <a:pt x="19" y="28"/>
                    </a:lnTo>
                    <a:lnTo>
                      <a:pt x="19" y="29"/>
                    </a:lnTo>
                    <a:lnTo>
                      <a:pt x="18" y="28"/>
                    </a:lnTo>
                    <a:lnTo>
                      <a:pt x="18" y="27"/>
                    </a:lnTo>
                    <a:lnTo>
                      <a:pt x="18" y="26"/>
                    </a:lnTo>
                    <a:lnTo>
                      <a:pt x="18" y="25"/>
                    </a:lnTo>
                    <a:lnTo>
                      <a:pt x="18" y="24"/>
                    </a:lnTo>
                    <a:lnTo>
                      <a:pt x="18" y="23"/>
                    </a:lnTo>
                    <a:lnTo>
                      <a:pt x="16" y="23"/>
                    </a:lnTo>
                    <a:lnTo>
                      <a:pt x="16" y="23"/>
                    </a:lnTo>
                    <a:lnTo>
                      <a:pt x="15" y="24"/>
                    </a:lnTo>
                    <a:lnTo>
                      <a:pt x="16" y="25"/>
                    </a:lnTo>
                    <a:lnTo>
                      <a:pt x="16" y="26"/>
                    </a:lnTo>
                    <a:lnTo>
                      <a:pt x="16" y="27"/>
                    </a:lnTo>
                    <a:lnTo>
                      <a:pt x="16" y="29"/>
                    </a:lnTo>
                    <a:lnTo>
                      <a:pt x="16" y="30"/>
                    </a:lnTo>
                    <a:lnTo>
                      <a:pt x="15" y="30"/>
                    </a:lnTo>
                    <a:lnTo>
                      <a:pt x="13" y="30"/>
                    </a:lnTo>
                    <a:lnTo>
                      <a:pt x="13" y="30"/>
                    </a:lnTo>
                    <a:lnTo>
                      <a:pt x="13" y="29"/>
                    </a:lnTo>
                    <a:lnTo>
                      <a:pt x="14" y="28"/>
                    </a:lnTo>
                    <a:lnTo>
                      <a:pt x="14" y="27"/>
                    </a:lnTo>
                    <a:lnTo>
                      <a:pt x="14" y="26"/>
                    </a:lnTo>
                    <a:lnTo>
                      <a:pt x="13" y="26"/>
                    </a:lnTo>
                    <a:lnTo>
                      <a:pt x="13" y="26"/>
                    </a:lnTo>
                    <a:lnTo>
                      <a:pt x="13" y="26"/>
                    </a:lnTo>
                    <a:lnTo>
                      <a:pt x="13" y="25"/>
                    </a:lnTo>
                    <a:lnTo>
                      <a:pt x="12" y="25"/>
                    </a:lnTo>
                    <a:lnTo>
                      <a:pt x="12" y="24"/>
                    </a:lnTo>
                    <a:lnTo>
                      <a:pt x="12" y="23"/>
                    </a:lnTo>
                    <a:lnTo>
                      <a:pt x="11" y="22"/>
                    </a:lnTo>
                    <a:lnTo>
                      <a:pt x="11" y="21"/>
                    </a:lnTo>
                    <a:lnTo>
                      <a:pt x="11" y="21"/>
                    </a:lnTo>
                    <a:lnTo>
                      <a:pt x="10" y="20"/>
                    </a:lnTo>
                    <a:lnTo>
                      <a:pt x="10" y="19"/>
                    </a:lnTo>
                    <a:lnTo>
                      <a:pt x="10" y="18"/>
                    </a:lnTo>
                    <a:lnTo>
                      <a:pt x="10" y="17"/>
                    </a:lnTo>
                    <a:lnTo>
                      <a:pt x="11" y="17"/>
                    </a:lnTo>
                    <a:lnTo>
                      <a:pt x="10" y="16"/>
                    </a:lnTo>
                    <a:lnTo>
                      <a:pt x="10" y="14"/>
                    </a:lnTo>
                    <a:lnTo>
                      <a:pt x="9" y="12"/>
                    </a:lnTo>
                    <a:lnTo>
                      <a:pt x="10" y="11"/>
                    </a:lnTo>
                    <a:lnTo>
                      <a:pt x="10" y="10"/>
                    </a:lnTo>
                    <a:lnTo>
                      <a:pt x="9" y="9"/>
                    </a:lnTo>
                    <a:lnTo>
                      <a:pt x="7" y="8"/>
                    </a:lnTo>
                    <a:lnTo>
                      <a:pt x="6" y="8"/>
                    </a:lnTo>
                    <a:lnTo>
                      <a:pt x="6" y="7"/>
                    </a:lnTo>
                    <a:lnTo>
                      <a:pt x="6" y="6"/>
                    </a:lnTo>
                    <a:lnTo>
                      <a:pt x="5" y="6"/>
                    </a:lnTo>
                    <a:lnTo>
                      <a:pt x="4" y="6"/>
                    </a:lnTo>
                    <a:lnTo>
                      <a:pt x="3" y="6"/>
                    </a:lnTo>
                    <a:lnTo>
                      <a:pt x="2" y="6"/>
                    </a:lnTo>
                    <a:lnTo>
                      <a:pt x="1"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 name="Freeform 994"/>
              <p:cNvSpPr>
                <a:spLocks/>
              </p:cNvSpPr>
              <p:nvPr/>
            </p:nvSpPr>
            <p:spPr bwMode="auto">
              <a:xfrm>
                <a:off x="2852" y="2931"/>
                <a:ext cx="26" cy="32"/>
              </a:xfrm>
              <a:custGeom>
                <a:avLst/>
                <a:gdLst>
                  <a:gd name="T0" fmla="*/ 0 w 26"/>
                  <a:gd name="T1" fmla="*/ 4 h 32"/>
                  <a:gd name="T2" fmla="*/ 2 w 26"/>
                  <a:gd name="T3" fmla="*/ 5 h 32"/>
                  <a:gd name="T4" fmla="*/ 5 w 26"/>
                  <a:gd name="T5" fmla="*/ 4 h 32"/>
                  <a:gd name="T6" fmla="*/ 6 w 26"/>
                  <a:gd name="T7" fmla="*/ 5 h 32"/>
                  <a:gd name="T8" fmla="*/ 9 w 26"/>
                  <a:gd name="T9" fmla="*/ 5 h 32"/>
                  <a:gd name="T10" fmla="*/ 12 w 26"/>
                  <a:gd name="T11" fmla="*/ 5 h 32"/>
                  <a:gd name="T12" fmla="*/ 12 w 26"/>
                  <a:gd name="T13" fmla="*/ 4 h 32"/>
                  <a:gd name="T14" fmla="*/ 14 w 26"/>
                  <a:gd name="T15" fmla="*/ 4 h 32"/>
                  <a:gd name="T16" fmla="*/ 15 w 26"/>
                  <a:gd name="T17" fmla="*/ 4 h 32"/>
                  <a:gd name="T18" fmla="*/ 15 w 26"/>
                  <a:gd name="T19" fmla="*/ 2 h 32"/>
                  <a:gd name="T20" fmla="*/ 17 w 26"/>
                  <a:gd name="T21" fmla="*/ 0 h 32"/>
                  <a:gd name="T22" fmla="*/ 20 w 26"/>
                  <a:gd name="T23" fmla="*/ 1 h 32"/>
                  <a:gd name="T24" fmla="*/ 21 w 26"/>
                  <a:gd name="T25" fmla="*/ 4 h 32"/>
                  <a:gd name="T26" fmla="*/ 21 w 26"/>
                  <a:gd name="T27" fmla="*/ 6 h 32"/>
                  <a:gd name="T28" fmla="*/ 21 w 26"/>
                  <a:gd name="T29" fmla="*/ 7 h 32"/>
                  <a:gd name="T30" fmla="*/ 22 w 26"/>
                  <a:gd name="T31" fmla="*/ 8 h 32"/>
                  <a:gd name="T32" fmla="*/ 24 w 26"/>
                  <a:gd name="T33" fmla="*/ 9 h 32"/>
                  <a:gd name="T34" fmla="*/ 24 w 26"/>
                  <a:gd name="T35" fmla="*/ 11 h 32"/>
                  <a:gd name="T36" fmla="*/ 23 w 26"/>
                  <a:gd name="T37" fmla="*/ 12 h 32"/>
                  <a:gd name="T38" fmla="*/ 22 w 26"/>
                  <a:gd name="T39" fmla="*/ 12 h 32"/>
                  <a:gd name="T40" fmla="*/ 22 w 26"/>
                  <a:gd name="T41" fmla="*/ 16 h 32"/>
                  <a:gd name="T42" fmla="*/ 22 w 26"/>
                  <a:gd name="T43" fmla="*/ 18 h 32"/>
                  <a:gd name="T44" fmla="*/ 23 w 26"/>
                  <a:gd name="T45" fmla="*/ 20 h 32"/>
                  <a:gd name="T46" fmla="*/ 24 w 26"/>
                  <a:gd name="T47" fmla="*/ 21 h 32"/>
                  <a:gd name="T48" fmla="*/ 24 w 26"/>
                  <a:gd name="T49" fmla="*/ 24 h 32"/>
                  <a:gd name="T50" fmla="*/ 25 w 26"/>
                  <a:gd name="T51" fmla="*/ 28 h 32"/>
                  <a:gd name="T52" fmla="*/ 24 w 26"/>
                  <a:gd name="T53" fmla="*/ 30 h 32"/>
                  <a:gd name="T54" fmla="*/ 22 w 26"/>
                  <a:gd name="T55" fmla="*/ 31 h 32"/>
                  <a:gd name="T56" fmla="*/ 21 w 26"/>
                  <a:gd name="T57" fmla="*/ 30 h 32"/>
                  <a:gd name="T58" fmla="*/ 20 w 26"/>
                  <a:gd name="T59" fmla="*/ 29 h 32"/>
                  <a:gd name="T60" fmla="*/ 19 w 26"/>
                  <a:gd name="T61" fmla="*/ 29 h 32"/>
                  <a:gd name="T62" fmla="*/ 18 w 26"/>
                  <a:gd name="T63" fmla="*/ 27 h 32"/>
                  <a:gd name="T64" fmla="*/ 18 w 26"/>
                  <a:gd name="T65" fmla="*/ 25 h 32"/>
                  <a:gd name="T66" fmla="*/ 18 w 26"/>
                  <a:gd name="T67" fmla="*/ 23 h 32"/>
                  <a:gd name="T68" fmla="*/ 16 w 26"/>
                  <a:gd name="T69" fmla="*/ 23 h 32"/>
                  <a:gd name="T70" fmla="*/ 16 w 26"/>
                  <a:gd name="T71" fmla="*/ 25 h 32"/>
                  <a:gd name="T72" fmla="*/ 16 w 26"/>
                  <a:gd name="T73" fmla="*/ 27 h 32"/>
                  <a:gd name="T74" fmla="*/ 16 w 26"/>
                  <a:gd name="T75" fmla="*/ 30 h 32"/>
                  <a:gd name="T76" fmla="*/ 13 w 26"/>
                  <a:gd name="T77" fmla="*/ 30 h 32"/>
                  <a:gd name="T78" fmla="*/ 13 w 26"/>
                  <a:gd name="T79" fmla="*/ 29 h 32"/>
                  <a:gd name="T80" fmla="*/ 14 w 26"/>
                  <a:gd name="T81" fmla="*/ 27 h 32"/>
                  <a:gd name="T82" fmla="*/ 13 w 26"/>
                  <a:gd name="T83" fmla="*/ 26 h 32"/>
                  <a:gd name="T84" fmla="*/ 13 w 26"/>
                  <a:gd name="T85" fmla="*/ 26 h 32"/>
                  <a:gd name="T86" fmla="*/ 12 w 26"/>
                  <a:gd name="T87" fmla="*/ 25 h 32"/>
                  <a:gd name="T88" fmla="*/ 12 w 26"/>
                  <a:gd name="T89" fmla="*/ 23 h 32"/>
                  <a:gd name="T90" fmla="*/ 11 w 26"/>
                  <a:gd name="T91" fmla="*/ 21 h 32"/>
                  <a:gd name="T92" fmla="*/ 10 w 26"/>
                  <a:gd name="T93" fmla="*/ 20 h 32"/>
                  <a:gd name="T94" fmla="*/ 10 w 26"/>
                  <a:gd name="T95" fmla="*/ 18 h 32"/>
                  <a:gd name="T96" fmla="*/ 11 w 26"/>
                  <a:gd name="T97" fmla="*/ 17 h 32"/>
                  <a:gd name="T98" fmla="*/ 10 w 26"/>
                  <a:gd name="T99" fmla="*/ 14 h 32"/>
                  <a:gd name="T100" fmla="*/ 10 w 26"/>
                  <a:gd name="T101" fmla="*/ 11 h 32"/>
                  <a:gd name="T102" fmla="*/ 9 w 26"/>
                  <a:gd name="T103" fmla="*/ 9 h 32"/>
                  <a:gd name="T104" fmla="*/ 6 w 26"/>
                  <a:gd name="T105" fmla="*/ 8 h 32"/>
                  <a:gd name="T106" fmla="*/ 6 w 26"/>
                  <a:gd name="T107" fmla="*/ 6 h 32"/>
                  <a:gd name="T108" fmla="*/ 4 w 26"/>
                  <a:gd name="T109" fmla="*/ 6 h 32"/>
                  <a:gd name="T110" fmla="*/ 2 w 26"/>
                  <a:gd name="T111" fmla="*/ 6 h 32"/>
                  <a:gd name="T112" fmla="*/ 0 w 26"/>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 h="32">
                    <a:moveTo>
                      <a:pt x="0" y="6"/>
                    </a:moveTo>
                    <a:lnTo>
                      <a:pt x="0" y="4"/>
                    </a:lnTo>
                    <a:lnTo>
                      <a:pt x="2" y="4"/>
                    </a:lnTo>
                    <a:lnTo>
                      <a:pt x="2" y="5"/>
                    </a:lnTo>
                    <a:lnTo>
                      <a:pt x="4" y="5"/>
                    </a:lnTo>
                    <a:lnTo>
                      <a:pt x="5" y="4"/>
                    </a:lnTo>
                    <a:lnTo>
                      <a:pt x="6" y="4"/>
                    </a:lnTo>
                    <a:lnTo>
                      <a:pt x="6" y="5"/>
                    </a:lnTo>
                    <a:lnTo>
                      <a:pt x="6" y="5"/>
                    </a:lnTo>
                    <a:lnTo>
                      <a:pt x="9" y="5"/>
                    </a:lnTo>
                    <a:lnTo>
                      <a:pt x="10" y="5"/>
                    </a:lnTo>
                    <a:lnTo>
                      <a:pt x="12" y="5"/>
                    </a:lnTo>
                    <a:lnTo>
                      <a:pt x="12" y="5"/>
                    </a:lnTo>
                    <a:lnTo>
                      <a:pt x="12" y="4"/>
                    </a:lnTo>
                    <a:lnTo>
                      <a:pt x="13" y="4"/>
                    </a:lnTo>
                    <a:lnTo>
                      <a:pt x="14" y="4"/>
                    </a:lnTo>
                    <a:lnTo>
                      <a:pt x="14" y="4"/>
                    </a:lnTo>
                    <a:lnTo>
                      <a:pt x="15" y="4"/>
                    </a:lnTo>
                    <a:lnTo>
                      <a:pt x="15" y="3"/>
                    </a:lnTo>
                    <a:lnTo>
                      <a:pt x="15" y="2"/>
                    </a:lnTo>
                    <a:lnTo>
                      <a:pt x="16" y="1"/>
                    </a:lnTo>
                    <a:lnTo>
                      <a:pt x="17" y="0"/>
                    </a:lnTo>
                    <a:lnTo>
                      <a:pt x="18" y="0"/>
                    </a:lnTo>
                    <a:lnTo>
                      <a:pt x="20" y="1"/>
                    </a:lnTo>
                    <a:lnTo>
                      <a:pt x="21" y="3"/>
                    </a:lnTo>
                    <a:lnTo>
                      <a:pt x="21" y="4"/>
                    </a:lnTo>
                    <a:lnTo>
                      <a:pt x="21" y="5"/>
                    </a:lnTo>
                    <a:lnTo>
                      <a:pt x="21" y="6"/>
                    </a:lnTo>
                    <a:lnTo>
                      <a:pt x="20" y="7"/>
                    </a:lnTo>
                    <a:lnTo>
                      <a:pt x="21" y="7"/>
                    </a:lnTo>
                    <a:lnTo>
                      <a:pt x="22" y="7"/>
                    </a:lnTo>
                    <a:lnTo>
                      <a:pt x="22" y="8"/>
                    </a:lnTo>
                    <a:lnTo>
                      <a:pt x="24" y="8"/>
                    </a:lnTo>
                    <a:lnTo>
                      <a:pt x="24" y="9"/>
                    </a:lnTo>
                    <a:lnTo>
                      <a:pt x="24" y="10"/>
                    </a:lnTo>
                    <a:lnTo>
                      <a:pt x="24" y="11"/>
                    </a:lnTo>
                    <a:lnTo>
                      <a:pt x="24" y="12"/>
                    </a:lnTo>
                    <a:lnTo>
                      <a:pt x="23" y="12"/>
                    </a:lnTo>
                    <a:lnTo>
                      <a:pt x="22" y="12"/>
                    </a:lnTo>
                    <a:lnTo>
                      <a:pt x="22" y="12"/>
                    </a:lnTo>
                    <a:lnTo>
                      <a:pt x="22" y="12"/>
                    </a:lnTo>
                    <a:lnTo>
                      <a:pt x="22" y="16"/>
                    </a:lnTo>
                    <a:lnTo>
                      <a:pt x="22" y="17"/>
                    </a:lnTo>
                    <a:lnTo>
                      <a:pt x="22" y="18"/>
                    </a:lnTo>
                    <a:lnTo>
                      <a:pt x="22" y="19"/>
                    </a:lnTo>
                    <a:lnTo>
                      <a:pt x="23" y="20"/>
                    </a:lnTo>
                    <a:lnTo>
                      <a:pt x="23" y="21"/>
                    </a:lnTo>
                    <a:lnTo>
                      <a:pt x="24" y="21"/>
                    </a:lnTo>
                    <a:lnTo>
                      <a:pt x="24" y="23"/>
                    </a:lnTo>
                    <a:lnTo>
                      <a:pt x="24" y="24"/>
                    </a:lnTo>
                    <a:lnTo>
                      <a:pt x="25" y="26"/>
                    </a:lnTo>
                    <a:lnTo>
                      <a:pt x="25" y="28"/>
                    </a:lnTo>
                    <a:lnTo>
                      <a:pt x="25" y="30"/>
                    </a:lnTo>
                    <a:lnTo>
                      <a:pt x="24" y="30"/>
                    </a:lnTo>
                    <a:lnTo>
                      <a:pt x="24" y="30"/>
                    </a:lnTo>
                    <a:lnTo>
                      <a:pt x="22" y="31"/>
                    </a:lnTo>
                    <a:lnTo>
                      <a:pt x="21" y="30"/>
                    </a:lnTo>
                    <a:lnTo>
                      <a:pt x="21" y="30"/>
                    </a:lnTo>
                    <a:lnTo>
                      <a:pt x="21" y="30"/>
                    </a:lnTo>
                    <a:lnTo>
                      <a:pt x="20" y="29"/>
                    </a:lnTo>
                    <a:lnTo>
                      <a:pt x="19" y="28"/>
                    </a:lnTo>
                    <a:lnTo>
                      <a:pt x="19" y="29"/>
                    </a:lnTo>
                    <a:lnTo>
                      <a:pt x="18" y="28"/>
                    </a:lnTo>
                    <a:lnTo>
                      <a:pt x="18" y="27"/>
                    </a:lnTo>
                    <a:lnTo>
                      <a:pt x="18" y="26"/>
                    </a:lnTo>
                    <a:lnTo>
                      <a:pt x="18" y="25"/>
                    </a:lnTo>
                    <a:lnTo>
                      <a:pt x="18" y="24"/>
                    </a:lnTo>
                    <a:lnTo>
                      <a:pt x="18" y="23"/>
                    </a:lnTo>
                    <a:lnTo>
                      <a:pt x="16" y="23"/>
                    </a:lnTo>
                    <a:lnTo>
                      <a:pt x="16" y="23"/>
                    </a:lnTo>
                    <a:lnTo>
                      <a:pt x="15" y="24"/>
                    </a:lnTo>
                    <a:lnTo>
                      <a:pt x="16" y="25"/>
                    </a:lnTo>
                    <a:lnTo>
                      <a:pt x="16" y="26"/>
                    </a:lnTo>
                    <a:lnTo>
                      <a:pt x="16" y="27"/>
                    </a:lnTo>
                    <a:lnTo>
                      <a:pt x="16" y="29"/>
                    </a:lnTo>
                    <a:lnTo>
                      <a:pt x="16" y="30"/>
                    </a:lnTo>
                    <a:lnTo>
                      <a:pt x="15" y="30"/>
                    </a:lnTo>
                    <a:lnTo>
                      <a:pt x="13" y="30"/>
                    </a:lnTo>
                    <a:lnTo>
                      <a:pt x="13" y="30"/>
                    </a:lnTo>
                    <a:lnTo>
                      <a:pt x="13" y="29"/>
                    </a:lnTo>
                    <a:lnTo>
                      <a:pt x="14" y="28"/>
                    </a:lnTo>
                    <a:lnTo>
                      <a:pt x="14" y="27"/>
                    </a:lnTo>
                    <a:lnTo>
                      <a:pt x="14" y="26"/>
                    </a:lnTo>
                    <a:lnTo>
                      <a:pt x="13" y="26"/>
                    </a:lnTo>
                    <a:lnTo>
                      <a:pt x="13" y="26"/>
                    </a:lnTo>
                    <a:lnTo>
                      <a:pt x="13" y="26"/>
                    </a:lnTo>
                    <a:lnTo>
                      <a:pt x="13" y="25"/>
                    </a:lnTo>
                    <a:lnTo>
                      <a:pt x="12" y="25"/>
                    </a:lnTo>
                    <a:lnTo>
                      <a:pt x="12" y="24"/>
                    </a:lnTo>
                    <a:lnTo>
                      <a:pt x="12" y="23"/>
                    </a:lnTo>
                    <a:lnTo>
                      <a:pt x="11" y="22"/>
                    </a:lnTo>
                    <a:lnTo>
                      <a:pt x="11" y="21"/>
                    </a:lnTo>
                    <a:lnTo>
                      <a:pt x="11" y="21"/>
                    </a:lnTo>
                    <a:lnTo>
                      <a:pt x="10" y="20"/>
                    </a:lnTo>
                    <a:lnTo>
                      <a:pt x="10" y="19"/>
                    </a:lnTo>
                    <a:lnTo>
                      <a:pt x="10" y="18"/>
                    </a:lnTo>
                    <a:lnTo>
                      <a:pt x="10" y="17"/>
                    </a:lnTo>
                    <a:lnTo>
                      <a:pt x="11" y="17"/>
                    </a:lnTo>
                    <a:lnTo>
                      <a:pt x="10" y="16"/>
                    </a:lnTo>
                    <a:lnTo>
                      <a:pt x="10" y="14"/>
                    </a:lnTo>
                    <a:lnTo>
                      <a:pt x="9" y="12"/>
                    </a:lnTo>
                    <a:lnTo>
                      <a:pt x="10" y="11"/>
                    </a:lnTo>
                    <a:lnTo>
                      <a:pt x="10" y="10"/>
                    </a:lnTo>
                    <a:lnTo>
                      <a:pt x="9" y="9"/>
                    </a:lnTo>
                    <a:lnTo>
                      <a:pt x="7" y="8"/>
                    </a:lnTo>
                    <a:lnTo>
                      <a:pt x="6" y="8"/>
                    </a:lnTo>
                    <a:lnTo>
                      <a:pt x="6" y="7"/>
                    </a:lnTo>
                    <a:lnTo>
                      <a:pt x="6" y="6"/>
                    </a:lnTo>
                    <a:lnTo>
                      <a:pt x="5" y="6"/>
                    </a:lnTo>
                    <a:lnTo>
                      <a:pt x="4" y="6"/>
                    </a:lnTo>
                    <a:lnTo>
                      <a:pt x="3" y="6"/>
                    </a:lnTo>
                    <a:lnTo>
                      <a:pt x="2" y="6"/>
                    </a:lnTo>
                    <a:lnTo>
                      <a:pt x="1"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8" name="Freeform 995"/>
              <p:cNvSpPr>
                <a:spLocks/>
              </p:cNvSpPr>
              <p:nvPr/>
            </p:nvSpPr>
            <p:spPr bwMode="auto">
              <a:xfrm>
                <a:off x="2859" y="2937"/>
                <a:ext cx="1" cy="2"/>
              </a:xfrm>
              <a:custGeom>
                <a:avLst/>
                <a:gdLst>
                  <a:gd name="T0" fmla="*/ 0 w 1"/>
                  <a:gd name="T1" fmla="*/ 1 h 2"/>
                  <a:gd name="T2" fmla="*/ 0 w 1"/>
                  <a:gd name="T3" fmla="*/ 1 h 2"/>
                  <a:gd name="T4" fmla="*/ 0 w 1"/>
                  <a:gd name="T5" fmla="*/ 1 h 2"/>
                  <a:gd name="T6" fmla="*/ 0 w 1"/>
                  <a:gd name="T7" fmla="*/ 0 h 2"/>
                  <a:gd name="T8" fmla="*/ 0 w 1"/>
                  <a:gd name="T9" fmla="*/ 0 h 2"/>
                  <a:gd name="T10" fmla="*/ 0 w 1"/>
                  <a:gd name="T11" fmla="*/ 0 h 2"/>
                  <a:gd name="T12" fmla="*/ 0 w 1"/>
                  <a:gd name="T13" fmla="*/ 0 h 2"/>
                  <a:gd name="T14" fmla="*/ 0 w 1"/>
                  <a:gd name="T15" fmla="*/ 0 h 2"/>
                  <a:gd name="T16" fmla="*/ 0 w 1"/>
                  <a:gd name="T17" fmla="*/ 0 h 2"/>
                  <a:gd name="T18" fmla="*/ 0 w 1"/>
                  <a:gd name="T19" fmla="*/ 1 h 2"/>
                  <a:gd name="T20" fmla="*/ 0 w 1"/>
                  <a:gd name="T21" fmla="*/ 1 h 2"/>
                  <a:gd name="T22" fmla="*/ 0 w 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1"/>
                    </a:moveTo>
                    <a:lnTo>
                      <a:pt x="0" y="1"/>
                    </a:lnTo>
                    <a:lnTo>
                      <a:pt x="0" y="1"/>
                    </a:lnTo>
                    <a:lnTo>
                      <a:pt x="0" y="0"/>
                    </a:lnTo>
                    <a:lnTo>
                      <a:pt x="0" y="0"/>
                    </a:lnTo>
                    <a:lnTo>
                      <a:pt x="0" y="0"/>
                    </a:lnTo>
                    <a:lnTo>
                      <a:pt x="0" y="0"/>
                    </a:lnTo>
                    <a:lnTo>
                      <a:pt x="0" y="0"/>
                    </a:lnTo>
                    <a:lnTo>
                      <a:pt x="0" y="0"/>
                    </a:lnTo>
                    <a:lnTo>
                      <a:pt x="0" y="1"/>
                    </a:lnTo>
                    <a:lnTo>
                      <a:pt x="0" y="1"/>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9" name="Freeform 996"/>
              <p:cNvSpPr>
                <a:spLocks/>
              </p:cNvSpPr>
              <p:nvPr/>
            </p:nvSpPr>
            <p:spPr bwMode="auto">
              <a:xfrm>
                <a:off x="2859" y="2937"/>
                <a:ext cx="1" cy="2"/>
              </a:xfrm>
              <a:custGeom>
                <a:avLst/>
                <a:gdLst>
                  <a:gd name="T0" fmla="*/ 0 w 1"/>
                  <a:gd name="T1" fmla="*/ 1 h 2"/>
                  <a:gd name="T2" fmla="*/ 0 w 1"/>
                  <a:gd name="T3" fmla="*/ 1 h 2"/>
                  <a:gd name="T4" fmla="*/ 0 w 1"/>
                  <a:gd name="T5" fmla="*/ 1 h 2"/>
                  <a:gd name="T6" fmla="*/ 0 w 1"/>
                  <a:gd name="T7" fmla="*/ 0 h 2"/>
                  <a:gd name="T8" fmla="*/ 0 w 1"/>
                  <a:gd name="T9" fmla="*/ 0 h 2"/>
                  <a:gd name="T10" fmla="*/ 0 w 1"/>
                  <a:gd name="T11" fmla="*/ 0 h 2"/>
                  <a:gd name="T12" fmla="*/ 0 w 1"/>
                  <a:gd name="T13" fmla="*/ 0 h 2"/>
                  <a:gd name="T14" fmla="*/ 0 w 1"/>
                  <a:gd name="T15" fmla="*/ 0 h 2"/>
                  <a:gd name="T16" fmla="*/ 0 w 1"/>
                  <a:gd name="T17" fmla="*/ 0 h 2"/>
                  <a:gd name="T18" fmla="*/ 0 w 1"/>
                  <a:gd name="T19" fmla="*/ 1 h 2"/>
                  <a:gd name="T20" fmla="*/ 0 w 1"/>
                  <a:gd name="T21" fmla="*/ 1 h 2"/>
                  <a:gd name="T22" fmla="*/ 0 w 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1"/>
                    </a:moveTo>
                    <a:lnTo>
                      <a:pt x="0" y="1"/>
                    </a:lnTo>
                    <a:lnTo>
                      <a:pt x="0" y="1"/>
                    </a:lnTo>
                    <a:lnTo>
                      <a:pt x="0" y="0"/>
                    </a:lnTo>
                    <a:lnTo>
                      <a:pt x="0" y="0"/>
                    </a:lnTo>
                    <a:lnTo>
                      <a:pt x="0" y="0"/>
                    </a:lnTo>
                    <a:lnTo>
                      <a:pt x="0" y="0"/>
                    </a:lnTo>
                    <a:lnTo>
                      <a:pt x="0" y="0"/>
                    </a:lnTo>
                    <a:lnTo>
                      <a:pt x="0" y="0"/>
                    </a:lnTo>
                    <a:lnTo>
                      <a:pt x="0" y="1"/>
                    </a:lnTo>
                    <a:lnTo>
                      <a:pt x="0" y="1"/>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0" name="Freeform 997"/>
              <p:cNvSpPr>
                <a:spLocks/>
              </p:cNvSpPr>
              <p:nvPr/>
            </p:nvSpPr>
            <p:spPr bwMode="auto">
              <a:xfrm>
                <a:off x="2864" y="294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1" name="Freeform 998"/>
              <p:cNvSpPr>
                <a:spLocks/>
              </p:cNvSpPr>
              <p:nvPr/>
            </p:nvSpPr>
            <p:spPr bwMode="auto">
              <a:xfrm>
                <a:off x="2864" y="2948"/>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7" name="Group 999"/>
            <p:cNvGrpSpPr>
              <a:grpSpLocks/>
            </p:cNvGrpSpPr>
            <p:nvPr/>
          </p:nvGrpSpPr>
          <p:grpSpPr bwMode="auto">
            <a:xfrm>
              <a:off x="3656188" y="3547783"/>
              <a:ext cx="77142" cy="114610"/>
              <a:chOff x="2822" y="2889"/>
              <a:chExt cx="31" cy="32"/>
            </a:xfrm>
          </p:grpSpPr>
          <p:sp>
            <p:nvSpPr>
              <p:cNvPr id="1140" name="Freeform 1000"/>
              <p:cNvSpPr>
                <a:spLocks/>
              </p:cNvSpPr>
              <p:nvPr/>
            </p:nvSpPr>
            <p:spPr bwMode="auto">
              <a:xfrm>
                <a:off x="2822" y="2889"/>
                <a:ext cx="31" cy="32"/>
              </a:xfrm>
              <a:custGeom>
                <a:avLst/>
                <a:gdLst>
                  <a:gd name="T0" fmla="*/ 0 w 31"/>
                  <a:gd name="T1" fmla="*/ 4 h 32"/>
                  <a:gd name="T2" fmla="*/ 3 w 31"/>
                  <a:gd name="T3" fmla="*/ 5 h 32"/>
                  <a:gd name="T4" fmla="*/ 6 w 31"/>
                  <a:gd name="T5" fmla="*/ 4 h 32"/>
                  <a:gd name="T6" fmla="*/ 7 w 31"/>
                  <a:gd name="T7" fmla="*/ 5 h 32"/>
                  <a:gd name="T8" fmla="*/ 11 w 31"/>
                  <a:gd name="T9" fmla="*/ 5 h 32"/>
                  <a:gd name="T10" fmla="*/ 14 w 31"/>
                  <a:gd name="T11" fmla="*/ 5 h 32"/>
                  <a:gd name="T12" fmla="*/ 15 w 31"/>
                  <a:gd name="T13" fmla="*/ 4 h 32"/>
                  <a:gd name="T14" fmla="*/ 17 w 31"/>
                  <a:gd name="T15" fmla="*/ 4 h 32"/>
                  <a:gd name="T16" fmla="*/ 18 w 31"/>
                  <a:gd name="T17" fmla="*/ 4 h 32"/>
                  <a:gd name="T18" fmla="*/ 18 w 31"/>
                  <a:gd name="T19" fmla="*/ 2 h 32"/>
                  <a:gd name="T20" fmla="*/ 20 w 31"/>
                  <a:gd name="T21" fmla="*/ 0 h 32"/>
                  <a:gd name="T22" fmla="*/ 24 w 31"/>
                  <a:gd name="T23" fmla="*/ 1 h 32"/>
                  <a:gd name="T24" fmla="*/ 25 w 31"/>
                  <a:gd name="T25" fmla="*/ 4 h 32"/>
                  <a:gd name="T26" fmla="*/ 25 w 31"/>
                  <a:gd name="T27" fmla="*/ 6 h 32"/>
                  <a:gd name="T28" fmla="*/ 25 w 31"/>
                  <a:gd name="T29" fmla="*/ 7 h 32"/>
                  <a:gd name="T30" fmla="*/ 27 w 31"/>
                  <a:gd name="T31" fmla="*/ 8 h 32"/>
                  <a:gd name="T32" fmla="*/ 29 w 31"/>
                  <a:gd name="T33" fmla="*/ 9 h 32"/>
                  <a:gd name="T34" fmla="*/ 29 w 31"/>
                  <a:gd name="T35" fmla="*/ 11 h 32"/>
                  <a:gd name="T36" fmla="*/ 28 w 31"/>
                  <a:gd name="T37" fmla="*/ 12 h 32"/>
                  <a:gd name="T38" fmla="*/ 26 w 31"/>
                  <a:gd name="T39" fmla="*/ 12 h 32"/>
                  <a:gd name="T40" fmla="*/ 27 w 31"/>
                  <a:gd name="T41" fmla="*/ 16 h 32"/>
                  <a:gd name="T42" fmla="*/ 27 w 31"/>
                  <a:gd name="T43" fmla="*/ 18 h 32"/>
                  <a:gd name="T44" fmla="*/ 28 w 31"/>
                  <a:gd name="T45" fmla="*/ 20 h 32"/>
                  <a:gd name="T46" fmla="*/ 29 w 31"/>
                  <a:gd name="T47" fmla="*/ 21 h 32"/>
                  <a:gd name="T48" fmla="*/ 29 w 31"/>
                  <a:gd name="T49" fmla="*/ 24 h 32"/>
                  <a:gd name="T50" fmla="*/ 30 w 31"/>
                  <a:gd name="T51" fmla="*/ 28 h 32"/>
                  <a:gd name="T52" fmla="*/ 29 w 31"/>
                  <a:gd name="T53" fmla="*/ 30 h 32"/>
                  <a:gd name="T54" fmla="*/ 27 w 31"/>
                  <a:gd name="T55" fmla="*/ 31 h 32"/>
                  <a:gd name="T56" fmla="*/ 25 w 31"/>
                  <a:gd name="T57" fmla="*/ 30 h 32"/>
                  <a:gd name="T58" fmla="*/ 24 w 31"/>
                  <a:gd name="T59" fmla="*/ 29 h 32"/>
                  <a:gd name="T60" fmla="*/ 23 w 31"/>
                  <a:gd name="T61" fmla="*/ 29 h 32"/>
                  <a:gd name="T62" fmla="*/ 21 w 31"/>
                  <a:gd name="T63" fmla="*/ 27 h 32"/>
                  <a:gd name="T64" fmla="*/ 21 w 31"/>
                  <a:gd name="T65" fmla="*/ 25 h 32"/>
                  <a:gd name="T66" fmla="*/ 21 w 31"/>
                  <a:gd name="T67" fmla="*/ 23 h 32"/>
                  <a:gd name="T68" fmla="*/ 19 w 31"/>
                  <a:gd name="T69" fmla="*/ 23 h 32"/>
                  <a:gd name="T70" fmla="*/ 19 w 31"/>
                  <a:gd name="T71" fmla="*/ 25 h 32"/>
                  <a:gd name="T72" fmla="*/ 20 w 31"/>
                  <a:gd name="T73" fmla="*/ 27 h 32"/>
                  <a:gd name="T74" fmla="*/ 20 w 31"/>
                  <a:gd name="T75" fmla="*/ 30 h 32"/>
                  <a:gd name="T76" fmla="*/ 16 w 31"/>
                  <a:gd name="T77" fmla="*/ 30 h 32"/>
                  <a:gd name="T78" fmla="*/ 16 w 31"/>
                  <a:gd name="T79" fmla="*/ 29 h 32"/>
                  <a:gd name="T80" fmla="*/ 17 w 31"/>
                  <a:gd name="T81" fmla="*/ 27 h 32"/>
                  <a:gd name="T82" fmla="*/ 16 w 31"/>
                  <a:gd name="T83" fmla="*/ 26 h 32"/>
                  <a:gd name="T84" fmla="*/ 16 w 31"/>
                  <a:gd name="T85" fmla="*/ 26 h 32"/>
                  <a:gd name="T86" fmla="*/ 15 w 31"/>
                  <a:gd name="T87" fmla="*/ 25 h 32"/>
                  <a:gd name="T88" fmla="*/ 14 w 31"/>
                  <a:gd name="T89" fmla="*/ 23 h 32"/>
                  <a:gd name="T90" fmla="*/ 13 w 31"/>
                  <a:gd name="T91" fmla="*/ 21 h 32"/>
                  <a:gd name="T92" fmla="*/ 12 w 31"/>
                  <a:gd name="T93" fmla="*/ 20 h 32"/>
                  <a:gd name="T94" fmla="*/ 12 w 31"/>
                  <a:gd name="T95" fmla="*/ 18 h 32"/>
                  <a:gd name="T96" fmla="*/ 13 w 31"/>
                  <a:gd name="T97" fmla="*/ 17 h 32"/>
                  <a:gd name="T98" fmla="*/ 12 w 31"/>
                  <a:gd name="T99" fmla="*/ 14 h 32"/>
                  <a:gd name="T100" fmla="*/ 12 w 31"/>
                  <a:gd name="T101" fmla="*/ 11 h 32"/>
                  <a:gd name="T102" fmla="*/ 11 w 31"/>
                  <a:gd name="T103" fmla="*/ 9 h 32"/>
                  <a:gd name="T104" fmla="*/ 7 w 31"/>
                  <a:gd name="T105" fmla="*/ 8 h 32"/>
                  <a:gd name="T106" fmla="*/ 7 w 31"/>
                  <a:gd name="T107" fmla="*/ 6 h 32"/>
                  <a:gd name="T108" fmla="*/ 5 w 31"/>
                  <a:gd name="T109" fmla="*/ 6 h 32"/>
                  <a:gd name="T110" fmla="*/ 3 w 31"/>
                  <a:gd name="T111" fmla="*/ 6 h 32"/>
                  <a:gd name="T112" fmla="*/ 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0" y="6"/>
                    </a:moveTo>
                    <a:lnTo>
                      <a:pt x="0" y="4"/>
                    </a:lnTo>
                    <a:lnTo>
                      <a:pt x="3" y="4"/>
                    </a:lnTo>
                    <a:lnTo>
                      <a:pt x="3" y="5"/>
                    </a:lnTo>
                    <a:lnTo>
                      <a:pt x="5" y="5"/>
                    </a:lnTo>
                    <a:lnTo>
                      <a:pt x="6" y="4"/>
                    </a:lnTo>
                    <a:lnTo>
                      <a:pt x="7" y="4"/>
                    </a:lnTo>
                    <a:lnTo>
                      <a:pt x="7" y="5"/>
                    </a:lnTo>
                    <a:lnTo>
                      <a:pt x="7" y="5"/>
                    </a:lnTo>
                    <a:lnTo>
                      <a:pt x="11" y="5"/>
                    </a:lnTo>
                    <a:lnTo>
                      <a:pt x="12" y="5"/>
                    </a:lnTo>
                    <a:lnTo>
                      <a:pt x="14" y="5"/>
                    </a:lnTo>
                    <a:lnTo>
                      <a:pt x="15" y="5"/>
                    </a:lnTo>
                    <a:lnTo>
                      <a:pt x="15" y="4"/>
                    </a:lnTo>
                    <a:lnTo>
                      <a:pt x="16" y="4"/>
                    </a:lnTo>
                    <a:lnTo>
                      <a:pt x="17" y="4"/>
                    </a:lnTo>
                    <a:lnTo>
                      <a:pt x="17" y="4"/>
                    </a:lnTo>
                    <a:lnTo>
                      <a:pt x="18" y="4"/>
                    </a:lnTo>
                    <a:lnTo>
                      <a:pt x="18" y="3"/>
                    </a:lnTo>
                    <a:lnTo>
                      <a:pt x="18" y="2"/>
                    </a:lnTo>
                    <a:lnTo>
                      <a:pt x="19" y="1"/>
                    </a:lnTo>
                    <a:lnTo>
                      <a:pt x="20" y="0"/>
                    </a:lnTo>
                    <a:lnTo>
                      <a:pt x="22" y="0"/>
                    </a:lnTo>
                    <a:lnTo>
                      <a:pt x="24" y="1"/>
                    </a:lnTo>
                    <a:lnTo>
                      <a:pt x="25" y="3"/>
                    </a:lnTo>
                    <a:lnTo>
                      <a:pt x="25" y="4"/>
                    </a:lnTo>
                    <a:lnTo>
                      <a:pt x="25" y="5"/>
                    </a:lnTo>
                    <a:lnTo>
                      <a:pt x="25" y="6"/>
                    </a:lnTo>
                    <a:lnTo>
                      <a:pt x="24" y="7"/>
                    </a:lnTo>
                    <a:lnTo>
                      <a:pt x="25" y="7"/>
                    </a:lnTo>
                    <a:lnTo>
                      <a:pt x="26" y="7"/>
                    </a:lnTo>
                    <a:lnTo>
                      <a:pt x="27" y="8"/>
                    </a:lnTo>
                    <a:lnTo>
                      <a:pt x="29" y="8"/>
                    </a:lnTo>
                    <a:lnTo>
                      <a:pt x="29" y="9"/>
                    </a:lnTo>
                    <a:lnTo>
                      <a:pt x="29" y="10"/>
                    </a:lnTo>
                    <a:lnTo>
                      <a:pt x="29" y="11"/>
                    </a:lnTo>
                    <a:lnTo>
                      <a:pt x="29" y="12"/>
                    </a:lnTo>
                    <a:lnTo>
                      <a:pt x="28" y="12"/>
                    </a:lnTo>
                    <a:lnTo>
                      <a:pt x="27" y="12"/>
                    </a:lnTo>
                    <a:lnTo>
                      <a:pt x="26" y="12"/>
                    </a:lnTo>
                    <a:lnTo>
                      <a:pt x="27" y="12"/>
                    </a:lnTo>
                    <a:lnTo>
                      <a:pt x="27" y="16"/>
                    </a:lnTo>
                    <a:lnTo>
                      <a:pt x="27" y="17"/>
                    </a:lnTo>
                    <a:lnTo>
                      <a:pt x="27" y="18"/>
                    </a:lnTo>
                    <a:lnTo>
                      <a:pt x="27" y="19"/>
                    </a:lnTo>
                    <a:lnTo>
                      <a:pt x="28" y="20"/>
                    </a:lnTo>
                    <a:lnTo>
                      <a:pt x="28" y="21"/>
                    </a:lnTo>
                    <a:lnTo>
                      <a:pt x="29" y="21"/>
                    </a:lnTo>
                    <a:lnTo>
                      <a:pt x="29" y="23"/>
                    </a:lnTo>
                    <a:lnTo>
                      <a:pt x="29" y="24"/>
                    </a:lnTo>
                    <a:lnTo>
                      <a:pt x="30" y="26"/>
                    </a:lnTo>
                    <a:lnTo>
                      <a:pt x="30" y="28"/>
                    </a:lnTo>
                    <a:lnTo>
                      <a:pt x="30" y="30"/>
                    </a:lnTo>
                    <a:lnTo>
                      <a:pt x="29" y="30"/>
                    </a:lnTo>
                    <a:lnTo>
                      <a:pt x="29" y="30"/>
                    </a:lnTo>
                    <a:lnTo>
                      <a:pt x="27" y="31"/>
                    </a:lnTo>
                    <a:lnTo>
                      <a:pt x="25" y="30"/>
                    </a:lnTo>
                    <a:lnTo>
                      <a:pt x="25" y="30"/>
                    </a:lnTo>
                    <a:lnTo>
                      <a:pt x="25" y="30"/>
                    </a:lnTo>
                    <a:lnTo>
                      <a:pt x="24" y="29"/>
                    </a:lnTo>
                    <a:lnTo>
                      <a:pt x="23" y="28"/>
                    </a:lnTo>
                    <a:lnTo>
                      <a:pt x="23" y="29"/>
                    </a:lnTo>
                    <a:lnTo>
                      <a:pt x="22" y="28"/>
                    </a:lnTo>
                    <a:lnTo>
                      <a:pt x="21" y="27"/>
                    </a:lnTo>
                    <a:lnTo>
                      <a:pt x="21" y="26"/>
                    </a:lnTo>
                    <a:lnTo>
                      <a:pt x="21" y="25"/>
                    </a:lnTo>
                    <a:lnTo>
                      <a:pt x="21" y="24"/>
                    </a:lnTo>
                    <a:lnTo>
                      <a:pt x="21" y="23"/>
                    </a:lnTo>
                    <a:lnTo>
                      <a:pt x="20" y="23"/>
                    </a:lnTo>
                    <a:lnTo>
                      <a:pt x="19" y="23"/>
                    </a:lnTo>
                    <a:lnTo>
                      <a:pt x="18" y="24"/>
                    </a:lnTo>
                    <a:lnTo>
                      <a:pt x="19" y="25"/>
                    </a:lnTo>
                    <a:lnTo>
                      <a:pt x="19" y="26"/>
                    </a:lnTo>
                    <a:lnTo>
                      <a:pt x="20" y="27"/>
                    </a:lnTo>
                    <a:lnTo>
                      <a:pt x="20" y="29"/>
                    </a:lnTo>
                    <a:lnTo>
                      <a:pt x="20" y="30"/>
                    </a:lnTo>
                    <a:lnTo>
                      <a:pt x="18" y="30"/>
                    </a:lnTo>
                    <a:lnTo>
                      <a:pt x="16" y="30"/>
                    </a:lnTo>
                    <a:lnTo>
                      <a:pt x="16" y="30"/>
                    </a:lnTo>
                    <a:lnTo>
                      <a:pt x="16" y="29"/>
                    </a:lnTo>
                    <a:lnTo>
                      <a:pt x="17" y="28"/>
                    </a:lnTo>
                    <a:lnTo>
                      <a:pt x="17" y="27"/>
                    </a:lnTo>
                    <a:lnTo>
                      <a:pt x="17" y="26"/>
                    </a:lnTo>
                    <a:lnTo>
                      <a:pt x="16" y="26"/>
                    </a:lnTo>
                    <a:lnTo>
                      <a:pt x="16" y="26"/>
                    </a:lnTo>
                    <a:lnTo>
                      <a:pt x="16" y="26"/>
                    </a:lnTo>
                    <a:lnTo>
                      <a:pt x="16" y="25"/>
                    </a:lnTo>
                    <a:lnTo>
                      <a:pt x="15" y="25"/>
                    </a:lnTo>
                    <a:lnTo>
                      <a:pt x="14" y="24"/>
                    </a:lnTo>
                    <a:lnTo>
                      <a:pt x="14"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7" y="8"/>
                    </a:lnTo>
                    <a:lnTo>
                      <a:pt x="7" y="7"/>
                    </a:lnTo>
                    <a:lnTo>
                      <a:pt x="7"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1" name="Freeform 1001"/>
              <p:cNvSpPr>
                <a:spLocks/>
              </p:cNvSpPr>
              <p:nvPr/>
            </p:nvSpPr>
            <p:spPr bwMode="auto">
              <a:xfrm>
                <a:off x="2822" y="2889"/>
                <a:ext cx="31" cy="32"/>
              </a:xfrm>
              <a:custGeom>
                <a:avLst/>
                <a:gdLst>
                  <a:gd name="T0" fmla="*/ 0 w 31"/>
                  <a:gd name="T1" fmla="*/ 4 h 32"/>
                  <a:gd name="T2" fmla="*/ 3 w 31"/>
                  <a:gd name="T3" fmla="*/ 5 h 32"/>
                  <a:gd name="T4" fmla="*/ 6 w 31"/>
                  <a:gd name="T5" fmla="*/ 4 h 32"/>
                  <a:gd name="T6" fmla="*/ 7 w 31"/>
                  <a:gd name="T7" fmla="*/ 5 h 32"/>
                  <a:gd name="T8" fmla="*/ 11 w 31"/>
                  <a:gd name="T9" fmla="*/ 5 h 32"/>
                  <a:gd name="T10" fmla="*/ 14 w 31"/>
                  <a:gd name="T11" fmla="*/ 5 h 32"/>
                  <a:gd name="T12" fmla="*/ 15 w 31"/>
                  <a:gd name="T13" fmla="*/ 4 h 32"/>
                  <a:gd name="T14" fmla="*/ 17 w 31"/>
                  <a:gd name="T15" fmla="*/ 4 h 32"/>
                  <a:gd name="T16" fmla="*/ 18 w 31"/>
                  <a:gd name="T17" fmla="*/ 4 h 32"/>
                  <a:gd name="T18" fmla="*/ 18 w 31"/>
                  <a:gd name="T19" fmla="*/ 2 h 32"/>
                  <a:gd name="T20" fmla="*/ 20 w 31"/>
                  <a:gd name="T21" fmla="*/ 0 h 32"/>
                  <a:gd name="T22" fmla="*/ 24 w 31"/>
                  <a:gd name="T23" fmla="*/ 1 h 32"/>
                  <a:gd name="T24" fmla="*/ 25 w 31"/>
                  <a:gd name="T25" fmla="*/ 4 h 32"/>
                  <a:gd name="T26" fmla="*/ 25 w 31"/>
                  <a:gd name="T27" fmla="*/ 6 h 32"/>
                  <a:gd name="T28" fmla="*/ 25 w 31"/>
                  <a:gd name="T29" fmla="*/ 7 h 32"/>
                  <a:gd name="T30" fmla="*/ 27 w 31"/>
                  <a:gd name="T31" fmla="*/ 8 h 32"/>
                  <a:gd name="T32" fmla="*/ 29 w 31"/>
                  <a:gd name="T33" fmla="*/ 9 h 32"/>
                  <a:gd name="T34" fmla="*/ 29 w 31"/>
                  <a:gd name="T35" fmla="*/ 11 h 32"/>
                  <a:gd name="T36" fmla="*/ 28 w 31"/>
                  <a:gd name="T37" fmla="*/ 12 h 32"/>
                  <a:gd name="T38" fmla="*/ 26 w 31"/>
                  <a:gd name="T39" fmla="*/ 12 h 32"/>
                  <a:gd name="T40" fmla="*/ 27 w 31"/>
                  <a:gd name="T41" fmla="*/ 16 h 32"/>
                  <a:gd name="T42" fmla="*/ 27 w 31"/>
                  <a:gd name="T43" fmla="*/ 18 h 32"/>
                  <a:gd name="T44" fmla="*/ 28 w 31"/>
                  <a:gd name="T45" fmla="*/ 20 h 32"/>
                  <a:gd name="T46" fmla="*/ 29 w 31"/>
                  <a:gd name="T47" fmla="*/ 21 h 32"/>
                  <a:gd name="T48" fmla="*/ 29 w 31"/>
                  <a:gd name="T49" fmla="*/ 24 h 32"/>
                  <a:gd name="T50" fmla="*/ 30 w 31"/>
                  <a:gd name="T51" fmla="*/ 28 h 32"/>
                  <a:gd name="T52" fmla="*/ 29 w 31"/>
                  <a:gd name="T53" fmla="*/ 30 h 32"/>
                  <a:gd name="T54" fmla="*/ 27 w 31"/>
                  <a:gd name="T55" fmla="*/ 31 h 32"/>
                  <a:gd name="T56" fmla="*/ 25 w 31"/>
                  <a:gd name="T57" fmla="*/ 30 h 32"/>
                  <a:gd name="T58" fmla="*/ 24 w 31"/>
                  <a:gd name="T59" fmla="*/ 29 h 32"/>
                  <a:gd name="T60" fmla="*/ 23 w 31"/>
                  <a:gd name="T61" fmla="*/ 29 h 32"/>
                  <a:gd name="T62" fmla="*/ 21 w 31"/>
                  <a:gd name="T63" fmla="*/ 27 h 32"/>
                  <a:gd name="T64" fmla="*/ 21 w 31"/>
                  <a:gd name="T65" fmla="*/ 25 h 32"/>
                  <a:gd name="T66" fmla="*/ 21 w 31"/>
                  <a:gd name="T67" fmla="*/ 23 h 32"/>
                  <a:gd name="T68" fmla="*/ 19 w 31"/>
                  <a:gd name="T69" fmla="*/ 23 h 32"/>
                  <a:gd name="T70" fmla="*/ 19 w 31"/>
                  <a:gd name="T71" fmla="*/ 25 h 32"/>
                  <a:gd name="T72" fmla="*/ 20 w 31"/>
                  <a:gd name="T73" fmla="*/ 27 h 32"/>
                  <a:gd name="T74" fmla="*/ 20 w 31"/>
                  <a:gd name="T75" fmla="*/ 30 h 32"/>
                  <a:gd name="T76" fmla="*/ 16 w 31"/>
                  <a:gd name="T77" fmla="*/ 30 h 32"/>
                  <a:gd name="T78" fmla="*/ 16 w 31"/>
                  <a:gd name="T79" fmla="*/ 29 h 32"/>
                  <a:gd name="T80" fmla="*/ 17 w 31"/>
                  <a:gd name="T81" fmla="*/ 27 h 32"/>
                  <a:gd name="T82" fmla="*/ 16 w 31"/>
                  <a:gd name="T83" fmla="*/ 26 h 32"/>
                  <a:gd name="T84" fmla="*/ 16 w 31"/>
                  <a:gd name="T85" fmla="*/ 26 h 32"/>
                  <a:gd name="T86" fmla="*/ 15 w 31"/>
                  <a:gd name="T87" fmla="*/ 25 h 32"/>
                  <a:gd name="T88" fmla="*/ 14 w 31"/>
                  <a:gd name="T89" fmla="*/ 23 h 32"/>
                  <a:gd name="T90" fmla="*/ 13 w 31"/>
                  <a:gd name="T91" fmla="*/ 21 h 32"/>
                  <a:gd name="T92" fmla="*/ 12 w 31"/>
                  <a:gd name="T93" fmla="*/ 20 h 32"/>
                  <a:gd name="T94" fmla="*/ 12 w 31"/>
                  <a:gd name="T95" fmla="*/ 18 h 32"/>
                  <a:gd name="T96" fmla="*/ 13 w 31"/>
                  <a:gd name="T97" fmla="*/ 17 h 32"/>
                  <a:gd name="T98" fmla="*/ 12 w 31"/>
                  <a:gd name="T99" fmla="*/ 14 h 32"/>
                  <a:gd name="T100" fmla="*/ 12 w 31"/>
                  <a:gd name="T101" fmla="*/ 11 h 32"/>
                  <a:gd name="T102" fmla="*/ 11 w 31"/>
                  <a:gd name="T103" fmla="*/ 9 h 32"/>
                  <a:gd name="T104" fmla="*/ 7 w 31"/>
                  <a:gd name="T105" fmla="*/ 8 h 32"/>
                  <a:gd name="T106" fmla="*/ 7 w 31"/>
                  <a:gd name="T107" fmla="*/ 6 h 32"/>
                  <a:gd name="T108" fmla="*/ 5 w 31"/>
                  <a:gd name="T109" fmla="*/ 6 h 32"/>
                  <a:gd name="T110" fmla="*/ 3 w 31"/>
                  <a:gd name="T111" fmla="*/ 6 h 32"/>
                  <a:gd name="T112" fmla="*/ 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0" y="6"/>
                    </a:moveTo>
                    <a:lnTo>
                      <a:pt x="0" y="4"/>
                    </a:lnTo>
                    <a:lnTo>
                      <a:pt x="3" y="4"/>
                    </a:lnTo>
                    <a:lnTo>
                      <a:pt x="3" y="5"/>
                    </a:lnTo>
                    <a:lnTo>
                      <a:pt x="5" y="5"/>
                    </a:lnTo>
                    <a:lnTo>
                      <a:pt x="6" y="4"/>
                    </a:lnTo>
                    <a:lnTo>
                      <a:pt x="7" y="4"/>
                    </a:lnTo>
                    <a:lnTo>
                      <a:pt x="7" y="5"/>
                    </a:lnTo>
                    <a:lnTo>
                      <a:pt x="7" y="5"/>
                    </a:lnTo>
                    <a:lnTo>
                      <a:pt x="11" y="5"/>
                    </a:lnTo>
                    <a:lnTo>
                      <a:pt x="12" y="5"/>
                    </a:lnTo>
                    <a:lnTo>
                      <a:pt x="14" y="5"/>
                    </a:lnTo>
                    <a:lnTo>
                      <a:pt x="15" y="5"/>
                    </a:lnTo>
                    <a:lnTo>
                      <a:pt x="15" y="4"/>
                    </a:lnTo>
                    <a:lnTo>
                      <a:pt x="16" y="4"/>
                    </a:lnTo>
                    <a:lnTo>
                      <a:pt x="17" y="4"/>
                    </a:lnTo>
                    <a:lnTo>
                      <a:pt x="17" y="4"/>
                    </a:lnTo>
                    <a:lnTo>
                      <a:pt x="18" y="4"/>
                    </a:lnTo>
                    <a:lnTo>
                      <a:pt x="18" y="3"/>
                    </a:lnTo>
                    <a:lnTo>
                      <a:pt x="18" y="2"/>
                    </a:lnTo>
                    <a:lnTo>
                      <a:pt x="19" y="1"/>
                    </a:lnTo>
                    <a:lnTo>
                      <a:pt x="20" y="0"/>
                    </a:lnTo>
                    <a:lnTo>
                      <a:pt x="22" y="0"/>
                    </a:lnTo>
                    <a:lnTo>
                      <a:pt x="24" y="1"/>
                    </a:lnTo>
                    <a:lnTo>
                      <a:pt x="25" y="3"/>
                    </a:lnTo>
                    <a:lnTo>
                      <a:pt x="25" y="4"/>
                    </a:lnTo>
                    <a:lnTo>
                      <a:pt x="25" y="5"/>
                    </a:lnTo>
                    <a:lnTo>
                      <a:pt x="25" y="6"/>
                    </a:lnTo>
                    <a:lnTo>
                      <a:pt x="24" y="7"/>
                    </a:lnTo>
                    <a:lnTo>
                      <a:pt x="25" y="7"/>
                    </a:lnTo>
                    <a:lnTo>
                      <a:pt x="26" y="7"/>
                    </a:lnTo>
                    <a:lnTo>
                      <a:pt x="27" y="8"/>
                    </a:lnTo>
                    <a:lnTo>
                      <a:pt x="29" y="8"/>
                    </a:lnTo>
                    <a:lnTo>
                      <a:pt x="29" y="9"/>
                    </a:lnTo>
                    <a:lnTo>
                      <a:pt x="29" y="10"/>
                    </a:lnTo>
                    <a:lnTo>
                      <a:pt x="29" y="11"/>
                    </a:lnTo>
                    <a:lnTo>
                      <a:pt x="29" y="12"/>
                    </a:lnTo>
                    <a:lnTo>
                      <a:pt x="28" y="12"/>
                    </a:lnTo>
                    <a:lnTo>
                      <a:pt x="27" y="12"/>
                    </a:lnTo>
                    <a:lnTo>
                      <a:pt x="26" y="12"/>
                    </a:lnTo>
                    <a:lnTo>
                      <a:pt x="27" y="12"/>
                    </a:lnTo>
                    <a:lnTo>
                      <a:pt x="27" y="16"/>
                    </a:lnTo>
                    <a:lnTo>
                      <a:pt x="27" y="17"/>
                    </a:lnTo>
                    <a:lnTo>
                      <a:pt x="27" y="18"/>
                    </a:lnTo>
                    <a:lnTo>
                      <a:pt x="27" y="19"/>
                    </a:lnTo>
                    <a:lnTo>
                      <a:pt x="28" y="20"/>
                    </a:lnTo>
                    <a:lnTo>
                      <a:pt x="28" y="21"/>
                    </a:lnTo>
                    <a:lnTo>
                      <a:pt x="29" y="21"/>
                    </a:lnTo>
                    <a:lnTo>
                      <a:pt x="29" y="23"/>
                    </a:lnTo>
                    <a:lnTo>
                      <a:pt x="29" y="24"/>
                    </a:lnTo>
                    <a:lnTo>
                      <a:pt x="30" y="26"/>
                    </a:lnTo>
                    <a:lnTo>
                      <a:pt x="30" y="28"/>
                    </a:lnTo>
                    <a:lnTo>
                      <a:pt x="30" y="30"/>
                    </a:lnTo>
                    <a:lnTo>
                      <a:pt x="29" y="30"/>
                    </a:lnTo>
                    <a:lnTo>
                      <a:pt x="29" y="30"/>
                    </a:lnTo>
                    <a:lnTo>
                      <a:pt x="27" y="31"/>
                    </a:lnTo>
                    <a:lnTo>
                      <a:pt x="25" y="30"/>
                    </a:lnTo>
                    <a:lnTo>
                      <a:pt x="25" y="30"/>
                    </a:lnTo>
                    <a:lnTo>
                      <a:pt x="25" y="30"/>
                    </a:lnTo>
                    <a:lnTo>
                      <a:pt x="24" y="29"/>
                    </a:lnTo>
                    <a:lnTo>
                      <a:pt x="23" y="28"/>
                    </a:lnTo>
                    <a:lnTo>
                      <a:pt x="23" y="29"/>
                    </a:lnTo>
                    <a:lnTo>
                      <a:pt x="22" y="28"/>
                    </a:lnTo>
                    <a:lnTo>
                      <a:pt x="21" y="27"/>
                    </a:lnTo>
                    <a:lnTo>
                      <a:pt x="21" y="26"/>
                    </a:lnTo>
                    <a:lnTo>
                      <a:pt x="21" y="25"/>
                    </a:lnTo>
                    <a:lnTo>
                      <a:pt x="21" y="24"/>
                    </a:lnTo>
                    <a:lnTo>
                      <a:pt x="21" y="23"/>
                    </a:lnTo>
                    <a:lnTo>
                      <a:pt x="20" y="23"/>
                    </a:lnTo>
                    <a:lnTo>
                      <a:pt x="19" y="23"/>
                    </a:lnTo>
                    <a:lnTo>
                      <a:pt x="18" y="24"/>
                    </a:lnTo>
                    <a:lnTo>
                      <a:pt x="19" y="25"/>
                    </a:lnTo>
                    <a:lnTo>
                      <a:pt x="19" y="26"/>
                    </a:lnTo>
                    <a:lnTo>
                      <a:pt x="20" y="27"/>
                    </a:lnTo>
                    <a:lnTo>
                      <a:pt x="20" y="29"/>
                    </a:lnTo>
                    <a:lnTo>
                      <a:pt x="20" y="30"/>
                    </a:lnTo>
                    <a:lnTo>
                      <a:pt x="18" y="30"/>
                    </a:lnTo>
                    <a:lnTo>
                      <a:pt x="16" y="30"/>
                    </a:lnTo>
                    <a:lnTo>
                      <a:pt x="16" y="30"/>
                    </a:lnTo>
                    <a:lnTo>
                      <a:pt x="16" y="29"/>
                    </a:lnTo>
                    <a:lnTo>
                      <a:pt x="17" y="28"/>
                    </a:lnTo>
                    <a:lnTo>
                      <a:pt x="17" y="27"/>
                    </a:lnTo>
                    <a:lnTo>
                      <a:pt x="17" y="26"/>
                    </a:lnTo>
                    <a:lnTo>
                      <a:pt x="16" y="26"/>
                    </a:lnTo>
                    <a:lnTo>
                      <a:pt x="16" y="26"/>
                    </a:lnTo>
                    <a:lnTo>
                      <a:pt x="16" y="26"/>
                    </a:lnTo>
                    <a:lnTo>
                      <a:pt x="16" y="25"/>
                    </a:lnTo>
                    <a:lnTo>
                      <a:pt x="15" y="25"/>
                    </a:lnTo>
                    <a:lnTo>
                      <a:pt x="14" y="24"/>
                    </a:lnTo>
                    <a:lnTo>
                      <a:pt x="14"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7" y="8"/>
                    </a:lnTo>
                    <a:lnTo>
                      <a:pt x="7" y="7"/>
                    </a:lnTo>
                    <a:lnTo>
                      <a:pt x="7"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2" name="Freeform 1002"/>
              <p:cNvSpPr>
                <a:spLocks/>
              </p:cNvSpPr>
              <p:nvPr/>
            </p:nvSpPr>
            <p:spPr bwMode="auto">
              <a:xfrm>
                <a:off x="2830" y="2894"/>
                <a:ext cx="1" cy="3"/>
              </a:xfrm>
              <a:custGeom>
                <a:avLst/>
                <a:gdLst>
                  <a:gd name="T0" fmla="*/ 0 w 1"/>
                  <a:gd name="T1" fmla="*/ 2 h 3"/>
                  <a:gd name="T2" fmla="*/ 0 w 1"/>
                  <a:gd name="T3" fmla="*/ 1 h 3"/>
                  <a:gd name="T4" fmla="*/ 0 w 1"/>
                  <a:gd name="T5" fmla="*/ 1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w 1"/>
                  <a:gd name="T19" fmla="*/ 1 h 3"/>
                  <a:gd name="T20" fmla="*/ 0 w 1"/>
                  <a:gd name="T21" fmla="*/ 2 h 3"/>
                  <a:gd name="T22" fmla="*/ 0 w 1"/>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2"/>
                    </a:moveTo>
                    <a:lnTo>
                      <a:pt x="0" y="1"/>
                    </a:lnTo>
                    <a:lnTo>
                      <a:pt x="0" y="1"/>
                    </a:lnTo>
                    <a:lnTo>
                      <a:pt x="0" y="0"/>
                    </a:lnTo>
                    <a:lnTo>
                      <a:pt x="0" y="0"/>
                    </a:lnTo>
                    <a:lnTo>
                      <a:pt x="0" y="0"/>
                    </a:lnTo>
                    <a:lnTo>
                      <a:pt x="0" y="0"/>
                    </a:lnTo>
                    <a:lnTo>
                      <a:pt x="0" y="0"/>
                    </a:lnTo>
                    <a:lnTo>
                      <a:pt x="0" y="0"/>
                    </a:lnTo>
                    <a:lnTo>
                      <a:pt x="0" y="1"/>
                    </a:lnTo>
                    <a:lnTo>
                      <a:pt x="0" y="2"/>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3" name="Freeform 1003"/>
              <p:cNvSpPr>
                <a:spLocks/>
              </p:cNvSpPr>
              <p:nvPr/>
            </p:nvSpPr>
            <p:spPr bwMode="auto">
              <a:xfrm>
                <a:off x="2830" y="2894"/>
                <a:ext cx="1" cy="3"/>
              </a:xfrm>
              <a:custGeom>
                <a:avLst/>
                <a:gdLst>
                  <a:gd name="T0" fmla="*/ 0 w 1"/>
                  <a:gd name="T1" fmla="*/ 2 h 3"/>
                  <a:gd name="T2" fmla="*/ 0 w 1"/>
                  <a:gd name="T3" fmla="*/ 1 h 3"/>
                  <a:gd name="T4" fmla="*/ 0 w 1"/>
                  <a:gd name="T5" fmla="*/ 1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w 1"/>
                  <a:gd name="T19" fmla="*/ 1 h 3"/>
                  <a:gd name="T20" fmla="*/ 0 w 1"/>
                  <a:gd name="T21" fmla="*/ 2 h 3"/>
                  <a:gd name="T22" fmla="*/ 0 w 1"/>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2"/>
                    </a:moveTo>
                    <a:lnTo>
                      <a:pt x="0" y="1"/>
                    </a:lnTo>
                    <a:lnTo>
                      <a:pt x="0" y="1"/>
                    </a:lnTo>
                    <a:lnTo>
                      <a:pt x="0" y="0"/>
                    </a:lnTo>
                    <a:lnTo>
                      <a:pt x="0" y="0"/>
                    </a:lnTo>
                    <a:lnTo>
                      <a:pt x="0" y="0"/>
                    </a:lnTo>
                    <a:lnTo>
                      <a:pt x="0" y="0"/>
                    </a:lnTo>
                    <a:lnTo>
                      <a:pt x="0" y="0"/>
                    </a:lnTo>
                    <a:lnTo>
                      <a:pt x="0" y="0"/>
                    </a:lnTo>
                    <a:lnTo>
                      <a:pt x="0" y="1"/>
                    </a:lnTo>
                    <a:lnTo>
                      <a:pt x="0" y="2"/>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4" name="Freeform 1004"/>
              <p:cNvSpPr>
                <a:spLocks/>
              </p:cNvSpPr>
              <p:nvPr/>
            </p:nvSpPr>
            <p:spPr bwMode="auto">
              <a:xfrm>
                <a:off x="2837" y="2903"/>
                <a:ext cx="5" cy="1"/>
              </a:xfrm>
              <a:custGeom>
                <a:avLst/>
                <a:gdLst>
                  <a:gd name="T0" fmla="*/ 0 w 5"/>
                  <a:gd name="T1" fmla="*/ 0 h 1"/>
                  <a:gd name="T2" fmla="*/ 1 w 5"/>
                  <a:gd name="T3" fmla="*/ 0 h 1"/>
                  <a:gd name="T4" fmla="*/ 4 w 5"/>
                  <a:gd name="T5" fmla="*/ 0 h 1"/>
                  <a:gd name="T6" fmla="*/ 4 w 5"/>
                  <a:gd name="T7" fmla="*/ 0 h 1"/>
                  <a:gd name="T8" fmla="*/ 4 w 5"/>
                  <a:gd name="T9" fmla="*/ 0 h 1"/>
                  <a:gd name="T10" fmla="*/ 4 w 5"/>
                  <a:gd name="T11" fmla="*/ 0 h 1"/>
                  <a:gd name="T12" fmla="*/ 4 w 5"/>
                  <a:gd name="T13" fmla="*/ 0 h 1"/>
                  <a:gd name="T14" fmla="*/ 1 w 5"/>
                  <a:gd name="T15" fmla="*/ 0 h 1"/>
                  <a:gd name="T16" fmla="*/ 0 w 5"/>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
                    <a:moveTo>
                      <a:pt x="0" y="0"/>
                    </a:moveTo>
                    <a:lnTo>
                      <a:pt x="1" y="0"/>
                    </a:lnTo>
                    <a:lnTo>
                      <a:pt x="4" y="0"/>
                    </a:lnTo>
                    <a:lnTo>
                      <a:pt x="4" y="0"/>
                    </a:lnTo>
                    <a:lnTo>
                      <a:pt x="4" y="0"/>
                    </a:lnTo>
                    <a:lnTo>
                      <a:pt x="4" y="0"/>
                    </a:lnTo>
                    <a:lnTo>
                      <a:pt x="4"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5" name="Freeform 1005"/>
              <p:cNvSpPr>
                <a:spLocks/>
              </p:cNvSpPr>
              <p:nvPr/>
            </p:nvSpPr>
            <p:spPr bwMode="auto">
              <a:xfrm>
                <a:off x="2837" y="2903"/>
                <a:ext cx="5" cy="1"/>
              </a:xfrm>
              <a:custGeom>
                <a:avLst/>
                <a:gdLst>
                  <a:gd name="T0" fmla="*/ 0 w 5"/>
                  <a:gd name="T1" fmla="*/ 0 h 1"/>
                  <a:gd name="T2" fmla="*/ 1 w 5"/>
                  <a:gd name="T3" fmla="*/ 0 h 1"/>
                  <a:gd name="T4" fmla="*/ 4 w 5"/>
                  <a:gd name="T5" fmla="*/ 0 h 1"/>
                  <a:gd name="T6" fmla="*/ 4 w 5"/>
                  <a:gd name="T7" fmla="*/ 0 h 1"/>
                  <a:gd name="T8" fmla="*/ 4 w 5"/>
                  <a:gd name="T9" fmla="*/ 0 h 1"/>
                  <a:gd name="T10" fmla="*/ 4 w 5"/>
                  <a:gd name="T11" fmla="*/ 0 h 1"/>
                  <a:gd name="T12" fmla="*/ 4 w 5"/>
                  <a:gd name="T13" fmla="*/ 0 h 1"/>
                  <a:gd name="T14" fmla="*/ 1 w 5"/>
                  <a:gd name="T15" fmla="*/ 0 h 1"/>
                  <a:gd name="T16" fmla="*/ 0 w 5"/>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
                    <a:moveTo>
                      <a:pt x="0" y="0"/>
                    </a:moveTo>
                    <a:lnTo>
                      <a:pt x="1" y="0"/>
                    </a:lnTo>
                    <a:lnTo>
                      <a:pt x="4" y="0"/>
                    </a:lnTo>
                    <a:lnTo>
                      <a:pt x="4" y="0"/>
                    </a:lnTo>
                    <a:lnTo>
                      <a:pt x="4" y="0"/>
                    </a:lnTo>
                    <a:lnTo>
                      <a:pt x="4" y="0"/>
                    </a:lnTo>
                    <a:lnTo>
                      <a:pt x="4"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8" name="Group 1006"/>
            <p:cNvGrpSpPr>
              <a:grpSpLocks/>
            </p:cNvGrpSpPr>
            <p:nvPr/>
          </p:nvGrpSpPr>
          <p:grpSpPr bwMode="auto">
            <a:xfrm>
              <a:off x="3012611" y="3973160"/>
              <a:ext cx="70529" cy="114610"/>
              <a:chOff x="2565" y="3008"/>
              <a:chExt cx="29" cy="32"/>
            </a:xfrm>
          </p:grpSpPr>
          <p:sp>
            <p:nvSpPr>
              <p:cNvPr id="1134" name="Freeform 1007"/>
              <p:cNvSpPr>
                <a:spLocks/>
              </p:cNvSpPr>
              <p:nvPr/>
            </p:nvSpPr>
            <p:spPr bwMode="auto">
              <a:xfrm>
                <a:off x="2565" y="3008"/>
                <a:ext cx="29" cy="32"/>
              </a:xfrm>
              <a:custGeom>
                <a:avLst/>
                <a:gdLst>
                  <a:gd name="T0" fmla="*/ 28 w 29"/>
                  <a:gd name="T1" fmla="*/ 4 h 32"/>
                  <a:gd name="T2" fmla="*/ 25 w 29"/>
                  <a:gd name="T3" fmla="*/ 5 h 32"/>
                  <a:gd name="T4" fmla="*/ 23 w 29"/>
                  <a:gd name="T5" fmla="*/ 4 h 32"/>
                  <a:gd name="T6" fmla="*/ 22 w 29"/>
                  <a:gd name="T7" fmla="*/ 5 h 32"/>
                  <a:gd name="T8" fmla="*/ 18 w 29"/>
                  <a:gd name="T9" fmla="*/ 5 h 32"/>
                  <a:gd name="T10" fmla="*/ 15 w 29"/>
                  <a:gd name="T11" fmla="*/ 5 h 32"/>
                  <a:gd name="T12" fmla="*/ 14 w 29"/>
                  <a:gd name="T13" fmla="*/ 4 h 32"/>
                  <a:gd name="T14" fmla="*/ 12 w 29"/>
                  <a:gd name="T15" fmla="*/ 4 h 32"/>
                  <a:gd name="T16" fmla="*/ 11 w 29"/>
                  <a:gd name="T17" fmla="*/ 4 h 32"/>
                  <a:gd name="T18" fmla="*/ 11 w 29"/>
                  <a:gd name="T19" fmla="*/ 2 h 32"/>
                  <a:gd name="T20" fmla="*/ 9 w 29"/>
                  <a:gd name="T21" fmla="*/ 0 h 32"/>
                  <a:gd name="T22" fmla="*/ 6 w 29"/>
                  <a:gd name="T23" fmla="*/ 1 h 32"/>
                  <a:gd name="T24" fmla="*/ 5 w 29"/>
                  <a:gd name="T25" fmla="*/ 4 h 32"/>
                  <a:gd name="T26" fmla="*/ 5 w 29"/>
                  <a:gd name="T27" fmla="*/ 6 h 32"/>
                  <a:gd name="T28" fmla="*/ 5 w 29"/>
                  <a:gd name="T29" fmla="*/ 7 h 32"/>
                  <a:gd name="T30" fmla="*/ 3 w 29"/>
                  <a:gd name="T31" fmla="*/ 8 h 32"/>
                  <a:gd name="T32" fmla="*/ 1 w 29"/>
                  <a:gd name="T33" fmla="*/ 9 h 32"/>
                  <a:gd name="T34" fmla="*/ 1 w 29"/>
                  <a:gd name="T35" fmla="*/ 11 h 32"/>
                  <a:gd name="T36" fmla="*/ 2 w 29"/>
                  <a:gd name="T37" fmla="*/ 12 h 32"/>
                  <a:gd name="T38" fmla="*/ 4 w 29"/>
                  <a:gd name="T39" fmla="*/ 12 h 32"/>
                  <a:gd name="T40" fmla="*/ 3 w 29"/>
                  <a:gd name="T41" fmla="*/ 16 h 32"/>
                  <a:gd name="T42" fmla="*/ 3 w 29"/>
                  <a:gd name="T43" fmla="*/ 18 h 32"/>
                  <a:gd name="T44" fmla="*/ 2 w 29"/>
                  <a:gd name="T45" fmla="*/ 20 h 32"/>
                  <a:gd name="T46" fmla="*/ 1 w 29"/>
                  <a:gd name="T47" fmla="*/ 21 h 32"/>
                  <a:gd name="T48" fmla="*/ 1 w 29"/>
                  <a:gd name="T49" fmla="*/ 24 h 32"/>
                  <a:gd name="T50" fmla="*/ 0 w 29"/>
                  <a:gd name="T51" fmla="*/ 28 h 32"/>
                  <a:gd name="T52" fmla="*/ 1 w 29"/>
                  <a:gd name="T53" fmla="*/ 30 h 32"/>
                  <a:gd name="T54" fmla="*/ 3 w 29"/>
                  <a:gd name="T55" fmla="*/ 31 h 32"/>
                  <a:gd name="T56" fmla="*/ 5 w 29"/>
                  <a:gd name="T57" fmla="*/ 30 h 32"/>
                  <a:gd name="T58" fmla="*/ 6 w 29"/>
                  <a:gd name="T59" fmla="*/ 29 h 32"/>
                  <a:gd name="T60" fmla="*/ 7 w 29"/>
                  <a:gd name="T61" fmla="*/ 29 h 32"/>
                  <a:gd name="T62" fmla="*/ 8 w 29"/>
                  <a:gd name="T63" fmla="*/ 27 h 32"/>
                  <a:gd name="T64" fmla="*/ 8 w 29"/>
                  <a:gd name="T65" fmla="*/ 25 h 32"/>
                  <a:gd name="T66" fmla="*/ 8 w 29"/>
                  <a:gd name="T67" fmla="*/ 23 h 32"/>
                  <a:gd name="T68" fmla="*/ 10 w 29"/>
                  <a:gd name="T69" fmla="*/ 23 h 32"/>
                  <a:gd name="T70" fmla="*/ 10 w 29"/>
                  <a:gd name="T71" fmla="*/ 25 h 32"/>
                  <a:gd name="T72" fmla="*/ 10 w 29"/>
                  <a:gd name="T73" fmla="*/ 27 h 32"/>
                  <a:gd name="T74" fmla="*/ 10 w 29"/>
                  <a:gd name="T75" fmla="*/ 30 h 32"/>
                  <a:gd name="T76" fmla="*/ 13 w 29"/>
                  <a:gd name="T77" fmla="*/ 30 h 32"/>
                  <a:gd name="T78" fmla="*/ 13 w 29"/>
                  <a:gd name="T79" fmla="*/ 29 h 32"/>
                  <a:gd name="T80" fmla="*/ 12 w 29"/>
                  <a:gd name="T81" fmla="*/ 27 h 32"/>
                  <a:gd name="T82" fmla="*/ 13 w 29"/>
                  <a:gd name="T83" fmla="*/ 26 h 32"/>
                  <a:gd name="T84" fmla="*/ 13 w 29"/>
                  <a:gd name="T85" fmla="*/ 26 h 32"/>
                  <a:gd name="T86" fmla="*/ 14 w 29"/>
                  <a:gd name="T87" fmla="*/ 25 h 32"/>
                  <a:gd name="T88" fmla="*/ 15 w 29"/>
                  <a:gd name="T89" fmla="*/ 23 h 32"/>
                  <a:gd name="T90" fmla="*/ 16 w 29"/>
                  <a:gd name="T91" fmla="*/ 21 h 32"/>
                  <a:gd name="T92" fmla="*/ 17 w 29"/>
                  <a:gd name="T93" fmla="*/ 20 h 32"/>
                  <a:gd name="T94" fmla="*/ 17 w 29"/>
                  <a:gd name="T95" fmla="*/ 18 h 32"/>
                  <a:gd name="T96" fmla="*/ 16 w 29"/>
                  <a:gd name="T97" fmla="*/ 17 h 32"/>
                  <a:gd name="T98" fmla="*/ 17 w 29"/>
                  <a:gd name="T99" fmla="*/ 14 h 32"/>
                  <a:gd name="T100" fmla="*/ 17 w 29"/>
                  <a:gd name="T101" fmla="*/ 11 h 32"/>
                  <a:gd name="T102" fmla="*/ 18 w 29"/>
                  <a:gd name="T103" fmla="*/ 9 h 32"/>
                  <a:gd name="T104" fmla="*/ 22 w 29"/>
                  <a:gd name="T105" fmla="*/ 8 h 32"/>
                  <a:gd name="T106" fmla="*/ 22 w 29"/>
                  <a:gd name="T107" fmla="*/ 6 h 32"/>
                  <a:gd name="T108" fmla="*/ 23 w 29"/>
                  <a:gd name="T109" fmla="*/ 6 h 32"/>
                  <a:gd name="T110" fmla="*/ 25 w 29"/>
                  <a:gd name="T111" fmla="*/ 6 h 32"/>
                  <a:gd name="T112" fmla="*/ 28 w 29"/>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 h="32">
                    <a:moveTo>
                      <a:pt x="28" y="6"/>
                    </a:moveTo>
                    <a:lnTo>
                      <a:pt x="28" y="4"/>
                    </a:lnTo>
                    <a:lnTo>
                      <a:pt x="25" y="4"/>
                    </a:lnTo>
                    <a:lnTo>
                      <a:pt x="25" y="5"/>
                    </a:lnTo>
                    <a:lnTo>
                      <a:pt x="23" y="5"/>
                    </a:lnTo>
                    <a:lnTo>
                      <a:pt x="23" y="4"/>
                    </a:lnTo>
                    <a:lnTo>
                      <a:pt x="22" y="4"/>
                    </a:lnTo>
                    <a:lnTo>
                      <a:pt x="22" y="5"/>
                    </a:lnTo>
                    <a:lnTo>
                      <a:pt x="21" y="5"/>
                    </a:lnTo>
                    <a:lnTo>
                      <a:pt x="18" y="5"/>
                    </a:lnTo>
                    <a:lnTo>
                      <a:pt x="17" y="5"/>
                    </a:lnTo>
                    <a:lnTo>
                      <a:pt x="15" y="5"/>
                    </a:lnTo>
                    <a:lnTo>
                      <a:pt x="14" y="5"/>
                    </a:lnTo>
                    <a:lnTo>
                      <a:pt x="14" y="4"/>
                    </a:lnTo>
                    <a:lnTo>
                      <a:pt x="13" y="4"/>
                    </a:lnTo>
                    <a:lnTo>
                      <a:pt x="12" y="4"/>
                    </a:lnTo>
                    <a:lnTo>
                      <a:pt x="12" y="4"/>
                    </a:lnTo>
                    <a:lnTo>
                      <a:pt x="11" y="4"/>
                    </a:lnTo>
                    <a:lnTo>
                      <a:pt x="11" y="3"/>
                    </a:lnTo>
                    <a:lnTo>
                      <a:pt x="11" y="2"/>
                    </a:lnTo>
                    <a:lnTo>
                      <a:pt x="10" y="1"/>
                    </a:lnTo>
                    <a:lnTo>
                      <a:pt x="9" y="0"/>
                    </a:lnTo>
                    <a:lnTo>
                      <a:pt x="8" y="0"/>
                    </a:lnTo>
                    <a:lnTo>
                      <a:pt x="6" y="1"/>
                    </a:lnTo>
                    <a:lnTo>
                      <a:pt x="5" y="3"/>
                    </a:lnTo>
                    <a:lnTo>
                      <a:pt x="5" y="4"/>
                    </a:lnTo>
                    <a:lnTo>
                      <a:pt x="5" y="5"/>
                    </a:lnTo>
                    <a:lnTo>
                      <a:pt x="5" y="6"/>
                    </a:lnTo>
                    <a:lnTo>
                      <a:pt x="6" y="7"/>
                    </a:lnTo>
                    <a:lnTo>
                      <a:pt x="5" y="7"/>
                    </a:lnTo>
                    <a:lnTo>
                      <a:pt x="4" y="7"/>
                    </a:lnTo>
                    <a:lnTo>
                      <a:pt x="3" y="8"/>
                    </a:lnTo>
                    <a:lnTo>
                      <a:pt x="1" y="8"/>
                    </a:lnTo>
                    <a:lnTo>
                      <a:pt x="1" y="9"/>
                    </a:lnTo>
                    <a:lnTo>
                      <a:pt x="1" y="10"/>
                    </a:lnTo>
                    <a:lnTo>
                      <a:pt x="1" y="11"/>
                    </a:lnTo>
                    <a:lnTo>
                      <a:pt x="1" y="12"/>
                    </a:lnTo>
                    <a:lnTo>
                      <a:pt x="2" y="12"/>
                    </a:lnTo>
                    <a:lnTo>
                      <a:pt x="3" y="12"/>
                    </a:lnTo>
                    <a:lnTo>
                      <a:pt x="4"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5" y="30"/>
                    </a:lnTo>
                    <a:lnTo>
                      <a:pt x="5" y="30"/>
                    </a:lnTo>
                    <a:lnTo>
                      <a:pt x="5" y="30"/>
                    </a:lnTo>
                    <a:lnTo>
                      <a:pt x="6" y="29"/>
                    </a:lnTo>
                    <a:lnTo>
                      <a:pt x="7" y="28"/>
                    </a:lnTo>
                    <a:lnTo>
                      <a:pt x="7" y="29"/>
                    </a:lnTo>
                    <a:lnTo>
                      <a:pt x="8" y="28"/>
                    </a:lnTo>
                    <a:lnTo>
                      <a:pt x="8" y="27"/>
                    </a:lnTo>
                    <a:lnTo>
                      <a:pt x="8" y="26"/>
                    </a:lnTo>
                    <a:lnTo>
                      <a:pt x="8" y="25"/>
                    </a:lnTo>
                    <a:lnTo>
                      <a:pt x="8" y="24"/>
                    </a:lnTo>
                    <a:lnTo>
                      <a:pt x="8" y="23"/>
                    </a:lnTo>
                    <a:lnTo>
                      <a:pt x="10" y="23"/>
                    </a:lnTo>
                    <a:lnTo>
                      <a:pt x="10" y="23"/>
                    </a:lnTo>
                    <a:lnTo>
                      <a:pt x="11" y="24"/>
                    </a:lnTo>
                    <a:lnTo>
                      <a:pt x="10" y="25"/>
                    </a:lnTo>
                    <a:lnTo>
                      <a:pt x="10" y="26"/>
                    </a:lnTo>
                    <a:lnTo>
                      <a:pt x="10" y="27"/>
                    </a:lnTo>
                    <a:lnTo>
                      <a:pt x="10" y="29"/>
                    </a:lnTo>
                    <a:lnTo>
                      <a:pt x="10" y="30"/>
                    </a:lnTo>
                    <a:lnTo>
                      <a:pt x="11" y="30"/>
                    </a:lnTo>
                    <a:lnTo>
                      <a:pt x="13" y="30"/>
                    </a:lnTo>
                    <a:lnTo>
                      <a:pt x="13" y="30"/>
                    </a:lnTo>
                    <a:lnTo>
                      <a:pt x="13" y="29"/>
                    </a:lnTo>
                    <a:lnTo>
                      <a:pt x="12" y="28"/>
                    </a:lnTo>
                    <a:lnTo>
                      <a:pt x="12" y="27"/>
                    </a:lnTo>
                    <a:lnTo>
                      <a:pt x="12" y="26"/>
                    </a:lnTo>
                    <a:lnTo>
                      <a:pt x="13" y="26"/>
                    </a:lnTo>
                    <a:lnTo>
                      <a:pt x="13" y="26"/>
                    </a:lnTo>
                    <a:lnTo>
                      <a:pt x="13" y="26"/>
                    </a:lnTo>
                    <a:lnTo>
                      <a:pt x="13" y="25"/>
                    </a:lnTo>
                    <a:lnTo>
                      <a:pt x="14" y="25"/>
                    </a:lnTo>
                    <a:lnTo>
                      <a:pt x="15" y="24"/>
                    </a:lnTo>
                    <a:lnTo>
                      <a:pt x="15" y="23"/>
                    </a:lnTo>
                    <a:lnTo>
                      <a:pt x="16" y="22"/>
                    </a:lnTo>
                    <a:lnTo>
                      <a:pt x="16" y="21"/>
                    </a:lnTo>
                    <a:lnTo>
                      <a:pt x="16" y="21"/>
                    </a:lnTo>
                    <a:lnTo>
                      <a:pt x="17" y="20"/>
                    </a:lnTo>
                    <a:lnTo>
                      <a:pt x="17" y="19"/>
                    </a:lnTo>
                    <a:lnTo>
                      <a:pt x="17" y="18"/>
                    </a:lnTo>
                    <a:lnTo>
                      <a:pt x="17" y="17"/>
                    </a:lnTo>
                    <a:lnTo>
                      <a:pt x="16" y="17"/>
                    </a:lnTo>
                    <a:lnTo>
                      <a:pt x="17" y="16"/>
                    </a:lnTo>
                    <a:lnTo>
                      <a:pt x="17" y="14"/>
                    </a:lnTo>
                    <a:lnTo>
                      <a:pt x="18" y="12"/>
                    </a:lnTo>
                    <a:lnTo>
                      <a:pt x="17" y="11"/>
                    </a:lnTo>
                    <a:lnTo>
                      <a:pt x="17" y="10"/>
                    </a:lnTo>
                    <a:lnTo>
                      <a:pt x="18" y="9"/>
                    </a:lnTo>
                    <a:lnTo>
                      <a:pt x="20" y="8"/>
                    </a:lnTo>
                    <a:lnTo>
                      <a:pt x="22" y="8"/>
                    </a:lnTo>
                    <a:lnTo>
                      <a:pt x="22" y="7"/>
                    </a:lnTo>
                    <a:lnTo>
                      <a:pt x="22" y="6"/>
                    </a:lnTo>
                    <a:lnTo>
                      <a:pt x="23" y="6"/>
                    </a:lnTo>
                    <a:lnTo>
                      <a:pt x="23" y="6"/>
                    </a:lnTo>
                    <a:lnTo>
                      <a:pt x="24" y="6"/>
                    </a:lnTo>
                    <a:lnTo>
                      <a:pt x="25" y="6"/>
                    </a:lnTo>
                    <a:lnTo>
                      <a:pt x="26" y="6"/>
                    </a:lnTo>
                    <a:lnTo>
                      <a:pt x="28"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5" name="Freeform 1008"/>
              <p:cNvSpPr>
                <a:spLocks/>
              </p:cNvSpPr>
              <p:nvPr/>
            </p:nvSpPr>
            <p:spPr bwMode="auto">
              <a:xfrm>
                <a:off x="2565" y="3008"/>
                <a:ext cx="29" cy="32"/>
              </a:xfrm>
              <a:custGeom>
                <a:avLst/>
                <a:gdLst>
                  <a:gd name="T0" fmla="*/ 28 w 29"/>
                  <a:gd name="T1" fmla="*/ 4 h 32"/>
                  <a:gd name="T2" fmla="*/ 25 w 29"/>
                  <a:gd name="T3" fmla="*/ 5 h 32"/>
                  <a:gd name="T4" fmla="*/ 23 w 29"/>
                  <a:gd name="T5" fmla="*/ 4 h 32"/>
                  <a:gd name="T6" fmla="*/ 22 w 29"/>
                  <a:gd name="T7" fmla="*/ 5 h 32"/>
                  <a:gd name="T8" fmla="*/ 18 w 29"/>
                  <a:gd name="T9" fmla="*/ 5 h 32"/>
                  <a:gd name="T10" fmla="*/ 15 w 29"/>
                  <a:gd name="T11" fmla="*/ 5 h 32"/>
                  <a:gd name="T12" fmla="*/ 14 w 29"/>
                  <a:gd name="T13" fmla="*/ 4 h 32"/>
                  <a:gd name="T14" fmla="*/ 12 w 29"/>
                  <a:gd name="T15" fmla="*/ 4 h 32"/>
                  <a:gd name="T16" fmla="*/ 11 w 29"/>
                  <a:gd name="T17" fmla="*/ 4 h 32"/>
                  <a:gd name="T18" fmla="*/ 11 w 29"/>
                  <a:gd name="T19" fmla="*/ 2 h 32"/>
                  <a:gd name="T20" fmla="*/ 9 w 29"/>
                  <a:gd name="T21" fmla="*/ 0 h 32"/>
                  <a:gd name="T22" fmla="*/ 6 w 29"/>
                  <a:gd name="T23" fmla="*/ 1 h 32"/>
                  <a:gd name="T24" fmla="*/ 5 w 29"/>
                  <a:gd name="T25" fmla="*/ 4 h 32"/>
                  <a:gd name="T26" fmla="*/ 5 w 29"/>
                  <a:gd name="T27" fmla="*/ 6 h 32"/>
                  <a:gd name="T28" fmla="*/ 5 w 29"/>
                  <a:gd name="T29" fmla="*/ 7 h 32"/>
                  <a:gd name="T30" fmla="*/ 3 w 29"/>
                  <a:gd name="T31" fmla="*/ 8 h 32"/>
                  <a:gd name="T32" fmla="*/ 1 w 29"/>
                  <a:gd name="T33" fmla="*/ 9 h 32"/>
                  <a:gd name="T34" fmla="*/ 1 w 29"/>
                  <a:gd name="T35" fmla="*/ 11 h 32"/>
                  <a:gd name="T36" fmla="*/ 2 w 29"/>
                  <a:gd name="T37" fmla="*/ 12 h 32"/>
                  <a:gd name="T38" fmla="*/ 4 w 29"/>
                  <a:gd name="T39" fmla="*/ 12 h 32"/>
                  <a:gd name="T40" fmla="*/ 3 w 29"/>
                  <a:gd name="T41" fmla="*/ 16 h 32"/>
                  <a:gd name="T42" fmla="*/ 3 w 29"/>
                  <a:gd name="T43" fmla="*/ 18 h 32"/>
                  <a:gd name="T44" fmla="*/ 2 w 29"/>
                  <a:gd name="T45" fmla="*/ 20 h 32"/>
                  <a:gd name="T46" fmla="*/ 1 w 29"/>
                  <a:gd name="T47" fmla="*/ 21 h 32"/>
                  <a:gd name="T48" fmla="*/ 1 w 29"/>
                  <a:gd name="T49" fmla="*/ 24 h 32"/>
                  <a:gd name="T50" fmla="*/ 0 w 29"/>
                  <a:gd name="T51" fmla="*/ 28 h 32"/>
                  <a:gd name="T52" fmla="*/ 1 w 29"/>
                  <a:gd name="T53" fmla="*/ 30 h 32"/>
                  <a:gd name="T54" fmla="*/ 3 w 29"/>
                  <a:gd name="T55" fmla="*/ 31 h 32"/>
                  <a:gd name="T56" fmla="*/ 5 w 29"/>
                  <a:gd name="T57" fmla="*/ 30 h 32"/>
                  <a:gd name="T58" fmla="*/ 6 w 29"/>
                  <a:gd name="T59" fmla="*/ 29 h 32"/>
                  <a:gd name="T60" fmla="*/ 7 w 29"/>
                  <a:gd name="T61" fmla="*/ 29 h 32"/>
                  <a:gd name="T62" fmla="*/ 8 w 29"/>
                  <a:gd name="T63" fmla="*/ 27 h 32"/>
                  <a:gd name="T64" fmla="*/ 8 w 29"/>
                  <a:gd name="T65" fmla="*/ 25 h 32"/>
                  <a:gd name="T66" fmla="*/ 8 w 29"/>
                  <a:gd name="T67" fmla="*/ 23 h 32"/>
                  <a:gd name="T68" fmla="*/ 10 w 29"/>
                  <a:gd name="T69" fmla="*/ 23 h 32"/>
                  <a:gd name="T70" fmla="*/ 10 w 29"/>
                  <a:gd name="T71" fmla="*/ 25 h 32"/>
                  <a:gd name="T72" fmla="*/ 10 w 29"/>
                  <a:gd name="T73" fmla="*/ 27 h 32"/>
                  <a:gd name="T74" fmla="*/ 10 w 29"/>
                  <a:gd name="T75" fmla="*/ 30 h 32"/>
                  <a:gd name="T76" fmla="*/ 13 w 29"/>
                  <a:gd name="T77" fmla="*/ 30 h 32"/>
                  <a:gd name="T78" fmla="*/ 13 w 29"/>
                  <a:gd name="T79" fmla="*/ 29 h 32"/>
                  <a:gd name="T80" fmla="*/ 12 w 29"/>
                  <a:gd name="T81" fmla="*/ 27 h 32"/>
                  <a:gd name="T82" fmla="*/ 13 w 29"/>
                  <a:gd name="T83" fmla="*/ 26 h 32"/>
                  <a:gd name="T84" fmla="*/ 13 w 29"/>
                  <a:gd name="T85" fmla="*/ 26 h 32"/>
                  <a:gd name="T86" fmla="*/ 14 w 29"/>
                  <a:gd name="T87" fmla="*/ 25 h 32"/>
                  <a:gd name="T88" fmla="*/ 15 w 29"/>
                  <a:gd name="T89" fmla="*/ 23 h 32"/>
                  <a:gd name="T90" fmla="*/ 16 w 29"/>
                  <a:gd name="T91" fmla="*/ 21 h 32"/>
                  <a:gd name="T92" fmla="*/ 17 w 29"/>
                  <a:gd name="T93" fmla="*/ 20 h 32"/>
                  <a:gd name="T94" fmla="*/ 17 w 29"/>
                  <a:gd name="T95" fmla="*/ 18 h 32"/>
                  <a:gd name="T96" fmla="*/ 16 w 29"/>
                  <a:gd name="T97" fmla="*/ 17 h 32"/>
                  <a:gd name="T98" fmla="*/ 17 w 29"/>
                  <a:gd name="T99" fmla="*/ 14 h 32"/>
                  <a:gd name="T100" fmla="*/ 17 w 29"/>
                  <a:gd name="T101" fmla="*/ 11 h 32"/>
                  <a:gd name="T102" fmla="*/ 18 w 29"/>
                  <a:gd name="T103" fmla="*/ 9 h 32"/>
                  <a:gd name="T104" fmla="*/ 22 w 29"/>
                  <a:gd name="T105" fmla="*/ 8 h 32"/>
                  <a:gd name="T106" fmla="*/ 22 w 29"/>
                  <a:gd name="T107" fmla="*/ 6 h 32"/>
                  <a:gd name="T108" fmla="*/ 23 w 29"/>
                  <a:gd name="T109" fmla="*/ 6 h 32"/>
                  <a:gd name="T110" fmla="*/ 25 w 29"/>
                  <a:gd name="T111" fmla="*/ 6 h 32"/>
                  <a:gd name="T112" fmla="*/ 28 w 29"/>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 h="32">
                    <a:moveTo>
                      <a:pt x="28" y="6"/>
                    </a:moveTo>
                    <a:lnTo>
                      <a:pt x="28" y="4"/>
                    </a:lnTo>
                    <a:lnTo>
                      <a:pt x="25" y="4"/>
                    </a:lnTo>
                    <a:lnTo>
                      <a:pt x="25" y="5"/>
                    </a:lnTo>
                    <a:lnTo>
                      <a:pt x="23" y="5"/>
                    </a:lnTo>
                    <a:lnTo>
                      <a:pt x="23" y="4"/>
                    </a:lnTo>
                    <a:lnTo>
                      <a:pt x="22" y="4"/>
                    </a:lnTo>
                    <a:lnTo>
                      <a:pt x="22" y="5"/>
                    </a:lnTo>
                    <a:lnTo>
                      <a:pt x="21" y="5"/>
                    </a:lnTo>
                    <a:lnTo>
                      <a:pt x="18" y="5"/>
                    </a:lnTo>
                    <a:lnTo>
                      <a:pt x="17" y="5"/>
                    </a:lnTo>
                    <a:lnTo>
                      <a:pt x="15" y="5"/>
                    </a:lnTo>
                    <a:lnTo>
                      <a:pt x="14" y="5"/>
                    </a:lnTo>
                    <a:lnTo>
                      <a:pt x="14" y="4"/>
                    </a:lnTo>
                    <a:lnTo>
                      <a:pt x="13" y="4"/>
                    </a:lnTo>
                    <a:lnTo>
                      <a:pt x="12" y="4"/>
                    </a:lnTo>
                    <a:lnTo>
                      <a:pt x="12" y="4"/>
                    </a:lnTo>
                    <a:lnTo>
                      <a:pt x="11" y="4"/>
                    </a:lnTo>
                    <a:lnTo>
                      <a:pt x="11" y="3"/>
                    </a:lnTo>
                    <a:lnTo>
                      <a:pt x="11" y="2"/>
                    </a:lnTo>
                    <a:lnTo>
                      <a:pt x="10" y="1"/>
                    </a:lnTo>
                    <a:lnTo>
                      <a:pt x="9" y="0"/>
                    </a:lnTo>
                    <a:lnTo>
                      <a:pt x="8" y="0"/>
                    </a:lnTo>
                    <a:lnTo>
                      <a:pt x="6" y="1"/>
                    </a:lnTo>
                    <a:lnTo>
                      <a:pt x="5" y="3"/>
                    </a:lnTo>
                    <a:lnTo>
                      <a:pt x="5" y="4"/>
                    </a:lnTo>
                    <a:lnTo>
                      <a:pt x="5" y="5"/>
                    </a:lnTo>
                    <a:lnTo>
                      <a:pt x="5" y="6"/>
                    </a:lnTo>
                    <a:lnTo>
                      <a:pt x="6" y="7"/>
                    </a:lnTo>
                    <a:lnTo>
                      <a:pt x="5" y="7"/>
                    </a:lnTo>
                    <a:lnTo>
                      <a:pt x="4" y="7"/>
                    </a:lnTo>
                    <a:lnTo>
                      <a:pt x="3" y="8"/>
                    </a:lnTo>
                    <a:lnTo>
                      <a:pt x="1" y="8"/>
                    </a:lnTo>
                    <a:lnTo>
                      <a:pt x="1" y="9"/>
                    </a:lnTo>
                    <a:lnTo>
                      <a:pt x="1" y="10"/>
                    </a:lnTo>
                    <a:lnTo>
                      <a:pt x="1" y="11"/>
                    </a:lnTo>
                    <a:lnTo>
                      <a:pt x="1" y="12"/>
                    </a:lnTo>
                    <a:lnTo>
                      <a:pt x="2" y="12"/>
                    </a:lnTo>
                    <a:lnTo>
                      <a:pt x="3" y="12"/>
                    </a:lnTo>
                    <a:lnTo>
                      <a:pt x="4"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5" y="30"/>
                    </a:lnTo>
                    <a:lnTo>
                      <a:pt x="5" y="30"/>
                    </a:lnTo>
                    <a:lnTo>
                      <a:pt x="5" y="30"/>
                    </a:lnTo>
                    <a:lnTo>
                      <a:pt x="6" y="29"/>
                    </a:lnTo>
                    <a:lnTo>
                      <a:pt x="7" y="28"/>
                    </a:lnTo>
                    <a:lnTo>
                      <a:pt x="7" y="29"/>
                    </a:lnTo>
                    <a:lnTo>
                      <a:pt x="8" y="28"/>
                    </a:lnTo>
                    <a:lnTo>
                      <a:pt x="8" y="27"/>
                    </a:lnTo>
                    <a:lnTo>
                      <a:pt x="8" y="26"/>
                    </a:lnTo>
                    <a:lnTo>
                      <a:pt x="8" y="25"/>
                    </a:lnTo>
                    <a:lnTo>
                      <a:pt x="8" y="24"/>
                    </a:lnTo>
                    <a:lnTo>
                      <a:pt x="8" y="23"/>
                    </a:lnTo>
                    <a:lnTo>
                      <a:pt x="10" y="23"/>
                    </a:lnTo>
                    <a:lnTo>
                      <a:pt x="10" y="23"/>
                    </a:lnTo>
                    <a:lnTo>
                      <a:pt x="11" y="24"/>
                    </a:lnTo>
                    <a:lnTo>
                      <a:pt x="10" y="25"/>
                    </a:lnTo>
                    <a:lnTo>
                      <a:pt x="10" y="26"/>
                    </a:lnTo>
                    <a:lnTo>
                      <a:pt x="10" y="27"/>
                    </a:lnTo>
                    <a:lnTo>
                      <a:pt x="10" y="29"/>
                    </a:lnTo>
                    <a:lnTo>
                      <a:pt x="10" y="30"/>
                    </a:lnTo>
                    <a:lnTo>
                      <a:pt x="11" y="30"/>
                    </a:lnTo>
                    <a:lnTo>
                      <a:pt x="13" y="30"/>
                    </a:lnTo>
                    <a:lnTo>
                      <a:pt x="13" y="30"/>
                    </a:lnTo>
                    <a:lnTo>
                      <a:pt x="13" y="29"/>
                    </a:lnTo>
                    <a:lnTo>
                      <a:pt x="12" y="28"/>
                    </a:lnTo>
                    <a:lnTo>
                      <a:pt x="12" y="27"/>
                    </a:lnTo>
                    <a:lnTo>
                      <a:pt x="12" y="26"/>
                    </a:lnTo>
                    <a:lnTo>
                      <a:pt x="13" y="26"/>
                    </a:lnTo>
                    <a:lnTo>
                      <a:pt x="13" y="26"/>
                    </a:lnTo>
                    <a:lnTo>
                      <a:pt x="13" y="26"/>
                    </a:lnTo>
                    <a:lnTo>
                      <a:pt x="13" y="25"/>
                    </a:lnTo>
                    <a:lnTo>
                      <a:pt x="14" y="25"/>
                    </a:lnTo>
                    <a:lnTo>
                      <a:pt x="15" y="24"/>
                    </a:lnTo>
                    <a:lnTo>
                      <a:pt x="15" y="23"/>
                    </a:lnTo>
                    <a:lnTo>
                      <a:pt x="16" y="22"/>
                    </a:lnTo>
                    <a:lnTo>
                      <a:pt x="16" y="21"/>
                    </a:lnTo>
                    <a:lnTo>
                      <a:pt x="16" y="21"/>
                    </a:lnTo>
                    <a:lnTo>
                      <a:pt x="17" y="20"/>
                    </a:lnTo>
                    <a:lnTo>
                      <a:pt x="17" y="19"/>
                    </a:lnTo>
                    <a:lnTo>
                      <a:pt x="17" y="18"/>
                    </a:lnTo>
                    <a:lnTo>
                      <a:pt x="17" y="17"/>
                    </a:lnTo>
                    <a:lnTo>
                      <a:pt x="16" y="17"/>
                    </a:lnTo>
                    <a:lnTo>
                      <a:pt x="17" y="16"/>
                    </a:lnTo>
                    <a:lnTo>
                      <a:pt x="17" y="14"/>
                    </a:lnTo>
                    <a:lnTo>
                      <a:pt x="18" y="12"/>
                    </a:lnTo>
                    <a:lnTo>
                      <a:pt x="17" y="11"/>
                    </a:lnTo>
                    <a:lnTo>
                      <a:pt x="17" y="10"/>
                    </a:lnTo>
                    <a:lnTo>
                      <a:pt x="18" y="9"/>
                    </a:lnTo>
                    <a:lnTo>
                      <a:pt x="20" y="8"/>
                    </a:lnTo>
                    <a:lnTo>
                      <a:pt x="22" y="8"/>
                    </a:lnTo>
                    <a:lnTo>
                      <a:pt x="22" y="7"/>
                    </a:lnTo>
                    <a:lnTo>
                      <a:pt x="22" y="6"/>
                    </a:lnTo>
                    <a:lnTo>
                      <a:pt x="23" y="6"/>
                    </a:lnTo>
                    <a:lnTo>
                      <a:pt x="23" y="6"/>
                    </a:lnTo>
                    <a:lnTo>
                      <a:pt x="24" y="6"/>
                    </a:lnTo>
                    <a:lnTo>
                      <a:pt x="25" y="6"/>
                    </a:lnTo>
                    <a:lnTo>
                      <a:pt x="26" y="6"/>
                    </a:lnTo>
                    <a:lnTo>
                      <a:pt x="28"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 name="Freeform 1009"/>
              <p:cNvSpPr>
                <a:spLocks/>
              </p:cNvSpPr>
              <p:nvPr/>
            </p:nvSpPr>
            <p:spPr bwMode="auto">
              <a:xfrm>
                <a:off x="2585" y="301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 name="Freeform 1010"/>
              <p:cNvSpPr>
                <a:spLocks/>
              </p:cNvSpPr>
              <p:nvPr/>
            </p:nvSpPr>
            <p:spPr bwMode="auto">
              <a:xfrm>
                <a:off x="2585" y="3012"/>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8" name="Freeform 1011"/>
              <p:cNvSpPr>
                <a:spLocks/>
              </p:cNvSpPr>
              <p:nvPr/>
            </p:nvSpPr>
            <p:spPr bwMode="auto">
              <a:xfrm>
                <a:off x="2578" y="302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9" name="Freeform 1012"/>
              <p:cNvSpPr>
                <a:spLocks/>
              </p:cNvSpPr>
              <p:nvPr/>
            </p:nvSpPr>
            <p:spPr bwMode="auto">
              <a:xfrm>
                <a:off x="2578" y="302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 name="Group 1013"/>
            <p:cNvGrpSpPr>
              <a:grpSpLocks/>
            </p:cNvGrpSpPr>
            <p:nvPr/>
          </p:nvGrpSpPr>
          <p:grpSpPr bwMode="auto">
            <a:xfrm>
              <a:off x="2615886" y="3788021"/>
              <a:ext cx="70529" cy="105793"/>
              <a:chOff x="2407" y="2956"/>
              <a:chExt cx="28" cy="30"/>
            </a:xfrm>
          </p:grpSpPr>
          <p:sp>
            <p:nvSpPr>
              <p:cNvPr id="1128" name="Freeform 1014"/>
              <p:cNvSpPr>
                <a:spLocks/>
              </p:cNvSpPr>
              <p:nvPr/>
            </p:nvSpPr>
            <p:spPr bwMode="auto">
              <a:xfrm>
                <a:off x="2407" y="2956"/>
                <a:ext cx="28" cy="30"/>
              </a:xfrm>
              <a:custGeom>
                <a:avLst/>
                <a:gdLst>
                  <a:gd name="T0" fmla="*/ 27 w 28"/>
                  <a:gd name="T1" fmla="*/ 4 h 30"/>
                  <a:gd name="T2" fmla="*/ 25 w 28"/>
                  <a:gd name="T3" fmla="*/ 5 h 30"/>
                  <a:gd name="T4" fmla="*/ 22 w 28"/>
                  <a:gd name="T5" fmla="*/ 3 h 30"/>
                  <a:gd name="T6" fmla="*/ 21 w 28"/>
                  <a:gd name="T7" fmla="*/ 5 h 30"/>
                  <a:gd name="T8" fmla="*/ 17 w 28"/>
                  <a:gd name="T9" fmla="*/ 5 h 30"/>
                  <a:gd name="T10" fmla="*/ 15 w 28"/>
                  <a:gd name="T11" fmla="*/ 5 h 30"/>
                  <a:gd name="T12" fmla="*/ 14 w 28"/>
                  <a:gd name="T13" fmla="*/ 4 h 30"/>
                  <a:gd name="T14" fmla="*/ 12 w 28"/>
                  <a:gd name="T15" fmla="*/ 4 h 30"/>
                  <a:gd name="T16" fmla="*/ 11 w 28"/>
                  <a:gd name="T17" fmla="*/ 3 h 30"/>
                  <a:gd name="T18" fmla="*/ 11 w 28"/>
                  <a:gd name="T19" fmla="*/ 2 h 30"/>
                  <a:gd name="T20" fmla="*/ 9 w 28"/>
                  <a:gd name="T21" fmla="*/ 0 h 30"/>
                  <a:gd name="T22" fmla="*/ 6 w 28"/>
                  <a:gd name="T23" fmla="*/ 1 h 30"/>
                  <a:gd name="T24" fmla="*/ 5 w 28"/>
                  <a:gd name="T25" fmla="*/ 3 h 30"/>
                  <a:gd name="T26" fmla="*/ 5 w 28"/>
                  <a:gd name="T27" fmla="*/ 5 h 30"/>
                  <a:gd name="T28" fmla="*/ 4 w 28"/>
                  <a:gd name="T29" fmla="*/ 6 h 30"/>
                  <a:gd name="T30" fmla="*/ 3 w 28"/>
                  <a:gd name="T31" fmla="*/ 7 h 30"/>
                  <a:gd name="T32" fmla="*/ 1 w 28"/>
                  <a:gd name="T33" fmla="*/ 8 h 30"/>
                  <a:gd name="T34" fmla="*/ 1 w 28"/>
                  <a:gd name="T35" fmla="*/ 10 h 30"/>
                  <a:gd name="T36" fmla="*/ 2 w 28"/>
                  <a:gd name="T37" fmla="*/ 11 h 30"/>
                  <a:gd name="T38" fmla="*/ 4 w 28"/>
                  <a:gd name="T39" fmla="*/ 11 h 30"/>
                  <a:gd name="T40" fmla="*/ 3 w 28"/>
                  <a:gd name="T41" fmla="*/ 15 h 30"/>
                  <a:gd name="T42" fmla="*/ 3 w 28"/>
                  <a:gd name="T43" fmla="*/ 17 h 30"/>
                  <a:gd name="T44" fmla="*/ 2 w 28"/>
                  <a:gd name="T45" fmla="*/ 18 h 30"/>
                  <a:gd name="T46" fmla="*/ 1 w 28"/>
                  <a:gd name="T47" fmla="*/ 20 h 30"/>
                  <a:gd name="T48" fmla="*/ 1 w 28"/>
                  <a:gd name="T49" fmla="*/ 22 h 30"/>
                  <a:gd name="T50" fmla="*/ 0 w 28"/>
                  <a:gd name="T51" fmla="*/ 26 h 30"/>
                  <a:gd name="T52" fmla="*/ 1 w 28"/>
                  <a:gd name="T53" fmla="*/ 28 h 30"/>
                  <a:gd name="T54" fmla="*/ 3 w 28"/>
                  <a:gd name="T55" fmla="*/ 29 h 30"/>
                  <a:gd name="T56" fmla="*/ 5 w 28"/>
                  <a:gd name="T57" fmla="*/ 28 h 30"/>
                  <a:gd name="T58" fmla="*/ 6 w 28"/>
                  <a:gd name="T59" fmla="*/ 27 h 30"/>
                  <a:gd name="T60" fmla="*/ 6 w 28"/>
                  <a:gd name="T61" fmla="*/ 27 h 30"/>
                  <a:gd name="T62" fmla="*/ 8 w 28"/>
                  <a:gd name="T63" fmla="*/ 25 h 30"/>
                  <a:gd name="T64" fmla="*/ 8 w 28"/>
                  <a:gd name="T65" fmla="*/ 23 h 30"/>
                  <a:gd name="T66" fmla="*/ 8 w 28"/>
                  <a:gd name="T67" fmla="*/ 21 h 30"/>
                  <a:gd name="T68" fmla="*/ 10 w 28"/>
                  <a:gd name="T69" fmla="*/ 21 h 30"/>
                  <a:gd name="T70" fmla="*/ 10 w 28"/>
                  <a:gd name="T71" fmla="*/ 23 h 30"/>
                  <a:gd name="T72" fmla="*/ 9 w 28"/>
                  <a:gd name="T73" fmla="*/ 25 h 30"/>
                  <a:gd name="T74" fmla="*/ 9 w 28"/>
                  <a:gd name="T75" fmla="*/ 28 h 30"/>
                  <a:gd name="T76" fmla="*/ 12 w 28"/>
                  <a:gd name="T77" fmla="*/ 28 h 30"/>
                  <a:gd name="T78" fmla="*/ 12 w 28"/>
                  <a:gd name="T79" fmla="*/ 27 h 30"/>
                  <a:gd name="T80" fmla="*/ 12 w 28"/>
                  <a:gd name="T81" fmla="*/ 25 h 30"/>
                  <a:gd name="T82" fmla="*/ 12 w 28"/>
                  <a:gd name="T83" fmla="*/ 24 h 30"/>
                  <a:gd name="T84" fmla="*/ 13 w 28"/>
                  <a:gd name="T85" fmla="*/ 24 h 30"/>
                  <a:gd name="T86" fmla="*/ 14 w 28"/>
                  <a:gd name="T87" fmla="*/ 23 h 30"/>
                  <a:gd name="T88" fmla="*/ 15 w 28"/>
                  <a:gd name="T89" fmla="*/ 21 h 30"/>
                  <a:gd name="T90" fmla="*/ 15 w 28"/>
                  <a:gd name="T91" fmla="*/ 20 h 30"/>
                  <a:gd name="T92" fmla="*/ 16 w 28"/>
                  <a:gd name="T93" fmla="*/ 18 h 30"/>
                  <a:gd name="T94" fmla="*/ 16 w 28"/>
                  <a:gd name="T95" fmla="*/ 17 h 30"/>
                  <a:gd name="T96" fmla="*/ 15 w 28"/>
                  <a:gd name="T97" fmla="*/ 16 h 30"/>
                  <a:gd name="T98" fmla="*/ 16 w 28"/>
                  <a:gd name="T99" fmla="*/ 13 h 30"/>
                  <a:gd name="T100" fmla="*/ 16 w 28"/>
                  <a:gd name="T101" fmla="*/ 10 h 30"/>
                  <a:gd name="T102" fmla="*/ 17 w 28"/>
                  <a:gd name="T103" fmla="*/ 8 h 30"/>
                  <a:gd name="T104" fmla="*/ 21 w 28"/>
                  <a:gd name="T105" fmla="*/ 7 h 30"/>
                  <a:gd name="T106" fmla="*/ 21 w 28"/>
                  <a:gd name="T107" fmla="*/ 5 h 30"/>
                  <a:gd name="T108" fmla="*/ 23 w 28"/>
                  <a:gd name="T109" fmla="*/ 5 h 30"/>
                  <a:gd name="T110" fmla="*/ 25 w 28"/>
                  <a:gd name="T111" fmla="*/ 5 h 30"/>
                  <a:gd name="T112" fmla="*/ 27 w 28"/>
                  <a:gd name="T113"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30">
                    <a:moveTo>
                      <a:pt x="27" y="5"/>
                    </a:moveTo>
                    <a:lnTo>
                      <a:pt x="27" y="4"/>
                    </a:lnTo>
                    <a:lnTo>
                      <a:pt x="25" y="4"/>
                    </a:lnTo>
                    <a:lnTo>
                      <a:pt x="25" y="5"/>
                    </a:lnTo>
                    <a:lnTo>
                      <a:pt x="23" y="5"/>
                    </a:lnTo>
                    <a:lnTo>
                      <a:pt x="22" y="3"/>
                    </a:lnTo>
                    <a:lnTo>
                      <a:pt x="21" y="3"/>
                    </a:lnTo>
                    <a:lnTo>
                      <a:pt x="21" y="5"/>
                    </a:lnTo>
                    <a:lnTo>
                      <a:pt x="21" y="5"/>
                    </a:lnTo>
                    <a:lnTo>
                      <a:pt x="17" y="5"/>
                    </a:lnTo>
                    <a:lnTo>
                      <a:pt x="16" y="5"/>
                    </a:lnTo>
                    <a:lnTo>
                      <a:pt x="15" y="5"/>
                    </a:lnTo>
                    <a:lnTo>
                      <a:pt x="14" y="5"/>
                    </a:lnTo>
                    <a:lnTo>
                      <a:pt x="14" y="4"/>
                    </a:lnTo>
                    <a:lnTo>
                      <a:pt x="13" y="4"/>
                    </a:lnTo>
                    <a:lnTo>
                      <a:pt x="12" y="4"/>
                    </a:lnTo>
                    <a:lnTo>
                      <a:pt x="12" y="3"/>
                    </a:lnTo>
                    <a:lnTo>
                      <a:pt x="11" y="3"/>
                    </a:lnTo>
                    <a:lnTo>
                      <a:pt x="11" y="3"/>
                    </a:lnTo>
                    <a:lnTo>
                      <a:pt x="11" y="2"/>
                    </a:lnTo>
                    <a:lnTo>
                      <a:pt x="10" y="1"/>
                    </a:lnTo>
                    <a:lnTo>
                      <a:pt x="9" y="0"/>
                    </a:lnTo>
                    <a:lnTo>
                      <a:pt x="7" y="0"/>
                    </a:lnTo>
                    <a:lnTo>
                      <a:pt x="6" y="1"/>
                    </a:lnTo>
                    <a:lnTo>
                      <a:pt x="5" y="3"/>
                    </a:lnTo>
                    <a:lnTo>
                      <a:pt x="5" y="3"/>
                    </a:lnTo>
                    <a:lnTo>
                      <a:pt x="5" y="5"/>
                    </a:lnTo>
                    <a:lnTo>
                      <a:pt x="5" y="5"/>
                    </a:lnTo>
                    <a:lnTo>
                      <a:pt x="6" y="6"/>
                    </a:lnTo>
                    <a:lnTo>
                      <a:pt x="4" y="6"/>
                    </a:lnTo>
                    <a:lnTo>
                      <a:pt x="4" y="6"/>
                    </a:lnTo>
                    <a:lnTo>
                      <a:pt x="3" y="7"/>
                    </a:lnTo>
                    <a:lnTo>
                      <a:pt x="1" y="8"/>
                    </a:lnTo>
                    <a:lnTo>
                      <a:pt x="1" y="8"/>
                    </a:lnTo>
                    <a:lnTo>
                      <a:pt x="1" y="9"/>
                    </a:lnTo>
                    <a:lnTo>
                      <a:pt x="1" y="10"/>
                    </a:lnTo>
                    <a:lnTo>
                      <a:pt x="1" y="11"/>
                    </a:lnTo>
                    <a:lnTo>
                      <a:pt x="2" y="11"/>
                    </a:lnTo>
                    <a:lnTo>
                      <a:pt x="3" y="11"/>
                    </a:lnTo>
                    <a:lnTo>
                      <a:pt x="4" y="11"/>
                    </a:lnTo>
                    <a:lnTo>
                      <a:pt x="3" y="11"/>
                    </a:lnTo>
                    <a:lnTo>
                      <a:pt x="3" y="15"/>
                    </a:lnTo>
                    <a:lnTo>
                      <a:pt x="3" y="16"/>
                    </a:lnTo>
                    <a:lnTo>
                      <a:pt x="3" y="17"/>
                    </a:lnTo>
                    <a:lnTo>
                      <a:pt x="3" y="18"/>
                    </a:lnTo>
                    <a:lnTo>
                      <a:pt x="2" y="18"/>
                    </a:lnTo>
                    <a:lnTo>
                      <a:pt x="2" y="19"/>
                    </a:lnTo>
                    <a:lnTo>
                      <a:pt x="1" y="20"/>
                    </a:lnTo>
                    <a:lnTo>
                      <a:pt x="1" y="21"/>
                    </a:lnTo>
                    <a:lnTo>
                      <a:pt x="1" y="22"/>
                    </a:lnTo>
                    <a:lnTo>
                      <a:pt x="0" y="24"/>
                    </a:lnTo>
                    <a:lnTo>
                      <a:pt x="0" y="26"/>
                    </a:lnTo>
                    <a:lnTo>
                      <a:pt x="0" y="28"/>
                    </a:lnTo>
                    <a:lnTo>
                      <a:pt x="1" y="28"/>
                    </a:lnTo>
                    <a:lnTo>
                      <a:pt x="1" y="28"/>
                    </a:lnTo>
                    <a:lnTo>
                      <a:pt x="3" y="29"/>
                    </a:lnTo>
                    <a:lnTo>
                      <a:pt x="4" y="28"/>
                    </a:lnTo>
                    <a:lnTo>
                      <a:pt x="5" y="28"/>
                    </a:lnTo>
                    <a:lnTo>
                      <a:pt x="5" y="28"/>
                    </a:lnTo>
                    <a:lnTo>
                      <a:pt x="6" y="27"/>
                    </a:lnTo>
                    <a:lnTo>
                      <a:pt x="6" y="26"/>
                    </a:lnTo>
                    <a:lnTo>
                      <a:pt x="6" y="27"/>
                    </a:lnTo>
                    <a:lnTo>
                      <a:pt x="7" y="26"/>
                    </a:lnTo>
                    <a:lnTo>
                      <a:pt x="8" y="25"/>
                    </a:lnTo>
                    <a:lnTo>
                      <a:pt x="8" y="24"/>
                    </a:lnTo>
                    <a:lnTo>
                      <a:pt x="8" y="23"/>
                    </a:lnTo>
                    <a:lnTo>
                      <a:pt x="8" y="22"/>
                    </a:lnTo>
                    <a:lnTo>
                      <a:pt x="8" y="21"/>
                    </a:lnTo>
                    <a:lnTo>
                      <a:pt x="9" y="21"/>
                    </a:lnTo>
                    <a:lnTo>
                      <a:pt x="10" y="21"/>
                    </a:lnTo>
                    <a:lnTo>
                      <a:pt x="11" y="22"/>
                    </a:lnTo>
                    <a:lnTo>
                      <a:pt x="10" y="23"/>
                    </a:lnTo>
                    <a:lnTo>
                      <a:pt x="10" y="24"/>
                    </a:lnTo>
                    <a:lnTo>
                      <a:pt x="9" y="25"/>
                    </a:lnTo>
                    <a:lnTo>
                      <a:pt x="9" y="27"/>
                    </a:lnTo>
                    <a:lnTo>
                      <a:pt x="9" y="28"/>
                    </a:lnTo>
                    <a:lnTo>
                      <a:pt x="11" y="28"/>
                    </a:lnTo>
                    <a:lnTo>
                      <a:pt x="12" y="28"/>
                    </a:lnTo>
                    <a:lnTo>
                      <a:pt x="12" y="28"/>
                    </a:lnTo>
                    <a:lnTo>
                      <a:pt x="12" y="27"/>
                    </a:lnTo>
                    <a:lnTo>
                      <a:pt x="12" y="26"/>
                    </a:lnTo>
                    <a:lnTo>
                      <a:pt x="12" y="25"/>
                    </a:lnTo>
                    <a:lnTo>
                      <a:pt x="12" y="24"/>
                    </a:lnTo>
                    <a:lnTo>
                      <a:pt x="12" y="24"/>
                    </a:lnTo>
                    <a:lnTo>
                      <a:pt x="12" y="24"/>
                    </a:lnTo>
                    <a:lnTo>
                      <a:pt x="13" y="24"/>
                    </a:lnTo>
                    <a:lnTo>
                      <a:pt x="13" y="23"/>
                    </a:lnTo>
                    <a:lnTo>
                      <a:pt x="14" y="23"/>
                    </a:lnTo>
                    <a:lnTo>
                      <a:pt x="15" y="22"/>
                    </a:lnTo>
                    <a:lnTo>
                      <a:pt x="15" y="21"/>
                    </a:lnTo>
                    <a:lnTo>
                      <a:pt x="15" y="21"/>
                    </a:lnTo>
                    <a:lnTo>
                      <a:pt x="15" y="20"/>
                    </a:lnTo>
                    <a:lnTo>
                      <a:pt x="15" y="19"/>
                    </a:lnTo>
                    <a:lnTo>
                      <a:pt x="16" y="18"/>
                    </a:lnTo>
                    <a:lnTo>
                      <a:pt x="16" y="18"/>
                    </a:lnTo>
                    <a:lnTo>
                      <a:pt x="16" y="17"/>
                    </a:lnTo>
                    <a:lnTo>
                      <a:pt x="16" y="16"/>
                    </a:lnTo>
                    <a:lnTo>
                      <a:pt x="15" y="16"/>
                    </a:lnTo>
                    <a:lnTo>
                      <a:pt x="16" y="15"/>
                    </a:lnTo>
                    <a:lnTo>
                      <a:pt x="16" y="13"/>
                    </a:lnTo>
                    <a:lnTo>
                      <a:pt x="17" y="11"/>
                    </a:lnTo>
                    <a:lnTo>
                      <a:pt x="16" y="10"/>
                    </a:lnTo>
                    <a:lnTo>
                      <a:pt x="16" y="9"/>
                    </a:lnTo>
                    <a:lnTo>
                      <a:pt x="17" y="8"/>
                    </a:lnTo>
                    <a:lnTo>
                      <a:pt x="20" y="7"/>
                    </a:lnTo>
                    <a:lnTo>
                      <a:pt x="21" y="7"/>
                    </a:lnTo>
                    <a:lnTo>
                      <a:pt x="21" y="6"/>
                    </a:lnTo>
                    <a:lnTo>
                      <a:pt x="21" y="5"/>
                    </a:lnTo>
                    <a:lnTo>
                      <a:pt x="22" y="5"/>
                    </a:lnTo>
                    <a:lnTo>
                      <a:pt x="23" y="5"/>
                    </a:lnTo>
                    <a:lnTo>
                      <a:pt x="23" y="5"/>
                    </a:lnTo>
                    <a:lnTo>
                      <a:pt x="25" y="5"/>
                    </a:lnTo>
                    <a:lnTo>
                      <a:pt x="25" y="5"/>
                    </a:lnTo>
                    <a:lnTo>
                      <a:pt x="27" y="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9" name="Freeform 1015"/>
              <p:cNvSpPr>
                <a:spLocks/>
              </p:cNvSpPr>
              <p:nvPr/>
            </p:nvSpPr>
            <p:spPr bwMode="auto">
              <a:xfrm>
                <a:off x="2407" y="2956"/>
                <a:ext cx="28" cy="30"/>
              </a:xfrm>
              <a:custGeom>
                <a:avLst/>
                <a:gdLst>
                  <a:gd name="T0" fmla="*/ 27 w 28"/>
                  <a:gd name="T1" fmla="*/ 4 h 30"/>
                  <a:gd name="T2" fmla="*/ 25 w 28"/>
                  <a:gd name="T3" fmla="*/ 5 h 30"/>
                  <a:gd name="T4" fmla="*/ 22 w 28"/>
                  <a:gd name="T5" fmla="*/ 3 h 30"/>
                  <a:gd name="T6" fmla="*/ 21 w 28"/>
                  <a:gd name="T7" fmla="*/ 5 h 30"/>
                  <a:gd name="T8" fmla="*/ 17 w 28"/>
                  <a:gd name="T9" fmla="*/ 5 h 30"/>
                  <a:gd name="T10" fmla="*/ 15 w 28"/>
                  <a:gd name="T11" fmla="*/ 5 h 30"/>
                  <a:gd name="T12" fmla="*/ 14 w 28"/>
                  <a:gd name="T13" fmla="*/ 4 h 30"/>
                  <a:gd name="T14" fmla="*/ 12 w 28"/>
                  <a:gd name="T15" fmla="*/ 4 h 30"/>
                  <a:gd name="T16" fmla="*/ 11 w 28"/>
                  <a:gd name="T17" fmla="*/ 3 h 30"/>
                  <a:gd name="T18" fmla="*/ 11 w 28"/>
                  <a:gd name="T19" fmla="*/ 2 h 30"/>
                  <a:gd name="T20" fmla="*/ 9 w 28"/>
                  <a:gd name="T21" fmla="*/ 0 h 30"/>
                  <a:gd name="T22" fmla="*/ 6 w 28"/>
                  <a:gd name="T23" fmla="*/ 1 h 30"/>
                  <a:gd name="T24" fmla="*/ 5 w 28"/>
                  <a:gd name="T25" fmla="*/ 3 h 30"/>
                  <a:gd name="T26" fmla="*/ 5 w 28"/>
                  <a:gd name="T27" fmla="*/ 5 h 30"/>
                  <a:gd name="T28" fmla="*/ 4 w 28"/>
                  <a:gd name="T29" fmla="*/ 6 h 30"/>
                  <a:gd name="T30" fmla="*/ 3 w 28"/>
                  <a:gd name="T31" fmla="*/ 7 h 30"/>
                  <a:gd name="T32" fmla="*/ 1 w 28"/>
                  <a:gd name="T33" fmla="*/ 8 h 30"/>
                  <a:gd name="T34" fmla="*/ 1 w 28"/>
                  <a:gd name="T35" fmla="*/ 10 h 30"/>
                  <a:gd name="T36" fmla="*/ 2 w 28"/>
                  <a:gd name="T37" fmla="*/ 11 h 30"/>
                  <a:gd name="T38" fmla="*/ 4 w 28"/>
                  <a:gd name="T39" fmla="*/ 11 h 30"/>
                  <a:gd name="T40" fmla="*/ 3 w 28"/>
                  <a:gd name="T41" fmla="*/ 15 h 30"/>
                  <a:gd name="T42" fmla="*/ 3 w 28"/>
                  <a:gd name="T43" fmla="*/ 17 h 30"/>
                  <a:gd name="T44" fmla="*/ 2 w 28"/>
                  <a:gd name="T45" fmla="*/ 18 h 30"/>
                  <a:gd name="T46" fmla="*/ 1 w 28"/>
                  <a:gd name="T47" fmla="*/ 20 h 30"/>
                  <a:gd name="T48" fmla="*/ 1 w 28"/>
                  <a:gd name="T49" fmla="*/ 22 h 30"/>
                  <a:gd name="T50" fmla="*/ 0 w 28"/>
                  <a:gd name="T51" fmla="*/ 26 h 30"/>
                  <a:gd name="T52" fmla="*/ 1 w 28"/>
                  <a:gd name="T53" fmla="*/ 28 h 30"/>
                  <a:gd name="T54" fmla="*/ 3 w 28"/>
                  <a:gd name="T55" fmla="*/ 29 h 30"/>
                  <a:gd name="T56" fmla="*/ 5 w 28"/>
                  <a:gd name="T57" fmla="*/ 28 h 30"/>
                  <a:gd name="T58" fmla="*/ 6 w 28"/>
                  <a:gd name="T59" fmla="*/ 27 h 30"/>
                  <a:gd name="T60" fmla="*/ 6 w 28"/>
                  <a:gd name="T61" fmla="*/ 27 h 30"/>
                  <a:gd name="T62" fmla="*/ 8 w 28"/>
                  <a:gd name="T63" fmla="*/ 25 h 30"/>
                  <a:gd name="T64" fmla="*/ 8 w 28"/>
                  <a:gd name="T65" fmla="*/ 23 h 30"/>
                  <a:gd name="T66" fmla="*/ 8 w 28"/>
                  <a:gd name="T67" fmla="*/ 21 h 30"/>
                  <a:gd name="T68" fmla="*/ 10 w 28"/>
                  <a:gd name="T69" fmla="*/ 21 h 30"/>
                  <a:gd name="T70" fmla="*/ 10 w 28"/>
                  <a:gd name="T71" fmla="*/ 23 h 30"/>
                  <a:gd name="T72" fmla="*/ 9 w 28"/>
                  <a:gd name="T73" fmla="*/ 25 h 30"/>
                  <a:gd name="T74" fmla="*/ 9 w 28"/>
                  <a:gd name="T75" fmla="*/ 28 h 30"/>
                  <a:gd name="T76" fmla="*/ 12 w 28"/>
                  <a:gd name="T77" fmla="*/ 28 h 30"/>
                  <a:gd name="T78" fmla="*/ 12 w 28"/>
                  <a:gd name="T79" fmla="*/ 27 h 30"/>
                  <a:gd name="T80" fmla="*/ 12 w 28"/>
                  <a:gd name="T81" fmla="*/ 25 h 30"/>
                  <a:gd name="T82" fmla="*/ 12 w 28"/>
                  <a:gd name="T83" fmla="*/ 24 h 30"/>
                  <a:gd name="T84" fmla="*/ 13 w 28"/>
                  <a:gd name="T85" fmla="*/ 24 h 30"/>
                  <a:gd name="T86" fmla="*/ 14 w 28"/>
                  <a:gd name="T87" fmla="*/ 23 h 30"/>
                  <a:gd name="T88" fmla="*/ 15 w 28"/>
                  <a:gd name="T89" fmla="*/ 21 h 30"/>
                  <a:gd name="T90" fmla="*/ 15 w 28"/>
                  <a:gd name="T91" fmla="*/ 20 h 30"/>
                  <a:gd name="T92" fmla="*/ 16 w 28"/>
                  <a:gd name="T93" fmla="*/ 18 h 30"/>
                  <a:gd name="T94" fmla="*/ 16 w 28"/>
                  <a:gd name="T95" fmla="*/ 17 h 30"/>
                  <a:gd name="T96" fmla="*/ 15 w 28"/>
                  <a:gd name="T97" fmla="*/ 16 h 30"/>
                  <a:gd name="T98" fmla="*/ 16 w 28"/>
                  <a:gd name="T99" fmla="*/ 13 h 30"/>
                  <a:gd name="T100" fmla="*/ 16 w 28"/>
                  <a:gd name="T101" fmla="*/ 10 h 30"/>
                  <a:gd name="T102" fmla="*/ 17 w 28"/>
                  <a:gd name="T103" fmla="*/ 8 h 30"/>
                  <a:gd name="T104" fmla="*/ 21 w 28"/>
                  <a:gd name="T105" fmla="*/ 7 h 30"/>
                  <a:gd name="T106" fmla="*/ 21 w 28"/>
                  <a:gd name="T107" fmla="*/ 5 h 30"/>
                  <a:gd name="T108" fmla="*/ 23 w 28"/>
                  <a:gd name="T109" fmla="*/ 5 h 30"/>
                  <a:gd name="T110" fmla="*/ 25 w 28"/>
                  <a:gd name="T111" fmla="*/ 5 h 30"/>
                  <a:gd name="T112" fmla="*/ 27 w 28"/>
                  <a:gd name="T113"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30">
                    <a:moveTo>
                      <a:pt x="27" y="5"/>
                    </a:moveTo>
                    <a:lnTo>
                      <a:pt x="27" y="4"/>
                    </a:lnTo>
                    <a:lnTo>
                      <a:pt x="25" y="4"/>
                    </a:lnTo>
                    <a:lnTo>
                      <a:pt x="25" y="5"/>
                    </a:lnTo>
                    <a:lnTo>
                      <a:pt x="23" y="5"/>
                    </a:lnTo>
                    <a:lnTo>
                      <a:pt x="22" y="3"/>
                    </a:lnTo>
                    <a:lnTo>
                      <a:pt x="21" y="3"/>
                    </a:lnTo>
                    <a:lnTo>
                      <a:pt x="21" y="5"/>
                    </a:lnTo>
                    <a:lnTo>
                      <a:pt x="21" y="5"/>
                    </a:lnTo>
                    <a:lnTo>
                      <a:pt x="17" y="5"/>
                    </a:lnTo>
                    <a:lnTo>
                      <a:pt x="16" y="5"/>
                    </a:lnTo>
                    <a:lnTo>
                      <a:pt x="15" y="5"/>
                    </a:lnTo>
                    <a:lnTo>
                      <a:pt x="14" y="5"/>
                    </a:lnTo>
                    <a:lnTo>
                      <a:pt x="14" y="4"/>
                    </a:lnTo>
                    <a:lnTo>
                      <a:pt x="13" y="4"/>
                    </a:lnTo>
                    <a:lnTo>
                      <a:pt x="12" y="4"/>
                    </a:lnTo>
                    <a:lnTo>
                      <a:pt x="12" y="3"/>
                    </a:lnTo>
                    <a:lnTo>
                      <a:pt x="11" y="3"/>
                    </a:lnTo>
                    <a:lnTo>
                      <a:pt x="11" y="3"/>
                    </a:lnTo>
                    <a:lnTo>
                      <a:pt x="11" y="2"/>
                    </a:lnTo>
                    <a:lnTo>
                      <a:pt x="10" y="1"/>
                    </a:lnTo>
                    <a:lnTo>
                      <a:pt x="9" y="0"/>
                    </a:lnTo>
                    <a:lnTo>
                      <a:pt x="7" y="0"/>
                    </a:lnTo>
                    <a:lnTo>
                      <a:pt x="6" y="1"/>
                    </a:lnTo>
                    <a:lnTo>
                      <a:pt x="5" y="3"/>
                    </a:lnTo>
                    <a:lnTo>
                      <a:pt x="5" y="3"/>
                    </a:lnTo>
                    <a:lnTo>
                      <a:pt x="5" y="5"/>
                    </a:lnTo>
                    <a:lnTo>
                      <a:pt x="5" y="5"/>
                    </a:lnTo>
                    <a:lnTo>
                      <a:pt x="6" y="6"/>
                    </a:lnTo>
                    <a:lnTo>
                      <a:pt x="4" y="6"/>
                    </a:lnTo>
                    <a:lnTo>
                      <a:pt x="4" y="6"/>
                    </a:lnTo>
                    <a:lnTo>
                      <a:pt x="3" y="7"/>
                    </a:lnTo>
                    <a:lnTo>
                      <a:pt x="1" y="8"/>
                    </a:lnTo>
                    <a:lnTo>
                      <a:pt x="1" y="8"/>
                    </a:lnTo>
                    <a:lnTo>
                      <a:pt x="1" y="9"/>
                    </a:lnTo>
                    <a:lnTo>
                      <a:pt x="1" y="10"/>
                    </a:lnTo>
                    <a:lnTo>
                      <a:pt x="1" y="11"/>
                    </a:lnTo>
                    <a:lnTo>
                      <a:pt x="2" y="11"/>
                    </a:lnTo>
                    <a:lnTo>
                      <a:pt x="3" y="11"/>
                    </a:lnTo>
                    <a:lnTo>
                      <a:pt x="4" y="11"/>
                    </a:lnTo>
                    <a:lnTo>
                      <a:pt x="3" y="11"/>
                    </a:lnTo>
                    <a:lnTo>
                      <a:pt x="3" y="15"/>
                    </a:lnTo>
                    <a:lnTo>
                      <a:pt x="3" y="16"/>
                    </a:lnTo>
                    <a:lnTo>
                      <a:pt x="3" y="17"/>
                    </a:lnTo>
                    <a:lnTo>
                      <a:pt x="3" y="18"/>
                    </a:lnTo>
                    <a:lnTo>
                      <a:pt x="2" y="18"/>
                    </a:lnTo>
                    <a:lnTo>
                      <a:pt x="2" y="19"/>
                    </a:lnTo>
                    <a:lnTo>
                      <a:pt x="1" y="20"/>
                    </a:lnTo>
                    <a:lnTo>
                      <a:pt x="1" y="21"/>
                    </a:lnTo>
                    <a:lnTo>
                      <a:pt x="1" y="22"/>
                    </a:lnTo>
                    <a:lnTo>
                      <a:pt x="0" y="24"/>
                    </a:lnTo>
                    <a:lnTo>
                      <a:pt x="0" y="26"/>
                    </a:lnTo>
                    <a:lnTo>
                      <a:pt x="0" y="28"/>
                    </a:lnTo>
                    <a:lnTo>
                      <a:pt x="1" y="28"/>
                    </a:lnTo>
                    <a:lnTo>
                      <a:pt x="1" y="28"/>
                    </a:lnTo>
                    <a:lnTo>
                      <a:pt x="3" y="29"/>
                    </a:lnTo>
                    <a:lnTo>
                      <a:pt x="4" y="28"/>
                    </a:lnTo>
                    <a:lnTo>
                      <a:pt x="5" y="28"/>
                    </a:lnTo>
                    <a:lnTo>
                      <a:pt x="5" y="28"/>
                    </a:lnTo>
                    <a:lnTo>
                      <a:pt x="6" y="27"/>
                    </a:lnTo>
                    <a:lnTo>
                      <a:pt x="6" y="26"/>
                    </a:lnTo>
                    <a:lnTo>
                      <a:pt x="6" y="27"/>
                    </a:lnTo>
                    <a:lnTo>
                      <a:pt x="7" y="26"/>
                    </a:lnTo>
                    <a:lnTo>
                      <a:pt x="8" y="25"/>
                    </a:lnTo>
                    <a:lnTo>
                      <a:pt x="8" y="24"/>
                    </a:lnTo>
                    <a:lnTo>
                      <a:pt x="8" y="23"/>
                    </a:lnTo>
                    <a:lnTo>
                      <a:pt x="8" y="22"/>
                    </a:lnTo>
                    <a:lnTo>
                      <a:pt x="8" y="21"/>
                    </a:lnTo>
                    <a:lnTo>
                      <a:pt x="9" y="21"/>
                    </a:lnTo>
                    <a:lnTo>
                      <a:pt x="10" y="21"/>
                    </a:lnTo>
                    <a:lnTo>
                      <a:pt x="11" y="22"/>
                    </a:lnTo>
                    <a:lnTo>
                      <a:pt x="10" y="23"/>
                    </a:lnTo>
                    <a:lnTo>
                      <a:pt x="10" y="24"/>
                    </a:lnTo>
                    <a:lnTo>
                      <a:pt x="9" y="25"/>
                    </a:lnTo>
                    <a:lnTo>
                      <a:pt x="9" y="27"/>
                    </a:lnTo>
                    <a:lnTo>
                      <a:pt x="9" y="28"/>
                    </a:lnTo>
                    <a:lnTo>
                      <a:pt x="11" y="28"/>
                    </a:lnTo>
                    <a:lnTo>
                      <a:pt x="12" y="28"/>
                    </a:lnTo>
                    <a:lnTo>
                      <a:pt x="12" y="28"/>
                    </a:lnTo>
                    <a:lnTo>
                      <a:pt x="12" y="27"/>
                    </a:lnTo>
                    <a:lnTo>
                      <a:pt x="12" y="26"/>
                    </a:lnTo>
                    <a:lnTo>
                      <a:pt x="12" y="25"/>
                    </a:lnTo>
                    <a:lnTo>
                      <a:pt x="12" y="24"/>
                    </a:lnTo>
                    <a:lnTo>
                      <a:pt x="12" y="24"/>
                    </a:lnTo>
                    <a:lnTo>
                      <a:pt x="12" y="24"/>
                    </a:lnTo>
                    <a:lnTo>
                      <a:pt x="13" y="24"/>
                    </a:lnTo>
                    <a:lnTo>
                      <a:pt x="13" y="23"/>
                    </a:lnTo>
                    <a:lnTo>
                      <a:pt x="14" y="23"/>
                    </a:lnTo>
                    <a:lnTo>
                      <a:pt x="15" y="22"/>
                    </a:lnTo>
                    <a:lnTo>
                      <a:pt x="15" y="21"/>
                    </a:lnTo>
                    <a:lnTo>
                      <a:pt x="15" y="21"/>
                    </a:lnTo>
                    <a:lnTo>
                      <a:pt x="15" y="20"/>
                    </a:lnTo>
                    <a:lnTo>
                      <a:pt x="15" y="19"/>
                    </a:lnTo>
                    <a:lnTo>
                      <a:pt x="16" y="18"/>
                    </a:lnTo>
                    <a:lnTo>
                      <a:pt x="16" y="18"/>
                    </a:lnTo>
                    <a:lnTo>
                      <a:pt x="16" y="17"/>
                    </a:lnTo>
                    <a:lnTo>
                      <a:pt x="16" y="16"/>
                    </a:lnTo>
                    <a:lnTo>
                      <a:pt x="15" y="16"/>
                    </a:lnTo>
                    <a:lnTo>
                      <a:pt x="16" y="15"/>
                    </a:lnTo>
                    <a:lnTo>
                      <a:pt x="16" y="13"/>
                    </a:lnTo>
                    <a:lnTo>
                      <a:pt x="17" y="11"/>
                    </a:lnTo>
                    <a:lnTo>
                      <a:pt x="16" y="10"/>
                    </a:lnTo>
                    <a:lnTo>
                      <a:pt x="16" y="9"/>
                    </a:lnTo>
                    <a:lnTo>
                      <a:pt x="17" y="8"/>
                    </a:lnTo>
                    <a:lnTo>
                      <a:pt x="20" y="7"/>
                    </a:lnTo>
                    <a:lnTo>
                      <a:pt x="21" y="7"/>
                    </a:lnTo>
                    <a:lnTo>
                      <a:pt x="21" y="6"/>
                    </a:lnTo>
                    <a:lnTo>
                      <a:pt x="21" y="5"/>
                    </a:lnTo>
                    <a:lnTo>
                      <a:pt x="22" y="5"/>
                    </a:lnTo>
                    <a:lnTo>
                      <a:pt x="23" y="5"/>
                    </a:lnTo>
                    <a:lnTo>
                      <a:pt x="23" y="5"/>
                    </a:lnTo>
                    <a:lnTo>
                      <a:pt x="25" y="5"/>
                    </a:lnTo>
                    <a:lnTo>
                      <a:pt x="25" y="5"/>
                    </a:lnTo>
                    <a:lnTo>
                      <a:pt x="27" y="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0" name="Freeform 1016"/>
              <p:cNvSpPr>
                <a:spLocks/>
              </p:cNvSpPr>
              <p:nvPr/>
            </p:nvSpPr>
            <p:spPr bwMode="auto">
              <a:xfrm>
                <a:off x="2422" y="2962"/>
                <a:ext cx="6" cy="3"/>
              </a:xfrm>
              <a:custGeom>
                <a:avLst/>
                <a:gdLst>
                  <a:gd name="T0" fmla="*/ 1 w 6"/>
                  <a:gd name="T1" fmla="*/ 0 h 3"/>
                  <a:gd name="T2" fmla="*/ 2 w 6"/>
                  <a:gd name="T3" fmla="*/ 1 h 3"/>
                  <a:gd name="T4" fmla="*/ 4 w 6"/>
                  <a:gd name="T5" fmla="*/ 1 h 3"/>
                  <a:gd name="T6" fmla="*/ 4 w 6"/>
                  <a:gd name="T7" fmla="*/ 2 h 3"/>
                  <a:gd name="T8" fmla="*/ 5 w 6"/>
                  <a:gd name="T9" fmla="*/ 2 h 3"/>
                  <a:gd name="T10" fmla="*/ 4 w 6"/>
                  <a:gd name="T11" fmla="*/ 2 h 3"/>
                  <a:gd name="T12" fmla="*/ 3 w 6"/>
                  <a:gd name="T13" fmla="*/ 2 h 3"/>
                  <a:gd name="T14" fmla="*/ 2 w 6"/>
                  <a:gd name="T15" fmla="*/ 2 h 3"/>
                  <a:gd name="T16" fmla="*/ 1 w 6"/>
                  <a:gd name="T17" fmla="*/ 2 h 3"/>
                  <a:gd name="T18" fmla="*/ 1 w 6"/>
                  <a:gd name="T19" fmla="*/ 1 h 3"/>
                  <a:gd name="T20" fmla="*/ 0 w 6"/>
                  <a:gd name="T21" fmla="*/ 0 h 3"/>
                  <a:gd name="T22" fmla="*/ 1 w 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
                    <a:moveTo>
                      <a:pt x="1" y="0"/>
                    </a:moveTo>
                    <a:lnTo>
                      <a:pt x="2" y="1"/>
                    </a:lnTo>
                    <a:lnTo>
                      <a:pt x="4" y="1"/>
                    </a:lnTo>
                    <a:lnTo>
                      <a:pt x="4" y="2"/>
                    </a:lnTo>
                    <a:lnTo>
                      <a:pt x="5" y="2"/>
                    </a:lnTo>
                    <a:lnTo>
                      <a:pt x="4" y="2"/>
                    </a:lnTo>
                    <a:lnTo>
                      <a:pt x="3" y="2"/>
                    </a:lnTo>
                    <a:lnTo>
                      <a:pt x="2" y="2"/>
                    </a:lnTo>
                    <a:lnTo>
                      <a:pt x="1" y="2"/>
                    </a:lnTo>
                    <a:lnTo>
                      <a:pt x="1" y="1"/>
                    </a:lnTo>
                    <a:lnTo>
                      <a:pt x="0" y="0"/>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1" name="Freeform 1017"/>
              <p:cNvSpPr>
                <a:spLocks/>
              </p:cNvSpPr>
              <p:nvPr/>
            </p:nvSpPr>
            <p:spPr bwMode="auto">
              <a:xfrm>
                <a:off x="2422" y="2962"/>
                <a:ext cx="6" cy="3"/>
              </a:xfrm>
              <a:custGeom>
                <a:avLst/>
                <a:gdLst>
                  <a:gd name="T0" fmla="*/ 1 w 6"/>
                  <a:gd name="T1" fmla="*/ 0 h 3"/>
                  <a:gd name="T2" fmla="*/ 2 w 6"/>
                  <a:gd name="T3" fmla="*/ 1 h 3"/>
                  <a:gd name="T4" fmla="*/ 4 w 6"/>
                  <a:gd name="T5" fmla="*/ 1 h 3"/>
                  <a:gd name="T6" fmla="*/ 4 w 6"/>
                  <a:gd name="T7" fmla="*/ 2 h 3"/>
                  <a:gd name="T8" fmla="*/ 5 w 6"/>
                  <a:gd name="T9" fmla="*/ 2 h 3"/>
                  <a:gd name="T10" fmla="*/ 4 w 6"/>
                  <a:gd name="T11" fmla="*/ 2 h 3"/>
                  <a:gd name="T12" fmla="*/ 3 w 6"/>
                  <a:gd name="T13" fmla="*/ 2 h 3"/>
                  <a:gd name="T14" fmla="*/ 2 w 6"/>
                  <a:gd name="T15" fmla="*/ 2 h 3"/>
                  <a:gd name="T16" fmla="*/ 1 w 6"/>
                  <a:gd name="T17" fmla="*/ 2 h 3"/>
                  <a:gd name="T18" fmla="*/ 1 w 6"/>
                  <a:gd name="T19" fmla="*/ 1 h 3"/>
                  <a:gd name="T20" fmla="*/ 0 w 6"/>
                  <a:gd name="T21" fmla="*/ 0 h 3"/>
                  <a:gd name="T22" fmla="*/ 1 w 6"/>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3">
                    <a:moveTo>
                      <a:pt x="1" y="0"/>
                    </a:moveTo>
                    <a:lnTo>
                      <a:pt x="2" y="1"/>
                    </a:lnTo>
                    <a:lnTo>
                      <a:pt x="4" y="1"/>
                    </a:lnTo>
                    <a:lnTo>
                      <a:pt x="4" y="2"/>
                    </a:lnTo>
                    <a:lnTo>
                      <a:pt x="5" y="2"/>
                    </a:lnTo>
                    <a:lnTo>
                      <a:pt x="4" y="2"/>
                    </a:lnTo>
                    <a:lnTo>
                      <a:pt x="3" y="2"/>
                    </a:lnTo>
                    <a:lnTo>
                      <a:pt x="2" y="2"/>
                    </a:lnTo>
                    <a:lnTo>
                      <a:pt x="1" y="2"/>
                    </a:lnTo>
                    <a:lnTo>
                      <a:pt x="1" y="1"/>
                    </a:lnTo>
                    <a:lnTo>
                      <a:pt x="0" y="0"/>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2" name="Freeform 1018"/>
              <p:cNvSpPr>
                <a:spLocks/>
              </p:cNvSpPr>
              <p:nvPr/>
            </p:nvSpPr>
            <p:spPr bwMode="auto">
              <a:xfrm>
                <a:off x="2419" y="296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3" name="Freeform 1019"/>
              <p:cNvSpPr>
                <a:spLocks/>
              </p:cNvSpPr>
              <p:nvPr/>
            </p:nvSpPr>
            <p:spPr bwMode="auto">
              <a:xfrm>
                <a:off x="2419" y="296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 name="Group 1020"/>
            <p:cNvGrpSpPr>
              <a:grpSpLocks/>
            </p:cNvGrpSpPr>
            <p:nvPr/>
          </p:nvGrpSpPr>
          <p:grpSpPr bwMode="auto">
            <a:xfrm>
              <a:off x="2007574" y="2987959"/>
              <a:ext cx="403338" cy="224811"/>
              <a:chOff x="2164" y="2732"/>
              <a:chExt cx="161" cy="63"/>
            </a:xfrm>
          </p:grpSpPr>
          <p:sp>
            <p:nvSpPr>
              <p:cNvPr id="1080" name="Oval 1021"/>
              <p:cNvSpPr>
                <a:spLocks noChangeArrowheads="1"/>
              </p:cNvSpPr>
              <p:nvPr/>
            </p:nvSpPr>
            <p:spPr bwMode="auto">
              <a:xfrm>
                <a:off x="2249" y="2787"/>
                <a:ext cx="7" cy="4"/>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1" name="Oval 1022"/>
              <p:cNvSpPr>
                <a:spLocks noChangeArrowheads="1"/>
              </p:cNvSpPr>
              <p:nvPr/>
            </p:nvSpPr>
            <p:spPr bwMode="auto">
              <a:xfrm>
                <a:off x="2264" y="2787"/>
                <a:ext cx="5" cy="4"/>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2" name="Freeform 1023"/>
              <p:cNvSpPr>
                <a:spLocks/>
              </p:cNvSpPr>
              <p:nvPr/>
            </p:nvSpPr>
            <p:spPr bwMode="auto">
              <a:xfrm>
                <a:off x="2282" y="2788"/>
                <a:ext cx="17" cy="5"/>
              </a:xfrm>
              <a:custGeom>
                <a:avLst/>
                <a:gdLst>
                  <a:gd name="T0" fmla="*/ 0 w 17"/>
                  <a:gd name="T1" fmla="*/ 0 h 5"/>
                  <a:gd name="T2" fmla="*/ 14 w 17"/>
                  <a:gd name="T3" fmla="*/ 0 h 5"/>
                  <a:gd name="T4" fmla="*/ 15 w 17"/>
                  <a:gd name="T5" fmla="*/ 0 h 5"/>
                  <a:gd name="T6" fmla="*/ 16 w 17"/>
                  <a:gd name="T7" fmla="*/ 2 h 5"/>
                  <a:gd name="T8" fmla="*/ 16 w 17"/>
                  <a:gd name="T9" fmla="*/ 3 h 5"/>
                  <a:gd name="T10" fmla="*/ 15 w 17"/>
                  <a:gd name="T11" fmla="*/ 4 h 5"/>
                  <a:gd name="T12" fmla="*/ 0 w 17"/>
                  <a:gd name="T13" fmla="*/ 4 h 5"/>
                  <a:gd name="T14" fmla="*/ 0 w 17"/>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5">
                    <a:moveTo>
                      <a:pt x="0" y="0"/>
                    </a:moveTo>
                    <a:lnTo>
                      <a:pt x="14" y="0"/>
                    </a:lnTo>
                    <a:lnTo>
                      <a:pt x="15" y="0"/>
                    </a:lnTo>
                    <a:lnTo>
                      <a:pt x="16" y="2"/>
                    </a:lnTo>
                    <a:lnTo>
                      <a:pt x="16" y="3"/>
                    </a:lnTo>
                    <a:lnTo>
                      <a:pt x="15" y="4"/>
                    </a:lnTo>
                    <a:lnTo>
                      <a:pt x="0" y="4"/>
                    </a:lnTo>
                    <a:lnTo>
                      <a:pt x="0"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3" name="Freeform 0"/>
              <p:cNvSpPr>
                <a:spLocks/>
              </p:cNvSpPr>
              <p:nvPr/>
            </p:nvSpPr>
            <p:spPr bwMode="auto">
              <a:xfrm>
                <a:off x="2245" y="2781"/>
                <a:ext cx="40" cy="5"/>
              </a:xfrm>
              <a:custGeom>
                <a:avLst/>
                <a:gdLst>
                  <a:gd name="T0" fmla="*/ 39 w 40"/>
                  <a:gd name="T1" fmla="*/ 0 h 5"/>
                  <a:gd name="T2" fmla="*/ 39 w 40"/>
                  <a:gd name="T3" fmla="*/ 4 h 5"/>
                  <a:gd name="T4" fmla="*/ 0 w 40"/>
                  <a:gd name="T5" fmla="*/ 4 h 5"/>
                  <a:gd name="T6" fmla="*/ 0 w 40"/>
                  <a:gd name="T7" fmla="*/ 0 h 5"/>
                  <a:gd name="T8" fmla="*/ 39 w 40"/>
                  <a:gd name="T9" fmla="*/ 0 h 5"/>
                </a:gdLst>
                <a:ahLst/>
                <a:cxnLst>
                  <a:cxn ang="0">
                    <a:pos x="T0" y="T1"/>
                  </a:cxn>
                  <a:cxn ang="0">
                    <a:pos x="T2" y="T3"/>
                  </a:cxn>
                  <a:cxn ang="0">
                    <a:pos x="T4" y="T5"/>
                  </a:cxn>
                  <a:cxn ang="0">
                    <a:pos x="T6" y="T7"/>
                  </a:cxn>
                  <a:cxn ang="0">
                    <a:pos x="T8" y="T9"/>
                  </a:cxn>
                </a:cxnLst>
                <a:rect l="0" t="0" r="r" b="b"/>
                <a:pathLst>
                  <a:path w="40" h="5">
                    <a:moveTo>
                      <a:pt x="39" y="0"/>
                    </a:moveTo>
                    <a:lnTo>
                      <a:pt x="39" y="4"/>
                    </a:lnTo>
                    <a:lnTo>
                      <a:pt x="0" y="4"/>
                    </a:lnTo>
                    <a:lnTo>
                      <a:pt x="0" y="0"/>
                    </a:lnTo>
                    <a:lnTo>
                      <a:pt x="39"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4" name="Oval 1"/>
              <p:cNvSpPr>
                <a:spLocks noChangeArrowheads="1"/>
              </p:cNvSpPr>
              <p:nvPr/>
            </p:nvSpPr>
            <p:spPr bwMode="auto">
              <a:xfrm>
                <a:off x="2247" y="2788"/>
                <a:ext cx="6" cy="4"/>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5" name="Oval 2"/>
              <p:cNvSpPr>
                <a:spLocks noChangeArrowheads="1"/>
              </p:cNvSpPr>
              <p:nvPr/>
            </p:nvSpPr>
            <p:spPr bwMode="auto">
              <a:xfrm>
                <a:off x="2263" y="2788"/>
                <a:ext cx="6" cy="4"/>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6" name="Rectangle 3"/>
              <p:cNvSpPr>
                <a:spLocks noChangeArrowheads="1"/>
              </p:cNvSpPr>
              <p:nvPr/>
            </p:nvSpPr>
            <p:spPr bwMode="auto">
              <a:xfrm>
                <a:off x="2291" y="2781"/>
                <a:ext cx="4" cy="1"/>
              </a:xfrm>
              <a:prstGeom prst="rect">
                <a:avLst/>
              </a:prstGeom>
              <a:solidFill>
                <a:srgbClr val="31650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7" name="Freeform 4"/>
              <p:cNvSpPr>
                <a:spLocks/>
              </p:cNvSpPr>
              <p:nvPr/>
            </p:nvSpPr>
            <p:spPr bwMode="auto">
              <a:xfrm>
                <a:off x="2243" y="2752"/>
                <a:ext cx="54" cy="13"/>
              </a:xfrm>
              <a:custGeom>
                <a:avLst/>
                <a:gdLst>
                  <a:gd name="T0" fmla="*/ 14 w 54"/>
                  <a:gd name="T1" fmla="*/ 0 h 13"/>
                  <a:gd name="T2" fmla="*/ 0 w 54"/>
                  <a:gd name="T3" fmla="*/ 12 h 13"/>
                  <a:gd name="T4" fmla="*/ 42 w 54"/>
                  <a:gd name="T5" fmla="*/ 12 h 13"/>
                  <a:gd name="T6" fmla="*/ 53 w 54"/>
                  <a:gd name="T7" fmla="*/ 0 h 13"/>
                  <a:gd name="T8" fmla="*/ 14 w 54"/>
                  <a:gd name="T9" fmla="*/ 0 h 13"/>
                </a:gdLst>
                <a:ahLst/>
                <a:cxnLst>
                  <a:cxn ang="0">
                    <a:pos x="T0" y="T1"/>
                  </a:cxn>
                  <a:cxn ang="0">
                    <a:pos x="T2" y="T3"/>
                  </a:cxn>
                  <a:cxn ang="0">
                    <a:pos x="T4" y="T5"/>
                  </a:cxn>
                  <a:cxn ang="0">
                    <a:pos x="T6" y="T7"/>
                  </a:cxn>
                  <a:cxn ang="0">
                    <a:pos x="T8" y="T9"/>
                  </a:cxn>
                </a:cxnLst>
                <a:rect l="0" t="0" r="r" b="b"/>
                <a:pathLst>
                  <a:path w="54" h="13">
                    <a:moveTo>
                      <a:pt x="14" y="0"/>
                    </a:moveTo>
                    <a:lnTo>
                      <a:pt x="0" y="12"/>
                    </a:lnTo>
                    <a:lnTo>
                      <a:pt x="42" y="12"/>
                    </a:lnTo>
                    <a:lnTo>
                      <a:pt x="53" y="0"/>
                    </a:lnTo>
                    <a:lnTo>
                      <a:pt x="14"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8" name="Freeform 5"/>
              <p:cNvSpPr>
                <a:spLocks/>
              </p:cNvSpPr>
              <p:nvPr/>
            </p:nvSpPr>
            <p:spPr bwMode="auto">
              <a:xfrm>
                <a:off x="2243" y="2764"/>
                <a:ext cx="42" cy="18"/>
              </a:xfrm>
              <a:custGeom>
                <a:avLst/>
                <a:gdLst>
                  <a:gd name="T0" fmla="*/ 0 w 42"/>
                  <a:gd name="T1" fmla="*/ 0 h 18"/>
                  <a:gd name="T2" fmla="*/ 41 w 42"/>
                  <a:gd name="T3" fmla="*/ 0 h 18"/>
                  <a:gd name="T4" fmla="*/ 41 w 42"/>
                  <a:gd name="T5" fmla="*/ 17 h 18"/>
                  <a:gd name="T6" fmla="*/ 0 w 42"/>
                  <a:gd name="T7" fmla="*/ 17 h 18"/>
                  <a:gd name="T8" fmla="*/ 0 w 42"/>
                  <a:gd name="T9" fmla="*/ 0 h 18"/>
                </a:gdLst>
                <a:ahLst/>
                <a:cxnLst>
                  <a:cxn ang="0">
                    <a:pos x="T0" y="T1"/>
                  </a:cxn>
                  <a:cxn ang="0">
                    <a:pos x="T2" y="T3"/>
                  </a:cxn>
                  <a:cxn ang="0">
                    <a:pos x="T4" y="T5"/>
                  </a:cxn>
                  <a:cxn ang="0">
                    <a:pos x="T6" y="T7"/>
                  </a:cxn>
                  <a:cxn ang="0">
                    <a:pos x="T8" y="T9"/>
                  </a:cxn>
                </a:cxnLst>
                <a:rect l="0" t="0" r="r" b="b"/>
                <a:pathLst>
                  <a:path w="42" h="18">
                    <a:moveTo>
                      <a:pt x="0" y="0"/>
                    </a:moveTo>
                    <a:lnTo>
                      <a:pt x="41" y="0"/>
                    </a:lnTo>
                    <a:lnTo>
                      <a:pt x="41" y="17"/>
                    </a:lnTo>
                    <a:lnTo>
                      <a:pt x="0" y="17"/>
                    </a:lnTo>
                    <a:lnTo>
                      <a:pt x="0"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9" name="Freeform 6"/>
              <p:cNvSpPr>
                <a:spLocks/>
              </p:cNvSpPr>
              <p:nvPr/>
            </p:nvSpPr>
            <p:spPr bwMode="auto">
              <a:xfrm>
                <a:off x="2284" y="2752"/>
                <a:ext cx="13" cy="22"/>
              </a:xfrm>
              <a:custGeom>
                <a:avLst/>
                <a:gdLst>
                  <a:gd name="T0" fmla="*/ 0 w 13"/>
                  <a:gd name="T1" fmla="*/ 11 h 22"/>
                  <a:gd name="T2" fmla="*/ 12 w 13"/>
                  <a:gd name="T3" fmla="*/ 0 h 22"/>
                  <a:gd name="T4" fmla="*/ 12 w 13"/>
                  <a:gd name="T5" fmla="*/ 11 h 22"/>
                  <a:gd name="T6" fmla="*/ 1 w 13"/>
                  <a:gd name="T7" fmla="*/ 21 h 22"/>
                  <a:gd name="T8" fmla="*/ 0 w 13"/>
                  <a:gd name="T9" fmla="*/ 11 h 22"/>
                </a:gdLst>
                <a:ahLst/>
                <a:cxnLst>
                  <a:cxn ang="0">
                    <a:pos x="T0" y="T1"/>
                  </a:cxn>
                  <a:cxn ang="0">
                    <a:pos x="T2" y="T3"/>
                  </a:cxn>
                  <a:cxn ang="0">
                    <a:pos x="T4" y="T5"/>
                  </a:cxn>
                  <a:cxn ang="0">
                    <a:pos x="T6" y="T7"/>
                  </a:cxn>
                  <a:cxn ang="0">
                    <a:pos x="T8" y="T9"/>
                  </a:cxn>
                </a:cxnLst>
                <a:rect l="0" t="0" r="r" b="b"/>
                <a:pathLst>
                  <a:path w="13" h="22">
                    <a:moveTo>
                      <a:pt x="0" y="11"/>
                    </a:moveTo>
                    <a:lnTo>
                      <a:pt x="12" y="0"/>
                    </a:lnTo>
                    <a:lnTo>
                      <a:pt x="12" y="11"/>
                    </a:lnTo>
                    <a:lnTo>
                      <a:pt x="1" y="21"/>
                    </a:lnTo>
                    <a:lnTo>
                      <a:pt x="0" y="11"/>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0" name="Freeform 7"/>
              <p:cNvSpPr>
                <a:spLocks/>
              </p:cNvSpPr>
              <p:nvPr/>
            </p:nvSpPr>
            <p:spPr bwMode="auto">
              <a:xfrm>
                <a:off x="2284" y="2768"/>
                <a:ext cx="21" cy="6"/>
              </a:xfrm>
              <a:custGeom>
                <a:avLst/>
                <a:gdLst>
                  <a:gd name="T0" fmla="*/ 7 w 21"/>
                  <a:gd name="T1" fmla="*/ 0 h 6"/>
                  <a:gd name="T2" fmla="*/ 0 w 21"/>
                  <a:gd name="T3" fmla="*/ 5 h 6"/>
                  <a:gd name="T4" fmla="*/ 14 w 21"/>
                  <a:gd name="T5" fmla="*/ 5 h 6"/>
                  <a:gd name="T6" fmla="*/ 20 w 21"/>
                  <a:gd name="T7" fmla="*/ 0 h 6"/>
                  <a:gd name="T8" fmla="*/ 7 w 21"/>
                  <a:gd name="T9" fmla="*/ 0 h 6"/>
                </a:gdLst>
                <a:ahLst/>
                <a:cxnLst>
                  <a:cxn ang="0">
                    <a:pos x="T0" y="T1"/>
                  </a:cxn>
                  <a:cxn ang="0">
                    <a:pos x="T2" y="T3"/>
                  </a:cxn>
                  <a:cxn ang="0">
                    <a:pos x="T4" y="T5"/>
                  </a:cxn>
                  <a:cxn ang="0">
                    <a:pos x="T6" y="T7"/>
                  </a:cxn>
                  <a:cxn ang="0">
                    <a:pos x="T8" y="T9"/>
                  </a:cxn>
                </a:cxnLst>
                <a:rect l="0" t="0" r="r" b="b"/>
                <a:pathLst>
                  <a:path w="21" h="6">
                    <a:moveTo>
                      <a:pt x="7" y="0"/>
                    </a:moveTo>
                    <a:lnTo>
                      <a:pt x="0" y="5"/>
                    </a:lnTo>
                    <a:lnTo>
                      <a:pt x="14" y="5"/>
                    </a:lnTo>
                    <a:lnTo>
                      <a:pt x="20" y="0"/>
                    </a:lnTo>
                    <a:lnTo>
                      <a:pt x="7"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1" name="Freeform 8"/>
              <p:cNvSpPr>
                <a:spLocks/>
              </p:cNvSpPr>
              <p:nvPr/>
            </p:nvSpPr>
            <p:spPr bwMode="auto">
              <a:xfrm>
                <a:off x="2299" y="2773"/>
                <a:ext cx="25" cy="5"/>
              </a:xfrm>
              <a:custGeom>
                <a:avLst/>
                <a:gdLst>
                  <a:gd name="T0" fmla="*/ 8 w 25"/>
                  <a:gd name="T1" fmla="*/ 0 h 5"/>
                  <a:gd name="T2" fmla="*/ 24 w 25"/>
                  <a:gd name="T3" fmla="*/ 2 h 5"/>
                  <a:gd name="T4" fmla="*/ 22 w 25"/>
                  <a:gd name="T5" fmla="*/ 4 h 5"/>
                  <a:gd name="T6" fmla="*/ 0 w 25"/>
                  <a:gd name="T7" fmla="*/ 4 h 5"/>
                  <a:gd name="T8" fmla="*/ 8 w 25"/>
                  <a:gd name="T9" fmla="*/ 0 h 5"/>
                </a:gdLst>
                <a:ahLst/>
                <a:cxnLst>
                  <a:cxn ang="0">
                    <a:pos x="T0" y="T1"/>
                  </a:cxn>
                  <a:cxn ang="0">
                    <a:pos x="T2" y="T3"/>
                  </a:cxn>
                  <a:cxn ang="0">
                    <a:pos x="T4" y="T5"/>
                  </a:cxn>
                  <a:cxn ang="0">
                    <a:pos x="T6" y="T7"/>
                  </a:cxn>
                  <a:cxn ang="0">
                    <a:pos x="T8" y="T9"/>
                  </a:cxn>
                </a:cxnLst>
                <a:rect l="0" t="0" r="r" b="b"/>
                <a:pathLst>
                  <a:path w="25" h="5">
                    <a:moveTo>
                      <a:pt x="8" y="0"/>
                    </a:moveTo>
                    <a:lnTo>
                      <a:pt x="24" y="2"/>
                    </a:lnTo>
                    <a:lnTo>
                      <a:pt x="22" y="4"/>
                    </a:lnTo>
                    <a:lnTo>
                      <a:pt x="0" y="4"/>
                    </a:lnTo>
                    <a:lnTo>
                      <a:pt x="8"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2" name="Freeform 9"/>
              <p:cNvSpPr>
                <a:spLocks/>
              </p:cNvSpPr>
              <p:nvPr/>
            </p:nvSpPr>
            <p:spPr bwMode="auto">
              <a:xfrm>
                <a:off x="2299" y="2779"/>
                <a:ext cx="21" cy="7"/>
              </a:xfrm>
              <a:custGeom>
                <a:avLst/>
                <a:gdLst>
                  <a:gd name="T0" fmla="*/ 0 w 21"/>
                  <a:gd name="T1" fmla="*/ 0 h 7"/>
                  <a:gd name="T2" fmla="*/ 19 w 21"/>
                  <a:gd name="T3" fmla="*/ 0 h 7"/>
                  <a:gd name="T4" fmla="*/ 20 w 21"/>
                  <a:gd name="T5" fmla="*/ 6 h 7"/>
                  <a:gd name="T6" fmla="*/ 0 w 21"/>
                  <a:gd name="T7" fmla="*/ 6 h 7"/>
                  <a:gd name="T8" fmla="*/ 0 w 21"/>
                  <a:gd name="T9" fmla="*/ 0 h 7"/>
                </a:gdLst>
                <a:ahLst/>
                <a:cxnLst>
                  <a:cxn ang="0">
                    <a:pos x="T0" y="T1"/>
                  </a:cxn>
                  <a:cxn ang="0">
                    <a:pos x="T2" y="T3"/>
                  </a:cxn>
                  <a:cxn ang="0">
                    <a:pos x="T4" y="T5"/>
                  </a:cxn>
                  <a:cxn ang="0">
                    <a:pos x="T6" y="T7"/>
                  </a:cxn>
                  <a:cxn ang="0">
                    <a:pos x="T8" y="T9"/>
                  </a:cxn>
                </a:cxnLst>
                <a:rect l="0" t="0" r="r" b="b"/>
                <a:pathLst>
                  <a:path w="21" h="7">
                    <a:moveTo>
                      <a:pt x="0" y="0"/>
                    </a:moveTo>
                    <a:lnTo>
                      <a:pt x="19" y="0"/>
                    </a:lnTo>
                    <a:lnTo>
                      <a:pt x="20" y="6"/>
                    </a:lnTo>
                    <a:lnTo>
                      <a:pt x="0" y="6"/>
                    </a:lnTo>
                    <a:lnTo>
                      <a:pt x="0"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3" name="Rectangle 10"/>
              <p:cNvSpPr>
                <a:spLocks noChangeArrowheads="1"/>
              </p:cNvSpPr>
              <p:nvPr/>
            </p:nvSpPr>
            <p:spPr bwMode="auto">
              <a:xfrm>
                <a:off x="2284" y="2777"/>
                <a:ext cx="5" cy="7"/>
              </a:xfrm>
              <a:prstGeom prst="rect">
                <a:avLst/>
              </a:prstGeom>
              <a:solidFill>
                <a:srgbClr val="31650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4" name="Line 11"/>
              <p:cNvSpPr>
                <a:spLocks noChangeShapeType="1"/>
              </p:cNvSpPr>
              <p:nvPr/>
            </p:nvSpPr>
            <p:spPr bwMode="auto">
              <a:xfrm>
                <a:off x="2304" y="2768"/>
                <a:ext cx="0" cy="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5" name="Line 12"/>
              <p:cNvSpPr>
                <a:spLocks noChangeShapeType="1"/>
              </p:cNvSpPr>
              <p:nvPr/>
            </p:nvSpPr>
            <p:spPr bwMode="auto">
              <a:xfrm>
                <a:off x="2299" y="2773"/>
                <a:ext cx="0" cy="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6" name="Freeform 13"/>
              <p:cNvSpPr>
                <a:spLocks/>
              </p:cNvSpPr>
              <p:nvPr/>
            </p:nvSpPr>
            <p:spPr bwMode="auto">
              <a:xfrm>
                <a:off x="2289" y="2775"/>
                <a:ext cx="36" cy="18"/>
              </a:xfrm>
              <a:custGeom>
                <a:avLst/>
                <a:gdLst>
                  <a:gd name="T0" fmla="*/ 0 w 36"/>
                  <a:gd name="T1" fmla="*/ 13 h 18"/>
                  <a:gd name="T2" fmla="*/ 12 w 36"/>
                  <a:gd name="T3" fmla="*/ 13 h 18"/>
                  <a:gd name="T4" fmla="*/ 14 w 36"/>
                  <a:gd name="T5" fmla="*/ 11 h 18"/>
                  <a:gd name="T6" fmla="*/ 16 w 36"/>
                  <a:gd name="T7" fmla="*/ 11 h 18"/>
                  <a:gd name="T8" fmla="*/ 19 w 36"/>
                  <a:gd name="T9" fmla="*/ 10 h 18"/>
                  <a:gd name="T10" fmla="*/ 23 w 36"/>
                  <a:gd name="T11" fmla="*/ 12 h 18"/>
                  <a:gd name="T12" fmla="*/ 25 w 36"/>
                  <a:gd name="T13" fmla="*/ 14 h 18"/>
                  <a:gd name="T14" fmla="*/ 26 w 36"/>
                  <a:gd name="T15" fmla="*/ 16 h 18"/>
                  <a:gd name="T16" fmla="*/ 27 w 36"/>
                  <a:gd name="T17" fmla="*/ 17 h 18"/>
                  <a:gd name="T18" fmla="*/ 34 w 36"/>
                  <a:gd name="T19" fmla="*/ 9 h 18"/>
                  <a:gd name="T20" fmla="*/ 33 w 36"/>
                  <a:gd name="T21" fmla="*/ 8 h 18"/>
                  <a:gd name="T22" fmla="*/ 35 w 36"/>
                  <a:gd name="T23" fmla="*/ 7 h 18"/>
                  <a:gd name="T24" fmla="*/ 34 w 36"/>
                  <a:gd name="T25" fmla="*/ 5 h 18"/>
                  <a:gd name="T26" fmla="*/ 33 w 36"/>
                  <a:gd name="T27" fmla="*/ 4 h 18"/>
                  <a:gd name="T28" fmla="*/ 32 w 36"/>
                  <a:gd name="T29" fmla="*/ 4 h 18"/>
                  <a:gd name="T30" fmla="*/ 31 w 36"/>
                  <a:gd name="T31" fmla="*/ 6 h 18"/>
                  <a:gd name="T32" fmla="*/ 31 w 36"/>
                  <a:gd name="T33" fmla="*/ 0 h 18"/>
                  <a:gd name="T34" fmla="*/ 28 w 36"/>
                  <a:gd name="T35" fmla="*/ 4 h 18"/>
                  <a:gd name="T36" fmla="*/ 28 w 36"/>
                  <a:gd name="T37" fmla="*/ 10 h 18"/>
                  <a:gd name="T38" fmla="*/ 28 w 36"/>
                  <a:gd name="T39" fmla="*/ 11 h 18"/>
                  <a:gd name="T40" fmla="*/ 24 w 36"/>
                  <a:gd name="T41" fmla="*/ 9 h 18"/>
                  <a:gd name="T42" fmla="*/ 19 w 36"/>
                  <a:gd name="T43" fmla="*/ 9 h 18"/>
                  <a:gd name="T44" fmla="*/ 15 w 36"/>
                  <a:gd name="T45" fmla="*/ 9 h 18"/>
                  <a:gd name="T46" fmla="*/ 14 w 36"/>
                  <a:gd name="T47" fmla="*/ 10 h 18"/>
                  <a:gd name="T48" fmla="*/ 10 w 36"/>
                  <a:gd name="T49" fmla="*/ 11 h 18"/>
                  <a:gd name="T50" fmla="*/ 10 w 36"/>
                  <a:gd name="T51" fmla="*/ 13 h 18"/>
                  <a:gd name="T52" fmla="*/ 9 w 36"/>
                  <a:gd name="T53"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8">
                    <a:moveTo>
                      <a:pt x="0" y="13"/>
                    </a:moveTo>
                    <a:lnTo>
                      <a:pt x="12" y="13"/>
                    </a:lnTo>
                    <a:lnTo>
                      <a:pt x="14" y="11"/>
                    </a:lnTo>
                    <a:lnTo>
                      <a:pt x="16" y="11"/>
                    </a:lnTo>
                    <a:lnTo>
                      <a:pt x="19" y="10"/>
                    </a:lnTo>
                    <a:lnTo>
                      <a:pt x="23" y="12"/>
                    </a:lnTo>
                    <a:lnTo>
                      <a:pt x="25" y="14"/>
                    </a:lnTo>
                    <a:lnTo>
                      <a:pt x="26" y="16"/>
                    </a:lnTo>
                    <a:lnTo>
                      <a:pt x="27" y="17"/>
                    </a:lnTo>
                    <a:lnTo>
                      <a:pt x="34" y="9"/>
                    </a:lnTo>
                    <a:lnTo>
                      <a:pt x="33" y="8"/>
                    </a:lnTo>
                    <a:lnTo>
                      <a:pt x="35" y="7"/>
                    </a:lnTo>
                    <a:lnTo>
                      <a:pt x="34" y="5"/>
                    </a:lnTo>
                    <a:lnTo>
                      <a:pt x="33" y="4"/>
                    </a:lnTo>
                    <a:lnTo>
                      <a:pt x="32" y="4"/>
                    </a:lnTo>
                    <a:lnTo>
                      <a:pt x="31" y="6"/>
                    </a:lnTo>
                    <a:lnTo>
                      <a:pt x="31" y="0"/>
                    </a:lnTo>
                    <a:lnTo>
                      <a:pt x="28" y="4"/>
                    </a:lnTo>
                    <a:lnTo>
                      <a:pt x="28" y="10"/>
                    </a:lnTo>
                    <a:lnTo>
                      <a:pt x="28" y="11"/>
                    </a:lnTo>
                    <a:lnTo>
                      <a:pt x="24" y="9"/>
                    </a:lnTo>
                    <a:lnTo>
                      <a:pt x="19" y="9"/>
                    </a:lnTo>
                    <a:lnTo>
                      <a:pt x="15" y="9"/>
                    </a:lnTo>
                    <a:lnTo>
                      <a:pt x="14" y="10"/>
                    </a:lnTo>
                    <a:lnTo>
                      <a:pt x="10" y="11"/>
                    </a:lnTo>
                    <a:lnTo>
                      <a:pt x="10" y="13"/>
                    </a:lnTo>
                    <a:lnTo>
                      <a:pt x="9" y="13"/>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7" name="Line 14"/>
              <p:cNvSpPr>
                <a:spLocks noChangeShapeType="1"/>
              </p:cNvSpPr>
              <p:nvPr/>
            </p:nvSpPr>
            <p:spPr bwMode="auto">
              <a:xfrm>
                <a:off x="2288" y="2777"/>
                <a:ext cx="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8" name="Line 15"/>
              <p:cNvSpPr>
                <a:spLocks noChangeShapeType="1"/>
              </p:cNvSpPr>
              <p:nvPr/>
            </p:nvSpPr>
            <p:spPr bwMode="auto">
              <a:xfrm>
                <a:off x="2308" y="2775"/>
                <a:ext cx="7" cy="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 name="Oval 16"/>
              <p:cNvSpPr>
                <a:spLocks noChangeArrowheads="1"/>
              </p:cNvSpPr>
              <p:nvPr/>
            </p:nvSpPr>
            <p:spPr bwMode="auto">
              <a:xfrm>
                <a:off x="2307" y="2789"/>
                <a:ext cx="1" cy="2"/>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0" name="Line 17"/>
              <p:cNvSpPr>
                <a:spLocks noChangeShapeType="1"/>
              </p:cNvSpPr>
              <p:nvPr/>
            </p:nvSpPr>
            <p:spPr bwMode="auto">
              <a:xfrm>
                <a:off x="2303" y="2781"/>
                <a:ext cx="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1" name="Line 18"/>
              <p:cNvSpPr>
                <a:spLocks noChangeShapeType="1"/>
              </p:cNvSpPr>
              <p:nvPr/>
            </p:nvSpPr>
            <p:spPr bwMode="auto">
              <a:xfrm>
                <a:off x="2307" y="2779"/>
                <a:ext cx="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2" name="Line 19"/>
              <p:cNvSpPr>
                <a:spLocks noChangeShapeType="1"/>
              </p:cNvSpPr>
              <p:nvPr/>
            </p:nvSpPr>
            <p:spPr bwMode="auto">
              <a:xfrm flipV="1">
                <a:off x="2298" y="2771"/>
                <a:ext cx="0"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3" name="Line 20"/>
              <p:cNvSpPr>
                <a:spLocks noChangeShapeType="1"/>
              </p:cNvSpPr>
              <p:nvPr/>
            </p:nvSpPr>
            <p:spPr bwMode="auto">
              <a:xfrm flipH="1">
                <a:off x="2285" y="2775"/>
                <a:ext cx="1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4" name="Line 21"/>
              <p:cNvSpPr>
                <a:spLocks noChangeShapeType="1"/>
              </p:cNvSpPr>
              <p:nvPr/>
            </p:nvSpPr>
            <p:spPr bwMode="auto">
              <a:xfrm>
                <a:off x="2303" y="2779"/>
                <a:ext cx="6" cy="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 name="Freeform 22"/>
              <p:cNvSpPr>
                <a:spLocks/>
              </p:cNvSpPr>
              <p:nvPr/>
            </p:nvSpPr>
            <p:spPr bwMode="auto">
              <a:xfrm>
                <a:off x="2253" y="2750"/>
                <a:ext cx="15" cy="10"/>
              </a:xfrm>
              <a:custGeom>
                <a:avLst/>
                <a:gdLst>
                  <a:gd name="T0" fmla="*/ 5 w 15"/>
                  <a:gd name="T1" fmla="*/ 0 h 10"/>
                  <a:gd name="T2" fmla="*/ 9 w 15"/>
                  <a:gd name="T3" fmla="*/ 0 h 10"/>
                  <a:gd name="T4" fmla="*/ 14 w 15"/>
                  <a:gd name="T5" fmla="*/ 9 h 10"/>
                  <a:gd name="T6" fmla="*/ 0 w 15"/>
                  <a:gd name="T7" fmla="*/ 9 h 10"/>
                  <a:gd name="T8" fmla="*/ 5 w 15"/>
                  <a:gd name="T9" fmla="*/ 0 h 10"/>
                </a:gdLst>
                <a:ahLst/>
                <a:cxnLst>
                  <a:cxn ang="0">
                    <a:pos x="T0" y="T1"/>
                  </a:cxn>
                  <a:cxn ang="0">
                    <a:pos x="T2" y="T3"/>
                  </a:cxn>
                  <a:cxn ang="0">
                    <a:pos x="T4" y="T5"/>
                  </a:cxn>
                  <a:cxn ang="0">
                    <a:pos x="T6" y="T7"/>
                  </a:cxn>
                  <a:cxn ang="0">
                    <a:pos x="T8" y="T9"/>
                  </a:cxn>
                </a:cxnLst>
                <a:rect l="0" t="0" r="r" b="b"/>
                <a:pathLst>
                  <a:path w="15" h="10">
                    <a:moveTo>
                      <a:pt x="5" y="0"/>
                    </a:moveTo>
                    <a:lnTo>
                      <a:pt x="9" y="0"/>
                    </a:lnTo>
                    <a:lnTo>
                      <a:pt x="14" y="9"/>
                    </a:lnTo>
                    <a:lnTo>
                      <a:pt x="0" y="9"/>
                    </a:lnTo>
                    <a:lnTo>
                      <a:pt x="5"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 name="Freeform 23"/>
              <p:cNvSpPr>
                <a:spLocks/>
              </p:cNvSpPr>
              <p:nvPr/>
            </p:nvSpPr>
            <p:spPr bwMode="auto">
              <a:xfrm>
                <a:off x="2260" y="2745"/>
                <a:ext cx="7" cy="6"/>
              </a:xfrm>
              <a:custGeom>
                <a:avLst/>
                <a:gdLst>
                  <a:gd name="T0" fmla="*/ 0 w 7"/>
                  <a:gd name="T1" fmla="*/ 5 h 6"/>
                  <a:gd name="T2" fmla="*/ 3 w 7"/>
                  <a:gd name="T3" fmla="*/ 0 h 6"/>
                  <a:gd name="T4" fmla="*/ 6 w 7"/>
                  <a:gd name="T5" fmla="*/ 1 h 6"/>
                  <a:gd name="T6" fmla="*/ 4 w 7"/>
                  <a:gd name="T7" fmla="*/ 5 h 6"/>
                  <a:gd name="T8" fmla="*/ 0 w 7"/>
                  <a:gd name="T9" fmla="*/ 5 h 6"/>
                </a:gdLst>
                <a:ahLst/>
                <a:cxnLst>
                  <a:cxn ang="0">
                    <a:pos x="T0" y="T1"/>
                  </a:cxn>
                  <a:cxn ang="0">
                    <a:pos x="T2" y="T3"/>
                  </a:cxn>
                  <a:cxn ang="0">
                    <a:pos x="T4" y="T5"/>
                  </a:cxn>
                  <a:cxn ang="0">
                    <a:pos x="T6" y="T7"/>
                  </a:cxn>
                  <a:cxn ang="0">
                    <a:pos x="T8" y="T9"/>
                  </a:cxn>
                </a:cxnLst>
                <a:rect l="0" t="0" r="r" b="b"/>
                <a:pathLst>
                  <a:path w="7" h="6">
                    <a:moveTo>
                      <a:pt x="0" y="5"/>
                    </a:moveTo>
                    <a:lnTo>
                      <a:pt x="3" y="0"/>
                    </a:lnTo>
                    <a:lnTo>
                      <a:pt x="6" y="1"/>
                    </a:lnTo>
                    <a:lnTo>
                      <a:pt x="4" y="5"/>
                    </a:lnTo>
                    <a:lnTo>
                      <a:pt x="0" y="5"/>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07" name="Group 24"/>
              <p:cNvGrpSpPr>
                <a:grpSpLocks/>
              </p:cNvGrpSpPr>
              <p:nvPr/>
            </p:nvGrpSpPr>
            <p:grpSpPr bwMode="auto">
              <a:xfrm>
                <a:off x="2273" y="2735"/>
                <a:ext cx="22" cy="25"/>
                <a:chOff x="2273" y="2735"/>
                <a:chExt cx="22" cy="25"/>
              </a:xfrm>
            </p:grpSpPr>
            <p:sp>
              <p:nvSpPr>
                <p:cNvPr id="1125" name="Freeform 25"/>
                <p:cNvSpPr>
                  <a:spLocks/>
                </p:cNvSpPr>
                <p:nvPr/>
              </p:nvSpPr>
              <p:spPr bwMode="auto">
                <a:xfrm>
                  <a:off x="2273" y="2750"/>
                  <a:ext cx="15" cy="10"/>
                </a:xfrm>
                <a:custGeom>
                  <a:avLst/>
                  <a:gdLst>
                    <a:gd name="T0" fmla="*/ 5 w 15"/>
                    <a:gd name="T1" fmla="*/ 0 h 10"/>
                    <a:gd name="T2" fmla="*/ 9 w 15"/>
                    <a:gd name="T3" fmla="*/ 0 h 10"/>
                    <a:gd name="T4" fmla="*/ 14 w 15"/>
                    <a:gd name="T5" fmla="*/ 9 h 10"/>
                    <a:gd name="T6" fmla="*/ 0 w 15"/>
                    <a:gd name="T7" fmla="*/ 9 h 10"/>
                    <a:gd name="T8" fmla="*/ 5 w 15"/>
                    <a:gd name="T9" fmla="*/ 0 h 10"/>
                  </a:gdLst>
                  <a:ahLst/>
                  <a:cxnLst>
                    <a:cxn ang="0">
                      <a:pos x="T0" y="T1"/>
                    </a:cxn>
                    <a:cxn ang="0">
                      <a:pos x="T2" y="T3"/>
                    </a:cxn>
                    <a:cxn ang="0">
                      <a:pos x="T4" y="T5"/>
                    </a:cxn>
                    <a:cxn ang="0">
                      <a:pos x="T6" y="T7"/>
                    </a:cxn>
                    <a:cxn ang="0">
                      <a:pos x="T8" y="T9"/>
                    </a:cxn>
                  </a:cxnLst>
                  <a:rect l="0" t="0" r="r" b="b"/>
                  <a:pathLst>
                    <a:path w="15" h="10">
                      <a:moveTo>
                        <a:pt x="5" y="0"/>
                      </a:moveTo>
                      <a:lnTo>
                        <a:pt x="9" y="0"/>
                      </a:lnTo>
                      <a:lnTo>
                        <a:pt x="14" y="9"/>
                      </a:lnTo>
                      <a:lnTo>
                        <a:pt x="0" y="9"/>
                      </a:lnTo>
                      <a:lnTo>
                        <a:pt x="5"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 name="Freeform 26"/>
                <p:cNvSpPr>
                  <a:spLocks/>
                </p:cNvSpPr>
                <p:nvPr/>
              </p:nvSpPr>
              <p:spPr bwMode="auto">
                <a:xfrm>
                  <a:off x="2273" y="2745"/>
                  <a:ext cx="10" cy="6"/>
                </a:xfrm>
                <a:custGeom>
                  <a:avLst/>
                  <a:gdLst>
                    <a:gd name="T0" fmla="*/ 0 w 10"/>
                    <a:gd name="T1" fmla="*/ 1 h 6"/>
                    <a:gd name="T2" fmla="*/ 4 w 10"/>
                    <a:gd name="T3" fmla="*/ 5 h 6"/>
                    <a:gd name="T4" fmla="*/ 9 w 10"/>
                    <a:gd name="T5" fmla="*/ 5 h 6"/>
                    <a:gd name="T6" fmla="*/ 4 w 10"/>
                    <a:gd name="T7" fmla="*/ 0 h 6"/>
                    <a:gd name="T8" fmla="*/ 0 w 10"/>
                    <a:gd name="T9" fmla="*/ 1 h 6"/>
                  </a:gdLst>
                  <a:ahLst/>
                  <a:cxnLst>
                    <a:cxn ang="0">
                      <a:pos x="T0" y="T1"/>
                    </a:cxn>
                    <a:cxn ang="0">
                      <a:pos x="T2" y="T3"/>
                    </a:cxn>
                    <a:cxn ang="0">
                      <a:pos x="T4" y="T5"/>
                    </a:cxn>
                    <a:cxn ang="0">
                      <a:pos x="T6" y="T7"/>
                    </a:cxn>
                    <a:cxn ang="0">
                      <a:pos x="T8" y="T9"/>
                    </a:cxn>
                  </a:cxnLst>
                  <a:rect l="0" t="0" r="r" b="b"/>
                  <a:pathLst>
                    <a:path w="10" h="6">
                      <a:moveTo>
                        <a:pt x="0" y="1"/>
                      </a:moveTo>
                      <a:lnTo>
                        <a:pt x="4" y="5"/>
                      </a:lnTo>
                      <a:lnTo>
                        <a:pt x="9" y="5"/>
                      </a:lnTo>
                      <a:lnTo>
                        <a:pt x="4" y="0"/>
                      </a:lnTo>
                      <a:lnTo>
                        <a:pt x="0" y="1"/>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 name="Freeform 27"/>
                <p:cNvSpPr>
                  <a:spLocks/>
                </p:cNvSpPr>
                <p:nvPr/>
              </p:nvSpPr>
              <p:spPr bwMode="auto">
                <a:xfrm>
                  <a:off x="2277" y="2735"/>
                  <a:ext cx="18" cy="18"/>
                </a:xfrm>
                <a:custGeom>
                  <a:avLst/>
                  <a:gdLst>
                    <a:gd name="T0" fmla="*/ 3 w 18"/>
                    <a:gd name="T1" fmla="*/ 0 h 18"/>
                    <a:gd name="T2" fmla="*/ 1 w 18"/>
                    <a:gd name="T3" fmla="*/ 3 h 18"/>
                    <a:gd name="T4" fmla="*/ 1 w 18"/>
                    <a:gd name="T5" fmla="*/ 5 h 18"/>
                    <a:gd name="T6" fmla="*/ 0 w 18"/>
                    <a:gd name="T7" fmla="*/ 7 h 18"/>
                    <a:gd name="T8" fmla="*/ 0 w 18"/>
                    <a:gd name="T9" fmla="*/ 9 h 18"/>
                    <a:gd name="T10" fmla="*/ 4 w 18"/>
                    <a:gd name="T11" fmla="*/ 13 h 18"/>
                    <a:gd name="T12" fmla="*/ 8 w 18"/>
                    <a:gd name="T13" fmla="*/ 16 h 18"/>
                    <a:gd name="T14" fmla="*/ 14 w 18"/>
                    <a:gd name="T15" fmla="*/ 17 h 18"/>
                    <a:gd name="T16" fmla="*/ 17 w 18"/>
                    <a:gd name="T17" fmla="*/ 17 h 18"/>
                    <a:gd name="T18" fmla="*/ 3 w 18"/>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3" y="0"/>
                      </a:moveTo>
                      <a:lnTo>
                        <a:pt x="1" y="3"/>
                      </a:lnTo>
                      <a:lnTo>
                        <a:pt x="1" y="5"/>
                      </a:lnTo>
                      <a:lnTo>
                        <a:pt x="0" y="7"/>
                      </a:lnTo>
                      <a:lnTo>
                        <a:pt x="0" y="9"/>
                      </a:lnTo>
                      <a:lnTo>
                        <a:pt x="4" y="13"/>
                      </a:lnTo>
                      <a:lnTo>
                        <a:pt x="8" y="16"/>
                      </a:lnTo>
                      <a:lnTo>
                        <a:pt x="14" y="17"/>
                      </a:lnTo>
                      <a:lnTo>
                        <a:pt x="17" y="17"/>
                      </a:lnTo>
                      <a:lnTo>
                        <a:pt x="3"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08" name="Freeform 28"/>
              <p:cNvSpPr>
                <a:spLocks/>
              </p:cNvSpPr>
              <p:nvPr/>
            </p:nvSpPr>
            <p:spPr bwMode="auto">
              <a:xfrm>
                <a:off x="2247" y="2735"/>
                <a:ext cx="17" cy="16"/>
              </a:xfrm>
              <a:custGeom>
                <a:avLst/>
                <a:gdLst>
                  <a:gd name="T0" fmla="*/ 14 w 17"/>
                  <a:gd name="T1" fmla="*/ 0 h 16"/>
                  <a:gd name="T2" fmla="*/ 15 w 17"/>
                  <a:gd name="T3" fmla="*/ 3 h 16"/>
                  <a:gd name="T4" fmla="*/ 15 w 17"/>
                  <a:gd name="T5" fmla="*/ 5 h 16"/>
                  <a:gd name="T6" fmla="*/ 16 w 17"/>
                  <a:gd name="T7" fmla="*/ 6 h 16"/>
                  <a:gd name="T8" fmla="*/ 16 w 17"/>
                  <a:gd name="T9" fmla="*/ 8 h 16"/>
                  <a:gd name="T10" fmla="*/ 12 w 17"/>
                  <a:gd name="T11" fmla="*/ 12 h 16"/>
                  <a:gd name="T12" fmla="*/ 9 w 17"/>
                  <a:gd name="T13" fmla="*/ 14 h 16"/>
                  <a:gd name="T14" fmla="*/ 2 w 17"/>
                  <a:gd name="T15" fmla="*/ 15 h 16"/>
                  <a:gd name="T16" fmla="*/ 0 w 17"/>
                  <a:gd name="T17" fmla="*/ 15 h 16"/>
                  <a:gd name="T18" fmla="*/ 14 w 17"/>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6">
                    <a:moveTo>
                      <a:pt x="14" y="0"/>
                    </a:moveTo>
                    <a:lnTo>
                      <a:pt x="15" y="3"/>
                    </a:lnTo>
                    <a:lnTo>
                      <a:pt x="15" y="5"/>
                    </a:lnTo>
                    <a:lnTo>
                      <a:pt x="16" y="6"/>
                    </a:lnTo>
                    <a:lnTo>
                      <a:pt x="16" y="8"/>
                    </a:lnTo>
                    <a:lnTo>
                      <a:pt x="12" y="12"/>
                    </a:lnTo>
                    <a:lnTo>
                      <a:pt x="9" y="14"/>
                    </a:lnTo>
                    <a:lnTo>
                      <a:pt x="2" y="15"/>
                    </a:lnTo>
                    <a:lnTo>
                      <a:pt x="0" y="15"/>
                    </a:lnTo>
                    <a:lnTo>
                      <a:pt x="14"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9" name="Oval 29"/>
              <p:cNvSpPr>
                <a:spLocks noChangeArrowheads="1"/>
              </p:cNvSpPr>
              <p:nvPr/>
            </p:nvSpPr>
            <p:spPr bwMode="auto">
              <a:xfrm>
                <a:off x="2304" y="2788"/>
                <a:ext cx="5" cy="4"/>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0" name="Oval 30"/>
              <p:cNvSpPr>
                <a:spLocks noChangeArrowheads="1"/>
              </p:cNvSpPr>
              <p:nvPr/>
            </p:nvSpPr>
            <p:spPr bwMode="auto">
              <a:xfrm>
                <a:off x="2287" y="2788"/>
                <a:ext cx="7" cy="4"/>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11" name="Group 31"/>
              <p:cNvGrpSpPr>
                <a:grpSpLocks/>
              </p:cNvGrpSpPr>
              <p:nvPr/>
            </p:nvGrpSpPr>
            <p:grpSpPr bwMode="auto">
              <a:xfrm>
                <a:off x="2164" y="2750"/>
                <a:ext cx="65" cy="45"/>
                <a:chOff x="2164" y="2750"/>
                <a:chExt cx="65" cy="45"/>
              </a:xfrm>
            </p:grpSpPr>
            <p:sp>
              <p:nvSpPr>
                <p:cNvPr id="1116" name="Freeform 32"/>
                <p:cNvSpPr>
                  <a:spLocks/>
                </p:cNvSpPr>
                <p:nvPr/>
              </p:nvSpPr>
              <p:spPr bwMode="auto">
                <a:xfrm>
                  <a:off x="2164" y="2764"/>
                  <a:ext cx="49" cy="22"/>
                </a:xfrm>
                <a:custGeom>
                  <a:avLst/>
                  <a:gdLst>
                    <a:gd name="T0" fmla="*/ 48 w 49"/>
                    <a:gd name="T1" fmla="*/ 0 h 22"/>
                    <a:gd name="T2" fmla="*/ 0 w 49"/>
                    <a:gd name="T3" fmla="*/ 0 h 22"/>
                    <a:gd name="T4" fmla="*/ 0 w 49"/>
                    <a:gd name="T5" fmla="*/ 21 h 22"/>
                    <a:gd name="T6" fmla="*/ 48 w 49"/>
                    <a:gd name="T7" fmla="*/ 21 h 22"/>
                    <a:gd name="T8" fmla="*/ 48 w 49"/>
                    <a:gd name="T9" fmla="*/ 0 h 22"/>
                  </a:gdLst>
                  <a:ahLst/>
                  <a:cxnLst>
                    <a:cxn ang="0">
                      <a:pos x="T0" y="T1"/>
                    </a:cxn>
                    <a:cxn ang="0">
                      <a:pos x="T2" y="T3"/>
                    </a:cxn>
                    <a:cxn ang="0">
                      <a:pos x="T4" y="T5"/>
                    </a:cxn>
                    <a:cxn ang="0">
                      <a:pos x="T6" y="T7"/>
                    </a:cxn>
                    <a:cxn ang="0">
                      <a:pos x="T8" y="T9"/>
                    </a:cxn>
                  </a:cxnLst>
                  <a:rect l="0" t="0" r="r" b="b"/>
                  <a:pathLst>
                    <a:path w="49" h="22">
                      <a:moveTo>
                        <a:pt x="48" y="0"/>
                      </a:moveTo>
                      <a:lnTo>
                        <a:pt x="0" y="0"/>
                      </a:lnTo>
                      <a:lnTo>
                        <a:pt x="0" y="21"/>
                      </a:lnTo>
                      <a:lnTo>
                        <a:pt x="48" y="21"/>
                      </a:lnTo>
                      <a:lnTo>
                        <a:pt x="48"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7" name="Freeform 33"/>
                <p:cNvSpPr>
                  <a:spLocks/>
                </p:cNvSpPr>
                <p:nvPr/>
              </p:nvSpPr>
              <p:spPr bwMode="auto">
                <a:xfrm>
                  <a:off x="2209" y="2750"/>
                  <a:ext cx="15" cy="36"/>
                </a:xfrm>
                <a:custGeom>
                  <a:avLst/>
                  <a:gdLst>
                    <a:gd name="T0" fmla="*/ 0 w 15"/>
                    <a:gd name="T1" fmla="*/ 12 h 36"/>
                    <a:gd name="T2" fmla="*/ 14 w 15"/>
                    <a:gd name="T3" fmla="*/ 0 h 36"/>
                    <a:gd name="T4" fmla="*/ 14 w 15"/>
                    <a:gd name="T5" fmla="*/ 25 h 36"/>
                    <a:gd name="T6" fmla="*/ 1 w 15"/>
                    <a:gd name="T7" fmla="*/ 35 h 36"/>
                    <a:gd name="T8" fmla="*/ 0 w 15"/>
                    <a:gd name="T9" fmla="*/ 12 h 36"/>
                  </a:gdLst>
                  <a:ahLst/>
                  <a:cxnLst>
                    <a:cxn ang="0">
                      <a:pos x="T0" y="T1"/>
                    </a:cxn>
                    <a:cxn ang="0">
                      <a:pos x="T2" y="T3"/>
                    </a:cxn>
                    <a:cxn ang="0">
                      <a:pos x="T4" y="T5"/>
                    </a:cxn>
                    <a:cxn ang="0">
                      <a:pos x="T6" y="T7"/>
                    </a:cxn>
                    <a:cxn ang="0">
                      <a:pos x="T8" y="T9"/>
                    </a:cxn>
                  </a:cxnLst>
                  <a:rect l="0" t="0" r="r" b="b"/>
                  <a:pathLst>
                    <a:path w="15" h="36">
                      <a:moveTo>
                        <a:pt x="0" y="12"/>
                      </a:moveTo>
                      <a:lnTo>
                        <a:pt x="14" y="0"/>
                      </a:lnTo>
                      <a:lnTo>
                        <a:pt x="14" y="25"/>
                      </a:lnTo>
                      <a:lnTo>
                        <a:pt x="1" y="35"/>
                      </a:lnTo>
                      <a:lnTo>
                        <a:pt x="0" y="12"/>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8" name="Freeform 34"/>
                <p:cNvSpPr>
                  <a:spLocks/>
                </p:cNvSpPr>
                <p:nvPr/>
              </p:nvSpPr>
              <p:spPr bwMode="auto">
                <a:xfrm>
                  <a:off x="2164" y="2750"/>
                  <a:ext cx="59" cy="15"/>
                </a:xfrm>
                <a:custGeom>
                  <a:avLst/>
                  <a:gdLst>
                    <a:gd name="T0" fmla="*/ 58 w 59"/>
                    <a:gd name="T1" fmla="*/ 0 h 15"/>
                    <a:gd name="T2" fmla="*/ 22 w 59"/>
                    <a:gd name="T3" fmla="*/ 0 h 15"/>
                    <a:gd name="T4" fmla="*/ 0 w 59"/>
                    <a:gd name="T5" fmla="*/ 14 h 15"/>
                    <a:gd name="T6" fmla="*/ 46 w 59"/>
                    <a:gd name="T7" fmla="*/ 14 h 15"/>
                    <a:gd name="T8" fmla="*/ 58 w 59"/>
                    <a:gd name="T9" fmla="*/ 0 h 15"/>
                  </a:gdLst>
                  <a:ahLst/>
                  <a:cxnLst>
                    <a:cxn ang="0">
                      <a:pos x="T0" y="T1"/>
                    </a:cxn>
                    <a:cxn ang="0">
                      <a:pos x="T2" y="T3"/>
                    </a:cxn>
                    <a:cxn ang="0">
                      <a:pos x="T4" y="T5"/>
                    </a:cxn>
                    <a:cxn ang="0">
                      <a:pos x="T6" y="T7"/>
                    </a:cxn>
                    <a:cxn ang="0">
                      <a:pos x="T8" y="T9"/>
                    </a:cxn>
                  </a:cxnLst>
                  <a:rect l="0" t="0" r="r" b="b"/>
                  <a:pathLst>
                    <a:path w="59" h="15">
                      <a:moveTo>
                        <a:pt x="58" y="0"/>
                      </a:moveTo>
                      <a:lnTo>
                        <a:pt x="22" y="0"/>
                      </a:lnTo>
                      <a:lnTo>
                        <a:pt x="0" y="14"/>
                      </a:lnTo>
                      <a:lnTo>
                        <a:pt x="46" y="14"/>
                      </a:lnTo>
                      <a:lnTo>
                        <a:pt x="58"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9" name="Oval 35"/>
                <p:cNvSpPr>
                  <a:spLocks noChangeArrowheads="1"/>
                </p:cNvSpPr>
                <p:nvPr/>
              </p:nvSpPr>
              <p:spPr bwMode="auto">
                <a:xfrm>
                  <a:off x="2172" y="2789"/>
                  <a:ext cx="8" cy="3"/>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0" name="Oval 36"/>
                <p:cNvSpPr>
                  <a:spLocks noChangeArrowheads="1"/>
                </p:cNvSpPr>
                <p:nvPr/>
              </p:nvSpPr>
              <p:spPr bwMode="auto">
                <a:xfrm>
                  <a:off x="2202" y="2789"/>
                  <a:ext cx="2" cy="3"/>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1" name="Rectangle 37"/>
                <p:cNvSpPr>
                  <a:spLocks noChangeArrowheads="1"/>
                </p:cNvSpPr>
                <p:nvPr/>
              </p:nvSpPr>
              <p:spPr bwMode="auto">
                <a:xfrm>
                  <a:off x="2172" y="2785"/>
                  <a:ext cx="33" cy="3"/>
                </a:xfrm>
                <a:prstGeom prst="rect">
                  <a:avLst/>
                </a:prstGeom>
                <a:solidFill>
                  <a:srgbClr val="31650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2" name="Freeform 38"/>
                <p:cNvSpPr>
                  <a:spLocks/>
                </p:cNvSpPr>
                <p:nvPr/>
              </p:nvSpPr>
              <p:spPr bwMode="auto">
                <a:xfrm>
                  <a:off x="2212" y="2777"/>
                  <a:ext cx="17" cy="12"/>
                </a:xfrm>
                <a:custGeom>
                  <a:avLst/>
                  <a:gdLst>
                    <a:gd name="T0" fmla="*/ 16 w 17"/>
                    <a:gd name="T1" fmla="*/ 0 h 12"/>
                    <a:gd name="T2" fmla="*/ 0 w 17"/>
                    <a:gd name="T3" fmla="*/ 9 h 12"/>
                    <a:gd name="T4" fmla="*/ 1 w 17"/>
                    <a:gd name="T5" fmla="*/ 11 h 12"/>
                    <a:gd name="T6" fmla="*/ 16 w 17"/>
                    <a:gd name="T7" fmla="*/ 3 h 12"/>
                    <a:gd name="T8" fmla="*/ 16 w 17"/>
                    <a:gd name="T9" fmla="*/ 0 h 12"/>
                  </a:gdLst>
                  <a:ahLst/>
                  <a:cxnLst>
                    <a:cxn ang="0">
                      <a:pos x="T0" y="T1"/>
                    </a:cxn>
                    <a:cxn ang="0">
                      <a:pos x="T2" y="T3"/>
                    </a:cxn>
                    <a:cxn ang="0">
                      <a:pos x="T4" y="T5"/>
                    </a:cxn>
                    <a:cxn ang="0">
                      <a:pos x="T6" y="T7"/>
                    </a:cxn>
                    <a:cxn ang="0">
                      <a:pos x="T8" y="T9"/>
                    </a:cxn>
                  </a:cxnLst>
                  <a:rect l="0" t="0" r="r" b="b"/>
                  <a:pathLst>
                    <a:path w="17" h="12">
                      <a:moveTo>
                        <a:pt x="16" y="0"/>
                      </a:moveTo>
                      <a:lnTo>
                        <a:pt x="0" y="9"/>
                      </a:lnTo>
                      <a:lnTo>
                        <a:pt x="1" y="11"/>
                      </a:lnTo>
                      <a:lnTo>
                        <a:pt x="16" y="3"/>
                      </a:lnTo>
                      <a:lnTo>
                        <a:pt x="16"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3" name="Oval 39"/>
                <p:cNvSpPr>
                  <a:spLocks noChangeArrowheads="1"/>
                </p:cNvSpPr>
                <p:nvPr/>
              </p:nvSpPr>
              <p:spPr bwMode="auto">
                <a:xfrm>
                  <a:off x="2175" y="2788"/>
                  <a:ext cx="2" cy="7"/>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4" name="Oval 40"/>
                <p:cNvSpPr>
                  <a:spLocks noChangeArrowheads="1"/>
                </p:cNvSpPr>
                <p:nvPr/>
              </p:nvSpPr>
              <p:spPr bwMode="auto">
                <a:xfrm>
                  <a:off x="2199" y="2788"/>
                  <a:ext cx="7" cy="7"/>
                </a:xfrm>
                <a:prstGeom prst="ellipse">
                  <a:avLst/>
                </a:prstGeom>
                <a:solidFill>
                  <a:srgbClr val="31650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12" name="Group 41"/>
              <p:cNvGrpSpPr>
                <a:grpSpLocks/>
              </p:cNvGrpSpPr>
              <p:nvPr/>
            </p:nvGrpSpPr>
            <p:grpSpPr bwMode="auto">
              <a:xfrm>
                <a:off x="2203" y="2732"/>
                <a:ext cx="18" cy="26"/>
                <a:chOff x="2203" y="2732"/>
                <a:chExt cx="18" cy="26"/>
              </a:xfrm>
            </p:grpSpPr>
            <p:sp>
              <p:nvSpPr>
                <p:cNvPr id="1113" name="Freeform 42"/>
                <p:cNvSpPr>
                  <a:spLocks/>
                </p:cNvSpPr>
                <p:nvPr/>
              </p:nvSpPr>
              <p:spPr bwMode="auto">
                <a:xfrm>
                  <a:off x="2203" y="2749"/>
                  <a:ext cx="12" cy="9"/>
                </a:xfrm>
                <a:custGeom>
                  <a:avLst/>
                  <a:gdLst>
                    <a:gd name="T0" fmla="*/ 4 w 12"/>
                    <a:gd name="T1" fmla="*/ 0 h 9"/>
                    <a:gd name="T2" fmla="*/ 7 w 12"/>
                    <a:gd name="T3" fmla="*/ 0 h 9"/>
                    <a:gd name="T4" fmla="*/ 11 w 12"/>
                    <a:gd name="T5" fmla="*/ 8 h 9"/>
                    <a:gd name="T6" fmla="*/ 0 w 12"/>
                    <a:gd name="T7" fmla="*/ 8 h 9"/>
                    <a:gd name="T8" fmla="*/ 4 w 12"/>
                    <a:gd name="T9" fmla="*/ 0 h 9"/>
                  </a:gdLst>
                  <a:ahLst/>
                  <a:cxnLst>
                    <a:cxn ang="0">
                      <a:pos x="T0" y="T1"/>
                    </a:cxn>
                    <a:cxn ang="0">
                      <a:pos x="T2" y="T3"/>
                    </a:cxn>
                    <a:cxn ang="0">
                      <a:pos x="T4" y="T5"/>
                    </a:cxn>
                    <a:cxn ang="0">
                      <a:pos x="T6" y="T7"/>
                    </a:cxn>
                    <a:cxn ang="0">
                      <a:pos x="T8" y="T9"/>
                    </a:cxn>
                  </a:cxnLst>
                  <a:rect l="0" t="0" r="r" b="b"/>
                  <a:pathLst>
                    <a:path w="12" h="9">
                      <a:moveTo>
                        <a:pt x="4" y="0"/>
                      </a:moveTo>
                      <a:lnTo>
                        <a:pt x="7" y="0"/>
                      </a:lnTo>
                      <a:lnTo>
                        <a:pt x="11" y="8"/>
                      </a:lnTo>
                      <a:lnTo>
                        <a:pt x="0" y="8"/>
                      </a:lnTo>
                      <a:lnTo>
                        <a:pt x="4"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4" name="Freeform 43"/>
                <p:cNvSpPr>
                  <a:spLocks/>
                </p:cNvSpPr>
                <p:nvPr/>
              </p:nvSpPr>
              <p:spPr bwMode="auto">
                <a:xfrm>
                  <a:off x="2203" y="2745"/>
                  <a:ext cx="7" cy="5"/>
                </a:xfrm>
                <a:custGeom>
                  <a:avLst/>
                  <a:gdLst>
                    <a:gd name="T0" fmla="*/ 0 w 7"/>
                    <a:gd name="T1" fmla="*/ 1 h 5"/>
                    <a:gd name="T2" fmla="*/ 2 w 7"/>
                    <a:gd name="T3" fmla="*/ 4 h 5"/>
                    <a:gd name="T4" fmla="*/ 6 w 7"/>
                    <a:gd name="T5" fmla="*/ 4 h 5"/>
                    <a:gd name="T6" fmla="*/ 3 w 7"/>
                    <a:gd name="T7" fmla="*/ 0 h 5"/>
                    <a:gd name="T8" fmla="*/ 0 w 7"/>
                    <a:gd name="T9" fmla="*/ 1 h 5"/>
                  </a:gdLst>
                  <a:ahLst/>
                  <a:cxnLst>
                    <a:cxn ang="0">
                      <a:pos x="T0" y="T1"/>
                    </a:cxn>
                    <a:cxn ang="0">
                      <a:pos x="T2" y="T3"/>
                    </a:cxn>
                    <a:cxn ang="0">
                      <a:pos x="T4" y="T5"/>
                    </a:cxn>
                    <a:cxn ang="0">
                      <a:pos x="T6" y="T7"/>
                    </a:cxn>
                    <a:cxn ang="0">
                      <a:pos x="T8" y="T9"/>
                    </a:cxn>
                  </a:cxnLst>
                  <a:rect l="0" t="0" r="r" b="b"/>
                  <a:pathLst>
                    <a:path w="7" h="5">
                      <a:moveTo>
                        <a:pt x="0" y="1"/>
                      </a:moveTo>
                      <a:lnTo>
                        <a:pt x="2" y="4"/>
                      </a:lnTo>
                      <a:lnTo>
                        <a:pt x="6" y="4"/>
                      </a:lnTo>
                      <a:lnTo>
                        <a:pt x="3" y="0"/>
                      </a:lnTo>
                      <a:lnTo>
                        <a:pt x="0" y="1"/>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5" name="Freeform 44"/>
                <p:cNvSpPr>
                  <a:spLocks/>
                </p:cNvSpPr>
                <p:nvPr/>
              </p:nvSpPr>
              <p:spPr bwMode="auto">
                <a:xfrm>
                  <a:off x="2206" y="2732"/>
                  <a:ext cx="15" cy="19"/>
                </a:xfrm>
                <a:custGeom>
                  <a:avLst/>
                  <a:gdLst>
                    <a:gd name="T0" fmla="*/ 2 w 15"/>
                    <a:gd name="T1" fmla="*/ 0 h 19"/>
                    <a:gd name="T2" fmla="*/ 1 w 15"/>
                    <a:gd name="T3" fmla="*/ 3 h 19"/>
                    <a:gd name="T4" fmla="*/ 1 w 15"/>
                    <a:gd name="T5" fmla="*/ 6 h 19"/>
                    <a:gd name="T6" fmla="*/ 0 w 15"/>
                    <a:gd name="T7" fmla="*/ 7 h 19"/>
                    <a:gd name="T8" fmla="*/ 0 w 15"/>
                    <a:gd name="T9" fmla="*/ 10 h 19"/>
                    <a:gd name="T10" fmla="*/ 3 w 15"/>
                    <a:gd name="T11" fmla="*/ 14 h 19"/>
                    <a:gd name="T12" fmla="*/ 6 w 15"/>
                    <a:gd name="T13" fmla="*/ 17 h 19"/>
                    <a:gd name="T14" fmla="*/ 12 w 15"/>
                    <a:gd name="T15" fmla="*/ 18 h 19"/>
                    <a:gd name="T16" fmla="*/ 14 w 15"/>
                    <a:gd name="T17" fmla="*/ 18 h 19"/>
                    <a:gd name="T18" fmla="*/ 2 w 15"/>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9">
                      <a:moveTo>
                        <a:pt x="2" y="0"/>
                      </a:moveTo>
                      <a:lnTo>
                        <a:pt x="1" y="3"/>
                      </a:lnTo>
                      <a:lnTo>
                        <a:pt x="1" y="6"/>
                      </a:lnTo>
                      <a:lnTo>
                        <a:pt x="0" y="7"/>
                      </a:lnTo>
                      <a:lnTo>
                        <a:pt x="0" y="10"/>
                      </a:lnTo>
                      <a:lnTo>
                        <a:pt x="3" y="14"/>
                      </a:lnTo>
                      <a:lnTo>
                        <a:pt x="6" y="17"/>
                      </a:lnTo>
                      <a:lnTo>
                        <a:pt x="12" y="18"/>
                      </a:lnTo>
                      <a:lnTo>
                        <a:pt x="14" y="18"/>
                      </a:lnTo>
                      <a:lnTo>
                        <a:pt x="2" y="0"/>
                      </a:lnTo>
                    </a:path>
                  </a:pathLst>
                </a:custGeom>
                <a:solidFill>
                  <a:srgbClr val="316501"/>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51" name="Group 45"/>
            <p:cNvGrpSpPr>
              <a:grpSpLocks/>
            </p:cNvGrpSpPr>
            <p:nvPr/>
          </p:nvGrpSpPr>
          <p:grpSpPr bwMode="auto">
            <a:xfrm>
              <a:off x="2236793" y="3556599"/>
              <a:ext cx="94774" cy="495906"/>
              <a:chOff x="2256" y="2891"/>
              <a:chExt cx="38" cy="139"/>
            </a:xfrm>
          </p:grpSpPr>
          <p:sp>
            <p:nvSpPr>
              <p:cNvPr id="1064" name="Line 46"/>
              <p:cNvSpPr>
                <a:spLocks noChangeShapeType="1"/>
              </p:cNvSpPr>
              <p:nvPr/>
            </p:nvSpPr>
            <p:spPr bwMode="auto">
              <a:xfrm>
                <a:off x="2260" y="2910"/>
                <a:ext cx="0" cy="1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 name="Line 47"/>
              <p:cNvSpPr>
                <a:spLocks noChangeShapeType="1"/>
              </p:cNvSpPr>
              <p:nvPr/>
            </p:nvSpPr>
            <p:spPr bwMode="auto">
              <a:xfrm flipV="1">
                <a:off x="2260" y="3000"/>
                <a:ext cx="9"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 name="Line 48"/>
              <p:cNvSpPr>
                <a:spLocks noChangeShapeType="1"/>
              </p:cNvSpPr>
              <p:nvPr/>
            </p:nvSpPr>
            <p:spPr bwMode="auto">
              <a:xfrm flipH="1" flipV="1">
                <a:off x="2256" y="2983"/>
                <a:ext cx="25" cy="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 name="Line 49"/>
              <p:cNvSpPr>
                <a:spLocks noChangeShapeType="1"/>
              </p:cNvSpPr>
              <p:nvPr/>
            </p:nvSpPr>
            <p:spPr bwMode="auto">
              <a:xfrm flipV="1">
                <a:off x="2264" y="2960"/>
                <a:ext cx="5" cy="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8" name="Line 50"/>
              <p:cNvSpPr>
                <a:spLocks noChangeShapeType="1"/>
              </p:cNvSpPr>
              <p:nvPr/>
            </p:nvSpPr>
            <p:spPr bwMode="auto">
              <a:xfrm flipH="1" flipV="1">
                <a:off x="2259" y="2944"/>
                <a:ext cx="18" cy="2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 name="Line 51"/>
              <p:cNvSpPr>
                <a:spLocks noChangeShapeType="1"/>
              </p:cNvSpPr>
              <p:nvPr/>
            </p:nvSpPr>
            <p:spPr bwMode="auto">
              <a:xfrm flipV="1">
                <a:off x="2267" y="2919"/>
                <a:ext cx="2" cy="2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0" name="Line 52"/>
              <p:cNvSpPr>
                <a:spLocks noChangeShapeType="1"/>
              </p:cNvSpPr>
              <p:nvPr/>
            </p:nvSpPr>
            <p:spPr bwMode="auto">
              <a:xfrm flipH="1" flipV="1">
                <a:off x="2256" y="2903"/>
                <a:ext cx="21" cy="2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 name="Line 53"/>
              <p:cNvSpPr>
                <a:spLocks noChangeShapeType="1"/>
              </p:cNvSpPr>
              <p:nvPr/>
            </p:nvSpPr>
            <p:spPr bwMode="auto">
              <a:xfrm flipH="1">
                <a:off x="2256" y="2910"/>
                <a:ext cx="21" cy="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2" name="Line 54"/>
              <p:cNvSpPr>
                <a:spLocks noChangeShapeType="1"/>
              </p:cNvSpPr>
              <p:nvPr/>
            </p:nvSpPr>
            <p:spPr bwMode="auto">
              <a:xfrm>
                <a:off x="2264" y="2925"/>
                <a:ext cx="5"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 name="Line 55"/>
              <p:cNvSpPr>
                <a:spLocks noChangeShapeType="1"/>
              </p:cNvSpPr>
              <p:nvPr/>
            </p:nvSpPr>
            <p:spPr bwMode="auto">
              <a:xfrm flipH="1">
                <a:off x="2256" y="2952"/>
                <a:ext cx="25" cy="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4" name="Line 56"/>
              <p:cNvSpPr>
                <a:spLocks noChangeShapeType="1"/>
              </p:cNvSpPr>
              <p:nvPr/>
            </p:nvSpPr>
            <p:spPr bwMode="auto">
              <a:xfrm>
                <a:off x="2264" y="2968"/>
                <a:ext cx="5" cy="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 name="Line 57"/>
              <p:cNvSpPr>
                <a:spLocks noChangeShapeType="1"/>
              </p:cNvSpPr>
              <p:nvPr/>
            </p:nvSpPr>
            <p:spPr bwMode="auto">
              <a:xfrm flipH="1">
                <a:off x="2259" y="2989"/>
                <a:ext cx="18" cy="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6" name="Line 58"/>
              <p:cNvSpPr>
                <a:spLocks noChangeShapeType="1"/>
              </p:cNvSpPr>
              <p:nvPr/>
            </p:nvSpPr>
            <p:spPr bwMode="auto">
              <a:xfrm>
                <a:off x="2267" y="3006"/>
                <a:ext cx="2" cy="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 name="Line 59"/>
              <p:cNvSpPr>
                <a:spLocks noChangeShapeType="1"/>
              </p:cNvSpPr>
              <p:nvPr/>
            </p:nvSpPr>
            <p:spPr bwMode="auto">
              <a:xfrm flipV="1">
                <a:off x="2277" y="2900"/>
                <a:ext cx="0" cy="13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8" name="Oval 60"/>
              <p:cNvSpPr>
                <a:spLocks noChangeArrowheads="1"/>
              </p:cNvSpPr>
              <p:nvPr/>
            </p:nvSpPr>
            <p:spPr bwMode="auto">
              <a:xfrm>
                <a:off x="2283" y="2891"/>
                <a:ext cx="9" cy="26"/>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 name="Oval 61"/>
              <p:cNvSpPr>
                <a:spLocks noChangeArrowheads="1"/>
              </p:cNvSpPr>
              <p:nvPr/>
            </p:nvSpPr>
            <p:spPr bwMode="auto">
              <a:xfrm>
                <a:off x="2288" y="2891"/>
                <a:ext cx="6" cy="26"/>
              </a:xfrm>
              <a:prstGeom prst="ellipse">
                <a:avLst/>
              </a:prstGeom>
              <a:gradFill rotWithShape="0">
                <a:gsLst>
                  <a:gs pos="0">
                    <a:srgbClr val="919191">
                      <a:gamma/>
                      <a:tint val="0"/>
                      <a:invGamma/>
                    </a:srgbClr>
                  </a:gs>
                  <a:gs pos="100000">
                    <a:srgbClr val="919191"/>
                  </a:gs>
                </a:gsLst>
                <a:path path="shape">
                  <a:fillToRect l="50000" t="50000" r="50000" b="50000"/>
                </a:path>
              </a:gra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2" name="Group 62"/>
            <p:cNvGrpSpPr>
              <a:grpSpLocks/>
            </p:cNvGrpSpPr>
            <p:nvPr/>
          </p:nvGrpSpPr>
          <p:grpSpPr bwMode="auto">
            <a:xfrm>
              <a:off x="4445231" y="1647909"/>
              <a:ext cx="870592" cy="506927"/>
              <a:chOff x="3137" y="2356"/>
              <a:chExt cx="348" cy="142"/>
            </a:xfrm>
          </p:grpSpPr>
          <p:sp>
            <p:nvSpPr>
              <p:cNvPr id="1055" name="Freeform 63"/>
              <p:cNvSpPr>
                <a:spLocks/>
              </p:cNvSpPr>
              <p:nvPr/>
            </p:nvSpPr>
            <p:spPr bwMode="auto">
              <a:xfrm>
                <a:off x="3468" y="2356"/>
                <a:ext cx="17" cy="44"/>
              </a:xfrm>
              <a:custGeom>
                <a:avLst/>
                <a:gdLst>
                  <a:gd name="T0" fmla="*/ 16 w 17"/>
                  <a:gd name="T1" fmla="*/ 0 h 44"/>
                  <a:gd name="T2" fmla="*/ 12 w 17"/>
                  <a:gd name="T3" fmla="*/ 1 h 44"/>
                  <a:gd name="T4" fmla="*/ 8 w 17"/>
                  <a:gd name="T5" fmla="*/ 1 h 44"/>
                  <a:gd name="T6" fmla="*/ 4 w 17"/>
                  <a:gd name="T7" fmla="*/ 4 h 44"/>
                  <a:gd name="T8" fmla="*/ 2 w 17"/>
                  <a:gd name="T9" fmla="*/ 6 h 44"/>
                  <a:gd name="T10" fmla="*/ 4 w 17"/>
                  <a:gd name="T11" fmla="*/ 7 h 44"/>
                  <a:gd name="T12" fmla="*/ 9 w 17"/>
                  <a:gd name="T13" fmla="*/ 36 h 44"/>
                  <a:gd name="T14" fmla="*/ 9 w 17"/>
                  <a:gd name="T15" fmla="*/ 38 h 44"/>
                  <a:gd name="T16" fmla="*/ 8 w 17"/>
                  <a:gd name="T17" fmla="*/ 39 h 44"/>
                  <a:gd name="T18" fmla="*/ 5 w 17"/>
                  <a:gd name="T19" fmla="*/ 41 h 44"/>
                  <a:gd name="T20" fmla="*/ 0 w 17"/>
                  <a:gd name="T21"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4">
                    <a:moveTo>
                      <a:pt x="16" y="0"/>
                    </a:moveTo>
                    <a:lnTo>
                      <a:pt x="12" y="1"/>
                    </a:lnTo>
                    <a:lnTo>
                      <a:pt x="8" y="1"/>
                    </a:lnTo>
                    <a:lnTo>
                      <a:pt x="4" y="4"/>
                    </a:lnTo>
                    <a:lnTo>
                      <a:pt x="2" y="6"/>
                    </a:lnTo>
                    <a:lnTo>
                      <a:pt x="4" y="7"/>
                    </a:lnTo>
                    <a:lnTo>
                      <a:pt x="9" y="36"/>
                    </a:lnTo>
                    <a:lnTo>
                      <a:pt x="9" y="38"/>
                    </a:lnTo>
                    <a:lnTo>
                      <a:pt x="8" y="39"/>
                    </a:lnTo>
                    <a:lnTo>
                      <a:pt x="5" y="41"/>
                    </a:lnTo>
                    <a:lnTo>
                      <a:pt x="0" y="43"/>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6" name="Freeform 64"/>
              <p:cNvSpPr>
                <a:spLocks/>
              </p:cNvSpPr>
              <p:nvPr/>
            </p:nvSpPr>
            <p:spPr bwMode="auto">
              <a:xfrm>
                <a:off x="3383" y="2382"/>
                <a:ext cx="18" cy="43"/>
              </a:xfrm>
              <a:custGeom>
                <a:avLst/>
                <a:gdLst>
                  <a:gd name="T0" fmla="*/ 17 w 18"/>
                  <a:gd name="T1" fmla="*/ 0 h 43"/>
                  <a:gd name="T2" fmla="*/ 12 w 18"/>
                  <a:gd name="T3" fmla="*/ 0 h 43"/>
                  <a:gd name="T4" fmla="*/ 9 w 18"/>
                  <a:gd name="T5" fmla="*/ 2 h 43"/>
                  <a:gd name="T6" fmla="*/ 4 w 18"/>
                  <a:gd name="T7" fmla="*/ 4 h 43"/>
                  <a:gd name="T8" fmla="*/ 3 w 18"/>
                  <a:gd name="T9" fmla="*/ 5 h 43"/>
                  <a:gd name="T10" fmla="*/ 4 w 18"/>
                  <a:gd name="T11" fmla="*/ 7 h 43"/>
                  <a:gd name="T12" fmla="*/ 11 w 18"/>
                  <a:gd name="T13" fmla="*/ 35 h 43"/>
                  <a:gd name="T14" fmla="*/ 11 w 18"/>
                  <a:gd name="T15" fmla="*/ 37 h 43"/>
                  <a:gd name="T16" fmla="*/ 9 w 18"/>
                  <a:gd name="T17" fmla="*/ 39 h 43"/>
                  <a:gd name="T18" fmla="*/ 6 w 18"/>
                  <a:gd name="T19" fmla="*/ 41 h 43"/>
                  <a:gd name="T20" fmla="*/ 0 w 18"/>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3">
                    <a:moveTo>
                      <a:pt x="17" y="0"/>
                    </a:moveTo>
                    <a:lnTo>
                      <a:pt x="12" y="0"/>
                    </a:lnTo>
                    <a:lnTo>
                      <a:pt x="9" y="2"/>
                    </a:lnTo>
                    <a:lnTo>
                      <a:pt x="4" y="4"/>
                    </a:lnTo>
                    <a:lnTo>
                      <a:pt x="3" y="5"/>
                    </a:lnTo>
                    <a:lnTo>
                      <a:pt x="4" y="7"/>
                    </a:lnTo>
                    <a:lnTo>
                      <a:pt x="11" y="35"/>
                    </a:lnTo>
                    <a:lnTo>
                      <a:pt x="11" y="37"/>
                    </a:lnTo>
                    <a:lnTo>
                      <a:pt x="9" y="39"/>
                    </a:lnTo>
                    <a:lnTo>
                      <a:pt x="6" y="41"/>
                    </a:lnTo>
                    <a:lnTo>
                      <a:pt x="0" y="42"/>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7" name="Freeform 65"/>
              <p:cNvSpPr>
                <a:spLocks/>
              </p:cNvSpPr>
              <p:nvPr/>
            </p:nvSpPr>
            <p:spPr bwMode="auto">
              <a:xfrm>
                <a:off x="3390" y="2382"/>
                <a:ext cx="79" cy="20"/>
              </a:xfrm>
              <a:custGeom>
                <a:avLst/>
                <a:gdLst>
                  <a:gd name="T0" fmla="*/ 0 w 79"/>
                  <a:gd name="T1" fmla="*/ 4 h 20"/>
                  <a:gd name="T2" fmla="*/ 5 w 79"/>
                  <a:gd name="T3" fmla="*/ 2 h 20"/>
                  <a:gd name="T4" fmla="*/ 9 w 79"/>
                  <a:gd name="T5" fmla="*/ 0 h 20"/>
                  <a:gd name="T6" fmla="*/ 13 w 79"/>
                  <a:gd name="T7" fmla="*/ 0 h 20"/>
                  <a:gd name="T8" fmla="*/ 17 w 79"/>
                  <a:gd name="T9" fmla="*/ 0 h 20"/>
                  <a:gd name="T10" fmla="*/ 20 w 79"/>
                  <a:gd name="T11" fmla="*/ 1 h 20"/>
                  <a:gd name="T12" fmla="*/ 61 w 79"/>
                  <a:gd name="T13" fmla="*/ 18 h 20"/>
                  <a:gd name="T14" fmla="*/ 63 w 79"/>
                  <a:gd name="T15" fmla="*/ 19 h 20"/>
                  <a:gd name="T16" fmla="*/ 66 w 79"/>
                  <a:gd name="T17" fmla="*/ 19 h 20"/>
                  <a:gd name="T18" fmla="*/ 71 w 79"/>
                  <a:gd name="T19" fmla="*/ 18 h 20"/>
                  <a:gd name="T20" fmla="*/ 78 w 79"/>
                  <a:gd name="T2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20">
                    <a:moveTo>
                      <a:pt x="0" y="4"/>
                    </a:moveTo>
                    <a:lnTo>
                      <a:pt x="5" y="2"/>
                    </a:lnTo>
                    <a:lnTo>
                      <a:pt x="9" y="0"/>
                    </a:lnTo>
                    <a:lnTo>
                      <a:pt x="13" y="0"/>
                    </a:lnTo>
                    <a:lnTo>
                      <a:pt x="17" y="0"/>
                    </a:lnTo>
                    <a:lnTo>
                      <a:pt x="20" y="1"/>
                    </a:lnTo>
                    <a:lnTo>
                      <a:pt x="61" y="18"/>
                    </a:lnTo>
                    <a:lnTo>
                      <a:pt x="63" y="19"/>
                    </a:lnTo>
                    <a:lnTo>
                      <a:pt x="66" y="19"/>
                    </a:lnTo>
                    <a:lnTo>
                      <a:pt x="71" y="18"/>
                    </a:lnTo>
                    <a:lnTo>
                      <a:pt x="78" y="17"/>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8" name="Freeform 66"/>
              <p:cNvSpPr>
                <a:spLocks/>
              </p:cNvSpPr>
              <p:nvPr/>
            </p:nvSpPr>
            <p:spPr bwMode="auto">
              <a:xfrm>
                <a:off x="3303" y="2404"/>
                <a:ext cx="14" cy="46"/>
              </a:xfrm>
              <a:custGeom>
                <a:avLst/>
                <a:gdLst>
                  <a:gd name="T0" fmla="*/ 13 w 14"/>
                  <a:gd name="T1" fmla="*/ 0 h 46"/>
                  <a:gd name="T2" fmla="*/ 10 w 14"/>
                  <a:gd name="T3" fmla="*/ 0 h 46"/>
                  <a:gd name="T4" fmla="*/ 6 w 14"/>
                  <a:gd name="T5" fmla="*/ 1 h 46"/>
                  <a:gd name="T6" fmla="*/ 3 w 14"/>
                  <a:gd name="T7" fmla="*/ 4 h 46"/>
                  <a:gd name="T8" fmla="*/ 1 w 14"/>
                  <a:gd name="T9" fmla="*/ 6 h 46"/>
                  <a:gd name="T10" fmla="*/ 1 w 14"/>
                  <a:gd name="T11" fmla="*/ 8 h 46"/>
                  <a:gd name="T12" fmla="*/ 8 w 14"/>
                  <a:gd name="T13" fmla="*/ 38 h 46"/>
                  <a:gd name="T14" fmla="*/ 8 w 14"/>
                  <a:gd name="T15" fmla="*/ 40 h 46"/>
                  <a:gd name="T16" fmla="*/ 7 w 14"/>
                  <a:gd name="T17" fmla="*/ 42 h 46"/>
                  <a:gd name="T18" fmla="*/ 4 w 14"/>
                  <a:gd name="T19" fmla="*/ 44 h 46"/>
                  <a:gd name="T20" fmla="*/ 0 w 14"/>
                  <a:gd name="T2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6">
                    <a:moveTo>
                      <a:pt x="13" y="0"/>
                    </a:moveTo>
                    <a:lnTo>
                      <a:pt x="10" y="0"/>
                    </a:lnTo>
                    <a:lnTo>
                      <a:pt x="6" y="1"/>
                    </a:lnTo>
                    <a:lnTo>
                      <a:pt x="3" y="4"/>
                    </a:lnTo>
                    <a:lnTo>
                      <a:pt x="1" y="6"/>
                    </a:lnTo>
                    <a:lnTo>
                      <a:pt x="1" y="8"/>
                    </a:lnTo>
                    <a:lnTo>
                      <a:pt x="8" y="38"/>
                    </a:lnTo>
                    <a:lnTo>
                      <a:pt x="8" y="40"/>
                    </a:lnTo>
                    <a:lnTo>
                      <a:pt x="7" y="42"/>
                    </a:lnTo>
                    <a:lnTo>
                      <a:pt x="4" y="44"/>
                    </a:lnTo>
                    <a:lnTo>
                      <a:pt x="0" y="45"/>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9" name="Freeform 67"/>
              <p:cNvSpPr>
                <a:spLocks/>
              </p:cNvSpPr>
              <p:nvPr/>
            </p:nvSpPr>
            <p:spPr bwMode="auto">
              <a:xfrm>
                <a:off x="3219" y="2432"/>
                <a:ext cx="18" cy="43"/>
              </a:xfrm>
              <a:custGeom>
                <a:avLst/>
                <a:gdLst>
                  <a:gd name="T0" fmla="*/ 17 w 18"/>
                  <a:gd name="T1" fmla="*/ 0 h 43"/>
                  <a:gd name="T2" fmla="*/ 12 w 18"/>
                  <a:gd name="T3" fmla="*/ 0 h 43"/>
                  <a:gd name="T4" fmla="*/ 8 w 18"/>
                  <a:gd name="T5" fmla="*/ 1 h 43"/>
                  <a:gd name="T6" fmla="*/ 4 w 18"/>
                  <a:gd name="T7" fmla="*/ 4 h 43"/>
                  <a:gd name="T8" fmla="*/ 3 w 18"/>
                  <a:gd name="T9" fmla="*/ 5 h 43"/>
                  <a:gd name="T10" fmla="*/ 3 w 18"/>
                  <a:gd name="T11" fmla="*/ 7 h 43"/>
                  <a:gd name="T12" fmla="*/ 10 w 18"/>
                  <a:gd name="T13" fmla="*/ 36 h 43"/>
                  <a:gd name="T14" fmla="*/ 10 w 18"/>
                  <a:gd name="T15" fmla="*/ 37 h 43"/>
                  <a:gd name="T16" fmla="*/ 8 w 18"/>
                  <a:gd name="T17" fmla="*/ 39 h 43"/>
                  <a:gd name="T18" fmla="*/ 5 w 18"/>
                  <a:gd name="T19" fmla="*/ 40 h 43"/>
                  <a:gd name="T20" fmla="*/ 0 w 18"/>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3">
                    <a:moveTo>
                      <a:pt x="17" y="0"/>
                    </a:moveTo>
                    <a:lnTo>
                      <a:pt x="12" y="0"/>
                    </a:lnTo>
                    <a:lnTo>
                      <a:pt x="8" y="1"/>
                    </a:lnTo>
                    <a:lnTo>
                      <a:pt x="4" y="4"/>
                    </a:lnTo>
                    <a:lnTo>
                      <a:pt x="3" y="5"/>
                    </a:lnTo>
                    <a:lnTo>
                      <a:pt x="3" y="7"/>
                    </a:lnTo>
                    <a:lnTo>
                      <a:pt x="10" y="36"/>
                    </a:lnTo>
                    <a:lnTo>
                      <a:pt x="10" y="37"/>
                    </a:lnTo>
                    <a:lnTo>
                      <a:pt x="8" y="39"/>
                    </a:lnTo>
                    <a:lnTo>
                      <a:pt x="5" y="40"/>
                    </a:lnTo>
                    <a:lnTo>
                      <a:pt x="0" y="42"/>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0" name="Freeform 68"/>
              <p:cNvSpPr>
                <a:spLocks/>
              </p:cNvSpPr>
              <p:nvPr/>
            </p:nvSpPr>
            <p:spPr bwMode="auto">
              <a:xfrm>
                <a:off x="3226" y="2432"/>
                <a:ext cx="77" cy="19"/>
              </a:xfrm>
              <a:custGeom>
                <a:avLst/>
                <a:gdLst>
                  <a:gd name="T0" fmla="*/ 0 w 77"/>
                  <a:gd name="T1" fmla="*/ 3 h 19"/>
                  <a:gd name="T2" fmla="*/ 4 w 77"/>
                  <a:gd name="T3" fmla="*/ 2 h 19"/>
                  <a:gd name="T4" fmla="*/ 9 w 77"/>
                  <a:gd name="T5" fmla="*/ 0 h 19"/>
                  <a:gd name="T6" fmla="*/ 14 w 77"/>
                  <a:gd name="T7" fmla="*/ 0 h 19"/>
                  <a:gd name="T8" fmla="*/ 17 w 77"/>
                  <a:gd name="T9" fmla="*/ 0 h 19"/>
                  <a:gd name="T10" fmla="*/ 20 w 77"/>
                  <a:gd name="T11" fmla="*/ 1 h 19"/>
                  <a:gd name="T12" fmla="*/ 59 w 77"/>
                  <a:gd name="T13" fmla="*/ 17 h 19"/>
                  <a:gd name="T14" fmla="*/ 62 w 77"/>
                  <a:gd name="T15" fmla="*/ 18 h 19"/>
                  <a:gd name="T16" fmla="*/ 66 w 77"/>
                  <a:gd name="T17" fmla="*/ 18 h 19"/>
                  <a:gd name="T18" fmla="*/ 70 w 77"/>
                  <a:gd name="T19" fmla="*/ 17 h 19"/>
                  <a:gd name="T20" fmla="*/ 76 w 77"/>
                  <a:gd name="T2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19">
                    <a:moveTo>
                      <a:pt x="0" y="3"/>
                    </a:moveTo>
                    <a:lnTo>
                      <a:pt x="4" y="2"/>
                    </a:lnTo>
                    <a:lnTo>
                      <a:pt x="9" y="0"/>
                    </a:lnTo>
                    <a:lnTo>
                      <a:pt x="14" y="0"/>
                    </a:lnTo>
                    <a:lnTo>
                      <a:pt x="17" y="0"/>
                    </a:lnTo>
                    <a:lnTo>
                      <a:pt x="20" y="1"/>
                    </a:lnTo>
                    <a:lnTo>
                      <a:pt x="59" y="17"/>
                    </a:lnTo>
                    <a:lnTo>
                      <a:pt x="62" y="18"/>
                    </a:lnTo>
                    <a:lnTo>
                      <a:pt x="66" y="18"/>
                    </a:lnTo>
                    <a:lnTo>
                      <a:pt x="70" y="17"/>
                    </a:lnTo>
                    <a:lnTo>
                      <a:pt x="76" y="16"/>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1" name="Freeform 69"/>
              <p:cNvSpPr>
                <a:spLocks/>
              </p:cNvSpPr>
              <p:nvPr/>
            </p:nvSpPr>
            <p:spPr bwMode="auto">
              <a:xfrm>
                <a:off x="3308" y="2404"/>
                <a:ext cx="76" cy="23"/>
              </a:xfrm>
              <a:custGeom>
                <a:avLst/>
                <a:gdLst>
                  <a:gd name="T0" fmla="*/ 0 w 76"/>
                  <a:gd name="T1" fmla="*/ 4 h 23"/>
                  <a:gd name="T2" fmla="*/ 5 w 76"/>
                  <a:gd name="T3" fmla="*/ 1 h 23"/>
                  <a:gd name="T4" fmla="*/ 7 w 76"/>
                  <a:gd name="T5" fmla="*/ 1 h 23"/>
                  <a:gd name="T6" fmla="*/ 12 w 76"/>
                  <a:gd name="T7" fmla="*/ 0 h 23"/>
                  <a:gd name="T8" fmla="*/ 17 w 76"/>
                  <a:gd name="T9" fmla="*/ 0 h 23"/>
                  <a:gd name="T10" fmla="*/ 20 w 76"/>
                  <a:gd name="T11" fmla="*/ 1 h 23"/>
                  <a:gd name="T12" fmla="*/ 59 w 76"/>
                  <a:gd name="T13" fmla="*/ 21 h 23"/>
                  <a:gd name="T14" fmla="*/ 61 w 76"/>
                  <a:gd name="T15" fmla="*/ 22 h 23"/>
                  <a:gd name="T16" fmla="*/ 65 w 76"/>
                  <a:gd name="T17" fmla="*/ 22 h 23"/>
                  <a:gd name="T18" fmla="*/ 70 w 76"/>
                  <a:gd name="T19" fmla="*/ 21 h 23"/>
                  <a:gd name="T20" fmla="*/ 75 w 76"/>
                  <a:gd name="T2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3">
                    <a:moveTo>
                      <a:pt x="0" y="4"/>
                    </a:moveTo>
                    <a:lnTo>
                      <a:pt x="5" y="1"/>
                    </a:lnTo>
                    <a:lnTo>
                      <a:pt x="7" y="1"/>
                    </a:lnTo>
                    <a:lnTo>
                      <a:pt x="12" y="0"/>
                    </a:lnTo>
                    <a:lnTo>
                      <a:pt x="17" y="0"/>
                    </a:lnTo>
                    <a:lnTo>
                      <a:pt x="20" y="1"/>
                    </a:lnTo>
                    <a:lnTo>
                      <a:pt x="59" y="21"/>
                    </a:lnTo>
                    <a:lnTo>
                      <a:pt x="61" y="22"/>
                    </a:lnTo>
                    <a:lnTo>
                      <a:pt x="65" y="22"/>
                    </a:lnTo>
                    <a:lnTo>
                      <a:pt x="70" y="21"/>
                    </a:lnTo>
                    <a:lnTo>
                      <a:pt x="75" y="2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2" name="Freeform 70"/>
              <p:cNvSpPr>
                <a:spLocks/>
              </p:cNvSpPr>
              <p:nvPr/>
            </p:nvSpPr>
            <p:spPr bwMode="auto">
              <a:xfrm>
                <a:off x="3137" y="2455"/>
                <a:ext cx="16" cy="43"/>
              </a:xfrm>
              <a:custGeom>
                <a:avLst/>
                <a:gdLst>
                  <a:gd name="T0" fmla="*/ 15 w 16"/>
                  <a:gd name="T1" fmla="*/ 0 h 43"/>
                  <a:gd name="T2" fmla="*/ 11 w 16"/>
                  <a:gd name="T3" fmla="*/ 1 h 43"/>
                  <a:gd name="T4" fmla="*/ 7 w 16"/>
                  <a:gd name="T5" fmla="*/ 2 h 43"/>
                  <a:gd name="T6" fmla="*/ 4 w 16"/>
                  <a:gd name="T7" fmla="*/ 4 h 43"/>
                  <a:gd name="T8" fmla="*/ 2 w 16"/>
                  <a:gd name="T9" fmla="*/ 6 h 43"/>
                  <a:gd name="T10" fmla="*/ 2 w 16"/>
                  <a:gd name="T11" fmla="*/ 8 h 43"/>
                  <a:gd name="T12" fmla="*/ 9 w 16"/>
                  <a:gd name="T13" fmla="*/ 35 h 43"/>
                  <a:gd name="T14" fmla="*/ 9 w 16"/>
                  <a:gd name="T15" fmla="*/ 37 h 43"/>
                  <a:gd name="T16" fmla="*/ 8 w 16"/>
                  <a:gd name="T17" fmla="*/ 38 h 43"/>
                  <a:gd name="T18" fmla="*/ 5 w 16"/>
                  <a:gd name="T19" fmla="*/ 39 h 43"/>
                  <a:gd name="T20" fmla="*/ 0 w 16"/>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3">
                    <a:moveTo>
                      <a:pt x="15" y="0"/>
                    </a:moveTo>
                    <a:lnTo>
                      <a:pt x="11" y="1"/>
                    </a:lnTo>
                    <a:lnTo>
                      <a:pt x="7" y="2"/>
                    </a:lnTo>
                    <a:lnTo>
                      <a:pt x="4" y="4"/>
                    </a:lnTo>
                    <a:lnTo>
                      <a:pt x="2" y="6"/>
                    </a:lnTo>
                    <a:lnTo>
                      <a:pt x="2" y="8"/>
                    </a:lnTo>
                    <a:lnTo>
                      <a:pt x="9" y="35"/>
                    </a:lnTo>
                    <a:lnTo>
                      <a:pt x="9" y="37"/>
                    </a:lnTo>
                    <a:lnTo>
                      <a:pt x="8" y="38"/>
                    </a:lnTo>
                    <a:lnTo>
                      <a:pt x="5" y="39"/>
                    </a:lnTo>
                    <a:lnTo>
                      <a:pt x="0" y="42"/>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3" name="Freeform 71"/>
              <p:cNvSpPr>
                <a:spLocks/>
              </p:cNvSpPr>
              <p:nvPr/>
            </p:nvSpPr>
            <p:spPr bwMode="auto">
              <a:xfrm>
                <a:off x="3144" y="2455"/>
                <a:ext cx="76" cy="21"/>
              </a:xfrm>
              <a:custGeom>
                <a:avLst/>
                <a:gdLst>
                  <a:gd name="T0" fmla="*/ 0 w 76"/>
                  <a:gd name="T1" fmla="*/ 3 h 21"/>
                  <a:gd name="T2" fmla="*/ 5 w 76"/>
                  <a:gd name="T3" fmla="*/ 1 h 21"/>
                  <a:gd name="T4" fmla="*/ 8 w 76"/>
                  <a:gd name="T5" fmla="*/ 0 h 21"/>
                  <a:gd name="T6" fmla="*/ 12 w 76"/>
                  <a:gd name="T7" fmla="*/ 0 h 21"/>
                  <a:gd name="T8" fmla="*/ 17 w 76"/>
                  <a:gd name="T9" fmla="*/ 0 h 21"/>
                  <a:gd name="T10" fmla="*/ 20 w 76"/>
                  <a:gd name="T11" fmla="*/ 0 h 21"/>
                  <a:gd name="T12" fmla="*/ 60 w 76"/>
                  <a:gd name="T13" fmla="*/ 19 h 21"/>
                  <a:gd name="T14" fmla="*/ 61 w 76"/>
                  <a:gd name="T15" fmla="*/ 20 h 21"/>
                  <a:gd name="T16" fmla="*/ 65 w 76"/>
                  <a:gd name="T17" fmla="*/ 20 h 21"/>
                  <a:gd name="T18" fmla="*/ 69 w 76"/>
                  <a:gd name="T19" fmla="*/ 20 h 21"/>
                  <a:gd name="T20" fmla="*/ 75 w 76"/>
                  <a:gd name="T21"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1">
                    <a:moveTo>
                      <a:pt x="0" y="3"/>
                    </a:moveTo>
                    <a:lnTo>
                      <a:pt x="5" y="1"/>
                    </a:lnTo>
                    <a:lnTo>
                      <a:pt x="8" y="0"/>
                    </a:lnTo>
                    <a:lnTo>
                      <a:pt x="12" y="0"/>
                    </a:lnTo>
                    <a:lnTo>
                      <a:pt x="17" y="0"/>
                    </a:lnTo>
                    <a:lnTo>
                      <a:pt x="20" y="0"/>
                    </a:lnTo>
                    <a:lnTo>
                      <a:pt x="60" y="19"/>
                    </a:lnTo>
                    <a:lnTo>
                      <a:pt x="61" y="20"/>
                    </a:lnTo>
                    <a:lnTo>
                      <a:pt x="65" y="20"/>
                    </a:lnTo>
                    <a:lnTo>
                      <a:pt x="69" y="20"/>
                    </a:lnTo>
                    <a:lnTo>
                      <a:pt x="75" y="18"/>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3" name="Group 72"/>
            <p:cNvGrpSpPr>
              <a:grpSpLocks/>
            </p:cNvGrpSpPr>
            <p:nvPr/>
          </p:nvGrpSpPr>
          <p:grpSpPr bwMode="auto">
            <a:xfrm>
              <a:off x="4729551" y="2987959"/>
              <a:ext cx="520151" cy="288727"/>
              <a:chOff x="3251" y="2732"/>
              <a:chExt cx="207" cy="81"/>
            </a:xfrm>
          </p:grpSpPr>
          <p:sp>
            <p:nvSpPr>
              <p:cNvPr id="1039" name="Freeform 73"/>
              <p:cNvSpPr>
                <a:spLocks/>
              </p:cNvSpPr>
              <p:nvPr/>
            </p:nvSpPr>
            <p:spPr bwMode="auto">
              <a:xfrm>
                <a:off x="3352" y="2781"/>
                <a:ext cx="49" cy="15"/>
              </a:xfrm>
              <a:custGeom>
                <a:avLst/>
                <a:gdLst>
                  <a:gd name="T0" fmla="*/ 48 w 49"/>
                  <a:gd name="T1" fmla="*/ 0 h 15"/>
                  <a:gd name="T2" fmla="*/ 48 w 49"/>
                  <a:gd name="T3" fmla="*/ 0 h 15"/>
                  <a:gd name="T4" fmla="*/ 46 w 49"/>
                  <a:gd name="T5" fmla="*/ 0 h 15"/>
                  <a:gd name="T6" fmla="*/ 44 w 49"/>
                  <a:gd name="T7" fmla="*/ 0 h 15"/>
                  <a:gd name="T8" fmla="*/ 41 w 49"/>
                  <a:gd name="T9" fmla="*/ 0 h 15"/>
                  <a:gd name="T10" fmla="*/ 35 w 49"/>
                  <a:gd name="T11" fmla="*/ 0 h 15"/>
                  <a:gd name="T12" fmla="*/ 29 w 49"/>
                  <a:gd name="T13" fmla="*/ 2 h 15"/>
                  <a:gd name="T14" fmla="*/ 23 w 49"/>
                  <a:gd name="T15" fmla="*/ 3 h 15"/>
                  <a:gd name="T16" fmla="*/ 17 w 49"/>
                  <a:gd name="T17" fmla="*/ 4 h 15"/>
                  <a:gd name="T18" fmla="*/ 14 w 49"/>
                  <a:gd name="T19" fmla="*/ 5 h 15"/>
                  <a:gd name="T20" fmla="*/ 12 w 49"/>
                  <a:gd name="T21" fmla="*/ 5 h 15"/>
                  <a:gd name="T22" fmla="*/ 11 w 49"/>
                  <a:gd name="T23" fmla="*/ 5 h 15"/>
                  <a:gd name="T24" fmla="*/ 0 w 49"/>
                  <a:gd name="T25" fmla="*/ 13 h 15"/>
                  <a:gd name="T26" fmla="*/ 1 w 49"/>
                  <a:gd name="T27" fmla="*/ 13 h 15"/>
                  <a:gd name="T28" fmla="*/ 3 w 49"/>
                  <a:gd name="T29" fmla="*/ 13 h 15"/>
                  <a:gd name="T30" fmla="*/ 5 w 49"/>
                  <a:gd name="T31" fmla="*/ 13 h 15"/>
                  <a:gd name="T32" fmla="*/ 9 w 49"/>
                  <a:gd name="T33" fmla="*/ 13 h 15"/>
                  <a:gd name="T34" fmla="*/ 12 w 49"/>
                  <a:gd name="T35" fmla="*/ 13 h 15"/>
                  <a:gd name="T36" fmla="*/ 16 w 49"/>
                  <a:gd name="T37" fmla="*/ 14 h 15"/>
                  <a:gd name="T38" fmla="*/ 19 w 49"/>
                  <a:gd name="T39" fmla="*/ 14 h 15"/>
                  <a:gd name="T40" fmla="*/ 22 w 49"/>
                  <a:gd name="T41" fmla="*/ 13 h 15"/>
                  <a:gd name="T42" fmla="*/ 25 w 49"/>
                  <a:gd name="T43" fmla="*/ 13 h 15"/>
                  <a:gd name="T44" fmla="*/ 28 w 49"/>
                  <a:gd name="T45" fmla="*/ 12 h 15"/>
                  <a:gd name="T46" fmla="*/ 32 w 49"/>
                  <a:gd name="T47" fmla="*/ 12 h 15"/>
                  <a:gd name="T48" fmla="*/ 36 w 49"/>
                  <a:gd name="T49" fmla="*/ 11 h 15"/>
                  <a:gd name="T50" fmla="*/ 39 w 49"/>
                  <a:gd name="T51" fmla="*/ 11 h 15"/>
                  <a:gd name="T52" fmla="*/ 42 w 49"/>
                  <a:gd name="T53" fmla="*/ 11 h 15"/>
                  <a:gd name="T54" fmla="*/ 44 w 49"/>
                  <a:gd name="T55" fmla="*/ 11 h 15"/>
                  <a:gd name="T56" fmla="*/ 45 w 49"/>
                  <a:gd name="T57" fmla="*/ 11 h 15"/>
                  <a:gd name="T58" fmla="*/ 45 w 49"/>
                  <a:gd name="T59" fmla="*/ 6 h 15"/>
                  <a:gd name="T60" fmla="*/ 48 w 49"/>
                  <a:gd name="T6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15">
                    <a:moveTo>
                      <a:pt x="48" y="0"/>
                    </a:moveTo>
                    <a:lnTo>
                      <a:pt x="48" y="0"/>
                    </a:lnTo>
                    <a:lnTo>
                      <a:pt x="46" y="0"/>
                    </a:lnTo>
                    <a:lnTo>
                      <a:pt x="44" y="0"/>
                    </a:lnTo>
                    <a:lnTo>
                      <a:pt x="41" y="0"/>
                    </a:lnTo>
                    <a:lnTo>
                      <a:pt x="35" y="0"/>
                    </a:lnTo>
                    <a:lnTo>
                      <a:pt x="29" y="2"/>
                    </a:lnTo>
                    <a:lnTo>
                      <a:pt x="23" y="3"/>
                    </a:lnTo>
                    <a:lnTo>
                      <a:pt x="17" y="4"/>
                    </a:lnTo>
                    <a:lnTo>
                      <a:pt x="14" y="5"/>
                    </a:lnTo>
                    <a:lnTo>
                      <a:pt x="12" y="5"/>
                    </a:lnTo>
                    <a:lnTo>
                      <a:pt x="11" y="5"/>
                    </a:lnTo>
                    <a:lnTo>
                      <a:pt x="0" y="13"/>
                    </a:lnTo>
                    <a:lnTo>
                      <a:pt x="1" y="13"/>
                    </a:lnTo>
                    <a:lnTo>
                      <a:pt x="3" y="13"/>
                    </a:lnTo>
                    <a:lnTo>
                      <a:pt x="5" y="13"/>
                    </a:lnTo>
                    <a:lnTo>
                      <a:pt x="9" y="13"/>
                    </a:lnTo>
                    <a:lnTo>
                      <a:pt x="12" y="13"/>
                    </a:lnTo>
                    <a:lnTo>
                      <a:pt x="16" y="14"/>
                    </a:lnTo>
                    <a:lnTo>
                      <a:pt x="19" y="14"/>
                    </a:lnTo>
                    <a:lnTo>
                      <a:pt x="22" y="13"/>
                    </a:lnTo>
                    <a:lnTo>
                      <a:pt x="25" y="13"/>
                    </a:lnTo>
                    <a:lnTo>
                      <a:pt x="28" y="12"/>
                    </a:lnTo>
                    <a:lnTo>
                      <a:pt x="32" y="12"/>
                    </a:lnTo>
                    <a:lnTo>
                      <a:pt x="36" y="11"/>
                    </a:lnTo>
                    <a:lnTo>
                      <a:pt x="39" y="11"/>
                    </a:lnTo>
                    <a:lnTo>
                      <a:pt x="42" y="11"/>
                    </a:lnTo>
                    <a:lnTo>
                      <a:pt x="44" y="11"/>
                    </a:lnTo>
                    <a:lnTo>
                      <a:pt x="45" y="11"/>
                    </a:lnTo>
                    <a:lnTo>
                      <a:pt x="45" y="6"/>
                    </a:lnTo>
                    <a:lnTo>
                      <a:pt x="48"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74"/>
              <p:cNvSpPr>
                <a:spLocks/>
              </p:cNvSpPr>
              <p:nvPr/>
            </p:nvSpPr>
            <p:spPr bwMode="auto">
              <a:xfrm>
                <a:off x="3251" y="2732"/>
                <a:ext cx="207" cy="78"/>
              </a:xfrm>
              <a:custGeom>
                <a:avLst/>
                <a:gdLst>
                  <a:gd name="T0" fmla="*/ 178 w 207"/>
                  <a:gd name="T1" fmla="*/ 50 h 78"/>
                  <a:gd name="T2" fmla="*/ 182 w 207"/>
                  <a:gd name="T3" fmla="*/ 50 h 78"/>
                  <a:gd name="T4" fmla="*/ 188 w 207"/>
                  <a:gd name="T5" fmla="*/ 49 h 78"/>
                  <a:gd name="T6" fmla="*/ 192 w 207"/>
                  <a:gd name="T7" fmla="*/ 49 h 78"/>
                  <a:gd name="T8" fmla="*/ 196 w 207"/>
                  <a:gd name="T9" fmla="*/ 48 h 78"/>
                  <a:gd name="T10" fmla="*/ 199 w 207"/>
                  <a:gd name="T11" fmla="*/ 48 h 78"/>
                  <a:gd name="T12" fmla="*/ 199 w 207"/>
                  <a:gd name="T13" fmla="*/ 47 h 78"/>
                  <a:gd name="T14" fmla="*/ 206 w 207"/>
                  <a:gd name="T15" fmla="*/ 46 h 78"/>
                  <a:gd name="T16" fmla="*/ 199 w 207"/>
                  <a:gd name="T17" fmla="*/ 46 h 78"/>
                  <a:gd name="T18" fmla="*/ 198 w 207"/>
                  <a:gd name="T19" fmla="*/ 45 h 78"/>
                  <a:gd name="T20" fmla="*/ 194 w 207"/>
                  <a:gd name="T21" fmla="*/ 43 h 78"/>
                  <a:gd name="T22" fmla="*/ 191 w 207"/>
                  <a:gd name="T23" fmla="*/ 42 h 78"/>
                  <a:gd name="T24" fmla="*/ 188 w 207"/>
                  <a:gd name="T25" fmla="*/ 42 h 78"/>
                  <a:gd name="T26" fmla="*/ 180 w 207"/>
                  <a:gd name="T27" fmla="*/ 39 h 78"/>
                  <a:gd name="T28" fmla="*/ 173 w 207"/>
                  <a:gd name="T29" fmla="*/ 38 h 78"/>
                  <a:gd name="T30" fmla="*/ 169 w 207"/>
                  <a:gd name="T31" fmla="*/ 36 h 78"/>
                  <a:gd name="T32" fmla="*/ 167 w 207"/>
                  <a:gd name="T33" fmla="*/ 36 h 78"/>
                  <a:gd name="T34" fmla="*/ 99 w 207"/>
                  <a:gd name="T35" fmla="*/ 35 h 78"/>
                  <a:gd name="T36" fmla="*/ 98 w 207"/>
                  <a:gd name="T37" fmla="*/ 35 h 78"/>
                  <a:gd name="T38" fmla="*/ 96 w 207"/>
                  <a:gd name="T39" fmla="*/ 33 h 78"/>
                  <a:gd name="T40" fmla="*/ 88 w 207"/>
                  <a:gd name="T41" fmla="*/ 29 h 78"/>
                  <a:gd name="T42" fmla="*/ 79 w 207"/>
                  <a:gd name="T43" fmla="*/ 25 h 78"/>
                  <a:gd name="T44" fmla="*/ 76 w 207"/>
                  <a:gd name="T45" fmla="*/ 23 h 78"/>
                  <a:gd name="T46" fmla="*/ 75 w 207"/>
                  <a:gd name="T47" fmla="*/ 23 h 78"/>
                  <a:gd name="T48" fmla="*/ 74 w 207"/>
                  <a:gd name="T49" fmla="*/ 23 h 78"/>
                  <a:gd name="T50" fmla="*/ 72 w 207"/>
                  <a:gd name="T51" fmla="*/ 23 h 78"/>
                  <a:gd name="T52" fmla="*/ 67 w 207"/>
                  <a:gd name="T53" fmla="*/ 22 h 78"/>
                  <a:gd name="T54" fmla="*/ 63 w 207"/>
                  <a:gd name="T55" fmla="*/ 23 h 78"/>
                  <a:gd name="T56" fmla="*/ 60 w 207"/>
                  <a:gd name="T57" fmla="*/ 23 h 78"/>
                  <a:gd name="T58" fmla="*/ 49 w 207"/>
                  <a:gd name="T59" fmla="*/ 30 h 78"/>
                  <a:gd name="T60" fmla="*/ 0 w 207"/>
                  <a:gd name="T61" fmla="*/ 1 h 78"/>
                  <a:gd name="T62" fmla="*/ 15 w 207"/>
                  <a:gd name="T63" fmla="*/ 33 h 78"/>
                  <a:gd name="T64" fmla="*/ 15 w 207"/>
                  <a:gd name="T65" fmla="*/ 35 h 78"/>
                  <a:gd name="T66" fmla="*/ 15 w 207"/>
                  <a:gd name="T67" fmla="*/ 38 h 78"/>
                  <a:gd name="T68" fmla="*/ 16 w 207"/>
                  <a:gd name="T69" fmla="*/ 39 h 78"/>
                  <a:gd name="T70" fmla="*/ 10 w 207"/>
                  <a:gd name="T71" fmla="*/ 44 h 78"/>
                  <a:gd name="T72" fmla="*/ 8 w 207"/>
                  <a:gd name="T73" fmla="*/ 44 h 78"/>
                  <a:gd name="T74" fmla="*/ 7 w 207"/>
                  <a:gd name="T75" fmla="*/ 48 h 78"/>
                  <a:gd name="T76" fmla="*/ 7 w 207"/>
                  <a:gd name="T77" fmla="*/ 52 h 78"/>
                  <a:gd name="T78" fmla="*/ 9 w 207"/>
                  <a:gd name="T79" fmla="*/ 55 h 78"/>
                  <a:gd name="T80" fmla="*/ 3 w 207"/>
                  <a:gd name="T81" fmla="*/ 69 h 78"/>
                  <a:gd name="T82" fmla="*/ 16 w 207"/>
                  <a:gd name="T83" fmla="*/ 72 h 78"/>
                  <a:gd name="T84" fmla="*/ 56 w 207"/>
                  <a:gd name="T85" fmla="*/ 55 h 78"/>
                  <a:gd name="T86" fmla="*/ 71 w 207"/>
                  <a:gd name="T87" fmla="*/ 76 h 78"/>
                  <a:gd name="T88" fmla="*/ 147 w 207"/>
                  <a:gd name="T89" fmla="*/ 50 h 78"/>
                  <a:gd name="T90" fmla="*/ 148 w 207"/>
                  <a:gd name="T91" fmla="*/ 50 h 78"/>
                  <a:gd name="T92" fmla="*/ 151 w 207"/>
                  <a:gd name="T93" fmla="*/ 50 h 78"/>
                  <a:gd name="T94" fmla="*/ 157 w 207"/>
                  <a:gd name="T95" fmla="*/ 50 h 78"/>
                  <a:gd name="T96" fmla="*/ 158 w 207"/>
                  <a:gd name="T97" fmla="*/ 50 h 78"/>
                  <a:gd name="T98" fmla="*/ 161 w 207"/>
                  <a:gd name="T99" fmla="*/ 50 h 78"/>
                  <a:gd name="T100" fmla="*/ 168 w 207"/>
                  <a:gd name="T101" fmla="*/ 50 h 78"/>
                  <a:gd name="T102" fmla="*/ 174 w 207"/>
                  <a:gd name="T103" fmla="*/ 50 h 78"/>
                  <a:gd name="T104" fmla="*/ 176 w 207"/>
                  <a:gd name="T105"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7" h="78">
                    <a:moveTo>
                      <a:pt x="177" y="50"/>
                    </a:moveTo>
                    <a:lnTo>
                      <a:pt x="178" y="50"/>
                    </a:lnTo>
                    <a:lnTo>
                      <a:pt x="179" y="50"/>
                    </a:lnTo>
                    <a:lnTo>
                      <a:pt x="182" y="50"/>
                    </a:lnTo>
                    <a:lnTo>
                      <a:pt x="185" y="49"/>
                    </a:lnTo>
                    <a:lnTo>
                      <a:pt x="188" y="49"/>
                    </a:lnTo>
                    <a:lnTo>
                      <a:pt x="190" y="49"/>
                    </a:lnTo>
                    <a:lnTo>
                      <a:pt x="192" y="49"/>
                    </a:lnTo>
                    <a:lnTo>
                      <a:pt x="194" y="49"/>
                    </a:lnTo>
                    <a:lnTo>
                      <a:pt x="196" y="48"/>
                    </a:lnTo>
                    <a:lnTo>
                      <a:pt x="197" y="48"/>
                    </a:lnTo>
                    <a:lnTo>
                      <a:pt x="199" y="48"/>
                    </a:lnTo>
                    <a:lnTo>
                      <a:pt x="199" y="48"/>
                    </a:lnTo>
                    <a:lnTo>
                      <a:pt x="199" y="47"/>
                    </a:lnTo>
                    <a:lnTo>
                      <a:pt x="206" y="47"/>
                    </a:lnTo>
                    <a:lnTo>
                      <a:pt x="206" y="46"/>
                    </a:lnTo>
                    <a:lnTo>
                      <a:pt x="200" y="46"/>
                    </a:lnTo>
                    <a:lnTo>
                      <a:pt x="199" y="46"/>
                    </a:lnTo>
                    <a:lnTo>
                      <a:pt x="199" y="46"/>
                    </a:lnTo>
                    <a:lnTo>
                      <a:pt x="198" y="45"/>
                    </a:lnTo>
                    <a:lnTo>
                      <a:pt x="196" y="45"/>
                    </a:lnTo>
                    <a:lnTo>
                      <a:pt x="194" y="43"/>
                    </a:lnTo>
                    <a:lnTo>
                      <a:pt x="192" y="43"/>
                    </a:lnTo>
                    <a:lnTo>
                      <a:pt x="191" y="42"/>
                    </a:lnTo>
                    <a:lnTo>
                      <a:pt x="189" y="42"/>
                    </a:lnTo>
                    <a:lnTo>
                      <a:pt x="188" y="42"/>
                    </a:lnTo>
                    <a:lnTo>
                      <a:pt x="185" y="41"/>
                    </a:lnTo>
                    <a:lnTo>
                      <a:pt x="180" y="39"/>
                    </a:lnTo>
                    <a:lnTo>
                      <a:pt x="176" y="38"/>
                    </a:lnTo>
                    <a:lnTo>
                      <a:pt x="173" y="38"/>
                    </a:lnTo>
                    <a:lnTo>
                      <a:pt x="170" y="36"/>
                    </a:lnTo>
                    <a:lnTo>
                      <a:pt x="169" y="36"/>
                    </a:lnTo>
                    <a:lnTo>
                      <a:pt x="168" y="36"/>
                    </a:lnTo>
                    <a:lnTo>
                      <a:pt x="167" y="36"/>
                    </a:lnTo>
                    <a:lnTo>
                      <a:pt x="124" y="31"/>
                    </a:lnTo>
                    <a:lnTo>
                      <a:pt x="99" y="35"/>
                    </a:lnTo>
                    <a:lnTo>
                      <a:pt x="99" y="35"/>
                    </a:lnTo>
                    <a:lnTo>
                      <a:pt x="98" y="35"/>
                    </a:lnTo>
                    <a:lnTo>
                      <a:pt x="97" y="34"/>
                    </a:lnTo>
                    <a:lnTo>
                      <a:pt x="96" y="33"/>
                    </a:lnTo>
                    <a:lnTo>
                      <a:pt x="92" y="31"/>
                    </a:lnTo>
                    <a:lnTo>
                      <a:pt x="88" y="29"/>
                    </a:lnTo>
                    <a:lnTo>
                      <a:pt x="83" y="27"/>
                    </a:lnTo>
                    <a:lnTo>
                      <a:pt x="79" y="25"/>
                    </a:lnTo>
                    <a:lnTo>
                      <a:pt x="77" y="24"/>
                    </a:lnTo>
                    <a:lnTo>
                      <a:pt x="76" y="23"/>
                    </a:lnTo>
                    <a:lnTo>
                      <a:pt x="75" y="23"/>
                    </a:lnTo>
                    <a:lnTo>
                      <a:pt x="75" y="23"/>
                    </a:lnTo>
                    <a:lnTo>
                      <a:pt x="75" y="23"/>
                    </a:lnTo>
                    <a:lnTo>
                      <a:pt x="74" y="23"/>
                    </a:lnTo>
                    <a:lnTo>
                      <a:pt x="73" y="23"/>
                    </a:lnTo>
                    <a:lnTo>
                      <a:pt x="72" y="23"/>
                    </a:lnTo>
                    <a:lnTo>
                      <a:pt x="70" y="22"/>
                    </a:lnTo>
                    <a:lnTo>
                      <a:pt x="67" y="22"/>
                    </a:lnTo>
                    <a:lnTo>
                      <a:pt x="64" y="22"/>
                    </a:lnTo>
                    <a:lnTo>
                      <a:pt x="63" y="23"/>
                    </a:lnTo>
                    <a:lnTo>
                      <a:pt x="61" y="23"/>
                    </a:lnTo>
                    <a:lnTo>
                      <a:pt x="60" y="23"/>
                    </a:lnTo>
                    <a:lnTo>
                      <a:pt x="60" y="34"/>
                    </a:lnTo>
                    <a:lnTo>
                      <a:pt x="49" y="30"/>
                    </a:lnTo>
                    <a:lnTo>
                      <a:pt x="16" y="0"/>
                    </a:lnTo>
                    <a:lnTo>
                      <a:pt x="0" y="1"/>
                    </a:lnTo>
                    <a:lnTo>
                      <a:pt x="15" y="32"/>
                    </a:lnTo>
                    <a:lnTo>
                      <a:pt x="15" y="33"/>
                    </a:lnTo>
                    <a:lnTo>
                      <a:pt x="15" y="34"/>
                    </a:lnTo>
                    <a:lnTo>
                      <a:pt x="15" y="35"/>
                    </a:lnTo>
                    <a:lnTo>
                      <a:pt x="15" y="36"/>
                    </a:lnTo>
                    <a:lnTo>
                      <a:pt x="15" y="38"/>
                    </a:lnTo>
                    <a:lnTo>
                      <a:pt x="15" y="38"/>
                    </a:lnTo>
                    <a:lnTo>
                      <a:pt x="16" y="39"/>
                    </a:lnTo>
                    <a:lnTo>
                      <a:pt x="10" y="44"/>
                    </a:lnTo>
                    <a:lnTo>
                      <a:pt x="10" y="44"/>
                    </a:lnTo>
                    <a:lnTo>
                      <a:pt x="9" y="44"/>
                    </a:lnTo>
                    <a:lnTo>
                      <a:pt x="8" y="44"/>
                    </a:lnTo>
                    <a:lnTo>
                      <a:pt x="8" y="45"/>
                    </a:lnTo>
                    <a:lnTo>
                      <a:pt x="7" y="48"/>
                    </a:lnTo>
                    <a:lnTo>
                      <a:pt x="7" y="50"/>
                    </a:lnTo>
                    <a:lnTo>
                      <a:pt x="7" y="52"/>
                    </a:lnTo>
                    <a:lnTo>
                      <a:pt x="7" y="53"/>
                    </a:lnTo>
                    <a:lnTo>
                      <a:pt x="9" y="55"/>
                    </a:lnTo>
                    <a:lnTo>
                      <a:pt x="6" y="57"/>
                    </a:lnTo>
                    <a:lnTo>
                      <a:pt x="3" y="69"/>
                    </a:lnTo>
                    <a:lnTo>
                      <a:pt x="6" y="72"/>
                    </a:lnTo>
                    <a:lnTo>
                      <a:pt x="16" y="72"/>
                    </a:lnTo>
                    <a:lnTo>
                      <a:pt x="40" y="56"/>
                    </a:lnTo>
                    <a:lnTo>
                      <a:pt x="56" y="55"/>
                    </a:lnTo>
                    <a:lnTo>
                      <a:pt x="52" y="77"/>
                    </a:lnTo>
                    <a:lnTo>
                      <a:pt x="71" y="76"/>
                    </a:lnTo>
                    <a:lnTo>
                      <a:pt x="111" y="55"/>
                    </a:lnTo>
                    <a:lnTo>
                      <a:pt x="147" y="50"/>
                    </a:lnTo>
                    <a:lnTo>
                      <a:pt x="148" y="50"/>
                    </a:lnTo>
                    <a:lnTo>
                      <a:pt x="148" y="50"/>
                    </a:lnTo>
                    <a:lnTo>
                      <a:pt x="150" y="50"/>
                    </a:lnTo>
                    <a:lnTo>
                      <a:pt x="151" y="50"/>
                    </a:lnTo>
                    <a:lnTo>
                      <a:pt x="154" y="50"/>
                    </a:lnTo>
                    <a:lnTo>
                      <a:pt x="157" y="50"/>
                    </a:lnTo>
                    <a:lnTo>
                      <a:pt x="157" y="50"/>
                    </a:lnTo>
                    <a:lnTo>
                      <a:pt x="158" y="50"/>
                    </a:lnTo>
                    <a:lnTo>
                      <a:pt x="159" y="50"/>
                    </a:lnTo>
                    <a:lnTo>
                      <a:pt x="161" y="50"/>
                    </a:lnTo>
                    <a:lnTo>
                      <a:pt x="164" y="50"/>
                    </a:lnTo>
                    <a:lnTo>
                      <a:pt x="168" y="50"/>
                    </a:lnTo>
                    <a:lnTo>
                      <a:pt x="171" y="50"/>
                    </a:lnTo>
                    <a:lnTo>
                      <a:pt x="174" y="50"/>
                    </a:lnTo>
                    <a:lnTo>
                      <a:pt x="175" y="50"/>
                    </a:lnTo>
                    <a:lnTo>
                      <a:pt x="176" y="50"/>
                    </a:lnTo>
                    <a:lnTo>
                      <a:pt x="177" y="5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1" name="Freeform 75"/>
              <p:cNvSpPr>
                <a:spLocks/>
              </p:cNvSpPr>
              <p:nvPr/>
            </p:nvSpPr>
            <p:spPr bwMode="auto">
              <a:xfrm>
                <a:off x="3394" y="2769"/>
                <a:ext cx="57" cy="7"/>
              </a:xfrm>
              <a:custGeom>
                <a:avLst/>
                <a:gdLst>
                  <a:gd name="T0" fmla="*/ 56 w 57"/>
                  <a:gd name="T1" fmla="*/ 6 h 7"/>
                  <a:gd name="T2" fmla="*/ 55 w 57"/>
                  <a:gd name="T3" fmla="*/ 6 h 7"/>
                  <a:gd name="T4" fmla="*/ 54 w 57"/>
                  <a:gd name="T5" fmla="*/ 6 h 7"/>
                  <a:gd name="T6" fmla="*/ 52 w 57"/>
                  <a:gd name="T7" fmla="*/ 5 h 7"/>
                  <a:gd name="T8" fmla="*/ 49 w 57"/>
                  <a:gd name="T9" fmla="*/ 4 h 7"/>
                  <a:gd name="T10" fmla="*/ 45 w 57"/>
                  <a:gd name="T11" fmla="*/ 4 h 7"/>
                  <a:gd name="T12" fmla="*/ 39 w 57"/>
                  <a:gd name="T13" fmla="*/ 2 h 7"/>
                  <a:gd name="T14" fmla="*/ 33 w 57"/>
                  <a:gd name="T15" fmla="*/ 1 h 7"/>
                  <a:gd name="T16" fmla="*/ 25 w 57"/>
                  <a:gd name="T17" fmla="*/ 0 h 7"/>
                  <a:gd name="T18" fmla="*/ 24 w 57"/>
                  <a:gd name="T19" fmla="*/ 1 h 7"/>
                  <a:gd name="T20" fmla="*/ 23 w 57"/>
                  <a:gd name="T21" fmla="*/ 1 h 7"/>
                  <a:gd name="T22" fmla="*/ 21 w 57"/>
                  <a:gd name="T23" fmla="*/ 1 h 7"/>
                  <a:gd name="T24" fmla="*/ 20 w 57"/>
                  <a:gd name="T25" fmla="*/ 1 h 7"/>
                  <a:gd name="T26" fmla="*/ 16 w 57"/>
                  <a:gd name="T27" fmla="*/ 2 h 7"/>
                  <a:gd name="T28" fmla="*/ 11 w 57"/>
                  <a:gd name="T29" fmla="*/ 2 h 7"/>
                  <a:gd name="T30" fmla="*/ 7 w 57"/>
                  <a:gd name="T31" fmla="*/ 1 h 7"/>
                  <a:gd name="T32" fmla="*/ 4 w 57"/>
                  <a:gd name="T33" fmla="*/ 1 h 7"/>
                  <a:gd name="T34" fmla="*/ 2 w 57"/>
                  <a:gd name="T35" fmla="*/ 1 h 7"/>
                  <a:gd name="T36" fmla="*/ 1 w 57"/>
                  <a:gd name="T37" fmla="*/ 1 h 7"/>
                  <a:gd name="T38" fmla="*/ 0 w 57"/>
                  <a:gd name="T39" fmla="*/ 1 h 7"/>
                  <a:gd name="T40" fmla="*/ 32 w 57"/>
                  <a:gd name="T41" fmla="*/ 4 h 7"/>
                  <a:gd name="T42" fmla="*/ 56 w 57"/>
                  <a:gd name="T4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7">
                    <a:moveTo>
                      <a:pt x="56" y="6"/>
                    </a:moveTo>
                    <a:lnTo>
                      <a:pt x="55" y="6"/>
                    </a:lnTo>
                    <a:lnTo>
                      <a:pt x="54" y="6"/>
                    </a:lnTo>
                    <a:lnTo>
                      <a:pt x="52" y="5"/>
                    </a:lnTo>
                    <a:lnTo>
                      <a:pt x="49" y="4"/>
                    </a:lnTo>
                    <a:lnTo>
                      <a:pt x="45" y="4"/>
                    </a:lnTo>
                    <a:lnTo>
                      <a:pt x="39" y="2"/>
                    </a:lnTo>
                    <a:lnTo>
                      <a:pt x="33" y="1"/>
                    </a:lnTo>
                    <a:lnTo>
                      <a:pt x="25" y="0"/>
                    </a:lnTo>
                    <a:lnTo>
                      <a:pt x="24" y="1"/>
                    </a:lnTo>
                    <a:lnTo>
                      <a:pt x="23" y="1"/>
                    </a:lnTo>
                    <a:lnTo>
                      <a:pt x="21" y="1"/>
                    </a:lnTo>
                    <a:lnTo>
                      <a:pt x="20" y="1"/>
                    </a:lnTo>
                    <a:lnTo>
                      <a:pt x="16" y="2"/>
                    </a:lnTo>
                    <a:lnTo>
                      <a:pt x="11" y="2"/>
                    </a:lnTo>
                    <a:lnTo>
                      <a:pt x="7" y="1"/>
                    </a:lnTo>
                    <a:lnTo>
                      <a:pt x="4" y="1"/>
                    </a:lnTo>
                    <a:lnTo>
                      <a:pt x="2" y="1"/>
                    </a:lnTo>
                    <a:lnTo>
                      <a:pt x="1" y="1"/>
                    </a:lnTo>
                    <a:lnTo>
                      <a:pt x="0" y="1"/>
                    </a:lnTo>
                    <a:lnTo>
                      <a:pt x="32" y="4"/>
                    </a:lnTo>
                    <a:lnTo>
                      <a:pt x="56" y="6"/>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2" name="Freeform 76"/>
              <p:cNvSpPr>
                <a:spLocks/>
              </p:cNvSpPr>
              <p:nvPr/>
            </p:nvSpPr>
            <p:spPr bwMode="auto">
              <a:xfrm>
                <a:off x="3284" y="2785"/>
                <a:ext cx="22" cy="19"/>
              </a:xfrm>
              <a:custGeom>
                <a:avLst/>
                <a:gdLst>
                  <a:gd name="T0" fmla="*/ 21 w 22"/>
                  <a:gd name="T1" fmla="*/ 0 h 19"/>
                  <a:gd name="T2" fmla="*/ 19 w 22"/>
                  <a:gd name="T3" fmla="*/ 18 h 19"/>
                  <a:gd name="T4" fmla="*/ 11 w 22"/>
                  <a:gd name="T5" fmla="*/ 16 h 19"/>
                  <a:gd name="T6" fmla="*/ 10 w 22"/>
                  <a:gd name="T7" fmla="*/ 7 h 19"/>
                  <a:gd name="T8" fmla="*/ 0 w 22"/>
                  <a:gd name="T9" fmla="*/ 7 h 19"/>
                  <a:gd name="T10" fmla="*/ 6 w 22"/>
                  <a:gd name="T11" fmla="*/ 1 h 19"/>
                  <a:gd name="T12" fmla="*/ 21 w 2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2" h="19">
                    <a:moveTo>
                      <a:pt x="21" y="0"/>
                    </a:moveTo>
                    <a:lnTo>
                      <a:pt x="19" y="18"/>
                    </a:lnTo>
                    <a:lnTo>
                      <a:pt x="11" y="16"/>
                    </a:lnTo>
                    <a:lnTo>
                      <a:pt x="10" y="7"/>
                    </a:lnTo>
                    <a:lnTo>
                      <a:pt x="0" y="7"/>
                    </a:lnTo>
                    <a:lnTo>
                      <a:pt x="6" y="1"/>
                    </a:lnTo>
                    <a:lnTo>
                      <a:pt x="21" y="0"/>
                    </a:lnTo>
                  </a:path>
                </a:pathLst>
              </a:custGeom>
              <a:solidFill>
                <a:srgbClr val="444444"/>
              </a:solidFill>
              <a:ln w="12700" cap="rnd" cmpd="sng">
                <a:solidFill>
                  <a:srgbClr val="1111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3" name="Freeform 77"/>
              <p:cNvSpPr>
                <a:spLocks/>
              </p:cNvSpPr>
              <p:nvPr/>
            </p:nvSpPr>
            <p:spPr bwMode="auto">
              <a:xfrm>
                <a:off x="3275" y="2773"/>
                <a:ext cx="5" cy="13"/>
              </a:xfrm>
              <a:custGeom>
                <a:avLst/>
                <a:gdLst>
                  <a:gd name="T0" fmla="*/ 4 w 5"/>
                  <a:gd name="T1" fmla="*/ 0 h 13"/>
                  <a:gd name="T2" fmla="*/ 3 w 5"/>
                  <a:gd name="T3" fmla="*/ 1 h 13"/>
                  <a:gd name="T4" fmla="*/ 2 w 5"/>
                  <a:gd name="T5" fmla="*/ 2 h 13"/>
                  <a:gd name="T6" fmla="*/ 1 w 5"/>
                  <a:gd name="T7" fmla="*/ 4 h 13"/>
                  <a:gd name="T8" fmla="*/ 0 w 5"/>
                  <a:gd name="T9" fmla="*/ 5 h 13"/>
                  <a:gd name="T10" fmla="*/ 0 w 5"/>
                  <a:gd name="T11" fmla="*/ 7 h 13"/>
                  <a:gd name="T12" fmla="*/ 0 w 5"/>
                  <a:gd name="T13" fmla="*/ 10 h 13"/>
                  <a:gd name="T14" fmla="*/ 1 w 5"/>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3">
                    <a:moveTo>
                      <a:pt x="4" y="0"/>
                    </a:moveTo>
                    <a:lnTo>
                      <a:pt x="3" y="1"/>
                    </a:lnTo>
                    <a:lnTo>
                      <a:pt x="2" y="2"/>
                    </a:lnTo>
                    <a:lnTo>
                      <a:pt x="1" y="4"/>
                    </a:lnTo>
                    <a:lnTo>
                      <a:pt x="0" y="5"/>
                    </a:lnTo>
                    <a:lnTo>
                      <a:pt x="0" y="7"/>
                    </a:lnTo>
                    <a:lnTo>
                      <a:pt x="0" y="10"/>
                    </a:lnTo>
                    <a:lnTo>
                      <a:pt x="1" y="12"/>
                    </a:lnTo>
                  </a:path>
                </a:pathLst>
              </a:custGeom>
              <a:noFill/>
              <a:ln w="12700" cap="rnd" cmpd="sng">
                <a:solidFill>
                  <a:srgbClr val="444444"/>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 name="Freeform 78"/>
              <p:cNvSpPr>
                <a:spLocks/>
              </p:cNvSpPr>
              <p:nvPr/>
            </p:nvSpPr>
            <p:spPr bwMode="auto">
              <a:xfrm>
                <a:off x="3305" y="2781"/>
                <a:ext cx="96" cy="5"/>
              </a:xfrm>
              <a:custGeom>
                <a:avLst/>
                <a:gdLst>
                  <a:gd name="T0" fmla="*/ 0 w 96"/>
                  <a:gd name="T1" fmla="*/ 4 h 5"/>
                  <a:gd name="T2" fmla="*/ 2 w 96"/>
                  <a:gd name="T3" fmla="*/ 4 h 5"/>
                  <a:gd name="T4" fmla="*/ 5 w 96"/>
                  <a:gd name="T5" fmla="*/ 3 h 5"/>
                  <a:gd name="T6" fmla="*/ 8 w 96"/>
                  <a:gd name="T7" fmla="*/ 3 h 5"/>
                  <a:gd name="T8" fmla="*/ 12 w 96"/>
                  <a:gd name="T9" fmla="*/ 2 h 5"/>
                  <a:gd name="T10" fmla="*/ 19 w 96"/>
                  <a:gd name="T11" fmla="*/ 2 h 5"/>
                  <a:gd name="T12" fmla="*/ 26 w 96"/>
                  <a:gd name="T13" fmla="*/ 2 h 5"/>
                  <a:gd name="T14" fmla="*/ 29 w 96"/>
                  <a:gd name="T15" fmla="*/ 1 h 5"/>
                  <a:gd name="T16" fmla="*/ 32 w 96"/>
                  <a:gd name="T17" fmla="*/ 1 h 5"/>
                  <a:gd name="T18" fmla="*/ 35 w 96"/>
                  <a:gd name="T19" fmla="*/ 1 h 5"/>
                  <a:gd name="T20" fmla="*/ 38 w 96"/>
                  <a:gd name="T21" fmla="*/ 1 h 5"/>
                  <a:gd name="T22" fmla="*/ 40 w 96"/>
                  <a:gd name="T23" fmla="*/ 1 h 5"/>
                  <a:gd name="T24" fmla="*/ 41 w 96"/>
                  <a:gd name="T25" fmla="*/ 1 h 5"/>
                  <a:gd name="T26" fmla="*/ 42 w 96"/>
                  <a:gd name="T27" fmla="*/ 1 h 5"/>
                  <a:gd name="T28" fmla="*/ 43 w 96"/>
                  <a:gd name="T29" fmla="*/ 1 h 5"/>
                  <a:gd name="T30" fmla="*/ 44 w 96"/>
                  <a:gd name="T31" fmla="*/ 1 h 5"/>
                  <a:gd name="T32" fmla="*/ 45 w 96"/>
                  <a:gd name="T33" fmla="*/ 1 h 5"/>
                  <a:gd name="T34" fmla="*/ 46 w 96"/>
                  <a:gd name="T35" fmla="*/ 1 h 5"/>
                  <a:gd name="T36" fmla="*/ 49 w 96"/>
                  <a:gd name="T37" fmla="*/ 1 h 5"/>
                  <a:gd name="T38" fmla="*/ 53 w 96"/>
                  <a:gd name="T39" fmla="*/ 1 h 5"/>
                  <a:gd name="T40" fmla="*/ 58 w 96"/>
                  <a:gd name="T41" fmla="*/ 1 h 5"/>
                  <a:gd name="T42" fmla="*/ 63 w 96"/>
                  <a:gd name="T43" fmla="*/ 2 h 5"/>
                  <a:gd name="T44" fmla="*/ 68 w 96"/>
                  <a:gd name="T45" fmla="*/ 2 h 5"/>
                  <a:gd name="T46" fmla="*/ 74 w 96"/>
                  <a:gd name="T47" fmla="*/ 2 h 5"/>
                  <a:gd name="T48" fmla="*/ 80 w 96"/>
                  <a:gd name="T49" fmla="*/ 1 h 5"/>
                  <a:gd name="T50" fmla="*/ 85 w 96"/>
                  <a:gd name="T51" fmla="*/ 1 h 5"/>
                  <a:gd name="T52" fmla="*/ 90 w 96"/>
                  <a:gd name="T53" fmla="*/ 0 h 5"/>
                  <a:gd name="T54" fmla="*/ 91 w 96"/>
                  <a:gd name="T55" fmla="*/ 0 h 5"/>
                  <a:gd name="T56" fmla="*/ 93 w 96"/>
                  <a:gd name="T57" fmla="*/ 0 h 5"/>
                  <a:gd name="T58" fmla="*/ 94 w 96"/>
                  <a:gd name="T59" fmla="*/ 0 h 5"/>
                  <a:gd name="T60" fmla="*/ 94 w 96"/>
                  <a:gd name="T61" fmla="*/ 0 h 5"/>
                  <a:gd name="T62" fmla="*/ 95 w 96"/>
                  <a:gd name="T63" fmla="*/ 0 h 5"/>
                  <a:gd name="T64" fmla="*/ 94 w 96"/>
                  <a:gd name="T65" fmla="*/ 0 h 5"/>
                  <a:gd name="T66" fmla="*/ 93 w 96"/>
                  <a:gd name="T67" fmla="*/ 1 h 5"/>
                  <a:gd name="T68" fmla="*/ 91 w 96"/>
                  <a:gd name="T69" fmla="*/ 1 h 5"/>
                  <a:gd name="T70" fmla="*/ 89 w 96"/>
                  <a:gd name="T71" fmla="*/ 1 h 5"/>
                  <a:gd name="T72" fmla="*/ 85 w 96"/>
                  <a:gd name="T73" fmla="*/ 1 h 5"/>
                  <a:gd name="T74" fmla="*/ 82 w 96"/>
                  <a:gd name="T75" fmla="*/ 2 h 5"/>
                  <a:gd name="T76" fmla="*/ 79 w 96"/>
                  <a:gd name="T77" fmla="*/ 2 h 5"/>
                  <a:gd name="T78" fmla="*/ 75 w 96"/>
                  <a:gd name="T79" fmla="*/ 2 h 5"/>
                  <a:gd name="T80" fmla="*/ 71 w 96"/>
                  <a:gd name="T81" fmla="*/ 2 h 5"/>
                  <a:gd name="T82" fmla="*/ 68 w 96"/>
                  <a:gd name="T83" fmla="*/ 3 h 5"/>
                  <a:gd name="T84" fmla="*/ 64 w 96"/>
                  <a:gd name="T85" fmla="*/ 3 h 5"/>
                  <a:gd name="T86" fmla="*/ 62 w 96"/>
                  <a:gd name="T87" fmla="*/ 3 h 5"/>
                  <a:gd name="T88" fmla="*/ 60 w 96"/>
                  <a:gd name="T89" fmla="*/ 4 h 5"/>
                  <a:gd name="T90" fmla="*/ 59 w 96"/>
                  <a:gd name="T91" fmla="*/ 4 h 5"/>
                  <a:gd name="T92" fmla="*/ 58 w 96"/>
                  <a:gd name="T93" fmla="*/ 4 h 5"/>
                  <a:gd name="T94" fmla="*/ 57 w 96"/>
                  <a:gd name="T95" fmla="*/ 3 h 5"/>
                  <a:gd name="T96" fmla="*/ 55 w 96"/>
                  <a:gd name="T97" fmla="*/ 2 h 5"/>
                  <a:gd name="T98" fmla="*/ 52 w 96"/>
                  <a:gd name="T99" fmla="*/ 2 h 5"/>
                  <a:gd name="T100" fmla="*/ 48 w 96"/>
                  <a:gd name="T101" fmla="*/ 2 h 5"/>
                  <a:gd name="T102" fmla="*/ 44 w 96"/>
                  <a:gd name="T103" fmla="*/ 2 h 5"/>
                  <a:gd name="T104" fmla="*/ 39 w 96"/>
                  <a:gd name="T105" fmla="*/ 2 h 5"/>
                  <a:gd name="T106" fmla="*/ 34 w 96"/>
                  <a:gd name="T107" fmla="*/ 2 h 5"/>
                  <a:gd name="T108" fmla="*/ 29 w 96"/>
                  <a:gd name="T109" fmla="*/ 2 h 5"/>
                  <a:gd name="T110" fmla="*/ 24 w 96"/>
                  <a:gd name="T111" fmla="*/ 2 h 5"/>
                  <a:gd name="T112" fmla="*/ 18 w 96"/>
                  <a:gd name="T113" fmla="*/ 2 h 5"/>
                  <a:gd name="T114" fmla="*/ 14 w 96"/>
                  <a:gd name="T115" fmla="*/ 3 h 5"/>
                  <a:gd name="T116" fmla="*/ 10 w 96"/>
                  <a:gd name="T117" fmla="*/ 3 h 5"/>
                  <a:gd name="T118" fmla="*/ 6 w 96"/>
                  <a:gd name="T119" fmla="*/ 3 h 5"/>
                  <a:gd name="T120" fmla="*/ 3 w 96"/>
                  <a:gd name="T121" fmla="*/ 4 h 5"/>
                  <a:gd name="T122" fmla="*/ 1 w 96"/>
                  <a:gd name="T123" fmla="*/ 4 h 5"/>
                  <a:gd name="T124" fmla="*/ 0 w 96"/>
                  <a:gd name="T1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 h="5">
                    <a:moveTo>
                      <a:pt x="0" y="4"/>
                    </a:moveTo>
                    <a:lnTo>
                      <a:pt x="2" y="4"/>
                    </a:lnTo>
                    <a:lnTo>
                      <a:pt x="5" y="3"/>
                    </a:lnTo>
                    <a:lnTo>
                      <a:pt x="8" y="3"/>
                    </a:lnTo>
                    <a:lnTo>
                      <a:pt x="12" y="2"/>
                    </a:lnTo>
                    <a:lnTo>
                      <a:pt x="19" y="2"/>
                    </a:lnTo>
                    <a:lnTo>
                      <a:pt x="26" y="2"/>
                    </a:lnTo>
                    <a:lnTo>
                      <a:pt x="29" y="1"/>
                    </a:lnTo>
                    <a:lnTo>
                      <a:pt x="32" y="1"/>
                    </a:lnTo>
                    <a:lnTo>
                      <a:pt x="35" y="1"/>
                    </a:lnTo>
                    <a:lnTo>
                      <a:pt x="38" y="1"/>
                    </a:lnTo>
                    <a:lnTo>
                      <a:pt x="40" y="1"/>
                    </a:lnTo>
                    <a:lnTo>
                      <a:pt x="41" y="1"/>
                    </a:lnTo>
                    <a:lnTo>
                      <a:pt x="42" y="1"/>
                    </a:lnTo>
                    <a:lnTo>
                      <a:pt x="43" y="1"/>
                    </a:lnTo>
                    <a:lnTo>
                      <a:pt x="44" y="1"/>
                    </a:lnTo>
                    <a:lnTo>
                      <a:pt x="45" y="1"/>
                    </a:lnTo>
                    <a:lnTo>
                      <a:pt x="46" y="1"/>
                    </a:lnTo>
                    <a:lnTo>
                      <a:pt x="49" y="1"/>
                    </a:lnTo>
                    <a:lnTo>
                      <a:pt x="53" y="1"/>
                    </a:lnTo>
                    <a:lnTo>
                      <a:pt x="58" y="1"/>
                    </a:lnTo>
                    <a:lnTo>
                      <a:pt x="63" y="2"/>
                    </a:lnTo>
                    <a:lnTo>
                      <a:pt x="68" y="2"/>
                    </a:lnTo>
                    <a:lnTo>
                      <a:pt x="74" y="2"/>
                    </a:lnTo>
                    <a:lnTo>
                      <a:pt x="80" y="1"/>
                    </a:lnTo>
                    <a:lnTo>
                      <a:pt x="85" y="1"/>
                    </a:lnTo>
                    <a:lnTo>
                      <a:pt x="90" y="0"/>
                    </a:lnTo>
                    <a:lnTo>
                      <a:pt x="91" y="0"/>
                    </a:lnTo>
                    <a:lnTo>
                      <a:pt x="93" y="0"/>
                    </a:lnTo>
                    <a:lnTo>
                      <a:pt x="94" y="0"/>
                    </a:lnTo>
                    <a:lnTo>
                      <a:pt x="94" y="0"/>
                    </a:lnTo>
                    <a:lnTo>
                      <a:pt x="95" y="0"/>
                    </a:lnTo>
                    <a:lnTo>
                      <a:pt x="94" y="0"/>
                    </a:lnTo>
                    <a:lnTo>
                      <a:pt x="93" y="1"/>
                    </a:lnTo>
                    <a:lnTo>
                      <a:pt x="91" y="1"/>
                    </a:lnTo>
                    <a:lnTo>
                      <a:pt x="89" y="1"/>
                    </a:lnTo>
                    <a:lnTo>
                      <a:pt x="85" y="1"/>
                    </a:lnTo>
                    <a:lnTo>
                      <a:pt x="82" y="2"/>
                    </a:lnTo>
                    <a:lnTo>
                      <a:pt x="79" y="2"/>
                    </a:lnTo>
                    <a:lnTo>
                      <a:pt x="75" y="2"/>
                    </a:lnTo>
                    <a:lnTo>
                      <a:pt x="71" y="2"/>
                    </a:lnTo>
                    <a:lnTo>
                      <a:pt x="68" y="3"/>
                    </a:lnTo>
                    <a:lnTo>
                      <a:pt x="64" y="3"/>
                    </a:lnTo>
                    <a:lnTo>
                      <a:pt x="62" y="3"/>
                    </a:lnTo>
                    <a:lnTo>
                      <a:pt x="60" y="4"/>
                    </a:lnTo>
                    <a:lnTo>
                      <a:pt x="59" y="4"/>
                    </a:lnTo>
                    <a:lnTo>
                      <a:pt x="58" y="4"/>
                    </a:lnTo>
                    <a:lnTo>
                      <a:pt x="57" y="3"/>
                    </a:lnTo>
                    <a:lnTo>
                      <a:pt x="55" y="2"/>
                    </a:lnTo>
                    <a:lnTo>
                      <a:pt x="52" y="2"/>
                    </a:lnTo>
                    <a:lnTo>
                      <a:pt x="48" y="2"/>
                    </a:lnTo>
                    <a:lnTo>
                      <a:pt x="44" y="2"/>
                    </a:lnTo>
                    <a:lnTo>
                      <a:pt x="39" y="2"/>
                    </a:lnTo>
                    <a:lnTo>
                      <a:pt x="34" y="2"/>
                    </a:lnTo>
                    <a:lnTo>
                      <a:pt x="29" y="2"/>
                    </a:lnTo>
                    <a:lnTo>
                      <a:pt x="24" y="2"/>
                    </a:lnTo>
                    <a:lnTo>
                      <a:pt x="18" y="2"/>
                    </a:lnTo>
                    <a:lnTo>
                      <a:pt x="14" y="3"/>
                    </a:lnTo>
                    <a:lnTo>
                      <a:pt x="10" y="3"/>
                    </a:lnTo>
                    <a:lnTo>
                      <a:pt x="6" y="3"/>
                    </a:lnTo>
                    <a:lnTo>
                      <a:pt x="3" y="4"/>
                    </a:lnTo>
                    <a:lnTo>
                      <a:pt x="1" y="4"/>
                    </a:lnTo>
                    <a:lnTo>
                      <a:pt x="0" y="4"/>
                    </a:lnTo>
                  </a:path>
                </a:pathLst>
              </a:custGeom>
              <a:solidFill>
                <a:srgbClr val="777777"/>
              </a:solidFill>
              <a:ln w="12700" cap="rnd" cmpd="sng">
                <a:solidFill>
                  <a:srgbClr val="77777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Freeform 79"/>
              <p:cNvSpPr>
                <a:spLocks/>
              </p:cNvSpPr>
              <p:nvPr/>
            </p:nvSpPr>
            <p:spPr bwMode="auto">
              <a:xfrm>
                <a:off x="3259" y="2785"/>
                <a:ext cx="31" cy="1"/>
              </a:xfrm>
              <a:custGeom>
                <a:avLst/>
                <a:gdLst>
                  <a:gd name="T0" fmla="*/ 30 w 31"/>
                  <a:gd name="T1" fmla="*/ 0 h 1"/>
                  <a:gd name="T2" fmla="*/ 26 w 31"/>
                  <a:gd name="T3" fmla="*/ 0 h 1"/>
                  <a:gd name="T4" fmla="*/ 22 w 31"/>
                  <a:gd name="T5" fmla="*/ 0 h 1"/>
                  <a:gd name="T6" fmla="*/ 16 w 31"/>
                  <a:gd name="T7" fmla="*/ 0 h 1"/>
                  <a:gd name="T8" fmla="*/ 12 w 31"/>
                  <a:gd name="T9" fmla="*/ 0 h 1"/>
                  <a:gd name="T10" fmla="*/ 7 w 31"/>
                  <a:gd name="T11" fmla="*/ 0 h 1"/>
                  <a:gd name="T12" fmla="*/ 3 w 31"/>
                  <a:gd name="T13" fmla="*/ 0 h 1"/>
                  <a:gd name="T14" fmla="*/ 2 w 31"/>
                  <a:gd name="T15" fmla="*/ 0 h 1"/>
                  <a:gd name="T16" fmla="*/ 1 w 31"/>
                  <a:gd name="T17" fmla="*/ 0 h 1"/>
                  <a:gd name="T18" fmla="*/ 0 w 31"/>
                  <a:gd name="T19" fmla="*/ 0 h 1"/>
                  <a:gd name="T20" fmla="*/ 1 w 31"/>
                  <a:gd name="T21" fmla="*/ 0 h 1"/>
                  <a:gd name="T22" fmla="*/ 2 w 31"/>
                  <a:gd name="T23" fmla="*/ 0 h 1"/>
                  <a:gd name="T24" fmla="*/ 4 w 31"/>
                  <a:gd name="T25" fmla="*/ 0 h 1"/>
                  <a:gd name="T26" fmla="*/ 9 w 31"/>
                  <a:gd name="T27" fmla="*/ 0 h 1"/>
                  <a:gd name="T28" fmla="*/ 14 w 31"/>
                  <a:gd name="T29" fmla="*/ 0 h 1"/>
                  <a:gd name="T30" fmla="*/ 19 w 31"/>
                  <a:gd name="T31" fmla="*/ 0 h 1"/>
                  <a:gd name="T32" fmla="*/ 24 w 31"/>
                  <a:gd name="T33" fmla="*/ 0 h 1"/>
                  <a:gd name="T34" fmla="*/ 27 w 31"/>
                  <a:gd name="T35" fmla="*/ 0 h 1"/>
                  <a:gd name="T36" fmla="*/ 28 w 31"/>
                  <a:gd name="T37" fmla="*/ 0 h 1"/>
                  <a:gd name="T38" fmla="*/ 29 w 31"/>
                  <a:gd name="T39" fmla="*/ 0 h 1"/>
                  <a:gd name="T40" fmla="*/ 30 w 31"/>
                  <a:gd name="T41"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1">
                    <a:moveTo>
                      <a:pt x="30" y="0"/>
                    </a:moveTo>
                    <a:lnTo>
                      <a:pt x="26" y="0"/>
                    </a:lnTo>
                    <a:lnTo>
                      <a:pt x="22" y="0"/>
                    </a:lnTo>
                    <a:lnTo>
                      <a:pt x="16" y="0"/>
                    </a:lnTo>
                    <a:lnTo>
                      <a:pt x="12" y="0"/>
                    </a:lnTo>
                    <a:lnTo>
                      <a:pt x="7" y="0"/>
                    </a:lnTo>
                    <a:lnTo>
                      <a:pt x="3" y="0"/>
                    </a:lnTo>
                    <a:lnTo>
                      <a:pt x="2" y="0"/>
                    </a:lnTo>
                    <a:lnTo>
                      <a:pt x="1" y="0"/>
                    </a:lnTo>
                    <a:lnTo>
                      <a:pt x="0" y="0"/>
                    </a:lnTo>
                    <a:lnTo>
                      <a:pt x="1" y="0"/>
                    </a:lnTo>
                    <a:lnTo>
                      <a:pt x="2" y="0"/>
                    </a:lnTo>
                    <a:lnTo>
                      <a:pt x="4" y="0"/>
                    </a:lnTo>
                    <a:lnTo>
                      <a:pt x="9" y="0"/>
                    </a:lnTo>
                    <a:lnTo>
                      <a:pt x="14" y="0"/>
                    </a:lnTo>
                    <a:lnTo>
                      <a:pt x="19" y="0"/>
                    </a:lnTo>
                    <a:lnTo>
                      <a:pt x="24" y="0"/>
                    </a:lnTo>
                    <a:lnTo>
                      <a:pt x="27" y="0"/>
                    </a:lnTo>
                    <a:lnTo>
                      <a:pt x="28" y="0"/>
                    </a:lnTo>
                    <a:lnTo>
                      <a:pt x="29" y="0"/>
                    </a:lnTo>
                    <a:lnTo>
                      <a:pt x="30"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Freeform 80"/>
              <p:cNvSpPr>
                <a:spLocks/>
              </p:cNvSpPr>
              <p:nvPr/>
            </p:nvSpPr>
            <p:spPr bwMode="auto">
              <a:xfrm>
                <a:off x="3300" y="2805"/>
                <a:ext cx="46" cy="8"/>
              </a:xfrm>
              <a:custGeom>
                <a:avLst/>
                <a:gdLst>
                  <a:gd name="T0" fmla="*/ 8 w 46"/>
                  <a:gd name="T1" fmla="*/ 2 h 8"/>
                  <a:gd name="T2" fmla="*/ 6 w 46"/>
                  <a:gd name="T3" fmla="*/ 0 h 8"/>
                  <a:gd name="T4" fmla="*/ 1 w 46"/>
                  <a:gd name="T5" fmla="*/ 0 h 8"/>
                  <a:gd name="T6" fmla="*/ 0 w 46"/>
                  <a:gd name="T7" fmla="*/ 2 h 8"/>
                  <a:gd name="T8" fmla="*/ 0 w 46"/>
                  <a:gd name="T9" fmla="*/ 4 h 8"/>
                  <a:gd name="T10" fmla="*/ 0 w 46"/>
                  <a:gd name="T11" fmla="*/ 7 h 8"/>
                  <a:gd name="T12" fmla="*/ 6 w 46"/>
                  <a:gd name="T13" fmla="*/ 7 h 8"/>
                  <a:gd name="T14" fmla="*/ 9 w 46"/>
                  <a:gd name="T15" fmla="*/ 4 h 8"/>
                  <a:gd name="T16" fmla="*/ 34 w 46"/>
                  <a:gd name="T17" fmla="*/ 5 h 8"/>
                  <a:gd name="T18" fmla="*/ 33 w 46"/>
                  <a:gd name="T19" fmla="*/ 7 h 8"/>
                  <a:gd name="T20" fmla="*/ 37 w 46"/>
                  <a:gd name="T21" fmla="*/ 6 h 8"/>
                  <a:gd name="T22" fmla="*/ 43 w 46"/>
                  <a:gd name="T23" fmla="*/ 6 h 8"/>
                  <a:gd name="T24" fmla="*/ 44 w 46"/>
                  <a:gd name="T25" fmla="*/ 6 h 8"/>
                  <a:gd name="T26" fmla="*/ 45 w 46"/>
                  <a:gd name="T27" fmla="*/ 5 h 8"/>
                  <a:gd name="T28" fmla="*/ 45 w 46"/>
                  <a:gd name="T29" fmla="*/ 5 h 8"/>
                  <a:gd name="T30" fmla="*/ 44 w 46"/>
                  <a:gd name="T31" fmla="*/ 4 h 8"/>
                  <a:gd name="T32" fmla="*/ 43 w 46"/>
                  <a:gd name="T33" fmla="*/ 4 h 8"/>
                  <a:gd name="T34" fmla="*/ 41 w 46"/>
                  <a:gd name="T35" fmla="*/ 4 h 8"/>
                  <a:gd name="T36" fmla="*/ 39 w 46"/>
                  <a:gd name="T37" fmla="*/ 4 h 8"/>
                  <a:gd name="T38" fmla="*/ 38 w 46"/>
                  <a:gd name="T39" fmla="*/ 4 h 8"/>
                  <a:gd name="T40" fmla="*/ 37 w 46"/>
                  <a:gd name="T41" fmla="*/ 4 h 8"/>
                  <a:gd name="T42" fmla="*/ 34 w 46"/>
                  <a:gd name="T43" fmla="*/ 2 h 8"/>
                  <a:gd name="T44" fmla="*/ 34 w 46"/>
                  <a:gd name="T45" fmla="*/ 3 h 8"/>
                  <a:gd name="T46" fmla="*/ 8 w 46"/>
                  <a:gd name="T4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8">
                    <a:moveTo>
                      <a:pt x="8" y="2"/>
                    </a:moveTo>
                    <a:lnTo>
                      <a:pt x="6" y="0"/>
                    </a:lnTo>
                    <a:lnTo>
                      <a:pt x="1" y="0"/>
                    </a:lnTo>
                    <a:lnTo>
                      <a:pt x="0" y="2"/>
                    </a:lnTo>
                    <a:lnTo>
                      <a:pt x="0" y="4"/>
                    </a:lnTo>
                    <a:lnTo>
                      <a:pt x="0" y="7"/>
                    </a:lnTo>
                    <a:lnTo>
                      <a:pt x="6" y="7"/>
                    </a:lnTo>
                    <a:lnTo>
                      <a:pt x="9" y="4"/>
                    </a:lnTo>
                    <a:lnTo>
                      <a:pt x="34" y="5"/>
                    </a:lnTo>
                    <a:lnTo>
                      <a:pt x="33" y="7"/>
                    </a:lnTo>
                    <a:lnTo>
                      <a:pt x="37" y="6"/>
                    </a:lnTo>
                    <a:lnTo>
                      <a:pt x="43" y="6"/>
                    </a:lnTo>
                    <a:lnTo>
                      <a:pt x="44" y="6"/>
                    </a:lnTo>
                    <a:lnTo>
                      <a:pt x="45" y="5"/>
                    </a:lnTo>
                    <a:lnTo>
                      <a:pt x="45" y="5"/>
                    </a:lnTo>
                    <a:lnTo>
                      <a:pt x="44" y="4"/>
                    </a:lnTo>
                    <a:lnTo>
                      <a:pt x="43" y="4"/>
                    </a:lnTo>
                    <a:lnTo>
                      <a:pt x="41" y="4"/>
                    </a:lnTo>
                    <a:lnTo>
                      <a:pt x="39" y="4"/>
                    </a:lnTo>
                    <a:lnTo>
                      <a:pt x="38" y="4"/>
                    </a:lnTo>
                    <a:lnTo>
                      <a:pt x="37" y="4"/>
                    </a:lnTo>
                    <a:lnTo>
                      <a:pt x="34" y="2"/>
                    </a:lnTo>
                    <a:lnTo>
                      <a:pt x="34" y="3"/>
                    </a:lnTo>
                    <a:lnTo>
                      <a:pt x="8" y="2"/>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7" name="Freeform 81"/>
              <p:cNvSpPr>
                <a:spLocks/>
              </p:cNvSpPr>
              <p:nvPr/>
            </p:nvSpPr>
            <p:spPr bwMode="auto">
              <a:xfrm>
                <a:off x="3300" y="2807"/>
                <a:ext cx="6" cy="3"/>
              </a:xfrm>
              <a:custGeom>
                <a:avLst/>
                <a:gdLst>
                  <a:gd name="T0" fmla="*/ 5 w 6"/>
                  <a:gd name="T1" fmla="*/ 1 h 3"/>
                  <a:gd name="T2" fmla="*/ 4 w 6"/>
                  <a:gd name="T3" fmla="*/ 1 h 3"/>
                  <a:gd name="T4" fmla="*/ 0 w 6"/>
                  <a:gd name="T5" fmla="*/ 0 h 3"/>
                  <a:gd name="T6" fmla="*/ 0 w 6"/>
                  <a:gd name="T7" fmla="*/ 1 h 3"/>
                  <a:gd name="T8" fmla="*/ 0 w 6"/>
                  <a:gd name="T9" fmla="*/ 2 h 3"/>
                  <a:gd name="T10" fmla="*/ 5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5" y="1"/>
                    </a:moveTo>
                    <a:lnTo>
                      <a:pt x="4" y="1"/>
                    </a:lnTo>
                    <a:lnTo>
                      <a:pt x="0" y="0"/>
                    </a:lnTo>
                    <a:lnTo>
                      <a:pt x="0" y="1"/>
                    </a:lnTo>
                    <a:lnTo>
                      <a:pt x="0" y="2"/>
                    </a:lnTo>
                    <a:lnTo>
                      <a:pt x="5" y="1"/>
                    </a:lnTo>
                  </a:path>
                </a:pathLst>
              </a:custGeom>
              <a:solidFill>
                <a:srgbClr val="BBBBBB"/>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8" name="Freeform 82"/>
              <p:cNvSpPr>
                <a:spLocks/>
              </p:cNvSpPr>
              <p:nvPr/>
            </p:nvSpPr>
            <p:spPr bwMode="auto">
              <a:xfrm>
                <a:off x="3334" y="2807"/>
                <a:ext cx="1" cy="3"/>
              </a:xfrm>
              <a:custGeom>
                <a:avLst/>
                <a:gdLst>
                  <a:gd name="T0" fmla="*/ 0 w 1"/>
                  <a:gd name="T1" fmla="*/ 1 h 3"/>
                  <a:gd name="T2" fmla="*/ 0 w 1"/>
                  <a:gd name="T3" fmla="*/ 1 h 3"/>
                  <a:gd name="T4" fmla="*/ 0 w 1"/>
                  <a:gd name="T5" fmla="*/ 0 h 3"/>
                  <a:gd name="T6" fmla="*/ 0 w 1"/>
                  <a:gd name="T7" fmla="*/ 1 h 3"/>
                  <a:gd name="T8" fmla="*/ 0 w 1"/>
                  <a:gd name="T9" fmla="*/ 2 h 3"/>
                  <a:gd name="T10" fmla="*/ 0 w 1"/>
                  <a:gd name="T11" fmla="*/ 1 h 3"/>
                  <a:gd name="T12" fmla="*/ 0 w 1"/>
                  <a:gd name="T13" fmla="*/ 1 h 3"/>
                  <a:gd name="T14" fmla="*/ 0 w 1"/>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0" y="1"/>
                    </a:moveTo>
                    <a:lnTo>
                      <a:pt x="0" y="1"/>
                    </a:lnTo>
                    <a:lnTo>
                      <a:pt x="0" y="0"/>
                    </a:lnTo>
                    <a:lnTo>
                      <a:pt x="0" y="1"/>
                    </a:lnTo>
                    <a:lnTo>
                      <a:pt x="0" y="2"/>
                    </a:lnTo>
                    <a:lnTo>
                      <a:pt x="0" y="1"/>
                    </a:lnTo>
                    <a:lnTo>
                      <a:pt x="0" y="1"/>
                    </a:lnTo>
                    <a:lnTo>
                      <a:pt x="0" y="1"/>
                    </a:lnTo>
                  </a:path>
                </a:pathLst>
              </a:custGeom>
              <a:solidFill>
                <a:srgbClr val="BBBBB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Freeform 83"/>
              <p:cNvSpPr>
                <a:spLocks/>
              </p:cNvSpPr>
              <p:nvPr/>
            </p:nvSpPr>
            <p:spPr bwMode="auto">
              <a:xfrm>
                <a:off x="3334" y="2807"/>
                <a:ext cx="2" cy="6"/>
              </a:xfrm>
              <a:custGeom>
                <a:avLst/>
                <a:gdLst>
                  <a:gd name="T0" fmla="*/ 1 w 2"/>
                  <a:gd name="T1" fmla="*/ 2 h 6"/>
                  <a:gd name="T2" fmla="*/ 0 w 2"/>
                  <a:gd name="T3" fmla="*/ 2 h 6"/>
                  <a:gd name="T4" fmla="*/ 0 w 2"/>
                  <a:gd name="T5" fmla="*/ 0 h 6"/>
                  <a:gd name="T6" fmla="*/ 0 w 2"/>
                  <a:gd name="T7" fmla="*/ 3 h 6"/>
                  <a:gd name="T8" fmla="*/ 0 w 2"/>
                  <a:gd name="T9" fmla="*/ 5 h 6"/>
                  <a:gd name="T10" fmla="*/ 0 w 2"/>
                  <a:gd name="T11" fmla="*/ 3 h 6"/>
                  <a:gd name="T12" fmla="*/ 0 w 2"/>
                  <a:gd name="T13" fmla="*/ 2 h 6"/>
                  <a:gd name="T14" fmla="*/ 1 w 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1" y="2"/>
                    </a:moveTo>
                    <a:lnTo>
                      <a:pt x="0" y="2"/>
                    </a:lnTo>
                    <a:lnTo>
                      <a:pt x="0" y="0"/>
                    </a:lnTo>
                    <a:lnTo>
                      <a:pt x="0" y="3"/>
                    </a:lnTo>
                    <a:lnTo>
                      <a:pt x="0" y="5"/>
                    </a:lnTo>
                    <a:lnTo>
                      <a:pt x="0" y="3"/>
                    </a:lnTo>
                    <a:lnTo>
                      <a:pt x="0" y="2"/>
                    </a:lnTo>
                    <a:lnTo>
                      <a:pt x="1" y="2"/>
                    </a:lnTo>
                  </a:path>
                </a:pathLst>
              </a:custGeom>
              <a:solidFill>
                <a:srgbClr val="BBBBBB"/>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0" name="Freeform 84"/>
              <p:cNvSpPr>
                <a:spLocks/>
              </p:cNvSpPr>
              <p:nvPr/>
            </p:nvSpPr>
            <p:spPr bwMode="auto">
              <a:xfrm>
                <a:off x="3374" y="2759"/>
                <a:ext cx="46" cy="15"/>
              </a:xfrm>
              <a:custGeom>
                <a:avLst/>
                <a:gdLst>
                  <a:gd name="T0" fmla="*/ 45 w 46"/>
                  <a:gd name="T1" fmla="*/ 11 h 15"/>
                  <a:gd name="T2" fmla="*/ 44 w 46"/>
                  <a:gd name="T3" fmla="*/ 11 h 15"/>
                  <a:gd name="T4" fmla="*/ 43 w 46"/>
                  <a:gd name="T5" fmla="*/ 9 h 15"/>
                  <a:gd name="T6" fmla="*/ 41 w 46"/>
                  <a:gd name="T7" fmla="*/ 8 h 15"/>
                  <a:gd name="T8" fmla="*/ 38 w 46"/>
                  <a:gd name="T9" fmla="*/ 6 h 15"/>
                  <a:gd name="T10" fmla="*/ 36 w 46"/>
                  <a:gd name="T11" fmla="*/ 4 h 15"/>
                  <a:gd name="T12" fmla="*/ 33 w 46"/>
                  <a:gd name="T13" fmla="*/ 3 h 15"/>
                  <a:gd name="T14" fmla="*/ 31 w 46"/>
                  <a:gd name="T15" fmla="*/ 2 h 15"/>
                  <a:gd name="T16" fmla="*/ 29 w 46"/>
                  <a:gd name="T17" fmla="*/ 1 h 15"/>
                  <a:gd name="T18" fmla="*/ 25 w 46"/>
                  <a:gd name="T19" fmla="*/ 0 h 15"/>
                  <a:gd name="T20" fmla="*/ 21 w 46"/>
                  <a:gd name="T21" fmla="*/ 1 h 15"/>
                  <a:gd name="T22" fmla="*/ 16 w 46"/>
                  <a:gd name="T23" fmla="*/ 2 h 15"/>
                  <a:gd name="T24" fmla="*/ 11 w 46"/>
                  <a:gd name="T25" fmla="*/ 2 h 15"/>
                  <a:gd name="T26" fmla="*/ 7 w 46"/>
                  <a:gd name="T27" fmla="*/ 3 h 15"/>
                  <a:gd name="T28" fmla="*/ 4 w 46"/>
                  <a:gd name="T29" fmla="*/ 4 h 15"/>
                  <a:gd name="T30" fmla="*/ 2 w 46"/>
                  <a:gd name="T31" fmla="*/ 5 h 15"/>
                  <a:gd name="T32" fmla="*/ 1 w 46"/>
                  <a:gd name="T33" fmla="*/ 5 h 15"/>
                  <a:gd name="T34" fmla="*/ 1 w 46"/>
                  <a:gd name="T35" fmla="*/ 6 h 15"/>
                  <a:gd name="T36" fmla="*/ 0 w 46"/>
                  <a:gd name="T37" fmla="*/ 6 h 15"/>
                  <a:gd name="T38" fmla="*/ 0 w 46"/>
                  <a:gd name="T39" fmla="*/ 6 h 15"/>
                  <a:gd name="T40" fmla="*/ 0 w 46"/>
                  <a:gd name="T41" fmla="*/ 8 h 15"/>
                  <a:gd name="T42" fmla="*/ 1 w 46"/>
                  <a:gd name="T43" fmla="*/ 8 h 15"/>
                  <a:gd name="T44" fmla="*/ 2 w 46"/>
                  <a:gd name="T45" fmla="*/ 8 h 15"/>
                  <a:gd name="T46" fmla="*/ 3 w 46"/>
                  <a:gd name="T47" fmla="*/ 8 h 15"/>
                  <a:gd name="T48" fmla="*/ 7 w 46"/>
                  <a:gd name="T49" fmla="*/ 9 h 15"/>
                  <a:gd name="T50" fmla="*/ 11 w 46"/>
                  <a:gd name="T51" fmla="*/ 10 h 15"/>
                  <a:gd name="T52" fmla="*/ 15 w 46"/>
                  <a:gd name="T53" fmla="*/ 11 h 15"/>
                  <a:gd name="T54" fmla="*/ 20 w 46"/>
                  <a:gd name="T55" fmla="*/ 12 h 15"/>
                  <a:gd name="T56" fmla="*/ 24 w 46"/>
                  <a:gd name="T57" fmla="*/ 12 h 15"/>
                  <a:gd name="T58" fmla="*/ 27 w 46"/>
                  <a:gd name="T59" fmla="*/ 14 h 15"/>
                  <a:gd name="T60" fmla="*/ 30 w 46"/>
                  <a:gd name="T61" fmla="*/ 14 h 15"/>
                  <a:gd name="T62" fmla="*/ 33 w 46"/>
                  <a:gd name="T63" fmla="*/ 14 h 15"/>
                  <a:gd name="T64" fmla="*/ 36 w 46"/>
                  <a:gd name="T65" fmla="*/ 14 h 15"/>
                  <a:gd name="T66" fmla="*/ 38 w 46"/>
                  <a:gd name="T67" fmla="*/ 14 h 15"/>
                  <a:gd name="T68" fmla="*/ 41 w 46"/>
                  <a:gd name="T69" fmla="*/ 13 h 15"/>
                  <a:gd name="T70" fmla="*/ 43 w 46"/>
                  <a:gd name="T71" fmla="*/ 12 h 15"/>
                  <a:gd name="T72" fmla="*/ 44 w 46"/>
                  <a:gd name="T73" fmla="*/ 12 h 15"/>
                  <a:gd name="T74" fmla="*/ 44 w 46"/>
                  <a:gd name="T75" fmla="*/ 11 h 15"/>
                  <a:gd name="T76" fmla="*/ 45 w 46"/>
                  <a:gd name="T77" fmla="*/ 11 h 15"/>
                  <a:gd name="T78" fmla="*/ 45 w 46"/>
                  <a:gd name="T7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15">
                    <a:moveTo>
                      <a:pt x="45" y="11"/>
                    </a:moveTo>
                    <a:lnTo>
                      <a:pt x="44" y="11"/>
                    </a:lnTo>
                    <a:lnTo>
                      <a:pt x="43" y="9"/>
                    </a:lnTo>
                    <a:lnTo>
                      <a:pt x="41" y="8"/>
                    </a:lnTo>
                    <a:lnTo>
                      <a:pt x="38" y="6"/>
                    </a:lnTo>
                    <a:lnTo>
                      <a:pt x="36" y="4"/>
                    </a:lnTo>
                    <a:lnTo>
                      <a:pt x="33" y="3"/>
                    </a:lnTo>
                    <a:lnTo>
                      <a:pt x="31" y="2"/>
                    </a:lnTo>
                    <a:lnTo>
                      <a:pt x="29" y="1"/>
                    </a:lnTo>
                    <a:lnTo>
                      <a:pt x="25" y="0"/>
                    </a:lnTo>
                    <a:lnTo>
                      <a:pt x="21" y="1"/>
                    </a:lnTo>
                    <a:lnTo>
                      <a:pt x="16" y="2"/>
                    </a:lnTo>
                    <a:lnTo>
                      <a:pt x="11" y="2"/>
                    </a:lnTo>
                    <a:lnTo>
                      <a:pt x="7" y="3"/>
                    </a:lnTo>
                    <a:lnTo>
                      <a:pt x="4" y="4"/>
                    </a:lnTo>
                    <a:lnTo>
                      <a:pt x="2" y="5"/>
                    </a:lnTo>
                    <a:lnTo>
                      <a:pt x="1" y="5"/>
                    </a:lnTo>
                    <a:lnTo>
                      <a:pt x="1" y="6"/>
                    </a:lnTo>
                    <a:lnTo>
                      <a:pt x="0" y="6"/>
                    </a:lnTo>
                    <a:lnTo>
                      <a:pt x="0" y="6"/>
                    </a:lnTo>
                    <a:lnTo>
                      <a:pt x="0" y="8"/>
                    </a:lnTo>
                    <a:lnTo>
                      <a:pt x="1" y="8"/>
                    </a:lnTo>
                    <a:lnTo>
                      <a:pt x="2" y="8"/>
                    </a:lnTo>
                    <a:lnTo>
                      <a:pt x="3" y="8"/>
                    </a:lnTo>
                    <a:lnTo>
                      <a:pt x="7" y="9"/>
                    </a:lnTo>
                    <a:lnTo>
                      <a:pt x="11" y="10"/>
                    </a:lnTo>
                    <a:lnTo>
                      <a:pt x="15" y="11"/>
                    </a:lnTo>
                    <a:lnTo>
                      <a:pt x="20" y="12"/>
                    </a:lnTo>
                    <a:lnTo>
                      <a:pt x="24" y="12"/>
                    </a:lnTo>
                    <a:lnTo>
                      <a:pt x="27" y="14"/>
                    </a:lnTo>
                    <a:lnTo>
                      <a:pt x="30" y="14"/>
                    </a:lnTo>
                    <a:lnTo>
                      <a:pt x="33" y="14"/>
                    </a:lnTo>
                    <a:lnTo>
                      <a:pt x="36" y="14"/>
                    </a:lnTo>
                    <a:lnTo>
                      <a:pt x="38" y="14"/>
                    </a:lnTo>
                    <a:lnTo>
                      <a:pt x="41" y="13"/>
                    </a:lnTo>
                    <a:lnTo>
                      <a:pt x="43" y="12"/>
                    </a:lnTo>
                    <a:lnTo>
                      <a:pt x="44" y="12"/>
                    </a:lnTo>
                    <a:lnTo>
                      <a:pt x="44" y="11"/>
                    </a:lnTo>
                    <a:lnTo>
                      <a:pt x="45" y="11"/>
                    </a:lnTo>
                    <a:lnTo>
                      <a:pt x="45" y="11"/>
                    </a:lnTo>
                  </a:path>
                </a:pathLst>
              </a:custGeom>
              <a:solidFill>
                <a:srgbClr val="CC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Freeform 85"/>
              <p:cNvSpPr>
                <a:spLocks/>
              </p:cNvSpPr>
              <p:nvPr/>
            </p:nvSpPr>
            <p:spPr bwMode="auto">
              <a:xfrm>
                <a:off x="3308" y="2749"/>
                <a:ext cx="38" cy="9"/>
              </a:xfrm>
              <a:custGeom>
                <a:avLst/>
                <a:gdLst>
                  <a:gd name="T0" fmla="*/ 3 w 38"/>
                  <a:gd name="T1" fmla="*/ 6 h 9"/>
                  <a:gd name="T2" fmla="*/ 3 w 38"/>
                  <a:gd name="T3" fmla="*/ 7 h 9"/>
                  <a:gd name="T4" fmla="*/ 0 w 38"/>
                  <a:gd name="T5" fmla="*/ 7 h 9"/>
                  <a:gd name="T6" fmla="*/ 0 w 38"/>
                  <a:gd name="T7" fmla="*/ 3 h 9"/>
                  <a:gd name="T8" fmla="*/ 1 w 38"/>
                  <a:gd name="T9" fmla="*/ 0 h 9"/>
                  <a:gd name="T10" fmla="*/ 5 w 38"/>
                  <a:gd name="T11" fmla="*/ 0 h 9"/>
                  <a:gd name="T12" fmla="*/ 7 w 38"/>
                  <a:gd name="T13" fmla="*/ 3 h 9"/>
                  <a:gd name="T14" fmla="*/ 27 w 38"/>
                  <a:gd name="T15" fmla="*/ 3 h 9"/>
                  <a:gd name="T16" fmla="*/ 27 w 38"/>
                  <a:gd name="T17" fmla="*/ 2 h 9"/>
                  <a:gd name="T18" fmla="*/ 31 w 38"/>
                  <a:gd name="T19" fmla="*/ 4 h 9"/>
                  <a:gd name="T20" fmla="*/ 31 w 38"/>
                  <a:gd name="T21" fmla="*/ 4 h 9"/>
                  <a:gd name="T22" fmla="*/ 32 w 38"/>
                  <a:gd name="T23" fmla="*/ 4 h 9"/>
                  <a:gd name="T24" fmla="*/ 33 w 38"/>
                  <a:gd name="T25" fmla="*/ 4 h 9"/>
                  <a:gd name="T26" fmla="*/ 35 w 38"/>
                  <a:gd name="T27" fmla="*/ 4 h 9"/>
                  <a:gd name="T28" fmla="*/ 36 w 38"/>
                  <a:gd name="T29" fmla="*/ 4 h 9"/>
                  <a:gd name="T30" fmla="*/ 36 w 38"/>
                  <a:gd name="T31" fmla="*/ 4 h 9"/>
                  <a:gd name="T32" fmla="*/ 37 w 38"/>
                  <a:gd name="T33" fmla="*/ 5 h 9"/>
                  <a:gd name="T34" fmla="*/ 36 w 38"/>
                  <a:gd name="T35" fmla="*/ 6 h 9"/>
                  <a:gd name="T36" fmla="*/ 34 w 38"/>
                  <a:gd name="T37" fmla="*/ 6 h 9"/>
                  <a:gd name="T38" fmla="*/ 31 w 38"/>
                  <a:gd name="T39" fmla="*/ 6 h 9"/>
                  <a:gd name="T40" fmla="*/ 30 w 38"/>
                  <a:gd name="T41" fmla="*/ 6 h 9"/>
                  <a:gd name="T42" fmla="*/ 29 w 38"/>
                  <a:gd name="T43" fmla="*/ 6 h 9"/>
                  <a:gd name="T44" fmla="*/ 29 w 38"/>
                  <a:gd name="T45" fmla="*/ 6 h 9"/>
                  <a:gd name="T46" fmla="*/ 28 w 38"/>
                  <a:gd name="T47" fmla="*/ 6 h 9"/>
                  <a:gd name="T48" fmla="*/ 27 w 38"/>
                  <a:gd name="T49" fmla="*/ 8 h 9"/>
                  <a:gd name="T50" fmla="*/ 27 w 38"/>
                  <a:gd name="T51" fmla="*/ 6 h 9"/>
                  <a:gd name="T52" fmla="*/ 25 w 38"/>
                  <a:gd name="T53" fmla="*/ 6 h 9"/>
                  <a:gd name="T54" fmla="*/ 18 w 38"/>
                  <a:gd name="T55" fmla="*/ 6 h 9"/>
                  <a:gd name="T56" fmla="*/ 17 w 38"/>
                  <a:gd name="T57" fmla="*/ 6 h 9"/>
                  <a:gd name="T58" fmla="*/ 16 w 38"/>
                  <a:gd name="T59" fmla="*/ 6 h 9"/>
                  <a:gd name="T60" fmla="*/ 16 w 38"/>
                  <a:gd name="T61" fmla="*/ 6 h 9"/>
                  <a:gd name="T62" fmla="*/ 14 w 38"/>
                  <a:gd name="T63" fmla="*/ 5 h 9"/>
                  <a:gd name="T64" fmla="*/ 6 w 38"/>
                  <a:gd name="T65" fmla="*/ 5 h 9"/>
                  <a:gd name="T66" fmla="*/ 3 w 38"/>
                  <a:gd name="T67"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9">
                    <a:moveTo>
                      <a:pt x="3" y="6"/>
                    </a:moveTo>
                    <a:lnTo>
                      <a:pt x="3" y="7"/>
                    </a:lnTo>
                    <a:lnTo>
                      <a:pt x="0" y="7"/>
                    </a:lnTo>
                    <a:lnTo>
                      <a:pt x="0" y="3"/>
                    </a:lnTo>
                    <a:lnTo>
                      <a:pt x="1" y="0"/>
                    </a:lnTo>
                    <a:lnTo>
                      <a:pt x="5" y="0"/>
                    </a:lnTo>
                    <a:lnTo>
                      <a:pt x="7" y="3"/>
                    </a:lnTo>
                    <a:lnTo>
                      <a:pt x="27" y="3"/>
                    </a:lnTo>
                    <a:lnTo>
                      <a:pt x="27" y="2"/>
                    </a:lnTo>
                    <a:lnTo>
                      <a:pt x="31" y="4"/>
                    </a:lnTo>
                    <a:lnTo>
                      <a:pt x="31" y="4"/>
                    </a:lnTo>
                    <a:lnTo>
                      <a:pt x="32" y="4"/>
                    </a:lnTo>
                    <a:lnTo>
                      <a:pt x="33" y="4"/>
                    </a:lnTo>
                    <a:lnTo>
                      <a:pt x="35" y="4"/>
                    </a:lnTo>
                    <a:lnTo>
                      <a:pt x="36" y="4"/>
                    </a:lnTo>
                    <a:lnTo>
                      <a:pt x="36" y="4"/>
                    </a:lnTo>
                    <a:lnTo>
                      <a:pt x="37" y="5"/>
                    </a:lnTo>
                    <a:lnTo>
                      <a:pt x="36" y="6"/>
                    </a:lnTo>
                    <a:lnTo>
                      <a:pt x="34" y="6"/>
                    </a:lnTo>
                    <a:lnTo>
                      <a:pt x="31" y="6"/>
                    </a:lnTo>
                    <a:lnTo>
                      <a:pt x="30" y="6"/>
                    </a:lnTo>
                    <a:lnTo>
                      <a:pt x="29" y="6"/>
                    </a:lnTo>
                    <a:lnTo>
                      <a:pt x="29" y="6"/>
                    </a:lnTo>
                    <a:lnTo>
                      <a:pt x="28" y="6"/>
                    </a:lnTo>
                    <a:lnTo>
                      <a:pt x="27" y="8"/>
                    </a:lnTo>
                    <a:lnTo>
                      <a:pt x="27" y="6"/>
                    </a:lnTo>
                    <a:lnTo>
                      <a:pt x="25" y="6"/>
                    </a:lnTo>
                    <a:lnTo>
                      <a:pt x="18" y="6"/>
                    </a:lnTo>
                    <a:lnTo>
                      <a:pt x="17" y="6"/>
                    </a:lnTo>
                    <a:lnTo>
                      <a:pt x="16" y="6"/>
                    </a:lnTo>
                    <a:lnTo>
                      <a:pt x="16" y="6"/>
                    </a:lnTo>
                    <a:lnTo>
                      <a:pt x="14" y="5"/>
                    </a:lnTo>
                    <a:lnTo>
                      <a:pt x="6" y="5"/>
                    </a:lnTo>
                    <a:lnTo>
                      <a:pt x="3" y="6"/>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Freeform 86"/>
              <p:cNvSpPr>
                <a:spLocks/>
              </p:cNvSpPr>
              <p:nvPr/>
            </p:nvSpPr>
            <p:spPr bwMode="auto">
              <a:xfrm>
                <a:off x="3308" y="2750"/>
                <a:ext cx="36" cy="8"/>
              </a:xfrm>
              <a:custGeom>
                <a:avLst/>
                <a:gdLst>
                  <a:gd name="T0" fmla="*/ 35 w 36"/>
                  <a:gd name="T1" fmla="*/ 5 h 8"/>
                  <a:gd name="T2" fmla="*/ 34 w 36"/>
                  <a:gd name="T3" fmla="*/ 5 h 8"/>
                  <a:gd name="T4" fmla="*/ 33 w 36"/>
                  <a:gd name="T5" fmla="*/ 4 h 8"/>
                  <a:gd name="T6" fmla="*/ 32 w 36"/>
                  <a:gd name="T7" fmla="*/ 3 h 8"/>
                  <a:gd name="T8" fmla="*/ 31 w 36"/>
                  <a:gd name="T9" fmla="*/ 4 h 8"/>
                  <a:gd name="T10" fmla="*/ 30 w 36"/>
                  <a:gd name="T11" fmla="*/ 3 h 8"/>
                  <a:gd name="T12" fmla="*/ 29 w 36"/>
                  <a:gd name="T13" fmla="*/ 3 h 8"/>
                  <a:gd name="T14" fmla="*/ 28 w 36"/>
                  <a:gd name="T15" fmla="*/ 2 h 8"/>
                  <a:gd name="T16" fmla="*/ 28 w 36"/>
                  <a:gd name="T17" fmla="*/ 1 h 8"/>
                  <a:gd name="T18" fmla="*/ 30 w 36"/>
                  <a:gd name="T19" fmla="*/ 3 h 8"/>
                  <a:gd name="T20" fmla="*/ 24 w 36"/>
                  <a:gd name="T21" fmla="*/ 3 h 8"/>
                  <a:gd name="T22" fmla="*/ 15 w 36"/>
                  <a:gd name="T23" fmla="*/ 2 h 8"/>
                  <a:gd name="T24" fmla="*/ 7 w 36"/>
                  <a:gd name="T25" fmla="*/ 2 h 8"/>
                  <a:gd name="T26" fmla="*/ 5 w 36"/>
                  <a:gd name="T27" fmla="*/ 0 h 8"/>
                  <a:gd name="T28" fmla="*/ 1 w 36"/>
                  <a:gd name="T29" fmla="*/ 0 h 8"/>
                  <a:gd name="T30" fmla="*/ 0 w 36"/>
                  <a:gd name="T31" fmla="*/ 1 h 8"/>
                  <a:gd name="T32" fmla="*/ 5 w 36"/>
                  <a:gd name="T33" fmla="*/ 1 h 8"/>
                  <a:gd name="T34" fmla="*/ 7 w 36"/>
                  <a:gd name="T35" fmla="*/ 2 h 8"/>
                  <a:gd name="T36" fmla="*/ 1 w 36"/>
                  <a:gd name="T37" fmla="*/ 2 h 8"/>
                  <a:gd name="T38" fmla="*/ 1 w 36"/>
                  <a:gd name="T39" fmla="*/ 3 h 8"/>
                  <a:gd name="T40" fmla="*/ 1 w 36"/>
                  <a:gd name="T41" fmla="*/ 4 h 8"/>
                  <a:gd name="T42" fmla="*/ 1 w 36"/>
                  <a:gd name="T43" fmla="*/ 5 h 8"/>
                  <a:gd name="T44" fmla="*/ 3 w 36"/>
                  <a:gd name="T45" fmla="*/ 5 h 8"/>
                  <a:gd name="T46" fmla="*/ 4 w 36"/>
                  <a:gd name="T47" fmla="*/ 4 h 8"/>
                  <a:gd name="T48" fmla="*/ 9 w 36"/>
                  <a:gd name="T49" fmla="*/ 4 h 8"/>
                  <a:gd name="T50" fmla="*/ 13 w 36"/>
                  <a:gd name="T51" fmla="*/ 4 h 8"/>
                  <a:gd name="T52" fmla="*/ 14 w 36"/>
                  <a:gd name="T53" fmla="*/ 4 h 8"/>
                  <a:gd name="T54" fmla="*/ 16 w 36"/>
                  <a:gd name="T55" fmla="*/ 4 h 8"/>
                  <a:gd name="T56" fmla="*/ 17 w 36"/>
                  <a:gd name="T57" fmla="*/ 5 h 8"/>
                  <a:gd name="T58" fmla="*/ 18 w 36"/>
                  <a:gd name="T59" fmla="*/ 5 h 8"/>
                  <a:gd name="T60" fmla="*/ 18 w 36"/>
                  <a:gd name="T61" fmla="*/ 5 h 8"/>
                  <a:gd name="T62" fmla="*/ 19 w 36"/>
                  <a:gd name="T63" fmla="*/ 5 h 8"/>
                  <a:gd name="T64" fmla="*/ 21 w 36"/>
                  <a:gd name="T65" fmla="*/ 5 h 8"/>
                  <a:gd name="T66" fmla="*/ 23 w 36"/>
                  <a:gd name="T67" fmla="*/ 5 h 8"/>
                  <a:gd name="T68" fmla="*/ 24 w 36"/>
                  <a:gd name="T69" fmla="*/ 5 h 8"/>
                  <a:gd name="T70" fmla="*/ 26 w 36"/>
                  <a:gd name="T71" fmla="*/ 5 h 8"/>
                  <a:gd name="T72" fmla="*/ 27 w 36"/>
                  <a:gd name="T73" fmla="*/ 5 h 8"/>
                  <a:gd name="T74" fmla="*/ 28 w 36"/>
                  <a:gd name="T75" fmla="*/ 5 h 8"/>
                  <a:gd name="T76" fmla="*/ 28 w 36"/>
                  <a:gd name="T77" fmla="*/ 7 h 8"/>
                  <a:gd name="T78" fmla="*/ 29 w 36"/>
                  <a:gd name="T79" fmla="*/ 5 h 8"/>
                  <a:gd name="T80" fmla="*/ 35 w 36"/>
                  <a:gd name="T8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 h="8">
                    <a:moveTo>
                      <a:pt x="35" y="5"/>
                    </a:moveTo>
                    <a:lnTo>
                      <a:pt x="34" y="5"/>
                    </a:lnTo>
                    <a:lnTo>
                      <a:pt x="33" y="4"/>
                    </a:lnTo>
                    <a:lnTo>
                      <a:pt x="32" y="3"/>
                    </a:lnTo>
                    <a:lnTo>
                      <a:pt x="31" y="4"/>
                    </a:lnTo>
                    <a:lnTo>
                      <a:pt x="30" y="3"/>
                    </a:lnTo>
                    <a:lnTo>
                      <a:pt x="29" y="3"/>
                    </a:lnTo>
                    <a:lnTo>
                      <a:pt x="28" y="2"/>
                    </a:lnTo>
                    <a:lnTo>
                      <a:pt x="28" y="1"/>
                    </a:lnTo>
                    <a:lnTo>
                      <a:pt x="30" y="3"/>
                    </a:lnTo>
                    <a:lnTo>
                      <a:pt x="24" y="3"/>
                    </a:lnTo>
                    <a:lnTo>
                      <a:pt x="15" y="2"/>
                    </a:lnTo>
                    <a:lnTo>
                      <a:pt x="7" y="2"/>
                    </a:lnTo>
                    <a:lnTo>
                      <a:pt x="5" y="0"/>
                    </a:lnTo>
                    <a:lnTo>
                      <a:pt x="1" y="0"/>
                    </a:lnTo>
                    <a:lnTo>
                      <a:pt x="0" y="1"/>
                    </a:lnTo>
                    <a:lnTo>
                      <a:pt x="5" y="1"/>
                    </a:lnTo>
                    <a:lnTo>
                      <a:pt x="7" y="2"/>
                    </a:lnTo>
                    <a:lnTo>
                      <a:pt x="1" y="2"/>
                    </a:lnTo>
                    <a:lnTo>
                      <a:pt x="1" y="3"/>
                    </a:lnTo>
                    <a:lnTo>
                      <a:pt x="1" y="4"/>
                    </a:lnTo>
                    <a:lnTo>
                      <a:pt x="1" y="5"/>
                    </a:lnTo>
                    <a:lnTo>
                      <a:pt x="3" y="5"/>
                    </a:lnTo>
                    <a:lnTo>
                      <a:pt x="4" y="4"/>
                    </a:lnTo>
                    <a:lnTo>
                      <a:pt x="9" y="4"/>
                    </a:lnTo>
                    <a:lnTo>
                      <a:pt x="13" y="4"/>
                    </a:lnTo>
                    <a:lnTo>
                      <a:pt x="14" y="4"/>
                    </a:lnTo>
                    <a:lnTo>
                      <a:pt x="16" y="4"/>
                    </a:lnTo>
                    <a:lnTo>
                      <a:pt x="17" y="5"/>
                    </a:lnTo>
                    <a:lnTo>
                      <a:pt x="18" y="5"/>
                    </a:lnTo>
                    <a:lnTo>
                      <a:pt x="18" y="5"/>
                    </a:lnTo>
                    <a:lnTo>
                      <a:pt x="19" y="5"/>
                    </a:lnTo>
                    <a:lnTo>
                      <a:pt x="21" y="5"/>
                    </a:lnTo>
                    <a:lnTo>
                      <a:pt x="23" y="5"/>
                    </a:lnTo>
                    <a:lnTo>
                      <a:pt x="24" y="5"/>
                    </a:lnTo>
                    <a:lnTo>
                      <a:pt x="26" y="5"/>
                    </a:lnTo>
                    <a:lnTo>
                      <a:pt x="27" y="5"/>
                    </a:lnTo>
                    <a:lnTo>
                      <a:pt x="28" y="5"/>
                    </a:lnTo>
                    <a:lnTo>
                      <a:pt x="28" y="7"/>
                    </a:lnTo>
                    <a:lnTo>
                      <a:pt x="29" y="5"/>
                    </a:lnTo>
                    <a:lnTo>
                      <a:pt x="35" y="5"/>
                    </a:lnTo>
                  </a:path>
                </a:pathLst>
              </a:custGeom>
              <a:solidFill>
                <a:srgbClr val="BBBBBB"/>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Freeform 87"/>
              <p:cNvSpPr>
                <a:spLocks/>
              </p:cNvSpPr>
              <p:nvPr/>
            </p:nvSpPr>
            <p:spPr bwMode="auto">
              <a:xfrm>
                <a:off x="3259" y="2769"/>
                <a:ext cx="45" cy="7"/>
              </a:xfrm>
              <a:custGeom>
                <a:avLst/>
                <a:gdLst>
                  <a:gd name="T0" fmla="*/ 5 w 45"/>
                  <a:gd name="T1" fmla="*/ 1 h 7"/>
                  <a:gd name="T2" fmla="*/ 5 w 45"/>
                  <a:gd name="T3" fmla="*/ 1 h 7"/>
                  <a:gd name="T4" fmla="*/ 7 w 45"/>
                  <a:gd name="T5" fmla="*/ 1 h 7"/>
                  <a:gd name="T6" fmla="*/ 9 w 45"/>
                  <a:gd name="T7" fmla="*/ 1 h 7"/>
                  <a:gd name="T8" fmla="*/ 11 w 45"/>
                  <a:gd name="T9" fmla="*/ 1 h 7"/>
                  <a:gd name="T10" fmla="*/ 13 w 45"/>
                  <a:gd name="T11" fmla="*/ 1 h 7"/>
                  <a:gd name="T12" fmla="*/ 15 w 45"/>
                  <a:gd name="T13" fmla="*/ 1 h 7"/>
                  <a:gd name="T14" fmla="*/ 16 w 45"/>
                  <a:gd name="T15" fmla="*/ 1 h 7"/>
                  <a:gd name="T16" fmla="*/ 17 w 45"/>
                  <a:gd name="T17" fmla="*/ 1 h 7"/>
                  <a:gd name="T18" fmla="*/ 18 w 45"/>
                  <a:gd name="T19" fmla="*/ 1 h 7"/>
                  <a:gd name="T20" fmla="*/ 19 w 45"/>
                  <a:gd name="T21" fmla="*/ 1 h 7"/>
                  <a:gd name="T22" fmla="*/ 20 w 45"/>
                  <a:gd name="T23" fmla="*/ 1 h 7"/>
                  <a:gd name="T24" fmla="*/ 25 w 45"/>
                  <a:gd name="T25" fmla="*/ 1 h 7"/>
                  <a:gd name="T26" fmla="*/ 29 w 45"/>
                  <a:gd name="T27" fmla="*/ 1 h 7"/>
                  <a:gd name="T28" fmla="*/ 34 w 45"/>
                  <a:gd name="T29" fmla="*/ 1 h 7"/>
                  <a:gd name="T30" fmla="*/ 39 w 45"/>
                  <a:gd name="T31" fmla="*/ 1 h 7"/>
                  <a:gd name="T32" fmla="*/ 40 w 45"/>
                  <a:gd name="T33" fmla="*/ 0 h 7"/>
                  <a:gd name="T34" fmla="*/ 42 w 45"/>
                  <a:gd name="T35" fmla="*/ 0 h 7"/>
                  <a:gd name="T36" fmla="*/ 43 w 45"/>
                  <a:gd name="T37" fmla="*/ 0 h 7"/>
                  <a:gd name="T38" fmla="*/ 44 w 45"/>
                  <a:gd name="T39" fmla="*/ 0 h 7"/>
                  <a:gd name="T40" fmla="*/ 43 w 45"/>
                  <a:gd name="T41" fmla="*/ 0 h 7"/>
                  <a:gd name="T42" fmla="*/ 43 w 45"/>
                  <a:gd name="T43" fmla="*/ 0 h 7"/>
                  <a:gd name="T44" fmla="*/ 41 w 45"/>
                  <a:gd name="T45" fmla="*/ 0 h 7"/>
                  <a:gd name="T46" fmla="*/ 39 w 45"/>
                  <a:gd name="T47" fmla="*/ 1 h 7"/>
                  <a:gd name="T48" fmla="*/ 37 w 45"/>
                  <a:gd name="T49" fmla="*/ 1 h 7"/>
                  <a:gd name="T50" fmla="*/ 34 w 45"/>
                  <a:gd name="T51" fmla="*/ 1 h 7"/>
                  <a:gd name="T52" fmla="*/ 31 w 45"/>
                  <a:gd name="T53" fmla="*/ 1 h 7"/>
                  <a:gd name="T54" fmla="*/ 27 w 45"/>
                  <a:gd name="T55" fmla="*/ 1 h 7"/>
                  <a:gd name="T56" fmla="*/ 20 w 45"/>
                  <a:gd name="T57" fmla="*/ 2 h 7"/>
                  <a:gd name="T58" fmla="*/ 13 w 45"/>
                  <a:gd name="T59" fmla="*/ 3 h 7"/>
                  <a:gd name="T60" fmla="*/ 6 w 45"/>
                  <a:gd name="T61" fmla="*/ 4 h 7"/>
                  <a:gd name="T62" fmla="*/ 0 w 45"/>
                  <a:gd name="T63" fmla="*/ 6 h 7"/>
                  <a:gd name="T64" fmla="*/ 5 w 45"/>
                  <a:gd name="T65"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7">
                    <a:moveTo>
                      <a:pt x="5" y="1"/>
                    </a:moveTo>
                    <a:lnTo>
                      <a:pt x="5" y="1"/>
                    </a:lnTo>
                    <a:lnTo>
                      <a:pt x="7" y="1"/>
                    </a:lnTo>
                    <a:lnTo>
                      <a:pt x="9" y="1"/>
                    </a:lnTo>
                    <a:lnTo>
                      <a:pt x="11" y="1"/>
                    </a:lnTo>
                    <a:lnTo>
                      <a:pt x="13" y="1"/>
                    </a:lnTo>
                    <a:lnTo>
                      <a:pt x="15" y="1"/>
                    </a:lnTo>
                    <a:lnTo>
                      <a:pt x="16" y="1"/>
                    </a:lnTo>
                    <a:lnTo>
                      <a:pt x="17" y="1"/>
                    </a:lnTo>
                    <a:lnTo>
                      <a:pt x="18" y="1"/>
                    </a:lnTo>
                    <a:lnTo>
                      <a:pt x="19" y="1"/>
                    </a:lnTo>
                    <a:lnTo>
                      <a:pt x="20" y="1"/>
                    </a:lnTo>
                    <a:lnTo>
                      <a:pt x="25" y="1"/>
                    </a:lnTo>
                    <a:lnTo>
                      <a:pt x="29" y="1"/>
                    </a:lnTo>
                    <a:lnTo>
                      <a:pt x="34" y="1"/>
                    </a:lnTo>
                    <a:lnTo>
                      <a:pt x="39" y="1"/>
                    </a:lnTo>
                    <a:lnTo>
                      <a:pt x="40" y="0"/>
                    </a:lnTo>
                    <a:lnTo>
                      <a:pt x="42" y="0"/>
                    </a:lnTo>
                    <a:lnTo>
                      <a:pt x="43" y="0"/>
                    </a:lnTo>
                    <a:lnTo>
                      <a:pt x="44" y="0"/>
                    </a:lnTo>
                    <a:lnTo>
                      <a:pt x="43" y="0"/>
                    </a:lnTo>
                    <a:lnTo>
                      <a:pt x="43" y="0"/>
                    </a:lnTo>
                    <a:lnTo>
                      <a:pt x="41" y="0"/>
                    </a:lnTo>
                    <a:lnTo>
                      <a:pt x="39" y="1"/>
                    </a:lnTo>
                    <a:lnTo>
                      <a:pt x="37" y="1"/>
                    </a:lnTo>
                    <a:lnTo>
                      <a:pt x="34" y="1"/>
                    </a:lnTo>
                    <a:lnTo>
                      <a:pt x="31" y="1"/>
                    </a:lnTo>
                    <a:lnTo>
                      <a:pt x="27" y="1"/>
                    </a:lnTo>
                    <a:lnTo>
                      <a:pt x="20" y="2"/>
                    </a:lnTo>
                    <a:lnTo>
                      <a:pt x="13" y="3"/>
                    </a:lnTo>
                    <a:lnTo>
                      <a:pt x="6" y="4"/>
                    </a:lnTo>
                    <a:lnTo>
                      <a:pt x="0" y="6"/>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Freeform 88"/>
              <p:cNvSpPr>
                <a:spLocks/>
              </p:cNvSpPr>
              <p:nvPr/>
            </p:nvSpPr>
            <p:spPr bwMode="auto">
              <a:xfrm>
                <a:off x="3251" y="2732"/>
                <a:ext cx="97" cy="44"/>
              </a:xfrm>
              <a:custGeom>
                <a:avLst/>
                <a:gdLst>
                  <a:gd name="T0" fmla="*/ 96 w 97"/>
                  <a:gd name="T1" fmla="*/ 35 h 44"/>
                  <a:gd name="T2" fmla="*/ 58 w 97"/>
                  <a:gd name="T3" fmla="*/ 34 h 44"/>
                  <a:gd name="T4" fmla="*/ 48 w 97"/>
                  <a:gd name="T5" fmla="*/ 31 h 44"/>
                  <a:gd name="T6" fmla="*/ 15 w 97"/>
                  <a:gd name="T7" fmla="*/ 0 h 44"/>
                  <a:gd name="T8" fmla="*/ 0 w 97"/>
                  <a:gd name="T9" fmla="*/ 0 h 44"/>
                  <a:gd name="T10" fmla="*/ 13 w 97"/>
                  <a:gd name="T11" fmla="*/ 2 h 44"/>
                  <a:gd name="T12" fmla="*/ 13 w 97"/>
                  <a:gd name="T13" fmla="*/ 2 h 44"/>
                  <a:gd name="T14" fmla="*/ 14 w 97"/>
                  <a:gd name="T15" fmla="*/ 3 h 44"/>
                  <a:gd name="T16" fmla="*/ 16 w 97"/>
                  <a:gd name="T17" fmla="*/ 5 h 44"/>
                  <a:gd name="T18" fmla="*/ 18 w 97"/>
                  <a:gd name="T19" fmla="*/ 7 h 44"/>
                  <a:gd name="T20" fmla="*/ 20 w 97"/>
                  <a:gd name="T21" fmla="*/ 9 h 44"/>
                  <a:gd name="T22" fmla="*/ 23 w 97"/>
                  <a:gd name="T23" fmla="*/ 12 h 44"/>
                  <a:gd name="T24" fmla="*/ 26 w 97"/>
                  <a:gd name="T25" fmla="*/ 15 h 44"/>
                  <a:gd name="T26" fmla="*/ 29 w 97"/>
                  <a:gd name="T27" fmla="*/ 18 h 44"/>
                  <a:gd name="T28" fmla="*/ 35 w 97"/>
                  <a:gd name="T29" fmla="*/ 24 h 44"/>
                  <a:gd name="T30" fmla="*/ 40 w 97"/>
                  <a:gd name="T31" fmla="*/ 29 h 44"/>
                  <a:gd name="T32" fmla="*/ 43 w 97"/>
                  <a:gd name="T33" fmla="*/ 31 h 44"/>
                  <a:gd name="T34" fmla="*/ 44 w 97"/>
                  <a:gd name="T35" fmla="*/ 33 h 44"/>
                  <a:gd name="T36" fmla="*/ 45 w 97"/>
                  <a:gd name="T37" fmla="*/ 35 h 44"/>
                  <a:gd name="T38" fmla="*/ 46 w 97"/>
                  <a:gd name="T39" fmla="*/ 35 h 44"/>
                  <a:gd name="T40" fmla="*/ 46 w 97"/>
                  <a:gd name="T41" fmla="*/ 35 h 44"/>
                  <a:gd name="T42" fmla="*/ 46 w 97"/>
                  <a:gd name="T43" fmla="*/ 36 h 44"/>
                  <a:gd name="T44" fmla="*/ 45 w 97"/>
                  <a:gd name="T45" fmla="*/ 36 h 44"/>
                  <a:gd name="T46" fmla="*/ 44 w 97"/>
                  <a:gd name="T47" fmla="*/ 37 h 44"/>
                  <a:gd name="T48" fmla="*/ 41 w 97"/>
                  <a:gd name="T49" fmla="*/ 38 h 44"/>
                  <a:gd name="T50" fmla="*/ 38 w 97"/>
                  <a:gd name="T51" fmla="*/ 38 h 44"/>
                  <a:gd name="T52" fmla="*/ 34 w 97"/>
                  <a:gd name="T53" fmla="*/ 39 h 44"/>
                  <a:gd name="T54" fmla="*/ 32 w 97"/>
                  <a:gd name="T55" fmla="*/ 39 h 44"/>
                  <a:gd name="T56" fmla="*/ 31 w 97"/>
                  <a:gd name="T57" fmla="*/ 39 h 44"/>
                  <a:gd name="T58" fmla="*/ 30 w 97"/>
                  <a:gd name="T59" fmla="*/ 40 h 44"/>
                  <a:gd name="T60" fmla="*/ 30 w 97"/>
                  <a:gd name="T61" fmla="*/ 40 h 44"/>
                  <a:gd name="T62" fmla="*/ 29 w 97"/>
                  <a:gd name="T63" fmla="*/ 41 h 44"/>
                  <a:gd name="T64" fmla="*/ 28 w 97"/>
                  <a:gd name="T65" fmla="*/ 42 h 44"/>
                  <a:gd name="T66" fmla="*/ 28 w 97"/>
                  <a:gd name="T67" fmla="*/ 42 h 44"/>
                  <a:gd name="T68" fmla="*/ 28 w 97"/>
                  <a:gd name="T69" fmla="*/ 43 h 44"/>
                  <a:gd name="T70" fmla="*/ 29 w 97"/>
                  <a:gd name="T71" fmla="*/ 43 h 44"/>
                  <a:gd name="T72" fmla="*/ 30 w 97"/>
                  <a:gd name="T73" fmla="*/ 43 h 44"/>
                  <a:gd name="T74" fmla="*/ 41 w 97"/>
                  <a:gd name="T75" fmla="*/ 41 h 44"/>
                  <a:gd name="T76" fmla="*/ 53 w 97"/>
                  <a:gd name="T77" fmla="*/ 39 h 44"/>
                  <a:gd name="T78" fmla="*/ 65 w 97"/>
                  <a:gd name="T79" fmla="*/ 38 h 44"/>
                  <a:gd name="T80" fmla="*/ 75 w 97"/>
                  <a:gd name="T81" fmla="*/ 37 h 44"/>
                  <a:gd name="T82" fmla="*/ 79 w 97"/>
                  <a:gd name="T83" fmla="*/ 36 h 44"/>
                  <a:gd name="T84" fmla="*/ 83 w 97"/>
                  <a:gd name="T85" fmla="*/ 36 h 44"/>
                  <a:gd name="T86" fmla="*/ 87 w 97"/>
                  <a:gd name="T87" fmla="*/ 36 h 44"/>
                  <a:gd name="T88" fmla="*/ 90 w 97"/>
                  <a:gd name="T89" fmla="*/ 36 h 44"/>
                  <a:gd name="T90" fmla="*/ 93 w 97"/>
                  <a:gd name="T91" fmla="*/ 35 h 44"/>
                  <a:gd name="T92" fmla="*/ 95 w 97"/>
                  <a:gd name="T93" fmla="*/ 35 h 44"/>
                  <a:gd name="T94" fmla="*/ 96 w 97"/>
                  <a:gd name="T95" fmla="*/ 35 h 44"/>
                  <a:gd name="T96" fmla="*/ 96 w 97"/>
                  <a:gd name="T97"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 h="44">
                    <a:moveTo>
                      <a:pt x="96" y="35"/>
                    </a:moveTo>
                    <a:lnTo>
                      <a:pt x="58" y="34"/>
                    </a:lnTo>
                    <a:lnTo>
                      <a:pt x="48" y="31"/>
                    </a:lnTo>
                    <a:lnTo>
                      <a:pt x="15" y="0"/>
                    </a:lnTo>
                    <a:lnTo>
                      <a:pt x="0" y="0"/>
                    </a:lnTo>
                    <a:lnTo>
                      <a:pt x="13" y="2"/>
                    </a:lnTo>
                    <a:lnTo>
                      <a:pt x="13" y="2"/>
                    </a:lnTo>
                    <a:lnTo>
                      <a:pt x="14" y="3"/>
                    </a:lnTo>
                    <a:lnTo>
                      <a:pt x="16" y="5"/>
                    </a:lnTo>
                    <a:lnTo>
                      <a:pt x="18" y="7"/>
                    </a:lnTo>
                    <a:lnTo>
                      <a:pt x="20" y="9"/>
                    </a:lnTo>
                    <a:lnTo>
                      <a:pt x="23" y="12"/>
                    </a:lnTo>
                    <a:lnTo>
                      <a:pt x="26" y="15"/>
                    </a:lnTo>
                    <a:lnTo>
                      <a:pt x="29" y="18"/>
                    </a:lnTo>
                    <a:lnTo>
                      <a:pt x="35" y="24"/>
                    </a:lnTo>
                    <a:lnTo>
                      <a:pt x="40" y="29"/>
                    </a:lnTo>
                    <a:lnTo>
                      <a:pt x="43" y="31"/>
                    </a:lnTo>
                    <a:lnTo>
                      <a:pt x="44" y="33"/>
                    </a:lnTo>
                    <a:lnTo>
                      <a:pt x="45" y="35"/>
                    </a:lnTo>
                    <a:lnTo>
                      <a:pt x="46" y="35"/>
                    </a:lnTo>
                    <a:lnTo>
                      <a:pt x="46" y="35"/>
                    </a:lnTo>
                    <a:lnTo>
                      <a:pt x="46" y="36"/>
                    </a:lnTo>
                    <a:lnTo>
                      <a:pt x="45" y="36"/>
                    </a:lnTo>
                    <a:lnTo>
                      <a:pt x="44" y="37"/>
                    </a:lnTo>
                    <a:lnTo>
                      <a:pt x="41" y="38"/>
                    </a:lnTo>
                    <a:lnTo>
                      <a:pt x="38" y="38"/>
                    </a:lnTo>
                    <a:lnTo>
                      <a:pt x="34" y="39"/>
                    </a:lnTo>
                    <a:lnTo>
                      <a:pt x="32" y="39"/>
                    </a:lnTo>
                    <a:lnTo>
                      <a:pt x="31" y="39"/>
                    </a:lnTo>
                    <a:lnTo>
                      <a:pt x="30" y="40"/>
                    </a:lnTo>
                    <a:lnTo>
                      <a:pt x="30" y="40"/>
                    </a:lnTo>
                    <a:lnTo>
                      <a:pt x="29" y="41"/>
                    </a:lnTo>
                    <a:lnTo>
                      <a:pt x="28" y="42"/>
                    </a:lnTo>
                    <a:lnTo>
                      <a:pt x="28" y="42"/>
                    </a:lnTo>
                    <a:lnTo>
                      <a:pt x="28" y="43"/>
                    </a:lnTo>
                    <a:lnTo>
                      <a:pt x="29" y="43"/>
                    </a:lnTo>
                    <a:lnTo>
                      <a:pt x="30" y="43"/>
                    </a:lnTo>
                    <a:lnTo>
                      <a:pt x="41" y="41"/>
                    </a:lnTo>
                    <a:lnTo>
                      <a:pt x="53" y="39"/>
                    </a:lnTo>
                    <a:lnTo>
                      <a:pt x="65" y="38"/>
                    </a:lnTo>
                    <a:lnTo>
                      <a:pt x="75" y="37"/>
                    </a:lnTo>
                    <a:lnTo>
                      <a:pt x="79" y="36"/>
                    </a:lnTo>
                    <a:lnTo>
                      <a:pt x="83" y="36"/>
                    </a:lnTo>
                    <a:lnTo>
                      <a:pt x="87" y="36"/>
                    </a:lnTo>
                    <a:lnTo>
                      <a:pt x="90" y="36"/>
                    </a:lnTo>
                    <a:lnTo>
                      <a:pt x="93" y="35"/>
                    </a:lnTo>
                    <a:lnTo>
                      <a:pt x="95" y="35"/>
                    </a:lnTo>
                    <a:lnTo>
                      <a:pt x="96" y="35"/>
                    </a:lnTo>
                    <a:lnTo>
                      <a:pt x="96" y="35"/>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 name="Group 89"/>
            <p:cNvGrpSpPr>
              <a:grpSpLocks/>
            </p:cNvGrpSpPr>
            <p:nvPr/>
          </p:nvGrpSpPr>
          <p:grpSpPr bwMode="auto">
            <a:xfrm>
              <a:off x="4176339" y="3287707"/>
              <a:ext cx="224811" cy="136650"/>
              <a:chOff x="3030" y="2816"/>
              <a:chExt cx="90" cy="38"/>
            </a:xfrm>
          </p:grpSpPr>
          <p:sp>
            <p:nvSpPr>
              <p:cNvPr id="1002" name="Freeform 90"/>
              <p:cNvSpPr>
                <a:spLocks/>
              </p:cNvSpPr>
              <p:nvPr/>
            </p:nvSpPr>
            <p:spPr bwMode="auto">
              <a:xfrm>
                <a:off x="3049" y="2828"/>
                <a:ext cx="11" cy="10"/>
              </a:xfrm>
              <a:custGeom>
                <a:avLst/>
                <a:gdLst>
                  <a:gd name="T0" fmla="*/ 6 w 11"/>
                  <a:gd name="T1" fmla="*/ 1 h 10"/>
                  <a:gd name="T2" fmla="*/ 9 w 11"/>
                  <a:gd name="T3" fmla="*/ 0 h 10"/>
                  <a:gd name="T4" fmla="*/ 10 w 11"/>
                  <a:gd name="T5" fmla="*/ 8 h 10"/>
                  <a:gd name="T6" fmla="*/ 5 w 11"/>
                  <a:gd name="T7" fmla="*/ 9 h 10"/>
                  <a:gd name="T8" fmla="*/ 2 w 11"/>
                  <a:gd name="T9" fmla="*/ 8 h 10"/>
                  <a:gd name="T10" fmla="*/ 0 w 11"/>
                  <a:gd name="T11" fmla="*/ 6 h 10"/>
                  <a:gd name="T12" fmla="*/ 2 w 11"/>
                  <a:gd name="T13" fmla="*/ 3 h 10"/>
                  <a:gd name="T14" fmla="*/ 6 w 11"/>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6" y="1"/>
                    </a:moveTo>
                    <a:lnTo>
                      <a:pt x="9" y="0"/>
                    </a:lnTo>
                    <a:lnTo>
                      <a:pt x="10" y="8"/>
                    </a:lnTo>
                    <a:lnTo>
                      <a:pt x="5" y="9"/>
                    </a:lnTo>
                    <a:lnTo>
                      <a:pt x="2" y="8"/>
                    </a:lnTo>
                    <a:lnTo>
                      <a:pt x="0" y="6"/>
                    </a:lnTo>
                    <a:lnTo>
                      <a:pt x="2" y="3"/>
                    </a:lnTo>
                    <a:lnTo>
                      <a:pt x="6"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 name="Freeform 91"/>
              <p:cNvSpPr>
                <a:spLocks/>
              </p:cNvSpPr>
              <p:nvPr/>
            </p:nvSpPr>
            <p:spPr bwMode="auto">
              <a:xfrm>
                <a:off x="3049" y="2828"/>
                <a:ext cx="12" cy="12"/>
              </a:xfrm>
              <a:custGeom>
                <a:avLst/>
                <a:gdLst>
                  <a:gd name="T0" fmla="*/ 7 w 12"/>
                  <a:gd name="T1" fmla="*/ 1 h 12"/>
                  <a:gd name="T2" fmla="*/ 10 w 12"/>
                  <a:gd name="T3" fmla="*/ 0 h 12"/>
                  <a:gd name="T4" fmla="*/ 11 w 12"/>
                  <a:gd name="T5" fmla="*/ 10 h 12"/>
                  <a:gd name="T6" fmla="*/ 5 w 12"/>
                  <a:gd name="T7" fmla="*/ 11 h 12"/>
                  <a:gd name="T8" fmla="*/ 2 w 12"/>
                  <a:gd name="T9" fmla="*/ 10 h 12"/>
                  <a:gd name="T10" fmla="*/ 0 w 12"/>
                  <a:gd name="T11" fmla="*/ 7 h 12"/>
                  <a:gd name="T12" fmla="*/ 2 w 12"/>
                  <a:gd name="T13" fmla="*/ 3 h 12"/>
                  <a:gd name="T14" fmla="*/ 7 w 12"/>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7" y="1"/>
                    </a:moveTo>
                    <a:lnTo>
                      <a:pt x="10" y="0"/>
                    </a:lnTo>
                    <a:lnTo>
                      <a:pt x="11" y="10"/>
                    </a:lnTo>
                    <a:lnTo>
                      <a:pt x="5" y="11"/>
                    </a:lnTo>
                    <a:lnTo>
                      <a:pt x="2" y="10"/>
                    </a:lnTo>
                    <a:lnTo>
                      <a:pt x="0" y="7"/>
                    </a:lnTo>
                    <a:lnTo>
                      <a:pt x="2" y="3"/>
                    </a:lnTo>
                    <a:lnTo>
                      <a:pt x="7"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 name="Freeform 92"/>
              <p:cNvSpPr>
                <a:spLocks/>
              </p:cNvSpPr>
              <p:nvPr/>
            </p:nvSpPr>
            <p:spPr bwMode="auto">
              <a:xfrm>
                <a:off x="3067" y="2828"/>
                <a:ext cx="50" cy="25"/>
              </a:xfrm>
              <a:custGeom>
                <a:avLst/>
                <a:gdLst>
                  <a:gd name="T0" fmla="*/ 49 w 50"/>
                  <a:gd name="T1" fmla="*/ 2 h 25"/>
                  <a:gd name="T2" fmla="*/ 46 w 50"/>
                  <a:gd name="T3" fmla="*/ 8 h 25"/>
                  <a:gd name="T4" fmla="*/ 42 w 50"/>
                  <a:gd name="T5" fmla="*/ 12 h 25"/>
                  <a:gd name="T6" fmla="*/ 14 w 50"/>
                  <a:gd name="T7" fmla="*/ 24 h 25"/>
                  <a:gd name="T8" fmla="*/ 7 w 50"/>
                  <a:gd name="T9" fmla="*/ 24 h 25"/>
                  <a:gd name="T10" fmla="*/ 3 w 50"/>
                  <a:gd name="T11" fmla="*/ 22 h 25"/>
                  <a:gd name="T12" fmla="*/ 0 w 50"/>
                  <a:gd name="T13" fmla="*/ 19 h 25"/>
                  <a:gd name="T14" fmla="*/ 5 w 50"/>
                  <a:gd name="T15" fmla="*/ 14 h 25"/>
                  <a:gd name="T16" fmla="*/ 38 w 50"/>
                  <a:gd name="T17" fmla="*/ 0 h 25"/>
                  <a:gd name="T18" fmla="*/ 44 w 50"/>
                  <a:gd name="T19" fmla="*/ 1 h 25"/>
                  <a:gd name="T20" fmla="*/ 49 w 50"/>
                  <a:gd name="T2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5">
                    <a:moveTo>
                      <a:pt x="49" y="2"/>
                    </a:moveTo>
                    <a:lnTo>
                      <a:pt x="46" y="8"/>
                    </a:lnTo>
                    <a:lnTo>
                      <a:pt x="42" y="12"/>
                    </a:lnTo>
                    <a:lnTo>
                      <a:pt x="14" y="24"/>
                    </a:lnTo>
                    <a:lnTo>
                      <a:pt x="7" y="24"/>
                    </a:lnTo>
                    <a:lnTo>
                      <a:pt x="3" y="22"/>
                    </a:lnTo>
                    <a:lnTo>
                      <a:pt x="0" y="19"/>
                    </a:lnTo>
                    <a:lnTo>
                      <a:pt x="5" y="14"/>
                    </a:lnTo>
                    <a:lnTo>
                      <a:pt x="38" y="0"/>
                    </a:lnTo>
                    <a:lnTo>
                      <a:pt x="44" y="1"/>
                    </a:lnTo>
                    <a:lnTo>
                      <a:pt x="49"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5" name="Freeform 93"/>
              <p:cNvSpPr>
                <a:spLocks/>
              </p:cNvSpPr>
              <p:nvPr/>
            </p:nvSpPr>
            <p:spPr bwMode="auto">
              <a:xfrm>
                <a:off x="3067" y="2828"/>
                <a:ext cx="53" cy="26"/>
              </a:xfrm>
              <a:custGeom>
                <a:avLst/>
                <a:gdLst>
                  <a:gd name="T0" fmla="*/ 52 w 53"/>
                  <a:gd name="T1" fmla="*/ 2 h 26"/>
                  <a:gd name="T2" fmla="*/ 49 w 53"/>
                  <a:gd name="T3" fmla="*/ 8 h 26"/>
                  <a:gd name="T4" fmla="*/ 44 w 53"/>
                  <a:gd name="T5" fmla="*/ 12 h 26"/>
                  <a:gd name="T6" fmla="*/ 15 w 53"/>
                  <a:gd name="T7" fmla="*/ 25 h 26"/>
                  <a:gd name="T8" fmla="*/ 8 w 53"/>
                  <a:gd name="T9" fmla="*/ 25 h 26"/>
                  <a:gd name="T10" fmla="*/ 3 w 53"/>
                  <a:gd name="T11" fmla="*/ 23 h 26"/>
                  <a:gd name="T12" fmla="*/ 0 w 53"/>
                  <a:gd name="T13" fmla="*/ 20 h 26"/>
                  <a:gd name="T14" fmla="*/ 6 w 53"/>
                  <a:gd name="T15" fmla="*/ 15 h 26"/>
                  <a:gd name="T16" fmla="*/ 40 w 53"/>
                  <a:gd name="T17" fmla="*/ 0 h 26"/>
                  <a:gd name="T18" fmla="*/ 47 w 53"/>
                  <a:gd name="T19" fmla="*/ 1 h 26"/>
                  <a:gd name="T20" fmla="*/ 52 w 53"/>
                  <a:gd name="T2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6">
                    <a:moveTo>
                      <a:pt x="52" y="2"/>
                    </a:moveTo>
                    <a:lnTo>
                      <a:pt x="49" y="8"/>
                    </a:lnTo>
                    <a:lnTo>
                      <a:pt x="44" y="12"/>
                    </a:lnTo>
                    <a:lnTo>
                      <a:pt x="15" y="25"/>
                    </a:lnTo>
                    <a:lnTo>
                      <a:pt x="8" y="25"/>
                    </a:lnTo>
                    <a:lnTo>
                      <a:pt x="3" y="23"/>
                    </a:lnTo>
                    <a:lnTo>
                      <a:pt x="0" y="20"/>
                    </a:lnTo>
                    <a:lnTo>
                      <a:pt x="6" y="15"/>
                    </a:lnTo>
                    <a:lnTo>
                      <a:pt x="40" y="0"/>
                    </a:lnTo>
                    <a:lnTo>
                      <a:pt x="47" y="1"/>
                    </a:lnTo>
                    <a:lnTo>
                      <a:pt x="52"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6" name="Freeform 94"/>
              <p:cNvSpPr>
                <a:spLocks/>
              </p:cNvSpPr>
              <p:nvPr/>
            </p:nvSpPr>
            <p:spPr bwMode="auto">
              <a:xfrm>
                <a:off x="3046" y="2818"/>
                <a:ext cx="71" cy="31"/>
              </a:xfrm>
              <a:custGeom>
                <a:avLst/>
                <a:gdLst>
                  <a:gd name="T0" fmla="*/ 13 w 71"/>
                  <a:gd name="T1" fmla="*/ 7 h 31"/>
                  <a:gd name="T2" fmla="*/ 13 w 71"/>
                  <a:gd name="T3" fmla="*/ 7 h 31"/>
                  <a:gd name="T4" fmla="*/ 4 w 71"/>
                  <a:gd name="T5" fmla="*/ 9 h 31"/>
                  <a:gd name="T6" fmla="*/ 0 w 71"/>
                  <a:gd name="T7" fmla="*/ 12 h 31"/>
                  <a:gd name="T8" fmla="*/ 4 w 71"/>
                  <a:gd name="T9" fmla="*/ 16 h 31"/>
                  <a:gd name="T10" fmla="*/ 7 w 71"/>
                  <a:gd name="T11" fmla="*/ 13 h 31"/>
                  <a:gd name="T12" fmla="*/ 12 w 71"/>
                  <a:gd name="T13" fmla="*/ 12 h 31"/>
                  <a:gd name="T14" fmla="*/ 12 w 71"/>
                  <a:gd name="T15" fmla="*/ 15 h 31"/>
                  <a:gd name="T16" fmla="*/ 14 w 71"/>
                  <a:gd name="T17" fmla="*/ 20 h 31"/>
                  <a:gd name="T18" fmla="*/ 19 w 71"/>
                  <a:gd name="T19" fmla="*/ 20 h 31"/>
                  <a:gd name="T20" fmla="*/ 15 w 71"/>
                  <a:gd name="T21" fmla="*/ 24 h 31"/>
                  <a:gd name="T22" fmla="*/ 14 w 71"/>
                  <a:gd name="T23" fmla="*/ 26 h 31"/>
                  <a:gd name="T24" fmla="*/ 19 w 71"/>
                  <a:gd name="T25" fmla="*/ 30 h 31"/>
                  <a:gd name="T26" fmla="*/ 21 w 71"/>
                  <a:gd name="T27" fmla="*/ 26 h 31"/>
                  <a:gd name="T28" fmla="*/ 24 w 71"/>
                  <a:gd name="T29" fmla="*/ 24 h 31"/>
                  <a:gd name="T30" fmla="*/ 30 w 71"/>
                  <a:gd name="T31" fmla="*/ 21 h 31"/>
                  <a:gd name="T32" fmla="*/ 42 w 71"/>
                  <a:gd name="T33" fmla="*/ 17 h 31"/>
                  <a:gd name="T34" fmla="*/ 52 w 71"/>
                  <a:gd name="T35" fmla="*/ 14 h 31"/>
                  <a:gd name="T36" fmla="*/ 61 w 71"/>
                  <a:gd name="T37" fmla="*/ 11 h 31"/>
                  <a:gd name="T38" fmla="*/ 66 w 71"/>
                  <a:gd name="T39" fmla="*/ 12 h 31"/>
                  <a:gd name="T40" fmla="*/ 70 w 71"/>
                  <a:gd name="T41" fmla="*/ 12 h 31"/>
                  <a:gd name="T42" fmla="*/ 57 w 71"/>
                  <a:gd name="T43" fmla="*/ 0 h 31"/>
                  <a:gd name="T44" fmla="*/ 49 w 71"/>
                  <a:gd name="T45" fmla="*/ 0 h 31"/>
                  <a:gd name="T46" fmla="*/ 42 w 71"/>
                  <a:gd name="T47" fmla="*/ 0 h 31"/>
                  <a:gd name="T48" fmla="*/ 13 w 71"/>
                  <a:gd name="T4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31">
                    <a:moveTo>
                      <a:pt x="13" y="7"/>
                    </a:moveTo>
                    <a:lnTo>
                      <a:pt x="13" y="7"/>
                    </a:lnTo>
                    <a:lnTo>
                      <a:pt x="4" y="9"/>
                    </a:lnTo>
                    <a:lnTo>
                      <a:pt x="0" y="12"/>
                    </a:lnTo>
                    <a:lnTo>
                      <a:pt x="4" y="16"/>
                    </a:lnTo>
                    <a:lnTo>
                      <a:pt x="7" y="13"/>
                    </a:lnTo>
                    <a:lnTo>
                      <a:pt x="12" y="12"/>
                    </a:lnTo>
                    <a:lnTo>
                      <a:pt x="12" y="15"/>
                    </a:lnTo>
                    <a:lnTo>
                      <a:pt x="14" y="20"/>
                    </a:lnTo>
                    <a:lnTo>
                      <a:pt x="19" y="20"/>
                    </a:lnTo>
                    <a:lnTo>
                      <a:pt x="15" y="24"/>
                    </a:lnTo>
                    <a:lnTo>
                      <a:pt x="14" y="26"/>
                    </a:lnTo>
                    <a:lnTo>
                      <a:pt x="19" y="30"/>
                    </a:lnTo>
                    <a:lnTo>
                      <a:pt x="21" y="26"/>
                    </a:lnTo>
                    <a:lnTo>
                      <a:pt x="24" y="24"/>
                    </a:lnTo>
                    <a:lnTo>
                      <a:pt x="30" y="21"/>
                    </a:lnTo>
                    <a:lnTo>
                      <a:pt x="42" y="17"/>
                    </a:lnTo>
                    <a:lnTo>
                      <a:pt x="52" y="14"/>
                    </a:lnTo>
                    <a:lnTo>
                      <a:pt x="61" y="11"/>
                    </a:lnTo>
                    <a:lnTo>
                      <a:pt x="66" y="12"/>
                    </a:lnTo>
                    <a:lnTo>
                      <a:pt x="70" y="12"/>
                    </a:lnTo>
                    <a:lnTo>
                      <a:pt x="57" y="0"/>
                    </a:lnTo>
                    <a:lnTo>
                      <a:pt x="49" y="0"/>
                    </a:lnTo>
                    <a:lnTo>
                      <a:pt x="42" y="0"/>
                    </a:lnTo>
                    <a:lnTo>
                      <a:pt x="13" y="7"/>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7" name="Freeform 95"/>
              <p:cNvSpPr>
                <a:spLocks/>
              </p:cNvSpPr>
              <p:nvPr/>
            </p:nvSpPr>
            <p:spPr bwMode="auto">
              <a:xfrm>
                <a:off x="3046" y="2818"/>
                <a:ext cx="74" cy="35"/>
              </a:xfrm>
              <a:custGeom>
                <a:avLst/>
                <a:gdLst>
                  <a:gd name="T0" fmla="*/ 13 w 74"/>
                  <a:gd name="T1" fmla="*/ 8 h 35"/>
                  <a:gd name="T2" fmla="*/ 4 w 74"/>
                  <a:gd name="T3" fmla="*/ 11 h 35"/>
                  <a:gd name="T4" fmla="*/ 0 w 74"/>
                  <a:gd name="T5" fmla="*/ 14 h 35"/>
                  <a:gd name="T6" fmla="*/ 4 w 74"/>
                  <a:gd name="T7" fmla="*/ 18 h 35"/>
                  <a:gd name="T8" fmla="*/ 7 w 74"/>
                  <a:gd name="T9" fmla="*/ 15 h 35"/>
                  <a:gd name="T10" fmla="*/ 12 w 74"/>
                  <a:gd name="T11" fmla="*/ 13 h 35"/>
                  <a:gd name="T12" fmla="*/ 12 w 74"/>
                  <a:gd name="T13" fmla="*/ 17 h 35"/>
                  <a:gd name="T14" fmla="*/ 15 w 74"/>
                  <a:gd name="T15" fmla="*/ 23 h 35"/>
                  <a:gd name="T16" fmla="*/ 20 w 74"/>
                  <a:gd name="T17" fmla="*/ 23 h 35"/>
                  <a:gd name="T18" fmla="*/ 16 w 74"/>
                  <a:gd name="T19" fmla="*/ 27 h 35"/>
                  <a:gd name="T20" fmla="*/ 15 w 74"/>
                  <a:gd name="T21" fmla="*/ 30 h 35"/>
                  <a:gd name="T22" fmla="*/ 20 w 74"/>
                  <a:gd name="T23" fmla="*/ 34 h 35"/>
                  <a:gd name="T24" fmla="*/ 22 w 74"/>
                  <a:gd name="T25" fmla="*/ 30 h 35"/>
                  <a:gd name="T26" fmla="*/ 25 w 74"/>
                  <a:gd name="T27" fmla="*/ 27 h 35"/>
                  <a:gd name="T28" fmla="*/ 32 w 74"/>
                  <a:gd name="T29" fmla="*/ 24 h 35"/>
                  <a:gd name="T30" fmla="*/ 44 w 74"/>
                  <a:gd name="T31" fmla="*/ 19 h 35"/>
                  <a:gd name="T32" fmla="*/ 55 w 74"/>
                  <a:gd name="T33" fmla="*/ 16 h 35"/>
                  <a:gd name="T34" fmla="*/ 64 w 74"/>
                  <a:gd name="T35" fmla="*/ 12 h 35"/>
                  <a:gd name="T36" fmla="*/ 69 w 74"/>
                  <a:gd name="T37" fmla="*/ 13 h 35"/>
                  <a:gd name="T38" fmla="*/ 73 w 74"/>
                  <a:gd name="T39" fmla="*/ 14 h 35"/>
                  <a:gd name="T40" fmla="*/ 59 w 74"/>
                  <a:gd name="T41" fmla="*/ 0 h 35"/>
                  <a:gd name="T42" fmla="*/ 51 w 74"/>
                  <a:gd name="T43" fmla="*/ 0 h 35"/>
                  <a:gd name="T44" fmla="*/ 44 w 74"/>
                  <a:gd name="T45" fmla="*/ 0 h 35"/>
                  <a:gd name="T46" fmla="*/ 13 w 74"/>
                  <a:gd name="T47"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13" y="8"/>
                    </a:moveTo>
                    <a:lnTo>
                      <a:pt x="4" y="11"/>
                    </a:lnTo>
                    <a:lnTo>
                      <a:pt x="0" y="14"/>
                    </a:lnTo>
                    <a:lnTo>
                      <a:pt x="4" y="18"/>
                    </a:lnTo>
                    <a:lnTo>
                      <a:pt x="7" y="15"/>
                    </a:lnTo>
                    <a:lnTo>
                      <a:pt x="12" y="13"/>
                    </a:lnTo>
                    <a:lnTo>
                      <a:pt x="12" y="17"/>
                    </a:lnTo>
                    <a:lnTo>
                      <a:pt x="15" y="23"/>
                    </a:lnTo>
                    <a:lnTo>
                      <a:pt x="20" y="23"/>
                    </a:lnTo>
                    <a:lnTo>
                      <a:pt x="16" y="27"/>
                    </a:lnTo>
                    <a:lnTo>
                      <a:pt x="15" y="30"/>
                    </a:lnTo>
                    <a:lnTo>
                      <a:pt x="20" y="34"/>
                    </a:lnTo>
                    <a:lnTo>
                      <a:pt x="22" y="30"/>
                    </a:lnTo>
                    <a:lnTo>
                      <a:pt x="25" y="27"/>
                    </a:lnTo>
                    <a:lnTo>
                      <a:pt x="32" y="24"/>
                    </a:lnTo>
                    <a:lnTo>
                      <a:pt x="44" y="19"/>
                    </a:lnTo>
                    <a:lnTo>
                      <a:pt x="55" y="16"/>
                    </a:lnTo>
                    <a:lnTo>
                      <a:pt x="64" y="12"/>
                    </a:lnTo>
                    <a:lnTo>
                      <a:pt x="69" y="13"/>
                    </a:lnTo>
                    <a:lnTo>
                      <a:pt x="73" y="14"/>
                    </a:lnTo>
                    <a:lnTo>
                      <a:pt x="59" y="0"/>
                    </a:lnTo>
                    <a:lnTo>
                      <a:pt x="51" y="0"/>
                    </a:lnTo>
                    <a:lnTo>
                      <a:pt x="44" y="0"/>
                    </a:lnTo>
                    <a:lnTo>
                      <a:pt x="13" y="8"/>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8" name="Freeform 96"/>
              <p:cNvSpPr>
                <a:spLocks/>
              </p:cNvSpPr>
              <p:nvPr/>
            </p:nvSpPr>
            <p:spPr bwMode="auto">
              <a:xfrm>
                <a:off x="3073" y="2828"/>
                <a:ext cx="18" cy="10"/>
              </a:xfrm>
              <a:custGeom>
                <a:avLst/>
                <a:gdLst>
                  <a:gd name="T0" fmla="*/ 5 w 18"/>
                  <a:gd name="T1" fmla="*/ 5 h 10"/>
                  <a:gd name="T2" fmla="*/ 2 w 18"/>
                  <a:gd name="T3" fmla="*/ 7 h 10"/>
                  <a:gd name="T4" fmla="*/ 0 w 18"/>
                  <a:gd name="T5" fmla="*/ 9 h 10"/>
                  <a:gd name="T6" fmla="*/ 4 w 18"/>
                  <a:gd name="T7" fmla="*/ 8 h 10"/>
                  <a:gd name="T8" fmla="*/ 7 w 18"/>
                  <a:gd name="T9" fmla="*/ 6 h 10"/>
                  <a:gd name="T10" fmla="*/ 11 w 18"/>
                  <a:gd name="T11" fmla="*/ 5 h 10"/>
                  <a:gd name="T12" fmla="*/ 17 w 18"/>
                  <a:gd name="T13" fmla="*/ 2 h 10"/>
                  <a:gd name="T14" fmla="*/ 15 w 18"/>
                  <a:gd name="T15" fmla="*/ 0 h 10"/>
                  <a:gd name="T16" fmla="*/ 5 w 18"/>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0">
                    <a:moveTo>
                      <a:pt x="5" y="5"/>
                    </a:moveTo>
                    <a:lnTo>
                      <a:pt x="2" y="7"/>
                    </a:lnTo>
                    <a:lnTo>
                      <a:pt x="0" y="9"/>
                    </a:lnTo>
                    <a:lnTo>
                      <a:pt x="4" y="8"/>
                    </a:lnTo>
                    <a:lnTo>
                      <a:pt x="7" y="6"/>
                    </a:lnTo>
                    <a:lnTo>
                      <a:pt x="11" y="5"/>
                    </a:lnTo>
                    <a:lnTo>
                      <a:pt x="17" y="2"/>
                    </a:lnTo>
                    <a:lnTo>
                      <a:pt x="15" y="0"/>
                    </a:lnTo>
                    <a:lnTo>
                      <a:pt x="5" y="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9" name="Freeform 97"/>
              <p:cNvSpPr>
                <a:spLocks/>
              </p:cNvSpPr>
              <p:nvPr/>
            </p:nvSpPr>
            <p:spPr bwMode="auto">
              <a:xfrm>
                <a:off x="3073" y="2828"/>
                <a:ext cx="22" cy="15"/>
              </a:xfrm>
              <a:custGeom>
                <a:avLst/>
                <a:gdLst>
                  <a:gd name="T0" fmla="*/ 6 w 22"/>
                  <a:gd name="T1" fmla="*/ 8 h 15"/>
                  <a:gd name="T2" fmla="*/ 2 w 22"/>
                  <a:gd name="T3" fmla="*/ 11 h 15"/>
                  <a:gd name="T4" fmla="*/ 0 w 22"/>
                  <a:gd name="T5" fmla="*/ 14 h 15"/>
                  <a:gd name="T6" fmla="*/ 5 w 22"/>
                  <a:gd name="T7" fmla="*/ 12 h 15"/>
                  <a:gd name="T8" fmla="*/ 9 w 22"/>
                  <a:gd name="T9" fmla="*/ 9 h 15"/>
                  <a:gd name="T10" fmla="*/ 14 w 22"/>
                  <a:gd name="T11" fmla="*/ 8 h 15"/>
                  <a:gd name="T12" fmla="*/ 21 w 22"/>
                  <a:gd name="T13" fmla="*/ 3 h 15"/>
                  <a:gd name="T14" fmla="*/ 19 w 22"/>
                  <a:gd name="T15" fmla="*/ 0 h 15"/>
                  <a:gd name="T16" fmla="*/ 6 w 22"/>
                  <a:gd name="T17"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5">
                    <a:moveTo>
                      <a:pt x="6" y="8"/>
                    </a:moveTo>
                    <a:lnTo>
                      <a:pt x="2" y="11"/>
                    </a:lnTo>
                    <a:lnTo>
                      <a:pt x="0" y="14"/>
                    </a:lnTo>
                    <a:lnTo>
                      <a:pt x="5" y="12"/>
                    </a:lnTo>
                    <a:lnTo>
                      <a:pt x="9" y="9"/>
                    </a:lnTo>
                    <a:lnTo>
                      <a:pt x="14" y="8"/>
                    </a:lnTo>
                    <a:lnTo>
                      <a:pt x="21" y="3"/>
                    </a:lnTo>
                    <a:lnTo>
                      <a:pt x="19" y="0"/>
                    </a:lnTo>
                    <a:lnTo>
                      <a:pt x="6" y="8"/>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0" name="Freeform 98"/>
              <p:cNvSpPr>
                <a:spLocks/>
              </p:cNvSpPr>
              <p:nvPr/>
            </p:nvSpPr>
            <p:spPr bwMode="auto">
              <a:xfrm>
                <a:off x="3101" y="2818"/>
                <a:ext cx="16" cy="11"/>
              </a:xfrm>
              <a:custGeom>
                <a:avLst/>
                <a:gdLst>
                  <a:gd name="T0" fmla="*/ 5 w 16"/>
                  <a:gd name="T1" fmla="*/ 0 h 11"/>
                  <a:gd name="T2" fmla="*/ 0 w 16"/>
                  <a:gd name="T3" fmla="*/ 0 h 11"/>
                  <a:gd name="T4" fmla="*/ 9 w 16"/>
                  <a:gd name="T5" fmla="*/ 10 h 11"/>
                  <a:gd name="T6" fmla="*/ 15 w 16"/>
                  <a:gd name="T7" fmla="*/ 10 h 11"/>
                  <a:gd name="T8" fmla="*/ 5 w 16"/>
                  <a:gd name="T9" fmla="*/ 0 h 11"/>
                </a:gdLst>
                <a:ahLst/>
                <a:cxnLst>
                  <a:cxn ang="0">
                    <a:pos x="T0" y="T1"/>
                  </a:cxn>
                  <a:cxn ang="0">
                    <a:pos x="T2" y="T3"/>
                  </a:cxn>
                  <a:cxn ang="0">
                    <a:pos x="T4" y="T5"/>
                  </a:cxn>
                  <a:cxn ang="0">
                    <a:pos x="T6" y="T7"/>
                  </a:cxn>
                  <a:cxn ang="0">
                    <a:pos x="T8" y="T9"/>
                  </a:cxn>
                </a:cxnLst>
                <a:rect l="0" t="0" r="r" b="b"/>
                <a:pathLst>
                  <a:path w="16" h="11">
                    <a:moveTo>
                      <a:pt x="5" y="0"/>
                    </a:moveTo>
                    <a:lnTo>
                      <a:pt x="0" y="0"/>
                    </a:lnTo>
                    <a:lnTo>
                      <a:pt x="9" y="10"/>
                    </a:lnTo>
                    <a:lnTo>
                      <a:pt x="15" y="10"/>
                    </a:lnTo>
                    <a:lnTo>
                      <a:pt x="5"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1" name="Freeform 99"/>
              <p:cNvSpPr>
                <a:spLocks/>
              </p:cNvSpPr>
              <p:nvPr/>
            </p:nvSpPr>
            <p:spPr bwMode="auto">
              <a:xfrm>
                <a:off x="3101" y="2818"/>
                <a:ext cx="19" cy="15"/>
              </a:xfrm>
              <a:custGeom>
                <a:avLst/>
                <a:gdLst>
                  <a:gd name="T0" fmla="*/ 6 w 19"/>
                  <a:gd name="T1" fmla="*/ 0 h 15"/>
                  <a:gd name="T2" fmla="*/ 0 w 19"/>
                  <a:gd name="T3" fmla="*/ 0 h 15"/>
                  <a:gd name="T4" fmla="*/ 11 w 19"/>
                  <a:gd name="T5" fmla="*/ 14 h 15"/>
                  <a:gd name="T6" fmla="*/ 18 w 19"/>
                  <a:gd name="T7" fmla="*/ 14 h 15"/>
                  <a:gd name="T8" fmla="*/ 6 w 19"/>
                  <a:gd name="T9" fmla="*/ 0 h 15"/>
                </a:gdLst>
                <a:ahLst/>
                <a:cxnLst>
                  <a:cxn ang="0">
                    <a:pos x="T0" y="T1"/>
                  </a:cxn>
                  <a:cxn ang="0">
                    <a:pos x="T2" y="T3"/>
                  </a:cxn>
                  <a:cxn ang="0">
                    <a:pos x="T4" y="T5"/>
                  </a:cxn>
                  <a:cxn ang="0">
                    <a:pos x="T6" y="T7"/>
                  </a:cxn>
                  <a:cxn ang="0">
                    <a:pos x="T8" y="T9"/>
                  </a:cxn>
                </a:cxnLst>
                <a:rect l="0" t="0" r="r" b="b"/>
                <a:pathLst>
                  <a:path w="19" h="15">
                    <a:moveTo>
                      <a:pt x="6" y="0"/>
                    </a:moveTo>
                    <a:lnTo>
                      <a:pt x="0" y="0"/>
                    </a:lnTo>
                    <a:lnTo>
                      <a:pt x="11" y="14"/>
                    </a:lnTo>
                    <a:lnTo>
                      <a:pt x="18" y="14"/>
                    </a:lnTo>
                    <a:lnTo>
                      <a:pt x="6"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2" name="Freeform 100"/>
              <p:cNvSpPr>
                <a:spLocks/>
              </p:cNvSpPr>
              <p:nvPr/>
            </p:nvSpPr>
            <p:spPr bwMode="auto">
              <a:xfrm>
                <a:off x="3094" y="2826"/>
                <a:ext cx="11" cy="3"/>
              </a:xfrm>
              <a:custGeom>
                <a:avLst/>
                <a:gdLst>
                  <a:gd name="T0" fmla="*/ 10 w 11"/>
                  <a:gd name="T1" fmla="*/ 0 h 3"/>
                  <a:gd name="T2" fmla="*/ 0 w 11"/>
                  <a:gd name="T3" fmla="*/ 2 h 3"/>
                  <a:gd name="T4" fmla="*/ 0 w 11"/>
                  <a:gd name="T5" fmla="*/ 2 h 3"/>
                  <a:gd name="T6" fmla="*/ 10 w 11"/>
                  <a:gd name="T7" fmla="*/ 0 h 3"/>
                  <a:gd name="T8" fmla="*/ 10 w 11"/>
                  <a:gd name="T9" fmla="*/ 0 h 3"/>
                </a:gdLst>
                <a:ahLst/>
                <a:cxnLst>
                  <a:cxn ang="0">
                    <a:pos x="T0" y="T1"/>
                  </a:cxn>
                  <a:cxn ang="0">
                    <a:pos x="T2" y="T3"/>
                  </a:cxn>
                  <a:cxn ang="0">
                    <a:pos x="T4" y="T5"/>
                  </a:cxn>
                  <a:cxn ang="0">
                    <a:pos x="T6" y="T7"/>
                  </a:cxn>
                  <a:cxn ang="0">
                    <a:pos x="T8" y="T9"/>
                  </a:cxn>
                </a:cxnLst>
                <a:rect l="0" t="0" r="r" b="b"/>
                <a:pathLst>
                  <a:path w="11" h="3">
                    <a:moveTo>
                      <a:pt x="10" y="0"/>
                    </a:moveTo>
                    <a:lnTo>
                      <a:pt x="0" y="2"/>
                    </a:lnTo>
                    <a:lnTo>
                      <a:pt x="0" y="2"/>
                    </a:lnTo>
                    <a:lnTo>
                      <a:pt x="10"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 name="Freeform 101"/>
              <p:cNvSpPr>
                <a:spLocks/>
              </p:cNvSpPr>
              <p:nvPr/>
            </p:nvSpPr>
            <p:spPr bwMode="auto">
              <a:xfrm>
                <a:off x="3094" y="2826"/>
                <a:ext cx="11" cy="3"/>
              </a:xfrm>
              <a:custGeom>
                <a:avLst/>
                <a:gdLst>
                  <a:gd name="T0" fmla="*/ 10 w 11"/>
                  <a:gd name="T1" fmla="*/ 0 h 3"/>
                  <a:gd name="T2" fmla="*/ 0 w 11"/>
                  <a:gd name="T3" fmla="*/ 2 h 3"/>
                  <a:gd name="T4" fmla="*/ 0 w 11"/>
                  <a:gd name="T5" fmla="*/ 2 h 3"/>
                  <a:gd name="T6" fmla="*/ 10 w 11"/>
                  <a:gd name="T7" fmla="*/ 0 h 3"/>
                  <a:gd name="T8" fmla="*/ 10 w 11"/>
                  <a:gd name="T9" fmla="*/ 0 h 3"/>
                </a:gdLst>
                <a:ahLst/>
                <a:cxnLst>
                  <a:cxn ang="0">
                    <a:pos x="T0" y="T1"/>
                  </a:cxn>
                  <a:cxn ang="0">
                    <a:pos x="T2" y="T3"/>
                  </a:cxn>
                  <a:cxn ang="0">
                    <a:pos x="T4" y="T5"/>
                  </a:cxn>
                  <a:cxn ang="0">
                    <a:pos x="T6" y="T7"/>
                  </a:cxn>
                  <a:cxn ang="0">
                    <a:pos x="T8" y="T9"/>
                  </a:cxn>
                </a:cxnLst>
                <a:rect l="0" t="0" r="r" b="b"/>
                <a:pathLst>
                  <a:path w="11" h="3">
                    <a:moveTo>
                      <a:pt x="10" y="0"/>
                    </a:moveTo>
                    <a:lnTo>
                      <a:pt x="0" y="2"/>
                    </a:lnTo>
                    <a:lnTo>
                      <a:pt x="0" y="2"/>
                    </a:lnTo>
                    <a:lnTo>
                      <a:pt x="10"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 name="Freeform 102"/>
              <p:cNvSpPr>
                <a:spLocks/>
              </p:cNvSpPr>
              <p:nvPr/>
            </p:nvSpPr>
            <p:spPr bwMode="auto">
              <a:xfrm>
                <a:off x="3094" y="2826"/>
                <a:ext cx="9" cy="1"/>
              </a:xfrm>
              <a:custGeom>
                <a:avLst/>
                <a:gdLst>
                  <a:gd name="T0" fmla="*/ 8 w 9"/>
                  <a:gd name="T1" fmla="*/ 0 h 1"/>
                  <a:gd name="T2" fmla="*/ 0 w 9"/>
                  <a:gd name="T3" fmla="*/ 0 h 1"/>
                  <a:gd name="T4" fmla="*/ 1 w 9"/>
                  <a:gd name="T5" fmla="*/ 0 h 1"/>
                  <a:gd name="T6" fmla="*/ 8 w 9"/>
                  <a:gd name="T7" fmla="*/ 0 h 1"/>
                  <a:gd name="T8" fmla="*/ 8 w 9"/>
                  <a:gd name="T9" fmla="*/ 0 h 1"/>
                </a:gdLst>
                <a:ahLst/>
                <a:cxnLst>
                  <a:cxn ang="0">
                    <a:pos x="T0" y="T1"/>
                  </a:cxn>
                  <a:cxn ang="0">
                    <a:pos x="T2" y="T3"/>
                  </a:cxn>
                  <a:cxn ang="0">
                    <a:pos x="T4" y="T5"/>
                  </a:cxn>
                  <a:cxn ang="0">
                    <a:pos x="T6" y="T7"/>
                  </a:cxn>
                  <a:cxn ang="0">
                    <a:pos x="T8" y="T9"/>
                  </a:cxn>
                </a:cxnLst>
                <a:rect l="0" t="0" r="r" b="b"/>
                <a:pathLst>
                  <a:path w="9" h="1">
                    <a:moveTo>
                      <a:pt x="8" y="0"/>
                    </a:moveTo>
                    <a:lnTo>
                      <a:pt x="0" y="0"/>
                    </a:lnTo>
                    <a:lnTo>
                      <a:pt x="1" y="0"/>
                    </a:lnTo>
                    <a:lnTo>
                      <a:pt x="8" y="0"/>
                    </a:lnTo>
                    <a:lnTo>
                      <a:pt x="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5" name="Freeform 103"/>
              <p:cNvSpPr>
                <a:spLocks/>
              </p:cNvSpPr>
              <p:nvPr/>
            </p:nvSpPr>
            <p:spPr bwMode="auto">
              <a:xfrm>
                <a:off x="3094" y="2826"/>
                <a:ext cx="9" cy="1"/>
              </a:xfrm>
              <a:custGeom>
                <a:avLst/>
                <a:gdLst>
                  <a:gd name="T0" fmla="*/ 8 w 9"/>
                  <a:gd name="T1" fmla="*/ 0 h 1"/>
                  <a:gd name="T2" fmla="*/ 0 w 9"/>
                  <a:gd name="T3" fmla="*/ 0 h 1"/>
                  <a:gd name="T4" fmla="*/ 1 w 9"/>
                  <a:gd name="T5" fmla="*/ 0 h 1"/>
                  <a:gd name="T6" fmla="*/ 8 w 9"/>
                  <a:gd name="T7" fmla="*/ 0 h 1"/>
                  <a:gd name="T8" fmla="*/ 8 w 9"/>
                  <a:gd name="T9" fmla="*/ 0 h 1"/>
                </a:gdLst>
                <a:ahLst/>
                <a:cxnLst>
                  <a:cxn ang="0">
                    <a:pos x="T0" y="T1"/>
                  </a:cxn>
                  <a:cxn ang="0">
                    <a:pos x="T2" y="T3"/>
                  </a:cxn>
                  <a:cxn ang="0">
                    <a:pos x="T4" y="T5"/>
                  </a:cxn>
                  <a:cxn ang="0">
                    <a:pos x="T6" y="T7"/>
                  </a:cxn>
                  <a:cxn ang="0">
                    <a:pos x="T8" y="T9"/>
                  </a:cxn>
                </a:cxnLst>
                <a:rect l="0" t="0" r="r" b="b"/>
                <a:pathLst>
                  <a:path w="9" h="1">
                    <a:moveTo>
                      <a:pt x="8" y="0"/>
                    </a:moveTo>
                    <a:lnTo>
                      <a:pt x="0" y="0"/>
                    </a:lnTo>
                    <a:lnTo>
                      <a:pt x="1" y="0"/>
                    </a:lnTo>
                    <a:lnTo>
                      <a:pt x="8" y="0"/>
                    </a:lnTo>
                    <a:lnTo>
                      <a:pt x="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6" name="Freeform 104"/>
              <p:cNvSpPr>
                <a:spLocks/>
              </p:cNvSpPr>
              <p:nvPr/>
            </p:nvSpPr>
            <p:spPr bwMode="auto">
              <a:xfrm>
                <a:off x="3094" y="2821"/>
                <a:ext cx="9" cy="5"/>
              </a:xfrm>
              <a:custGeom>
                <a:avLst/>
                <a:gdLst>
                  <a:gd name="T0" fmla="*/ 8 w 9"/>
                  <a:gd name="T1" fmla="*/ 1 h 5"/>
                  <a:gd name="T2" fmla="*/ 0 w 9"/>
                  <a:gd name="T3" fmla="*/ 4 h 5"/>
                  <a:gd name="T4" fmla="*/ 1 w 9"/>
                  <a:gd name="T5" fmla="*/ 3 h 5"/>
                  <a:gd name="T6" fmla="*/ 7 w 9"/>
                  <a:gd name="T7" fmla="*/ 0 h 5"/>
                  <a:gd name="T8" fmla="*/ 8 w 9"/>
                  <a:gd name="T9" fmla="*/ 1 h 5"/>
                </a:gdLst>
                <a:ahLst/>
                <a:cxnLst>
                  <a:cxn ang="0">
                    <a:pos x="T0" y="T1"/>
                  </a:cxn>
                  <a:cxn ang="0">
                    <a:pos x="T2" y="T3"/>
                  </a:cxn>
                  <a:cxn ang="0">
                    <a:pos x="T4" y="T5"/>
                  </a:cxn>
                  <a:cxn ang="0">
                    <a:pos x="T6" y="T7"/>
                  </a:cxn>
                  <a:cxn ang="0">
                    <a:pos x="T8" y="T9"/>
                  </a:cxn>
                </a:cxnLst>
                <a:rect l="0" t="0" r="r" b="b"/>
                <a:pathLst>
                  <a:path w="9" h="5">
                    <a:moveTo>
                      <a:pt x="8" y="1"/>
                    </a:moveTo>
                    <a:lnTo>
                      <a:pt x="0" y="4"/>
                    </a:lnTo>
                    <a:lnTo>
                      <a:pt x="1" y="3"/>
                    </a:lnTo>
                    <a:lnTo>
                      <a:pt x="7" y="0"/>
                    </a:lnTo>
                    <a:lnTo>
                      <a:pt x="8"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7" name="Freeform 105"/>
              <p:cNvSpPr>
                <a:spLocks/>
              </p:cNvSpPr>
              <p:nvPr/>
            </p:nvSpPr>
            <p:spPr bwMode="auto">
              <a:xfrm>
                <a:off x="3094" y="2821"/>
                <a:ext cx="9" cy="5"/>
              </a:xfrm>
              <a:custGeom>
                <a:avLst/>
                <a:gdLst>
                  <a:gd name="T0" fmla="*/ 8 w 9"/>
                  <a:gd name="T1" fmla="*/ 1 h 5"/>
                  <a:gd name="T2" fmla="*/ 0 w 9"/>
                  <a:gd name="T3" fmla="*/ 4 h 5"/>
                  <a:gd name="T4" fmla="*/ 1 w 9"/>
                  <a:gd name="T5" fmla="*/ 3 h 5"/>
                  <a:gd name="T6" fmla="*/ 7 w 9"/>
                  <a:gd name="T7" fmla="*/ 0 h 5"/>
                  <a:gd name="T8" fmla="*/ 8 w 9"/>
                  <a:gd name="T9" fmla="*/ 1 h 5"/>
                </a:gdLst>
                <a:ahLst/>
                <a:cxnLst>
                  <a:cxn ang="0">
                    <a:pos x="T0" y="T1"/>
                  </a:cxn>
                  <a:cxn ang="0">
                    <a:pos x="T2" y="T3"/>
                  </a:cxn>
                  <a:cxn ang="0">
                    <a:pos x="T4" y="T5"/>
                  </a:cxn>
                  <a:cxn ang="0">
                    <a:pos x="T6" y="T7"/>
                  </a:cxn>
                  <a:cxn ang="0">
                    <a:pos x="T8" y="T9"/>
                  </a:cxn>
                </a:cxnLst>
                <a:rect l="0" t="0" r="r" b="b"/>
                <a:pathLst>
                  <a:path w="9" h="5">
                    <a:moveTo>
                      <a:pt x="8" y="1"/>
                    </a:moveTo>
                    <a:lnTo>
                      <a:pt x="0" y="4"/>
                    </a:lnTo>
                    <a:lnTo>
                      <a:pt x="1" y="3"/>
                    </a:lnTo>
                    <a:lnTo>
                      <a:pt x="7" y="0"/>
                    </a:lnTo>
                    <a:lnTo>
                      <a:pt x="8"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8" name="Freeform 106"/>
              <p:cNvSpPr>
                <a:spLocks/>
              </p:cNvSpPr>
              <p:nvPr/>
            </p:nvSpPr>
            <p:spPr bwMode="auto">
              <a:xfrm>
                <a:off x="3094" y="2818"/>
                <a:ext cx="8" cy="1"/>
              </a:xfrm>
              <a:custGeom>
                <a:avLst/>
                <a:gdLst>
                  <a:gd name="T0" fmla="*/ 7 w 8"/>
                  <a:gd name="T1" fmla="*/ 0 h 1"/>
                  <a:gd name="T2" fmla="*/ 0 w 8"/>
                  <a:gd name="T3" fmla="*/ 0 h 1"/>
                  <a:gd name="T4" fmla="*/ 7 w 8"/>
                  <a:gd name="T5" fmla="*/ 0 h 1"/>
                  <a:gd name="T6" fmla="*/ 7 w 8"/>
                  <a:gd name="T7" fmla="*/ 0 h 1"/>
                </a:gdLst>
                <a:ahLst/>
                <a:cxnLst>
                  <a:cxn ang="0">
                    <a:pos x="T0" y="T1"/>
                  </a:cxn>
                  <a:cxn ang="0">
                    <a:pos x="T2" y="T3"/>
                  </a:cxn>
                  <a:cxn ang="0">
                    <a:pos x="T4" y="T5"/>
                  </a:cxn>
                  <a:cxn ang="0">
                    <a:pos x="T6" y="T7"/>
                  </a:cxn>
                </a:cxnLst>
                <a:rect l="0" t="0" r="r" b="b"/>
                <a:pathLst>
                  <a:path w="8" h="1">
                    <a:moveTo>
                      <a:pt x="7" y="0"/>
                    </a:moveTo>
                    <a:lnTo>
                      <a:pt x="0" y="0"/>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9" name="Freeform 107"/>
              <p:cNvSpPr>
                <a:spLocks/>
              </p:cNvSpPr>
              <p:nvPr/>
            </p:nvSpPr>
            <p:spPr bwMode="auto">
              <a:xfrm>
                <a:off x="3094" y="2818"/>
                <a:ext cx="8" cy="1"/>
              </a:xfrm>
              <a:custGeom>
                <a:avLst/>
                <a:gdLst>
                  <a:gd name="T0" fmla="*/ 7 w 8"/>
                  <a:gd name="T1" fmla="*/ 0 h 1"/>
                  <a:gd name="T2" fmla="*/ 0 w 8"/>
                  <a:gd name="T3" fmla="*/ 0 h 1"/>
                  <a:gd name="T4" fmla="*/ 7 w 8"/>
                  <a:gd name="T5" fmla="*/ 0 h 1"/>
                  <a:gd name="T6" fmla="*/ 7 w 8"/>
                  <a:gd name="T7" fmla="*/ 0 h 1"/>
                </a:gdLst>
                <a:ahLst/>
                <a:cxnLst>
                  <a:cxn ang="0">
                    <a:pos x="T0" y="T1"/>
                  </a:cxn>
                  <a:cxn ang="0">
                    <a:pos x="T2" y="T3"/>
                  </a:cxn>
                  <a:cxn ang="0">
                    <a:pos x="T4" y="T5"/>
                  </a:cxn>
                  <a:cxn ang="0">
                    <a:pos x="T6" y="T7"/>
                  </a:cxn>
                </a:cxnLst>
                <a:rect l="0" t="0" r="r" b="b"/>
                <a:pathLst>
                  <a:path w="8" h="1">
                    <a:moveTo>
                      <a:pt x="7" y="0"/>
                    </a:moveTo>
                    <a:lnTo>
                      <a:pt x="0" y="0"/>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0" name="Group 108"/>
              <p:cNvGrpSpPr>
                <a:grpSpLocks/>
              </p:cNvGrpSpPr>
              <p:nvPr/>
            </p:nvGrpSpPr>
            <p:grpSpPr bwMode="auto">
              <a:xfrm>
                <a:off x="3030" y="2826"/>
                <a:ext cx="38" cy="3"/>
                <a:chOff x="3030" y="2826"/>
                <a:chExt cx="38" cy="3"/>
              </a:xfrm>
            </p:grpSpPr>
            <p:sp>
              <p:nvSpPr>
                <p:cNvPr id="1031" name="Freeform 109"/>
                <p:cNvSpPr>
                  <a:spLocks/>
                </p:cNvSpPr>
                <p:nvPr/>
              </p:nvSpPr>
              <p:spPr bwMode="auto">
                <a:xfrm>
                  <a:off x="3037" y="2826"/>
                  <a:ext cx="24" cy="1"/>
                </a:xfrm>
                <a:custGeom>
                  <a:avLst/>
                  <a:gdLst>
                    <a:gd name="T0" fmla="*/ 22 w 24"/>
                    <a:gd name="T1" fmla="*/ 0 h 1"/>
                    <a:gd name="T2" fmla="*/ 22 w 24"/>
                    <a:gd name="T3" fmla="*/ 0 h 1"/>
                    <a:gd name="T4" fmla="*/ 0 w 24"/>
                    <a:gd name="T5" fmla="*/ 0 h 1"/>
                    <a:gd name="T6" fmla="*/ 0 w 24"/>
                    <a:gd name="T7" fmla="*/ 0 h 1"/>
                    <a:gd name="T8" fmla="*/ 9 w 24"/>
                    <a:gd name="T9" fmla="*/ 0 h 1"/>
                    <a:gd name="T10" fmla="*/ 17 w 24"/>
                    <a:gd name="T11" fmla="*/ 0 h 1"/>
                    <a:gd name="T12" fmla="*/ 23 w 24"/>
                    <a:gd name="T13" fmla="*/ 0 h 1"/>
                    <a:gd name="T14" fmla="*/ 23 w 24"/>
                    <a:gd name="T15" fmla="*/ 0 h 1"/>
                    <a:gd name="T16" fmla="*/ 22 w 2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
                      <a:moveTo>
                        <a:pt x="22" y="0"/>
                      </a:moveTo>
                      <a:lnTo>
                        <a:pt x="22" y="0"/>
                      </a:lnTo>
                      <a:lnTo>
                        <a:pt x="0" y="0"/>
                      </a:lnTo>
                      <a:lnTo>
                        <a:pt x="0" y="0"/>
                      </a:lnTo>
                      <a:lnTo>
                        <a:pt x="9" y="0"/>
                      </a:lnTo>
                      <a:lnTo>
                        <a:pt x="17" y="0"/>
                      </a:lnTo>
                      <a:lnTo>
                        <a:pt x="23" y="0"/>
                      </a:lnTo>
                      <a:lnTo>
                        <a:pt x="23" y="0"/>
                      </a:lnTo>
                      <a:lnTo>
                        <a:pt x="22"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2" name="Freeform 110"/>
                <p:cNvSpPr>
                  <a:spLocks/>
                </p:cNvSpPr>
                <p:nvPr/>
              </p:nvSpPr>
              <p:spPr bwMode="auto">
                <a:xfrm>
                  <a:off x="3037" y="2826"/>
                  <a:ext cx="31" cy="3"/>
                </a:xfrm>
                <a:custGeom>
                  <a:avLst/>
                  <a:gdLst>
                    <a:gd name="T0" fmla="*/ 29 w 31"/>
                    <a:gd name="T1" fmla="*/ 0 h 3"/>
                    <a:gd name="T2" fmla="*/ 29 w 31"/>
                    <a:gd name="T3" fmla="*/ 0 h 3"/>
                    <a:gd name="T4" fmla="*/ 0 w 31"/>
                    <a:gd name="T5" fmla="*/ 0 h 3"/>
                    <a:gd name="T6" fmla="*/ 0 w 31"/>
                    <a:gd name="T7" fmla="*/ 1 h 3"/>
                    <a:gd name="T8" fmla="*/ 12 w 31"/>
                    <a:gd name="T9" fmla="*/ 2 h 3"/>
                    <a:gd name="T10" fmla="*/ 22 w 31"/>
                    <a:gd name="T11" fmla="*/ 2 h 3"/>
                    <a:gd name="T12" fmla="*/ 30 w 31"/>
                    <a:gd name="T13" fmla="*/ 2 h 3"/>
                    <a:gd name="T14" fmla="*/ 30 w 31"/>
                    <a:gd name="T15" fmla="*/ 0 h 3"/>
                    <a:gd name="T16" fmla="*/ 29 w 3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
                      <a:moveTo>
                        <a:pt x="29" y="0"/>
                      </a:moveTo>
                      <a:lnTo>
                        <a:pt x="29" y="0"/>
                      </a:lnTo>
                      <a:lnTo>
                        <a:pt x="0" y="0"/>
                      </a:lnTo>
                      <a:lnTo>
                        <a:pt x="0" y="1"/>
                      </a:lnTo>
                      <a:lnTo>
                        <a:pt x="12" y="2"/>
                      </a:lnTo>
                      <a:lnTo>
                        <a:pt x="22" y="2"/>
                      </a:lnTo>
                      <a:lnTo>
                        <a:pt x="30" y="2"/>
                      </a:lnTo>
                      <a:lnTo>
                        <a:pt x="30" y="0"/>
                      </a:lnTo>
                      <a:lnTo>
                        <a:pt x="29"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Freeform 111"/>
                <p:cNvSpPr>
                  <a:spLocks/>
                </p:cNvSpPr>
                <p:nvPr/>
              </p:nvSpPr>
              <p:spPr bwMode="auto">
                <a:xfrm>
                  <a:off x="3030" y="2826"/>
                  <a:ext cx="8" cy="1"/>
                </a:xfrm>
                <a:custGeom>
                  <a:avLst/>
                  <a:gdLst>
                    <a:gd name="T0" fmla="*/ 6 w 8"/>
                    <a:gd name="T1" fmla="*/ 0 h 1"/>
                    <a:gd name="T2" fmla="*/ 7 w 8"/>
                    <a:gd name="T3" fmla="*/ 0 h 1"/>
                    <a:gd name="T4" fmla="*/ 0 w 8"/>
                    <a:gd name="T5" fmla="*/ 0 h 1"/>
                    <a:gd name="T6" fmla="*/ 0 w 8"/>
                    <a:gd name="T7" fmla="*/ 0 h 1"/>
                    <a:gd name="T8" fmla="*/ 6 w 8"/>
                    <a:gd name="T9" fmla="*/ 0 h 1"/>
                  </a:gdLst>
                  <a:ahLst/>
                  <a:cxnLst>
                    <a:cxn ang="0">
                      <a:pos x="T0" y="T1"/>
                    </a:cxn>
                    <a:cxn ang="0">
                      <a:pos x="T2" y="T3"/>
                    </a:cxn>
                    <a:cxn ang="0">
                      <a:pos x="T4" y="T5"/>
                    </a:cxn>
                    <a:cxn ang="0">
                      <a:pos x="T6" y="T7"/>
                    </a:cxn>
                    <a:cxn ang="0">
                      <a:pos x="T8" y="T9"/>
                    </a:cxn>
                  </a:cxnLst>
                  <a:rect l="0" t="0" r="r" b="b"/>
                  <a:pathLst>
                    <a:path w="8" h="1">
                      <a:moveTo>
                        <a:pt x="6" y="0"/>
                      </a:moveTo>
                      <a:lnTo>
                        <a:pt x="7" y="0"/>
                      </a:lnTo>
                      <a:lnTo>
                        <a:pt x="0" y="0"/>
                      </a:lnTo>
                      <a:lnTo>
                        <a:pt x="0" y="0"/>
                      </a:lnTo>
                      <a:lnTo>
                        <a:pt x="6"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 name="Freeform 112"/>
                <p:cNvSpPr>
                  <a:spLocks/>
                </p:cNvSpPr>
                <p:nvPr/>
              </p:nvSpPr>
              <p:spPr bwMode="auto">
                <a:xfrm>
                  <a:off x="3030" y="2826"/>
                  <a:ext cx="11" cy="1"/>
                </a:xfrm>
                <a:custGeom>
                  <a:avLst/>
                  <a:gdLst>
                    <a:gd name="T0" fmla="*/ 9 w 11"/>
                    <a:gd name="T1" fmla="*/ 0 h 1"/>
                    <a:gd name="T2" fmla="*/ 10 w 11"/>
                    <a:gd name="T3" fmla="*/ 0 h 1"/>
                    <a:gd name="T4" fmla="*/ 0 w 11"/>
                    <a:gd name="T5" fmla="*/ 0 h 1"/>
                    <a:gd name="T6" fmla="*/ 0 w 11"/>
                    <a:gd name="T7" fmla="*/ 0 h 1"/>
                    <a:gd name="T8" fmla="*/ 9 w 11"/>
                    <a:gd name="T9" fmla="*/ 0 h 1"/>
                  </a:gdLst>
                  <a:ahLst/>
                  <a:cxnLst>
                    <a:cxn ang="0">
                      <a:pos x="T0" y="T1"/>
                    </a:cxn>
                    <a:cxn ang="0">
                      <a:pos x="T2" y="T3"/>
                    </a:cxn>
                    <a:cxn ang="0">
                      <a:pos x="T4" y="T5"/>
                    </a:cxn>
                    <a:cxn ang="0">
                      <a:pos x="T6" y="T7"/>
                    </a:cxn>
                    <a:cxn ang="0">
                      <a:pos x="T8" y="T9"/>
                    </a:cxn>
                  </a:cxnLst>
                  <a:rect l="0" t="0" r="r" b="b"/>
                  <a:pathLst>
                    <a:path w="11" h="1">
                      <a:moveTo>
                        <a:pt x="9" y="0"/>
                      </a:moveTo>
                      <a:lnTo>
                        <a:pt x="10" y="0"/>
                      </a:lnTo>
                      <a:lnTo>
                        <a:pt x="0" y="0"/>
                      </a:lnTo>
                      <a:lnTo>
                        <a:pt x="0" y="0"/>
                      </a:lnTo>
                      <a:lnTo>
                        <a:pt x="9"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 name="Freeform 113"/>
                <p:cNvSpPr>
                  <a:spLocks/>
                </p:cNvSpPr>
                <p:nvPr/>
              </p:nvSpPr>
              <p:spPr bwMode="auto">
                <a:xfrm>
                  <a:off x="3045" y="2826"/>
                  <a:ext cx="16" cy="1"/>
                </a:xfrm>
                <a:custGeom>
                  <a:avLst/>
                  <a:gdLst>
                    <a:gd name="T0" fmla="*/ 15 w 16"/>
                    <a:gd name="T1" fmla="*/ 0 h 1"/>
                    <a:gd name="T2" fmla="*/ 0 w 16"/>
                    <a:gd name="T3" fmla="*/ 0 h 1"/>
                    <a:gd name="T4" fmla="*/ 6 w 16"/>
                    <a:gd name="T5" fmla="*/ 0 h 1"/>
                    <a:gd name="T6" fmla="*/ 12 w 16"/>
                    <a:gd name="T7" fmla="*/ 0 h 1"/>
                    <a:gd name="T8" fmla="*/ 15 w 16"/>
                    <a:gd name="T9" fmla="*/ 0 h 1"/>
                    <a:gd name="T10" fmla="*/ 15 w 16"/>
                    <a:gd name="T11" fmla="*/ 0 h 1"/>
                  </a:gdLst>
                  <a:ahLst/>
                  <a:cxnLst>
                    <a:cxn ang="0">
                      <a:pos x="T0" y="T1"/>
                    </a:cxn>
                    <a:cxn ang="0">
                      <a:pos x="T2" y="T3"/>
                    </a:cxn>
                    <a:cxn ang="0">
                      <a:pos x="T4" y="T5"/>
                    </a:cxn>
                    <a:cxn ang="0">
                      <a:pos x="T6" y="T7"/>
                    </a:cxn>
                    <a:cxn ang="0">
                      <a:pos x="T8" y="T9"/>
                    </a:cxn>
                    <a:cxn ang="0">
                      <a:pos x="T10" y="T11"/>
                    </a:cxn>
                  </a:cxnLst>
                  <a:rect l="0" t="0" r="r" b="b"/>
                  <a:pathLst>
                    <a:path w="16" h="1">
                      <a:moveTo>
                        <a:pt x="15" y="0"/>
                      </a:moveTo>
                      <a:lnTo>
                        <a:pt x="0" y="0"/>
                      </a:lnTo>
                      <a:lnTo>
                        <a:pt x="6" y="0"/>
                      </a:lnTo>
                      <a:lnTo>
                        <a:pt x="12" y="0"/>
                      </a:lnTo>
                      <a:lnTo>
                        <a:pt x="15" y="0"/>
                      </a:lnTo>
                      <a:lnTo>
                        <a:pt x="1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6" name="Freeform 114"/>
                <p:cNvSpPr>
                  <a:spLocks/>
                </p:cNvSpPr>
                <p:nvPr/>
              </p:nvSpPr>
              <p:spPr bwMode="auto">
                <a:xfrm>
                  <a:off x="3045" y="2826"/>
                  <a:ext cx="16" cy="1"/>
                </a:xfrm>
                <a:custGeom>
                  <a:avLst/>
                  <a:gdLst>
                    <a:gd name="T0" fmla="*/ 15 w 16"/>
                    <a:gd name="T1" fmla="*/ 0 h 1"/>
                    <a:gd name="T2" fmla="*/ 0 w 16"/>
                    <a:gd name="T3" fmla="*/ 0 h 1"/>
                    <a:gd name="T4" fmla="*/ 6 w 16"/>
                    <a:gd name="T5" fmla="*/ 0 h 1"/>
                    <a:gd name="T6" fmla="*/ 12 w 16"/>
                    <a:gd name="T7" fmla="*/ 0 h 1"/>
                    <a:gd name="T8" fmla="*/ 15 w 16"/>
                    <a:gd name="T9" fmla="*/ 0 h 1"/>
                    <a:gd name="T10" fmla="*/ 15 w 16"/>
                    <a:gd name="T11" fmla="*/ 0 h 1"/>
                  </a:gdLst>
                  <a:ahLst/>
                  <a:cxnLst>
                    <a:cxn ang="0">
                      <a:pos x="T0" y="T1"/>
                    </a:cxn>
                    <a:cxn ang="0">
                      <a:pos x="T2" y="T3"/>
                    </a:cxn>
                    <a:cxn ang="0">
                      <a:pos x="T4" y="T5"/>
                    </a:cxn>
                    <a:cxn ang="0">
                      <a:pos x="T6" y="T7"/>
                    </a:cxn>
                    <a:cxn ang="0">
                      <a:pos x="T8" y="T9"/>
                    </a:cxn>
                    <a:cxn ang="0">
                      <a:pos x="T10" y="T11"/>
                    </a:cxn>
                  </a:cxnLst>
                  <a:rect l="0" t="0" r="r" b="b"/>
                  <a:pathLst>
                    <a:path w="16" h="1">
                      <a:moveTo>
                        <a:pt x="15" y="0"/>
                      </a:moveTo>
                      <a:lnTo>
                        <a:pt x="0" y="0"/>
                      </a:lnTo>
                      <a:lnTo>
                        <a:pt x="6" y="0"/>
                      </a:lnTo>
                      <a:lnTo>
                        <a:pt x="12" y="0"/>
                      </a:lnTo>
                      <a:lnTo>
                        <a:pt x="15" y="0"/>
                      </a:lnTo>
                      <a:lnTo>
                        <a:pt x="1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7" name="Freeform 115"/>
                <p:cNvSpPr>
                  <a:spLocks/>
                </p:cNvSpPr>
                <p:nvPr/>
              </p:nvSpPr>
              <p:spPr bwMode="auto">
                <a:xfrm>
                  <a:off x="3035" y="2826"/>
                  <a:ext cx="3" cy="1"/>
                </a:xfrm>
                <a:custGeom>
                  <a:avLst/>
                  <a:gdLst>
                    <a:gd name="T0" fmla="*/ 2 w 3"/>
                    <a:gd name="T1" fmla="*/ 0 h 1"/>
                    <a:gd name="T2" fmla="*/ 0 w 3"/>
                    <a:gd name="T3" fmla="*/ 0 h 1"/>
                    <a:gd name="T4" fmla="*/ 0 w 3"/>
                    <a:gd name="T5" fmla="*/ 0 h 1"/>
                    <a:gd name="T6" fmla="*/ 2 w 3"/>
                    <a:gd name="T7" fmla="*/ 0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lnTo>
                        <a:pt x="0" y="0"/>
                      </a:lnTo>
                      <a:lnTo>
                        <a:pt x="0" y="0"/>
                      </a:lnTo>
                      <a:lnTo>
                        <a:pt x="2" y="0"/>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8" name="Freeform 116"/>
                <p:cNvSpPr>
                  <a:spLocks/>
                </p:cNvSpPr>
                <p:nvPr/>
              </p:nvSpPr>
              <p:spPr bwMode="auto">
                <a:xfrm>
                  <a:off x="3035" y="2826"/>
                  <a:ext cx="3" cy="1"/>
                </a:xfrm>
                <a:custGeom>
                  <a:avLst/>
                  <a:gdLst>
                    <a:gd name="T0" fmla="*/ 2 w 3"/>
                    <a:gd name="T1" fmla="*/ 0 h 1"/>
                    <a:gd name="T2" fmla="*/ 0 w 3"/>
                    <a:gd name="T3" fmla="*/ 0 h 1"/>
                    <a:gd name="T4" fmla="*/ 0 w 3"/>
                    <a:gd name="T5" fmla="*/ 0 h 1"/>
                    <a:gd name="T6" fmla="*/ 2 w 3"/>
                    <a:gd name="T7" fmla="*/ 0 h 1"/>
                    <a:gd name="T8" fmla="*/ 2 w 3"/>
                    <a:gd name="T9" fmla="*/ 0 h 1"/>
                  </a:gdLst>
                  <a:ahLst/>
                  <a:cxnLst>
                    <a:cxn ang="0">
                      <a:pos x="T0" y="T1"/>
                    </a:cxn>
                    <a:cxn ang="0">
                      <a:pos x="T2" y="T3"/>
                    </a:cxn>
                    <a:cxn ang="0">
                      <a:pos x="T4" y="T5"/>
                    </a:cxn>
                    <a:cxn ang="0">
                      <a:pos x="T6" y="T7"/>
                    </a:cxn>
                    <a:cxn ang="0">
                      <a:pos x="T8" y="T9"/>
                    </a:cxn>
                  </a:cxnLst>
                  <a:rect l="0" t="0" r="r" b="b"/>
                  <a:pathLst>
                    <a:path w="3" h="1">
                      <a:moveTo>
                        <a:pt x="2" y="0"/>
                      </a:moveTo>
                      <a:lnTo>
                        <a:pt x="0" y="0"/>
                      </a:lnTo>
                      <a:lnTo>
                        <a:pt x="0" y="0"/>
                      </a:lnTo>
                      <a:lnTo>
                        <a:pt x="2" y="0"/>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1" name="Freeform 117"/>
              <p:cNvSpPr>
                <a:spLocks/>
              </p:cNvSpPr>
              <p:nvPr/>
            </p:nvSpPr>
            <p:spPr bwMode="auto">
              <a:xfrm>
                <a:off x="3060" y="2818"/>
                <a:ext cx="30" cy="15"/>
              </a:xfrm>
              <a:custGeom>
                <a:avLst/>
                <a:gdLst>
                  <a:gd name="T0" fmla="*/ 23 w 30"/>
                  <a:gd name="T1" fmla="*/ 0 h 15"/>
                  <a:gd name="T2" fmla="*/ 9 w 30"/>
                  <a:gd name="T3" fmla="*/ 0 h 15"/>
                  <a:gd name="T4" fmla="*/ 4 w 30"/>
                  <a:gd name="T5" fmla="*/ 1 h 15"/>
                  <a:gd name="T6" fmla="*/ 1 w 30"/>
                  <a:gd name="T7" fmla="*/ 4 h 15"/>
                  <a:gd name="T8" fmla="*/ 0 w 30"/>
                  <a:gd name="T9" fmla="*/ 7 h 15"/>
                  <a:gd name="T10" fmla="*/ 2 w 30"/>
                  <a:gd name="T11" fmla="*/ 10 h 15"/>
                  <a:gd name="T12" fmla="*/ 7 w 30"/>
                  <a:gd name="T13" fmla="*/ 12 h 15"/>
                  <a:gd name="T14" fmla="*/ 12 w 30"/>
                  <a:gd name="T15" fmla="*/ 14 h 15"/>
                  <a:gd name="T16" fmla="*/ 25 w 30"/>
                  <a:gd name="T17" fmla="*/ 11 h 15"/>
                  <a:gd name="T18" fmla="*/ 28 w 30"/>
                  <a:gd name="T19" fmla="*/ 9 h 15"/>
                  <a:gd name="T20" fmla="*/ 29 w 30"/>
                  <a:gd name="T21" fmla="*/ 7 h 15"/>
                  <a:gd name="T22" fmla="*/ 29 w 30"/>
                  <a:gd name="T23" fmla="*/ 4 h 15"/>
                  <a:gd name="T24" fmla="*/ 28 w 30"/>
                  <a:gd name="T25" fmla="*/ 1 h 15"/>
                  <a:gd name="T26" fmla="*/ 26 w 30"/>
                  <a:gd name="T27" fmla="*/ 0 h 15"/>
                  <a:gd name="T28" fmla="*/ 23 w 30"/>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5">
                    <a:moveTo>
                      <a:pt x="23" y="0"/>
                    </a:moveTo>
                    <a:lnTo>
                      <a:pt x="9" y="0"/>
                    </a:lnTo>
                    <a:lnTo>
                      <a:pt x="4" y="1"/>
                    </a:lnTo>
                    <a:lnTo>
                      <a:pt x="1" y="4"/>
                    </a:lnTo>
                    <a:lnTo>
                      <a:pt x="0" y="7"/>
                    </a:lnTo>
                    <a:lnTo>
                      <a:pt x="2" y="10"/>
                    </a:lnTo>
                    <a:lnTo>
                      <a:pt x="7" y="12"/>
                    </a:lnTo>
                    <a:lnTo>
                      <a:pt x="12" y="14"/>
                    </a:lnTo>
                    <a:lnTo>
                      <a:pt x="25" y="11"/>
                    </a:lnTo>
                    <a:lnTo>
                      <a:pt x="28" y="9"/>
                    </a:lnTo>
                    <a:lnTo>
                      <a:pt x="29" y="7"/>
                    </a:lnTo>
                    <a:lnTo>
                      <a:pt x="29" y="4"/>
                    </a:lnTo>
                    <a:lnTo>
                      <a:pt x="28" y="1"/>
                    </a:lnTo>
                    <a:lnTo>
                      <a:pt x="26" y="0"/>
                    </a:lnTo>
                    <a:lnTo>
                      <a:pt x="23"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2" name="Freeform 118"/>
              <p:cNvSpPr>
                <a:spLocks/>
              </p:cNvSpPr>
              <p:nvPr/>
            </p:nvSpPr>
            <p:spPr bwMode="auto">
              <a:xfrm>
                <a:off x="3060" y="2818"/>
                <a:ext cx="35" cy="19"/>
              </a:xfrm>
              <a:custGeom>
                <a:avLst/>
                <a:gdLst>
                  <a:gd name="T0" fmla="*/ 27 w 35"/>
                  <a:gd name="T1" fmla="*/ 0 h 19"/>
                  <a:gd name="T2" fmla="*/ 10 w 35"/>
                  <a:gd name="T3" fmla="*/ 0 h 19"/>
                  <a:gd name="T4" fmla="*/ 5 w 35"/>
                  <a:gd name="T5" fmla="*/ 2 h 19"/>
                  <a:gd name="T6" fmla="*/ 1 w 35"/>
                  <a:gd name="T7" fmla="*/ 5 h 19"/>
                  <a:gd name="T8" fmla="*/ 0 w 35"/>
                  <a:gd name="T9" fmla="*/ 10 h 19"/>
                  <a:gd name="T10" fmla="*/ 3 w 35"/>
                  <a:gd name="T11" fmla="*/ 13 h 19"/>
                  <a:gd name="T12" fmla="*/ 8 w 35"/>
                  <a:gd name="T13" fmla="*/ 16 h 19"/>
                  <a:gd name="T14" fmla="*/ 14 w 35"/>
                  <a:gd name="T15" fmla="*/ 18 h 19"/>
                  <a:gd name="T16" fmla="*/ 29 w 35"/>
                  <a:gd name="T17" fmla="*/ 14 h 19"/>
                  <a:gd name="T18" fmla="*/ 32 w 35"/>
                  <a:gd name="T19" fmla="*/ 11 h 19"/>
                  <a:gd name="T20" fmla="*/ 34 w 35"/>
                  <a:gd name="T21" fmla="*/ 8 h 19"/>
                  <a:gd name="T22" fmla="*/ 34 w 35"/>
                  <a:gd name="T23" fmla="*/ 5 h 19"/>
                  <a:gd name="T24" fmla="*/ 32 w 35"/>
                  <a:gd name="T25" fmla="*/ 2 h 19"/>
                  <a:gd name="T26" fmla="*/ 30 w 35"/>
                  <a:gd name="T27" fmla="*/ 1 h 19"/>
                  <a:gd name="T28" fmla="*/ 27 w 35"/>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19">
                    <a:moveTo>
                      <a:pt x="27" y="0"/>
                    </a:moveTo>
                    <a:lnTo>
                      <a:pt x="10" y="0"/>
                    </a:lnTo>
                    <a:lnTo>
                      <a:pt x="5" y="2"/>
                    </a:lnTo>
                    <a:lnTo>
                      <a:pt x="1" y="5"/>
                    </a:lnTo>
                    <a:lnTo>
                      <a:pt x="0" y="10"/>
                    </a:lnTo>
                    <a:lnTo>
                      <a:pt x="3" y="13"/>
                    </a:lnTo>
                    <a:lnTo>
                      <a:pt x="8" y="16"/>
                    </a:lnTo>
                    <a:lnTo>
                      <a:pt x="14" y="18"/>
                    </a:lnTo>
                    <a:lnTo>
                      <a:pt x="29" y="14"/>
                    </a:lnTo>
                    <a:lnTo>
                      <a:pt x="32" y="11"/>
                    </a:lnTo>
                    <a:lnTo>
                      <a:pt x="34" y="8"/>
                    </a:lnTo>
                    <a:lnTo>
                      <a:pt x="34" y="5"/>
                    </a:lnTo>
                    <a:lnTo>
                      <a:pt x="32" y="2"/>
                    </a:lnTo>
                    <a:lnTo>
                      <a:pt x="30" y="1"/>
                    </a:lnTo>
                    <a:lnTo>
                      <a:pt x="27"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3" name="Freeform 119"/>
              <p:cNvSpPr>
                <a:spLocks/>
              </p:cNvSpPr>
              <p:nvPr/>
            </p:nvSpPr>
            <p:spPr bwMode="auto">
              <a:xfrm>
                <a:off x="3076" y="2816"/>
                <a:ext cx="9" cy="3"/>
              </a:xfrm>
              <a:custGeom>
                <a:avLst/>
                <a:gdLst>
                  <a:gd name="T0" fmla="*/ 8 w 9"/>
                  <a:gd name="T1" fmla="*/ 1 h 3"/>
                  <a:gd name="T2" fmla="*/ 6 w 9"/>
                  <a:gd name="T3" fmla="*/ 0 h 3"/>
                  <a:gd name="T4" fmla="*/ 3 w 9"/>
                  <a:gd name="T5" fmla="*/ 0 h 3"/>
                  <a:gd name="T6" fmla="*/ 1 w 9"/>
                  <a:gd name="T7" fmla="*/ 0 h 3"/>
                  <a:gd name="T8" fmla="*/ 0 w 9"/>
                  <a:gd name="T9" fmla="*/ 1 h 3"/>
                  <a:gd name="T10" fmla="*/ 0 w 9"/>
                  <a:gd name="T11" fmla="*/ 2 h 3"/>
                  <a:gd name="T12" fmla="*/ 3 w 9"/>
                  <a:gd name="T13" fmla="*/ 2 h 3"/>
                  <a:gd name="T14" fmla="*/ 5 w 9"/>
                  <a:gd name="T15" fmla="*/ 2 h 3"/>
                  <a:gd name="T16" fmla="*/ 7 w 9"/>
                  <a:gd name="T17" fmla="*/ 2 h 3"/>
                  <a:gd name="T18" fmla="*/ 8 w 9"/>
                  <a:gd name="T19" fmla="*/ 2 h 3"/>
                  <a:gd name="T20" fmla="*/ 8 w 9"/>
                  <a:gd name="T21"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3">
                    <a:moveTo>
                      <a:pt x="8" y="1"/>
                    </a:moveTo>
                    <a:lnTo>
                      <a:pt x="6" y="0"/>
                    </a:lnTo>
                    <a:lnTo>
                      <a:pt x="3" y="0"/>
                    </a:lnTo>
                    <a:lnTo>
                      <a:pt x="1" y="0"/>
                    </a:lnTo>
                    <a:lnTo>
                      <a:pt x="0" y="1"/>
                    </a:lnTo>
                    <a:lnTo>
                      <a:pt x="0" y="2"/>
                    </a:lnTo>
                    <a:lnTo>
                      <a:pt x="3" y="2"/>
                    </a:lnTo>
                    <a:lnTo>
                      <a:pt x="5" y="2"/>
                    </a:lnTo>
                    <a:lnTo>
                      <a:pt x="7" y="2"/>
                    </a:lnTo>
                    <a:lnTo>
                      <a:pt x="8" y="2"/>
                    </a:lnTo>
                    <a:lnTo>
                      <a:pt x="8" y="1"/>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 name="Freeform 120"/>
              <p:cNvSpPr>
                <a:spLocks/>
              </p:cNvSpPr>
              <p:nvPr/>
            </p:nvSpPr>
            <p:spPr bwMode="auto">
              <a:xfrm>
                <a:off x="3076" y="2816"/>
                <a:ext cx="10" cy="10"/>
              </a:xfrm>
              <a:custGeom>
                <a:avLst/>
                <a:gdLst>
                  <a:gd name="T0" fmla="*/ 9 w 10"/>
                  <a:gd name="T1" fmla="*/ 5 h 10"/>
                  <a:gd name="T2" fmla="*/ 7 w 10"/>
                  <a:gd name="T3" fmla="*/ 1 h 10"/>
                  <a:gd name="T4" fmla="*/ 4 w 10"/>
                  <a:gd name="T5" fmla="*/ 0 h 10"/>
                  <a:gd name="T6" fmla="*/ 1 w 10"/>
                  <a:gd name="T7" fmla="*/ 1 h 10"/>
                  <a:gd name="T8" fmla="*/ 0 w 10"/>
                  <a:gd name="T9" fmla="*/ 3 h 10"/>
                  <a:gd name="T10" fmla="*/ 0 w 10"/>
                  <a:gd name="T11" fmla="*/ 8 h 10"/>
                  <a:gd name="T12" fmla="*/ 3 w 10"/>
                  <a:gd name="T13" fmla="*/ 9 h 10"/>
                  <a:gd name="T14" fmla="*/ 6 w 10"/>
                  <a:gd name="T15" fmla="*/ 9 h 10"/>
                  <a:gd name="T16" fmla="*/ 7 w 10"/>
                  <a:gd name="T17" fmla="*/ 9 h 10"/>
                  <a:gd name="T18" fmla="*/ 9 w 10"/>
                  <a:gd name="T19" fmla="*/ 7 h 10"/>
                  <a:gd name="T20" fmla="*/ 9 w 10"/>
                  <a:gd name="T2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9" y="5"/>
                    </a:moveTo>
                    <a:lnTo>
                      <a:pt x="7" y="1"/>
                    </a:lnTo>
                    <a:lnTo>
                      <a:pt x="4" y="0"/>
                    </a:lnTo>
                    <a:lnTo>
                      <a:pt x="1" y="1"/>
                    </a:lnTo>
                    <a:lnTo>
                      <a:pt x="0" y="3"/>
                    </a:lnTo>
                    <a:lnTo>
                      <a:pt x="0" y="8"/>
                    </a:lnTo>
                    <a:lnTo>
                      <a:pt x="3" y="9"/>
                    </a:lnTo>
                    <a:lnTo>
                      <a:pt x="6" y="9"/>
                    </a:lnTo>
                    <a:lnTo>
                      <a:pt x="7" y="9"/>
                    </a:lnTo>
                    <a:lnTo>
                      <a:pt x="9" y="7"/>
                    </a:lnTo>
                    <a:lnTo>
                      <a:pt x="9" y="5"/>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 name="Freeform 121"/>
              <p:cNvSpPr>
                <a:spLocks/>
              </p:cNvSpPr>
              <p:nvPr/>
            </p:nvSpPr>
            <p:spPr bwMode="auto">
              <a:xfrm>
                <a:off x="3084" y="2826"/>
                <a:ext cx="6" cy="1"/>
              </a:xfrm>
              <a:custGeom>
                <a:avLst/>
                <a:gdLst>
                  <a:gd name="T0" fmla="*/ 5 w 6"/>
                  <a:gd name="T1" fmla="*/ 0 h 1"/>
                  <a:gd name="T2" fmla="*/ 0 w 6"/>
                  <a:gd name="T3" fmla="*/ 0 h 1"/>
                  <a:gd name="T4" fmla="*/ 2 w 6"/>
                  <a:gd name="T5" fmla="*/ 0 h 1"/>
                  <a:gd name="T6" fmla="*/ 3 w 6"/>
                  <a:gd name="T7" fmla="*/ 0 h 1"/>
                  <a:gd name="T8" fmla="*/ 4 w 6"/>
                  <a:gd name="T9" fmla="*/ 0 h 1"/>
                  <a:gd name="T10" fmla="*/ 5 w 6"/>
                  <a:gd name="T11" fmla="*/ 0 h 1"/>
                </a:gdLst>
                <a:ahLst/>
                <a:cxnLst>
                  <a:cxn ang="0">
                    <a:pos x="T0" y="T1"/>
                  </a:cxn>
                  <a:cxn ang="0">
                    <a:pos x="T2" y="T3"/>
                  </a:cxn>
                  <a:cxn ang="0">
                    <a:pos x="T4" y="T5"/>
                  </a:cxn>
                  <a:cxn ang="0">
                    <a:pos x="T6" y="T7"/>
                  </a:cxn>
                  <a:cxn ang="0">
                    <a:pos x="T8" y="T9"/>
                  </a:cxn>
                  <a:cxn ang="0">
                    <a:pos x="T10" y="T11"/>
                  </a:cxn>
                </a:cxnLst>
                <a:rect l="0" t="0" r="r" b="b"/>
                <a:pathLst>
                  <a:path w="6" h="1">
                    <a:moveTo>
                      <a:pt x="5" y="0"/>
                    </a:moveTo>
                    <a:lnTo>
                      <a:pt x="0" y="0"/>
                    </a:lnTo>
                    <a:lnTo>
                      <a:pt x="2" y="0"/>
                    </a:lnTo>
                    <a:lnTo>
                      <a:pt x="3" y="0"/>
                    </a:lnTo>
                    <a:lnTo>
                      <a:pt x="4" y="0"/>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 name="Freeform 122"/>
              <p:cNvSpPr>
                <a:spLocks/>
              </p:cNvSpPr>
              <p:nvPr/>
            </p:nvSpPr>
            <p:spPr bwMode="auto">
              <a:xfrm>
                <a:off x="3084" y="2826"/>
                <a:ext cx="7" cy="3"/>
              </a:xfrm>
              <a:custGeom>
                <a:avLst/>
                <a:gdLst>
                  <a:gd name="T0" fmla="*/ 6 w 7"/>
                  <a:gd name="T1" fmla="*/ 0 h 3"/>
                  <a:gd name="T2" fmla="*/ 0 w 7"/>
                  <a:gd name="T3" fmla="*/ 0 h 3"/>
                  <a:gd name="T4" fmla="*/ 2 w 7"/>
                  <a:gd name="T5" fmla="*/ 1 h 3"/>
                  <a:gd name="T6" fmla="*/ 3 w 7"/>
                  <a:gd name="T7" fmla="*/ 2 h 3"/>
                  <a:gd name="T8" fmla="*/ 5 w 7"/>
                  <a:gd name="T9" fmla="*/ 1 h 3"/>
                  <a:gd name="T10" fmla="*/ 6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6" y="0"/>
                    </a:moveTo>
                    <a:lnTo>
                      <a:pt x="0" y="0"/>
                    </a:lnTo>
                    <a:lnTo>
                      <a:pt x="2" y="1"/>
                    </a:lnTo>
                    <a:lnTo>
                      <a:pt x="3" y="2"/>
                    </a:lnTo>
                    <a:lnTo>
                      <a:pt x="5" y="1"/>
                    </a:lnTo>
                    <a:lnTo>
                      <a:pt x="6"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 name="Freeform 123"/>
              <p:cNvSpPr>
                <a:spLocks/>
              </p:cNvSpPr>
              <p:nvPr/>
            </p:nvSpPr>
            <p:spPr bwMode="auto">
              <a:xfrm>
                <a:off x="3063" y="2826"/>
                <a:ext cx="8" cy="1"/>
              </a:xfrm>
              <a:custGeom>
                <a:avLst/>
                <a:gdLst>
                  <a:gd name="T0" fmla="*/ 7 w 8"/>
                  <a:gd name="T1" fmla="*/ 0 h 1"/>
                  <a:gd name="T2" fmla="*/ 4 w 8"/>
                  <a:gd name="T3" fmla="*/ 0 h 1"/>
                  <a:gd name="T4" fmla="*/ 1 w 8"/>
                  <a:gd name="T5" fmla="*/ 0 h 1"/>
                  <a:gd name="T6" fmla="*/ 0 w 8"/>
                  <a:gd name="T7" fmla="*/ 0 h 1"/>
                  <a:gd name="T8" fmla="*/ 1 w 8"/>
                  <a:gd name="T9" fmla="*/ 0 h 1"/>
                  <a:gd name="T10" fmla="*/ 3 w 8"/>
                  <a:gd name="T11" fmla="*/ 0 h 1"/>
                  <a:gd name="T12" fmla="*/ 3 w 8"/>
                  <a:gd name="T13" fmla="*/ 0 h 1"/>
                  <a:gd name="T14" fmla="*/ 5 w 8"/>
                  <a:gd name="T15" fmla="*/ 0 h 1"/>
                  <a:gd name="T16" fmla="*/ 7 w 8"/>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
                    <a:moveTo>
                      <a:pt x="7" y="0"/>
                    </a:moveTo>
                    <a:lnTo>
                      <a:pt x="4" y="0"/>
                    </a:lnTo>
                    <a:lnTo>
                      <a:pt x="1" y="0"/>
                    </a:lnTo>
                    <a:lnTo>
                      <a:pt x="0" y="0"/>
                    </a:lnTo>
                    <a:lnTo>
                      <a:pt x="1" y="0"/>
                    </a:lnTo>
                    <a:lnTo>
                      <a:pt x="3" y="0"/>
                    </a:lnTo>
                    <a:lnTo>
                      <a:pt x="3" y="0"/>
                    </a:lnTo>
                    <a:lnTo>
                      <a:pt x="5"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8" name="Freeform 124"/>
              <p:cNvSpPr>
                <a:spLocks/>
              </p:cNvSpPr>
              <p:nvPr/>
            </p:nvSpPr>
            <p:spPr bwMode="auto">
              <a:xfrm>
                <a:off x="3063" y="2826"/>
                <a:ext cx="11" cy="3"/>
              </a:xfrm>
              <a:custGeom>
                <a:avLst/>
                <a:gdLst>
                  <a:gd name="T0" fmla="*/ 10 w 11"/>
                  <a:gd name="T1" fmla="*/ 0 h 3"/>
                  <a:gd name="T2" fmla="*/ 5 w 11"/>
                  <a:gd name="T3" fmla="*/ 0 h 3"/>
                  <a:gd name="T4" fmla="*/ 1 w 11"/>
                  <a:gd name="T5" fmla="*/ 0 h 3"/>
                  <a:gd name="T6" fmla="*/ 0 w 11"/>
                  <a:gd name="T7" fmla="*/ 1 h 3"/>
                  <a:gd name="T8" fmla="*/ 1 w 11"/>
                  <a:gd name="T9" fmla="*/ 2 h 3"/>
                  <a:gd name="T10" fmla="*/ 4 w 11"/>
                  <a:gd name="T11" fmla="*/ 2 h 3"/>
                  <a:gd name="T12" fmla="*/ 4 w 11"/>
                  <a:gd name="T13" fmla="*/ 1 h 3"/>
                  <a:gd name="T14" fmla="*/ 6 w 11"/>
                  <a:gd name="T15" fmla="*/ 1 h 3"/>
                  <a:gd name="T16" fmla="*/ 10 w 1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
                    <a:moveTo>
                      <a:pt x="10" y="0"/>
                    </a:moveTo>
                    <a:lnTo>
                      <a:pt x="5" y="0"/>
                    </a:lnTo>
                    <a:lnTo>
                      <a:pt x="1" y="0"/>
                    </a:lnTo>
                    <a:lnTo>
                      <a:pt x="0" y="1"/>
                    </a:lnTo>
                    <a:lnTo>
                      <a:pt x="1" y="2"/>
                    </a:lnTo>
                    <a:lnTo>
                      <a:pt x="4" y="2"/>
                    </a:lnTo>
                    <a:lnTo>
                      <a:pt x="4" y="1"/>
                    </a:lnTo>
                    <a:lnTo>
                      <a:pt x="6" y="1"/>
                    </a:lnTo>
                    <a:lnTo>
                      <a:pt x="1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9" name="Freeform 125"/>
              <p:cNvSpPr>
                <a:spLocks/>
              </p:cNvSpPr>
              <p:nvPr/>
            </p:nvSpPr>
            <p:spPr bwMode="auto">
              <a:xfrm>
                <a:off x="3080" y="2816"/>
                <a:ext cx="5" cy="6"/>
              </a:xfrm>
              <a:custGeom>
                <a:avLst/>
                <a:gdLst>
                  <a:gd name="T0" fmla="*/ 2 w 5"/>
                  <a:gd name="T1" fmla="*/ 0 h 6"/>
                  <a:gd name="T2" fmla="*/ 2 w 5"/>
                  <a:gd name="T3" fmla="*/ 0 h 6"/>
                  <a:gd name="T4" fmla="*/ 2 w 5"/>
                  <a:gd name="T5" fmla="*/ 2 h 6"/>
                  <a:gd name="T6" fmla="*/ 2 w 5"/>
                  <a:gd name="T7" fmla="*/ 3 h 6"/>
                  <a:gd name="T8" fmla="*/ 1 w 5"/>
                  <a:gd name="T9" fmla="*/ 3 h 6"/>
                  <a:gd name="T10" fmla="*/ 0 w 5"/>
                  <a:gd name="T11" fmla="*/ 3 h 6"/>
                  <a:gd name="T12" fmla="*/ 0 w 5"/>
                  <a:gd name="T13" fmla="*/ 4 h 6"/>
                  <a:gd name="T14" fmla="*/ 2 w 5"/>
                  <a:gd name="T15" fmla="*/ 5 h 6"/>
                  <a:gd name="T16" fmla="*/ 3 w 5"/>
                  <a:gd name="T17" fmla="*/ 4 h 6"/>
                  <a:gd name="T18" fmla="*/ 4 w 5"/>
                  <a:gd name="T19" fmla="*/ 3 h 6"/>
                  <a:gd name="T20" fmla="*/ 4 w 5"/>
                  <a:gd name="T21" fmla="*/ 2 h 6"/>
                  <a:gd name="T22" fmla="*/ 3 w 5"/>
                  <a:gd name="T23" fmla="*/ 1 h 6"/>
                  <a:gd name="T24" fmla="*/ 2 w 5"/>
                  <a:gd name="T25" fmla="*/ 1 h 6"/>
                  <a:gd name="T26" fmla="*/ 2 w 5"/>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6">
                    <a:moveTo>
                      <a:pt x="2" y="0"/>
                    </a:moveTo>
                    <a:lnTo>
                      <a:pt x="2" y="0"/>
                    </a:lnTo>
                    <a:lnTo>
                      <a:pt x="2" y="2"/>
                    </a:lnTo>
                    <a:lnTo>
                      <a:pt x="2" y="3"/>
                    </a:lnTo>
                    <a:lnTo>
                      <a:pt x="1" y="3"/>
                    </a:lnTo>
                    <a:lnTo>
                      <a:pt x="0" y="3"/>
                    </a:lnTo>
                    <a:lnTo>
                      <a:pt x="0" y="4"/>
                    </a:lnTo>
                    <a:lnTo>
                      <a:pt x="2" y="5"/>
                    </a:lnTo>
                    <a:lnTo>
                      <a:pt x="3" y="4"/>
                    </a:lnTo>
                    <a:lnTo>
                      <a:pt x="4" y="3"/>
                    </a:lnTo>
                    <a:lnTo>
                      <a:pt x="4" y="2"/>
                    </a:lnTo>
                    <a:lnTo>
                      <a:pt x="3" y="1"/>
                    </a:lnTo>
                    <a:lnTo>
                      <a:pt x="2" y="1"/>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Freeform 126"/>
              <p:cNvSpPr>
                <a:spLocks/>
              </p:cNvSpPr>
              <p:nvPr/>
            </p:nvSpPr>
            <p:spPr bwMode="auto">
              <a:xfrm>
                <a:off x="3080" y="2816"/>
                <a:ext cx="6" cy="11"/>
              </a:xfrm>
              <a:custGeom>
                <a:avLst/>
                <a:gdLst>
                  <a:gd name="T0" fmla="*/ 2 w 6"/>
                  <a:gd name="T1" fmla="*/ 0 h 11"/>
                  <a:gd name="T2" fmla="*/ 3 w 6"/>
                  <a:gd name="T3" fmla="*/ 3 h 11"/>
                  <a:gd name="T4" fmla="*/ 3 w 6"/>
                  <a:gd name="T5" fmla="*/ 6 h 11"/>
                  <a:gd name="T6" fmla="*/ 1 w 6"/>
                  <a:gd name="T7" fmla="*/ 6 h 11"/>
                  <a:gd name="T8" fmla="*/ 0 w 6"/>
                  <a:gd name="T9" fmla="*/ 7 h 11"/>
                  <a:gd name="T10" fmla="*/ 0 w 6"/>
                  <a:gd name="T11" fmla="*/ 9 h 11"/>
                  <a:gd name="T12" fmla="*/ 2 w 6"/>
                  <a:gd name="T13" fmla="*/ 10 h 11"/>
                  <a:gd name="T14" fmla="*/ 4 w 6"/>
                  <a:gd name="T15" fmla="*/ 9 h 11"/>
                  <a:gd name="T16" fmla="*/ 5 w 6"/>
                  <a:gd name="T17" fmla="*/ 7 h 11"/>
                  <a:gd name="T18" fmla="*/ 5 w 6"/>
                  <a:gd name="T19" fmla="*/ 3 h 11"/>
                  <a:gd name="T20" fmla="*/ 4 w 6"/>
                  <a:gd name="T21" fmla="*/ 1 h 11"/>
                  <a:gd name="T22" fmla="*/ 3 w 6"/>
                  <a:gd name="T23" fmla="*/ 1 h 11"/>
                  <a:gd name="T24" fmla="*/ 2 w 6"/>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1">
                    <a:moveTo>
                      <a:pt x="2" y="0"/>
                    </a:moveTo>
                    <a:lnTo>
                      <a:pt x="3" y="3"/>
                    </a:lnTo>
                    <a:lnTo>
                      <a:pt x="3" y="6"/>
                    </a:lnTo>
                    <a:lnTo>
                      <a:pt x="1" y="6"/>
                    </a:lnTo>
                    <a:lnTo>
                      <a:pt x="0" y="7"/>
                    </a:lnTo>
                    <a:lnTo>
                      <a:pt x="0" y="9"/>
                    </a:lnTo>
                    <a:lnTo>
                      <a:pt x="2" y="10"/>
                    </a:lnTo>
                    <a:lnTo>
                      <a:pt x="4" y="9"/>
                    </a:lnTo>
                    <a:lnTo>
                      <a:pt x="5" y="7"/>
                    </a:lnTo>
                    <a:lnTo>
                      <a:pt x="5" y="3"/>
                    </a:lnTo>
                    <a:lnTo>
                      <a:pt x="4" y="1"/>
                    </a:lnTo>
                    <a:lnTo>
                      <a:pt x="3" y="1"/>
                    </a:lnTo>
                    <a:lnTo>
                      <a:pt x="2"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5" name="Line 127"/>
            <p:cNvSpPr>
              <a:spLocks noChangeShapeType="1"/>
            </p:cNvSpPr>
            <p:nvPr/>
          </p:nvSpPr>
          <p:spPr bwMode="auto">
            <a:xfrm>
              <a:off x="3418153" y="5081787"/>
              <a:ext cx="17632" cy="220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56" name="Group 128"/>
            <p:cNvGrpSpPr>
              <a:grpSpLocks/>
            </p:cNvGrpSpPr>
            <p:nvPr/>
          </p:nvGrpSpPr>
          <p:grpSpPr bwMode="auto">
            <a:xfrm>
              <a:off x="3656188" y="3397909"/>
              <a:ext cx="77142" cy="114610"/>
              <a:chOff x="2822" y="2847"/>
              <a:chExt cx="31" cy="32"/>
            </a:xfrm>
          </p:grpSpPr>
          <p:sp>
            <p:nvSpPr>
              <p:cNvPr id="996" name="Freeform 129"/>
              <p:cNvSpPr>
                <a:spLocks/>
              </p:cNvSpPr>
              <p:nvPr/>
            </p:nvSpPr>
            <p:spPr bwMode="auto">
              <a:xfrm>
                <a:off x="2822" y="2847"/>
                <a:ext cx="31" cy="32"/>
              </a:xfrm>
              <a:custGeom>
                <a:avLst/>
                <a:gdLst>
                  <a:gd name="T0" fmla="*/ 0 w 31"/>
                  <a:gd name="T1" fmla="*/ 4 h 32"/>
                  <a:gd name="T2" fmla="*/ 3 w 31"/>
                  <a:gd name="T3" fmla="*/ 5 h 32"/>
                  <a:gd name="T4" fmla="*/ 6 w 31"/>
                  <a:gd name="T5" fmla="*/ 4 h 32"/>
                  <a:gd name="T6" fmla="*/ 7 w 31"/>
                  <a:gd name="T7" fmla="*/ 5 h 32"/>
                  <a:gd name="T8" fmla="*/ 11 w 31"/>
                  <a:gd name="T9" fmla="*/ 5 h 32"/>
                  <a:gd name="T10" fmla="*/ 14 w 31"/>
                  <a:gd name="T11" fmla="*/ 5 h 32"/>
                  <a:gd name="T12" fmla="*/ 15 w 31"/>
                  <a:gd name="T13" fmla="*/ 4 h 32"/>
                  <a:gd name="T14" fmla="*/ 17 w 31"/>
                  <a:gd name="T15" fmla="*/ 4 h 32"/>
                  <a:gd name="T16" fmla="*/ 18 w 31"/>
                  <a:gd name="T17" fmla="*/ 4 h 32"/>
                  <a:gd name="T18" fmla="*/ 18 w 31"/>
                  <a:gd name="T19" fmla="*/ 2 h 32"/>
                  <a:gd name="T20" fmla="*/ 20 w 31"/>
                  <a:gd name="T21" fmla="*/ 0 h 32"/>
                  <a:gd name="T22" fmla="*/ 24 w 31"/>
                  <a:gd name="T23" fmla="*/ 1 h 32"/>
                  <a:gd name="T24" fmla="*/ 25 w 31"/>
                  <a:gd name="T25" fmla="*/ 4 h 32"/>
                  <a:gd name="T26" fmla="*/ 25 w 31"/>
                  <a:gd name="T27" fmla="*/ 6 h 32"/>
                  <a:gd name="T28" fmla="*/ 25 w 31"/>
                  <a:gd name="T29" fmla="*/ 7 h 32"/>
                  <a:gd name="T30" fmla="*/ 27 w 31"/>
                  <a:gd name="T31" fmla="*/ 8 h 32"/>
                  <a:gd name="T32" fmla="*/ 29 w 31"/>
                  <a:gd name="T33" fmla="*/ 9 h 32"/>
                  <a:gd name="T34" fmla="*/ 29 w 31"/>
                  <a:gd name="T35" fmla="*/ 11 h 32"/>
                  <a:gd name="T36" fmla="*/ 28 w 31"/>
                  <a:gd name="T37" fmla="*/ 12 h 32"/>
                  <a:gd name="T38" fmla="*/ 26 w 31"/>
                  <a:gd name="T39" fmla="*/ 12 h 32"/>
                  <a:gd name="T40" fmla="*/ 27 w 31"/>
                  <a:gd name="T41" fmla="*/ 16 h 32"/>
                  <a:gd name="T42" fmla="*/ 27 w 31"/>
                  <a:gd name="T43" fmla="*/ 18 h 32"/>
                  <a:gd name="T44" fmla="*/ 28 w 31"/>
                  <a:gd name="T45" fmla="*/ 20 h 32"/>
                  <a:gd name="T46" fmla="*/ 29 w 31"/>
                  <a:gd name="T47" fmla="*/ 21 h 32"/>
                  <a:gd name="T48" fmla="*/ 29 w 31"/>
                  <a:gd name="T49" fmla="*/ 24 h 32"/>
                  <a:gd name="T50" fmla="*/ 30 w 31"/>
                  <a:gd name="T51" fmla="*/ 28 h 32"/>
                  <a:gd name="T52" fmla="*/ 29 w 31"/>
                  <a:gd name="T53" fmla="*/ 30 h 32"/>
                  <a:gd name="T54" fmla="*/ 27 w 31"/>
                  <a:gd name="T55" fmla="*/ 31 h 32"/>
                  <a:gd name="T56" fmla="*/ 25 w 31"/>
                  <a:gd name="T57" fmla="*/ 30 h 32"/>
                  <a:gd name="T58" fmla="*/ 24 w 31"/>
                  <a:gd name="T59" fmla="*/ 29 h 32"/>
                  <a:gd name="T60" fmla="*/ 23 w 31"/>
                  <a:gd name="T61" fmla="*/ 29 h 32"/>
                  <a:gd name="T62" fmla="*/ 21 w 31"/>
                  <a:gd name="T63" fmla="*/ 27 h 32"/>
                  <a:gd name="T64" fmla="*/ 21 w 31"/>
                  <a:gd name="T65" fmla="*/ 25 h 32"/>
                  <a:gd name="T66" fmla="*/ 21 w 31"/>
                  <a:gd name="T67" fmla="*/ 23 h 32"/>
                  <a:gd name="T68" fmla="*/ 19 w 31"/>
                  <a:gd name="T69" fmla="*/ 23 h 32"/>
                  <a:gd name="T70" fmla="*/ 19 w 31"/>
                  <a:gd name="T71" fmla="*/ 25 h 32"/>
                  <a:gd name="T72" fmla="*/ 20 w 31"/>
                  <a:gd name="T73" fmla="*/ 27 h 32"/>
                  <a:gd name="T74" fmla="*/ 20 w 31"/>
                  <a:gd name="T75" fmla="*/ 30 h 32"/>
                  <a:gd name="T76" fmla="*/ 16 w 31"/>
                  <a:gd name="T77" fmla="*/ 30 h 32"/>
                  <a:gd name="T78" fmla="*/ 16 w 31"/>
                  <a:gd name="T79" fmla="*/ 29 h 32"/>
                  <a:gd name="T80" fmla="*/ 17 w 31"/>
                  <a:gd name="T81" fmla="*/ 27 h 32"/>
                  <a:gd name="T82" fmla="*/ 16 w 31"/>
                  <a:gd name="T83" fmla="*/ 26 h 32"/>
                  <a:gd name="T84" fmla="*/ 16 w 31"/>
                  <a:gd name="T85" fmla="*/ 26 h 32"/>
                  <a:gd name="T86" fmla="*/ 15 w 31"/>
                  <a:gd name="T87" fmla="*/ 25 h 32"/>
                  <a:gd name="T88" fmla="*/ 14 w 31"/>
                  <a:gd name="T89" fmla="*/ 23 h 32"/>
                  <a:gd name="T90" fmla="*/ 13 w 31"/>
                  <a:gd name="T91" fmla="*/ 21 h 32"/>
                  <a:gd name="T92" fmla="*/ 12 w 31"/>
                  <a:gd name="T93" fmla="*/ 20 h 32"/>
                  <a:gd name="T94" fmla="*/ 12 w 31"/>
                  <a:gd name="T95" fmla="*/ 18 h 32"/>
                  <a:gd name="T96" fmla="*/ 13 w 31"/>
                  <a:gd name="T97" fmla="*/ 17 h 32"/>
                  <a:gd name="T98" fmla="*/ 12 w 31"/>
                  <a:gd name="T99" fmla="*/ 14 h 32"/>
                  <a:gd name="T100" fmla="*/ 12 w 31"/>
                  <a:gd name="T101" fmla="*/ 11 h 32"/>
                  <a:gd name="T102" fmla="*/ 11 w 31"/>
                  <a:gd name="T103" fmla="*/ 9 h 32"/>
                  <a:gd name="T104" fmla="*/ 7 w 31"/>
                  <a:gd name="T105" fmla="*/ 8 h 32"/>
                  <a:gd name="T106" fmla="*/ 7 w 31"/>
                  <a:gd name="T107" fmla="*/ 6 h 32"/>
                  <a:gd name="T108" fmla="*/ 5 w 31"/>
                  <a:gd name="T109" fmla="*/ 6 h 32"/>
                  <a:gd name="T110" fmla="*/ 3 w 31"/>
                  <a:gd name="T111" fmla="*/ 6 h 32"/>
                  <a:gd name="T112" fmla="*/ 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0" y="6"/>
                    </a:moveTo>
                    <a:lnTo>
                      <a:pt x="0" y="4"/>
                    </a:lnTo>
                    <a:lnTo>
                      <a:pt x="3" y="4"/>
                    </a:lnTo>
                    <a:lnTo>
                      <a:pt x="3" y="5"/>
                    </a:lnTo>
                    <a:lnTo>
                      <a:pt x="5" y="5"/>
                    </a:lnTo>
                    <a:lnTo>
                      <a:pt x="6" y="4"/>
                    </a:lnTo>
                    <a:lnTo>
                      <a:pt x="7" y="4"/>
                    </a:lnTo>
                    <a:lnTo>
                      <a:pt x="7" y="5"/>
                    </a:lnTo>
                    <a:lnTo>
                      <a:pt x="7" y="5"/>
                    </a:lnTo>
                    <a:lnTo>
                      <a:pt x="11" y="5"/>
                    </a:lnTo>
                    <a:lnTo>
                      <a:pt x="12" y="5"/>
                    </a:lnTo>
                    <a:lnTo>
                      <a:pt x="14" y="5"/>
                    </a:lnTo>
                    <a:lnTo>
                      <a:pt x="15" y="5"/>
                    </a:lnTo>
                    <a:lnTo>
                      <a:pt x="15" y="4"/>
                    </a:lnTo>
                    <a:lnTo>
                      <a:pt x="16" y="4"/>
                    </a:lnTo>
                    <a:lnTo>
                      <a:pt x="17" y="4"/>
                    </a:lnTo>
                    <a:lnTo>
                      <a:pt x="17" y="4"/>
                    </a:lnTo>
                    <a:lnTo>
                      <a:pt x="18" y="4"/>
                    </a:lnTo>
                    <a:lnTo>
                      <a:pt x="18" y="3"/>
                    </a:lnTo>
                    <a:lnTo>
                      <a:pt x="18" y="2"/>
                    </a:lnTo>
                    <a:lnTo>
                      <a:pt x="19" y="1"/>
                    </a:lnTo>
                    <a:lnTo>
                      <a:pt x="20" y="0"/>
                    </a:lnTo>
                    <a:lnTo>
                      <a:pt x="22" y="0"/>
                    </a:lnTo>
                    <a:lnTo>
                      <a:pt x="24" y="1"/>
                    </a:lnTo>
                    <a:lnTo>
                      <a:pt x="25" y="3"/>
                    </a:lnTo>
                    <a:lnTo>
                      <a:pt x="25" y="4"/>
                    </a:lnTo>
                    <a:lnTo>
                      <a:pt x="25" y="5"/>
                    </a:lnTo>
                    <a:lnTo>
                      <a:pt x="25" y="6"/>
                    </a:lnTo>
                    <a:lnTo>
                      <a:pt x="24" y="7"/>
                    </a:lnTo>
                    <a:lnTo>
                      <a:pt x="25" y="7"/>
                    </a:lnTo>
                    <a:lnTo>
                      <a:pt x="26" y="7"/>
                    </a:lnTo>
                    <a:lnTo>
                      <a:pt x="27" y="8"/>
                    </a:lnTo>
                    <a:lnTo>
                      <a:pt x="29" y="8"/>
                    </a:lnTo>
                    <a:lnTo>
                      <a:pt x="29" y="9"/>
                    </a:lnTo>
                    <a:lnTo>
                      <a:pt x="29" y="10"/>
                    </a:lnTo>
                    <a:lnTo>
                      <a:pt x="29" y="11"/>
                    </a:lnTo>
                    <a:lnTo>
                      <a:pt x="29" y="12"/>
                    </a:lnTo>
                    <a:lnTo>
                      <a:pt x="28" y="12"/>
                    </a:lnTo>
                    <a:lnTo>
                      <a:pt x="27" y="12"/>
                    </a:lnTo>
                    <a:lnTo>
                      <a:pt x="26" y="12"/>
                    </a:lnTo>
                    <a:lnTo>
                      <a:pt x="27" y="12"/>
                    </a:lnTo>
                    <a:lnTo>
                      <a:pt x="27" y="16"/>
                    </a:lnTo>
                    <a:lnTo>
                      <a:pt x="27" y="17"/>
                    </a:lnTo>
                    <a:lnTo>
                      <a:pt x="27" y="18"/>
                    </a:lnTo>
                    <a:lnTo>
                      <a:pt x="27" y="19"/>
                    </a:lnTo>
                    <a:lnTo>
                      <a:pt x="28" y="20"/>
                    </a:lnTo>
                    <a:lnTo>
                      <a:pt x="28" y="21"/>
                    </a:lnTo>
                    <a:lnTo>
                      <a:pt x="29" y="21"/>
                    </a:lnTo>
                    <a:lnTo>
                      <a:pt x="29" y="23"/>
                    </a:lnTo>
                    <a:lnTo>
                      <a:pt x="29" y="24"/>
                    </a:lnTo>
                    <a:lnTo>
                      <a:pt x="30" y="26"/>
                    </a:lnTo>
                    <a:lnTo>
                      <a:pt x="30" y="28"/>
                    </a:lnTo>
                    <a:lnTo>
                      <a:pt x="30" y="30"/>
                    </a:lnTo>
                    <a:lnTo>
                      <a:pt x="29" y="30"/>
                    </a:lnTo>
                    <a:lnTo>
                      <a:pt x="29" y="30"/>
                    </a:lnTo>
                    <a:lnTo>
                      <a:pt x="27" y="31"/>
                    </a:lnTo>
                    <a:lnTo>
                      <a:pt x="25" y="30"/>
                    </a:lnTo>
                    <a:lnTo>
                      <a:pt x="25" y="30"/>
                    </a:lnTo>
                    <a:lnTo>
                      <a:pt x="25" y="30"/>
                    </a:lnTo>
                    <a:lnTo>
                      <a:pt x="24" y="29"/>
                    </a:lnTo>
                    <a:lnTo>
                      <a:pt x="23" y="28"/>
                    </a:lnTo>
                    <a:lnTo>
                      <a:pt x="23" y="29"/>
                    </a:lnTo>
                    <a:lnTo>
                      <a:pt x="22" y="28"/>
                    </a:lnTo>
                    <a:lnTo>
                      <a:pt x="21" y="27"/>
                    </a:lnTo>
                    <a:lnTo>
                      <a:pt x="21" y="26"/>
                    </a:lnTo>
                    <a:lnTo>
                      <a:pt x="21" y="25"/>
                    </a:lnTo>
                    <a:lnTo>
                      <a:pt x="21" y="24"/>
                    </a:lnTo>
                    <a:lnTo>
                      <a:pt x="21" y="23"/>
                    </a:lnTo>
                    <a:lnTo>
                      <a:pt x="20" y="23"/>
                    </a:lnTo>
                    <a:lnTo>
                      <a:pt x="19" y="23"/>
                    </a:lnTo>
                    <a:lnTo>
                      <a:pt x="18" y="24"/>
                    </a:lnTo>
                    <a:lnTo>
                      <a:pt x="19" y="25"/>
                    </a:lnTo>
                    <a:lnTo>
                      <a:pt x="19" y="26"/>
                    </a:lnTo>
                    <a:lnTo>
                      <a:pt x="20" y="27"/>
                    </a:lnTo>
                    <a:lnTo>
                      <a:pt x="20" y="29"/>
                    </a:lnTo>
                    <a:lnTo>
                      <a:pt x="20" y="30"/>
                    </a:lnTo>
                    <a:lnTo>
                      <a:pt x="18" y="30"/>
                    </a:lnTo>
                    <a:lnTo>
                      <a:pt x="16" y="30"/>
                    </a:lnTo>
                    <a:lnTo>
                      <a:pt x="16" y="30"/>
                    </a:lnTo>
                    <a:lnTo>
                      <a:pt x="16" y="29"/>
                    </a:lnTo>
                    <a:lnTo>
                      <a:pt x="17" y="28"/>
                    </a:lnTo>
                    <a:lnTo>
                      <a:pt x="17" y="27"/>
                    </a:lnTo>
                    <a:lnTo>
                      <a:pt x="17" y="26"/>
                    </a:lnTo>
                    <a:lnTo>
                      <a:pt x="16" y="26"/>
                    </a:lnTo>
                    <a:lnTo>
                      <a:pt x="16" y="26"/>
                    </a:lnTo>
                    <a:lnTo>
                      <a:pt x="16" y="26"/>
                    </a:lnTo>
                    <a:lnTo>
                      <a:pt x="16" y="25"/>
                    </a:lnTo>
                    <a:lnTo>
                      <a:pt x="15" y="25"/>
                    </a:lnTo>
                    <a:lnTo>
                      <a:pt x="14" y="24"/>
                    </a:lnTo>
                    <a:lnTo>
                      <a:pt x="14"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7" y="8"/>
                    </a:lnTo>
                    <a:lnTo>
                      <a:pt x="7" y="7"/>
                    </a:lnTo>
                    <a:lnTo>
                      <a:pt x="7"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7" name="Freeform 130"/>
              <p:cNvSpPr>
                <a:spLocks/>
              </p:cNvSpPr>
              <p:nvPr/>
            </p:nvSpPr>
            <p:spPr bwMode="auto">
              <a:xfrm>
                <a:off x="2822" y="2847"/>
                <a:ext cx="31" cy="32"/>
              </a:xfrm>
              <a:custGeom>
                <a:avLst/>
                <a:gdLst>
                  <a:gd name="T0" fmla="*/ 0 w 31"/>
                  <a:gd name="T1" fmla="*/ 4 h 32"/>
                  <a:gd name="T2" fmla="*/ 3 w 31"/>
                  <a:gd name="T3" fmla="*/ 5 h 32"/>
                  <a:gd name="T4" fmla="*/ 6 w 31"/>
                  <a:gd name="T5" fmla="*/ 4 h 32"/>
                  <a:gd name="T6" fmla="*/ 7 w 31"/>
                  <a:gd name="T7" fmla="*/ 5 h 32"/>
                  <a:gd name="T8" fmla="*/ 11 w 31"/>
                  <a:gd name="T9" fmla="*/ 5 h 32"/>
                  <a:gd name="T10" fmla="*/ 14 w 31"/>
                  <a:gd name="T11" fmla="*/ 5 h 32"/>
                  <a:gd name="T12" fmla="*/ 15 w 31"/>
                  <a:gd name="T13" fmla="*/ 4 h 32"/>
                  <a:gd name="T14" fmla="*/ 17 w 31"/>
                  <a:gd name="T15" fmla="*/ 4 h 32"/>
                  <a:gd name="T16" fmla="*/ 18 w 31"/>
                  <a:gd name="T17" fmla="*/ 4 h 32"/>
                  <a:gd name="T18" fmla="*/ 18 w 31"/>
                  <a:gd name="T19" fmla="*/ 2 h 32"/>
                  <a:gd name="T20" fmla="*/ 20 w 31"/>
                  <a:gd name="T21" fmla="*/ 0 h 32"/>
                  <a:gd name="T22" fmla="*/ 24 w 31"/>
                  <a:gd name="T23" fmla="*/ 1 h 32"/>
                  <a:gd name="T24" fmla="*/ 25 w 31"/>
                  <a:gd name="T25" fmla="*/ 4 h 32"/>
                  <a:gd name="T26" fmla="*/ 25 w 31"/>
                  <a:gd name="T27" fmla="*/ 6 h 32"/>
                  <a:gd name="T28" fmla="*/ 25 w 31"/>
                  <a:gd name="T29" fmla="*/ 7 h 32"/>
                  <a:gd name="T30" fmla="*/ 27 w 31"/>
                  <a:gd name="T31" fmla="*/ 8 h 32"/>
                  <a:gd name="T32" fmla="*/ 29 w 31"/>
                  <a:gd name="T33" fmla="*/ 9 h 32"/>
                  <a:gd name="T34" fmla="*/ 29 w 31"/>
                  <a:gd name="T35" fmla="*/ 11 h 32"/>
                  <a:gd name="T36" fmla="*/ 28 w 31"/>
                  <a:gd name="T37" fmla="*/ 12 h 32"/>
                  <a:gd name="T38" fmla="*/ 26 w 31"/>
                  <a:gd name="T39" fmla="*/ 12 h 32"/>
                  <a:gd name="T40" fmla="*/ 27 w 31"/>
                  <a:gd name="T41" fmla="*/ 16 h 32"/>
                  <a:gd name="T42" fmla="*/ 27 w 31"/>
                  <a:gd name="T43" fmla="*/ 18 h 32"/>
                  <a:gd name="T44" fmla="*/ 28 w 31"/>
                  <a:gd name="T45" fmla="*/ 20 h 32"/>
                  <a:gd name="T46" fmla="*/ 29 w 31"/>
                  <a:gd name="T47" fmla="*/ 21 h 32"/>
                  <a:gd name="T48" fmla="*/ 29 w 31"/>
                  <a:gd name="T49" fmla="*/ 24 h 32"/>
                  <a:gd name="T50" fmla="*/ 30 w 31"/>
                  <a:gd name="T51" fmla="*/ 28 h 32"/>
                  <a:gd name="T52" fmla="*/ 29 w 31"/>
                  <a:gd name="T53" fmla="*/ 30 h 32"/>
                  <a:gd name="T54" fmla="*/ 27 w 31"/>
                  <a:gd name="T55" fmla="*/ 31 h 32"/>
                  <a:gd name="T56" fmla="*/ 25 w 31"/>
                  <a:gd name="T57" fmla="*/ 30 h 32"/>
                  <a:gd name="T58" fmla="*/ 24 w 31"/>
                  <a:gd name="T59" fmla="*/ 29 h 32"/>
                  <a:gd name="T60" fmla="*/ 23 w 31"/>
                  <a:gd name="T61" fmla="*/ 29 h 32"/>
                  <a:gd name="T62" fmla="*/ 21 w 31"/>
                  <a:gd name="T63" fmla="*/ 27 h 32"/>
                  <a:gd name="T64" fmla="*/ 21 w 31"/>
                  <a:gd name="T65" fmla="*/ 25 h 32"/>
                  <a:gd name="T66" fmla="*/ 21 w 31"/>
                  <a:gd name="T67" fmla="*/ 23 h 32"/>
                  <a:gd name="T68" fmla="*/ 19 w 31"/>
                  <a:gd name="T69" fmla="*/ 23 h 32"/>
                  <a:gd name="T70" fmla="*/ 19 w 31"/>
                  <a:gd name="T71" fmla="*/ 25 h 32"/>
                  <a:gd name="T72" fmla="*/ 20 w 31"/>
                  <a:gd name="T73" fmla="*/ 27 h 32"/>
                  <a:gd name="T74" fmla="*/ 20 w 31"/>
                  <a:gd name="T75" fmla="*/ 30 h 32"/>
                  <a:gd name="T76" fmla="*/ 16 w 31"/>
                  <a:gd name="T77" fmla="*/ 30 h 32"/>
                  <a:gd name="T78" fmla="*/ 16 w 31"/>
                  <a:gd name="T79" fmla="*/ 29 h 32"/>
                  <a:gd name="T80" fmla="*/ 17 w 31"/>
                  <a:gd name="T81" fmla="*/ 27 h 32"/>
                  <a:gd name="T82" fmla="*/ 16 w 31"/>
                  <a:gd name="T83" fmla="*/ 26 h 32"/>
                  <a:gd name="T84" fmla="*/ 16 w 31"/>
                  <a:gd name="T85" fmla="*/ 26 h 32"/>
                  <a:gd name="T86" fmla="*/ 15 w 31"/>
                  <a:gd name="T87" fmla="*/ 25 h 32"/>
                  <a:gd name="T88" fmla="*/ 14 w 31"/>
                  <a:gd name="T89" fmla="*/ 23 h 32"/>
                  <a:gd name="T90" fmla="*/ 13 w 31"/>
                  <a:gd name="T91" fmla="*/ 21 h 32"/>
                  <a:gd name="T92" fmla="*/ 12 w 31"/>
                  <a:gd name="T93" fmla="*/ 20 h 32"/>
                  <a:gd name="T94" fmla="*/ 12 w 31"/>
                  <a:gd name="T95" fmla="*/ 18 h 32"/>
                  <a:gd name="T96" fmla="*/ 13 w 31"/>
                  <a:gd name="T97" fmla="*/ 17 h 32"/>
                  <a:gd name="T98" fmla="*/ 12 w 31"/>
                  <a:gd name="T99" fmla="*/ 14 h 32"/>
                  <a:gd name="T100" fmla="*/ 12 w 31"/>
                  <a:gd name="T101" fmla="*/ 11 h 32"/>
                  <a:gd name="T102" fmla="*/ 11 w 31"/>
                  <a:gd name="T103" fmla="*/ 9 h 32"/>
                  <a:gd name="T104" fmla="*/ 7 w 31"/>
                  <a:gd name="T105" fmla="*/ 8 h 32"/>
                  <a:gd name="T106" fmla="*/ 7 w 31"/>
                  <a:gd name="T107" fmla="*/ 6 h 32"/>
                  <a:gd name="T108" fmla="*/ 5 w 31"/>
                  <a:gd name="T109" fmla="*/ 6 h 32"/>
                  <a:gd name="T110" fmla="*/ 3 w 31"/>
                  <a:gd name="T111" fmla="*/ 6 h 32"/>
                  <a:gd name="T112" fmla="*/ 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0" y="6"/>
                    </a:moveTo>
                    <a:lnTo>
                      <a:pt x="0" y="4"/>
                    </a:lnTo>
                    <a:lnTo>
                      <a:pt x="3" y="4"/>
                    </a:lnTo>
                    <a:lnTo>
                      <a:pt x="3" y="5"/>
                    </a:lnTo>
                    <a:lnTo>
                      <a:pt x="5" y="5"/>
                    </a:lnTo>
                    <a:lnTo>
                      <a:pt x="6" y="4"/>
                    </a:lnTo>
                    <a:lnTo>
                      <a:pt x="7" y="4"/>
                    </a:lnTo>
                    <a:lnTo>
                      <a:pt x="7" y="5"/>
                    </a:lnTo>
                    <a:lnTo>
                      <a:pt x="7" y="5"/>
                    </a:lnTo>
                    <a:lnTo>
                      <a:pt x="11" y="5"/>
                    </a:lnTo>
                    <a:lnTo>
                      <a:pt x="12" y="5"/>
                    </a:lnTo>
                    <a:lnTo>
                      <a:pt x="14" y="5"/>
                    </a:lnTo>
                    <a:lnTo>
                      <a:pt x="15" y="5"/>
                    </a:lnTo>
                    <a:lnTo>
                      <a:pt x="15" y="4"/>
                    </a:lnTo>
                    <a:lnTo>
                      <a:pt x="16" y="4"/>
                    </a:lnTo>
                    <a:lnTo>
                      <a:pt x="17" y="4"/>
                    </a:lnTo>
                    <a:lnTo>
                      <a:pt x="17" y="4"/>
                    </a:lnTo>
                    <a:lnTo>
                      <a:pt x="18" y="4"/>
                    </a:lnTo>
                    <a:lnTo>
                      <a:pt x="18" y="3"/>
                    </a:lnTo>
                    <a:lnTo>
                      <a:pt x="18" y="2"/>
                    </a:lnTo>
                    <a:lnTo>
                      <a:pt x="19" y="1"/>
                    </a:lnTo>
                    <a:lnTo>
                      <a:pt x="20" y="0"/>
                    </a:lnTo>
                    <a:lnTo>
                      <a:pt x="22" y="0"/>
                    </a:lnTo>
                    <a:lnTo>
                      <a:pt x="24" y="1"/>
                    </a:lnTo>
                    <a:lnTo>
                      <a:pt x="25" y="3"/>
                    </a:lnTo>
                    <a:lnTo>
                      <a:pt x="25" y="4"/>
                    </a:lnTo>
                    <a:lnTo>
                      <a:pt x="25" y="5"/>
                    </a:lnTo>
                    <a:lnTo>
                      <a:pt x="25" y="6"/>
                    </a:lnTo>
                    <a:lnTo>
                      <a:pt x="24" y="7"/>
                    </a:lnTo>
                    <a:lnTo>
                      <a:pt x="25" y="7"/>
                    </a:lnTo>
                    <a:lnTo>
                      <a:pt x="26" y="7"/>
                    </a:lnTo>
                    <a:lnTo>
                      <a:pt x="27" y="8"/>
                    </a:lnTo>
                    <a:lnTo>
                      <a:pt x="29" y="8"/>
                    </a:lnTo>
                    <a:lnTo>
                      <a:pt x="29" y="9"/>
                    </a:lnTo>
                    <a:lnTo>
                      <a:pt x="29" y="10"/>
                    </a:lnTo>
                    <a:lnTo>
                      <a:pt x="29" y="11"/>
                    </a:lnTo>
                    <a:lnTo>
                      <a:pt x="29" y="12"/>
                    </a:lnTo>
                    <a:lnTo>
                      <a:pt x="28" y="12"/>
                    </a:lnTo>
                    <a:lnTo>
                      <a:pt x="27" y="12"/>
                    </a:lnTo>
                    <a:lnTo>
                      <a:pt x="26" y="12"/>
                    </a:lnTo>
                    <a:lnTo>
                      <a:pt x="27" y="12"/>
                    </a:lnTo>
                    <a:lnTo>
                      <a:pt x="27" y="16"/>
                    </a:lnTo>
                    <a:lnTo>
                      <a:pt x="27" y="17"/>
                    </a:lnTo>
                    <a:lnTo>
                      <a:pt x="27" y="18"/>
                    </a:lnTo>
                    <a:lnTo>
                      <a:pt x="27" y="19"/>
                    </a:lnTo>
                    <a:lnTo>
                      <a:pt x="28" y="20"/>
                    </a:lnTo>
                    <a:lnTo>
                      <a:pt x="28" y="21"/>
                    </a:lnTo>
                    <a:lnTo>
                      <a:pt x="29" y="21"/>
                    </a:lnTo>
                    <a:lnTo>
                      <a:pt x="29" y="23"/>
                    </a:lnTo>
                    <a:lnTo>
                      <a:pt x="29" y="24"/>
                    </a:lnTo>
                    <a:lnTo>
                      <a:pt x="30" y="26"/>
                    </a:lnTo>
                    <a:lnTo>
                      <a:pt x="30" y="28"/>
                    </a:lnTo>
                    <a:lnTo>
                      <a:pt x="30" y="30"/>
                    </a:lnTo>
                    <a:lnTo>
                      <a:pt x="29" y="30"/>
                    </a:lnTo>
                    <a:lnTo>
                      <a:pt x="29" y="30"/>
                    </a:lnTo>
                    <a:lnTo>
                      <a:pt x="27" y="31"/>
                    </a:lnTo>
                    <a:lnTo>
                      <a:pt x="25" y="30"/>
                    </a:lnTo>
                    <a:lnTo>
                      <a:pt x="25" y="30"/>
                    </a:lnTo>
                    <a:lnTo>
                      <a:pt x="25" y="30"/>
                    </a:lnTo>
                    <a:lnTo>
                      <a:pt x="24" y="29"/>
                    </a:lnTo>
                    <a:lnTo>
                      <a:pt x="23" y="28"/>
                    </a:lnTo>
                    <a:lnTo>
                      <a:pt x="23" y="29"/>
                    </a:lnTo>
                    <a:lnTo>
                      <a:pt x="22" y="28"/>
                    </a:lnTo>
                    <a:lnTo>
                      <a:pt x="21" y="27"/>
                    </a:lnTo>
                    <a:lnTo>
                      <a:pt x="21" y="26"/>
                    </a:lnTo>
                    <a:lnTo>
                      <a:pt x="21" y="25"/>
                    </a:lnTo>
                    <a:lnTo>
                      <a:pt x="21" y="24"/>
                    </a:lnTo>
                    <a:lnTo>
                      <a:pt x="21" y="23"/>
                    </a:lnTo>
                    <a:lnTo>
                      <a:pt x="20" y="23"/>
                    </a:lnTo>
                    <a:lnTo>
                      <a:pt x="19" y="23"/>
                    </a:lnTo>
                    <a:lnTo>
                      <a:pt x="18" y="24"/>
                    </a:lnTo>
                    <a:lnTo>
                      <a:pt x="19" y="25"/>
                    </a:lnTo>
                    <a:lnTo>
                      <a:pt x="19" y="26"/>
                    </a:lnTo>
                    <a:lnTo>
                      <a:pt x="20" y="27"/>
                    </a:lnTo>
                    <a:lnTo>
                      <a:pt x="20" y="29"/>
                    </a:lnTo>
                    <a:lnTo>
                      <a:pt x="20" y="30"/>
                    </a:lnTo>
                    <a:lnTo>
                      <a:pt x="18" y="30"/>
                    </a:lnTo>
                    <a:lnTo>
                      <a:pt x="16" y="30"/>
                    </a:lnTo>
                    <a:lnTo>
                      <a:pt x="16" y="30"/>
                    </a:lnTo>
                    <a:lnTo>
                      <a:pt x="16" y="29"/>
                    </a:lnTo>
                    <a:lnTo>
                      <a:pt x="17" y="28"/>
                    </a:lnTo>
                    <a:lnTo>
                      <a:pt x="17" y="27"/>
                    </a:lnTo>
                    <a:lnTo>
                      <a:pt x="17" y="26"/>
                    </a:lnTo>
                    <a:lnTo>
                      <a:pt x="16" y="26"/>
                    </a:lnTo>
                    <a:lnTo>
                      <a:pt x="16" y="26"/>
                    </a:lnTo>
                    <a:lnTo>
                      <a:pt x="16" y="26"/>
                    </a:lnTo>
                    <a:lnTo>
                      <a:pt x="16" y="25"/>
                    </a:lnTo>
                    <a:lnTo>
                      <a:pt x="15" y="25"/>
                    </a:lnTo>
                    <a:lnTo>
                      <a:pt x="14" y="24"/>
                    </a:lnTo>
                    <a:lnTo>
                      <a:pt x="14"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7" y="8"/>
                    </a:lnTo>
                    <a:lnTo>
                      <a:pt x="7" y="7"/>
                    </a:lnTo>
                    <a:lnTo>
                      <a:pt x="7"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8" name="Freeform 131"/>
              <p:cNvSpPr>
                <a:spLocks/>
              </p:cNvSpPr>
              <p:nvPr/>
            </p:nvSpPr>
            <p:spPr bwMode="auto">
              <a:xfrm>
                <a:off x="2828" y="2852"/>
                <a:ext cx="1" cy="2"/>
              </a:xfrm>
              <a:custGeom>
                <a:avLst/>
                <a:gdLst>
                  <a:gd name="T0" fmla="*/ 0 w 1"/>
                  <a:gd name="T1" fmla="*/ 1 h 2"/>
                  <a:gd name="T2" fmla="*/ 0 w 1"/>
                  <a:gd name="T3" fmla="*/ 1 h 2"/>
                  <a:gd name="T4" fmla="*/ 0 w 1"/>
                  <a:gd name="T5" fmla="*/ 1 h 2"/>
                  <a:gd name="T6" fmla="*/ 0 w 1"/>
                  <a:gd name="T7" fmla="*/ 0 h 2"/>
                  <a:gd name="T8" fmla="*/ 0 w 1"/>
                  <a:gd name="T9" fmla="*/ 0 h 2"/>
                  <a:gd name="T10" fmla="*/ 0 w 1"/>
                  <a:gd name="T11" fmla="*/ 0 h 2"/>
                  <a:gd name="T12" fmla="*/ 0 w 1"/>
                  <a:gd name="T13" fmla="*/ 0 h 2"/>
                  <a:gd name="T14" fmla="*/ 0 w 1"/>
                  <a:gd name="T15" fmla="*/ 0 h 2"/>
                  <a:gd name="T16" fmla="*/ 0 w 1"/>
                  <a:gd name="T17" fmla="*/ 0 h 2"/>
                  <a:gd name="T18" fmla="*/ 0 w 1"/>
                  <a:gd name="T19" fmla="*/ 1 h 2"/>
                  <a:gd name="T20" fmla="*/ 0 w 1"/>
                  <a:gd name="T21" fmla="*/ 1 h 2"/>
                  <a:gd name="T22" fmla="*/ 0 w 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1"/>
                    </a:moveTo>
                    <a:lnTo>
                      <a:pt x="0" y="1"/>
                    </a:lnTo>
                    <a:lnTo>
                      <a:pt x="0" y="1"/>
                    </a:lnTo>
                    <a:lnTo>
                      <a:pt x="0" y="0"/>
                    </a:lnTo>
                    <a:lnTo>
                      <a:pt x="0" y="0"/>
                    </a:lnTo>
                    <a:lnTo>
                      <a:pt x="0" y="0"/>
                    </a:lnTo>
                    <a:lnTo>
                      <a:pt x="0" y="0"/>
                    </a:lnTo>
                    <a:lnTo>
                      <a:pt x="0" y="0"/>
                    </a:lnTo>
                    <a:lnTo>
                      <a:pt x="0" y="0"/>
                    </a:lnTo>
                    <a:lnTo>
                      <a:pt x="0" y="1"/>
                    </a:lnTo>
                    <a:lnTo>
                      <a:pt x="0" y="1"/>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9" name="Freeform 132"/>
              <p:cNvSpPr>
                <a:spLocks/>
              </p:cNvSpPr>
              <p:nvPr/>
            </p:nvSpPr>
            <p:spPr bwMode="auto">
              <a:xfrm>
                <a:off x="2828" y="2852"/>
                <a:ext cx="1" cy="2"/>
              </a:xfrm>
              <a:custGeom>
                <a:avLst/>
                <a:gdLst>
                  <a:gd name="T0" fmla="*/ 0 w 1"/>
                  <a:gd name="T1" fmla="*/ 1 h 2"/>
                  <a:gd name="T2" fmla="*/ 0 w 1"/>
                  <a:gd name="T3" fmla="*/ 1 h 2"/>
                  <a:gd name="T4" fmla="*/ 0 w 1"/>
                  <a:gd name="T5" fmla="*/ 1 h 2"/>
                  <a:gd name="T6" fmla="*/ 0 w 1"/>
                  <a:gd name="T7" fmla="*/ 0 h 2"/>
                  <a:gd name="T8" fmla="*/ 0 w 1"/>
                  <a:gd name="T9" fmla="*/ 0 h 2"/>
                  <a:gd name="T10" fmla="*/ 0 w 1"/>
                  <a:gd name="T11" fmla="*/ 0 h 2"/>
                  <a:gd name="T12" fmla="*/ 0 w 1"/>
                  <a:gd name="T13" fmla="*/ 0 h 2"/>
                  <a:gd name="T14" fmla="*/ 0 w 1"/>
                  <a:gd name="T15" fmla="*/ 0 h 2"/>
                  <a:gd name="T16" fmla="*/ 0 w 1"/>
                  <a:gd name="T17" fmla="*/ 0 h 2"/>
                  <a:gd name="T18" fmla="*/ 0 w 1"/>
                  <a:gd name="T19" fmla="*/ 1 h 2"/>
                  <a:gd name="T20" fmla="*/ 0 w 1"/>
                  <a:gd name="T21" fmla="*/ 1 h 2"/>
                  <a:gd name="T22" fmla="*/ 0 w 1"/>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2">
                    <a:moveTo>
                      <a:pt x="0" y="1"/>
                    </a:moveTo>
                    <a:lnTo>
                      <a:pt x="0" y="1"/>
                    </a:lnTo>
                    <a:lnTo>
                      <a:pt x="0" y="1"/>
                    </a:lnTo>
                    <a:lnTo>
                      <a:pt x="0" y="0"/>
                    </a:lnTo>
                    <a:lnTo>
                      <a:pt x="0" y="0"/>
                    </a:lnTo>
                    <a:lnTo>
                      <a:pt x="0" y="0"/>
                    </a:lnTo>
                    <a:lnTo>
                      <a:pt x="0" y="0"/>
                    </a:lnTo>
                    <a:lnTo>
                      <a:pt x="0" y="0"/>
                    </a:lnTo>
                    <a:lnTo>
                      <a:pt x="0" y="0"/>
                    </a:lnTo>
                    <a:lnTo>
                      <a:pt x="0" y="1"/>
                    </a:lnTo>
                    <a:lnTo>
                      <a:pt x="0" y="1"/>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0" name="Freeform 133"/>
              <p:cNvSpPr>
                <a:spLocks/>
              </p:cNvSpPr>
              <p:nvPr/>
            </p:nvSpPr>
            <p:spPr bwMode="auto">
              <a:xfrm>
                <a:off x="2837" y="2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1" name="Freeform 134"/>
              <p:cNvSpPr>
                <a:spLocks/>
              </p:cNvSpPr>
              <p:nvPr/>
            </p:nvSpPr>
            <p:spPr bwMode="auto">
              <a:xfrm>
                <a:off x="2837" y="286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7" name="Oval 135"/>
            <p:cNvSpPr>
              <a:spLocks noChangeArrowheads="1"/>
            </p:cNvSpPr>
            <p:nvPr/>
          </p:nvSpPr>
          <p:spPr bwMode="auto">
            <a:xfrm>
              <a:off x="6323064" y="1555340"/>
              <a:ext cx="70529" cy="19836"/>
            </a:xfrm>
            <a:prstGeom prst="ellipse">
              <a:avLst/>
            </a:prstGeom>
            <a:solidFill>
              <a:srgbClr val="91919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8" name="Oval 136"/>
            <p:cNvSpPr>
              <a:spLocks noChangeArrowheads="1"/>
            </p:cNvSpPr>
            <p:nvPr/>
          </p:nvSpPr>
          <p:spPr bwMode="auto">
            <a:xfrm>
              <a:off x="6334085" y="1407669"/>
              <a:ext cx="59508" cy="26448"/>
            </a:xfrm>
            <a:prstGeom prst="ellipse">
              <a:avLst/>
            </a:prstGeom>
            <a:solidFill>
              <a:srgbClr val="91919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9" name="Oval 137"/>
            <p:cNvSpPr>
              <a:spLocks noChangeArrowheads="1"/>
            </p:cNvSpPr>
            <p:nvPr/>
          </p:nvSpPr>
          <p:spPr bwMode="auto">
            <a:xfrm>
              <a:off x="6204046" y="1498035"/>
              <a:ext cx="59509" cy="28652"/>
            </a:xfrm>
            <a:prstGeom prst="ellipse">
              <a:avLst/>
            </a:prstGeom>
            <a:solidFill>
              <a:srgbClr val="91919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0" name="Oval 138"/>
            <p:cNvSpPr>
              <a:spLocks noChangeArrowheads="1"/>
            </p:cNvSpPr>
            <p:nvPr/>
          </p:nvSpPr>
          <p:spPr bwMode="auto">
            <a:xfrm>
              <a:off x="6239311" y="1603829"/>
              <a:ext cx="57305" cy="11019"/>
            </a:xfrm>
            <a:prstGeom prst="ellipse">
              <a:avLst/>
            </a:prstGeom>
            <a:solidFill>
              <a:srgbClr val="91919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 name="Oval 139"/>
            <p:cNvSpPr>
              <a:spLocks noChangeArrowheads="1"/>
            </p:cNvSpPr>
            <p:nvPr/>
          </p:nvSpPr>
          <p:spPr bwMode="auto">
            <a:xfrm>
              <a:off x="4372498" y="1725049"/>
              <a:ext cx="61713" cy="19837"/>
            </a:xfrm>
            <a:prstGeom prst="ellipse">
              <a:avLst/>
            </a:prstGeom>
            <a:solidFill>
              <a:srgbClr val="91919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 name="Oval 140"/>
            <p:cNvSpPr>
              <a:spLocks noChangeArrowheads="1"/>
            </p:cNvSpPr>
            <p:nvPr/>
          </p:nvSpPr>
          <p:spPr bwMode="auto">
            <a:xfrm>
              <a:off x="4438619" y="1797783"/>
              <a:ext cx="66121" cy="19836"/>
            </a:xfrm>
            <a:prstGeom prst="ellipse">
              <a:avLst/>
            </a:prstGeom>
            <a:solidFill>
              <a:srgbClr val="91919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 name="Freeform 141"/>
            <p:cNvSpPr>
              <a:spLocks/>
            </p:cNvSpPr>
            <p:nvPr/>
          </p:nvSpPr>
          <p:spPr bwMode="auto">
            <a:xfrm>
              <a:off x="6708770" y="2368626"/>
              <a:ext cx="454030" cy="478275"/>
            </a:xfrm>
            <a:custGeom>
              <a:avLst/>
              <a:gdLst>
                <a:gd name="T0" fmla="*/ 104 w 181"/>
                <a:gd name="T1" fmla="*/ 0 h 134"/>
                <a:gd name="T2" fmla="*/ 100 w 181"/>
                <a:gd name="T3" fmla="*/ 9 h 134"/>
                <a:gd name="T4" fmla="*/ 90 w 181"/>
                <a:gd name="T5" fmla="*/ 14 h 134"/>
                <a:gd name="T6" fmla="*/ 80 w 181"/>
                <a:gd name="T7" fmla="*/ 19 h 134"/>
                <a:gd name="T8" fmla="*/ 76 w 181"/>
                <a:gd name="T9" fmla="*/ 29 h 134"/>
                <a:gd name="T10" fmla="*/ 66 w 181"/>
                <a:gd name="T11" fmla="*/ 33 h 134"/>
                <a:gd name="T12" fmla="*/ 57 w 181"/>
                <a:gd name="T13" fmla="*/ 38 h 134"/>
                <a:gd name="T14" fmla="*/ 48 w 181"/>
                <a:gd name="T15" fmla="*/ 43 h 134"/>
                <a:gd name="T16" fmla="*/ 43 w 181"/>
                <a:gd name="T17" fmla="*/ 52 h 134"/>
                <a:gd name="T18" fmla="*/ 33 w 181"/>
                <a:gd name="T19" fmla="*/ 57 h 134"/>
                <a:gd name="T20" fmla="*/ 28 w 181"/>
                <a:gd name="T21" fmla="*/ 67 h 134"/>
                <a:gd name="T22" fmla="*/ 24 w 181"/>
                <a:gd name="T23" fmla="*/ 76 h 134"/>
                <a:gd name="T24" fmla="*/ 19 w 181"/>
                <a:gd name="T25" fmla="*/ 86 h 134"/>
                <a:gd name="T26" fmla="*/ 14 w 181"/>
                <a:gd name="T27" fmla="*/ 95 h 134"/>
                <a:gd name="T28" fmla="*/ 9 w 181"/>
                <a:gd name="T29" fmla="*/ 104 h 134"/>
                <a:gd name="T30" fmla="*/ 5 w 181"/>
                <a:gd name="T31" fmla="*/ 114 h 134"/>
                <a:gd name="T32" fmla="*/ 0 w 181"/>
                <a:gd name="T33" fmla="*/ 124 h 134"/>
                <a:gd name="T34" fmla="*/ 0 w 181"/>
                <a:gd name="T35" fmla="*/ 133 h 134"/>
                <a:gd name="T36" fmla="*/ 9 w 181"/>
                <a:gd name="T37" fmla="*/ 133 h 134"/>
                <a:gd name="T38" fmla="*/ 19 w 181"/>
                <a:gd name="T39" fmla="*/ 129 h 134"/>
                <a:gd name="T40" fmla="*/ 28 w 181"/>
                <a:gd name="T41" fmla="*/ 124 h 134"/>
                <a:gd name="T42" fmla="*/ 38 w 181"/>
                <a:gd name="T43" fmla="*/ 119 h 134"/>
                <a:gd name="T44" fmla="*/ 48 w 181"/>
                <a:gd name="T45" fmla="*/ 119 h 134"/>
                <a:gd name="T46" fmla="*/ 57 w 181"/>
                <a:gd name="T47" fmla="*/ 114 h 134"/>
                <a:gd name="T48" fmla="*/ 66 w 181"/>
                <a:gd name="T49" fmla="*/ 109 h 134"/>
                <a:gd name="T50" fmla="*/ 76 w 181"/>
                <a:gd name="T51" fmla="*/ 104 h 134"/>
                <a:gd name="T52" fmla="*/ 85 w 181"/>
                <a:gd name="T53" fmla="*/ 100 h 134"/>
                <a:gd name="T54" fmla="*/ 95 w 181"/>
                <a:gd name="T55" fmla="*/ 100 h 134"/>
                <a:gd name="T56" fmla="*/ 104 w 181"/>
                <a:gd name="T57" fmla="*/ 95 h 134"/>
                <a:gd name="T58" fmla="*/ 114 w 181"/>
                <a:gd name="T59" fmla="*/ 90 h 134"/>
                <a:gd name="T60" fmla="*/ 123 w 181"/>
                <a:gd name="T61" fmla="*/ 90 h 134"/>
                <a:gd name="T62" fmla="*/ 133 w 181"/>
                <a:gd name="T63" fmla="*/ 86 h 134"/>
                <a:gd name="T64" fmla="*/ 142 w 181"/>
                <a:gd name="T65" fmla="*/ 86 h 134"/>
                <a:gd name="T66" fmla="*/ 152 w 181"/>
                <a:gd name="T67" fmla="*/ 86 h 134"/>
                <a:gd name="T68" fmla="*/ 161 w 181"/>
                <a:gd name="T69" fmla="*/ 81 h 134"/>
                <a:gd name="T70" fmla="*/ 171 w 181"/>
                <a:gd name="T71" fmla="*/ 76 h 134"/>
                <a:gd name="T72" fmla="*/ 180 w 181"/>
                <a:gd name="T73" fmla="*/ 71 h 134"/>
                <a:gd name="T74" fmla="*/ 180 w 181"/>
                <a:gd name="T75" fmla="*/ 33 h 134"/>
                <a:gd name="T76" fmla="*/ 104 w 181"/>
                <a:gd name="T7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1" h="134">
                  <a:moveTo>
                    <a:pt x="104" y="0"/>
                  </a:moveTo>
                  <a:lnTo>
                    <a:pt x="100" y="9"/>
                  </a:lnTo>
                  <a:lnTo>
                    <a:pt x="90" y="14"/>
                  </a:lnTo>
                  <a:lnTo>
                    <a:pt x="80" y="19"/>
                  </a:lnTo>
                  <a:lnTo>
                    <a:pt x="76" y="29"/>
                  </a:lnTo>
                  <a:lnTo>
                    <a:pt x="66" y="33"/>
                  </a:lnTo>
                  <a:lnTo>
                    <a:pt x="57" y="38"/>
                  </a:lnTo>
                  <a:lnTo>
                    <a:pt x="48" y="43"/>
                  </a:lnTo>
                  <a:lnTo>
                    <a:pt x="43" y="52"/>
                  </a:lnTo>
                  <a:lnTo>
                    <a:pt x="33" y="57"/>
                  </a:lnTo>
                  <a:lnTo>
                    <a:pt x="28" y="67"/>
                  </a:lnTo>
                  <a:lnTo>
                    <a:pt x="24" y="76"/>
                  </a:lnTo>
                  <a:lnTo>
                    <a:pt x="19" y="86"/>
                  </a:lnTo>
                  <a:lnTo>
                    <a:pt x="14" y="95"/>
                  </a:lnTo>
                  <a:lnTo>
                    <a:pt x="9" y="104"/>
                  </a:lnTo>
                  <a:lnTo>
                    <a:pt x="5" y="114"/>
                  </a:lnTo>
                  <a:lnTo>
                    <a:pt x="0" y="124"/>
                  </a:lnTo>
                  <a:lnTo>
                    <a:pt x="0" y="133"/>
                  </a:lnTo>
                  <a:lnTo>
                    <a:pt x="9" y="133"/>
                  </a:lnTo>
                  <a:lnTo>
                    <a:pt x="19" y="129"/>
                  </a:lnTo>
                  <a:lnTo>
                    <a:pt x="28" y="124"/>
                  </a:lnTo>
                  <a:lnTo>
                    <a:pt x="38" y="119"/>
                  </a:lnTo>
                  <a:lnTo>
                    <a:pt x="48" y="119"/>
                  </a:lnTo>
                  <a:lnTo>
                    <a:pt x="57" y="114"/>
                  </a:lnTo>
                  <a:lnTo>
                    <a:pt x="66" y="109"/>
                  </a:lnTo>
                  <a:lnTo>
                    <a:pt x="76" y="104"/>
                  </a:lnTo>
                  <a:lnTo>
                    <a:pt x="85" y="100"/>
                  </a:lnTo>
                  <a:lnTo>
                    <a:pt x="95" y="100"/>
                  </a:lnTo>
                  <a:lnTo>
                    <a:pt x="104" y="95"/>
                  </a:lnTo>
                  <a:lnTo>
                    <a:pt x="114" y="90"/>
                  </a:lnTo>
                  <a:lnTo>
                    <a:pt x="123" y="90"/>
                  </a:lnTo>
                  <a:lnTo>
                    <a:pt x="133" y="86"/>
                  </a:lnTo>
                  <a:lnTo>
                    <a:pt x="142" y="86"/>
                  </a:lnTo>
                  <a:lnTo>
                    <a:pt x="152" y="86"/>
                  </a:lnTo>
                  <a:lnTo>
                    <a:pt x="161" y="81"/>
                  </a:lnTo>
                  <a:lnTo>
                    <a:pt x="171" y="76"/>
                  </a:lnTo>
                  <a:lnTo>
                    <a:pt x="180" y="71"/>
                  </a:lnTo>
                  <a:lnTo>
                    <a:pt x="180" y="33"/>
                  </a:lnTo>
                  <a:lnTo>
                    <a:pt x="104" y="0"/>
                  </a:lnTo>
                </a:path>
              </a:pathLst>
            </a:custGeom>
            <a:solidFill>
              <a:srgbClr val="3365FB"/>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Freeform 142"/>
            <p:cNvSpPr>
              <a:spLocks/>
            </p:cNvSpPr>
            <p:nvPr/>
          </p:nvSpPr>
          <p:spPr bwMode="auto">
            <a:xfrm>
              <a:off x="4859588" y="2864534"/>
              <a:ext cx="1833753" cy="1269521"/>
            </a:xfrm>
            <a:custGeom>
              <a:avLst/>
              <a:gdLst>
                <a:gd name="T0" fmla="*/ 722 w 732"/>
                <a:gd name="T1" fmla="*/ 0 h 356"/>
                <a:gd name="T2" fmla="*/ 703 w 732"/>
                <a:gd name="T3" fmla="*/ 5 h 356"/>
                <a:gd name="T4" fmla="*/ 688 w 732"/>
                <a:gd name="T5" fmla="*/ 19 h 356"/>
                <a:gd name="T6" fmla="*/ 670 w 732"/>
                <a:gd name="T7" fmla="*/ 38 h 356"/>
                <a:gd name="T8" fmla="*/ 655 w 732"/>
                <a:gd name="T9" fmla="*/ 57 h 356"/>
                <a:gd name="T10" fmla="*/ 641 w 732"/>
                <a:gd name="T11" fmla="*/ 71 h 356"/>
                <a:gd name="T12" fmla="*/ 622 w 732"/>
                <a:gd name="T13" fmla="*/ 90 h 356"/>
                <a:gd name="T14" fmla="*/ 603 w 732"/>
                <a:gd name="T15" fmla="*/ 104 h 356"/>
                <a:gd name="T16" fmla="*/ 584 w 732"/>
                <a:gd name="T17" fmla="*/ 114 h 356"/>
                <a:gd name="T18" fmla="*/ 565 w 732"/>
                <a:gd name="T19" fmla="*/ 123 h 356"/>
                <a:gd name="T20" fmla="*/ 541 w 732"/>
                <a:gd name="T21" fmla="*/ 133 h 356"/>
                <a:gd name="T22" fmla="*/ 522 w 732"/>
                <a:gd name="T23" fmla="*/ 147 h 356"/>
                <a:gd name="T24" fmla="*/ 503 w 732"/>
                <a:gd name="T25" fmla="*/ 156 h 356"/>
                <a:gd name="T26" fmla="*/ 479 w 732"/>
                <a:gd name="T27" fmla="*/ 166 h 356"/>
                <a:gd name="T28" fmla="*/ 460 w 732"/>
                <a:gd name="T29" fmla="*/ 170 h 356"/>
                <a:gd name="T30" fmla="*/ 437 w 732"/>
                <a:gd name="T31" fmla="*/ 180 h 356"/>
                <a:gd name="T32" fmla="*/ 418 w 732"/>
                <a:gd name="T33" fmla="*/ 180 h 356"/>
                <a:gd name="T34" fmla="*/ 399 w 732"/>
                <a:gd name="T35" fmla="*/ 185 h 356"/>
                <a:gd name="T36" fmla="*/ 380 w 732"/>
                <a:gd name="T37" fmla="*/ 189 h 356"/>
                <a:gd name="T38" fmla="*/ 356 w 732"/>
                <a:gd name="T39" fmla="*/ 194 h 356"/>
                <a:gd name="T40" fmla="*/ 332 w 732"/>
                <a:gd name="T41" fmla="*/ 204 h 356"/>
                <a:gd name="T42" fmla="*/ 313 w 732"/>
                <a:gd name="T43" fmla="*/ 208 h 356"/>
                <a:gd name="T44" fmla="*/ 294 w 732"/>
                <a:gd name="T45" fmla="*/ 213 h 356"/>
                <a:gd name="T46" fmla="*/ 275 w 732"/>
                <a:gd name="T47" fmla="*/ 213 h 356"/>
                <a:gd name="T48" fmla="*/ 237 w 732"/>
                <a:gd name="T49" fmla="*/ 222 h 356"/>
                <a:gd name="T50" fmla="*/ 218 w 732"/>
                <a:gd name="T51" fmla="*/ 227 h 356"/>
                <a:gd name="T52" fmla="*/ 195 w 732"/>
                <a:gd name="T53" fmla="*/ 241 h 356"/>
                <a:gd name="T54" fmla="*/ 152 w 732"/>
                <a:gd name="T55" fmla="*/ 256 h 356"/>
                <a:gd name="T56" fmla="*/ 128 w 732"/>
                <a:gd name="T57" fmla="*/ 265 h 356"/>
                <a:gd name="T58" fmla="*/ 104 w 732"/>
                <a:gd name="T59" fmla="*/ 279 h 356"/>
                <a:gd name="T60" fmla="*/ 85 w 732"/>
                <a:gd name="T61" fmla="*/ 289 h 356"/>
                <a:gd name="T62" fmla="*/ 66 w 732"/>
                <a:gd name="T63" fmla="*/ 303 h 356"/>
                <a:gd name="T64" fmla="*/ 47 w 732"/>
                <a:gd name="T65" fmla="*/ 308 h 356"/>
                <a:gd name="T66" fmla="*/ 19 w 732"/>
                <a:gd name="T67" fmla="*/ 336 h 356"/>
                <a:gd name="T68" fmla="*/ 9 w 732"/>
                <a:gd name="T69"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2" h="356">
                  <a:moveTo>
                    <a:pt x="731" y="0"/>
                  </a:moveTo>
                  <a:lnTo>
                    <a:pt x="722" y="0"/>
                  </a:lnTo>
                  <a:lnTo>
                    <a:pt x="712" y="0"/>
                  </a:lnTo>
                  <a:lnTo>
                    <a:pt x="703" y="5"/>
                  </a:lnTo>
                  <a:lnTo>
                    <a:pt x="693" y="9"/>
                  </a:lnTo>
                  <a:lnTo>
                    <a:pt x="688" y="19"/>
                  </a:lnTo>
                  <a:lnTo>
                    <a:pt x="679" y="28"/>
                  </a:lnTo>
                  <a:lnTo>
                    <a:pt x="670" y="38"/>
                  </a:lnTo>
                  <a:lnTo>
                    <a:pt x="660" y="47"/>
                  </a:lnTo>
                  <a:lnTo>
                    <a:pt x="655" y="57"/>
                  </a:lnTo>
                  <a:lnTo>
                    <a:pt x="650" y="66"/>
                  </a:lnTo>
                  <a:lnTo>
                    <a:pt x="641" y="71"/>
                  </a:lnTo>
                  <a:lnTo>
                    <a:pt x="636" y="80"/>
                  </a:lnTo>
                  <a:lnTo>
                    <a:pt x="622" y="90"/>
                  </a:lnTo>
                  <a:lnTo>
                    <a:pt x="613" y="95"/>
                  </a:lnTo>
                  <a:lnTo>
                    <a:pt x="603" y="104"/>
                  </a:lnTo>
                  <a:lnTo>
                    <a:pt x="593" y="114"/>
                  </a:lnTo>
                  <a:lnTo>
                    <a:pt x="584" y="114"/>
                  </a:lnTo>
                  <a:lnTo>
                    <a:pt x="574" y="118"/>
                  </a:lnTo>
                  <a:lnTo>
                    <a:pt x="565" y="123"/>
                  </a:lnTo>
                  <a:lnTo>
                    <a:pt x="556" y="128"/>
                  </a:lnTo>
                  <a:lnTo>
                    <a:pt x="541" y="133"/>
                  </a:lnTo>
                  <a:lnTo>
                    <a:pt x="532" y="142"/>
                  </a:lnTo>
                  <a:lnTo>
                    <a:pt x="522" y="147"/>
                  </a:lnTo>
                  <a:lnTo>
                    <a:pt x="513" y="156"/>
                  </a:lnTo>
                  <a:lnTo>
                    <a:pt x="503" y="156"/>
                  </a:lnTo>
                  <a:lnTo>
                    <a:pt x="494" y="161"/>
                  </a:lnTo>
                  <a:lnTo>
                    <a:pt x="479" y="166"/>
                  </a:lnTo>
                  <a:lnTo>
                    <a:pt x="470" y="166"/>
                  </a:lnTo>
                  <a:lnTo>
                    <a:pt x="460" y="170"/>
                  </a:lnTo>
                  <a:lnTo>
                    <a:pt x="446" y="175"/>
                  </a:lnTo>
                  <a:lnTo>
                    <a:pt x="437" y="180"/>
                  </a:lnTo>
                  <a:lnTo>
                    <a:pt x="427" y="180"/>
                  </a:lnTo>
                  <a:lnTo>
                    <a:pt x="418" y="180"/>
                  </a:lnTo>
                  <a:lnTo>
                    <a:pt x="408" y="180"/>
                  </a:lnTo>
                  <a:lnTo>
                    <a:pt x="399" y="185"/>
                  </a:lnTo>
                  <a:lnTo>
                    <a:pt x="389" y="189"/>
                  </a:lnTo>
                  <a:lnTo>
                    <a:pt x="380" y="189"/>
                  </a:lnTo>
                  <a:lnTo>
                    <a:pt x="366" y="189"/>
                  </a:lnTo>
                  <a:lnTo>
                    <a:pt x="356" y="194"/>
                  </a:lnTo>
                  <a:lnTo>
                    <a:pt x="342" y="199"/>
                  </a:lnTo>
                  <a:lnTo>
                    <a:pt x="332" y="204"/>
                  </a:lnTo>
                  <a:lnTo>
                    <a:pt x="323" y="208"/>
                  </a:lnTo>
                  <a:lnTo>
                    <a:pt x="313" y="208"/>
                  </a:lnTo>
                  <a:lnTo>
                    <a:pt x="304" y="213"/>
                  </a:lnTo>
                  <a:lnTo>
                    <a:pt x="294" y="213"/>
                  </a:lnTo>
                  <a:lnTo>
                    <a:pt x="285" y="213"/>
                  </a:lnTo>
                  <a:lnTo>
                    <a:pt x="275" y="213"/>
                  </a:lnTo>
                  <a:lnTo>
                    <a:pt x="247" y="222"/>
                  </a:lnTo>
                  <a:lnTo>
                    <a:pt x="237" y="222"/>
                  </a:lnTo>
                  <a:lnTo>
                    <a:pt x="228" y="222"/>
                  </a:lnTo>
                  <a:lnTo>
                    <a:pt x="218" y="227"/>
                  </a:lnTo>
                  <a:lnTo>
                    <a:pt x="204" y="237"/>
                  </a:lnTo>
                  <a:lnTo>
                    <a:pt x="195" y="241"/>
                  </a:lnTo>
                  <a:lnTo>
                    <a:pt x="185" y="241"/>
                  </a:lnTo>
                  <a:lnTo>
                    <a:pt x="152" y="256"/>
                  </a:lnTo>
                  <a:lnTo>
                    <a:pt x="142" y="260"/>
                  </a:lnTo>
                  <a:lnTo>
                    <a:pt x="128" y="265"/>
                  </a:lnTo>
                  <a:lnTo>
                    <a:pt x="118" y="270"/>
                  </a:lnTo>
                  <a:lnTo>
                    <a:pt x="104" y="279"/>
                  </a:lnTo>
                  <a:lnTo>
                    <a:pt x="95" y="284"/>
                  </a:lnTo>
                  <a:lnTo>
                    <a:pt x="85" y="289"/>
                  </a:lnTo>
                  <a:lnTo>
                    <a:pt x="76" y="298"/>
                  </a:lnTo>
                  <a:lnTo>
                    <a:pt x="66" y="303"/>
                  </a:lnTo>
                  <a:lnTo>
                    <a:pt x="57" y="308"/>
                  </a:lnTo>
                  <a:lnTo>
                    <a:pt x="47" y="308"/>
                  </a:lnTo>
                  <a:lnTo>
                    <a:pt x="38" y="312"/>
                  </a:lnTo>
                  <a:lnTo>
                    <a:pt x="19" y="336"/>
                  </a:lnTo>
                  <a:lnTo>
                    <a:pt x="14" y="346"/>
                  </a:lnTo>
                  <a:lnTo>
                    <a:pt x="9" y="355"/>
                  </a:lnTo>
                  <a:lnTo>
                    <a:pt x="0" y="346"/>
                  </a:lnTo>
                </a:path>
              </a:pathLst>
            </a:custGeom>
            <a:noFill/>
            <a:ln w="12700" cap="rnd" cmpd="sng">
              <a:solidFill>
                <a:srgbClr val="3365FB"/>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143"/>
            <p:cNvSpPr>
              <a:spLocks noChangeShapeType="1"/>
            </p:cNvSpPr>
            <p:nvPr/>
          </p:nvSpPr>
          <p:spPr bwMode="auto">
            <a:xfrm flipV="1">
              <a:off x="6636036" y="2260629"/>
              <a:ext cx="55101" cy="670025"/>
            </a:xfrm>
            <a:prstGeom prst="line">
              <a:avLst/>
            </a:prstGeom>
            <a:noFill/>
            <a:ln w="38100" cmpd="dbl">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6" name="Line 144"/>
            <p:cNvSpPr>
              <a:spLocks noChangeShapeType="1"/>
            </p:cNvSpPr>
            <p:nvPr/>
          </p:nvSpPr>
          <p:spPr bwMode="auto">
            <a:xfrm flipH="1" flipV="1">
              <a:off x="6400206" y="2185692"/>
              <a:ext cx="231422" cy="720717"/>
            </a:xfrm>
            <a:prstGeom prst="line">
              <a:avLst/>
            </a:prstGeom>
            <a:noFill/>
            <a:ln w="38100" cmpd="dbl">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7" name="Line 145"/>
            <p:cNvSpPr>
              <a:spLocks noChangeShapeType="1"/>
            </p:cNvSpPr>
            <p:nvPr/>
          </p:nvSpPr>
          <p:spPr bwMode="auto">
            <a:xfrm flipH="1" flipV="1">
              <a:off x="6032132" y="1978514"/>
              <a:ext cx="599496" cy="991813"/>
            </a:xfrm>
            <a:prstGeom prst="line">
              <a:avLst/>
            </a:prstGeom>
            <a:noFill/>
            <a:ln w="38100" cmpd="dbl">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8" name="Group 146"/>
            <p:cNvGrpSpPr>
              <a:grpSpLocks/>
            </p:cNvGrpSpPr>
            <p:nvPr/>
          </p:nvGrpSpPr>
          <p:grpSpPr bwMode="auto">
            <a:xfrm>
              <a:off x="2684212" y="3177506"/>
              <a:ext cx="213790" cy="147669"/>
              <a:chOff x="2434" y="2785"/>
              <a:chExt cx="86" cy="41"/>
            </a:xfrm>
          </p:grpSpPr>
          <p:sp>
            <p:nvSpPr>
              <p:cNvPr id="959" name="Freeform 147"/>
              <p:cNvSpPr>
                <a:spLocks/>
              </p:cNvSpPr>
              <p:nvPr/>
            </p:nvSpPr>
            <p:spPr bwMode="auto">
              <a:xfrm>
                <a:off x="2495" y="2798"/>
                <a:ext cx="7" cy="8"/>
              </a:xfrm>
              <a:custGeom>
                <a:avLst/>
                <a:gdLst>
                  <a:gd name="T0" fmla="*/ 2 w 7"/>
                  <a:gd name="T1" fmla="*/ 1 h 8"/>
                  <a:gd name="T2" fmla="*/ 1 w 7"/>
                  <a:gd name="T3" fmla="*/ 0 h 8"/>
                  <a:gd name="T4" fmla="*/ 0 w 7"/>
                  <a:gd name="T5" fmla="*/ 6 h 8"/>
                  <a:gd name="T6" fmla="*/ 3 w 7"/>
                  <a:gd name="T7" fmla="*/ 7 h 8"/>
                  <a:gd name="T8" fmla="*/ 5 w 7"/>
                  <a:gd name="T9" fmla="*/ 6 h 8"/>
                  <a:gd name="T10" fmla="*/ 6 w 7"/>
                  <a:gd name="T11" fmla="*/ 4 h 8"/>
                  <a:gd name="T12" fmla="*/ 5 w 7"/>
                  <a:gd name="T13" fmla="*/ 2 h 8"/>
                  <a:gd name="T14" fmla="*/ 2 w 7"/>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2" y="1"/>
                    </a:moveTo>
                    <a:lnTo>
                      <a:pt x="1" y="0"/>
                    </a:lnTo>
                    <a:lnTo>
                      <a:pt x="0" y="6"/>
                    </a:lnTo>
                    <a:lnTo>
                      <a:pt x="3" y="7"/>
                    </a:lnTo>
                    <a:lnTo>
                      <a:pt x="5" y="6"/>
                    </a:lnTo>
                    <a:lnTo>
                      <a:pt x="6" y="4"/>
                    </a:lnTo>
                    <a:lnTo>
                      <a:pt x="5" y="2"/>
                    </a:lnTo>
                    <a:lnTo>
                      <a:pt x="2"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0" name="Freeform 148"/>
              <p:cNvSpPr>
                <a:spLocks/>
              </p:cNvSpPr>
              <p:nvPr/>
            </p:nvSpPr>
            <p:spPr bwMode="auto">
              <a:xfrm>
                <a:off x="2488" y="2798"/>
                <a:ext cx="14" cy="10"/>
              </a:xfrm>
              <a:custGeom>
                <a:avLst/>
                <a:gdLst>
                  <a:gd name="T0" fmla="*/ 5 w 14"/>
                  <a:gd name="T1" fmla="*/ 1 h 10"/>
                  <a:gd name="T2" fmla="*/ 2 w 14"/>
                  <a:gd name="T3" fmla="*/ 0 h 10"/>
                  <a:gd name="T4" fmla="*/ 0 w 14"/>
                  <a:gd name="T5" fmla="*/ 8 h 10"/>
                  <a:gd name="T6" fmla="*/ 7 w 14"/>
                  <a:gd name="T7" fmla="*/ 9 h 10"/>
                  <a:gd name="T8" fmla="*/ 10 w 14"/>
                  <a:gd name="T9" fmla="*/ 8 h 10"/>
                  <a:gd name="T10" fmla="*/ 13 w 14"/>
                  <a:gd name="T11" fmla="*/ 6 h 10"/>
                  <a:gd name="T12" fmla="*/ 10 w 14"/>
                  <a:gd name="T13" fmla="*/ 3 h 10"/>
                  <a:gd name="T14" fmla="*/ 5 w 14"/>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0">
                    <a:moveTo>
                      <a:pt x="5" y="1"/>
                    </a:moveTo>
                    <a:lnTo>
                      <a:pt x="2" y="0"/>
                    </a:lnTo>
                    <a:lnTo>
                      <a:pt x="0" y="8"/>
                    </a:lnTo>
                    <a:lnTo>
                      <a:pt x="7" y="9"/>
                    </a:lnTo>
                    <a:lnTo>
                      <a:pt x="10" y="8"/>
                    </a:lnTo>
                    <a:lnTo>
                      <a:pt x="13" y="6"/>
                    </a:lnTo>
                    <a:lnTo>
                      <a:pt x="10" y="3"/>
                    </a:lnTo>
                    <a:lnTo>
                      <a:pt x="5"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1" name="Freeform 149"/>
              <p:cNvSpPr>
                <a:spLocks/>
              </p:cNvSpPr>
              <p:nvPr/>
            </p:nvSpPr>
            <p:spPr bwMode="auto">
              <a:xfrm>
                <a:off x="2437" y="2796"/>
                <a:ext cx="50" cy="26"/>
              </a:xfrm>
              <a:custGeom>
                <a:avLst/>
                <a:gdLst>
                  <a:gd name="T0" fmla="*/ 0 w 50"/>
                  <a:gd name="T1" fmla="*/ 2 h 26"/>
                  <a:gd name="T2" fmla="*/ 3 w 50"/>
                  <a:gd name="T3" fmla="*/ 8 h 26"/>
                  <a:gd name="T4" fmla="*/ 7 w 50"/>
                  <a:gd name="T5" fmla="*/ 12 h 26"/>
                  <a:gd name="T6" fmla="*/ 35 w 50"/>
                  <a:gd name="T7" fmla="*/ 25 h 26"/>
                  <a:gd name="T8" fmla="*/ 42 w 50"/>
                  <a:gd name="T9" fmla="*/ 25 h 26"/>
                  <a:gd name="T10" fmla="*/ 46 w 50"/>
                  <a:gd name="T11" fmla="*/ 23 h 26"/>
                  <a:gd name="T12" fmla="*/ 49 w 50"/>
                  <a:gd name="T13" fmla="*/ 20 h 26"/>
                  <a:gd name="T14" fmla="*/ 44 w 50"/>
                  <a:gd name="T15" fmla="*/ 15 h 26"/>
                  <a:gd name="T16" fmla="*/ 11 w 50"/>
                  <a:gd name="T17" fmla="*/ 0 h 26"/>
                  <a:gd name="T18" fmla="*/ 5 w 50"/>
                  <a:gd name="T19" fmla="*/ 1 h 26"/>
                  <a:gd name="T20" fmla="*/ 0 w 50"/>
                  <a:gd name="T2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6">
                    <a:moveTo>
                      <a:pt x="0" y="2"/>
                    </a:moveTo>
                    <a:lnTo>
                      <a:pt x="3" y="8"/>
                    </a:lnTo>
                    <a:lnTo>
                      <a:pt x="7" y="12"/>
                    </a:lnTo>
                    <a:lnTo>
                      <a:pt x="35" y="25"/>
                    </a:lnTo>
                    <a:lnTo>
                      <a:pt x="42" y="25"/>
                    </a:lnTo>
                    <a:lnTo>
                      <a:pt x="46" y="23"/>
                    </a:lnTo>
                    <a:lnTo>
                      <a:pt x="49" y="20"/>
                    </a:lnTo>
                    <a:lnTo>
                      <a:pt x="44" y="15"/>
                    </a:lnTo>
                    <a:lnTo>
                      <a:pt x="11" y="0"/>
                    </a:lnTo>
                    <a:lnTo>
                      <a:pt x="5" y="1"/>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2" name="Freeform 150"/>
              <p:cNvSpPr>
                <a:spLocks/>
              </p:cNvSpPr>
              <p:nvPr/>
            </p:nvSpPr>
            <p:spPr bwMode="auto">
              <a:xfrm>
                <a:off x="2434" y="2796"/>
                <a:ext cx="53" cy="30"/>
              </a:xfrm>
              <a:custGeom>
                <a:avLst/>
                <a:gdLst>
                  <a:gd name="T0" fmla="*/ 0 w 53"/>
                  <a:gd name="T1" fmla="*/ 3 h 30"/>
                  <a:gd name="T2" fmla="*/ 3 w 53"/>
                  <a:gd name="T3" fmla="*/ 9 h 30"/>
                  <a:gd name="T4" fmla="*/ 8 w 53"/>
                  <a:gd name="T5" fmla="*/ 14 h 30"/>
                  <a:gd name="T6" fmla="*/ 37 w 53"/>
                  <a:gd name="T7" fmla="*/ 29 h 30"/>
                  <a:gd name="T8" fmla="*/ 44 w 53"/>
                  <a:gd name="T9" fmla="*/ 29 h 30"/>
                  <a:gd name="T10" fmla="*/ 49 w 53"/>
                  <a:gd name="T11" fmla="*/ 26 h 30"/>
                  <a:gd name="T12" fmla="*/ 52 w 53"/>
                  <a:gd name="T13" fmla="*/ 23 h 30"/>
                  <a:gd name="T14" fmla="*/ 46 w 53"/>
                  <a:gd name="T15" fmla="*/ 17 h 30"/>
                  <a:gd name="T16" fmla="*/ 12 w 53"/>
                  <a:gd name="T17" fmla="*/ 0 h 30"/>
                  <a:gd name="T18" fmla="*/ 5 w 53"/>
                  <a:gd name="T19" fmla="*/ 1 h 30"/>
                  <a:gd name="T20" fmla="*/ 0 w 53"/>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30">
                    <a:moveTo>
                      <a:pt x="0" y="3"/>
                    </a:moveTo>
                    <a:lnTo>
                      <a:pt x="3" y="9"/>
                    </a:lnTo>
                    <a:lnTo>
                      <a:pt x="8" y="14"/>
                    </a:lnTo>
                    <a:lnTo>
                      <a:pt x="37" y="29"/>
                    </a:lnTo>
                    <a:lnTo>
                      <a:pt x="44" y="29"/>
                    </a:lnTo>
                    <a:lnTo>
                      <a:pt x="49" y="26"/>
                    </a:lnTo>
                    <a:lnTo>
                      <a:pt x="52" y="23"/>
                    </a:lnTo>
                    <a:lnTo>
                      <a:pt x="46" y="17"/>
                    </a:lnTo>
                    <a:lnTo>
                      <a:pt x="12" y="0"/>
                    </a:lnTo>
                    <a:lnTo>
                      <a:pt x="5" y="1"/>
                    </a:lnTo>
                    <a:lnTo>
                      <a:pt x="0" y="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3" name="Freeform 151"/>
              <p:cNvSpPr>
                <a:spLocks/>
              </p:cNvSpPr>
              <p:nvPr/>
            </p:nvSpPr>
            <p:spPr bwMode="auto">
              <a:xfrm>
                <a:off x="2437" y="2785"/>
                <a:ext cx="69" cy="34"/>
              </a:xfrm>
              <a:custGeom>
                <a:avLst/>
                <a:gdLst>
                  <a:gd name="T0" fmla="*/ 56 w 69"/>
                  <a:gd name="T1" fmla="*/ 8 h 34"/>
                  <a:gd name="T2" fmla="*/ 56 w 69"/>
                  <a:gd name="T3" fmla="*/ 8 h 34"/>
                  <a:gd name="T4" fmla="*/ 64 w 69"/>
                  <a:gd name="T5" fmla="*/ 10 h 34"/>
                  <a:gd name="T6" fmla="*/ 68 w 69"/>
                  <a:gd name="T7" fmla="*/ 13 h 34"/>
                  <a:gd name="T8" fmla="*/ 64 w 69"/>
                  <a:gd name="T9" fmla="*/ 17 h 34"/>
                  <a:gd name="T10" fmla="*/ 61 w 69"/>
                  <a:gd name="T11" fmla="*/ 14 h 34"/>
                  <a:gd name="T12" fmla="*/ 57 w 69"/>
                  <a:gd name="T13" fmla="*/ 13 h 34"/>
                  <a:gd name="T14" fmla="*/ 57 w 69"/>
                  <a:gd name="T15" fmla="*/ 17 h 34"/>
                  <a:gd name="T16" fmla="*/ 54 w 69"/>
                  <a:gd name="T17" fmla="*/ 22 h 34"/>
                  <a:gd name="T18" fmla="*/ 50 w 69"/>
                  <a:gd name="T19" fmla="*/ 22 h 34"/>
                  <a:gd name="T20" fmla="*/ 54 w 69"/>
                  <a:gd name="T21" fmla="*/ 26 h 34"/>
                  <a:gd name="T22" fmla="*/ 54 w 69"/>
                  <a:gd name="T23" fmla="*/ 29 h 34"/>
                  <a:gd name="T24" fmla="*/ 50 w 69"/>
                  <a:gd name="T25" fmla="*/ 33 h 34"/>
                  <a:gd name="T26" fmla="*/ 48 w 69"/>
                  <a:gd name="T27" fmla="*/ 29 h 34"/>
                  <a:gd name="T28" fmla="*/ 45 w 69"/>
                  <a:gd name="T29" fmla="*/ 26 h 34"/>
                  <a:gd name="T30" fmla="*/ 39 w 69"/>
                  <a:gd name="T31" fmla="*/ 23 h 34"/>
                  <a:gd name="T32" fmla="*/ 27 w 69"/>
                  <a:gd name="T33" fmla="*/ 18 h 34"/>
                  <a:gd name="T34" fmla="*/ 17 w 69"/>
                  <a:gd name="T35" fmla="*/ 15 h 34"/>
                  <a:gd name="T36" fmla="*/ 8 w 69"/>
                  <a:gd name="T37" fmla="*/ 12 h 34"/>
                  <a:gd name="T38" fmla="*/ 4 w 69"/>
                  <a:gd name="T39" fmla="*/ 13 h 34"/>
                  <a:gd name="T40" fmla="*/ 0 w 69"/>
                  <a:gd name="T41" fmla="*/ 13 h 34"/>
                  <a:gd name="T42" fmla="*/ 13 w 69"/>
                  <a:gd name="T43" fmla="*/ 0 h 34"/>
                  <a:gd name="T44" fmla="*/ 20 w 69"/>
                  <a:gd name="T45" fmla="*/ 0 h 34"/>
                  <a:gd name="T46" fmla="*/ 27 w 69"/>
                  <a:gd name="T47" fmla="*/ 0 h 34"/>
                  <a:gd name="T48" fmla="*/ 56 w 69"/>
                  <a:gd name="T4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9" h="34">
                    <a:moveTo>
                      <a:pt x="56" y="8"/>
                    </a:moveTo>
                    <a:lnTo>
                      <a:pt x="56" y="8"/>
                    </a:lnTo>
                    <a:lnTo>
                      <a:pt x="64" y="10"/>
                    </a:lnTo>
                    <a:lnTo>
                      <a:pt x="68" y="13"/>
                    </a:lnTo>
                    <a:lnTo>
                      <a:pt x="64" y="17"/>
                    </a:lnTo>
                    <a:lnTo>
                      <a:pt x="61" y="14"/>
                    </a:lnTo>
                    <a:lnTo>
                      <a:pt x="57" y="13"/>
                    </a:lnTo>
                    <a:lnTo>
                      <a:pt x="57" y="17"/>
                    </a:lnTo>
                    <a:lnTo>
                      <a:pt x="54" y="22"/>
                    </a:lnTo>
                    <a:lnTo>
                      <a:pt x="50" y="22"/>
                    </a:lnTo>
                    <a:lnTo>
                      <a:pt x="54" y="26"/>
                    </a:lnTo>
                    <a:lnTo>
                      <a:pt x="54" y="29"/>
                    </a:lnTo>
                    <a:lnTo>
                      <a:pt x="50" y="33"/>
                    </a:lnTo>
                    <a:lnTo>
                      <a:pt x="48" y="29"/>
                    </a:lnTo>
                    <a:lnTo>
                      <a:pt x="45" y="26"/>
                    </a:lnTo>
                    <a:lnTo>
                      <a:pt x="39" y="23"/>
                    </a:lnTo>
                    <a:lnTo>
                      <a:pt x="27" y="18"/>
                    </a:lnTo>
                    <a:lnTo>
                      <a:pt x="17" y="15"/>
                    </a:lnTo>
                    <a:lnTo>
                      <a:pt x="8" y="12"/>
                    </a:lnTo>
                    <a:lnTo>
                      <a:pt x="4" y="13"/>
                    </a:lnTo>
                    <a:lnTo>
                      <a:pt x="0" y="13"/>
                    </a:lnTo>
                    <a:lnTo>
                      <a:pt x="13" y="0"/>
                    </a:lnTo>
                    <a:lnTo>
                      <a:pt x="20" y="0"/>
                    </a:lnTo>
                    <a:lnTo>
                      <a:pt x="27" y="0"/>
                    </a:lnTo>
                    <a:lnTo>
                      <a:pt x="56" y="8"/>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4" name="Freeform 152"/>
              <p:cNvSpPr>
                <a:spLocks/>
              </p:cNvSpPr>
              <p:nvPr/>
            </p:nvSpPr>
            <p:spPr bwMode="auto">
              <a:xfrm>
                <a:off x="2434" y="2785"/>
                <a:ext cx="72" cy="37"/>
              </a:xfrm>
              <a:custGeom>
                <a:avLst/>
                <a:gdLst>
                  <a:gd name="T0" fmla="*/ 58 w 72"/>
                  <a:gd name="T1" fmla="*/ 9 h 37"/>
                  <a:gd name="T2" fmla="*/ 67 w 72"/>
                  <a:gd name="T3" fmla="*/ 11 h 37"/>
                  <a:gd name="T4" fmla="*/ 71 w 72"/>
                  <a:gd name="T5" fmla="*/ 15 h 37"/>
                  <a:gd name="T6" fmla="*/ 67 w 72"/>
                  <a:gd name="T7" fmla="*/ 19 h 37"/>
                  <a:gd name="T8" fmla="*/ 64 w 72"/>
                  <a:gd name="T9" fmla="*/ 16 h 37"/>
                  <a:gd name="T10" fmla="*/ 59 w 72"/>
                  <a:gd name="T11" fmla="*/ 14 h 37"/>
                  <a:gd name="T12" fmla="*/ 59 w 72"/>
                  <a:gd name="T13" fmla="*/ 18 h 37"/>
                  <a:gd name="T14" fmla="*/ 57 w 72"/>
                  <a:gd name="T15" fmla="*/ 24 h 37"/>
                  <a:gd name="T16" fmla="*/ 52 w 72"/>
                  <a:gd name="T17" fmla="*/ 24 h 37"/>
                  <a:gd name="T18" fmla="*/ 56 w 72"/>
                  <a:gd name="T19" fmla="*/ 29 h 37"/>
                  <a:gd name="T20" fmla="*/ 57 w 72"/>
                  <a:gd name="T21" fmla="*/ 32 h 37"/>
                  <a:gd name="T22" fmla="*/ 52 w 72"/>
                  <a:gd name="T23" fmla="*/ 36 h 37"/>
                  <a:gd name="T24" fmla="*/ 50 w 72"/>
                  <a:gd name="T25" fmla="*/ 32 h 37"/>
                  <a:gd name="T26" fmla="*/ 47 w 72"/>
                  <a:gd name="T27" fmla="*/ 28 h 37"/>
                  <a:gd name="T28" fmla="*/ 40 w 72"/>
                  <a:gd name="T29" fmla="*/ 25 h 37"/>
                  <a:gd name="T30" fmla="*/ 28 w 72"/>
                  <a:gd name="T31" fmla="*/ 20 h 37"/>
                  <a:gd name="T32" fmla="*/ 18 w 72"/>
                  <a:gd name="T33" fmla="*/ 17 h 37"/>
                  <a:gd name="T34" fmla="*/ 9 w 72"/>
                  <a:gd name="T35" fmla="*/ 13 h 37"/>
                  <a:gd name="T36" fmla="*/ 4 w 72"/>
                  <a:gd name="T37" fmla="*/ 14 h 37"/>
                  <a:gd name="T38" fmla="*/ 0 w 72"/>
                  <a:gd name="T39" fmla="*/ 15 h 37"/>
                  <a:gd name="T40" fmla="*/ 13 w 72"/>
                  <a:gd name="T41" fmla="*/ 0 h 37"/>
                  <a:gd name="T42" fmla="*/ 21 w 72"/>
                  <a:gd name="T43" fmla="*/ 0 h 37"/>
                  <a:gd name="T44" fmla="*/ 28 w 72"/>
                  <a:gd name="T45" fmla="*/ 0 h 37"/>
                  <a:gd name="T46" fmla="*/ 58 w 72"/>
                  <a:gd name="T47"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37">
                    <a:moveTo>
                      <a:pt x="58" y="9"/>
                    </a:moveTo>
                    <a:lnTo>
                      <a:pt x="67" y="11"/>
                    </a:lnTo>
                    <a:lnTo>
                      <a:pt x="71" y="15"/>
                    </a:lnTo>
                    <a:lnTo>
                      <a:pt x="67" y="19"/>
                    </a:lnTo>
                    <a:lnTo>
                      <a:pt x="64" y="16"/>
                    </a:lnTo>
                    <a:lnTo>
                      <a:pt x="59" y="14"/>
                    </a:lnTo>
                    <a:lnTo>
                      <a:pt x="59" y="18"/>
                    </a:lnTo>
                    <a:lnTo>
                      <a:pt x="57" y="24"/>
                    </a:lnTo>
                    <a:lnTo>
                      <a:pt x="52" y="24"/>
                    </a:lnTo>
                    <a:lnTo>
                      <a:pt x="56" y="29"/>
                    </a:lnTo>
                    <a:lnTo>
                      <a:pt x="57" y="32"/>
                    </a:lnTo>
                    <a:lnTo>
                      <a:pt x="52" y="36"/>
                    </a:lnTo>
                    <a:lnTo>
                      <a:pt x="50" y="32"/>
                    </a:lnTo>
                    <a:lnTo>
                      <a:pt x="47" y="28"/>
                    </a:lnTo>
                    <a:lnTo>
                      <a:pt x="40" y="25"/>
                    </a:lnTo>
                    <a:lnTo>
                      <a:pt x="28" y="20"/>
                    </a:lnTo>
                    <a:lnTo>
                      <a:pt x="18" y="17"/>
                    </a:lnTo>
                    <a:lnTo>
                      <a:pt x="9" y="13"/>
                    </a:lnTo>
                    <a:lnTo>
                      <a:pt x="4" y="14"/>
                    </a:lnTo>
                    <a:lnTo>
                      <a:pt x="0" y="15"/>
                    </a:lnTo>
                    <a:lnTo>
                      <a:pt x="13" y="0"/>
                    </a:lnTo>
                    <a:lnTo>
                      <a:pt x="21" y="0"/>
                    </a:lnTo>
                    <a:lnTo>
                      <a:pt x="28" y="0"/>
                    </a:lnTo>
                    <a:lnTo>
                      <a:pt x="58" y="9"/>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5" name="Freeform 153"/>
              <p:cNvSpPr>
                <a:spLocks/>
              </p:cNvSpPr>
              <p:nvPr/>
            </p:nvSpPr>
            <p:spPr bwMode="auto">
              <a:xfrm>
                <a:off x="2463" y="2796"/>
                <a:ext cx="16" cy="12"/>
              </a:xfrm>
              <a:custGeom>
                <a:avLst/>
                <a:gdLst>
                  <a:gd name="T0" fmla="*/ 11 w 16"/>
                  <a:gd name="T1" fmla="*/ 6 h 12"/>
                  <a:gd name="T2" fmla="*/ 13 w 16"/>
                  <a:gd name="T3" fmla="*/ 8 h 12"/>
                  <a:gd name="T4" fmla="*/ 15 w 16"/>
                  <a:gd name="T5" fmla="*/ 11 h 12"/>
                  <a:gd name="T6" fmla="*/ 11 w 16"/>
                  <a:gd name="T7" fmla="*/ 9 h 12"/>
                  <a:gd name="T8" fmla="*/ 9 w 16"/>
                  <a:gd name="T9" fmla="*/ 7 h 12"/>
                  <a:gd name="T10" fmla="*/ 5 w 16"/>
                  <a:gd name="T11" fmla="*/ 6 h 12"/>
                  <a:gd name="T12" fmla="*/ 0 w 16"/>
                  <a:gd name="T13" fmla="*/ 2 h 12"/>
                  <a:gd name="T14" fmla="*/ 2 w 16"/>
                  <a:gd name="T15" fmla="*/ 0 h 12"/>
                  <a:gd name="T16" fmla="*/ 11 w 16"/>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2">
                    <a:moveTo>
                      <a:pt x="11" y="6"/>
                    </a:moveTo>
                    <a:lnTo>
                      <a:pt x="13" y="8"/>
                    </a:lnTo>
                    <a:lnTo>
                      <a:pt x="15" y="11"/>
                    </a:lnTo>
                    <a:lnTo>
                      <a:pt x="11" y="9"/>
                    </a:lnTo>
                    <a:lnTo>
                      <a:pt x="9" y="7"/>
                    </a:lnTo>
                    <a:lnTo>
                      <a:pt x="5" y="6"/>
                    </a:lnTo>
                    <a:lnTo>
                      <a:pt x="0" y="2"/>
                    </a:lnTo>
                    <a:lnTo>
                      <a:pt x="2" y="0"/>
                    </a:lnTo>
                    <a:lnTo>
                      <a:pt x="11"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6" name="Freeform 154"/>
              <p:cNvSpPr>
                <a:spLocks/>
              </p:cNvSpPr>
              <p:nvPr/>
            </p:nvSpPr>
            <p:spPr bwMode="auto">
              <a:xfrm>
                <a:off x="2460" y="2796"/>
                <a:ext cx="19" cy="14"/>
              </a:xfrm>
              <a:custGeom>
                <a:avLst/>
                <a:gdLst>
                  <a:gd name="T0" fmla="*/ 13 w 19"/>
                  <a:gd name="T1" fmla="*/ 7 h 14"/>
                  <a:gd name="T2" fmla="*/ 16 w 19"/>
                  <a:gd name="T3" fmla="*/ 10 h 14"/>
                  <a:gd name="T4" fmla="*/ 18 w 19"/>
                  <a:gd name="T5" fmla="*/ 13 h 14"/>
                  <a:gd name="T6" fmla="*/ 14 w 19"/>
                  <a:gd name="T7" fmla="*/ 11 h 14"/>
                  <a:gd name="T8" fmla="*/ 10 w 19"/>
                  <a:gd name="T9" fmla="*/ 9 h 14"/>
                  <a:gd name="T10" fmla="*/ 6 w 19"/>
                  <a:gd name="T11" fmla="*/ 7 h 14"/>
                  <a:gd name="T12" fmla="*/ 0 w 19"/>
                  <a:gd name="T13" fmla="*/ 3 h 14"/>
                  <a:gd name="T14" fmla="*/ 2 w 19"/>
                  <a:gd name="T15" fmla="*/ 0 h 14"/>
                  <a:gd name="T16" fmla="*/ 13 w 19"/>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4">
                    <a:moveTo>
                      <a:pt x="13" y="7"/>
                    </a:moveTo>
                    <a:lnTo>
                      <a:pt x="16" y="10"/>
                    </a:lnTo>
                    <a:lnTo>
                      <a:pt x="18" y="13"/>
                    </a:lnTo>
                    <a:lnTo>
                      <a:pt x="14" y="11"/>
                    </a:lnTo>
                    <a:lnTo>
                      <a:pt x="10" y="9"/>
                    </a:lnTo>
                    <a:lnTo>
                      <a:pt x="6" y="7"/>
                    </a:lnTo>
                    <a:lnTo>
                      <a:pt x="0" y="3"/>
                    </a:lnTo>
                    <a:lnTo>
                      <a:pt x="2" y="0"/>
                    </a:lnTo>
                    <a:lnTo>
                      <a:pt x="13" y="7"/>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7" name="Freeform 155"/>
              <p:cNvSpPr>
                <a:spLocks/>
              </p:cNvSpPr>
              <p:nvPr/>
            </p:nvSpPr>
            <p:spPr bwMode="auto">
              <a:xfrm>
                <a:off x="2437" y="2785"/>
                <a:ext cx="16" cy="12"/>
              </a:xfrm>
              <a:custGeom>
                <a:avLst/>
                <a:gdLst>
                  <a:gd name="T0" fmla="*/ 10 w 16"/>
                  <a:gd name="T1" fmla="*/ 0 h 12"/>
                  <a:gd name="T2" fmla="*/ 15 w 16"/>
                  <a:gd name="T3" fmla="*/ 0 h 12"/>
                  <a:gd name="T4" fmla="*/ 6 w 16"/>
                  <a:gd name="T5" fmla="*/ 11 h 12"/>
                  <a:gd name="T6" fmla="*/ 0 w 16"/>
                  <a:gd name="T7" fmla="*/ 11 h 12"/>
                  <a:gd name="T8" fmla="*/ 10 w 16"/>
                  <a:gd name="T9" fmla="*/ 0 h 12"/>
                </a:gdLst>
                <a:ahLst/>
                <a:cxnLst>
                  <a:cxn ang="0">
                    <a:pos x="T0" y="T1"/>
                  </a:cxn>
                  <a:cxn ang="0">
                    <a:pos x="T2" y="T3"/>
                  </a:cxn>
                  <a:cxn ang="0">
                    <a:pos x="T4" y="T5"/>
                  </a:cxn>
                  <a:cxn ang="0">
                    <a:pos x="T6" y="T7"/>
                  </a:cxn>
                  <a:cxn ang="0">
                    <a:pos x="T8" y="T9"/>
                  </a:cxn>
                </a:cxnLst>
                <a:rect l="0" t="0" r="r" b="b"/>
                <a:pathLst>
                  <a:path w="16" h="12">
                    <a:moveTo>
                      <a:pt x="10" y="0"/>
                    </a:moveTo>
                    <a:lnTo>
                      <a:pt x="15" y="0"/>
                    </a:lnTo>
                    <a:lnTo>
                      <a:pt x="6" y="11"/>
                    </a:lnTo>
                    <a:lnTo>
                      <a:pt x="0" y="11"/>
                    </a:lnTo>
                    <a:lnTo>
                      <a:pt x="10"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8" name="Freeform 156"/>
              <p:cNvSpPr>
                <a:spLocks/>
              </p:cNvSpPr>
              <p:nvPr/>
            </p:nvSpPr>
            <p:spPr bwMode="auto">
              <a:xfrm>
                <a:off x="2434" y="2785"/>
                <a:ext cx="19" cy="14"/>
              </a:xfrm>
              <a:custGeom>
                <a:avLst/>
                <a:gdLst>
                  <a:gd name="T0" fmla="*/ 12 w 19"/>
                  <a:gd name="T1" fmla="*/ 0 h 14"/>
                  <a:gd name="T2" fmla="*/ 18 w 19"/>
                  <a:gd name="T3" fmla="*/ 0 h 14"/>
                  <a:gd name="T4" fmla="*/ 7 w 19"/>
                  <a:gd name="T5" fmla="*/ 13 h 14"/>
                  <a:gd name="T6" fmla="*/ 0 w 19"/>
                  <a:gd name="T7" fmla="*/ 13 h 14"/>
                  <a:gd name="T8" fmla="*/ 12 w 19"/>
                  <a:gd name="T9" fmla="*/ 0 h 14"/>
                </a:gdLst>
                <a:ahLst/>
                <a:cxnLst>
                  <a:cxn ang="0">
                    <a:pos x="T0" y="T1"/>
                  </a:cxn>
                  <a:cxn ang="0">
                    <a:pos x="T2" y="T3"/>
                  </a:cxn>
                  <a:cxn ang="0">
                    <a:pos x="T4" y="T5"/>
                  </a:cxn>
                  <a:cxn ang="0">
                    <a:pos x="T6" y="T7"/>
                  </a:cxn>
                  <a:cxn ang="0">
                    <a:pos x="T8" y="T9"/>
                  </a:cxn>
                </a:cxnLst>
                <a:rect l="0" t="0" r="r" b="b"/>
                <a:pathLst>
                  <a:path w="19" h="14">
                    <a:moveTo>
                      <a:pt x="12" y="0"/>
                    </a:moveTo>
                    <a:lnTo>
                      <a:pt x="18" y="0"/>
                    </a:lnTo>
                    <a:lnTo>
                      <a:pt x="7" y="13"/>
                    </a:lnTo>
                    <a:lnTo>
                      <a:pt x="0" y="13"/>
                    </a:lnTo>
                    <a:lnTo>
                      <a:pt x="12"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69" name="Freeform 157"/>
              <p:cNvSpPr>
                <a:spLocks/>
              </p:cNvSpPr>
              <p:nvPr/>
            </p:nvSpPr>
            <p:spPr bwMode="auto">
              <a:xfrm>
                <a:off x="2449" y="2796"/>
                <a:ext cx="12" cy="3"/>
              </a:xfrm>
              <a:custGeom>
                <a:avLst/>
                <a:gdLst>
                  <a:gd name="T0" fmla="*/ 0 w 12"/>
                  <a:gd name="T1" fmla="*/ 0 h 3"/>
                  <a:gd name="T2" fmla="*/ 11 w 12"/>
                  <a:gd name="T3" fmla="*/ 2 h 3"/>
                  <a:gd name="T4" fmla="*/ 11 w 12"/>
                  <a:gd name="T5" fmla="*/ 2 h 3"/>
                  <a:gd name="T6" fmla="*/ 0 w 12"/>
                  <a:gd name="T7" fmla="*/ 0 h 3"/>
                  <a:gd name="T8" fmla="*/ 0 w 12"/>
                  <a:gd name="T9" fmla="*/ 0 h 3"/>
                </a:gdLst>
                <a:ahLst/>
                <a:cxnLst>
                  <a:cxn ang="0">
                    <a:pos x="T0" y="T1"/>
                  </a:cxn>
                  <a:cxn ang="0">
                    <a:pos x="T2" y="T3"/>
                  </a:cxn>
                  <a:cxn ang="0">
                    <a:pos x="T4" y="T5"/>
                  </a:cxn>
                  <a:cxn ang="0">
                    <a:pos x="T6" y="T7"/>
                  </a:cxn>
                  <a:cxn ang="0">
                    <a:pos x="T8" y="T9"/>
                  </a:cxn>
                </a:cxnLst>
                <a:rect l="0" t="0" r="r" b="b"/>
                <a:pathLst>
                  <a:path w="12" h="3">
                    <a:moveTo>
                      <a:pt x="0" y="0"/>
                    </a:moveTo>
                    <a:lnTo>
                      <a:pt x="11" y="2"/>
                    </a:lnTo>
                    <a:lnTo>
                      <a:pt x="11" y="2"/>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0" name="Freeform 158"/>
              <p:cNvSpPr>
                <a:spLocks/>
              </p:cNvSpPr>
              <p:nvPr/>
            </p:nvSpPr>
            <p:spPr bwMode="auto">
              <a:xfrm>
                <a:off x="2449" y="2796"/>
                <a:ext cx="12" cy="3"/>
              </a:xfrm>
              <a:custGeom>
                <a:avLst/>
                <a:gdLst>
                  <a:gd name="T0" fmla="*/ 0 w 12"/>
                  <a:gd name="T1" fmla="*/ 0 h 3"/>
                  <a:gd name="T2" fmla="*/ 11 w 12"/>
                  <a:gd name="T3" fmla="*/ 2 h 3"/>
                  <a:gd name="T4" fmla="*/ 11 w 12"/>
                  <a:gd name="T5" fmla="*/ 2 h 3"/>
                  <a:gd name="T6" fmla="*/ 0 w 12"/>
                  <a:gd name="T7" fmla="*/ 0 h 3"/>
                  <a:gd name="T8" fmla="*/ 0 w 12"/>
                  <a:gd name="T9" fmla="*/ 0 h 3"/>
                </a:gdLst>
                <a:ahLst/>
                <a:cxnLst>
                  <a:cxn ang="0">
                    <a:pos x="T0" y="T1"/>
                  </a:cxn>
                  <a:cxn ang="0">
                    <a:pos x="T2" y="T3"/>
                  </a:cxn>
                  <a:cxn ang="0">
                    <a:pos x="T4" y="T5"/>
                  </a:cxn>
                  <a:cxn ang="0">
                    <a:pos x="T6" y="T7"/>
                  </a:cxn>
                  <a:cxn ang="0">
                    <a:pos x="T8" y="T9"/>
                  </a:cxn>
                </a:cxnLst>
                <a:rect l="0" t="0" r="r" b="b"/>
                <a:pathLst>
                  <a:path w="12" h="3">
                    <a:moveTo>
                      <a:pt x="0" y="0"/>
                    </a:moveTo>
                    <a:lnTo>
                      <a:pt x="11" y="2"/>
                    </a:lnTo>
                    <a:lnTo>
                      <a:pt x="11" y="2"/>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1" name="Freeform 159"/>
              <p:cNvSpPr>
                <a:spLocks/>
              </p:cNvSpPr>
              <p:nvPr/>
            </p:nvSpPr>
            <p:spPr bwMode="auto">
              <a:xfrm>
                <a:off x="2449" y="2795"/>
                <a:ext cx="12" cy="2"/>
              </a:xfrm>
              <a:custGeom>
                <a:avLst/>
                <a:gdLst>
                  <a:gd name="T0" fmla="*/ 0 w 12"/>
                  <a:gd name="T1" fmla="*/ 0 h 2"/>
                  <a:gd name="T2" fmla="*/ 11 w 12"/>
                  <a:gd name="T3" fmla="*/ 1 h 2"/>
                  <a:gd name="T4" fmla="*/ 9 w 12"/>
                  <a:gd name="T5" fmla="*/ 1 h 2"/>
                  <a:gd name="T6" fmla="*/ 0 w 12"/>
                  <a:gd name="T7" fmla="*/ 0 h 2"/>
                  <a:gd name="T8" fmla="*/ 0 w 12"/>
                  <a:gd name="T9" fmla="*/ 0 h 2"/>
                </a:gdLst>
                <a:ahLst/>
                <a:cxnLst>
                  <a:cxn ang="0">
                    <a:pos x="T0" y="T1"/>
                  </a:cxn>
                  <a:cxn ang="0">
                    <a:pos x="T2" y="T3"/>
                  </a:cxn>
                  <a:cxn ang="0">
                    <a:pos x="T4" y="T5"/>
                  </a:cxn>
                  <a:cxn ang="0">
                    <a:pos x="T6" y="T7"/>
                  </a:cxn>
                  <a:cxn ang="0">
                    <a:pos x="T8" y="T9"/>
                  </a:cxn>
                </a:cxnLst>
                <a:rect l="0" t="0" r="r" b="b"/>
                <a:pathLst>
                  <a:path w="12" h="2">
                    <a:moveTo>
                      <a:pt x="0" y="0"/>
                    </a:moveTo>
                    <a:lnTo>
                      <a:pt x="11" y="1"/>
                    </a:lnTo>
                    <a:lnTo>
                      <a:pt x="9"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2" name="Freeform 160"/>
              <p:cNvSpPr>
                <a:spLocks/>
              </p:cNvSpPr>
              <p:nvPr/>
            </p:nvSpPr>
            <p:spPr bwMode="auto">
              <a:xfrm>
                <a:off x="2449" y="2795"/>
                <a:ext cx="12" cy="2"/>
              </a:xfrm>
              <a:custGeom>
                <a:avLst/>
                <a:gdLst>
                  <a:gd name="T0" fmla="*/ 0 w 12"/>
                  <a:gd name="T1" fmla="*/ 0 h 2"/>
                  <a:gd name="T2" fmla="*/ 11 w 12"/>
                  <a:gd name="T3" fmla="*/ 1 h 2"/>
                  <a:gd name="T4" fmla="*/ 9 w 12"/>
                  <a:gd name="T5" fmla="*/ 1 h 2"/>
                  <a:gd name="T6" fmla="*/ 0 w 12"/>
                  <a:gd name="T7" fmla="*/ 0 h 2"/>
                  <a:gd name="T8" fmla="*/ 0 w 12"/>
                  <a:gd name="T9" fmla="*/ 0 h 2"/>
                </a:gdLst>
                <a:ahLst/>
                <a:cxnLst>
                  <a:cxn ang="0">
                    <a:pos x="T0" y="T1"/>
                  </a:cxn>
                  <a:cxn ang="0">
                    <a:pos x="T2" y="T3"/>
                  </a:cxn>
                  <a:cxn ang="0">
                    <a:pos x="T4" y="T5"/>
                  </a:cxn>
                  <a:cxn ang="0">
                    <a:pos x="T6" y="T7"/>
                  </a:cxn>
                  <a:cxn ang="0">
                    <a:pos x="T8" y="T9"/>
                  </a:cxn>
                </a:cxnLst>
                <a:rect l="0" t="0" r="r" b="b"/>
                <a:pathLst>
                  <a:path w="12" h="2">
                    <a:moveTo>
                      <a:pt x="0" y="0"/>
                    </a:moveTo>
                    <a:lnTo>
                      <a:pt x="11" y="1"/>
                    </a:lnTo>
                    <a:lnTo>
                      <a:pt x="9"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3" name="Freeform 161"/>
              <p:cNvSpPr>
                <a:spLocks/>
              </p:cNvSpPr>
              <p:nvPr/>
            </p:nvSpPr>
            <p:spPr bwMode="auto">
              <a:xfrm>
                <a:off x="2451" y="2792"/>
                <a:ext cx="10" cy="1"/>
              </a:xfrm>
              <a:custGeom>
                <a:avLst/>
                <a:gdLst>
                  <a:gd name="T0" fmla="*/ 0 w 10"/>
                  <a:gd name="T1" fmla="*/ 0 h 1"/>
                  <a:gd name="T2" fmla="*/ 9 w 10"/>
                  <a:gd name="T3" fmla="*/ 0 h 1"/>
                  <a:gd name="T4" fmla="*/ 8 w 10"/>
                  <a:gd name="T5" fmla="*/ 0 h 1"/>
                  <a:gd name="T6" fmla="*/ 1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lnTo>
                      <a:pt x="9" y="0"/>
                    </a:lnTo>
                    <a:lnTo>
                      <a:pt x="8"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4" name="Freeform 162"/>
              <p:cNvSpPr>
                <a:spLocks/>
              </p:cNvSpPr>
              <p:nvPr/>
            </p:nvSpPr>
            <p:spPr bwMode="auto">
              <a:xfrm>
                <a:off x="2451" y="2792"/>
                <a:ext cx="10" cy="1"/>
              </a:xfrm>
              <a:custGeom>
                <a:avLst/>
                <a:gdLst>
                  <a:gd name="T0" fmla="*/ 0 w 10"/>
                  <a:gd name="T1" fmla="*/ 0 h 1"/>
                  <a:gd name="T2" fmla="*/ 9 w 10"/>
                  <a:gd name="T3" fmla="*/ 0 h 1"/>
                  <a:gd name="T4" fmla="*/ 8 w 10"/>
                  <a:gd name="T5" fmla="*/ 0 h 1"/>
                  <a:gd name="T6" fmla="*/ 1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lnTo>
                      <a:pt x="9" y="0"/>
                    </a:lnTo>
                    <a:lnTo>
                      <a:pt x="8"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5" name="Freeform 163"/>
              <p:cNvSpPr>
                <a:spLocks/>
              </p:cNvSpPr>
              <p:nvPr/>
            </p:nvSpPr>
            <p:spPr bwMode="auto">
              <a:xfrm>
                <a:off x="2452" y="2788"/>
                <a:ext cx="9" cy="1"/>
              </a:xfrm>
              <a:custGeom>
                <a:avLst/>
                <a:gdLst>
                  <a:gd name="T0" fmla="*/ 0 w 9"/>
                  <a:gd name="T1" fmla="*/ 0 h 1"/>
                  <a:gd name="T2" fmla="*/ 8 w 9"/>
                  <a:gd name="T3" fmla="*/ 0 h 1"/>
                  <a:gd name="T4" fmla="*/ 0 w 9"/>
                  <a:gd name="T5" fmla="*/ 0 h 1"/>
                  <a:gd name="T6" fmla="*/ 0 w 9"/>
                  <a:gd name="T7" fmla="*/ 0 h 1"/>
                </a:gdLst>
                <a:ahLst/>
                <a:cxnLst>
                  <a:cxn ang="0">
                    <a:pos x="T0" y="T1"/>
                  </a:cxn>
                  <a:cxn ang="0">
                    <a:pos x="T2" y="T3"/>
                  </a:cxn>
                  <a:cxn ang="0">
                    <a:pos x="T4" y="T5"/>
                  </a:cxn>
                  <a:cxn ang="0">
                    <a:pos x="T6" y="T7"/>
                  </a:cxn>
                </a:cxnLst>
                <a:rect l="0" t="0" r="r" b="b"/>
                <a:pathLst>
                  <a:path w="9" h="1">
                    <a:moveTo>
                      <a:pt x="0" y="0"/>
                    </a:moveTo>
                    <a:lnTo>
                      <a:pt x="8"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6" name="Freeform 164"/>
              <p:cNvSpPr>
                <a:spLocks/>
              </p:cNvSpPr>
              <p:nvPr/>
            </p:nvSpPr>
            <p:spPr bwMode="auto">
              <a:xfrm>
                <a:off x="2452" y="2788"/>
                <a:ext cx="9" cy="1"/>
              </a:xfrm>
              <a:custGeom>
                <a:avLst/>
                <a:gdLst>
                  <a:gd name="T0" fmla="*/ 0 w 9"/>
                  <a:gd name="T1" fmla="*/ 0 h 1"/>
                  <a:gd name="T2" fmla="*/ 8 w 9"/>
                  <a:gd name="T3" fmla="*/ 0 h 1"/>
                  <a:gd name="T4" fmla="*/ 0 w 9"/>
                  <a:gd name="T5" fmla="*/ 0 h 1"/>
                  <a:gd name="T6" fmla="*/ 0 w 9"/>
                  <a:gd name="T7" fmla="*/ 0 h 1"/>
                </a:gdLst>
                <a:ahLst/>
                <a:cxnLst>
                  <a:cxn ang="0">
                    <a:pos x="T0" y="T1"/>
                  </a:cxn>
                  <a:cxn ang="0">
                    <a:pos x="T2" y="T3"/>
                  </a:cxn>
                  <a:cxn ang="0">
                    <a:pos x="T4" y="T5"/>
                  </a:cxn>
                  <a:cxn ang="0">
                    <a:pos x="T6" y="T7"/>
                  </a:cxn>
                </a:cxnLst>
                <a:rect l="0" t="0" r="r" b="b"/>
                <a:pathLst>
                  <a:path w="9" h="1">
                    <a:moveTo>
                      <a:pt x="0" y="0"/>
                    </a:moveTo>
                    <a:lnTo>
                      <a:pt x="8"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77" name="Group 165"/>
              <p:cNvGrpSpPr>
                <a:grpSpLocks/>
              </p:cNvGrpSpPr>
              <p:nvPr/>
            </p:nvGrpSpPr>
            <p:grpSpPr bwMode="auto">
              <a:xfrm>
                <a:off x="2486" y="2795"/>
                <a:ext cx="34" cy="2"/>
                <a:chOff x="2486" y="2795"/>
                <a:chExt cx="34" cy="2"/>
              </a:xfrm>
            </p:grpSpPr>
            <p:sp>
              <p:nvSpPr>
                <p:cNvPr id="988" name="Freeform 166"/>
                <p:cNvSpPr>
                  <a:spLocks/>
                </p:cNvSpPr>
                <p:nvPr/>
              </p:nvSpPr>
              <p:spPr bwMode="auto">
                <a:xfrm>
                  <a:off x="2488" y="2795"/>
                  <a:ext cx="26" cy="2"/>
                </a:xfrm>
                <a:custGeom>
                  <a:avLst/>
                  <a:gdLst>
                    <a:gd name="T0" fmla="*/ 1 w 26"/>
                    <a:gd name="T1" fmla="*/ 0 h 2"/>
                    <a:gd name="T2" fmla="*/ 1 w 26"/>
                    <a:gd name="T3" fmla="*/ 0 h 2"/>
                    <a:gd name="T4" fmla="*/ 25 w 26"/>
                    <a:gd name="T5" fmla="*/ 0 h 2"/>
                    <a:gd name="T6" fmla="*/ 25 w 26"/>
                    <a:gd name="T7" fmla="*/ 0 h 2"/>
                    <a:gd name="T8" fmla="*/ 15 w 26"/>
                    <a:gd name="T9" fmla="*/ 1 h 2"/>
                    <a:gd name="T10" fmla="*/ 7 w 26"/>
                    <a:gd name="T11" fmla="*/ 1 h 2"/>
                    <a:gd name="T12" fmla="*/ 0 w 26"/>
                    <a:gd name="T13" fmla="*/ 1 h 2"/>
                    <a:gd name="T14" fmla="*/ 0 w 26"/>
                    <a:gd name="T15" fmla="*/ 0 h 2"/>
                    <a:gd name="T16" fmla="*/ 1 w 26"/>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
                      <a:moveTo>
                        <a:pt x="1" y="0"/>
                      </a:moveTo>
                      <a:lnTo>
                        <a:pt x="1" y="0"/>
                      </a:lnTo>
                      <a:lnTo>
                        <a:pt x="25" y="0"/>
                      </a:lnTo>
                      <a:lnTo>
                        <a:pt x="25" y="0"/>
                      </a:lnTo>
                      <a:lnTo>
                        <a:pt x="15" y="1"/>
                      </a:lnTo>
                      <a:lnTo>
                        <a:pt x="7" y="1"/>
                      </a:lnTo>
                      <a:lnTo>
                        <a:pt x="0" y="1"/>
                      </a:lnTo>
                      <a:lnTo>
                        <a:pt x="0" y="0"/>
                      </a:lnTo>
                      <a:lnTo>
                        <a:pt x="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9" name="Freeform 167"/>
                <p:cNvSpPr>
                  <a:spLocks/>
                </p:cNvSpPr>
                <p:nvPr/>
              </p:nvSpPr>
              <p:spPr bwMode="auto">
                <a:xfrm>
                  <a:off x="2486" y="2795"/>
                  <a:ext cx="28" cy="2"/>
                </a:xfrm>
                <a:custGeom>
                  <a:avLst/>
                  <a:gdLst>
                    <a:gd name="T0" fmla="*/ 1 w 28"/>
                    <a:gd name="T1" fmla="*/ 0 h 2"/>
                    <a:gd name="T2" fmla="*/ 1 w 28"/>
                    <a:gd name="T3" fmla="*/ 0 h 2"/>
                    <a:gd name="T4" fmla="*/ 27 w 28"/>
                    <a:gd name="T5" fmla="*/ 0 h 2"/>
                    <a:gd name="T6" fmla="*/ 27 w 28"/>
                    <a:gd name="T7" fmla="*/ 0 h 2"/>
                    <a:gd name="T8" fmla="*/ 16 w 28"/>
                    <a:gd name="T9" fmla="*/ 1 h 2"/>
                    <a:gd name="T10" fmla="*/ 7 w 28"/>
                    <a:gd name="T11" fmla="*/ 1 h 2"/>
                    <a:gd name="T12" fmla="*/ 0 w 28"/>
                    <a:gd name="T13" fmla="*/ 1 h 2"/>
                    <a:gd name="T14" fmla="*/ 0 w 28"/>
                    <a:gd name="T15" fmla="*/ 0 h 2"/>
                    <a:gd name="T16" fmla="*/ 1 w 28"/>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
                      <a:moveTo>
                        <a:pt x="1" y="0"/>
                      </a:moveTo>
                      <a:lnTo>
                        <a:pt x="1" y="0"/>
                      </a:lnTo>
                      <a:lnTo>
                        <a:pt x="27" y="0"/>
                      </a:lnTo>
                      <a:lnTo>
                        <a:pt x="27" y="0"/>
                      </a:lnTo>
                      <a:lnTo>
                        <a:pt x="16" y="1"/>
                      </a:lnTo>
                      <a:lnTo>
                        <a:pt x="7" y="1"/>
                      </a:lnTo>
                      <a:lnTo>
                        <a:pt x="0" y="1"/>
                      </a:lnTo>
                      <a:lnTo>
                        <a:pt x="0" y="0"/>
                      </a:lnTo>
                      <a:lnTo>
                        <a:pt x="1"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0" name="Freeform 168"/>
                <p:cNvSpPr>
                  <a:spLocks/>
                </p:cNvSpPr>
                <p:nvPr/>
              </p:nvSpPr>
              <p:spPr bwMode="auto">
                <a:xfrm>
                  <a:off x="2513" y="2795"/>
                  <a:ext cx="7" cy="1"/>
                </a:xfrm>
                <a:custGeom>
                  <a:avLst/>
                  <a:gdLst>
                    <a:gd name="T0" fmla="*/ 1 w 7"/>
                    <a:gd name="T1" fmla="*/ 0 h 1"/>
                    <a:gd name="T2" fmla="*/ 0 w 7"/>
                    <a:gd name="T3" fmla="*/ 0 h 1"/>
                    <a:gd name="T4" fmla="*/ 6 w 7"/>
                    <a:gd name="T5" fmla="*/ 0 h 1"/>
                    <a:gd name="T6" fmla="*/ 6 w 7"/>
                    <a:gd name="T7" fmla="*/ 0 h 1"/>
                    <a:gd name="T8" fmla="*/ 1 w 7"/>
                    <a:gd name="T9" fmla="*/ 0 h 1"/>
                  </a:gdLst>
                  <a:ahLst/>
                  <a:cxnLst>
                    <a:cxn ang="0">
                      <a:pos x="T0" y="T1"/>
                    </a:cxn>
                    <a:cxn ang="0">
                      <a:pos x="T2" y="T3"/>
                    </a:cxn>
                    <a:cxn ang="0">
                      <a:pos x="T4" y="T5"/>
                    </a:cxn>
                    <a:cxn ang="0">
                      <a:pos x="T6" y="T7"/>
                    </a:cxn>
                    <a:cxn ang="0">
                      <a:pos x="T8" y="T9"/>
                    </a:cxn>
                  </a:cxnLst>
                  <a:rect l="0" t="0" r="r" b="b"/>
                  <a:pathLst>
                    <a:path w="7" h="1">
                      <a:moveTo>
                        <a:pt x="1" y="0"/>
                      </a:moveTo>
                      <a:lnTo>
                        <a:pt x="0" y="0"/>
                      </a:lnTo>
                      <a:lnTo>
                        <a:pt x="6" y="0"/>
                      </a:lnTo>
                      <a:lnTo>
                        <a:pt x="6" y="0"/>
                      </a:lnTo>
                      <a:lnTo>
                        <a:pt x="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1" name="Freeform 169"/>
                <p:cNvSpPr>
                  <a:spLocks/>
                </p:cNvSpPr>
                <p:nvPr/>
              </p:nvSpPr>
              <p:spPr bwMode="auto">
                <a:xfrm>
                  <a:off x="2510" y="2795"/>
                  <a:ext cx="10" cy="2"/>
                </a:xfrm>
                <a:custGeom>
                  <a:avLst/>
                  <a:gdLst>
                    <a:gd name="T0" fmla="*/ 1 w 10"/>
                    <a:gd name="T1" fmla="*/ 1 h 2"/>
                    <a:gd name="T2" fmla="*/ 0 w 10"/>
                    <a:gd name="T3" fmla="*/ 0 h 2"/>
                    <a:gd name="T4" fmla="*/ 9 w 10"/>
                    <a:gd name="T5" fmla="*/ 0 h 2"/>
                    <a:gd name="T6" fmla="*/ 9 w 10"/>
                    <a:gd name="T7" fmla="*/ 1 h 2"/>
                    <a:gd name="T8" fmla="*/ 1 w 10"/>
                    <a:gd name="T9" fmla="*/ 1 h 2"/>
                  </a:gdLst>
                  <a:ahLst/>
                  <a:cxnLst>
                    <a:cxn ang="0">
                      <a:pos x="T0" y="T1"/>
                    </a:cxn>
                    <a:cxn ang="0">
                      <a:pos x="T2" y="T3"/>
                    </a:cxn>
                    <a:cxn ang="0">
                      <a:pos x="T4" y="T5"/>
                    </a:cxn>
                    <a:cxn ang="0">
                      <a:pos x="T6" y="T7"/>
                    </a:cxn>
                    <a:cxn ang="0">
                      <a:pos x="T8" y="T9"/>
                    </a:cxn>
                  </a:cxnLst>
                  <a:rect l="0" t="0" r="r" b="b"/>
                  <a:pathLst>
                    <a:path w="10" h="2">
                      <a:moveTo>
                        <a:pt x="1" y="1"/>
                      </a:moveTo>
                      <a:lnTo>
                        <a:pt x="0" y="0"/>
                      </a:lnTo>
                      <a:lnTo>
                        <a:pt x="9" y="0"/>
                      </a:lnTo>
                      <a:lnTo>
                        <a:pt x="9" y="1"/>
                      </a:lnTo>
                      <a:lnTo>
                        <a:pt x="1" y="1"/>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2" name="Freeform 170"/>
                <p:cNvSpPr>
                  <a:spLocks/>
                </p:cNvSpPr>
                <p:nvPr/>
              </p:nvSpPr>
              <p:spPr bwMode="auto">
                <a:xfrm>
                  <a:off x="2488" y="2796"/>
                  <a:ext cx="21" cy="1"/>
                </a:xfrm>
                <a:custGeom>
                  <a:avLst/>
                  <a:gdLst>
                    <a:gd name="T0" fmla="*/ 0 w 21"/>
                    <a:gd name="T1" fmla="*/ 0 h 1"/>
                    <a:gd name="T2" fmla="*/ 20 w 21"/>
                    <a:gd name="T3" fmla="*/ 0 h 1"/>
                    <a:gd name="T4" fmla="*/ 11 w 21"/>
                    <a:gd name="T5" fmla="*/ 0 h 1"/>
                    <a:gd name="T6" fmla="*/ 4 w 21"/>
                    <a:gd name="T7" fmla="*/ 0 h 1"/>
                    <a:gd name="T8" fmla="*/ 0 w 21"/>
                    <a:gd name="T9" fmla="*/ 0 h 1"/>
                    <a:gd name="T10" fmla="*/ 0 w 21"/>
                    <a:gd name="T11" fmla="*/ 0 h 1"/>
                  </a:gdLst>
                  <a:ahLst/>
                  <a:cxnLst>
                    <a:cxn ang="0">
                      <a:pos x="T0" y="T1"/>
                    </a:cxn>
                    <a:cxn ang="0">
                      <a:pos x="T2" y="T3"/>
                    </a:cxn>
                    <a:cxn ang="0">
                      <a:pos x="T4" y="T5"/>
                    </a:cxn>
                    <a:cxn ang="0">
                      <a:pos x="T6" y="T7"/>
                    </a:cxn>
                    <a:cxn ang="0">
                      <a:pos x="T8" y="T9"/>
                    </a:cxn>
                    <a:cxn ang="0">
                      <a:pos x="T10" y="T11"/>
                    </a:cxn>
                  </a:cxnLst>
                  <a:rect l="0" t="0" r="r" b="b"/>
                  <a:pathLst>
                    <a:path w="21" h="1">
                      <a:moveTo>
                        <a:pt x="0" y="0"/>
                      </a:moveTo>
                      <a:lnTo>
                        <a:pt x="20" y="0"/>
                      </a:lnTo>
                      <a:lnTo>
                        <a:pt x="11" y="0"/>
                      </a:lnTo>
                      <a:lnTo>
                        <a:pt x="4"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 name="Freeform 171"/>
                <p:cNvSpPr>
                  <a:spLocks/>
                </p:cNvSpPr>
                <p:nvPr/>
              </p:nvSpPr>
              <p:spPr bwMode="auto">
                <a:xfrm>
                  <a:off x="2488" y="2796"/>
                  <a:ext cx="21" cy="1"/>
                </a:xfrm>
                <a:custGeom>
                  <a:avLst/>
                  <a:gdLst>
                    <a:gd name="T0" fmla="*/ 0 w 21"/>
                    <a:gd name="T1" fmla="*/ 0 h 1"/>
                    <a:gd name="T2" fmla="*/ 20 w 21"/>
                    <a:gd name="T3" fmla="*/ 0 h 1"/>
                    <a:gd name="T4" fmla="*/ 11 w 21"/>
                    <a:gd name="T5" fmla="*/ 0 h 1"/>
                    <a:gd name="T6" fmla="*/ 4 w 21"/>
                    <a:gd name="T7" fmla="*/ 0 h 1"/>
                    <a:gd name="T8" fmla="*/ 0 w 21"/>
                    <a:gd name="T9" fmla="*/ 0 h 1"/>
                    <a:gd name="T10" fmla="*/ 0 w 21"/>
                    <a:gd name="T11" fmla="*/ 0 h 1"/>
                  </a:gdLst>
                  <a:ahLst/>
                  <a:cxnLst>
                    <a:cxn ang="0">
                      <a:pos x="T0" y="T1"/>
                    </a:cxn>
                    <a:cxn ang="0">
                      <a:pos x="T2" y="T3"/>
                    </a:cxn>
                    <a:cxn ang="0">
                      <a:pos x="T4" y="T5"/>
                    </a:cxn>
                    <a:cxn ang="0">
                      <a:pos x="T6" y="T7"/>
                    </a:cxn>
                    <a:cxn ang="0">
                      <a:pos x="T8" y="T9"/>
                    </a:cxn>
                    <a:cxn ang="0">
                      <a:pos x="T10" y="T11"/>
                    </a:cxn>
                  </a:cxnLst>
                  <a:rect l="0" t="0" r="r" b="b"/>
                  <a:pathLst>
                    <a:path w="21" h="1">
                      <a:moveTo>
                        <a:pt x="0" y="0"/>
                      </a:moveTo>
                      <a:lnTo>
                        <a:pt x="20" y="0"/>
                      </a:lnTo>
                      <a:lnTo>
                        <a:pt x="11" y="0"/>
                      </a:lnTo>
                      <a:lnTo>
                        <a:pt x="4"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4" name="Freeform 172"/>
                <p:cNvSpPr>
                  <a:spLocks/>
                </p:cNvSpPr>
                <p:nvPr/>
              </p:nvSpPr>
              <p:spPr bwMode="auto">
                <a:xfrm>
                  <a:off x="2513" y="2795"/>
                  <a:ext cx="7" cy="2"/>
                </a:xfrm>
                <a:custGeom>
                  <a:avLst/>
                  <a:gdLst>
                    <a:gd name="T0" fmla="*/ 0 w 7"/>
                    <a:gd name="T1" fmla="*/ 0 h 2"/>
                    <a:gd name="T2" fmla="*/ 6 w 7"/>
                    <a:gd name="T3" fmla="*/ 0 h 2"/>
                    <a:gd name="T4" fmla="*/ 6 w 7"/>
                    <a:gd name="T5" fmla="*/ 0 h 2"/>
                    <a:gd name="T6" fmla="*/ 0 w 7"/>
                    <a:gd name="T7" fmla="*/ 1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6" y="0"/>
                      </a:lnTo>
                      <a:lnTo>
                        <a:pt x="6" y="0"/>
                      </a:lnTo>
                      <a:lnTo>
                        <a:pt x="0"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5" name="Freeform 173"/>
                <p:cNvSpPr>
                  <a:spLocks/>
                </p:cNvSpPr>
                <p:nvPr/>
              </p:nvSpPr>
              <p:spPr bwMode="auto">
                <a:xfrm>
                  <a:off x="2513" y="2795"/>
                  <a:ext cx="7" cy="2"/>
                </a:xfrm>
                <a:custGeom>
                  <a:avLst/>
                  <a:gdLst>
                    <a:gd name="T0" fmla="*/ 0 w 7"/>
                    <a:gd name="T1" fmla="*/ 0 h 2"/>
                    <a:gd name="T2" fmla="*/ 6 w 7"/>
                    <a:gd name="T3" fmla="*/ 0 h 2"/>
                    <a:gd name="T4" fmla="*/ 6 w 7"/>
                    <a:gd name="T5" fmla="*/ 0 h 2"/>
                    <a:gd name="T6" fmla="*/ 0 w 7"/>
                    <a:gd name="T7" fmla="*/ 1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6" y="0"/>
                      </a:lnTo>
                      <a:lnTo>
                        <a:pt x="6" y="0"/>
                      </a:lnTo>
                      <a:lnTo>
                        <a:pt x="0"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78" name="Freeform 174"/>
              <p:cNvSpPr>
                <a:spLocks/>
              </p:cNvSpPr>
              <p:nvPr/>
            </p:nvSpPr>
            <p:spPr bwMode="auto">
              <a:xfrm>
                <a:off x="2465" y="2785"/>
                <a:ext cx="24" cy="14"/>
              </a:xfrm>
              <a:custGeom>
                <a:avLst/>
                <a:gdLst>
                  <a:gd name="T0" fmla="*/ 5 w 24"/>
                  <a:gd name="T1" fmla="*/ 0 h 14"/>
                  <a:gd name="T2" fmla="*/ 16 w 24"/>
                  <a:gd name="T3" fmla="*/ 0 h 14"/>
                  <a:gd name="T4" fmla="*/ 20 w 24"/>
                  <a:gd name="T5" fmla="*/ 1 h 14"/>
                  <a:gd name="T6" fmla="*/ 22 w 24"/>
                  <a:gd name="T7" fmla="*/ 4 h 14"/>
                  <a:gd name="T8" fmla="*/ 23 w 24"/>
                  <a:gd name="T9" fmla="*/ 7 h 14"/>
                  <a:gd name="T10" fmla="*/ 21 w 24"/>
                  <a:gd name="T11" fmla="*/ 10 h 14"/>
                  <a:gd name="T12" fmla="*/ 17 w 24"/>
                  <a:gd name="T13" fmla="*/ 11 h 14"/>
                  <a:gd name="T14" fmla="*/ 13 w 24"/>
                  <a:gd name="T15" fmla="*/ 13 h 14"/>
                  <a:gd name="T16" fmla="*/ 3 w 24"/>
                  <a:gd name="T17" fmla="*/ 10 h 14"/>
                  <a:gd name="T18" fmla="*/ 1 w 24"/>
                  <a:gd name="T19" fmla="*/ 8 h 14"/>
                  <a:gd name="T20" fmla="*/ 0 w 24"/>
                  <a:gd name="T21" fmla="*/ 6 h 14"/>
                  <a:gd name="T22" fmla="*/ 0 w 24"/>
                  <a:gd name="T23" fmla="*/ 4 h 14"/>
                  <a:gd name="T24" fmla="*/ 1 w 24"/>
                  <a:gd name="T25" fmla="*/ 1 h 14"/>
                  <a:gd name="T26" fmla="*/ 2 w 24"/>
                  <a:gd name="T27" fmla="*/ 0 h 14"/>
                  <a:gd name="T28" fmla="*/ 5 w 24"/>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4">
                    <a:moveTo>
                      <a:pt x="5" y="0"/>
                    </a:moveTo>
                    <a:lnTo>
                      <a:pt x="16" y="0"/>
                    </a:lnTo>
                    <a:lnTo>
                      <a:pt x="20" y="1"/>
                    </a:lnTo>
                    <a:lnTo>
                      <a:pt x="22" y="4"/>
                    </a:lnTo>
                    <a:lnTo>
                      <a:pt x="23" y="7"/>
                    </a:lnTo>
                    <a:lnTo>
                      <a:pt x="21" y="10"/>
                    </a:lnTo>
                    <a:lnTo>
                      <a:pt x="17" y="11"/>
                    </a:lnTo>
                    <a:lnTo>
                      <a:pt x="13" y="13"/>
                    </a:lnTo>
                    <a:lnTo>
                      <a:pt x="3" y="10"/>
                    </a:lnTo>
                    <a:lnTo>
                      <a:pt x="1" y="8"/>
                    </a:lnTo>
                    <a:lnTo>
                      <a:pt x="0" y="6"/>
                    </a:lnTo>
                    <a:lnTo>
                      <a:pt x="0" y="4"/>
                    </a:lnTo>
                    <a:lnTo>
                      <a:pt x="1" y="1"/>
                    </a:lnTo>
                    <a:lnTo>
                      <a:pt x="2" y="0"/>
                    </a:lnTo>
                    <a:lnTo>
                      <a:pt x="5"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79" name="Freeform 175"/>
              <p:cNvSpPr>
                <a:spLocks/>
              </p:cNvSpPr>
              <p:nvPr/>
            </p:nvSpPr>
            <p:spPr bwMode="auto">
              <a:xfrm>
                <a:off x="2460" y="2785"/>
                <a:ext cx="29" cy="21"/>
              </a:xfrm>
              <a:custGeom>
                <a:avLst/>
                <a:gdLst>
                  <a:gd name="T0" fmla="*/ 6 w 29"/>
                  <a:gd name="T1" fmla="*/ 0 h 21"/>
                  <a:gd name="T2" fmla="*/ 19 w 29"/>
                  <a:gd name="T3" fmla="*/ 0 h 21"/>
                  <a:gd name="T4" fmla="*/ 24 w 29"/>
                  <a:gd name="T5" fmla="*/ 2 h 21"/>
                  <a:gd name="T6" fmla="*/ 27 w 29"/>
                  <a:gd name="T7" fmla="*/ 6 h 21"/>
                  <a:gd name="T8" fmla="*/ 28 w 29"/>
                  <a:gd name="T9" fmla="*/ 11 h 21"/>
                  <a:gd name="T10" fmla="*/ 26 w 29"/>
                  <a:gd name="T11" fmla="*/ 15 h 21"/>
                  <a:gd name="T12" fmla="*/ 21 w 29"/>
                  <a:gd name="T13" fmla="*/ 18 h 21"/>
                  <a:gd name="T14" fmla="*/ 16 w 29"/>
                  <a:gd name="T15" fmla="*/ 20 h 21"/>
                  <a:gd name="T16" fmla="*/ 4 w 29"/>
                  <a:gd name="T17" fmla="*/ 16 h 21"/>
                  <a:gd name="T18" fmla="*/ 1 w 29"/>
                  <a:gd name="T19" fmla="*/ 12 h 21"/>
                  <a:gd name="T20" fmla="*/ 0 w 29"/>
                  <a:gd name="T21" fmla="*/ 9 h 21"/>
                  <a:gd name="T22" fmla="*/ 0 w 29"/>
                  <a:gd name="T23" fmla="*/ 6 h 21"/>
                  <a:gd name="T24" fmla="*/ 1 w 29"/>
                  <a:gd name="T25" fmla="*/ 2 h 21"/>
                  <a:gd name="T26" fmla="*/ 3 w 29"/>
                  <a:gd name="T27" fmla="*/ 1 h 21"/>
                  <a:gd name="T28" fmla="*/ 6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6" y="0"/>
                    </a:moveTo>
                    <a:lnTo>
                      <a:pt x="19" y="0"/>
                    </a:lnTo>
                    <a:lnTo>
                      <a:pt x="24" y="2"/>
                    </a:lnTo>
                    <a:lnTo>
                      <a:pt x="27" y="6"/>
                    </a:lnTo>
                    <a:lnTo>
                      <a:pt x="28" y="11"/>
                    </a:lnTo>
                    <a:lnTo>
                      <a:pt x="26" y="15"/>
                    </a:lnTo>
                    <a:lnTo>
                      <a:pt x="21" y="18"/>
                    </a:lnTo>
                    <a:lnTo>
                      <a:pt x="16" y="20"/>
                    </a:lnTo>
                    <a:lnTo>
                      <a:pt x="4" y="16"/>
                    </a:lnTo>
                    <a:lnTo>
                      <a:pt x="1" y="12"/>
                    </a:lnTo>
                    <a:lnTo>
                      <a:pt x="0" y="9"/>
                    </a:lnTo>
                    <a:lnTo>
                      <a:pt x="0" y="6"/>
                    </a:lnTo>
                    <a:lnTo>
                      <a:pt x="1" y="2"/>
                    </a:lnTo>
                    <a:lnTo>
                      <a:pt x="3" y="1"/>
                    </a:lnTo>
                    <a:lnTo>
                      <a:pt x="6"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0" name="Freeform 176"/>
              <p:cNvSpPr>
                <a:spLocks/>
              </p:cNvSpPr>
              <p:nvPr/>
            </p:nvSpPr>
            <p:spPr bwMode="auto">
              <a:xfrm>
                <a:off x="2468" y="2785"/>
                <a:ext cx="8" cy="4"/>
              </a:xfrm>
              <a:custGeom>
                <a:avLst/>
                <a:gdLst>
                  <a:gd name="T0" fmla="*/ 0 w 8"/>
                  <a:gd name="T1" fmla="*/ 2 h 4"/>
                  <a:gd name="T2" fmla="*/ 2 w 8"/>
                  <a:gd name="T3" fmla="*/ 0 h 4"/>
                  <a:gd name="T4" fmla="*/ 4 w 8"/>
                  <a:gd name="T5" fmla="*/ 0 h 4"/>
                  <a:gd name="T6" fmla="*/ 6 w 8"/>
                  <a:gd name="T7" fmla="*/ 0 h 4"/>
                  <a:gd name="T8" fmla="*/ 7 w 8"/>
                  <a:gd name="T9" fmla="*/ 1 h 4"/>
                  <a:gd name="T10" fmla="*/ 7 w 8"/>
                  <a:gd name="T11" fmla="*/ 3 h 4"/>
                  <a:gd name="T12" fmla="*/ 5 w 8"/>
                  <a:gd name="T13" fmla="*/ 3 h 4"/>
                  <a:gd name="T14" fmla="*/ 3 w 8"/>
                  <a:gd name="T15" fmla="*/ 3 h 4"/>
                  <a:gd name="T16" fmla="*/ 1 w 8"/>
                  <a:gd name="T17" fmla="*/ 3 h 4"/>
                  <a:gd name="T18" fmla="*/ 0 w 8"/>
                  <a:gd name="T19" fmla="*/ 2 h 4"/>
                  <a:gd name="T20" fmla="*/ 0 w 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4">
                    <a:moveTo>
                      <a:pt x="0" y="2"/>
                    </a:moveTo>
                    <a:lnTo>
                      <a:pt x="2" y="0"/>
                    </a:lnTo>
                    <a:lnTo>
                      <a:pt x="4" y="0"/>
                    </a:lnTo>
                    <a:lnTo>
                      <a:pt x="6" y="0"/>
                    </a:lnTo>
                    <a:lnTo>
                      <a:pt x="7" y="1"/>
                    </a:lnTo>
                    <a:lnTo>
                      <a:pt x="7" y="3"/>
                    </a:lnTo>
                    <a:lnTo>
                      <a:pt x="5" y="3"/>
                    </a:lnTo>
                    <a:lnTo>
                      <a:pt x="3" y="3"/>
                    </a:lnTo>
                    <a:lnTo>
                      <a:pt x="1" y="3"/>
                    </a:lnTo>
                    <a:lnTo>
                      <a:pt x="0" y="2"/>
                    </a:lnTo>
                    <a:lnTo>
                      <a:pt x="0"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1" name="Freeform 177"/>
              <p:cNvSpPr>
                <a:spLocks/>
              </p:cNvSpPr>
              <p:nvPr/>
            </p:nvSpPr>
            <p:spPr bwMode="auto">
              <a:xfrm>
                <a:off x="2465" y="2785"/>
                <a:ext cx="11" cy="8"/>
              </a:xfrm>
              <a:custGeom>
                <a:avLst/>
                <a:gdLst>
                  <a:gd name="T0" fmla="*/ 0 w 11"/>
                  <a:gd name="T1" fmla="*/ 4 h 8"/>
                  <a:gd name="T2" fmla="*/ 3 w 11"/>
                  <a:gd name="T3" fmla="*/ 1 h 8"/>
                  <a:gd name="T4" fmla="*/ 6 w 11"/>
                  <a:gd name="T5" fmla="*/ 0 h 8"/>
                  <a:gd name="T6" fmla="*/ 9 w 11"/>
                  <a:gd name="T7" fmla="*/ 1 h 8"/>
                  <a:gd name="T8" fmla="*/ 10 w 11"/>
                  <a:gd name="T9" fmla="*/ 3 h 8"/>
                  <a:gd name="T10" fmla="*/ 10 w 11"/>
                  <a:gd name="T11" fmla="*/ 6 h 8"/>
                  <a:gd name="T12" fmla="*/ 7 w 11"/>
                  <a:gd name="T13" fmla="*/ 7 h 8"/>
                  <a:gd name="T14" fmla="*/ 4 w 11"/>
                  <a:gd name="T15" fmla="*/ 7 h 8"/>
                  <a:gd name="T16" fmla="*/ 2 w 11"/>
                  <a:gd name="T17" fmla="*/ 7 h 8"/>
                  <a:gd name="T18" fmla="*/ 0 w 11"/>
                  <a:gd name="T19" fmla="*/ 6 h 8"/>
                  <a:gd name="T20" fmla="*/ 0 w 11"/>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0" y="4"/>
                    </a:moveTo>
                    <a:lnTo>
                      <a:pt x="3" y="1"/>
                    </a:lnTo>
                    <a:lnTo>
                      <a:pt x="6" y="0"/>
                    </a:lnTo>
                    <a:lnTo>
                      <a:pt x="9" y="1"/>
                    </a:lnTo>
                    <a:lnTo>
                      <a:pt x="10" y="3"/>
                    </a:lnTo>
                    <a:lnTo>
                      <a:pt x="10" y="6"/>
                    </a:lnTo>
                    <a:lnTo>
                      <a:pt x="7" y="7"/>
                    </a:lnTo>
                    <a:lnTo>
                      <a:pt x="4" y="7"/>
                    </a:lnTo>
                    <a:lnTo>
                      <a:pt x="2" y="7"/>
                    </a:lnTo>
                    <a:lnTo>
                      <a:pt x="0" y="6"/>
                    </a:lnTo>
                    <a:lnTo>
                      <a:pt x="0" y="4"/>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2" name="Freeform 178"/>
              <p:cNvSpPr>
                <a:spLocks/>
              </p:cNvSpPr>
              <p:nvPr/>
            </p:nvSpPr>
            <p:spPr bwMode="auto">
              <a:xfrm>
                <a:off x="2465" y="2795"/>
                <a:ext cx="4" cy="2"/>
              </a:xfrm>
              <a:custGeom>
                <a:avLst/>
                <a:gdLst>
                  <a:gd name="T0" fmla="*/ 0 w 4"/>
                  <a:gd name="T1" fmla="*/ 0 h 2"/>
                  <a:gd name="T2" fmla="*/ 3 w 4"/>
                  <a:gd name="T3" fmla="*/ 0 h 2"/>
                  <a:gd name="T4" fmla="*/ 2 w 4"/>
                  <a:gd name="T5" fmla="*/ 0 h 2"/>
                  <a:gd name="T6" fmla="*/ 1 w 4"/>
                  <a:gd name="T7" fmla="*/ 1 h 2"/>
                  <a:gd name="T8" fmla="*/ 1 w 4"/>
                  <a:gd name="T9" fmla="*/ 0 h 2"/>
                  <a:gd name="T10" fmla="*/ 0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0" y="0"/>
                    </a:moveTo>
                    <a:lnTo>
                      <a:pt x="3" y="0"/>
                    </a:lnTo>
                    <a:lnTo>
                      <a:pt x="2" y="0"/>
                    </a:lnTo>
                    <a:lnTo>
                      <a:pt x="1" y="1"/>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 name="Freeform 179"/>
              <p:cNvSpPr>
                <a:spLocks/>
              </p:cNvSpPr>
              <p:nvPr/>
            </p:nvSpPr>
            <p:spPr bwMode="auto">
              <a:xfrm>
                <a:off x="2460" y="2795"/>
                <a:ext cx="9" cy="4"/>
              </a:xfrm>
              <a:custGeom>
                <a:avLst/>
                <a:gdLst>
                  <a:gd name="T0" fmla="*/ 0 w 9"/>
                  <a:gd name="T1" fmla="*/ 1 h 4"/>
                  <a:gd name="T2" fmla="*/ 8 w 9"/>
                  <a:gd name="T3" fmla="*/ 0 h 4"/>
                  <a:gd name="T4" fmla="*/ 5 w 9"/>
                  <a:gd name="T5" fmla="*/ 1 h 4"/>
                  <a:gd name="T6" fmla="*/ 4 w 9"/>
                  <a:gd name="T7" fmla="*/ 3 h 4"/>
                  <a:gd name="T8" fmla="*/ 2 w 9"/>
                  <a:gd name="T9" fmla="*/ 1 h 4"/>
                  <a:gd name="T10" fmla="*/ 0 w 9"/>
                  <a:gd name="T11" fmla="*/ 1 h 4"/>
                </a:gdLst>
                <a:ahLst/>
                <a:cxnLst>
                  <a:cxn ang="0">
                    <a:pos x="T0" y="T1"/>
                  </a:cxn>
                  <a:cxn ang="0">
                    <a:pos x="T2" y="T3"/>
                  </a:cxn>
                  <a:cxn ang="0">
                    <a:pos x="T4" y="T5"/>
                  </a:cxn>
                  <a:cxn ang="0">
                    <a:pos x="T6" y="T7"/>
                  </a:cxn>
                  <a:cxn ang="0">
                    <a:pos x="T8" y="T9"/>
                  </a:cxn>
                  <a:cxn ang="0">
                    <a:pos x="T10" y="T11"/>
                  </a:cxn>
                </a:cxnLst>
                <a:rect l="0" t="0" r="r" b="b"/>
                <a:pathLst>
                  <a:path w="9" h="4">
                    <a:moveTo>
                      <a:pt x="0" y="1"/>
                    </a:moveTo>
                    <a:lnTo>
                      <a:pt x="8" y="0"/>
                    </a:lnTo>
                    <a:lnTo>
                      <a:pt x="5" y="1"/>
                    </a:lnTo>
                    <a:lnTo>
                      <a:pt x="4" y="3"/>
                    </a:lnTo>
                    <a:lnTo>
                      <a:pt x="2" y="1"/>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4" name="Freeform 180"/>
              <p:cNvSpPr>
                <a:spLocks/>
              </p:cNvSpPr>
              <p:nvPr/>
            </p:nvSpPr>
            <p:spPr bwMode="auto">
              <a:xfrm>
                <a:off x="2483" y="2795"/>
                <a:ext cx="4" cy="2"/>
              </a:xfrm>
              <a:custGeom>
                <a:avLst/>
                <a:gdLst>
                  <a:gd name="T0" fmla="*/ 0 w 4"/>
                  <a:gd name="T1" fmla="*/ 0 h 2"/>
                  <a:gd name="T2" fmla="*/ 2 w 4"/>
                  <a:gd name="T3" fmla="*/ 0 h 2"/>
                  <a:gd name="T4" fmla="*/ 3 w 4"/>
                  <a:gd name="T5" fmla="*/ 0 h 2"/>
                  <a:gd name="T6" fmla="*/ 3 w 4"/>
                  <a:gd name="T7" fmla="*/ 1 h 2"/>
                  <a:gd name="T8" fmla="*/ 3 w 4"/>
                  <a:gd name="T9" fmla="*/ 1 h 2"/>
                  <a:gd name="T10" fmla="*/ 2 w 4"/>
                  <a:gd name="T11" fmla="*/ 1 h 2"/>
                  <a:gd name="T12" fmla="*/ 2 w 4"/>
                  <a:gd name="T13" fmla="*/ 1 h 2"/>
                  <a:gd name="T14" fmla="*/ 1 w 4"/>
                  <a:gd name="T15" fmla="*/ 0 h 2"/>
                  <a:gd name="T16" fmla="*/ 0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0" y="0"/>
                    </a:moveTo>
                    <a:lnTo>
                      <a:pt x="2" y="0"/>
                    </a:lnTo>
                    <a:lnTo>
                      <a:pt x="3" y="0"/>
                    </a:lnTo>
                    <a:lnTo>
                      <a:pt x="3" y="1"/>
                    </a:lnTo>
                    <a:lnTo>
                      <a:pt x="3" y="1"/>
                    </a:lnTo>
                    <a:lnTo>
                      <a:pt x="2" y="1"/>
                    </a:lnTo>
                    <a:lnTo>
                      <a:pt x="2" y="1"/>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5" name="Freeform 181"/>
              <p:cNvSpPr>
                <a:spLocks/>
              </p:cNvSpPr>
              <p:nvPr/>
            </p:nvSpPr>
            <p:spPr bwMode="auto">
              <a:xfrm>
                <a:off x="2478" y="2795"/>
                <a:ext cx="9" cy="4"/>
              </a:xfrm>
              <a:custGeom>
                <a:avLst/>
                <a:gdLst>
                  <a:gd name="T0" fmla="*/ 0 w 9"/>
                  <a:gd name="T1" fmla="*/ 0 h 4"/>
                  <a:gd name="T2" fmla="*/ 4 w 9"/>
                  <a:gd name="T3" fmla="*/ 0 h 4"/>
                  <a:gd name="T4" fmla="*/ 7 w 9"/>
                  <a:gd name="T5" fmla="*/ 0 h 4"/>
                  <a:gd name="T6" fmla="*/ 8 w 9"/>
                  <a:gd name="T7" fmla="*/ 2 h 4"/>
                  <a:gd name="T8" fmla="*/ 7 w 9"/>
                  <a:gd name="T9" fmla="*/ 3 h 4"/>
                  <a:gd name="T10" fmla="*/ 5 w 9"/>
                  <a:gd name="T11" fmla="*/ 3 h 4"/>
                  <a:gd name="T12" fmla="*/ 5 w 9"/>
                  <a:gd name="T13" fmla="*/ 2 h 4"/>
                  <a:gd name="T14" fmla="*/ 3 w 9"/>
                  <a:gd name="T15" fmla="*/ 1 h 4"/>
                  <a:gd name="T16" fmla="*/ 0 w 9"/>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4">
                    <a:moveTo>
                      <a:pt x="0" y="0"/>
                    </a:moveTo>
                    <a:lnTo>
                      <a:pt x="4" y="0"/>
                    </a:lnTo>
                    <a:lnTo>
                      <a:pt x="7" y="0"/>
                    </a:lnTo>
                    <a:lnTo>
                      <a:pt x="8" y="2"/>
                    </a:lnTo>
                    <a:lnTo>
                      <a:pt x="7" y="3"/>
                    </a:lnTo>
                    <a:lnTo>
                      <a:pt x="5" y="3"/>
                    </a:lnTo>
                    <a:lnTo>
                      <a:pt x="5" y="2"/>
                    </a:lnTo>
                    <a:lnTo>
                      <a:pt x="3" y="1"/>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6" name="Freeform 182"/>
              <p:cNvSpPr>
                <a:spLocks/>
              </p:cNvSpPr>
              <p:nvPr/>
            </p:nvSpPr>
            <p:spPr bwMode="auto">
              <a:xfrm>
                <a:off x="2468" y="2785"/>
                <a:ext cx="5" cy="8"/>
              </a:xfrm>
              <a:custGeom>
                <a:avLst/>
                <a:gdLst>
                  <a:gd name="T0" fmla="*/ 2 w 5"/>
                  <a:gd name="T1" fmla="*/ 0 h 8"/>
                  <a:gd name="T2" fmla="*/ 2 w 5"/>
                  <a:gd name="T3" fmla="*/ 0 h 8"/>
                  <a:gd name="T4" fmla="*/ 2 w 5"/>
                  <a:gd name="T5" fmla="*/ 2 h 8"/>
                  <a:gd name="T6" fmla="*/ 2 w 5"/>
                  <a:gd name="T7" fmla="*/ 4 h 8"/>
                  <a:gd name="T8" fmla="*/ 3 w 5"/>
                  <a:gd name="T9" fmla="*/ 4 h 8"/>
                  <a:gd name="T10" fmla="*/ 4 w 5"/>
                  <a:gd name="T11" fmla="*/ 5 h 8"/>
                  <a:gd name="T12" fmla="*/ 4 w 5"/>
                  <a:gd name="T13" fmla="*/ 6 h 8"/>
                  <a:gd name="T14" fmla="*/ 2 w 5"/>
                  <a:gd name="T15" fmla="*/ 7 h 8"/>
                  <a:gd name="T16" fmla="*/ 1 w 5"/>
                  <a:gd name="T17" fmla="*/ 6 h 8"/>
                  <a:gd name="T18" fmla="*/ 0 w 5"/>
                  <a:gd name="T19" fmla="*/ 5 h 8"/>
                  <a:gd name="T20" fmla="*/ 0 w 5"/>
                  <a:gd name="T21" fmla="*/ 2 h 8"/>
                  <a:gd name="T22" fmla="*/ 1 w 5"/>
                  <a:gd name="T23" fmla="*/ 1 h 8"/>
                  <a:gd name="T24" fmla="*/ 2 w 5"/>
                  <a:gd name="T25" fmla="*/ 1 h 8"/>
                  <a:gd name="T26" fmla="*/ 2 w 5"/>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8">
                    <a:moveTo>
                      <a:pt x="2" y="0"/>
                    </a:moveTo>
                    <a:lnTo>
                      <a:pt x="2" y="0"/>
                    </a:lnTo>
                    <a:lnTo>
                      <a:pt x="2" y="2"/>
                    </a:lnTo>
                    <a:lnTo>
                      <a:pt x="2" y="4"/>
                    </a:lnTo>
                    <a:lnTo>
                      <a:pt x="3" y="4"/>
                    </a:lnTo>
                    <a:lnTo>
                      <a:pt x="4" y="5"/>
                    </a:lnTo>
                    <a:lnTo>
                      <a:pt x="4" y="6"/>
                    </a:lnTo>
                    <a:lnTo>
                      <a:pt x="2" y="7"/>
                    </a:lnTo>
                    <a:lnTo>
                      <a:pt x="1" y="6"/>
                    </a:lnTo>
                    <a:lnTo>
                      <a:pt x="0" y="5"/>
                    </a:lnTo>
                    <a:lnTo>
                      <a:pt x="0" y="2"/>
                    </a:lnTo>
                    <a:lnTo>
                      <a:pt x="1" y="1"/>
                    </a:lnTo>
                    <a:lnTo>
                      <a:pt x="2" y="1"/>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7" name="Freeform 183"/>
              <p:cNvSpPr>
                <a:spLocks/>
              </p:cNvSpPr>
              <p:nvPr/>
            </p:nvSpPr>
            <p:spPr bwMode="auto">
              <a:xfrm>
                <a:off x="2465" y="2785"/>
                <a:ext cx="8" cy="11"/>
              </a:xfrm>
              <a:custGeom>
                <a:avLst/>
                <a:gdLst>
                  <a:gd name="T0" fmla="*/ 4 w 8"/>
                  <a:gd name="T1" fmla="*/ 0 h 11"/>
                  <a:gd name="T2" fmla="*/ 3 w 8"/>
                  <a:gd name="T3" fmla="*/ 3 h 11"/>
                  <a:gd name="T4" fmla="*/ 3 w 8"/>
                  <a:gd name="T5" fmla="*/ 6 h 11"/>
                  <a:gd name="T6" fmla="*/ 5 w 8"/>
                  <a:gd name="T7" fmla="*/ 6 h 11"/>
                  <a:gd name="T8" fmla="*/ 7 w 8"/>
                  <a:gd name="T9" fmla="*/ 7 h 11"/>
                  <a:gd name="T10" fmla="*/ 7 w 8"/>
                  <a:gd name="T11" fmla="*/ 9 h 11"/>
                  <a:gd name="T12" fmla="*/ 4 w 8"/>
                  <a:gd name="T13" fmla="*/ 10 h 11"/>
                  <a:gd name="T14" fmla="*/ 2 w 8"/>
                  <a:gd name="T15" fmla="*/ 9 h 11"/>
                  <a:gd name="T16" fmla="*/ 0 w 8"/>
                  <a:gd name="T17" fmla="*/ 7 h 11"/>
                  <a:gd name="T18" fmla="*/ 0 w 8"/>
                  <a:gd name="T19" fmla="*/ 3 h 11"/>
                  <a:gd name="T20" fmla="*/ 2 w 8"/>
                  <a:gd name="T21" fmla="*/ 1 h 11"/>
                  <a:gd name="T22" fmla="*/ 3 w 8"/>
                  <a:gd name="T23" fmla="*/ 1 h 11"/>
                  <a:gd name="T24" fmla="*/ 4 w 8"/>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1">
                    <a:moveTo>
                      <a:pt x="4" y="0"/>
                    </a:moveTo>
                    <a:lnTo>
                      <a:pt x="3" y="3"/>
                    </a:lnTo>
                    <a:lnTo>
                      <a:pt x="3" y="6"/>
                    </a:lnTo>
                    <a:lnTo>
                      <a:pt x="5" y="6"/>
                    </a:lnTo>
                    <a:lnTo>
                      <a:pt x="7" y="7"/>
                    </a:lnTo>
                    <a:lnTo>
                      <a:pt x="7" y="9"/>
                    </a:lnTo>
                    <a:lnTo>
                      <a:pt x="4" y="10"/>
                    </a:lnTo>
                    <a:lnTo>
                      <a:pt x="2" y="9"/>
                    </a:lnTo>
                    <a:lnTo>
                      <a:pt x="0" y="7"/>
                    </a:lnTo>
                    <a:lnTo>
                      <a:pt x="0" y="3"/>
                    </a:lnTo>
                    <a:lnTo>
                      <a:pt x="2" y="1"/>
                    </a:lnTo>
                    <a:lnTo>
                      <a:pt x="3" y="1"/>
                    </a:lnTo>
                    <a:lnTo>
                      <a:pt x="4"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69" name="Line 184"/>
            <p:cNvSpPr>
              <a:spLocks noChangeShapeType="1"/>
            </p:cNvSpPr>
            <p:nvPr/>
          </p:nvSpPr>
          <p:spPr bwMode="auto">
            <a:xfrm>
              <a:off x="1588808" y="2062267"/>
              <a:ext cx="2578715" cy="1102015"/>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0" name="Group 185"/>
            <p:cNvGrpSpPr>
              <a:grpSpLocks/>
            </p:cNvGrpSpPr>
            <p:nvPr/>
          </p:nvGrpSpPr>
          <p:grpSpPr bwMode="auto">
            <a:xfrm>
              <a:off x="6807951" y="2097531"/>
              <a:ext cx="96977" cy="330604"/>
              <a:chOff x="4080" y="2482"/>
              <a:chExt cx="39" cy="93"/>
            </a:xfrm>
          </p:grpSpPr>
          <p:grpSp>
            <p:nvGrpSpPr>
              <p:cNvPr id="940" name="Group 186"/>
              <p:cNvGrpSpPr>
                <a:grpSpLocks/>
              </p:cNvGrpSpPr>
              <p:nvPr/>
            </p:nvGrpSpPr>
            <p:grpSpPr bwMode="auto">
              <a:xfrm>
                <a:off x="4087" y="2496"/>
                <a:ext cx="24" cy="79"/>
                <a:chOff x="4087" y="2496"/>
                <a:chExt cx="24" cy="79"/>
              </a:xfrm>
            </p:grpSpPr>
            <p:grpSp>
              <p:nvGrpSpPr>
                <p:cNvPr id="946" name="Group 187"/>
                <p:cNvGrpSpPr>
                  <a:grpSpLocks/>
                </p:cNvGrpSpPr>
                <p:nvPr/>
              </p:nvGrpSpPr>
              <p:grpSpPr bwMode="auto">
                <a:xfrm>
                  <a:off x="4087" y="2496"/>
                  <a:ext cx="20" cy="74"/>
                  <a:chOff x="4087" y="2496"/>
                  <a:chExt cx="20" cy="74"/>
                </a:xfrm>
              </p:grpSpPr>
              <p:grpSp>
                <p:nvGrpSpPr>
                  <p:cNvPr id="949" name="Group 188"/>
                  <p:cNvGrpSpPr>
                    <a:grpSpLocks/>
                  </p:cNvGrpSpPr>
                  <p:nvPr/>
                </p:nvGrpSpPr>
                <p:grpSpPr bwMode="auto">
                  <a:xfrm>
                    <a:off x="4087" y="2496"/>
                    <a:ext cx="17" cy="74"/>
                    <a:chOff x="4087" y="2496"/>
                    <a:chExt cx="17" cy="74"/>
                  </a:xfrm>
                </p:grpSpPr>
                <p:sp>
                  <p:nvSpPr>
                    <p:cNvPr id="955" name="Line 189"/>
                    <p:cNvSpPr>
                      <a:spLocks noChangeShapeType="1"/>
                    </p:cNvSpPr>
                    <p:nvPr/>
                  </p:nvSpPr>
                  <p:spPr bwMode="auto">
                    <a:xfrm flipH="1">
                      <a:off x="4087" y="2496"/>
                      <a:ext cx="17" cy="7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6" name="Line 190"/>
                    <p:cNvSpPr>
                      <a:spLocks noChangeShapeType="1"/>
                    </p:cNvSpPr>
                    <p:nvPr/>
                  </p:nvSpPr>
                  <p:spPr bwMode="auto">
                    <a:xfrm flipH="1">
                      <a:off x="4092" y="2515"/>
                      <a:ext cx="1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7" name="Line 191"/>
                    <p:cNvSpPr>
                      <a:spLocks noChangeShapeType="1"/>
                    </p:cNvSpPr>
                    <p:nvPr/>
                  </p:nvSpPr>
                  <p:spPr bwMode="auto">
                    <a:xfrm flipH="1">
                      <a:off x="4090" y="2536"/>
                      <a:ext cx="1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8" name="Line 192"/>
                    <p:cNvSpPr>
                      <a:spLocks noChangeShapeType="1"/>
                    </p:cNvSpPr>
                    <p:nvPr/>
                  </p:nvSpPr>
                  <p:spPr bwMode="auto">
                    <a:xfrm flipH="1">
                      <a:off x="4087" y="2552"/>
                      <a:ext cx="1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50" name="Group 193"/>
                  <p:cNvGrpSpPr>
                    <a:grpSpLocks/>
                  </p:cNvGrpSpPr>
                  <p:nvPr/>
                </p:nvGrpSpPr>
                <p:grpSpPr bwMode="auto">
                  <a:xfrm>
                    <a:off x="4100" y="2496"/>
                    <a:ext cx="7" cy="74"/>
                    <a:chOff x="4100" y="2496"/>
                    <a:chExt cx="7" cy="74"/>
                  </a:xfrm>
                </p:grpSpPr>
                <p:sp>
                  <p:nvSpPr>
                    <p:cNvPr id="951" name="Line 194"/>
                    <p:cNvSpPr>
                      <a:spLocks noChangeShapeType="1"/>
                    </p:cNvSpPr>
                    <p:nvPr/>
                  </p:nvSpPr>
                  <p:spPr bwMode="auto">
                    <a:xfrm>
                      <a:off x="4104" y="2496"/>
                      <a:ext cx="2" cy="7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2" name="Line 195"/>
                    <p:cNvSpPr>
                      <a:spLocks noChangeShapeType="1"/>
                    </p:cNvSpPr>
                    <p:nvPr/>
                  </p:nvSpPr>
                  <p:spPr bwMode="auto">
                    <a:xfrm>
                      <a:off x="4100" y="2515"/>
                      <a:ext cx="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3" name="Line 196"/>
                    <p:cNvSpPr>
                      <a:spLocks noChangeShapeType="1"/>
                    </p:cNvSpPr>
                    <p:nvPr/>
                  </p:nvSpPr>
                  <p:spPr bwMode="auto">
                    <a:xfrm>
                      <a:off x="4100" y="2536"/>
                      <a:ext cx="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54" name="Line 197"/>
                    <p:cNvSpPr>
                      <a:spLocks noChangeShapeType="1"/>
                    </p:cNvSpPr>
                    <p:nvPr/>
                  </p:nvSpPr>
                  <p:spPr bwMode="auto">
                    <a:xfrm>
                      <a:off x="4100" y="2552"/>
                      <a:ext cx="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47" name="Freeform 198"/>
                <p:cNvSpPr>
                  <a:spLocks/>
                </p:cNvSpPr>
                <p:nvPr/>
              </p:nvSpPr>
              <p:spPr bwMode="auto">
                <a:xfrm>
                  <a:off x="4091" y="2515"/>
                  <a:ext cx="17" cy="60"/>
                </a:xfrm>
                <a:custGeom>
                  <a:avLst/>
                  <a:gdLst>
                    <a:gd name="T0" fmla="*/ 12 w 17"/>
                    <a:gd name="T1" fmla="*/ 0 h 60"/>
                    <a:gd name="T2" fmla="*/ 4 w 17"/>
                    <a:gd name="T3" fmla="*/ 20 h 60"/>
                    <a:gd name="T4" fmla="*/ 16 w 17"/>
                    <a:gd name="T5" fmla="*/ 40 h 60"/>
                    <a:gd name="T6" fmla="*/ 0 w 17"/>
                    <a:gd name="T7" fmla="*/ 59 h 60"/>
                  </a:gdLst>
                  <a:ahLst/>
                  <a:cxnLst>
                    <a:cxn ang="0">
                      <a:pos x="T0" y="T1"/>
                    </a:cxn>
                    <a:cxn ang="0">
                      <a:pos x="T2" y="T3"/>
                    </a:cxn>
                    <a:cxn ang="0">
                      <a:pos x="T4" y="T5"/>
                    </a:cxn>
                    <a:cxn ang="0">
                      <a:pos x="T6" y="T7"/>
                    </a:cxn>
                  </a:cxnLst>
                  <a:rect l="0" t="0" r="r" b="b"/>
                  <a:pathLst>
                    <a:path w="17" h="60">
                      <a:moveTo>
                        <a:pt x="12" y="0"/>
                      </a:moveTo>
                      <a:lnTo>
                        <a:pt x="4" y="20"/>
                      </a:lnTo>
                      <a:lnTo>
                        <a:pt x="16" y="40"/>
                      </a:lnTo>
                      <a:lnTo>
                        <a:pt x="0" y="5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8" name="Freeform 199"/>
                <p:cNvSpPr>
                  <a:spLocks/>
                </p:cNvSpPr>
                <p:nvPr/>
              </p:nvSpPr>
              <p:spPr bwMode="auto">
                <a:xfrm>
                  <a:off x="4091" y="2515"/>
                  <a:ext cx="20" cy="60"/>
                </a:xfrm>
                <a:custGeom>
                  <a:avLst/>
                  <a:gdLst>
                    <a:gd name="T0" fmla="*/ 5 w 20"/>
                    <a:gd name="T1" fmla="*/ 0 h 60"/>
                    <a:gd name="T2" fmla="*/ 14 w 20"/>
                    <a:gd name="T3" fmla="*/ 19 h 60"/>
                    <a:gd name="T4" fmla="*/ 0 w 20"/>
                    <a:gd name="T5" fmla="*/ 40 h 60"/>
                    <a:gd name="T6" fmla="*/ 19 w 20"/>
                    <a:gd name="T7" fmla="*/ 59 h 60"/>
                  </a:gdLst>
                  <a:ahLst/>
                  <a:cxnLst>
                    <a:cxn ang="0">
                      <a:pos x="T0" y="T1"/>
                    </a:cxn>
                    <a:cxn ang="0">
                      <a:pos x="T2" y="T3"/>
                    </a:cxn>
                    <a:cxn ang="0">
                      <a:pos x="T4" y="T5"/>
                    </a:cxn>
                    <a:cxn ang="0">
                      <a:pos x="T6" y="T7"/>
                    </a:cxn>
                  </a:cxnLst>
                  <a:rect l="0" t="0" r="r" b="b"/>
                  <a:pathLst>
                    <a:path w="20" h="60">
                      <a:moveTo>
                        <a:pt x="5" y="0"/>
                      </a:moveTo>
                      <a:lnTo>
                        <a:pt x="14" y="19"/>
                      </a:lnTo>
                      <a:lnTo>
                        <a:pt x="0" y="40"/>
                      </a:lnTo>
                      <a:lnTo>
                        <a:pt x="19" y="5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41" name="Group 200"/>
              <p:cNvGrpSpPr>
                <a:grpSpLocks/>
              </p:cNvGrpSpPr>
              <p:nvPr/>
            </p:nvGrpSpPr>
            <p:grpSpPr bwMode="auto">
              <a:xfrm>
                <a:off x="4080" y="2482"/>
                <a:ext cx="39" cy="24"/>
                <a:chOff x="4080" y="2482"/>
                <a:chExt cx="39" cy="24"/>
              </a:xfrm>
            </p:grpSpPr>
            <p:sp>
              <p:nvSpPr>
                <p:cNvPr id="942" name="Oval 201"/>
                <p:cNvSpPr>
                  <a:spLocks noChangeArrowheads="1"/>
                </p:cNvSpPr>
                <p:nvPr/>
              </p:nvSpPr>
              <p:spPr bwMode="auto">
                <a:xfrm>
                  <a:off x="4080" y="2482"/>
                  <a:ext cx="39" cy="24"/>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3" name="Oval 202"/>
                <p:cNvSpPr>
                  <a:spLocks noChangeArrowheads="1"/>
                </p:cNvSpPr>
                <p:nvPr/>
              </p:nvSpPr>
              <p:spPr bwMode="auto">
                <a:xfrm>
                  <a:off x="4083" y="2485"/>
                  <a:ext cx="35" cy="19"/>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4" name="Oval 203"/>
                <p:cNvSpPr>
                  <a:spLocks noChangeArrowheads="1"/>
                </p:cNvSpPr>
                <p:nvPr/>
              </p:nvSpPr>
              <p:spPr bwMode="auto">
                <a:xfrm>
                  <a:off x="4090" y="2490"/>
                  <a:ext cx="17" cy="10"/>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5" name="Oval 204"/>
                <p:cNvSpPr>
                  <a:spLocks noChangeArrowheads="1"/>
                </p:cNvSpPr>
                <p:nvPr/>
              </p:nvSpPr>
              <p:spPr bwMode="auto">
                <a:xfrm>
                  <a:off x="4095" y="2493"/>
                  <a:ext cx="8" cy="1"/>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71" name="Group 205"/>
            <p:cNvGrpSpPr>
              <a:grpSpLocks/>
            </p:cNvGrpSpPr>
            <p:nvPr/>
          </p:nvGrpSpPr>
          <p:grpSpPr bwMode="auto">
            <a:xfrm>
              <a:off x="6655873" y="1883740"/>
              <a:ext cx="169710" cy="487091"/>
              <a:chOff x="4020" y="2422"/>
              <a:chExt cx="67" cy="137"/>
            </a:xfrm>
          </p:grpSpPr>
          <p:grpSp>
            <p:nvGrpSpPr>
              <p:cNvPr id="921" name="Group 206"/>
              <p:cNvGrpSpPr>
                <a:grpSpLocks/>
              </p:cNvGrpSpPr>
              <p:nvPr/>
            </p:nvGrpSpPr>
            <p:grpSpPr bwMode="auto">
              <a:xfrm>
                <a:off x="4039" y="2448"/>
                <a:ext cx="31" cy="111"/>
                <a:chOff x="4039" y="2448"/>
                <a:chExt cx="31" cy="111"/>
              </a:xfrm>
            </p:grpSpPr>
            <p:grpSp>
              <p:nvGrpSpPr>
                <p:cNvPr id="927" name="Group 207"/>
                <p:cNvGrpSpPr>
                  <a:grpSpLocks/>
                </p:cNvGrpSpPr>
                <p:nvPr/>
              </p:nvGrpSpPr>
              <p:grpSpPr bwMode="auto">
                <a:xfrm>
                  <a:off x="4039" y="2448"/>
                  <a:ext cx="26" cy="106"/>
                  <a:chOff x="4039" y="2448"/>
                  <a:chExt cx="26" cy="106"/>
                </a:xfrm>
              </p:grpSpPr>
              <p:grpSp>
                <p:nvGrpSpPr>
                  <p:cNvPr id="930" name="Group 208"/>
                  <p:cNvGrpSpPr>
                    <a:grpSpLocks/>
                  </p:cNvGrpSpPr>
                  <p:nvPr/>
                </p:nvGrpSpPr>
                <p:grpSpPr bwMode="auto">
                  <a:xfrm>
                    <a:off x="4039" y="2449"/>
                    <a:ext cx="20" cy="105"/>
                    <a:chOff x="4039" y="2449"/>
                    <a:chExt cx="20" cy="105"/>
                  </a:xfrm>
                </p:grpSpPr>
                <p:sp>
                  <p:nvSpPr>
                    <p:cNvPr id="936" name="Line 209"/>
                    <p:cNvSpPr>
                      <a:spLocks noChangeShapeType="1"/>
                    </p:cNvSpPr>
                    <p:nvPr/>
                  </p:nvSpPr>
                  <p:spPr bwMode="auto">
                    <a:xfrm flipH="1">
                      <a:off x="4039" y="2449"/>
                      <a:ext cx="20" cy="10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7" name="Line 210"/>
                    <p:cNvSpPr>
                      <a:spLocks noChangeShapeType="1"/>
                    </p:cNvSpPr>
                    <p:nvPr/>
                  </p:nvSpPr>
                  <p:spPr bwMode="auto">
                    <a:xfrm flipH="1">
                      <a:off x="4048" y="2471"/>
                      <a:ext cx="1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8" name="Line 211"/>
                    <p:cNvSpPr>
                      <a:spLocks noChangeShapeType="1"/>
                    </p:cNvSpPr>
                    <p:nvPr/>
                  </p:nvSpPr>
                  <p:spPr bwMode="auto">
                    <a:xfrm flipH="1">
                      <a:off x="4047" y="2499"/>
                      <a:ext cx="1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9" name="Line 212"/>
                    <p:cNvSpPr>
                      <a:spLocks noChangeShapeType="1"/>
                    </p:cNvSpPr>
                    <p:nvPr/>
                  </p:nvSpPr>
                  <p:spPr bwMode="auto">
                    <a:xfrm flipH="1">
                      <a:off x="4041" y="2528"/>
                      <a:ext cx="18"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31" name="Group 213"/>
                  <p:cNvGrpSpPr>
                    <a:grpSpLocks/>
                  </p:cNvGrpSpPr>
                  <p:nvPr/>
                </p:nvGrpSpPr>
                <p:grpSpPr bwMode="auto">
                  <a:xfrm>
                    <a:off x="4055" y="2448"/>
                    <a:ext cx="10" cy="100"/>
                    <a:chOff x="4055" y="2448"/>
                    <a:chExt cx="10" cy="100"/>
                  </a:xfrm>
                </p:grpSpPr>
                <p:sp>
                  <p:nvSpPr>
                    <p:cNvPr id="932" name="Line 214"/>
                    <p:cNvSpPr>
                      <a:spLocks noChangeShapeType="1"/>
                    </p:cNvSpPr>
                    <p:nvPr/>
                  </p:nvSpPr>
                  <p:spPr bwMode="auto">
                    <a:xfrm>
                      <a:off x="4059" y="2448"/>
                      <a:ext cx="6" cy="1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3" name="Line 215"/>
                    <p:cNvSpPr>
                      <a:spLocks noChangeShapeType="1"/>
                    </p:cNvSpPr>
                    <p:nvPr/>
                  </p:nvSpPr>
                  <p:spPr bwMode="auto">
                    <a:xfrm>
                      <a:off x="4055" y="2471"/>
                      <a:ext cx="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4" name="Line 216"/>
                    <p:cNvSpPr>
                      <a:spLocks noChangeShapeType="1"/>
                    </p:cNvSpPr>
                    <p:nvPr/>
                  </p:nvSpPr>
                  <p:spPr bwMode="auto">
                    <a:xfrm>
                      <a:off x="4055" y="2499"/>
                      <a:ext cx="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35" name="Line 217"/>
                    <p:cNvSpPr>
                      <a:spLocks noChangeShapeType="1"/>
                    </p:cNvSpPr>
                    <p:nvPr/>
                  </p:nvSpPr>
                  <p:spPr bwMode="auto">
                    <a:xfrm>
                      <a:off x="4059" y="2528"/>
                      <a:ext cx="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928" name="Freeform 218"/>
                <p:cNvSpPr>
                  <a:spLocks/>
                </p:cNvSpPr>
                <p:nvPr/>
              </p:nvSpPr>
              <p:spPr bwMode="auto">
                <a:xfrm>
                  <a:off x="4043" y="2471"/>
                  <a:ext cx="23" cy="88"/>
                </a:xfrm>
                <a:custGeom>
                  <a:avLst/>
                  <a:gdLst>
                    <a:gd name="T0" fmla="*/ 16 w 23"/>
                    <a:gd name="T1" fmla="*/ 0 h 88"/>
                    <a:gd name="T2" fmla="*/ 7 w 23"/>
                    <a:gd name="T3" fmla="*/ 29 h 88"/>
                    <a:gd name="T4" fmla="*/ 22 w 23"/>
                    <a:gd name="T5" fmla="*/ 58 h 88"/>
                    <a:gd name="T6" fmla="*/ 0 w 23"/>
                    <a:gd name="T7" fmla="*/ 87 h 88"/>
                  </a:gdLst>
                  <a:ahLst/>
                  <a:cxnLst>
                    <a:cxn ang="0">
                      <a:pos x="T0" y="T1"/>
                    </a:cxn>
                    <a:cxn ang="0">
                      <a:pos x="T2" y="T3"/>
                    </a:cxn>
                    <a:cxn ang="0">
                      <a:pos x="T4" y="T5"/>
                    </a:cxn>
                    <a:cxn ang="0">
                      <a:pos x="T6" y="T7"/>
                    </a:cxn>
                  </a:cxnLst>
                  <a:rect l="0" t="0" r="r" b="b"/>
                  <a:pathLst>
                    <a:path w="23" h="88">
                      <a:moveTo>
                        <a:pt x="16" y="0"/>
                      </a:moveTo>
                      <a:lnTo>
                        <a:pt x="7" y="29"/>
                      </a:lnTo>
                      <a:lnTo>
                        <a:pt x="22" y="58"/>
                      </a:lnTo>
                      <a:lnTo>
                        <a:pt x="0" y="8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9" name="Freeform 219"/>
                <p:cNvSpPr>
                  <a:spLocks/>
                </p:cNvSpPr>
                <p:nvPr/>
              </p:nvSpPr>
              <p:spPr bwMode="auto">
                <a:xfrm>
                  <a:off x="4045" y="2471"/>
                  <a:ext cx="25" cy="88"/>
                </a:xfrm>
                <a:custGeom>
                  <a:avLst/>
                  <a:gdLst>
                    <a:gd name="T0" fmla="*/ 6 w 25"/>
                    <a:gd name="T1" fmla="*/ 0 h 88"/>
                    <a:gd name="T2" fmla="*/ 17 w 25"/>
                    <a:gd name="T3" fmla="*/ 29 h 88"/>
                    <a:gd name="T4" fmla="*/ 0 w 25"/>
                    <a:gd name="T5" fmla="*/ 58 h 88"/>
                    <a:gd name="T6" fmla="*/ 24 w 25"/>
                    <a:gd name="T7" fmla="*/ 87 h 88"/>
                  </a:gdLst>
                  <a:ahLst/>
                  <a:cxnLst>
                    <a:cxn ang="0">
                      <a:pos x="T0" y="T1"/>
                    </a:cxn>
                    <a:cxn ang="0">
                      <a:pos x="T2" y="T3"/>
                    </a:cxn>
                    <a:cxn ang="0">
                      <a:pos x="T4" y="T5"/>
                    </a:cxn>
                    <a:cxn ang="0">
                      <a:pos x="T6" y="T7"/>
                    </a:cxn>
                  </a:cxnLst>
                  <a:rect l="0" t="0" r="r" b="b"/>
                  <a:pathLst>
                    <a:path w="25" h="88">
                      <a:moveTo>
                        <a:pt x="6" y="0"/>
                      </a:moveTo>
                      <a:lnTo>
                        <a:pt x="17" y="29"/>
                      </a:lnTo>
                      <a:lnTo>
                        <a:pt x="0" y="58"/>
                      </a:lnTo>
                      <a:lnTo>
                        <a:pt x="24" y="8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22" name="Group 220"/>
              <p:cNvGrpSpPr>
                <a:grpSpLocks/>
              </p:cNvGrpSpPr>
              <p:nvPr/>
            </p:nvGrpSpPr>
            <p:grpSpPr bwMode="auto">
              <a:xfrm>
                <a:off x="4020" y="2422"/>
                <a:ext cx="67" cy="42"/>
                <a:chOff x="4020" y="2422"/>
                <a:chExt cx="67" cy="42"/>
              </a:xfrm>
            </p:grpSpPr>
            <p:sp>
              <p:nvSpPr>
                <p:cNvPr id="923" name="Oval 221"/>
                <p:cNvSpPr>
                  <a:spLocks noChangeArrowheads="1"/>
                </p:cNvSpPr>
                <p:nvPr/>
              </p:nvSpPr>
              <p:spPr bwMode="auto">
                <a:xfrm>
                  <a:off x="4020" y="2422"/>
                  <a:ext cx="67" cy="42"/>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4" name="Oval 222"/>
                <p:cNvSpPr>
                  <a:spLocks noChangeArrowheads="1"/>
                </p:cNvSpPr>
                <p:nvPr/>
              </p:nvSpPr>
              <p:spPr bwMode="auto">
                <a:xfrm>
                  <a:off x="4030" y="2428"/>
                  <a:ext cx="47" cy="29"/>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5" name="Oval 223"/>
                <p:cNvSpPr>
                  <a:spLocks noChangeArrowheads="1"/>
                </p:cNvSpPr>
                <p:nvPr/>
              </p:nvSpPr>
              <p:spPr bwMode="auto">
                <a:xfrm>
                  <a:off x="4038" y="2436"/>
                  <a:ext cx="34" cy="20"/>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6" name="Oval 224"/>
                <p:cNvSpPr>
                  <a:spLocks noChangeArrowheads="1"/>
                </p:cNvSpPr>
                <p:nvPr/>
              </p:nvSpPr>
              <p:spPr bwMode="auto">
                <a:xfrm>
                  <a:off x="4049" y="2439"/>
                  <a:ext cx="12" cy="7"/>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72" name="Group 225"/>
            <p:cNvGrpSpPr>
              <a:grpSpLocks/>
            </p:cNvGrpSpPr>
            <p:nvPr/>
          </p:nvGrpSpPr>
          <p:grpSpPr bwMode="auto">
            <a:xfrm>
              <a:off x="6600772" y="2734495"/>
              <a:ext cx="542191" cy="317380"/>
              <a:chOff x="3998" y="2661"/>
              <a:chExt cx="216" cy="89"/>
            </a:xfrm>
          </p:grpSpPr>
          <p:sp>
            <p:nvSpPr>
              <p:cNvPr id="873" name="Freeform 226"/>
              <p:cNvSpPr>
                <a:spLocks/>
              </p:cNvSpPr>
              <p:nvPr/>
            </p:nvSpPr>
            <p:spPr bwMode="auto">
              <a:xfrm>
                <a:off x="3998" y="2713"/>
                <a:ext cx="140" cy="33"/>
              </a:xfrm>
              <a:custGeom>
                <a:avLst/>
                <a:gdLst>
                  <a:gd name="T0" fmla="*/ 1 w 140"/>
                  <a:gd name="T1" fmla="*/ 0 h 33"/>
                  <a:gd name="T2" fmla="*/ 139 w 140"/>
                  <a:gd name="T3" fmla="*/ 13 h 33"/>
                  <a:gd name="T4" fmla="*/ 139 w 140"/>
                  <a:gd name="T5" fmla="*/ 32 h 33"/>
                  <a:gd name="T6" fmla="*/ 0 w 140"/>
                  <a:gd name="T7" fmla="*/ 13 h 33"/>
                  <a:gd name="T8" fmla="*/ 1 w 140"/>
                  <a:gd name="T9" fmla="*/ 0 h 33"/>
                </a:gdLst>
                <a:ahLst/>
                <a:cxnLst>
                  <a:cxn ang="0">
                    <a:pos x="T0" y="T1"/>
                  </a:cxn>
                  <a:cxn ang="0">
                    <a:pos x="T2" y="T3"/>
                  </a:cxn>
                  <a:cxn ang="0">
                    <a:pos x="T4" y="T5"/>
                  </a:cxn>
                  <a:cxn ang="0">
                    <a:pos x="T6" y="T7"/>
                  </a:cxn>
                  <a:cxn ang="0">
                    <a:pos x="T8" y="T9"/>
                  </a:cxn>
                </a:cxnLst>
                <a:rect l="0" t="0" r="r" b="b"/>
                <a:pathLst>
                  <a:path w="140" h="33">
                    <a:moveTo>
                      <a:pt x="1" y="0"/>
                    </a:moveTo>
                    <a:lnTo>
                      <a:pt x="139" y="13"/>
                    </a:lnTo>
                    <a:lnTo>
                      <a:pt x="139" y="32"/>
                    </a:lnTo>
                    <a:lnTo>
                      <a:pt x="0" y="13"/>
                    </a:lnTo>
                    <a:lnTo>
                      <a:pt x="1"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4" name="Freeform 227"/>
              <p:cNvSpPr>
                <a:spLocks/>
              </p:cNvSpPr>
              <p:nvPr/>
            </p:nvSpPr>
            <p:spPr bwMode="auto">
              <a:xfrm>
                <a:off x="3998" y="2713"/>
                <a:ext cx="145" cy="37"/>
              </a:xfrm>
              <a:custGeom>
                <a:avLst/>
                <a:gdLst>
                  <a:gd name="T0" fmla="*/ 1 w 145"/>
                  <a:gd name="T1" fmla="*/ 0 h 37"/>
                  <a:gd name="T2" fmla="*/ 144 w 145"/>
                  <a:gd name="T3" fmla="*/ 15 h 37"/>
                  <a:gd name="T4" fmla="*/ 144 w 145"/>
                  <a:gd name="T5" fmla="*/ 36 h 37"/>
                  <a:gd name="T6" fmla="*/ 0 w 145"/>
                  <a:gd name="T7" fmla="*/ 15 h 37"/>
                  <a:gd name="T8" fmla="*/ 1 w 145"/>
                  <a:gd name="T9" fmla="*/ 0 h 37"/>
                </a:gdLst>
                <a:ahLst/>
                <a:cxnLst>
                  <a:cxn ang="0">
                    <a:pos x="T0" y="T1"/>
                  </a:cxn>
                  <a:cxn ang="0">
                    <a:pos x="T2" y="T3"/>
                  </a:cxn>
                  <a:cxn ang="0">
                    <a:pos x="T4" y="T5"/>
                  </a:cxn>
                  <a:cxn ang="0">
                    <a:pos x="T6" y="T7"/>
                  </a:cxn>
                  <a:cxn ang="0">
                    <a:pos x="T8" y="T9"/>
                  </a:cxn>
                </a:cxnLst>
                <a:rect l="0" t="0" r="r" b="b"/>
                <a:pathLst>
                  <a:path w="145" h="37">
                    <a:moveTo>
                      <a:pt x="1" y="0"/>
                    </a:moveTo>
                    <a:lnTo>
                      <a:pt x="144" y="15"/>
                    </a:lnTo>
                    <a:lnTo>
                      <a:pt x="144" y="36"/>
                    </a:lnTo>
                    <a:lnTo>
                      <a:pt x="0" y="15"/>
                    </a:lnTo>
                    <a:lnTo>
                      <a:pt x="1"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5" name="Freeform 228"/>
              <p:cNvSpPr>
                <a:spLocks/>
              </p:cNvSpPr>
              <p:nvPr/>
            </p:nvSpPr>
            <p:spPr bwMode="auto">
              <a:xfrm>
                <a:off x="4142" y="2720"/>
                <a:ext cx="25" cy="26"/>
              </a:xfrm>
              <a:custGeom>
                <a:avLst/>
                <a:gdLst>
                  <a:gd name="T0" fmla="*/ 0 w 25"/>
                  <a:gd name="T1" fmla="*/ 4 h 26"/>
                  <a:gd name="T2" fmla="*/ 24 w 25"/>
                  <a:gd name="T3" fmla="*/ 0 h 26"/>
                  <a:gd name="T4" fmla="*/ 24 w 25"/>
                  <a:gd name="T5" fmla="*/ 15 h 26"/>
                  <a:gd name="T6" fmla="*/ 0 w 25"/>
                  <a:gd name="T7" fmla="*/ 25 h 26"/>
                  <a:gd name="T8" fmla="*/ 0 w 25"/>
                  <a:gd name="T9" fmla="*/ 4 h 26"/>
                </a:gdLst>
                <a:ahLst/>
                <a:cxnLst>
                  <a:cxn ang="0">
                    <a:pos x="T0" y="T1"/>
                  </a:cxn>
                  <a:cxn ang="0">
                    <a:pos x="T2" y="T3"/>
                  </a:cxn>
                  <a:cxn ang="0">
                    <a:pos x="T4" y="T5"/>
                  </a:cxn>
                  <a:cxn ang="0">
                    <a:pos x="T6" y="T7"/>
                  </a:cxn>
                  <a:cxn ang="0">
                    <a:pos x="T8" y="T9"/>
                  </a:cxn>
                </a:cxnLst>
                <a:rect l="0" t="0" r="r" b="b"/>
                <a:pathLst>
                  <a:path w="25" h="26">
                    <a:moveTo>
                      <a:pt x="0" y="4"/>
                    </a:moveTo>
                    <a:lnTo>
                      <a:pt x="24" y="0"/>
                    </a:lnTo>
                    <a:lnTo>
                      <a:pt x="24" y="15"/>
                    </a:lnTo>
                    <a:lnTo>
                      <a:pt x="0" y="25"/>
                    </a:lnTo>
                    <a:lnTo>
                      <a:pt x="0" y="4"/>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6" name="Freeform 229"/>
              <p:cNvSpPr>
                <a:spLocks/>
              </p:cNvSpPr>
              <p:nvPr/>
            </p:nvSpPr>
            <p:spPr bwMode="auto">
              <a:xfrm>
                <a:off x="4142" y="2720"/>
                <a:ext cx="27" cy="30"/>
              </a:xfrm>
              <a:custGeom>
                <a:avLst/>
                <a:gdLst>
                  <a:gd name="T0" fmla="*/ 0 w 27"/>
                  <a:gd name="T1" fmla="*/ 5 h 30"/>
                  <a:gd name="T2" fmla="*/ 26 w 27"/>
                  <a:gd name="T3" fmla="*/ 0 h 30"/>
                  <a:gd name="T4" fmla="*/ 26 w 27"/>
                  <a:gd name="T5" fmla="*/ 18 h 30"/>
                  <a:gd name="T6" fmla="*/ 0 w 27"/>
                  <a:gd name="T7" fmla="*/ 29 h 30"/>
                  <a:gd name="T8" fmla="*/ 0 w 27"/>
                  <a:gd name="T9" fmla="*/ 5 h 30"/>
                </a:gdLst>
                <a:ahLst/>
                <a:cxnLst>
                  <a:cxn ang="0">
                    <a:pos x="T0" y="T1"/>
                  </a:cxn>
                  <a:cxn ang="0">
                    <a:pos x="T2" y="T3"/>
                  </a:cxn>
                  <a:cxn ang="0">
                    <a:pos x="T4" y="T5"/>
                  </a:cxn>
                  <a:cxn ang="0">
                    <a:pos x="T6" y="T7"/>
                  </a:cxn>
                  <a:cxn ang="0">
                    <a:pos x="T8" y="T9"/>
                  </a:cxn>
                </a:cxnLst>
                <a:rect l="0" t="0" r="r" b="b"/>
                <a:pathLst>
                  <a:path w="27" h="30">
                    <a:moveTo>
                      <a:pt x="0" y="5"/>
                    </a:moveTo>
                    <a:lnTo>
                      <a:pt x="26" y="0"/>
                    </a:lnTo>
                    <a:lnTo>
                      <a:pt x="26" y="18"/>
                    </a:lnTo>
                    <a:lnTo>
                      <a:pt x="0" y="29"/>
                    </a:lnTo>
                    <a:lnTo>
                      <a:pt x="0" y="5"/>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7" name="Freeform 230"/>
              <p:cNvSpPr>
                <a:spLocks/>
              </p:cNvSpPr>
              <p:nvPr/>
            </p:nvSpPr>
            <p:spPr bwMode="auto">
              <a:xfrm>
                <a:off x="4001" y="2713"/>
                <a:ext cx="162" cy="8"/>
              </a:xfrm>
              <a:custGeom>
                <a:avLst/>
                <a:gdLst>
                  <a:gd name="T0" fmla="*/ 30 w 162"/>
                  <a:gd name="T1" fmla="*/ 0 h 8"/>
                  <a:gd name="T2" fmla="*/ 161 w 162"/>
                  <a:gd name="T3" fmla="*/ 5 h 8"/>
                  <a:gd name="T4" fmla="*/ 136 w 162"/>
                  <a:gd name="T5" fmla="*/ 7 h 8"/>
                  <a:gd name="T6" fmla="*/ 0 w 162"/>
                  <a:gd name="T7" fmla="*/ 0 h 8"/>
                  <a:gd name="T8" fmla="*/ 30 w 162"/>
                  <a:gd name="T9" fmla="*/ 0 h 8"/>
                </a:gdLst>
                <a:ahLst/>
                <a:cxnLst>
                  <a:cxn ang="0">
                    <a:pos x="T0" y="T1"/>
                  </a:cxn>
                  <a:cxn ang="0">
                    <a:pos x="T2" y="T3"/>
                  </a:cxn>
                  <a:cxn ang="0">
                    <a:pos x="T4" y="T5"/>
                  </a:cxn>
                  <a:cxn ang="0">
                    <a:pos x="T6" y="T7"/>
                  </a:cxn>
                  <a:cxn ang="0">
                    <a:pos x="T8" y="T9"/>
                  </a:cxn>
                </a:cxnLst>
                <a:rect l="0" t="0" r="r" b="b"/>
                <a:pathLst>
                  <a:path w="162" h="8">
                    <a:moveTo>
                      <a:pt x="30" y="0"/>
                    </a:moveTo>
                    <a:lnTo>
                      <a:pt x="161" y="5"/>
                    </a:lnTo>
                    <a:lnTo>
                      <a:pt x="136" y="7"/>
                    </a:lnTo>
                    <a:lnTo>
                      <a:pt x="0" y="0"/>
                    </a:lnTo>
                    <a:lnTo>
                      <a:pt x="3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8" name="Freeform 231"/>
              <p:cNvSpPr>
                <a:spLocks/>
              </p:cNvSpPr>
              <p:nvPr/>
            </p:nvSpPr>
            <p:spPr bwMode="auto">
              <a:xfrm>
                <a:off x="4001" y="2713"/>
                <a:ext cx="168" cy="15"/>
              </a:xfrm>
              <a:custGeom>
                <a:avLst/>
                <a:gdLst>
                  <a:gd name="T0" fmla="*/ 31 w 168"/>
                  <a:gd name="T1" fmla="*/ 0 h 15"/>
                  <a:gd name="T2" fmla="*/ 167 w 168"/>
                  <a:gd name="T3" fmla="*/ 10 h 15"/>
                  <a:gd name="T4" fmla="*/ 141 w 168"/>
                  <a:gd name="T5" fmla="*/ 14 h 15"/>
                  <a:gd name="T6" fmla="*/ 0 w 168"/>
                  <a:gd name="T7" fmla="*/ 0 h 15"/>
                  <a:gd name="T8" fmla="*/ 31 w 168"/>
                  <a:gd name="T9" fmla="*/ 0 h 15"/>
                </a:gdLst>
                <a:ahLst/>
                <a:cxnLst>
                  <a:cxn ang="0">
                    <a:pos x="T0" y="T1"/>
                  </a:cxn>
                  <a:cxn ang="0">
                    <a:pos x="T2" y="T3"/>
                  </a:cxn>
                  <a:cxn ang="0">
                    <a:pos x="T4" y="T5"/>
                  </a:cxn>
                  <a:cxn ang="0">
                    <a:pos x="T6" y="T7"/>
                  </a:cxn>
                  <a:cxn ang="0">
                    <a:pos x="T8" y="T9"/>
                  </a:cxn>
                </a:cxnLst>
                <a:rect l="0" t="0" r="r" b="b"/>
                <a:pathLst>
                  <a:path w="168" h="15">
                    <a:moveTo>
                      <a:pt x="31" y="0"/>
                    </a:moveTo>
                    <a:lnTo>
                      <a:pt x="167" y="10"/>
                    </a:lnTo>
                    <a:lnTo>
                      <a:pt x="141" y="14"/>
                    </a:lnTo>
                    <a:lnTo>
                      <a:pt x="0" y="0"/>
                    </a:lnTo>
                    <a:lnTo>
                      <a:pt x="31"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79" name="Group 232"/>
              <p:cNvGrpSpPr>
                <a:grpSpLocks/>
              </p:cNvGrpSpPr>
              <p:nvPr/>
            </p:nvGrpSpPr>
            <p:grpSpPr bwMode="auto">
              <a:xfrm>
                <a:off x="4091" y="2688"/>
                <a:ext cx="10" cy="33"/>
                <a:chOff x="4091" y="2688"/>
                <a:chExt cx="10" cy="33"/>
              </a:xfrm>
            </p:grpSpPr>
            <p:sp>
              <p:nvSpPr>
                <p:cNvPr id="916" name="Freeform 233"/>
                <p:cNvSpPr>
                  <a:spLocks/>
                </p:cNvSpPr>
                <p:nvPr/>
              </p:nvSpPr>
              <p:spPr bwMode="auto">
                <a:xfrm>
                  <a:off x="4091" y="2688"/>
                  <a:ext cx="4" cy="31"/>
                </a:xfrm>
                <a:custGeom>
                  <a:avLst/>
                  <a:gdLst>
                    <a:gd name="T0" fmla="*/ 1 w 4"/>
                    <a:gd name="T1" fmla="*/ 0 h 31"/>
                    <a:gd name="T2" fmla="*/ 2 w 4"/>
                    <a:gd name="T3" fmla="*/ 0 h 31"/>
                    <a:gd name="T4" fmla="*/ 3 w 4"/>
                    <a:gd name="T5" fmla="*/ 1 h 31"/>
                    <a:gd name="T6" fmla="*/ 3 w 4"/>
                    <a:gd name="T7" fmla="*/ 0 h 31"/>
                    <a:gd name="T8" fmla="*/ 3 w 4"/>
                    <a:gd name="T9" fmla="*/ 29 h 31"/>
                    <a:gd name="T10" fmla="*/ 2 w 4"/>
                    <a:gd name="T11" fmla="*/ 30 h 31"/>
                    <a:gd name="T12" fmla="*/ 2 w 4"/>
                    <a:gd name="T13" fmla="*/ 30 h 31"/>
                    <a:gd name="T14" fmla="*/ 1 w 4"/>
                    <a:gd name="T15" fmla="*/ 29 h 31"/>
                    <a:gd name="T16" fmla="*/ 0 w 4"/>
                    <a:gd name="T17" fmla="*/ 29 h 31"/>
                    <a:gd name="T18" fmla="*/ 1 w 4"/>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1">
                      <a:moveTo>
                        <a:pt x="1" y="0"/>
                      </a:moveTo>
                      <a:lnTo>
                        <a:pt x="2" y="0"/>
                      </a:lnTo>
                      <a:lnTo>
                        <a:pt x="3" y="1"/>
                      </a:lnTo>
                      <a:lnTo>
                        <a:pt x="3" y="0"/>
                      </a:lnTo>
                      <a:lnTo>
                        <a:pt x="3" y="29"/>
                      </a:lnTo>
                      <a:lnTo>
                        <a:pt x="2" y="30"/>
                      </a:lnTo>
                      <a:lnTo>
                        <a:pt x="2" y="30"/>
                      </a:lnTo>
                      <a:lnTo>
                        <a:pt x="1" y="29"/>
                      </a:lnTo>
                      <a:lnTo>
                        <a:pt x="0" y="29"/>
                      </a:lnTo>
                      <a:lnTo>
                        <a:pt x="1"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7" name="Freeform 234"/>
                <p:cNvSpPr>
                  <a:spLocks/>
                </p:cNvSpPr>
                <p:nvPr/>
              </p:nvSpPr>
              <p:spPr bwMode="auto">
                <a:xfrm>
                  <a:off x="4091" y="2688"/>
                  <a:ext cx="10" cy="33"/>
                </a:xfrm>
                <a:custGeom>
                  <a:avLst/>
                  <a:gdLst>
                    <a:gd name="T0" fmla="*/ 3 w 10"/>
                    <a:gd name="T1" fmla="*/ 0 h 33"/>
                    <a:gd name="T2" fmla="*/ 6 w 10"/>
                    <a:gd name="T3" fmla="*/ 0 h 33"/>
                    <a:gd name="T4" fmla="*/ 8 w 10"/>
                    <a:gd name="T5" fmla="*/ 1 h 33"/>
                    <a:gd name="T6" fmla="*/ 9 w 10"/>
                    <a:gd name="T7" fmla="*/ 0 h 33"/>
                    <a:gd name="T8" fmla="*/ 9 w 10"/>
                    <a:gd name="T9" fmla="*/ 31 h 33"/>
                    <a:gd name="T10" fmla="*/ 7 w 10"/>
                    <a:gd name="T11" fmla="*/ 32 h 33"/>
                    <a:gd name="T12" fmla="*/ 5 w 10"/>
                    <a:gd name="T13" fmla="*/ 32 h 33"/>
                    <a:gd name="T14" fmla="*/ 2 w 10"/>
                    <a:gd name="T15" fmla="*/ 31 h 33"/>
                    <a:gd name="T16" fmla="*/ 0 w 10"/>
                    <a:gd name="T17" fmla="*/ 31 h 33"/>
                    <a:gd name="T18" fmla="*/ 3 w 10"/>
                    <a:gd name="T1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33">
                      <a:moveTo>
                        <a:pt x="3" y="0"/>
                      </a:moveTo>
                      <a:lnTo>
                        <a:pt x="6" y="0"/>
                      </a:lnTo>
                      <a:lnTo>
                        <a:pt x="8" y="1"/>
                      </a:lnTo>
                      <a:lnTo>
                        <a:pt x="9" y="0"/>
                      </a:lnTo>
                      <a:lnTo>
                        <a:pt x="9" y="31"/>
                      </a:lnTo>
                      <a:lnTo>
                        <a:pt x="7" y="32"/>
                      </a:lnTo>
                      <a:lnTo>
                        <a:pt x="5" y="32"/>
                      </a:lnTo>
                      <a:lnTo>
                        <a:pt x="2" y="31"/>
                      </a:lnTo>
                      <a:lnTo>
                        <a:pt x="0" y="31"/>
                      </a:lnTo>
                      <a:lnTo>
                        <a:pt x="3"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8" name="Freeform 235"/>
                <p:cNvSpPr>
                  <a:spLocks/>
                </p:cNvSpPr>
                <p:nvPr/>
              </p:nvSpPr>
              <p:spPr bwMode="auto">
                <a:xfrm>
                  <a:off x="4091" y="2688"/>
                  <a:ext cx="4" cy="31"/>
                </a:xfrm>
                <a:custGeom>
                  <a:avLst/>
                  <a:gdLst>
                    <a:gd name="T0" fmla="*/ 2 w 4"/>
                    <a:gd name="T1" fmla="*/ 0 h 31"/>
                    <a:gd name="T2" fmla="*/ 0 w 4"/>
                    <a:gd name="T3" fmla="*/ 29 h 31"/>
                    <a:gd name="T4" fmla="*/ 1 w 4"/>
                    <a:gd name="T5" fmla="*/ 30 h 31"/>
                    <a:gd name="T6" fmla="*/ 2 w 4"/>
                    <a:gd name="T7" fmla="*/ 30 h 31"/>
                    <a:gd name="T8" fmla="*/ 3 w 4"/>
                    <a:gd name="T9" fmla="*/ 0 h 31"/>
                    <a:gd name="T10" fmla="*/ 2 w 4"/>
                    <a:gd name="T11" fmla="*/ 0 h 31"/>
                  </a:gdLst>
                  <a:ahLst/>
                  <a:cxnLst>
                    <a:cxn ang="0">
                      <a:pos x="T0" y="T1"/>
                    </a:cxn>
                    <a:cxn ang="0">
                      <a:pos x="T2" y="T3"/>
                    </a:cxn>
                    <a:cxn ang="0">
                      <a:pos x="T4" y="T5"/>
                    </a:cxn>
                    <a:cxn ang="0">
                      <a:pos x="T6" y="T7"/>
                    </a:cxn>
                    <a:cxn ang="0">
                      <a:pos x="T8" y="T9"/>
                    </a:cxn>
                    <a:cxn ang="0">
                      <a:pos x="T10" y="T11"/>
                    </a:cxn>
                  </a:cxnLst>
                  <a:rect l="0" t="0" r="r" b="b"/>
                  <a:pathLst>
                    <a:path w="4" h="31">
                      <a:moveTo>
                        <a:pt x="2" y="0"/>
                      </a:moveTo>
                      <a:lnTo>
                        <a:pt x="0" y="29"/>
                      </a:lnTo>
                      <a:lnTo>
                        <a:pt x="1" y="30"/>
                      </a:lnTo>
                      <a:lnTo>
                        <a:pt x="2" y="30"/>
                      </a:lnTo>
                      <a:lnTo>
                        <a:pt x="3" y="0"/>
                      </a:lnTo>
                      <a:lnTo>
                        <a:pt x="2"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9" name="Freeform 236"/>
                <p:cNvSpPr>
                  <a:spLocks/>
                </p:cNvSpPr>
                <p:nvPr/>
              </p:nvSpPr>
              <p:spPr bwMode="auto">
                <a:xfrm>
                  <a:off x="4091" y="2688"/>
                  <a:ext cx="4" cy="31"/>
                </a:xfrm>
                <a:custGeom>
                  <a:avLst/>
                  <a:gdLst>
                    <a:gd name="T0" fmla="*/ 2 w 4"/>
                    <a:gd name="T1" fmla="*/ 0 h 31"/>
                    <a:gd name="T2" fmla="*/ 0 w 4"/>
                    <a:gd name="T3" fmla="*/ 29 h 31"/>
                    <a:gd name="T4" fmla="*/ 1 w 4"/>
                    <a:gd name="T5" fmla="*/ 30 h 31"/>
                    <a:gd name="T6" fmla="*/ 2 w 4"/>
                    <a:gd name="T7" fmla="*/ 30 h 31"/>
                    <a:gd name="T8" fmla="*/ 3 w 4"/>
                    <a:gd name="T9" fmla="*/ 0 h 31"/>
                    <a:gd name="T10" fmla="*/ 2 w 4"/>
                    <a:gd name="T11" fmla="*/ 0 h 31"/>
                  </a:gdLst>
                  <a:ahLst/>
                  <a:cxnLst>
                    <a:cxn ang="0">
                      <a:pos x="T0" y="T1"/>
                    </a:cxn>
                    <a:cxn ang="0">
                      <a:pos x="T2" y="T3"/>
                    </a:cxn>
                    <a:cxn ang="0">
                      <a:pos x="T4" y="T5"/>
                    </a:cxn>
                    <a:cxn ang="0">
                      <a:pos x="T6" y="T7"/>
                    </a:cxn>
                    <a:cxn ang="0">
                      <a:pos x="T8" y="T9"/>
                    </a:cxn>
                    <a:cxn ang="0">
                      <a:pos x="T10" y="T11"/>
                    </a:cxn>
                  </a:cxnLst>
                  <a:rect l="0" t="0" r="r" b="b"/>
                  <a:pathLst>
                    <a:path w="4" h="31">
                      <a:moveTo>
                        <a:pt x="2" y="0"/>
                      </a:moveTo>
                      <a:lnTo>
                        <a:pt x="0" y="29"/>
                      </a:lnTo>
                      <a:lnTo>
                        <a:pt x="1" y="30"/>
                      </a:lnTo>
                      <a:lnTo>
                        <a:pt x="2" y="30"/>
                      </a:lnTo>
                      <a:lnTo>
                        <a:pt x="3" y="0"/>
                      </a:lnTo>
                      <a:lnTo>
                        <a:pt x="2"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0" name="Freeform 237"/>
                <p:cNvSpPr>
                  <a:spLocks/>
                </p:cNvSpPr>
                <p:nvPr/>
              </p:nvSpPr>
              <p:spPr bwMode="auto">
                <a:xfrm>
                  <a:off x="4094" y="2688"/>
                  <a:ext cx="7" cy="1"/>
                </a:xfrm>
                <a:custGeom>
                  <a:avLst/>
                  <a:gdLst>
                    <a:gd name="T0" fmla="*/ 6 w 7"/>
                    <a:gd name="T1" fmla="*/ 0 h 1"/>
                    <a:gd name="T2" fmla="*/ 4 w 7"/>
                    <a:gd name="T3" fmla="*/ 0 h 1"/>
                    <a:gd name="T4" fmla="*/ 1 w 7"/>
                    <a:gd name="T5" fmla="*/ 0 h 1"/>
                    <a:gd name="T6" fmla="*/ 0 w 7"/>
                    <a:gd name="T7" fmla="*/ 0 h 1"/>
                    <a:gd name="T8" fmla="*/ 1 w 7"/>
                    <a:gd name="T9" fmla="*/ 0 h 1"/>
                    <a:gd name="T10" fmla="*/ 4 w 7"/>
                    <a:gd name="T11" fmla="*/ 0 h 1"/>
                    <a:gd name="T12" fmla="*/ 6 w 7"/>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7" h="1">
                      <a:moveTo>
                        <a:pt x="6" y="0"/>
                      </a:moveTo>
                      <a:lnTo>
                        <a:pt x="4" y="0"/>
                      </a:lnTo>
                      <a:lnTo>
                        <a:pt x="1" y="0"/>
                      </a:lnTo>
                      <a:lnTo>
                        <a:pt x="0" y="0"/>
                      </a:lnTo>
                      <a:lnTo>
                        <a:pt x="1" y="0"/>
                      </a:lnTo>
                      <a:lnTo>
                        <a:pt x="4" y="0"/>
                      </a:lnTo>
                      <a:lnTo>
                        <a:pt x="6"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80" name="Group 238"/>
              <p:cNvGrpSpPr>
                <a:grpSpLocks/>
              </p:cNvGrpSpPr>
              <p:nvPr/>
            </p:nvGrpSpPr>
            <p:grpSpPr bwMode="auto">
              <a:xfrm>
                <a:off x="4096" y="2715"/>
                <a:ext cx="47" cy="6"/>
                <a:chOff x="4096" y="2715"/>
                <a:chExt cx="47" cy="6"/>
              </a:xfrm>
            </p:grpSpPr>
            <p:sp>
              <p:nvSpPr>
                <p:cNvPr id="910" name="Freeform 239"/>
                <p:cNvSpPr>
                  <a:spLocks/>
                </p:cNvSpPr>
                <p:nvPr/>
              </p:nvSpPr>
              <p:spPr bwMode="auto">
                <a:xfrm>
                  <a:off x="4096" y="2715"/>
                  <a:ext cx="28" cy="6"/>
                </a:xfrm>
                <a:custGeom>
                  <a:avLst/>
                  <a:gdLst>
                    <a:gd name="T0" fmla="*/ 0 w 28"/>
                    <a:gd name="T1" fmla="*/ 0 h 6"/>
                    <a:gd name="T2" fmla="*/ 27 w 28"/>
                    <a:gd name="T3" fmla="*/ 1 h 6"/>
                    <a:gd name="T4" fmla="*/ 27 w 28"/>
                    <a:gd name="T5" fmla="*/ 5 h 6"/>
                    <a:gd name="T6" fmla="*/ 0 w 28"/>
                    <a:gd name="T7" fmla="*/ 3 h 6"/>
                    <a:gd name="T8" fmla="*/ 0 w 28"/>
                    <a:gd name="T9" fmla="*/ 0 h 6"/>
                  </a:gdLst>
                  <a:ahLst/>
                  <a:cxnLst>
                    <a:cxn ang="0">
                      <a:pos x="T0" y="T1"/>
                    </a:cxn>
                    <a:cxn ang="0">
                      <a:pos x="T2" y="T3"/>
                    </a:cxn>
                    <a:cxn ang="0">
                      <a:pos x="T4" y="T5"/>
                    </a:cxn>
                    <a:cxn ang="0">
                      <a:pos x="T6" y="T7"/>
                    </a:cxn>
                    <a:cxn ang="0">
                      <a:pos x="T8" y="T9"/>
                    </a:cxn>
                  </a:cxnLst>
                  <a:rect l="0" t="0" r="r" b="b"/>
                  <a:pathLst>
                    <a:path w="28" h="6">
                      <a:moveTo>
                        <a:pt x="0" y="0"/>
                      </a:moveTo>
                      <a:lnTo>
                        <a:pt x="27" y="1"/>
                      </a:lnTo>
                      <a:lnTo>
                        <a:pt x="27" y="5"/>
                      </a:lnTo>
                      <a:lnTo>
                        <a:pt x="0" y="3"/>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 name="Freeform 240"/>
                <p:cNvSpPr>
                  <a:spLocks/>
                </p:cNvSpPr>
                <p:nvPr/>
              </p:nvSpPr>
              <p:spPr bwMode="auto">
                <a:xfrm>
                  <a:off x="4096" y="2715"/>
                  <a:ext cx="30" cy="6"/>
                </a:xfrm>
                <a:custGeom>
                  <a:avLst/>
                  <a:gdLst>
                    <a:gd name="T0" fmla="*/ 0 w 30"/>
                    <a:gd name="T1" fmla="*/ 0 h 6"/>
                    <a:gd name="T2" fmla="*/ 29 w 30"/>
                    <a:gd name="T3" fmla="*/ 1 h 6"/>
                    <a:gd name="T4" fmla="*/ 29 w 30"/>
                    <a:gd name="T5" fmla="*/ 5 h 6"/>
                    <a:gd name="T6" fmla="*/ 0 w 30"/>
                    <a:gd name="T7" fmla="*/ 3 h 6"/>
                    <a:gd name="T8" fmla="*/ 0 w 30"/>
                    <a:gd name="T9" fmla="*/ 0 h 6"/>
                  </a:gdLst>
                  <a:ahLst/>
                  <a:cxnLst>
                    <a:cxn ang="0">
                      <a:pos x="T0" y="T1"/>
                    </a:cxn>
                    <a:cxn ang="0">
                      <a:pos x="T2" y="T3"/>
                    </a:cxn>
                    <a:cxn ang="0">
                      <a:pos x="T4" y="T5"/>
                    </a:cxn>
                    <a:cxn ang="0">
                      <a:pos x="T6" y="T7"/>
                    </a:cxn>
                    <a:cxn ang="0">
                      <a:pos x="T8" y="T9"/>
                    </a:cxn>
                  </a:cxnLst>
                  <a:rect l="0" t="0" r="r" b="b"/>
                  <a:pathLst>
                    <a:path w="30" h="6">
                      <a:moveTo>
                        <a:pt x="0" y="0"/>
                      </a:moveTo>
                      <a:lnTo>
                        <a:pt x="29" y="1"/>
                      </a:lnTo>
                      <a:lnTo>
                        <a:pt x="29" y="5"/>
                      </a:lnTo>
                      <a:lnTo>
                        <a:pt x="0" y="3"/>
                      </a:lnTo>
                      <a:lnTo>
                        <a:pt x="0"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2" name="Freeform 241"/>
                <p:cNvSpPr>
                  <a:spLocks/>
                </p:cNvSpPr>
                <p:nvPr/>
              </p:nvSpPr>
              <p:spPr bwMode="auto">
                <a:xfrm>
                  <a:off x="4125" y="2718"/>
                  <a:ext cx="16" cy="3"/>
                </a:xfrm>
                <a:custGeom>
                  <a:avLst/>
                  <a:gdLst>
                    <a:gd name="T0" fmla="*/ 0 w 16"/>
                    <a:gd name="T1" fmla="*/ 0 h 3"/>
                    <a:gd name="T2" fmla="*/ 15 w 16"/>
                    <a:gd name="T3" fmla="*/ 0 h 3"/>
                    <a:gd name="T4" fmla="*/ 15 w 16"/>
                    <a:gd name="T5" fmla="*/ 2 h 3"/>
                    <a:gd name="T6" fmla="*/ 0 w 16"/>
                    <a:gd name="T7" fmla="*/ 2 h 3"/>
                    <a:gd name="T8" fmla="*/ 0 w 16"/>
                    <a:gd name="T9" fmla="*/ 0 h 3"/>
                  </a:gdLst>
                  <a:ahLst/>
                  <a:cxnLst>
                    <a:cxn ang="0">
                      <a:pos x="T0" y="T1"/>
                    </a:cxn>
                    <a:cxn ang="0">
                      <a:pos x="T2" y="T3"/>
                    </a:cxn>
                    <a:cxn ang="0">
                      <a:pos x="T4" y="T5"/>
                    </a:cxn>
                    <a:cxn ang="0">
                      <a:pos x="T6" y="T7"/>
                    </a:cxn>
                    <a:cxn ang="0">
                      <a:pos x="T8" y="T9"/>
                    </a:cxn>
                  </a:cxnLst>
                  <a:rect l="0" t="0" r="r" b="b"/>
                  <a:pathLst>
                    <a:path w="16" h="3">
                      <a:moveTo>
                        <a:pt x="0" y="0"/>
                      </a:moveTo>
                      <a:lnTo>
                        <a:pt x="15" y="0"/>
                      </a:lnTo>
                      <a:lnTo>
                        <a:pt x="15" y="2"/>
                      </a:lnTo>
                      <a:lnTo>
                        <a:pt x="0" y="2"/>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3" name="Freeform 242"/>
                <p:cNvSpPr>
                  <a:spLocks/>
                </p:cNvSpPr>
                <p:nvPr/>
              </p:nvSpPr>
              <p:spPr bwMode="auto">
                <a:xfrm>
                  <a:off x="4125" y="2718"/>
                  <a:ext cx="18" cy="3"/>
                </a:xfrm>
                <a:custGeom>
                  <a:avLst/>
                  <a:gdLst>
                    <a:gd name="T0" fmla="*/ 0 w 18"/>
                    <a:gd name="T1" fmla="*/ 0 h 3"/>
                    <a:gd name="T2" fmla="*/ 17 w 18"/>
                    <a:gd name="T3" fmla="*/ 0 h 3"/>
                    <a:gd name="T4" fmla="*/ 17 w 18"/>
                    <a:gd name="T5" fmla="*/ 2 h 3"/>
                    <a:gd name="T6" fmla="*/ 0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17" y="0"/>
                      </a:lnTo>
                      <a:lnTo>
                        <a:pt x="17" y="2"/>
                      </a:lnTo>
                      <a:lnTo>
                        <a:pt x="0" y="2"/>
                      </a:lnTo>
                      <a:lnTo>
                        <a:pt x="0" y="0"/>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4" name="Freeform 243"/>
                <p:cNvSpPr>
                  <a:spLocks/>
                </p:cNvSpPr>
                <p:nvPr/>
              </p:nvSpPr>
              <p:spPr bwMode="auto">
                <a:xfrm>
                  <a:off x="4096" y="2715"/>
                  <a:ext cx="45" cy="1"/>
                </a:xfrm>
                <a:custGeom>
                  <a:avLst/>
                  <a:gdLst>
                    <a:gd name="T0" fmla="*/ 14 w 45"/>
                    <a:gd name="T1" fmla="*/ 0 h 1"/>
                    <a:gd name="T2" fmla="*/ 44 w 45"/>
                    <a:gd name="T3" fmla="*/ 0 h 1"/>
                    <a:gd name="T4" fmla="*/ 28 w 45"/>
                    <a:gd name="T5" fmla="*/ 0 h 1"/>
                    <a:gd name="T6" fmla="*/ 0 w 45"/>
                    <a:gd name="T7" fmla="*/ 0 h 1"/>
                    <a:gd name="T8" fmla="*/ 14 w 45"/>
                    <a:gd name="T9" fmla="*/ 0 h 1"/>
                  </a:gdLst>
                  <a:ahLst/>
                  <a:cxnLst>
                    <a:cxn ang="0">
                      <a:pos x="T0" y="T1"/>
                    </a:cxn>
                    <a:cxn ang="0">
                      <a:pos x="T2" y="T3"/>
                    </a:cxn>
                    <a:cxn ang="0">
                      <a:pos x="T4" y="T5"/>
                    </a:cxn>
                    <a:cxn ang="0">
                      <a:pos x="T6" y="T7"/>
                    </a:cxn>
                    <a:cxn ang="0">
                      <a:pos x="T8" y="T9"/>
                    </a:cxn>
                  </a:cxnLst>
                  <a:rect l="0" t="0" r="r" b="b"/>
                  <a:pathLst>
                    <a:path w="45" h="1">
                      <a:moveTo>
                        <a:pt x="14" y="0"/>
                      </a:moveTo>
                      <a:lnTo>
                        <a:pt x="44" y="0"/>
                      </a:lnTo>
                      <a:lnTo>
                        <a:pt x="28" y="0"/>
                      </a:lnTo>
                      <a:lnTo>
                        <a:pt x="0" y="0"/>
                      </a:lnTo>
                      <a:lnTo>
                        <a:pt x="14"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5" name="Freeform 244"/>
                <p:cNvSpPr>
                  <a:spLocks/>
                </p:cNvSpPr>
                <p:nvPr/>
              </p:nvSpPr>
              <p:spPr bwMode="auto">
                <a:xfrm>
                  <a:off x="4096" y="2715"/>
                  <a:ext cx="47" cy="4"/>
                </a:xfrm>
                <a:custGeom>
                  <a:avLst/>
                  <a:gdLst>
                    <a:gd name="T0" fmla="*/ 14 w 47"/>
                    <a:gd name="T1" fmla="*/ 0 h 4"/>
                    <a:gd name="T2" fmla="*/ 46 w 47"/>
                    <a:gd name="T3" fmla="*/ 3 h 4"/>
                    <a:gd name="T4" fmla="*/ 30 w 47"/>
                    <a:gd name="T5" fmla="*/ 3 h 4"/>
                    <a:gd name="T6" fmla="*/ 0 w 47"/>
                    <a:gd name="T7" fmla="*/ 1 h 4"/>
                    <a:gd name="T8" fmla="*/ 14 w 47"/>
                    <a:gd name="T9" fmla="*/ 0 h 4"/>
                  </a:gdLst>
                  <a:ahLst/>
                  <a:cxnLst>
                    <a:cxn ang="0">
                      <a:pos x="T0" y="T1"/>
                    </a:cxn>
                    <a:cxn ang="0">
                      <a:pos x="T2" y="T3"/>
                    </a:cxn>
                    <a:cxn ang="0">
                      <a:pos x="T4" y="T5"/>
                    </a:cxn>
                    <a:cxn ang="0">
                      <a:pos x="T6" y="T7"/>
                    </a:cxn>
                    <a:cxn ang="0">
                      <a:pos x="T8" y="T9"/>
                    </a:cxn>
                  </a:cxnLst>
                  <a:rect l="0" t="0" r="r" b="b"/>
                  <a:pathLst>
                    <a:path w="47" h="4">
                      <a:moveTo>
                        <a:pt x="14" y="0"/>
                      </a:moveTo>
                      <a:lnTo>
                        <a:pt x="46" y="3"/>
                      </a:lnTo>
                      <a:lnTo>
                        <a:pt x="30" y="3"/>
                      </a:lnTo>
                      <a:lnTo>
                        <a:pt x="0" y="1"/>
                      </a:lnTo>
                      <a:lnTo>
                        <a:pt x="14"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81" name="Group 245"/>
              <p:cNvGrpSpPr>
                <a:grpSpLocks/>
              </p:cNvGrpSpPr>
              <p:nvPr/>
            </p:nvGrpSpPr>
            <p:grpSpPr bwMode="auto">
              <a:xfrm>
                <a:off x="4142" y="2693"/>
                <a:ext cx="9" cy="28"/>
                <a:chOff x="4142" y="2693"/>
                <a:chExt cx="9" cy="28"/>
              </a:xfrm>
            </p:grpSpPr>
            <p:sp>
              <p:nvSpPr>
                <p:cNvPr id="905" name="Freeform 246"/>
                <p:cNvSpPr>
                  <a:spLocks/>
                </p:cNvSpPr>
                <p:nvPr/>
              </p:nvSpPr>
              <p:spPr bwMode="auto">
                <a:xfrm>
                  <a:off x="4142" y="2693"/>
                  <a:ext cx="5" cy="28"/>
                </a:xfrm>
                <a:custGeom>
                  <a:avLst/>
                  <a:gdLst>
                    <a:gd name="T0" fmla="*/ 1 w 5"/>
                    <a:gd name="T1" fmla="*/ 0 h 28"/>
                    <a:gd name="T2" fmla="*/ 2 w 5"/>
                    <a:gd name="T3" fmla="*/ 1 h 28"/>
                    <a:gd name="T4" fmla="*/ 3 w 5"/>
                    <a:gd name="T5" fmla="*/ 1 h 28"/>
                    <a:gd name="T6" fmla="*/ 4 w 5"/>
                    <a:gd name="T7" fmla="*/ 1 h 28"/>
                    <a:gd name="T8" fmla="*/ 3 w 5"/>
                    <a:gd name="T9" fmla="*/ 27 h 28"/>
                    <a:gd name="T10" fmla="*/ 3 w 5"/>
                    <a:gd name="T11" fmla="*/ 27 h 28"/>
                    <a:gd name="T12" fmla="*/ 1 w 5"/>
                    <a:gd name="T13" fmla="*/ 27 h 28"/>
                    <a:gd name="T14" fmla="*/ 1 w 5"/>
                    <a:gd name="T15" fmla="*/ 27 h 28"/>
                    <a:gd name="T16" fmla="*/ 0 w 5"/>
                    <a:gd name="T17" fmla="*/ 26 h 28"/>
                    <a:gd name="T18" fmla="*/ 1 w 5"/>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28">
                      <a:moveTo>
                        <a:pt x="1" y="0"/>
                      </a:moveTo>
                      <a:lnTo>
                        <a:pt x="2" y="1"/>
                      </a:lnTo>
                      <a:lnTo>
                        <a:pt x="3" y="1"/>
                      </a:lnTo>
                      <a:lnTo>
                        <a:pt x="4" y="1"/>
                      </a:lnTo>
                      <a:lnTo>
                        <a:pt x="3" y="27"/>
                      </a:lnTo>
                      <a:lnTo>
                        <a:pt x="3" y="27"/>
                      </a:lnTo>
                      <a:lnTo>
                        <a:pt x="1" y="27"/>
                      </a:lnTo>
                      <a:lnTo>
                        <a:pt x="1" y="27"/>
                      </a:lnTo>
                      <a:lnTo>
                        <a:pt x="0" y="26"/>
                      </a:lnTo>
                      <a:lnTo>
                        <a:pt x="1"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6" name="Freeform 247"/>
                <p:cNvSpPr>
                  <a:spLocks/>
                </p:cNvSpPr>
                <p:nvPr/>
              </p:nvSpPr>
              <p:spPr bwMode="auto">
                <a:xfrm>
                  <a:off x="4142" y="2693"/>
                  <a:ext cx="9" cy="28"/>
                </a:xfrm>
                <a:custGeom>
                  <a:avLst/>
                  <a:gdLst>
                    <a:gd name="T0" fmla="*/ 3 w 9"/>
                    <a:gd name="T1" fmla="*/ 0 h 28"/>
                    <a:gd name="T2" fmla="*/ 4 w 9"/>
                    <a:gd name="T3" fmla="*/ 1 h 28"/>
                    <a:gd name="T4" fmla="*/ 6 w 9"/>
                    <a:gd name="T5" fmla="*/ 1 h 28"/>
                    <a:gd name="T6" fmla="*/ 8 w 9"/>
                    <a:gd name="T7" fmla="*/ 1 h 28"/>
                    <a:gd name="T8" fmla="*/ 7 w 9"/>
                    <a:gd name="T9" fmla="*/ 27 h 28"/>
                    <a:gd name="T10" fmla="*/ 5 w 9"/>
                    <a:gd name="T11" fmla="*/ 27 h 28"/>
                    <a:gd name="T12" fmla="*/ 3 w 9"/>
                    <a:gd name="T13" fmla="*/ 27 h 28"/>
                    <a:gd name="T14" fmla="*/ 2 w 9"/>
                    <a:gd name="T15" fmla="*/ 27 h 28"/>
                    <a:gd name="T16" fmla="*/ 0 w 9"/>
                    <a:gd name="T17" fmla="*/ 26 h 28"/>
                    <a:gd name="T18" fmla="*/ 3 w 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8">
                      <a:moveTo>
                        <a:pt x="3" y="0"/>
                      </a:moveTo>
                      <a:lnTo>
                        <a:pt x="4" y="1"/>
                      </a:lnTo>
                      <a:lnTo>
                        <a:pt x="6" y="1"/>
                      </a:lnTo>
                      <a:lnTo>
                        <a:pt x="8" y="1"/>
                      </a:lnTo>
                      <a:lnTo>
                        <a:pt x="7" y="27"/>
                      </a:lnTo>
                      <a:lnTo>
                        <a:pt x="5" y="27"/>
                      </a:lnTo>
                      <a:lnTo>
                        <a:pt x="3" y="27"/>
                      </a:lnTo>
                      <a:lnTo>
                        <a:pt x="2" y="27"/>
                      </a:lnTo>
                      <a:lnTo>
                        <a:pt x="0" y="26"/>
                      </a:lnTo>
                      <a:lnTo>
                        <a:pt x="3"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7" name="Freeform 248"/>
                <p:cNvSpPr>
                  <a:spLocks/>
                </p:cNvSpPr>
                <p:nvPr/>
              </p:nvSpPr>
              <p:spPr bwMode="auto">
                <a:xfrm>
                  <a:off x="4145" y="2693"/>
                  <a:ext cx="1" cy="28"/>
                </a:xfrm>
                <a:custGeom>
                  <a:avLst/>
                  <a:gdLst>
                    <a:gd name="T0" fmla="*/ 0 w 1"/>
                    <a:gd name="T1" fmla="*/ 0 h 28"/>
                    <a:gd name="T2" fmla="*/ 0 w 1"/>
                    <a:gd name="T3" fmla="*/ 27 h 28"/>
                    <a:gd name="T4" fmla="*/ 0 w 1"/>
                    <a:gd name="T5" fmla="*/ 27 h 28"/>
                    <a:gd name="T6" fmla="*/ 0 w 1"/>
                    <a:gd name="T7" fmla="*/ 0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lnTo>
                        <a:pt x="0" y="27"/>
                      </a:lnTo>
                      <a:lnTo>
                        <a:pt x="0" y="27"/>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8" name="Freeform 249"/>
                <p:cNvSpPr>
                  <a:spLocks/>
                </p:cNvSpPr>
                <p:nvPr/>
              </p:nvSpPr>
              <p:spPr bwMode="auto">
                <a:xfrm>
                  <a:off x="4145" y="2693"/>
                  <a:ext cx="1" cy="28"/>
                </a:xfrm>
                <a:custGeom>
                  <a:avLst/>
                  <a:gdLst>
                    <a:gd name="T0" fmla="*/ 0 w 1"/>
                    <a:gd name="T1" fmla="*/ 0 h 28"/>
                    <a:gd name="T2" fmla="*/ 0 w 1"/>
                    <a:gd name="T3" fmla="*/ 27 h 28"/>
                    <a:gd name="T4" fmla="*/ 0 w 1"/>
                    <a:gd name="T5" fmla="*/ 27 h 28"/>
                    <a:gd name="T6" fmla="*/ 0 w 1"/>
                    <a:gd name="T7" fmla="*/ 0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lnTo>
                        <a:pt x="0" y="27"/>
                      </a:lnTo>
                      <a:lnTo>
                        <a:pt x="0" y="27"/>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9" name="Freeform 250"/>
                <p:cNvSpPr>
                  <a:spLocks/>
                </p:cNvSpPr>
                <p:nvPr/>
              </p:nvSpPr>
              <p:spPr bwMode="auto">
                <a:xfrm>
                  <a:off x="4145" y="2693"/>
                  <a:ext cx="6" cy="1"/>
                </a:xfrm>
                <a:custGeom>
                  <a:avLst/>
                  <a:gdLst>
                    <a:gd name="T0" fmla="*/ 5 w 6"/>
                    <a:gd name="T1" fmla="*/ 0 h 1"/>
                    <a:gd name="T2" fmla="*/ 4 w 6"/>
                    <a:gd name="T3" fmla="*/ 0 h 1"/>
                    <a:gd name="T4" fmla="*/ 2 w 6"/>
                    <a:gd name="T5" fmla="*/ 0 h 1"/>
                    <a:gd name="T6" fmla="*/ 1 w 6"/>
                    <a:gd name="T7" fmla="*/ 0 h 1"/>
                    <a:gd name="T8" fmla="*/ 0 w 6"/>
                    <a:gd name="T9" fmla="*/ 0 h 1"/>
                    <a:gd name="T10" fmla="*/ 1 w 6"/>
                    <a:gd name="T11" fmla="*/ 0 h 1"/>
                    <a:gd name="T12" fmla="*/ 2 w 6"/>
                    <a:gd name="T13" fmla="*/ 0 h 1"/>
                    <a:gd name="T14" fmla="*/ 4 w 6"/>
                    <a:gd name="T15" fmla="*/ 0 h 1"/>
                    <a:gd name="T16" fmla="*/ 5 w 6"/>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
                      <a:moveTo>
                        <a:pt x="5" y="0"/>
                      </a:moveTo>
                      <a:lnTo>
                        <a:pt x="4" y="0"/>
                      </a:lnTo>
                      <a:lnTo>
                        <a:pt x="2" y="0"/>
                      </a:lnTo>
                      <a:lnTo>
                        <a:pt x="1" y="0"/>
                      </a:lnTo>
                      <a:lnTo>
                        <a:pt x="0" y="0"/>
                      </a:lnTo>
                      <a:lnTo>
                        <a:pt x="1" y="0"/>
                      </a:lnTo>
                      <a:lnTo>
                        <a:pt x="2" y="0"/>
                      </a:lnTo>
                      <a:lnTo>
                        <a:pt x="4" y="0"/>
                      </a:lnTo>
                      <a:lnTo>
                        <a:pt x="5"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82" name="Group 251"/>
              <p:cNvGrpSpPr>
                <a:grpSpLocks/>
              </p:cNvGrpSpPr>
              <p:nvPr/>
            </p:nvGrpSpPr>
            <p:grpSpPr bwMode="auto">
              <a:xfrm>
                <a:off x="4012" y="2707"/>
                <a:ext cx="75" cy="12"/>
                <a:chOff x="4012" y="2707"/>
                <a:chExt cx="75" cy="12"/>
              </a:xfrm>
            </p:grpSpPr>
            <p:sp>
              <p:nvSpPr>
                <p:cNvPr id="885" name="Freeform 252"/>
                <p:cNvSpPr>
                  <a:spLocks/>
                </p:cNvSpPr>
                <p:nvPr/>
              </p:nvSpPr>
              <p:spPr bwMode="auto">
                <a:xfrm>
                  <a:off x="4012" y="2707"/>
                  <a:ext cx="5" cy="3"/>
                </a:xfrm>
                <a:custGeom>
                  <a:avLst/>
                  <a:gdLst>
                    <a:gd name="T0" fmla="*/ 0 w 5"/>
                    <a:gd name="T1" fmla="*/ 2 h 3"/>
                    <a:gd name="T2" fmla="*/ 4 w 5"/>
                    <a:gd name="T3" fmla="*/ 2 h 3"/>
                    <a:gd name="T4" fmla="*/ 4 w 5"/>
                    <a:gd name="T5" fmla="*/ 0 h 3"/>
                    <a:gd name="T6" fmla="*/ 0 w 5"/>
                    <a:gd name="T7" fmla="*/ 2 h 3"/>
                  </a:gdLst>
                  <a:ahLst/>
                  <a:cxnLst>
                    <a:cxn ang="0">
                      <a:pos x="T0" y="T1"/>
                    </a:cxn>
                    <a:cxn ang="0">
                      <a:pos x="T2" y="T3"/>
                    </a:cxn>
                    <a:cxn ang="0">
                      <a:pos x="T4" y="T5"/>
                    </a:cxn>
                    <a:cxn ang="0">
                      <a:pos x="T6" y="T7"/>
                    </a:cxn>
                  </a:cxnLst>
                  <a:rect l="0" t="0" r="r" b="b"/>
                  <a:pathLst>
                    <a:path w="5" h="3">
                      <a:moveTo>
                        <a:pt x="0" y="2"/>
                      </a:moveTo>
                      <a:lnTo>
                        <a:pt x="4" y="2"/>
                      </a:lnTo>
                      <a:lnTo>
                        <a:pt x="4" y="0"/>
                      </a:lnTo>
                      <a:lnTo>
                        <a:pt x="0" y="2"/>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 name="Freeform 253"/>
                <p:cNvSpPr>
                  <a:spLocks/>
                </p:cNvSpPr>
                <p:nvPr/>
              </p:nvSpPr>
              <p:spPr bwMode="auto">
                <a:xfrm>
                  <a:off x="4012" y="2707"/>
                  <a:ext cx="11" cy="7"/>
                </a:xfrm>
                <a:custGeom>
                  <a:avLst/>
                  <a:gdLst>
                    <a:gd name="T0" fmla="*/ 0 w 11"/>
                    <a:gd name="T1" fmla="*/ 5 h 7"/>
                    <a:gd name="T2" fmla="*/ 10 w 11"/>
                    <a:gd name="T3" fmla="*/ 6 h 7"/>
                    <a:gd name="T4" fmla="*/ 10 w 11"/>
                    <a:gd name="T5" fmla="*/ 0 h 7"/>
                    <a:gd name="T6" fmla="*/ 0 w 11"/>
                    <a:gd name="T7" fmla="*/ 5 h 7"/>
                  </a:gdLst>
                  <a:ahLst/>
                  <a:cxnLst>
                    <a:cxn ang="0">
                      <a:pos x="T0" y="T1"/>
                    </a:cxn>
                    <a:cxn ang="0">
                      <a:pos x="T2" y="T3"/>
                    </a:cxn>
                    <a:cxn ang="0">
                      <a:pos x="T4" y="T5"/>
                    </a:cxn>
                    <a:cxn ang="0">
                      <a:pos x="T6" y="T7"/>
                    </a:cxn>
                  </a:cxnLst>
                  <a:rect l="0" t="0" r="r" b="b"/>
                  <a:pathLst>
                    <a:path w="11" h="7">
                      <a:moveTo>
                        <a:pt x="0" y="5"/>
                      </a:moveTo>
                      <a:lnTo>
                        <a:pt x="10" y="6"/>
                      </a:lnTo>
                      <a:lnTo>
                        <a:pt x="10" y="0"/>
                      </a:lnTo>
                      <a:lnTo>
                        <a:pt x="0" y="5"/>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7" name="Freeform 254"/>
                <p:cNvSpPr>
                  <a:spLocks/>
                </p:cNvSpPr>
                <p:nvPr/>
              </p:nvSpPr>
              <p:spPr bwMode="auto">
                <a:xfrm>
                  <a:off x="4022" y="2707"/>
                  <a:ext cx="11" cy="3"/>
                </a:xfrm>
                <a:custGeom>
                  <a:avLst/>
                  <a:gdLst>
                    <a:gd name="T0" fmla="*/ 0 w 11"/>
                    <a:gd name="T1" fmla="*/ 0 h 3"/>
                    <a:gd name="T2" fmla="*/ 10 w 11"/>
                    <a:gd name="T3" fmla="*/ 0 h 3"/>
                    <a:gd name="T4" fmla="*/ 10 w 11"/>
                    <a:gd name="T5" fmla="*/ 2 h 3"/>
                    <a:gd name="T6" fmla="*/ 0 w 11"/>
                    <a:gd name="T7" fmla="*/ 2 h 3"/>
                    <a:gd name="T8" fmla="*/ 0 w 11"/>
                    <a:gd name="T9" fmla="*/ 0 h 3"/>
                  </a:gdLst>
                  <a:ahLst/>
                  <a:cxnLst>
                    <a:cxn ang="0">
                      <a:pos x="T0" y="T1"/>
                    </a:cxn>
                    <a:cxn ang="0">
                      <a:pos x="T2" y="T3"/>
                    </a:cxn>
                    <a:cxn ang="0">
                      <a:pos x="T4" y="T5"/>
                    </a:cxn>
                    <a:cxn ang="0">
                      <a:pos x="T6" y="T7"/>
                    </a:cxn>
                    <a:cxn ang="0">
                      <a:pos x="T8" y="T9"/>
                    </a:cxn>
                  </a:cxnLst>
                  <a:rect l="0" t="0" r="r" b="b"/>
                  <a:pathLst>
                    <a:path w="11" h="3">
                      <a:moveTo>
                        <a:pt x="0" y="0"/>
                      </a:moveTo>
                      <a:lnTo>
                        <a:pt x="10" y="0"/>
                      </a:lnTo>
                      <a:lnTo>
                        <a:pt x="10" y="2"/>
                      </a:lnTo>
                      <a:lnTo>
                        <a:pt x="0" y="2"/>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8" name="Freeform 255"/>
                <p:cNvSpPr>
                  <a:spLocks/>
                </p:cNvSpPr>
                <p:nvPr/>
              </p:nvSpPr>
              <p:spPr bwMode="auto">
                <a:xfrm>
                  <a:off x="4022" y="2707"/>
                  <a:ext cx="13" cy="7"/>
                </a:xfrm>
                <a:custGeom>
                  <a:avLst/>
                  <a:gdLst>
                    <a:gd name="T0" fmla="*/ 0 w 13"/>
                    <a:gd name="T1" fmla="*/ 0 h 7"/>
                    <a:gd name="T2" fmla="*/ 12 w 13"/>
                    <a:gd name="T3" fmla="*/ 0 h 7"/>
                    <a:gd name="T4" fmla="*/ 12 w 13"/>
                    <a:gd name="T5" fmla="*/ 5 h 7"/>
                    <a:gd name="T6" fmla="*/ 0 w 13"/>
                    <a:gd name="T7" fmla="*/ 6 h 7"/>
                    <a:gd name="T8" fmla="*/ 0 w 13"/>
                    <a:gd name="T9" fmla="*/ 0 h 7"/>
                  </a:gdLst>
                  <a:ahLst/>
                  <a:cxnLst>
                    <a:cxn ang="0">
                      <a:pos x="T0" y="T1"/>
                    </a:cxn>
                    <a:cxn ang="0">
                      <a:pos x="T2" y="T3"/>
                    </a:cxn>
                    <a:cxn ang="0">
                      <a:pos x="T4" y="T5"/>
                    </a:cxn>
                    <a:cxn ang="0">
                      <a:pos x="T6" y="T7"/>
                    </a:cxn>
                    <a:cxn ang="0">
                      <a:pos x="T8" y="T9"/>
                    </a:cxn>
                  </a:cxnLst>
                  <a:rect l="0" t="0" r="r" b="b"/>
                  <a:pathLst>
                    <a:path w="13" h="7">
                      <a:moveTo>
                        <a:pt x="0" y="0"/>
                      </a:moveTo>
                      <a:lnTo>
                        <a:pt x="12" y="0"/>
                      </a:lnTo>
                      <a:lnTo>
                        <a:pt x="12" y="5"/>
                      </a:lnTo>
                      <a:lnTo>
                        <a:pt x="0" y="6"/>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9" name="Freeform 256"/>
                <p:cNvSpPr>
                  <a:spLocks/>
                </p:cNvSpPr>
                <p:nvPr/>
              </p:nvSpPr>
              <p:spPr bwMode="auto">
                <a:xfrm>
                  <a:off x="4022" y="2707"/>
                  <a:ext cx="11" cy="3"/>
                </a:xfrm>
                <a:custGeom>
                  <a:avLst/>
                  <a:gdLst>
                    <a:gd name="T0" fmla="*/ 0 w 11"/>
                    <a:gd name="T1" fmla="*/ 2 h 3"/>
                    <a:gd name="T2" fmla="*/ 9 w 11"/>
                    <a:gd name="T3" fmla="*/ 2 h 3"/>
                    <a:gd name="T4" fmla="*/ 10 w 11"/>
                    <a:gd name="T5" fmla="*/ 0 h 3"/>
                    <a:gd name="T6" fmla="*/ 0 w 11"/>
                    <a:gd name="T7" fmla="*/ 2 h 3"/>
                  </a:gdLst>
                  <a:ahLst/>
                  <a:cxnLst>
                    <a:cxn ang="0">
                      <a:pos x="T0" y="T1"/>
                    </a:cxn>
                    <a:cxn ang="0">
                      <a:pos x="T2" y="T3"/>
                    </a:cxn>
                    <a:cxn ang="0">
                      <a:pos x="T4" y="T5"/>
                    </a:cxn>
                    <a:cxn ang="0">
                      <a:pos x="T6" y="T7"/>
                    </a:cxn>
                  </a:cxnLst>
                  <a:rect l="0" t="0" r="r" b="b"/>
                  <a:pathLst>
                    <a:path w="11" h="3">
                      <a:moveTo>
                        <a:pt x="0" y="2"/>
                      </a:moveTo>
                      <a:lnTo>
                        <a:pt x="9" y="2"/>
                      </a:lnTo>
                      <a:lnTo>
                        <a:pt x="10" y="0"/>
                      </a:lnTo>
                      <a:lnTo>
                        <a:pt x="0" y="2"/>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 name="Freeform 257"/>
                <p:cNvSpPr>
                  <a:spLocks/>
                </p:cNvSpPr>
                <p:nvPr/>
              </p:nvSpPr>
              <p:spPr bwMode="auto">
                <a:xfrm>
                  <a:off x="4022" y="2707"/>
                  <a:ext cx="13" cy="7"/>
                </a:xfrm>
                <a:custGeom>
                  <a:avLst/>
                  <a:gdLst>
                    <a:gd name="T0" fmla="*/ 0 w 13"/>
                    <a:gd name="T1" fmla="*/ 6 h 7"/>
                    <a:gd name="T2" fmla="*/ 11 w 13"/>
                    <a:gd name="T3" fmla="*/ 6 h 7"/>
                    <a:gd name="T4" fmla="*/ 12 w 13"/>
                    <a:gd name="T5" fmla="*/ 0 h 7"/>
                    <a:gd name="T6" fmla="*/ 0 w 13"/>
                    <a:gd name="T7" fmla="*/ 6 h 7"/>
                  </a:gdLst>
                  <a:ahLst/>
                  <a:cxnLst>
                    <a:cxn ang="0">
                      <a:pos x="T0" y="T1"/>
                    </a:cxn>
                    <a:cxn ang="0">
                      <a:pos x="T2" y="T3"/>
                    </a:cxn>
                    <a:cxn ang="0">
                      <a:pos x="T4" y="T5"/>
                    </a:cxn>
                    <a:cxn ang="0">
                      <a:pos x="T6" y="T7"/>
                    </a:cxn>
                  </a:cxnLst>
                  <a:rect l="0" t="0" r="r" b="b"/>
                  <a:pathLst>
                    <a:path w="13" h="7">
                      <a:moveTo>
                        <a:pt x="0" y="6"/>
                      </a:moveTo>
                      <a:lnTo>
                        <a:pt x="11" y="6"/>
                      </a:lnTo>
                      <a:lnTo>
                        <a:pt x="12" y="0"/>
                      </a:lnTo>
                      <a:lnTo>
                        <a:pt x="0" y="6"/>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1" name="Freeform 258"/>
                <p:cNvSpPr>
                  <a:spLocks/>
                </p:cNvSpPr>
                <p:nvPr/>
              </p:nvSpPr>
              <p:spPr bwMode="auto">
                <a:xfrm>
                  <a:off x="4032" y="2707"/>
                  <a:ext cx="14" cy="3"/>
                </a:xfrm>
                <a:custGeom>
                  <a:avLst/>
                  <a:gdLst>
                    <a:gd name="T0" fmla="*/ 1 w 14"/>
                    <a:gd name="T1" fmla="*/ 0 h 3"/>
                    <a:gd name="T2" fmla="*/ 13 w 14"/>
                    <a:gd name="T3" fmla="*/ 0 h 3"/>
                    <a:gd name="T4" fmla="*/ 13 w 14"/>
                    <a:gd name="T5" fmla="*/ 2 h 3"/>
                    <a:gd name="T6" fmla="*/ 0 w 14"/>
                    <a:gd name="T7" fmla="*/ 2 h 3"/>
                    <a:gd name="T8" fmla="*/ 1 w 14"/>
                    <a:gd name="T9" fmla="*/ 0 h 3"/>
                  </a:gdLst>
                  <a:ahLst/>
                  <a:cxnLst>
                    <a:cxn ang="0">
                      <a:pos x="T0" y="T1"/>
                    </a:cxn>
                    <a:cxn ang="0">
                      <a:pos x="T2" y="T3"/>
                    </a:cxn>
                    <a:cxn ang="0">
                      <a:pos x="T4" y="T5"/>
                    </a:cxn>
                    <a:cxn ang="0">
                      <a:pos x="T6" y="T7"/>
                    </a:cxn>
                    <a:cxn ang="0">
                      <a:pos x="T8" y="T9"/>
                    </a:cxn>
                  </a:cxnLst>
                  <a:rect l="0" t="0" r="r" b="b"/>
                  <a:pathLst>
                    <a:path w="14" h="3">
                      <a:moveTo>
                        <a:pt x="1" y="0"/>
                      </a:moveTo>
                      <a:lnTo>
                        <a:pt x="13" y="0"/>
                      </a:lnTo>
                      <a:lnTo>
                        <a:pt x="13" y="2"/>
                      </a:lnTo>
                      <a:lnTo>
                        <a:pt x="0" y="2"/>
                      </a:lnTo>
                      <a:lnTo>
                        <a:pt x="1"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2" name="Freeform 259"/>
                <p:cNvSpPr>
                  <a:spLocks/>
                </p:cNvSpPr>
                <p:nvPr/>
              </p:nvSpPr>
              <p:spPr bwMode="auto">
                <a:xfrm>
                  <a:off x="4032" y="2707"/>
                  <a:ext cx="14" cy="7"/>
                </a:xfrm>
                <a:custGeom>
                  <a:avLst/>
                  <a:gdLst>
                    <a:gd name="T0" fmla="*/ 1 w 14"/>
                    <a:gd name="T1" fmla="*/ 0 h 7"/>
                    <a:gd name="T2" fmla="*/ 13 w 14"/>
                    <a:gd name="T3" fmla="*/ 0 h 7"/>
                    <a:gd name="T4" fmla="*/ 13 w 14"/>
                    <a:gd name="T5" fmla="*/ 6 h 7"/>
                    <a:gd name="T6" fmla="*/ 0 w 14"/>
                    <a:gd name="T7" fmla="*/ 6 h 7"/>
                    <a:gd name="T8" fmla="*/ 1 w 14"/>
                    <a:gd name="T9" fmla="*/ 0 h 7"/>
                  </a:gdLst>
                  <a:ahLst/>
                  <a:cxnLst>
                    <a:cxn ang="0">
                      <a:pos x="T0" y="T1"/>
                    </a:cxn>
                    <a:cxn ang="0">
                      <a:pos x="T2" y="T3"/>
                    </a:cxn>
                    <a:cxn ang="0">
                      <a:pos x="T4" y="T5"/>
                    </a:cxn>
                    <a:cxn ang="0">
                      <a:pos x="T6" y="T7"/>
                    </a:cxn>
                    <a:cxn ang="0">
                      <a:pos x="T8" y="T9"/>
                    </a:cxn>
                  </a:cxnLst>
                  <a:rect l="0" t="0" r="r" b="b"/>
                  <a:pathLst>
                    <a:path w="14" h="7">
                      <a:moveTo>
                        <a:pt x="1" y="0"/>
                      </a:moveTo>
                      <a:lnTo>
                        <a:pt x="13" y="0"/>
                      </a:lnTo>
                      <a:lnTo>
                        <a:pt x="13" y="6"/>
                      </a:lnTo>
                      <a:lnTo>
                        <a:pt x="0" y="6"/>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3" name="Freeform 260"/>
                <p:cNvSpPr>
                  <a:spLocks/>
                </p:cNvSpPr>
                <p:nvPr/>
              </p:nvSpPr>
              <p:spPr bwMode="auto">
                <a:xfrm>
                  <a:off x="4034" y="2707"/>
                  <a:ext cx="10" cy="7"/>
                </a:xfrm>
                <a:custGeom>
                  <a:avLst/>
                  <a:gdLst>
                    <a:gd name="T0" fmla="*/ 0 w 10"/>
                    <a:gd name="T1" fmla="*/ 5 h 7"/>
                    <a:gd name="T2" fmla="*/ 8 w 10"/>
                    <a:gd name="T3" fmla="*/ 6 h 7"/>
                    <a:gd name="T4" fmla="*/ 9 w 10"/>
                    <a:gd name="T5" fmla="*/ 0 h 7"/>
                    <a:gd name="T6" fmla="*/ 0 w 10"/>
                    <a:gd name="T7" fmla="*/ 5 h 7"/>
                  </a:gdLst>
                  <a:ahLst/>
                  <a:cxnLst>
                    <a:cxn ang="0">
                      <a:pos x="T0" y="T1"/>
                    </a:cxn>
                    <a:cxn ang="0">
                      <a:pos x="T2" y="T3"/>
                    </a:cxn>
                    <a:cxn ang="0">
                      <a:pos x="T4" y="T5"/>
                    </a:cxn>
                    <a:cxn ang="0">
                      <a:pos x="T6" y="T7"/>
                    </a:cxn>
                  </a:cxnLst>
                  <a:rect l="0" t="0" r="r" b="b"/>
                  <a:pathLst>
                    <a:path w="10" h="7">
                      <a:moveTo>
                        <a:pt x="0" y="5"/>
                      </a:moveTo>
                      <a:lnTo>
                        <a:pt x="8" y="6"/>
                      </a:lnTo>
                      <a:lnTo>
                        <a:pt x="9" y="0"/>
                      </a:lnTo>
                      <a:lnTo>
                        <a:pt x="0" y="5"/>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4" name="Freeform 261"/>
                <p:cNvSpPr>
                  <a:spLocks/>
                </p:cNvSpPr>
                <p:nvPr/>
              </p:nvSpPr>
              <p:spPr bwMode="auto">
                <a:xfrm>
                  <a:off x="4034" y="2707"/>
                  <a:ext cx="12" cy="9"/>
                </a:xfrm>
                <a:custGeom>
                  <a:avLst/>
                  <a:gdLst>
                    <a:gd name="T0" fmla="*/ 0 w 12"/>
                    <a:gd name="T1" fmla="*/ 7 h 9"/>
                    <a:gd name="T2" fmla="*/ 10 w 12"/>
                    <a:gd name="T3" fmla="*/ 8 h 9"/>
                    <a:gd name="T4" fmla="*/ 11 w 12"/>
                    <a:gd name="T5" fmla="*/ 0 h 9"/>
                    <a:gd name="T6" fmla="*/ 0 w 12"/>
                    <a:gd name="T7" fmla="*/ 7 h 9"/>
                  </a:gdLst>
                  <a:ahLst/>
                  <a:cxnLst>
                    <a:cxn ang="0">
                      <a:pos x="T0" y="T1"/>
                    </a:cxn>
                    <a:cxn ang="0">
                      <a:pos x="T2" y="T3"/>
                    </a:cxn>
                    <a:cxn ang="0">
                      <a:pos x="T4" y="T5"/>
                    </a:cxn>
                    <a:cxn ang="0">
                      <a:pos x="T6" y="T7"/>
                    </a:cxn>
                  </a:cxnLst>
                  <a:rect l="0" t="0" r="r" b="b"/>
                  <a:pathLst>
                    <a:path w="12" h="9">
                      <a:moveTo>
                        <a:pt x="0" y="7"/>
                      </a:moveTo>
                      <a:lnTo>
                        <a:pt x="10" y="8"/>
                      </a:lnTo>
                      <a:lnTo>
                        <a:pt x="11" y="0"/>
                      </a:lnTo>
                      <a:lnTo>
                        <a:pt x="0" y="7"/>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5" name="Freeform 262"/>
                <p:cNvSpPr>
                  <a:spLocks/>
                </p:cNvSpPr>
                <p:nvPr/>
              </p:nvSpPr>
              <p:spPr bwMode="auto">
                <a:xfrm>
                  <a:off x="4045" y="2707"/>
                  <a:ext cx="11" cy="7"/>
                </a:xfrm>
                <a:custGeom>
                  <a:avLst/>
                  <a:gdLst>
                    <a:gd name="T0" fmla="*/ 1 w 11"/>
                    <a:gd name="T1" fmla="*/ 0 h 7"/>
                    <a:gd name="T2" fmla="*/ 10 w 11"/>
                    <a:gd name="T3" fmla="*/ 0 h 7"/>
                    <a:gd name="T4" fmla="*/ 10 w 11"/>
                    <a:gd name="T5" fmla="*/ 5 h 7"/>
                    <a:gd name="T6" fmla="*/ 0 w 11"/>
                    <a:gd name="T7" fmla="*/ 6 h 7"/>
                    <a:gd name="T8" fmla="*/ 1 w 11"/>
                    <a:gd name="T9" fmla="*/ 0 h 7"/>
                  </a:gdLst>
                  <a:ahLst/>
                  <a:cxnLst>
                    <a:cxn ang="0">
                      <a:pos x="T0" y="T1"/>
                    </a:cxn>
                    <a:cxn ang="0">
                      <a:pos x="T2" y="T3"/>
                    </a:cxn>
                    <a:cxn ang="0">
                      <a:pos x="T4" y="T5"/>
                    </a:cxn>
                    <a:cxn ang="0">
                      <a:pos x="T6" y="T7"/>
                    </a:cxn>
                    <a:cxn ang="0">
                      <a:pos x="T8" y="T9"/>
                    </a:cxn>
                  </a:cxnLst>
                  <a:rect l="0" t="0" r="r" b="b"/>
                  <a:pathLst>
                    <a:path w="11" h="7">
                      <a:moveTo>
                        <a:pt x="1" y="0"/>
                      </a:moveTo>
                      <a:lnTo>
                        <a:pt x="10" y="0"/>
                      </a:lnTo>
                      <a:lnTo>
                        <a:pt x="10" y="5"/>
                      </a:lnTo>
                      <a:lnTo>
                        <a:pt x="0" y="6"/>
                      </a:lnTo>
                      <a:lnTo>
                        <a:pt x="1"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6" name="Freeform 263"/>
                <p:cNvSpPr>
                  <a:spLocks/>
                </p:cNvSpPr>
                <p:nvPr/>
              </p:nvSpPr>
              <p:spPr bwMode="auto">
                <a:xfrm>
                  <a:off x="4045" y="2707"/>
                  <a:ext cx="14" cy="9"/>
                </a:xfrm>
                <a:custGeom>
                  <a:avLst/>
                  <a:gdLst>
                    <a:gd name="T0" fmla="*/ 1 w 14"/>
                    <a:gd name="T1" fmla="*/ 0 h 9"/>
                    <a:gd name="T2" fmla="*/ 13 w 14"/>
                    <a:gd name="T3" fmla="*/ 0 h 9"/>
                    <a:gd name="T4" fmla="*/ 13 w 14"/>
                    <a:gd name="T5" fmla="*/ 7 h 9"/>
                    <a:gd name="T6" fmla="*/ 0 w 14"/>
                    <a:gd name="T7" fmla="*/ 8 h 9"/>
                    <a:gd name="T8" fmla="*/ 1 w 14"/>
                    <a:gd name="T9" fmla="*/ 0 h 9"/>
                  </a:gdLst>
                  <a:ahLst/>
                  <a:cxnLst>
                    <a:cxn ang="0">
                      <a:pos x="T0" y="T1"/>
                    </a:cxn>
                    <a:cxn ang="0">
                      <a:pos x="T2" y="T3"/>
                    </a:cxn>
                    <a:cxn ang="0">
                      <a:pos x="T4" y="T5"/>
                    </a:cxn>
                    <a:cxn ang="0">
                      <a:pos x="T6" y="T7"/>
                    </a:cxn>
                    <a:cxn ang="0">
                      <a:pos x="T8" y="T9"/>
                    </a:cxn>
                  </a:cxnLst>
                  <a:rect l="0" t="0" r="r" b="b"/>
                  <a:pathLst>
                    <a:path w="14" h="9">
                      <a:moveTo>
                        <a:pt x="1" y="0"/>
                      </a:moveTo>
                      <a:lnTo>
                        <a:pt x="13" y="0"/>
                      </a:lnTo>
                      <a:lnTo>
                        <a:pt x="13" y="7"/>
                      </a:lnTo>
                      <a:lnTo>
                        <a:pt x="0" y="8"/>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7" name="Freeform 264"/>
                <p:cNvSpPr>
                  <a:spLocks/>
                </p:cNvSpPr>
                <p:nvPr/>
              </p:nvSpPr>
              <p:spPr bwMode="auto">
                <a:xfrm>
                  <a:off x="4045" y="2709"/>
                  <a:ext cx="11" cy="5"/>
                </a:xfrm>
                <a:custGeom>
                  <a:avLst/>
                  <a:gdLst>
                    <a:gd name="T0" fmla="*/ 0 w 11"/>
                    <a:gd name="T1" fmla="*/ 3 h 5"/>
                    <a:gd name="T2" fmla="*/ 10 w 11"/>
                    <a:gd name="T3" fmla="*/ 4 h 5"/>
                    <a:gd name="T4" fmla="*/ 10 w 11"/>
                    <a:gd name="T5" fmla="*/ 0 h 5"/>
                    <a:gd name="T6" fmla="*/ 0 w 11"/>
                    <a:gd name="T7" fmla="*/ 3 h 5"/>
                  </a:gdLst>
                  <a:ahLst/>
                  <a:cxnLst>
                    <a:cxn ang="0">
                      <a:pos x="T0" y="T1"/>
                    </a:cxn>
                    <a:cxn ang="0">
                      <a:pos x="T2" y="T3"/>
                    </a:cxn>
                    <a:cxn ang="0">
                      <a:pos x="T4" y="T5"/>
                    </a:cxn>
                    <a:cxn ang="0">
                      <a:pos x="T6" y="T7"/>
                    </a:cxn>
                  </a:cxnLst>
                  <a:rect l="0" t="0" r="r" b="b"/>
                  <a:pathLst>
                    <a:path w="11" h="5">
                      <a:moveTo>
                        <a:pt x="0" y="3"/>
                      </a:moveTo>
                      <a:lnTo>
                        <a:pt x="10" y="4"/>
                      </a:lnTo>
                      <a:lnTo>
                        <a:pt x="10" y="0"/>
                      </a:lnTo>
                      <a:lnTo>
                        <a:pt x="0" y="3"/>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8" name="Freeform 265"/>
                <p:cNvSpPr>
                  <a:spLocks/>
                </p:cNvSpPr>
                <p:nvPr/>
              </p:nvSpPr>
              <p:spPr bwMode="auto">
                <a:xfrm>
                  <a:off x="4045" y="2709"/>
                  <a:ext cx="14" cy="7"/>
                </a:xfrm>
                <a:custGeom>
                  <a:avLst/>
                  <a:gdLst>
                    <a:gd name="T0" fmla="*/ 0 w 14"/>
                    <a:gd name="T1" fmla="*/ 5 h 7"/>
                    <a:gd name="T2" fmla="*/ 12 w 14"/>
                    <a:gd name="T3" fmla="*/ 6 h 7"/>
                    <a:gd name="T4" fmla="*/ 13 w 14"/>
                    <a:gd name="T5" fmla="*/ 0 h 7"/>
                    <a:gd name="T6" fmla="*/ 0 w 14"/>
                    <a:gd name="T7" fmla="*/ 5 h 7"/>
                  </a:gdLst>
                  <a:ahLst/>
                  <a:cxnLst>
                    <a:cxn ang="0">
                      <a:pos x="T0" y="T1"/>
                    </a:cxn>
                    <a:cxn ang="0">
                      <a:pos x="T2" y="T3"/>
                    </a:cxn>
                    <a:cxn ang="0">
                      <a:pos x="T4" y="T5"/>
                    </a:cxn>
                    <a:cxn ang="0">
                      <a:pos x="T6" y="T7"/>
                    </a:cxn>
                  </a:cxnLst>
                  <a:rect l="0" t="0" r="r" b="b"/>
                  <a:pathLst>
                    <a:path w="14" h="7">
                      <a:moveTo>
                        <a:pt x="0" y="5"/>
                      </a:moveTo>
                      <a:lnTo>
                        <a:pt x="12" y="6"/>
                      </a:lnTo>
                      <a:lnTo>
                        <a:pt x="13" y="0"/>
                      </a:lnTo>
                      <a:lnTo>
                        <a:pt x="0" y="5"/>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9" name="Freeform 266"/>
                <p:cNvSpPr>
                  <a:spLocks/>
                </p:cNvSpPr>
                <p:nvPr/>
              </p:nvSpPr>
              <p:spPr bwMode="auto">
                <a:xfrm>
                  <a:off x="4058" y="2709"/>
                  <a:ext cx="8" cy="5"/>
                </a:xfrm>
                <a:custGeom>
                  <a:avLst/>
                  <a:gdLst>
                    <a:gd name="T0" fmla="*/ 0 w 8"/>
                    <a:gd name="T1" fmla="*/ 0 h 5"/>
                    <a:gd name="T2" fmla="*/ 7 w 8"/>
                    <a:gd name="T3" fmla="*/ 0 h 5"/>
                    <a:gd name="T4" fmla="*/ 7 w 8"/>
                    <a:gd name="T5" fmla="*/ 4 h 5"/>
                    <a:gd name="T6" fmla="*/ 0 w 8"/>
                    <a:gd name="T7" fmla="*/ 4 h 5"/>
                    <a:gd name="T8" fmla="*/ 0 w 8"/>
                    <a:gd name="T9" fmla="*/ 0 h 5"/>
                  </a:gdLst>
                  <a:ahLst/>
                  <a:cxnLst>
                    <a:cxn ang="0">
                      <a:pos x="T0" y="T1"/>
                    </a:cxn>
                    <a:cxn ang="0">
                      <a:pos x="T2" y="T3"/>
                    </a:cxn>
                    <a:cxn ang="0">
                      <a:pos x="T4" y="T5"/>
                    </a:cxn>
                    <a:cxn ang="0">
                      <a:pos x="T6" y="T7"/>
                    </a:cxn>
                    <a:cxn ang="0">
                      <a:pos x="T8" y="T9"/>
                    </a:cxn>
                  </a:cxnLst>
                  <a:rect l="0" t="0" r="r" b="b"/>
                  <a:pathLst>
                    <a:path w="8" h="5">
                      <a:moveTo>
                        <a:pt x="0" y="0"/>
                      </a:moveTo>
                      <a:lnTo>
                        <a:pt x="7" y="0"/>
                      </a:lnTo>
                      <a:lnTo>
                        <a:pt x="7" y="4"/>
                      </a:lnTo>
                      <a:lnTo>
                        <a:pt x="0" y="4"/>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 name="Freeform 267"/>
                <p:cNvSpPr>
                  <a:spLocks/>
                </p:cNvSpPr>
                <p:nvPr/>
              </p:nvSpPr>
              <p:spPr bwMode="auto">
                <a:xfrm>
                  <a:off x="4058" y="2709"/>
                  <a:ext cx="12" cy="7"/>
                </a:xfrm>
                <a:custGeom>
                  <a:avLst/>
                  <a:gdLst>
                    <a:gd name="T0" fmla="*/ 0 w 12"/>
                    <a:gd name="T1" fmla="*/ 0 h 7"/>
                    <a:gd name="T2" fmla="*/ 11 w 12"/>
                    <a:gd name="T3" fmla="*/ 0 h 7"/>
                    <a:gd name="T4" fmla="*/ 11 w 12"/>
                    <a:gd name="T5" fmla="*/ 6 h 7"/>
                    <a:gd name="T6" fmla="*/ 0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1" y="0"/>
                      </a:lnTo>
                      <a:lnTo>
                        <a:pt x="11" y="6"/>
                      </a:lnTo>
                      <a:lnTo>
                        <a:pt x="0" y="6"/>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1" name="Freeform 268"/>
                <p:cNvSpPr>
                  <a:spLocks/>
                </p:cNvSpPr>
                <p:nvPr/>
              </p:nvSpPr>
              <p:spPr bwMode="auto">
                <a:xfrm>
                  <a:off x="4061" y="2709"/>
                  <a:ext cx="5" cy="7"/>
                </a:xfrm>
                <a:custGeom>
                  <a:avLst/>
                  <a:gdLst>
                    <a:gd name="T0" fmla="*/ 0 w 5"/>
                    <a:gd name="T1" fmla="*/ 6 h 7"/>
                    <a:gd name="T2" fmla="*/ 4 w 5"/>
                    <a:gd name="T3" fmla="*/ 6 h 7"/>
                    <a:gd name="T4" fmla="*/ 4 w 5"/>
                    <a:gd name="T5" fmla="*/ 0 h 7"/>
                    <a:gd name="T6" fmla="*/ 0 w 5"/>
                    <a:gd name="T7" fmla="*/ 6 h 7"/>
                  </a:gdLst>
                  <a:ahLst/>
                  <a:cxnLst>
                    <a:cxn ang="0">
                      <a:pos x="T0" y="T1"/>
                    </a:cxn>
                    <a:cxn ang="0">
                      <a:pos x="T2" y="T3"/>
                    </a:cxn>
                    <a:cxn ang="0">
                      <a:pos x="T4" y="T5"/>
                    </a:cxn>
                    <a:cxn ang="0">
                      <a:pos x="T6" y="T7"/>
                    </a:cxn>
                  </a:cxnLst>
                  <a:rect l="0" t="0" r="r" b="b"/>
                  <a:pathLst>
                    <a:path w="5" h="7">
                      <a:moveTo>
                        <a:pt x="0" y="6"/>
                      </a:moveTo>
                      <a:lnTo>
                        <a:pt x="4" y="6"/>
                      </a:lnTo>
                      <a:lnTo>
                        <a:pt x="4" y="0"/>
                      </a:lnTo>
                      <a:lnTo>
                        <a:pt x="0" y="6"/>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2" name="Freeform 269"/>
                <p:cNvSpPr>
                  <a:spLocks/>
                </p:cNvSpPr>
                <p:nvPr/>
              </p:nvSpPr>
              <p:spPr bwMode="auto">
                <a:xfrm>
                  <a:off x="4061" y="2709"/>
                  <a:ext cx="9" cy="10"/>
                </a:xfrm>
                <a:custGeom>
                  <a:avLst/>
                  <a:gdLst>
                    <a:gd name="T0" fmla="*/ 0 w 9"/>
                    <a:gd name="T1" fmla="*/ 8 h 10"/>
                    <a:gd name="T2" fmla="*/ 7 w 9"/>
                    <a:gd name="T3" fmla="*/ 9 h 10"/>
                    <a:gd name="T4" fmla="*/ 8 w 9"/>
                    <a:gd name="T5" fmla="*/ 0 h 10"/>
                    <a:gd name="T6" fmla="*/ 0 w 9"/>
                    <a:gd name="T7" fmla="*/ 8 h 10"/>
                  </a:gdLst>
                  <a:ahLst/>
                  <a:cxnLst>
                    <a:cxn ang="0">
                      <a:pos x="T0" y="T1"/>
                    </a:cxn>
                    <a:cxn ang="0">
                      <a:pos x="T2" y="T3"/>
                    </a:cxn>
                    <a:cxn ang="0">
                      <a:pos x="T4" y="T5"/>
                    </a:cxn>
                    <a:cxn ang="0">
                      <a:pos x="T6" y="T7"/>
                    </a:cxn>
                  </a:cxnLst>
                  <a:rect l="0" t="0" r="r" b="b"/>
                  <a:pathLst>
                    <a:path w="9" h="10">
                      <a:moveTo>
                        <a:pt x="0" y="8"/>
                      </a:moveTo>
                      <a:lnTo>
                        <a:pt x="7" y="9"/>
                      </a:lnTo>
                      <a:lnTo>
                        <a:pt x="8" y="0"/>
                      </a:lnTo>
                      <a:lnTo>
                        <a:pt x="0" y="8"/>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3" name="Freeform 270"/>
                <p:cNvSpPr>
                  <a:spLocks/>
                </p:cNvSpPr>
                <p:nvPr/>
              </p:nvSpPr>
              <p:spPr bwMode="auto">
                <a:xfrm>
                  <a:off x="4065" y="2709"/>
                  <a:ext cx="15" cy="7"/>
                </a:xfrm>
                <a:custGeom>
                  <a:avLst/>
                  <a:gdLst>
                    <a:gd name="T0" fmla="*/ 1 w 15"/>
                    <a:gd name="T1" fmla="*/ 0 h 7"/>
                    <a:gd name="T2" fmla="*/ 14 w 15"/>
                    <a:gd name="T3" fmla="*/ 0 h 7"/>
                    <a:gd name="T4" fmla="*/ 14 w 15"/>
                    <a:gd name="T5" fmla="*/ 6 h 7"/>
                    <a:gd name="T6" fmla="*/ 0 w 15"/>
                    <a:gd name="T7" fmla="*/ 6 h 7"/>
                    <a:gd name="T8" fmla="*/ 1 w 15"/>
                    <a:gd name="T9" fmla="*/ 0 h 7"/>
                  </a:gdLst>
                  <a:ahLst/>
                  <a:cxnLst>
                    <a:cxn ang="0">
                      <a:pos x="T0" y="T1"/>
                    </a:cxn>
                    <a:cxn ang="0">
                      <a:pos x="T2" y="T3"/>
                    </a:cxn>
                    <a:cxn ang="0">
                      <a:pos x="T4" y="T5"/>
                    </a:cxn>
                    <a:cxn ang="0">
                      <a:pos x="T6" y="T7"/>
                    </a:cxn>
                    <a:cxn ang="0">
                      <a:pos x="T8" y="T9"/>
                    </a:cxn>
                  </a:cxnLst>
                  <a:rect l="0" t="0" r="r" b="b"/>
                  <a:pathLst>
                    <a:path w="15" h="7">
                      <a:moveTo>
                        <a:pt x="1" y="0"/>
                      </a:moveTo>
                      <a:lnTo>
                        <a:pt x="14" y="0"/>
                      </a:lnTo>
                      <a:lnTo>
                        <a:pt x="14" y="6"/>
                      </a:lnTo>
                      <a:lnTo>
                        <a:pt x="0" y="6"/>
                      </a:lnTo>
                      <a:lnTo>
                        <a:pt x="1"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4" name="Freeform 271"/>
                <p:cNvSpPr>
                  <a:spLocks/>
                </p:cNvSpPr>
                <p:nvPr/>
              </p:nvSpPr>
              <p:spPr bwMode="auto">
                <a:xfrm>
                  <a:off x="4065" y="2709"/>
                  <a:ext cx="22" cy="10"/>
                </a:xfrm>
                <a:custGeom>
                  <a:avLst/>
                  <a:gdLst>
                    <a:gd name="T0" fmla="*/ 1 w 22"/>
                    <a:gd name="T1" fmla="*/ 0 h 10"/>
                    <a:gd name="T2" fmla="*/ 21 w 22"/>
                    <a:gd name="T3" fmla="*/ 0 h 10"/>
                    <a:gd name="T4" fmla="*/ 21 w 22"/>
                    <a:gd name="T5" fmla="*/ 8 h 10"/>
                    <a:gd name="T6" fmla="*/ 0 w 22"/>
                    <a:gd name="T7" fmla="*/ 9 h 10"/>
                    <a:gd name="T8" fmla="*/ 1 w 22"/>
                    <a:gd name="T9" fmla="*/ 0 h 10"/>
                  </a:gdLst>
                  <a:ahLst/>
                  <a:cxnLst>
                    <a:cxn ang="0">
                      <a:pos x="T0" y="T1"/>
                    </a:cxn>
                    <a:cxn ang="0">
                      <a:pos x="T2" y="T3"/>
                    </a:cxn>
                    <a:cxn ang="0">
                      <a:pos x="T4" y="T5"/>
                    </a:cxn>
                    <a:cxn ang="0">
                      <a:pos x="T6" y="T7"/>
                    </a:cxn>
                    <a:cxn ang="0">
                      <a:pos x="T8" y="T9"/>
                    </a:cxn>
                  </a:cxnLst>
                  <a:rect l="0" t="0" r="r" b="b"/>
                  <a:pathLst>
                    <a:path w="22" h="10">
                      <a:moveTo>
                        <a:pt x="1" y="0"/>
                      </a:moveTo>
                      <a:lnTo>
                        <a:pt x="21" y="0"/>
                      </a:lnTo>
                      <a:lnTo>
                        <a:pt x="21" y="8"/>
                      </a:lnTo>
                      <a:lnTo>
                        <a:pt x="0" y="9"/>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83" name="Freeform 272"/>
              <p:cNvSpPr>
                <a:spLocks/>
              </p:cNvSpPr>
              <p:nvPr/>
            </p:nvSpPr>
            <p:spPr bwMode="auto">
              <a:xfrm>
                <a:off x="4096" y="2661"/>
                <a:ext cx="80" cy="24"/>
              </a:xfrm>
              <a:custGeom>
                <a:avLst/>
                <a:gdLst>
                  <a:gd name="T0" fmla="*/ 0 w 80"/>
                  <a:gd name="T1" fmla="*/ 22 h 24"/>
                  <a:gd name="T2" fmla="*/ 1 w 80"/>
                  <a:gd name="T3" fmla="*/ 18 h 24"/>
                  <a:gd name="T4" fmla="*/ 2 w 80"/>
                  <a:gd name="T5" fmla="*/ 14 h 24"/>
                  <a:gd name="T6" fmla="*/ 5 w 80"/>
                  <a:gd name="T7" fmla="*/ 12 h 24"/>
                  <a:gd name="T8" fmla="*/ 10 w 80"/>
                  <a:gd name="T9" fmla="*/ 12 h 24"/>
                  <a:gd name="T10" fmla="*/ 15 w 80"/>
                  <a:gd name="T11" fmla="*/ 10 h 24"/>
                  <a:gd name="T12" fmla="*/ 16 w 80"/>
                  <a:gd name="T13" fmla="*/ 7 h 24"/>
                  <a:gd name="T14" fmla="*/ 18 w 80"/>
                  <a:gd name="T15" fmla="*/ 7 h 24"/>
                  <a:gd name="T16" fmla="*/ 23 w 80"/>
                  <a:gd name="T17" fmla="*/ 5 h 24"/>
                  <a:gd name="T18" fmla="*/ 31 w 80"/>
                  <a:gd name="T19" fmla="*/ 4 h 24"/>
                  <a:gd name="T20" fmla="*/ 41 w 80"/>
                  <a:gd name="T21" fmla="*/ 4 h 24"/>
                  <a:gd name="T22" fmla="*/ 47 w 80"/>
                  <a:gd name="T23" fmla="*/ 3 h 24"/>
                  <a:gd name="T24" fmla="*/ 50 w 80"/>
                  <a:gd name="T25" fmla="*/ 3 h 24"/>
                  <a:gd name="T26" fmla="*/ 52 w 80"/>
                  <a:gd name="T27" fmla="*/ 2 h 24"/>
                  <a:gd name="T28" fmla="*/ 61 w 80"/>
                  <a:gd name="T29" fmla="*/ 0 h 24"/>
                  <a:gd name="T30" fmla="*/ 72 w 80"/>
                  <a:gd name="T31" fmla="*/ 1 h 24"/>
                  <a:gd name="T32" fmla="*/ 76 w 80"/>
                  <a:gd name="T33" fmla="*/ 3 h 24"/>
                  <a:gd name="T34" fmla="*/ 79 w 80"/>
                  <a:gd name="T35" fmla="*/ 5 h 24"/>
                  <a:gd name="T36" fmla="*/ 77 w 80"/>
                  <a:gd name="T37" fmla="*/ 7 h 24"/>
                  <a:gd name="T38" fmla="*/ 73 w 80"/>
                  <a:gd name="T39" fmla="*/ 11 h 24"/>
                  <a:gd name="T40" fmla="*/ 69 w 80"/>
                  <a:gd name="T41" fmla="*/ 13 h 24"/>
                  <a:gd name="T42" fmla="*/ 61 w 80"/>
                  <a:gd name="T43" fmla="*/ 13 h 24"/>
                  <a:gd name="T44" fmla="*/ 53 w 80"/>
                  <a:gd name="T45" fmla="*/ 12 h 24"/>
                  <a:gd name="T46" fmla="*/ 47 w 80"/>
                  <a:gd name="T47" fmla="*/ 11 h 24"/>
                  <a:gd name="T48" fmla="*/ 45 w 80"/>
                  <a:gd name="T49" fmla="*/ 11 h 24"/>
                  <a:gd name="T50" fmla="*/ 42 w 80"/>
                  <a:gd name="T51" fmla="*/ 12 h 24"/>
                  <a:gd name="T52" fmla="*/ 32 w 80"/>
                  <a:gd name="T53" fmla="*/ 12 h 24"/>
                  <a:gd name="T54" fmla="*/ 18 w 80"/>
                  <a:gd name="T55" fmla="*/ 13 h 24"/>
                  <a:gd name="T56" fmla="*/ 10 w 80"/>
                  <a:gd name="T57" fmla="*/ 16 h 24"/>
                  <a:gd name="T58" fmla="*/ 7 w 80"/>
                  <a:gd name="T59" fmla="*/ 17 h 24"/>
                  <a:gd name="T60" fmla="*/ 6 w 80"/>
                  <a:gd name="T61" fmla="*/ 18 h 24"/>
                  <a:gd name="T62" fmla="*/ 3 w 80"/>
                  <a:gd name="T63"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24">
                    <a:moveTo>
                      <a:pt x="0" y="23"/>
                    </a:moveTo>
                    <a:lnTo>
                      <a:pt x="0" y="22"/>
                    </a:lnTo>
                    <a:lnTo>
                      <a:pt x="0" y="20"/>
                    </a:lnTo>
                    <a:lnTo>
                      <a:pt x="1" y="18"/>
                    </a:lnTo>
                    <a:lnTo>
                      <a:pt x="1" y="17"/>
                    </a:lnTo>
                    <a:lnTo>
                      <a:pt x="2" y="14"/>
                    </a:lnTo>
                    <a:lnTo>
                      <a:pt x="3" y="12"/>
                    </a:lnTo>
                    <a:lnTo>
                      <a:pt x="5" y="12"/>
                    </a:lnTo>
                    <a:lnTo>
                      <a:pt x="7" y="12"/>
                    </a:lnTo>
                    <a:lnTo>
                      <a:pt x="10" y="12"/>
                    </a:lnTo>
                    <a:lnTo>
                      <a:pt x="13" y="11"/>
                    </a:lnTo>
                    <a:lnTo>
                      <a:pt x="15" y="10"/>
                    </a:lnTo>
                    <a:lnTo>
                      <a:pt x="16" y="9"/>
                    </a:lnTo>
                    <a:lnTo>
                      <a:pt x="16" y="7"/>
                    </a:lnTo>
                    <a:lnTo>
                      <a:pt x="17" y="7"/>
                    </a:lnTo>
                    <a:lnTo>
                      <a:pt x="18" y="7"/>
                    </a:lnTo>
                    <a:lnTo>
                      <a:pt x="19" y="6"/>
                    </a:lnTo>
                    <a:lnTo>
                      <a:pt x="23" y="5"/>
                    </a:lnTo>
                    <a:lnTo>
                      <a:pt x="26" y="4"/>
                    </a:lnTo>
                    <a:lnTo>
                      <a:pt x="31" y="4"/>
                    </a:lnTo>
                    <a:lnTo>
                      <a:pt x="37" y="4"/>
                    </a:lnTo>
                    <a:lnTo>
                      <a:pt x="41" y="4"/>
                    </a:lnTo>
                    <a:lnTo>
                      <a:pt x="44" y="4"/>
                    </a:lnTo>
                    <a:lnTo>
                      <a:pt x="47" y="3"/>
                    </a:lnTo>
                    <a:lnTo>
                      <a:pt x="49" y="3"/>
                    </a:lnTo>
                    <a:lnTo>
                      <a:pt x="50" y="3"/>
                    </a:lnTo>
                    <a:lnTo>
                      <a:pt x="51" y="2"/>
                    </a:lnTo>
                    <a:lnTo>
                      <a:pt x="52" y="2"/>
                    </a:lnTo>
                    <a:lnTo>
                      <a:pt x="55" y="0"/>
                    </a:lnTo>
                    <a:lnTo>
                      <a:pt x="61" y="0"/>
                    </a:lnTo>
                    <a:lnTo>
                      <a:pt x="69" y="0"/>
                    </a:lnTo>
                    <a:lnTo>
                      <a:pt x="72" y="1"/>
                    </a:lnTo>
                    <a:lnTo>
                      <a:pt x="74" y="2"/>
                    </a:lnTo>
                    <a:lnTo>
                      <a:pt x="76" y="3"/>
                    </a:lnTo>
                    <a:lnTo>
                      <a:pt x="77" y="4"/>
                    </a:lnTo>
                    <a:lnTo>
                      <a:pt x="79" y="5"/>
                    </a:lnTo>
                    <a:lnTo>
                      <a:pt x="78" y="6"/>
                    </a:lnTo>
                    <a:lnTo>
                      <a:pt x="77" y="7"/>
                    </a:lnTo>
                    <a:lnTo>
                      <a:pt x="75" y="9"/>
                    </a:lnTo>
                    <a:lnTo>
                      <a:pt x="73" y="11"/>
                    </a:lnTo>
                    <a:lnTo>
                      <a:pt x="71" y="12"/>
                    </a:lnTo>
                    <a:lnTo>
                      <a:pt x="69" y="13"/>
                    </a:lnTo>
                    <a:lnTo>
                      <a:pt x="66" y="13"/>
                    </a:lnTo>
                    <a:lnTo>
                      <a:pt x="61" y="13"/>
                    </a:lnTo>
                    <a:lnTo>
                      <a:pt x="57" y="12"/>
                    </a:lnTo>
                    <a:lnTo>
                      <a:pt x="53" y="12"/>
                    </a:lnTo>
                    <a:lnTo>
                      <a:pt x="49" y="11"/>
                    </a:lnTo>
                    <a:lnTo>
                      <a:pt x="47" y="11"/>
                    </a:lnTo>
                    <a:lnTo>
                      <a:pt x="46" y="10"/>
                    </a:lnTo>
                    <a:lnTo>
                      <a:pt x="45" y="11"/>
                    </a:lnTo>
                    <a:lnTo>
                      <a:pt x="44" y="11"/>
                    </a:lnTo>
                    <a:lnTo>
                      <a:pt x="42" y="12"/>
                    </a:lnTo>
                    <a:lnTo>
                      <a:pt x="39" y="12"/>
                    </a:lnTo>
                    <a:lnTo>
                      <a:pt x="32" y="12"/>
                    </a:lnTo>
                    <a:lnTo>
                      <a:pt x="24" y="13"/>
                    </a:lnTo>
                    <a:lnTo>
                      <a:pt x="18" y="13"/>
                    </a:lnTo>
                    <a:lnTo>
                      <a:pt x="12" y="14"/>
                    </a:lnTo>
                    <a:lnTo>
                      <a:pt x="10" y="16"/>
                    </a:lnTo>
                    <a:lnTo>
                      <a:pt x="8" y="17"/>
                    </a:lnTo>
                    <a:lnTo>
                      <a:pt x="7" y="17"/>
                    </a:lnTo>
                    <a:lnTo>
                      <a:pt x="7" y="18"/>
                    </a:lnTo>
                    <a:lnTo>
                      <a:pt x="6" y="18"/>
                    </a:lnTo>
                    <a:lnTo>
                      <a:pt x="5" y="18"/>
                    </a:lnTo>
                    <a:lnTo>
                      <a:pt x="3" y="21"/>
                    </a:lnTo>
                    <a:lnTo>
                      <a:pt x="0" y="23"/>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 name="Freeform 273"/>
              <p:cNvSpPr>
                <a:spLocks/>
              </p:cNvSpPr>
              <p:nvPr/>
            </p:nvSpPr>
            <p:spPr bwMode="auto">
              <a:xfrm>
                <a:off x="4146" y="2682"/>
                <a:ext cx="68" cy="10"/>
              </a:xfrm>
              <a:custGeom>
                <a:avLst/>
                <a:gdLst>
                  <a:gd name="T0" fmla="*/ 0 w 68"/>
                  <a:gd name="T1" fmla="*/ 9 h 10"/>
                  <a:gd name="T2" fmla="*/ 0 w 68"/>
                  <a:gd name="T3" fmla="*/ 8 h 10"/>
                  <a:gd name="T4" fmla="*/ 0 w 68"/>
                  <a:gd name="T5" fmla="*/ 6 h 10"/>
                  <a:gd name="T6" fmla="*/ 0 w 68"/>
                  <a:gd name="T7" fmla="*/ 5 h 10"/>
                  <a:gd name="T8" fmla="*/ 0 w 68"/>
                  <a:gd name="T9" fmla="*/ 4 h 10"/>
                  <a:gd name="T10" fmla="*/ 2 w 68"/>
                  <a:gd name="T11" fmla="*/ 3 h 10"/>
                  <a:gd name="T12" fmla="*/ 3 w 68"/>
                  <a:gd name="T13" fmla="*/ 3 h 10"/>
                  <a:gd name="T14" fmla="*/ 6 w 68"/>
                  <a:gd name="T15" fmla="*/ 3 h 10"/>
                  <a:gd name="T16" fmla="*/ 7 w 68"/>
                  <a:gd name="T17" fmla="*/ 3 h 10"/>
                  <a:gd name="T18" fmla="*/ 10 w 68"/>
                  <a:gd name="T19" fmla="*/ 2 h 10"/>
                  <a:gd name="T20" fmla="*/ 12 w 68"/>
                  <a:gd name="T21" fmla="*/ 1 h 10"/>
                  <a:gd name="T22" fmla="*/ 12 w 68"/>
                  <a:gd name="T23" fmla="*/ 1 h 10"/>
                  <a:gd name="T24" fmla="*/ 12 w 68"/>
                  <a:gd name="T25" fmla="*/ 1 h 10"/>
                  <a:gd name="T26" fmla="*/ 13 w 68"/>
                  <a:gd name="T27" fmla="*/ 1 h 10"/>
                  <a:gd name="T28" fmla="*/ 14 w 68"/>
                  <a:gd name="T29" fmla="*/ 1 h 10"/>
                  <a:gd name="T30" fmla="*/ 17 w 68"/>
                  <a:gd name="T31" fmla="*/ 0 h 10"/>
                  <a:gd name="T32" fmla="*/ 19 w 68"/>
                  <a:gd name="T33" fmla="*/ 0 h 10"/>
                  <a:gd name="T34" fmla="*/ 23 w 68"/>
                  <a:gd name="T35" fmla="*/ 0 h 10"/>
                  <a:gd name="T36" fmla="*/ 28 w 68"/>
                  <a:gd name="T37" fmla="*/ 0 h 10"/>
                  <a:gd name="T38" fmla="*/ 32 w 68"/>
                  <a:gd name="T39" fmla="*/ 0 h 10"/>
                  <a:gd name="T40" fmla="*/ 34 w 68"/>
                  <a:gd name="T41" fmla="*/ 0 h 10"/>
                  <a:gd name="T42" fmla="*/ 37 w 68"/>
                  <a:gd name="T43" fmla="*/ 1 h 10"/>
                  <a:gd name="T44" fmla="*/ 40 w 68"/>
                  <a:gd name="T45" fmla="*/ 1 h 10"/>
                  <a:gd name="T46" fmla="*/ 42 w 68"/>
                  <a:gd name="T47" fmla="*/ 1 h 10"/>
                  <a:gd name="T48" fmla="*/ 43 w 68"/>
                  <a:gd name="T49" fmla="*/ 1 h 10"/>
                  <a:gd name="T50" fmla="*/ 45 w 68"/>
                  <a:gd name="T51" fmla="*/ 0 h 10"/>
                  <a:gd name="T52" fmla="*/ 48 w 68"/>
                  <a:gd name="T53" fmla="*/ 0 h 10"/>
                  <a:gd name="T54" fmla="*/ 55 w 68"/>
                  <a:gd name="T55" fmla="*/ 0 h 10"/>
                  <a:gd name="T56" fmla="*/ 62 w 68"/>
                  <a:gd name="T57" fmla="*/ 1 h 10"/>
                  <a:gd name="T58" fmla="*/ 64 w 68"/>
                  <a:gd name="T59" fmla="*/ 1 h 10"/>
                  <a:gd name="T60" fmla="*/ 65 w 68"/>
                  <a:gd name="T61" fmla="*/ 1 h 10"/>
                  <a:gd name="T62" fmla="*/ 66 w 68"/>
                  <a:gd name="T63" fmla="*/ 1 h 10"/>
                  <a:gd name="T64" fmla="*/ 67 w 68"/>
                  <a:gd name="T65" fmla="*/ 2 h 10"/>
                  <a:gd name="T66" fmla="*/ 65 w 68"/>
                  <a:gd name="T67" fmla="*/ 2 h 10"/>
                  <a:gd name="T68" fmla="*/ 63 w 68"/>
                  <a:gd name="T69" fmla="*/ 2 h 10"/>
                  <a:gd name="T70" fmla="*/ 60 w 68"/>
                  <a:gd name="T71" fmla="*/ 2 h 10"/>
                  <a:gd name="T72" fmla="*/ 58 w 68"/>
                  <a:gd name="T73" fmla="*/ 2 h 10"/>
                  <a:gd name="T74" fmla="*/ 55 w 68"/>
                  <a:gd name="T75" fmla="*/ 3 h 10"/>
                  <a:gd name="T76" fmla="*/ 54 w 68"/>
                  <a:gd name="T77" fmla="*/ 4 h 10"/>
                  <a:gd name="T78" fmla="*/ 51 w 68"/>
                  <a:gd name="T79" fmla="*/ 4 h 10"/>
                  <a:gd name="T80" fmla="*/ 48 w 68"/>
                  <a:gd name="T81" fmla="*/ 4 h 10"/>
                  <a:gd name="T82" fmla="*/ 44 w 68"/>
                  <a:gd name="T83" fmla="*/ 4 h 10"/>
                  <a:gd name="T84" fmla="*/ 41 w 68"/>
                  <a:gd name="T85" fmla="*/ 3 h 10"/>
                  <a:gd name="T86" fmla="*/ 38 w 68"/>
                  <a:gd name="T87" fmla="*/ 3 h 10"/>
                  <a:gd name="T88" fmla="*/ 37 w 68"/>
                  <a:gd name="T89" fmla="*/ 2 h 10"/>
                  <a:gd name="T90" fmla="*/ 36 w 68"/>
                  <a:gd name="T91" fmla="*/ 2 h 10"/>
                  <a:gd name="T92" fmla="*/ 35 w 68"/>
                  <a:gd name="T93" fmla="*/ 2 h 10"/>
                  <a:gd name="T94" fmla="*/ 34 w 68"/>
                  <a:gd name="T95" fmla="*/ 2 h 10"/>
                  <a:gd name="T96" fmla="*/ 32 w 68"/>
                  <a:gd name="T97" fmla="*/ 3 h 10"/>
                  <a:gd name="T98" fmla="*/ 30 w 68"/>
                  <a:gd name="T99" fmla="*/ 3 h 10"/>
                  <a:gd name="T100" fmla="*/ 25 w 68"/>
                  <a:gd name="T101" fmla="*/ 4 h 10"/>
                  <a:gd name="T102" fmla="*/ 18 w 68"/>
                  <a:gd name="T103" fmla="*/ 4 h 10"/>
                  <a:gd name="T104" fmla="*/ 13 w 68"/>
                  <a:gd name="T105" fmla="*/ 4 h 10"/>
                  <a:gd name="T106" fmla="*/ 10 w 68"/>
                  <a:gd name="T107" fmla="*/ 5 h 10"/>
                  <a:gd name="T108" fmla="*/ 7 w 68"/>
                  <a:gd name="T109" fmla="*/ 5 h 10"/>
                  <a:gd name="T110" fmla="*/ 6 w 68"/>
                  <a:gd name="T111" fmla="*/ 5 h 10"/>
                  <a:gd name="T112" fmla="*/ 6 w 68"/>
                  <a:gd name="T113" fmla="*/ 5 h 10"/>
                  <a:gd name="T114" fmla="*/ 5 w 68"/>
                  <a:gd name="T115" fmla="*/ 5 h 10"/>
                  <a:gd name="T116" fmla="*/ 5 w 68"/>
                  <a:gd name="T117" fmla="*/ 6 h 10"/>
                  <a:gd name="T118" fmla="*/ 4 w 68"/>
                  <a:gd name="T119" fmla="*/ 6 h 10"/>
                  <a:gd name="T120" fmla="*/ 2 w 68"/>
                  <a:gd name="T121" fmla="*/ 8 h 10"/>
                  <a:gd name="T122" fmla="*/ 0 w 68"/>
                  <a:gd name="T123"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 h="10">
                    <a:moveTo>
                      <a:pt x="0" y="9"/>
                    </a:moveTo>
                    <a:lnTo>
                      <a:pt x="0" y="8"/>
                    </a:lnTo>
                    <a:lnTo>
                      <a:pt x="0" y="6"/>
                    </a:lnTo>
                    <a:lnTo>
                      <a:pt x="0" y="5"/>
                    </a:lnTo>
                    <a:lnTo>
                      <a:pt x="0" y="4"/>
                    </a:lnTo>
                    <a:lnTo>
                      <a:pt x="2" y="3"/>
                    </a:lnTo>
                    <a:lnTo>
                      <a:pt x="3" y="3"/>
                    </a:lnTo>
                    <a:lnTo>
                      <a:pt x="6" y="3"/>
                    </a:lnTo>
                    <a:lnTo>
                      <a:pt x="7" y="3"/>
                    </a:lnTo>
                    <a:lnTo>
                      <a:pt x="10" y="2"/>
                    </a:lnTo>
                    <a:lnTo>
                      <a:pt x="12" y="1"/>
                    </a:lnTo>
                    <a:lnTo>
                      <a:pt x="12" y="1"/>
                    </a:lnTo>
                    <a:lnTo>
                      <a:pt x="12" y="1"/>
                    </a:lnTo>
                    <a:lnTo>
                      <a:pt x="13" y="1"/>
                    </a:lnTo>
                    <a:lnTo>
                      <a:pt x="14" y="1"/>
                    </a:lnTo>
                    <a:lnTo>
                      <a:pt x="17" y="0"/>
                    </a:lnTo>
                    <a:lnTo>
                      <a:pt x="19" y="0"/>
                    </a:lnTo>
                    <a:lnTo>
                      <a:pt x="23" y="0"/>
                    </a:lnTo>
                    <a:lnTo>
                      <a:pt x="28" y="0"/>
                    </a:lnTo>
                    <a:lnTo>
                      <a:pt x="32" y="0"/>
                    </a:lnTo>
                    <a:lnTo>
                      <a:pt x="34" y="0"/>
                    </a:lnTo>
                    <a:lnTo>
                      <a:pt x="37" y="1"/>
                    </a:lnTo>
                    <a:lnTo>
                      <a:pt x="40" y="1"/>
                    </a:lnTo>
                    <a:lnTo>
                      <a:pt x="42" y="1"/>
                    </a:lnTo>
                    <a:lnTo>
                      <a:pt x="43" y="1"/>
                    </a:lnTo>
                    <a:lnTo>
                      <a:pt x="45" y="0"/>
                    </a:lnTo>
                    <a:lnTo>
                      <a:pt x="48" y="0"/>
                    </a:lnTo>
                    <a:lnTo>
                      <a:pt x="55" y="0"/>
                    </a:lnTo>
                    <a:lnTo>
                      <a:pt x="62" y="1"/>
                    </a:lnTo>
                    <a:lnTo>
                      <a:pt x="64" y="1"/>
                    </a:lnTo>
                    <a:lnTo>
                      <a:pt x="65" y="1"/>
                    </a:lnTo>
                    <a:lnTo>
                      <a:pt x="66" y="1"/>
                    </a:lnTo>
                    <a:lnTo>
                      <a:pt x="67" y="2"/>
                    </a:lnTo>
                    <a:lnTo>
                      <a:pt x="65" y="2"/>
                    </a:lnTo>
                    <a:lnTo>
                      <a:pt x="63" y="2"/>
                    </a:lnTo>
                    <a:lnTo>
                      <a:pt x="60" y="2"/>
                    </a:lnTo>
                    <a:lnTo>
                      <a:pt x="58" y="2"/>
                    </a:lnTo>
                    <a:lnTo>
                      <a:pt x="55" y="3"/>
                    </a:lnTo>
                    <a:lnTo>
                      <a:pt x="54" y="4"/>
                    </a:lnTo>
                    <a:lnTo>
                      <a:pt x="51" y="4"/>
                    </a:lnTo>
                    <a:lnTo>
                      <a:pt x="48" y="4"/>
                    </a:lnTo>
                    <a:lnTo>
                      <a:pt x="44" y="4"/>
                    </a:lnTo>
                    <a:lnTo>
                      <a:pt x="41" y="3"/>
                    </a:lnTo>
                    <a:lnTo>
                      <a:pt x="38" y="3"/>
                    </a:lnTo>
                    <a:lnTo>
                      <a:pt x="37" y="2"/>
                    </a:lnTo>
                    <a:lnTo>
                      <a:pt x="36" y="2"/>
                    </a:lnTo>
                    <a:lnTo>
                      <a:pt x="35" y="2"/>
                    </a:lnTo>
                    <a:lnTo>
                      <a:pt x="34" y="2"/>
                    </a:lnTo>
                    <a:lnTo>
                      <a:pt x="32" y="3"/>
                    </a:lnTo>
                    <a:lnTo>
                      <a:pt x="30" y="3"/>
                    </a:lnTo>
                    <a:lnTo>
                      <a:pt x="25" y="4"/>
                    </a:lnTo>
                    <a:lnTo>
                      <a:pt x="18" y="4"/>
                    </a:lnTo>
                    <a:lnTo>
                      <a:pt x="13" y="4"/>
                    </a:lnTo>
                    <a:lnTo>
                      <a:pt x="10" y="5"/>
                    </a:lnTo>
                    <a:lnTo>
                      <a:pt x="7" y="5"/>
                    </a:lnTo>
                    <a:lnTo>
                      <a:pt x="6" y="5"/>
                    </a:lnTo>
                    <a:lnTo>
                      <a:pt x="6" y="5"/>
                    </a:lnTo>
                    <a:lnTo>
                      <a:pt x="5" y="5"/>
                    </a:lnTo>
                    <a:lnTo>
                      <a:pt x="5" y="6"/>
                    </a:lnTo>
                    <a:lnTo>
                      <a:pt x="4" y="6"/>
                    </a:lnTo>
                    <a:lnTo>
                      <a:pt x="2" y="8"/>
                    </a:lnTo>
                    <a:lnTo>
                      <a:pt x="0" y="9"/>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3" name="Group 274"/>
            <p:cNvGrpSpPr>
              <a:grpSpLocks/>
            </p:cNvGrpSpPr>
            <p:nvPr/>
          </p:nvGrpSpPr>
          <p:grpSpPr bwMode="auto">
            <a:xfrm>
              <a:off x="4852977" y="1817619"/>
              <a:ext cx="537783" cy="310769"/>
              <a:chOff x="3300" y="2404"/>
              <a:chExt cx="215" cy="87"/>
            </a:xfrm>
          </p:grpSpPr>
          <p:sp>
            <p:nvSpPr>
              <p:cNvPr id="825" name="Freeform 275"/>
              <p:cNvSpPr>
                <a:spLocks/>
              </p:cNvSpPr>
              <p:nvPr/>
            </p:nvSpPr>
            <p:spPr bwMode="auto">
              <a:xfrm>
                <a:off x="3300" y="2455"/>
                <a:ext cx="139" cy="35"/>
              </a:xfrm>
              <a:custGeom>
                <a:avLst/>
                <a:gdLst>
                  <a:gd name="T0" fmla="*/ 1 w 139"/>
                  <a:gd name="T1" fmla="*/ 0 h 35"/>
                  <a:gd name="T2" fmla="*/ 138 w 139"/>
                  <a:gd name="T3" fmla="*/ 14 h 35"/>
                  <a:gd name="T4" fmla="*/ 138 w 139"/>
                  <a:gd name="T5" fmla="*/ 34 h 35"/>
                  <a:gd name="T6" fmla="*/ 0 w 139"/>
                  <a:gd name="T7" fmla="*/ 14 h 35"/>
                  <a:gd name="T8" fmla="*/ 1 w 139"/>
                  <a:gd name="T9" fmla="*/ 0 h 35"/>
                </a:gdLst>
                <a:ahLst/>
                <a:cxnLst>
                  <a:cxn ang="0">
                    <a:pos x="T0" y="T1"/>
                  </a:cxn>
                  <a:cxn ang="0">
                    <a:pos x="T2" y="T3"/>
                  </a:cxn>
                  <a:cxn ang="0">
                    <a:pos x="T4" y="T5"/>
                  </a:cxn>
                  <a:cxn ang="0">
                    <a:pos x="T6" y="T7"/>
                  </a:cxn>
                  <a:cxn ang="0">
                    <a:pos x="T8" y="T9"/>
                  </a:cxn>
                </a:cxnLst>
                <a:rect l="0" t="0" r="r" b="b"/>
                <a:pathLst>
                  <a:path w="139" h="35">
                    <a:moveTo>
                      <a:pt x="1" y="0"/>
                    </a:moveTo>
                    <a:lnTo>
                      <a:pt x="138" y="14"/>
                    </a:lnTo>
                    <a:lnTo>
                      <a:pt x="138" y="34"/>
                    </a:lnTo>
                    <a:lnTo>
                      <a:pt x="0" y="14"/>
                    </a:lnTo>
                    <a:lnTo>
                      <a:pt x="1"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6" name="Freeform 276"/>
              <p:cNvSpPr>
                <a:spLocks/>
              </p:cNvSpPr>
              <p:nvPr/>
            </p:nvSpPr>
            <p:spPr bwMode="auto">
              <a:xfrm>
                <a:off x="3300" y="2455"/>
                <a:ext cx="144" cy="36"/>
              </a:xfrm>
              <a:custGeom>
                <a:avLst/>
                <a:gdLst>
                  <a:gd name="T0" fmla="*/ 1 w 144"/>
                  <a:gd name="T1" fmla="*/ 0 h 36"/>
                  <a:gd name="T2" fmla="*/ 143 w 144"/>
                  <a:gd name="T3" fmla="*/ 15 h 36"/>
                  <a:gd name="T4" fmla="*/ 143 w 144"/>
                  <a:gd name="T5" fmla="*/ 35 h 36"/>
                  <a:gd name="T6" fmla="*/ 0 w 144"/>
                  <a:gd name="T7" fmla="*/ 15 h 36"/>
                  <a:gd name="T8" fmla="*/ 1 w 144"/>
                  <a:gd name="T9" fmla="*/ 0 h 36"/>
                </a:gdLst>
                <a:ahLst/>
                <a:cxnLst>
                  <a:cxn ang="0">
                    <a:pos x="T0" y="T1"/>
                  </a:cxn>
                  <a:cxn ang="0">
                    <a:pos x="T2" y="T3"/>
                  </a:cxn>
                  <a:cxn ang="0">
                    <a:pos x="T4" y="T5"/>
                  </a:cxn>
                  <a:cxn ang="0">
                    <a:pos x="T6" y="T7"/>
                  </a:cxn>
                  <a:cxn ang="0">
                    <a:pos x="T8" y="T9"/>
                  </a:cxn>
                </a:cxnLst>
                <a:rect l="0" t="0" r="r" b="b"/>
                <a:pathLst>
                  <a:path w="144" h="36">
                    <a:moveTo>
                      <a:pt x="1" y="0"/>
                    </a:moveTo>
                    <a:lnTo>
                      <a:pt x="143" y="15"/>
                    </a:lnTo>
                    <a:lnTo>
                      <a:pt x="143" y="35"/>
                    </a:lnTo>
                    <a:lnTo>
                      <a:pt x="0" y="15"/>
                    </a:lnTo>
                    <a:lnTo>
                      <a:pt x="1"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7" name="Freeform 277"/>
              <p:cNvSpPr>
                <a:spLocks/>
              </p:cNvSpPr>
              <p:nvPr/>
            </p:nvSpPr>
            <p:spPr bwMode="auto">
              <a:xfrm>
                <a:off x="3443" y="2464"/>
                <a:ext cx="22" cy="26"/>
              </a:xfrm>
              <a:custGeom>
                <a:avLst/>
                <a:gdLst>
                  <a:gd name="T0" fmla="*/ 0 w 22"/>
                  <a:gd name="T1" fmla="*/ 4 h 26"/>
                  <a:gd name="T2" fmla="*/ 21 w 22"/>
                  <a:gd name="T3" fmla="*/ 0 h 26"/>
                  <a:gd name="T4" fmla="*/ 21 w 22"/>
                  <a:gd name="T5" fmla="*/ 15 h 26"/>
                  <a:gd name="T6" fmla="*/ 0 w 22"/>
                  <a:gd name="T7" fmla="*/ 25 h 26"/>
                  <a:gd name="T8" fmla="*/ 0 w 22"/>
                  <a:gd name="T9" fmla="*/ 4 h 26"/>
                </a:gdLst>
                <a:ahLst/>
                <a:cxnLst>
                  <a:cxn ang="0">
                    <a:pos x="T0" y="T1"/>
                  </a:cxn>
                  <a:cxn ang="0">
                    <a:pos x="T2" y="T3"/>
                  </a:cxn>
                  <a:cxn ang="0">
                    <a:pos x="T4" y="T5"/>
                  </a:cxn>
                  <a:cxn ang="0">
                    <a:pos x="T6" y="T7"/>
                  </a:cxn>
                  <a:cxn ang="0">
                    <a:pos x="T8" y="T9"/>
                  </a:cxn>
                </a:cxnLst>
                <a:rect l="0" t="0" r="r" b="b"/>
                <a:pathLst>
                  <a:path w="22" h="26">
                    <a:moveTo>
                      <a:pt x="0" y="4"/>
                    </a:moveTo>
                    <a:lnTo>
                      <a:pt x="21" y="0"/>
                    </a:lnTo>
                    <a:lnTo>
                      <a:pt x="21" y="15"/>
                    </a:lnTo>
                    <a:lnTo>
                      <a:pt x="0" y="25"/>
                    </a:lnTo>
                    <a:lnTo>
                      <a:pt x="0" y="4"/>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8" name="Freeform 278"/>
              <p:cNvSpPr>
                <a:spLocks/>
              </p:cNvSpPr>
              <p:nvPr/>
            </p:nvSpPr>
            <p:spPr bwMode="auto">
              <a:xfrm>
                <a:off x="3443" y="2464"/>
                <a:ext cx="26" cy="27"/>
              </a:xfrm>
              <a:custGeom>
                <a:avLst/>
                <a:gdLst>
                  <a:gd name="T0" fmla="*/ 0 w 26"/>
                  <a:gd name="T1" fmla="*/ 5 h 27"/>
                  <a:gd name="T2" fmla="*/ 25 w 26"/>
                  <a:gd name="T3" fmla="*/ 0 h 27"/>
                  <a:gd name="T4" fmla="*/ 25 w 26"/>
                  <a:gd name="T5" fmla="*/ 16 h 27"/>
                  <a:gd name="T6" fmla="*/ 0 w 26"/>
                  <a:gd name="T7" fmla="*/ 26 h 27"/>
                  <a:gd name="T8" fmla="*/ 0 w 26"/>
                  <a:gd name="T9" fmla="*/ 5 h 27"/>
                </a:gdLst>
                <a:ahLst/>
                <a:cxnLst>
                  <a:cxn ang="0">
                    <a:pos x="T0" y="T1"/>
                  </a:cxn>
                  <a:cxn ang="0">
                    <a:pos x="T2" y="T3"/>
                  </a:cxn>
                  <a:cxn ang="0">
                    <a:pos x="T4" y="T5"/>
                  </a:cxn>
                  <a:cxn ang="0">
                    <a:pos x="T6" y="T7"/>
                  </a:cxn>
                  <a:cxn ang="0">
                    <a:pos x="T8" y="T9"/>
                  </a:cxn>
                </a:cxnLst>
                <a:rect l="0" t="0" r="r" b="b"/>
                <a:pathLst>
                  <a:path w="26" h="27">
                    <a:moveTo>
                      <a:pt x="0" y="5"/>
                    </a:moveTo>
                    <a:lnTo>
                      <a:pt x="25" y="0"/>
                    </a:lnTo>
                    <a:lnTo>
                      <a:pt x="25" y="16"/>
                    </a:lnTo>
                    <a:lnTo>
                      <a:pt x="0" y="26"/>
                    </a:lnTo>
                    <a:lnTo>
                      <a:pt x="0" y="5"/>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 name="Freeform 279"/>
              <p:cNvSpPr>
                <a:spLocks/>
              </p:cNvSpPr>
              <p:nvPr/>
            </p:nvSpPr>
            <p:spPr bwMode="auto">
              <a:xfrm>
                <a:off x="3302" y="2455"/>
                <a:ext cx="161" cy="14"/>
              </a:xfrm>
              <a:custGeom>
                <a:avLst/>
                <a:gdLst>
                  <a:gd name="T0" fmla="*/ 30 w 161"/>
                  <a:gd name="T1" fmla="*/ 0 h 14"/>
                  <a:gd name="T2" fmla="*/ 160 w 161"/>
                  <a:gd name="T3" fmla="*/ 9 h 14"/>
                  <a:gd name="T4" fmla="*/ 135 w 161"/>
                  <a:gd name="T5" fmla="*/ 13 h 14"/>
                  <a:gd name="T6" fmla="*/ 0 w 161"/>
                  <a:gd name="T7" fmla="*/ 0 h 14"/>
                  <a:gd name="T8" fmla="*/ 30 w 161"/>
                  <a:gd name="T9" fmla="*/ 0 h 14"/>
                </a:gdLst>
                <a:ahLst/>
                <a:cxnLst>
                  <a:cxn ang="0">
                    <a:pos x="T0" y="T1"/>
                  </a:cxn>
                  <a:cxn ang="0">
                    <a:pos x="T2" y="T3"/>
                  </a:cxn>
                  <a:cxn ang="0">
                    <a:pos x="T4" y="T5"/>
                  </a:cxn>
                  <a:cxn ang="0">
                    <a:pos x="T6" y="T7"/>
                  </a:cxn>
                  <a:cxn ang="0">
                    <a:pos x="T8" y="T9"/>
                  </a:cxn>
                </a:cxnLst>
                <a:rect l="0" t="0" r="r" b="b"/>
                <a:pathLst>
                  <a:path w="161" h="14">
                    <a:moveTo>
                      <a:pt x="30" y="0"/>
                    </a:moveTo>
                    <a:lnTo>
                      <a:pt x="160" y="9"/>
                    </a:lnTo>
                    <a:lnTo>
                      <a:pt x="135" y="13"/>
                    </a:lnTo>
                    <a:lnTo>
                      <a:pt x="0" y="0"/>
                    </a:lnTo>
                    <a:lnTo>
                      <a:pt x="3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0" name="Freeform 280"/>
              <p:cNvSpPr>
                <a:spLocks/>
              </p:cNvSpPr>
              <p:nvPr/>
            </p:nvSpPr>
            <p:spPr bwMode="auto">
              <a:xfrm>
                <a:off x="3302" y="2455"/>
                <a:ext cx="163" cy="17"/>
              </a:xfrm>
              <a:custGeom>
                <a:avLst/>
                <a:gdLst>
                  <a:gd name="T0" fmla="*/ 30 w 163"/>
                  <a:gd name="T1" fmla="*/ 0 h 17"/>
                  <a:gd name="T2" fmla="*/ 162 w 163"/>
                  <a:gd name="T3" fmla="*/ 11 h 17"/>
                  <a:gd name="T4" fmla="*/ 137 w 163"/>
                  <a:gd name="T5" fmla="*/ 16 h 17"/>
                  <a:gd name="T6" fmla="*/ 0 w 163"/>
                  <a:gd name="T7" fmla="*/ 0 h 17"/>
                  <a:gd name="T8" fmla="*/ 30 w 163"/>
                  <a:gd name="T9" fmla="*/ 0 h 17"/>
                </a:gdLst>
                <a:ahLst/>
                <a:cxnLst>
                  <a:cxn ang="0">
                    <a:pos x="T0" y="T1"/>
                  </a:cxn>
                  <a:cxn ang="0">
                    <a:pos x="T2" y="T3"/>
                  </a:cxn>
                  <a:cxn ang="0">
                    <a:pos x="T4" y="T5"/>
                  </a:cxn>
                  <a:cxn ang="0">
                    <a:pos x="T6" y="T7"/>
                  </a:cxn>
                  <a:cxn ang="0">
                    <a:pos x="T8" y="T9"/>
                  </a:cxn>
                </a:cxnLst>
                <a:rect l="0" t="0" r="r" b="b"/>
                <a:pathLst>
                  <a:path w="163" h="17">
                    <a:moveTo>
                      <a:pt x="30" y="0"/>
                    </a:moveTo>
                    <a:lnTo>
                      <a:pt x="162" y="11"/>
                    </a:lnTo>
                    <a:lnTo>
                      <a:pt x="137" y="16"/>
                    </a:lnTo>
                    <a:lnTo>
                      <a:pt x="0" y="0"/>
                    </a:lnTo>
                    <a:lnTo>
                      <a:pt x="30"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31" name="Group 281"/>
              <p:cNvGrpSpPr>
                <a:grpSpLocks/>
              </p:cNvGrpSpPr>
              <p:nvPr/>
            </p:nvGrpSpPr>
            <p:grpSpPr bwMode="auto">
              <a:xfrm>
                <a:off x="3393" y="2432"/>
                <a:ext cx="8" cy="30"/>
                <a:chOff x="3393" y="2432"/>
                <a:chExt cx="8" cy="30"/>
              </a:xfrm>
            </p:grpSpPr>
            <p:sp>
              <p:nvSpPr>
                <p:cNvPr id="868" name="Freeform 282"/>
                <p:cNvSpPr>
                  <a:spLocks/>
                </p:cNvSpPr>
                <p:nvPr/>
              </p:nvSpPr>
              <p:spPr bwMode="auto">
                <a:xfrm>
                  <a:off x="3393" y="2432"/>
                  <a:ext cx="2" cy="29"/>
                </a:xfrm>
                <a:custGeom>
                  <a:avLst/>
                  <a:gdLst>
                    <a:gd name="T0" fmla="*/ 0 w 2"/>
                    <a:gd name="T1" fmla="*/ 0 h 29"/>
                    <a:gd name="T2" fmla="*/ 1 w 2"/>
                    <a:gd name="T3" fmla="*/ 0 h 29"/>
                    <a:gd name="T4" fmla="*/ 1 w 2"/>
                    <a:gd name="T5" fmla="*/ 1 h 29"/>
                    <a:gd name="T6" fmla="*/ 1 w 2"/>
                    <a:gd name="T7" fmla="*/ 0 h 29"/>
                    <a:gd name="T8" fmla="*/ 1 w 2"/>
                    <a:gd name="T9" fmla="*/ 27 h 29"/>
                    <a:gd name="T10" fmla="*/ 1 w 2"/>
                    <a:gd name="T11" fmla="*/ 28 h 29"/>
                    <a:gd name="T12" fmla="*/ 1 w 2"/>
                    <a:gd name="T13" fmla="*/ 28 h 29"/>
                    <a:gd name="T14" fmla="*/ 0 w 2"/>
                    <a:gd name="T15" fmla="*/ 27 h 29"/>
                    <a:gd name="T16" fmla="*/ 0 w 2"/>
                    <a:gd name="T17" fmla="*/ 27 h 29"/>
                    <a:gd name="T18" fmla="*/ 0 w 2"/>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9">
                      <a:moveTo>
                        <a:pt x="0" y="0"/>
                      </a:moveTo>
                      <a:lnTo>
                        <a:pt x="1" y="0"/>
                      </a:lnTo>
                      <a:lnTo>
                        <a:pt x="1" y="1"/>
                      </a:lnTo>
                      <a:lnTo>
                        <a:pt x="1" y="0"/>
                      </a:lnTo>
                      <a:lnTo>
                        <a:pt x="1" y="27"/>
                      </a:lnTo>
                      <a:lnTo>
                        <a:pt x="1" y="28"/>
                      </a:lnTo>
                      <a:lnTo>
                        <a:pt x="1" y="28"/>
                      </a:lnTo>
                      <a:lnTo>
                        <a:pt x="0" y="27"/>
                      </a:lnTo>
                      <a:lnTo>
                        <a:pt x="0" y="27"/>
                      </a:lnTo>
                      <a:lnTo>
                        <a:pt x="0"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9" name="Freeform 283"/>
                <p:cNvSpPr>
                  <a:spLocks/>
                </p:cNvSpPr>
                <p:nvPr/>
              </p:nvSpPr>
              <p:spPr bwMode="auto">
                <a:xfrm>
                  <a:off x="3393" y="2432"/>
                  <a:ext cx="8" cy="30"/>
                </a:xfrm>
                <a:custGeom>
                  <a:avLst/>
                  <a:gdLst>
                    <a:gd name="T0" fmla="*/ 3 w 8"/>
                    <a:gd name="T1" fmla="*/ 0 h 30"/>
                    <a:gd name="T2" fmla="*/ 5 w 8"/>
                    <a:gd name="T3" fmla="*/ 0 h 30"/>
                    <a:gd name="T4" fmla="*/ 7 w 8"/>
                    <a:gd name="T5" fmla="*/ 1 h 30"/>
                    <a:gd name="T6" fmla="*/ 7 w 8"/>
                    <a:gd name="T7" fmla="*/ 0 h 30"/>
                    <a:gd name="T8" fmla="*/ 7 w 8"/>
                    <a:gd name="T9" fmla="*/ 28 h 30"/>
                    <a:gd name="T10" fmla="*/ 6 w 8"/>
                    <a:gd name="T11" fmla="*/ 29 h 30"/>
                    <a:gd name="T12" fmla="*/ 4 w 8"/>
                    <a:gd name="T13" fmla="*/ 29 h 30"/>
                    <a:gd name="T14" fmla="*/ 2 w 8"/>
                    <a:gd name="T15" fmla="*/ 28 h 30"/>
                    <a:gd name="T16" fmla="*/ 0 w 8"/>
                    <a:gd name="T17" fmla="*/ 28 h 30"/>
                    <a:gd name="T18" fmla="*/ 3 w 8"/>
                    <a:gd name="T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0">
                      <a:moveTo>
                        <a:pt x="3" y="0"/>
                      </a:moveTo>
                      <a:lnTo>
                        <a:pt x="5" y="0"/>
                      </a:lnTo>
                      <a:lnTo>
                        <a:pt x="7" y="1"/>
                      </a:lnTo>
                      <a:lnTo>
                        <a:pt x="7" y="0"/>
                      </a:lnTo>
                      <a:lnTo>
                        <a:pt x="7" y="28"/>
                      </a:lnTo>
                      <a:lnTo>
                        <a:pt x="6" y="29"/>
                      </a:lnTo>
                      <a:lnTo>
                        <a:pt x="4" y="29"/>
                      </a:lnTo>
                      <a:lnTo>
                        <a:pt x="2" y="28"/>
                      </a:lnTo>
                      <a:lnTo>
                        <a:pt x="0" y="28"/>
                      </a:lnTo>
                      <a:lnTo>
                        <a:pt x="3"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 name="Freeform 284"/>
                <p:cNvSpPr>
                  <a:spLocks/>
                </p:cNvSpPr>
                <p:nvPr/>
              </p:nvSpPr>
              <p:spPr bwMode="auto">
                <a:xfrm>
                  <a:off x="3393" y="2432"/>
                  <a:ext cx="2" cy="29"/>
                </a:xfrm>
                <a:custGeom>
                  <a:avLst/>
                  <a:gdLst>
                    <a:gd name="T0" fmla="*/ 1 w 2"/>
                    <a:gd name="T1" fmla="*/ 0 h 29"/>
                    <a:gd name="T2" fmla="*/ 0 w 2"/>
                    <a:gd name="T3" fmla="*/ 27 h 29"/>
                    <a:gd name="T4" fmla="*/ 0 w 2"/>
                    <a:gd name="T5" fmla="*/ 28 h 29"/>
                    <a:gd name="T6" fmla="*/ 1 w 2"/>
                    <a:gd name="T7" fmla="*/ 28 h 29"/>
                    <a:gd name="T8" fmla="*/ 1 w 2"/>
                    <a:gd name="T9" fmla="*/ 0 h 29"/>
                    <a:gd name="T10" fmla="*/ 1 w 2"/>
                    <a:gd name="T11" fmla="*/ 0 h 29"/>
                  </a:gdLst>
                  <a:ahLst/>
                  <a:cxnLst>
                    <a:cxn ang="0">
                      <a:pos x="T0" y="T1"/>
                    </a:cxn>
                    <a:cxn ang="0">
                      <a:pos x="T2" y="T3"/>
                    </a:cxn>
                    <a:cxn ang="0">
                      <a:pos x="T4" y="T5"/>
                    </a:cxn>
                    <a:cxn ang="0">
                      <a:pos x="T6" y="T7"/>
                    </a:cxn>
                    <a:cxn ang="0">
                      <a:pos x="T8" y="T9"/>
                    </a:cxn>
                    <a:cxn ang="0">
                      <a:pos x="T10" y="T11"/>
                    </a:cxn>
                  </a:cxnLst>
                  <a:rect l="0" t="0" r="r" b="b"/>
                  <a:pathLst>
                    <a:path w="2" h="29">
                      <a:moveTo>
                        <a:pt x="1" y="0"/>
                      </a:moveTo>
                      <a:lnTo>
                        <a:pt x="0" y="27"/>
                      </a:lnTo>
                      <a:lnTo>
                        <a:pt x="0" y="28"/>
                      </a:lnTo>
                      <a:lnTo>
                        <a:pt x="1" y="28"/>
                      </a:lnTo>
                      <a:lnTo>
                        <a:pt x="1" y="0"/>
                      </a:lnTo>
                      <a:lnTo>
                        <a:pt x="1"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1" name="Freeform 285"/>
                <p:cNvSpPr>
                  <a:spLocks/>
                </p:cNvSpPr>
                <p:nvPr/>
              </p:nvSpPr>
              <p:spPr bwMode="auto">
                <a:xfrm>
                  <a:off x="3393" y="2432"/>
                  <a:ext cx="2" cy="29"/>
                </a:xfrm>
                <a:custGeom>
                  <a:avLst/>
                  <a:gdLst>
                    <a:gd name="T0" fmla="*/ 1 w 2"/>
                    <a:gd name="T1" fmla="*/ 0 h 29"/>
                    <a:gd name="T2" fmla="*/ 0 w 2"/>
                    <a:gd name="T3" fmla="*/ 27 h 29"/>
                    <a:gd name="T4" fmla="*/ 0 w 2"/>
                    <a:gd name="T5" fmla="*/ 28 h 29"/>
                    <a:gd name="T6" fmla="*/ 1 w 2"/>
                    <a:gd name="T7" fmla="*/ 28 h 29"/>
                    <a:gd name="T8" fmla="*/ 1 w 2"/>
                    <a:gd name="T9" fmla="*/ 0 h 29"/>
                    <a:gd name="T10" fmla="*/ 1 w 2"/>
                    <a:gd name="T11" fmla="*/ 0 h 29"/>
                  </a:gdLst>
                  <a:ahLst/>
                  <a:cxnLst>
                    <a:cxn ang="0">
                      <a:pos x="T0" y="T1"/>
                    </a:cxn>
                    <a:cxn ang="0">
                      <a:pos x="T2" y="T3"/>
                    </a:cxn>
                    <a:cxn ang="0">
                      <a:pos x="T4" y="T5"/>
                    </a:cxn>
                    <a:cxn ang="0">
                      <a:pos x="T6" y="T7"/>
                    </a:cxn>
                    <a:cxn ang="0">
                      <a:pos x="T8" y="T9"/>
                    </a:cxn>
                    <a:cxn ang="0">
                      <a:pos x="T10" y="T11"/>
                    </a:cxn>
                  </a:cxnLst>
                  <a:rect l="0" t="0" r="r" b="b"/>
                  <a:pathLst>
                    <a:path w="2" h="29">
                      <a:moveTo>
                        <a:pt x="1" y="0"/>
                      </a:moveTo>
                      <a:lnTo>
                        <a:pt x="0" y="27"/>
                      </a:lnTo>
                      <a:lnTo>
                        <a:pt x="0" y="28"/>
                      </a:lnTo>
                      <a:lnTo>
                        <a:pt x="1" y="28"/>
                      </a:lnTo>
                      <a:lnTo>
                        <a:pt x="1" y="0"/>
                      </a:lnTo>
                      <a:lnTo>
                        <a:pt x="1"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2" name="Freeform 286"/>
                <p:cNvSpPr>
                  <a:spLocks/>
                </p:cNvSpPr>
                <p:nvPr/>
              </p:nvSpPr>
              <p:spPr bwMode="auto">
                <a:xfrm>
                  <a:off x="3394" y="2432"/>
                  <a:ext cx="7" cy="1"/>
                </a:xfrm>
                <a:custGeom>
                  <a:avLst/>
                  <a:gdLst>
                    <a:gd name="T0" fmla="*/ 6 w 7"/>
                    <a:gd name="T1" fmla="*/ 0 h 1"/>
                    <a:gd name="T2" fmla="*/ 4 w 7"/>
                    <a:gd name="T3" fmla="*/ 0 h 1"/>
                    <a:gd name="T4" fmla="*/ 1 w 7"/>
                    <a:gd name="T5" fmla="*/ 0 h 1"/>
                    <a:gd name="T6" fmla="*/ 0 w 7"/>
                    <a:gd name="T7" fmla="*/ 0 h 1"/>
                    <a:gd name="T8" fmla="*/ 1 w 7"/>
                    <a:gd name="T9" fmla="*/ 0 h 1"/>
                    <a:gd name="T10" fmla="*/ 4 w 7"/>
                    <a:gd name="T11" fmla="*/ 0 h 1"/>
                    <a:gd name="T12" fmla="*/ 6 w 7"/>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7" h="1">
                      <a:moveTo>
                        <a:pt x="6" y="0"/>
                      </a:moveTo>
                      <a:lnTo>
                        <a:pt x="4" y="0"/>
                      </a:lnTo>
                      <a:lnTo>
                        <a:pt x="1" y="0"/>
                      </a:lnTo>
                      <a:lnTo>
                        <a:pt x="0" y="0"/>
                      </a:lnTo>
                      <a:lnTo>
                        <a:pt x="1" y="0"/>
                      </a:lnTo>
                      <a:lnTo>
                        <a:pt x="4" y="0"/>
                      </a:lnTo>
                      <a:lnTo>
                        <a:pt x="6"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32" name="Group 287"/>
              <p:cNvGrpSpPr>
                <a:grpSpLocks/>
              </p:cNvGrpSpPr>
              <p:nvPr/>
            </p:nvGrpSpPr>
            <p:grpSpPr bwMode="auto">
              <a:xfrm>
                <a:off x="3400" y="2460"/>
                <a:ext cx="44" cy="9"/>
                <a:chOff x="3400" y="2460"/>
                <a:chExt cx="44" cy="9"/>
              </a:xfrm>
            </p:grpSpPr>
            <p:sp>
              <p:nvSpPr>
                <p:cNvPr id="862" name="Freeform 288"/>
                <p:cNvSpPr>
                  <a:spLocks/>
                </p:cNvSpPr>
                <p:nvPr/>
              </p:nvSpPr>
              <p:spPr bwMode="auto">
                <a:xfrm>
                  <a:off x="3400" y="2460"/>
                  <a:ext cx="26" cy="2"/>
                </a:xfrm>
                <a:custGeom>
                  <a:avLst/>
                  <a:gdLst>
                    <a:gd name="T0" fmla="*/ 0 w 26"/>
                    <a:gd name="T1" fmla="*/ 0 h 2"/>
                    <a:gd name="T2" fmla="*/ 25 w 26"/>
                    <a:gd name="T3" fmla="*/ 0 h 2"/>
                    <a:gd name="T4" fmla="*/ 25 w 26"/>
                    <a:gd name="T5" fmla="*/ 1 h 2"/>
                    <a:gd name="T6" fmla="*/ 0 w 26"/>
                    <a:gd name="T7" fmla="*/ 1 h 2"/>
                    <a:gd name="T8" fmla="*/ 0 w 26"/>
                    <a:gd name="T9" fmla="*/ 0 h 2"/>
                  </a:gdLst>
                  <a:ahLst/>
                  <a:cxnLst>
                    <a:cxn ang="0">
                      <a:pos x="T0" y="T1"/>
                    </a:cxn>
                    <a:cxn ang="0">
                      <a:pos x="T2" y="T3"/>
                    </a:cxn>
                    <a:cxn ang="0">
                      <a:pos x="T4" y="T5"/>
                    </a:cxn>
                    <a:cxn ang="0">
                      <a:pos x="T6" y="T7"/>
                    </a:cxn>
                    <a:cxn ang="0">
                      <a:pos x="T8" y="T9"/>
                    </a:cxn>
                  </a:cxnLst>
                  <a:rect l="0" t="0" r="r" b="b"/>
                  <a:pathLst>
                    <a:path w="26" h="2">
                      <a:moveTo>
                        <a:pt x="0" y="0"/>
                      </a:moveTo>
                      <a:lnTo>
                        <a:pt x="25" y="0"/>
                      </a:lnTo>
                      <a:lnTo>
                        <a:pt x="25" y="1"/>
                      </a:lnTo>
                      <a:lnTo>
                        <a:pt x="0" y="1"/>
                      </a:lnTo>
                      <a:lnTo>
                        <a:pt x="0"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3" name="Freeform 289"/>
                <p:cNvSpPr>
                  <a:spLocks/>
                </p:cNvSpPr>
                <p:nvPr/>
              </p:nvSpPr>
              <p:spPr bwMode="auto">
                <a:xfrm>
                  <a:off x="3400" y="2460"/>
                  <a:ext cx="29" cy="9"/>
                </a:xfrm>
                <a:custGeom>
                  <a:avLst/>
                  <a:gdLst>
                    <a:gd name="T0" fmla="*/ 0 w 29"/>
                    <a:gd name="T1" fmla="*/ 0 h 9"/>
                    <a:gd name="T2" fmla="*/ 28 w 29"/>
                    <a:gd name="T3" fmla="*/ 2 h 9"/>
                    <a:gd name="T4" fmla="*/ 28 w 29"/>
                    <a:gd name="T5" fmla="*/ 8 h 9"/>
                    <a:gd name="T6" fmla="*/ 0 w 29"/>
                    <a:gd name="T7" fmla="*/ 6 h 9"/>
                    <a:gd name="T8" fmla="*/ 0 w 29"/>
                    <a:gd name="T9" fmla="*/ 0 h 9"/>
                  </a:gdLst>
                  <a:ahLst/>
                  <a:cxnLst>
                    <a:cxn ang="0">
                      <a:pos x="T0" y="T1"/>
                    </a:cxn>
                    <a:cxn ang="0">
                      <a:pos x="T2" y="T3"/>
                    </a:cxn>
                    <a:cxn ang="0">
                      <a:pos x="T4" y="T5"/>
                    </a:cxn>
                    <a:cxn ang="0">
                      <a:pos x="T6" y="T7"/>
                    </a:cxn>
                    <a:cxn ang="0">
                      <a:pos x="T8" y="T9"/>
                    </a:cxn>
                  </a:cxnLst>
                  <a:rect l="0" t="0" r="r" b="b"/>
                  <a:pathLst>
                    <a:path w="29" h="9">
                      <a:moveTo>
                        <a:pt x="0" y="0"/>
                      </a:moveTo>
                      <a:lnTo>
                        <a:pt x="28" y="2"/>
                      </a:lnTo>
                      <a:lnTo>
                        <a:pt x="28" y="8"/>
                      </a:lnTo>
                      <a:lnTo>
                        <a:pt x="0" y="6"/>
                      </a:lnTo>
                      <a:lnTo>
                        <a:pt x="0"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4" name="Freeform 290"/>
                <p:cNvSpPr>
                  <a:spLocks/>
                </p:cNvSpPr>
                <p:nvPr/>
              </p:nvSpPr>
              <p:spPr bwMode="auto">
                <a:xfrm>
                  <a:off x="3428" y="2460"/>
                  <a:ext cx="11" cy="2"/>
                </a:xfrm>
                <a:custGeom>
                  <a:avLst/>
                  <a:gdLst>
                    <a:gd name="T0" fmla="*/ 0 w 11"/>
                    <a:gd name="T1" fmla="*/ 0 h 2"/>
                    <a:gd name="T2" fmla="*/ 10 w 11"/>
                    <a:gd name="T3" fmla="*/ 0 h 2"/>
                    <a:gd name="T4" fmla="*/ 10 w 11"/>
                    <a:gd name="T5" fmla="*/ 1 h 2"/>
                    <a:gd name="T6" fmla="*/ 0 w 11"/>
                    <a:gd name="T7" fmla="*/ 1 h 2"/>
                    <a:gd name="T8" fmla="*/ 0 w 11"/>
                    <a:gd name="T9" fmla="*/ 0 h 2"/>
                  </a:gdLst>
                  <a:ahLst/>
                  <a:cxnLst>
                    <a:cxn ang="0">
                      <a:pos x="T0" y="T1"/>
                    </a:cxn>
                    <a:cxn ang="0">
                      <a:pos x="T2" y="T3"/>
                    </a:cxn>
                    <a:cxn ang="0">
                      <a:pos x="T4" y="T5"/>
                    </a:cxn>
                    <a:cxn ang="0">
                      <a:pos x="T6" y="T7"/>
                    </a:cxn>
                    <a:cxn ang="0">
                      <a:pos x="T8" y="T9"/>
                    </a:cxn>
                  </a:cxnLst>
                  <a:rect l="0" t="0" r="r" b="b"/>
                  <a:pathLst>
                    <a:path w="11" h="2">
                      <a:moveTo>
                        <a:pt x="0" y="0"/>
                      </a:moveTo>
                      <a:lnTo>
                        <a:pt x="10" y="0"/>
                      </a:lnTo>
                      <a:lnTo>
                        <a:pt x="10" y="1"/>
                      </a:lnTo>
                      <a:lnTo>
                        <a:pt x="0" y="1"/>
                      </a:lnTo>
                      <a:lnTo>
                        <a:pt x="0" y="0"/>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5" name="Freeform 291"/>
                <p:cNvSpPr>
                  <a:spLocks/>
                </p:cNvSpPr>
                <p:nvPr/>
              </p:nvSpPr>
              <p:spPr bwMode="auto">
                <a:xfrm>
                  <a:off x="3428" y="2460"/>
                  <a:ext cx="16" cy="9"/>
                </a:xfrm>
                <a:custGeom>
                  <a:avLst/>
                  <a:gdLst>
                    <a:gd name="T0" fmla="*/ 0 w 16"/>
                    <a:gd name="T1" fmla="*/ 0 h 9"/>
                    <a:gd name="T2" fmla="*/ 15 w 16"/>
                    <a:gd name="T3" fmla="*/ 0 h 9"/>
                    <a:gd name="T4" fmla="*/ 15 w 16"/>
                    <a:gd name="T5" fmla="*/ 6 h 9"/>
                    <a:gd name="T6" fmla="*/ 0 w 16"/>
                    <a:gd name="T7" fmla="*/ 8 h 9"/>
                    <a:gd name="T8" fmla="*/ 0 w 16"/>
                    <a:gd name="T9" fmla="*/ 0 h 9"/>
                  </a:gdLst>
                  <a:ahLst/>
                  <a:cxnLst>
                    <a:cxn ang="0">
                      <a:pos x="T0" y="T1"/>
                    </a:cxn>
                    <a:cxn ang="0">
                      <a:pos x="T2" y="T3"/>
                    </a:cxn>
                    <a:cxn ang="0">
                      <a:pos x="T4" y="T5"/>
                    </a:cxn>
                    <a:cxn ang="0">
                      <a:pos x="T6" y="T7"/>
                    </a:cxn>
                    <a:cxn ang="0">
                      <a:pos x="T8" y="T9"/>
                    </a:cxn>
                  </a:cxnLst>
                  <a:rect l="0" t="0" r="r" b="b"/>
                  <a:pathLst>
                    <a:path w="16" h="9">
                      <a:moveTo>
                        <a:pt x="0" y="0"/>
                      </a:moveTo>
                      <a:lnTo>
                        <a:pt x="15" y="0"/>
                      </a:lnTo>
                      <a:lnTo>
                        <a:pt x="15" y="6"/>
                      </a:lnTo>
                      <a:lnTo>
                        <a:pt x="0" y="8"/>
                      </a:lnTo>
                      <a:lnTo>
                        <a:pt x="0" y="0"/>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6" name="Freeform 292"/>
                <p:cNvSpPr>
                  <a:spLocks/>
                </p:cNvSpPr>
                <p:nvPr/>
              </p:nvSpPr>
              <p:spPr bwMode="auto">
                <a:xfrm>
                  <a:off x="3400" y="2460"/>
                  <a:ext cx="39" cy="1"/>
                </a:xfrm>
                <a:custGeom>
                  <a:avLst/>
                  <a:gdLst>
                    <a:gd name="T0" fmla="*/ 12 w 39"/>
                    <a:gd name="T1" fmla="*/ 0 h 1"/>
                    <a:gd name="T2" fmla="*/ 38 w 39"/>
                    <a:gd name="T3" fmla="*/ 0 h 1"/>
                    <a:gd name="T4" fmla="*/ 24 w 39"/>
                    <a:gd name="T5" fmla="*/ 0 h 1"/>
                    <a:gd name="T6" fmla="*/ 0 w 39"/>
                    <a:gd name="T7" fmla="*/ 0 h 1"/>
                    <a:gd name="T8" fmla="*/ 12 w 39"/>
                    <a:gd name="T9" fmla="*/ 0 h 1"/>
                  </a:gdLst>
                  <a:ahLst/>
                  <a:cxnLst>
                    <a:cxn ang="0">
                      <a:pos x="T0" y="T1"/>
                    </a:cxn>
                    <a:cxn ang="0">
                      <a:pos x="T2" y="T3"/>
                    </a:cxn>
                    <a:cxn ang="0">
                      <a:pos x="T4" y="T5"/>
                    </a:cxn>
                    <a:cxn ang="0">
                      <a:pos x="T6" y="T7"/>
                    </a:cxn>
                    <a:cxn ang="0">
                      <a:pos x="T8" y="T9"/>
                    </a:cxn>
                  </a:cxnLst>
                  <a:rect l="0" t="0" r="r" b="b"/>
                  <a:pathLst>
                    <a:path w="39" h="1">
                      <a:moveTo>
                        <a:pt x="12" y="0"/>
                      </a:moveTo>
                      <a:lnTo>
                        <a:pt x="38" y="0"/>
                      </a:lnTo>
                      <a:lnTo>
                        <a:pt x="24" y="0"/>
                      </a:lnTo>
                      <a:lnTo>
                        <a:pt x="0" y="0"/>
                      </a:lnTo>
                      <a:lnTo>
                        <a:pt x="12"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7" name="Freeform 293"/>
                <p:cNvSpPr>
                  <a:spLocks/>
                </p:cNvSpPr>
                <p:nvPr/>
              </p:nvSpPr>
              <p:spPr bwMode="auto">
                <a:xfrm>
                  <a:off x="3400" y="2460"/>
                  <a:ext cx="44" cy="1"/>
                </a:xfrm>
                <a:custGeom>
                  <a:avLst/>
                  <a:gdLst>
                    <a:gd name="T0" fmla="*/ 13 w 44"/>
                    <a:gd name="T1" fmla="*/ 0 h 1"/>
                    <a:gd name="T2" fmla="*/ 43 w 44"/>
                    <a:gd name="T3" fmla="*/ 0 h 1"/>
                    <a:gd name="T4" fmla="*/ 28 w 44"/>
                    <a:gd name="T5" fmla="*/ 0 h 1"/>
                    <a:gd name="T6" fmla="*/ 0 w 44"/>
                    <a:gd name="T7" fmla="*/ 0 h 1"/>
                    <a:gd name="T8" fmla="*/ 13 w 44"/>
                    <a:gd name="T9" fmla="*/ 0 h 1"/>
                  </a:gdLst>
                  <a:ahLst/>
                  <a:cxnLst>
                    <a:cxn ang="0">
                      <a:pos x="T0" y="T1"/>
                    </a:cxn>
                    <a:cxn ang="0">
                      <a:pos x="T2" y="T3"/>
                    </a:cxn>
                    <a:cxn ang="0">
                      <a:pos x="T4" y="T5"/>
                    </a:cxn>
                    <a:cxn ang="0">
                      <a:pos x="T6" y="T7"/>
                    </a:cxn>
                    <a:cxn ang="0">
                      <a:pos x="T8" y="T9"/>
                    </a:cxn>
                  </a:cxnLst>
                  <a:rect l="0" t="0" r="r" b="b"/>
                  <a:pathLst>
                    <a:path w="44" h="1">
                      <a:moveTo>
                        <a:pt x="13" y="0"/>
                      </a:moveTo>
                      <a:lnTo>
                        <a:pt x="43" y="0"/>
                      </a:lnTo>
                      <a:lnTo>
                        <a:pt x="28" y="0"/>
                      </a:lnTo>
                      <a:lnTo>
                        <a:pt x="0" y="0"/>
                      </a:lnTo>
                      <a:lnTo>
                        <a:pt x="13"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33" name="Group 294"/>
              <p:cNvGrpSpPr>
                <a:grpSpLocks/>
              </p:cNvGrpSpPr>
              <p:nvPr/>
            </p:nvGrpSpPr>
            <p:grpSpPr bwMode="auto">
              <a:xfrm>
                <a:off x="3443" y="2438"/>
                <a:ext cx="8" cy="31"/>
                <a:chOff x="3443" y="2438"/>
                <a:chExt cx="8" cy="31"/>
              </a:xfrm>
            </p:grpSpPr>
            <p:sp>
              <p:nvSpPr>
                <p:cNvPr id="857" name="Freeform 295"/>
                <p:cNvSpPr>
                  <a:spLocks/>
                </p:cNvSpPr>
                <p:nvPr/>
              </p:nvSpPr>
              <p:spPr bwMode="auto">
                <a:xfrm>
                  <a:off x="3443" y="2438"/>
                  <a:ext cx="6" cy="27"/>
                </a:xfrm>
                <a:custGeom>
                  <a:avLst/>
                  <a:gdLst>
                    <a:gd name="T0" fmla="*/ 2 w 6"/>
                    <a:gd name="T1" fmla="*/ 0 h 27"/>
                    <a:gd name="T2" fmla="*/ 3 w 6"/>
                    <a:gd name="T3" fmla="*/ 1 h 27"/>
                    <a:gd name="T4" fmla="*/ 4 w 6"/>
                    <a:gd name="T5" fmla="*/ 1 h 27"/>
                    <a:gd name="T6" fmla="*/ 5 w 6"/>
                    <a:gd name="T7" fmla="*/ 1 h 27"/>
                    <a:gd name="T8" fmla="*/ 4 w 6"/>
                    <a:gd name="T9" fmla="*/ 26 h 27"/>
                    <a:gd name="T10" fmla="*/ 3 w 6"/>
                    <a:gd name="T11" fmla="*/ 26 h 27"/>
                    <a:gd name="T12" fmla="*/ 2 w 6"/>
                    <a:gd name="T13" fmla="*/ 26 h 27"/>
                    <a:gd name="T14" fmla="*/ 1 w 6"/>
                    <a:gd name="T15" fmla="*/ 26 h 27"/>
                    <a:gd name="T16" fmla="*/ 0 w 6"/>
                    <a:gd name="T17" fmla="*/ 25 h 27"/>
                    <a:gd name="T18" fmla="*/ 2 w 6"/>
                    <a:gd name="T1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7">
                      <a:moveTo>
                        <a:pt x="2" y="0"/>
                      </a:moveTo>
                      <a:lnTo>
                        <a:pt x="3" y="1"/>
                      </a:lnTo>
                      <a:lnTo>
                        <a:pt x="4" y="1"/>
                      </a:lnTo>
                      <a:lnTo>
                        <a:pt x="5" y="1"/>
                      </a:lnTo>
                      <a:lnTo>
                        <a:pt x="4" y="26"/>
                      </a:lnTo>
                      <a:lnTo>
                        <a:pt x="3" y="26"/>
                      </a:lnTo>
                      <a:lnTo>
                        <a:pt x="2" y="26"/>
                      </a:lnTo>
                      <a:lnTo>
                        <a:pt x="1" y="26"/>
                      </a:lnTo>
                      <a:lnTo>
                        <a:pt x="0" y="25"/>
                      </a:lnTo>
                      <a:lnTo>
                        <a:pt x="2"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8" name="Freeform 296"/>
                <p:cNvSpPr>
                  <a:spLocks/>
                </p:cNvSpPr>
                <p:nvPr/>
              </p:nvSpPr>
              <p:spPr bwMode="auto">
                <a:xfrm>
                  <a:off x="3443" y="2438"/>
                  <a:ext cx="8" cy="31"/>
                </a:xfrm>
                <a:custGeom>
                  <a:avLst/>
                  <a:gdLst>
                    <a:gd name="T0" fmla="*/ 3 w 8"/>
                    <a:gd name="T1" fmla="*/ 0 h 31"/>
                    <a:gd name="T2" fmla="*/ 4 w 8"/>
                    <a:gd name="T3" fmla="*/ 1 h 31"/>
                    <a:gd name="T4" fmla="*/ 5 w 8"/>
                    <a:gd name="T5" fmla="*/ 1 h 31"/>
                    <a:gd name="T6" fmla="*/ 7 w 8"/>
                    <a:gd name="T7" fmla="*/ 1 h 31"/>
                    <a:gd name="T8" fmla="*/ 6 w 8"/>
                    <a:gd name="T9" fmla="*/ 30 h 31"/>
                    <a:gd name="T10" fmla="*/ 5 w 8"/>
                    <a:gd name="T11" fmla="*/ 30 h 31"/>
                    <a:gd name="T12" fmla="*/ 3 w 8"/>
                    <a:gd name="T13" fmla="*/ 30 h 31"/>
                    <a:gd name="T14" fmla="*/ 2 w 8"/>
                    <a:gd name="T15" fmla="*/ 30 h 31"/>
                    <a:gd name="T16" fmla="*/ 0 w 8"/>
                    <a:gd name="T17" fmla="*/ 29 h 31"/>
                    <a:gd name="T18" fmla="*/ 3 w 8"/>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1">
                      <a:moveTo>
                        <a:pt x="3" y="0"/>
                      </a:moveTo>
                      <a:lnTo>
                        <a:pt x="4" y="1"/>
                      </a:lnTo>
                      <a:lnTo>
                        <a:pt x="5" y="1"/>
                      </a:lnTo>
                      <a:lnTo>
                        <a:pt x="7" y="1"/>
                      </a:lnTo>
                      <a:lnTo>
                        <a:pt x="6" y="30"/>
                      </a:lnTo>
                      <a:lnTo>
                        <a:pt x="5" y="30"/>
                      </a:lnTo>
                      <a:lnTo>
                        <a:pt x="3" y="30"/>
                      </a:lnTo>
                      <a:lnTo>
                        <a:pt x="2" y="30"/>
                      </a:lnTo>
                      <a:lnTo>
                        <a:pt x="0" y="29"/>
                      </a:lnTo>
                      <a:lnTo>
                        <a:pt x="3"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9" name="Freeform 297"/>
                <p:cNvSpPr>
                  <a:spLocks/>
                </p:cNvSpPr>
                <p:nvPr/>
              </p:nvSpPr>
              <p:spPr bwMode="auto">
                <a:xfrm>
                  <a:off x="3445" y="2440"/>
                  <a:ext cx="1" cy="25"/>
                </a:xfrm>
                <a:custGeom>
                  <a:avLst/>
                  <a:gdLst>
                    <a:gd name="T0" fmla="*/ 0 w 1"/>
                    <a:gd name="T1" fmla="*/ 0 h 25"/>
                    <a:gd name="T2" fmla="*/ 0 w 1"/>
                    <a:gd name="T3" fmla="*/ 24 h 25"/>
                    <a:gd name="T4" fmla="*/ 0 w 1"/>
                    <a:gd name="T5" fmla="*/ 24 h 25"/>
                    <a:gd name="T6" fmla="*/ 0 w 1"/>
                    <a:gd name="T7" fmla="*/ 0 h 25"/>
                    <a:gd name="T8" fmla="*/ 0 w 1"/>
                    <a:gd name="T9" fmla="*/ 0 h 25"/>
                  </a:gdLst>
                  <a:ahLst/>
                  <a:cxnLst>
                    <a:cxn ang="0">
                      <a:pos x="T0" y="T1"/>
                    </a:cxn>
                    <a:cxn ang="0">
                      <a:pos x="T2" y="T3"/>
                    </a:cxn>
                    <a:cxn ang="0">
                      <a:pos x="T4" y="T5"/>
                    </a:cxn>
                    <a:cxn ang="0">
                      <a:pos x="T6" y="T7"/>
                    </a:cxn>
                    <a:cxn ang="0">
                      <a:pos x="T8" y="T9"/>
                    </a:cxn>
                  </a:cxnLst>
                  <a:rect l="0" t="0" r="r" b="b"/>
                  <a:pathLst>
                    <a:path w="1" h="25">
                      <a:moveTo>
                        <a:pt x="0" y="0"/>
                      </a:moveTo>
                      <a:lnTo>
                        <a:pt x="0" y="24"/>
                      </a:lnTo>
                      <a:lnTo>
                        <a:pt x="0" y="24"/>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0" name="Freeform 298"/>
                <p:cNvSpPr>
                  <a:spLocks/>
                </p:cNvSpPr>
                <p:nvPr/>
              </p:nvSpPr>
              <p:spPr bwMode="auto">
                <a:xfrm>
                  <a:off x="3445" y="2440"/>
                  <a:ext cx="1" cy="25"/>
                </a:xfrm>
                <a:custGeom>
                  <a:avLst/>
                  <a:gdLst>
                    <a:gd name="T0" fmla="*/ 0 w 1"/>
                    <a:gd name="T1" fmla="*/ 0 h 25"/>
                    <a:gd name="T2" fmla="*/ 0 w 1"/>
                    <a:gd name="T3" fmla="*/ 24 h 25"/>
                    <a:gd name="T4" fmla="*/ 0 w 1"/>
                    <a:gd name="T5" fmla="*/ 24 h 25"/>
                    <a:gd name="T6" fmla="*/ 0 w 1"/>
                    <a:gd name="T7" fmla="*/ 0 h 25"/>
                    <a:gd name="T8" fmla="*/ 0 w 1"/>
                    <a:gd name="T9" fmla="*/ 0 h 25"/>
                  </a:gdLst>
                  <a:ahLst/>
                  <a:cxnLst>
                    <a:cxn ang="0">
                      <a:pos x="T0" y="T1"/>
                    </a:cxn>
                    <a:cxn ang="0">
                      <a:pos x="T2" y="T3"/>
                    </a:cxn>
                    <a:cxn ang="0">
                      <a:pos x="T4" y="T5"/>
                    </a:cxn>
                    <a:cxn ang="0">
                      <a:pos x="T6" y="T7"/>
                    </a:cxn>
                    <a:cxn ang="0">
                      <a:pos x="T8" y="T9"/>
                    </a:cxn>
                  </a:cxnLst>
                  <a:rect l="0" t="0" r="r" b="b"/>
                  <a:pathLst>
                    <a:path w="1" h="25">
                      <a:moveTo>
                        <a:pt x="0" y="0"/>
                      </a:moveTo>
                      <a:lnTo>
                        <a:pt x="0" y="24"/>
                      </a:lnTo>
                      <a:lnTo>
                        <a:pt x="0" y="24"/>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61" name="Freeform 299"/>
                <p:cNvSpPr>
                  <a:spLocks/>
                </p:cNvSpPr>
                <p:nvPr/>
              </p:nvSpPr>
              <p:spPr bwMode="auto">
                <a:xfrm>
                  <a:off x="3445" y="2438"/>
                  <a:ext cx="6" cy="1"/>
                </a:xfrm>
                <a:custGeom>
                  <a:avLst/>
                  <a:gdLst>
                    <a:gd name="T0" fmla="*/ 5 w 6"/>
                    <a:gd name="T1" fmla="*/ 0 h 1"/>
                    <a:gd name="T2" fmla="*/ 4 w 6"/>
                    <a:gd name="T3" fmla="*/ 0 h 1"/>
                    <a:gd name="T4" fmla="*/ 2 w 6"/>
                    <a:gd name="T5" fmla="*/ 0 h 1"/>
                    <a:gd name="T6" fmla="*/ 1 w 6"/>
                    <a:gd name="T7" fmla="*/ 0 h 1"/>
                    <a:gd name="T8" fmla="*/ 0 w 6"/>
                    <a:gd name="T9" fmla="*/ 0 h 1"/>
                    <a:gd name="T10" fmla="*/ 1 w 6"/>
                    <a:gd name="T11" fmla="*/ 0 h 1"/>
                    <a:gd name="T12" fmla="*/ 2 w 6"/>
                    <a:gd name="T13" fmla="*/ 0 h 1"/>
                    <a:gd name="T14" fmla="*/ 4 w 6"/>
                    <a:gd name="T15" fmla="*/ 0 h 1"/>
                    <a:gd name="T16" fmla="*/ 5 w 6"/>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
                      <a:moveTo>
                        <a:pt x="5" y="0"/>
                      </a:moveTo>
                      <a:lnTo>
                        <a:pt x="4" y="0"/>
                      </a:lnTo>
                      <a:lnTo>
                        <a:pt x="2" y="0"/>
                      </a:lnTo>
                      <a:lnTo>
                        <a:pt x="1" y="0"/>
                      </a:lnTo>
                      <a:lnTo>
                        <a:pt x="0" y="0"/>
                      </a:lnTo>
                      <a:lnTo>
                        <a:pt x="1" y="0"/>
                      </a:lnTo>
                      <a:lnTo>
                        <a:pt x="2" y="0"/>
                      </a:lnTo>
                      <a:lnTo>
                        <a:pt x="4" y="0"/>
                      </a:lnTo>
                      <a:lnTo>
                        <a:pt x="5" y="0"/>
                      </a:lnTo>
                    </a:path>
                  </a:pathLst>
                </a:custGeom>
                <a:solidFill>
                  <a:srgbClr val="555555"/>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34" name="Group 300"/>
              <p:cNvGrpSpPr>
                <a:grpSpLocks/>
              </p:cNvGrpSpPr>
              <p:nvPr/>
            </p:nvGrpSpPr>
            <p:grpSpPr bwMode="auto">
              <a:xfrm>
                <a:off x="3311" y="2450"/>
                <a:ext cx="73" cy="11"/>
                <a:chOff x="3311" y="2450"/>
                <a:chExt cx="73" cy="11"/>
              </a:xfrm>
            </p:grpSpPr>
            <p:sp>
              <p:nvSpPr>
                <p:cNvPr id="837" name="Freeform 301"/>
                <p:cNvSpPr>
                  <a:spLocks/>
                </p:cNvSpPr>
                <p:nvPr/>
              </p:nvSpPr>
              <p:spPr bwMode="auto">
                <a:xfrm>
                  <a:off x="3311" y="2450"/>
                  <a:ext cx="6" cy="5"/>
                </a:xfrm>
                <a:custGeom>
                  <a:avLst/>
                  <a:gdLst>
                    <a:gd name="T0" fmla="*/ 0 w 6"/>
                    <a:gd name="T1" fmla="*/ 3 h 5"/>
                    <a:gd name="T2" fmla="*/ 5 w 6"/>
                    <a:gd name="T3" fmla="*/ 4 h 5"/>
                    <a:gd name="T4" fmla="*/ 5 w 6"/>
                    <a:gd name="T5" fmla="*/ 0 h 5"/>
                    <a:gd name="T6" fmla="*/ 0 w 6"/>
                    <a:gd name="T7" fmla="*/ 3 h 5"/>
                  </a:gdLst>
                  <a:ahLst/>
                  <a:cxnLst>
                    <a:cxn ang="0">
                      <a:pos x="T0" y="T1"/>
                    </a:cxn>
                    <a:cxn ang="0">
                      <a:pos x="T2" y="T3"/>
                    </a:cxn>
                    <a:cxn ang="0">
                      <a:pos x="T4" y="T5"/>
                    </a:cxn>
                    <a:cxn ang="0">
                      <a:pos x="T6" y="T7"/>
                    </a:cxn>
                  </a:cxnLst>
                  <a:rect l="0" t="0" r="r" b="b"/>
                  <a:pathLst>
                    <a:path w="6" h="5">
                      <a:moveTo>
                        <a:pt x="0" y="3"/>
                      </a:moveTo>
                      <a:lnTo>
                        <a:pt x="5" y="4"/>
                      </a:lnTo>
                      <a:lnTo>
                        <a:pt x="5" y="0"/>
                      </a:lnTo>
                      <a:lnTo>
                        <a:pt x="0" y="3"/>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8" name="Freeform 302"/>
                <p:cNvSpPr>
                  <a:spLocks/>
                </p:cNvSpPr>
                <p:nvPr/>
              </p:nvSpPr>
              <p:spPr bwMode="auto">
                <a:xfrm>
                  <a:off x="3311" y="2450"/>
                  <a:ext cx="13" cy="11"/>
                </a:xfrm>
                <a:custGeom>
                  <a:avLst/>
                  <a:gdLst>
                    <a:gd name="T0" fmla="*/ 0 w 13"/>
                    <a:gd name="T1" fmla="*/ 9 h 11"/>
                    <a:gd name="T2" fmla="*/ 12 w 13"/>
                    <a:gd name="T3" fmla="*/ 10 h 11"/>
                    <a:gd name="T4" fmla="*/ 12 w 13"/>
                    <a:gd name="T5" fmla="*/ 0 h 11"/>
                    <a:gd name="T6" fmla="*/ 0 w 13"/>
                    <a:gd name="T7" fmla="*/ 9 h 11"/>
                  </a:gdLst>
                  <a:ahLst/>
                  <a:cxnLst>
                    <a:cxn ang="0">
                      <a:pos x="T0" y="T1"/>
                    </a:cxn>
                    <a:cxn ang="0">
                      <a:pos x="T2" y="T3"/>
                    </a:cxn>
                    <a:cxn ang="0">
                      <a:pos x="T4" y="T5"/>
                    </a:cxn>
                    <a:cxn ang="0">
                      <a:pos x="T6" y="T7"/>
                    </a:cxn>
                  </a:cxnLst>
                  <a:rect l="0" t="0" r="r" b="b"/>
                  <a:pathLst>
                    <a:path w="13" h="11">
                      <a:moveTo>
                        <a:pt x="0" y="9"/>
                      </a:moveTo>
                      <a:lnTo>
                        <a:pt x="12" y="10"/>
                      </a:lnTo>
                      <a:lnTo>
                        <a:pt x="12" y="0"/>
                      </a:lnTo>
                      <a:lnTo>
                        <a:pt x="0" y="9"/>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 name="Freeform 303"/>
                <p:cNvSpPr>
                  <a:spLocks/>
                </p:cNvSpPr>
                <p:nvPr/>
              </p:nvSpPr>
              <p:spPr bwMode="auto">
                <a:xfrm>
                  <a:off x="3323" y="2450"/>
                  <a:ext cx="12" cy="5"/>
                </a:xfrm>
                <a:custGeom>
                  <a:avLst/>
                  <a:gdLst>
                    <a:gd name="T0" fmla="*/ 0 w 12"/>
                    <a:gd name="T1" fmla="*/ 0 h 5"/>
                    <a:gd name="T2" fmla="*/ 11 w 12"/>
                    <a:gd name="T3" fmla="*/ 0 h 5"/>
                    <a:gd name="T4" fmla="*/ 11 w 12"/>
                    <a:gd name="T5" fmla="*/ 3 h 5"/>
                    <a:gd name="T6" fmla="*/ 0 w 12"/>
                    <a:gd name="T7" fmla="*/ 4 h 5"/>
                    <a:gd name="T8" fmla="*/ 0 w 12"/>
                    <a:gd name="T9" fmla="*/ 0 h 5"/>
                  </a:gdLst>
                  <a:ahLst/>
                  <a:cxnLst>
                    <a:cxn ang="0">
                      <a:pos x="T0" y="T1"/>
                    </a:cxn>
                    <a:cxn ang="0">
                      <a:pos x="T2" y="T3"/>
                    </a:cxn>
                    <a:cxn ang="0">
                      <a:pos x="T4" y="T5"/>
                    </a:cxn>
                    <a:cxn ang="0">
                      <a:pos x="T6" y="T7"/>
                    </a:cxn>
                    <a:cxn ang="0">
                      <a:pos x="T8" y="T9"/>
                    </a:cxn>
                  </a:cxnLst>
                  <a:rect l="0" t="0" r="r" b="b"/>
                  <a:pathLst>
                    <a:path w="12" h="5">
                      <a:moveTo>
                        <a:pt x="0" y="0"/>
                      </a:moveTo>
                      <a:lnTo>
                        <a:pt x="11" y="0"/>
                      </a:lnTo>
                      <a:lnTo>
                        <a:pt x="11" y="3"/>
                      </a:lnTo>
                      <a:lnTo>
                        <a:pt x="0" y="4"/>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 name="Freeform 304"/>
                <p:cNvSpPr>
                  <a:spLocks/>
                </p:cNvSpPr>
                <p:nvPr/>
              </p:nvSpPr>
              <p:spPr bwMode="auto">
                <a:xfrm>
                  <a:off x="3323" y="2450"/>
                  <a:ext cx="13" cy="11"/>
                </a:xfrm>
                <a:custGeom>
                  <a:avLst/>
                  <a:gdLst>
                    <a:gd name="T0" fmla="*/ 0 w 13"/>
                    <a:gd name="T1" fmla="*/ 0 h 11"/>
                    <a:gd name="T2" fmla="*/ 12 w 13"/>
                    <a:gd name="T3" fmla="*/ 0 h 11"/>
                    <a:gd name="T4" fmla="*/ 12 w 13"/>
                    <a:gd name="T5" fmla="*/ 9 h 11"/>
                    <a:gd name="T6" fmla="*/ 0 w 13"/>
                    <a:gd name="T7" fmla="*/ 10 h 11"/>
                    <a:gd name="T8" fmla="*/ 0 w 13"/>
                    <a:gd name="T9" fmla="*/ 0 h 11"/>
                  </a:gdLst>
                  <a:ahLst/>
                  <a:cxnLst>
                    <a:cxn ang="0">
                      <a:pos x="T0" y="T1"/>
                    </a:cxn>
                    <a:cxn ang="0">
                      <a:pos x="T2" y="T3"/>
                    </a:cxn>
                    <a:cxn ang="0">
                      <a:pos x="T4" y="T5"/>
                    </a:cxn>
                    <a:cxn ang="0">
                      <a:pos x="T6" y="T7"/>
                    </a:cxn>
                    <a:cxn ang="0">
                      <a:pos x="T8" y="T9"/>
                    </a:cxn>
                  </a:cxnLst>
                  <a:rect l="0" t="0" r="r" b="b"/>
                  <a:pathLst>
                    <a:path w="13" h="11">
                      <a:moveTo>
                        <a:pt x="0" y="0"/>
                      </a:moveTo>
                      <a:lnTo>
                        <a:pt x="12" y="0"/>
                      </a:lnTo>
                      <a:lnTo>
                        <a:pt x="12" y="9"/>
                      </a:lnTo>
                      <a:lnTo>
                        <a:pt x="0" y="10"/>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1" name="Freeform 305"/>
                <p:cNvSpPr>
                  <a:spLocks/>
                </p:cNvSpPr>
                <p:nvPr/>
              </p:nvSpPr>
              <p:spPr bwMode="auto">
                <a:xfrm>
                  <a:off x="3323" y="2450"/>
                  <a:ext cx="8" cy="5"/>
                </a:xfrm>
                <a:custGeom>
                  <a:avLst/>
                  <a:gdLst>
                    <a:gd name="T0" fmla="*/ 0 w 8"/>
                    <a:gd name="T1" fmla="*/ 4 h 5"/>
                    <a:gd name="T2" fmla="*/ 6 w 8"/>
                    <a:gd name="T3" fmla="*/ 4 h 5"/>
                    <a:gd name="T4" fmla="*/ 7 w 8"/>
                    <a:gd name="T5" fmla="*/ 0 h 5"/>
                    <a:gd name="T6" fmla="*/ 0 w 8"/>
                    <a:gd name="T7" fmla="*/ 4 h 5"/>
                  </a:gdLst>
                  <a:ahLst/>
                  <a:cxnLst>
                    <a:cxn ang="0">
                      <a:pos x="T0" y="T1"/>
                    </a:cxn>
                    <a:cxn ang="0">
                      <a:pos x="T2" y="T3"/>
                    </a:cxn>
                    <a:cxn ang="0">
                      <a:pos x="T4" y="T5"/>
                    </a:cxn>
                    <a:cxn ang="0">
                      <a:pos x="T6" y="T7"/>
                    </a:cxn>
                  </a:cxnLst>
                  <a:rect l="0" t="0" r="r" b="b"/>
                  <a:pathLst>
                    <a:path w="8" h="5">
                      <a:moveTo>
                        <a:pt x="0" y="4"/>
                      </a:moveTo>
                      <a:lnTo>
                        <a:pt x="6" y="4"/>
                      </a:lnTo>
                      <a:lnTo>
                        <a:pt x="7" y="0"/>
                      </a:lnTo>
                      <a:lnTo>
                        <a:pt x="0" y="4"/>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2" name="Freeform 306"/>
                <p:cNvSpPr>
                  <a:spLocks/>
                </p:cNvSpPr>
                <p:nvPr/>
              </p:nvSpPr>
              <p:spPr bwMode="auto">
                <a:xfrm>
                  <a:off x="3323" y="2450"/>
                  <a:ext cx="12" cy="11"/>
                </a:xfrm>
                <a:custGeom>
                  <a:avLst/>
                  <a:gdLst>
                    <a:gd name="T0" fmla="*/ 0 w 12"/>
                    <a:gd name="T1" fmla="*/ 10 h 11"/>
                    <a:gd name="T2" fmla="*/ 10 w 12"/>
                    <a:gd name="T3" fmla="*/ 10 h 11"/>
                    <a:gd name="T4" fmla="*/ 11 w 12"/>
                    <a:gd name="T5" fmla="*/ 0 h 11"/>
                    <a:gd name="T6" fmla="*/ 0 w 12"/>
                    <a:gd name="T7" fmla="*/ 10 h 11"/>
                  </a:gdLst>
                  <a:ahLst/>
                  <a:cxnLst>
                    <a:cxn ang="0">
                      <a:pos x="T0" y="T1"/>
                    </a:cxn>
                    <a:cxn ang="0">
                      <a:pos x="T2" y="T3"/>
                    </a:cxn>
                    <a:cxn ang="0">
                      <a:pos x="T4" y="T5"/>
                    </a:cxn>
                    <a:cxn ang="0">
                      <a:pos x="T6" y="T7"/>
                    </a:cxn>
                  </a:cxnLst>
                  <a:rect l="0" t="0" r="r" b="b"/>
                  <a:pathLst>
                    <a:path w="12" h="11">
                      <a:moveTo>
                        <a:pt x="0" y="10"/>
                      </a:moveTo>
                      <a:lnTo>
                        <a:pt x="10" y="10"/>
                      </a:lnTo>
                      <a:lnTo>
                        <a:pt x="11" y="0"/>
                      </a:lnTo>
                      <a:lnTo>
                        <a:pt x="0" y="1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3" name="Freeform 307"/>
                <p:cNvSpPr>
                  <a:spLocks/>
                </p:cNvSpPr>
                <p:nvPr/>
              </p:nvSpPr>
              <p:spPr bwMode="auto">
                <a:xfrm>
                  <a:off x="3334" y="2450"/>
                  <a:ext cx="10" cy="5"/>
                </a:xfrm>
                <a:custGeom>
                  <a:avLst/>
                  <a:gdLst>
                    <a:gd name="T0" fmla="*/ 1 w 10"/>
                    <a:gd name="T1" fmla="*/ 0 h 5"/>
                    <a:gd name="T2" fmla="*/ 9 w 10"/>
                    <a:gd name="T3" fmla="*/ 0 h 5"/>
                    <a:gd name="T4" fmla="*/ 9 w 10"/>
                    <a:gd name="T5" fmla="*/ 4 h 5"/>
                    <a:gd name="T6" fmla="*/ 0 w 10"/>
                    <a:gd name="T7" fmla="*/ 4 h 5"/>
                    <a:gd name="T8" fmla="*/ 1 w 10"/>
                    <a:gd name="T9" fmla="*/ 0 h 5"/>
                  </a:gdLst>
                  <a:ahLst/>
                  <a:cxnLst>
                    <a:cxn ang="0">
                      <a:pos x="T0" y="T1"/>
                    </a:cxn>
                    <a:cxn ang="0">
                      <a:pos x="T2" y="T3"/>
                    </a:cxn>
                    <a:cxn ang="0">
                      <a:pos x="T4" y="T5"/>
                    </a:cxn>
                    <a:cxn ang="0">
                      <a:pos x="T6" y="T7"/>
                    </a:cxn>
                    <a:cxn ang="0">
                      <a:pos x="T8" y="T9"/>
                    </a:cxn>
                  </a:cxnLst>
                  <a:rect l="0" t="0" r="r" b="b"/>
                  <a:pathLst>
                    <a:path w="10" h="5">
                      <a:moveTo>
                        <a:pt x="1" y="0"/>
                      </a:moveTo>
                      <a:lnTo>
                        <a:pt x="9" y="0"/>
                      </a:lnTo>
                      <a:lnTo>
                        <a:pt x="9" y="4"/>
                      </a:lnTo>
                      <a:lnTo>
                        <a:pt x="0" y="4"/>
                      </a:lnTo>
                      <a:lnTo>
                        <a:pt x="1"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4" name="Freeform 308"/>
                <p:cNvSpPr>
                  <a:spLocks/>
                </p:cNvSpPr>
                <p:nvPr/>
              </p:nvSpPr>
              <p:spPr bwMode="auto">
                <a:xfrm>
                  <a:off x="3334" y="2450"/>
                  <a:ext cx="12" cy="11"/>
                </a:xfrm>
                <a:custGeom>
                  <a:avLst/>
                  <a:gdLst>
                    <a:gd name="T0" fmla="*/ 1 w 12"/>
                    <a:gd name="T1" fmla="*/ 0 h 11"/>
                    <a:gd name="T2" fmla="*/ 11 w 12"/>
                    <a:gd name="T3" fmla="*/ 0 h 11"/>
                    <a:gd name="T4" fmla="*/ 11 w 12"/>
                    <a:gd name="T5" fmla="*/ 10 h 11"/>
                    <a:gd name="T6" fmla="*/ 0 w 12"/>
                    <a:gd name="T7" fmla="*/ 10 h 11"/>
                    <a:gd name="T8" fmla="*/ 1 w 12"/>
                    <a:gd name="T9" fmla="*/ 0 h 11"/>
                  </a:gdLst>
                  <a:ahLst/>
                  <a:cxnLst>
                    <a:cxn ang="0">
                      <a:pos x="T0" y="T1"/>
                    </a:cxn>
                    <a:cxn ang="0">
                      <a:pos x="T2" y="T3"/>
                    </a:cxn>
                    <a:cxn ang="0">
                      <a:pos x="T4" y="T5"/>
                    </a:cxn>
                    <a:cxn ang="0">
                      <a:pos x="T6" y="T7"/>
                    </a:cxn>
                    <a:cxn ang="0">
                      <a:pos x="T8" y="T9"/>
                    </a:cxn>
                  </a:cxnLst>
                  <a:rect l="0" t="0" r="r" b="b"/>
                  <a:pathLst>
                    <a:path w="12" h="11">
                      <a:moveTo>
                        <a:pt x="1" y="0"/>
                      </a:moveTo>
                      <a:lnTo>
                        <a:pt x="11" y="0"/>
                      </a:lnTo>
                      <a:lnTo>
                        <a:pt x="11" y="10"/>
                      </a:lnTo>
                      <a:lnTo>
                        <a:pt x="0" y="10"/>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5" name="Freeform 309"/>
                <p:cNvSpPr>
                  <a:spLocks/>
                </p:cNvSpPr>
                <p:nvPr/>
              </p:nvSpPr>
              <p:spPr bwMode="auto">
                <a:xfrm>
                  <a:off x="3335" y="2450"/>
                  <a:ext cx="9" cy="6"/>
                </a:xfrm>
                <a:custGeom>
                  <a:avLst/>
                  <a:gdLst>
                    <a:gd name="T0" fmla="*/ 0 w 9"/>
                    <a:gd name="T1" fmla="*/ 4 h 6"/>
                    <a:gd name="T2" fmla="*/ 7 w 9"/>
                    <a:gd name="T3" fmla="*/ 5 h 6"/>
                    <a:gd name="T4" fmla="*/ 8 w 9"/>
                    <a:gd name="T5" fmla="*/ 0 h 6"/>
                    <a:gd name="T6" fmla="*/ 0 w 9"/>
                    <a:gd name="T7" fmla="*/ 4 h 6"/>
                  </a:gdLst>
                  <a:ahLst/>
                  <a:cxnLst>
                    <a:cxn ang="0">
                      <a:pos x="T0" y="T1"/>
                    </a:cxn>
                    <a:cxn ang="0">
                      <a:pos x="T2" y="T3"/>
                    </a:cxn>
                    <a:cxn ang="0">
                      <a:pos x="T4" y="T5"/>
                    </a:cxn>
                    <a:cxn ang="0">
                      <a:pos x="T6" y="T7"/>
                    </a:cxn>
                  </a:cxnLst>
                  <a:rect l="0" t="0" r="r" b="b"/>
                  <a:pathLst>
                    <a:path w="9" h="6">
                      <a:moveTo>
                        <a:pt x="0" y="4"/>
                      </a:moveTo>
                      <a:lnTo>
                        <a:pt x="7" y="5"/>
                      </a:lnTo>
                      <a:lnTo>
                        <a:pt x="8" y="0"/>
                      </a:lnTo>
                      <a:lnTo>
                        <a:pt x="0" y="4"/>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6" name="Freeform 310"/>
                <p:cNvSpPr>
                  <a:spLocks/>
                </p:cNvSpPr>
                <p:nvPr/>
              </p:nvSpPr>
              <p:spPr bwMode="auto">
                <a:xfrm>
                  <a:off x="3335" y="2450"/>
                  <a:ext cx="11" cy="11"/>
                </a:xfrm>
                <a:custGeom>
                  <a:avLst/>
                  <a:gdLst>
                    <a:gd name="T0" fmla="*/ 0 w 11"/>
                    <a:gd name="T1" fmla="*/ 9 h 11"/>
                    <a:gd name="T2" fmla="*/ 9 w 11"/>
                    <a:gd name="T3" fmla="*/ 10 h 11"/>
                    <a:gd name="T4" fmla="*/ 10 w 11"/>
                    <a:gd name="T5" fmla="*/ 0 h 11"/>
                    <a:gd name="T6" fmla="*/ 0 w 11"/>
                    <a:gd name="T7" fmla="*/ 9 h 11"/>
                  </a:gdLst>
                  <a:ahLst/>
                  <a:cxnLst>
                    <a:cxn ang="0">
                      <a:pos x="T0" y="T1"/>
                    </a:cxn>
                    <a:cxn ang="0">
                      <a:pos x="T2" y="T3"/>
                    </a:cxn>
                    <a:cxn ang="0">
                      <a:pos x="T4" y="T5"/>
                    </a:cxn>
                    <a:cxn ang="0">
                      <a:pos x="T6" y="T7"/>
                    </a:cxn>
                  </a:cxnLst>
                  <a:rect l="0" t="0" r="r" b="b"/>
                  <a:pathLst>
                    <a:path w="11" h="11">
                      <a:moveTo>
                        <a:pt x="0" y="9"/>
                      </a:moveTo>
                      <a:lnTo>
                        <a:pt x="9" y="10"/>
                      </a:lnTo>
                      <a:lnTo>
                        <a:pt x="10" y="0"/>
                      </a:lnTo>
                      <a:lnTo>
                        <a:pt x="0" y="9"/>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7" name="Freeform 311"/>
                <p:cNvSpPr>
                  <a:spLocks/>
                </p:cNvSpPr>
                <p:nvPr/>
              </p:nvSpPr>
              <p:spPr bwMode="auto">
                <a:xfrm>
                  <a:off x="3345" y="2450"/>
                  <a:ext cx="12" cy="6"/>
                </a:xfrm>
                <a:custGeom>
                  <a:avLst/>
                  <a:gdLst>
                    <a:gd name="T0" fmla="*/ 1 w 12"/>
                    <a:gd name="T1" fmla="*/ 0 h 6"/>
                    <a:gd name="T2" fmla="*/ 11 w 12"/>
                    <a:gd name="T3" fmla="*/ 0 h 6"/>
                    <a:gd name="T4" fmla="*/ 11 w 12"/>
                    <a:gd name="T5" fmla="*/ 4 h 6"/>
                    <a:gd name="T6" fmla="*/ 0 w 12"/>
                    <a:gd name="T7" fmla="*/ 5 h 6"/>
                    <a:gd name="T8" fmla="*/ 1 w 12"/>
                    <a:gd name="T9" fmla="*/ 0 h 6"/>
                  </a:gdLst>
                  <a:ahLst/>
                  <a:cxnLst>
                    <a:cxn ang="0">
                      <a:pos x="T0" y="T1"/>
                    </a:cxn>
                    <a:cxn ang="0">
                      <a:pos x="T2" y="T3"/>
                    </a:cxn>
                    <a:cxn ang="0">
                      <a:pos x="T4" y="T5"/>
                    </a:cxn>
                    <a:cxn ang="0">
                      <a:pos x="T6" y="T7"/>
                    </a:cxn>
                    <a:cxn ang="0">
                      <a:pos x="T8" y="T9"/>
                    </a:cxn>
                  </a:cxnLst>
                  <a:rect l="0" t="0" r="r" b="b"/>
                  <a:pathLst>
                    <a:path w="12" h="6">
                      <a:moveTo>
                        <a:pt x="1" y="0"/>
                      </a:moveTo>
                      <a:lnTo>
                        <a:pt x="11" y="0"/>
                      </a:lnTo>
                      <a:lnTo>
                        <a:pt x="11" y="4"/>
                      </a:lnTo>
                      <a:lnTo>
                        <a:pt x="0" y="5"/>
                      </a:lnTo>
                      <a:lnTo>
                        <a:pt x="1"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8" name="Freeform 312"/>
                <p:cNvSpPr>
                  <a:spLocks/>
                </p:cNvSpPr>
                <p:nvPr/>
              </p:nvSpPr>
              <p:spPr bwMode="auto">
                <a:xfrm>
                  <a:off x="3345" y="2450"/>
                  <a:ext cx="15" cy="11"/>
                </a:xfrm>
                <a:custGeom>
                  <a:avLst/>
                  <a:gdLst>
                    <a:gd name="T0" fmla="*/ 1 w 15"/>
                    <a:gd name="T1" fmla="*/ 0 h 11"/>
                    <a:gd name="T2" fmla="*/ 14 w 15"/>
                    <a:gd name="T3" fmla="*/ 0 h 11"/>
                    <a:gd name="T4" fmla="*/ 14 w 15"/>
                    <a:gd name="T5" fmla="*/ 9 h 11"/>
                    <a:gd name="T6" fmla="*/ 0 w 15"/>
                    <a:gd name="T7" fmla="*/ 10 h 11"/>
                    <a:gd name="T8" fmla="*/ 1 w 15"/>
                    <a:gd name="T9" fmla="*/ 0 h 11"/>
                  </a:gdLst>
                  <a:ahLst/>
                  <a:cxnLst>
                    <a:cxn ang="0">
                      <a:pos x="T0" y="T1"/>
                    </a:cxn>
                    <a:cxn ang="0">
                      <a:pos x="T2" y="T3"/>
                    </a:cxn>
                    <a:cxn ang="0">
                      <a:pos x="T4" y="T5"/>
                    </a:cxn>
                    <a:cxn ang="0">
                      <a:pos x="T6" y="T7"/>
                    </a:cxn>
                    <a:cxn ang="0">
                      <a:pos x="T8" y="T9"/>
                    </a:cxn>
                  </a:cxnLst>
                  <a:rect l="0" t="0" r="r" b="b"/>
                  <a:pathLst>
                    <a:path w="15" h="11">
                      <a:moveTo>
                        <a:pt x="1" y="0"/>
                      </a:moveTo>
                      <a:lnTo>
                        <a:pt x="14" y="0"/>
                      </a:lnTo>
                      <a:lnTo>
                        <a:pt x="14" y="9"/>
                      </a:lnTo>
                      <a:lnTo>
                        <a:pt x="0" y="10"/>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 name="Freeform 313"/>
                <p:cNvSpPr>
                  <a:spLocks/>
                </p:cNvSpPr>
                <p:nvPr/>
              </p:nvSpPr>
              <p:spPr bwMode="auto">
                <a:xfrm>
                  <a:off x="3347" y="2454"/>
                  <a:ext cx="10" cy="7"/>
                </a:xfrm>
                <a:custGeom>
                  <a:avLst/>
                  <a:gdLst>
                    <a:gd name="T0" fmla="*/ 0 w 10"/>
                    <a:gd name="T1" fmla="*/ 5 h 7"/>
                    <a:gd name="T2" fmla="*/ 9 w 10"/>
                    <a:gd name="T3" fmla="*/ 6 h 7"/>
                    <a:gd name="T4" fmla="*/ 9 w 10"/>
                    <a:gd name="T5" fmla="*/ 0 h 7"/>
                    <a:gd name="T6" fmla="*/ 0 w 10"/>
                    <a:gd name="T7" fmla="*/ 5 h 7"/>
                  </a:gdLst>
                  <a:ahLst/>
                  <a:cxnLst>
                    <a:cxn ang="0">
                      <a:pos x="T0" y="T1"/>
                    </a:cxn>
                    <a:cxn ang="0">
                      <a:pos x="T2" y="T3"/>
                    </a:cxn>
                    <a:cxn ang="0">
                      <a:pos x="T4" y="T5"/>
                    </a:cxn>
                    <a:cxn ang="0">
                      <a:pos x="T6" y="T7"/>
                    </a:cxn>
                  </a:cxnLst>
                  <a:rect l="0" t="0" r="r" b="b"/>
                  <a:pathLst>
                    <a:path w="10" h="7">
                      <a:moveTo>
                        <a:pt x="0" y="5"/>
                      </a:moveTo>
                      <a:lnTo>
                        <a:pt x="9" y="6"/>
                      </a:lnTo>
                      <a:lnTo>
                        <a:pt x="9" y="0"/>
                      </a:lnTo>
                      <a:lnTo>
                        <a:pt x="0" y="5"/>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 name="Freeform 314"/>
                <p:cNvSpPr>
                  <a:spLocks/>
                </p:cNvSpPr>
                <p:nvPr/>
              </p:nvSpPr>
              <p:spPr bwMode="auto">
                <a:xfrm>
                  <a:off x="3347" y="2454"/>
                  <a:ext cx="13" cy="7"/>
                </a:xfrm>
                <a:custGeom>
                  <a:avLst/>
                  <a:gdLst>
                    <a:gd name="T0" fmla="*/ 0 w 13"/>
                    <a:gd name="T1" fmla="*/ 5 h 7"/>
                    <a:gd name="T2" fmla="*/ 11 w 13"/>
                    <a:gd name="T3" fmla="*/ 6 h 7"/>
                    <a:gd name="T4" fmla="*/ 12 w 13"/>
                    <a:gd name="T5" fmla="*/ 0 h 7"/>
                    <a:gd name="T6" fmla="*/ 0 w 13"/>
                    <a:gd name="T7" fmla="*/ 5 h 7"/>
                  </a:gdLst>
                  <a:ahLst/>
                  <a:cxnLst>
                    <a:cxn ang="0">
                      <a:pos x="T0" y="T1"/>
                    </a:cxn>
                    <a:cxn ang="0">
                      <a:pos x="T2" y="T3"/>
                    </a:cxn>
                    <a:cxn ang="0">
                      <a:pos x="T4" y="T5"/>
                    </a:cxn>
                    <a:cxn ang="0">
                      <a:pos x="T6" y="T7"/>
                    </a:cxn>
                  </a:cxnLst>
                  <a:rect l="0" t="0" r="r" b="b"/>
                  <a:pathLst>
                    <a:path w="13" h="7">
                      <a:moveTo>
                        <a:pt x="0" y="5"/>
                      </a:moveTo>
                      <a:lnTo>
                        <a:pt x="11" y="6"/>
                      </a:lnTo>
                      <a:lnTo>
                        <a:pt x="12" y="0"/>
                      </a:lnTo>
                      <a:lnTo>
                        <a:pt x="0" y="5"/>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 name="Freeform 315"/>
                <p:cNvSpPr>
                  <a:spLocks/>
                </p:cNvSpPr>
                <p:nvPr/>
              </p:nvSpPr>
              <p:spPr bwMode="auto">
                <a:xfrm>
                  <a:off x="3359" y="2454"/>
                  <a:ext cx="10" cy="7"/>
                </a:xfrm>
                <a:custGeom>
                  <a:avLst/>
                  <a:gdLst>
                    <a:gd name="T0" fmla="*/ 0 w 10"/>
                    <a:gd name="T1" fmla="*/ 0 h 7"/>
                    <a:gd name="T2" fmla="*/ 9 w 10"/>
                    <a:gd name="T3" fmla="*/ 0 h 7"/>
                    <a:gd name="T4" fmla="*/ 9 w 10"/>
                    <a:gd name="T5" fmla="*/ 6 h 7"/>
                    <a:gd name="T6" fmla="*/ 0 w 10"/>
                    <a:gd name="T7" fmla="*/ 6 h 7"/>
                    <a:gd name="T8" fmla="*/ 0 w 10"/>
                    <a:gd name="T9" fmla="*/ 0 h 7"/>
                  </a:gdLst>
                  <a:ahLst/>
                  <a:cxnLst>
                    <a:cxn ang="0">
                      <a:pos x="T0" y="T1"/>
                    </a:cxn>
                    <a:cxn ang="0">
                      <a:pos x="T2" y="T3"/>
                    </a:cxn>
                    <a:cxn ang="0">
                      <a:pos x="T4" y="T5"/>
                    </a:cxn>
                    <a:cxn ang="0">
                      <a:pos x="T6" y="T7"/>
                    </a:cxn>
                    <a:cxn ang="0">
                      <a:pos x="T8" y="T9"/>
                    </a:cxn>
                  </a:cxnLst>
                  <a:rect l="0" t="0" r="r" b="b"/>
                  <a:pathLst>
                    <a:path w="10" h="7">
                      <a:moveTo>
                        <a:pt x="0" y="0"/>
                      </a:moveTo>
                      <a:lnTo>
                        <a:pt x="9" y="0"/>
                      </a:lnTo>
                      <a:lnTo>
                        <a:pt x="9" y="6"/>
                      </a:lnTo>
                      <a:lnTo>
                        <a:pt x="0" y="6"/>
                      </a:lnTo>
                      <a:lnTo>
                        <a:pt x="0"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2" name="Freeform 316"/>
                <p:cNvSpPr>
                  <a:spLocks/>
                </p:cNvSpPr>
                <p:nvPr/>
              </p:nvSpPr>
              <p:spPr bwMode="auto">
                <a:xfrm>
                  <a:off x="3359" y="2454"/>
                  <a:ext cx="12" cy="7"/>
                </a:xfrm>
                <a:custGeom>
                  <a:avLst/>
                  <a:gdLst>
                    <a:gd name="T0" fmla="*/ 0 w 12"/>
                    <a:gd name="T1" fmla="*/ 0 h 7"/>
                    <a:gd name="T2" fmla="*/ 11 w 12"/>
                    <a:gd name="T3" fmla="*/ 0 h 7"/>
                    <a:gd name="T4" fmla="*/ 11 w 12"/>
                    <a:gd name="T5" fmla="*/ 6 h 7"/>
                    <a:gd name="T6" fmla="*/ 0 w 12"/>
                    <a:gd name="T7" fmla="*/ 6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lnTo>
                        <a:pt x="11" y="0"/>
                      </a:lnTo>
                      <a:lnTo>
                        <a:pt x="11" y="6"/>
                      </a:lnTo>
                      <a:lnTo>
                        <a:pt x="0" y="6"/>
                      </a:lnTo>
                      <a:lnTo>
                        <a:pt x="0"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3" name="Freeform 317"/>
                <p:cNvSpPr>
                  <a:spLocks/>
                </p:cNvSpPr>
                <p:nvPr/>
              </p:nvSpPr>
              <p:spPr bwMode="auto">
                <a:xfrm>
                  <a:off x="3361" y="2454"/>
                  <a:ext cx="8" cy="7"/>
                </a:xfrm>
                <a:custGeom>
                  <a:avLst/>
                  <a:gdLst>
                    <a:gd name="T0" fmla="*/ 0 w 8"/>
                    <a:gd name="T1" fmla="*/ 6 h 7"/>
                    <a:gd name="T2" fmla="*/ 6 w 8"/>
                    <a:gd name="T3" fmla="*/ 6 h 7"/>
                    <a:gd name="T4" fmla="*/ 7 w 8"/>
                    <a:gd name="T5" fmla="*/ 0 h 7"/>
                    <a:gd name="T6" fmla="*/ 0 w 8"/>
                    <a:gd name="T7" fmla="*/ 6 h 7"/>
                  </a:gdLst>
                  <a:ahLst/>
                  <a:cxnLst>
                    <a:cxn ang="0">
                      <a:pos x="T0" y="T1"/>
                    </a:cxn>
                    <a:cxn ang="0">
                      <a:pos x="T2" y="T3"/>
                    </a:cxn>
                    <a:cxn ang="0">
                      <a:pos x="T4" y="T5"/>
                    </a:cxn>
                    <a:cxn ang="0">
                      <a:pos x="T6" y="T7"/>
                    </a:cxn>
                  </a:cxnLst>
                  <a:rect l="0" t="0" r="r" b="b"/>
                  <a:pathLst>
                    <a:path w="8" h="7">
                      <a:moveTo>
                        <a:pt x="0" y="6"/>
                      </a:moveTo>
                      <a:lnTo>
                        <a:pt x="6" y="6"/>
                      </a:lnTo>
                      <a:lnTo>
                        <a:pt x="7" y="0"/>
                      </a:lnTo>
                      <a:lnTo>
                        <a:pt x="0" y="6"/>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4" name="Freeform 318"/>
                <p:cNvSpPr>
                  <a:spLocks/>
                </p:cNvSpPr>
                <p:nvPr/>
              </p:nvSpPr>
              <p:spPr bwMode="auto">
                <a:xfrm>
                  <a:off x="3361" y="2454"/>
                  <a:ext cx="10" cy="7"/>
                </a:xfrm>
                <a:custGeom>
                  <a:avLst/>
                  <a:gdLst>
                    <a:gd name="T0" fmla="*/ 0 w 10"/>
                    <a:gd name="T1" fmla="*/ 6 h 7"/>
                    <a:gd name="T2" fmla="*/ 8 w 10"/>
                    <a:gd name="T3" fmla="*/ 6 h 7"/>
                    <a:gd name="T4" fmla="*/ 9 w 10"/>
                    <a:gd name="T5" fmla="*/ 0 h 7"/>
                    <a:gd name="T6" fmla="*/ 0 w 10"/>
                    <a:gd name="T7" fmla="*/ 6 h 7"/>
                  </a:gdLst>
                  <a:ahLst/>
                  <a:cxnLst>
                    <a:cxn ang="0">
                      <a:pos x="T0" y="T1"/>
                    </a:cxn>
                    <a:cxn ang="0">
                      <a:pos x="T2" y="T3"/>
                    </a:cxn>
                    <a:cxn ang="0">
                      <a:pos x="T4" y="T5"/>
                    </a:cxn>
                    <a:cxn ang="0">
                      <a:pos x="T6" y="T7"/>
                    </a:cxn>
                  </a:cxnLst>
                  <a:rect l="0" t="0" r="r" b="b"/>
                  <a:pathLst>
                    <a:path w="10" h="7">
                      <a:moveTo>
                        <a:pt x="0" y="6"/>
                      </a:moveTo>
                      <a:lnTo>
                        <a:pt x="8" y="6"/>
                      </a:lnTo>
                      <a:lnTo>
                        <a:pt x="9" y="0"/>
                      </a:lnTo>
                      <a:lnTo>
                        <a:pt x="0" y="6"/>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5" name="Freeform 319"/>
                <p:cNvSpPr>
                  <a:spLocks/>
                </p:cNvSpPr>
                <p:nvPr/>
              </p:nvSpPr>
              <p:spPr bwMode="auto">
                <a:xfrm>
                  <a:off x="3368" y="2454"/>
                  <a:ext cx="12" cy="7"/>
                </a:xfrm>
                <a:custGeom>
                  <a:avLst/>
                  <a:gdLst>
                    <a:gd name="T0" fmla="*/ 1 w 12"/>
                    <a:gd name="T1" fmla="*/ 0 h 7"/>
                    <a:gd name="T2" fmla="*/ 11 w 12"/>
                    <a:gd name="T3" fmla="*/ 0 h 7"/>
                    <a:gd name="T4" fmla="*/ 11 w 12"/>
                    <a:gd name="T5" fmla="*/ 6 h 7"/>
                    <a:gd name="T6" fmla="*/ 0 w 12"/>
                    <a:gd name="T7" fmla="*/ 6 h 7"/>
                    <a:gd name="T8" fmla="*/ 1 w 12"/>
                    <a:gd name="T9" fmla="*/ 0 h 7"/>
                  </a:gdLst>
                  <a:ahLst/>
                  <a:cxnLst>
                    <a:cxn ang="0">
                      <a:pos x="T0" y="T1"/>
                    </a:cxn>
                    <a:cxn ang="0">
                      <a:pos x="T2" y="T3"/>
                    </a:cxn>
                    <a:cxn ang="0">
                      <a:pos x="T4" y="T5"/>
                    </a:cxn>
                    <a:cxn ang="0">
                      <a:pos x="T6" y="T7"/>
                    </a:cxn>
                    <a:cxn ang="0">
                      <a:pos x="T8" y="T9"/>
                    </a:cxn>
                  </a:cxnLst>
                  <a:rect l="0" t="0" r="r" b="b"/>
                  <a:pathLst>
                    <a:path w="12" h="7">
                      <a:moveTo>
                        <a:pt x="1" y="0"/>
                      </a:moveTo>
                      <a:lnTo>
                        <a:pt x="11" y="0"/>
                      </a:lnTo>
                      <a:lnTo>
                        <a:pt x="11" y="6"/>
                      </a:lnTo>
                      <a:lnTo>
                        <a:pt x="0" y="6"/>
                      </a:lnTo>
                      <a:lnTo>
                        <a:pt x="1"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6" name="Freeform 320"/>
                <p:cNvSpPr>
                  <a:spLocks/>
                </p:cNvSpPr>
                <p:nvPr/>
              </p:nvSpPr>
              <p:spPr bwMode="auto">
                <a:xfrm>
                  <a:off x="3368" y="2454"/>
                  <a:ext cx="16" cy="7"/>
                </a:xfrm>
                <a:custGeom>
                  <a:avLst/>
                  <a:gdLst>
                    <a:gd name="T0" fmla="*/ 1 w 16"/>
                    <a:gd name="T1" fmla="*/ 0 h 7"/>
                    <a:gd name="T2" fmla="*/ 15 w 16"/>
                    <a:gd name="T3" fmla="*/ 0 h 7"/>
                    <a:gd name="T4" fmla="*/ 15 w 16"/>
                    <a:gd name="T5" fmla="*/ 6 h 7"/>
                    <a:gd name="T6" fmla="*/ 0 w 16"/>
                    <a:gd name="T7" fmla="*/ 6 h 7"/>
                    <a:gd name="T8" fmla="*/ 1 w 16"/>
                    <a:gd name="T9" fmla="*/ 0 h 7"/>
                  </a:gdLst>
                  <a:ahLst/>
                  <a:cxnLst>
                    <a:cxn ang="0">
                      <a:pos x="T0" y="T1"/>
                    </a:cxn>
                    <a:cxn ang="0">
                      <a:pos x="T2" y="T3"/>
                    </a:cxn>
                    <a:cxn ang="0">
                      <a:pos x="T4" y="T5"/>
                    </a:cxn>
                    <a:cxn ang="0">
                      <a:pos x="T6" y="T7"/>
                    </a:cxn>
                    <a:cxn ang="0">
                      <a:pos x="T8" y="T9"/>
                    </a:cxn>
                  </a:cxnLst>
                  <a:rect l="0" t="0" r="r" b="b"/>
                  <a:pathLst>
                    <a:path w="16" h="7">
                      <a:moveTo>
                        <a:pt x="1" y="0"/>
                      </a:moveTo>
                      <a:lnTo>
                        <a:pt x="15" y="0"/>
                      </a:lnTo>
                      <a:lnTo>
                        <a:pt x="15" y="6"/>
                      </a:lnTo>
                      <a:lnTo>
                        <a:pt x="0" y="6"/>
                      </a:lnTo>
                      <a:lnTo>
                        <a:pt x="1"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5" name="Freeform 321"/>
              <p:cNvSpPr>
                <a:spLocks/>
              </p:cNvSpPr>
              <p:nvPr/>
            </p:nvSpPr>
            <p:spPr bwMode="auto">
              <a:xfrm>
                <a:off x="3400" y="2404"/>
                <a:ext cx="75" cy="27"/>
              </a:xfrm>
              <a:custGeom>
                <a:avLst/>
                <a:gdLst>
                  <a:gd name="T0" fmla="*/ 0 w 75"/>
                  <a:gd name="T1" fmla="*/ 25 h 27"/>
                  <a:gd name="T2" fmla="*/ 1 w 75"/>
                  <a:gd name="T3" fmla="*/ 21 h 27"/>
                  <a:gd name="T4" fmla="*/ 2 w 75"/>
                  <a:gd name="T5" fmla="*/ 16 h 27"/>
                  <a:gd name="T6" fmla="*/ 5 w 75"/>
                  <a:gd name="T7" fmla="*/ 13 h 27"/>
                  <a:gd name="T8" fmla="*/ 10 w 75"/>
                  <a:gd name="T9" fmla="*/ 13 h 27"/>
                  <a:gd name="T10" fmla="*/ 14 w 75"/>
                  <a:gd name="T11" fmla="*/ 11 h 27"/>
                  <a:gd name="T12" fmla="*/ 15 w 75"/>
                  <a:gd name="T13" fmla="*/ 8 h 27"/>
                  <a:gd name="T14" fmla="*/ 16 w 75"/>
                  <a:gd name="T15" fmla="*/ 8 h 27"/>
                  <a:gd name="T16" fmla="*/ 21 w 75"/>
                  <a:gd name="T17" fmla="*/ 5 h 27"/>
                  <a:gd name="T18" fmla="*/ 29 w 75"/>
                  <a:gd name="T19" fmla="*/ 4 h 27"/>
                  <a:gd name="T20" fmla="*/ 39 w 75"/>
                  <a:gd name="T21" fmla="*/ 4 h 27"/>
                  <a:gd name="T22" fmla="*/ 44 w 75"/>
                  <a:gd name="T23" fmla="*/ 3 h 27"/>
                  <a:gd name="T24" fmla="*/ 47 w 75"/>
                  <a:gd name="T25" fmla="*/ 3 h 27"/>
                  <a:gd name="T26" fmla="*/ 48 w 75"/>
                  <a:gd name="T27" fmla="*/ 2 h 27"/>
                  <a:gd name="T28" fmla="*/ 57 w 75"/>
                  <a:gd name="T29" fmla="*/ 0 h 27"/>
                  <a:gd name="T30" fmla="*/ 68 w 75"/>
                  <a:gd name="T31" fmla="*/ 1 h 27"/>
                  <a:gd name="T32" fmla="*/ 71 w 75"/>
                  <a:gd name="T33" fmla="*/ 3 h 27"/>
                  <a:gd name="T34" fmla="*/ 74 w 75"/>
                  <a:gd name="T35" fmla="*/ 5 h 27"/>
                  <a:gd name="T36" fmla="*/ 72 w 75"/>
                  <a:gd name="T37" fmla="*/ 8 h 27"/>
                  <a:gd name="T38" fmla="*/ 68 w 75"/>
                  <a:gd name="T39" fmla="*/ 12 h 27"/>
                  <a:gd name="T40" fmla="*/ 64 w 75"/>
                  <a:gd name="T41" fmla="*/ 15 h 27"/>
                  <a:gd name="T42" fmla="*/ 57 w 75"/>
                  <a:gd name="T43" fmla="*/ 15 h 27"/>
                  <a:gd name="T44" fmla="*/ 49 w 75"/>
                  <a:gd name="T45" fmla="*/ 13 h 27"/>
                  <a:gd name="T46" fmla="*/ 44 w 75"/>
                  <a:gd name="T47" fmla="*/ 12 h 27"/>
                  <a:gd name="T48" fmla="*/ 42 w 75"/>
                  <a:gd name="T49" fmla="*/ 12 h 27"/>
                  <a:gd name="T50" fmla="*/ 39 w 75"/>
                  <a:gd name="T51" fmla="*/ 13 h 27"/>
                  <a:gd name="T52" fmla="*/ 30 w 75"/>
                  <a:gd name="T53" fmla="*/ 14 h 27"/>
                  <a:gd name="T54" fmla="*/ 16 w 75"/>
                  <a:gd name="T55" fmla="*/ 15 h 27"/>
                  <a:gd name="T56" fmla="*/ 10 w 75"/>
                  <a:gd name="T57" fmla="*/ 18 h 27"/>
                  <a:gd name="T58" fmla="*/ 7 w 75"/>
                  <a:gd name="T59" fmla="*/ 19 h 27"/>
                  <a:gd name="T60" fmla="*/ 6 w 75"/>
                  <a:gd name="T61" fmla="*/ 20 h 27"/>
                  <a:gd name="T62" fmla="*/ 3 w 75"/>
                  <a:gd name="T63"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27">
                    <a:moveTo>
                      <a:pt x="0" y="26"/>
                    </a:moveTo>
                    <a:lnTo>
                      <a:pt x="0" y="25"/>
                    </a:lnTo>
                    <a:lnTo>
                      <a:pt x="0" y="23"/>
                    </a:lnTo>
                    <a:lnTo>
                      <a:pt x="1" y="21"/>
                    </a:lnTo>
                    <a:lnTo>
                      <a:pt x="1" y="19"/>
                    </a:lnTo>
                    <a:lnTo>
                      <a:pt x="2" y="16"/>
                    </a:lnTo>
                    <a:lnTo>
                      <a:pt x="3" y="14"/>
                    </a:lnTo>
                    <a:lnTo>
                      <a:pt x="5" y="13"/>
                    </a:lnTo>
                    <a:lnTo>
                      <a:pt x="7" y="13"/>
                    </a:lnTo>
                    <a:lnTo>
                      <a:pt x="10" y="13"/>
                    </a:lnTo>
                    <a:lnTo>
                      <a:pt x="13" y="12"/>
                    </a:lnTo>
                    <a:lnTo>
                      <a:pt x="14" y="11"/>
                    </a:lnTo>
                    <a:lnTo>
                      <a:pt x="15" y="10"/>
                    </a:lnTo>
                    <a:lnTo>
                      <a:pt x="15" y="8"/>
                    </a:lnTo>
                    <a:lnTo>
                      <a:pt x="16" y="8"/>
                    </a:lnTo>
                    <a:lnTo>
                      <a:pt x="16" y="8"/>
                    </a:lnTo>
                    <a:lnTo>
                      <a:pt x="18" y="7"/>
                    </a:lnTo>
                    <a:lnTo>
                      <a:pt x="21" y="5"/>
                    </a:lnTo>
                    <a:lnTo>
                      <a:pt x="24" y="4"/>
                    </a:lnTo>
                    <a:lnTo>
                      <a:pt x="29" y="4"/>
                    </a:lnTo>
                    <a:lnTo>
                      <a:pt x="35" y="4"/>
                    </a:lnTo>
                    <a:lnTo>
                      <a:pt x="39" y="4"/>
                    </a:lnTo>
                    <a:lnTo>
                      <a:pt x="42" y="4"/>
                    </a:lnTo>
                    <a:lnTo>
                      <a:pt x="44" y="3"/>
                    </a:lnTo>
                    <a:lnTo>
                      <a:pt x="46" y="3"/>
                    </a:lnTo>
                    <a:lnTo>
                      <a:pt x="47" y="3"/>
                    </a:lnTo>
                    <a:lnTo>
                      <a:pt x="48" y="2"/>
                    </a:lnTo>
                    <a:lnTo>
                      <a:pt x="48" y="2"/>
                    </a:lnTo>
                    <a:lnTo>
                      <a:pt x="52" y="0"/>
                    </a:lnTo>
                    <a:lnTo>
                      <a:pt x="57" y="0"/>
                    </a:lnTo>
                    <a:lnTo>
                      <a:pt x="64" y="0"/>
                    </a:lnTo>
                    <a:lnTo>
                      <a:pt x="68" y="1"/>
                    </a:lnTo>
                    <a:lnTo>
                      <a:pt x="70" y="2"/>
                    </a:lnTo>
                    <a:lnTo>
                      <a:pt x="71" y="3"/>
                    </a:lnTo>
                    <a:lnTo>
                      <a:pt x="72" y="4"/>
                    </a:lnTo>
                    <a:lnTo>
                      <a:pt x="74" y="5"/>
                    </a:lnTo>
                    <a:lnTo>
                      <a:pt x="73" y="7"/>
                    </a:lnTo>
                    <a:lnTo>
                      <a:pt x="72" y="8"/>
                    </a:lnTo>
                    <a:lnTo>
                      <a:pt x="71" y="10"/>
                    </a:lnTo>
                    <a:lnTo>
                      <a:pt x="68" y="12"/>
                    </a:lnTo>
                    <a:lnTo>
                      <a:pt x="67" y="13"/>
                    </a:lnTo>
                    <a:lnTo>
                      <a:pt x="64" y="15"/>
                    </a:lnTo>
                    <a:lnTo>
                      <a:pt x="61" y="15"/>
                    </a:lnTo>
                    <a:lnTo>
                      <a:pt x="57" y="15"/>
                    </a:lnTo>
                    <a:lnTo>
                      <a:pt x="53" y="14"/>
                    </a:lnTo>
                    <a:lnTo>
                      <a:pt x="49" y="13"/>
                    </a:lnTo>
                    <a:lnTo>
                      <a:pt x="46" y="12"/>
                    </a:lnTo>
                    <a:lnTo>
                      <a:pt x="44" y="12"/>
                    </a:lnTo>
                    <a:lnTo>
                      <a:pt x="43" y="11"/>
                    </a:lnTo>
                    <a:lnTo>
                      <a:pt x="42" y="12"/>
                    </a:lnTo>
                    <a:lnTo>
                      <a:pt x="42" y="12"/>
                    </a:lnTo>
                    <a:lnTo>
                      <a:pt x="39" y="13"/>
                    </a:lnTo>
                    <a:lnTo>
                      <a:pt x="37" y="13"/>
                    </a:lnTo>
                    <a:lnTo>
                      <a:pt x="30" y="14"/>
                    </a:lnTo>
                    <a:lnTo>
                      <a:pt x="22" y="15"/>
                    </a:lnTo>
                    <a:lnTo>
                      <a:pt x="16" y="15"/>
                    </a:lnTo>
                    <a:lnTo>
                      <a:pt x="12" y="16"/>
                    </a:lnTo>
                    <a:lnTo>
                      <a:pt x="10" y="18"/>
                    </a:lnTo>
                    <a:lnTo>
                      <a:pt x="8" y="19"/>
                    </a:lnTo>
                    <a:lnTo>
                      <a:pt x="7" y="19"/>
                    </a:lnTo>
                    <a:lnTo>
                      <a:pt x="7" y="20"/>
                    </a:lnTo>
                    <a:lnTo>
                      <a:pt x="6" y="20"/>
                    </a:lnTo>
                    <a:lnTo>
                      <a:pt x="5" y="21"/>
                    </a:lnTo>
                    <a:lnTo>
                      <a:pt x="3" y="24"/>
                    </a:lnTo>
                    <a:lnTo>
                      <a:pt x="0" y="26"/>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6" name="Freeform 322"/>
              <p:cNvSpPr>
                <a:spLocks/>
              </p:cNvSpPr>
              <p:nvPr/>
            </p:nvSpPr>
            <p:spPr bwMode="auto">
              <a:xfrm>
                <a:off x="3448" y="2426"/>
                <a:ext cx="67" cy="10"/>
              </a:xfrm>
              <a:custGeom>
                <a:avLst/>
                <a:gdLst>
                  <a:gd name="T0" fmla="*/ 0 w 67"/>
                  <a:gd name="T1" fmla="*/ 9 h 10"/>
                  <a:gd name="T2" fmla="*/ 0 w 67"/>
                  <a:gd name="T3" fmla="*/ 8 h 10"/>
                  <a:gd name="T4" fmla="*/ 0 w 67"/>
                  <a:gd name="T5" fmla="*/ 6 h 10"/>
                  <a:gd name="T6" fmla="*/ 0 w 67"/>
                  <a:gd name="T7" fmla="*/ 5 h 10"/>
                  <a:gd name="T8" fmla="*/ 0 w 67"/>
                  <a:gd name="T9" fmla="*/ 4 h 10"/>
                  <a:gd name="T10" fmla="*/ 2 w 67"/>
                  <a:gd name="T11" fmla="*/ 3 h 10"/>
                  <a:gd name="T12" fmla="*/ 3 w 67"/>
                  <a:gd name="T13" fmla="*/ 3 h 10"/>
                  <a:gd name="T14" fmla="*/ 5 w 67"/>
                  <a:gd name="T15" fmla="*/ 3 h 10"/>
                  <a:gd name="T16" fmla="*/ 7 w 67"/>
                  <a:gd name="T17" fmla="*/ 3 h 10"/>
                  <a:gd name="T18" fmla="*/ 10 w 67"/>
                  <a:gd name="T19" fmla="*/ 2 h 10"/>
                  <a:gd name="T20" fmla="*/ 11 w 67"/>
                  <a:gd name="T21" fmla="*/ 1 h 10"/>
                  <a:gd name="T22" fmla="*/ 12 w 67"/>
                  <a:gd name="T23" fmla="*/ 1 h 10"/>
                  <a:gd name="T24" fmla="*/ 12 w 67"/>
                  <a:gd name="T25" fmla="*/ 1 h 10"/>
                  <a:gd name="T26" fmla="*/ 13 w 67"/>
                  <a:gd name="T27" fmla="*/ 1 h 10"/>
                  <a:gd name="T28" fmla="*/ 14 w 67"/>
                  <a:gd name="T29" fmla="*/ 1 h 10"/>
                  <a:gd name="T30" fmla="*/ 16 w 67"/>
                  <a:gd name="T31" fmla="*/ 0 h 10"/>
                  <a:gd name="T32" fmla="*/ 19 w 67"/>
                  <a:gd name="T33" fmla="*/ 0 h 10"/>
                  <a:gd name="T34" fmla="*/ 23 w 67"/>
                  <a:gd name="T35" fmla="*/ 0 h 10"/>
                  <a:gd name="T36" fmla="*/ 27 w 67"/>
                  <a:gd name="T37" fmla="*/ 0 h 10"/>
                  <a:gd name="T38" fmla="*/ 31 w 67"/>
                  <a:gd name="T39" fmla="*/ 0 h 10"/>
                  <a:gd name="T40" fmla="*/ 34 w 67"/>
                  <a:gd name="T41" fmla="*/ 0 h 10"/>
                  <a:gd name="T42" fmla="*/ 36 w 67"/>
                  <a:gd name="T43" fmla="*/ 1 h 10"/>
                  <a:gd name="T44" fmla="*/ 40 w 67"/>
                  <a:gd name="T45" fmla="*/ 1 h 10"/>
                  <a:gd name="T46" fmla="*/ 41 w 67"/>
                  <a:gd name="T47" fmla="*/ 1 h 10"/>
                  <a:gd name="T48" fmla="*/ 43 w 67"/>
                  <a:gd name="T49" fmla="*/ 1 h 10"/>
                  <a:gd name="T50" fmla="*/ 45 w 67"/>
                  <a:gd name="T51" fmla="*/ 0 h 10"/>
                  <a:gd name="T52" fmla="*/ 47 w 67"/>
                  <a:gd name="T53" fmla="*/ 0 h 10"/>
                  <a:gd name="T54" fmla="*/ 54 w 67"/>
                  <a:gd name="T55" fmla="*/ 0 h 10"/>
                  <a:gd name="T56" fmla="*/ 61 w 67"/>
                  <a:gd name="T57" fmla="*/ 1 h 10"/>
                  <a:gd name="T58" fmla="*/ 63 w 67"/>
                  <a:gd name="T59" fmla="*/ 1 h 10"/>
                  <a:gd name="T60" fmla="*/ 64 w 67"/>
                  <a:gd name="T61" fmla="*/ 1 h 10"/>
                  <a:gd name="T62" fmla="*/ 65 w 67"/>
                  <a:gd name="T63" fmla="*/ 1 h 10"/>
                  <a:gd name="T64" fmla="*/ 66 w 67"/>
                  <a:gd name="T65" fmla="*/ 2 h 10"/>
                  <a:gd name="T66" fmla="*/ 64 w 67"/>
                  <a:gd name="T67" fmla="*/ 2 h 10"/>
                  <a:gd name="T68" fmla="*/ 62 w 67"/>
                  <a:gd name="T69" fmla="*/ 2 h 10"/>
                  <a:gd name="T70" fmla="*/ 59 w 67"/>
                  <a:gd name="T71" fmla="*/ 2 h 10"/>
                  <a:gd name="T72" fmla="*/ 57 w 67"/>
                  <a:gd name="T73" fmla="*/ 2 h 10"/>
                  <a:gd name="T74" fmla="*/ 54 w 67"/>
                  <a:gd name="T75" fmla="*/ 3 h 10"/>
                  <a:gd name="T76" fmla="*/ 53 w 67"/>
                  <a:gd name="T77" fmla="*/ 4 h 10"/>
                  <a:gd name="T78" fmla="*/ 50 w 67"/>
                  <a:gd name="T79" fmla="*/ 4 h 10"/>
                  <a:gd name="T80" fmla="*/ 47 w 67"/>
                  <a:gd name="T81" fmla="*/ 4 h 10"/>
                  <a:gd name="T82" fmla="*/ 44 w 67"/>
                  <a:gd name="T83" fmla="*/ 4 h 10"/>
                  <a:gd name="T84" fmla="*/ 41 w 67"/>
                  <a:gd name="T85" fmla="*/ 3 h 10"/>
                  <a:gd name="T86" fmla="*/ 38 w 67"/>
                  <a:gd name="T87" fmla="*/ 3 h 10"/>
                  <a:gd name="T88" fmla="*/ 36 w 67"/>
                  <a:gd name="T89" fmla="*/ 2 h 10"/>
                  <a:gd name="T90" fmla="*/ 36 w 67"/>
                  <a:gd name="T91" fmla="*/ 2 h 10"/>
                  <a:gd name="T92" fmla="*/ 35 w 67"/>
                  <a:gd name="T93" fmla="*/ 2 h 10"/>
                  <a:gd name="T94" fmla="*/ 34 w 67"/>
                  <a:gd name="T95" fmla="*/ 2 h 10"/>
                  <a:gd name="T96" fmla="*/ 32 w 67"/>
                  <a:gd name="T97" fmla="*/ 3 h 10"/>
                  <a:gd name="T98" fmla="*/ 30 w 67"/>
                  <a:gd name="T99" fmla="*/ 3 h 10"/>
                  <a:gd name="T100" fmla="*/ 25 w 67"/>
                  <a:gd name="T101" fmla="*/ 4 h 10"/>
                  <a:gd name="T102" fmla="*/ 18 w 67"/>
                  <a:gd name="T103" fmla="*/ 4 h 10"/>
                  <a:gd name="T104" fmla="*/ 13 w 67"/>
                  <a:gd name="T105" fmla="*/ 4 h 10"/>
                  <a:gd name="T106" fmla="*/ 10 w 67"/>
                  <a:gd name="T107" fmla="*/ 5 h 10"/>
                  <a:gd name="T108" fmla="*/ 7 w 67"/>
                  <a:gd name="T109" fmla="*/ 5 h 10"/>
                  <a:gd name="T110" fmla="*/ 6 w 67"/>
                  <a:gd name="T111" fmla="*/ 5 h 10"/>
                  <a:gd name="T112" fmla="*/ 5 w 67"/>
                  <a:gd name="T113" fmla="*/ 5 h 10"/>
                  <a:gd name="T114" fmla="*/ 5 w 67"/>
                  <a:gd name="T115" fmla="*/ 5 h 10"/>
                  <a:gd name="T116" fmla="*/ 5 w 67"/>
                  <a:gd name="T117" fmla="*/ 6 h 10"/>
                  <a:gd name="T118" fmla="*/ 4 w 67"/>
                  <a:gd name="T119" fmla="*/ 6 h 10"/>
                  <a:gd name="T120" fmla="*/ 2 w 67"/>
                  <a:gd name="T121" fmla="*/ 8 h 10"/>
                  <a:gd name="T122" fmla="*/ 0 w 67"/>
                  <a:gd name="T123"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 h="10">
                    <a:moveTo>
                      <a:pt x="0" y="9"/>
                    </a:moveTo>
                    <a:lnTo>
                      <a:pt x="0" y="8"/>
                    </a:lnTo>
                    <a:lnTo>
                      <a:pt x="0" y="6"/>
                    </a:lnTo>
                    <a:lnTo>
                      <a:pt x="0" y="5"/>
                    </a:lnTo>
                    <a:lnTo>
                      <a:pt x="0" y="4"/>
                    </a:lnTo>
                    <a:lnTo>
                      <a:pt x="2" y="3"/>
                    </a:lnTo>
                    <a:lnTo>
                      <a:pt x="3" y="3"/>
                    </a:lnTo>
                    <a:lnTo>
                      <a:pt x="5" y="3"/>
                    </a:lnTo>
                    <a:lnTo>
                      <a:pt x="7" y="3"/>
                    </a:lnTo>
                    <a:lnTo>
                      <a:pt x="10" y="2"/>
                    </a:lnTo>
                    <a:lnTo>
                      <a:pt x="11" y="1"/>
                    </a:lnTo>
                    <a:lnTo>
                      <a:pt x="12" y="1"/>
                    </a:lnTo>
                    <a:lnTo>
                      <a:pt x="12" y="1"/>
                    </a:lnTo>
                    <a:lnTo>
                      <a:pt x="13" y="1"/>
                    </a:lnTo>
                    <a:lnTo>
                      <a:pt x="14" y="1"/>
                    </a:lnTo>
                    <a:lnTo>
                      <a:pt x="16" y="0"/>
                    </a:lnTo>
                    <a:lnTo>
                      <a:pt x="19" y="0"/>
                    </a:lnTo>
                    <a:lnTo>
                      <a:pt x="23" y="0"/>
                    </a:lnTo>
                    <a:lnTo>
                      <a:pt x="27" y="0"/>
                    </a:lnTo>
                    <a:lnTo>
                      <a:pt x="31" y="0"/>
                    </a:lnTo>
                    <a:lnTo>
                      <a:pt x="34" y="0"/>
                    </a:lnTo>
                    <a:lnTo>
                      <a:pt x="36" y="1"/>
                    </a:lnTo>
                    <a:lnTo>
                      <a:pt x="40" y="1"/>
                    </a:lnTo>
                    <a:lnTo>
                      <a:pt x="41" y="1"/>
                    </a:lnTo>
                    <a:lnTo>
                      <a:pt x="43" y="1"/>
                    </a:lnTo>
                    <a:lnTo>
                      <a:pt x="45" y="0"/>
                    </a:lnTo>
                    <a:lnTo>
                      <a:pt x="47" y="0"/>
                    </a:lnTo>
                    <a:lnTo>
                      <a:pt x="54" y="0"/>
                    </a:lnTo>
                    <a:lnTo>
                      <a:pt x="61" y="1"/>
                    </a:lnTo>
                    <a:lnTo>
                      <a:pt x="63" y="1"/>
                    </a:lnTo>
                    <a:lnTo>
                      <a:pt x="64" y="1"/>
                    </a:lnTo>
                    <a:lnTo>
                      <a:pt x="65" y="1"/>
                    </a:lnTo>
                    <a:lnTo>
                      <a:pt x="66" y="2"/>
                    </a:lnTo>
                    <a:lnTo>
                      <a:pt x="64" y="2"/>
                    </a:lnTo>
                    <a:lnTo>
                      <a:pt x="62" y="2"/>
                    </a:lnTo>
                    <a:lnTo>
                      <a:pt x="59" y="2"/>
                    </a:lnTo>
                    <a:lnTo>
                      <a:pt x="57" y="2"/>
                    </a:lnTo>
                    <a:lnTo>
                      <a:pt x="54" y="3"/>
                    </a:lnTo>
                    <a:lnTo>
                      <a:pt x="53" y="4"/>
                    </a:lnTo>
                    <a:lnTo>
                      <a:pt x="50" y="4"/>
                    </a:lnTo>
                    <a:lnTo>
                      <a:pt x="47" y="4"/>
                    </a:lnTo>
                    <a:lnTo>
                      <a:pt x="44" y="4"/>
                    </a:lnTo>
                    <a:lnTo>
                      <a:pt x="41" y="3"/>
                    </a:lnTo>
                    <a:lnTo>
                      <a:pt x="38" y="3"/>
                    </a:lnTo>
                    <a:lnTo>
                      <a:pt x="36" y="2"/>
                    </a:lnTo>
                    <a:lnTo>
                      <a:pt x="36" y="2"/>
                    </a:lnTo>
                    <a:lnTo>
                      <a:pt x="35" y="2"/>
                    </a:lnTo>
                    <a:lnTo>
                      <a:pt x="34" y="2"/>
                    </a:lnTo>
                    <a:lnTo>
                      <a:pt x="32" y="3"/>
                    </a:lnTo>
                    <a:lnTo>
                      <a:pt x="30" y="3"/>
                    </a:lnTo>
                    <a:lnTo>
                      <a:pt x="25" y="4"/>
                    </a:lnTo>
                    <a:lnTo>
                      <a:pt x="18" y="4"/>
                    </a:lnTo>
                    <a:lnTo>
                      <a:pt x="13" y="4"/>
                    </a:lnTo>
                    <a:lnTo>
                      <a:pt x="10" y="5"/>
                    </a:lnTo>
                    <a:lnTo>
                      <a:pt x="7" y="5"/>
                    </a:lnTo>
                    <a:lnTo>
                      <a:pt x="6" y="5"/>
                    </a:lnTo>
                    <a:lnTo>
                      <a:pt x="5" y="5"/>
                    </a:lnTo>
                    <a:lnTo>
                      <a:pt x="5" y="5"/>
                    </a:lnTo>
                    <a:lnTo>
                      <a:pt x="5" y="6"/>
                    </a:lnTo>
                    <a:lnTo>
                      <a:pt x="4" y="6"/>
                    </a:lnTo>
                    <a:lnTo>
                      <a:pt x="2" y="8"/>
                    </a:lnTo>
                    <a:lnTo>
                      <a:pt x="0" y="9"/>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4" name="Group 323"/>
            <p:cNvGrpSpPr>
              <a:grpSpLocks/>
            </p:cNvGrpSpPr>
            <p:nvPr/>
          </p:nvGrpSpPr>
          <p:grpSpPr bwMode="auto">
            <a:xfrm>
              <a:off x="4599513" y="2033614"/>
              <a:ext cx="114610" cy="317380"/>
              <a:chOff x="3199" y="2464"/>
              <a:chExt cx="46" cy="89"/>
            </a:xfrm>
          </p:grpSpPr>
          <p:grpSp>
            <p:nvGrpSpPr>
              <p:cNvPr id="806" name="Group 324"/>
              <p:cNvGrpSpPr>
                <a:grpSpLocks/>
              </p:cNvGrpSpPr>
              <p:nvPr/>
            </p:nvGrpSpPr>
            <p:grpSpPr bwMode="auto">
              <a:xfrm>
                <a:off x="3210" y="2478"/>
                <a:ext cx="20" cy="75"/>
                <a:chOff x="3210" y="2478"/>
                <a:chExt cx="20" cy="75"/>
              </a:xfrm>
            </p:grpSpPr>
            <p:grpSp>
              <p:nvGrpSpPr>
                <p:cNvPr id="812" name="Group 325"/>
                <p:cNvGrpSpPr>
                  <a:grpSpLocks/>
                </p:cNvGrpSpPr>
                <p:nvPr/>
              </p:nvGrpSpPr>
              <p:grpSpPr bwMode="auto">
                <a:xfrm>
                  <a:off x="3210" y="2478"/>
                  <a:ext cx="17" cy="70"/>
                  <a:chOff x="3210" y="2478"/>
                  <a:chExt cx="17" cy="70"/>
                </a:xfrm>
              </p:grpSpPr>
              <p:grpSp>
                <p:nvGrpSpPr>
                  <p:cNvPr id="815" name="Group 326"/>
                  <p:cNvGrpSpPr>
                    <a:grpSpLocks/>
                  </p:cNvGrpSpPr>
                  <p:nvPr/>
                </p:nvGrpSpPr>
                <p:grpSpPr bwMode="auto">
                  <a:xfrm>
                    <a:off x="3210" y="2478"/>
                    <a:ext cx="14" cy="70"/>
                    <a:chOff x="3210" y="2478"/>
                    <a:chExt cx="14" cy="70"/>
                  </a:xfrm>
                </p:grpSpPr>
                <p:sp>
                  <p:nvSpPr>
                    <p:cNvPr id="821" name="Line 327"/>
                    <p:cNvSpPr>
                      <a:spLocks noChangeShapeType="1"/>
                    </p:cNvSpPr>
                    <p:nvPr/>
                  </p:nvSpPr>
                  <p:spPr bwMode="auto">
                    <a:xfrm flipH="1">
                      <a:off x="3210" y="2478"/>
                      <a:ext cx="14" cy="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 name="Line 328"/>
                    <p:cNvSpPr>
                      <a:spLocks noChangeShapeType="1"/>
                    </p:cNvSpPr>
                    <p:nvPr/>
                  </p:nvSpPr>
                  <p:spPr bwMode="auto">
                    <a:xfrm flipH="1">
                      <a:off x="3215" y="2492"/>
                      <a:ext cx="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 name="Line 329"/>
                    <p:cNvSpPr>
                      <a:spLocks noChangeShapeType="1"/>
                    </p:cNvSpPr>
                    <p:nvPr/>
                  </p:nvSpPr>
                  <p:spPr bwMode="auto">
                    <a:xfrm flipH="1">
                      <a:off x="3211" y="2517"/>
                      <a:ext cx="1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 name="Line 330"/>
                    <p:cNvSpPr>
                      <a:spLocks noChangeShapeType="1"/>
                    </p:cNvSpPr>
                    <p:nvPr/>
                  </p:nvSpPr>
                  <p:spPr bwMode="auto">
                    <a:xfrm flipH="1">
                      <a:off x="3211" y="2533"/>
                      <a:ext cx="1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16" name="Group 331"/>
                  <p:cNvGrpSpPr>
                    <a:grpSpLocks/>
                  </p:cNvGrpSpPr>
                  <p:nvPr/>
                </p:nvGrpSpPr>
                <p:grpSpPr bwMode="auto">
                  <a:xfrm>
                    <a:off x="3220" y="2478"/>
                    <a:ext cx="7" cy="70"/>
                    <a:chOff x="3220" y="2478"/>
                    <a:chExt cx="7" cy="70"/>
                  </a:xfrm>
                </p:grpSpPr>
                <p:sp>
                  <p:nvSpPr>
                    <p:cNvPr id="817" name="Line 332"/>
                    <p:cNvSpPr>
                      <a:spLocks noChangeShapeType="1"/>
                    </p:cNvSpPr>
                    <p:nvPr/>
                  </p:nvSpPr>
                  <p:spPr bwMode="auto">
                    <a:xfrm>
                      <a:off x="3224" y="2478"/>
                      <a:ext cx="1" cy="7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8" name="Line 333"/>
                    <p:cNvSpPr>
                      <a:spLocks noChangeShapeType="1"/>
                    </p:cNvSpPr>
                    <p:nvPr/>
                  </p:nvSpPr>
                  <p:spPr bwMode="auto">
                    <a:xfrm>
                      <a:off x="3220" y="2492"/>
                      <a:ext cx="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 name="Line 334"/>
                    <p:cNvSpPr>
                      <a:spLocks noChangeShapeType="1"/>
                    </p:cNvSpPr>
                    <p:nvPr/>
                  </p:nvSpPr>
                  <p:spPr bwMode="auto">
                    <a:xfrm>
                      <a:off x="3220" y="2517"/>
                      <a:ext cx="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 name="Line 335"/>
                    <p:cNvSpPr>
                      <a:spLocks noChangeShapeType="1"/>
                    </p:cNvSpPr>
                    <p:nvPr/>
                  </p:nvSpPr>
                  <p:spPr bwMode="auto">
                    <a:xfrm>
                      <a:off x="3220" y="2533"/>
                      <a:ext cx="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813" name="Freeform 336"/>
                <p:cNvSpPr>
                  <a:spLocks/>
                </p:cNvSpPr>
                <p:nvPr/>
              </p:nvSpPr>
              <p:spPr bwMode="auto">
                <a:xfrm>
                  <a:off x="3214" y="2492"/>
                  <a:ext cx="14" cy="61"/>
                </a:xfrm>
                <a:custGeom>
                  <a:avLst/>
                  <a:gdLst>
                    <a:gd name="T0" fmla="*/ 10 w 14"/>
                    <a:gd name="T1" fmla="*/ 0 h 61"/>
                    <a:gd name="T2" fmla="*/ 3 w 14"/>
                    <a:gd name="T3" fmla="*/ 21 h 61"/>
                    <a:gd name="T4" fmla="*/ 13 w 14"/>
                    <a:gd name="T5" fmla="*/ 40 h 61"/>
                    <a:gd name="T6" fmla="*/ 0 w 14"/>
                    <a:gd name="T7" fmla="*/ 60 h 61"/>
                  </a:gdLst>
                  <a:ahLst/>
                  <a:cxnLst>
                    <a:cxn ang="0">
                      <a:pos x="T0" y="T1"/>
                    </a:cxn>
                    <a:cxn ang="0">
                      <a:pos x="T2" y="T3"/>
                    </a:cxn>
                    <a:cxn ang="0">
                      <a:pos x="T4" y="T5"/>
                    </a:cxn>
                    <a:cxn ang="0">
                      <a:pos x="T6" y="T7"/>
                    </a:cxn>
                  </a:cxnLst>
                  <a:rect l="0" t="0" r="r" b="b"/>
                  <a:pathLst>
                    <a:path w="14" h="61">
                      <a:moveTo>
                        <a:pt x="10" y="0"/>
                      </a:moveTo>
                      <a:lnTo>
                        <a:pt x="3" y="21"/>
                      </a:lnTo>
                      <a:lnTo>
                        <a:pt x="13" y="40"/>
                      </a:lnTo>
                      <a:lnTo>
                        <a:pt x="0" y="6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4" name="Freeform 337"/>
                <p:cNvSpPr>
                  <a:spLocks/>
                </p:cNvSpPr>
                <p:nvPr/>
              </p:nvSpPr>
              <p:spPr bwMode="auto">
                <a:xfrm>
                  <a:off x="3215" y="2492"/>
                  <a:ext cx="15" cy="61"/>
                </a:xfrm>
                <a:custGeom>
                  <a:avLst/>
                  <a:gdLst>
                    <a:gd name="T0" fmla="*/ 4 w 15"/>
                    <a:gd name="T1" fmla="*/ 0 h 61"/>
                    <a:gd name="T2" fmla="*/ 10 w 15"/>
                    <a:gd name="T3" fmla="*/ 20 h 61"/>
                    <a:gd name="T4" fmla="*/ 0 w 15"/>
                    <a:gd name="T5" fmla="*/ 40 h 61"/>
                    <a:gd name="T6" fmla="*/ 14 w 15"/>
                    <a:gd name="T7" fmla="*/ 60 h 61"/>
                  </a:gdLst>
                  <a:ahLst/>
                  <a:cxnLst>
                    <a:cxn ang="0">
                      <a:pos x="T0" y="T1"/>
                    </a:cxn>
                    <a:cxn ang="0">
                      <a:pos x="T2" y="T3"/>
                    </a:cxn>
                    <a:cxn ang="0">
                      <a:pos x="T4" y="T5"/>
                    </a:cxn>
                    <a:cxn ang="0">
                      <a:pos x="T6" y="T7"/>
                    </a:cxn>
                  </a:cxnLst>
                  <a:rect l="0" t="0" r="r" b="b"/>
                  <a:pathLst>
                    <a:path w="15" h="61">
                      <a:moveTo>
                        <a:pt x="4" y="0"/>
                      </a:moveTo>
                      <a:lnTo>
                        <a:pt x="10" y="20"/>
                      </a:lnTo>
                      <a:lnTo>
                        <a:pt x="0" y="40"/>
                      </a:lnTo>
                      <a:lnTo>
                        <a:pt x="14" y="6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7" name="Group 338"/>
              <p:cNvGrpSpPr>
                <a:grpSpLocks/>
              </p:cNvGrpSpPr>
              <p:nvPr/>
            </p:nvGrpSpPr>
            <p:grpSpPr bwMode="auto">
              <a:xfrm>
                <a:off x="3199" y="2464"/>
                <a:ext cx="46" cy="22"/>
                <a:chOff x="3199" y="2464"/>
                <a:chExt cx="46" cy="22"/>
              </a:xfrm>
            </p:grpSpPr>
            <p:sp>
              <p:nvSpPr>
                <p:cNvPr id="808" name="Oval 339"/>
                <p:cNvSpPr>
                  <a:spLocks noChangeArrowheads="1"/>
                </p:cNvSpPr>
                <p:nvPr/>
              </p:nvSpPr>
              <p:spPr bwMode="auto">
                <a:xfrm>
                  <a:off x="3199" y="2464"/>
                  <a:ext cx="46" cy="22"/>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9" name="Oval 340"/>
                <p:cNvSpPr>
                  <a:spLocks noChangeArrowheads="1"/>
                </p:cNvSpPr>
                <p:nvPr/>
              </p:nvSpPr>
              <p:spPr bwMode="auto">
                <a:xfrm>
                  <a:off x="3205" y="2464"/>
                  <a:ext cx="31" cy="18"/>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0" name="Oval 341"/>
                <p:cNvSpPr>
                  <a:spLocks noChangeArrowheads="1"/>
                </p:cNvSpPr>
                <p:nvPr/>
              </p:nvSpPr>
              <p:spPr bwMode="auto">
                <a:xfrm>
                  <a:off x="3212" y="2468"/>
                  <a:ext cx="18" cy="12"/>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 name="Oval 342"/>
                <p:cNvSpPr>
                  <a:spLocks noChangeArrowheads="1"/>
                </p:cNvSpPr>
                <p:nvPr/>
              </p:nvSpPr>
              <p:spPr bwMode="auto">
                <a:xfrm>
                  <a:off x="3218" y="2472"/>
                  <a:ext cx="5" cy="2"/>
                </a:xfrm>
                <a:prstGeom prst="ellipse">
                  <a:avLst/>
                </a:prstGeom>
                <a:noFill/>
                <a:ln w="12700">
                  <a:solidFill>
                    <a:srgbClr val="555555"/>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175" name="Group 343"/>
            <p:cNvGrpSpPr>
              <a:grpSpLocks/>
            </p:cNvGrpSpPr>
            <p:nvPr/>
          </p:nvGrpSpPr>
          <p:grpSpPr bwMode="auto">
            <a:xfrm>
              <a:off x="4028670" y="1815415"/>
              <a:ext cx="866183" cy="513538"/>
              <a:chOff x="2971" y="2403"/>
              <a:chExt cx="346" cy="144"/>
            </a:xfrm>
          </p:grpSpPr>
          <p:sp>
            <p:nvSpPr>
              <p:cNvPr id="797" name="Freeform 344"/>
              <p:cNvSpPr>
                <a:spLocks/>
              </p:cNvSpPr>
              <p:nvPr/>
            </p:nvSpPr>
            <p:spPr bwMode="auto">
              <a:xfrm>
                <a:off x="3302" y="2403"/>
                <a:ext cx="15" cy="43"/>
              </a:xfrm>
              <a:custGeom>
                <a:avLst/>
                <a:gdLst>
                  <a:gd name="T0" fmla="*/ 14 w 15"/>
                  <a:gd name="T1" fmla="*/ 0 h 43"/>
                  <a:gd name="T2" fmla="*/ 11 w 15"/>
                  <a:gd name="T3" fmla="*/ 1 h 43"/>
                  <a:gd name="T4" fmla="*/ 7 w 15"/>
                  <a:gd name="T5" fmla="*/ 1 h 43"/>
                  <a:gd name="T6" fmla="*/ 4 w 15"/>
                  <a:gd name="T7" fmla="*/ 4 h 43"/>
                  <a:gd name="T8" fmla="*/ 2 w 15"/>
                  <a:gd name="T9" fmla="*/ 6 h 43"/>
                  <a:gd name="T10" fmla="*/ 3 w 15"/>
                  <a:gd name="T11" fmla="*/ 7 h 43"/>
                  <a:gd name="T12" fmla="*/ 8 w 15"/>
                  <a:gd name="T13" fmla="*/ 35 h 43"/>
                  <a:gd name="T14" fmla="*/ 8 w 15"/>
                  <a:gd name="T15" fmla="*/ 37 h 43"/>
                  <a:gd name="T16" fmla="*/ 7 w 15"/>
                  <a:gd name="T17" fmla="*/ 38 h 43"/>
                  <a:gd name="T18" fmla="*/ 5 w 15"/>
                  <a:gd name="T19" fmla="*/ 40 h 43"/>
                  <a:gd name="T20" fmla="*/ 0 w 15"/>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3">
                    <a:moveTo>
                      <a:pt x="14" y="0"/>
                    </a:moveTo>
                    <a:lnTo>
                      <a:pt x="11" y="1"/>
                    </a:lnTo>
                    <a:lnTo>
                      <a:pt x="7" y="1"/>
                    </a:lnTo>
                    <a:lnTo>
                      <a:pt x="4" y="4"/>
                    </a:lnTo>
                    <a:lnTo>
                      <a:pt x="2" y="6"/>
                    </a:lnTo>
                    <a:lnTo>
                      <a:pt x="3" y="7"/>
                    </a:lnTo>
                    <a:lnTo>
                      <a:pt x="8" y="35"/>
                    </a:lnTo>
                    <a:lnTo>
                      <a:pt x="8" y="37"/>
                    </a:lnTo>
                    <a:lnTo>
                      <a:pt x="7" y="38"/>
                    </a:lnTo>
                    <a:lnTo>
                      <a:pt x="5" y="40"/>
                    </a:lnTo>
                    <a:lnTo>
                      <a:pt x="0" y="42"/>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 name="Freeform 345"/>
              <p:cNvSpPr>
                <a:spLocks/>
              </p:cNvSpPr>
              <p:nvPr/>
            </p:nvSpPr>
            <p:spPr bwMode="auto">
              <a:xfrm>
                <a:off x="3219" y="2432"/>
                <a:ext cx="18" cy="40"/>
              </a:xfrm>
              <a:custGeom>
                <a:avLst/>
                <a:gdLst>
                  <a:gd name="T0" fmla="*/ 17 w 18"/>
                  <a:gd name="T1" fmla="*/ 0 h 40"/>
                  <a:gd name="T2" fmla="*/ 12 w 18"/>
                  <a:gd name="T3" fmla="*/ 0 h 40"/>
                  <a:gd name="T4" fmla="*/ 9 w 18"/>
                  <a:gd name="T5" fmla="*/ 2 h 40"/>
                  <a:gd name="T6" fmla="*/ 4 w 18"/>
                  <a:gd name="T7" fmla="*/ 4 h 40"/>
                  <a:gd name="T8" fmla="*/ 3 w 18"/>
                  <a:gd name="T9" fmla="*/ 5 h 40"/>
                  <a:gd name="T10" fmla="*/ 4 w 18"/>
                  <a:gd name="T11" fmla="*/ 6 h 40"/>
                  <a:gd name="T12" fmla="*/ 11 w 18"/>
                  <a:gd name="T13" fmla="*/ 33 h 40"/>
                  <a:gd name="T14" fmla="*/ 11 w 18"/>
                  <a:gd name="T15" fmla="*/ 34 h 40"/>
                  <a:gd name="T16" fmla="*/ 9 w 18"/>
                  <a:gd name="T17" fmla="*/ 36 h 40"/>
                  <a:gd name="T18" fmla="*/ 6 w 18"/>
                  <a:gd name="T19" fmla="*/ 38 h 40"/>
                  <a:gd name="T20" fmla="*/ 0 w 18"/>
                  <a:gd name="T21"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0">
                    <a:moveTo>
                      <a:pt x="17" y="0"/>
                    </a:moveTo>
                    <a:lnTo>
                      <a:pt x="12" y="0"/>
                    </a:lnTo>
                    <a:lnTo>
                      <a:pt x="9" y="2"/>
                    </a:lnTo>
                    <a:lnTo>
                      <a:pt x="4" y="4"/>
                    </a:lnTo>
                    <a:lnTo>
                      <a:pt x="3" y="5"/>
                    </a:lnTo>
                    <a:lnTo>
                      <a:pt x="4" y="6"/>
                    </a:lnTo>
                    <a:lnTo>
                      <a:pt x="11" y="33"/>
                    </a:lnTo>
                    <a:lnTo>
                      <a:pt x="11" y="34"/>
                    </a:lnTo>
                    <a:lnTo>
                      <a:pt x="9" y="36"/>
                    </a:lnTo>
                    <a:lnTo>
                      <a:pt x="6" y="38"/>
                    </a:lnTo>
                    <a:lnTo>
                      <a:pt x="0" y="39"/>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9" name="Freeform 346"/>
              <p:cNvSpPr>
                <a:spLocks/>
              </p:cNvSpPr>
              <p:nvPr/>
            </p:nvSpPr>
            <p:spPr bwMode="auto">
              <a:xfrm>
                <a:off x="3226" y="2430"/>
                <a:ext cx="77" cy="20"/>
              </a:xfrm>
              <a:custGeom>
                <a:avLst/>
                <a:gdLst>
                  <a:gd name="T0" fmla="*/ 0 w 77"/>
                  <a:gd name="T1" fmla="*/ 4 h 20"/>
                  <a:gd name="T2" fmla="*/ 5 w 77"/>
                  <a:gd name="T3" fmla="*/ 2 h 20"/>
                  <a:gd name="T4" fmla="*/ 9 w 77"/>
                  <a:gd name="T5" fmla="*/ 0 h 20"/>
                  <a:gd name="T6" fmla="*/ 13 w 77"/>
                  <a:gd name="T7" fmla="*/ 0 h 20"/>
                  <a:gd name="T8" fmla="*/ 17 w 77"/>
                  <a:gd name="T9" fmla="*/ 0 h 20"/>
                  <a:gd name="T10" fmla="*/ 20 w 77"/>
                  <a:gd name="T11" fmla="*/ 1 h 20"/>
                  <a:gd name="T12" fmla="*/ 59 w 77"/>
                  <a:gd name="T13" fmla="*/ 18 h 20"/>
                  <a:gd name="T14" fmla="*/ 61 w 77"/>
                  <a:gd name="T15" fmla="*/ 19 h 20"/>
                  <a:gd name="T16" fmla="*/ 65 w 77"/>
                  <a:gd name="T17" fmla="*/ 19 h 20"/>
                  <a:gd name="T18" fmla="*/ 69 w 77"/>
                  <a:gd name="T19" fmla="*/ 18 h 20"/>
                  <a:gd name="T20" fmla="*/ 76 w 77"/>
                  <a:gd name="T21"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0">
                    <a:moveTo>
                      <a:pt x="0" y="4"/>
                    </a:moveTo>
                    <a:lnTo>
                      <a:pt x="5" y="2"/>
                    </a:lnTo>
                    <a:lnTo>
                      <a:pt x="9" y="0"/>
                    </a:lnTo>
                    <a:lnTo>
                      <a:pt x="13" y="0"/>
                    </a:lnTo>
                    <a:lnTo>
                      <a:pt x="17" y="0"/>
                    </a:lnTo>
                    <a:lnTo>
                      <a:pt x="20" y="1"/>
                    </a:lnTo>
                    <a:lnTo>
                      <a:pt x="59" y="18"/>
                    </a:lnTo>
                    <a:lnTo>
                      <a:pt x="61" y="19"/>
                    </a:lnTo>
                    <a:lnTo>
                      <a:pt x="65" y="19"/>
                    </a:lnTo>
                    <a:lnTo>
                      <a:pt x="69" y="18"/>
                    </a:lnTo>
                    <a:lnTo>
                      <a:pt x="76" y="17"/>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0" name="Freeform 347"/>
              <p:cNvSpPr>
                <a:spLocks/>
              </p:cNvSpPr>
              <p:nvPr/>
            </p:nvSpPr>
            <p:spPr bwMode="auto">
              <a:xfrm>
                <a:off x="3140" y="2454"/>
                <a:ext cx="13" cy="41"/>
              </a:xfrm>
              <a:custGeom>
                <a:avLst/>
                <a:gdLst>
                  <a:gd name="T0" fmla="*/ 12 w 13"/>
                  <a:gd name="T1" fmla="*/ 0 h 41"/>
                  <a:gd name="T2" fmla="*/ 10 w 13"/>
                  <a:gd name="T3" fmla="*/ 0 h 41"/>
                  <a:gd name="T4" fmla="*/ 6 w 13"/>
                  <a:gd name="T5" fmla="*/ 1 h 41"/>
                  <a:gd name="T6" fmla="*/ 2 w 13"/>
                  <a:gd name="T7" fmla="*/ 3 h 41"/>
                  <a:gd name="T8" fmla="*/ 1 w 13"/>
                  <a:gd name="T9" fmla="*/ 5 h 41"/>
                  <a:gd name="T10" fmla="*/ 1 w 13"/>
                  <a:gd name="T11" fmla="*/ 7 h 41"/>
                  <a:gd name="T12" fmla="*/ 7 w 13"/>
                  <a:gd name="T13" fmla="*/ 34 h 41"/>
                  <a:gd name="T14" fmla="*/ 7 w 13"/>
                  <a:gd name="T15" fmla="*/ 36 h 41"/>
                  <a:gd name="T16" fmla="*/ 6 w 13"/>
                  <a:gd name="T17" fmla="*/ 37 h 41"/>
                  <a:gd name="T18" fmla="*/ 4 w 13"/>
                  <a:gd name="T19" fmla="*/ 39 h 41"/>
                  <a:gd name="T20" fmla="*/ 0 w 13"/>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1">
                    <a:moveTo>
                      <a:pt x="12" y="0"/>
                    </a:moveTo>
                    <a:lnTo>
                      <a:pt x="10" y="0"/>
                    </a:lnTo>
                    <a:lnTo>
                      <a:pt x="6" y="1"/>
                    </a:lnTo>
                    <a:lnTo>
                      <a:pt x="2" y="3"/>
                    </a:lnTo>
                    <a:lnTo>
                      <a:pt x="1" y="5"/>
                    </a:lnTo>
                    <a:lnTo>
                      <a:pt x="1" y="7"/>
                    </a:lnTo>
                    <a:lnTo>
                      <a:pt x="7" y="34"/>
                    </a:lnTo>
                    <a:lnTo>
                      <a:pt x="7" y="36"/>
                    </a:lnTo>
                    <a:lnTo>
                      <a:pt x="6" y="37"/>
                    </a:lnTo>
                    <a:lnTo>
                      <a:pt x="4" y="39"/>
                    </a:lnTo>
                    <a:lnTo>
                      <a:pt x="0" y="4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1" name="Freeform 348"/>
              <p:cNvSpPr>
                <a:spLocks/>
              </p:cNvSpPr>
              <p:nvPr/>
            </p:nvSpPr>
            <p:spPr bwMode="auto">
              <a:xfrm>
                <a:off x="3053" y="2481"/>
                <a:ext cx="21" cy="39"/>
              </a:xfrm>
              <a:custGeom>
                <a:avLst/>
                <a:gdLst>
                  <a:gd name="T0" fmla="*/ 20 w 21"/>
                  <a:gd name="T1" fmla="*/ 0 h 39"/>
                  <a:gd name="T2" fmla="*/ 14 w 21"/>
                  <a:gd name="T3" fmla="*/ 0 h 39"/>
                  <a:gd name="T4" fmla="*/ 9 w 21"/>
                  <a:gd name="T5" fmla="*/ 1 h 39"/>
                  <a:gd name="T6" fmla="*/ 5 w 21"/>
                  <a:gd name="T7" fmla="*/ 3 h 39"/>
                  <a:gd name="T8" fmla="*/ 3 w 21"/>
                  <a:gd name="T9" fmla="*/ 5 h 39"/>
                  <a:gd name="T10" fmla="*/ 3 w 21"/>
                  <a:gd name="T11" fmla="*/ 7 h 39"/>
                  <a:gd name="T12" fmla="*/ 12 w 21"/>
                  <a:gd name="T13" fmla="*/ 32 h 39"/>
                  <a:gd name="T14" fmla="*/ 12 w 21"/>
                  <a:gd name="T15" fmla="*/ 34 h 39"/>
                  <a:gd name="T16" fmla="*/ 9 w 21"/>
                  <a:gd name="T17" fmla="*/ 35 h 39"/>
                  <a:gd name="T18" fmla="*/ 6 w 21"/>
                  <a:gd name="T19" fmla="*/ 36 h 39"/>
                  <a:gd name="T20" fmla="*/ 0 w 21"/>
                  <a:gd name="T21"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9">
                    <a:moveTo>
                      <a:pt x="20" y="0"/>
                    </a:moveTo>
                    <a:lnTo>
                      <a:pt x="14" y="0"/>
                    </a:lnTo>
                    <a:lnTo>
                      <a:pt x="9" y="1"/>
                    </a:lnTo>
                    <a:lnTo>
                      <a:pt x="5" y="3"/>
                    </a:lnTo>
                    <a:lnTo>
                      <a:pt x="3" y="5"/>
                    </a:lnTo>
                    <a:lnTo>
                      <a:pt x="3" y="7"/>
                    </a:lnTo>
                    <a:lnTo>
                      <a:pt x="12" y="32"/>
                    </a:lnTo>
                    <a:lnTo>
                      <a:pt x="12" y="34"/>
                    </a:lnTo>
                    <a:lnTo>
                      <a:pt x="9" y="35"/>
                    </a:lnTo>
                    <a:lnTo>
                      <a:pt x="6" y="36"/>
                    </a:lnTo>
                    <a:lnTo>
                      <a:pt x="0" y="38"/>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2" name="Freeform 349"/>
              <p:cNvSpPr>
                <a:spLocks/>
              </p:cNvSpPr>
              <p:nvPr/>
            </p:nvSpPr>
            <p:spPr bwMode="auto">
              <a:xfrm>
                <a:off x="3060" y="2478"/>
                <a:ext cx="78" cy="20"/>
              </a:xfrm>
              <a:custGeom>
                <a:avLst/>
                <a:gdLst>
                  <a:gd name="T0" fmla="*/ 0 w 78"/>
                  <a:gd name="T1" fmla="*/ 3 h 20"/>
                  <a:gd name="T2" fmla="*/ 4 w 78"/>
                  <a:gd name="T3" fmla="*/ 2 h 20"/>
                  <a:gd name="T4" fmla="*/ 9 w 78"/>
                  <a:gd name="T5" fmla="*/ 0 h 20"/>
                  <a:gd name="T6" fmla="*/ 14 w 78"/>
                  <a:gd name="T7" fmla="*/ 0 h 20"/>
                  <a:gd name="T8" fmla="*/ 17 w 78"/>
                  <a:gd name="T9" fmla="*/ 0 h 20"/>
                  <a:gd name="T10" fmla="*/ 20 w 78"/>
                  <a:gd name="T11" fmla="*/ 1 h 20"/>
                  <a:gd name="T12" fmla="*/ 60 w 78"/>
                  <a:gd name="T13" fmla="*/ 18 h 20"/>
                  <a:gd name="T14" fmla="*/ 63 w 78"/>
                  <a:gd name="T15" fmla="*/ 19 h 20"/>
                  <a:gd name="T16" fmla="*/ 67 w 78"/>
                  <a:gd name="T17" fmla="*/ 19 h 20"/>
                  <a:gd name="T18" fmla="*/ 71 w 78"/>
                  <a:gd name="T19" fmla="*/ 18 h 20"/>
                  <a:gd name="T20" fmla="*/ 77 w 78"/>
                  <a:gd name="T21"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20">
                    <a:moveTo>
                      <a:pt x="0" y="3"/>
                    </a:moveTo>
                    <a:lnTo>
                      <a:pt x="4" y="2"/>
                    </a:lnTo>
                    <a:lnTo>
                      <a:pt x="9" y="0"/>
                    </a:lnTo>
                    <a:lnTo>
                      <a:pt x="14" y="0"/>
                    </a:lnTo>
                    <a:lnTo>
                      <a:pt x="17" y="0"/>
                    </a:lnTo>
                    <a:lnTo>
                      <a:pt x="20" y="1"/>
                    </a:lnTo>
                    <a:lnTo>
                      <a:pt x="60" y="18"/>
                    </a:lnTo>
                    <a:lnTo>
                      <a:pt x="63" y="19"/>
                    </a:lnTo>
                    <a:lnTo>
                      <a:pt x="67" y="19"/>
                    </a:lnTo>
                    <a:lnTo>
                      <a:pt x="71" y="18"/>
                    </a:lnTo>
                    <a:lnTo>
                      <a:pt x="77" y="16"/>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 name="Freeform 350"/>
              <p:cNvSpPr>
                <a:spLocks/>
              </p:cNvSpPr>
              <p:nvPr/>
            </p:nvSpPr>
            <p:spPr bwMode="auto">
              <a:xfrm>
                <a:off x="3144" y="2454"/>
                <a:ext cx="76" cy="21"/>
              </a:xfrm>
              <a:custGeom>
                <a:avLst/>
                <a:gdLst>
                  <a:gd name="T0" fmla="*/ 0 w 76"/>
                  <a:gd name="T1" fmla="*/ 4 h 21"/>
                  <a:gd name="T2" fmla="*/ 5 w 76"/>
                  <a:gd name="T3" fmla="*/ 1 h 21"/>
                  <a:gd name="T4" fmla="*/ 7 w 76"/>
                  <a:gd name="T5" fmla="*/ 1 h 21"/>
                  <a:gd name="T6" fmla="*/ 12 w 76"/>
                  <a:gd name="T7" fmla="*/ 0 h 21"/>
                  <a:gd name="T8" fmla="*/ 17 w 76"/>
                  <a:gd name="T9" fmla="*/ 0 h 21"/>
                  <a:gd name="T10" fmla="*/ 20 w 76"/>
                  <a:gd name="T11" fmla="*/ 1 h 21"/>
                  <a:gd name="T12" fmla="*/ 59 w 76"/>
                  <a:gd name="T13" fmla="*/ 19 h 21"/>
                  <a:gd name="T14" fmla="*/ 61 w 76"/>
                  <a:gd name="T15" fmla="*/ 20 h 21"/>
                  <a:gd name="T16" fmla="*/ 65 w 76"/>
                  <a:gd name="T17" fmla="*/ 20 h 21"/>
                  <a:gd name="T18" fmla="*/ 70 w 76"/>
                  <a:gd name="T19" fmla="*/ 19 h 21"/>
                  <a:gd name="T20" fmla="*/ 75 w 76"/>
                  <a:gd name="T21"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1">
                    <a:moveTo>
                      <a:pt x="0" y="4"/>
                    </a:moveTo>
                    <a:lnTo>
                      <a:pt x="5" y="1"/>
                    </a:lnTo>
                    <a:lnTo>
                      <a:pt x="7" y="1"/>
                    </a:lnTo>
                    <a:lnTo>
                      <a:pt x="12" y="0"/>
                    </a:lnTo>
                    <a:lnTo>
                      <a:pt x="17" y="0"/>
                    </a:lnTo>
                    <a:lnTo>
                      <a:pt x="20" y="1"/>
                    </a:lnTo>
                    <a:lnTo>
                      <a:pt x="59" y="19"/>
                    </a:lnTo>
                    <a:lnTo>
                      <a:pt x="61" y="20"/>
                    </a:lnTo>
                    <a:lnTo>
                      <a:pt x="65" y="20"/>
                    </a:lnTo>
                    <a:lnTo>
                      <a:pt x="70" y="19"/>
                    </a:lnTo>
                    <a:lnTo>
                      <a:pt x="75" y="18"/>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4" name="Freeform 351"/>
              <p:cNvSpPr>
                <a:spLocks/>
              </p:cNvSpPr>
              <p:nvPr/>
            </p:nvSpPr>
            <p:spPr bwMode="auto">
              <a:xfrm>
                <a:off x="2971" y="2504"/>
                <a:ext cx="21" cy="43"/>
              </a:xfrm>
              <a:custGeom>
                <a:avLst/>
                <a:gdLst>
                  <a:gd name="T0" fmla="*/ 20 w 21"/>
                  <a:gd name="T1" fmla="*/ 0 h 43"/>
                  <a:gd name="T2" fmla="*/ 15 w 21"/>
                  <a:gd name="T3" fmla="*/ 1 h 43"/>
                  <a:gd name="T4" fmla="*/ 9 w 21"/>
                  <a:gd name="T5" fmla="*/ 2 h 43"/>
                  <a:gd name="T6" fmla="*/ 5 w 21"/>
                  <a:gd name="T7" fmla="*/ 4 h 43"/>
                  <a:gd name="T8" fmla="*/ 3 w 21"/>
                  <a:gd name="T9" fmla="*/ 6 h 43"/>
                  <a:gd name="T10" fmla="*/ 3 w 21"/>
                  <a:gd name="T11" fmla="*/ 8 h 43"/>
                  <a:gd name="T12" fmla="*/ 12 w 21"/>
                  <a:gd name="T13" fmla="*/ 35 h 43"/>
                  <a:gd name="T14" fmla="*/ 13 w 21"/>
                  <a:gd name="T15" fmla="*/ 37 h 43"/>
                  <a:gd name="T16" fmla="*/ 11 w 21"/>
                  <a:gd name="T17" fmla="*/ 38 h 43"/>
                  <a:gd name="T18" fmla="*/ 6 w 21"/>
                  <a:gd name="T19" fmla="*/ 39 h 43"/>
                  <a:gd name="T20" fmla="*/ 0 w 21"/>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43">
                    <a:moveTo>
                      <a:pt x="20" y="0"/>
                    </a:moveTo>
                    <a:lnTo>
                      <a:pt x="15" y="1"/>
                    </a:lnTo>
                    <a:lnTo>
                      <a:pt x="9" y="2"/>
                    </a:lnTo>
                    <a:lnTo>
                      <a:pt x="5" y="4"/>
                    </a:lnTo>
                    <a:lnTo>
                      <a:pt x="3" y="6"/>
                    </a:lnTo>
                    <a:lnTo>
                      <a:pt x="3" y="8"/>
                    </a:lnTo>
                    <a:lnTo>
                      <a:pt x="12" y="35"/>
                    </a:lnTo>
                    <a:lnTo>
                      <a:pt x="13" y="37"/>
                    </a:lnTo>
                    <a:lnTo>
                      <a:pt x="11" y="38"/>
                    </a:lnTo>
                    <a:lnTo>
                      <a:pt x="6" y="39"/>
                    </a:lnTo>
                    <a:lnTo>
                      <a:pt x="0" y="42"/>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 name="Freeform 352"/>
              <p:cNvSpPr>
                <a:spLocks/>
              </p:cNvSpPr>
              <p:nvPr/>
            </p:nvSpPr>
            <p:spPr bwMode="auto">
              <a:xfrm>
                <a:off x="2981" y="2504"/>
                <a:ext cx="73" cy="19"/>
              </a:xfrm>
              <a:custGeom>
                <a:avLst/>
                <a:gdLst>
                  <a:gd name="T0" fmla="*/ 0 w 73"/>
                  <a:gd name="T1" fmla="*/ 3 h 19"/>
                  <a:gd name="T2" fmla="*/ 5 w 73"/>
                  <a:gd name="T3" fmla="*/ 1 h 19"/>
                  <a:gd name="T4" fmla="*/ 8 w 73"/>
                  <a:gd name="T5" fmla="*/ 0 h 19"/>
                  <a:gd name="T6" fmla="*/ 12 w 73"/>
                  <a:gd name="T7" fmla="*/ 0 h 19"/>
                  <a:gd name="T8" fmla="*/ 17 w 73"/>
                  <a:gd name="T9" fmla="*/ 0 h 19"/>
                  <a:gd name="T10" fmla="*/ 19 w 73"/>
                  <a:gd name="T11" fmla="*/ 0 h 19"/>
                  <a:gd name="T12" fmla="*/ 57 w 73"/>
                  <a:gd name="T13" fmla="*/ 17 h 19"/>
                  <a:gd name="T14" fmla="*/ 58 w 73"/>
                  <a:gd name="T15" fmla="*/ 18 h 19"/>
                  <a:gd name="T16" fmla="*/ 62 w 73"/>
                  <a:gd name="T17" fmla="*/ 18 h 19"/>
                  <a:gd name="T18" fmla="*/ 66 w 73"/>
                  <a:gd name="T19" fmla="*/ 18 h 19"/>
                  <a:gd name="T20" fmla="*/ 72 w 73"/>
                  <a:gd name="T2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9">
                    <a:moveTo>
                      <a:pt x="0" y="3"/>
                    </a:moveTo>
                    <a:lnTo>
                      <a:pt x="5" y="1"/>
                    </a:lnTo>
                    <a:lnTo>
                      <a:pt x="8" y="0"/>
                    </a:lnTo>
                    <a:lnTo>
                      <a:pt x="12" y="0"/>
                    </a:lnTo>
                    <a:lnTo>
                      <a:pt x="17" y="0"/>
                    </a:lnTo>
                    <a:lnTo>
                      <a:pt x="19" y="0"/>
                    </a:lnTo>
                    <a:lnTo>
                      <a:pt x="57" y="17"/>
                    </a:lnTo>
                    <a:lnTo>
                      <a:pt x="58" y="18"/>
                    </a:lnTo>
                    <a:lnTo>
                      <a:pt x="62" y="18"/>
                    </a:lnTo>
                    <a:lnTo>
                      <a:pt x="66" y="18"/>
                    </a:lnTo>
                    <a:lnTo>
                      <a:pt x="72" y="16"/>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76" name="Group 353"/>
            <p:cNvGrpSpPr>
              <a:grpSpLocks/>
            </p:cNvGrpSpPr>
            <p:nvPr/>
          </p:nvGrpSpPr>
          <p:grpSpPr bwMode="auto">
            <a:xfrm>
              <a:off x="5022686" y="1725049"/>
              <a:ext cx="396725" cy="1278337"/>
              <a:chOff x="3368" y="2378"/>
              <a:chExt cx="158" cy="358"/>
            </a:xfrm>
          </p:grpSpPr>
          <p:sp>
            <p:nvSpPr>
              <p:cNvPr id="788" name="Freeform 354"/>
              <p:cNvSpPr>
                <a:spLocks/>
              </p:cNvSpPr>
              <p:nvPr/>
            </p:nvSpPr>
            <p:spPr bwMode="auto">
              <a:xfrm>
                <a:off x="3494" y="2378"/>
                <a:ext cx="32" cy="41"/>
              </a:xfrm>
              <a:custGeom>
                <a:avLst/>
                <a:gdLst>
                  <a:gd name="T0" fmla="*/ 6 w 32"/>
                  <a:gd name="T1" fmla="*/ 0 h 41"/>
                  <a:gd name="T2" fmla="*/ 3 w 32"/>
                  <a:gd name="T3" fmla="*/ 3 h 41"/>
                  <a:gd name="T4" fmla="*/ 0 w 32"/>
                  <a:gd name="T5" fmla="*/ 7 h 41"/>
                  <a:gd name="T6" fmla="*/ 0 w 32"/>
                  <a:gd name="T7" fmla="*/ 11 h 41"/>
                  <a:gd name="T8" fmla="*/ 0 w 32"/>
                  <a:gd name="T9" fmla="*/ 15 h 41"/>
                  <a:gd name="T10" fmla="*/ 2 w 32"/>
                  <a:gd name="T11" fmla="*/ 14 h 41"/>
                  <a:gd name="T12" fmla="*/ 29 w 32"/>
                  <a:gd name="T13" fmla="*/ 28 h 41"/>
                  <a:gd name="T14" fmla="*/ 31 w 32"/>
                  <a:gd name="T15" fmla="*/ 29 h 41"/>
                  <a:gd name="T16" fmla="*/ 31 w 32"/>
                  <a:gd name="T17" fmla="*/ 31 h 41"/>
                  <a:gd name="T18" fmla="*/ 31 w 32"/>
                  <a:gd name="T19" fmla="*/ 34 h 41"/>
                  <a:gd name="T20" fmla="*/ 28 w 32"/>
                  <a:gd name="T21" fmla="*/ 4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1">
                    <a:moveTo>
                      <a:pt x="6" y="0"/>
                    </a:moveTo>
                    <a:lnTo>
                      <a:pt x="3" y="3"/>
                    </a:lnTo>
                    <a:lnTo>
                      <a:pt x="0" y="7"/>
                    </a:lnTo>
                    <a:lnTo>
                      <a:pt x="0" y="11"/>
                    </a:lnTo>
                    <a:lnTo>
                      <a:pt x="0" y="15"/>
                    </a:lnTo>
                    <a:lnTo>
                      <a:pt x="2" y="14"/>
                    </a:lnTo>
                    <a:lnTo>
                      <a:pt x="29" y="28"/>
                    </a:lnTo>
                    <a:lnTo>
                      <a:pt x="31" y="29"/>
                    </a:lnTo>
                    <a:lnTo>
                      <a:pt x="31" y="31"/>
                    </a:lnTo>
                    <a:lnTo>
                      <a:pt x="31" y="34"/>
                    </a:lnTo>
                    <a:lnTo>
                      <a:pt x="28" y="4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9" name="Freeform 355"/>
              <p:cNvSpPr>
                <a:spLocks/>
              </p:cNvSpPr>
              <p:nvPr/>
            </p:nvSpPr>
            <p:spPr bwMode="auto">
              <a:xfrm>
                <a:off x="3464" y="2460"/>
                <a:ext cx="30" cy="40"/>
              </a:xfrm>
              <a:custGeom>
                <a:avLst/>
                <a:gdLst>
                  <a:gd name="T0" fmla="*/ 6 w 30"/>
                  <a:gd name="T1" fmla="*/ 0 h 40"/>
                  <a:gd name="T2" fmla="*/ 2 w 30"/>
                  <a:gd name="T3" fmla="*/ 3 h 40"/>
                  <a:gd name="T4" fmla="*/ 1 w 30"/>
                  <a:gd name="T5" fmla="*/ 7 h 40"/>
                  <a:gd name="T6" fmla="*/ 0 w 30"/>
                  <a:gd name="T7" fmla="*/ 13 h 40"/>
                  <a:gd name="T8" fmla="*/ 0 w 30"/>
                  <a:gd name="T9" fmla="*/ 15 h 40"/>
                  <a:gd name="T10" fmla="*/ 2 w 30"/>
                  <a:gd name="T11" fmla="*/ 15 h 40"/>
                  <a:gd name="T12" fmla="*/ 28 w 30"/>
                  <a:gd name="T13" fmla="*/ 26 h 40"/>
                  <a:gd name="T14" fmla="*/ 29 w 30"/>
                  <a:gd name="T15" fmla="*/ 26 h 40"/>
                  <a:gd name="T16" fmla="*/ 29 w 30"/>
                  <a:gd name="T17" fmla="*/ 30 h 40"/>
                  <a:gd name="T18" fmla="*/ 28 w 30"/>
                  <a:gd name="T19" fmla="*/ 33 h 40"/>
                  <a:gd name="T20" fmla="*/ 26 w 30"/>
                  <a:gd name="T21"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0">
                    <a:moveTo>
                      <a:pt x="6" y="0"/>
                    </a:moveTo>
                    <a:lnTo>
                      <a:pt x="2" y="3"/>
                    </a:lnTo>
                    <a:lnTo>
                      <a:pt x="1" y="7"/>
                    </a:lnTo>
                    <a:lnTo>
                      <a:pt x="0" y="13"/>
                    </a:lnTo>
                    <a:lnTo>
                      <a:pt x="0" y="15"/>
                    </a:lnTo>
                    <a:lnTo>
                      <a:pt x="2" y="15"/>
                    </a:lnTo>
                    <a:lnTo>
                      <a:pt x="28" y="26"/>
                    </a:lnTo>
                    <a:lnTo>
                      <a:pt x="29" y="26"/>
                    </a:lnTo>
                    <a:lnTo>
                      <a:pt x="29" y="30"/>
                    </a:lnTo>
                    <a:lnTo>
                      <a:pt x="28" y="33"/>
                    </a:lnTo>
                    <a:lnTo>
                      <a:pt x="26" y="39"/>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0" name="Freeform 356"/>
              <p:cNvSpPr>
                <a:spLocks/>
              </p:cNvSpPr>
              <p:nvPr/>
            </p:nvSpPr>
            <p:spPr bwMode="auto">
              <a:xfrm>
                <a:off x="3464" y="2418"/>
                <a:ext cx="59" cy="54"/>
              </a:xfrm>
              <a:custGeom>
                <a:avLst/>
                <a:gdLst>
                  <a:gd name="T0" fmla="*/ 0 w 59"/>
                  <a:gd name="T1" fmla="*/ 53 h 54"/>
                  <a:gd name="T2" fmla="*/ 1 w 59"/>
                  <a:gd name="T3" fmla="*/ 48 h 54"/>
                  <a:gd name="T4" fmla="*/ 3 w 59"/>
                  <a:gd name="T5" fmla="*/ 45 h 54"/>
                  <a:gd name="T6" fmla="*/ 5 w 59"/>
                  <a:gd name="T7" fmla="*/ 40 h 54"/>
                  <a:gd name="T8" fmla="*/ 8 w 59"/>
                  <a:gd name="T9" fmla="*/ 37 h 54"/>
                  <a:gd name="T10" fmla="*/ 11 w 59"/>
                  <a:gd name="T11" fmla="*/ 35 h 54"/>
                  <a:gd name="T12" fmla="*/ 48 w 59"/>
                  <a:gd name="T13" fmla="*/ 14 h 54"/>
                  <a:gd name="T14" fmla="*/ 51 w 59"/>
                  <a:gd name="T15" fmla="*/ 14 h 54"/>
                  <a:gd name="T16" fmla="*/ 54 w 59"/>
                  <a:gd name="T17" fmla="*/ 11 h 54"/>
                  <a:gd name="T18" fmla="*/ 55 w 59"/>
                  <a:gd name="T19" fmla="*/ 7 h 54"/>
                  <a:gd name="T20" fmla="*/ 58 w 59"/>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54">
                    <a:moveTo>
                      <a:pt x="0" y="53"/>
                    </a:moveTo>
                    <a:lnTo>
                      <a:pt x="1" y="48"/>
                    </a:lnTo>
                    <a:lnTo>
                      <a:pt x="3" y="45"/>
                    </a:lnTo>
                    <a:lnTo>
                      <a:pt x="5" y="40"/>
                    </a:lnTo>
                    <a:lnTo>
                      <a:pt x="8" y="37"/>
                    </a:lnTo>
                    <a:lnTo>
                      <a:pt x="11" y="35"/>
                    </a:lnTo>
                    <a:lnTo>
                      <a:pt x="48" y="14"/>
                    </a:lnTo>
                    <a:lnTo>
                      <a:pt x="51" y="14"/>
                    </a:lnTo>
                    <a:lnTo>
                      <a:pt x="54" y="11"/>
                    </a:lnTo>
                    <a:lnTo>
                      <a:pt x="55" y="7"/>
                    </a:lnTo>
                    <a:lnTo>
                      <a:pt x="58" y="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1" name="Freeform 357"/>
              <p:cNvSpPr>
                <a:spLocks/>
              </p:cNvSpPr>
              <p:nvPr/>
            </p:nvSpPr>
            <p:spPr bwMode="auto">
              <a:xfrm>
                <a:off x="3428" y="2538"/>
                <a:ext cx="35" cy="38"/>
              </a:xfrm>
              <a:custGeom>
                <a:avLst/>
                <a:gdLst>
                  <a:gd name="T0" fmla="*/ 6 w 35"/>
                  <a:gd name="T1" fmla="*/ 0 h 38"/>
                  <a:gd name="T2" fmla="*/ 4 w 35"/>
                  <a:gd name="T3" fmla="*/ 2 h 38"/>
                  <a:gd name="T4" fmla="*/ 1 w 35"/>
                  <a:gd name="T5" fmla="*/ 7 h 38"/>
                  <a:gd name="T6" fmla="*/ 0 w 35"/>
                  <a:gd name="T7" fmla="*/ 10 h 38"/>
                  <a:gd name="T8" fmla="*/ 1 w 35"/>
                  <a:gd name="T9" fmla="*/ 14 h 38"/>
                  <a:gd name="T10" fmla="*/ 3 w 35"/>
                  <a:gd name="T11" fmla="*/ 15 h 38"/>
                  <a:gd name="T12" fmla="*/ 32 w 35"/>
                  <a:gd name="T13" fmla="*/ 26 h 38"/>
                  <a:gd name="T14" fmla="*/ 33 w 35"/>
                  <a:gd name="T15" fmla="*/ 27 h 38"/>
                  <a:gd name="T16" fmla="*/ 34 w 35"/>
                  <a:gd name="T17" fmla="*/ 30 h 38"/>
                  <a:gd name="T18" fmla="*/ 34 w 35"/>
                  <a:gd name="T19" fmla="*/ 33 h 38"/>
                  <a:gd name="T20" fmla="*/ 32 w 35"/>
                  <a:gd name="T2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8">
                    <a:moveTo>
                      <a:pt x="6" y="0"/>
                    </a:moveTo>
                    <a:lnTo>
                      <a:pt x="4" y="2"/>
                    </a:lnTo>
                    <a:lnTo>
                      <a:pt x="1" y="7"/>
                    </a:lnTo>
                    <a:lnTo>
                      <a:pt x="0" y="10"/>
                    </a:lnTo>
                    <a:lnTo>
                      <a:pt x="1" y="14"/>
                    </a:lnTo>
                    <a:lnTo>
                      <a:pt x="3" y="15"/>
                    </a:lnTo>
                    <a:lnTo>
                      <a:pt x="32" y="26"/>
                    </a:lnTo>
                    <a:lnTo>
                      <a:pt x="33" y="27"/>
                    </a:lnTo>
                    <a:lnTo>
                      <a:pt x="34" y="30"/>
                    </a:lnTo>
                    <a:lnTo>
                      <a:pt x="34" y="33"/>
                    </a:lnTo>
                    <a:lnTo>
                      <a:pt x="32" y="37"/>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2" name="Freeform 358"/>
              <p:cNvSpPr>
                <a:spLocks/>
              </p:cNvSpPr>
              <p:nvPr/>
            </p:nvSpPr>
            <p:spPr bwMode="auto">
              <a:xfrm>
                <a:off x="3400" y="2617"/>
                <a:ext cx="29" cy="44"/>
              </a:xfrm>
              <a:custGeom>
                <a:avLst/>
                <a:gdLst>
                  <a:gd name="T0" fmla="*/ 5 w 29"/>
                  <a:gd name="T1" fmla="*/ 0 h 44"/>
                  <a:gd name="T2" fmla="*/ 2 w 29"/>
                  <a:gd name="T3" fmla="*/ 4 h 44"/>
                  <a:gd name="T4" fmla="*/ 0 w 29"/>
                  <a:gd name="T5" fmla="*/ 9 h 44"/>
                  <a:gd name="T6" fmla="*/ 1 w 29"/>
                  <a:gd name="T7" fmla="*/ 14 h 44"/>
                  <a:gd name="T8" fmla="*/ 1 w 29"/>
                  <a:gd name="T9" fmla="*/ 16 h 44"/>
                  <a:gd name="T10" fmla="*/ 2 w 29"/>
                  <a:gd name="T11" fmla="*/ 17 h 44"/>
                  <a:gd name="T12" fmla="*/ 26 w 29"/>
                  <a:gd name="T13" fmla="*/ 29 h 44"/>
                  <a:gd name="T14" fmla="*/ 28 w 29"/>
                  <a:gd name="T15" fmla="*/ 31 h 44"/>
                  <a:gd name="T16" fmla="*/ 27 w 29"/>
                  <a:gd name="T17" fmla="*/ 34 h 44"/>
                  <a:gd name="T18" fmla="*/ 26 w 29"/>
                  <a:gd name="T19" fmla="*/ 37 h 44"/>
                  <a:gd name="T20" fmla="*/ 25 w 29"/>
                  <a:gd name="T21"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44">
                    <a:moveTo>
                      <a:pt x="5" y="0"/>
                    </a:moveTo>
                    <a:lnTo>
                      <a:pt x="2" y="4"/>
                    </a:lnTo>
                    <a:lnTo>
                      <a:pt x="0" y="9"/>
                    </a:lnTo>
                    <a:lnTo>
                      <a:pt x="1" y="14"/>
                    </a:lnTo>
                    <a:lnTo>
                      <a:pt x="1" y="16"/>
                    </a:lnTo>
                    <a:lnTo>
                      <a:pt x="2" y="17"/>
                    </a:lnTo>
                    <a:lnTo>
                      <a:pt x="26" y="29"/>
                    </a:lnTo>
                    <a:lnTo>
                      <a:pt x="28" y="31"/>
                    </a:lnTo>
                    <a:lnTo>
                      <a:pt x="27" y="34"/>
                    </a:lnTo>
                    <a:lnTo>
                      <a:pt x="26" y="37"/>
                    </a:lnTo>
                    <a:lnTo>
                      <a:pt x="25" y="43"/>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3" name="Freeform 359"/>
              <p:cNvSpPr>
                <a:spLocks/>
              </p:cNvSpPr>
              <p:nvPr/>
            </p:nvSpPr>
            <p:spPr bwMode="auto">
              <a:xfrm>
                <a:off x="3400" y="2577"/>
                <a:ext cx="60" cy="53"/>
              </a:xfrm>
              <a:custGeom>
                <a:avLst/>
                <a:gdLst>
                  <a:gd name="T0" fmla="*/ 0 w 60"/>
                  <a:gd name="T1" fmla="*/ 52 h 53"/>
                  <a:gd name="T2" fmla="*/ 1 w 60"/>
                  <a:gd name="T3" fmla="*/ 47 h 53"/>
                  <a:gd name="T4" fmla="*/ 3 w 60"/>
                  <a:gd name="T5" fmla="*/ 43 h 53"/>
                  <a:gd name="T6" fmla="*/ 6 w 60"/>
                  <a:gd name="T7" fmla="*/ 39 h 53"/>
                  <a:gd name="T8" fmla="*/ 9 w 60"/>
                  <a:gd name="T9" fmla="*/ 36 h 53"/>
                  <a:gd name="T10" fmla="*/ 11 w 60"/>
                  <a:gd name="T11" fmla="*/ 34 h 53"/>
                  <a:gd name="T12" fmla="*/ 49 w 60"/>
                  <a:gd name="T13" fmla="*/ 15 h 53"/>
                  <a:gd name="T14" fmla="*/ 51 w 60"/>
                  <a:gd name="T15" fmla="*/ 13 h 53"/>
                  <a:gd name="T16" fmla="*/ 54 w 60"/>
                  <a:gd name="T17" fmla="*/ 9 h 53"/>
                  <a:gd name="T18" fmla="*/ 56 w 60"/>
                  <a:gd name="T19" fmla="*/ 6 h 53"/>
                  <a:gd name="T20" fmla="*/ 59 w 60"/>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53">
                    <a:moveTo>
                      <a:pt x="0" y="52"/>
                    </a:moveTo>
                    <a:lnTo>
                      <a:pt x="1" y="47"/>
                    </a:lnTo>
                    <a:lnTo>
                      <a:pt x="3" y="43"/>
                    </a:lnTo>
                    <a:lnTo>
                      <a:pt x="6" y="39"/>
                    </a:lnTo>
                    <a:lnTo>
                      <a:pt x="9" y="36"/>
                    </a:lnTo>
                    <a:lnTo>
                      <a:pt x="11" y="34"/>
                    </a:lnTo>
                    <a:lnTo>
                      <a:pt x="49" y="15"/>
                    </a:lnTo>
                    <a:lnTo>
                      <a:pt x="51" y="13"/>
                    </a:lnTo>
                    <a:lnTo>
                      <a:pt x="54" y="9"/>
                    </a:lnTo>
                    <a:lnTo>
                      <a:pt x="56" y="6"/>
                    </a:lnTo>
                    <a:lnTo>
                      <a:pt x="59" y="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4" name="Freeform 360"/>
              <p:cNvSpPr>
                <a:spLocks/>
              </p:cNvSpPr>
              <p:nvPr/>
            </p:nvSpPr>
            <p:spPr bwMode="auto">
              <a:xfrm>
                <a:off x="3433" y="2497"/>
                <a:ext cx="57" cy="52"/>
              </a:xfrm>
              <a:custGeom>
                <a:avLst/>
                <a:gdLst>
                  <a:gd name="T0" fmla="*/ 0 w 57"/>
                  <a:gd name="T1" fmla="*/ 51 h 52"/>
                  <a:gd name="T2" fmla="*/ 1 w 57"/>
                  <a:gd name="T3" fmla="*/ 45 h 52"/>
                  <a:gd name="T4" fmla="*/ 3 w 57"/>
                  <a:gd name="T5" fmla="*/ 43 h 52"/>
                  <a:gd name="T6" fmla="*/ 5 w 57"/>
                  <a:gd name="T7" fmla="*/ 39 h 52"/>
                  <a:gd name="T8" fmla="*/ 8 w 57"/>
                  <a:gd name="T9" fmla="*/ 35 h 52"/>
                  <a:gd name="T10" fmla="*/ 10 w 57"/>
                  <a:gd name="T11" fmla="*/ 32 h 52"/>
                  <a:gd name="T12" fmla="*/ 47 w 57"/>
                  <a:gd name="T13" fmla="*/ 11 h 52"/>
                  <a:gd name="T14" fmla="*/ 49 w 57"/>
                  <a:gd name="T15" fmla="*/ 11 h 52"/>
                  <a:gd name="T16" fmla="*/ 51 w 57"/>
                  <a:gd name="T17" fmla="*/ 8 h 52"/>
                  <a:gd name="T18" fmla="*/ 53 w 57"/>
                  <a:gd name="T19" fmla="*/ 4 h 52"/>
                  <a:gd name="T20" fmla="*/ 56 w 57"/>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2">
                    <a:moveTo>
                      <a:pt x="0" y="51"/>
                    </a:moveTo>
                    <a:lnTo>
                      <a:pt x="1" y="45"/>
                    </a:lnTo>
                    <a:lnTo>
                      <a:pt x="3" y="43"/>
                    </a:lnTo>
                    <a:lnTo>
                      <a:pt x="5" y="39"/>
                    </a:lnTo>
                    <a:lnTo>
                      <a:pt x="8" y="35"/>
                    </a:lnTo>
                    <a:lnTo>
                      <a:pt x="10" y="32"/>
                    </a:lnTo>
                    <a:lnTo>
                      <a:pt x="47" y="11"/>
                    </a:lnTo>
                    <a:lnTo>
                      <a:pt x="49" y="11"/>
                    </a:lnTo>
                    <a:lnTo>
                      <a:pt x="51" y="8"/>
                    </a:lnTo>
                    <a:lnTo>
                      <a:pt x="53" y="4"/>
                    </a:lnTo>
                    <a:lnTo>
                      <a:pt x="56" y="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5" name="Freeform 361"/>
              <p:cNvSpPr>
                <a:spLocks/>
              </p:cNvSpPr>
              <p:nvPr/>
            </p:nvSpPr>
            <p:spPr bwMode="auto">
              <a:xfrm>
                <a:off x="3368" y="2697"/>
                <a:ext cx="33" cy="39"/>
              </a:xfrm>
              <a:custGeom>
                <a:avLst/>
                <a:gdLst>
                  <a:gd name="T0" fmla="*/ 4 w 33"/>
                  <a:gd name="T1" fmla="*/ 0 h 39"/>
                  <a:gd name="T2" fmla="*/ 2 w 33"/>
                  <a:gd name="T3" fmla="*/ 4 h 39"/>
                  <a:gd name="T4" fmla="*/ 0 w 33"/>
                  <a:gd name="T5" fmla="*/ 8 h 39"/>
                  <a:gd name="T6" fmla="*/ 0 w 33"/>
                  <a:gd name="T7" fmla="*/ 12 h 39"/>
                  <a:gd name="T8" fmla="*/ 0 w 33"/>
                  <a:gd name="T9" fmla="*/ 14 h 39"/>
                  <a:gd name="T10" fmla="*/ 1 w 33"/>
                  <a:gd name="T11" fmla="*/ 16 h 39"/>
                  <a:gd name="T12" fmla="*/ 30 w 33"/>
                  <a:gd name="T13" fmla="*/ 27 h 39"/>
                  <a:gd name="T14" fmla="*/ 32 w 33"/>
                  <a:gd name="T15" fmla="*/ 28 h 39"/>
                  <a:gd name="T16" fmla="*/ 32 w 33"/>
                  <a:gd name="T17" fmla="*/ 31 h 39"/>
                  <a:gd name="T18" fmla="*/ 31 w 33"/>
                  <a:gd name="T19" fmla="*/ 34 h 39"/>
                  <a:gd name="T20" fmla="*/ 29 w 33"/>
                  <a:gd name="T21"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9">
                    <a:moveTo>
                      <a:pt x="4" y="0"/>
                    </a:moveTo>
                    <a:lnTo>
                      <a:pt x="2" y="4"/>
                    </a:lnTo>
                    <a:lnTo>
                      <a:pt x="0" y="8"/>
                    </a:lnTo>
                    <a:lnTo>
                      <a:pt x="0" y="12"/>
                    </a:lnTo>
                    <a:lnTo>
                      <a:pt x="0" y="14"/>
                    </a:lnTo>
                    <a:lnTo>
                      <a:pt x="1" y="16"/>
                    </a:lnTo>
                    <a:lnTo>
                      <a:pt x="30" y="27"/>
                    </a:lnTo>
                    <a:lnTo>
                      <a:pt x="32" y="28"/>
                    </a:lnTo>
                    <a:lnTo>
                      <a:pt x="32" y="31"/>
                    </a:lnTo>
                    <a:lnTo>
                      <a:pt x="31" y="34"/>
                    </a:lnTo>
                    <a:lnTo>
                      <a:pt x="29" y="38"/>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6" name="Freeform 362"/>
              <p:cNvSpPr>
                <a:spLocks/>
              </p:cNvSpPr>
              <p:nvPr/>
            </p:nvSpPr>
            <p:spPr bwMode="auto">
              <a:xfrm>
                <a:off x="3368" y="2660"/>
                <a:ext cx="58" cy="48"/>
              </a:xfrm>
              <a:custGeom>
                <a:avLst/>
                <a:gdLst>
                  <a:gd name="T0" fmla="*/ 0 w 58"/>
                  <a:gd name="T1" fmla="*/ 47 h 48"/>
                  <a:gd name="T2" fmla="*/ 0 w 58"/>
                  <a:gd name="T3" fmla="*/ 43 h 48"/>
                  <a:gd name="T4" fmla="*/ 1 w 58"/>
                  <a:gd name="T5" fmla="*/ 39 h 48"/>
                  <a:gd name="T6" fmla="*/ 4 w 58"/>
                  <a:gd name="T7" fmla="*/ 37 h 48"/>
                  <a:gd name="T8" fmla="*/ 8 w 58"/>
                  <a:gd name="T9" fmla="*/ 33 h 48"/>
                  <a:gd name="T10" fmla="*/ 9 w 58"/>
                  <a:gd name="T11" fmla="*/ 30 h 48"/>
                  <a:gd name="T12" fmla="*/ 48 w 58"/>
                  <a:gd name="T13" fmla="*/ 11 h 48"/>
                  <a:gd name="T14" fmla="*/ 49 w 58"/>
                  <a:gd name="T15" fmla="*/ 11 h 48"/>
                  <a:gd name="T16" fmla="*/ 52 w 58"/>
                  <a:gd name="T17" fmla="*/ 8 h 48"/>
                  <a:gd name="T18" fmla="*/ 54 w 58"/>
                  <a:gd name="T19" fmla="*/ 5 h 48"/>
                  <a:gd name="T20" fmla="*/ 57 w 58"/>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8">
                    <a:moveTo>
                      <a:pt x="0" y="47"/>
                    </a:moveTo>
                    <a:lnTo>
                      <a:pt x="0" y="43"/>
                    </a:lnTo>
                    <a:lnTo>
                      <a:pt x="1" y="39"/>
                    </a:lnTo>
                    <a:lnTo>
                      <a:pt x="4" y="37"/>
                    </a:lnTo>
                    <a:lnTo>
                      <a:pt x="8" y="33"/>
                    </a:lnTo>
                    <a:lnTo>
                      <a:pt x="9" y="30"/>
                    </a:lnTo>
                    <a:lnTo>
                      <a:pt x="48" y="11"/>
                    </a:lnTo>
                    <a:lnTo>
                      <a:pt x="49" y="11"/>
                    </a:lnTo>
                    <a:lnTo>
                      <a:pt x="52" y="8"/>
                    </a:lnTo>
                    <a:lnTo>
                      <a:pt x="54" y="5"/>
                    </a:lnTo>
                    <a:lnTo>
                      <a:pt x="57" y="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7" name="Freeform 363"/>
            <p:cNvSpPr>
              <a:spLocks/>
            </p:cNvSpPr>
            <p:nvPr/>
          </p:nvSpPr>
          <p:spPr bwMode="auto">
            <a:xfrm>
              <a:off x="5470105" y="1641296"/>
              <a:ext cx="692065" cy="1051323"/>
            </a:xfrm>
            <a:custGeom>
              <a:avLst/>
              <a:gdLst>
                <a:gd name="T0" fmla="*/ 0 w 277"/>
                <a:gd name="T1" fmla="*/ 0 h 295"/>
                <a:gd name="T2" fmla="*/ 276 w 277"/>
                <a:gd name="T3" fmla="*/ 292 h 295"/>
                <a:gd name="T4" fmla="*/ 36 w 277"/>
                <a:gd name="T5" fmla="*/ 294 h 295"/>
                <a:gd name="T6" fmla="*/ 0 w 277"/>
                <a:gd name="T7" fmla="*/ 0 h 295"/>
              </a:gdLst>
              <a:ahLst/>
              <a:cxnLst>
                <a:cxn ang="0">
                  <a:pos x="T0" y="T1"/>
                </a:cxn>
                <a:cxn ang="0">
                  <a:pos x="T2" y="T3"/>
                </a:cxn>
                <a:cxn ang="0">
                  <a:pos x="T4" y="T5"/>
                </a:cxn>
                <a:cxn ang="0">
                  <a:pos x="T6" y="T7"/>
                </a:cxn>
              </a:cxnLst>
              <a:rect l="0" t="0" r="r" b="b"/>
              <a:pathLst>
                <a:path w="277" h="295">
                  <a:moveTo>
                    <a:pt x="0" y="0"/>
                  </a:moveTo>
                  <a:lnTo>
                    <a:pt x="276" y="292"/>
                  </a:lnTo>
                  <a:lnTo>
                    <a:pt x="36" y="294"/>
                  </a:lnTo>
                  <a:lnTo>
                    <a:pt x="0" y="0"/>
                  </a:lnTo>
                </a:path>
              </a:pathLst>
            </a:custGeom>
            <a:solidFill>
              <a:srgbClr val="DADADA"/>
            </a:soli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Oval 364"/>
            <p:cNvSpPr>
              <a:spLocks noChangeArrowheads="1"/>
            </p:cNvSpPr>
            <p:nvPr/>
          </p:nvSpPr>
          <p:spPr bwMode="auto">
            <a:xfrm>
              <a:off x="5569286" y="2564785"/>
              <a:ext cx="581864" cy="290932"/>
            </a:xfrm>
            <a:prstGeom prst="ellipse">
              <a:avLst/>
            </a:prstGeom>
            <a:solidFill>
              <a:srgbClr val="DADADA"/>
            </a:soli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79" name="Group 365"/>
            <p:cNvGrpSpPr>
              <a:grpSpLocks/>
            </p:cNvGrpSpPr>
            <p:nvPr/>
          </p:nvGrpSpPr>
          <p:grpSpPr bwMode="auto">
            <a:xfrm>
              <a:off x="5738997" y="2304710"/>
              <a:ext cx="262279" cy="531170"/>
              <a:chOff x="3654" y="2540"/>
              <a:chExt cx="104" cy="149"/>
            </a:xfrm>
          </p:grpSpPr>
          <p:sp>
            <p:nvSpPr>
              <p:cNvPr id="734" name="Freeform 366"/>
              <p:cNvSpPr>
                <a:spLocks/>
              </p:cNvSpPr>
              <p:nvPr/>
            </p:nvSpPr>
            <p:spPr bwMode="auto">
              <a:xfrm>
                <a:off x="3719" y="2637"/>
                <a:ext cx="36" cy="24"/>
              </a:xfrm>
              <a:custGeom>
                <a:avLst/>
                <a:gdLst>
                  <a:gd name="T0" fmla="*/ 35 w 36"/>
                  <a:gd name="T1" fmla="*/ 0 h 24"/>
                  <a:gd name="T2" fmla="*/ 2 w 36"/>
                  <a:gd name="T3" fmla="*/ 16 h 24"/>
                  <a:gd name="T4" fmla="*/ 0 w 36"/>
                  <a:gd name="T5" fmla="*/ 23 h 24"/>
                  <a:gd name="T6" fmla="*/ 2 w 36"/>
                  <a:gd name="T7" fmla="*/ 21 h 24"/>
                  <a:gd name="T8" fmla="*/ 16 w 36"/>
                  <a:gd name="T9" fmla="*/ 22 h 24"/>
                  <a:gd name="T10" fmla="*/ 20 w 36"/>
                  <a:gd name="T11" fmla="*/ 20 h 24"/>
                  <a:gd name="T12" fmla="*/ 20 w 36"/>
                  <a:gd name="T13" fmla="*/ 15 h 24"/>
                  <a:gd name="T14" fmla="*/ 24 w 36"/>
                  <a:gd name="T15" fmla="*/ 12 h 24"/>
                  <a:gd name="T16" fmla="*/ 27 w 36"/>
                  <a:gd name="T17" fmla="*/ 10 h 24"/>
                  <a:gd name="T18" fmla="*/ 28 w 36"/>
                  <a:gd name="T19" fmla="*/ 12 h 24"/>
                  <a:gd name="T20" fmla="*/ 31 w 36"/>
                  <a:gd name="T21" fmla="*/ 9 h 24"/>
                  <a:gd name="T22" fmla="*/ 35 w 36"/>
                  <a:gd name="T23" fmla="*/ 12 h 24"/>
                  <a:gd name="T24" fmla="*/ 35 w 3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4">
                    <a:moveTo>
                      <a:pt x="35" y="0"/>
                    </a:moveTo>
                    <a:lnTo>
                      <a:pt x="2" y="16"/>
                    </a:lnTo>
                    <a:lnTo>
                      <a:pt x="0" y="23"/>
                    </a:lnTo>
                    <a:lnTo>
                      <a:pt x="2" y="21"/>
                    </a:lnTo>
                    <a:lnTo>
                      <a:pt x="16" y="22"/>
                    </a:lnTo>
                    <a:lnTo>
                      <a:pt x="20" y="20"/>
                    </a:lnTo>
                    <a:lnTo>
                      <a:pt x="20" y="15"/>
                    </a:lnTo>
                    <a:lnTo>
                      <a:pt x="24" y="12"/>
                    </a:lnTo>
                    <a:lnTo>
                      <a:pt x="27" y="10"/>
                    </a:lnTo>
                    <a:lnTo>
                      <a:pt x="28" y="12"/>
                    </a:lnTo>
                    <a:lnTo>
                      <a:pt x="31" y="9"/>
                    </a:lnTo>
                    <a:lnTo>
                      <a:pt x="35" y="12"/>
                    </a:lnTo>
                    <a:lnTo>
                      <a:pt x="3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5" name="Freeform 367"/>
              <p:cNvSpPr>
                <a:spLocks/>
              </p:cNvSpPr>
              <p:nvPr/>
            </p:nvSpPr>
            <p:spPr bwMode="auto">
              <a:xfrm>
                <a:off x="3719" y="2637"/>
                <a:ext cx="39" cy="25"/>
              </a:xfrm>
              <a:custGeom>
                <a:avLst/>
                <a:gdLst>
                  <a:gd name="T0" fmla="*/ 38 w 39"/>
                  <a:gd name="T1" fmla="*/ 0 h 25"/>
                  <a:gd name="T2" fmla="*/ 2 w 39"/>
                  <a:gd name="T3" fmla="*/ 17 h 25"/>
                  <a:gd name="T4" fmla="*/ 0 w 39"/>
                  <a:gd name="T5" fmla="*/ 24 h 25"/>
                  <a:gd name="T6" fmla="*/ 2 w 39"/>
                  <a:gd name="T7" fmla="*/ 22 h 25"/>
                  <a:gd name="T8" fmla="*/ 18 w 39"/>
                  <a:gd name="T9" fmla="*/ 23 h 25"/>
                  <a:gd name="T10" fmla="*/ 22 w 39"/>
                  <a:gd name="T11" fmla="*/ 20 h 25"/>
                  <a:gd name="T12" fmla="*/ 22 w 39"/>
                  <a:gd name="T13" fmla="*/ 16 h 25"/>
                  <a:gd name="T14" fmla="*/ 26 w 39"/>
                  <a:gd name="T15" fmla="*/ 12 h 25"/>
                  <a:gd name="T16" fmla="*/ 29 w 39"/>
                  <a:gd name="T17" fmla="*/ 10 h 25"/>
                  <a:gd name="T18" fmla="*/ 31 w 39"/>
                  <a:gd name="T19" fmla="*/ 12 h 25"/>
                  <a:gd name="T20" fmla="*/ 34 w 39"/>
                  <a:gd name="T21" fmla="*/ 10 h 25"/>
                  <a:gd name="T22" fmla="*/ 38 w 39"/>
                  <a:gd name="T23" fmla="*/ 12 h 25"/>
                  <a:gd name="T24" fmla="*/ 38 w 39"/>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5">
                    <a:moveTo>
                      <a:pt x="38" y="0"/>
                    </a:moveTo>
                    <a:lnTo>
                      <a:pt x="2" y="17"/>
                    </a:lnTo>
                    <a:lnTo>
                      <a:pt x="0" y="24"/>
                    </a:lnTo>
                    <a:lnTo>
                      <a:pt x="2" y="22"/>
                    </a:lnTo>
                    <a:lnTo>
                      <a:pt x="18" y="23"/>
                    </a:lnTo>
                    <a:lnTo>
                      <a:pt x="22" y="20"/>
                    </a:lnTo>
                    <a:lnTo>
                      <a:pt x="22" y="16"/>
                    </a:lnTo>
                    <a:lnTo>
                      <a:pt x="26" y="12"/>
                    </a:lnTo>
                    <a:lnTo>
                      <a:pt x="29" y="10"/>
                    </a:lnTo>
                    <a:lnTo>
                      <a:pt x="31" y="12"/>
                    </a:lnTo>
                    <a:lnTo>
                      <a:pt x="34" y="10"/>
                    </a:lnTo>
                    <a:lnTo>
                      <a:pt x="38" y="12"/>
                    </a:lnTo>
                    <a:lnTo>
                      <a:pt x="38"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6" name="Freeform 368"/>
              <p:cNvSpPr>
                <a:spLocks/>
              </p:cNvSpPr>
              <p:nvPr/>
            </p:nvSpPr>
            <p:spPr bwMode="auto">
              <a:xfrm>
                <a:off x="3712" y="2622"/>
                <a:ext cx="23" cy="16"/>
              </a:xfrm>
              <a:custGeom>
                <a:avLst/>
                <a:gdLst>
                  <a:gd name="T0" fmla="*/ 22 w 23"/>
                  <a:gd name="T1" fmla="*/ 6 h 16"/>
                  <a:gd name="T2" fmla="*/ 22 w 23"/>
                  <a:gd name="T3" fmla="*/ 10 h 16"/>
                  <a:gd name="T4" fmla="*/ 6 w 23"/>
                  <a:gd name="T5" fmla="*/ 15 h 16"/>
                  <a:gd name="T6" fmla="*/ 0 w 23"/>
                  <a:gd name="T7" fmla="*/ 12 h 16"/>
                  <a:gd name="T8" fmla="*/ 13 w 23"/>
                  <a:gd name="T9" fmla="*/ 8 h 16"/>
                  <a:gd name="T10" fmla="*/ 14 w 23"/>
                  <a:gd name="T11" fmla="*/ 5 h 16"/>
                  <a:gd name="T12" fmla="*/ 16 w 23"/>
                  <a:gd name="T13" fmla="*/ 4 h 16"/>
                  <a:gd name="T14" fmla="*/ 16 w 23"/>
                  <a:gd name="T15" fmla="*/ 1 h 16"/>
                  <a:gd name="T16" fmla="*/ 17 w 23"/>
                  <a:gd name="T17" fmla="*/ 0 h 16"/>
                  <a:gd name="T18" fmla="*/ 20 w 23"/>
                  <a:gd name="T19" fmla="*/ 0 h 16"/>
                  <a:gd name="T20" fmla="*/ 22 w 23"/>
                  <a:gd name="T2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6">
                    <a:moveTo>
                      <a:pt x="22" y="6"/>
                    </a:moveTo>
                    <a:lnTo>
                      <a:pt x="22" y="10"/>
                    </a:lnTo>
                    <a:lnTo>
                      <a:pt x="6" y="15"/>
                    </a:lnTo>
                    <a:lnTo>
                      <a:pt x="0" y="12"/>
                    </a:lnTo>
                    <a:lnTo>
                      <a:pt x="13" y="8"/>
                    </a:lnTo>
                    <a:lnTo>
                      <a:pt x="14" y="5"/>
                    </a:lnTo>
                    <a:lnTo>
                      <a:pt x="16" y="4"/>
                    </a:lnTo>
                    <a:lnTo>
                      <a:pt x="16" y="1"/>
                    </a:lnTo>
                    <a:lnTo>
                      <a:pt x="17" y="0"/>
                    </a:lnTo>
                    <a:lnTo>
                      <a:pt x="20" y="0"/>
                    </a:lnTo>
                    <a:lnTo>
                      <a:pt x="22" y="6"/>
                    </a:lnTo>
                  </a:path>
                </a:pathLst>
              </a:custGeom>
              <a:solidFill>
                <a:srgbClr val="EE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7" name="Freeform 369"/>
              <p:cNvSpPr>
                <a:spLocks/>
              </p:cNvSpPr>
              <p:nvPr/>
            </p:nvSpPr>
            <p:spPr bwMode="auto">
              <a:xfrm>
                <a:off x="3712" y="2622"/>
                <a:ext cx="23" cy="18"/>
              </a:xfrm>
              <a:custGeom>
                <a:avLst/>
                <a:gdLst>
                  <a:gd name="T0" fmla="*/ 22 w 23"/>
                  <a:gd name="T1" fmla="*/ 7 h 18"/>
                  <a:gd name="T2" fmla="*/ 22 w 23"/>
                  <a:gd name="T3" fmla="*/ 12 h 18"/>
                  <a:gd name="T4" fmla="*/ 6 w 23"/>
                  <a:gd name="T5" fmla="*/ 17 h 18"/>
                  <a:gd name="T6" fmla="*/ 0 w 23"/>
                  <a:gd name="T7" fmla="*/ 14 h 18"/>
                  <a:gd name="T8" fmla="*/ 13 w 23"/>
                  <a:gd name="T9" fmla="*/ 9 h 18"/>
                  <a:gd name="T10" fmla="*/ 14 w 23"/>
                  <a:gd name="T11" fmla="*/ 6 h 18"/>
                  <a:gd name="T12" fmla="*/ 16 w 23"/>
                  <a:gd name="T13" fmla="*/ 5 h 18"/>
                  <a:gd name="T14" fmla="*/ 16 w 23"/>
                  <a:gd name="T15" fmla="*/ 1 h 18"/>
                  <a:gd name="T16" fmla="*/ 17 w 23"/>
                  <a:gd name="T17" fmla="*/ 0 h 18"/>
                  <a:gd name="T18" fmla="*/ 20 w 23"/>
                  <a:gd name="T19" fmla="*/ 0 h 18"/>
                  <a:gd name="T20" fmla="*/ 22 w 23"/>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8">
                    <a:moveTo>
                      <a:pt x="22" y="7"/>
                    </a:moveTo>
                    <a:lnTo>
                      <a:pt x="22" y="12"/>
                    </a:lnTo>
                    <a:lnTo>
                      <a:pt x="6" y="17"/>
                    </a:lnTo>
                    <a:lnTo>
                      <a:pt x="0" y="14"/>
                    </a:lnTo>
                    <a:lnTo>
                      <a:pt x="13" y="9"/>
                    </a:lnTo>
                    <a:lnTo>
                      <a:pt x="14" y="6"/>
                    </a:lnTo>
                    <a:lnTo>
                      <a:pt x="16" y="5"/>
                    </a:lnTo>
                    <a:lnTo>
                      <a:pt x="16" y="1"/>
                    </a:lnTo>
                    <a:lnTo>
                      <a:pt x="17" y="0"/>
                    </a:lnTo>
                    <a:lnTo>
                      <a:pt x="20" y="0"/>
                    </a:lnTo>
                    <a:lnTo>
                      <a:pt x="22" y="7"/>
                    </a:lnTo>
                  </a:path>
                </a:pathLst>
              </a:custGeom>
              <a:solidFill>
                <a:srgbClr val="EE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8" name="Freeform 370"/>
              <p:cNvSpPr>
                <a:spLocks/>
              </p:cNvSpPr>
              <p:nvPr/>
            </p:nvSpPr>
            <p:spPr bwMode="auto">
              <a:xfrm>
                <a:off x="3745" y="2645"/>
                <a:ext cx="10" cy="16"/>
              </a:xfrm>
              <a:custGeom>
                <a:avLst/>
                <a:gdLst>
                  <a:gd name="T0" fmla="*/ 8 w 10"/>
                  <a:gd name="T1" fmla="*/ 15 h 16"/>
                  <a:gd name="T2" fmla="*/ 5 w 10"/>
                  <a:gd name="T3" fmla="*/ 15 h 16"/>
                  <a:gd name="T4" fmla="*/ 3 w 10"/>
                  <a:gd name="T5" fmla="*/ 15 h 16"/>
                  <a:gd name="T6" fmla="*/ 2 w 10"/>
                  <a:gd name="T7" fmla="*/ 14 h 16"/>
                  <a:gd name="T8" fmla="*/ 0 w 10"/>
                  <a:gd name="T9" fmla="*/ 13 h 16"/>
                  <a:gd name="T10" fmla="*/ 0 w 10"/>
                  <a:gd name="T11" fmla="*/ 11 h 16"/>
                  <a:gd name="T12" fmla="*/ 0 w 10"/>
                  <a:gd name="T13" fmla="*/ 8 h 16"/>
                  <a:gd name="T14" fmla="*/ 0 w 10"/>
                  <a:gd name="T15" fmla="*/ 5 h 16"/>
                  <a:gd name="T16" fmla="*/ 1 w 10"/>
                  <a:gd name="T17" fmla="*/ 3 h 16"/>
                  <a:gd name="T18" fmla="*/ 3 w 10"/>
                  <a:gd name="T19" fmla="*/ 1 h 16"/>
                  <a:gd name="T20" fmla="*/ 4 w 10"/>
                  <a:gd name="T21" fmla="*/ 0 h 16"/>
                  <a:gd name="T22" fmla="*/ 4 w 10"/>
                  <a:gd name="T23" fmla="*/ 0 h 16"/>
                  <a:gd name="T24" fmla="*/ 6 w 10"/>
                  <a:gd name="T25" fmla="*/ 0 h 16"/>
                  <a:gd name="T26" fmla="*/ 8 w 10"/>
                  <a:gd name="T27" fmla="*/ 0 h 16"/>
                  <a:gd name="T28" fmla="*/ 9 w 10"/>
                  <a:gd name="T29" fmla="*/ 0 h 16"/>
                  <a:gd name="T30" fmla="*/ 9 w 10"/>
                  <a:gd name="T31" fmla="*/ 2 h 16"/>
                  <a:gd name="T32" fmla="*/ 9 w 10"/>
                  <a:gd name="T33" fmla="*/ 4 h 16"/>
                  <a:gd name="T34" fmla="*/ 9 w 10"/>
                  <a:gd name="T35" fmla="*/ 6 h 16"/>
                  <a:gd name="T36" fmla="*/ 9 w 10"/>
                  <a:gd name="T37" fmla="*/ 8 h 16"/>
                  <a:gd name="T38" fmla="*/ 9 w 10"/>
                  <a:gd name="T39" fmla="*/ 10 h 16"/>
                  <a:gd name="T40" fmla="*/ 8 w 10"/>
                  <a:gd name="T41" fmla="*/ 12 h 16"/>
                  <a:gd name="T42" fmla="*/ 8 w 10"/>
                  <a:gd name="T43" fmla="*/ 14 h 16"/>
                  <a:gd name="T44" fmla="*/ 8 w 10"/>
                  <a:gd name="T45"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16">
                    <a:moveTo>
                      <a:pt x="8" y="15"/>
                    </a:moveTo>
                    <a:lnTo>
                      <a:pt x="5" y="15"/>
                    </a:lnTo>
                    <a:lnTo>
                      <a:pt x="3" y="15"/>
                    </a:lnTo>
                    <a:lnTo>
                      <a:pt x="2" y="14"/>
                    </a:lnTo>
                    <a:lnTo>
                      <a:pt x="0" y="13"/>
                    </a:lnTo>
                    <a:lnTo>
                      <a:pt x="0" y="11"/>
                    </a:lnTo>
                    <a:lnTo>
                      <a:pt x="0" y="8"/>
                    </a:lnTo>
                    <a:lnTo>
                      <a:pt x="0" y="5"/>
                    </a:lnTo>
                    <a:lnTo>
                      <a:pt x="1" y="3"/>
                    </a:lnTo>
                    <a:lnTo>
                      <a:pt x="3" y="1"/>
                    </a:lnTo>
                    <a:lnTo>
                      <a:pt x="4" y="0"/>
                    </a:lnTo>
                    <a:lnTo>
                      <a:pt x="4" y="0"/>
                    </a:lnTo>
                    <a:lnTo>
                      <a:pt x="6" y="0"/>
                    </a:lnTo>
                    <a:lnTo>
                      <a:pt x="8" y="0"/>
                    </a:lnTo>
                    <a:lnTo>
                      <a:pt x="9" y="0"/>
                    </a:lnTo>
                    <a:lnTo>
                      <a:pt x="9" y="2"/>
                    </a:lnTo>
                    <a:lnTo>
                      <a:pt x="9" y="4"/>
                    </a:lnTo>
                    <a:lnTo>
                      <a:pt x="9" y="6"/>
                    </a:lnTo>
                    <a:lnTo>
                      <a:pt x="9" y="8"/>
                    </a:lnTo>
                    <a:lnTo>
                      <a:pt x="9" y="10"/>
                    </a:lnTo>
                    <a:lnTo>
                      <a:pt x="8" y="12"/>
                    </a:lnTo>
                    <a:lnTo>
                      <a:pt x="8" y="14"/>
                    </a:lnTo>
                    <a:lnTo>
                      <a:pt x="8" y="15"/>
                    </a:lnTo>
                  </a:path>
                </a:pathLst>
              </a:custGeom>
              <a:solidFill>
                <a:srgbClr val="111111"/>
              </a:solidFill>
              <a:ln w="12700" cap="rnd" cmpd="sng">
                <a:solidFill>
                  <a:srgbClr val="1111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9" name="Freeform 371"/>
              <p:cNvSpPr>
                <a:spLocks/>
              </p:cNvSpPr>
              <p:nvPr/>
            </p:nvSpPr>
            <p:spPr bwMode="auto">
              <a:xfrm>
                <a:off x="3723" y="2654"/>
                <a:ext cx="12" cy="24"/>
              </a:xfrm>
              <a:custGeom>
                <a:avLst/>
                <a:gdLst>
                  <a:gd name="T0" fmla="*/ 10 w 12"/>
                  <a:gd name="T1" fmla="*/ 0 h 24"/>
                  <a:gd name="T2" fmla="*/ 11 w 12"/>
                  <a:gd name="T3" fmla="*/ 1 h 24"/>
                  <a:gd name="T4" fmla="*/ 11 w 12"/>
                  <a:gd name="T5" fmla="*/ 3 h 24"/>
                  <a:gd name="T6" fmla="*/ 11 w 12"/>
                  <a:gd name="T7" fmla="*/ 7 h 24"/>
                  <a:gd name="T8" fmla="*/ 11 w 12"/>
                  <a:gd name="T9" fmla="*/ 11 h 24"/>
                  <a:gd name="T10" fmla="*/ 11 w 12"/>
                  <a:gd name="T11" fmla="*/ 14 h 24"/>
                  <a:gd name="T12" fmla="*/ 11 w 12"/>
                  <a:gd name="T13" fmla="*/ 18 h 24"/>
                  <a:gd name="T14" fmla="*/ 11 w 12"/>
                  <a:gd name="T15" fmla="*/ 21 h 24"/>
                  <a:gd name="T16" fmla="*/ 10 w 12"/>
                  <a:gd name="T17" fmla="*/ 22 h 24"/>
                  <a:gd name="T18" fmla="*/ 8 w 12"/>
                  <a:gd name="T19" fmla="*/ 23 h 24"/>
                  <a:gd name="T20" fmla="*/ 7 w 12"/>
                  <a:gd name="T21" fmla="*/ 23 h 24"/>
                  <a:gd name="T22" fmla="*/ 4 w 12"/>
                  <a:gd name="T23" fmla="*/ 22 h 24"/>
                  <a:gd name="T24" fmla="*/ 3 w 12"/>
                  <a:gd name="T25" fmla="*/ 22 h 24"/>
                  <a:gd name="T26" fmla="*/ 2 w 12"/>
                  <a:gd name="T27" fmla="*/ 22 h 24"/>
                  <a:gd name="T28" fmla="*/ 0 w 12"/>
                  <a:gd name="T29" fmla="*/ 19 h 24"/>
                  <a:gd name="T30" fmla="*/ 0 w 12"/>
                  <a:gd name="T31" fmla="*/ 15 h 24"/>
                  <a:gd name="T32" fmla="*/ 0 w 12"/>
                  <a:gd name="T33" fmla="*/ 12 h 24"/>
                  <a:gd name="T34" fmla="*/ 0 w 12"/>
                  <a:gd name="T35" fmla="*/ 7 h 24"/>
                  <a:gd name="T36" fmla="*/ 1 w 12"/>
                  <a:gd name="T37" fmla="*/ 4 h 24"/>
                  <a:gd name="T38" fmla="*/ 3 w 12"/>
                  <a:gd name="T39" fmla="*/ 1 h 24"/>
                  <a:gd name="T40" fmla="*/ 4 w 12"/>
                  <a:gd name="T41" fmla="*/ 0 h 24"/>
                  <a:gd name="T42" fmla="*/ 7 w 12"/>
                  <a:gd name="T43" fmla="*/ 0 h 24"/>
                  <a:gd name="T44" fmla="*/ 10 w 12"/>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24">
                    <a:moveTo>
                      <a:pt x="10" y="0"/>
                    </a:moveTo>
                    <a:lnTo>
                      <a:pt x="11" y="1"/>
                    </a:lnTo>
                    <a:lnTo>
                      <a:pt x="11" y="3"/>
                    </a:lnTo>
                    <a:lnTo>
                      <a:pt x="11" y="7"/>
                    </a:lnTo>
                    <a:lnTo>
                      <a:pt x="11" y="11"/>
                    </a:lnTo>
                    <a:lnTo>
                      <a:pt x="11" y="14"/>
                    </a:lnTo>
                    <a:lnTo>
                      <a:pt x="11" y="18"/>
                    </a:lnTo>
                    <a:lnTo>
                      <a:pt x="11" y="21"/>
                    </a:lnTo>
                    <a:lnTo>
                      <a:pt x="10" y="22"/>
                    </a:lnTo>
                    <a:lnTo>
                      <a:pt x="8" y="23"/>
                    </a:lnTo>
                    <a:lnTo>
                      <a:pt x="7" y="23"/>
                    </a:lnTo>
                    <a:lnTo>
                      <a:pt x="4" y="22"/>
                    </a:lnTo>
                    <a:lnTo>
                      <a:pt x="3" y="22"/>
                    </a:lnTo>
                    <a:lnTo>
                      <a:pt x="2" y="22"/>
                    </a:lnTo>
                    <a:lnTo>
                      <a:pt x="0" y="19"/>
                    </a:lnTo>
                    <a:lnTo>
                      <a:pt x="0" y="15"/>
                    </a:lnTo>
                    <a:lnTo>
                      <a:pt x="0" y="12"/>
                    </a:lnTo>
                    <a:lnTo>
                      <a:pt x="0" y="7"/>
                    </a:lnTo>
                    <a:lnTo>
                      <a:pt x="1" y="4"/>
                    </a:lnTo>
                    <a:lnTo>
                      <a:pt x="3" y="1"/>
                    </a:lnTo>
                    <a:lnTo>
                      <a:pt x="4" y="0"/>
                    </a:lnTo>
                    <a:lnTo>
                      <a:pt x="7" y="0"/>
                    </a:lnTo>
                    <a:lnTo>
                      <a:pt x="10" y="0"/>
                    </a:lnTo>
                  </a:path>
                </a:pathLst>
              </a:custGeom>
              <a:solidFill>
                <a:srgbClr val="111111"/>
              </a:solidFill>
              <a:ln w="12700" cap="rnd" cmpd="sng">
                <a:solidFill>
                  <a:srgbClr val="1111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0" name="Freeform 372"/>
              <p:cNvSpPr>
                <a:spLocks/>
              </p:cNvSpPr>
              <p:nvPr/>
            </p:nvSpPr>
            <p:spPr bwMode="auto">
              <a:xfrm>
                <a:off x="3726" y="2654"/>
                <a:ext cx="12" cy="24"/>
              </a:xfrm>
              <a:custGeom>
                <a:avLst/>
                <a:gdLst>
                  <a:gd name="T0" fmla="*/ 11 w 12"/>
                  <a:gd name="T1" fmla="*/ 12 h 24"/>
                  <a:gd name="T2" fmla="*/ 10 w 12"/>
                  <a:gd name="T3" fmla="*/ 17 h 24"/>
                  <a:gd name="T4" fmla="*/ 9 w 12"/>
                  <a:gd name="T5" fmla="*/ 20 h 24"/>
                  <a:gd name="T6" fmla="*/ 7 w 12"/>
                  <a:gd name="T7" fmla="*/ 23 h 24"/>
                  <a:gd name="T8" fmla="*/ 5 w 12"/>
                  <a:gd name="T9" fmla="*/ 23 h 24"/>
                  <a:gd name="T10" fmla="*/ 3 w 12"/>
                  <a:gd name="T11" fmla="*/ 23 h 24"/>
                  <a:gd name="T12" fmla="*/ 1 w 12"/>
                  <a:gd name="T13" fmla="*/ 20 h 24"/>
                  <a:gd name="T14" fmla="*/ 0 w 12"/>
                  <a:gd name="T15" fmla="*/ 16 h 24"/>
                  <a:gd name="T16" fmla="*/ 0 w 12"/>
                  <a:gd name="T17" fmla="*/ 12 h 24"/>
                  <a:gd name="T18" fmla="*/ 1 w 12"/>
                  <a:gd name="T19" fmla="*/ 7 h 24"/>
                  <a:gd name="T20" fmla="*/ 2 w 12"/>
                  <a:gd name="T21" fmla="*/ 3 h 24"/>
                  <a:gd name="T22" fmla="*/ 4 w 12"/>
                  <a:gd name="T23" fmla="*/ 1 h 24"/>
                  <a:gd name="T24" fmla="*/ 6 w 12"/>
                  <a:gd name="T25" fmla="*/ 0 h 24"/>
                  <a:gd name="T26" fmla="*/ 8 w 12"/>
                  <a:gd name="T27" fmla="*/ 1 h 24"/>
                  <a:gd name="T28" fmla="*/ 10 w 12"/>
                  <a:gd name="T29" fmla="*/ 4 h 24"/>
                  <a:gd name="T30" fmla="*/ 11 w 12"/>
                  <a:gd name="T31" fmla="*/ 7 h 24"/>
                  <a:gd name="T32" fmla="*/ 11 w 12"/>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24">
                    <a:moveTo>
                      <a:pt x="11" y="12"/>
                    </a:moveTo>
                    <a:lnTo>
                      <a:pt x="10" y="17"/>
                    </a:lnTo>
                    <a:lnTo>
                      <a:pt x="9" y="20"/>
                    </a:lnTo>
                    <a:lnTo>
                      <a:pt x="7" y="23"/>
                    </a:lnTo>
                    <a:lnTo>
                      <a:pt x="5" y="23"/>
                    </a:lnTo>
                    <a:lnTo>
                      <a:pt x="3" y="23"/>
                    </a:lnTo>
                    <a:lnTo>
                      <a:pt x="1" y="20"/>
                    </a:lnTo>
                    <a:lnTo>
                      <a:pt x="0" y="16"/>
                    </a:lnTo>
                    <a:lnTo>
                      <a:pt x="0" y="12"/>
                    </a:lnTo>
                    <a:lnTo>
                      <a:pt x="1" y="7"/>
                    </a:lnTo>
                    <a:lnTo>
                      <a:pt x="2" y="3"/>
                    </a:lnTo>
                    <a:lnTo>
                      <a:pt x="4" y="1"/>
                    </a:lnTo>
                    <a:lnTo>
                      <a:pt x="6" y="0"/>
                    </a:lnTo>
                    <a:lnTo>
                      <a:pt x="8" y="1"/>
                    </a:lnTo>
                    <a:lnTo>
                      <a:pt x="10" y="4"/>
                    </a:lnTo>
                    <a:lnTo>
                      <a:pt x="11" y="7"/>
                    </a:lnTo>
                    <a:lnTo>
                      <a:pt x="11" y="12"/>
                    </a:lnTo>
                  </a:path>
                </a:pathLst>
              </a:custGeom>
              <a:solidFill>
                <a:srgbClr val="555555"/>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1" name="Freeform 373"/>
              <p:cNvSpPr>
                <a:spLocks/>
              </p:cNvSpPr>
              <p:nvPr/>
            </p:nvSpPr>
            <p:spPr bwMode="auto">
              <a:xfrm>
                <a:off x="3731" y="2660"/>
                <a:ext cx="7" cy="16"/>
              </a:xfrm>
              <a:custGeom>
                <a:avLst/>
                <a:gdLst>
                  <a:gd name="T0" fmla="*/ 6 w 7"/>
                  <a:gd name="T1" fmla="*/ 8 h 16"/>
                  <a:gd name="T2" fmla="*/ 6 w 7"/>
                  <a:gd name="T3" fmla="*/ 10 h 16"/>
                  <a:gd name="T4" fmla="*/ 5 w 7"/>
                  <a:gd name="T5" fmla="*/ 13 h 16"/>
                  <a:gd name="T6" fmla="*/ 4 w 7"/>
                  <a:gd name="T7" fmla="*/ 15 h 16"/>
                  <a:gd name="T8" fmla="*/ 3 w 7"/>
                  <a:gd name="T9" fmla="*/ 15 h 16"/>
                  <a:gd name="T10" fmla="*/ 2 w 7"/>
                  <a:gd name="T11" fmla="*/ 15 h 16"/>
                  <a:gd name="T12" fmla="*/ 1 w 7"/>
                  <a:gd name="T13" fmla="*/ 13 h 16"/>
                  <a:gd name="T14" fmla="*/ 0 w 7"/>
                  <a:gd name="T15" fmla="*/ 10 h 16"/>
                  <a:gd name="T16" fmla="*/ 0 w 7"/>
                  <a:gd name="T17" fmla="*/ 8 h 16"/>
                  <a:gd name="T18" fmla="*/ 0 w 7"/>
                  <a:gd name="T19" fmla="*/ 4 h 16"/>
                  <a:gd name="T20" fmla="*/ 1 w 7"/>
                  <a:gd name="T21" fmla="*/ 1 h 16"/>
                  <a:gd name="T22" fmla="*/ 2 w 7"/>
                  <a:gd name="T23" fmla="*/ 0 h 16"/>
                  <a:gd name="T24" fmla="*/ 3 w 7"/>
                  <a:gd name="T25" fmla="*/ 0 h 16"/>
                  <a:gd name="T26" fmla="*/ 5 w 7"/>
                  <a:gd name="T27" fmla="*/ 0 h 16"/>
                  <a:gd name="T28" fmla="*/ 5 w 7"/>
                  <a:gd name="T29" fmla="*/ 1 h 16"/>
                  <a:gd name="T30" fmla="*/ 6 w 7"/>
                  <a:gd name="T31" fmla="*/ 4 h 16"/>
                  <a:gd name="T32" fmla="*/ 6 w 7"/>
                  <a:gd name="T3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16">
                    <a:moveTo>
                      <a:pt x="6" y="8"/>
                    </a:moveTo>
                    <a:lnTo>
                      <a:pt x="6" y="10"/>
                    </a:lnTo>
                    <a:lnTo>
                      <a:pt x="5" y="13"/>
                    </a:lnTo>
                    <a:lnTo>
                      <a:pt x="4" y="15"/>
                    </a:lnTo>
                    <a:lnTo>
                      <a:pt x="3" y="15"/>
                    </a:lnTo>
                    <a:lnTo>
                      <a:pt x="2" y="15"/>
                    </a:lnTo>
                    <a:lnTo>
                      <a:pt x="1" y="13"/>
                    </a:lnTo>
                    <a:lnTo>
                      <a:pt x="0" y="10"/>
                    </a:lnTo>
                    <a:lnTo>
                      <a:pt x="0" y="8"/>
                    </a:lnTo>
                    <a:lnTo>
                      <a:pt x="0" y="4"/>
                    </a:lnTo>
                    <a:lnTo>
                      <a:pt x="1" y="1"/>
                    </a:lnTo>
                    <a:lnTo>
                      <a:pt x="2" y="0"/>
                    </a:lnTo>
                    <a:lnTo>
                      <a:pt x="3" y="0"/>
                    </a:lnTo>
                    <a:lnTo>
                      <a:pt x="5" y="0"/>
                    </a:lnTo>
                    <a:lnTo>
                      <a:pt x="5" y="1"/>
                    </a:lnTo>
                    <a:lnTo>
                      <a:pt x="6" y="4"/>
                    </a:lnTo>
                    <a:lnTo>
                      <a:pt x="6" y="8"/>
                    </a:lnTo>
                  </a:path>
                </a:pathLst>
              </a:custGeom>
              <a:solidFill>
                <a:srgbClr val="220000"/>
              </a:solidFill>
              <a:ln w="12700" cap="rnd" cmpd="sng">
                <a:solidFill>
                  <a:srgbClr val="22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2" name="Freeform 374"/>
              <p:cNvSpPr>
                <a:spLocks/>
              </p:cNvSpPr>
              <p:nvPr/>
            </p:nvSpPr>
            <p:spPr bwMode="auto">
              <a:xfrm>
                <a:off x="3752" y="2645"/>
                <a:ext cx="6" cy="16"/>
              </a:xfrm>
              <a:custGeom>
                <a:avLst/>
                <a:gdLst>
                  <a:gd name="T0" fmla="*/ 5 w 6"/>
                  <a:gd name="T1" fmla="*/ 8 h 16"/>
                  <a:gd name="T2" fmla="*/ 5 w 6"/>
                  <a:gd name="T3" fmla="*/ 11 h 16"/>
                  <a:gd name="T4" fmla="*/ 4 w 6"/>
                  <a:gd name="T5" fmla="*/ 13 h 16"/>
                  <a:gd name="T6" fmla="*/ 3 w 6"/>
                  <a:gd name="T7" fmla="*/ 14 h 16"/>
                  <a:gd name="T8" fmla="*/ 2 w 6"/>
                  <a:gd name="T9" fmla="*/ 15 h 16"/>
                  <a:gd name="T10" fmla="*/ 1 w 6"/>
                  <a:gd name="T11" fmla="*/ 14 h 16"/>
                  <a:gd name="T12" fmla="*/ 0 w 6"/>
                  <a:gd name="T13" fmla="*/ 13 h 16"/>
                  <a:gd name="T14" fmla="*/ 0 w 6"/>
                  <a:gd name="T15" fmla="*/ 10 h 16"/>
                  <a:gd name="T16" fmla="*/ 0 w 6"/>
                  <a:gd name="T17" fmla="*/ 8 h 16"/>
                  <a:gd name="T18" fmla="*/ 0 w 6"/>
                  <a:gd name="T19" fmla="*/ 4 h 16"/>
                  <a:gd name="T20" fmla="*/ 1 w 6"/>
                  <a:gd name="T21" fmla="*/ 2 h 16"/>
                  <a:gd name="T22" fmla="*/ 2 w 6"/>
                  <a:gd name="T23" fmla="*/ 1 h 16"/>
                  <a:gd name="T24" fmla="*/ 3 w 6"/>
                  <a:gd name="T25" fmla="*/ 0 h 16"/>
                  <a:gd name="T26" fmla="*/ 3 w 6"/>
                  <a:gd name="T27" fmla="*/ 1 h 16"/>
                  <a:gd name="T28" fmla="*/ 4 w 6"/>
                  <a:gd name="T29" fmla="*/ 2 h 16"/>
                  <a:gd name="T30" fmla="*/ 5 w 6"/>
                  <a:gd name="T31" fmla="*/ 4 h 16"/>
                  <a:gd name="T32" fmla="*/ 5 w 6"/>
                  <a:gd name="T3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6">
                    <a:moveTo>
                      <a:pt x="5" y="8"/>
                    </a:moveTo>
                    <a:lnTo>
                      <a:pt x="5" y="11"/>
                    </a:lnTo>
                    <a:lnTo>
                      <a:pt x="4" y="13"/>
                    </a:lnTo>
                    <a:lnTo>
                      <a:pt x="3" y="14"/>
                    </a:lnTo>
                    <a:lnTo>
                      <a:pt x="2" y="15"/>
                    </a:lnTo>
                    <a:lnTo>
                      <a:pt x="1" y="14"/>
                    </a:lnTo>
                    <a:lnTo>
                      <a:pt x="0" y="13"/>
                    </a:lnTo>
                    <a:lnTo>
                      <a:pt x="0" y="10"/>
                    </a:lnTo>
                    <a:lnTo>
                      <a:pt x="0" y="8"/>
                    </a:lnTo>
                    <a:lnTo>
                      <a:pt x="0" y="4"/>
                    </a:lnTo>
                    <a:lnTo>
                      <a:pt x="1" y="2"/>
                    </a:lnTo>
                    <a:lnTo>
                      <a:pt x="2" y="1"/>
                    </a:lnTo>
                    <a:lnTo>
                      <a:pt x="3" y="0"/>
                    </a:lnTo>
                    <a:lnTo>
                      <a:pt x="3" y="1"/>
                    </a:lnTo>
                    <a:lnTo>
                      <a:pt x="4" y="2"/>
                    </a:lnTo>
                    <a:lnTo>
                      <a:pt x="5" y="4"/>
                    </a:lnTo>
                    <a:lnTo>
                      <a:pt x="5" y="8"/>
                    </a:lnTo>
                  </a:path>
                </a:pathLst>
              </a:custGeom>
              <a:solidFill>
                <a:srgbClr val="555555"/>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3" name="Freeform 375"/>
              <p:cNvSpPr>
                <a:spLocks/>
              </p:cNvSpPr>
              <p:nvPr/>
            </p:nvSpPr>
            <p:spPr bwMode="auto">
              <a:xfrm>
                <a:off x="3752" y="2648"/>
                <a:ext cx="6" cy="13"/>
              </a:xfrm>
              <a:custGeom>
                <a:avLst/>
                <a:gdLst>
                  <a:gd name="T0" fmla="*/ 5 w 6"/>
                  <a:gd name="T1" fmla="*/ 6 h 13"/>
                  <a:gd name="T2" fmla="*/ 4 w 6"/>
                  <a:gd name="T3" fmla="*/ 8 h 13"/>
                  <a:gd name="T4" fmla="*/ 4 w 6"/>
                  <a:gd name="T5" fmla="*/ 10 h 13"/>
                  <a:gd name="T6" fmla="*/ 2 w 6"/>
                  <a:gd name="T7" fmla="*/ 11 h 13"/>
                  <a:gd name="T8" fmla="*/ 1 w 6"/>
                  <a:gd name="T9" fmla="*/ 12 h 13"/>
                  <a:gd name="T10" fmla="*/ 1 w 6"/>
                  <a:gd name="T11" fmla="*/ 11 h 13"/>
                  <a:gd name="T12" fmla="*/ 0 w 6"/>
                  <a:gd name="T13" fmla="*/ 10 h 13"/>
                  <a:gd name="T14" fmla="*/ 0 w 6"/>
                  <a:gd name="T15" fmla="*/ 8 h 13"/>
                  <a:gd name="T16" fmla="*/ 0 w 6"/>
                  <a:gd name="T17" fmla="*/ 6 h 13"/>
                  <a:gd name="T18" fmla="*/ 0 w 6"/>
                  <a:gd name="T19" fmla="*/ 3 h 13"/>
                  <a:gd name="T20" fmla="*/ 0 w 6"/>
                  <a:gd name="T21" fmla="*/ 1 h 13"/>
                  <a:gd name="T22" fmla="*/ 1 w 6"/>
                  <a:gd name="T23" fmla="*/ 0 h 13"/>
                  <a:gd name="T24" fmla="*/ 2 w 6"/>
                  <a:gd name="T25" fmla="*/ 0 h 13"/>
                  <a:gd name="T26" fmla="*/ 4 w 6"/>
                  <a:gd name="T27" fmla="*/ 0 h 13"/>
                  <a:gd name="T28" fmla="*/ 4 w 6"/>
                  <a:gd name="T29" fmla="*/ 2 h 13"/>
                  <a:gd name="T30" fmla="*/ 5 w 6"/>
                  <a:gd name="T31" fmla="*/ 3 h 13"/>
                  <a:gd name="T32" fmla="*/ 5 w 6"/>
                  <a:gd name="T33"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3">
                    <a:moveTo>
                      <a:pt x="5" y="6"/>
                    </a:moveTo>
                    <a:lnTo>
                      <a:pt x="4" y="8"/>
                    </a:lnTo>
                    <a:lnTo>
                      <a:pt x="4" y="10"/>
                    </a:lnTo>
                    <a:lnTo>
                      <a:pt x="2" y="11"/>
                    </a:lnTo>
                    <a:lnTo>
                      <a:pt x="1" y="12"/>
                    </a:lnTo>
                    <a:lnTo>
                      <a:pt x="1" y="11"/>
                    </a:lnTo>
                    <a:lnTo>
                      <a:pt x="0" y="10"/>
                    </a:lnTo>
                    <a:lnTo>
                      <a:pt x="0" y="8"/>
                    </a:lnTo>
                    <a:lnTo>
                      <a:pt x="0" y="6"/>
                    </a:lnTo>
                    <a:lnTo>
                      <a:pt x="0" y="3"/>
                    </a:lnTo>
                    <a:lnTo>
                      <a:pt x="0" y="1"/>
                    </a:lnTo>
                    <a:lnTo>
                      <a:pt x="1" y="0"/>
                    </a:lnTo>
                    <a:lnTo>
                      <a:pt x="2" y="0"/>
                    </a:lnTo>
                    <a:lnTo>
                      <a:pt x="4" y="0"/>
                    </a:lnTo>
                    <a:lnTo>
                      <a:pt x="4" y="2"/>
                    </a:lnTo>
                    <a:lnTo>
                      <a:pt x="5" y="3"/>
                    </a:lnTo>
                    <a:lnTo>
                      <a:pt x="5" y="6"/>
                    </a:lnTo>
                  </a:path>
                </a:pathLst>
              </a:custGeom>
              <a:solidFill>
                <a:srgbClr val="220000"/>
              </a:solidFill>
              <a:ln w="12700" cap="rnd" cmpd="sng">
                <a:solidFill>
                  <a:srgbClr val="22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4" name="Freeform 376"/>
              <p:cNvSpPr>
                <a:spLocks/>
              </p:cNvSpPr>
              <p:nvPr/>
            </p:nvSpPr>
            <p:spPr bwMode="auto">
              <a:xfrm>
                <a:off x="3712" y="2661"/>
                <a:ext cx="12" cy="28"/>
              </a:xfrm>
              <a:custGeom>
                <a:avLst/>
                <a:gdLst>
                  <a:gd name="T0" fmla="*/ 10 w 12"/>
                  <a:gd name="T1" fmla="*/ 0 h 28"/>
                  <a:gd name="T2" fmla="*/ 11 w 12"/>
                  <a:gd name="T3" fmla="*/ 2 h 28"/>
                  <a:gd name="T4" fmla="*/ 11 w 12"/>
                  <a:gd name="T5" fmla="*/ 4 h 28"/>
                  <a:gd name="T6" fmla="*/ 11 w 12"/>
                  <a:gd name="T7" fmla="*/ 8 h 28"/>
                  <a:gd name="T8" fmla="*/ 11 w 12"/>
                  <a:gd name="T9" fmla="*/ 13 h 28"/>
                  <a:gd name="T10" fmla="*/ 11 w 12"/>
                  <a:gd name="T11" fmla="*/ 18 h 28"/>
                  <a:gd name="T12" fmla="*/ 11 w 12"/>
                  <a:gd name="T13" fmla="*/ 22 h 28"/>
                  <a:gd name="T14" fmla="*/ 10 w 12"/>
                  <a:gd name="T15" fmla="*/ 26 h 28"/>
                  <a:gd name="T16" fmla="*/ 10 w 12"/>
                  <a:gd name="T17" fmla="*/ 27 h 28"/>
                  <a:gd name="T18" fmla="*/ 8 w 12"/>
                  <a:gd name="T19" fmla="*/ 27 h 28"/>
                  <a:gd name="T20" fmla="*/ 6 w 12"/>
                  <a:gd name="T21" fmla="*/ 27 h 28"/>
                  <a:gd name="T22" fmla="*/ 3 w 12"/>
                  <a:gd name="T23" fmla="*/ 26 h 28"/>
                  <a:gd name="T24" fmla="*/ 2 w 12"/>
                  <a:gd name="T25" fmla="*/ 26 h 28"/>
                  <a:gd name="T26" fmla="*/ 1 w 12"/>
                  <a:gd name="T27" fmla="*/ 24 h 28"/>
                  <a:gd name="T28" fmla="*/ 0 w 12"/>
                  <a:gd name="T29" fmla="*/ 21 h 28"/>
                  <a:gd name="T30" fmla="*/ 0 w 12"/>
                  <a:gd name="T31" fmla="*/ 18 h 28"/>
                  <a:gd name="T32" fmla="*/ 0 w 12"/>
                  <a:gd name="T33" fmla="*/ 13 h 28"/>
                  <a:gd name="T34" fmla="*/ 0 w 12"/>
                  <a:gd name="T35" fmla="*/ 8 h 28"/>
                  <a:gd name="T36" fmla="*/ 1 w 12"/>
                  <a:gd name="T37" fmla="*/ 4 h 28"/>
                  <a:gd name="T38" fmla="*/ 2 w 12"/>
                  <a:gd name="T39" fmla="*/ 1 h 28"/>
                  <a:gd name="T40" fmla="*/ 4 w 12"/>
                  <a:gd name="T41" fmla="*/ 0 h 28"/>
                  <a:gd name="T42" fmla="*/ 7 w 12"/>
                  <a:gd name="T43" fmla="*/ 0 h 28"/>
                  <a:gd name="T44" fmla="*/ 10 w 12"/>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 h="28">
                    <a:moveTo>
                      <a:pt x="10" y="0"/>
                    </a:moveTo>
                    <a:lnTo>
                      <a:pt x="11" y="2"/>
                    </a:lnTo>
                    <a:lnTo>
                      <a:pt x="11" y="4"/>
                    </a:lnTo>
                    <a:lnTo>
                      <a:pt x="11" y="8"/>
                    </a:lnTo>
                    <a:lnTo>
                      <a:pt x="11" y="13"/>
                    </a:lnTo>
                    <a:lnTo>
                      <a:pt x="11" y="18"/>
                    </a:lnTo>
                    <a:lnTo>
                      <a:pt x="11" y="22"/>
                    </a:lnTo>
                    <a:lnTo>
                      <a:pt x="10" y="26"/>
                    </a:lnTo>
                    <a:lnTo>
                      <a:pt x="10" y="27"/>
                    </a:lnTo>
                    <a:lnTo>
                      <a:pt x="8" y="27"/>
                    </a:lnTo>
                    <a:lnTo>
                      <a:pt x="6" y="27"/>
                    </a:lnTo>
                    <a:lnTo>
                      <a:pt x="3" y="26"/>
                    </a:lnTo>
                    <a:lnTo>
                      <a:pt x="2" y="26"/>
                    </a:lnTo>
                    <a:lnTo>
                      <a:pt x="1" y="24"/>
                    </a:lnTo>
                    <a:lnTo>
                      <a:pt x="0" y="21"/>
                    </a:lnTo>
                    <a:lnTo>
                      <a:pt x="0" y="18"/>
                    </a:lnTo>
                    <a:lnTo>
                      <a:pt x="0" y="13"/>
                    </a:lnTo>
                    <a:lnTo>
                      <a:pt x="0" y="8"/>
                    </a:lnTo>
                    <a:lnTo>
                      <a:pt x="1" y="4"/>
                    </a:lnTo>
                    <a:lnTo>
                      <a:pt x="2" y="1"/>
                    </a:lnTo>
                    <a:lnTo>
                      <a:pt x="4" y="0"/>
                    </a:lnTo>
                    <a:lnTo>
                      <a:pt x="7" y="0"/>
                    </a:lnTo>
                    <a:lnTo>
                      <a:pt x="10" y="0"/>
                    </a:lnTo>
                  </a:path>
                </a:pathLst>
              </a:custGeom>
              <a:solidFill>
                <a:srgbClr val="111111"/>
              </a:solidFill>
              <a:ln w="12700" cap="rnd" cmpd="sng">
                <a:solidFill>
                  <a:srgbClr val="1111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5" name="Freeform 377"/>
              <p:cNvSpPr>
                <a:spLocks/>
              </p:cNvSpPr>
              <p:nvPr/>
            </p:nvSpPr>
            <p:spPr bwMode="auto">
              <a:xfrm>
                <a:off x="3714" y="2660"/>
                <a:ext cx="13" cy="9"/>
              </a:xfrm>
              <a:custGeom>
                <a:avLst/>
                <a:gdLst>
                  <a:gd name="T0" fmla="*/ 12 w 13"/>
                  <a:gd name="T1" fmla="*/ 5 h 9"/>
                  <a:gd name="T2" fmla="*/ 11 w 13"/>
                  <a:gd name="T3" fmla="*/ 6 h 9"/>
                  <a:gd name="T4" fmla="*/ 11 w 13"/>
                  <a:gd name="T5" fmla="*/ 7 h 9"/>
                  <a:gd name="T6" fmla="*/ 8 w 13"/>
                  <a:gd name="T7" fmla="*/ 8 h 9"/>
                  <a:gd name="T8" fmla="*/ 7 w 13"/>
                  <a:gd name="T9" fmla="*/ 8 h 9"/>
                  <a:gd name="T10" fmla="*/ 4 w 13"/>
                  <a:gd name="T11" fmla="*/ 8 h 9"/>
                  <a:gd name="T12" fmla="*/ 2 w 13"/>
                  <a:gd name="T13" fmla="*/ 7 h 9"/>
                  <a:gd name="T14" fmla="*/ 1 w 13"/>
                  <a:gd name="T15" fmla="*/ 5 h 9"/>
                  <a:gd name="T16" fmla="*/ 0 w 13"/>
                  <a:gd name="T17" fmla="*/ 4 h 9"/>
                  <a:gd name="T18" fmla="*/ 1 w 13"/>
                  <a:gd name="T19" fmla="*/ 3 h 9"/>
                  <a:gd name="T20" fmla="*/ 2 w 13"/>
                  <a:gd name="T21" fmla="*/ 1 h 9"/>
                  <a:gd name="T22" fmla="*/ 4 w 13"/>
                  <a:gd name="T23" fmla="*/ 1 h 9"/>
                  <a:gd name="T24" fmla="*/ 7 w 13"/>
                  <a:gd name="T25" fmla="*/ 0 h 9"/>
                  <a:gd name="T26" fmla="*/ 9 w 13"/>
                  <a:gd name="T27" fmla="*/ 1 h 9"/>
                  <a:gd name="T28" fmla="*/ 11 w 13"/>
                  <a:gd name="T29" fmla="*/ 2 h 9"/>
                  <a:gd name="T30" fmla="*/ 11 w 13"/>
                  <a:gd name="T31" fmla="*/ 3 h 9"/>
                  <a:gd name="T32" fmla="*/ 12 w 13"/>
                  <a:gd name="T3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12" y="5"/>
                    </a:moveTo>
                    <a:lnTo>
                      <a:pt x="11" y="6"/>
                    </a:lnTo>
                    <a:lnTo>
                      <a:pt x="11" y="7"/>
                    </a:lnTo>
                    <a:lnTo>
                      <a:pt x="8" y="8"/>
                    </a:lnTo>
                    <a:lnTo>
                      <a:pt x="7" y="8"/>
                    </a:lnTo>
                    <a:lnTo>
                      <a:pt x="4" y="8"/>
                    </a:lnTo>
                    <a:lnTo>
                      <a:pt x="2" y="7"/>
                    </a:lnTo>
                    <a:lnTo>
                      <a:pt x="1" y="5"/>
                    </a:lnTo>
                    <a:lnTo>
                      <a:pt x="0" y="4"/>
                    </a:lnTo>
                    <a:lnTo>
                      <a:pt x="1" y="3"/>
                    </a:lnTo>
                    <a:lnTo>
                      <a:pt x="2" y="1"/>
                    </a:lnTo>
                    <a:lnTo>
                      <a:pt x="4" y="1"/>
                    </a:lnTo>
                    <a:lnTo>
                      <a:pt x="7" y="0"/>
                    </a:lnTo>
                    <a:lnTo>
                      <a:pt x="9" y="1"/>
                    </a:lnTo>
                    <a:lnTo>
                      <a:pt x="11" y="2"/>
                    </a:lnTo>
                    <a:lnTo>
                      <a:pt x="11" y="3"/>
                    </a:lnTo>
                    <a:lnTo>
                      <a:pt x="12" y="5"/>
                    </a:lnTo>
                  </a:path>
                </a:pathLst>
              </a:custGeom>
              <a:solidFill>
                <a:srgbClr val="111111"/>
              </a:solidFill>
              <a:ln w="12700" cap="rnd" cmpd="sng">
                <a:solidFill>
                  <a:srgbClr val="1111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6" name="Freeform 378"/>
              <p:cNvSpPr>
                <a:spLocks/>
              </p:cNvSpPr>
              <p:nvPr/>
            </p:nvSpPr>
            <p:spPr bwMode="auto">
              <a:xfrm>
                <a:off x="3738" y="2648"/>
                <a:ext cx="8" cy="16"/>
              </a:xfrm>
              <a:custGeom>
                <a:avLst/>
                <a:gdLst>
                  <a:gd name="T0" fmla="*/ 7 w 8"/>
                  <a:gd name="T1" fmla="*/ 15 h 16"/>
                  <a:gd name="T2" fmla="*/ 6 w 8"/>
                  <a:gd name="T3" fmla="*/ 15 h 16"/>
                  <a:gd name="T4" fmla="*/ 5 w 8"/>
                  <a:gd name="T5" fmla="*/ 15 h 16"/>
                  <a:gd name="T6" fmla="*/ 4 w 8"/>
                  <a:gd name="T7" fmla="*/ 15 h 16"/>
                  <a:gd name="T8" fmla="*/ 2 w 8"/>
                  <a:gd name="T9" fmla="*/ 15 h 16"/>
                  <a:gd name="T10" fmla="*/ 1 w 8"/>
                  <a:gd name="T11" fmla="*/ 15 h 16"/>
                  <a:gd name="T12" fmla="*/ 0 w 8"/>
                  <a:gd name="T13" fmla="*/ 13 h 16"/>
                  <a:gd name="T14" fmla="*/ 0 w 8"/>
                  <a:gd name="T15" fmla="*/ 11 h 16"/>
                  <a:gd name="T16" fmla="*/ 0 w 8"/>
                  <a:gd name="T17" fmla="*/ 8 h 16"/>
                  <a:gd name="T18" fmla="*/ 0 w 8"/>
                  <a:gd name="T19" fmla="*/ 4 h 16"/>
                  <a:gd name="T20" fmla="*/ 1 w 8"/>
                  <a:gd name="T21" fmla="*/ 2 h 16"/>
                  <a:gd name="T22" fmla="*/ 2 w 8"/>
                  <a:gd name="T23" fmla="*/ 1 h 16"/>
                  <a:gd name="T24" fmla="*/ 3 w 8"/>
                  <a:gd name="T25" fmla="*/ 0 h 16"/>
                  <a:gd name="T26" fmla="*/ 4 w 8"/>
                  <a:gd name="T27" fmla="*/ 0 h 16"/>
                  <a:gd name="T28" fmla="*/ 4 w 8"/>
                  <a:gd name="T29" fmla="*/ 2 h 16"/>
                  <a:gd name="T30" fmla="*/ 5 w 8"/>
                  <a:gd name="T31" fmla="*/ 4 h 16"/>
                  <a:gd name="T32" fmla="*/ 6 w 8"/>
                  <a:gd name="T33" fmla="*/ 6 h 16"/>
                  <a:gd name="T34" fmla="*/ 6 w 8"/>
                  <a:gd name="T35" fmla="*/ 8 h 16"/>
                  <a:gd name="T36" fmla="*/ 6 w 8"/>
                  <a:gd name="T37" fmla="*/ 11 h 16"/>
                  <a:gd name="T38" fmla="*/ 7 w 8"/>
                  <a:gd name="T39" fmla="*/ 13 h 16"/>
                  <a:gd name="T40" fmla="*/ 7 w 8"/>
                  <a:gd name="T4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 h="16">
                    <a:moveTo>
                      <a:pt x="7" y="15"/>
                    </a:moveTo>
                    <a:lnTo>
                      <a:pt x="6" y="15"/>
                    </a:lnTo>
                    <a:lnTo>
                      <a:pt x="5" y="15"/>
                    </a:lnTo>
                    <a:lnTo>
                      <a:pt x="4" y="15"/>
                    </a:lnTo>
                    <a:lnTo>
                      <a:pt x="2" y="15"/>
                    </a:lnTo>
                    <a:lnTo>
                      <a:pt x="1" y="15"/>
                    </a:lnTo>
                    <a:lnTo>
                      <a:pt x="0" y="13"/>
                    </a:lnTo>
                    <a:lnTo>
                      <a:pt x="0" y="11"/>
                    </a:lnTo>
                    <a:lnTo>
                      <a:pt x="0" y="8"/>
                    </a:lnTo>
                    <a:lnTo>
                      <a:pt x="0" y="4"/>
                    </a:lnTo>
                    <a:lnTo>
                      <a:pt x="1" y="2"/>
                    </a:lnTo>
                    <a:lnTo>
                      <a:pt x="2" y="1"/>
                    </a:lnTo>
                    <a:lnTo>
                      <a:pt x="3" y="0"/>
                    </a:lnTo>
                    <a:lnTo>
                      <a:pt x="4" y="0"/>
                    </a:lnTo>
                    <a:lnTo>
                      <a:pt x="4" y="2"/>
                    </a:lnTo>
                    <a:lnTo>
                      <a:pt x="5" y="4"/>
                    </a:lnTo>
                    <a:lnTo>
                      <a:pt x="6" y="6"/>
                    </a:lnTo>
                    <a:lnTo>
                      <a:pt x="6" y="8"/>
                    </a:lnTo>
                    <a:lnTo>
                      <a:pt x="6" y="11"/>
                    </a:lnTo>
                    <a:lnTo>
                      <a:pt x="7" y="13"/>
                    </a:lnTo>
                    <a:lnTo>
                      <a:pt x="7" y="15"/>
                    </a:lnTo>
                  </a:path>
                </a:pathLst>
              </a:custGeom>
              <a:solidFill>
                <a:srgbClr val="111111"/>
              </a:solidFill>
              <a:ln w="12700" cap="rnd" cmpd="sng">
                <a:solidFill>
                  <a:srgbClr val="1111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 name="Freeform 379"/>
              <p:cNvSpPr>
                <a:spLocks/>
              </p:cNvSpPr>
              <p:nvPr/>
            </p:nvSpPr>
            <p:spPr bwMode="auto">
              <a:xfrm>
                <a:off x="3742" y="2648"/>
                <a:ext cx="4" cy="6"/>
              </a:xfrm>
              <a:custGeom>
                <a:avLst/>
                <a:gdLst>
                  <a:gd name="T0" fmla="*/ 3 w 4"/>
                  <a:gd name="T1" fmla="*/ 2 h 6"/>
                  <a:gd name="T2" fmla="*/ 3 w 4"/>
                  <a:gd name="T3" fmla="*/ 3 h 6"/>
                  <a:gd name="T4" fmla="*/ 3 w 4"/>
                  <a:gd name="T5" fmla="*/ 4 h 6"/>
                  <a:gd name="T6" fmla="*/ 2 w 4"/>
                  <a:gd name="T7" fmla="*/ 4 h 6"/>
                  <a:gd name="T8" fmla="*/ 2 w 4"/>
                  <a:gd name="T9" fmla="*/ 5 h 6"/>
                  <a:gd name="T10" fmla="*/ 1 w 4"/>
                  <a:gd name="T11" fmla="*/ 4 h 6"/>
                  <a:gd name="T12" fmla="*/ 1 w 4"/>
                  <a:gd name="T13" fmla="*/ 4 h 6"/>
                  <a:gd name="T14" fmla="*/ 0 w 4"/>
                  <a:gd name="T15" fmla="*/ 3 h 6"/>
                  <a:gd name="T16" fmla="*/ 0 w 4"/>
                  <a:gd name="T17" fmla="*/ 2 h 6"/>
                  <a:gd name="T18" fmla="*/ 0 w 4"/>
                  <a:gd name="T19" fmla="*/ 1 h 6"/>
                  <a:gd name="T20" fmla="*/ 1 w 4"/>
                  <a:gd name="T21" fmla="*/ 1 h 6"/>
                  <a:gd name="T22" fmla="*/ 1 w 4"/>
                  <a:gd name="T23" fmla="*/ 0 h 6"/>
                  <a:gd name="T24" fmla="*/ 2 w 4"/>
                  <a:gd name="T25" fmla="*/ 0 h 6"/>
                  <a:gd name="T26" fmla="*/ 2 w 4"/>
                  <a:gd name="T27" fmla="*/ 1 h 6"/>
                  <a:gd name="T28" fmla="*/ 3 w 4"/>
                  <a:gd name="T29" fmla="*/ 1 h 6"/>
                  <a:gd name="T30" fmla="*/ 3 w 4"/>
                  <a:gd name="T31" fmla="*/ 1 h 6"/>
                  <a:gd name="T32" fmla="*/ 3 w 4"/>
                  <a:gd name="T3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6">
                    <a:moveTo>
                      <a:pt x="3" y="2"/>
                    </a:moveTo>
                    <a:lnTo>
                      <a:pt x="3" y="3"/>
                    </a:lnTo>
                    <a:lnTo>
                      <a:pt x="3" y="4"/>
                    </a:lnTo>
                    <a:lnTo>
                      <a:pt x="2" y="4"/>
                    </a:lnTo>
                    <a:lnTo>
                      <a:pt x="2" y="5"/>
                    </a:lnTo>
                    <a:lnTo>
                      <a:pt x="1" y="4"/>
                    </a:lnTo>
                    <a:lnTo>
                      <a:pt x="1" y="4"/>
                    </a:lnTo>
                    <a:lnTo>
                      <a:pt x="0" y="3"/>
                    </a:lnTo>
                    <a:lnTo>
                      <a:pt x="0" y="2"/>
                    </a:lnTo>
                    <a:lnTo>
                      <a:pt x="0" y="1"/>
                    </a:lnTo>
                    <a:lnTo>
                      <a:pt x="1" y="1"/>
                    </a:lnTo>
                    <a:lnTo>
                      <a:pt x="1" y="0"/>
                    </a:lnTo>
                    <a:lnTo>
                      <a:pt x="2" y="0"/>
                    </a:lnTo>
                    <a:lnTo>
                      <a:pt x="2" y="1"/>
                    </a:lnTo>
                    <a:lnTo>
                      <a:pt x="3" y="1"/>
                    </a:lnTo>
                    <a:lnTo>
                      <a:pt x="3" y="1"/>
                    </a:lnTo>
                    <a:lnTo>
                      <a:pt x="3" y="2"/>
                    </a:lnTo>
                  </a:path>
                </a:pathLst>
              </a:custGeom>
              <a:solidFill>
                <a:srgbClr val="111111"/>
              </a:solidFill>
              <a:ln w="12700" cap="rnd" cmpd="sng">
                <a:solidFill>
                  <a:srgbClr val="11111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 name="Freeform 380"/>
              <p:cNvSpPr>
                <a:spLocks/>
              </p:cNvSpPr>
              <p:nvPr/>
            </p:nvSpPr>
            <p:spPr bwMode="auto">
              <a:xfrm>
                <a:off x="3744" y="2648"/>
                <a:ext cx="5" cy="16"/>
              </a:xfrm>
              <a:custGeom>
                <a:avLst/>
                <a:gdLst>
                  <a:gd name="T0" fmla="*/ 4 w 5"/>
                  <a:gd name="T1" fmla="*/ 8 h 16"/>
                  <a:gd name="T2" fmla="*/ 4 w 5"/>
                  <a:gd name="T3" fmla="*/ 11 h 16"/>
                  <a:gd name="T4" fmla="*/ 3 w 5"/>
                  <a:gd name="T5" fmla="*/ 13 h 16"/>
                  <a:gd name="T6" fmla="*/ 2 w 5"/>
                  <a:gd name="T7" fmla="*/ 15 h 16"/>
                  <a:gd name="T8" fmla="*/ 2 w 5"/>
                  <a:gd name="T9" fmla="*/ 15 h 16"/>
                  <a:gd name="T10" fmla="*/ 1 w 5"/>
                  <a:gd name="T11" fmla="*/ 15 h 16"/>
                  <a:gd name="T12" fmla="*/ 1 w 5"/>
                  <a:gd name="T13" fmla="*/ 12 h 16"/>
                  <a:gd name="T14" fmla="*/ 0 w 5"/>
                  <a:gd name="T15" fmla="*/ 11 h 16"/>
                  <a:gd name="T16" fmla="*/ 0 w 5"/>
                  <a:gd name="T17" fmla="*/ 7 h 16"/>
                  <a:gd name="T18" fmla="*/ 0 w 5"/>
                  <a:gd name="T19" fmla="*/ 4 h 16"/>
                  <a:gd name="T20" fmla="*/ 1 w 5"/>
                  <a:gd name="T21" fmla="*/ 2 h 16"/>
                  <a:gd name="T22" fmla="*/ 2 w 5"/>
                  <a:gd name="T23" fmla="*/ 0 h 16"/>
                  <a:gd name="T24" fmla="*/ 2 w 5"/>
                  <a:gd name="T25" fmla="*/ 0 h 16"/>
                  <a:gd name="T26" fmla="*/ 3 w 5"/>
                  <a:gd name="T27" fmla="*/ 0 h 16"/>
                  <a:gd name="T28" fmla="*/ 3 w 5"/>
                  <a:gd name="T29" fmla="*/ 2 h 16"/>
                  <a:gd name="T30" fmla="*/ 4 w 5"/>
                  <a:gd name="T31" fmla="*/ 4 h 16"/>
                  <a:gd name="T32" fmla="*/ 4 w 5"/>
                  <a:gd name="T3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16">
                    <a:moveTo>
                      <a:pt x="4" y="8"/>
                    </a:moveTo>
                    <a:lnTo>
                      <a:pt x="4" y="11"/>
                    </a:lnTo>
                    <a:lnTo>
                      <a:pt x="3" y="13"/>
                    </a:lnTo>
                    <a:lnTo>
                      <a:pt x="2" y="15"/>
                    </a:lnTo>
                    <a:lnTo>
                      <a:pt x="2" y="15"/>
                    </a:lnTo>
                    <a:lnTo>
                      <a:pt x="1" y="15"/>
                    </a:lnTo>
                    <a:lnTo>
                      <a:pt x="1" y="12"/>
                    </a:lnTo>
                    <a:lnTo>
                      <a:pt x="0" y="11"/>
                    </a:lnTo>
                    <a:lnTo>
                      <a:pt x="0" y="7"/>
                    </a:lnTo>
                    <a:lnTo>
                      <a:pt x="0" y="4"/>
                    </a:lnTo>
                    <a:lnTo>
                      <a:pt x="1" y="2"/>
                    </a:lnTo>
                    <a:lnTo>
                      <a:pt x="2" y="0"/>
                    </a:lnTo>
                    <a:lnTo>
                      <a:pt x="2" y="0"/>
                    </a:lnTo>
                    <a:lnTo>
                      <a:pt x="3" y="0"/>
                    </a:lnTo>
                    <a:lnTo>
                      <a:pt x="3" y="2"/>
                    </a:lnTo>
                    <a:lnTo>
                      <a:pt x="4" y="4"/>
                    </a:lnTo>
                    <a:lnTo>
                      <a:pt x="4" y="8"/>
                    </a:lnTo>
                  </a:path>
                </a:pathLst>
              </a:custGeom>
              <a:solidFill>
                <a:srgbClr val="555555"/>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9" name="Freeform 381"/>
              <p:cNvSpPr>
                <a:spLocks/>
              </p:cNvSpPr>
              <p:nvPr/>
            </p:nvSpPr>
            <p:spPr bwMode="auto">
              <a:xfrm>
                <a:off x="3744" y="2653"/>
                <a:ext cx="5" cy="9"/>
              </a:xfrm>
              <a:custGeom>
                <a:avLst/>
                <a:gdLst>
                  <a:gd name="T0" fmla="*/ 4 w 5"/>
                  <a:gd name="T1" fmla="*/ 4 h 9"/>
                  <a:gd name="T2" fmla="*/ 4 w 5"/>
                  <a:gd name="T3" fmla="*/ 5 h 9"/>
                  <a:gd name="T4" fmla="*/ 3 w 5"/>
                  <a:gd name="T5" fmla="*/ 7 h 9"/>
                  <a:gd name="T6" fmla="*/ 2 w 5"/>
                  <a:gd name="T7" fmla="*/ 7 h 9"/>
                  <a:gd name="T8" fmla="*/ 2 w 5"/>
                  <a:gd name="T9" fmla="*/ 8 h 9"/>
                  <a:gd name="T10" fmla="*/ 1 w 5"/>
                  <a:gd name="T11" fmla="*/ 7 h 9"/>
                  <a:gd name="T12" fmla="*/ 1 w 5"/>
                  <a:gd name="T13" fmla="*/ 6 h 9"/>
                  <a:gd name="T14" fmla="*/ 0 w 5"/>
                  <a:gd name="T15" fmla="*/ 5 h 9"/>
                  <a:gd name="T16" fmla="*/ 0 w 5"/>
                  <a:gd name="T17" fmla="*/ 4 h 9"/>
                  <a:gd name="T18" fmla="*/ 0 w 5"/>
                  <a:gd name="T19" fmla="*/ 2 h 9"/>
                  <a:gd name="T20" fmla="*/ 1 w 5"/>
                  <a:gd name="T21" fmla="*/ 1 h 9"/>
                  <a:gd name="T22" fmla="*/ 2 w 5"/>
                  <a:gd name="T23" fmla="*/ 0 h 9"/>
                  <a:gd name="T24" fmla="*/ 2 w 5"/>
                  <a:gd name="T25" fmla="*/ 0 h 9"/>
                  <a:gd name="T26" fmla="*/ 3 w 5"/>
                  <a:gd name="T27" fmla="*/ 0 h 9"/>
                  <a:gd name="T28" fmla="*/ 3 w 5"/>
                  <a:gd name="T29" fmla="*/ 1 h 9"/>
                  <a:gd name="T30" fmla="*/ 4 w 5"/>
                  <a:gd name="T31" fmla="*/ 2 h 9"/>
                  <a:gd name="T32" fmla="*/ 4 w 5"/>
                  <a:gd name="T33"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9">
                    <a:moveTo>
                      <a:pt x="4" y="4"/>
                    </a:moveTo>
                    <a:lnTo>
                      <a:pt x="4" y="5"/>
                    </a:lnTo>
                    <a:lnTo>
                      <a:pt x="3" y="7"/>
                    </a:lnTo>
                    <a:lnTo>
                      <a:pt x="2" y="7"/>
                    </a:lnTo>
                    <a:lnTo>
                      <a:pt x="2" y="8"/>
                    </a:lnTo>
                    <a:lnTo>
                      <a:pt x="1" y="7"/>
                    </a:lnTo>
                    <a:lnTo>
                      <a:pt x="1" y="6"/>
                    </a:lnTo>
                    <a:lnTo>
                      <a:pt x="0" y="5"/>
                    </a:lnTo>
                    <a:lnTo>
                      <a:pt x="0" y="4"/>
                    </a:lnTo>
                    <a:lnTo>
                      <a:pt x="0" y="2"/>
                    </a:lnTo>
                    <a:lnTo>
                      <a:pt x="1" y="1"/>
                    </a:lnTo>
                    <a:lnTo>
                      <a:pt x="2" y="0"/>
                    </a:lnTo>
                    <a:lnTo>
                      <a:pt x="2" y="0"/>
                    </a:lnTo>
                    <a:lnTo>
                      <a:pt x="3" y="0"/>
                    </a:lnTo>
                    <a:lnTo>
                      <a:pt x="3" y="1"/>
                    </a:lnTo>
                    <a:lnTo>
                      <a:pt x="4" y="2"/>
                    </a:lnTo>
                    <a:lnTo>
                      <a:pt x="4" y="4"/>
                    </a:lnTo>
                  </a:path>
                </a:pathLst>
              </a:custGeom>
              <a:solidFill>
                <a:srgbClr val="220000"/>
              </a:solidFill>
              <a:ln w="12700" cap="rnd" cmpd="sng">
                <a:solidFill>
                  <a:srgbClr val="22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0" name="Freeform 382"/>
              <p:cNvSpPr>
                <a:spLocks/>
              </p:cNvSpPr>
              <p:nvPr/>
            </p:nvSpPr>
            <p:spPr bwMode="auto">
              <a:xfrm>
                <a:off x="3731" y="2626"/>
                <a:ext cx="24" cy="35"/>
              </a:xfrm>
              <a:custGeom>
                <a:avLst/>
                <a:gdLst>
                  <a:gd name="T0" fmla="*/ 20 w 24"/>
                  <a:gd name="T1" fmla="*/ 0 h 35"/>
                  <a:gd name="T2" fmla="*/ 23 w 24"/>
                  <a:gd name="T3" fmla="*/ 8 h 35"/>
                  <a:gd name="T4" fmla="*/ 22 w 24"/>
                  <a:gd name="T5" fmla="*/ 16 h 35"/>
                  <a:gd name="T6" fmla="*/ 20 w 24"/>
                  <a:gd name="T7" fmla="*/ 15 h 35"/>
                  <a:gd name="T8" fmla="*/ 18 w 24"/>
                  <a:gd name="T9" fmla="*/ 16 h 35"/>
                  <a:gd name="T10" fmla="*/ 18 w 24"/>
                  <a:gd name="T11" fmla="*/ 21 h 35"/>
                  <a:gd name="T12" fmla="*/ 16 w 24"/>
                  <a:gd name="T13" fmla="*/ 22 h 35"/>
                  <a:gd name="T14" fmla="*/ 15 w 24"/>
                  <a:gd name="T15" fmla="*/ 19 h 35"/>
                  <a:gd name="T16" fmla="*/ 11 w 24"/>
                  <a:gd name="T17" fmla="*/ 21 h 35"/>
                  <a:gd name="T18" fmla="*/ 11 w 24"/>
                  <a:gd name="T19" fmla="*/ 23 h 35"/>
                  <a:gd name="T20" fmla="*/ 11 w 24"/>
                  <a:gd name="T21" fmla="*/ 31 h 35"/>
                  <a:gd name="T22" fmla="*/ 7 w 24"/>
                  <a:gd name="T23" fmla="*/ 34 h 35"/>
                  <a:gd name="T24" fmla="*/ 7 w 24"/>
                  <a:gd name="T25" fmla="*/ 26 h 35"/>
                  <a:gd name="T26" fmla="*/ 5 w 24"/>
                  <a:gd name="T27" fmla="*/ 24 h 35"/>
                  <a:gd name="T28" fmla="*/ 0 w 24"/>
                  <a:gd name="T29" fmla="*/ 24 h 35"/>
                  <a:gd name="T30" fmla="*/ 3 w 24"/>
                  <a:gd name="T31" fmla="*/ 8 h 35"/>
                  <a:gd name="T32" fmla="*/ 15 w 24"/>
                  <a:gd name="T33" fmla="*/ 8 h 35"/>
                  <a:gd name="T34" fmla="*/ 17 w 24"/>
                  <a:gd name="T35" fmla="*/ 1 h 35"/>
                  <a:gd name="T36" fmla="*/ 20 w 24"/>
                  <a:gd name="T3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35">
                    <a:moveTo>
                      <a:pt x="20" y="0"/>
                    </a:moveTo>
                    <a:lnTo>
                      <a:pt x="23" y="8"/>
                    </a:lnTo>
                    <a:lnTo>
                      <a:pt x="22" y="16"/>
                    </a:lnTo>
                    <a:lnTo>
                      <a:pt x="20" y="15"/>
                    </a:lnTo>
                    <a:lnTo>
                      <a:pt x="18" y="16"/>
                    </a:lnTo>
                    <a:lnTo>
                      <a:pt x="18" y="21"/>
                    </a:lnTo>
                    <a:lnTo>
                      <a:pt x="16" y="22"/>
                    </a:lnTo>
                    <a:lnTo>
                      <a:pt x="15" y="19"/>
                    </a:lnTo>
                    <a:lnTo>
                      <a:pt x="11" y="21"/>
                    </a:lnTo>
                    <a:lnTo>
                      <a:pt x="11" y="23"/>
                    </a:lnTo>
                    <a:lnTo>
                      <a:pt x="11" y="31"/>
                    </a:lnTo>
                    <a:lnTo>
                      <a:pt x="7" y="34"/>
                    </a:lnTo>
                    <a:lnTo>
                      <a:pt x="7" y="26"/>
                    </a:lnTo>
                    <a:lnTo>
                      <a:pt x="5" y="24"/>
                    </a:lnTo>
                    <a:lnTo>
                      <a:pt x="0" y="24"/>
                    </a:lnTo>
                    <a:lnTo>
                      <a:pt x="3" y="8"/>
                    </a:lnTo>
                    <a:lnTo>
                      <a:pt x="15" y="8"/>
                    </a:lnTo>
                    <a:lnTo>
                      <a:pt x="17" y="1"/>
                    </a:lnTo>
                    <a:lnTo>
                      <a:pt x="20" y="0"/>
                    </a:lnTo>
                  </a:path>
                </a:pathLst>
              </a:custGeom>
              <a:solidFill>
                <a:srgbClr val="88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1" name="Freeform 383"/>
              <p:cNvSpPr>
                <a:spLocks/>
              </p:cNvSpPr>
              <p:nvPr/>
            </p:nvSpPr>
            <p:spPr bwMode="auto">
              <a:xfrm>
                <a:off x="3731" y="2626"/>
                <a:ext cx="27" cy="36"/>
              </a:xfrm>
              <a:custGeom>
                <a:avLst/>
                <a:gdLst>
                  <a:gd name="T0" fmla="*/ 22 w 27"/>
                  <a:gd name="T1" fmla="*/ 0 h 36"/>
                  <a:gd name="T2" fmla="*/ 26 w 27"/>
                  <a:gd name="T3" fmla="*/ 9 h 36"/>
                  <a:gd name="T4" fmla="*/ 25 w 27"/>
                  <a:gd name="T5" fmla="*/ 17 h 36"/>
                  <a:gd name="T6" fmla="*/ 23 w 27"/>
                  <a:gd name="T7" fmla="*/ 15 h 36"/>
                  <a:gd name="T8" fmla="*/ 20 w 27"/>
                  <a:gd name="T9" fmla="*/ 17 h 36"/>
                  <a:gd name="T10" fmla="*/ 20 w 27"/>
                  <a:gd name="T11" fmla="*/ 22 h 36"/>
                  <a:gd name="T12" fmla="*/ 18 w 27"/>
                  <a:gd name="T13" fmla="*/ 23 h 36"/>
                  <a:gd name="T14" fmla="*/ 17 w 27"/>
                  <a:gd name="T15" fmla="*/ 20 h 36"/>
                  <a:gd name="T16" fmla="*/ 12 w 27"/>
                  <a:gd name="T17" fmla="*/ 22 h 36"/>
                  <a:gd name="T18" fmla="*/ 12 w 27"/>
                  <a:gd name="T19" fmla="*/ 24 h 36"/>
                  <a:gd name="T20" fmla="*/ 12 w 27"/>
                  <a:gd name="T21" fmla="*/ 31 h 36"/>
                  <a:gd name="T22" fmla="*/ 7 w 27"/>
                  <a:gd name="T23" fmla="*/ 35 h 36"/>
                  <a:gd name="T24" fmla="*/ 7 w 27"/>
                  <a:gd name="T25" fmla="*/ 27 h 36"/>
                  <a:gd name="T26" fmla="*/ 5 w 27"/>
                  <a:gd name="T27" fmla="*/ 25 h 36"/>
                  <a:gd name="T28" fmla="*/ 0 w 27"/>
                  <a:gd name="T29" fmla="*/ 25 h 36"/>
                  <a:gd name="T30" fmla="*/ 3 w 27"/>
                  <a:gd name="T31" fmla="*/ 9 h 36"/>
                  <a:gd name="T32" fmla="*/ 17 w 27"/>
                  <a:gd name="T33" fmla="*/ 8 h 36"/>
                  <a:gd name="T34" fmla="*/ 19 w 27"/>
                  <a:gd name="T35" fmla="*/ 1 h 36"/>
                  <a:gd name="T36" fmla="*/ 22 w 27"/>
                  <a:gd name="T3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6">
                    <a:moveTo>
                      <a:pt x="22" y="0"/>
                    </a:moveTo>
                    <a:lnTo>
                      <a:pt x="26" y="9"/>
                    </a:lnTo>
                    <a:lnTo>
                      <a:pt x="25" y="17"/>
                    </a:lnTo>
                    <a:lnTo>
                      <a:pt x="23" y="15"/>
                    </a:lnTo>
                    <a:lnTo>
                      <a:pt x="20" y="17"/>
                    </a:lnTo>
                    <a:lnTo>
                      <a:pt x="20" y="22"/>
                    </a:lnTo>
                    <a:lnTo>
                      <a:pt x="18" y="23"/>
                    </a:lnTo>
                    <a:lnTo>
                      <a:pt x="17" y="20"/>
                    </a:lnTo>
                    <a:lnTo>
                      <a:pt x="12" y="22"/>
                    </a:lnTo>
                    <a:lnTo>
                      <a:pt x="12" y="24"/>
                    </a:lnTo>
                    <a:lnTo>
                      <a:pt x="12" y="31"/>
                    </a:lnTo>
                    <a:lnTo>
                      <a:pt x="7" y="35"/>
                    </a:lnTo>
                    <a:lnTo>
                      <a:pt x="7" y="27"/>
                    </a:lnTo>
                    <a:lnTo>
                      <a:pt x="5" y="25"/>
                    </a:lnTo>
                    <a:lnTo>
                      <a:pt x="0" y="25"/>
                    </a:lnTo>
                    <a:lnTo>
                      <a:pt x="3" y="9"/>
                    </a:lnTo>
                    <a:lnTo>
                      <a:pt x="17" y="8"/>
                    </a:lnTo>
                    <a:lnTo>
                      <a:pt x="19" y="1"/>
                    </a:lnTo>
                    <a:lnTo>
                      <a:pt x="22" y="0"/>
                    </a:lnTo>
                  </a:path>
                </a:pathLst>
              </a:custGeom>
              <a:solidFill>
                <a:srgbClr val="88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2" name="Freeform 384"/>
              <p:cNvSpPr>
                <a:spLocks/>
              </p:cNvSpPr>
              <p:nvPr/>
            </p:nvSpPr>
            <p:spPr bwMode="auto">
              <a:xfrm>
                <a:off x="3737" y="2609"/>
                <a:ext cx="16" cy="26"/>
              </a:xfrm>
              <a:custGeom>
                <a:avLst/>
                <a:gdLst>
                  <a:gd name="T0" fmla="*/ 2 w 16"/>
                  <a:gd name="T1" fmla="*/ 1 h 26"/>
                  <a:gd name="T2" fmla="*/ 1 w 16"/>
                  <a:gd name="T3" fmla="*/ 20 h 26"/>
                  <a:gd name="T4" fmla="*/ 0 w 16"/>
                  <a:gd name="T5" fmla="*/ 20 h 26"/>
                  <a:gd name="T6" fmla="*/ 1 w 16"/>
                  <a:gd name="T7" fmla="*/ 24 h 26"/>
                  <a:gd name="T8" fmla="*/ 1 w 16"/>
                  <a:gd name="T9" fmla="*/ 24 h 26"/>
                  <a:gd name="T10" fmla="*/ 9 w 16"/>
                  <a:gd name="T11" fmla="*/ 24 h 26"/>
                  <a:gd name="T12" fmla="*/ 9 w 16"/>
                  <a:gd name="T13" fmla="*/ 25 h 26"/>
                  <a:gd name="T14" fmla="*/ 15 w 16"/>
                  <a:gd name="T15" fmla="*/ 21 h 26"/>
                  <a:gd name="T16" fmla="*/ 3 w 16"/>
                  <a:gd name="T17" fmla="*/ 20 h 26"/>
                  <a:gd name="T18" fmla="*/ 3 w 16"/>
                  <a:gd name="T19" fmla="*/ 0 h 26"/>
                  <a:gd name="T20" fmla="*/ 2 w 16"/>
                  <a:gd name="T2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6">
                    <a:moveTo>
                      <a:pt x="2" y="1"/>
                    </a:moveTo>
                    <a:lnTo>
                      <a:pt x="1" y="20"/>
                    </a:lnTo>
                    <a:lnTo>
                      <a:pt x="0" y="20"/>
                    </a:lnTo>
                    <a:lnTo>
                      <a:pt x="1" y="24"/>
                    </a:lnTo>
                    <a:lnTo>
                      <a:pt x="1" y="24"/>
                    </a:lnTo>
                    <a:lnTo>
                      <a:pt x="9" y="24"/>
                    </a:lnTo>
                    <a:lnTo>
                      <a:pt x="9" y="25"/>
                    </a:lnTo>
                    <a:lnTo>
                      <a:pt x="15" y="21"/>
                    </a:lnTo>
                    <a:lnTo>
                      <a:pt x="3" y="20"/>
                    </a:lnTo>
                    <a:lnTo>
                      <a:pt x="3" y="0"/>
                    </a:lnTo>
                    <a:lnTo>
                      <a:pt x="2" y="1"/>
                    </a:lnTo>
                  </a:path>
                </a:pathLst>
              </a:custGeom>
              <a:solidFill>
                <a:srgbClr val="EE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3" name="Freeform 385"/>
              <p:cNvSpPr>
                <a:spLocks/>
              </p:cNvSpPr>
              <p:nvPr/>
            </p:nvSpPr>
            <p:spPr bwMode="auto">
              <a:xfrm>
                <a:off x="3737" y="2609"/>
                <a:ext cx="18" cy="29"/>
              </a:xfrm>
              <a:custGeom>
                <a:avLst/>
                <a:gdLst>
                  <a:gd name="T0" fmla="*/ 2 w 18"/>
                  <a:gd name="T1" fmla="*/ 1 h 29"/>
                  <a:gd name="T2" fmla="*/ 1 w 18"/>
                  <a:gd name="T3" fmla="*/ 22 h 29"/>
                  <a:gd name="T4" fmla="*/ 0 w 18"/>
                  <a:gd name="T5" fmla="*/ 22 h 29"/>
                  <a:gd name="T6" fmla="*/ 1 w 18"/>
                  <a:gd name="T7" fmla="*/ 27 h 29"/>
                  <a:gd name="T8" fmla="*/ 1 w 18"/>
                  <a:gd name="T9" fmla="*/ 27 h 29"/>
                  <a:gd name="T10" fmla="*/ 10 w 18"/>
                  <a:gd name="T11" fmla="*/ 27 h 29"/>
                  <a:gd name="T12" fmla="*/ 10 w 18"/>
                  <a:gd name="T13" fmla="*/ 28 h 29"/>
                  <a:gd name="T14" fmla="*/ 17 w 18"/>
                  <a:gd name="T15" fmla="*/ 24 h 29"/>
                  <a:gd name="T16" fmla="*/ 3 w 18"/>
                  <a:gd name="T17" fmla="*/ 23 h 29"/>
                  <a:gd name="T18" fmla="*/ 3 w 18"/>
                  <a:gd name="T19" fmla="*/ 0 h 29"/>
                  <a:gd name="T20" fmla="*/ 2 w 18"/>
                  <a:gd name="T21"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9">
                    <a:moveTo>
                      <a:pt x="2" y="1"/>
                    </a:moveTo>
                    <a:lnTo>
                      <a:pt x="1" y="22"/>
                    </a:lnTo>
                    <a:lnTo>
                      <a:pt x="0" y="22"/>
                    </a:lnTo>
                    <a:lnTo>
                      <a:pt x="1" y="27"/>
                    </a:lnTo>
                    <a:lnTo>
                      <a:pt x="1" y="27"/>
                    </a:lnTo>
                    <a:lnTo>
                      <a:pt x="10" y="27"/>
                    </a:lnTo>
                    <a:lnTo>
                      <a:pt x="10" y="28"/>
                    </a:lnTo>
                    <a:lnTo>
                      <a:pt x="17" y="24"/>
                    </a:lnTo>
                    <a:lnTo>
                      <a:pt x="3" y="23"/>
                    </a:lnTo>
                    <a:lnTo>
                      <a:pt x="3" y="0"/>
                    </a:lnTo>
                    <a:lnTo>
                      <a:pt x="2" y="1"/>
                    </a:lnTo>
                  </a:path>
                </a:pathLst>
              </a:custGeom>
              <a:solidFill>
                <a:srgbClr val="EE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4" name="Freeform 386"/>
              <p:cNvSpPr>
                <a:spLocks/>
              </p:cNvSpPr>
              <p:nvPr/>
            </p:nvSpPr>
            <p:spPr bwMode="auto">
              <a:xfrm>
                <a:off x="3710" y="2653"/>
                <a:ext cx="17" cy="23"/>
              </a:xfrm>
              <a:custGeom>
                <a:avLst/>
                <a:gdLst>
                  <a:gd name="T0" fmla="*/ 16 w 17"/>
                  <a:gd name="T1" fmla="*/ 1 h 23"/>
                  <a:gd name="T2" fmla="*/ 16 w 17"/>
                  <a:gd name="T3" fmla="*/ 8 h 23"/>
                  <a:gd name="T4" fmla="*/ 15 w 17"/>
                  <a:gd name="T5" fmla="*/ 10 h 23"/>
                  <a:gd name="T6" fmla="*/ 13 w 17"/>
                  <a:gd name="T7" fmla="*/ 6 h 23"/>
                  <a:gd name="T8" fmla="*/ 11 w 17"/>
                  <a:gd name="T9" fmla="*/ 5 h 23"/>
                  <a:gd name="T10" fmla="*/ 7 w 17"/>
                  <a:gd name="T11" fmla="*/ 0 h 23"/>
                  <a:gd name="T12" fmla="*/ 3 w 17"/>
                  <a:gd name="T13" fmla="*/ 3 h 23"/>
                  <a:gd name="T14" fmla="*/ 0 w 17"/>
                  <a:gd name="T15" fmla="*/ 7 h 23"/>
                  <a:gd name="T16" fmla="*/ 0 w 17"/>
                  <a:gd name="T17" fmla="*/ 19 h 23"/>
                  <a:gd name="T18" fmla="*/ 1 w 17"/>
                  <a:gd name="T19" fmla="*/ 21 h 23"/>
                  <a:gd name="T20" fmla="*/ 4 w 17"/>
                  <a:gd name="T21" fmla="*/ 18 h 23"/>
                  <a:gd name="T22" fmla="*/ 4 w 17"/>
                  <a:gd name="T23" fmla="*/ 22 h 23"/>
                  <a:gd name="T24" fmla="*/ 7 w 17"/>
                  <a:gd name="T25" fmla="*/ 19 h 23"/>
                  <a:gd name="T26" fmla="*/ 7 w 17"/>
                  <a:gd name="T27" fmla="*/ 14 h 23"/>
                  <a:gd name="T28" fmla="*/ 10 w 17"/>
                  <a:gd name="T29" fmla="*/ 4 h 23"/>
                  <a:gd name="T30" fmla="*/ 16 w 17"/>
                  <a:gd name="T31"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3">
                    <a:moveTo>
                      <a:pt x="16" y="1"/>
                    </a:moveTo>
                    <a:lnTo>
                      <a:pt x="16" y="8"/>
                    </a:lnTo>
                    <a:lnTo>
                      <a:pt x="15" y="10"/>
                    </a:lnTo>
                    <a:lnTo>
                      <a:pt x="13" y="6"/>
                    </a:lnTo>
                    <a:lnTo>
                      <a:pt x="11" y="5"/>
                    </a:lnTo>
                    <a:lnTo>
                      <a:pt x="7" y="0"/>
                    </a:lnTo>
                    <a:lnTo>
                      <a:pt x="3" y="3"/>
                    </a:lnTo>
                    <a:lnTo>
                      <a:pt x="0" y="7"/>
                    </a:lnTo>
                    <a:lnTo>
                      <a:pt x="0" y="19"/>
                    </a:lnTo>
                    <a:lnTo>
                      <a:pt x="1" y="21"/>
                    </a:lnTo>
                    <a:lnTo>
                      <a:pt x="4" y="18"/>
                    </a:lnTo>
                    <a:lnTo>
                      <a:pt x="4" y="22"/>
                    </a:lnTo>
                    <a:lnTo>
                      <a:pt x="7" y="19"/>
                    </a:lnTo>
                    <a:lnTo>
                      <a:pt x="7" y="14"/>
                    </a:lnTo>
                    <a:lnTo>
                      <a:pt x="10" y="4"/>
                    </a:lnTo>
                    <a:lnTo>
                      <a:pt x="16" y="1"/>
                    </a:lnTo>
                  </a:path>
                </a:pathLst>
              </a:custGeom>
              <a:solidFill>
                <a:srgbClr val="88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5" name="Freeform 387"/>
              <p:cNvSpPr>
                <a:spLocks/>
              </p:cNvSpPr>
              <p:nvPr/>
            </p:nvSpPr>
            <p:spPr bwMode="auto">
              <a:xfrm>
                <a:off x="3710" y="2653"/>
                <a:ext cx="17" cy="25"/>
              </a:xfrm>
              <a:custGeom>
                <a:avLst/>
                <a:gdLst>
                  <a:gd name="T0" fmla="*/ 16 w 17"/>
                  <a:gd name="T1" fmla="*/ 1 h 25"/>
                  <a:gd name="T2" fmla="*/ 16 w 17"/>
                  <a:gd name="T3" fmla="*/ 9 h 25"/>
                  <a:gd name="T4" fmla="*/ 15 w 17"/>
                  <a:gd name="T5" fmla="*/ 11 h 25"/>
                  <a:gd name="T6" fmla="*/ 13 w 17"/>
                  <a:gd name="T7" fmla="*/ 6 h 25"/>
                  <a:gd name="T8" fmla="*/ 11 w 17"/>
                  <a:gd name="T9" fmla="*/ 6 h 25"/>
                  <a:gd name="T10" fmla="*/ 7 w 17"/>
                  <a:gd name="T11" fmla="*/ 0 h 25"/>
                  <a:gd name="T12" fmla="*/ 3 w 17"/>
                  <a:gd name="T13" fmla="*/ 3 h 25"/>
                  <a:gd name="T14" fmla="*/ 0 w 17"/>
                  <a:gd name="T15" fmla="*/ 7 h 25"/>
                  <a:gd name="T16" fmla="*/ 0 w 17"/>
                  <a:gd name="T17" fmla="*/ 21 h 25"/>
                  <a:gd name="T18" fmla="*/ 1 w 17"/>
                  <a:gd name="T19" fmla="*/ 23 h 25"/>
                  <a:gd name="T20" fmla="*/ 4 w 17"/>
                  <a:gd name="T21" fmla="*/ 20 h 25"/>
                  <a:gd name="T22" fmla="*/ 4 w 17"/>
                  <a:gd name="T23" fmla="*/ 24 h 25"/>
                  <a:gd name="T24" fmla="*/ 7 w 17"/>
                  <a:gd name="T25" fmla="*/ 20 h 25"/>
                  <a:gd name="T26" fmla="*/ 7 w 17"/>
                  <a:gd name="T27" fmla="*/ 15 h 25"/>
                  <a:gd name="T28" fmla="*/ 10 w 17"/>
                  <a:gd name="T29" fmla="*/ 5 h 25"/>
                  <a:gd name="T30" fmla="*/ 16 w 17"/>
                  <a:gd name="T31"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5">
                    <a:moveTo>
                      <a:pt x="16" y="1"/>
                    </a:moveTo>
                    <a:lnTo>
                      <a:pt x="16" y="9"/>
                    </a:lnTo>
                    <a:lnTo>
                      <a:pt x="15" y="11"/>
                    </a:lnTo>
                    <a:lnTo>
                      <a:pt x="13" y="6"/>
                    </a:lnTo>
                    <a:lnTo>
                      <a:pt x="11" y="6"/>
                    </a:lnTo>
                    <a:lnTo>
                      <a:pt x="7" y="0"/>
                    </a:lnTo>
                    <a:lnTo>
                      <a:pt x="3" y="3"/>
                    </a:lnTo>
                    <a:lnTo>
                      <a:pt x="0" y="7"/>
                    </a:lnTo>
                    <a:lnTo>
                      <a:pt x="0" y="21"/>
                    </a:lnTo>
                    <a:lnTo>
                      <a:pt x="1" y="23"/>
                    </a:lnTo>
                    <a:lnTo>
                      <a:pt x="4" y="20"/>
                    </a:lnTo>
                    <a:lnTo>
                      <a:pt x="4" y="24"/>
                    </a:lnTo>
                    <a:lnTo>
                      <a:pt x="7" y="20"/>
                    </a:lnTo>
                    <a:lnTo>
                      <a:pt x="7" y="15"/>
                    </a:lnTo>
                    <a:lnTo>
                      <a:pt x="10" y="5"/>
                    </a:lnTo>
                    <a:lnTo>
                      <a:pt x="16" y="1"/>
                    </a:lnTo>
                  </a:path>
                </a:pathLst>
              </a:custGeom>
              <a:solidFill>
                <a:srgbClr val="880000"/>
              </a:solidFill>
              <a:ln w="12700" cap="rnd" cmpd="sng">
                <a:solidFill>
                  <a:srgbClr val="88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6" name="Freeform 388"/>
              <p:cNvSpPr>
                <a:spLocks/>
              </p:cNvSpPr>
              <p:nvPr/>
            </p:nvSpPr>
            <p:spPr bwMode="auto">
              <a:xfrm>
                <a:off x="3671" y="2668"/>
                <a:ext cx="18" cy="15"/>
              </a:xfrm>
              <a:custGeom>
                <a:avLst/>
                <a:gdLst>
                  <a:gd name="T0" fmla="*/ 15 w 18"/>
                  <a:gd name="T1" fmla="*/ 13 h 15"/>
                  <a:gd name="T2" fmla="*/ 14 w 18"/>
                  <a:gd name="T3" fmla="*/ 14 h 15"/>
                  <a:gd name="T4" fmla="*/ 10 w 18"/>
                  <a:gd name="T5" fmla="*/ 14 h 15"/>
                  <a:gd name="T6" fmla="*/ 8 w 18"/>
                  <a:gd name="T7" fmla="*/ 13 h 15"/>
                  <a:gd name="T8" fmla="*/ 6 w 18"/>
                  <a:gd name="T9" fmla="*/ 13 h 15"/>
                  <a:gd name="T10" fmla="*/ 4 w 18"/>
                  <a:gd name="T11" fmla="*/ 12 h 15"/>
                  <a:gd name="T12" fmla="*/ 2 w 18"/>
                  <a:gd name="T13" fmla="*/ 10 h 15"/>
                  <a:gd name="T14" fmla="*/ 1 w 18"/>
                  <a:gd name="T15" fmla="*/ 6 h 15"/>
                  <a:gd name="T16" fmla="*/ 0 w 18"/>
                  <a:gd name="T17" fmla="*/ 2 h 15"/>
                  <a:gd name="T18" fmla="*/ 0 w 18"/>
                  <a:gd name="T19" fmla="*/ 3 h 15"/>
                  <a:gd name="T20" fmla="*/ 0 w 18"/>
                  <a:gd name="T21" fmla="*/ 4 h 15"/>
                  <a:gd name="T22" fmla="*/ 0 w 18"/>
                  <a:gd name="T23" fmla="*/ 4 h 15"/>
                  <a:gd name="T24" fmla="*/ 0 w 18"/>
                  <a:gd name="T25" fmla="*/ 5 h 15"/>
                  <a:gd name="T26" fmla="*/ 0 w 18"/>
                  <a:gd name="T27" fmla="*/ 4 h 15"/>
                  <a:gd name="T28" fmla="*/ 0 w 18"/>
                  <a:gd name="T29" fmla="*/ 2 h 15"/>
                  <a:gd name="T30" fmla="*/ 0 w 18"/>
                  <a:gd name="T31" fmla="*/ 1 h 15"/>
                  <a:gd name="T32" fmla="*/ 0 w 18"/>
                  <a:gd name="T33" fmla="*/ 2 h 15"/>
                  <a:gd name="T34" fmla="*/ 0 w 18"/>
                  <a:gd name="T35" fmla="*/ 2 h 15"/>
                  <a:gd name="T36" fmla="*/ 0 w 18"/>
                  <a:gd name="T37" fmla="*/ 4 h 15"/>
                  <a:gd name="T38" fmla="*/ 0 w 18"/>
                  <a:gd name="T39" fmla="*/ 4 h 15"/>
                  <a:gd name="T40" fmla="*/ 0 w 18"/>
                  <a:gd name="T41" fmla="*/ 4 h 15"/>
                  <a:gd name="T42" fmla="*/ 0 w 18"/>
                  <a:gd name="T43" fmla="*/ 2 h 15"/>
                  <a:gd name="T44" fmla="*/ 0 w 18"/>
                  <a:gd name="T45" fmla="*/ 1 h 15"/>
                  <a:gd name="T46" fmla="*/ 1 w 18"/>
                  <a:gd name="T47" fmla="*/ 0 h 15"/>
                  <a:gd name="T48" fmla="*/ 2 w 18"/>
                  <a:gd name="T49" fmla="*/ 1 h 15"/>
                  <a:gd name="T50" fmla="*/ 4 w 18"/>
                  <a:gd name="T51" fmla="*/ 2 h 15"/>
                  <a:gd name="T52" fmla="*/ 6 w 18"/>
                  <a:gd name="T53" fmla="*/ 4 h 15"/>
                  <a:gd name="T54" fmla="*/ 7 w 18"/>
                  <a:gd name="T55" fmla="*/ 6 h 15"/>
                  <a:gd name="T56" fmla="*/ 9 w 18"/>
                  <a:gd name="T57" fmla="*/ 6 h 15"/>
                  <a:gd name="T58" fmla="*/ 10 w 18"/>
                  <a:gd name="T59" fmla="*/ 7 h 15"/>
                  <a:gd name="T60" fmla="*/ 11 w 18"/>
                  <a:gd name="T61" fmla="*/ 8 h 15"/>
                  <a:gd name="T62" fmla="*/ 12 w 18"/>
                  <a:gd name="T63" fmla="*/ 8 h 15"/>
                  <a:gd name="T64" fmla="*/ 14 w 18"/>
                  <a:gd name="T65" fmla="*/ 9 h 15"/>
                  <a:gd name="T66" fmla="*/ 15 w 18"/>
                  <a:gd name="T67" fmla="*/ 9 h 15"/>
                  <a:gd name="T68" fmla="*/ 16 w 18"/>
                  <a:gd name="T69" fmla="*/ 10 h 15"/>
                  <a:gd name="T70" fmla="*/ 17 w 18"/>
                  <a:gd name="T71" fmla="*/ 11 h 15"/>
                  <a:gd name="T72" fmla="*/ 17 w 18"/>
                  <a:gd name="T73" fmla="*/ 12 h 15"/>
                  <a:gd name="T74" fmla="*/ 15 w 18"/>
                  <a:gd name="T75"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 h="15">
                    <a:moveTo>
                      <a:pt x="15" y="13"/>
                    </a:moveTo>
                    <a:lnTo>
                      <a:pt x="14" y="14"/>
                    </a:lnTo>
                    <a:lnTo>
                      <a:pt x="10" y="14"/>
                    </a:lnTo>
                    <a:lnTo>
                      <a:pt x="8" y="13"/>
                    </a:lnTo>
                    <a:lnTo>
                      <a:pt x="6" y="13"/>
                    </a:lnTo>
                    <a:lnTo>
                      <a:pt x="4" y="12"/>
                    </a:lnTo>
                    <a:lnTo>
                      <a:pt x="2" y="10"/>
                    </a:lnTo>
                    <a:lnTo>
                      <a:pt x="1" y="6"/>
                    </a:lnTo>
                    <a:lnTo>
                      <a:pt x="0" y="2"/>
                    </a:lnTo>
                    <a:lnTo>
                      <a:pt x="0" y="3"/>
                    </a:lnTo>
                    <a:lnTo>
                      <a:pt x="0" y="4"/>
                    </a:lnTo>
                    <a:lnTo>
                      <a:pt x="0" y="4"/>
                    </a:lnTo>
                    <a:lnTo>
                      <a:pt x="0" y="5"/>
                    </a:lnTo>
                    <a:lnTo>
                      <a:pt x="0" y="4"/>
                    </a:lnTo>
                    <a:lnTo>
                      <a:pt x="0" y="2"/>
                    </a:lnTo>
                    <a:lnTo>
                      <a:pt x="0" y="1"/>
                    </a:lnTo>
                    <a:lnTo>
                      <a:pt x="0" y="2"/>
                    </a:lnTo>
                    <a:lnTo>
                      <a:pt x="0" y="2"/>
                    </a:lnTo>
                    <a:lnTo>
                      <a:pt x="0" y="4"/>
                    </a:lnTo>
                    <a:lnTo>
                      <a:pt x="0" y="4"/>
                    </a:lnTo>
                    <a:lnTo>
                      <a:pt x="0" y="4"/>
                    </a:lnTo>
                    <a:lnTo>
                      <a:pt x="0" y="2"/>
                    </a:lnTo>
                    <a:lnTo>
                      <a:pt x="0" y="1"/>
                    </a:lnTo>
                    <a:lnTo>
                      <a:pt x="1" y="0"/>
                    </a:lnTo>
                    <a:lnTo>
                      <a:pt x="2" y="1"/>
                    </a:lnTo>
                    <a:lnTo>
                      <a:pt x="4" y="2"/>
                    </a:lnTo>
                    <a:lnTo>
                      <a:pt x="6" y="4"/>
                    </a:lnTo>
                    <a:lnTo>
                      <a:pt x="7" y="6"/>
                    </a:lnTo>
                    <a:lnTo>
                      <a:pt x="9" y="6"/>
                    </a:lnTo>
                    <a:lnTo>
                      <a:pt x="10" y="7"/>
                    </a:lnTo>
                    <a:lnTo>
                      <a:pt x="11" y="8"/>
                    </a:lnTo>
                    <a:lnTo>
                      <a:pt x="12" y="8"/>
                    </a:lnTo>
                    <a:lnTo>
                      <a:pt x="14" y="9"/>
                    </a:lnTo>
                    <a:lnTo>
                      <a:pt x="15" y="9"/>
                    </a:lnTo>
                    <a:lnTo>
                      <a:pt x="16" y="10"/>
                    </a:lnTo>
                    <a:lnTo>
                      <a:pt x="17" y="11"/>
                    </a:lnTo>
                    <a:lnTo>
                      <a:pt x="17" y="12"/>
                    </a:lnTo>
                    <a:lnTo>
                      <a:pt x="15" y="1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7" name="Freeform 389"/>
              <p:cNvSpPr>
                <a:spLocks/>
              </p:cNvSpPr>
              <p:nvPr/>
            </p:nvSpPr>
            <p:spPr bwMode="auto">
              <a:xfrm>
                <a:off x="3680" y="2660"/>
                <a:ext cx="9" cy="23"/>
              </a:xfrm>
              <a:custGeom>
                <a:avLst/>
                <a:gdLst>
                  <a:gd name="T0" fmla="*/ 8 w 9"/>
                  <a:gd name="T1" fmla="*/ 11 h 23"/>
                  <a:gd name="T2" fmla="*/ 8 w 9"/>
                  <a:gd name="T3" fmla="*/ 15 h 23"/>
                  <a:gd name="T4" fmla="*/ 8 w 9"/>
                  <a:gd name="T5" fmla="*/ 19 h 23"/>
                  <a:gd name="T6" fmla="*/ 6 w 9"/>
                  <a:gd name="T7" fmla="*/ 22 h 23"/>
                  <a:gd name="T8" fmla="*/ 5 w 9"/>
                  <a:gd name="T9" fmla="*/ 22 h 23"/>
                  <a:gd name="T10" fmla="*/ 3 w 9"/>
                  <a:gd name="T11" fmla="*/ 22 h 23"/>
                  <a:gd name="T12" fmla="*/ 2 w 9"/>
                  <a:gd name="T13" fmla="*/ 19 h 23"/>
                  <a:gd name="T14" fmla="*/ 1 w 9"/>
                  <a:gd name="T15" fmla="*/ 16 h 23"/>
                  <a:gd name="T16" fmla="*/ 0 w 9"/>
                  <a:gd name="T17" fmla="*/ 12 h 23"/>
                  <a:gd name="T18" fmla="*/ 0 w 9"/>
                  <a:gd name="T19" fmla="*/ 7 h 23"/>
                  <a:gd name="T20" fmla="*/ 1 w 9"/>
                  <a:gd name="T21" fmla="*/ 3 h 23"/>
                  <a:gd name="T22" fmla="*/ 2 w 9"/>
                  <a:gd name="T23" fmla="*/ 2 h 23"/>
                  <a:gd name="T24" fmla="*/ 4 w 9"/>
                  <a:gd name="T25" fmla="*/ 0 h 23"/>
                  <a:gd name="T26" fmla="*/ 5 w 9"/>
                  <a:gd name="T27" fmla="*/ 1 h 23"/>
                  <a:gd name="T28" fmla="*/ 7 w 9"/>
                  <a:gd name="T29" fmla="*/ 3 h 23"/>
                  <a:gd name="T30" fmla="*/ 8 w 9"/>
                  <a:gd name="T31" fmla="*/ 6 h 23"/>
                  <a:gd name="T32" fmla="*/ 8 w 9"/>
                  <a:gd name="T3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23">
                    <a:moveTo>
                      <a:pt x="8" y="11"/>
                    </a:moveTo>
                    <a:lnTo>
                      <a:pt x="8" y="15"/>
                    </a:lnTo>
                    <a:lnTo>
                      <a:pt x="8" y="19"/>
                    </a:lnTo>
                    <a:lnTo>
                      <a:pt x="6" y="22"/>
                    </a:lnTo>
                    <a:lnTo>
                      <a:pt x="5" y="22"/>
                    </a:lnTo>
                    <a:lnTo>
                      <a:pt x="3" y="22"/>
                    </a:lnTo>
                    <a:lnTo>
                      <a:pt x="2" y="19"/>
                    </a:lnTo>
                    <a:lnTo>
                      <a:pt x="1" y="16"/>
                    </a:lnTo>
                    <a:lnTo>
                      <a:pt x="0" y="12"/>
                    </a:lnTo>
                    <a:lnTo>
                      <a:pt x="0" y="7"/>
                    </a:lnTo>
                    <a:lnTo>
                      <a:pt x="1" y="3"/>
                    </a:lnTo>
                    <a:lnTo>
                      <a:pt x="2" y="2"/>
                    </a:lnTo>
                    <a:lnTo>
                      <a:pt x="4" y="0"/>
                    </a:lnTo>
                    <a:lnTo>
                      <a:pt x="5" y="1"/>
                    </a:lnTo>
                    <a:lnTo>
                      <a:pt x="7" y="3"/>
                    </a:lnTo>
                    <a:lnTo>
                      <a:pt x="8" y="6"/>
                    </a:lnTo>
                    <a:lnTo>
                      <a:pt x="8" y="11"/>
                    </a:lnTo>
                  </a:path>
                </a:pathLst>
              </a:custGeom>
              <a:solidFill>
                <a:srgbClr val="222222"/>
              </a:solidFill>
              <a:ln w="12700" cap="rnd" cmpd="sng">
                <a:solidFill>
                  <a:srgbClr val="22222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8" name="Freeform 390"/>
              <p:cNvSpPr>
                <a:spLocks/>
              </p:cNvSpPr>
              <p:nvPr/>
            </p:nvSpPr>
            <p:spPr bwMode="auto">
              <a:xfrm>
                <a:off x="3654" y="2663"/>
                <a:ext cx="57" cy="18"/>
              </a:xfrm>
              <a:custGeom>
                <a:avLst/>
                <a:gdLst>
                  <a:gd name="T0" fmla="*/ 3 w 57"/>
                  <a:gd name="T1" fmla="*/ 0 h 18"/>
                  <a:gd name="T2" fmla="*/ 55 w 57"/>
                  <a:gd name="T3" fmla="*/ 5 h 18"/>
                  <a:gd name="T4" fmla="*/ 55 w 57"/>
                  <a:gd name="T5" fmla="*/ 11 h 18"/>
                  <a:gd name="T6" fmla="*/ 56 w 57"/>
                  <a:gd name="T7" fmla="*/ 13 h 18"/>
                  <a:gd name="T8" fmla="*/ 54 w 57"/>
                  <a:gd name="T9" fmla="*/ 15 h 18"/>
                  <a:gd name="T10" fmla="*/ 56 w 57"/>
                  <a:gd name="T11" fmla="*/ 17 h 18"/>
                  <a:gd name="T12" fmla="*/ 29 w 57"/>
                  <a:gd name="T13" fmla="*/ 15 h 18"/>
                  <a:gd name="T14" fmla="*/ 24 w 57"/>
                  <a:gd name="T15" fmla="*/ 11 h 18"/>
                  <a:gd name="T16" fmla="*/ 19 w 57"/>
                  <a:gd name="T17" fmla="*/ 12 h 18"/>
                  <a:gd name="T18" fmla="*/ 15 w 57"/>
                  <a:gd name="T19" fmla="*/ 11 h 18"/>
                  <a:gd name="T20" fmla="*/ 0 w 57"/>
                  <a:gd name="T21" fmla="*/ 6 h 18"/>
                  <a:gd name="T22" fmla="*/ 0 w 57"/>
                  <a:gd name="T23" fmla="*/ 1 h 18"/>
                  <a:gd name="T24" fmla="*/ 3 w 57"/>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18">
                    <a:moveTo>
                      <a:pt x="3" y="0"/>
                    </a:moveTo>
                    <a:lnTo>
                      <a:pt x="55" y="5"/>
                    </a:lnTo>
                    <a:lnTo>
                      <a:pt x="55" y="11"/>
                    </a:lnTo>
                    <a:lnTo>
                      <a:pt x="56" y="13"/>
                    </a:lnTo>
                    <a:lnTo>
                      <a:pt x="54" y="15"/>
                    </a:lnTo>
                    <a:lnTo>
                      <a:pt x="56" y="17"/>
                    </a:lnTo>
                    <a:lnTo>
                      <a:pt x="29" y="15"/>
                    </a:lnTo>
                    <a:lnTo>
                      <a:pt x="24" y="11"/>
                    </a:lnTo>
                    <a:lnTo>
                      <a:pt x="19" y="12"/>
                    </a:lnTo>
                    <a:lnTo>
                      <a:pt x="15" y="11"/>
                    </a:lnTo>
                    <a:lnTo>
                      <a:pt x="0" y="6"/>
                    </a:lnTo>
                    <a:lnTo>
                      <a:pt x="0" y="1"/>
                    </a:lnTo>
                    <a:lnTo>
                      <a:pt x="3" y="0"/>
                    </a:lnTo>
                  </a:path>
                </a:pathLst>
              </a:custGeom>
              <a:solidFill>
                <a:srgbClr val="88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9" name="Freeform 391"/>
              <p:cNvSpPr>
                <a:spLocks/>
              </p:cNvSpPr>
              <p:nvPr/>
            </p:nvSpPr>
            <p:spPr bwMode="auto">
              <a:xfrm>
                <a:off x="3654" y="2663"/>
                <a:ext cx="59" cy="20"/>
              </a:xfrm>
              <a:custGeom>
                <a:avLst/>
                <a:gdLst>
                  <a:gd name="T0" fmla="*/ 3 w 59"/>
                  <a:gd name="T1" fmla="*/ 0 h 20"/>
                  <a:gd name="T2" fmla="*/ 57 w 59"/>
                  <a:gd name="T3" fmla="*/ 6 h 20"/>
                  <a:gd name="T4" fmla="*/ 57 w 59"/>
                  <a:gd name="T5" fmla="*/ 12 h 20"/>
                  <a:gd name="T6" fmla="*/ 58 w 59"/>
                  <a:gd name="T7" fmla="*/ 14 h 20"/>
                  <a:gd name="T8" fmla="*/ 56 w 59"/>
                  <a:gd name="T9" fmla="*/ 17 h 20"/>
                  <a:gd name="T10" fmla="*/ 58 w 59"/>
                  <a:gd name="T11" fmla="*/ 19 h 20"/>
                  <a:gd name="T12" fmla="*/ 30 w 59"/>
                  <a:gd name="T13" fmla="*/ 17 h 20"/>
                  <a:gd name="T14" fmla="*/ 25 w 59"/>
                  <a:gd name="T15" fmla="*/ 12 h 20"/>
                  <a:gd name="T16" fmla="*/ 19 w 59"/>
                  <a:gd name="T17" fmla="*/ 13 h 20"/>
                  <a:gd name="T18" fmla="*/ 15 w 59"/>
                  <a:gd name="T19" fmla="*/ 12 h 20"/>
                  <a:gd name="T20" fmla="*/ 0 w 59"/>
                  <a:gd name="T21" fmla="*/ 7 h 20"/>
                  <a:gd name="T22" fmla="*/ 0 w 59"/>
                  <a:gd name="T23" fmla="*/ 1 h 20"/>
                  <a:gd name="T24" fmla="*/ 3 w 59"/>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0">
                    <a:moveTo>
                      <a:pt x="3" y="0"/>
                    </a:moveTo>
                    <a:lnTo>
                      <a:pt x="57" y="6"/>
                    </a:lnTo>
                    <a:lnTo>
                      <a:pt x="57" y="12"/>
                    </a:lnTo>
                    <a:lnTo>
                      <a:pt x="58" y="14"/>
                    </a:lnTo>
                    <a:lnTo>
                      <a:pt x="56" y="17"/>
                    </a:lnTo>
                    <a:lnTo>
                      <a:pt x="58" y="19"/>
                    </a:lnTo>
                    <a:lnTo>
                      <a:pt x="30" y="17"/>
                    </a:lnTo>
                    <a:lnTo>
                      <a:pt x="25" y="12"/>
                    </a:lnTo>
                    <a:lnTo>
                      <a:pt x="19" y="13"/>
                    </a:lnTo>
                    <a:lnTo>
                      <a:pt x="15" y="12"/>
                    </a:lnTo>
                    <a:lnTo>
                      <a:pt x="0" y="7"/>
                    </a:lnTo>
                    <a:lnTo>
                      <a:pt x="0" y="1"/>
                    </a:lnTo>
                    <a:lnTo>
                      <a:pt x="3" y="0"/>
                    </a:lnTo>
                  </a:path>
                </a:pathLst>
              </a:custGeom>
              <a:solidFill>
                <a:srgbClr val="88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0" name="Freeform 392"/>
              <p:cNvSpPr>
                <a:spLocks/>
              </p:cNvSpPr>
              <p:nvPr/>
            </p:nvSpPr>
            <p:spPr bwMode="auto">
              <a:xfrm>
                <a:off x="3657" y="2629"/>
                <a:ext cx="56" cy="40"/>
              </a:xfrm>
              <a:custGeom>
                <a:avLst/>
                <a:gdLst>
                  <a:gd name="T0" fmla="*/ 55 w 56"/>
                  <a:gd name="T1" fmla="*/ 7 h 40"/>
                  <a:gd name="T2" fmla="*/ 55 w 56"/>
                  <a:gd name="T3" fmla="*/ 4 h 40"/>
                  <a:gd name="T4" fmla="*/ 48 w 56"/>
                  <a:gd name="T5" fmla="*/ 4 h 40"/>
                  <a:gd name="T6" fmla="*/ 48 w 56"/>
                  <a:gd name="T7" fmla="*/ 0 h 40"/>
                  <a:gd name="T8" fmla="*/ 27 w 56"/>
                  <a:gd name="T9" fmla="*/ 6 h 40"/>
                  <a:gd name="T10" fmla="*/ 21 w 56"/>
                  <a:gd name="T11" fmla="*/ 8 h 40"/>
                  <a:gd name="T12" fmla="*/ 15 w 56"/>
                  <a:gd name="T13" fmla="*/ 13 h 40"/>
                  <a:gd name="T14" fmla="*/ 4 w 56"/>
                  <a:gd name="T15" fmla="*/ 12 h 40"/>
                  <a:gd name="T16" fmla="*/ 3 w 56"/>
                  <a:gd name="T17" fmla="*/ 24 h 40"/>
                  <a:gd name="T18" fmla="*/ 1 w 56"/>
                  <a:gd name="T19" fmla="*/ 25 h 40"/>
                  <a:gd name="T20" fmla="*/ 1 w 56"/>
                  <a:gd name="T21" fmla="*/ 34 h 40"/>
                  <a:gd name="T22" fmla="*/ 0 w 56"/>
                  <a:gd name="T23" fmla="*/ 35 h 40"/>
                  <a:gd name="T24" fmla="*/ 36 w 56"/>
                  <a:gd name="T25" fmla="*/ 39 h 40"/>
                  <a:gd name="T26" fmla="*/ 37 w 56"/>
                  <a:gd name="T27" fmla="*/ 38 h 40"/>
                  <a:gd name="T28" fmla="*/ 51 w 56"/>
                  <a:gd name="T29" fmla="*/ 39 h 40"/>
                  <a:gd name="T30" fmla="*/ 51 w 56"/>
                  <a:gd name="T31" fmla="*/ 30 h 40"/>
                  <a:gd name="T32" fmla="*/ 51 w 56"/>
                  <a:gd name="T33" fmla="*/ 28 h 40"/>
                  <a:gd name="T34" fmla="*/ 50 w 56"/>
                  <a:gd name="T35" fmla="*/ 15 h 40"/>
                  <a:gd name="T36" fmla="*/ 55 w 56"/>
                  <a:gd name="T3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40">
                    <a:moveTo>
                      <a:pt x="55" y="7"/>
                    </a:moveTo>
                    <a:lnTo>
                      <a:pt x="55" y="4"/>
                    </a:lnTo>
                    <a:lnTo>
                      <a:pt x="48" y="4"/>
                    </a:lnTo>
                    <a:lnTo>
                      <a:pt x="48" y="0"/>
                    </a:lnTo>
                    <a:lnTo>
                      <a:pt x="27" y="6"/>
                    </a:lnTo>
                    <a:lnTo>
                      <a:pt x="21" y="8"/>
                    </a:lnTo>
                    <a:lnTo>
                      <a:pt x="15" y="13"/>
                    </a:lnTo>
                    <a:lnTo>
                      <a:pt x="4" y="12"/>
                    </a:lnTo>
                    <a:lnTo>
                      <a:pt x="3" y="24"/>
                    </a:lnTo>
                    <a:lnTo>
                      <a:pt x="1" y="25"/>
                    </a:lnTo>
                    <a:lnTo>
                      <a:pt x="1" y="34"/>
                    </a:lnTo>
                    <a:lnTo>
                      <a:pt x="0" y="35"/>
                    </a:lnTo>
                    <a:lnTo>
                      <a:pt x="36" y="39"/>
                    </a:lnTo>
                    <a:lnTo>
                      <a:pt x="37" y="38"/>
                    </a:lnTo>
                    <a:lnTo>
                      <a:pt x="51" y="39"/>
                    </a:lnTo>
                    <a:lnTo>
                      <a:pt x="51" y="30"/>
                    </a:lnTo>
                    <a:lnTo>
                      <a:pt x="51" y="28"/>
                    </a:lnTo>
                    <a:lnTo>
                      <a:pt x="50" y="15"/>
                    </a:lnTo>
                    <a:lnTo>
                      <a:pt x="55" y="7"/>
                    </a:lnTo>
                  </a:path>
                </a:pathLst>
              </a:custGeom>
              <a:solidFill>
                <a:srgbClr val="BB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1" name="Freeform 393"/>
              <p:cNvSpPr>
                <a:spLocks/>
              </p:cNvSpPr>
              <p:nvPr/>
            </p:nvSpPr>
            <p:spPr bwMode="auto">
              <a:xfrm>
                <a:off x="3657" y="2629"/>
                <a:ext cx="58" cy="42"/>
              </a:xfrm>
              <a:custGeom>
                <a:avLst/>
                <a:gdLst>
                  <a:gd name="T0" fmla="*/ 57 w 58"/>
                  <a:gd name="T1" fmla="*/ 7 h 42"/>
                  <a:gd name="T2" fmla="*/ 57 w 58"/>
                  <a:gd name="T3" fmla="*/ 5 h 42"/>
                  <a:gd name="T4" fmla="*/ 49 w 58"/>
                  <a:gd name="T5" fmla="*/ 4 h 42"/>
                  <a:gd name="T6" fmla="*/ 49 w 58"/>
                  <a:gd name="T7" fmla="*/ 0 h 42"/>
                  <a:gd name="T8" fmla="*/ 28 w 58"/>
                  <a:gd name="T9" fmla="*/ 6 h 42"/>
                  <a:gd name="T10" fmla="*/ 21 w 58"/>
                  <a:gd name="T11" fmla="*/ 9 h 42"/>
                  <a:gd name="T12" fmla="*/ 16 w 58"/>
                  <a:gd name="T13" fmla="*/ 13 h 42"/>
                  <a:gd name="T14" fmla="*/ 4 w 58"/>
                  <a:gd name="T15" fmla="*/ 12 h 42"/>
                  <a:gd name="T16" fmla="*/ 3 w 58"/>
                  <a:gd name="T17" fmla="*/ 25 h 42"/>
                  <a:gd name="T18" fmla="*/ 1 w 58"/>
                  <a:gd name="T19" fmla="*/ 26 h 42"/>
                  <a:gd name="T20" fmla="*/ 1 w 58"/>
                  <a:gd name="T21" fmla="*/ 36 h 42"/>
                  <a:gd name="T22" fmla="*/ 0 w 58"/>
                  <a:gd name="T23" fmla="*/ 36 h 42"/>
                  <a:gd name="T24" fmla="*/ 37 w 58"/>
                  <a:gd name="T25" fmla="*/ 41 h 42"/>
                  <a:gd name="T26" fmla="*/ 38 w 58"/>
                  <a:gd name="T27" fmla="*/ 40 h 42"/>
                  <a:gd name="T28" fmla="*/ 53 w 58"/>
                  <a:gd name="T29" fmla="*/ 41 h 42"/>
                  <a:gd name="T30" fmla="*/ 53 w 58"/>
                  <a:gd name="T31" fmla="*/ 31 h 42"/>
                  <a:gd name="T32" fmla="*/ 53 w 58"/>
                  <a:gd name="T33" fmla="*/ 29 h 42"/>
                  <a:gd name="T34" fmla="*/ 52 w 58"/>
                  <a:gd name="T35" fmla="*/ 15 h 42"/>
                  <a:gd name="T36" fmla="*/ 57 w 58"/>
                  <a:gd name="T3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8" h="42">
                    <a:moveTo>
                      <a:pt x="57" y="7"/>
                    </a:moveTo>
                    <a:lnTo>
                      <a:pt x="57" y="5"/>
                    </a:lnTo>
                    <a:lnTo>
                      <a:pt x="49" y="4"/>
                    </a:lnTo>
                    <a:lnTo>
                      <a:pt x="49" y="0"/>
                    </a:lnTo>
                    <a:lnTo>
                      <a:pt x="28" y="6"/>
                    </a:lnTo>
                    <a:lnTo>
                      <a:pt x="21" y="9"/>
                    </a:lnTo>
                    <a:lnTo>
                      <a:pt x="16" y="13"/>
                    </a:lnTo>
                    <a:lnTo>
                      <a:pt x="4" y="12"/>
                    </a:lnTo>
                    <a:lnTo>
                      <a:pt x="3" y="25"/>
                    </a:lnTo>
                    <a:lnTo>
                      <a:pt x="1" y="26"/>
                    </a:lnTo>
                    <a:lnTo>
                      <a:pt x="1" y="36"/>
                    </a:lnTo>
                    <a:lnTo>
                      <a:pt x="0" y="36"/>
                    </a:lnTo>
                    <a:lnTo>
                      <a:pt x="37" y="41"/>
                    </a:lnTo>
                    <a:lnTo>
                      <a:pt x="38" y="40"/>
                    </a:lnTo>
                    <a:lnTo>
                      <a:pt x="53" y="41"/>
                    </a:lnTo>
                    <a:lnTo>
                      <a:pt x="53" y="31"/>
                    </a:lnTo>
                    <a:lnTo>
                      <a:pt x="53" y="29"/>
                    </a:lnTo>
                    <a:lnTo>
                      <a:pt x="52" y="15"/>
                    </a:lnTo>
                    <a:lnTo>
                      <a:pt x="57" y="7"/>
                    </a:lnTo>
                  </a:path>
                </a:pathLst>
              </a:custGeom>
              <a:solidFill>
                <a:srgbClr val="BB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2" name="Freeform 394"/>
              <p:cNvSpPr>
                <a:spLocks/>
              </p:cNvSpPr>
              <p:nvPr/>
            </p:nvSpPr>
            <p:spPr bwMode="auto">
              <a:xfrm>
                <a:off x="3659" y="2629"/>
                <a:ext cx="45" cy="11"/>
              </a:xfrm>
              <a:custGeom>
                <a:avLst/>
                <a:gdLst>
                  <a:gd name="T0" fmla="*/ 11 w 45"/>
                  <a:gd name="T1" fmla="*/ 10 h 11"/>
                  <a:gd name="T2" fmla="*/ 18 w 45"/>
                  <a:gd name="T3" fmla="*/ 7 h 11"/>
                  <a:gd name="T4" fmla="*/ 24 w 45"/>
                  <a:gd name="T5" fmla="*/ 5 h 11"/>
                  <a:gd name="T6" fmla="*/ 26 w 45"/>
                  <a:gd name="T7" fmla="*/ 5 h 11"/>
                  <a:gd name="T8" fmla="*/ 39 w 45"/>
                  <a:gd name="T9" fmla="*/ 2 h 11"/>
                  <a:gd name="T10" fmla="*/ 41 w 45"/>
                  <a:gd name="T11" fmla="*/ 1 h 11"/>
                  <a:gd name="T12" fmla="*/ 44 w 45"/>
                  <a:gd name="T13" fmla="*/ 1 h 11"/>
                  <a:gd name="T14" fmla="*/ 41 w 45"/>
                  <a:gd name="T15" fmla="*/ 0 h 11"/>
                  <a:gd name="T16" fmla="*/ 37 w 45"/>
                  <a:gd name="T17" fmla="*/ 1 h 11"/>
                  <a:gd name="T18" fmla="*/ 35 w 45"/>
                  <a:gd name="T19" fmla="*/ 2 h 11"/>
                  <a:gd name="T20" fmla="*/ 23 w 45"/>
                  <a:gd name="T21" fmla="*/ 5 h 11"/>
                  <a:gd name="T22" fmla="*/ 18 w 45"/>
                  <a:gd name="T23" fmla="*/ 4 h 11"/>
                  <a:gd name="T24" fmla="*/ 0 w 45"/>
                  <a:gd name="T25" fmla="*/ 9 h 11"/>
                  <a:gd name="T26" fmla="*/ 11 w 45"/>
                  <a:gd name="T2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1">
                    <a:moveTo>
                      <a:pt x="11" y="10"/>
                    </a:moveTo>
                    <a:lnTo>
                      <a:pt x="18" y="7"/>
                    </a:lnTo>
                    <a:lnTo>
                      <a:pt x="24" y="5"/>
                    </a:lnTo>
                    <a:lnTo>
                      <a:pt x="26" y="5"/>
                    </a:lnTo>
                    <a:lnTo>
                      <a:pt x="39" y="2"/>
                    </a:lnTo>
                    <a:lnTo>
                      <a:pt x="41" y="1"/>
                    </a:lnTo>
                    <a:lnTo>
                      <a:pt x="44" y="1"/>
                    </a:lnTo>
                    <a:lnTo>
                      <a:pt x="41" y="0"/>
                    </a:lnTo>
                    <a:lnTo>
                      <a:pt x="37" y="1"/>
                    </a:lnTo>
                    <a:lnTo>
                      <a:pt x="35" y="2"/>
                    </a:lnTo>
                    <a:lnTo>
                      <a:pt x="23" y="5"/>
                    </a:lnTo>
                    <a:lnTo>
                      <a:pt x="18" y="4"/>
                    </a:lnTo>
                    <a:lnTo>
                      <a:pt x="0" y="9"/>
                    </a:lnTo>
                    <a:lnTo>
                      <a:pt x="11" y="10"/>
                    </a:lnTo>
                  </a:path>
                </a:pathLst>
              </a:custGeom>
              <a:solidFill>
                <a:srgbClr val="EE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3" name="Freeform 395"/>
              <p:cNvSpPr>
                <a:spLocks/>
              </p:cNvSpPr>
              <p:nvPr/>
            </p:nvSpPr>
            <p:spPr bwMode="auto">
              <a:xfrm>
                <a:off x="3659" y="2629"/>
                <a:ext cx="45" cy="15"/>
              </a:xfrm>
              <a:custGeom>
                <a:avLst/>
                <a:gdLst>
                  <a:gd name="T0" fmla="*/ 11 w 45"/>
                  <a:gd name="T1" fmla="*/ 14 h 15"/>
                  <a:gd name="T2" fmla="*/ 18 w 45"/>
                  <a:gd name="T3" fmla="*/ 10 h 15"/>
                  <a:gd name="T4" fmla="*/ 24 w 45"/>
                  <a:gd name="T5" fmla="*/ 7 h 15"/>
                  <a:gd name="T6" fmla="*/ 26 w 45"/>
                  <a:gd name="T7" fmla="*/ 7 h 15"/>
                  <a:gd name="T8" fmla="*/ 39 w 45"/>
                  <a:gd name="T9" fmla="*/ 3 h 15"/>
                  <a:gd name="T10" fmla="*/ 41 w 45"/>
                  <a:gd name="T11" fmla="*/ 2 h 15"/>
                  <a:gd name="T12" fmla="*/ 44 w 45"/>
                  <a:gd name="T13" fmla="*/ 1 h 15"/>
                  <a:gd name="T14" fmla="*/ 41 w 45"/>
                  <a:gd name="T15" fmla="*/ 0 h 15"/>
                  <a:gd name="T16" fmla="*/ 37 w 45"/>
                  <a:gd name="T17" fmla="*/ 2 h 15"/>
                  <a:gd name="T18" fmla="*/ 35 w 45"/>
                  <a:gd name="T19" fmla="*/ 3 h 15"/>
                  <a:gd name="T20" fmla="*/ 23 w 45"/>
                  <a:gd name="T21" fmla="*/ 6 h 15"/>
                  <a:gd name="T22" fmla="*/ 18 w 45"/>
                  <a:gd name="T23" fmla="*/ 6 h 15"/>
                  <a:gd name="T24" fmla="*/ 0 w 45"/>
                  <a:gd name="T25" fmla="*/ 13 h 15"/>
                  <a:gd name="T26" fmla="*/ 11 w 45"/>
                  <a:gd name="T27"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5">
                    <a:moveTo>
                      <a:pt x="11" y="14"/>
                    </a:moveTo>
                    <a:lnTo>
                      <a:pt x="18" y="10"/>
                    </a:lnTo>
                    <a:lnTo>
                      <a:pt x="24" y="7"/>
                    </a:lnTo>
                    <a:lnTo>
                      <a:pt x="26" y="7"/>
                    </a:lnTo>
                    <a:lnTo>
                      <a:pt x="39" y="3"/>
                    </a:lnTo>
                    <a:lnTo>
                      <a:pt x="41" y="2"/>
                    </a:lnTo>
                    <a:lnTo>
                      <a:pt x="44" y="1"/>
                    </a:lnTo>
                    <a:lnTo>
                      <a:pt x="41" y="0"/>
                    </a:lnTo>
                    <a:lnTo>
                      <a:pt x="37" y="2"/>
                    </a:lnTo>
                    <a:lnTo>
                      <a:pt x="35" y="3"/>
                    </a:lnTo>
                    <a:lnTo>
                      <a:pt x="23" y="6"/>
                    </a:lnTo>
                    <a:lnTo>
                      <a:pt x="18" y="6"/>
                    </a:lnTo>
                    <a:lnTo>
                      <a:pt x="0" y="13"/>
                    </a:lnTo>
                    <a:lnTo>
                      <a:pt x="11" y="14"/>
                    </a:lnTo>
                  </a:path>
                </a:pathLst>
              </a:custGeom>
              <a:solidFill>
                <a:srgbClr val="EE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4" name="Freeform 396"/>
              <p:cNvSpPr>
                <a:spLocks/>
              </p:cNvSpPr>
              <p:nvPr/>
            </p:nvSpPr>
            <p:spPr bwMode="auto">
              <a:xfrm>
                <a:off x="3707" y="2675"/>
                <a:ext cx="6" cy="6"/>
              </a:xfrm>
              <a:custGeom>
                <a:avLst/>
                <a:gdLst>
                  <a:gd name="T0" fmla="*/ 5 w 6"/>
                  <a:gd name="T1" fmla="*/ 0 h 6"/>
                  <a:gd name="T2" fmla="*/ 2 w 6"/>
                  <a:gd name="T3" fmla="*/ 1 h 6"/>
                  <a:gd name="T4" fmla="*/ 0 w 6"/>
                  <a:gd name="T5" fmla="*/ 4 h 6"/>
                  <a:gd name="T6" fmla="*/ 2 w 6"/>
                  <a:gd name="T7" fmla="*/ 5 h 6"/>
                  <a:gd name="T8" fmla="*/ 4 w 6"/>
                  <a:gd name="T9" fmla="*/ 4 h 6"/>
                  <a:gd name="T10" fmla="*/ 4 w 6"/>
                  <a:gd name="T11" fmla="*/ 1 h 6"/>
                  <a:gd name="T12" fmla="*/ 5 w 6"/>
                  <a:gd name="T13" fmla="*/ 2 h 6"/>
                  <a:gd name="T14" fmla="*/ 5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0"/>
                    </a:moveTo>
                    <a:lnTo>
                      <a:pt x="2" y="1"/>
                    </a:lnTo>
                    <a:lnTo>
                      <a:pt x="0" y="4"/>
                    </a:lnTo>
                    <a:lnTo>
                      <a:pt x="2" y="5"/>
                    </a:lnTo>
                    <a:lnTo>
                      <a:pt x="4" y="4"/>
                    </a:lnTo>
                    <a:lnTo>
                      <a:pt x="4" y="1"/>
                    </a:lnTo>
                    <a:lnTo>
                      <a:pt x="5" y="2"/>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5" name="Freeform 397"/>
              <p:cNvSpPr>
                <a:spLocks/>
              </p:cNvSpPr>
              <p:nvPr/>
            </p:nvSpPr>
            <p:spPr bwMode="auto">
              <a:xfrm>
                <a:off x="3707" y="2675"/>
                <a:ext cx="8" cy="8"/>
              </a:xfrm>
              <a:custGeom>
                <a:avLst/>
                <a:gdLst>
                  <a:gd name="T0" fmla="*/ 7 w 8"/>
                  <a:gd name="T1" fmla="*/ 0 h 8"/>
                  <a:gd name="T2" fmla="*/ 2 w 8"/>
                  <a:gd name="T3" fmla="*/ 2 h 8"/>
                  <a:gd name="T4" fmla="*/ 0 w 8"/>
                  <a:gd name="T5" fmla="*/ 6 h 8"/>
                  <a:gd name="T6" fmla="*/ 3 w 8"/>
                  <a:gd name="T7" fmla="*/ 7 h 8"/>
                  <a:gd name="T8" fmla="*/ 5 w 8"/>
                  <a:gd name="T9" fmla="*/ 6 h 8"/>
                  <a:gd name="T10" fmla="*/ 5 w 8"/>
                  <a:gd name="T11" fmla="*/ 2 h 8"/>
                  <a:gd name="T12" fmla="*/ 7 w 8"/>
                  <a:gd name="T13" fmla="*/ 3 h 8"/>
                  <a:gd name="T14" fmla="*/ 7 w 8"/>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7" y="0"/>
                    </a:moveTo>
                    <a:lnTo>
                      <a:pt x="2" y="2"/>
                    </a:lnTo>
                    <a:lnTo>
                      <a:pt x="0" y="6"/>
                    </a:lnTo>
                    <a:lnTo>
                      <a:pt x="3" y="7"/>
                    </a:lnTo>
                    <a:lnTo>
                      <a:pt x="5" y="6"/>
                    </a:lnTo>
                    <a:lnTo>
                      <a:pt x="5" y="2"/>
                    </a:lnTo>
                    <a:lnTo>
                      <a:pt x="7" y="3"/>
                    </a:lnTo>
                    <a:lnTo>
                      <a:pt x="7"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6" name="Line 398"/>
              <p:cNvSpPr>
                <a:spLocks noChangeShapeType="1"/>
              </p:cNvSpPr>
              <p:nvPr/>
            </p:nvSpPr>
            <p:spPr bwMode="auto">
              <a:xfrm flipV="1">
                <a:off x="3712" y="2666"/>
                <a:ext cx="7" cy="1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7" name="Freeform 399"/>
              <p:cNvSpPr>
                <a:spLocks/>
              </p:cNvSpPr>
              <p:nvPr/>
            </p:nvSpPr>
            <p:spPr bwMode="auto">
              <a:xfrm>
                <a:off x="3719" y="2661"/>
                <a:ext cx="8" cy="24"/>
              </a:xfrm>
              <a:custGeom>
                <a:avLst/>
                <a:gdLst>
                  <a:gd name="T0" fmla="*/ 7 w 8"/>
                  <a:gd name="T1" fmla="*/ 12 h 24"/>
                  <a:gd name="T2" fmla="*/ 6 w 8"/>
                  <a:gd name="T3" fmla="*/ 17 h 24"/>
                  <a:gd name="T4" fmla="*/ 5 w 8"/>
                  <a:gd name="T5" fmla="*/ 20 h 24"/>
                  <a:gd name="T6" fmla="*/ 4 w 8"/>
                  <a:gd name="T7" fmla="*/ 23 h 24"/>
                  <a:gd name="T8" fmla="*/ 3 w 8"/>
                  <a:gd name="T9" fmla="*/ 23 h 24"/>
                  <a:gd name="T10" fmla="*/ 2 w 8"/>
                  <a:gd name="T11" fmla="*/ 23 h 24"/>
                  <a:gd name="T12" fmla="*/ 1 w 8"/>
                  <a:gd name="T13" fmla="*/ 20 h 24"/>
                  <a:gd name="T14" fmla="*/ 1 w 8"/>
                  <a:gd name="T15" fmla="*/ 16 h 24"/>
                  <a:gd name="T16" fmla="*/ 0 w 8"/>
                  <a:gd name="T17" fmla="*/ 12 h 24"/>
                  <a:gd name="T18" fmla="*/ 1 w 8"/>
                  <a:gd name="T19" fmla="*/ 7 h 24"/>
                  <a:gd name="T20" fmla="*/ 2 w 8"/>
                  <a:gd name="T21" fmla="*/ 4 h 24"/>
                  <a:gd name="T22" fmla="*/ 3 w 8"/>
                  <a:gd name="T23" fmla="*/ 1 h 24"/>
                  <a:gd name="T24" fmla="*/ 4 w 8"/>
                  <a:gd name="T25" fmla="*/ 0 h 24"/>
                  <a:gd name="T26" fmla="*/ 5 w 8"/>
                  <a:gd name="T27" fmla="*/ 2 h 24"/>
                  <a:gd name="T28" fmla="*/ 6 w 8"/>
                  <a:gd name="T29" fmla="*/ 4 h 24"/>
                  <a:gd name="T30" fmla="*/ 6 w 8"/>
                  <a:gd name="T31" fmla="*/ 7 h 24"/>
                  <a:gd name="T32" fmla="*/ 7 w 8"/>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24">
                    <a:moveTo>
                      <a:pt x="7" y="12"/>
                    </a:moveTo>
                    <a:lnTo>
                      <a:pt x="6" y="17"/>
                    </a:lnTo>
                    <a:lnTo>
                      <a:pt x="5" y="20"/>
                    </a:lnTo>
                    <a:lnTo>
                      <a:pt x="4" y="23"/>
                    </a:lnTo>
                    <a:lnTo>
                      <a:pt x="3" y="23"/>
                    </a:lnTo>
                    <a:lnTo>
                      <a:pt x="2" y="23"/>
                    </a:lnTo>
                    <a:lnTo>
                      <a:pt x="1" y="20"/>
                    </a:lnTo>
                    <a:lnTo>
                      <a:pt x="1" y="16"/>
                    </a:lnTo>
                    <a:lnTo>
                      <a:pt x="0" y="12"/>
                    </a:lnTo>
                    <a:lnTo>
                      <a:pt x="1" y="7"/>
                    </a:lnTo>
                    <a:lnTo>
                      <a:pt x="2" y="4"/>
                    </a:lnTo>
                    <a:lnTo>
                      <a:pt x="3" y="1"/>
                    </a:lnTo>
                    <a:lnTo>
                      <a:pt x="4" y="0"/>
                    </a:lnTo>
                    <a:lnTo>
                      <a:pt x="5" y="2"/>
                    </a:lnTo>
                    <a:lnTo>
                      <a:pt x="6" y="4"/>
                    </a:lnTo>
                    <a:lnTo>
                      <a:pt x="6" y="7"/>
                    </a:lnTo>
                    <a:lnTo>
                      <a:pt x="7" y="12"/>
                    </a:lnTo>
                  </a:path>
                </a:pathLst>
              </a:custGeom>
              <a:solidFill>
                <a:srgbClr val="555555"/>
              </a:solidFill>
              <a:ln w="12700" cap="rnd" cmpd="sng">
                <a:solidFill>
                  <a:srgbClr val="55555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 name="Freeform 400"/>
              <p:cNvSpPr>
                <a:spLocks/>
              </p:cNvSpPr>
              <p:nvPr/>
            </p:nvSpPr>
            <p:spPr bwMode="auto">
              <a:xfrm>
                <a:off x="3722" y="2668"/>
                <a:ext cx="5" cy="15"/>
              </a:xfrm>
              <a:custGeom>
                <a:avLst/>
                <a:gdLst>
                  <a:gd name="T0" fmla="*/ 4 w 5"/>
                  <a:gd name="T1" fmla="*/ 8 h 15"/>
                  <a:gd name="T2" fmla="*/ 3 w 5"/>
                  <a:gd name="T3" fmla="*/ 10 h 15"/>
                  <a:gd name="T4" fmla="*/ 3 w 5"/>
                  <a:gd name="T5" fmla="*/ 13 h 15"/>
                  <a:gd name="T6" fmla="*/ 2 w 5"/>
                  <a:gd name="T7" fmla="*/ 14 h 15"/>
                  <a:gd name="T8" fmla="*/ 2 w 5"/>
                  <a:gd name="T9" fmla="*/ 14 h 15"/>
                  <a:gd name="T10" fmla="*/ 1 w 5"/>
                  <a:gd name="T11" fmla="*/ 14 h 15"/>
                  <a:gd name="T12" fmla="*/ 1 w 5"/>
                  <a:gd name="T13" fmla="*/ 12 h 15"/>
                  <a:gd name="T14" fmla="*/ 0 w 5"/>
                  <a:gd name="T15" fmla="*/ 10 h 15"/>
                  <a:gd name="T16" fmla="*/ 0 w 5"/>
                  <a:gd name="T17" fmla="*/ 7 h 15"/>
                  <a:gd name="T18" fmla="*/ 0 w 5"/>
                  <a:gd name="T19" fmla="*/ 4 h 15"/>
                  <a:gd name="T20" fmla="*/ 1 w 5"/>
                  <a:gd name="T21" fmla="*/ 2 h 15"/>
                  <a:gd name="T22" fmla="*/ 1 w 5"/>
                  <a:gd name="T23" fmla="*/ 1 h 15"/>
                  <a:gd name="T24" fmla="*/ 2 w 5"/>
                  <a:gd name="T25" fmla="*/ 0 h 15"/>
                  <a:gd name="T26" fmla="*/ 3 w 5"/>
                  <a:gd name="T27" fmla="*/ 1 h 15"/>
                  <a:gd name="T28" fmla="*/ 3 w 5"/>
                  <a:gd name="T29" fmla="*/ 2 h 15"/>
                  <a:gd name="T30" fmla="*/ 3 w 5"/>
                  <a:gd name="T31" fmla="*/ 5 h 15"/>
                  <a:gd name="T32" fmla="*/ 4 w 5"/>
                  <a:gd name="T3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15">
                    <a:moveTo>
                      <a:pt x="4" y="8"/>
                    </a:moveTo>
                    <a:lnTo>
                      <a:pt x="3" y="10"/>
                    </a:lnTo>
                    <a:lnTo>
                      <a:pt x="3" y="13"/>
                    </a:lnTo>
                    <a:lnTo>
                      <a:pt x="2" y="14"/>
                    </a:lnTo>
                    <a:lnTo>
                      <a:pt x="2" y="14"/>
                    </a:lnTo>
                    <a:lnTo>
                      <a:pt x="1" y="14"/>
                    </a:lnTo>
                    <a:lnTo>
                      <a:pt x="1" y="12"/>
                    </a:lnTo>
                    <a:lnTo>
                      <a:pt x="0" y="10"/>
                    </a:lnTo>
                    <a:lnTo>
                      <a:pt x="0" y="7"/>
                    </a:lnTo>
                    <a:lnTo>
                      <a:pt x="0" y="4"/>
                    </a:lnTo>
                    <a:lnTo>
                      <a:pt x="1" y="2"/>
                    </a:lnTo>
                    <a:lnTo>
                      <a:pt x="1" y="1"/>
                    </a:lnTo>
                    <a:lnTo>
                      <a:pt x="2" y="0"/>
                    </a:lnTo>
                    <a:lnTo>
                      <a:pt x="3" y="1"/>
                    </a:lnTo>
                    <a:lnTo>
                      <a:pt x="3" y="2"/>
                    </a:lnTo>
                    <a:lnTo>
                      <a:pt x="3" y="5"/>
                    </a:lnTo>
                    <a:lnTo>
                      <a:pt x="4" y="8"/>
                    </a:lnTo>
                  </a:path>
                </a:pathLst>
              </a:custGeom>
              <a:solidFill>
                <a:srgbClr val="220000"/>
              </a:solidFill>
              <a:ln w="12700" cap="rnd" cmpd="sng">
                <a:solidFill>
                  <a:srgbClr val="22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9" name="Freeform 401"/>
              <p:cNvSpPr>
                <a:spLocks/>
              </p:cNvSpPr>
              <p:nvPr/>
            </p:nvSpPr>
            <p:spPr bwMode="auto">
              <a:xfrm>
                <a:off x="3671" y="2634"/>
                <a:ext cx="20" cy="16"/>
              </a:xfrm>
              <a:custGeom>
                <a:avLst/>
                <a:gdLst>
                  <a:gd name="T0" fmla="*/ 0 w 20"/>
                  <a:gd name="T1" fmla="*/ 6 h 16"/>
                  <a:gd name="T2" fmla="*/ 1 w 20"/>
                  <a:gd name="T3" fmla="*/ 15 h 16"/>
                  <a:gd name="T4" fmla="*/ 5 w 20"/>
                  <a:gd name="T5" fmla="*/ 13 h 16"/>
                  <a:gd name="T6" fmla="*/ 7 w 20"/>
                  <a:gd name="T7" fmla="*/ 9 h 16"/>
                  <a:gd name="T8" fmla="*/ 18 w 20"/>
                  <a:gd name="T9" fmla="*/ 11 h 16"/>
                  <a:gd name="T10" fmla="*/ 19 w 20"/>
                  <a:gd name="T11" fmla="*/ 8 h 16"/>
                  <a:gd name="T12" fmla="*/ 14 w 20"/>
                  <a:gd name="T13" fmla="*/ 7 h 16"/>
                  <a:gd name="T14" fmla="*/ 12 w 20"/>
                  <a:gd name="T15" fmla="*/ 4 h 16"/>
                  <a:gd name="T16" fmla="*/ 12 w 20"/>
                  <a:gd name="T17" fmla="*/ 0 h 16"/>
                  <a:gd name="T18" fmla="*/ 11 w 20"/>
                  <a:gd name="T19" fmla="*/ 0 h 16"/>
                  <a:gd name="T20" fmla="*/ 5 w 20"/>
                  <a:gd name="T21" fmla="*/ 2 h 16"/>
                  <a:gd name="T22" fmla="*/ 0 w 20"/>
                  <a:gd name="T2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0" y="6"/>
                    </a:moveTo>
                    <a:lnTo>
                      <a:pt x="1" y="15"/>
                    </a:lnTo>
                    <a:lnTo>
                      <a:pt x="5" y="13"/>
                    </a:lnTo>
                    <a:lnTo>
                      <a:pt x="7" y="9"/>
                    </a:lnTo>
                    <a:lnTo>
                      <a:pt x="18" y="11"/>
                    </a:lnTo>
                    <a:lnTo>
                      <a:pt x="19" y="8"/>
                    </a:lnTo>
                    <a:lnTo>
                      <a:pt x="14" y="7"/>
                    </a:lnTo>
                    <a:lnTo>
                      <a:pt x="12" y="4"/>
                    </a:lnTo>
                    <a:lnTo>
                      <a:pt x="12" y="0"/>
                    </a:lnTo>
                    <a:lnTo>
                      <a:pt x="11" y="0"/>
                    </a:lnTo>
                    <a:lnTo>
                      <a:pt x="5" y="2"/>
                    </a:lnTo>
                    <a:lnTo>
                      <a:pt x="0" y="6"/>
                    </a:lnTo>
                  </a:path>
                </a:pathLst>
              </a:custGeom>
              <a:solidFill>
                <a:srgbClr val="88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0" name="Freeform 402"/>
              <p:cNvSpPr>
                <a:spLocks/>
              </p:cNvSpPr>
              <p:nvPr/>
            </p:nvSpPr>
            <p:spPr bwMode="auto">
              <a:xfrm>
                <a:off x="3671" y="2634"/>
                <a:ext cx="20" cy="20"/>
              </a:xfrm>
              <a:custGeom>
                <a:avLst/>
                <a:gdLst>
                  <a:gd name="T0" fmla="*/ 0 w 20"/>
                  <a:gd name="T1" fmla="*/ 8 h 20"/>
                  <a:gd name="T2" fmla="*/ 1 w 20"/>
                  <a:gd name="T3" fmla="*/ 19 h 20"/>
                  <a:gd name="T4" fmla="*/ 5 w 20"/>
                  <a:gd name="T5" fmla="*/ 16 h 20"/>
                  <a:gd name="T6" fmla="*/ 7 w 20"/>
                  <a:gd name="T7" fmla="*/ 12 h 20"/>
                  <a:gd name="T8" fmla="*/ 18 w 20"/>
                  <a:gd name="T9" fmla="*/ 14 h 20"/>
                  <a:gd name="T10" fmla="*/ 19 w 20"/>
                  <a:gd name="T11" fmla="*/ 10 h 20"/>
                  <a:gd name="T12" fmla="*/ 14 w 20"/>
                  <a:gd name="T13" fmla="*/ 9 h 20"/>
                  <a:gd name="T14" fmla="*/ 12 w 20"/>
                  <a:gd name="T15" fmla="*/ 6 h 20"/>
                  <a:gd name="T16" fmla="*/ 12 w 20"/>
                  <a:gd name="T17" fmla="*/ 1 h 20"/>
                  <a:gd name="T18" fmla="*/ 11 w 20"/>
                  <a:gd name="T19" fmla="*/ 0 h 20"/>
                  <a:gd name="T20" fmla="*/ 5 w 20"/>
                  <a:gd name="T21" fmla="*/ 3 h 20"/>
                  <a:gd name="T22" fmla="*/ 0 w 20"/>
                  <a:gd name="T23"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0">
                    <a:moveTo>
                      <a:pt x="0" y="8"/>
                    </a:moveTo>
                    <a:lnTo>
                      <a:pt x="1" y="19"/>
                    </a:lnTo>
                    <a:lnTo>
                      <a:pt x="5" y="16"/>
                    </a:lnTo>
                    <a:lnTo>
                      <a:pt x="7" y="12"/>
                    </a:lnTo>
                    <a:lnTo>
                      <a:pt x="18" y="14"/>
                    </a:lnTo>
                    <a:lnTo>
                      <a:pt x="19" y="10"/>
                    </a:lnTo>
                    <a:lnTo>
                      <a:pt x="14" y="9"/>
                    </a:lnTo>
                    <a:lnTo>
                      <a:pt x="12" y="6"/>
                    </a:lnTo>
                    <a:lnTo>
                      <a:pt x="12" y="1"/>
                    </a:lnTo>
                    <a:lnTo>
                      <a:pt x="11" y="0"/>
                    </a:lnTo>
                    <a:lnTo>
                      <a:pt x="5" y="3"/>
                    </a:lnTo>
                    <a:lnTo>
                      <a:pt x="0" y="8"/>
                    </a:lnTo>
                  </a:path>
                </a:pathLst>
              </a:custGeom>
              <a:solidFill>
                <a:srgbClr val="88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1" name="Freeform 403"/>
              <p:cNvSpPr>
                <a:spLocks/>
              </p:cNvSpPr>
              <p:nvPr/>
            </p:nvSpPr>
            <p:spPr bwMode="auto">
              <a:xfrm>
                <a:off x="3659" y="2654"/>
                <a:ext cx="54" cy="17"/>
              </a:xfrm>
              <a:custGeom>
                <a:avLst/>
                <a:gdLst>
                  <a:gd name="T0" fmla="*/ 53 w 54"/>
                  <a:gd name="T1" fmla="*/ 1 h 17"/>
                  <a:gd name="T2" fmla="*/ 50 w 54"/>
                  <a:gd name="T3" fmla="*/ 7 h 17"/>
                  <a:gd name="T4" fmla="*/ 50 w 54"/>
                  <a:gd name="T5" fmla="*/ 16 h 17"/>
                  <a:gd name="T6" fmla="*/ 36 w 54"/>
                  <a:gd name="T7" fmla="*/ 15 h 17"/>
                  <a:gd name="T8" fmla="*/ 37 w 54"/>
                  <a:gd name="T9" fmla="*/ 5 h 17"/>
                  <a:gd name="T10" fmla="*/ 37 w 54"/>
                  <a:gd name="T11" fmla="*/ 2 h 17"/>
                  <a:gd name="T12" fmla="*/ 12 w 54"/>
                  <a:gd name="T13" fmla="*/ 0 h 17"/>
                  <a:gd name="T14" fmla="*/ 11 w 54"/>
                  <a:gd name="T15" fmla="*/ 2 h 17"/>
                  <a:gd name="T16" fmla="*/ 11 w 54"/>
                  <a:gd name="T17" fmla="*/ 12 h 17"/>
                  <a:gd name="T18" fmla="*/ 0 w 54"/>
                  <a:gd name="T19" fmla="*/ 1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7">
                    <a:moveTo>
                      <a:pt x="53" y="1"/>
                    </a:moveTo>
                    <a:lnTo>
                      <a:pt x="50" y="7"/>
                    </a:lnTo>
                    <a:lnTo>
                      <a:pt x="50" y="16"/>
                    </a:lnTo>
                    <a:lnTo>
                      <a:pt x="36" y="15"/>
                    </a:lnTo>
                    <a:lnTo>
                      <a:pt x="37" y="5"/>
                    </a:lnTo>
                    <a:lnTo>
                      <a:pt x="37" y="2"/>
                    </a:lnTo>
                    <a:lnTo>
                      <a:pt x="12" y="0"/>
                    </a:lnTo>
                    <a:lnTo>
                      <a:pt x="11" y="2"/>
                    </a:lnTo>
                    <a:lnTo>
                      <a:pt x="11" y="12"/>
                    </a:lnTo>
                    <a:lnTo>
                      <a:pt x="0"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2" name="Line 404"/>
              <p:cNvSpPr>
                <a:spLocks noChangeShapeType="1"/>
              </p:cNvSpPr>
              <p:nvPr/>
            </p:nvSpPr>
            <p:spPr bwMode="auto">
              <a:xfrm flipV="1">
                <a:off x="3707" y="2635"/>
                <a:ext cx="5" cy="1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3" name="Line 405"/>
              <p:cNvSpPr>
                <a:spLocks noChangeShapeType="1"/>
              </p:cNvSpPr>
              <p:nvPr/>
            </p:nvSpPr>
            <p:spPr bwMode="auto">
              <a:xfrm>
                <a:off x="3688" y="2638"/>
                <a:ext cx="0"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4" name="Line 406"/>
              <p:cNvSpPr>
                <a:spLocks noChangeShapeType="1"/>
              </p:cNvSpPr>
              <p:nvPr/>
            </p:nvSpPr>
            <p:spPr bwMode="auto">
              <a:xfrm flipV="1">
                <a:off x="3703" y="2625"/>
                <a:ext cx="0" cy="1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5" name="Freeform 407"/>
              <p:cNvSpPr>
                <a:spLocks/>
              </p:cNvSpPr>
              <p:nvPr/>
            </p:nvSpPr>
            <p:spPr bwMode="auto">
              <a:xfrm>
                <a:off x="3738" y="2540"/>
                <a:ext cx="8" cy="90"/>
              </a:xfrm>
              <a:custGeom>
                <a:avLst/>
                <a:gdLst>
                  <a:gd name="T0" fmla="*/ 3 w 8"/>
                  <a:gd name="T1" fmla="*/ 0 h 90"/>
                  <a:gd name="T2" fmla="*/ 1 w 8"/>
                  <a:gd name="T3" fmla="*/ 17 h 90"/>
                  <a:gd name="T4" fmla="*/ 1 w 8"/>
                  <a:gd name="T5" fmla="*/ 63 h 90"/>
                  <a:gd name="T6" fmla="*/ 0 w 8"/>
                  <a:gd name="T7" fmla="*/ 89 h 90"/>
                  <a:gd name="T8" fmla="*/ 7 w 8"/>
                  <a:gd name="T9" fmla="*/ 89 h 90"/>
                  <a:gd name="T10" fmla="*/ 5 w 8"/>
                  <a:gd name="T11" fmla="*/ 17 h 90"/>
                  <a:gd name="T12" fmla="*/ 3 w 8"/>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8" h="90">
                    <a:moveTo>
                      <a:pt x="3" y="0"/>
                    </a:moveTo>
                    <a:lnTo>
                      <a:pt x="1" y="17"/>
                    </a:lnTo>
                    <a:lnTo>
                      <a:pt x="1" y="63"/>
                    </a:lnTo>
                    <a:lnTo>
                      <a:pt x="0" y="89"/>
                    </a:lnTo>
                    <a:lnTo>
                      <a:pt x="7" y="89"/>
                    </a:lnTo>
                    <a:lnTo>
                      <a:pt x="5" y="17"/>
                    </a:lnTo>
                    <a:lnTo>
                      <a:pt x="3"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6" name="Freeform 408"/>
              <p:cNvSpPr>
                <a:spLocks/>
              </p:cNvSpPr>
              <p:nvPr/>
            </p:nvSpPr>
            <p:spPr bwMode="auto">
              <a:xfrm>
                <a:off x="3738" y="2540"/>
                <a:ext cx="11" cy="93"/>
              </a:xfrm>
              <a:custGeom>
                <a:avLst/>
                <a:gdLst>
                  <a:gd name="T0" fmla="*/ 4 w 11"/>
                  <a:gd name="T1" fmla="*/ 0 h 93"/>
                  <a:gd name="T2" fmla="*/ 1 w 11"/>
                  <a:gd name="T3" fmla="*/ 17 h 93"/>
                  <a:gd name="T4" fmla="*/ 1 w 11"/>
                  <a:gd name="T5" fmla="*/ 65 h 93"/>
                  <a:gd name="T6" fmla="*/ 0 w 11"/>
                  <a:gd name="T7" fmla="*/ 92 h 93"/>
                  <a:gd name="T8" fmla="*/ 10 w 11"/>
                  <a:gd name="T9" fmla="*/ 92 h 93"/>
                  <a:gd name="T10" fmla="*/ 8 w 11"/>
                  <a:gd name="T11" fmla="*/ 17 h 93"/>
                  <a:gd name="T12" fmla="*/ 4 w 11"/>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1" h="93">
                    <a:moveTo>
                      <a:pt x="4" y="0"/>
                    </a:moveTo>
                    <a:lnTo>
                      <a:pt x="1" y="17"/>
                    </a:lnTo>
                    <a:lnTo>
                      <a:pt x="1" y="65"/>
                    </a:lnTo>
                    <a:lnTo>
                      <a:pt x="0" y="92"/>
                    </a:lnTo>
                    <a:lnTo>
                      <a:pt x="10" y="92"/>
                    </a:lnTo>
                    <a:lnTo>
                      <a:pt x="8" y="17"/>
                    </a:lnTo>
                    <a:lnTo>
                      <a:pt x="4" y="0"/>
                    </a:lnTo>
                  </a:path>
                </a:pathLst>
              </a:custGeom>
              <a:solidFill>
                <a:srgbClr val="4444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7" name="Freeform 409"/>
              <p:cNvSpPr>
                <a:spLocks/>
              </p:cNvSpPr>
              <p:nvPr/>
            </p:nvSpPr>
            <p:spPr bwMode="auto">
              <a:xfrm>
                <a:off x="3748" y="2609"/>
                <a:ext cx="1" cy="11"/>
              </a:xfrm>
              <a:custGeom>
                <a:avLst/>
                <a:gdLst>
                  <a:gd name="T0" fmla="*/ 0 w 1"/>
                  <a:gd name="T1" fmla="*/ 0 h 11"/>
                  <a:gd name="T2" fmla="*/ 0 w 1"/>
                  <a:gd name="T3" fmla="*/ 10 h 11"/>
                  <a:gd name="T4" fmla="*/ 0 w 1"/>
                  <a:gd name="T5" fmla="*/ 10 h 11"/>
                  <a:gd name="T6" fmla="*/ 0 w 1"/>
                  <a:gd name="T7" fmla="*/ 0 h 11"/>
                  <a:gd name="T8" fmla="*/ 0 w 1"/>
                  <a:gd name="T9" fmla="*/ 0 h 11"/>
                </a:gdLst>
                <a:ahLst/>
                <a:cxnLst>
                  <a:cxn ang="0">
                    <a:pos x="T0" y="T1"/>
                  </a:cxn>
                  <a:cxn ang="0">
                    <a:pos x="T2" y="T3"/>
                  </a:cxn>
                  <a:cxn ang="0">
                    <a:pos x="T4" y="T5"/>
                  </a:cxn>
                  <a:cxn ang="0">
                    <a:pos x="T6" y="T7"/>
                  </a:cxn>
                  <a:cxn ang="0">
                    <a:pos x="T8" y="T9"/>
                  </a:cxn>
                </a:cxnLst>
                <a:rect l="0" t="0" r="r" b="b"/>
                <a:pathLst>
                  <a:path w="1" h="11">
                    <a:moveTo>
                      <a:pt x="0" y="0"/>
                    </a:moveTo>
                    <a:lnTo>
                      <a:pt x="0" y="10"/>
                    </a:lnTo>
                    <a:lnTo>
                      <a:pt x="0" y="10"/>
                    </a:lnTo>
                    <a:lnTo>
                      <a:pt x="0" y="0"/>
                    </a:lnTo>
                    <a:lnTo>
                      <a:pt x="0" y="0"/>
                    </a:lnTo>
                  </a:path>
                </a:pathLst>
              </a:custGeom>
              <a:solidFill>
                <a:srgbClr val="88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 name="Freeform 410"/>
              <p:cNvSpPr>
                <a:spLocks/>
              </p:cNvSpPr>
              <p:nvPr/>
            </p:nvSpPr>
            <p:spPr bwMode="auto">
              <a:xfrm>
                <a:off x="3748" y="2609"/>
                <a:ext cx="5" cy="18"/>
              </a:xfrm>
              <a:custGeom>
                <a:avLst/>
                <a:gdLst>
                  <a:gd name="T0" fmla="*/ 4 w 5"/>
                  <a:gd name="T1" fmla="*/ 0 h 18"/>
                  <a:gd name="T2" fmla="*/ 4 w 5"/>
                  <a:gd name="T3" fmla="*/ 17 h 18"/>
                  <a:gd name="T4" fmla="*/ 0 w 5"/>
                  <a:gd name="T5" fmla="*/ 17 h 18"/>
                  <a:gd name="T6" fmla="*/ 0 w 5"/>
                  <a:gd name="T7" fmla="*/ 0 h 18"/>
                  <a:gd name="T8" fmla="*/ 4 w 5"/>
                  <a:gd name="T9" fmla="*/ 0 h 18"/>
                </a:gdLst>
                <a:ahLst/>
                <a:cxnLst>
                  <a:cxn ang="0">
                    <a:pos x="T0" y="T1"/>
                  </a:cxn>
                  <a:cxn ang="0">
                    <a:pos x="T2" y="T3"/>
                  </a:cxn>
                  <a:cxn ang="0">
                    <a:pos x="T4" y="T5"/>
                  </a:cxn>
                  <a:cxn ang="0">
                    <a:pos x="T6" y="T7"/>
                  </a:cxn>
                  <a:cxn ang="0">
                    <a:pos x="T8" y="T9"/>
                  </a:cxn>
                </a:cxnLst>
                <a:rect l="0" t="0" r="r" b="b"/>
                <a:pathLst>
                  <a:path w="5" h="18">
                    <a:moveTo>
                      <a:pt x="4" y="0"/>
                    </a:moveTo>
                    <a:lnTo>
                      <a:pt x="4" y="17"/>
                    </a:lnTo>
                    <a:lnTo>
                      <a:pt x="0" y="17"/>
                    </a:lnTo>
                    <a:lnTo>
                      <a:pt x="0" y="0"/>
                    </a:lnTo>
                    <a:lnTo>
                      <a:pt x="4" y="0"/>
                    </a:lnTo>
                  </a:path>
                </a:pathLst>
              </a:custGeom>
              <a:solidFill>
                <a:srgbClr val="88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9" name="Line 411"/>
              <p:cNvSpPr>
                <a:spLocks noChangeShapeType="1"/>
              </p:cNvSpPr>
              <p:nvPr/>
            </p:nvSpPr>
            <p:spPr bwMode="auto">
              <a:xfrm>
                <a:off x="3752" y="2626"/>
                <a:ext cx="2"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0" name="Freeform 412"/>
              <p:cNvSpPr>
                <a:spLocks/>
              </p:cNvSpPr>
              <p:nvPr/>
            </p:nvSpPr>
            <p:spPr bwMode="auto">
              <a:xfrm>
                <a:off x="3745" y="2626"/>
                <a:ext cx="8" cy="4"/>
              </a:xfrm>
              <a:custGeom>
                <a:avLst/>
                <a:gdLst>
                  <a:gd name="T0" fmla="*/ 0 w 8"/>
                  <a:gd name="T1" fmla="*/ 0 h 4"/>
                  <a:gd name="T2" fmla="*/ 0 w 8"/>
                  <a:gd name="T3" fmla="*/ 3 h 4"/>
                  <a:gd name="T4" fmla="*/ 7 w 8"/>
                  <a:gd name="T5" fmla="*/ 3 h 4"/>
                  <a:gd name="T6" fmla="*/ 7 w 8"/>
                  <a:gd name="T7" fmla="*/ 2 h 4"/>
                  <a:gd name="T8" fmla="*/ 3 w 8"/>
                  <a:gd name="T9" fmla="*/ 0 h 4"/>
                  <a:gd name="T10" fmla="*/ 0 w 8"/>
                  <a:gd name="T11" fmla="*/ 0 h 4"/>
                </a:gdLst>
                <a:ahLst/>
                <a:cxnLst>
                  <a:cxn ang="0">
                    <a:pos x="T0" y="T1"/>
                  </a:cxn>
                  <a:cxn ang="0">
                    <a:pos x="T2" y="T3"/>
                  </a:cxn>
                  <a:cxn ang="0">
                    <a:pos x="T4" y="T5"/>
                  </a:cxn>
                  <a:cxn ang="0">
                    <a:pos x="T6" y="T7"/>
                  </a:cxn>
                  <a:cxn ang="0">
                    <a:pos x="T8" y="T9"/>
                  </a:cxn>
                  <a:cxn ang="0">
                    <a:pos x="T10" y="T11"/>
                  </a:cxn>
                </a:cxnLst>
                <a:rect l="0" t="0" r="r" b="b"/>
                <a:pathLst>
                  <a:path w="8" h="4">
                    <a:moveTo>
                      <a:pt x="0" y="0"/>
                    </a:moveTo>
                    <a:lnTo>
                      <a:pt x="0" y="3"/>
                    </a:lnTo>
                    <a:lnTo>
                      <a:pt x="7" y="3"/>
                    </a:lnTo>
                    <a:lnTo>
                      <a:pt x="7" y="2"/>
                    </a:lnTo>
                    <a:lnTo>
                      <a:pt x="3" y="0"/>
                    </a:lnTo>
                    <a:lnTo>
                      <a:pt x="0" y="0"/>
                    </a:lnTo>
                  </a:path>
                </a:pathLst>
              </a:custGeom>
              <a:solidFill>
                <a:srgbClr val="EE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1" name="Freeform 413"/>
              <p:cNvSpPr>
                <a:spLocks/>
              </p:cNvSpPr>
              <p:nvPr/>
            </p:nvSpPr>
            <p:spPr bwMode="auto">
              <a:xfrm>
                <a:off x="3745" y="2626"/>
                <a:ext cx="10" cy="7"/>
              </a:xfrm>
              <a:custGeom>
                <a:avLst/>
                <a:gdLst>
                  <a:gd name="T0" fmla="*/ 0 w 10"/>
                  <a:gd name="T1" fmla="*/ 0 h 7"/>
                  <a:gd name="T2" fmla="*/ 0 w 10"/>
                  <a:gd name="T3" fmla="*/ 5 h 7"/>
                  <a:gd name="T4" fmla="*/ 9 w 10"/>
                  <a:gd name="T5" fmla="*/ 6 h 7"/>
                  <a:gd name="T6" fmla="*/ 9 w 10"/>
                  <a:gd name="T7" fmla="*/ 4 h 7"/>
                  <a:gd name="T8" fmla="*/ 4 w 10"/>
                  <a:gd name="T9" fmla="*/ 0 h 7"/>
                  <a:gd name="T10" fmla="*/ 0 w 10"/>
                  <a:gd name="T11" fmla="*/ 0 h 7"/>
                </a:gdLst>
                <a:ahLst/>
                <a:cxnLst>
                  <a:cxn ang="0">
                    <a:pos x="T0" y="T1"/>
                  </a:cxn>
                  <a:cxn ang="0">
                    <a:pos x="T2" y="T3"/>
                  </a:cxn>
                  <a:cxn ang="0">
                    <a:pos x="T4" y="T5"/>
                  </a:cxn>
                  <a:cxn ang="0">
                    <a:pos x="T6" y="T7"/>
                  </a:cxn>
                  <a:cxn ang="0">
                    <a:pos x="T8" y="T9"/>
                  </a:cxn>
                  <a:cxn ang="0">
                    <a:pos x="T10" y="T11"/>
                  </a:cxn>
                </a:cxnLst>
                <a:rect l="0" t="0" r="r" b="b"/>
                <a:pathLst>
                  <a:path w="10" h="7">
                    <a:moveTo>
                      <a:pt x="0" y="0"/>
                    </a:moveTo>
                    <a:lnTo>
                      <a:pt x="0" y="5"/>
                    </a:lnTo>
                    <a:lnTo>
                      <a:pt x="9" y="6"/>
                    </a:lnTo>
                    <a:lnTo>
                      <a:pt x="9" y="4"/>
                    </a:lnTo>
                    <a:lnTo>
                      <a:pt x="4" y="0"/>
                    </a:lnTo>
                    <a:lnTo>
                      <a:pt x="0" y="0"/>
                    </a:lnTo>
                  </a:path>
                </a:pathLst>
              </a:custGeom>
              <a:solidFill>
                <a:srgbClr val="EE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2" name="Freeform 414"/>
              <p:cNvSpPr>
                <a:spLocks/>
              </p:cNvSpPr>
              <p:nvPr/>
            </p:nvSpPr>
            <p:spPr bwMode="auto">
              <a:xfrm>
                <a:off x="3742" y="2558"/>
                <a:ext cx="4" cy="1"/>
              </a:xfrm>
              <a:custGeom>
                <a:avLst/>
                <a:gdLst>
                  <a:gd name="T0" fmla="*/ 0 w 4"/>
                  <a:gd name="T1" fmla="*/ 0 h 1"/>
                  <a:gd name="T2" fmla="*/ 0 w 4"/>
                  <a:gd name="T3" fmla="*/ 0 h 1"/>
                  <a:gd name="T4" fmla="*/ 0 w 4"/>
                  <a:gd name="T5" fmla="*/ 0 h 1"/>
                  <a:gd name="T6" fmla="*/ 1 w 4"/>
                  <a:gd name="T7" fmla="*/ 0 h 1"/>
                  <a:gd name="T8" fmla="*/ 2 w 4"/>
                  <a:gd name="T9" fmla="*/ 0 h 1"/>
                  <a:gd name="T10" fmla="*/ 2 w 4"/>
                  <a:gd name="T11" fmla="*/ 0 h 1"/>
                  <a:gd name="T12" fmla="*/ 3 w 4"/>
                  <a:gd name="T13" fmla="*/ 0 h 1"/>
                  <a:gd name="T14" fmla="*/ 3 w 4"/>
                  <a:gd name="T15" fmla="*/ 0 h 1"/>
                  <a:gd name="T16" fmla="*/ 3 w 4"/>
                  <a:gd name="T17" fmla="*/ 0 h 1"/>
                  <a:gd name="T18" fmla="*/ 2 w 4"/>
                  <a:gd name="T19" fmla="*/ 0 h 1"/>
                  <a:gd name="T20" fmla="*/ 2 w 4"/>
                  <a:gd name="T21" fmla="*/ 0 h 1"/>
                  <a:gd name="T22" fmla="*/ 1 w 4"/>
                  <a:gd name="T23" fmla="*/ 0 h 1"/>
                  <a:gd name="T24" fmla="*/ 0 w 4"/>
                  <a:gd name="T25" fmla="*/ 0 h 1"/>
                  <a:gd name="T26" fmla="*/ 0 w 4"/>
                  <a:gd name="T2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1">
                    <a:moveTo>
                      <a:pt x="0" y="0"/>
                    </a:moveTo>
                    <a:lnTo>
                      <a:pt x="0" y="0"/>
                    </a:lnTo>
                    <a:lnTo>
                      <a:pt x="0" y="0"/>
                    </a:lnTo>
                    <a:lnTo>
                      <a:pt x="1" y="0"/>
                    </a:lnTo>
                    <a:lnTo>
                      <a:pt x="2" y="0"/>
                    </a:lnTo>
                    <a:lnTo>
                      <a:pt x="2" y="0"/>
                    </a:lnTo>
                    <a:lnTo>
                      <a:pt x="3" y="0"/>
                    </a:lnTo>
                    <a:lnTo>
                      <a:pt x="3" y="0"/>
                    </a:lnTo>
                    <a:lnTo>
                      <a:pt x="3" y="0"/>
                    </a:lnTo>
                    <a:lnTo>
                      <a:pt x="2" y="0"/>
                    </a:lnTo>
                    <a:lnTo>
                      <a:pt x="2" y="0"/>
                    </a:lnTo>
                    <a:lnTo>
                      <a:pt x="1" y="0"/>
                    </a:lnTo>
                    <a:lnTo>
                      <a:pt x="0" y="0"/>
                    </a:lnTo>
                    <a:lnTo>
                      <a:pt x="0" y="0"/>
                    </a:lnTo>
                  </a:path>
                </a:pathLst>
              </a:custGeom>
              <a:solidFill>
                <a:srgbClr val="770000"/>
              </a:solidFill>
              <a:ln w="12700" cap="rnd" cmpd="sng">
                <a:solidFill>
                  <a:srgbClr val="77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3" name="Line 415"/>
              <p:cNvSpPr>
                <a:spLocks noChangeShapeType="1"/>
              </p:cNvSpPr>
              <p:nvPr/>
            </p:nvSpPr>
            <p:spPr bwMode="auto">
              <a:xfrm>
                <a:off x="3748" y="2626"/>
                <a:ext cx="6"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4" name="Freeform 416"/>
              <p:cNvSpPr>
                <a:spLocks/>
              </p:cNvSpPr>
              <p:nvPr/>
            </p:nvSpPr>
            <p:spPr bwMode="auto">
              <a:xfrm>
                <a:off x="3703" y="2622"/>
                <a:ext cx="32" cy="39"/>
              </a:xfrm>
              <a:custGeom>
                <a:avLst/>
                <a:gdLst>
                  <a:gd name="T0" fmla="*/ 28 w 32"/>
                  <a:gd name="T1" fmla="*/ 0 h 39"/>
                  <a:gd name="T2" fmla="*/ 29 w 32"/>
                  <a:gd name="T3" fmla="*/ 4 h 39"/>
                  <a:gd name="T4" fmla="*/ 31 w 32"/>
                  <a:gd name="T5" fmla="*/ 9 h 39"/>
                  <a:gd name="T6" fmla="*/ 31 w 32"/>
                  <a:gd name="T7" fmla="*/ 20 h 39"/>
                  <a:gd name="T8" fmla="*/ 27 w 32"/>
                  <a:gd name="T9" fmla="*/ 30 h 39"/>
                  <a:gd name="T10" fmla="*/ 15 w 32"/>
                  <a:gd name="T11" fmla="*/ 38 h 39"/>
                  <a:gd name="T12" fmla="*/ 4 w 32"/>
                  <a:gd name="T13" fmla="*/ 36 h 39"/>
                  <a:gd name="T14" fmla="*/ 2 w 32"/>
                  <a:gd name="T15" fmla="*/ 24 h 39"/>
                  <a:gd name="T16" fmla="*/ 0 w 32"/>
                  <a:gd name="T17" fmla="*/ 22 h 39"/>
                  <a:gd name="T18" fmla="*/ 8 w 32"/>
                  <a:gd name="T19" fmla="*/ 14 h 39"/>
                  <a:gd name="T20" fmla="*/ 14 w 32"/>
                  <a:gd name="T21" fmla="*/ 17 h 39"/>
                  <a:gd name="T22" fmla="*/ 24 w 32"/>
                  <a:gd name="T23" fmla="*/ 12 h 39"/>
                  <a:gd name="T24" fmla="*/ 24 w 32"/>
                  <a:gd name="T25" fmla="*/ 5 h 39"/>
                  <a:gd name="T26" fmla="*/ 26 w 32"/>
                  <a:gd name="T27" fmla="*/ 4 h 39"/>
                  <a:gd name="T28" fmla="*/ 26 w 32"/>
                  <a:gd name="T29" fmla="*/ 0 h 39"/>
                  <a:gd name="T30" fmla="*/ 28 w 32"/>
                  <a:gd name="T3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9">
                    <a:moveTo>
                      <a:pt x="28" y="0"/>
                    </a:moveTo>
                    <a:lnTo>
                      <a:pt x="29" y="4"/>
                    </a:lnTo>
                    <a:lnTo>
                      <a:pt x="31" y="9"/>
                    </a:lnTo>
                    <a:lnTo>
                      <a:pt x="31" y="20"/>
                    </a:lnTo>
                    <a:lnTo>
                      <a:pt x="27" y="30"/>
                    </a:lnTo>
                    <a:lnTo>
                      <a:pt x="15" y="38"/>
                    </a:lnTo>
                    <a:lnTo>
                      <a:pt x="4" y="36"/>
                    </a:lnTo>
                    <a:lnTo>
                      <a:pt x="2" y="24"/>
                    </a:lnTo>
                    <a:lnTo>
                      <a:pt x="0" y="22"/>
                    </a:lnTo>
                    <a:lnTo>
                      <a:pt x="8" y="14"/>
                    </a:lnTo>
                    <a:lnTo>
                      <a:pt x="14" y="17"/>
                    </a:lnTo>
                    <a:lnTo>
                      <a:pt x="24" y="12"/>
                    </a:lnTo>
                    <a:lnTo>
                      <a:pt x="24" y="5"/>
                    </a:lnTo>
                    <a:lnTo>
                      <a:pt x="26" y="4"/>
                    </a:lnTo>
                    <a:lnTo>
                      <a:pt x="26" y="0"/>
                    </a:lnTo>
                    <a:lnTo>
                      <a:pt x="28" y="0"/>
                    </a:lnTo>
                  </a:path>
                </a:pathLst>
              </a:custGeom>
              <a:solidFill>
                <a:srgbClr val="88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5" name="Freeform 417"/>
              <p:cNvSpPr>
                <a:spLocks/>
              </p:cNvSpPr>
              <p:nvPr/>
            </p:nvSpPr>
            <p:spPr bwMode="auto">
              <a:xfrm>
                <a:off x="3703" y="2622"/>
                <a:ext cx="35" cy="39"/>
              </a:xfrm>
              <a:custGeom>
                <a:avLst/>
                <a:gdLst>
                  <a:gd name="T0" fmla="*/ 30 w 35"/>
                  <a:gd name="T1" fmla="*/ 0 h 39"/>
                  <a:gd name="T2" fmla="*/ 32 w 35"/>
                  <a:gd name="T3" fmla="*/ 4 h 39"/>
                  <a:gd name="T4" fmla="*/ 34 w 35"/>
                  <a:gd name="T5" fmla="*/ 9 h 39"/>
                  <a:gd name="T6" fmla="*/ 34 w 35"/>
                  <a:gd name="T7" fmla="*/ 20 h 39"/>
                  <a:gd name="T8" fmla="*/ 30 w 35"/>
                  <a:gd name="T9" fmla="*/ 30 h 39"/>
                  <a:gd name="T10" fmla="*/ 16 w 35"/>
                  <a:gd name="T11" fmla="*/ 38 h 39"/>
                  <a:gd name="T12" fmla="*/ 5 w 35"/>
                  <a:gd name="T13" fmla="*/ 36 h 39"/>
                  <a:gd name="T14" fmla="*/ 2 w 35"/>
                  <a:gd name="T15" fmla="*/ 24 h 39"/>
                  <a:gd name="T16" fmla="*/ 0 w 35"/>
                  <a:gd name="T17" fmla="*/ 22 h 39"/>
                  <a:gd name="T18" fmla="*/ 9 w 35"/>
                  <a:gd name="T19" fmla="*/ 14 h 39"/>
                  <a:gd name="T20" fmla="*/ 15 w 35"/>
                  <a:gd name="T21" fmla="*/ 17 h 39"/>
                  <a:gd name="T22" fmla="*/ 27 w 35"/>
                  <a:gd name="T23" fmla="*/ 12 h 39"/>
                  <a:gd name="T24" fmla="*/ 27 w 35"/>
                  <a:gd name="T25" fmla="*/ 5 h 39"/>
                  <a:gd name="T26" fmla="*/ 28 w 35"/>
                  <a:gd name="T27" fmla="*/ 4 h 39"/>
                  <a:gd name="T28" fmla="*/ 28 w 35"/>
                  <a:gd name="T29" fmla="*/ 0 h 39"/>
                  <a:gd name="T30" fmla="*/ 30 w 35"/>
                  <a:gd name="T3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39">
                    <a:moveTo>
                      <a:pt x="30" y="0"/>
                    </a:moveTo>
                    <a:lnTo>
                      <a:pt x="32" y="4"/>
                    </a:lnTo>
                    <a:lnTo>
                      <a:pt x="34" y="9"/>
                    </a:lnTo>
                    <a:lnTo>
                      <a:pt x="34" y="20"/>
                    </a:lnTo>
                    <a:lnTo>
                      <a:pt x="30" y="30"/>
                    </a:lnTo>
                    <a:lnTo>
                      <a:pt x="16" y="38"/>
                    </a:lnTo>
                    <a:lnTo>
                      <a:pt x="5" y="36"/>
                    </a:lnTo>
                    <a:lnTo>
                      <a:pt x="2" y="24"/>
                    </a:lnTo>
                    <a:lnTo>
                      <a:pt x="0" y="22"/>
                    </a:lnTo>
                    <a:lnTo>
                      <a:pt x="9" y="14"/>
                    </a:lnTo>
                    <a:lnTo>
                      <a:pt x="15" y="17"/>
                    </a:lnTo>
                    <a:lnTo>
                      <a:pt x="27" y="12"/>
                    </a:lnTo>
                    <a:lnTo>
                      <a:pt x="27" y="5"/>
                    </a:lnTo>
                    <a:lnTo>
                      <a:pt x="28" y="4"/>
                    </a:lnTo>
                    <a:lnTo>
                      <a:pt x="28" y="0"/>
                    </a:lnTo>
                    <a:lnTo>
                      <a:pt x="30" y="0"/>
                    </a:lnTo>
                  </a:path>
                </a:pathLst>
              </a:custGeom>
              <a:solidFill>
                <a:srgbClr val="88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6" name="Freeform 418"/>
              <p:cNvSpPr>
                <a:spLocks/>
              </p:cNvSpPr>
              <p:nvPr/>
            </p:nvSpPr>
            <p:spPr bwMode="auto">
              <a:xfrm>
                <a:off x="3690" y="2634"/>
                <a:ext cx="25" cy="10"/>
              </a:xfrm>
              <a:custGeom>
                <a:avLst/>
                <a:gdLst>
                  <a:gd name="T0" fmla="*/ 7 w 25"/>
                  <a:gd name="T1" fmla="*/ 3 h 10"/>
                  <a:gd name="T2" fmla="*/ 0 w 25"/>
                  <a:gd name="T3" fmla="*/ 9 h 10"/>
                  <a:gd name="T4" fmla="*/ 13 w 25"/>
                  <a:gd name="T5" fmla="*/ 9 h 10"/>
                  <a:gd name="T6" fmla="*/ 21 w 25"/>
                  <a:gd name="T7" fmla="*/ 3 h 10"/>
                  <a:gd name="T8" fmla="*/ 24 w 25"/>
                  <a:gd name="T9" fmla="*/ 1 h 10"/>
                  <a:gd name="T10" fmla="*/ 18 w 25"/>
                  <a:gd name="T11" fmla="*/ 0 h 10"/>
                  <a:gd name="T12" fmla="*/ 7 w 25"/>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25" h="10">
                    <a:moveTo>
                      <a:pt x="7" y="3"/>
                    </a:moveTo>
                    <a:lnTo>
                      <a:pt x="0" y="9"/>
                    </a:lnTo>
                    <a:lnTo>
                      <a:pt x="13" y="9"/>
                    </a:lnTo>
                    <a:lnTo>
                      <a:pt x="21" y="3"/>
                    </a:lnTo>
                    <a:lnTo>
                      <a:pt x="24" y="1"/>
                    </a:lnTo>
                    <a:lnTo>
                      <a:pt x="18" y="0"/>
                    </a:lnTo>
                    <a:lnTo>
                      <a:pt x="7" y="3"/>
                    </a:lnTo>
                  </a:path>
                </a:pathLst>
              </a:custGeom>
              <a:solidFill>
                <a:srgbClr val="EE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7" name="Freeform 419"/>
              <p:cNvSpPr>
                <a:spLocks/>
              </p:cNvSpPr>
              <p:nvPr/>
            </p:nvSpPr>
            <p:spPr bwMode="auto">
              <a:xfrm>
                <a:off x="3690" y="2634"/>
                <a:ext cx="28" cy="12"/>
              </a:xfrm>
              <a:custGeom>
                <a:avLst/>
                <a:gdLst>
                  <a:gd name="T0" fmla="*/ 8 w 28"/>
                  <a:gd name="T1" fmla="*/ 3 h 12"/>
                  <a:gd name="T2" fmla="*/ 0 w 28"/>
                  <a:gd name="T3" fmla="*/ 10 h 12"/>
                  <a:gd name="T4" fmla="*/ 15 w 28"/>
                  <a:gd name="T5" fmla="*/ 11 h 12"/>
                  <a:gd name="T6" fmla="*/ 23 w 28"/>
                  <a:gd name="T7" fmla="*/ 3 h 12"/>
                  <a:gd name="T8" fmla="*/ 27 w 28"/>
                  <a:gd name="T9" fmla="*/ 1 h 12"/>
                  <a:gd name="T10" fmla="*/ 20 w 28"/>
                  <a:gd name="T11" fmla="*/ 0 h 12"/>
                  <a:gd name="T12" fmla="*/ 8 w 28"/>
                  <a:gd name="T13" fmla="*/ 3 h 12"/>
                </a:gdLst>
                <a:ahLst/>
                <a:cxnLst>
                  <a:cxn ang="0">
                    <a:pos x="T0" y="T1"/>
                  </a:cxn>
                  <a:cxn ang="0">
                    <a:pos x="T2" y="T3"/>
                  </a:cxn>
                  <a:cxn ang="0">
                    <a:pos x="T4" y="T5"/>
                  </a:cxn>
                  <a:cxn ang="0">
                    <a:pos x="T6" y="T7"/>
                  </a:cxn>
                  <a:cxn ang="0">
                    <a:pos x="T8" y="T9"/>
                  </a:cxn>
                  <a:cxn ang="0">
                    <a:pos x="T10" y="T11"/>
                  </a:cxn>
                  <a:cxn ang="0">
                    <a:pos x="T12" y="T13"/>
                  </a:cxn>
                </a:cxnLst>
                <a:rect l="0" t="0" r="r" b="b"/>
                <a:pathLst>
                  <a:path w="28" h="12">
                    <a:moveTo>
                      <a:pt x="8" y="3"/>
                    </a:moveTo>
                    <a:lnTo>
                      <a:pt x="0" y="10"/>
                    </a:lnTo>
                    <a:lnTo>
                      <a:pt x="15" y="11"/>
                    </a:lnTo>
                    <a:lnTo>
                      <a:pt x="23" y="3"/>
                    </a:lnTo>
                    <a:lnTo>
                      <a:pt x="27" y="1"/>
                    </a:lnTo>
                    <a:lnTo>
                      <a:pt x="20" y="0"/>
                    </a:lnTo>
                    <a:lnTo>
                      <a:pt x="8" y="3"/>
                    </a:lnTo>
                  </a:path>
                </a:pathLst>
              </a:custGeom>
              <a:solidFill>
                <a:srgbClr val="EE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0" name="Group 420"/>
            <p:cNvGrpSpPr>
              <a:grpSpLocks/>
            </p:cNvGrpSpPr>
            <p:nvPr/>
          </p:nvGrpSpPr>
          <p:grpSpPr bwMode="auto">
            <a:xfrm>
              <a:off x="2567397" y="3034243"/>
              <a:ext cx="222608" cy="132242"/>
              <a:chOff x="2388" y="2745"/>
              <a:chExt cx="89" cy="37"/>
            </a:xfrm>
          </p:grpSpPr>
          <p:sp>
            <p:nvSpPr>
              <p:cNvPr id="697" name="Freeform 421"/>
              <p:cNvSpPr>
                <a:spLocks/>
              </p:cNvSpPr>
              <p:nvPr/>
            </p:nvSpPr>
            <p:spPr bwMode="auto">
              <a:xfrm>
                <a:off x="2451" y="2757"/>
                <a:ext cx="10" cy="6"/>
              </a:xfrm>
              <a:custGeom>
                <a:avLst/>
                <a:gdLst>
                  <a:gd name="T0" fmla="*/ 3 w 10"/>
                  <a:gd name="T1" fmla="*/ 1 h 6"/>
                  <a:gd name="T2" fmla="*/ 1 w 10"/>
                  <a:gd name="T3" fmla="*/ 0 h 6"/>
                  <a:gd name="T4" fmla="*/ 0 w 10"/>
                  <a:gd name="T5" fmla="*/ 4 h 6"/>
                  <a:gd name="T6" fmla="*/ 5 w 10"/>
                  <a:gd name="T7" fmla="*/ 5 h 6"/>
                  <a:gd name="T8" fmla="*/ 7 w 10"/>
                  <a:gd name="T9" fmla="*/ 4 h 6"/>
                  <a:gd name="T10" fmla="*/ 9 w 10"/>
                  <a:gd name="T11" fmla="*/ 3 h 6"/>
                  <a:gd name="T12" fmla="*/ 7 w 10"/>
                  <a:gd name="T13" fmla="*/ 1 h 6"/>
                  <a:gd name="T14" fmla="*/ 3 w 10"/>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6">
                    <a:moveTo>
                      <a:pt x="3" y="1"/>
                    </a:moveTo>
                    <a:lnTo>
                      <a:pt x="1" y="0"/>
                    </a:lnTo>
                    <a:lnTo>
                      <a:pt x="0" y="4"/>
                    </a:lnTo>
                    <a:lnTo>
                      <a:pt x="5" y="5"/>
                    </a:lnTo>
                    <a:lnTo>
                      <a:pt x="7" y="4"/>
                    </a:lnTo>
                    <a:lnTo>
                      <a:pt x="9" y="3"/>
                    </a:lnTo>
                    <a:lnTo>
                      <a:pt x="7" y="1"/>
                    </a:lnTo>
                    <a:lnTo>
                      <a:pt x="3"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8" name="Freeform 422"/>
              <p:cNvSpPr>
                <a:spLocks/>
              </p:cNvSpPr>
              <p:nvPr/>
            </p:nvSpPr>
            <p:spPr bwMode="auto">
              <a:xfrm>
                <a:off x="2448" y="2757"/>
                <a:ext cx="13" cy="8"/>
              </a:xfrm>
              <a:custGeom>
                <a:avLst/>
                <a:gdLst>
                  <a:gd name="T0" fmla="*/ 4 w 13"/>
                  <a:gd name="T1" fmla="*/ 1 h 8"/>
                  <a:gd name="T2" fmla="*/ 1 w 13"/>
                  <a:gd name="T3" fmla="*/ 0 h 8"/>
                  <a:gd name="T4" fmla="*/ 0 w 13"/>
                  <a:gd name="T5" fmla="*/ 6 h 8"/>
                  <a:gd name="T6" fmla="*/ 6 w 13"/>
                  <a:gd name="T7" fmla="*/ 7 h 8"/>
                  <a:gd name="T8" fmla="*/ 10 w 13"/>
                  <a:gd name="T9" fmla="*/ 6 h 8"/>
                  <a:gd name="T10" fmla="*/ 12 w 13"/>
                  <a:gd name="T11" fmla="*/ 4 h 8"/>
                  <a:gd name="T12" fmla="*/ 10 w 13"/>
                  <a:gd name="T13" fmla="*/ 2 h 8"/>
                  <a:gd name="T14" fmla="*/ 4 w 13"/>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4" y="1"/>
                    </a:moveTo>
                    <a:lnTo>
                      <a:pt x="1" y="0"/>
                    </a:lnTo>
                    <a:lnTo>
                      <a:pt x="0" y="6"/>
                    </a:lnTo>
                    <a:lnTo>
                      <a:pt x="6" y="7"/>
                    </a:lnTo>
                    <a:lnTo>
                      <a:pt x="10" y="6"/>
                    </a:lnTo>
                    <a:lnTo>
                      <a:pt x="12" y="4"/>
                    </a:lnTo>
                    <a:lnTo>
                      <a:pt x="10" y="2"/>
                    </a:lnTo>
                    <a:lnTo>
                      <a:pt x="4"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9" name="Freeform 423"/>
              <p:cNvSpPr>
                <a:spLocks/>
              </p:cNvSpPr>
              <p:nvPr/>
            </p:nvSpPr>
            <p:spPr bwMode="auto">
              <a:xfrm>
                <a:off x="2394" y="2752"/>
                <a:ext cx="51" cy="28"/>
              </a:xfrm>
              <a:custGeom>
                <a:avLst/>
                <a:gdLst>
                  <a:gd name="T0" fmla="*/ 0 w 51"/>
                  <a:gd name="T1" fmla="*/ 2 h 28"/>
                  <a:gd name="T2" fmla="*/ 3 w 51"/>
                  <a:gd name="T3" fmla="*/ 9 h 28"/>
                  <a:gd name="T4" fmla="*/ 7 w 51"/>
                  <a:gd name="T5" fmla="*/ 13 h 28"/>
                  <a:gd name="T6" fmla="*/ 36 w 51"/>
                  <a:gd name="T7" fmla="*/ 27 h 28"/>
                  <a:gd name="T8" fmla="*/ 43 w 51"/>
                  <a:gd name="T9" fmla="*/ 27 h 28"/>
                  <a:gd name="T10" fmla="*/ 47 w 51"/>
                  <a:gd name="T11" fmla="*/ 25 h 28"/>
                  <a:gd name="T12" fmla="*/ 50 w 51"/>
                  <a:gd name="T13" fmla="*/ 22 h 28"/>
                  <a:gd name="T14" fmla="*/ 44 w 51"/>
                  <a:gd name="T15" fmla="*/ 16 h 28"/>
                  <a:gd name="T16" fmla="*/ 11 w 51"/>
                  <a:gd name="T17" fmla="*/ 0 h 28"/>
                  <a:gd name="T18" fmla="*/ 5 w 51"/>
                  <a:gd name="T19" fmla="*/ 1 h 28"/>
                  <a:gd name="T20" fmla="*/ 0 w 51"/>
                  <a:gd name="T2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8">
                    <a:moveTo>
                      <a:pt x="0" y="2"/>
                    </a:moveTo>
                    <a:lnTo>
                      <a:pt x="3" y="9"/>
                    </a:lnTo>
                    <a:lnTo>
                      <a:pt x="7" y="13"/>
                    </a:lnTo>
                    <a:lnTo>
                      <a:pt x="36" y="27"/>
                    </a:lnTo>
                    <a:lnTo>
                      <a:pt x="43" y="27"/>
                    </a:lnTo>
                    <a:lnTo>
                      <a:pt x="47" y="25"/>
                    </a:lnTo>
                    <a:lnTo>
                      <a:pt x="50" y="22"/>
                    </a:lnTo>
                    <a:lnTo>
                      <a:pt x="44" y="16"/>
                    </a:lnTo>
                    <a:lnTo>
                      <a:pt x="11" y="0"/>
                    </a:lnTo>
                    <a:lnTo>
                      <a:pt x="5" y="1"/>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0" name="Freeform 424"/>
              <p:cNvSpPr>
                <a:spLocks/>
              </p:cNvSpPr>
              <p:nvPr/>
            </p:nvSpPr>
            <p:spPr bwMode="auto">
              <a:xfrm>
                <a:off x="2388" y="2752"/>
                <a:ext cx="57" cy="30"/>
              </a:xfrm>
              <a:custGeom>
                <a:avLst/>
                <a:gdLst>
                  <a:gd name="T0" fmla="*/ 0 w 57"/>
                  <a:gd name="T1" fmla="*/ 3 h 30"/>
                  <a:gd name="T2" fmla="*/ 3 w 57"/>
                  <a:gd name="T3" fmla="*/ 9 h 30"/>
                  <a:gd name="T4" fmla="*/ 8 w 57"/>
                  <a:gd name="T5" fmla="*/ 14 h 30"/>
                  <a:gd name="T6" fmla="*/ 40 w 57"/>
                  <a:gd name="T7" fmla="*/ 29 h 30"/>
                  <a:gd name="T8" fmla="*/ 48 w 57"/>
                  <a:gd name="T9" fmla="*/ 29 h 30"/>
                  <a:gd name="T10" fmla="*/ 53 w 57"/>
                  <a:gd name="T11" fmla="*/ 26 h 30"/>
                  <a:gd name="T12" fmla="*/ 56 w 57"/>
                  <a:gd name="T13" fmla="*/ 23 h 30"/>
                  <a:gd name="T14" fmla="*/ 50 w 57"/>
                  <a:gd name="T15" fmla="*/ 17 h 30"/>
                  <a:gd name="T16" fmla="*/ 12 w 57"/>
                  <a:gd name="T17" fmla="*/ 0 h 30"/>
                  <a:gd name="T18" fmla="*/ 5 w 57"/>
                  <a:gd name="T19" fmla="*/ 1 h 30"/>
                  <a:gd name="T20" fmla="*/ 0 w 57"/>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30">
                    <a:moveTo>
                      <a:pt x="0" y="3"/>
                    </a:moveTo>
                    <a:lnTo>
                      <a:pt x="3" y="9"/>
                    </a:lnTo>
                    <a:lnTo>
                      <a:pt x="8" y="14"/>
                    </a:lnTo>
                    <a:lnTo>
                      <a:pt x="40" y="29"/>
                    </a:lnTo>
                    <a:lnTo>
                      <a:pt x="48" y="29"/>
                    </a:lnTo>
                    <a:lnTo>
                      <a:pt x="53" y="26"/>
                    </a:lnTo>
                    <a:lnTo>
                      <a:pt x="56" y="23"/>
                    </a:lnTo>
                    <a:lnTo>
                      <a:pt x="50" y="17"/>
                    </a:lnTo>
                    <a:lnTo>
                      <a:pt x="12" y="0"/>
                    </a:lnTo>
                    <a:lnTo>
                      <a:pt x="5" y="1"/>
                    </a:lnTo>
                    <a:lnTo>
                      <a:pt x="0" y="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1" name="Freeform 425"/>
              <p:cNvSpPr>
                <a:spLocks/>
              </p:cNvSpPr>
              <p:nvPr/>
            </p:nvSpPr>
            <p:spPr bwMode="auto">
              <a:xfrm>
                <a:off x="2394" y="2745"/>
                <a:ext cx="72" cy="31"/>
              </a:xfrm>
              <a:custGeom>
                <a:avLst/>
                <a:gdLst>
                  <a:gd name="T0" fmla="*/ 58 w 72"/>
                  <a:gd name="T1" fmla="*/ 7 h 31"/>
                  <a:gd name="T2" fmla="*/ 58 w 72"/>
                  <a:gd name="T3" fmla="*/ 7 h 31"/>
                  <a:gd name="T4" fmla="*/ 67 w 72"/>
                  <a:gd name="T5" fmla="*/ 9 h 31"/>
                  <a:gd name="T6" fmla="*/ 71 w 72"/>
                  <a:gd name="T7" fmla="*/ 12 h 31"/>
                  <a:gd name="T8" fmla="*/ 67 w 72"/>
                  <a:gd name="T9" fmla="*/ 16 h 31"/>
                  <a:gd name="T10" fmla="*/ 64 w 72"/>
                  <a:gd name="T11" fmla="*/ 13 h 31"/>
                  <a:gd name="T12" fmla="*/ 59 w 72"/>
                  <a:gd name="T13" fmla="*/ 12 h 31"/>
                  <a:gd name="T14" fmla="*/ 59 w 72"/>
                  <a:gd name="T15" fmla="*/ 15 h 31"/>
                  <a:gd name="T16" fmla="*/ 57 w 72"/>
                  <a:gd name="T17" fmla="*/ 20 h 31"/>
                  <a:gd name="T18" fmla="*/ 52 w 72"/>
                  <a:gd name="T19" fmla="*/ 20 h 31"/>
                  <a:gd name="T20" fmla="*/ 56 w 72"/>
                  <a:gd name="T21" fmla="*/ 24 h 31"/>
                  <a:gd name="T22" fmla="*/ 57 w 72"/>
                  <a:gd name="T23" fmla="*/ 26 h 31"/>
                  <a:gd name="T24" fmla="*/ 52 w 72"/>
                  <a:gd name="T25" fmla="*/ 30 h 31"/>
                  <a:gd name="T26" fmla="*/ 50 w 72"/>
                  <a:gd name="T27" fmla="*/ 26 h 31"/>
                  <a:gd name="T28" fmla="*/ 47 w 72"/>
                  <a:gd name="T29" fmla="*/ 24 h 31"/>
                  <a:gd name="T30" fmla="*/ 40 w 72"/>
                  <a:gd name="T31" fmla="*/ 21 h 31"/>
                  <a:gd name="T32" fmla="*/ 28 w 72"/>
                  <a:gd name="T33" fmla="*/ 17 h 31"/>
                  <a:gd name="T34" fmla="*/ 18 w 72"/>
                  <a:gd name="T35" fmla="*/ 14 h 31"/>
                  <a:gd name="T36" fmla="*/ 9 w 72"/>
                  <a:gd name="T37" fmla="*/ 11 h 31"/>
                  <a:gd name="T38" fmla="*/ 4 w 72"/>
                  <a:gd name="T39" fmla="*/ 12 h 31"/>
                  <a:gd name="T40" fmla="*/ 0 w 72"/>
                  <a:gd name="T41" fmla="*/ 12 h 31"/>
                  <a:gd name="T42" fmla="*/ 13 w 72"/>
                  <a:gd name="T43" fmla="*/ 0 h 31"/>
                  <a:gd name="T44" fmla="*/ 21 w 72"/>
                  <a:gd name="T45" fmla="*/ 0 h 31"/>
                  <a:gd name="T46" fmla="*/ 28 w 72"/>
                  <a:gd name="T47" fmla="*/ 0 h 31"/>
                  <a:gd name="T48" fmla="*/ 58 w 72"/>
                  <a:gd name="T4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1">
                    <a:moveTo>
                      <a:pt x="58" y="7"/>
                    </a:moveTo>
                    <a:lnTo>
                      <a:pt x="58" y="7"/>
                    </a:lnTo>
                    <a:lnTo>
                      <a:pt x="67" y="9"/>
                    </a:lnTo>
                    <a:lnTo>
                      <a:pt x="71" y="12"/>
                    </a:lnTo>
                    <a:lnTo>
                      <a:pt x="67" y="16"/>
                    </a:lnTo>
                    <a:lnTo>
                      <a:pt x="64" y="13"/>
                    </a:lnTo>
                    <a:lnTo>
                      <a:pt x="59" y="12"/>
                    </a:lnTo>
                    <a:lnTo>
                      <a:pt x="59" y="15"/>
                    </a:lnTo>
                    <a:lnTo>
                      <a:pt x="57" y="20"/>
                    </a:lnTo>
                    <a:lnTo>
                      <a:pt x="52" y="20"/>
                    </a:lnTo>
                    <a:lnTo>
                      <a:pt x="56" y="24"/>
                    </a:lnTo>
                    <a:lnTo>
                      <a:pt x="57" y="26"/>
                    </a:lnTo>
                    <a:lnTo>
                      <a:pt x="52" y="30"/>
                    </a:lnTo>
                    <a:lnTo>
                      <a:pt x="50" y="26"/>
                    </a:lnTo>
                    <a:lnTo>
                      <a:pt x="47" y="24"/>
                    </a:lnTo>
                    <a:lnTo>
                      <a:pt x="40" y="21"/>
                    </a:lnTo>
                    <a:lnTo>
                      <a:pt x="28" y="17"/>
                    </a:lnTo>
                    <a:lnTo>
                      <a:pt x="18" y="14"/>
                    </a:lnTo>
                    <a:lnTo>
                      <a:pt x="9" y="11"/>
                    </a:lnTo>
                    <a:lnTo>
                      <a:pt x="4" y="12"/>
                    </a:lnTo>
                    <a:lnTo>
                      <a:pt x="0" y="12"/>
                    </a:lnTo>
                    <a:lnTo>
                      <a:pt x="13" y="0"/>
                    </a:lnTo>
                    <a:lnTo>
                      <a:pt x="21" y="0"/>
                    </a:lnTo>
                    <a:lnTo>
                      <a:pt x="28" y="0"/>
                    </a:lnTo>
                    <a:lnTo>
                      <a:pt x="58" y="7"/>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2" name="Freeform 426"/>
              <p:cNvSpPr>
                <a:spLocks/>
              </p:cNvSpPr>
              <p:nvPr/>
            </p:nvSpPr>
            <p:spPr bwMode="auto">
              <a:xfrm>
                <a:off x="2388" y="2745"/>
                <a:ext cx="78" cy="35"/>
              </a:xfrm>
              <a:custGeom>
                <a:avLst/>
                <a:gdLst>
                  <a:gd name="T0" fmla="*/ 63 w 78"/>
                  <a:gd name="T1" fmla="*/ 8 h 35"/>
                  <a:gd name="T2" fmla="*/ 73 w 78"/>
                  <a:gd name="T3" fmla="*/ 11 h 35"/>
                  <a:gd name="T4" fmla="*/ 77 w 78"/>
                  <a:gd name="T5" fmla="*/ 14 h 35"/>
                  <a:gd name="T6" fmla="*/ 73 w 78"/>
                  <a:gd name="T7" fmla="*/ 18 h 35"/>
                  <a:gd name="T8" fmla="*/ 70 w 78"/>
                  <a:gd name="T9" fmla="*/ 15 h 35"/>
                  <a:gd name="T10" fmla="*/ 64 w 78"/>
                  <a:gd name="T11" fmla="*/ 13 h 35"/>
                  <a:gd name="T12" fmla="*/ 64 w 78"/>
                  <a:gd name="T13" fmla="*/ 17 h 35"/>
                  <a:gd name="T14" fmla="*/ 62 w 78"/>
                  <a:gd name="T15" fmla="*/ 23 h 35"/>
                  <a:gd name="T16" fmla="*/ 56 w 78"/>
                  <a:gd name="T17" fmla="*/ 23 h 35"/>
                  <a:gd name="T18" fmla="*/ 61 w 78"/>
                  <a:gd name="T19" fmla="*/ 27 h 35"/>
                  <a:gd name="T20" fmla="*/ 62 w 78"/>
                  <a:gd name="T21" fmla="*/ 30 h 35"/>
                  <a:gd name="T22" fmla="*/ 56 w 78"/>
                  <a:gd name="T23" fmla="*/ 34 h 35"/>
                  <a:gd name="T24" fmla="*/ 54 w 78"/>
                  <a:gd name="T25" fmla="*/ 30 h 35"/>
                  <a:gd name="T26" fmla="*/ 51 w 78"/>
                  <a:gd name="T27" fmla="*/ 27 h 35"/>
                  <a:gd name="T28" fmla="*/ 44 w 78"/>
                  <a:gd name="T29" fmla="*/ 24 h 35"/>
                  <a:gd name="T30" fmla="*/ 31 w 78"/>
                  <a:gd name="T31" fmla="*/ 19 h 35"/>
                  <a:gd name="T32" fmla="*/ 19 w 78"/>
                  <a:gd name="T33" fmla="*/ 16 h 35"/>
                  <a:gd name="T34" fmla="*/ 9 w 78"/>
                  <a:gd name="T35" fmla="*/ 12 h 35"/>
                  <a:gd name="T36" fmla="*/ 4 w 78"/>
                  <a:gd name="T37" fmla="*/ 13 h 35"/>
                  <a:gd name="T38" fmla="*/ 0 w 78"/>
                  <a:gd name="T39" fmla="*/ 14 h 35"/>
                  <a:gd name="T40" fmla="*/ 14 w 78"/>
                  <a:gd name="T41" fmla="*/ 0 h 35"/>
                  <a:gd name="T42" fmla="*/ 23 w 78"/>
                  <a:gd name="T43" fmla="*/ 0 h 35"/>
                  <a:gd name="T44" fmla="*/ 31 w 78"/>
                  <a:gd name="T45" fmla="*/ 0 h 35"/>
                  <a:gd name="T46" fmla="*/ 63 w 78"/>
                  <a:gd name="T47"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 h="35">
                    <a:moveTo>
                      <a:pt x="63" y="8"/>
                    </a:moveTo>
                    <a:lnTo>
                      <a:pt x="73" y="11"/>
                    </a:lnTo>
                    <a:lnTo>
                      <a:pt x="77" y="14"/>
                    </a:lnTo>
                    <a:lnTo>
                      <a:pt x="73" y="18"/>
                    </a:lnTo>
                    <a:lnTo>
                      <a:pt x="70" y="15"/>
                    </a:lnTo>
                    <a:lnTo>
                      <a:pt x="64" y="13"/>
                    </a:lnTo>
                    <a:lnTo>
                      <a:pt x="64" y="17"/>
                    </a:lnTo>
                    <a:lnTo>
                      <a:pt x="62" y="23"/>
                    </a:lnTo>
                    <a:lnTo>
                      <a:pt x="56" y="23"/>
                    </a:lnTo>
                    <a:lnTo>
                      <a:pt x="61" y="27"/>
                    </a:lnTo>
                    <a:lnTo>
                      <a:pt x="62" y="30"/>
                    </a:lnTo>
                    <a:lnTo>
                      <a:pt x="56" y="34"/>
                    </a:lnTo>
                    <a:lnTo>
                      <a:pt x="54" y="30"/>
                    </a:lnTo>
                    <a:lnTo>
                      <a:pt x="51" y="27"/>
                    </a:lnTo>
                    <a:lnTo>
                      <a:pt x="44" y="24"/>
                    </a:lnTo>
                    <a:lnTo>
                      <a:pt x="31" y="19"/>
                    </a:lnTo>
                    <a:lnTo>
                      <a:pt x="19" y="16"/>
                    </a:lnTo>
                    <a:lnTo>
                      <a:pt x="9" y="12"/>
                    </a:lnTo>
                    <a:lnTo>
                      <a:pt x="4" y="13"/>
                    </a:lnTo>
                    <a:lnTo>
                      <a:pt x="0" y="14"/>
                    </a:lnTo>
                    <a:lnTo>
                      <a:pt x="14" y="0"/>
                    </a:lnTo>
                    <a:lnTo>
                      <a:pt x="23" y="0"/>
                    </a:lnTo>
                    <a:lnTo>
                      <a:pt x="31" y="0"/>
                    </a:lnTo>
                    <a:lnTo>
                      <a:pt x="63" y="8"/>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3" name="Freeform 427"/>
              <p:cNvSpPr>
                <a:spLocks/>
              </p:cNvSpPr>
              <p:nvPr/>
            </p:nvSpPr>
            <p:spPr bwMode="auto">
              <a:xfrm>
                <a:off x="2419" y="2752"/>
                <a:ext cx="19" cy="13"/>
              </a:xfrm>
              <a:custGeom>
                <a:avLst/>
                <a:gdLst>
                  <a:gd name="T0" fmla="*/ 13 w 19"/>
                  <a:gd name="T1" fmla="*/ 7 h 13"/>
                  <a:gd name="T2" fmla="*/ 16 w 19"/>
                  <a:gd name="T3" fmla="*/ 9 h 13"/>
                  <a:gd name="T4" fmla="*/ 18 w 19"/>
                  <a:gd name="T5" fmla="*/ 12 h 13"/>
                  <a:gd name="T6" fmla="*/ 14 w 19"/>
                  <a:gd name="T7" fmla="*/ 10 h 13"/>
                  <a:gd name="T8" fmla="*/ 10 w 19"/>
                  <a:gd name="T9" fmla="*/ 8 h 13"/>
                  <a:gd name="T10" fmla="*/ 6 w 19"/>
                  <a:gd name="T11" fmla="*/ 7 h 13"/>
                  <a:gd name="T12" fmla="*/ 0 w 19"/>
                  <a:gd name="T13" fmla="*/ 3 h 13"/>
                  <a:gd name="T14" fmla="*/ 2 w 19"/>
                  <a:gd name="T15" fmla="*/ 0 h 13"/>
                  <a:gd name="T16" fmla="*/ 13 w 19"/>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3">
                    <a:moveTo>
                      <a:pt x="13" y="7"/>
                    </a:moveTo>
                    <a:lnTo>
                      <a:pt x="16" y="9"/>
                    </a:lnTo>
                    <a:lnTo>
                      <a:pt x="18" y="12"/>
                    </a:lnTo>
                    <a:lnTo>
                      <a:pt x="14" y="10"/>
                    </a:lnTo>
                    <a:lnTo>
                      <a:pt x="10" y="8"/>
                    </a:lnTo>
                    <a:lnTo>
                      <a:pt x="6" y="7"/>
                    </a:lnTo>
                    <a:lnTo>
                      <a:pt x="0" y="3"/>
                    </a:lnTo>
                    <a:lnTo>
                      <a:pt x="2" y="0"/>
                    </a:lnTo>
                    <a:lnTo>
                      <a:pt x="13" y="7"/>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4" name="Freeform 428"/>
              <p:cNvSpPr>
                <a:spLocks/>
              </p:cNvSpPr>
              <p:nvPr/>
            </p:nvSpPr>
            <p:spPr bwMode="auto">
              <a:xfrm>
                <a:off x="2419" y="2752"/>
                <a:ext cx="19" cy="17"/>
              </a:xfrm>
              <a:custGeom>
                <a:avLst/>
                <a:gdLst>
                  <a:gd name="T0" fmla="*/ 13 w 19"/>
                  <a:gd name="T1" fmla="*/ 9 h 17"/>
                  <a:gd name="T2" fmla="*/ 16 w 19"/>
                  <a:gd name="T3" fmla="*/ 12 h 17"/>
                  <a:gd name="T4" fmla="*/ 18 w 19"/>
                  <a:gd name="T5" fmla="*/ 16 h 17"/>
                  <a:gd name="T6" fmla="*/ 14 w 19"/>
                  <a:gd name="T7" fmla="*/ 13 h 17"/>
                  <a:gd name="T8" fmla="*/ 10 w 19"/>
                  <a:gd name="T9" fmla="*/ 11 h 17"/>
                  <a:gd name="T10" fmla="*/ 6 w 19"/>
                  <a:gd name="T11" fmla="*/ 9 h 17"/>
                  <a:gd name="T12" fmla="*/ 0 w 19"/>
                  <a:gd name="T13" fmla="*/ 3 h 17"/>
                  <a:gd name="T14" fmla="*/ 2 w 19"/>
                  <a:gd name="T15" fmla="*/ 0 h 17"/>
                  <a:gd name="T16" fmla="*/ 13 w 19"/>
                  <a:gd name="T17"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7">
                    <a:moveTo>
                      <a:pt x="13" y="9"/>
                    </a:moveTo>
                    <a:lnTo>
                      <a:pt x="16" y="12"/>
                    </a:lnTo>
                    <a:lnTo>
                      <a:pt x="18" y="16"/>
                    </a:lnTo>
                    <a:lnTo>
                      <a:pt x="14" y="13"/>
                    </a:lnTo>
                    <a:lnTo>
                      <a:pt x="10" y="11"/>
                    </a:lnTo>
                    <a:lnTo>
                      <a:pt x="6" y="9"/>
                    </a:lnTo>
                    <a:lnTo>
                      <a:pt x="0" y="3"/>
                    </a:lnTo>
                    <a:lnTo>
                      <a:pt x="2" y="0"/>
                    </a:lnTo>
                    <a:lnTo>
                      <a:pt x="13" y="9"/>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5" name="Freeform 429"/>
              <p:cNvSpPr>
                <a:spLocks/>
              </p:cNvSpPr>
              <p:nvPr/>
            </p:nvSpPr>
            <p:spPr bwMode="auto">
              <a:xfrm>
                <a:off x="2394" y="2745"/>
                <a:ext cx="19" cy="8"/>
              </a:xfrm>
              <a:custGeom>
                <a:avLst/>
                <a:gdLst>
                  <a:gd name="T0" fmla="*/ 12 w 19"/>
                  <a:gd name="T1" fmla="*/ 0 h 8"/>
                  <a:gd name="T2" fmla="*/ 18 w 19"/>
                  <a:gd name="T3" fmla="*/ 0 h 8"/>
                  <a:gd name="T4" fmla="*/ 7 w 19"/>
                  <a:gd name="T5" fmla="*/ 7 h 8"/>
                  <a:gd name="T6" fmla="*/ 0 w 19"/>
                  <a:gd name="T7" fmla="*/ 7 h 8"/>
                  <a:gd name="T8" fmla="*/ 12 w 19"/>
                  <a:gd name="T9" fmla="*/ 0 h 8"/>
                </a:gdLst>
                <a:ahLst/>
                <a:cxnLst>
                  <a:cxn ang="0">
                    <a:pos x="T0" y="T1"/>
                  </a:cxn>
                  <a:cxn ang="0">
                    <a:pos x="T2" y="T3"/>
                  </a:cxn>
                  <a:cxn ang="0">
                    <a:pos x="T4" y="T5"/>
                  </a:cxn>
                  <a:cxn ang="0">
                    <a:pos x="T6" y="T7"/>
                  </a:cxn>
                  <a:cxn ang="0">
                    <a:pos x="T8" y="T9"/>
                  </a:cxn>
                </a:cxnLst>
                <a:rect l="0" t="0" r="r" b="b"/>
                <a:pathLst>
                  <a:path w="19" h="8">
                    <a:moveTo>
                      <a:pt x="12" y="0"/>
                    </a:moveTo>
                    <a:lnTo>
                      <a:pt x="18" y="0"/>
                    </a:lnTo>
                    <a:lnTo>
                      <a:pt x="7" y="7"/>
                    </a:lnTo>
                    <a:lnTo>
                      <a:pt x="0" y="7"/>
                    </a:lnTo>
                    <a:lnTo>
                      <a:pt x="12"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 name="Freeform 430"/>
              <p:cNvSpPr>
                <a:spLocks/>
              </p:cNvSpPr>
              <p:nvPr/>
            </p:nvSpPr>
            <p:spPr bwMode="auto">
              <a:xfrm>
                <a:off x="2388" y="2745"/>
                <a:ext cx="25" cy="13"/>
              </a:xfrm>
              <a:custGeom>
                <a:avLst/>
                <a:gdLst>
                  <a:gd name="T0" fmla="*/ 16 w 25"/>
                  <a:gd name="T1" fmla="*/ 0 h 13"/>
                  <a:gd name="T2" fmla="*/ 24 w 25"/>
                  <a:gd name="T3" fmla="*/ 0 h 13"/>
                  <a:gd name="T4" fmla="*/ 10 w 25"/>
                  <a:gd name="T5" fmla="*/ 12 h 13"/>
                  <a:gd name="T6" fmla="*/ 0 w 25"/>
                  <a:gd name="T7" fmla="*/ 12 h 13"/>
                  <a:gd name="T8" fmla="*/ 16 w 25"/>
                  <a:gd name="T9" fmla="*/ 0 h 13"/>
                </a:gdLst>
                <a:ahLst/>
                <a:cxnLst>
                  <a:cxn ang="0">
                    <a:pos x="T0" y="T1"/>
                  </a:cxn>
                  <a:cxn ang="0">
                    <a:pos x="T2" y="T3"/>
                  </a:cxn>
                  <a:cxn ang="0">
                    <a:pos x="T4" y="T5"/>
                  </a:cxn>
                  <a:cxn ang="0">
                    <a:pos x="T6" y="T7"/>
                  </a:cxn>
                  <a:cxn ang="0">
                    <a:pos x="T8" y="T9"/>
                  </a:cxn>
                </a:cxnLst>
                <a:rect l="0" t="0" r="r" b="b"/>
                <a:pathLst>
                  <a:path w="25" h="13">
                    <a:moveTo>
                      <a:pt x="16" y="0"/>
                    </a:moveTo>
                    <a:lnTo>
                      <a:pt x="24" y="0"/>
                    </a:lnTo>
                    <a:lnTo>
                      <a:pt x="10" y="12"/>
                    </a:lnTo>
                    <a:lnTo>
                      <a:pt x="0" y="12"/>
                    </a:lnTo>
                    <a:lnTo>
                      <a:pt x="16"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7" name="Freeform 431"/>
              <p:cNvSpPr>
                <a:spLocks/>
              </p:cNvSpPr>
              <p:nvPr/>
            </p:nvSpPr>
            <p:spPr bwMode="auto">
              <a:xfrm>
                <a:off x="2403" y="2752"/>
                <a:ext cx="17" cy="6"/>
              </a:xfrm>
              <a:custGeom>
                <a:avLst/>
                <a:gdLst>
                  <a:gd name="T0" fmla="*/ 0 w 17"/>
                  <a:gd name="T1" fmla="*/ 0 h 6"/>
                  <a:gd name="T2" fmla="*/ 16 w 17"/>
                  <a:gd name="T3" fmla="*/ 4 h 6"/>
                  <a:gd name="T4" fmla="*/ 16 w 17"/>
                  <a:gd name="T5" fmla="*/ 5 h 6"/>
                  <a:gd name="T6" fmla="*/ 0 w 17"/>
                  <a:gd name="T7" fmla="*/ 1 h 6"/>
                  <a:gd name="T8" fmla="*/ 0 w 17"/>
                  <a:gd name="T9" fmla="*/ 0 h 6"/>
                </a:gdLst>
                <a:ahLst/>
                <a:cxnLst>
                  <a:cxn ang="0">
                    <a:pos x="T0" y="T1"/>
                  </a:cxn>
                  <a:cxn ang="0">
                    <a:pos x="T2" y="T3"/>
                  </a:cxn>
                  <a:cxn ang="0">
                    <a:pos x="T4" y="T5"/>
                  </a:cxn>
                  <a:cxn ang="0">
                    <a:pos x="T6" y="T7"/>
                  </a:cxn>
                  <a:cxn ang="0">
                    <a:pos x="T8" y="T9"/>
                  </a:cxn>
                </a:cxnLst>
                <a:rect l="0" t="0" r="r" b="b"/>
                <a:pathLst>
                  <a:path w="17" h="6">
                    <a:moveTo>
                      <a:pt x="0" y="0"/>
                    </a:moveTo>
                    <a:lnTo>
                      <a:pt x="16" y="4"/>
                    </a:lnTo>
                    <a:lnTo>
                      <a:pt x="16" y="5"/>
                    </a:lnTo>
                    <a:lnTo>
                      <a:pt x="0"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8" name="Freeform 432"/>
              <p:cNvSpPr>
                <a:spLocks/>
              </p:cNvSpPr>
              <p:nvPr/>
            </p:nvSpPr>
            <p:spPr bwMode="auto">
              <a:xfrm>
                <a:off x="2403" y="2752"/>
                <a:ext cx="17" cy="6"/>
              </a:xfrm>
              <a:custGeom>
                <a:avLst/>
                <a:gdLst>
                  <a:gd name="T0" fmla="*/ 0 w 17"/>
                  <a:gd name="T1" fmla="*/ 0 h 6"/>
                  <a:gd name="T2" fmla="*/ 16 w 17"/>
                  <a:gd name="T3" fmla="*/ 4 h 6"/>
                  <a:gd name="T4" fmla="*/ 16 w 17"/>
                  <a:gd name="T5" fmla="*/ 5 h 6"/>
                  <a:gd name="T6" fmla="*/ 0 w 17"/>
                  <a:gd name="T7" fmla="*/ 1 h 6"/>
                  <a:gd name="T8" fmla="*/ 0 w 17"/>
                  <a:gd name="T9" fmla="*/ 0 h 6"/>
                </a:gdLst>
                <a:ahLst/>
                <a:cxnLst>
                  <a:cxn ang="0">
                    <a:pos x="T0" y="T1"/>
                  </a:cxn>
                  <a:cxn ang="0">
                    <a:pos x="T2" y="T3"/>
                  </a:cxn>
                  <a:cxn ang="0">
                    <a:pos x="T4" y="T5"/>
                  </a:cxn>
                  <a:cxn ang="0">
                    <a:pos x="T6" y="T7"/>
                  </a:cxn>
                  <a:cxn ang="0">
                    <a:pos x="T8" y="T9"/>
                  </a:cxn>
                </a:cxnLst>
                <a:rect l="0" t="0" r="r" b="b"/>
                <a:pathLst>
                  <a:path w="17" h="6">
                    <a:moveTo>
                      <a:pt x="0" y="0"/>
                    </a:moveTo>
                    <a:lnTo>
                      <a:pt x="16" y="4"/>
                    </a:lnTo>
                    <a:lnTo>
                      <a:pt x="16" y="5"/>
                    </a:lnTo>
                    <a:lnTo>
                      <a:pt x="0"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9" name="Freeform 433"/>
              <p:cNvSpPr>
                <a:spLocks/>
              </p:cNvSpPr>
              <p:nvPr/>
            </p:nvSpPr>
            <p:spPr bwMode="auto">
              <a:xfrm>
                <a:off x="2407" y="2750"/>
                <a:ext cx="13" cy="1"/>
              </a:xfrm>
              <a:custGeom>
                <a:avLst/>
                <a:gdLst>
                  <a:gd name="T0" fmla="*/ 0 w 13"/>
                  <a:gd name="T1" fmla="*/ 0 h 1"/>
                  <a:gd name="T2" fmla="*/ 12 w 13"/>
                  <a:gd name="T3" fmla="*/ 0 h 1"/>
                  <a:gd name="T4" fmla="*/ 10 w 13"/>
                  <a:gd name="T5" fmla="*/ 0 h 1"/>
                  <a:gd name="T6" fmla="*/ 0 w 13"/>
                  <a:gd name="T7" fmla="*/ 0 h 1"/>
                  <a:gd name="T8" fmla="*/ 0 w 13"/>
                  <a:gd name="T9" fmla="*/ 0 h 1"/>
                </a:gdLst>
                <a:ahLst/>
                <a:cxnLst>
                  <a:cxn ang="0">
                    <a:pos x="T0" y="T1"/>
                  </a:cxn>
                  <a:cxn ang="0">
                    <a:pos x="T2" y="T3"/>
                  </a:cxn>
                  <a:cxn ang="0">
                    <a:pos x="T4" y="T5"/>
                  </a:cxn>
                  <a:cxn ang="0">
                    <a:pos x="T6" y="T7"/>
                  </a:cxn>
                  <a:cxn ang="0">
                    <a:pos x="T8" y="T9"/>
                  </a:cxn>
                </a:cxnLst>
                <a:rect l="0" t="0" r="r" b="b"/>
                <a:pathLst>
                  <a:path w="13" h="1">
                    <a:moveTo>
                      <a:pt x="0" y="0"/>
                    </a:moveTo>
                    <a:lnTo>
                      <a:pt x="12" y="0"/>
                    </a:lnTo>
                    <a:lnTo>
                      <a:pt x="1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0" name="Freeform 434"/>
              <p:cNvSpPr>
                <a:spLocks/>
              </p:cNvSpPr>
              <p:nvPr/>
            </p:nvSpPr>
            <p:spPr bwMode="auto">
              <a:xfrm>
                <a:off x="2407" y="2750"/>
                <a:ext cx="13" cy="1"/>
              </a:xfrm>
              <a:custGeom>
                <a:avLst/>
                <a:gdLst>
                  <a:gd name="T0" fmla="*/ 0 w 13"/>
                  <a:gd name="T1" fmla="*/ 0 h 1"/>
                  <a:gd name="T2" fmla="*/ 12 w 13"/>
                  <a:gd name="T3" fmla="*/ 0 h 1"/>
                  <a:gd name="T4" fmla="*/ 10 w 13"/>
                  <a:gd name="T5" fmla="*/ 0 h 1"/>
                  <a:gd name="T6" fmla="*/ 0 w 13"/>
                  <a:gd name="T7" fmla="*/ 0 h 1"/>
                  <a:gd name="T8" fmla="*/ 0 w 13"/>
                  <a:gd name="T9" fmla="*/ 0 h 1"/>
                </a:gdLst>
                <a:ahLst/>
                <a:cxnLst>
                  <a:cxn ang="0">
                    <a:pos x="T0" y="T1"/>
                  </a:cxn>
                  <a:cxn ang="0">
                    <a:pos x="T2" y="T3"/>
                  </a:cxn>
                  <a:cxn ang="0">
                    <a:pos x="T4" y="T5"/>
                  </a:cxn>
                  <a:cxn ang="0">
                    <a:pos x="T6" y="T7"/>
                  </a:cxn>
                  <a:cxn ang="0">
                    <a:pos x="T8" y="T9"/>
                  </a:cxn>
                </a:cxnLst>
                <a:rect l="0" t="0" r="r" b="b"/>
                <a:pathLst>
                  <a:path w="13" h="1">
                    <a:moveTo>
                      <a:pt x="0" y="0"/>
                    </a:moveTo>
                    <a:lnTo>
                      <a:pt x="12" y="0"/>
                    </a:lnTo>
                    <a:lnTo>
                      <a:pt x="1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1" name="Freeform 435"/>
              <p:cNvSpPr>
                <a:spLocks/>
              </p:cNvSpPr>
              <p:nvPr/>
            </p:nvSpPr>
            <p:spPr bwMode="auto">
              <a:xfrm>
                <a:off x="2409" y="2749"/>
                <a:ext cx="11" cy="1"/>
              </a:xfrm>
              <a:custGeom>
                <a:avLst/>
                <a:gdLst>
                  <a:gd name="T0" fmla="*/ 0 w 11"/>
                  <a:gd name="T1" fmla="*/ 0 h 1"/>
                  <a:gd name="T2" fmla="*/ 10 w 11"/>
                  <a:gd name="T3" fmla="*/ 0 h 1"/>
                  <a:gd name="T4" fmla="*/ 8 w 11"/>
                  <a:gd name="T5" fmla="*/ 0 h 1"/>
                  <a:gd name="T6" fmla="*/ 1 w 11"/>
                  <a:gd name="T7" fmla="*/ 0 h 1"/>
                  <a:gd name="T8" fmla="*/ 0 w 11"/>
                  <a:gd name="T9" fmla="*/ 0 h 1"/>
                </a:gdLst>
                <a:ahLst/>
                <a:cxnLst>
                  <a:cxn ang="0">
                    <a:pos x="T0" y="T1"/>
                  </a:cxn>
                  <a:cxn ang="0">
                    <a:pos x="T2" y="T3"/>
                  </a:cxn>
                  <a:cxn ang="0">
                    <a:pos x="T4" y="T5"/>
                  </a:cxn>
                  <a:cxn ang="0">
                    <a:pos x="T6" y="T7"/>
                  </a:cxn>
                  <a:cxn ang="0">
                    <a:pos x="T8" y="T9"/>
                  </a:cxn>
                </a:cxnLst>
                <a:rect l="0" t="0" r="r" b="b"/>
                <a:pathLst>
                  <a:path w="11" h="1">
                    <a:moveTo>
                      <a:pt x="0" y="0"/>
                    </a:moveTo>
                    <a:lnTo>
                      <a:pt x="10" y="0"/>
                    </a:lnTo>
                    <a:lnTo>
                      <a:pt x="8"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2" name="Freeform 436"/>
              <p:cNvSpPr>
                <a:spLocks/>
              </p:cNvSpPr>
              <p:nvPr/>
            </p:nvSpPr>
            <p:spPr bwMode="auto">
              <a:xfrm>
                <a:off x="2409" y="2749"/>
                <a:ext cx="11" cy="1"/>
              </a:xfrm>
              <a:custGeom>
                <a:avLst/>
                <a:gdLst>
                  <a:gd name="T0" fmla="*/ 0 w 11"/>
                  <a:gd name="T1" fmla="*/ 0 h 1"/>
                  <a:gd name="T2" fmla="*/ 10 w 11"/>
                  <a:gd name="T3" fmla="*/ 0 h 1"/>
                  <a:gd name="T4" fmla="*/ 8 w 11"/>
                  <a:gd name="T5" fmla="*/ 0 h 1"/>
                  <a:gd name="T6" fmla="*/ 1 w 11"/>
                  <a:gd name="T7" fmla="*/ 0 h 1"/>
                  <a:gd name="T8" fmla="*/ 0 w 11"/>
                  <a:gd name="T9" fmla="*/ 0 h 1"/>
                </a:gdLst>
                <a:ahLst/>
                <a:cxnLst>
                  <a:cxn ang="0">
                    <a:pos x="T0" y="T1"/>
                  </a:cxn>
                  <a:cxn ang="0">
                    <a:pos x="T2" y="T3"/>
                  </a:cxn>
                  <a:cxn ang="0">
                    <a:pos x="T4" y="T5"/>
                  </a:cxn>
                  <a:cxn ang="0">
                    <a:pos x="T6" y="T7"/>
                  </a:cxn>
                  <a:cxn ang="0">
                    <a:pos x="T8" y="T9"/>
                  </a:cxn>
                </a:cxnLst>
                <a:rect l="0" t="0" r="r" b="b"/>
                <a:pathLst>
                  <a:path w="11" h="1">
                    <a:moveTo>
                      <a:pt x="0" y="0"/>
                    </a:moveTo>
                    <a:lnTo>
                      <a:pt x="10" y="0"/>
                    </a:lnTo>
                    <a:lnTo>
                      <a:pt x="8"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3" name="Freeform 437"/>
              <p:cNvSpPr>
                <a:spLocks/>
              </p:cNvSpPr>
              <p:nvPr/>
            </p:nvSpPr>
            <p:spPr bwMode="auto">
              <a:xfrm>
                <a:off x="2412" y="2749"/>
                <a:ext cx="8" cy="1"/>
              </a:xfrm>
              <a:custGeom>
                <a:avLst/>
                <a:gdLst>
                  <a:gd name="T0" fmla="*/ 0 w 8"/>
                  <a:gd name="T1" fmla="*/ 0 h 1"/>
                  <a:gd name="T2" fmla="*/ 7 w 8"/>
                  <a:gd name="T3" fmla="*/ 0 h 1"/>
                  <a:gd name="T4" fmla="*/ 0 w 8"/>
                  <a:gd name="T5" fmla="*/ 0 h 1"/>
                  <a:gd name="T6" fmla="*/ 0 w 8"/>
                  <a:gd name="T7" fmla="*/ 0 h 1"/>
                </a:gdLst>
                <a:ahLst/>
                <a:cxnLst>
                  <a:cxn ang="0">
                    <a:pos x="T0" y="T1"/>
                  </a:cxn>
                  <a:cxn ang="0">
                    <a:pos x="T2" y="T3"/>
                  </a:cxn>
                  <a:cxn ang="0">
                    <a:pos x="T4" y="T5"/>
                  </a:cxn>
                  <a:cxn ang="0">
                    <a:pos x="T6" y="T7"/>
                  </a:cxn>
                </a:cxnLst>
                <a:rect l="0" t="0" r="r" b="b"/>
                <a:pathLst>
                  <a:path w="8" h="1">
                    <a:moveTo>
                      <a:pt x="0" y="0"/>
                    </a:moveTo>
                    <a:lnTo>
                      <a:pt x="7"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4" name="Freeform 438"/>
              <p:cNvSpPr>
                <a:spLocks/>
              </p:cNvSpPr>
              <p:nvPr/>
            </p:nvSpPr>
            <p:spPr bwMode="auto">
              <a:xfrm>
                <a:off x="2412" y="2749"/>
                <a:ext cx="8" cy="1"/>
              </a:xfrm>
              <a:custGeom>
                <a:avLst/>
                <a:gdLst>
                  <a:gd name="T0" fmla="*/ 0 w 8"/>
                  <a:gd name="T1" fmla="*/ 0 h 1"/>
                  <a:gd name="T2" fmla="*/ 7 w 8"/>
                  <a:gd name="T3" fmla="*/ 0 h 1"/>
                  <a:gd name="T4" fmla="*/ 0 w 8"/>
                  <a:gd name="T5" fmla="*/ 0 h 1"/>
                  <a:gd name="T6" fmla="*/ 0 w 8"/>
                  <a:gd name="T7" fmla="*/ 0 h 1"/>
                </a:gdLst>
                <a:ahLst/>
                <a:cxnLst>
                  <a:cxn ang="0">
                    <a:pos x="T0" y="T1"/>
                  </a:cxn>
                  <a:cxn ang="0">
                    <a:pos x="T2" y="T3"/>
                  </a:cxn>
                  <a:cxn ang="0">
                    <a:pos x="T4" y="T5"/>
                  </a:cxn>
                  <a:cxn ang="0">
                    <a:pos x="T6" y="T7"/>
                  </a:cxn>
                </a:cxnLst>
                <a:rect l="0" t="0" r="r" b="b"/>
                <a:pathLst>
                  <a:path w="8" h="1">
                    <a:moveTo>
                      <a:pt x="0" y="0"/>
                    </a:moveTo>
                    <a:lnTo>
                      <a:pt x="7"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15" name="Group 439"/>
              <p:cNvGrpSpPr>
                <a:grpSpLocks/>
              </p:cNvGrpSpPr>
              <p:nvPr/>
            </p:nvGrpSpPr>
            <p:grpSpPr bwMode="auto">
              <a:xfrm>
                <a:off x="2444" y="2750"/>
                <a:ext cx="33" cy="3"/>
                <a:chOff x="2444" y="2750"/>
                <a:chExt cx="33" cy="3"/>
              </a:xfrm>
            </p:grpSpPr>
            <p:sp>
              <p:nvSpPr>
                <p:cNvPr id="726" name="Freeform 440"/>
                <p:cNvSpPr>
                  <a:spLocks/>
                </p:cNvSpPr>
                <p:nvPr/>
              </p:nvSpPr>
              <p:spPr bwMode="auto">
                <a:xfrm>
                  <a:off x="2448" y="2750"/>
                  <a:ext cx="25" cy="1"/>
                </a:xfrm>
                <a:custGeom>
                  <a:avLst/>
                  <a:gdLst>
                    <a:gd name="T0" fmla="*/ 1 w 25"/>
                    <a:gd name="T1" fmla="*/ 0 h 1"/>
                    <a:gd name="T2" fmla="*/ 1 w 25"/>
                    <a:gd name="T3" fmla="*/ 0 h 1"/>
                    <a:gd name="T4" fmla="*/ 24 w 25"/>
                    <a:gd name="T5" fmla="*/ 0 h 1"/>
                    <a:gd name="T6" fmla="*/ 24 w 25"/>
                    <a:gd name="T7" fmla="*/ 0 h 1"/>
                    <a:gd name="T8" fmla="*/ 14 w 25"/>
                    <a:gd name="T9" fmla="*/ 0 h 1"/>
                    <a:gd name="T10" fmla="*/ 6 w 25"/>
                    <a:gd name="T11" fmla="*/ 0 h 1"/>
                    <a:gd name="T12" fmla="*/ 0 w 25"/>
                    <a:gd name="T13" fmla="*/ 0 h 1"/>
                    <a:gd name="T14" fmla="*/ 0 w 25"/>
                    <a:gd name="T15" fmla="*/ 0 h 1"/>
                    <a:gd name="T16" fmla="*/ 1 w 25"/>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
                      <a:moveTo>
                        <a:pt x="1" y="0"/>
                      </a:moveTo>
                      <a:lnTo>
                        <a:pt x="1" y="0"/>
                      </a:lnTo>
                      <a:lnTo>
                        <a:pt x="24" y="0"/>
                      </a:lnTo>
                      <a:lnTo>
                        <a:pt x="24" y="0"/>
                      </a:lnTo>
                      <a:lnTo>
                        <a:pt x="14" y="0"/>
                      </a:lnTo>
                      <a:lnTo>
                        <a:pt x="6" y="0"/>
                      </a:lnTo>
                      <a:lnTo>
                        <a:pt x="0" y="0"/>
                      </a:lnTo>
                      <a:lnTo>
                        <a:pt x="0" y="0"/>
                      </a:lnTo>
                      <a:lnTo>
                        <a:pt x="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 name="Freeform 441"/>
                <p:cNvSpPr>
                  <a:spLocks/>
                </p:cNvSpPr>
                <p:nvPr/>
              </p:nvSpPr>
              <p:spPr bwMode="auto">
                <a:xfrm>
                  <a:off x="2444" y="2750"/>
                  <a:ext cx="29" cy="3"/>
                </a:xfrm>
                <a:custGeom>
                  <a:avLst/>
                  <a:gdLst>
                    <a:gd name="T0" fmla="*/ 1 w 29"/>
                    <a:gd name="T1" fmla="*/ 0 h 3"/>
                    <a:gd name="T2" fmla="*/ 1 w 29"/>
                    <a:gd name="T3" fmla="*/ 0 h 3"/>
                    <a:gd name="T4" fmla="*/ 28 w 29"/>
                    <a:gd name="T5" fmla="*/ 0 h 3"/>
                    <a:gd name="T6" fmla="*/ 28 w 29"/>
                    <a:gd name="T7" fmla="*/ 1 h 3"/>
                    <a:gd name="T8" fmla="*/ 17 w 29"/>
                    <a:gd name="T9" fmla="*/ 2 h 3"/>
                    <a:gd name="T10" fmla="*/ 7 w 29"/>
                    <a:gd name="T11" fmla="*/ 2 h 3"/>
                    <a:gd name="T12" fmla="*/ 0 w 29"/>
                    <a:gd name="T13" fmla="*/ 2 h 3"/>
                    <a:gd name="T14" fmla="*/ 0 w 29"/>
                    <a:gd name="T15" fmla="*/ 0 h 3"/>
                    <a:gd name="T16" fmla="*/ 1 w 29"/>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3">
                      <a:moveTo>
                        <a:pt x="1" y="0"/>
                      </a:moveTo>
                      <a:lnTo>
                        <a:pt x="1" y="0"/>
                      </a:lnTo>
                      <a:lnTo>
                        <a:pt x="28" y="0"/>
                      </a:lnTo>
                      <a:lnTo>
                        <a:pt x="28" y="1"/>
                      </a:lnTo>
                      <a:lnTo>
                        <a:pt x="17" y="2"/>
                      </a:lnTo>
                      <a:lnTo>
                        <a:pt x="7" y="2"/>
                      </a:lnTo>
                      <a:lnTo>
                        <a:pt x="0" y="2"/>
                      </a:lnTo>
                      <a:lnTo>
                        <a:pt x="0" y="0"/>
                      </a:lnTo>
                      <a:lnTo>
                        <a:pt x="1"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8" name="Freeform 442"/>
                <p:cNvSpPr>
                  <a:spLocks/>
                </p:cNvSpPr>
                <p:nvPr/>
              </p:nvSpPr>
              <p:spPr bwMode="auto">
                <a:xfrm>
                  <a:off x="2472" y="2750"/>
                  <a:ext cx="5" cy="1"/>
                </a:xfrm>
                <a:custGeom>
                  <a:avLst/>
                  <a:gdLst>
                    <a:gd name="T0" fmla="*/ 1 w 5"/>
                    <a:gd name="T1" fmla="*/ 0 h 1"/>
                    <a:gd name="T2" fmla="*/ 0 w 5"/>
                    <a:gd name="T3" fmla="*/ 0 h 1"/>
                    <a:gd name="T4" fmla="*/ 4 w 5"/>
                    <a:gd name="T5" fmla="*/ 0 h 1"/>
                    <a:gd name="T6" fmla="*/ 4 w 5"/>
                    <a:gd name="T7" fmla="*/ 0 h 1"/>
                    <a:gd name="T8" fmla="*/ 1 w 5"/>
                    <a:gd name="T9" fmla="*/ 0 h 1"/>
                  </a:gdLst>
                  <a:ahLst/>
                  <a:cxnLst>
                    <a:cxn ang="0">
                      <a:pos x="T0" y="T1"/>
                    </a:cxn>
                    <a:cxn ang="0">
                      <a:pos x="T2" y="T3"/>
                    </a:cxn>
                    <a:cxn ang="0">
                      <a:pos x="T4" y="T5"/>
                    </a:cxn>
                    <a:cxn ang="0">
                      <a:pos x="T6" y="T7"/>
                    </a:cxn>
                    <a:cxn ang="0">
                      <a:pos x="T8" y="T9"/>
                    </a:cxn>
                  </a:cxnLst>
                  <a:rect l="0" t="0" r="r" b="b"/>
                  <a:pathLst>
                    <a:path w="5" h="1">
                      <a:moveTo>
                        <a:pt x="1" y="0"/>
                      </a:moveTo>
                      <a:lnTo>
                        <a:pt x="0" y="0"/>
                      </a:lnTo>
                      <a:lnTo>
                        <a:pt x="4" y="0"/>
                      </a:lnTo>
                      <a:lnTo>
                        <a:pt x="4" y="0"/>
                      </a:lnTo>
                      <a:lnTo>
                        <a:pt x="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9" name="Freeform 443"/>
                <p:cNvSpPr>
                  <a:spLocks/>
                </p:cNvSpPr>
                <p:nvPr/>
              </p:nvSpPr>
              <p:spPr bwMode="auto">
                <a:xfrm>
                  <a:off x="2468" y="2750"/>
                  <a:ext cx="9" cy="3"/>
                </a:xfrm>
                <a:custGeom>
                  <a:avLst/>
                  <a:gdLst>
                    <a:gd name="T0" fmla="*/ 1 w 9"/>
                    <a:gd name="T1" fmla="*/ 2 h 3"/>
                    <a:gd name="T2" fmla="*/ 0 w 9"/>
                    <a:gd name="T3" fmla="*/ 0 h 3"/>
                    <a:gd name="T4" fmla="*/ 8 w 9"/>
                    <a:gd name="T5" fmla="*/ 0 h 3"/>
                    <a:gd name="T6" fmla="*/ 8 w 9"/>
                    <a:gd name="T7" fmla="*/ 1 h 3"/>
                    <a:gd name="T8" fmla="*/ 1 w 9"/>
                    <a:gd name="T9" fmla="*/ 2 h 3"/>
                  </a:gdLst>
                  <a:ahLst/>
                  <a:cxnLst>
                    <a:cxn ang="0">
                      <a:pos x="T0" y="T1"/>
                    </a:cxn>
                    <a:cxn ang="0">
                      <a:pos x="T2" y="T3"/>
                    </a:cxn>
                    <a:cxn ang="0">
                      <a:pos x="T4" y="T5"/>
                    </a:cxn>
                    <a:cxn ang="0">
                      <a:pos x="T6" y="T7"/>
                    </a:cxn>
                    <a:cxn ang="0">
                      <a:pos x="T8" y="T9"/>
                    </a:cxn>
                  </a:cxnLst>
                  <a:rect l="0" t="0" r="r" b="b"/>
                  <a:pathLst>
                    <a:path w="9" h="3">
                      <a:moveTo>
                        <a:pt x="1" y="2"/>
                      </a:moveTo>
                      <a:lnTo>
                        <a:pt x="0" y="0"/>
                      </a:lnTo>
                      <a:lnTo>
                        <a:pt x="8" y="0"/>
                      </a:lnTo>
                      <a:lnTo>
                        <a:pt x="8" y="1"/>
                      </a:lnTo>
                      <a:lnTo>
                        <a:pt x="1" y="2"/>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0" name="Freeform 444"/>
                <p:cNvSpPr>
                  <a:spLocks/>
                </p:cNvSpPr>
                <p:nvPr/>
              </p:nvSpPr>
              <p:spPr bwMode="auto">
                <a:xfrm>
                  <a:off x="2448" y="2750"/>
                  <a:ext cx="18" cy="1"/>
                </a:xfrm>
                <a:custGeom>
                  <a:avLst/>
                  <a:gdLst>
                    <a:gd name="T0" fmla="*/ 0 w 18"/>
                    <a:gd name="T1" fmla="*/ 0 h 1"/>
                    <a:gd name="T2" fmla="*/ 17 w 18"/>
                    <a:gd name="T3" fmla="*/ 0 h 1"/>
                    <a:gd name="T4" fmla="*/ 10 w 18"/>
                    <a:gd name="T5" fmla="*/ 0 h 1"/>
                    <a:gd name="T6" fmla="*/ 3 w 18"/>
                    <a:gd name="T7" fmla="*/ 0 h 1"/>
                    <a:gd name="T8" fmla="*/ 0 w 18"/>
                    <a:gd name="T9" fmla="*/ 0 h 1"/>
                    <a:gd name="T10" fmla="*/ 0 w 18"/>
                    <a:gd name="T11" fmla="*/ 0 h 1"/>
                  </a:gdLst>
                  <a:ahLst/>
                  <a:cxnLst>
                    <a:cxn ang="0">
                      <a:pos x="T0" y="T1"/>
                    </a:cxn>
                    <a:cxn ang="0">
                      <a:pos x="T2" y="T3"/>
                    </a:cxn>
                    <a:cxn ang="0">
                      <a:pos x="T4" y="T5"/>
                    </a:cxn>
                    <a:cxn ang="0">
                      <a:pos x="T6" y="T7"/>
                    </a:cxn>
                    <a:cxn ang="0">
                      <a:pos x="T8" y="T9"/>
                    </a:cxn>
                    <a:cxn ang="0">
                      <a:pos x="T10" y="T11"/>
                    </a:cxn>
                  </a:cxnLst>
                  <a:rect l="0" t="0" r="r" b="b"/>
                  <a:pathLst>
                    <a:path w="18" h="1">
                      <a:moveTo>
                        <a:pt x="0" y="0"/>
                      </a:moveTo>
                      <a:lnTo>
                        <a:pt x="17" y="0"/>
                      </a:lnTo>
                      <a:lnTo>
                        <a:pt x="10" y="0"/>
                      </a:lnTo>
                      <a:lnTo>
                        <a:pt x="3"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1" name="Freeform 445"/>
                <p:cNvSpPr>
                  <a:spLocks/>
                </p:cNvSpPr>
                <p:nvPr/>
              </p:nvSpPr>
              <p:spPr bwMode="auto">
                <a:xfrm>
                  <a:off x="2448" y="2750"/>
                  <a:ext cx="18" cy="1"/>
                </a:xfrm>
                <a:custGeom>
                  <a:avLst/>
                  <a:gdLst>
                    <a:gd name="T0" fmla="*/ 0 w 18"/>
                    <a:gd name="T1" fmla="*/ 0 h 1"/>
                    <a:gd name="T2" fmla="*/ 17 w 18"/>
                    <a:gd name="T3" fmla="*/ 0 h 1"/>
                    <a:gd name="T4" fmla="*/ 10 w 18"/>
                    <a:gd name="T5" fmla="*/ 0 h 1"/>
                    <a:gd name="T6" fmla="*/ 3 w 18"/>
                    <a:gd name="T7" fmla="*/ 0 h 1"/>
                    <a:gd name="T8" fmla="*/ 0 w 18"/>
                    <a:gd name="T9" fmla="*/ 0 h 1"/>
                    <a:gd name="T10" fmla="*/ 0 w 18"/>
                    <a:gd name="T11" fmla="*/ 0 h 1"/>
                  </a:gdLst>
                  <a:ahLst/>
                  <a:cxnLst>
                    <a:cxn ang="0">
                      <a:pos x="T0" y="T1"/>
                    </a:cxn>
                    <a:cxn ang="0">
                      <a:pos x="T2" y="T3"/>
                    </a:cxn>
                    <a:cxn ang="0">
                      <a:pos x="T4" y="T5"/>
                    </a:cxn>
                    <a:cxn ang="0">
                      <a:pos x="T6" y="T7"/>
                    </a:cxn>
                    <a:cxn ang="0">
                      <a:pos x="T8" y="T9"/>
                    </a:cxn>
                    <a:cxn ang="0">
                      <a:pos x="T10" y="T11"/>
                    </a:cxn>
                  </a:cxnLst>
                  <a:rect l="0" t="0" r="r" b="b"/>
                  <a:pathLst>
                    <a:path w="18" h="1">
                      <a:moveTo>
                        <a:pt x="0" y="0"/>
                      </a:moveTo>
                      <a:lnTo>
                        <a:pt x="17" y="0"/>
                      </a:lnTo>
                      <a:lnTo>
                        <a:pt x="10" y="0"/>
                      </a:lnTo>
                      <a:lnTo>
                        <a:pt x="3"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2" name="Freeform 446"/>
                <p:cNvSpPr>
                  <a:spLocks/>
                </p:cNvSpPr>
                <p:nvPr/>
              </p:nvSpPr>
              <p:spPr bwMode="auto">
                <a:xfrm>
                  <a:off x="2472" y="2750"/>
                  <a:ext cx="5" cy="1"/>
                </a:xfrm>
                <a:custGeom>
                  <a:avLst/>
                  <a:gdLst>
                    <a:gd name="T0" fmla="*/ 0 w 5"/>
                    <a:gd name="T1" fmla="*/ 0 h 1"/>
                    <a:gd name="T2" fmla="*/ 4 w 5"/>
                    <a:gd name="T3" fmla="*/ 0 h 1"/>
                    <a:gd name="T4" fmla="*/ 4 w 5"/>
                    <a:gd name="T5" fmla="*/ 0 h 1"/>
                    <a:gd name="T6" fmla="*/ 0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4" y="0"/>
                      </a:lnTo>
                      <a:lnTo>
                        <a:pt x="4"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3" name="Freeform 447"/>
                <p:cNvSpPr>
                  <a:spLocks/>
                </p:cNvSpPr>
                <p:nvPr/>
              </p:nvSpPr>
              <p:spPr bwMode="auto">
                <a:xfrm>
                  <a:off x="2472" y="2750"/>
                  <a:ext cx="5" cy="1"/>
                </a:xfrm>
                <a:custGeom>
                  <a:avLst/>
                  <a:gdLst>
                    <a:gd name="T0" fmla="*/ 0 w 5"/>
                    <a:gd name="T1" fmla="*/ 0 h 1"/>
                    <a:gd name="T2" fmla="*/ 4 w 5"/>
                    <a:gd name="T3" fmla="*/ 0 h 1"/>
                    <a:gd name="T4" fmla="*/ 4 w 5"/>
                    <a:gd name="T5" fmla="*/ 0 h 1"/>
                    <a:gd name="T6" fmla="*/ 0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4" y="0"/>
                      </a:lnTo>
                      <a:lnTo>
                        <a:pt x="4"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6" name="Freeform 448"/>
              <p:cNvSpPr>
                <a:spLocks/>
              </p:cNvSpPr>
              <p:nvPr/>
            </p:nvSpPr>
            <p:spPr bwMode="auto">
              <a:xfrm>
                <a:off x="2419" y="2745"/>
                <a:ext cx="30" cy="13"/>
              </a:xfrm>
              <a:custGeom>
                <a:avLst/>
                <a:gdLst>
                  <a:gd name="T0" fmla="*/ 6 w 30"/>
                  <a:gd name="T1" fmla="*/ 0 h 13"/>
                  <a:gd name="T2" fmla="*/ 20 w 30"/>
                  <a:gd name="T3" fmla="*/ 0 h 13"/>
                  <a:gd name="T4" fmla="*/ 25 w 30"/>
                  <a:gd name="T5" fmla="*/ 1 h 13"/>
                  <a:gd name="T6" fmla="*/ 28 w 30"/>
                  <a:gd name="T7" fmla="*/ 4 h 13"/>
                  <a:gd name="T8" fmla="*/ 29 w 30"/>
                  <a:gd name="T9" fmla="*/ 6 h 13"/>
                  <a:gd name="T10" fmla="*/ 27 w 30"/>
                  <a:gd name="T11" fmla="*/ 9 h 13"/>
                  <a:gd name="T12" fmla="*/ 22 w 30"/>
                  <a:gd name="T13" fmla="*/ 11 h 13"/>
                  <a:gd name="T14" fmla="*/ 17 w 30"/>
                  <a:gd name="T15" fmla="*/ 12 h 13"/>
                  <a:gd name="T16" fmla="*/ 4 w 30"/>
                  <a:gd name="T17" fmla="*/ 10 h 13"/>
                  <a:gd name="T18" fmla="*/ 1 w 30"/>
                  <a:gd name="T19" fmla="*/ 7 h 13"/>
                  <a:gd name="T20" fmla="*/ 0 w 30"/>
                  <a:gd name="T21" fmla="*/ 6 h 13"/>
                  <a:gd name="T22" fmla="*/ 0 w 30"/>
                  <a:gd name="T23" fmla="*/ 4 h 13"/>
                  <a:gd name="T24" fmla="*/ 1 w 30"/>
                  <a:gd name="T25" fmla="*/ 1 h 13"/>
                  <a:gd name="T26" fmla="*/ 3 w 30"/>
                  <a:gd name="T27" fmla="*/ 0 h 13"/>
                  <a:gd name="T28" fmla="*/ 6 w 30"/>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3">
                    <a:moveTo>
                      <a:pt x="6" y="0"/>
                    </a:moveTo>
                    <a:lnTo>
                      <a:pt x="20" y="0"/>
                    </a:lnTo>
                    <a:lnTo>
                      <a:pt x="25" y="1"/>
                    </a:lnTo>
                    <a:lnTo>
                      <a:pt x="28" y="4"/>
                    </a:lnTo>
                    <a:lnTo>
                      <a:pt x="29" y="6"/>
                    </a:lnTo>
                    <a:lnTo>
                      <a:pt x="27" y="9"/>
                    </a:lnTo>
                    <a:lnTo>
                      <a:pt x="22" y="11"/>
                    </a:lnTo>
                    <a:lnTo>
                      <a:pt x="17" y="12"/>
                    </a:lnTo>
                    <a:lnTo>
                      <a:pt x="4" y="10"/>
                    </a:lnTo>
                    <a:lnTo>
                      <a:pt x="1" y="7"/>
                    </a:lnTo>
                    <a:lnTo>
                      <a:pt x="0" y="6"/>
                    </a:lnTo>
                    <a:lnTo>
                      <a:pt x="0" y="4"/>
                    </a:lnTo>
                    <a:lnTo>
                      <a:pt x="1" y="1"/>
                    </a:lnTo>
                    <a:lnTo>
                      <a:pt x="3" y="0"/>
                    </a:lnTo>
                    <a:lnTo>
                      <a:pt x="6"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 name="Freeform 449"/>
              <p:cNvSpPr>
                <a:spLocks/>
              </p:cNvSpPr>
              <p:nvPr/>
            </p:nvSpPr>
            <p:spPr bwMode="auto">
              <a:xfrm>
                <a:off x="2419" y="2745"/>
                <a:ext cx="30" cy="15"/>
              </a:xfrm>
              <a:custGeom>
                <a:avLst/>
                <a:gdLst>
                  <a:gd name="T0" fmla="*/ 6 w 30"/>
                  <a:gd name="T1" fmla="*/ 0 h 15"/>
                  <a:gd name="T2" fmla="*/ 20 w 30"/>
                  <a:gd name="T3" fmla="*/ 0 h 15"/>
                  <a:gd name="T4" fmla="*/ 25 w 30"/>
                  <a:gd name="T5" fmla="*/ 1 h 15"/>
                  <a:gd name="T6" fmla="*/ 28 w 30"/>
                  <a:gd name="T7" fmla="*/ 4 h 15"/>
                  <a:gd name="T8" fmla="*/ 29 w 30"/>
                  <a:gd name="T9" fmla="*/ 7 h 15"/>
                  <a:gd name="T10" fmla="*/ 27 w 30"/>
                  <a:gd name="T11" fmla="*/ 10 h 15"/>
                  <a:gd name="T12" fmla="*/ 22 w 30"/>
                  <a:gd name="T13" fmla="*/ 12 h 15"/>
                  <a:gd name="T14" fmla="*/ 17 w 30"/>
                  <a:gd name="T15" fmla="*/ 14 h 15"/>
                  <a:gd name="T16" fmla="*/ 4 w 30"/>
                  <a:gd name="T17" fmla="*/ 11 h 15"/>
                  <a:gd name="T18" fmla="*/ 1 w 30"/>
                  <a:gd name="T19" fmla="*/ 9 h 15"/>
                  <a:gd name="T20" fmla="*/ 0 w 30"/>
                  <a:gd name="T21" fmla="*/ 7 h 15"/>
                  <a:gd name="T22" fmla="*/ 0 w 30"/>
                  <a:gd name="T23" fmla="*/ 4 h 15"/>
                  <a:gd name="T24" fmla="*/ 1 w 30"/>
                  <a:gd name="T25" fmla="*/ 1 h 15"/>
                  <a:gd name="T26" fmla="*/ 3 w 30"/>
                  <a:gd name="T27" fmla="*/ 0 h 15"/>
                  <a:gd name="T28" fmla="*/ 6 w 30"/>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5">
                    <a:moveTo>
                      <a:pt x="6" y="0"/>
                    </a:moveTo>
                    <a:lnTo>
                      <a:pt x="20" y="0"/>
                    </a:lnTo>
                    <a:lnTo>
                      <a:pt x="25" y="1"/>
                    </a:lnTo>
                    <a:lnTo>
                      <a:pt x="28" y="4"/>
                    </a:lnTo>
                    <a:lnTo>
                      <a:pt x="29" y="7"/>
                    </a:lnTo>
                    <a:lnTo>
                      <a:pt x="27" y="10"/>
                    </a:lnTo>
                    <a:lnTo>
                      <a:pt x="22" y="12"/>
                    </a:lnTo>
                    <a:lnTo>
                      <a:pt x="17" y="14"/>
                    </a:lnTo>
                    <a:lnTo>
                      <a:pt x="4" y="11"/>
                    </a:lnTo>
                    <a:lnTo>
                      <a:pt x="1" y="9"/>
                    </a:lnTo>
                    <a:lnTo>
                      <a:pt x="0" y="7"/>
                    </a:lnTo>
                    <a:lnTo>
                      <a:pt x="0" y="4"/>
                    </a:lnTo>
                    <a:lnTo>
                      <a:pt x="1" y="1"/>
                    </a:lnTo>
                    <a:lnTo>
                      <a:pt x="3" y="0"/>
                    </a:lnTo>
                    <a:lnTo>
                      <a:pt x="6"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 name="Freeform 450"/>
              <p:cNvSpPr>
                <a:spLocks/>
              </p:cNvSpPr>
              <p:nvPr/>
            </p:nvSpPr>
            <p:spPr bwMode="auto">
              <a:xfrm>
                <a:off x="2427" y="2745"/>
                <a:ext cx="7" cy="5"/>
              </a:xfrm>
              <a:custGeom>
                <a:avLst/>
                <a:gdLst>
                  <a:gd name="T0" fmla="*/ 0 w 7"/>
                  <a:gd name="T1" fmla="*/ 2 h 5"/>
                  <a:gd name="T2" fmla="*/ 2 w 7"/>
                  <a:gd name="T3" fmla="*/ 1 h 5"/>
                  <a:gd name="T4" fmla="*/ 4 w 7"/>
                  <a:gd name="T5" fmla="*/ 0 h 5"/>
                  <a:gd name="T6" fmla="*/ 5 w 7"/>
                  <a:gd name="T7" fmla="*/ 1 h 5"/>
                  <a:gd name="T8" fmla="*/ 6 w 7"/>
                  <a:gd name="T9" fmla="*/ 1 h 5"/>
                  <a:gd name="T10" fmla="*/ 6 w 7"/>
                  <a:gd name="T11" fmla="*/ 3 h 5"/>
                  <a:gd name="T12" fmla="*/ 4 w 7"/>
                  <a:gd name="T13" fmla="*/ 4 h 5"/>
                  <a:gd name="T14" fmla="*/ 2 w 7"/>
                  <a:gd name="T15" fmla="*/ 4 h 5"/>
                  <a:gd name="T16" fmla="*/ 1 w 7"/>
                  <a:gd name="T17" fmla="*/ 4 h 5"/>
                  <a:gd name="T18" fmla="*/ 0 w 7"/>
                  <a:gd name="T19" fmla="*/ 3 h 5"/>
                  <a:gd name="T20" fmla="*/ 0 w 7"/>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5">
                    <a:moveTo>
                      <a:pt x="0" y="2"/>
                    </a:moveTo>
                    <a:lnTo>
                      <a:pt x="2" y="1"/>
                    </a:lnTo>
                    <a:lnTo>
                      <a:pt x="4" y="0"/>
                    </a:lnTo>
                    <a:lnTo>
                      <a:pt x="5" y="1"/>
                    </a:lnTo>
                    <a:lnTo>
                      <a:pt x="6" y="1"/>
                    </a:lnTo>
                    <a:lnTo>
                      <a:pt x="6" y="3"/>
                    </a:lnTo>
                    <a:lnTo>
                      <a:pt x="4" y="4"/>
                    </a:lnTo>
                    <a:lnTo>
                      <a:pt x="2" y="4"/>
                    </a:lnTo>
                    <a:lnTo>
                      <a:pt x="1" y="4"/>
                    </a:lnTo>
                    <a:lnTo>
                      <a:pt x="0" y="3"/>
                    </a:lnTo>
                    <a:lnTo>
                      <a:pt x="0"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 name="Freeform 451"/>
              <p:cNvSpPr>
                <a:spLocks/>
              </p:cNvSpPr>
              <p:nvPr/>
            </p:nvSpPr>
            <p:spPr bwMode="auto">
              <a:xfrm>
                <a:off x="2420" y="2745"/>
                <a:ext cx="14" cy="5"/>
              </a:xfrm>
              <a:custGeom>
                <a:avLst/>
                <a:gdLst>
                  <a:gd name="T0" fmla="*/ 0 w 14"/>
                  <a:gd name="T1" fmla="*/ 2 h 5"/>
                  <a:gd name="T2" fmla="*/ 4 w 14"/>
                  <a:gd name="T3" fmla="*/ 1 h 5"/>
                  <a:gd name="T4" fmla="*/ 8 w 14"/>
                  <a:gd name="T5" fmla="*/ 0 h 5"/>
                  <a:gd name="T6" fmla="*/ 11 w 14"/>
                  <a:gd name="T7" fmla="*/ 1 h 5"/>
                  <a:gd name="T8" fmla="*/ 13 w 14"/>
                  <a:gd name="T9" fmla="*/ 1 h 5"/>
                  <a:gd name="T10" fmla="*/ 13 w 14"/>
                  <a:gd name="T11" fmla="*/ 3 h 5"/>
                  <a:gd name="T12" fmla="*/ 9 w 14"/>
                  <a:gd name="T13" fmla="*/ 4 h 5"/>
                  <a:gd name="T14" fmla="*/ 5 w 14"/>
                  <a:gd name="T15" fmla="*/ 4 h 5"/>
                  <a:gd name="T16" fmla="*/ 2 w 14"/>
                  <a:gd name="T17" fmla="*/ 4 h 5"/>
                  <a:gd name="T18" fmla="*/ 0 w 14"/>
                  <a:gd name="T19" fmla="*/ 3 h 5"/>
                  <a:gd name="T20" fmla="*/ 0 w 1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
                    <a:moveTo>
                      <a:pt x="0" y="2"/>
                    </a:moveTo>
                    <a:lnTo>
                      <a:pt x="4" y="1"/>
                    </a:lnTo>
                    <a:lnTo>
                      <a:pt x="8" y="0"/>
                    </a:lnTo>
                    <a:lnTo>
                      <a:pt x="11" y="1"/>
                    </a:lnTo>
                    <a:lnTo>
                      <a:pt x="13" y="1"/>
                    </a:lnTo>
                    <a:lnTo>
                      <a:pt x="13" y="3"/>
                    </a:lnTo>
                    <a:lnTo>
                      <a:pt x="9" y="4"/>
                    </a:lnTo>
                    <a:lnTo>
                      <a:pt x="5" y="4"/>
                    </a:lnTo>
                    <a:lnTo>
                      <a:pt x="2" y="4"/>
                    </a:lnTo>
                    <a:lnTo>
                      <a:pt x="0" y="3"/>
                    </a:lnTo>
                    <a:lnTo>
                      <a:pt x="0" y="2"/>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 name="Freeform 452"/>
              <p:cNvSpPr>
                <a:spLocks/>
              </p:cNvSpPr>
              <p:nvPr/>
            </p:nvSpPr>
            <p:spPr bwMode="auto">
              <a:xfrm>
                <a:off x="2419" y="2750"/>
                <a:ext cx="9" cy="3"/>
              </a:xfrm>
              <a:custGeom>
                <a:avLst/>
                <a:gdLst>
                  <a:gd name="T0" fmla="*/ 0 w 9"/>
                  <a:gd name="T1" fmla="*/ 0 h 3"/>
                  <a:gd name="T2" fmla="*/ 8 w 9"/>
                  <a:gd name="T3" fmla="*/ 0 h 3"/>
                  <a:gd name="T4" fmla="*/ 5 w 9"/>
                  <a:gd name="T5" fmla="*/ 1 h 3"/>
                  <a:gd name="T6" fmla="*/ 4 w 9"/>
                  <a:gd name="T7" fmla="*/ 2 h 3"/>
                  <a:gd name="T8" fmla="*/ 2 w 9"/>
                  <a:gd name="T9" fmla="*/ 1 h 3"/>
                  <a:gd name="T10" fmla="*/ 0 w 9"/>
                  <a:gd name="T11" fmla="*/ 0 h 3"/>
                </a:gdLst>
                <a:ahLst/>
                <a:cxnLst>
                  <a:cxn ang="0">
                    <a:pos x="T0" y="T1"/>
                  </a:cxn>
                  <a:cxn ang="0">
                    <a:pos x="T2" y="T3"/>
                  </a:cxn>
                  <a:cxn ang="0">
                    <a:pos x="T4" y="T5"/>
                  </a:cxn>
                  <a:cxn ang="0">
                    <a:pos x="T6" y="T7"/>
                  </a:cxn>
                  <a:cxn ang="0">
                    <a:pos x="T8" y="T9"/>
                  </a:cxn>
                  <a:cxn ang="0">
                    <a:pos x="T10" y="T11"/>
                  </a:cxn>
                </a:cxnLst>
                <a:rect l="0" t="0" r="r" b="b"/>
                <a:pathLst>
                  <a:path w="9" h="3">
                    <a:moveTo>
                      <a:pt x="0" y="0"/>
                    </a:moveTo>
                    <a:lnTo>
                      <a:pt x="8" y="0"/>
                    </a:lnTo>
                    <a:lnTo>
                      <a:pt x="5" y="1"/>
                    </a:lnTo>
                    <a:lnTo>
                      <a:pt x="4" y="2"/>
                    </a:lnTo>
                    <a:lnTo>
                      <a:pt x="2"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 name="Freeform 453"/>
              <p:cNvSpPr>
                <a:spLocks/>
              </p:cNvSpPr>
              <p:nvPr/>
            </p:nvSpPr>
            <p:spPr bwMode="auto">
              <a:xfrm>
                <a:off x="2419" y="2750"/>
                <a:ext cx="9" cy="8"/>
              </a:xfrm>
              <a:custGeom>
                <a:avLst/>
                <a:gdLst>
                  <a:gd name="T0" fmla="*/ 0 w 9"/>
                  <a:gd name="T1" fmla="*/ 1 h 8"/>
                  <a:gd name="T2" fmla="*/ 8 w 9"/>
                  <a:gd name="T3" fmla="*/ 0 h 8"/>
                  <a:gd name="T4" fmla="*/ 5 w 9"/>
                  <a:gd name="T5" fmla="*/ 2 h 8"/>
                  <a:gd name="T6" fmla="*/ 4 w 9"/>
                  <a:gd name="T7" fmla="*/ 7 h 8"/>
                  <a:gd name="T8" fmla="*/ 2 w 9"/>
                  <a:gd name="T9" fmla="*/ 3 h 8"/>
                  <a:gd name="T10" fmla="*/ 0 w 9"/>
                  <a:gd name="T11" fmla="*/ 1 h 8"/>
                </a:gdLst>
                <a:ahLst/>
                <a:cxnLst>
                  <a:cxn ang="0">
                    <a:pos x="T0" y="T1"/>
                  </a:cxn>
                  <a:cxn ang="0">
                    <a:pos x="T2" y="T3"/>
                  </a:cxn>
                  <a:cxn ang="0">
                    <a:pos x="T4" y="T5"/>
                  </a:cxn>
                  <a:cxn ang="0">
                    <a:pos x="T6" y="T7"/>
                  </a:cxn>
                  <a:cxn ang="0">
                    <a:pos x="T8" y="T9"/>
                  </a:cxn>
                  <a:cxn ang="0">
                    <a:pos x="T10" y="T11"/>
                  </a:cxn>
                </a:cxnLst>
                <a:rect l="0" t="0" r="r" b="b"/>
                <a:pathLst>
                  <a:path w="9" h="8">
                    <a:moveTo>
                      <a:pt x="0" y="1"/>
                    </a:moveTo>
                    <a:lnTo>
                      <a:pt x="8" y="0"/>
                    </a:lnTo>
                    <a:lnTo>
                      <a:pt x="5" y="2"/>
                    </a:lnTo>
                    <a:lnTo>
                      <a:pt x="4" y="7"/>
                    </a:lnTo>
                    <a:lnTo>
                      <a:pt x="2" y="3"/>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 name="Freeform 454"/>
              <p:cNvSpPr>
                <a:spLocks/>
              </p:cNvSpPr>
              <p:nvPr/>
            </p:nvSpPr>
            <p:spPr bwMode="auto">
              <a:xfrm>
                <a:off x="2443" y="2750"/>
                <a:ext cx="2" cy="3"/>
              </a:xfrm>
              <a:custGeom>
                <a:avLst/>
                <a:gdLst>
                  <a:gd name="T0" fmla="*/ 0 w 2"/>
                  <a:gd name="T1" fmla="*/ 0 h 3"/>
                  <a:gd name="T2" fmla="*/ 1 w 2"/>
                  <a:gd name="T3" fmla="*/ 0 h 3"/>
                  <a:gd name="T4" fmla="*/ 1 w 2"/>
                  <a:gd name="T5" fmla="*/ 0 h 3"/>
                  <a:gd name="T6" fmla="*/ 1 w 2"/>
                  <a:gd name="T7" fmla="*/ 1 h 3"/>
                  <a:gd name="T8" fmla="*/ 1 w 2"/>
                  <a:gd name="T9" fmla="*/ 2 h 3"/>
                  <a:gd name="T10" fmla="*/ 1 w 2"/>
                  <a:gd name="T11" fmla="*/ 2 h 3"/>
                  <a:gd name="T12" fmla="*/ 1 w 2"/>
                  <a:gd name="T13" fmla="*/ 1 h 3"/>
                  <a:gd name="T14" fmla="*/ 0 w 2"/>
                  <a:gd name="T15" fmla="*/ 1 h 3"/>
                  <a:gd name="T16" fmla="*/ 0 w 2"/>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3">
                    <a:moveTo>
                      <a:pt x="0" y="0"/>
                    </a:moveTo>
                    <a:lnTo>
                      <a:pt x="1" y="0"/>
                    </a:lnTo>
                    <a:lnTo>
                      <a:pt x="1" y="0"/>
                    </a:lnTo>
                    <a:lnTo>
                      <a:pt x="1" y="1"/>
                    </a:lnTo>
                    <a:lnTo>
                      <a:pt x="1" y="2"/>
                    </a:lnTo>
                    <a:lnTo>
                      <a:pt x="1" y="2"/>
                    </a:lnTo>
                    <a:lnTo>
                      <a:pt x="1" y="1"/>
                    </a:lnTo>
                    <a:lnTo>
                      <a:pt x="0"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3" name="Freeform 455"/>
              <p:cNvSpPr>
                <a:spLocks/>
              </p:cNvSpPr>
              <p:nvPr/>
            </p:nvSpPr>
            <p:spPr bwMode="auto">
              <a:xfrm>
                <a:off x="2439" y="2750"/>
                <a:ext cx="6" cy="8"/>
              </a:xfrm>
              <a:custGeom>
                <a:avLst/>
                <a:gdLst>
                  <a:gd name="T0" fmla="*/ 0 w 6"/>
                  <a:gd name="T1" fmla="*/ 0 h 8"/>
                  <a:gd name="T2" fmla="*/ 3 w 6"/>
                  <a:gd name="T3" fmla="*/ 0 h 8"/>
                  <a:gd name="T4" fmla="*/ 5 w 6"/>
                  <a:gd name="T5" fmla="*/ 1 h 8"/>
                  <a:gd name="T6" fmla="*/ 5 w 6"/>
                  <a:gd name="T7" fmla="*/ 4 h 8"/>
                  <a:gd name="T8" fmla="*/ 5 w 6"/>
                  <a:gd name="T9" fmla="*/ 6 h 8"/>
                  <a:gd name="T10" fmla="*/ 3 w 6"/>
                  <a:gd name="T11" fmla="*/ 7 h 8"/>
                  <a:gd name="T12" fmla="*/ 3 w 6"/>
                  <a:gd name="T13" fmla="*/ 4 h 8"/>
                  <a:gd name="T14" fmla="*/ 2 w 6"/>
                  <a:gd name="T15" fmla="*/ 2 h 8"/>
                  <a:gd name="T16" fmla="*/ 0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0" y="0"/>
                    </a:moveTo>
                    <a:lnTo>
                      <a:pt x="3" y="0"/>
                    </a:lnTo>
                    <a:lnTo>
                      <a:pt x="5" y="1"/>
                    </a:lnTo>
                    <a:lnTo>
                      <a:pt x="5" y="4"/>
                    </a:lnTo>
                    <a:lnTo>
                      <a:pt x="5" y="6"/>
                    </a:lnTo>
                    <a:lnTo>
                      <a:pt x="3" y="7"/>
                    </a:lnTo>
                    <a:lnTo>
                      <a:pt x="3" y="4"/>
                    </a:lnTo>
                    <a:lnTo>
                      <a:pt x="2" y="2"/>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4" name="Freeform 456"/>
              <p:cNvSpPr>
                <a:spLocks/>
              </p:cNvSpPr>
              <p:nvPr/>
            </p:nvSpPr>
            <p:spPr bwMode="auto">
              <a:xfrm>
                <a:off x="2427" y="2745"/>
                <a:ext cx="3" cy="5"/>
              </a:xfrm>
              <a:custGeom>
                <a:avLst/>
                <a:gdLst>
                  <a:gd name="T0" fmla="*/ 1 w 3"/>
                  <a:gd name="T1" fmla="*/ 0 h 5"/>
                  <a:gd name="T2" fmla="*/ 1 w 3"/>
                  <a:gd name="T3" fmla="*/ 0 h 5"/>
                  <a:gd name="T4" fmla="*/ 1 w 3"/>
                  <a:gd name="T5" fmla="*/ 1 h 5"/>
                  <a:gd name="T6" fmla="*/ 1 w 3"/>
                  <a:gd name="T7" fmla="*/ 2 h 5"/>
                  <a:gd name="T8" fmla="*/ 1 w 3"/>
                  <a:gd name="T9" fmla="*/ 2 h 5"/>
                  <a:gd name="T10" fmla="*/ 2 w 3"/>
                  <a:gd name="T11" fmla="*/ 3 h 5"/>
                  <a:gd name="T12" fmla="*/ 2 w 3"/>
                  <a:gd name="T13" fmla="*/ 4 h 5"/>
                  <a:gd name="T14" fmla="*/ 1 w 3"/>
                  <a:gd name="T15" fmla="*/ 4 h 5"/>
                  <a:gd name="T16" fmla="*/ 1 w 3"/>
                  <a:gd name="T17" fmla="*/ 4 h 5"/>
                  <a:gd name="T18" fmla="*/ 0 w 3"/>
                  <a:gd name="T19" fmla="*/ 3 h 5"/>
                  <a:gd name="T20" fmla="*/ 0 w 3"/>
                  <a:gd name="T21" fmla="*/ 1 h 5"/>
                  <a:gd name="T22" fmla="*/ 1 w 3"/>
                  <a:gd name="T23" fmla="*/ 1 h 5"/>
                  <a:gd name="T24" fmla="*/ 1 w 3"/>
                  <a:gd name="T25" fmla="*/ 1 h 5"/>
                  <a:gd name="T26" fmla="*/ 1 w 3"/>
                  <a:gd name="T2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5">
                    <a:moveTo>
                      <a:pt x="1" y="0"/>
                    </a:moveTo>
                    <a:lnTo>
                      <a:pt x="1" y="0"/>
                    </a:lnTo>
                    <a:lnTo>
                      <a:pt x="1" y="1"/>
                    </a:lnTo>
                    <a:lnTo>
                      <a:pt x="1" y="2"/>
                    </a:lnTo>
                    <a:lnTo>
                      <a:pt x="1" y="2"/>
                    </a:lnTo>
                    <a:lnTo>
                      <a:pt x="2" y="3"/>
                    </a:lnTo>
                    <a:lnTo>
                      <a:pt x="2" y="4"/>
                    </a:lnTo>
                    <a:lnTo>
                      <a:pt x="1" y="4"/>
                    </a:lnTo>
                    <a:lnTo>
                      <a:pt x="1" y="4"/>
                    </a:lnTo>
                    <a:lnTo>
                      <a:pt x="0" y="3"/>
                    </a:lnTo>
                    <a:lnTo>
                      <a:pt x="0" y="1"/>
                    </a:lnTo>
                    <a:lnTo>
                      <a:pt x="1" y="1"/>
                    </a:lnTo>
                    <a:lnTo>
                      <a:pt x="1" y="1"/>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5" name="Freeform 457"/>
              <p:cNvSpPr>
                <a:spLocks/>
              </p:cNvSpPr>
              <p:nvPr/>
            </p:nvSpPr>
            <p:spPr bwMode="auto">
              <a:xfrm>
                <a:off x="2420" y="2745"/>
                <a:ext cx="10" cy="6"/>
              </a:xfrm>
              <a:custGeom>
                <a:avLst/>
                <a:gdLst>
                  <a:gd name="T0" fmla="*/ 5 w 10"/>
                  <a:gd name="T1" fmla="*/ 0 h 6"/>
                  <a:gd name="T2" fmla="*/ 4 w 10"/>
                  <a:gd name="T3" fmla="*/ 2 h 6"/>
                  <a:gd name="T4" fmla="*/ 4 w 10"/>
                  <a:gd name="T5" fmla="*/ 3 h 6"/>
                  <a:gd name="T6" fmla="*/ 7 w 10"/>
                  <a:gd name="T7" fmla="*/ 3 h 6"/>
                  <a:gd name="T8" fmla="*/ 9 w 10"/>
                  <a:gd name="T9" fmla="*/ 3 h 6"/>
                  <a:gd name="T10" fmla="*/ 9 w 10"/>
                  <a:gd name="T11" fmla="*/ 4 h 6"/>
                  <a:gd name="T12" fmla="*/ 5 w 10"/>
                  <a:gd name="T13" fmla="*/ 5 h 6"/>
                  <a:gd name="T14" fmla="*/ 2 w 10"/>
                  <a:gd name="T15" fmla="*/ 4 h 6"/>
                  <a:gd name="T16" fmla="*/ 0 w 10"/>
                  <a:gd name="T17" fmla="*/ 3 h 6"/>
                  <a:gd name="T18" fmla="*/ 0 w 10"/>
                  <a:gd name="T19" fmla="*/ 2 h 6"/>
                  <a:gd name="T20" fmla="*/ 2 w 10"/>
                  <a:gd name="T21" fmla="*/ 1 h 6"/>
                  <a:gd name="T22" fmla="*/ 4 w 10"/>
                  <a:gd name="T23" fmla="*/ 1 h 6"/>
                  <a:gd name="T24" fmla="*/ 5 w 10"/>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5" y="0"/>
                    </a:moveTo>
                    <a:lnTo>
                      <a:pt x="4" y="2"/>
                    </a:lnTo>
                    <a:lnTo>
                      <a:pt x="4" y="3"/>
                    </a:lnTo>
                    <a:lnTo>
                      <a:pt x="7" y="3"/>
                    </a:lnTo>
                    <a:lnTo>
                      <a:pt x="9" y="3"/>
                    </a:lnTo>
                    <a:lnTo>
                      <a:pt x="9" y="4"/>
                    </a:lnTo>
                    <a:lnTo>
                      <a:pt x="5" y="5"/>
                    </a:lnTo>
                    <a:lnTo>
                      <a:pt x="2" y="4"/>
                    </a:lnTo>
                    <a:lnTo>
                      <a:pt x="0" y="3"/>
                    </a:lnTo>
                    <a:lnTo>
                      <a:pt x="0" y="2"/>
                    </a:lnTo>
                    <a:lnTo>
                      <a:pt x="2" y="1"/>
                    </a:lnTo>
                    <a:lnTo>
                      <a:pt x="4" y="1"/>
                    </a:lnTo>
                    <a:lnTo>
                      <a:pt x="5"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81" name="Line 458"/>
            <p:cNvSpPr>
              <a:spLocks noChangeShapeType="1"/>
            </p:cNvSpPr>
            <p:nvPr/>
          </p:nvSpPr>
          <p:spPr bwMode="auto">
            <a:xfrm>
              <a:off x="1641705" y="2082102"/>
              <a:ext cx="1549434" cy="482683"/>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 name="Freeform 459"/>
            <p:cNvSpPr>
              <a:spLocks/>
            </p:cNvSpPr>
            <p:nvPr/>
          </p:nvSpPr>
          <p:spPr bwMode="auto">
            <a:xfrm>
              <a:off x="1557952" y="2046838"/>
              <a:ext cx="2620592" cy="1465680"/>
            </a:xfrm>
            <a:custGeom>
              <a:avLst/>
              <a:gdLst>
                <a:gd name="T0" fmla="*/ 0 w 1046"/>
                <a:gd name="T1" fmla="*/ 0 h 411"/>
                <a:gd name="T2" fmla="*/ 751 w 1046"/>
                <a:gd name="T3" fmla="*/ 410 h 411"/>
                <a:gd name="T4" fmla="*/ 1045 w 1046"/>
                <a:gd name="T5" fmla="*/ 315 h 411"/>
                <a:gd name="T6" fmla="*/ 822 w 1046"/>
                <a:gd name="T7" fmla="*/ 190 h 411"/>
                <a:gd name="T8" fmla="*/ 523 w 1046"/>
                <a:gd name="T9" fmla="*/ 291 h 411"/>
                <a:gd name="T10" fmla="*/ 827 w 1046"/>
                <a:gd name="T11" fmla="*/ 190 h 411"/>
                <a:gd name="T12" fmla="*/ 0 w 1046"/>
                <a:gd name="T13" fmla="*/ 0 h 411"/>
              </a:gdLst>
              <a:ahLst/>
              <a:cxnLst>
                <a:cxn ang="0">
                  <a:pos x="T0" y="T1"/>
                </a:cxn>
                <a:cxn ang="0">
                  <a:pos x="T2" y="T3"/>
                </a:cxn>
                <a:cxn ang="0">
                  <a:pos x="T4" y="T5"/>
                </a:cxn>
                <a:cxn ang="0">
                  <a:pos x="T6" y="T7"/>
                </a:cxn>
                <a:cxn ang="0">
                  <a:pos x="T8" y="T9"/>
                </a:cxn>
                <a:cxn ang="0">
                  <a:pos x="T10" y="T11"/>
                </a:cxn>
                <a:cxn ang="0">
                  <a:pos x="T12" y="T13"/>
                </a:cxn>
              </a:cxnLst>
              <a:rect l="0" t="0" r="r" b="b"/>
              <a:pathLst>
                <a:path w="1046" h="411">
                  <a:moveTo>
                    <a:pt x="0" y="0"/>
                  </a:moveTo>
                  <a:lnTo>
                    <a:pt x="751" y="410"/>
                  </a:lnTo>
                  <a:lnTo>
                    <a:pt x="1045" y="315"/>
                  </a:lnTo>
                  <a:lnTo>
                    <a:pt x="822" y="190"/>
                  </a:lnTo>
                  <a:lnTo>
                    <a:pt x="523" y="291"/>
                  </a:lnTo>
                  <a:lnTo>
                    <a:pt x="827" y="190"/>
                  </a:lnTo>
                  <a:lnTo>
                    <a:pt x="0" y="0"/>
                  </a:lnTo>
                </a:path>
              </a:pathLst>
            </a:custGeom>
            <a:solidFill>
              <a:srgbClr val="DADADA"/>
            </a:solidFill>
            <a:ln w="12700" cap="rnd" cmpd="sng">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83" name="Group 460"/>
            <p:cNvGrpSpPr>
              <a:grpSpLocks/>
            </p:cNvGrpSpPr>
            <p:nvPr/>
          </p:nvGrpSpPr>
          <p:grpSpPr bwMode="auto">
            <a:xfrm>
              <a:off x="3482070" y="3049672"/>
              <a:ext cx="268892" cy="156485"/>
              <a:chOff x="2753" y="2749"/>
              <a:chExt cx="107" cy="44"/>
            </a:xfrm>
          </p:grpSpPr>
          <p:sp>
            <p:nvSpPr>
              <p:cNvPr id="660" name="Freeform 461"/>
              <p:cNvSpPr>
                <a:spLocks/>
              </p:cNvSpPr>
              <p:nvPr/>
            </p:nvSpPr>
            <p:spPr bwMode="auto">
              <a:xfrm>
                <a:off x="2775" y="2764"/>
                <a:ext cx="12" cy="10"/>
              </a:xfrm>
              <a:custGeom>
                <a:avLst/>
                <a:gdLst>
                  <a:gd name="T0" fmla="*/ 8 w 12"/>
                  <a:gd name="T1" fmla="*/ 1 h 10"/>
                  <a:gd name="T2" fmla="*/ 10 w 12"/>
                  <a:gd name="T3" fmla="*/ 0 h 10"/>
                  <a:gd name="T4" fmla="*/ 11 w 12"/>
                  <a:gd name="T5" fmla="*/ 8 h 10"/>
                  <a:gd name="T6" fmla="*/ 6 w 12"/>
                  <a:gd name="T7" fmla="*/ 9 h 10"/>
                  <a:gd name="T8" fmla="*/ 3 w 12"/>
                  <a:gd name="T9" fmla="*/ 8 h 10"/>
                  <a:gd name="T10" fmla="*/ 0 w 12"/>
                  <a:gd name="T11" fmla="*/ 5 h 10"/>
                  <a:gd name="T12" fmla="*/ 3 w 12"/>
                  <a:gd name="T13" fmla="*/ 3 h 10"/>
                  <a:gd name="T14" fmla="*/ 8 w 12"/>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8" y="1"/>
                    </a:moveTo>
                    <a:lnTo>
                      <a:pt x="10" y="0"/>
                    </a:lnTo>
                    <a:lnTo>
                      <a:pt x="11" y="8"/>
                    </a:lnTo>
                    <a:lnTo>
                      <a:pt x="6" y="9"/>
                    </a:lnTo>
                    <a:lnTo>
                      <a:pt x="3" y="8"/>
                    </a:lnTo>
                    <a:lnTo>
                      <a:pt x="0" y="5"/>
                    </a:lnTo>
                    <a:lnTo>
                      <a:pt x="3" y="3"/>
                    </a:lnTo>
                    <a:lnTo>
                      <a:pt x="8"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1" name="Freeform 462"/>
              <p:cNvSpPr>
                <a:spLocks/>
              </p:cNvSpPr>
              <p:nvPr/>
            </p:nvSpPr>
            <p:spPr bwMode="auto">
              <a:xfrm>
                <a:off x="2775" y="2764"/>
                <a:ext cx="18" cy="12"/>
              </a:xfrm>
              <a:custGeom>
                <a:avLst/>
                <a:gdLst>
                  <a:gd name="T0" fmla="*/ 12 w 18"/>
                  <a:gd name="T1" fmla="*/ 1 h 12"/>
                  <a:gd name="T2" fmla="*/ 15 w 18"/>
                  <a:gd name="T3" fmla="*/ 0 h 12"/>
                  <a:gd name="T4" fmla="*/ 17 w 18"/>
                  <a:gd name="T5" fmla="*/ 9 h 12"/>
                  <a:gd name="T6" fmla="*/ 9 w 18"/>
                  <a:gd name="T7" fmla="*/ 11 h 12"/>
                  <a:gd name="T8" fmla="*/ 4 w 18"/>
                  <a:gd name="T9" fmla="*/ 10 h 12"/>
                  <a:gd name="T10" fmla="*/ 0 w 18"/>
                  <a:gd name="T11" fmla="*/ 6 h 12"/>
                  <a:gd name="T12" fmla="*/ 4 w 18"/>
                  <a:gd name="T13" fmla="*/ 3 h 12"/>
                  <a:gd name="T14" fmla="*/ 12 w 18"/>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12" y="1"/>
                    </a:moveTo>
                    <a:lnTo>
                      <a:pt x="15" y="0"/>
                    </a:lnTo>
                    <a:lnTo>
                      <a:pt x="17" y="9"/>
                    </a:lnTo>
                    <a:lnTo>
                      <a:pt x="9" y="11"/>
                    </a:lnTo>
                    <a:lnTo>
                      <a:pt x="4" y="10"/>
                    </a:lnTo>
                    <a:lnTo>
                      <a:pt x="0" y="6"/>
                    </a:lnTo>
                    <a:lnTo>
                      <a:pt x="4" y="3"/>
                    </a:lnTo>
                    <a:lnTo>
                      <a:pt x="12"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2" name="Freeform 463"/>
              <p:cNvSpPr>
                <a:spLocks/>
              </p:cNvSpPr>
              <p:nvPr/>
            </p:nvSpPr>
            <p:spPr bwMode="auto">
              <a:xfrm>
                <a:off x="2795" y="2764"/>
                <a:ext cx="65" cy="25"/>
              </a:xfrm>
              <a:custGeom>
                <a:avLst/>
                <a:gdLst>
                  <a:gd name="T0" fmla="*/ 64 w 65"/>
                  <a:gd name="T1" fmla="*/ 2 h 25"/>
                  <a:gd name="T2" fmla="*/ 61 w 65"/>
                  <a:gd name="T3" fmla="*/ 8 h 25"/>
                  <a:gd name="T4" fmla="*/ 55 w 65"/>
                  <a:gd name="T5" fmla="*/ 12 h 25"/>
                  <a:gd name="T6" fmla="*/ 17 w 65"/>
                  <a:gd name="T7" fmla="*/ 24 h 25"/>
                  <a:gd name="T8" fmla="*/ 9 w 65"/>
                  <a:gd name="T9" fmla="*/ 24 h 25"/>
                  <a:gd name="T10" fmla="*/ 3 w 65"/>
                  <a:gd name="T11" fmla="*/ 22 h 25"/>
                  <a:gd name="T12" fmla="*/ 0 w 65"/>
                  <a:gd name="T13" fmla="*/ 19 h 25"/>
                  <a:gd name="T14" fmla="*/ 6 w 65"/>
                  <a:gd name="T15" fmla="*/ 14 h 25"/>
                  <a:gd name="T16" fmla="*/ 50 w 65"/>
                  <a:gd name="T17" fmla="*/ 0 h 25"/>
                  <a:gd name="T18" fmla="*/ 58 w 65"/>
                  <a:gd name="T19" fmla="*/ 0 h 25"/>
                  <a:gd name="T20" fmla="*/ 64 w 65"/>
                  <a:gd name="T21"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25">
                    <a:moveTo>
                      <a:pt x="64" y="2"/>
                    </a:moveTo>
                    <a:lnTo>
                      <a:pt x="61" y="8"/>
                    </a:lnTo>
                    <a:lnTo>
                      <a:pt x="55" y="12"/>
                    </a:lnTo>
                    <a:lnTo>
                      <a:pt x="17" y="24"/>
                    </a:lnTo>
                    <a:lnTo>
                      <a:pt x="9" y="24"/>
                    </a:lnTo>
                    <a:lnTo>
                      <a:pt x="3" y="22"/>
                    </a:lnTo>
                    <a:lnTo>
                      <a:pt x="0" y="19"/>
                    </a:lnTo>
                    <a:lnTo>
                      <a:pt x="6" y="14"/>
                    </a:lnTo>
                    <a:lnTo>
                      <a:pt x="50" y="0"/>
                    </a:lnTo>
                    <a:lnTo>
                      <a:pt x="58" y="0"/>
                    </a:lnTo>
                    <a:lnTo>
                      <a:pt x="64"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3" name="Freeform 464"/>
              <p:cNvSpPr>
                <a:spLocks/>
              </p:cNvSpPr>
              <p:nvPr/>
            </p:nvSpPr>
            <p:spPr bwMode="auto">
              <a:xfrm>
                <a:off x="2795" y="2764"/>
                <a:ext cx="65" cy="29"/>
              </a:xfrm>
              <a:custGeom>
                <a:avLst/>
                <a:gdLst>
                  <a:gd name="T0" fmla="*/ 64 w 65"/>
                  <a:gd name="T1" fmla="*/ 3 h 29"/>
                  <a:gd name="T2" fmla="*/ 61 w 65"/>
                  <a:gd name="T3" fmla="*/ 9 h 29"/>
                  <a:gd name="T4" fmla="*/ 55 w 65"/>
                  <a:gd name="T5" fmla="*/ 14 h 29"/>
                  <a:gd name="T6" fmla="*/ 17 w 65"/>
                  <a:gd name="T7" fmla="*/ 28 h 29"/>
                  <a:gd name="T8" fmla="*/ 9 w 65"/>
                  <a:gd name="T9" fmla="*/ 28 h 29"/>
                  <a:gd name="T10" fmla="*/ 3 w 65"/>
                  <a:gd name="T11" fmla="*/ 26 h 29"/>
                  <a:gd name="T12" fmla="*/ 0 w 65"/>
                  <a:gd name="T13" fmla="*/ 23 h 29"/>
                  <a:gd name="T14" fmla="*/ 6 w 65"/>
                  <a:gd name="T15" fmla="*/ 16 h 29"/>
                  <a:gd name="T16" fmla="*/ 50 w 65"/>
                  <a:gd name="T17" fmla="*/ 0 h 29"/>
                  <a:gd name="T18" fmla="*/ 58 w 65"/>
                  <a:gd name="T19" fmla="*/ 0 h 29"/>
                  <a:gd name="T20" fmla="*/ 64 w 65"/>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29">
                    <a:moveTo>
                      <a:pt x="64" y="3"/>
                    </a:moveTo>
                    <a:lnTo>
                      <a:pt x="61" y="9"/>
                    </a:lnTo>
                    <a:lnTo>
                      <a:pt x="55" y="14"/>
                    </a:lnTo>
                    <a:lnTo>
                      <a:pt x="17" y="28"/>
                    </a:lnTo>
                    <a:lnTo>
                      <a:pt x="9" y="28"/>
                    </a:lnTo>
                    <a:lnTo>
                      <a:pt x="3" y="26"/>
                    </a:lnTo>
                    <a:lnTo>
                      <a:pt x="0" y="23"/>
                    </a:lnTo>
                    <a:lnTo>
                      <a:pt x="6" y="16"/>
                    </a:lnTo>
                    <a:lnTo>
                      <a:pt x="50" y="0"/>
                    </a:lnTo>
                    <a:lnTo>
                      <a:pt x="58" y="0"/>
                    </a:lnTo>
                    <a:lnTo>
                      <a:pt x="64" y="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4" name="Freeform 465"/>
              <p:cNvSpPr>
                <a:spLocks/>
              </p:cNvSpPr>
              <p:nvPr/>
            </p:nvSpPr>
            <p:spPr bwMode="auto">
              <a:xfrm>
                <a:off x="2772" y="2749"/>
                <a:ext cx="86" cy="37"/>
              </a:xfrm>
              <a:custGeom>
                <a:avLst/>
                <a:gdLst>
                  <a:gd name="T0" fmla="*/ 15 w 86"/>
                  <a:gd name="T1" fmla="*/ 9 h 37"/>
                  <a:gd name="T2" fmla="*/ 15 w 86"/>
                  <a:gd name="T3" fmla="*/ 10 h 37"/>
                  <a:gd name="T4" fmla="*/ 5 w 86"/>
                  <a:gd name="T5" fmla="*/ 11 h 37"/>
                  <a:gd name="T6" fmla="*/ 0 w 86"/>
                  <a:gd name="T7" fmla="*/ 16 h 37"/>
                  <a:gd name="T8" fmla="*/ 4 w 86"/>
                  <a:gd name="T9" fmla="*/ 20 h 37"/>
                  <a:gd name="T10" fmla="*/ 7 w 86"/>
                  <a:gd name="T11" fmla="*/ 17 h 37"/>
                  <a:gd name="T12" fmla="*/ 14 w 86"/>
                  <a:gd name="T13" fmla="*/ 14 h 37"/>
                  <a:gd name="T14" fmla="*/ 14 w 86"/>
                  <a:gd name="T15" fmla="*/ 19 h 37"/>
                  <a:gd name="T16" fmla="*/ 17 w 86"/>
                  <a:gd name="T17" fmla="*/ 23 h 37"/>
                  <a:gd name="T18" fmla="*/ 23 w 86"/>
                  <a:gd name="T19" fmla="*/ 25 h 37"/>
                  <a:gd name="T20" fmla="*/ 18 w 86"/>
                  <a:gd name="T21" fmla="*/ 29 h 37"/>
                  <a:gd name="T22" fmla="*/ 17 w 86"/>
                  <a:gd name="T23" fmla="*/ 32 h 37"/>
                  <a:gd name="T24" fmla="*/ 23 w 86"/>
                  <a:gd name="T25" fmla="*/ 36 h 37"/>
                  <a:gd name="T26" fmla="*/ 25 w 86"/>
                  <a:gd name="T27" fmla="*/ 32 h 37"/>
                  <a:gd name="T28" fmla="*/ 29 w 86"/>
                  <a:gd name="T29" fmla="*/ 29 h 37"/>
                  <a:gd name="T30" fmla="*/ 37 w 86"/>
                  <a:gd name="T31" fmla="*/ 26 h 37"/>
                  <a:gd name="T32" fmla="*/ 52 w 86"/>
                  <a:gd name="T33" fmla="*/ 21 h 37"/>
                  <a:gd name="T34" fmla="*/ 64 w 86"/>
                  <a:gd name="T35" fmla="*/ 17 h 37"/>
                  <a:gd name="T36" fmla="*/ 75 w 86"/>
                  <a:gd name="T37" fmla="*/ 14 h 37"/>
                  <a:gd name="T38" fmla="*/ 81 w 86"/>
                  <a:gd name="T39" fmla="*/ 15 h 37"/>
                  <a:gd name="T40" fmla="*/ 85 w 86"/>
                  <a:gd name="T41" fmla="*/ 16 h 37"/>
                  <a:gd name="T42" fmla="*/ 69 w 86"/>
                  <a:gd name="T43" fmla="*/ 1 h 37"/>
                  <a:gd name="T44" fmla="*/ 61 w 86"/>
                  <a:gd name="T45" fmla="*/ 0 h 37"/>
                  <a:gd name="T46" fmla="*/ 51 w 86"/>
                  <a:gd name="T47" fmla="*/ 2 h 37"/>
                  <a:gd name="T48" fmla="*/ 15 w 86"/>
                  <a:gd name="T49"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7">
                    <a:moveTo>
                      <a:pt x="15" y="9"/>
                    </a:moveTo>
                    <a:lnTo>
                      <a:pt x="15" y="10"/>
                    </a:lnTo>
                    <a:lnTo>
                      <a:pt x="5" y="11"/>
                    </a:lnTo>
                    <a:lnTo>
                      <a:pt x="0" y="16"/>
                    </a:lnTo>
                    <a:lnTo>
                      <a:pt x="4" y="20"/>
                    </a:lnTo>
                    <a:lnTo>
                      <a:pt x="7" y="17"/>
                    </a:lnTo>
                    <a:lnTo>
                      <a:pt x="14" y="14"/>
                    </a:lnTo>
                    <a:lnTo>
                      <a:pt x="14" y="19"/>
                    </a:lnTo>
                    <a:lnTo>
                      <a:pt x="17" y="23"/>
                    </a:lnTo>
                    <a:lnTo>
                      <a:pt x="23" y="25"/>
                    </a:lnTo>
                    <a:lnTo>
                      <a:pt x="18" y="29"/>
                    </a:lnTo>
                    <a:lnTo>
                      <a:pt x="17" y="32"/>
                    </a:lnTo>
                    <a:lnTo>
                      <a:pt x="23" y="36"/>
                    </a:lnTo>
                    <a:lnTo>
                      <a:pt x="25" y="32"/>
                    </a:lnTo>
                    <a:lnTo>
                      <a:pt x="29" y="29"/>
                    </a:lnTo>
                    <a:lnTo>
                      <a:pt x="37" y="26"/>
                    </a:lnTo>
                    <a:lnTo>
                      <a:pt x="52" y="21"/>
                    </a:lnTo>
                    <a:lnTo>
                      <a:pt x="64" y="17"/>
                    </a:lnTo>
                    <a:lnTo>
                      <a:pt x="75" y="14"/>
                    </a:lnTo>
                    <a:lnTo>
                      <a:pt x="81" y="15"/>
                    </a:lnTo>
                    <a:lnTo>
                      <a:pt x="85" y="16"/>
                    </a:lnTo>
                    <a:lnTo>
                      <a:pt x="69" y="1"/>
                    </a:lnTo>
                    <a:lnTo>
                      <a:pt x="61" y="0"/>
                    </a:lnTo>
                    <a:lnTo>
                      <a:pt x="51" y="2"/>
                    </a:lnTo>
                    <a:lnTo>
                      <a:pt x="15" y="9"/>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 name="Freeform 466"/>
              <p:cNvSpPr>
                <a:spLocks/>
              </p:cNvSpPr>
              <p:nvPr/>
            </p:nvSpPr>
            <p:spPr bwMode="auto">
              <a:xfrm>
                <a:off x="2772" y="2749"/>
                <a:ext cx="88" cy="40"/>
              </a:xfrm>
              <a:custGeom>
                <a:avLst/>
                <a:gdLst>
                  <a:gd name="T0" fmla="*/ 15 w 88"/>
                  <a:gd name="T1" fmla="*/ 10 h 40"/>
                  <a:gd name="T2" fmla="*/ 15 w 88"/>
                  <a:gd name="T3" fmla="*/ 10 h 40"/>
                  <a:gd name="T4" fmla="*/ 5 w 88"/>
                  <a:gd name="T5" fmla="*/ 12 h 40"/>
                  <a:gd name="T6" fmla="*/ 0 w 88"/>
                  <a:gd name="T7" fmla="*/ 17 h 40"/>
                  <a:gd name="T8" fmla="*/ 4 w 88"/>
                  <a:gd name="T9" fmla="*/ 22 h 40"/>
                  <a:gd name="T10" fmla="*/ 7 w 88"/>
                  <a:gd name="T11" fmla="*/ 18 h 40"/>
                  <a:gd name="T12" fmla="*/ 14 w 88"/>
                  <a:gd name="T13" fmla="*/ 15 h 40"/>
                  <a:gd name="T14" fmla="*/ 14 w 88"/>
                  <a:gd name="T15" fmla="*/ 21 h 40"/>
                  <a:gd name="T16" fmla="*/ 18 w 88"/>
                  <a:gd name="T17" fmla="*/ 25 h 40"/>
                  <a:gd name="T18" fmla="*/ 24 w 88"/>
                  <a:gd name="T19" fmla="*/ 28 h 40"/>
                  <a:gd name="T20" fmla="*/ 19 w 88"/>
                  <a:gd name="T21" fmla="*/ 32 h 40"/>
                  <a:gd name="T22" fmla="*/ 18 w 88"/>
                  <a:gd name="T23" fmla="*/ 34 h 40"/>
                  <a:gd name="T24" fmla="*/ 23 w 88"/>
                  <a:gd name="T25" fmla="*/ 39 h 40"/>
                  <a:gd name="T26" fmla="*/ 26 w 88"/>
                  <a:gd name="T27" fmla="*/ 35 h 40"/>
                  <a:gd name="T28" fmla="*/ 30 w 88"/>
                  <a:gd name="T29" fmla="*/ 32 h 40"/>
                  <a:gd name="T30" fmla="*/ 38 w 88"/>
                  <a:gd name="T31" fmla="*/ 28 h 40"/>
                  <a:gd name="T32" fmla="*/ 53 w 88"/>
                  <a:gd name="T33" fmla="*/ 23 h 40"/>
                  <a:gd name="T34" fmla="*/ 65 w 88"/>
                  <a:gd name="T35" fmla="*/ 18 h 40"/>
                  <a:gd name="T36" fmla="*/ 77 w 88"/>
                  <a:gd name="T37" fmla="*/ 15 h 40"/>
                  <a:gd name="T38" fmla="*/ 83 w 88"/>
                  <a:gd name="T39" fmla="*/ 16 h 40"/>
                  <a:gd name="T40" fmla="*/ 87 w 88"/>
                  <a:gd name="T41" fmla="*/ 17 h 40"/>
                  <a:gd name="T42" fmla="*/ 71 w 88"/>
                  <a:gd name="T43" fmla="*/ 1 h 40"/>
                  <a:gd name="T44" fmla="*/ 62 w 88"/>
                  <a:gd name="T45" fmla="*/ 0 h 40"/>
                  <a:gd name="T46" fmla="*/ 52 w 88"/>
                  <a:gd name="T47" fmla="*/ 2 h 40"/>
                  <a:gd name="T48" fmla="*/ 15 w 88"/>
                  <a:gd name="T49"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40">
                    <a:moveTo>
                      <a:pt x="15" y="10"/>
                    </a:moveTo>
                    <a:lnTo>
                      <a:pt x="15" y="10"/>
                    </a:lnTo>
                    <a:lnTo>
                      <a:pt x="5" y="12"/>
                    </a:lnTo>
                    <a:lnTo>
                      <a:pt x="0" y="17"/>
                    </a:lnTo>
                    <a:lnTo>
                      <a:pt x="4" y="22"/>
                    </a:lnTo>
                    <a:lnTo>
                      <a:pt x="7" y="18"/>
                    </a:lnTo>
                    <a:lnTo>
                      <a:pt x="14" y="15"/>
                    </a:lnTo>
                    <a:lnTo>
                      <a:pt x="14" y="21"/>
                    </a:lnTo>
                    <a:lnTo>
                      <a:pt x="18" y="25"/>
                    </a:lnTo>
                    <a:lnTo>
                      <a:pt x="24" y="28"/>
                    </a:lnTo>
                    <a:lnTo>
                      <a:pt x="19" y="32"/>
                    </a:lnTo>
                    <a:lnTo>
                      <a:pt x="18" y="34"/>
                    </a:lnTo>
                    <a:lnTo>
                      <a:pt x="23" y="39"/>
                    </a:lnTo>
                    <a:lnTo>
                      <a:pt x="26" y="35"/>
                    </a:lnTo>
                    <a:lnTo>
                      <a:pt x="30" y="32"/>
                    </a:lnTo>
                    <a:lnTo>
                      <a:pt x="38" y="28"/>
                    </a:lnTo>
                    <a:lnTo>
                      <a:pt x="53" y="23"/>
                    </a:lnTo>
                    <a:lnTo>
                      <a:pt x="65" y="18"/>
                    </a:lnTo>
                    <a:lnTo>
                      <a:pt x="77" y="15"/>
                    </a:lnTo>
                    <a:lnTo>
                      <a:pt x="83" y="16"/>
                    </a:lnTo>
                    <a:lnTo>
                      <a:pt x="87" y="17"/>
                    </a:lnTo>
                    <a:lnTo>
                      <a:pt x="71" y="1"/>
                    </a:lnTo>
                    <a:lnTo>
                      <a:pt x="62" y="0"/>
                    </a:lnTo>
                    <a:lnTo>
                      <a:pt x="52" y="2"/>
                    </a:lnTo>
                    <a:lnTo>
                      <a:pt x="15" y="1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6" name="Freeform 467"/>
              <p:cNvSpPr>
                <a:spLocks/>
              </p:cNvSpPr>
              <p:nvPr/>
            </p:nvSpPr>
            <p:spPr bwMode="auto">
              <a:xfrm>
                <a:off x="2802" y="2762"/>
                <a:ext cx="26" cy="14"/>
              </a:xfrm>
              <a:custGeom>
                <a:avLst/>
                <a:gdLst>
                  <a:gd name="T0" fmla="*/ 6 w 26"/>
                  <a:gd name="T1" fmla="*/ 7 h 14"/>
                  <a:gd name="T2" fmla="*/ 2 w 26"/>
                  <a:gd name="T3" fmla="*/ 10 h 14"/>
                  <a:gd name="T4" fmla="*/ 0 w 26"/>
                  <a:gd name="T5" fmla="*/ 13 h 14"/>
                  <a:gd name="T6" fmla="*/ 6 w 26"/>
                  <a:gd name="T7" fmla="*/ 11 h 14"/>
                  <a:gd name="T8" fmla="*/ 11 w 26"/>
                  <a:gd name="T9" fmla="*/ 9 h 14"/>
                  <a:gd name="T10" fmla="*/ 17 w 26"/>
                  <a:gd name="T11" fmla="*/ 7 h 14"/>
                  <a:gd name="T12" fmla="*/ 25 w 26"/>
                  <a:gd name="T13" fmla="*/ 3 h 14"/>
                  <a:gd name="T14" fmla="*/ 22 w 26"/>
                  <a:gd name="T15" fmla="*/ 0 h 14"/>
                  <a:gd name="T16" fmla="*/ 6 w 26"/>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4">
                    <a:moveTo>
                      <a:pt x="6" y="7"/>
                    </a:moveTo>
                    <a:lnTo>
                      <a:pt x="2" y="10"/>
                    </a:lnTo>
                    <a:lnTo>
                      <a:pt x="0" y="13"/>
                    </a:lnTo>
                    <a:lnTo>
                      <a:pt x="6" y="11"/>
                    </a:lnTo>
                    <a:lnTo>
                      <a:pt x="11" y="9"/>
                    </a:lnTo>
                    <a:lnTo>
                      <a:pt x="17" y="7"/>
                    </a:lnTo>
                    <a:lnTo>
                      <a:pt x="25" y="3"/>
                    </a:lnTo>
                    <a:lnTo>
                      <a:pt x="22" y="0"/>
                    </a:lnTo>
                    <a:lnTo>
                      <a:pt x="6" y="7"/>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7" name="Freeform 468"/>
              <p:cNvSpPr>
                <a:spLocks/>
              </p:cNvSpPr>
              <p:nvPr/>
            </p:nvSpPr>
            <p:spPr bwMode="auto">
              <a:xfrm>
                <a:off x="2802" y="2762"/>
                <a:ext cx="27" cy="16"/>
              </a:xfrm>
              <a:custGeom>
                <a:avLst/>
                <a:gdLst>
                  <a:gd name="T0" fmla="*/ 7 w 27"/>
                  <a:gd name="T1" fmla="*/ 8 h 16"/>
                  <a:gd name="T2" fmla="*/ 2 w 27"/>
                  <a:gd name="T3" fmla="*/ 11 h 16"/>
                  <a:gd name="T4" fmla="*/ 0 w 27"/>
                  <a:gd name="T5" fmla="*/ 15 h 16"/>
                  <a:gd name="T6" fmla="*/ 6 w 27"/>
                  <a:gd name="T7" fmla="*/ 13 h 16"/>
                  <a:gd name="T8" fmla="*/ 11 w 27"/>
                  <a:gd name="T9" fmla="*/ 10 h 16"/>
                  <a:gd name="T10" fmla="*/ 17 w 27"/>
                  <a:gd name="T11" fmla="*/ 8 h 16"/>
                  <a:gd name="T12" fmla="*/ 26 w 27"/>
                  <a:gd name="T13" fmla="*/ 4 h 16"/>
                  <a:gd name="T14" fmla="*/ 23 w 27"/>
                  <a:gd name="T15" fmla="*/ 0 h 16"/>
                  <a:gd name="T16" fmla="*/ 7 w 27"/>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6">
                    <a:moveTo>
                      <a:pt x="7" y="8"/>
                    </a:moveTo>
                    <a:lnTo>
                      <a:pt x="2" y="11"/>
                    </a:lnTo>
                    <a:lnTo>
                      <a:pt x="0" y="15"/>
                    </a:lnTo>
                    <a:lnTo>
                      <a:pt x="6" y="13"/>
                    </a:lnTo>
                    <a:lnTo>
                      <a:pt x="11" y="10"/>
                    </a:lnTo>
                    <a:lnTo>
                      <a:pt x="17" y="8"/>
                    </a:lnTo>
                    <a:lnTo>
                      <a:pt x="26" y="4"/>
                    </a:lnTo>
                    <a:lnTo>
                      <a:pt x="23" y="0"/>
                    </a:lnTo>
                    <a:lnTo>
                      <a:pt x="7" y="8"/>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8" name="Freeform 469"/>
              <p:cNvSpPr>
                <a:spLocks/>
              </p:cNvSpPr>
              <p:nvPr/>
            </p:nvSpPr>
            <p:spPr bwMode="auto">
              <a:xfrm>
                <a:off x="2836" y="2749"/>
                <a:ext cx="24" cy="16"/>
              </a:xfrm>
              <a:custGeom>
                <a:avLst/>
                <a:gdLst>
                  <a:gd name="T0" fmla="*/ 7 w 24"/>
                  <a:gd name="T1" fmla="*/ 0 h 16"/>
                  <a:gd name="T2" fmla="*/ 0 w 24"/>
                  <a:gd name="T3" fmla="*/ 0 h 16"/>
                  <a:gd name="T4" fmla="*/ 13 w 24"/>
                  <a:gd name="T5" fmla="*/ 14 h 16"/>
                  <a:gd name="T6" fmla="*/ 23 w 24"/>
                  <a:gd name="T7" fmla="*/ 15 h 16"/>
                  <a:gd name="T8" fmla="*/ 7 w 24"/>
                  <a:gd name="T9" fmla="*/ 0 h 16"/>
                </a:gdLst>
                <a:ahLst/>
                <a:cxnLst>
                  <a:cxn ang="0">
                    <a:pos x="T0" y="T1"/>
                  </a:cxn>
                  <a:cxn ang="0">
                    <a:pos x="T2" y="T3"/>
                  </a:cxn>
                  <a:cxn ang="0">
                    <a:pos x="T4" y="T5"/>
                  </a:cxn>
                  <a:cxn ang="0">
                    <a:pos x="T6" y="T7"/>
                  </a:cxn>
                  <a:cxn ang="0">
                    <a:pos x="T8" y="T9"/>
                  </a:cxn>
                </a:cxnLst>
                <a:rect l="0" t="0" r="r" b="b"/>
                <a:pathLst>
                  <a:path w="24" h="16">
                    <a:moveTo>
                      <a:pt x="7" y="0"/>
                    </a:moveTo>
                    <a:lnTo>
                      <a:pt x="0" y="0"/>
                    </a:lnTo>
                    <a:lnTo>
                      <a:pt x="13" y="14"/>
                    </a:lnTo>
                    <a:lnTo>
                      <a:pt x="23" y="15"/>
                    </a:lnTo>
                    <a:lnTo>
                      <a:pt x="7"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9" name="Freeform 470"/>
              <p:cNvSpPr>
                <a:spLocks/>
              </p:cNvSpPr>
              <p:nvPr/>
            </p:nvSpPr>
            <p:spPr bwMode="auto">
              <a:xfrm>
                <a:off x="2836" y="2749"/>
                <a:ext cx="24" cy="20"/>
              </a:xfrm>
              <a:custGeom>
                <a:avLst/>
                <a:gdLst>
                  <a:gd name="T0" fmla="*/ 7 w 24"/>
                  <a:gd name="T1" fmla="*/ 0 h 20"/>
                  <a:gd name="T2" fmla="*/ 0 w 24"/>
                  <a:gd name="T3" fmla="*/ 0 h 20"/>
                  <a:gd name="T4" fmla="*/ 13 w 24"/>
                  <a:gd name="T5" fmla="*/ 18 h 20"/>
                  <a:gd name="T6" fmla="*/ 23 w 24"/>
                  <a:gd name="T7" fmla="*/ 19 h 20"/>
                  <a:gd name="T8" fmla="*/ 7 w 24"/>
                  <a:gd name="T9" fmla="*/ 0 h 20"/>
                </a:gdLst>
                <a:ahLst/>
                <a:cxnLst>
                  <a:cxn ang="0">
                    <a:pos x="T0" y="T1"/>
                  </a:cxn>
                  <a:cxn ang="0">
                    <a:pos x="T2" y="T3"/>
                  </a:cxn>
                  <a:cxn ang="0">
                    <a:pos x="T4" y="T5"/>
                  </a:cxn>
                  <a:cxn ang="0">
                    <a:pos x="T6" y="T7"/>
                  </a:cxn>
                  <a:cxn ang="0">
                    <a:pos x="T8" y="T9"/>
                  </a:cxn>
                </a:cxnLst>
                <a:rect l="0" t="0" r="r" b="b"/>
                <a:pathLst>
                  <a:path w="24" h="20">
                    <a:moveTo>
                      <a:pt x="7" y="0"/>
                    </a:moveTo>
                    <a:lnTo>
                      <a:pt x="0" y="0"/>
                    </a:lnTo>
                    <a:lnTo>
                      <a:pt x="13" y="18"/>
                    </a:lnTo>
                    <a:lnTo>
                      <a:pt x="23" y="19"/>
                    </a:lnTo>
                    <a:lnTo>
                      <a:pt x="7"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0" name="Freeform 471"/>
              <p:cNvSpPr>
                <a:spLocks/>
              </p:cNvSpPr>
              <p:nvPr/>
            </p:nvSpPr>
            <p:spPr bwMode="auto">
              <a:xfrm>
                <a:off x="2827" y="2759"/>
                <a:ext cx="17" cy="6"/>
              </a:xfrm>
              <a:custGeom>
                <a:avLst/>
                <a:gdLst>
                  <a:gd name="T0" fmla="*/ 16 w 17"/>
                  <a:gd name="T1" fmla="*/ 0 h 6"/>
                  <a:gd name="T2" fmla="*/ 0 w 17"/>
                  <a:gd name="T3" fmla="*/ 4 h 6"/>
                  <a:gd name="T4" fmla="*/ 1 w 17"/>
                  <a:gd name="T5" fmla="*/ 5 h 6"/>
                  <a:gd name="T6" fmla="*/ 16 w 17"/>
                  <a:gd name="T7" fmla="*/ 1 h 6"/>
                  <a:gd name="T8" fmla="*/ 16 w 17"/>
                  <a:gd name="T9" fmla="*/ 0 h 6"/>
                </a:gdLst>
                <a:ahLst/>
                <a:cxnLst>
                  <a:cxn ang="0">
                    <a:pos x="T0" y="T1"/>
                  </a:cxn>
                  <a:cxn ang="0">
                    <a:pos x="T2" y="T3"/>
                  </a:cxn>
                  <a:cxn ang="0">
                    <a:pos x="T4" y="T5"/>
                  </a:cxn>
                  <a:cxn ang="0">
                    <a:pos x="T6" y="T7"/>
                  </a:cxn>
                  <a:cxn ang="0">
                    <a:pos x="T8" y="T9"/>
                  </a:cxn>
                </a:cxnLst>
                <a:rect l="0" t="0" r="r" b="b"/>
                <a:pathLst>
                  <a:path w="17" h="6">
                    <a:moveTo>
                      <a:pt x="16" y="0"/>
                    </a:moveTo>
                    <a:lnTo>
                      <a:pt x="0" y="4"/>
                    </a:lnTo>
                    <a:lnTo>
                      <a:pt x="1" y="5"/>
                    </a:lnTo>
                    <a:lnTo>
                      <a:pt x="16" y="1"/>
                    </a:lnTo>
                    <a:lnTo>
                      <a:pt x="1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1" name="Freeform 472"/>
              <p:cNvSpPr>
                <a:spLocks/>
              </p:cNvSpPr>
              <p:nvPr/>
            </p:nvSpPr>
            <p:spPr bwMode="auto">
              <a:xfrm>
                <a:off x="2827" y="2759"/>
                <a:ext cx="17" cy="6"/>
              </a:xfrm>
              <a:custGeom>
                <a:avLst/>
                <a:gdLst>
                  <a:gd name="T0" fmla="*/ 16 w 17"/>
                  <a:gd name="T1" fmla="*/ 0 h 6"/>
                  <a:gd name="T2" fmla="*/ 0 w 17"/>
                  <a:gd name="T3" fmla="*/ 4 h 6"/>
                  <a:gd name="T4" fmla="*/ 1 w 17"/>
                  <a:gd name="T5" fmla="*/ 5 h 6"/>
                  <a:gd name="T6" fmla="*/ 16 w 17"/>
                  <a:gd name="T7" fmla="*/ 1 h 6"/>
                  <a:gd name="T8" fmla="*/ 16 w 17"/>
                  <a:gd name="T9" fmla="*/ 0 h 6"/>
                </a:gdLst>
                <a:ahLst/>
                <a:cxnLst>
                  <a:cxn ang="0">
                    <a:pos x="T0" y="T1"/>
                  </a:cxn>
                  <a:cxn ang="0">
                    <a:pos x="T2" y="T3"/>
                  </a:cxn>
                  <a:cxn ang="0">
                    <a:pos x="T4" y="T5"/>
                  </a:cxn>
                  <a:cxn ang="0">
                    <a:pos x="T6" y="T7"/>
                  </a:cxn>
                  <a:cxn ang="0">
                    <a:pos x="T8" y="T9"/>
                  </a:cxn>
                </a:cxnLst>
                <a:rect l="0" t="0" r="r" b="b"/>
                <a:pathLst>
                  <a:path w="17" h="6">
                    <a:moveTo>
                      <a:pt x="16" y="0"/>
                    </a:moveTo>
                    <a:lnTo>
                      <a:pt x="0" y="4"/>
                    </a:lnTo>
                    <a:lnTo>
                      <a:pt x="1" y="5"/>
                    </a:lnTo>
                    <a:lnTo>
                      <a:pt x="16" y="1"/>
                    </a:lnTo>
                    <a:lnTo>
                      <a:pt x="1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2" name="Freeform 473"/>
              <p:cNvSpPr>
                <a:spLocks/>
              </p:cNvSpPr>
              <p:nvPr/>
            </p:nvSpPr>
            <p:spPr bwMode="auto">
              <a:xfrm>
                <a:off x="2828" y="2757"/>
                <a:ext cx="14" cy="3"/>
              </a:xfrm>
              <a:custGeom>
                <a:avLst/>
                <a:gdLst>
                  <a:gd name="T0" fmla="*/ 13 w 14"/>
                  <a:gd name="T1" fmla="*/ 0 h 3"/>
                  <a:gd name="T2" fmla="*/ 0 w 14"/>
                  <a:gd name="T3" fmla="*/ 2 h 3"/>
                  <a:gd name="T4" fmla="*/ 1 w 14"/>
                  <a:gd name="T5" fmla="*/ 2 h 3"/>
                  <a:gd name="T6" fmla="*/ 12 w 14"/>
                  <a:gd name="T7" fmla="*/ 0 h 3"/>
                  <a:gd name="T8" fmla="*/ 13 w 14"/>
                  <a:gd name="T9" fmla="*/ 0 h 3"/>
                </a:gdLst>
                <a:ahLst/>
                <a:cxnLst>
                  <a:cxn ang="0">
                    <a:pos x="T0" y="T1"/>
                  </a:cxn>
                  <a:cxn ang="0">
                    <a:pos x="T2" y="T3"/>
                  </a:cxn>
                  <a:cxn ang="0">
                    <a:pos x="T4" y="T5"/>
                  </a:cxn>
                  <a:cxn ang="0">
                    <a:pos x="T6" y="T7"/>
                  </a:cxn>
                  <a:cxn ang="0">
                    <a:pos x="T8" y="T9"/>
                  </a:cxn>
                </a:cxnLst>
                <a:rect l="0" t="0" r="r" b="b"/>
                <a:pathLst>
                  <a:path w="14" h="3">
                    <a:moveTo>
                      <a:pt x="13" y="0"/>
                    </a:moveTo>
                    <a:lnTo>
                      <a:pt x="0" y="2"/>
                    </a:lnTo>
                    <a:lnTo>
                      <a:pt x="1" y="2"/>
                    </a:lnTo>
                    <a:lnTo>
                      <a:pt x="12" y="0"/>
                    </a:lnTo>
                    <a:lnTo>
                      <a:pt x="1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3" name="Freeform 474"/>
              <p:cNvSpPr>
                <a:spLocks/>
              </p:cNvSpPr>
              <p:nvPr/>
            </p:nvSpPr>
            <p:spPr bwMode="auto">
              <a:xfrm>
                <a:off x="2828" y="2757"/>
                <a:ext cx="14" cy="3"/>
              </a:xfrm>
              <a:custGeom>
                <a:avLst/>
                <a:gdLst>
                  <a:gd name="T0" fmla="*/ 13 w 14"/>
                  <a:gd name="T1" fmla="*/ 0 h 3"/>
                  <a:gd name="T2" fmla="*/ 0 w 14"/>
                  <a:gd name="T3" fmla="*/ 2 h 3"/>
                  <a:gd name="T4" fmla="*/ 1 w 14"/>
                  <a:gd name="T5" fmla="*/ 2 h 3"/>
                  <a:gd name="T6" fmla="*/ 12 w 14"/>
                  <a:gd name="T7" fmla="*/ 0 h 3"/>
                  <a:gd name="T8" fmla="*/ 13 w 14"/>
                  <a:gd name="T9" fmla="*/ 0 h 3"/>
                </a:gdLst>
                <a:ahLst/>
                <a:cxnLst>
                  <a:cxn ang="0">
                    <a:pos x="T0" y="T1"/>
                  </a:cxn>
                  <a:cxn ang="0">
                    <a:pos x="T2" y="T3"/>
                  </a:cxn>
                  <a:cxn ang="0">
                    <a:pos x="T4" y="T5"/>
                  </a:cxn>
                  <a:cxn ang="0">
                    <a:pos x="T6" y="T7"/>
                  </a:cxn>
                  <a:cxn ang="0">
                    <a:pos x="T8" y="T9"/>
                  </a:cxn>
                </a:cxnLst>
                <a:rect l="0" t="0" r="r" b="b"/>
                <a:pathLst>
                  <a:path w="14" h="3">
                    <a:moveTo>
                      <a:pt x="13" y="0"/>
                    </a:moveTo>
                    <a:lnTo>
                      <a:pt x="0" y="2"/>
                    </a:lnTo>
                    <a:lnTo>
                      <a:pt x="1" y="2"/>
                    </a:lnTo>
                    <a:lnTo>
                      <a:pt x="12" y="0"/>
                    </a:lnTo>
                    <a:lnTo>
                      <a:pt x="1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4" name="Freeform 475"/>
              <p:cNvSpPr>
                <a:spLocks/>
              </p:cNvSpPr>
              <p:nvPr/>
            </p:nvSpPr>
            <p:spPr bwMode="auto">
              <a:xfrm>
                <a:off x="2827" y="2752"/>
                <a:ext cx="11" cy="6"/>
              </a:xfrm>
              <a:custGeom>
                <a:avLst/>
                <a:gdLst>
                  <a:gd name="T0" fmla="*/ 10 w 11"/>
                  <a:gd name="T1" fmla="*/ 1 h 6"/>
                  <a:gd name="T2" fmla="*/ 0 w 11"/>
                  <a:gd name="T3" fmla="*/ 5 h 6"/>
                  <a:gd name="T4" fmla="*/ 2 w 11"/>
                  <a:gd name="T5" fmla="*/ 3 h 6"/>
                  <a:gd name="T6" fmla="*/ 10 w 11"/>
                  <a:gd name="T7" fmla="*/ 0 h 6"/>
                  <a:gd name="T8" fmla="*/ 10 w 11"/>
                  <a:gd name="T9" fmla="*/ 1 h 6"/>
                </a:gdLst>
                <a:ahLst/>
                <a:cxnLst>
                  <a:cxn ang="0">
                    <a:pos x="T0" y="T1"/>
                  </a:cxn>
                  <a:cxn ang="0">
                    <a:pos x="T2" y="T3"/>
                  </a:cxn>
                  <a:cxn ang="0">
                    <a:pos x="T4" y="T5"/>
                  </a:cxn>
                  <a:cxn ang="0">
                    <a:pos x="T6" y="T7"/>
                  </a:cxn>
                  <a:cxn ang="0">
                    <a:pos x="T8" y="T9"/>
                  </a:cxn>
                </a:cxnLst>
                <a:rect l="0" t="0" r="r" b="b"/>
                <a:pathLst>
                  <a:path w="11" h="6">
                    <a:moveTo>
                      <a:pt x="10" y="1"/>
                    </a:moveTo>
                    <a:lnTo>
                      <a:pt x="0" y="5"/>
                    </a:lnTo>
                    <a:lnTo>
                      <a:pt x="2" y="3"/>
                    </a:lnTo>
                    <a:lnTo>
                      <a:pt x="10" y="0"/>
                    </a:lnTo>
                    <a:lnTo>
                      <a:pt x="1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5" name="Freeform 476"/>
              <p:cNvSpPr>
                <a:spLocks/>
              </p:cNvSpPr>
              <p:nvPr/>
            </p:nvSpPr>
            <p:spPr bwMode="auto">
              <a:xfrm>
                <a:off x="2827" y="2752"/>
                <a:ext cx="11" cy="6"/>
              </a:xfrm>
              <a:custGeom>
                <a:avLst/>
                <a:gdLst>
                  <a:gd name="T0" fmla="*/ 10 w 11"/>
                  <a:gd name="T1" fmla="*/ 1 h 6"/>
                  <a:gd name="T2" fmla="*/ 0 w 11"/>
                  <a:gd name="T3" fmla="*/ 5 h 6"/>
                  <a:gd name="T4" fmla="*/ 2 w 11"/>
                  <a:gd name="T5" fmla="*/ 3 h 6"/>
                  <a:gd name="T6" fmla="*/ 10 w 11"/>
                  <a:gd name="T7" fmla="*/ 0 h 6"/>
                  <a:gd name="T8" fmla="*/ 10 w 11"/>
                  <a:gd name="T9" fmla="*/ 1 h 6"/>
                </a:gdLst>
                <a:ahLst/>
                <a:cxnLst>
                  <a:cxn ang="0">
                    <a:pos x="T0" y="T1"/>
                  </a:cxn>
                  <a:cxn ang="0">
                    <a:pos x="T2" y="T3"/>
                  </a:cxn>
                  <a:cxn ang="0">
                    <a:pos x="T4" y="T5"/>
                  </a:cxn>
                  <a:cxn ang="0">
                    <a:pos x="T6" y="T7"/>
                  </a:cxn>
                  <a:cxn ang="0">
                    <a:pos x="T8" y="T9"/>
                  </a:cxn>
                </a:cxnLst>
                <a:rect l="0" t="0" r="r" b="b"/>
                <a:pathLst>
                  <a:path w="11" h="6">
                    <a:moveTo>
                      <a:pt x="10" y="1"/>
                    </a:moveTo>
                    <a:lnTo>
                      <a:pt x="0" y="5"/>
                    </a:lnTo>
                    <a:lnTo>
                      <a:pt x="2" y="3"/>
                    </a:lnTo>
                    <a:lnTo>
                      <a:pt x="10" y="0"/>
                    </a:lnTo>
                    <a:lnTo>
                      <a:pt x="1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 name="Freeform 477"/>
              <p:cNvSpPr>
                <a:spLocks/>
              </p:cNvSpPr>
              <p:nvPr/>
            </p:nvSpPr>
            <p:spPr bwMode="auto">
              <a:xfrm>
                <a:off x="2828" y="2750"/>
                <a:ext cx="9" cy="3"/>
              </a:xfrm>
              <a:custGeom>
                <a:avLst/>
                <a:gdLst>
                  <a:gd name="T0" fmla="*/ 8 w 9"/>
                  <a:gd name="T1" fmla="*/ 0 h 3"/>
                  <a:gd name="T2" fmla="*/ 0 w 9"/>
                  <a:gd name="T3" fmla="*/ 2 h 3"/>
                  <a:gd name="T4" fmla="*/ 8 w 9"/>
                  <a:gd name="T5" fmla="*/ 0 h 3"/>
                  <a:gd name="T6" fmla="*/ 8 w 9"/>
                  <a:gd name="T7" fmla="*/ 0 h 3"/>
                </a:gdLst>
                <a:ahLst/>
                <a:cxnLst>
                  <a:cxn ang="0">
                    <a:pos x="T0" y="T1"/>
                  </a:cxn>
                  <a:cxn ang="0">
                    <a:pos x="T2" y="T3"/>
                  </a:cxn>
                  <a:cxn ang="0">
                    <a:pos x="T4" y="T5"/>
                  </a:cxn>
                  <a:cxn ang="0">
                    <a:pos x="T6" y="T7"/>
                  </a:cxn>
                </a:cxnLst>
                <a:rect l="0" t="0" r="r" b="b"/>
                <a:pathLst>
                  <a:path w="9" h="3">
                    <a:moveTo>
                      <a:pt x="8" y="0"/>
                    </a:moveTo>
                    <a:lnTo>
                      <a:pt x="0" y="2"/>
                    </a:lnTo>
                    <a:lnTo>
                      <a:pt x="8" y="0"/>
                    </a:lnTo>
                    <a:lnTo>
                      <a:pt x="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7" name="Freeform 478"/>
              <p:cNvSpPr>
                <a:spLocks/>
              </p:cNvSpPr>
              <p:nvPr/>
            </p:nvSpPr>
            <p:spPr bwMode="auto">
              <a:xfrm>
                <a:off x="2828" y="2750"/>
                <a:ext cx="9" cy="3"/>
              </a:xfrm>
              <a:custGeom>
                <a:avLst/>
                <a:gdLst>
                  <a:gd name="T0" fmla="*/ 8 w 9"/>
                  <a:gd name="T1" fmla="*/ 0 h 3"/>
                  <a:gd name="T2" fmla="*/ 0 w 9"/>
                  <a:gd name="T3" fmla="*/ 2 h 3"/>
                  <a:gd name="T4" fmla="*/ 8 w 9"/>
                  <a:gd name="T5" fmla="*/ 0 h 3"/>
                  <a:gd name="T6" fmla="*/ 8 w 9"/>
                  <a:gd name="T7" fmla="*/ 0 h 3"/>
                </a:gdLst>
                <a:ahLst/>
                <a:cxnLst>
                  <a:cxn ang="0">
                    <a:pos x="T0" y="T1"/>
                  </a:cxn>
                  <a:cxn ang="0">
                    <a:pos x="T2" y="T3"/>
                  </a:cxn>
                  <a:cxn ang="0">
                    <a:pos x="T4" y="T5"/>
                  </a:cxn>
                  <a:cxn ang="0">
                    <a:pos x="T6" y="T7"/>
                  </a:cxn>
                </a:cxnLst>
                <a:rect l="0" t="0" r="r" b="b"/>
                <a:pathLst>
                  <a:path w="9" h="3">
                    <a:moveTo>
                      <a:pt x="8" y="0"/>
                    </a:moveTo>
                    <a:lnTo>
                      <a:pt x="0" y="2"/>
                    </a:lnTo>
                    <a:lnTo>
                      <a:pt x="8" y="0"/>
                    </a:lnTo>
                    <a:lnTo>
                      <a:pt x="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78" name="Group 479"/>
              <p:cNvGrpSpPr>
                <a:grpSpLocks/>
              </p:cNvGrpSpPr>
              <p:nvPr/>
            </p:nvGrpSpPr>
            <p:grpSpPr bwMode="auto">
              <a:xfrm>
                <a:off x="2753" y="2757"/>
                <a:ext cx="43" cy="6"/>
                <a:chOff x="2753" y="2757"/>
                <a:chExt cx="43" cy="6"/>
              </a:xfrm>
            </p:grpSpPr>
            <p:sp>
              <p:nvSpPr>
                <p:cNvPr id="689" name="Freeform 480"/>
                <p:cNvSpPr>
                  <a:spLocks/>
                </p:cNvSpPr>
                <p:nvPr/>
              </p:nvSpPr>
              <p:spPr bwMode="auto">
                <a:xfrm>
                  <a:off x="2761" y="2757"/>
                  <a:ext cx="33" cy="3"/>
                </a:xfrm>
                <a:custGeom>
                  <a:avLst/>
                  <a:gdLst>
                    <a:gd name="T0" fmla="*/ 31 w 33"/>
                    <a:gd name="T1" fmla="*/ 0 h 3"/>
                    <a:gd name="T2" fmla="*/ 31 w 33"/>
                    <a:gd name="T3" fmla="*/ 0 h 3"/>
                    <a:gd name="T4" fmla="*/ 0 w 33"/>
                    <a:gd name="T5" fmla="*/ 0 h 3"/>
                    <a:gd name="T6" fmla="*/ 0 w 33"/>
                    <a:gd name="T7" fmla="*/ 1 h 3"/>
                    <a:gd name="T8" fmla="*/ 14 w 33"/>
                    <a:gd name="T9" fmla="*/ 2 h 3"/>
                    <a:gd name="T10" fmla="*/ 24 w 33"/>
                    <a:gd name="T11" fmla="*/ 2 h 3"/>
                    <a:gd name="T12" fmla="*/ 32 w 33"/>
                    <a:gd name="T13" fmla="*/ 2 h 3"/>
                    <a:gd name="T14" fmla="*/ 32 w 33"/>
                    <a:gd name="T15" fmla="*/ 0 h 3"/>
                    <a:gd name="T16" fmla="*/ 31 w 3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
                      <a:moveTo>
                        <a:pt x="31" y="0"/>
                      </a:moveTo>
                      <a:lnTo>
                        <a:pt x="31" y="0"/>
                      </a:lnTo>
                      <a:lnTo>
                        <a:pt x="0" y="0"/>
                      </a:lnTo>
                      <a:lnTo>
                        <a:pt x="0" y="1"/>
                      </a:lnTo>
                      <a:lnTo>
                        <a:pt x="14" y="2"/>
                      </a:lnTo>
                      <a:lnTo>
                        <a:pt x="24" y="2"/>
                      </a:lnTo>
                      <a:lnTo>
                        <a:pt x="32" y="2"/>
                      </a:lnTo>
                      <a:lnTo>
                        <a:pt x="32" y="0"/>
                      </a:lnTo>
                      <a:lnTo>
                        <a:pt x="3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 name="Freeform 481"/>
                <p:cNvSpPr>
                  <a:spLocks/>
                </p:cNvSpPr>
                <p:nvPr/>
              </p:nvSpPr>
              <p:spPr bwMode="auto">
                <a:xfrm>
                  <a:off x="2761" y="2757"/>
                  <a:ext cx="35" cy="6"/>
                </a:xfrm>
                <a:custGeom>
                  <a:avLst/>
                  <a:gdLst>
                    <a:gd name="T0" fmla="*/ 33 w 35"/>
                    <a:gd name="T1" fmla="*/ 0 h 6"/>
                    <a:gd name="T2" fmla="*/ 0 w 35"/>
                    <a:gd name="T3" fmla="*/ 1 h 6"/>
                    <a:gd name="T4" fmla="*/ 0 w 35"/>
                    <a:gd name="T5" fmla="*/ 2 h 6"/>
                    <a:gd name="T6" fmla="*/ 14 w 35"/>
                    <a:gd name="T7" fmla="*/ 4 h 6"/>
                    <a:gd name="T8" fmla="*/ 25 w 35"/>
                    <a:gd name="T9" fmla="*/ 5 h 6"/>
                    <a:gd name="T10" fmla="*/ 34 w 35"/>
                    <a:gd name="T11" fmla="*/ 5 h 6"/>
                    <a:gd name="T12" fmla="*/ 34 w 35"/>
                    <a:gd name="T13" fmla="*/ 0 h 6"/>
                    <a:gd name="T14" fmla="*/ 33 w 3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6">
                      <a:moveTo>
                        <a:pt x="33" y="0"/>
                      </a:moveTo>
                      <a:lnTo>
                        <a:pt x="0" y="1"/>
                      </a:lnTo>
                      <a:lnTo>
                        <a:pt x="0" y="2"/>
                      </a:lnTo>
                      <a:lnTo>
                        <a:pt x="14" y="4"/>
                      </a:lnTo>
                      <a:lnTo>
                        <a:pt x="25" y="5"/>
                      </a:lnTo>
                      <a:lnTo>
                        <a:pt x="34" y="5"/>
                      </a:lnTo>
                      <a:lnTo>
                        <a:pt x="34" y="0"/>
                      </a:lnTo>
                      <a:lnTo>
                        <a:pt x="33"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1" name="Freeform 482"/>
                <p:cNvSpPr>
                  <a:spLocks/>
                </p:cNvSpPr>
                <p:nvPr/>
              </p:nvSpPr>
              <p:spPr bwMode="auto">
                <a:xfrm>
                  <a:off x="2753" y="2757"/>
                  <a:ext cx="9" cy="3"/>
                </a:xfrm>
                <a:custGeom>
                  <a:avLst/>
                  <a:gdLst>
                    <a:gd name="T0" fmla="*/ 8 w 9"/>
                    <a:gd name="T1" fmla="*/ 2 h 3"/>
                    <a:gd name="T2" fmla="*/ 8 w 9"/>
                    <a:gd name="T3" fmla="*/ 0 h 3"/>
                    <a:gd name="T4" fmla="*/ 1 w 9"/>
                    <a:gd name="T5" fmla="*/ 0 h 3"/>
                    <a:gd name="T6" fmla="*/ 0 w 9"/>
                    <a:gd name="T7" fmla="*/ 1 h 3"/>
                    <a:gd name="T8" fmla="*/ 8 w 9"/>
                    <a:gd name="T9" fmla="*/ 2 h 3"/>
                  </a:gdLst>
                  <a:ahLst/>
                  <a:cxnLst>
                    <a:cxn ang="0">
                      <a:pos x="T0" y="T1"/>
                    </a:cxn>
                    <a:cxn ang="0">
                      <a:pos x="T2" y="T3"/>
                    </a:cxn>
                    <a:cxn ang="0">
                      <a:pos x="T4" y="T5"/>
                    </a:cxn>
                    <a:cxn ang="0">
                      <a:pos x="T6" y="T7"/>
                    </a:cxn>
                    <a:cxn ang="0">
                      <a:pos x="T8" y="T9"/>
                    </a:cxn>
                  </a:cxnLst>
                  <a:rect l="0" t="0" r="r" b="b"/>
                  <a:pathLst>
                    <a:path w="9" h="3">
                      <a:moveTo>
                        <a:pt x="8" y="2"/>
                      </a:moveTo>
                      <a:lnTo>
                        <a:pt x="8" y="0"/>
                      </a:lnTo>
                      <a:lnTo>
                        <a:pt x="1" y="0"/>
                      </a:lnTo>
                      <a:lnTo>
                        <a:pt x="0" y="1"/>
                      </a:lnTo>
                      <a:lnTo>
                        <a:pt x="8"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2" name="Freeform 483"/>
                <p:cNvSpPr>
                  <a:spLocks/>
                </p:cNvSpPr>
                <p:nvPr/>
              </p:nvSpPr>
              <p:spPr bwMode="auto">
                <a:xfrm>
                  <a:off x="2753" y="2757"/>
                  <a:ext cx="11" cy="6"/>
                </a:xfrm>
                <a:custGeom>
                  <a:avLst/>
                  <a:gdLst>
                    <a:gd name="T0" fmla="*/ 10 w 11"/>
                    <a:gd name="T1" fmla="*/ 5 h 6"/>
                    <a:gd name="T2" fmla="*/ 10 w 11"/>
                    <a:gd name="T3" fmla="*/ 0 h 6"/>
                    <a:gd name="T4" fmla="*/ 1 w 11"/>
                    <a:gd name="T5" fmla="*/ 1 h 6"/>
                    <a:gd name="T6" fmla="*/ 0 w 11"/>
                    <a:gd name="T7" fmla="*/ 3 h 6"/>
                    <a:gd name="T8" fmla="*/ 10 w 11"/>
                    <a:gd name="T9" fmla="*/ 5 h 6"/>
                  </a:gdLst>
                  <a:ahLst/>
                  <a:cxnLst>
                    <a:cxn ang="0">
                      <a:pos x="T0" y="T1"/>
                    </a:cxn>
                    <a:cxn ang="0">
                      <a:pos x="T2" y="T3"/>
                    </a:cxn>
                    <a:cxn ang="0">
                      <a:pos x="T4" y="T5"/>
                    </a:cxn>
                    <a:cxn ang="0">
                      <a:pos x="T6" y="T7"/>
                    </a:cxn>
                    <a:cxn ang="0">
                      <a:pos x="T8" y="T9"/>
                    </a:cxn>
                  </a:cxnLst>
                  <a:rect l="0" t="0" r="r" b="b"/>
                  <a:pathLst>
                    <a:path w="11" h="6">
                      <a:moveTo>
                        <a:pt x="10" y="5"/>
                      </a:moveTo>
                      <a:lnTo>
                        <a:pt x="10" y="0"/>
                      </a:lnTo>
                      <a:lnTo>
                        <a:pt x="1" y="1"/>
                      </a:lnTo>
                      <a:lnTo>
                        <a:pt x="0" y="3"/>
                      </a:lnTo>
                      <a:lnTo>
                        <a:pt x="10" y="5"/>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3" name="Freeform 484"/>
                <p:cNvSpPr>
                  <a:spLocks/>
                </p:cNvSpPr>
                <p:nvPr/>
              </p:nvSpPr>
              <p:spPr bwMode="auto">
                <a:xfrm>
                  <a:off x="2765" y="2759"/>
                  <a:ext cx="28" cy="1"/>
                </a:xfrm>
                <a:custGeom>
                  <a:avLst/>
                  <a:gdLst>
                    <a:gd name="T0" fmla="*/ 27 w 28"/>
                    <a:gd name="T1" fmla="*/ 0 h 1"/>
                    <a:gd name="T2" fmla="*/ 0 w 28"/>
                    <a:gd name="T3" fmla="*/ 0 h 1"/>
                    <a:gd name="T4" fmla="*/ 12 w 28"/>
                    <a:gd name="T5" fmla="*/ 0 h 1"/>
                    <a:gd name="T6" fmla="*/ 22 w 28"/>
                    <a:gd name="T7" fmla="*/ 0 h 1"/>
                    <a:gd name="T8" fmla="*/ 27 w 28"/>
                    <a:gd name="T9" fmla="*/ 0 h 1"/>
                    <a:gd name="T10" fmla="*/ 27 w 28"/>
                    <a:gd name="T11" fmla="*/ 0 h 1"/>
                  </a:gdLst>
                  <a:ahLst/>
                  <a:cxnLst>
                    <a:cxn ang="0">
                      <a:pos x="T0" y="T1"/>
                    </a:cxn>
                    <a:cxn ang="0">
                      <a:pos x="T2" y="T3"/>
                    </a:cxn>
                    <a:cxn ang="0">
                      <a:pos x="T4" y="T5"/>
                    </a:cxn>
                    <a:cxn ang="0">
                      <a:pos x="T6" y="T7"/>
                    </a:cxn>
                    <a:cxn ang="0">
                      <a:pos x="T8" y="T9"/>
                    </a:cxn>
                    <a:cxn ang="0">
                      <a:pos x="T10" y="T11"/>
                    </a:cxn>
                  </a:cxnLst>
                  <a:rect l="0" t="0" r="r" b="b"/>
                  <a:pathLst>
                    <a:path w="28" h="1">
                      <a:moveTo>
                        <a:pt x="27" y="0"/>
                      </a:moveTo>
                      <a:lnTo>
                        <a:pt x="0" y="0"/>
                      </a:lnTo>
                      <a:lnTo>
                        <a:pt x="12" y="0"/>
                      </a:lnTo>
                      <a:lnTo>
                        <a:pt x="22" y="0"/>
                      </a:lnTo>
                      <a:lnTo>
                        <a:pt x="27" y="0"/>
                      </a:lnTo>
                      <a:lnTo>
                        <a:pt x="2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4" name="Freeform 485"/>
                <p:cNvSpPr>
                  <a:spLocks/>
                </p:cNvSpPr>
                <p:nvPr/>
              </p:nvSpPr>
              <p:spPr bwMode="auto">
                <a:xfrm>
                  <a:off x="2765" y="2759"/>
                  <a:ext cx="28" cy="1"/>
                </a:xfrm>
                <a:custGeom>
                  <a:avLst/>
                  <a:gdLst>
                    <a:gd name="T0" fmla="*/ 27 w 28"/>
                    <a:gd name="T1" fmla="*/ 0 h 1"/>
                    <a:gd name="T2" fmla="*/ 0 w 28"/>
                    <a:gd name="T3" fmla="*/ 0 h 1"/>
                    <a:gd name="T4" fmla="*/ 12 w 28"/>
                    <a:gd name="T5" fmla="*/ 0 h 1"/>
                    <a:gd name="T6" fmla="*/ 22 w 28"/>
                    <a:gd name="T7" fmla="*/ 0 h 1"/>
                    <a:gd name="T8" fmla="*/ 27 w 28"/>
                    <a:gd name="T9" fmla="*/ 0 h 1"/>
                    <a:gd name="T10" fmla="*/ 27 w 28"/>
                    <a:gd name="T11" fmla="*/ 0 h 1"/>
                  </a:gdLst>
                  <a:ahLst/>
                  <a:cxnLst>
                    <a:cxn ang="0">
                      <a:pos x="T0" y="T1"/>
                    </a:cxn>
                    <a:cxn ang="0">
                      <a:pos x="T2" y="T3"/>
                    </a:cxn>
                    <a:cxn ang="0">
                      <a:pos x="T4" y="T5"/>
                    </a:cxn>
                    <a:cxn ang="0">
                      <a:pos x="T6" y="T7"/>
                    </a:cxn>
                    <a:cxn ang="0">
                      <a:pos x="T8" y="T9"/>
                    </a:cxn>
                    <a:cxn ang="0">
                      <a:pos x="T10" y="T11"/>
                    </a:cxn>
                  </a:cxnLst>
                  <a:rect l="0" t="0" r="r" b="b"/>
                  <a:pathLst>
                    <a:path w="28" h="1">
                      <a:moveTo>
                        <a:pt x="27" y="0"/>
                      </a:moveTo>
                      <a:lnTo>
                        <a:pt x="0" y="0"/>
                      </a:lnTo>
                      <a:lnTo>
                        <a:pt x="12" y="0"/>
                      </a:lnTo>
                      <a:lnTo>
                        <a:pt x="22" y="0"/>
                      </a:lnTo>
                      <a:lnTo>
                        <a:pt x="27" y="0"/>
                      </a:lnTo>
                      <a:lnTo>
                        <a:pt x="2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5" name="Freeform 486"/>
                <p:cNvSpPr>
                  <a:spLocks/>
                </p:cNvSpPr>
                <p:nvPr/>
              </p:nvSpPr>
              <p:spPr bwMode="auto">
                <a:xfrm>
                  <a:off x="2755" y="2759"/>
                  <a:ext cx="7" cy="1"/>
                </a:xfrm>
                <a:custGeom>
                  <a:avLst/>
                  <a:gdLst>
                    <a:gd name="T0" fmla="*/ 6 w 7"/>
                    <a:gd name="T1" fmla="*/ 0 h 1"/>
                    <a:gd name="T2" fmla="*/ 0 w 7"/>
                    <a:gd name="T3" fmla="*/ 0 h 1"/>
                    <a:gd name="T4" fmla="*/ 6 w 7"/>
                    <a:gd name="T5" fmla="*/ 0 h 1"/>
                    <a:gd name="T6" fmla="*/ 6 w 7"/>
                    <a:gd name="T7" fmla="*/ 0 h 1"/>
                  </a:gdLst>
                  <a:ahLst/>
                  <a:cxnLst>
                    <a:cxn ang="0">
                      <a:pos x="T0" y="T1"/>
                    </a:cxn>
                    <a:cxn ang="0">
                      <a:pos x="T2" y="T3"/>
                    </a:cxn>
                    <a:cxn ang="0">
                      <a:pos x="T4" y="T5"/>
                    </a:cxn>
                    <a:cxn ang="0">
                      <a:pos x="T6" y="T7"/>
                    </a:cxn>
                  </a:cxnLst>
                  <a:rect l="0" t="0" r="r" b="b"/>
                  <a:pathLst>
                    <a:path w="7" h="1">
                      <a:moveTo>
                        <a:pt x="6" y="0"/>
                      </a:moveTo>
                      <a:lnTo>
                        <a:pt x="0" y="0"/>
                      </a:lnTo>
                      <a:lnTo>
                        <a:pt x="6" y="0"/>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6" name="Freeform 487"/>
                <p:cNvSpPr>
                  <a:spLocks/>
                </p:cNvSpPr>
                <p:nvPr/>
              </p:nvSpPr>
              <p:spPr bwMode="auto">
                <a:xfrm>
                  <a:off x="2755" y="2759"/>
                  <a:ext cx="7" cy="1"/>
                </a:xfrm>
                <a:custGeom>
                  <a:avLst/>
                  <a:gdLst>
                    <a:gd name="T0" fmla="*/ 6 w 7"/>
                    <a:gd name="T1" fmla="*/ 0 h 1"/>
                    <a:gd name="T2" fmla="*/ 0 w 7"/>
                    <a:gd name="T3" fmla="*/ 0 h 1"/>
                    <a:gd name="T4" fmla="*/ 6 w 7"/>
                    <a:gd name="T5" fmla="*/ 0 h 1"/>
                    <a:gd name="T6" fmla="*/ 6 w 7"/>
                    <a:gd name="T7" fmla="*/ 0 h 1"/>
                  </a:gdLst>
                  <a:ahLst/>
                  <a:cxnLst>
                    <a:cxn ang="0">
                      <a:pos x="T0" y="T1"/>
                    </a:cxn>
                    <a:cxn ang="0">
                      <a:pos x="T2" y="T3"/>
                    </a:cxn>
                    <a:cxn ang="0">
                      <a:pos x="T4" y="T5"/>
                    </a:cxn>
                    <a:cxn ang="0">
                      <a:pos x="T6" y="T7"/>
                    </a:cxn>
                  </a:cxnLst>
                  <a:rect l="0" t="0" r="r" b="b"/>
                  <a:pathLst>
                    <a:path w="7" h="1">
                      <a:moveTo>
                        <a:pt x="6" y="0"/>
                      </a:moveTo>
                      <a:lnTo>
                        <a:pt x="0" y="0"/>
                      </a:lnTo>
                      <a:lnTo>
                        <a:pt x="6" y="0"/>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79" name="Freeform 488"/>
              <p:cNvSpPr>
                <a:spLocks/>
              </p:cNvSpPr>
              <p:nvPr/>
            </p:nvSpPr>
            <p:spPr bwMode="auto">
              <a:xfrm>
                <a:off x="2792" y="2749"/>
                <a:ext cx="34" cy="16"/>
              </a:xfrm>
              <a:custGeom>
                <a:avLst/>
                <a:gdLst>
                  <a:gd name="T0" fmla="*/ 25 w 34"/>
                  <a:gd name="T1" fmla="*/ 0 h 16"/>
                  <a:gd name="T2" fmla="*/ 10 w 34"/>
                  <a:gd name="T3" fmla="*/ 1 h 16"/>
                  <a:gd name="T4" fmla="*/ 5 w 34"/>
                  <a:gd name="T5" fmla="*/ 2 h 16"/>
                  <a:gd name="T6" fmla="*/ 0 w 34"/>
                  <a:gd name="T7" fmla="*/ 5 h 16"/>
                  <a:gd name="T8" fmla="*/ 0 w 34"/>
                  <a:gd name="T9" fmla="*/ 9 h 16"/>
                  <a:gd name="T10" fmla="*/ 3 w 34"/>
                  <a:gd name="T11" fmla="*/ 12 h 16"/>
                  <a:gd name="T12" fmla="*/ 8 w 34"/>
                  <a:gd name="T13" fmla="*/ 14 h 16"/>
                  <a:gd name="T14" fmla="*/ 13 w 34"/>
                  <a:gd name="T15" fmla="*/ 15 h 16"/>
                  <a:gd name="T16" fmla="*/ 28 w 34"/>
                  <a:gd name="T17" fmla="*/ 12 h 16"/>
                  <a:gd name="T18" fmla="*/ 31 w 34"/>
                  <a:gd name="T19" fmla="*/ 10 h 16"/>
                  <a:gd name="T20" fmla="*/ 33 w 34"/>
                  <a:gd name="T21" fmla="*/ 8 h 16"/>
                  <a:gd name="T22" fmla="*/ 32 w 34"/>
                  <a:gd name="T23" fmla="*/ 5 h 16"/>
                  <a:gd name="T24" fmla="*/ 31 w 34"/>
                  <a:gd name="T25" fmla="*/ 2 h 16"/>
                  <a:gd name="T26" fmla="*/ 28 w 34"/>
                  <a:gd name="T27" fmla="*/ 1 h 16"/>
                  <a:gd name="T28" fmla="*/ 25 w 34"/>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16">
                    <a:moveTo>
                      <a:pt x="25" y="0"/>
                    </a:moveTo>
                    <a:lnTo>
                      <a:pt x="10" y="1"/>
                    </a:lnTo>
                    <a:lnTo>
                      <a:pt x="5" y="2"/>
                    </a:lnTo>
                    <a:lnTo>
                      <a:pt x="0" y="5"/>
                    </a:lnTo>
                    <a:lnTo>
                      <a:pt x="0" y="9"/>
                    </a:lnTo>
                    <a:lnTo>
                      <a:pt x="3" y="12"/>
                    </a:lnTo>
                    <a:lnTo>
                      <a:pt x="8" y="14"/>
                    </a:lnTo>
                    <a:lnTo>
                      <a:pt x="13" y="15"/>
                    </a:lnTo>
                    <a:lnTo>
                      <a:pt x="28" y="12"/>
                    </a:lnTo>
                    <a:lnTo>
                      <a:pt x="31" y="10"/>
                    </a:lnTo>
                    <a:lnTo>
                      <a:pt x="33" y="8"/>
                    </a:lnTo>
                    <a:lnTo>
                      <a:pt x="32" y="5"/>
                    </a:lnTo>
                    <a:lnTo>
                      <a:pt x="31" y="2"/>
                    </a:lnTo>
                    <a:lnTo>
                      <a:pt x="28" y="1"/>
                    </a:lnTo>
                    <a:lnTo>
                      <a:pt x="25"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0" name="Freeform 489"/>
              <p:cNvSpPr>
                <a:spLocks/>
              </p:cNvSpPr>
              <p:nvPr/>
            </p:nvSpPr>
            <p:spPr bwMode="auto">
              <a:xfrm>
                <a:off x="2792" y="2749"/>
                <a:ext cx="36" cy="20"/>
              </a:xfrm>
              <a:custGeom>
                <a:avLst/>
                <a:gdLst>
                  <a:gd name="T0" fmla="*/ 27 w 36"/>
                  <a:gd name="T1" fmla="*/ 0 h 20"/>
                  <a:gd name="T2" fmla="*/ 11 w 36"/>
                  <a:gd name="T3" fmla="*/ 1 h 20"/>
                  <a:gd name="T4" fmla="*/ 5 w 36"/>
                  <a:gd name="T5" fmla="*/ 3 h 20"/>
                  <a:gd name="T6" fmla="*/ 0 w 36"/>
                  <a:gd name="T7" fmla="*/ 6 h 20"/>
                  <a:gd name="T8" fmla="*/ 0 w 36"/>
                  <a:gd name="T9" fmla="*/ 11 h 20"/>
                  <a:gd name="T10" fmla="*/ 3 w 36"/>
                  <a:gd name="T11" fmla="*/ 15 h 20"/>
                  <a:gd name="T12" fmla="*/ 8 w 36"/>
                  <a:gd name="T13" fmla="*/ 18 h 20"/>
                  <a:gd name="T14" fmla="*/ 14 w 36"/>
                  <a:gd name="T15" fmla="*/ 19 h 20"/>
                  <a:gd name="T16" fmla="*/ 30 w 36"/>
                  <a:gd name="T17" fmla="*/ 16 h 20"/>
                  <a:gd name="T18" fmla="*/ 33 w 36"/>
                  <a:gd name="T19" fmla="*/ 13 h 20"/>
                  <a:gd name="T20" fmla="*/ 35 w 36"/>
                  <a:gd name="T21" fmla="*/ 10 h 20"/>
                  <a:gd name="T22" fmla="*/ 34 w 36"/>
                  <a:gd name="T23" fmla="*/ 7 h 20"/>
                  <a:gd name="T24" fmla="*/ 33 w 36"/>
                  <a:gd name="T25" fmla="*/ 3 h 20"/>
                  <a:gd name="T26" fmla="*/ 30 w 36"/>
                  <a:gd name="T27" fmla="*/ 2 h 20"/>
                  <a:gd name="T28" fmla="*/ 27 w 3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0">
                    <a:moveTo>
                      <a:pt x="27" y="0"/>
                    </a:moveTo>
                    <a:lnTo>
                      <a:pt x="11" y="1"/>
                    </a:lnTo>
                    <a:lnTo>
                      <a:pt x="5" y="3"/>
                    </a:lnTo>
                    <a:lnTo>
                      <a:pt x="0" y="6"/>
                    </a:lnTo>
                    <a:lnTo>
                      <a:pt x="0" y="11"/>
                    </a:lnTo>
                    <a:lnTo>
                      <a:pt x="3" y="15"/>
                    </a:lnTo>
                    <a:lnTo>
                      <a:pt x="8" y="18"/>
                    </a:lnTo>
                    <a:lnTo>
                      <a:pt x="14" y="19"/>
                    </a:lnTo>
                    <a:lnTo>
                      <a:pt x="30" y="16"/>
                    </a:lnTo>
                    <a:lnTo>
                      <a:pt x="33" y="13"/>
                    </a:lnTo>
                    <a:lnTo>
                      <a:pt x="35" y="10"/>
                    </a:lnTo>
                    <a:lnTo>
                      <a:pt x="34" y="7"/>
                    </a:lnTo>
                    <a:lnTo>
                      <a:pt x="33" y="3"/>
                    </a:lnTo>
                    <a:lnTo>
                      <a:pt x="30" y="2"/>
                    </a:lnTo>
                    <a:lnTo>
                      <a:pt x="27"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1" name="Freeform 490"/>
              <p:cNvSpPr>
                <a:spLocks/>
              </p:cNvSpPr>
              <p:nvPr/>
            </p:nvSpPr>
            <p:spPr bwMode="auto">
              <a:xfrm>
                <a:off x="2807" y="2749"/>
                <a:ext cx="12" cy="4"/>
              </a:xfrm>
              <a:custGeom>
                <a:avLst/>
                <a:gdLst>
                  <a:gd name="T0" fmla="*/ 11 w 12"/>
                  <a:gd name="T1" fmla="*/ 2 h 4"/>
                  <a:gd name="T2" fmla="*/ 8 w 12"/>
                  <a:gd name="T3" fmla="*/ 0 h 4"/>
                  <a:gd name="T4" fmla="*/ 5 w 12"/>
                  <a:gd name="T5" fmla="*/ 0 h 4"/>
                  <a:gd name="T6" fmla="*/ 1 w 12"/>
                  <a:gd name="T7" fmla="*/ 0 h 4"/>
                  <a:gd name="T8" fmla="*/ 0 w 12"/>
                  <a:gd name="T9" fmla="*/ 1 h 4"/>
                  <a:gd name="T10" fmla="*/ 0 w 12"/>
                  <a:gd name="T11" fmla="*/ 2 h 4"/>
                  <a:gd name="T12" fmla="*/ 3 w 12"/>
                  <a:gd name="T13" fmla="*/ 3 h 4"/>
                  <a:gd name="T14" fmla="*/ 7 w 12"/>
                  <a:gd name="T15" fmla="*/ 3 h 4"/>
                  <a:gd name="T16" fmla="*/ 9 w 12"/>
                  <a:gd name="T17" fmla="*/ 3 h 4"/>
                  <a:gd name="T18" fmla="*/ 10 w 12"/>
                  <a:gd name="T19" fmla="*/ 2 h 4"/>
                  <a:gd name="T20" fmla="*/ 11 w 12"/>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4">
                    <a:moveTo>
                      <a:pt x="11" y="2"/>
                    </a:moveTo>
                    <a:lnTo>
                      <a:pt x="8" y="0"/>
                    </a:lnTo>
                    <a:lnTo>
                      <a:pt x="5" y="0"/>
                    </a:lnTo>
                    <a:lnTo>
                      <a:pt x="1" y="0"/>
                    </a:lnTo>
                    <a:lnTo>
                      <a:pt x="0" y="1"/>
                    </a:lnTo>
                    <a:lnTo>
                      <a:pt x="0" y="2"/>
                    </a:lnTo>
                    <a:lnTo>
                      <a:pt x="3" y="3"/>
                    </a:lnTo>
                    <a:lnTo>
                      <a:pt x="7" y="3"/>
                    </a:lnTo>
                    <a:lnTo>
                      <a:pt x="9" y="3"/>
                    </a:lnTo>
                    <a:lnTo>
                      <a:pt x="10" y="2"/>
                    </a:lnTo>
                    <a:lnTo>
                      <a:pt x="11"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2" name="Freeform 491"/>
              <p:cNvSpPr>
                <a:spLocks/>
              </p:cNvSpPr>
              <p:nvPr/>
            </p:nvSpPr>
            <p:spPr bwMode="auto">
              <a:xfrm>
                <a:off x="2807" y="2749"/>
                <a:ext cx="14" cy="9"/>
              </a:xfrm>
              <a:custGeom>
                <a:avLst/>
                <a:gdLst>
                  <a:gd name="T0" fmla="*/ 13 w 14"/>
                  <a:gd name="T1" fmla="*/ 4 h 9"/>
                  <a:gd name="T2" fmla="*/ 10 w 14"/>
                  <a:gd name="T3" fmla="*/ 0 h 9"/>
                  <a:gd name="T4" fmla="*/ 5 w 14"/>
                  <a:gd name="T5" fmla="*/ 0 h 9"/>
                  <a:gd name="T6" fmla="*/ 2 w 14"/>
                  <a:gd name="T7" fmla="*/ 0 h 9"/>
                  <a:gd name="T8" fmla="*/ 0 w 14"/>
                  <a:gd name="T9" fmla="*/ 3 h 9"/>
                  <a:gd name="T10" fmla="*/ 0 w 14"/>
                  <a:gd name="T11" fmla="*/ 6 h 9"/>
                  <a:gd name="T12" fmla="*/ 4 w 14"/>
                  <a:gd name="T13" fmla="*/ 8 h 9"/>
                  <a:gd name="T14" fmla="*/ 8 w 14"/>
                  <a:gd name="T15" fmla="*/ 8 h 9"/>
                  <a:gd name="T16" fmla="*/ 10 w 14"/>
                  <a:gd name="T17" fmla="*/ 8 h 9"/>
                  <a:gd name="T18" fmla="*/ 12 w 14"/>
                  <a:gd name="T19" fmla="*/ 6 h 9"/>
                  <a:gd name="T20" fmla="*/ 13 w 14"/>
                  <a:gd name="T21"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13" y="4"/>
                    </a:moveTo>
                    <a:lnTo>
                      <a:pt x="10" y="0"/>
                    </a:lnTo>
                    <a:lnTo>
                      <a:pt x="5" y="0"/>
                    </a:lnTo>
                    <a:lnTo>
                      <a:pt x="2" y="0"/>
                    </a:lnTo>
                    <a:lnTo>
                      <a:pt x="0" y="3"/>
                    </a:lnTo>
                    <a:lnTo>
                      <a:pt x="0" y="6"/>
                    </a:lnTo>
                    <a:lnTo>
                      <a:pt x="4" y="8"/>
                    </a:lnTo>
                    <a:lnTo>
                      <a:pt x="8" y="8"/>
                    </a:lnTo>
                    <a:lnTo>
                      <a:pt x="10" y="8"/>
                    </a:lnTo>
                    <a:lnTo>
                      <a:pt x="12" y="6"/>
                    </a:lnTo>
                    <a:lnTo>
                      <a:pt x="13" y="4"/>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3" name="Freeform 492"/>
              <p:cNvSpPr>
                <a:spLocks/>
              </p:cNvSpPr>
              <p:nvPr/>
            </p:nvSpPr>
            <p:spPr bwMode="auto">
              <a:xfrm>
                <a:off x="2818" y="2757"/>
                <a:ext cx="8" cy="6"/>
              </a:xfrm>
              <a:custGeom>
                <a:avLst/>
                <a:gdLst>
                  <a:gd name="T0" fmla="*/ 7 w 8"/>
                  <a:gd name="T1" fmla="*/ 1 h 6"/>
                  <a:gd name="T2" fmla="*/ 0 w 8"/>
                  <a:gd name="T3" fmla="*/ 0 h 6"/>
                  <a:gd name="T4" fmla="*/ 2 w 8"/>
                  <a:gd name="T5" fmla="*/ 2 h 6"/>
                  <a:gd name="T6" fmla="*/ 3 w 8"/>
                  <a:gd name="T7" fmla="*/ 5 h 6"/>
                  <a:gd name="T8" fmla="*/ 6 w 8"/>
                  <a:gd name="T9" fmla="*/ 3 h 6"/>
                  <a:gd name="T10" fmla="*/ 7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7" y="1"/>
                    </a:moveTo>
                    <a:lnTo>
                      <a:pt x="0" y="0"/>
                    </a:lnTo>
                    <a:lnTo>
                      <a:pt x="2" y="2"/>
                    </a:lnTo>
                    <a:lnTo>
                      <a:pt x="3" y="5"/>
                    </a:lnTo>
                    <a:lnTo>
                      <a:pt x="6" y="3"/>
                    </a:lnTo>
                    <a:lnTo>
                      <a:pt x="7"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4" name="Freeform 493"/>
              <p:cNvSpPr>
                <a:spLocks/>
              </p:cNvSpPr>
              <p:nvPr/>
            </p:nvSpPr>
            <p:spPr bwMode="auto">
              <a:xfrm>
                <a:off x="2818" y="2757"/>
                <a:ext cx="10" cy="8"/>
              </a:xfrm>
              <a:custGeom>
                <a:avLst/>
                <a:gdLst>
                  <a:gd name="T0" fmla="*/ 9 w 10"/>
                  <a:gd name="T1" fmla="*/ 1 h 8"/>
                  <a:gd name="T2" fmla="*/ 0 w 10"/>
                  <a:gd name="T3" fmla="*/ 0 h 8"/>
                  <a:gd name="T4" fmla="*/ 3 w 10"/>
                  <a:gd name="T5" fmla="*/ 2 h 8"/>
                  <a:gd name="T6" fmla="*/ 4 w 10"/>
                  <a:gd name="T7" fmla="*/ 7 h 8"/>
                  <a:gd name="T8" fmla="*/ 7 w 10"/>
                  <a:gd name="T9" fmla="*/ 4 h 8"/>
                  <a:gd name="T10" fmla="*/ 9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9" y="1"/>
                    </a:moveTo>
                    <a:lnTo>
                      <a:pt x="0" y="0"/>
                    </a:lnTo>
                    <a:lnTo>
                      <a:pt x="3" y="2"/>
                    </a:lnTo>
                    <a:lnTo>
                      <a:pt x="4" y="7"/>
                    </a:lnTo>
                    <a:lnTo>
                      <a:pt x="7" y="4"/>
                    </a:lnTo>
                    <a:lnTo>
                      <a:pt x="9"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5" name="Freeform 494"/>
              <p:cNvSpPr>
                <a:spLocks/>
              </p:cNvSpPr>
              <p:nvPr/>
            </p:nvSpPr>
            <p:spPr bwMode="auto">
              <a:xfrm>
                <a:off x="2793" y="2757"/>
                <a:ext cx="7" cy="6"/>
              </a:xfrm>
              <a:custGeom>
                <a:avLst/>
                <a:gdLst>
                  <a:gd name="T0" fmla="*/ 6 w 7"/>
                  <a:gd name="T1" fmla="*/ 0 h 6"/>
                  <a:gd name="T2" fmla="*/ 3 w 7"/>
                  <a:gd name="T3" fmla="*/ 0 h 6"/>
                  <a:gd name="T4" fmla="*/ 1 w 7"/>
                  <a:gd name="T5" fmla="*/ 1 h 6"/>
                  <a:gd name="T6" fmla="*/ 0 w 7"/>
                  <a:gd name="T7" fmla="*/ 3 h 6"/>
                  <a:gd name="T8" fmla="*/ 1 w 7"/>
                  <a:gd name="T9" fmla="*/ 4 h 6"/>
                  <a:gd name="T10" fmla="*/ 3 w 7"/>
                  <a:gd name="T11" fmla="*/ 5 h 6"/>
                  <a:gd name="T12" fmla="*/ 3 w 7"/>
                  <a:gd name="T13" fmla="*/ 3 h 6"/>
                  <a:gd name="T14" fmla="*/ 4 w 7"/>
                  <a:gd name="T15" fmla="*/ 2 h 6"/>
                  <a:gd name="T16" fmla="*/ 6 w 7"/>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6" y="0"/>
                    </a:moveTo>
                    <a:lnTo>
                      <a:pt x="3" y="0"/>
                    </a:lnTo>
                    <a:lnTo>
                      <a:pt x="1" y="1"/>
                    </a:lnTo>
                    <a:lnTo>
                      <a:pt x="0" y="3"/>
                    </a:lnTo>
                    <a:lnTo>
                      <a:pt x="1" y="4"/>
                    </a:lnTo>
                    <a:lnTo>
                      <a:pt x="3" y="5"/>
                    </a:lnTo>
                    <a:lnTo>
                      <a:pt x="3" y="3"/>
                    </a:lnTo>
                    <a:lnTo>
                      <a:pt x="4" y="2"/>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6" name="Freeform 495"/>
              <p:cNvSpPr>
                <a:spLocks/>
              </p:cNvSpPr>
              <p:nvPr/>
            </p:nvSpPr>
            <p:spPr bwMode="auto">
              <a:xfrm>
                <a:off x="2793" y="2757"/>
                <a:ext cx="7" cy="8"/>
              </a:xfrm>
              <a:custGeom>
                <a:avLst/>
                <a:gdLst>
                  <a:gd name="T0" fmla="*/ 6 w 7"/>
                  <a:gd name="T1" fmla="*/ 0 h 8"/>
                  <a:gd name="T2" fmla="*/ 3 w 7"/>
                  <a:gd name="T3" fmla="*/ 0 h 8"/>
                  <a:gd name="T4" fmla="*/ 1 w 7"/>
                  <a:gd name="T5" fmla="*/ 2 h 8"/>
                  <a:gd name="T6" fmla="*/ 0 w 7"/>
                  <a:gd name="T7" fmla="*/ 4 h 8"/>
                  <a:gd name="T8" fmla="*/ 1 w 7"/>
                  <a:gd name="T9" fmla="*/ 6 h 8"/>
                  <a:gd name="T10" fmla="*/ 3 w 7"/>
                  <a:gd name="T11" fmla="*/ 7 h 8"/>
                  <a:gd name="T12" fmla="*/ 3 w 7"/>
                  <a:gd name="T13" fmla="*/ 4 h 8"/>
                  <a:gd name="T14" fmla="*/ 4 w 7"/>
                  <a:gd name="T15" fmla="*/ 2 h 8"/>
                  <a:gd name="T16" fmla="*/ 6 w 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6" y="0"/>
                    </a:moveTo>
                    <a:lnTo>
                      <a:pt x="3" y="0"/>
                    </a:lnTo>
                    <a:lnTo>
                      <a:pt x="1" y="2"/>
                    </a:lnTo>
                    <a:lnTo>
                      <a:pt x="0" y="4"/>
                    </a:lnTo>
                    <a:lnTo>
                      <a:pt x="1" y="6"/>
                    </a:lnTo>
                    <a:lnTo>
                      <a:pt x="3" y="7"/>
                    </a:lnTo>
                    <a:lnTo>
                      <a:pt x="3" y="4"/>
                    </a:lnTo>
                    <a:lnTo>
                      <a:pt x="4" y="2"/>
                    </a:lnTo>
                    <a:lnTo>
                      <a:pt x="6"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7" name="Freeform 496"/>
              <p:cNvSpPr>
                <a:spLocks/>
              </p:cNvSpPr>
              <p:nvPr/>
            </p:nvSpPr>
            <p:spPr bwMode="auto">
              <a:xfrm>
                <a:off x="2814" y="2749"/>
                <a:ext cx="5" cy="4"/>
              </a:xfrm>
              <a:custGeom>
                <a:avLst/>
                <a:gdLst>
                  <a:gd name="T0" fmla="*/ 2 w 5"/>
                  <a:gd name="T1" fmla="*/ 0 h 4"/>
                  <a:gd name="T2" fmla="*/ 1 w 5"/>
                  <a:gd name="T3" fmla="*/ 0 h 4"/>
                  <a:gd name="T4" fmla="*/ 3 w 5"/>
                  <a:gd name="T5" fmla="*/ 1 h 4"/>
                  <a:gd name="T6" fmla="*/ 2 w 5"/>
                  <a:gd name="T7" fmla="*/ 1 h 4"/>
                  <a:gd name="T8" fmla="*/ 1 w 5"/>
                  <a:gd name="T9" fmla="*/ 2 h 4"/>
                  <a:gd name="T10" fmla="*/ 0 w 5"/>
                  <a:gd name="T11" fmla="*/ 2 h 4"/>
                  <a:gd name="T12" fmla="*/ 0 w 5"/>
                  <a:gd name="T13" fmla="*/ 3 h 4"/>
                  <a:gd name="T14" fmla="*/ 2 w 5"/>
                  <a:gd name="T15" fmla="*/ 3 h 4"/>
                  <a:gd name="T16" fmla="*/ 3 w 5"/>
                  <a:gd name="T17" fmla="*/ 3 h 4"/>
                  <a:gd name="T18" fmla="*/ 4 w 5"/>
                  <a:gd name="T19" fmla="*/ 2 h 4"/>
                  <a:gd name="T20" fmla="*/ 4 w 5"/>
                  <a:gd name="T21" fmla="*/ 1 h 4"/>
                  <a:gd name="T22" fmla="*/ 3 w 5"/>
                  <a:gd name="T23" fmla="*/ 0 h 4"/>
                  <a:gd name="T24" fmla="*/ 3 w 5"/>
                  <a:gd name="T25" fmla="*/ 0 h 4"/>
                  <a:gd name="T26" fmla="*/ 2 w 5"/>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4">
                    <a:moveTo>
                      <a:pt x="2" y="0"/>
                    </a:moveTo>
                    <a:lnTo>
                      <a:pt x="1" y="0"/>
                    </a:lnTo>
                    <a:lnTo>
                      <a:pt x="3" y="1"/>
                    </a:lnTo>
                    <a:lnTo>
                      <a:pt x="2" y="1"/>
                    </a:lnTo>
                    <a:lnTo>
                      <a:pt x="1" y="2"/>
                    </a:lnTo>
                    <a:lnTo>
                      <a:pt x="0" y="2"/>
                    </a:lnTo>
                    <a:lnTo>
                      <a:pt x="0" y="3"/>
                    </a:lnTo>
                    <a:lnTo>
                      <a:pt x="2" y="3"/>
                    </a:lnTo>
                    <a:lnTo>
                      <a:pt x="3" y="3"/>
                    </a:lnTo>
                    <a:lnTo>
                      <a:pt x="4" y="2"/>
                    </a:lnTo>
                    <a:lnTo>
                      <a:pt x="4" y="1"/>
                    </a:lnTo>
                    <a:lnTo>
                      <a:pt x="3" y="0"/>
                    </a:lnTo>
                    <a:lnTo>
                      <a:pt x="3" y="0"/>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8" name="Freeform 497"/>
              <p:cNvSpPr>
                <a:spLocks/>
              </p:cNvSpPr>
              <p:nvPr/>
            </p:nvSpPr>
            <p:spPr bwMode="auto">
              <a:xfrm>
                <a:off x="2814" y="2749"/>
                <a:ext cx="7" cy="9"/>
              </a:xfrm>
              <a:custGeom>
                <a:avLst/>
                <a:gdLst>
                  <a:gd name="T0" fmla="*/ 2 w 7"/>
                  <a:gd name="T1" fmla="*/ 0 h 9"/>
                  <a:gd name="T2" fmla="*/ 2 w 7"/>
                  <a:gd name="T3" fmla="*/ 0 h 9"/>
                  <a:gd name="T4" fmla="*/ 4 w 7"/>
                  <a:gd name="T5" fmla="*/ 2 h 9"/>
                  <a:gd name="T6" fmla="*/ 4 w 7"/>
                  <a:gd name="T7" fmla="*/ 4 h 9"/>
                  <a:gd name="T8" fmla="*/ 1 w 7"/>
                  <a:gd name="T9" fmla="*/ 5 h 9"/>
                  <a:gd name="T10" fmla="*/ 0 w 7"/>
                  <a:gd name="T11" fmla="*/ 6 h 9"/>
                  <a:gd name="T12" fmla="*/ 0 w 7"/>
                  <a:gd name="T13" fmla="*/ 7 h 9"/>
                  <a:gd name="T14" fmla="*/ 2 w 7"/>
                  <a:gd name="T15" fmla="*/ 8 h 9"/>
                  <a:gd name="T16" fmla="*/ 4 w 7"/>
                  <a:gd name="T17" fmla="*/ 7 h 9"/>
                  <a:gd name="T18" fmla="*/ 6 w 7"/>
                  <a:gd name="T19" fmla="*/ 5 h 9"/>
                  <a:gd name="T20" fmla="*/ 6 w 7"/>
                  <a:gd name="T21" fmla="*/ 3 h 9"/>
                  <a:gd name="T22" fmla="*/ 5 w 7"/>
                  <a:gd name="T23" fmla="*/ 0 h 9"/>
                  <a:gd name="T24" fmla="*/ 4 w 7"/>
                  <a:gd name="T25" fmla="*/ 0 h 9"/>
                  <a:gd name="T26" fmla="*/ 2 w 7"/>
                  <a:gd name="T2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9">
                    <a:moveTo>
                      <a:pt x="2" y="0"/>
                    </a:moveTo>
                    <a:lnTo>
                      <a:pt x="2" y="0"/>
                    </a:lnTo>
                    <a:lnTo>
                      <a:pt x="4" y="2"/>
                    </a:lnTo>
                    <a:lnTo>
                      <a:pt x="4" y="4"/>
                    </a:lnTo>
                    <a:lnTo>
                      <a:pt x="1" y="5"/>
                    </a:lnTo>
                    <a:lnTo>
                      <a:pt x="0" y="6"/>
                    </a:lnTo>
                    <a:lnTo>
                      <a:pt x="0" y="7"/>
                    </a:lnTo>
                    <a:lnTo>
                      <a:pt x="2" y="8"/>
                    </a:lnTo>
                    <a:lnTo>
                      <a:pt x="4" y="7"/>
                    </a:lnTo>
                    <a:lnTo>
                      <a:pt x="6" y="5"/>
                    </a:lnTo>
                    <a:lnTo>
                      <a:pt x="6" y="3"/>
                    </a:lnTo>
                    <a:lnTo>
                      <a:pt x="5" y="0"/>
                    </a:lnTo>
                    <a:lnTo>
                      <a:pt x="4" y="0"/>
                    </a:lnTo>
                    <a:lnTo>
                      <a:pt x="2"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4" name="Group 498"/>
            <p:cNvGrpSpPr>
              <a:grpSpLocks/>
            </p:cNvGrpSpPr>
            <p:nvPr/>
          </p:nvGrpSpPr>
          <p:grpSpPr bwMode="auto">
            <a:xfrm>
              <a:off x="3305748" y="2849105"/>
              <a:ext cx="233627" cy="165303"/>
              <a:chOff x="2682" y="2693"/>
              <a:chExt cx="94" cy="46"/>
            </a:xfrm>
          </p:grpSpPr>
          <p:sp>
            <p:nvSpPr>
              <p:cNvPr id="623" name="Freeform 499"/>
              <p:cNvSpPr>
                <a:spLocks/>
              </p:cNvSpPr>
              <p:nvPr/>
            </p:nvSpPr>
            <p:spPr bwMode="auto">
              <a:xfrm>
                <a:off x="2700" y="2709"/>
                <a:ext cx="11" cy="10"/>
              </a:xfrm>
              <a:custGeom>
                <a:avLst/>
                <a:gdLst>
                  <a:gd name="T0" fmla="*/ 7 w 11"/>
                  <a:gd name="T1" fmla="*/ 0 h 10"/>
                  <a:gd name="T2" fmla="*/ 9 w 11"/>
                  <a:gd name="T3" fmla="*/ 0 h 10"/>
                  <a:gd name="T4" fmla="*/ 10 w 11"/>
                  <a:gd name="T5" fmla="*/ 8 h 10"/>
                  <a:gd name="T6" fmla="*/ 5 w 11"/>
                  <a:gd name="T7" fmla="*/ 9 h 10"/>
                  <a:gd name="T8" fmla="*/ 2 w 11"/>
                  <a:gd name="T9" fmla="*/ 9 h 10"/>
                  <a:gd name="T10" fmla="*/ 0 w 11"/>
                  <a:gd name="T11" fmla="*/ 5 h 10"/>
                  <a:gd name="T12" fmla="*/ 2 w 11"/>
                  <a:gd name="T13" fmla="*/ 4 h 10"/>
                  <a:gd name="T14" fmla="*/ 7 w 1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0">
                    <a:moveTo>
                      <a:pt x="7" y="0"/>
                    </a:moveTo>
                    <a:lnTo>
                      <a:pt x="9" y="0"/>
                    </a:lnTo>
                    <a:lnTo>
                      <a:pt x="10" y="8"/>
                    </a:lnTo>
                    <a:lnTo>
                      <a:pt x="5" y="9"/>
                    </a:lnTo>
                    <a:lnTo>
                      <a:pt x="2" y="9"/>
                    </a:lnTo>
                    <a:lnTo>
                      <a:pt x="0" y="5"/>
                    </a:lnTo>
                    <a:lnTo>
                      <a:pt x="2" y="4"/>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 name="Freeform 500"/>
              <p:cNvSpPr>
                <a:spLocks/>
              </p:cNvSpPr>
              <p:nvPr/>
            </p:nvSpPr>
            <p:spPr bwMode="auto">
              <a:xfrm>
                <a:off x="2700" y="2709"/>
                <a:ext cx="14" cy="12"/>
              </a:xfrm>
              <a:custGeom>
                <a:avLst/>
                <a:gdLst>
                  <a:gd name="T0" fmla="*/ 9 w 14"/>
                  <a:gd name="T1" fmla="*/ 0 h 12"/>
                  <a:gd name="T2" fmla="*/ 11 w 14"/>
                  <a:gd name="T3" fmla="*/ 0 h 12"/>
                  <a:gd name="T4" fmla="*/ 13 w 14"/>
                  <a:gd name="T5" fmla="*/ 10 h 12"/>
                  <a:gd name="T6" fmla="*/ 7 w 14"/>
                  <a:gd name="T7" fmla="*/ 11 h 12"/>
                  <a:gd name="T8" fmla="*/ 3 w 14"/>
                  <a:gd name="T9" fmla="*/ 11 h 12"/>
                  <a:gd name="T10" fmla="*/ 0 w 14"/>
                  <a:gd name="T11" fmla="*/ 7 h 12"/>
                  <a:gd name="T12" fmla="*/ 3 w 14"/>
                  <a:gd name="T13" fmla="*/ 4 h 12"/>
                  <a:gd name="T14" fmla="*/ 9 w 1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9" y="0"/>
                    </a:moveTo>
                    <a:lnTo>
                      <a:pt x="11" y="0"/>
                    </a:lnTo>
                    <a:lnTo>
                      <a:pt x="13" y="10"/>
                    </a:lnTo>
                    <a:lnTo>
                      <a:pt x="7" y="11"/>
                    </a:lnTo>
                    <a:lnTo>
                      <a:pt x="3" y="11"/>
                    </a:lnTo>
                    <a:lnTo>
                      <a:pt x="0" y="7"/>
                    </a:lnTo>
                    <a:lnTo>
                      <a:pt x="3" y="4"/>
                    </a:lnTo>
                    <a:lnTo>
                      <a:pt x="9"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 name="Freeform 501"/>
              <p:cNvSpPr>
                <a:spLocks/>
              </p:cNvSpPr>
              <p:nvPr/>
            </p:nvSpPr>
            <p:spPr bwMode="auto">
              <a:xfrm>
                <a:off x="2718" y="2709"/>
                <a:ext cx="55" cy="27"/>
              </a:xfrm>
              <a:custGeom>
                <a:avLst/>
                <a:gdLst>
                  <a:gd name="T0" fmla="*/ 54 w 55"/>
                  <a:gd name="T1" fmla="*/ 3 h 27"/>
                  <a:gd name="T2" fmla="*/ 51 w 55"/>
                  <a:gd name="T3" fmla="*/ 8 h 27"/>
                  <a:gd name="T4" fmla="*/ 47 w 55"/>
                  <a:gd name="T5" fmla="*/ 13 h 27"/>
                  <a:gd name="T6" fmla="*/ 15 w 55"/>
                  <a:gd name="T7" fmla="*/ 26 h 27"/>
                  <a:gd name="T8" fmla="*/ 8 w 55"/>
                  <a:gd name="T9" fmla="*/ 26 h 27"/>
                  <a:gd name="T10" fmla="*/ 3 w 55"/>
                  <a:gd name="T11" fmla="*/ 24 h 27"/>
                  <a:gd name="T12" fmla="*/ 0 w 55"/>
                  <a:gd name="T13" fmla="*/ 21 h 27"/>
                  <a:gd name="T14" fmla="*/ 6 w 55"/>
                  <a:gd name="T15" fmla="*/ 14 h 27"/>
                  <a:gd name="T16" fmla="*/ 43 w 55"/>
                  <a:gd name="T17" fmla="*/ 0 h 27"/>
                  <a:gd name="T18" fmla="*/ 49 w 55"/>
                  <a:gd name="T19" fmla="*/ 0 h 27"/>
                  <a:gd name="T20" fmla="*/ 54 w 55"/>
                  <a:gd name="T21" fmla="*/ 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27">
                    <a:moveTo>
                      <a:pt x="54" y="3"/>
                    </a:moveTo>
                    <a:lnTo>
                      <a:pt x="51" y="8"/>
                    </a:lnTo>
                    <a:lnTo>
                      <a:pt x="47" y="13"/>
                    </a:lnTo>
                    <a:lnTo>
                      <a:pt x="15" y="26"/>
                    </a:lnTo>
                    <a:lnTo>
                      <a:pt x="8" y="26"/>
                    </a:lnTo>
                    <a:lnTo>
                      <a:pt x="3" y="24"/>
                    </a:lnTo>
                    <a:lnTo>
                      <a:pt x="0" y="21"/>
                    </a:lnTo>
                    <a:lnTo>
                      <a:pt x="6" y="14"/>
                    </a:lnTo>
                    <a:lnTo>
                      <a:pt x="43" y="0"/>
                    </a:lnTo>
                    <a:lnTo>
                      <a:pt x="49" y="0"/>
                    </a:lnTo>
                    <a:lnTo>
                      <a:pt x="54" y="3"/>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6" name="Freeform 502"/>
              <p:cNvSpPr>
                <a:spLocks/>
              </p:cNvSpPr>
              <p:nvPr/>
            </p:nvSpPr>
            <p:spPr bwMode="auto">
              <a:xfrm>
                <a:off x="2718" y="2709"/>
                <a:ext cx="58" cy="30"/>
              </a:xfrm>
              <a:custGeom>
                <a:avLst/>
                <a:gdLst>
                  <a:gd name="T0" fmla="*/ 57 w 58"/>
                  <a:gd name="T1" fmla="*/ 3 h 30"/>
                  <a:gd name="T2" fmla="*/ 54 w 58"/>
                  <a:gd name="T3" fmla="*/ 9 h 30"/>
                  <a:gd name="T4" fmla="*/ 49 w 58"/>
                  <a:gd name="T5" fmla="*/ 14 h 30"/>
                  <a:gd name="T6" fmla="*/ 16 w 58"/>
                  <a:gd name="T7" fmla="*/ 29 h 30"/>
                  <a:gd name="T8" fmla="*/ 8 w 58"/>
                  <a:gd name="T9" fmla="*/ 29 h 30"/>
                  <a:gd name="T10" fmla="*/ 3 w 58"/>
                  <a:gd name="T11" fmla="*/ 27 h 30"/>
                  <a:gd name="T12" fmla="*/ 0 w 58"/>
                  <a:gd name="T13" fmla="*/ 23 h 30"/>
                  <a:gd name="T14" fmla="*/ 6 w 58"/>
                  <a:gd name="T15" fmla="*/ 16 h 30"/>
                  <a:gd name="T16" fmla="*/ 45 w 58"/>
                  <a:gd name="T17" fmla="*/ 0 h 30"/>
                  <a:gd name="T18" fmla="*/ 52 w 58"/>
                  <a:gd name="T19" fmla="*/ 0 h 30"/>
                  <a:gd name="T20" fmla="*/ 57 w 58"/>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30">
                    <a:moveTo>
                      <a:pt x="57" y="3"/>
                    </a:moveTo>
                    <a:lnTo>
                      <a:pt x="54" y="9"/>
                    </a:lnTo>
                    <a:lnTo>
                      <a:pt x="49" y="14"/>
                    </a:lnTo>
                    <a:lnTo>
                      <a:pt x="16" y="29"/>
                    </a:lnTo>
                    <a:lnTo>
                      <a:pt x="8" y="29"/>
                    </a:lnTo>
                    <a:lnTo>
                      <a:pt x="3" y="27"/>
                    </a:lnTo>
                    <a:lnTo>
                      <a:pt x="0" y="23"/>
                    </a:lnTo>
                    <a:lnTo>
                      <a:pt x="6" y="16"/>
                    </a:lnTo>
                    <a:lnTo>
                      <a:pt x="45" y="0"/>
                    </a:lnTo>
                    <a:lnTo>
                      <a:pt x="52" y="0"/>
                    </a:lnTo>
                    <a:lnTo>
                      <a:pt x="57" y="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7" name="Freeform 503"/>
              <p:cNvSpPr>
                <a:spLocks/>
              </p:cNvSpPr>
              <p:nvPr/>
            </p:nvSpPr>
            <p:spPr bwMode="auto">
              <a:xfrm>
                <a:off x="2700" y="2697"/>
                <a:ext cx="73" cy="36"/>
              </a:xfrm>
              <a:custGeom>
                <a:avLst/>
                <a:gdLst>
                  <a:gd name="T0" fmla="*/ 12 w 73"/>
                  <a:gd name="T1" fmla="*/ 9 h 36"/>
                  <a:gd name="T2" fmla="*/ 12 w 73"/>
                  <a:gd name="T3" fmla="*/ 9 h 36"/>
                  <a:gd name="T4" fmla="*/ 4 w 73"/>
                  <a:gd name="T5" fmla="*/ 11 h 36"/>
                  <a:gd name="T6" fmla="*/ 0 w 73"/>
                  <a:gd name="T7" fmla="*/ 15 h 36"/>
                  <a:gd name="T8" fmla="*/ 3 w 73"/>
                  <a:gd name="T9" fmla="*/ 20 h 36"/>
                  <a:gd name="T10" fmla="*/ 6 w 73"/>
                  <a:gd name="T11" fmla="*/ 16 h 36"/>
                  <a:gd name="T12" fmla="*/ 11 w 73"/>
                  <a:gd name="T13" fmla="*/ 14 h 36"/>
                  <a:gd name="T14" fmla="*/ 11 w 73"/>
                  <a:gd name="T15" fmla="*/ 18 h 36"/>
                  <a:gd name="T16" fmla="*/ 14 w 73"/>
                  <a:gd name="T17" fmla="*/ 23 h 36"/>
                  <a:gd name="T18" fmla="*/ 19 w 73"/>
                  <a:gd name="T19" fmla="*/ 25 h 36"/>
                  <a:gd name="T20" fmla="*/ 15 w 73"/>
                  <a:gd name="T21" fmla="*/ 28 h 36"/>
                  <a:gd name="T22" fmla="*/ 14 w 73"/>
                  <a:gd name="T23" fmla="*/ 31 h 36"/>
                  <a:gd name="T24" fmla="*/ 19 w 73"/>
                  <a:gd name="T25" fmla="*/ 35 h 36"/>
                  <a:gd name="T26" fmla="*/ 21 w 73"/>
                  <a:gd name="T27" fmla="*/ 32 h 36"/>
                  <a:gd name="T28" fmla="*/ 24 w 73"/>
                  <a:gd name="T29" fmla="*/ 28 h 36"/>
                  <a:gd name="T30" fmla="*/ 31 w 73"/>
                  <a:gd name="T31" fmla="*/ 26 h 36"/>
                  <a:gd name="T32" fmla="*/ 43 w 73"/>
                  <a:gd name="T33" fmla="*/ 20 h 36"/>
                  <a:gd name="T34" fmla="*/ 54 w 73"/>
                  <a:gd name="T35" fmla="*/ 16 h 36"/>
                  <a:gd name="T36" fmla="*/ 63 w 73"/>
                  <a:gd name="T37" fmla="*/ 13 h 36"/>
                  <a:gd name="T38" fmla="*/ 68 w 73"/>
                  <a:gd name="T39" fmla="*/ 14 h 36"/>
                  <a:gd name="T40" fmla="*/ 72 w 73"/>
                  <a:gd name="T41" fmla="*/ 16 h 36"/>
                  <a:gd name="T42" fmla="*/ 58 w 73"/>
                  <a:gd name="T43" fmla="*/ 1 h 36"/>
                  <a:gd name="T44" fmla="*/ 51 w 73"/>
                  <a:gd name="T45" fmla="*/ 0 h 36"/>
                  <a:gd name="T46" fmla="*/ 43 w 73"/>
                  <a:gd name="T47" fmla="*/ 1 h 36"/>
                  <a:gd name="T48" fmla="*/ 12 w 73"/>
                  <a:gd name="T49"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6">
                    <a:moveTo>
                      <a:pt x="12" y="9"/>
                    </a:moveTo>
                    <a:lnTo>
                      <a:pt x="12" y="9"/>
                    </a:lnTo>
                    <a:lnTo>
                      <a:pt x="4" y="11"/>
                    </a:lnTo>
                    <a:lnTo>
                      <a:pt x="0" y="15"/>
                    </a:lnTo>
                    <a:lnTo>
                      <a:pt x="3" y="20"/>
                    </a:lnTo>
                    <a:lnTo>
                      <a:pt x="6" y="16"/>
                    </a:lnTo>
                    <a:lnTo>
                      <a:pt x="11" y="14"/>
                    </a:lnTo>
                    <a:lnTo>
                      <a:pt x="11" y="18"/>
                    </a:lnTo>
                    <a:lnTo>
                      <a:pt x="14" y="23"/>
                    </a:lnTo>
                    <a:lnTo>
                      <a:pt x="19" y="25"/>
                    </a:lnTo>
                    <a:lnTo>
                      <a:pt x="15" y="28"/>
                    </a:lnTo>
                    <a:lnTo>
                      <a:pt x="14" y="31"/>
                    </a:lnTo>
                    <a:lnTo>
                      <a:pt x="19" y="35"/>
                    </a:lnTo>
                    <a:lnTo>
                      <a:pt x="21" y="32"/>
                    </a:lnTo>
                    <a:lnTo>
                      <a:pt x="24" y="28"/>
                    </a:lnTo>
                    <a:lnTo>
                      <a:pt x="31" y="26"/>
                    </a:lnTo>
                    <a:lnTo>
                      <a:pt x="43" y="20"/>
                    </a:lnTo>
                    <a:lnTo>
                      <a:pt x="54" y="16"/>
                    </a:lnTo>
                    <a:lnTo>
                      <a:pt x="63" y="13"/>
                    </a:lnTo>
                    <a:lnTo>
                      <a:pt x="68" y="14"/>
                    </a:lnTo>
                    <a:lnTo>
                      <a:pt x="72" y="16"/>
                    </a:lnTo>
                    <a:lnTo>
                      <a:pt x="58" y="1"/>
                    </a:lnTo>
                    <a:lnTo>
                      <a:pt x="51" y="0"/>
                    </a:lnTo>
                    <a:lnTo>
                      <a:pt x="43" y="1"/>
                    </a:lnTo>
                    <a:lnTo>
                      <a:pt x="12" y="9"/>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8" name="Freeform 504"/>
              <p:cNvSpPr>
                <a:spLocks/>
              </p:cNvSpPr>
              <p:nvPr/>
            </p:nvSpPr>
            <p:spPr bwMode="auto">
              <a:xfrm>
                <a:off x="2700" y="2697"/>
                <a:ext cx="76" cy="39"/>
              </a:xfrm>
              <a:custGeom>
                <a:avLst/>
                <a:gdLst>
                  <a:gd name="T0" fmla="*/ 13 w 76"/>
                  <a:gd name="T1" fmla="*/ 10 h 39"/>
                  <a:gd name="T2" fmla="*/ 12 w 76"/>
                  <a:gd name="T3" fmla="*/ 10 h 39"/>
                  <a:gd name="T4" fmla="*/ 4 w 76"/>
                  <a:gd name="T5" fmla="*/ 12 h 39"/>
                  <a:gd name="T6" fmla="*/ 0 w 76"/>
                  <a:gd name="T7" fmla="*/ 16 h 39"/>
                  <a:gd name="T8" fmla="*/ 3 w 76"/>
                  <a:gd name="T9" fmla="*/ 21 h 39"/>
                  <a:gd name="T10" fmla="*/ 6 w 76"/>
                  <a:gd name="T11" fmla="*/ 18 h 39"/>
                  <a:gd name="T12" fmla="*/ 12 w 76"/>
                  <a:gd name="T13" fmla="*/ 15 h 39"/>
                  <a:gd name="T14" fmla="*/ 12 w 76"/>
                  <a:gd name="T15" fmla="*/ 20 h 39"/>
                  <a:gd name="T16" fmla="*/ 15 w 76"/>
                  <a:gd name="T17" fmla="*/ 25 h 39"/>
                  <a:gd name="T18" fmla="*/ 20 w 76"/>
                  <a:gd name="T19" fmla="*/ 27 h 39"/>
                  <a:gd name="T20" fmla="*/ 16 w 76"/>
                  <a:gd name="T21" fmla="*/ 31 h 39"/>
                  <a:gd name="T22" fmla="*/ 15 w 76"/>
                  <a:gd name="T23" fmla="*/ 34 h 39"/>
                  <a:gd name="T24" fmla="*/ 20 w 76"/>
                  <a:gd name="T25" fmla="*/ 38 h 39"/>
                  <a:gd name="T26" fmla="*/ 21 w 76"/>
                  <a:gd name="T27" fmla="*/ 34 h 39"/>
                  <a:gd name="T28" fmla="*/ 25 w 76"/>
                  <a:gd name="T29" fmla="*/ 31 h 39"/>
                  <a:gd name="T30" fmla="*/ 33 w 76"/>
                  <a:gd name="T31" fmla="*/ 28 h 39"/>
                  <a:gd name="T32" fmla="*/ 45 w 76"/>
                  <a:gd name="T33" fmla="*/ 22 h 39"/>
                  <a:gd name="T34" fmla="*/ 56 w 76"/>
                  <a:gd name="T35" fmla="*/ 18 h 39"/>
                  <a:gd name="T36" fmla="*/ 66 w 76"/>
                  <a:gd name="T37" fmla="*/ 14 h 39"/>
                  <a:gd name="T38" fmla="*/ 71 w 76"/>
                  <a:gd name="T39" fmla="*/ 15 h 39"/>
                  <a:gd name="T40" fmla="*/ 75 w 76"/>
                  <a:gd name="T41" fmla="*/ 17 h 39"/>
                  <a:gd name="T42" fmla="*/ 60 w 76"/>
                  <a:gd name="T43" fmla="*/ 1 h 39"/>
                  <a:gd name="T44" fmla="*/ 54 w 76"/>
                  <a:gd name="T45" fmla="*/ 0 h 39"/>
                  <a:gd name="T46" fmla="*/ 45 w 76"/>
                  <a:gd name="T47" fmla="*/ 2 h 39"/>
                  <a:gd name="T48" fmla="*/ 13 w 76"/>
                  <a:gd name="T49"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39">
                    <a:moveTo>
                      <a:pt x="13" y="10"/>
                    </a:moveTo>
                    <a:lnTo>
                      <a:pt x="12" y="10"/>
                    </a:lnTo>
                    <a:lnTo>
                      <a:pt x="4" y="12"/>
                    </a:lnTo>
                    <a:lnTo>
                      <a:pt x="0" y="16"/>
                    </a:lnTo>
                    <a:lnTo>
                      <a:pt x="3" y="21"/>
                    </a:lnTo>
                    <a:lnTo>
                      <a:pt x="6" y="18"/>
                    </a:lnTo>
                    <a:lnTo>
                      <a:pt x="12" y="15"/>
                    </a:lnTo>
                    <a:lnTo>
                      <a:pt x="12" y="20"/>
                    </a:lnTo>
                    <a:lnTo>
                      <a:pt x="15" y="25"/>
                    </a:lnTo>
                    <a:lnTo>
                      <a:pt x="20" y="27"/>
                    </a:lnTo>
                    <a:lnTo>
                      <a:pt x="16" y="31"/>
                    </a:lnTo>
                    <a:lnTo>
                      <a:pt x="15" y="34"/>
                    </a:lnTo>
                    <a:lnTo>
                      <a:pt x="20" y="38"/>
                    </a:lnTo>
                    <a:lnTo>
                      <a:pt x="21" y="34"/>
                    </a:lnTo>
                    <a:lnTo>
                      <a:pt x="25" y="31"/>
                    </a:lnTo>
                    <a:lnTo>
                      <a:pt x="33" y="28"/>
                    </a:lnTo>
                    <a:lnTo>
                      <a:pt x="45" y="22"/>
                    </a:lnTo>
                    <a:lnTo>
                      <a:pt x="56" y="18"/>
                    </a:lnTo>
                    <a:lnTo>
                      <a:pt x="66" y="14"/>
                    </a:lnTo>
                    <a:lnTo>
                      <a:pt x="71" y="15"/>
                    </a:lnTo>
                    <a:lnTo>
                      <a:pt x="75" y="17"/>
                    </a:lnTo>
                    <a:lnTo>
                      <a:pt x="60" y="1"/>
                    </a:lnTo>
                    <a:lnTo>
                      <a:pt x="54" y="0"/>
                    </a:lnTo>
                    <a:lnTo>
                      <a:pt x="45" y="2"/>
                    </a:lnTo>
                    <a:lnTo>
                      <a:pt x="13" y="1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 name="Freeform 505"/>
              <p:cNvSpPr>
                <a:spLocks/>
              </p:cNvSpPr>
              <p:nvPr/>
            </p:nvSpPr>
            <p:spPr bwMode="auto">
              <a:xfrm>
                <a:off x="2725" y="2709"/>
                <a:ext cx="22" cy="12"/>
              </a:xfrm>
              <a:custGeom>
                <a:avLst/>
                <a:gdLst>
                  <a:gd name="T0" fmla="*/ 5 w 22"/>
                  <a:gd name="T1" fmla="*/ 6 h 12"/>
                  <a:gd name="T2" fmla="*/ 2 w 22"/>
                  <a:gd name="T3" fmla="*/ 8 h 12"/>
                  <a:gd name="T4" fmla="*/ 0 w 22"/>
                  <a:gd name="T5" fmla="*/ 11 h 12"/>
                  <a:gd name="T6" fmla="*/ 5 w 22"/>
                  <a:gd name="T7" fmla="*/ 9 h 12"/>
                  <a:gd name="T8" fmla="*/ 9 w 22"/>
                  <a:gd name="T9" fmla="*/ 8 h 12"/>
                  <a:gd name="T10" fmla="*/ 14 w 22"/>
                  <a:gd name="T11" fmla="*/ 6 h 12"/>
                  <a:gd name="T12" fmla="*/ 21 w 22"/>
                  <a:gd name="T13" fmla="*/ 3 h 12"/>
                  <a:gd name="T14" fmla="*/ 19 w 22"/>
                  <a:gd name="T15" fmla="*/ 0 h 12"/>
                  <a:gd name="T16" fmla="*/ 5 w 22"/>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5" y="6"/>
                    </a:moveTo>
                    <a:lnTo>
                      <a:pt x="2" y="8"/>
                    </a:lnTo>
                    <a:lnTo>
                      <a:pt x="0" y="11"/>
                    </a:lnTo>
                    <a:lnTo>
                      <a:pt x="5" y="9"/>
                    </a:lnTo>
                    <a:lnTo>
                      <a:pt x="9" y="8"/>
                    </a:lnTo>
                    <a:lnTo>
                      <a:pt x="14" y="6"/>
                    </a:lnTo>
                    <a:lnTo>
                      <a:pt x="21" y="3"/>
                    </a:lnTo>
                    <a:lnTo>
                      <a:pt x="19" y="0"/>
                    </a:lnTo>
                    <a:lnTo>
                      <a:pt x="5"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0" name="Freeform 506"/>
              <p:cNvSpPr>
                <a:spLocks/>
              </p:cNvSpPr>
              <p:nvPr/>
            </p:nvSpPr>
            <p:spPr bwMode="auto">
              <a:xfrm>
                <a:off x="2725" y="2709"/>
                <a:ext cx="24" cy="12"/>
              </a:xfrm>
              <a:custGeom>
                <a:avLst/>
                <a:gdLst>
                  <a:gd name="T0" fmla="*/ 6 w 24"/>
                  <a:gd name="T1" fmla="*/ 6 h 12"/>
                  <a:gd name="T2" fmla="*/ 2 w 24"/>
                  <a:gd name="T3" fmla="*/ 8 h 12"/>
                  <a:gd name="T4" fmla="*/ 0 w 24"/>
                  <a:gd name="T5" fmla="*/ 11 h 12"/>
                  <a:gd name="T6" fmla="*/ 5 w 24"/>
                  <a:gd name="T7" fmla="*/ 9 h 12"/>
                  <a:gd name="T8" fmla="*/ 10 w 24"/>
                  <a:gd name="T9" fmla="*/ 8 h 12"/>
                  <a:gd name="T10" fmla="*/ 16 w 24"/>
                  <a:gd name="T11" fmla="*/ 6 h 12"/>
                  <a:gd name="T12" fmla="*/ 23 w 24"/>
                  <a:gd name="T13" fmla="*/ 3 h 12"/>
                  <a:gd name="T14" fmla="*/ 21 w 24"/>
                  <a:gd name="T15" fmla="*/ 0 h 12"/>
                  <a:gd name="T16" fmla="*/ 6 w 24"/>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2">
                    <a:moveTo>
                      <a:pt x="6" y="6"/>
                    </a:moveTo>
                    <a:lnTo>
                      <a:pt x="2" y="8"/>
                    </a:lnTo>
                    <a:lnTo>
                      <a:pt x="0" y="11"/>
                    </a:lnTo>
                    <a:lnTo>
                      <a:pt x="5" y="9"/>
                    </a:lnTo>
                    <a:lnTo>
                      <a:pt x="10" y="8"/>
                    </a:lnTo>
                    <a:lnTo>
                      <a:pt x="16" y="6"/>
                    </a:lnTo>
                    <a:lnTo>
                      <a:pt x="23" y="3"/>
                    </a:lnTo>
                    <a:lnTo>
                      <a:pt x="21" y="0"/>
                    </a:lnTo>
                    <a:lnTo>
                      <a:pt x="6" y="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1" name="Freeform 507"/>
              <p:cNvSpPr>
                <a:spLocks/>
              </p:cNvSpPr>
              <p:nvPr/>
            </p:nvSpPr>
            <p:spPr bwMode="auto">
              <a:xfrm>
                <a:off x="2755" y="2697"/>
                <a:ext cx="18" cy="13"/>
              </a:xfrm>
              <a:custGeom>
                <a:avLst/>
                <a:gdLst>
                  <a:gd name="T0" fmla="*/ 5 w 18"/>
                  <a:gd name="T1" fmla="*/ 1 h 13"/>
                  <a:gd name="T2" fmla="*/ 0 w 18"/>
                  <a:gd name="T3" fmla="*/ 0 h 13"/>
                  <a:gd name="T4" fmla="*/ 10 w 18"/>
                  <a:gd name="T5" fmla="*/ 11 h 13"/>
                  <a:gd name="T6" fmla="*/ 17 w 18"/>
                  <a:gd name="T7" fmla="*/ 12 h 13"/>
                  <a:gd name="T8" fmla="*/ 5 w 18"/>
                  <a:gd name="T9" fmla="*/ 1 h 13"/>
                </a:gdLst>
                <a:ahLst/>
                <a:cxnLst>
                  <a:cxn ang="0">
                    <a:pos x="T0" y="T1"/>
                  </a:cxn>
                  <a:cxn ang="0">
                    <a:pos x="T2" y="T3"/>
                  </a:cxn>
                  <a:cxn ang="0">
                    <a:pos x="T4" y="T5"/>
                  </a:cxn>
                  <a:cxn ang="0">
                    <a:pos x="T6" y="T7"/>
                  </a:cxn>
                  <a:cxn ang="0">
                    <a:pos x="T8" y="T9"/>
                  </a:cxn>
                </a:cxnLst>
                <a:rect l="0" t="0" r="r" b="b"/>
                <a:pathLst>
                  <a:path w="18" h="13">
                    <a:moveTo>
                      <a:pt x="5" y="1"/>
                    </a:moveTo>
                    <a:lnTo>
                      <a:pt x="0" y="0"/>
                    </a:lnTo>
                    <a:lnTo>
                      <a:pt x="10" y="11"/>
                    </a:lnTo>
                    <a:lnTo>
                      <a:pt x="17" y="12"/>
                    </a:lnTo>
                    <a:lnTo>
                      <a:pt x="5" y="1"/>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2" name="Freeform 508"/>
              <p:cNvSpPr>
                <a:spLocks/>
              </p:cNvSpPr>
              <p:nvPr/>
            </p:nvSpPr>
            <p:spPr bwMode="auto">
              <a:xfrm>
                <a:off x="2755" y="2697"/>
                <a:ext cx="21" cy="17"/>
              </a:xfrm>
              <a:custGeom>
                <a:avLst/>
                <a:gdLst>
                  <a:gd name="T0" fmla="*/ 6 w 21"/>
                  <a:gd name="T1" fmla="*/ 1 h 17"/>
                  <a:gd name="T2" fmla="*/ 0 w 21"/>
                  <a:gd name="T3" fmla="*/ 0 h 17"/>
                  <a:gd name="T4" fmla="*/ 11 w 21"/>
                  <a:gd name="T5" fmla="*/ 15 h 17"/>
                  <a:gd name="T6" fmla="*/ 20 w 21"/>
                  <a:gd name="T7" fmla="*/ 16 h 17"/>
                  <a:gd name="T8" fmla="*/ 6 w 21"/>
                  <a:gd name="T9" fmla="*/ 1 h 17"/>
                </a:gdLst>
                <a:ahLst/>
                <a:cxnLst>
                  <a:cxn ang="0">
                    <a:pos x="T0" y="T1"/>
                  </a:cxn>
                  <a:cxn ang="0">
                    <a:pos x="T2" y="T3"/>
                  </a:cxn>
                  <a:cxn ang="0">
                    <a:pos x="T4" y="T5"/>
                  </a:cxn>
                  <a:cxn ang="0">
                    <a:pos x="T6" y="T7"/>
                  </a:cxn>
                  <a:cxn ang="0">
                    <a:pos x="T8" y="T9"/>
                  </a:cxn>
                </a:cxnLst>
                <a:rect l="0" t="0" r="r" b="b"/>
                <a:pathLst>
                  <a:path w="21" h="17">
                    <a:moveTo>
                      <a:pt x="6" y="1"/>
                    </a:moveTo>
                    <a:lnTo>
                      <a:pt x="0" y="0"/>
                    </a:lnTo>
                    <a:lnTo>
                      <a:pt x="11" y="15"/>
                    </a:lnTo>
                    <a:lnTo>
                      <a:pt x="20" y="16"/>
                    </a:lnTo>
                    <a:lnTo>
                      <a:pt x="6" y="1"/>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3" name="Freeform 509"/>
              <p:cNvSpPr>
                <a:spLocks/>
              </p:cNvSpPr>
              <p:nvPr/>
            </p:nvSpPr>
            <p:spPr bwMode="auto">
              <a:xfrm>
                <a:off x="2748" y="2707"/>
                <a:ext cx="14" cy="3"/>
              </a:xfrm>
              <a:custGeom>
                <a:avLst/>
                <a:gdLst>
                  <a:gd name="T0" fmla="*/ 12 w 14"/>
                  <a:gd name="T1" fmla="*/ 0 h 3"/>
                  <a:gd name="T2" fmla="*/ 0 w 14"/>
                  <a:gd name="T3" fmla="*/ 2 h 3"/>
                  <a:gd name="T4" fmla="*/ 1 w 14"/>
                  <a:gd name="T5" fmla="*/ 2 h 3"/>
                  <a:gd name="T6" fmla="*/ 13 w 14"/>
                  <a:gd name="T7" fmla="*/ 0 h 3"/>
                  <a:gd name="T8" fmla="*/ 12 w 14"/>
                  <a:gd name="T9" fmla="*/ 0 h 3"/>
                </a:gdLst>
                <a:ahLst/>
                <a:cxnLst>
                  <a:cxn ang="0">
                    <a:pos x="T0" y="T1"/>
                  </a:cxn>
                  <a:cxn ang="0">
                    <a:pos x="T2" y="T3"/>
                  </a:cxn>
                  <a:cxn ang="0">
                    <a:pos x="T4" y="T5"/>
                  </a:cxn>
                  <a:cxn ang="0">
                    <a:pos x="T6" y="T7"/>
                  </a:cxn>
                  <a:cxn ang="0">
                    <a:pos x="T8" y="T9"/>
                  </a:cxn>
                </a:cxnLst>
                <a:rect l="0" t="0" r="r" b="b"/>
                <a:pathLst>
                  <a:path w="14" h="3">
                    <a:moveTo>
                      <a:pt x="12" y="0"/>
                    </a:moveTo>
                    <a:lnTo>
                      <a:pt x="0" y="2"/>
                    </a:lnTo>
                    <a:lnTo>
                      <a:pt x="1" y="2"/>
                    </a:lnTo>
                    <a:lnTo>
                      <a:pt x="13" y="0"/>
                    </a:lnTo>
                    <a:lnTo>
                      <a:pt x="1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 name="Freeform 510"/>
              <p:cNvSpPr>
                <a:spLocks/>
              </p:cNvSpPr>
              <p:nvPr/>
            </p:nvSpPr>
            <p:spPr bwMode="auto">
              <a:xfrm>
                <a:off x="2748" y="2707"/>
                <a:ext cx="14" cy="3"/>
              </a:xfrm>
              <a:custGeom>
                <a:avLst/>
                <a:gdLst>
                  <a:gd name="T0" fmla="*/ 12 w 14"/>
                  <a:gd name="T1" fmla="*/ 0 h 3"/>
                  <a:gd name="T2" fmla="*/ 0 w 14"/>
                  <a:gd name="T3" fmla="*/ 2 h 3"/>
                  <a:gd name="T4" fmla="*/ 1 w 14"/>
                  <a:gd name="T5" fmla="*/ 2 h 3"/>
                  <a:gd name="T6" fmla="*/ 13 w 14"/>
                  <a:gd name="T7" fmla="*/ 0 h 3"/>
                  <a:gd name="T8" fmla="*/ 12 w 14"/>
                  <a:gd name="T9" fmla="*/ 0 h 3"/>
                </a:gdLst>
                <a:ahLst/>
                <a:cxnLst>
                  <a:cxn ang="0">
                    <a:pos x="T0" y="T1"/>
                  </a:cxn>
                  <a:cxn ang="0">
                    <a:pos x="T2" y="T3"/>
                  </a:cxn>
                  <a:cxn ang="0">
                    <a:pos x="T4" y="T5"/>
                  </a:cxn>
                  <a:cxn ang="0">
                    <a:pos x="T6" y="T7"/>
                  </a:cxn>
                  <a:cxn ang="0">
                    <a:pos x="T8" y="T9"/>
                  </a:cxn>
                </a:cxnLst>
                <a:rect l="0" t="0" r="r" b="b"/>
                <a:pathLst>
                  <a:path w="14" h="3">
                    <a:moveTo>
                      <a:pt x="12" y="0"/>
                    </a:moveTo>
                    <a:lnTo>
                      <a:pt x="0" y="2"/>
                    </a:lnTo>
                    <a:lnTo>
                      <a:pt x="1" y="2"/>
                    </a:lnTo>
                    <a:lnTo>
                      <a:pt x="13" y="0"/>
                    </a:lnTo>
                    <a:lnTo>
                      <a:pt x="1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 name="Freeform 511"/>
              <p:cNvSpPr>
                <a:spLocks/>
              </p:cNvSpPr>
              <p:nvPr/>
            </p:nvSpPr>
            <p:spPr bwMode="auto">
              <a:xfrm>
                <a:off x="2748" y="2706"/>
                <a:ext cx="11" cy="2"/>
              </a:xfrm>
              <a:custGeom>
                <a:avLst/>
                <a:gdLst>
                  <a:gd name="T0" fmla="*/ 10 w 11"/>
                  <a:gd name="T1" fmla="*/ 0 h 2"/>
                  <a:gd name="T2" fmla="*/ 0 w 11"/>
                  <a:gd name="T3" fmla="*/ 1 h 2"/>
                  <a:gd name="T4" fmla="*/ 1 w 11"/>
                  <a:gd name="T5" fmla="*/ 1 h 2"/>
                  <a:gd name="T6" fmla="*/ 9 w 11"/>
                  <a:gd name="T7" fmla="*/ 0 h 2"/>
                  <a:gd name="T8" fmla="*/ 10 w 11"/>
                  <a:gd name="T9" fmla="*/ 0 h 2"/>
                </a:gdLst>
                <a:ahLst/>
                <a:cxnLst>
                  <a:cxn ang="0">
                    <a:pos x="T0" y="T1"/>
                  </a:cxn>
                  <a:cxn ang="0">
                    <a:pos x="T2" y="T3"/>
                  </a:cxn>
                  <a:cxn ang="0">
                    <a:pos x="T4" y="T5"/>
                  </a:cxn>
                  <a:cxn ang="0">
                    <a:pos x="T6" y="T7"/>
                  </a:cxn>
                  <a:cxn ang="0">
                    <a:pos x="T8" y="T9"/>
                  </a:cxn>
                </a:cxnLst>
                <a:rect l="0" t="0" r="r" b="b"/>
                <a:pathLst>
                  <a:path w="11" h="2">
                    <a:moveTo>
                      <a:pt x="10" y="0"/>
                    </a:moveTo>
                    <a:lnTo>
                      <a:pt x="0" y="1"/>
                    </a:lnTo>
                    <a:lnTo>
                      <a:pt x="1" y="1"/>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6" name="Freeform 512"/>
              <p:cNvSpPr>
                <a:spLocks/>
              </p:cNvSpPr>
              <p:nvPr/>
            </p:nvSpPr>
            <p:spPr bwMode="auto">
              <a:xfrm>
                <a:off x="2748" y="2706"/>
                <a:ext cx="11" cy="2"/>
              </a:xfrm>
              <a:custGeom>
                <a:avLst/>
                <a:gdLst>
                  <a:gd name="T0" fmla="*/ 10 w 11"/>
                  <a:gd name="T1" fmla="*/ 0 h 2"/>
                  <a:gd name="T2" fmla="*/ 0 w 11"/>
                  <a:gd name="T3" fmla="*/ 1 h 2"/>
                  <a:gd name="T4" fmla="*/ 1 w 11"/>
                  <a:gd name="T5" fmla="*/ 1 h 2"/>
                  <a:gd name="T6" fmla="*/ 9 w 11"/>
                  <a:gd name="T7" fmla="*/ 0 h 2"/>
                  <a:gd name="T8" fmla="*/ 10 w 11"/>
                  <a:gd name="T9" fmla="*/ 0 h 2"/>
                </a:gdLst>
                <a:ahLst/>
                <a:cxnLst>
                  <a:cxn ang="0">
                    <a:pos x="T0" y="T1"/>
                  </a:cxn>
                  <a:cxn ang="0">
                    <a:pos x="T2" y="T3"/>
                  </a:cxn>
                  <a:cxn ang="0">
                    <a:pos x="T4" y="T5"/>
                  </a:cxn>
                  <a:cxn ang="0">
                    <a:pos x="T6" y="T7"/>
                  </a:cxn>
                  <a:cxn ang="0">
                    <a:pos x="T8" y="T9"/>
                  </a:cxn>
                </a:cxnLst>
                <a:rect l="0" t="0" r="r" b="b"/>
                <a:pathLst>
                  <a:path w="11" h="2">
                    <a:moveTo>
                      <a:pt x="10" y="0"/>
                    </a:moveTo>
                    <a:lnTo>
                      <a:pt x="0" y="1"/>
                    </a:lnTo>
                    <a:lnTo>
                      <a:pt x="1" y="1"/>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7" name="Freeform 513"/>
              <p:cNvSpPr>
                <a:spLocks/>
              </p:cNvSpPr>
              <p:nvPr/>
            </p:nvSpPr>
            <p:spPr bwMode="auto">
              <a:xfrm>
                <a:off x="2748" y="2704"/>
                <a:ext cx="8" cy="3"/>
              </a:xfrm>
              <a:custGeom>
                <a:avLst/>
                <a:gdLst>
                  <a:gd name="T0" fmla="*/ 7 w 8"/>
                  <a:gd name="T1" fmla="*/ 0 h 3"/>
                  <a:gd name="T2" fmla="*/ 0 w 8"/>
                  <a:gd name="T3" fmla="*/ 2 h 3"/>
                  <a:gd name="T4" fmla="*/ 1 w 8"/>
                  <a:gd name="T5" fmla="*/ 1 h 3"/>
                  <a:gd name="T6" fmla="*/ 7 w 8"/>
                  <a:gd name="T7" fmla="*/ 0 h 3"/>
                  <a:gd name="T8" fmla="*/ 7 w 8"/>
                  <a:gd name="T9" fmla="*/ 0 h 3"/>
                </a:gdLst>
                <a:ahLst/>
                <a:cxnLst>
                  <a:cxn ang="0">
                    <a:pos x="T0" y="T1"/>
                  </a:cxn>
                  <a:cxn ang="0">
                    <a:pos x="T2" y="T3"/>
                  </a:cxn>
                  <a:cxn ang="0">
                    <a:pos x="T4" y="T5"/>
                  </a:cxn>
                  <a:cxn ang="0">
                    <a:pos x="T6" y="T7"/>
                  </a:cxn>
                  <a:cxn ang="0">
                    <a:pos x="T8" y="T9"/>
                  </a:cxn>
                </a:cxnLst>
                <a:rect l="0" t="0" r="r" b="b"/>
                <a:pathLst>
                  <a:path w="8" h="3">
                    <a:moveTo>
                      <a:pt x="7" y="0"/>
                    </a:moveTo>
                    <a:lnTo>
                      <a:pt x="0" y="2"/>
                    </a:lnTo>
                    <a:lnTo>
                      <a:pt x="1" y="1"/>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8" name="Freeform 514"/>
              <p:cNvSpPr>
                <a:spLocks/>
              </p:cNvSpPr>
              <p:nvPr/>
            </p:nvSpPr>
            <p:spPr bwMode="auto">
              <a:xfrm>
                <a:off x="2748" y="2704"/>
                <a:ext cx="8" cy="3"/>
              </a:xfrm>
              <a:custGeom>
                <a:avLst/>
                <a:gdLst>
                  <a:gd name="T0" fmla="*/ 7 w 8"/>
                  <a:gd name="T1" fmla="*/ 0 h 3"/>
                  <a:gd name="T2" fmla="*/ 0 w 8"/>
                  <a:gd name="T3" fmla="*/ 2 h 3"/>
                  <a:gd name="T4" fmla="*/ 1 w 8"/>
                  <a:gd name="T5" fmla="*/ 1 h 3"/>
                  <a:gd name="T6" fmla="*/ 7 w 8"/>
                  <a:gd name="T7" fmla="*/ 0 h 3"/>
                  <a:gd name="T8" fmla="*/ 7 w 8"/>
                  <a:gd name="T9" fmla="*/ 0 h 3"/>
                </a:gdLst>
                <a:ahLst/>
                <a:cxnLst>
                  <a:cxn ang="0">
                    <a:pos x="T0" y="T1"/>
                  </a:cxn>
                  <a:cxn ang="0">
                    <a:pos x="T2" y="T3"/>
                  </a:cxn>
                  <a:cxn ang="0">
                    <a:pos x="T4" y="T5"/>
                  </a:cxn>
                  <a:cxn ang="0">
                    <a:pos x="T6" y="T7"/>
                  </a:cxn>
                  <a:cxn ang="0">
                    <a:pos x="T8" y="T9"/>
                  </a:cxn>
                </a:cxnLst>
                <a:rect l="0" t="0" r="r" b="b"/>
                <a:pathLst>
                  <a:path w="8" h="3">
                    <a:moveTo>
                      <a:pt x="7" y="0"/>
                    </a:moveTo>
                    <a:lnTo>
                      <a:pt x="0" y="2"/>
                    </a:lnTo>
                    <a:lnTo>
                      <a:pt x="1" y="1"/>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9" name="Freeform 515"/>
              <p:cNvSpPr>
                <a:spLocks/>
              </p:cNvSpPr>
              <p:nvPr/>
            </p:nvSpPr>
            <p:spPr bwMode="auto">
              <a:xfrm>
                <a:off x="2748" y="2699"/>
                <a:ext cx="8" cy="1"/>
              </a:xfrm>
              <a:custGeom>
                <a:avLst/>
                <a:gdLst>
                  <a:gd name="T0" fmla="*/ 7 w 8"/>
                  <a:gd name="T1" fmla="*/ 0 h 1"/>
                  <a:gd name="T2" fmla="*/ 0 w 8"/>
                  <a:gd name="T3" fmla="*/ 0 h 1"/>
                  <a:gd name="T4" fmla="*/ 7 w 8"/>
                  <a:gd name="T5" fmla="*/ 0 h 1"/>
                  <a:gd name="T6" fmla="*/ 7 w 8"/>
                  <a:gd name="T7" fmla="*/ 0 h 1"/>
                </a:gdLst>
                <a:ahLst/>
                <a:cxnLst>
                  <a:cxn ang="0">
                    <a:pos x="T0" y="T1"/>
                  </a:cxn>
                  <a:cxn ang="0">
                    <a:pos x="T2" y="T3"/>
                  </a:cxn>
                  <a:cxn ang="0">
                    <a:pos x="T4" y="T5"/>
                  </a:cxn>
                  <a:cxn ang="0">
                    <a:pos x="T6" y="T7"/>
                  </a:cxn>
                </a:cxnLst>
                <a:rect l="0" t="0" r="r" b="b"/>
                <a:pathLst>
                  <a:path w="8" h="1">
                    <a:moveTo>
                      <a:pt x="7" y="0"/>
                    </a:moveTo>
                    <a:lnTo>
                      <a:pt x="0" y="0"/>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0" name="Freeform 516"/>
              <p:cNvSpPr>
                <a:spLocks/>
              </p:cNvSpPr>
              <p:nvPr/>
            </p:nvSpPr>
            <p:spPr bwMode="auto">
              <a:xfrm>
                <a:off x="2748" y="2699"/>
                <a:ext cx="8" cy="1"/>
              </a:xfrm>
              <a:custGeom>
                <a:avLst/>
                <a:gdLst>
                  <a:gd name="T0" fmla="*/ 7 w 8"/>
                  <a:gd name="T1" fmla="*/ 0 h 1"/>
                  <a:gd name="T2" fmla="*/ 0 w 8"/>
                  <a:gd name="T3" fmla="*/ 0 h 1"/>
                  <a:gd name="T4" fmla="*/ 7 w 8"/>
                  <a:gd name="T5" fmla="*/ 0 h 1"/>
                  <a:gd name="T6" fmla="*/ 7 w 8"/>
                  <a:gd name="T7" fmla="*/ 0 h 1"/>
                </a:gdLst>
                <a:ahLst/>
                <a:cxnLst>
                  <a:cxn ang="0">
                    <a:pos x="T0" y="T1"/>
                  </a:cxn>
                  <a:cxn ang="0">
                    <a:pos x="T2" y="T3"/>
                  </a:cxn>
                  <a:cxn ang="0">
                    <a:pos x="T4" y="T5"/>
                  </a:cxn>
                  <a:cxn ang="0">
                    <a:pos x="T6" y="T7"/>
                  </a:cxn>
                </a:cxnLst>
                <a:rect l="0" t="0" r="r" b="b"/>
                <a:pathLst>
                  <a:path w="8" h="1">
                    <a:moveTo>
                      <a:pt x="7" y="0"/>
                    </a:moveTo>
                    <a:lnTo>
                      <a:pt x="0" y="0"/>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41" name="Group 517"/>
              <p:cNvGrpSpPr>
                <a:grpSpLocks/>
              </p:cNvGrpSpPr>
              <p:nvPr/>
            </p:nvGrpSpPr>
            <p:grpSpPr bwMode="auto">
              <a:xfrm>
                <a:off x="2682" y="2704"/>
                <a:ext cx="37" cy="4"/>
                <a:chOff x="2682" y="2704"/>
                <a:chExt cx="37" cy="4"/>
              </a:xfrm>
            </p:grpSpPr>
            <p:sp>
              <p:nvSpPr>
                <p:cNvPr id="652" name="Freeform 518"/>
                <p:cNvSpPr>
                  <a:spLocks/>
                </p:cNvSpPr>
                <p:nvPr/>
              </p:nvSpPr>
              <p:spPr bwMode="auto">
                <a:xfrm>
                  <a:off x="2687" y="2706"/>
                  <a:ext cx="32" cy="2"/>
                </a:xfrm>
                <a:custGeom>
                  <a:avLst/>
                  <a:gdLst>
                    <a:gd name="T0" fmla="*/ 29 w 32"/>
                    <a:gd name="T1" fmla="*/ 0 h 2"/>
                    <a:gd name="T2" fmla="*/ 29 w 32"/>
                    <a:gd name="T3" fmla="*/ 0 h 2"/>
                    <a:gd name="T4" fmla="*/ 0 w 32"/>
                    <a:gd name="T5" fmla="*/ 0 h 2"/>
                    <a:gd name="T6" fmla="*/ 0 w 32"/>
                    <a:gd name="T7" fmla="*/ 0 h 2"/>
                    <a:gd name="T8" fmla="*/ 13 w 32"/>
                    <a:gd name="T9" fmla="*/ 1 h 2"/>
                    <a:gd name="T10" fmla="*/ 22 w 32"/>
                    <a:gd name="T11" fmla="*/ 1 h 2"/>
                    <a:gd name="T12" fmla="*/ 31 w 32"/>
                    <a:gd name="T13" fmla="*/ 1 h 2"/>
                    <a:gd name="T14" fmla="*/ 31 w 32"/>
                    <a:gd name="T15" fmla="*/ 0 h 2"/>
                    <a:gd name="T16" fmla="*/ 29 w 3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
                      <a:moveTo>
                        <a:pt x="29" y="0"/>
                      </a:moveTo>
                      <a:lnTo>
                        <a:pt x="29" y="0"/>
                      </a:lnTo>
                      <a:lnTo>
                        <a:pt x="0" y="0"/>
                      </a:lnTo>
                      <a:lnTo>
                        <a:pt x="0" y="0"/>
                      </a:lnTo>
                      <a:lnTo>
                        <a:pt x="13" y="1"/>
                      </a:lnTo>
                      <a:lnTo>
                        <a:pt x="22" y="1"/>
                      </a:lnTo>
                      <a:lnTo>
                        <a:pt x="31" y="1"/>
                      </a:lnTo>
                      <a:lnTo>
                        <a:pt x="31" y="0"/>
                      </a:lnTo>
                      <a:lnTo>
                        <a:pt x="29"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3" name="Freeform 519"/>
                <p:cNvSpPr>
                  <a:spLocks/>
                </p:cNvSpPr>
                <p:nvPr/>
              </p:nvSpPr>
              <p:spPr bwMode="auto">
                <a:xfrm>
                  <a:off x="2687" y="2706"/>
                  <a:ext cx="32" cy="2"/>
                </a:xfrm>
                <a:custGeom>
                  <a:avLst/>
                  <a:gdLst>
                    <a:gd name="T0" fmla="*/ 29 w 32"/>
                    <a:gd name="T1" fmla="*/ 0 h 2"/>
                    <a:gd name="T2" fmla="*/ 0 w 32"/>
                    <a:gd name="T3" fmla="*/ 0 h 2"/>
                    <a:gd name="T4" fmla="*/ 0 w 32"/>
                    <a:gd name="T5" fmla="*/ 0 h 2"/>
                    <a:gd name="T6" fmla="*/ 13 w 32"/>
                    <a:gd name="T7" fmla="*/ 1 h 2"/>
                    <a:gd name="T8" fmla="*/ 22 w 32"/>
                    <a:gd name="T9" fmla="*/ 1 h 2"/>
                    <a:gd name="T10" fmla="*/ 31 w 32"/>
                    <a:gd name="T11" fmla="*/ 1 h 2"/>
                    <a:gd name="T12" fmla="*/ 31 w 32"/>
                    <a:gd name="T13" fmla="*/ 0 h 2"/>
                    <a:gd name="T14" fmla="*/ 29 w 3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
                      <a:moveTo>
                        <a:pt x="29" y="0"/>
                      </a:moveTo>
                      <a:lnTo>
                        <a:pt x="0" y="0"/>
                      </a:lnTo>
                      <a:lnTo>
                        <a:pt x="0" y="0"/>
                      </a:lnTo>
                      <a:lnTo>
                        <a:pt x="13" y="1"/>
                      </a:lnTo>
                      <a:lnTo>
                        <a:pt x="22" y="1"/>
                      </a:lnTo>
                      <a:lnTo>
                        <a:pt x="31" y="1"/>
                      </a:lnTo>
                      <a:lnTo>
                        <a:pt x="31" y="0"/>
                      </a:lnTo>
                      <a:lnTo>
                        <a:pt x="29"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4" name="Freeform 520"/>
                <p:cNvSpPr>
                  <a:spLocks/>
                </p:cNvSpPr>
                <p:nvPr/>
              </p:nvSpPr>
              <p:spPr bwMode="auto">
                <a:xfrm>
                  <a:off x="2682" y="2704"/>
                  <a:ext cx="6" cy="3"/>
                </a:xfrm>
                <a:custGeom>
                  <a:avLst/>
                  <a:gdLst>
                    <a:gd name="T0" fmla="*/ 5 w 6"/>
                    <a:gd name="T1" fmla="*/ 2 h 3"/>
                    <a:gd name="T2" fmla="*/ 5 w 6"/>
                    <a:gd name="T3" fmla="*/ 0 h 3"/>
                    <a:gd name="T4" fmla="*/ 0 w 6"/>
                    <a:gd name="T5" fmla="*/ 0 h 3"/>
                    <a:gd name="T6" fmla="*/ 0 w 6"/>
                    <a:gd name="T7" fmla="*/ 1 h 3"/>
                    <a:gd name="T8" fmla="*/ 5 w 6"/>
                    <a:gd name="T9" fmla="*/ 2 h 3"/>
                  </a:gdLst>
                  <a:ahLst/>
                  <a:cxnLst>
                    <a:cxn ang="0">
                      <a:pos x="T0" y="T1"/>
                    </a:cxn>
                    <a:cxn ang="0">
                      <a:pos x="T2" y="T3"/>
                    </a:cxn>
                    <a:cxn ang="0">
                      <a:pos x="T4" y="T5"/>
                    </a:cxn>
                    <a:cxn ang="0">
                      <a:pos x="T6" y="T7"/>
                    </a:cxn>
                    <a:cxn ang="0">
                      <a:pos x="T8" y="T9"/>
                    </a:cxn>
                  </a:cxnLst>
                  <a:rect l="0" t="0" r="r" b="b"/>
                  <a:pathLst>
                    <a:path w="6" h="3">
                      <a:moveTo>
                        <a:pt x="5" y="2"/>
                      </a:moveTo>
                      <a:lnTo>
                        <a:pt x="5" y="0"/>
                      </a:lnTo>
                      <a:lnTo>
                        <a:pt x="0" y="0"/>
                      </a:lnTo>
                      <a:lnTo>
                        <a:pt x="0" y="1"/>
                      </a:lnTo>
                      <a:lnTo>
                        <a:pt x="5"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 name="Freeform 521"/>
                <p:cNvSpPr>
                  <a:spLocks/>
                </p:cNvSpPr>
                <p:nvPr/>
              </p:nvSpPr>
              <p:spPr bwMode="auto">
                <a:xfrm>
                  <a:off x="2682" y="2704"/>
                  <a:ext cx="11" cy="4"/>
                </a:xfrm>
                <a:custGeom>
                  <a:avLst/>
                  <a:gdLst>
                    <a:gd name="T0" fmla="*/ 10 w 11"/>
                    <a:gd name="T1" fmla="*/ 3 h 4"/>
                    <a:gd name="T2" fmla="*/ 10 w 11"/>
                    <a:gd name="T3" fmla="*/ 0 h 4"/>
                    <a:gd name="T4" fmla="*/ 0 w 11"/>
                    <a:gd name="T5" fmla="*/ 1 h 4"/>
                    <a:gd name="T6" fmla="*/ 0 w 11"/>
                    <a:gd name="T7" fmla="*/ 2 h 4"/>
                    <a:gd name="T8" fmla="*/ 10 w 11"/>
                    <a:gd name="T9" fmla="*/ 3 h 4"/>
                  </a:gdLst>
                  <a:ahLst/>
                  <a:cxnLst>
                    <a:cxn ang="0">
                      <a:pos x="T0" y="T1"/>
                    </a:cxn>
                    <a:cxn ang="0">
                      <a:pos x="T2" y="T3"/>
                    </a:cxn>
                    <a:cxn ang="0">
                      <a:pos x="T4" y="T5"/>
                    </a:cxn>
                    <a:cxn ang="0">
                      <a:pos x="T6" y="T7"/>
                    </a:cxn>
                    <a:cxn ang="0">
                      <a:pos x="T8" y="T9"/>
                    </a:cxn>
                  </a:cxnLst>
                  <a:rect l="0" t="0" r="r" b="b"/>
                  <a:pathLst>
                    <a:path w="11" h="4">
                      <a:moveTo>
                        <a:pt x="10" y="3"/>
                      </a:moveTo>
                      <a:lnTo>
                        <a:pt x="10" y="0"/>
                      </a:lnTo>
                      <a:lnTo>
                        <a:pt x="0" y="1"/>
                      </a:lnTo>
                      <a:lnTo>
                        <a:pt x="0" y="2"/>
                      </a:lnTo>
                      <a:lnTo>
                        <a:pt x="10" y="3"/>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6" name="Freeform 522"/>
                <p:cNvSpPr>
                  <a:spLocks/>
                </p:cNvSpPr>
                <p:nvPr/>
              </p:nvSpPr>
              <p:spPr bwMode="auto">
                <a:xfrm>
                  <a:off x="2695" y="2707"/>
                  <a:ext cx="22" cy="1"/>
                </a:xfrm>
                <a:custGeom>
                  <a:avLst/>
                  <a:gdLst>
                    <a:gd name="T0" fmla="*/ 21 w 22"/>
                    <a:gd name="T1" fmla="*/ 0 h 1"/>
                    <a:gd name="T2" fmla="*/ 0 w 22"/>
                    <a:gd name="T3" fmla="*/ 0 h 1"/>
                    <a:gd name="T4" fmla="*/ 9 w 22"/>
                    <a:gd name="T5" fmla="*/ 0 h 1"/>
                    <a:gd name="T6" fmla="*/ 16 w 22"/>
                    <a:gd name="T7" fmla="*/ 0 h 1"/>
                    <a:gd name="T8" fmla="*/ 21 w 22"/>
                    <a:gd name="T9" fmla="*/ 0 h 1"/>
                    <a:gd name="T10" fmla="*/ 21 w 22"/>
                    <a:gd name="T11" fmla="*/ 0 h 1"/>
                  </a:gdLst>
                  <a:ahLst/>
                  <a:cxnLst>
                    <a:cxn ang="0">
                      <a:pos x="T0" y="T1"/>
                    </a:cxn>
                    <a:cxn ang="0">
                      <a:pos x="T2" y="T3"/>
                    </a:cxn>
                    <a:cxn ang="0">
                      <a:pos x="T4" y="T5"/>
                    </a:cxn>
                    <a:cxn ang="0">
                      <a:pos x="T6" y="T7"/>
                    </a:cxn>
                    <a:cxn ang="0">
                      <a:pos x="T8" y="T9"/>
                    </a:cxn>
                    <a:cxn ang="0">
                      <a:pos x="T10" y="T11"/>
                    </a:cxn>
                  </a:cxnLst>
                  <a:rect l="0" t="0" r="r" b="b"/>
                  <a:pathLst>
                    <a:path w="22" h="1">
                      <a:moveTo>
                        <a:pt x="21" y="0"/>
                      </a:moveTo>
                      <a:lnTo>
                        <a:pt x="0" y="0"/>
                      </a:lnTo>
                      <a:lnTo>
                        <a:pt x="9" y="0"/>
                      </a:lnTo>
                      <a:lnTo>
                        <a:pt x="16" y="0"/>
                      </a:lnTo>
                      <a:lnTo>
                        <a:pt x="21" y="0"/>
                      </a:lnTo>
                      <a:lnTo>
                        <a:pt x="2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7" name="Freeform 523"/>
                <p:cNvSpPr>
                  <a:spLocks/>
                </p:cNvSpPr>
                <p:nvPr/>
              </p:nvSpPr>
              <p:spPr bwMode="auto">
                <a:xfrm>
                  <a:off x="2695" y="2707"/>
                  <a:ext cx="22" cy="1"/>
                </a:xfrm>
                <a:custGeom>
                  <a:avLst/>
                  <a:gdLst>
                    <a:gd name="T0" fmla="*/ 21 w 22"/>
                    <a:gd name="T1" fmla="*/ 0 h 1"/>
                    <a:gd name="T2" fmla="*/ 0 w 22"/>
                    <a:gd name="T3" fmla="*/ 0 h 1"/>
                    <a:gd name="T4" fmla="*/ 9 w 22"/>
                    <a:gd name="T5" fmla="*/ 0 h 1"/>
                    <a:gd name="T6" fmla="*/ 16 w 22"/>
                    <a:gd name="T7" fmla="*/ 0 h 1"/>
                    <a:gd name="T8" fmla="*/ 21 w 22"/>
                    <a:gd name="T9" fmla="*/ 0 h 1"/>
                    <a:gd name="T10" fmla="*/ 21 w 22"/>
                    <a:gd name="T11" fmla="*/ 0 h 1"/>
                  </a:gdLst>
                  <a:ahLst/>
                  <a:cxnLst>
                    <a:cxn ang="0">
                      <a:pos x="T0" y="T1"/>
                    </a:cxn>
                    <a:cxn ang="0">
                      <a:pos x="T2" y="T3"/>
                    </a:cxn>
                    <a:cxn ang="0">
                      <a:pos x="T4" y="T5"/>
                    </a:cxn>
                    <a:cxn ang="0">
                      <a:pos x="T6" y="T7"/>
                    </a:cxn>
                    <a:cxn ang="0">
                      <a:pos x="T8" y="T9"/>
                    </a:cxn>
                    <a:cxn ang="0">
                      <a:pos x="T10" y="T11"/>
                    </a:cxn>
                  </a:cxnLst>
                  <a:rect l="0" t="0" r="r" b="b"/>
                  <a:pathLst>
                    <a:path w="22" h="1">
                      <a:moveTo>
                        <a:pt x="21" y="0"/>
                      </a:moveTo>
                      <a:lnTo>
                        <a:pt x="0" y="0"/>
                      </a:lnTo>
                      <a:lnTo>
                        <a:pt x="9" y="0"/>
                      </a:lnTo>
                      <a:lnTo>
                        <a:pt x="16" y="0"/>
                      </a:lnTo>
                      <a:lnTo>
                        <a:pt x="21" y="0"/>
                      </a:lnTo>
                      <a:lnTo>
                        <a:pt x="2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8" name="Freeform 524"/>
                <p:cNvSpPr>
                  <a:spLocks/>
                </p:cNvSpPr>
                <p:nvPr/>
              </p:nvSpPr>
              <p:spPr bwMode="auto">
                <a:xfrm>
                  <a:off x="2682" y="2706"/>
                  <a:ext cx="6" cy="1"/>
                </a:xfrm>
                <a:custGeom>
                  <a:avLst/>
                  <a:gdLst>
                    <a:gd name="T0" fmla="*/ 5 w 6"/>
                    <a:gd name="T1" fmla="*/ 0 h 1"/>
                    <a:gd name="T2" fmla="*/ 0 w 6"/>
                    <a:gd name="T3" fmla="*/ 0 h 1"/>
                    <a:gd name="T4" fmla="*/ 0 w 6"/>
                    <a:gd name="T5" fmla="*/ 0 h 1"/>
                    <a:gd name="T6" fmla="*/ 5 w 6"/>
                    <a:gd name="T7" fmla="*/ 0 h 1"/>
                    <a:gd name="T8" fmla="*/ 5 w 6"/>
                    <a:gd name="T9" fmla="*/ 0 h 1"/>
                  </a:gdLst>
                  <a:ahLst/>
                  <a:cxnLst>
                    <a:cxn ang="0">
                      <a:pos x="T0" y="T1"/>
                    </a:cxn>
                    <a:cxn ang="0">
                      <a:pos x="T2" y="T3"/>
                    </a:cxn>
                    <a:cxn ang="0">
                      <a:pos x="T4" y="T5"/>
                    </a:cxn>
                    <a:cxn ang="0">
                      <a:pos x="T6" y="T7"/>
                    </a:cxn>
                    <a:cxn ang="0">
                      <a:pos x="T8" y="T9"/>
                    </a:cxn>
                  </a:cxnLst>
                  <a:rect l="0" t="0" r="r" b="b"/>
                  <a:pathLst>
                    <a:path w="6" h="1">
                      <a:moveTo>
                        <a:pt x="5" y="0"/>
                      </a:moveTo>
                      <a:lnTo>
                        <a:pt x="0" y="0"/>
                      </a:lnTo>
                      <a:lnTo>
                        <a:pt x="0" y="0"/>
                      </a:lnTo>
                      <a:lnTo>
                        <a:pt x="5" y="0"/>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9" name="Freeform 525"/>
                <p:cNvSpPr>
                  <a:spLocks/>
                </p:cNvSpPr>
                <p:nvPr/>
              </p:nvSpPr>
              <p:spPr bwMode="auto">
                <a:xfrm>
                  <a:off x="2682" y="2706"/>
                  <a:ext cx="6" cy="1"/>
                </a:xfrm>
                <a:custGeom>
                  <a:avLst/>
                  <a:gdLst>
                    <a:gd name="T0" fmla="*/ 5 w 6"/>
                    <a:gd name="T1" fmla="*/ 0 h 1"/>
                    <a:gd name="T2" fmla="*/ 0 w 6"/>
                    <a:gd name="T3" fmla="*/ 0 h 1"/>
                    <a:gd name="T4" fmla="*/ 0 w 6"/>
                    <a:gd name="T5" fmla="*/ 0 h 1"/>
                    <a:gd name="T6" fmla="*/ 5 w 6"/>
                    <a:gd name="T7" fmla="*/ 0 h 1"/>
                    <a:gd name="T8" fmla="*/ 5 w 6"/>
                    <a:gd name="T9" fmla="*/ 0 h 1"/>
                  </a:gdLst>
                  <a:ahLst/>
                  <a:cxnLst>
                    <a:cxn ang="0">
                      <a:pos x="T0" y="T1"/>
                    </a:cxn>
                    <a:cxn ang="0">
                      <a:pos x="T2" y="T3"/>
                    </a:cxn>
                    <a:cxn ang="0">
                      <a:pos x="T4" y="T5"/>
                    </a:cxn>
                    <a:cxn ang="0">
                      <a:pos x="T6" y="T7"/>
                    </a:cxn>
                    <a:cxn ang="0">
                      <a:pos x="T8" y="T9"/>
                    </a:cxn>
                  </a:cxnLst>
                  <a:rect l="0" t="0" r="r" b="b"/>
                  <a:pathLst>
                    <a:path w="6" h="1">
                      <a:moveTo>
                        <a:pt x="5" y="0"/>
                      </a:moveTo>
                      <a:lnTo>
                        <a:pt x="0" y="0"/>
                      </a:lnTo>
                      <a:lnTo>
                        <a:pt x="0" y="0"/>
                      </a:lnTo>
                      <a:lnTo>
                        <a:pt x="5" y="0"/>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42" name="Freeform 526"/>
              <p:cNvSpPr>
                <a:spLocks/>
              </p:cNvSpPr>
              <p:nvPr/>
            </p:nvSpPr>
            <p:spPr bwMode="auto">
              <a:xfrm>
                <a:off x="2716" y="2697"/>
                <a:ext cx="31" cy="13"/>
              </a:xfrm>
              <a:custGeom>
                <a:avLst/>
                <a:gdLst>
                  <a:gd name="T0" fmla="*/ 23 w 31"/>
                  <a:gd name="T1" fmla="*/ 0 h 13"/>
                  <a:gd name="T2" fmla="*/ 8 w 31"/>
                  <a:gd name="T3" fmla="*/ 1 h 13"/>
                  <a:gd name="T4" fmla="*/ 4 w 31"/>
                  <a:gd name="T5" fmla="*/ 2 h 13"/>
                  <a:gd name="T6" fmla="*/ 0 w 31"/>
                  <a:gd name="T7" fmla="*/ 4 h 13"/>
                  <a:gd name="T8" fmla="*/ 0 w 31"/>
                  <a:gd name="T9" fmla="*/ 7 h 13"/>
                  <a:gd name="T10" fmla="*/ 2 w 31"/>
                  <a:gd name="T11" fmla="*/ 10 h 13"/>
                  <a:gd name="T12" fmla="*/ 7 w 31"/>
                  <a:gd name="T13" fmla="*/ 11 h 13"/>
                  <a:gd name="T14" fmla="*/ 12 w 31"/>
                  <a:gd name="T15" fmla="*/ 12 h 13"/>
                  <a:gd name="T16" fmla="*/ 25 w 31"/>
                  <a:gd name="T17" fmla="*/ 10 h 13"/>
                  <a:gd name="T18" fmla="*/ 28 w 31"/>
                  <a:gd name="T19" fmla="*/ 8 h 13"/>
                  <a:gd name="T20" fmla="*/ 30 w 31"/>
                  <a:gd name="T21" fmla="*/ 6 h 13"/>
                  <a:gd name="T22" fmla="*/ 29 w 31"/>
                  <a:gd name="T23" fmla="*/ 4 h 13"/>
                  <a:gd name="T24" fmla="*/ 28 w 31"/>
                  <a:gd name="T25" fmla="*/ 2 h 13"/>
                  <a:gd name="T26" fmla="*/ 26 w 31"/>
                  <a:gd name="T27" fmla="*/ 1 h 13"/>
                  <a:gd name="T28" fmla="*/ 23 w 31"/>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3">
                    <a:moveTo>
                      <a:pt x="23" y="0"/>
                    </a:moveTo>
                    <a:lnTo>
                      <a:pt x="8" y="1"/>
                    </a:lnTo>
                    <a:lnTo>
                      <a:pt x="4" y="2"/>
                    </a:lnTo>
                    <a:lnTo>
                      <a:pt x="0" y="4"/>
                    </a:lnTo>
                    <a:lnTo>
                      <a:pt x="0" y="7"/>
                    </a:lnTo>
                    <a:lnTo>
                      <a:pt x="2" y="10"/>
                    </a:lnTo>
                    <a:lnTo>
                      <a:pt x="7" y="11"/>
                    </a:lnTo>
                    <a:lnTo>
                      <a:pt x="12" y="12"/>
                    </a:lnTo>
                    <a:lnTo>
                      <a:pt x="25" y="10"/>
                    </a:lnTo>
                    <a:lnTo>
                      <a:pt x="28" y="8"/>
                    </a:lnTo>
                    <a:lnTo>
                      <a:pt x="30" y="6"/>
                    </a:lnTo>
                    <a:lnTo>
                      <a:pt x="29" y="4"/>
                    </a:lnTo>
                    <a:lnTo>
                      <a:pt x="28" y="2"/>
                    </a:lnTo>
                    <a:lnTo>
                      <a:pt x="26" y="1"/>
                    </a:lnTo>
                    <a:lnTo>
                      <a:pt x="23"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3" name="Freeform 527"/>
              <p:cNvSpPr>
                <a:spLocks/>
              </p:cNvSpPr>
              <p:nvPr/>
            </p:nvSpPr>
            <p:spPr bwMode="auto">
              <a:xfrm>
                <a:off x="2716" y="2697"/>
                <a:ext cx="33" cy="19"/>
              </a:xfrm>
              <a:custGeom>
                <a:avLst/>
                <a:gdLst>
                  <a:gd name="T0" fmla="*/ 24 w 33"/>
                  <a:gd name="T1" fmla="*/ 0 h 19"/>
                  <a:gd name="T2" fmla="*/ 9 w 33"/>
                  <a:gd name="T3" fmla="*/ 1 h 19"/>
                  <a:gd name="T4" fmla="*/ 4 w 33"/>
                  <a:gd name="T5" fmla="*/ 2 h 19"/>
                  <a:gd name="T6" fmla="*/ 0 w 33"/>
                  <a:gd name="T7" fmla="*/ 5 h 19"/>
                  <a:gd name="T8" fmla="*/ 0 w 33"/>
                  <a:gd name="T9" fmla="*/ 10 h 19"/>
                  <a:gd name="T10" fmla="*/ 2 w 33"/>
                  <a:gd name="T11" fmla="*/ 14 h 19"/>
                  <a:gd name="T12" fmla="*/ 7 w 33"/>
                  <a:gd name="T13" fmla="*/ 16 h 19"/>
                  <a:gd name="T14" fmla="*/ 13 w 33"/>
                  <a:gd name="T15" fmla="*/ 18 h 19"/>
                  <a:gd name="T16" fmla="*/ 27 w 33"/>
                  <a:gd name="T17" fmla="*/ 15 h 19"/>
                  <a:gd name="T18" fmla="*/ 30 w 33"/>
                  <a:gd name="T19" fmla="*/ 12 h 19"/>
                  <a:gd name="T20" fmla="*/ 32 w 33"/>
                  <a:gd name="T21" fmla="*/ 9 h 19"/>
                  <a:gd name="T22" fmla="*/ 31 w 33"/>
                  <a:gd name="T23" fmla="*/ 6 h 19"/>
                  <a:gd name="T24" fmla="*/ 30 w 33"/>
                  <a:gd name="T25" fmla="*/ 2 h 19"/>
                  <a:gd name="T26" fmla="*/ 28 w 33"/>
                  <a:gd name="T27" fmla="*/ 2 h 19"/>
                  <a:gd name="T28" fmla="*/ 24 w 33"/>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19">
                    <a:moveTo>
                      <a:pt x="24" y="0"/>
                    </a:moveTo>
                    <a:lnTo>
                      <a:pt x="9" y="1"/>
                    </a:lnTo>
                    <a:lnTo>
                      <a:pt x="4" y="2"/>
                    </a:lnTo>
                    <a:lnTo>
                      <a:pt x="0" y="5"/>
                    </a:lnTo>
                    <a:lnTo>
                      <a:pt x="0" y="10"/>
                    </a:lnTo>
                    <a:lnTo>
                      <a:pt x="2" y="14"/>
                    </a:lnTo>
                    <a:lnTo>
                      <a:pt x="7" y="16"/>
                    </a:lnTo>
                    <a:lnTo>
                      <a:pt x="13" y="18"/>
                    </a:lnTo>
                    <a:lnTo>
                      <a:pt x="27" y="15"/>
                    </a:lnTo>
                    <a:lnTo>
                      <a:pt x="30" y="12"/>
                    </a:lnTo>
                    <a:lnTo>
                      <a:pt x="32" y="9"/>
                    </a:lnTo>
                    <a:lnTo>
                      <a:pt x="31" y="6"/>
                    </a:lnTo>
                    <a:lnTo>
                      <a:pt x="30" y="2"/>
                    </a:lnTo>
                    <a:lnTo>
                      <a:pt x="28" y="2"/>
                    </a:lnTo>
                    <a:lnTo>
                      <a:pt x="24"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4" name="Freeform 528"/>
              <p:cNvSpPr>
                <a:spLocks/>
              </p:cNvSpPr>
              <p:nvPr/>
            </p:nvSpPr>
            <p:spPr bwMode="auto">
              <a:xfrm>
                <a:off x="2731" y="2693"/>
                <a:ext cx="8" cy="7"/>
              </a:xfrm>
              <a:custGeom>
                <a:avLst/>
                <a:gdLst>
                  <a:gd name="T0" fmla="*/ 7 w 8"/>
                  <a:gd name="T1" fmla="*/ 3 h 7"/>
                  <a:gd name="T2" fmla="*/ 5 w 8"/>
                  <a:gd name="T3" fmla="*/ 1 h 7"/>
                  <a:gd name="T4" fmla="*/ 3 w 8"/>
                  <a:gd name="T5" fmla="*/ 0 h 7"/>
                  <a:gd name="T6" fmla="*/ 1 w 8"/>
                  <a:gd name="T7" fmla="*/ 1 h 7"/>
                  <a:gd name="T8" fmla="*/ 0 w 8"/>
                  <a:gd name="T9" fmla="*/ 2 h 7"/>
                  <a:gd name="T10" fmla="*/ 0 w 8"/>
                  <a:gd name="T11" fmla="*/ 5 h 7"/>
                  <a:gd name="T12" fmla="*/ 2 w 8"/>
                  <a:gd name="T13" fmla="*/ 6 h 7"/>
                  <a:gd name="T14" fmla="*/ 5 w 8"/>
                  <a:gd name="T15" fmla="*/ 6 h 7"/>
                  <a:gd name="T16" fmla="*/ 6 w 8"/>
                  <a:gd name="T17" fmla="*/ 5 h 7"/>
                  <a:gd name="T18" fmla="*/ 7 w 8"/>
                  <a:gd name="T19" fmla="*/ 5 h 7"/>
                  <a:gd name="T20" fmla="*/ 7 w 8"/>
                  <a:gd name="T2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7">
                    <a:moveTo>
                      <a:pt x="7" y="3"/>
                    </a:moveTo>
                    <a:lnTo>
                      <a:pt x="5" y="1"/>
                    </a:lnTo>
                    <a:lnTo>
                      <a:pt x="3" y="0"/>
                    </a:lnTo>
                    <a:lnTo>
                      <a:pt x="1" y="1"/>
                    </a:lnTo>
                    <a:lnTo>
                      <a:pt x="0" y="2"/>
                    </a:lnTo>
                    <a:lnTo>
                      <a:pt x="0" y="5"/>
                    </a:lnTo>
                    <a:lnTo>
                      <a:pt x="2" y="6"/>
                    </a:lnTo>
                    <a:lnTo>
                      <a:pt x="5" y="6"/>
                    </a:lnTo>
                    <a:lnTo>
                      <a:pt x="6" y="5"/>
                    </a:lnTo>
                    <a:lnTo>
                      <a:pt x="7" y="5"/>
                    </a:lnTo>
                    <a:lnTo>
                      <a:pt x="7" y="3"/>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5" name="Freeform 529"/>
              <p:cNvSpPr>
                <a:spLocks/>
              </p:cNvSpPr>
              <p:nvPr/>
            </p:nvSpPr>
            <p:spPr bwMode="auto">
              <a:xfrm>
                <a:off x="2731" y="2693"/>
                <a:ext cx="9" cy="12"/>
              </a:xfrm>
              <a:custGeom>
                <a:avLst/>
                <a:gdLst>
                  <a:gd name="T0" fmla="*/ 8 w 9"/>
                  <a:gd name="T1" fmla="*/ 5 h 12"/>
                  <a:gd name="T2" fmla="*/ 6 w 9"/>
                  <a:gd name="T3" fmla="*/ 1 h 12"/>
                  <a:gd name="T4" fmla="*/ 3 w 9"/>
                  <a:gd name="T5" fmla="*/ 0 h 12"/>
                  <a:gd name="T6" fmla="*/ 1 w 9"/>
                  <a:gd name="T7" fmla="*/ 1 h 12"/>
                  <a:gd name="T8" fmla="*/ 0 w 9"/>
                  <a:gd name="T9" fmla="*/ 4 h 12"/>
                  <a:gd name="T10" fmla="*/ 0 w 9"/>
                  <a:gd name="T11" fmla="*/ 8 h 12"/>
                  <a:gd name="T12" fmla="*/ 3 w 9"/>
                  <a:gd name="T13" fmla="*/ 11 h 12"/>
                  <a:gd name="T14" fmla="*/ 5 w 9"/>
                  <a:gd name="T15" fmla="*/ 11 h 12"/>
                  <a:gd name="T16" fmla="*/ 7 w 9"/>
                  <a:gd name="T17" fmla="*/ 10 h 12"/>
                  <a:gd name="T18" fmla="*/ 8 w 9"/>
                  <a:gd name="T19" fmla="*/ 8 h 12"/>
                  <a:gd name="T20" fmla="*/ 8 w 9"/>
                  <a:gd name="T21"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2">
                    <a:moveTo>
                      <a:pt x="8" y="5"/>
                    </a:moveTo>
                    <a:lnTo>
                      <a:pt x="6" y="1"/>
                    </a:lnTo>
                    <a:lnTo>
                      <a:pt x="3" y="0"/>
                    </a:lnTo>
                    <a:lnTo>
                      <a:pt x="1" y="1"/>
                    </a:lnTo>
                    <a:lnTo>
                      <a:pt x="0" y="4"/>
                    </a:lnTo>
                    <a:lnTo>
                      <a:pt x="0" y="8"/>
                    </a:lnTo>
                    <a:lnTo>
                      <a:pt x="3" y="11"/>
                    </a:lnTo>
                    <a:lnTo>
                      <a:pt x="5" y="11"/>
                    </a:lnTo>
                    <a:lnTo>
                      <a:pt x="7" y="10"/>
                    </a:lnTo>
                    <a:lnTo>
                      <a:pt x="8" y="8"/>
                    </a:lnTo>
                    <a:lnTo>
                      <a:pt x="8" y="5"/>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6" name="Freeform 530"/>
              <p:cNvSpPr>
                <a:spLocks/>
              </p:cNvSpPr>
              <p:nvPr/>
            </p:nvSpPr>
            <p:spPr bwMode="auto">
              <a:xfrm>
                <a:off x="2738" y="2706"/>
                <a:ext cx="9" cy="2"/>
              </a:xfrm>
              <a:custGeom>
                <a:avLst/>
                <a:gdLst>
                  <a:gd name="T0" fmla="*/ 8 w 9"/>
                  <a:gd name="T1" fmla="*/ 0 h 2"/>
                  <a:gd name="T2" fmla="*/ 0 w 9"/>
                  <a:gd name="T3" fmla="*/ 0 h 2"/>
                  <a:gd name="T4" fmla="*/ 3 w 9"/>
                  <a:gd name="T5" fmla="*/ 0 h 2"/>
                  <a:gd name="T6" fmla="*/ 4 w 9"/>
                  <a:gd name="T7" fmla="*/ 1 h 2"/>
                  <a:gd name="T8" fmla="*/ 6 w 9"/>
                  <a:gd name="T9" fmla="*/ 1 h 2"/>
                  <a:gd name="T10" fmla="*/ 8 w 9"/>
                  <a:gd name="T11" fmla="*/ 0 h 2"/>
                </a:gdLst>
                <a:ahLst/>
                <a:cxnLst>
                  <a:cxn ang="0">
                    <a:pos x="T0" y="T1"/>
                  </a:cxn>
                  <a:cxn ang="0">
                    <a:pos x="T2" y="T3"/>
                  </a:cxn>
                  <a:cxn ang="0">
                    <a:pos x="T4" y="T5"/>
                  </a:cxn>
                  <a:cxn ang="0">
                    <a:pos x="T6" y="T7"/>
                  </a:cxn>
                  <a:cxn ang="0">
                    <a:pos x="T8" y="T9"/>
                  </a:cxn>
                  <a:cxn ang="0">
                    <a:pos x="T10" y="T11"/>
                  </a:cxn>
                </a:cxnLst>
                <a:rect l="0" t="0" r="r" b="b"/>
                <a:pathLst>
                  <a:path w="9" h="2">
                    <a:moveTo>
                      <a:pt x="8" y="0"/>
                    </a:moveTo>
                    <a:lnTo>
                      <a:pt x="0" y="0"/>
                    </a:lnTo>
                    <a:lnTo>
                      <a:pt x="3" y="0"/>
                    </a:lnTo>
                    <a:lnTo>
                      <a:pt x="4" y="1"/>
                    </a:lnTo>
                    <a:lnTo>
                      <a:pt x="6" y="1"/>
                    </a:lnTo>
                    <a:lnTo>
                      <a:pt x="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7" name="Freeform 531"/>
              <p:cNvSpPr>
                <a:spLocks/>
              </p:cNvSpPr>
              <p:nvPr/>
            </p:nvSpPr>
            <p:spPr bwMode="auto">
              <a:xfrm>
                <a:off x="2738" y="2706"/>
                <a:ext cx="11" cy="4"/>
              </a:xfrm>
              <a:custGeom>
                <a:avLst/>
                <a:gdLst>
                  <a:gd name="T0" fmla="*/ 10 w 11"/>
                  <a:gd name="T1" fmla="*/ 0 h 4"/>
                  <a:gd name="T2" fmla="*/ 0 w 11"/>
                  <a:gd name="T3" fmla="*/ 0 h 4"/>
                  <a:gd name="T4" fmla="*/ 4 w 11"/>
                  <a:gd name="T5" fmla="*/ 1 h 4"/>
                  <a:gd name="T6" fmla="*/ 5 w 11"/>
                  <a:gd name="T7" fmla="*/ 3 h 4"/>
                  <a:gd name="T8" fmla="*/ 8 w 11"/>
                  <a:gd name="T9" fmla="*/ 2 h 4"/>
                  <a:gd name="T10" fmla="*/ 10 w 11"/>
                  <a:gd name="T11" fmla="*/ 0 h 4"/>
                </a:gdLst>
                <a:ahLst/>
                <a:cxnLst>
                  <a:cxn ang="0">
                    <a:pos x="T0" y="T1"/>
                  </a:cxn>
                  <a:cxn ang="0">
                    <a:pos x="T2" y="T3"/>
                  </a:cxn>
                  <a:cxn ang="0">
                    <a:pos x="T4" y="T5"/>
                  </a:cxn>
                  <a:cxn ang="0">
                    <a:pos x="T6" y="T7"/>
                  </a:cxn>
                  <a:cxn ang="0">
                    <a:pos x="T8" y="T9"/>
                  </a:cxn>
                  <a:cxn ang="0">
                    <a:pos x="T10" y="T11"/>
                  </a:cxn>
                </a:cxnLst>
                <a:rect l="0" t="0" r="r" b="b"/>
                <a:pathLst>
                  <a:path w="11" h="4">
                    <a:moveTo>
                      <a:pt x="10" y="0"/>
                    </a:moveTo>
                    <a:lnTo>
                      <a:pt x="0" y="0"/>
                    </a:lnTo>
                    <a:lnTo>
                      <a:pt x="4" y="1"/>
                    </a:lnTo>
                    <a:lnTo>
                      <a:pt x="5" y="3"/>
                    </a:lnTo>
                    <a:lnTo>
                      <a:pt x="8" y="2"/>
                    </a:lnTo>
                    <a:lnTo>
                      <a:pt x="1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8" name="Freeform 532"/>
              <p:cNvSpPr>
                <a:spLocks/>
              </p:cNvSpPr>
              <p:nvPr/>
            </p:nvSpPr>
            <p:spPr bwMode="auto">
              <a:xfrm>
                <a:off x="2718" y="2706"/>
                <a:ext cx="4" cy="2"/>
              </a:xfrm>
              <a:custGeom>
                <a:avLst/>
                <a:gdLst>
                  <a:gd name="T0" fmla="*/ 3 w 4"/>
                  <a:gd name="T1" fmla="*/ 0 h 2"/>
                  <a:gd name="T2" fmla="*/ 1 w 4"/>
                  <a:gd name="T3" fmla="*/ 0 h 2"/>
                  <a:gd name="T4" fmla="*/ 1 w 4"/>
                  <a:gd name="T5" fmla="*/ 0 h 2"/>
                  <a:gd name="T6" fmla="*/ 0 w 4"/>
                  <a:gd name="T7" fmla="*/ 0 h 2"/>
                  <a:gd name="T8" fmla="*/ 1 w 4"/>
                  <a:gd name="T9" fmla="*/ 1 h 2"/>
                  <a:gd name="T10" fmla="*/ 1 w 4"/>
                  <a:gd name="T11" fmla="*/ 1 h 2"/>
                  <a:gd name="T12" fmla="*/ 1 w 4"/>
                  <a:gd name="T13" fmla="*/ 1 h 2"/>
                  <a:gd name="T14" fmla="*/ 2 w 4"/>
                  <a:gd name="T15" fmla="*/ 0 h 2"/>
                  <a:gd name="T16" fmla="*/ 3 w 4"/>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2">
                    <a:moveTo>
                      <a:pt x="3" y="0"/>
                    </a:moveTo>
                    <a:lnTo>
                      <a:pt x="1" y="0"/>
                    </a:lnTo>
                    <a:lnTo>
                      <a:pt x="1" y="0"/>
                    </a:lnTo>
                    <a:lnTo>
                      <a:pt x="0" y="0"/>
                    </a:lnTo>
                    <a:lnTo>
                      <a:pt x="1" y="1"/>
                    </a:lnTo>
                    <a:lnTo>
                      <a:pt x="1" y="1"/>
                    </a:lnTo>
                    <a:lnTo>
                      <a:pt x="1" y="1"/>
                    </a:lnTo>
                    <a:lnTo>
                      <a:pt x="2" y="0"/>
                    </a:lnTo>
                    <a:lnTo>
                      <a:pt x="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9" name="Freeform 533"/>
              <p:cNvSpPr>
                <a:spLocks/>
              </p:cNvSpPr>
              <p:nvPr/>
            </p:nvSpPr>
            <p:spPr bwMode="auto">
              <a:xfrm>
                <a:off x="2718" y="2706"/>
                <a:ext cx="6" cy="4"/>
              </a:xfrm>
              <a:custGeom>
                <a:avLst/>
                <a:gdLst>
                  <a:gd name="T0" fmla="*/ 5 w 6"/>
                  <a:gd name="T1" fmla="*/ 0 h 4"/>
                  <a:gd name="T2" fmla="*/ 2 w 6"/>
                  <a:gd name="T3" fmla="*/ 0 h 4"/>
                  <a:gd name="T4" fmla="*/ 1 w 6"/>
                  <a:gd name="T5" fmla="*/ 0 h 4"/>
                  <a:gd name="T6" fmla="*/ 0 w 6"/>
                  <a:gd name="T7" fmla="*/ 1 h 4"/>
                  <a:gd name="T8" fmla="*/ 1 w 6"/>
                  <a:gd name="T9" fmla="*/ 2 h 4"/>
                  <a:gd name="T10" fmla="*/ 2 w 6"/>
                  <a:gd name="T11" fmla="*/ 3 h 4"/>
                  <a:gd name="T12" fmla="*/ 2 w 6"/>
                  <a:gd name="T13" fmla="*/ 2 h 4"/>
                  <a:gd name="T14" fmla="*/ 4 w 6"/>
                  <a:gd name="T15" fmla="*/ 1 h 4"/>
                  <a:gd name="T16" fmla="*/ 5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5" y="0"/>
                    </a:moveTo>
                    <a:lnTo>
                      <a:pt x="2" y="0"/>
                    </a:lnTo>
                    <a:lnTo>
                      <a:pt x="1" y="0"/>
                    </a:lnTo>
                    <a:lnTo>
                      <a:pt x="0" y="1"/>
                    </a:lnTo>
                    <a:lnTo>
                      <a:pt x="1" y="2"/>
                    </a:lnTo>
                    <a:lnTo>
                      <a:pt x="2" y="3"/>
                    </a:lnTo>
                    <a:lnTo>
                      <a:pt x="2" y="2"/>
                    </a:lnTo>
                    <a:lnTo>
                      <a:pt x="4" y="1"/>
                    </a:lnTo>
                    <a:lnTo>
                      <a:pt x="5"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0" name="Freeform 534"/>
              <p:cNvSpPr>
                <a:spLocks/>
              </p:cNvSpPr>
              <p:nvPr/>
            </p:nvSpPr>
            <p:spPr bwMode="auto">
              <a:xfrm>
                <a:off x="2732" y="2693"/>
                <a:ext cx="8" cy="7"/>
              </a:xfrm>
              <a:custGeom>
                <a:avLst/>
                <a:gdLst>
                  <a:gd name="T0" fmla="*/ 2 w 8"/>
                  <a:gd name="T1" fmla="*/ 0 h 7"/>
                  <a:gd name="T2" fmla="*/ 2 w 8"/>
                  <a:gd name="T3" fmla="*/ 0 h 7"/>
                  <a:gd name="T4" fmla="*/ 4 w 8"/>
                  <a:gd name="T5" fmla="*/ 2 h 7"/>
                  <a:gd name="T6" fmla="*/ 4 w 8"/>
                  <a:gd name="T7" fmla="*/ 3 h 7"/>
                  <a:gd name="T8" fmla="*/ 2 w 8"/>
                  <a:gd name="T9" fmla="*/ 4 h 7"/>
                  <a:gd name="T10" fmla="*/ 0 w 8"/>
                  <a:gd name="T11" fmla="*/ 5 h 7"/>
                  <a:gd name="T12" fmla="*/ 0 w 8"/>
                  <a:gd name="T13" fmla="*/ 6 h 7"/>
                  <a:gd name="T14" fmla="*/ 2 w 8"/>
                  <a:gd name="T15" fmla="*/ 6 h 7"/>
                  <a:gd name="T16" fmla="*/ 5 w 8"/>
                  <a:gd name="T17" fmla="*/ 5 h 7"/>
                  <a:gd name="T18" fmla="*/ 7 w 8"/>
                  <a:gd name="T19" fmla="*/ 4 h 7"/>
                  <a:gd name="T20" fmla="*/ 6 w 8"/>
                  <a:gd name="T21" fmla="*/ 2 h 7"/>
                  <a:gd name="T22" fmla="*/ 6 w 8"/>
                  <a:gd name="T23" fmla="*/ 1 h 7"/>
                  <a:gd name="T24" fmla="*/ 4 w 8"/>
                  <a:gd name="T25" fmla="*/ 1 h 7"/>
                  <a:gd name="T26" fmla="*/ 2 w 8"/>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7">
                    <a:moveTo>
                      <a:pt x="2" y="0"/>
                    </a:moveTo>
                    <a:lnTo>
                      <a:pt x="2" y="0"/>
                    </a:lnTo>
                    <a:lnTo>
                      <a:pt x="4" y="2"/>
                    </a:lnTo>
                    <a:lnTo>
                      <a:pt x="4" y="3"/>
                    </a:lnTo>
                    <a:lnTo>
                      <a:pt x="2" y="4"/>
                    </a:lnTo>
                    <a:lnTo>
                      <a:pt x="0" y="5"/>
                    </a:lnTo>
                    <a:lnTo>
                      <a:pt x="0" y="6"/>
                    </a:lnTo>
                    <a:lnTo>
                      <a:pt x="2" y="6"/>
                    </a:lnTo>
                    <a:lnTo>
                      <a:pt x="5" y="5"/>
                    </a:lnTo>
                    <a:lnTo>
                      <a:pt x="7" y="4"/>
                    </a:lnTo>
                    <a:lnTo>
                      <a:pt x="6" y="2"/>
                    </a:lnTo>
                    <a:lnTo>
                      <a:pt x="6" y="1"/>
                    </a:lnTo>
                    <a:lnTo>
                      <a:pt x="4" y="1"/>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1" name="Freeform 535"/>
              <p:cNvSpPr>
                <a:spLocks/>
              </p:cNvSpPr>
              <p:nvPr/>
            </p:nvSpPr>
            <p:spPr bwMode="auto">
              <a:xfrm>
                <a:off x="2732" y="2693"/>
                <a:ext cx="8" cy="12"/>
              </a:xfrm>
              <a:custGeom>
                <a:avLst/>
                <a:gdLst>
                  <a:gd name="T0" fmla="*/ 2 w 8"/>
                  <a:gd name="T1" fmla="*/ 0 h 12"/>
                  <a:gd name="T2" fmla="*/ 4 w 8"/>
                  <a:gd name="T3" fmla="*/ 3 h 12"/>
                  <a:gd name="T4" fmla="*/ 4 w 8"/>
                  <a:gd name="T5" fmla="*/ 6 h 12"/>
                  <a:gd name="T6" fmla="*/ 2 w 8"/>
                  <a:gd name="T7" fmla="*/ 7 h 12"/>
                  <a:gd name="T8" fmla="*/ 0 w 8"/>
                  <a:gd name="T9" fmla="*/ 8 h 12"/>
                  <a:gd name="T10" fmla="*/ 0 w 8"/>
                  <a:gd name="T11" fmla="*/ 11 h 12"/>
                  <a:gd name="T12" fmla="*/ 2 w 8"/>
                  <a:gd name="T13" fmla="*/ 11 h 12"/>
                  <a:gd name="T14" fmla="*/ 5 w 8"/>
                  <a:gd name="T15" fmla="*/ 10 h 12"/>
                  <a:gd name="T16" fmla="*/ 7 w 8"/>
                  <a:gd name="T17" fmla="*/ 7 h 12"/>
                  <a:gd name="T18" fmla="*/ 6 w 8"/>
                  <a:gd name="T19" fmla="*/ 4 h 12"/>
                  <a:gd name="T20" fmla="*/ 6 w 8"/>
                  <a:gd name="T21" fmla="*/ 1 h 12"/>
                  <a:gd name="T22" fmla="*/ 4 w 8"/>
                  <a:gd name="T23" fmla="*/ 1 h 12"/>
                  <a:gd name="T24" fmla="*/ 2 w 8"/>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
                    <a:moveTo>
                      <a:pt x="2" y="0"/>
                    </a:moveTo>
                    <a:lnTo>
                      <a:pt x="4" y="3"/>
                    </a:lnTo>
                    <a:lnTo>
                      <a:pt x="4" y="6"/>
                    </a:lnTo>
                    <a:lnTo>
                      <a:pt x="2" y="7"/>
                    </a:lnTo>
                    <a:lnTo>
                      <a:pt x="0" y="8"/>
                    </a:lnTo>
                    <a:lnTo>
                      <a:pt x="0" y="11"/>
                    </a:lnTo>
                    <a:lnTo>
                      <a:pt x="2" y="11"/>
                    </a:lnTo>
                    <a:lnTo>
                      <a:pt x="5" y="10"/>
                    </a:lnTo>
                    <a:lnTo>
                      <a:pt x="7" y="7"/>
                    </a:lnTo>
                    <a:lnTo>
                      <a:pt x="6" y="4"/>
                    </a:lnTo>
                    <a:lnTo>
                      <a:pt x="6" y="1"/>
                    </a:lnTo>
                    <a:lnTo>
                      <a:pt x="4" y="1"/>
                    </a:lnTo>
                    <a:lnTo>
                      <a:pt x="2"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5" name="Group 536"/>
            <p:cNvGrpSpPr>
              <a:grpSpLocks/>
            </p:cNvGrpSpPr>
            <p:nvPr/>
          </p:nvGrpSpPr>
          <p:grpSpPr bwMode="auto">
            <a:xfrm>
              <a:off x="3656188" y="2780780"/>
              <a:ext cx="218200" cy="143261"/>
              <a:chOff x="2822" y="2674"/>
              <a:chExt cx="87" cy="40"/>
            </a:xfrm>
          </p:grpSpPr>
          <p:sp>
            <p:nvSpPr>
              <p:cNvPr id="586" name="Freeform 537"/>
              <p:cNvSpPr>
                <a:spLocks/>
              </p:cNvSpPr>
              <p:nvPr/>
            </p:nvSpPr>
            <p:spPr bwMode="auto">
              <a:xfrm>
                <a:off x="2841" y="2688"/>
                <a:ext cx="12" cy="4"/>
              </a:xfrm>
              <a:custGeom>
                <a:avLst/>
                <a:gdLst>
                  <a:gd name="T0" fmla="*/ 7 w 12"/>
                  <a:gd name="T1" fmla="*/ 0 h 4"/>
                  <a:gd name="T2" fmla="*/ 10 w 12"/>
                  <a:gd name="T3" fmla="*/ 0 h 4"/>
                  <a:gd name="T4" fmla="*/ 11 w 12"/>
                  <a:gd name="T5" fmla="*/ 3 h 4"/>
                  <a:gd name="T6" fmla="*/ 5 w 12"/>
                  <a:gd name="T7" fmla="*/ 3 h 4"/>
                  <a:gd name="T8" fmla="*/ 2 w 12"/>
                  <a:gd name="T9" fmla="*/ 3 h 4"/>
                  <a:gd name="T10" fmla="*/ 0 w 12"/>
                  <a:gd name="T11" fmla="*/ 2 h 4"/>
                  <a:gd name="T12" fmla="*/ 2 w 12"/>
                  <a:gd name="T13" fmla="*/ 1 h 4"/>
                  <a:gd name="T14" fmla="*/ 7 w 1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7" y="0"/>
                    </a:moveTo>
                    <a:lnTo>
                      <a:pt x="10" y="0"/>
                    </a:lnTo>
                    <a:lnTo>
                      <a:pt x="11" y="3"/>
                    </a:lnTo>
                    <a:lnTo>
                      <a:pt x="5" y="3"/>
                    </a:lnTo>
                    <a:lnTo>
                      <a:pt x="2" y="3"/>
                    </a:lnTo>
                    <a:lnTo>
                      <a:pt x="0" y="2"/>
                    </a:lnTo>
                    <a:lnTo>
                      <a:pt x="2" y="1"/>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7" name="Freeform 538"/>
              <p:cNvSpPr>
                <a:spLocks/>
              </p:cNvSpPr>
              <p:nvPr/>
            </p:nvSpPr>
            <p:spPr bwMode="auto">
              <a:xfrm>
                <a:off x="2841" y="2688"/>
                <a:ext cx="12" cy="6"/>
              </a:xfrm>
              <a:custGeom>
                <a:avLst/>
                <a:gdLst>
                  <a:gd name="T0" fmla="*/ 7 w 12"/>
                  <a:gd name="T1" fmla="*/ 1 h 6"/>
                  <a:gd name="T2" fmla="*/ 10 w 12"/>
                  <a:gd name="T3" fmla="*/ 0 h 6"/>
                  <a:gd name="T4" fmla="*/ 11 w 12"/>
                  <a:gd name="T5" fmla="*/ 4 h 6"/>
                  <a:gd name="T6" fmla="*/ 5 w 12"/>
                  <a:gd name="T7" fmla="*/ 5 h 6"/>
                  <a:gd name="T8" fmla="*/ 2 w 12"/>
                  <a:gd name="T9" fmla="*/ 4 h 6"/>
                  <a:gd name="T10" fmla="*/ 0 w 12"/>
                  <a:gd name="T11" fmla="*/ 3 h 6"/>
                  <a:gd name="T12" fmla="*/ 2 w 12"/>
                  <a:gd name="T13" fmla="*/ 1 h 6"/>
                  <a:gd name="T14" fmla="*/ 7 w 12"/>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7" y="1"/>
                    </a:moveTo>
                    <a:lnTo>
                      <a:pt x="10" y="0"/>
                    </a:lnTo>
                    <a:lnTo>
                      <a:pt x="11" y="4"/>
                    </a:lnTo>
                    <a:lnTo>
                      <a:pt x="5" y="5"/>
                    </a:lnTo>
                    <a:lnTo>
                      <a:pt x="2" y="4"/>
                    </a:lnTo>
                    <a:lnTo>
                      <a:pt x="0" y="3"/>
                    </a:lnTo>
                    <a:lnTo>
                      <a:pt x="2" y="1"/>
                    </a:lnTo>
                    <a:lnTo>
                      <a:pt x="7"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8" name="Freeform 539"/>
              <p:cNvSpPr>
                <a:spLocks/>
              </p:cNvSpPr>
              <p:nvPr/>
            </p:nvSpPr>
            <p:spPr bwMode="auto">
              <a:xfrm>
                <a:off x="2857" y="2684"/>
                <a:ext cx="51" cy="24"/>
              </a:xfrm>
              <a:custGeom>
                <a:avLst/>
                <a:gdLst>
                  <a:gd name="T0" fmla="*/ 50 w 51"/>
                  <a:gd name="T1" fmla="*/ 2 h 24"/>
                  <a:gd name="T2" fmla="*/ 47 w 51"/>
                  <a:gd name="T3" fmla="*/ 7 h 24"/>
                  <a:gd name="T4" fmla="*/ 43 w 51"/>
                  <a:gd name="T5" fmla="*/ 11 h 24"/>
                  <a:gd name="T6" fmla="*/ 14 w 51"/>
                  <a:gd name="T7" fmla="*/ 23 h 24"/>
                  <a:gd name="T8" fmla="*/ 7 w 51"/>
                  <a:gd name="T9" fmla="*/ 23 h 24"/>
                  <a:gd name="T10" fmla="*/ 3 w 51"/>
                  <a:gd name="T11" fmla="*/ 21 h 24"/>
                  <a:gd name="T12" fmla="*/ 0 w 51"/>
                  <a:gd name="T13" fmla="*/ 18 h 24"/>
                  <a:gd name="T14" fmla="*/ 6 w 51"/>
                  <a:gd name="T15" fmla="*/ 14 h 24"/>
                  <a:gd name="T16" fmla="*/ 39 w 51"/>
                  <a:gd name="T17" fmla="*/ 0 h 24"/>
                  <a:gd name="T18" fmla="*/ 45 w 51"/>
                  <a:gd name="T19" fmla="*/ 1 h 24"/>
                  <a:gd name="T20" fmla="*/ 50 w 51"/>
                  <a:gd name="T21"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4">
                    <a:moveTo>
                      <a:pt x="50" y="2"/>
                    </a:moveTo>
                    <a:lnTo>
                      <a:pt x="47" y="7"/>
                    </a:lnTo>
                    <a:lnTo>
                      <a:pt x="43" y="11"/>
                    </a:lnTo>
                    <a:lnTo>
                      <a:pt x="14" y="23"/>
                    </a:lnTo>
                    <a:lnTo>
                      <a:pt x="7" y="23"/>
                    </a:lnTo>
                    <a:lnTo>
                      <a:pt x="3" y="21"/>
                    </a:lnTo>
                    <a:lnTo>
                      <a:pt x="0" y="18"/>
                    </a:lnTo>
                    <a:lnTo>
                      <a:pt x="6" y="14"/>
                    </a:lnTo>
                    <a:lnTo>
                      <a:pt x="39" y="0"/>
                    </a:lnTo>
                    <a:lnTo>
                      <a:pt x="45" y="1"/>
                    </a:lnTo>
                    <a:lnTo>
                      <a:pt x="5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9" name="Freeform 540"/>
              <p:cNvSpPr>
                <a:spLocks/>
              </p:cNvSpPr>
              <p:nvPr/>
            </p:nvSpPr>
            <p:spPr bwMode="auto">
              <a:xfrm>
                <a:off x="2857" y="2684"/>
                <a:ext cx="52" cy="30"/>
              </a:xfrm>
              <a:custGeom>
                <a:avLst/>
                <a:gdLst>
                  <a:gd name="T0" fmla="*/ 51 w 52"/>
                  <a:gd name="T1" fmla="*/ 3 h 30"/>
                  <a:gd name="T2" fmla="*/ 48 w 52"/>
                  <a:gd name="T3" fmla="*/ 9 h 30"/>
                  <a:gd name="T4" fmla="*/ 44 w 52"/>
                  <a:gd name="T5" fmla="*/ 14 h 30"/>
                  <a:gd name="T6" fmla="*/ 14 w 52"/>
                  <a:gd name="T7" fmla="*/ 29 h 30"/>
                  <a:gd name="T8" fmla="*/ 7 w 52"/>
                  <a:gd name="T9" fmla="*/ 29 h 30"/>
                  <a:gd name="T10" fmla="*/ 3 w 52"/>
                  <a:gd name="T11" fmla="*/ 26 h 30"/>
                  <a:gd name="T12" fmla="*/ 0 w 52"/>
                  <a:gd name="T13" fmla="*/ 23 h 30"/>
                  <a:gd name="T14" fmla="*/ 6 w 52"/>
                  <a:gd name="T15" fmla="*/ 17 h 30"/>
                  <a:gd name="T16" fmla="*/ 40 w 52"/>
                  <a:gd name="T17" fmla="*/ 0 h 30"/>
                  <a:gd name="T18" fmla="*/ 46 w 52"/>
                  <a:gd name="T19" fmla="*/ 1 h 30"/>
                  <a:gd name="T20" fmla="*/ 51 w 52"/>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0">
                    <a:moveTo>
                      <a:pt x="51" y="3"/>
                    </a:moveTo>
                    <a:lnTo>
                      <a:pt x="48" y="9"/>
                    </a:lnTo>
                    <a:lnTo>
                      <a:pt x="44" y="14"/>
                    </a:lnTo>
                    <a:lnTo>
                      <a:pt x="14" y="29"/>
                    </a:lnTo>
                    <a:lnTo>
                      <a:pt x="7" y="29"/>
                    </a:lnTo>
                    <a:lnTo>
                      <a:pt x="3" y="26"/>
                    </a:lnTo>
                    <a:lnTo>
                      <a:pt x="0" y="23"/>
                    </a:lnTo>
                    <a:lnTo>
                      <a:pt x="6" y="17"/>
                    </a:lnTo>
                    <a:lnTo>
                      <a:pt x="40" y="0"/>
                    </a:lnTo>
                    <a:lnTo>
                      <a:pt x="46" y="1"/>
                    </a:lnTo>
                    <a:lnTo>
                      <a:pt x="51" y="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 name="Freeform 541"/>
              <p:cNvSpPr>
                <a:spLocks/>
              </p:cNvSpPr>
              <p:nvPr/>
            </p:nvSpPr>
            <p:spPr bwMode="auto">
              <a:xfrm>
                <a:off x="2837" y="2675"/>
                <a:ext cx="71" cy="32"/>
              </a:xfrm>
              <a:custGeom>
                <a:avLst/>
                <a:gdLst>
                  <a:gd name="T0" fmla="*/ 13 w 71"/>
                  <a:gd name="T1" fmla="*/ 8 h 32"/>
                  <a:gd name="T2" fmla="*/ 13 w 71"/>
                  <a:gd name="T3" fmla="*/ 8 h 32"/>
                  <a:gd name="T4" fmla="*/ 4 w 71"/>
                  <a:gd name="T5" fmla="*/ 10 h 32"/>
                  <a:gd name="T6" fmla="*/ 0 w 71"/>
                  <a:gd name="T7" fmla="*/ 13 h 32"/>
                  <a:gd name="T8" fmla="*/ 4 w 71"/>
                  <a:gd name="T9" fmla="*/ 16 h 32"/>
                  <a:gd name="T10" fmla="*/ 7 w 71"/>
                  <a:gd name="T11" fmla="*/ 13 h 32"/>
                  <a:gd name="T12" fmla="*/ 12 w 71"/>
                  <a:gd name="T13" fmla="*/ 12 h 32"/>
                  <a:gd name="T14" fmla="*/ 12 w 71"/>
                  <a:gd name="T15" fmla="*/ 16 h 32"/>
                  <a:gd name="T16" fmla="*/ 14 w 71"/>
                  <a:gd name="T17" fmla="*/ 21 h 32"/>
                  <a:gd name="T18" fmla="*/ 19 w 71"/>
                  <a:gd name="T19" fmla="*/ 21 h 32"/>
                  <a:gd name="T20" fmla="*/ 15 w 71"/>
                  <a:gd name="T21" fmla="*/ 25 h 32"/>
                  <a:gd name="T22" fmla="*/ 14 w 71"/>
                  <a:gd name="T23" fmla="*/ 27 h 32"/>
                  <a:gd name="T24" fmla="*/ 19 w 71"/>
                  <a:gd name="T25" fmla="*/ 31 h 32"/>
                  <a:gd name="T26" fmla="*/ 21 w 71"/>
                  <a:gd name="T27" fmla="*/ 27 h 32"/>
                  <a:gd name="T28" fmla="*/ 24 w 71"/>
                  <a:gd name="T29" fmla="*/ 24 h 32"/>
                  <a:gd name="T30" fmla="*/ 30 w 71"/>
                  <a:gd name="T31" fmla="*/ 22 h 32"/>
                  <a:gd name="T32" fmla="*/ 42 w 71"/>
                  <a:gd name="T33" fmla="*/ 17 h 32"/>
                  <a:gd name="T34" fmla="*/ 52 w 71"/>
                  <a:gd name="T35" fmla="*/ 14 h 32"/>
                  <a:gd name="T36" fmla="*/ 61 w 71"/>
                  <a:gd name="T37" fmla="*/ 11 h 32"/>
                  <a:gd name="T38" fmla="*/ 66 w 71"/>
                  <a:gd name="T39" fmla="*/ 12 h 32"/>
                  <a:gd name="T40" fmla="*/ 70 w 71"/>
                  <a:gd name="T41" fmla="*/ 13 h 32"/>
                  <a:gd name="T42" fmla="*/ 57 w 71"/>
                  <a:gd name="T43" fmla="*/ 0 h 32"/>
                  <a:gd name="T44" fmla="*/ 49 w 71"/>
                  <a:gd name="T45" fmla="*/ 0 h 32"/>
                  <a:gd name="T46" fmla="*/ 42 w 71"/>
                  <a:gd name="T47" fmla="*/ 0 h 32"/>
                  <a:gd name="T48" fmla="*/ 13 w 71"/>
                  <a:gd name="T4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32">
                    <a:moveTo>
                      <a:pt x="13" y="8"/>
                    </a:moveTo>
                    <a:lnTo>
                      <a:pt x="13" y="8"/>
                    </a:lnTo>
                    <a:lnTo>
                      <a:pt x="4" y="10"/>
                    </a:lnTo>
                    <a:lnTo>
                      <a:pt x="0" y="13"/>
                    </a:lnTo>
                    <a:lnTo>
                      <a:pt x="4" y="16"/>
                    </a:lnTo>
                    <a:lnTo>
                      <a:pt x="7" y="13"/>
                    </a:lnTo>
                    <a:lnTo>
                      <a:pt x="12" y="12"/>
                    </a:lnTo>
                    <a:lnTo>
                      <a:pt x="12" y="16"/>
                    </a:lnTo>
                    <a:lnTo>
                      <a:pt x="14" y="21"/>
                    </a:lnTo>
                    <a:lnTo>
                      <a:pt x="19" y="21"/>
                    </a:lnTo>
                    <a:lnTo>
                      <a:pt x="15" y="25"/>
                    </a:lnTo>
                    <a:lnTo>
                      <a:pt x="14" y="27"/>
                    </a:lnTo>
                    <a:lnTo>
                      <a:pt x="19" y="31"/>
                    </a:lnTo>
                    <a:lnTo>
                      <a:pt x="21" y="27"/>
                    </a:lnTo>
                    <a:lnTo>
                      <a:pt x="24" y="24"/>
                    </a:lnTo>
                    <a:lnTo>
                      <a:pt x="30" y="22"/>
                    </a:lnTo>
                    <a:lnTo>
                      <a:pt x="42" y="17"/>
                    </a:lnTo>
                    <a:lnTo>
                      <a:pt x="52" y="14"/>
                    </a:lnTo>
                    <a:lnTo>
                      <a:pt x="61" y="11"/>
                    </a:lnTo>
                    <a:lnTo>
                      <a:pt x="66" y="12"/>
                    </a:lnTo>
                    <a:lnTo>
                      <a:pt x="70" y="13"/>
                    </a:lnTo>
                    <a:lnTo>
                      <a:pt x="57" y="0"/>
                    </a:lnTo>
                    <a:lnTo>
                      <a:pt x="49" y="0"/>
                    </a:lnTo>
                    <a:lnTo>
                      <a:pt x="42" y="0"/>
                    </a:lnTo>
                    <a:lnTo>
                      <a:pt x="13" y="8"/>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1" name="Freeform 542"/>
              <p:cNvSpPr>
                <a:spLocks/>
              </p:cNvSpPr>
              <p:nvPr/>
            </p:nvSpPr>
            <p:spPr bwMode="auto">
              <a:xfrm>
                <a:off x="2837" y="2675"/>
                <a:ext cx="72" cy="33"/>
              </a:xfrm>
              <a:custGeom>
                <a:avLst/>
                <a:gdLst>
                  <a:gd name="T0" fmla="*/ 13 w 72"/>
                  <a:gd name="T1" fmla="*/ 8 h 33"/>
                  <a:gd name="T2" fmla="*/ 4 w 72"/>
                  <a:gd name="T3" fmla="*/ 10 h 33"/>
                  <a:gd name="T4" fmla="*/ 0 w 72"/>
                  <a:gd name="T5" fmla="*/ 13 h 33"/>
                  <a:gd name="T6" fmla="*/ 4 w 72"/>
                  <a:gd name="T7" fmla="*/ 17 h 33"/>
                  <a:gd name="T8" fmla="*/ 7 w 72"/>
                  <a:gd name="T9" fmla="*/ 14 h 33"/>
                  <a:gd name="T10" fmla="*/ 12 w 72"/>
                  <a:gd name="T11" fmla="*/ 13 h 33"/>
                  <a:gd name="T12" fmla="*/ 12 w 72"/>
                  <a:gd name="T13" fmla="*/ 16 h 33"/>
                  <a:gd name="T14" fmla="*/ 14 w 72"/>
                  <a:gd name="T15" fmla="*/ 21 h 33"/>
                  <a:gd name="T16" fmla="*/ 19 w 72"/>
                  <a:gd name="T17" fmla="*/ 22 h 33"/>
                  <a:gd name="T18" fmla="*/ 15 w 72"/>
                  <a:gd name="T19" fmla="*/ 26 h 33"/>
                  <a:gd name="T20" fmla="*/ 14 w 72"/>
                  <a:gd name="T21" fmla="*/ 28 h 33"/>
                  <a:gd name="T22" fmla="*/ 19 w 72"/>
                  <a:gd name="T23" fmla="*/ 32 h 33"/>
                  <a:gd name="T24" fmla="*/ 21 w 72"/>
                  <a:gd name="T25" fmla="*/ 28 h 33"/>
                  <a:gd name="T26" fmla="*/ 24 w 72"/>
                  <a:gd name="T27" fmla="*/ 25 h 33"/>
                  <a:gd name="T28" fmla="*/ 31 w 72"/>
                  <a:gd name="T29" fmla="*/ 22 h 33"/>
                  <a:gd name="T30" fmla="*/ 43 w 72"/>
                  <a:gd name="T31" fmla="*/ 18 h 33"/>
                  <a:gd name="T32" fmla="*/ 53 w 72"/>
                  <a:gd name="T33" fmla="*/ 15 h 33"/>
                  <a:gd name="T34" fmla="*/ 62 w 72"/>
                  <a:gd name="T35" fmla="*/ 12 h 33"/>
                  <a:gd name="T36" fmla="*/ 67 w 72"/>
                  <a:gd name="T37" fmla="*/ 13 h 33"/>
                  <a:gd name="T38" fmla="*/ 71 w 72"/>
                  <a:gd name="T39" fmla="*/ 13 h 33"/>
                  <a:gd name="T40" fmla="*/ 58 w 72"/>
                  <a:gd name="T41" fmla="*/ 0 h 33"/>
                  <a:gd name="T42" fmla="*/ 50 w 72"/>
                  <a:gd name="T43" fmla="*/ 0 h 33"/>
                  <a:gd name="T44" fmla="*/ 43 w 72"/>
                  <a:gd name="T45" fmla="*/ 0 h 33"/>
                  <a:gd name="T46" fmla="*/ 13 w 72"/>
                  <a:gd name="T47"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33">
                    <a:moveTo>
                      <a:pt x="13" y="8"/>
                    </a:moveTo>
                    <a:lnTo>
                      <a:pt x="4" y="10"/>
                    </a:lnTo>
                    <a:lnTo>
                      <a:pt x="0" y="13"/>
                    </a:lnTo>
                    <a:lnTo>
                      <a:pt x="4" y="17"/>
                    </a:lnTo>
                    <a:lnTo>
                      <a:pt x="7" y="14"/>
                    </a:lnTo>
                    <a:lnTo>
                      <a:pt x="12" y="13"/>
                    </a:lnTo>
                    <a:lnTo>
                      <a:pt x="12" y="16"/>
                    </a:lnTo>
                    <a:lnTo>
                      <a:pt x="14" y="21"/>
                    </a:lnTo>
                    <a:lnTo>
                      <a:pt x="19" y="22"/>
                    </a:lnTo>
                    <a:lnTo>
                      <a:pt x="15" y="26"/>
                    </a:lnTo>
                    <a:lnTo>
                      <a:pt x="14" y="28"/>
                    </a:lnTo>
                    <a:lnTo>
                      <a:pt x="19" y="32"/>
                    </a:lnTo>
                    <a:lnTo>
                      <a:pt x="21" y="28"/>
                    </a:lnTo>
                    <a:lnTo>
                      <a:pt x="24" y="25"/>
                    </a:lnTo>
                    <a:lnTo>
                      <a:pt x="31" y="22"/>
                    </a:lnTo>
                    <a:lnTo>
                      <a:pt x="43" y="18"/>
                    </a:lnTo>
                    <a:lnTo>
                      <a:pt x="53" y="15"/>
                    </a:lnTo>
                    <a:lnTo>
                      <a:pt x="62" y="12"/>
                    </a:lnTo>
                    <a:lnTo>
                      <a:pt x="67" y="13"/>
                    </a:lnTo>
                    <a:lnTo>
                      <a:pt x="71" y="13"/>
                    </a:lnTo>
                    <a:lnTo>
                      <a:pt x="58" y="0"/>
                    </a:lnTo>
                    <a:lnTo>
                      <a:pt x="50" y="0"/>
                    </a:lnTo>
                    <a:lnTo>
                      <a:pt x="43" y="0"/>
                    </a:lnTo>
                    <a:lnTo>
                      <a:pt x="13" y="8"/>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2" name="Freeform 543"/>
              <p:cNvSpPr>
                <a:spLocks/>
              </p:cNvSpPr>
              <p:nvPr/>
            </p:nvSpPr>
            <p:spPr bwMode="auto">
              <a:xfrm>
                <a:off x="2861" y="2684"/>
                <a:ext cx="21" cy="8"/>
              </a:xfrm>
              <a:custGeom>
                <a:avLst/>
                <a:gdLst>
                  <a:gd name="T0" fmla="*/ 6 w 21"/>
                  <a:gd name="T1" fmla="*/ 4 h 8"/>
                  <a:gd name="T2" fmla="*/ 2 w 21"/>
                  <a:gd name="T3" fmla="*/ 5 h 8"/>
                  <a:gd name="T4" fmla="*/ 0 w 21"/>
                  <a:gd name="T5" fmla="*/ 7 h 8"/>
                  <a:gd name="T6" fmla="*/ 5 w 21"/>
                  <a:gd name="T7" fmla="*/ 6 h 8"/>
                  <a:gd name="T8" fmla="*/ 9 w 21"/>
                  <a:gd name="T9" fmla="*/ 5 h 8"/>
                  <a:gd name="T10" fmla="*/ 13 w 21"/>
                  <a:gd name="T11" fmla="*/ 4 h 8"/>
                  <a:gd name="T12" fmla="*/ 20 w 21"/>
                  <a:gd name="T13" fmla="*/ 1 h 8"/>
                  <a:gd name="T14" fmla="*/ 18 w 21"/>
                  <a:gd name="T15" fmla="*/ 0 h 8"/>
                  <a:gd name="T16" fmla="*/ 6 w 21"/>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8">
                    <a:moveTo>
                      <a:pt x="6" y="4"/>
                    </a:moveTo>
                    <a:lnTo>
                      <a:pt x="2" y="5"/>
                    </a:lnTo>
                    <a:lnTo>
                      <a:pt x="0" y="7"/>
                    </a:lnTo>
                    <a:lnTo>
                      <a:pt x="5" y="6"/>
                    </a:lnTo>
                    <a:lnTo>
                      <a:pt x="9" y="5"/>
                    </a:lnTo>
                    <a:lnTo>
                      <a:pt x="13" y="4"/>
                    </a:lnTo>
                    <a:lnTo>
                      <a:pt x="20" y="1"/>
                    </a:lnTo>
                    <a:lnTo>
                      <a:pt x="18" y="0"/>
                    </a:lnTo>
                    <a:lnTo>
                      <a:pt x="6"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3" name="Freeform 544"/>
              <p:cNvSpPr>
                <a:spLocks/>
              </p:cNvSpPr>
              <p:nvPr/>
            </p:nvSpPr>
            <p:spPr bwMode="auto">
              <a:xfrm>
                <a:off x="2861" y="2684"/>
                <a:ext cx="24" cy="14"/>
              </a:xfrm>
              <a:custGeom>
                <a:avLst/>
                <a:gdLst>
                  <a:gd name="T0" fmla="*/ 6 w 24"/>
                  <a:gd name="T1" fmla="*/ 7 h 14"/>
                  <a:gd name="T2" fmla="*/ 2 w 24"/>
                  <a:gd name="T3" fmla="*/ 10 h 14"/>
                  <a:gd name="T4" fmla="*/ 0 w 24"/>
                  <a:gd name="T5" fmla="*/ 13 h 14"/>
                  <a:gd name="T6" fmla="*/ 5 w 24"/>
                  <a:gd name="T7" fmla="*/ 11 h 14"/>
                  <a:gd name="T8" fmla="*/ 10 w 24"/>
                  <a:gd name="T9" fmla="*/ 9 h 14"/>
                  <a:gd name="T10" fmla="*/ 15 w 24"/>
                  <a:gd name="T11" fmla="*/ 7 h 14"/>
                  <a:gd name="T12" fmla="*/ 23 w 24"/>
                  <a:gd name="T13" fmla="*/ 3 h 14"/>
                  <a:gd name="T14" fmla="*/ 21 w 24"/>
                  <a:gd name="T15" fmla="*/ 0 h 14"/>
                  <a:gd name="T16" fmla="*/ 6 w 24"/>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4">
                    <a:moveTo>
                      <a:pt x="6" y="7"/>
                    </a:moveTo>
                    <a:lnTo>
                      <a:pt x="2" y="10"/>
                    </a:lnTo>
                    <a:lnTo>
                      <a:pt x="0" y="13"/>
                    </a:lnTo>
                    <a:lnTo>
                      <a:pt x="5" y="11"/>
                    </a:lnTo>
                    <a:lnTo>
                      <a:pt x="10" y="9"/>
                    </a:lnTo>
                    <a:lnTo>
                      <a:pt x="15" y="7"/>
                    </a:lnTo>
                    <a:lnTo>
                      <a:pt x="23" y="3"/>
                    </a:lnTo>
                    <a:lnTo>
                      <a:pt x="21" y="0"/>
                    </a:lnTo>
                    <a:lnTo>
                      <a:pt x="6" y="7"/>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 name="Freeform 545"/>
              <p:cNvSpPr>
                <a:spLocks/>
              </p:cNvSpPr>
              <p:nvPr/>
            </p:nvSpPr>
            <p:spPr bwMode="auto">
              <a:xfrm>
                <a:off x="2889" y="2675"/>
                <a:ext cx="19" cy="10"/>
              </a:xfrm>
              <a:custGeom>
                <a:avLst/>
                <a:gdLst>
                  <a:gd name="T0" fmla="*/ 6 w 19"/>
                  <a:gd name="T1" fmla="*/ 0 h 10"/>
                  <a:gd name="T2" fmla="*/ 0 w 19"/>
                  <a:gd name="T3" fmla="*/ 0 h 10"/>
                  <a:gd name="T4" fmla="*/ 11 w 19"/>
                  <a:gd name="T5" fmla="*/ 9 h 10"/>
                  <a:gd name="T6" fmla="*/ 18 w 19"/>
                  <a:gd name="T7" fmla="*/ 9 h 10"/>
                  <a:gd name="T8" fmla="*/ 6 w 19"/>
                  <a:gd name="T9" fmla="*/ 0 h 10"/>
                </a:gdLst>
                <a:ahLst/>
                <a:cxnLst>
                  <a:cxn ang="0">
                    <a:pos x="T0" y="T1"/>
                  </a:cxn>
                  <a:cxn ang="0">
                    <a:pos x="T2" y="T3"/>
                  </a:cxn>
                  <a:cxn ang="0">
                    <a:pos x="T4" y="T5"/>
                  </a:cxn>
                  <a:cxn ang="0">
                    <a:pos x="T6" y="T7"/>
                  </a:cxn>
                  <a:cxn ang="0">
                    <a:pos x="T8" y="T9"/>
                  </a:cxn>
                </a:cxnLst>
                <a:rect l="0" t="0" r="r" b="b"/>
                <a:pathLst>
                  <a:path w="19" h="10">
                    <a:moveTo>
                      <a:pt x="6" y="0"/>
                    </a:moveTo>
                    <a:lnTo>
                      <a:pt x="0" y="0"/>
                    </a:lnTo>
                    <a:lnTo>
                      <a:pt x="11" y="9"/>
                    </a:lnTo>
                    <a:lnTo>
                      <a:pt x="18" y="9"/>
                    </a:lnTo>
                    <a:lnTo>
                      <a:pt x="6"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5" name="Freeform 546"/>
              <p:cNvSpPr>
                <a:spLocks/>
              </p:cNvSpPr>
              <p:nvPr/>
            </p:nvSpPr>
            <p:spPr bwMode="auto">
              <a:xfrm>
                <a:off x="2889" y="2675"/>
                <a:ext cx="20" cy="14"/>
              </a:xfrm>
              <a:custGeom>
                <a:avLst/>
                <a:gdLst>
                  <a:gd name="T0" fmla="*/ 6 w 20"/>
                  <a:gd name="T1" fmla="*/ 0 h 14"/>
                  <a:gd name="T2" fmla="*/ 0 w 20"/>
                  <a:gd name="T3" fmla="*/ 0 h 14"/>
                  <a:gd name="T4" fmla="*/ 11 w 20"/>
                  <a:gd name="T5" fmla="*/ 13 h 14"/>
                  <a:gd name="T6" fmla="*/ 19 w 20"/>
                  <a:gd name="T7" fmla="*/ 13 h 14"/>
                  <a:gd name="T8" fmla="*/ 6 w 20"/>
                  <a:gd name="T9" fmla="*/ 0 h 14"/>
                </a:gdLst>
                <a:ahLst/>
                <a:cxnLst>
                  <a:cxn ang="0">
                    <a:pos x="T0" y="T1"/>
                  </a:cxn>
                  <a:cxn ang="0">
                    <a:pos x="T2" y="T3"/>
                  </a:cxn>
                  <a:cxn ang="0">
                    <a:pos x="T4" y="T5"/>
                  </a:cxn>
                  <a:cxn ang="0">
                    <a:pos x="T6" y="T7"/>
                  </a:cxn>
                  <a:cxn ang="0">
                    <a:pos x="T8" y="T9"/>
                  </a:cxn>
                </a:cxnLst>
                <a:rect l="0" t="0" r="r" b="b"/>
                <a:pathLst>
                  <a:path w="20" h="14">
                    <a:moveTo>
                      <a:pt x="6" y="0"/>
                    </a:moveTo>
                    <a:lnTo>
                      <a:pt x="0" y="0"/>
                    </a:lnTo>
                    <a:lnTo>
                      <a:pt x="11" y="13"/>
                    </a:lnTo>
                    <a:lnTo>
                      <a:pt x="19" y="13"/>
                    </a:lnTo>
                    <a:lnTo>
                      <a:pt x="6"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6" name="Freeform 547"/>
              <p:cNvSpPr>
                <a:spLocks/>
              </p:cNvSpPr>
              <p:nvPr/>
            </p:nvSpPr>
            <p:spPr bwMode="auto">
              <a:xfrm>
                <a:off x="2884" y="2684"/>
                <a:ext cx="12" cy="5"/>
              </a:xfrm>
              <a:custGeom>
                <a:avLst/>
                <a:gdLst>
                  <a:gd name="T0" fmla="*/ 11 w 12"/>
                  <a:gd name="T1" fmla="*/ 0 h 5"/>
                  <a:gd name="T2" fmla="*/ 0 w 12"/>
                  <a:gd name="T3" fmla="*/ 3 h 5"/>
                  <a:gd name="T4" fmla="*/ 0 w 12"/>
                  <a:gd name="T5" fmla="*/ 4 h 5"/>
                  <a:gd name="T6" fmla="*/ 11 w 12"/>
                  <a:gd name="T7" fmla="*/ 1 h 5"/>
                  <a:gd name="T8" fmla="*/ 11 w 12"/>
                  <a:gd name="T9" fmla="*/ 0 h 5"/>
                </a:gdLst>
                <a:ahLst/>
                <a:cxnLst>
                  <a:cxn ang="0">
                    <a:pos x="T0" y="T1"/>
                  </a:cxn>
                  <a:cxn ang="0">
                    <a:pos x="T2" y="T3"/>
                  </a:cxn>
                  <a:cxn ang="0">
                    <a:pos x="T4" y="T5"/>
                  </a:cxn>
                  <a:cxn ang="0">
                    <a:pos x="T6" y="T7"/>
                  </a:cxn>
                  <a:cxn ang="0">
                    <a:pos x="T8" y="T9"/>
                  </a:cxn>
                </a:cxnLst>
                <a:rect l="0" t="0" r="r" b="b"/>
                <a:pathLst>
                  <a:path w="12" h="5">
                    <a:moveTo>
                      <a:pt x="11" y="0"/>
                    </a:moveTo>
                    <a:lnTo>
                      <a:pt x="0" y="3"/>
                    </a:lnTo>
                    <a:lnTo>
                      <a:pt x="0" y="4"/>
                    </a:lnTo>
                    <a:lnTo>
                      <a:pt x="11" y="1"/>
                    </a:lnTo>
                    <a:lnTo>
                      <a:pt x="1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7" name="Freeform 548"/>
              <p:cNvSpPr>
                <a:spLocks/>
              </p:cNvSpPr>
              <p:nvPr/>
            </p:nvSpPr>
            <p:spPr bwMode="auto">
              <a:xfrm>
                <a:off x="2884" y="2684"/>
                <a:ext cx="12" cy="5"/>
              </a:xfrm>
              <a:custGeom>
                <a:avLst/>
                <a:gdLst>
                  <a:gd name="T0" fmla="*/ 11 w 12"/>
                  <a:gd name="T1" fmla="*/ 0 h 5"/>
                  <a:gd name="T2" fmla="*/ 0 w 12"/>
                  <a:gd name="T3" fmla="*/ 3 h 5"/>
                  <a:gd name="T4" fmla="*/ 0 w 12"/>
                  <a:gd name="T5" fmla="*/ 4 h 5"/>
                  <a:gd name="T6" fmla="*/ 11 w 12"/>
                  <a:gd name="T7" fmla="*/ 1 h 5"/>
                  <a:gd name="T8" fmla="*/ 11 w 12"/>
                  <a:gd name="T9" fmla="*/ 0 h 5"/>
                </a:gdLst>
                <a:ahLst/>
                <a:cxnLst>
                  <a:cxn ang="0">
                    <a:pos x="T0" y="T1"/>
                  </a:cxn>
                  <a:cxn ang="0">
                    <a:pos x="T2" y="T3"/>
                  </a:cxn>
                  <a:cxn ang="0">
                    <a:pos x="T4" y="T5"/>
                  </a:cxn>
                  <a:cxn ang="0">
                    <a:pos x="T6" y="T7"/>
                  </a:cxn>
                  <a:cxn ang="0">
                    <a:pos x="T8" y="T9"/>
                  </a:cxn>
                </a:cxnLst>
                <a:rect l="0" t="0" r="r" b="b"/>
                <a:pathLst>
                  <a:path w="12" h="5">
                    <a:moveTo>
                      <a:pt x="11" y="0"/>
                    </a:moveTo>
                    <a:lnTo>
                      <a:pt x="0" y="3"/>
                    </a:lnTo>
                    <a:lnTo>
                      <a:pt x="0" y="4"/>
                    </a:lnTo>
                    <a:lnTo>
                      <a:pt x="11" y="1"/>
                    </a:lnTo>
                    <a:lnTo>
                      <a:pt x="1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8" name="Freeform 549"/>
              <p:cNvSpPr>
                <a:spLocks/>
              </p:cNvSpPr>
              <p:nvPr/>
            </p:nvSpPr>
            <p:spPr bwMode="auto">
              <a:xfrm>
                <a:off x="2884" y="2682"/>
                <a:ext cx="8" cy="3"/>
              </a:xfrm>
              <a:custGeom>
                <a:avLst/>
                <a:gdLst>
                  <a:gd name="T0" fmla="*/ 7 w 8"/>
                  <a:gd name="T1" fmla="*/ 0 h 3"/>
                  <a:gd name="T2" fmla="*/ 0 w 8"/>
                  <a:gd name="T3" fmla="*/ 2 h 3"/>
                  <a:gd name="T4" fmla="*/ 1 w 8"/>
                  <a:gd name="T5" fmla="*/ 2 h 3"/>
                  <a:gd name="T6" fmla="*/ 7 w 8"/>
                  <a:gd name="T7" fmla="*/ 0 h 3"/>
                  <a:gd name="T8" fmla="*/ 7 w 8"/>
                  <a:gd name="T9" fmla="*/ 0 h 3"/>
                </a:gdLst>
                <a:ahLst/>
                <a:cxnLst>
                  <a:cxn ang="0">
                    <a:pos x="T0" y="T1"/>
                  </a:cxn>
                  <a:cxn ang="0">
                    <a:pos x="T2" y="T3"/>
                  </a:cxn>
                  <a:cxn ang="0">
                    <a:pos x="T4" y="T5"/>
                  </a:cxn>
                  <a:cxn ang="0">
                    <a:pos x="T6" y="T7"/>
                  </a:cxn>
                  <a:cxn ang="0">
                    <a:pos x="T8" y="T9"/>
                  </a:cxn>
                </a:cxnLst>
                <a:rect l="0" t="0" r="r" b="b"/>
                <a:pathLst>
                  <a:path w="8" h="3">
                    <a:moveTo>
                      <a:pt x="7" y="0"/>
                    </a:moveTo>
                    <a:lnTo>
                      <a:pt x="0" y="2"/>
                    </a:lnTo>
                    <a:lnTo>
                      <a:pt x="1" y="2"/>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9" name="Freeform 550"/>
              <p:cNvSpPr>
                <a:spLocks/>
              </p:cNvSpPr>
              <p:nvPr/>
            </p:nvSpPr>
            <p:spPr bwMode="auto">
              <a:xfrm>
                <a:off x="2884" y="2682"/>
                <a:ext cx="8" cy="3"/>
              </a:xfrm>
              <a:custGeom>
                <a:avLst/>
                <a:gdLst>
                  <a:gd name="T0" fmla="*/ 7 w 8"/>
                  <a:gd name="T1" fmla="*/ 0 h 3"/>
                  <a:gd name="T2" fmla="*/ 0 w 8"/>
                  <a:gd name="T3" fmla="*/ 2 h 3"/>
                  <a:gd name="T4" fmla="*/ 1 w 8"/>
                  <a:gd name="T5" fmla="*/ 2 h 3"/>
                  <a:gd name="T6" fmla="*/ 7 w 8"/>
                  <a:gd name="T7" fmla="*/ 0 h 3"/>
                  <a:gd name="T8" fmla="*/ 7 w 8"/>
                  <a:gd name="T9" fmla="*/ 0 h 3"/>
                </a:gdLst>
                <a:ahLst/>
                <a:cxnLst>
                  <a:cxn ang="0">
                    <a:pos x="T0" y="T1"/>
                  </a:cxn>
                  <a:cxn ang="0">
                    <a:pos x="T2" y="T3"/>
                  </a:cxn>
                  <a:cxn ang="0">
                    <a:pos x="T4" y="T5"/>
                  </a:cxn>
                  <a:cxn ang="0">
                    <a:pos x="T6" y="T7"/>
                  </a:cxn>
                  <a:cxn ang="0">
                    <a:pos x="T8" y="T9"/>
                  </a:cxn>
                </a:cxnLst>
                <a:rect l="0" t="0" r="r" b="b"/>
                <a:pathLst>
                  <a:path w="8" h="3">
                    <a:moveTo>
                      <a:pt x="7" y="0"/>
                    </a:moveTo>
                    <a:lnTo>
                      <a:pt x="0" y="2"/>
                    </a:lnTo>
                    <a:lnTo>
                      <a:pt x="1" y="2"/>
                    </a:lnTo>
                    <a:lnTo>
                      <a:pt x="7" y="0"/>
                    </a:lnTo>
                    <a:lnTo>
                      <a:pt x="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0" name="Freeform 551"/>
              <p:cNvSpPr>
                <a:spLocks/>
              </p:cNvSpPr>
              <p:nvPr/>
            </p:nvSpPr>
            <p:spPr bwMode="auto">
              <a:xfrm>
                <a:off x="2881" y="2680"/>
                <a:ext cx="11" cy="1"/>
              </a:xfrm>
              <a:custGeom>
                <a:avLst/>
                <a:gdLst>
                  <a:gd name="T0" fmla="*/ 10 w 11"/>
                  <a:gd name="T1" fmla="*/ 0 h 1"/>
                  <a:gd name="T2" fmla="*/ 0 w 11"/>
                  <a:gd name="T3" fmla="*/ 0 h 1"/>
                  <a:gd name="T4" fmla="*/ 2 w 11"/>
                  <a:gd name="T5" fmla="*/ 0 h 1"/>
                  <a:gd name="T6" fmla="*/ 9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2" y="0"/>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1" name="Freeform 552"/>
              <p:cNvSpPr>
                <a:spLocks/>
              </p:cNvSpPr>
              <p:nvPr/>
            </p:nvSpPr>
            <p:spPr bwMode="auto">
              <a:xfrm>
                <a:off x="2881" y="2680"/>
                <a:ext cx="11" cy="1"/>
              </a:xfrm>
              <a:custGeom>
                <a:avLst/>
                <a:gdLst>
                  <a:gd name="T0" fmla="*/ 10 w 11"/>
                  <a:gd name="T1" fmla="*/ 0 h 1"/>
                  <a:gd name="T2" fmla="*/ 0 w 11"/>
                  <a:gd name="T3" fmla="*/ 0 h 1"/>
                  <a:gd name="T4" fmla="*/ 2 w 11"/>
                  <a:gd name="T5" fmla="*/ 0 h 1"/>
                  <a:gd name="T6" fmla="*/ 9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2" y="0"/>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2" name="Freeform 553"/>
              <p:cNvSpPr>
                <a:spLocks/>
              </p:cNvSpPr>
              <p:nvPr/>
            </p:nvSpPr>
            <p:spPr bwMode="auto">
              <a:xfrm>
                <a:off x="2884" y="2677"/>
                <a:ext cx="6" cy="1"/>
              </a:xfrm>
              <a:custGeom>
                <a:avLst/>
                <a:gdLst>
                  <a:gd name="T0" fmla="*/ 5 w 6"/>
                  <a:gd name="T1" fmla="*/ 0 h 1"/>
                  <a:gd name="T2" fmla="*/ 0 w 6"/>
                  <a:gd name="T3" fmla="*/ 0 h 1"/>
                  <a:gd name="T4" fmla="*/ 5 w 6"/>
                  <a:gd name="T5" fmla="*/ 0 h 1"/>
                  <a:gd name="T6" fmla="*/ 5 w 6"/>
                  <a:gd name="T7" fmla="*/ 0 h 1"/>
                </a:gdLst>
                <a:ahLst/>
                <a:cxnLst>
                  <a:cxn ang="0">
                    <a:pos x="T0" y="T1"/>
                  </a:cxn>
                  <a:cxn ang="0">
                    <a:pos x="T2" y="T3"/>
                  </a:cxn>
                  <a:cxn ang="0">
                    <a:pos x="T4" y="T5"/>
                  </a:cxn>
                  <a:cxn ang="0">
                    <a:pos x="T6" y="T7"/>
                  </a:cxn>
                </a:cxnLst>
                <a:rect l="0" t="0" r="r" b="b"/>
                <a:pathLst>
                  <a:path w="6" h="1">
                    <a:moveTo>
                      <a:pt x="5" y="0"/>
                    </a:moveTo>
                    <a:lnTo>
                      <a:pt x="0" y="0"/>
                    </a:lnTo>
                    <a:lnTo>
                      <a:pt x="5" y="0"/>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3" name="Freeform 554"/>
              <p:cNvSpPr>
                <a:spLocks/>
              </p:cNvSpPr>
              <p:nvPr/>
            </p:nvSpPr>
            <p:spPr bwMode="auto">
              <a:xfrm>
                <a:off x="2884" y="2677"/>
                <a:ext cx="6" cy="1"/>
              </a:xfrm>
              <a:custGeom>
                <a:avLst/>
                <a:gdLst>
                  <a:gd name="T0" fmla="*/ 5 w 6"/>
                  <a:gd name="T1" fmla="*/ 0 h 1"/>
                  <a:gd name="T2" fmla="*/ 0 w 6"/>
                  <a:gd name="T3" fmla="*/ 0 h 1"/>
                  <a:gd name="T4" fmla="*/ 5 w 6"/>
                  <a:gd name="T5" fmla="*/ 0 h 1"/>
                  <a:gd name="T6" fmla="*/ 5 w 6"/>
                  <a:gd name="T7" fmla="*/ 0 h 1"/>
                </a:gdLst>
                <a:ahLst/>
                <a:cxnLst>
                  <a:cxn ang="0">
                    <a:pos x="T0" y="T1"/>
                  </a:cxn>
                  <a:cxn ang="0">
                    <a:pos x="T2" y="T3"/>
                  </a:cxn>
                  <a:cxn ang="0">
                    <a:pos x="T4" y="T5"/>
                  </a:cxn>
                  <a:cxn ang="0">
                    <a:pos x="T6" y="T7"/>
                  </a:cxn>
                </a:cxnLst>
                <a:rect l="0" t="0" r="r" b="b"/>
                <a:pathLst>
                  <a:path w="6" h="1">
                    <a:moveTo>
                      <a:pt x="5" y="0"/>
                    </a:moveTo>
                    <a:lnTo>
                      <a:pt x="0" y="0"/>
                    </a:lnTo>
                    <a:lnTo>
                      <a:pt x="5" y="0"/>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04" name="Group 555"/>
              <p:cNvGrpSpPr>
                <a:grpSpLocks/>
              </p:cNvGrpSpPr>
              <p:nvPr/>
            </p:nvGrpSpPr>
            <p:grpSpPr bwMode="auto">
              <a:xfrm>
                <a:off x="2822" y="2682"/>
                <a:ext cx="36" cy="3"/>
                <a:chOff x="2822" y="2682"/>
                <a:chExt cx="36" cy="3"/>
              </a:xfrm>
            </p:grpSpPr>
            <p:sp>
              <p:nvSpPr>
                <p:cNvPr id="615" name="Freeform 556"/>
                <p:cNvSpPr>
                  <a:spLocks/>
                </p:cNvSpPr>
                <p:nvPr/>
              </p:nvSpPr>
              <p:spPr bwMode="auto">
                <a:xfrm>
                  <a:off x="2827" y="2682"/>
                  <a:ext cx="26" cy="1"/>
                </a:xfrm>
                <a:custGeom>
                  <a:avLst/>
                  <a:gdLst>
                    <a:gd name="T0" fmla="*/ 24 w 26"/>
                    <a:gd name="T1" fmla="*/ 0 h 1"/>
                    <a:gd name="T2" fmla="*/ 24 w 26"/>
                    <a:gd name="T3" fmla="*/ 0 h 1"/>
                    <a:gd name="T4" fmla="*/ 0 w 26"/>
                    <a:gd name="T5" fmla="*/ 0 h 1"/>
                    <a:gd name="T6" fmla="*/ 0 w 26"/>
                    <a:gd name="T7" fmla="*/ 0 h 1"/>
                    <a:gd name="T8" fmla="*/ 10 w 26"/>
                    <a:gd name="T9" fmla="*/ 0 h 1"/>
                    <a:gd name="T10" fmla="*/ 18 w 26"/>
                    <a:gd name="T11" fmla="*/ 0 h 1"/>
                    <a:gd name="T12" fmla="*/ 25 w 26"/>
                    <a:gd name="T13" fmla="*/ 0 h 1"/>
                    <a:gd name="T14" fmla="*/ 25 w 26"/>
                    <a:gd name="T15" fmla="*/ 0 h 1"/>
                    <a:gd name="T16" fmla="*/ 24 w 26"/>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
                      <a:moveTo>
                        <a:pt x="24" y="0"/>
                      </a:moveTo>
                      <a:lnTo>
                        <a:pt x="24" y="0"/>
                      </a:lnTo>
                      <a:lnTo>
                        <a:pt x="0" y="0"/>
                      </a:lnTo>
                      <a:lnTo>
                        <a:pt x="0" y="0"/>
                      </a:lnTo>
                      <a:lnTo>
                        <a:pt x="10" y="0"/>
                      </a:lnTo>
                      <a:lnTo>
                        <a:pt x="18" y="0"/>
                      </a:lnTo>
                      <a:lnTo>
                        <a:pt x="25" y="0"/>
                      </a:lnTo>
                      <a:lnTo>
                        <a:pt x="25" y="0"/>
                      </a:lnTo>
                      <a:lnTo>
                        <a:pt x="24"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 name="Freeform 557"/>
                <p:cNvSpPr>
                  <a:spLocks/>
                </p:cNvSpPr>
                <p:nvPr/>
              </p:nvSpPr>
              <p:spPr bwMode="auto">
                <a:xfrm>
                  <a:off x="2827" y="2682"/>
                  <a:ext cx="31" cy="3"/>
                </a:xfrm>
                <a:custGeom>
                  <a:avLst/>
                  <a:gdLst>
                    <a:gd name="T0" fmla="*/ 29 w 31"/>
                    <a:gd name="T1" fmla="*/ 0 h 3"/>
                    <a:gd name="T2" fmla="*/ 29 w 31"/>
                    <a:gd name="T3" fmla="*/ 0 h 3"/>
                    <a:gd name="T4" fmla="*/ 0 w 31"/>
                    <a:gd name="T5" fmla="*/ 0 h 3"/>
                    <a:gd name="T6" fmla="*/ 0 w 31"/>
                    <a:gd name="T7" fmla="*/ 1 h 3"/>
                    <a:gd name="T8" fmla="*/ 12 w 31"/>
                    <a:gd name="T9" fmla="*/ 2 h 3"/>
                    <a:gd name="T10" fmla="*/ 22 w 31"/>
                    <a:gd name="T11" fmla="*/ 2 h 3"/>
                    <a:gd name="T12" fmla="*/ 30 w 31"/>
                    <a:gd name="T13" fmla="*/ 2 h 3"/>
                    <a:gd name="T14" fmla="*/ 30 w 31"/>
                    <a:gd name="T15" fmla="*/ 0 h 3"/>
                    <a:gd name="T16" fmla="*/ 29 w 3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
                      <a:moveTo>
                        <a:pt x="29" y="0"/>
                      </a:moveTo>
                      <a:lnTo>
                        <a:pt x="29" y="0"/>
                      </a:lnTo>
                      <a:lnTo>
                        <a:pt x="0" y="0"/>
                      </a:lnTo>
                      <a:lnTo>
                        <a:pt x="0" y="1"/>
                      </a:lnTo>
                      <a:lnTo>
                        <a:pt x="12" y="2"/>
                      </a:lnTo>
                      <a:lnTo>
                        <a:pt x="22" y="2"/>
                      </a:lnTo>
                      <a:lnTo>
                        <a:pt x="30" y="2"/>
                      </a:lnTo>
                      <a:lnTo>
                        <a:pt x="30" y="0"/>
                      </a:lnTo>
                      <a:lnTo>
                        <a:pt x="29"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7" name="Freeform 558"/>
                <p:cNvSpPr>
                  <a:spLocks/>
                </p:cNvSpPr>
                <p:nvPr/>
              </p:nvSpPr>
              <p:spPr bwMode="auto">
                <a:xfrm>
                  <a:off x="2822" y="2682"/>
                  <a:ext cx="6" cy="1"/>
                </a:xfrm>
                <a:custGeom>
                  <a:avLst/>
                  <a:gdLst>
                    <a:gd name="T0" fmla="*/ 4 w 6"/>
                    <a:gd name="T1" fmla="*/ 0 h 1"/>
                    <a:gd name="T2" fmla="*/ 5 w 6"/>
                    <a:gd name="T3" fmla="*/ 0 h 1"/>
                    <a:gd name="T4" fmla="*/ 0 w 6"/>
                    <a:gd name="T5" fmla="*/ 0 h 1"/>
                    <a:gd name="T6" fmla="*/ 0 w 6"/>
                    <a:gd name="T7" fmla="*/ 0 h 1"/>
                    <a:gd name="T8" fmla="*/ 4 w 6"/>
                    <a:gd name="T9" fmla="*/ 0 h 1"/>
                  </a:gdLst>
                  <a:ahLst/>
                  <a:cxnLst>
                    <a:cxn ang="0">
                      <a:pos x="T0" y="T1"/>
                    </a:cxn>
                    <a:cxn ang="0">
                      <a:pos x="T2" y="T3"/>
                    </a:cxn>
                    <a:cxn ang="0">
                      <a:pos x="T4" y="T5"/>
                    </a:cxn>
                    <a:cxn ang="0">
                      <a:pos x="T6" y="T7"/>
                    </a:cxn>
                    <a:cxn ang="0">
                      <a:pos x="T8" y="T9"/>
                    </a:cxn>
                  </a:cxnLst>
                  <a:rect l="0" t="0" r="r" b="b"/>
                  <a:pathLst>
                    <a:path w="6" h="1">
                      <a:moveTo>
                        <a:pt x="4" y="0"/>
                      </a:moveTo>
                      <a:lnTo>
                        <a:pt x="5" y="0"/>
                      </a:lnTo>
                      <a:lnTo>
                        <a:pt x="0" y="0"/>
                      </a:lnTo>
                      <a:lnTo>
                        <a:pt x="0" y="0"/>
                      </a:lnTo>
                      <a:lnTo>
                        <a:pt x="4"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 name="Freeform 559"/>
                <p:cNvSpPr>
                  <a:spLocks/>
                </p:cNvSpPr>
                <p:nvPr/>
              </p:nvSpPr>
              <p:spPr bwMode="auto">
                <a:xfrm>
                  <a:off x="2822" y="2682"/>
                  <a:ext cx="7" cy="3"/>
                </a:xfrm>
                <a:custGeom>
                  <a:avLst/>
                  <a:gdLst>
                    <a:gd name="T0" fmla="*/ 5 w 7"/>
                    <a:gd name="T1" fmla="*/ 2 h 3"/>
                    <a:gd name="T2" fmla="*/ 6 w 7"/>
                    <a:gd name="T3" fmla="*/ 0 h 3"/>
                    <a:gd name="T4" fmla="*/ 0 w 7"/>
                    <a:gd name="T5" fmla="*/ 0 h 3"/>
                    <a:gd name="T6" fmla="*/ 0 w 7"/>
                    <a:gd name="T7" fmla="*/ 1 h 3"/>
                    <a:gd name="T8" fmla="*/ 5 w 7"/>
                    <a:gd name="T9" fmla="*/ 2 h 3"/>
                  </a:gdLst>
                  <a:ahLst/>
                  <a:cxnLst>
                    <a:cxn ang="0">
                      <a:pos x="T0" y="T1"/>
                    </a:cxn>
                    <a:cxn ang="0">
                      <a:pos x="T2" y="T3"/>
                    </a:cxn>
                    <a:cxn ang="0">
                      <a:pos x="T4" y="T5"/>
                    </a:cxn>
                    <a:cxn ang="0">
                      <a:pos x="T6" y="T7"/>
                    </a:cxn>
                    <a:cxn ang="0">
                      <a:pos x="T8" y="T9"/>
                    </a:cxn>
                  </a:cxnLst>
                  <a:rect l="0" t="0" r="r" b="b"/>
                  <a:pathLst>
                    <a:path w="7" h="3">
                      <a:moveTo>
                        <a:pt x="5" y="2"/>
                      </a:moveTo>
                      <a:lnTo>
                        <a:pt x="6" y="0"/>
                      </a:lnTo>
                      <a:lnTo>
                        <a:pt x="0" y="0"/>
                      </a:lnTo>
                      <a:lnTo>
                        <a:pt x="0" y="1"/>
                      </a:lnTo>
                      <a:lnTo>
                        <a:pt x="5" y="2"/>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9" name="Freeform 560"/>
                <p:cNvSpPr>
                  <a:spLocks/>
                </p:cNvSpPr>
                <p:nvPr/>
              </p:nvSpPr>
              <p:spPr bwMode="auto">
                <a:xfrm>
                  <a:off x="2836" y="2682"/>
                  <a:ext cx="17" cy="3"/>
                </a:xfrm>
                <a:custGeom>
                  <a:avLst/>
                  <a:gdLst>
                    <a:gd name="T0" fmla="*/ 16 w 17"/>
                    <a:gd name="T1" fmla="*/ 1 h 3"/>
                    <a:gd name="T2" fmla="*/ 0 w 17"/>
                    <a:gd name="T3" fmla="*/ 2 h 3"/>
                    <a:gd name="T4" fmla="*/ 7 w 17"/>
                    <a:gd name="T5" fmla="*/ 1 h 3"/>
                    <a:gd name="T6" fmla="*/ 13 w 17"/>
                    <a:gd name="T7" fmla="*/ 0 h 3"/>
                    <a:gd name="T8" fmla="*/ 16 w 17"/>
                    <a:gd name="T9" fmla="*/ 0 h 3"/>
                    <a:gd name="T10" fmla="*/ 16 w 17"/>
                    <a:gd name="T11" fmla="*/ 1 h 3"/>
                  </a:gdLst>
                  <a:ahLst/>
                  <a:cxnLst>
                    <a:cxn ang="0">
                      <a:pos x="T0" y="T1"/>
                    </a:cxn>
                    <a:cxn ang="0">
                      <a:pos x="T2" y="T3"/>
                    </a:cxn>
                    <a:cxn ang="0">
                      <a:pos x="T4" y="T5"/>
                    </a:cxn>
                    <a:cxn ang="0">
                      <a:pos x="T6" y="T7"/>
                    </a:cxn>
                    <a:cxn ang="0">
                      <a:pos x="T8" y="T9"/>
                    </a:cxn>
                    <a:cxn ang="0">
                      <a:pos x="T10" y="T11"/>
                    </a:cxn>
                  </a:cxnLst>
                  <a:rect l="0" t="0" r="r" b="b"/>
                  <a:pathLst>
                    <a:path w="17" h="3">
                      <a:moveTo>
                        <a:pt x="16" y="1"/>
                      </a:moveTo>
                      <a:lnTo>
                        <a:pt x="0" y="2"/>
                      </a:lnTo>
                      <a:lnTo>
                        <a:pt x="7" y="1"/>
                      </a:lnTo>
                      <a:lnTo>
                        <a:pt x="13" y="0"/>
                      </a:lnTo>
                      <a:lnTo>
                        <a:pt x="16" y="0"/>
                      </a:lnTo>
                      <a:lnTo>
                        <a:pt x="16"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0" name="Freeform 561"/>
                <p:cNvSpPr>
                  <a:spLocks/>
                </p:cNvSpPr>
                <p:nvPr/>
              </p:nvSpPr>
              <p:spPr bwMode="auto">
                <a:xfrm>
                  <a:off x="2836" y="2682"/>
                  <a:ext cx="17" cy="3"/>
                </a:xfrm>
                <a:custGeom>
                  <a:avLst/>
                  <a:gdLst>
                    <a:gd name="T0" fmla="*/ 16 w 17"/>
                    <a:gd name="T1" fmla="*/ 1 h 3"/>
                    <a:gd name="T2" fmla="*/ 0 w 17"/>
                    <a:gd name="T3" fmla="*/ 2 h 3"/>
                    <a:gd name="T4" fmla="*/ 7 w 17"/>
                    <a:gd name="T5" fmla="*/ 1 h 3"/>
                    <a:gd name="T6" fmla="*/ 13 w 17"/>
                    <a:gd name="T7" fmla="*/ 0 h 3"/>
                    <a:gd name="T8" fmla="*/ 16 w 17"/>
                    <a:gd name="T9" fmla="*/ 0 h 3"/>
                    <a:gd name="T10" fmla="*/ 16 w 17"/>
                    <a:gd name="T11" fmla="*/ 1 h 3"/>
                  </a:gdLst>
                  <a:ahLst/>
                  <a:cxnLst>
                    <a:cxn ang="0">
                      <a:pos x="T0" y="T1"/>
                    </a:cxn>
                    <a:cxn ang="0">
                      <a:pos x="T2" y="T3"/>
                    </a:cxn>
                    <a:cxn ang="0">
                      <a:pos x="T4" y="T5"/>
                    </a:cxn>
                    <a:cxn ang="0">
                      <a:pos x="T6" y="T7"/>
                    </a:cxn>
                    <a:cxn ang="0">
                      <a:pos x="T8" y="T9"/>
                    </a:cxn>
                    <a:cxn ang="0">
                      <a:pos x="T10" y="T11"/>
                    </a:cxn>
                  </a:cxnLst>
                  <a:rect l="0" t="0" r="r" b="b"/>
                  <a:pathLst>
                    <a:path w="17" h="3">
                      <a:moveTo>
                        <a:pt x="16" y="1"/>
                      </a:moveTo>
                      <a:lnTo>
                        <a:pt x="0" y="2"/>
                      </a:lnTo>
                      <a:lnTo>
                        <a:pt x="7" y="1"/>
                      </a:lnTo>
                      <a:lnTo>
                        <a:pt x="13" y="0"/>
                      </a:lnTo>
                      <a:lnTo>
                        <a:pt x="16" y="0"/>
                      </a:lnTo>
                      <a:lnTo>
                        <a:pt x="16"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1" name="Freeform 562"/>
                <p:cNvSpPr>
                  <a:spLocks/>
                </p:cNvSpPr>
                <p:nvPr/>
              </p:nvSpPr>
              <p:spPr bwMode="auto">
                <a:xfrm>
                  <a:off x="2822" y="2682"/>
                  <a:ext cx="6" cy="1"/>
                </a:xfrm>
                <a:custGeom>
                  <a:avLst/>
                  <a:gdLst>
                    <a:gd name="T0" fmla="*/ 5 w 6"/>
                    <a:gd name="T1" fmla="*/ 0 h 1"/>
                    <a:gd name="T2" fmla="*/ 0 w 6"/>
                    <a:gd name="T3" fmla="*/ 0 h 1"/>
                    <a:gd name="T4" fmla="*/ 0 w 6"/>
                    <a:gd name="T5" fmla="*/ 0 h 1"/>
                    <a:gd name="T6" fmla="*/ 5 w 6"/>
                    <a:gd name="T7" fmla="*/ 0 h 1"/>
                    <a:gd name="T8" fmla="*/ 5 w 6"/>
                    <a:gd name="T9" fmla="*/ 0 h 1"/>
                  </a:gdLst>
                  <a:ahLst/>
                  <a:cxnLst>
                    <a:cxn ang="0">
                      <a:pos x="T0" y="T1"/>
                    </a:cxn>
                    <a:cxn ang="0">
                      <a:pos x="T2" y="T3"/>
                    </a:cxn>
                    <a:cxn ang="0">
                      <a:pos x="T4" y="T5"/>
                    </a:cxn>
                    <a:cxn ang="0">
                      <a:pos x="T6" y="T7"/>
                    </a:cxn>
                    <a:cxn ang="0">
                      <a:pos x="T8" y="T9"/>
                    </a:cxn>
                  </a:cxnLst>
                  <a:rect l="0" t="0" r="r" b="b"/>
                  <a:pathLst>
                    <a:path w="6" h="1">
                      <a:moveTo>
                        <a:pt x="5" y="0"/>
                      </a:moveTo>
                      <a:lnTo>
                        <a:pt x="0" y="0"/>
                      </a:lnTo>
                      <a:lnTo>
                        <a:pt x="0" y="0"/>
                      </a:lnTo>
                      <a:lnTo>
                        <a:pt x="5" y="0"/>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2" name="Freeform 563"/>
                <p:cNvSpPr>
                  <a:spLocks/>
                </p:cNvSpPr>
                <p:nvPr/>
              </p:nvSpPr>
              <p:spPr bwMode="auto">
                <a:xfrm>
                  <a:off x="2822" y="2682"/>
                  <a:ext cx="6" cy="1"/>
                </a:xfrm>
                <a:custGeom>
                  <a:avLst/>
                  <a:gdLst>
                    <a:gd name="T0" fmla="*/ 5 w 6"/>
                    <a:gd name="T1" fmla="*/ 0 h 1"/>
                    <a:gd name="T2" fmla="*/ 0 w 6"/>
                    <a:gd name="T3" fmla="*/ 0 h 1"/>
                    <a:gd name="T4" fmla="*/ 0 w 6"/>
                    <a:gd name="T5" fmla="*/ 0 h 1"/>
                    <a:gd name="T6" fmla="*/ 5 w 6"/>
                    <a:gd name="T7" fmla="*/ 0 h 1"/>
                    <a:gd name="T8" fmla="*/ 5 w 6"/>
                    <a:gd name="T9" fmla="*/ 0 h 1"/>
                  </a:gdLst>
                  <a:ahLst/>
                  <a:cxnLst>
                    <a:cxn ang="0">
                      <a:pos x="T0" y="T1"/>
                    </a:cxn>
                    <a:cxn ang="0">
                      <a:pos x="T2" y="T3"/>
                    </a:cxn>
                    <a:cxn ang="0">
                      <a:pos x="T4" y="T5"/>
                    </a:cxn>
                    <a:cxn ang="0">
                      <a:pos x="T6" y="T7"/>
                    </a:cxn>
                    <a:cxn ang="0">
                      <a:pos x="T8" y="T9"/>
                    </a:cxn>
                  </a:cxnLst>
                  <a:rect l="0" t="0" r="r" b="b"/>
                  <a:pathLst>
                    <a:path w="6" h="1">
                      <a:moveTo>
                        <a:pt x="5" y="0"/>
                      </a:moveTo>
                      <a:lnTo>
                        <a:pt x="0" y="0"/>
                      </a:lnTo>
                      <a:lnTo>
                        <a:pt x="0" y="0"/>
                      </a:lnTo>
                      <a:lnTo>
                        <a:pt x="5" y="0"/>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05" name="Freeform 564"/>
              <p:cNvSpPr>
                <a:spLocks/>
              </p:cNvSpPr>
              <p:nvPr/>
            </p:nvSpPr>
            <p:spPr bwMode="auto">
              <a:xfrm>
                <a:off x="2852" y="2675"/>
                <a:ext cx="29" cy="14"/>
              </a:xfrm>
              <a:custGeom>
                <a:avLst/>
                <a:gdLst>
                  <a:gd name="T0" fmla="*/ 22 w 29"/>
                  <a:gd name="T1" fmla="*/ 0 h 14"/>
                  <a:gd name="T2" fmla="*/ 9 w 29"/>
                  <a:gd name="T3" fmla="*/ 0 h 14"/>
                  <a:gd name="T4" fmla="*/ 4 w 29"/>
                  <a:gd name="T5" fmla="*/ 1 h 14"/>
                  <a:gd name="T6" fmla="*/ 1 w 29"/>
                  <a:gd name="T7" fmla="*/ 4 h 14"/>
                  <a:gd name="T8" fmla="*/ 0 w 29"/>
                  <a:gd name="T9" fmla="*/ 7 h 14"/>
                  <a:gd name="T10" fmla="*/ 2 w 29"/>
                  <a:gd name="T11" fmla="*/ 10 h 14"/>
                  <a:gd name="T12" fmla="*/ 7 w 29"/>
                  <a:gd name="T13" fmla="*/ 11 h 14"/>
                  <a:gd name="T14" fmla="*/ 12 w 29"/>
                  <a:gd name="T15" fmla="*/ 13 h 14"/>
                  <a:gd name="T16" fmla="*/ 24 w 29"/>
                  <a:gd name="T17" fmla="*/ 10 h 14"/>
                  <a:gd name="T18" fmla="*/ 27 w 29"/>
                  <a:gd name="T19" fmla="*/ 8 h 14"/>
                  <a:gd name="T20" fmla="*/ 28 w 29"/>
                  <a:gd name="T21" fmla="*/ 6 h 14"/>
                  <a:gd name="T22" fmla="*/ 28 w 29"/>
                  <a:gd name="T23" fmla="*/ 4 h 14"/>
                  <a:gd name="T24" fmla="*/ 27 w 29"/>
                  <a:gd name="T25" fmla="*/ 1 h 14"/>
                  <a:gd name="T26" fmla="*/ 25 w 29"/>
                  <a:gd name="T27" fmla="*/ 0 h 14"/>
                  <a:gd name="T28" fmla="*/ 22 w 2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4">
                    <a:moveTo>
                      <a:pt x="22" y="0"/>
                    </a:moveTo>
                    <a:lnTo>
                      <a:pt x="9" y="0"/>
                    </a:lnTo>
                    <a:lnTo>
                      <a:pt x="4" y="1"/>
                    </a:lnTo>
                    <a:lnTo>
                      <a:pt x="1" y="4"/>
                    </a:lnTo>
                    <a:lnTo>
                      <a:pt x="0" y="7"/>
                    </a:lnTo>
                    <a:lnTo>
                      <a:pt x="2" y="10"/>
                    </a:lnTo>
                    <a:lnTo>
                      <a:pt x="7" y="11"/>
                    </a:lnTo>
                    <a:lnTo>
                      <a:pt x="12" y="13"/>
                    </a:lnTo>
                    <a:lnTo>
                      <a:pt x="24" y="10"/>
                    </a:lnTo>
                    <a:lnTo>
                      <a:pt x="27" y="8"/>
                    </a:lnTo>
                    <a:lnTo>
                      <a:pt x="28" y="6"/>
                    </a:lnTo>
                    <a:lnTo>
                      <a:pt x="28" y="4"/>
                    </a:lnTo>
                    <a:lnTo>
                      <a:pt x="27" y="1"/>
                    </a:lnTo>
                    <a:lnTo>
                      <a:pt x="25" y="0"/>
                    </a:lnTo>
                    <a:lnTo>
                      <a:pt x="22"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6" name="Freeform 565"/>
              <p:cNvSpPr>
                <a:spLocks/>
              </p:cNvSpPr>
              <p:nvPr/>
            </p:nvSpPr>
            <p:spPr bwMode="auto">
              <a:xfrm>
                <a:off x="2852" y="2675"/>
                <a:ext cx="30" cy="15"/>
              </a:xfrm>
              <a:custGeom>
                <a:avLst/>
                <a:gdLst>
                  <a:gd name="T0" fmla="*/ 23 w 30"/>
                  <a:gd name="T1" fmla="*/ 0 h 15"/>
                  <a:gd name="T2" fmla="*/ 9 w 30"/>
                  <a:gd name="T3" fmla="*/ 0 h 15"/>
                  <a:gd name="T4" fmla="*/ 4 w 30"/>
                  <a:gd name="T5" fmla="*/ 1 h 15"/>
                  <a:gd name="T6" fmla="*/ 1 w 30"/>
                  <a:gd name="T7" fmla="*/ 4 h 15"/>
                  <a:gd name="T8" fmla="*/ 0 w 30"/>
                  <a:gd name="T9" fmla="*/ 7 h 15"/>
                  <a:gd name="T10" fmla="*/ 2 w 30"/>
                  <a:gd name="T11" fmla="*/ 10 h 15"/>
                  <a:gd name="T12" fmla="*/ 7 w 30"/>
                  <a:gd name="T13" fmla="*/ 12 h 15"/>
                  <a:gd name="T14" fmla="*/ 12 w 30"/>
                  <a:gd name="T15" fmla="*/ 14 h 15"/>
                  <a:gd name="T16" fmla="*/ 25 w 30"/>
                  <a:gd name="T17" fmla="*/ 11 h 15"/>
                  <a:gd name="T18" fmla="*/ 28 w 30"/>
                  <a:gd name="T19" fmla="*/ 9 h 15"/>
                  <a:gd name="T20" fmla="*/ 29 w 30"/>
                  <a:gd name="T21" fmla="*/ 7 h 15"/>
                  <a:gd name="T22" fmla="*/ 29 w 30"/>
                  <a:gd name="T23" fmla="*/ 4 h 15"/>
                  <a:gd name="T24" fmla="*/ 28 w 30"/>
                  <a:gd name="T25" fmla="*/ 1 h 15"/>
                  <a:gd name="T26" fmla="*/ 26 w 30"/>
                  <a:gd name="T27" fmla="*/ 0 h 15"/>
                  <a:gd name="T28" fmla="*/ 23 w 30"/>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5">
                    <a:moveTo>
                      <a:pt x="23" y="0"/>
                    </a:moveTo>
                    <a:lnTo>
                      <a:pt x="9" y="0"/>
                    </a:lnTo>
                    <a:lnTo>
                      <a:pt x="4" y="1"/>
                    </a:lnTo>
                    <a:lnTo>
                      <a:pt x="1" y="4"/>
                    </a:lnTo>
                    <a:lnTo>
                      <a:pt x="0" y="7"/>
                    </a:lnTo>
                    <a:lnTo>
                      <a:pt x="2" y="10"/>
                    </a:lnTo>
                    <a:lnTo>
                      <a:pt x="7" y="12"/>
                    </a:lnTo>
                    <a:lnTo>
                      <a:pt x="12" y="14"/>
                    </a:lnTo>
                    <a:lnTo>
                      <a:pt x="25" y="11"/>
                    </a:lnTo>
                    <a:lnTo>
                      <a:pt x="28" y="9"/>
                    </a:lnTo>
                    <a:lnTo>
                      <a:pt x="29" y="7"/>
                    </a:lnTo>
                    <a:lnTo>
                      <a:pt x="29" y="4"/>
                    </a:lnTo>
                    <a:lnTo>
                      <a:pt x="28" y="1"/>
                    </a:lnTo>
                    <a:lnTo>
                      <a:pt x="26" y="0"/>
                    </a:lnTo>
                    <a:lnTo>
                      <a:pt x="23"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7" name="Freeform 566"/>
              <p:cNvSpPr>
                <a:spLocks/>
              </p:cNvSpPr>
              <p:nvPr/>
            </p:nvSpPr>
            <p:spPr bwMode="auto">
              <a:xfrm>
                <a:off x="2866" y="2674"/>
                <a:ext cx="9" cy="4"/>
              </a:xfrm>
              <a:custGeom>
                <a:avLst/>
                <a:gdLst>
                  <a:gd name="T0" fmla="*/ 8 w 9"/>
                  <a:gd name="T1" fmla="*/ 2 h 4"/>
                  <a:gd name="T2" fmla="*/ 6 w 9"/>
                  <a:gd name="T3" fmla="*/ 0 h 4"/>
                  <a:gd name="T4" fmla="*/ 3 w 9"/>
                  <a:gd name="T5" fmla="*/ 0 h 4"/>
                  <a:gd name="T6" fmla="*/ 1 w 9"/>
                  <a:gd name="T7" fmla="*/ 0 h 4"/>
                  <a:gd name="T8" fmla="*/ 0 w 9"/>
                  <a:gd name="T9" fmla="*/ 1 h 4"/>
                  <a:gd name="T10" fmla="*/ 0 w 9"/>
                  <a:gd name="T11" fmla="*/ 3 h 4"/>
                  <a:gd name="T12" fmla="*/ 3 w 9"/>
                  <a:gd name="T13" fmla="*/ 3 h 4"/>
                  <a:gd name="T14" fmla="*/ 5 w 9"/>
                  <a:gd name="T15" fmla="*/ 3 h 4"/>
                  <a:gd name="T16" fmla="*/ 7 w 9"/>
                  <a:gd name="T17" fmla="*/ 3 h 4"/>
                  <a:gd name="T18" fmla="*/ 8 w 9"/>
                  <a:gd name="T19" fmla="*/ 2 h 4"/>
                  <a:gd name="T20" fmla="*/ 8 w 9"/>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4">
                    <a:moveTo>
                      <a:pt x="8" y="2"/>
                    </a:moveTo>
                    <a:lnTo>
                      <a:pt x="6" y="0"/>
                    </a:lnTo>
                    <a:lnTo>
                      <a:pt x="3" y="0"/>
                    </a:lnTo>
                    <a:lnTo>
                      <a:pt x="1" y="0"/>
                    </a:lnTo>
                    <a:lnTo>
                      <a:pt x="0" y="1"/>
                    </a:lnTo>
                    <a:lnTo>
                      <a:pt x="0" y="3"/>
                    </a:lnTo>
                    <a:lnTo>
                      <a:pt x="3" y="3"/>
                    </a:lnTo>
                    <a:lnTo>
                      <a:pt x="5" y="3"/>
                    </a:lnTo>
                    <a:lnTo>
                      <a:pt x="7" y="3"/>
                    </a:lnTo>
                    <a:lnTo>
                      <a:pt x="8" y="2"/>
                    </a:lnTo>
                    <a:lnTo>
                      <a:pt x="8"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8" name="Freeform 567"/>
              <p:cNvSpPr>
                <a:spLocks/>
              </p:cNvSpPr>
              <p:nvPr/>
            </p:nvSpPr>
            <p:spPr bwMode="auto">
              <a:xfrm>
                <a:off x="2866" y="2674"/>
                <a:ext cx="12" cy="7"/>
              </a:xfrm>
              <a:custGeom>
                <a:avLst/>
                <a:gdLst>
                  <a:gd name="T0" fmla="*/ 11 w 12"/>
                  <a:gd name="T1" fmla="*/ 3 h 7"/>
                  <a:gd name="T2" fmla="*/ 8 w 12"/>
                  <a:gd name="T3" fmla="*/ 1 h 7"/>
                  <a:gd name="T4" fmla="*/ 5 w 12"/>
                  <a:gd name="T5" fmla="*/ 0 h 7"/>
                  <a:gd name="T6" fmla="*/ 2 w 12"/>
                  <a:gd name="T7" fmla="*/ 1 h 7"/>
                  <a:gd name="T8" fmla="*/ 0 w 12"/>
                  <a:gd name="T9" fmla="*/ 2 h 7"/>
                  <a:gd name="T10" fmla="*/ 0 w 12"/>
                  <a:gd name="T11" fmla="*/ 5 h 7"/>
                  <a:gd name="T12" fmla="*/ 4 w 12"/>
                  <a:gd name="T13" fmla="*/ 6 h 7"/>
                  <a:gd name="T14" fmla="*/ 7 w 12"/>
                  <a:gd name="T15" fmla="*/ 6 h 7"/>
                  <a:gd name="T16" fmla="*/ 9 w 12"/>
                  <a:gd name="T17" fmla="*/ 6 h 7"/>
                  <a:gd name="T18" fmla="*/ 11 w 12"/>
                  <a:gd name="T19" fmla="*/ 5 h 7"/>
                  <a:gd name="T20" fmla="*/ 11 w 12"/>
                  <a:gd name="T2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7">
                    <a:moveTo>
                      <a:pt x="11" y="3"/>
                    </a:moveTo>
                    <a:lnTo>
                      <a:pt x="8" y="1"/>
                    </a:lnTo>
                    <a:lnTo>
                      <a:pt x="5" y="0"/>
                    </a:lnTo>
                    <a:lnTo>
                      <a:pt x="2" y="1"/>
                    </a:lnTo>
                    <a:lnTo>
                      <a:pt x="0" y="2"/>
                    </a:lnTo>
                    <a:lnTo>
                      <a:pt x="0" y="5"/>
                    </a:lnTo>
                    <a:lnTo>
                      <a:pt x="4" y="6"/>
                    </a:lnTo>
                    <a:lnTo>
                      <a:pt x="7" y="6"/>
                    </a:lnTo>
                    <a:lnTo>
                      <a:pt x="9" y="6"/>
                    </a:lnTo>
                    <a:lnTo>
                      <a:pt x="11" y="5"/>
                    </a:lnTo>
                    <a:lnTo>
                      <a:pt x="11" y="3"/>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9" name="Freeform 568"/>
              <p:cNvSpPr>
                <a:spLocks/>
              </p:cNvSpPr>
              <p:nvPr/>
            </p:nvSpPr>
            <p:spPr bwMode="auto">
              <a:xfrm>
                <a:off x="2874" y="2682"/>
                <a:ext cx="7" cy="3"/>
              </a:xfrm>
              <a:custGeom>
                <a:avLst/>
                <a:gdLst>
                  <a:gd name="T0" fmla="*/ 6 w 7"/>
                  <a:gd name="T1" fmla="*/ 0 h 3"/>
                  <a:gd name="T2" fmla="*/ 0 w 7"/>
                  <a:gd name="T3" fmla="*/ 0 h 3"/>
                  <a:gd name="T4" fmla="*/ 2 w 7"/>
                  <a:gd name="T5" fmla="*/ 1 h 3"/>
                  <a:gd name="T6" fmla="*/ 3 w 7"/>
                  <a:gd name="T7" fmla="*/ 2 h 3"/>
                  <a:gd name="T8" fmla="*/ 5 w 7"/>
                  <a:gd name="T9" fmla="*/ 1 h 3"/>
                  <a:gd name="T10" fmla="*/ 6 w 7"/>
                  <a:gd name="T11" fmla="*/ 0 h 3"/>
                </a:gdLst>
                <a:ahLst/>
                <a:cxnLst>
                  <a:cxn ang="0">
                    <a:pos x="T0" y="T1"/>
                  </a:cxn>
                  <a:cxn ang="0">
                    <a:pos x="T2" y="T3"/>
                  </a:cxn>
                  <a:cxn ang="0">
                    <a:pos x="T4" y="T5"/>
                  </a:cxn>
                  <a:cxn ang="0">
                    <a:pos x="T6" y="T7"/>
                  </a:cxn>
                  <a:cxn ang="0">
                    <a:pos x="T8" y="T9"/>
                  </a:cxn>
                  <a:cxn ang="0">
                    <a:pos x="T10" y="T11"/>
                  </a:cxn>
                </a:cxnLst>
                <a:rect l="0" t="0" r="r" b="b"/>
                <a:pathLst>
                  <a:path w="7" h="3">
                    <a:moveTo>
                      <a:pt x="6" y="0"/>
                    </a:moveTo>
                    <a:lnTo>
                      <a:pt x="0" y="0"/>
                    </a:lnTo>
                    <a:lnTo>
                      <a:pt x="2" y="1"/>
                    </a:lnTo>
                    <a:lnTo>
                      <a:pt x="3" y="2"/>
                    </a:lnTo>
                    <a:lnTo>
                      <a:pt x="5" y="1"/>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0" name="Freeform 569"/>
              <p:cNvSpPr>
                <a:spLocks/>
              </p:cNvSpPr>
              <p:nvPr/>
            </p:nvSpPr>
            <p:spPr bwMode="auto">
              <a:xfrm>
                <a:off x="2874" y="2682"/>
                <a:ext cx="8" cy="7"/>
              </a:xfrm>
              <a:custGeom>
                <a:avLst/>
                <a:gdLst>
                  <a:gd name="T0" fmla="*/ 7 w 8"/>
                  <a:gd name="T1" fmla="*/ 1 h 7"/>
                  <a:gd name="T2" fmla="*/ 0 w 8"/>
                  <a:gd name="T3" fmla="*/ 0 h 7"/>
                  <a:gd name="T4" fmla="*/ 2 w 8"/>
                  <a:gd name="T5" fmla="*/ 2 h 7"/>
                  <a:gd name="T6" fmla="*/ 4 w 8"/>
                  <a:gd name="T7" fmla="*/ 6 h 7"/>
                  <a:gd name="T8" fmla="*/ 5 w 8"/>
                  <a:gd name="T9" fmla="*/ 3 h 7"/>
                  <a:gd name="T10" fmla="*/ 7 w 8"/>
                  <a:gd name="T11" fmla="*/ 1 h 7"/>
                </a:gdLst>
                <a:ahLst/>
                <a:cxnLst>
                  <a:cxn ang="0">
                    <a:pos x="T0" y="T1"/>
                  </a:cxn>
                  <a:cxn ang="0">
                    <a:pos x="T2" y="T3"/>
                  </a:cxn>
                  <a:cxn ang="0">
                    <a:pos x="T4" y="T5"/>
                  </a:cxn>
                  <a:cxn ang="0">
                    <a:pos x="T6" y="T7"/>
                  </a:cxn>
                  <a:cxn ang="0">
                    <a:pos x="T8" y="T9"/>
                  </a:cxn>
                  <a:cxn ang="0">
                    <a:pos x="T10" y="T11"/>
                  </a:cxn>
                </a:cxnLst>
                <a:rect l="0" t="0" r="r" b="b"/>
                <a:pathLst>
                  <a:path w="8" h="7">
                    <a:moveTo>
                      <a:pt x="7" y="1"/>
                    </a:moveTo>
                    <a:lnTo>
                      <a:pt x="0" y="0"/>
                    </a:lnTo>
                    <a:lnTo>
                      <a:pt x="2" y="2"/>
                    </a:lnTo>
                    <a:lnTo>
                      <a:pt x="4" y="6"/>
                    </a:lnTo>
                    <a:lnTo>
                      <a:pt x="5" y="3"/>
                    </a:lnTo>
                    <a:lnTo>
                      <a:pt x="7"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1" name="Freeform 570"/>
              <p:cNvSpPr>
                <a:spLocks/>
              </p:cNvSpPr>
              <p:nvPr/>
            </p:nvSpPr>
            <p:spPr bwMode="auto">
              <a:xfrm>
                <a:off x="2853" y="2682"/>
                <a:ext cx="7" cy="3"/>
              </a:xfrm>
              <a:custGeom>
                <a:avLst/>
                <a:gdLst>
                  <a:gd name="T0" fmla="*/ 6 w 7"/>
                  <a:gd name="T1" fmla="*/ 0 h 3"/>
                  <a:gd name="T2" fmla="*/ 3 w 7"/>
                  <a:gd name="T3" fmla="*/ 0 h 3"/>
                  <a:gd name="T4" fmla="*/ 0 w 7"/>
                  <a:gd name="T5" fmla="*/ 0 h 3"/>
                  <a:gd name="T6" fmla="*/ 0 w 7"/>
                  <a:gd name="T7" fmla="*/ 1 h 3"/>
                  <a:gd name="T8" fmla="*/ 0 w 7"/>
                  <a:gd name="T9" fmla="*/ 2 h 3"/>
                  <a:gd name="T10" fmla="*/ 2 w 7"/>
                  <a:gd name="T11" fmla="*/ 2 h 3"/>
                  <a:gd name="T12" fmla="*/ 2 w 7"/>
                  <a:gd name="T13" fmla="*/ 1 h 3"/>
                  <a:gd name="T14" fmla="*/ 4 w 7"/>
                  <a:gd name="T15" fmla="*/ 1 h 3"/>
                  <a:gd name="T16" fmla="*/ 6 w 7"/>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
                    <a:moveTo>
                      <a:pt x="6" y="0"/>
                    </a:moveTo>
                    <a:lnTo>
                      <a:pt x="3" y="0"/>
                    </a:lnTo>
                    <a:lnTo>
                      <a:pt x="0" y="0"/>
                    </a:lnTo>
                    <a:lnTo>
                      <a:pt x="0" y="1"/>
                    </a:lnTo>
                    <a:lnTo>
                      <a:pt x="0" y="2"/>
                    </a:lnTo>
                    <a:lnTo>
                      <a:pt x="2" y="2"/>
                    </a:lnTo>
                    <a:lnTo>
                      <a:pt x="2" y="1"/>
                    </a:lnTo>
                    <a:lnTo>
                      <a:pt x="4" y="1"/>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2" name="Freeform 571"/>
              <p:cNvSpPr>
                <a:spLocks/>
              </p:cNvSpPr>
              <p:nvPr/>
            </p:nvSpPr>
            <p:spPr bwMode="auto">
              <a:xfrm>
                <a:off x="2853" y="2682"/>
                <a:ext cx="9" cy="7"/>
              </a:xfrm>
              <a:custGeom>
                <a:avLst/>
                <a:gdLst>
                  <a:gd name="T0" fmla="*/ 8 w 9"/>
                  <a:gd name="T1" fmla="*/ 0 h 7"/>
                  <a:gd name="T2" fmla="*/ 4 w 9"/>
                  <a:gd name="T3" fmla="*/ 0 h 7"/>
                  <a:gd name="T4" fmla="*/ 1 w 9"/>
                  <a:gd name="T5" fmla="*/ 1 h 7"/>
                  <a:gd name="T6" fmla="*/ 0 w 9"/>
                  <a:gd name="T7" fmla="*/ 3 h 7"/>
                  <a:gd name="T8" fmla="*/ 1 w 9"/>
                  <a:gd name="T9" fmla="*/ 5 h 7"/>
                  <a:gd name="T10" fmla="*/ 3 w 9"/>
                  <a:gd name="T11" fmla="*/ 6 h 7"/>
                  <a:gd name="T12" fmla="*/ 3 w 9"/>
                  <a:gd name="T13" fmla="*/ 3 h 7"/>
                  <a:gd name="T14" fmla="*/ 5 w 9"/>
                  <a:gd name="T15" fmla="*/ 2 h 7"/>
                  <a:gd name="T16" fmla="*/ 8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8" y="0"/>
                    </a:moveTo>
                    <a:lnTo>
                      <a:pt x="4" y="0"/>
                    </a:lnTo>
                    <a:lnTo>
                      <a:pt x="1" y="1"/>
                    </a:lnTo>
                    <a:lnTo>
                      <a:pt x="0" y="3"/>
                    </a:lnTo>
                    <a:lnTo>
                      <a:pt x="1" y="5"/>
                    </a:lnTo>
                    <a:lnTo>
                      <a:pt x="3" y="6"/>
                    </a:lnTo>
                    <a:lnTo>
                      <a:pt x="3" y="3"/>
                    </a:lnTo>
                    <a:lnTo>
                      <a:pt x="5" y="2"/>
                    </a:lnTo>
                    <a:lnTo>
                      <a:pt x="8"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3" name="Freeform 572"/>
              <p:cNvSpPr>
                <a:spLocks/>
              </p:cNvSpPr>
              <p:nvPr/>
            </p:nvSpPr>
            <p:spPr bwMode="auto">
              <a:xfrm>
                <a:off x="2871" y="2674"/>
                <a:ext cx="4" cy="4"/>
              </a:xfrm>
              <a:custGeom>
                <a:avLst/>
                <a:gdLst>
                  <a:gd name="T0" fmla="*/ 1 w 4"/>
                  <a:gd name="T1" fmla="*/ 0 h 4"/>
                  <a:gd name="T2" fmla="*/ 1 w 4"/>
                  <a:gd name="T3" fmla="*/ 0 h 4"/>
                  <a:gd name="T4" fmla="*/ 2 w 4"/>
                  <a:gd name="T5" fmla="*/ 1 h 4"/>
                  <a:gd name="T6" fmla="*/ 2 w 4"/>
                  <a:gd name="T7" fmla="*/ 2 h 4"/>
                  <a:gd name="T8" fmla="*/ 1 w 4"/>
                  <a:gd name="T9" fmla="*/ 2 h 4"/>
                  <a:gd name="T10" fmla="*/ 0 w 4"/>
                  <a:gd name="T11" fmla="*/ 2 h 4"/>
                  <a:gd name="T12" fmla="*/ 0 w 4"/>
                  <a:gd name="T13" fmla="*/ 3 h 4"/>
                  <a:gd name="T14" fmla="*/ 1 w 4"/>
                  <a:gd name="T15" fmla="*/ 3 h 4"/>
                  <a:gd name="T16" fmla="*/ 2 w 4"/>
                  <a:gd name="T17" fmla="*/ 3 h 4"/>
                  <a:gd name="T18" fmla="*/ 3 w 4"/>
                  <a:gd name="T19" fmla="*/ 2 h 4"/>
                  <a:gd name="T20" fmla="*/ 3 w 4"/>
                  <a:gd name="T21" fmla="*/ 1 h 4"/>
                  <a:gd name="T22" fmla="*/ 2 w 4"/>
                  <a:gd name="T23" fmla="*/ 0 h 4"/>
                  <a:gd name="T24" fmla="*/ 2 w 4"/>
                  <a:gd name="T25" fmla="*/ 0 h 4"/>
                  <a:gd name="T26" fmla="*/ 1 w 4"/>
                  <a:gd name="T2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4">
                    <a:moveTo>
                      <a:pt x="1" y="0"/>
                    </a:moveTo>
                    <a:lnTo>
                      <a:pt x="1" y="0"/>
                    </a:lnTo>
                    <a:lnTo>
                      <a:pt x="2" y="1"/>
                    </a:lnTo>
                    <a:lnTo>
                      <a:pt x="2" y="2"/>
                    </a:lnTo>
                    <a:lnTo>
                      <a:pt x="1" y="2"/>
                    </a:lnTo>
                    <a:lnTo>
                      <a:pt x="0" y="2"/>
                    </a:lnTo>
                    <a:lnTo>
                      <a:pt x="0" y="3"/>
                    </a:lnTo>
                    <a:lnTo>
                      <a:pt x="1" y="3"/>
                    </a:lnTo>
                    <a:lnTo>
                      <a:pt x="2" y="3"/>
                    </a:lnTo>
                    <a:lnTo>
                      <a:pt x="3" y="2"/>
                    </a:lnTo>
                    <a:lnTo>
                      <a:pt x="3" y="1"/>
                    </a:lnTo>
                    <a:lnTo>
                      <a:pt x="2" y="0"/>
                    </a:lnTo>
                    <a:lnTo>
                      <a:pt x="2" y="0"/>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 name="Freeform 573"/>
              <p:cNvSpPr>
                <a:spLocks/>
              </p:cNvSpPr>
              <p:nvPr/>
            </p:nvSpPr>
            <p:spPr bwMode="auto">
              <a:xfrm>
                <a:off x="2871" y="2674"/>
                <a:ext cx="7" cy="9"/>
              </a:xfrm>
              <a:custGeom>
                <a:avLst/>
                <a:gdLst>
                  <a:gd name="T0" fmla="*/ 2 w 7"/>
                  <a:gd name="T1" fmla="*/ 0 h 9"/>
                  <a:gd name="T2" fmla="*/ 4 w 7"/>
                  <a:gd name="T3" fmla="*/ 3 h 9"/>
                  <a:gd name="T4" fmla="*/ 4 w 7"/>
                  <a:gd name="T5" fmla="*/ 5 h 9"/>
                  <a:gd name="T6" fmla="*/ 2 w 7"/>
                  <a:gd name="T7" fmla="*/ 5 h 9"/>
                  <a:gd name="T8" fmla="*/ 0 w 7"/>
                  <a:gd name="T9" fmla="*/ 6 h 9"/>
                  <a:gd name="T10" fmla="*/ 0 w 7"/>
                  <a:gd name="T11" fmla="*/ 7 h 9"/>
                  <a:gd name="T12" fmla="*/ 2 w 7"/>
                  <a:gd name="T13" fmla="*/ 8 h 9"/>
                  <a:gd name="T14" fmla="*/ 4 w 7"/>
                  <a:gd name="T15" fmla="*/ 7 h 9"/>
                  <a:gd name="T16" fmla="*/ 6 w 7"/>
                  <a:gd name="T17" fmla="*/ 6 h 9"/>
                  <a:gd name="T18" fmla="*/ 6 w 7"/>
                  <a:gd name="T19" fmla="*/ 3 h 9"/>
                  <a:gd name="T20" fmla="*/ 4 w 7"/>
                  <a:gd name="T21" fmla="*/ 1 h 9"/>
                  <a:gd name="T22" fmla="*/ 4 w 7"/>
                  <a:gd name="T23" fmla="*/ 1 h 9"/>
                  <a:gd name="T24" fmla="*/ 2 w 7"/>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9">
                    <a:moveTo>
                      <a:pt x="2" y="0"/>
                    </a:moveTo>
                    <a:lnTo>
                      <a:pt x="4" y="3"/>
                    </a:lnTo>
                    <a:lnTo>
                      <a:pt x="4" y="5"/>
                    </a:lnTo>
                    <a:lnTo>
                      <a:pt x="2" y="5"/>
                    </a:lnTo>
                    <a:lnTo>
                      <a:pt x="0" y="6"/>
                    </a:lnTo>
                    <a:lnTo>
                      <a:pt x="0" y="7"/>
                    </a:lnTo>
                    <a:lnTo>
                      <a:pt x="2" y="8"/>
                    </a:lnTo>
                    <a:lnTo>
                      <a:pt x="4" y="7"/>
                    </a:lnTo>
                    <a:lnTo>
                      <a:pt x="6" y="6"/>
                    </a:lnTo>
                    <a:lnTo>
                      <a:pt x="6" y="3"/>
                    </a:lnTo>
                    <a:lnTo>
                      <a:pt x="4" y="1"/>
                    </a:lnTo>
                    <a:lnTo>
                      <a:pt x="4" y="1"/>
                    </a:lnTo>
                    <a:lnTo>
                      <a:pt x="2"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 name="Group 574"/>
            <p:cNvGrpSpPr>
              <a:grpSpLocks/>
            </p:cNvGrpSpPr>
            <p:nvPr/>
          </p:nvGrpSpPr>
          <p:grpSpPr bwMode="auto">
            <a:xfrm>
              <a:off x="3237422" y="2578010"/>
              <a:ext cx="235832" cy="156485"/>
              <a:chOff x="2655" y="2617"/>
              <a:chExt cx="94" cy="44"/>
            </a:xfrm>
          </p:grpSpPr>
          <p:sp>
            <p:nvSpPr>
              <p:cNvPr id="549" name="Freeform 575"/>
              <p:cNvSpPr>
                <a:spLocks/>
              </p:cNvSpPr>
              <p:nvPr/>
            </p:nvSpPr>
            <p:spPr bwMode="auto">
              <a:xfrm>
                <a:off x="2674" y="2632"/>
                <a:ext cx="9" cy="8"/>
              </a:xfrm>
              <a:custGeom>
                <a:avLst/>
                <a:gdLst>
                  <a:gd name="T0" fmla="*/ 6 w 9"/>
                  <a:gd name="T1" fmla="*/ 0 h 8"/>
                  <a:gd name="T2" fmla="*/ 7 w 9"/>
                  <a:gd name="T3" fmla="*/ 0 h 8"/>
                  <a:gd name="T4" fmla="*/ 8 w 9"/>
                  <a:gd name="T5" fmla="*/ 6 h 8"/>
                  <a:gd name="T6" fmla="*/ 4 w 9"/>
                  <a:gd name="T7" fmla="*/ 7 h 8"/>
                  <a:gd name="T8" fmla="*/ 2 w 9"/>
                  <a:gd name="T9" fmla="*/ 7 h 8"/>
                  <a:gd name="T10" fmla="*/ 0 w 9"/>
                  <a:gd name="T11" fmla="*/ 4 h 8"/>
                  <a:gd name="T12" fmla="*/ 2 w 9"/>
                  <a:gd name="T13" fmla="*/ 3 h 8"/>
                  <a:gd name="T14" fmla="*/ 6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6" y="0"/>
                    </a:moveTo>
                    <a:lnTo>
                      <a:pt x="7" y="0"/>
                    </a:lnTo>
                    <a:lnTo>
                      <a:pt x="8" y="6"/>
                    </a:lnTo>
                    <a:lnTo>
                      <a:pt x="4" y="7"/>
                    </a:lnTo>
                    <a:lnTo>
                      <a:pt x="2" y="7"/>
                    </a:lnTo>
                    <a:lnTo>
                      <a:pt x="0" y="4"/>
                    </a:lnTo>
                    <a:lnTo>
                      <a:pt x="2" y="3"/>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0" name="Freeform 576"/>
              <p:cNvSpPr>
                <a:spLocks/>
              </p:cNvSpPr>
              <p:nvPr/>
            </p:nvSpPr>
            <p:spPr bwMode="auto">
              <a:xfrm>
                <a:off x="2674" y="2632"/>
                <a:ext cx="13" cy="8"/>
              </a:xfrm>
              <a:custGeom>
                <a:avLst/>
                <a:gdLst>
                  <a:gd name="T0" fmla="*/ 9 w 13"/>
                  <a:gd name="T1" fmla="*/ 0 h 8"/>
                  <a:gd name="T2" fmla="*/ 10 w 13"/>
                  <a:gd name="T3" fmla="*/ 0 h 8"/>
                  <a:gd name="T4" fmla="*/ 12 w 13"/>
                  <a:gd name="T5" fmla="*/ 6 h 8"/>
                  <a:gd name="T6" fmla="*/ 7 w 13"/>
                  <a:gd name="T7" fmla="*/ 7 h 8"/>
                  <a:gd name="T8" fmla="*/ 2 w 13"/>
                  <a:gd name="T9" fmla="*/ 7 h 8"/>
                  <a:gd name="T10" fmla="*/ 0 w 13"/>
                  <a:gd name="T11" fmla="*/ 4 h 8"/>
                  <a:gd name="T12" fmla="*/ 3 w 13"/>
                  <a:gd name="T13" fmla="*/ 3 h 8"/>
                  <a:gd name="T14" fmla="*/ 9 w 13"/>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
                    <a:moveTo>
                      <a:pt x="9" y="0"/>
                    </a:moveTo>
                    <a:lnTo>
                      <a:pt x="10" y="0"/>
                    </a:lnTo>
                    <a:lnTo>
                      <a:pt x="12" y="6"/>
                    </a:lnTo>
                    <a:lnTo>
                      <a:pt x="7" y="7"/>
                    </a:lnTo>
                    <a:lnTo>
                      <a:pt x="2" y="7"/>
                    </a:lnTo>
                    <a:lnTo>
                      <a:pt x="0" y="4"/>
                    </a:lnTo>
                    <a:lnTo>
                      <a:pt x="3" y="3"/>
                    </a:lnTo>
                    <a:lnTo>
                      <a:pt x="9"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 name="Freeform 577"/>
              <p:cNvSpPr>
                <a:spLocks/>
              </p:cNvSpPr>
              <p:nvPr/>
            </p:nvSpPr>
            <p:spPr bwMode="auto">
              <a:xfrm>
                <a:off x="2687" y="2632"/>
                <a:ext cx="56" cy="29"/>
              </a:xfrm>
              <a:custGeom>
                <a:avLst/>
                <a:gdLst>
                  <a:gd name="T0" fmla="*/ 55 w 56"/>
                  <a:gd name="T1" fmla="*/ 3 h 29"/>
                  <a:gd name="T2" fmla="*/ 52 w 56"/>
                  <a:gd name="T3" fmla="*/ 8 h 29"/>
                  <a:gd name="T4" fmla="*/ 48 w 56"/>
                  <a:gd name="T5" fmla="*/ 14 h 29"/>
                  <a:gd name="T6" fmla="*/ 16 w 56"/>
                  <a:gd name="T7" fmla="*/ 28 h 29"/>
                  <a:gd name="T8" fmla="*/ 8 w 56"/>
                  <a:gd name="T9" fmla="*/ 28 h 29"/>
                  <a:gd name="T10" fmla="*/ 3 w 56"/>
                  <a:gd name="T11" fmla="*/ 26 h 29"/>
                  <a:gd name="T12" fmla="*/ 0 w 56"/>
                  <a:gd name="T13" fmla="*/ 22 h 29"/>
                  <a:gd name="T14" fmla="*/ 6 w 56"/>
                  <a:gd name="T15" fmla="*/ 16 h 29"/>
                  <a:gd name="T16" fmla="*/ 44 w 56"/>
                  <a:gd name="T17" fmla="*/ 0 h 29"/>
                  <a:gd name="T18" fmla="*/ 50 w 56"/>
                  <a:gd name="T19" fmla="*/ 0 h 29"/>
                  <a:gd name="T20" fmla="*/ 55 w 56"/>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9">
                    <a:moveTo>
                      <a:pt x="55" y="3"/>
                    </a:moveTo>
                    <a:lnTo>
                      <a:pt x="52" y="8"/>
                    </a:lnTo>
                    <a:lnTo>
                      <a:pt x="48" y="14"/>
                    </a:lnTo>
                    <a:lnTo>
                      <a:pt x="16" y="28"/>
                    </a:lnTo>
                    <a:lnTo>
                      <a:pt x="8" y="28"/>
                    </a:lnTo>
                    <a:lnTo>
                      <a:pt x="3" y="26"/>
                    </a:lnTo>
                    <a:lnTo>
                      <a:pt x="0" y="22"/>
                    </a:lnTo>
                    <a:lnTo>
                      <a:pt x="6" y="16"/>
                    </a:lnTo>
                    <a:lnTo>
                      <a:pt x="44" y="0"/>
                    </a:lnTo>
                    <a:lnTo>
                      <a:pt x="50" y="0"/>
                    </a:lnTo>
                    <a:lnTo>
                      <a:pt x="55" y="3"/>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2" name="Freeform 578"/>
              <p:cNvSpPr>
                <a:spLocks/>
              </p:cNvSpPr>
              <p:nvPr/>
            </p:nvSpPr>
            <p:spPr bwMode="auto">
              <a:xfrm>
                <a:off x="2687" y="2632"/>
                <a:ext cx="62" cy="29"/>
              </a:xfrm>
              <a:custGeom>
                <a:avLst/>
                <a:gdLst>
                  <a:gd name="T0" fmla="*/ 61 w 62"/>
                  <a:gd name="T1" fmla="*/ 3 h 29"/>
                  <a:gd name="T2" fmla="*/ 58 w 62"/>
                  <a:gd name="T3" fmla="*/ 8 h 29"/>
                  <a:gd name="T4" fmla="*/ 53 w 62"/>
                  <a:gd name="T5" fmla="*/ 14 h 29"/>
                  <a:gd name="T6" fmla="*/ 17 w 62"/>
                  <a:gd name="T7" fmla="*/ 28 h 29"/>
                  <a:gd name="T8" fmla="*/ 9 w 62"/>
                  <a:gd name="T9" fmla="*/ 28 h 29"/>
                  <a:gd name="T10" fmla="*/ 3 w 62"/>
                  <a:gd name="T11" fmla="*/ 26 h 29"/>
                  <a:gd name="T12" fmla="*/ 0 w 62"/>
                  <a:gd name="T13" fmla="*/ 22 h 29"/>
                  <a:gd name="T14" fmla="*/ 7 w 62"/>
                  <a:gd name="T15" fmla="*/ 16 h 29"/>
                  <a:gd name="T16" fmla="*/ 48 w 62"/>
                  <a:gd name="T17" fmla="*/ 0 h 29"/>
                  <a:gd name="T18" fmla="*/ 56 w 62"/>
                  <a:gd name="T19" fmla="*/ 0 h 29"/>
                  <a:gd name="T20" fmla="*/ 61 w 62"/>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29">
                    <a:moveTo>
                      <a:pt x="61" y="3"/>
                    </a:moveTo>
                    <a:lnTo>
                      <a:pt x="58" y="8"/>
                    </a:lnTo>
                    <a:lnTo>
                      <a:pt x="53" y="14"/>
                    </a:lnTo>
                    <a:lnTo>
                      <a:pt x="17" y="28"/>
                    </a:lnTo>
                    <a:lnTo>
                      <a:pt x="9" y="28"/>
                    </a:lnTo>
                    <a:lnTo>
                      <a:pt x="3" y="26"/>
                    </a:lnTo>
                    <a:lnTo>
                      <a:pt x="0" y="22"/>
                    </a:lnTo>
                    <a:lnTo>
                      <a:pt x="7" y="16"/>
                    </a:lnTo>
                    <a:lnTo>
                      <a:pt x="48" y="0"/>
                    </a:lnTo>
                    <a:lnTo>
                      <a:pt x="56" y="0"/>
                    </a:lnTo>
                    <a:lnTo>
                      <a:pt x="61" y="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 name="Freeform 579"/>
              <p:cNvSpPr>
                <a:spLocks/>
              </p:cNvSpPr>
              <p:nvPr/>
            </p:nvSpPr>
            <p:spPr bwMode="auto">
              <a:xfrm>
                <a:off x="2672" y="2617"/>
                <a:ext cx="71" cy="38"/>
              </a:xfrm>
              <a:custGeom>
                <a:avLst/>
                <a:gdLst>
                  <a:gd name="T0" fmla="*/ 12 w 71"/>
                  <a:gd name="T1" fmla="*/ 9 h 38"/>
                  <a:gd name="T2" fmla="*/ 11 w 71"/>
                  <a:gd name="T3" fmla="*/ 9 h 38"/>
                  <a:gd name="T4" fmla="*/ 4 w 71"/>
                  <a:gd name="T5" fmla="*/ 11 h 38"/>
                  <a:gd name="T6" fmla="*/ 0 w 71"/>
                  <a:gd name="T7" fmla="*/ 16 h 38"/>
                  <a:gd name="T8" fmla="*/ 3 w 71"/>
                  <a:gd name="T9" fmla="*/ 21 h 38"/>
                  <a:gd name="T10" fmla="*/ 6 w 71"/>
                  <a:gd name="T11" fmla="*/ 17 h 38"/>
                  <a:gd name="T12" fmla="*/ 11 w 71"/>
                  <a:gd name="T13" fmla="*/ 15 h 38"/>
                  <a:gd name="T14" fmla="*/ 11 w 71"/>
                  <a:gd name="T15" fmla="*/ 19 h 38"/>
                  <a:gd name="T16" fmla="*/ 14 w 71"/>
                  <a:gd name="T17" fmla="*/ 24 h 38"/>
                  <a:gd name="T18" fmla="*/ 19 w 71"/>
                  <a:gd name="T19" fmla="*/ 26 h 38"/>
                  <a:gd name="T20" fmla="*/ 15 w 71"/>
                  <a:gd name="T21" fmla="*/ 30 h 38"/>
                  <a:gd name="T22" fmla="*/ 14 w 71"/>
                  <a:gd name="T23" fmla="*/ 33 h 38"/>
                  <a:gd name="T24" fmla="*/ 18 w 71"/>
                  <a:gd name="T25" fmla="*/ 37 h 38"/>
                  <a:gd name="T26" fmla="*/ 20 w 71"/>
                  <a:gd name="T27" fmla="*/ 33 h 38"/>
                  <a:gd name="T28" fmla="*/ 23 w 71"/>
                  <a:gd name="T29" fmla="*/ 30 h 38"/>
                  <a:gd name="T30" fmla="*/ 30 w 71"/>
                  <a:gd name="T31" fmla="*/ 27 h 38"/>
                  <a:gd name="T32" fmla="*/ 42 w 71"/>
                  <a:gd name="T33" fmla="*/ 22 h 38"/>
                  <a:gd name="T34" fmla="*/ 53 w 71"/>
                  <a:gd name="T35" fmla="*/ 17 h 38"/>
                  <a:gd name="T36" fmla="*/ 61 w 71"/>
                  <a:gd name="T37" fmla="*/ 14 h 38"/>
                  <a:gd name="T38" fmla="*/ 66 w 71"/>
                  <a:gd name="T39" fmla="*/ 15 h 38"/>
                  <a:gd name="T40" fmla="*/ 70 w 71"/>
                  <a:gd name="T41" fmla="*/ 17 h 38"/>
                  <a:gd name="T42" fmla="*/ 56 w 71"/>
                  <a:gd name="T43" fmla="*/ 1 h 38"/>
                  <a:gd name="T44" fmla="*/ 50 w 71"/>
                  <a:gd name="T45" fmla="*/ 0 h 38"/>
                  <a:gd name="T46" fmla="*/ 42 w 71"/>
                  <a:gd name="T47" fmla="*/ 2 h 38"/>
                  <a:gd name="T48" fmla="*/ 12 w 71"/>
                  <a:gd name="T49" fmla="*/ 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38">
                    <a:moveTo>
                      <a:pt x="12" y="9"/>
                    </a:moveTo>
                    <a:lnTo>
                      <a:pt x="11" y="9"/>
                    </a:lnTo>
                    <a:lnTo>
                      <a:pt x="4" y="11"/>
                    </a:lnTo>
                    <a:lnTo>
                      <a:pt x="0" y="16"/>
                    </a:lnTo>
                    <a:lnTo>
                      <a:pt x="3" y="21"/>
                    </a:lnTo>
                    <a:lnTo>
                      <a:pt x="6" y="17"/>
                    </a:lnTo>
                    <a:lnTo>
                      <a:pt x="11" y="15"/>
                    </a:lnTo>
                    <a:lnTo>
                      <a:pt x="11" y="19"/>
                    </a:lnTo>
                    <a:lnTo>
                      <a:pt x="14" y="24"/>
                    </a:lnTo>
                    <a:lnTo>
                      <a:pt x="19" y="26"/>
                    </a:lnTo>
                    <a:lnTo>
                      <a:pt x="15" y="30"/>
                    </a:lnTo>
                    <a:lnTo>
                      <a:pt x="14" y="33"/>
                    </a:lnTo>
                    <a:lnTo>
                      <a:pt x="18" y="37"/>
                    </a:lnTo>
                    <a:lnTo>
                      <a:pt x="20" y="33"/>
                    </a:lnTo>
                    <a:lnTo>
                      <a:pt x="23" y="30"/>
                    </a:lnTo>
                    <a:lnTo>
                      <a:pt x="30" y="27"/>
                    </a:lnTo>
                    <a:lnTo>
                      <a:pt x="42" y="22"/>
                    </a:lnTo>
                    <a:lnTo>
                      <a:pt x="53" y="17"/>
                    </a:lnTo>
                    <a:lnTo>
                      <a:pt x="61" y="14"/>
                    </a:lnTo>
                    <a:lnTo>
                      <a:pt x="66" y="15"/>
                    </a:lnTo>
                    <a:lnTo>
                      <a:pt x="70" y="17"/>
                    </a:lnTo>
                    <a:lnTo>
                      <a:pt x="56" y="1"/>
                    </a:lnTo>
                    <a:lnTo>
                      <a:pt x="50" y="0"/>
                    </a:lnTo>
                    <a:lnTo>
                      <a:pt x="42" y="2"/>
                    </a:lnTo>
                    <a:lnTo>
                      <a:pt x="12" y="9"/>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 name="Freeform 580"/>
              <p:cNvSpPr>
                <a:spLocks/>
              </p:cNvSpPr>
              <p:nvPr/>
            </p:nvSpPr>
            <p:spPr bwMode="auto">
              <a:xfrm>
                <a:off x="2672" y="2617"/>
                <a:ext cx="77" cy="44"/>
              </a:xfrm>
              <a:custGeom>
                <a:avLst/>
                <a:gdLst>
                  <a:gd name="T0" fmla="*/ 13 w 77"/>
                  <a:gd name="T1" fmla="*/ 11 h 44"/>
                  <a:gd name="T2" fmla="*/ 12 w 77"/>
                  <a:gd name="T3" fmla="*/ 11 h 44"/>
                  <a:gd name="T4" fmla="*/ 4 w 77"/>
                  <a:gd name="T5" fmla="*/ 13 h 44"/>
                  <a:gd name="T6" fmla="*/ 0 w 77"/>
                  <a:gd name="T7" fmla="*/ 18 h 44"/>
                  <a:gd name="T8" fmla="*/ 3 w 77"/>
                  <a:gd name="T9" fmla="*/ 24 h 44"/>
                  <a:gd name="T10" fmla="*/ 6 w 77"/>
                  <a:gd name="T11" fmla="*/ 20 h 44"/>
                  <a:gd name="T12" fmla="*/ 12 w 77"/>
                  <a:gd name="T13" fmla="*/ 17 h 44"/>
                  <a:gd name="T14" fmla="*/ 12 w 77"/>
                  <a:gd name="T15" fmla="*/ 22 h 44"/>
                  <a:gd name="T16" fmla="*/ 15 w 77"/>
                  <a:gd name="T17" fmla="*/ 28 h 44"/>
                  <a:gd name="T18" fmla="*/ 20 w 77"/>
                  <a:gd name="T19" fmla="*/ 31 h 44"/>
                  <a:gd name="T20" fmla="*/ 16 w 77"/>
                  <a:gd name="T21" fmla="*/ 35 h 44"/>
                  <a:gd name="T22" fmla="*/ 15 w 77"/>
                  <a:gd name="T23" fmla="*/ 38 h 44"/>
                  <a:gd name="T24" fmla="*/ 20 w 77"/>
                  <a:gd name="T25" fmla="*/ 43 h 44"/>
                  <a:gd name="T26" fmla="*/ 22 w 77"/>
                  <a:gd name="T27" fmla="*/ 39 h 44"/>
                  <a:gd name="T28" fmla="*/ 25 w 77"/>
                  <a:gd name="T29" fmla="*/ 35 h 44"/>
                  <a:gd name="T30" fmla="*/ 33 w 77"/>
                  <a:gd name="T31" fmla="*/ 32 h 44"/>
                  <a:gd name="T32" fmla="*/ 46 w 77"/>
                  <a:gd name="T33" fmla="*/ 25 h 44"/>
                  <a:gd name="T34" fmla="*/ 57 w 77"/>
                  <a:gd name="T35" fmla="*/ 20 h 44"/>
                  <a:gd name="T36" fmla="*/ 67 w 77"/>
                  <a:gd name="T37" fmla="*/ 16 h 44"/>
                  <a:gd name="T38" fmla="*/ 72 w 77"/>
                  <a:gd name="T39" fmla="*/ 17 h 44"/>
                  <a:gd name="T40" fmla="*/ 76 w 77"/>
                  <a:gd name="T41" fmla="*/ 19 h 44"/>
                  <a:gd name="T42" fmla="*/ 61 w 77"/>
                  <a:gd name="T43" fmla="*/ 1 h 44"/>
                  <a:gd name="T44" fmla="*/ 54 w 77"/>
                  <a:gd name="T45" fmla="*/ 0 h 44"/>
                  <a:gd name="T46" fmla="*/ 46 w 77"/>
                  <a:gd name="T47" fmla="*/ 2 h 44"/>
                  <a:gd name="T48" fmla="*/ 13 w 77"/>
                  <a:gd name="T49" fmla="*/ 1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 h="44">
                    <a:moveTo>
                      <a:pt x="13" y="11"/>
                    </a:moveTo>
                    <a:lnTo>
                      <a:pt x="12" y="11"/>
                    </a:lnTo>
                    <a:lnTo>
                      <a:pt x="4" y="13"/>
                    </a:lnTo>
                    <a:lnTo>
                      <a:pt x="0" y="18"/>
                    </a:lnTo>
                    <a:lnTo>
                      <a:pt x="3" y="24"/>
                    </a:lnTo>
                    <a:lnTo>
                      <a:pt x="6" y="20"/>
                    </a:lnTo>
                    <a:lnTo>
                      <a:pt x="12" y="17"/>
                    </a:lnTo>
                    <a:lnTo>
                      <a:pt x="12" y="22"/>
                    </a:lnTo>
                    <a:lnTo>
                      <a:pt x="15" y="28"/>
                    </a:lnTo>
                    <a:lnTo>
                      <a:pt x="20" y="31"/>
                    </a:lnTo>
                    <a:lnTo>
                      <a:pt x="16" y="35"/>
                    </a:lnTo>
                    <a:lnTo>
                      <a:pt x="15" y="38"/>
                    </a:lnTo>
                    <a:lnTo>
                      <a:pt x="20" y="43"/>
                    </a:lnTo>
                    <a:lnTo>
                      <a:pt x="22" y="39"/>
                    </a:lnTo>
                    <a:lnTo>
                      <a:pt x="25" y="35"/>
                    </a:lnTo>
                    <a:lnTo>
                      <a:pt x="33" y="32"/>
                    </a:lnTo>
                    <a:lnTo>
                      <a:pt x="46" y="25"/>
                    </a:lnTo>
                    <a:lnTo>
                      <a:pt x="57" y="20"/>
                    </a:lnTo>
                    <a:lnTo>
                      <a:pt x="67" y="16"/>
                    </a:lnTo>
                    <a:lnTo>
                      <a:pt x="72" y="17"/>
                    </a:lnTo>
                    <a:lnTo>
                      <a:pt x="76" y="19"/>
                    </a:lnTo>
                    <a:lnTo>
                      <a:pt x="61" y="1"/>
                    </a:lnTo>
                    <a:lnTo>
                      <a:pt x="54" y="0"/>
                    </a:lnTo>
                    <a:lnTo>
                      <a:pt x="46" y="2"/>
                    </a:lnTo>
                    <a:lnTo>
                      <a:pt x="13" y="11"/>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5" name="Freeform 581"/>
              <p:cNvSpPr>
                <a:spLocks/>
              </p:cNvSpPr>
              <p:nvPr/>
            </p:nvSpPr>
            <p:spPr bwMode="auto">
              <a:xfrm>
                <a:off x="2697" y="2632"/>
                <a:ext cx="22" cy="12"/>
              </a:xfrm>
              <a:custGeom>
                <a:avLst/>
                <a:gdLst>
                  <a:gd name="T0" fmla="*/ 5 w 22"/>
                  <a:gd name="T1" fmla="*/ 6 h 12"/>
                  <a:gd name="T2" fmla="*/ 2 w 22"/>
                  <a:gd name="T3" fmla="*/ 8 h 12"/>
                  <a:gd name="T4" fmla="*/ 0 w 22"/>
                  <a:gd name="T5" fmla="*/ 11 h 12"/>
                  <a:gd name="T6" fmla="*/ 5 w 22"/>
                  <a:gd name="T7" fmla="*/ 9 h 12"/>
                  <a:gd name="T8" fmla="*/ 9 w 22"/>
                  <a:gd name="T9" fmla="*/ 8 h 12"/>
                  <a:gd name="T10" fmla="*/ 14 w 22"/>
                  <a:gd name="T11" fmla="*/ 6 h 12"/>
                  <a:gd name="T12" fmla="*/ 21 w 22"/>
                  <a:gd name="T13" fmla="*/ 3 h 12"/>
                  <a:gd name="T14" fmla="*/ 19 w 22"/>
                  <a:gd name="T15" fmla="*/ 0 h 12"/>
                  <a:gd name="T16" fmla="*/ 5 w 22"/>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2">
                    <a:moveTo>
                      <a:pt x="5" y="6"/>
                    </a:moveTo>
                    <a:lnTo>
                      <a:pt x="2" y="8"/>
                    </a:lnTo>
                    <a:lnTo>
                      <a:pt x="0" y="11"/>
                    </a:lnTo>
                    <a:lnTo>
                      <a:pt x="5" y="9"/>
                    </a:lnTo>
                    <a:lnTo>
                      <a:pt x="9" y="8"/>
                    </a:lnTo>
                    <a:lnTo>
                      <a:pt x="14" y="6"/>
                    </a:lnTo>
                    <a:lnTo>
                      <a:pt x="21" y="3"/>
                    </a:lnTo>
                    <a:lnTo>
                      <a:pt x="19" y="0"/>
                    </a:lnTo>
                    <a:lnTo>
                      <a:pt x="5"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6" name="Freeform 582"/>
              <p:cNvSpPr>
                <a:spLocks/>
              </p:cNvSpPr>
              <p:nvPr/>
            </p:nvSpPr>
            <p:spPr bwMode="auto">
              <a:xfrm>
                <a:off x="2697" y="2632"/>
                <a:ext cx="22" cy="14"/>
              </a:xfrm>
              <a:custGeom>
                <a:avLst/>
                <a:gdLst>
                  <a:gd name="T0" fmla="*/ 5 w 22"/>
                  <a:gd name="T1" fmla="*/ 7 h 14"/>
                  <a:gd name="T2" fmla="*/ 2 w 22"/>
                  <a:gd name="T3" fmla="*/ 9 h 14"/>
                  <a:gd name="T4" fmla="*/ 0 w 22"/>
                  <a:gd name="T5" fmla="*/ 13 h 14"/>
                  <a:gd name="T6" fmla="*/ 5 w 22"/>
                  <a:gd name="T7" fmla="*/ 11 h 14"/>
                  <a:gd name="T8" fmla="*/ 9 w 22"/>
                  <a:gd name="T9" fmla="*/ 9 h 14"/>
                  <a:gd name="T10" fmla="*/ 14 w 22"/>
                  <a:gd name="T11" fmla="*/ 7 h 14"/>
                  <a:gd name="T12" fmla="*/ 21 w 22"/>
                  <a:gd name="T13" fmla="*/ 4 h 14"/>
                  <a:gd name="T14" fmla="*/ 19 w 22"/>
                  <a:gd name="T15" fmla="*/ 0 h 14"/>
                  <a:gd name="T16" fmla="*/ 5 w 22"/>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4">
                    <a:moveTo>
                      <a:pt x="5" y="7"/>
                    </a:moveTo>
                    <a:lnTo>
                      <a:pt x="2" y="9"/>
                    </a:lnTo>
                    <a:lnTo>
                      <a:pt x="0" y="13"/>
                    </a:lnTo>
                    <a:lnTo>
                      <a:pt x="5" y="11"/>
                    </a:lnTo>
                    <a:lnTo>
                      <a:pt x="9" y="9"/>
                    </a:lnTo>
                    <a:lnTo>
                      <a:pt x="14" y="7"/>
                    </a:lnTo>
                    <a:lnTo>
                      <a:pt x="21" y="4"/>
                    </a:lnTo>
                    <a:lnTo>
                      <a:pt x="19" y="0"/>
                    </a:lnTo>
                    <a:lnTo>
                      <a:pt x="5" y="7"/>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7" name="Freeform 583"/>
              <p:cNvSpPr>
                <a:spLocks/>
              </p:cNvSpPr>
              <p:nvPr/>
            </p:nvSpPr>
            <p:spPr bwMode="auto">
              <a:xfrm>
                <a:off x="2725" y="2617"/>
                <a:ext cx="18" cy="16"/>
              </a:xfrm>
              <a:custGeom>
                <a:avLst/>
                <a:gdLst>
                  <a:gd name="T0" fmla="*/ 5 w 18"/>
                  <a:gd name="T1" fmla="*/ 1 h 16"/>
                  <a:gd name="T2" fmla="*/ 0 w 18"/>
                  <a:gd name="T3" fmla="*/ 0 h 16"/>
                  <a:gd name="T4" fmla="*/ 10 w 18"/>
                  <a:gd name="T5" fmla="*/ 14 h 16"/>
                  <a:gd name="T6" fmla="*/ 17 w 18"/>
                  <a:gd name="T7" fmla="*/ 15 h 16"/>
                  <a:gd name="T8" fmla="*/ 5 w 18"/>
                  <a:gd name="T9" fmla="*/ 1 h 16"/>
                </a:gdLst>
                <a:ahLst/>
                <a:cxnLst>
                  <a:cxn ang="0">
                    <a:pos x="T0" y="T1"/>
                  </a:cxn>
                  <a:cxn ang="0">
                    <a:pos x="T2" y="T3"/>
                  </a:cxn>
                  <a:cxn ang="0">
                    <a:pos x="T4" y="T5"/>
                  </a:cxn>
                  <a:cxn ang="0">
                    <a:pos x="T6" y="T7"/>
                  </a:cxn>
                  <a:cxn ang="0">
                    <a:pos x="T8" y="T9"/>
                  </a:cxn>
                </a:cxnLst>
                <a:rect l="0" t="0" r="r" b="b"/>
                <a:pathLst>
                  <a:path w="18" h="16">
                    <a:moveTo>
                      <a:pt x="5" y="1"/>
                    </a:moveTo>
                    <a:lnTo>
                      <a:pt x="0" y="0"/>
                    </a:lnTo>
                    <a:lnTo>
                      <a:pt x="10" y="14"/>
                    </a:lnTo>
                    <a:lnTo>
                      <a:pt x="17" y="15"/>
                    </a:lnTo>
                    <a:lnTo>
                      <a:pt x="5" y="1"/>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8" name="Freeform 584"/>
              <p:cNvSpPr>
                <a:spLocks/>
              </p:cNvSpPr>
              <p:nvPr/>
            </p:nvSpPr>
            <p:spPr bwMode="auto">
              <a:xfrm>
                <a:off x="2725" y="2617"/>
                <a:ext cx="24" cy="18"/>
              </a:xfrm>
              <a:custGeom>
                <a:avLst/>
                <a:gdLst>
                  <a:gd name="T0" fmla="*/ 7 w 24"/>
                  <a:gd name="T1" fmla="*/ 1 h 18"/>
                  <a:gd name="T2" fmla="*/ 0 w 24"/>
                  <a:gd name="T3" fmla="*/ 0 h 18"/>
                  <a:gd name="T4" fmla="*/ 13 w 24"/>
                  <a:gd name="T5" fmla="*/ 16 h 18"/>
                  <a:gd name="T6" fmla="*/ 23 w 24"/>
                  <a:gd name="T7" fmla="*/ 17 h 18"/>
                  <a:gd name="T8" fmla="*/ 7 w 24"/>
                  <a:gd name="T9" fmla="*/ 1 h 18"/>
                </a:gdLst>
                <a:ahLst/>
                <a:cxnLst>
                  <a:cxn ang="0">
                    <a:pos x="T0" y="T1"/>
                  </a:cxn>
                  <a:cxn ang="0">
                    <a:pos x="T2" y="T3"/>
                  </a:cxn>
                  <a:cxn ang="0">
                    <a:pos x="T4" y="T5"/>
                  </a:cxn>
                  <a:cxn ang="0">
                    <a:pos x="T6" y="T7"/>
                  </a:cxn>
                  <a:cxn ang="0">
                    <a:pos x="T8" y="T9"/>
                  </a:cxn>
                </a:cxnLst>
                <a:rect l="0" t="0" r="r" b="b"/>
                <a:pathLst>
                  <a:path w="24" h="18">
                    <a:moveTo>
                      <a:pt x="7" y="1"/>
                    </a:moveTo>
                    <a:lnTo>
                      <a:pt x="0" y="0"/>
                    </a:lnTo>
                    <a:lnTo>
                      <a:pt x="13" y="16"/>
                    </a:lnTo>
                    <a:lnTo>
                      <a:pt x="23" y="17"/>
                    </a:lnTo>
                    <a:lnTo>
                      <a:pt x="7" y="1"/>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9" name="Freeform 585"/>
              <p:cNvSpPr>
                <a:spLocks/>
              </p:cNvSpPr>
              <p:nvPr/>
            </p:nvSpPr>
            <p:spPr bwMode="auto">
              <a:xfrm>
                <a:off x="2718" y="2629"/>
                <a:ext cx="15" cy="4"/>
              </a:xfrm>
              <a:custGeom>
                <a:avLst/>
                <a:gdLst>
                  <a:gd name="T0" fmla="*/ 13 w 15"/>
                  <a:gd name="T1" fmla="*/ 0 h 4"/>
                  <a:gd name="T2" fmla="*/ 0 w 15"/>
                  <a:gd name="T3" fmla="*/ 3 h 4"/>
                  <a:gd name="T4" fmla="*/ 1 w 15"/>
                  <a:gd name="T5" fmla="*/ 3 h 4"/>
                  <a:gd name="T6" fmla="*/ 14 w 15"/>
                  <a:gd name="T7" fmla="*/ 0 h 4"/>
                  <a:gd name="T8" fmla="*/ 13 w 15"/>
                  <a:gd name="T9" fmla="*/ 0 h 4"/>
                </a:gdLst>
                <a:ahLst/>
                <a:cxnLst>
                  <a:cxn ang="0">
                    <a:pos x="T0" y="T1"/>
                  </a:cxn>
                  <a:cxn ang="0">
                    <a:pos x="T2" y="T3"/>
                  </a:cxn>
                  <a:cxn ang="0">
                    <a:pos x="T4" y="T5"/>
                  </a:cxn>
                  <a:cxn ang="0">
                    <a:pos x="T6" y="T7"/>
                  </a:cxn>
                  <a:cxn ang="0">
                    <a:pos x="T8" y="T9"/>
                  </a:cxn>
                </a:cxnLst>
                <a:rect l="0" t="0" r="r" b="b"/>
                <a:pathLst>
                  <a:path w="15" h="4">
                    <a:moveTo>
                      <a:pt x="13" y="0"/>
                    </a:moveTo>
                    <a:lnTo>
                      <a:pt x="0" y="3"/>
                    </a:lnTo>
                    <a:lnTo>
                      <a:pt x="1" y="3"/>
                    </a:lnTo>
                    <a:lnTo>
                      <a:pt x="14" y="0"/>
                    </a:lnTo>
                    <a:lnTo>
                      <a:pt x="1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0" name="Freeform 586"/>
              <p:cNvSpPr>
                <a:spLocks/>
              </p:cNvSpPr>
              <p:nvPr/>
            </p:nvSpPr>
            <p:spPr bwMode="auto">
              <a:xfrm>
                <a:off x="2718" y="2629"/>
                <a:ext cx="15" cy="4"/>
              </a:xfrm>
              <a:custGeom>
                <a:avLst/>
                <a:gdLst>
                  <a:gd name="T0" fmla="*/ 13 w 15"/>
                  <a:gd name="T1" fmla="*/ 0 h 4"/>
                  <a:gd name="T2" fmla="*/ 0 w 15"/>
                  <a:gd name="T3" fmla="*/ 3 h 4"/>
                  <a:gd name="T4" fmla="*/ 1 w 15"/>
                  <a:gd name="T5" fmla="*/ 3 h 4"/>
                  <a:gd name="T6" fmla="*/ 14 w 15"/>
                  <a:gd name="T7" fmla="*/ 0 h 4"/>
                  <a:gd name="T8" fmla="*/ 13 w 15"/>
                  <a:gd name="T9" fmla="*/ 0 h 4"/>
                </a:gdLst>
                <a:ahLst/>
                <a:cxnLst>
                  <a:cxn ang="0">
                    <a:pos x="T0" y="T1"/>
                  </a:cxn>
                  <a:cxn ang="0">
                    <a:pos x="T2" y="T3"/>
                  </a:cxn>
                  <a:cxn ang="0">
                    <a:pos x="T4" y="T5"/>
                  </a:cxn>
                  <a:cxn ang="0">
                    <a:pos x="T6" y="T7"/>
                  </a:cxn>
                  <a:cxn ang="0">
                    <a:pos x="T8" y="T9"/>
                  </a:cxn>
                </a:cxnLst>
                <a:rect l="0" t="0" r="r" b="b"/>
                <a:pathLst>
                  <a:path w="15" h="4">
                    <a:moveTo>
                      <a:pt x="13" y="0"/>
                    </a:moveTo>
                    <a:lnTo>
                      <a:pt x="0" y="3"/>
                    </a:lnTo>
                    <a:lnTo>
                      <a:pt x="1" y="3"/>
                    </a:lnTo>
                    <a:lnTo>
                      <a:pt x="14" y="0"/>
                    </a:lnTo>
                    <a:lnTo>
                      <a:pt x="1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1" name="Freeform 587"/>
              <p:cNvSpPr>
                <a:spLocks/>
              </p:cNvSpPr>
              <p:nvPr/>
            </p:nvSpPr>
            <p:spPr bwMode="auto">
              <a:xfrm>
                <a:off x="2721" y="2629"/>
                <a:ext cx="11" cy="1"/>
              </a:xfrm>
              <a:custGeom>
                <a:avLst/>
                <a:gdLst>
                  <a:gd name="T0" fmla="*/ 10 w 11"/>
                  <a:gd name="T1" fmla="*/ 0 h 1"/>
                  <a:gd name="T2" fmla="*/ 0 w 11"/>
                  <a:gd name="T3" fmla="*/ 0 h 1"/>
                  <a:gd name="T4" fmla="*/ 1 w 11"/>
                  <a:gd name="T5" fmla="*/ 0 h 1"/>
                  <a:gd name="T6" fmla="*/ 9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1" y="0"/>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2" name="Freeform 588"/>
              <p:cNvSpPr>
                <a:spLocks/>
              </p:cNvSpPr>
              <p:nvPr/>
            </p:nvSpPr>
            <p:spPr bwMode="auto">
              <a:xfrm>
                <a:off x="2721" y="2629"/>
                <a:ext cx="11" cy="1"/>
              </a:xfrm>
              <a:custGeom>
                <a:avLst/>
                <a:gdLst>
                  <a:gd name="T0" fmla="*/ 10 w 11"/>
                  <a:gd name="T1" fmla="*/ 0 h 1"/>
                  <a:gd name="T2" fmla="*/ 0 w 11"/>
                  <a:gd name="T3" fmla="*/ 0 h 1"/>
                  <a:gd name="T4" fmla="*/ 1 w 11"/>
                  <a:gd name="T5" fmla="*/ 0 h 1"/>
                  <a:gd name="T6" fmla="*/ 9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1" y="0"/>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 name="Freeform 589"/>
              <p:cNvSpPr>
                <a:spLocks/>
              </p:cNvSpPr>
              <p:nvPr/>
            </p:nvSpPr>
            <p:spPr bwMode="auto">
              <a:xfrm>
                <a:off x="2718" y="2626"/>
                <a:ext cx="10" cy="1"/>
              </a:xfrm>
              <a:custGeom>
                <a:avLst/>
                <a:gdLst>
                  <a:gd name="T0" fmla="*/ 9 w 10"/>
                  <a:gd name="T1" fmla="*/ 0 h 1"/>
                  <a:gd name="T2" fmla="*/ 0 w 10"/>
                  <a:gd name="T3" fmla="*/ 0 h 1"/>
                  <a:gd name="T4" fmla="*/ 1 w 10"/>
                  <a:gd name="T5" fmla="*/ 0 h 1"/>
                  <a:gd name="T6" fmla="*/ 8 w 10"/>
                  <a:gd name="T7" fmla="*/ 0 h 1"/>
                  <a:gd name="T8" fmla="*/ 9 w 10"/>
                  <a:gd name="T9" fmla="*/ 0 h 1"/>
                </a:gdLst>
                <a:ahLst/>
                <a:cxnLst>
                  <a:cxn ang="0">
                    <a:pos x="T0" y="T1"/>
                  </a:cxn>
                  <a:cxn ang="0">
                    <a:pos x="T2" y="T3"/>
                  </a:cxn>
                  <a:cxn ang="0">
                    <a:pos x="T4" y="T5"/>
                  </a:cxn>
                  <a:cxn ang="0">
                    <a:pos x="T6" y="T7"/>
                  </a:cxn>
                  <a:cxn ang="0">
                    <a:pos x="T8" y="T9"/>
                  </a:cxn>
                </a:cxnLst>
                <a:rect l="0" t="0" r="r" b="b"/>
                <a:pathLst>
                  <a:path w="10" h="1">
                    <a:moveTo>
                      <a:pt x="9" y="0"/>
                    </a:moveTo>
                    <a:lnTo>
                      <a:pt x="0" y="0"/>
                    </a:lnTo>
                    <a:lnTo>
                      <a:pt x="1" y="0"/>
                    </a:lnTo>
                    <a:lnTo>
                      <a:pt x="8" y="0"/>
                    </a:lnTo>
                    <a:lnTo>
                      <a:pt x="9"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4" name="Freeform 590"/>
              <p:cNvSpPr>
                <a:spLocks/>
              </p:cNvSpPr>
              <p:nvPr/>
            </p:nvSpPr>
            <p:spPr bwMode="auto">
              <a:xfrm>
                <a:off x="2718" y="2626"/>
                <a:ext cx="10" cy="1"/>
              </a:xfrm>
              <a:custGeom>
                <a:avLst/>
                <a:gdLst>
                  <a:gd name="T0" fmla="*/ 9 w 10"/>
                  <a:gd name="T1" fmla="*/ 0 h 1"/>
                  <a:gd name="T2" fmla="*/ 0 w 10"/>
                  <a:gd name="T3" fmla="*/ 0 h 1"/>
                  <a:gd name="T4" fmla="*/ 1 w 10"/>
                  <a:gd name="T5" fmla="*/ 0 h 1"/>
                  <a:gd name="T6" fmla="*/ 8 w 10"/>
                  <a:gd name="T7" fmla="*/ 0 h 1"/>
                  <a:gd name="T8" fmla="*/ 9 w 10"/>
                  <a:gd name="T9" fmla="*/ 0 h 1"/>
                </a:gdLst>
                <a:ahLst/>
                <a:cxnLst>
                  <a:cxn ang="0">
                    <a:pos x="T0" y="T1"/>
                  </a:cxn>
                  <a:cxn ang="0">
                    <a:pos x="T2" y="T3"/>
                  </a:cxn>
                  <a:cxn ang="0">
                    <a:pos x="T4" y="T5"/>
                  </a:cxn>
                  <a:cxn ang="0">
                    <a:pos x="T6" y="T7"/>
                  </a:cxn>
                  <a:cxn ang="0">
                    <a:pos x="T8" y="T9"/>
                  </a:cxn>
                </a:cxnLst>
                <a:rect l="0" t="0" r="r" b="b"/>
                <a:pathLst>
                  <a:path w="10" h="1">
                    <a:moveTo>
                      <a:pt x="9" y="0"/>
                    </a:moveTo>
                    <a:lnTo>
                      <a:pt x="0" y="0"/>
                    </a:lnTo>
                    <a:lnTo>
                      <a:pt x="1" y="0"/>
                    </a:lnTo>
                    <a:lnTo>
                      <a:pt x="8" y="0"/>
                    </a:lnTo>
                    <a:lnTo>
                      <a:pt x="9"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5" name="Freeform 591"/>
              <p:cNvSpPr>
                <a:spLocks/>
              </p:cNvSpPr>
              <p:nvPr/>
            </p:nvSpPr>
            <p:spPr bwMode="auto">
              <a:xfrm>
                <a:off x="2721" y="2622"/>
                <a:ext cx="5" cy="1"/>
              </a:xfrm>
              <a:custGeom>
                <a:avLst/>
                <a:gdLst>
                  <a:gd name="T0" fmla="*/ 4 w 5"/>
                  <a:gd name="T1" fmla="*/ 0 h 1"/>
                  <a:gd name="T2" fmla="*/ 0 w 5"/>
                  <a:gd name="T3" fmla="*/ 0 h 1"/>
                  <a:gd name="T4" fmla="*/ 4 w 5"/>
                  <a:gd name="T5" fmla="*/ 0 h 1"/>
                  <a:gd name="T6" fmla="*/ 4 w 5"/>
                  <a:gd name="T7" fmla="*/ 0 h 1"/>
                </a:gdLst>
                <a:ahLst/>
                <a:cxnLst>
                  <a:cxn ang="0">
                    <a:pos x="T0" y="T1"/>
                  </a:cxn>
                  <a:cxn ang="0">
                    <a:pos x="T2" y="T3"/>
                  </a:cxn>
                  <a:cxn ang="0">
                    <a:pos x="T4" y="T5"/>
                  </a:cxn>
                  <a:cxn ang="0">
                    <a:pos x="T6" y="T7"/>
                  </a:cxn>
                </a:cxnLst>
                <a:rect l="0" t="0" r="r" b="b"/>
                <a:pathLst>
                  <a:path w="5" h="1">
                    <a:moveTo>
                      <a:pt x="4" y="0"/>
                    </a:moveTo>
                    <a:lnTo>
                      <a:pt x="0" y="0"/>
                    </a:lnTo>
                    <a:lnTo>
                      <a:pt x="4" y="0"/>
                    </a:lnTo>
                    <a:lnTo>
                      <a:pt x="4"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6" name="Freeform 592"/>
              <p:cNvSpPr>
                <a:spLocks/>
              </p:cNvSpPr>
              <p:nvPr/>
            </p:nvSpPr>
            <p:spPr bwMode="auto">
              <a:xfrm>
                <a:off x="2721" y="2622"/>
                <a:ext cx="5" cy="1"/>
              </a:xfrm>
              <a:custGeom>
                <a:avLst/>
                <a:gdLst>
                  <a:gd name="T0" fmla="*/ 4 w 5"/>
                  <a:gd name="T1" fmla="*/ 0 h 1"/>
                  <a:gd name="T2" fmla="*/ 0 w 5"/>
                  <a:gd name="T3" fmla="*/ 0 h 1"/>
                  <a:gd name="T4" fmla="*/ 4 w 5"/>
                  <a:gd name="T5" fmla="*/ 0 h 1"/>
                  <a:gd name="T6" fmla="*/ 4 w 5"/>
                  <a:gd name="T7" fmla="*/ 0 h 1"/>
                </a:gdLst>
                <a:ahLst/>
                <a:cxnLst>
                  <a:cxn ang="0">
                    <a:pos x="T0" y="T1"/>
                  </a:cxn>
                  <a:cxn ang="0">
                    <a:pos x="T2" y="T3"/>
                  </a:cxn>
                  <a:cxn ang="0">
                    <a:pos x="T4" y="T5"/>
                  </a:cxn>
                  <a:cxn ang="0">
                    <a:pos x="T6" y="T7"/>
                  </a:cxn>
                </a:cxnLst>
                <a:rect l="0" t="0" r="r" b="b"/>
                <a:pathLst>
                  <a:path w="5" h="1">
                    <a:moveTo>
                      <a:pt x="4" y="0"/>
                    </a:moveTo>
                    <a:lnTo>
                      <a:pt x="0" y="0"/>
                    </a:lnTo>
                    <a:lnTo>
                      <a:pt x="4" y="0"/>
                    </a:lnTo>
                    <a:lnTo>
                      <a:pt x="4"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67" name="Group 593"/>
              <p:cNvGrpSpPr>
                <a:grpSpLocks/>
              </p:cNvGrpSpPr>
              <p:nvPr/>
            </p:nvGrpSpPr>
            <p:grpSpPr bwMode="auto">
              <a:xfrm>
                <a:off x="2655" y="2626"/>
                <a:ext cx="38" cy="4"/>
                <a:chOff x="2655" y="2626"/>
                <a:chExt cx="38" cy="4"/>
              </a:xfrm>
            </p:grpSpPr>
            <p:sp>
              <p:nvSpPr>
                <p:cNvPr id="578" name="Freeform 594"/>
                <p:cNvSpPr>
                  <a:spLocks/>
                </p:cNvSpPr>
                <p:nvPr/>
              </p:nvSpPr>
              <p:spPr bwMode="auto">
                <a:xfrm>
                  <a:off x="2661" y="2626"/>
                  <a:ext cx="27" cy="4"/>
                </a:xfrm>
                <a:custGeom>
                  <a:avLst/>
                  <a:gdLst>
                    <a:gd name="T0" fmla="*/ 25 w 27"/>
                    <a:gd name="T1" fmla="*/ 0 h 4"/>
                    <a:gd name="T2" fmla="*/ 25 w 27"/>
                    <a:gd name="T3" fmla="*/ 0 h 4"/>
                    <a:gd name="T4" fmla="*/ 0 w 27"/>
                    <a:gd name="T5" fmla="*/ 1 h 4"/>
                    <a:gd name="T6" fmla="*/ 0 w 27"/>
                    <a:gd name="T7" fmla="*/ 1 h 4"/>
                    <a:gd name="T8" fmla="*/ 11 w 27"/>
                    <a:gd name="T9" fmla="*/ 2 h 4"/>
                    <a:gd name="T10" fmla="*/ 19 w 27"/>
                    <a:gd name="T11" fmla="*/ 3 h 4"/>
                    <a:gd name="T12" fmla="*/ 26 w 27"/>
                    <a:gd name="T13" fmla="*/ 3 h 4"/>
                    <a:gd name="T14" fmla="*/ 26 w 27"/>
                    <a:gd name="T15" fmla="*/ 0 h 4"/>
                    <a:gd name="T16" fmla="*/ 25 w 2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4">
                      <a:moveTo>
                        <a:pt x="25" y="0"/>
                      </a:moveTo>
                      <a:lnTo>
                        <a:pt x="25" y="0"/>
                      </a:lnTo>
                      <a:lnTo>
                        <a:pt x="0" y="1"/>
                      </a:lnTo>
                      <a:lnTo>
                        <a:pt x="0" y="1"/>
                      </a:lnTo>
                      <a:lnTo>
                        <a:pt x="11" y="2"/>
                      </a:lnTo>
                      <a:lnTo>
                        <a:pt x="19" y="3"/>
                      </a:lnTo>
                      <a:lnTo>
                        <a:pt x="26" y="3"/>
                      </a:lnTo>
                      <a:lnTo>
                        <a:pt x="26" y="0"/>
                      </a:lnTo>
                      <a:lnTo>
                        <a:pt x="25"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9" name="Freeform 595"/>
                <p:cNvSpPr>
                  <a:spLocks/>
                </p:cNvSpPr>
                <p:nvPr/>
              </p:nvSpPr>
              <p:spPr bwMode="auto">
                <a:xfrm>
                  <a:off x="2661" y="2626"/>
                  <a:ext cx="32" cy="4"/>
                </a:xfrm>
                <a:custGeom>
                  <a:avLst/>
                  <a:gdLst>
                    <a:gd name="T0" fmla="*/ 29 w 32"/>
                    <a:gd name="T1" fmla="*/ 0 h 4"/>
                    <a:gd name="T2" fmla="*/ 0 w 32"/>
                    <a:gd name="T3" fmla="*/ 1 h 4"/>
                    <a:gd name="T4" fmla="*/ 0 w 32"/>
                    <a:gd name="T5" fmla="*/ 1 h 4"/>
                    <a:gd name="T6" fmla="*/ 13 w 32"/>
                    <a:gd name="T7" fmla="*/ 2 h 4"/>
                    <a:gd name="T8" fmla="*/ 22 w 32"/>
                    <a:gd name="T9" fmla="*/ 3 h 4"/>
                    <a:gd name="T10" fmla="*/ 31 w 32"/>
                    <a:gd name="T11" fmla="*/ 3 h 4"/>
                    <a:gd name="T12" fmla="*/ 31 w 32"/>
                    <a:gd name="T13" fmla="*/ 0 h 4"/>
                    <a:gd name="T14" fmla="*/ 29 w 3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
                      <a:moveTo>
                        <a:pt x="29" y="0"/>
                      </a:moveTo>
                      <a:lnTo>
                        <a:pt x="0" y="1"/>
                      </a:lnTo>
                      <a:lnTo>
                        <a:pt x="0" y="1"/>
                      </a:lnTo>
                      <a:lnTo>
                        <a:pt x="13" y="2"/>
                      </a:lnTo>
                      <a:lnTo>
                        <a:pt x="22" y="3"/>
                      </a:lnTo>
                      <a:lnTo>
                        <a:pt x="31" y="3"/>
                      </a:lnTo>
                      <a:lnTo>
                        <a:pt x="31" y="0"/>
                      </a:lnTo>
                      <a:lnTo>
                        <a:pt x="29"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0" name="Freeform 596"/>
                <p:cNvSpPr>
                  <a:spLocks/>
                </p:cNvSpPr>
                <p:nvPr/>
              </p:nvSpPr>
              <p:spPr bwMode="auto">
                <a:xfrm>
                  <a:off x="2655" y="2626"/>
                  <a:ext cx="7" cy="4"/>
                </a:xfrm>
                <a:custGeom>
                  <a:avLst/>
                  <a:gdLst>
                    <a:gd name="T0" fmla="*/ 6 w 7"/>
                    <a:gd name="T1" fmla="*/ 3 h 4"/>
                    <a:gd name="T2" fmla="*/ 6 w 7"/>
                    <a:gd name="T3" fmla="*/ 0 h 4"/>
                    <a:gd name="T4" fmla="*/ 0 w 7"/>
                    <a:gd name="T5" fmla="*/ 1 h 4"/>
                    <a:gd name="T6" fmla="*/ 0 w 7"/>
                    <a:gd name="T7" fmla="*/ 2 h 4"/>
                    <a:gd name="T8" fmla="*/ 6 w 7"/>
                    <a:gd name="T9" fmla="*/ 3 h 4"/>
                  </a:gdLst>
                  <a:ahLst/>
                  <a:cxnLst>
                    <a:cxn ang="0">
                      <a:pos x="T0" y="T1"/>
                    </a:cxn>
                    <a:cxn ang="0">
                      <a:pos x="T2" y="T3"/>
                    </a:cxn>
                    <a:cxn ang="0">
                      <a:pos x="T4" y="T5"/>
                    </a:cxn>
                    <a:cxn ang="0">
                      <a:pos x="T6" y="T7"/>
                    </a:cxn>
                    <a:cxn ang="0">
                      <a:pos x="T8" y="T9"/>
                    </a:cxn>
                  </a:cxnLst>
                  <a:rect l="0" t="0" r="r" b="b"/>
                  <a:pathLst>
                    <a:path w="7" h="4">
                      <a:moveTo>
                        <a:pt x="6" y="3"/>
                      </a:moveTo>
                      <a:lnTo>
                        <a:pt x="6" y="0"/>
                      </a:lnTo>
                      <a:lnTo>
                        <a:pt x="0" y="1"/>
                      </a:lnTo>
                      <a:lnTo>
                        <a:pt x="0" y="2"/>
                      </a:lnTo>
                      <a:lnTo>
                        <a:pt x="6" y="3"/>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1" name="Freeform 597"/>
                <p:cNvSpPr>
                  <a:spLocks/>
                </p:cNvSpPr>
                <p:nvPr/>
              </p:nvSpPr>
              <p:spPr bwMode="auto">
                <a:xfrm>
                  <a:off x="2655" y="2626"/>
                  <a:ext cx="7" cy="4"/>
                </a:xfrm>
                <a:custGeom>
                  <a:avLst/>
                  <a:gdLst>
                    <a:gd name="T0" fmla="*/ 6 w 7"/>
                    <a:gd name="T1" fmla="*/ 3 h 4"/>
                    <a:gd name="T2" fmla="*/ 6 w 7"/>
                    <a:gd name="T3" fmla="*/ 0 h 4"/>
                    <a:gd name="T4" fmla="*/ 0 w 7"/>
                    <a:gd name="T5" fmla="*/ 1 h 4"/>
                    <a:gd name="T6" fmla="*/ 0 w 7"/>
                    <a:gd name="T7" fmla="*/ 2 h 4"/>
                    <a:gd name="T8" fmla="*/ 6 w 7"/>
                    <a:gd name="T9" fmla="*/ 3 h 4"/>
                  </a:gdLst>
                  <a:ahLst/>
                  <a:cxnLst>
                    <a:cxn ang="0">
                      <a:pos x="T0" y="T1"/>
                    </a:cxn>
                    <a:cxn ang="0">
                      <a:pos x="T2" y="T3"/>
                    </a:cxn>
                    <a:cxn ang="0">
                      <a:pos x="T4" y="T5"/>
                    </a:cxn>
                    <a:cxn ang="0">
                      <a:pos x="T6" y="T7"/>
                    </a:cxn>
                    <a:cxn ang="0">
                      <a:pos x="T8" y="T9"/>
                    </a:cxn>
                  </a:cxnLst>
                  <a:rect l="0" t="0" r="r" b="b"/>
                  <a:pathLst>
                    <a:path w="7" h="4">
                      <a:moveTo>
                        <a:pt x="6" y="3"/>
                      </a:moveTo>
                      <a:lnTo>
                        <a:pt x="6" y="0"/>
                      </a:lnTo>
                      <a:lnTo>
                        <a:pt x="0" y="1"/>
                      </a:lnTo>
                      <a:lnTo>
                        <a:pt x="0" y="2"/>
                      </a:lnTo>
                      <a:lnTo>
                        <a:pt x="6" y="3"/>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2" name="Freeform 598"/>
                <p:cNvSpPr>
                  <a:spLocks/>
                </p:cNvSpPr>
                <p:nvPr/>
              </p:nvSpPr>
              <p:spPr bwMode="auto">
                <a:xfrm>
                  <a:off x="2664" y="2629"/>
                  <a:ext cx="24" cy="1"/>
                </a:xfrm>
                <a:custGeom>
                  <a:avLst/>
                  <a:gdLst>
                    <a:gd name="T0" fmla="*/ 23 w 24"/>
                    <a:gd name="T1" fmla="*/ 0 h 1"/>
                    <a:gd name="T2" fmla="*/ 0 w 24"/>
                    <a:gd name="T3" fmla="*/ 0 h 1"/>
                    <a:gd name="T4" fmla="*/ 10 w 24"/>
                    <a:gd name="T5" fmla="*/ 0 h 1"/>
                    <a:gd name="T6" fmla="*/ 18 w 24"/>
                    <a:gd name="T7" fmla="*/ 0 h 1"/>
                    <a:gd name="T8" fmla="*/ 23 w 24"/>
                    <a:gd name="T9" fmla="*/ 0 h 1"/>
                    <a:gd name="T10" fmla="*/ 23 w 24"/>
                    <a:gd name="T11" fmla="*/ 0 h 1"/>
                  </a:gdLst>
                  <a:ahLst/>
                  <a:cxnLst>
                    <a:cxn ang="0">
                      <a:pos x="T0" y="T1"/>
                    </a:cxn>
                    <a:cxn ang="0">
                      <a:pos x="T2" y="T3"/>
                    </a:cxn>
                    <a:cxn ang="0">
                      <a:pos x="T4" y="T5"/>
                    </a:cxn>
                    <a:cxn ang="0">
                      <a:pos x="T6" y="T7"/>
                    </a:cxn>
                    <a:cxn ang="0">
                      <a:pos x="T8" y="T9"/>
                    </a:cxn>
                    <a:cxn ang="0">
                      <a:pos x="T10" y="T11"/>
                    </a:cxn>
                  </a:cxnLst>
                  <a:rect l="0" t="0" r="r" b="b"/>
                  <a:pathLst>
                    <a:path w="24" h="1">
                      <a:moveTo>
                        <a:pt x="23" y="0"/>
                      </a:moveTo>
                      <a:lnTo>
                        <a:pt x="0" y="0"/>
                      </a:lnTo>
                      <a:lnTo>
                        <a:pt x="10" y="0"/>
                      </a:lnTo>
                      <a:lnTo>
                        <a:pt x="18" y="0"/>
                      </a:lnTo>
                      <a:lnTo>
                        <a:pt x="23" y="0"/>
                      </a:lnTo>
                      <a:lnTo>
                        <a:pt x="2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 name="Freeform 599"/>
                <p:cNvSpPr>
                  <a:spLocks/>
                </p:cNvSpPr>
                <p:nvPr/>
              </p:nvSpPr>
              <p:spPr bwMode="auto">
                <a:xfrm>
                  <a:off x="2664" y="2629"/>
                  <a:ext cx="24" cy="1"/>
                </a:xfrm>
                <a:custGeom>
                  <a:avLst/>
                  <a:gdLst>
                    <a:gd name="T0" fmla="*/ 23 w 24"/>
                    <a:gd name="T1" fmla="*/ 0 h 1"/>
                    <a:gd name="T2" fmla="*/ 0 w 24"/>
                    <a:gd name="T3" fmla="*/ 0 h 1"/>
                    <a:gd name="T4" fmla="*/ 10 w 24"/>
                    <a:gd name="T5" fmla="*/ 0 h 1"/>
                    <a:gd name="T6" fmla="*/ 18 w 24"/>
                    <a:gd name="T7" fmla="*/ 0 h 1"/>
                    <a:gd name="T8" fmla="*/ 23 w 24"/>
                    <a:gd name="T9" fmla="*/ 0 h 1"/>
                    <a:gd name="T10" fmla="*/ 23 w 24"/>
                    <a:gd name="T11" fmla="*/ 0 h 1"/>
                  </a:gdLst>
                  <a:ahLst/>
                  <a:cxnLst>
                    <a:cxn ang="0">
                      <a:pos x="T0" y="T1"/>
                    </a:cxn>
                    <a:cxn ang="0">
                      <a:pos x="T2" y="T3"/>
                    </a:cxn>
                    <a:cxn ang="0">
                      <a:pos x="T4" y="T5"/>
                    </a:cxn>
                    <a:cxn ang="0">
                      <a:pos x="T6" y="T7"/>
                    </a:cxn>
                    <a:cxn ang="0">
                      <a:pos x="T8" y="T9"/>
                    </a:cxn>
                    <a:cxn ang="0">
                      <a:pos x="T10" y="T11"/>
                    </a:cxn>
                  </a:cxnLst>
                  <a:rect l="0" t="0" r="r" b="b"/>
                  <a:pathLst>
                    <a:path w="24" h="1">
                      <a:moveTo>
                        <a:pt x="23" y="0"/>
                      </a:moveTo>
                      <a:lnTo>
                        <a:pt x="0" y="0"/>
                      </a:lnTo>
                      <a:lnTo>
                        <a:pt x="10" y="0"/>
                      </a:lnTo>
                      <a:lnTo>
                        <a:pt x="18" y="0"/>
                      </a:lnTo>
                      <a:lnTo>
                        <a:pt x="23" y="0"/>
                      </a:lnTo>
                      <a:lnTo>
                        <a:pt x="2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 name="Freeform 600"/>
                <p:cNvSpPr>
                  <a:spLocks/>
                </p:cNvSpPr>
                <p:nvPr/>
              </p:nvSpPr>
              <p:spPr bwMode="auto">
                <a:xfrm>
                  <a:off x="2655" y="2629"/>
                  <a:ext cx="7" cy="1"/>
                </a:xfrm>
                <a:custGeom>
                  <a:avLst/>
                  <a:gdLst>
                    <a:gd name="T0" fmla="*/ 6 w 7"/>
                    <a:gd name="T1" fmla="*/ 0 h 1"/>
                    <a:gd name="T2" fmla="*/ 0 w 7"/>
                    <a:gd name="T3" fmla="*/ 0 h 1"/>
                    <a:gd name="T4" fmla="*/ 0 w 7"/>
                    <a:gd name="T5" fmla="*/ 0 h 1"/>
                    <a:gd name="T6" fmla="*/ 6 w 7"/>
                    <a:gd name="T7" fmla="*/ 0 h 1"/>
                    <a:gd name="T8" fmla="*/ 6 w 7"/>
                    <a:gd name="T9" fmla="*/ 0 h 1"/>
                  </a:gdLst>
                  <a:ahLst/>
                  <a:cxnLst>
                    <a:cxn ang="0">
                      <a:pos x="T0" y="T1"/>
                    </a:cxn>
                    <a:cxn ang="0">
                      <a:pos x="T2" y="T3"/>
                    </a:cxn>
                    <a:cxn ang="0">
                      <a:pos x="T4" y="T5"/>
                    </a:cxn>
                    <a:cxn ang="0">
                      <a:pos x="T6" y="T7"/>
                    </a:cxn>
                    <a:cxn ang="0">
                      <a:pos x="T8" y="T9"/>
                    </a:cxn>
                  </a:cxnLst>
                  <a:rect l="0" t="0" r="r" b="b"/>
                  <a:pathLst>
                    <a:path w="7" h="1">
                      <a:moveTo>
                        <a:pt x="6" y="0"/>
                      </a:moveTo>
                      <a:lnTo>
                        <a:pt x="0" y="0"/>
                      </a:lnTo>
                      <a:lnTo>
                        <a:pt x="0" y="0"/>
                      </a:lnTo>
                      <a:lnTo>
                        <a:pt x="6" y="0"/>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5" name="Freeform 601"/>
                <p:cNvSpPr>
                  <a:spLocks/>
                </p:cNvSpPr>
                <p:nvPr/>
              </p:nvSpPr>
              <p:spPr bwMode="auto">
                <a:xfrm>
                  <a:off x="2655" y="2629"/>
                  <a:ext cx="7" cy="1"/>
                </a:xfrm>
                <a:custGeom>
                  <a:avLst/>
                  <a:gdLst>
                    <a:gd name="T0" fmla="*/ 6 w 7"/>
                    <a:gd name="T1" fmla="*/ 0 h 1"/>
                    <a:gd name="T2" fmla="*/ 0 w 7"/>
                    <a:gd name="T3" fmla="*/ 0 h 1"/>
                    <a:gd name="T4" fmla="*/ 0 w 7"/>
                    <a:gd name="T5" fmla="*/ 0 h 1"/>
                    <a:gd name="T6" fmla="*/ 6 w 7"/>
                    <a:gd name="T7" fmla="*/ 0 h 1"/>
                    <a:gd name="T8" fmla="*/ 6 w 7"/>
                    <a:gd name="T9" fmla="*/ 0 h 1"/>
                  </a:gdLst>
                  <a:ahLst/>
                  <a:cxnLst>
                    <a:cxn ang="0">
                      <a:pos x="T0" y="T1"/>
                    </a:cxn>
                    <a:cxn ang="0">
                      <a:pos x="T2" y="T3"/>
                    </a:cxn>
                    <a:cxn ang="0">
                      <a:pos x="T4" y="T5"/>
                    </a:cxn>
                    <a:cxn ang="0">
                      <a:pos x="T6" y="T7"/>
                    </a:cxn>
                    <a:cxn ang="0">
                      <a:pos x="T8" y="T9"/>
                    </a:cxn>
                  </a:cxnLst>
                  <a:rect l="0" t="0" r="r" b="b"/>
                  <a:pathLst>
                    <a:path w="7" h="1">
                      <a:moveTo>
                        <a:pt x="6" y="0"/>
                      </a:moveTo>
                      <a:lnTo>
                        <a:pt x="0" y="0"/>
                      </a:lnTo>
                      <a:lnTo>
                        <a:pt x="0" y="0"/>
                      </a:lnTo>
                      <a:lnTo>
                        <a:pt x="6" y="0"/>
                      </a:lnTo>
                      <a:lnTo>
                        <a:pt x="6"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68" name="Freeform 602"/>
              <p:cNvSpPr>
                <a:spLocks/>
              </p:cNvSpPr>
              <p:nvPr/>
            </p:nvSpPr>
            <p:spPr bwMode="auto">
              <a:xfrm>
                <a:off x="2687" y="2617"/>
                <a:ext cx="32" cy="16"/>
              </a:xfrm>
              <a:custGeom>
                <a:avLst/>
                <a:gdLst>
                  <a:gd name="T0" fmla="*/ 24 w 32"/>
                  <a:gd name="T1" fmla="*/ 0 h 16"/>
                  <a:gd name="T2" fmla="*/ 9 w 32"/>
                  <a:gd name="T3" fmla="*/ 1 h 16"/>
                  <a:gd name="T4" fmla="*/ 4 w 32"/>
                  <a:gd name="T5" fmla="*/ 2 h 16"/>
                  <a:gd name="T6" fmla="*/ 0 w 32"/>
                  <a:gd name="T7" fmla="*/ 4 h 16"/>
                  <a:gd name="T8" fmla="*/ 0 w 32"/>
                  <a:gd name="T9" fmla="*/ 9 h 16"/>
                  <a:gd name="T10" fmla="*/ 2 w 32"/>
                  <a:gd name="T11" fmla="*/ 12 h 16"/>
                  <a:gd name="T12" fmla="*/ 7 w 32"/>
                  <a:gd name="T13" fmla="*/ 14 h 16"/>
                  <a:gd name="T14" fmla="*/ 13 w 32"/>
                  <a:gd name="T15" fmla="*/ 15 h 16"/>
                  <a:gd name="T16" fmla="*/ 26 w 32"/>
                  <a:gd name="T17" fmla="*/ 12 h 16"/>
                  <a:gd name="T18" fmla="*/ 29 w 32"/>
                  <a:gd name="T19" fmla="*/ 10 h 16"/>
                  <a:gd name="T20" fmla="*/ 31 w 32"/>
                  <a:gd name="T21" fmla="*/ 8 h 16"/>
                  <a:gd name="T22" fmla="*/ 30 w 32"/>
                  <a:gd name="T23" fmla="*/ 5 h 16"/>
                  <a:gd name="T24" fmla="*/ 29 w 32"/>
                  <a:gd name="T25" fmla="*/ 2 h 16"/>
                  <a:gd name="T26" fmla="*/ 27 w 32"/>
                  <a:gd name="T27" fmla="*/ 1 h 16"/>
                  <a:gd name="T28" fmla="*/ 24 w 32"/>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6">
                    <a:moveTo>
                      <a:pt x="24" y="0"/>
                    </a:moveTo>
                    <a:lnTo>
                      <a:pt x="9" y="1"/>
                    </a:lnTo>
                    <a:lnTo>
                      <a:pt x="4" y="2"/>
                    </a:lnTo>
                    <a:lnTo>
                      <a:pt x="0" y="4"/>
                    </a:lnTo>
                    <a:lnTo>
                      <a:pt x="0" y="9"/>
                    </a:lnTo>
                    <a:lnTo>
                      <a:pt x="2" y="12"/>
                    </a:lnTo>
                    <a:lnTo>
                      <a:pt x="7" y="14"/>
                    </a:lnTo>
                    <a:lnTo>
                      <a:pt x="13" y="15"/>
                    </a:lnTo>
                    <a:lnTo>
                      <a:pt x="26" y="12"/>
                    </a:lnTo>
                    <a:lnTo>
                      <a:pt x="29" y="10"/>
                    </a:lnTo>
                    <a:lnTo>
                      <a:pt x="31" y="8"/>
                    </a:lnTo>
                    <a:lnTo>
                      <a:pt x="30" y="5"/>
                    </a:lnTo>
                    <a:lnTo>
                      <a:pt x="29" y="2"/>
                    </a:lnTo>
                    <a:lnTo>
                      <a:pt x="27" y="1"/>
                    </a:lnTo>
                    <a:lnTo>
                      <a:pt x="24"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9" name="Freeform 603"/>
              <p:cNvSpPr>
                <a:spLocks/>
              </p:cNvSpPr>
              <p:nvPr/>
            </p:nvSpPr>
            <p:spPr bwMode="auto">
              <a:xfrm>
                <a:off x="2687" y="2617"/>
                <a:ext cx="32" cy="18"/>
              </a:xfrm>
              <a:custGeom>
                <a:avLst/>
                <a:gdLst>
                  <a:gd name="T0" fmla="*/ 24 w 32"/>
                  <a:gd name="T1" fmla="*/ 0 h 18"/>
                  <a:gd name="T2" fmla="*/ 9 w 32"/>
                  <a:gd name="T3" fmla="*/ 1 h 18"/>
                  <a:gd name="T4" fmla="*/ 4 w 32"/>
                  <a:gd name="T5" fmla="*/ 2 h 18"/>
                  <a:gd name="T6" fmla="*/ 0 w 32"/>
                  <a:gd name="T7" fmla="*/ 5 h 18"/>
                  <a:gd name="T8" fmla="*/ 0 w 32"/>
                  <a:gd name="T9" fmla="*/ 10 h 18"/>
                  <a:gd name="T10" fmla="*/ 2 w 32"/>
                  <a:gd name="T11" fmla="*/ 14 h 18"/>
                  <a:gd name="T12" fmla="*/ 7 w 32"/>
                  <a:gd name="T13" fmla="*/ 15 h 18"/>
                  <a:gd name="T14" fmla="*/ 13 w 32"/>
                  <a:gd name="T15" fmla="*/ 17 h 18"/>
                  <a:gd name="T16" fmla="*/ 26 w 32"/>
                  <a:gd name="T17" fmla="*/ 14 h 18"/>
                  <a:gd name="T18" fmla="*/ 29 w 32"/>
                  <a:gd name="T19" fmla="*/ 11 h 18"/>
                  <a:gd name="T20" fmla="*/ 31 w 32"/>
                  <a:gd name="T21" fmla="*/ 9 h 18"/>
                  <a:gd name="T22" fmla="*/ 30 w 32"/>
                  <a:gd name="T23" fmla="*/ 6 h 18"/>
                  <a:gd name="T24" fmla="*/ 29 w 32"/>
                  <a:gd name="T25" fmla="*/ 2 h 18"/>
                  <a:gd name="T26" fmla="*/ 27 w 32"/>
                  <a:gd name="T27" fmla="*/ 2 h 18"/>
                  <a:gd name="T28" fmla="*/ 24 w 32"/>
                  <a:gd name="T2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18">
                    <a:moveTo>
                      <a:pt x="24" y="0"/>
                    </a:moveTo>
                    <a:lnTo>
                      <a:pt x="9" y="1"/>
                    </a:lnTo>
                    <a:lnTo>
                      <a:pt x="4" y="2"/>
                    </a:lnTo>
                    <a:lnTo>
                      <a:pt x="0" y="5"/>
                    </a:lnTo>
                    <a:lnTo>
                      <a:pt x="0" y="10"/>
                    </a:lnTo>
                    <a:lnTo>
                      <a:pt x="2" y="14"/>
                    </a:lnTo>
                    <a:lnTo>
                      <a:pt x="7" y="15"/>
                    </a:lnTo>
                    <a:lnTo>
                      <a:pt x="13" y="17"/>
                    </a:lnTo>
                    <a:lnTo>
                      <a:pt x="26" y="14"/>
                    </a:lnTo>
                    <a:lnTo>
                      <a:pt x="29" y="11"/>
                    </a:lnTo>
                    <a:lnTo>
                      <a:pt x="31" y="9"/>
                    </a:lnTo>
                    <a:lnTo>
                      <a:pt x="30" y="6"/>
                    </a:lnTo>
                    <a:lnTo>
                      <a:pt x="29" y="2"/>
                    </a:lnTo>
                    <a:lnTo>
                      <a:pt x="27" y="2"/>
                    </a:lnTo>
                    <a:lnTo>
                      <a:pt x="24"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0" name="Freeform 604"/>
              <p:cNvSpPr>
                <a:spLocks/>
              </p:cNvSpPr>
              <p:nvPr/>
            </p:nvSpPr>
            <p:spPr bwMode="auto">
              <a:xfrm>
                <a:off x="2704" y="2617"/>
                <a:ext cx="7" cy="6"/>
              </a:xfrm>
              <a:custGeom>
                <a:avLst/>
                <a:gdLst>
                  <a:gd name="T0" fmla="*/ 6 w 7"/>
                  <a:gd name="T1" fmla="*/ 2 h 6"/>
                  <a:gd name="T2" fmla="*/ 5 w 7"/>
                  <a:gd name="T3" fmla="*/ 1 h 6"/>
                  <a:gd name="T4" fmla="*/ 2 w 7"/>
                  <a:gd name="T5" fmla="*/ 0 h 6"/>
                  <a:gd name="T6" fmla="*/ 1 w 7"/>
                  <a:gd name="T7" fmla="*/ 1 h 6"/>
                  <a:gd name="T8" fmla="*/ 0 w 7"/>
                  <a:gd name="T9" fmla="*/ 2 h 6"/>
                  <a:gd name="T10" fmla="*/ 0 w 7"/>
                  <a:gd name="T11" fmla="*/ 4 h 6"/>
                  <a:gd name="T12" fmla="*/ 2 w 7"/>
                  <a:gd name="T13" fmla="*/ 5 h 6"/>
                  <a:gd name="T14" fmla="*/ 4 w 7"/>
                  <a:gd name="T15" fmla="*/ 5 h 6"/>
                  <a:gd name="T16" fmla="*/ 5 w 7"/>
                  <a:gd name="T17" fmla="*/ 5 h 6"/>
                  <a:gd name="T18" fmla="*/ 6 w 7"/>
                  <a:gd name="T19" fmla="*/ 4 h 6"/>
                  <a:gd name="T20" fmla="*/ 6 w 7"/>
                  <a:gd name="T21"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6">
                    <a:moveTo>
                      <a:pt x="6" y="2"/>
                    </a:moveTo>
                    <a:lnTo>
                      <a:pt x="5" y="1"/>
                    </a:lnTo>
                    <a:lnTo>
                      <a:pt x="2" y="0"/>
                    </a:lnTo>
                    <a:lnTo>
                      <a:pt x="1" y="1"/>
                    </a:lnTo>
                    <a:lnTo>
                      <a:pt x="0" y="2"/>
                    </a:lnTo>
                    <a:lnTo>
                      <a:pt x="0" y="4"/>
                    </a:lnTo>
                    <a:lnTo>
                      <a:pt x="2" y="5"/>
                    </a:lnTo>
                    <a:lnTo>
                      <a:pt x="4" y="5"/>
                    </a:lnTo>
                    <a:lnTo>
                      <a:pt x="5" y="5"/>
                    </a:lnTo>
                    <a:lnTo>
                      <a:pt x="6" y="4"/>
                    </a:lnTo>
                    <a:lnTo>
                      <a:pt x="6"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1" name="Freeform 605"/>
              <p:cNvSpPr>
                <a:spLocks/>
              </p:cNvSpPr>
              <p:nvPr/>
            </p:nvSpPr>
            <p:spPr bwMode="auto">
              <a:xfrm>
                <a:off x="2704" y="2617"/>
                <a:ext cx="10" cy="10"/>
              </a:xfrm>
              <a:custGeom>
                <a:avLst/>
                <a:gdLst>
                  <a:gd name="T0" fmla="*/ 9 w 10"/>
                  <a:gd name="T1" fmla="*/ 4 h 10"/>
                  <a:gd name="T2" fmla="*/ 7 w 10"/>
                  <a:gd name="T3" fmla="*/ 1 h 10"/>
                  <a:gd name="T4" fmla="*/ 4 w 10"/>
                  <a:gd name="T5" fmla="*/ 0 h 10"/>
                  <a:gd name="T6" fmla="*/ 1 w 10"/>
                  <a:gd name="T7" fmla="*/ 1 h 10"/>
                  <a:gd name="T8" fmla="*/ 0 w 10"/>
                  <a:gd name="T9" fmla="*/ 4 h 10"/>
                  <a:gd name="T10" fmla="*/ 0 w 10"/>
                  <a:gd name="T11" fmla="*/ 7 h 10"/>
                  <a:gd name="T12" fmla="*/ 3 w 10"/>
                  <a:gd name="T13" fmla="*/ 9 h 10"/>
                  <a:gd name="T14" fmla="*/ 6 w 10"/>
                  <a:gd name="T15" fmla="*/ 9 h 10"/>
                  <a:gd name="T16" fmla="*/ 8 w 10"/>
                  <a:gd name="T17" fmla="*/ 8 h 10"/>
                  <a:gd name="T18" fmla="*/ 9 w 10"/>
                  <a:gd name="T19" fmla="*/ 7 h 10"/>
                  <a:gd name="T20" fmla="*/ 9 w 10"/>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9" y="4"/>
                    </a:moveTo>
                    <a:lnTo>
                      <a:pt x="7" y="1"/>
                    </a:lnTo>
                    <a:lnTo>
                      <a:pt x="4" y="0"/>
                    </a:lnTo>
                    <a:lnTo>
                      <a:pt x="1" y="1"/>
                    </a:lnTo>
                    <a:lnTo>
                      <a:pt x="0" y="4"/>
                    </a:lnTo>
                    <a:lnTo>
                      <a:pt x="0" y="7"/>
                    </a:lnTo>
                    <a:lnTo>
                      <a:pt x="3" y="9"/>
                    </a:lnTo>
                    <a:lnTo>
                      <a:pt x="6" y="9"/>
                    </a:lnTo>
                    <a:lnTo>
                      <a:pt x="8" y="8"/>
                    </a:lnTo>
                    <a:lnTo>
                      <a:pt x="9" y="7"/>
                    </a:lnTo>
                    <a:lnTo>
                      <a:pt x="9" y="4"/>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2" name="Freeform 606"/>
              <p:cNvSpPr>
                <a:spLocks/>
              </p:cNvSpPr>
              <p:nvPr/>
            </p:nvSpPr>
            <p:spPr bwMode="auto">
              <a:xfrm>
                <a:off x="2710" y="2629"/>
                <a:ext cx="9" cy="1"/>
              </a:xfrm>
              <a:custGeom>
                <a:avLst/>
                <a:gdLst>
                  <a:gd name="T0" fmla="*/ 8 w 9"/>
                  <a:gd name="T1" fmla="*/ 0 h 1"/>
                  <a:gd name="T2" fmla="*/ 0 w 9"/>
                  <a:gd name="T3" fmla="*/ 0 h 1"/>
                  <a:gd name="T4" fmla="*/ 3 w 9"/>
                  <a:gd name="T5" fmla="*/ 0 h 1"/>
                  <a:gd name="T6" fmla="*/ 4 w 9"/>
                  <a:gd name="T7" fmla="*/ 0 h 1"/>
                  <a:gd name="T8" fmla="*/ 6 w 9"/>
                  <a:gd name="T9" fmla="*/ 0 h 1"/>
                  <a:gd name="T10" fmla="*/ 8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8" y="0"/>
                    </a:moveTo>
                    <a:lnTo>
                      <a:pt x="0" y="0"/>
                    </a:lnTo>
                    <a:lnTo>
                      <a:pt x="3" y="0"/>
                    </a:lnTo>
                    <a:lnTo>
                      <a:pt x="4" y="0"/>
                    </a:lnTo>
                    <a:lnTo>
                      <a:pt x="6" y="0"/>
                    </a:lnTo>
                    <a:lnTo>
                      <a:pt x="8"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3" name="Freeform 607"/>
              <p:cNvSpPr>
                <a:spLocks/>
              </p:cNvSpPr>
              <p:nvPr/>
            </p:nvSpPr>
            <p:spPr bwMode="auto">
              <a:xfrm>
                <a:off x="2710" y="2629"/>
                <a:ext cx="9" cy="4"/>
              </a:xfrm>
              <a:custGeom>
                <a:avLst/>
                <a:gdLst>
                  <a:gd name="T0" fmla="*/ 8 w 9"/>
                  <a:gd name="T1" fmla="*/ 0 h 4"/>
                  <a:gd name="T2" fmla="*/ 0 w 9"/>
                  <a:gd name="T3" fmla="*/ 0 h 4"/>
                  <a:gd name="T4" fmla="*/ 3 w 9"/>
                  <a:gd name="T5" fmla="*/ 1 h 4"/>
                  <a:gd name="T6" fmla="*/ 4 w 9"/>
                  <a:gd name="T7" fmla="*/ 3 h 4"/>
                  <a:gd name="T8" fmla="*/ 6 w 9"/>
                  <a:gd name="T9" fmla="*/ 2 h 4"/>
                  <a:gd name="T10" fmla="*/ 8 w 9"/>
                  <a:gd name="T11" fmla="*/ 0 h 4"/>
                </a:gdLst>
                <a:ahLst/>
                <a:cxnLst>
                  <a:cxn ang="0">
                    <a:pos x="T0" y="T1"/>
                  </a:cxn>
                  <a:cxn ang="0">
                    <a:pos x="T2" y="T3"/>
                  </a:cxn>
                  <a:cxn ang="0">
                    <a:pos x="T4" y="T5"/>
                  </a:cxn>
                  <a:cxn ang="0">
                    <a:pos x="T6" y="T7"/>
                  </a:cxn>
                  <a:cxn ang="0">
                    <a:pos x="T8" y="T9"/>
                  </a:cxn>
                  <a:cxn ang="0">
                    <a:pos x="T10" y="T11"/>
                  </a:cxn>
                </a:cxnLst>
                <a:rect l="0" t="0" r="r" b="b"/>
                <a:pathLst>
                  <a:path w="9" h="4">
                    <a:moveTo>
                      <a:pt x="8" y="0"/>
                    </a:moveTo>
                    <a:lnTo>
                      <a:pt x="0" y="0"/>
                    </a:lnTo>
                    <a:lnTo>
                      <a:pt x="3" y="1"/>
                    </a:lnTo>
                    <a:lnTo>
                      <a:pt x="4" y="3"/>
                    </a:lnTo>
                    <a:lnTo>
                      <a:pt x="6" y="2"/>
                    </a:lnTo>
                    <a:lnTo>
                      <a:pt x="8"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4" name="Freeform 608"/>
              <p:cNvSpPr>
                <a:spLocks/>
              </p:cNvSpPr>
              <p:nvPr/>
            </p:nvSpPr>
            <p:spPr bwMode="auto">
              <a:xfrm>
                <a:off x="2687" y="2626"/>
                <a:ext cx="6" cy="4"/>
              </a:xfrm>
              <a:custGeom>
                <a:avLst/>
                <a:gdLst>
                  <a:gd name="T0" fmla="*/ 5 w 6"/>
                  <a:gd name="T1" fmla="*/ 0 h 4"/>
                  <a:gd name="T2" fmla="*/ 2 w 6"/>
                  <a:gd name="T3" fmla="*/ 0 h 4"/>
                  <a:gd name="T4" fmla="*/ 1 w 6"/>
                  <a:gd name="T5" fmla="*/ 0 h 4"/>
                  <a:gd name="T6" fmla="*/ 0 w 6"/>
                  <a:gd name="T7" fmla="*/ 1 h 4"/>
                  <a:gd name="T8" fmla="*/ 1 w 6"/>
                  <a:gd name="T9" fmla="*/ 2 h 4"/>
                  <a:gd name="T10" fmla="*/ 2 w 6"/>
                  <a:gd name="T11" fmla="*/ 3 h 4"/>
                  <a:gd name="T12" fmla="*/ 2 w 6"/>
                  <a:gd name="T13" fmla="*/ 2 h 4"/>
                  <a:gd name="T14" fmla="*/ 4 w 6"/>
                  <a:gd name="T15" fmla="*/ 1 h 4"/>
                  <a:gd name="T16" fmla="*/ 5 w 6"/>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5" y="0"/>
                    </a:moveTo>
                    <a:lnTo>
                      <a:pt x="2" y="0"/>
                    </a:lnTo>
                    <a:lnTo>
                      <a:pt x="1" y="0"/>
                    </a:lnTo>
                    <a:lnTo>
                      <a:pt x="0" y="1"/>
                    </a:lnTo>
                    <a:lnTo>
                      <a:pt x="1" y="2"/>
                    </a:lnTo>
                    <a:lnTo>
                      <a:pt x="2" y="3"/>
                    </a:lnTo>
                    <a:lnTo>
                      <a:pt x="2" y="2"/>
                    </a:lnTo>
                    <a:lnTo>
                      <a:pt x="4" y="1"/>
                    </a:lnTo>
                    <a:lnTo>
                      <a:pt x="5"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5" name="Freeform 609"/>
              <p:cNvSpPr>
                <a:spLocks/>
              </p:cNvSpPr>
              <p:nvPr/>
            </p:nvSpPr>
            <p:spPr bwMode="auto">
              <a:xfrm>
                <a:off x="2687" y="2626"/>
                <a:ext cx="9" cy="7"/>
              </a:xfrm>
              <a:custGeom>
                <a:avLst/>
                <a:gdLst>
                  <a:gd name="T0" fmla="*/ 8 w 9"/>
                  <a:gd name="T1" fmla="*/ 0 h 7"/>
                  <a:gd name="T2" fmla="*/ 4 w 9"/>
                  <a:gd name="T3" fmla="*/ 0 h 7"/>
                  <a:gd name="T4" fmla="*/ 2 w 9"/>
                  <a:gd name="T5" fmla="*/ 1 h 7"/>
                  <a:gd name="T6" fmla="*/ 0 w 9"/>
                  <a:gd name="T7" fmla="*/ 3 h 7"/>
                  <a:gd name="T8" fmla="*/ 2 w 9"/>
                  <a:gd name="T9" fmla="*/ 5 h 7"/>
                  <a:gd name="T10" fmla="*/ 4 w 9"/>
                  <a:gd name="T11" fmla="*/ 6 h 7"/>
                  <a:gd name="T12" fmla="*/ 4 w 9"/>
                  <a:gd name="T13" fmla="*/ 3 h 7"/>
                  <a:gd name="T14" fmla="*/ 6 w 9"/>
                  <a:gd name="T15" fmla="*/ 2 h 7"/>
                  <a:gd name="T16" fmla="*/ 8 w 9"/>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8" y="0"/>
                    </a:moveTo>
                    <a:lnTo>
                      <a:pt x="4" y="0"/>
                    </a:lnTo>
                    <a:lnTo>
                      <a:pt x="2" y="1"/>
                    </a:lnTo>
                    <a:lnTo>
                      <a:pt x="0" y="3"/>
                    </a:lnTo>
                    <a:lnTo>
                      <a:pt x="2" y="5"/>
                    </a:lnTo>
                    <a:lnTo>
                      <a:pt x="4" y="6"/>
                    </a:lnTo>
                    <a:lnTo>
                      <a:pt x="4" y="3"/>
                    </a:lnTo>
                    <a:lnTo>
                      <a:pt x="6" y="2"/>
                    </a:lnTo>
                    <a:lnTo>
                      <a:pt x="8"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6" name="Freeform 610"/>
              <p:cNvSpPr>
                <a:spLocks/>
              </p:cNvSpPr>
              <p:nvPr/>
            </p:nvSpPr>
            <p:spPr bwMode="auto">
              <a:xfrm>
                <a:off x="2708" y="2617"/>
                <a:ext cx="3" cy="6"/>
              </a:xfrm>
              <a:custGeom>
                <a:avLst/>
                <a:gdLst>
                  <a:gd name="T0" fmla="*/ 1 w 3"/>
                  <a:gd name="T1" fmla="*/ 0 h 6"/>
                  <a:gd name="T2" fmla="*/ 1 w 3"/>
                  <a:gd name="T3" fmla="*/ 0 h 6"/>
                  <a:gd name="T4" fmla="*/ 1 w 3"/>
                  <a:gd name="T5" fmla="*/ 2 h 6"/>
                  <a:gd name="T6" fmla="*/ 1 w 3"/>
                  <a:gd name="T7" fmla="*/ 3 h 6"/>
                  <a:gd name="T8" fmla="*/ 1 w 3"/>
                  <a:gd name="T9" fmla="*/ 3 h 6"/>
                  <a:gd name="T10" fmla="*/ 0 w 3"/>
                  <a:gd name="T11" fmla="*/ 4 h 6"/>
                  <a:gd name="T12" fmla="*/ 0 w 3"/>
                  <a:gd name="T13" fmla="*/ 5 h 6"/>
                  <a:gd name="T14" fmla="*/ 1 w 3"/>
                  <a:gd name="T15" fmla="*/ 5 h 6"/>
                  <a:gd name="T16" fmla="*/ 1 w 3"/>
                  <a:gd name="T17" fmla="*/ 5 h 6"/>
                  <a:gd name="T18" fmla="*/ 2 w 3"/>
                  <a:gd name="T19" fmla="*/ 3 h 6"/>
                  <a:gd name="T20" fmla="*/ 2 w 3"/>
                  <a:gd name="T21" fmla="*/ 2 h 6"/>
                  <a:gd name="T22" fmla="*/ 2 w 3"/>
                  <a:gd name="T23" fmla="*/ 1 h 6"/>
                  <a:gd name="T24" fmla="*/ 1 w 3"/>
                  <a:gd name="T25" fmla="*/ 1 h 6"/>
                  <a:gd name="T26" fmla="*/ 1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1" y="0"/>
                    </a:moveTo>
                    <a:lnTo>
                      <a:pt x="1" y="0"/>
                    </a:lnTo>
                    <a:lnTo>
                      <a:pt x="1" y="2"/>
                    </a:lnTo>
                    <a:lnTo>
                      <a:pt x="1" y="3"/>
                    </a:lnTo>
                    <a:lnTo>
                      <a:pt x="1" y="3"/>
                    </a:lnTo>
                    <a:lnTo>
                      <a:pt x="0" y="4"/>
                    </a:lnTo>
                    <a:lnTo>
                      <a:pt x="0" y="5"/>
                    </a:lnTo>
                    <a:lnTo>
                      <a:pt x="1" y="5"/>
                    </a:lnTo>
                    <a:lnTo>
                      <a:pt x="1" y="5"/>
                    </a:lnTo>
                    <a:lnTo>
                      <a:pt x="2" y="3"/>
                    </a:lnTo>
                    <a:lnTo>
                      <a:pt x="2" y="2"/>
                    </a:lnTo>
                    <a:lnTo>
                      <a:pt x="2" y="1"/>
                    </a:lnTo>
                    <a:lnTo>
                      <a:pt x="1" y="1"/>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7" name="Freeform 611"/>
              <p:cNvSpPr>
                <a:spLocks/>
              </p:cNvSpPr>
              <p:nvPr/>
            </p:nvSpPr>
            <p:spPr bwMode="auto">
              <a:xfrm>
                <a:off x="2708" y="2617"/>
                <a:ext cx="6" cy="10"/>
              </a:xfrm>
              <a:custGeom>
                <a:avLst/>
                <a:gdLst>
                  <a:gd name="T0" fmla="*/ 2 w 6"/>
                  <a:gd name="T1" fmla="*/ 0 h 10"/>
                  <a:gd name="T2" fmla="*/ 3 w 6"/>
                  <a:gd name="T3" fmla="*/ 3 h 10"/>
                  <a:gd name="T4" fmla="*/ 3 w 6"/>
                  <a:gd name="T5" fmla="*/ 5 h 10"/>
                  <a:gd name="T6" fmla="*/ 1 w 6"/>
                  <a:gd name="T7" fmla="*/ 6 h 10"/>
                  <a:gd name="T8" fmla="*/ 0 w 6"/>
                  <a:gd name="T9" fmla="*/ 7 h 10"/>
                  <a:gd name="T10" fmla="*/ 0 w 6"/>
                  <a:gd name="T11" fmla="*/ 9 h 10"/>
                  <a:gd name="T12" fmla="*/ 2 w 6"/>
                  <a:gd name="T13" fmla="*/ 9 h 10"/>
                  <a:gd name="T14" fmla="*/ 4 w 6"/>
                  <a:gd name="T15" fmla="*/ 8 h 10"/>
                  <a:gd name="T16" fmla="*/ 5 w 6"/>
                  <a:gd name="T17" fmla="*/ 6 h 10"/>
                  <a:gd name="T18" fmla="*/ 5 w 6"/>
                  <a:gd name="T19" fmla="*/ 4 h 10"/>
                  <a:gd name="T20" fmla="*/ 4 w 6"/>
                  <a:gd name="T21" fmla="*/ 1 h 10"/>
                  <a:gd name="T22" fmla="*/ 3 w 6"/>
                  <a:gd name="T23" fmla="*/ 1 h 10"/>
                  <a:gd name="T24" fmla="*/ 2 w 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0">
                    <a:moveTo>
                      <a:pt x="2" y="0"/>
                    </a:moveTo>
                    <a:lnTo>
                      <a:pt x="3" y="3"/>
                    </a:lnTo>
                    <a:lnTo>
                      <a:pt x="3" y="5"/>
                    </a:lnTo>
                    <a:lnTo>
                      <a:pt x="1" y="6"/>
                    </a:lnTo>
                    <a:lnTo>
                      <a:pt x="0" y="7"/>
                    </a:lnTo>
                    <a:lnTo>
                      <a:pt x="0" y="9"/>
                    </a:lnTo>
                    <a:lnTo>
                      <a:pt x="2" y="9"/>
                    </a:lnTo>
                    <a:lnTo>
                      <a:pt x="4" y="8"/>
                    </a:lnTo>
                    <a:lnTo>
                      <a:pt x="5" y="6"/>
                    </a:lnTo>
                    <a:lnTo>
                      <a:pt x="5" y="4"/>
                    </a:lnTo>
                    <a:lnTo>
                      <a:pt x="4" y="1"/>
                    </a:lnTo>
                    <a:lnTo>
                      <a:pt x="3" y="1"/>
                    </a:lnTo>
                    <a:lnTo>
                      <a:pt x="2"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 name="Group 612"/>
            <p:cNvGrpSpPr>
              <a:grpSpLocks/>
            </p:cNvGrpSpPr>
            <p:nvPr/>
          </p:nvGrpSpPr>
          <p:grpSpPr bwMode="auto">
            <a:xfrm>
              <a:off x="2481441" y="2346586"/>
              <a:ext cx="890428" cy="733943"/>
              <a:chOff x="2353" y="2552"/>
              <a:chExt cx="356" cy="206"/>
            </a:xfrm>
          </p:grpSpPr>
          <p:sp>
            <p:nvSpPr>
              <p:cNvPr id="540" name="Freeform 613"/>
              <p:cNvSpPr>
                <a:spLocks/>
              </p:cNvSpPr>
              <p:nvPr/>
            </p:nvSpPr>
            <p:spPr bwMode="auto">
              <a:xfrm>
                <a:off x="2392" y="2558"/>
                <a:ext cx="317" cy="192"/>
              </a:xfrm>
              <a:custGeom>
                <a:avLst/>
                <a:gdLst>
                  <a:gd name="T0" fmla="*/ 38 w 317"/>
                  <a:gd name="T1" fmla="*/ 15 h 192"/>
                  <a:gd name="T2" fmla="*/ 63 w 317"/>
                  <a:gd name="T3" fmla="*/ 0 h 192"/>
                  <a:gd name="T4" fmla="*/ 82 w 317"/>
                  <a:gd name="T5" fmla="*/ 5 h 192"/>
                  <a:gd name="T6" fmla="*/ 92 w 317"/>
                  <a:gd name="T7" fmla="*/ 4 h 192"/>
                  <a:gd name="T8" fmla="*/ 104 w 317"/>
                  <a:gd name="T9" fmla="*/ 14 h 192"/>
                  <a:gd name="T10" fmla="*/ 137 w 317"/>
                  <a:gd name="T11" fmla="*/ 19 h 192"/>
                  <a:gd name="T12" fmla="*/ 171 w 317"/>
                  <a:gd name="T13" fmla="*/ 50 h 192"/>
                  <a:gd name="T14" fmla="*/ 192 w 317"/>
                  <a:gd name="T15" fmla="*/ 52 h 192"/>
                  <a:gd name="T16" fmla="*/ 229 w 317"/>
                  <a:gd name="T17" fmla="*/ 72 h 192"/>
                  <a:gd name="T18" fmla="*/ 217 w 317"/>
                  <a:gd name="T19" fmla="*/ 86 h 192"/>
                  <a:gd name="T20" fmla="*/ 250 w 317"/>
                  <a:gd name="T21" fmla="*/ 96 h 192"/>
                  <a:gd name="T22" fmla="*/ 278 w 317"/>
                  <a:gd name="T23" fmla="*/ 117 h 192"/>
                  <a:gd name="T24" fmla="*/ 237 w 317"/>
                  <a:gd name="T25" fmla="*/ 119 h 192"/>
                  <a:gd name="T26" fmla="*/ 274 w 317"/>
                  <a:gd name="T27" fmla="*/ 131 h 192"/>
                  <a:gd name="T28" fmla="*/ 273 w 317"/>
                  <a:gd name="T29" fmla="*/ 150 h 192"/>
                  <a:gd name="T30" fmla="*/ 294 w 317"/>
                  <a:gd name="T31" fmla="*/ 152 h 192"/>
                  <a:gd name="T32" fmla="*/ 316 w 317"/>
                  <a:gd name="T33" fmla="*/ 173 h 192"/>
                  <a:gd name="T34" fmla="*/ 279 w 317"/>
                  <a:gd name="T35" fmla="*/ 162 h 192"/>
                  <a:gd name="T36" fmla="*/ 299 w 317"/>
                  <a:gd name="T37" fmla="*/ 191 h 192"/>
                  <a:gd name="T38" fmla="*/ 189 w 317"/>
                  <a:gd name="T39" fmla="*/ 165 h 192"/>
                  <a:gd name="T40" fmla="*/ 171 w 317"/>
                  <a:gd name="T41" fmla="*/ 182 h 192"/>
                  <a:gd name="T42" fmla="*/ 84 w 317"/>
                  <a:gd name="T43" fmla="*/ 153 h 192"/>
                  <a:gd name="T44" fmla="*/ 20 w 317"/>
                  <a:gd name="T45" fmla="*/ 117 h 192"/>
                  <a:gd name="T46" fmla="*/ 0 w 317"/>
                  <a:gd name="T47" fmla="*/ 33 h 192"/>
                  <a:gd name="T48" fmla="*/ 38 w 317"/>
                  <a:gd name="T49" fmla="*/ 1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7" h="192">
                    <a:moveTo>
                      <a:pt x="38" y="15"/>
                    </a:moveTo>
                    <a:lnTo>
                      <a:pt x="63" y="0"/>
                    </a:lnTo>
                    <a:lnTo>
                      <a:pt x="82" y="5"/>
                    </a:lnTo>
                    <a:lnTo>
                      <a:pt x="92" y="4"/>
                    </a:lnTo>
                    <a:lnTo>
                      <a:pt x="104" y="14"/>
                    </a:lnTo>
                    <a:lnTo>
                      <a:pt x="137" y="19"/>
                    </a:lnTo>
                    <a:lnTo>
                      <a:pt x="171" y="50"/>
                    </a:lnTo>
                    <a:lnTo>
                      <a:pt x="192" y="52"/>
                    </a:lnTo>
                    <a:lnTo>
                      <a:pt x="229" y="72"/>
                    </a:lnTo>
                    <a:lnTo>
                      <a:pt x="217" y="86"/>
                    </a:lnTo>
                    <a:lnTo>
                      <a:pt x="250" y="96"/>
                    </a:lnTo>
                    <a:lnTo>
                      <a:pt x="278" y="117"/>
                    </a:lnTo>
                    <a:lnTo>
                      <a:pt x="237" y="119"/>
                    </a:lnTo>
                    <a:lnTo>
                      <a:pt x="274" y="131"/>
                    </a:lnTo>
                    <a:lnTo>
                      <a:pt x="273" y="150"/>
                    </a:lnTo>
                    <a:lnTo>
                      <a:pt x="294" y="152"/>
                    </a:lnTo>
                    <a:lnTo>
                      <a:pt x="316" y="173"/>
                    </a:lnTo>
                    <a:lnTo>
                      <a:pt x="279" y="162"/>
                    </a:lnTo>
                    <a:lnTo>
                      <a:pt x="299" y="191"/>
                    </a:lnTo>
                    <a:lnTo>
                      <a:pt x="189" y="165"/>
                    </a:lnTo>
                    <a:lnTo>
                      <a:pt x="171" y="182"/>
                    </a:lnTo>
                    <a:lnTo>
                      <a:pt x="84" y="153"/>
                    </a:lnTo>
                    <a:lnTo>
                      <a:pt x="20" y="117"/>
                    </a:lnTo>
                    <a:lnTo>
                      <a:pt x="0" y="33"/>
                    </a:lnTo>
                    <a:lnTo>
                      <a:pt x="38" y="15"/>
                    </a:lnTo>
                  </a:path>
                </a:pathLst>
              </a:custGeom>
              <a:solidFill>
                <a:srgbClr val="74695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1" name="Group 614"/>
              <p:cNvGrpSpPr>
                <a:grpSpLocks/>
              </p:cNvGrpSpPr>
              <p:nvPr/>
            </p:nvGrpSpPr>
            <p:grpSpPr bwMode="auto">
              <a:xfrm>
                <a:off x="2353" y="2552"/>
                <a:ext cx="356" cy="206"/>
                <a:chOff x="2353" y="2552"/>
                <a:chExt cx="356" cy="206"/>
              </a:xfrm>
            </p:grpSpPr>
            <p:sp>
              <p:nvSpPr>
                <p:cNvPr id="542" name="Freeform 615"/>
                <p:cNvSpPr>
                  <a:spLocks/>
                </p:cNvSpPr>
                <p:nvPr/>
              </p:nvSpPr>
              <p:spPr bwMode="auto">
                <a:xfrm>
                  <a:off x="2388" y="2552"/>
                  <a:ext cx="317" cy="187"/>
                </a:xfrm>
                <a:custGeom>
                  <a:avLst/>
                  <a:gdLst>
                    <a:gd name="T0" fmla="*/ 38 w 317"/>
                    <a:gd name="T1" fmla="*/ 15 h 187"/>
                    <a:gd name="T2" fmla="*/ 63 w 317"/>
                    <a:gd name="T3" fmla="*/ 0 h 187"/>
                    <a:gd name="T4" fmla="*/ 82 w 317"/>
                    <a:gd name="T5" fmla="*/ 5 h 187"/>
                    <a:gd name="T6" fmla="*/ 92 w 317"/>
                    <a:gd name="T7" fmla="*/ 4 h 187"/>
                    <a:gd name="T8" fmla="*/ 104 w 317"/>
                    <a:gd name="T9" fmla="*/ 14 h 187"/>
                    <a:gd name="T10" fmla="*/ 137 w 317"/>
                    <a:gd name="T11" fmla="*/ 20 h 187"/>
                    <a:gd name="T12" fmla="*/ 171 w 317"/>
                    <a:gd name="T13" fmla="*/ 51 h 187"/>
                    <a:gd name="T14" fmla="*/ 192 w 317"/>
                    <a:gd name="T15" fmla="*/ 53 h 187"/>
                    <a:gd name="T16" fmla="*/ 229 w 317"/>
                    <a:gd name="T17" fmla="*/ 74 h 187"/>
                    <a:gd name="T18" fmla="*/ 217 w 317"/>
                    <a:gd name="T19" fmla="*/ 88 h 187"/>
                    <a:gd name="T20" fmla="*/ 250 w 317"/>
                    <a:gd name="T21" fmla="*/ 99 h 187"/>
                    <a:gd name="T22" fmla="*/ 278 w 317"/>
                    <a:gd name="T23" fmla="*/ 120 h 187"/>
                    <a:gd name="T24" fmla="*/ 237 w 317"/>
                    <a:gd name="T25" fmla="*/ 122 h 187"/>
                    <a:gd name="T26" fmla="*/ 274 w 317"/>
                    <a:gd name="T27" fmla="*/ 134 h 187"/>
                    <a:gd name="T28" fmla="*/ 273 w 317"/>
                    <a:gd name="T29" fmla="*/ 154 h 187"/>
                    <a:gd name="T30" fmla="*/ 294 w 317"/>
                    <a:gd name="T31" fmla="*/ 156 h 187"/>
                    <a:gd name="T32" fmla="*/ 316 w 317"/>
                    <a:gd name="T33" fmla="*/ 177 h 187"/>
                    <a:gd name="T34" fmla="*/ 279 w 317"/>
                    <a:gd name="T35" fmla="*/ 166 h 187"/>
                    <a:gd name="T36" fmla="*/ 279 w 317"/>
                    <a:gd name="T37" fmla="*/ 153 h 187"/>
                    <a:gd name="T38" fmla="*/ 189 w 317"/>
                    <a:gd name="T39" fmla="*/ 169 h 187"/>
                    <a:gd name="T40" fmla="*/ 171 w 317"/>
                    <a:gd name="T41" fmla="*/ 186 h 187"/>
                    <a:gd name="T42" fmla="*/ 84 w 317"/>
                    <a:gd name="T43" fmla="*/ 157 h 187"/>
                    <a:gd name="T44" fmla="*/ 20 w 317"/>
                    <a:gd name="T45" fmla="*/ 132 h 187"/>
                    <a:gd name="T46" fmla="*/ 0 w 317"/>
                    <a:gd name="T47" fmla="*/ 34 h 187"/>
                    <a:gd name="T48" fmla="*/ 38 w 317"/>
                    <a:gd name="T49" fmla="*/ 1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7" h="187">
                      <a:moveTo>
                        <a:pt x="38" y="15"/>
                      </a:moveTo>
                      <a:lnTo>
                        <a:pt x="63" y="0"/>
                      </a:lnTo>
                      <a:lnTo>
                        <a:pt x="82" y="5"/>
                      </a:lnTo>
                      <a:lnTo>
                        <a:pt x="92" y="4"/>
                      </a:lnTo>
                      <a:lnTo>
                        <a:pt x="104" y="14"/>
                      </a:lnTo>
                      <a:lnTo>
                        <a:pt x="137" y="20"/>
                      </a:lnTo>
                      <a:lnTo>
                        <a:pt x="171" y="51"/>
                      </a:lnTo>
                      <a:lnTo>
                        <a:pt x="192" y="53"/>
                      </a:lnTo>
                      <a:lnTo>
                        <a:pt x="229" y="74"/>
                      </a:lnTo>
                      <a:lnTo>
                        <a:pt x="217" y="88"/>
                      </a:lnTo>
                      <a:lnTo>
                        <a:pt x="250" y="99"/>
                      </a:lnTo>
                      <a:lnTo>
                        <a:pt x="278" y="120"/>
                      </a:lnTo>
                      <a:lnTo>
                        <a:pt x="237" y="122"/>
                      </a:lnTo>
                      <a:lnTo>
                        <a:pt x="274" y="134"/>
                      </a:lnTo>
                      <a:lnTo>
                        <a:pt x="273" y="154"/>
                      </a:lnTo>
                      <a:lnTo>
                        <a:pt x="294" y="156"/>
                      </a:lnTo>
                      <a:lnTo>
                        <a:pt x="316" y="177"/>
                      </a:lnTo>
                      <a:lnTo>
                        <a:pt x="279" y="166"/>
                      </a:lnTo>
                      <a:lnTo>
                        <a:pt x="279" y="153"/>
                      </a:lnTo>
                      <a:lnTo>
                        <a:pt x="189" y="169"/>
                      </a:lnTo>
                      <a:lnTo>
                        <a:pt x="171" y="186"/>
                      </a:lnTo>
                      <a:lnTo>
                        <a:pt x="84" y="157"/>
                      </a:lnTo>
                      <a:lnTo>
                        <a:pt x="20" y="132"/>
                      </a:lnTo>
                      <a:lnTo>
                        <a:pt x="0" y="34"/>
                      </a:lnTo>
                      <a:lnTo>
                        <a:pt x="38" y="15"/>
                      </a:lnTo>
                    </a:path>
                  </a:pathLst>
                </a:custGeom>
                <a:solidFill>
                  <a:srgbClr val="74695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3" name="Group 616"/>
                <p:cNvGrpSpPr>
                  <a:grpSpLocks/>
                </p:cNvGrpSpPr>
                <p:nvPr/>
              </p:nvGrpSpPr>
              <p:grpSpPr bwMode="auto">
                <a:xfrm>
                  <a:off x="2353" y="2560"/>
                  <a:ext cx="356" cy="198"/>
                  <a:chOff x="2353" y="2560"/>
                  <a:chExt cx="356" cy="198"/>
                </a:xfrm>
              </p:grpSpPr>
              <p:sp>
                <p:nvSpPr>
                  <p:cNvPr id="544" name="Freeform 617"/>
                  <p:cNvSpPr>
                    <a:spLocks/>
                  </p:cNvSpPr>
                  <p:nvPr/>
                </p:nvSpPr>
                <p:spPr bwMode="auto">
                  <a:xfrm>
                    <a:off x="2384" y="2560"/>
                    <a:ext cx="325" cy="198"/>
                  </a:xfrm>
                  <a:custGeom>
                    <a:avLst/>
                    <a:gdLst>
                      <a:gd name="T0" fmla="*/ 24 w 325"/>
                      <a:gd name="T1" fmla="*/ 18 h 198"/>
                      <a:gd name="T2" fmla="*/ 59 w 325"/>
                      <a:gd name="T3" fmla="*/ 0 h 198"/>
                      <a:gd name="T4" fmla="*/ 78 w 325"/>
                      <a:gd name="T5" fmla="*/ 3 h 198"/>
                      <a:gd name="T6" fmla="*/ 60 w 325"/>
                      <a:gd name="T7" fmla="*/ 17 h 198"/>
                      <a:gd name="T8" fmla="*/ 50 w 325"/>
                      <a:gd name="T9" fmla="*/ 48 h 198"/>
                      <a:gd name="T10" fmla="*/ 13 w 325"/>
                      <a:gd name="T11" fmla="*/ 69 h 198"/>
                      <a:gd name="T12" fmla="*/ 38 w 325"/>
                      <a:gd name="T13" fmla="*/ 61 h 198"/>
                      <a:gd name="T14" fmla="*/ 81 w 325"/>
                      <a:gd name="T15" fmla="*/ 10 h 198"/>
                      <a:gd name="T16" fmla="*/ 92 w 325"/>
                      <a:gd name="T17" fmla="*/ 12 h 198"/>
                      <a:gd name="T18" fmla="*/ 86 w 325"/>
                      <a:gd name="T19" fmla="*/ 25 h 198"/>
                      <a:gd name="T20" fmla="*/ 77 w 325"/>
                      <a:gd name="T21" fmla="*/ 31 h 198"/>
                      <a:gd name="T22" fmla="*/ 91 w 325"/>
                      <a:gd name="T23" fmla="*/ 10 h 198"/>
                      <a:gd name="T24" fmla="*/ 100 w 325"/>
                      <a:gd name="T25" fmla="*/ 11 h 198"/>
                      <a:gd name="T26" fmla="*/ 104 w 325"/>
                      <a:gd name="T27" fmla="*/ 24 h 198"/>
                      <a:gd name="T28" fmla="*/ 58 w 325"/>
                      <a:gd name="T29" fmla="*/ 88 h 198"/>
                      <a:gd name="T30" fmla="*/ 22 w 325"/>
                      <a:gd name="T31" fmla="*/ 102 h 198"/>
                      <a:gd name="T32" fmla="*/ 49 w 325"/>
                      <a:gd name="T33" fmla="*/ 88 h 198"/>
                      <a:gd name="T34" fmla="*/ 96 w 325"/>
                      <a:gd name="T35" fmla="*/ 41 h 198"/>
                      <a:gd name="T36" fmla="*/ 106 w 325"/>
                      <a:gd name="T37" fmla="*/ 16 h 198"/>
                      <a:gd name="T38" fmla="*/ 118 w 325"/>
                      <a:gd name="T39" fmla="*/ 28 h 198"/>
                      <a:gd name="T40" fmla="*/ 128 w 325"/>
                      <a:gd name="T41" fmla="*/ 22 h 198"/>
                      <a:gd name="T42" fmla="*/ 135 w 325"/>
                      <a:gd name="T43" fmla="*/ 26 h 198"/>
                      <a:gd name="T44" fmla="*/ 143 w 325"/>
                      <a:gd name="T45" fmla="*/ 71 h 198"/>
                      <a:gd name="T46" fmla="*/ 135 w 325"/>
                      <a:gd name="T47" fmla="*/ 65 h 198"/>
                      <a:gd name="T48" fmla="*/ 152 w 325"/>
                      <a:gd name="T49" fmla="*/ 113 h 198"/>
                      <a:gd name="T50" fmla="*/ 136 w 325"/>
                      <a:gd name="T51" fmla="*/ 53 h 198"/>
                      <a:gd name="T52" fmla="*/ 144 w 325"/>
                      <a:gd name="T53" fmla="*/ 33 h 198"/>
                      <a:gd name="T54" fmla="*/ 149 w 325"/>
                      <a:gd name="T55" fmla="*/ 36 h 198"/>
                      <a:gd name="T56" fmla="*/ 158 w 325"/>
                      <a:gd name="T57" fmla="*/ 51 h 198"/>
                      <a:gd name="T58" fmla="*/ 176 w 325"/>
                      <a:gd name="T59" fmla="*/ 57 h 198"/>
                      <a:gd name="T60" fmla="*/ 191 w 325"/>
                      <a:gd name="T61" fmla="*/ 76 h 198"/>
                      <a:gd name="T62" fmla="*/ 212 w 325"/>
                      <a:gd name="T63" fmla="*/ 125 h 198"/>
                      <a:gd name="T64" fmla="*/ 243 w 325"/>
                      <a:gd name="T65" fmla="*/ 156 h 198"/>
                      <a:gd name="T66" fmla="*/ 223 w 325"/>
                      <a:gd name="T67" fmla="*/ 142 h 198"/>
                      <a:gd name="T68" fmla="*/ 199 w 325"/>
                      <a:gd name="T69" fmla="*/ 86 h 198"/>
                      <a:gd name="T70" fmla="*/ 246 w 325"/>
                      <a:gd name="T71" fmla="*/ 125 h 198"/>
                      <a:gd name="T72" fmla="*/ 275 w 325"/>
                      <a:gd name="T73" fmla="*/ 175 h 198"/>
                      <a:gd name="T74" fmla="*/ 324 w 325"/>
                      <a:gd name="T75" fmla="*/ 197 h 198"/>
                      <a:gd name="T76" fmla="*/ 179 w 325"/>
                      <a:gd name="T77" fmla="*/ 178 h 198"/>
                      <a:gd name="T78" fmla="*/ 164 w 325"/>
                      <a:gd name="T79" fmla="*/ 92 h 198"/>
                      <a:gd name="T80" fmla="*/ 189 w 325"/>
                      <a:gd name="T81" fmla="*/ 150 h 198"/>
                      <a:gd name="T82" fmla="*/ 170 w 325"/>
                      <a:gd name="T83" fmla="*/ 169 h 198"/>
                      <a:gd name="T84" fmla="*/ 191 w 325"/>
                      <a:gd name="T85" fmla="*/ 192 h 198"/>
                      <a:gd name="T86" fmla="*/ 110 w 325"/>
                      <a:gd name="T87" fmla="*/ 164 h 198"/>
                      <a:gd name="T88" fmla="*/ 114 w 325"/>
                      <a:gd name="T89" fmla="*/ 146 h 198"/>
                      <a:gd name="T90" fmla="*/ 117 w 325"/>
                      <a:gd name="T91" fmla="*/ 100 h 198"/>
                      <a:gd name="T92" fmla="*/ 111 w 325"/>
                      <a:gd name="T93" fmla="*/ 66 h 198"/>
                      <a:gd name="T94" fmla="*/ 117 w 325"/>
                      <a:gd name="T95" fmla="*/ 42 h 198"/>
                      <a:gd name="T96" fmla="*/ 114 w 325"/>
                      <a:gd name="T97" fmla="*/ 66 h 198"/>
                      <a:gd name="T98" fmla="*/ 112 w 325"/>
                      <a:gd name="T99" fmla="*/ 156 h 198"/>
                      <a:gd name="T100" fmla="*/ 63 w 325"/>
                      <a:gd name="T101" fmla="*/ 140 h 198"/>
                      <a:gd name="T102" fmla="*/ 6 w 325"/>
                      <a:gd name="T103" fmla="*/ 109 h 198"/>
                      <a:gd name="T104" fmla="*/ 0 w 325"/>
                      <a:gd name="T105" fmla="*/ 26 h 198"/>
                      <a:gd name="T106" fmla="*/ 24 w 325"/>
                      <a:gd name="T107" fmla="*/ 1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5" h="198">
                        <a:moveTo>
                          <a:pt x="24" y="18"/>
                        </a:moveTo>
                        <a:lnTo>
                          <a:pt x="59" y="0"/>
                        </a:lnTo>
                        <a:lnTo>
                          <a:pt x="78" y="3"/>
                        </a:lnTo>
                        <a:lnTo>
                          <a:pt x="60" y="17"/>
                        </a:lnTo>
                        <a:lnTo>
                          <a:pt x="50" y="48"/>
                        </a:lnTo>
                        <a:lnTo>
                          <a:pt x="13" y="69"/>
                        </a:lnTo>
                        <a:lnTo>
                          <a:pt x="38" y="61"/>
                        </a:lnTo>
                        <a:lnTo>
                          <a:pt x="81" y="10"/>
                        </a:lnTo>
                        <a:lnTo>
                          <a:pt x="92" y="12"/>
                        </a:lnTo>
                        <a:lnTo>
                          <a:pt x="86" y="25"/>
                        </a:lnTo>
                        <a:lnTo>
                          <a:pt x="77" y="31"/>
                        </a:lnTo>
                        <a:lnTo>
                          <a:pt x="91" y="10"/>
                        </a:lnTo>
                        <a:lnTo>
                          <a:pt x="100" y="11"/>
                        </a:lnTo>
                        <a:lnTo>
                          <a:pt x="104" y="24"/>
                        </a:lnTo>
                        <a:lnTo>
                          <a:pt x="58" y="88"/>
                        </a:lnTo>
                        <a:lnTo>
                          <a:pt x="22" y="102"/>
                        </a:lnTo>
                        <a:lnTo>
                          <a:pt x="49" y="88"/>
                        </a:lnTo>
                        <a:lnTo>
                          <a:pt x="96" y="41"/>
                        </a:lnTo>
                        <a:lnTo>
                          <a:pt x="106" y="16"/>
                        </a:lnTo>
                        <a:lnTo>
                          <a:pt x="118" y="28"/>
                        </a:lnTo>
                        <a:lnTo>
                          <a:pt x="128" y="22"/>
                        </a:lnTo>
                        <a:lnTo>
                          <a:pt x="135" y="26"/>
                        </a:lnTo>
                        <a:lnTo>
                          <a:pt x="143" y="71"/>
                        </a:lnTo>
                        <a:lnTo>
                          <a:pt x="135" y="65"/>
                        </a:lnTo>
                        <a:lnTo>
                          <a:pt x="152" y="113"/>
                        </a:lnTo>
                        <a:lnTo>
                          <a:pt x="136" y="53"/>
                        </a:lnTo>
                        <a:lnTo>
                          <a:pt x="144" y="33"/>
                        </a:lnTo>
                        <a:lnTo>
                          <a:pt x="149" y="36"/>
                        </a:lnTo>
                        <a:lnTo>
                          <a:pt x="158" y="51"/>
                        </a:lnTo>
                        <a:lnTo>
                          <a:pt x="176" y="57"/>
                        </a:lnTo>
                        <a:lnTo>
                          <a:pt x="191" y="76"/>
                        </a:lnTo>
                        <a:lnTo>
                          <a:pt x="212" y="125"/>
                        </a:lnTo>
                        <a:lnTo>
                          <a:pt x="243" y="156"/>
                        </a:lnTo>
                        <a:lnTo>
                          <a:pt x="223" y="142"/>
                        </a:lnTo>
                        <a:lnTo>
                          <a:pt x="199" y="86"/>
                        </a:lnTo>
                        <a:lnTo>
                          <a:pt x="246" y="125"/>
                        </a:lnTo>
                        <a:lnTo>
                          <a:pt x="275" y="175"/>
                        </a:lnTo>
                        <a:lnTo>
                          <a:pt x="324" y="197"/>
                        </a:lnTo>
                        <a:lnTo>
                          <a:pt x="179" y="178"/>
                        </a:lnTo>
                        <a:lnTo>
                          <a:pt x="164" y="92"/>
                        </a:lnTo>
                        <a:lnTo>
                          <a:pt x="189" y="150"/>
                        </a:lnTo>
                        <a:lnTo>
                          <a:pt x="170" y="169"/>
                        </a:lnTo>
                        <a:lnTo>
                          <a:pt x="191" y="192"/>
                        </a:lnTo>
                        <a:lnTo>
                          <a:pt x="110" y="164"/>
                        </a:lnTo>
                        <a:lnTo>
                          <a:pt x="114" y="146"/>
                        </a:lnTo>
                        <a:lnTo>
                          <a:pt x="117" y="100"/>
                        </a:lnTo>
                        <a:lnTo>
                          <a:pt x="111" y="66"/>
                        </a:lnTo>
                        <a:lnTo>
                          <a:pt x="117" y="42"/>
                        </a:lnTo>
                        <a:lnTo>
                          <a:pt x="114" y="66"/>
                        </a:lnTo>
                        <a:lnTo>
                          <a:pt x="112" y="156"/>
                        </a:lnTo>
                        <a:lnTo>
                          <a:pt x="63" y="140"/>
                        </a:lnTo>
                        <a:lnTo>
                          <a:pt x="6" y="109"/>
                        </a:lnTo>
                        <a:lnTo>
                          <a:pt x="0" y="26"/>
                        </a:lnTo>
                        <a:lnTo>
                          <a:pt x="24" y="18"/>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45" name="Group 618"/>
                  <p:cNvGrpSpPr>
                    <a:grpSpLocks/>
                  </p:cNvGrpSpPr>
                  <p:nvPr/>
                </p:nvGrpSpPr>
                <p:grpSpPr bwMode="auto">
                  <a:xfrm>
                    <a:off x="2353" y="2570"/>
                    <a:ext cx="255" cy="181"/>
                    <a:chOff x="2353" y="2570"/>
                    <a:chExt cx="255" cy="181"/>
                  </a:xfrm>
                </p:grpSpPr>
                <p:sp>
                  <p:nvSpPr>
                    <p:cNvPr id="546" name="Freeform 619"/>
                    <p:cNvSpPr>
                      <a:spLocks/>
                    </p:cNvSpPr>
                    <p:nvPr/>
                  </p:nvSpPr>
                  <p:spPr bwMode="auto">
                    <a:xfrm>
                      <a:off x="2353" y="2570"/>
                      <a:ext cx="143" cy="146"/>
                    </a:xfrm>
                    <a:custGeom>
                      <a:avLst/>
                      <a:gdLst>
                        <a:gd name="T0" fmla="*/ 3 w 143"/>
                        <a:gd name="T1" fmla="*/ 40 h 146"/>
                        <a:gd name="T2" fmla="*/ 8 w 143"/>
                        <a:gd name="T3" fmla="*/ 39 h 146"/>
                        <a:gd name="T4" fmla="*/ 21 w 143"/>
                        <a:gd name="T5" fmla="*/ 36 h 146"/>
                        <a:gd name="T6" fmla="*/ 39 w 143"/>
                        <a:gd name="T7" fmla="*/ 30 h 146"/>
                        <a:gd name="T8" fmla="*/ 49 w 143"/>
                        <a:gd name="T9" fmla="*/ 26 h 146"/>
                        <a:gd name="T10" fmla="*/ 52 w 143"/>
                        <a:gd name="T11" fmla="*/ 24 h 146"/>
                        <a:gd name="T12" fmla="*/ 54 w 143"/>
                        <a:gd name="T13" fmla="*/ 23 h 146"/>
                        <a:gd name="T14" fmla="*/ 61 w 143"/>
                        <a:gd name="T15" fmla="*/ 20 h 146"/>
                        <a:gd name="T16" fmla="*/ 72 w 143"/>
                        <a:gd name="T17" fmla="*/ 15 h 146"/>
                        <a:gd name="T18" fmla="*/ 82 w 143"/>
                        <a:gd name="T19" fmla="*/ 11 h 146"/>
                        <a:gd name="T20" fmla="*/ 88 w 143"/>
                        <a:gd name="T21" fmla="*/ 8 h 146"/>
                        <a:gd name="T22" fmla="*/ 88 w 143"/>
                        <a:gd name="T23" fmla="*/ 10 h 146"/>
                        <a:gd name="T24" fmla="*/ 85 w 143"/>
                        <a:gd name="T25" fmla="*/ 18 h 146"/>
                        <a:gd name="T26" fmla="*/ 82 w 143"/>
                        <a:gd name="T27" fmla="*/ 29 h 146"/>
                        <a:gd name="T28" fmla="*/ 79 w 143"/>
                        <a:gd name="T29" fmla="*/ 37 h 146"/>
                        <a:gd name="T30" fmla="*/ 42 w 143"/>
                        <a:gd name="T31" fmla="*/ 59 h 146"/>
                        <a:gd name="T32" fmla="*/ 69 w 143"/>
                        <a:gd name="T33" fmla="*/ 50 h 146"/>
                        <a:gd name="T34" fmla="*/ 71 w 143"/>
                        <a:gd name="T35" fmla="*/ 46 h 146"/>
                        <a:gd name="T36" fmla="*/ 79 w 143"/>
                        <a:gd name="T37" fmla="*/ 38 h 146"/>
                        <a:gd name="T38" fmla="*/ 92 w 143"/>
                        <a:gd name="T39" fmla="*/ 21 h 146"/>
                        <a:gd name="T40" fmla="*/ 101 w 143"/>
                        <a:gd name="T41" fmla="*/ 10 h 146"/>
                        <a:gd name="T42" fmla="*/ 107 w 143"/>
                        <a:gd name="T43" fmla="*/ 4 h 146"/>
                        <a:gd name="T44" fmla="*/ 111 w 143"/>
                        <a:gd name="T45" fmla="*/ 2 h 146"/>
                        <a:gd name="T46" fmla="*/ 116 w 143"/>
                        <a:gd name="T47" fmla="*/ 2 h 146"/>
                        <a:gd name="T48" fmla="*/ 120 w 143"/>
                        <a:gd name="T49" fmla="*/ 2 h 146"/>
                        <a:gd name="T50" fmla="*/ 115 w 143"/>
                        <a:gd name="T51" fmla="*/ 15 h 146"/>
                        <a:gd name="T52" fmla="*/ 120 w 143"/>
                        <a:gd name="T53" fmla="*/ 0 h 146"/>
                        <a:gd name="T54" fmla="*/ 133 w 143"/>
                        <a:gd name="T55" fmla="*/ 14 h 146"/>
                        <a:gd name="T56" fmla="*/ 130 w 143"/>
                        <a:gd name="T57" fmla="*/ 17 h 146"/>
                        <a:gd name="T58" fmla="*/ 122 w 143"/>
                        <a:gd name="T59" fmla="*/ 28 h 146"/>
                        <a:gd name="T60" fmla="*/ 99 w 143"/>
                        <a:gd name="T61" fmla="*/ 38 h 146"/>
                        <a:gd name="T62" fmla="*/ 82 w 143"/>
                        <a:gd name="T63" fmla="*/ 56 h 146"/>
                        <a:gd name="T64" fmla="*/ 82 w 143"/>
                        <a:gd name="T65" fmla="*/ 66 h 146"/>
                        <a:gd name="T66" fmla="*/ 84 w 143"/>
                        <a:gd name="T67" fmla="*/ 72 h 146"/>
                        <a:gd name="T68" fmla="*/ 80 w 143"/>
                        <a:gd name="T69" fmla="*/ 76 h 146"/>
                        <a:gd name="T70" fmla="*/ 79 w 143"/>
                        <a:gd name="T71" fmla="*/ 78 h 146"/>
                        <a:gd name="T72" fmla="*/ 87 w 143"/>
                        <a:gd name="T73" fmla="*/ 77 h 146"/>
                        <a:gd name="T74" fmla="*/ 88 w 143"/>
                        <a:gd name="T75" fmla="*/ 75 h 146"/>
                        <a:gd name="T76" fmla="*/ 98 w 143"/>
                        <a:gd name="T77" fmla="*/ 75 h 146"/>
                        <a:gd name="T78" fmla="*/ 112 w 143"/>
                        <a:gd name="T79" fmla="*/ 70 h 146"/>
                        <a:gd name="T80" fmla="*/ 128 w 143"/>
                        <a:gd name="T81" fmla="*/ 71 h 146"/>
                        <a:gd name="T82" fmla="*/ 142 w 143"/>
                        <a:gd name="T83" fmla="*/ 72 h 146"/>
                        <a:gd name="T84" fmla="*/ 142 w 143"/>
                        <a:gd name="T85" fmla="*/ 93 h 146"/>
                        <a:gd name="T86" fmla="*/ 142 w 143"/>
                        <a:gd name="T87" fmla="*/ 118 h 146"/>
                        <a:gd name="T88" fmla="*/ 142 w 143"/>
                        <a:gd name="T89" fmla="*/ 129 h 146"/>
                        <a:gd name="T90" fmla="*/ 141 w 143"/>
                        <a:gd name="T91" fmla="*/ 137 h 146"/>
                        <a:gd name="T92" fmla="*/ 141 w 143"/>
                        <a:gd name="T93" fmla="*/ 143 h 146"/>
                        <a:gd name="T94" fmla="*/ 119 w 143"/>
                        <a:gd name="T95" fmla="*/ 133 h 146"/>
                        <a:gd name="T96" fmla="*/ 39 w 143"/>
                        <a:gd name="T97" fmla="*/ 104 h 146"/>
                        <a:gd name="T98" fmla="*/ 41 w 143"/>
                        <a:gd name="T99" fmla="*/ 100 h 146"/>
                        <a:gd name="T100" fmla="*/ 45 w 143"/>
                        <a:gd name="T101" fmla="*/ 91 h 146"/>
                        <a:gd name="T102" fmla="*/ 48 w 143"/>
                        <a:gd name="T103" fmla="*/ 81 h 146"/>
                        <a:gd name="T104" fmla="*/ 51 w 143"/>
                        <a:gd name="T105" fmla="*/ 77 h 146"/>
                        <a:gd name="T106" fmla="*/ 24 w 143"/>
                        <a:gd name="T107" fmla="*/ 5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46">
                          <a:moveTo>
                            <a:pt x="0" y="39"/>
                          </a:moveTo>
                          <a:lnTo>
                            <a:pt x="3" y="40"/>
                          </a:lnTo>
                          <a:lnTo>
                            <a:pt x="5" y="40"/>
                          </a:lnTo>
                          <a:lnTo>
                            <a:pt x="8" y="39"/>
                          </a:lnTo>
                          <a:lnTo>
                            <a:pt x="12" y="38"/>
                          </a:lnTo>
                          <a:lnTo>
                            <a:pt x="21" y="36"/>
                          </a:lnTo>
                          <a:lnTo>
                            <a:pt x="30" y="32"/>
                          </a:lnTo>
                          <a:lnTo>
                            <a:pt x="39" y="30"/>
                          </a:lnTo>
                          <a:lnTo>
                            <a:pt x="46" y="26"/>
                          </a:lnTo>
                          <a:lnTo>
                            <a:pt x="49" y="26"/>
                          </a:lnTo>
                          <a:lnTo>
                            <a:pt x="51" y="25"/>
                          </a:lnTo>
                          <a:lnTo>
                            <a:pt x="52" y="24"/>
                          </a:lnTo>
                          <a:lnTo>
                            <a:pt x="53" y="24"/>
                          </a:lnTo>
                          <a:lnTo>
                            <a:pt x="54" y="23"/>
                          </a:lnTo>
                          <a:lnTo>
                            <a:pt x="57" y="22"/>
                          </a:lnTo>
                          <a:lnTo>
                            <a:pt x="61" y="20"/>
                          </a:lnTo>
                          <a:lnTo>
                            <a:pt x="66" y="17"/>
                          </a:lnTo>
                          <a:lnTo>
                            <a:pt x="72" y="15"/>
                          </a:lnTo>
                          <a:lnTo>
                            <a:pt x="77" y="12"/>
                          </a:lnTo>
                          <a:lnTo>
                            <a:pt x="82" y="11"/>
                          </a:lnTo>
                          <a:lnTo>
                            <a:pt x="86" y="9"/>
                          </a:lnTo>
                          <a:lnTo>
                            <a:pt x="88" y="8"/>
                          </a:lnTo>
                          <a:lnTo>
                            <a:pt x="89" y="8"/>
                          </a:lnTo>
                          <a:lnTo>
                            <a:pt x="88" y="10"/>
                          </a:lnTo>
                          <a:lnTo>
                            <a:pt x="87" y="14"/>
                          </a:lnTo>
                          <a:lnTo>
                            <a:pt x="85" y="18"/>
                          </a:lnTo>
                          <a:lnTo>
                            <a:pt x="83" y="24"/>
                          </a:lnTo>
                          <a:lnTo>
                            <a:pt x="82" y="29"/>
                          </a:lnTo>
                          <a:lnTo>
                            <a:pt x="80" y="33"/>
                          </a:lnTo>
                          <a:lnTo>
                            <a:pt x="79" y="37"/>
                          </a:lnTo>
                          <a:lnTo>
                            <a:pt x="79" y="38"/>
                          </a:lnTo>
                          <a:lnTo>
                            <a:pt x="42" y="59"/>
                          </a:lnTo>
                          <a:lnTo>
                            <a:pt x="68" y="51"/>
                          </a:lnTo>
                          <a:lnTo>
                            <a:pt x="69" y="50"/>
                          </a:lnTo>
                          <a:lnTo>
                            <a:pt x="70" y="49"/>
                          </a:lnTo>
                          <a:lnTo>
                            <a:pt x="71" y="46"/>
                          </a:lnTo>
                          <a:lnTo>
                            <a:pt x="74" y="44"/>
                          </a:lnTo>
                          <a:lnTo>
                            <a:pt x="79" y="38"/>
                          </a:lnTo>
                          <a:lnTo>
                            <a:pt x="85" y="30"/>
                          </a:lnTo>
                          <a:lnTo>
                            <a:pt x="92" y="21"/>
                          </a:lnTo>
                          <a:lnTo>
                            <a:pt x="98" y="13"/>
                          </a:lnTo>
                          <a:lnTo>
                            <a:pt x="101" y="10"/>
                          </a:lnTo>
                          <a:lnTo>
                            <a:pt x="104" y="7"/>
                          </a:lnTo>
                          <a:lnTo>
                            <a:pt x="107" y="4"/>
                          </a:lnTo>
                          <a:lnTo>
                            <a:pt x="108" y="2"/>
                          </a:lnTo>
                          <a:lnTo>
                            <a:pt x="111" y="2"/>
                          </a:lnTo>
                          <a:lnTo>
                            <a:pt x="113" y="1"/>
                          </a:lnTo>
                          <a:lnTo>
                            <a:pt x="116" y="2"/>
                          </a:lnTo>
                          <a:lnTo>
                            <a:pt x="118" y="2"/>
                          </a:lnTo>
                          <a:lnTo>
                            <a:pt x="120" y="2"/>
                          </a:lnTo>
                          <a:lnTo>
                            <a:pt x="121" y="2"/>
                          </a:lnTo>
                          <a:lnTo>
                            <a:pt x="115" y="15"/>
                          </a:lnTo>
                          <a:lnTo>
                            <a:pt x="106" y="21"/>
                          </a:lnTo>
                          <a:lnTo>
                            <a:pt x="120" y="0"/>
                          </a:lnTo>
                          <a:lnTo>
                            <a:pt x="129" y="1"/>
                          </a:lnTo>
                          <a:lnTo>
                            <a:pt x="133" y="14"/>
                          </a:lnTo>
                          <a:lnTo>
                            <a:pt x="132" y="15"/>
                          </a:lnTo>
                          <a:lnTo>
                            <a:pt x="130" y="17"/>
                          </a:lnTo>
                          <a:lnTo>
                            <a:pt x="127" y="23"/>
                          </a:lnTo>
                          <a:lnTo>
                            <a:pt x="122" y="28"/>
                          </a:lnTo>
                          <a:lnTo>
                            <a:pt x="110" y="32"/>
                          </a:lnTo>
                          <a:lnTo>
                            <a:pt x="99" y="38"/>
                          </a:lnTo>
                          <a:lnTo>
                            <a:pt x="89" y="45"/>
                          </a:lnTo>
                          <a:lnTo>
                            <a:pt x="82" y="56"/>
                          </a:lnTo>
                          <a:lnTo>
                            <a:pt x="82" y="61"/>
                          </a:lnTo>
                          <a:lnTo>
                            <a:pt x="82" y="66"/>
                          </a:lnTo>
                          <a:lnTo>
                            <a:pt x="83" y="69"/>
                          </a:lnTo>
                          <a:lnTo>
                            <a:pt x="84" y="72"/>
                          </a:lnTo>
                          <a:lnTo>
                            <a:pt x="82" y="74"/>
                          </a:lnTo>
                          <a:lnTo>
                            <a:pt x="80" y="76"/>
                          </a:lnTo>
                          <a:lnTo>
                            <a:pt x="79" y="77"/>
                          </a:lnTo>
                          <a:lnTo>
                            <a:pt x="79" y="78"/>
                          </a:lnTo>
                          <a:lnTo>
                            <a:pt x="52" y="92"/>
                          </a:lnTo>
                          <a:lnTo>
                            <a:pt x="87" y="77"/>
                          </a:lnTo>
                          <a:lnTo>
                            <a:pt x="87" y="76"/>
                          </a:lnTo>
                          <a:lnTo>
                            <a:pt x="88" y="75"/>
                          </a:lnTo>
                          <a:lnTo>
                            <a:pt x="92" y="76"/>
                          </a:lnTo>
                          <a:lnTo>
                            <a:pt x="98" y="75"/>
                          </a:lnTo>
                          <a:lnTo>
                            <a:pt x="105" y="73"/>
                          </a:lnTo>
                          <a:lnTo>
                            <a:pt x="112" y="70"/>
                          </a:lnTo>
                          <a:lnTo>
                            <a:pt x="120" y="70"/>
                          </a:lnTo>
                          <a:lnTo>
                            <a:pt x="128" y="71"/>
                          </a:lnTo>
                          <a:lnTo>
                            <a:pt x="136" y="71"/>
                          </a:lnTo>
                          <a:lnTo>
                            <a:pt x="142" y="72"/>
                          </a:lnTo>
                          <a:lnTo>
                            <a:pt x="142" y="81"/>
                          </a:lnTo>
                          <a:lnTo>
                            <a:pt x="142" y="93"/>
                          </a:lnTo>
                          <a:lnTo>
                            <a:pt x="142" y="105"/>
                          </a:lnTo>
                          <a:lnTo>
                            <a:pt x="142" y="118"/>
                          </a:lnTo>
                          <a:lnTo>
                            <a:pt x="142" y="123"/>
                          </a:lnTo>
                          <a:lnTo>
                            <a:pt x="142" y="129"/>
                          </a:lnTo>
                          <a:lnTo>
                            <a:pt x="141" y="134"/>
                          </a:lnTo>
                          <a:lnTo>
                            <a:pt x="141" y="137"/>
                          </a:lnTo>
                          <a:lnTo>
                            <a:pt x="141" y="141"/>
                          </a:lnTo>
                          <a:lnTo>
                            <a:pt x="141" y="143"/>
                          </a:lnTo>
                          <a:lnTo>
                            <a:pt x="141" y="145"/>
                          </a:lnTo>
                          <a:lnTo>
                            <a:pt x="119" y="133"/>
                          </a:lnTo>
                          <a:lnTo>
                            <a:pt x="111" y="104"/>
                          </a:lnTo>
                          <a:lnTo>
                            <a:pt x="39" y="104"/>
                          </a:lnTo>
                          <a:lnTo>
                            <a:pt x="40" y="102"/>
                          </a:lnTo>
                          <a:lnTo>
                            <a:pt x="41" y="100"/>
                          </a:lnTo>
                          <a:lnTo>
                            <a:pt x="42" y="95"/>
                          </a:lnTo>
                          <a:lnTo>
                            <a:pt x="45" y="91"/>
                          </a:lnTo>
                          <a:lnTo>
                            <a:pt x="46" y="86"/>
                          </a:lnTo>
                          <a:lnTo>
                            <a:pt x="48" y="81"/>
                          </a:lnTo>
                          <a:lnTo>
                            <a:pt x="50" y="79"/>
                          </a:lnTo>
                          <a:lnTo>
                            <a:pt x="51" y="77"/>
                          </a:lnTo>
                          <a:lnTo>
                            <a:pt x="11" y="64"/>
                          </a:lnTo>
                          <a:lnTo>
                            <a:pt x="24" y="51"/>
                          </a:lnTo>
                          <a:lnTo>
                            <a:pt x="0" y="39"/>
                          </a:lnTo>
                        </a:path>
                      </a:pathLst>
                    </a:custGeom>
                    <a:solidFill>
                      <a:srgbClr val="EBC2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7" name="Freeform 620"/>
                    <p:cNvSpPr>
                      <a:spLocks/>
                    </p:cNvSpPr>
                    <p:nvPr/>
                  </p:nvSpPr>
                  <p:spPr bwMode="auto">
                    <a:xfrm>
                      <a:off x="2481" y="2577"/>
                      <a:ext cx="39" cy="20"/>
                    </a:xfrm>
                    <a:custGeom>
                      <a:avLst/>
                      <a:gdLst>
                        <a:gd name="T0" fmla="*/ 0 w 39"/>
                        <a:gd name="T1" fmla="*/ 19 h 20"/>
                        <a:gd name="T2" fmla="*/ 2 w 39"/>
                        <a:gd name="T3" fmla="*/ 13 h 20"/>
                        <a:gd name="T4" fmla="*/ 6 w 39"/>
                        <a:gd name="T5" fmla="*/ 7 h 20"/>
                        <a:gd name="T6" fmla="*/ 6 w 39"/>
                        <a:gd name="T7" fmla="*/ 5 h 20"/>
                        <a:gd name="T8" fmla="*/ 7 w 39"/>
                        <a:gd name="T9" fmla="*/ 2 h 20"/>
                        <a:gd name="T10" fmla="*/ 8 w 39"/>
                        <a:gd name="T11" fmla="*/ 0 h 20"/>
                        <a:gd name="T12" fmla="*/ 8 w 39"/>
                        <a:gd name="T13" fmla="*/ 0 h 20"/>
                        <a:gd name="T14" fmla="*/ 20 w 39"/>
                        <a:gd name="T15" fmla="*/ 11 h 20"/>
                        <a:gd name="T16" fmla="*/ 30 w 39"/>
                        <a:gd name="T17" fmla="*/ 5 h 20"/>
                        <a:gd name="T18" fmla="*/ 37 w 39"/>
                        <a:gd name="T19" fmla="*/ 9 h 20"/>
                        <a:gd name="T20" fmla="*/ 37 w 39"/>
                        <a:gd name="T21" fmla="*/ 11 h 20"/>
                        <a:gd name="T22" fmla="*/ 37 w 39"/>
                        <a:gd name="T23" fmla="*/ 13 h 20"/>
                        <a:gd name="T24" fmla="*/ 38 w 39"/>
                        <a:gd name="T25" fmla="*/ 17 h 20"/>
                        <a:gd name="T26" fmla="*/ 28 w 39"/>
                        <a:gd name="T27" fmla="*/ 17 h 20"/>
                        <a:gd name="T28" fmla="*/ 19 w 39"/>
                        <a:gd name="T29" fmla="*/ 17 h 20"/>
                        <a:gd name="T30" fmla="*/ 9 w 39"/>
                        <a:gd name="T31" fmla="*/ 18 h 20"/>
                        <a:gd name="T32" fmla="*/ 0 w 39"/>
                        <a:gd name="T3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20">
                          <a:moveTo>
                            <a:pt x="0" y="19"/>
                          </a:moveTo>
                          <a:lnTo>
                            <a:pt x="2" y="13"/>
                          </a:lnTo>
                          <a:lnTo>
                            <a:pt x="6" y="7"/>
                          </a:lnTo>
                          <a:lnTo>
                            <a:pt x="6" y="5"/>
                          </a:lnTo>
                          <a:lnTo>
                            <a:pt x="7" y="2"/>
                          </a:lnTo>
                          <a:lnTo>
                            <a:pt x="8" y="0"/>
                          </a:lnTo>
                          <a:lnTo>
                            <a:pt x="8" y="0"/>
                          </a:lnTo>
                          <a:lnTo>
                            <a:pt x="20" y="11"/>
                          </a:lnTo>
                          <a:lnTo>
                            <a:pt x="30" y="5"/>
                          </a:lnTo>
                          <a:lnTo>
                            <a:pt x="37" y="9"/>
                          </a:lnTo>
                          <a:lnTo>
                            <a:pt x="37" y="11"/>
                          </a:lnTo>
                          <a:lnTo>
                            <a:pt x="37" y="13"/>
                          </a:lnTo>
                          <a:lnTo>
                            <a:pt x="38" y="17"/>
                          </a:lnTo>
                          <a:lnTo>
                            <a:pt x="28" y="17"/>
                          </a:lnTo>
                          <a:lnTo>
                            <a:pt x="19" y="17"/>
                          </a:lnTo>
                          <a:lnTo>
                            <a:pt x="9" y="18"/>
                          </a:lnTo>
                          <a:lnTo>
                            <a:pt x="0" y="19"/>
                          </a:lnTo>
                        </a:path>
                      </a:pathLst>
                    </a:custGeom>
                    <a:solidFill>
                      <a:srgbClr val="EBC2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8" name="Freeform 621"/>
                    <p:cNvSpPr>
                      <a:spLocks/>
                    </p:cNvSpPr>
                    <p:nvPr/>
                  </p:nvSpPr>
                  <p:spPr bwMode="auto">
                    <a:xfrm>
                      <a:off x="2495" y="2645"/>
                      <a:ext cx="113" cy="106"/>
                    </a:xfrm>
                    <a:custGeom>
                      <a:avLst/>
                      <a:gdLst>
                        <a:gd name="T0" fmla="*/ 35 w 113"/>
                        <a:gd name="T1" fmla="*/ 13 h 106"/>
                        <a:gd name="T2" fmla="*/ 39 w 113"/>
                        <a:gd name="T3" fmla="*/ 24 h 106"/>
                        <a:gd name="T4" fmla="*/ 40 w 113"/>
                        <a:gd name="T5" fmla="*/ 28 h 106"/>
                        <a:gd name="T6" fmla="*/ 40 w 113"/>
                        <a:gd name="T7" fmla="*/ 28 h 106"/>
                        <a:gd name="T8" fmla="*/ 39 w 113"/>
                        <a:gd name="T9" fmla="*/ 25 h 106"/>
                        <a:gd name="T10" fmla="*/ 36 w 113"/>
                        <a:gd name="T11" fmla="*/ 14 h 106"/>
                        <a:gd name="T12" fmla="*/ 40 w 113"/>
                        <a:gd name="T13" fmla="*/ 7 h 106"/>
                        <a:gd name="T14" fmla="*/ 47 w 113"/>
                        <a:gd name="T15" fmla="*/ 12 h 106"/>
                        <a:gd name="T16" fmla="*/ 49 w 113"/>
                        <a:gd name="T17" fmla="*/ 17 h 106"/>
                        <a:gd name="T18" fmla="*/ 48 w 113"/>
                        <a:gd name="T19" fmla="*/ 22 h 106"/>
                        <a:gd name="T20" fmla="*/ 44 w 113"/>
                        <a:gd name="T21" fmla="*/ 30 h 106"/>
                        <a:gd name="T22" fmla="*/ 39 w 113"/>
                        <a:gd name="T23" fmla="*/ 36 h 106"/>
                        <a:gd name="T24" fmla="*/ 37 w 113"/>
                        <a:gd name="T25" fmla="*/ 40 h 106"/>
                        <a:gd name="T26" fmla="*/ 39 w 113"/>
                        <a:gd name="T27" fmla="*/ 44 h 106"/>
                        <a:gd name="T28" fmla="*/ 43 w 113"/>
                        <a:gd name="T29" fmla="*/ 51 h 106"/>
                        <a:gd name="T30" fmla="*/ 52 w 113"/>
                        <a:gd name="T31" fmla="*/ 56 h 106"/>
                        <a:gd name="T32" fmla="*/ 62 w 113"/>
                        <a:gd name="T33" fmla="*/ 66 h 106"/>
                        <a:gd name="T34" fmla="*/ 64 w 113"/>
                        <a:gd name="T35" fmla="*/ 78 h 106"/>
                        <a:gd name="T36" fmla="*/ 65 w 113"/>
                        <a:gd name="T37" fmla="*/ 87 h 106"/>
                        <a:gd name="T38" fmla="*/ 67 w 113"/>
                        <a:gd name="T39" fmla="*/ 92 h 106"/>
                        <a:gd name="T40" fmla="*/ 94 w 113"/>
                        <a:gd name="T41" fmla="*/ 94 h 106"/>
                        <a:gd name="T42" fmla="*/ 96 w 113"/>
                        <a:gd name="T43" fmla="*/ 91 h 106"/>
                        <a:gd name="T44" fmla="*/ 100 w 113"/>
                        <a:gd name="T45" fmla="*/ 88 h 106"/>
                        <a:gd name="T46" fmla="*/ 107 w 113"/>
                        <a:gd name="T47" fmla="*/ 84 h 106"/>
                        <a:gd name="T48" fmla="*/ 112 w 113"/>
                        <a:gd name="T49" fmla="*/ 79 h 106"/>
                        <a:gd name="T50" fmla="*/ 112 w 113"/>
                        <a:gd name="T51" fmla="*/ 78 h 106"/>
                        <a:gd name="T52" fmla="*/ 111 w 113"/>
                        <a:gd name="T53" fmla="*/ 74 h 106"/>
                        <a:gd name="T54" fmla="*/ 103 w 113"/>
                        <a:gd name="T55" fmla="*/ 68 h 106"/>
                        <a:gd name="T56" fmla="*/ 85 w 113"/>
                        <a:gd name="T57" fmla="*/ 64 h 106"/>
                        <a:gd name="T58" fmla="*/ 76 w 113"/>
                        <a:gd name="T59" fmla="*/ 64 h 106"/>
                        <a:gd name="T60" fmla="*/ 58 w 113"/>
                        <a:gd name="T61" fmla="*/ 83 h 106"/>
                        <a:gd name="T62" fmla="*/ 0 w 113"/>
                        <a:gd name="T63" fmla="*/ 78 h 106"/>
                        <a:gd name="T64" fmla="*/ 7 w 113"/>
                        <a:gd name="T65" fmla="*/ 17 h 106"/>
                        <a:gd name="T66" fmla="*/ 7 w 113"/>
                        <a:gd name="T67" fmla="*/ 14 h 106"/>
                        <a:gd name="T68" fmla="*/ 5 w 113"/>
                        <a:gd name="T69" fmla="*/ 6 h 106"/>
                        <a:gd name="T70" fmla="*/ 12 w 113"/>
                        <a:gd name="T71" fmla="*/ 1 h 106"/>
                        <a:gd name="T72" fmla="*/ 26 w 113"/>
                        <a:gd name="T7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3" h="106">
                          <a:moveTo>
                            <a:pt x="32" y="4"/>
                          </a:moveTo>
                          <a:lnTo>
                            <a:pt x="35" y="13"/>
                          </a:lnTo>
                          <a:lnTo>
                            <a:pt x="37" y="21"/>
                          </a:lnTo>
                          <a:lnTo>
                            <a:pt x="39" y="24"/>
                          </a:lnTo>
                          <a:lnTo>
                            <a:pt x="40" y="27"/>
                          </a:lnTo>
                          <a:lnTo>
                            <a:pt x="40" y="28"/>
                          </a:lnTo>
                          <a:lnTo>
                            <a:pt x="40" y="29"/>
                          </a:lnTo>
                          <a:lnTo>
                            <a:pt x="40" y="28"/>
                          </a:lnTo>
                          <a:lnTo>
                            <a:pt x="40" y="27"/>
                          </a:lnTo>
                          <a:lnTo>
                            <a:pt x="39" y="25"/>
                          </a:lnTo>
                          <a:lnTo>
                            <a:pt x="38" y="22"/>
                          </a:lnTo>
                          <a:lnTo>
                            <a:pt x="36" y="14"/>
                          </a:lnTo>
                          <a:lnTo>
                            <a:pt x="34" y="5"/>
                          </a:lnTo>
                          <a:lnTo>
                            <a:pt x="40" y="7"/>
                          </a:lnTo>
                          <a:lnTo>
                            <a:pt x="44" y="9"/>
                          </a:lnTo>
                          <a:lnTo>
                            <a:pt x="47" y="12"/>
                          </a:lnTo>
                          <a:lnTo>
                            <a:pt x="48" y="14"/>
                          </a:lnTo>
                          <a:lnTo>
                            <a:pt x="49" y="17"/>
                          </a:lnTo>
                          <a:lnTo>
                            <a:pt x="49" y="19"/>
                          </a:lnTo>
                          <a:lnTo>
                            <a:pt x="48" y="22"/>
                          </a:lnTo>
                          <a:lnTo>
                            <a:pt x="47" y="25"/>
                          </a:lnTo>
                          <a:lnTo>
                            <a:pt x="44" y="30"/>
                          </a:lnTo>
                          <a:lnTo>
                            <a:pt x="40" y="35"/>
                          </a:lnTo>
                          <a:lnTo>
                            <a:pt x="39" y="36"/>
                          </a:lnTo>
                          <a:lnTo>
                            <a:pt x="38" y="38"/>
                          </a:lnTo>
                          <a:lnTo>
                            <a:pt x="37" y="40"/>
                          </a:lnTo>
                          <a:lnTo>
                            <a:pt x="38" y="41"/>
                          </a:lnTo>
                          <a:lnTo>
                            <a:pt x="39" y="44"/>
                          </a:lnTo>
                          <a:lnTo>
                            <a:pt x="40" y="47"/>
                          </a:lnTo>
                          <a:lnTo>
                            <a:pt x="43" y="51"/>
                          </a:lnTo>
                          <a:lnTo>
                            <a:pt x="46" y="53"/>
                          </a:lnTo>
                          <a:lnTo>
                            <a:pt x="52" y="56"/>
                          </a:lnTo>
                          <a:lnTo>
                            <a:pt x="61" y="59"/>
                          </a:lnTo>
                          <a:lnTo>
                            <a:pt x="62" y="66"/>
                          </a:lnTo>
                          <a:lnTo>
                            <a:pt x="63" y="72"/>
                          </a:lnTo>
                          <a:lnTo>
                            <a:pt x="64" y="78"/>
                          </a:lnTo>
                          <a:lnTo>
                            <a:pt x="65" y="83"/>
                          </a:lnTo>
                          <a:lnTo>
                            <a:pt x="65" y="87"/>
                          </a:lnTo>
                          <a:lnTo>
                            <a:pt x="66" y="90"/>
                          </a:lnTo>
                          <a:lnTo>
                            <a:pt x="67" y="92"/>
                          </a:lnTo>
                          <a:lnTo>
                            <a:pt x="93" y="95"/>
                          </a:lnTo>
                          <a:lnTo>
                            <a:pt x="94" y="94"/>
                          </a:lnTo>
                          <a:lnTo>
                            <a:pt x="95" y="93"/>
                          </a:lnTo>
                          <a:lnTo>
                            <a:pt x="96" y="91"/>
                          </a:lnTo>
                          <a:lnTo>
                            <a:pt x="98" y="90"/>
                          </a:lnTo>
                          <a:lnTo>
                            <a:pt x="100" y="88"/>
                          </a:lnTo>
                          <a:lnTo>
                            <a:pt x="103" y="86"/>
                          </a:lnTo>
                          <a:lnTo>
                            <a:pt x="107" y="84"/>
                          </a:lnTo>
                          <a:lnTo>
                            <a:pt x="109" y="81"/>
                          </a:lnTo>
                          <a:lnTo>
                            <a:pt x="112" y="79"/>
                          </a:lnTo>
                          <a:lnTo>
                            <a:pt x="112" y="78"/>
                          </a:lnTo>
                          <a:lnTo>
                            <a:pt x="112" y="78"/>
                          </a:lnTo>
                          <a:lnTo>
                            <a:pt x="112" y="76"/>
                          </a:lnTo>
                          <a:lnTo>
                            <a:pt x="111" y="74"/>
                          </a:lnTo>
                          <a:lnTo>
                            <a:pt x="109" y="71"/>
                          </a:lnTo>
                          <a:lnTo>
                            <a:pt x="103" y="68"/>
                          </a:lnTo>
                          <a:lnTo>
                            <a:pt x="94" y="66"/>
                          </a:lnTo>
                          <a:lnTo>
                            <a:pt x="85" y="64"/>
                          </a:lnTo>
                          <a:lnTo>
                            <a:pt x="75" y="63"/>
                          </a:lnTo>
                          <a:lnTo>
                            <a:pt x="76" y="64"/>
                          </a:lnTo>
                          <a:lnTo>
                            <a:pt x="77" y="65"/>
                          </a:lnTo>
                          <a:lnTo>
                            <a:pt x="58" y="83"/>
                          </a:lnTo>
                          <a:lnTo>
                            <a:pt x="78" y="105"/>
                          </a:lnTo>
                          <a:lnTo>
                            <a:pt x="0" y="78"/>
                          </a:lnTo>
                          <a:lnTo>
                            <a:pt x="4" y="62"/>
                          </a:lnTo>
                          <a:lnTo>
                            <a:pt x="7" y="17"/>
                          </a:lnTo>
                          <a:lnTo>
                            <a:pt x="7" y="16"/>
                          </a:lnTo>
                          <a:lnTo>
                            <a:pt x="7" y="14"/>
                          </a:lnTo>
                          <a:lnTo>
                            <a:pt x="7" y="12"/>
                          </a:lnTo>
                          <a:lnTo>
                            <a:pt x="5" y="6"/>
                          </a:lnTo>
                          <a:lnTo>
                            <a:pt x="4" y="0"/>
                          </a:lnTo>
                          <a:lnTo>
                            <a:pt x="12" y="1"/>
                          </a:lnTo>
                          <a:lnTo>
                            <a:pt x="20" y="1"/>
                          </a:lnTo>
                          <a:lnTo>
                            <a:pt x="26" y="2"/>
                          </a:lnTo>
                          <a:lnTo>
                            <a:pt x="32" y="4"/>
                          </a:lnTo>
                        </a:path>
                      </a:pathLst>
                    </a:custGeom>
                    <a:solidFill>
                      <a:srgbClr val="EBC2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grpSp>
          <p:nvGrpSpPr>
            <p:cNvPr id="188" name="Group 622"/>
            <p:cNvGrpSpPr>
              <a:grpSpLocks/>
            </p:cNvGrpSpPr>
            <p:nvPr/>
          </p:nvGrpSpPr>
          <p:grpSpPr bwMode="auto">
            <a:xfrm>
              <a:off x="2748128" y="2906409"/>
              <a:ext cx="209384" cy="145466"/>
              <a:chOff x="2460" y="2709"/>
              <a:chExt cx="83" cy="41"/>
            </a:xfrm>
          </p:grpSpPr>
          <p:sp>
            <p:nvSpPr>
              <p:cNvPr id="503" name="Freeform 623"/>
              <p:cNvSpPr>
                <a:spLocks/>
              </p:cNvSpPr>
              <p:nvPr/>
            </p:nvSpPr>
            <p:spPr bwMode="auto">
              <a:xfrm>
                <a:off x="2519" y="2724"/>
                <a:ext cx="9" cy="5"/>
              </a:xfrm>
              <a:custGeom>
                <a:avLst/>
                <a:gdLst>
                  <a:gd name="T0" fmla="*/ 3 w 9"/>
                  <a:gd name="T1" fmla="*/ 0 h 5"/>
                  <a:gd name="T2" fmla="*/ 1 w 9"/>
                  <a:gd name="T3" fmla="*/ 0 h 5"/>
                  <a:gd name="T4" fmla="*/ 0 w 9"/>
                  <a:gd name="T5" fmla="*/ 4 h 5"/>
                  <a:gd name="T6" fmla="*/ 4 w 9"/>
                  <a:gd name="T7" fmla="*/ 4 h 5"/>
                  <a:gd name="T8" fmla="*/ 6 w 9"/>
                  <a:gd name="T9" fmla="*/ 4 h 5"/>
                  <a:gd name="T10" fmla="*/ 8 w 9"/>
                  <a:gd name="T11" fmla="*/ 2 h 5"/>
                  <a:gd name="T12" fmla="*/ 6 w 9"/>
                  <a:gd name="T13" fmla="*/ 1 h 5"/>
                  <a:gd name="T14" fmla="*/ 3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3" y="0"/>
                    </a:moveTo>
                    <a:lnTo>
                      <a:pt x="1" y="0"/>
                    </a:lnTo>
                    <a:lnTo>
                      <a:pt x="0" y="4"/>
                    </a:lnTo>
                    <a:lnTo>
                      <a:pt x="4" y="4"/>
                    </a:lnTo>
                    <a:lnTo>
                      <a:pt x="6" y="4"/>
                    </a:lnTo>
                    <a:lnTo>
                      <a:pt x="8" y="2"/>
                    </a:lnTo>
                    <a:lnTo>
                      <a:pt x="6" y="1"/>
                    </a:lnTo>
                    <a:lnTo>
                      <a:pt x="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4" name="Freeform 624"/>
              <p:cNvSpPr>
                <a:spLocks/>
              </p:cNvSpPr>
              <p:nvPr/>
            </p:nvSpPr>
            <p:spPr bwMode="auto">
              <a:xfrm>
                <a:off x="2517" y="2724"/>
                <a:ext cx="11" cy="9"/>
              </a:xfrm>
              <a:custGeom>
                <a:avLst/>
                <a:gdLst>
                  <a:gd name="T0" fmla="*/ 4 w 11"/>
                  <a:gd name="T1" fmla="*/ 1 h 9"/>
                  <a:gd name="T2" fmla="*/ 1 w 11"/>
                  <a:gd name="T3" fmla="*/ 0 h 9"/>
                  <a:gd name="T4" fmla="*/ 0 w 11"/>
                  <a:gd name="T5" fmla="*/ 7 h 9"/>
                  <a:gd name="T6" fmla="*/ 5 w 11"/>
                  <a:gd name="T7" fmla="*/ 8 h 9"/>
                  <a:gd name="T8" fmla="*/ 8 w 11"/>
                  <a:gd name="T9" fmla="*/ 7 h 9"/>
                  <a:gd name="T10" fmla="*/ 10 w 11"/>
                  <a:gd name="T11" fmla="*/ 5 h 9"/>
                  <a:gd name="T12" fmla="*/ 8 w 11"/>
                  <a:gd name="T13" fmla="*/ 2 h 9"/>
                  <a:gd name="T14" fmla="*/ 4 w 11"/>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4" y="1"/>
                    </a:moveTo>
                    <a:lnTo>
                      <a:pt x="1" y="0"/>
                    </a:lnTo>
                    <a:lnTo>
                      <a:pt x="0" y="7"/>
                    </a:lnTo>
                    <a:lnTo>
                      <a:pt x="5" y="8"/>
                    </a:lnTo>
                    <a:lnTo>
                      <a:pt x="8" y="7"/>
                    </a:lnTo>
                    <a:lnTo>
                      <a:pt x="10" y="5"/>
                    </a:lnTo>
                    <a:lnTo>
                      <a:pt x="8" y="2"/>
                    </a:lnTo>
                    <a:lnTo>
                      <a:pt x="4"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5" name="Freeform 625"/>
              <p:cNvSpPr>
                <a:spLocks/>
              </p:cNvSpPr>
              <p:nvPr/>
            </p:nvSpPr>
            <p:spPr bwMode="auto">
              <a:xfrm>
                <a:off x="2463" y="2720"/>
                <a:ext cx="48" cy="30"/>
              </a:xfrm>
              <a:custGeom>
                <a:avLst/>
                <a:gdLst>
                  <a:gd name="T0" fmla="*/ 0 w 48"/>
                  <a:gd name="T1" fmla="*/ 3 h 30"/>
                  <a:gd name="T2" fmla="*/ 2 w 48"/>
                  <a:gd name="T3" fmla="*/ 9 h 30"/>
                  <a:gd name="T4" fmla="*/ 7 w 48"/>
                  <a:gd name="T5" fmla="*/ 14 h 30"/>
                  <a:gd name="T6" fmla="*/ 34 w 48"/>
                  <a:gd name="T7" fmla="*/ 29 h 30"/>
                  <a:gd name="T8" fmla="*/ 40 w 48"/>
                  <a:gd name="T9" fmla="*/ 29 h 30"/>
                  <a:gd name="T10" fmla="*/ 45 w 48"/>
                  <a:gd name="T11" fmla="*/ 26 h 30"/>
                  <a:gd name="T12" fmla="*/ 47 w 48"/>
                  <a:gd name="T13" fmla="*/ 23 h 30"/>
                  <a:gd name="T14" fmla="*/ 42 w 48"/>
                  <a:gd name="T15" fmla="*/ 17 h 30"/>
                  <a:gd name="T16" fmla="*/ 10 w 48"/>
                  <a:gd name="T17" fmla="*/ 0 h 30"/>
                  <a:gd name="T18" fmla="*/ 4 w 48"/>
                  <a:gd name="T19" fmla="*/ 1 h 30"/>
                  <a:gd name="T20" fmla="*/ 0 w 48"/>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30">
                    <a:moveTo>
                      <a:pt x="0" y="3"/>
                    </a:moveTo>
                    <a:lnTo>
                      <a:pt x="2" y="9"/>
                    </a:lnTo>
                    <a:lnTo>
                      <a:pt x="7" y="14"/>
                    </a:lnTo>
                    <a:lnTo>
                      <a:pt x="34" y="29"/>
                    </a:lnTo>
                    <a:lnTo>
                      <a:pt x="40" y="29"/>
                    </a:lnTo>
                    <a:lnTo>
                      <a:pt x="45" y="26"/>
                    </a:lnTo>
                    <a:lnTo>
                      <a:pt x="47" y="23"/>
                    </a:lnTo>
                    <a:lnTo>
                      <a:pt x="42" y="17"/>
                    </a:lnTo>
                    <a:lnTo>
                      <a:pt x="10" y="0"/>
                    </a:lnTo>
                    <a:lnTo>
                      <a:pt x="4" y="1"/>
                    </a:lnTo>
                    <a:lnTo>
                      <a:pt x="0" y="3"/>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6" name="Freeform 626"/>
              <p:cNvSpPr>
                <a:spLocks/>
              </p:cNvSpPr>
              <p:nvPr/>
            </p:nvSpPr>
            <p:spPr bwMode="auto">
              <a:xfrm>
                <a:off x="2460" y="2720"/>
                <a:ext cx="51" cy="30"/>
              </a:xfrm>
              <a:custGeom>
                <a:avLst/>
                <a:gdLst>
                  <a:gd name="T0" fmla="*/ 0 w 51"/>
                  <a:gd name="T1" fmla="*/ 3 h 30"/>
                  <a:gd name="T2" fmla="*/ 3 w 51"/>
                  <a:gd name="T3" fmla="*/ 9 h 30"/>
                  <a:gd name="T4" fmla="*/ 7 w 51"/>
                  <a:gd name="T5" fmla="*/ 14 h 30"/>
                  <a:gd name="T6" fmla="*/ 36 w 51"/>
                  <a:gd name="T7" fmla="*/ 29 h 30"/>
                  <a:gd name="T8" fmla="*/ 43 w 51"/>
                  <a:gd name="T9" fmla="*/ 29 h 30"/>
                  <a:gd name="T10" fmla="*/ 47 w 51"/>
                  <a:gd name="T11" fmla="*/ 26 h 30"/>
                  <a:gd name="T12" fmla="*/ 50 w 51"/>
                  <a:gd name="T13" fmla="*/ 23 h 30"/>
                  <a:gd name="T14" fmla="*/ 44 w 51"/>
                  <a:gd name="T15" fmla="*/ 17 h 30"/>
                  <a:gd name="T16" fmla="*/ 11 w 51"/>
                  <a:gd name="T17" fmla="*/ 0 h 30"/>
                  <a:gd name="T18" fmla="*/ 5 w 51"/>
                  <a:gd name="T19" fmla="*/ 1 h 30"/>
                  <a:gd name="T20" fmla="*/ 0 w 51"/>
                  <a:gd name="T21"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30">
                    <a:moveTo>
                      <a:pt x="0" y="3"/>
                    </a:moveTo>
                    <a:lnTo>
                      <a:pt x="3" y="9"/>
                    </a:lnTo>
                    <a:lnTo>
                      <a:pt x="7" y="14"/>
                    </a:lnTo>
                    <a:lnTo>
                      <a:pt x="36" y="29"/>
                    </a:lnTo>
                    <a:lnTo>
                      <a:pt x="43" y="29"/>
                    </a:lnTo>
                    <a:lnTo>
                      <a:pt x="47" y="26"/>
                    </a:lnTo>
                    <a:lnTo>
                      <a:pt x="50" y="23"/>
                    </a:lnTo>
                    <a:lnTo>
                      <a:pt x="44" y="17"/>
                    </a:lnTo>
                    <a:lnTo>
                      <a:pt x="11" y="0"/>
                    </a:lnTo>
                    <a:lnTo>
                      <a:pt x="5" y="1"/>
                    </a:lnTo>
                    <a:lnTo>
                      <a:pt x="0" y="3"/>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7" name="Freeform 627"/>
              <p:cNvSpPr>
                <a:spLocks/>
              </p:cNvSpPr>
              <p:nvPr/>
            </p:nvSpPr>
            <p:spPr bwMode="auto">
              <a:xfrm>
                <a:off x="2463" y="2713"/>
                <a:ext cx="70" cy="33"/>
              </a:xfrm>
              <a:custGeom>
                <a:avLst/>
                <a:gdLst>
                  <a:gd name="T0" fmla="*/ 57 w 70"/>
                  <a:gd name="T1" fmla="*/ 8 h 33"/>
                  <a:gd name="T2" fmla="*/ 57 w 70"/>
                  <a:gd name="T3" fmla="*/ 8 h 33"/>
                  <a:gd name="T4" fmla="*/ 65 w 70"/>
                  <a:gd name="T5" fmla="*/ 10 h 33"/>
                  <a:gd name="T6" fmla="*/ 69 w 70"/>
                  <a:gd name="T7" fmla="*/ 13 h 33"/>
                  <a:gd name="T8" fmla="*/ 65 w 70"/>
                  <a:gd name="T9" fmla="*/ 17 h 33"/>
                  <a:gd name="T10" fmla="*/ 62 w 70"/>
                  <a:gd name="T11" fmla="*/ 14 h 33"/>
                  <a:gd name="T12" fmla="*/ 57 w 70"/>
                  <a:gd name="T13" fmla="*/ 13 h 33"/>
                  <a:gd name="T14" fmla="*/ 57 w 70"/>
                  <a:gd name="T15" fmla="*/ 16 h 33"/>
                  <a:gd name="T16" fmla="*/ 55 w 70"/>
                  <a:gd name="T17" fmla="*/ 21 h 33"/>
                  <a:gd name="T18" fmla="*/ 50 w 70"/>
                  <a:gd name="T19" fmla="*/ 22 h 33"/>
                  <a:gd name="T20" fmla="*/ 54 w 70"/>
                  <a:gd name="T21" fmla="*/ 26 h 33"/>
                  <a:gd name="T22" fmla="*/ 55 w 70"/>
                  <a:gd name="T23" fmla="*/ 28 h 33"/>
                  <a:gd name="T24" fmla="*/ 50 w 70"/>
                  <a:gd name="T25" fmla="*/ 32 h 33"/>
                  <a:gd name="T26" fmla="*/ 49 w 70"/>
                  <a:gd name="T27" fmla="*/ 28 h 33"/>
                  <a:gd name="T28" fmla="*/ 45 w 70"/>
                  <a:gd name="T29" fmla="*/ 25 h 33"/>
                  <a:gd name="T30" fmla="*/ 39 w 70"/>
                  <a:gd name="T31" fmla="*/ 22 h 33"/>
                  <a:gd name="T32" fmla="*/ 28 w 70"/>
                  <a:gd name="T33" fmla="*/ 18 h 33"/>
                  <a:gd name="T34" fmla="*/ 17 w 70"/>
                  <a:gd name="T35" fmla="*/ 15 h 33"/>
                  <a:gd name="T36" fmla="*/ 8 w 70"/>
                  <a:gd name="T37" fmla="*/ 12 h 33"/>
                  <a:gd name="T38" fmla="*/ 4 w 70"/>
                  <a:gd name="T39" fmla="*/ 13 h 33"/>
                  <a:gd name="T40" fmla="*/ 0 w 70"/>
                  <a:gd name="T41" fmla="*/ 13 h 33"/>
                  <a:gd name="T42" fmla="*/ 13 w 70"/>
                  <a:gd name="T43" fmla="*/ 0 h 33"/>
                  <a:gd name="T44" fmla="*/ 20 w 70"/>
                  <a:gd name="T45" fmla="*/ 0 h 33"/>
                  <a:gd name="T46" fmla="*/ 28 w 70"/>
                  <a:gd name="T47" fmla="*/ 0 h 33"/>
                  <a:gd name="T48" fmla="*/ 57 w 70"/>
                  <a:gd name="T49"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33">
                    <a:moveTo>
                      <a:pt x="57" y="8"/>
                    </a:moveTo>
                    <a:lnTo>
                      <a:pt x="57" y="8"/>
                    </a:lnTo>
                    <a:lnTo>
                      <a:pt x="65" y="10"/>
                    </a:lnTo>
                    <a:lnTo>
                      <a:pt x="69" y="13"/>
                    </a:lnTo>
                    <a:lnTo>
                      <a:pt x="65" y="17"/>
                    </a:lnTo>
                    <a:lnTo>
                      <a:pt x="62" y="14"/>
                    </a:lnTo>
                    <a:lnTo>
                      <a:pt x="57" y="13"/>
                    </a:lnTo>
                    <a:lnTo>
                      <a:pt x="57" y="16"/>
                    </a:lnTo>
                    <a:lnTo>
                      <a:pt x="55" y="21"/>
                    </a:lnTo>
                    <a:lnTo>
                      <a:pt x="50" y="22"/>
                    </a:lnTo>
                    <a:lnTo>
                      <a:pt x="54" y="26"/>
                    </a:lnTo>
                    <a:lnTo>
                      <a:pt x="55" y="28"/>
                    </a:lnTo>
                    <a:lnTo>
                      <a:pt x="50" y="32"/>
                    </a:lnTo>
                    <a:lnTo>
                      <a:pt x="49" y="28"/>
                    </a:lnTo>
                    <a:lnTo>
                      <a:pt x="45" y="25"/>
                    </a:lnTo>
                    <a:lnTo>
                      <a:pt x="39" y="22"/>
                    </a:lnTo>
                    <a:lnTo>
                      <a:pt x="28" y="18"/>
                    </a:lnTo>
                    <a:lnTo>
                      <a:pt x="17" y="15"/>
                    </a:lnTo>
                    <a:lnTo>
                      <a:pt x="8" y="12"/>
                    </a:lnTo>
                    <a:lnTo>
                      <a:pt x="4" y="13"/>
                    </a:lnTo>
                    <a:lnTo>
                      <a:pt x="0" y="13"/>
                    </a:lnTo>
                    <a:lnTo>
                      <a:pt x="13" y="0"/>
                    </a:lnTo>
                    <a:lnTo>
                      <a:pt x="20" y="0"/>
                    </a:lnTo>
                    <a:lnTo>
                      <a:pt x="28" y="0"/>
                    </a:lnTo>
                    <a:lnTo>
                      <a:pt x="57" y="8"/>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8" name="Freeform 628"/>
              <p:cNvSpPr>
                <a:spLocks/>
              </p:cNvSpPr>
              <p:nvPr/>
            </p:nvSpPr>
            <p:spPr bwMode="auto">
              <a:xfrm>
                <a:off x="2460" y="2713"/>
                <a:ext cx="73" cy="37"/>
              </a:xfrm>
              <a:custGeom>
                <a:avLst/>
                <a:gdLst>
                  <a:gd name="T0" fmla="*/ 59 w 73"/>
                  <a:gd name="T1" fmla="*/ 9 h 37"/>
                  <a:gd name="T2" fmla="*/ 68 w 73"/>
                  <a:gd name="T3" fmla="*/ 11 h 37"/>
                  <a:gd name="T4" fmla="*/ 72 w 73"/>
                  <a:gd name="T5" fmla="*/ 15 h 37"/>
                  <a:gd name="T6" fmla="*/ 68 w 73"/>
                  <a:gd name="T7" fmla="*/ 19 h 37"/>
                  <a:gd name="T8" fmla="*/ 65 w 73"/>
                  <a:gd name="T9" fmla="*/ 16 h 37"/>
                  <a:gd name="T10" fmla="*/ 60 w 73"/>
                  <a:gd name="T11" fmla="*/ 14 h 37"/>
                  <a:gd name="T12" fmla="*/ 60 w 73"/>
                  <a:gd name="T13" fmla="*/ 18 h 37"/>
                  <a:gd name="T14" fmla="*/ 58 w 73"/>
                  <a:gd name="T15" fmla="*/ 24 h 37"/>
                  <a:gd name="T16" fmla="*/ 52 w 73"/>
                  <a:gd name="T17" fmla="*/ 24 h 37"/>
                  <a:gd name="T18" fmla="*/ 57 w 73"/>
                  <a:gd name="T19" fmla="*/ 29 h 37"/>
                  <a:gd name="T20" fmla="*/ 58 w 73"/>
                  <a:gd name="T21" fmla="*/ 32 h 37"/>
                  <a:gd name="T22" fmla="*/ 52 w 73"/>
                  <a:gd name="T23" fmla="*/ 36 h 37"/>
                  <a:gd name="T24" fmla="*/ 51 w 73"/>
                  <a:gd name="T25" fmla="*/ 32 h 37"/>
                  <a:gd name="T26" fmla="*/ 47 w 73"/>
                  <a:gd name="T27" fmla="*/ 28 h 37"/>
                  <a:gd name="T28" fmla="*/ 41 w 73"/>
                  <a:gd name="T29" fmla="*/ 25 h 37"/>
                  <a:gd name="T30" fmla="*/ 29 w 73"/>
                  <a:gd name="T31" fmla="*/ 20 h 37"/>
                  <a:gd name="T32" fmla="*/ 18 w 73"/>
                  <a:gd name="T33" fmla="*/ 17 h 37"/>
                  <a:gd name="T34" fmla="*/ 9 w 73"/>
                  <a:gd name="T35" fmla="*/ 13 h 37"/>
                  <a:gd name="T36" fmla="*/ 4 w 73"/>
                  <a:gd name="T37" fmla="*/ 14 h 37"/>
                  <a:gd name="T38" fmla="*/ 0 w 73"/>
                  <a:gd name="T39" fmla="*/ 15 h 37"/>
                  <a:gd name="T40" fmla="*/ 13 w 73"/>
                  <a:gd name="T41" fmla="*/ 0 h 37"/>
                  <a:gd name="T42" fmla="*/ 21 w 73"/>
                  <a:gd name="T43" fmla="*/ 0 h 37"/>
                  <a:gd name="T44" fmla="*/ 29 w 73"/>
                  <a:gd name="T45" fmla="*/ 0 h 37"/>
                  <a:gd name="T46" fmla="*/ 59 w 73"/>
                  <a:gd name="T47"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37">
                    <a:moveTo>
                      <a:pt x="59" y="9"/>
                    </a:moveTo>
                    <a:lnTo>
                      <a:pt x="68" y="11"/>
                    </a:lnTo>
                    <a:lnTo>
                      <a:pt x="72" y="15"/>
                    </a:lnTo>
                    <a:lnTo>
                      <a:pt x="68" y="19"/>
                    </a:lnTo>
                    <a:lnTo>
                      <a:pt x="65" y="16"/>
                    </a:lnTo>
                    <a:lnTo>
                      <a:pt x="60" y="14"/>
                    </a:lnTo>
                    <a:lnTo>
                      <a:pt x="60" y="18"/>
                    </a:lnTo>
                    <a:lnTo>
                      <a:pt x="58" y="24"/>
                    </a:lnTo>
                    <a:lnTo>
                      <a:pt x="52" y="24"/>
                    </a:lnTo>
                    <a:lnTo>
                      <a:pt x="57" y="29"/>
                    </a:lnTo>
                    <a:lnTo>
                      <a:pt x="58" y="32"/>
                    </a:lnTo>
                    <a:lnTo>
                      <a:pt x="52" y="36"/>
                    </a:lnTo>
                    <a:lnTo>
                      <a:pt x="51" y="32"/>
                    </a:lnTo>
                    <a:lnTo>
                      <a:pt x="47" y="28"/>
                    </a:lnTo>
                    <a:lnTo>
                      <a:pt x="41" y="25"/>
                    </a:lnTo>
                    <a:lnTo>
                      <a:pt x="29" y="20"/>
                    </a:lnTo>
                    <a:lnTo>
                      <a:pt x="18" y="17"/>
                    </a:lnTo>
                    <a:lnTo>
                      <a:pt x="9" y="13"/>
                    </a:lnTo>
                    <a:lnTo>
                      <a:pt x="4" y="14"/>
                    </a:lnTo>
                    <a:lnTo>
                      <a:pt x="0" y="15"/>
                    </a:lnTo>
                    <a:lnTo>
                      <a:pt x="13" y="0"/>
                    </a:lnTo>
                    <a:lnTo>
                      <a:pt x="21" y="0"/>
                    </a:lnTo>
                    <a:lnTo>
                      <a:pt x="29" y="0"/>
                    </a:lnTo>
                    <a:lnTo>
                      <a:pt x="59" y="9"/>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9" name="Freeform 629"/>
              <p:cNvSpPr>
                <a:spLocks/>
              </p:cNvSpPr>
              <p:nvPr/>
            </p:nvSpPr>
            <p:spPr bwMode="auto">
              <a:xfrm>
                <a:off x="2486" y="2720"/>
                <a:ext cx="20" cy="13"/>
              </a:xfrm>
              <a:custGeom>
                <a:avLst/>
                <a:gdLst>
                  <a:gd name="T0" fmla="*/ 14 w 20"/>
                  <a:gd name="T1" fmla="*/ 7 h 13"/>
                  <a:gd name="T2" fmla="*/ 17 w 20"/>
                  <a:gd name="T3" fmla="*/ 9 h 13"/>
                  <a:gd name="T4" fmla="*/ 19 w 20"/>
                  <a:gd name="T5" fmla="*/ 12 h 13"/>
                  <a:gd name="T6" fmla="*/ 15 w 20"/>
                  <a:gd name="T7" fmla="*/ 10 h 13"/>
                  <a:gd name="T8" fmla="*/ 11 w 20"/>
                  <a:gd name="T9" fmla="*/ 8 h 13"/>
                  <a:gd name="T10" fmla="*/ 6 w 20"/>
                  <a:gd name="T11" fmla="*/ 7 h 13"/>
                  <a:gd name="T12" fmla="*/ 0 w 20"/>
                  <a:gd name="T13" fmla="*/ 3 h 13"/>
                  <a:gd name="T14" fmla="*/ 2 w 20"/>
                  <a:gd name="T15" fmla="*/ 0 h 13"/>
                  <a:gd name="T16" fmla="*/ 14 w 20"/>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3">
                    <a:moveTo>
                      <a:pt x="14" y="7"/>
                    </a:moveTo>
                    <a:lnTo>
                      <a:pt x="17" y="9"/>
                    </a:lnTo>
                    <a:lnTo>
                      <a:pt x="19" y="12"/>
                    </a:lnTo>
                    <a:lnTo>
                      <a:pt x="15" y="10"/>
                    </a:lnTo>
                    <a:lnTo>
                      <a:pt x="11" y="8"/>
                    </a:lnTo>
                    <a:lnTo>
                      <a:pt x="6" y="7"/>
                    </a:lnTo>
                    <a:lnTo>
                      <a:pt x="0" y="3"/>
                    </a:lnTo>
                    <a:lnTo>
                      <a:pt x="2" y="0"/>
                    </a:lnTo>
                    <a:lnTo>
                      <a:pt x="14" y="7"/>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0" name="Freeform 630"/>
              <p:cNvSpPr>
                <a:spLocks/>
              </p:cNvSpPr>
              <p:nvPr/>
            </p:nvSpPr>
            <p:spPr bwMode="auto">
              <a:xfrm>
                <a:off x="2483" y="2720"/>
                <a:ext cx="23" cy="16"/>
              </a:xfrm>
              <a:custGeom>
                <a:avLst/>
                <a:gdLst>
                  <a:gd name="T0" fmla="*/ 16 w 23"/>
                  <a:gd name="T1" fmla="*/ 8 h 16"/>
                  <a:gd name="T2" fmla="*/ 20 w 23"/>
                  <a:gd name="T3" fmla="*/ 11 h 16"/>
                  <a:gd name="T4" fmla="*/ 22 w 23"/>
                  <a:gd name="T5" fmla="*/ 15 h 16"/>
                  <a:gd name="T6" fmla="*/ 17 w 23"/>
                  <a:gd name="T7" fmla="*/ 13 h 16"/>
                  <a:gd name="T8" fmla="*/ 13 w 23"/>
                  <a:gd name="T9" fmla="*/ 10 h 16"/>
                  <a:gd name="T10" fmla="*/ 7 w 23"/>
                  <a:gd name="T11" fmla="*/ 8 h 16"/>
                  <a:gd name="T12" fmla="*/ 0 w 23"/>
                  <a:gd name="T13" fmla="*/ 3 h 16"/>
                  <a:gd name="T14" fmla="*/ 2 w 23"/>
                  <a:gd name="T15" fmla="*/ 0 h 16"/>
                  <a:gd name="T16" fmla="*/ 16 w 23"/>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6" y="8"/>
                    </a:moveTo>
                    <a:lnTo>
                      <a:pt x="20" y="11"/>
                    </a:lnTo>
                    <a:lnTo>
                      <a:pt x="22" y="15"/>
                    </a:lnTo>
                    <a:lnTo>
                      <a:pt x="17" y="13"/>
                    </a:lnTo>
                    <a:lnTo>
                      <a:pt x="13" y="10"/>
                    </a:lnTo>
                    <a:lnTo>
                      <a:pt x="7" y="8"/>
                    </a:lnTo>
                    <a:lnTo>
                      <a:pt x="0" y="3"/>
                    </a:lnTo>
                    <a:lnTo>
                      <a:pt x="2" y="0"/>
                    </a:lnTo>
                    <a:lnTo>
                      <a:pt x="16" y="8"/>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1" name="Freeform 631"/>
              <p:cNvSpPr>
                <a:spLocks/>
              </p:cNvSpPr>
              <p:nvPr/>
            </p:nvSpPr>
            <p:spPr bwMode="auto">
              <a:xfrm>
                <a:off x="2463" y="2713"/>
                <a:ext cx="16" cy="8"/>
              </a:xfrm>
              <a:custGeom>
                <a:avLst/>
                <a:gdLst>
                  <a:gd name="T0" fmla="*/ 10 w 16"/>
                  <a:gd name="T1" fmla="*/ 0 h 8"/>
                  <a:gd name="T2" fmla="*/ 15 w 16"/>
                  <a:gd name="T3" fmla="*/ 0 h 8"/>
                  <a:gd name="T4" fmla="*/ 6 w 16"/>
                  <a:gd name="T5" fmla="*/ 7 h 8"/>
                  <a:gd name="T6" fmla="*/ 0 w 16"/>
                  <a:gd name="T7" fmla="*/ 7 h 8"/>
                  <a:gd name="T8" fmla="*/ 10 w 16"/>
                  <a:gd name="T9" fmla="*/ 0 h 8"/>
                </a:gdLst>
                <a:ahLst/>
                <a:cxnLst>
                  <a:cxn ang="0">
                    <a:pos x="T0" y="T1"/>
                  </a:cxn>
                  <a:cxn ang="0">
                    <a:pos x="T2" y="T3"/>
                  </a:cxn>
                  <a:cxn ang="0">
                    <a:pos x="T4" y="T5"/>
                  </a:cxn>
                  <a:cxn ang="0">
                    <a:pos x="T6" y="T7"/>
                  </a:cxn>
                  <a:cxn ang="0">
                    <a:pos x="T8" y="T9"/>
                  </a:cxn>
                </a:cxnLst>
                <a:rect l="0" t="0" r="r" b="b"/>
                <a:pathLst>
                  <a:path w="16" h="8">
                    <a:moveTo>
                      <a:pt x="10" y="0"/>
                    </a:moveTo>
                    <a:lnTo>
                      <a:pt x="15" y="0"/>
                    </a:lnTo>
                    <a:lnTo>
                      <a:pt x="6" y="7"/>
                    </a:lnTo>
                    <a:lnTo>
                      <a:pt x="0" y="7"/>
                    </a:lnTo>
                    <a:lnTo>
                      <a:pt x="10"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 name="Freeform 632"/>
              <p:cNvSpPr>
                <a:spLocks/>
              </p:cNvSpPr>
              <p:nvPr/>
            </p:nvSpPr>
            <p:spPr bwMode="auto">
              <a:xfrm>
                <a:off x="2460" y="2713"/>
                <a:ext cx="19" cy="12"/>
              </a:xfrm>
              <a:custGeom>
                <a:avLst/>
                <a:gdLst>
                  <a:gd name="T0" fmla="*/ 12 w 19"/>
                  <a:gd name="T1" fmla="*/ 0 h 12"/>
                  <a:gd name="T2" fmla="*/ 18 w 19"/>
                  <a:gd name="T3" fmla="*/ 0 h 12"/>
                  <a:gd name="T4" fmla="*/ 7 w 19"/>
                  <a:gd name="T5" fmla="*/ 11 h 12"/>
                  <a:gd name="T6" fmla="*/ 0 w 19"/>
                  <a:gd name="T7" fmla="*/ 11 h 12"/>
                  <a:gd name="T8" fmla="*/ 12 w 19"/>
                  <a:gd name="T9" fmla="*/ 0 h 12"/>
                </a:gdLst>
                <a:ahLst/>
                <a:cxnLst>
                  <a:cxn ang="0">
                    <a:pos x="T0" y="T1"/>
                  </a:cxn>
                  <a:cxn ang="0">
                    <a:pos x="T2" y="T3"/>
                  </a:cxn>
                  <a:cxn ang="0">
                    <a:pos x="T4" y="T5"/>
                  </a:cxn>
                  <a:cxn ang="0">
                    <a:pos x="T6" y="T7"/>
                  </a:cxn>
                  <a:cxn ang="0">
                    <a:pos x="T8" y="T9"/>
                  </a:cxn>
                </a:cxnLst>
                <a:rect l="0" t="0" r="r" b="b"/>
                <a:pathLst>
                  <a:path w="19" h="12">
                    <a:moveTo>
                      <a:pt x="12" y="0"/>
                    </a:moveTo>
                    <a:lnTo>
                      <a:pt x="18" y="0"/>
                    </a:lnTo>
                    <a:lnTo>
                      <a:pt x="7" y="11"/>
                    </a:lnTo>
                    <a:lnTo>
                      <a:pt x="0" y="11"/>
                    </a:lnTo>
                    <a:lnTo>
                      <a:pt x="12"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 name="Freeform 633"/>
              <p:cNvSpPr>
                <a:spLocks/>
              </p:cNvSpPr>
              <p:nvPr/>
            </p:nvSpPr>
            <p:spPr bwMode="auto">
              <a:xfrm>
                <a:off x="2472" y="2720"/>
                <a:ext cx="12" cy="5"/>
              </a:xfrm>
              <a:custGeom>
                <a:avLst/>
                <a:gdLst>
                  <a:gd name="T0" fmla="*/ 0 w 12"/>
                  <a:gd name="T1" fmla="*/ 0 h 5"/>
                  <a:gd name="T2" fmla="*/ 11 w 12"/>
                  <a:gd name="T3" fmla="*/ 3 h 5"/>
                  <a:gd name="T4" fmla="*/ 11 w 12"/>
                  <a:gd name="T5" fmla="*/ 4 h 5"/>
                  <a:gd name="T6" fmla="*/ 0 w 12"/>
                  <a:gd name="T7" fmla="*/ 1 h 5"/>
                  <a:gd name="T8" fmla="*/ 0 w 12"/>
                  <a:gd name="T9" fmla="*/ 0 h 5"/>
                </a:gdLst>
                <a:ahLst/>
                <a:cxnLst>
                  <a:cxn ang="0">
                    <a:pos x="T0" y="T1"/>
                  </a:cxn>
                  <a:cxn ang="0">
                    <a:pos x="T2" y="T3"/>
                  </a:cxn>
                  <a:cxn ang="0">
                    <a:pos x="T4" y="T5"/>
                  </a:cxn>
                  <a:cxn ang="0">
                    <a:pos x="T6" y="T7"/>
                  </a:cxn>
                  <a:cxn ang="0">
                    <a:pos x="T8" y="T9"/>
                  </a:cxn>
                </a:cxnLst>
                <a:rect l="0" t="0" r="r" b="b"/>
                <a:pathLst>
                  <a:path w="12" h="5">
                    <a:moveTo>
                      <a:pt x="0" y="0"/>
                    </a:moveTo>
                    <a:lnTo>
                      <a:pt x="11" y="3"/>
                    </a:lnTo>
                    <a:lnTo>
                      <a:pt x="11" y="4"/>
                    </a:lnTo>
                    <a:lnTo>
                      <a:pt x="0"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 name="Freeform 634"/>
              <p:cNvSpPr>
                <a:spLocks/>
              </p:cNvSpPr>
              <p:nvPr/>
            </p:nvSpPr>
            <p:spPr bwMode="auto">
              <a:xfrm>
                <a:off x="2472" y="2720"/>
                <a:ext cx="12" cy="5"/>
              </a:xfrm>
              <a:custGeom>
                <a:avLst/>
                <a:gdLst>
                  <a:gd name="T0" fmla="*/ 0 w 12"/>
                  <a:gd name="T1" fmla="*/ 0 h 5"/>
                  <a:gd name="T2" fmla="*/ 11 w 12"/>
                  <a:gd name="T3" fmla="*/ 3 h 5"/>
                  <a:gd name="T4" fmla="*/ 11 w 12"/>
                  <a:gd name="T5" fmla="*/ 4 h 5"/>
                  <a:gd name="T6" fmla="*/ 0 w 12"/>
                  <a:gd name="T7" fmla="*/ 1 h 5"/>
                  <a:gd name="T8" fmla="*/ 0 w 12"/>
                  <a:gd name="T9" fmla="*/ 0 h 5"/>
                </a:gdLst>
                <a:ahLst/>
                <a:cxnLst>
                  <a:cxn ang="0">
                    <a:pos x="T0" y="T1"/>
                  </a:cxn>
                  <a:cxn ang="0">
                    <a:pos x="T2" y="T3"/>
                  </a:cxn>
                  <a:cxn ang="0">
                    <a:pos x="T4" y="T5"/>
                  </a:cxn>
                  <a:cxn ang="0">
                    <a:pos x="T6" y="T7"/>
                  </a:cxn>
                  <a:cxn ang="0">
                    <a:pos x="T8" y="T9"/>
                  </a:cxn>
                </a:cxnLst>
                <a:rect l="0" t="0" r="r" b="b"/>
                <a:pathLst>
                  <a:path w="12" h="5">
                    <a:moveTo>
                      <a:pt x="0" y="0"/>
                    </a:moveTo>
                    <a:lnTo>
                      <a:pt x="11" y="3"/>
                    </a:lnTo>
                    <a:lnTo>
                      <a:pt x="11" y="4"/>
                    </a:lnTo>
                    <a:lnTo>
                      <a:pt x="0" y="1"/>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5" name="Freeform 635"/>
              <p:cNvSpPr>
                <a:spLocks/>
              </p:cNvSpPr>
              <p:nvPr/>
            </p:nvSpPr>
            <p:spPr bwMode="auto">
              <a:xfrm>
                <a:off x="2475" y="2720"/>
                <a:ext cx="9" cy="1"/>
              </a:xfrm>
              <a:custGeom>
                <a:avLst/>
                <a:gdLst>
                  <a:gd name="T0" fmla="*/ 0 w 9"/>
                  <a:gd name="T1" fmla="*/ 0 h 1"/>
                  <a:gd name="T2" fmla="*/ 8 w 9"/>
                  <a:gd name="T3" fmla="*/ 0 h 1"/>
                  <a:gd name="T4" fmla="*/ 7 w 9"/>
                  <a:gd name="T5" fmla="*/ 0 h 1"/>
                  <a:gd name="T6" fmla="*/ 0 w 9"/>
                  <a:gd name="T7" fmla="*/ 0 h 1"/>
                  <a:gd name="T8" fmla="*/ 0 w 9"/>
                  <a:gd name="T9" fmla="*/ 0 h 1"/>
                </a:gdLst>
                <a:ahLst/>
                <a:cxnLst>
                  <a:cxn ang="0">
                    <a:pos x="T0" y="T1"/>
                  </a:cxn>
                  <a:cxn ang="0">
                    <a:pos x="T2" y="T3"/>
                  </a:cxn>
                  <a:cxn ang="0">
                    <a:pos x="T4" y="T5"/>
                  </a:cxn>
                  <a:cxn ang="0">
                    <a:pos x="T6" y="T7"/>
                  </a:cxn>
                  <a:cxn ang="0">
                    <a:pos x="T8" y="T9"/>
                  </a:cxn>
                </a:cxnLst>
                <a:rect l="0" t="0" r="r" b="b"/>
                <a:pathLst>
                  <a:path w="9" h="1">
                    <a:moveTo>
                      <a:pt x="0" y="0"/>
                    </a:moveTo>
                    <a:lnTo>
                      <a:pt x="8" y="0"/>
                    </a:lnTo>
                    <a:lnTo>
                      <a:pt x="7"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6" name="Freeform 636"/>
              <p:cNvSpPr>
                <a:spLocks/>
              </p:cNvSpPr>
              <p:nvPr/>
            </p:nvSpPr>
            <p:spPr bwMode="auto">
              <a:xfrm>
                <a:off x="2475" y="2720"/>
                <a:ext cx="9" cy="1"/>
              </a:xfrm>
              <a:custGeom>
                <a:avLst/>
                <a:gdLst>
                  <a:gd name="T0" fmla="*/ 0 w 9"/>
                  <a:gd name="T1" fmla="*/ 0 h 1"/>
                  <a:gd name="T2" fmla="*/ 8 w 9"/>
                  <a:gd name="T3" fmla="*/ 0 h 1"/>
                  <a:gd name="T4" fmla="*/ 7 w 9"/>
                  <a:gd name="T5" fmla="*/ 0 h 1"/>
                  <a:gd name="T6" fmla="*/ 0 w 9"/>
                  <a:gd name="T7" fmla="*/ 0 h 1"/>
                  <a:gd name="T8" fmla="*/ 0 w 9"/>
                  <a:gd name="T9" fmla="*/ 0 h 1"/>
                </a:gdLst>
                <a:ahLst/>
                <a:cxnLst>
                  <a:cxn ang="0">
                    <a:pos x="T0" y="T1"/>
                  </a:cxn>
                  <a:cxn ang="0">
                    <a:pos x="T2" y="T3"/>
                  </a:cxn>
                  <a:cxn ang="0">
                    <a:pos x="T4" y="T5"/>
                  </a:cxn>
                  <a:cxn ang="0">
                    <a:pos x="T6" y="T7"/>
                  </a:cxn>
                  <a:cxn ang="0">
                    <a:pos x="T8" y="T9"/>
                  </a:cxn>
                </a:cxnLst>
                <a:rect l="0" t="0" r="r" b="b"/>
                <a:pathLst>
                  <a:path w="9" h="1">
                    <a:moveTo>
                      <a:pt x="0" y="0"/>
                    </a:moveTo>
                    <a:lnTo>
                      <a:pt x="8" y="0"/>
                    </a:lnTo>
                    <a:lnTo>
                      <a:pt x="7"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7" name="Freeform 637"/>
              <p:cNvSpPr>
                <a:spLocks/>
              </p:cNvSpPr>
              <p:nvPr/>
            </p:nvSpPr>
            <p:spPr bwMode="auto">
              <a:xfrm>
                <a:off x="2476" y="2718"/>
                <a:ext cx="8" cy="1"/>
              </a:xfrm>
              <a:custGeom>
                <a:avLst/>
                <a:gdLst>
                  <a:gd name="T0" fmla="*/ 0 w 8"/>
                  <a:gd name="T1" fmla="*/ 0 h 1"/>
                  <a:gd name="T2" fmla="*/ 7 w 8"/>
                  <a:gd name="T3" fmla="*/ 0 h 1"/>
                  <a:gd name="T4" fmla="*/ 6 w 8"/>
                  <a:gd name="T5" fmla="*/ 0 h 1"/>
                  <a:gd name="T6" fmla="*/ 1 w 8"/>
                  <a:gd name="T7" fmla="*/ 0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lnTo>
                      <a:pt x="7" y="0"/>
                    </a:lnTo>
                    <a:lnTo>
                      <a:pt x="6"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8" name="Freeform 638"/>
              <p:cNvSpPr>
                <a:spLocks/>
              </p:cNvSpPr>
              <p:nvPr/>
            </p:nvSpPr>
            <p:spPr bwMode="auto">
              <a:xfrm>
                <a:off x="2476" y="2718"/>
                <a:ext cx="8" cy="1"/>
              </a:xfrm>
              <a:custGeom>
                <a:avLst/>
                <a:gdLst>
                  <a:gd name="T0" fmla="*/ 0 w 8"/>
                  <a:gd name="T1" fmla="*/ 0 h 1"/>
                  <a:gd name="T2" fmla="*/ 7 w 8"/>
                  <a:gd name="T3" fmla="*/ 0 h 1"/>
                  <a:gd name="T4" fmla="*/ 6 w 8"/>
                  <a:gd name="T5" fmla="*/ 0 h 1"/>
                  <a:gd name="T6" fmla="*/ 1 w 8"/>
                  <a:gd name="T7" fmla="*/ 0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lnTo>
                      <a:pt x="7" y="0"/>
                    </a:lnTo>
                    <a:lnTo>
                      <a:pt x="6"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9" name="Freeform 639"/>
              <p:cNvSpPr>
                <a:spLocks/>
              </p:cNvSpPr>
              <p:nvPr/>
            </p:nvSpPr>
            <p:spPr bwMode="auto">
              <a:xfrm>
                <a:off x="2478" y="2715"/>
                <a:ext cx="6" cy="1"/>
              </a:xfrm>
              <a:custGeom>
                <a:avLst/>
                <a:gdLst>
                  <a:gd name="T0" fmla="*/ 0 w 6"/>
                  <a:gd name="T1" fmla="*/ 0 h 1"/>
                  <a:gd name="T2" fmla="*/ 5 w 6"/>
                  <a:gd name="T3" fmla="*/ 0 h 1"/>
                  <a:gd name="T4" fmla="*/ 0 w 6"/>
                  <a:gd name="T5" fmla="*/ 0 h 1"/>
                  <a:gd name="T6" fmla="*/ 0 w 6"/>
                  <a:gd name="T7" fmla="*/ 0 h 1"/>
                </a:gdLst>
                <a:ahLst/>
                <a:cxnLst>
                  <a:cxn ang="0">
                    <a:pos x="T0" y="T1"/>
                  </a:cxn>
                  <a:cxn ang="0">
                    <a:pos x="T2" y="T3"/>
                  </a:cxn>
                  <a:cxn ang="0">
                    <a:pos x="T4" y="T5"/>
                  </a:cxn>
                  <a:cxn ang="0">
                    <a:pos x="T6" y="T7"/>
                  </a:cxn>
                </a:cxnLst>
                <a:rect l="0" t="0" r="r" b="b"/>
                <a:pathLst>
                  <a:path w="6" h="1">
                    <a:moveTo>
                      <a:pt x="0" y="0"/>
                    </a:moveTo>
                    <a:lnTo>
                      <a:pt x="5"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0" name="Freeform 640"/>
              <p:cNvSpPr>
                <a:spLocks/>
              </p:cNvSpPr>
              <p:nvPr/>
            </p:nvSpPr>
            <p:spPr bwMode="auto">
              <a:xfrm>
                <a:off x="2478" y="2715"/>
                <a:ext cx="6" cy="1"/>
              </a:xfrm>
              <a:custGeom>
                <a:avLst/>
                <a:gdLst>
                  <a:gd name="T0" fmla="*/ 0 w 6"/>
                  <a:gd name="T1" fmla="*/ 0 h 1"/>
                  <a:gd name="T2" fmla="*/ 5 w 6"/>
                  <a:gd name="T3" fmla="*/ 0 h 1"/>
                  <a:gd name="T4" fmla="*/ 0 w 6"/>
                  <a:gd name="T5" fmla="*/ 0 h 1"/>
                  <a:gd name="T6" fmla="*/ 0 w 6"/>
                  <a:gd name="T7" fmla="*/ 0 h 1"/>
                </a:gdLst>
                <a:ahLst/>
                <a:cxnLst>
                  <a:cxn ang="0">
                    <a:pos x="T0" y="T1"/>
                  </a:cxn>
                  <a:cxn ang="0">
                    <a:pos x="T2" y="T3"/>
                  </a:cxn>
                  <a:cxn ang="0">
                    <a:pos x="T4" y="T5"/>
                  </a:cxn>
                  <a:cxn ang="0">
                    <a:pos x="T6" y="T7"/>
                  </a:cxn>
                </a:cxnLst>
                <a:rect l="0" t="0" r="r" b="b"/>
                <a:pathLst>
                  <a:path w="6" h="1">
                    <a:moveTo>
                      <a:pt x="0" y="0"/>
                    </a:moveTo>
                    <a:lnTo>
                      <a:pt x="5"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21" name="Group 641"/>
              <p:cNvGrpSpPr>
                <a:grpSpLocks/>
              </p:cNvGrpSpPr>
              <p:nvPr/>
            </p:nvGrpSpPr>
            <p:grpSpPr bwMode="auto">
              <a:xfrm>
                <a:off x="2510" y="2720"/>
                <a:ext cx="33" cy="1"/>
                <a:chOff x="2510" y="2720"/>
                <a:chExt cx="33" cy="1"/>
              </a:xfrm>
            </p:grpSpPr>
            <p:sp>
              <p:nvSpPr>
                <p:cNvPr id="532" name="Freeform 642"/>
                <p:cNvSpPr>
                  <a:spLocks/>
                </p:cNvSpPr>
                <p:nvPr/>
              </p:nvSpPr>
              <p:spPr bwMode="auto">
                <a:xfrm>
                  <a:off x="2513" y="2720"/>
                  <a:ext cx="27" cy="1"/>
                </a:xfrm>
                <a:custGeom>
                  <a:avLst/>
                  <a:gdLst>
                    <a:gd name="T0" fmla="*/ 1 w 27"/>
                    <a:gd name="T1" fmla="*/ 0 h 1"/>
                    <a:gd name="T2" fmla="*/ 1 w 27"/>
                    <a:gd name="T3" fmla="*/ 0 h 1"/>
                    <a:gd name="T4" fmla="*/ 26 w 27"/>
                    <a:gd name="T5" fmla="*/ 0 h 1"/>
                    <a:gd name="T6" fmla="*/ 26 w 27"/>
                    <a:gd name="T7" fmla="*/ 0 h 1"/>
                    <a:gd name="T8" fmla="*/ 15 w 27"/>
                    <a:gd name="T9" fmla="*/ 0 h 1"/>
                    <a:gd name="T10" fmla="*/ 7 w 27"/>
                    <a:gd name="T11" fmla="*/ 0 h 1"/>
                    <a:gd name="T12" fmla="*/ 0 w 27"/>
                    <a:gd name="T13" fmla="*/ 0 h 1"/>
                    <a:gd name="T14" fmla="*/ 0 w 27"/>
                    <a:gd name="T15" fmla="*/ 0 h 1"/>
                    <a:gd name="T16" fmla="*/ 1 w 27"/>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
                      <a:moveTo>
                        <a:pt x="1" y="0"/>
                      </a:moveTo>
                      <a:lnTo>
                        <a:pt x="1" y="0"/>
                      </a:lnTo>
                      <a:lnTo>
                        <a:pt x="26" y="0"/>
                      </a:lnTo>
                      <a:lnTo>
                        <a:pt x="26" y="0"/>
                      </a:lnTo>
                      <a:lnTo>
                        <a:pt x="15" y="0"/>
                      </a:lnTo>
                      <a:lnTo>
                        <a:pt x="7" y="0"/>
                      </a:lnTo>
                      <a:lnTo>
                        <a:pt x="0" y="0"/>
                      </a:lnTo>
                      <a:lnTo>
                        <a:pt x="0" y="0"/>
                      </a:lnTo>
                      <a:lnTo>
                        <a:pt x="1"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3" name="Freeform 643"/>
                <p:cNvSpPr>
                  <a:spLocks/>
                </p:cNvSpPr>
                <p:nvPr/>
              </p:nvSpPr>
              <p:spPr bwMode="auto">
                <a:xfrm>
                  <a:off x="2510" y="2720"/>
                  <a:ext cx="30" cy="1"/>
                </a:xfrm>
                <a:custGeom>
                  <a:avLst/>
                  <a:gdLst>
                    <a:gd name="T0" fmla="*/ 1 w 30"/>
                    <a:gd name="T1" fmla="*/ 0 h 1"/>
                    <a:gd name="T2" fmla="*/ 1 w 30"/>
                    <a:gd name="T3" fmla="*/ 0 h 1"/>
                    <a:gd name="T4" fmla="*/ 29 w 30"/>
                    <a:gd name="T5" fmla="*/ 0 h 1"/>
                    <a:gd name="T6" fmla="*/ 29 w 30"/>
                    <a:gd name="T7" fmla="*/ 0 h 1"/>
                    <a:gd name="T8" fmla="*/ 17 w 30"/>
                    <a:gd name="T9" fmla="*/ 0 h 1"/>
                    <a:gd name="T10" fmla="*/ 8 w 30"/>
                    <a:gd name="T11" fmla="*/ 0 h 1"/>
                    <a:gd name="T12" fmla="*/ 0 w 30"/>
                    <a:gd name="T13" fmla="*/ 0 h 1"/>
                    <a:gd name="T14" fmla="*/ 0 w 30"/>
                    <a:gd name="T15" fmla="*/ 0 h 1"/>
                    <a:gd name="T16" fmla="*/ 1 w 30"/>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
                      <a:moveTo>
                        <a:pt x="1" y="0"/>
                      </a:moveTo>
                      <a:lnTo>
                        <a:pt x="1" y="0"/>
                      </a:lnTo>
                      <a:lnTo>
                        <a:pt x="29" y="0"/>
                      </a:lnTo>
                      <a:lnTo>
                        <a:pt x="29" y="0"/>
                      </a:lnTo>
                      <a:lnTo>
                        <a:pt x="17" y="0"/>
                      </a:lnTo>
                      <a:lnTo>
                        <a:pt x="8" y="0"/>
                      </a:lnTo>
                      <a:lnTo>
                        <a:pt x="0" y="0"/>
                      </a:lnTo>
                      <a:lnTo>
                        <a:pt x="0" y="0"/>
                      </a:lnTo>
                      <a:lnTo>
                        <a:pt x="1"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4" name="Freeform 644"/>
                <p:cNvSpPr>
                  <a:spLocks/>
                </p:cNvSpPr>
                <p:nvPr/>
              </p:nvSpPr>
              <p:spPr bwMode="auto">
                <a:xfrm>
                  <a:off x="2539" y="2720"/>
                  <a:ext cx="4" cy="1"/>
                </a:xfrm>
                <a:custGeom>
                  <a:avLst/>
                  <a:gdLst>
                    <a:gd name="T0" fmla="*/ 0 w 4"/>
                    <a:gd name="T1" fmla="*/ 0 h 1"/>
                    <a:gd name="T2" fmla="*/ 0 w 4"/>
                    <a:gd name="T3" fmla="*/ 0 h 1"/>
                    <a:gd name="T4" fmla="*/ 3 w 4"/>
                    <a:gd name="T5" fmla="*/ 0 h 1"/>
                    <a:gd name="T6" fmla="*/ 3 w 4"/>
                    <a:gd name="T7" fmla="*/ 0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lnTo>
                        <a:pt x="0" y="0"/>
                      </a:lnTo>
                      <a:lnTo>
                        <a:pt x="3" y="0"/>
                      </a:lnTo>
                      <a:lnTo>
                        <a:pt x="3" y="0"/>
                      </a:lnTo>
                      <a:lnTo>
                        <a:pt x="0"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5" name="Freeform 645"/>
                <p:cNvSpPr>
                  <a:spLocks/>
                </p:cNvSpPr>
                <p:nvPr/>
              </p:nvSpPr>
              <p:spPr bwMode="auto">
                <a:xfrm>
                  <a:off x="2536" y="2720"/>
                  <a:ext cx="7" cy="1"/>
                </a:xfrm>
                <a:custGeom>
                  <a:avLst/>
                  <a:gdLst>
                    <a:gd name="T0" fmla="*/ 1 w 7"/>
                    <a:gd name="T1" fmla="*/ 0 h 1"/>
                    <a:gd name="T2" fmla="*/ 0 w 7"/>
                    <a:gd name="T3" fmla="*/ 0 h 1"/>
                    <a:gd name="T4" fmla="*/ 6 w 7"/>
                    <a:gd name="T5" fmla="*/ 0 h 1"/>
                    <a:gd name="T6" fmla="*/ 6 w 7"/>
                    <a:gd name="T7" fmla="*/ 0 h 1"/>
                    <a:gd name="T8" fmla="*/ 1 w 7"/>
                    <a:gd name="T9" fmla="*/ 0 h 1"/>
                  </a:gdLst>
                  <a:ahLst/>
                  <a:cxnLst>
                    <a:cxn ang="0">
                      <a:pos x="T0" y="T1"/>
                    </a:cxn>
                    <a:cxn ang="0">
                      <a:pos x="T2" y="T3"/>
                    </a:cxn>
                    <a:cxn ang="0">
                      <a:pos x="T4" y="T5"/>
                    </a:cxn>
                    <a:cxn ang="0">
                      <a:pos x="T6" y="T7"/>
                    </a:cxn>
                    <a:cxn ang="0">
                      <a:pos x="T8" y="T9"/>
                    </a:cxn>
                  </a:cxnLst>
                  <a:rect l="0" t="0" r="r" b="b"/>
                  <a:pathLst>
                    <a:path w="7" h="1">
                      <a:moveTo>
                        <a:pt x="1" y="0"/>
                      </a:moveTo>
                      <a:lnTo>
                        <a:pt x="0" y="0"/>
                      </a:lnTo>
                      <a:lnTo>
                        <a:pt x="6" y="0"/>
                      </a:lnTo>
                      <a:lnTo>
                        <a:pt x="6" y="0"/>
                      </a:lnTo>
                      <a:lnTo>
                        <a:pt x="1"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6" name="Freeform 646"/>
                <p:cNvSpPr>
                  <a:spLocks/>
                </p:cNvSpPr>
                <p:nvPr/>
              </p:nvSpPr>
              <p:spPr bwMode="auto">
                <a:xfrm>
                  <a:off x="2517" y="2720"/>
                  <a:ext cx="17" cy="1"/>
                </a:xfrm>
                <a:custGeom>
                  <a:avLst/>
                  <a:gdLst>
                    <a:gd name="T0" fmla="*/ 0 w 17"/>
                    <a:gd name="T1" fmla="*/ 0 h 1"/>
                    <a:gd name="T2" fmla="*/ 16 w 17"/>
                    <a:gd name="T3" fmla="*/ 0 h 1"/>
                    <a:gd name="T4" fmla="*/ 9 w 17"/>
                    <a:gd name="T5" fmla="*/ 0 h 1"/>
                    <a:gd name="T6" fmla="*/ 3 w 17"/>
                    <a:gd name="T7" fmla="*/ 0 h 1"/>
                    <a:gd name="T8" fmla="*/ 0 w 17"/>
                    <a:gd name="T9" fmla="*/ 0 h 1"/>
                    <a:gd name="T10" fmla="*/ 0 w 17"/>
                    <a:gd name="T11" fmla="*/ 0 h 1"/>
                  </a:gdLst>
                  <a:ahLst/>
                  <a:cxnLst>
                    <a:cxn ang="0">
                      <a:pos x="T0" y="T1"/>
                    </a:cxn>
                    <a:cxn ang="0">
                      <a:pos x="T2" y="T3"/>
                    </a:cxn>
                    <a:cxn ang="0">
                      <a:pos x="T4" y="T5"/>
                    </a:cxn>
                    <a:cxn ang="0">
                      <a:pos x="T6" y="T7"/>
                    </a:cxn>
                    <a:cxn ang="0">
                      <a:pos x="T8" y="T9"/>
                    </a:cxn>
                    <a:cxn ang="0">
                      <a:pos x="T10" y="T11"/>
                    </a:cxn>
                  </a:cxnLst>
                  <a:rect l="0" t="0" r="r" b="b"/>
                  <a:pathLst>
                    <a:path w="17" h="1">
                      <a:moveTo>
                        <a:pt x="0" y="0"/>
                      </a:moveTo>
                      <a:lnTo>
                        <a:pt x="16" y="0"/>
                      </a:lnTo>
                      <a:lnTo>
                        <a:pt x="9" y="0"/>
                      </a:lnTo>
                      <a:lnTo>
                        <a:pt x="3"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7" name="Freeform 647"/>
                <p:cNvSpPr>
                  <a:spLocks/>
                </p:cNvSpPr>
                <p:nvPr/>
              </p:nvSpPr>
              <p:spPr bwMode="auto">
                <a:xfrm>
                  <a:off x="2517" y="2720"/>
                  <a:ext cx="17" cy="1"/>
                </a:xfrm>
                <a:custGeom>
                  <a:avLst/>
                  <a:gdLst>
                    <a:gd name="T0" fmla="*/ 0 w 17"/>
                    <a:gd name="T1" fmla="*/ 0 h 1"/>
                    <a:gd name="T2" fmla="*/ 16 w 17"/>
                    <a:gd name="T3" fmla="*/ 0 h 1"/>
                    <a:gd name="T4" fmla="*/ 9 w 17"/>
                    <a:gd name="T5" fmla="*/ 0 h 1"/>
                    <a:gd name="T6" fmla="*/ 3 w 17"/>
                    <a:gd name="T7" fmla="*/ 0 h 1"/>
                    <a:gd name="T8" fmla="*/ 0 w 17"/>
                    <a:gd name="T9" fmla="*/ 0 h 1"/>
                    <a:gd name="T10" fmla="*/ 0 w 17"/>
                    <a:gd name="T11" fmla="*/ 0 h 1"/>
                  </a:gdLst>
                  <a:ahLst/>
                  <a:cxnLst>
                    <a:cxn ang="0">
                      <a:pos x="T0" y="T1"/>
                    </a:cxn>
                    <a:cxn ang="0">
                      <a:pos x="T2" y="T3"/>
                    </a:cxn>
                    <a:cxn ang="0">
                      <a:pos x="T4" y="T5"/>
                    </a:cxn>
                    <a:cxn ang="0">
                      <a:pos x="T6" y="T7"/>
                    </a:cxn>
                    <a:cxn ang="0">
                      <a:pos x="T8" y="T9"/>
                    </a:cxn>
                    <a:cxn ang="0">
                      <a:pos x="T10" y="T11"/>
                    </a:cxn>
                  </a:cxnLst>
                  <a:rect l="0" t="0" r="r" b="b"/>
                  <a:pathLst>
                    <a:path w="17" h="1">
                      <a:moveTo>
                        <a:pt x="0" y="0"/>
                      </a:moveTo>
                      <a:lnTo>
                        <a:pt x="16" y="0"/>
                      </a:lnTo>
                      <a:lnTo>
                        <a:pt x="9" y="0"/>
                      </a:lnTo>
                      <a:lnTo>
                        <a:pt x="3"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8" name="Freeform 648"/>
                <p:cNvSpPr>
                  <a:spLocks/>
                </p:cNvSpPr>
                <p:nvPr/>
              </p:nvSpPr>
              <p:spPr bwMode="auto">
                <a:xfrm>
                  <a:off x="2539" y="2720"/>
                  <a:ext cx="4" cy="1"/>
                </a:xfrm>
                <a:custGeom>
                  <a:avLst/>
                  <a:gdLst>
                    <a:gd name="T0" fmla="*/ 0 w 4"/>
                    <a:gd name="T1" fmla="*/ 0 h 1"/>
                    <a:gd name="T2" fmla="*/ 3 w 4"/>
                    <a:gd name="T3" fmla="*/ 0 h 1"/>
                    <a:gd name="T4" fmla="*/ 3 w 4"/>
                    <a:gd name="T5" fmla="*/ 0 h 1"/>
                    <a:gd name="T6" fmla="*/ 0 w 4"/>
                    <a:gd name="T7" fmla="*/ 0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lnTo>
                        <a:pt x="3" y="0"/>
                      </a:lnTo>
                      <a:lnTo>
                        <a:pt x="3"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9" name="Freeform 649"/>
                <p:cNvSpPr>
                  <a:spLocks/>
                </p:cNvSpPr>
                <p:nvPr/>
              </p:nvSpPr>
              <p:spPr bwMode="auto">
                <a:xfrm>
                  <a:off x="2539" y="2720"/>
                  <a:ext cx="4" cy="1"/>
                </a:xfrm>
                <a:custGeom>
                  <a:avLst/>
                  <a:gdLst>
                    <a:gd name="T0" fmla="*/ 0 w 4"/>
                    <a:gd name="T1" fmla="*/ 0 h 1"/>
                    <a:gd name="T2" fmla="*/ 3 w 4"/>
                    <a:gd name="T3" fmla="*/ 0 h 1"/>
                    <a:gd name="T4" fmla="*/ 3 w 4"/>
                    <a:gd name="T5" fmla="*/ 0 h 1"/>
                    <a:gd name="T6" fmla="*/ 0 w 4"/>
                    <a:gd name="T7" fmla="*/ 0 h 1"/>
                    <a:gd name="T8" fmla="*/ 0 w 4"/>
                    <a:gd name="T9" fmla="*/ 0 h 1"/>
                  </a:gdLst>
                  <a:ahLst/>
                  <a:cxnLst>
                    <a:cxn ang="0">
                      <a:pos x="T0" y="T1"/>
                    </a:cxn>
                    <a:cxn ang="0">
                      <a:pos x="T2" y="T3"/>
                    </a:cxn>
                    <a:cxn ang="0">
                      <a:pos x="T4" y="T5"/>
                    </a:cxn>
                    <a:cxn ang="0">
                      <a:pos x="T6" y="T7"/>
                    </a:cxn>
                    <a:cxn ang="0">
                      <a:pos x="T8" y="T9"/>
                    </a:cxn>
                  </a:cxnLst>
                  <a:rect l="0" t="0" r="r" b="b"/>
                  <a:pathLst>
                    <a:path w="4" h="1">
                      <a:moveTo>
                        <a:pt x="0" y="0"/>
                      </a:moveTo>
                      <a:lnTo>
                        <a:pt x="3" y="0"/>
                      </a:lnTo>
                      <a:lnTo>
                        <a:pt x="3"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 name="Freeform 650"/>
              <p:cNvSpPr>
                <a:spLocks/>
              </p:cNvSpPr>
              <p:nvPr/>
            </p:nvSpPr>
            <p:spPr bwMode="auto">
              <a:xfrm>
                <a:off x="2486" y="2713"/>
                <a:ext cx="28" cy="12"/>
              </a:xfrm>
              <a:custGeom>
                <a:avLst/>
                <a:gdLst>
                  <a:gd name="T0" fmla="*/ 6 w 28"/>
                  <a:gd name="T1" fmla="*/ 0 h 12"/>
                  <a:gd name="T2" fmla="*/ 19 w 28"/>
                  <a:gd name="T3" fmla="*/ 0 h 12"/>
                  <a:gd name="T4" fmla="*/ 23 w 28"/>
                  <a:gd name="T5" fmla="*/ 1 h 12"/>
                  <a:gd name="T6" fmla="*/ 26 w 28"/>
                  <a:gd name="T7" fmla="*/ 3 h 12"/>
                  <a:gd name="T8" fmla="*/ 27 w 28"/>
                  <a:gd name="T9" fmla="*/ 6 h 12"/>
                  <a:gd name="T10" fmla="*/ 25 w 28"/>
                  <a:gd name="T11" fmla="*/ 8 h 12"/>
                  <a:gd name="T12" fmla="*/ 20 w 28"/>
                  <a:gd name="T13" fmla="*/ 10 h 12"/>
                  <a:gd name="T14" fmla="*/ 16 w 28"/>
                  <a:gd name="T15" fmla="*/ 11 h 12"/>
                  <a:gd name="T16" fmla="*/ 4 w 28"/>
                  <a:gd name="T17" fmla="*/ 9 h 12"/>
                  <a:gd name="T18" fmla="*/ 1 w 28"/>
                  <a:gd name="T19" fmla="*/ 7 h 12"/>
                  <a:gd name="T20" fmla="*/ 0 w 28"/>
                  <a:gd name="T21" fmla="*/ 5 h 12"/>
                  <a:gd name="T22" fmla="*/ 0 w 28"/>
                  <a:gd name="T23" fmla="*/ 3 h 12"/>
                  <a:gd name="T24" fmla="*/ 1 w 28"/>
                  <a:gd name="T25" fmla="*/ 1 h 12"/>
                  <a:gd name="T26" fmla="*/ 3 w 28"/>
                  <a:gd name="T27" fmla="*/ 0 h 12"/>
                  <a:gd name="T28" fmla="*/ 6 w 28"/>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2">
                    <a:moveTo>
                      <a:pt x="6" y="0"/>
                    </a:moveTo>
                    <a:lnTo>
                      <a:pt x="19" y="0"/>
                    </a:lnTo>
                    <a:lnTo>
                      <a:pt x="23" y="1"/>
                    </a:lnTo>
                    <a:lnTo>
                      <a:pt x="26" y="3"/>
                    </a:lnTo>
                    <a:lnTo>
                      <a:pt x="27" y="6"/>
                    </a:lnTo>
                    <a:lnTo>
                      <a:pt x="25" y="8"/>
                    </a:lnTo>
                    <a:lnTo>
                      <a:pt x="20" y="10"/>
                    </a:lnTo>
                    <a:lnTo>
                      <a:pt x="16" y="11"/>
                    </a:lnTo>
                    <a:lnTo>
                      <a:pt x="4" y="9"/>
                    </a:lnTo>
                    <a:lnTo>
                      <a:pt x="1" y="7"/>
                    </a:lnTo>
                    <a:lnTo>
                      <a:pt x="0" y="5"/>
                    </a:lnTo>
                    <a:lnTo>
                      <a:pt x="0" y="3"/>
                    </a:lnTo>
                    <a:lnTo>
                      <a:pt x="1" y="1"/>
                    </a:lnTo>
                    <a:lnTo>
                      <a:pt x="3" y="0"/>
                    </a:lnTo>
                    <a:lnTo>
                      <a:pt x="6"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3" name="Freeform 651"/>
              <p:cNvSpPr>
                <a:spLocks/>
              </p:cNvSpPr>
              <p:nvPr/>
            </p:nvSpPr>
            <p:spPr bwMode="auto">
              <a:xfrm>
                <a:off x="2483" y="2713"/>
                <a:ext cx="31" cy="15"/>
              </a:xfrm>
              <a:custGeom>
                <a:avLst/>
                <a:gdLst>
                  <a:gd name="T0" fmla="*/ 6 w 31"/>
                  <a:gd name="T1" fmla="*/ 0 h 15"/>
                  <a:gd name="T2" fmla="*/ 21 w 31"/>
                  <a:gd name="T3" fmla="*/ 0 h 15"/>
                  <a:gd name="T4" fmla="*/ 26 w 31"/>
                  <a:gd name="T5" fmla="*/ 1 h 15"/>
                  <a:gd name="T6" fmla="*/ 29 w 31"/>
                  <a:gd name="T7" fmla="*/ 4 h 15"/>
                  <a:gd name="T8" fmla="*/ 30 w 31"/>
                  <a:gd name="T9" fmla="*/ 7 h 15"/>
                  <a:gd name="T10" fmla="*/ 28 w 31"/>
                  <a:gd name="T11" fmla="*/ 10 h 15"/>
                  <a:gd name="T12" fmla="*/ 23 w 31"/>
                  <a:gd name="T13" fmla="*/ 12 h 15"/>
                  <a:gd name="T14" fmla="*/ 18 w 31"/>
                  <a:gd name="T15" fmla="*/ 14 h 15"/>
                  <a:gd name="T16" fmla="*/ 4 w 31"/>
                  <a:gd name="T17" fmla="*/ 11 h 15"/>
                  <a:gd name="T18" fmla="*/ 1 w 31"/>
                  <a:gd name="T19" fmla="*/ 9 h 15"/>
                  <a:gd name="T20" fmla="*/ 0 w 31"/>
                  <a:gd name="T21" fmla="*/ 7 h 15"/>
                  <a:gd name="T22" fmla="*/ 0 w 31"/>
                  <a:gd name="T23" fmla="*/ 4 h 15"/>
                  <a:gd name="T24" fmla="*/ 1 w 31"/>
                  <a:gd name="T25" fmla="*/ 1 h 15"/>
                  <a:gd name="T26" fmla="*/ 3 w 31"/>
                  <a:gd name="T27" fmla="*/ 0 h 15"/>
                  <a:gd name="T28" fmla="*/ 6 w 31"/>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5">
                    <a:moveTo>
                      <a:pt x="6" y="0"/>
                    </a:moveTo>
                    <a:lnTo>
                      <a:pt x="21" y="0"/>
                    </a:lnTo>
                    <a:lnTo>
                      <a:pt x="26" y="1"/>
                    </a:lnTo>
                    <a:lnTo>
                      <a:pt x="29" y="4"/>
                    </a:lnTo>
                    <a:lnTo>
                      <a:pt x="30" y="7"/>
                    </a:lnTo>
                    <a:lnTo>
                      <a:pt x="28" y="10"/>
                    </a:lnTo>
                    <a:lnTo>
                      <a:pt x="23" y="12"/>
                    </a:lnTo>
                    <a:lnTo>
                      <a:pt x="18" y="14"/>
                    </a:lnTo>
                    <a:lnTo>
                      <a:pt x="4" y="11"/>
                    </a:lnTo>
                    <a:lnTo>
                      <a:pt x="1" y="9"/>
                    </a:lnTo>
                    <a:lnTo>
                      <a:pt x="0" y="7"/>
                    </a:lnTo>
                    <a:lnTo>
                      <a:pt x="0" y="4"/>
                    </a:lnTo>
                    <a:lnTo>
                      <a:pt x="1" y="1"/>
                    </a:lnTo>
                    <a:lnTo>
                      <a:pt x="3" y="0"/>
                    </a:lnTo>
                    <a:lnTo>
                      <a:pt x="6" y="0"/>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4" name="Freeform 652"/>
              <p:cNvSpPr>
                <a:spLocks/>
              </p:cNvSpPr>
              <p:nvPr/>
            </p:nvSpPr>
            <p:spPr bwMode="auto">
              <a:xfrm>
                <a:off x="2495" y="2709"/>
                <a:ext cx="4" cy="7"/>
              </a:xfrm>
              <a:custGeom>
                <a:avLst/>
                <a:gdLst>
                  <a:gd name="T0" fmla="*/ 0 w 4"/>
                  <a:gd name="T1" fmla="*/ 3 h 7"/>
                  <a:gd name="T2" fmla="*/ 1 w 4"/>
                  <a:gd name="T3" fmla="*/ 1 h 7"/>
                  <a:gd name="T4" fmla="*/ 2 w 4"/>
                  <a:gd name="T5" fmla="*/ 0 h 7"/>
                  <a:gd name="T6" fmla="*/ 3 w 4"/>
                  <a:gd name="T7" fmla="*/ 1 h 7"/>
                  <a:gd name="T8" fmla="*/ 3 w 4"/>
                  <a:gd name="T9" fmla="*/ 2 h 7"/>
                  <a:gd name="T10" fmla="*/ 3 w 4"/>
                  <a:gd name="T11" fmla="*/ 5 h 7"/>
                  <a:gd name="T12" fmla="*/ 2 w 4"/>
                  <a:gd name="T13" fmla="*/ 6 h 7"/>
                  <a:gd name="T14" fmla="*/ 1 w 4"/>
                  <a:gd name="T15" fmla="*/ 6 h 7"/>
                  <a:gd name="T16" fmla="*/ 1 w 4"/>
                  <a:gd name="T17" fmla="*/ 6 h 7"/>
                  <a:gd name="T18" fmla="*/ 0 w 4"/>
                  <a:gd name="T19" fmla="*/ 5 h 7"/>
                  <a:gd name="T20" fmla="*/ 0 w 4"/>
                  <a:gd name="T2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7">
                    <a:moveTo>
                      <a:pt x="0" y="3"/>
                    </a:moveTo>
                    <a:lnTo>
                      <a:pt x="1" y="1"/>
                    </a:lnTo>
                    <a:lnTo>
                      <a:pt x="2" y="0"/>
                    </a:lnTo>
                    <a:lnTo>
                      <a:pt x="3" y="1"/>
                    </a:lnTo>
                    <a:lnTo>
                      <a:pt x="3" y="2"/>
                    </a:lnTo>
                    <a:lnTo>
                      <a:pt x="3" y="5"/>
                    </a:lnTo>
                    <a:lnTo>
                      <a:pt x="2" y="6"/>
                    </a:lnTo>
                    <a:lnTo>
                      <a:pt x="1" y="6"/>
                    </a:lnTo>
                    <a:lnTo>
                      <a:pt x="1" y="6"/>
                    </a:lnTo>
                    <a:lnTo>
                      <a:pt x="0" y="5"/>
                    </a:lnTo>
                    <a:lnTo>
                      <a:pt x="0" y="3"/>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5" name="Freeform 653"/>
              <p:cNvSpPr>
                <a:spLocks/>
              </p:cNvSpPr>
              <p:nvPr/>
            </p:nvSpPr>
            <p:spPr bwMode="auto">
              <a:xfrm>
                <a:off x="2488" y="2709"/>
                <a:ext cx="11" cy="10"/>
              </a:xfrm>
              <a:custGeom>
                <a:avLst/>
                <a:gdLst>
                  <a:gd name="T0" fmla="*/ 0 w 11"/>
                  <a:gd name="T1" fmla="*/ 5 h 10"/>
                  <a:gd name="T2" fmla="*/ 3 w 11"/>
                  <a:gd name="T3" fmla="*/ 1 h 10"/>
                  <a:gd name="T4" fmla="*/ 6 w 11"/>
                  <a:gd name="T5" fmla="*/ 0 h 10"/>
                  <a:gd name="T6" fmla="*/ 9 w 11"/>
                  <a:gd name="T7" fmla="*/ 1 h 10"/>
                  <a:gd name="T8" fmla="*/ 10 w 11"/>
                  <a:gd name="T9" fmla="*/ 3 h 10"/>
                  <a:gd name="T10" fmla="*/ 10 w 11"/>
                  <a:gd name="T11" fmla="*/ 8 h 10"/>
                  <a:gd name="T12" fmla="*/ 7 w 11"/>
                  <a:gd name="T13" fmla="*/ 9 h 10"/>
                  <a:gd name="T14" fmla="*/ 4 w 11"/>
                  <a:gd name="T15" fmla="*/ 9 h 10"/>
                  <a:gd name="T16" fmla="*/ 2 w 11"/>
                  <a:gd name="T17" fmla="*/ 9 h 10"/>
                  <a:gd name="T18" fmla="*/ 0 w 11"/>
                  <a:gd name="T19" fmla="*/ 7 h 10"/>
                  <a:gd name="T20" fmla="*/ 0 w 11"/>
                  <a:gd name="T2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0" y="5"/>
                    </a:moveTo>
                    <a:lnTo>
                      <a:pt x="3" y="1"/>
                    </a:lnTo>
                    <a:lnTo>
                      <a:pt x="6" y="0"/>
                    </a:lnTo>
                    <a:lnTo>
                      <a:pt x="9" y="1"/>
                    </a:lnTo>
                    <a:lnTo>
                      <a:pt x="10" y="3"/>
                    </a:lnTo>
                    <a:lnTo>
                      <a:pt x="10" y="8"/>
                    </a:lnTo>
                    <a:lnTo>
                      <a:pt x="7" y="9"/>
                    </a:lnTo>
                    <a:lnTo>
                      <a:pt x="4" y="9"/>
                    </a:lnTo>
                    <a:lnTo>
                      <a:pt x="2" y="9"/>
                    </a:lnTo>
                    <a:lnTo>
                      <a:pt x="0" y="7"/>
                    </a:lnTo>
                    <a:lnTo>
                      <a:pt x="0" y="5"/>
                    </a:lnTo>
                  </a:path>
                </a:pathLst>
              </a:custGeom>
              <a:solidFill>
                <a:schemeClr val="accent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6" name="Freeform 654"/>
              <p:cNvSpPr>
                <a:spLocks/>
              </p:cNvSpPr>
              <p:nvPr/>
            </p:nvSpPr>
            <p:spPr bwMode="auto">
              <a:xfrm>
                <a:off x="2486" y="2720"/>
                <a:ext cx="10" cy="1"/>
              </a:xfrm>
              <a:custGeom>
                <a:avLst/>
                <a:gdLst>
                  <a:gd name="T0" fmla="*/ 0 w 10"/>
                  <a:gd name="T1" fmla="*/ 0 h 1"/>
                  <a:gd name="T2" fmla="*/ 9 w 10"/>
                  <a:gd name="T3" fmla="*/ 0 h 1"/>
                  <a:gd name="T4" fmla="*/ 6 w 10"/>
                  <a:gd name="T5" fmla="*/ 0 h 1"/>
                  <a:gd name="T6" fmla="*/ 4 w 10"/>
                  <a:gd name="T7" fmla="*/ 0 h 1"/>
                  <a:gd name="T8" fmla="*/ 2 w 10"/>
                  <a:gd name="T9" fmla="*/ 0 h 1"/>
                  <a:gd name="T10" fmla="*/ 0 w 10"/>
                  <a:gd name="T11" fmla="*/ 0 h 1"/>
                </a:gdLst>
                <a:ahLst/>
                <a:cxnLst>
                  <a:cxn ang="0">
                    <a:pos x="T0" y="T1"/>
                  </a:cxn>
                  <a:cxn ang="0">
                    <a:pos x="T2" y="T3"/>
                  </a:cxn>
                  <a:cxn ang="0">
                    <a:pos x="T4" y="T5"/>
                  </a:cxn>
                  <a:cxn ang="0">
                    <a:pos x="T6" y="T7"/>
                  </a:cxn>
                  <a:cxn ang="0">
                    <a:pos x="T8" y="T9"/>
                  </a:cxn>
                  <a:cxn ang="0">
                    <a:pos x="T10" y="T11"/>
                  </a:cxn>
                </a:cxnLst>
                <a:rect l="0" t="0" r="r" b="b"/>
                <a:pathLst>
                  <a:path w="10" h="1">
                    <a:moveTo>
                      <a:pt x="0" y="0"/>
                    </a:moveTo>
                    <a:lnTo>
                      <a:pt x="9" y="0"/>
                    </a:lnTo>
                    <a:lnTo>
                      <a:pt x="6" y="0"/>
                    </a:lnTo>
                    <a:lnTo>
                      <a:pt x="4" y="0"/>
                    </a:lnTo>
                    <a:lnTo>
                      <a:pt x="2"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7" name="Freeform 655"/>
              <p:cNvSpPr>
                <a:spLocks/>
              </p:cNvSpPr>
              <p:nvPr/>
            </p:nvSpPr>
            <p:spPr bwMode="auto">
              <a:xfrm>
                <a:off x="2483" y="2720"/>
                <a:ext cx="13" cy="5"/>
              </a:xfrm>
              <a:custGeom>
                <a:avLst/>
                <a:gdLst>
                  <a:gd name="T0" fmla="*/ 0 w 13"/>
                  <a:gd name="T1" fmla="*/ 1 h 5"/>
                  <a:gd name="T2" fmla="*/ 12 w 13"/>
                  <a:gd name="T3" fmla="*/ 0 h 5"/>
                  <a:gd name="T4" fmla="*/ 8 w 13"/>
                  <a:gd name="T5" fmla="*/ 1 h 5"/>
                  <a:gd name="T6" fmla="*/ 6 w 13"/>
                  <a:gd name="T7" fmla="*/ 4 h 5"/>
                  <a:gd name="T8" fmla="*/ 3 w 13"/>
                  <a:gd name="T9" fmla="*/ 2 h 5"/>
                  <a:gd name="T10" fmla="*/ 0 w 13"/>
                  <a:gd name="T11" fmla="*/ 1 h 5"/>
                </a:gdLst>
                <a:ahLst/>
                <a:cxnLst>
                  <a:cxn ang="0">
                    <a:pos x="T0" y="T1"/>
                  </a:cxn>
                  <a:cxn ang="0">
                    <a:pos x="T2" y="T3"/>
                  </a:cxn>
                  <a:cxn ang="0">
                    <a:pos x="T4" y="T5"/>
                  </a:cxn>
                  <a:cxn ang="0">
                    <a:pos x="T6" y="T7"/>
                  </a:cxn>
                  <a:cxn ang="0">
                    <a:pos x="T8" y="T9"/>
                  </a:cxn>
                  <a:cxn ang="0">
                    <a:pos x="T10" y="T11"/>
                  </a:cxn>
                </a:cxnLst>
                <a:rect l="0" t="0" r="r" b="b"/>
                <a:pathLst>
                  <a:path w="13" h="5">
                    <a:moveTo>
                      <a:pt x="0" y="1"/>
                    </a:moveTo>
                    <a:lnTo>
                      <a:pt x="12" y="0"/>
                    </a:lnTo>
                    <a:lnTo>
                      <a:pt x="8" y="1"/>
                    </a:lnTo>
                    <a:lnTo>
                      <a:pt x="6" y="4"/>
                    </a:lnTo>
                    <a:lnTo>
                      <a:pt x="3" y="2"/>
                    </a:lnTo>
                    <a:lnTo>
                      <a:pt x="0"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 name="Freeform 656"/>
              <p:cNvSpPr>
                <a:spLocks/>
              </p:cNvSpPr>
              <p:nvPr/>
            </p:nvSpPr>
            <p:spPr bwMode="auto">
              <a:xfrm>
                <a:off x="2508" y="2720"/>
                <a:ext cx="6" cy="1"/>
              </a:xfrm>
              <a:custGeom>
                <a:avLst/>
                <a:gdLst>
                  <a:gd name="T0" fmla="*/ 0 w 6"/>
                  <a:gd name="T1" fmla="*/ 0 h 1"/>
                  <a:gd name="T2" fmla="*/ 3 w 6"/>
                  <a:gd name="T3" fmla="*/ 0 h 1"/>
                  <a:gd name="T4" fmla="*/ 5 w 6"/>
                  <a:gd name="T5" fmla="*/ 0 h 1"/>
                  <a:gd name="T6" fmla="*/ 5 w 6"/>
                  <a:gd name="T7" fmla="*/ 0 h 1"/>
                  <a:gd name="T8" fmla="*/ 5 w 6"/>
                  <a:gd name="T9" fmla="*/ 0 h 1"/>
                  <a:gd name="T10" fmla="*/ 3 w 6"/>
                  <a:gd name="T11" fmla="*/ 0 h 1"/>
                  <a:gd name="T12" fmla="*/ 3 w 6"/>
                  <a:gd name="T13" fmla="*/ 0 h 1"/>
                  <a:gd name="T14" fmla="*/ 2 w 6"/>
                  <a:gd name="T15" fmla="*/ 0 h 1"/>
                  <a:gd name="T16" fmla="*/ 0 w 6"/>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
                    <a:moveTo>
                      <a:pt x="0" y="0"/>
                    </a:moveTo>
                    <a:lnTo>
                      <a:pt x="3" y="0"/>
                    </a:lnTo>
                    <a:lnTo>
                      <a:pt x="5" y="0"/>
                    </a:lnTo>
                    <a:lnTo>
                      <a:pt x="5" y="0"/>
                    </a:lnTo>
                    <a:lnTo>
                      <a:pt x="5" y="0"/>
                    </a:lnTo>
                    <a:lnTo>
                      <a:pt x="3" y="0"/>
                    </a:lnTo>
                    <a:lnTo>
                      <a:pt x="3" y="0"/>
                    </a:lnTo>
                    <a:lnTo>
                      <a:pt x="2"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9" name="Freeform 657"/>
              <p:cNvSpPr>
                <a:spLocks/>
              </p:cNvSpPr>
              <p:nvPr/>
            </p:nvSpPr>
            <p:spPr bwMode="auto">
              <a:xfrm>
                <a:off x="2506" y="2720"/>
                <a:ext cx="8" cy="5"/>
              </a:xfrm>
              <a:custGeom>
                <a:avLst/>
                <a:gdLst>
                  <a:gd name="T0" fmla="*/ 0 w 8"/>
                  <a:gd name="T1" fmla="*/ 0 h 5"/>
                  <a:gd name="T2" fmla="*/ 4 w 8"/>
                  <a:gd name="T3" fmla="*/ 0 h 5"/>
                  <a:gd name="T4" fmla="*/ 7 w 8"/>
                  <a:gd name="T5" fmla="*/ 1 h 5"/>
                  <a:gd name="T6" fmla="*/ 7 w 8"/>
                  <a:gd name="T7" fmla="*/ 2 h 5"/>
                  <a:gd name="T8" fmla="*/ 7 w 8"/>
                  <a:gd name="T9" fmla="*/ 3 h 5"/>
                  <a:gd name="T10" fmla="*/ 5 w 8"/>
                  <a:gd name="T11" fmla="*/ 4 h 5"/>
                  <a:gd name="T12" fmla="*/ 5 w 8"/>
                  <a:gd name="T13" fmla="*/ 2 h 5"/>
                  <a:gd name="T14" fmla="*/ 3 w 8"/>
                  <a:gd name="T15" fmla="*/ 1 h 5"/>
                  <a:gd name="T16" fmla="*/ 0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0"/>
                    </a:moveTo>
                    <a:lnTo>
                      <a:pt x="4" y="0"/>
                    </a:lnTo>
                    <a:lnTo>
                      <a:pt x="7" y="1"/>
                    </a:lnTo>
                    <a:lnTo>
                      <a:pt x="7" y="2"/>
                    </a:lnTo>
                    <a:lnTo>
                      <a:pt x="7" y="3"/>
                    </a:lnTo>
                    <a:lnTo>
                      <a:pt x="5" y="4"/>
                    </a:lnTo>
                    <a:lnTo>
                      <a:pt x="5" y="2"/>
                    </a:lnTo>
                    <a:lnTo>
                      <a:pt x="3" y="1"/>
                    </a:lnTo>
                    <a:lnTo>
                      <a:pt x="0"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0" name="Freeform 658"/>
              <p:cNvSpPr>
                <a:spLocks/>
              </p:cNvSpPr>
              <p:nvPr/>
            </p:nvSpPr>
            <p:spPr bwMode="auto">
              <a:xfrm>
                <a:off x="2495" y="2709"/>
                <a:ext cx="3" cy="7"/>
              </a:xfrm>
              <a:custGeom>
                <a:avLst/>
                <a:gdLst>
                  <a:gd name="T0" fmla="*/ 1 w 3"/>
                  <a:gd name="T1" fmla="*/ 0 h 7"/>
                  <a:gd name="T2" fmla="*/ 1 w 3"/>
                  <a:gd name="T3" fmla="*/ 0 h 7"/>
                  <a:gd name="T4" fmla="*/ 1 w 3"/>
                  <a:gd name="T5" fmla="*/ 2 h 7"/>
                  <a:gd name="T6" fmla="*/ 1 w 3"/>
                  <a:gd name="T7" fmla="*/ 3 h 7"/>
                  <a:gd name="T8" fmla="*/ 1 w 3"/>
                  <a:gd name="T9" fmla="*/ 3 h 7"/>
                  <a:gd name="T10" fmla="*/ 2 w 3"/>
                  <a:gd name="T11" fmla="*/ 4 h 7"/>
                  <a:gd name="T12" fmla="*/ 2 w 3"/>
                  <a:gd name="T13" fmla="*/ 5 h 7"/>
                  <a:gd name="T14" fmla="*/ 1 w 3"/>
                  <a:gd name="T15" fmla="*/ 6 h 7"/>
                  <a:gd name="T16" fmla="*/ 1 w 3"/>
                  <a:gd name="T17" fmla="*/ 5 h 7"/>
                  <a:gd name="T18" fmla="*/ 0 w 3"/>
                  <a:gd name="T19" fmla="*/ 4 h 7"/>
                  <a:gd name="T20" fmla="*/ 0 w 3"/>
                  <a:gd name="T21" fmla="*/ 2 h 7"/>
                  <a:gd name="T22" fmla="*/ 1 w 3"/>
                  <a:gd name="T23" fmla="*/ 1 h 7"/>
                  <a:gd name="T24" fmla="*/ 1 w 3"/>
                  <a:gd name="T25" fmla="*/ 1 h 7"/>
                  <a:gd name="T26" fmla="*/ 1 w 3"/>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7">
                    <a:moveTo>
                      <a:pt x="1" y="0"/>
                    </a:moveTo>
                    <a:lnTo>
                      <a:pt x="1" y="0"/>
                    </a:lnTo>
                    <a:lnTo>
                      <a:pt x="1" y="2"/>
                    </a:lnTo>
                    <a:lnTo>
                      <a:pt x="1" y="3"/>
                    </a:lnTo>
                    <a:lnTo>
                      <a:pt x="1" y="3"/>
                    </a:lnTo>
                    <a:lnTo>
                      <a:pt x="2" y="4"/>
                    </a:lnTo>
                    <a:lnTo>
                      <a:pt x="2" y="5"/>
                    </a:lnTo>
                    <a:lnTo>
                      <a:pt x="1" y="6"/>
                    </a:lnTo>
                    <a:lnTo>
                      <a:pt x="1" y="5"/>
                    </a:lnTo>
                    <a:lnTo>
                      <a:pt x="0" y="4"/>
                    </a:lnTo>
                    <a:lnTo>
                      <a:pt x="0" y="2"/>
                    </a:lnTo>
                    <a:lnTo>
                      <a:pt x="1" y="1"/>
                    </a:lnTo>
                    <a:lnTo>
                      <a:pt x="1" y="1"/>
                    </a:lnTo>
                    <a:lnTo>
                      <a:pt x="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1" name="Freeform 659"/>
              <p:cNvSpPr>
                <a:spLocks/>
              </p:cNvSpPr>
              <p:nvPr/>
            </p:nvSpPr>
            <p:spPr bwMode="auto">
              <a:xfrm>
                <a:off x="2488" y="2709"/>
                <a:ext cx="10" cy="12"/>
              </a:xfrm>
              <a:custGeom>
                <a:avLst/>
                <a:gdLst>
                  <a:gd name="T0" fmla="*/ 5 w 10"/>
                  <a:gd name="T1" fmla="*/ 0 h 12"/>
                  <a:gd name="T2" fmla="*/ 4 w 10"/>
                  <a:gd name="T3" fmla="*/ 3 h 12"/>
                  <a:gd name="T4" fmla="*/ 4 w 10"/>
                  <a:gd name="T5" fmla="*/ 6 h 12"/>
                  <a:gd name="T6" fmla="*/ 7 w 10"/>
                  <a:gd name="T7" fmla="*/ 6 h 12"/>
                  <a:gd name="T8" fmla="*/ 9 w 10"/>
                  <a:gd name="T9" fmla="*/ 8 h 12"/>
                  <a:gd name="T10" fmla="*/ 9 w 10"/>
                  <a:gd name="T11" fmla="*/ 10 h 12"/>
                  <a:gd name="T12" fmla="*/ 5 w 10"/>
                  <a:gd name="T13" fmla="*/ 11 h 12"/>
                  <a:gd name="T14" fmla="*/ 2 w 10"/>
                  <a:gd name="T15" fmla="*/ 10 h 12"/>
                  <a:gd name="T16" fmla="*/ 0 w 10"/>
                  <a:gd name="T17" fmla="*/ 8 h 12"/>
                  <a:gd name="T18" fmla="*/ 0 w 10"/>
                  <a:gd name="T19" fmla="*/ 3 h 12"/>
                  <a:gd name="T20" fmla="*/ 2 w 10"/>
                  <a:gd name="T21" fmla="*/ 1 h 12"/>
                  <a:gd name="T22" fmla="*/ 4 w 10"/>
                  <a:gd name="T23" fmla="*/ 1 h 12"/>
                  <a:gd name="T24" fmla="*/ 5 w 1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2">
                    <a:moveTo>
                      <a:pt x="5" y="0"/>
                    </a:moveTo>
                    <a:lnTo>
                      <a:pt x="4" y="3"/>
                    </a:lnTo>
                    <a:lnTo>
                      <a:pt x="4" y="6"/>
                    </a:lnTo>
                    <a:lnTo>
                      <a:pt x="7" y="6"/>
                    </a:lnTo>
                    <a:lnTo>
                      <a:pt x="9" y="8"/>
                    </a:lnTo>
                    <a:lnTo>
                      <a:pt x="9" y="10"/>
                    </a:lnTo>
                    <a:lnTo>
                      <a:pt x="5" y="11"/>
                    </a:lnTo>
                    <a:lnTo>
                      <a:pt x="2" y="10"/>
                    </a:lnTo>
                    <a:lnTo>
                      <a:pt x="0" y="8"/>
                    </a:lnTo>
                    <a:lnTo>
                      <a:pt x="0" y="3"/>
                    </a:lnTo>
                    <a:lnTo>
                      <a:pt x="2" y="1"/>
                    </a:lnTo>
                    <a:lnTo>
                      <a:pt x="4" y="1"/>
                    </a:lnTo>
                    <a:lnTo>
                      <a:pt x="5"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9" name="Group 660"/>
            <p:cNvGrpSpPr>
              <a:grpSpLocks/>
            </p:cNvGrpSpPr>
            <p:nvPr/>
          </p:nvGrpSpPr>
          <p:grpSpPr bwMode="auto">
            <a:xfrm>
              <a:off x="2393280" y="2183488"/>
              <a:ext cx="1672858" cy="868388"/>
              <a:chOff x="2318" y="2506"/>
              <a:chExt cx="668" cy="244"/>
            </a:xfrm>
          </p:grpSpPr>
          <p:grpSp>
            <p:nvGrpSpPr>
              <p:cNvPr id="483" name="Group 661"/>
              <p:cNvGrpSpPr>
                <a:grpSpLocks/>
              </p:cNvGrpSpPr>
              <p:nvPr/>
            </p:nvGrpSpPr>
            <p:grpSpPr bwMode="auto">
              <a:xfrm>
                <a:off x="2318" y="2607"/>
                <a:ext cx="344" cy="143"/>
                <a:chOff x="2318" y="2607"/>
                <a:chExt cx="344" cy="143"/>
              </a:xfrm>
            </p:grpSpPr>
            <p:sp>
              <p:nvSpPr>
                <p:cNvPr id="494" name="Freeform 662"/>
                <p:cNvSpPr>
                  <a:spLocks/>
                </p:cNvSpPr>
                <p:nvPr/>
              </p:nvSpPr>
              <p:spPr bwMode="auto">
                <a:xfrm>
                  <a:off x="2643" y="2607"/>
                  <a:ext cx="19" cy="42"/>
                </a:xfrm>
                <a:custGeom>
                  <a:avLst/>
                  <a:gdLst>
                    <a:gd name="T0" fmla="*/ 18 w 19"/>
                    <a:gd name="T1" fmla="*/ 0 h 42"/>
                    <a:gd name="T2" fmla="*/ 14 w 19"/>
                    <a:gd name="T3" fmla="*/ 0 h 42"/>
                    <a:gd name="T4" fmla="*/ 9 w 19"/>
                    <a:gd name="T5" fmla="*/ 1 h 42"/>
                    <a:gd name="T6" fmla="*/ 5 w 19"/>
                    <a:gd name="T7" fmla="*/ 3 h 42"/>
                    <a:gd name="T8" fmla="*/ 2 w 19"/>
                    <a:gd name="T9" fmla="*/ 6 h 42"/>
                    <a:gd name="T10" fmla="*/ 4 w 19"/>
                    <a:gd name="T11" fmla="*/ 7 h 42"/>
                    <a:gd name="T12" fmla="*/ 10 w 19"/>
                    <a:gd name="T13" fmla="*/ 34 h 42"/>
                    <a:gd name="T14" fmla="*/ 11 w 19"/>
                    <a:gd name="T15" fmla="*/ 36 h 42"/>
                    <a:gd name="T16" fmla="*/ 9 w 19"/>
                    <a:gd name="T17" fmla="*/ 38 h 42"/>
                    <a:gd name="T18" fmla="*/ 6 w 19"/>
                    <a:gd name="T19" fmla="*/ 39 h 42"/>
                    <a:gd name="T20" fmla="*/ 0 w 19"/>
                    <a:gd name="T21"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2">
                      <a:moveTo>
                        <a:pt x="18" y="0"/>
                      </a:moveTo>
                      <a:lnTo>
                        <a:pt x="14" y="0"/>
                      </a:lnTo>
                      <a:lnTo>
                        <a:pt x="9" y="1"/>
                      </a:lnTo>
                      <a:lnTo>
                        <a:pt x="5" y="3"/>
                      </a:lnTo>
                      <a:lnTo>
                        <a:pt x="2" y="6"/>
                      </a:lnTo>
                      <a:lnTo>
                        <a:pt x="4" y="7"/>
                      </a:lnTo>
                      <a:lnTo>
                        <a:pt x="10" y="34"/>
                      </a:lnTo>
                      <a:lnTo>
                        <a:pt x="11" y="36"/>
                      </a:lnTo>
                      <a:lnTo>
                        <a:pt x="9" y="38"/>
                      </a:lnTo>
                      <a:lnTo>
                        <a:pt x="6" y="39"/>
                      </a:lnTo>
                      <a:lnTo>
                        <a:pt x="0" y="41"/>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5" name="Freeform 663"/>
                <p:cNvSpPr>
                  <a:spLocks/>
                </p:cNvSpPr>
                <p:nvPr/>
              </p:nvSpPr>
              <p:spPr bwMode="auto">
                <a:xfrm>
                  <a:off x="2562" y="2632"/>
                  <a:ext cx="17" cy="43"/>
                </a:xfrm>
                <a:custGeom>
                  <a:avLst/>
                  <a:gdLst>
                    <a:gd name="T0" fmla="*/ 16 w 17"/>
                    <a:gd name="T1" fmla="*/ 0 h 43"/>
                    <a:gd name="T2" fmla="*/ 11 w 17"/>
                    <a:gd name="T3" fmla="*/ 0 h 43"/>
                    <a:gd name="T4" fmla="*/ 8 w 17"/>
                    <a:gd name="T5" fmla="*/ 1 h 43"/>
                    <a:gd name="T6" fmla="*/ 4 w 17"/>
                    <a:gd name="T7" fmla="*/ 4 h 43"/>
                    <a:gd name="T8" fmla="*/ 3 w 17"/>
                    <a:gd name="T9" fmla="*/ 5 h 43"/>
                    <a:gd name="T10" fmla="*/ 3 w 17"/>
                    <a:gd name="T11" fmla="*/ 7 h 43"/>
                    <a:gd name="T12" fmla="*/ 10 w 17"/>
                    <a:gd name="T13" fmla="*/ 35 h 43"/>
                    <a:gd name="T14" fmla="*/ 10 w 17"/>
                    <a:gd name="T15" fmla="*/ 37 h 43"/>
                    <a:gd name="T16" fmla="*/ 8 w 17"/>
                    <a:gd name="T17" fmla="*/ 38 h 43"/>
                    <a:gd name="T18" fmla="*/ 5 w 17"/>
                    <a:gd name="T19" fmla="*/ 40 h 43"/>
                    <a:gd name="T20" fmla="*/ 0 w 17"/>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3">
                      <a:moveTo>
                        <a:pt x="16" y="0"/>
                      </a:moveTo>
                      <a:lnTo>
                        <a:pt x="11" y="0"/>
                      </a:lnTo>
                      <a:lnTo>
                        <a:pt x="8" y="1"/>
                      </a:lnTo>
                      <a:lnTo>
                        <a:pt x="4" y="4"/>
                      </a:lnTo>
                      <a:lnTo>
                        <a:pt x="3" y="5"/>
                      </a:lnTo>
                      <a:lnTo>
                        <a:pt x="3" y="7"/>
                      </a:lnTo>
                      <a:lnTo>
                        <a:pt x="10" y="35"/>
                      </a:lnTo>
                      <a:lnTo>
                        <a:pt x="10" y="37"/>
                      </a:lnTo>
                      <a:lnTo>
                        <a:pt x="8" y="38"/>
                      </a:lnTo>
                      <a:lnTo>
                        <a:pt x="5" y="40"/>
                      </a:lnTo>
                      <a:lnTo>
                        <a:pt x="0" y="42"/>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6" name="Freeform 664"/>
                <p:cNvSpPr>
                  <a:spLocks/>
                </p:cNvSpPr>
                <p:nvPr/>
              </p:nvSpPr>
              <p:spPr bwMode="auto">
                <a:xfrm>
                  <a:off x="2567" y="2629"/>
                  <a:ext cx="77" cy="21"/>
                </a:xfrm>
                <a:custGeom>
                  <a:avLst/>
                  <a:gdLst>
                    <a:gd name="T0" fmla="*/ 0 w 77"/>
                    <a:gd name="T1" fmla="*/ 4 h 21"/>
                    <a:gd name="T2" fmla="*/ 5 w 77"/>
                    <a:gd name="T3" fmla="*/ 2 h 21"/>
                    <a:gd name="T4" fmla="*/ 8 w 77"/>
                    <a:gd name="T5" fmla="*/ 0 h 21"/>
                    <a:gd name="T6" fmla="*/ 13 w 77"/>
                    <a:gd name="T7" fmla="*/ 0 h 21"/>
                    <a:gd name="T8" fmla="*/ 17 w 77"/>
                    <a:gd name="T9" fmla="*/ 0 h 21"/>
                    <a:gd name="T10" fmla="*/ 20 w 77"/>
                    <a:gd name="T11" fmla="*/ 1 h 21"/>
                    <a:gd name="T12" fmla="*/ 60 w 77"/>
                    <a:gd name="T13" fmla="*/ 19 h 21"/>
                    <a:gd name="T14" fmla="*/ 62 w 77"/>
                    <a:gd name="T15" fmla="*/ 20 h 21"/>
                    <a:gd name="T16" fmla="*/ 65 w 77"/>
                    <a:gd name="T17" fmla="*/ 20 h 21"/>
                    <a:gd name="T18" fmla="*/ 69 w 77"/>
                    <a:gd name="T19" fmla="*/ 19 h 21"/>
                    <a:gd name="T20" fmla="*/ 76 w 77"/>
                    <a:gd name="T21"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1">
                      <a:moveTo>
                        <a:pt x="0" y="4"/>
                      </a:moveTo>
                      <a:lnTo>
                        <a:pt x="5" y="2"/>
                      </a:lnTo>
                      <a:lnTo>
                        <a:pt x="8" y="0"/>
                      </a:lnTo>
                      <a:lnTo>
                        <a:pt x="13" y="0"/>
                      </a:lnTo>
                      <a:lnTo>
                        <a:pt x="17" y="0"/>
                      </a:lnTo>
                      <a:lnTo>
                        <a:pt x="20" y="1"/>
                      </a:lnTo>
                      <a:lnTo>
                        <a:pt x="60" y="19"/>
                      </a:lnTo>
                      <a:lnTo>
                        <a:pt x="62" y="20"/>
                      </a:lnTo>
                      <a:lnTo>
                        <a:pt x="65" y="20"/>
                      </a:lnTo>
                      <a:lnTo>
                        <a:pt x="69" y="19"/>
                      </a:lnTo>
                      <a:lnTo>
                        <a:pt x="76" y="17"/>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7" name="Freeform 665"/>
                <p:cNvSpPr>
                  <a:spLocks/>
                </p:cNvSpPr>
                <p:nvPr/>
              </p:nvSpPr>
              <p:spPr bwMode="auto">
                <a:xfrm>
                  <a:off x="2481" y="2660"/>
                  <a:ext cx="17" cy="38"/>
                </a:xfrm>
                <a:custGeom>
                  <a:avLst/>
                  <a:gdLst>
                    <a:gd name="T0" fmla="*/ 16 w 17"/>
                    <a:gd name="T1" fmla="*/ 0 h 38"/>
                    <a:gd name="T2" fmla="*/ 13 w 17"/>
                    <a:gd name="T3" fmla="*/ 0 h 38"/>
                    <a:gd name="T4" fmla="*/ 8 w 17"/>
                    <a:gd name="T5" fmla="*/ 1 h 38"/>
                    <a:gd name="T6" fmla="*/ 4 w 17"/>
                    <a:gd name="T7" fmla="*/ 3 h 38"/>
                    <a:gd name="T8" fmla="*/ 1 w 17"/>
                    <a:gd name="T9" fmla="*/ 5 h 38"/>
                    <a:gd name="T10" fmla="*/ 1 w 17"/>
                    <a:gd name="T11" fmla="*/ 7 h 38"/>
                    <a:gd name="T12" fmla="*/ 10 w 17"/>
                    <a:gd name="T13" fmla="*/ 31 h 38"/>
                    <a:gd name="T14" fmla="*/ 10 w 17"/>
                    <a:gd name="T15" fmla="*/ 33 h 38"/>
                    <a:gd name="T16" fmla="*/ 9 w 17"/>
                    <a:gd name="T17" fmla="*/ 34 h 38"/>
                    <a:gd name="T18" fmla="*/ 5 w 17"/>
                    <a:gd name="T19" fmla="*/ 36 h 38"/>
                    <a:gd name="T20" fmla="*/ 0 w 17"/>
                    <a:gd name="T21"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8">
                      <a:moveTo>
                        <a:pt x="16" y="0"/>
                      </a:moveTo>
                      <a:lnTo>
                        <a:pt x="13" y="0"/>
                      </a:lnTo>
                      <a:lnTo>
                        <a:pt x="8" y="1"/>
                      </a:lnTo>
                      <a:lnTo>
                        <a:pt x="4" y="3"/>
                      </a:lnTo>
                      <a:lnTo>
                        <a:pt x="1" y="5"/>
                      </a:lnTo>
                      <a:lnTo>
                        <a:pt x="1" y="7"/>
                      </a:lnTo>
                      <a:lnTo>
                        <a:pt x="10" y="31"/>
                      </a:lnTo>
                      <a:lnTo>
                        <a:pt x="10" y="33"/>
                      </a:lnTo>
                      <a:lnTo>
                        <a:pt x="9" y="34"/>
                      </a:lnTo>
                      <a:lnTo>
                        <a:pt x="5" y="36"/>
                      </a:lnTo>
                      <a:lnTo>
                        <a:pt x="0" y="37"/>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8" name="Freeform 666"/>
                <p:cNvSpPr>
                  <a:spLocks/>
                </p:cNvSpPr>
                <p:nvPr/>
              </p:nvSpPr>
              <p:spPr bwMode="auto">
                <a:xfrm>
                  <a:off x="2398" y="2682"/>
                  <a:ext cx="18" cy="39"/>
                </a:xfrm>
                <a:custGeom>
                  <a:avLst/>
                  <a:gdLst>
                    <a:gd name="T0" fmla="*/ 17 w 18"/>
                    <a:gd name="T1" fmla="*/ 0 h 39"/>
                    <a:gd name="T2" fmla="*/ 12 w 18"/>
                    <a:gd name="T3" fmla="*/ 0 h 39"/>
                    <a:gd name="T4" fmla="*/ 8 w 18"/>
                    <a:gd name="T5" fmla="*/ 1 h 39"/>
                    <a:gd name="T6" fmla="*/ 4 w 18"/>
                    <a:gd name="T7" fmla="*/ 4 h 39"/>
                    <a:gd name="T8" fmla="*/ 3 w 18"/>
                    <a:gd name="T9" fmla="*/ 5 h 39"/>
                    <a:gd name="T10" fmla="*/ 3 w 18"/>
                    <a:gd name="T11" fmla="*/ 7 h 39"/>
                    <a:gd name="T12" fmla="*/ 10 w 18"/>
                    <a:gd name="T13" fmla="*/ 32 h 39"/>
                    <a:gd name="T14" fmla="*/ 10 w 18"/>
                    <a:gd name="T15" fmla="*/ 34 h 39"/>
                    <a:gd name="T16" fmla="*/ 8 w 18"/>
                    <a:gd name="T17" fmla="*/ 34 h 39"/>
                    <a:gd name="T18" fmla="*/ 5 w 18"/>
                    <a:gd name="T19" fmla="*/ 36 h 39"/>
                    <a:gd name="T20" fmla="*/ 0 w 18"/>
                    <a:gd name="T21"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9">
                      <a:moveTo>
                        <a:pt x="17" y="0"/>
                      </a:moveTo>
                      <a:lnTo>
                        <a:pt x="12" y="0"/>
                      </a:lnTo>
                      <a:lnTo>
                        <a:pt x="8" y="1"/>
                      </a:lnTo>
                      <a:lnTo>
                        <a:pt x="4" y="4"/>
                      </a:lnTo>
                      <a:lnTo>
                        <a:pt x="3" y="5"/>
                      </a:lnTo>
                      <a:lnTo>
                        <a:pt x="3" y="7"/>
                      </a:lnTo>
                      <a:lnTo>
                        <a:pt x="10" y="32"/>
                      </a:lnTo>
                      <a:lnTo>
                        <a:pt x="10" y="34"/>
                      </a:lnTo>
                      <a:lnTo>
                        <a:pt x="8" y="34"/>
                      </a:lnTo>
                      <a:lnTo>
                        <a:pt x="5" y="36"/>
                      </a:lnTo>
                      <a:lnTo>
                        <a:pt x="0" y="38"/>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9" name="Freeform 667"/>
                <p:cNvSpPr>
                  <a:spLocks/>
                </p:cNvSpPr>
                <p:nvPr/>
              </p:nvSpPr>
              <p:spPr bwMode="auto">
                <a:xfrm>
                  <a:off x="2403" y="2682"/>
                  <a:ext cx="76" cy="18"/>
                </a:xfrm>
                <a:custGeom>
                  <a:avLst/>
                  <a:gdLst>
                    <a:gd name="T0" fmla="*/ 0 w 76"/>
                    <a:gd name="T1" fmla="*/ 3 h 18"/>
                    <a:gd name="T2" fmla="*/ 4 w 76"/>
                    <a:gd name="T3" fmla="*/ 2 h 18"/>
                    <a:gd name="T4" fmla="*/ 8 w 76"/>
                    <a:gd name="T5" fmla="*/ 0 h 18"/>
                    <a:gd name="T6" fmla="*/ 14 w 76"/>
                    <a:gd name="T7" fmla="*/ 0 h 18"/>
                    <a:gd name="T8" fmla="*/ 17 w 76"/>
                    <a:gd name="T9" fmla="*/ 0 h 18"/>
                    <a:gd name="T10" fmla="*/ 20 w 76"/>
                    <a:gd name="T11" fmla="*/ 1 h 18"/>
                    <a:gd name="T12" fmla="*/ 58 w 76"/>
                    <a:gd name="T13" fmla="*/ 16 h 18"/>
                    <a:gd name="T14" fmla="*/ 61 w 76"/>
                    <a:gd name="T15" fmla="*/ 17 h 18"/>
                    <a:gd name="T16" fmla="*/ 65 w 76"/>
                    <a:gd name="T17" fmla="*/ 17 h 18"/>
                    <a:gd name="T18" fmla="*/ 69 w 76"/>
                    <a:gd name="T19" fmla="*/ 16 h 18"/>
                    <a:gd name="T20" fmla="*/ 75 w 76"/>
                    <a:gd name="T21"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8">
                      <a:moveTo>
                        <a:pt x="0" y="3"/>
                      </a:moveTo>
                      <a:lnTo>
                        <a:pt x="4" y="2"/>
                      </a:lnTo>
                      <a:lnTo>
                        <a:pt x="8" y="0"/>
                      </a:lnTo>
                      <a:lnTo>
                        <a:pt x="14" y="0"/>
                      </a:lnTo>
                      <a:lnTo>
                        <a:pt x="17" y="0"/>
                      </a:lnTo>
                      <a:lnTo>
                        <a:pt x="20" y="1"/>
                      </a:lnTo>
                      <a:lnTo>
                        <a:pt x="58" y="16"/>
                      </a:lnTo>
                      <a:lnTo>
                        <a:pt x="61" y="17"/>
                      </a:lnTo>
                      <a:lnTo>
                        <a:pt x="65" y="17"/>
                      </a:lnTo>
                      <a:lnTo>
                        <a:pt x="69" y="16"/>
                      </a:lnTo>
                      <a:lnTo>
                        <a:pt x="75" y="15"/>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0" name="Freeform 668"/>
                <p:cNvSpPr>
                  <a:spLocks/>
                </p:cNvSpPr>
                <p:nvPr/>
              </p:nvSpPr>
              <p:spPr bwMode="auto">
                <a:xfrm>
                  <a:off x="2486" y="2654"/>
                  <a:ext cx="77" cy="22"/>
                </a:xfrm>
                <a:custGeom>
                  <a:avLst/>
                  <a:gdLst>
                    <a:gd name="T0" fmla="*/ 0 w 77"/>
                    <a:gd name="T1" fmla="*/ 4 h 22"/>
                    <a:gd name="T2" fmla="*/ 5 w 77"/>
                    <a:gd name="T3" fmla="*/ 1 h 22"/>
                    <a:gd name="T4" fmla="*/ 7 w 77"/>
                    <a:gd name="T5" fmla="*/ 0 h 22"/>
                    <a:gd name="T6" fmla="*/ 12 w 77"/>
                    <a:gd name="T7" fmla="*/ 0 h 22"/>
                    <a:gd name="T8" fmla="*/ 17 w 77"/>
                    <a:gd name="T9" fmla="*/ 0 h 22"/>
                    <a:gd name="T10" fmla="*/ 20 w 77"/>
                    <a:gd name="T11" fmla="*/ 1 h 22"/>
                    <a:gd name="T12" fmla="*/ 60 w 77"/>
                    <a:gd name="T13" fmla="*/ 20 h 22"/>
                    <a:gd name="T14" fmla="*/ 62 w 77"/>
                    <a:gd name="T15" fmla="*/ 21 h 22"/>
                    <a:gd name="T16" fmla="*/ 66 w 77"/>
                    <a:gd name="T17" fmla="*/ 21 h 22"/>
                    <a:gd name="T18" fmla="*/ 71 w 77"/>
                    <a:gd name="T19" fmla="*/ 20 h 22"/>
                    <a:gd name="T20" fmla="*/ 76 w 77"/>
                    <a:gd name="T2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2">
                      <a:moveTo>
                        <a:pt x="0" y="4"/>
                      </a:moveTo>
                      <a:lnTo>
                        <a:pt x="5" y="1"/>
                      </a:lnTo>
                      <a:lnTo>
                        <a:pt x="7" y="0"/>
                      </a:lnTo>
                      <a:lnTo>
                        <a:pt x="12" y="0"/>
                      </a:lnTo>
                      <a:lnTo>
                        <a:pt x="17" y="0"/>
                      </a:lnTo>
                      <a:lnTo>
                        <a:pt x="20" y="1"/>
                      </a:lnTo>
                      <a:lnTo>
                        <a:pt x="60" y="20"/>
                      </a:lnTo>
                      <a:lnTo>
                        <a:pt x="62" y="21"/>
                      </a:lnTo>
                      <a:lnTo>
                        <a:pt x="66" y="21"/>
                      </a:lnTo>
                      <a:lnTo>
                        <a:pt x="71" y="20"/>
                      </a:lnTo>
                      <a:lnTo>
                        <a:pt x="76" y="19"/>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 name="Freeform 669"/>
                <p:cNvSpPr>
                  <a:spLocks/>
                </p:cNvSpPr>
                <p:nvPr/>
              </p:nvSpPr>
              <p:spPr bwMode="auto">
                <a:xfrm>
                  <a:off x="2318" y="2706"/>
                  <a:ext cx="14" cy="44"/>
                </a:xfrm>
                <a:custGeom>
                  <a:avLst/>
                  <a:gdLst>
                    <a:gd name="T0" fmla="*/ 13 w 14"/>
                    <a:gd name="T1" fmla="*/ 0 h 44"/>
                    <a:gd name="T2" fmla="*/ 10 w 14"/>
                    <a:gd name="T3" fmla="*/ 1 h 44"/>
                    <a:gd name="T4" fmla="*/ 6 w 14"/>
                    <a:gd name="T5" fmla="*/ 2 h 44"/>
                    <a:gd name="T6" fmla="*/ 3 w 14"/>
                    <a:gd name="T7" fmla="*/ 4 h 44"/>
                    <a:gd name="T8" fmla="*/ 2 w 14"/>
                    <a:gd name="T9" fmla="*/ 7 h 44"/>
                    <a:gd name="T10" fmla="*/ 2 w 14"/>
                    <a:gd name="T11" fmla="*/ 9 h 44"/>
                    <a:gd name="T12" fmla="*/ 8 w 14"/>
                    <a:gd name="T13" fmla="*/ 35 h 44"/>
                    <a:gd name="T14" fmla="*/ 8 w 14"/>
                    <a:gd name="T15" fmla="*/ 37 h 44"/>
                    <a:gd name="T16" fmla="*/ 7 w 14"/>
                    <a:gd name="T17" fmla="*/ 39 h 44"/>
                    <a:gd name="T18" fmla="*/ 4 w 14"/>
                    <a:gd name="T19" fmla="*/ 41 h 44"/>
                    <a:gd name="T20" fmla="*/ 0 w 14"/>
                    <a:gd name="T21"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4">
                      <a:moveTo>
                        <a:pt x="13" y="0"/>
                      </a:moveTo>
                      <a:lnTo>
                        <a:pt x="10" y="1"/>
                      </a:lnTo>
                      <a:lnTo>
                        <a:pt x="6" y="2"/>
                      </a:lnTo>
                      <a:lnTo>
                        <a:pt x="3" y="4"/>
                      </a:lnTo>
                      <a:lnTo>
                        <a:pt x="2" y="7"/>
                      </a:lnTo>
                      <a:lnTo>
                        <a:pt x="2" y="9"/>
                      </a:lnTo>
                      <a:lnTo>
                        <a:pt x="8" y="35"/>
                      </a:lnTo>
                      <a:lnTo>
                        <a:pt x="8" y="37"/>
                      </a:lnTo>
                      <a:lnTo>
                        <a:pt x="7" y="39"/>
                      </a:lnTo>
                      <a:lnTo>
                        <a:pt x="4" y="41"/>
                      </a:lnTo>
                      <a:lnTo>
                        <a:pt x="0" y="43"/>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2" name="Freeform 670"/>
                <p:cNvSpPr>
                  <a:spLocks/>
                </p:cNvSpPr>
                <p:nvPr/>
              </p:nvSpPr>
              <p:spPr bwMode="auto">
                <a:xfrm>
                  <a:off x="2323" y="2706"/>
                  <a:ext cx="76" cy="19"/>
                </a:xfrm>
                <a:custGeom>
                  <a:avLst/>
                  <a:gdLst>
                    <a:gd name="T0" fmla="*/ 0 w 76"/>
                    <a:gd name="T1" fmla="*/ 4 h 19"/>
                    <a:gd name="T2" fmla="*/ 5 w 76"/>
                    <a:gd name="T3" fmla="*/ 1 h 19"/>
                    <a:gd name="T4" fmla="*/ 8 w 76"/>
                    <a:gd name="T5" fmla="*/ 0 h 19"/>
                    <a:gd name="T6" fmla="*/ 12 w 76"/>
                    <a:gd name="T7" fmla="*/ 0 h 19"/>
                    <a:gd name="T8" fmla="*/ 17 w 76"/>
                    <a:gd name="T9" fmla="*/ 0 h 19"/>
                    <a:gd name="T10" fmla="*/ 20 w 76"/>
                    <a:gd name="T11" fmla="*/ 0 h 19"/>
                    <a:gd name="T12" fmla="*/ 60 w 76"/>
                    <a:gd name="T13" fmla="*/ 17 h 19"/>
                    <a:gd name="T14" fmla="*/ 61 w 76"/>
                    <a:gd name="T15" fmla="*/ 18 h 19"/>
                    <a:gd name="T16" fmla="*/ 65 w 76"/>
                    <a:gd name="T17" fmla="*/ 18 h 19"/>
                    <a:gd name="T18" fmla="*/ 69 w 76"/>
                    <a:gd name="T19" fmla="*/ 18 h 19"/>
                    <a:gd name="T20" fmla="*/ 75 w 76"/>
                    <a:gd name="T2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9">
                      <a:moveTo>
                        <a:pt x="0" y="4"/>
                      </a:moveTo>
                      <a:lnTo>
                        <a:pt x="5" y="1"/>
                      </a:lnTo>
                      <a:lnTo>
                        <a:pt x="8" y="0"/>
                      </a:lnTo>
                      <a:lnTo>
                        <a:pt x="12" y="0"/>
                      </a:lnTo>
                      <a:lnTo>
                        <a:pt x="17" y="0"/>
                      </a:lnTo>
                      <a:lnTo>
                        <a:pt x="20" y="0"/>
                      </a:lnTo>
                      <a:lnTo>
                        <a:pt x="60" y="17"/>
                      </a:lnTo>
                      <a:lnTo>
                        <a:pt x="61" y="18"/>
                      </a:lnTo>
                      <a:lnTo>
                        <a:pt x="65" y="18"/>
                      </a:lnTo>
                      <a:lnTo>
                        <a:pt x="69" y="18"/>
                      </a:lnTo>
                      <a:lnTo>
                        <a:pt x="75" y="16"/>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84" name="Group 671"/>
              <p:cNvGrpSpPr>
                <a:grpSpLocks/>
              </p:cNvGrpSpPr>
              <p:nvPr/>
            </p:nvGrpSpPr>
            <p:grpSpPr bwMode="auto">
              <a:xfrm>
                <a:off x="2643" y="2506"/>
                <a:ext cx="343" cy="143"/>
                <a:chOff x="2643" y="2506"/>
                <a:chExt cx="343" cy="143"/>
              </a:xfrm>
            </p:grpSpPr>
            <p:sp>
              <p:nvSpPr>
                <p:cNvPr id="485" name="Freeform 672"/>
                <p:cNvSpPr>
                  <a:spLocks/>
                </p:cNvSpPr>
                <p:nvPr/>
              </p:nvSpPr>
              <p:spPr bwMode="auto">
                <a:xfrm>
                  <a:off x="2971" y="2506"/>
                  <a:ext cx="15" cy="43"/>
                </a:xfrm>
                <a:custGeom>
                  <a:avLst/>
                  <a:gdLst>
                    <a:gd name="T0" fmla="*/ 14 w 15"/>
                    <a:gd name="T1" fmla="*/ 0 h 43"/>
                    <a:gd name="T2" fmla="*/ 11 w 15"/>
                    <a:gd name="T3" fmla="*/ 1 h 43"/>
                    <a:gd name="T4" fmla="*/ 7 w 15"/>
                    <a:gd name="T5" fmla="*/ 1 h 43"/>
                    <a:gd name="T6" fmla="*/ 4 w 15"/>
                    <a:gd name="T7" fmla="*/ 4 h 43"/>
                    <a:gd name="T8" fmla="*/ 2 w 15"/>
                    <a:gd name="T9" fmla="*/ 6 h 43"/>
                    <a:gd name="T10" fmla="*/ 3 w 15"/>
                    <a:gd name="T11" fmla="*/ 7 h 43"/>
                    <a:gd name="T12" fmla="*/ 8 w 15"/>
                    <a:gd name="T13" fmla="*/ 35 h 43"/>
                    <a:gd name="T14" fmla="*/ 8 w 15"/>
                    <a:gd name="T15" fmla="*/ 37 h 43"/>
                    <a:gd name="T16" fmla="*/ 7 w 15"/>
                    <a:gd name="T17" fmla="*/ 38 h 43"/>
                    <a:gd name="T18" fmla="*/ 5 w 15"/>
                    <a:gd name="T19" fmla="*/ 40 h 43"/>
                    <a:gd name="T20" fmla="*/ 0 w 15"/>
                    <a:gd name="T21" fmla="*/ 4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3">
                      <a:moveTo>
                        <a:pt x="14" y="0"/>
                      </a:moveTo>
                      <a:lnTo>
                        <a:pt x="11" y="1"/>
                      </a:lnTo>
                      <a:lnTo>
                        <a:pt x="7" y="1"/>
                      </a:lnTo>
                      <a:lnTo>
                        <a:pt x="4" y="4"/>
                      </a:lnTo>
                      <a:lnTo>
                        <a:pt x="2" y="6"/>
                      </a:lnTo>
                      <a:lnTo>
                        <a:pt x="3" y="7"/>
                      </a:lnTo>
                      <a:lnTo>
                        <a:pt x="8" y="35"/>
                      </a:lnTo>
                      <a:lnTo>
                        <a:pt x="8" y="37"/>
                      </a:lnTo>
                      <a:lnTo>
                        <a:pt x="7" y="38"/>
                      </a:lnTo>
                      <a:lnTo>
                        <a:pt x="5" y="40"/>
                      </a:lnTo>
                      <a:lnTo>
                        <a:pt x="0" y="42"/>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6" name="Freeform 673"/>
                <p:cNvSpPr>
                  <a:spLocks/>
                </p:cNvSpPr>
                <p:nvPr/>
              </p:nvSpPr>
              <p:spPr bwMode="auto">
                <a:xfrm>
                  <a:off x="2886" y="2529"/>
                  <a:ext cx="20" cy="46"/>
                </a:xfrm>
                <a:custGeom>
                  <a:avLst/>
                  <a:gdLst>
                    <a:gd name="T0" fmla="*/ 19 w 20"/>
                    <a:gd name="T1" fmla="*/ 0 h 46"/>
                    <a:gd name="T2" fmla="*/ 14 w 20"/>
                    <a:gd name="T3" fmla="*/ 0 h 46"/>
                    <a:gd name="T4" fmla="*/ 10 w 20"/>
                    <a:gd name="T5" fmla="*/ 2 h 46"/>
                    <a:gd name="T6" fmla="*/ 5 w 20"/>
                    <a:gd name="T7" fmla="*/ 4 h 46"/>
                    <a:gd name="T8" fmla="*/ 3 w 20"/>
                    <a:gd name="T9" fmla="*/ 5 h 46"/>
                    <a:gd name="T10" fmla="*/ 4 w 20"/>
                    <a:gd name="T11" fmla="*/ 7 h 46"/>
                    <a:gd name="T12" fmla="*/ 12 w 20"/>
                    <a:gd name="T13" fmla="*/ 38 h 46"/>
                    <a:gd name="T14" fmla="*/ 12 w 20"/>
                    <a:gd name="T15" fmla="*/ 40 h 46"/>
                    <a:gd name="T16" fmla="*/ 10 w 20"/>
                    <a:gd name="T17" fmla="*/ 42 h 46"/>
                    <a:gd name="T18" fmla="*/ 6 w 20"/>
                    <a:gd name="T19" fmla="*/ 44 h 46"/>
                    <a:gd name="T20" fmla="*/ 0 w 20"/>
                    <a:gd name="T2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46">
                      <a:moveTo>
                        <a:pt x="19" y="0"/>
                      </a:moveTo>
                      <a:lnTo>
                        <a:pt x="14" y="0"/>
                      </a:lnTo>
                      <a:lnTo>
                        <a:pt x="10" y="2"/>
                      </a:lnTo>
                      <a:lnTo>
                        <a:pt x="5" y="4"/>
                      </a:lnTo>
                      <a:lnTo>
                        <a:pt x="3" y="5"/>
                      </a:lnTo>
                      <a:lnTo>
                        <a:pt x="4" y="7"/>
                      </a:lnTo>
                      <a:lnTo>
                        <a:pt x="12" y="38"/>
                      </a:lnTo>
                      <a:lnTo>
                        <a:pt x="12" y="40"/>
                      </a:lnTo>
                      <a:lnTo>
                        <a:pt x="10" y="42"/>
                      </a:lnTo>
                      <a:lnTo>
                        <a:pt x="6" y="44"/>
                      </a:lnTo>
                      <a:lnTo>
                        <a:pt x="0" y="45"/>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7" name="Freeform 674"/>
                <p:cNvSpPr>
                  <a:spLocks/>
                </p:cNvSpPr>
                <p:nvPr/>
              </p:nvSpPr>
              <p:spPr bwMode="auto">
                <a:xfrm>
                  <a:off x="2895" y="2529"/>
                  <a:ext cx="77" cy="22"/>
                </a:xfrm>
                <a:custGeom>
                  <a:avLst/>
                  <a:gdLst>
                    <a:gd name="T0" fmla="*/ 0 w 77"/>
                    <a:gd name="T1" fmla="*/ 4 h 22"/>
                    <a:gd name="T2" fmla="*/ 5 w 77"/>
                    <a:gd name="T3" fmla="*/ 2 h 22"/>
                    <a:gd name="T4" fmla="*/ 9 w 77"/>
                    <a:gd name="T5" fmla="*/ 0 h 22"/>
                    <a:gd name="T6" fmla="*/ 13 w 77"/>
                    <a:gd name="T7" fmla="*/ 0 h 22"/>
                    <a:gd name="T8" fmla="*/ 17 w 77"/>
                    <a:gd name="T9" fmla="*/ 0 h 22"/>
                    <a:gd name="T10" fmla="*/ 20 w 77"/>
                    <a:gd name="T11" fmla="*/ 1 h 22"/>
                    <a:gd name="T12" fmla="*/ 59 w 77"/>
                    <a:gd name="T13" fmla="*/ 20 h 22"/>
                    <a:gd name="T14" fmla="*/ 61 w 77"/>
                    <a:gd name="T15" fmla="*/ 21 h 22"/>
                    <a:gd name="T16" fmla="*/ 65 w 77"/>
                    <a:gd name="T17" fmla="*/ 21 h 22"/>
                    <a:gd name="T18" fmla="*/ 69 w 77"/>
                    <a:gd name="T19" fmla="*/ 20 h 22"/>
                    <a:gd name="T20" fmla="*/ 76 w 77"/>
                    <a:gd name="T21"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2">
                      <a:moveTo>
                        <a:pt x="0" y="4"/>
                      </a:moveTo>
                      <a:lnTo>
                        <a:pt x="5" y="2"/>
                      </a:lnTo>
                      <a:lnTo>
                        <a:pt x="9" y="0"/>
                      </a:lnTo>
                      <a:lnTo>
                        <a:pt x="13" y="0"/>
                      </a:lnTo>
                      <a:lnTo>
                        <a:pt x="17" y="0"/>
                      </a:lnTo>
                      <a:lnTo>
                        <a:pt x="20" y="1"/>
                      </a:lnTo>
                      <a:lnTo>
                        <a:pt x="59" y="20"/>
                      </a:lnTo>
                      <a:lnTo>
                        <a:pt x="61" y="21"/>
                      </a:lnTo>
                      <a:lnTo>
                        <a:pt x="65" y="21"/>
                      </a:lnTo>
                      <a:lnTo>
                        <a:pt x="69" y="20"/>
                      </a:lnTo>
                      <a:lnTo>
                        <a:pt x="76" y="19"/>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8" name="Freeform 675"/>
                <p:cNvSpPr>
                  <a:spLocks/>
                </p:cNvSpPr>
                <p:nvPr/>
              </p:nvSpPr>
              <p:spPr bwMode="auto">
                <a:xfrm>
                  <a:off x="2807" y="2552"/>
                  <a:ext cx="16" cy="48"/>
                </a:xfrm>
                <a:custGeom>
                  <a:avLst/>
                  <a:gdLst>
                    <a:gd name="T0" fmla="*/ 15 w 16"/>
                    <a:gd name="T1" fmla="*/ 0 h 48"/>
                    <a:gd name="T2" fmla="*/ 12 w 16"/>
                    <a:gd name="T3" fmla="*/ 1 h 48"/>
                    <a:gd name="T4" fmla="*/ 7 w 16"/>
                    <a:gd name="T5" fmla="*/ 1 h 48"/>
                    <a:gd name="T6" fmla="*/ 3 w 16"/>
                    <a:gd name="T7" fmla="*/ 4 h 48"/>
                    <a:gd name="T8" fmla="*/ 1 w 16"/>
                    <a:gd name="T9" fmla="*/ 6 h 48"/>
                    <a:gd name="T10" fmla="*/ 1 w 16"/>
                    <a:gd name="T11" fmla="*/ 8 h 48"/>
                    <a:gd name="T12" fmla="*/ 9 w 16"/>
                    <a:gd name="T13" fmla="*/ 40 h 48"/>
                    <a:gd name="T14" fmla="*/ 9 w 16"/>
                    <a:gd name="T15" fmla="*/ 42 h 48"/>
                    <a:gd name="T16" fmla="*/ 8 w 16"/>
                    <a:gd name="T17" fmla="*/ 44 h 48"/>
                    <a:gd name="T18" fmla="*/ 4 w 16"/>
                    <a:gd name="T19" fmla="*/ 45 h 48"/>
                    <a:gd name="T20" fmla="*/ 0 w 16"/>
                    <a:gd name="T21"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5" y="0"/>
                      </a:moveTo>
                      <a:lnTo>
                        <a:pt x="12" y="1"/>
                      </a:lnTo>
                      <a:lnTo>
                        <a:pt x="7" y="1"/>
                      </a:lnTo>
                      <a:lnTo>
                        <a:pt x="3" y="4"/>
                      </a:lnTo>
                      <a:lnTo>
                        <a:pt x="1" y="6"/>
                      </a:lnTo>
                      <a:lnTo>
                        <a:pt x="1" y="8"/>
                      </a:lnTo>
                      <a:lnTo>
                        <a:pt x="9" y="40"/>
                      </a:lnTo>
                      <a:lnTo>
                        <a:pt x="9" y="42"/>
                      </a:lnTo>
                      <a:lnTo>
                        <a:pt x="8" y="44"/>
                      </a:lnTo>
                      <a:lnTo>
                        <a:pt x="4" y="45"/>
                      </a:lnTo>
                      <a:lnTo>
                        <a:pt x="0" y="47"/>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9" name="Freeform 676"/>
                <p:cNvSpPr>
                  <a:spLocks/>
                </p:cNvSpPr>
                <p:nvPr/>
              </p:nvSpPr>
              <p:spPr bwMode="auto">
                <a:xfrm>
                  <a:off x="2723" y="2581"/>
                  <a:ext cx="17" cy="42"/>
                </a:xfrm>
                <a:custGeom>
                  <a:avLst/>
                  <a:gdLst>
                    <a:gd name="T0" fmla="*/ 16 w 17"/>
                    <a:gd name="T1" fmla="*/ 0 h 42"/>
                    <a:gd name="T2" fmla="*/ 11 w 17"/>
                    <a:gd name="T3" fmla="*/ 0 h 42"/>
                    <a:gd name="T4" fmla="*/ 7 w 17"/>
                    <a:gd name="T5" fmla="*/ 1 h 42"/>
                    <a:gd name="T6" fmla="*/ 4 w 17"/>
                    <a:gd name="T7" fmla="*/ 4 h 42"/>
                    <a:gd name="T8" fmla="*/ 2 w 17"/>
                    <a:gd name="T9" fmla="*/ 5 h 42"/>
                    <a:gd name="T10" fmla="*/ 2 w 17"/>
                    <a:gd name="T11" fmla="*/ 7 h 42"/>
                    <a:gd name="T12" fmla="*/ 9 w 17"/>
                    <a:gd name="T13" fmla="*/ 35 h 42"/>
                    <a:gd name="T14" fmla="*/ 10 w 17"/>
                    <a:gd name="T15" fmla="*/ 37 h 42"/>
                    <a:gd name="T16" fmla="*/ 7 w 17"/>
                    <a:gd name="T17" fmla="*/ 38 h 42"/>
                    <a:gd name="T18" fmla="*/ 5 w 17"/>
                    <a:gd name="T19" fmla="*/ 39 h 42"/>
                    <a:gd name="T20" fmla="*/ 0 w 17"/>
                    <a:gd name="T21"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2">
                      <a:moveTo>
                        <a:pt x="16" y="0"/>
                      </a:moveTo>
                      <a:lnTo>
                        <a:pt x="11" y="0"/>
                      </a:lnTo>
                      <a:lnTo>
                        <a:pt x="7" y="1"/>
                      </a:lnTo>
                      <a:lnTo>
                        <a:pt x="4" y="4"/>
                      </a:lnTo>
                      <a:lnTo>
                        <a:pt x="2" y="5"/>
                      </a:lnTo>
                      <a:lnTo>
                        <a:pt x="2" y="7"/>
                      </a:lnTo>
                      <a:lnTo>
                        <a:pt x="9" y="35"/>
                      </a:lnTo>
                      <a:lnTo>
                        <a:pt x="10" y="37"/>
                      </a:lnTo>
                      <a:lnTo>
                        <a:pt x="7" y="38"/>
                      </a:lnTo>
                      <a:lnTo>
                        <a:pt x="5" y="39"/>
                      </a:lnTo>
                      <a:lnTo>
                        <a:pt x="0" y="41"/>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0" name="Freeform 677"/>
                <p:cNvSpPr>
                  <a:spLocks/>
                </p:cNvSpPr>
                <p:nvPr/>
              </p:nvSpPr>
              <p:spPr bwMode="auto">
                <a:xfrm>
                  <a:off x="2731" y="2581"/>
                  <a:ext cx="76" cy="19"/>
                </a:xfrm>
                <a:custGeom>
                  <a:avLst/>
                  <a:gdLst>
                    <a:gd name="T0" fmla="*/ 0 w 76"/>
                    <a:gd name="T1" fmla="*/ 3 h 19"/>
                    <a:gd name="T2" fmla="*/ 4 w 76"/>
                    <a:gd name="T3" fmla="*/ 2 h 19"/>
                    <a:gd name="T4" fmla="*/ 9 w 76"/>
                    <a:gd name="T5" fmla="*/ 0 h 19"/>
                    <a:gd name="T6" fmla="*/ 14 w 76"/>
                    <a:gd name="T7" fmla="*/ 0 h 19"/>
                    <a:gd name="T8" fmla="*/ 17 w 76"/>
                    <a:gd name="T9" fmla="*/ 0 h 19"/>
                    <a:gd name="T10" fmla="*/ 20 w 76"/>
                    <a:gd name="T11" fmla="*/ 1 h 19"/>
                    <a:gd name="T12" fmla="*/ 58 w 76"/>
                    <a:gd name="T13" fmla="*/ 17 h 19"/>
                    <a:gd name="T14" fmla="*/ 61 w 76"/>
                    <a:gd name="T15" fmla="*/ 18 h 19"/>
                    <a:gd name="T16" fmla="*/ 65 w 76"/>
                    <a:gd name="T17" fmla="*/ 18 h 19"/>
                    <a:gd name="T18" fmla="*/ 69 w 76"/>
                    <a:gd name="T19" fmla="*/ 17 h 19"/>
                    <a:gd name="T20" fmla="*/ 75 w 76"/>
                    <a:gd name="T2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9">
                      <a:moveTo>
                        <a:pt x="0" y="3"/>
                      </a:moveTo>
                      <a:lnTo>
                        <a:pt x="4" y="2"/>
                      </a:lnTo>
                      <a:lnTo>
                        <a:pt x="9" y="0"/>
                      </a:lnTo>
                      <a:lnTo>
                        <a:pt x="14" y="0"/>
                      </a:lnTo>
                      <a:lnTo>
                        <a:pt x="17" y="0"/>
                      </a:lnTo>
                      <a:lnTo>
                        <a:pt x="20" y="1"/>
                      </a:lnTo>
                      <a:lnTo>
                        <a:pt x="58" y="17"/>
                      </a:lnTo>
                      <a:lnTo>
                        <a:pt x="61" y="18"/>
                      </a:lnTo>
                      <a:lnTo>
                        <a:pt x="65" y="18"/>
                      </a:lnTo>
                      <a:lnTo>
                        <a:pt x="69" y="17"/>
                      </a:lnTo>
                      <a:lnTo>
                        <a:pt x="75" y="16"/>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 name="Freeform 678"/>
                <p:cNvSpPr>
                  <a:spLocks/>
                </p:cNvSpPr>
                <p:nvPr/>
              </p:nvSpPr>
              <p:spPr bwMode="auto">
                <a:xfrm>
                  <a:off x="2814" y="2552"/>
                  <a:ext cx="76" cy="24"/>
                </a:xfrm>
                <a:custGeom>
                  <a:avLst/>
                  <a:gdLst>
                    <a:gd name="T0" fmla="*/ 0 w 76"/>
                    <a:gd name="T1" fmla="*/ 5 h 24"/>
                    <a:gd name="T2" fmla="*/ 5 w 76"/>
                    <a:gd name="T3" fmla="*/ 2 h 24"/>
                    <a:gd name="T4" fmla="*/ 7 w 76"/>
                    <a:gd name="T5" fmla="*/ 1 h 24"/>
                    <a:gd name="T6" fmla="*/ 12 w 76"/>
                    <a:gd name="T7" fmla="*/ 0 h 24"/>
                    <a:gd name="T8" fmla="*/ 17 w 76"/>
                    <a:gd name="T9" fmla="*/ 0 h 24"/>
                    <a:gd name="T10" fmla="*/ 20 w 76"/>
                    <a:gd name="T11" fmla="*/ 1 h 24"/>
                    <a:gd name="T12" fmla="*/ 59 w 76"/>
                    <a:gd name="T13" fmla="*/ 21 h 24"/>
                    <a:gd name="T14" fmla="*/ 61 w 76"/>
                    <a:gd name="T15" fmla="*/ 23 h 24"/>
                    <a:gd name="T16" fmla="*/ 65 w 76"/>
                    <a:gd name="T17" fmla="*/ 22 h 24"/>
                    <a:gd name="T18" fmla="*/ 70 w 76"/>
                    <a:gd name="T19" fmla="*/ 22 h 24"/>
                    <a:gd name="T20" fmla="*/ 75 w 76"/>
                    <a:gd name="T2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4">
                      <a:moveTo>
                        <a:pt x="0" y="5"/>
                      </a:moveTo>
                      <a:lnTo>
                        <a:pt x="5" y="2"/>
                      </a:lnTo>
                      <a:lnTo>
                        <a:pt x="7" y="1"/>
                      </a:lnTo>
                      <a:lnTo>
                        <a:pt x="12" y="0"/>
                      </a:lnTo>
                      <a:lnTo>
                        <a:pt x="17" y="0"/>
                      </a:lnTo>
                      <a:lnTo>
                        <a:pt x="20" y="1"/>
                      </a:lnTo>
                      <a:lnTo>
                        <a:pt x="59" y="21"/>
                      </a:lnTo>
                      <a:lnTo>
                        <a:pt x="61" y="23"/>
                      </a:lnTo>
                      <a:lnTo>
                        <a:pt x="65" y="22"/>
                      </a:lnTo>
                      <a:lnTo>
                        <a:pt x="70" y="22"/>
                      </a:lnTo>
                      <a:lnTo>
                        <a:pt x="75" y="21"/>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2" name="Freeform 679"/>
                <p:cNvSpPr>
                  <a:spLocks/>
                </p:cNvSpPr>
                <p:nvPr/>
              </p:nvSpPr>
              <p:spPr bwMode="auto">
                <a:xfrm>
                  <a:off x="2643" y="2603"/>
                  <a:ext cx="19" cy="46"/>
                </a:xfrm>
                <a:custGeom>
                  <a:avLst/>
                  <a:gdLst>
                    <a:gd name="T0" fmla="*/ 18 w 19"/>
                    <a:gd name="T1" fmla="*/ 0 h 46"/>
                    <a:gd name="T2" fmla="*/ 14 w 19"/>
                    <a:gd name="T3" fmla="*/ 1 h 46"/>
                    <a:gd name="T4" fmla="*/ 9 w 19"/>
                    <a:gd name="T5" fmla="*/ 2 h 46"/>
                    <a:gd name="T6" fmla="*/ 4 w 19"/>
                    <a:gd name="T7" fmla="*/ 4 h 46"/>
                    <a:gd name="T8" fmla="*/ 3 w 19"/>
                    <a:gd name="T9" fmla="*/ 6 h 46"/>
                    <a:gd name="T10" fmla="*/ 3 w 19"/>
                    <a:gd name="T11" fmla="*/ 9 h 46"/>
                    <a:gd name="T12" fmla="*/ 11 w 19"/>
                    <a:gd name="T13" fmla="*/ 37 h 46"/>
                    <a:gd name="T14" fmla="*/ 11 w 19"/>
                    <a:gd name="T15" fmla="*/ 39 h 46"/>
                    <a:gd name="T16" fmla="*/ 9 w 19"/>
                    <a:gd name="T17" fmla="*/ 41 h 46"/>
                    <a:gd name="T18" fmla="*/ 6 w 19"/>
                    <a:gd name="T19" fmla="*/ 42 h 46"/>
                    <a:gd name="T20" fmla="*/ 0 w 19"/>
                    <a:gd name="T21"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6">
                      <a:moveTo>
                        <a:pt x="18" y="0"/>
                      </a:moveTo>
                      <a:lnTo>
                        <a:pt x="14" y="1"/>
                      </a:lnTo>
                      <a:lnTo>
                        <a:pt x="9" y="2"/>
                      </a:lnTo>
                      <a:lnTo>
                        <a:pt x="4" y="4"/>
                      </a:lnTo>
                      <a:lnTo>
                        <a:pt x="3" y="6"/>
                      </a:lnTo>
                      <a:lnTo>
                        <a:pt x="3" y="9"/>
                      </a:lnTo>
                      <a:lnTo>
                        <a:pt x="11" y="37"/>
                      </a:lnTo>
                      <a:lnTo>
                        <a:pt x="11" y="39"/>
                      </a:lnTo>
                      <a:lnTo>
                        <a:pt x="9" y="41"/>
                      </a:lnTo>
                      <a:lnTo>
                        <a:pt x="6" y="42"/>
                      </a:lnTo>
                      <a:lnTo>
                        <a:pt x="0" y="45"/>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3" name="Freeform 680"/>
                <p:cNvSpPr>
                  <a:spLocks/>
                </p:cNvSpPr>
                <p:nvPr/>
              </p:nvSpPr>
              <p:spPr bwMode="auto">
                <a:xfrm>
                  <a:off x="2649" y="2603"/>
                  <a:ext cx="77" cy="24"/>
                </a:xfrm>
                <a:custGeom>
                  <a:avLst/>
                  <a:gdLst>
                    <a:gd name="T0" fmla="*/ 0 w 77"/>
                    <a:gd name="T1" fmla="*/ 4 h 24"/>
                    <a:gd name="T2" fmla="*/ 5 w 77"/>
                    <a:gd name="T3" fmla="*/ 2 h 24"/>
                    <a:gd name="T4" fmla="*/ 8 w 77"/>
                    <a:gd name="T5" fmla="*/ 0 h 24"/>
                    <a:gd name="T6" fmla="*/ 13 w 77"/>
                    <a:gd name="T7" fmla="*/ 0 h 24"/>
                    <a:gd name="T8" fmla="*/ 17 w 77"/>
                    <a:gd name="T9" fmla="*/ 0 h 24"/>
                    <a:gd name="T10" fmla="*/ 20 w 77"/>
                    <a:gd name="T11" fmla="*/ 1 h 24"/>
                    <a:gd name="T12" fmla="*/ 60 w 77"/>
                    <a:gd name="T13" fmla="*/ 21 h 24"/>
                    <a:gd name="T14" fmla="*/ 62 w 77"/>
                    <a:gd name="T15" fmla="*/ 22 h 24"/>
                    <a:gd name="T16" fmla="*/ 66 w 77"/>
                    <a:gd name="T17" fmla="*/ 23 h 24"/>
                    <a:gd name="T18" fmla="*/ 70 w 77"/>
                    <a:gd name="T19" fmla="*/ 22 h 24"/>
                    <a:gd name="T20" fmla="*/ 76 w 77"/>
                    <a:gd name="T2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24">
                      <a:moveTo>
                        <a:pt x="0" y="4"/>
                      </a:moveTo>
                      <a:lnTo>
                        <a:pt x="5" y="2"/>
                      </a:lnTo>
                      <a:lnTo>
                        <a:pt x="8" y="0"/>
                      </a:lnTo>
                      <a:lnTo>
                        <a:pt x="13" y="0"/>
                      </a:lnTo>
                      <a:lnTo>
                        <a:pt x="17" y="0"/>
                      </a:lnTo>
                      <a:lnTo>
                        <a:pt x="20" y="1"/>
                      </a:lnTo>
                      <a:lnTo>
                        <a:pt x="60" y="21"/>
                      </a:lnTo>
                      <a:lnTo>
                        <a:pt x="62" y="22"/>
                      </a:lnTo>
                      <a:lnTo>
                        <a:pt x="66" y="23"/>
                      </a:lnTo>
                      <a:lnTo>
                        <a:pt x="70" y="22"/>
                      </a:lnTo>
                      <a:lnTo>
                        <a:pt x="76" y="20"/>
                      </a:lnTo>
                    </a:path>
                  </a:pathLst>
                </a:custGeom>
                <a:noFill/>
                <a:ln w="12700"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90" name="Group 681"/>
            <p:cNvGrpSpPr>
              <a:grpSpLocks/>
            </p:cNvGrpSpPr>
            <p:nvPr/>
          </p:nvGrpSpPr>
          <p:grpSpPr bwMode="auto">
            <a:xfrm>
              <a:off x="1035598" y="2895390"/>
              <a:ext cx="315176" cy="350440"/>
              <a:chOff x="1776" y="2706"/>
              <a:chExt cx="126" cy="98"/>
            </a:xfrm>
          </p:grpSpPr>
          <p:grpSp>
            <p:nvGrpSpPr>
              <p:cNvPr id="421" name="Group 682"/>
              <p:cNvGrpSpPr>
                <a:grpSpLocks/>
              </p:cNvGrpSpPr>
              <p:nvPr/>
            </p:nvGrpSpPr>
            <p:grpSpPr bwMode="auto">
              <a:xfrm>
                <a:off x="1800" y="2735"/>
                <a:ext cx="102" cy="69"/>
                <a:chOff x="1800" y="2735"/>
                <a:chExt cx="102" cy="69"/>
              </a:xfrm>
            </p:grpSpPr>
            <p:sp>
              <p:nvSpPr>
                <p:cNvPr id="424" name="Freeform 683"/>
                <p:cNvSpPr>
                  <a:spLocks/>
                </p:cNvSpPr>
                <p:nvPr/>
              </p:nvSpPr>
              <p:spPr bwMode="auto">
                <a:xfrm>
                  <a:off x="1813" y="2769"/>
                  <a:ext cx="87" cy="30"/>
                </a:xfrm>
                <a:custGeom>
                  <a:avLst/>
                  <a:gdLst>
                    <a:gd name="T0" fmla="*/ 86 w 87"/>
                    <a:gd name="T1" fmla="*/ 0 h 30"/>
                    <a:gd name="T2" fmla="*/ 0 w 87"/>
                    <a:gd name="T3" fmla="*/ 8 h 30"/>
                    <a:gd name="T4" fmla="*/ 0 w 87"/>
                    <a:gd name="T5" fmla="*/ 29 h 30"/>
                    <a:gd name="T6" fmla="*/ 86 w 87"/>
                    <a:gd name="T7" fmla="*/ 15 h 30"/>
                    <a:gd name="T8" fmla="*/ 86 w 87"/>
                    <a:gd name="T9" fmla="*/ 0 h 30"/>
                  </a:gdLst>
                  <a:ahLst/>
                  <a:cxnLst>
                    <a:cxn ang="0">
                      <a:pos x="T0" y="T1"/>
                    </a:cxn>
                    <a:cxn ang="0">
                      <a:pos x="T2" y="T3"/>
                    </a:cxn>
                    <a:cxn ang="0">
                      <a:pos x="T4" y="T5"/>
                    </a:cxn>
                    <a:cxn ang="0">
                      <a:pos x="T6" y="T7"/>
                    </a:cxn>
                    <a:cxn ang="0">
                      <a:pos x="T8" y="T9"/>
                    </a:cxn>
                  </a:cxnLst>
                  <a:rect l="0" t="0" r="r" b="b"/>
                  <a:pathLst>
                    <a:path w="87" h="30">
                      <a:moveTo>
                        <a:pt x="86" y="0"/>
                      </a:moveTo>
                      <a:lnTo>
                        <a:pt x="0" y="8"/>
                      </a:lnTo>
                      <a:lnTo>
                        <a:pt x="0" y="29"/>
                      </a:lnTo>
                      <a:lnTo>
                        <a:pt x="86" y="15"/>
                      </a:lnTo>
                      <a:lnTo>
                        <a:pt x="86"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684"/>
                <p:cNvSpPr>
                  <a:spLocks/>
                </p:cNvSpPr>
                <p:nvPr/>
              </p:nvSpPr>
              <p:spPr bwMode="auto">
                <a:xfrm>
                  <a:off x="1813" y="2769"/>
                  <a:ext cx="89" cy="35"/>
                </a:xfrm>
                <a:custGeom>
                  <a:avLst/>
                  <a:gdLst>
                    <a:gd name="T0" fmla="*/ 88 w 89"/>
                    <a:gd name="T1" fmla="*/ 0 h 35"/>
                    <a:gd name="T2" fmla="*/ 0 w 89"/>
                    <a:gd name="T3" fmla="*/ 10 h 35"/>
                    <a:gd name="T4" fmla="*/ 0 w 89"/>
                    <a:gd name="T5" fmla="*/ 34 h 35"/>
                    <a:gd name="T6" fmla="*/ 88 w 89"/>
                    <a:gd name="T7" fmla="*/ 18 h 35"/>
                    <a:gd name="T8" fmla="*/ 88 w 89"/>
                    <a:gd name="T9" fmla="*/ 0 h 35"/>
                  </a:gdLst>
                  <a:ahLst/>
                  <a:cxnLst>
                    <a:cxn ang="0">
                      <a:pos x="T0" y="T1"/>
                    </a:cxn>
                    <a:cxn ang="0">
                      <a:pos x="T2" y="T3"/>
                    </a:cxn>
                    <a:cxn ang="0">
                      <a:pos x="T4" y="T5"/>
                    </a:cxn>
                    <a:cxn ang="0">
                      <a:pos x="T6" y="T7"/>
                    </a:cxn>
                    <a:cxn ang="0">
                      <a:pos x="T8" y="T9"/>
                    </a:cxn>
                  </a:cxnLst>
                  <a:rect l="0" t="0" r="r" b="b"/>
                  <a:pathLst>
                    <a:path w="89" h="35">
                      <a:moveTo>
                        <a:pt x="88" y="0"/>
                      </a:moveTo>
                      <a:lnTo>
                        <a:pt x="0" y="10"/>
                      </a:lnTo>
                      <a:lnTo>
                        <a:pt x="0" y="34"/>
                      </a:lnTo>
                      <a:lnTo>
                        <a:pt x="88" y="18"/>
                      </a:lnTo>
                      <a:lnTo>
                        <a:pt x="88"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685"/>
                <p:cNvSpPr>
                  <a:spLocks/>
                </p:cNvSpPr>
                <p:nvPr/>
              </p:nvSpPr>
              <p:spPr bwMode="auto">
                <a:xfrm>
                  <a:off x="1800" y="2773"/>
                  <a:ext cx="12" cy="26"/>
                </a:xfrm>
                <a:custGeom>
                  <a:avLst/>
                  <a:gdLst>
                    <a:gd name="T0" fmla="*/ 11 w 12"/>
                    <a:gd name="T1" fmla="*/ 5 h 26"/>
                    <a:gd name="T2" fmla="*/ 0 w 12"/>
                    <a:gd name="T3" fmla="*/ 0 h 26"/>
                    <a:gd name="T4" fmla="*/ 0 w 12"/>
                    <a:gd name="T5" fmla="*/ 14 h 26"/>
                    <a:gd name="T6" fmla="*/ 11 w 12"/>
                    <a:gd name="T7" fmla="*/ 25 h 26"/>
                    <a:gd name="T8" fmla="*/ 11 w 12"/>
                    <a:gd name="T9" fmla="*/ 5 h 26"/>
                  </a:gdLst>
                  <a:ahLst/>
                  <a:cxnLst>
                    <a:cxn ang="0">
                      <a:pos x="T0" y="T1"/>
                    </a:cxn>
                    <a:cxn ang="0">
                      <a:pos x="T2" y="T3"/>
                    </a:cxn>
                    <a:cxn ang="0">
                      <a:pos x="T4" y="T5"/>
                    </a:cxn>
                    <a:cxn ang="0">
                      <a:pos x="T6" y="T7"/>
                    </a:cxn>
                    <a:cxn ang="0">
                      <a:pos x="T8" y="T9"/>
                    </a:cxn>
                  </a:cxnLst>
                  <a:rect l="0" t="0" r="r" b="b"/>
                  <a:pathLst>
                    <a:path w="12" h="26">
                      <a:moveTo>
                        <a:pt x="11" y="5"/>
                      </a:moveTo>
                      <a:lnTo>
                        <a:pt x="0" y="0"/>
                      </a:lnTo>
                      <a:lnTo>
                        <a:pt x="0" y="14"/>
                      </a:lnTo>
                      <a:lnTo>
                        <a:pt x="11" y="25"/>
                      </a:lnTo>
                      <a:lnTo>
                        <a:pt x="11" y="5"/>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 name="Freeform 686"/>
                <p:cNvSpPr>
                  <a:spLocks/>
                </p:cNvSpPr>
                <p:nvPr/>
              </p:nvSpPr>
              <p:spPr bwMode="auto">
                <a:xfrm>
                  <a:off x="1800" y="2773"/>
                  <a:ext cx="14" cy="31"/>
                </a:xfrm>
                <a:custGeom>
                  <a:avLst/>
                  <a:gdLst>
                    <a:gd name="T0" fmla="*/ 13 w 14"/>
                    <a:gd name="T1" fmla="*/ 6 h 31"/>
                    <a:gd name="T2" fmla="*/ 0 w 14"/>
                    <a:gd name="T3" fmla="*/ 0 h 31"/>
                    <a:gd name="T4" fmla="*/ 0 w 14"/>
                    <a:gd name="T5" fmla="*/ 17 h 31"/>
                    <a:gd name="T6" fmla="*/ 13 w 14"/>
                    <a:gd name="T7" fmla="*/ 30 h 31"/>
                    <a:gd name="T8" fmla="*/ 13 w 14"/>
                    <a:gd name="T9" fmla="*/ 6 h 31"/>
                  </a:gdLst>
                  <a:ahLst/>
                  <a:cxnLst>
                    <a:cxn ang="0">
                      <a:pos x="T0" y="T1"/>
                    </a:cxn>
                    <a:cxn ang="0">
                      <a:pos x="T2" y="T3"/>
                    </a:cxn>
                    <a:cxn ang="0">
                      <a:pos x="T4" y="T5"/>
                    </a:cxn>
                    <a:cxn ang="0">
                      <a:pos x="T6" y="T7"/>
                    </a:cxn>
                    <a:cxn ang="0">
                      <a:pos x="T8" y="T9"/>
                    </a:cxn>
                  </a:cxnLst>
                  <a:rect l="0" t="0" r="r" b="b"/>
                  <a:pathLst>
                    <a:path w="14" h="31">
                      <a:moveTo>
                        <a:pt x="13" y="6"/>
                      </a:moveTo>
                      <a:lnTo>
                        <a:pt x="0" y="0"/>
                      </a:lnTo>
                      <a:lnTo>
                        <a:pt x="0" y="17"/>
                      </a:lnTo>
                      <a:lnTo>
                        <a:pt x="13" y="30"/>
                      </a:lnTo>
                      <a:lnTo>
                        <a:pt x="13" y="6"/>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8" name="Freeform 687"/>
                <p:cNvSpPr>
                  <a:spLocks/>
                </p:cNvSpPr>
                <p:nvPr/>
              </p:nvSpPr>
              <p:spPr bwMode="auto">
                <a:xfrm>
                  <a:off x="1800" y="2768"/>
                  <a:ext cx="100" cy="8"/>
                </a:xfrm>
                <a:custGeom>
                  <a:avLst/>
                  <a:gdLst>
                    <a:gd name="T0" fmla="*/ 81 w 100"/>
                    <a:gd name="T1" fmla="*/ 0 h 8"/>
                    <a:gd name="T2" fmla="*/ 0 w 100"/>
                    <a:gd name="T3" fmla="*/ 3 h 8"/>
                    <a:gd name="T4" fmla="*/ 14 w 100"/>
                    <a:gd name="T5" fmla="*/ 7 h 8"/>
                    <a:gd name="T6" fmla="*/ 99 w 100"/>
                    <a:gd name="T7" fmla="*/ 1 h 8"/>
                    <a:gd name="T8" fmla="*/ 81 w 100"/>
                    <a:gd name="T9" fmla="*/ 0 h 8"/>
                  </a:gdLst>
                  <a:ahLst/>
                  <a:cxnLst>
                    <a:cxn ang="0">
                      <a:pos x="T0" y="T1"/>
                    </a:cxn>
                    <a:cxn ang="0">
                      <a:pos x="T2" y="T3"/>
                    </a:cxn>
                    <a:cxn ang="0">
                      <a:pos x="T4" y="T5"/>
                    </a:cxn>
                    <a:cxn ang="0">
                      <a:pos x="T6" y="T7"/>
                    </a:cxn>
                    <a:cxn ang="0">
                      <a:pos x="T8" y="T9"/>
                    </a:cxn>
                  </a:cxnLst>
                  <a:rect l="0" t="0" r="r" b="b"/>
                  <a:pathLst>
                    <a:path w="100" h="8">
                      <a:moveTo>
                        <a:pt x="81" y="0"/>
                      </a:moveTo>
                      <a:lnTo>
                        <a:pt x="0" y="3"/>
                      </a:lnTo>
                      <a:lnTo>
                        <a:pt x="14" y="7"/>
                      </a:lnTo>
                      <a:lnTo>
                        <a:pt x="99" y="1"/>
                      </a:lnTo>
                      <a:lnTo>
                        <a:pt x="81"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Freeform 688"/>
                <p:cNvSpPr>
                  <a:spLocks/>
                </p:cNvSpPr>
                <p:nvPr/>
              </p:nvSpPr>
              <p:spPr bwMode="auto">
                <a:xfrm>
                  <a:off x="1800" y="2768"/>
                  <a:ext cx="102" cy="12"/>
                </a:xfrm>
                <a:custGeom>
                  <a:avLst/>
                  <a:gdLst>
                    <a:gd name="T0" fmla="*/ 83 w 102"/>
                    <a:gd name="T1" fmla="*/ 0 h 12"/>
                    <a:gd name="T2" fmla="*/ 0 w 102"/>
                    <a:gd name="T3" fmla="*/ 4 h 12"/>
                    <a:gd name="T4" fmla="*/ 15 w 102"/>
                    <a:gd name="T5" fmla="*/ 11 h 12"/>
                    <a:gd name="T6" fmla="*/ 101 w 102"/>
                    <a:gd name="T7" fmla="*/ 2 h 12"/>
                    <a:gd name="T8" fmla="*/ 83 w 102"/>
                    <a:gd name="T9" fmla="*/ 0 h 12"/>
                  </a:gdLst>
                  <a:ahLst/>
                  <a:cxnLst>
                    <a:cxn ang="0">
                      <a:pos x="T0" y="T1"/>
                    </a:cxn>
                    <a:cxn ang="0">
                      <a:pos x="T2" y="T3"/>
                    </a:cxn>
                    <a:cxn ang="0">
                      <a:pos x="T4" y="T5"/>
                    </a:cxn>
                    <a:cxn ang="0">
                      <a:pos x="T6" y="T7"/>
                    </a:cxn>
                    <a:cxn ang="0">
                      <a:pos x="T8" y="T9"/>
                    </a:cxn>
                  </a:cxnLst>
                  <a:rect l="0" t="0" r="r" b="b"/>
                  <a:pathLst>
                    <a:path w="102" h="12">
                      <a:moveTo>
                        <a:pt x="83" y="0"/>
                      </a:moveTo>
                      <a:lnTo>
                        <a:pt x="0" y="4"/>
                      </a:lnTo>
                      <a:lnTo>
                        <a:pt x="15" y="11"/>
                      </a:lnTo>
                      <a:lnTo>
                        <a:pt x="101" y="2"/>
                      </a:lnTo>
                      <a:lnTo>
                        <a:pt x="83"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30" name="Group 689"/>
                <p:cNvGrpSpPr>
                  <a:grpSpLocks/>
                </p:cNvGrpSpPr>
                <p:nvPr/>
              </p:nvGrpSpPr>
              <p:grpSpPr bwMode="auto">
                <a:xfrm>
                  <a:off x="1842" y="2735"/>
                  <a:ext cx="5" cy="41"/>
                  <a:chOff x="1842" y="2735"/>
                  <a:chExt cx="5" cy="41"/>
                </a:xfrm>
              </p:grpSpPr>
              <p:sp>
                <p:nvSpPr>
                  <p:cNvPr id="478" name="Freeform 690"/>
                  <p:cNvSpPr>
                    <a:spLocks/>
                  </p:cNvSpPr>
                  <p:nvPr/>
                </p:nvSpPr>
                <p:spPr bwMode="auto">
                  <a:xfrm>
                    <a:off x="1842" y="2735"/>
                    <a:ext cx="3" cy="35"/>
                  </a:xfrm>
                  <a:custGeom>
                    <a:avLst/>
                    <a:gdLst>
                      <a:gd name="T0" fmla="*/ 2 w 3"/>
                      <a:gd name="T1" fmla="*/ 0 h 35"/>
                      <a:gd name="T2" fmla="*/ 1 w 3"/>
                      <a:gd name="T3" fmla="*/ 1 h 35"/>
                      <a:gd name="T4" fmla="*/ 1 w 3"/>
                      <a:gd name="T5" fmla="*/ 1 h 35"/>
                      <a:gd name="T6" fmla="*/ 0 w 3"/>
                      <a:gd name="T7" fmla="*/ 0 h 35"/>
                      <a:gd name="T8" fmla="*/ 0 w 3"/>
                      <a:gd name="T9" fmla="*/ 33 h 35"/>
                      <a:gd name="T10" fmla="*/ 0 w 3"/>
                      <a:gd name="T11" fmla="*/ 34 h 35"/>
                      <a:gd name="T12" fmla="*/ 1 w 3"/>
                      <a:gd name="T13" fmla="*/ 34 h 35"/>
                      <a:gd name="T14" fmla="*/ 2 w 3"/>
                      <a:gd name="T15" fmla="*/ 34 h 35"/>
                      <a:gd name="T16" fmla="*/ 2 w 3"/>
                      <a:gd name="T17" fmla="*/ 33 h 35"/>
                      <a:gd name="T18" fmla="*/ 2 w 3"/>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5">
                        <a:moveTo>
                          <a:pt x="2" y="0"/>
                        </a:moveTo>
                        <a:lnTo>
                          <a:pt x="1" y="1"/>
                        </a:lnTo>
                        <a:lnTo>
                          <a:pt x="1" y="1"/>
                        </a:lnTo>
                        <a:lnTo>
                          <a:pt x="0" y="0"/>
                        </a:lnTo>
                        <a:lnTo>
                          <a:pt x="0" y="33"/>
                        </a:lnTo>
                        <a:lnTo>
                          <a:pt x="0" y="34"/>
                        </a:lnTo>
                        <a:lnTo>
                          <a:pt x="1" y="34"/>
                        </a:lnTo>
                        <a:lnTo>
                          <a:pt x="2" y="34"/>
                        </a:lnTo>
                        <a:lnTo>
                          <a:pt x="2" y="33"/>
                        </a:lnTo>
                        <a:lnTo>
                          <a:pt x="2"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9" name="Freeform 691"/>
                  <p:cNvSpPr>
                    <a:spLocks/>
                  </p:cNvSpPr>
                  <p:nvPr/>
                </p:nvSpPr>
                <p:spPr bwMode="auto">
                  <a:xfrm>
                    <a:off x="1842" y="2735"/>
                    <a:ext cx="5" cy="41"/>
                  </a:xfrm>
                  <a:custGeom>
                    <a:avLst/>
                    <a:gdLst>
                      <a:gd name="T0" fmla="*/ 3 w 5"/>
                      <a:gd name="T1" fmla="*/ 0 h 41"/>
                      <a:gd name="T2" fmla="*/ 2 w 5"/>
                      <a:gd name="T3" fmla="*/ 1 h 41"/>
                      <a:gd name="T4" fmla="*/ 1 w 5"/>
                      <a:gd name="T5" fmla="*/ 1 h 41"/>
                      <a:gd name="T6" fmla="*/ 0 w 5"/>
                      <a:gd name="T7" fmla="*/ 0 h 41"/>
                      <a:gd name="T8" fmla="*/ 0 w 5"/>
                      <a:gd name="T9" fmla="*/ 39 h 41"/>
                      <a:gd name="T10" fmla="*/ 0 w 5"/>
                      <a:gd name="T11" fmla="*/ 40 h 41"/>
                      <a:gd name="T12" fmla="*/ 1 w 5"/>
                      <a:gd name="T13" fmla="*/ 40 h 41"/>
                      <a:gd name="T14" fmla="*/ 3 w 5"/>
                      <a:gd name="T15" fmla="*/ 40 h 41"/>
                      <a:gd name="T16" fmla="*/ 4 w 5"/>
                      <a:gd name="T17" fmla="*/ 39 h 41"/>
                      <a:gd name="T18" fmla="*/ 3 w 5"/>
                      <a:gd name="T1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1">
                        <a:moveTo>
                          <a:pt x="3" y="0"/>
                        </a:moveTo>
                        <a:lnTo>
                          <a:pt x="2" y="1"/>
                        </a:lnTo>
                        <a:lnTo>
                          <a:pt x="1" y="1"/>
                        </a:lnTo>
                        <a:lnTo>
                          <a:pt x="0" y="0"/>
                        </a:lnTo>
                        <a:lnTo>
                          <a:pt x="0" y="39"/>
                        </a:lnTo>
                        <a:lnTo>
                          <a:pt x="0" y="40"/>
                        </a:lnTo>
                        <a:lnTo>
                          <a:pt x="1" y="40"/>
                        </a:lnTo>
                        <a:lnTo>
                          <a:pt x="3" y="40"/>
                        </a:lnTo>
                        <a:lnTo>
                          <a:pt x="4" y="39"/>
                        </a:lnTo>
                        <a:lnTo>
                          <a:pt x="3"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0" name="Freeform 692"/>
                  <p:cNvSpPr>
                    <a:spLocks/>
                  </p:cNvSpPr>
                  <p:nvPr/>
                </p:nvSpPr>
                <p:spPr bwMode="auto">
                  <a:xfrm>
                    <a:off x="1844" y="2738"/>
                    <a:ext cx="1" cy="32"/>
                  </a:xfrm>
                  <a:custGeom>
                    <a:avLst/>
                    <a:gdLst>
                      <a:gd name="T0" fmla="*/ 0 w 1"/>
                      <a:gd name="T1" fmla="*/ 0 h 32"/>
                      <a:gd name="T2" fmla="*/ 0 w 1"/>
                      <a:gd name="T3" fmla="*/ 31 h 32"/>
                      <a:gd name="T4" fmla="*/ 0 w 1"/>
                      <a:gd name="T5" fmla="*/ 31 h 32"/>
                      <a:gd name="T6" fmla="*/ 0 w 1"/>
                      <a:gd name="T7" fmla="*/ 31 h 32"/>
                      <a:gd name="T8" fmla="*/ 0 w 1"/>
                      <a:gd name="T9" fmla="*/ 0 h 32"/>
                      <a:gd name="T10" fmla="*/ 0 w 1"/>
                      <a:gd name="T11" fmla="*/ 0 h 32"/>
                    </a:gdLst>
                    <a:ahLst/>
                    <a:cxnLst>
                      <a:cxn ang="0">
                        <a:pos x="T0" y="T1"/>
                      </a:cxn>
                      <a:cxn ang="0">
                        <a:pos x="T2" y="T3"/>
                      </a:cxn>
                      <a:cxn ang="0">
                        <a:pos x="T4" y="T5"/>
                      </a:cxn>
                      <a:cxn ang="0">
                        <a:pos x="T6" y="T7"/>
                      </a:cxn>
                      <a:cxn ang="0">
                        <a:pos x="T8" y="T9"/>
                      </a:cxn>
                      <a:cxn ang="0">
                        <a:pos x="T10" y="T11"/>
                      </a:cxn>
                    </a:cxnLst>
                    <a:rect l="0" t="0" r="r" b="b"/>
                    <a:pathLst>
                      <a:path w="1" h="32">
                        <a:moveTo>
                          <a:pt x="0" y="0"/>
                        </a:moveTo>
                        <a:lnTo>
                          <a:pt x="0" y="31"/>
                        </a:lnTo>
                        <a:lnTo>
                          <a:pt x="0" y="31"/>
                        </a:lnTo>
                        <a:lnTo>
                          <a:pt x="0" y="31"/>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1" name="Freeform 693"/>
                  <p:cNvSpPr>
                    <a:spLocks/>
                  </p:cNvSpPr>
                  <p:nvPr/>
                </p:nvSpPr>
                <p:spPr bwMode="auto">
                  <a:xfrm>
                    <a:off x="1844" y="2738"/>
                    <a:ext cx="1" cy="32"/>
                  </a:xfrm>
                  <a:custGeom>
                    <a:avLst/>
                    <a:gdLst>
                      <a:gd name="T0" fmla="*/ 0 w 1"/>
                      <a:gd name="T1" fmla="*/ 0 h 32"/>
                      <a:gd name="T2" fmla="*/ 0 w 1"/>
                      <a:gd name="T3" fmla="*/ 31 h 32"/>
                      <a:gd name="T4" fmla="*/ 0 w 1"/>
                      <a:gd name="T5" fmla="*/ 31 h 32"/>
                      <a:gd name="T6" fmla="*/ 0 w 1"/>
                      <a:gd name="T7" fmla="*/ 31 h 32"/>
                      <a:gd name="T8" fmla="*/ 0 w 1"/>
                      <a:gd name="T9" fmla="*/ 0 h 32"/>
                      <a:gd name="T10" fmla="*/ 0 w 1"/>
                      <a:gd name="T11" fmla="*/ 0 h 32"/>
                    </a:gdLst>
                    <a:ahLst/>
                    <a:cxnLst>
                      <a:cxn ang="0">
                        <a:pos x="T0" y="T1"/>
                      </a:cxn>
                      <a:cxn ang="0">
                        <a:pos x="T2" y="T3"/>
                      </a:cxn>
                      <a:cxn ang="0">
                        <a:pos x="T4" y="T5"/>
                      </a:cxn>
                      <a:cxn ang="0">
                        <a:pos x="T6" y="T7"/>
                      </a:cxn>
                      <a:cxn ang="0">
                        <a:pos x="T8" y="T9"/>
                      </a:cxn>
                      <a:cxn ang="0">
                        <a:pos x="T10" y="T11"/>
                      </a:cxn>
                    </a:cxnLst>
                    <a:rect l="0" t="0" r="r" b="b"/>
                    <a:pathLst>
                      <a:path w="1" h="32">
                        <a:moveTo>
                          <a:pt x="0" y="0"/>
                        </a:moveTo>
                        <a:lnTo>
                          <a:pt x="0" y="31"/>
                        </a:lnTo>
                        <a:lnTo>
                          <a:pt x="0" y="31"/>
                        </a:lnTo>
                        <a:lnTo>
                          <a:pt x="0" y="31"/>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2" name="Oval 694"/>
                  <p:cNvSpPr>
                    <a:spLocks noChangeArrowheads="1"/>
                  </p:cNvSpPr>
                  <p:nvPr/>
                </p:nvSpPr>
                <p:spPr bwMode="auto">
                  <a:xfrm>
                    <a:off x="1842" y="2735"/>
                    <a:ext cx="2" cy="1"/>
                  </a:xfrm>
                  <a:prstGeom prst="ellipse">
                    <a:avLst/>
                  </a:prstGeom>
                  <a:solidFill>
                    <a:srgbClr val="555555"/>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 name="Group 695"/>
                <p:cNvGrpSpPr>
                  <a:grpSpLocks/>
                </p:cNvGrpSpPr>
                <p:nvPr/>
              </p:nvGrpSpPr>
              <p:grpSpPr bwMode="auto">
                <a:xfrm>
                  <a:off x="1813" y="2764"/>
                  <a:ext cx="30" cy="12"/>
                  <a:chOff x="1813" y="2764"/>
                  <a:chExt cx="30" cy="12"/>
                </a:xfrm>
              </p:grpSpPr>
              <p:sp>
                <p:nvSpPr>
                  <p:cNvPr id="472" name="Freeform 696"/>
                  <p:cNvSpPr>
                    <a:spLocks/>
                  </p:cNvSpPr>
                  <p:nvPr/>
                </p:nvSpPr>
                <p:spPr bwMode="auto">
                  <a:xfrm>
                    <a:off x="1824" y="2768"/>
                    <a:ext cx="19" cy="6"/>
                  </a:xfrm>
                  <a:custGeom>
                    <a:avLst/>
                    <a:gdLst>
                      <a:gd name="T0" fmla="*/ 18 w 19"/>
                      <a:gd name="T1" fmla="*/ 0 h 6"/>
                      <a:gd name="T2" fmla="*/ 0 w 19"/>
                      <a:gd name="T3" fmla="*/ 0 h 6"/>
                      <a:gd name="T4" fmla="*/ 0 w 19"/>
                      <a:gd name="T5" fmla="*/ 5 h 6"/>
                      <a:gd name="T6" fmla="*/ 18 w 19"/>
                      <a:gd name="T7" fmla="*/ 4 h 6"/>
                      <a:gd name="T8" fmla="*/ 18 w 19"/>
                      <a:gd name="T9" fmla="*/ 0 h 6"/>
                    </a:gdLst>
                    <a:ahLst/>
                    <a:cxnLst>
                      <a:cxn ang="0">
                        <a:pos x="T0" y="T1"/>
                      </a:cxn>
                      <a:cxn ang="0">
                        <a:pos x="T2" y="T3"/>
                      </a:cxn>
                      <a:cxn ang="0">
                        <a:pos x="T4" y="T5"/>
                      </a:cxn>
                      <a:cxn ang="0">
                        <a:pos x="T6" y="T7"/>
                      </a:cxn>
                      <a:cxn ang="0">
                        <a:pos x="T8" y="T9"/>
                      </a:cxn>
                    </a:cxnLst>
                    <a:rect l="0" t="0" r="r" b="b"/>
                    <a:pathLst>
                      <a:path w="19" h="6">
                        <a:moveTo>
                          <a:pt x="18" y="0"/>
                        </a:moveTo>
                        <a:lnTo>
                          <a:pt x="0" y="0"/>
                        </a:lnTo>
                        <a:lnTo>
                          <a:pt x="0" y="5"/>
                        </a:lnTo>
                        <a:lnTo>
                          <a:pt x="18" y="4"/>
                        </a:lnTo>
                        <a:lnTo>
                          <a:pt x="18" y="0"/>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3" name="Freeform 697"/>
                  <p:cNvSpPr>
                    <a:spLocks/>
                  </p:cNvSpPr>
                  <p:nvPr/>
                </p:nvSpPr>
                <p:spPr bwMode="auto">
                  <a:xfrm>
                    <a:off x="1824" y="2768"/>
                    <a:ext cx="19" cy="8"/>
                  </a:xfrm>
                  <a:custGeom>
                    <a:avLst/>
                    <a:gdLst>
                      <a:gd name="T0" fmla="*/ 18 w 19"/>
                      <a:gd name="T1" fmla="*/ 0 h 8"/>
                      <a:gd name="T2" fmla="*/ 0 w 19"/>
                      <a:gd name="T3" fmla="*/ 0 h 8"/>
                      <a:gd name="T4" fmla="*/ 0 w 19"/>
                      <a:gd name="T5" fmla="*/ 7 h 8"/>
                      <a:gd name="T6" fmla="*/ 18 w 19"/>
                      <a:gd name="T7" fmla="*/ 6 h 8"/>
                      <a:gd name="T8" fmla="*/ 18 w 19"/>
                      <a:gd name="T9" fmla="*/ 0 h 8"/>
                    </a:gdLst>
                    <a:ahLst/>
                    <a:cxnLst>
                      <a:cxn ang="0">
                        <a:pos x="T0" y="T1"/>
                      </a:cxn>
                      <a:cxn ang="0">
                        <a:pos x="T2" y="T3"/>
                      </a:cxn>
                      <a:cxn ang="0">
                        <a:pos x="T4" y="T5"/>
                      </a:cxn>
                      <a:cxn ang="0">
                        <a:pos x="T6" y="T7"/>
                      </a:cxn>
                      <a:cxn ang="0">
                        <a:pos x="T8" y="T9"/>
                      </a:cxn>
                    </a:cxnLst>
                    <a:rect l="0" t="0" r="r" b="b"/>
                    <a:pathLst>
                      <a:path w="19" h="8">
                        <a:moveTo>
                          <a:pt x="18" y="0"/>
                        </a:moveTo>
                        <a:lnTo>
                          <a:pt x="0" y="0"/>
                        </a:lnTo>
                        <a:lnTo>
                          <a:pt x="0" y="7"/>
                        </a:lnTo>
                        <a:lnTo>
                          <a:pt x="18" y="6"/>
                        </a:lnTo>
                        <a:lnTo>
                          <a:pt x="18" y="0"/>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4" name="Freeform 698"/>
                  <p:cNvSpPr>
                    <a:spLocks/>
                  </p:cNvSpPr>
                  <p:nvPr/>
                </p:nvSpPr>
                <p:spPr bwMode="auto">
                  <a:xfrm>
                    <a:off x="1813" y="2768"/>
                    <a:ext cx="9" cy="6"/>
                  </a:xfrm>
                  <a:custGeom>
                    <a:avLst/>
                    <a:gdLst>
                      <a:gd name="T0" fmla="*/ 8 w 9"/>
                      <a:gd name="T1" fmla="*/ 1 h 6"/>
                      <a:gd name="T2" fmla="*/ 0 w 9"/>
                      <a:gd name="T3" fmla="*/ 0 h 6"/>
                      <a:gd name="T4" fmla="*/ 0 w 9"/>
                      <a:gd name="T5" fmla="*/ 3 h 6"/>
                      <a:gd name="T6" fmla="*/ 8 w 9"/>
                      <a:gd name="T7" fmla="*/ 5 h 6"/>
                      <a:gd name="T8" fmla="*/ 8 w 9"/>
                      <a:gd name="T9" fmla="*/ 1 h 6"/>
                    </a:gdLst>
                    <a:ahLst/>
                    <a:cxnLst>
                      <a:cxn ang="0">
                        <a:pos x="T0" y="T1"/>
                      </a:cxn>
                      <a:cxn ang="0">
                        <a:pos x="T2" y="T3"/>
                      </a:cxn>
                      <a:cxn ang="0">
                        <a:pos x="T4" y="T5"/>
                      </a:cxn>
                      <a:cxn ang="0">
                        <a:pos x="T6" y="T7"/>
                      </a:cxn>
                      <a:cxn ang="0">
                        <a:pos x="T8" y="T9"/>
                      </a:cxn>
                    </a:cxnLst>
                    <a:rect l="0" t="0" r="r" b="b"/>
                    <a:pathLst>
                      <a:path w="9" h="6">
                        <a:moveTo>
                          <a:pt x="8" y="1"/>
                        </a:moveTo>
                        <a:lnTo>
                          <a:pt x="0" y="0"/>
                        </a:lnTo>
                        <a:lnTo>
                          <a:pt x="0" y="3"/>
                        </a:lnTo>
                        <a:lnTo>
                          <a:pt x="8" y="5"/>
                        </a:lnTo>
                        <a:lnTo>
                          <a:pt x="8" y="1"/>
                        </a:lnTo>
                      </a:path>
                    </a:pathLst>
                  </a:custGeom>
                  <a:solidFill>
                    <a:srgbClr val="777777"/>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5" name="Freeform 699"/>
                  <p:cNvSpPr>
                    <a:spLocks/>
                  </p:cNvSpPr>
                  <p:nvPr/>
                </p:nvSpPr>
                <p:spPr bwMode="auto">
                  <a:xfrm>
                    <a:off x="1813" y="2768"/>
                    <a:ext cx="12" cy="8"/>
                  </a:xfrm>
                  <a:custGeom>
                    <a:avLst/>
                    <a:gdLst>
                      <a:gd name="T0" fmla="*/ 11 w 12"/>
                      <a:gd name="T1" fmla="*/ 1 h 8"/>
                      <a:gd name="T2" fmla="*/ 0 w 12"/>
                      <a:gd name="T3" fmla="*/ 0 h 8"/>
                      <a:gd name="T4" fmla="*/ 0 w 12"/>
                      <a:gd name="T5" fmla="*/ 5 h 8"/>
                      <a:gd name="T6" fmla="*/ 11 w 12"/>
                      <a:gd name="T7" fmla="*/ 7 h 8"/>
                      <a:gd name="T8" fmla="*/ 11 w 12"/>
                      <a:gd name="T9" fmla="*/ 1 h 8"/>
                    </a:gdLst>
                    <a:ahLst/>
                    <a:cxnLst>
                      <a:cxn ang="0">
                        <a:pos x="T0" y="T1"/>
                      </a:cxn>
                      <a:cxn ang="0">
                        <a:pos x="T2" y="T3"/>
                      </a:cxn>
                      <a:cxn ang="0">
                        <a:pos x="T4" y="T5"/>
                      </a:cxn>
                      <a:cxn ang="0">
                        <a:pos x="T6" y="T7"/>
                      </a:cxn>
                      <a:cxn ang="0">
                        <a:pos x="T8" y="T9"/>
                      </a:cxn>
                    </a:cxnLst>
                    <a:rect l="0" t="0" r="r" b="b"/>
                    <a:pathLst>
                      <a:path w="12" h="8">
                        <a:moveTo>
                          <a:pt x="11" y="1"/>
                        </a:moveTo>
                        <a:lnTo>
                          <a:pt x="0" y="0"/>
                        </a:lnTo>
                        <a:lnTo>
                          <a:pt x="0" y="5"/>
                        </a:lnTo>
                        <a:lnTo>
                          <a:pt x="11" y="7"/>
                        </a:lnTo>
                        <a:lnTo>
                          <a:pt x="11" y="1"/>
                        </a:lnTo>
                      </a:path>
                    </a:pathLst>
                  </a:custGeom>
                  <a:solidFill>
                    <a:srgbClr val="777777"/>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6" name="Freeform 700"/>
                  <p:cNvSpPr>
                    <a:spLocks/>
                  </p:cNvSpPr>
                  <p:nvPr/>
                </p:nvSpPr>
                <p:spPr bwMode="auto">
                  <a:xfrm>
                    <a:off x="1813" y="2764"/>
                    <a:ext cx="30" cy="5"/>
                  </a:xfrm>
                  <a:custGeom>
                    <a:avLst/>
                    <a:gdLst>
                      <a:gd name="T0" fmla="*/ 20 w 30"/>
                      <a:gd name="T1" fmla="*/ 4 h 5"/>
                      <a:gd name="T2" fmla="*/ 0 w 30"/>
                      <a:gd name="T3" fmla="*/ 4 h 5"/>
                      <a:gd name="T4" fmla="*/ 11 w 30"/>
                      <a:gd name="T5" fmla="*/ 0 h 5"/>
                      <a:gd name="T6" fmla="*/ 29 w 30"/>
                      <a:gd name="T7" fmla="*/ 1 h 5"/>
                      <a:gd name="T8" fmla="*/ 20 w 30"/>
                      <a:gd name="T9" fmla="*/ 4 h 5"/>
                    </a:gdLst>
                    <a:ahLst/>
                    <a:cxnLst>
                      <a:cxn ang="0">
                        <a:pos x="T0" y="T1"/>
                      </a:cxn>
                      <a:cxn ang="0">
                        <a:pos x="T2" y="T3"/>
                      </a:cxn>
                      <a:cxn ang="0">
                        <a:pos x="T4" y="T5"/>
                      </a:cxn>
                      <a:cxn ang="0">
                        <a:pos x="T6" y="T7"/>
                      </a:cxn>
                      <a:cxn ang="0">
                        <a:pos x="T8" y="T9"/>
                      </a:cxn>
                    </a:cxnLst>
                    <a:rect l="0" t="0" r="r" b="b"/>
                    <a:pathLst>
                      <a:path w="30" h="5">
                        <a:moveTo>
                          <a:pt x="20" y="4"/>
                        </a:moveTo>
                        <a:lnTo>
                          <a:pt x="0" y="4"/>
                        </a:lnTo>
                        <a:lnTo>
                          <a:pt x="11" y="0"/>
                        </a:lnTo>
                        <a:lnTo>
                          <a:pt x="29" y="1"/>
                        </a:lnTo>
                        <a:lnTo>
                          <a:pt x="20" y="4"/>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7" name="Freeform 701"/>
                  <p:cNvSpPr>
                    <a:spLocks/>
                  </p:cNvSpPr>
                  <p:nvPr/>
                </p:nvSpPr>
                <p:spPr bwMode="auto">
                  <a:xfrm>
                    <a:off x="1813" y="2768"/>
                    <a:ext cx="30" cy="1"/>
                  </a:xfrm>
                  <a:custGeom>
                    <a:avLst/>
                    <a:gdLst>
                      <a:gd name="T0" fmla="*/ 20 w 30"/>
                      <a:gd name="T1" fmla="*/ 0 h 1"/>
                      <a:gd name="T2" fmla="*/ 0 w 30"/>
                      <a:gd name="T3" fmla="*/ 0 h 1"/>
                      <a:gd name="T4" fmla="*/ 11 w 30"/>
                      <a:gd name="T5" fmla="*/ 0 h 1"/>
                      <a:gd name="T6" fmla="*/ 29 w 30"/>
                      <a:gd name="T7" fmla="*/ 0 h 1"/>
                      <a:gd name="T8" fmla="*/ 20 w 30"/>
                      <a:gd name="T9" fmla="*/ 0 h 1"/>
                    </a:gdLst>
                    <a:ahLst/>
                    <a:cxnLst>
                      <a:cxn ang="0">
                        <a:pos x="T0" y="T1"/>
                      </a:cxn>
                      <a:cxn ang="0">
                        <a:pos x="T2" y="T3"/>
                      </a:cxn>
                      <a:cxn ang="0">
                        <a:pos x="T4" y="T5"/>
                      </a:cxn>
                      <a:cxn ang="0">
                        <a:pos x="T6" y="T7"/>
                      </a:cxn>
                      <a:cxn ang="0">
                        <a:pos x="T8" y="T9"/>
                      </a:cxn>
                    </a:cxnLst>
                    <a:rect l="0" t="0" r="r" b="b"/>
                    <a:pathLst>
                      <a:path w="30" h="1">
                        <a:moveTo>
                          <a:pt x="20" y="0"/>
                        </a:moveTo>
                        <a:lnTo>
                          <a:pt x="0" y="0"/>
                        </a:lnTo>
                        <a:lnTo>
                          <a:pt x="11" y="0"/>
                        </a:lnTo>
                        <a:lnTo>
                          <a:pt x="29" y="0"/>
                        </a:lnTo>
                        <a:lnTo>
                          <a:pt x="20"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2" name="Group 702"/>
                <p:cNvGrpSpPr>
                  <a:grpSpLocks/>
                </p:cNvGrpSpPr>
                <p:nvPr/>
              </p:nvGrpSpPr>
              <p:grpSpPr bwMode="auto">
                <a:xfrm>
                  <a:off x="1811" y="2735"/>
                  <a:ext cx="3" cy="41"/>
                  <a:chOff x="1811" y="2735"/>
                  <a:chExt cx="3" cy="41"/>
                </a:xfrm>
              </p:grpSpPr>
              <p:sp>
                <p:nvSpPr>
                  <p:cNvPr id="467" name="Freeform 703"/>
                  <p:cNvSpPr>
                    <a:spLocks/>
                  </p:cNvSpPr>
                  <p:nvPr/>
                </p:nvSpPr>
                <p:spPr bwMode="auto">
                  <a:xfrm>
                    <a:off x="1811" y="2742"/>
                    <a:ext cx="1" cy="32"/>
                  </a:xfrm>
                  <a:custGeom>
                    <a:avLst/>
                    <a:gdLst>
                      <a:gd name="T0" fmla="*/ 0 w 1"/>
                      <a:gd name="T1" fmla="*/ 0 h 32"/>
                      <a:gd name="T2" fmla="*/ 0 w 1"/>
                      <a:gd name="T3" fmla="*/ 1 h 32"/>
                      <a:gd name="T4" fmla="*/ 0 w 1"/>
                      <a:gd name="T5" fmla="*/ 1 h 32"/>
                      <a:gd name="T6" fmla="*/ 0 w 1"/>
                      <a:gd name="T7" fmla="*/ 0 h 32"/>
                      <a:gd name="T8" fmla="*/ 0 w 1"/>
                      <a:gd name="T9" fmla="*/ 30 h 32"/>
                      <a:gd name="T10" fmla="*/ 0 w 1"/>
                      <a:gd name="T11" fmla="*/ 31 h 32"/>
                      <a:gd name="T12" fmla="*/ 0 w 1"/>
                      <a:gd name="T13" fmla="*/ 31 h 32"/>
                      <a:gd name="T14" fmla="*/ 0 w 1"/>
                      <a:gd name="T15" fmla="*/ 31 h 32"/>
                      <a:gd name="T16" fmla="*/ 0 w 1"/>
                      <a:gd name="T17" fmla="*/ 30 h 32"/>
                      <a:gd name="T18" fmla="*/ 0 w 1"/>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32">
                        <a:moveTo>
                          <a:pt x="0" y="0"/>
                        </a:moveTo>
                        <a:lnTo>
                          <a:pt x="0" y="1"/>
                        </a:lnTo>
                        <a:lnTo>
                          <a:pt x="0" y="1"/>
                        </a:lnTo>
                        <a:lnTo>
                          <a:pt x="0" y="0"/>
                        </a:lnTo>
                        <a:lnTo>
                          <a:pt x="0" y="30"/>
                        </a:lnTo>
                        <a:lnTo>
                          <a:pt x="0" y="31"/>
                        </a:lnTo>
                        <a:lnTo>
                          <a:pt x="0" y="31"/>
                        </a:lnTo>
                        <a:lnTo>
                          <a:pt x="0" y="31"/>
                        </a:lnTo>
                        <a:lnTo>
                          <a:pt x="0" y="30"/>
                        </a:lnTo>
                        <a:lnTo>
                          <a:pt x="0" y="0"/>
                        </a:lnTo>
                      </a:path>
                    </a:pathLst>
                  </a:custGeom>
                  <a:solidFill>
                    <a:srgbClr val="AAAAA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8" name="Freeform 704"/>
                  <p:cNvSpPr>
                    <a:spLocks/>
                  </p:cNvSpPr>
                  <p:nvPr/>
                </p:nvSpPr>
                <p:spPr bwMode="auto">
                  <a:xfrm>
                    <a:off x="1811" y="2742"/>
                    <a:ext cx="3" cy="34"/>
                  </a:xfrm>
                  <a:custGeom>
                    <a:avLst/>
                    <a:gdLst>
                      <a:gd name="T0" fmla="*/ 2 w 3"/>
                      <a:gd name="T1" fmla="*/ 0 h 34"/>
                      <a:gd name="T2" fmla="*/ 1 w 3"/>
                      <a:gd name="T3" fmla="*/ 1 h 34"/>
                      <a:gd name="T4" fmla="*/ 1 w 3"/>
                      <a:gd name="T5" fmla="*/ 1 h 34"/>
                      <a:gd name="T6" fmla="*/ 0 w 3"/>
                      <a:gd name="T7" fmla="*/ 0 h 34"/>
                      <a:gd name="T8" fmla="*/ 0 w 3"/>
                      <a:gd name="T9" fmla="*/ 32 h 34"/>
                      <a:gd name="T10" fmla="*/ 1 w 3"/>
                      <a:gd name="T11" fmla="*/ 33 h 34"/>
                      <a:gd name="T12" fmla="*/ 1 w 3"/>
                      <a:gd name="T13" fmla="*/ 33 h 34"/>
                      <a:gd name="T14" fmla="*/ 2 w 3"/>
                      <a:gd name="T15" fmla="*/ 33 h 34"/>
                      <a:gd name="T16" fmla="*/ 2 w 3"/>
                      <a:gd name="T17" fmla="*/ 32 h 34"/>
                      <a:gd name="T18" fmla="*/ 2 w 3"/>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4">
                        <a:moveTo>
                          <a:pt x="2" y="0"/>
                        </a:moveTo>
                        <a:lnTo>
                          <a:pt x="1" y="1"/>
                        </a:lnTo>
                        <a:lnTo>
                          <a:pt x="1" y="1"/>
                        </a:lnTo>
                        <a:lnTo>
                          <a:pt x="0" y="0"/>
                        </a:lnTo>
                        <a:lnTo>
                          <a:pt x="0" y="32"/>
                        </a:lnTo>
                        <a:lnTo>
                          <a:pt x="1" y="33"/>
                        </a:lnTo>
                        <a:lnTo>
                          <a:pt x="1" y="33"/>
                        </a:lnTo>
                        <a:lnTo>
                          <a:pt x="2" y="33"/>
                        </a:lnTo>
                        <a:lnTo>
                          <a:pt x="2" y="32"/>
                        </a:lnTo>
                        <a:lnTo>
                          <a:pt x="2" y="0"/>
                        </a:lnTo>
                      </a:path>
                    </a:pathLst>
                  </a:custGeom>
                  <a:solidFill>
                    <a:srgbClr val="AAAAAA"/>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9" name="Freeform 705"/>
                  <p:cNvSpPr>
                    <a:spLocks/>
                  </p:cNvSpPr>
                  <p:nvPr/>
                </p:nvSpPr>
                <p:spPr bwMode="auto">
                  <a:xfrm>
                    <a:off x="1811" y="2742"/>
                    <a:ext cx="3" cy="32"/>
                  </a:xfrm>
                  <a:custGeom>
                    <a:avLst/>
                    <a:gdLst>
                      <a:gd name="T0" fmla="*/ 2 w 3"/>
                      <a:gd name="T1" fmla="*/ 0 h 32"/>
                      <a:gd name="T2" fmla="*/ 0 w 3"/>
                      <a:gd name="T3" fmla="*/ 31 h 32"/>
                      <a:gd name="T4" fmla="*/ 2 w 3"/>
                      <a:gd name="T5" fmla="*/ 31 h 32"/>
                      <a:gd name="T6" fmla="*/ 2 w 3"/>
                      <a:gd name="T7" fmla="*/ 0 h 32"/>
                      <a:gd name="T8" fmla="*/ 2 w 3"/>
                      <a:gd name="T9" fmla="*/ 0 h 32"/>
                    </a:gdLst>
                    <a:ahLst/>
                    <a:cxnLst>
                      <a:cxn ang="0">
                        <a:pos x="T0" y="T1"/>
                      </a:cxn>
                      <a:cxn ang="0">
                        <a:pos x="T2" y="T3"/>
                      </a:cxn>
                      <a:cxn ang="0">
                        <a:pos x="T4" y="T5"/>
                      </a:cxn>
                      <a:cxn ang="0">
                        <a:pos x="T6" y="T7"/>
                      </a:cxn>
                      <a:cxn ang="0">
                        <a:pos x="T8" y="T9"/>
                      </a:cxn>
                    </a:cxnLst>
                    <a:rect l="0" t="0" r="r" b="b"/>
                    <a:pathLst>
                      <a:path w="3" h="32">
                        <a:moveTo>
                          <a:pt x="2" y="0"/>
                        </a:moveTo>
                        <a:lnTo>
                          <a:pt x="0" y="31"/>
                        </a:lnTo>
                        <a:lnTo>
                          <a:pt x="2" y="31"/>
                        </a:lnTo>
                        <a:lnTo>
                          <a:pt x="2" y="0"/>
                        </a:lnTo>
                        <a:lnTo>
                          <a:pt x="2"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0" name="Freeform 706"/>
                  <p:cNvSpPr>
                    <a:spLocks/>
                  </p:cNvSpPr>
                  <p:nvPr/>
                </p:nvSpPr>
                <p:spPr bwMode="auto">
                  <a:xfrm>
                    <a:off x="1811" y="2742"/>
                    <a:ext cx="3" cy="32"/>
                  </a:xfrm>
                  <a:custGeom>
                    <a:avLst/>
                    <a:gdLst>
                      <a:gd name="T0" fmla="*/ 2 w 3"/>
                      <a:gd name="T1" fmla="*/ 0 h 32"/>
                      <a:gd name="T2" fmla="*/ 0 w 3"/>
                      <a:gd name="T3" fmla="*/ 31 h 32"/>
                      <a:gd name="T4" fmla="*/ 2 w 3"/>
                      <a:gd name="T5" fmla="*/ 31 h 32"/>
                      <a:gd name="T6" fmla="*/ 2 w 3"/>
                      <a:gd name="T7" fmla="*/ 0 h 32"/>
                      <a:gd name="T8" fmla="*/ 2 w 3"/>
                      <a:gd name="T9" fmla="*/ 0 h 32"/>
                    </a:gdLst>
                    <a:ahLst/>
                    <a:cxnLst>
                      <a:cxn ang="0">
                        <a:pos x="T0" y="T1"/>
                      </a:cxn>
                      <a:cxn ang="0">
                        <a:pos x="T2" y="T3"/>
                      </a:cxn>
                      <a:cxn ang="0">
                        <a:pos x="T4" y="T5"/>
                      </a:cxn>
                      <a:cxn ang="0">
                        <a:pos x="T6" y="T7"/>
                      </a:cxn>
                      <a:cxn ang="0">
                        <a:pos x="T8" y="T9"/>
                      </a:cxn>
                    </a:cxnLst>
                    <a:rect l="0" t="0" r="r" b="b"/>
                    <a:pathLst>
                      <a:path w="3" h="32">
                        <a:moveTo>
                          <a:pt x="2" y="0"/>
                        </a:moveTo>
                        <a:lnTo>
                          <a:pt x="0" y="31"/>
                        </a:lnTo>
                        <a:lnTo>
                          <a:pt x="2" y="31"/>
                        </a:lnTo>
                        <a:lnTo>
                          <a:pt x="2" y="0"/>
                        </a:lnTo>
                        <a:lnTo>
                          <a:pt x="2"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 name="Oval 707"/>
                  <p:cNvSpPr>
                    <a:spLocks noChangeArrowheads="1"/>
                  </p:cNvSpPr>
                  <p:nvPr/>
                </p:nvSpPr>
                <p:spPr bwMode="auto">
                  <a:xfrm flipV="1">
                    <a:off x="1811" y="2735"/>
                    <a:ext cx="1" cy="11"/>
                  </a:xfrm>
                  <a:prstGeom prst="ellipse">
                    <a:avLst/>
                  </a:prstGeom>
                  <a:solidFill>
                    <a:srgbClr val="555555"/>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3" name="Group 708"/>
                <p:cNvGrpSpPr>
                  <a:grpSpLocks/>
                </p:cNvGrpSpPr>
                <p:nvPr/>
              </p:nvGrpSpPr>
              <p:grpSpPr bwMode="auto">
                <a:xfrm>
                  <a:off x="1852" y="2762"/>
                  <a:ext cx="45" cy="12"/>
                  <a:chOff x="1852" y="2762"/>
                  <a:chExt cx="45" cy="12"/>
                </a:xfrm>
              </p:grpSpPr>
              <p:sp>
                <p:nvSpPr>
                  <p:cNvPr id="447" name="Freeform 709"/>
                  <p:cNvSpPr>
                    <a:spLocks/>
                  </p:cNvSpPr>
                  <p:nvPr/>
                </p:nvSpPr>
                <p:spPr bwMode="auto">
                  <a:xfrm>
                    <a:off x="1888" y="2762"/>
                    <a:ext cx="3" cy="7"/>
                  </a:xfrm>
                  <a:custGeom>
                    <a:avLst/>
                    <a:gdLst>
                      <a:gd name="T0" fmla="*/ 2 w 3"/>
                      <a:gd name="T1" fmla="*/ 6 h 7"/>
                      <a:gd name="T2" fmla="*/ 0 w 3"/>
                      <a:gd name="T3" fmla="*/ 6 h 7"/>
                      <a:gd name="T4" fmla="*/ 0 w 3"/>
                      <a:gd name="T5" fmla="*/ 0 h 7"/>
                      <a:gd name="T6" fmla="*/ 2 w 3"/>
                      <a:gd name="T7" fmla="*/ 6 h 7"/>
                    </a:gdLst>
                    <a:ahLst/>
                    <a:cxnLst>
                      <a:cxn ang="0">
                        <a:pos x="T0" y="T1"/>
                      </a:cxn>
                      <a:cxn ang="0">
                        <a:pos x="T2" y="T3"/>
                      </a:cxn>
                      <a:cxn ang="0">
                        <a:pos x="T4" y="T5"/>
                      </a:cxn>
                      <a:cxn ang="0">
                        <a:pos x="T6" y="T7"/>
                      </a:cxn>
                    </a:cxnLst>
                    <a:rect l="0" t="0" r="r" b="b"/>
                    <a:pathLst>
                      <a:path w="3" h="7">
                        <a:moveTo>
                          <a:pt x="2" y="6"/>
                        </a:moveTo>
                        <a:lnTo>
                          <a:pt x="0" y="6"/>
                        </a:lnTo>
                        <a:lnTo>
                          <a:pt x="0" y="0"/>
                        </a:lnTo>
                        <a:lnTo>
                          <a:pt x="2" y="6"/>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8" name="Freeform 710"/>
                  <p:cNvSpPr>
                    <a:spLocks/>
                  </p:cNvSpPr>
                  <p:nvPr/>
                </p:nvSpPr>
                <p:spPr bwMode="auto">
                  <a:xfrm>
                    <a:off x="1888" y="2762"/>
                    <a:ext cx="9" cy="8"/>
                  </a:xfrm>
                  <a:custGeom>
                    <a:avLst/>
                    <a:gdLst>
                      <a:gd name="T0" fmla="*/ 8 w 9"/>
                      <a:gd name="T1" fmla="*/ 7 h 8"/>
                      <a:gd name="T2" fmla="*/ 0 w 9"/>
                      <a:gd name="T3" fmla="*/ 7 h 8"/>
                      <a:gd name="T4" fmla="*/ 0 w 9"/>
                      <a:gd name="T5" fmla="*/ 0 h 8"/>
                      <a:gd name="T6" fmla="*/ 8 w 9"/>
                      <a:gd name="T7" fmla="*/ 7 h 8"/>
                    </a:gdLst>
                    <a:ahLst/>
                    <a:cxnLst>
                      <a:cxn ang="0">
                        <a:pos x="T0" y="T1"/>
                      </a:cxn>
                      <a:cxn ang="0">
                        <a:pos x="T2" y="T3"/>
                      </a:cxn>
                      <a:cxn ang="0">
                        <a:pos x="T4" y="T5"/>
                      </a:cxn>
                      <a:cxn ang="0">
                        <a:pos x="T6" y="T7"/>
                      </a:cxn>
                    </a:cxnLst>
                    <a:rect l="0" t="0" r="r" b="b"/>
                    <a:pathLst>
                      <a:path w="9" h="8">
                        <a:moveTo>
                          <a:pt x="8" y="7"/>
                        </a:moveTo>
                        <a:lnTo>
                          <a:pt x="0" y="7"/>
                        </a:lnTo>
                        <a:lnTo>
                          <a:pt x="0" y="0"/>
                        </a:lnTo>
                        <a:lnTo>
                          <a:pt x="8" y="7"/>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9" name="Freeform 711"/>
                  <p:cNvSpPr>
                    <a:spLocks/>
                  </p:cNvSpPr>
                  <p:nvPr/>
                </p:nvSpPr>
                <p:spPr bwMode="auto">
                  <a:xfrm>
                    <a:off x="1879" y="2762"/>
                    <a:ext cx="8" cy="7"/>
                  </a:xfrm>
                  <a:custGeom>
                    <a:avLst/>
                    <a:gdLst>
                      <a:gd name="T0" fmla="*/ 7 w 8"/>
                      <a:gd name="T1" fmla="*/ 1 h 7"/>
                      <a:gd name="T2" fmla="*/ 0 w 8"/>
                      <a:gd name="T3" fmla="*/ 0 h 7"/>
                      <a:gd name="T4" fmla="*/ 0 w 8"/>
                      <a:gd name="T5" fmla="*/ 5 h 7"/>
                      <a:gd name="T6" fmla="*/ 7 w 8"/>
                      <a:gd name="T7" fmla="*/ 6 h 7"/>
                      <a:gd name="T8" fmla="*/ 7 w 8"/>
                      <a:gd name="T9" fmla="*/ 1 h 7"/>
                    </a:gdLst>
                    <a:ahLst/>
                    <a:cxnLst>
                      <a:cxn ang="0">
                        <a:pos x="T0" y="T1"/>
                      </a:cxn>
                      <a:cxn ang="0">
                        <a:pos x="T2" y="T3"/>
                      </a:cxn>
                      <a:cxn ang="0">
                        <a:pos x="T4" y="T5"/>
                      </a:cxn>
                      <a:cxn ang="0">
                        <a:pos x="T6" y="T7"/>
                      </a:cxn>
                      <a:cxn ang="0">
                        <a:pos x="T8" y="T9"/>
                      </a:cxn>
                    </a:cxnLst>
                    <a:rect l="0" t="0" r="r" b="b"/>
                    <a:pathLst>
                      <a:path w="8" h="7">
                        <a:moveTo>
                          <a:pt x="7" y="1"/>
                        </a:moveTo>
                        <a:lnTo>
                          <a:pt x="0" y="0"/>
                        </a:lnTo>
                        <a:lnTo>
                          <a:pt x="0" y="5"/>
                        </a:lnTo>
                        <a:lnTo>
                          <a:pt x="7" y="6"/>
                        </a:lnTo>
                        <a:lnTo>
                          <a:pt x="7" y="1"/>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 name="Freeform 712"/>
                  <p:cNvSpPr>
                    <a:spLocks/>
                  </p:cNvSpPr>
                  <p:nvPr/>
                </p:nvSpPr>
                <p:spPr bwMode="auto">
                  <a:xfrm>
                    <a:off x="1879" y="2762"/>
                    <a:ext cx="10" cy="8"/>
                  </a:xfrm>
                  <a:custGeom>
                    <a:avLst/>
                    <a:gdLst>
                      <a:gd name="T0" fmla="*/ 9 w 10"/>
                      <a:gd name="T1" fmla="*/ 1 h 8"/>
                      <a:gd name="T2" fmla="*/ 0 w 10"/>
                      <a:gd name="T3" fmla="*/ 0 h 8"/>
                      <a:gd name="T4" fmla="*/ 0 w 10"/>
                      <a:gd name="T5" fmla="*/ 6 h 8"/>
                      <a:gd name="T6" fmla="*/ 9 w 10"/>
                      <a:gd name="T7" fmla="*/ 7 h 8"/>
                      <a:gd name="T8" fmla="*/ 9 w 10"/>
                      <a:gd name="T9" fmla="*/ 1 h 8"/>
                    </a:gdLst>
                    <a:ahLst/>
                    <a:cxnLst>
                      <a:cxn ang="0">
                        <a:pos x="T0" y="T1"/>
                      </a:cxn>
                      <a:cxn ang="0">
                        <a:pos x="T2" y="T3"/>
                      </a:cxn>
                      <a:cxn ang="0">
                        <a:pos x="T4" y="T5"/>
                      </a:cxn>
                      <a:cxn ang="0">
                        <a:pos x="T6" y="T7"/>
                      </a:cxn>
                      <a:cxn ang="0">
                        <a:pos x="T8" y="T9"/>
                      </a:cxn>
                    </a:cxnLst>
                    <a:rect l="0" t="0" r="r" b="b"/>
                    <a:pathLst>
                      <a:path w="10" h="8">
                        <a:moveTo>
                          <a:pt x="9" y="1"/>
                        </a:moveTo>
                        <a:lnTo>
                          <a:pt x="0" y="0"/>
                        </a:lnTo>
                        <a:lnTo>
                          <a:pt x="0" y="6"/>
                        </a:lnTo>
                        <a:lnTo>
                          <a:pt x="9" y="7"/>
                        </a:lnTo>
                        <a:lnTo>
                          <a:pt x="9" y="1"/>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1" name="Freeform 713"/>
                  <p:cNvSpPr>
                    <a:spLocks/>
                  </p:cNvSpPr>
                  <p:nvPr/>
                </p:nvSpPr>
                <p:spPr bwMode="auto">
                  <a:xfrm>
                    <a:off x="1881" y="2762"/>
                    <a:ext cx="5" cy="7"/>
                  </a:xfrm>
                  <a:custGeom>
                    <a:avLst/>
                    <a:gdLst>
                      <a:gd name="T0" fmla="*/ 4 w 5"/>
                      <a:gd name="T1" fmla="*/ 6 h 7"/>
                      <a:gd name="T2" fmla="*/ 0 w 5"/>
                      <a:gd name="T3" fmla="*/ 6 h 7"/>
                      <a:gd name="T4" fmla="*/ 0 w 5"/>
                      <a:gd name="T5" fmla="*/ 0 h 7"/>
                      <a:gd name="T6" fmla="*/ 4 w 5"/>
                      <a:gd name="T7" fmla="*/ 6 h 7"/>
                    </a:gdLst>
                    <a:ahLst/>
                    <a:cxnLst>
                      <a:cxn ang="0">
                        <a:pos x="T0" y="T1"/>
                      </a:cxn>
                      <a:cxn ang="0">
                        <a:pos x="T2" y="T3"/>
                      </a:cxn>
                      <a:cxn ang="0">
                        <a:pos x="T4" y="T5"/>
                      </a:cxn>
                      <a:cxn ang="0">
                        <a:pos x="T6" y="T7"/>
                      </a:cxn>
                    </a:cxnLst>
                    <a:rect l="0" t="0" r="r" b="b"/>
                    <a:pathLst>
                      <a:path w="5" h="7">
                        <a:moveTo>
                          <a:pt x="4" y="6"/>
                        </a:moveTo>
                        <a:lnTo>
                          <a:pt x="0" y="6"/>
                        </a:lnTo>
                        <a:lnTo>
                          <a:pt x="0" y="0"/>
                        </a:lnTo>
                        <a:lnTo>
                          <a:pt x="4" y="6"/>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2" name="Freeform 714"/>
                  <p:cNvSpPr>
                    <a:spLocks/>
                  </p:cNvSpPr>
                  <p:nvPr/>
                </p:nvSpPr>
                <p:spPr bwMode="auto">
                  <a:xfrm>
                    <a:off x="1881" y="2762"/>
                    <a:ext cx="6" cy="8"/>
                  </a:xfrm>
                  <a:custGeom>
                    <a:avLst/>
                    <a:gdLst>
                      <a:gd name="T0" fmla="*/ 5 w 6"/>
                      <a:gd name="T1" fmla="*/ 7 h 8"/>
                      <a:gd name="T2" fmla="*/ 0 w 6"/>
                      <a:gd name="T3" fmla="*/ 7 h 8"/>
                      <a:gd name="T4" fmla="*/ 0 w 6"/>
                      <a:gd name="T5" fmla="*/ 0 h 8"/>
                      <a:gd name="T6" fmla="*/ 5 w 6"/>
                      <a:gd name="T7" fmla="*/ 7 h 8"/>
                    </a:gdLst>
                    <a:ahLst/>
                    <a:cxnLst>
                      <a:cxn ang="0">
                        <a:pos x="T0" y="T1"/>
                      </a:cxn>
                      <a:cxn ang="0">
                        <a:pos x="T2" y="T3"/>
                      </a:cxn>
                      <a:cxn ang="0">
                        <a:pos x="T4" y="T5"/>
                      </a:cxn>
                      <a:cxn ang="0">
                        <a:pos x="T6" y="T7"/>
                      </a:cxn>
                    </a:cxnLst>
                    <a:rect l="0" t="0" r="r" b="b"/>
                    <a:pathLst>
                      <a:path w="6" h="8">
                        <a:moveTo>
                          <a:pt x="5" y="7"/>
                        </a:moveTo>
                        <a:lnTo>
                          <a:pt x="0" y="7"/>
                        </a:lnTo>
                        <a:lnTo>
                          <a:pt x="0" y="0"/>
                        </a:lnTo>
                        <a:lnTo>
                          <a:pt x="5" y="7"/>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3" name="Freeform 715"/>
                  <p:cNvSpPr>
                    <a:spLocks/>
                  </p:cNvSpPr>
                  <p:nvPr/>
                </p:nvSpPr>
                <p:spPr bwMode="auto">
                  <a:xfrm>
                    <a:off x="1874" y="2762"/>
                    <a:ext cx="6" cy="7"/>
                  </a:xfrm>
                  <a:custGeom>
                    <a:avLst/>
                    <a:gdLst>
                      <a:gd name="T0" fmla="*/ 5 w 6"/>
                      <a:gd name="T1" fmla="*/ 1 h 7"/>
                      <a:gd name="T2" fmla="*/ 0 w 6"/>
                      <a:gd name="T3" fmla="*/ 0 h 7"/>
                      <a:gd name="T4" fmla="*/ 0 w 6"/>
                      <a:gd name="T5" fmla="*/ 5 h 7"/>
                      <a:gd name="T6" fmla="*/ 5 w 6"/>
                      <a:gd name="T7" fmla="*/ 6 h 7"/>
                      <a:gd name="T8" fmla="*/ 5 w 6"/>
                      <a:gd name="T9" fmla="*/ 1 h 7"/>
                    </a:gdLst>
                    <a:ahLst/>
                    <a:cxnLst>
                      <a:cxn ang="0">
                        <a:pos x="T0" y="T1"/>
                      </a:cxn>
                      <a:cxn ang="0">
                        <a:pos x="T2" y="T3"/>
                      </a:cxn>
                      <a:cxn ang="0">
                        <a:pos x="T4" y="T5"/>
                      </a:cxn>
                      <a:cxn ang="0">
                        <a:pos x="T6" y="T7"/>
                      </a:cxn>
                      <a:cxn ang="0">
                        <a:pos x="T8" y="T9"/>
                      </a:cxn>
                    </a:cxnLst>
                    <a:rect l="0" t="0" r="r" b="b"/>
                    <a:pathLst>
                      <a:path w="6" h="7">
                        <a:moveTo>
                          <a:pt x="5" y="1"/>
                        </a:moveTo>
                        <a:lnTo>
                          <a:pt x="0" y="0"/>
                        </a:lnTo>
                        <a:lnTo>
                          <a:pt x="0" y="5"/>
                        </a:lnTo>
                        <a:lnTo>
                          <a:pt x="5" y="6"/>
                        </a:lnTo>
                        <a:lnTo>
                          <a:pt x="5" y="1"/>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4" name="Freeform 716"/>
                  <p:cNvSpPr>
                    <a:spLocks/>
                  </p:cNvSpPr>
                  <p:nvPr/>
                </p:nvSpPr>
                <p:spPr bwMode="auto">
                  <a:xfrm>
                    <a:off x="1874" y="2762"/>
                    <a:ext cx="8" cy="8"/>
                  </a:xfrm>
                  <a:custGeom>
                    <a:avLst/>
                    <a:gdLst>
                      <a:gd name="T0" fmla="*/ 7 w 8"/>
                      <a:gd name="T1" fmla="*/ 1 h 8"/>
                      <a:gd name="T2" fmla="*/ 0 w 8"/>
                      <a:gd name="T3" fmla="*/ 0 h 8"/>
                      <a:gd name="T4" fmla="*/ 0 w 8"/>
                      <a:gd name="T5" fmla="*/ 6 h 8"/>
                      <a:gd name="T6" fmla="*/ 7 w 8"/>
                      <a:gd name="T7" fmla="*/ 7 h 8"/>
                      <a:gd name="T8" fmla="*/ 7 w 8"/>
                      <a:gd name="T9" fmla="*/ 1 h 8"/>
                    </a:gdLst>
                    <a:ahLst/>
                    <a:cxnLst>
                      <a:cxn ang="0">
                        <a:pos x="T0" y="T1"/>
                      </a:cxn>
                      <a:cxn ang="0">
                        <a:pos x="T2" y="T3"/>
                      </a:cxn>
                      <a:cxn ang="0">
                        <a:pos x="T4" y="T5"/>
                      </a:cxn>
                      <a:cxn ang="0">
                        <a:pos x="T6" y="T7"/>
                      </a:cxn>
                      <a:cxn ang="0">
                        <a:pos x="T8" y="T9"/>
                      </a:cxn>
                    </a:cxnLst>
                    <a:rect l="0" t="0" r="r" b="b"/>
                    <a:pathLst>
                      <a:path w="8" h="8">
                        <a:moveTo>
                          <a:pt x="7" y="1"/>
                        </a:moveTo>
                        <a:lnTo>
                          <a:pt x="0" y="0"/>
                        </a:lnTo>
                        <a:lnTo>
                          <a:pt x="0" y="6"/>
                        </a:lnTo>
                        <a:lnTo>
                          <a:pt x="7" y="7"/>
                        </a:lnTo>
                        <a:lnTo>
                          <a:pt x="7" y="1"/>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5" name="Freeform 717"/>
                  <p:cNvSpPr>
                    <a:spLocks/>
                  </p:cNvSpPr>
                  <p:nvPr/>
                </p:nvSpPr>
                <p:spPr bwMode="auto">
                  <a:xfrm>
                    <a:off x="1874" y="2762"/>
                    <a:ext cx="3" cy="7"/>
                  </a:xfrm>
                  <a:custGeom>
                    <a:avLst/>
                    <a:gdLst>
                      <a:gd name="T0" fmla="*/ 2 w 3"/>
                      <a:gd name="T1" fmla="*/ 6 h 7"/>
                      <a:gd name="T2" fmla="*/ 0 w 3"/>
                      <a:gd name="T3" fmla="*/ 6 h 7"/>
                      <a:gd name="T4" fmla="*/ 0 w 3"/>
                      <a:gd name="T5" fmla="*/ 0 h 7"/>
                      <a:gd name="T6" fmla="*/ 2 w 3"/>
                      <a:gd name="T7" fmla="*/ 6 h 7"/>
                    </a:gdLst>
                    <a:ahLst/>
                    <a:cxnLst>
                      <a:cxn ang="0">
                        <a:pos x="T0" y="T1"/>
                      </a:cxn>
                      <a:cxn ang="0">
                        <a:pos x="T2" y="T3"/>
                      </a:cxn>
                      <a:cxn ang="0">
                        <a:pos x="T4" y="T5"/>
                      </a:cxn>
                      <a:cxn ang="0">
                        <a:pos x="T6" y="T7"/>
                      </a:cxn>
                    </a:cxnLst>
                    <a:rect l="0" t="0" r="r" b="b"/>
                    <a:pathLst>
                      <a:path w="3" h="7">
                        <a:moveTo>
                          <a:pt x="2" y="6"/>
                        </a:moveTo>
                        <a:lnTo>
                          <a:pt x="0" y="6"/>
                        </a:lnTo>
                        <a:lnTo>
                          <a:pt x="0" y="0"/>
                        </a:lnTo>
                        <a:lnTo>
                          <a:pt x="2" y="6"/>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6" name="Freeform 718"/>
                  <p:cNvSpPr>
                    <a:spLocks/>
                  </p:cNvSpPr>
                  <p:nvPr/>
                </p:nvSpPr>
                <p:spPr bwMode="auto">
                  <a:xfrm>
                    <a:off x="1874" y="2762"/>
                    <a:ext cx="6" cy="12"/>
                  </a:xfrm>
                  <a:custGeom>
                    <a:avLst/>
                    <a:gdLst>
                      <a:gd name="T0" fmla="*/ 5 w 6"/>
                      <a:gd name="T1" fmla="*/ 11 h 12"/>
                      <a:gd name="T2" fmla="*/ 0 w 6"/>
                      <a:gd name="T3" fmla="*/ 11 h 12"/>
                      <a:gd name="T4" fmla="*/ 0 w 6"/>
                      <a:gd name="T5" fmla="*/ 0 h 12"/>
                      <a:gd name="T6" fmla="*/ 5 w 6"/>
                      <a:gd name="T7" fmla="*/ 11 h 12"/>
                    </a:gdLst>
                    <a:ahLst/>
                    <a:cxnLst>
                      <a:cxn ang="0">
                        <a:pos x="T0" y="T1"/>
                      </a:cxn>
                      <a:cxn ang="0">
                        <a:pos x="T2" y="T3"/>
                      </a:cxn>
                      <a:cxn ang="0">
                        <a:pos x="T4" y="T5"/>
                      </a:cxn>
                      <a:cxn ang="0">
                        <a:pos x="T6" y="T7"/>
                      </a:cxn>
                    </a:cxnLst>
                    <a:rect l="0" t="0" r="r" b="b"/>
                    <a:pathLst>
                      <a:path w="6" h="12">
                        <a:moveTo>
                          <a:pt x="5" y="11"/>
                        </a:moveTo>
                        <a:lnTo>
                          <a:pt x="0" y="11"/>
                        </a:lnTo>
                        <a:lnTo>
                          <a:pt x="0" y="0"/>
                        </a:lnTo>
                        <a:lnTo>
                          <a:pt x="5" y="11"/>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 name="Freeform 719"/>
                  <p:cNvSpPr>
                    <a:spLocks/>
                  </p:cNvSpPr>
                  <p:nvPr/>
                </p:nvSpPr>
                <p:spPr bwMode="auto">
                  <a:xfrm>
                    <a:off x="1867" y="2762"/>
                    <a:ext cx="5" cy="7"/>
                  </a:xfrm>
                  <a:custGeom>
                    <a:avLst/>
                    <a:gdLst>
                      <a:gd name="T0" fmla="*/ 4 w 5"/>
                      <a:gd name="T1" fmla="*/ 0 h 7"/>
                      <a:gd name="T2" fmla="*/ 0 w 5"/>
                      <a:gd name="T3" fmla="*/ 0 h 7"/>
                      <a:gd name="T4" fmla="*/ 0 w 5"/>
                      <a:gd name="T5" fmla="*/ 5 h 7"/>
                      <a:gd name="T6" fmla="*/ 4 w 5"/>
                      <a:gd name="T7" fmla="*/ 6 h 7"/>
                      <a:gd name="T8" fmla="*/ 4 w 5"/>
                      <a:gd name="T9" fmla="*/ 0 h 7"/>
                    </a:gdLst>
                    <a:ahLst/>
                    <a:cxnLst>
                      <a:cxn ang="0">
                        <a:pos x="T0" y="T1"/>
                      </a:cxn>
                      <a:cxn ang="0">
                        <a:pos x="T2" y="T3"/>
                      </a:cxn>
                      <a:cxn ang="0">
                        <a:pos x="T4" y="T5"/>
                      </a:cxn>
                      <a:cxn ang="0">
                        <a:pos x="T6" y="T7"/>
                      </a:cxn>
                      <a:cxn ang="0">
                        <a:pos x="T8" y="T9"/>
                      </a:cxn>
                    </a:cxnLst>
                    <a:rect l="0" t="0" r="r" b="b"/>
                    <a:pathLst>
                      <a:path w="5" h="7">
                        <a:moveTo>
                          <a:pt x="4" y="0"/>
                        </a:moveTo>
                        <a:lnTo>
                          <a:pt x="0" y="0"/>
                        </a:lnTo>
                        <a:lnTo>
                          <a:pt x="0" y="5"/>
                        </a:lnTo>
                        <a:lnTo>
                          <a:pt x="4" y="6"/>
                        </a:lnTo>
                        <a:lnTo>
                          <a:pt x="4"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8" name="Freeform 720"/>
                  <p:cNvSpPr>
                    <a:spLocks/>
                  </p:cNvSpPr>
                  <p:nvPr/>
                </p:nvSpPr>
                <p:spPr bwMode="auto">
                  <a:xfrm>
                    <a:off x="1867" y="2762"/>
                    <a:ext cx="8" cy="12"/>
                  </a:xfrm>
                  <a:custGeom>
                    <a:avLst/>
                    <a:gdLst>
                      <a:gd name="T0" fmla="*/ 7 w 8"/>
                      <a:gd name="T1" fmla="*/ 0 h 12"/>
                      <a:gd name="T2" fmla="*/ 0 w 8"/>
                      <a:gd name="T3" fmla="*/ 0 h 12"/>
                      <a:gd name="T4" fmla="*/ 0 w 8"/>
                      <a:gd name="T5" fmla="*/ 10 h 12"/>
                      <a:gd name="T6" fmla="*/ 7 w 8"/>
                      <a:gd name="T7" fmla="*/ 11 h 12"/>
                      <a:gd name="T8" fmla="*/ 7 w 8"/>
                      <a:gd name="T9" fmla="*/ 0 h 12"/>
                    </a:gdLst>
                    <a:ahLst/>
                    <a:cxnLst>
                      <a:cxn ang="0">
                        <a:pos x="T0" y="T1"/>
                      </a:cxn>
                      <a:cxn ang="0">
                        <a:pos x="T2" y="T3"/>
                      </a:cxn>
                      <a:cxn ang="0">
                        <a:pos x="T4" y="T5"/>
                      </a:cxn>
                      <a:cxn ang="0">
                        <a:pos x="T6" y="T7"/>
                      </a:cxn>
                      <a:cxn ang="0">
                        <a:pos x="T8" y="T9"/>
                      </a:cxn>
                    </a:cxnLst>
                    <a:rect l="0" t="0" r="r" b="b"/>
                    <a:pathLst>
                      <a:path w="8" h="12">
                        <a:moveTo>
                          <a:pt x="7" y="0"/>
                        </a:moveTo>
                        <a:lnTo>
                          <a:pt x="0" y="0"/>
                        </a:lnTo>
                        <a:lnTo>
                          <a:pt x="0" y="10"/>
                        </a:lnTo>
                        <a:lnTo>
                          <a:pt x="7" y="11"/>
                        </a:lnTo>
                        <a:lnTo>
                          <a:pt x="7" y="0"/>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9" name="Freeform 721"/>
                  <p:cNvSpPr>
                    <a:spLocks/>
                  </p:cNvSpPr>
                  <p:nvPr/>
                </p:nvSpPr>
                <p:spPr bwMode="auto">
                  <a:xfrm>
                    <a:off x="1867" y="2764"/>
                    <a:ext cx="5" cy="6"/>
                  </a:xfrm>
                  <a:custGeom>
                    <a:avLst/>
                    <a:gdLst>
                      <a:gd name="T0" fmla="*/ 4 w 5"/>
                      <a:gd name="T1" fmla="*/ 5 h 6"/>
                      <a:gd name="T2" fmla="*/ 0 w 5"/>
                      <a:gd name="T3" fmla="*/ 5 h 6"/>
                      <a:gd name="T4" fmla="*/ 0 w 5"/>
                      <a:gd name="T5" fmla="*/ 0 h 6"/>
                      <a:gd name="T6" fmla="*/ 4 w 5"/>
                      <a:gd name="T7" fmla="*/ 5 h 6"/>
                    </a:gdLst>
                    <a:ahLst/>
                    <a:cxnLst>
                      <a:cxn ang="0">
                        <a:pos x="T0" y="T1"/>
                      </a:cxn>
                      <a:cxn ang="0">
                        <a:pos x="T2" y="T3"/>
                      </a:cxn>
                      <a:cxn ang="0">
                        <a:pos x="T4" y="T5"/>
                      </a:cxn>
                      <a:cxn ang="0">
                        <a:pos x="T6" y="T7"/>
                      </a:cxn>
                    </a:cxnLst>
                    <a:rect l="0" t="0" r="r" b="b"/>
                    <a:pathLst>
                      <a:path w="5" h="6">
                        <a:moveTo>
                          <a:pt x="4" y="5"/>
                        </a:moveTo>
                        <a:lnTo>
                          <a:pt x="0" y="5"/>
                        </a:lnTo>
                        <a:lnTo>
                          <a:pt x="0" y="0"/>
                        </a:lnTo>
                        <a:lnTo>
                          <a:pt x="4" y="5"/>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0" name="Freeform 722"/>
                  <p:cNvSpPr>
                    <a:spLocks/>
                  </p:cNvSpPr>
                  <p:nvPr/>
                </p:nvSpPr>
                <p:spPr bwMode="auto">
                  <a:xfrm>
                    <a:off x="1867" y="2764"/>
                    <a:ext cx="8" cy="10"/>
                  </a:xfrm>
                  <a:custGeom>
                    <a:avLst/>
                    <a:gdLst>
                      <a:gd name="T0" fmla="*/ 7 w 8"/>
                      <a:gd name="T1" fmla="*/ 9 h 10"/>
                      <a:gd name="T2" fmla="*/ 0 w 8"/>
                      <a:gd name="T3" fmla="*/ 9 h 10"/>
                      <a:gd name="T4" fmla="*/ 0 w 8"/>
                      <a:gd name="T5" fmla="*/ 0 h 10"/>
                      <a:gd name="T6" fmla="*/ 7 w 8"/>
                      <a:gd name="T7" fmla="*/ 9 h 10"/>
                    </a:gdLst>
                    <a:ahLst/>
                    <a:cxnLst>
                      <a:cxn ang="0">
                        <a:pos x="T0" y="T1"/>
                      </a:cxn>
                      <a:cxn ang="0">
                        <a:pos x="T2" y="T3"/>
                      </a:cxn>
                      <a:cxn ang="0">
                        <a:pos x="T4" y="T5"/>
                      </a:cxn>
                      <a:cxn ang="0">
                        <a:pos x="T6" y="T7"/>
                      </a:cxn>
                    </a:cxnLst>
                    <a:rect l="0" t="0" r="r" b="b"/>
                    <a:pathLst>
                      <a:path w="8" h="10">
                        <a:moveTo>
                          <a:pt x="7" y="9"/>
                        </a:moveTo>
                        <a:lnTo>
                          <a:pt x="0" y="9"/>
                        </a:lnTo>
                        <a:lnTo>
                          <a:pt x="0" y="0"/>
                        </a:lnTo>
                        <a:lnTo>
                          <a:pt x="7" y="9"/>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1" name="Freeform 723"/>
                  <p:cNvSpPr>
                    <a:spLocks/>
                  </p:cNvSpPr>
                  <p:nvPr/>
                </p:nvSpPr>
                <p:spPr bwMode="auto">
                  <a:xfrm>
                    <a:off x="1858" y="2762"/>
                    <a:ext cx="8" cy="8"/>
                  </a:xfrm>
                  <a:custGeom>
                    <a:avLst/>
                    <a:gdLst>
                      <a:gd name="T0" fmla="*/ 7 w 8"/>
                      <a:gd name="T1" fmla="*/ 0 h 8"/>
                      <a:gd name="T2" fmla="*/ 0 w 8"/>
                      <a:gd name="T3" fmla="*/ 0 h 8"/>
                      <a:gd name="T4" fmla="*/ 0 w 8"/>
                      <a:gd name="T5" fmla="*/ 5 h 8"/>
                      <a:gd name="T6" fmla="*/ 7 w 8"/>
                      <a:gd name="T7" fmla="*/ 7 h 8"/>
                      <a:gd name="T8" fmla="*/ 7 w 8"/>
                      <a:gd name="T9" fmla="*/ 0 h 8"/>
                    </a:gdLst>
                    <a:ahLst/>
                    <a:cxnLst>
                      <a:cxn ang="0">
                        <a:pos x="T0" y="T1"/>
                      </a:cxn>
                      <a:cxn ang="0">
                        <a:pos x="T2" y="T3"/>
                      </a:cxn>
                      <a:cxn ang="0">
                        <a:pos x="T4" y="T5"/>
                      </a:cxn>
                      <a:cxn ang="0">
                        <a:pos x="T6" y="T7"/>
                      </a:cxn>
                      <a:cxn ang="0">
                        <a:pos x="T8" y="T9"/>
                      </a:cxn>
                    </a:cxnLst>
                    <a:rect l="0" t="0" r="r" b="b"/>
                    <a:pathLst>
                      <a:path w="8" h="8">
                        <a:moveTo>
                          <a:pt x="7" y="0"/>
                        </a:moveTo>
                        <a:lnTo>
                          <a:pt x="0" y="0"/>
                        </a:lnTo>
                        <a:lnTo>
                          <a:pt x="0" y="5"/>
                        </a:lnTo>
                        <a:lnTo>
                          <a:pt x="7" y="7"/>
                        </a:lnTo>
                        <a:lnTo>
                          <a:pt x="7" y="0"/>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 name="Freeform 724"/>
                  <p:cNvSpPr>
                    <a:spLocks/>
                  </p:cNvSpPr>
                  <p:nvPr/>
                </p:nvSpPr>
                <p:spPr bwMode="auto">
                  <a:xfrm>
                    <a:off x="1858" y="2762"/>
                    <a:ext cx="10" cy="12"/>
                  </a:xfrm>
                  <a:custGeom>
                    <a:avLst/>
                    <a:gdLst>
                      <a:gd name="T0" fmla="*/ 9 w 10"/>
                      <a:gd name="T1" fmla="*/ 1 h 12"/>
                      <a:gd name="T2" fmla="*/ 0 w 10"/>
                      <a:gd name="T3" fmla="*/ 0 h 12"/>
                      <a:gd name="T4" fmla="*/ 0 w 10"/>
                      <a:gd name="T5" fmla="*/ 9 h 12"/>
                      <a:gd name="T6" fmla="*/ 9 w 10"/>
                      <a:gd name="T7" fmla="*/ 11 h 12"/>
                      <a:gd name="T8" fmla="*/ 9 w 10"/>
                      <a:gd name="T9" fmla="*/ 1 h 12"/>
                    </a:gdLst>
                    <a:ahLst/>
                    <a:cxnLst>
                      <a:cxn ang="0">
                        <a:pos x="T0" y="T1"/>
                      </a:cxn>
                      <a:cxn ang="0">
                        <a:pos x="T2" y="T3"/>
                      </a:cxn>
                      <a:cxn ang="0">
                        <a:pos x="T4" y="T5"/>
                      </a:cxn>
                      <a:cxn ang="0">
                        <a:pos x="T6" y="T7"/>
                      </a:cxn>
                      <a:cxn ang="0">
                        <a:pos x="T8" y="T9"/>
                      </a:cxn>
                    </a:cxnLst>
                    <a:rect l="0" t="0" r="r" b="b"/>
                    <a:pathLst>
                      <a:path w="10" h="12">
                        <a:moveTo>
                          <a:pt x="9" y="1"/>
                        </a:moveTo>
                        <a:lnTo>
                          <a:pt x="0" y="0"/>
                        </a:lnTo>
                        <a:lnTo>
                          <a:pt x="0" y="9"/>
                        </a:lnTo>
                        <a:lnTo>
                          <a:pt x="9" y="11"/>
                        </a:lnTo>
                        <a:lnTo>
                          <a:pt x="9" y="1"/>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 name="Freeform 725"/>
                  <p:cNvSpPr>
                    <a:spLocks/>
                  </p:cNvSpPr>
                  <p:nvPr/>
                </p:nvSpPr>
                <p:spPr bwMode="auto">
                  <a:xfrm>
                    <a:off x="1861" y="2764"/>
                    <a:ext cx="5" cy="6"/>
                  </a:xfrm>
                  <a:custGeom>
                    <a:avLst/>
                    <a:gdLst>
                      <a:gd name="T0" fmla="*/ 4 w 5"/>
                      <a:gd name="T1" fmla="*/ 5 h 6"/>
                      <a:gd name="T2" fmla="*/ 0 w 5"/>
                      <a:gd name="T3" fmla="*/ 5 h 6"/>
                      <a:gd name="T4" fmla="*/ 0 w 5"/>
                      <a:gd name="T5" fmla="*/ 0 h 6"/>
                      <a:gd name="T6" fmla="*/ 4 w 5"/>
                      <a:gd name="T7" fmla="*/ 5 h 6"/>
                    </a:gdLst>
                    <a:ahLst/>
                    <a:cxnLst>
                      <a:cxn ang="0">
                        <a:pos x="T0" y="T1"/>
                      </a:cxn>
                      <a:cxn ang="0">
                        <a:pos x="T2" y="T3"/>
                      </a:cxn>
                      <a:cxn ang="0">
                        <a:pos x="T4" y="T5"/>
                      </a:cxn>
                      <a:cxn ang="0">
                        <a:pos x="T6" y="T7"/>
                      </a:cxn>
                    </a:cxnLst>
                    <a:rect l="0" t="0" r="r" b="b"/>
                    <a:pathLst>
                      <a:path w="5" h="6">
                        <a:moveTo>
                          <a:pt x="4" y="5"/>
                        </a:moveTo>
                        <a:lnTo>
                          <a:pt x="0" y="5"/>
                        </a:lnTo>
                        <a:lnTo>
                          <a:pt x="0" y="0"/>
                        </a:lnTo>
                        <a:lnTo>
                          <a:pt x="4" y="5"/>
                        </a:lnTo>
                      </a:path>
                    </a:pathLst>
                  </a:custGeom>
                  <a:solidFill>
                    <a:srgbClr val="DDDDD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4" name="Freeform 726"/>
                  <p:cNvSpPr>
                    <a:spLocks/>
                  </p:cNvSpPr>
                  <p:nvPr/>
                </p:nvSpPr>
                <p:spPr bwMode="auto">
                  <a:xfrm>
                    <a:off x="1861" y="2764"/>
                    <a:ext cx="7" cy="10"/>
                  </a:xfrm>
                  <a:custGeom>
                    <a:avLst/>
                    <a:gdLst>
                      <a:gd name="T0" fmla="*/ 6 w 7"/>
                      <a:gd name="T1" fmla="*/ 9 h 10"/>
                      <a:gd name="T2" fmla="*/ 0 w 7"/>
                      <a:gd name="T3" fmla="*/ 9 h 10"/>
                      <a:gd name="T4" fmla="*/ 0 w 7"/>
                      <a:gd name="T5" fmla="*/ 0 h 10"/>
                      <a:gd name="T6" fmla="*/ 6 w 7"/>
                      <a:gd name="T7" fmla="*/ 9 h 10"/>
                    </a:gdLst>
                    <a:ahLst/>
                    <a:cxnLst>
                      <a:cxn ang="0">
                        <a:pos x="T0" y="T1"/>
                      </a:cxn>
                      <a:cxn ang="0">
                        <a:pos x="T2" y="T3"/>
                      </a:cxn>
                      <a:cxn ang="0">
                        <a:pos x="T4" y="T5"/>
                      </a:cxn>
                      <a:cxn ang="0">
                        <a:pos x="T6" y="T7"/>
                      </a:cxn>
                    </a:cxnLst>
                    <a:rect l="0" t="0" r="r" b="b"/>
                    <a:pathLst>
                      <a:path w="7" h="10">
                        <a:moveTo>
                          <a:pt x="6" y="9"/>
                        </a:moveTo>
                        <a:lnTo>
                          <a:pt x="0" y="9"/>
                        </a:lnTo>
                        <a:lnTo>
                          <a:pt x="0" y="0"/>
                        </a:lnTo>
                        <a:lnTo>
                          <a:pt x="6" y="9"/>
                        </a:lnTo>
                      </a:path>
                    </a:pathLst>
                  </a:custGeom>
                  <a:solidFill>
                    <a:srgbClr val="DDDDDD"/>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5" name="Freeform 727"/>
                  <p:cNvSpPr>
                    <a:spLocks/>
                  </p:cNvSpPr>
                  <p:nvPr/>
                </p:nvSpPr>
                <p:spPr bwMode="auto">
                  <a:xfrm>
                    <a:off x="1852" y="2762"/>
                    <a:ext cx="7" cy="8"/>
                  </a:xfrm>
                  <a:custGeom>
                    <a:avLst/>
                    <a:gdLst>
                      <a:gd name="T0" fmla="*/ 6 w 7"/>
                      <a:gd name="T1" fmla="*/ 1 h 8"/>
                      <a:gd name="T2" fmla="*/ 0 w 7"/>
                      <a:gd name="T3" fmla="*/ 0 h 8"/>
                      <a:gd name="T4" fmla="*/ 0 w 7"/>
                      <a:gd name="T5" fmla="*/ 5 h 8"/>
                      <a:gd name="T6" fmla="*/ 6 w 7"/>
                      <a:gd name="T7" fmla="*/ 7 h 8"/>
                      <a:gd name="T8" fmla="*/ 6 w 7"/>
                      <a:gd name="T9" fmla="*/ 1 h 8"/>
                    </a:gdLst>
                    <a:ahLst/>
                    <a:cxnLst>
                      <a:cxn ang="0">
                        <a:pos x="T0" y="T1"/>
                      </a:cxn>
                      <a:cxn ang="0">
                        <a:pos x="T2" y="T3"/>
                      </a:cxn>
                      <a:cxn ang="0">
                        <a:pos x="T4" y="T5"/>
                      </a:cxn>
                      <a:cxn ang="0">
                        <a:pos x="T6" y="T7"/>
                      </a:cxn>
                      <a:cxn ang="0">
                        <a:pos x="T8" y="T9"/>
                      </a:cxn>
                    </a:cxnLst>
                    <a:rect l="0" t="0" r="r" b="b"/>
                    <a:pathLst>
                      <a:path w="7" h="8">
                        <a:moveTo>
                          <a:pt x="6" y="1"/>
                        </a:moveTo>
                        <a:lnTo>
                          <a:pt x="0" y="0"/>
                        </a:lnTo>
                        <a:lnTo>
                          <a:pt x="0" y="5"/>
                        </a:lnTo>
                        <a:lnTo>
                          <a:pt x="6" y="7"/>
                        </a:lnTo>
                        <a:lnTo>
                          <a:pt x="6" y="1"/>
                        </a:lnTo>
                      </a:path>
                    </a:pathLst>
                  </a:custGeom>
                  <a:solidFill>
                    <a:srgbClr val="88888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6" name="Freeform 728"/>
                  <p:cNvSpPr>
                    <a:spLocks/>
                  </p:cNvSpPr>
                  <p:nvPr/>
                </p:nvSpPr>
                <p:spPr bwMode="auto">
                  <a:xfrm>
                    <a:off x="1852" y="2762"/>
                    <a:ext cx="10" cy="12"/>
                  </a:xfrm>
                  <a:custGeom>
                    <a:avLst/>
                    <a:gdLst>
                      <a:gd name="T0" fmla="*/ 9 w 10"/>
                      <a:gd name="T1" fmla="*/ 2 h 12"/>
                      <a:gd name="T2" fmla="*/ 0 w 10"/>
                      <a:gd name="T3" fmla="*/ 0 h 12"/>
                      <a:gd name="T4" fmla="*/ 0 w 10"/>
                      <a:gd name="T5" fmla="*/ 8 h 12"/>
                      <a:gd name="T6" fmla="*/ 9 w 10"/>
                      <a:gd name="T7" fmla="*/ 11 h 12"/>
                      <a:gd name="T8" fmla="*/ 9 w 10"/>
                      <a:gd name="T9" fmla="*/ 2 h 12"/>
                    </a:gdLst>
                    <a:ahLst/>
                    <a:cxnLst>
                      <a:cxn ang="0">
                        <a:pos x="T0" y="T1"/>
                      </a:cxn>
                      <a:cxn ang="0">
                        <a:pos x="T2" y="T3"/>
                      </a:cxn>
                      <a:cxn ang="0">
                        <a:pos x="T4" y="T5"/>
                      </a:cxn>
                      <a:cxn ang="0">
                        <a:pos x="T6" y="T7"/>
                      </a:cxn>
                      <a:cxn ang="0">
                        <a:pos x="T8" y="T9"/>
                      </a:cxn>
                    </a:cxnLst>
                    <a:rect l="0" t="0" r="r" b="b"/>
                    <a:pathLst>
                      <a:path w="10" h="12">
                        <a:moveTo>
                          <a:pt x="9" y="2"/>
                        </a:moveTo>
                        <a:lnTo>
                          <a:pt x="0" y="0"/>
                        </a:lnTo>
                        <a:lnTo>
                          <a:pt x="0" y="8"/>
                        </a:lnTo>
                        <a:lnTo>
                          <a:pt x="9" y="11"/>
                        </a:lnTo>
                        <a:lnTo>
                          <a:pt x="9" y="2"/>
                        </a:lnTo>
                      </a:path>
                    </a:pathLst>
                  </a:custGeom>
                  <a:solidFill>
                    <a:srgbClr val="88888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34" name="Freeform 729"/>
                <p:cNvSpPr>
                  <a:spLocks/>
                </p:cNvSpPr>
                <p:nvPr/>
              </p:nvSpPr>
              <p:spPr bwMode="auto">
                <a:xfrm>
                  <a:off x="1821" y="2773"/>
                  <a:ext cx="77" cy="11"/>
                </a:xfrm>
                <a:custGeom>
                  <a:avLst/>
                  <a:gdLst>
                    <a:gd name="T0" fmla="*/ 76 w 77"/>
                    <a:gd name="T1" fmla="*/ 0 h 11"/>
                    <a:gd name="T2" fmla="*/ 0 w 77"/>
                    <a:gd name="T3" fmla="*/ 7 h 11"/>
                    <a:gd name="T4" fmla="*/ 0 w 77"/>
                    <a:gd name="T5" fmla="*/ 10 h 11"/>
                    <a:gd name="T6" fmla="*/ 76 w 77"/>
                    <a:gd name="T7" fmla="*/ 3 h 11"/>
                    <a:gd name="T8" fmla="*/ 76 w 77"/>
                    <a:gd name="T9" fmla="*/ 0 h 11"/>
                  </a:gdLst>
                  <a:ahLst/>
                  <a:cxnLst>
                    <a:cxn ang="0">
                      <a:pos x="T0" y="T1"/>
                    </a:cxn>
                    <a:cxn ang="0">
                      <a:pos x="T2" y="T3"/>
                    </a:cxn>
                    <a:cxn ang="0">
                      <a:pos x="T4" y="T5"/>
                    </a:cxn>
                    <a:cxn ang="0">
                      <a:pos x="T6" y="T7"/>
                    </a:cxn>
                    <a:cxn ang="0">
                      <a:pos x="T8" y="T9"/>
                    </a:cxn>
                  </a:cxnLst>
                  <a:rect l="0" t="0" r="r" b="b"/>
                  <a:pathLst>
                    <a:path w="77" h="11">
                      <a:moveTo>
                        <a:pt x="76" y="0"/>
                      </a:moveTo>
                      <a:lnTo>
                        <a:pt x="0" y="7"/>
                      </a:lnTo>
                      <a:lnTo>
                        <a:pt x="0" y="10"/>
                      </a:lnTo>
                      <a:lnTo>
                        <a:pt x="76" y="3"/>
                      </a:lnTo>
                      <a:lnTo>
                        <a:pt x="76"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730"/>
                <p:cNvSpPr>
                  <a:spLocks/>
                </p:cNvSpPr>
                <p:nvPr/>
              </p:nvSpPr>
              <p:spPr bwMode="auto">
                <a:xfrm>
                  <a:off x="1821" y="2773"/>
                  <a:ext cx="79" cy="13"/>
                </a:xfrm>
                <a:custGeom>
                  <a:avLst/>
                  <a:gdLst>
                    <a:gd name="T0" fmla="*/ 78 w 79"/>
                    <a:gd name="T1" fmla="*/ 0 h 13"/>
                    <a:gd name="T2" fmla="*/ 0 w 79"/>
                    <a:gd name="T3" fmla="*/ 8 h 13"/>
                    <a:gd name="T4" fmla="*/ 0 w 79"/>
                    <a:gd name="T5" fmla="*/ 12 h 13"/>
                    <a:gd name="T6" fmla="*/ 78 w 79"/>
                    <a:gd name="T7" fmla="*/ 4 h 13"/>
                    <a:gd name="T8" fmla="*/ 78 w 79"/>
                    <a:gd name="T9" fmla="*/ 0 h 13"/>
                  </a:gdLst>
                  <a:ahLst/>
                  <a:cxnLst>
                    <a:cxn ang="0">
                      <a:pos x="T0" y="T1"/>
                    </a:cxn>
                    <a:cxn ang="0">
                      <a:pos x="T2" y="T3"/>
                    </a:cxn>
                    <a:cxn ang="0">
                      <a:pos x="T4" y="T5"/>
                    </a:cxn>
                    <a:cxn ang="0">
                      <a:pos x="T6" y="T7"/>
                    </a:cxn>
                    <a:cxn ang="0">
                      <a:pos x="T8" y="T9"/>
                    </a:cxn>
                  </a:cxnLst>
                  <a:rect l="0" t="0" r="r" b="b"/>
                  <a:pathLst>
                    <a:path w="79" h="13">
                      <a:moveTo>
                        <a:pt x="78" y="0"/>
                      </a:moveTo>
                      <a:lnTo>
                        <a:pt x="0" y="8"/>
                      </a:lnTo>
                      <a:lnTo>
                        <a:pt x="0" y="12"/>
                      </a:lnTo>
                      <a:lnTo>
                        <a:pt x="78" y="4"/>
                      </a:lnTo>
                      <a:lnTo>
                        <a:pt x="78" y="0"/>
                      </a:lnTo>
                    </a:path>
                  </a:pathLst>
                </a:custGeom>
                <a:solidFill>
                  <a:srgbClr val="00A8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731"/>
                <p:cNvSpPr>
                  <a:spLocks/>
                </p:cNvSpPr>
                <p:nvPr/>
              </p:nvSpPr>
              <p:spPr bwMode="auto">
                <a:xfrm>
                  <a:off x="1820" y="2788"/>
                  <a:ext cx="7" cy="9"/>
                </a:xfrm>
                <a:custGeom>
                  <a:avLst/>
                  <a:gdLst>
                    <a:gd name="T0" fmla="*/ 6 w 7"/>
                    <a:gd name="T1" fmla="*/ 0 h 9"/>
                    <a:gd name="T2" fmla="*/ 0 w 7"/>
                    <a:gd name="T3" fmla="*/ 1 h 9"/>
                    <a:gd name="T4" fmla="*/ 0 w 7"/>
                    <a:gd name="T5" fmla="*/ 8 h 9"/>
                    <a:gd name="T6" fmla="*/ 6 w 7"/>
                    <a:gd name="T7" fmla="*/ 6 h 9"/>
                    <a:gd name="T8" fmla="*/ 6 w 7"/>
                    <a:gd name="T9" fmla="*/ 0 h 9"/>
                  </a:gdLst>
                  <a:ahLst/>
                  <a:cxnLst>
                    <a:cxn ang="0">
                      <a:pos x="T0" y="T1"/>
                    </a:cxn>
                    <a:cxn ang="0">
                      <a:pos x="T2" y="T3"/>
                    </a:cxn>
                    <a:cxn ang="0">
                      <a:pos x="T4" y="T5"/>
                    </a:cxn>
                    <a:cxn ang="0">
                      <a:pos x="T6" y="T7"/>
                    </a:cxn>
                    <a:cxn ang="0">
                      <a:pos x="T8" y="T9"/>
                    </a:cxn>
                  </a:cxnLst>
                  <a:rect l="0" t="0" r="r" b="b"/>
                  <a:pathLst>
                    <a:path w="7" h="9">
                      <a:moveTo>
                        <a:pt x="6" y="0"/>
                      </a:moveTo>
                      <a:lnTo>
                        <a:pt x="0" y="1"/>
                      </a:lnTo>
                      <a:lnTo>
                        <a:pt x="0" y="8"/>
                      </a:lnTo>
                      <a:lnTo>
                        <a:pt x="6" y="6"/>
                      </a:lnTo>
                      <a:lnTo>
                        <a:pt x="6"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7" name="Freeform 732"/>
                <p:cNvSpPr>
                  <a:spLocks/>
                </p:cNvSpPr>
                <p:nvPr/>
              </p:nvSpPr>
              <p:spPr bwMode="auto">
                <a:xfrm>
                  <a:off x="1820" y="2788"/>
                  <a:ext cx="11" cy="11"/>
                </a:xfrm>
                <a:custGeom>
                  <a:avLst/>
                  <a:gdLst>
                    <a:gd name="T0" fmla="*/ 10 w 11"/>
                    <a:gd name="T1" fmla="*/ 0 h 11"/>
                    <a:gd name="T2" fmla="*/ 0 w 11"/>
                    <a:gd name="T3" fmla="*/ 2 h 11"/>
                    <a:gd name="T4" fmla="*/ 0 w 11"/>
                    <a:gd name="T5" fmla="*/ 10 h 11"/>
                    <a:gd name="T6" fmla="*/ 10 w 11"/>
                    <a:gd name="T7" fmla="*/ 8 h 11"/>
                    <a:gd name="T8" fmla="*/ 10 w 11"/>
                    <a:gd name="T9" fmla="*/ 0 h 11"/>
                  </a:gdLst>
                  <a:ahLst/>
                  <a:cxnLst>
                    <a:cxn ang="0">
                      <a:pos x="T0" y="T1"/>
                    </a:cxn>
                    <a:cxn ang="0">
                      <a:pos x="T2" y="T3"/>
                    </a:cxn>
                    <a:cxn ang="0">
                      <a:pos x="T4" y="T5"/>
                    </a:cxn>
                    <a:cxn ang="0">
                      <a:pos x="T6" y="T7"/>
                    </a:cxn>
                    <a:cxn ang="0">
                      <a:pos x="T8" y="T9"/>
                    </a:cxn>
                  </a:cxnLst>
                  <a:rect l="0" t="0" r="r" b="b"/>
                  <a:pathLst>
                    <a:path w="11" h="11">
                      <a:moveTo>
                        <a:pt x="10" y="0"/>
                      </a:moveTo>
                      <a:lnTo>
                        <a:pt x="0" y="2"/>
                      </a:lnTo>
                      <a:lnTo>
                        <a:pt x="0" y="10"/>
                      </a:lnTo>
                      <a:lnTo>
                        <a:pt x="10" y="8"/>
                      </a:lnTo>
                      <a:lnTo>
                        <a:pt x="10" y="0"/>
                      </a:lnTo>
                    </a:path>
                  </a:pathLst>
                </a:custGeom>
                <a:solidFill>
                  <a:srgbClr val="4444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 name="Freeform 733"/>
                <p:cNvSpPr>
                  <a:spLocks/>
                </p:cNvSpPr>
                <p:nvPr/>
              </p:nvSpPr>
              <p:spPr bwMode="auto">
                <a:xfrm>
                  <a:off x="1899" y="2779"/>
                  <a:ext cx="1" cy="5"/>
                </a:xfrm>
                <a:custGeom>
                  <a:avLst/>
                  <a:gdLst>
                    <a:gd name="T0" fmla="*/ 0 w 1"/>
                    <a:gd name="T1" fmla="*/ 0 h 5"/>
                    <a:gd name="T2" fmla="*/ 0 w 1"/>
                    <a:gd name="T3" fmla="*/ 0 h 5"/>
                    <a:gd name="T4" fmla="*/ 0 w 1"/>
                    <a:gd name="T5" fmla="*/ 4 h 5"/>
                    <a:gd name="T6" fmla="*/ 0 w 1"/>
                    <a:gd name="T7" fmla="*/ 4 h 5"/>
                    <a:gd name="T8" fmla="*/ 0 w 1"/>
                    <a:gd name="T9" fmla="*/ 0 h 5"/>
                  </a:gdLst>
                  <a:ahLst/>
                  <a:cxnLst>
                    <a:cxn ang="0">
                      <a:pos x="T0" y="T1"/>
                    </a:cxn>
                    <a:cxn ang="0">
                      <a:pos x="T2" y="T3"/>
                    </a:cxn>
                    <a:cxn ang="0">
                      <a:pos x="T4" y="T5"/>
                    </a:cxn>
                    <a:cxn ang="0">
                      <a:pos x="T6" y="T7"/>
                    </a:cxn>
                    <a:cxn ang="0">
                      <a:pos x="T8" y="T9"/>
                    </a:cxn>
                  </a:cxnLst>
                  <a:rect l="0" t="0" r="r" b="b"/>
                  <a:pathLst>
                    <a:path w="1" h="5">
                      <a:moveTo>
                        <a:pt x="0" y="0"/>
                      </a:moveTo>
                      <a:lnTo>
                        <a:pt x="0" y="0"/>
                      </a:lnTo>
                      <a:lnTo>
                        <a:pt x="0" y="4"/>
                      </a:lnTo>
                      <a:lnTo>
                        <a:pt x="0" y="4"/>
                      </a:lnTo>
                      <a:lnTo>
                        <a:pt x="0" y="0"/>
                      </a:lnTo>
                    </a:path>
                  </a:pathLst>
                </a:custGeom>
                <a:solidFill>
                  <a:srgbClr val="44444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Freeform 734"/>
                <p:cNvSpPr>
                  <a:spLocks/>
                </p:cNvSpPr>
                <p:nvPr/>
              </p:nvSpPr>
              <p:spPr bwMode="auto">
                <a:xfrm>
                  <a:off x="1899" y="2779"/>
                  <a:ext cx="3" cy="7"/>
                </a:xfrm>
                <a:custGeom>
                  <a:avLst/>
                  <a:gdLst>
                    <a:gd name="T0" fmla="*/ 2 w 3"/>
                    <a:gd name="T1" fmla="*/ 0 h 7"/>
                    <a:gd name="T2" fmla="*/ 0 w 3"/>
                    <a:gd name="T3" fmla="*/ 1 h 7"/>
                    <a:gd name="T4" fmla="*/ 0 w 3"/>
                    <a:gd name="T5" fmla="*/ 6 h 7"/>
                    <a:gd name="T6" fmla="*/ 2 w 3"/>
                    <a:gd name="T7" fmla="*/ 5 h 7"/>
                    <a:gd name="T8" fmla="*/ 2 w 3"/>
                    <a:gd name="T9" fmla="*/ 0 h 7"/>
                  </a:gdLst>
                  <a:ahLst/>
                  <a:cxnLst>
                    <a:cxn ang="0">
                      <a:pos x="T0" y="T1"/>
                    </a:cxn>
                    <a:cxn ang="0">
                      <a:pos x="T2" y="T3"/>
                    </a:cxn>
                    <a:cxn ang="0">
                      <a:pos x="T4" y="T5"/>
                    </a:cxn>
                    <a:cxn ang="0">
                      <a:pos x="T6" y="T7"/>
                    </a:cxn>
                    <a:cxn ang="0">
                      <a:pos x="T8" y="T9"/>
                    </a:cxn>
                  </a:cxnLst>
                  <a:rect l="0" t="0" r="r" b="b"/>
                  <a:pathLst>
                    <a:path w="3" h="7">
                      <a:moveTo>
                        <a:pt x="2" y="0"/>
                      </a:moveTo>
                      <a:lnTo>
                        <a:pt x="0" y="1"/>
                      </a:lnTo>
                      <a:lnTo>
                        <a:pt x="0" y="6"/>
                      </a:lnTo>
                      <a:lnTo>
                        <a:pt x="2" y="5"/>
                      </a:lnTo>
                      <a:lnTo>
                        <a:pt x="2" y="0"/>
                      </a:lnTo>
                    </a:path>
                  </a:pathLst>
                </a:custGeom>
                <a:solidFill>
                  <a:srgbClr val="44444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735"/>
                <p:cNvSpPr>
                  <a:spLocks noChangeShapeType="1"/>
                </p:cNvSpPr>
                <p:nvPr/>
              </p:nvSpPr>
              <p:spPr bwMode="auto">
                <a:xfrm flipV="1">
                  <a:off x="1865" y="2773"/>
                  <a:ext cx="0" cy="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1" name="Line 736"/>
                <p:cNvSpPr>
                  <a:spLocks noChangeShapeType="1"/>
                </p:cNvSpPr>
                <p:nvPr/>
              </p:nvSpPr>
              <p:spPr bwMode="auto">
                <a:xfrm>
                  <a:off x="1842" y="2779"/>
                  <a:ext cx="0" cy="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 name="Line 737"/>
                <p:cNvSpPr>
                  <a:spLocks noChangeShapeType="1"/>
                </p:cNvSpPr>
                <p:nvPr/>
              </p:nvSpPr>
              <p:spPr bwMode="auto">
                <a:xfrm>
                  <a:off x="1885" y="2775"/>
                  <a:ext cx="0" cy="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3" name="Line 738"/>
                <p:cNvSpPr>
                  <a:spLocks noChangeShapeType="1"/>
                </p:cNvSpPr>
                <p:nvPr/>
              </p:nvSpPr>
              <p:spPr bwMode="auto">
                <a:xfrm>
                  <a:off x="1890" y="2775"/>
                  <a:ext cx="0" cy="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4" name="Line 739"/>
                <p:cNvSpPr>
                  <a:spLocks noChangeShapeType="1"/>
                </p:cNvSpPr>
                <p:nvPr/>
              </p:nvSpPr>
              <p:spPr bwMode="auto">
                <a:xfrm>
                  <a:off x="1874" y="2775"/>
                  <a:ext cx="0" cy="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5" name="Line 740"/>
                <p:cNvSpPr>
                  <a:spLocks noChangeShapeType="1"/>
                </p:cNvSpPr>
                <p:nvPr/>
              </p:nvSpPr>
              <p:spPr bwMode="auto">
                <a:xfrm>
                  <a:off x="1854" y="2777"/>
                  <a:ext cx="0" cy="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6" name="Line 741"/>
                <p:cNvSpPr>
                  <a:spLocks noChangeShapeType="1"/>
                </p:cNvSpPr>
                <p:nvPr/>
              </p:nvSpPr>
              <p:spPr bwMode="auto">
                <a:xfrm flipV="1">
                  <a:off x="1831" y="2775"/>
                  <a:ext cx="0" cy="1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2" name="Freeform 742"/>
              <p:cNvSpPr>
                <a:spLocks/>
              </p:cNvSpPr>
              <p:nvPr/>
            </p:nvSpPr>
            <p:spPr bwMode="auto">
              <a:xfrm>
                <a:off x="1800" y="2706"/>
                <a:ext cx="45" cy="27"/>
              </a:xfrm>
              <a:custGeom>
                <a:avLst/>
                <a:gdLst>
                  <a:gd name="T0" fmla="*/ 44 w 45"/>
                  <a:gd name="T1" fmla="*/ 26 h 27"/>
                  <a:gd name="T2" fmla="*/ 44 w 45"/>
                  <a:gd name="T3" fmla="*/ 25 h 27"/>
                  <a:gd name="T4" fmla="*/ 44 w 45"/>
                  <a:gd name="T5" fmla="*/ 23 h 27"/>
                  <a:gd name="T6" fmla="*/ 44 w 45"/>
                  <a:gd name="T7" fmla="*/ 22 h 27"/>
                  <a:gd name="T8" fmla="*/ 44 w 45"/>
                  <a:gd name="T9" fmla="*/ 19 h 27"/>
                  <a:gd name="T10" fmla="*/ 43 w 45"/>
                  <a:gd name="T11" fmla="*/ 17 h 27"/>
                  <a:gd name="T12" fmla="*/ 42 w 45"/>
                  <a:gd name="T13" fmla="*/ 16 h 27"/>
                  <a:gd name="T14" fmla="*/ 42 w 45"/>
                  <a:gd name="T15" fmla="*/ 15 h 27"/>
                  <a:gd name="T16" fmla="*/ 40 w 45"/>
                  <a:gd name="T17" fmla="*/ 14 h 27"/>
                  <a:gd name="T18" fmla="*/ 38 w 45"/>
                  <a:gd name="T19" fmla="*/ 14 h 27"/>
                  <a:gd name="T20" fmla="*/ 37 w 45"/>
                  <a:gd name="T21" fmla="*/ 13 h 27"/>
                  <a:gd name="T22" fmla="*/ 36 w 45"/>
                  <a:gd name="T23" fmla="*/ 12 h 27"/>
                  <a:gd name="T24" fmla="*/ 35 w 45"/>
                  <a:gd name="T25" fmla="*/ 11 h 27"/>
                  <a:gd name="T26" fmla="*/ 35 w 45"/>
                  <a:gd name="T27" fmla="*/ 10 h 27"/>
                  <a:gd name="T28" fmla="*/ 34 w 45"/>
                  <a:gd name="T29" fmla="*/ 9 h 27"/>
                  <a:gd name="T30" fmla="*/ 34 w 45"/>
                  <a:gd name="T31" fmla="*/ 8 h 27"/>
                  <a:gd name="T32" fmla="*/ 32 w 45"/>
                  <a:gd name="T33" fmla="*/ 7 h 27"/>
                  <a:gd name="T34" fmla="*/ 29 w 45"/>
                  <a:gd name="T35" fmla="*/ 7 h 27"/>
                  <a:gd name="T36" fmla="*/ 27 w 45"/>
                  <a:gd name="T37" fmla="*/ 6 h 27"/>
                  <a:gd name="T38" fmla="*/ 24 w 45"/>
                  <a:gd name="T39" fmla="*/ 5 h 27"/>
                  <a:gd name="T40" fmla="*/ 21 w 45"/>
                  <a:gd name="T41" fmla="*/ 5 h 27"/>
                  <a:gd name="T42" fmla="*/ 19 w 45"/>
                  <a:gd name="T43" fmla="*/ 4 h 27"/>
                  <a:gd name="T44" fmla="*/ 18 w 45"/>
                  <a:gd name="T45" fmla="*/ 4 h 27"/>
                  <a:gd name="T46" fmla="*/ 16 w 45"/>
                  <a:gd name="T47" fmla="*/ 4 h 27"/>
                  <a:gd name="T48" fmla="*/ 15 w 45"/>
                  <a:gd name="T49" fmla="*/ 3 h 27"/>
                  <a:gd name="T50" fmla="*/ 13 w 45"/>
                  <a:gd name="T51" fmla="*/ 1 h 27"/>
                  <a:gd name="T52" fmla="*/ 11 w 45"/>
                  <a:gd name="T53" fmla="*/ 0 h 27"/>
                  <a:gd name="T54" fmla="*/ 10 w 45"/>
                  <a:gd name="T55" fmla="*/ 0 h 27"/>
                  <a:gd name="T56" fmla="*/ 8 w 45"/>
                  <a:gd name="T57" fmla="*/ 0 h 27"/>
                  <a:gd name="T58" fmla="*/ 6 w 45"/>
                  <a:gd name="T59" fmla="*/ 0 h 27"/>
                  <a:gd name="T60" fmla="*/ 3 w 45"/>
                  <a:gd name="T61" fmla="*/ 1 h 27"/>
                  <a:gd name="T62" fmla="*/ 1 w 45"/>
                  <a:gd name="T63" fmla="*/ 3 h 27"/>
                  <a:gd name="T64" fmla="*/ 0 w 45"/>
                  <a:gd name="T65" fmla="*/ 4 h 27"/>
                  <a:gd name="T66" fmla="*/ 0 w 45"/>
                  <a:gd name="T67" fmla="*/ 5 h 27"/>
                  <a:gd name="T68" fmla="*/ 2 w 45"/>
                  <a:gd name="T69" fmla="*/ 8 h 27"/>
                  <a:gd name="T70" fmla="*/ 4 w 45"/>
                  <a:gd name="T71" fmla="*/ 11 h 27"/>
                  <a:gd name="T72" fmla="*/ 5 w 45"/>
                  <a:gd name="T73" fmla="*/ 13 h 27"/>
                  <a:gd name="T74" fmla="*/ 7 w 45"/>
                  <a:gd name="T75" fmla="*/ 13 h 27"/>
                  <a:gd name="T76" fmla="*/ 10 w 45"/>
                  <a:gd name="T77" fmla="*/ 13 h 27"/>
                  <a:gd name="T78" fmla="*/ 12 w 45"/>
                  <a:gd name="T79" fmla="*/ 13 h 27"/>
                  <a:gd name="T80" fmla="*/ 15 w 45"/>
                  <a:gd name="T81" fmla="*/ 12 h 27"/>
                  <a:gd name="T82" fmla="*/ 16 w 45"/>
                  <a:gd name="T83" fmla="*/ 12 h 27"/>
                  <a:gd name="T84" fmla="*/ 18 w 45"/>
                  <a:gd name="T85" fmla="*/ 11 h 27"/>
                  <a:gd name="T86" fmla="*/ 18 w 45"/>
                  <a:gd name="T87" fmla="*/ 11 h 27"/>
                  <a:gd name="T88" fmla="*/ 19 w 45"/>
                  <a:gd name="T89" fmla="*/ 12 h 27"/>
                  <a:gd name="T90" fmla="*/ 22 w 45"/>
                  <a:gd name="T91" fmla="*/ 13 h 27"/>
                  <a:gd name="T92" fmla="*/ 26 w 45"/>
                  <a:gd name="T93" fmla="*/ 14 h 27"/>
                  <a:gd name="T94" fmla="*/ 31 w 45"/>
                  <a:gd name="T95" fmla="*/ 15 h 27"/>
                  <a:gd name="T96" fmla="*/ 34 w 45"/>
                  <a:gd name="T97" fmla="*/ 16 h 27"/>
                  <a:gd name="T98" fmla="*/ 38 w 45"/>
                  <a:gd name="T99" fmla="*/ 17 h 27"/>
                  <a:gd name="T100" fmla="*/ 39 w 45"/>
                  <a:gd name="T101" fmla="*/ 19 h 27"/>
                  <a:gd name="T102" fmla="*/ 40 w 45"/>
                  <a:gd name="T103" fmla="*/ 19 h 27"/>
                  <a:gd name="T104" fmla="*/ 41 w 45"/>
                  <a:gd name="T105" fmla="*/ 20 h 27"/>
                  <a:gd name="T106" fmla="*/ 42 w 45"/>
                  <a:gd name="T107" fmla="*/ 22 h 27"/>
                  <a:gd name="T108" fmla="*/ 42 w 45"/>
                  <a:gd name="T109" fmla="*/ 23 h 27"/>
                  <a:gd name="T110" fmla="*/ 44 w 45"/>
                  <a:gd name="T111"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 h="27">
                    <a:moveTo>
                      <a:pt x="44" y="26"/>
                    </a:moveTo>
                    <a:lnTo>
                      <a:pt x="44" y="25"/>
                    </a:lnTo>
                    <a:lnTo>
                      <a:pt x="44" y="23"/>
                    </a:lnTo>
                    <a:lnTo>
                      <a:pt x="44" y="22"/>
                    </a:lnTo>
                    <a:lnTo>
                      <a:pt x="44" y="19"/>
                    </a:lnTo>
                    <a:lnTo>
                      <a:pt x="43" y="17"/>
                    </a:lnTo>
                    <a:lnTo>
                      <a:pt x="42" y="16"/>
                    </a:lnTo>
                    <a:lnTo>
                      <a:pt x="42" y="15"/>
                    </a:lnTo>
                    <a:lnTo>
                      <a:pt x="40" y="14"/>
                    </a:lnTo>
                    <a:lnTo>
                      <a:pt x="38" y="14"/>
                    </a:lnTo>
                    <a:lnTo>
                      <a:pt x="37" y="13"/>
                    </a:lnTo>
                    <a:lnTo>
                      <a:pt x="36" y="12"/>
                    </a:lnTo>
                    <a:lnTo>
                      <a:pt x="35" y="11"/>
                    </a:lnTo>
                    <a:lnTo>
                      <a:pt x="35" y="10"/>
                    </a:lnTo>
                    <a:lnTo>
                      <a:pt x="34" y="9"/>
                    </a:lnTo>
                    <a:lnTo>
                      <a:pt x="34" y="8"/>
                    </a:lnTo>
                    <a:lnTo>
                      <a:pt x="32" y="7"/>
                    </a:lnTo>
                    <a:lnTo>
                      <a:pt x="29" y="7"/>
                    </a:lnTo>
                    <a:lnTo>
                      <a:pt x="27" y="6"/>
                    </a:lnTo>
                    <a:lnTo>
                      <a:pt x="24" y="5"/>
                    </a:lnTo>
                    <a:lnTo>
                      <a:pt x="21" y="5"/>
                    </a:lnTo>
                    <a:lnTo>
                      <a:pt x="19" y="4"/>
                    </a:lnTo>
                    <a:lnTo>
                      <a:pt x="18" y="4"/>
                    </a:lnTo>
                    <a:lnTo>
                      <a:pt x="16" y="4"/>
                    </a:lnTo>
                    <a:lnTo>
                      <a:pt x="15" y="3"/>
                    </a:lnTo>
                    <a:lnTo>
                      <a:pt x="13" y="1"/>
                    </a:lnTo>
                    <a:lnTo>
                      <a:pt x="11" y="0"/>
                    </a:lnTo>
                    <a:lnTo>
                      <a:pt x="10" y="0"/>
                    </a:lnTo>
                    <a:lnTo>
                      <a:pt x="8" y="0"/>
                    </a:lnTo>
                    <a:lnTo>
                      <a:pt x="6" y="0"/>
                    </a:lnTo>
                    <a:lnTo>
                      <a:pt x="3" y="1"/>
                    </a:lnTo>
                    <a:lnTo>
                      <a:pt x="1" y="3"/>
                    </a:lnTo>
                    <a:lnTo>
                      <a:pt x="0" y="4"/>
                    </a:lnTo>
                    <a:lnTo>
                      <a:pt x="0" y="5"/>
                    </a:lnTo>
                    <a:lnTo>
                      <a:pt x="2" y="8"/>
                    </a:lnTo>
                    <a:lnTo>
                      <a:pt x="4" y="11"/>
                    </a:lnTo>
                    <a:lnTo>
                      <a:pt x="5" y="13"/>
                    </a:lnTo>
                    <a:lnTo>
                      <a:pt x="7" y="13"/>
                    </a:lnTo>
                    <a:lnTo>
                      <a:pt x="10" y="13"/>
                    </a:lnTo>
                    <a:lnTo>
                      <a:pt x="12" y="13"/>
                    </a:lnTo>
                    <a:lnTo>
                      <a:pt x="15" y="12"/>
                    </a:lnTo>
                    <a:lnTo>
                      <a:pt x="16" y="12"/>
                    </a:lnTo>
                    <a:lnTo>
                      <a:pt x="18" y="11"/>
                    </a:lnTo>
                    <a:lnTo>
                      <a:pt x="18" y="11"/>
                    </a:lnTo>
                    <a:lnTo>
                      <a:pt x="19" y="12"/>
                    </a:lnTo>
                    <a:lnTo>
                      <a:pt x="22" y="13"/>
                    </a:lnTo>
                    <a:lnTo>
                      <a:pt x="26" y="14"/>
                    </a:lnTo>
                    <a:lnTo>
                      <a:pt x="31" y="15"/>
                    </a:lnTo>
                    <a:lnTo>
                      <a:pt x="34" y="16"/>
                    </a:lnTo>
                    <a:lnTo>
                      <a:pt x="38" y="17"/>
                    </a:lnTo>
                    <a:lnTo>
                      <a:pt x="39" y="19"/>
                    </a:lnTo>
                    <a:lnTo>
                      <a:pt x="40" y="19"/>
                    </a:lnTo>
                    <a:lnTo>
                      <a:pt x="41" y="20"/>
                    </a:lnTo>
                    <a:lnTo>
                      <a:pt x="42" y="22"/>
                    </a:lnTo>
                    <a:lnTo>
                      <a:pt x="42" y="23"/>
                    </a:lnTo>
                    <a:lnTo>
                      <a:pt x="44" y="26"/>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743"/>
              <p:cNvSpPr>
                <a:spLocks/>
              </p:cNvSpPr>
              <p:nvPr/>
            </p:nvSpPr>
            <p:spPr bwMode="auto">
              <a:xfrm>
                <a:off x="1776" y="2724"/>
                <a:ext cx="38" cy="16"/>
              </a:xfrm>
              <a:custGeom>
                <a:avLst/>
                <a:gdLst>
                  <a:gd name="T0" fmla="*/ 36 w 38"/>
                  <a:gd name="T1" fmla="*/ 15 h 16"/>
                  <a:gd name="T2" fmla="*/ 37 w 38"/>
                  <a:gd name="T3" fmla="*/ 14 h 16"/>
                  <a:gd name="T4" fmla="*/ 37 w 38"/>
                  <a:gd name="T5" fmla="*/ 13 h 16"/>
                  <a:gd name="T6" fmla="*/ 36 w 38"/>
                  <a:gd name="T7" fmla="*/ 12 h 16"/>
                  <a:gd name="T8" fmla="*/ 36 w 38"/>
                  <a:gd name="T9" fmla="*/ 10 h 16"/>
                  <a:gd name="T10" fmla="*/ 36 w 38"/>
                  <a:gd name="T11" fmla="*/ 9 h 16"/>
                  <a:gd name="T12" fmla="*/ 35 w 38"/>
                  <a:gd name="T13" fmla="*/ 8 h 16"/>
                  <a:gd name="T14" fmla="*/ 34 w 38"/>
                  <a:gd name="T15" fmla="*/ 7 h 16"/>
                  <a:gd name="T16" fmla="*/ 34 w 38"/>
                  <a:gd name="T17" fmla="*/ 7 h 16"/>
                  <a:gd name="T18" fmla="*/ 32 w 38"/>
                  <a:gd name="T19" fmla="*/ 7 h 16"/>
                  <a:gd name="T20" fmla="*/ 31 w 38"/>
                  <a:gd name="T21" fmla="*/ 6 h 16"/>
                  <a:gd name="T22" fmla="*/ 30 w 38"/>
                  <a:gd name="T23" fmla="*/ 5 h 16"/>
                  <a:gd name="T24" fmla="*/ 30 w 38"/>
                  <a:gd name="T25" fmla="*/ 4 h 16"/>
                  <a:gd name="T26" fmla="*/ 29 w 38"/>
                  <a:gd name="T27" fmla="*/ 3 h 16"/>
                  <a:gd name="T28" fmla="*/ 28 w 38"/>
                  <a:gd name="T29" fmla="*/ 3 h 16"/>
                  <a:gd name="T30" fmla="*/ 28 w 38"/>
                  <a:gd name="T31" fmla="*/ 3 h 16"/>
                  <a:gd name="T32" fmla="*/ 26 w 38"/>
                  <a:gd name="T33" fmla="*/ 2 h 16"/>
                  <a:gd name="T34" fmla="*/ 24 w 38"/>
                  <a:gd name="T35" fmla="*/ 2 h 16"/>
                  <a:gd name="T36" fmla="*/ 19 w 38"/>
                  <a:gd name="T37" fmla="*/ 1 h 16"/>
                  <a:gd name="T38" fmla="*/ 16 w 38"/>
                  <a:gd name="T39" fmla="*/ 1 h 16"/>
                  <a:gd name="T40" fmla="*/ 14 w 38"/>
                  <a:gd name="T41" fmla="*/ 1 h 16"/>
                  <a:gd name="T42" fmla="*/ 14 w 38"/>
                  <a:gd name="T43" fmla="*/ 1 h 16"/>
                  <a:gd name="T44" fmla="*/ 13 w 38"/>
                  <a:gd name="T45" fmla="*/ 1 h 16"/>
                  <a:gd name="T46" fmla="*/ 10 w 38"/>
                  <a:gd name="T47" fmla="*/ 0 h 16"/>
                  <a:gd name="T48" fmla="*/ 6 w 38"/>
                  <a:gd name="T49" fmla="*/ 0 h 16"/>
                  <a:gd name="T50" fmla="*/ 2 w 38"/>
                  <a:gd name="T51" fmla="*/ 1 h 16"/>
                  <a:gd name="T52" fmla="*/ 0 w 38"/>
                  <a:gd name="T53" fmla="*/ 1 h 16"/>
                  <a:gd name="T54" fmla="*/ 0 w 38"/>
                  <a:gd name="T55" fmla="*/ 2 h 16"/>
                  <a:gd name="T56" fmla="*/ 0 w 38"/>
                  <a:gd name="T57" fmla="*/ 2 h 16"/>
                  <a:gd name="T58" fmla="*/ 2 w 38"/>
                  <a:gd name="T59" fmla="*/ 2 h 16"/>
                  <a:gd name="T60" fmla="*/ 4 w 38"/>
                  <a:gd name="T61" fmla="*/ 3 h 16"/>
                  <a:gd name="T62" fmla="*/ 4 w 38"/>
                  <a:gd name="T63" fmla="*/ 3 h 16"/>
                  <a:gd name="T64" fmla="*/ 6 w 38"/>
                  <a:gd name="T65" fmla="*/ 4 h 16"/>
                  <a:gd name="T66" fmla="*/ 7 w 38"/>
                  <a:gd name="T67" fmla="*/ 5 h 16"/>
                  <a:gd name="T68" fmla="*/ 9 w 38"/>
                  <a:gd name="T69" fmla="*/ 6 h 16"/>
                  <a:gd name="T70" fmla="*/ 10 w 38"/>
                  <a:gd name="T71" fmla="*/ 6 h 16"/>
                  <a:gd name="T72" fmla="*/ 12 w 38"/>
                  <a:gd name="T73" fmla="*/ 6 h 16"/>
                  <a:gd name="T74" fmla="*/ 14 w 38"/>
                  <a:gd name="T75" fmla="*/ 5 h 16"/>
                  <a:gd name="T76" fmla="*/ 15 w 38"/>
                  <a:gd name="T77" fmla="*/ 5 h 16"/>
                  <a:gd name="T78" fmla="*/ 16 w 38"/>
                  <a:gd name="T79" fmla="*/ 4 h 16"/>
                  <a:gd name="T80" fmla="*/ 17 w 38"/>
                  <a:gd name="T81" fmla="*/ 4 h 16"/>
                  <a:gd name="T82" fmla="*/ 17 w 38"/>
                  <a:gd name="T83" fmla="*/ 5 h 16"/>
                  <a:gd name="T84" fmla="*/ 20 w 38"/>
                  <a:gd name="T85" fmla="*/ 6 h 16"/>
                  <a:gd name="T86" fmla="*/ 23 w 38"/>
                  <a:gd name="T87" fmla="*/ 7 h 16"/>
                  <a:gd name="T88" fmla="*/ 27 w 38"/>
                  <a:gd name="T89" fmla="*/ 7 h 16"/>
                  <a:gd name="T90" fmla="*/ 29 w 38"/>
                  <a:gd name="T91" fmla="*/ 8 h 16"/>
                  <a:gd name="T92" fmla="*/ 31 w 38"/>
                  <a:gd name="T93" fmla="*/ 9 h 16"/>
                  <a:gd name="T94" fmla="*/ 33 w 38"/>
                  <a:gd name="T95" fmla="*/ 9 h 16"/>
                  <a:gd name="T96" fmla="*/ 34 w 38"/>
                  <a:gd name="T97" fmla="*/ 10 h 16"/>
                  <a:gd name="T98" fmla="*/ 34 w 38"/>
                  <a:gd name="T99" fmla="*/ 12 h 16"/>
                  <a:gd name="T100" fmla="*/ 36 w 38"/>
                  <a:gd name="T10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 h="16">
                    <a:moveTo>
                      <a:pt x="36" y="15"/>
                    </a:moveTo>
                    <a:lnTo>
                      <a:pt x="37" y="14"/>
                    </a:lnTo>
                    <a:lnTo>
                      <a:pt x="37" y="13"/>
                    </a:lnTo>
                    <a:lnTo>
                      <a:pt x="36" y="12"/>
                    </a:lnTo>
                    <a:lnTo>
                      <a:pt x="36" y="10"/>
                    </a:lnTo>
                    <a:lnTo>
                      <a:pt x="36" y="9"/>
                    </a:lnTo>
                    <a:lnTo>
                      <a:pt x="35" y="8"/>
                    </a:lnTo>
                    <a:lnTo>
                      <a:pt x="34" y="7"/>
                    </a:lnTo>
                    <a:lnTo>
                      <a:pt x="34" y="7"/>
                    </a:lnTo>
                    <a:lnTo>
                      <a:pt x="32" y="7"/>
                    </a:lnTo>
                    <a:lnTo>
                      <a:pt x="31" y="6"/>
                    </a:lnTo>
                    <a:lnTo>
                      <a:pt x="30" y="5"/>
                    </a:lnTo>
                    <a:lnTo>
                      <a:pt x="30" y="4"/>
                    </a:lnTo>
                    <a:lnTo>
                      <a:pt x="29" y="3"/>
                    </a:lnTo>
                    <a:lnTo>
                      <a:pt x="28" y="3"/>
                    </a:lnTo>
                    <a:lnTo>
                      <a:pt x="28" y="3"/>
                    </a:lnTo>
                    <a:lnTo>
                      <a:pt x="26" y="2"/>
                    </a:lnTo>
                    <a:lnTo>
                      <a:pt x="24" y="2"/>
                    </a:lnTo>
                    <a:lnTo>
                      <a:pt x="19" y="1"/>
                    </a:lnTo>
                    <a:lnTo>
                      <a:pt x="16" y="1"/>
                    </a:lnTo>
                    <a:lnTo>
                      <a:pt x="14" y="1"/>
                    </a:lnTo>
                    <a:lnTo>
                      <a:pt x="14" y="1"/>
                    </a:lnTo>
                    <a:lnTo>
                      <a:pt x="13" y="1"/>
                    </a:lnTo>
                    <a:lnTo>
                      <a:pt x="10" y="0"/>
                    </a:lnTo>
                    <a:lnTo>
                      <a:pt x="6" y="0"/>
                    </a:lnTo>
                    <a:lnTo>
                      <a:pt x="2" y="1"/>
                    </a:lnTo>
                    <a:lnTo>
                      <a:pt x="0" y="1"/>
                    </a:lnTo>
                    <a:lnTo>
                      <a:pt x="0" y="2"/>
                    </a:lnTo>
                    <a:lnTo>
                      <a:pt x="0" y="2"/>
                    </a:lnTo>
                    <a:lnTo>
                      <a:pt x="2" y="2"/>
                    </a:lnTo>
                    <a:lnTo>
                      <a:pt x="4" y="3"/>
                    </a:lnTo>
                    <a:lnTo>
                      <a:pt x="4" y="3"/>
                    </a:lnTo>
                    <a:lnTo>
                      <a:pt x="6" y="4"/>
                    </a:lnTo>
                    <a:lnTo>
                      <a:pt x="7" y="5"/>
                    </a:lnTo>
                    <a:lnTo>
                      <a:pt x="9" y="6"/>
                    </a:lnTo>
                    <a:lnTo>
                      <a:pt x="10" y="6"/>
                    </a:lnTo>
                    <a:lnTo>
                      <a:pt x="12" y="6"/>
                    </a:lnTo>
                    <a:lnTo>
                      <a:pt x="14" y="5"/>
                    </a:lnTo>
                    <a:lnTo>
                      <a:pt x="15" y="5"/>
                    </a:lnTo>
                    <a:lnTo>
                      <a:pt x="16" y="4"/>
                    </a:lnTo>
                    <a:lnTo>
                      <a:pt x="17" y="4"/>
                    </a:lnTo>
                    <a:lnTo>
                      <a:pt x="17" y="5"/>
                    </a:lnTo>
                    <a:lnTo>
                      <a:pt x="20" y="6"/>
                    </a:lnTo>
                    <a:lnTo>
                      <a:pt x="23" y="7"/>
                    </a:lnTo>
                    <a:lnTo>
                      <a:pt x="27" y="7"/>
                    </a:lnTo>
                    <a:lnTo>
                      <a:pt x="29" y="8"/>
                    </a:lnTo>
                    <a:lnTo>
                      <a:pt x="31" y="9"/>
                    </a:lnTo>
                    <a:lnTo>
                      <a:pt x="33" y="9"/>
                    </a:lnTo>
                    <a:lnTo>
                      <a:pt x="34" y="10"/>
                    </a:lnTo>
                    <a:lnTo>
                      <a:pt x="34" y="12"/>
                    </a:lnTo>
                    <a:lnTo>
                      <a:pt x="36" y="15"/>
                    </a:lnTo>
                  </a:path>
                </a:pathLst>
              </a:custGeom>
              <a:solidFill>
                <a:srgbClr val="EEEEEE"/>
              </a:solidFill>
              <a:ln w="12700" cap="rnd" cmpd="sng">
                <a:solidFill>
                  <a:srgbClr val="BBBBB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 name="Group 744"/>
            <p:cNvGrpSpPr>
              <a:grpSpLocks/>
            </p:cNvGrpSpPr>
            <p:nvPr/>
          </p:nvGrpSpPr>
          <p:grpSpPr bwMode="auto">
            <a:xfrm>
              <a:off x="3541579" y="2818248"/>
              <a:ext cx="79345" cy="112406"/>
              <a:chOff x="2777" y="2684"/>
              <a:chExt cx="31" cy="32"/>
            </a:xfrm>
          </p:grpSpPr>
          <p:sp>
            <p:nvSpPr>
              <p:cNvPr id="415" name="Freeform 745"/>
              <p:cNvSpPr>
                <a:spLocks/>
              </p:cNvSpPr>
              <p:nvPr/>
            </p:nvSpPr>
            <p:spPr bwMode="auto">
              <a:xfrm>
                <a:off x="2777" y="2684"/>
                <a:ext cx="31" cy="32"/>
              </a:xfrm>
              <a:custGeom>
                <a:avLst/>
                <a:gdLst>
                  <a:gd name="T0" fmla="*/ 0 w 31"/>
                  <a:gd name="T1" fmla="*/ 4 h 32"/>
                  <a:gd name="T2" fmla="*/ 3 w 31"/>
                  <a:gd name="T3" fmla="*/ 5 h 32"/>
                  <a:gd name="T4" fmla="*/ 6 w 31"/>
                  <a:gd name="T5" fmla="*/ 4 h 32"/>
                  <a:gd name="T6" fmla="*/ 7 w 31"/>
                  <a:gd name="T7" fmla="*/ 5 h 32"/>
                  <a:gd name="T8" fmla="*/ 11 w 31"/>
                  <a:gd name="T9" fmla="*/ 5 h 32"/>
                  <a:gd name="T10" fmla="*/ 14 w 31"/>
                  <a:gd name="T11" fmla="*/ 5 h 32"/>
                  <a:gd name="T12" fmla="*/ 15 w 31"/>
                  <a:gd name="T13" fmla="*/ 4 h 32"/>
                  <a:gd name="T14" fmla="*/ 17 w 31"/>
                  <a:gd name="T15" fmla="*/ 4 h 32"/>
                  <a:gd name="T16" fmla="*/ 18 w 31"/>
                  <a:gd name="T17" fmla="*/ 4 h 32"/>
                  <a:gd name="T18" fmla="*/ 18 w 31"/>
                  <a:gd name="T19" fmla="*/ 2 h 32"/>
                  <a:gd name="T20" fmla="*/ 20 w 31"/>
                  <a:gd name="T21" fmla="*/ 0 h 32"/>
                  <a:gd name="T22" fmla="*/ 24 w 31"/>
                  <a:gd name="T23" fmla="*/ 1 h 32"/>
                  <a:gd name="T24" fmla="*/ 25 w 31"/>
                  <a:gd name="T25" fmla="*/ 4 h 32"/>
                  <a:gd name="T26" fmla="*/ 25 w 31"/>
                  <a:gd name="T27" fmla="*/ 6 h 32"/>
                  <a:gd name="T28" fmla="*/ 25 w 31"/>
                  <a:gd name="T29" fmla="*/ 7 h 32"/>
                  <a:gd name="T30" fmla="*/ 27 w 31"/>
                  <a:gd name="T31" fmla="*/ 8 h 32"/>
                  <a:gd name="T32" fmla="*/ 29 w 31"/>
                  <a:gd name="T33" fmla="*/ 9 h 32"/>
                  <a:gd name="T34" fmla="*/ 29 w 31"/>
                  <a:gd name="T35" fmla="*/ 11 h 32"/>
                  <a:gd name="T36" fmla="*/ 28 w 31"/>
                  <a:gd name="T37" fmla="*/ 12 h 32"/>
                  <a:gd name="T38" fmla="*/ 26 w 31"/>
                  <a:gd name="T39" fmla="*/ 12 h 32"/>
                  <a:gd name="T40" fmla="*/ 27 w 31"/>
                  <a:gd name="T41" fmla="*/ 16 h 32"/>
                  <a:gd name="T42" fmla="*/ 27 w 31"/>
                  <a:gd name="T43" fmla="*/ 18 h 32"/>
                  <a:gd name="T44" fmla="*/ 28 w 31"/>
                  <a:gd name="T45" fmla="*/ 20 h 32"/>
                  <a:gd name="T46" fmla="*/ 29 w 31"/>
                  <a:gd name="T47" fmla="*/ 21 h 32"/>
                  <a:gd name="T48" fmla="*/ 29 w 31"/>
                  <a:gd name="T49" fmla="*/ 24 h 32"/>
                  <a:gd name="T50" fmla="*/ 30 w 31"/>
                  <a:gd name="T51" fmla="*/ 28 h 32"/>
                  <a:gd name="T52" fmla="*/ 29 w 31"/>
                  <a:gd name="T53" fmla="*/ 30 h 32"/>
                  <a:gd name="T54" fmla="*/ 27 w 31"/>
                  <a:gd name="T55" fmla="*/ 31 h 32"/>
                  <a:gd name="T56" fmla="*/ 25 w 31"/>
                  <a:gd name="T57" fmla="*/ 30 h 32"/>
                  <a:gd name="T58" fmla="*/ 24 w 31"/>
                  <a:gd name="T59" fmla="*/ 29 h 32"/>
                  <a:gd name="T60" fmla="*/ 23 w 31"/>
                  <a:gd name="T61" fmla="*/ 29 h 32"/>
                  <a:gd name="T62" fmla="*/ 21 w 31"/>
                  <a:gd name="T63" fmla="*/ 27 h 32"/>
                  <a:gd name="T64" fmla="*/ 21 w 31"/>
                  <a:gd name="T65" fmla="*/ 25 h 32"/>
                  <a:gd name="T66" fmla="*/ 21 w 31"/>
                  <a:gd name="T67" fmla="*/ 23 h 32"/>
                  <a:gd name="T68" fmla="*/ 19 w 31"/>
                  <a:gd name="T69" fmla="*/ 23 h 32"/>
                  <a:gd name="T70" fmla="*/ 19 w 31"/>
                  <a:gd name="T71" fmla="*/ 25 h 32"/>
                  <a:gd name="T72" fmla="*/ 20 w 31"/>
                  <a:gd name="T73" fmla="*/ 27 h 32"/>
                  <a:gd name="T74" fmla="*/ 20 w 31"/>
                  <a:gd name="T75" fmla="*/ 30 h 32"/>
                  <a:gd name="T76" fmla="*/ 16 w 31"/>
                  <a:gd name="T77" fmla="*/ 30 h 32"/>
                  <a:gd name="T78" fmla="*/ 16 w 31"/>
                  <a:gd name="T79" fmla="*/ 29 h 32"/>
                  <a:gd name="T80" fmla="*/ 17 w 31"/>
                  <a:gd name="T81" fmla="*/ 27 h 32"/>
                  <a:gd name="T82" fmla="*/ 16 w 31"/>
                  <a:gd name="T83" fmla="*/ 26 h 32"/>
                  <a:gd name="T84" fmla="*/ 16 w 31"/>
                  <a:gd name="T85" fmla="*/ 26 h 32"/>
                  <a:gd name="T86" fmla="*/ 15 w 31"/>
                  <a:gd name="T87" fmla="*/ 25 h 32"/>
                  <a:gd name="T88" fmla="*/ 14 w 31"/>
                  <a:gd name="T89" fmla="*/ 23 h 32"/>
                  <a:gd name="T90" fmla="*/ 13 w 31"/>
                  <a:gd name="T91" fmla="*/ 21 h 32"/>
                  <a:gd name="T92" fmla="*/ 12 w 31"/>
                  <a:gd name="T93" fmla="*/ 20 h 32"/>
                  <a:gd name="T94" fmla="*/ 12 w 31"/>
                  <a:gd name="T95" fmla="*/ 18 h 32"/>
                  <a:gd name="T96" fmla="*/ 13 w 31"/>
                  <a:gd name="T97" fmla="*/ 17 h 32"/>
                  <a:gd name="T98" fmla="*/ 12 w 31"/>
                  <a:gd name="T99" fmla="*/ 14 h 32"/>
                  <a:gd name="T100" fmla="*/ 12 w 31"/>
                  <a:gd name="T101" fmla="*/ 11 h 32"/>
                  <a:gd name="T102" fmla="*/ 11 w 31"/>
                  <a:gd name="T103" fmla="*/ 9 h 32"/>
                  <a:gd name="T104" fmla="*/ 7 w 31"/>
                  <a:gd name="T105" fmla="*/ 8 h 32"/>
                  <a:gd name="T106" fmla="*/ 7 w 31"/>
                  <a:gd name="T107" fmla="*/ 6 h 32"/>
                  <a:gd name="T108" fmla="*/ 5 w 31"/>
                  <a:gd name="T109" fmla="*/ 6 h 32"/>
                  <a:gd name="T110" fmla="*/ 3 w 31"/>
                  <a:gd name="T111" fmla="*/ 6 h 32"/>
                  <a:gd name="T112" fmla="*/ 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0" y="6"/>
                    </a:moveTo>
                    <a:lnTo>
                      <a:pt x="0" y="4"/>
                    </a:lnTo>
                    <a:lnTo>
                      <a:pt x="3" y="4"/>
                    </a:lnTo>
                    <a:lnTo>
                      <a:pt x="3" y="5"/>
                    </a:lnTo>
                    <a:lnTo>
                      <a:pt x="5" y="5"/>
                    </a:lnTo>
                    <a:lnTo>
                      <a:pt x="6" y="4"/>
                    </a:lnTo>
                    <a:lnTo>
                      <a:pt x="7" y="4"/>
                    </a:lnTo>
                    <a:lnTo>
                      <a:pt x="7" y="5"/>
                    </a:lnTo>
                    <a:lnTo>
                      <a:pt x="7" y="5"/>
                    </a:lnTo>
                    <a:lnTo>
                      <a:pt x="11" y="5"/>
                    </a:lnTo>
                    <a:lnTo>
                      <a:pt x="12" y="5"/>
                    </a:lnTo>
                    <a:lnTo>
                      <a:pt x="14" y="5"/>
                    </a:lnTo>
                    <a:lnTo>
                      <a:pt x="15" y="5"/>
                    </a:lnTo>
                    <a:lnTo>
                      <a:pt x="15" y="4"/>
                    </a:lnTo>
                    <a:lnTo>
                      <a:pt x="16" y="4"/>
                    </a:lnTo>
                    <a:lnTo>
                      <a:pt x="17" y="4"/>
                    </a:lnTo>
                    <a:lnTo>
                      <a:pt x="17" y="4"/>
                    </a:lnTo>
                    <a:lnTo>
                      <a:pt x="18" y="4"/>
                    </a:lnTo>
                    <a:lnTo>
                      <a:pt x="18" y="3"/>
                    </a:lnTo>
                    <a:lnTo>
                      <a:pt x="18" y="2"/>
                    </a:lnTo>
                    <a:lnTo>
                      <a:pt x="19" y="1"/>
                    </a:lnTo>
                    <a:lnTo>
                      <a:pt x="20" y="0"/>
                    </a:lnTo>
                    <a:lnTo>
                      <a:pt x="22" y="0"/>
                    </a:lnTo>
                    <a:lnTo>
                      <a:pt x="24" y="1"/>
                    </a:lnTo>
                    <a:lnTo>
                      <a:pt x="25" y="3"/>
                    </a:lnTo>
                    <a:lnTo>
                      <a:pt x="25" y="4"/>
                    </a:lnTo>
                    <a:lnTo>
                      <a:pt x="25" y="5"/>
                    </a:lnTo>
                    <a:lnTo>
                      <a:pt x="25" y="6"/>
                    </a:lnTo>
                    <a:lnTo>
                      <a:pt x="24" y="7"/>
                    </a:lnTo>
                    <a:lnTo>
                      <a:pt x="25" y="7"/>
                    </a:lnTo>
                    <a:lnTo>
                      <a:pt x="26" y="7"/>
                    </a:lnTo>
                    <a:lnTo>
                      <a:pt x="27" y="8"/>
                    </a:lnTo>
                    <a:lnTo>
                      <a:pt x="29" y="8"/>
                    </a:lnTo>
                    <a:lnTo>
                      <a:pt x="29" y="9"/>
                    </a:lnTo>
                    <a:lnTo>
                      <a:pt x="29" y="10"/>
                    </a:lnTo>
                    <a:lnTo>
                      <a:pt x="29" y="11"/>
                    </a:lnTo>
                    <a:lnTo>
                      <a:pt x="29" y="12"/>
                    </a:lnTo>
                    <a:lnTo>
                      <a:pt x="28" y="12"/>
                    </a:lnTo>
                    <a:lnTo>
                      <a:pt x="27" y="12"/>
                    </a:lnTo>
                    <a:lnTo>
                      <a:pt x="26" y="12"/>
                    </a:lnTo>
                    <a:lnTo>
                      <a:pt x="27" y="12"/>
                    </a:lnTo>
                    <a:lnTo>
                      <a:pt x="27" y="16"/>
                    </a:lnTo>
                    <a:lnTo>
                      <a:pt x="27" y="17"/>
                    </a:lnTo>
                    <a:lnTo>
                      <a:pt x="27" y="18"/>
                    </a:lnTo>
                    <a:lnTo>
                      <a:pt x="27" y="19"/>
                    </a:lnTo>
                    <a:lnTo>
                      <a:pt x="28" y="20"/>
                    </a:lnTo>
                    <a:lnTo>
                      <a:pt x="28" y="21"/>
                    </a:lnTo>
                    <a:lnTo>
                      <a:pt x="29" y="21"/>
                    </a:lnTo>
                    <a:lnTo>
                      <a:pt x="29" y="23"/>
                    </a:lnTo>
                    <a:lnTo>
                      <a:pt x="29" y="24"/>
                    </a:lnTo>
                    <a:lnTo>
                      <a:pt x="30" y="26"/>
                    </a:lnTo>
                    <a:lnTo>
                      <a:pt x="30" y="28"/>
                    </a:lnTo>
                    <a:lnTo>
                      <a:pt x="30" y="30"/>
                    </a:lnTo>
                    <a:lnTo>
                      <a:pt x="29" y="30"/>
                    </a:lnTo>
                    <a:lnTo>
                      <a:pt x="29" y="30"/>
                    </a:lnTo>
                    <a:lnTo>
                      <a:pt x="27" y="31"/>
                    </a:lnTo>
                    <a:lnTo>
                      <a:pt x="25" y="30"/>
                    </a:lnTo>
                    <a:lnTo>
                      <a:pt x="25" y="30"/>
                    </a:lnTo>
                    <a:lnTo>
                      <a:pt x="25" y="30"/>
                    </a:lnTo>
                    <a:lnTo>
                      <a:pt x="24" y="29"/>
                    </a:lnTo>
                    <a:lnTo>
                      <a:pt x="23" y="28"/>
                    </a:lnTo>
                    <a:lnTo>
                      <a:pt x="23" y="29"/>
                    </a:lnTo>
                    <a:lnTo>
                      <a:pt x="22" y="28"/>
                    </a:lnTo>
                    <a:lnTo>
                      <a:pt x="21" y="27"/>
                    </a:lnTo>
                    <a:lnTo>
                      <a:pt x="21" y="26"/>
                    </a:lnTo>
                    <a:lnTo>
                      <a:pt x="21" y="25"/>
                    </a:lnTo>
                    <a:lnTo>
                      <a:pt x="21" y="24"/>
                    </a:lnTo>
                    <a:lnTo>
                      <a:pt x="21" y="23"/>
                    </a:lnTo>
                    <a:lnTo>
                      <a:pt x="20" y="23"/>
                    </a:lnTo>
                    <a:lnTo>
                      <a:pt x="19" y="23"/>
                    </a:lnTo>
                    <a:lnTo>
                      <a:pt x="18" y="24"/>
                    </a:lnTo>
                    <a:lnTo>
                      <a:pt x="19" y="25"/>
                    </a:lnTo>
                    <a:lnTo>
                      <a:pt x="19" y="26"/>
                    </a:lnTo>
                    <a:lnTo>
                      <a:pt x="20" y="27"/>
                    </a:lnTo>
                    <a:lnTo>
                      <a:pt x="20" y="29"/>
                    </a:lnTo>
                    <a:lnTo>
                      <a:pt x="20" y="30"/>
                    </a:lnTo>
                    <a:lnTo>
                      <a:pt x="18" y="30"/>
                    </a:lnTo>
                    <a:lnTo>
                      <a:pt x="16" y="30"/>
                    </a:lnTo>
                    <a:lnTo>
                      <a:pt x="16" y="30"/>
                    </a:lnTo>
                    <a:lnTo>
                      <a:pt x="16" y="29"/>
                    </a:lnTo>
                    <a:lnTo>
                      <a:pt x="17" y="28"/>
                    </a:lnTo>
                    <a:lnTo>
                      <a:pt x="17" y="27"/>
                    </a:lnTo>
                    <a:lnTo>
                      <a:pt x="17" y="26"/>
                    </a:lnTo>
                    <a:lnTo>
                      <a:pt x="16" y="26"/>
                    </a:lnTo>
                    <a:lnTo>
                      <a:pt x="16" y="26"/>
                    </a:lnTo>
                    <a:lnTo>
                      <a:pt x="16" y="26"/>
                    </a:lnTo>
                    <a:lnTo>
                      <a:pt x="16" y="25"/>
                    </a:lnTo>
                    <a:lnTo>
                      <a:pt x="15" y="25"/>
                    </a:lnTo>
                    <a:lnTo>
                      <a:pt x="14" y="24"/>
                    </a:lnTo>
                    <a:lnTo>
                      <a:pt x="14"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7" y="8"/>
                    </a:lnTo>
                    <a:lnTo>
                      <a:pt x="7" y="7"/>
                    </a:lnTo>
                    <a:lnTo>
                      <a:pt x="7"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746"/>
              <p:cNvSpPr>
                <a:spLocks/>
              </p:cNvSpPr>
              <p:nvPr/>
            </p:nvSpPr>
            <p:spPr bwMode="auto">
              <a:xfrm>
                <a:off x="2777" y="2684"/>
                <a:ext cx="31" cy="32"/>
              </a:xfrm>
              <a:custGeom>
                <a:avLst/>
                <a:gdLst>
                  <a:gd name="T0" fmla="*/ 0 w 31"/>
                  <a:gd name="T1" fmla="*/ 4 h 32"/>
                  <a:gd name="T2" fmla="*/ 3 w 31"/>
                  <a:gd name="T3" fmla="*/ 5 h 32"/>
                  <a:gd name="T4" fmla="*/ 6 w 31"/>
                  <a:gd name="T5" fmla="*/ 4 h 32"/>
                  <a:gd name="T6" fmla="*/ 7 w 31"/>
                  <a:gd name="T7" fmla="*/ 5 h 32"/>
                  <a:gd name="T8" fmla="*/ 11 w 31"/>
                  <a:gd name="T9" fmla="*/ 5 h 32"/>
                  <a:gd name="T10" fmla="*/ 14 w 31"/>
                  <a:gd name="T11" fmla="*/ 5 h 32"/>
                  <a:gd name="T12" fmla="*/ 15 w 31"/>
                  <a:gd name="T13" fmla="*/ 4 h 32"/>
                  <a:gd name="T14" fmla="*/ 17 w 31"/>
                  <a:gd name="T15" fmla="*/ 4 h 32"/>
                  <a:gd name="T16" fmla="*/ 18 w 31"/>
                  <a:gd name="T17" fmla="*/ 4 h 32"/>
                  <a:gd name="T18" fmla="*/ 18 w 31"/>
                  <a:gd name="T19" fmla="*/ 2 h 32"/>
                  <a:gd name="T20" fmla="*/ 20 w 31"/>
                  <a:gd name="T21" fmla="*/ 0 h 32"/>
                  <a:gd name="T22" fmla="*/ 24 w 31"/>
                  <a:gd name="T23" fmla="*/ 1 h 32"/>
                  <a:gd name="T24" fmla="*/ 25 w 31"/>
                  <a:gd name="T25" fmla="*/ 4 h 32"/>
                  <a:gd name="T26" fmla="*/ 25 w 31"/>
                  <a:gd name="T27" fmla="*/ 6 h 32"/>
                  <a:gd name="T28" fmla="*/ 25 w 31"/>
                  <a:gd name="T29" fmla="*/ 7 h 32"/>
                  <a:gd name="T30" fmla="*/ 27 w 31"/>
                  <a:gd name="T31" fmla="*/ 8 h 32"/>
                  <a:gd name="T32" fmla="*/ 29 w 31"/>
                  <a:gd name="T33" fmla="*/ 9 h 32"/>
                  <a:gd name="T34" fmla="*/ 29 w 31"/>
                  <a:gd name="T35" fmla="*/ 11 h 32"/>
                  <a:gd name="T36" fmla="*/ 28 w 31"/>
                  <a:gd name="T37" fmla="*/ 12 h 32"/>
                  <a:gd name="T38" fmla="*/ 26 w 31"/>
                  <a:gd name="T39" fmla="*/ 12 h 32"/>
                  <a:gd name="T40" fmla="*/ 27 w 31"/>
                  <a:gd name="T41" fmla="*/ 16 h 32"/>
                  <a:gd name="T42" fmla="*/ 27 w 31"/>
                  <a:gd name="T43" fmla="*/ 18 h 32"/>
                  <a:gd name="T44" fmla="*/ 28 w 31"/>
                  <a:gd name="T45" fmla="*/ 20 h 32"/>
                  <a:gd name="T46" fmla="*/ 29 w 31"/>
                  <a:gd name="T47" fmla="*/ 21 h 32"/>
                  <a:gd name="T48" fmla="*/ 29 w 31"/>
                  <a:gd name="T49" fmla="*/ 24 h 32"/>
                  <a:gd name="T50" fmla="*/ 30 w 31"/>
                  <a:gd name="T51" fmla="*/ 28 h 32"/>
                  <a:gd name="T52" fmla="*/ 29 w 31"/>
                  <a:gd name="T53" fmla="*/ 30 h 32"/>
                  <a:gd name="T54" fmla="*/ 27 w 31"/>
                  <a:gd name="T55" fmla="*/ 31 h 32"/>
                  <a:gd name="T56" fmla="*/ 25 w 31"/>
                  <a:gd name="T57" fmla="*/ 30 h 32"/>
                  <a:gd name="T58" fmla="*/ 24 w 31"/>
                  <a:gd name="T59" fmla="*/ 29 h 32"/>
                  <a:gd name="T60" fmla="*/ 23 w 31"/>
                  <a:gd name="T61" fmla="*/ 29 h 32"/>
                  <a:gd name="T62" fmla="*/ 21 w 31"/>
                  <a:gd name="T63" fmla="*/ 27 h 32"/>
                  <a:gd name="T64" fmla="*/ 21 w 31"/>
                  <a:gd name="T65" fmla="*/ 25 h 32"/>
                  <a:gd name="T66" fmla="*/ 21 w 31"/>
                  <a:gd name="T67" fmla="*/ 23 h 32"/>
                  <a:gd name="T68" fmla="*/ 19 w 31"/>
                  <a:gd name="T69" fmla="*/ 23 h 32"/>
                  <a:gd name="T70" fmla="*/ 19 w 31"/>
                  <a:gd name="T71" fmla="*/ 25 h 32"/>
                  <a:gd name="T72" fmla="*/ 20 w 31"/>
                  <a:gd name="T73" fmla="*/ 27 h 32"/>
                  <a:gd name="T74" fmla="*/ 20 w 31"/>
                  <a:gd name="T75" fmla="*/ 30 h 32"/>
                  <a:gd name="T76" fmla="*/ 16 w 31"/>
                  <a:gd name="T77" fmla="*/ 30 h 32"/>
                  <a:gd name="T78" fmla="*/ 16 w 31"/>
                  <a:gd name="T79" fmla="*/ 29 h 32"/>
                  <a:gd name="T80" fmla="*/ 17 w 31"/>
                  <a:gd name="T81" fmla="*/ 27 h 32"/>
                  <a:gd name="T82" fmla="*/ 16 w 31"/>
                  <a:gd name="T83" fmla="*/ 26 h 32"/>
                  <a:gd name="T84" fmla="*/ 16 w 31"/>
                  <a:gd name="T85" fmla="*/ 26 h 32"/>
                  <a:gd name="T86" fmla="*/ 15 w 31"/>
                  <a:gd name="T87" fmla="*/ 25 h 32"/>
                  <a:gd name="T88" fmla="*/ 14 w 31"/>
                  <a:gd name="T89" fmla="*/ 23 h 32"/>
                  <a:gd name="T90" fmla="*/ 13 w 31"/>
                  <a:gd name="T91" fmla="*/ 21 h 32"/>
                  <a:gd name="T92" fmla="*/ 12 w 31"/>
                  <a:gd name="T93" fmla="*/ 20 h 32"/>
                  <a:gd name="T94" fmla="*/ 12 w 31"/>
                  <a:gd name="T95" fmla="*/ 18 h 32"/>
                  <a:gd name="T96" fmla="*/ 13 w 31"/>
                  <a:gd name="T97" fmla="*/ 17 h 32"/>
                  <a:gd name="T98" fmla="*/ 12 w 31"/>
                  <a:gd name="T99" fmla="*/ 14 h 32"/>
                  <a:gd name="T100" fmla="*/ 12 w 31"/>
                  <a:gd name="T101" fmla="*/ 11 h 32"/>
                  <a:gd name="T102" fmla="*/ 11 w 31"/>
                  <a:gd name="T103" fmla="*/ 9 h 32"/>
                  <a:gd name="T104" fmla="*/ 7 w 31"/>
                  <a:gd name="T105" fmla="*/ 8 h 32"/>
                  <a:gd name="T106" fmla="*/ 7 w 31"/>
                  <a:gd name="T107" fmla="*/ 6 h 32"/>
                  <a:gd name="T108" fmla="*/ 5 w 31"/>
                  <a:gd name="T109" fmla="*/ 6 h 32"/>
                  <a:gd name="T110" fmla="*/ 3 w 31"/>
                  <a:gd name="T111" fmla="*/ 6 h 32"/>
                  <a:gd name="T112" fmla="*/ 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0" y="6"/>
                    </a:moveTo>
                    <a:lnTo>
                      <a:pt x="0" y="4"/>
                    </a:lnTo>
                    <a:lnTo>
                      <a:pt x="3" y="4"/>
                    </a:lnTo>
                    <a:lnTo>
                      <a:pt x="3" y="5"/>
                    </a:lnTo>
                    <a:lnTo>
                      <a:pt x="5" y="5"/>
                    </a:lnTo>
                    <a:lnTo>
                      <a:pt x="6" y="4"/>
                    </a:lnTo>
                    <a:lnTo>
                      <a:pt x="7" y="4"/>
                    </a:lnTo>
                    <a:lnTo>
                      <a:pt x="7" y="5"/>
                    </a:lnTo>
                    <a:lnTo>
                      <a:pt x="7" y="5"/>
                    </a:lnTo>
                    <a:lnTo>
                      <a:pt x="11" y="5"/>
                    </a:lnTo>
                    <a:lnTo>
                      <a:pt x="12" y="5"/>
                    </a:lnTo>
                    <a:lnTo>
                      <a:pt x="14" y="5"/>
                    </a:lnTo>
                    <a:lnTo>
                      <a:pt x="15" y="5"/>
                    </a:lnTo>
                    <a:lnTo>
                      <a:pt x="15" y="4"/>
                    </a:lnTo>
                    <a:lnTo>
                      <a:pt x="16" y="4"/>
                    </a:lnTo>
                    <a:lnTo>
                      <a:pt x="17" y="4"/>
                    </a:lnTo>
                    <a:lnTo>
                      <a:pt x="17" y="4"/>
                    </a:lnTo>
                    <a:lnTo>
                      <a:pt x="18" y="4"/>
                    </a:lnTo>
                    <a:lnTo>
                      <a:pt x="18" y="3"/>
                    </a:lnTo>
                    <a:lnTo>
                      <a:pt x="18" y="2"/>
                    </a:lnTo>
                    <a:lnTo>
                      <a:pt x="19" y="1"/>
                    </a:lnTo>
                    <a:lnTo>
                      <a:pt x="20" y="0"/>
                    </a:lnTo>
                    <a:lnTo>
                      <a:pt x="22" y="0"/>
                    </a:lnTo>
                    <a:lnTo>
                      <a:pt x="24" y="1"/>
                    </a:lnTo>
                    <a:lnTo>
                      <a:pt x="25" y="3"/>
                    </a:lnTo>
                    <a:lnTo>
                      <a:pt x="25" y="4"/>
                    </a:lnTo>
                    <a:lnTo>
                      <a:pt x="25" y="5"/>
                    </a:lnTo>
                    <a:lnTo>
                      <a:pt x="25" y="6"/>
                    </a:lnTo>
                    <a:lnTo>
                      <a:pt x="24" y="7"/>
                    </a:lnTo>
                    <a:lnTo>
                      <a:pt x="25" y="7"/>
                    </a:lnTo>
                    <a:lnTo>
                      <a:pt x="26" y="7"/>
                    </a:lnTo>
                    <a:lnTo>
                      <a:pt x="27" y="8"/>
                    </a:lnTo>
                    <a:lnTo>
                      <a:pt x="29" y="8"/>
                    </a:lnTo>
                    <a:lnTo>
                      <a:pt x="29" y="9"/>
                    </a:lnTo>
                    <a:lnTo>
                      <a:pt x="29" y="10"/>
                    </a:lnTo>
                    <a:lnTo>
                      <a:pt x="29" y="11"/>
                    </a:lnTo>
                    <a:lnTo>
                      <a:pt x="29" y="12"/>
                    </a:lnTo>
                    <a:lnTo>
                      <a:pt x="28" y="12"/>
                    </a:lnTo>
                    <a:lnTo>
                      <a:pt x="27" y="12"/>
                    </a:lnTo>
                    <a:lnTo>
                      <a:pt x="26" y="12"/>
                    </a:lnTo>
                    <a:lnTo>
                      <a:pt x="27" y="12"/>
                    </a:lnTo>
                    <a:lnTo>
                      <a:pt x="27" y="16"/>
                    </a:lnTo>
                    <a:lnTo>
                      <a:pt x="27" y="17"/>
                    </a:lnTo>
                    <a:lnTo>
                      <a:pt x="27" y="18"/>
                    </a:lnTo>
                    <a:lnTo>
                      <a:pt x="27" y="19"/>
                    </a:lnTo>
                    <a:lnTo>
                      <a:pt x="28" y="20"/>
                    </a:lnTo>
                    <a:lnTo>
                      <a:pt x="28" y="21"/>
                    </a:lnTo>
                    <a:lnTo>
                      <a:pt x="29" y="21"/>
                    </a:lnTo>
                    <a:lnTo>
                      <a:pt x="29" y="23"/>
                    </a:lnTo>
                    <a:lnTo>
                      <a:pt x="29" y="24"/>
                    </a:lnTo>
                    <a:lnTo>
                      <a:pt x="30" y="26"/>
                    </a:lnTo>
                    <a:lnTo>
                      <a:pt x="30" y="28"/>
                    </a:lnTo>
                    <a:lnTo>
                      <a:pt x="30" y="30"/>
                    </a:lnTo>
                    <a:lnTo>
                      <a:pt x="29" y="30"/>
                    </a:lnTo>
                    <a:lnTo>
                      <a:pt x="29" y="30"/>
                    </a:lnTo>
                    <a:lnTo>
                      <a:pt x="27" y="31"/>
                    </a:lnTo>
                    <a:lnTo>
                      <a:pt x="25" y="30"/>
                    </a:lnTo>
                    <a:lnTo>
                      <a:pt x="25" y="30"/>
                    </a:lnTo>
                    <a:lnTo>
                      <a:pt x="25" y="30"/>
                    </a:lnTo>
                    <a:lnTo>
                      <a:pt x="24" y="29"/>
                    </a:lnTo>
                    <a:lnTo>
                      <a:pt x="23" y="28"/>
                    </a:lnTo>
                    <a:lnTo>
                      <a:pt x="23" y="29"/>
                    </a:lnTo>
                    <a:lnTo>
                      <a:pt x="22" y="28"/>
                    </a:lnTo>
                    <a:lnTo>
                      <a:pt x="21" y="27"/>
                    </a:lnTo>
                    <a:lnTo>
                      <a:pt x="21" y="26"/>
                    </a:lnTo>
                    <a:lnTo>
                      <a:pt x="21" y="25"/>
                    </a:lnTo>
                    <a:lnTo>
                      <a:pt x="21" y="24"/>
                    </a:lnTo>
                    <a:lnTo>
                      <a:pt x="21" y="23"/>
                    </a:lnTo>
                    <a:lnTo>
                      <a:pt x="20" y="23"/>
                    </a:lnTo>
                    <a:lnTo>
                      <a:pt x="19" y="23"/>
                    </a:lnTo>
                    <a:lnTo>
                      <a:pt x="18" y="24"/>
                    </a:lnTo>
                    <a:lnTo>
                      <a:pt x="19" y="25"/>
                    </a:lnTo>
                    <a:lnTo>
                      <a:pt x="19" y="26"/>
                    </a:lnTo>
                    <a:lnTo>
                      <a:pt x="20" y="27"/>
                    </a:lnTo>
                    <a:lnTo>
                      <a:pt x="20" y="29"/>
                    </a:lnTo>
                    <a:lnTo>
                      <a:pt x="20" y="30"/>
                    </a:lnTo>
                    <a:lnTo>
                      <a:pt x="18" y="30"/>
                    </a:lnTo>
                    <a:lnTo>
                      <a:pt x="16" y="30"/>
                    </a:lnTo>
                    <a:lnTo>
                      <a:pt x="16" y="30"/>
                    </a:lnTo>
                    <a:lnTo>
                      <a:pt x="16" y="29"/>
                    </a:lnTo>
                    <a:lnTo>
                      <a:pt x="17" y="28"/>
                    </a:lnTo>
                    <a:lnTo>
                      <a:pt x="17" y="27"/>
                    </a:lnTo>
                    <a:lnTo>
                      <a:pt x="17" y="26"/>
                    </a:lnTo>
                    <a:lnTo>
                      <a:pt x="16" y="26"/>
                    </a:lnTo>
                    <a:lnTo>
                      <a:pt x="16" y="26"/>
                    </a:lnTo>
                    <a:lnTo>
                      <a:pt x="16" y="26"/>
                    </a:lnTo>
                    <a:lnTo>
                      <a:pt x="16" y="25"/>
                    </a:lnTo>
                    <a:lnTo>
                      <a:pt x="15" y="25"/>
                    </a:lnTo>
                    <a:lnTo>
                      <a:pt x="14" y="24"/>
                    </a:lnTo>
                    <a:lnTo>
                      <a:pt x="14"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7" y="8"/>
                    </a:lnTo>
                    <a:lnTo>
                      <a:pt x="7" y="7"/>
                    </a:lnTo>
                    <a:lnTo>
                      <a:pt x="7"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7" name="Freeform 747"/>
              <p:cNvSpPr>
                <a:spLocks/>
              </p:cNvSpPr>
              <p:nvPr/>
            </p:nvSpPr>
            <p:spPr bwMode="auto">
              <a:xfrm>
                <a:off x="2787" y="2689"/>
                <a:ext cx="1" cy="3"/>
              </a:xfrm>
              <a:custGeom>
                <a:avLst/>
                <a:gdLst>
                  <a:gd name="T0" fmla="*/ 0 w 1"/>
                  <a:gd name="T1" fmla="*/ 2 h 3"/>
                  <a:gd name="T2" fmla="*/ 0 w 1"/>
                  <a:gd name="T3" fmla="*/ 1 h 3"/>
                  <a:gd name="T4" fmla="*/ 0 w 1"/>
                  <a:gd name="T5" fmla="*/ 1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w 1"/>
                  <a:gd name="T19" fmla="*/ 1 h 3"/>
                  <a:gd name="T20" fmla="*/ 0 w 1"/>
                  <a:gd name="T21" fmla="*/ 2 h 3"/>
                  <a:gd name="T22" fmla="*/ 0 w 1"/>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2"/>
                    </a:moveTo>
                    <a:lnTo>
                      <a:pt x="0" y="1"/>
                    </a:lnTo>
                    <a:lnTo>
                      <a:pt x="0" y="1"/>
                    </a:lnTo>
                    <a:lnTo>
                      <a:pt x="0" y="0"/>
                    </a:lnTo>
                    <a:lnTo>
                      <a:pt x="0" y="0"/>
                    </a:lnTo>
                    <a:lnTo>
                      <a:pt x="0" y="0"/>
                    </a:lnTo>
                    <a:lnTo>
                      <a:pt x="0" y="0"/>
                    </a:lnTo>
                    <a:lnTo>
                      <a:pt x="0" y="0"/>
                    </a:lnTo>
                    <a:lnTo>
                      <a:pt x="0" y="0"/>
                    </a:lnTo>
                    <a:lnTo>
                      <a:pt x="0" y="1"/>
                    </a:lnTo>
                    <a:lnTo>
                      <a:pt x="0" y="2"/>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8" name="Freeform 748"/>
              <p:cNvSpPr>
                <a:spLocks/>
              </p:cNvSpPr>
              <p:nvPr/>
            </p:nvSpPr>
            <p:spPr bwMode="auto">
              <a:xfrm>
                <a:off x="2787" y="2689"/>
                <a:ext cx="1" cy="3"/>
              </a:xfrm>
              <a:custGeom>
                <a:avLst/>
                <a:gdLst>
                  <a:gd name="T0" fmla="*/ 0 w 1"/>
                  <a:gd name="T1" fmla="*/ 2 h 3"/>
                  <a:gd name="T2" fmla="*/ 0 w 1"/>
                  <a:gd name="T3" fmla="*/ 1 h 3"/>
                  <a:gd name="T4" fmla="*/ 0 w 1"/>
                  <a:gd name="T5" fmla="*/ 1 h 3"/>
                  <a:gd name="T6" fmla="*/ 0 w 1"/>
                  <a:gd name="T7" fmla="*/ 0 h 3"/>
                  <a:gd name="T8" fmla="*/ 0 w 1"/>
                  <a:gd name="T9" fmla="*/ 0 h 3"/>
                  <a:gd name="T10" fmla="*/ 0 w 1"/>
                  <a:gd name="T11" fmla="*/ 0 h 3"/>
                  <a:gd name="T12" fmla="*/ 0 w 1"/>
                  <a:gd name="T13" fmla="*/ 0 h 3"/>
                  <a:gd name="T14" fmla="*/ 0 w 1"/>
                  <a:gd name="T15" fmla="*/ 0 h 3"/>
                  <a:gd name="T16" fmla="*/ 0 w 1"/>
                  <a:gd name="T17" fmla="*/ 0 h 3"/>
                  <a:gd name="T18" fmla="*/ 0 w 1"/>
                  <a:gd name="T19" fmla="*/ 1 h 3"/>
                  <a:gd name="T20" fmla="*/ 0 w 1"/>
                  <a:gd name="T21" fmla="*/ 2 h 3"/>
                  <a:gd name="T22" fmla="*/ 0 w 1"/>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2"/>
                    </a:moveTo>
                    <a:lnTo>
                      <a:pt x="0" y="1"/>
                    </a:lnTo>
                    <a:lnTo>
                      <a:pt x="0" y="1"/>
                    </a:lnTo>
                    <a:lnTo>
                      <a:pt x="0" y="0"/>
                    </a:lnTo>
                    <a:lnTo>
                      <a:pt x="0" y="0"/>
                    </a:lnTo>
                    <a:lnTo>
                      <a:pt x="0" y="0"/>
                    </a:lnTo>
                    <a:lnTo>
                      <a:pt x="0" y="0"/>
                    </a:lnTo>
                    <a:lnTo>
                      <a:pt x="0" y="0"/>
                    </a:lnTo>
                    <a:lnTo>
                      <a:pt x="0" y="0"/>
                    </a:lnTo>
                    <a:lnTo>
                      <a:pt x="0" y="1"/>
                    </a:lnTo>
                    <a:lnTo>
                      <a:pt x="0" y="2"/>
                    </a:lnTo>
                    <a:lnTo>
                      <a:pt x="0"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Freeform 749"/>
              <p:cNvSpPr>
                <a:spLocks/>
              </p:cNvSpPr>
              <p:nvPr/>
            </p:nvSpPr>
            <p:spPr bwMode="auto">
              <a:xfrm>
                <a:off x="2793" y="2699"/>
                <a:ext cx="3" cy="1"/>
              </a:xfrm>
              <a:custGeom>
                <a:avLst/>
                <a:gdLst>
                  <a:gd name="T0" fmla="*/ 0 w 3"/>
                  <a:gd name="T1" fmla="*/ 0 h 1"/>
                  <a:gd name="T2" fmla="*/ 1 w 3"/>
                  <a:gd name="T3" fmla="*/ 0 h 1"/>
                  <a:gd name="T4" fmla="*/ 2 w 3"/>
                  <a:gd name="T5" fmla="*/ 0 h 1"/>
                  <a:gd name="T6" fmla="*/ 2 w 3"/>
                  <a:gd name="T7" fmla="*/ 0 h 1"/>
                  <a:gd name="T8" fmla="*/ 2 w 3"/>
                  <a:gd name="T9" fmla="*/ 0 h 1"/>
                  <a:gd name="T10" fmla="*/ 2 w 3"/>
                  <a:gd name="T11" fmla="*/ 0 h 1"/>
                  <a:gd name="T12" fmla="*/ 2 w 3"/>
                  <a:gd name="T13" fmla="*/ 0 h 1"/>
                  <a:gd name="T14" fmla="*/ 1 w 3"/>
                  <a:gd name="T15" fmla="*/ 0 h 1"/>
                  <a:gd name="T16" fmla="*/ 0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0"/>
                    </a:moveTo>
                    <a:lnTo>
                      <a:pt x="1" y="0"/>
                    </a:lnTo>
                    <a:lnTo>
                      <a:pt x="2" y="0"/>
                    </a:lnTo>
                    <a:lnTo>
                      <a:pt x="2" y="0"/>
                    </a:lnTo>
                    <a:lnTo>
                      <a:pt x="2" y="0"/>
                    </a:lnTo>
                    <a:lnTo>
                      <a:pt x="2" y="0"/>
                    </a:lnTo>
                    <a:lnTo>
                      <a:pt x="2"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Freeform 750"/>
              <p:cNvSpPr>
                <a:spLocks/>
              </p:cNvSpPr>
              <p:nvPr/>
            </p:nvSpPr>
            <p:spPr bwMode="auto">
              <a:xfrm>
                <a:off x="2793" y="2699"/>
                <a:ext cx="3" cy="1"/>
              </a:xfrm>
              <a:custGeom>
                <a:avLst/>
                <a:gdLst>
                  <a:gd name="T0" fmla="*/ 0 w 3"/>
                  <a:gd name="T1" fmla="*/ 0 h 1"/>
                  <a:gd name="T2" fmla="*/ 1 w 3"/>
                  <a:gd name="T3" fmla="*/ 0 h 1"/>
                  <a:gd name="T4" fmla="*/ 2 w 3"/>
                  <a:gd name="T5" fmla="*/ 0 h 1"/>
                  <a:gd name="T6" fmla="*/ 2 w 3"/>
                  <a:gd name="T7" fmla="*/ 0 h 1"/>
                  <a:gd name="T8" fmla="*/ 2 w 3"/>
                  <a:gd name="T9" fmla="*/ 0 h 1"/>
                  <a:gd name="T10" fmla="*/ 2 w 3"/>
                  <a:gd name="T11" fmla="*/ 0 h 1"/>
                  <a:gd name="T12" fmla="*/ 2 w 3"/>
                  <a:gd name="T13" fmla="*/ 0 h 1"/>
                  <a:gd name="T14" fmla="*/ 1 w 3"/>
                  <a:gd name="T15" fmla="*/ 0 h 1"/>
                  <a:gd name="T16" fmla="*/ 0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0"/>
                    </a:moveTo>
                    <a:lnTo>
                      <a:pt x="1" y="0"/>
                    </a:lnTo>
                    <a:lnTo>
                      <a:pt x="2" y="0"/>
                    </a:lnTo>
                    <a:lnTo>
                      <a:pt x="2" y="0"/>
                    </a:lnTo>
                    <a:lnTo>
                      <a:pt x="2" y="0"/>
                    </a:lnTo>
                    <a:lnTo>
                      <a:pt x="2" y="0"/>
                    </a:lnTo>
                    <a:lnTo>
                      <a:pt x="2"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2" name="Group 751"/>
            <p:cNvGrpSpPr>
              <a:grpSpLocks/>
            </p:cNvGrpSpPr>
            <p:nvPr/>
          </p:nvGrpSpPr>
          <p:grpSpPr bwMode="auto">
            <a:xfrm>
              <a:off x="3482070" y="2670579"/>
              <a:ext cx="74937" cy="114610"/>
              <a:chOff x="2753" y="2643"/>
              <a:chExt cx="30" cy="32"/>
            </a:xfrm>
          </p:grpSpPr>
          <p:sp>
            <p:nvSpPr>
              <p:cNvPr id="409" name="Freeform 752"/>
              <p:cNvSpPr>
                <a:spLocks/>
              </p:cNvSpPr>
              <p:nvPr/>
            </p:nvSpPr>
            <p:spPr bwMode="auto">
              <a:xfrm>
                <a:off x="2753" y="2643"/>
                <a:ext cx="30" cy="32"/>
              </a:xfrm>
              <a:custGeom>
                <a:avLst/>
                <a:gdLst>
                  <a:gd name="T0" fmla="*/ 0 w 30"/>
                  <a:gd name="T1" fmla="*/ 4 h 32"/>
                  <a:gd name="T2" fmla="*/ 3 w 30"/>
                  <a:gd name="T3" fmla="*/ 5 h 32"/>
                  <a:gd name="T4" fmla="*/ 6 w 30"/>
                  <a:gd name="T5" fmla="*/ 4 h 32"/>
                  <a:gd name="T6" fmla="*/ 6 w 30"/>
                  <a:gd name="T7" fmla="*/ 5 h 32"/>
                  <a:gd name="T8" fmla="*/ 10 w 30"/>
                  <a:gd name="T9" fmla="*/ 5 h 32"/>
                  <a:gd name="T10" fmla="*/ 13 w 30"/>
                  <a:gd name="T11" fmla="*/ 5 h 32"/>
                  <a:gd name="T12" fmla="*/ 14 w 30"/>
                  <a:gd name="T13" fmla="*/ 4 h 32"/>
                  <a:gd name="T14" fmla="*/ 16 w 30"/>
                  <a:gd name="T15" fmla="*/ 4 h 32"/>
                  <a:gd name="T16" fmla="*/ 17 w 30"/>
                  <a:gd name="T17" fmla="*/ 4 h 32"/>
                  <a:gd name="T18" fmla="*/ 17 w 30"/>
                  <a:gd name="T19" fmla="*/ 2 h 32"/>
                  <a:gd name="T20" fmla="*/ 19 w 30"/>
                  <a:gd name="T21" fmla="*/ 0 h 32"/>
                  <a:gd name="T22" fmla="*/ 23 w 30"/>
                  <a:gd name="T23" fmla="*/ 1 h 32"/>
                  <a:gd name="T24" fmla="*/ 24 w 30"/>
                  <a:gd name="T25" fmla="*/ 4 h 32"/>
                  <a:gd name="T26" fmla="*/ 24 w 30"/>
                  <a:gd name="T27" fmla="*/ 6 h 32"/>
                  <a:gd name="T28" fmla="*/ 24 w 30"/>
                  <a:gd name="T29" fmla="*/ 7 h 32"/>
                  <a:gd name="T30" fmla="*/ 26 w 30"/>
                  <a:gd name="T31" fmla="*/ 8 h 32"/>
                  <a:gd name="T32" fmla="*/ 28 w 30"/>
                  <a:gd name="T33" fmla="*/ 9 h 32"/>
                  <a:gd name="T34" fmla="*/ 28 w 30"/>
                  <a:gd name="T35" fmla="*/ 11 h 32"/>
                  <a:gd name="T36" fmla="*/ 27 w 30"/>
                  <a:gd name="T37" fmla="*/ 12 h 32"/>
                  <a:gd name="T38" fmla="*/ 25 w 30"/>
                  <a:gd name="T39" fmla="*/ 12 h 32"/>
                  <a:gd name="T40" fmla="*/ 26 w 30"/>
                  <a:gd name="T41" fmla="*/ 16 h 32"/>
                  <a:gd name="T42" fmla="*/ 26 w 30"/>
                  <a:gd name="T43" fmla="*/ 18 h 32"/>
                  <a:gd name="T44" fmla="*/ 27 w 30"/>
                  <a:gd name="T45" fmla="*/ 20 h 32"/>
                  <a:gd name="T46" fmla="*/ 28 w 30"/>
                  <a:gd name="T47" fmla="*/ 21 h 32"/>
                  <a:gd name="T48" fmla="*/ 28 w 30"/>
                  <a:gd name="T49" fmla="*/ 24 h 32"/>
                  <a:gd name="T50" fmla="*/ 29 w 30"/>
                  <a:gd name="T51" fmla="*/ 28 h 32"/>
                  <a:gd name="T52" fmla="*/ 28 w 30"/>
                  <a:gd name="T53" fmla="*/ 30 h 32"/>
                  <a:gd name="T54" fmla="*/ 26 w 30"/>
                  <a:gd name="T55" fmla="*/ 31 h 32"/>
                  <a:gd name="T56" fmla="*/ 24 w 30"/>
                  <a:gd name="T57" fmla="*/ 30 h 32"/>
                  <a:gd name="T58" fmla="*/ 23 w 30"/>
                  <a:gd name="T59" fmla="*/ 29 h 32"/>
                  <a:gd name="T60" fmla="*/ 22 w 30"/>
                  <a:gd name="T61" fmla="*/ 29 h 32"/>
                  <a:gd name="T62" fmla="*/ 20 w 30"/>
                  <a:gd name="T63" fmla="*/ 27 h 32"/>
                  <a:gd name="T64" fmla="*/ 20 w 30"/>
                  <a:gd name="T65" fmla="*/ 25 h 32"/>
                  <a:gd name="T66" fmla="*/ 20 w 30"/>
                  <a:gd name="T67" fmla="*/ 23 h 32"/>
                  <a:gd name="T68" fmla="*/ 18 w 30"/>
                  <a:gd name="T69" fmla="*/ 23 h 32"/>
                  <a:gd name="T70" fmla="*/ 18 w 30"/>
                  <a:gd name="T71" fmla="*/ 25 h 32"/>
                  <a:gd name="T72" fmla="*/ 19 w 30"/>
                  <a:gd name="T73" fmla="*/ 27 h 32"/>
                  <a:gd name="T74" fmla="*/ 19 w 30"/>
                  <a:gd name="T75" fmla="*/ 30 h 32"/>
                  <a:gd name="T76" fmla="*/ 16 w 30"/>
                  <a:gd name="T77" fmla="*/ 30 h 32"/>
                  <a:gd name="T78" fmla="*/ 16 w 30"/>
                  <a:gd name="T79" fmla="*/ 29 h 32"/>
                  <a:gd name="T80" fmla="*/ 16 w 30"/>
                  <a:gd name="T81" fmla="*/ 27 h 32"/>
                  <a:gd name="T82" fmla="*/ 16 w 30"/>
                  <a:gd name="T83" fmla="*/ 26 h 32"/>
                  <a:gd name="T84" fmla="*/ 15 w 30"/>
                  <a:gd name="T85" fmla="*/ 26 h 32"/>
                  <a:gd name="T86" fmla="*/ 14 w 30"/>
                  <a:gd name="T87" fmla="*/ 25 h 32"/>
                  <a:gd name="T88" fmla="*/ 13 w 30"/>
                  <a:gd name="T89" fmla="*/ 23 h 32"/>
                  <a:gd name="T90" fmla="*/ 13 w 30"/>
                  <a:gd name="T91" fmla="*/ 21 h 32"/>
                  <a:gd name="T92" fmla="*/ 12 w 30"/>
                  <a:gd name="T93" fmla="*/ 20 h 32"/>
                  <a:gd name="T94" fmla="*/ 12 w 30"/>
                  <a:gd name="T95" fmla="*/ 18 h 32"/>
                  <a:gd name="T96" fmla="*/ 13 w 30"/>
                  <a:gd name="T97" fmla="*/ 17 h 32"/>
                  <a:gd name="T98" fmla="*/ 12 w 30"/>
                  <a:gd name="T99" fmla="*/ 14 h 32"/>
                  <a:gd name="T100" fmla="*/ 12 w 30"/>
                  <a:gd name="T101" fmla="*/ 11 h 32"/>
                  <a:gd name="T102" fmla="*/ 11 w 30"/>
                  <a:gd name="T103" fmla="*/ 9 h 32"/>
                  <a:gd name="T104" fmla="*/ 6 w 30"/>
                  <a:gd name="T105" fmla="*/ 8 h 32"/>
                  <a:gd name="T106" fmla="*/ 6 w 30"/>
                  <a:gd name="T107" fmla="*/ 6 h 32"/>
                  <a:gd name="T108" fmla="*/ 5 w 30"/>
                  <a:gd name="T109" fmla="*/ 6 h 32"/>
                  <a:gd name="T110" fmla="*/ 3 w 30"/>
                  <a:gd name="T111" fmla="*/ 6 h 32"/>
                  <a:gd name="T112" fmla="*/ 0 w 30"/>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32">
                    <a:moveTo>
                      <a:pt x="0" y="6"/>
                    </a:moveTo>
                    <a:lnTo>
                      <a:pt x="0" y="4"/>
                    </a:lnTo>
                    <a:lnTo>
                      <a:pt x="3" y="4"/>
                    </a:lnTo>
                    <a:lnTo>
                      <a:pt x="3" y="5"/>
                    </a:lnTo>
                    <a:lnTo>
                      <a:pt x="5" y="5"/>
                    </a:lnTo>
                    <a:lnTo>
                      <a:pt x="6" y="4"/>
                    </a:lnTo>
                    <a:lnTo>
                      <a:pt x="6" y="4"/>
                    </a:lnTo>
                    <a:lnTo>
                      <a:pt x="6" y="5"/>
                    </a:lnTo>
                    <a:lnTo>
                      <a:pt x="7" y="5"/>
                    </a:lnTo>
                    <a:lnTo>
                      <a:pt x="10" y="5"/>
                    </a:lnTo>
                    <a:lnTo>
                      <a:pt x="12" y="5"/>
                    </a:lnTo>
                    <a:lnTo>
                      <a:pt x="13" y="5"/>
                    </a:lnTo>
                    <a:lnTo>
                      <a:pt x="14" y="5"/>
                    </a:lnTo>
                    <a:lnTo>
                      <a:pt x="14" y="4"/>
                    </a:lnTo>
                    <a:lnTo>
                      <a:pt x="15" y="4"/>
                    </a:lnTo>
                    <a:lnTo>
                      <a:pt x="16" y="4"/>
                    </a:lnTo>
                    <a:lnTo>
                      <a:pt x="16" y="4"/>
                    </a:lnTo>
                    <a:lnTo>
                      <a:pt x="17" y="4"/>
                    </a:lnTo>
                    <a:lnTo>
                      <a:pt x="17" y="3"/>
                    </a:lnTo>
                    <a:lnTo>
                      <a:pt x="17" y="2"/>
                    </a:lnTo>
                    <a:lnTo>
                      <a:pt x="18" y="1"/>
                    </a:lnTo>
                    <a:lnTo>
                      <a:pt x="19" y="0"/>
                    </a:lnTo>
                    <a:lnTo>
                      <a:pt x="21" y="0"/>
                    </a:lnTo>
                    <a:lnTo>
                      <a:pt x="23" y="1"/>
                    </a:lnTo>
                    <a:lnTo>
                      <a:pt x="24" y="3"/>
                    </a:lnTo>
                    <a:lnTo>
                      <a:pt x="24" y="4"/>
                    </a:lnTo>
                    <a:lnTo>
                      <a:pt x="24" y="5"/>
                    </a:lnTo>
                    <a:lnTo>
                      <a:pt x="24" y="6"/>
                    </a:lnTo>
                    <a:lnTo>
                      <a:pt x="23" y="7"/>
                    </a:lnTo>
                    <a:lnTo>
                      <a:pt x="24" y="7"/>
                    </a:lnTo>
                    <a:lnTo>
                      <a:pt x="25" y="7"/>
                    </a:lnTo>
                    <a:lnTo>
                      <a:pt x="26" y="8"/>
                    </a:lnTo>
                    <a:lnTo>
                      <a:pt x="28" y="8"/>
                    </a:lnTo>
                    <a:lnTo>
                      <a:pt x="28" y="9"/>
                    </a:lnTo>
                    <a:lnTo>
                      <a:pt x="28" y="10"/>
                    </a:lnTo>
                    <a:lnTo>
                      <a:pt x="28" y="11"/>
                    </a:lnTo>
                    <a:lnTo>
                      <a:pt x="28" y="12"/>
                    </a:lnTo>
                    <a:lnTo>
                      <a:pt x="27" y="12"/>
                    </a:lnTo>
                    <a:lnTo>
                      <a:pt x="26" y="12"/>
                    </a:lnTo>
                    <a:lnTo>
                      <a:pt x="25" y="12"/>
                    </a:lnTo>
                    <a:lnTo>
                      <a:pt x="26" y="12"/>
                    </a:lnTo>
                    <a:lnTo>
                      <a:pt x="26" y="16"/>
                    </a:lnTo>
                    <a:lnTo>
                      <a:pt x="26" y="17"/>
                    </a:lnTo>
                    <a:lnTo>
                      <a:pt x="26" y="18"/>
                    </a:lnTo>
                    <a:lnTo>
                      <a:pt x="26" y="19"/>
                    </a:lnTo>
                    <a:lnTo>
                      <a:pt x="27" y="20"/>
                    </a:lnTo>
                    <a:lnTo>
                      <a:pt x="27" y="21"/>
                    </a:lnTo>
                    <a:lnTo>
                      <a:pt x="28" y="21"/>
                    </a:lnTo>
                    <a:lnTo>
                      <a:pt x="28" y="23"/>
                    </a:lnTo>
                    <a:lnTo>
                      <a:pt x="28" y="24"/>
                    </a:lnTo>
                    <a:lnTo>
                      <a:pt x="29" y="26"/>
                    </a:lnTo>
                    <a:lnTo>
                      <a:pt x="29" y="28"/>
                    </a:lnTo>
                    <a:lnTo>
                      <a:pt x="29" y="30"/>
                    </a:lnTo>
                    <a:lnTo>
                      <a:pt x="28" y="30"/>
                    </a:lnTo>
                    <a:lnTo>
                      <a:pt x="28" y="30"/>
                    </a:lnTo>
                    <a:lnTo>
                      <a:pt x="26" y="31"/>
                    </a:lnTo>
                    <a:lnTo>
                      <a:pt x="24" y="30"/>
                    </a:lnTo>
                    <a:lnTo>
                      <a:pt x="24" y="30"/>
                    </a:lnTo>
                    <a:lnTo>
                      <a:pt x="24" y="30"/>
                    </a:lnTo>
                    <a:lnTo>
                      <a:pt x="23" y="29"/>
                    </a:lnTo>
                    <a:lnTo>
                      <a:pt x="22" y="28"/>
                    </a:lnTo>
                    <a:lnTo>
                      <a:pt x="22" y="29"/>
                    </a:lnTo>
                    <a:lnTo>
                      <a:pt x="21" y="28"/>
                    </a:lnTo>
                    <a:lnTo>
                      <a:pt x="20" y="27"/>
                    </a:lnTo>
                    <a:lnTo>
                      <a:pt x="20" y="26"/>
                    </a:lnTo>
                    <a:lnTo>
                      <a:pt x="20" y="25"/>
                    </a:lnTo>
                    <a:lnTo>
                      <a:pt x="20" y="24"/>
                    </a:lnTo>
                    <a:lnTo>
                      <a:pt x="20" y="23"/>
                    </a:lnTo>
                    <a:lnTo>
                      <a:pt x="19" y="23"/>
                    </a:lnTo>
                    <a:lnTo>
                      <a:pt x="18" y="23"/>
                    </a:lnTo>
                    <a:lnTo>
                      <a:pt x="17" y="24"/>
                    </a:lnTo>
                    <a:lnTo>
                      <a:pt x="18" y="25"/>
                    </a:lnTo>
                    <a:lnTo>
                      <a:pt x="18" y="26"/>
                    </a:lnTo>
                    <a:lnTo>
                      <a:pt x="19" y="27"/>
                    </a:lnTo>
                    <a:lnTo>
                      <a:pt x="19" y="29"/>
                    </a:lnTo>
                    <a:lnTo>
                      <a:pt x="19" y="30"/>
                    </a:lnTo>
                    <a:lnTo>
                      <a:pt x="17" y="30"/>
                    </a:lnTo>
                    <a:lnTo>
                      <a:pt x="16" y="30"/>
                    </a:lnTo>
                    <a:lnTo>
                      <a:pt x="16" y="30"/>
                    </a:lnTo>
                    <a:lnTo>
                      <a:pt x="16" y="29"/>
                    </a:lnTo>
                    <a:lnTo>
                      <a:pt x="16" y="28"/>
                    </a:lnTo>
                    <a:lnTo>
                      <a:pt x="16" y="27"/>
                    </a:lnTo>
                    <a:lnTo>
                      <a:pt x="16" y="26"/>
                    </a:lnTo>
                    <a:lnTo>
                      <a:pt x="16" y="26"/>
                    </a:lnTo>
                    <a:lnTo>
                      <a:pt x="16" y="26"/>
                    </a:lnTo>
                    <a:lnTo>
                      <a:pt x="15" y="26"/>
                    </a:lnTo>
                    <a:lnTo>
                      <a:pt x="15" y="25"/>
                    </a:lnTo>
                    <a:lnTo>
                      <a:pt x="14" y="25"/>
                    </a:lnTo>
                    <a:lnTo>
                      <a:pt x="13" y="24"/>
                    </a:lnTo>
                    <a:lnTo>
                      <a:pt x="13"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6" y="8"/>
                    </a:lnTo>
                    <a:lnTo>
                      <a:pt x="6" y="7"/>
                    </a:lnTo>
                    <a:lnTo>
                      <a:pt x="6"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 name="Freeform 753"/>
              <p:cNvSpPr>
                <a:spLocks/>
              </p:cNvSpPr>
              <p:nvPr/>
            </p:nvSpPr>
            <p:spPr bwMode="auto">
              <a:xfrm>
                <a:off x="2753" y="2643"/>
                <a:ext cx="30" cy="32"/>
              </a:xfrm>
              <a:custGeom>
                <a:avLst/>
                <a:gdLst>
                  <a:gd name="T0" fmla="*/ 0 w 30"/>
                  <a:gd name="T1" fmla="*/ 4 h 32"/>
                  <a:gd name="T2" fmla="*/ 3 w 30"/>
                  <a:gd name="T3" fmla="*/ 5 h 32"/>
                  <a:gd name="T4" fmla="*/ 6 w 30"/>
                  <a:gd name="T5" fmla="*/ 4 h 32"/>
                  <a:gd name="T6" fmla="*/ 6 w 30"/>
                  <a:gd name="T7" fmla="*/ 5 h 32"/>
                  <a:gd name="T8" fmla="*/ 10 w 30"/>
                  <a:gd name="T9" fmla="*/ 5 h 32"/>
                  <a:gd name="T10" fmla="*/ 13 w 30"/>
                  <a:gd name="T11" fmla="*/ 5 h 32"/>
                  <a:gd name="T12" fmla="*/ 14 w 30"/>
                  <a:gd name="T13" fmla="*/ 4 h 32"/>
                  <a:gd name="T14" fmla="*/ 16 w 30"/>
                  <a:gd name="T15" fmla="*/ 4 h 32"/>
                  <a:gd name="T16" fmla="*/ 17 w 30"/>
                  <a:gd name="T17" fmla="*/ 4 h 32"/>
                  <a:gd name="T18" fmla="*/ 17 w 30"/>
                  <a:gd name="T19" fmla="*/ 2 h 32"/>
                  <a:gd name="T20" fmla="*/ 19 w 30"/>
                  <a:gd name="T21" fmla="*/ 0 h 32"/>
                  <a:gd name="T22" fmla="*/ 23 w 30"/>
                  <a:gd name="T23" fmla="*/ 1 h 32"/>
                  <a:gd name="T24" fmla="*/ 24 w 30"/>
                  <a:gd name="T25" fmla="*/ 4 h 32"/>
                  <a:gd name="T26" fmla="*/ 24 w 30"/>
                  <a:gd name="T27" fmla="*/ 6 h 32"/>
                  <a:gd name="T28" fmla="*/ 24 w 30"/>
                  <a:gd name="T29" fmla="*/ 7 h 32"/>
                  <a:gd name="T30" fmla="*/ 26 w 30"/>
                  <a:gd name="T31" fmla="*/ 8 h 32"/>
                  <a:gd name="T32" fmla="*/ 28 w 30"/>
                  <a:gd name="T33" fmla="*/ 9 h 32"/>
                  <a:gd name="T34" fmla="*/ 28 w 30"/>
                  <a:gd name="T35" fmla="*/ 11 h 32"/>
                  <a:gd name="T36" fmla="*/ 27 w 30"/>
                  <a:gd name="T37" fmla="*/ 12 h 32"/>
                  <a:gd name="T38" fmla="*/ 25 w 30"/>
                  <a:gd name="T39" fmla="*/ 12 h 32"/>
                  <a:gd name="T40" fmla="*/ 26 w 30"/>
                  <a:gd name="T41" fmla="*/ 16 h 32"/>
                  <a:gd name="T42" fmla="*/ 26 w 30"/>
                  <a:gd name="T43" fmla="*/ 18 h 32"/>
                  <a:gd name="T44" fmla="*/ 27 w 30"/>
                  <a:gd name="T45" fmla="*/ 20 h 32"/>
                  <a:gd name="T46" fmla="*/ 28 w 30"/>
                  <a:gd name="T47" fmla="*/ 21 h 32"/>
                  <a:gd name="T48" fmla="*/ 28 w 30"/>
                  <a:gd name="T49" fmla="*/ 24 h 32"/>
                  <a:gd name="T50" fmla="*/ 29 w 30"/>
                  <a:gd name="T51" fmla="*/ 28 h 32"/>
                  <a:gd name="T52" fmla="*/ 28 w 30"/>
                  <a:gd name="T53" fmla="*/ 30 h 32"/>
                  <a:gd name="T54" fmla="*/ 26 w 30"/>
                  <a:gd name="T55" fmla="*/ 31 h 32"/>
                  <a:gd name="T56" fmla="*/ 24 w 30"/>
                  <a:gd name="T57" fmla="*/ 30 h 32"/>
                  <a:gd name="T58" fmla="*/ 23 w 30"/>
                  <a:gd name="T59" fmla="*/ 29 h 32"/>
                  <a:gd name="T60" fmla="*/ 22 w 30"/>
                  <a:gd name="T61" fmla="*/ 29 h 32"/>
                  <a:gd name="T62" fmla="*/ 20 w 30"/>
                  <a:gd name="T63" fmla="*/ 27 h 32"/>
                  <a:gd name="T64" fmla="*/ 20 w 30"/>
                  <a:gd name="T65" fmla="*/ 25 h 32"/>
                  <a:gd name="T66" fmla="*/ 20 w 30"/>
                  <a:gd name="T67" fmla="*/ 23 h 32"/>
                  <a:gd name="T68" fmla="*/ 18 w 30"/>
                  <a:gd name="T69" fmla="*/ 23 h 32"/>
                  <a:gd name="T70" fmla="*/ 18 w 30"/>
                  <a:gd name="T71" fmla="*/ 25 h 32"/>
                  <a:gd name="T72" fmla="*/ 19 w 30"/>
                  <a:gd name="T73" fmla="*/ 27 h 32"/>
                  <a:gd name="T74" fmla="*/ 19 w 30"/>
                  <a:gd name="T75" fmla="*/ 30 h 32"/>
                  <a:gd name="T76" fmla="*/ 16 w 30"/>
                  <a:gd name="T77" fmla="*/ 30 h 32"/>
                  <a:gd name="T78" fmla="*/ 16 w 30"/>
                  <a:gd name="T79" fmla="*/ 29 h 32"/>
                  <a:gd name="T80" fmla="*/ 16 w 30"/>
                  <a:gd name="T81" fmla="*/ 27 h 32"/>
                  <a:gd name="T82" fmla="*/ 16 w 30"/>
                  <a:gd name="T83" fmla="*/ 26 h 32"/>
                  <a:gd name="T84" fmla="*/ 15 w 30"/>
                  <a:gd name="T85" fmla="*/ 26 h 32"/>
                  <a:gd name="T86" fmla="*/ 14 w 30"/>
                  <a:gd name="T87" fmla="*/ 25 h 32"/>
                  <a:gd name="T88" fmla="*/ 13 w 30"/>
                  <a:gd name="T89" fmla="*/ 23 h 32"/>
                  <a:gd name="T90" fmla="*/ 13 w 30"/>
                  <a:gd name="T91" fmla="*/ 21 h 32"/>
                  <a:gd name="T92" fmla="*/ 12 w 30"/>
                  <a:gd name="T93" fmla="*/ 20 h 32"/>
                  <a:gd name="T94" fmla="*/ 12 w 30"/>
                  <a:gd name="T95" fmla="*/ 18 h 32"/>
                  <a:gd name="T96" fmla="*/ 13 w 30"/>
                  <a:gd name="T97" fmla="*/ 17 h 32"/>
                  <a:gd name="T98" fmla="*/ 12 w 30"/>
                  <a:gd name="T99" fmla="*/ 14 h 32"/>
                  <a:gd name="T100" fmla="*/ 12 w 30"/>
                  <a:gd name="T101" fmla="*/ 11 h 32"/>
                  <a:gd name="T102" fmla="*/ 11 w 30"/>
                  <a:gd name="T103" fmla="*/ 9 h 32"/>
                  <a:gd name="T104" fmla="*/ 6 w 30"/>
                  <a:gd name="T105" fmla="*/ 8 h 32"/>
                  <a:gd name="T106" fmla="*/ 6 w 30"/>
                  <a:gd name="T107" fmla="*/ 6 h 32"/>
                  <a:gd name="T108" fmla="*/ 5 w 30"/>
                  <a:gd name="T109" fmla="*/ 6 h 32"/>
                  <a:gd name="T110" fmla="*/ 3 w 30"/>
                  <a:gd name="T111" fmla="*/ 6 h 32"/>
                  <a:gd name="T112" fmla="*/ 0 w 30"/>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32">
                    <a:moveTo>
                      <a:pt x="0" y="6"/>
                    </a:moveTo>
                    <a:lnTo>
                      <a:pt x="0" y="4"/>
                    </a:lnTo>
                    <a:lnTo>
                      <a:pt x="3" y="4"/>
                    </a:lnTo>
                    <a:lnTo>
                      <a:pt x="3" y="5"/>
                    </a:lnTo>
                    <a:lnTo>
                      <a:pt x="5" y="5"/>
                    </a:lnTo>
                    <a:lnTo>
                      <a:pt x="6" y="4"/>
                    </a:lnTo>
                    <a:lnTo>
                      <a:pt x="6" y="4"/>
                    </a:lnTo>
                    <a:lnTo>
                      <a:pt x="6" y="5"/>
                    </a:lnTo>
                    <a:lnTo>
                      <a:pt x="7" y="5"/>
                    </a:lnTo>
                    <a:lnTo>
                      <a:pt x="10" y="5"/>
                    </a:lnTo>
                    <a:lnTo>
                      <a:pt x="12" y="5"/>
                    </a:lnTo>
                    <a:lnTo>
                      <a:pt x="13" y="5"/>
                    </a:lnTo>
                    <a:lnTo>
                      <a:pt x="14" y="5"/>
                    </a:lnTo>
                    <a:lnTo>
                      <a:pt x="14" y="4"/>
                    </a:lnTo>
                    <a:lnTo>
                      <a:pt x="15" y="4"/>
                    </a:lnTo>
                    <a:lnTo>
                      <a:pt x="16" y="4"/>
                    </a:lnTo>
                    <a:lnTo>
                      <a:pt x="16" y="4"/>
                    </a:lnTo>
                    <a:lnTo>
                      <a:pt x="17" y="4"/>
                    </a:lnTo>
                    <a:lnTo>
                      <a:pt x="17" y="3"/>
                    </a:lnTo>
                    <a:lnTo>
                      <a:pt x="17" y="2"/>
                    </a:lnTo>
                    <a:lnTo>
                      <a:pt x="18" y="1"/>
                    </a:lnTo>
                    <a:lnTo>
                      <a:pt x="19" y="0"/>
                    </a:lnTo>
                    <a:lnTo>
                      <a:pt x="21" y="0"/>
                    </a:lnTo>
                    <a:lnTo>
                      <a:pt x="23" y="1"/>
                    </a:lnTo>
                    <a:lnTo>
                      <a:pt x="24" y="3"/>
                    </a:lnTo>
                    <a:lnTo>
                      <a:pt x="24" y="4"/>
                    </a:lnTo>
                    <a:lnTo>
                      <a:pt x="24" y="5"/>
                    </a:lnTo>
                    <a:lnTo>
                      <a:pt x="24" y="6"/>
                    </a:lnTo>
                    <a:lnTo>
                      <a:pt x="23" y="7"/>
                    </a:lnTo>
                    <a:lnTo>
                      <a:pt x="24" y="7"/>
                    </a:lnTo>
                    <a:lnTo>
                      <a:pt x="25" y="7"/>
                    </a:lnTo>
                    <a:lnTo>
                      <a:pt x="26" y="8"/>
                    </a:lnTo>
                    <a:lnTo>
                      <a:pt x="28" y="8"/>
                    </a:lnTo>
                    <a:lnTo>
                      <a:pt x="28" y="9"/>
                    </a:lnTo>
                    <a:lnTo>
                      <a:pt x="28" y="10"/>
                    </a:lnTo>
                    <a:lnTo>
                      <a:pt x="28" y="11"/>
                    </a:lnTo>
                    <a:lnTo>
                      <a:pt x="28" y="12"/>
                    </a:lnTo>
                    <a:lnTo>
                      <a:pt x="27" y="12"/>
                    </a:lnTo>
                    <a:lnTo>
                      <a:pt x="26" y="12"/>
                    </a:lnTo>
                    <a:lnTo>
                      <a:pt x="25" y="12"/>
                    </a:lnTo>
                    <a:lnTo>
                      <a:pt x="26" y="12"/>
                    </a:lnTo>
                    <a:lnTo>
                      <a:pt x="26" y="16"/>
                    </a:lnTo>
                    <a:lnTo>
                      <a:pt x="26" y="17"/>
                    </a:lnTo>
                    <a:lnTo>
                      <a:pt x="26" y="18"/>
                    </a:lnTo>
                    <a:lnTo>
                      <a:pt x="26" y="19"/>
                    </a:lnTo>
                    <a:lnTo>
                      <a:pt x="27" y="20"/>
                    </a:lnTo>
                    <a:lnTo>
                      <a:pt x="27" y="21"/>
                    </a:lnTo>
                    <a:lnTo>
                      <a:pt x="28" y="21"/>
                    </a:lnTo>
                    <a:lnTo>
                      <a:pt x="28" y="23"/>
                    </a:lnTo>
                    <a:lnTo>
                      <a:pt x="28" y="24"/>
                    </a:lnTo>
                    <a:lnTo>
                      <a:pt x="29" y="26"/>
                    </a:lnTo>
                    <a:lnTo>
                      <a:pt x="29" y="28"/>
                    </a:lnTo>
                    <a:lnTo>
                      <a:pt x="29" y="30"/>
                    </a:lnTo>
                    <a:lnTo>
                      <a:pt x="28" y="30"/>
                    </a:lnTo>
                    <a:lnTo>
                      <a:pt x="28" y="30"/>
                    </a:lnTo>
                    <a:lnTo>
                      <a:pt x="26" y="31"/>
                    </a:lnTo>
                    <a:lnTo>
                      <a:pt x="24" y="30"/>
                    </a:lnTo>
                    <a:lnTo>
                      <a:pt x="24" y="30"/>
                    </a:lnTo>
                    <a:lnTo>
                      <a:pt x="24" y="30"/>
                    </a:lnTo>
                    <a:lnTo>
                      <a:pt x="23" y="29"/>
                    </a:lnTo>
                    <a:lnTo>
                      <a:pt x="22" y="28"/>
                    </a:lnTo>
                    <a:lnTo>
                      <a:pt x="22" y="29"/>
                    </a:lnTo>
                    <a:lnTo>
                      <a:pt x="21" y="28"/>
                    </a:lnTo>
                    <a:lnTo>
                      <a:pt x="20" y="27"/>
                    </a:lnTo>
                    <a:lnTo>
                      <a:pt x="20" y="26"/>
                    </a:lnTo>
                    <a:lnTo>
                      <a:pt x="20" y="25"/>
                    </a:lnTo>
                    <a:lnTo>
                      <a:pt x="20" y="24"/>
                    </a:lnTo>
                    <a:lnTo>
                      <a:pt x="20" y="23"/>
                    </a:lnTo>
                    <a:lnTo>
                      <a:pt x="19" y="23"/>
                    </a:lnTo>
                    <a:lnTo>
                      <a:pt x="18" y="23"/>
                    </a:lnTo>
                    <a:lnTo>
                      <a:pt x="17" y="24"/>
                    </a:lnTo>
                    <a:lnTo>
                      <a:pt x="18" y="25"/>
                    </a:lnTo>
                    <a:lnTo>
                      <a:pt x="18" y="26"/>
                    </a:lnTo>
                    <a:lnTo>
                      <a:pt x="19" y="27"/>
                    </a:lnTo>
                    <a:lnTo>
                      <a:pt x="19" y="29"/>
                    </a:lnTo>
                    <a:lnTo>
                      <a:pt x="19" y="30"/>
                    </a:lnTo>
                    <a:lnTo>
                      <a:pt x="17" y="30"/>
                    </a:lnTo>
                    <a:lnTo>
                      <a:pt x="16" y="30"/>
                    </a:lnTo>
                    <a:lnTo>
                      <a:pt x="16" y="30"/>
                    </a:lnTo>
                    <a:lnTo>
                      <a:pt x="16" y="29"/>
                    </a:lnTo>
                    <a:lnTo>
                      <a:pt x="16" y="28"/>
                    </a:lnTo>
                    <a:lnTo>
                      <a:pt x="16" y="27"/>
                    </a:lnTo>
                    <a:lnTo>
                      <a:pt x="16" y="26"/>
                    </a:lnTo>
                    <a:lnTo>
                      <a:pt x="16" y="26"/>
                    </a:lnTo>
                    <a:lnTo>
                      <a:pt x="16" y="26"/>
                    </a:lnTo>
                    <a:lnTo>
                      <a:pt x="15" y="26"/>
                    </a:lnTo>
                    <a:lnTo>
                      <a:pt x="15" y="25"/>
                    </a:lnTo>
                    <a:lnTo>
                      <a:pt x="14" y="25"/>
                    </a:lnTo>
                    <a:lnTo>
                      <a:pt x="13" y="24"/>
                    </a:lnTo>
                    <a:lnTo>
                      <a:pt x="13" y="23"/>
                    </a:lnTo>
                    <a:lnTo>
                      <a:pt x="13" y="22"/>
                    </a:lnTo>
                    <a:lnTo>
                      <a:pt x="13" y="21"/>
                    </a:lnTo>
                    <a:lnTo>
                      <a:pt x="13" y="21"/>
                    </a:lnTo>
                    <a:lnTo>
                      <a:pt x="12" y="20"/>
                    </a:lnTo>
                    <a:lnTo>
                      <a:pt x="12" y="19"/>
                    </a:lnTo>
                    <a:lnTo>
                      <a:pt x="12" y="18"/>
                    </a:lnTo>
                    <a:lnTo>
                      <a:pt x="12" y="17"/>
                    </a:lnTo>
                    <a:lnTo>
                      <a:pt x="13" y="17"/>
                    </a:lnTo>
                    <a:lnTo>
                      <a:pt x="12" y="16"/>
                    </a:lnTo>
                    <a:lnTo>
                      <a:pt x="12" y="14"/>
                    </a:lnTo>
                    <a:lnTo>
                      <a:pt x="11" y="12"/>
                    </a:lnTo>
                    <a:lnTo>
                      <a:pt x="12" y="11"/>
                    </a:lnTo>
                    <a:lnTo>
                      <a:pt x="12" y="10"/>
                    </a:lnTo>
                    <a:lnTo>
                      <a:pt x="11" y="9"/>
                    </a:lnTo>
                    <a:lnTo>
                      <a:pt x="8" y="8"/>
                    </a:lnTo>
                    <a:lnTo>
                      <a:pt x="6" y="8"/>
                    </a:lnTo>
                    <a:lnTo>
                      <a:pt x="6" y="7"/>
                    </a:lnTo>
                    <a:lnTo>
                      <a:pt x="6" y="6"/>
                    </a:lnTo>
                    <a:lnTo>
                      <a:pt x="6" y="6"/>
                    </a:lnTo>
                    <a:lnTo>
                      <a:pt x="5" y="6"/>
                    </a:lnTo>
                    <a:lnTo>
                      <a:pt x="4" y="6"/>
                    </a:lnTo>
                    <a:lnTo>
                      <a:pt x="3"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 name="Freeform 754"/>
              <p:cNvSpPr>
                <a:spLocks/>
              </p:cNvSpPr>
              <p:nvPr/>
            </p:nvSpPr>
            <p:spPr bwMode="auto">
              <a:xfrm>
                <a:off x="2761" y="2648"/>
                <a:ext cx="3" cy="1"/>
              </a:xfrm>
              <a:custGeom>
                <a:avLst/>
                <a:gdLst>
                  <a:gd name="T0" fmla="*/ 2 w 3"/>
                  <a:gd name="T1" fmla="*/ 0 h 1"/>
                  <a:gd name="T2" fmla="*/ 1 w 3"/>
                  <a:gd name="T3" fmla="*/ 0 h 1"/>
                  <a:gd name="T4" fmla="*/ 0 w 3"/>
                  <a:gd name="T5" fmla="*/ 0 h 1"/>
                  <a:gd name="T6" fmla="*/ 0 w 3"/>
                  <a:gd name="T7" fmla="*/ 0 h 1"/>
                  <a:gd name="T8" fmla="*/ 0 w 3"/>
                  <a:gd name="T9" fmla="*/ 0 h 1"/>
                  <a:gd name="T10" fmla="*/ 0 w 3"/>
                  <a:gd name="T11" fmla="*/ 0 h 1"/>
                  <a:gd name="T12" fmla="*/ 1 w 3"/>
                  <a:gd name="T13" fmla="*/ 0 h 1"/>
                  <a:gd name="T14" fmla="*/ 1 w 3"/>
                  <a:gd name="T15" fmla="*/ 0 h 1"/>
                  <a:gd name="T16" fmla="*/ 2 w 3"/>
                  <a:gd name="T17" fmla="*/ 0 h 1"/>
                  <a:gd name="T18" fmla="*/ 2 w 3"/>
                  <a:gd name="T19" fmla="*/ 0 h 1"/>
                  <a:gd name="T20" fmla="*/ 2 w 3"/>
                  <a:gd name="T21" fmla="*/ 0 h 1"/>
                  <a:gd name="T22" fmla="*/ 2 w 3"/>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
                    <a:moveTo>
                      <a:pt x="2" y="0"/>
                    </a:moveTo>
                    <a:lnTo>
                      <a:pt x="1" y="0"/>
                    </a:lnTo>
                    <a:lnTo>
                      <a:pt x="0" y="0"/>
                    </a:lnTo>
                    <a:lnTo>
                      <a:pt x="0" y="0"/>
                    </a:lnTo>
                    <a:lnTo>
                      <a:pt x="0" y="0"/>
                    </a:lnTo>
                    <a:lnTo>
                      <a:pt x="0" y="0"/>
                    </a:lnTo>
                    <a:lnTo>
                      <a:pt x="1" y="0"/>
                    </a:lnTo>
                    <a:lnTo>
                      <a:pt x="1" y="0"/>
                    </a:lnTo>
                    <a:lnTo>
                      <a:pt x="2" y="0"/>
                    </a:lnTo>
                    <a:lnTo>
                      <a:pt x="2" y="0"/>
                    </a:lnTo>
                    <a:lnTo>
                      <a:pt x="2" y="0"/>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Freeform 755"/>
              <p:cNvSpPr>
                <a:spLocks/>
              </p:cNvSpPr>
              <p:nvPr/>
            </p:nvSpPr>
            <p:spPr bwMode="auto">
              <a:xfrm>
                <a:off x="2761" y="2648"/>
                <a:ext cx="3" cy="1"/>
              </a:xfrm>
              <a:custGeom>
                <a:avLst/>
                <a:gdLst>
                  <a:gd name="T0" fmla="*/ 2 w 3"/>
                  <a:gd name="T1" fmla="*/ 0 h 1"/>
                  <a:gd name="T2" fmla="*/ 1 w 3"/>
                  <a:gd name="T3" fmla="*/ 0 h 1"/>
                  <a:gd name="T4" fmla="*/ 0 w 3"/>
                  <a:gd name="T5" fmla="*/ 0 h 1"/>
                  <a:gd name="T6" fmla="*/ 0 w 3"/>
                  <a:gd name="T7" fmla="*/ 0 h 1"/>
                  <a:gd name="T8" fmla="*/ 0 w 3"/>
                  <a:gd name="T9" fmla="*/ 0 h 1"/>
                  <a:gd name="T10" fmla="*/ 0 w 3"/>
                  <a:gd name="T11" fmla="*/ 0 h 1"/>
                  <a:gd name="T12" fmla="*/ 1 w 3"/>
                  <a:gd name="T13" fmla="*/ 0 h 1"/>
                  <a:gd name="T14" fmla="*/ 1 w 3"/>
                  <a:gd name="T15" fmla="*/ 0 h 1"/>
                  <a:gd name="T16" fmla="*/ 2 w 3"/>
                  <a:gd name="T17" fmla="*/ 0 h 1"/>
                  <a:gd name="T18" fmla="*/ 2 w 3"/>
                  <a:gd name="T19" fmla="*/ 0 h 1"/>
                  <a:gd name="T20" fmla="*/ 2 w 3"/>
                  <a:gd name="T21" fmla="*/ 0 h 1"/>
                  <a:gd name="T22" fmla="*/ 2 w 3"/>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
                    <a:moveTo>
                      <a:pt x="2" y="0"/>
                    </a:moveTo>
                    <a:lnTo>
                      <a:pt x="1" y="0"/>
                    </a:lnTo>
                    <a:lnTo>
                      <a:pt x="0" y="0"/>
                    </a:lnTo>
                    <a:lnTo>
                      <a:pt x="0" y="0"/>
                    </a:lnTo>
                    <a:lnTo>
                      <a:pt x="0" y="0"/>
                    </a:lnTo>
                    <a:lnTo>
                      <a:pt x="0" y="0"/>
                    </a:lnTo>
                    <a:lnTo>
                      <a:pt x="1" y="0"/>
                    </a:lnTo>
                    <a:lnTo>
                      <a:pt x="1" y="0"/>
                    </a:lnTo>
                    <a:lnTo>
                      <a:pt x="2" y="0"/>
                    </a:lnTo>
                    <a:lnTo>
                      <a:pt x="2" y="0"/>
                    </a:lnTo>
                    <a:lnTo>
                      <a:pt x="2" y="0"/>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Freeform 756"/>
              <p:cNvSpPr>
                <a:spLocks/>
              </p:cNvSpPr>
              <p:nvPr/>
            </p:nvSpPr>
            <p:spPr bwMode="auto">
              <a:xfrm>
                <a:off x="2766" y="265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757"/>
              <p:cNvSpPr>
                <a:spLocks/>
              </p:cNvSpPr>
              <p:nvPr/>
            </p:nvSpPr>
            <p:spPr bwMode="auto">
              <a:xfrm>
                <a:off x="2766" y="265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3" name="Group 758"/>
            <p:cNvGrpSpPr>
              <a:grpSpLocks/>
            </p:cNvGrpSpPr>
            <p:nvPr/>
          </p:nvGrpSpPr>
          <p:grpSpPr bwMode="auto">
            <a:xfrm>
              <a:off x="3477662" y="2514092"/>
              <a:ext cx="68324" cy="121222"/>
              <a:chOff x="2751" y="2599"/>
              <a:chExt cx="27" cy="34"/>
            </a:xfrm>
          </p:grpSpPr>
          <p:sp>
            <p:nvSpPr>
              <p:cNvPr id="403" name="Freeform 759"/>
              <p:cNvSpPr>
                <a:spLocks/>
              </p:cNvSpPr>
              <p:nvPr/>
            </p:nvSpPr>
            <p:spPr bwMode="auto">
              <a:xfrm>
                <a:off x="2751" y="2599"/>
                <a:ext cx="27" cy="34"/>
              </a:xfrm>
              <a:custGeom>
                <a:avLst/>
                <a:gdLst>
                  <a:gd name="T0" fmla="*/ 0 w 27"/>
                  <a:gd name="T1" fmla="*/ 4 h 34"/>
                  <a:gd name="T2" fmla="*/ 2 w 27"/>
                  <a:gd name="T3" fmla="*/ 5 h 34"/>
                  <a:gd name="T4" fmla="*/ 5 w 27"/>
                  <a:gd name="T5" fmla="*/ 4 h 34"/>
                  <a:gd name="T6" fmla="*/ 6 w 27"/>
                  <a:gd name="T7" fmla="*/ 5 h 34"/>
                  <a:gd name="T8" fmla="*/ 9 w 27"/>
                  <a:gd name="T9" fmla="*/ 5 h 34"/>
                  <a:gd name="T10" fmla="*/ 12 w 27"/>
                  <a:gd name="T11" fmla="*/ 5 h 34"/>
                  <a:gd name="T12" fmla="*/ 13 w 27"/>
                  <a:gd name="T13" fmla="*/ 4 h 34"/>
                  <a:gd name="T14" fmla="*/ 15 w 27"/>
                  <a:gd name="T15" fmla="*/ 4 h 34"/>
                  <a:gd name="T16" fmla="*/ 16 w 27"/>
                  <a:gd name="T17" fmla="*/ 4 h 34"/>
                  <a:gd name="T18" fmla="*/ 16 w 27"/>
                  <a:gd name="T19" fmla="*/ 2 h 34"/>
                  <a:gd name="T20" fmla="*/ 17 w 27"/>
                  <a:gd name="T21" fmla="*/ 0 h 34"/>
                  <a:gd name="T22" fmla="*/ 21 w 27"/>
                  <a:gd name="T23" fmla="*/ 1 h 34"/>
                  <a:gd name="T24" fmla="*/ 21 w 27"/>
                  <a:gd name="T25" fmla="*/ 4 h 34"/>
                  <a:gd name="T26" fmla="*/ 21 w 27"/>
                  <a:gd name="T27" fmla="*/ 6 h 34"/>
                  <a:gd name="T28" fmla="*/ 22 w 27"/>
                  <a:gd name="T29" fmla="*/ 7 h 34"/>
                  <a:gd name="T30" fmla="*/ 23 w 27"/>
                  <a:gd name="T31" fmla="*/ 8 h 34"/>
                  <a:gd name="T32" fmla="*/ 25 w 27"/>
                  <a:gd name="T33" fmla="*/ 10 h 34"/>
                  <a:gd name="T34" fmla="*/ 25 w 27"/>
                  <a:gd name="T35" fmla="*/ 11 h 34"/>
                  <a:gd name="T36" fmla="*/ 24 w 27"/>
                  <a:gd name="T37" fmla="*/ 13 h 34"/>
                  <a:gd name="T38" fmla="*/ 23 w 27"/>
                  <a:gd name="T39" fmla="*/ 13 h 34"/>
                  <a:gd name="T40" fmla="*/ 23 w 27"/>
                  <a:gd name="T41" fmla="*/ 17 h 34"/>
                  <a:gd name="T42" fmla="*/ 23 w 27"/>
                  <a:gd name="T43" fmla="*/ 19 h 34"/>
                  <a:gd name="T44" fmla="*/ 24 w 27"/>
                  <a:gd name="T45" fmla="*/ 21 h 34"/>
                  <a:gd name="T46" fmla="*/ 25 w 27"/>
                  <a:gd name="T47" fmla="*/ 22 h 34"/>
                  <a:gd name="T48" fmla="*/ 25 w 27"/>
                  <a:gd name="T49" fmla="*/ 25 h 34"/>
                  <a:gd name="T50" fmla="*/ 26 w 27"/>
                  <a:gd name="T51" fmla="*/ 30 h 34"/>
                  <a:gd name="T52" fmla="*/ 25 w 27"/>
                  <a:gd name="T53" fmla="*/ 32 h 34"/>
                  <a:gd name="T54" fmla="*/ 23 w 27"/>
                  <a:gd name="T55" fmla="*/ 33 h 34"/>
                  <a:gd name="T56" fmla="*/ 21 w 27"/>
                  <a:gd name="T57" fmla="*/ 32 h 34"/>
                  <a:gd name="T58" fmla="*/ 21 w 27"/>
                  <a:gd name="T59" fmla="*/ 31 h 34"/>
                  <a:gd name="T60" fmla="*/ 20 w 27"/>
                  <a:gd name="T61" fmla="*/ 31 h 34"/>
                  <a:gd name="T62" fmla="*/ 18 w 27"/>
                  <a:gd name="T63" fmla="*/ 29 h 34"/>
                  <a:gd name="T64" fmla="*/ 18 w 27"/>
                  <a:gd name="T65" fmla="*/ 26 h 34"/>
                  <a:gd name="T66" fmla="*/ 18 w 27"/>
                  <a:gd name="T67" fmla="*/ 24 h 34"/>
                  <a:gd name="T68" fmla="*/ 16 w 27"/>
                  <a:gd name="T69" fmla="*/ 24 h 34"/>
                  <a:gd name="T70" fmla="*/ 16 w 27"/>
                  <a:gd name="T71" fmla="*/ 26 h 34"/>
                  <a:gd name="T72" fmla="*/ 17 w 27"/>
                  <a:gd name="T73" fmla="*/ 29 h 34"/>
                  <a:gd name="T74" fmla="*/ 17 w 27"/>
                  <a:gd name="T75" fmla="*/ 32 h 34"/>
                  <a:gd name="T76" fmla="*/ 14 w 27"/>
                  <a:gd name="T77" fmla="*/ 32 h 34"/>
                  <a:gd name="T78" fmla="*/ 14 w 27"/>
                  <a:gd name="T79" fmla="*/ 31 h 34"/>
                  <a:gd name="T80" fmla="*/ 15 w 27"/>
                  <a:gd name="T81" fmla="*/ 29 h 34"/>
                  <a:gd name="T82" fmla="*/ 14 w 27"/>
                  <a:gd name="T83" fmla="*/ 28 h 34"/>
                  <a:gd name="T84" fmla="*/ 14 w 27"/>
                  <a:gd name="T85" fmla="*/ 27 h 34"/>
                  <a:gd name="T86" fmla="*/ 13 w 27"/>
                  <a:gd name="T87" fmla="*/ 26 h 34"/>
                  <a:gd name="T88" fmla="*/ 12 w 27"/>
                  <a:gd name="T89" fmla="*/ 24 h 34"/>
                  <a:gd name="T90" fmla="*/ 11 w 27"/>
                  <a:gd name="T91" fmla="*/ 22 h 34"/>
                  <a:gd name="T92" fmla="*/ 10 w 27"/>
                  <a:gd name="T93" fmla="*/ 21 h 34"/>
                  <a:gd name="T94" fmla="*/ 10 w 27"/>
                  <a:gd name="T95" fmla="*/ 19 h 34"/>
                  <a:gd name="T96" fmla="*/ 11 w 27"/>
                  <a:gd name="T97" fmla="*/ 18 h 34"/>
                  <a:gd name="T98" fmla="*/ 10 w 27"/>
                  <a:gd name="T99" fmla="*/ 15 h 34"/>
                  <a:gd name="T100" fmla="*/ 10 w 27"/>
                  <a:gd name="T101" fmla="*/ 11 h 34"/>
                  <a:gd name="T102" fmla="*/ 10 w 27"/>
                  <a:gd name="T103" fmla="*/ 10 h 34"/>
                  <a:gd name="T104" fmla="*/ 6 w 27"/>
                  <a:gd name="T105" fmla="*/ 8 h 34"/>
                  <a:gd name="T106" fmla="*/ 6 w 27"/>
                  <a:gd name="T107" fmla="*/ 6 h 34"/>
                  <a:gd name="T108" fmla="*/ 4 w 27"/>
                  <a:gd name="T109" fmla="*/ 6 h 34"/>
                  <a:gd name="T110" fmla="*/ 2 w 27"/>
                  <a:gd name="T111" fmla="*/ 6 h 34"/>
                  <a:gd name="T112" fmla="*/ 0 w 27"/>
                  <a:gd name="T11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 h="34">
                    <a:moveTo>
                      <a:pt x="0" y="6"/>
                    </a:moveTo>
                    <a:lnTo>
                      <a:pt x="0" y="4"/>
                    </a:lnTo>
                    <a:lnTo>
                      <a:pt x="2" y="4"/>
                    </a:lnTo>
                    <a:lnTo>
                      <a:pt x="2" y="5"/>
                    </a:lnTo>
                    <a:lnTo>
                      <a:pt x="4" y="5"/>
                    </a:lnTo>
                    <a:lnTo>
                      <a:pt x="5" y="4"/>
                    </a:lnTo>
                    <a:lnTo>
                      <a:pt x="6" y="4"/>
                    </a:lnTo>
                    <a:lnTo>
                      <a:pt x="6" y="5"/>
                    </a:lnTo>
                    <a:lnTo>
                      <a:pt x="6" y="5"/>
                    </a:lnTo>
                    <a:lnTo>
                      <a:pt x="9" y="5"/>
                    </a:lnTo>
                    <a:lnTo>
                      <a:pt x="10" y="5"/>
                    </a:lnTo>
                    <a:lnTo>
                      <a:pt x="12" y="5"/>
                    </a:lnTo>
                    <a:lnTo>
                      <a:pt x="13" y="5"/>
                    </a:lnTo>
                    <a:lnTo>
                      <a:pt x="13" y="4"/>
                    </a:lnTo>
                    <a:lnTo>
                      <a:pt x="14" y="4"/>
                    </a:lnTo>
                    <a:lnTo>
                      <a:pt x="15" y="4"/>
                    </a:lnTo>
                    <a:lnTo>
                      <a:pt x="15" y="4"/>
                    </a:lnTo>
                    <a:lnTo>
                      <a:pt x="16" y="4"/>
                    </a:lnTo>
                    <a:lnTo>
                      <a:pt x="16" y="3"/>
                    </a:lnTo>
                    <a:lnTo>
                      <a:pt x="16" y="2"/>
                    </a:lnTo>
                    <a:lnTo>
                      <a:pt x="16" y="1"/>
                    </a:lnTo>
                    <a:lnTo>
                      <a:pt x="17" y="0"/>
                    </a:lnTo>
                    <a:lnTo>
                      <a:pt x="19" y="0"/>
                    </a:lnTo>
                    <a:lnTo>
                      <a:pt x="21" y="1"/>
                    </a:lnTo>
                    <a:lnTo>
                      <a:pt x="21" y="3"/>
                    </a:lnTo>
                    <a:lnTo>
                      <a:pt x="21" y="4"/>
                    </a:lnTo>
                    <a:lnTo>
                      <a:pt x="21" y="5"/>
                    </a:lnTo>
                    <a:lnTo>
                      <a:pt x="21" y="6"/>
                    </a:lnTo>
                    <a:lnTo>
                      <a:pt x="21" y="7"/>
                    </a:lnTo>
                    <a:lnTo>
                      <a:pt x="22" y="7"/>
                    </a:lnTo>
                    <a:lnTo>
                      <a:pt x="23" y="7"/>
                    </a:lnTo>
                    <a:lnTo>
                      <a:pt x="23" y="8"/>
                    </a:lnTo>
                    <a:lnTo>
                      <a:pt x="25" y="9"/>
                    </a:lnTo>
                    <a:lnTo>
                      <a:pt x="25" y="10"/>
                    </a:lnTo>
                    <a:lnTo>
                      <a:pt x="25" y="11"/>
                    </a:lnTo>
                    <a:lnTo>
                      <a:pt x="25" y="11"/>
                    </a:lnTo>
                    <a:lnTo>
                      <a:pt x="25" y="12"/>
                    </a:lnTo>
                    <a:lnTo>
                      <a:pt x="24" y="13"/>
                    </a:lnTo>
                    <a:lnTo>
                      <a:pt x="23" y="13"/>
                    </a:lnTo>
                    <a:lnTo>
                      <a:pt x="23" y="13"/>
                    </a:lnTo>
                    <a:lnTo>
                      <a:pt x="23" y="13"/>
                    </a:lnTo>
                    <a:lnTo>
                      <a:pt x="23" y="17"/>
                    </a:lnTo>
                    <a:lnTo>
                      <a:pt x="23" y="18"/>
                    </a:lnTo>
                    <a:lnTo>
                      <a:pt x="23" y="19"/>
                    </a:lnTo>
                    <a:lnTo>
                      <a:pt x="23" y="20"/>
                    </a:lnTo>
                    <a:lnTo>
                      <a:pt x="24" y="21"/>
                    </a:lnTo>
                    <a:lnTo>
                      <a:pt x="24" y="22"/>
                    </a:lnTo>
                    <a:lnTo>
                      <a:pt x="25" y="22"/>
                    </a:lnTo>
                    <a:lnTo>
                      <a:pt x="25" y="24"/>
                    </a:lnTo>
                    <a:lnTo>
                      <a:pt x="25" y="25"/>
                    </a:lnTo>
                    <a:lnTo>
                      <a:pt x="26" y="28"/>
                    </a:lnTo>
                    <a:lnTo>
                      <a:pt x="26" y="30"/>
                    </a:lnTo>
                    <a:lnTo>
                      <a:pt x="26" y="32"/>
                    </a:lnTo>
                    <a:lnTo>
                      <a:pt x="25" y="32"/>
                    </a:lnTo>
                    <a:lnTo>
                      <a:pt x="25" y="32"/>
                    </a:lnTo>
                    <a:lnTo>
                      <a:pt x="23" y="33"/>
                    </a:lnTo>
                    <a:lnTo>
                      <a:pt x="22" y="32"/>
                    </a:lnTo>
                    <a:lnTo>
                      <a:pt x="21" y="32"/>
                    </a:lnTo>
                    <a:lnTo>
                      <a:pt x="21" y="32"/>
                    </a:lnTo>
                    <a:lnTo>
                      <a:pt x="21" y="31"/>
                    </a:lnTo>
                    <a:lnTo>
                      <a:pt x="20" y="30"/>
                    </a:lnTo>
                    <a:lnTo>
                      <a:pt x="20" y="31"/>
                    </a:lnTo>
                    <a:lnTo>
                      <a:pt x="19" y="30"/>
                    </a:lnTo>
                    <a:lnTo>
                      <a:pt x="18" y="29"/>
                    </a:lnTo>
                    <a:lnTo>
                      <a:pt x="18" y="27"/>
                    </a:lnTo>
                    <a:lnTo>
                      <a:pt x="18" y="26"/>
                    </a:lnTo>
                    <a:lnTo>
                      <a:pt x="18" y="25"/>
                    </a:lnTo>
                    <a:lnTo>
                      <a:pt x="18" y="24"/>
                    </a:lnTo>
                    <a:lnTo>
                      <a:pt x="17" y="24"/>
                    </a:lnTo>
                    <a:lnTo>
                      <a:pt x="16" y="24"/>
                    </a:lnTo>
                    <a:lnTo>
                      <a:pt x="16" y="25"/>
                    </a:lnTo>
                    <a:lnTo>
                      <a:pt x="16" y="26"/>
                    </a:lnTo>
                    <a:lnTo>
                      <a:pt x="16" y="28"/>
                    </a:lnTo>
                    <a:lnTo>
                      <a:pt x="17" y="29"/>
                    </a:lnTo>
                    <a:lnTo>
                      <a:pt x="17" y="31"/>
                    </a:lnTo>
                    <a:lnTo>
                      <a:pt x="17" y="32"/>
                    </a:lnTo>
                    <a:lnTo>
                      <a:pt x="16" y="32"/>
                    </a:lnTo>
                    <a:lnTo>
                      <a:pt x="14" y="32"/>
                    </a:lnTo>
                    <a:lnTo>
                      <a:pt x="14" y="32"/>
                    </a:lnTo>
                    <a:lnTo>
                      <a:pt x="14" y="31"/>
                    </a:lnTo>
                    <a:lnTo>
                      <a:pt x="15" y="30"/>
                    </a:lnTo>
                    <a:lnTo>
                      <a:pt x="15" y="29"/>
                    </a:lnTo>
                    <a:lnTo>
                      <a:pt x="15" y="28"/>
                    </a:lnTo>
                    <a:lnTo>
                      <a:pt x="14" y="28"/>
                    </a:lnTo>
                    <a:lnTo>
                      <a:pt x="14" y="27"/>
                    </a:lnTo>
                    <a:lnTo>
                      <a:pt x="14" y="27"/>
                    </a:lnTo>
                    <a:lnTo>
                      <a:pt x="14" y="26"/>
                    </a:lnTo>
                    <a:lnTo>
                      <a:pt x="13" y="26"/>
                    </a:lnTo>
                    <a:lnTo>
                      <a:pt x="12" y="25"/>
                    </a:lnTo>
                    <a:lnTo>
                      <a:pt x="12" y="24"/>
                    </a:lnTo>
                    <a:lnTo>
                      <a:pt x="11" y="23"/>
                    </a:lnTo>
                    <a:lnTo>
                      <a:pt x="11" y="22"/>
                    </a:lnTo>
                    <a:lnTo>
                      <a:pt x="11" y="22"/>
                    </a:lnTo>
                    <a:lnTo>
                      <a:pt x="10" y="21"/>
                    </a:lnTo>
                    <a:lnTo>
                      <a:pt x="10" y="20"/>
                    </a:lnTo>
                    <a:lnTo>
                      <a:pt x="10" y="19"/>
                    </a:lnTo>
                    <a:lnTo>
                      <a:pt x="10" y="18"/>
                    </a:lnTo>
                    <a:lnTo>
                      <a:pt x="11" y="18"/>
                    </a:lnTo>
                    <a:lnTo>
                      <a:pt x="10" y="17"/>
                    </a:lnTo>
                    <a:lnTo>
                      <a:pt x="10" y="15"/>
                    </a:lnTo>
                    <a:lnTo>
                      <a:pt x="10" y="12"/>
                    </a:lnTo>
                    <a:lnTo>
                      <a:pt x="10" y="11"/>
                    </a:lnTo>
                    <a:lnTo>
                      <a:pt x="10" y="11"/>
                    </a:lnTo>
                    <a:lnTo>
                      <a:pt x="10" y="10"/>
                    </a:lnTo>
                    <a:lnTo>
                      <a:pt x="7" y="8"/>
                    </a:lnTo>
                    <a:lnTo>
                      <a:pt x="6" y="8"/>
                    </a:lnTo>
                    <a:lnTo>
                      <a:pt x="6" y="7"/>
                    </a:lnTo>
                    <a:lnTo>
                      <a:pt x="6" y="6"/>
                    </a:lnTo>
                    <a:lnTo>
                      <a:pt x="5" y="6"/>
                    </a:lnTo>
                    <a:lnTo>
                      <a:pt x="4" y="6"/>
                    </a:lnTo>
                    <a:lnTo>
                      <a:pt x="3"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4" name="Freeform 760"/>
              <p:cNvSpPr>
                <a:spLocks/>
              </p:cNvSpPr>
              <p:nvPr/>
            </p:nvSpPr>
            <p:spPr bwMode="auto">
              <a:xfrm>
                <a:off x="2751" y="2599"/>
                <a:ext cx="27" cy="34"/>
              </a:xfrm>
              <a:custGeom>
                <a:avLst/>
                <a:gdLst>
                  <a:gd name="T0" fmla="*/ 0 w 27"/>
                  <a:gd name="T1" fmla="*/ 4 h 34"/>
                  <a:gd name="T2" fmla="*/ 2 w 27"/>
                  <a:gd name="T3" fmla="*/ 5 h 34"/>
                  <a:gd name="T4" fmla="*/ 5 w 27"/>
                  <a:gd name="T5" fmla="*/ 4 h 34"/>
                  <a:gd name="T6" fmla="*/ 6 w 27"/>
                  <a:gd name="T7" fmla="*/ 5 h 34"/>
                  <a:gd name="T8" fmla="*/ 9 w 27"/>
                  <a:gd name="T9" fmla="*/ 5 h 34"/>
                  <a:gd name="T10" fmla="*/ 12 w 27"/>
                  <a:gd name="T11" fmla="*/ 5 h 34"/>
                  <a:gd name="T12" fmla="*/ 13 w 27"/>
                  <a:gd name="T13" fmla="*/ 4 h 34"/>
                  <a:gd name="T14" fmla="*/ 15 w 27"/>
                  <a:gd name="T15" fmla="*/ 4 h 34"/>
                  <a:gd name="T16" fmla="*/ 16 w 27"/>
                  <a:gd name="T17" fmla="*/ 4 h 34"/>
                  <a:gd name="T18" fmla="*/ 16 w 27"/>
                  <a:gd name="T19" fmla="*/ 2 h 34"/>
                  <a:gd name="T20" fmla="*/ 17 w 27"/>
                  <a:gd name="T21" fmla="*/ 0 h 34"/>
                  <a:gd name="T22" fmla="*/ 21 w 27"/>
                  <a:gd name="T23" fmla="*/ 1 h 34"/>
                  <a:gd name="T24" fmla="*/ 21 w 27"/>
                  <a:gd name="T25" fmla="*/ 4 h 34"/>
                  <a:gd name="T26" fmla="*/ 21 w 27"/>
                  <a:gd name="T27" fmla="*/ 6 h 34"/>
                  <a:gd name="T28" fmla="*/ 22 w 27"/>
                  <a:gd name="T29" fmla="*/ 7 h 34"/>
                  <a:gd name="T30" fmla="*/ 23 w 27"/>
                  <a:gd name="T31" fmla="*/ 8 h 34"/>
                  <a:gd name="T32" fmla="*/ 25 w 27"/>
                  <a:gd name="T33" fmla="*/ 10 h 34"/>
                  <a:gd name="T34" fmla="*/ 25 w 27"/>
                  <a:gd name="T35" fmla="*/ 11 h 34"/>
                  <a:gd name="T36" fmla="*/ 24 w 27"/>
                  <a:gd name="T37" fmla="*/ 13 h 34"/>
                  <a:gd name="T38" fmla="*/ 23 w 27"/>
                  <a:gd name="T39" fmla="*/ 13 h 34"/>
                  <a:gd name="T40" fmla="*/ 23 w 27"/>
                  <a:gd name="T41" fmla="*/ 17 h 34"/>
                  <a:gd name="T42" fmla="*/ 23 w 27"/>
                  <a:gd name="T43" fmla="*/ 19 h 34"/>
                  <a:gd name="T44" fmla="*/ 24 w 27"/>
                  <a:gd name="T45" fmla="*/ 21 h 34"/>
                  <a:gd name="T46" fmla="*/ 25 w 27"/>
                  <a:gd name="T47" fmla="*/ 22 h 34"/>
                  <a:gd name="T48" fmla="*/ 25 w 27"/>
                  <a:gd name="T49" fmla="*/ 25 h 34"/>
                  <a:gd name="T50" fmla="*/ 26 w 27"/>
                  <a:gd name="T51" fmla="*/ 30 h 34"/>
                  <a:gd name="T52" fmla="*/ 25 w 27"/>
                  <a:gd name="T53" fmla="*/ 32 h 34"/>
                  <a:gd name="T54" fmla="*/ 23 w 27"/>
                  <a:gd name="T55" fmla="*/ 33 h 34"/>
                  <a:gd name="T56" fmla="*/ 21 w 27"/>
                  <a:gd name="T57" fmla="*/ 32 h 34"/>
                  <a:gd name="T58" fmla="*/ 21 w 27"/>
                  <a:gd name="T59" fmla="*/ 31 h 34"/>
                  <a:gd name="T60" fmla="*/ 20 w 27"/>
                  <a:gd name="T61" fmla="*/ 31 h 34"/>
                  <a:gd name="T62" fmla="*/ 18 w 27"/>
                  <a:gd name="T63" fmla="*/ 29 h 34"/>
                  <a:gd name="T64" fmla="*/ 18 w 27"/>
                  <a:gd name="T65" fmla="*/ 26 h 34"/>
                  <a:gd name="T66" fmla="*/ 18 w 27"/>
                  <a:gd name="T67" fmla="*/ 24 h 34"/>
                  <a:gd name="T68" fmla="*/ 16 w 27"/>
                  <a:gd name="T69" fmla="*/ 24 h 34"/>
                  <a:gd name="T70" fmla="*/ 16 w 27"/>
                  <a:gd name="T71" fmla="*/ 26 h 34"/>
                  <a:gd name="T72" fmla="*/ 17 w 27"/>
                  <a:gd name="T73" fmla="*/ 29 h 34"/>
                  <a:gd name="T74" fmla="*/ 17 w 27"/>
                  <a:gd name="T75" fmla="*/ 32 h 34"/>
                  <a:gd name="T76" fmla="*/ 14 w 27"/>
                  <a:gd name="T77" fmla="*/ 32 h 34"/>
                  <a:gd name="T78" fmla="*/ 14 w 27"/>
                  <a:gd name="T79" fmla="*/ 31 h 34"/>
                  <a:gd name="T80" fmla="*/ 15 w 27"/>
                  <a:gd name="T81" fmla="*/ 29 h 34"/>
                  <a:gd name="T82" fmla="*/ 14 w 27"/>
                  <a:gd name="T83" fmla="*/ 28 h 34"/>
                  <a:gd name="T84" fmla="*/ 14 w 27"/>
                  <a:gd name="T85" fmla="*/ 27 h 34"/>
                  <a:gd name="T86" fmla="*/ 13 w 27"/>
                  <a:gd name="T87" fmla="*/ 26 h 34"/>
                  <a:gd name="T88" fmla="*/ 12 w 27"/>
                  <a:gd name="T89" fmla="*/ 24 h 34"/>
                  <a:gd name="T90" fmla="*/ 11 w 27"/>
                  <a:gd name="T91" fmla="*/ 22 h 34"/>
                  <a:gd name="T92" fmla="*/ 10 w 27"/>
                  <a:gd name="T93" fmla="*/ 21 h 34"/>
                  <a:gd name="T94" fmla="*/ 10 w 27"/>
                  <a:gd name="T95" fmla="*/ 19 h 34"/>
                  <a:gd name="T96" fmla="*/ 11 w 27"/>
                  <a:gd name="T97" fmla="*/ 18 h 34"/>
                  <a:gd name="T98" fmla="*/ 10 w 27"/>
                  <a:gd name="T99" fmla="*/ 15 h 34"/>
                  <a:gd name="T100" fmla="*/ 10 w 27"/>
                  <a:gd name="T101" fmla="*/ 11 h 34"/>
                  <a:gd name="T102" fmla="*/ 10 w 27"/>
                  <a:gd name="T103" fmla="*/ 10 h 34"/>
                  <a:gd name="T104" fmla="*/ 6 w 27"/>
                  <a:gd name="T105" fmla="*/ 8 h 34"/>
                  <a:gd name="T106" fmla="*/ 6 w 27"/>
                  <a:gd name="T107" fmla="*/ 6 h 34"/>
                  <a:gd name="T108" fmla="*/ 4 w 27"/>
                  <a:gd name="T109" fmla="*/ 6 h 34"/>
                  <a:gd name="T110" fmla="*/ 2 w 27"/>
                  <a:gd name="T111" fmla="*/ 6 h 34"/>
                  <a:gd name="T112" fmla="*/ 0 w 27"/>
                  <a:gd name="T11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 h="34">
                    <a:moveTo>
                      <a:pt x="0" y="6"/>
                    </a:moveTo>
                    <a:lnTo>
                      <a:pt x="0" y="4"/>
                    </a:lnTo>
                    <a:lnTo>
                      <a:pt x="2" y="4"/>
                    </a:lnTo>
                    <a:lnTo>
                      <a:pt x="2" y="5"/>
                    </a:lnTo>
                    <a:lnTo>
                      <a:pt x="4" y="5"/>
                    </a:lnTo>
                    <a:lnTo>
                      <a:pt x="5" y="4"/>
                    </a:lnTo>
                    <a:lnTo>
                      <a:pt x="6" y="4"/>
                    </a:lnTo>
                    <a:lnTo>
                      <a:pt x="6" y="5"/>
                    </a:lnTo>
                    <a:lnTo>
                      <a:pt x="6" y="5"/>
                    </a:lnTo>
                    <a:lnTo>
                      <a:pt x="9" y="5"/>
                    </a:lnTo>
                    <a:lnTo>
                      <a:pt x="10" y="5"/>
                    </a:lnTo>
                    <a:lnTo>
                      <a:pt x="12" y="5"/>
                    </a:lnTo>
                    <a:lnTo>
                      <a:pt x="13" y="5"/>
                    </a:lnTo>
                    <a:lnTo>
                      <a:pt x="13" y="4"/>
                    </a:lnTo>
                    <a:lnTo>
                      <a:pt x="14" y="4"/>
                    </a:lnTo>
                    <a:lnTo>
                      <a:pt x="15" y="4"/>
                    </a:lnTo>
                    <a:lnTo>
                      <a:pt x="15" y="4"/>
                    </a:lnTo>
                    <a:lnTo>
                      <a:pt x="16" y="4"/>
                    </a:lnTo>
                    <a:lnTo>
                      <a:pt x="16" y="3"/>
                    </a:lnTo>
                    <a:lnTo>
                      <a:pt x="16" y="2"/>
                    </a:lnTo>
                    <a:lnTo>
                      <a:pt x="16" y="1"/>
                    </a:lnTo>
                    <a:lnTo>
                      <a:pt x="17" y="0"/>
                    </a:lnTo>
                    <a:lnTo>
                      <a:pt x="19" y="0"/>
                    </a:lnTo>
                    <a:lnTo>
                      <a:pt x="21" y="1"/>
                    </a:lnTo>
                    <a:lnTo>
                      <a:pt x="21" y="3"/>
                    </a:lnTo>
                    <a:lnTo>
                      <a:pt x="21" y="4"/>
                    </a:lnTo>
                    <a:lnTo>
                      <a:pt x="21" y="5"/>
                    </a:lnTo>
                    <a:lnTo>
                      <a:pt x="21" y="6"/>
                    </a:lnTo>
                    <a:lnTo>
                      <a:pt x="21" y="7"/>
                    </a:lnTo>
                    <a:lnTo>
                      <a:pt x="22" y="7"/>
                    </a:lnTo>
                    <a:lnTo>
                      <a:pt x="23" y="7"/>
                    </a:lnTo>
                    <a:lnTo>
                      <a:pt x="23" y="8"/>
                    </a:lnTo>
                    <a:lnTo>
                      <a:pt x="25" y="9"/>
                    </a:lnTo>
                    <a:lnTo>
                      <a:pt x="25" y="10"/>
                    </a:lnTo>
                    <a:lnTo>
                      <a:pt x="25" y="11"/>
                    </a:lnTo>
                    <a:lnTo>
                      <a:pt x="25" y="11"/>
                    </a:lnTo>
                    <a:lnTo>
                      <a:pt x="25" y="12"/>
                    </a:lnTo>
                    <a:lnTo>
                      <a:pt x="24" y="13"/>
                    </a:lnTo>
                    <a:lnTo>
                      <a:pt x="23" y="13"/>
                    </a:lnTo>
                    <a:lnTo>
                      <a:pt x="23" y="13"/>
                    </a:lnTo>
                    <a:lnTo>
                      <a:pt x="23" y="13"/>
                    </a:lnTo>
                    <a:lnTo>
                      <a:pt x="23" y="17"/>
                    </a:lnTo>
                    <a:lnTo>
                      <a:pt x="23" y="18"/>
                    </a:lnTo>
                    <a:lnTo>
                      <a:pt x="23" y="19"/>
                    </a:lnTo>
                    <a:lnTo>
                      <a:pt x="23" y="20"/>
                    </a:lnTo>
                    <a:lnTo>
                      <a:pt x="24" y="21"/>
                    </a:lnTo>
                    <a:lnTo>
                      <a:pt x="24" y="22"/>
                    </a:lnTo>
                    <a:lnTo>
                      <a:pt x="25" y="22"/>
                    </a:lnTo>
                    <a:lnTo>
                      <a:pt x="25" y="24"/>
                    </a:lnTo>
                    <a:lnTo>
                      <a:pt x="25" y="25"/>
                    </a:lnTo>
                    <a:lnTo>
                      <a:pt x="26" y="28"/>
                    </a:lnTo>
                    <a:lnTo>
                      <a:pt x="26" y="30"/>
                    </a:lnTo>
                    <a:lnTo>
                      <a:pt x="26" y="32"/>
                    </a:lnTo>
                    <a:lnTo>
                      <a:pt x="25" y="32"/>
                    </a:lnTo>
                    <a:lnTo>
                      <a:pt x="25" y="32"/>
                    </a:lnTo>
                    <a:lnTo>
                      <a:pt x="23" y="33"/>
                    </a:lnTo>
                    <a:lnTo>
                      <a:pt x="22" y="32"/>
                    </a:lnTo>
                    <a:lnTo>
                      <a:pt x="21" y="32"/>
                    </a:lnTo>
                    <a:lnTo>
                      <a:pt x="21" y="32"/>
                    </a:lnTo>
                    <a:lnTo>
                      <a:pt x="21" y="31"/>
                    </a:lnTo>
                    <a:lnTo>
                      <a:pt x="20" y="30"/>
                    </a:lnTo>
                    <a:lnTo>
                      <a:pt x="20" y="31"/>
                    </a:lnTo>
                    <a:lnTo>
                      <a:pt x="19" y="30"/>
                    </a:lnTo>
                    <a:lnTo>
                      <a:pt x="18" y="29"/>
                    </a:lnTo>
                    <a:lnTo>
                      <a:pt x="18" y="27"/>
                    </a:lnTo>
                    <a:lnTo>
                      <a:pt x="18" y="26"/>
                    </a:lnTo>
                    <a:lnTo>
                      <a:pt x="18" y="25"/>
                    </a:lnTo>
                    <a:lnTo>
                      <a:pt x="18" y="24"/>
                    </a:lnTo>
                    <a:lnTo>
                      <a:pt x="17" y="24"/>
                    </a:lnTo>
                    <a:lnTo>
                      <a:pt x="16" y="24"/>
                    </a:lnTo>
                    <a:lnTo>
                      <a:pt x="16" y="25"/>
                    </a:lnTo>
                    <a:lnTo>
                      <a:pt x="16" y="26"/>
                    </a:lnTo>
                    <a:lnTo>
                      <a:pt x="16" y="28"/>
                    </a:lnTo>
                    <a:lnTo>
                      <a:pt x="17" y="29"/>
                    </a:lnTo>
                    <a:lnTo>
                      <a:pt x="17" y="31"/>
                    </a:lnTo>
                    <a:lnTo>
                      <a:pt x="17" y="32"/>
                    </a:lnTo>
                    <a:lnTo>
                      <a:pt x="16" y="32"/>
                    </a:lnTo>
                    <a:lnTo>
                      <a:pt x="14" y="32"/>
                    </a:lnTo>
                    <a:lnTo>
                      <a:pt x="14" y="32"/>
                    </a:lnTo>
                    <a:lnTo>
                      <a:pt x="14" y="31"/>
                    </a:lnTo>
                    <a:lnTo>
                      <a:pt x="15" y="30"/>
                    </a:lnTo>
                    <a:lnTo>
                      <a:pt x="15" y="29"/>
                    </a:lnTo>
                    <a:lnTo>
                      <a:pt x="15" y="28"/>
                    </a:lnTo>
                    <a:lnTo>
                      <a:pt x="14" y="28"/>
                    </a:lnTo>
                    <a:lnTo>
                      <a:pt x="14" y="27"/>
                    </a:lnTo>
                    <a:lnTo>
                      <a:pt x="14" y="27"/>
                    </a:lnTo>
                    <a:lnTo>
                      <a:pt x="14" y="26"/>
                    </a:lnTo>
                    <a:lnTo>
                      <a:pt x="13" y="26"/>
                    </a:lnTo>
                    <a:lnTo>
                      <a:pt x="12" y="25"/>
                    </a:lnTo>
                    <a:lnTo>
                      <a:pt x="12" y="24"/>
                    </a:lnTo>
                    <a:lnTo>
                      <a:pt x="11" y="23"/>
                    </a:lnTo>
                    <a:lnTo>
                      <a:pt x="11" y="22"/>
                    </a:lnTo>
                    <a:lnTo>
                      <a:pt x="11" y="22"/>
                    </a:lnTo>
                    <a:lnTo>
                      <a:pt x="10" y="21"/>
                    </a:lnTo>
                    <a:lnTo>
                      <a:pt x="10" y="20"/>
                    </a:lnTo>
                    <a:lnTo>
                      <a:pt x="10" y="19"/>
                    </a:lnTo>
                    <a:lnTo>
                      <a:pt x="10" y="18"/>
                    </a:lnTo>
                    <a:lnTo>
                      <a:pt x="11" y="18"/>
                    </a:lnTo>
                    <a:lnTo>
                      <a:pt x="10" y="17"/>
                    </a:lnTo>
                    <a:lnTo>
                      <a:pt x="10" y="15"/>
                    </a:lnTo>
                    <a:lnTo>
                      <a:pt x="10" y="12"/>
                    </a:lnTo>
                    <a:lnTo>
                      <a:pt x="10" y="11"/>
                    </a:lnTo>
                    <a:lnTo>
                      <a:pt x="10" y="11"/>
                    </a:lnTo>
                    <a:lnTo>
                      <a:pt x="10" y="10"/>
                    </a:lnTo>
                    <a:lnTo>
                      <a:pt x="7" y="8"/>
                    </a:lnTo>
                    <a:lnTo>
                      <a:pt x="6" y="8"/>
                    </a:lnTo>
                    <a:lnTo>
                      <a:pt x="6" y="7"/>
                    </a:lnTo>
                    <a:lnTo>
                      <a:pt x="6" y="6"/>
                    </a:lnTo>
                    <a:lnTo>
                      <a:pt x="5" y="6"/>
                    </a:lnTo>
                    <a:lnTo>
                      <a:pt x="4" y="6"/>
                    </a:lnTo>
                    <a:lnTo>
                      <a:pt x="3"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Freeform 761"/>
              <p:cNvSpPr>
                <a:spLocks/>
              </p:cNvSpPr>
              <p:nvPr/>
            </p:nvSpPr>
            <p:spPr bwMode="auto">
              <a:xfrm>
                <a:off x="2758" y="2603"/>
                <a:ext cx="4" cy="5"/>
              </a:xfrm>
              <a:custGeom>
                <a:avLst/>
                <a:gdLst>
                  <a:gd name="T0" fmla="*/ 2 w 4"/>
                  <a:gd name="T1" fmla="*/ 4 h 5"/>
                  <a:gd name="T2" fmla="*/ 2 w 4"/>
                  <a:gd name="T3" fmla="*/ 3 h 5"/>
                  <a:gd name="T4" fmla="*/ 1 w 4"/>
                  <a:gd name="T5" fmla="*/ 3 h 5"/>
                  <a:gd name="T6" fmla="*/ 1 w 4"/>
                  <a:gd name="T7" fmla="*/ 0 h 5"/>
                  <a:gd name="T8" fmla="*/ 0 w 4"/>
                  <a:gd name="T9" fmla="*/ 0 h 5"/>
                  <a:gd name="T10" fmla="*/ 1 w 4"/>
                  <a:gd name="T11" fmla="*/ 0 h 5"/>
                  <a:gd name="T12" fmla="*/ 1 w 4"/>
                  <a:gd name="T13" fmla="*/ 0 h 5"/>
                  <a:gd name="T14" fmla="*/ 2 w 4"/>
                  <a:gd name="T15" fmla="*/ 0 h 5"/>
                  <a:gd name="T16" fmla="*/ 2 w 4"/>
                  <a:gd name="T17" fmla="*/ 0 h 5"/>
                  <a:gd name="T18" fmla="*/ 2 w 4"/>
                  <a:gd name="T19" fmla="*/ 3 h 5"/>
                  <a:gd name="T20" fmla="*/ 3 w 4"/>
                  <a:gd name="T21" fmla="*/ 4 h 5"/>
                  <a:gd name="T22" fmla="*/ 2 w 4"/>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2" y="4"/>
                    </a:moveTo>
                    <a:lnTo>
                      <a:pt x="2" y="3"/>
                    </a:lnTo>
                    <a:lnTo>
                      <a:pt x="1" y="3"/>
                    </a:lnTo>
                    <a:lnTo>
                      <a:pt x="1" y="0"/>
                    </a:lnTo>
                    <a:lnTo>
                      <a:pt x="0" y="0"/>
                    </a:lnTo>
                    <a:lnTo>
                      <a:pt x="1" y="0"/>
                    </a:lnTo>
                    <a:lnTo>
                      <a:pt x="1" y="0"/>
                    </a:lnTo>
                    <a:lnTo>
                      <a:pt x="2" y="0"/>
                    </a:lnTo>
                    <a:lnTo>
                      <a:pt x="2" y="0"/>
                    </a:lnTo>
                    <a:lnTo>
                      <a:pt x="2" y="3"/>
                    </a:lnTo>
                    <a:lnTo>
                      <a:pt x="3" y="4"/>
                    </a:lnTo>
                    <a:lnTo>
                      <a:pt x="2"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Freeform 762"/>
              <p:cNvSpPr>
                <a:spLocks/>
              </p:cNvSpPr>
              <p:nvPr/>
            </p:nvSpPr>
            <p:spPr bwMode="auto">
              <a:xfrm>
                <a:off x="2758" y="2603"/>
                <a:ext cx="4" cy="5"/>
              </a:xfrm>
              <a:custGeom>
                <a:avLst/>
                <a:gdLst>
                  <a:gd name="T0" fmla="*/ 2 w 4"/>
                  <a:gd name="T1" fmla="*/ 4 h 5"/>
                  <a:gd name="T2" fmla="*/ 2 w 4"/>
                  <a:gd name="T3" fmla="*/ 3 h 5"/>
                  <a:gd name="T4" fmla="*/ 1 w 4"/>
                  <a:gd name="T5" fmla="*/ 3 h 5"/>
                  <a:gd name="T6" fmla="*/ 1 w 4"/>
                  <a:gd name="T7" fmla="*/ 0 h 5"/>
                  <a:gd name="T8" fmla="*/ 0 w 4"/>
                  <a:gd name="T9" fmla="*/ 0 h 5"/>
                  <a:gd name="T10" fmla="*/ 1 w 4"/>
                  <a:gd name="T11" fmla="*/ 0 h 5"/>
                  <a:gd name="T12" fmla="*/ 1 w 4"/>
                  <a:gd name="T13" fmla="*/ 0 h 5"/>
                  <a:gd name="T14" fmla="*/ 2 w 4"/>
                  <a:gd name="T15" fmla="*/ 0 h 5"/>
                  <a:gd name="T16" fmla="*/ 2 w 4"/>
                  <a:gd name="T17" fmla="*/ 0 h 5"/>
                  <a:gd name="T18" fmla="*/ 2 w 4"/>
                  <a:gd name="T19" fmla="*/ 3 h 5"/>
                  <a:gd name="T20" fmla="*/ 3 w 4"/>
                  <a:gd name="T21" fmla="*/ 4 h 5"/>
                  <a:gd name="T22" fmla="*/ 2 w 4"/>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2" y="4"/>
                    </a:moveTo>
                    <a:lnTo>
                      <a:pt x="2" y="3"/>
                    </a:lnTo>
                    <a:lnTo>
                      <a:pt x="1" y="3"/>
                    </a:lnTo>
                    <a:lnTo>
                      <a:pt x="1" y="0"/>
                    </a:lnTo>
                    <a:lnTo>
                      <a:pt x="0" y="0"/>
                    </a:lnTo>
                    <a:lnTo>
                      <a:pt x="1" y="0"/>
                    </a:lnTo>
                    <a:lnTo>
                      <a:pt x="1" y="0"/>
                    </a:lnTo>
                    <a:lnTo>
                      <a:pt x="2" y="0"/>
                    </a:lnTo>
                    <a:lnTo>
                      <a:pt x="2" y="0"/>
                    </a:lnTo>
                    <a:lnTo>
                      <a:pt x="2" y="3"/>
                    </a:lnTo>
                    <a:lnTo>
                      <a:pt x="3" y="4"/>
                    </a:lnTo>
                    <a:lnTo>
                      <a:pt x="2" y="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763"/>
              <p:cNvSpPr>
                <a:spLocks/>
              </p:cNvSpPr>
              <p:nvPr/>
            </p:nvSpPr>
            <p:spPr bwMode="auto">
              <a:xfrm>
                <a:off x="2765" y="261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764"/>
              <p:cNvSpPr>
                <a:spLocks/>
              </p:cNvSpPr>
              <p:nvPr/>
            </p:nvSpPr>
            <p:spPr bwMode="auto">
              <a:xfrm>
                <a:off x="2765" y="261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4" name="Group 765"/>
            <p:cNvGrpSpPr>
              <a:grpSpLocks/>
            </p:cNvGrpSpPr>
            <p:nvPr/>
          </p:nvGrpSpPr>
          <p:grpSpPr bwMode="auto">
            <a:xfrm>
              <a:off x="3583456" y="2679395"/>
              <a:ext cx="70529" cy="110201"/>
              <a:chOff x="2793" y="2645"/>
              <a:chExt cx="28" cy="31"/>
            </a:xfrm>
          </p:grpSpPr>
          <p:sp>
            <p:nvSpPr>
              <p:cNvPr id="397" name="Freeform 766"/>
              <p:cNvSpPr>
                <a:spLocks/>
              </p:cNvSpPr>
              <p:nvPr/>
            </p:nvSpPr>
            <p:spPr bwMode="auto">
              <a:xfrm>
                <a:off x="2793" y="2645"/>
                <a:ext cx="28" cy="31"/>
              </a:xfrm>
              <a:custGeom>
                <a:avLst/>
                <a:gdLst>
                  <a:gd name="T0" fmla="*/ 0 w 28"/>
                  <a:gd name="T1" fmla="*/ 4 h 31"/>
                  <a:gd name="T2" fmla="*/ 2 w 28"/>
                  <a:gd name="T3" fmla="*/ 5 h 31"/>
                  <a:gd name="T4" fmla="*/ 5 w 28"/>
                  <a:gd name="T5" fmla="*/ 3 h 31"/>
                  <a:gd name="T6" fmla="*/ 6 w 28"/>
                  <a:gd name="T7" fmla="*/ 5 h 31"/>
                  <a:gd name="T8" fmla="*/ 10 w 28"/>
                  <a:gd name="T9" fmla="*/ 5 h 31"/>
                  <a:gd name="T10" fmla="*/ 12 w 28"/>
                  <a:gd name="T11" fmla="*/ 5 h 31"/>
                  <a:gd name="T12" fmla="*/ 13 w 28"/>
                  <a:gd name="T13" fmla="*/ 4 h 31"/>
                  <a:gd name="T14" fmla="*/ 15 w 28"/>
                  <a:gd name="T15" fmla="*/ 4 h 31"/>
                  <a:gd name="T16" fmla="*/ 16 w 28"/>
                  <a:gd name="T17" fmla="*/ 3 h 31"/>
                  <a:gd name="T18" fmla="*/ 16 w 28"/>
                  <a:gd name="T19" fmla="*/ 2 h 31"/>
                  <a:gd name="T20" fmla="*/ 18 w 28"/>
                  <a:gd name="T21" fmla="*/ 0 h 31"/>
                  <a:gd name="T22" fmla="*/ 21 w 28"/>
                  <a:gd name="T23" fmla="*/ 1 h 31"/>
                  <a:gd name="T24" fmla="*/ 22 w 28"/>
                  <a:gd name="T25" fmla="*/ 3 h 31"/>
                  <a:gd name="T26" fmla="*/ 22 w 28"/>
                  <a:gd name="T27" fmla="*/ 6 h 31"/>
                  <a:gd name="T28" fmla="*/ 23 w 28"/>
                  <a:gd name="T29" fmla="*/ 7 h 31"/>
                  <a:gd name="T30" fmla="*/ 24 w 28"/>
                  <a:gd name="T31" fmla="*/ 7 h 31"/>
                  <a:gd name="T32" fmla="*/ 26 w 28"/>
                  <a:gd name="T33" fmla="*/ 9 h 31"/>
                  <a:gd name="T34" fmla="*/ 26 w 28"/>
                  <a:gd name="T35" fmla="*/ 10 h 31"/>
                  <a:gd name="T36" fmla="*/ 25 w 28"/>
                  <a:gd name="T37" fmla="*/ 12 h 31"/>
                  <a:gd name="T38" fmla="*/ 23 w 28"/>
                  <a:gd name="T39" fmla="*/ 12 h 31"/>
                  <a:gd name="T40" fmla="*/ 24 w 28"/>
                  <a:gd name="T41" fmla="*/ 15 h 31"/>
                  <a:gd name="T42" fmla="*/ 24 w 28"/>
                  <a:gd name="T43" fmla="*/ 17 h 31"/>
                  <a:gd name="T44" fmla="*/ 25 w 28"/>
                  <a:gd name="T45" fmla="*/ 19 h 31"/>
                  <a:gd name="T46" fmla="*/ 26 w 28"/>
                  <a:gd name="T47" fmla="*/ 20 h 31"/>
                  <a:gd name="T48" fmla="*/ 26 w 28"/>
                  <a:gd name="T49" fmla="*/ 23 h 31"/>
                  <a:gd name="T50" fmla="*/ 27 w 28"/>
                  <a:gd name="T51" fmla="*/ 27 h 31"/>
                  <a:gd name="T52" fmla="*/ 26 w 28"/>
                  <a:gd name="T53" fmla="*/ 29 h 31"/>
                  <a:gd name="T54" fmla="*/ 24 w 28"/>
                  <a:gd name="T55" fmla="*/ 30 h 31"/>
                  <a:gd name="T56" fmla="*/ 22 w 28"/>
                  <a:gd name="T57" fmla="*/ 29 h 31"/>
                  <a:gd name="T58" fmla="*/ 21 w 28"/>
                  <a:gd name="T59" fmla="*/ 28 h 31"/>
                  <a:gd name="T60" fmla="*/ 21 w 28"/>
                  <a:gd name="T61" fmla="*/ 28 h 31"/>
                  <a:gd name="T62" fmla="*/ 19 w 28"/>
                  <a:gd name="T63" fmla="*/ 26 h 31"/>
                  <a:gd name="T64" fmla="*/ 19 w 28"/>
                  <a:gd name="T65" fmla="*/ 24 h 31"/>
                  <a:gd name="T66" fmla="*/ 19 w 28"/>
                  <a:gd name="T67" fmla="*/ 22 h 31"/>
                  <a:gd name="T68" fmla="*/ 17 w 28"/>
                  <a:gd name="T69" fmla="*/ 22 h 31"/>
                  <a:gd name="T70" fmla="*/ 17 w 28"/>
                  <a:gd name="T71" fmla="*/ 24 h 31"/>
                  <a:gd name="T72" fmla="*/ 18 w 28"/>
                  <a:gd name="T73" fmla="*/ 26 h 31"/>
                  <a:gd name="T74" fmla="*/ 18 w 28"/>
                  <a:gd name="T75" fmla="*/ 29 h 31"/>
                  <a:gd name="T76" fmla="*/ 15 w 28"/>
                  <a:gd name="T77" fmla="*/ 29 h 31"/>
                  <a:gd name="T78" fmla="*/ 15 w 28"/>
                  <a:gd name="T79" fmla="*/ 28 h 31"/>
                  <a:gd name="T80" fmla="*/ 15 w 28"/>
                  <a:gd name="T81" fmla="*/ 26 h 31"/>
                  <a:gd name="T82" fmla="*/ 15 w 28"/>
                  <a:gd name="T83" fmla="*/ 25 h 31"/>
                  <a:gd name="T84" fmla="*/ 14 w 28"/>
                  <a:gd name="T85" fmla="*/ 25 h 31"/>
                  <a:gd name="T86" fmla="*/ 13 w 28"/>
                  <a:gd name="T87" fmla="*/ 24 h 31"/>
                  <a:gd name="T88" fmla="*/ 12 w 28"/>
                  <a:gd name="T89" fmla="*/ 22 h 31"/>
                  <a:gd name="T90" fmla="*/ 12 w 28"/>
                  <a:gd name="T91" fmla="*/ 20 h 31"/>
                  <a:gd name="T92" fmla="*/ 11 w 28"/>
                  <a:gd name="T93" fmla="*/ 19 h 31"/>
                  <a:gd name="T94" fmla="*/ 11 w 28"/>
                  <a:gd name="T95" fmla="*/ 17 h 31"/>
                  <a:gd name="T96" fmla="*/ 12 w 28"/>
                  <a:gd name="T97" fmla="*/ 16 h 31"/>
                  <a:gd name="T98" fmla="*/ 11 w 28"/>
                  <a:gd name="T99" fmla="*/ 13 h 31"/>
                  <a:gd name="T100" fmla="*/ 11 w 28"/>
                  <a:gd name="T101" fmla="*/ 10 h 31"/>
                  <a:gd name="T102" fmla="*/ 10 w 28"/>
                  <a:gd name="T103" fmla="*/ 9 h 31"/>
                  <a:gd name="T104" fmla="*/ 6 w 28"/>
                  <a:gd name="T105" fmla="*/ 7 h 31"/>
                  <a:gd name="T106" fmla="*/ 6 w 28"/>
                  <a:gd name="T107" fmla="*/ 6 h 31"/>
                  <a:gd name="T108" fmla="*/ 4 w 28"/>
                  <a:gd name="T109" fmla="*/ 6 h 31"/>
                  <a:gd name="T110" fmla="*/ 2 w 28"/>
                  <a:gd name="T111" fmla="*/ 6 h 31"/>
                  <a:gd name="T112" fmla="*/ 0 w 28"/>
                  <a:gd name="T11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31">
                    <a:moveTo>
                      <a:pt x="0" y="6"/>
                    </a:moveTo>
                    <a:lnTo>
                      <a:pt x="0" y="4"/>
                    </a:lnTo>
                    <a:lnTo>
                      <a:pt x="2" y="4"/>
                    </a:lnTo>
                    <a:lnTo>
                      <a:pt x="2" y="5"/>
                    </a:lnTo>
                    <a:lnTo>
                      <a:pt x="4" y="5"/>
                    </a:lnTo>
                    <a:lnTo>
                      <a:pt x="5" y="3"/>
                    </a:lnTo>
                    <a:lnTo>
                      <a:pt x="6" y="3"/>
                    </a:lnTo>
                    <a:lnTo>
                      <a:pt x="6" y="5"/>
                    </a:lnTo>
                    <a:lnTo>
                      <a:pt x="6" y="5"/>
                    </a:lnTo>
                    <a:lnTo>
                      <a:pt x="10" y="5"/>
                    </a:lnTo>
                    <a:lnTo>
                      <a:pt x="11" y="5"/>
                    </a:lnTo>
                    <a:lnTo>
                      <a:pt x="12" y="5"/>
                    </a:lnTo>
                    <a:lnTo>
                      <a:pt x="13" y="5"/>
                    </a:lnTo>
                    <a:lnTo>
                      <a:pt x="13" y="4"/>
                    </a:lnTo>
                    <a:lnTo>
                      <a:pt x="14" y="4"/>
                    </a:lnTo>
                    <a:lnTo>
                      <a:pt x="15" y="4"/>
                    </a:lnTo>
                    <a:lnTo>
                      <a:pt x="15" y="3"/>
                    </a:lnTo>
                    <a:lnTo>
                      <a:pt x="16" y="3"/>
                    </a:lnTo>
                    <a:lnTo>
                      <a:pt x="16" y="3"/>
                    </a:lnTo>
                    <a:lnTo>
                      <a:pt x="16" y="2"/>
                    </a:lnTo>
                    <a:lnTo>
                      <a:pt x="17" y="1"/>
                    </a:lnTo>
                    <a:lnTo>
                      <a:pt x="18" y="0"/>
                    </a:lnTo>
                    <a:lnTo>
                      <a:pt x="20" y="0"/>
                    </a:lnTo>
                    <a:lnTo>
                      <a:pt x="21" y="1"/>
                    </a:lnTo>
                    <a:lnTo>
                      <a:pt x="22" y="3"/>
                    </a:lnTo>
                    <a:lnTo>
                      <a:pt x="22" y="3"/>
                    </a:lnTo>
                    <a:lnTo>
                      <a:pt x="22" y="5"/>
                    </a:lnTo>
                    <a:lnTo>
                      <a:pt x="22" y="6"/>
                    </a:lnTo>
                    <a:lnTo>
                      <a:pt x="21" y="7"/>
                    </a:lnTo>
                    <a:lnTo>
                      <a:pt x="23" y="7"/>
                    </a:lnTo>
                    <a:lnTo>
                      <a:pt x="23" y="7"/>
                    </a:lnTo>
                    <a:lnTo>
                      <a:pt x="24" y="7"/>
                    </a:lnTo>
                    <a:lnTo>
                      <a:pt x="26" y="8"/>
                    </a:lnTo>
                    <a:lnTo>
                      <a:pt x="26" y="9"/>
                    </a:lnTo>
                    <a:lnTo>
                      <a:pt x="26" y="10"/>
                    </a:lnTo>
                    <a:lnTo>
                      <a:pt x="26" y="10"/>
                    </a:lnTo>
                    <a:lnTo>
                      <a:pt x="26" y="11"/>
                    </a:lnTo>
                    <a:lnTo>
                      <a:pt x="25" y="12"/>
                    </a:lnTo>
                    <a:lnTo>
                      <a:pt x="24" y="12"/>
                    </a:lnTo>
                    <a:lnTo>
                      <a:pt x="23" y="12"/>
                    </a:lnTo>
                    <a:lnTo>
                      <a:pt x="24" y="12"/>
                    </a:lnTo>
                    <a:lnTo>
                      <a:pt x="24" y="15"/>
                    </a:lnTo>
                    <a:lnTo>
                      <a:pt x="24" y="17"/>
                    </a:lnTo>
                    <a:lnTo>
                      <a:pt x="24" y="17"/>
                    </a:lnTo>
                    <a:lnTo>
                      <a:pt x="24" y="18"/>
                    </a:lnTo>
                    <a:lnTo>
                      <a:pt x="25" y="19"/>
                    </a:lnTo>
                    <a:lnTo>
                      <a:pt x="25" y="20"/>
                    </a:lnTo>
                    <a:lnTo>
                      <a:pt x="26" y="20"/>
                    </a:lnTo>
                    <a:lnTo>
                      <a:pt x="26" y="22"/>
                    </a:lnTo>
                    <a:lnTo>
                      <a:pt x="26" y="23"/>
                    </a:lnTo>
                    <a:lnTo>
                      <a:pt x="27" y="25"/>
                    </a:lnTo>
                    <a:lnTo>
                      <a:pt x="27" y="27"/>
                    </a:lnTo>
                    <a:lnTo>
                      <a:pt x="27" y="29"/>
                    </a:lnTo>
                    <a:lnTo>
                      <a:pt x="26" y="29"/>
                    </a:lnTo>
                    <a:lnTo>
                      <a:pt x="26" y="29"/>
                    </a:lnTo>
                    <a:lnTo>
                      <a:pt x="24" y="30"/>
                    </a:lnTo>
                    <a:lnTo>
                      <a:pt x="23" y="29"/>
                    </a:lnTo>
                    <a:lnTo>
                      <a:pt x="22" y="29"/>
                    </a:lnTo>
                    <a:lnTo>
                      <a:pt x="22" y="29"/>
                    </a:lnTo>
                    <a:lnTo>
                      <a:pt x="21" y="28"/>
                    </a:lnTo>
                    <a:lnTo>
                      <a:pt x="21" y="27"/>
                    </a:lnTo>
                    <a:lnTo>
                      <a:pt x="21" y="28"/>
                    </a:lnTo>
                    <a:lnTo>
                      <a:pt x="20" y="27"/>
                    </a:lnTo>
                    <a:lnTo>
                      <a:pt x="19" y="26"/>
                    </a:lnTo>
                    <a:lnTo>
                      <a:pt x="19" y="25"/>
                    </a:lnTo>
                    <a:lnTo>
                      <a:pt x="19" y="24"/>
                    </a:lnTo>
                    <a:lnTo>
                      <a:pt x="19" y="23"/>
                    </a:lnTo>
                    <a:lnTo>
                      <a:pt x="19" y="22"/>
                    </a:lnTo>
                    <a:lnTo>
                      <a:pt x="18" y="22"/>
                    </a:lnTo>
                    <a:lnTo>
                      <a:pt x="17" y="22"/>
                    </a:lnTo>
                    <a:lnTo>
                      <a:pt x="16" y="23"/>
                    </a:lnTo>
                    <a:lnTo>
                      <a:pt x="17" y="24"/>
                    </a:lnTo>
                    <a:lnTo>
                      <a:pt x="17" y="25"/>
                    </a:lnTo>
                    <a:lnTo>
                      <a:pt x="18" y="26"/>
                    </a:lnTo>
                    <a:lnTo>
                      <a:pt x="18" y="28"/>
                    </a:lnTo>
                    <a:lnTo>
                      <a:pt x="18" y="29"/>
                    </a:lnTo>
                    <a:lnTo>
                      <a:pt x="16" y="29"/>
                    </a:lnTo>
                    <a:lnTo>
                      <a:pt x="15" y="29"/>
                    </a:lnTo>
                    <a:lnTo>
                      <a:pt x="15" y="29"/>
                    </a:lnTo>
                    <a:lnTo>
                      <a:pt x="15" y="28"/>
                    </a:lnTo>
                    <a:lnTo>
                      <a:pt x="15" y="27"/>
                    </a:lnTo>
                    <a:lnTo>
                      <a:pt x="15" y="26"/>
                    </a:lnTo>
                    <a:lnTo>
                      <a:pt x="15" y="25"/>
                    </a:lnTo>
                    <a:lnTo>
                      <a:pt x="15" y="25"/>
                    </a:lnTo>
                    <a:lnTo>
                      <a:pt x="15" y="25"/>
                    </a:lnTo>
                    <a:lnTo>
                      <a:pt x="14" y="25"/>
                    </a:lnTo>
                    <a:lnTo>
                      <a:pt x="14" y="24"/>
                    </a:lnTo>
                    <a:lnTo>
                      <a:pt x="13" y="24"/>
                    </a:lnTo>
                    <a:lnTo>
                      <a:pt x="12" y="23"/>
                    </a:lnTo>
                    <a:lnTo>
                      <a:pt x="12" y="22"/>
                    </a:lnTo>
                    <a:lnTo>
                      <a:pt x="12" y="21"/>
                    </a:lnTo>
                    <a:lnTo>
                      <a:pt x="12" y="20"/>
                    </a:lnTo>
                    <a:lnTo>
                      <a:pt x="12" y="20"/>
                    </a:lnTo>
                    <a:lnTo>
                      <a:pt x="11" y="19"/>
                    </a:lnTo>
                    <a:lnTo>
                      <a:pt x="11" y="18"/>
                    </a:lnTo>
                    <a:lnTo>
                      <a:pt x="11" y="17"/>
                    </a:lnTo>
                    <a:lnTo>
                      <a:pt x="11" y="16"/>
                    </a:lnTo>
                    <a:lnTo>
                      <a:pt x="12" y="16"/>
                    </a:lnTo>
                    <a:lnTo>
                      <a:pt x="11" y="15"/>
                    </a:lnTo>
                    <a:lnTo>
                      <a:pt x="11" y="13"/>
                    </a:lnTo>
                    <a:lnTo>
                      <a:pt x="10" y="11"/>
                    </a:lnTo>
                    <a:lnTo>
                      <a:pt x="11" y="10"/>
                    </a:lnTo>
                    <a:lnTo>
                      <a:pt x="11" y="10"/>
                    </a:lnTo>
                    <a:lnTo>
                      <a:pt x="10" y="9"/>
                    </a:lnTo>
                    <a:lnTo>
                      <a:pt x="7" y="7"/>
                    </a:lnTo>
                    <a:lnTo>
                      <a:pt x="6" y="7"/>
                    </a:lnTo>
                    <a:lnTo>
                      <a:pt x="6" y="7"/>
                    </a:lnTo>
                    <a:lnTo>
                      <a:pt x="6" y="6"/>
                    </a:lnTo>
                    <a:lnTo>
                      <a:pt x="5" y="6"/>
                    </a:lnTo>
                    <a:lnTo>
                      <a:pt x="4" y="6"/>
                    </a:lnTo>
                    <a:lnTo>
                      <a:pt x="4"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Freeform 767"/>
              <p:cNvSpPr>
                <a:spLocks/>
              </p:cNvSpPr>
              <p:nvPr/>
            </p:nvSpPr>
            <p:spPr bwMode="auto">
              <a:xfrm>
                <a:off x="2793" y="2645"/>
                <a:ext cx="28" cy="31"/>
              </a:xfrm>
              <a:custGeom>
                <a:avLst/>
                <a:gdLst>
                  <a:gd name="T0" fmla="*/ 0 w 28"/>
                  <a:gd name="T1" fmla="*/ 4 h 31"/>
                  <a:gd name="T2" fmla="*/ 2 w 28"/>
                  <a:gd name="T3" fmla="*/ 5 h 31"/>
                  <a:gd name="T4" fmla="*/ 5 w 28"/>
                  <a:gd name="T5" fmla="*/ 3 h 31"/>
                  <a:gd name="T6" fmla="*/ 6 w 28"/>
                  <a:gd name="T7" fmla="*/ 5 h 31"/>
                  <a:gd name="T8" fmla="*/ 10 w 28"/>
                  <a:gd name="T9" fmla="*/ 5 h 31"/>
                  <a:gd name="T10" fmla="*/ 12 w 28"/>
                  <a:gd name="T11" fmla="*/ 5 h 31"/>
                  <a:gd name="T12" fmla="*/ 13 w 28"/>
                  <a:gd name="T13" fmla="*/ 4 h 31"/>
                  <a:gd name="T14" fmla="*/ 15 w 28"/>
                  <a:gd name="T15" fmla="*/ 4 h 31"/>
                  <a:gd name="T16" fmla="*/ 16 w 28"/>
                  <a:gd name="T17" fmla="*/ 3 h 31"/>
                  <a:gd name="T18" fmla="*/ 16 w 28"/>
                  <a:gd name="T19" fmla="*/ 2 h 31"/>
                  <a:gd name="T20" fmla="*/ 18 w 28"/>
                  <a:gd name="T21" fmla="*/ 0 h 31"/>
                  <a:gd name="T22" fmla="*/ 21 w 28"/>
                  <a:gd name="T23" fmla="*/ 1 h 31"/>
                  <a:gd name="T24" fmla="*/ 22 w 28"/>
                  <a:gd name="T25" fmla="*/ 3 h 31"/>
                  <a:gd name="T26" fmla="*/ 22 w 28"/>
                  <a:gd name="T27" fmla="*/ 6 h 31"/>
                  <a:gd name="T28" fmla="*/ 23 w 28"/>
                  <a:gd name="T29" fmla="*/ 7 h 31"/>
                  <a:gd name="T30" fmla="*/ 24 w 28"/>
                  <a:gd name="T31" fmla="*/ 7 h 31"/>
                  <a:gd name="T32" fmla="*/ 26 w 28"/>
                  <a:gd name="T33" fmla="*/ 9 h 31"/>
                  <a:gd name="T34" fmla="*/ 26 w 28"/>
                  <a:gd name="T35" fmla="*/ 10 h 31"/>
                  <a:gd name="T36" fmla="*/ 25 w 28"/>
                  <a:gd name="T37" fmla="*/ 12 h 31"/>
                  <a:gd name="T38" fmla="*/ 23 w 28"/>
                  <a:gd name="T39" fmla="*/ 12 h 31"/>
                  <a:gd name="T40" fmla="*/ 24 w 28"/>
                  <a:gd name="T41" fmla="*/ 15 h 31"/>
                  <a:gd name="T42" fmla="*/ 24 w 28"/>
                  <a:gd name="T43" fmla="*/ 17 h 31"/>
                  <a:gd name="T44" fmla="*/ 25 w 28"/>
                  <a:gd name="T45" fmla="*/ 19 h 31"/>
                  <a:gd name="T46" fmla="*/ 26 w 28"/>
                  <a:gd name="T47" fmla="*/ 20 h 31"/>
                  <a:gd name="T48" fmla="*/ 26 w 28"/>
                  <a:gd name="T49" fmla="*/ 23 h 31"/>
                  <a:gd name="T50" fmla="*/ 27 w 28"/>
                  <a:gd name="T51" fmla="*/ 27 h 31"/>
                  <a:gd name="T52" fmla="*/ 26 w 28"/>
                  <a:gd name="T53" fmla="*/ 29 h 31"/>
                  <a:gd name="T54" fmla="*/ 24 w 28"/>
                  <a:gd name="T55" fmla="*/ 30 h 31"/>
                  <a:gd name="T56" fmla="*/ 22 w 28"/>
                  <a:gd name="T57" fmla="*/ 29 h 31"/>
                  <a:gd name="T58" fmla="*/ 21 w 28"/>
                  <a:gd name="T59" fmla="*/ 28 h 31"/>
                  <a:gd name="T60" fmla="*/ 21 w 28"/>
                  <a:gd name="T61" fmla="*/ 28 h 31"/>
                  <a:gd name="T62" fmla="*/ 19 w 28"/>
                  <a:gd name="T63" fmla="*/ 26 h 31"/>
                  <a:gd name="T64" fmla="*/ 19 w 28"/>
                  <a:gd name="T65" fmla="*/ 24 h 31"/>
                  <a:gd name="T66" fmla="*/ 19 w 28"/>
                  <a:gd name="T67" fmla="*/ 22 h 31"/>
                  <a:gd name="T68" fmla="*/ 17 w 28"/>
                  <a:gd name="T69" fmla="*/ 22 h 31"/>
                  <a:gd name="T70" fmla="*/ 17 w 28"/>
                  <a:gd name="T71" fmla="*/ 24 h 31"/>
                  <a:gd name="T72" fmla="*/ 18 w 28"/>
                  <a:gd name="T73" fmla="*/ 26 h 31"/>
                  <a:gd name="T74" fmla="*/ 18 w 28"/>
                  <a:gd name="T75" fmla="*/ 29 h 31"/>
                  <a:gd name="T76" fmla="*/ 15 w 28"/>
                  <a:gd name="T77" fmla="*/ 29 h 31"/>
                  <a:gd name="T78" fmla="*/ 15 w 28"/>
                  <a:gd name="T79" fmla="*/ 28 h 31"/>
                  <a:gd name="T80" fmla="*/ 15 w 28"/>
                  <a:gd name="T81" fmla="*/ 26 h 31"/>
                  <a:gd name="T82" fmla="*/ 15 w 28"/>
                  <a:gd name="T83" fmla="*/ 25 h 31"/>
                  <a:gd name="T84" fmla="*/ 14 w 28"/>
                  <a:gd name="T85" fmla="*/ 25 h 31"/>
                  <a:gd name="T86" fmla="*/ 13 w 28"/>
                  <a:gd name="T87" fmla="*/ 24 h 31"/>
                  <a:gd name="T88" fmla="*/ 12 w 28"/>
                  <a:gd name="T89" fmla="*/ 22 h 31"/>
                  <a:gd name="T90" fmla="*/ 12 w 28"/>
                  <a:gd name="T91" fmla="*/ 20 h 31"/>
                  <a:gd name="T92" fmla="*/ 11 w 28"/>
                  <a:gd name="T93" fmla="*/ 19 h 31"/>
                  <a:gd name="T94" fmla="*/ 11 w 28"/>
                  <a:gd name="T95" fmla="*/ 17 h 31"/>
                  <a:gd name="T96" fmla="*/ 12 w 28"/>
                  <a:gd name="T97" fmla="*/ 16 h 31"/>
                  <a:gd name="T98" fmla="*/ 11 w 28"/>
                  <a:gd name="T99" fmla="*/ 13 h 31"/>
                  <a:gd name="T100" fmla="*/ 11 w 28"/>
                  <a:gd name="T101" fmla="*/ 10 h 31"/>
                  <a:gd name="T102" fmla="*/ 10 w 28"/>
                  <a:gd name="T103" fmla="*/ 9 h 31"/>
                  <a:gd name="T104" fmla="*/ 6 w 28"/>
                  <a:gd name="T105" fmla="*/ 7 h 31"/>
                  <a:gd name="T106" fmla="*/ 6 w 28"/>
                  <a:gd name="T107" fmla="*/ 6 h 31"/>
                  <a:gd name="T108" fmla="*/ 4 w 28"/>
                  <a:gd name="T109" fmla="*/ 6 h 31"/>
                  <a:gd name="T110" fmla="*/ 2 w 28"/>
                  <a:gd name="T111" fmla="*/ 6 h 31"/>
                  <a:gd name="T112" fmla="*/ 0 w 28"/>
                  <a:gd name="T11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31">
                    <a:moveTo>
                      <a:pt x="0" y="6"/>
                    </a:moveTo>
                    <a:lnTo>
                      <a:pt x="0" y="4"/>
                    </a:lnTo>
                    <a:lnTo>
                      <a:pt x="2" y="4"/>
                    </a:lnTo>
                    <a:lnTo>
                      <a:pt x="2" y="5"/>
                    </a:lnTo>
                    <a:lnTo>
                      <a:pt x="4" y="5"/>
                    </a:lnTo>
                    <a:lnTo>
                      <a:pt x="5" y="3"/>
                    </a:lnTo>
                    <a:lnTo>
                      <a:pt x="6" y="3"/>
                    </a:lnTo>
                    <a:lnTo>
                      <a:pt x="6" y="5"/>
                    </a:lnTo>
                    <a:lnTo>
                      <a:pt x="6" y="5"/>
                    </a:lnTo>
                    <a:lnTo>
                      <a:pt x="10" y="5"/>
                    </a:lnTo>
                    <a:lnTo>
                      <a:pt x="11" y="5"/>
                    </a:lnTo>
                    <a:lnTo>
                      <a:pt x="12" y="5"/>
                    </a:lnTo>
                    <a:lnTo>
                      <a:pt x="13" y="5"/>
                    </a:lnTo>
                    <a:lnTo>
                      <a:pt x="13" y="4"/>
                    </a:lnTo>
                    <a:lnTo>
                      <a:pt x="14" y="4"/>
                    </a:lnTo>
                    <a:lnTo>
                      <a:pt x="15" y="4"/>
                    </a:lnTo>
                    <a:lnTo>
                      <a:pt x="15" y="3"/>
                    </a:lnTo>
                    <a:lnTo>
                      <a:pt x="16" y="3"/>
                    </a:lnTo>
                    <a:lnTo>
                      <a:pt x="16" y="3"/>
                    </a:lnTo>
                    <a:lnTo>
                      <a:pt x="16" y="2"/>
                    </a:lnTo>
                    <a:lnTo>
                      <a:pt x="17" y="1"/>
                    </a:lnTo>
                    <a:lnTo>
                      <a:pt x="18" y="0"/>
                    </a:lnTo>
                    <a:lnTo>
                      <a:pt x="20" y="0"/>
                    </a:lnTo>
                    <a:lnTo>
                      <a:pt x="21" y="1"/>
                    </a:lnTo>
                    <a:lnTo>
                      <a:pt x="22" y="3"/>
                    </a:lnTo>
                    <a:lnTo>
                      <a:pt x="22" y="3"/>
                    </a:lnTo>
                    <a:lnTo>
                      <a:pt x="22" y="5"/>
                    </a:lnTo>
                    <a:lnTo>
                      <a:pt x="22" y="6"/>
                    </a:lnTo>
                    <a:lnTo>
                      <a:pt x="21" y="7"/>
                    </a:lnTo>
                    <a:lnTo>
                      <a:pt x="23" y="7"/>
                    </a:lnTo>
                    <a:lnTo>
                      <a:pt x="23" y="7"/>
                    </a:lnTo>
                    <a:lnTo>
                      <a:pt x="24" y="7"/>
                    </a:lnTo>
                    <a:lnTo>
                      <a:pt x="26" y="8"/>
                    </a:lnTo>
                    <a:lnTo>
                      <a:pt x="26" y="9"/>
                    </a:lnTo>
                    <a:lnTo>
                      <a:pt x="26" y="10"/>
                    </a:lnTo>
                    <a:lnTo>
                      <a:pt x="26" y="10"/>
                    </a:lnTo>
                    <a:lnTo>
                      <a:pt x="26" y="11"/>
                    </a:lnTo>
                    <a:lnTo>
                      <a:pt x="25" y="12"/>
                    </a:lnTo>
                    <a:lnTo>
                      <a:pt x="24" y="12"/>
                    </a:lnTo>
                    <a:lnTo>
                      <a:pt x="23" y="12"/>
                    </a:lnTo>
                    <a:lnTo>
                      <a:pt x="24" y="12"/>
                    </a:lnTo>
                    <a:lnTo>
                      <a:pt x="24" y="15"/>
                    </a:lnTo>
                    <a:lnTo>
                      <a:pt x="24" y="17"/>
                    </a:lnTo>
                    <a:lnTo>
                      <a:pt x="24" y="17"/>
                    </a:lnTo>
                    <a:lnTo>
                      <a:pt x="24" y="18"/>
                    </a:lnTo>
                    <a:lnTo>
                      <a:pt x="25" y="19"/>
                    </a:lnTo>
                    <a:lnTo>
                      <a:pt x="25" y="20"/>
                    </a:lnTo>
                    <a:lnTo>
                      <a:pt x="26" y="20"/>
                    </a:lnTo>
                    <a:lnTo>
                      <a:pt x="26" y="22"/>
                    </a:lnTo>
                    <a:lnTo>
                      <a:pt x="26" y="23"/>
                    </a:lnTo>
                    <a:lnTo>
                      <a:pt x="27" y="25"/>
                    </a:lnTo>
                    <a:lnTo>
                      <a:pt x="27" y="27"/>
                    </a:lnTo>
                    <a:lnTo>
                      <a:pt x="27" y="29"/>
                    </a:lnTo>
                    <a:lnTo>
                      <a:pt x="26" y="29"/>
                    </a:lnTo>
                    <a:lnTo>
                      <a:pt x="26" y="29"/>
                    </a:lnTo>
                    <a:lnTo>
                      <a:pt x="24" y="30"/>
                    </a:lnTo>
                    <a:lnTo>
                      <a:pt x="23" y="29"/>
                    </a:lnTo>
                    <a:lnTo>
                      <a:pt x="22" y="29"/>
                    </a:lnTo>
                    <a:lnTo>
                      <a:pt x="22" y="29"/>
                    </a:lnTo>
                    <a:lnTo>
                      <a:pt x="21" y="28"/>
                    </a:lnTo>
                    <a:lnTo>
                      <a:pt x="21" y="27"/>
                    </a:lnTo>
                    <a:lnTo>
                      <a:pt x="21" y="28"/>
                    </a:lnTo>
                    <a:lnTo>
                      <a:pt x="20" y="27"/>
                    </a:lnTo>
                    <a:lnTo>
                      <a:pt x="19" y="26"/>
                    </a:lnTo>
                    <a:lnTo>
                      <a:pt x="19" y="25"/>
                    </a:lnTo>
                    <a:lnTo>
                      <a:pt x="19" y="24"/>
                    </a:lnTo>
                    <a:lnTo>
                      <a:pt x="19" y="23"/>
                    </a:lnTo>
                    <a:lnTo>
                      <a:pt x="19" y="22"/>
                    </a:lnTo>
                    <a:lnTo>
                      <a:pt x="18" y="22"/>
                    </a:lnTo>
                    <a:lnTo>
                      <a:pt x="17" y="22"/>
                    </a:lnTo>
                    <a:lnTo>
                      <a:pt x="16" y="23"/>
                    </a:lnTo>
                    <a:lnTo>
                      <a:pt x="17" y="24"/>
                    </a:lnTo>
                    <a:lnTo>
                      <a:pt x="17" y="25"/>
                    </a:lnTo>
                    <a:lnTo>
                      <a:pt x="18" y="26"/>
                    </a:lnTo>
                    <a:lnTo>
                      <a:pt x="18" y="28"/>
                    </a:lnTo>
                    <a:lnTo>
                      <a:pt x="18" y="29"/>
                    </a:lnTo>
                    <a:lnTo>
                      <a:pt x="16" y="29"/>
                    </a:lnTo>
                    <a:lnTo>
                      <a:pt x="15" y="29"/>
                    </a:lnTo>
                    <a:lnTo>
                      <a:pt x="15" y="29"/>
                    </a:lnTo>
                    <a:lnTo>
                      <a:pt x="15" y="28"/>
                    </a:lnTo>
                    <a:lnTo>
                      <a:pt x="15" y="27"/>
                    </a:lnTo>
                    <a:lnTo>
                      <a:pt x="15" y="26"/>
                    </a:lnTo>
                    <a:lnTo>
                      <a:pt x="15" y="25"/>
                    </a:lnTo>
                    <a:lnTo>
                      <a:pt x="15" y="25"/>
                    </a:lnTo>
                    <a:lnTo>
                      <a:pt x="15" y="25"/>
                    </a:lnTo>
                    <a:lnTo>
                      <a:pt x="14" y="25"/>
                    </a:lnTo>
                    <a:lnTo>
                      <a:pt x="14" y="24"/>
                    </a:lnTo>
                    <a:lnTo>
                      <a:pt x="13" y="24"/>
                    </a:lnTo>
                    <a:lnTo>
                      <a:pt x="12" y="23"/>
                    </a:lnTo>
                    <a:lnTo>
                      <a:pt x="12" y="22"/>
                    </a:lnTo>
                    <a:lnTo>
                      <a:pt x="12" y="21"/>
                    </a:lnTo>
                    <a:lnTo>
                      <a:pt x="12" y="20"/>
                    </a:lnTo>
                    <a:lnTo>
                      <a:pt x="12" y="20"/>
                    </a:lnTo>
                    <a:lnTo>
                      <a:pt x="11" y="19"/>
                    </a:lnTo>
                    <a:lnTo>
                      <a:pt x="11" y="18"/>
                    </a:lnTo>
                    <a:lnTo>
                      <a:pt x="11" y="17"/>
                    </a:lnTo>
                    <a:lnTo>
                      <a:pt x="11" y="16"/>
                    </a:lnTo>
                    <a:lnTo>
                      <a:pt x="12" y="16"/>
                    </a:lnTo>
                    <a:lnTo>
                      <a:pt x="11" y="15"/>
                    </a:lnTo>
                    <a:lnTo>
                      <a:pt x="11" y="13"/>
                    </a:lnTo>
                    <a:lnTo>
                      <a:pt x="10" y="11"/>
                    </a:lnTo>
                    <a:lnTo>
                      <a:pt x="11" y="10"/>
                    </a:lnTo>
                    <a:lnTo>
                      <a:pt x="11" y="10"/>
                    </a:lnTo>
                    <a:lnTo>
                      <a:pt x="10" y="9"/>
                    </a:lnTo>
                    <a:lnTo>
                      <a:pt x="7" y="7"/>
                    </a:lnTo>
                    <a:lnTo>
                      <a:pt x="6" y="7"/>
                    </a:lnTo>
                    <a:lnTo>
                      <a:pt x="6" y="7"/>
                    </a:lnTo>
                    <a:lnTo>
                      <a:pt x="6" y="6"/>
                    </a:lnTo>
                    <a:lnTo>
                      <a:pt x="5" y="6"/>
                    </a:lnTo>
                    <a:lnTo>
                      <a:pt x="4" y="6"/>
                    </a:lnTo>
                    <a:lnTo>
                      <a:pt x="4"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Freeform 768"/>
              <p:cNvSpPr>
                <a:spLocks/>
              </p:cNvSpPr>
              <p:nvPr/>
            </p:nvSpPr>
            <p:spPr bwMode="auto">
              <a:xfrm>
                <a:off x="2799" y="2648"/>
                <a:ext cx="4" cy="2"/>
              </a:xfrm>
              <a:custGeom>
                <a:avLst/>
                <a:gdLst>
                  <a:gd name="T0" fmla="*/ 2 w 4"/>
                  <a:gd name="T1" fmla="*/ 1 h 2"/>
                  <a:gd name="T2" fmla="*/ 2 w 4"/>
                  <a:gd name="T3" fmla="*/ 1 h 2"/>
                  <a:gd name="T4" fmla="*/ 1 w 4"/>
                  <a:gd name="T5" fmla="*/ 1 h 2"/>
                  <a:gd name="T6" fmla="*/ 1 w 4"/>
                  <a:gd name="T7" fmla="*/ 0 h 2"/>
                  <a:gd name="T8" fmla="*/ 0 w 4"/>
                  <a:gd name="T9" fmla="*/ 0 h 2"/>
                  <a:gd name="T10" fmla="*/ 1 w 4"/>
                  <a:gd name="T11" fmla="*/ 0 h 2"/>
                  <a:gd name="T12" fmla="*/ 1 w 4"/>
                  <a:gd name="T13" fmla="*/ 0 h 2"/>
                  <a:gd name="T14" fmla="*/ 2 w 4"/>
                  <a:gd name="T15" fmla="*/ 0 h 2"/>
                  <a:gd name="T16" fmla="*/ 2 w 4"/>
                  <a:gd name="T17" fmla="*/ 0 h 2"/>
                  <a:gd name="T18" fmla="*/ 2 w 4"/>
                  <a:gd name="T19" fmla="*/ 1 h 2"/>
                  <a:gd name="T20" fmla="*/ 3 w 4"/>
                  <a:gd name="T21" fmla="*/ 1 h 2"/>
                  <a:gd name="T22" fmla="*/ 2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2" y="1"/>
                    </a:moveTo>
                    <a:lnTo>
                      <a:pt x="2" y="1"/>
                    </a:lnTo>
                    <a:lnTo>
                      <a:pt x="1" y="1"/>
                    </a:lnTo>
                    <a:lnTo>
                      <a:pt x="1" y="0"/>
                    </a:lnTo>
                    <a:lnTo>
                      <a:pt x="0" y="0"/>
                    </a:lnTo>
                    <a:lnTo>
                      <a:pt x="1" y="0"/>
                    </a:lnTo>
                    <a:lnTo>
                      <a:pt x="1" y="0"/>
                    </a:lnTo>
                    <a:lnTo>
                      <a:pt x="2" y="0"/>
                    </a:lnTo>
                    <a:lnTo>
                      <a:pt x="2" y="0"/>
                    </a:lnTo>
                    <a:lnTo>
                      <a:pt x="2" y="1"/>
                    </a:lnTo>
                    <a:lnTo>
                      <a:pt x="3" y="1"/>
                    </a:lnTo>
                    <a:lnTo>
                      <a:pt x="2"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769"/>
              <p:cNvSpPr>
                <a:spLocks/>
              </p:cNvSpPr>
              <p:nvPr/>
            </p:nvSpPr>
            <p:spPr bwMode="auto">
              <a:xfrm>
                <a:off x="2799" y="2648"/>
                <a:ext cx="4" cy="2"/>
              </a:xfrm>
              <a:custGeom>
                <a:avLst/>
                <a:gdLst>
                  <a:gd name="T0" fmla="*/ 2 w 4"/>
                  <a:gd name="T1" fmla="*/ 1 h 2"/>
                  <a:gd name="T2" fmla="*/ 2 w 4"/>
                  <a:gd name="T3" fmla="*/ 1 h 2"/>
                  <a:gd name="T4" fmla="*/ 1 w 4"/>
                  <a:gd name="T5" fmla="*/ 1 h 2"/>
                  <a:gd name="T6" fmla="*/ 1 w 4"/>
                  <a:gd name="T7" fmla="*/ 0 h 2"/>
                  <a:gd name="T8" fmla="*/ 0 w 4"/>
                  <a:gd name="T9" fmla="*/ 0 h 2"/>
                  <a:gd name="T10" fmla="*/ 1 w 4"/>
                  <a:gd name="T11" fmla="*/ 0 h 2"/>
                  <a:gd name="T12" fmla="*/ 1 w 4"/>
                  <a:gd name="T13" fmla="*/ 0 h 2"/>
                  <a:gd name="T14" fmla="*/ 2 w 4"/>
                  <a:gd name="T15" fmla="*/ 0 h 2"/>
                  <a:gd name="T16" fmla="*/ 2 w 4"/>
                  <a:gd name="T17" fmla="*/ 0 h 2"/>
                  <a:gd name="T18" fmla="*/ 2 w 4"/>
                  <a:gd name="T19" fmla="*/ 1 h 2"/>
                  <a:gd name="T20" fmla="*/ 3 w 4"/>
                  <a:gd name="T21" fmla="*/ 1 h 2"/>
                  <a:gd name="T22" fmla="*/ 2 w 4"/>
                  <a:gd name="T2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2">
                    <a:moveTo>
                      <a:pt x="2" y="1"/>
                    </a:moveTo>
                    <a:lnTo>
                      <a:pt x="2" y="1"/>
                    </a:lnTo>
                    <a:lnTo>
                      <a:pt x="1" y="1"/>
                    </a:lnTo>
                    <a:lnTo>
                      <a:pt x="1" y="0"/>
                    </a:lnTo>
                    <a:lnTo>
                      <a:pt x="0" y="0"/>
                    </a:lnTo>
                    <a:lnTo>
                      <a:pt x="1" y="0"/>
                    </a:lnTo>
                    <a:lnTo>
                      <a:pt x="1" y="0"/>
                    </a:lnTo>
                    <a:lnTo>
                      <a:pt x="2" y="0"/>
                    </a:lnTo>
                    <a:lnTo>
                      <a:pt x="2" y="0"/>
                    </a:lnTo>
                    <a:lnTo>
                      <a:pt x="2" y="1"/>
                    </a:lnTo>
                    <a:lnTo>
                      <a:pt x="3" y="1"/>
                    </a:lnTo>
                    <a:lnTo>
                      <a:pt x="2"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770"/>
              <p:cNvSpPr>
                <a:spLocks/>
              </p:cNvSpPr>
              <p:nvPr/>
            </p:nvSpPr>
            <p:spPr bwMode="auto">
              <a:xfrm>
                <a:off x="2807" y="266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771"/>
              <p:cNvSpPr>
                <a:spLocks/>
              </p:cNvSpPr>
              <p:nvPr/>
            </p:nvSpPr>
            <p:spPr bwMode="auto">
              <a:xfrm>
                <a:off x="2807" y="266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5" name="Group 772"/>
            <p:cNvGrpSpPr>
              <a:grpSpLocks/>
            </p:cNvGrpSpPr>
            <p:nvPr/>
          </p:nvGrpSpPr>
          <p:grpSpPr bwMode="auto">
            <a:xfrm>
              <a:off x="2454993" y="2974735"/>
              <a:ext cx="77140" cy="114610"/>
              <a:chOff x="2343" y="2728"/>
              <a:chExt cx="31" cy="32"/>
            </a:xfrm>
          </p:grpSpPr>
          <p:sp>
            <p:nvSpPr>
              <p:cNvPr id="391" name="Freeform 773"/>
              <p:cNvSpPr>
                <a:spLocks/>
              </p:cNvSpPr>
              <p:nvPr/>
            </p:nvSpPr>
            <p:spPr bwMode="auto">
              <a:xfrm>
                <a:off x="2343" y="2728"/>
                <a:ext cx="31" cy="32"/>
              </a:xfrm>
              <a:custGeom>
                <a:avLst/>
                <a:gdLst>
                  <a:gd name="T0" fmla="*/ 30 w 31"/>
                  <a:gd name="T1" fmla="*/ 4 h 32"/>
                  <a:gd name="T2" fmla="*/ 27 w 31"/>
                  <a:gd name="T3" fmla="*/ 5 h 32"/>
                  <a:gd name="T4" fmla="*/ 24 w 31"/>
                  <a:gd name="T5" fmla="*/ 4 h 32"/>
                  <a:gd name="T6" fmla="*/ 23 w 31"/>
                  <a:gd name="T7" fmla="*/ 5 h 32"/>
                  <a:gd name="T8" fmla="*/ 19 w 31"/>
                  <a:gd name="T9" fmla="*/ 5 h 32"/>
                  <a:gd name="T10" fmla="*/ 16 w 31"/>
                  <a:gd name="T11" fmla="*/ 5 h 32"/>
                  <a:gd name="T12" fmla="*/ 15 w 31"/>
                  <a:gd name="T13" fmla="*/ 4 h 32"/>
                  <a:gd name="T14" fmla="*/ 13 w 31"/>
                  <a:gd name="T15" fmla="*/ 4 h 32"/>
                  <a:gd name="T16" fmla="*/ 12 w 31"/>
                  <a:gd name="T17" fmla="*/ 4 h 32"/>
                  <a:gd name="T18" fmla="*/ 12 w 31"/>
                  <a:gd name="T19" fmla="*/ 2 h 32"/>
                  <a:gd name="T20" fmla="*/ 10 w 31"/>
                  <a:gd name="T21" fmla="*/ 0 h 32"/>
                  <a:gd name="T22" fmla="*/ 6 w 31"/>
                  <a:gd name="T23" fmla="*/ 1 h 32"/>
                  <a:gd name="T24" fmla="*/ 5 w 31"/>
                  <a:gd name="T25" fmla="*/ 4 h 32"/>
                  <a:gd name="T26" fmla="*/ 5 w 31"/>
                  <a:gd name="T27" fmla="*/ 6 h 32"/>
                  <a:gd name="T28" fmla="*/ 5 w 31"/>
                  <a:gd name="T29" fmla="*/ 7 h 32"/>
                  <a:gd name="T30" fmla="*/ 3 w 31"/>
                  <a:gd name="T31" fmla="*/ 8 h 32"/>
                  <a:gd name="T32" fmla="*/ 1 w 31"/>
                  <a:gd name="T33" fmla="*/ 9 h 32"/>
                  <a:gd name="T34" fmla="*/ 1 w 31"/>
                  <a:gd name="T35" fmla="*/ 11 h 32"/>
                  <a:gd name="T36" fmla="*/ 2 w 31"/>
                  <a:gd name="T37" fmla="*/ 12 h 32"/>
                  <a:gd name="T38" fmla="*/ 4 w 31"/>
                  <a:gd name="T39" fmla="*/ 12 h 32"/>
                  <a:gd name="T40" fmla="*/ 3 w 31"/>
                  <a:gd name="T41" fmla="*/ 16 h 32"/>
                  <a:gd name="T42" fmla="*/ 3 w 31"/>
                  <a:gd name="T43" fmla="*/ 18 h 32"/>
                  <a:gd name="T44" fmla="*/ 2 w 31"/>
                  <a:gd name="T45" fmla="*/ 20 h 32"/>
                  <a:gd name="T46" fmla="*/ 1 w 31"/>
                  <a:gd name="T47" fmla="*/ 21 h 32"/>
                  <a:gd name="T48" fmla="*/ 1 w 31"/>
                  <a:gd name="T49" fmla="*/ 24 h 32"/>
                  <a:gd name="T50" fmla="*/ 0 w 31"/>
                  <a:gd name="T51" fmla="*/ 28 h 32"/>
                  <a:gd name="T52" fmla="*/ 1 w 31"/>
                  <a:gd name="T53" fmla="*/ 30 h 32"/>
                  <a:gd name="T54" fmla="*/ 3 w 31"/>
                  <a:gd name="T55" fmla="*/ 31 h 32"/>
                  <a:gd name="T56" fmla="*/ 5 w 31"/>
                  <a:gd name="T57" fmla="*/ 30 h 32"/>
                  <a:gd name="T58" fmla="*/ 6 w 31"/>
                  <a:gd name="T59" fmla="*/ 29 h 32"/>
                  <a:gd name="T60" fmla="*/ 7 w 31"/>
                  <a:gd name="T61" fmla="*/ 29 h 32"/>
                  <a:gd name="T62" fmla="*/ 9 w 31"/>
                  <a:gd name="T63" fmla="*/ 27 h 32"/>
                  <a:gd name="T64" fmla="*/ 9 w 31"/>
                  <a:gd name="T65" fmla="*/ 25 h 32"/>
                  <a:gd name="T66" fmla="*/ 9 w 31"/>
                  <a:gd name="T67" fmla="*/ 23 h 32"/>
                  <a:gd name="T68" fmla="*/ 11 w 31"/>
                  <a:gd name="T69" fmla="*/ 23 h 32"/>
                  <a:gd name="T70" fmla="*/ 11 w 31"/>
                  <a:gd name="T71" fmla="*/ 25 h 32"/>
                  <a:gd name="T72" fmla="*/ 10 w 31"/>
                  <a:gd name="T73" fmla="*/ 27 h 32"/>
                  <a:gd name="T74" fmla="*/ 10 w 31"/>
                  <a:gd name="T75" fmla="*/ 30 h 32"/>
                  <a:gd name="T76" fmla="*/ 14 w 31"/>
                  <a:gd name="T77" fmla="*/ 30 h 32"/>
                  <a:gd name="T78" fmla="*/ 14 w 31"/>
                  <a:gd name="T79" fmla="*/ 29 h 32"/>
                  <a:gd name="T80" fmla="*/ 13 w 31"/>
                  <a:gd name="T81" fmla="*/ 27 h 32"/>
                  <a:gd name="T82" fmla="*/ 14 w 31"/>
                  <a:gd name="T83" fmla="*/ 26 h 32"/>
                  <a:gd name="T84" fmla="*/ 14 w 31"/>
                  <a:gd name="T85" fmla="*/ 26 h 32"/>
                  <a:gd name="T86" fmla="*/ 15 w 31"/>
                  <a:gd name="T87" fmla="*/ 25 h 32"/>
                  <a:gd name="T88" fmla="*/ 16 w 31"/>
                  <a:gd name="T89" fmla="*/ 23 h 32"/>
                  <a:gd name="T90" fmla="*/ 17 w 31"/>
                  <a:gd name="T91" fmla="*/ 21 h 32"/>
                  <a:gd name="T92" fmla="*/ 18 w 31"/>
                  <a:gd name="T93" fmla="*/ 20 h 32"/>
                  <a:gd name="T94" fmla="*/ 18 w 31"/>
                  <a:gd name="T95" fmla="*/ 18 h 32"/>
                  <a:gd name="T96" fmla="*/ 17 w 31"/>
                  <a:gd name="T97" fmla="*/ 17 h 32"/>
                  <a:gd name="T98" fmla="*/ 18 w 31"/>
                  <a:gd name="T99" fmla="*/ 14 h 32"/>
                  <a:gd name="T100" fmla="*/ 18 w 31"/>
                  <a:gd name="T101" fmla="*/ 11 h 32"/>
                  <a:gd name="T102" fmla="*/ 19 w 31"/>
                  <a:gd name="T103" fmla="*/ 9 h 32"/>
                  <a:gd name="T104" fmla="*/ 23 w 31"/>
                  <a:gd name="T105" fmla="*/ 8 h 32"/>
                  <a:gd name="T106" fmla="*/ 23 w 31"/>
                  <a:gd name="T107" fmla="*/ 6 h 32"/>
                  <a:gd name="T108" fmla="*/ 25 w 31"/>
                  <a:gd name="T109" fmla="*/ 6 h 32"/>
                  <a:gd name="T110" fmla="*/ 27 w 31"/>
                  <a:gd name="T111" fmla="*/ 6 h 32"/>
                  <a:gd name="T112" fmla="*/ 3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30" y="6"/>
                    </a:moveTo>
                    <a:lnTo>
                      <a:pt x="30" y="4"/>
                    </a:lnTo>
                    <a:lnTo>
                      <a:pt x="27" y="4"/>
                    </a:lnTo>
                    <a:lnTo>
                      <a:pt x="27" y="5"/>
                    </a:lnTo>
                    <a:lnTo>
                      <a:pt x="25" y="5"/>
                    </a:lnTo>
                    <a:lnTo>
                      <a:pt x="24" y="4"/>
                    </a:lnTo>
                    <a:lnTo>
                      <a:pt x="23" y="4"/>
                    </a:lnTo>
                    <a:lnTo>
                      <a:pt x="23" y="5"/>
                    </a:lnTo>
                    <a:lnTo>
                      <a:pt x="23" y="5"/>
                    </a:lnTo>
                    <a:lnTo>
                      <a:pt x="19" y="5"/>
                    </a:lnTo>
                    <a:lnTo>
                      <a:pt x="18" y="5"/>
                    </a:lnTo>
                    <a:lnTo>
                      <a:pt x="16" y="5"/>
                    </a:lnTo>
                    <a:lnTo>
                      <a:pt x="15" y="5"/>
                    </a:lnTo>
                    <a:lnTo>
                      <a:pt x="15" y="4"/>
                    </a:lnTo>
                    <a:lnTo>
                      <a:pt x="14" y="4"/>
                    </a:lnTo>
                    <a:lnTo>
                      <a:pt x="13" y="4"/>
                    </a:lnTo>
                    <a:lnTo>
                      <a:pt x="13" y="4"/>
                    </a:lnTo>
                    <a:lnTo>
                      <a:pt x="12" y="4"/>
                    </a:lnTo>
                    <a:lnTo>
                      <a:pt x="12" y="3"/>
                    </a:lnTo>
                    <a:lnTo>
                      <a:pt x="12" y="2"/>
                    </a:lnTo>
                    <a:lnTo>
                      <a:pt x="11" y="1"/>
                    </a:lnTo>
                    <a:lnTo>
                      <a:pt x="10" y="0"/>
                    </a:lnTo>
                    <a:lnTo>
                      <a:pt x="8" y="0"/>
                    </a:lnTo>
                    <a:lnTo>
                      <a:pt x="6" y="1"/>
                    </a:lnTo>
                    <a:lnTo>
                      <a:pt x="5" y="3"/>
                    </a:lnTo>
                    <a:lnTo>
                      <a:pt x="5" y="4"/>
                    </a:lnTo>
                    <a:lnTo>
                      <a:pt x="5" y="5"/>
                    </a:lnTo>
                    <a:lnTo>
                      <a:pt x="5" y="6"/>
                    </a:lnTo>
                    <a:lnTo>
                      <a:pt x="6" y="7"/>
                    </a:lnTo>
                    <a:lnTo>
                      <a:pt x="5" y="7"/>
                    </a:lnTo>
                    <a:lnTo>
                      <a:pt x="4" y="7"/>
                    </a:lnTo>
                    <a:lnTo>
                      <a:pt x="3" y="8"/>
                    </a:lnTo>
                    <a:lnTo>
                      <a:pt x="1" y="8"/>
                    </a:lnTo>
                    <a:lnTo>
                      <a:pt x="1" y="9"/>
                    </a:lnTo>
                    <a:lnTo>
                      <a:pt x="1" y="10"/>
                    </a:lnTo>
                    <a:lnTo>
                      <a:pt x="1" y="11"/>
                    </a:lnTo>
                    <a:lnTo>
                      <a:pt x="1" y="12"/>
                    </a:lnTo>
                    <a:lnTo>
                      <a:pt x="2" y="12"/>
                    </a:lnTo>
                    <a:lnTo>
                      <a:pt x="3" y="12"/>
                    </a:lnTo>
                    <a:lnTo>
                      <a:pt x="4"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5" y="30"/>
                    </a:lnTo>
                    <a:lnTo>
                      <a:pt x="5" y="30"/>
                    </a:lnTo>
                    <a:lnTo>
                      <a:pt x="5" y="30"/>
                    </a:lnTo>
                    <a:lnTo>
                      <a:pt x="6" y="29"/>
                    </a:lnTo>
                    <a:lnTo>
                      <a:pt x="7" y="28"/>
                    </a:lnTo>
                    <a:lnTo>
                      <a:pt x="7" y="29"/>
                    </a:lnTo>
                    <a:lnTo>
                      <a:pt x="8" y="28"/>
                    </a:lnTo>
                    <a:lnTo>
                      <a:pt x="9" y="27"/>
                    </a:lnTo>
                    <a:lnTo>
                      <a:pt x="9" y="26"/>
                    </a:lnTo>
                    <a:lnTo>
                      <a:pt x="9" y="25"/>
                    </a:lnTo>
                    <a:lnTo>
                      <a:pt x="9" y="24"/>
                    </a:lnTo>
                    <a:lnTo>
                      <a:pt x="9" y="23"/>
                    </a:lnTo>
                    <a:lnTo>
                      <a:pt x="10" y="23"/>
                    </a:lnTo>
                    <a:lnTo>
                      <a:pt x="11" y="23"/>
                    </a:lnTo>
                    <a:lnTo>
                      <a:pt x="12" y="24"/>
                    </a:lnTo>
                    <a:lnTo>
                      <a:pt x="11" y="25"/>
                    </a:lnTo>
                    <a:lnTo>
                      <a:pt x="11" y="26"/>
                    </a:lnTo>
                    <a:lnTo>
                      <a:pt x="10" y="27"/>
                    </a:lnTo>
                    <a:lnTo>
                      <a:pt x="10" y="29"/>
                    </a:lnTo>
                    <a:lnTo>
                      <a:pt x="10" y="30"/>
                    </a:lnTo>
                    <a:lnTo>
                      <a:pt x="12" y="30"/>
                    </a:lnTo>
                    <a:lnTo>
                      <a:pt x="14" y="30"/>
                    </a:lnTo>
                    <a:lnTo>
                      <a:pt x="14" y="30"/>
                    </a:lnTo>
                    <a:lnTo>
                      <a:pt x="14" y="29"/>
                    </a:lnTo>
                    <a:lnTo>
                      <a:pt x="13" y="28"/>
                    </a:lnTo>
                    <a:lnTo>
                      <a:pt x="13" y="27"/>
                    </a:lnTo>
                    <a:lnTo>
                      <a:pt x="13" y="26"/>
                    </a:lnTo>
                    <a:lnTo>
                      <a:pt x="14" y="26"/>
                    </a:lnTo>
                    <a:lnTo>
                      <a:pt x="14" y="26"/>
                    </a:lnTo>
                    <a:lnTo>
                      <a:pt x="14" y="26"/>
                    </a:lnTo>
                    <a:lnTo>
                      <a:pt x="14" y="25"/>
                    </a:lnTo>
                    <a:lnTo>
                      <a:pt x="15" y="25"/>
                    </a:lnTo>
                    <a:lnTo>
                      <a:pt x="16" y="24"/>
                    </a:lnTo>
                    <a:lnTo>
                      <a:pt x="16" y="23"/>
                    </a:lnTo>
                    <a:lnTo>
                      <a:pt x="17" y="22"/>
                    </a:lnTo>
                    <a:lnTo>
                      <a:pt x="17" y="21"/>
                    </a:lnTo>
                    <a:lnTo>
                      <a:pt x="17" y="21"/>
                    </a:lnTo>
                    <a:lnTo>
                      <a:pt x="18" y="20"/>
                    </a:lnTo>
                    <a:lnTo>
                      <a:pt x="18" y="19"/>
                    </a:lnTo>
                    <a:lnTo>
                      <a:pt x="18" y="18"/>
                    </a:lnTo>
                    <a:lnTo>
                      <a:pt x="18" y="17"/>
                    </a:lnTo>
                    <a:lnTo>
                      <a:pt x="17" y="17"/>
                    </a:lnTo>
                    <a:lnTo>
                      <a:pt x="18" y="16"/>
                    </a:lnTo>
                    <a:lnTo>
                      <a:pt x="18" y="14"/>
                    </a:lnTo>
                    <a:lnTo>
                      <a:pt x="19" y="12"/>
                    </a:lnTo>
                    <a:lnTo>
                      <a:pt x="18" y="11"/>
                    </a:lnTo>
                    <a:lnTo>
                      <a:pt x="18" y="10"/>
                    </a:lnTo>
                    <a:lnTo>
                      <a:pt x="19" y="9"/>
                    </a:lnTo>
                    <a:lnTo>
                      <a:pt x="22" y="8"/>
                    </a:lnTo>
                    <a:lnTo>
                      <a:pt x="23" y="8"/>
                    </a:lnTo>
                    <a:lnTo>
                      <a:pt x="23" y="7"/>
                    </a:lnTo>
                    <a:lnTo>
                      <a:pt x="23" y="6"/>
                    </a:lnTo>
                    <a:lnTo>
                      <a:pt x="24" y="6"/>
                    </a:lnTo>
                    <a:lnTo>
                      <a:pt x="25" y="6"/>
                    </a:lnTo>
                    <a:lnTo>
                      <a:pt x="26" y="6"/>
                    </a:lnTo>
                    <a:lnTo>
                      <a:pt x="27" y="6"/>
                    </a:lnTo>
                    <a:lnTo>
                      <a:pt x="28" y="6"/>
                    </a:lnTo>
                    <a:lnTo>
                      <a:pt x="3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Freeform 774"/>
              <p:cNvSpPr>
                <a:spLocks/>
              </p:cNvSpPr>
              <p:nvPr/>
            </p:nvSpPr>
            <p:spPr bwMode="auto">
              <a:xfrm>
                <a:off x="2343" y="2728"/>
                <a:ext cx="31" cy="32"/>
              </a:xfrm>
              <a:custGeom>
                <a:avLst/>
                <a:gdLst>
                  <a:gd name="T0" fmla="*/ 30 w 31"/>
                  <a:gd name="T1" fmla="*/ 4 h 32"/>
                  <a:gd name="T2" fmla="*/ 27 w 31"/>
                  <a:gd name="T3" fmla="*/ 5 h 32"/>
                  <a:gd name="T4" fmla="*/ 24 w 31"/>
                  <a:gd name="T5" fmla="*/ 4 h 32"/>
                  <a:gd name="T6" fmla="*/ 23 w 31"/>
                  <a:gd name="T7" fmla="*/ 5 h 32"/>
                  <a:gd name="T8" fmla="*/ 19 w 31"/>
                  <a:gd name="T9" fmla="*/ 5 h 32"/>
                  <a:gd name="T10" fmla="*/ 16 w 31"/>
                  <a:gd name="T11" fmla="*/ 5 h 32"/>
                  <a:gd name="T12" fmla="*/ 15 w 31"/>
                  <a:gd name="T13" fmla="*/ 4 h 32"/>
                  <a:gd name="T14" fmla="*/ 13 w 31"/>
                  <a:gd name="T15" fmla="*/ 4 h 32"/>
                  <a:gd name="T16" fmla="*/ 12 w 31"/>
                  <a:gd name="T17" fmla="*/ 4 h 32"/>
                  <a:gd name="T18" fmla="*/ 12 w 31"/>
                  <a:gd name="T19" fmla="*/ 2 h 32"/>
                  <a:gd name="T20" fmla="*/ 10 w 31"/>
                  <a:gd name="T21" fmla="*/ 0 h 32"/>
                  <a:gd name="T22" fmla="*/ 6 w 31"/>
                  <a:gd name="T23" fmla="*/ 1 h 32"/>
                  <a:gd name="T24" fmla="*/ 5 w 31"/>
                  <a:gd name="T25" fmla="*/ 4 h 32"/>
                  <a:gd name="T26" fmla="*/ 5 w 31"/>
                  <a:gd name="T27" fmla="*/ 6 h 32"/>
                  <a:gd name="T28" fmla="*/ 5 w 31"/>
                  <a:gd name="T29" fmla="*/ 7 h 32"/>
                  <a:gd name="T30" fmla="*/ 3 w 31"/>
                  <a:gd name="T31" fmla="*/ 8 h 32"/>
                  <a:gd name="T32" fmla="*/ 1 w 31"/>
                  <a:gd name="T33" fmla="*/ 9 h 32"/>
                  <a:gd name="T34" fmla="*/ 1 w 31"/>
                  <a:gd name="T35" fmla="*/ 11 h 32"/>
                  <a:gd name="T36" fmla="*/ 2 w 31"/>
                  <a:gd name="T37" fmla="*/ 12 h 32"/>
                  <a:gd name="T38" fmla="*/ 4 w 31"/>
                  <a:gd name="T39" fmla="*/ 12 h 32"/>
                  <a:gd name="T40" fmla="*/ 3 w 31"/>
                  <a:gd name="T41" fmla="*/ 16 h 32"/>
                  <a:gd name="T42" fmla="*/ 3 w 31"/>
                  <a:gd name="T43" fmla="*/ 18 h 32"/>
                  <a:gd name="T44" fmla="*/ 2 w 31"/>
                  <a:gd name="T45" fmla="*/ 20 h 32"/>
                  <a:gd name="T46" fmla="*/ 1 w 31"/>
                  <a:gd name="T47" fmla="*/ 21 h 32"/>
                  <a:gd name="T48" fmla="*/ 1 w 31"/>
                  <a:gd name="T49" fmla="*/ 24 h 32"/>
                  <a:gd name="T50" fmla="*/ 0 w 31"/>
                  <a:gd name="T51" fmla="*/ 28 h 32"/>
                  <a:gd name="T52" fmla="*/ 1 w 31"/>
                  <a:gd name="T53" fmla="*/ 30 h 32"/>
                  <a:gd name="T54" fmla="*/ 3 w 31"/>
                  <a:gd name="T55" fmla="*/ 31 h 32"/>
                  <a:gd name="T56" fmla="*/ 5 w 31"/>
                  <a:gd name="T57" fmla="*/ 30 h 32"/>
                  <a:gd name="T58" fmla="*/ 6 w 31"/>
                  <a:gd name="T59" fmla="*/ 29 h 32"/>
                  <a:gd name="T60" fmla="*/ 7 w 31"/>
                  <a:gd name="T61" fmla="*/ 29 h 32"/>
                  <a:gd name="T62" fmla="*/ 9 w 31"/>
                  <a:gd name="T63" fmla="*/ 27 h 32"/>
                  <a:gd name="T64" fmla="*/ 9 w 31"/>
                  <a:gd name="T65" fmla="*/ 25 h 32"/>
                  <a:gd name="T66" fmla="*/ 9 w 31"/>
                  <a:gd name="T67" fmla="*/ 23 h 32"/>
                  <a:gd name="T68" fmla="*/ 11 w 31"/>
                  <a:gd name="T69" fmla="*/ 23 h 32"/>
                  <a:gd name="T70" fmla="*/ 11 w 31"/>
                  <a:gd name="T71" fmla="*/ 25 h 32"/>
                  <a:gd name="T72" fmla="*/ 10 w 31"/>
                  <a:gd name="T73" fmla="*/ 27 h 32"/>
                  <a:gd name="T74" fmla="*/ 10 w 31"/>
                  <a:gd name="T75" fmla="*/ 30 h 32"/>
                  <a:gd name="T76" fmla="*/ 14 w 31"/>
                  <a:gd name="T77" fmla="*/ 30 h 32"/>
                  <a:gd name="T78" fmla="*/ 14 w 31"/>
                  <a:gd name="T79" fmla="*/ 29 h 32"/>
                  <a:gd name="T80" fmla="*/ 13 w 31"/>
                  <a:gd name="T81" fmla="*/ 27 h 32"/>
                  <a:gd name="T82" fmla="*/ 14 w 31"/>
                  <a:gd name="T83" fmla="*/ 26 h 32"/>
                  <a:gd name="T84" fmla="*/ 14 w 31"/>
                  <a:gd name="T85" fmla="*/ 26 h 32"/>
                  <a:gd name="T86" fmla="*/ 15 w 31"/>
                  <a:gd name="T87" fmla="*/ 25 h 32"/>
                  <a:gd name="T88" fmla="*/ 16 w 31"/>
                  <a:gd name="T89" fmla="*/ 23 h 32"/>
                  <a:gd name="T90" fmla="*/ 17 w 31"/>
                  <a:gd name="T91" fmla="*/ 21 h 32"/>
                  <a:gd name="T92" fmla="*/ 18 w 31"/>
                  <a:gd name="T93" fmla="*/ 20 h 32"/>
                  <a:gd name="T94" fmla="*/ 18 w 31"/>
                  <a:gd name="T95" fmla="*/ 18 h 32"/>
                  <a:gd name="T96" fmla="*/ 17 w 31"/>
                  <a:gd name="T97" fmla="*/ 17 h 32"/>
                  <a:gd name="T98" fmla="*/ 18 w 31"/>
                  <a:gd name="T99" fmla="*/ 14 h 32"/>
                  <a:gd name="T100" fmla="*/ 18 w 31"/>
                  <a:gd name="T101" fmla="*/ 11 h 32"/>
                  <a:gd name="T102" fmla="*/ 19 w 31"/>
                  <a:gd name="T103" fmla="*/ 9 h 32"/>
                  <a:gd name="T104" fmla="*/ 23 w 31"/>
                  <a:gd name="T105" fmla="*/ 8 h 32"/>
                  <a:gd name="T106" fmla="*/ 23 w 31"/>
                  <a:gd name="T107" fmla="*/ 6 h 32"/>
                  <a:gd name="T108" fmla="*/ 25 w 31"/>
                  <a:gd name="T109" fmla="*/ 6 h 32"/>
                  <a:gd name="T110" fmla="*/ 27 w 31"/>
                  <a:gd name="T111" fmla="*/ 6 h 32"/>
                  <a:gd name="T112" fmla="*/ 30 w 31"/>
                  <a:gd name="T11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 h="32">
                    <a:moveTo>
                      <a:pt x="30" y="6"/>
                    </a:moveTo>
                    <a:lnTo>
                      <a:pt x="30" y="4"/>
                    </a:lnTo>
                    <a:lnTo>
                      <a:pt x="27" y="4"/>
                    </a:lnTo>
                    <a:lnTo>
                      <a:pt x="27" y="5"/>
                    </a:lnTo>
                    <a:lnTo>
                      <a:pt x="25" y="5"/>
                    </a:lnTo>
                    <a:lnTo>
                      <a:pt x="24" y="4"/>
                    </a:lnTo>
                    <a:lnTo>
                      <a:pt x="23" y="4"/>
                    </a:lnTo>
                    <a:lnTo>
                      <a:pt x="23" y="5"/>
                    </a:lnTo>
                    <a:lnTo>
                      <a:pt x="23" y="5"/>
                    </a:lnTo>
                    <a:lnTo>
                      <a:pt x="19" y="5"/>
                    </a:lnTo>
                    <a:lnTo>
                      <a:pt x="18" y="5"/>
                    </a:lnTo>
                    <a:lnTo>
                      <a:pt x="16" y="5"/>
                    </a:lnTo>
                    <a:lnTo>
                      <a:pt x="15" y="5"/>
                    </a:lnTo>
                    <a:lnTo>
                      <a:pt x="15" y="4"/>
                    </a:lnTo>
                    <a:lnTo>
                      <a:pt x="14" y="4"/>
                    </a:lnTo>
                    <a:lnTo>
                      <a:pt x="13" y="4"/>
                    </a:lnTo>
                    <a:lnTo>
                      <a:pt x="13" y="4"/>
                    </a:lnTo>
                    <a:lnTo>
                      <a:pt x="12" y="4"/>
                    </a:lnTo>
                    <a:lnTo>
                      <a:pt x="12" y="3"/>
                    </a:lnTo>
                    <a:lnTo>
                      <a:pt x="12" y="2"/>
                    </a:lnTo>
                    <a:lnTo>
                      <a:pt x="11" y="1"/>
                    </a:lnTo>
                    <a:lnTo>
                      <a:pt x="10" y="0"/>
                    </a:lnTo>
                    <a:lnTo>
                      <a:pt x="8" y="0"/>
                    </a:lnTo>
                    <a:lnTo>
                      <a:pt x="6" y="1"/>
                    </a:lnTo>
                    <a:lnTo>
                      <a:pt x="5" y="3"/>
                    </a:lnTo>
                    <a:lnTo>
                      <a:pt x="5" y="4"/>
                    </a:lnTo>
                    <a:lnTo>
                      <a:pt x="5" y="5"/>
                    </a:lnTo>
                    <a:lnTo>
                      <a:pt x="5" y="6"/>
                    </a:lnTo>
                    <a:lnTo>
                      <a:pt x="6" y="7"/>
                    </a:lnTo>
                    <a:lnTo>
                      <a:pt x="5" y="7"/>
                    </a:lnTo>
                    <a:lnTo>
                      <a:pt x="4" y="7"/>
                    </a:lnTo>
                    <a:lnTo>
                      <a:pt x="3" y="8"/>
                    </a:lnTo>
                    <a:lnTo>
                      <a:pt x="1" y="8"/>
                    </a:lnTo>
                    <a:lnTo>
                      <a:pt x="1" y="9"/>
                    </a:lnTo>
                    <a:lnTo>
                      <a:pt x="1" y="10"/>
                    </a:lnTo>
                    <a:lnTo>
                      <a:pt x="1" y="11"/>
                    </a:lnTo>
                    <a:lnTo>
                      <a:pt x="1" y="12"/>
                    </a:lnTo>
                    <a:lnTo>
                      <a:pt x="2" y="12"/>
                    </a:lnTo>
                    <a:lnTo>
                      <a:pt x="3" y="12"/>
                    </a:lnTo>
                    <a:lnTo>
                      <a:pt x="4" y="12"/>
                    </a:lnTo>
                    <a:lnTo>
                      <a:pt x="3" y="12"/>
                    </a:lnTo>
                    <a:lnTo>
                      <a:pt x="3" y="16"/>
                    </a:lnTo>
                    <a:lnTo>
                      <a:pt x="3" y="17"/>
                    </a:lnTo>
                    <a:lnTo>
                      <a:pt x="3" y="18"/>
                    </a:lnTo>
                    <a:lnTo>
                      <a:pt x="3" y="19"/>
                    </a:lnTo>
                    <a:lnTo>
                      <a:pt x="2" y="20"/>
                    </a:lnTo>
                    <a:lnTo>
                      <a:pt x="2" y="21"/>
                    </a:lnTo>
                    <a:lnTo>
                      <a:pt x="1" y="21"/>
                    </a:lnTo>
                    <a:lnTo>
                      <a:pt x="1" y="23"/>
                    </a:lnTo>
                    <a:lnTo>
                      <a:pt x="1" y="24"/>
                    </a:lnTo>
                    <a:lnTo>
                      <a:pt x="0" y="26"/>
                    </a:lnTo>
                    <a:lnTo>
                      <a:pt x="0" y="28"/>
                    </a:lnTo>
                    <a:lnTo>
                      <a:pt x="0" y="30"/>
                    </a:lnTo>
                    <a:lnTo>
                      <a:pt x="1" y="30"/>
                    </a:lnTo>
                    <a:lnTo>
                      <a:pt x="1" y="30"/>
                    </a:lnTo>
                    <a:lnTo>
                      <a:pt x="3" y="31"/>
                    </a:lnTo>
                    <a:lnTo>
                      <a:pt x="5" y="30"/>
                    </a:lnTo>
                    <a:lnTo>
                      <a:pt x="5" y="30"/>
                    </a:lnTo>
                    <a:lnTo>
                      <a:pt x="5" y="30"/>
                    </a:lnTo>
                    <a:lnTo>
                      <a:pt x="6" y="29"/>
                    </a:lnTo>
                    <a:lnTo>
                      <a:pt x="7" y="28"/>
                    </a:lnTo>
                    <a:lnTo>
                      <a:pt x="7" y="29"/>
                    </a:lnTo>
                    <a:lnTo>
                      <a:pt x="8" y="28"/>
                    </a:lnTo>
                    <a:lnTo>
                      <a:pt x="9" y="27"/>
                    </a:lnTo>
                    <a:lnTo>
                      <a:pt x="9" y="26"/>
                    </a:lnTo>
                    <a:lnTo>
                      <a:pt x="9" y="25"/>
                    </a:lnTo>
                    <a:lnTo>
                      <a:pt x="9" y="24"/>
                    </a:lnTo>
                    <a:lnTo>
                      <a:pt x="9" y="23"/>
                    </a:lnTo>
                    <a:lnTo>
                      <a:pt x="10" y="23"/>
                    </a:lnTo>
                    <a:lnTo>
                      <a:pt x="11" y="23"/>
                    </a:lnTo>
                    <a:lnTo>
                      <a:pt x="12" y="24"/>
                    </a:lnTo>
                    <a:lnTo>
                      <a:pt x="11" y="25"/>
                    </a:lnTo>
                    <a:lnTo>
                      <a:pt x="11" y="26"/>
                    </a:lnTo>
                    <a:lnTo>
                      <a:pt x="10" y="27"/>
                    </a:lnTo>
                    <a:lnTo>
                      <a:pt x="10" y="29"/>
                    </a:lnTo>
                    <a:lnTo>
                      <a:pt x="10" y="30"/>
                    </a:lnTo>
                    <a:lnTo>
                      <a:pt x="12" y="30"/>
                    </a:lnTo>
                    <a:lnTo>
                      <a:pt x="14" y="30"/>
                    </a:lnTo>
                    <a:lnTo>
                      <a:pt x="14" y="30"/>
                    </a:lnTo>
                    <a:lnTo>
                      <a:pt x="14" y="29"/>
                    </a:lnTo>
                    <a:lnTo>
                      <a:pt x="13" y="28"/>
                    </a:lnTo>
                    <a:lnTo>
                      <a:pt x="13" y="27"/>
                    </a:lnTo>
                    <a:lnTo>
                      <a:pt x="13" y="26"/>
                    </a:lnTo>
                    <a:lnTo>
                      <a:pt x="14" y="26"/>
                    </a:lnTo>
                    <a:lnTo>
                      <a:pt x="14" y="26"/>
                    </a:lnTo>
                    <a:lnTo>
                      <a:pt x="14" y="26"/>
                    </a:lnTo>
                    <a:lnTo>
                      <a:pt x="14" y="25"/>
                    </a:lnTo>
                    <a:lnTo>
                      <a:pt x="15" y="25"/>
                    </a:lnTo>
                    <a:lnTo>
                      <a:pt x="16" y="24"/>
                    </a:lnTo>
                    <a:lnTo>
                      <a:pt x="16" y="23"/>
                    </a:lnTo>
                    <a:lnTo>
                      <a:pt x="17" y="22"/>
                    </a:lnTo>
                    <a:lnTo>
                      <a:pt x="17" y="21"/>
                    </a:lnTo>
                    <a:lnTo>
                      <a:pt x="17" y="21"/>
                    </a:lnTo>
                    <a:lnTo>
                      <a:pt x="18" y="20"/>
                    </a:lnTo>
                    <a:lnTo>
                      <a:pt x="18" y="19"/>
                    </a:lnTo>
                    <a:lnTo>
                      <a:pt x="18" y="18"/>
                    </a:lnTo>
                    <a:lnTo>
                      <a:pt x="18" y="17"/>
                    </a:lnTo>
                    <a:lnTo>
                      <a:pt x="17" y="17"/>
                    </a:lnTo>
                    <a:lnTo>
                      <a:pt x="18" y="16"/>
                    </a:lnTo>
                    <a:lnTo>
                      <a:pt x="18" y="14"/>
                    </a:lnTo>
                    <a:lnTo>
                      <a:pt x="19" y="12"/>
                    </a:lnTo>
                    <a:lnTo>
                      <a:pt x="18" y="11"/>
                    </a:lnTo>
                    <a:lnTo>
                      <a:pt x="18" y="10"/>
                    </a:lnTo>
                    <a:lnTo>
                      <a:pt x="19" y="9"/>
                    </a:lnTo>
                    <a:lnTo>
                      <a:pt x="22" y="8"/>
                    </a:lnTo>
                    <a:lnTo>
                      <a:pt x="23" y="8"/>
                    </a:lnTo>
                    <a:lnTo>
                      <a:pt x="23" y="7"/>
                    </a:lnTo>
                    <a:lnTo>
                      <a:pt x="23" y="6"/>
                    </a:lnTo>
                    <a:lnTo>
                      <a:pt x="24" y="6"/>
                    </a:lnTo>
                    <a:lnTo>
                      <a:pt x="25" y="6"/>
                    </a:lnTo>
                    <a:lnTo>
                      <a:pt x="26" y="6"/>
                    </a:lnTo>
                    <a:lnTo>
                      <a:pt x="27" y="6"/>
                    </a:lnTo>
                    <a:lnTo>
                      <a:pt x="28" y="6"/>
                    </a:lnTo>
                    <a:lnTo>
                      <a:pt x="3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775"/>
              <p:cNvSpPr>
                <a:spLocks/>
              </p:cNvSpPr>
              <p:nvPr/>
            </p:nvSpPr>
            <p:spPr bwMode="auto">
              <a:xfrm>
                <a:off x="2364" y="2735"/>
                <a:ext cx="1" cy="4"/>
              </a:xfrm>
              <a:custGeom>
                <a:avLst/>
                <a:gdLst>
                  <a:gd name="T0" fmla="*/ 0 w 1"/>
                  <a:gd name="T1" fmla="*/ 0 h 4"/>
                  <a:gd name="T2" fmla="*/ 0 w 1"/>
                  <a:gd name="T3" fmla="*/ 1 h 4"/>
                  <a:gd name="T4" fmla="*/ 0 w 1"/>
                  <a:gd name="T5" fmla="*/ 1 h 4"/>
                  <a:gd name="T6" fmla="*/ 0 w 1"/>
                  <a:gd name="T7" fmla="*/ 3 h 4"/>
                  <a:gd name="T8" fmla="*/ 0 w 1"/>
                  <a:gd name="T9" fmla="*/ 3 h 4"/>
                  <a:gd name="T10" fmla="*/ 0 w 1"/>
                  <a:gd name="T11" fmla="*/ 3 h 4"/>
                  <a:gd name="T12" fmla="*/ 0 w 1"/>
                  <a:gd name="T13" fmla="*/ 3 h 4"/>
                  <a:gd name="T14" fmla="*/ 0 w 1"/>
                  <a:gd name="T15" fmla="*/ 3 h 4"/>
                  <a:gd name="T16" fmla="*/ 0 w 1"/>
                  <a:gd name="T17" fmla="*/ 3 h 4"/>
                  <a:gd name="T18" fmla="*/ 0 w 1"/>
                  <a:gd name="T19" fmla="*/ 1 h 4"/>
                  <a:gd name="T20" fmla="*/ 0 w 1"/>
                  <a:gd name="T21" fmla="*/ 0 h 4"/>
                  <a:gd name="T22" fmla="*/ 0 w 1"/>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4">
                    <a:moveTo>
                      <a:pt x="0" y="0"/>
                    </a:moveTo>
                    <a:lnTo>
                      <a:pt x="0" y="1"/>
                    </a:lnTo>
                    <a:lnTo>
                      <a:pt x="0" y="1"/>
                    </a:lnTo>
                    <a:lnTo>
                      <a:pt x="0" y="3"/>
                    </a:lnTo>
                    <a:lnTo>
                      <a:pt x="0" y="3"/>
                    </a:lnTo>
                    <a:lnTo>
                      <a:pt x="0" y="3"/>
                    </a:lnTo>
                    <a:lnTo>
                      <a:pt x="0" y="3"/>
                    </a:lnTo>
                    <a:lnTo>
                      <a:pt x="0" y="3"/>
                    </a:lnTo>
                    <a:lnTo>
                      <a:pt x="0" y="3"/>
                    </a:lnTo>
                    <a:lnTo>
                      <a:pt x="0"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776"/>
              <p:cNvSpPr>
                <a:spLocks/>
              </p:cNvSpPr>
              <p:nvPr/>
            </p:nvSpPr>
            <p:spPr bwMode="auto">
              <a:xfrm>
                <a:off x="2364" y="2735"/>
                <a:ext cx="1" cy="4"/>
              </a:xfrm>
              <a:custGeom>
                <a:avLst/>
                <a:gdLst>
                  <a:gd name="T0" fmla="*/ 0 w 1"/>
                  <a:gd name="T1" fmla="*/ 0 h 4"/>
                  <a:gd name="T2" fmla="*/ 0 w 1"/>
                  <a:gd name="T3" fmla="*/ 1 h 4"/>
                  <a:gd name="T4" fmla="*/ 0 w 1"/>
                  <a:gd name="T5" fmla="*/ 1 h 4"/>
                  <a:gd name="T6" fmla="*/ 0 w 1"/>
                  <a:gd name="T7" fmla="*/ 3 h 4"/>
                  <a:gd name="T8" fmla="*/ 0 w 1"/>
                  <a:gd name="T9" fmla="*/ 3 h 4"/>
                  <a:gd name="T10" fmla="*/ 0 w 1"/>
                  <a:gd name="T11" fmla="*/ 3 h 4"/>
                  <a:gd name="T12" fmla="*/ 0 w 1"/>
                  <a:gd name="T13" fmla="*/ 3 h 4"/>
                  <a:gd name="T14" fmla="*/ 0 w 1"/>
                  <a:gd name="T15" fmla="*/ 3 h 4"/>
                  <a:gd name="T16" fmla="*/ 0 w 1"/>
                  <a:gd name="T17" fmla="*/ 3 h 4"/>
                  <a:gd name="T18" fmla="*/ 0 w 1"/>
                  <a:gd name="T19" fmla="*/ 1 h 4"/>
                  <a:gd name="T20" fmla="*/ 0 w 1"/>
                  <a:gd name="T21" fmla="*/ 0 h 4"/>
                  <a:gd name="T22" fmla="*/ 0 w 1"/>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4">
                    <a:moveTo>
                      <a:pt x="0" y="0"/>
                    </a:moveTo>
                    <a:lnTo>
                      <a:pt x="0" y="1"/>
                    </a:lnTo>
                    <a:lnTo>
                      <a:pt x="0" y="1"/>
                    </a:lnTo>
                    <a:lnTo>
                      <a:pt x="0" y="3"/>
                    </a:lnTo>
                    <a:lnTo>
                      <a:pt x="0" y="3"/>
                    </a:lnTo>
                    <a:lnTo>
                      <a:pt x="0" y="3"/>
                    </a:lnTo>
                    <a:lnTo>
                      <a:pt x="0" y="3"/>
                    </a:lnTo>
                    <a:lnTo>
                      <a:pt x="0" y="3"/>
                    </a:lnTo>
                    <a:lnTo>
                      <a:pt x="0" y="3"/>
                    </a:lnTo>
                    <a:lnTo>
                      <a:pt x="0"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777"/>
              <p:cNvSpPr>
                <a:spLocks/>
              </p:cNvSpPr>
              <p:nvPr/>
            </p:nvSpPr>
            <p:spPr bwMode="auto">
              <a:xfrm>
                <a:off x="2358" y="2745"/>
                <a:ext cx="3" cy="1"/>
              </a:xfrm>
              <a:custGeom>
                <a:avLst/>
                <a:gdLst>
                  <a:gd name="T0" fmla="*/ 0 w 3"/>
                  <a:gd name="T1" fmla="*/ 0 h 1"/>
                  <a:gd name="T2" fmla="*/ 1 w 3"/>
                  <a:gd name="T3" fmla="*/ 0 h 1"/>
                  <a:gd name="T4" fmla="*/ 2 w 3"/>
                  <a:gd name="T5" fmla="*/ 0 h 1"/>
                  <a:gd name="T6" fmla="*/ 2 w 3"/>
                  <a:gd name="T7" fmla="*/ 0 h 1"/>
                  <a:gd name="T8" fmla="*/ 2 w 3"/>
                  <a:gd name="T9" fmla="*/ 0 h 1"/>
                  <a:gd name="T10" fmla="*/ 2 w 3"/>
                  <a:gd name="T11" fmla="*/ 0 h 1"/>
                  <a:gd name="T12" fmla="*/ 2 w 3"/>
                  <a:gd name="T13" fmla="*/ 0 h 1"/>
                  <a:gd name="T14" fmla="*/ 1 w 3"/>
                  <a:gd name="T15" fmla="*/ 0 h 1"/>
                  <a:gd name="T16" fmla="*/ 0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0"/>
                    </a:moveTo>
                    <a:lnTo>
                      <a:pt x="1" y="0"/>
                    </a:lnTo>
                    <a:lnTo>
                      <a:pt x="2" y="0"/>
                    </a:lnTo>
                    <a:lnTo>
                      <a:pt x="2" y="0"/>
                    </a:lnTo>
                    <a:lnTo>
                      <a:pt x="2" y="0"/>
                    </a:lnTo>
                    <a:lnTo>
                      <a:pt x="2" y="0"/>
                    </a:lnTo>
                    <a:lnTo>
                      <a:pt x="2"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6" name="Freeform 778"/>
              <p:cNvSpPr>
                <a:spLocks/>
              </p:cNvSpPr>
              <p:nvPr/>
            </p:nvSpPr>
            <p:spPr bwMode="auto">
              <a:xfrm>
                <a:off x="2358" y="2745"/>
                <a:ext cx="3" cy="1"/>
              </a:xfrm>
              <a:custGeom>
                <a:avLst/>
                <a:gdLst>
                  <a:gd name="T0" fmla="*/ 0 w 3"/>
                  <a:gd name="T1" fmla="*/ 0 h 1"/>
                  <a:gd name="T2" fmla="*/ 1 w 3"/>
                  <a:gd name="T3" fmla="*/ 0 h 1"/>
                  <a:gd name="T4" fmla="*/ 2 w 3"/>
                  <a:gd name="T5" fmla="*/ 0 h 1"/>
                  <a:gd name="T6" fmla="*/ 2 w 3"/>
                  <a:gd name="T7" fmla="*/ 0 h 1"/>
                  <a:gd name="T8" fmla="*/ 2 w 3"/>
                  <a:gd name="T9" fmla="*/ 0 h 1"/>
                  <a:gd name="T10" fmla="*/ 2 w 3"/>
                  <a:gd name="T11" fmla="*/ 0 h 1"/>
                  <a:gd name="T12" fmla="*/ 2 w 3"/>
                  <a:gd name="T13" fmla="*/ 0 h 1"/>
                  <a:gd name="T14" fmla="*/ 1 w 3"/>
                  <a:gd name="T15" fmla="*/ 0 h 1"/>
                  <a:gd name="T16" fmla="*/ 0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0"/>
                    </a:moveTo>
                    <a:lnTo>
                      <a:pt x="1" y="0"/>
                    </a:lnTo>
                    <a:lnTo>
                      <a:pt x="2" y="0"/>
                    </a:lnTo>
                    <a:lnTo>
                      <a:pt x="2" y="0"/>
                    </a:lnTo>
                    <a:lnTo>
                      <a:pt x="2" y="0"/>
                    </a:lnTo>
                    <a:lnTo>
                      <a:pt x="2" y="0"/>
                    </a:lnTo>
                    <a:lnTo>
                      <a:pt x="2"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6" name="Group 779"/>
            <p:cNvGrpSpPr>
              <a:grpSpLocks/>
            </p:cNvGrpSpPr>
            <p:nvPr/>
          </p:nvGrpSpPr>
          <p:grpSpPr bwMode="auto">
            <a:xfrm>
              <a:off x="2567397" y="3135628"/>
              <a:ext cx="81550" cy="116814"/>
              <a:chOff x="2388" y="2773"/>
              <a:chExt cx="32" cy="33"/>
            </a:xfrm>
          </p:grpSpPr>
          <p:sp>
            <p:nvSpPr>
              <p:cNvPr id="385" name="Freeform 780"/>
              <p:cNvSpPr>
                <a:spLocks/>
              </p:cNvSpPr>
              <p:nvPr/>
            </p:nvSpPr>
            <p:spPr bwMode="auto">
              <a:xfrm>
                <a:off x="2388" y="2773"/>
                <a:ext cx="32" cy="33"/>
              </a:xfrm>
              <a:custGeom>
                <a:avLst/>
                <a:gdLst>
                  <a:gd name="T0" fmla="*/ 31 w 32"/>
                  <a:gd name="T1" fmla="*/ 4 h 33"/>
                  <a:gd name="T2" fmla="*/ 28 w 32"/>
                  <a:gd name="T3" fmla="*/ 5 h 33"/>
                  <a:gd name="T4" fmla="*/ 25 w 32"/>
                  <a:gd name="T5" fmla="*/ 4 h 33"/>
                  <a:gd name="T6" fmla="*/ 24 w 32"/>
                  <a:gd name="T7" fmla="*/ 5 h 33"/>
                  <a:gd name="T8" fmla="*/ 20 w 32"/>
                  <a:gd name="T9" fmla="*/ 5 h 33"/>
                  <a:gd name="T10" fmla="*/ 17 w 32"/>
                  <a:gd name="T11" fmla="*/ 5 h 33"/>
                  <a:gd name="T12" fmla="*/ 16 w 32"/>
                  <a:gd name="T13" fmla="*/ 4 h 33"/>
                  <a:gd name="T14" fmla="*/ 13 w 32"/>
                  <a:gd name="T15" fmla="*/ 4 h 33"/>
                  <a:gd name="T16" fmla="*/ 12 w 32"/>
                  <a:gd name="T17" fmla="*/ 4 h 33"/>
                  <a:gd name="T18" fmla="*/ 12 w 32"/>
                  <a:gd name="T19" fmla="*/ 2 h 33"/>
                  <a:gd name="T20" fmla="*/ 10 w 32"/>
                  <a:gd name="T21" fmla="*/ 0 h 33"/>
                  <a:gd name="T22" fmla="*/ 6 w 32"/>
                  <a:gd name="T23" fmla="*/ 1 h 33"/>
                  <a:gd name="T24" fmla="*/ 6 w 32"/>
                  <a:gd name="T25" fmla="*/ 4 h 33"/>
                  <a:gd name="T26" fmla="*/ 6 w 32"/>
                  <a:gd name="T27" fmla="*/ 6 h 33"/>
                  <a:gd name="T28" fmla="*/ 5 w 32"/>
                  <a:gd name="T29" fmla="*/ 7 h 33"/>
                  <a:gd name="T30" fmla="*/ 3 w 32"/>
                  <a:gd name="T31" fmla="*/ 8 h 33"/>
                  <a:gd name="T32" fmla="*/ 1 w 32"/>
                  <a:gd name="T33" fmla="*/ 9 h 33"/>
                  <a:gd name="T34" fmla="*/ 1 w 32"/>
                  <a:gd name="T35" fmla="*/ 11 h 33"/>
                  <a:gd name="T36" fmla="*/ 2 w 32"/>
                  <a:gd name="T37" fmla="*/ 13 h 33"/>
                  <a:gd name="T38" fmla="*/ 4 w 32"/>
                  <a:gd name="T39" fmla="*/ 13 h 33"/>
                  <a:gd name="T40" fmla="*/ 3 w 32"/>
                  <a:gd name="T41" fmla="*/ 16 h 33"/>
                  <a:gd name="T42" fmla="*/ 3 w 32"/>
                  <a:gd name="T43" fmla="*/ 19 h 33"/>
                  <a:gd name="T44" fmla="*/ 2 w 32"/>
                  <a:gd name="T45" fmla="*/ 20 h 33"/>
                  <a:gd name="T46" fmla="*/ 1 w 32"/>
                  <a:gd name="T47" fmla="*/ 22 h 33"/>
                  <a:gd name="T48" fmla="*/ 1 w 32"/>
                  <a:gd name="T49" fmla="*/ 25 h 33"/>
                  <a:gd name="T50" fmla="*/ 0 w 32"/>
                  <a:gd name="T51" fmla="*/ 29 h 33"/>
                  <a:gd name="T52" fmla="*/ 1 w 32"/>
                  <a:gd name="T53" fmla="*/ 31 h 33"/>
                  <a:gd name="T54" fmla="*/ 3 w 32"/>
                  <a:gd name="T55" fmla="*/ 32 h 33"/>
                  <a:gd name="T56" fmla="*/ 6 w 32"/>
                  <a:gd name="T57" fmla="*/ 31 h 33"/>
                  <a:gd name="T58" fmla="*/ 6 w 32"/>
                  <a:gd name="T59" fmla="*/ 30 h 33"/>
                  <a:gd name="T60" fmla="*/ 7 w 32"/>
                  <a:gd name="T61" fmla="*/ 30 h 33"/>
                  <a:gd name="T62" fmla="*/ 9 w 32"/>
                  <a:gd name="T63" fmla="*/ 28 h 33"/>
                  <a:gd name="T64" fmla="*/ 9 w 32"/>
                  <a:gd name="T65" fmla="*/ 26 h 33"/>
                  <a:gd name="T66" fmla="*/ 9 w 32"/>
                  <a:gd name="T67" fmla="*/ 24 h 33"/>
                  <a:gd name="T68" fmla="*/ 12 w 32"/>
                  <a:gd name="T69" fmla="*/ 24 h 33"/>
                  <a:gd name="T70" fmla="*/ 12 w 32"/>
                  <a:gd name="T71" fmla="*/ 26 h 33"/>
                  <a:gd name="T72" fmla="*/ 11 w 32"/>
                  <a:gd name="T73" fmla="*/ 28 h 33"/>
                  <a:gd name="T74" fmla="*/ 11 w 32"/>
                  <a:gd name="T75" fmla="*/ 31 h 33"/>
                  <a:gd name="T76" fmla="*/ 14 w 32"/>
                  <a:gd name="T77" fmla="*/ 31 h 33"/>
                  <a:gd name="T78" fmla="*/ 14 w 32"/>
                  <a:gd name="T79" fmla="*/ 30 h 33"/>
                  <a:gd name="T80" fmla="*/ 13 w 32"/>
                  <a:gd name="T81" fmla="*/ 28 h 33"/>
                  <a:gd name="T82" fmla="*/ 14 w 32"/>
                  <a:gd name="T83" fmla="*/ 27 h 33"/>
                  <a:gd name="T84" fmla="*/ 15 w 32"/>
                  <a:gd name="T85" fmla="*/ 26 h 33"/>
                  <a:gd name="T86" fmla="*/ 16 w 32"/>
                  <a:gd name="T87" fmla="*/ 26 h 33"/>
                  <a:gd name="T88" fmla="*/ 17 w 32"/>
                  <a:gd name="T89" fmla="*/ 24 h 33"/>
                  <a:gd name="T90" fmla="*/ 18 w 32"/>
                  <a:gd name="T91" fmla="*/ 22 h 33"/>
                  <a:gd name="T92" fmla="*/ 19 w 32"/>
                  <a:gd name="T93" fmla="*/ 20 h 33"/>
                  <a:gd name="T94" fmla="*/ 19 w 32"/>
                  <a:gd name="T95" fmla="*/ 19 h 33"/>
                  <a:gd name="T96" fmla="*/ 18 w 32"/>
                  <a:gd name="T97" fmla="*/ 17 h 33"/>
                  <a:gd name="T98" fmla="*/ 19 w 32"/>
                  <a:gd name="T99" fmla="*/ 14 h 33"/>
                  <a:gd name="T100" fmla="*/ 19 w 32"/>
                  <a:gd name="T101" fmla="*/ 11 h 33"/>
                  <a:gd name="T102" fmla="*/ 19 w 32"/>
                  <a:gd name="T103" fmla="*/ 9 h 33"/>
                  <a:gd name="T104" fmla="*/ 24 w 32"/>
                  <a:gd name="T105" fmla="*/ 8 h 33"/>
                  <a:gd name="T106" fmla="*/ 24 w 32"/>
                  <a:gd name="T107" fmla="*/ 6 h 33"/>
                  <a:gd name="T108" fmla="*/ 26 w 32"/>
                  <a:gd name="T109" fmla="*/ 6 h 33"/>
                  <a:gd name="T110" fmla="*/ 28 w 32"/>
                  <a:gd name="T111" fmla="*/ 6 h 33"/>
                  <a:gd name="T112" fmla="*/ 31 w 32"/>
                  <a:gd name="T113"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33">
                    <a:moveTo>
                      <a:pt x="31" y="6"/>
                    </a:moveTo>
                    <a:lnTo>
                      <a:pt x="31" y="4"/>
                    </a:lnTo>
                    <a:lnTo>
                      <a:pt x="28" y="4"/>
                    </a:lnTo>
                    <a:lnTo>
                      <a:pt x="28" y="5"/>
                    </a:lnTo>
                    <a:lnTo>
                      <a:pt x="26" y="5"/>
                    </a:lnTo>
                    <a:lnTo>
                      <a:pt x="25" y="4"/>
                    </a:lnTo>
                    <a:lnTo>
                      <a:pt x="24" y="4"/>
                    </a:lnTo>
                    <a:lnTo>
                      <a:pt x="24" y="5"/>
                    </a:lnTo>
                    <a:lnTo>
                      <a:pt x="24" y="5"/>
                    </a:lnTo>
                    <a:lnTo>
                      <a:pt x="20" y="5"/>
                    </a:lnTo>
                    <a:lnTo>
                      <a:pt x="19" y="5"/>
                    </a:lnTo>
                    <a:lnTo>
                      <a:pt x="17" y="5"/>
                    </a:lnTo>
                    <a:lnTo>
                      <a:pt x="16" y="5"/>
                    </a:lnTo>
                    <a:lnTo>
                      <a:pt x="16" y="4"/>
                    </a:lnTo>
                    <a:lnTo>
                      <a:pt x="15" y="4"/>
                    </a:lnTo>
                    <a:lnTo>
                      <a:pt x="13" y="4"/>
                    </a:lnTo>
                    <a:lnTo>
                      <a:pt x="13" y="4"/>
                    </a:lnTo>
                    <a:lnTo>
                      <a:pt x="12" y="4"/>
                    </a:lnTo>
                    <a:lnTo>
                      <a:pt x="12" y="3"/>
                    </a:lnTo>
                    <a:lnTo>
                      <a:pt x="12" y="2"/>
                    </a:lnTo>
                    <a:lnTo>
                      <a:pt x="12" y="1"/>
                    </a:lnTo>
                    <a:lnTo>
                      <a:pt x="10" y="0"/>
                    </a:lnTo>
                    <a:lnTo>
                      <a:pt x="8" y="0"/>
                    </a:lnTo>
                    <a:lnTo>
                      <a:pt x="6" y="1"/>
                    </a:lnTo>
                    <a:lnTo>
                      <a:pt x="6" y="3"/>
                    </a:lnTo>
                    <a:lnTo>
                      <a:pt x="6" y="4"/>
                    </a:lnTo>
                    <a:lnTo>
                      <a:pt x="6" y="5"/>
                    </a:lnTo>
                    <a:lnTo>
                      <a:pt x="6" y="6"/>
                    </a:lnTo>
                    <a:lnTo>
                      <a:pt x="6" y="7"/>
                    </a:lnTo>
                    <a:lnTo>
                      <a:pt x="5" y="7"/>
                    </a:lnTo>
                    <a:lnTo>
                      <a:pt x="4" y="7"/>
                    </a:lnTo>
                    <a:lnTo>
                      <a:pt x="3" y="8"/>
                    </a:lnTo>
                    <a:lnTo>
                      <a:pt x="1" y="8"/>
                    </a:lnTo>
                    <a:lnTo>
                      <a:pt x="1" y="9"/>
                    </a:lnTo>
                    <a:lnTo>
                      <a:pt x="1" y="10"/>
                    </a:lnTo>
                    <a:lnTo>
                      <a:pt x="1" y="11"/>
                    </a:lnTo>
                    <a:lnTo>
                      <a:pt x="1" y="12"/>
                    </a:lnTo>
                    <a:lnTo>
                      <a:pt x="2" y="13"/>
                    </a:lnTo>
                    <a:lnTo>
                      <a:pt x="3" y="13"/>
                    </a:lnTo>
                    <a:lnTo>
                      <a:pt x="4" y="13"/>
                    </a:lnTo>
                    <a:lnTo>
                      <a:pt x="3" y="13"/>
                    </a:lnTo>
                    <a:lnTo>
                      <a:pt x="3" y="16"/>
                    </a:lnTo>
                    <a:lnTo>
                      <a:pt x="3" y="18"/>
                    </a:lnTo>
                    <a:lnTo>
                      <a:pt x="3" y="19"/>
                    </a:lnTo>
                    <a:lnTo>
                      <a:pt x="3" y="19"/>
                    </a:lnTo>
                    <a:lnTo>
                      <a:pt x="2" y="20"/>
                    </a:lnTo>
                    <a:lnTo>
                      <a:pt x="2" y="21"/>
                    </a:lnTo>
                    <a:lnTo>
                      <a:pt x="1" y="22"/>
                    </a:lnTo>
                    <a:lnTo>
                      <a:pt x="1" y="24"/>
                    </a:lnTo>
                    <a:lnTo>
                      <a:pt x="1" y="25"/>
                    </a:lnTo>
                    <a:lnTo>
                      <a:pt x="0" y="27"/>
                    </a:lnTo>
                    <a:lnTo>
                      <a:pt x="0" y="29"/>
                    </a:lnTo>
                    <a:lnTo>
                      <a:pt x="0" y="31"/>
                    </a:lnTo>
                    <a:lnTo>
                      <a:pt x="1" y="31"/>
                    </a:lnTo>
                    <a:lnTo>
                      <a:pt x="1" y="31"/>
                    </a:lnTo>
                    <a:lnTo>
                      <a:pt x="3" y="32"/>
                    </a:lnTo>
                    <a:lnTo>
                      <a:pt x="5" y="31"/>
                    </a:lnTo>
                    <a:lnTo>
                      <a:pt x="6" y="31"/>
                    </a:lnTo>
                    <a:lnTo>
                      <a:pt x="6" y="31"/>
                    </a:lnTo>
                    <a:lnTo>
                      <a:pt x="6" y="30"/>
                    </a:lnTo>
                    <a:lnTo>
                      <a:pt x="7" y="29"/>
                    </a:lnTo>
                    <a:lnTo>
                      <a:pt x="7" y="30"/>
                    </a:lnTo>
                    <a:lnTo>
                      <a:pt x="8" y="29"/>
                    </a:lnTo>
                    <a:lnTo>
                      <a:pt x="9" y="28"/>
                    </a:lnTo>
                    <a:lnTo>
                      <a:pt x="9" y="26"/>
                    </a:lnTo>
                    <a:lnTo>
                      <a:pt x="9" y="26"/>
                    </a:lnTo>
                    <a:lnTo>
                      <a:pt x="9" y="25"/>
                    </a:lnTo>
                    <a:lnTo>
                      <a:pt x="9" y="24"/>
                    </a:lnTo>
                    <a:lnTo>
                      <a:pt x="11" y="24"/>
                    </a:lnTo>
                    <a:lnTo>
                      <a:pt x="12" y="24"/>
                    </a:lnTo>
                    <a:lnTo>
                      <a:pt x="12" y="25"/>
                    </a:lnTo>
                    <a:lnTo>
                      <a:pt x="12" y="26"/>
                    </a:lnTo>
                    <a:lnTo>
                      <a:pt x="12" y="27"/>
                    </a:lnTo>
                    <a:lnTo>
                      <a:pt x="11" y="28"/>
                    </a:lnTo>
                    <a:lnTo>
                      <a:pt x="11" y="30"/>
                    </a:lnTo>
                    <a:lnTo>
                      <a:pt x="11" y="31"/>
                    </a:lnTo>
                    <a:lnTo>
                      <a:pt x="12" y="31"/>
                    </a:lnTo>
                    <a:lnTo>
                      <a:pt x="14" y="31"/>
                    </a:lnTo>
                    <a:lnTo>
                      <a:pt x="14" y="31"/>
                    </a:lnTo>
                    <a:lnTo>
                      <a:pt x="14" y="30"/>
                    </a:lnTo>
                    <a:lnTo>
                      <a:pt x="13" y="29"/>
                    </a:lnTo>
                    <a:lnTo>
                      <a:pt x="13" y="28"/>
                    </a:lnTo>
                    <a:lnTo>
                      <a:pt x="13" y="27"/>
                    </a:lnTo>
                    <a:lnTo>
                      <a:pt x="14" y="27"/>
                    </a:lnTo>
                    <a:lnTo>
                      <a:pt x="14" y="26"/>
                    </a:lnTo>
                    <a:lnTo>
                      <a:pt x="15" y="26"/>
                    </a:lnTo>
                    <a:lnTo>
                      <a:pt x="15" y="26"/>
                    </a:lnTo>
                    <a:lnTo>
                      <a:pt x="16" y="26"/>
                    </a:lnTo>
                    <a:lnTo>
                      <a:pt x="17" y="25"/>
                    </a:lnTo>
                    <a:lnTo>
                      <a:pt x="17" y="24"/>
                    </a:lnTo>
                    <a:lnTo>
                      <a:pt x="18" y="23"/>
                    </a:lnTo>
                    <a:lnTo>
                      <a:pt x="18" y="22"/>
                    </a:lnTo>
                    <a:lnTo>
                      <a:pt x="18" y="21"/>
                    </a:lnTo>
                    <a:lnTo>
                      <a:pt x="19" y="20"/>
                    </a:lnTo>
                    <a:lnTo>
                      <a:pt x="19" y="19"/>
                    </a:lnTo>
                    <a:lnTo>
                      <a:pt x="19" y="19"/>
                    </a:lnTo>
                    <a:lnTo>
                      <a:pt x="19" y="17"/>
                    </a:lnTo>
                    <a:lnTo>
                      <a:pt x="18" y="17"/>
                    </a:lnTo>
                    <a:lnTo>
                      <a:pt x="19" y="16"/>
                    </a:lnTo>
                    <a:lnTo>
                      <a:pt x="19" y="14"/>
                    </a:lnTo>
                    <a:lnTo>
                      <a:pt x="19" y="12"/>
                    </a:lnTo>
                    <a:lnTo>
                      <a:pt x="19" y="11"/>
                    </a:lnTo>
                    <a:lnTo>
                      <a:pt x="19" y="10"/>
                    </a:lnTo>
                    <a:lnTo>
                      <a:pt x="19" y="9"/>
                    </a:lnTo>
                    <a:lnTo>
                      <a:pt x="23" y="8"/>
                    </a:lnTo>
                    <a:lnTo>
                      <a:pt x="24" y="8"/>
                    </a:lnTo>
                    <a:lnTo>
                      <a:pt x="24" y="7"/>
                    </a:lnTo>
                    <a:lnTo>
                      <a:pt x="24" y="6"/>
                    </a:lnTo>
                    <a:lnTo>
                      <a:pt x="25" y="6"/>
                    </a:lnTo>
                    <a:lnTo>
                      <a:pt x="26" y="6"/>
                    </a:lnTo>
                    <a:lnTo>
                      <a:pt x="27" y="6"/>
                    </a:lnTo>
                    <a:lnTo>
                      <a:pt x="28" y="6"/>
                    </a:lnTo>
                    <a:lnTo>
                      <a:pt x="29" y="6"/>
                    </a:lnTo>
                    <a:lnTo>
                      <a:pt x="31"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781"/>
              <p:cNvSpPr>
                <a:spLocks/>
              </p:cNvSpPr>
              <p:nvPr/>
            </p:nvSpPr>
            <p:spPr bwMode="auto">
              <a:xfrm>
                <a:off x="2388" y="2773"/>
                <a:ext cx="32" cy="33"/>
              </a:xfrm>
              <a:custGeom>
                <a:avLst/>
                <a:gdLst>
                  <a:gd name="T0" fmla="*/ 31 w 32"/>
                  <a:gd name="T1" fmla="*/ 4 h 33"/>
                  <a:gd name="T2" fmla="*/ 28 w 32"/>
                  <a:gd name="T3" fmla="*/ 5 h 33"/>
                  <a:gd name="T4" fmla="*/ 25 w 32"/>
                  <a:gd name="T5" fmla="*/ 4 h 33"/>
                  <a:gd name="T6" fmla="*/ 24 w 32"/>
                  <a:gd name="T7" fmla="*/ 5 h 33"/>
                  <a:gd name="T8" fmla="*/ 20 w 32"/>
                  <a:gd name="T9" fmla="*/ 5 h 33"/>
                  <a:gd name="T10" fmla="*/ 17 w 32"/>
                  <a:gd name="T11" fmla="*/ 5 h 33"/>
                  <a:gd name="T12" fmla="*/ 16 w 32"/>
                  <a:gd name="T13" fmla="*/ 4 h 33"/>
                  <a:gd name="T14" fmla="*/ 13 w 32"/>
                  <a:gd name="T15" fmla="*/ 4 h 33"/>
                  <a:gd name="T16" fmla="*/ 12 w 32"/>
                  <a:gd name="T17" fmla="*/ 4 h 33"/>
                  <a:gd name="T18" fmla="*/ 12 w 32"/>
                  <a:gd name="T19" fmla="*/ 2 h 33"/>
                  <a:gd name="T20" fmla="*/ 10 w 32"/>
                  <a:gd name="T21" fmla="*/ 0 h 33"/>
                  <a:gd name="T22" fmla="*/ 6 w 32"/>
                  <a:gd name="T23" fmla="*/ 1 h 33"/>
                  <a:gd name="T24" fmla="*/ 6 w 32"/>
                  <a:gd name="T25" fmla="*/ 4 h 33"/>
                  <a:gd name="T26" fmla="*/ 6 w 32"/>
                  <a:gd name="T27" fmla="*/ 6 h 33"/>
                  <a:gd name="T28" fmla="*/ 5 w 32"/>
                  <a:gd name="T29" fmla="*/ 7 h 33"/>
                  <a:gd name="T30" fmla="*/ 3 w 32"/>
                  <a:gd name="T31" fmla="*/ 8 h 33"/>
                  <a:gd name="T32" fmla="*/ 1 w 32"/>
                  <a:gd name="T33" fmla="*/ 9 h 33"/>
                  <a:gd name="T34" fmla="*/ 1 w 32"/>
                  <a:gd name="T35" fmla="*/ 11 h 33"/>
                  <a:gd name="T36" fmla="*/ 2 w 32"/>
                  <a:gd name="T37" fmla="*/ 13 h 33"/>
                  <a:gd name="T38" fmla="*/ 4 w 32"/>
                  <a:gd name="T39" fmla="*/ 13 h 33"/>
                  <a:gd name="T40" fmla="*/ 3 w 32"/>
                  <a:gd name="T41" fmla="*/ 16 h 33"/>
                  <a:gd name="T42" fmla="*/ 3 w 32"/>
                  <a:gd name="T43" fmla="*/ 19 h 33"/>
                  <a:gd name="T44" fmla="*/ 2 w 32"/>
                  <a:gd name="T45" fmla="*/ 20 h 33"/>
                  <a:gd name="T46" fmla="*/ 1 w 32"/>
                  <a:gd name="T47" fmla="*/ 22 h 33"/>
                  <a:gd name="T48" fmla="*/ 1 w 32"/>
                  <a:gd name="T49" fmla="*/ 25 h 33"/>
                  <a:gd name="T50" fmla="*/ 0 w 32"/>
                  <a:gd name="T51" fmla="*/ 29 h 33"/>
                  <a:gd name="T52" fmla="*/ 1 w 32"/>
                  <a:gd name="T53" fmla="*/ 31 h 33"/>
                  <a:gd name="T54" fmla="*/ 3 w 32"/>
                  <a:gd name="T55" fmla="*/ 32 h 33"/>
                  <a:gd name="T56" fmla="*/ 6 w 32"/>
                  <a:gd name="T57" fmla="*/ 31 h 33"/>
                  <a:gd name="T58" fmla="*/ 6 w 32"/>
                  <a:gd name="T59" fmla="*/ 30 h 33"/>
                  <a:gd name="T60" fmla="*/ 7 w 32"/>
                  <a:gd name="T61" fmla="*/ 30 h 33"/>
                  <a:gd name="T62" fmla="*/ 9 w 32"/>
                  <a:gd name="T63" fmla="*/ 28 h 33"/>
                  <a:gd name="T64" fmla="*/ 9 w 32"/>
                  <a:gd name="T65" fmla="*/ 26 h 33"/>
                  <a:gd name="T66" fmla="*/ 9 w 32"/>
                  <a:gd name="T67" fmla="*/ 24 h 33"/>
                  <a:gd name="T68" fmla="*/ 12 w 32"/>
                  <a:gd name="T69" fmla="*/ 24 h 33"/>
                  <a:gd name="T70" fmla="*/ 12 w 32"/>
                  <a:gd name="T71" fmla="*/ 26 h 33"/>
                  <a:gd name="T72" fmla="*/ 11 w 32"/>
                  <a:gd name="T73" fmla="*/ 28 h 33"/>
                  <a:gd name="T74" fmla="*/ 11 w 32"/>
                  <a:gd name="T75" fmla="*/ 31 h 33"/>
                  <a:gd name="T76" fmla="*/ 14 w 32"/>
                  <a:gd name="T77" fmla="*/ 31 h 33"/>
                  <a:gd name="T78" fmla="*/ 14 w 32"/>
                  <a:gd name="T79" fmla="*/ 30 h 33"/>
                  <a:gd name="T80" fmla="*/ 13 w 32"/>
                  <a:gd name="T81" fmla="*/ 28 h 33"/>
                  <a:gd name="T82" fmla="*/ 14 w 32"/>
                  <a:gd name="T83" fmla="*/ 27 h 33"/>
                  <a:gd name="T84" fmla="*/ 15 w 32"/>
                  <a:gd name="T85" fmla="*/ 26 h 33"/>
                  <a:gd name="T86" fmla="*/ 16 w 32"/>
                  <a:gd name="T87" fmla="*/ 26 h 33"/>
                  <a:gd name="T88" fmla="*/ 17 w 32"/>
                  <a:gd name="T89" fmla="*/ 24 h 33"/>
                  <a:gd name="T90" fmla="*/ 18 w 32"/>
                  <a:gd name="T91" fmla="*/ 22 h 33"/>
                  <a:gd name="T92" fmla="*/ 19 w 32"/>
                  <a:gd name="T93" fmla="*/ 20 h 33"/>
                  <a:gd name="T94" fmla="*/ 19 w 32"/>
                  <a:gd name="T95" fmla="*/ 19 h 33"/>
                  <a:gd name="T96" fmla="*/ 18 w 32"/>
                  <a:gd name="T97" fmla="*/ 17 h 33"/>
                  <a:gd name="T98" fmla="*/ 19 w 32"/>
                  <a:gd name="T99" fmla="*/ 14 h 33"/>
                  <a:gd name="T100" fmla="*/ 19 w 32"/>
                  <a:gd name="T101" fmla="*/ 11 h 33"/>
                  <a:gd name="T102" fmla="*/ 19 w 32"/>
                  <a:gd name="T103" fmla="*/ 9 h 33"/>
                  <a:gd name="T104" fmla="*/ 24 w 32"/>
                  <a:gd name="T105" fmla="*/ 8 h 33"/>
                  <a:gd name="T106" fmla="*/ 24 w 32"/>
                  <a:gd name="T107" fmla="*/ 6 h 33"/>
                  <a:gd name="T108" fmla="*/ 26 w 32"/>
                  <a:gd name="T109" fmla="*/ 6 h 33"/>
                  <a:gd name="T110" fmla="*/ 28 w 32"/>
                  <a:gd name="T111" fmla="*/ 6 h 33"/>
                  <a:gd name="T112" fmla="*/ 31 w 32"/>
                  <a:gd name="T113"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33">
                    <a:moveTo>
                      <a:pt x="31" y="6"/>
                    </a:moveTo>
                    <a:lnTo>
                      <a:pt x="31" y="4"/>
                    </a:lnTo>
                    <a:lnTo>
                      <a:pt x="28" y="4"/>
                    </a:lnTo>
                    <a:lnTo>
                      <a:pt x="28" y="5"/>
                    </a:lnTo>
                    <a:lnTo>
                      <a:pt x="26" y="5"/>
                    </a:lnTo>
                    <a:lnTo>
                      <a:pt x="25" y="4"/>
                    </a:lnTo>
                    <a:lnTo>
                      <a:pt x="24" y="4"/>
                    </a:lnTo>
                    <a:lnTo>
                      <a:pt x="24" y="5"/>
                    </a:lnTo>
                    <a:lnTo>
                      <a:pt x="24" y="5"/>
                    </a:lnTo>
                    <a:lnTo>
                      <a:pt x="20" y="5"/>
                    </a:lnTo>
                    <a:lnTo>
                      <a:pt x="19" y="5"/>
                    </a:lnTo>
                    <a:lnTo>
                      <a:pt x="17" y="5"/>
                    </a:lnTo>
                    <a:lnTo>
                      <a:pt x="16" y="5"/>
                    </a:lnTo>
                    <a:lnTo>
                      <a:pt x="16" y="4"/>
                    </a:lnTo>
                    <a:lnTo>
                      <a:pt x="15" y="4"/>
                    </a:lnTo>
                    <a:lnTo>
                      <a:pt x="13" y="4"/>
                    </a:lnTo>
                    <a:lnTo>
                      <a:pt x="13" y="4"/>
                    </a:lnTo>
                    <a:lnTo>
                      <a:pt x="12" y="4"/>
                    </a:lnTo>
                    <a:lnTo>
                      <a:pt x="12" y="3"/>
                    </a:lnTo>
                    <a:lnTo>
                      <a:pt x="12" y="2"/>
                    </a:lnTo>
                    <a:lnTo>
                      <a:pt x="12" y="1"/>
                    </a:lnTo>
                    <a:lnTo>
                      <a:pt x="10" y="0"/>
                    </a:lnTo>
                    <a:lnTo>
                      <a:pt x="8" y="0"/>
                    </a:lnTo>
                    <a:lnTo>
                      <a:pt x="6" y="1"/>
                    </a:lnTo>
                    <a:lnTo>
                      <a:pt x="6" y="3"/>
                    </a:lnTo>
                    <a:lnTo>
                      <a:pt x="6" y="4"/>
                    </a:lnTo>
                    <a:lnTo>
                      <a:pt x="6" y="5"/>
                    </a:lnTo>
                    <a:lnTo>
                      <a:pt x="6" y="6"/>
                    </a:lnTo>
                    <a:lnTo>
                      <a:pt x="6" y="7"/>
                    </a:lnTo>
                    <a:lnTo>
                      <a:pt x="5" y="7"/>
                    </a:lnTo>
                    <a:lnTo>
                      <a:pt x="4" y="7"/>
                    </a:lnTo>
                    <a:lnTo>
                      <a:pt x="3" y="8"/>
                    </a:lnTo>
                    <a:lnTo>
                      <a:pt x="1" y="8"/>
                    </a:lnTo>
                    <a:lnTo>
                      <a:pt x="1" y="9"/>
                    </a:lnTo>
                    <a:lnTo>
                      <a:pt x="1" y="10"/>
                    </a:lnTo>
                    <a:lnTo>
                      <a:pt x="1" y="11"/>
                    </a:lnTo>
                    <a:lnTo>
                      <a:pt x="1" y="12"/>
                    </a:lnTo>
                    <a:lnTo>
                      <a:pt x="2" y="13"/>
                    </a:lnTo>
                    <a:lnTo>
                      <a:pt x="3" y="13"/>
                    </a:lnTo>
                    <a:lnTo>
                      <a:pt x="4" y="13"/>
                    </a:lnTo>
                    <a:lnTo>
                      <a:pt x="3" y="13"/>
                    </a:lnTo>
                    <a:lnTo>
                      <a:pt x="3" y="16"/>
                    </a:lnTo>
                    <a:lnTo>
                      <a:pt x="3" y="18"/>
                    </a:lnTo>
                    <a:lnTo>
                      <a:pt x="3" y="19"/>
                    </a:lnTo>
                    <a:lnTo>
                      <a:pt x="3" y="19"/>
                    </a:lnTo>
                    <a:lnTo>
                      <a:pt x="2" y="20"/>
                    </a:lnTo>
                    <a:lnTo>
                      <a:pt x="2" y="21"/>
                    </a:lnTo>
                    <a:lnTo>
                      <a:pt x="1" y="22"/>
                    </a:lnTo>
                    <a:lnTo>
                      <a:pt x="1" y="24"/>
                    </a:lnTo>
                    <a:lnTo>
                      <a:pt x="1" y="25"/>
                    </a:lnTo>
                    <a:lnTo>
                      <a:pt x="0" y="27"/>
                    </a:lnTo>
                    <a:lnTo>
                      <a:pt x="0" y="29"/>
                    </a:lnTo>
                    <a:lnTo>
                      <a:pt x="0" y="31"/>
                    </a:lnTo>
                    <a:lnTo>
                      <a:pt x="1" y="31"/>
                    </a:lnTo>
                    <a:lnTo>
                      <a:pt x="1" y="31"/>
                    </a:lnTo>
                    <a:lnTo>
                      <a:pt x="3" y="32"/>
                    </a:lnTo>
                    <a:lnTo>
                      <a:pt x="5" y="31"/>
                    </a:lnTo>
                    <a:lnTo>
                      <a:pt x="6" y="31"/>
                    </a:lnTo>
                    <a:lnTo>
                      <a:pt x="6" y="31"/>
                    </a:lnTo>
                    <a:lnTo>
                      <a:pt x="6" y="30"/>
                    </a:lnTo>
                    <a:lnTo>
                      <a:pt x="7" y="29"/>
                    </a:lnTo>
                    <a:lnTo>
                      <a:pt x="7" y="30"/>
                    </a:lnTo>
                    <a:lnTo>
                      <a:pt x="8" y="29"/>
                    </a:lnTo>
                    <a:lnTo>
                      <a:pt x="9" y="28"/>
                    </a:lnTo>
                    <a:lnTo>
                      <a:pt x="9" y="26"/>
                    </a:lnTo>
                    <a:lnTo>
                      <a:pt x="9" y="26"/>
                    </a:lnTo>
                    <a:lnTo>
                      <a:pt x="9" y="25"/>
                    </a:lnTo>
                    <a:lnTo>
                      <a:pt x="9" y="24"/>
                    </a:lnTo>
                    <a:lnTo>
                      <a:pt x="11" y="24"/>
                    </a:lnTo>
                    <a:lnTo>
                      <a:pt x="12" y="24"/>
                    </a:lnTo>
                    <a:lnTo>
                      <a:pt x="12" y="25"/>
                    </a:lnTo>
                    <a:lnTo>
                      <a:pt x="12" y="26"/>
                    </a:lnTo>
                    <a:lnTo>
                      <a:pt x="12" y="27"/>
                    </a:lnTo>
                    <a:lnTo>
                      <a:pt x="11" y="28"/>
                    </a:lnTo>
                    <a:lnTo>
                      <a:pt x="11" y="30"/>
                    </a:lnTo>
                    <a:lnTo>
                      <a:pt x="11" y="31"/>
                    </a:lnTo>
                    <a:lnTo>
                      <a:pt x="12" y="31"/>
                    </a:lnTo>
                    <a:lnTo>
                      <a:pt x="14" y="31"/>
                    </a:lnTo>
                    <a:lnTo>
                      <a:pt x="14" y="31"/>
                    </a:lnTo>
                    <a:lnTo>
                      <a:pt x="14" y="30"/>
                    </a:lnTo>
                    <a:lnTo>
                      <a:pt x="13" y="29"/>
                    </a:lnTo>
                    <a:lnTo>
                      <a:pt x="13" y="28"/>
                    </a:lnTo>
                    <a:lnTo>
                      <a:pt x="13" y="27"/>
                    </a:lnTo>
                    <a:lnTo>
                      <a:pt x="14" y="27"/>
                    </a:lnTo>
                    <a:lnTo>
                      <a:pt x="14" y="26"/>
                    </a:lnTo>
                    <a:lnTo>
                      <a:pt x="15" y="26"/>
                    </a:lnTo>
                    <a:lnTo>
                      <a:pt x="15" y="26"/>
                    </a:lnTo>
                    <a:lnTo>
                      <a:pt x="16" y="26"/>
                    </a:lnTo>
                    <a:lnTo>
                      <a:pt x="17" y="25"/>
                    </a:lnTo>
                    <a:lnTo>
                      <a:pt x="17" y="24"/>
                    </a:lnTo>
                    <a:lnTo>
                      <a:pt x="18" y="23"/>
                    </a:lnTo>
                    <a:lnTo>
                      <a:pt x="18" y="22"/>
                    </a:lnTo>
                    <a:lnTo>
                      <a:pt x="18" y="21"/>
                    </a:lnTo>
                    <a:lnTo>
                      <a:pt x="19" y="20"/>
                    </a:lnTo>
                    <a:lnTo>
                      <a:pt x="19" y="19"/>
                    </a:lnTo>
                    <a:lnTo>
                      <a:pt x="19" y="19"/>
                    </a:lnTo>
                    <a:lnTo>
                      <a:pt x="19" y="17"/>
                    </a:lnTo>
                    <a:lnTo>
                      <a:pt x="18" y="17"/>
                    </a:lnTo>
                    <a:lnTo>
                      <a:pt x="19" y="16"/>
                    </a:lnTo>
                    <a:lnTo>
                      <a:pt x="19" y="14"/>
                    </a:lnTo>
                    <a:lnTo>
                      <a:pt x="19" y="12"/>
                    </a:lnTo>
                    <a:lnTo>
                      <a:pt x="19" y="11"/>
                    </a:lnTo>
                    <a:lnTo>
                      <a:pt x="19" y="10"/>
                    </a:lnTo>
                    <a:lnTo>
                      <a:pt x="19" y="9"/>
                    </a:lnTo>
                    <a:lnTo>
                      <a:pt x="23" y="8"/>
                    </a:lnTo>
                    <a:lnTo>
                      <a:pt x="24" y="8"/>
                    </a:lnTo>
                    <a:lnTo>
                      <a:pt x="24" y="7"/>
                    </a:lnTo>
                    <a:lnTo>
                      <a:pt x="24" y="6"/>
                    </a:lnTo>
                    <a:lnTo>
                      <a:pt x="25" y="6"/>
                    </a:lnTo>
                    <a:lnTo>
                      <a:pt x="26" y="6"/>
                    </a:lnTo>
                    <a:lnTo>
                      <a:pt x="27" y="6"/>
                    </a:lnTo>
                    <a:lnTo>
                      <a:pt x="28" y="6"/>
                    </a:lnTo>
                    <a:lnTo>
                      <a:pt x="29" y="6"/>
                    </a:lnTo>
                    <a:lnTo>
                      <a:pt x="31"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7" name="Freeform 782"/>
              <p:cNvSpPr>
                <a:spLocks/>
              </p:cNvSpPr>
              <p:nvPr/>
            </p:nvSpPr>
            <p:spPr bwMode="auto">
              <a:xfrm>
                <a:off x="2407" y="2777"/>
                <a:ext cx="1" cy="3"/>
              </a:xfrm>
              <a:custGeom>
                <a:avLst/>
                <a:gdLst>
                  <a:gd name="T0" fmla="*/ 0 w 1"/>
                  <a:gd name="T1" fmla="*/ 0 h 3"/>
                  <a:gd name="T2" fmla="*/ 0 w 1"/>
                  <a:gd name="T3" fmla="*/ 1 h 3"/>
                  <a:gd name="T4" fmla="*/ 0 w 1"/>
                  <a:gd name="T5" fmla="*/ 1 h 3"/>
                  <a:gd name="T6" fmla="*/ 0 w 1"/>
                  <a:gd name="T7" fmla="*/ 2 h 3"/>
                  <a:gd name="T8" fmla="*/ 0 w 1"/>
                  <a:gd name="T9" fmla="*/ 2 h 3"/>
                  <a:gd name="T10" fmla="*/ 0 w 1"/>
                  <a:gd name="T11" fmla="*/ 2 h 3"/>
                  <a:gd name="T12" fmla="*/ 0 w 1"/>
                  <a:gd name="T13" fmla="*/ 2 h 3"/>
                  <a:gd name="T14" fmla="*/ 0 w 1"/>
                  <a:gd name="T15" fmla="*/ 2 h 3"/>
                  <a:gd name="T16" fmla="*/ 0 w 1"/>
                  <a:gd name="T17" fmla="*/ 2 h 3"/>
                  <a:gd name="T18" fmla="*/ 0 w 1"/>
                  <a:gd name="T19" fmla="*/ 1 h 3"/>
                  <a:gd name="T20" fmla="*/ 0 w 1"/>
                  <a:gd name="T21" fmla="*/ 0 h 3"/>
                  <a:gd name="T22" fmla="*/ 0 w 1"/>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0"/>
                    </a:moveTo>
                    <a:lnTo>
                      <a:pt x="0" y="1"/>
                    </a:lnTo>
                    <a:lnTo>
                      <a:pt x="0" y="1"/>
                    </a:lnTo>
                    <a:lnTo>
                      <a:pt x="0" y="2"/>
                    </a:lnTo>
                    <a:lnTo>
                      <a:pt x="0" y="2"/>
                    </a:lnTo>
                    <a:lnTo>
                      <a:pt x="0" y="2"/>
                    </a:lnTo>
                    <a:lnTo>
                      <a:pt x="0" y="2"/>
                    </a:lnTo>
                    <a:lnTo>
                      <a:pt x="0" y="2"/>
                    </a:lnTo>
                    <a:lnTo>
                      <a:pt x="0" y="2"/>
                    </a:lnTo>
                    <a:lnTo>
                      <a:pt x="0"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8" name="Freeform 783"/>
              <p:cNvSpPr>
                <a:spLocks/>
              </p:cNvSpPr>
              <p:nvPr/>
            </p:nvSpPr>
            <p:spPr bwMode="auto">
              <a:xfrm>
                <a:off x="2407" y="2777"/>
                <a:ext cx="1" cy="3"/>
              </a:xfrm>
              <a:custGeom>
                <a:avLst/>
                <a:gdLst>
                  <a:gd name="T0" fmla="*/ 0 w 1"/>
                  <a:gd name="T1" fmla="*/ 0 h 3"/>
                  <a:gd name="T2" fmla="*/ 0 w 1"/>
                  <a:gd name="T3" fmla="*/ 1 h 3"/>
                  <a:gd name="T4" fmla="*/ 0 w 1"/>
                  <a:gd name="T5" fmla="*/ 1 h 3"/>
                  <a:gd name="T6" fmla="*/ 0 w 1"/>
                  <a:gd name="T7" fmla="*/ 2 h 3"/>
                  <a:gd name="T8" fmla="*/ 0 w 1"/>
                  <a:gd name="T9" fmla="*/ 2 h 3"/>
                  <a:gd name="T10" fmla="*/ 0 w 1"/>
                  <a:gd name="T11" fmla="*/ 2 h 3"/>
                  <a:gd name="T12" fmla="*/ 0 w 1"/>
                  <a:gd name="T13" fmla="*/ 2 h 3"/>
                  <a:gd name="T14" fmla="*/ 0 w 1"/>
                  <a:gd name="T15" fmla="*/ 2 h 3"/>
                  <a:gd name="T16" fmla="*/ 0 w 1"/>
                  <a:gd name="T17" fmla="*/ 2 h 3"/>
                  <a:gd name="T18" fmla="*/ 0 w 1"/>
                  <a:gd name="T19" fmla="*/ 1 h 3"/>
                  <a:gd name="T20" fmla="*/ 0 w 1"/>
                  <a:gd name="T21" fmla="*/ 0 h 3"/>
                  <a:gd name="T22" fmla="*/ 0 w 1"/>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3">
                    <a:moveTo>
                      <a:pt x="0" y="0"/>
                    </a:moveTo>
                    <a:lnTo>
                      <a:pt x="0" y="1"/>
                    </a:lnTo>
                    <a:lnTo>
                      <a:pt x="0" y="1"/>
                    </a:lnTo>
                    <a:lnTo>
                      <a:pt x="0" y="2"/>
                    </a:lnTo>
                    <a:lnTo>
                      <a:pt x="0" y="2"/>
                    </a:lnTo>
                    <a:lnTo>
                      <a:pt x="0" y="2"/>
                    </a:lnTo>
                    <a:lnTo>
                      <a:pt x="0" y="2"/>
                    </a:lnTo>
                    <a:lnTo>
                      <a:pt x="0" y="2"/>
                    </a:lnTo>
                    <a:lnTo>
                      <a:pt x="0" y="2"/>
                    </a:lnTo>
                    <a:lnTo>
                      <a:pt x="0" y="1"/>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 name="Freeform 784"/>
              <p:cNvSpPr>
                <a:spLocks/>
              </p:cNvSpPr>
              <p:nvPr/>
            </p:nvSpPr>
            <p:spPr bwMode="auto">
              <a:xfrm>
                <a:off x="2399" y="2785"/>
                <a:ext cx="3" cy="1"/>
              </a:xfrm>
              <a:custGeom>
                <a:avLst/>
                <a:gdLst>
                  <a:gd name="T0" fmla="*/ 0 w 3"/>
                  <a:gd name="T1" fmla="*/ 0 h 1"/>
                  <a:gd name="T2" fmla="*/ 1 w 3"/>
                  <a:gd name="T3" fmla="*/ 0 h 1"/>
                  <a:gd name="T4" fmla="*/ 2 w 3"/>
                  <a:gd name="T5" fmla="*/ 0 h 1"/>
                  <a:gd name="T6" fmla="*/ 2 w 3"/>
                  <a:gd name="T7" fmla="*/ 0 h 1"/>
                  <a:gd name="T8" fmla="*/ 2 w 3"/>
                  <a:gd name="T9" fmla="*/ 0 h 1"/>
                  <a:gd name="T10" fmla="*/ 2 w 3"/>
                  <a:gd name="T11" fmla="*/ 0 h 1"/>
                  <a:gd name="T12" fmla="*/ 2 w 3"/>
                  <a:gd name="T13" fmla="*/ 0 h 1"/>
                  <a:gd name="T14" fmla="*/ 1 w 3"/>
                  <a:gd name="T15" fmla="*/ 0 h 1"/>
                  <a:gd name="T16" fmla="*/ 0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0"/>
                    </a:moveTo>
                    <a:lnTo>
                      <a:pt x="1" y="0"/>
                    </a:lnTo>
                    <a:lnTo>
                      <a:pt x="2" y="0"/>
                    </a:lnTo>
                    <a:lnTo>
                      <a:pt x="2" y="0"/>
                    </a:lnTo>
                    <a:lnTo>
                      <a:pt x="2" y="0"/>
                    </a:lnTo>
                    <a:lnTo>
                      <a:pt x="2" y="0"/>
                    </a:lnTo>
                    <a:lnTo>
                      <a:pt x="2"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0" name="Freeform 785"/>
              <p:cNvSpPr>
                <a:spLocks/>
              </p:cNvSpPr>
              <p:nvPr/>
            </p:nvSpPr>
            <p:spPr bwMode="auto">
              <a:xfrm>
                <a:off x="2399" y="2785"/>
                <a:ext cx="3" cy="1"/>
              </a:xfrm>
              <a:custGeom>
                <a:avLst/>
                <a:gdLst>
                  <a:gd name="T0" fmla="*/ 0 w 3"/>
                  <a:gd name="T1" fmla="*/ 0 h 1"/>
                  <a:gd name="T2" fmla="*/ 1 w 3"/>
                  <a:gd name="T3" fmla="*/ 0 h 1"/>
                  <a:gd name="T4" fmla="*/ 2 w 3"/>
                  <a:gd name="T5" fmla="*/ 0 h 1"/>
                  <a:gd name="T6" fmla="*/ 2 w 3"/>
                  <a:gd name="T7" fmla="*/ 0 h 1"/>
                  <a:gd name="T8" fmla="*/ 2 w 3"/>
                  <a:gd name="T9" fmla="*/ 0 h 1"/>
                  <a:gd name="T10" fmla="*/ 2 w 3"/>
                  <a:gd name="T11" fmla="*/ 0 h 1"/>
                  <a:gd name="T12" fmla="*/ 2 w 3"/>
                  <a:gd name="T13" fmla="*/ 0 h 1"/>
                  <a:gd name="T14" fmla="*/ 1 w 3"/>
                  <a:gd name="T15" fmla="*/ 0 h 1"/>
                  <a:gd name="T16" fmla="*/ 0 w 3"/>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
                    <a:moveTo>
                      <a:pt x="0" y="0"/>
                    </a:moveTo>
                    <a:lnTo>
                      <a:pt x="1" y="0"/>
                    </a:lnTo>
                    <a:lnTo>
                      <a:pt x="2" y="0"/>
                    </a:lnTo>
                    <a:lnTo>
                      <a:pt x="2" y="0"/>
                    </a:lnTo>
                    <a:lnTo>
                      <a:pt x="2" y="0"/>
                    </a:lnTo>
                    <a:lnTo>
                      <a:pt x="2" y="0"/>
                    </a:lnTo>
                    <a:lnTo>
                      <a:pt x="2" y="0"/>
                    </a:lnTo>
                    <a:lnTo>
                      <a:pt x="1"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7" name="Group 786"/>
            <p:cNvGrpSpPr>
              <a:grpSpLocks/>
            </p:cNvGrpSpPr>
            <p:nvPr/>
          </p:nvGrpSpPr>
          <p:grpSpPr bwMode="auto">
            <a:xfrm>
              <a:off x="2629110" y="2871145"/>
              <a:ext cx="79345" cy="121222"/>
              <a:chOff x="2412" y="2699"/>
              <a:chExt cx="32" cy="34"/>
            </a:xfrm>
          </p:grpSpPr>
          <p:sp>
            <p:nvSpPr>
              <p:cNvPr id="379" name="Freeform 787"/>
              <p:cNvSpPr>
                <a:spLocks/>
              </p:cNvSpPr>
              <p:nvPr/>
            </p:nvSpPr>
            <p:spPr bwMode="auto">
              <a:xfrm>
                <a:off x="2412" y="2699"/>
                <a:ext cx="32" cy="34"/>
              </a:xfrm>
              <a:custGeom>
                <a:avLst/>
                <a:gdLst>
                  <a:gd name="T0" fmla="*/ 31 w 32"/>
                  <a:gd name="T1" fmla="*/ 4 h 34"/>
                  <a:gd name="T2" fmla="*/ 28 w 32"/>
                  <a:gd name="T3" fmla="*/ 5 h 34"/>
                  <a:gd name="T4" fmla="*/ 25 w 32"/>
                  <a:gd name="T5" fmla="*/ 4 h 34"/>
                  <a:gd name="T6" fmla="*/ 24 w 32"/>
                  <a:gd name="T7" fmla="*/ 5 h 34"/>
                  <a:gd name="T8" fmla="*/ 20 w 32"/>
                  <a:gd name="T9" fmla="*/ 5 h 34"/>
                  <a:gd name="T10" fmla="*/ 17 w 32"/>
                  <a:gd name="T11" fmla="*/ 5 h 34"/>
                  <a:gd name="T12" fmla="*/ 16 w 32"/>
                  <a:gd name="T13" fmla="*/ 4 h 34"/>
                  <a:gd name="T14" fmla="*/ 13 w 32"/>
                  <a:gd name="T15" fmla="*/ 4 h 34"/>
                  <a:gd name="T16" fmla="*/ 12 w 32"/>
                  <a:gd name="T17" fmla="*/ 4 h 34"/>
                  <a:gd name="T18" fmla="*/ 12 w 32"/>
                  <a:gd name="T19" fmla="*/ 2 h 34"/>
                  <a:gd name="T20" fmla="*/ 10 w 32"/>
                  <a:gd name="T21" fmla="*/ 0 h 34"/>
                  <a:gd name="T22" fmla="*/ 6 w 32"/>
                  <a:gd name="T23" fmla="*/ 1 h 34"/>
                  <a:gd name="T24" fmla="*/ 6 w 32"/>
                  <a:gd name="T25" fmla="*/ 4 h 34"/>
                  <a:gd name="T26" fmla="*/ 6 w 32"/>
                  <a:gd name="T27" fmla="*/ 6 h 34"/>
                  <a:gd name="T28" fmla="*/ 5 w 32"/>
                  <a:gd name="T29" fmla="*/ 7 h 34"/>
                  <a:gd name="T30" fmla="*/ 3 w 32"/>
                  <a:gd name="T31" fmla="*/ 8 h 34"/>
                  <a:gd name="T32" fmla="*/ 1 w 32"/>
                  <a:gd name="T33" fmla="*/ 10 h 34"/>
                  <a:gd name="T34" fmla="*/ 1 w 32"/>
                  <a:gd name="T35" fmla="*/ 11 h 34"/>
                  <a:gd name="T36" fmla="*/ 2 w 32"/>
                  <a:gd name="T37" fmla="*/ 13 h 34"/>
                  <a:gd name="T38" fmla="*/ 4 w 32"/>
                  <a:gd name="T39" fmla="*/ 13 h 34"/>
                  <a:gd name="T40" fmla="*/ 3 w 32"/>
                  <a:gd name="T41" fmla="*/ 17 h 34"/>
                  <a:gd name="T42" fmla="*/ 3 w 32"/>
                  <a:gd name="T43" fmla="*/ 19 h 34"/>
                  <a:gd name="T44" fmla="*/ 2 w 32"/>
                  <a:gd name="T45" fmla="*/ 21 h 34"/>
                  <a:gd name="T46" fmla="*/ 1 w 32"/>
                  <a:gd name="T47" fmla="*/ 22 h 34"/>
                  <a:gd name="T48" fmla="*/ 1 w 32"/>
                  <a:gd name="T49" fmla="*/ 25 h 34"/>
                  <a:gd name="T50" fmla="*/ 0 w 32"/>
                  <a:gd name="T51" fmla="*/ 30 h 34"/>
                  <a:gd name="T52" fmla="*/ 1 w 32"/>
                  <a:gd name="T53" fmla="*/ 32 h 34"/>
                  <a:gd name="T54" fmla="*/ 3 w 32"/>
                  <a:gd name="T55" fmla="*/ 33 h 34"/>
                  <a:gd name="T56" fmla="*/ 6 w 32"/>
                  <a:gd name="T57" fmla="*/ 32 h 34"/>
                  <a:gd name="T58" fmla="*/ 6 w 32"/>
                  <a:gd name="T59" fmla="*/ 31 h 34"/>
                  <a:gd name="T60" fmla="*/ 7 w 32"/>
                  <a:gd name="T61" fmla="*/ 31 h 34"/>
                  <a:gd name="T62" fmla="*/ 9 w 32"/>
                  <a:gd name="T63" fmla="*/ 29 h 34"/>
                  <a:gd name="T64" fmla="*/ 9 w 32"/>
                  <a:gd name="T65" fmla="*/ 26 h 34"/>
                  <a:gd name="T66" fmla="*/ 9 w 32"/>
                  <a:gd name="T67" fmla="*/ 24 h 34"/>
                  <a:gd name="T68" fmla="*/ 12 w 32"/>
                  <a:gd name="T69" fmla="*/ 24 h 34"/>
                  <a:gd name="T70" fmla="*/ 12 w 32"/>
                  <a:gd name="T71" fmla="*/ 26 h 34"/>
                  <a:gd name="T72" fmla="*/ 11 w 32"/>
                  <a:gd name="T73" fmla="*/ 29 h 34"/>
                  <a:gd name="T74" fmla="*/ 11 w 32"/>
                  <a:gd name="T75" fmla="*/ 32 h 34"/>
                  <a:gd name="T76" fmla="*/ 14 w 32"/>
                  <a:gd name="T77" fmla="*/ 32 h 34"/>
                  <a:gd name="T78" fmla="*/ 14 w 32"/>
                  <a:gd name="T79" fmla="*/ 31 h 34"/>
                  <a:gd name="T80" fmla="*/ 13 w 32"/>
                  <a:gd name="T81" fmla="*/ 29 h 34"/>
                  <a:gd name="T82" fmla="*/ 14 w 32"/>
                  <a:gd name="T83" fmla="*/ 28 h 34"/>
                  <a:gd name="T84" fmla="*/ 15 w 32"/>
                  <a:gd name="T85" fmla="*/ 27 h 34"/>
                  <a:gd name="T86" fmla="*/ 16 w 32"/>
                  <a:gd name="T87" fmla="*/ 26 h 34"/>
                  <a:gd name="T88" fmla="*/ 17 w 32"/>
                  <a:gd name="T89" fmla="*/ 24 h 34"/>
                  <a:gd name="T90" fmla="*/ 18 w 32"/>
                  <a:gd name="T91" fmla="*/ 22 h 34"/>
                  <a:gd name="T92" fmla="*/ 19 w 32"/>
                  <a:gd name="T93" fmla="*/ 21 h 34"/>
                  <a:gd name="T94" fmla="*/ 19 w 32"/>
                  <a:gd name="T95" fmla="*/ 19 h 34"/>
                  <a:gd name="T96" fmla="*/ 18 w 32"/>
                  <a:gd name="T97" fmla="*/ 18 h 34"/>
                  <a:gd name="T98" fmla="*/ 19 w 32"/>
                  <a:gd name="T99" fmla="*/ 15 h 34"/>
                  <a:gd name="T100" fmla="*/ 19 w 32"/>
                  <a:gd name="T101" fmla="*/ 11 h 34"/>
                  <a:gd name="T102" fmla="*/ 19 w 32"/>
                  <a:gd name="T103" fmla="*/ 10 h 34"/>
                  <a:gd name="T104" fmla="*/ 24 w 32"/>
                  <a:gd name="T105" fmla="*/ 8 h 34"/>
                  <a:gd name="T106" fmla="*/ 24 w 32"/>
                  <a:gd name="T107" fmla="*/ 6 h 34"/>
                  <a:gd name="T108" fmla="*/ 26 w 32"/>
                  <a:gd name="T109" fmla="*/ 6 h 34"/>
                  <a:gd name="T110" fmla="*/ 28 w 32"/>
                  <a:gd name="T111" fmla="*/ 6 h 34"/>
                  <a:gd name="T112" fmla="*/ 31 w 32"/>
                  <a:gd name="T11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34">
                    <a:moveTo>
                      <a:pt x="31" y="6"/>
                    </a:moveTo>
                    <a:lnTo>
                      <a:pt x="31" y="4"/>
                    </a:lnTo>
                    <a:lnTo>
                      <a:pt x="28" y="4"/>
                    </a:lnTo>
                    <a:lnTo>
                      <a:pt x="28" y="5"/>
                    </a:lnTo>
                    <a:lnTo>
                      <a:pt x="26" y="5"/>
                    </a:lnTo>
                    <a:lnTo>
                      <a:pt x="25" y="4"/>
                    </a:lnTo>
                    <a:lnTo>
                      <a:pt x="24" y="4"/>
                    </a:lnTo>
                    <a:lnTo>
                      <a:pt x="24" y="5"/>
                    </a:lnTo>
                    <a:lnTo>
                      <a:pt x="24" y="5"/>
                    </a:lnTo>
                    <a:lnTo>
                      <a:pt x="20" y="5"/>
                    </a:lnTo>
                    <a:lnTo>
                      <a:pt x="19" y="5"/>
                    </a:lnTo>
                    <a:lnTo>
                      <a:pt x="17" y="5"/>
                    </a:lnTo>
                    <a:lnTo>
                      <a:pt x="16" y="5"/>
                    </a:lnTo>
                    <a:lnTo>
                      <a:pt x="16" y="4"/>
                    </a:lnTo>
                    <a:lnTo>
                      <a:pt x="15" y="4"/>
                    </a:lnTo>
                    <a:lnTo>
                      <a:pt x="13" y="4"/>
                    </a:lnTo>
                    <a:lnTo>
                      <a:pt x="13" y="4"/>
                    </a:lnTo>
                    <a:lnTo>
                      <a:pt x="12" y="4"/>
                    </a:lnTo>
                    <a:lnTo>
                      <a:pt x="12" y="3"/>
                    </a:lnTo>
                    <a:lnTo>
                      <a:pt x="12" y="2"/>
                    </a:lnTo>
                    <a:lnTo>
                      <a:pt x="12" y="1"/>
                    </a:lnTo>
                    <a:lnTo>
                      <a:pt x="10" y="0"/>
                    </a:lnTo>
                    <a:lnTo>
                      <a:pt x="8" y="0"/>
                    </a:lnTo>
                    <a:lnTo>
                      <a:pt x="6" y="1"/>
                    </a:lnTo>
                    <a:lnTo>
                      <a:pt x="6" y="3"/>
                    </a:lnTo>
                    <a:lnTo>
                      <a:pt x="6" y="4"/>
                    </a:lnTo>
                    <a:lnTo>
                      <a:pt x="6" y="5"/>
                    </a:lnTo>
                    <a:lnTo>
                      <a:pt x="6" y="6"/>
                    </a:lnTo>
                    <a:lnTo>
                      <a:pt x="6" y="7"/>
                    </a:lnTo>
                    <a:lnTo>
                      <a:pt x="5" y="7"/>
                    </a:lnTo>
                    <a:lnTo>
                      <a:pt x="4" y="7"/>
                    </a:lnTo>
                    <a:lnTo>
                      <a:pt x="3" y="8"/>
                    </a:lnTo>
                    <a:lnTo>
                      <a:pt x="1" y="9"/>
                    </a:lnTo>
                    <a:lnTo>
                      <a:pt x="1" y="10"/>
                    </a:lnTo>
                    <a:lnTo>
                      <a:pt x="1" y="11"/>
                    </a:lnTo>
                    <a:lnTo>
                      <a:pt x="1" y="11"/>
                    </a:lnTo>
                    <a:lnTo>
                      <a:pt x="1" y="12"/>
                    </a:lnTo>
                    <a:lnTo>
                      <a:pt x="2" y="13"/>
                    </a:lnTo>
                    <a:lnTo>
                      <a:pt x="3" y="13"/>
                    </a:lnTo>
                    <a:lnTo>
                      <a:pt x="4" y="13"/>
                    </a:lnTo>
                    <a:lnTo>
                      <a:pt x="3" y="13"/>
                    </a:lnTo>
                    <a:lnTo>
                      <a:pt x="3" y="17"/>
                    </a:lnTo>
                    <a:lnTo>
                      <a:pt x="3" y="18"/>
                    </a:lnTo>
                    <a:lnTo>
                      <a:pt x="3" y="19"/>
                    </a:lnTo>
                    <a:lnTo>
                      <a:pt x="3" y="20"/>
                    </a:lnTo>
                    <a:lnTo>
                      <a:pt x="2" y="21"/>
                    </a:lnTo>
                    <a:lnTo>
                      <a:pt x="2" y="22"/>
                    </a:lnTo>
                    <a:lnTo>
                      <a:pt x="1" y="22"/>
                    </a:lnTo>
                    <a:lnTo>
                      <a:pt x="1" y="24"/>
                    </a:lnTo>
                    <a:lnTo>
                      <a:pt x="1" y="25"/>
                    </a:lnTo>
                    <a:lnTo>
                      <a:pt x="0" y="28"/>
                    </a:lnTo>
                    <a:lnTo>
                      <a:pt x="0" y="30"/>
                    </a:lnTo>
                    <a:lnTo>
                      <a:pt x="0" y="32"/>
                    </a:lnTo>
                    <a:lnTo>
                      <a:pt x="1" y="32"/>
                    </a:lnTo>
                    <a:lnTo>
                      <a:pt x="1" y="32"/>
                    </a:lnTo>
                    <a:lnTo>
                      <a:pt x="3" y="33"/>
                    </a:lnTo>
                    <a:lnTo>
                      <a:pt x="5" y="32"/>
                    </a:lnTo>
                    <a:lnTo>
                      <a:pt x="6" y="32"/>
                    </a:lnTo>
                    <a:lnTo>
                      <a:pt x="6" y="32"/>
                    </a:lnTo>
                    <a:lnTo>
                      <a:pt x="6" y="31"/>
                    </a:lnTo>
                    <a:lnTo>
                      <a:pt x="7" y="30"/>
                    </a:lnTo>
                    <a:lnTo>
                      <a:pt x="7" y="31"/>
                    </a:lnTo>
                    <a:lnTo>
                      <a:pt x="8" y="30"/>
                    </a:lnTo>
                    <a:lnTo>
                      <a:pt x="9" y="29"/>
                    </a:lnTo>
                    <a:lnTo>
                      <a:pt x="9" y="27"/>
                    </a:lnTo>
                    <a:lnTo>
                      <a:pt x="9" y="26"/>
                    </a:lnTo>
                    <a:lnTo>
                      <a:pt x="9" y="25"/>
                    </a:lnTo>
                    <a:lnTo>
                      <a:pt x="9" y="24"/>
                    </a:lnTo>
                    <a:lnTo>
                      <a:pt x="11" y="24"/>
                    </a:lnTo>
                    <a:lnTo>
                      <a:pt x="12" y="24"/>
                    </a:lnTo>
                    <a:lnTo>
                      <a:pt x="12" y="25"/>
                    </a:lnTo>
                    <a:lnTo>
                      <a:pt x="12" y="26"/>
                    </a:lnTo>
                    <a:lnTo>
                      <a:pt x="12" y="28"/>
                    </a:lnTo>
                    <a:lnTo>
                      <a:pt x="11" y="29"/>
                    </a:lnTo>
                    <a:lnTo>
                      <a:pt x="11" y="31"/>
                    </a:lnTo>
                    <a:lnTo>
                      <a:pt x="11" y="32"/>
                    </a:lnTo>
                    <a:lnTo>
                      <a:pt x="12" y="32"/>
                    </a:lnTo>
                    <a:lnTo>
                      <a:pt x="14" y="32"/>
                    </a:lnTo>
                    <a:lnTo>
                      <a:pt x="14" y="32"/>
                    </a:lnTo>
                    <a:lnTo>
                      <a:pt x="14" y="31"/>
                    </a:lnTo>
                    <a:lnTo>
                      <a:pt x="13" y="30"/>
                    </a:lnTo>
                    <a:lnTo>
                      <a:pt x="13" y="29"/>
                    </a:lnTo>
                    <a:lnTo>
                      <a:pt x="13" y="28"/>
                    </a:lnTo>
                    <a:lnTo>
                      <a:pt x="14" y="28"/>
                    </a:lnTo>
                    <a:lnTo>
                      <a:pt x="14" y="27"/>
                    </a:lnTo>
                    <a:lnTo>
                      <a:pt x="15" y="27"/>
                    </a:lnTo>
                    <a:lnTo>
                      <a:pt x="15" y="26"/>
                    </a:lnTo>
                    <a:lnTo>
                      <a:pt x="16" y="26"/>
                    </a:lnTo>
                    <a:lnTo>
                      <a:pt x="17" y="25"/>
                    </a:lnTo>
                    <a:lnTo>
                      <a:pt x="17" y="24"/>
                    </a:lnTo>
                    <a:lnTo>
                      <a:pt x="18" y="23"/>
                    </a:lnTo>
                    <a:lnTo>
                      <a:pt x="18" y="22"/>
                    </a:lnTo>
                    <a:lnTo>
                      <a:pt x="18" y="22"/>
                    </a:lnTo>
                    <a:lnTo>
                      <a:pt x="19" y="21"/>
                    </a:lnTo>
                    <a:lnTo>
                      <a:pt x="19" y="20"/>
                    </a:lnTo>
                    <a:lnTo>
                      <a:pt x="19" y="19"/>
                    </a:lnTo>
                    <a:lnTo>
                      <a:pt x="19" y="18"/>
                    </a:lnTo>
                    <a:lnTo>
                      <a:pt x="18" y="18"/>
                    </a:lnTo>
                    <a:lnTo>
                      <a:pt x="19" y="17"/>
                    </a:lnTo>
                    <a:lnTo>
                      <a:pt x="19" y="15"/>
                    </a:lnTo>
                    <a:lnTo>
                      <a:pt x="19" y="12"/>
                    </a:lnTo>
                    <a:lnTo>
                      <a:pt x="19" y="11"/>
                    </a:lnTo>
                    <a:lnTo>
                      <a:pt x="19" y="11"/>
                    </a:lnTo>
                    <a:lnTo>
                      <a:pt x="19" y="10"/>
                    </a:lnTo>
                    <a:lnTo>
                      <a:pt x="23" y="8"/>
                    </a:lnTo>
                    <a:lnTo>
                      <a:pt x="24" y="8"/>
                    </a:lnTo>
                    <a:lnTo>
                      <a:pt x="24" y="7"/>
                    </a:lnTo>
                    <a:lnTo>
                      <a:pt x="24" y="6"/>
                    </a:lnTo>
                    <a:lnTo>
                      <a:pt x="25" y="6"/>
                    </a:lnTo>
                    <a:lnTo>
                      <a:pt x="26" y="6"/>
                    </a:lnTo>
                    <a:lnTo>
                      <a:pt x="27" y="6"/>
                    </a:lnTo>
                    <a:lnTo>
                      <a:pt x="28" y="6"/>
                    </a:lnTo>
                    <a:lnTo>
                      <a:pt x="29" y="6"/>
                    </a:lnTo>
                    <a:lnTo>
                      <a:pt x="31"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0" name="Freeform 788"/>
              <p:cNvSpPr>
                <a:spLocks/>
              </p:cNvSpPr>
              <p:nvPr/>
            </p:nvSpPr>
            <p:spPr bwMode="auto">
              <a:xfrm>
                <a:off x="2412" y="2699"/>
                <a:ext cx="32" cy="34"/>
              </a:xfrm>
              <a:custGeom>
                <a:avLst/>
                <a:gdLst>
                  <a:gd name="T0" fmla="*/ 31 w 32"/>
                  <a:gd name="T1" fmla="*/ 4 h 34"/>
                  <a:gd name="T2" fmla="*/ 28 w 32"/>
                  <a:gd name="T3" fmla="*/ 5 h 34"/>
                  <a:gd name="T4" fmla="*/ 25 w 32"/>
                  <a:gd name="T5" fmla="*/ 4 h 34"/>
                  <a:gd name="T6" fmla="*/ 24 w 32"/>
                  <a:gd name="T7" fmla="*/ 5 h 34"/>
                  <a:gd name="T8" fmla="*/ 20 w 32"/>
                  <a:gd name="T9" fmla="*/ 5 h 34"/>
                  <a:gd name="T10" fmla="*/ 17 w 32"/>
                  <a:gd name="T11" fmla="*/ 5 h 34"/>
                  <a:gd name="T12" fmla="*/ 16 w 32"/>
                  <a:gd name="T13" fmla="*/ 4 h 34"/>
                  <a:gd name="T14" fmla="*/ 13 w 32"/>
                  <a:gd name="T15" fmla="*/ 4 h 34"/>
                  <a:gd name="T16" fmla="*/ 12 w 32"/>
                  <a:gd name="T17" fmla="*/ 4 h 34"/>
                  <a:gd name="T18" fmla="*/ 12 w 32"/>
                  <a:gd name="T19" fmla="*/ 2 h 34"/>
                  <a:gd name="T20" fmla="*/ 10 w 32"/>
                  <a:gd name="T21" fmla="*/ 0 h 34"/>
                  <a:gd name="T22" fmla="*/ 6 w 32"/>
                  <a:gd name="T23" fmla="*/ 1 h 34"/>
                  <a:gd name="T24" fmla="*/ 6 w 32"/>
                  <a:gd name="T25" fmla="*/ 4 h 34"/>
                  <a:gd name="T26" fmla="*/ 6 w 32"/>
                  <a:gd name="T27" fmla="*/ 6 h 34"/>
                  <a:gd name="T28" fmla="*/ 5 w 32"/>
                  <a:gd name="T29" fmla="*/ 7 h 34"/>
                  <a:gd name="T30" fmla="*/ 3 w 32"/>
                  <a:gd name="T31" fmla="*/ 8 h 34"/>
                  <a:gd name="T32" fmla="*/ 1 w 32"/>
                  <a:gd name="T33" fmla="*/ 10 h 34"/>
                  <a:gd name="T34" fmla="*/ 1 w 32"/>
                  <a:gd name="T35" fmla="*/ 11 h 34"/>
                  <a:gd name="T36" fmla="*/ 2 w 32"/>
                  <a:gd name="T37" fmla="*/ 13 h 34"/>
                  <a:gd name="T38" fmla="*/ 4 w 32"/>
                  <a:gd name="T39" fmla="*/ 13 h 34"/>
                  <a:gd name="T40" fmla="*/ 3 w 32"/>
                  <a:gd name="T41" fmla="*/ 17 h 34"/>
                  <a:gd name="T42" fmla="*/ 3 w 32"/>
                  <a:gd name="T43" fmla="*/ 19 h 34"/>
                  <a:gd name="T44" fmla="*/ 2 w 32"/>
                  <a:gd name="T45" fmla="*/ 21 h 34"/>
                  <a:gd name="T46" fmla="*/ 1 w 32"/>
                  <a:gd name="T47" fmla="*/ 22 h 34"/>
                  <a:gd name="T48" fmla="*/ 1 w 32"/>
                  <a:gd name="T49" fmla="*/ 25 h 34"/>
                  <a:gd name="T50" fmla="*/ 0 w 32"/>
                  <a:gd name="T51" fmla="*/ 30 h 34"/>
                  <a:gd name="T52" fmla="*/ 1 w 32"/>
                  <a:gd name="T53" fmla="*/ 32 h 34"/>
                  <a:gd name="T54" fmla="*/ 3 w 32"/>
                  <a:gd name="T55" fmla="*/ 33 h 34"/>
                  <a:gd name="T56" fmla="*/ 6 w 32"/>
                  <a:gd name="T57" fmla="*/ 32 h 34"/>
                  <a:gd name="T58" fmla="*/ 6 w 32"/>
                  <a:gd name="T59" fmla="*/ 31 h 34"/>
                  <a:gd name="T60" fmla="*/ 7 w 32"/>
                  <a:gd name="T61" fmla="*/ 31 h 34"/>
                  <a:gd name="T62" fmla="*/ 9 w 32"/>
                  <a:gd name="T63" fmla="*/ 29 h 34"/>
                  <a:gd name="T64" fmla="*/ 9 w 32"/>
                  <a:gd name="T65" fmla="*/ 26 h 34"/>
                  <a:gd name="T66" fmla="*/ 9 w 32"/>
                  <a:gd name="T67" fmla="*/ 24 h 34"/>
                  <a:gd name="T68" fmla="*/ 12 w 32"/>
                  <a:gd name="T69" fmla="*/ 24 h 34"/>
                  <a:gd name="T70" fmla="*/ 12 w 32"/>
                  <a:gd name="T71" fmla="*/ 26 h 34"/>
                  <a:gd name="T72" fmla="*/ 11 w 32"/>
                  <a:gd name="T73" fmla="*/ 29 h 34"/>
                  <a:gd name="T74" fmla="*/ 11 w 32"/>
                  <a:gd name="T75" fmla="*/ 32 h 34"/>
                  <a:gd name="T76" fmla="*/ 14 w 32"/>
                  <a:gd name="T77" fmla="*/ 32 h 34"/>
                  <a:gd name="T78" fmla="*/ 14 w 32"/>
                  <a:gd name="T79" fmla="*/ 31 h 34"/>
                  <a:gd name="T80" fmla="*/ 13 w 32"/>
                  <a:gd name="T81" fmla="*/ 29 h 34"/>
                  <a:gd name="T82" fmla="*/ 14 w 32"/>
                  <a:gd name="T83" fmla="*/ 28 h 34"/>
                  <a:gd name="T84" fmla="*/ 15 w 32"/>
                  <a:gd name="T85" fmla="*/ 27 h 34"/>
                  <a:gd name="T86" fmla="*/ 16 w 32"/>
                  <a:gd name="T87" fmla="*/ 26 h 34"/>
                  <a:gd name="T88" fmla="*/ 17 w 32"/>
                  <a:gd name="T89" fmla="*/ 24 h 34"/>
                  <a:gd name="T90" fmla="*/ 18 w 32"/>
                  <a:gd name="T91" fmla="*/ 22 h 34"/>
                  <a:gd name="T92" fmla="*/ 19 w 32"/>
                  <a:gd name="T93" fmla="*/ 21 h 34"/>
                  <a:gd name="T94" fmla="*/ 19 w 32"/>
                  <a:gd name="T95" fmla="*/ 19 h 34"/>
                  <a:gd name="T96" fmla="*/ 18 w 32"/>
                  <a:gd name="T97" fmla="*/ 18 h 34"/>
                  <a:gd name="T98" fmla="*/ 19 w 32"/>
                  <a:gd name="T99" fmla="*/ 15 h 34"/>
                  <a:gd name="T100" fmla="*/ 19 w 32"/>
                  <a:gd name="T101" fmla="*/ 11 h 34"/>
                  <a:gd name="T102" fmla="*/ 19 w 32"/>
                  <a:gd name="T103" fmla="*/ 10 h 34"/>
                  <a:gd name="T104" fmla="*/ 24 w 32"/>
                  <a:gd name="T105" fmla="*/ 8 h 34"/>
                  <a:gd name="T106" fmla="*/ 24 w 32"/>
                  <a:gd name="T107" fmla="*/ 6 h 34"/>
                  <a:gd name="T108" fmla="*/ 26 w 32"/>
                  <a:gd name="T109" fmla="*/ 6 h 34"/>
                  <a:gd name="T110" fmla="*/ 28 w 32"/>
                  <a:gd name="T111" fmla="*/ 6 h 34"/>
                  <a:gd name="T112" fmla="*/ 31 w 32"/>
                  <a:gd name="T113"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 h="34">
                    <a:moveTo>
                      <a:pt x="31" y="6"/>
                    </a:moveTo>
                    <a:lnTo>
                      <a:pt x="31" y="4"/>
                    </a:lnTo>
                    <a:lnTo>
                      <a:pt x="28" y="4"/>
                    </a:lnTo>
                    <a:lnTo>
                      <a:pt x="28" y="5"/>
                    </a:lnTo>
                    <a:lnTo>
                      <a:pt x="26" y="5"/>
                    </a:lnTo>
                    <a:lnTo>
                      <a:pt x="25" y="4"/>
                    </a:lnTo>
                    <a:lnTo>
                      <a:pt x="24" y="4"/>
                    </a:lnTo>
                    <a:lnTo>
                      <a:pt x="24" y="5"/>
                    </a:lnTo>
                    <a:lnTo>
                      <a:pt x="24" y="5"/>
                    </a:lnTo>
                    <a:lnTo>
                      <a:pt x="20" y="5"/>
                    </a:lnTo>
                    <a:lnTo>
                      <a:pt x="19" y="5"/>
                    </a:lnTo>
                    <a:lnTo>
                      <a:pt x="17" y="5"/>
                    </a:lnTo>
                    <a:lnTo>
                      <a:pt x="16" y="5"/>
                    </a:lnTo>
                    <a:lnTo>
                      <a:pt x="16" y="4"/>
                    </a:lnTo>
                    <a:lnTo>
                      <a:pt x="15" y="4"/>
                    </a:lnTo>
                    <a:lnTo>
                      <a:pt x="13" y="4"/>
                    </a:lnTo>
                    <a:lnTo>
                      <a:pt x="13" y="4"/>
                    </a:lnTo>
                    <a:lnTo>
                      <a:pt x="12" y="4"/>
                    </a:lnTo>
                    <a:lnTo>
                      <a:pt x="12" y="3"/>
                    </a:lnTo>
                    <a:lnTo>
                      <a:pt x="12" y="2"/>
                    </a:lnTo>
                    <a:lnTo>
                      <a:pt x="12" y="1"/>
                    </a:lnTo>
                    <a:lnTo>
                      <a:pt x="10" y="0"/>
                    </a:lnTo>
                    <a:lnTo>
                      <a:pt x="8" y="0"/>
                    </a:lnTo>
                    <a:lnTo>
                      <a:pt x="6" y="1"/>
                    </a:lnTo>
                    <a:lnTo>
                      <a:pt x="6" y="3"/>
                    </a:lnTo>
                    <a:lnTo>
                      <a:pt x="6" y="4"/>
                    </a:lnTo>
                    <a:lnTo>
                      <a:pt x="6" y="5"/>
                    </a:lnTo>
                    <a:lnTo>
                      <a:pt x="6" y="6"/>
                    </a:lnTo>
                    <a:lnTo>
                      <a:pt x="6" y="7"/>
                    </a:lnTo>
                    <a:lnTo>
                      <a:pt x="5" y="7"/>
                    </a:lnTo>
                    <a:lnTo>
                      <a:pt x="4" y="7"/>
                    </a:lnTo>
                    <a:lnTo>
                      <a:pt x="3" y="8"/>
                    </a:lnTo>
                    <a:lnTo>
                      <a:pt x="1" y="9"/>
                    </a:lnTo>
                    <a:lnTo>
                      <a:pt x="1" y="10"/>
                    </a:lnTo>
                    <a:lnTo>
                      <a:pt x="1" y="11"/>
                    </a:lnTo>
                    <a:lnTo>
                      <a:pt x="1" y="11"/>
                    </a:lnTo>
                    <a:lnTo>
                      <a:pt x="1" y="12"/>
                    </a:lnTo>
                    <a:lnTo>
                      <a:pt x="2" y="13"/>
                    </a:lnTo>
                    <a:lnTo>
                      <a:pt x="3" y="13"/>
                    </a:lnTo>
                    <a:lnTo>
                      <a:pt x="4" y="13"/>
                    </a:lnTo>
                    <a:lnTo>
                      <a:pt x="3" y="13"/>
                    </a:lnTo>
                    <a:lnTo>
                      <a:pt x="3" y="17"/>
                    </a:lnTo>
                    <a:lnTo>
                      <a:pt x="3" y="18"/>
                    </a:lnTo>
                    <a:lnTo>
                      <a:pt x="3" y="19"/>
                    </a:lnTo>
                    <a:lnTo>
                      <a:pt x="3" y="20"/>
                    </a:lnTo>
                    <a:lnTo>
                      <a:pt x="2" y="21"/>
                    </a:lnTo>
                    <a:lnTo>
                      <a:pt x="2" y="22"/>
                    </a:lnTo>
                    <a:lnTo>
                      <a:pt x="1" y="22"/>
                    </a:lnTo>
                    <a:lnTo>
                      <a:pt x="1" y="24"/>
                    </a:lnTo>
                    <a:lnTo>
                      <a:pt x="1" y="25"/>
                    </a:lnTo>
                    <a:lnTo>
                      <a:pt x="0" y="28"/>
                    </a:lnTo>
                    <a:lnTo>
                      <a:pt x="0" y="30"/>
                    </a:lnTo>
                    <a:lnTo>
                      <a:pt x="0" y="32"/>
                    </a:lnTo>
                    <a:lnTo>
                      <a:pt x="1" y="32"/>
                    </a:lnTo>
                    <a:lnTo>
                      <a:pt x="1" y="32"/>
                    </a:lnTo>
                    <a:lnTo>
                      <a:pt x="3" y="33"/>
                    </a:lnTo>
                    <a:lnTo>
                      <a:pt x="5" y="32"/>
                    </a:lnTo>
                    <a:lnTo>
                      <a:pt x="6" y="32"/>
                    </a:lnTo>
                    <a:lnTo>
                      <a:pt x="6" y="32"/>
                    </a:lnTo>
                    <a:lnTo>
                      <a:pt x="6" y="31"/>
                    </a:lnTo>
                    <a:lnTo>
                      <a:pt x="7" y="30"/>
                    </a:lnTo>
                    <a:lnTo>
                      <a:pt x="7" y="31"/>
                    </a:lnTo>
                    <a:lnTo>
                      <a:pt x="8" y="30"/>
                    </a:lnTo>
                    <a:lnTo>
                      <a:pt x="9" y="29"/>
                    </a:lnTo>
                    <a:lnTo>
                      <a:pt x="9" y="27"/>
                    </a:lnTo>
                    <a:lnTo>
                      <a:pt x="9" y="26"/>
                    </a:lnTo>
                    <a:lnTo>
                      <a:pt x="9" y="25"/>
                    </a:lnTo>
                    <a:lnTo>
                      <a:pt x="9" y="24"/>
                    </a:lnTo>
                    <a:lnTo>
                      <a:pt x="11" y="24"/>
                    </a:lnTo>
                    <a:lnTo>
                      <a:pt x="12" y="24"/>
                    </a:lnTo>
                    <a:lnTo>
                      <a:pt x="12" y="25"/>
                    </a:lnTo>
                    <a:lnTo>
                      <a:pt x="12" y="26"/>
                    </a:lnTo>
                    <a:lnTo>
                      <a:pt x="12" y="28"/>
                    </a:lnTo>
                    <a:lnTo>
                      <a:pt x="11" y="29"/>
                    </a:lnTo>
                    <a:lnTo>
                      <a:pt x="11" y="31"/>
                    </a:lnTo>
                    <a:lnTo>
                      <a:pt x="11" y="32"/>
                    </a:lnTo>
                    <a:lnTo>
                      <a:pt x="12" y="32"/>
                    </a:lnTo>
                    <a:lnTo>
                      <a:pt x="14" y="32"/>
                    </a:lnTo>
                    <a:lnTo>
                      <a:pt x="14" y="32"/>
                    </a:lnTo>
                    <a:lnTo>
                      <a:pt x="14" y="31"/>
                    </a:lnTo>
                    <a:lnTo>
                      <a:pt x="13" y="30"/>
                    </a:lnTo>
                    <a:lnTo>
                      <a:pt x="13" y="29"/>
                    </a:lnTo>
                    <a:lnTo>
                      <a:pt x="13" y="28"/>
                    </a:lnTo>
                    <a:lnTo>
                      <a:pt x="14" y="28"/>
                    </a:lnTo>
                    <a:lnTo>
                      <a:pt x="14" y="27"/>
                    </a:lnTo>
                    <a:lnTo>
                      <a:pt x="15" y="27"/>
                    </a:lnTo>
                    <a:lnTo>
                      <a:pt x="15" y="26"/>
                    </a:lnTo>
                    <a:lnTo>
                      <a:pt x="16" y="26"/>
                    </a:lnTo>
                    <a:lnTo>
                      <a:pt x="17" y="25"/>
                    </a:lnTo>
                    <a:lnTo>
                      <a:pt x="17" y="24"/>
                    </a:lnTo>
                    <a:lnTo>
                      <a:pt x="18" y="23"/>
                    </a:lnTo>
                    <a:lnTo>
                      <a:pt x="18" y="22"/>
                    </a:lnTo>
                    <a:lnTo>
                      <a:pt x="18" y="22"/>
                    </a:lnTo>
                    <a:lnTo>
                      <a:pt x="19" y="21"/>
                    </a:lnTo>
                    <a:lnTo>
                      <a:pt x="19" y="20"/>
                    </a:lnTo>
                    <a:lnTo>
                      <a:pt x="19" y="19"/>
                    </a:lnTo>
                    <a:lnTo>
                      <a:pt x="19" y="18"/>
                    </a:lnTo>
                    <a:lnTo>
                      <a:pt x="18" y="18"/>
                    </a:lnTo>
                    <a:lnTo>
                      <a:pt x="19" y="17"/>
                    </a:lnTo>
                    <a:lnTo>
                      <a:pt x="19" y="15"/>
                    </a:lnTo>
                    <a:lnTo>
                      <a:pt x="19" y="12"/>
                    </a:lnTo>
                    <a:lnTo>
                      <a:pt x="19" y="11"/>
                    </a:lnTo>
                    <a:lnTo>
                      <a:pt x="19" y="11"/>
                    </a:lnTo>
                    <a:lnTo>
                      <a:pt x="19" y="10"/>
                    </a:lnTo>
                    <a:lnTo>
                      <a:pt x="23" y="8"/>
                    </a:lnTo>
                    <a:lnTo>
                      <a:pt x="24" y="8"/>
                    </a:lnTo>
                    <a:lnTo>
                      <a:pt x="24" y="7"/>
                    </a:lnTo>
                    <a:lnTo>
                      <a:pt x="24" y="6"/>
                    </a:lnTo>
                    <a:lnTo>
                      <a:pt x="25" y="6"/>
                    </a:lnTo>
                    <a:lnTo>
                      <a:pt x="26" y="6"/>
                    </a:lnTo>
                    <a:lnTo>
                      <a:pt x="27" y="6"/>
                    </a:lnTo>
                    <a:lnTo>
                      <a:pt x="28" y="6"/>
                    </a:lnTo>
                    <a:lnTo>
                      <a:pt x="29" y="6"/>
                    </a:lnTo>
                    <a:lnTo>
                      <a:pt x="31"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Freeform 789"/>
              <p:cNvSpPr>
                <a:spLocks/>
              </p:cNvSpPr>
              <p:nvPr/>
            </p:nvSpPr>
            <p:spPr bwMode="auto">
              <a:xfrm>
                <a:off x="2433" y="2707"/>
                <a:ext cx="2" cy="1"/>
              </a:xfrm>
              <a:custGeom>
                <a:avLst/>
                <a:gdLst>
                  <a:gd name="T0" fmla="*/ 0 w 2"/>
                  <a:gd name="T1" fmla="*/ 0 h 1"/>
                  <a:gd name="T2" fmla="*/ 0 w 2"/>
                  <a:gd name="T3" fmla="*/ 0 h 1"/>
                  <a:gd name="T4" fmla="*/ 1 w 2"/>
                  <a:gd name="T5" fmla="*/ 0 h 1"/>
                  <a:gd name="T6" fmla="*/ 1 w 2"/>
                  <a:gd name="T7" fmla="*/ 0 h 1"/>
                  <a:gd name="T8" fmla="*/ 1 w 2"/>
                  <a:gd name="T9" fmla="*/ 0 h 1"/>
                  <a:gd name="T10" fmla="*/ 1 w 2"/>
                  <a:gd name="T11" fmla="*/ 0 h 1"/>
                  <a:gd name="T12" fmla="*/ 1 w 2"/>
                  <a:gd name="T13" fmla="*/ 0 h 1"/>
                  <a:gd name="T14" fmla="*/ 0 w 2"/>
                  <a:gd name="T15" fmla="*/ 0 h 1"/>
                  <a:gd name="T16" fmla="*/ 0 w 2"/>
                  <a:gd name="T17" fmla="*/ 0 h 1"/>
                  <a:gd name="T18" fmla="*/ 0 w 2"/>
                  <a:gd name="T19" fmla="*/ 0 h 1"/>
                  <a:gd name="T20" fmla="*/ 0 w 2"/>
                  <a:gd name="T21" fmla="*/ 0 h 1"/>
                  <a:gd name="T22" fmla="*/ 0 w 2"/>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0" y="0"/>
                    </a:moveTo>
                    <a:lnTo>
                      <a:pt x="0" y="0"/>
                    </a:lnTo>
                    <a:lnTo>
                      <a:pt x="1" y="0"/>
                    </a:lnTo>
                    <a:lnTo>
                      <a:pt x="1" y="0"/>
                    </a:lnTo>
                    <a:lnTo>
                      <a:pt x="1" y="0"/>
                    </a:lnTo>
                    <a:lnTo>
                      <a:pt x="1" y="0"/>
                    </a:lnTo>
                    <a:lnTo>
                      <a:pt x="1"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Freeform 790"/>
              <p:cNvSpPr>
                <a:spLocks/>
              </p:cNvSpPr>
              <p:nvPr/>
            </p:nvSpPr>
            <p:spPr bwMode="auto">
              <a:xfrm>
                <a:off x="2433" y="2707"/>
                <a:ext cx="2" cy="1"/>
              </a:xfrm>
              <a:custGeom>
                <a:avLst/>
                <a:gdLst>
                  <a:gd name="T0" fmla="*/ 0 w 2"/>
                  <a:gd name="T1" fmla="*/ 0 h 1"/>
                  <a:gd name="T2" fmla="*/ 0 w 2"/>
                  <a:gd name="T3" fmla="*/ 0 h 1"/>
                  <a:gd name="T4" fmla="*/ 1 w 2"/>
                  <a:gd name="T5" fmla="*/ 0 h 1"/>
                  <a:gd name="T6" fmla="*/ 1 w 2"/>
                  <a:gd name="T7" fmla="*/ 0 h 1"/>
                  <a:gd name="T8" fmla="*/ 1 w 2"/>
                  <a:gd name="T9" fmla="*/ 0 h 1"/>
                  <a:gd name="T10" fmla="*/ 1 w 2"/>
                  <a:gd name="T11" fmla="*/ 0 h 1"/>
                  <a:gd name="T12" fmla="*/ 1 w 2"/>
                  <a:gd name="T13" fmla="*/ 0 h 1"/>
                  <a:gd name="T14" fmla="*/ 0 w 2"/>
                  <a:gd name="T15" fmla="*/ 0 h 1"/>
                  <a:gd name="T16" fmla="*/ 0 w 2"/>
                  <a:gd name="T17" fmla="*/ 0 h 1"/>
                  <a:gd name="T18" fmla="*/ 0 w 2"/>
                  <a:gd name="T19" fmla="*/ 0 h 1"/>
                  <a:gd name="T20" fmla="*/ 0 w 2"/>
                  <a:gd name="T21" fmla="*/ 0 h 1"/>
                  <a:gd name="T22" fmla="*/ 0 w 2"/>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1">
                    <a:moveTo>
                      <a:pt x="0" y="0"/>
                    </a:moveTo>
                    <a:lnTo>
                      <a:pt x="0" y="0"/>
                    </a:lnTo>
                    <a:lnTo>
                      <a:pt x="1" y="0"/>
                    </a:lnTo>
                    <a:lnTo>
                      <a:pt x="1" y="0"/>
                    </a:lnTo>
                    <a:lnTo>
                      <a:pt x="1" y="0"/>
                    </a:lnTo>
                    <a:lnTo>
                      <a:pt x="1" y="0"/>
                    </a:lnTo>
                    <a:lnTo>
                      <a:pt x="1"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3" name="Freeform 791"/>
              <p:cNvSpPr>
                <a:spLocks/>
              </p:cNvSpPr>
              <p:nvPr/>
            </p:nvSpPr>
            <p:spPr bwMode="auto">
              <a:xfrm>
                <a:off x="2427" y="271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792"/>
              <p:cNvSpPr>
                <a:spLocks/>
              </p:cNvSpPr>
              <p:nvPr/>
            </p:nvSpPr>
            <p:spPr bwMode="auto">
              <a:xfrm>
                <a:off x="2427" y="2715"/>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8" name="Group 793"/>
            <p:cNvGrpSpPr>
              <a:grpSpLocks/>
            </p:cNvGrpSpPr>
            <p:nvPr/>
          </p:nvGrpSpPr>
          <p:grpSpPr bwMode="auto">
            <a:xfrm>
              <a:off x="4769224" y="3259054"/>
              <a:ext cx="1820529" cy="1152708"/>
              <a:chOff x="3267" y="2808"/>
              <a:chExt cx="726" cy="323"/>
            </a:xfrm>
          </p:grpSpPr>
          <p:sp>
            <p:nvSpPr>
              <p:cNvPr id="324" name="Line 794"/>
              <p:cNvSpPr>
                <a:spLocks noChangeShapeType="1"/>
              </p:cNvSpPr>
              <p:nvPr/>
            </p:nvSpPr>
            <p:spPr bwMode="auto">
              <a:xfrm flipV="1">
                <a:off x="3463" y="2978"/>
                <a:ext cx="7" cy="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5" name="Line 795"/>
              <p:cNvSpPr>
                <a:spLocks noChangeShapeType="1"/>
              </p:cNvSpPr>
              <p:nvPr/>
            </p:nvSpPr>
            <p:spPr bwMode="auto">
              <a:xfrm flipV="1">
                <a:off x="3491" y="2968"/>
                <a:ext cx="8" cy="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6" name="Line 796"/>
              <p:cNvSpPr>
                <a:spLocks noChangeShapeType="1"/>
              </p:cNvSpPr>
              <p:nvPr/>
            </p:nvSpPr>
            <p:spPr bwMode="auto">
              <a:xfrm flipV="1">
                <a:off x="3518" y="2952"/>
                <a:ext cx="10" cy="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 name="Line 797"/>
              <p:cNvSpPr>
                <a:spLocks noChangeShapeType="1"/>
              </p:cNvSpPr>
              <p:nvPr/>
            </p:nvSpPr>
            <p:spPr bwMode="auto">
              <a:xfrm flipV="1">
                <a:off x="3549" y="2937"/>
                <a:ext cx="7" cy="1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8" name="Line 798"/>
              <p:cNvSpPr>
                <a:spLocks noChangeShapeType="1"/>
              </p:cNvSpPr>
              <p:nvPr/>
            </p:nvSpPr>
            <p:spPr bwMode="auto">
              <a:xfrm>
                <a:off x="3570" y="2937"/>
                <a:ext cx="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9" name="Line 799"/>
              <p:cNvSpPr>
                <a:spLocks noChangeShapeType="1"/>
              </p:cNvSpPr>
              <p:nvPr/>
            </p:nvSpPr>
            <p:spPr bwMode="auto">
              <a:xfrm flipV="1">
                <a:off x="3577" y="2923"/>
                <a:ext cx="8" cy="1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0" name="Line 800"/>
              <p:cNvSpPr>
                <a:spLocks noChangeShapeType="1"/>
              </p:cNvSpPr>
              <p:nvPr/>
            </p:nvSpPr>
            <p:spPr bwMode="auto">
              <a:xfrm flipV="1">
                <a:off x="3600" y="2916"/>
                <a:ext cx="6" cy="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1" name="Line 801"/>
              <p:cNvSpPr>
                <a:spLocks noChangeShapeType="1"/>
              </p:cNvSpPr>
              <p:nvPr/>
            </p:nvSpPr>
            <p:spPr bwMode="auto">
              <a:xfrm flipV="1">
                <a:off x="3610" y="2913"/>
                <a:ext cx="0" cy="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2" name="Line 802"/>
              <p:cNvSpPr>
                <a:spLocks noChangeShapeType="1"/>
              </p:cNvSpPr>
              <p:nvPr/>
            </p:nvSpPr>
            <p:spPr bwMode="auto">
              <a:xfrm flipV="1">
                <a:off x="3632" y="2900"/>
                <a:ext cx="6" cy="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3" name="Line 803"/>
              <p:cNvSpPr>
                <a:spLocks noChangeShapeType="1"/>
              </p:cNvSpPr>
              <p:nvPr/>
            </p:nvSpPr>
            <p:spPr bwMode="auto">
              <a:xfrm flipV="1">
                <a:off x="3637" y="2899"/>
                <a:ext cx="7" cy="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4" name="Line 804"/>
              <p:cNvSpPr>
                <a:spLocks noChangeShapeType="1"/>
              </p:cNvSpPr>
              <p:nvPr/>
            </p:nvSpPr>
            <p:spPr bwMode="auto">
              <a:xfrm flipV="1">
                <a:off x="3658" y="2885"/>
                <a:ext cx="9"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5" name="Line 805"/>
              <p:cNvSpPr>
                <a:spLocks noChangeShapeType="1"/>
              </p:cNvSpPr>
              <p:nvPr/>
            </p:nvSpPr>
            <p:spPr bwMode="auto">
              <a:xfrm flipV="1">
                <a:off x="3687" y="2870"/>
                <a:ext cx="7" cy="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6" name="Line 806"/>
              <p:cNvSpPr>
                <a:spLocks noChangeShapeType="1"/>
              </p:cNvSpPr>
              <p:nvPr/>
            </p:nvSpPr>
            <p:spPr bwMode="auto">
              <a:xfrm flipV="1">
                <a:off x="3716" y="2859"/>
                <a:ext cx="6"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7" name="Line 807"/>
              <p:cNvSpPr>
                <a:spLocks noChangeShapeType="1"/>
              </p:cNvSpPr>
              <p:nvPr/>
            </p:nvSpPr>
            <p:spPr bwMode="auto">
              <a:xfrm flipV="1">
                <a:off x="3742" y="2848"/>
                <a:ext cx="3"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8" name="Line 808"/>
              <p:cNvSpPr>
                <a:spLocks noChangeShapeType="1"/>
              </p:cNvSpPr>
              <p:nvPr/>
            </p:nvSpPr>
            <p:spPr bwMode="auto">
              <a:xfrm>
                <a:off x="3468" y="3037"/>
                <a:ext cx="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 name="Line 809"/>
              <p:cNvSpPr>
                <a:spLocks noChangeShapeType="1"/>
              </p:cNvSpPr>
              <p:nvPr/>
            </p:nvSpPr>
            <p:spPr bwMode="auto">
              <a:xfrm flipV="1">
                <a:off x="3472" y="3024"/>
                <a:ext cx="8" cy="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0" name="Line 810"/>
              <p:cNvSpPr>
                <a:spLocks noChangeShapeType="1"/>
              </p:cNvSpPr>
              <p:nvPr/>
            </p:nvSpPr>
            <p:spPr bwMode="auto">
              <a:xfrm flipV="1">
                <a:off x="3494" y="3017"/>
                <a:ext cx="4" cy="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1" name="Line 811"/>
              <p:cNvSpPr>
                <a:spLocks noChangeShapeType="1"/>
              </p:cNvSpPr>
              <p:nvPr/>
            </p:nvSpPr>
            <p:spPr bwMode="auto">
              <a:xfrm flipV="1">
                <a:off x="3502" y="3011"/>
                <a:ext cx="5" cy="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 name="Line 812"/>
              <p:cNvSpPr>
                <a:spLocks noChangeShapeType="1"/>
              </p:cNvSpPr>
              <p:nvPr/>
            </p:nvSpPr>
            <p:spPr bwMode="auto">
              <a:xfrm flipV="1">
                <a:off x="3522" y="3004"/>
                <a:ext cx="6"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3" name="Line 813"/>
              <p:cNvSpPr>
                <a:spLocks noChangeShapeType="1"/>
              </p:cNvSpPr>
              <p:nvPr/>
            </p:nvSpPr>
            <p:spPr bwMode="auto">
              <a:xfrm flipV="1">
                <a:off x="3532" y="3003"/>
                <a:ext cx="9" cy="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4" name="Line 814"/>
              <p:cNvSpPr>
                <a:spLocks noChangeShapeType="1"/>
              </p:cNvSpPr>
              <p:nvPr/>
            </p:nvSpPr>
            <p:spPr bwMode="auto">
              <a:xfrm flipV="1">
                <a:off x="3555" y="2992"/>
                <a:ext cx="2" cy="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5" name="Line 815"/>
              <p:cNvSpPr>
                <a:spLocks noChangeShapeType="1"/>
              </p:cNvSpPr>
              <p:nvPr/>
            </p:nvSpPr>
            <p:spPr bwMode="auto">
              <a:xfrm flipV="1">
                <a:off x="3565" y="2990"/>
                <a:ext cx="1" cy="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6" name="Line 816"/>
              <p:cNvSpPr>
                <a:spLocks noChangeShapeType="1"/>
              </p:cNvSpPr>
              <p:nvPr/>
            </p:nvSpPr>
            <p:spPr bwMode="auto">
              <a:xfrm flipV="1">
                <a:off x="3582" y="2976"/>
                <a:ext cx="13" cy="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7" name="Line 817"/>
              <p:cNvSpPr>
                <a:spLocks noChangeShapeType="1"/>
              </p:cNvSpPr>
              <p:nvPr/>
            </p:nvSpPr>
            <p:spPr bwMode="auto">
              <a:xfrm>
                <a:off x="3593" y="2980"/>
                <a:ext cx="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 name="Line 818"/>
              <p:cNvSpPr>
                <a:spLocks noChangeShapeType="1"/>
              </p:cNvSpPr>
              <p:nvPr/>
            </p:nvSpPr>
            <p:spPr bwMode="auto">
              <a:xfrm flipV="1">
                <a:off x="3613" y="2961"/>
                <a:ext cx="10" cy="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9" name="Line 819"/>
              <p:cNvSpPr>
                <a:spLocks noChangeShapeType="1"/>
              </p:cNvSpPr>
              <p:nvPr/>
            </p:nvSpPr>
            <p:spPr bwMode="auto">
              <a:xfrm flipV="1">
                <a:off x="3639" y="2947"/>
                <a:ext cx="11" cy="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0" name="Line 820"/>
              <p:cNvSpPr>
                <a:spLocks noChangeShapeType="1"/>
              </p:cNvSpPr>
              <p:nvPr/>
            </p:nvSpPr>
            <p:spPr bwMode="auto">
              <a:xfrm flipV="1">
                <a:off x="3670" y="2937"/>
                <a:ext cx="7" cy="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1" name="Line 821"/>
              <p:cNvSpPr>
                <a:spLocks noChangeShapeType="1"/>
              </p:cNvSpPr>
              <p:nvPr/>
            </p:nvSpPr>
            <p:spPr bwMode="auto">
              <a:xfrm flipV="1">
                <a:off x="3696" y="2927"/>
                <a:ext cx="1" cy="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2" name="Line 822"/>
              <p:cNvSpPr>
                <a:spLocks noChangeShapeType="1"/>
              </p:cNvSpPr>
              <p:nvPr/>
            </p:nvSpPr>
            <p:spPr bwMode="auto">
              <a:xfrm flipV="1">
                <a:off x="3702" y="2923"/>
                <a:ext cx="6"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 name="Line 823"/>
              <p:cNvSpPr>
                <a:spLocks noChangeShapeType="1"/>
              </p:cNvSpPr>
              <p:nvPr/>
            </p:nvSpPr>
            <p:spPr bwMode="auto">
              <a:xfrm flipV="1">
                <a:off x="3726" y="2913"/>
                <a:ext cx="8"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4" name="Line 824"/>
              <p:cNvSpPr>
                <a:spLocks noChangeShapeType="1"/>
              </p:cNvSpPr>
              <p:nvPr/>
            </p:nvSpPr>
            <p:spPr bwMode="auto">
              <a:xfrm flipV="1">
                <a:off x="3741" y="2808"/>
                <a:ext cx="252" cy="1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5" name="Line 825"/>
              <p:cNvSpPr>
                <a:spLocks noChangeShapeType="1"/>
              </p:cNvSpPr>
              <p:nvPr/>
            </p:nvSpPr>
            <p:spPr bwMode="auto">
              <a:xfrm flipV="1">
                <a:off x="3756" y="2899"/>
                <a:ext cx="9"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6" name="Line 826"/>
              <p:cNvSpPr>
                <a:spLocks noChangeShapeType="1"/>
              </p:cNvSpPr>
              <p:nvPr/>
            </p:nvSpPr>
            <p:spPr bwMode="auto">
              <a:xfrm flipV="1">
                <a:off x="3267" y="3077"/>
                <a:ext cx="10" cy="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7" name="Line 827"/>
              <p:cNvSpPr>
                <a:spLocks noChangeShapeType="1"/>
              </p:cNvSpPr>
              <p:nvPr/>
            </p:nvSpPr>
            <p:spPr bwMode="auto">
              <a:xfrm flipV="1">
                <a:off x="3293" y="3064"/>
                <a:ext cx="6"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 name="Line 828"/>
              <p:cNvSpPr>
                <a:spLocks noChangeShapeType="1"/>
              </p:cNvSpPr>
              <p:nvPr/>
            </p:nvSpPr>
            <p:spPr bwMode="auto">
              <a:xfrm>
                <a:off x="3302" y="3068"/>
                <a:ext cx="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9" name="Line 829"/>
              <p:cNvSpPr>
                <a:spLocks noChangeShapeType="1"/>
              </p:cNvSpPr>
              <p:nvPr/>
            </p:nvSpPr>
            <p:spPr bwMode="auto">
              <a:xfrm flipV="1">
                <a:off x="3320" y="3052"/>
                <a:ext cx="1"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0" name="Line 830"/>
              <p:cNvSpPr>
                <a:spLocks noChangeShapeType="1"/>
              </p:cNvSpPr>
              <p:nvPr/>
            </p:nvSpPr>
            <p:spPr bwMode="auto">
              <a:xfrm flipV="1">
                <a:off x="3329" y="3048"/>
                <a:ext cx="2"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1" name="Line 831"/>
              <p:cNvSpPr>
                <a:spLocks noChangeShapeType="1"/>
              </p:cNvSpPr>
              <p:nvPr/>
            </p:nvSpPr>
            <p:spPr bwMode="auto">
              <a:xfrm flipV="1">
                <a:off x="3345" y="3042"/>
                <a:ext cx="4" cy="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2" name="Line 832"/>
              <p:cNvSpPr>
                <a:spLocks noChangeShapeType="1"/>
              </p:cNvSpPr>
              <p:nvPr/>
            </p:nvSpPr>
            <p:spPr bwMode="auto">
              <a:xfrm flipV="1">
                <a:off x="3353" y="3035"/>
                <a:ext cx="5"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3" name="Line 833"/>
              <p:cNvSpPr>
                <a:spLocks noChangeShapeType="1"/>
              </p:cNvSpPr>
              <p:nvPr/>
            </p:nvSpPr>
            <p:spPr bwMode="auto">
              <a:xfrm flipV="1">
                <a:off x="3378" y="3020"/>
                <a:ext cx="11" cy="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4" name="Line 834"/>
              <p:cNvSpPr>
                <a:spLocks noChangeShapeType="1"/>
              </p:cNvSpPr>
              <p:nvPr/>
            </p:nvSpPr>
            <p:spPr bwMode="auto">
              <a:xfrm flipV="1">
                <a:off x="3406" y="3007"/>
                <a:ext cx="9" cy="1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5" name="Line 835"/>
              <p:cNvSpPr>
                <a:spLocks noChangeShapeType="1"/>
              </p:cNvSpPr>
              <p:nvPr/>
            </p:nvSpPr>
            <p:spPr bwMode="auto">
              <a:xfrm flipV="1">
                <a:off x="3432" y="2994"/>
                <a:ext cx="12" cy="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6" name="Line 836"/>
              <p:cNvSpPr>
                <a:spLocks noChangeShapeType="1"/>
              </p:cNvSpPr>
              <p:nvPr/>
            </p:nvSpPr>
            <p:spPr bwMode="auto">
              <a:xfrm flipV="1">
                <a:off x="3270" y="3116"/>
                <a:ext cx="10" cy="1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7" name="Line 837"/>
              <p:cNvSpPr>
                <a:spLocks noChangeShapeType="1"/>
              </p:cNvSpPr>
              <p:nvPr/>
            </p:nvSpPr>
            <p:spPr bwMode="auto">
              <a:xfrm flipV="1">
                <a:off x="3299" y="3101"/>
                <a:ext cx="8" cy="1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8" name="Line 838"/>
              <p:cNvSpPr>
                <a:spLocks noChangeShapeType="1"/>
              </p:cNvSpPr>
              <p:nvPr/>
            </p:nvSpPr>
            <p:spPr bwMode="auto">
              <a:xfrm flipV="1">
                <a:off x="3308" y="3101"/>
                <a:ext cx="3" cy="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9" name="Line 839"/>
              <p:cNvSpPr>
                <a:spLocks noChangeShapeType="1"/>
              </p:cNvSpPr>
              <p:nvPr/>
            </p:nvSpPr>
            <p:spPr bwMode="auto">
              <a:xfrm flipV="1">
                <a:off x="3327" y="3093"/>
                <a:ext cx="4" cy="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0" name="Line 840"/>
              <p:cNvSpPr>
                <a:spLocks noChangeShapeType="1"/>
              </p:cNvSpPr>
              <p:nvPr/>
            </p:nvSpPr>
            <p:spPr bwMode="auto">
              <a:xfrm flipV="1">
                <a:off x="3334" y="3089"/>
                <a:ext cx="5"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1" name="Line 841"/>
              <p:cNvSpPr>
                <a:spLocks noChangeShapeType="1"/>
              </p:cNvSpPr>
              <p:nvPr/>
            </p:nvSpPr>
            <p:spPr bwMode="auto">
              <a:xfrm flipV="1">
                <a:off x="3356" y="3079"/>
                <a:ext cx="1" cy="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2" name="Line 842"/>
              <p:cNvSpPr>
                <a:spLocks noChangeShapeType="1"/>
              </p:cNvSpPr>
              <p:nvPr/>
            </p:nvSpPr>
            <p:spPr bwMode="auto">
              <a:xfrm flipV="1">
                <a:off x="3363" y="3077"/>
                <a:ext cx="3" cy="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3" name="Line 843"/>
              <p:cNvSpPr>
                <a:spLocks noChangeShapeType="1"/>
              </p:cNvSpPr>
              <p:nvPr/>
            </p:nvSpPr>
            <p:spPr bwMode="auto">
              <a:xfrm flipV="1">
                <a:off x="3383" y="3067"/>
                <a:ext cx="3"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4" name="Line 844"/>
              <p:cNvSpPr>
                <a:spLocks noChangeShapeType="1"/>
              </p:cNvSpPr>
              <p:nvPr/>
            </p:nvSpPr>
            <p:spPr bwMode="auto">
              <a:xfrm flipV="1">
                <a:off x="3389" y="3064"/>
                <a:ext cx="7" cy="1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5" name="Line 845"/>
              <p:cNvSpPr>
                <a:spLocks noChangeShapeType="1"/>
              </p:cNvSpPr>
              <p:nvPr/>
            </p:nvSpPr>
            <p:spPr bwMode="auto">
              <a:xfrm flipV="1">
                <a:off x="3410" y="3058"/>
                <a:ext cx="3" cy="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6" name="Line 846"/>
              <p:cNvSpPr>
                <a:spLocks noChangeShapeType="1"/>
              </p:cNvSpPr>
              <p:nvPr/>
            </p:nvSpPr>
            <p:spPr bwMode="auto">
              <a:xfrm flipV="1">
                <a:off x="3417" y="3052"/>
                <a:ext cx="7" cy="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7" name="Line 847"/>
              <p:cNvSpPr>
                <a:spLocks noChangeShapeType="1"/>
              </p:cNvSpPr>
              <p:nvPr/>
            </p:nvSpPr>
            <p:spPr bwMode="auto">
              <a:xfrm flipV="1">
                <a:off x="3438" y="3044"/>
                <a:ext cx="5" cy="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8" name="Line 848"/>
              <p:cNvSpPr>
                <a:spLocks noChangeShapeType="1"/>
              </p:cNvSpPr>
              <p:nvPr/>
            </p:nvSpPr>
            <p:spPr bwMode="auto">
              <a:xfrm flipV="1">
                <a:off x="3442" y="3036"/>
                <a:ext cx="9" cy="1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99" name="Line 849"/>
            <p:cNvSpPr>
              <a:spLocks noChangeShapeType="1"/>
            </p:cNvSpPr>
            <p:nvPr/>
          </p:nvSpPr>
          <p:spPr bwMode="auto">
            <a:xfrm flipV="1">
              <a:off x="4048505" y="4682857"/>
              <a:ext cx="22040" cy="50693"/>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0" name="Group 850"/>
            <p:cNvGrpSpPr>
              <a:grpSpLocks/>
            </p:cNvGrpSpPr>
            <p:nvPr/>
          </p:nvGrpSpPr>
          <p:grpSpPr bwMode="auto">
            <a:xfrm>
              <a:off x="5199009" y="1361385"/>
              <a:ext cx="418766" cy="304156"/>
              <a:chOff x="3438" y="2276"/>
              <a:chExt cx="167" cy="85"/>
            </a:xfrm>
          </p:grpSpPr>
          <p:sp>
            <p:nvSpPr>
              <p:cNvPr id="312" name="Rectangle 851"/>
              <p:cNvSpPr>
                <a:spLocks noChangeArrowheads="1"/>
              </p:cNvSpPr>
              <p:nvPr/>
            </p:nvSpPr>
            <p:spPr bwMode="auto">
              <a:xfrm rot="720000" flipH="1">
                <a:off x="3475" y="2304"/>
                <a:ext cx="59" cy="2"/>
              </a:xfrm>
              <a:prstGeom prst="rect">
                <a:avLst/>
              </a:prstGeom>
              <a:solidFill>
                <a:srgbClr val="316501"/>
              </a:solidFill>
              <a:ln w="12700">
                <a:solidFill>
                  <a:srgbClr val="183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3" name="Oval 852"/>
              <p:cNvSpPr>
                <a:spLocks noChangeArrowheads="1"/>
              </p:cNvSpPr>
              <p:nvPr/>
            </p:nvSpPr>
            <p:spPr bwMode="auto">
              <a:xfrm>
                <a:off x="3515" y="2330"/>
                <a:ext cx="71" cy="8"/>
              </a:xfrm>
              <a:prstGeom prst="ellipse">
                <a:avLst/>
              </a:prstGeom>
              <a:solidFill>
                <a:srgbClr val="316501"/>
              </a:solidFill>
              <a:ln w="12700">
                <a:solidFill>
                  <a:srgbClr val="183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 name="Oval 853"/>
              <p:cNvSpPr>
                <a:spLocks noChangeArrowheads="1"/>
              </p:cNvSpPr>
              <p:nvPr/>
            </p:nvSpPr>
            <p:spPr bwMode="auto">
              <a:xfrm>
                <a:off x="3507" y="2317"/>
                <a:ext cx="50" cy="12"/>
              </a:xfrm>
              <a:prstGeom prst="ellipse">
                <a:avLst/>
              </a:prstGeom>
              <a:solidFill>
                <a:srgbClr val="316501"/>
              </a:solidFill>
              <a:ln w="12700">
                <a:solidFill>
                  <a:srgbClr val="183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 name="Rectangle 854"/>
              <p:cNvSpPr>
                <a:spLocks noChangeArrowheads="1"/>
              </p:cNvSpPr>
              <p:nvPr/>
            </p:nvSpPr>
            <p:spPr bwMode="auto">
              <a:xfrm rot="19680000" flipH="1">
                <a:off x="3472" y="2323"/>
                <a:ext cx="133" cy="6"/>
              </a:xfrm>
              <a:prstGeom prst="rect">
                <a:avLst/>
              </a:prstGeom>
              <a:solidFill>
                <a:srgbClr val="316501"/>
              </a:solidFill>
              <a:ln w="12700">
                <a:solidFill>
                  <a:srgbClr val="183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 name="Oval 855"/>
              <p:cNvSpPr>
                <a:spLocks noChangeArrowheads="1"/>
              </p:cNvSpPr>
              <p:nvPr/>
            </p:nvSpPr>
            <p:spPr bwMode="auto">
              <a:xfrm>
                <a:off x="3472" y="2358"/>
                <a:ext cx="11" cy="2"/>
              </a:xfrm>
              <a:prstGeom prst="ellipse">
                <a:avLst/>
              </a:prstGeom>
              <a:solidFill>
                <a:srgbClr val="316501"/>
              </a:solidFill>
              <a:ln w="12700">
                <a:solidFill>
                  <a:srgbClr val="183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 name="Rectangle 856"/>
              <p:cNvSpPr>
                <a:spLocks noChangeArrowheads="1"/>
              </p:cNvSpPr>
              <p:nvPr/>
            </p:nvSpPr>
            <p:spPr bwMode="auto">
              <a:xfrm rot="720000" flipH="1">
                <a:off x="3454" y="2313"/>
                <a:ext cx="56" cy="7"/>
              </a:xfrm>
              <a:prstGeom prst="rect">
                <a:avLst/>
              </a:prstGeom>
              <a:solidFill>
                <a:srgbClr val="316501"/>
              </a:solidFill>
              <a:ln w="12700">
                <a:solidFill>
                  <a:srgbClr val="183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 name="Rectangle 857"/>
              <p:cNvSpPr>
                <a:spLocks noChangeArrowheads="1"/>
              </p:cNvSpPr>
              <p:nvPr/>
            </p:nvSpPr>
            <p:spPr bwMode="auto">
              <a:xfrm rot="20100000" flipH="1">
                <a:off x="3442" y="2304"/>
                <a:ext cx="47" cy="2"/>
              </a:xfrm>
              <a:prstGeom prst="rect">
                <a:avLst/>
              </a:prstGeom>
              <a:solidFill>
                <a:srgbClr val="316501"/>
              </a:solidFill>
              <a:ln w="12700">
                <a:solidFill>
                  <a:srgbClr val="183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 name="Freeform 858"/>
              <p:cNvSpPr>
                <a:spLocks/>
              </p:cNvSpPr>
              <p:nvPr/>
            </p:nvSpPr>
            <p:spPr bwMode="auto">
              <a:xfrm>
                <a:off x="3438" y="2295"/>
                <a:ext cx="11" cy="21"/>
              </a:xfrm>
              <a:custGeom>
                <a:avLst/>
                <a:gdLst>
                  <a:gd name="T0" fmla="*/ 10 w 11"/>
                  <a:gd name="T1" fmla="*/ 0 h 21"/>
                  <a:gd name="T2" fmla="*/ 10 w 11"/>
                  <a:gd name="T3" fmla="*/ 20 h 21"/>
                  <a:gd name="T4" fmla="*/ 0 w 11"/>
                  <a:gd name="T5" fmla="*/ 16 h 21"/>
                  <a:gd name="T6" fmla="*/ 10 w 11"/>
                  <a:gd name="T7" fmla="*/ 0 h 21"/>
                </a:gdLst>
                <a:ahLst/>
                <a:cxnLst>
                  <a:cxn ang="0">
                    <a:pos x="T0" y="T1"/>
                  </a:cxn>
                  <a:cxn ang="0">
                    <a:pos x="T2" y="T3"/>
                  </a:cxn>
                  <a:cxn ang="0">
                    <a:pos x="T4" y="T5"/>
                  </a:cxn>
                  <a:cxn ang="0">
                    <a:pos x="T6" y="T7"/>
                  </a:cxn>
                </a:cxnLst>
                <a:rect l="0" t="0" r="r" b="b"/>
                <a:pathLst>
                  <a:path w="11" h="21">
                    <a:moveTo>
                      <a:pt x="10" y="0"/>
                    </a:moveTo>
                    <a:lnTo>
                      <a:pt x="10" y="20"/>
                    </a:lnTo>
                    <a:lnTo>
                      <a:pt x="0" y="16"/>
                    </a:lnTo>
                    <a:lnTo>
                      <a:pt x="10" y="0"/>
                    </a:lnTo>
                  </a:path>
                </a:pathLst>
              </a:custGeom>
              <a:solidFill>
                <a:srgbClr val="316501"/>
              </a:solidFill>
              <a:ln w="12700" cap="rnd" cmpd="sng">
                <a:solidFill>
                  <a:srgbClr val="1834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Freeform 859"/>
              <p:cNvSpPr>
                <a:spLocks/>
              </p:cNvSpPr>
              <p:nvPr/>
            </p:nvSpPr>
            <p:spPr bwMode="auto">
              <a:xfrm>
                <a:off x="3481" y="2276"/>
                <a:ext cx="7" cy="20"/>
              </a:xfrm>
              <a:custGeom>
                <a:avLst/>
                <a:gdLst>
                  <a:gd name="T0" fmla="*/ 6 w 7"/>
                  <a:gd name="T1" fmla="*/ 0 h 20"/>
                  <a:gd name="T2" fmla="*/ 6 w 7"/>
                  <a:gd name="T3" fmla="*/ 19 h 20"/>
                  <a:gd name="T4" fmla="*/ 0 w 7"/>
                  <a:gd name="T5" fmla="*/ 15 h 20"/>
                  <a:gd name="T6" fmla="*/ 6 w 7"/>
                  <a:gd name="T7" fmla="*/ 0 h 20"/>
                </a:gdLst>
                <a:ahLst/>
                <a:cxnLst>
                  <a:cxn ang="0">
                    <a:pos x="T0" y="T1"/>
                  </a:cxn>
                  <a:cxn ang="0">
                    <a:pos x="T2" y="T3"/>
                  </a:cxn>
                  <a:cxn ang="0">
                    <a:pos x="T4" y="T5"/>
                  </a:cxn>
                  <a:cxn ang="0">
                    <a:pos x="T6" y="T7"/>
                  </a:cxn>
                </a:cxnLst>
                <a:rect l="0" t="0" r="r" b="b"/>
                <a:pathLst>
                  <a:path w="7" h="20">
                    <a:moveTo>
                      <a:pt x="6" y="0"/>
                    </a:moveTo>
                    <a:lnTo>
                      <a:pt x="6" y="19"/>
                    </a:lnTo>
                    <a:lnTo>
                      <a:pt x="0" y="15"/>
                    </a:lnTo>
                    <a:lnTo>
                      <a:pt x="6" y="0"/>
                    </a:lnTo>
                  </a:path>
                </a:pathLst>
              </a:custGeom>
              <a:solidFill>
                <a:srgbClr val="316501"/>
              </a:solidFill>
              <a:ln w="12700" cap="rnd" cmpd="sng">
                <a:solidFill>
                  <a:srgbClr val="1834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1" name="Group 860"/>
              <p:cNvGrpSpPr>
                <a:grpSpLocks/>
              </p:cNvGrpSpPr>
              <p:nvPr/>
            </p:nvGrpSpPr>
            <p:grpSpPr bwMode="auto">
              <a:xfrm>
                <a:off x="3589" y="2317"/>
                <a:ext cx="4" cy="44"/>
                <a:chOff x="3589" y="2317"/>
                <a:chExt cx="4" cy="44"/>
              </a:xfrm>
            </p:grpSpPr>
            <p:sp>
              <p:nvSpPr>
                <p:cNvPr id="322" name="Oval 861"/>
                <p:cNvSpPr>
                  <a:spLocks noChangeArrowheads="1"/>
                </p:cNvSpPr>
                <p:nvPr/>
              </p:nvSpPr>
              <p:spPr bwMode="auto">
                <a:xfrm>
                  <a:off x="3589" y="2317"/>
                  <a:ext cx="4" cy="19"/>
                </a:xfrm>
                <a:prstGeom prst="ellipse">
                  <a:avLst/>
                </a:prstGeom>
                <a:solidFill>
                  <a:srgbClr val="316501"/>
                </a:solidFill>
                <a:ln w="12700">
                  <a:solidFill>
                    <a:srgbClr val="183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3" name="Oval 862"/>
                <p:cNvSpPr>
                  <a:spLocks noChangeArrowheads="1"/>
                </p:cNvSpPr>
                <p:nvPr/>
              </p:nvSpPr>
              <p:spPr bwMode="auto">
                <a:xfrm>
                  <a:off x="3589" y="2344"/>
                  <a:ext cx="4" cy="17"/>
                </a:xfrm>
                <a:prstGeom prst="ellipse">
                  <a:avLst/>
                </a:prstGeom>
                <a:solidFill>
                  <a:srgbClr val="316501"/>
                </a:solidFill>
                <a:ln w="12700">
                  <a:solidFill>
                    <a:srgbClr val="1834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01" name="Freeform 863"/>
            <p:cNvSpPr>
              <a:spLocks/>
            </p:cNvSpPr>
            <p:nvPr/>
          </p:nvSpPr>
          <p:spPr bwMode="auto">
            <a:xfrm>
              <a:off x="4689210" y="4315885"/>
              <a:ext cx="1635390" cy="963162"/>
            </a:xfrm>
            <a:custGeom>
              <a:avLst/>
              <a:gdLst>
                <a:gd name="T0" fmla="*/ 74 w 653"/>
                <a:gd name="T1" fmla="*/ 168 h 270"/>
                <a:gd name="T2" fmla="*/ 45 w 653"/>
                <a:gd name="T3" fmla="*/ 208 h 270"/>
                <a:gd name="T4" fmla="*/ 23 w 653"/>
                <a:gd name="T5" fmla="*/ 232 h 270"/>
                <a:gd name="T6" fmla="*/ 0 w 653"/>
                <a:gd name="T7" fmla="*/ 269 h 270"/>
                <a:gd name="T8" fmla="*/ 641 w 653"/>
                <a:gd name="T9" fmla="*/ 72 h 270"/>
                <a:gd name="T10" fmla="*/ 652 w 653"/>
                <a:gd name="T11" fmla="*/ 11 h 270"/>
                <a:gd name="T12" fmla="*/ 637 w 653"/>
                <a:gd name="T13" fmla="*/ 0 h 270"/>
                <a:gd name="T14" fmla="*/ 74 w 653"/>
                <a:gd name="T15" fmla="*/ 168 h 2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270">
                  <a:moveTo>
                    <a:pt x="74" y="168"/>
                  </a:moveTo>
                  <a:lnTo>
                    <a:pt x="45" y="208"/>
                  </a:lnTo>
                  <a:lnTo>
                    <a:pt x="23" y="232"/>
                  </a:lnTo>
                  <a:lnTo>
                    <a:pt x="0" y="269"/>
                  </a:lnTo>
                  <a:lnTo>
                    <a:pt x="641" y="72"/>
                  </a:lnTo>
                  <a:lnTo>
                    <a:pt x="652" y="11"/>
                  </a:lnTo>
                  <a:lnTo>
                    <a:pt x="637" y="0"/>
                  </a:lnTo>
                  <a:lnTo>
                    <a:pt x="74" y="168"/>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2" name="Freeform 864"/>
            <p:cNvSpPr>
              <a:spLocks/>
            </p:cNvSpPr>
            <p:nvPr/>
          </p:nvSpPr>
          <p:spPr bwMode="auto">
            <a:xfrm>
              <a:off x="4357069" y="4524668"/>
              <a:ext cx="1639798" cy="956549"/>
            </a:xfrm>
            <a:custGeom>
              <a:avLst/>
              <a:gdLst>
                <a:gd name="T0" fmla="*/ 75 w 654"/>
                <a:gd name="T1" fmla="*/ 167 h 268"/>
                <a:gd name="T2" fmla="*/ 46 w 654"/>
                <a:gd name="T3" fmla="*/ 207 h 268"/>
                <a:gd name="T4" fmla="*/ 23 w 654"/>
                <a:gd name="T5" fmla="*/ 230 h 268"/>
                <a:gd name="T6" fmla="*/ 0 w 654"/>
                <a:gd name="T7" fmla="*/ 267 h 268"/>
                <a:gd name="T8" fmla="*/ 642 w 654"/>
                <a:gd name="T9" fmla="*/ 72 h 268"/>
                <a:gd name="T10" fmla="*/ 653 w 654"/>
                <a:gd name="T11" fmla="*/ 11 h 268"/>
                <a:gd name="T12" fmla="*/ 638 w 654"/>
                <a:gd name="T13" fmla="*/ 0 h 268"/>
                <a:gd name="T14" fmla="*/ 75 w 654"/>
                <a:gd name="T15" fmla="*/ 167 h 2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4" h="268">
                  <a:moveTo>
                    <a:pt x="75" y="167"/>
                  </a:moveTo>
                  <a:lnTo>
                    <a:pt x="46" y="207"/>
                  </a:lnTo>
                  <a:lnTo>
                    <a:pt x="23" y="230"/>
                  </a:lnTo>
                  <a:lnTo>
                    <a:pt x="0" y="267"/>
                  </a:lnTo>
                  <a:lnTo>
                    <a:pt x="642" y="72"/>
                  </a:lnTo>
                  <a:lnTo>
                    <a:pt x="653" y="11"/>
                  </a:lnTo>
                  <a:lnTo>
                    <a:pt x="638" y="0"/>
                  </a:lnTo>
                  <a:lnTo>
                    <a:pt x="75" y="167"/>
                  </a:lnTo>
                </a:path>
              </a:pathLst>
            </a:custGeom>
            <a:solidFill>
              <a:srgbClr val="978E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3" name="Group 865"/>
            <p:cNvGrpSpPr>
              <a:grpSpLocks/>
            </p:cNvGrpSpPr>
            <p:nvPr/>
          </p:nvGrpSpPr>
          <p:grpSpPr bwMode="auto">
            <a:xfrm>
              <a:off x="3748757" y="3256851"/>
              <a:ext cx="806675" cy="705289"/>
              <a:chOff x="2859" y="2807"/>
              <a:chExt cx="322" cy="198"/>
            </a:xfrm>
          </p:grpSpPr>
          <p:sp>
            <p:nvSpPr>
              <p:cNvPr id="308" name="Freeform 866"/>
              <p:cNvSpPr>
                <a:spLocks/>
              </p:cNvSpPr>
              <p:nvPr/>
            </p:nvSpPr>
            <p:spPr bwMode="auto">
              <a:xfrm>
                <a:off x="2889" y="2812"/>
                <a:ext cx="292" cy="169"/>
              </a:xfrm>
              <a:custGeom>
                <a:avLst/>
                <a:gdLst>
                  <a:gd name="T0" fmla="*/ 8 w 292"/>
                  <a:gd name="T1" fmla="*/ 95 h 169"/>
                  <a:gd name="T2" fmla="*/ 0 w 292"/>
                  <a:gd name="T3" fmla="*/ 40 h 169"/>
                  <a:gd name="T4" fmla="*/ 1 w 292"/>
                  <a:gd name="T5" fmla="*/ 10 h 169"/>
                  <a:gd name="T6" fmla="*/ 34 w 292"/>
                  <a:gd name="T7" fmla="*/ 0 h 169"/>
                  <a:gd name="T8" fmla="*/ 70 w 292"/>
                  <a:gd name="T9" fmla="*/ 6 h 169"/>
                  <a:gd name="T10" fmla="*/ 92 w 292"/>
                  <a:gd name="T11" fmla="*/ 2 h 169"/>
                  <a:gd name="T12" fmla="*/ 107 w 292"/>
                  <a:gd name="T13" fmla="*/ 19 h 169"/>
                  <a:gd name="T14" fmla="*/ 126 w 292"/>
                  <a:gd name="T15" fmla="*/ 21 h 169"/>
                  <a:gd name="T16" fmla="*/ 137 w 292"/>
                  <a:gd name="T17" fmla="*/ 25 h 169"/>
                  <a:gd name="T18" fmla="*/ 165 w 292"/>
                  <a:gd name="T19" fmla="*/ 39 h 169"/>
                  <a:gd name="T20" fmla="*/ 134 w 292"/>
                  <a:gd name="T21" fmla="*/ 40 h 169"/>
                  <a:gd name="T22" fmla="*/ 175 w 292"/>
                  <a:gd name="T23" fmla="*/ 48 h 169"/>
                  <a:gd name="T24" fmla="*/ 213 w 292"/>
                  <a:gd name="T25" fmla="*/ 68 h 169"/>
                  <a:gd name="T26" fmla="*/ 198 w 292"/>
                  <a:gd name="T27" fmla="*/ 72 h 169"/>
                  <a:gd name="T28" fmla="*/ 212 w 292"/>
                  <a:gd name="T29" fmla="*/ 79 h 169"/>
                  <a:gd name="T30" fmla="*/ 240 w 292"/>
                  <a:gd name="T31" fmla="*/ 101 h 169"/>
                  <a:gd name="T32" fmla="*/ 229 w 292"/>
                  <a:gd name="T33" fmla="*/ 110 h 169"/>
                  <a:gd name="T34" fmla="*/ 274 w 292"/>
                  <a:gd name="T35" fmla="*/ 123 h 169"/>
                  <a:gd name="T36" fmla="*/ 261 w 292"/>
                  <a:gd name="T37" fmla="*/ 133 h 169"/>
                  <a:gd name="T38" fmla="*/ 291 w 292"/>
                  <a:gd name="T39" fmla="*/ 161 h 169"/>
                  <a:gd name="T40" fmla="*/ 237 w 292"/>
                  <a:gd name="T41" fmla="*/ 168 h 169"/>
                  <a:gd name="T42" fmla="*/ 179 w 292"/>
                  <a:gd name="T43" fmla="*/ 158 h 169"/>
                  <a:gd name="T44" fmla="*/ 92 w 292"/>
                  <a:gd name="T45" fmla="*/ 155 h 169"/>
                  <a:gd name="T46" fmla="*/ 8 w 292"/>
                  <a:gd name="T47" fmla="*/ 9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2" h="169">
                    <a:moveTo>
                      <a:pt x="8" y="95"/>
                    </a:moveTo>
                    <a:lnTo>
                      <a:pt x="0" y="40"/>
                    </a:lnTo>
                    <a:lnTo>
                      <a:pt x="1" y="10"/>
                    </a:lnTo>
                    <a:lnTo>
                      <a:pt x="34" y="0"/>
                    </a:lnTo>
                    <a:lnTo>
                      <a:pt x="70" y="6"/>
                    </a:lnTo>
                    <a:lnTo>
                      <a:pt x="92" y="2"/>
                    </a:lnTo>
                    <a:lnTo>
                      <a:pt x="107" y="19"/>
                    </a:lnTo>
                    <a:lnTo>
                      <a:pt x="126" y="21"/>
                    </a:lnTo>
                    <a:lnTo>
                      <a:pt x="137" y="25"/>
                    </a:lnTo>
                    <a:lnTo>
                      <a:pt x="165" y="39"/>
                    </a:lnTo>
                    <a:lnTo>
                      <a:pt x="134" y="40"/>
                    </a:lnTo>
                    <a:lnTo>
                      <a:pt x="175" y="48"/>
                    </a:lnTo>
                    <a:lnTo>
                      <a:pt x="213" y="68"/>
                    </a:lnTo>
                    <a:lnTo>
                      <a:pt x="198" y="72"/>
                    </a:lnTo>
                    <a:lnTo>
                      <a:pt x="212" y="79"/>
                    </a:lnTo>
                    <a:lnTo>
                      <a:pt x="240" y="101"/>
                    </a:lnTo>
                    <a:lnTo>
                      <a:pt x="229" y="110"/>
                    </a:lnTo>
                    <a:lnTo>
                      <a:pt x="274" y="123"/>
                    </a:lnTo>
                    <a:lnTo>
                      <a:pt x="261" y="133"/>
                    </a:lnTo>
                    <a:lnTo>
                      <a:pt x="291" y="161"/>
                    </a:lnTo>
                    <a:lnTo>
                      <a:pt x="237" y="168"/>
                    </a:lnTo>
                    <a:lnTo>
                      <a:pt x="179" y="158"/>
                    </a:lnTo>
                    <a:lnTo>
                      <a:pt x="92" y="155"/>
                    </a:lnTo>
                    <a:lnTo>
                      <a:pt x="8" y="95"/>
                    </a:lnTo>
                  </a:path>
                </a:pathLst>
              </a:custGeom>
              <a:solidFill>
                <a:srgbClr val="867B6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 name="Freeform 867"/>
              <p:cNvSpPr>
                <a:spLocks/>
              </p:cNvSpPr>
              <p:nvPr/>
            </p:nvSpPr>
            <p:spPr bwMode="auto">
              <a:xfrm>
                <a:off x="2889" y="2812"/>
                <a:ext cx="292" cy="169"/>
              </a:xfrm>
              <a:custGeom>
                <a:avLst/>
                <a:gdLst>
                  <a:gd name="T0" fmla="*/ 8 w 292"/>
                  <a:gd name="T1" fmla="*/ 95 h 169"/>
                  <a:gd name="T2" fmla="*/ 0 w 292"/>
                  <a:gd name="T3" fmla="*/ 40 h 169"/>
                  <a:gd name="T4" fmla="*/ 1 w 292"/>
                  <a:gd name="T5" fmla="*/ 10 h 169"/>
                  <a:gd name="T6" fmla="*/ 34 w 292"/>
                  <a:gd name="T7" fmla="*/ 0 h 169"/>
                  <a:gd name="T8" fmla="*/ 70 w 292"/>
                  <a:gd name="T9" fmla="*/ 6 h 169"/>
                  <a:gd name="T10" fmla="*/ 92 w 292"/>
                  <a:gd name="T11" fmla="*/ 2 h 169"/>
                  <a:gd name="T12" fmla="*/ 107 w 292"/>
                  <a:gd name="T13" fmla="*/ 19 h 169"/>
                  <a:gd name="T14" fmla="*/ 126 w 292"/>
                  <a:gd name="T15" fmla="*/ 21 h 169"/>
                  <a:gd name="T16" fmla="*/ 137 w 292"/>
                  <a:gd name="T17" fmla="*/ 25 h 169"/>
                  <a:gd name="T18" fmla="*/ 165 w 292"/>
                  <a:gd name="T19" fmla="*/ 39 h 169"/>
                  <a:gd name="T20" fmla="*/ 134 w 292"/>
                  <a:gd name="T21" fmla="*/ 40 h 169"/>
                  <a:gd name="T22" fmla="*/ 175 w 292"/>
                  <a:gd name="T23" fmla="*/ 48 h 169"/>
                  <a:gd name="T24" fmla="*/ 213 w 292"/>
                  <a:gd name="T25" fmla="*/ 68 h 169"/>
                  <a:gd name="T26" fmla="*/ 198 w 292"/>
                  <a:gd name="T27" fmla="*/ 72 h 169"/>
                  <a:gd name="T28" fmla="*/ 212 w 292"/>
                  <a:gd name="T29" fmla="*/ 79 h 169"/>
                  <a:gd name="T30" fmla="*/ 240 w 292"/>
                  <a:gd name="T31" fmla="*/ 101 h 169"/>
                  <a:gd name="T32" fmla="*/ 229 w 292"/>
                  <a:gd name="T33" fmla="*/ 110 h 169"/>
                  <a:gd name="T34" fmla="*/ 274 w 292"/>
                  <a:gd name="T35" fmla="*/ 123 h 169"/>
                  <a:gd name="T36" fmla="*/ 261 w 292"/>
                  <a:gd name="T37" fmla="*/ 133 h 169"/>
                  <a:gd name="T38" fmla="*/ 291 w 292"/>
                  <a:gd name="T39" fmla="*/ 161 h 169"/>
                  <a:gd name="T40" fmla="*/ 237 w 292"/>
                  <a:gd name="T41" fmla="*/ 168 h 169"/>
                  <a:gd name="T42" fmla="*/ 179 w 292"/>
                  <a:gd name="T43" fmla="*/ 158 h 169"/>
                  <a:gd name="T44" fmla="*/ 92 w 292"/>
                  <a:gd name="T45" fmla="*/ 155 h 169"/>
                  <a:gd name="T46" fmla="*/ 8 w 292"/>
                  <a:gd name="T47" fmla="*/ 9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2" h="169">
                    <a:moveTo>
                      <a:pt x="8" y="95"/>
                    </a:moveTo>
                    <a:lnTo>
                      <a:pt x="0" y="40"/>
                    </a:lnTo>
                    <a:lnTo>
                      <a:pt x="1" y="10"/>
                    </a:lnTo>
                    <a:lnTo>
                      <a:pt x="34" y="0"/>
                    </a:lnTo>
                    <a:lnTo>
                      <a:pt x="70" y="6"/>
                    </a:lnTo>
                    <a:lnTo>
                      <a:pt x="92" y="2"/>
                    </a:lnTo>
                    <a:lnTo>
                      <a:pt x="107" y="19"/>
                    </a:lnTo>
                    <a:lnTo>
                      <a:pt x="126" y="21"/>
                    </a:lnTo>
                    <a:lnTo>
                      <a:pt x="137" y="25"/>
                    </a:lnTo>
                    <a:lnTo>
                      <a:pt x="165" y="39"/>
                    </a:lnTo>
                    <a:lnTo>
                      <a:pt x="134" y="40"/>
                    </a:lnTo>
                    <a:lnTo>
                      <a:pt x="175" y="48"/>
                    </a:lnTo>
                    <a:lnTo>
                      <a:pt x="213" y="68"/>
                    </a:lnTo>
                    <a:lnTo>
                      <a:pt x="198" y="72"/>
                    </a:lnTo>
                    <a:lnTo>
                      <a:pt x="212" y="79"/>
                    </a:lnTo>
                    <a:lnTo>
                      <a:pt x="240" y="101"/>
                    </a:lnTo>
                    <a:lnTo>
                      <a:pt x="229" y="110"/>
                    </a:lnTo>
                    <a:lnTo>
                      <a:pt x="274" y="123"/>
                    </a:lnTo>
                    <a:lnTo>
                      <a:pt x="261" y="133"/>
                    </a:lnTo>
                    <a:lnTo>
                      <a:pt x="291" y="161"/>
                    </a:lnTo>
                    <a:lnTo>
                      <a:pt x="237" y="168"/>
                    </a:lnTo>
                    <a:lnTo>
                      <a:pt x="179" y="158"/>
                    </a:lnTo>
                    <a:lnTo>
                      <a:pt x="92" y="155"/>
                    </a:lnTo>
                    <a:lnTo>
                      <a:pt x="8" y="95"/>
                    </a:lnTo>
                  </a:path>
                </a:pathLst>
              </a:custGeom>
              <a:solidFill>
                <a:srgbClr val="867B6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Freeform 868"/>
              <p:cNvSpPr>
                <a:spLocks/>
              </p:cNvSpPr>
              <p:nvPr/>
            </p:nvSpPr>
            <p:spPr bwMode="auto">
              <a:xfrm>
                <a:off x="2859" y="2807"/>
                <a:ext cx="322" cy="198"/>
              </a:xfrm>
              <a:custGeom>
                <a:avLst/>
                <a:gdLst>
                  <a:gd name="T0" fmla="*/ 45 w 322"/>
                  <a:gd name="T1" fmla="*/ 129 h 198"/>
                  <a:gd name="T2" fmla="*/ 0 w 322"/>
                  <a:gd name="T3" fmla="*/ 48 h 198"/>
                  <a:gd name="T4" fmla="*/ 37 w 322"/>
                  <a:gd name="T5" fmla="*/ 0 h 198"/>
                  <a:gd name="T6" fmla="*/ 50 w 322"/>
                  <a:gd name="T7" fmla="*/ 12 h 198"/>
                  <a:gd name="T8" fmla="*/ 93 w 322"/>
                  <a:gd name="T9" fmla="*/ 15 h 198"/>
                  <a:gd name="T10" fmla="*/ 89 w 322"/>
                  <a:gd name="T11" fmla="*/ 35 h 198"/>
                  <a:gd name="T12" fmla="*/ 31 w 322"/>
                  <a:gd name="T13" fmla="*/ 44 h 198"/>
                  <a:gd name="T14" fmla="*/ 86 w 322"/>
                  <a:gd name="T15" fmla="*/ 46 h 198"/>
                  <a:gd name="T16" fmla="*/ 109 w 322"/>
                  <a:gd name="T17" fmla="*/ 24 h 198"/>
                  <a:gd name="T18" fmla="*/ 128 w 322"/>
                  <a:gd name="T19" fmla="*/ 36 h 198"/>
                  <a:gd name="T20" fmla="*/ 105 w 322"/>
                  <a:gd name="T21" fmla="*/ 79 h 198"/>
                  <a:gd name="T22" fmla="*/ 42 w 322"/>
                  <a:gd name="T23" fmla="*/ 100 h 198"/>
                  <a:gd name="T24" fmla="*/ 119 w 322"/>
                  <a:gd name="T25" fmla="*/ 64 h 198"/>
                  <a:gd name="T26" fmla="*/ 143 w 322"/>
                  <a:gd name="T27" fmla="*/ 36 h 198"/>
                  <a:gd name="T28" fmla="*/ 159 w 322"/>
                  <a:gd name="T29" fmla="*/ 46 h 198"/>
                  <a:gd name="T30" fmla="*/ 154 w 322"/>
                  <a:gd name="T31" fmla="*/ 60 h 198"/>
                  <a:gd name="T32" fmla="*/ 171 w 322"/>
                  <a:gd name="T33" fmla="*/ 50 h 198"/>
                  <a:gd name="T34" fmla="*/ 181 w 322"/>
                  <a:gd name="T35" fmla="*/ 67 h 198"/>
                  <a:gd name="T36" fmla="*/ 189 w 322"/>
                  <a:gd name="T37" fmla="*/ 115 h 198"/>
                  <a:gd name="T38" fmla="*/ 212 w 322"/>
                  <a:gd name="T39" fmla="*/ 158 h 198"/>
                  <a:gd name="T40" fmla="*/ 180 w 322"/>
                  <a:gd name="T41" fmla="*/ 113 h 198"/>
                  <a:gd name="T42" fmla="*/ 188 w 322"/>
                  <a:gd name="T43" fmla="*/ 72 h 198"/>
                  <a:gd name="T44" fmla="*/ 204 w 322"/>
                  <a:gd name="T45" fmla="*/ 86 h 198"/>
                  <a:gd name="T46" fmla="*/ 219 w 322"/>
                  <a:gd name="T47" fmla="*/ 113 h 198"/>
                  <a:gd name="T48" fmla="*/ 244 w 322"/>
                  <a:gd name="T49" fmla="*/ 126 h 198"/>
                  <a:gd name="T50" fmla="*/ 262 w 322"/>
                  <a:gd name="T51" fmla="*/ 142 h 198"/>
                  <a:gd name="T52" fmla="*/ 321 w 322"/>
                  <a:gd name="T53" fmla="*/ 169 h 198"/>
                  <a:gd name="T54" fmla="*/ 176 w 322"/>
                  <a:gd name="T55" fmla="*/ 197 h 198"/>
                  <a:gd name="T56" fmla="*/ 45 w 322"/>
                  <a:gd name="T57" fmla="*/ 12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2" h="198">
                    <a:moveTo>
                      <a:pt x="45" y="129"/>
                    </a:moveTo>
                    <a:lnTo>
                      <a:pt x="0" y="48"/>
                    </a:lnTo>
                    <a:lnTo>
                      <a:pt x="37" y="0"/>
                    </a:lnTo>
                    <a:lnTo>
                      <a:pt x="50" y="12"/>
                    </a:lnTo>
                    <a:lnTo>
                      <a:pt x="93" y="15"/>
                    </a:lnTo>
                    <a:lnTo>
                      <a:pt x="89" y="35"/>
                    </a:lnTo>
                    <a:lnTo>
                      <a:pt x="31" y="44"/>
                    </a:lnTo>
                    <a:lnTo>
                      <a:pt x="86" y="46"/>
                    </a:lnTo>
                    <a:lnTo>
                      <a:pt x="109" y="24"/>
                    </a:lnTo>
                    <a:lnTo>
                      <a:pt x="128" y="36"/>
                    </a:lnTo>
                    <a:lnTo>
                      <a:pt x="105" y="79"/>
                    </a:lnTo>
                    <a:lnTo>
                      <a:pt x="42" y="100"/>
                    </a:lnTo>
                    <a:lnTo>
                      <a:pt x="119" y="64"/>
                    </a:lnTo>
                    <a:lnTo>
                      <a:pt x="143" y="36"/>
                    </a:lnTo>
                    <a:lnTo>
                      <a:pt x="159" y="46"/>
                    </a:lnTo>
                    <a:lnTo>
                      <a:pt x="154" y="60"/>
                    </a:lnTo>
                    <a:lnTo>
                      <a:pt x="171" y="50"/>
                    </a:lnTo>
                    <a:lnTo>
                      <a:pt x="181" y="67"/>
                    </a:lnTo>
                    <a:lnTo>
                      <a:pt x="189" y="115"/>
                    </a:lnTo>
                    <a:lnTo>
                      <a:pt x="212" y="158"/>
                    </a:lnTo>
                    <a:lnTo>
                      <a:pt x="180" y="113"/>
                    </a:lnTo>
                    <a:lnTo>
                      <a:pt x="188" y="72"/>
                    </a:lnTo>
                    <a:lnTo>
                      <a:pt x="204" y="86"/>
                    </a:lnTo>
                    <a:lnTo>
                      <a:pt x="219" y="113"/>
                    </a:lnTo>
                    <a:lnTo>
                      <a:pt x="244" y="126"/>
                    </a:lnTo>
                    <a:lnTo>
                      <a:pt x="262" y="142"/>
                    </a:lnTo>
                    <a:lnTo>
                      <a:pt x="321" y="169"/>
                    </a:lnTo>
                    <a:lnTo>
                      <a:pt x="176" y="197"/>
                    </a:lnTo>
                    <a:lnTo>
                      <a:pt x="45" y="129"/>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Freeform 869"/>
              <p:cNvSpPr>
                <a:spLocks/>
              </p:cNvSpPr>
              <p:nvPr/>
            </p:nvSpPr>
            <p:spPr bwMode="auto">
              <a:xfrm>
                <a:off x="2859" y="2807"/>
                <a:ext cx="322" cy="198"/>
              </a:xfrm>
              <a:custGeom>
                <a:avLst/>
                <a:gdLst>
                  <a:gd name="T0" fmla="*/ 45 w 322"/>
                  <a:gd name="T1" fmla="*/ 129 h 198"/>
                  <a:gd name="T2" fmla="*/ 0 w 322"/>
                  <a:gd name="T3" fmla="*/ 48 h 198"/>
                  <a:gd name="T4" fmla="*/ 37 w 322"/>
                  <a:gd name="T5" fmla="*/ 0 h 198"/>
                  <a:gd name="T6" fmla="*/ 50 w 322"/>
                  <a:gd name="T7" fmla="*/ 12 h 198"/>
                  <a:gd name="T8" fmla="*/ 93 w 322"/>
                  <a:gd name="T9" fmla="*/ 15 h 198"/>
                  <a:gd name="T10" fmla="*/ 89 w 322"/>
                  <a:gd name="T11" fmla="*/ 35 h 198"/>
                  <a:gd name="T12" fmla="*/ 31 w 322"/>
                  <a:gd name="T13" fmla="*/ 44 h 198"/>
                  <a:gd name="T14" fmla="*/ 86 w 322"/>
                  <a:gd name="T15" fmla="*/ 46 h 198"/>
                  <a:gd name="T16" fmla="*/ 109 w 322"/>
                  <a:gd name="T17" fmla="*/ 24 h 198"/>
                  <a:gd name="T18" fmla="*/ 128 w 322"/>
                  <a:gd name="T19" fmla="*/ 36 h 198"/>
                  <a:gd name="T20" fmla="*/ 105 w 322"/>
                  <a:gd name="T21" fmla="*/ 79 h 198"/>
                  <a:gd name="T22" fmla="*/ 42 w 322"/>
                  <a:gd name="T23" fmla="*/ 100 h 198"/>
                  <a:gd name="T24" fmla="*/ 119 w 322"/>
                  <a:gd name="T25" fmla="*/ 64 h 198"/>
                  <a:gd name="T26" fmla="*/ 143 w 322"/>
                  <a:gd name="T27" fmla="*/ 36 h 198"/>
                  <a:gd name="T28" fmla="*/ 159 w 322"/>
                  <a:gd name="T29" fmla="*/ 46 h 198"/>
                  <a:gd name="T30" fmla="*/ 154 w 322"/>
                  <a:gd name="T31" fmla="*/ 60 h 198"/>
                  <a:gd name="T32" fmla="*/ 171 w 322"/>
                  <a:gd name="T33" fmla="*/ 50 h 198"/>
                  <a:gd name="T34" fmla="*/ 181 w 322"/>
                  <a:gd name="T35" fmla="*/ 67 h 198"/>
                  <a:gd name="T36" fmla="*/ 189 w 322"/>
                  <a:gd name="T37" fmla="*/ 115 h 198"/>
                  <a:gd name="T38" fmla="*/ 212 w 322"/>
                  <a:gd name="T39" fmla="*/ 158 h 198"/>
                  <a:gd name="T40" fmla="*/ 180 w 322"/>
                  <a:gd name="T41" fmla="*/ 113 h 198"/>
                  <a:gd name="T42" fmla="*/ 188 w 322"/>
                  <a:gd name="T43" fmla="*/ 72 h 198"/>
                  <a:gd name="T44" fmla="*/ 204 w 322"/>
                  <a:gd name="T45" fmla="*/ 86 h 198"/>
                  <a:gd name="T46" fmla="*/ 219 w 322"/>
                  <a:gd name="T47" fmla="*/ 113 h 198"/>
                  <a:gd name="T48" fmla="*/ 244 w 322"/>
                  <a:gd name="T49" fmla="*/ 126 h 198"/>
                  <a:gd name="T50" fmla="*/ 262 w 322"/>
                  <a:gd name="T51" fmla="*/ 142 h 198"/>
                  <a:gd name="T52" fmla="*/ 321 w 322"/>
                  <a:gd name="T53" fmla="*/ 169 h 198"/>
                  <a:gd name="T54" fmla="*/ 176 w 322"/>
                  <a:gd name="T55" fmla="*/ 197 h 198"/>
                  <a:gd name="T56" fmla="*/ 45 w 322"/>
                  <a:gd name="T57" fmla="*/ 12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2" h="198">
                    <a:moveTo>
                      <a:pt x="45" y="129"/>
                    </a:moveTo>
                    <a:lnTo>
                      <a:pt x="0" y="48"/>
                    </a:lnTo>
                    <a:lnTo>
                      <a:pt x="37" y="0"/>
                    </a:lnTo>
                    <a:lnTo>
                      <a:pt x="50" y="12"/>
                    </a:lnTo>
                    <a:lnTo>
                      <a:pt x="93" y="15"/>
                    </a:lnTo>
                    <a:lnTo>
                      <a:pt x="89" y="35"/>
                    </a:lnTo>
                    <a:lnTo>
                      <a:pt x="31" y="44"/>
                    </a:lnTo>
                    <a:lnTo>
                      <a:pt x="86" y="46"/>
                    </a:lnTo>
                    <a:lnTo>
                      <a:pt x="109" y="24"/>
                    </a:lnTo>
                    <a:lnTo>
                      <a:pt x="128" y="36"/>
                    </a:lnTo>
                    <a:lnTo>
                      <a:pt x="105" y="79"/>
                    </a:lnTo>
                    <a:lnTo>
                      <a:pt x="42" y="100"/>
                    </a:lnTo>
                    <a:lnTo>
                      <a:pt x="119" y="64"/>
                    </a:lnTo>
                    <a:lnTo>
                      <a:pt x="143" y="36"/>
                    </a:lnTo>
                    <a:lnTo>
                      <a:pt x="159" y="46"/>
                    </a:lnTo>
                    <a:lnTo>
                      <a:pt x="154" y="60"/>
                    </a:lnTo>
                    <a:lnTo>
                      <a:pt x="171" y="50"/>
                    </a:lnTo>
                    <a:lnTo>
                      <a:pt x="181" y="67"/>
                    </a:lnTo>
                    <a:lnTo>
                      <a:pt x="189" y="115"/>
                    </a:lnTo>
                    <a:lnTo>
                      <a:pt x="212" y="158"/>
                    </a:lnTo>
                    <a:lnTo>
                      <a:pt x="180" y="113"/>
                    </a:lnTo>
                    <a:lnTo>
                      <a:pt x="188" y="72"/>
                    </a:lnTo>
                    <a:lnTo>
                      <a:pt x="204" y="86"/>
                    </a:lnTo>
                    <a:lnTo>
                      <a:pt x="219" y="113"/>
                    </a:lnTo>
                    <a:lnTo>
                      <a:pt x="244" y="126"/>
                    </a:lnTo>
                    <a:lnTo>
                      <a:pt x="262" y="142"/>
                    </a:lnTo>
                    <a:lnTo>
                      <a:pt x="321" y="169"/>
                    </a:lnTo>
                    <a:lnTo>
                      <a:pt x="176" y="197"/>
                    </a:lnTo>
                    <a:lnTo>
                      <a:pt x="45" y="129"/>
                    </a:lnTo>
                  </a:path>
                </a:pathLst>
              </a:custGeom>
              <a:solidFill>
                <a:srgbClr val="CCC8A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4" name="Group 870"/>
            <p:cNvGrpSpPr>
              <a:grpSpLocks/>
            </p:cNvGrpSpPr>
            <p:nvPr/>
          </p:nvGrpSpPr>
          <p:grpSpPr bwMode="auto">
            <a:xfrm>
              <a:off x="3942712" y="3164282"/>
              <a:ext cx="220403" cy="145466"/>
              <a:chOff x="2937" y="2781"/>
              <a:chExt cx="88" cy="41"/>
            </a:xfrm>
          </p:grpSpPr>
          <p:sp>
            <p:nvSpPr>
              <p:cNvPr id="271" name="Freeform 871"/>
              <p:cNvSpPr>
                <a:spLocks/>
              </p:cNvSpPr>
              <p:nvPr/>
            </p:nvSpPr>
            <p:spPr bwMode="auto">
              <a:xfrm>
                <a:off x="2953" y="2796"/>
                <a:ext cx="13" cy="10"/>
              </a:xfrm>
              <a:custGeom>
                <a:avLst/>
                <a:gdLst>
                  <a:gd name="T0" fmla="*/ 8 w 13"/>
                  <a:gd name="T1" fmla="*/ 1 h 10"/>
                  <a:gd name="T2" fmla="*/ 11 w 13"/>
                  <a:gd name="T3" fmla="*/ 0 h 10"/>
                  <a:gd name="T4" fmla="*/ 12 w 13"/>
                  <a:gd name="T5" fmla="*/ 8 h 10"/>
                  <a:gd name="T6" fmla="*/ 6 w 13"/>
                  <a:gd name="T7" fmla="*/ 9 h 10"/>
                  <a:gd name="T8" fmla="*/ 2 w 13"/>
                  <a:gd name="T9" fmla="*/ 8 h 10"/>
                  <a:gd name="T10" fmla="*/ 0 w 13"/>
                  <a:gd name="T11" fmla="*/ 6 h 10"/>
                  <a:gd name="T12" fmla="*/ 2 w 13"/>
                  <a:gd name="T13" fmla="*/ 3 h 10"/>
                  <a:gd name="T14" fmla="*/ 8 w 13"/>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8" y="1"/>
                    </a:moveTo>
                    <a:lnTo>
                      <a:pt x="11" y="0"/>
                    </a:lnTo>
                    <a:lnTo>
                      <a:pt x="12" y="8"/>
                    </a:lnTo>
                    <a:lnTo>
                      <a:pt x="6" y="9"/>
                    </a:lnTo>
                    <a:lnTo>
                      <a:pt x="2" y="8"/>
                    </a:lnTo>
                    <a:lnTo>
                      <a:pt x="0" y="6"/>
                    </a:lnTo>
                    <a:lnTo>
                      <a:pt x="2" y="3"/>
                    </a:lnTo>
                    <a:lnTo>
                      <a:pt x="8"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 name="Freeform 872"/>
              <p:cNvSpPr>
                <a:spLocks/>
              </p:cNvSpPr>
              <p:nvPr/>
            </p:nvSpPr>
            <p:spPr bwMode="auto">
              <a:xfrm>
                <a:off x="2953" y="2796"/>
                <a:ext cx="15" cy="10"/>
              </a:xfrm>
              <a:custGeom>
                <a:avLst/>
                <a:gdLst>
                  <a:gd name="T0" fmla="*/ 9 w 15"/>
                  <a:gd name="T1" fmla="*/ 1 h 10"/>
                  <a:gd name="T2" fmla="*/ 12 w 15"/>
                  <a:gd name="T3" fmla="*/ 0 h 10"/>
                  <a:gd name="T4" fmla="*/ 14 w 15"/>
                  <a:gd name="T5" fmla="*/ 8 h 10"/>
                  <a:gd name="T6" fmla="*/ 7 w 15"/>
                  <a:gd name="T7" fmla="*/ 9 h 10"/>
                  <a:gd name="T8" fmla="*/ 3 w 15"/>
                  <a:gd name="T9" fmla="*/ 8 h 10"/>
                  <a:gd name="T10" fmla="*/ 0 w 15"/>
                  <a:gd name="T11" fmla="*/ 6 h 10"/>
                  <a:gd name="T12" fmla="*/ 3 w 15"/>
                  <a:gd name="T13" fmla="*/ 3 h 10"/>
                  <a:gd name="T14" fmla="*/ 9 w 15"/>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9" y="1"/>
                    </a:moveTo>
                    <a:lnTo>
                      <a:pt x="12" y="0"/>
                    </a:lnTo>
                    <a:lnTo>
                      <a:pt x="14" y="8"/>
                    </a:lnTo>
                    <a:lnTo>
                      <a:pt x="7" y="9"/>
                    </a:lnTo>
                    <a:lnTo>
                      <a:pt x="3" y="8"/>
                    </a:lnTo>
                    <a:lnTo>
                      <a:pt x="0" y="6"/>
                    </a:lnTo>
                    <a:lnTo>
                      <a:pt x="3" y="3"/>
                    </a:lnTo>
                    <a:lnTo>
                      <a:pt x="9"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 name="Freeform 873"/>
              <p:cNvSpPr>
                <a:spLocks/>
              </p:cNvSpPr>
              <p:nvPr/>
            </p:nvSpPr>
            <p:spPr bwMode="auto">
              <a:xfrm>
                <a:off x="2969" y="2796"/>
                <a:ext cx="53" cy="23"/>
              </a:xfrm>
              <a:custGeom>
                <a:avLst/>
                <a:gdLst>
                  <a:gd name="T0" fmla="*/ 52 w 53"/>
                  <a:gd name="T1" fmla="*/ 2 h 23"/>
                  <a:gd name="T2" fmla="*/ 49 w 53"/>
                  <a:gd name="T3" fmla="*/ 7 h 23"/>
                  <a:gd name="T4" fmla="*/ 44 w 53"/>
                  <a:gd name="T5" fmla="*/ 11 h 23"/>
                  <a:gd name="T6" fmla="*/ 15 w 53"/>
                  <a:gd name="T7" fmla="*/ 22 h 23"/>
                  <a:gd name="T8" fmla="*/ 8 w 53"/>
                  <a:gd name="T9" fmla="*/ 22 h 23"/>
                  <a:gd name="T10" fmla="*/ 3 w 53"/>
                  <a:gd name="T11" fmla="*/ 20 h 23"/>
                  <a:gd name="T12" fmla="*/ 0 w 53"/>
                  <a:gd name="T13" fmla="*/ 18 h 23"/>
                  <a:gd name="T14" fmla="*/ 6 w 53"/>
                  <a:gd name="T15" fmla="*/ 13 h 23"/>
                  <a:gd name="T16" fmla="*/ 40 w 53"/>
                  <a:gd name="T17" fmla="*/ 0 h 23"/>
                  <a:gd name="T18" fmla="*/ 47 w 53"/>
                  <a:gd name="T19" fmla="*/ 1 h 23"/>
                  <a:gd name="T20" fmla="*/ 52 w 53"/>
                  <a:gd name="T21"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2" y="2"/>
                    </a:moveTo>
                    <a:lnTo>
                      <a:pt x="49" y="7"/>
                    </a:lnTo>
                    <a:lnTo>
                      <a:pt x="44" y="11"/>
                    </a:lnTo>
                    <a:lnTo>
                      <a:pt x="15" y="22"/>
                    </a:lnTo>
                    <a:lnTo>
                      <a:pt x="8" y="22"/>
                    </a:lnTo>
                    <a:lnTo>
                      <a:pt x="3" y="20"/>
                    </a:lnTo>
                    <a:lnTo>
                      <a:pt x="0" y="18"/>
                    </a:lnTo>
                    <a:lnTo>
                      <a:pt x="6" y="13"/>
                    </a:lnTo>
                    <a:lnTo>
                      <a:pt x="40" y="0"/>
                    </a:lnTo>
                    <a:lnTo>
                      <a:pt x="47" y="1"/>
                    </a:lnTo>
                    <a:lnTo>
                      <a:pt x="52" y="2"/>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 name="Freeform 874"/>
              <p:cNvSpPr>
                <a:spLocks/>
              </p:cNvSpPr>
              <p:nvPr/>
            </p:nvSpPr>
            <p:spPr bwMode="auto">
              <a:xfrm>
                <a:off x="2969" y="2796"/>
                <a:ext cx="56" cy="26"/>
              </a:xfrm>
              <a:custGeom>
                <a:avLst/>
                <a:gdLst>
                  <a:gd name="T0" fmla="*/ 55 w 56"/>
                  <a:gd name="T1" fmla="*/ 2 h 26"/>
                  <a:gd name="T2" fmla="*/ 52 w 56"/>
                  <a:gd name="T3" fmla="*/ 8 h 26"/>
                  <a:gd name="T4" fmla="*/ 47 w 56"/>
                  <a:gd name="T5" fmla="*/ 12 h 26"/>
                  <a:gd name="T6" fmla="*/ 16 w 56"/>
                  <a:gd name="T7" fmla="*/ 25 h 26"/>
                  <a:gd name="T8" fmla="*/ 8 w 56"/>
                  <a:gd name="T9" fmla="*/ 25 h 26"/>
                  <a:gd name="T10" fmla="*/ 3 w 56"/>
                  <a:gd name="T11" fmla="*/ 23 h 26"/>
                  <a:gd name="T12" fmla="*/ 0 w 56"/>
                  <a:gd name="T13" fmla="*/ 20 h 26"/>
                  <a:gd name="T14" fmla="*/ 6 w 56"/>
                  <a:gd name="T15" fmla="*/ 15 h 26"/>
                  <a:gd name="T16" fmla="*/ 43 w 56"/>
                  <a:gd name="T17" fmla="*/ 0 h 26"/>
                  <a:gd name="T18" fmla="*/ 50 w 56"/>
                  <a:gd name="T19" fmla="*/ 1 h 26"/>
                  <a:gd name="T20" fmla="*/ 55 w 56"/>
                  <a:gd name="T21"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6">
                    <a:moveTo>
                      <a:pt x="55" y="2"/>
                    </a:moveTo>
                    <a:lnTo>
                      <a:pt x="52" y="8"/>
                    </a:lnTo>
                    <a:lnTo>
                      <a:pt x="47" y="12"/>
                    </a:lnTo>
                    <a:lnTo>
                      <a:pt x="16" y="25"/>
                    </a:lnTo>
                    <a:lnTo>
                      <a:pt x="8" y="25"/>
                    </a:lnTo>
                    <a:lnTo>
                      <a:pt x="3" y="23"/>
                    </a:lnTo>
                    <a:lnTo>
                      <a:pt x="0" y="20"/>
                    </a:lnTo>
                    <a:lnTo>
                      <a:pt x="6" y="15"/>
                    </a:lnTo>
                    <a:lnTo>
                      <a:pt x="43" y="0"/>
                    </a:lnTo>
                    <a:lnTo>
                      <a:pt x="50" y="1"/>
                    </a:lnTo>
                    <a:lnTo>
                      <a:pt x="55" y="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5" name="Freeform 875"/>
              <p:cNvSpPr>
                <a:spLocks/>
              </p:cNvSpPr>
              <p:nvPr/>
            </p:nvSpPr>
            <p:spPr bwMode="auto">
              <a:xfrm>
                <a:off x="2950" y="2783"/>
                <a:ext cx="72" cy="34"/>
              </a:xfrm>
              <a:custGeom>
                <a:avLst/>
                <a:gdLst>
                  <a:gd name="T0" fmla="*/ 13 w 72"/>
                  <a:gd name="T1" fmla="*/ 8 h 34"/>
                  <a:gd name="T2" fmla="*/ 13 w 72"/>
                  <a:gd name="T3" fmla="*/ 8 h 34"/>
                  <a:gd name="T4" fmla="*/ 4 w 72"/>
                  <a:gd name="T5" fmla="*/ 10 h 34"/>
                  <a:gd name="T6" fmla="*/ 0 w 72"/>
                  <a:gd name="T7" fmla="*/ 13 h 34"/>
                  <a:gd name="T8" fmla="*/ 4 w 72"/>
                  <a:gd name="T9" fmla="*/ 17 h 34"/>
                  <a:gd name="T10" fmla="*/ 7 w 72"/>
                  <a:gd name="T11" fmla="*/ 14 h 34"/>
                  <a:gd name="T12" fmla="*/ 12 w 72"/>
                  <a:gd name="T13" fmla="*/ 13 h 34"/>
                  <a:gd name="T14" fmla="*/ 12 w 72"/>
                  <a:gd name="T15" fmla="*/ 17 h 34"/>
                  <a:gd name="T16" fmla="*/ 14 w 72"/>
                  <a:gd name="T17" fmla="*/ 22 h 34"/>
                  <a:gd name="T18" fmla="*/ 19 w 72"/>
                  <a:gd name="T19" fmla="*/ 22 h 34"/>
                  <a:gd name="T20" fmla="*/ 15 w 72"/>
                  <a:gd name="T21" fmla="*/ 26 h 34"/>
                  <a:gd name="T22" fmla="*/ 14 w 72"/>
                  <a:gd name="T23" fmla="*/ 29 h 34"/>
                  <a:gd name="T24" fmla="*/ 19 w 72"/>
                  <a:gd name="T25" fmla="*/ 33 h 34"/>
                  <a:gd name="T26" fmla="*/ 21 w 72"/>
                  <a:gd name="T27" fmla="*/ 29 h 34"/>
                  <a:gd name="T28" fmla="*/ 24 w 72"/>
                  <a:gd name="T29" fmla="*/ 26 h 34"/>
                  <a:gd name="T30" fmla="*/ 31 w 72"/>
                  <a:gd name="T31" fmla="*/ 23 h 34"/>
                  <a:gd name="T32" fmla="*/ 43 w 72"/>
                  <a:gd name="T33" fmla="*/ 18 h 34"/>
                  <a:gd name="T34" fmla="*/ 53 w 72"/>
                  <a:gd name="T35" fmla="*/ 15 h 34"/>
                  <a:gd name="T36" fmla="*/ 62 w 72"/>
                  <a:gd name="T37" fmla="*/ 12 h 34"/>
                  <a:gd name="T38" fmla="*/ 67 w 72"/>
                  <a:gd name="T39" fmla="*/ 13 h 34"/>
                  <a:gd name="T40" fmla="*/ 71 w 72"/>
                  <a:gd name="T41" fmla="*/ 13 h 34"/>
                  <a:gd name="T42" fmla="*/ 58 w 72"/>
                  <a:gd name="T43" fmla="*/ 0 h 34"/>
                  <a:gd name="T44" fmla="*/ 50 w 72"/>
                  <a:gd name="T45" fmla="*/ 0 h 34"/>
                  <a:gd name="T46" fmla="*/ 43 w 72"/>
                  <a:gd name="T47" fmla="*/ 0 h 34"/>
                  <a:gd name="T48" fmla="*/ 13 w 72"/>
                  <a:gd name="T49"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 h="34">
                    <a:moveTo>
                      <a:pt x="13" y="8"/>
                    </a:moveTo>
                    <a:lnTo>
                      <a:pt x="13" y="8"/>
                    </a:lnTo>
                    <a:lnTo>
                      <a:pt x="4" y="10"/>
                    </a:lnTo>
                    <a:lnTo>
                      <a:pt x="0" y="13"/>
                    </a:lnTo>
                    <a:lnTo>
                      <a:pt x="4" y="17"/>
                    </a:lnTo>
                    <a:lnTo>
                      <a:pt x="7" y="14"/>
                    </a:lnTo>
                    <a:lnTo>
                      <a:pt x="12" y="13"/>
                    </a:lnTo>
                    <a:lnTo>
                      <a:pt x="12" y="17"/>
                    </a:lnTo>
                    <a:lnTo>
                      <a:pt x="14" y="22"/>
                    </a:lnTo>
                    <a:lnTo>
                      <a:pt x="19" y="22"/>
                    </a:lnTo>
                    <a:lnTo>
                      <a:pt x="15" y="26"/>
                    </a:lnTo>
                    <a:lnTo>
                      <a:pt x="14" y="29"/>
                    </a:lnTo>
                    <a:lnTo>
                      <a:pt x="19" y="33"/>
                    </a:lnTo>
                    <a:lnTo>
                      <a:pt x="21" y="29"/>
                    </a:lnTo>
                    <a:lnTo>
                      <a:pt x="24" y="26"/>
                    </a:lnTo>
                    <a:lnTo>
                      <a:pt x="31" y="23"/>
                    </a:lnTo>
                    <a:lnTo>
                      <a:pt x="43" y="18"/>
                    </a:lnTo>
                    <a:lnTo>
                      <a:pt x="53" y="15"/>
                    </a:lnTo>
                    <a:lnTo>
                      <a:pt x="62" y="12"/>
                    </a:lnTo>
                    <a:lnTo>
                      <a:pt x="67" y="13"/>
                    </a:lnTo>
                    <a:lnTo>
                      <a:pt x="71" y="13"/>
                    </a:lnTo>
                    <a:lnTo>
                      <a:pt x="58" y="0"/>
                    </a:lnTo>
                    <a:lnTo>
                      <a:pt x="50" y="0"/>
                    </a:lnTo>
                    <a:lnTo>
                      <a:pt x="43" y="0"/>
                    </a:lnTo>
                    <a:lnTo>
                      <a:pt x="13" y="8"/>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 name="Freeform 876"/>
              <p:cNvSpPr>
                <a:spLocks/>
              </p:cNvSpPr>
              <p:nvPr/>
            </p:nvSpPr>
            <p:spPr bwMode="auto">
              <a:xfrm>
                <a:off x="2950" y="2783"/>
                <a:ext cx="75" cy="36"/>
              </a:xfrm>
              <a:custGeom>
                <a:avLst/>
                <a:gdLst>
                  <a:gd name="T0" fmla="*/ 13 w 75"/>
                  <a:gd name="T1" fmla="*/ 9 h 36"/>
                  <a:gd name="T2" fmla="*/ 4 w 75"/>
                  <a:gd name="T3" fmla="*/ 11 h 36"/>
                  <a:gd name="T4" fmla="*/ 0 w 75"/>
                  <a:gd name="T5" fmla="*/ 14 h 36"/>
                  <a:gd name="T6" fmla="*/ 4 w 75"/>
                  <a:gd name="T7" fmla="*/ 18 h 36"/>
                  <a:gd name="T8" fmla="*/ 7 w 75"/>
                  <a:gd name="T9" fmla="*/ 15 h 36"/>
                  <a:gd name="T10" fmla="*/ 12 w 75"/>
                  <a:gd name="T11" fmla="*/ 14 h 36"/>
                  <a:gd name="T12" fmla="*/ 12 w 75"/>
                  <a:gd name="T13" fmla="*/ 18 h 36"/>
                  <a:gd name="T14" fmla="*/ 15 w 75"/>
                  <a:gd name="T15" fmla="*/ 23 h 36"/>
                  <a:gd name="T16" fmla="*/ 20 w 75"/>
                  <a:gd name="T17" fmla="*/ 24 h 36"/>
                  <a:gd name="T18" fmla="*/ 16 w 75"/>
                  <a:gd name="T19" fmla="*/ 28 h 36"/>
                  <a:gd name="T20" fmla="*/ 15 w 75"/>
                  <a:gd name="T21" fmla="*/ 31 h 36"/>
                  <a:gd name="T22" fmla="*/ 20 w 75"/>
                  <a:gd name="T23" fmla="*/ 35 h 36"/>
                  <a:gd name="T24" fmla="*/ 22 w 75"/>
                  <a:gd name="T25" fmla="*/ 31 h 36"/>
                  <a:gd name="T26" fmla="*/ 25 w 75"/>
                  <a:gd name="T27" fmla="*/ 27 h 36"/>
                  <a:gd name="T28" fmla="*/ 32 w 75"/>
                  <a:gd name="T29" fmla="*/ 25 h 36"/>
                  <a:gd name="T30" fmla="*/ 44 w 75"/>
                  <a:gd name="T31" fmla="*/ 19 h 36"/>
                  <a:gd name="T32" fmla="*/ 55 w 75"/>
                  <a:gd name="T33" fmla="*/ 16 h 36"/>
                  <a:gd name="T34" fmla="*/ 65 w 75"/>
                  <a:gd name="T35" fmla="*/ 13 h 36"/>
                  <a:gd name="T36" fmla="*/ 70 w 75"/>
                  <a:gd name="T37" fmla="*/ 14 h 36"/>
                  <a:gd name="T38" fmla="*/ 74 w 75"/>
                  <a:gd name="T39" fmla="*/ 14 h 36"/>
                  <a:gd name="T40" fmla="*/ 60 w 75"/>
                  <a:gd name="T41" fmla="*/ 0 h 36"/>
                  <a:gd name="T42" fmla="*/ 52 w 75"/>
                  <a:gd name="T43" fmla="*/ 0 h 36"/>
                  <a:gd name="T44" fmla="*/ 44 w 75"/>
                  <a:gd name="T45" fmla="*/ 0 h 36"/>
                  <a:gd name="T46" fmla="*/ 13 w 75"/>
                  <a:gd name="T4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36">
                    <a:moveTo>
                      <a:pt x="13" y="9"/>
                    </a:moveTo>
                    <a:lnTo>
                      <a:pt x="4" y="11"/>
                    </a:lnTo>
                    <a:lnTo>
                      <a:pt x="0" y="14"/>
                    </a:lnTo>
                    <a:lnTo>
                      <a:pt x="4" y="18"/>
                    </a:lnTo>
                    <a:lnTo>
                      <a:pt x="7" y="15"/>
                    </a:lnTo>
                    <a:lnTo>
                      <a:pt x="12" y="14"/>
                    </a:lnTo>
                    <a:lnTo>
                      <a:pt x="12" y="18"/>
                    </a:lnTo>
                    <a:lnTo>
                      <a:pt x="15" y="23"/>
                    </a:lnTo>
                    <a:lnTo>
                      <a:pt x="20" y="24"/>
                    </a:lnTo>
                    <a:lnTo>
                      <a:pt x="16" y="28"/>
                    </a:lnTo>
                    <a:lnTo>
                      <a:pt x="15" y="31"/>
                    </a:lnTo>
                    <a:lnTo>
                      <a:pt x="20" y="35"/>
                    </a:lnTo>
                    <a:lnTo>
                      <a:pt x="22" y="31"/>
                    </a:lnTo>
                    <a:lnTo>
                      <a:pt x="25" y="27"/>
                    </a:lnTo>
                    <a:lnTo>
                      <a:pt x="32" y="25"/>
                    </a:lnTo>
                    <a:lnTo>
                      <a:pt x="44" y="19"/>
                    </a:lnTo>
                    <a:lnTo>
                      <a:pt x="55" y="16"/>
                    </a:lnTo>
                    <a:lnTo>
                      <a:pt x="65" y="13"/>
                    </a:lnTo>
                    <a:lnTo>
                      <a:pt x="70" y="14"/>
                    </a:lnTo>
                    <a:lnTo>
                      <a:pt x="74" y="14"/>
                    </a:lnTo>
                    <a:lnTo>
                      <a:pt x="60" y="0"/>
                    </a:lnTo>
                    <a:lnTo>
                      <a:pt x="52" y="0"/>
                    </a:lnTo>
                    <a:lnTo>
                      <a:pt x="44" y="0"/>
                    </a:lnTo>
                    <a:lnTo>
                      <a:pt x="13" y="9"/>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 name="Freeform 877"/>
              <p:cNvSpPr>
                <a:spLocks/>
              </p:cNvSpPr>
              <p:nvPr/>
            </p:nvSpPr>
            <p:spPr bwMode="auto">
              <a:xfrm>
                <a:off x="2976" y="2796"/>
                <a:ext cx="21" cy="10"/>
              </a:xfrm>
              <a:custGeom>
                <a:avLst/>
                <a:gdLst>
                  <a:gd name="T0" fmla="*/ 6 w 21"/>
                  <a:gd name="T1" fmla="*/ 5 h 10"/>
                  <a:gd name="T2" fmla="*/ 2 w 21"/>
                  <a:gd name="T3" fmla="*/ 7 h 10"/>
                  <a:gd name="T4" fmla="*/ 0 w 21"/>
                  <a:gd name="T5" fmla="*/ 9 h 10"/>
                  <a:gd name="T6" fmla="*/ 5 w 21"/>
                  <a:gd name="T7" fmla="*/ 8 h 10"/>
                  <a:gd name="T8" fmla="*/ 9 w 21"/>
                  <a:gd name="T9" fmla="*/ 6 h 10"/>
                  <a:gd name="T10" fmla="*/ 13 w 21"/>
                  <a:gd name="T11" fmla="*/ 5 h 10"/>
                  <a:gd name="T12" fmla="*/ 20 w 21"/>
                  <a:gd name="T13" fmla="*/ 2 h 10"/>
                  <a:gd name="T14" fmla="*/ 18 w 21"/>
                  <a:gd name="T15" fmla="*/ 0 h 10"/>
                  <a:gd name="T16" fmla="*/ 6 w 21"/>
                  <a:gd name="T1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6" y="5"/>
                    </a:moveTo>
                    <a:lnTo>
                      <a:pt x="2" y="7"/>
                    </a:lnTo>
                    <a:lnTo>
                      <a:pt x="0" y="9"/>
                    </a:lnTo>
                    <a:lnTo>
                      <a:pt x="5" y="8"/>
                    </a:lnTo>
                    <a:lnTo>
                      <a:pt x="9" y="6"/>
                    </a:lnTo>
                    <a:lnTo>
                      <a:pt x="13" y="5"/>
                    </a:lnTo>
                    <a:lnTo>
                      <a:pt x="20" y="2"/>
                    </a:lnTo>
                    <a:lnTo>
                      <a:pt x="18" y="0"/>
                    </a:lnTo>
                    <a:lnTo>
                      <a:pt x="6" y="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 name="Freeform 878"/>
              <p:cNvSpPr>
                <a:spLocks/>
              </p:cNvSpPr>
              <p:nvPr/>
            </p:nvSpPr>
            <p:spPr bwMode="auto">
              <a:xfrm>
                <a:off x="2976" y="2796"/>
                <a:ext cx="21" cy="12"/>
              </a:xfrm>
              <a:custGeom>
                <a:avLst/>
                <a:gdLst>
                  <a:gd name="T0" fmla="*/ 6 w 21"/>
                  <a:gd name="T1" fmla="*/ 6 h 12"/>
                  <a:gd name="T2" fmla="*/ 2 w 21"/>
                  <a:gd name="T3" fmla="*/ 8 h 12"/>
                  <a:gd name="T4" fmla="*/ 0 w 21"/>
                  <a:gd name="T5" fmla="*/ 11 h 12"/>
                  <a:gd name="T6" fmla="*/ 5 w 21"/>
                  <a:gd name="T7" fmla="*/ 9 h 12"/>
                  <a:gd name="T8" fmla="*/ 9 w 21"/>
                  <a:gd name="T9" fmla="*/ 7 h 12"/>
                  <a:gd name="T10" fmla="*/ 13 w 21"/>
                  <a:gd name="T11" fmla="*/ 6 h 12"/>
                  <a:gd name="T12" fmla="*/ 20 w 21"/>
                  <a:gd name="T13" fmla="*/ 2 h 12"/>
                  <a:gd name="T14" fmla="*/ 18 w 21"/>
                  <a:gd name="T15" fmla="*/ 0 h 12"/>
                  <a:gd name="T16" fmla="*/ 6 w 21"/>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2">
                    <a:moveTo>
                      <a:pt x="6" y="6"/>
                    </a:moveTo>
                    <a:lnTo>
                      <a:pt x="2" y="8"/>
                    </a:lnTo>
                    <a:lnTo>
                      <a:pt x="0" y="11"/>
                    </a:lnTo>
                    <a:lnTo>
                      <a:pt x="5" y="9"/>
                    </a:lnTo>
                    <a:lnTo>
                      <a:pt x="9" y="7"/>
                    </a:lnTo>
                    <a:lnTo>
                      <a:pt x="13" y="6"/>
                    </a:lnTo>
                    <a:lnTo>
                      <a:pt x="20" y="2"/>
                    </a:lnTo>
                    <a:lnTo>
                      <a:pt x="18" y="0"/>
                    </a:lnTo>
                    <a:lnTo>
                      <a:pt x="6" y="6"/>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9" name="Freeform 879"/>
              <p:cNvSpPr>
                <a:spLocks/>
              </p:cNvSpPr>
              <p:nvPr/>
            </p:nvSpPr>
            <p:spPr bwMode="auto">
              <a:xfrm>
                <a:off x="3001" y="2783"/>
                <a:ext cx="21" cy="14"/>
              </a:xfrm>
              <a:custGeom>
                <a:avLst/>
                <a:gdLst>
                  <a:gd name="T0" fmla="*/ 7 w 21"/>
                  <a:gd name="T1" fmla="*/ 0 h 14"/>
                  <a:gd name="T2" fmla="*/ 0 w 21"/>
                  <a:gd name="T3" fmla="*/ 0 h 14"/>
                  <a:gd name="T4" fmla="*/ 12 w 21"/>
                  <a:gd name="T5" fmla="*/ 13 h 14"/>
                  <a:gd name="T6" fmla="*/ 20 w 21"/>
                  <a:gd name="T7" fmla="*/ 13 h 14"/>
                  <a:gd name="T8" fmla="*/ 7 w 21"/>
                  <a:gd name="T9" fmla="*/ 0 h 14"/>
                </a:gdLst>
                <a:ahLst/>
                <a:cxnLst>
                  <a:cxn ang="0">
                    <a:pos x="T0" y="T1"/>
                  </a:cxn>
                  <a:cxn ang="0">
                    <a:pos x="T2" y="T3"/>
                  </a:cxn>
                  <a:cxn ang="0">
                    <a:pos x="T4" y="T5"/>
                  </a:cxn>
                  <a:cxn ang="0">
                    <a:pos x="T6" y="T7"/>
                  </a:cxn>
                  <a:cxn ang="0">
                    <a:pos x="T8" y="T9"/>
                  </a:cxn>
                </a:cxnLst>
                <a:rect l="0" t="0" r="r" b="b"/>
                <a:pathLst>
                  <a:path w="21" h="14">
                    <a:moveTo>
                      <a:pt x="7" y="0"/>
                    </a:moveTo>
                    <a:lnTo>
                      <a:pt x="0" y="0"/>
                    </a:lnTo>
                    <a:lnTo>
                      <a:pt x="12" y="13"/>
                    </a:lnTo>
                    <a:lnTo>
                      <a:pt x="20" y="13"/>
                    </a:lnTo>
                    <a:lnTo>
                      <a:pt x="7"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0" name="Freeform 880"/>
              <p:cNvSpPr>
                <a:spLocks/>
              </p:cNvSpPr>
              <p:nvPr/>
            </p:nvSpPr>
            <p:spPr bwMode="auto">
              <a:xfrm>
                <a:off x="3001" y="2783"/>
                <a:ext cx="24" cy="14"/>
              </a:xfrm>
              <a:custGeom>
                <a:avLst/>
                <a:gdLst>
                  <a:gd name="T0" fmla="*/ 8 w 24"/>
                  <a:gd name="T1" fmla="*/ 0 h 14"/>
                  <a:gd name="T2" fmla="*/ 0 w 24"/>
                  <a:gd name="T3" fmla="*/ 0 h 14"/>
                  <a:gd name="T4" fmla="*/ 14 w 24"/>
                  <a:gd name="T5" fmla="*/ 13 h 14"/>
                  <a:gd name="T6" fmla="*/ 23 w 24"/>
                  <a:gd name="T7" fmla="*/ 13 h 14"/>
                  <a:gd name="T8" fmla="*/ 8 w 24"/>
                  <a:gd name="T9" fmla="*/ 0 h 14"/>
                </a:gdLst>
                <a:ahLst/>
                <a:cxnLst>
                  <a:cxn ang="0">
                    <a:pos x="T0" y="T1"/>
                  </a:cxn>
                  <a:cxn ang="0">
                    <a:pos x="T2" y="T3"/>
                  </a:cxn>
                  <a:cxn ang="0">
                    <a:pos x="T4" y="T5"/>
                  </a:cxn>
                  <a:cxn ang="0">
                    <a:pos x="T6" y="T7"/>
                  </a:cxn>
                  <a:cxn ang="0">
                    <a:pos x="T8" y="T9"/>
                  </a:cxn>
                </a:cxnLst>
                <a:rect l="0" t="0" r="r" b="b"/>
                <a:pathLst>
                  <a:path w="24" h="14">
                    <a:moveTo>
                      <a:pt x="8" y="0"/>
                    </a:moveTo>
                    <a:lnTo>
                      <a:pt x="0" y="0"/>
                    </a:lnTo>
                    <a:lnTo>
                      <a:pt x="14" y="13"/>
                    </a:lnTo>
                    <a:lnTo>
                      <a:pt x="23" y="13"/>
                    </a:lnTo>
                    <a:lnTo>
                      <a:pt x="8"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1" name="Freeform 881"/>
              <p:cNvSpPr>
                <a:spLocks/>
              </p:cNvSpPr>
              <p:nvPr/>
            </p:nvSpPr>
            <p:spPr bwMode="auto">
              <a:xfrm>
                <a:off x="2996" y="2795"/>
                <a:ext cx="15" cy="2"/>
              </a:xfrm>
              <a:custGeom>
                <a:avLst/>
                <a:gdLst>
                  <a:gd name="T0" fmla="*/ 14 w 15"/>
                  <a:gd name="T1" fmla="*/ 0 h 2"/>
                  <a:gd name="T2" fmla="*/ 0 w 15"/>
                  <a:gd name="T3" fmla="*/ 1 h 2"/>
                  <a:gd name="T4" fmla="*/ 0 w 15"/>
                  <a:gd name="T5" fmla="*/ 1 h 2"/>
                  <a:gd name="T6" fmla="*/ 14 w 15"/>
                  <a:gd name="T7" fmla="*/ 0 h 2"/>
                  <a:gd name="T8" fmla="*/ 14 w 15"/>
                  <a:gd name="T9" fmla="*/ 0 h 2"/>
                </a:gdLst>
                <a:ahLst/>
                <a:cxnLst>
                  <a:cxn ang="0">
                    <a:pos x="T0" y="T1"/>
                  </a:cxn>
                  <a:cxn ang="0">
                    <a:pos x="T2" y="T3"/>
                  </a:cxn>
                  <a:cxn ang="0">
                    <a:pos x="T4" y="T5"/>
                  </a:cxn>
                  <a:cxn ang="0">
                    <a:pos x="T6" y="T7"/>
                  </a:cxn>
                  <a:cxn ang="0">
                    <a:pos x="T8" y="T9"/>
                  </a:cxn>
                </a:cxnLst>
                <a:rect l="0" t="0" r="r" b="b"/>
                <a:pathLst>
                  <a:path w="15" h="2">
                    <a:moveTo>
                      <a:pt x="14" y="0"/>
                    </a:moveTo>
                    <a:lnTo>
                      <a:pt x="0" y="1"/>
                    </a:lnTo>
                    <a:lnTo>
                      <a:pt x="0" y="1"/>
                    </a:lnTo>
                    <a:lnTo>
                      <a:pt x="14" y="0"/>
                    </a:lnTo>
                    <a:lnTo>
                      <a:pt x="14"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2" name="Freeform 882"/>
              <p:cNvSpPr>
                <a:spLocks/>
              </p:cNvSpPr>
              <p:nvPr/>
            </p:nvSpPr>
            <p:spPr bwMode="auto">
              <a:xfrm>
                <a:off x="2996" y="2795"/>
                <a:ext cx="15" cy="2"/>
              </a:xfrm>
              <a:custGeom>
                <a:avLst/>
                <a:gdLst>
                  <a:gd name="T0" fmla="*/ 14 w 15"/>
                  <a:gd name="T1" fmla="*/ 0 h 2"/>
                  <a:gd name="T2" fmla="*/ 0 w 15"/>
                  <a:gd name="T3" fmla="*/ 1 h 2"/>
                  <a:gd name="T4" fmla="*/ 0 w 15"/>
                  <a:gd name="T5" fmla="*/ 1 h 2"/>
                  <a:gd name="T6" fmla="*/ 14 w 15"/>
                  <a:gd name="T7" fmla="*/ 0 h 2"/>
                  <a:gd name="T8" fmla="*/ 14 w 15"/>
                  <a:gd name="T9" fmla="*/ 0 h 2"/>
                </a:gdLst>
                <a:ahLst/>
                <a:cxnLst>
                  <a:cxn ang="0">
                    <a:pos x="T0" y="T1"/>
                  </a:cxn>
                  <a:cxn ang="0">
                    <a:pos x="T2" y="T3"/>
                  </a:cxn>
                  <a:cxn ang="0">
                    <a:pos x="T4" y="T5"/>
                  </a:cxn>
                  <a:cxn ang="0">
                    <a:pos x="T6" y="T7"/>
                  </a:cxn>
                  <a:cxn ang="0">
                    <a:pos x="T8" y="T9"/>
                  </a:cxn>
                </a:cxnLst>
                <a:rect l="0" t="0" r="r" b="b"/>
                <a:pathLst>
                  <a:path w="15" h="2">
                    <a:moveTo>
                      <a:pt x="14" y="0"/>
                    </a:moveTo>
                    <a:lnTo>
                      <a:pt x="0" y="1"/>
                    </a:lnTo>
                    <a:lnTo>
                      <a:pt x="0" y="1"/>
                    </a:lnTo>
                    <a:lnTo>
                      <a:pt x="14" y="0"/>
                    </a:lnTo>
                    <a:lnTo>
                      <a:pt x="14"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3" name="Freeform 883"/>
              <p:cNvSpPr>
                <a:spLocks/>
              </p:cNvSpPr>
              <p:nvPr/>
            </p:nvSpPr>
            <p:spPr bwMode="auto">
              <a:xfrm>
                <a:off x="2996" y="2792"/>
                <a:ext cx="11" cy="1"/>
              </a:xfrm>
              <a:custGeom>
                <a:avLst/>
                <a:gdLst>
                  <a:gd name="T0" fmla="*/ 10 w 11"/>
                  <a:gd name="T1" fmla="*/ 0 h 1"/>
                  <a:gd name="T2" fmla="*/ 0 w 11"/>
                  <a:gd name="T3" fmla="*/ 0 h 1"/>
                  <a:gd name="T4" fmla="*/ 2 w 11"/>
                  <a:gd name="T5" fmla="*/ 0 h 1"/>
                  <a:gd name="T6" fmla="*/ 10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2" y="0"/>
                    </a:lnTo>
                    <a:lnTo>
                      <a:pt x="10"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4" name="Freeform 884"/>
              <p:cNvSpPr>
                <a:spLocks/>
              </p:cNvSpPr>
              <p:nvPr/>
            </p:nvSpPr>
            <p:spPr bwMode="auto">
              <a:xfrm>
                <a:off x="2996" y="2792"/>
                <a:ext cx="11" cy="1"/>
              </a:xfrm>
              <a:custGeom>
                <a:avLst/>
                <a:gdLst>
                  <a:gd name="T0" fmla="*/ 10 w 11"/>
                  <a:gd name="T1" fmla="*/ 0 h 1"/>
                  <a:gd name="T2" fmla="*/ 0 w 11"/>
                  <a:gd name="T3" fmla="*/ 0 h 1"/>
                  <a:gd name="T4" fmla="*/ 2 w 11"/>
                  <a:gd name="T5" fmla="*/ 0 h 1"/>
                  <a:gd name="T6" fmla="*/ 10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2" y="0"/>
                    </a:lnTo>
                    <a:lnTo>
                      <a:pt x="10"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5" name="Freeform 885"/>
              <p:cNvSpPr>
                <a:spLocks/>
              </p:cNvSpPr>
              <p:nvPr/>
            </p:nvSpPr>
            <p:spPr bwMode="auto">
              <a:xfrm>
                <a:off x="2996" y="2788"/>
                <a:ext cx="11" cy="1"/>
              </a:xfrm>
              <a:custGeom>
                <a:avLst/>
                <a:gdLst>
                  <a:gd name="T0" fmla="*/ 10 w 11"/>
                  <a:gd name="T1" fmla="*/ 0 h 1"/>
                  <a:gd name="T2" fmla="*/ 0 w 11"/>
                  <a:gd name="T3" fmla="*/ 0 h 1"/>
                  <a:gd name="T4" fmla="*/ 2 w 11"/>
                  <a:gd name="T5" fmla="*/ 0 h 1"/>
                  <a:gd name="T6" fmla="*/ 9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2" y="0"/>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 name="Freeform 886"/>
              <p:cNvSpPr>
                <a:spLocks/>
              </p:cNvSpPr>
              <p:nvPr/>
            </p:nvSpPr>
            <p:spPr bwMode="auto">
              <a:xfrm>
                <a:off x="2996" y="2788"/>
                <a:ext cx="11" cy="1"/>
              </a:xfrm>
              <a:custGeom>
                <a:avLst/>
                <a:gdLst>
                  <a:gd name="T0" fmla="*/ 10 w 11"/>
                  <a:gd name="T1" fmla="*/ 0 h 1"/>
                  <a:gd name="T2" fmla="*/ 0 w 11"/>
                  <a:gd name="T3" fmla="*/ 0 h 1"/>
                  <a:gd name="T4" fmla="*/ 2 w 11"/>
                  <a:gd name="T5" fmla="*/ 0 h 1"/>
                  <a:gd name="T6" fmla="*/ 9 w 11"/>
                  <a:gd name="T7" fmla="*/ 0 h 1"/>
                  <a:gd name="T8" fmla="*/ 10 w 11"/>
                  <a:gd name="T9" fmla="*/ 0 h 1"/>
                </a:gdLst>
                <a:ahLst/>
                <a:cxnLst>
                  <a:cxn ang="0">
                    <a:pos x="T0" y="T1"/>
                  </a:cxn>
                  <a:cxn ang="0">
                    <a:pos x="T2" y="T3"/>
                  </a:cxn>
                  <a:cxn ang="0">
                    <a:pos x="T4" y="T5"/>
                  </a:cxn>
                  <a:cxn ang="0">
                    <a:pos x="T6" y="T7"/>
                  </a:cxn>
                  <a:cxn ang="0">
                    <a:pos x="T8" y="T9"/>
                  </a:cxn>
                </a:cxnLst>
                <a:rect l="0" t="0" r="r" b="b"/>
                <a:pathLst>
                  <a:path w="11" h="1">
                    <a:moveTo>
                      <a:pt x="10" y="0"/>
                    </a:moveTo>
                    <a:lnTo>
                      <a:pt x="0" y="0"/>
                    </a:lnTo>
                    <a:lnTo>
                      <a:pt x="2" y="0"/>
                    </a:lnTo>
                    <a:lnTo>
                      <a:pt x="9" y="0"/>
                    </a:lnTo>
                    <a:lnTo>
                      <a:pt x="1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 name="Freeform 887"/>
              <p:cNvSpPr>
                <a:spLocks/>
              </p:cNvSpPr>
              <p:nvPr/>
            </p:nvSpPr>
            <p:spPr bwMode="auto">
              <a:xfrm>
                <a:off x="2996" y="2783"/>
                <a:ext cx="6" cy="3"/>
              </a:xfrm>
              <a:custGeom>
                <a:avLst/>
                <a:gdLst>
                  <a:gd name="T0" fmla="*/ 5 w 6"/>
                  <a:gd name="T1" fmla="*/ 1 h 3"/>
                  <a:gd name="T2" fmla="*/ 0 w 6"/>
                  <a:gd name="T3" fmla="*/ 2 h 3"/>
                  <a:gd name="T4" fmla="*/ 5 w 6"/>
                  <a:gd name="T5" fmla="*/ 0 h 3"/>
                  <a:gd name="T6" fmla="*/ 5 w 6"/>
                  <a:gd name="T7" fmla="*/ 1 h 3"/>
                </a:gdLst>
                <a:ahLst/>
                <a:cxnLst>
                  <a:cxn ang="0">
                    <a:pos x="T0" y="T1"/>
                  </a:cxn>
                  <a:cxn ang="0">
                    <a:pos x="T2" y="T3"/>
                  </a:cxn>
                  <a:cxn ang="0">
                    <a:pos x="T4" y="T5"/>
                  </a:cxn>
                  <a:cxn ang="0">
                    <a:pos x="T6" y="T7"/>
                  </a:cxn>
                </a:cxnLst>
                <a:rect l="0" t="0" r="r" b="b"/>
                <a:pathLst>
                  <a:path w="6" h="3">
                    <a:moveTo>
                      <a:pt x="5" y="1"/>
                    </a:moveTo>
                    <a:lnTo>
                      <a:pt x="0" y="2"/>
                    </a:lnTo>
                    <a:lnTo>
                      <a:pt x="5" y="0"/>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 name="Freeform 888"/>
              <p:cNvSpPr>
                <a:spLocks/>
              </p:cNvSpPr>
              <p:nvPr/>
            </p:nvSpPr>
            <p:spPr bwMode="auto">
              <a:xfrm>
                <a:off x="2996" y="2783"/>
                <a:ext cx="6" cy="3"/>
              </a:xfrm>
              <a:custGeom>
                <a:avLst/>
                <a:gdLst>
                  <a:gd name="T0" fmla="*/ 5 w 6"/>
                  <a:gd name="T1" fmla="*/ 1 h 3"/>
                  <a:gd name="T2" fmla="*/ 0 w 6"/>
                  <a:gd name="T3" fmla="*/ 2 h 3"/>
                  <a:gd name="T4" fmla="*/ 5 w 6"/>
                  <a:gd name="T5" fmla="*/ 0 h 3"/>
                  <a:gd name="T6" fmla="*/ 5 w 6"/>
                  <a:gd name="T7" fmla="*/ 1 h 3"/>
                </a:gdLst>
                <a:ahLst/>
                <a:cxnLst>
                  <a:cxn ang="0">
                    <a:pos x="T0" y="T1"/>
                  </a:cxn>
                  <a:cxn ang="0">
                    <a:pos x="T2" y="T3"/>
                  </a:cxn>
                  <a:cxn ang="0">
                    <a:pos x="T4" y="T5"/>
                  </a:cxn>
                  <a:cxn ang="0">
                    <a:pos x="T6" y="T7"/>
                  </a:cxn>
                </a:cxnLst>
                <a:rect l="0" t="0" r="r" b="b"/>
                <a:pathLst>
                  <a:path w="6" h="3">
                    <a:moveTo>
                      <a:pt x="5" y="1"/>
                    </a:moveTo>
                    <a:lnTo>
                      <a:pt x="0" y="2"/>
                    </a:lnTo>
                    <a:lnTo>
                      <a:pt x="5" y="0"/>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9" name="Group 889"/>
              <p:cNvGrpSpPr>
                <a:grpSpLocks/>
              </p:cNvGrpSpPr>
              <p:nvPr/>
            </p:nvGrpSpPr>
            <p:grpSpPr bwMode="auto">
              <a:xfrm>
                <a:off x="2937" y="2792"/>
                <a:ext cx="35" cy="4"/>
                <a:chOff x="2937" y="2792"/>
                <a:chExt cx="35" cy="4"/>
              </a:xfrm>
            </p:grpSpPr>
            <p:sp>
              <p:nvSpPr>
                <p:cNvPr id="300" name="Freeform 890"/>
                <p:cNvSpPr>
                  <a:spLocks/>
                </p:cNvSpPr>
                <p:nvPr/>
              </p:nvSpPr>
              <p:spPr bwMode="auto">
                <a:xfrm>
                  <a:off x="2941" y="2792"/>
                  <a:ext cx="27" cy="1"/>
                </a:xfrm>
                <a:custGeom>
                  <a:avLst/>
                  <a:gdLst>
                    <a:gd name="T0" fmla="*/ 25 w 27"/>
                    <a:gd name="T1" fmla="*/ 0 h 1"/>
                    <a:gd name="T2" fmla="*/ 25 w 27"/>
                    <a:gd name="T3" fmla="*/ 0 h 1"/>
                    <a:gd name="T4" fmla="*/ 0 w 27"/>
                    <a:gd name="T5" fmla="*/ 0 h 1"/>
                    <a:gd name="T6" fmla="*/ 0 w 27"/>
                    <a:gd name="T7" fmla="*/ 0 h 1"/>
                    <a:gd name="T8" fmla="*/ 11 w 27"/>
                    <a:gd name="T9" fmla="*/ 0 h 1"/>
                    <a:gd name="T10" fmla="*/ 19 w 27"/>
                    <a:gd name="T11" fmla="*/ 0 h 1"/>
                    <a:gd name="T12" fmla="*/ 26 w 27"/>
                    <a:gd name="T13" fmla="*/ 0 h 1"/>
                    <a:gd name="T14" fmla="*/ 26 w 27"/>
                    <a:gd name="T15" fmla="*/ 0 h 1"/>
                    <a:gd name="T16" fmla="*/ 25 w 27"/>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
                      <a:moveTo>
                        <a:pt x="25" y="0"/>
                      </a:moveTo>
                      <a:lnTo>
                        <a:pt x="25" y="0"/>
                      </a:lnTo>
                      <a:lnTo>
                        <a:pt x="0" y="0"/>
                      </a:lnTo>
                      <a:lnTo>
                        <a:pt x="0" y="0"/>
                      </a:lnTo>
                      <a:lnTo>
                        <a:pt x="11" y="0"/>
                      </a:lnTo>
                      <a:lnTo>
                        <a:pt x="19" y="0"/>
                      </a:lnTo>
                      <a:lnTo>
                        <a:pt x="26" y="0"/>
                      </a:lnTo>
                      <a:lnTo>
                        <a:pt x="26" y="0"/>
                      </a:lnTo>
                      <a:lnTo>
                        <a:pt x="25"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 name="Freeform 891"/>
                <p:cNvSpPr>
                  <a:spLocks/>
                </p:cNvSpPr>
                <p:nvPr/>
              </p:nvSpPr>
              <p:spPr bwMode="auto">
                <a:xfrm>
                  <a:off x="2941" y="2792"/>
                  <a:ext cx="31" cy="4"/>
                </a:xfrm>
                <a:custGeom>
                  <a:avLst/>
                  <a:gdLst>
                    <a:gd name="T0" fmla="*/ 29 w 31"/>
                    <a:gd name="T1" fmla="*/ 0 h 4"/>
                    <a:gd name="T2" fmla="*/ 29 w 31"/>
                    <a:gd name="T3" fmla="*/ 0 h 4"/>
                    <a:gd name="T4" fmla="*/ 0 w 31"/>
                    <a:gd name="T5" fmla="*/ 1 h 4"/>
                    <a:gd name="T6" fmla="*/ 0 w 31"/>
                    <a:gd name="T7" fmla="*/ 1 h 4"/>
                    <a:gd name="T8" fmla="*/ 12 w 31"/>
                    <a:gd name="T9" fmla="*/ 2 h 4"/>
                    <a:gd name="T10" fmla="*/ 22 w 31"/>
                    <a:gd name="T11" fmla="*/ 3 h 4"/>
                    <a:gd name="T12" fmla="*/ 30 w 31"/>
                    <a:gd name="T13" fmla="*/ 3 h 4"/>
                    <a:gd name="T14" fmla="*/ 30 w 31"/>
                    <a:gd name="T15" fmla="*/ 0 h 4"/>
                    <a:gd name="T16" fmla="*/ 29 w 31"/>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
                      <a:moveTo>
                        <a:pt x="29" y="0"/>
                      </a:moveTo>
                      <a:lnTo>
                        <a:pt x="29" y="0"/>
                      </a:lnTo>
                      <a:lnTo>
                        <a:pt x="0" y="1"/>
                      </a:lnTo>
                      <a:lnTo>
                        <a:pt x="0" y="1"/>
                      </a:lnTo>
                      <a:lnTo>
                        <a:pt x="12" y="2"/>
                      </a:lnTo>
                      <a:lnTo>
                        <a:pt x="22" y="3"/>
                      </a:lnTo>
                      <a:lnTo>
                        <a:pt x="30" y="3"/>
                      </a:lnTo>
                      <a:lnTo>
                        <a:pt x="30" y="0"/>
                      </a:lnTo>
                      <a:lnTo>
                        <a:pt x="29"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2" name="Freeform 892"/>
                <p:cNvSpPr>
                  <a:spLocks/>
                </p:cNvSpPr>
                <p:nvPr/>
              </p:nvSpPr>
              <p:spPr bwMode="auto">
                <a:xfrm>
                  <a:off x="2937" y="2792"/>
                  <a:ext cx="5" cy="1"/>
                </a:xfrm>
                <a:custGeom>
                  <a:avLst/>
                  <a:gdLst>
                    <a:gd name="T0" fmla="*/ 4 w 5"/>
                    <a:gd name="T1" fmla="*/ 0 h 1"/>
                    <a:gd name="T2" fmla="*/ 4 w 5"/>
                    <a:gd name="T3" fmla="*/ 0 h 1"/>
                    <a:gd name="T4" fmla="*/ 0 w 5"/>
                    <a:gd name="T5" fmla="*/ 0 h 1"/>
                    <a:gd name="T6" fmla="*/ 0 w 5"/>
                    <a:gd name="T7" fmla="*/ 0 h 1"/>
                    <a:gd name="T8" fmla="*/ 4 w 5"/>
                    <a:gd name="T9" fmla="*/ 0 h 1"/>
                  </a:gdLst>
                  <a:ahLst/>
                  <a:cxnLst>
                    <a:cxn ang="0">
                      <a:pos x="T0" y="T1"/>
                    </a:cxn>
                    <a:cxn ang="0">
                      <a:pos x="T2" y="T3"/>
                    </a:cxn>
                    <a:cxn ang="0">
                      <a:pos x="T4" y="T5"/>
                    </a:cxn>
                    <a:cxn ang="0">
                      <a:pos x="T6" y="T7"/>
                    </a:cxn>
                    <a:cxn ang="0">
                      <a:pos x="T8" y="T9"/>
                    </a:cxn>
                  </a:cxnLst>
                  <a:rect l="0" t="0" r="r" b="b"/>
                  <a:pathLst>
                    <a:path w="5" h="1">
                      <a:moveTo>
                        <a:pt x="4" y="0"/>
                      </a:moveTo>
                      <a:lnTo>
                        <a:pt x="4" y="0"/>
                      </a:lnTo>
                      <a:lnTo>
                        <a:pt x="0" y="0"/>
                      </a:lnTo>
                      <a:lnTo>
                        <a:pt x="0" y="0"/>
                      </a:lnTo>
                      <a:lnTo>
                        <a:pt x="4"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3" name="Freeform 893"/>
                <p:cNvSpPr>
                  <a:spLocks/>
                </p:cNvSpPr>
                <p:nvPr/>
              </p:nvSpPr>
              <p:spPr bwMode="auto">
                <a:xfrm>
                  <a:off x="2937" y="2792"/>
                  <a:ext cx="10" cy="4"/>
                </a:xfrm>
                <a:custGeom>
                  <a:avLst/>
                  <a:gdLst>
                    <a:gd name="T0" fmla="*/ 8 w 10"/>
                    <a:gd name="T1" fmla="*/ 3 h 4"/>
                    <a:gd name="T2" fmla="*/ 9 w 10"/>
                    <a:gd name="T3" fmla="*/ 0 h 4"/>
                    <a:gd name="T4" fmla="*/ 0 w 10"/>
                    <a:gd name="T5" fmla="*/ 0 h 4"/>
                    <a:gd name="T6" fmla="*/ 0 w 10"/>
                    <a:gd name="T7" fmla="*/ 2 h 4"/>
                    <a:gd name="T8" fmla="*/ 8 w 10"/>
                    <a:gd name="T9" fmla="*/ 3 h 4"/>
                  </a:gdLst>
                  <a:ahLst/>
                  <a:cxnLst>
                    <a:cxn ang="0">
                      <a:pos x="T0" y="T1"/>
                    </a:cxn>
                    <a:cxn ang="0">
                      <a:pos x="T2" y="T3"/>
                    </a:cxn>
                    <a:cxn ang="0">
                      <a:pos x="T4" y="T5"/>
                    </a:cxn>
                    <a:cxn ang="0">
                      <a:pos x="T6" y="T7"/>
                    </a:cxn>
                    <a:cxn ang="0">
                      <a:pos x="T8" y="T9"/>
                    </a:cxn>
                  </a:cxnLst>
                  <a:rect l="0" t="0" r="r" b="b"/>
                  <a:pathLst>
                    <a:path w="10" h="4">
                      <a:moveTo>
                        <a:pt x="8" y="3"/>
                      </a:moveTo>
                      <a:lnTo>
                        <a:pt x="9" y="0"/>
                      </a:lnTo>
                      <a:lnTo>
                        <a:pt x="0" y="0"/>
                      </a:lnTo>
                      <a:lnTo>
                        <a:pt x="0" y="2"/>
                      </a:lnTo>
                      <a:lnTo>
                        <a:pt x="8" y="3"/>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4" name="Freeform 894"/>
                <p:cNvSpPr>
                  <a:spLocks/>
                </p:cNvSpPr>
                <p:nvPr/>
              </p:nvSpPr>
              <p:spPr bwMode="auto">
                <a:xfrm>
                  <a:off x="2950" y="2792"/>
                  <a:ext cx="18" cy="1"/>
                </a:xfrm>
                <a:custGeom>
                  <a:avLst/>
                  <a:gdLst>
                    <a:gd name="T0" fmla="*/ 17 w 18"/>
                    <a:gd name="T1" fmla="*/ 0 h 1"/>
                    <a:gd name="T2" fmla="*/ 0 w 18"/>
                    <a:gd name="T3" fmla="*/ 0 h 1"/>
                    <a:gd name="T4" fmla="*/ 7 w 18"/>
                    <a:gd name="T5" fmla="*/ 0 h 1"/>
                    <a:gd name="T6" fmla="*/ 14 w 18"/>
                    <a:gd name="T7" fmla="*/ 0 h 1"/>
                    <a:gd name="T8" fmla="*/ 17 w 18"/>
                    <a:gd name="T9" fmla="*/ 0 h 1"/>
                    <a:gd name="T10" fmla="*/ 17 w 18"/>
                    <a:gd name="T11" fmla="*/ 0 h 1"/>
                  </a:gdLst>
                  <a:ahLst/>
                  <a:cxnLst>
                    <a:cxn ang="0">
                      <a:pos x="T0" y="T1"/>
                    </a:cxn>
                    <a:cxn ang="0">
                      <a:pos x="T2" y="T3"/>
                    </a:cxn>
                    <a:cxn ang="0">
                      <a:pos x="T4" y="T5"/>
                    </a:cxn>
                    <a:cxn ang="0">
                      <a:pos x="T6" y="T7"/>
                    </a:cxn>
                    <a:cxn ang="0">
                      <a:pos x="T8" y="T9"/>
                    </a:cxn>
                    <a:cxn ang="0">
                      <a:pos x="T10" y="T11"/>
                    </a:cxn>
                  </a:cxnLst>
                  <a:rect l="0" t="0" r="r" b="b"/>
                  <a:pathLst>
                    <a:path w="18" h="1">
                      <a:moveTo>
                        <a:pt x="17" y="0"/>
                      </a:moveTo>
                      <a:lnTo>
                        <a:pt x="0" y="0"/>
                      </a:lnTo>
                      <a:lnTo>
                        <a:pt x="7" y="0"/>
                      </a:lnTo>
                      <a:lnTo>
                        <a:pt x="14" y="0"/>
                      </a:lnTo>
                      <a:lnTo>
                        <a:pt x="17" y="0"/>
                      </a:lnTo>
                      <a:lnTo>
                        <a:pt x="1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 name="Freeform 895"/>
                <p:cNvSpPr>
                  <a:spLocks/>
                </p:cNvSpPr>
                <p:nvPr/>
              </p:nvSpPr>
              <p:spPr bwMode="auto">
                <a:xfrm>
                  <a:off x="2950" y="2792"/>
                  <a:ext cx="18" cy="1"/>
                </a:xfrm>
                <a:custGeom>
                  <a:avLst/>
                  <a:gdLst>
                    <a:gd name="T0" fmla="*/ 17 w 18"/>
                    <a:gd name="T1" fmla="*/ 0 h 1"/>
                    <a:gd name="T2" fmla="*/ 0 w 18"/>
                    <a:gd name="T3" fmla="*/ 0 h 1"/>
                    <a:gd name="T4" fmla="*/ 7 w 18"/>
                    <a:gd name="T5" fmla="*/ 0 h 1"/>
                    <a:gd name="T6" fmla="*/ 14 w 18"/>
                    <a:gd name="T7" fmla="*/ 0 h 1"/>
                    <a:gd name="T8" fmla="*/ 17 w 18"/>
                    <a:gd name="T9" fmla="*/ 0 h 1"/>
                    <a:gd name="T10" fmla="*/ 17 w 18"/>
                    <a:gd name="T11" fmla="*/ 0 h 1"/>
                  </a:gdLst>
                  <a:ahLst/>
                  <a:cxnLst>
                    <a:cxn ang="0">
                      <a:pos x="T0" y="T1"/>
                    </a:cxn>
                    <a:cxn ang="0">
                      <a:pos x="T2" y="T3"/>
                    </a:cxn>
                    <a:cxn ang="0">
                      <a:pos x="T4" y="T5"/>
                    </a:cxn>
                    <a:cxn ang="0">
                      <a:pos x="T6" y="T7"/>
                    </a:cxn>
                    <a:cxn ang="0">
                      <a:pos x="T8" y="T9"/>
                    </a:cxn>
                    <a:cxn ang="0">
                      <a:pos x="T10" y="T11"/>
                    </a:cxn>
                  </a:cxnLst>
                  <a:rect l="0" t="0" r="r" b="b"/>
                  <a:pathLst>
                    <a:path w="18" h="1">
                      <a:moveTo>
                        <a:pt x="17" y="0"/>
                      </a:moveTo>
                      <a:lnTo>
                        <a:pt x="0" y="0"/>
                      </a:lnTo>
                      <a:lnTo>
                        <a:pt x="7" y="0"/>
                      </a:lnTo>
                      <a:lnTo>
                        <a:pt x="14" y="0"/>
                      </a:lnTo>
                      <a:lnTo>
                        <a:pt x="17" y="0"/>
                      </a:lnTo>
                      <a:lnTo>
                        <a:pt x="17"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6" name="Freeform 896"/>
                <p:cNvSpPr>
                  <a:spLocks/>
                </p:cNvSpPr>
                <p:nvPr/>
              </p:nvSpPr>
              <p:spPr bwMode="auto">
                <a:xfrm>
                  <a:off x="2938" y="2792"/>
                  <a:ext cx="4" cy="1"/>
                </a:xfrm>
                <a:custGeom>
                  <a:avLst/>
                  <a:gdLst>
                    <a:gd name="T0" fmla="*/ 3 w 4"/>
                    <a:gd name="T1" fmla="*/ 0 h 1"/>
                    <a:gd name="T2" fmla="*/ 0 w 4"/>
                    <a:gd name="T3" fmla="*/ 0 h 1"/>
                    <a:gd name="T4" fmla="*/ 0 w 4"/>
                    <a:gd name="T5" fmla="*/ 0 h 1"/>
                    <a:gd name="T6" fmla="*/ 3 w 4"/>
                    <a:gd name="T7" fmla="*/ 0 h 1"/>
                    <a:gd name="T8" fmla="*/ 3 w 4"/>
                    <a:gd name="T9" fmla="*/ 0 h 1"/>
                  </a:gdLst>
                  <a:ahLst/>
                  <a:cxnLst>
                    <a:cxn ang="0">
                      <a:pos x="T0" y="T1"/>
                    </a:cxn>
                    <a:cxn ang="0">
                      <a:pos x="T2" y="T3"/>
                    </a:cxn>
                    <a:cxn ang="0">
                      <a:pos x="T4" y="T5"/>
                    </a:cxn>
                    <a:cxn ang="0">
                      <a:pos x="T6" y="T7"/>
                    </a:cxn>
                    <a:cxn ang="0">
                      <a:pos x="T8" y="T9"/>
                    </a:cxn>
                  </a:cxnLst>
                  <a:rect l="0" t="0" r="r" b="b"/>
                  <a:pathLst>
                    <a:path w="4" h="1">
                      <a:moveTo>
                        <a:pt x="3" y="0"/>
                      </a:moveTo>
                      <a:lnTo>
                        <a:pt x="0" y="0"/>
                      </a:lnTo>
                      <a:lnTo>
                        <a:pt x="0" y="0"/>
                      </a:lnTo>
                      <a:lnTo>
                        <a:pt x="3" y="0"/>
                      </a:lnTo>
                      <a:lnTo>
                        <a:pt x="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 name="Freeform 897"/>
                <p:cNvSpPr>
                  <a:spLocks/>
                </p:cNvSpPr>
                <p:nvPr/>
              </p:nvSpPr>
              <p:spPr bwMode="auto">
                <a:xfrm>
                  <a:off x="2938" y="2792"/>
                  <a:ext cx="4" cy="1"/>
                </a:xfrm>
                <a:custGeom>
                  <a:avLst/>
                  <a:gdLst>
                    <a:gd name="T0" fmla="*/ 3 w 4"/>
                    <a:gd name="T1" fmla="*/ 0 h 1"/>
                    <a:gd name="T2" fmla="*/ 0 w 4"/>
                    <a:gd name="T3" fmla="*/ 0 h 1"/>
                    <a:gd name="T4" fmla="*/ 0 w 4"/>
                    <a:gd name="T5" fmla="*/ 0 h 1"/>
                    <a:gd name="T6" fmla="*/ 3 w 4"/>
                    <a:gd name="T7" fmla="*/ 0 h 1"/>
                    <a:gd name="T8" fmla="*/ 3 w 4"/>
                    <a:gd name="T9" fmla="*/ 0 h 1"/>
                  </a:gdLst>
                  <a:ahLst/>
                  <a:cxnLst>
                    <a:cxn ang="0">
                      <a:pos x="T0" y="T1"/>
                    </a:cxn>
                    <a:cxn ang="0">
                      <a:pos x="T2" y="T3"/>
                    </a:cxn>
                    <a:cxn ang="0">
                      <a:pos x="T4" y="T5"/>
                    </a:cxn>
                    <a:cxn ang="0">
                      <a:pos x="T6" y="T7"/>
                    </a:cxn>
                    <a:cxn ang="0">
                      <a:pos x="T8" y="T9"/>
                    </a:cxn>
                  </a:cxnLst>
                  <a:rect l="0" t="0" r="r" b="b"/>
                  <a:pathLst>
                    <a:path w="4" h="1">
                      <a:moveTo>
                        <a:pt x="3" y="0"/>
                      </a:moveTo>
                      <a:lnTo>
                        <a:pt x="0" y="0"/>
                      </a:lnTo>
                      <a:lnTo>
                        <a:pt x="0" y="0"/>
                      </a:lnTo>
                      <a:lnTo>
                        <a:pt x="3" y="0"/>
                      </a:lnTo>
                      <a:lnTo>
                        <a:pt x="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0" name="Freeform 898"/>
              <p:cNvSpPr>
                <a:spLocks/>
              </p:cNvSpPr>
              <p:nvPr/>
            </p:nvSpPr>
            <p:spPr bwMode="auto">
              <a:xfrm>
                <a:off x="2967" y="2783"/>
                <a:ext cx="30" cy="14"/>
              </a:xfrm>
              <a:custGeom>
                <a:avLst/>
                <a:gdLst>
                  <a:gd name="T0" fmla="*/ 23 w 30"/>
                  <a:gd name="T1" fmla="*/ 0 h 14"/>
                  <a:gd name="T2" fmla="*/ 9 w 30"/>
                  <a:gd name="T3" fmla="*/ 0 h 14"/>
                  <a:gd name="T4" fmla="*/ 4 w 30"/>
                  <a:gd name="T5" fmla="*/ 1 h 14"/>
                  <a:gd name="T6" fmla="*/ 1 w 30"/>
                  <a:gd name="T7" fmla="*/ 4 h 14"/>
                  <a:gd name="T8" fmla="*/ 0 w 30"/>
                  <a:gd name="T9" fmla="*/ 7 h 14"/>
                  <a:gd name="T10" fmla="*/ 2 w 30"/>
                  <a:gd name="T11" fmla="*/ 10 h 14"/>
                  <a:gd name="T12" fmla="*/ 7 w 30"/>
                  <a:gd name="T13" fmla="*/ 11 h 14"/>
                  <a:gd name="T14" fmla="*/ 12 w 30"/>
                  <a:gd name="T15" fmla="*/ 13 h 14"/>
                  <a:gd name="T16" fmla="*/ 25 w 30"/>
                  <a:gd name="T17" fmla="*/ 10 h 14"/>
                  <a:gd name="T18" fmla="*/ 28 w 30"/>
                  <a:gd name="T19" fmla="*/ 8 h 14"/>
                  <a:gd name="T20" fmla="*/ 29 w 30"/>
                  <a:gd name="T21" fmla="*/ 6 h 14"/>
                  <a:gd name="T22" fmla="*/ 29 w 30"/>
                  <a:gd name="T23" fmla="*/ 4 h 14"/>
                  <a:gd name="T24" fmla="*/ 28 w 30"/>
                  <a:gd name="T25" fmla="*/ 1 h 14"/>
                  <a:gd name="T26" fmla="*/ 26 w 30"/>
                  <a:gd name="T27" fmla="*/ 0 h 14"/>
                  <a:gd name="T28" fmla="*/ 23 w 30"/>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4">
                    <a:moveTo>
                      <a:pt x="23" y="0"/>
                    </a:moveTo>
                    <a:lnTo>
                      <a:pt x="9" y="0"/>
                    </a:lnTo>
                    <a:lnTo>
                      <a:pt x="4" y="1"/>
                    </a:lnTo>
                    <a:lnTo>
                      <a:pt x="1" y="4"/>
                    </a:lnTo>
                    <a:lnTo>
                      <a:pt x="0" y="7"/>
                    </a:lnTo>
                    <a:lnTo>
                      <a:pt x="2" y="10"/>
                    </a:lnTo>
                    <a:lnTo>
                      <a:pt x="7" y="11"/>
                    </a:lnTo>
                    <a:lnTo>
                      <a:pt x="12" y="13"/>
                    </a:lnTo>
                    <a:lnTo>
                      <a:pt x="25" y="10"/>
                    </a:lnTo>
                    <a:lnTo>
                      <a:pt x="28" y="8"/>
                    </a:lnTo>
                    <a:lnTo>
                      <a:pt x="29" y="6"/>
                    </a:lnTo>
                    <a:lnTo>
                      <a:pt x="29" y="4"/>
                    </a:lnTo>
                    <a:lnTo>
                      <a:pt x="28" y="1"/>
                    </a:lnTo>
                    <a:lnTo>
                      <a:pt x="26" y="0"/>
                    </a:lnTo>
                    <a:lnTo>
                      <a:pt x="23" y="0"/>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1" name="Freeform 899"/>
              <p:cNvSpPr>
                <a:spLocks/>
              </p:cNvSpPr>
              <p:nvPr/>
            </p:nvSpPr>
            <p:spPr bwMode="auto">
              <a:xfrm>
                <a:off x="2967" y="2783"/>
                <a:ext cx="30" cy="16"/>
              </a:xfrm>
              <a:custGeom>
                <a:avLst/>
                <a:gdLst>
                  <a:gd name="T0" fmla="*/ 23 w 30"/>
                  <a:gd name="T1" fmla="*/ 0 h 16"/>
                  <a:gd name="T2" fmla="*/ 9 w 30"/>
                  <a:gd name="T3" fmla="*/ 0 h 16"/>
                  <a:gd name="T4" fmla="*/ 4 w 30"/>
                  <a:gd name="T5" fmla="*/ 1 h 16"/>
                  <a:gd name="T6" fmla="*/ 1 w 30"/>
                  <a:gd name="T7" fmla="*/ 4 h 16"/>
                  <a:gd name="T8" fmla="*/ 0 w 30"/>
                  <a:gd name="T9" fmla="*/ 8 h 16"/>
                  <a:gd name="T10" fmla="*/ 2 w 30"/>
                  <a:gd name="T11" fmla="*/ 11 h 16"/>
                  <a:gd name="T12" fmla="*/ 7 w 30"/>
                  <a:gd name="T13" fmla="*/ 13 h 16"/>
                  <a:gd name="T14" fmla="*/ 12 w 30"/>
                  <a:gd name="T15" fmla="*/ 15 h 16"/>
                  <a:gd name="T16" fmla="*/ 25 w 30"/>
                  <a:gd name="T17" fmla="*/ 12 h 16"/>
                  <a:gd name="T18" fmla="*/ 28 w 30"/>
                  <a:gd name="T19" fmla="*/ 9 h 16"/>
                  <a:gd name="T20" fmla="*/ 29 w 30"/>
                  <a:gd name="T21" fmla="*/ 7 h 16"/>
                  <a:gd name="T22" fmla="*/ 29 w 30"/>
                  <a:gd name="T23" fmla="*/ 4 h 16"/>
                  <a:gd name="T24" fmla="*/ 28 w 30"/>
                  <a:gd name="T25" fmla="*/ 1 h 16"/>
                  <a:gd name="T26" fmla="*/ 26 w 30"/>
                  <a:gd name="T27" fmla="*/ 0 h 16"/>
                  <a:gd name="T28" fmla="*/ 23 w 30"/>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23" y="0"/>
                    </a:moveTo>
                    <a:lnTo>
                      <a:pt x="9" y="0"/>
                    </a:lnTo>
                    <a:lnTo>
                      <a:pt x="4" y="1"/>
                    </a:lnTo>
                    <a:lnTo>
                      <a:pt x="1" y="4"/>
                    </a:lnTo>
                    <a:lnTo>
                      <a:pt x="0" y="8"/>
                    </a:lnTo>
                    <a:lnTo>
                      <a:pt x="2" y="11"/>
                    </a:lnTo>
                    <a:lnTo>
                      <a:pt x="7" y="13"/>
                    </a:lnTo>
                    <a:lnTo>
                      <a:pt x="12" y="15"/>
                    </a:lnTo>
                    <a:lnTo>
                      <a:pt x="25" y="12"/>
                    </a:lnTo>
                    <a:lnTo>
                      <a:pt x="28" y="9"/>
                    </a:lnTo>
                    <a:lnTo>
                      <a:pt x="29" y="7"/>
                    </a:lnTo>
                    <a:lnTo>
                      <a:pt x="29" y="4"/>
                    </a:lnTo>
                    <a:lnTo>
                      <a:pt x="28" y="1"/>
                    </a:lnTo>
                    <a:lnTo>
                      <a:pt x="26" y="0"/>
                    </a:lnTo>
                    <a:lnTo>
                      <a:pt x="23" y="0"/>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2" name="Freeform 900"/>
              <p:cNvSpPr>
                <a:spLocks/>
              </p:cNvSpPr>
              <p:nvPr/>
            </p:nvSpPr>
            <p:spPr bwMode="auto">
              <a:xfrm>
                <a:off x="2982" y="2781"/>
                <a:ext cx="10" cy="5"/>
              </a:xfrm>
              <a:custGeom>
                <a:avLst/>
                <a:gdLst>
                  <a:gd name="T0" fmla="*/ 9 w 10"/>
                  <a:gd name="T1" fmla="*/ 2 h 5"/>
                  <a:gd name="T2" fmla="*/ 7 w 10"/>
                  <a:gd name="T3" fmla="*/ 1 h 5"/>
                  <a:gd name="T4" fmla="*/ 4 w 10"/>
                  <a:gd name="T5" fmla="*/ 0 h 5"/>
                  <a:gd name="T6" fmla="*/ 1 w 10"/>
                  <a:gd name="T7" fmla="*/ 1 h 5"/>
                  <a:gd name="T8" fmla="*/ 0 w 10"/>
                  <a:gd name="T9" fmla="*/ 1 h 5"/>
                  <a:gd name="T10" fmla="*/ 0 w 10"/>
                  <a:gd name="T11" fmla="*/ 3 h 5"/>
                  <a:gd name="T12" fmla="*/ 3 w 10"/>
                  <a:gd name="T13" fmla="*/ 4 h 5"/>
                  <a:gd name="T14" fmla="*/ 6 w 10"/>
                  <a:gd name="T15" fmla="*/ 4 h 5"/>
                  <a:gd name="T16" fmla="*/ 7 w 10"/>
                  <a:gd name="T17" fmla="*/ 4 h 5"/>
                  <a:gd name="T18" fmla="*/ 9 w 10"/>
                  <a:gd name="T19" fmla="*/ 3 h 5"/>
                  <a:gd name="T20" fmla="*/ 9 w 10"/>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5">
                    <a:moveTo>
                      <a:pt x="9" y="2"/>
                    </a:moveTo>
                    <a:lnTo>
                      <a:pt x="7" y="1"/>
                    </a:lnTo>
                    <a:lnTo>
                      <a:pt x="4" y="0"/>
                    </a:lnTo>
                    <a:lnTo>
                      <a:pt x="1" y="1"/>
                    </a:lnTo>
                    <a:lnTo>
                      <a:pt x="0" y="1"/>
                    </a:lnTo>
                    <a:lnTo>
                      <a:pt x="0" y="3"/>
                    </a:lnTo>
                    <a:lnTo>
                      <a:pt x="3" y="4"/>
                    </a:lnTo>
                    <a:lnTo>
                      <a:pt x="6" y="4"/>
                    </a:lnTo>
                    <a:lnTo>
                      <a:pt x="7" y="4"/>
                    </a:lnTo>
                    <a:lnTo>
                      <a:pt x="9" y="3"/>
                    </a:lnTo>
                    <a:lnTo>
                      <a:pt x="9" y="2"/>
                    </a:lnTo>
                  </a:path>
                </a:pathLst>
              </a:custGeom>
              <a:solidFill>
                <a:srgbClr val="CC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3" name="Freeform 901"/>
              <p:cNvSpPr>
                <a:spLocks/>
              </p:cNvSpPr>
              <p:nvPr/>
            </p:nvSpPr>
            <p:spPr bwMode="auto">
              <a:xfrm>
                <a:off x="2982" y="2781"/>
                <a:ext cx="11" cy="8"/>
              </a:xfrm>
              <a:custGeom>
                <a:avLst/>
                <a:gdLst>
                  <a:gd name="T0" fmla="*/ 10 w 11"/>
                  <a:gd name="T1" fmla="*/ 4 h 8"/>
                  <a:gd name="T2" fmla="*/ 7 w 11"/>
                  <a:gd name="T3" fmla="*/ 1 h 8"/>
                  <a:gd name="T4" fmla="*/ 4 w 11"/>
                  <a:gd name="T5" fmla="*/ 0 h 8"/>
                  <a:gd name="T6" fmla="*/ 1 w 11"/>
                  <a:gd name="T7" fmla="*/ 1 h 8"/>
                  <a:gd name="T8" fmla="*/ 0 w 11"/>
                  <a:gd name="T9" fmla="*/ 3 h 8"/>
                  <a:gd name="T10" fmla="*/ 0 w 11"/>
                  <a:gd name="T11" fmla="*/ 6 h 8"/>
                  <a:gd name="T12" fmla="*/ 3 w 11"/>
                  <a:gd name="T13" fmla="*/ 7 h 8"/>
                  <a:gd name="T14" fmla="*/ 6 w 11"/>
                  <a:gd name="T15" fmla="*/ 7 h 8"/>
                  <a:gd name="T16" fmla="*/ 8 w 11"/>
                  <a:gd name="T17" fmla="*/ 7 h 8"/>
                  <a:gd name="T18" fmla="*/ 10 w 11"/>
                  <a:gd name="T19" fmla="*/ 6 h 8"/>
                  <a:gd name="T20" fmla="*/ 10 w 11"/>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8">
                    <a:moveTo>
                      <a:pt x="10" y="4"/>
                    </a:moveTo>
                    <a:lnTo>
                      <a:pt x="7" y="1"/>
                    </a:lnTo>
                    <a:lnTo>
                      <a:pt x="4" y="0"/>
                    </a:lnTo>
                    <a:lnTo>
                      <a:pt x="1" y="1"/>
                    </a:lnTo>
                    <a:lnTo>
                      <a:pt x="0" y="3"/>
                    </a:lnTo>
                    <a:lnTo>
                      <a:pt x="0" y="6"/>
                    </a:lnTo>
                    <a:lnTo>
                      <a:pt x="3" y="7"/>
                    </a:lnTo>
                    <a:lnTo>
                      <a:pt x="6" y="7"/>
                    </a:lnTo>
                    <a:lnTo>
                      <a:pt x="8" y="7"/>
                    </a:lnTo>
                    <a:lnTo>
                      <a:pt x="10" y="6"/>
                    </a:lnTo>
                    <a:lnTo>
                      <a:pt x="10" y="4"/>
                    </a:lnTo>
                  </a:path>
                </a:pathLst>
              </a:custGeom>
              <a:solidFill>
                <a:srgbClr val="CC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4" name="Freeform 902"/>
              <p:cNvSpPr>
                <a:spLocks/>
              </p:cNvSpPr>
              <p:nvPr/>
            </p:nvSpPr>
            <p:spPr bwMode="auto">
              <a:xfrm>
                <a:off x="2991" y="2792"/>
                <a:ext cx="6" cy="4"/>
              </a:xfrm>
              <a:custGeom>
                <a:avLst/>
                <a:gdLst>
                  <a:gd name="T0" fmla="*/ 5 w 6"/>
                  <a:gd name="T1" fmla="*/ 1 h 4"/>
                  <a:gd name="T2" fmla="*/ 0 w 6"/>
                  <a:gd name="T3" fmla="*/ 0 h 4"/>
                  <a:gd name="T4" fmla="*/ 2 w 6"/>
                  <a:gd name="T5" fmla="*/ 1 h 4"/>
                  <a:gd name="T6" fmla="*/ 3 w 6"/>
                  <a:gd name="T7" fmla="*/ 3 h 4"/>
                  <a:gd name="T8" fmla="*/ 4 w 6"/>
                  <a:gd name="T9" fmla="*/ 1 h 4"/>
                  <a:gd name="T10" fmla="*/ 5 w 6"/>
                  <a:gd name="T11" fmla="*/ 1 h 4"/>
                </a:gdLst>
                <a:ahLst/>
                <a:cxnLst>
                  <a:cxn ang="0">
                    <a:pos x="T0" y="T1"/>
                  </a:cxn>
                  <a:cxn ang="0">
                    <a:pos x="T2" y="T3"/>
                  </a:cxn>
                  <a:cxn ang="0">
                    <a:pos x="T4" y="T5"/>
                  </a:cxn>
                  <a:cxn ang="0">
                    <a:pos x="T6" y="T7"/>
                  </a:cxn>
                  <a:cxn ang="0">
                    <a:pos x="T8" y="T9"/>
                  </a:cxn>
                  <a:cxn ang="0">
                    <a:pos x="T10" y="T11"/>
                  </a:cxn>
                </a:cxnLst>
                <a:rect l="0" t="0" r="r" b="b"/>
                <a:pathLst>
                  <a:path w="6" h="4">
                    <a:moveTo>
                      <a:pt x="5" y="1"/>
                    </a:moveTo>
                    <a:lnTo>
                      <a:pt x="0" y="0"/>
                    </a:lnTo>
                    <a:lnTo>
                      <a:pt x="2" y="1"/>
                    </a:lnTo>
                    <a:lnTo>
                      <a:pt x="3" y="3"/>
                    </a:lnTo>
                    <a:lnTo>
                      <a:pt x="4" y="1"/>
                    </a:lnTo>
                    <a:lnTo>
                      <a:pt x="5"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5" name="Freeform 903"/>
              <p:cNvSpPr>
                <a:spLocks/>
              </p:cNvSpPr>
              <p:nvPr/>
            </p:nvSpPr>
            <p:spPr bwMode="auto">
              <a:xfrm>
                <a:off x="2991" y="2792"/>
                <a:ext cx="6" cy="5"/>
              </a:xfrm>
              <a:custGeom>
                <a:avLst/>
                <a:gdLst>
                  <a:gd name="T0" fmla="*/ 5 w 6"/>
                  <a:gd name="T1" fmla="*/ 1 h 5"/>
                  <a:gd name="T2" fmla="*/ 0 w 6"/>
                  <a:gd name="T3" fmla="*/ 0 h 5"/>
                  <a:gd name="T4" fmla="*/ 2 w 6"/>
                  <a:gd name="T5" fmla="*/ 1 h 5"/>
                  <a:gd name="T6" fmla="*/ 3 w 6"/>
                  <a:gd name="T7" fmla="*/ 4 h 5"/>
                  <a:gd name="T8" fmla="*/ 4 w 6"/>
                  <a:gd name="T9" fmla="*/ 2 h 5"/>
                  <a:gd name="T10" fmla="*/ 5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5" y="1"/>
                    </a:moveTo>
                    <a:lnTo>
                      <a:pt x="0" y="0"/>
                    </a:lnTo>
                    <a:lnTo>
                      <a:pt x="2" y="1"/>
                    </a:lnTo>
                    <a:lnTo>
                      <a:pt x="3" y="4"/>
                    </a:lnTo>
                    <a:lnTo>
                      <a:pt x="4" y="2"/>
                    </a:lnTo>
                    <a:lnTo>
                      <a:pt x="5"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 name="Freeform 904"/>
              <p:cNvSpPr>
                <a:spLocks/>
              </p:cNvSpPr>
              <p:nvPr/>
            </p:nvSpPr>
            <p:spPr bwMode="auto">
              <a:xfrm>
                <a:off x="2969" y="2792"/>
                <a:ext cx="3" cy="4"/>
              </a:xfrm>
              <a:custGeom>
                <a:avLst/>
                <a:gdLst>
                  <a:gd name="T0" fmla="*/ 2 w 3"/>
                  <a:gd name="T1" fmla="*/ 0 h 4"/>
                  <a:gd name="T2" fmla="*/ 1 w 3"/>
                  <a:gd name="T3" fmla="*/ 0 h 4"/>
                  <a:gd name="T4" fmla="*/ 0 w 3"/>
                  <a:gd name="T5" fmla="*/ 0 h 4"/>
                  <a:gd name="T6" fmla="*/ 0 w 3"/>
                  <a:gd name="T7" fmla="*/ 2 h 4"/>
                  <a:gd name="T8" fmla="*/ 0 w 3"/>
                  <a:gd name="T9" fmla="*/ 3 h 4"/>
                  <a:gd name="T10" fmla="*/ 1 w 3"/>
                  <a:gd name="T11" fmla="*/ 3 h 4"/>
                  <a:gd name="T12" fmla="*/ 1 w 3"/>
                  <a:gd name="T13" fmla="*/ 2 h 4"/>
                  <a:gd name="T14" fmla="*/ 1 w 3"/>
                  <a:gd name="T15" fmla="*/ 1 h 4"/>
                  <a:gd name="T16" fmla="*/ 2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2" y="0"/>
                    </a:moveTo>
                    <a:lnTo>
                      <a:pt x="1" y="0"/>
                    </a:lnTo>
                    <a:lnTo>
                      <a:pt x="0" y="0"/>
                    </a:lnTo>
                    <a:lnTo>
                      <a:pt x="0" y="2"/>
                    </a:lnTo>
                    <a:lnTo>
                      <a:pt x="0" y="3"/>
                    </a:lnTo>
                    <a:lnTo>
                      <a:pt x="1" y="3"/>
                    </a:lnTo>
                    <a:lnTo>
                      <a:pt x="1" y="2"/>
                    </a:lnTo>
                    <a:lnTo>
                      <a:pt x="1" y="1"/>
                    </a:lnTo>
                    <a:lnTo>
                      <a:pt x="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 name="Freeform 905"/>
              <p:cNvSpPr>
                <a:spLocks/>
              </p:cNvSpPr>
              <p:nvPr/>
            </p:nvSpPr>
            <p:spPr bwMode="auto">
              <a:xfrm>
                <a:off x="2969" y="2792"/>
                <a:ext cx="8" cy="5"/>
              </a:xfrm>
              <a:custGeom>
                <a:avLst/>
                <a:gdLst>
                  <a:gd name="T0" fmla="*/ 7 w 8"/>
                  <a:gd name="T1" fmla="*/ 0 h 5"/>
                  <a:gd name="T2" fmla="*/ 4 w 8"/>
                  <a:gd name="T3" fmla="*/ 0 h 5"/>
                  <a:gd name="T4" fmla="*/ 1 w 8"/>
                  <a:gd name="T5" fmla="*/ 1 h 5"/>
                  <a:gd name="T6" fmla="*/ 0 w 8"/>
                  <a:gd name="T7" fmla="*/ 2 h 5"/>
                  <a:gd name="T8" fmla="*/ 1 w 8"/>
                  <a:gd name="T9" fmla="*/ 3 h 5"/>
                  <a:gd name="T10" fmla="*/ 3 w 8"/>
                  <a:gd name="T11" fmla="*/ 4 h 5"/>
                  <a:gd name="T12" fmla="*/ 3 w 8"/>
                  <a:gd name="T13" fmla="*/ 2 h 5"/>
                  <a:gd name="T14" fmla="*/ 5 w 8"/>
                  <a:gd name="T15" fmla="*/ 1 h 5"/>
                  <a:gd name="T16" fmla="*/ 7 w 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7" y="0"/>
                    </a:moveTo>
                    <a:lnTo>
                      <a:pt x="4" y="0"/>
                    </a:lnTo>
                    <a:lnTo>
                      <a:pt x="1" y="1"/>
                    </a:lnTo>
                    <a:lnTo>
                      <a:pt x="0" y="2"/>
                    </a:lnTo>
                    <a:lnTo>
                      <a:pt x="1" y="3"/>
                    </a:lnTo>
                    <a:lnTo>
                      <a:pt x="3" y="4"/>
                    </a:lnTo>
                    <a:lnTo>
                      <a:pt x="3" y="2"/>
                    </a:lnTo>
                    <a:lnTo>
                      <a:pt x="5" y="1"/>
                    </a:lnTo>
                    <a:lnTo>
                      <a:pt x="7"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8" name="Freeform 906"/>
              <p:cNvSpPr>
                <a:spLocks/>
              </p:cNvSpPr>
              <p:nvPr/>
            </p:nvSpPr>
            <p:spPr bwMode="auto">
              <a:xfrm>
                <a:off x="2984" y="2781"/>
                <a:ext cx="8" cy="8"/>
              </a:xfrm>
              <a:custGeom>
                <a:avLst/>
                <a:gdLst>
                  <a:gd name="T0" fmla="*/ 3 w 8"/>
                  <a:gd name="T1" fmla="*/ 0 h 8"/>
                  <a:gd name="T2" fmla="*/ 3 w 8"/>
                  <a:gd name="T3" fmla="*/ 0 h 8"/>
                  <a:gd name="T4" fmla="*/ 4 w 8"/>
                  <a:gd name="T5" fmla="*/ 2 h 8"/>
                  <a:gd name="T6" fmla="*/ 4 w 8"/>
                  <a:gd name="T7" fmla="*/ 4 h 8"/>
                  <a:gd name="T8" fmla="*/ 2 w 8"/>
                  <a:gd name="T9" fmla="*/ 4 h 8"/>
                  <a:gd name="T10" fmla="*/ 0 w 8"/>
                  <a:gd name="T11" fmla="*/ 5 h 8"/>
                  <a:gd name="T12" fmla="*/ 0 w 8"/>
                  <a:gd name="T13" fmla="*/ 6 h 8"/>
                  <a:gd name="T14" fmla="*/ 3 w 8"/>
                  <a:gd name="T15" fmla="*/ 7 h 8"/>
                  <a:gd name="T16" fmla="*/ 5 w 8"/>
                  <a:gd name="T17" fmla="*/ 6 h 8"/>
                  <a:gd name="T18" fmla="*/ 7 w 8"/>
                  <a:gd name="T19" fmla="*/ 5 h 8"/>
                  <a:gd name="T20" fmla="*/ 7 w 8"/>
                  <a:gd name="T21" fmla="*/ 2 h 8"/>
                  <a:gd name="T22" fmla="*/ 5 w 8"/>
                  <a:gd name="T23" fmla="*/ 1 h 8"/>
                  <a:gd name="T24" fmla="*/ 4 w 8"/>
                  <a:gd name="T25" fmla="*/ 1 h 8"/>
                  <a:gd name="T26" fmla="*/ 3 w 8"/>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8">
                    <a:moveTo>
                      <a:pt x="3" y="0"/>
                    </a:moveTo>
                    <a:lnTo>
                      <a:pt x="3" y="0"/>
                    </a:lnTo>
                    <a:lnTo>
                      <a:pt x="4" y="2"/>
                    </a:lnTo>
                    <a:lnTo>
                      <a:pt x="4" y="4"/>
                    </a:lnTo>
                    <a:lnTo>
                      <a:pt x="2" y="4"/>
                    </a:lnTo>
                    <a:lnTo>
                      <a:pt x="0" y="5"/>
                    </a:lnTo>
                    <a:lnTo>
                      <a:pt x="0" y="6"/>
                    </a:lnTo>
                    <a:lnTo>
                      <a:pt x="3" y="7"/>
                    </a:lnTo>
                    <a:lnTo>
                      <a:pt x="5" y="6"/>
                    </a:lnTo>
                    <a:lnTo>
                      <a:pt x="7" y="5"/>
                    </a:lnTo>
                    <a:lnTo>
                      <a:pt x="7" y="2"/>
                    </a:lnTo>
                    <a:lnTo>
                      <a:pt x="5" y="1"/>
                    </a:lnTo>
                    <a:lnTo>
                      <a:pt x="4" y="1"/>
                    </a:lnTo>
                    <a:lnTo>
                      <a:pt x="3"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9" name="Freeform 907"/>
              <p:cNvSpPr>
                <a:spLocks/>
              </p:cNvSpPr>
              <p:nvPr/>
            </p:nvSpPr>
            <p:spPr bwMode="auto">
              <a:xfrm>
                <a:off x="2984" y="2781"/>
                <a:ext cx="9" cy="12"/>
              </a:xfrm>
              <a:custGeom>
                <a:avLst/>
                <a:gdLst>
                  <a:gd name="T0" fmla="*/ 3 w 9"/>
                  <a:gd name="T1" fmla="*/ 0 h 12"/>
                  <a:gd name="T2" fmla="*/ 5 w 9"/>
                  <a:gd name="T3" fmla="*/ 3 h 12"/>
                  <a:gd name="T4" fmla="*/ 5 w 9"/>
                  <a:gd name="T5" fmla="*/ 6 h 12"/>
                  <a:gd name="T6" fmla="*/ 2 w 9"/>
                  <a:gd name="T7" fmla="*/ 6 h 12"/>
                  <a:gd name="T8" fmla="*/ 0 w 9"/>
                  <a:gd name="T9" fmla="*/ 8 h 12"/>
                  <a:gd name="T10" fmla="*/ 0 w 9"/>
                  <a:gd name="T11" fmla="*/ 10 h 12"/>
                  <a:gd name="T12" fmla="*/ 3 w 9"/>
                  <a:gd name="T13" fmla="*/ 11 h 12"/>
                  <a:gd name="T14" fmla="*/ 6 w 9"/>
                  <a:gd name="T15" fmla="*/ 10 h 12"/>
                  <a:gd name="T16" fmla="*/ 8 w 9"/>
                  <a:gd name="T17" fmla="*/ 8 h 12"/>
                  <a:gd name="T18" fmla="*/ 8 w 9"/>
                  <a:gd name="T19" fmla="*/ 3 h 12"/>
                  <a:gd name="T20" fmla="*/ 6 w 9"/>
                  <a:gd name="T21" fmla="*/ 1 h 12"/>
                  <a:gd name="T22" fmla="*/ 5 w 9"/>
                  <a:gd name="T23" fmla="*/ 1 h 12"/>
                  <a:gd name="T24" fmla="*/ 3 w 9"/>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2">
                    <a:moveTo>
                      <a:pt x="3" y="0"/>
                    </a:moveTo>
                    <a:lnTo>
                      <a:pt x="5" y="3"/>
                    </a:lnTo>
                    <a:lnTo>
                      <a:pt x="5" y="6"/>
                    </a:lnTo>
                    <a:lnTo>
                      <a:pt x="2" y="6"/>
                    </a:lnTo>
                    <a:lnTo>
                      <a:pt x="0" y="8"/>
                    </a:lnTo>
                    <a:lnTo>
                      <a:pt x="0" y="10"/>
                    </a:lnTo>
                    <a:lnTo>
                      <a:pt x="3" y="11"/>
                    </a:lnTo>
                    <a:lnTo>
                      <a:pt x="6" y="10"/>
                    </a:lnTo>
                    <a:lnTo>
                      <a:pt x="8" y="8"/>
                    </a:lnTo>
                    <a:lnTo>
                      <a:pt x="8" y="3"/>
                    </a:lnTo>
                    <a:lnTo>
                      <a:pt x="6" y="1"/>
                    </a:lnTo>
                    <a:lnTo>
                      <a:pt x="5" y="1"/>
                    </a:lnTo>
                    <a:lnTo>
                      <a:pt x="3" y="0"/>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05" name="Group 908"/>
            <p:cNvGrpSpPr>
              <a:grpSpLocks/>
            </p:cNvGrpSpPr>
            <p:nvPr/>
          </p:nvGrpSpPr>
          <p:grpSpPr bwMode="auto">
            <a:xfrm>
              <a:off x="3759778" y="3547783"/>
              <a:ext cx="70529" cy="119018"/>
              <a:chOff x="2864" y="2889"/>
              <a:chExt cx="28" cy="33"/>
            </a:xfrm>
          </p:grpSpPr>
          <p:sp>
            <p:nvSpPr>
              <p:cNvPr id="265" name="Freeform 909"/>
              <p:cNvSpPr>
                <a:spLocks/>
              </p:cNvSpPr>
              <p:nvPr/>
            </p:nvSpPr>
            <p:spPr bwMode="auto">
              <a:xfrm>
                <a:off x="2864" y="2889"/>
                <a:ext cx="28" cy="33"/>
              </a:xfrm>
              <a:custGeom>
                <a:avLst/>
                <a:gdLst>
                  <a:gd name="T0" fmla="*/ 0 w 28"/>
                  <a:gd name="T1" fmla="*/ 4 h 33"/>
                  <a:gd name="T2" fmla="*/ 2 w 28"/>
                  <a:gd name="T3" fmla="*/ 5 h 33"/>
                  <a:gd name="T4" fmla="*/ 5 w 28"/>
                  <a:gd name="T5" fmla="*/ 4 h 33"/>
                  <a:gd name="T6" fmla="*/ 6 w 28"/>
                  <a:gd name="T7" fmla="*/ 5 h 33"/>
                  <a:gd name="T8" fmla="*/ 10 w 28"/>
                  <a:gd name="T9" fmla="*/ 5 h 33"/>
                  <a:gd name="T10" fmla="*/ 12 w 28"/>
                  <a:gd name="T11" fmla="*/ 5 h 33"/>
                  <a:gd name="T12" fmla="*/ 13 w 28"/>
                  <a:gd name="T13" fmla="*/ 4 h 33"/>
                  <a:gd name="T14" fmla="*/ 15 w 28"/>
                  <a:gd name="T15" fmla="*/ 4 h 33"/>
                  <a:gd name="T16" fmla="*/ 16 w 28"/>
                  <a:gd name="T17" fmla="*/ 4 h 33"/>
                  <a:gd name="T18" fmla="*/ 16 w 28"/>
                  <a:gd name="T19" fmla="*/ 2 h 33"/>
                  <a:gd name="T20" fmla="*/ 18 w 28"/>
                  <a:gd name="T21" fmla="*/ 0 h 33"/>
                  <a:gd name="T22" fmla="*/ 21 w 28"/>
                  <a:gd name="T23" fmla="*/ 1 h 33"/>
                  <a:gd name="T24" fmla="*/ 22 w 28"/>
                  <a:gd name="T25" fmla="*/ 4 h 33"/>
                  <a:gd name="T26" fmla="*/ 22 w 28"/>
                  <a:gd name="T27" fmla="*/ 6 h 33"/>
                  <a:gd name="T28" fmla="*/ 23 w 28"/>
                  <a:gd name="T29" fmla="*/ 7 h 33"/>
                  <a:gd name="T30" fmla="*/ 24 w 28"/>
                  <a:gd name="T31" fmla="*/ 8 h 33"/>
                  <a:gd name="T32" fmla="*/ 26 w 28"/>
                  <a:gd name="T33" fmla="*/ 9 h 33"/>
                  <a:gd name="T34" fmla="*/ 26 w 28"/>
                  <a:gd name="T35" fmla="*/ 11 h 33"/>
                  <a:gd name="T36" fmla="*/ 25 w 28"/>
                  <a:gd name="T37" fmla="*/ 13 h 33"/>
                  <a:gd name="T38" fmla="*/ 23 w 28"/>
                  <a:gd name="T39" fmla="*/ 13 h 33"/>
                  <a:gd name="T40" fmla="*/ 24 w 28"/>
                  <a:gd name="T41" fmla="*/ 16 h 33"/>
                  <a:gd name="T42" fmla="*/ 24 w 28"/>
                  <a:gd name="T43" fmla="*/ 19 h 33"/>
                  <a:gd name="T44" fmla="*/ 25 w 28"/>
                  <a:gd name="T45" fmla="*/ 20 h 33"/>
                  <a:gd name="T46" fmla="*/ 26 w 28"/>
                  <a:gd name="T47" fmla="*/ 22 h 33"/>
                  <a:gd name="T48" fmla="*/ 26 w 28"/>
                  <a:gd name="T49" fmla="*/ 25 h 33"/>
                  <a:gd name="T50" fmla="*/ 27 w 28"/>
                  <a:gd name="T51" fmla="*/ 29 h 33"/>
                  <a:gd name="T52" fmla="*/ 26 w 28"/>
                  <a:gd name="T53" fmla="*/ 31 h 33"/>
                  <a:gd name="T54" fmla="*/ 24 w 28"/>
                  <a:gd name="T55" fmla="*/ 32 h 33"/>
                  <a:gd name="T56" fmla="*/ 22 w 28"/>
                  <a:gd name="T57" fmla="*/ 31 h 33"/>
                  <a:gd name="T58" fmla="*/ 21 w 28"/>
                  <a:gd name="T59" fmla="*/ 30 h 33"/>
                  <a:gd name="T60" fmla="*/ 21 w 28"/>
                  <a:gd name="T61" fmla="*/ 30 h 33"/>
                  <a:gd name="T62" fmla="*/ 19 w 28"/>
                  <a:gd name="T63" fmla="*/ 28 h 33"/>
                  <a:gd name="T64" fmla="*/ 19 w 28"/>
                  <a:gd name="T65" fmla="*/ 26 h 33"/>
                  <a:gd name="T66" fmla="*/ 19 w 28"/>
                  <a:gd name="T67" fmla="*/ 24 h 33"/>
                  <a:gd name="T68" fmla="*/ 17 w 28"/>
                  <a:gd name="T69" fmla="*/ 24 h 33"/>
                  <a:gd name="T70" fmla="*/ 17 w 28"/>
                  <a:gd name="T71" fmla="*/ 26 h 33"/>
                  <a:gd name="T72" fmla="*/ 18 w 28"/>
                  <a:gd name="T73" fmla="*/ 28 h 33"/>
                  <a:gd name="T74" fmla="*/ 18 w 28"/>
                  <a:gd name="T75" fmla="*/ 31 h 33"/>
                  <a:gd name="T76" fmla="*/ 15 w 28"/>
                  <a:gd name="T77" fmla="*/ 31 h 33"/>
                  <a:gd name="T78" fmla="*/ 15 w 28"/>
                  <a:gd name="T79" fmla="*/ 30 h 33"/>
                  <a:gd name="T80" fmla="*/ 15 w 28"/>
                  <a:gd name="T81" fmla="*/ 28 h 33"/>
                  <a:gd name="T82" fmla="*/ 15 w 28"/>
                  <a:gd name="T83" fmla="*/ 27 h 33"/>
                  <a:gd name="T84" fmla="*/ 14 w 28"/>
                  <a:gd name="T85" fmla="*/ 26 h 33"/>
                  <a:gd name="T86" fmla="*/ 13 w 28"/>
                  <a:gd name="T87" fmla="*/ 26 h 33"/>
                  <a:gd name="T88" fmla="*/ 12 w 28"/>
                  <a:gd name="T89" fmla="*/ 24 h 33"/>
                  <a:gd name="T90" fmla="*/ 12 w 28"/>
                  <a:gd name="T91" fmla="*/ 22 h 33"/>
                  <a:gd name="T92" fmla="*/ 11 w 28"/>
                  <a:gd name="T93" fmla="*/ 20 h 33"/>
                  <a:gd name="T94" fmla="*/ 11 w 28"/>
                  <a:gd name="T95" fmla="*/ 19 h 33"/>
                  <a:gd name="T96" fmla="*/ 12 w 28"/>
                  <a:gd name="T97" fmla="*/ 17 h 33"/>
                  <a:gd name="T98" fmla="*/ 11 w 28"/>
                  <a:gd name="T99" fmla="*/ 14 h 33"/>
                  <a:gd name="T100" fmla="*/ 11 w 28"/>
                  <a:gd name="T101" fmla="*/ 11 h 33"/>
                  <a:gd name="T102" fmla="*/ 10 w 28"/>
                  <a:gd name="T103" fmla="*/ 9 h 33"/>
                  <a:gd name="T104" fmla="*/ 6 w 28"/>
                  <a:gd name="T105" fmla="*/ 8 h 33"/>
                  <a:gd name="T106" fmla="*/ 6 w 28"/>
                  <a:gd name="T107" fmla="*/ 6 h 33"/>
                  <a:gd name="T108" fmla="*/ 4 w 28"/>
                  <a:gd name="T109" fmla="*/ 6 h 33"/>
                  <a:gd name="T110" fmla="*/ 2 w 28"/>
                  <a:gd name="T111" fmla="*/ 6 h 33"/>
                  <a:gd name="T112" fmla="*/ 0 w 28"/>
                  <a:gd name="T113"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33">
                    <a:moveTo>
                      <a:pt x="0" y="6"/>
                    </a:moveTo>
                    <a:lnTo>
                      <a:pt x="0" y="4"/>
                    </a:lnTo>
                    <a:lnTo>
                      <a:pt x="2" y="4"/>
                    </a:lnTo>
                    <a:lnTo>
                      <a:pt x="2" y="5"/>
                    </a:lnTo>
                    <a:lnTo>
                      <a:pt x="4" y="5"/>
                    </a:lnTo>
                    <a:lnTo>
                      <a:pt x="5" y="4"/>
                    </a:lnTo>
                    <a:lnTo>
                      <a:pt x="6" y="4"/>
                    </a:lnTo>
                    <a:lnTo>
                      <a:pt x="6" y="5"/>
                    </a:lnTo>
                    <a:lnTo>
                      <a:pt x="6" y="5"/>
                    </a:lnTo>
                    <a:lnTo>
                      <a:pt x="10" y="5"/>
                    </a:lnTo>
                    <a:lnTo>
                      <a:pt x="11" y="5"/>
                    </a:lnTo>
                    <a:lnTo>
                      <a:pt x="12" y="5"/>
                    </a:lnTo>
                    <a:lnTo>
                      <a:pt x="13" y="5"/>
                    </a:lnTo>
                    <a:lnTo>
                      <a:pt x="13" y="4"/>
                    </a:lnTo>
                    <a:lnTo>
                      <a:pt x="14" y="4"/>
                    </a:lnTo>
                    <a:lnTo>
                      <a:pt x="15" y="4"/>
                    </a:lnTo>
                    <a:lnTo>
                      <a:pt x="15" y="4"/>
                    </a:lnTo>
                    <a:lnTo>
                      <a:pt x="16" y="4"/>
                    </a:lnTo>
                    <a:lnTo>
                      <a:pt x="16" y="3"/>
                    </a:lnTo>
                    <a:lnTo>
                      <a:pt x="16" y="2"/>
                    </a:lnTo>
                    <a:lnTo>
                      <a:pt x="17" y="1"/>
                    </a:lnTo>
                    <a:lnTo>
                      <a:pt x="18" y="0"/>
                    </a:lnTo>
                    <a:lnTo>
                      <a:pt x="20" y="0"/>
                    </a:lnTo>
                    <a:lnTo>
                      <a:pt x="21" y="1"/>
                    </a:lnTo>
                    <a:lnTo>
                      <a:pt x="22" y="3"/>
                    </a:lnTo>
                    <a:lnTo>
                      <a:pt x="22" y="4"/>
                    </a:lnTo>
                    <a:lnTo>
                      <a:pt x="22" y="5"/>
                    </a:lnTo>
                    <a:lnTo>
                      <a:pt x="22" y="6"/>
                    </a:lnTo>
                    <a:lnTo>
                      <a:pt x="21" y="7"/>
                    </a:lnTo>
                    <a:lnTo>
                      <a:pt x="23" y="7"/>
                    </a:lnTo>
                    <a:lnTo>
                      <a:pt x="23" y="7"/>
                    </a:lnTo>
                    <a:lnTo>
                      <a:pt x="24" y="8"/>
                    </a:lnTo>
                    <a:lnTo>
                      <a:pt x="26" y="8"/>
                    </a:lnTo>
                    <a:lnTo>
                      <a:pt x="26" y="9"/>
                    </a:lnTo>
                    <a:lnTo>
                      <a:pt x="26" y="10"/>
                    </a:lnTo>
                    <a:lnTo>
                      <a:pt x="26" y="11"/>
                    </a:lnTo>
                    <a:lnTo>
                      <a:pt x="26" y="12"/>
                    </a:lnTo>
                    <a:lnTo>
                      <a:pt x="25" y="13"/>
                    </a:lnTo>
                    <a:lnTo>
                      <a:pt x="24" y="13"/>
                    </a:lnTo>
                    <a:lnTo>
                      <a:pt x="23" y="13"/>
                    </a:lnTo>
                    <a:lnTo>
                      <a:pt x="24" y="13"/>
                    </a:lnTo>
                    <a:lnTo>
                      <a:pt x="24" y="16"/>
                    </a:lnTo>
                    <a:lnTo>
                      <a:pt x="24" y="18"/>
                    </a:lnTo>
                    <a:lnTo>
                      <a:pt x="24" y="19"/>
                    </a:lnTo>
                    <a:lnTo>
                      <a:pt x="24" y="19"/>
                    </a:lnTo>
                    <a:lnTo>
                      <a:pt x="25" y="20"/>
                    </a:lnTo>
                    <a:lnTo>
                      <a:pt x="25" y="21"/>
                    </a:lnTo>
                    <a:lnTo>
                      <a:pt x="26" y="22"/>
                    </a:lnTo>
                    <a:lnTo>
                      <a:pt x="26" y="24"/>
                    </a:lnTo>
                    <a:lnTo>
                      <a:pt x="26" y="25"/>
                    </a:lnTo>
                    <a:lnTo>
                      <a:pt x="27" y="27"/>
                    </a:lnTo>
                    <a:lnTo>
                      <a:pt x="27" y="29"/>
                    </a:lnTo>
                    <a:lnTo>
                      <a:pt x="27" y="31"/>
                    </a:lnTo>
                    <a:lnTo>
                      <a:pt x="26" y="31"/>
                    </a:lnTo>
                    <a:lnTo>
                      <a:pt x="26" y="31"/>
                    </a:lnTo>
                    <a:lnTo>
                      <a:pt x="24" y="32"/>
                    </a:lnTo>
                    <a:lnTo>
                      <a:pt x="23" y="31"/>
                    </a:lnTo>
                    <a:lnTo>
                      <a:pt x="22" y="31"/>
                    </a:lnTo>
                    <a:lnTo>
                      <a:pt x="22" y="31"/>
                    </a:lnTo>
                    <a:lnTo>
                      <a:pt x="21" y="30"/>
                    </a:lnTo>
                    <a:lnTo>
                      <a:pt x="21" y="29"/>
                    </a:lnTo>
                    <a:lnTo>
                      <a:pt x="21" y="30"/>
                    </a:lnTo>
                    <a:lnTo>
                      <a:pt x="20" y="29"/>
                    </a:lnTo>
                    <a:lnTo>
                      <a:pt x="19" y="28"/>
                    </a:lnTo>
                    <a:lnTo>
                      <a:pt x="19" y="26"/>
                    </a:lnTo>
                    <a:lnTo>
                      <a:pt x="19" y="26"/>
                    </a:lnTo>
                    <a:lnTo>
                      <a:pt x="19" y="25"/>
                    </a:lnTo>
                    <a:lnTo>
                      <a:pt x="19" y="24"/>
                    </a:lnTo>
                    <a:lnTo>
                      <a:pt x="18" y="24"/>
                    </a:lnTo>
                    <a:lnTo>
                      <a:pt x="17" y="24"/>
                    </a:lnTo>
                    <a:lnTo>
                      <a:pt x="16" y="25"/>
                    </a:lnTo>
                    <a:lnTo>
                      <a:pt x="17" y="26"/>
                    </a:lnTo>
                    <a:lnTo>
                      <a:pt x="17" y="27"/>
                    </a:lnTo>
                    <a:lnTo>
                      <a:pt x="18" y="28"/>
                    </a:lnTo>
                    <a:lnTo>
                      <a:pt x="18" y="30"/>
                    </a:lnTo>
                    <a:lnTo>
                      <a:pt x="18" y="31"/>
                    </a:lnTo>
                    <a:lnTo>
                      <a:pt x="16" y="31"/>
                    </a:lnTo>
                    <a:lnTo>
                      <a:pt x="15" y="31"/>
                    </a:lnTo>
                    <a:lnTo>
                      <a:pt x="15" y="31"/>
                    </a:lnTo>
                    <a:lnTo>
                      <a:pt x="15" y="30"/>
                    </a:lnTo>
                    <a:lnTo>
                      <a:pt x="15" y="29"/>
                    </a:lnTo>
                    <a:lnTo>
                      <a:pt x="15" y="28"/>
                    </a:lnTo>
                    <a:lnTo>
                      <a:pt x="15" y="27"/>
                    </a:lnTo>
                    <a:lnTo>
                      <a:pt x="15" y="27"/>
                    </a:lnTo>
                    <a:lnTo>
                      <a:pt x="15" y="26"/>
                    </a:lnTo>
                    <a:lnTo>
                      <a:pt x="14" y="26"/>
                    </a:lnTo>
                    <a:lnTo>
                      <a:pt x="14" y="26"/>
                    </a:lnTo>
                    <a:lnTo>
                      <a:pt x="13" y="26"/>
                    </a:lnTo>
                    <a:lnTo>
                      <a:pt x="12" y="25"/>
                    </a:lnTo>
                    <a:lnTo>
                      <a:pt x="12" y="24"/>
                    </a:lnTo>
                    <a:lnTo>
                      <a:pt x="12" y="23"/>
                    </a:lnTo>
                    <a:lnTo>
                      <a:pt x="12" y="22"/>
                    </a:lnTo>
                    <a:lnTo>
                      <a:pt x="12" y="21"/>
                    </a:lnTo>
                    <a:lnTo>
                      <a:pt x="11" y="20"/>
                    </a:lnTo>
                    <a:lnTo>
                      <a:pt x="11" y="19"/>
                    </a:lnTo>
                    <a:lnTo>
                      <a:pt x="11" y="19"/>
                    </a:lnTo>
                    <a:lnTo>
                      <a:pt x="11" y="17"/>
                    </a:lnTo>
                    <a:lnTo>
                      <a:pt x="12" y="17"/>
                    </a:lnTo>
                    <a:lnTo>
                      <a:pt x="11" y="16"/>
                    </a:lnTo>
                    <a:lnTo>
                      <a:pt x="11" y="14"/>
                    </a:lnTo>
                    <a:lnTo>
                      <a:pt x="10" y="12"/>
                    </a:lnTo>
                    <a:lnTo>
                      <a:pt x="11" y="11"/>
                    </a:lnTo>
                    <a:lnTo>
                      <a:pt x="11" y="10"/>
                    </a:lnTo>
                    <a:lnTo>
                      <a:pt x="10" y="9"/>
                    </a:lnTo>
                    <a:lnTo>
                      <a:pt x="7" y="8"/>
                    </a:lnTo>
                    <a:lnTo>
                      <a:pt x="6" y="8"/>
                    </a:lnTo>
                    <a:lnTo>
                      <a:pt x="6" y="7"/>
                    </a:lnTo>
                    <a:lnTo>
                      <a:pt x="6" y="6"/>
                    </a:lnTo>
                    <a:lnTo>
                      <a:pt x="5" y="6"/>
                    </a:lnTo>
                    <a:lnTo>
                      <a:pt x="4" y="6"/>
                    </a:lnTo>
                    <a:lnTo>
                      <a:pt x="4"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 name="Freeform 910"/>
              <p:cNvSpPr>
                <a:spLocks/>
              </p:cNvSpPr>
              <p:nvPr/>
            </p:nvSpPr>
            <p:spPr bwMode="auto">
              <a:xfrm>
                <a:off x="2864" y="2889"/>
                <a:ext cx="28" cy="33"/>
              </a:xfrm>
              <a:custGeom>
                <a:avLst/>
                <a:gdLst>
                  <a:gd name="T0" fmla="*/ 0 w 28"/>
                  <a:gd name="T1" fmla="*/ 4 h 33"/>
                  <a:gd name="T2" fmla="*/ 2 w 28"/>
                  <a:gd name="T3" fmla="*/ 5 h 33"/>
                  <a:gd name="T4" fmla="*/ 5 w 28"/>
                  <a:gd name="T5" fmla="*/ 4 h 33"/>
                  <a:gd name="T6" fmla="*/ 6 w 28"/>
                  <a:gd name="T7" fmla="*/ 5 h 33"/>
                  <a:gd name="T8" fmla="*/ 10 w 28"/>
                  <a:gd name="T9" fmla="*/ 5 h 33"/>
                  <a:gd name="T10" fmla="*/ 12 w 28"/>
                  <a:gd name="T11" fmla="*/ 5 h 33"/>
                  <a:gd name="T12" fmla="*/ 13 w 28"/>
                  <a:gd name="T13" fmla="*/ 4 h 33"/>
                  <a:gd name="T14" fmla="*/ 15 w 28"/>
                  <a:gd name="T15" fmla="*/ 4 h 33"/>
                  <a:gd name="T16" fmla="*/ 16 w 28"/>
                  <a:gd name="T17" fmla="*/ 4 h 33"/>
                  <a:gd name="T18" fmla="*/ 16 w 28"/>
                  <a:gd name="T19" fmla="*/ 2 h 33"/>
                  <a:gd name="T20" fmla="*/ 18 w 28"/>
                  <a:gd name="T21" fmla="*/ 0 h 33"/>
                  <a:gd name="T22" fmla="*/ 21 w 28"/>
                  <a:gd name="T23" fmla="*/ 1 h 33"/>
                  <a:gd name="T24" fmla="*/ 22 w 28"/>
                  <a:gd name="T25" fmla="*/ 4 h 33"/>
                  <a:gd name="T26" fmla="*/ 22 w 28"/>
                  <a:gd name="T27" fmla="*/ 6 h 33"/>
                  <a:gd name="T28" fmla="*/ 23 w 28"/>
                  <a:gd name="T29" fmla="*/ 7 h 33"/>
                  <a:gd name="T30" fmla="*/ 24 w 28"/>
                  <a:gd name="T31" fmla="*/ 8 h 33"/>
                  <a:gd name="T32" fmla="*/ 26 w 28"/>
                  <a:gd name="T33" fmla="*/ 9 h 33"/>
                  <a:gd name="T34" fmla="*/ 26 w 28"/>
                  <a:gd name="T35" fmla="*/ 11 h 33"/>
                  <a:gd name="T36" fmla="*/ 25 w 28"/>
                  <a:gd name="T37" fmla="*/ 13 h 33"/>
                  <a:gd name="T38" fmla="*/ 23 w 28"/>
                  <a:gd name="T39" fmla="*/ 13 h 33"/>
                  <a:gd name="T40" fmla="*/ 24 w 28"/>
                  <a:gd name="T41" fmla="*/ 16 h 33"/>
                  <a:gd name="T42" fmla="*/ 24 w 28"/>
                  <a:gd name="T43" fmla="*/ 19 h 33"/>
                  <a:gd name="T44" fmla="*/ 25 w 28"/>
                  <a:gd name="T45" fmla="*/ 20 h 33"/>
                  <a:gd name="T46" fmla="*/ 26 w 28"/>
                  <a:gd name="T47" fmla="*/ 22 h 33"/>
                  <a:gd name="T48" fmla="*/ 26 w 28"/>
                  <a:gd name="T49" fmla="*/ 25 h 33"/>
                  <a:gd name="T50" fmla="*/ 27 w 28"/>
                  <a:gd name="T51" fmla="*/ 29 h 33"/>
                  <a:gd name="T52" fmla="*/ 26 w 28"/>
                  <a:gd name="T53" fmla="*/ 31 h 33"/>
                  <a:gd name="T54" fmla="*/ 24 w 28"/>
                  <a:gd name="T55" fmla="*/ 32 h 33"/>
                  <a:gd name="T56" fmla="*/ 22 w 28"/>
                  <a:gd name="T57" fmla="*/ 31 h 33"/>
                  <a:gd name="T58" fmla="*/ 21 w 28"/>
                  <a:gd name="T59" fmla="*/ 30 h 33"/>
                  <a:gd name="T60" fmla="*/ 21 w 28"/>
                  <a:gd name="T61" fmla="*/ 30 h 33"/>
                  <a:gd name="T62" fmla="*/ 19 w 28"/>
                  <a:gd name="T63" fmla="*/ 28 h 33"/>
                  <a:gd name="T64" fmla="*/ 19 w 28"/>
                  <a:gd name="T65" fmla="*/ 26 h 33"/>
                  <a:gd name="T66" fmla="*/ 19 w 28"/>
                  <a:gd name="T67" fmla="*/ 24 h 33"/>
                  <a:gd name="T68" fmla="*/ 17 w 28"/>
                  <a:gd name="T69" fmla="*/ 24 h 33"/>
                  <a:gd name="T70" fmla="*/ 17 w 28"/>
                  <a:gd name="T71" fmla="*/ 26 h 33"/>
                  <a:gd name="T72" fmla="*/ 18 w 28"/>
                  <a:gd name="T73" fmla="*/ 28 h 33"/>
                  <a:gd name="T74" fmla="*/ 18 w 28"/>
                  <a:gd name="T75" fmla="*/ 31 h 33"/>
                  <a:gd name="T76" fmla="*/ 15 w 28"/>
                  <a:gd name="T77" fmla="*/ 31 h 33"/>
                  <a:gd name="T78" fmla="*/ 15 w 28"/>
                  <a:gd name="T79" fmla="*/ 30 h 33"/>
                  <a:gd name="T80" fmla="*/ 15 w 28"/>
                  <a:gd name="T81" fmla="*/ 28 h 33"/>
                  <a:gd name="T82" fmla="*/ 15 w 28"/>
                  <a:gd name="T83" fmla="*/ 27 h 33"/>
                  <a:gd name="T84" fmla="*/ 14 w 28"/>
                  <a:gd name="T85" fmla="*/ 26 h 33"/>
                  <a:gd name="T86" fmla="*/ 13 w 28"/>
                  <a:gd name="T87" fmla="*/ 26 h 33"/>
                  <a:gd name="T88" fmla="*/ 12 w 28"/>
                  <a:gd name="T89" fmla="*/ 24 h 33"/>
                  <a:gd name="T90" fmla="*/ 12 w 28"/>
                  <a:gd name="T91" fmla="*/ 22 h 33"/>
                  <a:gd name="T92" fmla="*/ 11 w 28"/>
                  <a:gd name="T93" fmla="*/ 20 h 33"/>
                  <a:gd name="T94" fmla="*/ 11 w 28"/>
                  <a:gd name="T95" fmla="*/ 19 h 33"/>
                  <a:gd name="T96" fmla="*/ 12 w 28"/>
                  <a:gd name="T97" fmla="*/ 17 h 33"/>
                  <a:gd name="T98" fmla="*/ 11 w 28"/>
                  <a:gd name="T99" fmla="*/ 14 h 33"/>
                  <a:gd name="T100" fmla="*/ 11 w 28"/>
                  <a:gd name="T101" fmla="*/ 11 h 33"/>
                  <a:gd name="T102" fmla="*/ 10 w 28"/>
                  <a:gd name="T103" fmla="*/ 9 h 33"/>
                  <a:gd name="T104" fmla="*/ 6 w 28"/>
                  <a:gd name="T105" fmla="*/ 8 h 33"/>
                  <a:gd name="T106" fmla="*/ 6 w 28"/>
                  <a:gd name="T107" fmla="*/ 6 h 33"/>
                  <a:gd name="T108" fmla="*/ 4 w 28"/>
                  <a:gd name="T109" fmla="*/ 6 h 33"/>
                  <a:gd name="T110" fmla="*/ 2 w 28"/>
                  <a:gd name="T111" fmla="*/ 6 h 33"/>
                  <a:gd name="T112" fmla="*/ 0 w 28"/>
                  <a:gd name="T113"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 h="33">
                    <a:moveTo>
                      <a:pt x="0" y="6"/>
                    </a:moveTo>
                    <a:lnTo>
                      <a:pt x="0" y="4"/>
                    </a:lnTo>
                    <a:lnTo>
                      <a:pt x="2" y="4"/>
                    </a:lnTo>
                    <a:lnTo>
                      <a:pt x="2" y="5"/>
                    </a:lnTo>
                    <a:lnTo>
                      <a:pt x="4" y="5"/>
                    </a:lnTo>
                    <a:lnTo>
                      <a:pt x="5" y="4"/>
                    </a:lnTo>
                    <a:lnTo>
                      <a:pt x="6" y="4"/>
                    </a:lnTo>
                    <a:lnTo>
                      <a:pt x="6" y="5"/>
                    </a:lnTo>
                    <a:lnTo>
                      <a:pt x="6" y="5"/>
                    </a:lnTo>
                    <a:lnTo>
                      <a:pt x="10" y="5"/>
                    </a:lnTo>
                    <a:lnTo>
                      <a:pt x="11" y="5"/>
                    </a:lnTo>
                    <a:lnTo>
                      <a:pt x="12" y="5"/>
                    </a:lnTo>
                    <a:lnTo>
                      <a:pt x="13" y="5"/>
                    </a:lnTo>
                    <a:lnTo>
                      <a:pt x="13" y="4"/>
                    </a:lnTo>
                    <a:lnTo>
                      <a:pt x="14" y="4"/>
                    </a:lnTo>
                    <a:lnTo>
                      <a:pt x="15" y="4"/>
                    </a:lnTo>
                    <a:lnTo>
                      <a:pt x="15" y="4"/>
                    </a:lnTo>
                    <a:lnTo>
                      <a:pt x="16" y="4"/>
                    </a:lnTo>
                    <a:lnTo>
                      <a:pt x="16" y="3"/>
                    </a:lnTo>
                    <a:lnTo>
                      <a:pt x="16" y="2"/>
                    </a:lnTo>
                    <a:lnTo>
                      <a:pt x="17" y="1"/>
                    </a:lnTo>
                    <a:lnTo>
                      <a:pt x="18" y="0"/>
                    </a:lnTo>
                    <a:lnTo>
                      <a:pt x="20" y="0"/>
                    </a:lnTo>
                    <a:lnTo>
                      <a:pt x="21" y="1"/>
                    </a:lnTo>
                    <a:lnTo>
                      <a:pt x="22" y="3"/>
                    </a:lnTo>
                    <a:lnTo>
                      <a:pt x="22" y="4"/>
                    </a:lnTo>
                    <a:lnTo>
                      <a:pt x="22" y="5"/>
                    </a:lnTo>
                    <a:lnTo>
                      <a:pt x="22" y="6"/>
                    </a:lnTo>
                    <a:lnTo>
                      <a:pt x="21" y="7"/>
                    </a:lnTo>
                    <a:lnTo>
                      <a:pt x="23" y="7"/>
                    </a:lnTo>
                    <a:lnTo>
                      <a:pt x="23" y="7"/>
                    </a:lnTo>
                    <a:lnTo>
                      <a:pt x="24" y="8"/>
                    </a:lnTo>
                    <a:lnTo>
                      <a:pt x="26" y="8"/>
                    </a:lnTo>
                    <a:lnTo>
                      <a:pt x="26" y="9"/>
                    </a:lnTo>
                    <a:lnTo>
                      <a:pt x="26" y="10"/>
                    </a:lnTo>
                    <a:lnTo>
                      <a:pt x="26" y="11"/>
                    </a:lnTo>
                    <a:lnTo>
                      <a:pt x="26" y="12"/>
                    </a:lnTo>
                    <a:lnTo>
                      <a:pt x="25" y="13"/>
                    </a:lnTo>
                    <a:lnTo>
                      <a:pt x="24" y="13"/>
                    </a:lnTo>
                    <a:lnTo>
                      <a:pt x="23" y="13"/>
                    </a:lnTo>
                    <a:lnTo>
                      <a:pt x="24" y="13"/>
                    </a:lnTo>
                    <a:lnTo>
                      <a:pt x="24" y="16"/>
                    </a:lnTo>
                    <a:lnTo>
                      <a:pt x="24" y="18"/>
                    </a:lnTo>
                    <a:lnTo>
                      <a:pt x="24" y="19"/>
                    </a:lnTo>
                    <a:lnTo>
                      <a:pt x="24" y="19"/>
                    </a:lnTo>
                    <a:lnTo>
                      <a:pt x="25" y="20"/>
                    </a:lnTo>
                    <a:lnTo>
                      <a:pt x="25" y="21"/>
                    </a:lnTo>
                    <a:lnTo>
                      <a:pt x="26" y="22"/>
                    </a:lnTo>
                    <a:lnTo>
                      <a:pt x="26" y="24"/>
                    </a:lnTo>
                    <a:lnTo>
                      <a:pt x="26" y="25"/>
                    </a:lnTo>
                    <a:lnTo>
                      <a:pt x="27" y="27"/>
                    </a:lnTo>
                    <a:lnTo>
                      <a:pt x="27" y="29"/>
                    </a:lnTo>
                    <a:lnTo>
                      <a:pt x="27" y="31"/>
                    </a:lnTo>
                    <a:lnTo>
                      <a:pt x="26" y="31"/>
                    </a:lnTo>
                    <a:lnTo>
                      <a:pt x="26" y="31"/>
                    </a:lnTo>
                    <a:lnTo>
                      <a:pt x="24" y="32"/>
                    </a:lnTo>
                    <a:lnTo>
                      <a:pt x="23" y="31"/>
                    </a:lnTo>
                    <a:lnTo>
                      <a:pt x="22" y="31"/>
                    </a:lnTo>
                    <a:lnTo>
                      <a:pt x="22" y="31"/>
                    </a:lnTo>
                    <a:lnTo>
                      <a:pt x="21" y="30"/>
                    </a:lnTo>
                    <a:lnTo>
                      <a:pt x="21" y="29"/>
                    </a:lnTo>
                    <a:lnTo>
                      <a:pt x="21" y="30"/>
                    </a:lnTo>
                    <a:lnTo>
                      <a:pt x="20" y="29"/>
                    </a:lnTo>
                    <a:lnTo>
                      <a:pt x="19" y="28"/>
                    </a:lnTo>
                    <a:lnTo>
                      <a:pt x="19" y="26"/>
                    </a:lnTo>
                    <a:lnTo>
                      <a:pt x="19" y="26"/>
                    </a:lnTo>
                    <a:lnTo>
                      <a:pt x="19" y="25"/>
                    </a:lnTo>
                    <a:lnTo>
                      <a:pt x="19" y="24"/>
                    </a:lnTo>
                    <a:lnTo>
                      <a:pt x="18" y="24"/>
                    </a:lnTo>
                    <a:lnTo>
                      <a:pt x="17" y="24"/>
                    </a:lnTo>
                    <a:lnTo>
                      <a:pt x="16" y="25"/>
                    </a:lnTo>
                    <a:lnTo>
                      <a:pt x="17" y="26"/>
                    </a:lnTo>
                    <a:lnTo>
                      <a:pt x="17" y="27"/>
                    </a:lnTo>
                    <a:lnTo>
                      <a:pt x="18" y="28"/>
                    </a:lnTo>
                    <a:lnTo>
                      <a:pt x="18" y="30"/>
                    </a:lnTo>
                    <a:lnTo>
                      <a:pt x="18" y="31"/>
                    </a:lnTo>
                    <a:lnTo>
                      <a:pt x="16" y="31"/>
                    </a:lnTo>
                    <a:lnTo>
                      <a:pt x="15" y="31"/>
                    </a:lnTo>
                    <a:lnTo>
                      <a:pt x="15" y="31"/>
                    </a:lnTo>
                    <a:lnTo>
                      <a:pt x="15" y="30"/>
                    </a:lnTo>
                    <a:lnTo>
                      <a:pt x="15" y="29"/>
                    </a:lnTo>
                    <a:lnTo>
                      <a:pt x="15" y="28"/>
                    </a:lnTo>
                    <a:lnTo>
                      <a:pt x="15" y="27"/>
                    </a:lnTo>
                    <a:lnTo>
                      <a:pt x="15" y="27"/>
                    </a:lnTo>
                    <a:lnTo>
                      <a:pt x="15" y="26"/>
                    </a:lnTo>
                    <a:lnTo>
                      <a:pt x="14" y="26"/>
                    </a:lnTo>
                    <a:lnTo>
                      <a:pt x="14" y="26"/>
                    </a:lnTo>
                    <a:lnTo>
                      <a:pt x="13" y="26"/>
                    </a:lnTo>
                    <a:lnTo>
                      <a:pt x="12" y="25"/>
                    </a:lnTo>
                    <a:lnTo>
                      <a:pt x="12" y="24"/>
                    </a:lnTo>
                    <a:lnTo>
                      <a:pt x="12" y="23"/>
                    </a:lnTo>
                    <a:lnTo>
                      <a:pt x="12" y="22"/>
                    </a:lnTo>
                    <a:lnTo>
                      <a:pt x="12" y="21"/>
                    </a:lnTo>
                    <a:lnTo>
                      <a:pt x="11" y="20"/>
                    </a:lnTo>
                    <a:lnTo>
                      <a:pt x="11" y="19"/>
                    </a:lnTo>
                    <a:lnTo>
                      <a:pt x="11" y="19"/>
                    </a:lnTo>
                    <a:lnTo>
                      <a:pt x="11" y="17"/>
                    </a:lnTo>
                    <a:lnTo>
                      <a:pt x="12" y="17"/>
                    </a:lnTo>
                    <a:lnTo>
                      <a:pt x="11" y="16"/>
                    </a:lnTo>
                    <a:lnTo>
                      <a:pt x="11" y="14"/>
                    </a:lnTo>
                    <a:lnTo>
                      <a:pt x="10" y="12"/>
                    </a:lnTo>
                    <a:lnTo>
                      <a:pt x="11" y="11"/>
                    </a:lnTo>
                    <a:lnTo>
                      <a:pt x="11" y="10"/>
                    </a:lnTo>
                    <a:lnTo>
                      <a:pt x="10" y="9"/>
                    </a:lnTo>
                    <a:lnTo>
                      <a:pt x="7" y="8"/>
                    </a:lnTo>
                    <a:lnTo>
                      <a:pt x="6" y="8"/>
                    </a:lnTo>
                    <a:lnTo>
                      <a:pt x="6" y="7"/>
                    </a:lnTo>
                    <a:lnTo>
                      <a:pt x="6" y="6"/>
                    </a:lnTo>
                    <a:lnTo>
                      <a:pt x="5" y="6"/>
                    </a:lnTo>
                    <a:lnTo>
                      <a:pt x="4" y="6"/>
                    </a:lnTo>
                    <a:lnTo>
                      <a:pt x="4" y="6"/>
                    </a:lnTo>
                    <a:lnTo>
                      <a:pt x="2" y="6"/>
                    </a:lnTo>
                    <a:lnTo>
                      <a:pt x="2" y="6"/>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 name="Freeform 911"/>
              <p:cNvSpPr>
                <a:spLocks/>
              </p:cNvSpPr>
              <p:nvPr/>
            </p:nvSpPr>
            <p:spPr bwMode="auto">
              <a:xfrm>
                <a:off x="2874" y="289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8" name="Freeform 912"/>
              <p:cNvSpPr>
                <a:spLocks/>
              </p:cNvSpPr>
              <p:nvPr/>
            </p:nvSpPr>
            <p:spPr bwMode="auto">
              <a:xfrm>
                <a:off x="2874" y="289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1">
                    <a:moveTo>
                      <a:pt x="0" y="0"/>
                    </a:moveTo>
                    <a:lnTo>
                      <a:pt x="0" y="0"/>
                    </a:lnTo>
                    <a:lnTo>
                      <a:pt x="0" y="0"/>
                    </a:lnTo>
                    <a:lnTo>
                      <a:pt x="0" y="0"/>
                    </a:ln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 name="Freeform 913"/>
              <p:cNvSpPr>
                <a:spLocks/>
              </p:cNvSpPr>
              <p:nvPr/>
            </p:nvSpPr>
            <p:spPr bwMode="auto">
              <a:xfrm>
                <a:off x="2880" y="29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0" name="Freeform 914"/>
              <p:cNvSpPr>
                <a:spLocks/>
              </p:cNvSpPr>
              <p:nvPr/>
            </p:nvSpPr>
            <p:spPr bwMode="auto">
              <a:xfrm>
                <a:off x="2880" y="290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
                    <a:moveTo>
                      <a:pt x="0" y="0"/>
                    </a:moveTo>
                    <a:lnTo>
                      <a:pt x="0" y="0"/>
                    </a:lnTo>
                    <a:lnTo>
                      <a:pt x="0" y="0"/>
                    </a:lnTo>
                    <a:lnTo>
                      <a:pt x="0" y="0"/>
                    </a:lnTo>
                    <a:lnTo>
                      <a:pt x="0" y="0"/>
                    </a:lnTo>
                    <a:lnTo>
                      <a:pt x="0" y="0"/>
                    </a:lnTo>
                    <a:lnTo>
                      <a:pt x="0" y="0"/>
                    </a:lnTo>
                    <a:lnTo>
                      <a:pt x="0" y="0"/>
                    </a:lnTo>
                    <a:lnTo>
                      <a:pt x="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206" name="Object 915">
              <a:hlinkClick r:id="" action="ppaction://ole?verb=0"/>
            </p:cNvPr>
            <p:cNvGraphicFramePr>
              <a:graphicFrameLocks/>
            </p:cNvGraphicFramePr>
            <p:nvPr>
              <p:extLst/>
            </p:nvPr>
          </p:nvGraphicFramePr>
          <p:xfrm>
            <a:off x="1690194" y="1780151"/>
            <a:ext cx="676638" cy="542191"/>
          </p:xfrm>
          <a:graphic>
            <a:graphicData uri="http://schemas.openxmlformats.org/presentationml/2006/ole">
              <mc:AlternateContent xmlns:mc="http://schemas.openxmlformats.org/markup-compatibility/2006">
                <mc:Choice xmlns:v="urn:schemas-microsoft-com:vml" Requires="v">
                  <p:oleObj spid="_x0000_s2152" name="Microsoft ClipArt Gallery" r:id="rId10" imgW="4314600" imgH="2409480" progId="MS_ClipArt_Gallery">
                    <p:embed/>
                  </p:oleObj>
                </mc:Choice>
                <mc:Fallback>
                  <p:oleObj name="Microsoft ClipArt Gallery" r:id="rId10" imgW="4314600" imgH="2409480" progId="MS_ClipArt_Gallery">
                    <p:embed/>
                    <p:pic>
                      <p:nvPicPr>
                        <p:cNvPr id="206" name="Object 915">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194" y="1780151"/>
                          <a:ext cx="676638" cy="5421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7" name="Object 916">
              <a:hlinkClick r:id="" action="ppaction://ole?verb=0"/>
            </p:cNvPr>
            <p:cNvGraphicFramePr>
              <a:graphicFrameLocks/>
            </p:cNvGraphicFramePr>
            <p:nvPr>
              <p:extLst/>
            </p:nvPr>
          </p:nvGraphicFramePr>
          <p:xfrm>
            <a:off x="936415" y="2346586"/>
            <a:ext cx="678841" cy="542191"/>
          </p:xfrm>
          <a:graphic>
            <a:graphicData uri="http://schemas.openxmlformats.org/presentationml/2006/ole">
              <mc:AlternateContent xmlns:mc="http://schemas.openxmlformats.org/markup-compatibility/2006">
                <mc:Choice xmlns:v="urn:schemas-microsoft-com:vml" Requires="v">
                  <p:oleObj spid="_x0000_s2153" name="Microsoft ClipArt Gallery" r:id="rId11" imgW="4314600" imgH="2409480" progId="MS_ClipArt_Gallery">
                    <p:embed/>
                  </p:oleObj>
                </mc:Choice>
                <mc:Fallback>
                  <p:oleObj name="Microsoft ClipArt Gallery" r:id="rId11" imgW="4314600" imgH="2409480" progId="MS_ClipArt_Gallery">
                    <p:embed/>
                    <p:pic>
                      <p:nvPicPr>
                        <p:cNvPr id="207" name="Object 916">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415" y="2346586"/>
                          <a:ext cx="678841" cy="5421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8" name="Group 917"/>
            <p:cNvGrpSpPr>
              <a:grpSpLocks/>
            </p:cNvGrpSpPr>
            <p:nvPr/>
          </p:nvGrpSpPr>
          <p:grpSpPr bwMode="auto">
            <a:xfrm>
              <a:off x="1209715" y="2289281"/>
              <a:ext cx="575252" cy="564232"/>
              <a:chOff x="1846" y="2536"/>
              <a:chExt cx="229" cy="158"/>
            </a:xfrm>
          </p:grpSpPr>
          <p:grpSp>
            <p:nvGrpSpPr>
              <p:cNvPr id="214" name="Group 918"/>
              <p:cNvGrpSpPr>
                <a:grpSpLocks/>
              </p:cNvGrpSpPr>
              <p:nvPr/>
            </p:nvGrpSpPr>
            <p:grpSpPr bwMode="auto">
              <a:xfrm>
                <a:off x="1846" y="2536"/>
                <a:ext cx="229" cy="158"/>
                <a:chOff x="1846" y="2536"/>
                <a:chExt cx="229" cy="158"/>
              </a:xfrm>
            </p:grpSpPr>
            <p:sp>
              <p:nvSpPr>
                <p:cNvPr id="217" name="Freeform 919"/>
                <p:cNvSpPr>
                  <a:spLocks/>
                </p:cNvSpPr>
                <p:nvPr/>
              </p:nvSpPr>
              <p:spPr bwMode="auto">
                <a:xfrm>
                  <a:off x="2054" y="266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lnTo>
                        <a:pt x="0" y="0"/>
                      </a:lnTo>
                      <a:lnTo>
                        <a:pt x="0" y="0"/>
                      </a:lnTo>
                      <a:lnTo>
                        <a:pt x="0" y="0"/>
                      </a:lnTo>
                      <a:lnTo>
                        <a:pt x="0" y="0"/>
                      </a:lnTo>
                      <a:lnTo>
                        <a:pt x="0" y="0"/>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 name="Freeform 920"/>
                <p:cNvSpPr>
                  <a:spLocks/>
                </p:cNvSpPr>
                <p:nvPr/>
              </p:nvSpPr>
              <p:spPr bwMode="auto">
                <a:xfrm>
                  <a:off x="1846" y="2536"/>
                  <a:ext cx="229" cy="158"/>
                </a:xfrm>
                <a:custGeom>
                  <a:avLst/>
                  <a:gdLst>
                    <a:gd name="T0" fmla="*/ 204 w 229"/>
                    <a:gd name="T1" fmla="*/ 104 h 158"/>
                    <a:gd name="T2" fmla="*/ 201 w 229"/>
                    <a:gd name="T3" fmla="*/ 102 h 158"/>
                    <a:gd name="T4" fmla="*/ 228 w 229"/>
                    <a:gd name="T5" fmla="*/ 103 h 158"/>
                    <a:gd name="T6" fmla="*/ 219 w 229"/>
                    <a:gd name="T7" fmla="*/ 98 h 158"/>
                    <a:gd name="T8" fmla="*/ 131 w 229"/>
                    <a:gd name="T9" fmla="*/ 82 h 158"/>
                    <a:gd name="T10" fmla="*/ 123 w 229"/>
                    <a:gd name="T11" fmla="*/ 79 h 158"/>
                    <a:gd name="T12" fmla="*/ 103 w 229"/>
                    <a:gd name="T13" fmla="*/ 63 h 158"/>
                    <a:gd name="T14" fmla="*/ 106 w 229"/>
                    <a:gd name="T15" fmla="*/ 62 h 158"/>
                    <a:gd name="T16" fmla="*/ 98 w 229"/>
                    <a:gd name="T17" fmla="*/ 58 h 158"/>
                    <a:gd name="T18" fmla="*/ 86 w 229"/>
                    <a:gd name="T19" fmla="*/ 54 h 158"/>
                    <a:gd name="T20" fmla="*/ 84 w 229"/>
                    <a:gd name="T21" fmla="*/ 47 h 158"/>
                    <a:gd name="T22" fmla="*/ 84 w 229"/>
                    <a:gd name="T23" fmla="*/ 42 h 158"/>
                    <a:gd name="T24" fmla="*/ 83 w 229"/>
                    <a:gd name="T25" fmla="*/ 25 h 158"/>
                    <a:gd name="T26" fmla="*/ 82 w 229"/>
                    <a:gd name="T27" fmla="*/ 9 h 158"/>
                    <a:gd name="T28" fmla="*/ 81 w 229"/>
                    <a:gd name="T29" fmla="*/ 4 h 158"/>
                    <a:gd name="T30" fmla="*/ 80 w 229"/>
                    <a:gd name="T31" fmla="*/ 2 h 158"/>
                    <a:gd name="T32" fmla="*/ 72 w 229"/>
                    <a:gd name="T33" fmla="*/ 1 h 158"/>
                    <a:gd name="T34" fmla="*/ 50 w 229"/>
                    <a:gd name="T35" fmla="*/ 45 h 158"/>
                    <a:gd name="T36" fmla="*/ 50 w 229"/>
                    <a:gd name="T37" fmla="*/ 47 h 158"/>
                    <a:gd name="T38" fmla="*/ 14 w 229"/>
                    <a:gd name="T39" fmla="*/ 42 h 158"/>
                    <a:gd name="T40" fmla="*/ 23 w 229"/>
                    <a:gd name="T41" fmla="*/ 46 h 158"/>
                    <a:gd name="T42" fmla="*/ 61 w 229"/>
                    <a:gd name="T43" fmla="*/ 56 h 158"/>
                    <a:gd name="T44" fmla="*/ 65 w 229"/>
                    <a:gd name="T45" fmla="*/ 62 h 158"/>
                    <a:gd name="T46" fmla="*/ 71 w 229"/>
                    <a:gd name="T47" fmla="*/ 71 h 158"/>
                    <a:gd name="T48" fmla="*/ 60 w 229"/>
                    <a:gd name="T49" fmla="*/ 70 h 158"/>
                    <a:gd name="T50" fmla="*/ 25 w 229"/>
                    <a:gd name="T51" fmla="*/ 61 h 158"/>
                    <a:gd name="T52" fmla="*/ 7 w 229"/>
                    <a:gd name="T53" fmla="*/ 57 h 158"/>
                    <a:gd name="T54" fmla="*/ 2 w 229"/>
                    <a:gd name="T55" fmla="*/ 56 h 158"/>
                    <a:gd name="T56" fmla="*/ 0 w 229"/>
                    <a:gd name="T57" fmla="*/ 57 h 158"/>
                    <a:gd name="T58" fmla="*/ 8 w 229"/>
                    <a:gd name="T59" fmla="*/ 62 h 158"/>
                    <a:gd name="T60" fmla="*/ 87 w 229"/>
                    <a:gd name="T61" fmla="*/ 84 h 158"/>
                    <a:gd name="T62" fmla="*/ 72 w 229"/>
                    <a:gd name="T63" fmla="*/ 81 h 158"/>
                    <a:gd name="T64" fmla="*/ 65 w 229"/>
                    <a:gd name="T65" fmla="*/ 80 h 158"/>
                    <a:gd name="T66" fmla="*/ 68 w 229"/>
                    <a:gd name="T67" fmla="*/ 84 h 158"/>
                    <a:gd name="T68" fmla="*/ 74 w 229"/>
                    <a:gd name="T69" fmla="*/ 89 h 158"/>
                    <a:gd name="T70" fmla="*/ 97 w 229"/>
                    <a:gd name="T71" fmla="*/ 104 h 158"/>
                    <a:gd name="T72" fmla="*/ 100 w 229"/>
                    <a:gd name="T73" fmla="*/ 106 h 158"/>
                    <a:gd name="T74" fmla="*/ 112 w 229"/>
                    <a:gd name="T75" fmla="*/ 112 h 158"/>
                    <a:gd name="T76" fmla="*/ 128 w 229"/>
                    <a:gd name="T77" fmla="*/ 121 h 158"/>
                    <a:gd name="T78" fmla="*/ 144 w 229"/>
                    <a:gd name="T79" fmla="*/ 129 h 158"/>
                    <a:gd name="T80" fmla="*/ 154 w 229"/>
                    <a:gd name="T81" fmla="*/ 133 h 158"/>
                    <a:gd name="T82" fmla="*/ 179 w 229"/>
                    <a:gd name="T83" fmla="*/ 146 h 158"/>
                    <a:gd name="T84" fmla="*/ 206 w 229"/>
                    <a:gd name="T85" fmla="*/ 156 h 158"/>
                    <a:gd name="T86" fmla="*/ 220 w 229"/>
                    <a:gd name="T87" fmla="*/ 141 h 158"/>
                    <a:gd name="T88" fmla="*/ 219 w 229"/>
                    <a:gd name="T89" fmla="*/ 134 h 158"/>
                    <a:gd name="T90" fmla="*/ 214 w 229"/>
                    <a:gd name="T91" fmla="*/ 126 h 158"/>
                    <a:gd name="T92" fmla="*/ 201 w 229"/>
                    <a:gd name="T93" fmla="*/ 117 h 158"/>
                    <a:gd name="T94" fmla="*/ 194 w 229"/>
                    <a:gd name="T95" fmla="*/ 114 h 158"/>
                    <a:gd name="T96" fmla="*/ 193 w 229"/>
                    <a:gd name="T97" fmla="*/ 111 h 158"/>
                    <a:gd name="T98" fmla="*/ 193 w 229"/>
                    <a:gd name="T99" fmla="*/ 110 h 158"/>
                    <a:gd name="T100" fmla="*/ 199 w 229"/>
                    <a:gd name="T101" fmla="*/ 114 h 158"/>
                    <a:gd name="T102" fmla="*/ 207 w 229"/>
                    <a:gd name="T103"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158">
                      <a:moveTo>
                        <a:pt x="210" y="109"/>
                      </a:moveTo>
                      <a:lnTo>
                        <a:pt x="208" y="106"/>
                      </a:lnTo>
                      <a:lnTo>
                        <a:pt x="204" y="104"/>
                      </a:lnTo>
                      <a:lnTo>
                        <a:pt x="204" y="104"/>
                      </a:lnTo>
                      <a:lnTo>
                        <a:pt x="202" y="103"/>
                      </a:lnTo>
                      <a:lnTo>
                        <a:pt x="201" y="102"/>
                      </a:lnTo>
                      <a:lnTo>
                        <a:pt x="227" y="104"/>
                      </a:lnTo>
                      <a:lnTo>
                        <a:pt x="228" y="104"/>
                      </a:lnTo>
                      <a:lnTo>
                        <a:pt x="228" y="103"/>
                      </a:lnTo>
                      <a:lnTo>
                        <a:pt x="227" y="102"/>
                      </a:lnTo>
                      <a:lnTo>
                        <a:pt x="225" y="100"/>
                      </a:lnTo>
                      <a:lnTo>
                        <a:pt x="219" y="98"/>
                      </a:lnTo>
                      <a:lnTo>
                        <a:pt x="213" y="96"/>
                      </a:lnTo>
                      <a:lnTo>
                        <a:pt x="137" y="85"/>
                      </a:lnTo>
                      <a:lnTo>
                        <a:pt x="131" y="82"/>
                      </a:lnTo>
                      <a:lnTo>
                        <a:pt x="128" y="81"/>
                      </a:lnTo>
                      <a:lnTo>
                        <a:pt x="124" y="79"/>
                      </a:lnTo>
                      <a:lnTo>
                        <a:pt x="123" y="79"/>
                      </a:lnTo>
                      <a:lnTo>
                        <a:pt x="110" y="73"/>
                      </a:lnTo>
                      <a:lnTo>
                        <a:pt x="97" y="62"/>
                      </a:lnTo>
                      <a:lnTo>
                        <a:pt x="103" y="63"/>
                      </a:lnTo>
                      <a:lnTo>
                        <a:pt x="104" y="63"/>
                      </a:lnTo>
                      <a:lnTo>
                        <a:pt x="105" y="63"/>
                      </a:lnTo>
                      <a:lnTo>
                        <a:pt x="106" y="62"/>
                      </a:lnTo>
                      <a:lnTo>
                        <a:pt x="104" y="61"/>
                      </a:lnTo>
                      <a:lnTo>
                        <a:pt x="101" y="60"/>
                      </a:lnTo>
                      <a:lnTo>
                        <a:pt x="98" y="58"/>
                      </a:lnTo>
                      <a:lnTo>
                        <a:pt x="89" y="56"/>
                      </a:lnTo>
                      <a:lnTo>
                        <a:pt x="87" y="54"/>
                      </a:lnTo>
                      <a:lnTo>
                        <a:pt x="86" y="54"/>
                      </a:lnTo>
                      <a:lnTo>
                        <a:pt x="85" y="52"/>
                      </a:lnTo>
                      <a:lnTo>
                        <a:pt x="84" y="51"/>
                      </a:lnTo>
                      <a:lnTo>
                        <a:pt x="84" y="47"/>
                      </a:lnTo>
                      <a:lnTo>
                        <a:pt x="84" y="47"/>
                      </a:lnTo>
                      <a:lnTo>
                        <a:pt x="84" y="45"/>
                      </a:lnTo>
                      <a:lnTo>
                        <a:pt x="84" y="42"/>
                      </a:lnTo>
                      <a:lnTo>
                        <a:pt x="84" y="39"/>
                      </a:lnTo>
                      <a:lnTo>
                        <a:pt x="83" y="32"/>
                      </a:lnTo>
                      <a:lnTo>
                        <a:pt x="83" y="25"/>
                      </a:lnTo>
                      <a:lnTo>
                        <a:pt x="82" y="17"/>
                      </a:lnTo>
                      <a:lnTo>
                        <a:pt x="82" y="12"/>
                      </a:lnTo>
                      <a:lnTo>
                        <a:pt x="82" y="9"/>
                      </a:lnTo>
                      <a:lnTo>
                        <a:pt x="81" y="7"/>
                      </a:lnTo>
                      <a:lnTo>
                        <a:pt x="81" y="5"/>
                      </a:lnTo>
                      <a:lnTo>
                        <a:pt x="81" y="4"/>
                      </a:lnTo>
                      <a:lnTo>
                        <a:pt x="81" y="3"/>
                      </a:lnTo>
                      <a:lnTo>
                        <a:pt x="80" y="3"/>
                      </a:lnTo>
                      <a:lnTo>
                        <a:pt x="80" y="2"/>
                      </a:lnTo>
                      <a:lnTo>
                        <a:pt x="75" y="0"/>
                      </a:lnTo>
                      <a:lnTo>
                        <a:pt x="74" y="0"/>
                      </a:lnTo>
                      <a:lnTo>
                        <a:pt x="72" y="1"/>
                      </a:lnTo>
                      <a:lnTo>
                        <a:pt x="70" y="3"/>
                      </a:lnTo>
                      <a:lnTo>
                        <a:pt x="52" y="45"/>
                      </a:lnTo>
                      <a:lnTo>
                        <a:pt x="50" y="45"/>
                      </a:lnTo>
                      <a:lnTo>
                        <a:pt x="49" y="45"/>
                      </a:lnTo>
                      <a:lnTo>
                        <a:pt x="49" y="46"/>
                      </a:lnTo>
                      <a:lnTo>
                        <a:pt x="50" y="47"/>
                      </a:lnTo>
                      <a:lnTo>
                        <a:pt x="12" y="39"/>
                      </a:lnTo>
                      <a:lnTo>
                        <a:pt x="13" y="40"/>
                      </a:lnTo>
                      <a:lnTo>
                        <a:pt x="14" y="42"/>
                      </a:lnTo>
                      <a:lnTo>
                        <a:pt x="16" y="43"/>
                      </a:lnTo>
                      <a:lnTo>
                        <a:pt x="18" y="44"/>
                      </a:lnTo>
                      <a:lnTo>
                        <a:pt x="23" y="46"/>
                      </a:lnTo>
                      <a:lnTo>
                        <a:pt x="26" y="47"/>
                      </a:lnTo>
                      <a:lnTo>
                        <a:pt x="61" y="55"/>
                      </a:lnTo>
                      <a:lnTo>
                        <a:pt x="61" y="56"/>
                      </a:lnTo>
                      <a:lnTo>
                        <a:pt x="62" y="58"/>
                      </a:lnTo>
                      <a:lnTo>
                        <a:pt x="63" y="60"/>
                      </a:lnTo>
                      <a:lnTo>
                        <a:pt x="65" y="62"/>
                      </a:lnTo>
                      <a:lnTo>
                        <a:pt x="67" y="65"/>
                      </a:lnTo>
                      <a:lnTo>
                        <a:pt x="69" y="68"/>
                      </a:lnTo>
                      <a:lnTo>
                        <a:pt x="71" y="71"/>
                      </a:lnTo>
                      <a:lnTo>
                        <a:pt x="72" y="71"/>
                      </a:lnTo>
                      <a:lnTo>
                        <a:pt x="73" y="72"/>
                      </a:lnTo>
                      <a:lnTo>
                        <a:pt x="60" y="70"/>
                      </a:lnTo>
                      <a:lnTo>
                        <a:pt x="47" y="67"/>
                      </a:lnTo>
                      <a:lnTo>
                        <a:pt x="35" y="64"/>
                      </a:lnTo>
                      <a:lnTo>
                        <a:pt x="25" y="61"/>
                      </a:lnTo>
                      <a:lnTo>
                        <a:pt x="16" y="60"/>
                      </a:lnTo>
                      <a:lnTo>
                        <a:pt x="9" y="58"/>
                      </a:lnTo>
                      <a:lnTo>
                        <a:pt x="7" y="57"/>
                      </a:lnTo>
                      <a:lnTo>
                        <a:pt x="4" y="57"/>
                      </a:lnTo>
                      <a:lnTo>
                        <a:pt x="3" y="56"/>
                      </a:lnTo>
                      <a:lnTo>
                        <a:pt x="2" y="56"/>
                      </a:lnTo>
                      <a:lnTo>
                        <a:pt x="1" y="56"/>
                      </a:lnTo>
                      <a:lnTo>
                        <a:pt x="0" y="56"/>
                      </a:lnTo>
                      <a:lnTo>
                        <a:pt x="0" y="57"/>
                      </a:lnTo>
                      <a:lnTo>
                        <a:pt x="2" y="59"/>
                      </a:lnTo>
                      <a:lnTo>
                        <a:pt x="4" y="61"/>
                      </a:lnTo>
                      <a:lnTo>
                        <a:pt x="8" y="62"/>
                      </a:lnTo>
                      <a:lnTo>
                        <a:pt x="13" y="65"/>
                      </a:lnTo>
                      <a:lnTo>
                        <a:pt x="21" y="67"/>
                      </a:lnTo>
                      <a:lnTo>
                        <a:pt x="87" y="84"/>
                      </a:lnTo>
                      <a:lnTo>
                        <a:pt x="76" y="81"/>
                      </a:lnTo>
                      <a:lnTo>
                        <a:pt x="75" y="81"/>
                      </a:lnTo>
                      <a:lnTo>
                        <a:pt x="72" y="81"/>
                      </a:lnTo>
                      <a:lnTo>
                        <a:pt x="68" y="80"/>
                      </a:lnTo>
                      <a:lnTo>
                        <a:pt x="66" y="80"/>
                      </a:lnTo>
                      <a:lnTo>
                        <a:pt x="65" y="80"/>
                      </a:lnTo>
                      <a:lnTo>
                        <a:pt x="66" y="81"/>
                      </a:lnTo>
                      <a:lnTo>
                        <a:pt x="67" y="82"/>
                      </a:lnTo>
                      <a:lnTo>
                        <a:pt x="68" y="84"/>
                      </a:lnTo>
                      <a:lnTo>
                        <a:pt x="70" y="86"/>
                      </a:lnTo>
                      <a:lnTo>
                        <a:pt x="71" y="87"/>
                      </a:lnTo>
                      <a:lnTo>
                        <a:pt x="74" y="89"/>
                      </a:lnTo>
                      <a:lnTo>
                        <a:pt x="77" y="93"/>
                      </a:lnTo>
                      <a:lnTo>
                        <a:pt x="80" y="95"/>
                      </a:lnTo>
                      <a:lnTo>
                        <a:pt x="97" y="104"/>
                      </a:lnTo>
                      <a:lnTo>
                        <a:pt x="98" y="104"/>
                      </a:lnTo>
                      <a:lnTo>
                        <a:pt x="99" y="105"/>
                      </a:lnTo>
                      <a:lnTo>
                        <a:pt x="100" y="106"/>
                      </a:lnTo>
                      <a:lnTo>
                        <a:pt x="102" y="107"/>
                      </a:lnTo>
                      <a:lnTo>
                        <a:pt x="107" y="109"/>
                      </a:lnTo>
                      <a:lnTo>
                        <a:pt x="112" y="112"/>
                      </a:lnTo>
                      <a:lnTo>
                        <a:pt x="118" y="116"/>
                      </a:lnTo>
                      <a:lnTo>
                        <a:pt x="123" y="119"/>
                      </a:lnTo>
                      <a:lnTo>
                        <a:pt x="128" y="121"/>
                      </a:lnTo>
                      <a:lnTo>
                        <a:pt x="132" y="123"/>
                      </a:lnTo>
                      <a:lnTo>
                        <a:pt x="140" y="127"/>
                      </a:lnTo>
                      <a:lnTo>
                        <a:pt x="144" y="129"/>
                      </a:lnTo>
                      <a:lnTo>
                        <a:pt x="148" y="130"/>
                      </a:lnTo>
                      <a:lnTo>
                        <a:pt x="149" y="130"/>
                      </a:lnTo>
                      <a:lnTo>
                        <a:pt x="154" y="133"/>
                      </a:lnTo>
                      <a:lnTo>
                        <a:pt x="162" y="137"/>
                      </a:lnTo>
                      <a:lnTo>
                        <a:pt x="171" y="142"/>
                      </a:lnTo>
                      <a:lnTo>
                        <a:pt x="179" y="146"/>
                      </a:lnTo>
                      <a:lnTo>
                        <a:pt x="188" y="151"/>
                      </a:lnTo>
                      <a:lnTo>
                        <a:pt x="198" y="154"/>
                      </a:lnTo>
                      <a:lnTo>
                        <a:pt x="206" y="156"/>
                      </a:lnTo>
                      <a:lnTo>
                        <a:pt x="213" y="157"/>
                      </a:lnTo>
                      <a:lnTo>
                        <a:pt x="220" y="144"/>
                      </a:lnTo>
                      <a:lnTo>
                        <a:pt x="220" y="141"/>
                      </a:lnTo>
                      <a:lnTo>
                        <a:pt x="220" y="137"/>
                      </a:lnTo>
                      <a:lnTo>
                        <a:pt x="219" y="136"/>
                      </a:lnTo>
                      <a:lnTo>
                        <a:pt x="219" y="134"/>
                      </a:lnTo>
                      <a:lnTo>
                        <a:pt x="218" y="133"/>
                      </a:lnTo>
                      <a:lnTo>
                        <a:pt x="216" y="129"/>
                      </a:lnTo>
                      <a:lnTo>
                        <a:pt x="214" y="126"/>
                      </a:lnTo>
                      <a:lnTo>
                        <a:pt x="209" y="122"/>
                      </a:lnTo>
                      <a:lnTo>
                        <a:pt x="205" y="119"/>
                      </a:lnTo>
                      <a:lnTo>
                        <a:pt x="201" y="117"/>
                      </a:lnTo>
                      <a:lnTo>
                        <a:pt x="198" y="115"/>
                      </a:lnTo>
                      <a:lnTo>
                        <a:pt x="195" y="114"/>
                      </a:lnTo>
                      <a:lnTo>
                        <a:pt x="194" y="114"/>
                      </a:lnTo>
                      <a:lnTo>
                        <a:pt x="194" y="113"/>
                      </a:lnTo>
                      <a:lnTo>
                        <a:pt x="194" y="112"/>
                      </a:lnTo>
                      <a:lnTo>
                        <a:pt x="193" y="111"/>
                      </a:lnTo>
                      <a:lnTo>
                        <a:pt x="193" y="110"/>
                      </a:lnTo>
                      <a:lnTo>
                        <a:pt x="192" y="110"/>
                      </a:lnTo>
                      <a:lnTo>
                        <a:pt x="193" y="110"/>
                      </a:lnTo>
                      <a:lnTo>
                        <a:pt x="194" y="111"/>
                      </a:lnTo>
                      <a:lnTo>
                        <a:pt x="196" y="112"/>
                      </a:lnTo>
                      <a:lnTo>
                        <a:pt x="199" y="114"/>
                      </a:lnTo>
                      <a:lnTo>
                        <a:pt x="202" y="116"/>
                      </a:lnTo>
                      <a:lnTo>
                        <a:pt x="205" y="117"/>
                      </a:lnTo>
                      <a:lnTo>
                        <a:pt x="207" y="116"/>
                      </a:lnTo>
                      <a:lnTo>
                        <a:pt x="208" y="115"/>
                      </a:lnTo>
                      <a:lnTo>
                        <a:pt x="210" y="109"/>
                      </a:lnTo>
                    </a:path>
                  </a:pathLst>
                </a:custGeom>
                <a:solidFill>
                  <a:srgbClr val="CCCC99"/>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 name="Freeform 921"/>
                <p:cNvSpPr>
                  <a:spLocks/>
                </p:cNvSpPr>
                <p:nvPr/>
              </p:nvSpPr>
              <p:spPr bwMode="auto">
                <a:xfrm>
                  <a:off x="1932" y="2617"/>
                  <a:ext cx="133" cy="75"/>
                </a:xfrm>
                <a:custGeom>
                  <a:avLst/>
                  <a:gdLst>
                    <a:gd name="T0" fmla="*/ 127 w 133"/>
                    <a:gd name="T1" fmla="*/ 55 h 75"/>
                    <a:gd name="T2" fmla="*/ 121 w 133"/>
                    <a:gd name="T3" fmla="*/ 54 h 75"/>
                    <a:gd name="T4" fmla="*/ 115 w 133"/>
                    <a:gd name="T5" fmla="*/ 52 h 75"/>
                    <a:gd name="T6" fmla="*/ 110 w 133"/>
                    <a:gd name="T7" fmla="*/ 50 h 75"/>
                    <a:gd name="T8" fmla="*/ 106 w 133"/>
                    <a:gd name="T9" fmla="*/ 49 h 75"/>
                    <a:gd name="T10" fmla="*/ 95 w 133"/>
                    <a:gd name="T11" fmla="*/ 44 h 75"/>
                    <a:gd name="T12" fmla="*/ 76 w 133"/>
                    <a:gd name="T13" fmla="*/ 37 h 75"/>
                    <a:gd name="T14" fmla="*/ 62 w 133"/>
                    <a:gd name="T15" fmla="*/ 30 h 75"/>
                    <a:gd name="T16" fmla="*/ 55 w 133"/>
                    <a:gd name="T17" fmla="*/ 25 h 75"/>
                    <a:gd name="T18" fmla="*/ 54 w 133"/>
                    <a:gd name="T19" fmla="*/ 19 h 75"/>
                    <a:gd name="T20" fmla="*/ 52 w 133"/>
                    <a:gd name="T21" fmla="*/ 18 h 75"/>
                    <a:gd name="T22" fmla="*/ 49 w 133"/>
                    <a:gd name="T23" fmla="*/ 15 h 75"/>
                    <a:gd name="T24" fmla="*/ 39 w 133"/>
                    <a:gd name="T25" fmla="*/ 10 h 75"/>
                    <a:gd name="T26" fmla="*/ 36 w 133"/>
                    <a:gd name="T27" fmla="*/ 9 h 75"/>
                    <a:gd name="T28" fmla="*/ 35 w 133"/>
                    <a:gd name="T29" fmla="*/ 12 h 75"/>
                    <a:gd name="T30" fmla="*/ 33 w 133"/>
                    <a:gd name="T31" fmla="*/ 12 h 75"/>
                    <a:gd name="T32" fmla="*/ 29 w 133"/>
                    <a:gd name="T33" fmla="*/ 10 h 75"/>
                    <a:gd name="T34" fmla="*/ 23 w 133"/>
                    <a:gd name="T35" fmla="*/ 9 h 75"/>
                    <a:gd name="T36" fmla="*/ 18 w 133"/>
                    <a:gd name="T37" fmla="*/ 7 h 75"/>
                    <a:gd name="T38" fmla="*/ 15 w 133"/>
                    <a:gd name="T39" fmla="*/ 7 h 75"/>
                    <a:gd name="T40" fmla="*/ 12 w 133"/>
                    <a:gd name="T41" fmla="*/ 5 h 75"/>
                    <a:gd name="T42" fmla="*/ 6 w 133"/>
                    <a:gd name="T43" fmla="*/ 0 h 75"/>
                    <a:gd name="T44" fmla="*/ 4 w 133"/>
                    <a:gd name="T45" fmla="*/ 0 h 75"/>
                    <a:gd name="T46" fmla="*/ 4 w 133"/>
                    <a:gd name="T47" fmla="*/ 0 h 75"/>
                    <a:gd name="T48" fmla="*/ 4 w 133"/>
                    <a:gd name="T49" fmla="*/ 3 h 75"/>
                    <a:gd name="T50" fmla="*/ 4 w 133"/>
                    <a:gd name="T51" fmla="*/ 4 h 75"/>
                    <a:gd name="T52" fmla="*/ 2 w 133"/>
                    <a:gd name="T53" fmla="*/ 4 h 75"/>
                    <a:gd name="T54" fmla="*/ 0 w 133"/>
                    <a:gd name="T55" fmla="*/ 5 h 75"/>
                    <a:gd name="T56" fmla="*/ 0 w 133"/>
                    <a:gd name="T57" fmla="*/ 9 h 75"/>
                    <a:gd name="T58" fmla="*/ 4 w 133"/>
                    <a:gd name="T59" fmla="*/ 16 h 75"/>
                    <a:gd name="T60" fmla="*/ 9 w 133"/>
                    <a:gd name="T61" fmla="*/ 20 h 75"/>
                    <a:gd name="T62" fmla="*/ 16 w 133"/>
                    <a:gd name="T63" fmla="*/ 25 h 75"/>
                    <a:gd name="T64" fmla="*/ 19 w 133"/>
                    <a:gd name="T65" fmla="*/ 26 h 75"/>
                    <a:gd name="T66" fmla="*/ 24 w 133"/>
                    <a:gd name="T67" fmla="*/ 28 h 75"/>
                    <a:gd name="T68" fmla="*/ 26 w 133"/>
                    <a:gd name="T69" fmla="*/ 30 h 75"/>
                    <a:gd name="T70" fmla="*/ 30 w 133"/>
                    <a:gd name="T71" fmla="*/ 32 h 75"/>
                    <a:gd name="T72" fmla="*/ 42 w 133"/>
                    <a:gd name="T73" fmla="*/ 39 h 75"/>
                    <a:gd name="T74" fmla="*/ 54 w 133"/>
                    <a:gd name="T75" fmla="*/ 45 h 75"/>
                    <a:gd name="T76" fmla="*/ 60 w 133"/>
                    <a:gd name="T77" fmla="*/ 47 h 75"/>
                    <a:gd name="T78" fmla="*/ 64 w 133"/>
                    <a:gd name="T79" fmla="*/ 48 h 75"/>
                    <a:gd name="T80" fmla="*/ 67 w 133"/>
                    <a:gd name="T81" fmla="*/ 50 h 75"/>
                    <a:gd name="T82" fmla="*/ 76 w 133"/>
                    <a:gd name="T83" fmla="*/ 55 h 75"/>
                    <a:gd name="T84" fmla="*/ 88 w 133"/>
                    <a:gd name="T85" fmla="*/ 61 h 75"/>
                    <a:gd name="T86" fmla="*/ 102 w 133"/>
                    <a:gd name="T87" fmla="*/ 68 h 75"/>
                    <a:gd name="T88" fmla="*/ 113 w 133"/>
                    <a:gd name="T89" fmla="*/ 71 h 75"/>
                    <a:gd name="T90" fmla="*/ 120 w 133"/>
                    <a:gd name="T91" fmla="*/ 74 h 75"/>
                    <a:gd name="T92" fmla="*/ 125 w 133"/>
                    <a:gd name="T93" fmla="*/ 74 h 75"/>
                    <a:gd name="T94" fmla="*/ 132 w 133"/>
                    <a:gd name="T95" fmla="*/ 63 h 75"/>
                    <a:gd name="T96" fmla="*/ 131 w 133"/>
                    <a:gd name="T97" fmla="*/ 58 h 75"/>
                    <a:gd name="T98" fmla="*/ 130 w 133"/>
                    <a:gd name="T99" fmla="*/ 5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 h="75">
                      <a:moveTo>
                        <a:pt x="130" y="54"/>
                      </a:moveTo>
                      <a:lnTo>
                        <a:pt x="127" y="55"/>
                      </a:lnTo>
                      <a:lnTo>
                        <a:pt x="124" y="55"/>
                      </a:lnTo>
                      <a:lnTo>
                        <a:pt x="121" y="54"/>
                      </a:lnTo>
                      <a:lnTo>
                        <a:pt x="118" y="53"/>
                      </a:lnTo>
                      <a:lnTo>
                        <a:pt x="115" y="52"/>
                      </a:lnTo>
                      <a:lnTo>
                        <a:pt x="110" y="51"/>
                      </a:lnTo>
                      <a:lnTo>
                        <a:pt x="110" y="50"/>
                      </a:lnTo>
                      <a:lnTo>
                        <a:pt x="108" y="50"/>
                      </a:lnTo>
                      <a:lnTo>
                        <a:pt x="106" y="49"/>
                      </a:lnTo>
                      <a:lnTo>
                        <a:pt x="102" y="47"/>
                      </a:lnTo>
                      <a:lnTo>
                        <a:pt x="95" y="44"/>
                      </a:lnTo>
                      <a:lnTo>
                        <a:pt x="86" y="41"/>
                      </a:lnTo>
                      <a:lnTo>
                        <a:pt x="76" y="37"/>
                      </a:lnTo>
                      <a:lnTo>
                        <a:pt x="67" y="32"/>
                      </a:lnTo>
                      <a:lnTo>
                        <a:pt x="62" y="30"/>
                      </a:lnTo>
                      <a:lnTo>
                        <a:pt x="59" y="28"/>
                      </a:lnTo>
                      <a:lnTo>
                        <a:pt x="55" y="25"/>
                      </a:lnTo>
                      <a:lnTo>
                        <a:pt x="52" y="23"/>
                      </a:lnTo>
                      <a:lnTo>
                        <a:pt x="54" y="19"/>
                      </a:lnTo>
                      <a:lnTo>
                        <a:pt x="53" y="19"/>
                      </a:lnTo>
                      <a:lnTo>
                        <a:pt x="52" y="18"/>
                      </a:lnTo>
                      <a:lnTo>
                        <a:pt x="50" y="17"/>
                      </a:lnTo>
                      <a:lnTo>
                        <a:pt x="49" y="15"/>
                      </a:lnTo>
                      <a:lnTo>
                        <a:pt x="44" y="13"/>
                      </a:lnTo>
                      <a:lnTo>
                        <a:pt x="39" y="10"/>
                      </a:lnTo>
                      <a:lnTo>
                        <a:pt x="37" y="9"/>
                      </a:lnTo>
                      <a:lnTo>
                        <a:pt x="36" y="9"/>
                      </a:lnTo>
                      <a:lnTo>
                        <a:pt x="35" y="10"/>
                      </a:lnTo>
                      <a:lnTo>
                        <a:pt x="35" y="12"/>
                      </a:lnTo>
                      <a:lnTo>
                        <a:pt x="34" y="12"/>
                      </a:lnTo>
                      <a:lnTo>
                        <a:pt x="33" y="12"/>
                      </a:lnTo>
                      <a:lnTo>
                        <a:pt x="31" y="11"/>
                      </a:lnTo>
                      <a:lnTo>
                        <a:pt x="29" y="10"/>
                      </a:lnTo>
                      <a:lnTo>
                        <a:pt x="26" y="10"/>
                      </a:lnTo>
                      <a:lnTo>
                        <a:pt x="23" y="9"/>
                      </a:lnTo>
                      <a:lnTo>
                        <a:pt x="21" y="8"/>
                      </a:lnTo>
                      <a:lnTo>
                        <a:pt x="18" y="7"/>
                      </a:lnTo>
                      <a:lnTo>
                        <a:pt x="16" y="7"/>
                      </a:lnTo>
                      <a:lnTo>
                        <a:pt x="15" y="7"/>
                      </a:lnTo>
                      <a:lnTo>
                        <a:pt x="13" y="6"/>
                      </a:lnTo>
                      <a:lnTo>
                        <a:pt x="12" y="5"/>
                      </a:lnTo>
                      <a:lnTo>
                        <a:pt x="9" y="3"/>
                      </a:lnTo>
                      <a:lnTo>
                        <a:pt x="6" y="0"/>
                      </a:lnTo>
                      <a:lnTo>
                        <a:pt x="4" y="0"/>
                      </a:lnTo>
                      <a:lnTo>
                        <a:pt x="4" y="0"/>
                      </a:lnTo>
                      <a:lnTo>
                        <a:pt x="3" y="0"/>
                      </a:lnTo>
                      <a:lnTo>
                        <a:pt x="4" y="0"/>
                      </a:lnTo>
                      <a:lnTo>
                        <a:pt x="4" y="2"/>
                      </a:lnTo>
                      <a:lnTo>
                        <a:pt x="4" y="3"/>
                      </a:lnTo>
                      <a:lnTo>
                        <a:pt x="4" y="4"/>
                      </a:lnTo>
                      <a:lnTo>
                        <a:pt x="4" y="4"/>
                      </a:lnTo>
                      <a:lnTo>
                        <a:pt x="3" y="4"/>
                      </a:lnTo>
                      <a:lnTo>
                        <a:pt x="2" y="4"/>
                      </a:lnTo>
                      <a:lnTo>
                        <a:pt x="1" y="4"/>
                      </a:lnTo>
                      <a:lnTo>
                        <a:pt x="0" y="5"/>
                      </a:lnTo>
                      <a:lnTo>
                        <a:pt x="0" y="7"/>
                      </a:lnTo>
                      <a:lnTo>
                        <a:pt x="0" y="9"/>
                      </a:lnTo>
                      <a:lnTo>
                        <a:pt x="2" y="12"/>
                      </a:lnTo>
                      <a:lnTo>
                        <a:pt x="4" y="16"/>
                      </a:lnTo>
                      <a:lnTo>
                        <a:pt x="6" y="18"/>
                      </a:lnTo>
                      <a:lnTo>
                        <a:pt x="9" y="20"/>
                      </a:lnTo>
                      <a:lnTo>
                        <a:pt x="12" y="23"/>
                      </a:lnTo>
                      <a:lnTo>
                        <a:pt x="16" y="25"/>
                      </a:lnTo>
                      <a:lnTo>
                        <a:pt x="17" y="25"/>
                      </a:lnTo>
                      <a:lnTo>
                        <a:pt x="19" y="26"/>
                      </a:lnTo>
                      <a:lnTo>
                        <a:pt x="22" y="28"/>
                      </a:lnTo>
                      <a:lnTo>
                        <a:pt x="24" y="28"/>
                      </a:lnTo>
                      <a:lnTo>
                        <a:pt x="25" y="30"/>
                      </a:lnTo>
                      <a:lnTo>
                        <a:pt x="26" y="30"/>
                      </a:lnTo>
                      <a:lnTo>
                        <a:pt x="27" y="31"/>
                      </a:lnTo>
                      <a:lnTo>
                        <a:pt x="30" y="32"/>
                      </a:lnTo>
                      <a:lnTo>
                        <a:pt x="35" y="36"/>
                      </a:lnTo>
                      <a:lnTo>
                        <a:pt x="42" y="39"/>
                      </a:lnTo>
                      <a:lnTo>
                        <a:pt x="49" y="42"/>
                      </a:lnTo>
                      <a:lnTo>
                        <a:pt x="54" y="45"/>
                      </a:lnTo>
                      <a:lnTo>
                        <a:pt x="58" y="46"/>
                      </a:lnTo>
                      <a:lnTo>
                        <a:pt x="60" y="47"/>
                      </a:lnTo>
                      <a:lnTo>
                        <a:pt x="62" y="47"/>
                      </a:lnTo>
                      <a:lnTo>
                        <a:pt x="64" y="48"/>
                      </a:lnTo>
                      <a:lnTo>
                        <a:pt x="64" y="48"/>
                      </a:lnTo>
                      <a:lnTo>
                        <a:pt x="67" y="50"/>
                      </a:lnTo>
                      <a:lnTo>
                        <a:pt x="71" y="52"/>
                      </a:lnTo>
                      <a:lnTo>
                        <a:pt x="76" y="55"/>
                      </a:lnTo>
                      <a:lnTo>
                        <a:pt x="82" y="58"/>
                      </a:lnTo>
                      <a:lnTo>
                        <a:pt x="88" y="61"/>
                      </a:lnTo>
                      <a:lnTo>
                        <a:pt x="95" y="65"/>
                      </a:lnTo>
                      <a:lnTo>
                        <a:pt x="102" y="68"/>
                      </a:lnTo>
                      <a:lnTo>
                        <a:pt x="108" y="69"/>
                      </a:lnTo>
                      <a:lnTo>
                        <a:pt x="113" y="71"/>
                      </a:lnTo>
                      <a:lnTo>
                        <a:pt x="117" y="73"/>
                      </a:lnTo>
                      <a:lnTo>
                        <a:pt x="120" y="74"/>
                      </a:lnTo>
                      <a:lnTo>
                        <a:pt x="123" y="74"/>
                      </a:lnTo>
                      <a:lnTo>
                        <a:pt x="125" y="74"/>
                      </a:lnTo>
                      <a:lnTo>
                        <a:pt x="125" y="74"/>
                      </a:lnTo>
                      <a:lnTo>
                        <a:pt x="132" y="63"/>
                      </a:lnTo>
                      <a:lnTo>
                        <a:pt x="132" y="60"/>
                      </a:lnTo>
                      <a:lnTo>
                        <a:pt x="131" y="58"/>
                      </a:lnTo>
                      <a:lnTo>
                        <a:pt x="130" y="55"/>
                      </a:lnTo>
                      <a:lnTo>
                        <a:pt x="130" y="54"/>
                      </a:lnTo>
                    </a:path>
                  </a:pathLst>
                </a:custGeom>
                <a:solidFill>
                  <a:srgbClr val="99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0" name="Freeform 922"/>
                <p:cNvSpPr>
                  <a:spLocks/>
                </p:cNvSpPr>
                <p:nvPr/>
              </p:nvSpPr>
              <p:spPr bwMode="auto">
                <a:xfrm>
                  <a:off x="1910" y="2593"/>
                  <a:ext cx="23" cy="17"/>
                </a:xfrm>
                <a:custGeom>
                  <a:avLst/>
                  <a:gdLst>
                    <a:gd name="T0" fmla="*/ 0 w 23"/>
                    <a:gd name="T1" fmla="*/ 0 h 17"/>
                    <a:gd name="T2" fmla="*/ 1 w 23"/>
                    <a:gd name="T3" fmla="*/ 0 h 17"/>
                    <a:gd name="T4" fmla="*/ 2 w 23"/>
                    <a:gd name="T5" fmla="*/ 0 h 17"/>
                    <a:gd name="T6" fmla="*/ 3 w 23"/>
                    <a:gd name="T7" fmla="*/ 0 h 17"/>
                    <a:gd name="T8" fmla="*/ 22 w 23"/>
                    <a:gd name="T9" fmla="*/ 16 h 17"/>
                    <a:gd name="T10" fmla="*/ 9 w 23"/>
                    <a:gd name="T11" fmla="*/ 14 h 17"/>
                    <a:gd name="T12" fmla="*/ 9 w 23"/>
                    <a:gd name="T13" fmla="*/ 13 h 17"/>
                    <a:gd name="T14" fmla="*/ 8 w 23"/>
                    <a:gd name="T15" fmla="*/ 12 h 17"/>
                    <a:gd name="T16" fmla="*/ 7 w 23"/>
                    <a:gd name="T17" fmla="*/ 10 h 17"/>
                    <a:gd name="T18" fmla="*/ 5 w 23"/>
                    <a:gd name="T19" fmla="*/ 7 h 17"/>
                    <a:gd name="T20" fmla="*/ 3 w 23"/>
                    <a:gd name="T21" fmla="*/ 5 h 17"/>
                    <a:gd name="T22" fmla="*/ 1 w 23"/>
                    <a:gd name="T23" fmla="*/ 3 h 17"/>
                    <a:gd name="T24" fmla="*/ 0 w 23"/>
                    <a:gd name="T25" fmla="*/ 1 h 17"/>
                    <a:gd name="T26" fmla="*/ 0 w 23"/>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7">
                      <a:moveTo>
                        <a:pt x="0" y="0"/>
                      </a:moveTo>
                      <a:lnTo>
                        <a:pt x="1" y="0"/>
                      </a:lnTo>
                      <a:lnTo>
                        <a:pt x="2" y="0"/>
                      </a:lnTo>
                      <a:lnTo>
                        <a:pt x="3" y="0"/>
                      </a:lnTo>
                      <a:lnTo>
                        <a:pt x="22" y="16"/>
                      </a:lnTo>
                      <a:lnTo>
                        <a:pt x="9" y="14"/>
                      </a:lnTo>
                      <a:lnTo>
                        <a:pt x="9" y="13"/>
                      </a:lnTo>
                      <a:lnTo>
                        <a:pt x="8" y="12"/>
                      </a:lnTo>
                      <a:lnTo>
                        <a:pt x="7" y="10"/>
                      </a:lnTo>
                      <a:lnTo>
                        <a:pt x="5" y="7"/>
                      </a:lnTo>
                      <a:lnTo>
                        <a:pt x="3" y="5"/>
                      </a:lnTo>
                      <a:lnTo>
                        <a:pt x="1" y="3"/>
                      </a:lnTo>
                      <a:lnTo>
                        <a:pt x="0" y="1"/>
                      </a:lnTo>
                      <a:lnTo>
                        <a:pt x="0" y="0"/>
                      </a:lnTo>
                    </a:path>
                  </a:pathLst>
                </a:custGeom>
                <a:solidFill>
                  <a:srgbClr val="99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1" name="Freeform 923"/>
                <p:cNvSpPr>
                  <a:spLocks/>
                </p:cNvSpPr>
                <p:nvPr/>
              </p:nvSpPr>
              <p:spPr bwMode="auto">
                <a:xfrm>
                  <a:off x="2010" y="2634"/>
                  <a:ext cx="45" cy="16"/>
                </a:xfrm>
                <a:custGeom>
                  <a:avLst/>
                  <a:gdLst>
                    <a:gd name="T0" fmla="*/ 0 w 45"/>
                    <a:gd name="T1" fmla="*/ 2 h 16"/>
                    <a:gd name="T2" fmla="*/ 1 w 45"/>
                    <a:gd name="T3" fmla="*/ 2 h 16"/>
                    <a:gd name="T4" fmla="*/ 3 w 45"/>
                    <a:gd name="T5" fmla="*/ 2 h 16"/>
                    <a:gd name="T6" fmla="*/ 5 w 45"/>
                    <a:gd name="T7" fmla="*/ 2 h 16"/>
                    <a:gd name="T8" fmla="*/ 6 w 45"/>
                    <a:gd name="T9" fmla="*/ 2 h 16"/>
                    <a:gd name="T10" fmla="*/ 8 w 45"/>
                    <a:gd name="T11" fmla="*/ 2 h 16"/>
                    <a:gd name="T12" fmla="*/ 8 w 45"/>
                    <a:gd name="T13" fmla="*/ 2 h 16"/>
                    <a:gd name="T14" fmla="*/ 8 w 45"/>
                    <a:gd name="T15" fmla="*/ 1 h 16"/>
                    <a:gd name="T16" fmla="*/ 8 w 45"/>
                    <a:gd name="T17" fmla="*/ 0 h 16"/>
                    <a:gd name="T18" fmla="*/ 8 w 45"/>
                    <a:gd name="T19" fmla="*/ 0 h 16"/>
                    <a:gd name="T20" fmla="*/ 10 w 45"/>
                    <a:gd name="T21" fmla="*/ 1 h 16"/>
                    <a:gd name="T22" fmla="*/ 13 w 45"/>
                    <a:gd name="T23" fmla="*/ 2 h 16"/>
                    <a:gd name="T24" fmla="*/ 15 w 45"/>
                    <a:gd name="T25" fmla="*/ 2 h 16"/>
                    <a:gd name="T26" fmla="*/ 26 w 45"/>
                    <a:gd name="T27" fmla="*/ 3 h 16"/>
                    <a:gd name="T28" fmla="*/ 27 w 45"/>
                    <a:gd name="T29" fmla="*/ 3 h 16"/>
                    <a:gd name="T30" fmla="*/ 28 w 45"/>
                    <a:gd name="T31" fmla="*/ 3 h 16"/>
                    <a:gd name="T32" fmla="*/ 27 w 45"/>
                    <a:gd name="T33" fmla="*/ 2 h 16"/>
                    <a:gd name="T34" fmla="*/ 26 w 45"/>
                    <a:gd name="T35" fmla="*/ 1 h 16"/>
                    <a:gd name="T36" fmla="*/ 27 w 45"/>
                    <a:gd name="T37" fmla="*/ 2 h 16"/>
                    <a:gd name="T38" fmla="*/ 29 w 45"/>
                    <a:gd name="T39" fmla="*/ 2 h 16"/>
                    <a:gd name="T40" fmla="*/ 30 w 45"/>
                    <a:gd name="T41" fmla="*/ 2 h 16"/>
                    <a:gd name="T42" fmla="*/ 33 w 45"/>
                    <a:gd name="T43" fmla="*/ 3 h 16"/>
                    <a:gd name="T44" fmla="*/ 37 w 45"/>
                    <a:gd name="T45" fmla="*/ 5 h 16"/>
                    <a:gd name="T46" fmla="*/ 39 w 45"/>
                    <a:gd name="T47" fmla="*/ 6 h 16"/>
                    <a:gd name="T48" fmla="*/ 41 w 45"/>
                    <a:gd name="T49" fmla="*/ 7 h 16"/>
                    <a:gd name="T50" fmla="*/ 42 w 45"/>
                    <a:gd name="T51" fmla="*/ 8 h 16"/>
                    <a:gd name="T52" fmla="*/ 44 w 45"/>
                    <a:gd name="T53" fmla="*/ 9 h 16"/>
                    <a:gd name="T54" fmla="*/ 42 w 45"/>
                    <a:gd name="T55" fmla="*/ 14 h 16"/>
                    <a:gd name="T56" fmla="*/ 40 w 45"/>
                    <a:gd name="T57" fmla="*/ 15 h 16"/>
                    <a:gd name="T58" fmla="*/ 39 w 45"/>
                    <a:gd name="T59" fmla="*/ 15 h 16"/>
                    <a:gd name="T60" fmla="*/ 37 w 45"/>
                    <a:gd name="T61" fmla="*/ 15 h 16"/>
                    <a:gd name="T62" fmla="*/ 35 w 45"/>
                    <a:gd name="T63" fmla="*/ 14 h 16"/>
                    <a:gd name="T64" fmla="*/ 33 w 45"/>
                    <a:gd name="T65" fmla="*/ 13 h 16"/>
                    <a:gd name="T66" fmla="*/ 29 w 45"/>
                    <a:gd name="T67" fmla="*/ 12 h 16"/>
                    <a:gd name="T68" fmla="*/ 27 w 45"/>
                    <a:gd name="T69" fmla="*/ 10 h 16"/>
                    <a:gd name="T70" fmla="*/ 26 w 45"/>
                    <a:gd name="T71" fmla="*/ 10 h 16"/>
                    <a:gd name="T72" fmla="*/ 23 w 45"/>
                    <a:gd name="T73" fmla="*/ 11 h 16"/>
                    <a:gd name="T74" fmla="*/ 0 w 45"/>
                    <a:gd name="T75"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16">
                      <a:moveTo>
                        <a:pt x="0" y="2"/>
                      </a:moveTo>
                      <a:lnTo>
                        <a:pt x="1" y="2"/>
                      </a:lnTo>
                      <a:lnTo>
                        <a:pt x="3" y="2"/>
                      </a:lnTo>
                      <a:lnTo>
                        <a:pt x="5" y="2"/>
                      </a:lnTo>
                      <a:lnTo>
                        <a:pt x="6" y="2"/>
                      </a:lnTo>
                      <a:lnTo>
                        <a:pt x="8" y="2"/>
                      </a:lnTo>
                      <a:lnTo>
                        <a:pt x="8" y="2"/>
                      </a:lnTo>
                      <a:lnTo>
                        <a:pt x="8" y="1"/>
                      </a:lnTo>
                      <a:lnTo>
                        <a:pt x="8" y="0"/>
                      </a:lnTo>
                      <a:lnTo>
                        <a:pt x="8" y="0"/>
                      </a:lnTo>
                      <a:lnTo>
                        <a:pt x="10" y="1"/>
                      </a:lnTo>
                      <a:lnTo>
                        <a:pt x="13" y="2"/>
                      </a:lnTo>
                      <a:lnTo>
                        <a:pt x="15" y="2"/>
                      </a:lnTo>
                      <a:lnTo>
                        <a:pt x="26" y="3"/>
                      </a:lnTo>
                      <a:lnTo>
                        <a:pt x="27" y="3"/>
                      </a:lnTo>
                      <a:lnTo>
                        <a:pt x="28" y="3"/>
                      </a:lnTo>
                      <a:lnTo>
                        <a:pt x="27" y="2"/>
                      </a:lnTo>
                      <a:lnTo>
                        <a:pt x="26" y="1"/>
                      </a:lnTo>
                      <a:lnTo>
                        <a:pt x="27" y="2"/>
                      </a:lnTo>
                      <a:lnTo>
                        <a:pt x="29" y="2"/>
                      </a:lnTo>
                      <a:lnTo>
                        <a:pt x="30" y="2"/>
                      </a:lnTo>
                      <a:lnTo>
                        <a:pt x="33" y="3"/>
                      </a:lnTo>
                      <a:lnTo>
                        <a:pt x="37" y="5"/>
                      </a:lnTo>
                      <a:lnTo>
                        <a:pt x="39" y="6"/>
                      </a:lnTo>
                      <a:lnTo>
                        <a:pt x="41" y="7"/>
                      </a:lnTo>
                      <a:lnTo>
                        <a:pt x="42" y="8"/>
                      </a:lnTo>
                      <a:lnTo>
                        <a:pt x="44" y="9"/>
                      </a:lnTo>
                      <a:lnTo>
                        <a:pt x="42" y="14"/>
                      </a:lnTo>
                      <a:lnTo>
                        <a:pt x="40" y="15"/>
                      </a:lnTo>
                      <a:lnTo>
                        <a:pt x="39" y="15"/>
                      </a:lnTo>
                      <a:lnTo>
                        <a:pt x="37" y="15"/>
                      </a:lnTo>
                      <a:lnTo>
                        <a:pt x="35" y="14"/>
                      </a:lnTo>
                      <a:lnTo>
                        <a:pt x="33" y="13"/>
                      </a:lnTo>
                      <a:lnTo>
                        <a:pt x="29" y="12"/>
                      </a:lnTo>
                      <a:lnTo>
                        <a:pt x="27" y="10"/>
                      </a:lnTo>
                      <a:lnTo>
                        <a:pt x="26" y="10"/>
                      </a:lnTo>
                      <a:lnTo>
                        <a:pt x="23" y="11"/>
                      </a:lnTo>
                      <a:lnTo>
                        <a:pt x="0" y="2"/>
                      </a:lnTo>
                    </a:path>
                  </a:pathLst>
                </a:custGeom>
                <a:solidFill>
                  <a:srgbClr val="99996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2" name="Freeform 924"/>
                <p:cNvSpPr>
                  <a:spLocks/>
                </p:cNvSpPr>
                <p:nvPr/>
              </p:nvSpPr>
              <p:spPr bwMode="auto">
                <a:xfrm>
                  <a:off x="2054" y="2680"/>
                  <a:ext cx="17" cy="12"/>
                </a:xfrm>
                <a:custGeom>
                  <a:avLst/>
                  <a:gdLst>
                    <a:gd name="T0" fmla="*/ 11 w 17"/>
                    <a:gd name="T1" fmla="*/ 0 h 12"/>
                    <a:gd name="T2" fmla="*/ 10 w 17"/>
                    <a:gd name="T3" fmla="*/ 0 h 12"/>
                    <a:gd name="T4" fmla="*/ 8 w 17"/>
                    <a:gd name="T5" fmla="*/ 1 h 12"/>
                    <a:gd name="T6" fmla="*/ 5 w 17"/>
                    <a:gd name="T7" fmla="*/ 2 h 12"/>
                    <a:gd name="T8" fmla="*/ 3 w 17"/>
                    <a:gd name="T9" fmla="*/ 2 h 12"/>
                    <a:gd name="T10" fmla="*/ 2 w 17"/>
                    <a:gd name="T11" fmla="*/ 4 h 12"/>
                    <a:gd name="T12" fmla="*/ 1 w 17"/>
                    <a:gd name="T13" fmla="*/ 5 h 12"/>
                    <a:gd name="T14" fmla="*/ 0 w 17"/>
                    <a:gd name="T15" fmla="*/ 6 h 12"/>
                    <a:gd name="T16" fmla="*/ 0 w 17"/>
                    <a:gd name="T17" fmla="*/ 7 h 12"/>
                    <a:gd name="T18" fmla="*/ 0 w 17"/>
                    <a:gd name="T19" fmla="*/ 7 h 12"/>
                    <a:gd name="T20" fmla="*/ 0 w 17"/>
                    <a:gd name="T21" fmla="*/ 9 h 12"/>
                    <a:gd name="T22" fmla="*/ 1 w 17"/>
                    <a:gd name="T23" fmla="*/ 10 h 12"/>
                    <a:gd name="T24" fmla="*/ 2 w 17"/>
                    <a:gd name="T25" fmla="*/ 10 h 12"/>
                    <a:gd name="T26" fmla="*/ 6 w 17"/>
                    <a:gd name="T27" fmla="*/ 11 h 12"/>
                    <a:gd name="T28" fmla="*/ 10 w 17"/>
                    <a:gd name="T29" fmla="*/ 11 h 12"/>
                    <a:gd name="T30" fmla="*/ 12 w 17"/>
                    <a:gd name="T31" fmla="*/ 11 h 12"/>
                    <a:gd name="T32" fmla="*/ 14 w 17"/>
                    <a:gd name="T33" fmla="*/ 10 h 12"/>
                    <a:gd name="T34" fmla="*/ 16 w 17"/>
                    <a:gd name="T35" fmla="*/ 10 h 12"/>
                    <a:gd name="T36" fmla="*/ 16 w 17"/>
                    <a:gd name="T37" fmla="*/ 9 h 12"/>
                    <a:gd name="T38" fmla="*/ 16 w 17"/>
                    <a:gd name="T39" fmla="*/ 7 h 12"/>
                    <a:gd name="T40" fmla="*/ 16 w 17"/>
                    <a:gd name="T41" fmla="*/ 6 h 12"/>
                    <a:gd name="T42" fmla="*/ 16 w 17"/>
                    <a:gd name="T43" fmla="*/ 5 h 12"/>
                    <a:gd name="T44" fmla="*/ 15 w 17"/>
                    <a:gd name="T45" fmla="*/ 4 h 12"/>
                    <a:gd name="T46" fmla="*/ 13 w 17"/>
                    <a:gd name="T47" fmla="*/ 3 h 12"/>
                    <a:gd name="T48" fmla="*/ 12 w 17"/>
                    <a:gd name="T49" fmla="*/ 2 h 12"/>
                    <a:gd name="T50" fmla="*/ 11 w 17"/>
                    <a:gd name="T5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 h="12">
                      <a:moveTo>
                        <a:pt x="11" y="0"/>
                      </a:moveTo>
                      <a:lnTo>
                        <a:pt x="10" y="0"/>
                      </a:lnTo>
                      <a:lnTo>
                        <a:pt x="8" y="1"/>
                      </a:lnTo>
                      <a:lnTo>
                        <a:pt x="5" y="2"/>
                      </a:lnTo>
                      <a:lnTo>
                        <a:pt x="3" y="2"/>
                      </a:lnTo>
                      <a:lnTo>
                        <a:pt x="2" y="4"/>
                      </a:lnTo>
                      <a:lnTo>
                        <a:pt x="1" y="5"/>
                      </a:lnTo>
                      <a:lnTo>
                        <a:pt x="0" y="6"/>
                      </a:lnTo>
                      <a:lnTo>
                        <a:pt x="0" y="7"/>
                      </a:lnTo>
                      <a:lnTo>
                        <a:pt x="0" y="7"/>
                      </a:lnTo>
                      <a:lnTo>
                        <a:pt x="0" y="9"/>
                      </a:lnTo>
                      <a:lnTo>
                        <a:pt x="1" y="10"/>
                      </a:lnTo>
                      <a:lnTo>
                        <a:pt x="2" y="10"/>
                      </a:lnTo>
                      <a:lnTo>
                        <a:pt x="6" y="11"/>
                      </a:lnTo>
                      <a:lnTo>
                        <a:pt x="10" y="11"/>
                      </a:lnTo>
                      <a:lnTo>
                        <a:pt x="12" y="11"/>
                      </a:lnTo>
                      <a:lnTo>
                        <a:pt x="14" y="10"/>
                      </a:lnTo>
                      <a:lnTo>
                        <a:pt x="16" y="10"/>
                      </a:lnTo>
                      <a:lnTo>
                        <a:pt x="16" y="9"/>
                      </a:lnTo>
                      <a:lnTo>
                        <a:pt x="16" y="7"/>
                      </a:lnTo>
                      <a:lnTo>
                        <a:pt x="16" y="6"/>
                      </a:lnTo>
                      <a:lnTo>
                        <a:pt x="16" y="5"/>
                      </a:lnTo>
                      <a:lnTo>
                        <a:pt x="15" y="4"/>
                      </a:lnTo>
                      <a:lnTo>
                        <a:pt x="13" y="3"/>
                      </a:lnTo>
                      <a:lnTo>
                        <a:pt x="12" y="2"/>
                      </a:lnTo>
                      <a:lnTo>
                        <a:pt x="11"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3" name="Freeform 925"/>
                <p:cNvSpPr>
                  <a:spLocks/>
                </p:cNvSpPr>
                <p:nvPr/>
              </p:nvSpPr>
              <p:spPr bwMode="auto">
                <a:xfrm>
                  <a:off x="2010" y="2634"/>
                  <a:ext cx="5" cy="1"/>
                </a:xfrm>
                <a:custGeom>
                  <a:avLst/>
                  <a:gdLst>
                    <a:gd name="T0" fmla="*/ 4 w 5"/>
                    <a:gd name="T1" fmla="*/ 0 h 1"/>
                    <a:gd name="T2" fmla="*/ 3 w 5"/>
                    <a:gd name="T3" fmla="*/ 0 h 1"/>
                    <a:gd name="T4" fmla="*/ 0 w 5"/>
                    <a:gd name="T5" fmla="*/ 0 h 1"/>
                    <a:gd name="T6" fmla="*/ 0 w 5"/>
                    <a:gd name="T7" fmla="*/ 0 h 1"/>
                    <a:gd name="T8" fmla="*/ 2 w 5"/>
                    <a:gd name="T9" fmla="*/ 0 h 1"/>
                    <a:gd name="T10" fmla="*/ 3 w 5"/>
                    <a:gd name="T11" fmla="*/ 0 h 1"/>
                    <a:gd name="T12" fmla="*/ 4 w 5"/>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5" h="1">
                      <a:moveTo>
                        <a:pt x="4" y="0"/>
                      </a:moveTo>
                      <a:lnTo>
                        <a:pt x="3" y="0"/>
                      </a:lnTo>
                      <a:lnTo>
                        <a:pt x="0" y="0"/>
                      </a:lnTo>
                      <a:lnTo>
                        <a:pt x="0" y="0"/>
                      </a:lnTo>
                      <a:lnTo>
                        <a:pt x="2" y="0"/>
                      </a:lnTo>
                      <a:lnTo>
                        <a:pt x="3" y="0"/>
                      </a:lnTo>
                      <a:lnTo>
                        <a:pt x="4"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4" name="Freeform 926"/>
                <p:cNvSpPr>
                  <a:spLocks/>
                </p:cNvSpPr>
                <p:nvPr/>
              </p:nvSpPr>
              <p:spPr bwMode="auto">
                <a:xfrm>
                  <a:off x="2031" y="2645"/>
                  <a:ext cx="10" cy="4"/>
                </a:xfrm>
                <a:custGeom>
                  <a:avLst/>
                  <a:gdLst>
                    <a:gd name="T0" fmla="*/ 0 w 10"/>
                    <a:gd name="T1" fmla="*/ 1 h 4"/>
                    <a:gd name="T2" fmla="*/ 1 w 10"/>
                    <a:gd name="T3" fmla="*/ 1 h 4"/>
                    <a:gd name="T4" fmla="*/ 1 w 10"/>
                    <a:gd name="T5" fmla="*/ 0 h 4"/>
                    <a:gd name="T6" fmla="*/ 2 w 10"/>
                    <a:gd name="T7" fmla="*/ 0 h 4"/>
                    <a:gd name="T8" fmla="*/ 3 w 10"/>
                    <a:gd name="T9" fmla="*/ 0 h 4"/>
                    <a:gd name="T10" fmla="*/ 4 w 10"/>
                    <a:gd name="T11" fmla="*/ 0 h 4"/>
                    <a:gd name="T12" fmla="*/ 5 w 10"/>
                    <a:gd name="T13" fmla="*/ 1 h 4"/>
                    <a:gd name="T14" fmla="*/ 7 w 10"/>
                    <a:gd name="T15" fmla="*/ 2 h 4"/>
                    <a:gd name="T16" fmla="*/ 9 w 10"/>
                    <a:gd name="T17" fmla="*/ 3 h 4"/>
                    <a:gd name="T18" fmla="*/ 0 w 10"/>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
                      <a:moveTo>
                        <a:pt x="0" y="1"/>
                      </a:moveTo>
                      <a:lnTo>
                        <a:pt x="1" y="1"/>
                      </a:lnTo>
                      <a:lnTo>
                        <a:pt x="1" y="0"/>
                      </a:lnTo>
                      <a:lnTo>
                        <a:pt x="2" y="0"/>
                      </a:lnTo>
                      <a:lnTo>
                        <a:pt x="3" y="0"/>
                      </a:lnTo>
                      <a:lnTo>
                        <a:pt x="4" y="0"/>
                      </a:lnTo>
                      <a:lnTo>
                        <a:pt x="5" y="1"/>
                      </a:lnTo>
                      <a:lnTo>
                        <a:pt x="7" y="2"/>
                      </a:lnTo>
                      <a:lnTo>
                        <a:pt x="9" y="3"/>
                      </a:lnTo>
                      <a:lnTo>
                        <a:pt x="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 name="Freeform 927"/>
                <p:cNvSpPr>
                  <a:spLocks/>
                </p:cNvSpPr>
                <p:nvPr/>
              </p:nvSpPr>
              <p:spPr bwMode="auto">
                <a:xfrm>
                  <a:off x="2050" y="2645"/>
                  <a:ext cx="8" cy="9"/>
                </a:xfrm>
                <a:custGeom>
                  <a:avLst/>
                  <a:gdLst>
                    <a:gd name="T0" fmla="*/ 4 w 8"/>
                    <a:gd name="T1" fmla="*/ 8 h 9"/>
                    <a:gd name="T2" fmla="*/ 2 w 8"/>
                    <a:gd name="T3" fmla="*/ 8 h 9"/>
                    <a:gd name="T4" fmla="*/ 1 w 8"/>
                    <a:gd name="T5" fmla="*/ 7 h 9"/>
                    <a:gd name="T6" fmla="*/ 0 w 8"/>
                    <a:gd name="T7" fmla="*/ 6 h 9"/>
                    <a:gd name="T8" fmla="*/ 1 w 8"/>
                    <a:gd name="T9" fmla="*/ 4 h 9"/>
                    <a:gd name="T10" fmla="*/ 1 w 8"/>
                    <a:gd name="T11" fmla="*/ 3 h 9"/>
                    <a:gd name="T12" fmla="*/ 2 w 8"/>
                    <a:gd name="T13" fmla="*/ 1 h 9"/>
                    <a:gd name="T14" fmla="*/ 3 w 8"/>
                    <a:gd name="T15" fmla="*/ 0 h 9"/>
                    <a:gd name="T16" fmla="*/ 3 w 8"/>
                    <a:gd name="T17" fmla="*/ 0 h 9"/>
                    <a:gd name="T18" fmla="*/ 4 w 8"/>
                    <a:gd name="T19" fmla="*/ 1 h 9"/>
                    <a:gd name="T20" fmla="*/ 5 w 8"/>
                    <a:gd name="T21" fmla="*/ 2 h 9"/>
                    <a:gd name="T22" fmla="*/ 6 w 8"/>
                    <a:gd name="T23" fmla="*/ 4 h 9"/>
                    <a:gd name="T24" fmla="*/ 7 w 8"/>
                    <a:gd name="T25" fmla="*/ 5 h 9"/>
                    <a:gd name="T26" fmla="*/ 7 w 8"/>
                    <a:gd name="T27" fmla="*/ 6 h 9"/>
                    <a:gd name="T28" fmla="*/ 6 w 8"/>
                    <a:gd name="T29" fmla="*/ 7 h 9"/>
                    <a:gd name="T30" fmla="*/ 5 w 8"/>
                    <a:gd name="T31" fmla="*/ 7 h 9"/>
                    <a:gd name="T32" fmla="*/ 4 w 8"/>
                    <a:gd name="T3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8"/>
                      </a:moveTo>
                      <a:lnTo>
                        <a:pt x="2" y="8"/>
                      </a:lnTo>
                      <a:lnTo>
                        <a:pt x="1" y="7"/>
                      </a:lnTo>
                      <a:lnTo>
                        <a:pt x="0" y="6"/>
                      </a:lnTo>
                      <a:lnTo>
                        <a:pt x="1" y="4"/>
                      </a:lnTo>
                      <a:lnTo>
                        <a:pt x="1" y="3"/>
                      </a:lnTo>
                      <a:lnTo>
                        <a:pt x="2" y="1"/>
                      </a:lnTo>
                      <a:lnTo>
                        <a:pt x="3" y="0"/>
                      </a:lnTo>
                      <a:lnTo>
                        <a:pt x="3" y="0"/>
                      </a:lnTo>
                      <a:lnTo>
                        <a:pt x="4" y="1"/>
                      </a:lnTo>
                      <a:lnTo>
                        <a:pt x="5" y="2"/>
                      </a:lnTo>
                      <a:lnTo>
                        <a:pt x="6" y="4"/>
                      </a:lnTo>
                      <a:lnTo>
                        <a:pt x="7" y="5"/>
                      </a:lnTo>
                      <a:lnTo>
                        <a:pt x="7" y="6"/>
                      </a:lnTo>
                      <a:lnTo>
                        <a:pt x="6" y="7"/>
                      </a:lnTo>
                      <a:lnTo>
                        <a:pt x="5" y="7"/>
                      </a:lnTo>
                      <a:lnTo>
                        <a:pt x="4" y="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 name="Freeform 928"/>
                <p:cNvSpPr>
                  <a:spLocks/>
                </p:cNvSpPr>
                <p:nvPr/>
              </p:nvSpPr>
              <p:spPr bwMode="auto">
                <a:xfrm>
                  <a:off x="1965" y="2634"/>
                  <a:ext cx="29" cy="16"/>
                </a:xfrm>
                <a:custGeom>
                  <a:avLst/>
                  <a:gdLst>
                    <a:gd name="T0" fmla="*/ 0 w 29"/>
                    <a:gd name="T1" fmla="*/ 6 h 16"/>
                    <a:gd name="T2" fmla="*/ 1 w 29"/>
                    <a:gd name="T3" fmla="*/ 6 h 16"/>
                    <a:gd name="T4" fmla="*/ 2 w 29"/>
                    <a:gd name="T5" fmla="*/ 8 h 16"/>
                    <a:gd name="T6" fmla="*/ 6 w 29"/>
                    <a:gd name="T7" fmla="*/ 10 h 16"/>
                    <a:gd name="T8" fmla="*/ 9 w 29"/>
                    <a:gd name="T9" fmla="*/ 12 h 16"/>
                    <a:gd name="T10" fmla="*/ 13 w 29"/>
                    <a:gd name="T11" fmla="*/ 13 h 16"/>
                    <a:gd name="T12" fmla="*/ 18 w 29"/>
                    <a:gd name="T13" fmla="*/ 15 h 16"/>
                    <a:gd name="T14" fmla="*/ 20 w 29"/>
                    <a:gd name="T15" fmla="*/ 15 h 16"/>
                    <a:gd name="T16" fmla="*/ 23 w 29"/>
                    <a:gd name="T17" fmla="*/ 14 h 16"/>
                    <a:gd name="T18" fmla="*/ 24 w 29"/>
                    <a:gd name="T19" fmla="*/ 14 h 16"/>
                    <a:gd name="T20" fmla="*/ 25 w 29"/>
                    <a:gd name="T21" fmla="*/ 14 h 16"/>
                    <a:gd name="T22" fmla="*/ 26 w 29"/>
                    <a:gd name="T23" fmla="*/ 14 h 16"/>
                    <a:gd name="T24" fmla="*/ 28 w 29"/>
                    <a:gd name="T25" fmla="*/ 14 h 16"/>
                    <a:gd name="T26" fmla="*/ 28 w 29"/>
                    <a:gd name="T27" fmla="*/ 13 h 16"/>
                    <a:gd name="T28" fmla="*/ 28 w 29"/>
                    <a:gd name="T29" fmla="*/ 11 h 16"/>
                    <a:gd name="T30" fmla="*/ 27 w 29"/>
                    <a:gd name="T31" fmla="*/ 10 h 16"/>
                    <a:gd name="T32" fmla="*/ 26 w 29"/>
                    <a:gd name="T33" fmla="*/ 9 h 16"/>
                    <a:gd name="T34" fmla="*/ 25 w 29"/>
                    <a:gd name="T35" fmla="*/ 7 h 16"/>
                    <a:gd name="T36" fmla="*/ 23 w 29"/>
                    <a:gd name="T37" fmla="*/ 5 h 16"/>
                    <a:gd name="T38" fmla="*/ 19 w 29"/>
                    <a:gd name="T39" fmla="*/ 2 h 16"/>
                    <a:gd name="T40" fmla="*/ 17 w 29"/>
                    <a:gd name="T41" fmla="*/ 0 h 16"/>
                    <a:gd name="T42" fmla="*/ 16 w 29"/>
                    <a:gd name="T43" fmla="*/ 1 h 16"/>
                    <a:gd name="T44" fmla="*/ 16 w 29"/>
                    <a:gd name="T45" fmla="*/ 2 h 16"/>
                    <a:gd name="T46" fmla="*/ 15 w 29"/>
                    <a:gd name="T47" fmla="*/ 5 h 16"/>
                    <a:gd name="T48" fmla="*/ 15 w 29"/>
                    <a:gd name="T49" fmla="*/ 7 h 16"/>
                    <a:gd name="T50" fmla="*/ 13 w 29"/>
                    <a:gd name="T51" fmla="*/ 8 h 16"/>
                    <a:gd name="T52" fmla="*/ 11 w 29"/>
                    <a:gd name="T53" fmla="*/ 8 h 16"/>
                    <a:gd name="T54" fmla="*/ 10 w 29"/>
                    <a:gd name="T55" fmla="*/ 8 h 16"/>
                    <a:gd name="T56" fmla="*/ 8 w 29"/>
                    <a:gd name="T57" fmla="*/ 8 h 16"/>
                    <a:gd name="T58" fmla="*/ 5 w 29"/>
                    <a:gd name="T59" fmla="*/ 6 h 16"/>
                    <a:gd name="T60" fmla="*/ 2 w 29"/>
                    <a:gd name="T61" fmla="*/ 5 h 16"/>
                    <a:gd name="T62" fmla="*/ 1 w 29"/>
                    <a:gd name="T63" fmla="*/ 5 h 16"/>
                    <a:gd name="T64" fmla="*/ 1 w 29"/>
                    <a:gd name="T65" fmla="*/ 5 h 16"/>
                    <a:gd name="T66" fmla="*/ 0 w 29"/>
                    <a:gd name="T6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16">
                      <a:moveTo>
                        <a:pt x="0" y="6"/>
                      </a:moveTo>
                      <a:lnTo>
                        <a:pt x="1" y="6"/>
                      </a:lnTo>
                      <a:lnTo>
                        <a:pt x="2" y="8"/>
                      </a:lnTo>
                      <a:lnTo>
                        <a:pt x="6" y="10"/>
                      </a:lnTo>
                      <a:lnTo>
                        <a:pt x="9" y="12"/>
                      </a:lnTo>
                      <a:lnTo>
                        <a:pt x="13" y="13"/>
                      </a:lnTo>
                      <a:lnTo>
                        <a:pt x="18" y="15"/>
                      </a:lnTo>
                      <a:lnTo>
                        <a:pt x="20" y="15"/>
                      </a:lnTo>
                      <a:lnTo>
                        <a:pt x="23" y="14"/>
                      </a:lnTo>
                      <a:lnTo>
                        <a:pt x="24" y="14"/>
                      </a:lnTo>
                      <a:lnTo>
                        <a:pt x="25" y="14"/>
                      </a:lnTo>
                      <a:lnTo>
                        <a:pt x="26" y="14"/>
                      </a:lnTo>
                      <a:lnTo>
                        <a:pt x="28" y="14"/>
                      </a:lnTo>
                      <a:lnTo>
                        <a:pt x="28" y="13"/>
                      </a:lnTo>
                      <a:lnTo>
                        <a:pt x="28" y="11"/>
                      </a:lnTo>
                      <a:lnTo>
                        <a:pt x="27" y="10"/>
                      </a:lnTo>
                      <a:lnTo>
                        <a:pt x="26" y="9"/>
                      </a:lnTo>
                      <a:lnTo>
                        <a:pt x="25" y="7"/>
                      </a:lnTo>
                      <a:lnTo>
                        <a:pt x="23" y="5"/>
                      </a:lnTo>
                      <a:lnTo>
                        <a:pt x="19" y="2"/>
                      </a:lnTo>
                      <a:lnTo>
                        <a:pt x="17" y="0"/>
                      </a:lnTo>
                      <a:lnTo>
                        <a:pt x="16" y="1"/>
                      </a:lnTo>
                      <a:lnTo>
                        <a:pt x="16" y="2"/>
                      </a:lnTo>
                      <a:lnTo>
                        <a:pt x="15" y="5"/>
                      </a:lnTo>
                      <a:lnTo>
                        <a:pt x="15" y="7"/>
                      </a:lnTo>
                      <a:lnTo>
                        <a:pt x="13" y="8"/>
                      </a:lnTo>
                      <a:lnTo>
                        <a:pt x="11" y="8"/>
                      </a:lnTo>
                      <a:lnTo>
                        <a:pt x="10" y="8"/>
                      </a:lnTo>
                      <a:lnTo>
                        <a:pt x="8" y="8"/>
                      </a:lnTo>
                      <a:lnTo>
                        <a:pt x="5" y="6"/>
                      </a:lnTo>
                      <a:lnTo>
                        <a:pt x="2" y="5"/>
                      </a:lnTo>
                      <a:lnTo>
                        <a:pt x="1" y="5"/>
                      </a:lnTo>
                      <a:lnTo>
                        <a:pt x="1" y="5"/>
                      </a:lnTo>
                      <a:lnTo>
                        <a:pt x="0" y="6"/>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 name="Freeform 929"/>
                <p:cNvSpPr>
                  <a:spLocks/>
                </p:cNvSpPr>
                <p:nvPr/>
              </p:nvSpPr>
              <p:spPr bwMode="auto">
                <a:xfrm>
                  <a:off x="1979" y="2632"/>
                  <a:ext cx="7" cy="1"/>
                </a:xfrm>
                <a:custGeom>
                  <a:avLst/>
                  <a:gdLst>
                    <a:gd name="T0" fmla="*/ 4 w 7"/>
                    <a:gd name="T1" fmla="*/ 0 h 1"/>
                    <a:gd name="T2" fmla="*/ 5 w 7"/>
                    <a:gd name="T3" fmla="*/ 0 h 1"/>
                    <a:gd name="T4" fmla="*/ 5 w 7"/>
                    <a:gd name="T5" fmla="*/ 0 h 1"/>
                    <a:gd name="T6" fmla="*/ 6 w 7"/>
                    <a:gd name="T7" fmla="*/ 0 h 1"/>
                    <a:gd name="T8" fmla="*/ 6 w 7"/>
                    <a:gd name="T9" fmla="*/ 0 h 1"/>
                    <a:gd name="T10" fmla="*/ 5 w 7"/>
                    <a:gd name="T11" fmla="*/ 0 h 1"/>
                    <a:gd name="T12" fmla="*/ 3 w 7"/>
                    <a:gd name="T13" fmla="*/ 0 h 1"/>
                    <a:gd name="T14" fmla="*/ 0 w 7"/>
                    <a:gd name="T15" fmla="*/ 0 h 1"/>
                    <a:gd name="T16" fmla="*/ 4 w 7"/>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
                      <a:moveTo>
                        <a:pt x="4" y="0"/>
                      </a:moveTo>
                      <a:lnTo>
                        <a:pt x="5" y="0"/>
                      </a:lnTo>
                      <a:lnTo>
                        <a:pt x="5" y="0"/>
                      </a:lnTo>
                      <a:lnTo>
                        <a:pt x="6" y="0"/>
                      </a:lnTo>
                      <a:lnTo>
                        <a:pt x="6" y="0"/>
                      </a:lnTo>
                      <a:lnTo>
                        <a:pt x="5" y="0"/>
                      </a:lnTo>
                      <a:lnTo>
                        <a:pt x="3" y="0"/>
                      </a:lnTo>
                      <a:lnTo>
                        <a:pt x="0" y="0"/>
                      </a:lnTo>
                      <a:lnTo>
                        <a:pt x="4"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 name="Freeform 930"/>
                <p:cNvSpPr>
                  <a:spLocks/>
                </p:cNvSpPr>
                <p:nvPr/>
              </p:nvSpPr>
              <p:spPr bwMode="auto">
                <a:xfrm>
                  <a:off x="2023" y="2637"/>
                  <a:ext cx="13" cy="3"/>
                </a:xfrm>
                <a:custGeom>
                  <a:avLst/>
                  <a:gdLst>
                    <a:gd name="T0" fmla="*/ 12 w 13"/>
                    <a:gd name="T1" fmla="*/ 0 h 3"/>
                    <a:gd name="T2" fmla="*/ 0 w 13"/>
                    <a:gd name="T3" fmla="*/ 0 h 3"/>
                    <a:gd name="T4" fmla="*/ 1 w 13"/>
                    <a:gd name="T5" fmla="*/ 0 h 3"/>
                    <a:gd name="T6" fmla="*/ 2 w 13"/>
                    <a:gd name="T7" fmla="*/ 0 h 3"/>
                    <a:gd name="T8" fmla="*/ 4 w 13"/>
                    <a:gd name="T9" fmla="*/ 1 h 3"/>
                    <a:gd name="T10" fmla="*/ 6 w 13"/>
                    <a:gd name="T11" fmla="*/ 1 h 3"/>
                    <a:gd name="T12" fmla="*/ 6 w 13"/>
                    <a:gd name="T13" fmla="*/ 2 h 3"/>
                    <a:gd name="T14" fmla="*/ 8 w 13"/>
                    <a:gd name="T15" fmla="*/ 2 h 3"/>
                    <a:gd name="T16" fmla="*/ 9 w 13"/>
                    <a:gd name="T17" fmla="*/ 2 h 3"/>
                    <a:gd name="T18" fmla="*/ 10 w 13"/>
                    <a:gd name="T19" fmla="*/ 1 h 3"/>
                    <a:gd name="T20" fmla="*/ 10 w 13"/>
                    <a:gd name="T21" fmla="*/ 1 h 3"/>
                    <a:gd name="T22" fmla="*/ 12 w 13"/>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
                      <a:moveTo>
                        <a:pt x="12" y="0"/>
                      </a:moveTo>
                      <a:lnTo>
                        <a:pt x="0" y="0"/>
                      </a:lnTo>
                      <a:lnTo>
                        <a:pt x="1" y="0"/>
                      </a:lnTo>
                      <a:lnTo>
                        <a:pt x="2" y="0"/>
                      </a:lnTo>
                      <a:lnTo>
                        <a:pt x="4" y="1"/>
                      </a:lnTo>
                      <a:lnTo>
                        <a:pt x="6" y="1"/>
                      </a:lnTo>
                      <a:lnTo>
                        <a:pt x="6" y="2"/>
                      </a:lnTo>
                      <a:lnTo>
                        <a:pt x="8" y="2"/>
                      </a:lnTo>
                      <a:lnTo>
                        <a:pt x="9" y="2"/>
                      </a:lnTo>
                      <a:lnTo>
                        <a:pt x="10" y="1"/>
                      </a:lnTo>
                      <a:lnTo>
                        <a:pt x="10" y="1"/>
                      </a:lnTo>
                      <a:lnTo>
                        <a:pt x="12"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 name="Freeform 931"/>
                <p:cNvSpPr>
                  <a:spLocks/>
                </p:cNvSpPr>
                <p:nvPr/>
              </p:nvSpPr>
              <p:spPr bwMode="auto">
                <a:xfrm>
                  <a:off x="1911" y="2617"/>
                  <a:ext cx="53" cy="23"/>
                </a:xfrm>
                <a:custGeom>
                  <a:avLst/>
                  <a:gdLst>
                    <a:gd name="T0" fmla="*/ 9 w 53"/>
                    <a:gd name="T1" fmla="*/ 1 h 23"/>
                    <a:gd name="T2" fmla="*/ 6 w 53"/>
                    <a:gd name="T3" fmla="*/ 1 h 23"/>
                    <a:gd name="T4" fmla="*/ 0 w 53"/>
                    <a:gd name="T5" fmla="*/ 0 h 23"/>
                    <a:gd name="T6" fmla="*/ 1 w 53"/>
                    <a:gd name="T7" fmla="*/ 2 h 23"/>
                    <a:gd name="T8" fmla="*/ 5 w 53"/>
                    <a:gd name="T9" fmla="*/ 5 h 23"/>
                    <a:gd name="T10" fmla="*/ 10 w 53"/>
                    <a:gd name="T11" fmla="*/ 9 h 23"/>
                    <a:gd name="T12" fmla="*/ 14 w 53"/>
                    <a:gd name="T13" fmla="*/ 12 h 23"/>
                    <a:gd name="T14" fmla="*/ 17 w 53"/>
                    <a:gd name="T15" fmla="*/ 14 h 23"/>
                    <a:gd name="T16" fmla="*/ 24 w 53"/>
                    <a:gd name="T17" fmla="*/ 17 h 23"/>
                    <a:gd name="T18" fmla="*/ 31 w 53"/>
                    <a:gd name="T19" fmla="*/ 21 h 23"/>
                    <a:gd name="T20" fmla="*/ 38 w 53"/>
                    <a:gd name="T21" fmla="*/ 22 h 23"/>
                    <a:gd name="T22" fmla="*/ 39 w 53"/>
                    <a:gd name="T23" fmla="*/ 22 h 23"/>
                    <a:gd name="T24" fmla="*/ 42 w 53"/>
                    <a:gd name="T25" fmla="*/ 20 h 23"/>
                    <a:gd name="T26" fmla="*/ 43 w 53"/>
                    <a:gd name="T27" fmla="*/ 20 h 23"/>
                    <a:gd name="T28" fmla="*/ 46 w 53"/>
                    <a:gd name="T29" fmla="*/ 21 h 23"/>
                    <a:gd name="T30" fmla="*/ 50 w 53"/>
                    <a:gd name="T31" fmla="*/ 21 h 23"/>
                    <a:gd name="T32" fmla="*/ 52 w 53"/>
                    <a:gd name="T33" fmla="*/ 17 h 23"/>
                    <a:gd name="T34" fmla="*/ 48 w 53"/>
                    <a:gd name="T35" fmla="*/ 14 h 23"/>
                    <a:gd name="T36" fmla="*/ 52 w 53"/>
                    <a:gd name="T37" fmla="*/ 9 h 23"/>
                    <a:gd name="T38" fmla="*/ 49 w 53"/>
                    <a:gd name="T39" fmla="*/ 8 h 23"/>
                    <a:gd name="T40" fmla="*/ 44 w 53"/>
                    <a:gd name="T41" fmla="*/ 7 h 23"/>
                    <a:gd name="T42" fmla="*/ 34 w 53"/>
                    <a:gd name="T43" fmla="*/ 5 h 23"/>
                    <a:gd name="T44" fmla="*/ 35 w 53"/>
                    <a:gd name="T45" fmla="*/ 5 h 23"/>
                    <a:gd name="T46" fmla="*/ 38 w 53"/>
                    <a:gd name="T47" fmla="*/ 7 h 23"/>
                    <a:gd name="T48" fmla="*/ 40 w 53"/>
                    <a:gd name="T49" fmla="*/ 9 h 23"/>
                    <a:gd name="T50" fmla="*/ 41 w 53"/>
                    <a:gd name="T51" fmla="*/ 11 h 23"/>
                    <a:gd name="T52" fmla="*/ 39 w 53"/>
                    <a:gd name="T53" fmla="*/ 12 h 23"/>
                    <a:gd name="T54" fmla="*/ 37 w 53"/>
                    <a:gd name="T55" fmla="*/ 14 h 23"/>
                    <a:gd name="T56" fmla="*/ 36 w 53"/>
                    <a:gd name="T57" fmla="*/ 17 h 23"/>
                    <a:gd name="T58" fmla="*/ 34 w 53"/>
                    <a:gd name="T59" fmla="*/ 18 h 23"/>
                    <a:gd name="T60" fmla="*/ 27 w 53"/>
                    <a:gd name="T61" fmla="*/ 15 h 23"/>
                    <a:gd name="T62" fmla="*/ 21 w 53"/>
                    <a:gd name="T63" fmla="*/ 9 h 23"/>
                    <a:gd name="T64" fmla="*/ 20 w 53"/>
                    <a:gd name="T65" fmla="*/ 4 h 23"/>
                    <a:gd name="T66" fmla="*/ 10 w 53"/>
                    <a:gd name="T6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23">
                      <a:moveTo>
                        <a:pt x="10" y="1"/>
                      </a:moveTo>
                      <a:lnTo>
                        <a:pt x="9" y="1"/>
                      </a:lnTo>
                      <a:lnTo>
                        <a:pt x="8" y="1"/>
                      </a:lnTo>
                      <a:lnTo>
                        <a:pt x="6" y="1"/>
                      </a:lnTo>
                      <a:lnTo>
                        <a:pt x="3" y="0"/>
                      </a:lnTo>
                      <a:lnTo>
                        <a:pt x="0" y="0"/>
                      </a:lnTo>
                      <a:lnTo>
                        <a:pt x="0" y="1"/>
                      </a:lnTo>
                      <a:lnTo>
                        <a:pt x="1" y="2"/>
                      </a:lnTo>
                      <a:lnTo>
                        <a:pt x="3" y="4"/>
                      </a:lnTo>
                      <a:lnTo>
                        <a:pt x="5" y="5"/>
                      </a:lnTo>
                      <a:lnTo>
                        <a:pt x="8" y="7"/>
                      </a:lnTo>
                      <a:lnTo>
                        <a:pt x="10" y="9"/>
                      </a:lnTo>
                      <a:lnTo>
                        <a:pt x="13" y="12"/>
                      </a:lnTo>
                      <a:lnTo>
                        <a:pt x="14" y="12"/>
                      </a:lnTo>
                      <a:lnTo>
                        <a:pt x="15" y="13"/>
                      </a:lnTo>
                      <a:lnTo>
                        <a:pt x="17" y="14"/>
                      </a:lnTo>
                      <a:lnTo>
                        <a:pt x="21" y="16"/>
                      </a:lnTo>
                      <a:lnTo>
                        <a:pt x="24" y="17"/>
                      </a:lnTo>
                      <a:lnTo>
                        <a:pt x="28" y="19"/>
                      </a:lnTo>
                      <a:lnTo>
                        <a:pt x="31" y="21"/>
                      </a:lnTo>
                      <a:lnTo>
                        <a:pt x="35" y="22"/>
                      </a:lnTo>
                      <a:lnTo>
                        <a:pt x="38" y="22"/>
                      </a:lnTo>
                      <a:lnTo>
                        <a:pt x="39" y="22"/>
                      </a:lnTo>
                      <a:lnTo>
                        <a:pt x="39" y="22"/>
                      </a:lnTo>
                      <a:lnTo>
                        <a:pt x="41" y="21"/>
                      </a:lnTo>
                      <a:lnTo>
                        <a:pt x="42" y="20"/>
                      </a:lnTo>
                      <a:lnTo>
                        <a:pt x="43" y="20"/>
                      </a:lnTo>
                      <a:lnTo>
                        <a:pt x="43" y="20"/>
                      </a:lnTo>
                      <a:lnTo>
                        <a:pt x="45" y="21"/>
                      </a:lnTo>
                      <a:lnTo>
                        <a:pt x="46" y="21"/>
                      </a:lnTo>
                      <a:lnTo>
                        <a:pt x="48" y="21"/>
                      </a:lnTo>
                      <a:lnTo>
                        <a:pt x="50" y="21"/>
                      </a:lnTo>
                      <a:lnTo>
                        <a:pt x="52" y="20"/>
                      </a:lnTo>
                      <a:lnTo>
                        <a:pt x="52" y="17"/>
                      </a:lnTo>
                      <a:lnTo>
                        <a:pt x="49" y="15"/>
                      </a:lnTo>
                      <a:lnTo>
                        <a:pt x="48" y="14"/>
                      </a:lnTo>
                      <a:lnTo>
                        <a:pt x="47" y="12"/>
                      </a:lnTo>
                      <a:lnTo>
                        <a:pt x="52" y="9"/>
                      </a:lnTo>
                      <a:lnTo>
                        <a:pt x="51" y="9"/>
                      </a:lnTo>
                      <a:lnTo>
                        <a:pt x="49" y="8"/>
                      </a:lnTo>
                      <a:lnTo>
                        <a:pt x="48" y="8"/>
                      </a:lnTo>
                      <a:lnTo>
                        <a:pt x="44" y="7"/>
                      </a:lnTo>
                      <a:lnTo>
                        <a:pt x="39" y="6"/>
                      </a:lnTo>
                      <a:lnTo>
                        <a:pt x="34" y="5"/>
                      </a:lnTo>
                      <a:lnTo>
                        <a:pt x="34" y="5"/>
                      </a:lnTo>
                      <a:lnTo>
                        <a:pt x="35" y="5"/>
                      </a:lnTo>
                      <a:lnTo>
                        <a:pt x="36" y="6"/>
                      </a:lnTo>
                      <a:lnTo>
                        <a:pt x="38" y="7"/>
                      </a:lnTo>
                      <a:lnTo>
                        <a:pt x="39" y="7"/>
                      </a:lnTo>
                      <a:lnTo>
                        <a:pt x="40" y="9"/>
                      </a:lnTo>
                      <a:lnTo>
                        <a:pt x="41" y="10"/>
                      </a:lnTo>
                      <a:lnTo>
                        <a:pt x="41" y="11"/>
                      </a:lnTo>
                      <a:lnTo>
                        <a:pt x="40" y="11"/>
                      </a:lnTo>
                      <a:lnTo>
                        <a:pt x="39" y="12"/>
                      </a:lnTo>
                      <a:lnTo>
                        <a:pt x="38" y="12"/>
                      </a:lnTo>
                      <a:lnTo>
                        <a:pt x="37" y="14"/>
                      </a:lnTo>
                      <a:lnTo>
                        <a:pt x="36" y="15"/>
                      </a:lnTo>
                      <a:lnTo>
                        <a:pt x="36" y="17"/>
                      </a:lnTo>
                      <a:lnTo>
                        <a:pt x="37" y="19"/>
                      </a:lnTo>
                      <a:lnTo>
                        <a:pt x="34" y="18"/>
                      </a:lnTo>
                      <a:lnTo>
                        <a:pt x="30" y="17"/>
                      </a:lnTo>
                      <a:lnTo>
                        <a:pt x="27" y="15"/>
                      </a:lnTo>
                      <a:lnTo>
                        <a:pt x="24" y="12"/>
                      </a:lnTo>
                      <a:lnTo>
                        <a:pt x="21" y="9"/>
                      </a:lnTo>
                      <a:lnTo>
                        <a:pt x="20" y="6"/>
                      </a:lnTo>
                      <a:lnTo>
                        <a:pt x="20" y="4"/>
                      </a:lnTo>
                      <a:lnTo>
                        <a:pt x="21" y="3"/>
                      </a:lnTo>
                      <a:lnTo>
                        <a:pt x="10"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0" name="Group 932"/>
                <p:cNvGrpSpPr>
                  <a:grpSpLocks/>
                </p:cNvGrpSpPr>
                <p:nvPr/>
              </p:nvGrpSpPr>
              <p:grpSpPr bwMode="auto">
                <a:xfrm>
                  <a:off x="1945" y="2614"/>
                  <a:ext cx="24" cy="40"/>
                  <a:chOff x="1945" y="2614"/>
                  <a:chExt cx="24" cy="40"/>
                </a:xfrm>
              </p:grpSpPr>
              <p:sp>
                <p:nvSpPr>
                  <p:cNvPr id="253" name="Freeform 933"/>
                  <p:cNvSpPr>
                    <a:spLocks/>
                  </p:cNvSpPr>
                  <p:nvPr/>
                </p:nvSpPr>
                <p:spPr bwMode="auto">
                  <a:xfrm>
                    <a:off x="1963" y="2632"/>
                    <a:ext cx="6" cy="14"/>
                  </a:xfrm>
                  <a:custGeom>
                    <a:avLst/>
                    <a:gdLst>
                      <a:gd name="T0" fmla="*/ 5 w 6"/>
                      <a:gd name="T1" fmla="*/ 0 h 14"/>
                      <a:gd name="T2" fmla="*/ 4 w 6"/>
                      <a:gd name="T3" fmla="*/ 3 h 14"/>
                      <a:gd name="T4" fmla="*/ 4 w 6"/>
                      <a:gd name="T5" fmla="*/ 6 h 14"/>
                      <a:gd name="T6" fmla="*/ 3 w 6"/>
                      <a:gd name="T7" fmla="*/ 9 h 14"/>
                      <a:gd name="T8" fmla="*/ 0 w 6"/>
                      <a:gd name="T9" fmla="*/ 13 h 14"/>
                    </a:gdLst>
                    <a:ahLst/>
                    <a:cxnLst>
                      <a:cxn ang="0">
                        <a:pos x="T0" y="T1"/>
                      </a:cxn>
                      <a:cxn ang="0">
                        <a:pos x="T2" y="T3"/>
                      </a:cxn>
                      <a:cxn ang="0">
                        <a:pos x="T4" y="T5"/>
                      </a:cxn>
                      <a:cxn ang="0">
                        <a:pos x="T6" y="T7"/>
                      </a:cxn>
                      <a:cxn ang="0">
                        <a:pos x="T8" y="T9"/>
                      </a:cxn>
                    </a:cxnLst>
                    <a:rect l="0" t="0" r="r" b="b"/>
                    <a:pathLst>
                      <a:path w="6" h="14">
                        <a:moveTo>
                          <a:pt x="5" y="0"/>
                        </a:moveTo>
                        <a:lnTo>
                          <a:pt x="4" y="3"/>
                        </a:lnTo>
                        <a:lnTo>
                          <a:pt x="4" y="6"/>
                        </a:lnTo>
                        <a:lnTo>
                          <a:pt x="3" y="9"/>
                        </a:lnTo>
                        <a:lnTo>
                          <a:pt x="0" y="13"/>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 name="Freeform 934"/>
                  <p:cNvSpPr>
                    <a:spLocks/>
                  </p:cNvSpPr>
                  <p:nvPr/>
                </p:nvSpPr>
                <p:spPr bwMode="auto">
                  <a:xfrm>
                    <a:off x="1963" y="2634"/>
                    <a:ext cx="3" cy="10"/>
                  </a:xfrm>
                  <a:custGeom>
                    <a:avLst/>
                    <a:gdLst>
                      <a:gd name="T0" fmla="*/ 2 w 3"/>
                      <a:gd name="T1" fmla="*/ 0 h 10"/>
                      <a:gd name="T2" fmla="*/ 2 w 3"/>
                      <a:gd name="T3" fmla="*/ 2 h 10"/>
                      <a:gd name="T4" fmla="*/ 1 w 3"/>
                      <a:gd name="T5" fmla="*/ 4 h 10"/>
                      <a:gd name="T6" fmla="*/ 0 w 3"/>
                      <a:gd name="T7" fmla="*/ 7 h 10"/>
                      <a:gd name="T8" fmla="*/ 0 w 3"/>
                      <a:gd name="T9" fmla="*/ 9 h 10"/>
                    </a:gdLst>
                    <a:ahLst/>
                    <a:cxnLst>
                      <a:cxn ang="0">
                        <a:pos x="T0" y="T1"/>
                      </a:cxn>
                      <a:cxn ang="0">
                        <a:pos x="T2" y="T3"/>
                      </a:cxn>
                      <a:cxn ang="0">
                        <a:pos x="T4" y="T5"/>
                      </a:cxn>
                      <a:cxn ang="0">
                        <a:pos x="T6" y="T7"/>
                      </a:cxn>
                      <a:cxn ang="0">
                        <a:pos x="T8" y="T9"/>
                      </a:cxn>
                    </a:cxnLst>
                    <a:rect l="0" t="0" r="r" b="b"/>
                    <a:pathLst>
                      <a:path w="3" h="10">
                        <a:moveTo>
                          <a:pt x="2" y="0"/>
                        </a:moveTo>
                        <a:lnTo>
                          <a:pt x="2" y="2"/>
                        </a:lnTo>
                        <a:lnTo>
                          <a:pt x="1" y="4"/>
                        </a:lnTo>
                        <a:lnTo>
                          <a:pt x="0" y="7"/>
                        </a:lnTo>
                        <a:lnTo>
                          <a:pt x="0" y="9"/>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5" name="Freeform 935"/>
                  <p:cNvSpPr>
                    <a:spLocks/>
                  </p:cNvSpPr>
                  <p:nvPr/>
                </p:nvSpPr>
                <p:spPr bwMode="auto">
                  <a:xfrm>
                    <a:off x="1961" y="2634"/>
                    <a:ext cx="3" cy="6"/>
                  </a:xfrm>
                  <a:custGeom>
                    <a:avLst/>
                    <a:gdLst>
                      <a:gd name="T0" fmla="*/ 2 w 3"/>
                      <a:gd name="T1" fmla="*/ 0 h 6"/>
                      <a:gd name="T2" fmla="*/ 2 w 3"/>
                      <a:gd name="T3" fmla="*/ 1 h 6"/>
                      <a:gd name="T4" fmla="*/ 2 w 3"/>
                      <a:gd name="T5" fmla="*/ 2 h 6"/>
                      <a:gd name="T6" fmla="*/ 1 w 3"/>
                      <a:gd name="T7" fmla="*/ 3 h 6"/>
                      <a:gd name="T8" fmla="*/ 0 w 3"/>
                      <a:gd name="T9" fmla="*/ 5 h 6"/>
                    </a:gdLst>
                    <a:ahLst/>
                    <a:cxnLst>
                      <a:cxn ang="0">
                        <a:pos x="T0" y="T1"/>
                      </a:cxn>
                      <a:cxn ang="0">
                        <a:pos x="T2" y="T3"/>
                      </a:cxn>
                      <a:cxn ang="0">
                        <a:pos x="T4" y="T5"/>
                      </a:cxn>
                      <a:cxn ang="0">
                        <a:pos x="T6" y="T7"/>
                      </a:cxn>
                      <a:cxn ang="0">
                        <a:pos x="T8" y="T9"/>
                      </a:cxn>
                    </a:cxnLst>
                    <a:rect l="0" t="0" r="r" b="b"/>
                    <a:pathLst>
                      <a:path w="3" h="6">
                        <a:moveTo>
                          <a:pt x="2" y="0"/>
                        </a:moveTo>
                        <a:lnTo>
                          <a:pt x="2" y="1"/>
                        </a:lnTo>
                        <a:lnTo>
                          <a:pt x="2" y="2"/>
                        </a:lnTo>
                        <a:lnTo>
                          <a:pt x="1" y="3"/>
                        </a:lnTo>
                        <a:lnTo>
                          <a:pt x="0" y="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 name="Freeform 936"/>
                  <p:cNvSpPr>
                    <a:spLocks/>
                  </p:cNvSpPr>
                  <p:nvPr/>
                </p:nvSpPr>
                <p:spPr bwMode="auto">
                  <a:xfrm>
                    <a:off x="1947" y="2648"/>
                    <a:ext cx="10" cy="6"/>
                  </a:xfrm>
                  <a:custGeom>
                    <a:avLst/>
                    <a:gdLst>
                      <a:gd name="T0" fmla="*/ 9 w 10"/>
                      <a:gd name="T1" fmla="*/ 4 h 6"/>
                      <a:gd name="T2" fmla="*/ 6 w 10"/>
                      <a:gd name="T3" fmla="*/ 5 h 6"/>
                      <a:gd name="T4" fmla="*/ 4 w 10"/>
                      <a:gd name="T5" fmla="*/ 4 h 6"/>
                      <a:gd name="T6" fmla="*/ 1 w 10"/>
                      <a:gd name="T7" fmla="*/ 3 h 6"/>
                      <a:gd name="T8" fmla="*/ 0 w 10"/>
                      <a:gd name="T9" fmla="*/ 0 h 6"/>
                    </a:gdLst>
                    <a:ahLst/>
                    <a:cxnLst>
                      <a:cxn ang="0">
                        <a:pos x="T0" y="T1"/>
                      </a:cxn>
                      <a:cxn ang="0">
                        <a:pos x="T2" y="T3"/>
                      </a:cxn>
                      <a:cxn ang="0">
                        <a:pos x="T4" y="T5"/>
                      </a:cxn>
                      <a:cxn ang="0">
                        <a:pos x="T6" y="T7"/>
                      </a:cxn>
                      <a:cxn ang="0">
                        <a:pos x="T8" y="T9"/>
                      </a:cxn>
                    </a:cxnLst>
                    <a:rect l="0" t="0" r="r" b="b"/>
                    <a:pathLst>
                      <a:path w="10" h="6">
                        <a:moveTo>
                          <a:pt x="9" y="4"/>
                        </a:moveTo>
                        <a:lnTo>
                          <a:pt x="6" y="5"/>
                        </a:lnTo>
                        <a:lnTo>
                          <a:pt x="4" y="4"/>
                        </a:lnTo>
                        <a:lnTo>
                          <a:pt x="1" y="3"/>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7" name="Freeform 937"/>
                  <p:cNvSpPr>
                    <a:spLocks/>
                  </p:cNvSpPr>
                  <p:nvPr/>
                </p:nvSpPr>
                <p:spPr bwMode="auto">
                  <a:xfrm>
                    <a:off x="1947" y="2645"/>
                    <a:ext cx="10" cy="5"/>
                  </a:xfrm>
                  <a:custGeom>
                    <a:avLst/>
                    <a:gdLst>
                      <a:gd name="T0" fmla="*/ 9 w 10"/>
                      <a:gd name="T1" fmla="*/ 3 h 5"/>
                      <a:gd name="T2" fmla="*/ 6 w 10"/>
                      <a:gd name="T3" fmla="*/ 4 h 5"/>
                      <a:gd name="T4" fmla="*/ 4 w 10"/>
                      <a:gd name="T5" fmla="*/ 3 h 5"/>
                      <a:gd name="T6" fmla="*/ 2 w 10"/>
                      <a:gd name="T7" fmla="*/ 2 h 5"/>
                      <a:gd name="T8" fmla="*/ 0 w 10"/>
                      <a:gd name="T9" fmla="*/ 0 h 5"/>
                    </a:gdLst>
                    <a:ahLst/>
                    <a:cxnLst>
                      <a:cxn ang="0">
                        <a:pos x="T0" y="T1"/>
                      </a:cxn>
                      <a:cxn ang="0">
                        <a:pos x="T2" y="T3"/>
                      </a:cxn>
                      <a:cxn ang="0">
                        <a:pos x="T4" y="T5"/>
                      </a:cxn>
                      <a:cxn ang="0">
                        <a:pos x="T6" y="T7"/>
                      </a:cxn>
                      <a:cxn ang="0">
                        <a:pos x="T8" y="T9"/>
                      </a:cxn>
                    </a:cxnLst>
                    <a:rect l="0" t="0" r="r" b="b"/>
                    <a:pathLst>
                      <a:path w="10" h="5">
                        <a:moveTo>
                          <a:pt x="9" y="3"/>
                        </a:moveTo>
                        <a:lnTo>
                          <a:pt x="6" y="4"/>
                        </a:lnTo>
                        <a:lnTo>
                          <a:pt x="4" y="3"/>
                        </a:lnTo>
                        <a:lnTo>
                          <a:pt x="2" y="2"/>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8" name="Freeform 938"/>
                  <p:cNvSpPr>
                    <a:spLocks/>
                  </p:cNvSpPr>
                  <p:nvPr/>
                </p:nvSpPr>
                <p:spPr bwMode="auto">
                  <a:xfrm>
                    <a:off x="1945" y="2626"/>
                    <a:ext cx="4" cy="9"/>
                  </a:xfrm>
                  <a:custGeom>
                    <a:avLst/>
                    <a:gdLst>
                      <a:gd name="T0" fmla="*/ 0 w 4"/>
                      <a:gd name="T1" fmla="*/ 8 h 9"/>
                      <a:gd name="T2" fmla="*/ 1 w 4"/>
                      <a:gd name="T3" fmla="*/ 6 h 9"/>
                      <a:gd name="T4" fmla="*/ 1 w 4"/>
                      <a:gd name="T5" fmla="*/ 4 h 9"/>
                      <a:gd name="T6" fmla="*/ 2 w 4"/>
                      <a:gd name="T7" fmla="*/ 2 h 9"/>
                      <a:gd name="T8" fmla="*/ 3 w 4"/>
                      <a:gd name="T9" fmla="*/ 0 h 9"/>
                    </a:gdLst>
                    <a:ahLst/>
                    <a:cxnLst>
                      <a:cxn ang="0">
                        <a:pos x="T0" y="T1"/>
                      </a:cxn>
                      <a:cxn ang="0">
                        <a:pos x="T2" y="T3"/>
                      </a:cxn>
                      <a:cxn ang="0">
                        <a:pos x="T4" y="T5"/>
                      </a:cxn>
                      <a:cxn ang="0">
                        <a:pos x="T6" y="T7"/>
                      </a:cxn>
                      <a:cxn ang="0">
                        <a:pos x="T8" y="T9"/>
                      </a:cxn>
                    </a:cxnLst>
                    <a:rect l="0" t="0" r="r" b="b"/>
                    <a:pathLst>
                      <a:path w="4" h="9">
                        <a:moveTo>
                          <a:pt x="0" y="8"/>
                        </a:moveTo>
                        <a:lnTo>
                          <a:pt x="1" y="6"/>
                        </a:lnTo>
                        <a:lnTo>
                          <a:pt x="1" y="4"/>
                        </a:lnTo>
                        <a:lnTo>
                          <a:pt x="2" y="2"/>
                        </a:lnTo>
                        <a:lnTo>
                          <a:pt x="3"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 name="Freeform 939"/>
                  <p:cNvSpPr>
                    <a:spLocks/>
                  </p:cNvSpPr>
                  <p:nvPr/>
                </p:nvSpPr>
                <p:spPr bwMode="auto">
                  <a:xfrm>
                    <a:off x="1947" y="2626"/>
                    <a:ext cx="2" cy="9"/>
                  </a:xfrm>
                  <a:custGeom>
                    <a:avLst/>
                    <a:gdLst>
                      <a:gd name="T0" fmla="*/ 0 w 2"/>
                      <a:gd name="T1" fmla="*/ 8 h 9"/>
                      <a:gd name="T2" fmla="*/ 0 w 2"/>
                      <a:gd name="T3" fmla="*/ 5 h 9"/>
                      <a:gd name="T4" fmla="*/ 0 w 2"/>
                      <a:gd name="T5" fmla="*/ 4 h 9"/>
                      <a:gd name="T6" fmla="*/ 1 w 2"/>
                      <a:gd name="T7" fmla="*/ 1 h 9"/>
                      <a:gd name="T8" fmla="*/ 1 w 2"/>
                      <a:gd name="T9" fmla="*/ 0 h 9"/>
                    </a:gdLst>
                    <a:ahLst/>
                    <a:cxnLst>
                      <a:cxn ang="0">
                        <a:pos x="T0" y="T1"/>
                      </a:cxn>
                      <a:cxn ang="0">
                        <a:pos x="T2" y="T3"/>
                      </a:cxn>
                      <a:cxn ang="0">
                        <a:pos x="T4" y="T5"/>
                      </a:cxn>
                      <a:cxn ang="0">
                        <a:pos x="T6" y="T7"/>
                      </a:cxn>
                      <a:cxn ang="0">
                        <a:pos x="T8" y="T9"/>
                      </a:cxn>
                    </a:cxnLst>
                    <a:rect l="0" t="0" r="r" b="b"/>
                    <a:pathLst>
                      <a:path w="2" h="9">
                        <a:moveTo>
                          <a:pt x="0" y="8"/>
                        </a:moveTo>
                        <a:lnTo>
                          <a:pt x="0" y="5"/>
                        </a:lnTo>
                        <a:lnTo>
                          <a:pt x="0" y="4"/>
                        </a:lnTo>
                        <a:lnTo>
                          <a:pt x="1" y="1"/>
                        </a:lnTo>
                        <a:lnTo>
                          <a:pt x="1"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0" name="Freeform 940"/>
                  <p:cNvSpPr>
                    <a:spLocks/>
                  </p:cNvSpPr>
                  <p:nvPr/>
                </p:nvSpPr>
                <p:spPr bwMode="auto">
                  <a:xfrm>
                    <a:off x="1948" y="2629"/>
                    <a:ext cx="4" cy="6"/>
                  </a:xfrm>
                  <a:custGeom>
                    <a:avLst/>
                    <a:gdLst>
                      <a:gd name="T0" fmla="*/ 0 w 4"/>
                      <a:gd name="T1" fmla="*/ 5 h 6"/>
                      <a:gd name="T2" fmla="*/ 1 w 4"/>
                      <a:gd name="T3" fmla="*/ 4 h 6"/>
                      <a:gd name="T4" fmla="*/ 1 w 4"/>
                      <a:gd name="T5" fmla="*/ 3 h 6"/>
                      <a:gd name="T6" fmla="*/ 2 w 4"/>
                      <a:gd name="T7" fmla="*/ 1 h 6"/>
                      <a:gd name="T8" fmla="*/ 3 w 4"/>
                      <a:gd name="T9" fmla="*/ 0 h 6"/>
                    </a:gdLst>
                    <a:ahLst/>
                    <a:cxnLst>
                      <a:cxn ang="0">
                        <a:pos x="T0" y="T1"/>
                      </a:cxn>
                      <a:cxn ang="0">
                        <a:pos x="T2" y="T3"/>
                      </a:cxn>
                      <a:cxn ang="0">
                        <a:pos x="T4" y="T5"/>
                      </a:cxn>
                      <a:cxn ang="0">
                        <a:pos x="T6" y="T7"/>
                      </a:cxn>
                      <a:cxn ang="0">
                        <a:pos x="T8" y="T9"/>
                      </a:cxn>
                    </a:cxnLst>
                    <a:rect l="0" t="0" r="r" b="b"/>
                    <a:pathLst>
                      <a:path w="4" h="6">
                        <a:moveTo>
                          <a:pt x="0" y="5"/>
                        </a:moveTo>
                        <a:lnTo>
                          <a:pt x="1" y="4"/>
                        </a:lnTo>
                        <a:lnTo>
                          <a:pt x="1" y="3"/>
                        </a:lnTo>
                        <a:lnTo>
                          <a:pt x="2" y="1"/>
                        </a:lnTo>
                        <a:lnTo>
                          <a:pt x="3"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1" name="Freeform 941"/>
                  <p:cNvSpPr>
                    <a:spLocks/>
                  </p:cNvSpPr>
                  <p:nvPr/>
                </p:nvSpPr>
                <p:spPr bwMode="auto">
                  <a:xfrm>
                    <a:off x="1956" y="2614"/>
                    <a:ext cx="10" cy="9"/>
                  </a:xfrm>
                  <a:custGeom>
                    <a:avLst/>
                    <a:gdLst>
                      <a:gd name="T0" fmla="*/ 0 w 10"/>
                      <a:gd name="T1" fmla="*/ 1 h 9"/>
                      <a:gd name="T2" fmla="*/ 3 w 10"/>
                      <a:gd name="T3" fmla="*/ 0 h 9"/>
                      <a:gd name="T4" fmla="*/ 6 w 10"/>
                      <a:gd name="T5" fmla="*/ 0 h 9"/>
                      <a:gd name="T6" fmla="*/ 8 w 10"/>
                      <a:gd name="T7" fmla="*/ 3 h 9"/>
                      <a:gd name="T8" fmla="*/ 9 w 10"/>
                      <a:gd name="T9" fmla="*/ 8 h 9"/>
                    </a:gdLst>
                    <a:ahLst/>
                    <a:cxnLst>
                      <a:cxn ang="0">
                        <a:pos x="T0" y="T1"/>
                      </a:cxn>
                      <a:cxn ang="0">
                        <a:pos x="T2" y="T3"/>
                      </a:cxn>
                      <a:cxn ang="0">
                        <a:pos x="T4" y="T5"/>
                      </a:cxn>
                      <a:cxn ang="0">
                        <a:pos x="T6" y="T7"/>
                      </a:cxn>
                      <a:cxn ang="0">
                        <a:pos x="T8" y="T9"/>
                      </a:cxn>
                    </a:cxnLst>
                    <a:rect l="0" t="0" r="r" b="b"/>
                    <a:pathLst>
                      <a:path w="10" h="9">
                        <a:moveTo>
                          <a:pt x="0" y="1"/>
                        </a:moveTo>
                        <a:lnTo>
                          <a:pt x="3" y="0"/>
                        </a:lnTo>
                        <a:lnTo>
                          <a:pt x="6" y="0"/>
                        </a:lnTo>
                        <a:lnTo>
                          <a:pt x="8" y="3"/>
                        </a:lnTo>
                        <a:lnTo>
                          <a:pt x="9" y="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2" name="Freeform 942"/>
                  <p:cNvSpPr>
                    <a:spLocks/>
                  </p:cNvSpPr>
                  <p:nvPr/>
                </p:nvSpPr>
                <p:spPr bwMode="auto">
                  <a:xfrm>
                    <a:off x="1956" y="2617"/>
                    <a:ext cx="10" cy="6"/>
                  </a:xfrm>
                  <a:custGeom>
                    <a:avLst/>
                    <a:gdLst>
                      <a:gd name="T0" fmla="*/ 0 w 10"/>
                      <a:gd name="T1" fmla="*/ 1 h 6"/>
                      <a:gd name="T2" fmla="*/ 3 w 10"/>
                      <a:gd name="T3" fmla="*/ 0 h 6"/>
                      <a:gd name="T4" fmla="*/ 6 w 10"/>
                      <a:gd name="T5" fmla="*/ 1 h 6"/>
                      <a:gd name="T6" fmla="*/ 8 w 10"/>
                      <a:gd name="T7" fmla="*/ 3 h 6"/>
                      <a:gd name="T8" fmla="*/ 9 w 10"/>
                      <a:gd name="T9" fmla="*/ 5 h 6"/>
                    </a:gdLst>
                    <a:ahLst/>
                    <a:cxnLst>
                      <a:cxn ang="0">
                        <a:pos x="T0" y="T1"/>
                      </a:cxn>
                      <a:cxn ang="0">
                        <a:pos x="T2" y="T3"/>
                      </a:cxn>
                      <a:cxn ang="0">
                        <a:pos x="T4" y="T5"/>
                      </a:cxn>
                      <a:cxn ang="0">
                        <a:pos x="T6" y="T7"/>
                      </a:cxn>
                      <a:cxn ang="0">
                        <a:pos x="T8" y="T9"/>
                      </a:cxn>
                    </a:cxnLst>
                    <a:rect l="0" t="0" r="r" b="b"/>
                    <a:pathLst>
                      <a:path w="10" h="6">
                        <a:moveTo>
                          <a:pt x="0" y="1"/>
                        </a:moveTo>
                        <a:lnTo>
                          <a:pt x="3" y="0"/>
                        </a:lnTo>
                        <a:lnTo>
                          <a:pt x="6" y="1"/>
                        </a:lnTo>
                        <a:lnTo>
                          <a:pt x="8" y="3"/>
                        </a:lnTo>
                        <a:lnTo>
                          <a:pt x="9" y="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3" name="Freeform 943"/>
                  <p:cNvSpPr>
                    <a:spLocks/>
                  </p:cNvSpPr>
                  <p:nvPr/>
                </p:nvSpPr>
                <p:spPr bwMode="auto">
                  <a:xfrm>
                    <a:off x="1956" y="2622"/>
                    <a:ext cx="8" cy="5"/>
                  </a:xfrm>
                  <a:custGeom>
                    <a:avLst/>
                    <a:gdLst>
                      <a:gd name="T0" fmla="*/ 0 w 8"/>
                      <a:gd name="T1" fmla="*/ 0 h 5"/>
                      <a:gd name="T2" fmla="*/ 2 w 8"/>
                      <a:gd name="T3" fmla="*/ 0 h 5"/>
                      <a:gd name="T4" fmla="*/ 4 w 8"/>
                      <a:gd name="T5" fmla="*/ 0 h 5"/>
                      <a:gd name="T6" fmla="*/ 7 w 8"/>
                      <a:gd name="T7" fmla="*/ 1 h 5"/>
                      <a:gd name="T8" fmla="*/ 7 w 8"/>
                      <a:gd name="T9" fmla="*/ 4 h 5"/>
                    </a:gdLst>
                    <a:ahLst/>
                    <a:cxnLst>
                      <a:cxn ang="0">
                        <a:pos x="T0" y="T1"/>
                      </a:cxn>
                      <a:cxn ang="0">
                        <a:pos x="T2" y="T3"/>
                      </a:cxn>
                      <a:cxn ang="0">
                        <a:pos x="T4" y="T5"/>
                      </a:cxn>
                      <a:cxn ang="0">
                        <a:pos x="T6" y="T7"/>
                      </a:cxn>
                      <a:cxn ang="0">
                        <a:pos x="T8" y="T9"/>
                      </a:cxn>
                    </a:cxnLst>
                    <a:rect l="0" t="0" r="r" b="b"/>
                    <a:pathLst>
                      <a:path w="8" h="5">
                        <a:moveTo>
                          <a:pt x="0" y="0"/>
                        </a:moveTo>
                        <a:lnTo>
                          <a:pt x="2" y="0"/>
                        </a:lnTo>
                        <a:lnTo>
                          <a:pt x="4" y="0"/>
                        </a:lnTo>
                        <a:lnTo>
                          <a:pt x="7" y="1"/>
                        </a:lnTo>
                        <a:lnTo>
                          <a:pt x="7" y="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 name="Freeform 944"/>
                  <p:cNvSpPr>
                    <a:spLocks/>
                  </p:cNvSpPr>
                  <p:nvPr/>
                </p:nvSpPr>
                <p:spPr bwMode="auto">
                  <a:xfrm>
                    <a:off x="1948" y="2643"/>
                    <a:ext cx="9" cy="6"/>
                  </a:xfrm>
                  <a:custGeom>
                    <a:avLst/>
                    <a:gdLst>
                      <a:gd name="T0" fmla="*/ 8 w 9"/>
                      <a:gd name="T1" fmla="*/ 4 h 6"/>
                      <a:gd name="T2" fmla="*/ 6 w 9"/>
                      <a:gd name="T3" fmla="*/ 5 h 6"/>
                      <a:gd name="T4" fmla="*/ 4 w 9"/>
                      <a:gd name="T5" fmla="*/ 5 h 6"/>
                      <a:gd name="T6" fmla="*/ 1 w 9"/>
                      <a:gd name="T7" fmla="*/ 3 h 6"/>
                      <a:gd name="T8" fmla="*/ 0 w 9"/>
                      <a:gd name="T9" fmla="*/ 0 h 6"/>
                    </a:gdLst>
                    <a:ahLst/>
                    <a:cxnLst>
                      <a:cxn ang="0">
                        <a:pos x="T0" y="T1"/>
                      </a:cxn>
                      <a:cxn ang="0">
                        <a:pos x="T2" y="T3"/>
                      </a:cxn>
                      <a:cxn ang="0">
                        <a:pos x="T4" y="T5"/>
                      </a:cxn>
                      <a:cxn ang="0">
                        <a:pos x="T6" y="T7"/>
                      </a:cxn>
                      <a:cxn ang="0">
                        <a:pos x="T8" y="T9"/>
                      </a:cxn>
                    </a:cxnLst>
                    <a:rect l="0" t="0" r="r" b="b"/>
                    <a:pathLst>
                      <a:path w="9" h="6">
                        <a:moveTo>
                          <a:pt x="8" y="4"/>
                        </a:moveTo>
                        <a:lnTo>
                          <a:pt x="6" y="5"/>
                        </a:lnTo>
                        <a:lnTo>
                          <a:pt x="4" y="5"/>
                        </a:lnTo>
                        <a:lnTo>
                          <a:pt x="1" y="3"/>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1" name="Group 945"/>
                <p:cNvGrpSpPr>
                  <a:grpSpLocks/>
                </p:cNvGrpSpPr>
                <p:nvPr/>
              </p:nvGrpSpPr>
              <p:grpSpPr bwMode="auto">
                <a:xfrm>
                  <a:off x="2047" y="2634"/>
                  <a:ext cx="21" cy="16"/>
                  <a:chOff x="2047" y="2634"/>
                  <a:chExt cx="21" cy="16"/>
                </a:xfrm>
              </p:grpSpPr>
              <p:sp>
                <p:nvSpPr>
                  <p:cNvPr id="247" name="Freeform 946"/>
                  <p:cNvSpPr>
                    <a:spLocks/>
                  </p:cNvSpPr>
                  <p:nvPr/>
                </p:nvSpPr>
                <p:spPr bwMode="auto">
                  <a:xfrm>
                    <a:off x="2064" y="2639"/>
                    <a:ext cx="4" cy="11"/>
                  </a:xfrm>
                  <a:custGeom>
                    <a:avLst/>
                    <a:gdLst>
                      <a:gd name="T0" fmla="*/ 0 w 4"/>
                      <a:gd name="T1" fmla="*/ 0 h 11"/>
                      <a:gd name="T2" fmla="*/ 3 w 4"/>
                      <a:gd name="T3" fmla="*/ 5 h 11"/>
                      <a:gd name="T4" fmla="*/ 3 w 4"/>
                      <a:gd name="T5" fmla="*/ 10 h 11"/>
                    </a:gdLst>
                    <a:ahLst/>
                    <a:cxnLst>
                      <a:cxn ang="0">
                        <a:pos x="T0" y="T1"/>
                      </a:cxn>
                      <a:cxn ang="0">
                        <a:pos x="T2" y="T3"/>
                      </a:cxn>
                      <a:cxn ang="0">
                        <a:pos x="T4" y="T5"/>
                      </a:cxn>
                    </a:cxnLst>
                    <a:rect l="0" t="0" r="r" b="b"/>
                    <a:pathLst>
                      <a:path w="4" h="11">
                        <a:moveTo>
                          <a:pt x="0" y="0"/>
                        </a:moveTo>
                        <a:lnTo>
                          <a:pt x="3" y="5"/>
                        </a:lnTo>
                        <a:lnTo>
                          <a:pt x="3"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8" name="Freeform 947"/>
                  <p:cNvSpPr>
                    <a:spLocks/>
                  </p:cNvSpPr>
                  <p:nvPr/>
                </p:nvSpPr>
                <p:spPr bwMode="auto">
                  <a:xfrm>
                    <a:off x="2064" y="2639"/>
                    <a:ext cx="1" cy="11"/>
                  </a:xfrm>
                  <a:custGeom>
                    <a:avLst/>
                    <a:gdLst>
                      <a:gd name="T0" fmla="*/ 0 w 1"/>
                      <a:gd name="T1" fmla="*/ 0 h 11"/>
                      <a:gd name="T2" fmla="*/ 0 w 1"/>
                      <a:gd name="T3" fmla="*/ 4 h 11"/>
                      <a:gd name="T4" fmla="*/ 0 w 1"/>
                      <a:gd name="T5" fmla="*/ 10 h 11"/>
                    </a:gdLst>
                    <a:ahLst/>
                    <a:cxnLst>
                      <a:cxn ang="0">
                        <a:pos x="T0" y="T1"/>
                      </a:cxn>
                      <a:cxn ang="0">
                        <a:pos x="T2" y="T3"/>
                      </a:cxn>
                      <a:cxn ang="0">
                        <a:pos x="T4" y="T5"/>
                      </a:cxn>
                    </a:cxnLst>
                    <a:rect l="0" t="0" r="r" b="b"/>
                    <a:pathLst>
                      <a:path w="1" h="11">
                        <a:moveTo>
                          <a:pt x="0" y="0"/>
                        </a:moveTo>
                        <a:lnTo>
                          <a:pt x="0" y="4"/>
                        </a:lnTo>
                        <a:lnTo>
                          <a:pt x="0"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9" name="Freeform 948"/>
                  <p:cNvSpPr>
                    <a:spLocks/>
                  </p:cNvSpPr>
                  <p:nvPr/>
                </p:nvSpPr>
                <p:spPr bwMode="auto">
                  <a:xfrm>
                    <a:off x="2061" y="2643"/>
                    <a:ext cx="1" cy="7"/>
                  </a:xfrm>
                  <a:custGeom>
                    <a:avLst/>
                    <a:gdLst>
                      <a:gd name="T0" fmla="*/ 0 w 1"/>
                      <a:gd name="T1" fmla="*/ 0 h 7"/>
                      <a:gd name="T2" fmla="*/ 0 w 1"/>
                      <a:gd name="T3" fmla="*/ 3 h 7"/>
                      <a:gd name="T4" fmla="*/ 0 w 1"/>
                      <a:gd name="T5" fmla="*/ 6 h 7"/>
                    </a:gdLst>
                    <a:ahLst/>
                    <a:cxnLst>
                      <a:cxn ang="0">
                        <a:pos x="T0" y="T1"/>
                      </a:cxn>
                      <a:cxn ang="0">
                        <a:pos x="T2" y="T3"/>
                      </a:cxn>
                      <a:cxn ang="0">
                        <a:pos x="T4" y="T5"/>
                      </a:cxn>
                    </a:cxnLst>
                    <a:rect l="0" t="0" r="r" b="b"/>
                    <a:pathLst>
                      <a:path w="1" h="7">
                        <a:moveTo>
                          <a:pt x="0" y="0"/>
                        </a:moveTo>
                        <a:lnTo>
                          <a:pt x="0" y="3"/>
                        </a:lnTo>
                        <a:lnTo>
                          <a:pt x="0" y="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 name="Freeform 949"/>
                  <p:cNvSpPr>
                    <a:spLocks/>
                  </p:cNvSpPr>
                  <p:nvPr/>
                </p:nvSpPr>
                <p:spPr bwMode="auto">
                  <a:xfrm>
                    <a:off x="2047" y="2634"/>
                    <a:ext cx="8" cy="10"/>
                  </a:xfrm>
                  <a:custGeom>
                    <a:avLst/>
                    <a:gdLst>
                      <a:gd name="T0" fmla="*/ 0 w 8"/>
                      <a:gd name="T1" fmla="*/ 9 h 10"/>
                      <a:gd name="T2" fmla="*/ 3 w 8"/>
                      <a:gd name="T3" fmla="*/ 4 h 10"/>
                      <a:gd name="T4" fmla="*/ 7 w 8"/>
                      <a:gd name="T5" fmla="*/ 0 h 10"/>
                    </a:gdLst>
                    <a:ahLst/>
                    <a:cxnLst>
                      <a:cxn ang="0">
                        <a:pos x="T0" y="T1"/>
                      </a:cxn>
                      <a:cxn ang="0">
                        <a:pos x="T2" y="T3"/>
                      </a:cxn>
                      <a:cxn ang="0">
                        <a:pos x="T4" y="T5"/>
                      </a:cxn>
                    </a:cxnLst>
                    <a:rect l="0" t="0" r="r" b="b"/>
                    <a:pathLst>
                      <a:path w="8" h="10">
                        <a:moveTo>
                          <a:pt x="0" y="9"/>
                        </a:moveTo>
                        <a:lnTo>
                          <a:pt x="3" y="4"/>
                        </a:lnTo>
                        <a:lnTo>
                          <a:pt x="7"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 name="Freeform 950"/>
                  <p:cNvSpPr>
                    <a:spLocks/>
                  </p:cNvSpPr>
                  <p:nvPr/>
                </p:nvSpPr>
                <p:spPr bwMode="auto">
                  <a:xfrm>
                    <a:off x="2047" y="2639"/>
                    <a:ext cx="8" cy="7"/>
                  </a:xfrm>
                  <a:custGeom>
                    <a:avLst/>
                    <a:gdLst>
                      <a:gd name="T0" fmla="*/ 0 w 8"/>
                      <a:gd name="T1" fmla="*/ 6 h 7"/>
                      <a:gd name="T2" fmla="*/ 3 w 8"/>
                      <a:gd name="T3" fmla="*/ 2 h 7"/>
                      <a:gd name="T4" fmla="*/ 7 w 8"/>
                      <a:gd name="T5" fmla="*/ 0 h 7"/>
                    </a:gdLst>
                    <a:ahLst/>
                    <a:cxnLst>
                      <a:cxn ang="0">
                        <a:pos x="T0" y="T1"/>
                      </a:cxn>
                      <a:cxn ang="0">
                        <a:pos x="T2" y="T3"/>
                      </a:cxn>
                      <a:cxn ang="0">
                        <a:pos x="T4" y="T5"/>
                      </a:cxn>
                    </a:cxnLst>
                    <a:rect l="0" t="0" r="r" b="b"/>
                    <a:pathLst>
                      <a:path w="8" h="7">
                        <a:moveTo>
                          <a:pt x="0" y="6"/>
                        </a:moveTo>
                        <a:lnTo>
                          <a:pt x="3" y="2"/>
                        </a:lnTo>
                        <a:lnTo>
                          <a:pt x="7"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 name="Freeform 951"/>
                  <p:cNvSpPr>
                    <a:spLocks/>
                  </p:cNvSpPr>
                  <p:nvPr/>
                </p:nvSpPr>
                <p:spPr bwMode="auto">
                  <a:xfrm>
                    <a:off x="2050" y="2639"/>
                    <a:ext cx="5" cy="7"/>
                  </a:xfrm>
                  <a:custGeom>
                    <a:avLst/>
                    <a:gdLst>
                      <a:gd name="T0" fmla="*/ 0 w 5"/>
                      <a:gd name="T1" fmla="*/ 6 h 7"/>
                      <a:gd name="T2" fmla="*/ 2 w 5"/>
                      <a:gd name="T3" fmla="*/ 2 h 7"/>
                      <a:gd name="T4" fmla="*/ 4 w 5"/>
                      <a:gd name="T5" fmla="*/ 0 h 7"/>
                    </a:gdLst>
                    <a:ahLst/>
                    <a:cxnLst>
                      <a:cxn ang="0">
                        <a:pos x="T0" y="T1"/>
                      </a:cxn>
                      <a:cxn ang="0">
                        <a:pos x="T2" y="T3"/>
                      </a:cxn>
                      <a:cxn ang="0">
                        <a:pos x="T4" y="T5"/>
                      </a:cxn>
                    </a:cxnLst>
                    <a:rect l="0" t="0" r="r" b="b"/>
                    <a:pathLst>
                      <a:path w="5" h="7">
                        <a:moveTo>
                          <a:pt x="0" y="6"/>
                        </a:moveTo>
                        <a:lnTo>
                          <a:pt x="2" y="2"/>
                        </a:lnTo>
                        <a:lnTo>
                          <a:pt x="4"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32" name="Freeform 952"/>
                <p:cNvSpPr>
                  <a:spLocks/>
                </p:cNvSpPr>
                <p:nvPr/>
              </p:nvSpPr>
              <p:spPr bwMode="auto">
                <a:xfrm>
                  <a:off x="1899" y="2538"/>
                  <a:ext cx="21" cy="47"/>
                </a:xfrm>
                <a:custGeom>
                  <a:avLst/>
                  <a:gdLst>
                    <a:gd name="T0" fmla="*/ 18 w 21"/>
                    <a:gd name="T1" fmla="*/ 1 h 47"/>
                    <a:gd name="T2" fmla="*/ 0 w 21"/>
                    <a:gd name="T3" fmla="*/ 42 h 47"/>
                    <a:gd name="T4" fmla="*/ 9 w 21"/>
                    <a:gd name="T5" fmla="*/ 46 h 47"/>
                    <a:gd name="T6" fmla="*/ 20 w 21"/>
                    <a:gd name="T7" fmla="*/ 0 h 47"/>
                    <a:gd name="T8" fmla="*/ 18 w 21"/>
                    <a:gd name="T9" fmla="*/ 1 h 47"/>
                  </a:gdLst>
                  <a:ahLst/>
                  <a:cxnLst>
                    <a:cxn ang="0">
                      <a:pos x="T0" y="T1"/>
                    </a:cxn>
                    <a:cxn ang="0">
                      <a:pos x="T2" y="T3"/>
                    </a:cxn>
                    <a:cxn ang="0">
                      <a:pos x="T4" y="T5"/>
                    </a:cxn>
                    <a:cxn ang="0">
                      <a:pos x="T6" y="T7"/>
                    </a:cxn>
                    <a:cxn ang="0">
                      <a:pos x="T8" y="T9"/>
                    </a:cxn>
                  </a:cxnLst>
                  <a:rect l="0" t="0" r="r" b="b"/>
                  <a:pathLst>
                    <a:path w="21" h="47">
                      <a:moveTo>
                        <a:pt x="18" y="1"/>
                      </a:moveTo>
                      <a:lnTo>
                        <a:pt x="0" y="42"/>
                      </a:lnTo>
                      <a:lnTo>
                        <a:pt x="9" y="46"/>
                      </a:lnTo>
                      <a:lnTo>
                        <a:pt x="20" y="0"/>
                      </a:lnTo>
                      <a:lnTo>
                        <a:pt x="18" y="1"/>
                      </a:lnTo>
                    </a:path>
                  </a:pathLst>
                </a:custGeom>
                <a:solidFill>
                  <a:srgbClr val="666633"/>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 name="Freeform 953"/>
                <p:cNvSpPr>
                  <a:spLocks/>
                </p:cNvSpPr>
                <p:nvPr/>
              </p:nvSpPr>
              <p:spPr bwMode="auto">
                <a:xfrm>
                  <a:off x="1924" y="2540"/>
                  <a:ext cx="134" cy="124"/>
                </a:xfrm>
                <a:custGeom>
                  <a:avLst/>
                  <a:gdLst>
                    <a:gd name="T0" fmla="*/ 29 w 134"/>
                    <a:gd name="T1" fmla="*/ 66 h 124"/>
                    <a:gd name="T2" fmla="*/ 21 w 134"/>
                    <a:gd name="T3" fmla="*/ 60 h 124"/>
                    <a:gd name="T4" fmla="*/ 14 w 134"/>
                    <a:gd name="T5" fmla="*/ 54 h 124"/>
                    <a:gd name="T6" fmla="*/ 8 w 134"/>
                    <a:gd name="T7" fmla="*/ 49 h 124"/>
                    <a:gd name="T8" fmla="*/ 7 w 134"/>
                    <a:gd name="T9" fmla="*/ 47 h 124"/>
                    <a:gd name="T10" fmla="*/ 7 w 134"/>
                    <a:gd name="T11" fmla="*/ 43 h 124"/>
                    <a:gd name="T12" fmla="*/ 6 w 134"/>
                    <a:gd name="T13" fmla="*/ 33 h 124"/>
                    <a:gd name="T14" fmla="*/ 5 w 134"/>
                    <a:gd name="T15" fmla="*/ 17 h 124"/>
                    <a:gd name="T16" fmla="*/ 5 w 134"/>
                    <a:gd name="T17" fmla="*/ 8 h 124"/>
                    <a:gd name="T18" fmla="*/ 4 w 134"/>
                    <a:gd name="T19" fmla="*/ 4 h 124"/>
                    <a:gd name="T20" fmla="*/ 3 w 134"/>
                    <a:gd name="T21" fmla="*/ 0 h 124"/>
                    <a:gd name="T22" fmla="*/ 1 w 134"/>
                    <a:gd name="T23" fmla="*/ 0 h 124"/>
                    <a:gd name="T24" fmla="*/ 0 w 134"/>
                    <a:gd name="T25" fmla="*/ 1 h 124"/>
                    <a:gd name="T26" fmla="*/ 1 w 134"/>
                    <a:gd name="T27" fmla="*/ 7 h 124"/>
                    <a:gd name="T28" fmla="*/ 2 w 134"/>
                    <a:gd name="T29" fmla="*/ 23 h 124"/>
                    <a:gd name="T30" fmla="*/ 3 w 134"/>
                    <a:gd name="T31" fmla="*/ 39 h 124"/>
                    <a:gd name="T32" fmla="*/ 4 w 134"/>
                    <a:gd name="T33" fmla="*/ 46 h 124"/>
                    <a:gd name="T34" fmla="*/ 4 w 134"/>
                    <a:gd name="T35" fmla="*/ 48 h 124"/>
                    <a:gd name="T36" fmla="*/ 8 w 134"/>
                    <a:gd name="T37" fmla="*/ 52 h 124"/>
                    <a:gd name="T38" fmla="*/ 16 w 134"/>
                    <a:gd name="T39" fmla="*/ 57 h 124"/>
                    <a:gd name="T40" fmla="*/ 24 w 134"/>
                    <a:gd name="T41" fmla="*/ 64 h 124"/>
                    <a:gd name="T42" fmla="*/ 30 w 134"/>
                    <a:gd name="T43" fmla="*/ 68 h 124"/>
                    <a:gd name="T44" fmla="*/ 34 w 134"/>
                    <a:gd name="T45" fmla="*/ 70 h 124"/>
                    <a:gd name="T46" fmla="*/ 44 w 134"/>
                    <a:gd name="T47" fmla="*/ 76 h 124"/>
                    <a:gd name="T48" fmla="*/ 58 w 134"/>
                    <a:gd name="T49" fmla="*/ 84 h 124"/>
                    <a:gd name="T50" fmla="*/ 74 w 134"/>
                    <a:gd name="T51" fmla="*/ 93 h 124"/>
                    <a:gd name="T52" fmla="*/ 91 w 134"/>
                    <a:gd name="T53" fmla="*/ 102 h 124"/>
                    <a:gd name="T54" fmla="*/ 106 w 134"/>
                    <a:gd name="T55" fmla="*/ 110 h 124"/>
                    <a:gd name="T56" fmla="*/ 117 w 134"/>
                    <a:gd name="T57" fmla="*/ 116 h 124"/>
                    <a:gd name="T58" fmla="*/ 123 w 134"/>
                    <a:gd name="T59" fmla="*/ 120 h 124"/>
                    <a:gd name="T60" fmla="*/ 131 w 134"/>
                    <a:gd name="T61" fmla="*/ 123 h 124"/>
                    <a:gd name="T62" fmla="*/ 133 w 134"/>
                    <a:gd name="T63" fmla="*/ 123 h 124"/>
                    <a:gd name="T64" fmla="*/ 131 w 134"/>
                    <a:gd name="T65" fmla="*/ 120 h 124"/>
                    <a:gd name="T66" fmla="*/ 122 w 134"/>
                    <a:gd name="T67" fmla="*/ 114 h 124"/>
                    <a:gd name="T68" fmla="*/ 108 w 134"/>
                    <a:gd name="T69" fmla="*/ 106 h 124"/>
                    <a:gd name="T70" fmla="*/ 92 w 134"/>
                    <a:gd name="T71" fmla="*/ 98 h 124"/>
                    <a:gd name="T72" fmla="*/ 58 w 134"/>
                    <a:gd name="T73" fmla="*/ 82 h 124"/>
                    <a:gd name="T74" fmla="*/ 43 w 134"/>
                    <a:gd name="T75" fmla="*/ 74 h 124"/>
                    <a:gd name="T76" fmla="*/ 32 w 134"/>
                    <a:gd name="T77" fmla="*/ 6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24">
                      <a:moveTo>
                        <a:pt x="32" y="68"/>
                      </a:moveTo>
                      <a:lnTo>
                        <a:pt x="29" y="66"/>
                      </a:lnTo>
                      <a:lnTo>
                        <a:pt x="25" y="63"/>
                      </a:lnTo>
                      <a:lnTo>
                        <a:pt x="21" y="60"/>
                      </a:lnTo>
                      <a:lnTo>
                        <a:pt x="17" y="57"/>
                      </a:lnTo>
                      <a:lnTo>
                        <a:pt x="14" y="54"/>
                      </a:lnTo>
                      <a:lnTo>
                        <a:pt x="11" y="52"/>
                      </a:lnTo>
                      <a:lnTo>
                        <a:pt x="8" y="49"/>
                      </a:lnTo>
                      <a:lnTo>
                        <a:pt x="8" y="48"/>
                      </a:lnTo>
                      <a:lnTo>
                        <a:pt x="7" y="47"/>
                      </a:lnTo>
                      <a:lnTo>
                        <a:pt x="7" y="46"/>
                      </a:lnTo>
                      <a:lnTo>
                        <a:pt x="7" y="43"/>
                      </a:lnTo>
                      <a:lnTo>
                        <a:pt x="7" y="40"/>
                      </a:lnTo>
                      <a:lnTo>
                        <a:pt x="6" y="33"/>
                      </a:lnTo>
                      <a:lnTo>
                        <a:pt x="6" y="25"/>
                      </a:lnTo>
                      <a:lnTo>
                        <a:pt x="5" y="17"/>
                      </a:lnTo>
                      <a:lnTo>
                        <a:pt x="5" y="10"/>
                      </a:lnTo>
                      <a:lnTo>
                        <a:pt x="5" y="8"/>
                      </a:lnTo>
                      <a:lnTo>
                        <a:pt x="5" y="5"/>
                      </a:lnTo>
                      <a:lnTo>
                        <a:pt x="4" y="4"/>
                      </a:lnTo>
                      <a:lnTo>
                        <a:pt x="4" y="3"/>
                      </a:lnTo>
                      <a:lnTo>
                        <a:pt x="3" y="0"/>
                      </a:lnTo>
                      <a:lnTo>
                        <a:pt x="3" y="0"/>
                      </a:lnTo>
                      <a:lnTo>
                        <a:pt x="1" y="0"/>
                      </a:lnTo>
                      <a:lnTo>
                        <a:pt x="0" y="0"/>
                      </a:lnTo>
                      <a:lnTo>
                        <a:pt x="0" y="1"/>
                      </a:lnTo>
                      <a:lnTo>
                        <a:pt x="1" y="4"/>
                      </a:lnTo>
                      <a:lnTo>
                        <a:pt x="1" y="7"/>
                      </a:lnTo>
                      <a:lnTo>
                        <a:pt x="1" y="14"/>
                      </a:lnTo>
                      <a:lnTo>
                        <a:pt x="2" y="23"/>
                      </a:lnTo>
                      <a:lnTo>
                        <a:pt x="3" y="32"/>
                      </a:lnTo>
                      <a:lnTo>
                        <a:pt x="3" y="39"/>
                      </a:lnTo>
                      <a:lnTo>
                        <a:pt x="3" y="43"/>
                      </a:lnTo>
                      <a:lnTo>
                        <a:pt x="4" y="46"/>
                      </a:lnTo>
                      <a:lnTo>
                        <a:pt x="4" y="47"/>
                      </a:lnTo>
                      <a:lnTo>
                        <a:pt x="4" y="48"/>
                      </a:lnTo>
                      <a:lnTo>
                        <a:pt x="6" y="50"/>
                      </a:lnTo>
                      <a:lnTo>
                        <a:pt x="8" y="52"/>
                      </a:lnTo>
                      <a:lnTo>
                        <a:pt x="12" y="55"/>
                      </a:lnTo>
                      <a:lnTo>
                        <a:pt x="16" y="57"/>
                      </a:lnTo>
                      <a:lnTo>
                        <a:pt x="20" y="61"/>
                      </a:lnTo>
                      <a:lnTo>
                        <a:pt x="24" y="64"/>
                      </a:lnTo>
                      <a:lnTo>
                        <a:pt x="28" y="66"/>
                      </a:lnTo>
                      <a:lnTo>
                        <a:pt x="30" y="68"/>
                      </a:lnTo>
                      <a:lnTo>
                        <a:pt x="32" y="69"/>
                      </a:lnTo>
                      <a:lnTo>
                        <a:pt x="34" y="70"/>
                      </a:lnTo>
                      <a:lnTo>
                        <a:pt x="38" y="73"/>
                      </a:lnTo>
                      <a:lnTo>
                        <a:pt x="44" y="76"/>
                      </a:lnTo>
                      <a:lnTo>
                        <a:pt x="50" y="79"/>
                      </a:lnTo>
                      <a:lnTo>
                        <a:pt x="58" y="84"/>
                      </a:lnTo>
                      <a:lnTo>
                        <a:pt x="66" y="88"/>
                      </a:lnTo>
                      <a:lnTo>
                        <a:pt x="74" y="93"/>
                      </a:lnTo>
                      <a:lnTo>
                        <a:pt x="83" y="97"/>
                      </a:lnTo>
                      <a:lnTo>
                        <a:pt x="91" y="102"/>
                      </a:lnTo>
                      <a:lnTo>
                        <a:pt x="99" y="106"/>
                      </a:lnTo>
                      <a:lnTo>
                        <a:pt x="106" y="110"/>
                      </a:lnTo>
                      <a:lnTo>
                        <a:pt x="112" y="114"/>
                      </a:lnTo>
                      <a:lnTo>
                        <a:pt x="117" y="116"/>
                      </a:lnTo>
                      <a:lnTo>
                        <a:pt x="121" y="118"/>
                      </a:lnTo>
                      <a:lnTo>
                        <a:pt x="123" y="120"/>
                      </a:lnTo>
                      <a:lnTo>
                        <a:pt x="127" y="121"/>
                      </a:lnTo>
                      <a:lnTo>
                        <a:pt x="131" y="123"/>
                      </a:lnTo>
                      <a:lnTo>
                        <a:pt x="132" y="123"/>
                      </a:lnTo>
                      <a:lnTo>
                        <a:pt x="133" y="123"/>
                      </a:lnTo>
                      <a:lnTo>
                        <a:pt x="133" y="121"/>
                      </a:lnTo>
                      <a:lnTo>
                        <a:pt x="131" y="120"/>
                      </a:lnTo>
                      <a:lnTo>
                        <a:pt x="126" y="117"/>
                      </a:lnTo>
                      <a:lnTo>
                        <a:pt x="122" y="114"/>
                      </a:lnTo>
                      <a:lnTo>
                        <a:pt x="115" y="110"/>
                      </a:lnTo>
                      <a:lnTo>
                        <a:pt x="108" y="106"/>
                      </a:lnTo>
                      <a:lnTo>
                        <a:pt x="100" y="103"/>
                      </a:lnTo>
                      <a:lnTo>
                        <a:pt x="92" y="98"/>
                      </a:lnTo>
                      <a:lnTo>
                        <a:pt x="75" y="89"/>
                      </a:lnTo>
                      <a:lnTo>
                        <a:pt x="58" y="82"/>
                      </a:lnTo>
                      <a:lnTo>
                        <a:pt x="50" y="77"/>
                      </a:lnTo>
                      <a:lnTo>
                        <a:pt x="43" y="74"/>
                      </a:lnTo>
                      <a:lnTo>
                        <a:pt x="37" y="70"/>
                      </a:lnTo>
                      <a:lnTo>
                        <a:pt x="32" y="68"/>
                      </a:lnTo>
                    </a:path>
                  </a:pathLst>
                </a:custGeom>
                <a:solidFill>
                  <a:srgbClr val="00A8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34" name="Group 954"/>
                <p:cNvGrpSpPr>
                  <a:grpSpLocks/>
                </p:cNvGrpSpPr>
                <p:nvPr/>
              </p:nvGrpSpPr>
              <p:grpSpPr bwMode="auto">
                <a:xfrm>
                  <a:off x="1975" y="2626"/>
                  <a:ext cx="25" cy="35"/>
                  <a:chOff x="1975" y="2626"/>
                  <a:chExt cx="25" cy="35"/>
                </a:xfrm>
              </p:grpSpPr>
              <p:sp>
                <p:nvSpPr>
                  <p:cNvPr id="235" name="Freeform 955"/>
                  <p:cNvSpPr>
                    <a:spLocks/>
                  </p:cNvSpPr>
                  <p:nvPr/>
                </p:nvSpPr>
                <p:spPr bwMode="auto">
                  <a:xfrm>
                    <a:off x="1995" y="2629"/>
                    <a:ext cx="5" cy="11"/>
                  </a:xfrm>
                  <a:custGeom>
                    <a:avLst/>
                    <a:gdLst>
                      <a:gd name="T0" fmla="*/ 0 w 5"/>
                      <a:gd name="T1" fmla="*/ 0 h 11"/>
                      <a:gd name="T2" fmla="*/ 4 w 5"/>
                      <a:gd name="T3" fmla="*/ 4 h 11"/>
                      <a:gd name="T4" fmla="*/ 4 w 5"/>
                      <a:gd name="T5" fmla="*/ 10 h 11"/>
                    </a:gdLst>
                    <a:ahLst/>
                    <a:cxnLst>
                      <a:cxn ang="0">
                        <a:pos x="T0" y="T1"/>
                      </a:cxn>
                      <a:cxn ang="0">
                        <a:pos x="T2" y="T3"/>
                      </a:cxn>
                      <a:cxn ang="0">
                        <a:pos x="T4" y="T5"/>
                      </a:cxn>
                    </a:cxnLst>
                    <a:rect l="0" t="0" r="r" b="b"/>
                    <a:pathLst>
                      <a:path w="5" h="11">
                        <a:moveTo>
                          <a:pt x="0" y="0"/>
                        </a:moveTo>
                        <a:lnTo>
                          <a:pt x="4" y="4"/>
                        </a:lnTo>
                        <a:lnTo>
                          <a:pt x="4"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6" name="Freeform 956"/>
                  <p:cNvSpPr>
                    <a:spLocks/>
                  </p:cNvSpPr>
                  <p:nvPr/>
                </p:nvSpPr>
                <p:spPr bwMode="auto">
                  <a:xfrm>
                    <a:off x="1993" y="2629"/>
                    <a:ext cx="3" cy="11"/>
                  </a:xfrm>
                  <a:custGeom>
                    <a:avLst/>
                    <a:gdLst>
                      <a:gd name="T0" fmla="*/ 0 w 3"/>
                      <a:gd name="T1" fmla="*/ 0 h 11"/>
                      <a:gd name="T2" fmla="*/ 2 w 3"/>
                      <a:gd name="T3" fmla="*/ 5 h 11"/>
                      <a:gd name="T4" fmla="*/ 1 w 3"/>
                      <a:gd name="T5" fmla="*/ 10 h 11"/>
                    </a:gdLst>
                    <a:ahLst/>
                    <a:cxnLst>
                      <a:cxn ang="0">
                        <a:pos x="T0" y="T1"/>
                      </a:cxn>
                      <a:cxn ang="0">
                        <a:pos x="T2" y="T3"/>
                      </a:cxn>
                      <a:cxn ang="0">
                        <a:pos x="T4" y="T5"/>
                      </a:cxn>
                    </a:cxnLst>
                    <a:rect l="0" t="0" r="r" b="b"/>
                    <a:pathLst>
                      <a:path w="3" h="11">
                        <a:moveTo>
                          <a:pt x="0" y="0"/>
                        </a:moveTo>
                        <a:lnTo>
                          <a:pt x="2" y="5"/>
                        </a:lnTo>
                        <a:lnTo>
                          <a:pt x="1" y="1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7" name="Freeform 957"/>
                  <p:cNvSpPr>
                    <a:spLocks/>
                  </p:cNvSpPr>
                  <p:nvPr/>
                </p:nvSpPr>
                <p:spPr bwMode="auto">
                  <a:xfrm>
                    <a:off x="1993" y="2632"/>
                    <a:ext cx="1" cy="8"/>
                  </a:xfrm>
                  <a:custGeom>
                    <a:avLst/>
                    <a:gdLst>
                      <a:gd name="T0" fmla="*/ 0 w 1"/>
                      <a:gd name="T1" fmla="*/ 0 h 8"/>
                      <a:gd name="T2" fmla="*/ 0 w 1"/>
                      <a:gd name="T3" fmla="*/ 4 h 8"/>
                      <a:gd name="T4" fmla="*/ 0 w 1"/>
                      <a:gd name="T5" fmla="*/ 7 h 8"/>
                    </a:gdLst>
                    <a:ahLst/>
                    <a:cxnLst>
                      <a:cxn ang="0">
                        <a:pos x="T0" y="T1"/>
                      </a:cxn>
                      <a:cxn ang="0">
                        <a:pos x="T2" y="T3"/>
                      </a:cxn>
                      <a:cxn ang="0">
                        <a:pos x="T4" y="T5"/>
                      </a:cxn>
                    </a:cxnLst>
                    <a:rect l="0" t="0" r="r" b="b"/>
                    <a:pathLst>
                      <a:path w="1" h="8">
                        <a:moveTo>
                          <a:pt x="0" y="0"/>
                        </a:moveTo>
                        <a:lnTo>
                          <a:pt x="0" y="4"/>
                        </a:lnTo>
                        <a:lnTo>
                          <a:pt x="0"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8" name="Freeform 958"/>
                  <p:cNvSpPr>
                    <a:spLocks/>
                  </p:cNvSpPr>
                  <p:nvPr/>
                </p:nvSpPr>
                <p:spPr bwMode="auto">
                  <a:xfrm>
                    <a:off x="1985" y="2654"/>
                    <a:ext cx="9" cy="7"/>
                  </a:xfrm>
                  <a:custGeom>
                    <a:avLst/>
                    <a:gdLst>
                      <a:gd name="T0" fmla="*/ 8 w 9"/>
                      <a:gd name="T1" fmla="*/ 0 h 7"/>
                      <a:gd name="T2" fmla="*/ 4 w 9"/>
                      <a:gd name="T3" fmla="*/ 4 h 7"/>
                      <a:gd name="T4" fmla="*/ 0 w 9"/>
                      <a:gd name="T5" fmla="*/ 6 h 7"/>
                    </a:gdLst>
                    <a:ahLst/>
                    <a:cxnLst>
                      <a:cxn ang="0">
                        <a:pos x="T0" y="T1"/>
                      </a:cxn>
                      <a:cxn ang="0">
                        <a:pos x="T2" y="T3"/>
                      </a:cxn>
                      <a:cxn ang="0">
                        <a:pos x="T4" y="T5"/>
                      </a:cxn>
                    </a:cxnLst>
                    <a:rect l="0" t="0" r="r" b="b"/>
                    <a:pathLst>
                      <a:path w="9" h="7">
                        <a:moveTo>
                          <a:pt x="8" y="0"/>
                        </a:moveTo>
                        <a:lnTo>
                          <a:pt x="4" y="4"/>
                        </a:lnTo>
                        <a:lnTo>
                          <a:pt x="0" y="6"/>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9" name="Freeform 959"/>
                  <p:cNvSpPr>
                    <a:spLocks/>
                  </p:cNvSpPr>
                  <p:nvPr/>
                </p:nvSpPr>
                <p:spPr bwMode="auto">
                  <a:xfrm>
                    <a:off x="1985" y="2653"/>
                    <a:ext cx="5" cy="8"/>
                  </a:xfrm>
                  <a:custGeom>
                    <a:avLst/>
                    <a:gdLst>
                      <a:gd name="T0" fmla="*/ 4 w 5"/>
                      <a:gd name="T1" fmla="*/ 0 h 8"/>
                      <a:gd name="T2" fmla="*/ 2 w 5"/>
                      <a:gd name="T3" fmla="*/ 4 h 8"/>
                      <a:gd name="T4" fmla="*/ 0 w 5"/>
                      <a:gd name="T5" fmla="*/ 7 h 8"/>
                    </a:gdLst>
                    <a:ahLst/>
                    <a:cxnLst>
                      <a:cxn ang="0">
                        <a:pos x="T0" y="T1"/>
                      </a:cxn>
                      <a:cxn ang="0">
                        <a:pos x="T2" y="T3"/>
                      </a:cxn>
                      <a:cxn ang="0">
                        <a:pos x="T4" y="T5"/>
                      </a:cxn>
                    </a:cxnLst>
                    <a:rect l="0" t="0" r="r" b="b"/>
                    <a:pathLst>
                      <a:path w="5" h="8">
                        <a:moveTo>
                          <a:pt x="4" y="0"/>
                        </a:moveTo>
                        <a:lnTo>
                          <a:pt x="2" y="4"/>
                        </a:lnTo>
                        <a:lnTo>
                          <a:pt x="0" y="7"/>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0" name="Freeform 960"/>
                  <p:cNvSpPr>
                    <a:spLocks/>
                  </p:cNvSpPr>
                  <p:nvPr/>
                </p:nvSpPr>
                <p:spPr bwMode="auto">
                  <a:xfrm>
                    <a:off x="1985" y="2649"/>
                    <a:ext cx="5" cy="6"/>
                  </a:xfrm>
                  <a:custGeom>
                    <a:avLst/>
                    <a:gdLst>
                      <a:gd name="T0" fmla="*/ 4 w 5"/>
                      <a:gd name="T1" fmla="*/ 0 h 6"/>
                      <a:gd name="T2" fmla="*/ 2 w 5"/>
                      <a:gd name="T3" fmla="*/ 3 h 6"/>
                      <a:gd name="T4" fmla="*/ 0 w 5"/>
                      <a:gd name="T5" fmla="*/ 5 h 6"/>
                    </a:gdLst>
                    <a:ahLst/>
                    <a:cxnLst>
                      <a:cxn ang="0">
                        <a:pos x="T0" y="T1"/>
                      </a:cxn>
                      <a:cxn ang="0">
                        <a:pos x="T2" y="T3"/>
                      </a:cxn>
                      <a:cxn ang="0">
                        <a:pos x="T4" y="T5"/>
                      </a:cxn>
                    </a:cxnLst>
                    <a:rect l="0" t="0" r="r" b="b"/>
                    <a:pathLst>
                      <a:path w="5" h="6">
                        <a:moveTo>
                          <a:pt x="4" y="0"/>
                        </a:moveTo>
                        <a:lnTo>
                          <a:pt x="2" y="3"/>
                        </a:lnTo>
                        <a:lnTo>
                          <a:pt x="0" y="5"/>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1" name="Freeform 961"/>
                  <p:cNvSpPr>
                    <a:spLocks/>
                  </p:cNvSpPr>
                  <p:nvPr/>
                </p:nvSpPr>
                <p:spPr bwMode="auto">
                  <a:xfrm>
                    <a:off x="1975" y="2645"/>
                    <a:ext cx="1" cy="16"/>
                  </a:xfrm>
                  <a:custGeom>
                    <a:avLst/>
                    <a:gdLst>
                      <a:gd name="T0" fmla="*/ 0 w 1"/>
                      <a:gd name="T1" fmla="*/ 15 h 16"/>
                      <a:gd name="T2" fmla="*/ 0 w 1"/>
                      <a:gd name="T3" fmla="*/ 8 h 16"/>
                      <a:gd name="T4" fmla="*/ 0 w 1"/>
                      <a:gd name="T5" fmla="*/ 0 h 16"/>
                    </a:gdLst>
                    <a:ahLst/>
                    <a:cxnLst>
                      <a:cxn ang="0">
                        <a:pos x="T0" y="T1"/>
                      </a:cxn>
                      <a:cxn ang="0">
                        <a:pos x="T2" y="T3"/>
                      </a:cxn>
                      <a:cxn ang="0">
                        <a:pos x="T4" y="T5"/>
                      </a:cxn>
                    </a:cxnLst>
                    <a:rect l="0" t="0" r="r" b="b"/>
                    <a:pathLst>
                      <a:path w="1" h="16">
                        <a:moveTo>
                          <a:pt x="0" y="15"/>
                        </a:moveTo>
                        <a:lnTo>
                          <a:pt x="0" y="8"/>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2" name="Freeform 962"/>
                  <p:cNvSpPr>
                    <a:spLocks/>
                  </p:cNvSpPr>
                  <p:nvPr/>
                </p:nvSpPr>
                <p:spPr bwMode="auto">
                  <a:xfrm>
                    <a:off x="1975" y="2645"/>
                    <a:ext cx="3" cy="10"/>
                  </a:xfrm>
                  <a:custGeom>
                    <a:avLst/>
                    <a:gdLst>
                      <a:gd name="T0" fmla="*/ 2 w 3"/>
                      <a:gd name="T1" fmla="*/ 9 h 10"/>
                      <a:gd name="T2" fmla="*/ 0 w 3"/>
                      <a:gd name="T3" fmla="*/ 5 h 10"/>
                      <a:gd name="T4" fmla="*/ 0 w 3"/>
                      <a:gd name="T5" fmla="*/ 0 h 10"/>
                    </a:gdLst>
                    <a:ahLst/>
                    <a:cxnLst>
                      <a:cxn ang="0">
                        <a:pos x="T0" y="T1"/>
                      </a:cxn>
                      <a:cxn ang="0">
                        <a:pos x="T2" y="T3"/>
                      </a:cxn>
                      <a:cxn ang="0">
                        <a:pos x="T4" y="T5"/>
                      </a:cxn>
                    </a:cxnLst>
                    <a:rect l="0" t="0" r="r" b="b"/>
                    <a:pathLst>
                      <a:path w="3" h="10">
                        <a:moveTo>
                          <a:pt x="2" y="9"/>
                        </a:moveTo>
                        <a:lnTo>
                          <a:pt x="0" y="5"/>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 name="Freeform 963"/>
                  <p:cNvSpPr>
                    <a:spLocks/>
                  </p:cNvSpPr>
                  <p:nvPr/>
                </p:nvSpPr>
                <p:spPr bwMode="auto">
                  <a:xfrm>
                    <a:off x="1977" y="2645"/>
                    <a:ext cx="3" cy="5"/>
                  </a:xfrm>
                  <a:custGeom>
                    <a:avLst/>
                    <a:gdLst>
                      <a:gd name="T0" fmla="*/ 2 w 3"/>
                      <a:gd name="T1" fmla="*/ 4 h 5"/>
                      <a:gd name="T2" fmla="*/ 0 w 3"/>
                      <a:gd name="T3" fmla="*/ 2 h 5"/>
                      <a:gd name="T4" fmla="*/ 2 w 3"/>
                      <a:gd name="T5" fmla="*/ 0 h 5"/>
                    </a:gdLst>
                    <a:ahLst/>
                    <a:cxnLst>
                      <a:cxn ang="0">
                        <a:pos x="T0" y="T1"/>
                      </a:cxn>
                      <a:cxn ang="0">
                        <a:pos x="T2" y="T3"/>
                      </a:cxn>
                      <a:cxn ang="0">
                        <a:pos x="T4" y="T5"/>
                      </a:cxn>
                    </a:cxnLst>
                    <a:rect l="0" t="0" r="r" b="b"/>
                    <a:pathLst>
                      <a:path w="3" h="5">
                        <a:moveTo>
                          <a:pt x="2" y="4"/>
                        </a:moveTo>
                        <a:lnTo>
                          <a:pt x="0" y="2"/>
                        </a:lnTo>
                        <a:lnTo>
                          <a:pt x="2"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4" name="Freeform 964"/>
                  <p:cNvSpPr>
                    <a:spLocks/>
                  </p:cNvSpPr>
                  <p:nvPr/>
                </p:nvSpPr>
                <p:spPr bwMode="auto">
                  <a:xfrm>
                    <a:off x="1977" y="2626"/>
                    <a:ext cx="9" cy="7"/>
                  </a:xfrm>
                  <a:custGeom>
                    <a:avLst/>
                    <a:gdLst>
                      <a:gd name="T0" fmla="*/ 0 w 9"/>
                      <a:gd name="T1" fmla="*/ 6 h 7"/>
                      <a:gd name="T2" fmla="*/ 4 w 9"/>
                      <a:gd name="T3" fmla="*/ 2 h 7"/>
                      <a:gd name="T4" fmla="*/ 8 w 9"/>
                      <a:gd name="T5" fmla="*/ 0 h 7"/>
                    </a:gdLst>
                    <a:ahLst/>
                    <a:cxnLst>
                      <a:cxn ang="0">
                        <a:pos x="T0" y="T1"/>
                      </a:cxn>
                      <a:cxn ang="0">
                        <a:pos x="T2" y="T3"/>
                      </a:cxn>
                      <a:cxn ang="0">
                        <a:pos x="T4" y="T5"/>
                      </a:cxn>
                    </a:cxnLst>
                    <a:rect l="0" t="0" r="r" b="b"/>
                    <a:pathLst>
                      <a:path w="9" h="7">
                        <a:moveTo>
                          <a:pt x="0" y="6"/>
                        </a:moveTo>
                        <a:lnTo>
                          <a:pt x="4" y="2"/>
                        </a:lnTo>
                        <a:lnTo>
                          <a:pt x="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 name="Freeform 965"/>
                  <p:cNvSpPr>
                    <a:spLocks/>
                  </p:cNvSpPr>
                  <p:nvPr/>
                </p:nvSpPr>
                <p:spPr bwMode="auto">
                  <a:xfrm>
                    <a:off x="1979" y="2626"/>
                    <a:ext cx="7" cy="9"/>
                  </a:xfrm>
                  <a:custGeom>
                    <a:avLst/>
                    <a:gdLst>
                      <a:gd name="T0" fmla="*/ 0 w 7"/>
                      <a:gd name="T1" fmla="*/ 8 h 9"/>
                      <a:gd name="T2" fmla="*/ 3 w 7"/>
                      <a:gd name="T3" fmla="*/ 3 h 9"/>
                      <a:gd name="T4" fmla="*/ 6 w 7"/>
                      <a:gd name="T5" fmla="*/ 0 h 9"/>
                    </a:gdLst>
                    <a:ahLst/>
                    <a:cxnLst>
                      <a:cxn ang="0">
                        <a:pos x="T0" y="T1"/>
                      </a:cxn>
                      <a:cxn ang="0">
                        <a:pos x="T2" y="T3"/>
                      </a:cxn>
                      <a:cxn ang="0">
                        <a:pos x="T4" y="T5"/>
                      </a:cxn>
                    </a:cxnLst>
                    <a:rect l="0" t="0" r="r" b="b"/>
                    <a:pathLst>
                      <a:path w="7" h="9">
                        <a:moveTo>
                          <a:pt x="0" y="8"/>
                        </a:moveTo>
                        <a:lnTo>
                          <a:pt x="3" y="3"/>
                        </a:lnTo>
                        <a:lnTo>
                          <a:pt x="6"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 name="Freeform 966"/>
                  <p:cNvSpPr>
                    <a:spLocks/>
                  </p:cNvSpPr>
                  <p:nvPr/>
                </p:nvSpPr>
                <p:spPr bwMode="auto">
                  <a:xfrm>
                    <a:off x="1981" y="2632"/>
                    <a:ext cx="5" cy="6"/>
                  </a:xfrm>
                  <a:custGeom>
                    <a:avLst/>
                    <a:gdLst>
                      <a:gd name="T0" fmla="*/ 0 w 5"/>
                      <a:gd name="T1" fmla="*/ 5 h 6"/>
                      <a:gd name="T2" fmla="*/ 2 w 5"/>
                      <a:gd name="T3" fmla="*/ 2 h 6"/>
                      <a:gd name="T4" fmla="*/ 4 w 5"/>
                      <a:gd name="T5" fmla="*/ 0 h 6"/>
                    </a:gdLst>
                    <a:ahLst/>
                    <a:cxnLst>
                      <a:cxn ang="0">
                        <a:pos x="T0" y="T1"/>
                      </a:cxn>
                      <a:cxn ang="0">
                        <a:pos x="T2" y="T3"/>
                      </a:cxn>
                      <a:cxn ang="0">
                        <a:pos x="T4" y="T5"/>
                      </a:cxn>
                    </a:cxnLst>
                    <a:rect l="0" t="0" r="r" b="b"/>
                    <a:pathLst>
                      <a:path w="5" h="6">
                        <a:moveTo>
                          <a:pt x="0" y="5"/>
                        </a:moveTo>
                        <a:lnTo>
                          <a:pt x="2" y="2"/>
                        </a:lnTo>
                        <a:lnTo>
                          <a:pt x="4"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15" name="Freeform 967"/>
              <p:cNvSpPr>
                <a:spLocks/>
              </p:cNvSpPr>
              <p:nvPr/>
            </p:nvSpPr>
            <p:spPr bwMode="auto">
              <a:xfrm>
                <a:off x="2054" y="2670"/>
                <a:ext cx="8" cy="6"/>
              </a:xfrm>
              <a:custGeom>
                <a:avLst/>
                <a:gdLst>
                  <a:gd name="T0" fmla="*/ 6 w 8"/>
                  <a:gd name="T1" fmla="*/ 1 h 6"/>
                  <a:gd name="T2" fmla="*/ 6 w 8"/>
                  <a:gd name="T3" fmla="*/ 1 h 6"/>
                  <a:gd name="T4" fmla="*/ 3 w 8"/>
                  <a:gd name="T5" fmla="*/ 1 h 6"/>
                  <a:gd name="T6" fmla="*/ 0 w 8"/>
                  <a:gd name="T7" fmla="*/ 0 h 6"/>
                  <a:gd name="T8" fmla="*/ 1 w 8"/>
                  <a:gd name="T9" fmla="*/ 4 h 6"/>
                  <a:gd name="T10" fmla="*/ 5 w 8"/>
                  <a:gd name="T11" fmla="*/ 5 h 6"/>
                  <a:gd name="T12" fmla="*/ 7 w 8"/>
                  <a:gd name="T13" fmla="*/ 4 h 6"/>
                  <a:gd name="T14" fmla="*/ 6 w 8"/>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1"/>
                    </a:moveTo>
                    <a:lnTo>
                      <a:pt x="6" y="1"/>
                    </a:lnTo>
                    <a:lnTo>
                      <a:pt x="3" y="1"/>
                    </a:lnTo>
                    <a:lnTo>
                      <a:pt x="0" y="0"/>
                    </a:lnTo>
                    <a:lnTo>
                      <a:pt x="1" y="4"/>
                    </a:lnTo>
                    <a:lnTo>
                      <a:pt x="5" y="5"/>
                    </a:lnTo>
                    <a:lnTo>
                      <a:pt x="7" y="4"/>
                    </a:lnTo>
                    <a:lnTo>
                      <a:pt x="6" y="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6" name="Freeform 968"/>
              <p:cNvSpPr>
                <a:spLocks/>
              </p:cNvSpPr>
              <p:nvPr/>
            </p:nvSpPr>
            <p:spPr bwMode="auto">
              <a:xfrm>
                <a:off x="2054" y="2670"/>
                <a:ext cx="14" cy="8"/>
              </a:xfrm>
              <a:custGeom>
                <a:avLst/>
                <a:gdLst>
                  <a:gd name="T0" fmla="*/ 11 w 14"/>
                  <a:gd name="T1" fmla="*/ 1 h 8"/>
                  <a:gd name="T2" fmla="*/ 6 w 14"/>
                  <a:gd name="T3" fmla="*/ 1 h 8"/>
                  <a:gd name="T4" fmla="*/ 0 w 14"/>
                  <a:gd name="T5" fmla="*/ 0 h 8"/>
                  <a:gd name="T6" fmla="*/ 2 w 14"/>
                  <a:gd name="T7" fmla="*/ 6 h 8"/>
                  <a:gd name="T8" fmla="*/ 9 w 14"/>
                  <a:gd name="T9" fmla="*/ 7 h 8"/>
                  <a:gd name="T10" fmla="*/ 13 w 14"/>
                  <a:gd name="T11" fmla="*/ 5 h 8"/>
                  <a:gd name="T12" fmla="*/ 11 w 14"/>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14" h="8">
                    <a:moveTo>
                      <a:pt x="11" y="1"/>
                    </a:moveTo>
                    <a:lnTo>
                      <a:pt x="6" y="1"/>
                    </a:lnTo>
                    <a:lnTo>
                      <a:pt x="0" y="0"/>
                    </a:lnTo>
                    <a:lnTo>
                      <a:pt x="2" y="6"/>
                    </a:lnTo>
                    <a:lnTo>
                      <a:pt x="9" y="7"/>
                    </a:lnTo>
                    <a:lnTo>
                      <a:pt x="13" y="5"/>
                    </a:lnTo>
                    <a:lnTo>
                      <a:pt x="11" y="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209" name="Object 969">
              <a:hlinkClick r:id="" action="ppaction://ole?verb=0"/>
            </p:cNvPr>
            <p:cNvGraphicFramePr>
              <a:graphicFrameLocks/>
            </p:cNvGraphicFramePr>
            <p:nvPr>
              <p:extLst/>
            </p:nvPr>
          </p:nvGraphicFramePr>
          <p:xfrm>
            <a:off x="5683895" y="609811"/>
            <a:ext cx="676638" cy="537783"/>
          </p:xfrm>
          <a:graphic>
            <a:graphicData uri="http://schemas.openxmlformats.org/presentationml/2006/ole">
              <mc:AlternateContent xmlns:mc="http://schemas.openxmlformats.org/markup-compatibility/2006">
                <mc:Choice xmlns:v="urn:schemas-microsoft-com:vml" Requires="v">
                  <p:oleObj spid="_x0000_s2154" name="Microsoft ClipArt Gallery" r:id="rId12" imgW="4314600" imgH="2409480" progId="MS_ClipArt_Gallery">
                    <p:embed/>
                  </p:oleObj>
                </mc:Choice>
                <mc:Fallback>
                  <p:oleObj name="Microsoft ClipArt Gallery" r:id="rId12" imgW="4314600" imgH="2409480" progId="MS_ClipArt_Gallery">
                    <p:embed/>
                    <p:pic>
                      <p:nvPicPr>
                        <p:cNvPr id="209" name="Object 969">
                          <a:hlinkClick r:id="" action="ppaction://ole?verb=0"/>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895" y="609811"/>
                          <a:ext cx="676638" cy="53778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0" name="Group 970"/>
            <p:cNvGrpSpPr>
              <a:grpSpLocks/>
            </p:cNvGrpSpPr>
            <p:nvPr/>
          </p:nvGrpSpPr>
          <p:grpSpPr bwMode="auto">
            <a:xfrm>
              <a:off x="4079362" y="2774168"/>
              <a:ext cx="824307" cy="407746"/>
              <a:chOff x="2991" y="2672"/>
              <a:chExt cx="329" cy="114"/>
            </a:xfrm>
          </p:grpSpPr>
          <p:sp>
            <p:nvSpPr>
              <p:cNvPr id="212" name="Oval 971"/>
              <p:cNvSpPr>
                <a:spLocks noChangeArrowheads="1"/>
              </p:cNvSpPr>
              <p:nvPr/>
            </p:nvSpPr>
            <p:spPr bwMode="auto">
              <a:xfrm>
                <a:off x="3077" y="2672"/>
                <a:ext cx="243" cy="50"/>
              </a:xfrm>
              <a:prstGeom prst="ellipse">
                <a:avLst/>
              </a:prstGeom>
              <a:solidFill>
                <a:schemeClr val="folHlink"/>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Freeform 972"/>
              <p:cNvSpPr>
                <a:spLocks/>
              </p:cNvSpPr>
              <p:nvPr/>
            </p:nvSpPr>
            <p:spPr bwMode="auto">
              <a:xfrm>
                <a:off x="2991" y="2682"/>
                <a:ext cx="188" cy="104"/>
              </a:xfrm>
              <a:custGeom>
                <a:avLst/>
                <a:gdLst>
                  <a:gd name="T0" fmla="*/ 96 w 188"/>
                  <a:gd name="T1" fmla="*/ 0 h 104"/>
                  <a:gd name="T2" fmla="*/ 85 w 188"/>
                  <a:gd name="T3" fmla="*/ 11 h 104"/>
                  <a:gd name="T4" fmla="*/ 74 w 188"/>
                  <a:gd name="T5" fmla="*/ 17 h 104"/>
                  <a:gd name="T6" fmla="*/ 62 w 188"/>
                  <a:gd name="T7" fmla="*/ 23 h 104"/>
                  <a:gd name="T8" fmla="*/ 57 w 188"/>
                  <a:gd name="T9" fmla="*/ 34 h 104"/>
                  <a:gd name="T10" fmla="*/ 45 w 188"/>
                  <a:gd name="T11" fmla="*/ 34 h 104"/>
                  <a:gd name="T12" fmla="*/ 45 w 188"/>
                  <a:gd name="T13" fmla="*/ 46 h 104"/>
                  <a:gd name="T14" fmla="*/ 34 w 188"/>
                  <a:gd name="T15" fmla="*/ 52 h 104"/>
                  <a:gd name="T16" fmla="*/ 23 w 188"/>
                  <a:gd name="T17" fmla="*/ 63 h 104"/>
                  <a:gd name="T18" fmla="*/ 17 w 188"/>
                  <a:gd name="T19" fmla="*/ 74 h 104"/>
                  <a:gd name="T20" fmla="*/ 6 w 188"/>
                  <a:gd name="T21" fmla="*/ 80 h 104"/>
                  <a:gd name="T22" fmla="*/ 6 w 188"/>
                  <a:gd name="T23" fmla="*/ 92 h 104"/>
                  <a:gd name="T24" fmla="*/ 0 w 188"/>
                  <a:gd name="T25" fmla="*/ 103 h 104"/>
                  <a:gd name="T26" fmla="*/ 6 w 188"/>
                  <a:gd name="T27" fmla="*/ 92 h 104"/>
                  <a:gd name="T28" fmla="*/ 17 w 188"/>
                  <a:gd name="T29" fmla="*/ 86 h 104"/>
                  <a:gd name="T30" fmla="*/ 23 w 188"/>
                  <a:gd name="T31" fmla="*/ 74 h 104"/>
                  <a:gd name="T32" fmla="*/ 34 w 188"/>
                  <a:gd name="T33" fmla="*/ 63 h 104"/>
                  <a:gd name="T34" fmla="*/ 45 w 188"/>
                  <a:gd name="T35" fmla="*/ 57 h 104"/>
                  <a:gd name="T36" fmla="*/ 57 w 188"/>
                  <a:gd name="T37" fmla="*/ 52 h 104"/>
                  <a:gd name="T38" fmla="*/ 68 w 188"/>
                  <a:gd name="T39" fmla="*/ 46 h 104"/>
                  <a:gd name="T40" fmla="*/ 79 w 188"/>
                  <a:gd name="T41" fmla="*/ 46 h 104"/>
                  <a:gd name="T42" fmla="*/ 102 w 188"/>
                  <a:gd name="T43" fmla="*/ 34 h 104"/>
                  <a:gd name="T44" fmla="*/ 113 w 188"/>
                  <a:gd name="T45" fmla="*/ 40 h 104"/>
                  <a:gd name="T46" fmla="*/ 125 w 188"/>
                  <a:gd name="T47" fmla="*/ 40 h 104"/>
                  <a:gd name="T48" fmla="*/ 142 w 188"/>
                  <a:gd name="T49" fmla="*/ 40 h 104"/>
                  <a:gd name="T50" fmla="*/ 170 w 188"/>
                  <a:gd name="T51" fmla="*/ 46 h 104"/>
                  <a:gd name="T52" fmla="*/ 187 w 188"/>
                  <a:gd name="T53" fmla="*/ 46 h 104"/>
                  <a:gd name="T54" fmla="*/ 96 w 188"/>
                  <a:gd name="T5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8" h="104">
                    <a:moveTo>
                      <a:pt x="96" y="0"/>
                    </a:moveTo>
                    <a:lnTo>
                      <a:pt x="85" y="11"/>
                    </a:lnTo>
                    <a:lnTo>
                      <a:pt x="74" y="17"/>
                    </a:lnTo>
                    <a:lnTo>
                      <a:pt x="62" y="23"/>
                    </a:lnTo>
                    <a:lnTo>
                      <a:pt x="57" y="34"/>
                    </a:lnTo>
                    <a:lnTo>
                      <a:pt x="45" y="34"/>
                    </a:lnTo>
                    <a:lnTo>
                      <a:pt x="45" y="46"/>
                    </a:lnTo>
                    <a:lnTo>
                      <a:pt x="34" y="52"/>
                    </a:lnTo>
                    <a:lnTo>
                      <a:pt x="23" y="63"/>
                    </a:lnTo>
                    <a:lnTo>
                      <a:pt x="17" y="74"/>
                    </a:lnTo>
                    <a:lnTo>
                      <a:pt x="6" y="80"/>
                    </a:lnTo>
                    <a:lnTo>
                      <a:pt x="6" y="92"/>
                    </a:lnTo>
                    <a:lnTo>
                      <a:pt x="0" y="103"/>
                    </a:lnTo>
                    <a:lnTo>
                      <a:pt x="6" y="92"/>
                    </a:lnTo>
                    <a:lnTo>
                      <a:pt x="17" y="86"/>
                    </a:lnTo>
                    <a:lnTo>
                      <a:pt x="23" y="74"/>
                    </a:lnTo>
                    <a:lnTo>
                      <a:pt x="34" y="63"/>
                    </a:lnTo>
                    <a:lnTo>
                      <a:pt x="45" y="57"/>
                    </a:lnTo>
                    <a:lnTo>
                      <a:pt x="57" y="52"/>
                    </a:lnTo>
                    <a:lnTo>
                      <a:pt x="68" y="46"/>
                    </a:lnTo>
                    <a:lnTo>
                      <a:pt x="79" y="46"/>
                    </a:lnTo>
                    <a:lnTo>
                      <a:pt x="102" y="34"/>
                    </a:lnTo>
                    <a:lnTo>
                      <a:pt x="113" y="40"/>
                    </a:lnTo>
                    <a:lnTo>
                      <a:pt x="125" y="40"/>
                    </a:lnTo>
                    <a:lnTo>
                      <a:pt x="142" y="40"/>
                    </a:lnTo>
                    <a:lnTo>
                      <a:pt x="170" y="46"/>
                    </a:lnTo>
                    <a:lnTo>
                      <a:pt x="187" y="46"/>
                    </a:lnTo>
                    <a:lnTo>
                      <a:pt x="96"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1" name="Freeform 973"/>
            <p:cNvSpPr>
              <a:spLocks/>
            </p:cNvSpPr>
            <p:nvPr/>
          </p:nvSpPr>
          <p:spPr bwMode="auto">
            <a:xfrm>
              <a:off x="4008833" y="3051875"/>
              <a:ext cx="127834" cy="229219"/>
            </a:xfrm>
            <a:custGeom>
              <a:avLst/>
              <a:gdLst>
                <a:gd name="T0" fmla="*/ 28 w 51"/>
                <a:gd name="T1" fmla="*/ 57 h 64"/>
                <a:gd name="T2" fmla="*/ 28 w 51"/>
                <a:gd name="T3" fmla="*/ 52 h 64"/>
                <a:gd name="T4" fmla="*/ 28 w 51"/>
                <a:gd name="T5" fmla="*/ 40 h 64"/>
                <a:gd name="T6" fmla="*/ 11 w 51"/>
                <a:gd name="T7" fmla="*/ 23 h 64"/>
                <a:gd name="T8" fmla="*/ 0 w 51"/>
                <a:gd name="T9" fmla="*/ 11 h 64"/>
                <a:gd name="T10" fmla="*/ 0 w 51"/>
                <a:gd name="T11" fmla="*/ 0 h 64"/>
                <a:gd name="T12" fmla="*/ 11 w 51"/>
                <a:gd name="T13" fmla="*/ 6 h 64"/>
                <a:gd name="T14" fmla="*/ 17 w 51"/>
                <a:gd name="T15" fmla="*/ 17 h 64"/>
                <a:gd name="T16" fmla="*/ 28 w 51"/>
                <a:gd name="T17" fmla="*/ 23 h 64"/>
                <a:gd name="T18" fmla="*/ 33 w 51"/>
                <a:gd name="T19" fmla="*/ 34 h 64"/>
                <a:gd name="T20" fmla="*/ 39 w 51"/>
                <a:gd name="T21" fmla="*/ 52 h 64"/>
                <a:gd name="T22" fmla="*/ 39 w 51"/>
                <a:gd name="T23" fmla="*/ 40 h 64"/>
                <a:gd name="T24" fmla="*/ 50 w 51"/>
                <a:gd name="T25" fmla="*/ 29 h 64"/>
                <a:gd name="T26" fmla="*/ 50 w 51"/>
                <a:gd name="T27" fmla="*/ 17 h 64"/>
                <a:gd name="T28" fmla="*/ 50 w 51"/>
                <a:gd name="T29" fmla="*/ 6 h 64"/>
                <a:gd name="T30" fmla="*/ 50 w 51"/>
                <a:gd name="T31" fmla="*/ 17 h 64"/>
                <a:gd name="T32" fmla="*/ 50 w 51"/>
                <a:gd name="T33" fmla="*/ 29 h 64"/>
                <a:gd name="T34" fmla="*/ 44 w 51"/>
                <a:gd name="T35" fmla="*/ 40 h 64"/>
                <a:gd name="T36" fmla="*/ 39 w 51"/>
                <a:gd name="T37" fmla="*/ 52 h 64"/>
                <a:gd name="T38" fmla="*/ 33 w 51"/>
                <a:gd name="T39" fmla="*/ 63 h 64"/>
                <a:gd name="T40" fmla="*/ 28 w 51"/>
                <a:gd name="T41"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64">
                  <a:moveTo>
                    <a:pt x="28" y="57"/>
                  </a:moveTo>
                  <a:lnTo>
                    <a:pt x="28" y="52"/>
                  </a:lnTo>
                  <a:lnTo>
                    <a:pt x="28" y="40"/>
                  </a:lnTo>
                  <a:lnTo>
                    <a:pt x="11" y="23"/>
                  </a:lnTo>
                  <a:lnTo>
                    <a:pt x="0" y="11"/>
                  </a:lnTo>
                  <a:lnTo>
                    <a:pt x="0" y="0"/>
                  </a:lnTo>
                  <a:lnTo>
                    <a:pt x="11" y="6"/>
                  </a:lnTo>
                  <a:lnTo>
                    <a:pt x="17" y="17"/>
                  </a:lnTo>
                  <a:lnTo>
                    <a:pt x="28" y="23"/>
                  </a:lnTo>
                  <a:lnTo>
                    <a:pt x="33" y="34"/>
                  </a:lnTo>
                  <a:lnTo>
                    <a:pt x="39" y="52"/>
                  </a:lnTo>
                  <a:lnTo>
                    <a:pt x="39" y="40"/>
                  </a:lnTo>
                  <a:lnTo>
                    <a:pt x="50" y="29"/>
                  </a:lnTo>
                  <a:lnTo>
                    <a:pt x="50" y="17"/>
                  </a:lnTo>
                  <a:lnTo>
                    <a:pt x="50" y="6"/>
                  </a:lnTo>
                  <a:lnTo>
                    <a:pt x="50" y="17"/>
                  </a:lnTo>
                  <a:lnTo>
                    <a:pt x="50" y="29"/>
                  </a:lnTo>
                  <a:lnTo>
                    <a:pt x="44" y="40"/>
                  </a:lnTo>
                  <a:lnTo>
                    <a:pt x="39" y="52"/>
                  </a:lnTo>
                  <a:lnTo>
                    <a:pt x="33" y="63"/>
                  </a:lnTo>
                  <a:lnTo>
                    <a:pt x="28" y="57"/>
                  </a:lnTo>
                </a:path>
              </a:pathLst>
            </a:custGeom>
            <a:solidFill>
              <a:srgbClr val="712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 name="TextBox 3"/>
          <p:cNvSpPr txBox="1"/>
          <p:nvPr/>
        </p:nvSpPr>
        <p:spPr>
          <a:xfrm>
            <a:off x="3190727" y="20143"/>
            <a:ext cx="5307863" cy="523220"/>
          </a:xfrm>
          <a:prstGeom prst="rect">
            <a:avLst/>
          </a:prstGeom>
          <a:noFill/>
        </p:spPr>
        <p:txBody>
          <a:bodyPr wrap="none" rtlCol="0">
            <a:spAutoFit/>
          </a:bodyPr>
          <a:lstStyle/>
          <a:p>
            <a:r>
              <a:rPr lang="en-US" sz="2800" b="1" dirty="0">
                <a:solidFill>
                  <a:schemeClr val="bg1"/>
                </a:solidFill>
              </a:rPr>
              <a:t>The Simulation Environment</a:t>
            </a:r>
          </a:p>
        </p:txBody>
      </p:sp>
      <p:sp>
        <p:nvSpPr>
          <p:cNvPr id="2010" name="TextBox 2009"/>
          <p:cNvSpPr txBox="1"/>
          <p:nvPr/>
        </p:nvSpPr>
        <p:spPr>
          <a:xfrm>
            <a:off x="7595814" y="1965976"/>
            <a:ext cx="4637869" cy="3416320"/>
          </a:xfrm>
          <a:prstGeom prst="rect">
            <a:avLst/>
          </a:prstGeom>
          <a:noFill/>
        </p:spPr>
        <p:txBody>
          <a:bodyPr wrap="square" rtlCol="0">
            <a:spAutoFit/>
          </a:bodyPr>
          <a:lstStyle/>
          <a:p>
            <a:pPr algn="ctr"/>
            <a:r>
              <a:rPr lang="en-US" sz="2400" b="1" dirty="0"/>
              <a:t>Terrain Surface</a:t>
            </a:r>
          </a:p>
          <a:p>
            <a:pPr algn="ctr"/>
            <a:r>
              <a:rPr lang="en-US" sz="2400" b="1" dirty="0"/>
              <a:t>Man-made Features</a:t>
            </a:r>
          </a:p>
          <a:p>
            <a:pPr algn="ctr"/>
            <a:r>
              <a:rPr lang="en-US" sz="2400" b="1" dirty="0"/>
              <a:t>Natural Features</a:t>
            </a:r>
          </a:p>
          <a:p>
            <a:pPr algn="ctr"/>
            <a:r>
              <a:rPr lang="en-US" sz="2400" b="1" dirty="0"/>
              <a:t>Atmosphere</a:t>
            </a:r>
          </a:p>
          <a:p>
            <a:pPr algn="ctr"/>
            <a:r>
              <a:rPr lang="en-US" sz="2400" b="1" dirty="0"/>
              <a:t>Space</a:t>
            </a:r>
          </a:p>
          <a:p>
            <a:pPr algn="ctr"/>
            <a:r>
              <a:rPr lang="en-US" sz="2400" b="1" dirty="0"/>
              <a:t>Ocean Surface</a:t>
            </a:r>
          </a:p>
          <a:p>
            <a:pPr algn="ctr"/>
            <a:r>
              <a:rPr lang="en-US" sz="2400" b="1" dirty="0"/>
              <a:t>Underwater Environment</a:t>
            </a:r>
          </a:p>
          <a:p>
            <a:pPr algn="ctr"/>
            <a:r>
              <a:rPr lang="en-US" sz="2400" b="1" dirty="0"/>
              <a:t>Ocean floor</a:t>
            </a:r>
          </a:p>
          <a:p>
            <a:pPr algn="ctr"/>
            <a:r>
              <a:rPr lang="en-US" sz="2400" b="1" dirty="0"/>
              <a:t>. . . And more</a:t>
            </a:r>
          </a:p>
        </p:txBody>
      </p:sp>
      <p:sp>
        <p:nvSpPr>
          <p:cNvPr id="5" name="Slide Number Placeholder 4"/>
          <p:cNvSpPr>
            <a:spLocks noGrp="1"/>
          </p:cNvSpPr>
          <p:nvPr>
            <p:ph type="sldNum" sz="quarter" idx="12"/>
          </p:nvPr>
        </p:nvSpPr>
        <p:spPr/>
        <p:txBody>
          <a:bodyPr/>
          <a:lstStyle/>
          <a:p>
            <a:fld id="{F4B5699E-54A8-4AFE-A436-85B64C676A26}" type="slidenum">
              <a:rPr lang="en-US" smtClean="0"/>
              <a:t>2</a:t>
            </a:fld>
            <a:endParaRPr lang="en-US"/>
          </a:p>
        </p:txBody>
      </p:sp>
    </p:spTree>
    <p:extLst>
      <p:ext uri="{BB962C8B-B14F-4D97-AF65-F5344CB8AC3E}">
        <p14:creationId xmlns:p14="http://schemas.microsoft.com/office/powerpoint/2010/main" val="149322438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973" y="76200"/>
            <a:ext cx="12010946" cy="654702"/>
          </a:xfrm>
        </p:spPr>
        <p:txBody>
          <a:bodyPr>
            <a:noAutofit/>
          </a:bodyPr>
          <a:lstStyle/>
          <a:p>
            <a:pPr>
              <a:lnSpc>
                <a:spcPct val="85000"/>
              </a:lnSpc>
            </a:pPr>
            <a:r>
              <a:rPr lang="en-US" b="1" dirty="0"/>
              <a:t>Bottom Contours, Atmosphere, and Ocean Climate</a:t>
            </a:r>
          </a:p>
        </p:txBody>
      </p:sp>
      <p:sp>
        <p:nvSpPr>
          <p:cNvPr id="7" name="Slide Number Placeholder 6"/>
          <p:cNvSpPr>
            <a:spLocks noGrp="1"/>
          </p:cNvSpPr>
          <p:nvPr>
            <p:ph type="sldNum" sz="quarter" idx="12"/>
          </p:nvPr>
        </p:nvSpPr>
        <p:spPr/>
        <p:txBody>
          <a:bodyPr/>
          <a:lstStyle/>
          <a:p>
            <a:fld id="{F4B5699E-54A8-4AFE-A436-85B64C676A26}" type="slidenum">
              <a:rPr lang="en-US" smtClean="0"/>
              <a:t>20</a:t>
            </a:fld>
            <a:endParaRPr lang="en-US"/>
          </a:p>
        </p:txBody>
      </p:sp>
      <p:pic>
        <p:nvPicPr>
          <p:cNvPr id="1026" name="Picture 2" descr="http://www.portpublishing.com/images/computer/gulf%20of%20mexico%20seafloor%20large.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670" y="1710045"/>
            <a:ext cx="5208896" cy="29793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3304" y="1768193"/>
            <a:ext cx="5851536" cy="286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49219" y="5097049"/>
            <a:ext cx="1129562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dirty="0"/>
              <a:t>Bottom contours – the bowls that are the Caribbean and Gulf of Mexico and global wind patterns create the eddies</a:t>
            </a:r>
          </a:p>
          <a:p>
            <a:pPr>
              <a:lnSpc>
                <a:spcPct val="85000"/>
              </a:lnSpc>
              <a:spcBef>
                <a:spcPts val="1200"/>
              </a:spcBef>
            </a:pPr>
            <a:r>
              <a:rPr lang="en-US" sz="2400" dirty="0"/>
              <a:t>Eddies affect navigation on the surface and sound within the water column</a:t>
            </a:r>
          </a:p>
        </p:txBody>
      </p:sp>
      <p:sp>
        <p:nvSpPr>
          <p:cNvPr id="6" name="Title 1"/>
          <p:cNvSpPr txBox="1">
            <a:spLocks/>
          </p:cNvSpPr>
          <p:nvPr/>
        </p:nvSpPr>
        <p:spPr>
          <a:xfrm>
            <a:off x="623173" y="730902"/>
            <a:ext cx="109456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dirty="0"/>
              <a:t>These all work together to create the operational environment at sea, in coastal regions and well into the land area</a:t>
            </a:r>
          </a:p>
        </p:txBody>
      </p:sp>
    </p:spTree>
    <p:extLst>
      <p:ext uri="{BB962C8B-B14F-4D97-AF65-F5344CB8AC3E}">
        <p14:creationId xmlns:p14="http://schemas.microsoft.com/office/powerpoint/2010/main" val="888258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92" y="0"/>
            <a:ext cx="10945654" cy="734096"/>
          </a:xfrm>
        </p:spPr>
        <p:txBody>
          <a:bodyPr>
            <a:normAutofit/>
          </a:bodyPr>
          <a:lstStyle/>
          <a:p>
            <a:pPr>
              <a:lnSpc>
                <a:spcPct val="85000"/>
              </a:lnSpc>
            </a:pPr>
            <a:r>
              <a:rPr lang="en-US" b="1" dirty="0"/>
              <a:t>Coastal Areas Are Particularly Complex</a:t>
            </a:r>
          </a:p>
        </p:txBody>
      </p:sp>
      <p:sp>
        <p:nvSpPr>
          <p:cNvPr id="5" name="Slide Number Placeholder 4"/>
          <p:cNvSpPr>
            <a:spLocks noGrp="1"/>
          </p:cNvSpPr>
          <p:nvPr>
            <p:ph type="sldNum" sz="quarter" idx="12"/>
          </p:nvPr>
        </p:nvSpPr>
        <p:spPr/>
        <p:txBody>
          <a:bodyPr/>
          <a:lstStyle/>
          <a:p>
            <a:fld id="{F4B5699E-54A8-4AFE-A436-85B64C676A26}" type="slidenum">
              <a:rPr lang="en-US" smtClean="0"/>
              <a:t>21</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458" y="1852726"/>
            <a:ext cx="381324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130" y="1864632"/>
            <a:ext cx="544749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54972" y="5164899"/>
            <a:ext cx="10238316" cy="1200329"/>
          </a:xfrm>
          <a:prstGeom prst="rect">
            <a:avLst/>
          </a:prstGeom>
          <a:noFill/>
        </p:spPr>
        <p:txBody>
          <a:bodyPr wrap="none" rtlCol="0">
            <a:spAutoFit/>
          </a:bodyPr>
          <a:lstStyle/>
          <a:p>
            <a:pPr algn="ctr"/>
            <a:r>
              <a:rPr lang="en-US" sz="2400" dirty="0"/>
              <a:t>The vast majority of the earth’s population lives near coastal regions</a:t>
            </a:r>
          </a:p>
          <a:p>
            <a:pPr algn="ctr"/>
            <a:r>
              <a:rPr lang="en-US" sz="2400" dirty="0"/>
              <a:t>This increases the probability that we will have to operate in coastal areas</a:t>
            </a:r>
          </a:p>
          <a:p>
            <a:pPr algn="ctr"/>
            <a:r>
              <a:rPr lang="en-US" sz="2400" b="1" dirty="0">
                <a:solidFill>
                  <a:srgbClr val="3366CC"/>
                </a:solidFill>
              </a:rPr>
              <a:t>Weather on land is affected by what goes on in the ocean</a:t>
            </a:r>
          </a:p>
        </p:txBody>
      </p:sp>
      <p:sp>
        <p:nvSpPr>
          <p:cNvPr id="6" name="Title 1"/>
          <p:cNvSpPr txBox="1">
            <a:spLocks/>
          </p:cNvSpPr>
          <p:nvPr/>
        </p:nvSpPr>
        <p:spPr>
          <a:xfrm>
            <a:off x="266700" y="779061"/>
            <a:ext cx="11658599"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dirty="0"/>
              <a:t>Flows in the sea driven by global forces interact with the coastal rise and with the influx of rivers to create a complex environment for detecting undersea events</a:t>
            </a:r>
            <a:r>
              <a:rPr lang="en-US" sz="2000" dirty="0"/>
              <a:t>.</a:t>
            </a:r>
          </a:p>
        </p:txBody>
      </p:sp>
    </p:spTree>
    <p:extLst>
      <p:ext uri="{BB962C8B-B14F-4D97-AF65-F5344CB8AC3E}">
        <p14:creationId xmlns:p14="http://schemas.microsoft.com/office/powerpoint/2010/main" val="267142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40905" y="-368072"/>
            <a:ext cx="10363200" cy="1470025"/>
          </a:xfrm>
        </p:spPr>
        <p:txBody>
          <a:bodyPr>
            <a:normAutofit/>
          </a:bodyPr>
          <a:lstStyle/>
          <a:p>
            <a:r>
              <a:rPr lang="en-US" b="1" dirty="0"/>
              <a:t>Why Should I Care?</a:t>
            </a:r>
          </a:p>
        </p:txBody>
      </p:sp>
      <p:sp>
        <p:nvSpPr>
          <p:cNvPr id="6" name="Subtitle 5"/>
          <p:cNvSpPr>
            <a:spLocks noGrp="1"/>
          </p:cNvSpPr>
          <p:nvPr>
            <p:ph type="subTitle" idx="1"/>
          </p:nvPr>
        </p:nvSpPr>
        <p:spPr>
          <a:xfrm>
            <a:off x="1828800" y="1160577"/>
            <a:ext cx="8534400" cy="1752600"/>
          </a:xfrm>
        </p:spPr>
        <p:txBody>
          <a:bodyPr/>
          <a:lstStyle/>
          <a:p>
            <a:r>
              <a:rPr lang="en-US" sz="3200" b="1" dirty="0">
                <a:solidFill>
                  <a:srgbClr val="3366CC"/>
                </a:solidFill>
              </a:rPr>
              <a:t>Because it has an effect on the mission space for numerous military missions:</a:t>
            </a:r>
          </a:p>
          <a:p>
            <a:endParaRPr lang="en-US" sz="3200" b="1" dirty="0">
              <a:solidFill>
                <a:srgbClr val="3366CC"/>
              </a:solidFill>
            </a:endParaRPr>
          </a:p>
          <a:p>
            <a:r>
              <a:rPr lang="en-US" sz="3200" b="1" dirty="0">
                <a:solidFill>
                  <a:srgbClr val="3366CC"/>
                </a:solidFill>
              </a:rPr>
              <a:t>Mine  Warfare</a:t>
            </a:r>
          </a:p>
          <a:p>
            <a:r>
              <a:rPr lang="en-US" sz="3200" b="1" dirty="0">
                <a:solidFill>
                  <a:srgbClr val="3366CC"/>
                </a:solidFill>
              </a:rPr>
              <a:t>Undersea Warfare</a:t>
            </a:r>
          </a:p>
          <a:p>
            <a:r>
              <a:rPr lang="en-US" sz="3200" b="1" dirty="0">
                <a:solidFill>
                  <a:srgbClr val="3366CC"/>
                </a:solidFill>
              </a:rPr>
              <a:t>Ability to Launch Aircraft</a:t>
            </a:r>
          </a:p>
          <a:p>
            <a:r>
              <a:rPr lang="en-US" sz="3200" b="1" dirty="0">
                <a:solidFill>
                  <a:srgbClr val="3366CC"/>
                </a:solidFill>
              </a:rPr>
              <a:t>Ability to Use Certain Sensors and Weapons</a:t>
            </a:r>
          </a:p>
          <a:p>
            <a:r>
              <a:rPr lang="en-US" sz="3200" b="1" dirty="0">
                <a:solidFill>
                  <a:srgbClr val="3366CC"/>
                </a:solidFill>
              </a:rPr>
              <a:t>LVC Exercise Planning and Execution</a:t>
            </a:r>
          </a:p>
        </p:txBody>
      </p:sp>
      <p:sp>
        <p:nvSpPr>
          <p:cNvPr id="3" name="Slide Number Placeholder 2"/>
          <p:cNvSpPr>
            <a:spLocks noGrp="1"/>
          </p:cNvSpPr>
          <p:nvPr>
            <p:ph type="sldNum" sz="quarter" idx="12"/>
          </p:nvPr>
        </p:nvSpPr>
        <p:spPr/>
        <p:txBody>
          <a:bodyPr/>
          <a:lstStyle/>
          <a:p>
            <a:fld id="{F4B5699E-54A8-4AFE-A436-85B64C676A26}" type="slidenum">
              <a:rPr lang="en-US" smtClean="0"/>
              <a:t>22</a:t>
            </a:fld>
            <a:endParaRPr lang="en-US"/>
          </a:p>
        </p:txBody>
      </p:sp>
    </p:spTree>
    <p:extLst>
      <p:ext uri="{BB962C8B-B14F-4D97-AF65-F5344CB8AC3E}">
        <p14:creationId xmlns:p14="http://schemas.microsoft.com/office/powerpoint/2010/main" val="3657041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312" y="182512"/>
            <a:ext cx="10136976" cy="795130"/>
          </a:xfrm>
        </p:spPr>
        <p:txBody>
          <a:bodyPr>
            <a:noAutofit/>
          </a:bodyPr>
          <a:lstStyle/>
          <a:p>
            <a:pPr>
              <a:lnSpc>
                <a:spcPct val="85000"/>
              </a:lnSpc>
              <a:spcBef>
                <a:spcPts val="1800"/>
              </a:spcBef>
            </a:pPr>
            <a:br>
              <a:rPr lang="en-US" dirty="0">
                <a:solidFill>
                  <a:srgbClr val="3366CC"/>
                </a:solidFill>
              </a:rPr>
            </a:br>
            <a:r>
              <a:rPr lang="en-US" dirty="0"/>
              <a:t>Mine Warfare, Force Protection</a:t>
            </a:r>
            <a:br>
              <a:rPr lang="en-US" dirty="0">
                <a:solidFill>
                  <a:srgbClr val="3366CC"/>
                </a:solidFill>
              </a:rPr>
            </a:br>
            <a:r>
              <a:rPr lang="en-US" dirty="0">
                <a:solidFill>
                  <a:srgbClr val="3366CC"/>
                </a:solidFill>
              </a:rPr>
              <a:t> </a:t>
            </a:r>
            <a:br>
              <a:rPr lang="en-US" dirty="0">
                <a:solidFill>
                  <a:srgbClr val="3366CC"/>
                </a:solidFill>
              </a:rPr>
            </a:br>
            <a:r>
              <a:rPr lang="en-US" sz="2400" dirty="0">
                <a:solidFill>
                  <a:srgbClr val="3366CC"/>
                </a:solidFill>
              </a:rPr>
              <a:t>Hazards Encountered in Breaching the Shore </a:t>
            </a:r>
            <a:endParaRPr lang="en-US" dirty="0">
              <a:solidFill>
                <a:srgbClr val="3366CC"/>
              </a:solidFill>
            </a:endParaRPr>
          </a:p>
        </p:txBody>
      </p:sp>
      <p:sp>
        <p:nvSpPr>
          <p:cNvPr id="6" name="Slide Number Placeholder 5"/>
          <p:cNvSpPr>
            <a:spLocks noGrp="1"/>
          </p:cNvSpPr>
          <p:nvPr>
            <p:ph type="sldNum" sz="quarter" idx="12"/>
          </p:nvPr>
        </p:nvSpPr>
        <p:spPr/>
        <p:txBody>
          <a:bodyPr/>
          <a:lstStyle/>
          <a:p>
            <a:fld id="{F4B5699E-54A8-4AFE-A436-85B64C676A26}" type="slidenum">
              <a:rPr lang="en-US" smtClean="0"/>
              <a:t>23</a:t>
            </a:fld>
            <a:endParaRPr lang="en-US"/>
          </a:p>
        </p:txBody>
      </p:sp>
      <p:pic>
        <p:nvPicPr>
          <p:cNvPr id="3"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570" y="1631950"/>
            <a:ext cx="10136977"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624229" y="5552910"/>
            <a:ext cx="109456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800" dirty="0"/>
              <a:t>Mine Warfare and mine “clearance” operations are precursors to successful coastal operations</a:t>
            </a:r>
          </a:p>
        </p:txBody>
      </p:sp>
    </p:spTree>
    <p:extLst>
      <p:ext uri="{BB962C8B-B14F-4D97-AF65-F5344CB8AC3E}">
        <p14:creationId xmlns:p14="http://schemas.microsoft.com/office/powerpoint/2010/main" val="59457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82" y="0"/>
            <a:ext cx="10945654" cy="762000"/>
          </a:xfrm>
        </p:spPr>
        <p:txBody>
          <a:bodyPr>
            <a:normAutofit/>
          </a:bodyPr>
          <a:lstStyle/>
          <a:p>
            <a:r>
              <a:rPr lang="en-US" b="1" dirty="0"/>
              <a:t>Windborne CBRNE Contamination</a:t>
            </a:r>
          </a:p>
        </p:txBody>
      </p:sp>
      <p:sp>
        <p:nvSpPr>
          <p:cNvPr id="5" name="Slide Number Placeholder 4"/>
          <p:cNvSpPr>
            <a:spLocks noGrp="1"/>
          </p:cNvSpPr>
          <p:nvPr>
            <p:ph type="sldNum" sz="quarter" idx="12"/>
          </p:nvPr>
        </p:nvSpPr>
        <p:spPr/>
        <p:txBody>
          <a:bodyPr/>
          <a:lstStyle/>
          <a:p>
            <a:fld id="{F4B5699E-54A8-4AFE-A436-85B64C676A26}" type="slidenum">
              <a:rPr lang="en-US" smtClean="0"/>
              <a:t>24</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00" y="1524000"/>
            <a:ext cx="5416156" cy="327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669" y="1490331"/>
            <a:ext cx="5892253" cy="35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63640" y="5284652"/>
            <a:ext cx="9864720" cy="1015663"/>
          </a:xfrm>
          <a:prstGeom prst="rect">
            <a:avLst/>
          </a:prstGeom>
          <a:noFill/>
        </p:spPr>
        <p:txBody>
          <a:bodyPr wrap="square" rtlCol="0">
            <a:spAutoFit/>
          </a:bodyPr>
          <a:lstStyle/>
          <a:p>
            <a:r>
              <a:rPr lang="en-US" sz="2000" b="1" dirty="0"/>
              <a:t>Large Scale Urban Simulations with FCT</a:t>
            </a:r>
          </a:p>
          <a:p>
            <a:r>
              <a:rPr lang="en-US" sz="2000" b="1" dirty="0"/>
              <a:t>Gopal Patnaik, Jay P. Boris, Fernando F. Grinstein, John P. Iselin,</a:t>
            </a:r>
          </a:p>
          <a:p>
            <a:r>
              <a:rPr lang="en-US" sz="2000" b="1" dirty="0"/>
              <a:t>and Denise </a:t>
            </a:r>
            <a:r>
              <a:rPr lang="en-US" sz="2000" b="1" dirty="0" err="1"/>
              <a:t>Hertwig</a:t>
            </a:r>
            <a:endParaRPr lang="en-US" sz="2000" b="1" dirty="0"/>
          </a:p>
        </p:txBody>
      </p:sp>
      <p:sp>
        <p:nvSpPr>
          <p:cNvPr id="7" name="Title 1"/>
          <p:cNvSpPr txBox="1">
            <a:spLocks/>
          </p:cNvSpPr>
          <p:nvPr/>
        </p:nvSpPr>
        <p:spPr>
          <a:xfrm>
            <a:off x="585282" y="795669"/>
            <a:ext cx="10945654" cy="55164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t>Where to direct civilians, rescue workers, forces?</a:t>
            </a:r>
          </a:p>
        </p:txBody>
      </p:sp>
    </p:spTree>
    <p:extLst>
      <p:ext uri="{BB962C8B-B14F-4D97-AF65-F5344CB8AC3E}">
        <p14:creationId xmlns:p14="http://schemas.microsoft.com/office/powerpoint/2010/main" val="3191969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68" y="-48661"/>
            <a:ext cx="10945654" cy="914400"/>
          </a:xfrm>
        </p:spPr>
        <p:txBody>
          <a:bodyPr>
            <a:noAutofit/>
          </a:bodyPr>
          <a:lstStyle/>
          <a:p>
            <a:pPr>
              <a:lnSpc>
                <a:spcPct val="85000"/>
              </a:lnSpc>
            </a:pPr>
            <a:r>
              <a:rPr lang="en-US" b="1" dirty="0"/>
              <a:t>Why Do We Care?   LVC Exercises!</a:t>
            </a:r>
          </a:p>
        </p:txBody>
      </p:sp>
      <p:sp>
        <p:nvSpPr>
          <p:cNvPr id="7" name="Slide Number Placeholder 6"/>
          <p:cNvSpPr>
            <a:spLocks noGrp="1"/>
          </p:cNvSpPr>
          <p:nvPr>
            <p:ph type="sldNum" sz="quarter" idx="12"/>
          </p:nvPr>
        </p:nvSpPr>
        <p:spPr/>
        <p:txBody>
          <a:bodyPr/>
          <a:lstStyle/>
          <a:p>
            <a:fld id="{F4B5699E-54A8-4AFE-A436-85B64C676A26}" type="slidenum">
              <a:rPr lang="en-US" smtClean="0"/>
              <a:t>25</a:t>
            </a:fld>
            <a:endParaRPr lang="en-US"/>
          </a:p>
        </p:txBody>
      </p:sp>
      <p:grpSp>
        <p:nvGrpSpPr>
          <p:cNvPr id="4" name="Group 3"/>
          <p:cNvGrpSpPr/>
          <p:nvPr/>
        </p:nvGrpSpPr>
        <p:grpSpPr>
          <a:xfrm>
            <a:off x="661792" y="750363"/>
            <a:ext cx="11530207" cy="5480417"/>
            <a:chOff x="456012" y="1361409"/>
            <a:chExt cx="7702297" cy="4103636"/>
          </a:xfrm>
        </p:grpSpPr>
        <p:pic>
          <p:nvPicPr>
            <p:cNvPr id="3074" name="Picture 2" descr="http://championsforcetaceans.files.wordpress.com/2013/04/downloads2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816" y="1361409"/>
              <a:ext cx="5762625" cy="32226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012" y="4474078"/>
              <a:ext cx="7702297" cy="990967"/>
            </a:xfrm>
            <a:prstGeom prst="rect">
              <a:avLst/>
            </a:prstGeom>
            <a:solidFill>
              <a:schemeClr val="bg1">
                <a:lumMod val="85000"/>
              </a:schemeClr>
            </a:solidFill>
          </p:spPr>
          <p:txBody>
            <a:bodyPr wrap="square">
              <a:spAutoFit/>
            </a:bodyPr>
            <a:lstStyle/>
            <a:p>
              <a:r>
                <a:rPr lang="en-US" sz="2000" b="1" dirty="0"/>
                <a:t>Noise-induced mass </a:t>
              </a:r>
              <a:r>
                <a:rPr lang="en-US" sz="2000" b="1" dirty="0" err="1"/>
                <a:t>strandings</a:t>
              </a:r>
              <a:r>
                <a:rPr lang="en-US" sz="2000" b="1" dirty="0"/>
                <a:t>   </a:t>
              </a:r>
            </a:p>
            <a:p>
              <a:pPr marL="285750" indent="-285750">
                <a:buFont typeface="Arial" panose="020B0604020202020204" pitchFamily="34" charset="0"/>
                <a:buChar char="•"/>
              </a:pPr>
              <a:r>
                <a:rPr lang="en-US" sz="2000" b="1" dirty="0"/>
                <a:t>Mass </a:t>
              </a:r>
              <a:r>
                <a:rPr lang="en-US" sz="2000" b="1" dirty="0" err="1"/>
                <a:t>strandings</a:t>
              </a:r>
              <a:r>
                <a:rPr lang="en-US" sz="2000" b="1" dirty="0"/>
                <a:t> associated with Navy sonar activity The Bahamas (2000): 14 beaked whales, 1 spotted dolphin, 2 </a:t>
              </a:r>
              <a:r>
                <a:rPr lang="en-US" sz="2000" b="1" dirty="0" err="1"/>
                <a:t>minke</a:t>
              </a:r>
              <a:r>
                <a:rPr lang="en-US" sz="2000" b="1" dirty="0"/>
                <a:t> whales  -- resulted in Cranial Bleeding – cause: Naval Training Exercise</a:t>
              </a:r>
            </a:p>
          </p:txBody>
        </p:sp>
      </p:grpSp>
    </p:spTree>
    <p:extLst>
      <p:ext uri="{BB962C8B-B14F-4D97-AF65-F5344CB8AC3E}">
        <p14:creationId xmlns:p14="http://schemas.microsoft.com/office/powerpoint/2010/main" val="2071053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A3BF-252C-4145-A0DF-0D3CFF1FCE7C}"/>
              </a:ext>
            </a:extLst>
          </p:cNvPr>
          <p:cNvSpPr>
            <a:spLocks noGrp="1"/>
          </p:cNvSpPr>
          <p:nvPr>
            <p:ph type="title"/>
          </p:nvPr>
        </p:nvSpPr>
        <p:spPr/>
        <p:txBody>
          <a:bodyPr/>
          <a:lstStyle/>
          <a:p>
            <a:r>
              <a:rPr lang="en-US" dirty="0"/>
              <a:t>Climate vs Weather</a:t>
            </a:r>
          </a:p>
        </p:txBody>
      </p:sp>
      <p:sp>
        <p:nvSpPr>
          <p:cNvPr id="3" name="Slide Number Placeholder 2">
            <a:extLst>
              <a:ext uri="{FF2B5EF4-FFF2-40B4-BE49-F238E27FC236}">
                <a16:creationId xmlns:a16="http://schemas.microsoft.com/office/drawing/2014/main" id="{587EA479-1C65-4A0C-880E-8C72A91C0E28}"/>
              </a:ext>
            </a:extLst>
          </p:cNvPr>
          <p:cNvSpPr>
            <a:spLocks noGrp="1"/>
          </p:cNvSpPr>
          <p:nvPr>
            <p:ph type="sldNum" sz="quarter" idx="12"/>
          </p:nvPr>
        </p:nvSpPr>
        <p:spPr/>
        <p:txBody>
          <a:bodyPr/>
          <a:lstStyle/>
          <a:p>
            <a:fld id="{F4B5699E-54A8-4AFE-A436-85B64C676A26}" type="slidenum">
              <a:rPr lang="en-US" smtClean="0"/>
              <a:t>26</a:t>
            </a:fld>
            <a:endParaRPr lang="en-US"/>
          </a:p>
        </p:txBody>
      </p:sp>
      <p:sp>
        <p:nvSpPr>
          <p:cNvPr id="4" name="TextBox 3">
            <a:extLst>
              <a:ext uri="{FF2B5EF4-FFF2-40B4-BE49-F238E27FC236}">
                <a16:creationId xmlns:a16="http://schemas.microsoft.com/office/drawing/2014/main" id="{6B86CEBB-BFEE-4908-920F-0865760DB599}"/>
              </a:ext>
            </a:extLst>
          </p:cNvPr>
          <p:cNvSpPr txBox="1"/>
          <p:nvPr/>
        </p:nvSpPr>
        <p:spPr>
          <a:xfrm>
            <a:off x="129416" y="1014071"/>
            <a:ext cx="11585506" cy="5062924"/>
          </a:xfrm>
          <a:prstGeom prst="rect">
            <a:avLst/>
          </a:prstGeom>
          <a:noFill/>
        </p:spPr>
        <p:txBody>
          <a:bodyPr wrap="square" rtlCol="0">
            <a:spAutoFit/>
          </a:bodyPr>
          <a:lstStyle/>
          <a:p>
            <a:pPr algn="ctr"/>
            <a:r>
              <a:rPr lang="en-US" sz="2800" b="1" dirty="0">
                <a:solidFill>
                  <a:schemeClr val="accent2">
                    <a:lumMod val="75000"/>
                  </a:schemeClr>
                </a:solidFill>
              </a:rPr>
              <a:t>What Caused the Problem?</a:t>
            </a:r>
          </a:p>
          <a:p>
            <a:pPr marL="285750" indent="-285750">
              <a:buFont typeface="Arial" panose="020B0604020202020204" pitchFamily="34" charset="0"/>
              <a:buChar char="•"/>
            </a:pPr>
            <a:r>
              <a:rPr lang="en-US" sz="2400" b="1" dirty="0"/>
              <a:t>Exercise Planning:  used best climatological data for Gulf Stream – and in planning using climatological data is proper</a:t>
            </a:r>
          </a:p>
          <a:p>
            <a:pPr algn="ctr">
              <a:spcBef>
                <a:spcPts val="1200"/>
              </a:spcBef>
            </a:pPr>
            <a:r>
              <a:rPr lang="en-US" sz="2400" b="1" dirty="0">
                <a:solidFill>
                  <a:schemeClr val="accent2">
                    <a:lumMod val="75000"/>
                  </a:schemeClr>
                </a:solidFill>
              </a:rPr>
              <a:t>Climate is not Weather</a:t>
            </a:r>
          </a:p>
          <a:p>
            <a:pPr marL="285750" indent="-285750">
              <a:spcBef>
                <a:spcPts val="1200"/>
              </a:spcBef>
              <a:buFont typeface="Arial" panose="020B0604020202020204" pitchFamily="34" charset="0"/>
              <a:buChar char="•"/>
            </a:pPr>
            <a:r>
              <a:rPr lang="en-US" sz="2400" b="1" dirty="0"/>
              <a:t>Gulf Stream had migrated to the East:  </a:t>
            </a:r>
          </a:p>
          <a:p>
            <a:pPr marL="895335" lvl="1" indent="-285750">
              <a:spcBef>
                <a:spcPts val="1200"/>
              </a:spcBef>
              <a:buFont typeface="Arial" panose="020B0604020202020204" pitchFamily="34" charset="0"/>
              <a:buChar char="•"/>
            </a:pPr>
            <a:r>
              <a:rPr lang="en-US" sz="2400" b="1" dirty="0"/>
              <a:t>feeding ground migrated to East of the Bahamas – whales migrated with food </a:t>
            </a:r>
          </a:p>
          <a:p>
            <a:pPr marL="895335" lvl="1" indent="-285750">
              <a:spcBef>
                <a:spcPts val="1200"/>
              </a:spcBef>
              <a:buFont typeface="Arial" panose="020B0604020202020204" pitchFamily="34" charset="0"/>
              <a:buChar char="•"/>
            </a:pPr>
            <a:r>
              <a:rPr lang="en-US" sz="2400" b="1" dirty="0"/>
              <a:t>Exercise DID NOT migrate East and their sonar tests bounces off the islands to create a megaphone effect</a:t>
            </a:r>
          </a:p>
          <a:p>
            <a:pPr marL="285750" indent="-285750">
              <a:spcBef>
                <a:spcPts val="1800"/>
              </a:spcBef>
              <a:buFont typeface="Arial" panose="020B0604020202020204" pitchFamily="34" charset="0"/>
              <a:buChar char="•"/>
            </a:pPr>
            <a:r>
              <a:rPr lang="en-US" sz="2400" b="1" dirty="0"/>
              <a:t>When Live assets play, </a:t>
            </a:r>
            <a:r>
              <a:rPr lang="en-US" sz="2400" b="1" dirty="0">
                <a:solidFill>
                  <a:schemeClr val="accent2">
                    <a:lumMod val="75000"/>
                  </a:schemeClr>
                </a:solidFill>
              </a:rPr>
              <a:t>climate may guide, but weather counts – let’s look</a:t>
            </a:r>
          </a:p>
        </p:txBody>
      </p:sp>
    </p:spTree>
    <p:extLst>
      <p:ext uri="{BB962C8B-B14F-4D97-AF65-F5344CB8AC3E}">
        <p14:creationId xmlns:p14="http://schemas.microsoft.com/office/powerpoint/2010/main" val="3064632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ulfstream off the East Coas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884" y="2665339"/>
            <a:ext cx="2406426" cy="17810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8649" y="299761"/>
            <a:ext cx="10945654" cy="1143000"/>
          </a:xfrm>
        </p:spPr>
        <p:txBody>
          <a:bodyPr>
            <a:noAutofit/>
          </a:bodyPr>
          <a:lstStyle/>
          <a:p>
            <a:pPr>
              <a:lnSpc>
                <a:spcPct val="85000"/>
              </a:lnSpc>
              <a:spcBef>
                <a:spcPts val="2400"/>
              </a:spcBef>
            </a:pPr>
            <a:r>
              <a:rPr lang="en-US" b="1" dirty="0"/>
              <a:t>The Meandering Gulf Stream – Weathe</a:t>
            </a:r>
            <a:r>
              <a:rPr lang="en-US" dirty="0"/>
              <a:t>r Is Dynamic</a:t>
            </a:r>
            <a:br>
              <a:rPr lang="en-US" b="1" dirty="0"/>
            </a:br>
            <a:br>
              <a:rPr lang="en-US" sz="2400" dirty="0">
                <a:solidFill>
                  <a:srgbClr val="0033CC"/>
                </a:solidFill>
              </a:rPr>
            </a:br>
            <a:r>
              <a:rPr lang="en-US" sz="2400" dirty="0">
                <a:solidFill>
                  <a:srgbClr val="0033CC"/>
                </a:solidFill>
              </a:rPr>
              <a:t> Moved away from the historical mean – food sources moved, whale populations moved and sound propagation paths moved</a:t>
            </a:r>
          </a:p>
        </p:txBody>
      </p:sp>
      <p:sp>
        <p:nvSpPr>
          <p:cNvPr id="5" name="Slide Number Placeholder 4"/>
          <p:cNvSpPr>
            <a:spLocks noGrp="1"/>
          </p:cNvSpPr>
          <p:nvPr>
            <p:ph type="sldNum" sz="quarter" idx="12"/>
          </p:nvPr>
        </p:nvSpPr>
        <p:spPr/>
        <p:txBody>
          <a:bodyPr/>
          <a:lstStyle/>
          <a:p>
            <a:fld id="{F4B5699E-54A8-4AFE-A436-85B64C676A26}" type="slidenum">
              <a:rPr lang="en-US" smtClean="0"/>
              <a:t>27</a:t>
            </a:fld>
            <a:endParaRPr lang="en-US"/>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449" y="1770407"/>
            <a:ext cx="1798781" cy="1531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128789" y="4783083"/>
            <a:ext cx="1171492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dirty="0"/>
              <a:t>Result:</a:t>
            </a:r>
          </a:p>
          <a:p>
            <a:pPr>
              <a:lnSpc>
                <a:spcPct val="85000"/>
              </a:lnSpc>
            </a:pPr>
            <a:r>
              <a:rPr lang="en-US" sz="2000" dirty="0"/>
              <a:t>Whales got caught in a megaphone of sound </a:t>
            </a:r>
          </a:p>
          <a:p>
            <a:pPr>
              <a:lnSpc>
                <a:spcPct val="85000"/>
              </a:lnSpc>
            </a:pPr>
            <a:r>
              <a:rPr lang="en-US" sz="2000" dirty="0"/>
              <a:t>– and Naval training exercises got buried under mounds of environmental effects paperwork from that time</a:t>
            </a:r>
          </a:p>
          <a:p>
            <a:pPr>
              <a:lnSpc>
                <a:spcPct val="85000"/>
              </a:lnSpc>
            </a:pPr>
            <a:endParaRPr lang="en-US" sz="1400" dirty="0"/>
          </a:p>
          <a:p>
            <a:pPr>
              <a:lnSpc>
                <a:spcPct val="85000"/>
              </a:lnSpc>
            </a:pPr>
            <a:r>
              <a:rPr lang="en-US" sz="2000" dirty="0"/>
              <a:t>When planning use climatological data, but when operating, makes sure your are within the parameters of the average – sometimes you may not be</a:t>
            </a:r>
          </a:p>
        </p:txBody>
      </p:sp>
      <p:grpSp>
        <p:nvGrpSpPr>
          <p:cNvPr id="9" name="Group 8">
            <a:extLst>
              <a:ext uri="{FF2B5EF4-FFF2-40B4-BE49-F238E27FC236}">
                <a16:creationId xmlns:a16="http://schemas.microsoft.com/office/drawing/2014/main" id="{71DB37F4-2EE5-4D40-986E-3A520A403FD3}"/>
              </a:ext>
            </a:extLst>
          </p:cNvPr>
          <p:cNvGrpSpPr/>
          <p:nvPr/>
        </p:nvGrpSpPr>
        <p:grpSpPr>
          <a:xfrm>
            <a:off x="4249355" y="1770407"/>
            <a:ext cx="7221428" cy="2460377"/>
            <a:chOff x="4857924" y="1778290"/>
            <a:chExt cx="7221428" cy="2460377"/>
          </a:xfrm>
        </p:grpSpPr>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924" y="1778290"/>
              <a:ext cx="5196193" cy="246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10662208" y="1841781"/>
              <a:ext cx="1417144" cy="9776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400" b="1" dirty="0"/>
                <a:t>BIG</a:t>
              </a:r>
            </a:p>
            <a:p>
              <a:pPr>
                <a:lnSpc>
                  <a:spcPct val="85000"/>
                </a:lnSpc>
              </a:pPr>
              <a:r>
                <a:rPr lang="en-US" sz="2400" b="1" dirty="0"/>
                <a:t>Change</a:t>
              </a:r>
            </a:p>
          </p:txBody>
        </p:sp>
        <p:cxnSp>
          <p:nvCxnSpPr>
            <p:cNvPr id="4" name="Straight Arrow Connector 3"/>
            <p:cNvCxnSpPr>
              <a:stCxn id="7" idx="1"/>
            </p:cNvCxnSpPr>
            <p:nvPr/>
          </p:nvCxnSpPr>
          <p:spPr>
            <a:xfrm flipH="1">
              <a:off x="9339160" y="2330589"/>
              <a:ext cx="1323048" cy="677890"/>
            </a:xfrm>
            <a:prstGeom prst="straightConnector1">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a:stCxn id="7" idx="1"/>
            </p:cNvCxnSpPr>
            <p:nvPr/>
          </p:nvCxnSpPr>
          <p:spPr>
            <a:xfrm flipH="1">
              <a:off x="6800045" y="2330592"/>
              <a:ext cx="3862163" cy="662082"/>
            </a:xfrm>
            <a:prstGeom prst="straightConnector1">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6641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0600" y="1155"/>
            <a:ext cx="10337562" cy="1114365"/>
          </a:xfrm>
        </p:spPr>
        <p:txBody>
          <a:bodyPr>
            <a:noAutofit/>
          </a:bodyPr>
          <a:lstStyle/>
          <a:p>
            <a:r>
              <a:rPr lang="en-US" sz="3200" dirty="0" err="1"/>
              <a:t>Intervisibility</a:t>
            </a:r>
            <a:r>
              <a:rPr lang="en-US" sz="3200" dirty="0"/>
              <a:t>: What Sensors Need</a:t>
            </a:r>
            <a:br>
              <a:rPr lang="en-US" sz="2000" dirty="0"/>
            </a:br>
            <a:r>
              <a:rPr lang="en-US" sz="2000" dirty="0"/>
              <a:t>and In the Atmosphere</a:t>
            </a:r>
          </a:p>
        </p:txBody>
      </p:sp>
      <p:sp>
        <p:nvSpPr>
          <p:cNvPr id="4" name="Subtitle 3"/>
          <p:cNvSpPr>
            <a:spLocks noGrp="1"/>
          </p:cNvSpPr>
          <p:nvPr>
            <p:ph type="subTitle" idx="1"/>
          </p:nvPr>
        </p:nvSpPr>
        <p:spPr>
          <a:xfrm>
            <a:off x="1092081" y="4293870"/>
            <a:ext cx="10134600" cy="1752600"/>
          </a:xfrm>
        </p:spPr>
        <p:txBody>
          <a:bodyPr>
            <a:normAutofit/>
          </a:bodyPr>
          <a:lstStyle/>
          <a:p>
            <a:r>
              <a:rPr lang="en-US" dirty="0"/>
              <a:t>Sensors all depend on sound or electromagnetic waves</a:t>
            </a:r>
          </a:p>
          <a:p>
            <a:r>
              <a:rPr lang="en-US" dirty="0"/>
              <a:t>But what does sound and electromagnetic  propagation depend on?</a:t>
            </a:r>
          </a:p>
          <a:p>
            <a:r>
              <a:rPr lang="en-US" dirty="0"/>
              <a:t>What do we need to model to get sensors right?</a:t>
            </a:r>
          </a:p>
        </p:txBody>
      </p:sp>
      <p:sp>
        <p:nvSpPr>
          <p:cNvPr id="6" name="Slide Number Placeholder 5"/>
          <p:cNvSpPr>
            <a:spLocks noGrp="1"/>
          </p:cNvSpPr>
          <p:nvPr>
            <p:ph type="sldNum" sz="quarter" idx="12"/>
          </p:nvPr>
        </p:nvSpPr>
        <p:spPr/>
        <p:txBody>
          <a:bodyPr/>
          <a:lstStyle/>
          <a:p>
            <a:fld id="{F4B5699E-54A8-4AFE-A436-85B64C676A26}" type="slidenum">
              <a:rPr lang="en-US" smtClean="0"/>
              <a:t>28</a:t>
            </a:fld>
            <a:endParaRPr lang="en-US"/>
          </a:p>
        </p:txBody>
      </p:sp>
      <p:sp>
        <p:nvSpPr>
          <p:cNvPr id="5" name="Title 2"/>
          <p:cNvSpPr txBox="1">
            <a:spLocks/>
          </p:cNvSpPr>
          <p:nvPr/>
        </p:nvSpPr>
        <p:spPr>
          <a:xfrm>
            <a:off x="927219" y="1687830"/>
            <a:ext cx="10337562" cy="251459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accent2">
                    <a:lumMod val="75000"/>
                  </a:schemeClr>
                </a:solidFill>
              </a:rPr>
              <a:t>Mine Warfare</a:t>
            </a:r>
            <a:br>
              <a:rPr lang="en-US" sz="2400" b="1" dirty="0">
                <a:solidFill>
                  <a:schemeClr val="accent2">
                    <a:lumMod val="75000"/>
                  </a:schemeClr>
                </a:solidFill>
              </a:rPr>
            </a:br>
            <a:r>
              <a:rPr lang="en-US" sz="2400" b="1" dirty="0">
                <a:solidFill>
                  <a:schemeClr val="accent2">
                    <a:lumMod val="75000"/>
                  </a:schemeClr>
                </a:solidFill>
              </a:rPr>
              <a:t>Submarine Warfare</a:t>
            </a:r>
            <a:br>
              <a:rPr lang="en-US" sz="2400" b="1" dirty="0">
                <a:solidFill>
                  <a:schemeClr val="accent2">
                    <a:lumMod val="75000"/>
                  </a:schemeClr>
                </a:solidFill>
              </a:rPr>
            </a:br>
            <a:r>
              <a:rPr lang="en-US" sz="2400" b="1" dirty="0">
                <a:solidFill>
                  <a:schemeClr val="accent2">
                    <a:lumMod val="75000"/>
                  </a:schemeClr>
                </a:solidFill>
              </a:rPr>
              <a:t>Biological Observation (whale song)</a:t>
            </a:r>
          </a:p>
          <a:p>
            <a:endParaRPr lang="en-US" sz="2400" b="1" dirty="0">
              <a:solidFill>
                <a:schemeClr val="accent2">
                  <a:lumMod val="75000"/>
                </a:schemeClr>
              </a:solidFill>
            </a:endParaRPr>
          </a:p>
          <a:p>
            <a:r>
              <a:rPr lang="en-US" sz="2400" b="1" dirty="0">
                <a:solidFill>
                  <a:schemeClr val="accent2">
                    <a:lumMod val="75000"/>
                  </a:schemeClr>
                </a:solidFill>
              </a:rPr>
              <a:t>Electromagnet waves (light, radar, microwaves)</a:t>
            </a:r>
          </a:p>
        </p:txBody>
      </p:sp>
    </p:spTree>
    <p:extLst>
      <p:ext uri="{BB962C8B-B14F-4D97-AF65-F5344CB8AC3E}">
        <p14:creationId xmlns:p14="http://schemas.microsoft.com/office/powerpoint/2010/main" val="33103718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268" y="256558"/>
            <a:ext cx="10945654" cy="1143000"/>
          </a:xfrm>
        </p:spPr>
        <p:txBody>
          <a:bodyPr>
            <a:noAutofit/>
          </a:bodyPr>
          <a:lstStyle/>
          <a:p>
            <a:pPr>
              <a:spcBef>
                <a:spcPts val="600"/>
              </a:spcBef>
            </a:pPr>
            <a:r>
              <a:rPr lang="en-US" b="1" dirty="0"/>
              <a:t>Weather Effects</a:t>
            </a:r>
            <a:br>
              <a:rPr lang="en-US" b="1" dirty="0"/>
            </a:br>
            <a:r>
              <a:rPr lang="en-US" sz="2400" dirty="0">
                <a:solidFill>
                  <a:schemeClr val="tx1"/>
                </a:solidFill>
              </a:rPr>
              <a:t> Weather patterns in the atmosphere are also a matter of temperature and pressure (winds ~ pressure gradients)</a:t>
            </a:r>
          </a:p>
        </p:txBody>
      </p:sp>
      <p:sp>
        <p:nvSpPr>
          <p:cNvPr id="5" name="Slide Number Placeholder 4"/>
          <p:cNvSpPr>
            <a:spLocks noGrp="1"/>
          </p:cNvSpPr>
          <p:nvPr>
            <p:ph type="sldNum" sz="quarter" idx="12"/>
          </p:nvPr>
        </p:nvSpPr>
        <p:spPr/>
        <p:txBody>
          <a:bodyPr/>
          <a:lstStyle/>
          <a:p>
            <a:fld id="{F4B5699E-54A8-4AFE-A436-85B64C676A26}" type="slidenum">
              <a:rPr lang="en-US" smtClean="0"/>
              <a:t>29</a:t>
            </a:fld>
            <a:endParaRPr lang="en-US"/>
          </a:p>
        </p:txBody>
      </p:sp>
      <p:sp>
        <p:nvSpPr>
          <p:cNvPr id="3" name="TextBox 2"/>
          <p:cNvSpPr txBox="1"/>
          <p:nvPr/>
        </p:nvSpPr>
        <p:spPr>
          <a:xfrm>
            <a:off x="412796" y="1832789"/>
            <a:ext cx="11302126" cy="393954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000" dirty="0"/>
              <a:t>In the atmosphere, light propagation affects sensors as does humidity, the formation of clouds and rain</a:t>
            </a:r>
          </a:p>
          <a:p>
            <a:pPr marL="342900" indent="-342900">
              <a:spcBef>
                <a:spcPts val="1200"/>
              </a:spcBef>
              <a:buFont typeface="Arial" panose="020B0604020202020204" pitchFamily="34" charset="0"/>
              <a:buChar char="•"/>
            </a:pPr>
            <a:r>
              <a:rPr lang="en-US" sz="2000" b="1" dirty="0"/>
              <a:t>Frequency and wavelength </a:t>
            </a:r>
            <a:r>
              <a:rPr lang="en-US" sz="2000" dirty="0"/>
              <a:t>matter – it’s what allows us to see with night vision devices</a:t>
            </a:r>
          </a:p>
          <a:p>
            <a:pPr marL="342900" indent="-342900">
              <a:spcBef>
                <a:spcPts val="1200"/>
              </a:spcBef>
              <a:buFont typeface="Arial" panose="020B0604020202020204" pitchFamily="34" charset="0"/>
              <a:buChar char="•"/>
            </a:pPr>
            <a:r>
              <a:rPr lang="en-US" sz="2000" dirty="0"/>
              <a:t>Winds due to migrating fronts or the on-shore and off-shore breezes affect the way obscurants work and form ducts that bend the radar signals</a:t>
            </a:r>
          </a:p>
          <a:p>
            <a:pPr marL="342900" indent="-342900">
              <a:spcBef>
                <a:spcPts val="1200"/>
              </a:spcBef>
              <a:buFont typeface="Arial" panose="020B0604020202020204" pitchFamily="34" charset="0"/>
              <a:buChar char="•"/>
            </a:pPr>
            <a:r>
              <a:rPr lang="en-US" sz="2000" dirty="0"/>
              <a:t>Winds and humidity also determine how chemicals and radiological materials disperse in the atmosphere</a:t>
            </a:r>
          </a:p>
          <a:p>
            <a:pPr marL="342900" indent="-342900">
              <a:spcBef>
                <a:spcPts val="1200"/>
              </a:spcBef>
              <a:buFont typeface="Arial" panose="020B0604020202020204" pitchFamily="34" charset="0"/>
              <a:buChar char="•"/>
            </a:pPr>
            <a:r>
              <a:rPr lang="en-US" sz="2000" dirty="0"/>
              <a:t>Rain and snow affect mobility and </a:t>
            </a:r>
            <a:r>
              <a:rPr lang="en-US" sz="2000" dirty="0" err="1"/>
              <a:t>trafficability</a:t>
            </a:r>
            <a:r>
              <a:rPr lang="en-US" sz="2000" dirty="0"/>
              <a:t> models</a:t>
            </a:r>
          </a:p>
          <a:p>
            <a:pPr marL="342900" indent="-342900">
              <a:spcBef>
                <a:spcPts val="1200"/>
              </a:spcBef>
              <a:buFont typeface="Arial" panose="020B0604020202020204" pitchFamily="34" charset="0"/>
              <a:buChar char="•"/>
            </a:pPr>
            <a:r>
              <a:rPr lang="en-US" sz="2000" b="1" dirty="0">
                <a:solidFill>
                  <a:schemeClr val="accent2">
                    <a:lumMod val="75000"/>
                  </a:schemeClr>
                </a:solidFill>
              </a:rPr>
              <a:t>In general, sensor functionality and mobility are to a significant extent affected by the atmosphere and weather, or the ocean and water column.</a:t>
            </a:r>
          </a:p>
        </p:txBody>
      </p:sp>
    </p:spTree>
    <p:extLst>
      <p:ext uri="{BB962C8B-B14F-4D97-AF65-F5344CB8AC3E}">
        <p14:creationId xmlns:p14="http://schemas.microsoft.com/office/powerpoint/2010/main" val="4057370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38910"/>
            <a:ext cx="7416800" cy="841248"/>
          </a:xfrm>
        </p:spPr>
        <p:txBody>
          <a:bodyPr/>
          <a:lstStyle/>
          <a:p>
            <a:r>
              <a:rPr lang="en-US" sz="2800" b="1" dirty="0"/>
              <a:t>Learning Objectives</a:t>
            </a:r>
          </a:p>
        </p:txBody>
      </p:sp>
      <p:sp>
        <p:nvSpPr>
          <p:cNvPr id="3" name="Content Placeholder 2"/>
          <p:cNvSpPr>
            <a:spLocks noGrp="1"/>
          </p:cNvSpPr>
          <p:nvPr>
            <p:ph idx="1"/>
          </p:nvPr>
        </p:nvSpPr>
        <p:spPr>
          <a:xfrm>
            <a:off x="1103815" y="827129"/>
            <a:ext cx="8658726" cy="4525963"/>
          </a:xfrm>
        </p:spPr>
        <p:txBody>
          <a:bodyPr>
            <a:noAutofit/>
          </a:bodyPr>
          <a:lstStyle/>
          <a:p>
            <a:pPr marL="0" indent="0">
              <a:spcBef>
                <a:spcPts val="1800"/>
              </a:spcBef>
              <a:buNone/>
            </a:pPr>
            <a:r>
              <a:rPr lang="en-US" dirty="0"/>
              <a:t>By the close of this tutorial the attendees will be able to:</a:t>
            </a:r>
          </a:p>
          <a:p>
            <a:pPr>
              <a:spcBef>
                <a:spcPts val="1800"/>
              </a:spcBef>
            </a:pPr>
            <a:r>
              <a:rPr lang="en-US" dirty="0"/>
              <a:t>Identify the key features of an environment including land, sea, and atmosphere</a:t>
            </a:r>
          </a:p>
          <a:p>
            <a:pPr>
              <a:spcBef>
                <a:spcPts val="1800"/>
              </a:spcBef>
            </a:pPr>
            <a:r>
              <a:rPr lang="en-US" dirty="0"/>
              <a:t>Describe why the difference between weather and climate is important for LVC events</a:t>
            </a:r>
          </a:p>
          <a:p>
            <a:pPr>
              <a:spcBef>
                <a:spcPts val="1800"/>
              </a:spcBef>
            </a:pPr>
            <a:r>
              <a:rPr lang="en-US" dirty="0"/>
              <a:t>Explain why LVC events face difficulties when using </a:t>
            </a:r>
            <a:r>
              <a:rPr lang="en-US" dirty="0" err="1"/>
              <a:t>geotypical</a:t>
            </a:r>
            <a:r>
              <a:rPr lang="en-US" dirty="0"/>
              <a:t> vs </a:t>
            </a:r>
            <a:r>
              <a:rPr lang="en-US" dirty="0" err="1"/>
              <a:t>geospecific</a:t>
            </a:r>
            <a:r>
              <a:rPr lang="en-US" dirty="0"/>
              <a:t> environments</a:t>
            </a:r>
          </a:p>
          <a:p>
            <a:pPr>
              <a:spcBef>
                <a:spcPts val="1800"/>
              </a:spcBef>
            </a:pPr>
            <a:r>
              <a:rPr lang="en-US" dirty="0"/>
              <a:t>Explain why environment matters for communications and sensors in multi-domain operations</a:t>
            </a:r>
          </a:p>
          <a:p>
            <a:pPr>
              <a:spcBef>
                <a:spcPts val="1800"/>
              </a:spcBef>
            </a:pPr>
            <a:r>
              <a:rPr lang="en-US" dirty="0"/>
              <a:t>Identify sources of environmental data for simulations</a:t>
            </a:r>
          </a:p>
        </p:txBody>
      </p:sp>
      <p:sp>
        <p:nvSpPr>
          <p:cNvPr id="4" name="Slide Number Placeholder 3"/>
          <p:cNvSpPr>
            <a:spLocks noGrp="1"/>
          </p:cNvSpPr>
          <p:nvPr>
            <p:ph type="sldNum" sz="quarter" idx="12"/>
          </p:nvPr>
        </p:nvSpPr>
        <p:spPr/>
        <p:txBody>
          <a:bodyPr/>
          <a:lstStyle/>
          <a:p>
            <a:fld id="{F4B5699E-54A8-4AFE-A436-85B64C676A26}" type="slidenum">
              <a:rPr lang="en-US" smtClean="0"/>
              <a:t>3</a:t>
            </a:fld>
            <a:endParaRPr lang="en-US"/>
          </a:p>
        </p:txBody>
      </p:sp>
      <p:pic>
        <p:nvPicPr>
          <p:cNvPr id="6" name="Picture 5">
            <a:extLst>
              <a:ext uri="{FF2B5EF4-FFF2-40B4-BE49-F238E27FC236}">
                <a16:creationId xmlns:a16="http://schemas.microsoft.com/office/drawing/2014/main" id="{F817F1DC-3113-4D45-BACA-DD85BD7262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75517" y="1295401"/>
            <a:ext cx="4571185" cy="3589420"/>
          </a:xfrm>
          <a:prstGeom prst="rect">
            <a:avLst/>
          </a:prstGeom>
        </p:spPr>
      </p:pic>
    </p:spTree>
    <p:extLst>
      <p:ext uri="{BB962C8B-B14F-4D97-AF65-F5344CB8AC3E}">
        <p14:creationId xmlns:p14="http://schemas.microsoft.com/office/powerpoint/2010/main" val="179308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173" y="0"/>
            <a:ext cx="10945654" cy="822960"/>
          </a:xfrm>
        </p:spPr>
        <p:txBody>
          <a:bodyPr/>
          <a:lstStyle/>
          <a:p>
            <a:r>
              <a:rPr lang="en-US" sz="2800" b="1" dirty="0"/>
              <a:t>Factors That Affect Sound </a:t>
            </a:r>
          </a:p>
        </p:txBody>
      </p:sp>
      <p:sp>
        <p:nvSpPr>
          <p:cNvPr id="3" name="Content Placeholder 2"/>
          <p:cNvSpPr>
            <a:spLocks noGrp="1"/>
          </p:cNvSpPr>
          <p:nvPr>
            <p:ph idx="1"/>
          </p:nvPr>
        </p:nvSpPr>
        <p:spPr>
          <a:xfrm>
            <a:off x="623173" y="1123950"/>
            <a:ext cx="10945654" cy="5257800"/>
          </a:xfrm>
        </p:spPr>
        <p:txBody>
          <a:bodyPr>
            <a:normAutofit/>
          </a:bodyPr>
          <a:lstStyle/>
          <a:p>
            <a:r>
              <a:rPr lang="en-US" sz="2400" dirty="0"/>
              <a:t>The speed of a wave is the rate at which vibrations move through the medium. </a:t>
            </a:r>
          </a:p>
          <a:p>
            <a:pPr lvl="1">
              <a:spcBef>
                <a:spcPts val="1800"/>
              </a:spcBef>
            </a:pPr>
            <a:r>
              <a:rPr lang="en-US" dirty="0"/>
              <a:t>Sound moves at a faster speed in water (1500 meters/sec) than in air (about 340 meters/sec) because the mechanical properties of water differ from air – pressure and density</a:t>
            </a:r>
          </a:p>
          <a:p>
            <a:pPr lvl="1">
              <a:spcBef>
                <a:spcPts val="1800"/>
              </a:spcBef>
            </a:pPr>
            <a:r>
              <a:rPr lang="en-US" dirty="0"/>
              <a:t>Temperature also affects the speed of sound (e.g. sound travels faster in warm water than in cold water). </a:t>
            </a:r>
          </a:p>
          <a:p>
            <a:pPr lvl="1">
              <a:spcBef>
                <a:spcPts val="1800"/>
              </a:spcBef>
            </a:pPr>
            <a:r>
              <a:rPr lang="en-US" dirty="0"/>
              <a:t>Salinity effects the sound as well, so near shore where run-off from streams creates a different environment from deep ocean</a:t>
            </a:r>
          </a:p>
          <a:p>
            <a:pPr lvl="1">
              <a:spcBef>
                <a:spcPts val="1800"/>
              </a:spcBef>
            </a:pPr>
            <a:r>
              <a:rPr lang="en-US" dirty="0"/>
              <a:t>Depth affects the extent of warming from the sun, so in basins like the Persian Gulf, sensors behave differently than they do in the deep ocean</a:t>
            </a:r>
          </a:p>
        </p:txBody>
      </p:sp>
      <p:sp>
        <p:nvSpPr>
          <p:cNvPr id="4" name="Slide Number Placeholder 3"/>
          <p:cNvSpPr>
            <a:spLocks noGrp="1"/>
          </p:cNvSpPr>
          <p:nvPr>
            <p:ph type="sldNum" sz="quarter" idx="12"/>
          </p:nvPr>
        </p:nvSpPr>
        <p:spPr/>
        <p:txBody>
          <a:bodyPr/>
          <a:lstStyle/>
          <a:p>
            <a:fld id="{F4B5699E-54A8-4AFE-A436-85B64C676A26}" type="slidenum">
              <a:rPr lang="en-US" smtClean="0"/>
              <a:t>30</a:t>
            </a:fld>
            <a:endParaRPr lang="en-US"/>
          </a:p>
        </p:txBody>
      </p:sp>
    </p:spTree>
    <p:extLst>
      <p:ext uri="{BB962C8B-B14F-4D97-AF65-F5344CB8AC3E}">
        <p14:creationId xmlns:p14="http://schemas.microsoft.com/office/powerpoint/2010/main" val="1591773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173" y="-152400"/>
            <a:ext cx="10945654" cy="1143000"/>
          </a:xfrm>
        </p:spPr>
        <p:txBody>
          <a:bodyPr/>
          <a:lstStyle/>
          <a:p>
            <a:r>
              <a:rPr lang="en-US" sz="2800" b="1" dirty="0"/>
              <a:t>Think:  “Hunt for Red October”</a:t>
            </a:r>
          </a:p>
        </p:txBody>
      </p:sp>
      <p:sp>
        <p:nvSpPr>
          <p:cNvPr id="3" name="Content Placeholder 2"/>
          <p:cNvSpPr>
            <a:spLocks noGrp="1"/>
          </p:cNvSpPr>
          <p:nvPr>
            <p:ph idx="1"/>
          </p:nvPr>
        </p:nvSpPr>
        <p:spPr>
          <a:xfrm>
            <a:off x="623173" y="1143000"/>
            <a:ext cx="10945654" cy="5410200"/>
          </a:xfrm>
        </p:spPr>
        <p:txBody>
          <a:bodyPr>
            <a:noAutofit/>
          </a:bodyPr>
          <a:lstStyle/>
          <a:p>
            <a:pPr>
              <a:spcBef>
                <a:spcPts val="1200"/>
              </a:spcBef>
            </a:pPr>
            <a:r>
              <a:rPr lang="en-US" sz="2400" b="1" dirty="0"/>
              <a:t>When underwater, we sense and track using sound</a:t>
            </a:r>
          </a:p>
          <a:p>
            <a:pPr>
              <a:spcBef>
                <a:spcPts val="1200"/>
              </a:spcBef>
            </a:pPr>
            <a:r>
              <a:rPr lang="en-US" sz="2400" b="1" dirty="0"/>
              <a:t>Long wavelength, low resolution, but travels very long distances  -- we can track whales for long distance migration across thousands of miles</a:t>
            </a:r>
          </a:p>
          <a:p>
            <a:pPr>
              <a:spcBef>
                <a:spcPts val="1200"/>
              </a:spcBef>
            </a:pPr>
            <a:r>
              <a:rPr lang="en-US" sz="2400" b="1" dirty="0"/>
              <a:t>Sensing is almost always a scattering problem – just like the sea surface radar, but now with sound under the sea surface</a:t>
            </a:r>
          </a:p>
          <a:p>
            <a:pPr lvl="1">
              <a:spcBef>
                <a:spcPts val="1200"/>
              </a:spcBef>
            </a:pPr>
            <a:endParaRPr lang="en-US" sz="2000" b="1" dirty="0"/>
          </a:p>
          <a:p>
            <a:pPr lvl="1">
              <a:buNone/>
            </a:pPr>
            <a:endParaRPr lang="en-US" sz="2000" b="1" dirty="0"/>
          </a:p>
        </p:txBody>
      </p:sp>
      <p:sp>
        <p:nvSpPr>
          <p:cNvPr id="4" name="Slide Number Placeholder 3"/>
          <p:cNvSpPr>
            <a:spLocks noGrp="1"/>
          </p:cNvSpPr>
          <p:nvPr>
            <p:ph type="sldNum" sz="quarter" idx="12"/>
          </p:nvPr>
        </p:nvSpPr>
        <p:spPr/>
        <p:txBody>
          <a:bodyPr/>
          <a:lstStyle/>
          <a:p>
            <a:fld id="{F4B5699E-54A8-4AFE-A436-85B64C676A26}" type="slidenum">
              <a:rPr lang="en-US" smtClean="0"/>
              <a:t>31</a:t>
            </a:fld>
            <a:endParaRPr lang="en-US"/>
          </a:p>
        </p:txBody>
      </p:sp>
    </p:spTree>
    <p:extLst>
      <p:ext uri="{BB962C8B-B14F-4D97-AF65-F5344CB8AC3E}">
        <p14:creationId xmlns:p14="http://schemas.microsoft.com/office/powerpoint/2010/main" val="3347307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094" y="-152400"/>
            <a:ext cx="10945654" cy="1143000"/>
          </a:xfrm>
        </p:spPr>
        <p:txBody>
          <a:bodyPr>
            <a:normAutofit/>
          </a:bodyPr>
          <a:lstStyle/>
          <a:p>
            <a:r>
              <a:rPr lang="en-US" sz="2800" b="1" dirty="0"/>
              <a:t>Factors That Affect Sound Speed</a:t>
            </a:r>
          </a:p>
        </p:txBody>
      </p:sp>
      <p:sp>
        <p:nvSpPr>
          <p:cNvPr id="5" name="Slide Number Placeholder 4"/>
          <p:cNvSpPr>
            <a:spLocks noGrp="1"/>
          </p:cNvSpPr>
          <p:nvPr>
            <p:ph type="sldNum" sz="quarter" idx="12"/>
          </p:nvPr>
        </p:nvSpPr>
        <p:spPr/>
        <p:txBody>
          <a:bodyPr/>
          <a:lstStyle/>
          <a:p>
            <a:fld id="{F4B5699E-54A8-4AFE-A436-85B64C676A26}" type="slidenum">
              <a:rPr lang="en-US" smtClean="0"/>
              <a:t>32</a:t>
            </a:fld>
            <a:endParaRPr lang="en-US"/>
          </a:p>
        </p:txBody>
      </p:sp>
      <p:sp>
        <p:nvSpPr>
          <p:cNvPr id="4" name="Rectangle 3"/>
          <p:cNvSpPr/>
          <p:nvPr/>
        </p:nvSpPr>
        <p:spPr>
          <a:xfrm>
            <a:off x="420478" y="744000"/>
            <a:ext cx="11452397" cy="3727174"/>
          </a:xfrm>
          <a:prstGeom prst="rect">
            <a:avLst/>
          </a:prstGeom>
        </p:spPr>
        <p:txBody>
          <a:bodyPr wrap="square">
            <a:spAutoFit/>
          </a:bodyPr>
          <a:lstStyle/>
          <a:p>
            <a:pPr algn="ctr"/>
            <a:r>
              <a:rPr lang="en-US" sz="2400" b="1" dirty="0"/>
              <a:t>Sound Speed Profiles trap sound or drive it to surface or bottom</a:t>
            </a:r>
          </a:p>
          <a:p>
            <a:pPr marL="169863" indent="-169863">
              <a:lnSpc>
                <a:spcPct val="80000"/>
              </a:lnSpc>
              <a:spcBef>
                <a:spcPts val="1800"/>
              </a:spcBef>
              <a:buFont typeface="Arial" pitchFamily="34" charset="0"/>
              <a:buChar char="•"/>
            </a:pPr>
            <a:r>
              <a:rPr lang="en-US" sz="2000" b="1" dirty="0"/>
              <a:t>Temperature varies greatly from the surface to the end of the main </a:t>
            </a:r>
            <a:r>
              <a:rPr lang="en-US" sz="2000" b="1" dirty="0" err="1"/>
              <a:t>thermocline</a:t>
            </a:r>
            <a:r>
              <a:rPr lang="en-US" sz="2000" b="1" dirty="0"/>
              <a:t> then steadies out.</a:t>
            </a:r>
          </a:p>
          <a:p>
            <a:pPr marL="169863" indent="-169863">
              <a:lnSpc>
                <a:spcPct val="80000"/>
              </a:lnSpc>
              <a:spcBef>
                <a:spcPts val="1200"/>
              </a:spcBef>
              <a:buFont typeface="Arial" pitchFamily="34" charset="0"/>
              <a:buChar char="•"/>
            </a:pPr>
            <a:r>
              <a:rPr lang="en-US" sz="2000" b="1" dirty="0"/>
              <a:t>Salinity is measured in Practical Salinity Units (PSU). 1 PSU = approximately 1 part per thousand. Salinity changes from 34 near the surface to 35 near the bottom.</a:t>
            </a:r>
          </a:p>
          <a:p>
            <a:pPr marL="169863" indent="-169863">
              <a:lnSpc>
                <a:spcPct val="80000"/>
              </a:lnSpc>
              <a:spcBef>
                <a:spcPts val="1200"/>
              </a:spcBef>
              <a:buFont typeface="Arial" pitchFamily="34" charset="0"/>
              <a:buChar char="•"/>
            </a:pPr>
            <a:r>
              <a:rPr lang="en-US" sz="2000" b="1" dirty="0"/>
              <a:t>Pressure is typically measured in </a:t>
            </a:r>
            <a:r>
              <a:rPr lang="en-US" sz="2000" b="1" dirty="0" err="1"/>
              <a:t>decibars</a:t>
            </a:r>
            <a:r>
              <a:rPr lang="en-US" sz="2000" b="1" dirty="0"/>
              <a:t>. One </a:t>
            </a:r>
            <a:r>
              <a:rPr lang="en-US" sz="2000" b="1" dirty="0" err="1"/>
              <a:t>decibar</a:t>
            </a:r>
            <a:r>
              <a:rPr lang="en-US" sz="2000" b="1" dirty="0"/>
              <a:t> pressure increase corresponds to 1 meter of water depth.</a:t>
            </a:r>
          </a:p>
          <a:p>
            <a:pPr>
              <a:lnSpc>
                <a:spcPct val="80000"/>
              </a:lnSpc>
              <a:spcBef>
                <a:spcPts val="1200"/>
              </a:spcBef>
            </a:pPr>
            <a:endParaRPr lang="en-US" sz="2000" b="1" dirty="0"/>
          </a:p>
          <a:p>
            <a:pPr>
              <a:lnSpc>
                <a:spcPct val="80000"/>
              </a:lnSpc>
              <a:spcBef>
                <a:spcPts val="1200"/>
              </a:spcBef>
            </a:pPr>
            <a:endParaRPr lang="en-US" sz="2000" b="1" dirty="0"/>
          </a:p>
          <a:p>
            <a:pPr>
              <a:lnSpc>
                <a:spcPct val="80000"/>
              </a:lnSpc>
              <a:spcBef>
                <a:spcPts val="1200"/>
              </a:spcBef>
            </a:pPr>
            <a:endParaRPr lang="en-US" sz="2400" b="1" dirty="0"/>
          </a:p>
        </p:txBody>
      </p:sp>
      <p:pic>
        <p:nvPicPr>
          <p:cNvPr id="90114" name="Picture 2"/>
          <p:cNvPicPr>
            <a:picLocks noChangeAspect="1" noChangeArrowheads="1"/>
          </p:cNvPicPr>
          <p:nvPr/>
        </p:nvPicPr>
        <p:blipFill>
          <a:blip r:embed="rId3" cstate="print"/>
          <a:srcRect/>
          <a:stretch>
            <a:fillRect/>
          </a:stretch>
        </p:blipFill>
        <p:spPr bwMode="auto">
          <a:xfrm>
            <a:off x="3866330" y="3456358"/>
            <a:ext cx="7526294" cy="2563442"/>
          </a:xfrm>
          <a:prstGeom prst="rect">
            <a:avLst/>
          </a:prstGeom>
          <a:noFill/>
          <a:ln w="9525">
            <a:noFill/>
            <a:miter lim="800000"/>
            <a:headEnd/>
            <a:tailEnd/>
          </a:ln>
        </p:spPr>
      </p:pic>
      <p:pic>
        <p:nvPicPr>
          <p:cNvPr id="90115" name="Picture 3"/>
          <p:cNvPicPr>
            <a:picLocks noChangeAspect="1" noChangeArrowheads="1"/>
          </p:cNvPicPr>
          <p:nvPr/>
        </p:nvPicPr>
        <p:blipFill>
          <a:blip r:embed="rId4" cstate="print"/>
          <a:srcRect/>
          <a:stretch>
            <a:fillRect/>
          </a:stretch>
        </p:blipFill>
        <p:spPr bwMode="auto">
          <a:xfrm>
            <a:off x="1714499" y="5948075"/>
            <a:ext cx="8763001" cy="526073"/>
          </a:xfrm>
          <a:prstGeom prst="rect">
            <a:avLst/>
          </a:prstGeom>
          <a:noFill/>
          <a:ln w="9525">
            <a:noFill/>
            <a:miter lim="800000"/>
            <a:headEnd/>
            <a:tailEnd/>
          </a:ln>
        </p:spPr>
      </p:pic>
      <p:sp>
        <p:nvSpPr>
          <p:cNvPr id="3" name="TextBox 2"/>
          <p:cNvSpPr txBox="1"/>
          <p:nvPr/>
        </p:nvSpPr>
        <p:spPr>
          <a:xfrm>
            <a:off x="799376" y="3667297"/>
            <a:ext cx="3443571" cy="1323439"/>
          </a:xfrm>
          <a:prstGeom prst="rect">
            <a:avLst/>
          </a:prstGeom>
          <a:noFill/>
        </p:spPr>
        <p:txBody>
          <a:bodyPr wrap="none" rtlCol="0">
            <a:spAutoFit/>
          </a:bodyPr>
          <a:lstStyle/>
          <a:p>
            <a:r>
              <a:rPr lang="en-US" sz="2000" b="1" dirty="0"/>
              <a:t>Speed of sound increases</a:t>
            </a:r>
          </a:p>
          <a:p>
            <a:pPr defTabSz="463550"/>
            <a:r>
              <a:rPr lang="en-US" sz="2000" b="1" dirty="0"/>
              <a:t>	with temperature</a:t>
            </a:r>
            <a:r>
              <a:rPr lang="en-US" sz="2000" b="1" i="1" dirty="0"/>
              <a:t> T</a:t>
            </a:r>
          </a:p>
          <a:p>
            <a:pPr defTabSz="463550"/>
            <a:r>
              <a:rPr lang="en-US" sz="2000" b="1" dirty="0"/>
              <a:t>	with salinity </a:t>
            </a:r>
            <a:r>
              <a:rPr lang="en-US" sz="2000" b="1" i="1" dirty="0"/>
              <a:t>S</a:t>
            </a:r>
          </a:p>
          <a:p>
            <a:pPr defTabSz="463550"/>
            <a:r>
              <a:rPr lang="en-US" sz="2000" b="1" dirty="0"/>
              <a:t>	with depth</a:t>
            </a:r>
            <a:r>
              <a:rPr lang="en-US" sz="2000" b="1" i="1" dirty="0"/>
              <a:t> Z</a:t>
            </a:r>
          </a:p>
        </p:txBody>
      </p:sp>
    </p:spTree>
    <p:extLst>
      <p:ext uri="{BB962C8B-B14F-4D97-AF65-F5344CB8AC3E}">
        <p14:creationId xmlns:p14="http://schemas.microsoft.com/office/powerpoint/2010/main" val="19223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02" y="533400"/>
            <a:ext cx="11401723" cy="762000"/>
          </a:xfrm>
        </p:spPr>
        <p:txBody>
          <a:bodyPr>
            <a:noAutofit/>
          </a:bodyPr>
          <a:lstStyle/>
          <a:p>
            <a:pPr>
              <a:lnSpc>
                <a:spcPct val="85000"/>
              </a:lnSpc>
              <a:spcBef>
                <a:spcPts val="2400"/>
              </a:spcBef>
            </a:pPr>
            <a:br>
              <a:rPr lang="en-US" sz="2400" dirty="0"/>
            </a:br>
            <a:r>
              <a:rPr lang="en-US" sz="2400" dirty="0"/>
              <a:t>Sound bends and bounces off the ocean surface, the ocean bottom and clutter in the water column and on the bottom (remember mines)</a:t>
            </a:r>
          </a:p>
        </p:txBody>
      </p:sp>
      <p:sp>
        <p:nvSpPr>
          <p:cNvPr id="9" name="Slide Number Placeholder 8"/>
          <p:cNvSpPr>
            <a:spLocks noGrp="1"/>
          </p:cNvSpPr>
          <p:nvPr>
            <p:ph type="sldNum" sz="quarter" idx="12"/>
          </p:nvPr>
        </p:nvSpPr>
        <p:spPr>
          <a:xfrm>
            <a:off x="10722207" y="5712023"/>
            <a:ext cx="821634" cy="340935"/>
          </a:xfrm>
        </p:spPr>
        <p:txBody>
          <a:bodyPr/>
          <a:lstStyle/>
          <a:p>
            <a:fld id="{F4B5699E-54A8-4AFE-A436-85B64C676A26}" type="slidenum">
              <a:rPr lang="en-US" sz="2000" smtClean="0"/>
              <a:t>33</a:t>
            </a:fld>
            <a:endParaRPr lang="en-US" sz="2000"/>
          </a:p>
        </p:txBody>
      </p:sp>
      <p:sp>
        <p:nvSpPr>
          <p:cNvPr id="5" name="TextBox 4"/>
          <p:cNvSpPr txBox="1"/>
          <p:nvPr/>
        </p:nvSpPr>
        <p:spPr>
          <a:xfrm>
            <a:off x="80638" y="761980"/>
            <a:ext cx="2542123" cy="5139869"/>
          </a:xfrm>
          <a:prstGeom prst="rect">
            <a:avLst/>
          </a:prstGeom>
          <a:noFill/>
        </p:spPr>
        <p:txBody>
          <a:bodyPr wrap="square" rtlCol="0">
            <a:spAutoFit/>
          </a:bodyPr>
          <a:lstStyle/>
          <a:p>
            <a:pPr>
              <a:spcAft>
                <a:spcPts val="1200"/>
              </a:spcAft>
            </a:pPr>
            <a:r>
              <a:rPr lang="en-US" sz="1800" b="1" dirty="0"/>
              <a:t>Sound produced by a line array propagates left and right</a:t>
            </a:r>
          </a:p>
          <a:p>
            <a:pPr>
              <a:spcAft>
                <a:spcPts val="1200"/>
              </a:spcAft>
            </a:pPr>
            <a:r>
              <a:rPr lang="en-US" sz="1800" b="1" dirty="0"/>
              <a:t> Presence of </a:t>
            </a:r>
            <a:r>
              <a:rPr lang="en-US" sz="1800" b="1" dirty="0" err="1"/>
              <a:t>scatterers</a:t>
            </a:r>
            <a:r>
              <a:rPr lang="en-US" sz="1800" b="1" dirty="0"/>
              <a:t> – fish </a:t>
            </a:r>
            <a:r>
              <a:rPr lang="en-US" sz="1800" b="1" dirty="0" err="1"/>
              <a:t>blatters</a:t>
            </a:r>
            <a:r>
              <a:rPr lang="en-US" sz="1800" b="1" dirty="0"/>
              <a:t> – disrupts the sound</a:t>
            </a:r>
          </a:p>
          <a:p>
            <a:pPr>
              <a:spcBef>
                <a:spcPts val="1200"/>
              </a:spcBef>
              <a:spcAft>
                <a:spcPts val="1200"/>
              </a:spcAft>
            </a:pPr>
            <a:r>
              <a:rPr lang="en-US" sz="1800" b="1" dirty="0"/>
              <a:t>Scattering is the way we see things in the water column – like submarines</a:t>
            </a:r>
          </a:p>
          <a:p>
            <a:pPr>
              <a:spcAft>
                <a:spcPts val="1200"/>
              </a:spcAft>
            </a:pPr>
            <a:r>
              <a:rPr lang="en-US" sz="1800" b="1" dirty="0"/>
              <a:t>Scattering is the way we see things on the bottom – like mines</a:t>
            </a:r>
          </a:p>
        </p:txBody>
      </p:sp>
      <p:cxnSp>
        <p:nvCxnSpPr>
          <p:cNvPr id="7" name="Straight Arrow Connector 6"/>
          <p:cNvCxnSpPr/>
          <p:nvPr/>
        </p:nvCxnSpPr>
        <p:spPr>
          <a:xfrm>
            <a:off x="1600201" y="1586249"/>
            <a:ext cx="2772873" cy="685800"/>
          </a:xfrm>
          <a:prstGeom prst="straightConnector1">
            <a:avLst/>
          </a:prstGeom>
          <a:ln w="5715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52630" y="96533"/>
            <a:ext cx="8602035" cy="523220"/>
          </a:xfrm>
          <a:prstGeom prst="rect">
            <a:avLst/>
          </a:prstGeom>
          <a:noFill/>
        </p:spPr>
        <p:txBody>
          <a:bodyPr wrap="none" rtlCol="0">
            <a:spAutoFit/>
          </a:bodyPr>
          <a:lstStyle/>
          <a:p>
            <a:r>
              <a:rPr lang="en-US" sz="2800" b="1" dirty="0">
                <a:solidFill>
                  <a:schemeClr val="bg1"/>
                </a:solidFill>
              </a:rPr>
              <a:t>It’s All About Bending, Ducting, and Scattering</a:t>
            </a:r>
            <a:endParaRPr lang="en-US" sz="2800" dirty="0">
              <a:solidFill>
                <a:schemeClr val="bg1"/>
              </a:solidFill>
            </a:endParaRPr>
          </a:p>
        </p:txBody>
      </p:sp>
      <p:sp>
        <p:nvSpPr>
          <p:cNvPr id="6" name="TextBox 5"/>
          <p:cNvSpPr txBox="1"/>
          <p:nvPr/>
        </p:nvSpPr>
        <p:spPr>
          <a:xfrm>
            <a:off x="2622761" y="3409915"/>
            <a:ext cx="3625640" cy="707886"/>
          </a:xfrm>
          <a:prstGeom prst="rect">
            <a:avLst/>
          </a:prstGeom>
          <a:noFill/>
        </p:spPr>
        <p:txBody>
          <a:bodyPr wrap="square" rtlCol="0">
            <a:spAutoFit/>
          </a:bodyPr>
          <a:lstStyle/>
          <a:p>
            <a:pPr algn="ctr"/>
            <a:r>
              <a:rPr lang="en-US" sz="2000" b="1" dirty="0">
                <a:solidFill>
                  <a:schemeClr val="accent2">
                    <a:lumMod val="75000"/>
                  </a:schemeClr>
                </a:solidFill>
              </a:rPr>
              <a:t>The Science Behind The Fish Finder</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6146" y="3755869"/>
            <a:ext cx="4026138" cy="232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213987" y="794505"/>
            <a:ext cx="4628487" cy="2893100"/>
          </a:xfrm>
          <a:prstGeom prst="rect">
            <a:avLst/>
          </a:prstGeom>
          <a:noFill/>
        </p:spPr>
        <p:txBody>
          <a:bodyPr wrap="square" rtlCol="0">
            <a:spAutoFit/>
          </a:bodyPr>
          <a:lstStyle/>
          <a:p>
            <a:pPr>
              <a:spcAft>
                <a:spcPts val="1200"/>
              </a:spcAft>
            </a:pPr>
            <a:r>
              <a:rPr lang="en-US" sz="1800" b="1" dirty="0"/>
              <a:t>Variation in sound speed is typical of an ocean where the surface is warmed by the sun</a:t>
            </a:r>
          </a:p>
          <a:p>
            <a:pPr>
              <a:spcAft>
                <a:spcPts val="1200"/>
              </a:spcAft>
            </a:pPr>
            <a:r>
              <a:rPr lang="en-US" sz="1800" b="1" dirty="0"/>
              <a:t>Sound from the line array is bent away from the high temperatures and channeled along the minimum sound speed (ocean sound channel)</a:t>
            </a:r>
          </a:p>
          <a:p>
            <a:pPr>
              <a:spcAft>
                <a:spcPts val="1200"/>
              </a:spcAft>
            </a:pPr>
            <a:r>
              <a:rPr lang="en-US" sz="1800" b="1" dirty="0"/>
              <a:t>Presence of biological </a:t>
            </a:r>
            <a:r>
              <a:rPr lang="en-US" sz="1800" b="1" dirty="0" err="1"/>
              <a:t>scatterers</a:t>
            </a:r>
            <a:r>
              <a:rPr lang="en-US" sz="1800" b="1" dirty="0"/>
              <a:t> to the right break up the sound</a:t>
            </a:r>
          </a:p>
        </p:txBody>
      </p:sp>
      <p:sp>
        <p:nvSpPr>
          <p:cNvPr id="13" name="TextBox 12"/>
          <p:cNvSpPr txBox="1"/>
          <p:nvPr/>
        </p:nvSpPr>
        <p:spPr>
          <a:xfrm>
            <a:off x="6375031" y="3763858"/>
            <a:ext cx="1694695" cy="646331"/>
          </a:xfrm>
          <a:prstGeom prst="rect">
            <a:avLst/>
          </a:prstGeom>
          <a:noFill/>
        </p:spPr>
        <p:txBody>
          <a:bodyPr wrap="none" rtlCol="0">
            <a:spAutoFit/>
          </a:bodyPr>
          <a:lstStyle/>
          <a:p>
            <a:pPr algn="ctr"/>
            <a:r>
              <a:rPr lang="en-US" sz="1800" b="1" dirty="0"/>
              <a:t>Sound Speed</a:t>
            </a:r>
          </a:p>
          <a:p>
            <a:pPr algn="ctr"/>
            <a:r>
              <a:rPr lang="en-US" sz="1800" b="1" dirty="0"/>
              <a:t>Profile</a:t>
            </a:r>
          </a:p>
        </p:txBody>
      </p:sp>
      <p:sp>
        <p:nvSpPr>
          <p:cNvPr id="14" name="TextBox 13"/>
          <p:cNvSpPr txBox="1"/>
          <p:nvPr/>
        </p:nvSpPr>
        <p:spPr>
          <a:xfrm>
            <a:off x="10157406" y="5278257"/>
            <a:ext cx="1776448" cy="369332"/>
          </a:xfrm>
          <a:prstGeom prst="rect">
            <a:avLst/>
          </a:prstGeom>
          <a:solidFill>
            <a:schemeClr val="bg1"/>
          </a:solidFill>
        </p:spPr>
        <p:txBody>
          <a:bodyPr wrap="none" rtlCol="0">
            <a:spAutoFit/>
          </a:bodyPr>
          <a:lstStyle/>
          <a:p>
            <a:r>
              <a:rPr lang="en-US" sz="1800" b="1" dirty="0"/>
              <a:t>Sound Source</a:t>
            </a:r>
          </a:p>
        </p:txBody>
      </p:sp>
      <p:sp>
        <p:nvSpPr>
          <p:cNvPr id="15" name="TextBox 14"/>
          <p:cNvSpPr txBox="1"/>
          <p:nvPr/>
        </p:nvSpPr>
        <p:spPr>
          <a:xfrm>
            <a:off x="6311451" y="4955091"/>
            <a:ext cx="1694695" cy="646331"/>
          </a:xfrm>
          <a:prstGeom prst="rect">
            <a:avLst/>
          </a:prstGeom>
          <a:noFill/>
        </p:spPr>
        <p:txBody>
          <a:bodyPr wrap="none" rtlCol="0">
            <a:spAutoFit/>
          </a:bodyPr>
          <a:lstStyle/>
          <a:p>
            <a:pPr algn="ctr"/>
            <a:r>
              <a:rPr lang="en-US" sz="1800" b="1" dirty="0"/>
              <a:t>Sound Speed</a:t>
            </a:r>
          </a:p>
          <a:p>
            <a:pPr algn="ctr"/>
            <a:r>
              <a:rPr lang="en-US" sz="1800" b="1" dirty="0"/>
              <a:t>Profile</a:t>
            </a:r>
          </a:p>
        </p:txBody>
      </p:sp>
      <p:pic>
        <p:nvPicPr>
          <p:cNvPr id="8" name="Picture 7">
            <a:extLst>
              <a:ext uri="{FF2B5EF4-FFF2-40B4-BE49-F238E27FC236}">
                <a16:creationId xmlns:a16="http://schemas.microsoft.com/office/drawing/2014/main" id="{C9CD54B7-C8EA-4CF5-B19B-DBB828396BBD}"/>
              </a:ext>
            </a:extLst>
          </p:cNvPr>
          <p:cNvPicPr>
            <a:picLocks noChangeAspect="1"/>
          </p:cNvPicPr>
          <p:nvPr/>
        </p:nvPicPr>
        <p:blipFill>
          <a:blip r:embed="rId3"/>
          <a:stretch>
            <a:fillRect/>
          </a:stretch>
        </p:blipFill>
        <p:spPr>
          <a:xfrm>
            <a:off x="2536073" y="1263560"/>
            <a:ext cx="4047642" cy="2115813"/>
          </a:xfrm>
          <a:prstGeom prst="rect">
            <a:avLst/>
          </a:prstGeom>
        </p:spPr>
      </p:pic>
    </p:spTree>
    <p:extLst>
      <p:ext uri="{BB962C8B-B14F-4D97-AF65-F5344CB8AC3E}">
        <p14:creationId xmlns:p14="http://schemas.microsoft.com/office/powerpoint/2010/main" val="1866281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27" y="52935"/>
            <a:ext cx="11852909" cy="1143000"/>
          </a:xfrm>
        </p:spPr>
        <p:txBody>
          <a:bodyPr>
            <a:noAutofit/>
          </a:bodyPr>
          <a:lstStyle/>
          <a:p>
            <a:pPr>
              <a:lnSpc>
                <a:spcPct val="120000"/>
              </a:lnSpc>
              <a:spcAft>
                <a:spcPts val="600"/>
              </a:spcAft>
            </a:pPr>
            <a:r>
              <a:rPr lang="en-US" b="1" dirty="0"/>
              <a:t>Ocean Surface Effects</a:t>
            </a:r>
            <a:br>
              <a:rPr lang="en-US" sz="2400" b="1" dirty="0"/>
            </a:br>
            <a:r>
              <a:rPr lang="en-US" sz="2000" b="1" dirty="0">
                <a:solidFill>
                  <a:schemeClr val="tx1"/>
                </a:solidFill>
              </a:rPr>
              <a:t> Create Problems for Radar, GPS Signals and Guided Weapons</a:t>
            </a:r>
            <a:endParaRPr lang="en-US" sz="2400" b="1" dirty="0">
              <a:solidFill>
                <a:schemeClr val="tx1"/>
              </a:solidFill>
            </a:endParaRPr>
          </a:p>
        </p:txBody>
      </p:sp>
      <p:sp>
        <p:nvSpPr>
          <p:cNvPr id="4" name="Slide Number Placeholder 3"/>
          <p:cNvSpPr>
            <a:spLocks noGrp="1"/>
          </p:cNvSpPr>
          <p:nvPr>
            <p:ph type="sldNum" sz="quarter" idx="12"/>
          </p:nvPr>
        </p:nvSpPr>
        <p:spPr/>
        <p:txBody>
          <a:bodyPr/>
          <a:lstStyle/>
          <a:p>
            <a:fld id="{F4B5699E-54A8-4AFE-A436-85B64C676A26}" type="slidenum">
              <a:rPr lang="en-US" smtClean="0"/>
              <a:t>34</a:t>
            </a:fld>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436" y="3581400"/>
            <a:ext cx="511316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79" y="1502134"/>
            <a:ext cx="4227722" cy="13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4648201" y="916973"/>
            <a:ext cx="7385272" cy="18185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b="1" dirty="0"/>
              <a:t>Each emitter has a footprint on the ground</a:t>
            </a:r>
          </a:p>
          <a:p>
            <a:pPr>
              <a:lnSpc>
                <a:spcPct val="85000"/>
              </a:lnSpc>
              <a:spcBef>
                <a:spcPts val="600"/>
              </a:spcBef>
            </a:pPr>
            <a:r>
              <a:rPr lang="en-US" sz="2000" b="1" dirty="0"/>
              <a:t>Signals propagate from every point in that footprint, complicating the signal along R2 and coming back from any point in the vicinity of the receiver.</a:t>
            </a:r>
          </a:p>
        </p:txBody>
      </p:sp>
      <p:sp>
        <p:nvSpPr>
          <p:cNvPr id="6" name="Title 1"/>
          <p:cNvSpPr txBox="1">
            <a:spLocks/>
          </p:cNvSpPr>
          <p:nvPr/>
        </p:nvSpPr>
        <p:spPr>
          <a:xfrm>
            <a:off x="5341941" y="2588227"/>
            <a:ext cx="6372981" cy="3352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5000"/>
              </a:lnSpc>
            </a:pPr>
            <a:r>
              <a:rPr lang="en-US" sz="2000" b="1" dirty="0"/>
              <a:t>Undulations of the sea surface further complicate the signals along path R2 as shown for the sea swell</a:t>
            </a:r>
          </a:p>
          <a:p>
            <a:pPr>
              <a:lnSpc>
                <a:spcPct val="85000"/>
              </a:lnSpc>
            </a:pPr>
            <a:endParaRPr lang="en-US" sz="2000" b="1" dirty="0"/>
          </a:p>
          <a:p>
            <a:pPr>
              <a:lnSpc>
                <a:spcPct val="85000"/>
              </a:lnSpc>
              <a:spcBef>
                <a:spcPts val="1200"/>
              </a:spcBef>
            </a:pPr>
            <a:r>
              <a:rPr lang="en-US" sz="2000" b="1" dirty="0"/>
              <a:t>Wind driven ripples on the swell alter the signal by scattering some of the signal’s strength back toward the source – like a ball hitting the side of a pool table</a:t>
            </a:r>
          </a:p>
          <a:p>
            <a:pPr>
              <a:lnSpc>
                <a:spcPct val="85000"/>
              </a:lnSpc>
            </a:pPr>
            <a:endParaRPr lang="en-US" sz="2000" b="1" dirty="0"/>
          </a:p>
          <a:p>
            <a:pPr>
              <a:lnSpc>
                <a:spcPct val="85000"/>
              </a:lnSpc>
              <a:spcBef>
                <a:spcPts val="1200"/>
              </a:spcBef>
            </a:pPr>
            <a:r>
              <a:rPr lang="en-US" sz="2000" b="1" dirty="0"/>
              <a:t>Both of these effects limit the effectiveness of guided weapons, or radar systems and the receipt of GPS signals</a:t>
            </a:r>
          </a:p>
        </p:txBody>
      </p:sp>
    </p:spTree>
    <p:extLst>
      <p:ext uri="{BB962C8B-B14F-4D97-AF65-F5344CB8AC3E}">
        <p14:creationId xmlns:p14="http://schemas.microsoft.com/office/powerpoint/2010/main" val="1331172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05" y="77917"/>
            <a:ext cx="11466596" cy="1143000"/>
          </a:xfrm>
        </p:spPr>
        <p:txBody>
          <a:bodyPr>
            <a:noAutofit/>
          </a:bodyPr>
          <a:lstStyle/>
          <a:p>
            <a:pPr>
              <a:lnSpc>
                <a:spcPct val="120000"/>
              </a:lnSpc>
            </a:pPr>
            <a:r>
              <a:rPr lang="en-US" b="1" dirty="0"/>
              <a:t>Electromagnetic (EM) and Sound Waves</a:t>
            </a:r>
            <a:br>
              <a:rPr lang="en-US" b="1" dirty="0"/>
            </a:br>
            <a:r>
              <a:rPr lang="en-US" sz="2400" b="1" dirty="0">
                <a:solidFill>
                  <a:schemeClr val="tx1"/>
                </a:solidFill>
              </a:rPr>
              <a:t> Are Similar in Many Ways</a:t>
            </a:r>
            <a:endParaRPr lang="en-US" b="1" dirty="0">
              <a:solidFill>
                <a:schemeClr val="tx1"/>
              </a:solidFill>
            </a:endParaRPr>
          </a:p>
        </p:txBody>
      </p:sp>
      <p:sp>
        <p:nvSpPr>
          <p:cNvPr id="3" name="Slide Number Placeholder 2"/>
          <p:cNvSpPr>
            <a:spLocks noGrp="1"/>
          </p:cNvSpPr>
          <p:nvPr>
            <p:ph type="sldNum" sz="quarter" idx="12"/>
          </p:nvPr>
        </p:nvSpPr>
        <p:spPr/>
        <p:txBody>
          <a:bodyPr/>
          <a:lstStyle/>
          <a:p>
            <a:fld id="{F4B5699E-54A8-4AFE-A436-85B64C676A26}" type="slidenum">
              <a:rPr lang="en-US" smtClean="0"/>
              <a:t>35</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6" y="1928990"/>
            <a:ext cx="4714875" cy="2366201"/>
          </a:xfrm>
          <a:prstGeom prst="rect">
            <a:avLst/>
          </a:prstGeom>
          <a:noFill/>
          <a:ln>
            <a:noFill/>
          </a:ln>
          <a:effectLst>
            <a:outerShdw blurRad="50800" dist="88900" dir="5760000" sx="107000" sy="107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1451" y="1325335"/>
            <a:ext cx="6638925" cy="4401205"/>
          </a:xfrm>
          <a:prstGeom prst="rect">
            <a:avLst/>
          </a:prstGeom>
          <a:noFill/>
        </p:spPr>
        <p:txBody>
          <a:bodyPr wrap="square" rtlCol="0">
            <a:spAutoFit/>
          </a:bodyPr>
          <a:lstStyle/>
          <a:p>
            <a:pPr>
              <a:spcAft>
                <a:spcPts val="1200"/>
              </a:spcAft>
            </a:pPr>
            <a:r>
              <a:rPr lang="en-US" sz="2000" dirty="0"/>
              <a:t>In an uniform environment, EM and sound waves travel in a straight line</a:t>
            </a:r>
          </a:p>
          <a:p>
            <a:pPr>
              <a:spcAft>
                <a:spcPts val="1200"/>
              </a:spcAft>
            </a:pPr>
            <a:r>
              <a:rPr lang="en-US" sz="2000" dirty="0"/>
              <a:t>When they encounter a reflective object, the  wave bounces back to the source (mono-static scattering)</a:t>
            </a:r>
          </a:p>
          <a:p>
            <a:r>
              <a:rPr lang="en-US" sz="2000" dirty="0"/>
              <a:t>The propagation of the waves are subject to</a:t>
            </a:r>
          </a:p>
          <a:p>
            <a:pPr marL="342900" indent="-342900">
              <a:buFont typeface="Arial" panose="020B0604020202020204" pitchFamily="34" charset="0"/>
              <a:buChar char="•"/>
            </a:pPr>
            <a:r>
              <a:rPr lang="en-US" sz="2000" dirty="0"/>
              <a:t>temperature, </a:t>
            </a:r>
          </a:p>
          <a:p>
            <a:pPr marL="342900" indent="-342900">
              <a:buFont typeface="Arial" panose="020B0604020202020204" pitchFamily="34" charset="0"/>
              <a:buChar char="•"/>
            </a:pPr>
            <a:r>
              <a:rPr lang="en-US" sz="2000" dirty="0"/>
              <a:t>pressure, and </a:t>
            </a:r>
          </a:p>
          <a:p>
            <a:pPr marL="342900" indent="-342900">
              <a:spcAft>
                <a:spcPts val="1200"/>
              </a:spcAft>
              <a:buFont typeface="Arial" panose="020B0604020202020204" pitchFamily="34" charset="0"/>
              <a:buChar char="•"/>
            </a:pPr>
            <a:r>
              <a:rPr lang="en-US" sz="2000" dirty="0"/>
              <a:t>the presence of </a:t>
            </a:r>
            <a:r>
              <a:rPr lang="en-US" sz="2000" dirty="0" err="1"/>
              <a:t>scatterers</a:t>
            </a:r>
            <a:r>
              <a:rPr lang="en-US" sz="2000" dirty="0"/>
              <a:t> in the environment</a:t>
            </a:r>
          </a:p>
          <a:p>
            <a:pPr>
              <a:spcAft>
                <a:spcPts val="1200"/>
              </a:spcAft>
            </a:pPr>
            <a:r>
              <a:rPr lang="en-US" sz="2000" dirty="0"/>
              <a:t>In the ocean the </a:t>
            </a:r>
            <a:r>
              <a:rPr lang="en-US" sz="2000" dirty="0" err="1"/>
              <a:t>scatterers</a:t>
            </a:r>
            <a:r>
              <a:rPr lang="en-US" sz="2000" dirty="0"/>
              <a:t> are bubbles of air</a:t>
            </a:r>
          </a:p>
          <a:p>
            <a:r>
              <a:rPr lang="en-US" sz="2000" dirty="0"/>
              <a:t>In the atmosphere, </a:t>
            </a:r>
            <a:r>
              <a:rPr lang="en-US" sz="2000" dirty="0" err="1"/>
              <a:t>scatterers</a:t>
            </a:r>
            <a:r>
              <a:rPr lang="en-US" sz="2000" dirty="0"/>
              <a:t> are typically droplets of water, but could be other types of particulates</a:t>
            </a:r>
          </a:p>
          <a:p>
            <a:pPr marL="342900" indent="-342900">
              <a:spcAft>
                <a:spcPts val="1200"/>
              </a:spcAft>
              <a:buFont typeface="Arial" panose="020B0604020202020204" pitchFamily="34" charset="0"/>
              <a:buChar char="•"/>
            </a:pPr>
            <a:r>
              <a:rPr lang="en-US" sz="2000" dirty="0"/>
              <a:t>Rain and moisture affect radar</a:t>
            </a:r>
          </a:p>
        </p:txBody>
      </p:sp>
      <p:sp>
        <p:nvSpPr>
          <p:cNvPr id="6" name="TextBox 5"/>
          <p:cNvSpPr txBox="1"/>
          <p:nvPr/>
        </p:nvSpPr>
        <p:spPr>
          <a:xfrm>
            <a:off x="6736700" y="4898846"/>
            <a:ext cx="4862228" cy="400110"/>
          </a:xfrm>
          <a:prstGeom prst="rect">
            <a:avLst/>
          </a:prstGeom>
          <a:noFill/>
        </p:spPr>
        <p:txBody>
          <a:bodyPr wrap="none" rtlCol="0">
            <a:spAutoFit/>
          </a:bodyPr>
          <a:lstStyle/>
          <a:p>
            <a:pPr algn="ctr"/>
            <a:r>
              <a:rPr lang="en-US" sz="2000" b="1" dirty="0"/>
              <a:t>It’s all about bending and scattering</a:t>
            </a:r>
          </a:p>
        </p:txBody>
      </p:sp>
    </p:spTree>
    <p:extLst>
      <p:ext uri="{BB962C8B-B14F-4D97-AF65-F5344CB8AC3E}">
        <p14:creationId xmlns:p14="http://schemas.microsoft.com/office/powerpoint/2010/main" val="2425447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t>Effect of Temperature &amp; Moisture on EM Propagation</a:t>
            </a:r>
          </a:p>
        </p:txBody>
      </p:sp>
      <p:sp>
        <p:nvSpPr>
          <p:cNvPr id="3" name="Slide Number Placeholder 2"/>
          <p:cNvSpPr>
            <a:spLocks noGrp="1"/>
          </p:cNvSpPr>
          <p:nvPr>
            <p:ph type="sldNum" sz="quarter" idx="12"/>
          </p:nvPr>
        </p:nvSpPr>
        <p:spPr/>
        <p:txBody>
          <a:bodyPr/>
          <a:lstStyle/>
          <a:p>
            <a:fld id="{F4B5699E-54A8-4AFE-A436-85B64C676A26}" type="slidenum">
              <a:rPr lang="en-US" smtClean="0"/>
              <a:t>36</a:t>
            </a:fld>
            <a:endParaRPr lang="en-US"/>
          </a:p>
        </p:txBody>
      </p:sp>
      <p:sp>
        <p:nvSpPr>
          <p:cNvPr id="4" name="Rectangle 3"/>
          <p:cNvSpPr/>
          <p:nvPr/>
        </p:nvSpPr>
        <p:spPr>
          <a:xfrm>
            <a:off x="459667" y="6116337"/>
            <a:ext cx="9928860" cy="430887"/>
          </a:xfrm>
          <a:prstGeom prst="rect">
            <a:avLst/>
          </a:prstGeom>
        </p:spPr>
        <p:txBody>
          <a:bodyPr wrap="square">
            <a:spAutoFit/>
          </a:bodyPr>
          <a:lstStyle/>
          <a:p>
            <a:pPr algn="ctr"/>
            <a:r>
              <a:rPr lang="en-US" sz="1100" dirty="0"/>
              <a:t>Publisher: </a:t>
            </a:r>
            <a:r>
              <a:rPr lang="en-US" sz="1100" dirty="0">
                <a:hlinkClick r:id="rId2"/>
              </a:rPr>
              <a:t>Christian Wolff</a:t>
            </a:r>
            <a:r>
              <a:rPr lang="en-US" sz="1100" dirty="0"/>
              <a:t> Text is available under the </a:t>
            </a:r>
            <a:r>
              <a:rPr lang="en-US" sz="1100" dirty="0">
                <a:hlinkClick r:id="rId3"/>
              </a:rPr>
              <a:t>GNU Free Documentation License</a:t>
            </a:r>
            <a:r>
              <a:rPr lang="en-US" sz="1100" dirty="0"/>
              <a:t>, and the</a:t>
            </a:r>
            <a:br>
              <a:rPr lang="en-US" sz="1100" dirty="0"/>
            </a:br>
            <a:r>
              <a:rPr lang="en-US" sz="1100" dirty="0">
                <a:hlinkClick r:id="rId4"/>
              </a:rPr>
              <a:t>Creative Commons Attribution-Share Alike 3.0 </a:t>
            </a:r>
            <a:r>
              <a:rPr lang="en-US" sz="1100" dirty="0" err="1">
                <a:hlinkClick r:id="rId4"/>
              </a:rPr>
              <a:t>Unported</a:t>
            </a:r>
            <a:r>
              <a:rPr lang="en-US" sz="1100" dirty="0"/>
              <a:t> license, </a:t>
            </a:r>
          </a:p>
        </p:txBody>
      </p:sp>
      <p:sp>
        <p:nvSpPr>
          <p:cNvPr id="5" name="Rectangle 4"/>
          <p:cNvSpPr/>
          <p:nvPr/>
        </p:nvSpPr>
        <p:spPr>
          <a:xfrm>
            <a:off x="3602917" y="6527341"/>
            <a:ext cx="3713261" cy="276999"/>
          </a:xfrm>
          <a:prstGeom prst="rect">
            <a:avLst/>
          </a:prstGeom>
        </p:spPr>
        <p:txBody>
          <a:bodyPr wrap="none">
            <a:spAutoFit/>
          </a:bodyPr>
          <a:lstStyle/>
          <a:p>
            <a:r>
              <a:rPr lang="en-US" sz="1200" dirty="0"/>
              <a:t>http://www.radartutorial.eu/07.waves/wa17.en.html</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236" y="1375648"/>
            <a:ext cx="7972364" cy="366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1375648"/>
            <a:ext cx="3914836" cy="3591752"/>
          </a:xfrm>
          <a:prstGeom prst="rect">
            <a:avLst/>
          </a:prstGeom>
          <a:noFill/>
        </p:spPr>
        <p:txBody>
          <a:bodyPr wrap="square" rtlCol="0">
            <a:spAutoFit/>
          </a:bodyPr>
          <a:lstStyle/>
          <a:p>
            <a:pPr>
              <a:lnSpc>
                <a:spcPct val="85000"/>
              </a:lnSpc>
              <a:spcAft>
                <a:spcPts val="1200"/>
              </a:spcAft>
            </a:pPr>
            <a:r>
              <a:rPr lang="en-US" sz="2400" b="1" dirty="0"/>
              <a:t>Atmosphere = Fluid</a:t>
            </a:r>
          </a:p>
          <a:p>
            <a:pPr>
              <a:lnSpc>
                <a:spcPct val="85000"/>
              </a:lnSpc>
              <a:spcAft>
                <a:spcPts val="1200"/>
              </a:spcAft>
            </a:pPr>
            <a:r>
              <a:rPr lang="en-US" sz="2000" dirty="0"/>
              <a:t>Propagation of </a:t>
            </a:r>
            <a:r>
              <a:rPr lang="en-US" sz="2000" dirty="0" err="1"/>
              <a:t>ElectroMagnetic</a:t>
            </a:r>
            <a:r>
              <a:rPr lang="en-US" sz="2000" dirty="0"/>
              <a:t> (EM) waves in the atmosphere are subject to bending and interference from temperature profiles and the presence of water vapor</a:t>
            </a:r>
          </a:p>
          <a:p>
            <a:pPr>
              <a:lnSpc>
                <a:spcPct val="85000"/>
              </a:lnSpc>
              <a:spcAft>
                <a:spcPts val="1200"/>
              </a:spcAft>
            </a:pPr>
            <a:r>
              <a:rPr lang="en-US" sz="2000" dirty="0"/>
              <a:t>Atmospheric conditions change the index of refraction of the EM waves causing them to bend and changing the expected location of the signal from the target.</a:t>
            </a:r>
          </a:p>
        </p:txBody>
      </p:sp>
      <p:sp>
        <p:nvSpPr>
          <p:cNvPr id="11" name="Title 1">
            <a:extLst>
              <a:ext uri="{FF2B5EF4-FFF2-40B4-BE49-F238E27FC236}">
                <a16:creationId xmlns:a16="http://schemas.microsoft.com/office/drawing/2014/main" id="{11E653BE-1248-4C72-ACA6-A5F32BFCC22D}"/>
              </a:ext>
            </a:extLst>
          </p:cNvPr>
          <p:cNvSpPr txBox="1">
            <a:spLocks/>
          </p:cNvSpPr>
          <p:nvPr/>
        </p:nvSpPr>
        <p:spPr bwMode="auto">
          <a:xfrm>
            <a:off x="459667" y="76200"/>
            <a:ext cx="11466596"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nSpc>
                <a:spcPct val="120000"/>
              </a:lnSpc>
            </a:pPr>
            <a:r>
              <a:rPr lang="en-US" kern="0" dirty="0"/>
              <a:t>Atmospheric Effects on Electromagnetic (EM) Waves (1 of 2)</a:t>
            </a:r>
            <a:br>
              <a:rPr lang="en-US" kern="0" dirty="0"/>
            </a:br>
            <a:r>
              <a:rPr lang="en-US" sz="2400" kern="0" dirty="0">
                <a:solidFill>
                  <a:schemeClr val="tx1"/>
                </a:solidFill>
              </a:rPr>
              <a:t> </a:t>
            </a:r>
            <a:endParaRPr lang="en-US" kern="0" dirty="0">
              <a:solidFill>
                <a:schemeClr val="tx1"/>
              </a:solidFill>
            </a:endParaRPr>
          </a:p>
        </p:txBody>
      </p:sp>
    </p:spTree>
    <p:extLst>
      <p:ext uri="{BB962C8B-B14F-4D97-AF65-F5344CB8AC3E}">
        <p14:creationId xmlns:p14="http://schemas.microsoft.com/office/powerpoint/2010/main" val="4218167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3B9BF5-3791-41C6-8A62-F1FBD83C9083}"/>
              </a:ext>
            </a:extLst>
          </p:cNvPr>
          <p:cNvSpPr>
            <a:spLocks noGrp="1"/>
          </p:cNvSpPr>
          <p:nvPr>
            <p:ph type="sldNum" sz="quarter" idx="12"/>
          </p:nvPr>
        </p:nvSpPr>
        <p:spPr/>
        <p:txBody>
          <a:bodyPr/>
          <a:lstStyle/>
          <a:p>
            <a:fld id="{F4B5699E-54A8-4AFE-A436-85B64C676A26}" type="slidenum">
              <a:rPr lang="en-US" smtClean="0"/>
              <a:t>37</a:t>
            </a:fld>
            <a:endParaRPr lang="en-US"/>
          </a:p>
        </p:txBody>
      </p:sp>
      <p:sp>
        <p:nvSpPr>
          <p:cNvPr id="5" name="Rectangle 4">
            <a:extLst>
              <a:ext uri="{FF2B5EF4-FFF2-40B4-BE49-F238E27FC236}">
                <a16:creationId xmlns:a16="http://schemas.microsoft.com/office/drawing/2014/main" id="{C306FFC2-9F7A-4760-BDF3-132BF2A2232B}"/>
              </a:ext>
            </a:extLst>
          </p:cNvPr>
          <p:cNvSpPr/>
          <p:nvPr/>
        </p:nvSpPr>
        <p:spPr>
          <a:xfrm>
            <a:off x="914400" y="0"/>
            <a:ext cx="11098060" cy="1077218"/>
          </a:xfrm>
          <a:prstGeom prst="rect">
            <a:avLst/>
          </a:prstGeom>
        </p:spPr>
        <p:txBody>
          <a:bodyPr wrap="square">
            <a:spAutoFit/>
          </a:bodyPr>
          <a:lstStyle/>
          <a:p>
            <a:r>
              <a:rPr lang="en-US" kern="0" dirty="0">
                <a:solidFill>
                  <a:schemeClr val="bg1"/>
                </a:solidFill>
              </a:rPr>
              <a:t>Atmospheric Effects on Electromagnetic (EM) Waves (2 of 2)</a:t>
            </a:r>
            <a:br>
              <a:rPr lang="en-US" kern="0" dirty="0">
                <a:solidFill>
                  <a:schemeClr val="bg1"/>
                </a:solidFill>
              </a:rPr>
            </a:br>
            <a:endParaRPr lang="en-US" dirty="0">
              <a:solidFill>
                <a:schemeClr val="bg1"/>
              </a:solidFill>
            </a:endParaRPr>
          </a:p>
        </p:txBody>
      </p:sp>
      <p:sp>
        <p:nvSpPr>
          <p:cNvPr id="6" name="Slide Number Placeholder 2">
            <a:extLst>
              <a:ext uri="{FF2B5EF4-FFF2-40B4-BE49-F238E27FC236}">
                <a16:creationId xmlns:a16="http://schemas.microsoft.com/office/drawing/2014/main" id="{861560CB-9321-414E-A3B0-B67244C18DCF}"/>
              </a:ext>
            </a:extLst>
          </p:cNvPr>
          <p:cNvSpPr txBox="1">
            <a:spLocks/>
          </p:cNvSpPr>
          <p:nvPr/>
        </p:nvSpPr>
        <p:spPr>
          <a:xfrm>
            <a:off x="10893288" y="6477001"/>
            <a:ext cx="821634" cy="340935"/>
          </a:xfrm>
          <a:prstGeom prst="rect">
            <a:avLst/>
          </a:prstGeom>
        </p:spPr>
        <p:txBody>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F4B5699E-54A8-4AFE-A436-85B64C676A26}" type="slidenum">
              <a:rPr lang="en-US" smtClean="0"/>
              <a:pPr/>
              <a:t>37</a:t>
            </a:fld>
            <a:endParaRPr lang="en-US"/>
          </a:p>
        </p:txBody>
      </p:sp>
      <p:sp>
        <p:nvSpPr>
          <p:cNvPr id="7" name="Rectangle 6">
            <a:extLst>
              <a:ext uri="{FF2B5EF4-FFF2-40B4-BE49-F238E27FC236}">
                <a16:creationId xmlns:a16="http://schemas.microsoft.com/office/drawing/2014/main" id="{F77DB5AD-B00A-42FE-A04D-B83D932C692F}"/>
              </a:ext>
            </a:extLst>
          </p:cNvPr>
          <p:cNvSpPr/>
          <p:nvPr/>
        </p:nvSpPr>
        <p:spPr>
          <a:xfrm>
            <a:off x="459667" y="6116337"/>
            <a:ext cx="9928860" cy="430887"/>
          </a:xfrm>
          <a:prstGeom prst="rect">
            <a:avLst/>
          </a:prstGeom>
        </p:spPr>
        <p:txBody>
          <a:bodyPr wrap="square">
            <a:spAutoFit/>
          </a:bodyPr>
          <a:lstStyle/>
          <a:p>
            <a:pPr algn="ctr"/>
            <a:r>
              <a:rPr lang="en-US" sz="1100" dirty="0"/>
              <a:t>Publisher: </a:t>
            </a:r>
            <a:r>
              <a:rPr lang="en-US" sz="1100" dirty="0">
                <a:hlinkClick r:id="rId2"/>
              </a:rPr>
              <a:t>Christian Wolff</a:t>
            </a:r>
            <a:r>
              <a:rPr lang="en-US" sz="1100" dirty="0"/>
              <a:t> Text is available under the </a:t>
            </a:r>
            <a:r>
              <a:rPr lang="en-US" sz="1100" dirty="0">
                <a:hlinkClick r:id="rId3"/>
              </a:rPr>
              <a:t>GNU Free Documentation License</a:t>
            </a:r>
            <a:r>
              <a:rPr lang="en-US" sz="1100" dirty="0"/>
              <a:t>, and the</a:t>
            </a:r>
            <a:br>
              <a:rPr lang="en-US" sz="1100" dirty="0"/>
            </a:br>
            <a:r>
              <a:rPr lang="en-US" sz="1100" dirty="0">
                <a:hlinkClick r:id="rId4"/>
              </a:rPr>
              <a:t>Creative Commons Attribution-Share Alike 3.0 </a:t>
            </a:r>
            <a:r>
              <a:rPr lang="en-US" sz="1100" dirty="0" err="1">
                <a:hlinkClick r:id="rId4"/>
              </a:rPr>
              <a:t>Unported</a:t>
            </a:r>
            <a:r>
              <a:rPr lang="en-US" sz="1100" dirty="0"/>
              <a:t> license, </a:t>
            </a:r>
          </a:p>
        </p:txBody>
      </p:sp>
      <p:sp>
        <p:nvSpPr>
          <p:cNvPr id="8" name="Rectangle 7">
            <a:extLst>
              <a:ext uri="{FF2B5EF4-FFF2-40B4-BE49-F238E27FC236}">
                <a16:creationId xmlns:a16="http://schemas.microsoft.com/office/drawing/2014/main" id="{2BC68734-AA43-4FFA-8EA3-30260213B5CB}"/>
              </a:ext>
            </a:extLst>
          </p:cNvPr>
          <p:cNvSpPr/>
          <p:nvPr/>
        </p:nvSpPr>
        <p:spPr>
          <a:xfrm>
            <a:off x="3602917" y="6527341"/>
            <a:ext cx="3713261" cy="276999"/>
          </a:xfrm>
          <a:prstGeom prst="rect">
            <a:avLst/>
          </a:prstGeom>
        </p:spPr>
        <p:txBody>
          <a:bodyPr wrap="none">
            <a:spAutoFit/>
          </a:bodyPr>
          <a:lstStyle/>
          <a:p>
            <a:r>
              <a:rPr lang="en-US" sz="1200" dirty="0"/>
              <a:t>http://www.radartutorial.eu/07.waves/wa17.en.html</a:t>
            </a:r>
          </a:p>
        </p:txBody>
      </p:sp>
      <p:pic>
        <p:nvPicPr>
          <p:cNvPr id="9" name="Picture 3">
            <a:extLst>
              <a:ext uri="{FF2B5EF4-FFF2-40B4-BE49-F238E27FC236}">
                <a16:creationId xmlns:a16="http://schemas.microsoft.com/office/drawing/2014/main" id="{63BD3F8A-2225-440F-B62A-3C5A2ADFE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6534" y="843551"/>
            <a:ext cx="7827314" cy="3950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C3ED2893-0B0B-4923-806D-3C6D82746198}"/>
              </a:ext>
            </a:extLst>
          </p:cNvPr>
          <p:cNvSpPr txBox="1"/>
          <p:nvPr/>
        </p:nvSpPr>
        <p:spPr>
          <a:xfrm>
            <a:off x="401747" y="5199450"/>
            <a:ext cx="10823965" cy="877163"/>
          </a:xfrm>
          <a:prstGeom prst="rect">
            <a:avLst/>
          </a:prstGeom>
          <a:noFill/>
        </p:spPr>
        <p:txBody>
          <a:bodyPr wrap="square" rtlCol="0">
            <a:spAutoFit/>
          </a:bodyPr>
          <a:lstStyle/>
          <a:p>
            <a:pPr>
              <a:lnSpc>
                <a:spcPct val="85000"/>
              </a:lnSpc>
            </a:pPr>
            <a:r>
              <a:rPr lang="en-US" sz="2000" dirty="0"/>
              <a:t>Kinks are inversions of temperature </a:t>
            </a:r>
          </a:p>
          <a:p>
            <a:pPr marL="342900" indent="-342900">
              <a:lnSpc>
                <a:spcPct val="85000"/>
              </a:lnSpc>
              <a:buFont typeface="Arial" panose="020B0604020202020204" pitchFamily="34" charset="0"/>
              <a:buChar char="•"/>
            </a:pPr>
            <a:r>
              <a:rPr lang="en-US" sz="2000" dirty="0"/>
              <a:t>In the ocean the surface duct is formed when the surface water is warmed by the sun</a:t>
            </a:r>
          </a:p>
          <a:p>
            <a:pPr marL="342900" indent="-342900">
              <a:lnSpc>
                <a:spcPct val="85000"/>
              </a:lnSpc>
              <a:spcAft>
                <a:spcPts val="1200"/>
              </a:spcAft>
              <a:buFont typeface="Arial" panose="020B0604020202020204" pitchFamily="34" charset="0"/>
              <a:buChar char="•"/>
            </a:pPr>
            <a:r>
              <a:rPr lang="en-US" sz="2000" dirty="0"/>
              <a:t>In the atmosphere ducts form when layers of warm air are found above the cooler air</a:t>
            </a:r>
          </a:p>
        </p:txBody>
      </p:sp>
      <p:sp>
        <p:nvSpPr>
          <p:cNvPr id="11" name="TextBox 10">
            <a:extLst>
              <a:ext uri="{FF2B5EF4-FFF2-40B4-BE49-F238E27FC236}">
                <a16:creationId xmlns:a16="http://schemas.microsoft.com/office/drawing/2014/main" id="{72CA3795-395E-4C95-95DE-8CED515B1BD5}"/>
              </a:ext>
            </a:extLst>
          </p:cNvPr>
          <p:cNvSpPr txBox="1"/>
          <p:nvPr/>
        </p:nvSpPr>
        <p:spPr>
          <a:xfrm>
            <a:off x="401747" y="1264795"/>
            <a:ext cx="4014787" cy="3745641"/>
          </a:xfrm>
          <a:prstGeom prst="rect">
            <a:avLst/>
          </a:prstGeom>
          <a:noFill/>
        </p:spPr>
        <p:txBody>
          <a:bodyPr wrap="square" rtlCol="0">
            <a:spAutoFit/>
          </a:bodyPr>
          <a:lstStyle/>
          <a:p>
            <a:pPr>
              <a:lnSpc>
                <a:spcPct val="85000"/>
              </a:lnSpc>
              <a:spcAft>
                <a:spcPts val="1200"/>
              </a:spcAft>
            </a:pPr>
            <a:r>
              <a:rPr lang="en-US" sz="2400" b="1" dirty="0"/>
              <a:t>Ducting</a:t>
            </a:r>
          </a:p>
          <a:p>
            <a:pPr>
              <a:lnSpc>
                <a:spcPct val="85000"/>
              </a:lnSpc>
              <a:spcAft>
                <a:spcPts val="1200"/>
              </a:spcAft>
            </a:pPr>
            <a:r>
              <a:rPr lang="en-US" sz="2000" dirty="0"/>
              <a:t>A kink in the temperature profile causes the formation of ducts (in both sonar and radar waves)</a:t>
            </a:r>
          </a:p>
          <a:p>
            <a:pPr marL="342900" indent="-342900">
              <a:lnSpc>
                <a:spcPct val="85000"/>
              </a:lnSpc>
              <a:spcAft>
                <a:spcPts val="1200"/>
              </a:spcAft>
              <a:buFont typeface="Arial" panose="020B0604020202020204" pitchFamily="34" charset="0"/>
              <a:buChar char="•"/>
            </a:pPr>
            <a:r>
              <a:rPr lang="en-US" sz="2000" dirty="0"/>
              <a:t>Scattering:  ducts create the opportunity for the waves to interfere with each other as they pass through temperature layers</a:t>
            </a:r>
          </a:p>
          <a:p>
            <a:pPr marL="342900" indent="-342900">
              <a:lnSpc>
                <a:spcPct val="85000"/>
              </a:lnSpc>
              <a:spcAft>
                <a:spcPts val="1200"/>
              </a:spcAft>
              <a:buFont typeface="Arial" panose="020B0604020202020204" pitchFamily="34" charset="0"/>
              <a:buChar char="•"/>
            </a:pPr>
            <a:r>
              <a:rPr lang="en-US" sz="2000" dirty="0"/>
              <a:t>Dead Zones:  ducts can create zones where waves are diverted away from that area</a:t>
            </a:r>
          </a:p>
        </p:txBody>
      </p:sp>
    </p:spTree>
    <p:extLst>
      <p:ext uri="{BB962C8B-B14F-4D97-AF65-F5344CB8AC3E}">
        <p14:creationId xmlns:p14="http://schemas.microsoft.com/office/powerpoint/2010/main" val="2250068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3A8B-0332-4A98-83C6-72B4C43E18E5}"/>
              </a:ext>
            </a:extLst>
          </p:cNvPr>
          <p:cNvSpPr>
            <a:spLocks noGrp="1"/>
          </p:cNvSpPr>
          <p:nvPr>
            <p:ph type="ctrTitle"/>
          </p:nvPr>
        </p:nvSpPr>
        <p:spPr>
          <a:xfrm>
            <a:off x="940905" y="1501775"/>
            <a:ext cx="10363200" cy="1470025"/>
          </a:xfrm>
        </p:spPr>
        <p:txBody>
          <a:bodyPr/>
          <a:lstStyle/>
          <a:p>
            <a:r>
              <a:rPr lang="en-US" dirty="0">
                <a:solidFill>
                  <a:schemeClr val="tx1"/>
                </a:solidFill>
              </a:rPr>
              <a:t>Now that you see environmental conditions affect the performance of systems</a:t>
            </a:r>
          </a:p>
        </p:txBody>
      </p:sp>
      <p:sp>
        <p:nvSpPr>
          <p:cNvPr id="3" name="Subtitle 2">
            <a:extLst>
              <a:ext uri="{FF2B5EF4-FFF2-40B4-BE49-F238E27FC236}">
                <a16:creationId xmlns:a16="http://schemas.microsoft.com/office/drawing/2014/main" id="{D74195C1-1605-4264-A612-D078C4C3C0DA}"/>
              </a:ext>
            </a:extLst>
          </p:cNvPr>
          <p:cNvSpPr>
            <a:spLocks noGrp="1"/>
          </p:cNvSpPr>
          <p:nvPr>
            <p:ph type="subTitle" idx="1"/>
          </p:nvPr>
        </p:nvSpPr>
        <p:spPr>
          <a:xfrm>
            <a:off x="1855305" y="3009901"/>
            <a:ext cx="8534400" cy="1752600"/>
          </a:xfrm>
        </p:spPr>
        <p:txBody>
          <a:bodyPr/>
          <a:lstStyle/>
          <a:p>
            <a:r>
              <a:rPr lang="en-US" dirty="0">
                <a:solidFill>
                  <a:schemeClr val="bg1">
                    <a:lumMod val="50000"/>
                  </a:schemeClr>
                </a:solidFill>
              </a:rPr>
              <a:t>Where do you get it?</a:t>
            </a:r>
          </a:p>
          <a:p>
            <a:r>
              <a:rPr lang="en-US" dirty="0">
                <a:solidFill>
                  <a:schemeClr val="bg1">
                    <a:lumMod val="50000"/>
                  </a:schemeClr>
                </a:solidFill>
              </a:rPr>
              <a:t>How do might you use it?</a:t>
            </a:r>
          </a:p>
          <a:p>
            <a:r>
              <a:rPr lang="en-US" dirty="0">
                <a:solidFill>
                  <a:schemeClr val="bg1">
                    <a:lumMod val="50000"/>
                  </a:schemeClr>
                </a:solidFill>
              </a:rPr>
              <a:t>Why would you need geo-specific data?</a:t>
            </a:r>
          </a:p>
          <a:p>
            <a:r>
              <a:rPr lang="en-US" dirty="0">
                <a:solidFill>
                  <a:schemeClr val="bg1">
                    <a:lumMod val="50000"/>
                  </a:schemeClr>
                </a:solidFill>
              </a:rPr>
              <a:t>How to handle the complications in Federations</a:t>
            </a:r>
          </a:p>
        </p:txBody>
      </p:sp>
      <p:sp>
        <p:nvSpPr>
          <p:cNvPr id="4" name="Slide Number Placeholder 3">
            <a:extLst>
              <a:ext uri="{FF2B5EF4-FFF2-40B4-BE49-F238E27FC236}">
                <a16:creationId xmlns:a16="http://schemas.microsoft.com/office/drawing/2014/main" id="{801F75FB-8EF9-47A7-AD83-A6C99099EB4E}"/>
              </a:ext>
            </a:extLst>
          </p:cNvPr>
          <p:cNvSpPr>
            <a:spLocks noGrp="1"/>
          </p:cNvSpPr>
          <p:nvPr>
            <p:ph type="sldNum" sz="quarter" idx="12"/>
          </p:nvPr>
        </p:nvSpPr>
        <p:spPr/>
        <p:txBody>
          <a:bodyPr/>
          <a:lstStyle/>
          <a:p>
            <a:fld id="{F4B5699E-54A8-4AFE-A436-85B64C676A26}" type="slidenum">
              <a:rPr lang="en-US" smtClean="0"/>
              <a:t>38</a:t>
            </a:fld>
            <a:endParaRPr lang="en-US"/>
          </a:p>
        </p:txBody>
      </p:sp>
    </p:spTree>
    <p:extLst>
      <p:ext uri="{BB962C8B-B14F-4D97-AF65-F5344CB8AC3E}">
        <p14:creationId xmlns:p14="http://schemas.microsoft.com/office/powerpoint/2010/main" val="4121096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7060"/>
            <a:ext cx="11554540" cy="851450"/>
          </a:xfrm>
        </p:spPr>
        <p:txBody>
          <a:bodyPr>
            <a:noAutofit/>
          </a:bodyPr>
          <a:lstStyle/>
          <a:p>
            <a:pPr>
              <a:lnSpc>
                <a:spcPct val="85000"/>
              </a:lnSpc>
            </a:pPr>
            <a:r>
              <a:rPr lang="en-US" b="1" dirty="0"/>
              <a:t>How Do We Acquire and Manage Weather Data?</a:t>
            </a:r>
          </a:p>
        </p:txBody>
      </p:sp>
      <p:sp>
        <p:nvSpPr>
          <p:cNvPr id="4" name="Content Placeholder 3"/>
          <p:cNvSpPr>
            <a:spLocks noGrp="1"/>
          </p:cNvSpPr>
          <p:nvPr>
            <p:ph idx="1"/>
          </p:nvPr>
        </p:nvSpPr>
        <p:spPr>
          <a:xfrm>
            <a:off x="318333" y="1166018"/>
            <a:ext cx="11553746" cy="5387182"/>
          </a:xfrm>
        </p:spPr>
        <p:txBody>
          <a:bodyPr>
            <a:noAutofit/>
          </a:bodyPr>
          <a:lstStyle/>
          <a:p>
            <a:pPr>
              <a:lnSpc>
                <a:spcPct val="85000"/>
              </a:lnSpc>
            </a:pPr>
            <a:r>
              <a:rPr lang="en-US" sz="2400" dirty="0"/>
              <a:t>Find the folks who do ocean and atmospheric modeling and understand the drivers and correlations among the ocean column and air column – so you know what’s important</a:t>
            </a:r>
          </a:p>
          <a:p>
            <a:pPr lvl="1">
              <a:lnSpc>
                <a:spcPct val="85000"/>
              </a:lnSpc>
            </a:pPr>
            <a:r>
              <a:rPr lang="en-US" sz="2000" b="1" dirty="0">
                <a:solidFill>
                  <a:schemeClr val="accent2">
                    <a:lumMod val="75000"/>
                  </a:schemeClr>
                </a:solidFill>
              </a:rPr>
              <a:t>NO, YOU are not going to do the modeling</a:t>
            </a:r>
          </a:p>
          <a:p>
            <a:pPr>
              <a:lnSpc>
                <a:spcPct val="85000"/>
              </a:lnSpc>
              <a:spcBef>
                <a:spcPts val="3000"/>
              </a:spcBef>
            </a:pPr>
            <a:r>
              <a:rPr lang="en-US" sz="2400" dirty="0"/>
              <a:t>Find the people who understand how to model the effects of the environment on your system </a:t>
            </a:r>
          </a:p>
          <a:p>
            <a:pPr>
              <a:lnSpc>
                <a:spcPct val="85000"/>
              </a:lnSpc>
              <a:spcBef>
                <a:spcPts val="3000"/>
              </a:spcBef>
            </a:pPr>
            <a:r>
              <a:rPr lang="en-US" sz="2400" dirty="0"/>
              <a:t>Find the people who know how to determine the critical factor</a:t>
            </a:r>
            <a:r>
              <a:rPr lang="en-US" sz="2400" dirty="0">
                <a:solidFill>
                  <a:schemeClr val="accent2">
                    <a:lumMod val="75000"/>
                  </a:schemeClr>
                </a:solidFill>
              </a:rPr>
              <a:t>:       	          </a:t>
            </a:r>
          </a:p>
          <a:p>
            <a:pPr marL="533386" lvl="1" indent="0">
              <a:lnSpc>
                <a:spcPct val="85000"/>
              </a:lnSpc>
              <a:spcBef>
                <a:spcPts val="1200"/>
              </a:spcBef>
              <a:buNone/>
            </a:pPr>
            <a:r>
              <a:rPr lang="en-US" sz="2000" dirty="0">
                <a:solidFill>
                  <a:schemeClr val="accent2">
                    <a:lumMod val="75000"/>
                  </a:schemeClr>
                </a:solidFill>
              </a:rPr>
              <a:t> </a:t>
            </a:r>
            <a:r>
              <a:rPr lang="en-US" sz="2000" b="1" dirty="0">
                <a:solidFill>
                  <a:schemeClr val="accent2">
                    <a:lumMod val="75000"/>
                  </a:schemeClr>
                </a:solidFill>
              </a:rPr>
              <a:t>HOW MUCH IS ENOUGH TO INCLUDE FOR YOUR CASE</a:t>
            </a:r>
          </a:p>
          <a:p>
            <a:pPr>
              <a:lnSpc>
                <a:spcPct val="85000"/>
              </a:lnSpc>
              <a:spcBef>
                <a:spcPts val="3000"/>
              </a:spcBef>
            </a:pPr>
            <a:r>
              <a:rPr lang="en-US" sz="2400" dirty="0"/>
              <a:t>Determine how to compute the effects for your case</a:t>
            </a:r>
          </a:p>
          <a:p>
            <a:pPr lvl="1">
              <a:lnSpc>
                <a:spcPct val="85000"/>
              </a:lnSpc>
              <a:spcBef>
                <a:spcPts val="600"/>
              </a:spcBef>
            </a:pPr>
            <a:r>
              <a:rPr lang="en-US" sz="2000" dirty="0"/>
              <a:t>Will back of the envelope estimates be good enough?</a:t>
            </a:r>
          </a:p>
          <a:p>
            <a:pPr lvl="1">
              <a:lnSpc>
                <a:spcPct val="85000"/>
              </a:lnSpc>
              <a:spcBef>
                <a:spcPts val="600"/>
              </a:spcBef>
            </a:pPr>
            <a:r>
              <a:rPr lang="en-US" sz="2000" dirty="0"/>
              <a:t>Do you have to use a high powered computer to determine propagation paths for sound, GPS signals, Radar signals, weapons sensors?</a:t>
            </a:r>
          </a:p>
          <a:p>
            <a:pPr lvl="1">
              <a:lnSpc>
                <a:spcPct val="85000"/>
              </a:lnSpc>
              <a:spcBef>
                <a:spcPts val="600"/>
              </a:spcBef>
            </a:pPr>
            <a:r>
              <a:rPr lang="en-US" sz="2000" dirty="0"/>
              <a:t>What did the developers of these systems use – can you beg, borrow or steal? </a:t>
            </a:r>
          </a:p>
          <a:p>
            <a:pPr>
              <a:lnSpc>
                <a:spcPct val="85000"/>
              </a:lnSpc>
              <a:spcBef>
                <a:spcPts val="0"/>
              </a:spcBef>
            </a:pPr>
            <a:endParaRPr lang="en-US" sz="2400" dirty="0">
              <a:solidFill>
                <a:srgbClr val="FFFF00"/>
              </a:solidFill>
            </a:endParaRPr>
          </a:p>
        </p:txBody>
      </p:sp>
      <p:sp>
        <p:nvSpPr>
          <p:cNvPr id="2" name="Slide Number Placeholder 1"/>
          <p:cNvSpPr>
            <a:spLocks noGrp="1"/>
          </p:cNvSpPr>
          <p:nvPr>
            <p:ph type="sldNum" sz="quarter" idx="12"/>
          </p:nvPr>
        </p:nvSpPr>
        <p:spPr/>
        <p:txBody>
          <a:bodyPr/>
          <a:lstStyle/>
          <a:p>
            <a:fld id="{F4B5699E-54A8-4AFE-A436-85B64C676A26}" type="slidenum">
              <a:rPr lang="en-US" smtClean="0"/>
              <a:t>39</a:t>
            </a:fld>
            <a:endParaRPr lang="en-US"/>
          </a:p>
        </p:txBody>
      </p:sp>
    </p:spTree>
    <p:extLst>
      <p:ext uri="{BB962C8B-B14F-4D97-AF65-F5344CB8AC3E}">
        <p14:creationId xmlns:p14="http://schemas.microsoft.com/office/powerpoint/2010/main" val="3105660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3738" y="38910"/>
            <a:ext cx="4743606" cy="523220"/>
          </a:xfrm>
          <a:prstGeom prst="rect">
            <a:avLst/>
          </a:prstGeom>
          <a:noFill/>
        </p:spPr>
        <p:txBody>
          <a:bodyPr wrap="none" rtlCol="0">
            <a:spAutoFit/>
          </a:bodyPr>
          <a:lstStyle/>
          <a:p>
            <a:pPr algn="ctr"/>
            <a:r>
              <a:rPr lang="en-US" sz="2800" b="1" dirty="0">
                <a:solidFill>
                  <a:schemeClr val="bg1"/>
                </a:solidFill>
              </a:rPr>
              <a:t>Far More than Just a Map</a:t>
            </a:r>
          </a:p>
        </p:txBody>
      </p:sp>
      <p:sp>
        <p:nvSpPr>
          <p:cNvPr id="4" name="TextBox 3"/>
          <p:cNvSpPr txBox="1"/>
          <p:nvPr/>
        </p:nvSpPr>
        <p:spPr>
          <a:xfrm>
            <a:off x="290699" y="934715"/>
            <a:ext cx="11610601" cy="2554545"/>
          </a:xfrm>
          <a:prstGeom prst="rect">
            <a:avLst/>
          </a:prstGeom>
          <a:noFill/>
        </p:spPr>
        <p:txBody>
          <a:bodyPr wrap="square" rtlCol="0">
            <a:spAutoFit/>
          </a:bodyPr>
          <a:lstStyle/>
          <a:p>
            <a:r>
              <a:rPr lang="en-US" sz="2400" dirty="0"/>
              <a:t>The difference between a Map and a Simulation Environment is much like the difference between the novel “Phantom of the Opera” and the Broadway production “Phantom of the Opera”</a:t>
            </a:r>
          </a:p>
          <a:p>
            <a:endParaRPr lang="en-US" sz="1400" dirty="0"/>
          </a:p>
          <a:p>
            <a:r>
              <a:rPr lang="en-US" sz="2400" dirty="0"/>
              <a:t>Both contain the same “information” but one is a sensory, rich, and dynamically changing representation while the other is static and has little real value absent an intelligent reader</a:t>
            </a:r>
          </a:p>
        </p:txBody>
      </p:sp>
      <p:pic>
        <p:nvPicPr>
          <p:cNvPr id="2050" name="Picture 2" descr="C:\Users\rrichbou\Downloads\Phant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149" y="3624575"/>
            <a:ext cx="2621238" cy="2861608"/>
          </a:xfrm>
          <a:prstGeom prst="rect">
            <a:avLst/>
          </a:prstGeom>
          <a:noFill/>
          <a:effectLst>
            <a:outerShdw blurRad="165100" dist="38100" dir="2700000" sx="101000" sy="101000" algn="tl" rotWithShape="0">
              <a:schemeClr val="tx1"/>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01973" y="3691628"/>
            <a:ext cx="3155324" cy="2585323"/>
          </a:xfrm>
          <a:prstGeom prst="rect">
            <a:avLst/>
          </a:prstGeom>
          <a:noFill/>
        </p:spPr>
        <p:txBody>
          <a:bodyPr wrap="square" rtlCol="0">
            <a:spAutoFit/>
          </a:bodyPr>
          <a:lstStyle/>
          <a:p>
            <a:pPr algn="ctr"/>
            <a:r>
              <a:rPr lang="en-US" sz="1800" b="1" dirty="0"/>
              <a:t>A musical by Andrew Lloyd Weber, based on the original </a:t>
            </a:r>
            <a:r>
              <a:rPr lang="fr-FR" sz="1800" b="1" dirty="0"/>
              <a:t>French </a:t>
            </a:r>
            <a:r>
              <a:rPr lang="fr-FR" sz="1800" b="1" dirty="0" err="1"/>
              <a:t>novel</a:t>
            </a:r>
            <a:r>
              <a:rPr lang="fr-FR" sz="1800" b="1" dirty="0"/>
              <a:t>  </a:t>
            </a:r>
            <a:r>
              <a:rPr lang="fr-FR" sz="1800" b="1" i="1" dirty="0">
                <a:hlinkClick r:id="rId3" tooltip="The Phantom of the Opera"/>
              </a:rPr>
              <a:t>Le Fantôme de l'Opéra</a:t>
            </a:r>
            <a:r>
              <a:rPr lang="fr-FR" sz="1800" b="1" dirty="0"/>
              <a:t> by </a:t>
            </a:r>
            <a:r>
              <a:rPr lang="fr-FR" sz="1800" b="1" dirty="0">
                <a:hlinkClick r:id="rId4" tooltip="Gaston Leroux"/>
              </a:rPr>
              <a:t>Gaston Leroux</a:t>
            </a:r>
            <a:r>
              <a:rPr lang="fr-FR" sz="1800" b="1" dirty="0"/>
              <a:t>, </a:t>
            </a:r>
          </a:p>
          <a:p>
            <a:pPr algn="ctr"/>
            <a:r>
              <a:rPr lang="en-US" sz="1800" b="1" dirty="0"/>
              <a:t>Source: https://en.wikipedia.org/w/index.php?curid=1967136</a:t>
            </a:r>
          </a:p>
        </p:txBody>
      </p:sp>
      <p:pic>
        <p:nvPicPr>
          <p:cNvPr id="2051" name="Picture 3" descr="C:\Users\rrichbou\Downloads\PhantomoftheOpera-BoatScen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2884" y="3326885"/>
            <a:ext cx="3653967" cy="3004159"/>
          </a:xfrm>
          <a:prstGeom prst="rect">
            <a:avLst/>
          </a:prstGeom>
          <a:noFill/>
          <a:effectLst>
            <a:glow rad="228600">
              <a:srgbClr val="0070C0">
                <a:alpha val="82000"/>
              </a:srgbClr>
            </a:glow>
            <a:softEdge rad="0"/>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F4B5699E-54A8-4AFE-A436-85B64C676A26}" type="slidenum">
              <a:rPr lang="en-US" smtClean="0"/>
              <a:t>4</a:t>
            </a:fld>
            <a:endParaRPr lang="en-US"/>
          </a:p>
        </p:txBody>
      </p:sp>
    </p:spTree>
    <p:extLst>
      <p:ext uri="{BB962C8B-B14F-4D97-AF65-F5344CB8AC3E}">
        <p14:creationId xmlns:p14="http://schemas.microsoft.com/office/powerpoint/2010/main" val="258258413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Rules of Thumb </a:t>
            </a:r>
          </a:p>
        </p:txBody>
      </p:sp>
      <p:sp>
        <p:nvSpPr>
          <p:cNvPr id="3" name="Content Placeholder 2"/>
          <p:cNvSpPr>
            <a:spLocks noGrp="1"/>
          </p:cNvSpPr>
          <p:nvPr>
            <p:ph idx="1"/>
          </p:nvPr>
        </p:nvSpPr>
        <p:spPr>
          <a:xfrm>
            <a:off x="726204" y="1162209"/>
            <a:ext cx="10945654" cy="4983163"/>
          </a:xfrm>
        </p:spPr>
        <p:txBody>
          <a:bodyPr>
            <a:noAutofit/>
          </a:bodyPr>
          <a:lstStyle/>
          <a:p>
            <a:pPr>
              <a:lnSpc>
                <a:spcPct val="85000"/>
              </a:lnSpc>
            </a:pPr>
            <a:r>
              <a:rPr lang="en-US" dirty="0"/>
              <a:t>Geo-typical vs Geo-specific</a:t>
            </a:r>
          </a:p>
          <a:p>
            <a:pPr lvl="1">
              <a:lnSpc>
                <a:spcPct val="85000"/>
              </a:lnSpc>
            </a:pPr>
            <a:r>
              <a:rPr lang="en-US" dirty="0"/>
              <a:t>Train as close to geo-specific as possible in mission preparation</a:t>
            </a:r>
          </a:p>
          <a:p>
            <a:pPr lvl="1">
              <a:lnSpc>
                <a:spcPct val="85000"/>
              </a:lnSpc>
            </a:pPr>
            <a:r>
              <a:rPr lang="en-US" dirty="0"/>
              <a:t>Train with geo-typical when training for skill development</a:t>
            </a:r>
          </a:p>
          <a:p>
            <a:pPr>
              <a:lnSpc>
                <a:spcPct val="85000"/>
              </a:lnSpc>
              <a:spcBef>
                <a:spcPts val="1800"/>
              </a:spcBef>
            </a:pPr>
            <a:r>
              <a:rPr lang="en-US" dirty="0"/>
              <a:t>Constructive or Constructive and Virtual</a:t>
            </a:r>
          </a:p>
          <a:p>
            <a:pPr lvl="1">
              <a:lnSpc>
                <a:spcPct val="85000"/>
              </a:lnSpc>
            </a:pPr>
            <a:r>
              <a:rPr lang="en-US" dirty="0"/>
              <a:t>Use Climatic data for the time of year you want</a:t>
            </a:r>
          </a:p>
          <a:p>
            <a:pPr>
              <a:lnSpc>
                <a:spcPct val="85000"/>
              </a:lnSpc>
              <a:spcBef>
                <a:spcPts val="1800"/>
              </a:spcBef>
            </a:pPr>
            <a:r>
              <a:rPr lang="en-US" dirty="0"/>
              <a:t>LVC</a:t>
            </a:r>
          </a:p>
          <a:p>
            <a:pPr lvl="1">
              <a:lnSpc>
                <a:spcPct val="85000"/>
              </a:lnSpc>
            </a:pPr>
            <a:r>
              <a:rPr lang="en-US" dirty="0"/>
              <a:t>If you have live assets with sensors, use WEATHER data (</a:t>
            </a:r>
            <a:r>
              <a:rPr lang="en-US" dirty="0" err="1"/>
              <a:t>Nowcasts</a:t>
            </a:r>
            <a:r>
              <a:rPr lang="en-US" dirty="0"/>
              <a:t> and Forecasts) NOT climate</a:t>
            </a:r>
          </a:p>
          <a:p>
            <a:pPr lvl="2">
              <a:lnSpc>
                <a:spcPct val="85000"/>
              </a:lnSpc>
            </a:pPr>
            <a:r>
              <a:rPr lang="en-US" sz="2800" b="1" i="1" dirty="0">
                <a:solidFill>
                  <a:srgbClr val="2B56AB"/>
                </a:solidFill>
              </a:rPr>
              <a:t>Remember the whales</a:t>
            </a:r>
          </a:p>
          <a:p>
            <a:pPr lvl="2">
              <a:lnSpc>
                <a:spcPct val="85000"/>
              </a:lnSpc>
            </a:pPr>
            <a:r>
              <a:rPr lang="en-US" sz="2800" dirty="0"/>
              <a:t>War story from MC02:  </a:t>
            </a:r>
          </a:p>
          <a:p>
            <a:pPr lvl="3">
              <a:lnSpc>
                <a:spcPct val="85000"/>
              </a:lnSpc>
            </a:pPr>
            <a:r>
              <a:rPr lang="en-US" sz="2400" dirty="0"/>
              <a:t>Where are my</a:t>
            </a:r>
            <a:r>
              <a:rPr lang="en-US" sz="2400" dirty="0">
                <a:solidFill>
                  <a:schemeClr val="accent2">
                    <a:lumMod val="75000"/>
                  </a:schemeClr>
                </a:solidFill>
              </a:rPr>
              <a:t> @#$^&amp;^%%$%$%# </a:t>
            </a:r>
            <a:r>
              <a:rPr lang="en-US" sz="2400" dirty="0"/>
              <a:t>planes?</a:t>
            </a:r>
          </a:p>
        </p:txBody>
      </p:sp>
      <p:sp>
        <p:nvSpPr>
          <p:cNvPr id="4" name="Slide Number Placeholder 3"/>
          <p:cNvSpPr>
            <a:spLocks noGrp="1"/>
          </p:cNvSpPr>
          <p:nvPr>
            <p:ph type="sldNum" sz="quarter" idx="12"/>
          </p:nvPr>
        </p:nvSpPr>
        <p:spPr/>
        <p:txBody>
          <a:bodyPr/>
          <a:lstStyle/>
          <a:p>
            <a:fld id="{F4B5699E-54A8-4AFE-A436-85B64C676A26}" type="slidenum">
              <a:rPr lang="en-US" smtClean="0"/>
              <a:t>40</a:t>
            </a:fld>
            <a:endParaRPr lang="en-US"/>
          </a:p>
        </p:txBody>
      </p:sp>
    </p:spTree>
    <p:extLst>
      <p:ext uri="{BB962C8B-B14F-4D97-AF65-F5344CB8AC3E}">
        <p14:creationId xmlns:p14="http://schemas.microsoft.com/office/powerpoint/2010/main" val="3195382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476" y="-38910"/>
            <a:ext cx="11553746" cy="914400"/>
          </a:xfrm>
        </p:spPr>
        <p:txBody>
          <a:bodyPr>
            <a:normAutofit/>
          </a:bodyPr>
          <a:lstStyle/>
          <a:p>
            <a:r>
              <a:rPr lang="en-US" sz="2800" b="1" dirty="0"/>
              <a:t>War Story:  Why You Need to Talk to the Experts</a:t>
            </a:r>
          </a:p>
        </p:txBody>
      </p:sp>
      <p:sp>
        <p:nvSpPr>
          <p:cNvPr id="3" name="Content Placeholder 2"/>
          <p:cNvSpPr>
            <a:spLocks noGrp="1"/>
          </p:cNvSpPr>
          <p:nvPr>
            <p:ph idx="1"/>
          </p:nvPr>
        </p:nvSpPr>
        <p:spPr>
          <a:xfrm>
            <a:off x="623173" y="914400"/>
            <a:ext cx="10945654" cy="5791200"/>
          </a:xfrm>
        </p:spPr>
        <p:txBody>
          <a:bodyPr>
            <a:normAutofit/>
          </a:bodyPr>
          <a:lstStyle/>
          <a:p>
            <a:r>
              <a:rPr lang="en-US" b="1" dirty="0">
                <a:solidFill>
                  <a:schemeClr val="accent2">
                    <a:lumMod val="75000"/>
                  </a:schemeClr>
                </a:solidFill>
              </a:rPr>
              <a:t>Request:  I need ocean data for every 6 hours</a:t>
            </a:r>
          </a:p>
          <a:p>
            <a:pPr lvl="1"/>
            <a:r>
              <a:rPr lang="en-US" b="1" dirty="0">
                <a:solidFill>
                  <a:srgbClr val="0070C0"/>
                </a:solidFill>
              </a:rPr>
              <a:t>Answer:  Okay, I can do that, but what do your sensor models use to compute sound propagation?</a:t>
            </a:r>
          </a:p>
          <a:p>
            <a:pPr marL="1371600" lvl="3" indent="0">
              <a:buNone/>
            </a:pPr>
            <a:r>
              <a:rPr lang="en-US" sz="2400" b="1" dirty="0">
                <a:solidFill>
                  <a:schemeClr val="accent2">
                    <a:lumMod val="75000"/>
                  </a:schemeClr>
                </a:solidFill>
              </a:rPr>
              <a:t>                                                                       Much head scratching</a:t>
            </a:r>
          </a:p>
          <a:p>
            <a:r>
              <a:rPr lang="en-US" b="1" dirty="0">
                <a:solidFill>
                  <a:schemeClr val="accent2">
                    <a:lumMod val="75000"/>
                  </a:schemeClr>
                </a:solidFill>
              </a:rPr>
              <a:t>Response:  acoustic sound channel model</a:t>
            </a:r>
            <a:endParaRPr lang="en-US" b="1" dirty="0"/>
          </a:p>
          <a:p>
            <a:pPr marL="1371600" lvl="3" indent="0">
              <a:buNone/>
            </a:pPr>
            <a:r>
              <a:rPr lang="en-US" sz="2400" b="1" dirty="0">
                <a:solidFill>
                  <a:srgbClr val="0070C0"/>
                </a:solidFill>
              </a:rPr>
              <a:t>Answer:  But you are in the Persian Gulf – there are no sound channels in the Persian Gulf – a sound channel is a “blue water”  deep ocean phenomenon</a:t>
            </a:r>
          </a:p>
          <a:p>
            <a:pPr marL="1371600" lvl="3" indent="0">
              <a:buNone/>
            </a:pPr>
            <a:endParaRPr lang="en-US" sz="2400" b="1" dirty="0">
              <a:solidFill>
                <a:srgbClr val="00B0F0"/>
              </a:solidFill>
            </a:endParaRPr>
          </a:p>
          <a:p>
            <a:pPr marL="114300" indent="0">
              <a:buNone/>
            </a:pPr>
            <a:r>
              <a:rPr lang="en-US" b="1" dirty="0"/>
              <a:t>Moral of the story:  the models and the environment have to work together using the right data for the right models – and at the accuracy and resolution you really need for your problem</a:t>
            </a:r>
          </a:p>
          <a:p>
            <a:endParaRPr lang="en-US" b="1" dirty="0">
              <a:solidFill>
                <a:schemeClr val="accent2">
                  <a:lumMod val="75000"/>
                </a:schemeClr>
              </a:solidFill>
            </a:endParaRPr>
          </a:p>
        </p:txBody>
      </p:sp>
      <p:sp>
        <p:nvSpPr>
          <p:cNvPr id="4" name="Slide Number Placeholder 3"/>
          <p:cNvSpPr>
            <a:spLocks noGrp="1"/>
          </p:cNvSpPr>
          <p:nvPr>
            <p:ph type="sldNum" sz="quarter" idx="12"/>
          </p:nvPr>
        </p:nvSpPr>
        <p:spPr/>
        <p:txBody>
          <a:bodyPr/>
          <a:lstStyle/>
          <a:p>
            <a:fld id="{F4B5699E-54A8-4AFE-A436-85B64C676A26}" type="slidenum">
              <a:rPr lang="en-US" smtClean="0"/>
              <a:t>41</a:t>
            </a:fld>
            <a:endParaRPr lang="en-US"/>
          </a:p>
        </p:txBody>
      </p:sp>
      <p:pic>
        <p:nvPicPr>
          <p:cNvPr id="2050" name="Picture 2" descr="C:\Users\snumrich\AppData\Local\Microsoft\Windows\Temporary Internet Files\Content.IE5\DZZHEKR1\scratching-head-smiley-emoticon[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664" y="1828800"/>
            <a:ext cx="1125370" cy="8286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numrich\AppData\Local\Microsoft\Windows\Temporary Internet Files\Content.IE5\K1PVJ3H0\iStock_000014068263XSmal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036" y="3429000"/>
            <a:ext cx="1510889" cy="87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1343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51A9-704E-4C70-8FCC-9DA5D06617A2}"/>
              </a:ext>
            </a:extLst>
          </p:cNvPr>
          <p:cNvSpPr>
            <a:spLocks noGrp="1"/>
          </p:cNvSpPr>
          <p:nvPr>
            <p:ph type="title"/>
          </p:nvPr>
        </p:nvSpPr>
        <p:spPr>
          <a:xfrm>
            <a:off x="1360170" y="0"/>
            <a:ext cx="9677025" cy="841248"/>
          </a:xfrm>
        </p:spPr>
        <p:txBody>
          <a:bodyPr/>
          <a:lstStyle/>
          <a:p>
            <a:r>
              <a:rPr lang="en-US" sz="2800" dirty="0"/>
              <a:t>Federations Complicate Including Environment</a:t>
            </a:r>
          </a:p>
        </p:txBody>
      </p:sp>
      <p:sp>
        <p:nvSpPr>
          <p:cNvPr id="3" name="Content Placeholder 2">
            <a:extLst>
              <a:ext uri="{FF2B5EF4-FFF2-40B4-BE49-F238E27FC236}">
                <a16:creationId xmlns:a16="http://schemas.microsoft.com/office/drawing/2014/main" id="{FCE61E90-F57B-46D4-9FFF-30C3E3BA6942}"/>
              </a:ext>
            </a:extLst>
          </p:cNvPr>
          <p:cNvSpPr>
            <a:spLocks noGrp="1"/>
          </p:cNvSpPr>
          <p:nvPr>
            <p:ph idx="1"/>
          </p:nvPr>
        </p:nvSpPr>
        <p:spPr>
          <a:xfrm>
            <a:off x="721850" y="841248"/>
            <a:ext cx="10928351" cy="4890211"/>
          </a:xfrm>
        </p:spPr>
        <p:txBody>
          <a:bodyPr/>
          <a:lstStyle/>
          <a:p>
            <a:r>
              <a:rPr lang="en-US" dirty="0"/>
              <a:t>Now that we know we have to correlate the ENTIRE environment…</a:t>
            </a:r>
          </a:p>
          <a:p>
            <a:r>
              <a:rPr lang="en-US" dirty="0"/>
              <a:t>It’s much easier in a monolithic model or simulation.</a:t>
            </a:r>
          </a:p>
          <a:p>
            <a:pPr lvl="1"/>
            <a:r>
              <a:rPr lang="en-US" dirty="0"/>
              <a:t>One developer controls the entire environment</a:t>
            </a:r>
          </a:p>
          <a:p>
            <a:pPr lvl="1"/>
            <a:r>
              <a:rPr lang="en-US" dirty="0"/>
              <a:t>Direct provisioning is possible, but perhaps not the best choice for the time-varying atmosphere and ocean</a:t>
            </a:r>
          </a:p>
          <a:p>
            <a:r>
              <a:rPr lang="en-US" dirty="0"/>
              <a:t>Federations are composed of independently built federates</a:t>
            </a:r>
          </a:p>
          <a:p>
            <a:pPr lvl="1"/>
            <a:r>
              <a:rPr lang="en-US" dirty="0"/>
              <a:t>Multiple developers were not thinking across the needs of a larger federation</a:t>
            </a:r>
          </a:p>
          <a:p>
            <a:pPr lvl="1"/>
            <a:r>
              <a:rPr lang="en-US" dirty="0"/>
              <a:t>Terrain developers have long worked the problems of managing different terrain databases</a:t>
            </a:r>
          </a:p>
          <a:p>
            <a:pPr lvl="1"/>
            <a:r>
              <a:rPr lang="en-US" dirty="0"/>
              <a:t>Atmosphere and Ocean have to be mutually coordinated and are time varying</a:t>
            </a:r>
          </a:p>
          <a:p>
            <a:pPr lvl="1"/>
            <a:r>
              <a:rPr lang="en-US" dirty="0"/>
              <a:t>Servers exist and fill the need for serving the same data to all sensors and platforms</a:t>
            </a:r>
          </a:p>
          <a:p>
            <a:pPr lvl="1"/>
            <a:endParaRPr lang="en-US" dirty="0"/>
          </a:p>
        </p:txBody>
      </p:sp>
      <p:sp>
        <p:nvSpPr>
          <p:cNvPr id="4" name="Slide Number Placeholder 3">
            <a:extLst>
              <a:ext uri="{FF2B5EF4-FFF2-40B4-BE49-F238E27FC236}">
                <a16:creationId xmlns:a16="http://schemas.microsoft.com/office/drawing/2014/main" id="{6713193C-398F-4190-BD1A-1B7162F3EADC}"/>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42</a:t>
            </a:fld>
            <a:endParaRPr lang="en-US" dirty="0">
              <a:solidFill>
                <a:srgbClr val="000000"/>
              </a:solidFill>
            </a:endParaRPr>
          </a:p>
        </p:txBody>
      </p:sp>
    </p:spTree>
    <p:extLst>
      <p:ext uri="{BB962C8B-B14F-4D97-AF65-F5344CB8AC3E}">
        <p14:creationId xmlns:p14="http://schemas.microsoft.com/office/powerpoint/2010/main" val="2553842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197"/>
            <a:ext cx="12161837" cy="914400"/>
          </a:xfrm>
        </p:spPr>
        <p:txBody>
          <a:bodyPr>
            <a:noAutofit/>
          </a:bodyPr>
          <a:lstStyle/>
          <a:p>
            <a:r>
              <a:rPr lang="en-US" sz="2800" b="1" dirty="0"/>
              <a:t>Generating an Atmospheric/Maritime Environment</a:t>
            </a:r>
          </a:p>
        </p:txBody>
      </p:sp>
      <p:sp>
        <p:nvSpPr>
          <p:cNvPr id="3" name="Content Placeholder 2"/>
          <p:cNvSpPr>
            <a:spLocks noGrp="1"/>
          </p:cNvSpPr>
          <p:nvPr>
            <p:ph idx="1"/>
          </p:nvPr>
        </p:nvSpPr>
        <p:spPr>
          <a:xfrm>
            <a:off x="369008" y="1842380"/>
            <a:ext cx="11452397" cy="4648200"/>
          </a:xfrm>
        </p:spPr>
        <p:txBody>
          <a:bodyPr>
            <a:noAutofit/>
          </a:bodyPr>
          <a:lstStyle/>
          <a:p>
            <a:pPr>
              <a:spcBef>
                <a:spcPts val="2400"/>
              </a:spcBef>
            </a:pPr>
            <a:r>
              <a:rPr lang="en-US" dirty="0"/>
              <a:t>Start with historical data (climate)</a:t>
            </a:r>
          </a:p>
          <a:p>
            <a:pPr>
              <a:spcBef>
                <a:spcPts val="2400"/>
              </a:spcBef>
            </a:pPr>
            <a:r>
              <a:rPr lang="en-US" dirty="0"/>
              <a:t>Use daily forecasts and </a:t>
            </a:r>
            <a:r>
              <a:rPr lang="en-US" dirty="0" err="1"/>
              <a:t>nowcasts</a:t>
            </a:r>
            <a:r>
              <a:rPr lang="en-US" dirty="0"/>
              <a:t> to update the ocean and atmosphere (can get updates every 4 – 6 hours if needed) – remember the whales – </a:t>
            </a:r>
            <a:r>
              <a:rPr lang="en-US" b="1" dirty="0">
                <a:solidFill>
                  <a:schemeClr val="accent2">
                    <a:lumMod val="75000"/>
                  </a:schemeClr>
                </a:solidFill>
              </a:rPr>
              <a:t>NOW</a:t>
            </a:r>
            <a:r>
              <a:rPr lang="en-US" dirty="0"/>
              <a:t> is important</a:t>
            </a:r>
          </a:p>
          <a:p>
            <a:pPr>
              <a:spcBef>
                <a:spcPts val="2400"/>
              </a:spcBef>
            </a:pPr>
            <a:r>
              <a:rPr lang="en-US" dirty="0"/>
              <a:t>Serve the ocean and atmosphere thus developed to the simulation using a server – they exist!!!</a:t>
            </a:r>
          </a:p>
          <a:p>
            <a:pPr>
              <a:spcBef>
                <a:spcPts val="2400"/>
              </a:spcBef>
            </a:pPr>
            <a:r>
              <a:rPr lang="en-US" dirty="0"/>
              <a:t>Create an effects server if needed for the sensor, weapons and other systems effects (effects servers handle heavy computational loads and assure consistency across all entities)</a:t>
            </a:r>
          </a:p>
        </p:txBody>
      </p:sp>
      <p:sp>
        <p:nvSpPr>
          <p:cNvPr id="5" name="Slide Number Placeholder 4"/>
          <p:cNvSpPr>
            <a:spLocks noGrp="1"/>
          </p:cNvSpPr>
          <p:nvPr>
            <p:ph type="sldNum" sz="quarter" idx="12"/>
          </p:nvPr>
        </p:nvSpPr>
        <p:spPr/>
        <p:txBody>
          <a:bodyPr/>
          <a:lstStyle/>
          <a:p>
            <a:fld id="{F4B5699E-54A8-4AFE-A436-85B64C676A26}" type="slidenum">
              <a:rPr lang="en-US" smtClean="0"/>
              <a:t>43</a:t>
            </a:fld>
            <a:endParaRPr lang="en-US"/>
          </a:p>
        </p:txBody>
      </p:sp>
      <p:sp>
        <p:nvSpPr>
          <p:cNvPr id="4" name="TextBox 3"/>
          <p:cNvSpPr txBox="1"/>
          <p:nvPr/>
        </p:nvSpPr>
        <p:spPr>
          <a:xfrm>
            <a:off x="3048000" y="838203"/>
            <a:ext cx="6524543" cy="954107"/>
          </a:xfrm>
          <a:prstGeom prst="rect">
            <a:avLst/>
          </a:prstGeom>
          <a:noFill/>
        </p:spPr>
        <p:txBody>
          <a:bodyPr wrap="none" rtlCol="0">
            <a:spAutoFit/>
          </a:bodyPr>
          <a:lstStyle/>
          <a:p>
            <a:r>
              <a:rPr lang="en-US" sz="2800" b="1" dirty="0">
                <a:solidFill>
                  <a:schemeClr val="accent2">
                    <a:lumMod val="75000"/>
                  </a:schemeClr>
                </a:solidFill>
              </a:rPr>
              <a:t>Someone else does the creation </a:t>
            </a:r>
          </a:p>
          <a:p>
            <a:r>
              <a:rPr lang="en-US" sz="2800" b="1" dirty="0">
                <a:solidFill>
                  <a:schemeClr val="accent2">
                    <a:lumMod val="75000"/>
                  </a:schemeClr>
                </a:solidFill>
              </a:rPr>
              <a:t>You pull data and make it available</a:t>
            </a:r>
            <a:endParaRPr lang="en-US" sz="2800" dirty="0">
              <a:solidFill>
                <a:schemeClr val="accent2">
                  <a:lumMod val="75000"/>
                </a:schemeClr>
              </a:solidFill>
            </a:endParaRPr>
          </a:p>
        </p:txBody>
      </p:sp>
    </p:spTree>
    <p:extLst>
      <p:ext uri="{BB962C8B-B14F-4D97-AF65-F5344CB8AC3E}">
        <p14:creationId xmlns:p14="http://schemas.microsoft.com/office/powerpoint/2010/main" val="370442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76070" y="-76200"/>
            <a:ext cx="11458731" cy="1143000"/>
          </a:xfrm>
        </p:spPr>
        <p:txBody>
          <a:bodyPr>
            <a:noAutofit/>
          </a:bodyPr>
          <a:lstStyle/>
          <a:p>
            <a:pPr>
              <a:lnSpc>
                <a:spcPct val="150000"/>
              </a:lnSpc>
              <a:spcBef>
                <a:spcPts val="1200"/>
              </a:spcBef>
            </a:pPr>
            <a:r>
              <a:rPr lang="en-US" altLang="en-US" dirty="0"/>
              <a:t>Building a Runtime Environment</a:t>
            </a:r>
            <a:br>
              <a:rPr lang="en-US" altLang="en-US" sz="1400" dirty="0">
                <a:solidFill>
                  <a:srgbClr val="FFFF00"/>
                </a:solidFill>
              </a:rPr>
            </a:br>
            <a:r>
              <a:rPr lang="en-US" altLang="en-US" sz="1400" dirty="0"/>
              <a:t>Primary Issue:  Matching simulation and real world for LVC exercise</a:t>
            </a:r>
          </a:p>
        </p:txBody>
      </p:sp>
      <p:sp>
        <p:nvSpPr>
          <p:cNvPr id="3" name="Slide Number Placeholder 2"/>
          <p:cNvSpPr>
            <a:spLocks noGrp="1"/>
          </p:cNvSpPr>
          <p:nvPr>
            <p:ph type="sldNum" sz="quarter" idx="12"/>
          </p:nvPr>
        </p:nvSpPr>
        <p:spPr>
          <a:xfrm>
            <a:off x="10893288" y="6219421"/>
            <a:ext cx="821634" cy="340935"/>
          </a:xfrm>
        </p:spPr>
        <p:txBody>
          <a:bodyPr/>
          <a:lstStyle/>
          <a:p>
            <a:fld id="{F4B5699E-54A8-4AFE-A436-85B64C676A26}" type="slidenum">
              <a:rPr lang="en-US" smtClean="0">
                <a:latin typeface="Arial Narrow" panose="020B0606020202030204" pitchFamily="34" charset="0"/>
              </a:rPr>
              <a:t>44</a:t>
            </a:fld>
            <a:endParaRPr lang="en-US" dirty="0">
              <a:latin typeface="Arial Narrow" panose="020B0606020202030204"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112" y="3131196"/>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descr="sbc_kb01.jpg                                                   00000013Mail                           B5C2C95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751" y="4512374"/>
            <a:ext cx="938172" cy="924222"/>
          </a:xfrm>
          <a:prstGeom prst="rect">
            <a:avLst/>
          </a:prstGeom>
          <a:noFill/>
          <a:extLst>
            <a:ext uri="{909E8E84-426E-40DD-AFC4-6F175D3DCCD1}">
              <a14:hiddenFill xmlns:a14="http://schemas.microsoft.com/office/drawing/2010/main">
                <a:solidFill>
                  <a:srgbClr val="FFFFFF"/>
                </a:solidFill>
              </a14:hiddenFill>
            </a:ext>
          </a:extLst>
        </p:spPr>
      </p:pic>
      <p:sp>
        <p:nvSpPr>
          <p:cNvPr id="23557" name="Rectangle 5"/>
          <p:cNvSpPr>
            <a:spLocks noChangeArrowheads="1"/>
          </p:cNvSpPr>
          <p:nvPr/>
        </p:nvSpPr>
        <p:spPr bwMode="auto">
          <a:xfrm>
            <a:off x="414142" y="5494983"/>
            <a:ext cx="11249700" cy="304800"/>
          </a:xfrm>
          <a:prstGeom prst="rect">
            <a:avLst/>
          </a:prstGeom>
          <a:solidFill>
            <a:srgbClr val="66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558" name="Rectangle 6"/>
          <p:cNvSpPr>
            <a:spLocks noChangeArrowheads="1"/>
          </p:cNvSpPr>
          <p:nvPr/>
        </p:nvSpPr>
        <p:spPr bwMode="auto">
          <a:xfrm>
            <a:off x="414142" y="5494983"/>
            <a:ext cx="2837762" cy="3048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559" name="Text Box 7"/>
          <p:cNvSpPr txBox="1">
            <a:spLocks noChangeArrowheads="1"/>
          </p:cNvSpPr>
          <p:nvPr/>
        </p:nvSpPr>
        <p:spPr bwMode="auto">
          <a:xfrm>
            <a:off x="263029" y="819247"/>
            <a:ext cx="24953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800" b="1" dirty="0"/>
              <a:t>Assemble Archived Data Sources</a:t>
            </a:r>
          </a:p>
        </p:txBody>
      </p:sp>
      <p:pic>
        <p:nvPicPr>
          <p:cNvPr id="2356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89" y="1520782"/>
            <a:ext cx="1418881"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886" y="3669405"/>
            <a:ext cx="11127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2" name="Rectangle 10" descr="Large confetti"/>
          <p:cNvSpPr>
            <a:spLocks noChangeArrowheads="1"/>
          </p:cNvSpPr>
          <p:nvPr/>
        </p:nvSpPr>
        <p:spPr bwMode="auto">
          <a:xfrm>
            <a:off x="3049208" y="5494983"/>
            <a:ext cx="3344505" cy="304800"/>
          </a:xfrm>
          <a:prstGeom prst="rect">
            <a:avLst/>
          </a:prstGeom>
          <a:pattFill prst="lgConfetti">
            <a:fgClr>
              <a:srgbClr val="66FF66"/>
            </a:fgClr>
            <a:bgClr>
              <a:srgbClr val="FFFF66"/>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pic>
        <p:nvPicPr>
          <p:cNvPr id="2356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9551" y="1611047"/>
            <a:ext cx="1418881"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539" y="2572960"/>
            <a:ext cx="1418881"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5"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6751" y="3866387"/>
            <a:ext cx="1239409"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6" name="Text Box 14"/>
          <p:cNvSpPr txBox="1">
            <a:spLocks noChangeArrowheads="1"/>
          </p:cNvSpPr>
          <p:nvPr/>
        </p:nvSpPr>
        <p:spPr bwMode="auto">
          <a:xfrm>
            <a:off x="3527934" y="807870"/>
            <a:ext cx="19832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Initialize Model</a:t>
            </a:r>
          </a:p>
        </p:txBody>
      </p:sp>
      <p:sp>
        <p:nvSpPr>
          <p:cNvPr id="23567" name="Text Box 15"/>
          <p:cNvSpPr txBox="1">
            <a:spLocks noChangeArrowheads="1"/>
          </p:cNvSpPr>
          <p:nvPr/>
        </p:nvSpPr>
        <p:spPr bwMode="auto">
          <a:xfrm>
            <a:off x="718190" y="2156137"/>
            <a:ext cx="15888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Atmosphere</a:t>
            </a:r>
          </a:p>
        </p:txBody>
      </p:sp>
      <p:sp>
        <p:nvSpPr>
          <p:cNvPr id="23568" name="Text Box 16"/>
          <p:cNvSpPr txBox="1">
            <a:spLocks noChangeArrowheads="1"/>
          </p:cNvSpPr>
          <p:nvPr/>
        </p:nvSpPr>
        <p:spPr bwMode="auto">
          <a:xfrm>
            <a:off x="1123585" y="3211132"/>
            <a:ext cx="9076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Ocean</a:t>
            </a:r>
          </a:p>
        </p:txBody>
      </p:sp>
      <p:sp>
        <p:nvSpPr>
          <p:cNvPr id="23569" name="Text Box 17"/>
          <p:cNvSpPr txBox="1">
            <a:spLocks noChangeArrowheads="1"/>
          </p:cNvSpPr>
          <p:nvPr/>
        </p:nvSpPr>
        <p:spPr bwMode="auto">
          <a:xfrm>
            <a:off x="718190" y="4066477"/>
            <a:ext cx="1670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Wave Height</a:t>
            </a:r>
          </a:p>
        </p:txBody>
      </p:sp>
      <p:sp>
        <p:nvSpPr>
          <p:cNvPr id="23570" name="Text Box 18"/>
          <p:cNvSpPr txBox="1">
            <a:spLocks noChangeArrowheads="1"/>
          </p:cNvSpPr>
          <p:nvPr/>
        </p:nvSpPr>
        <p:spPr bwMode="auto">
          <a:xfrm>
            <a:off x="764195" y="5165358"/>
            <a:ext cx="15440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Bathymetry</a:t>
            </a:r>
          </a:p>
        </p:txBody>
      </p:sp>
      <p:sp>
        <p:nvSpPr>
          <p:cNvPr id="23571" name="Text Box 19"/>
          <p:cNvSpPr txBox="1">
            <a:spLocks noChangeArrowheads="1"/>
          </p:cNvSpPr>
          <p:nvPr/>
        </p:nvSpPr>
        <p:spPr bwMode="auto">
          <a:xfrm>
            <a:off x="3131743" y="1191053"/>
            <a:ext cx="27356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b="1" dirty="0"/>
              <a:t>Assimilate near-Real time data</a:t>
            </a:r>
          </a:p>
        </p:txBody>
      </p:sp>
      <p:sp>
        <p:nvSpPr>
          <p:cNvPr id="23572" name="Text Box 20"/>
          <p:cNvSpPr txBox="1">
            <a:spLocks noChangeArrowheads="1"/>
          </p:cNvSpPr>
          <p:nvPr/>
        </p:nvSpPr>
        <p:spPr bwMode="auto">
          <a:xfrm>
            <a:off x="3504476" y="4705271"/>
            <a:ext cx="22204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MODIS and POM</a:t>
            </a:r>
          </a:p>
          <a:p>
            <a:r>
              <a:rPr lang="en-US" altLang="en-US" sz="1800" b="1" dirty="0"/>
              <a:t>For water column</a:t>
            </a:r>
          </a:p>
        </p:txBody>
      </p:sp>
      <p:pic>
        <p:nvPicPr>
          <p:cNvPr id="23573"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45143" y="3138042"/>
            <a:ext cx="111483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74" name="Picture 2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2518" y="2531243"/>
            <a:ext cx="11148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75" name="Text Box 23"/>
          <p:cNvSpPr txBox="1">
            <a:spLocks noChangeArrowheads="1"/>
          </p:cNvSpPr>
          <p:nvPr/>
        </p:nvSpPr>
        <p:spPr bwMode="auto">
          <a:xfrm>
            <a:off x="4756989" y="2378647"/>
            <a:ext cx="12474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dirty="0"/>
              <a:t>COAMPS </a:t>
            </a:r>
          </a:p>
          <a:p>
            <a:pPr algn="ctr"/>
            <a:r>
              <a:rPr lang="en-US" altLang="en-US" sz="1800" b="1" dirty="0"/>
              <a:t>Data</a:t>
            </a:r>
          </a:p>
        </p:txBody>
      </p:sp>
      <p:sp>
        <p:nvSpPr>
          <p:cNvPr id="23576" name="Text Box 24"/>
          <p:cNvSpPr txBox="1">
            <a:spLocks noChangeArrowheads="1"/>
          </p:cNvSpPr>
          <p:nvPr/>
        </p:nvSpPr>
        <p:spPr bwMode="auto">
          <a:xfrm>
            <a:off x="3243105" y="3421857"/>
            <a:ext cx="13805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Buoy Data</a:t>
            </a:r>
          </a:p>
        </p:txBody>
      </p:sp>
      <p:sp>
        <p:nvSpPr>
          <p:cNvPr id="23577" name="Text Box 25"/>
          <p:cNvSpPr txBox="1">
            <a:spLocks noChangeArrowheads="1"/>
          </p:cNvSpPr>
          <p:nvPr/>
        </p:nvSpPr>
        <p:spPr bwMode="auto">
          <a:xfrm>
            <a:off x="122178" y="5788445"/>
            <a:ext cx="465201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b="1" dirty="0">
                <a:latin typeface="Arial Narrow" panose="020B0606020202030204" pitchFamily="34" charset="0"/>
              </a:rPr>
              <a:t>Sources:  Naval Oceanographic Office (NAVO), Naval Research Laboratory/Stennis Space Center (NRL/SSC),</a:t>
            </a:r>
          </a:p>
          <a:p>
            <a:r>
              <a:rPr lang="en-US" altLang="en-US" sz="1400" b="1" dirty="0">
                <a:latin typeface="Arial Narrow" panose="020B0606020202030204" pitchFamily="34" charset="0"/>
              </a:rPr>
              <a:t>Monterey Environmental Laboratory (MEL)</a:t>
            </a:r>
          </a:p>
        </p:txBody>
      </p:sp>
      <p:sp>
        <p:nvSpPr>
          <p:cNvPr id="23578" name="Text Box 26"/>
          <p:cNvSpPr txBox="1">
            <a:spLocks noChangeArrowheads="1"/>
          </p:cNvSpPr>
          <p:nvPr/>
        </p:nvSpPr>
        <p:spPr bwMode="auto">
          <a:xfrm>
            <a:off x="4962233" y="5860693"/>
            <a:ext cx="314392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latin typeface="Arial Narrow" panose="020B0606020202030204" pitchFamily="34" charset="0"/>
              </a:rPr>
              <a:t>MODIS: Moderate Resolution Imaging </a:t>
            </a:r>
            <a:r>
              <a:rPr lang="en-US" altLang="en-US" sz="1600" b="1" dirty="0" err="1">
                <a:latin typeface="Arial Narrow" panose="020B0606020202030204" pitchFamily="34" charset="0"/>
              </a:rPr>
              <a:t>Spectroradiometer</a:t>
            </a:r>
            <a:endParaRPr lang="en-US" altLang="en-US" sz="1600" b="1" dirty="0">
              <a:latin typeface="Arial Narrow" panose="020B0606020202030204" pitchFamily="34" charset="0"/>
            </a:endParaRPr>
          </a:p>
        </p:txBody>
      </p:sp>
      <p:sp>
        <p:nvSpPr>
          <p:cNvPr id="23579" name="Text Box 27"/>
          <p:cNvSpPr txBox="1">
            <a:spLocks noChangeArrowheads="1"/>
          </p:cNvSpPr>
          <p:nvPr/>
        </p:nvSpPr>
        <p:spPr bwMode="auto">
          <a:xfrm>
            <a:off x="449413" y="5467281"/>
            <a:ext cx="20276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800000"/>
                </a:solidFill>
                <a:latin typeface="Arial Narrow" panose="020B0606020202030204" pitchFamily="34" charset="0"/>
              </a:rPr>
              <a:t>Weeks before FBE</a:t>
            </a:r>
          </a:p>
        </p:txBody>
      </p:sp>
      <p:sp>
        <p:nvSpPr>
          <p:cNvPr id="23580" name="Text Box 28"/>
          <p:cNvSpPr txBox="1">
            <a:spLocks noChangeArrowheads="1"/>
          </p:cNvSpPr>
          <p:nvPr/>
        </p:nvSpPr>
        <p:spPr bwMode="auto">
          <a:xfrm>
            <a:off x="3425291" y="5456012"/>
            <a:ext cx="25090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rgbClr val="800000"/>
                </a:solidFill>
                <a:latin typeface="Arial Narrow" panose="020B0606020202030204" pitchFamily="34" charset="0"/>
              </a:rPr>
              <a:t>Days/hours before FBE</a:t>
            </a:r>
          </a:p>
        </p:txBody>
      </p:sp>
      <p:grpSp>
        <p:nvGrpSpPr>
          <p:cNvPr id="23581" name="Group 29"/>
          <p:cNvGrpSpPr>
            <a:grpSpLocks/>
          </p:cNvGrpSpPr>
          <p:nvPr/>
        </p:nvGrpSpPr>
        <p:grpSpPr bwMode="auto">
          <a:xfrm>
            <a:off x="6791871" y="874486"/>
            <a:ext cx="4833816" cy="5757864"/>
            <a:chOff x="3105" y="629"/>
            <a:chExt cx="2504" cy="3627"/>
          </a:xfrm>
        </p:grpSpPr>
        <p:sp>
          <p:nvSpPr>
            <p:cNvPr id="23582" name="Text Box 30"/>
            <p:cNvSpPr txBox="1">
              <a:spLocks noChangeArrowheads="1"/>
            </p:cNvSpPr>
            <p:nvPr/>
          </p:nvSpPr>
          <p:spPr bwMode="auto">
            <a:xfrm>
              <a:off x="3108" y="629"/>
              <a:ext cx="227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b="1" dirty="0"/>
                <a:t>Daily Forecast/</a:t>
              </a:r>
              <a:r>
                <a:rPr lang="en-US" altLang="en-US" sz="1800" b="1" dirty="0" err="1"/>
                <a:t>Nowcast</a:t>
              </a:r>
              <a:r>
                <a:rPr lang="en-US" altLang="en-US" sz="1800" b="1" dirty="0"/>
                <a:t> Process</a:t>
              </a:r>
            </a:p>
            <a:p>
              <a:r>
                <a:rPr lang="en-US" altLang="en-US" sz="1800" b="1" dirty="0"/>
                <a:t>Creates Data for  Fleet and Simulation</a:t>
              </a:r>
            </a:p>
          </p:txBody>
        </p:sp>
        <p:sp>
          <p:nvSpPr>
            <p:cNvPr id="23583" name="Text Box 31"/>
            <p:cNvSpPr txBox="1">
              <a:spLocks noChangeArrowheads="1"/>
            </p:cNvSpPr>
            <p:nvPr/>
          </p:nvSpPr>
          <p:spPr bwMode="auto">
            <a:xfrm>
              <a:off x="3105" y="1067"/>
              <a:ext cx="2120"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687388">
                <a:defRPr sz="2400">
                  <a:solidFill>
                    <a:schemeClr val="tx1"/>
                  </a:solidFill>
                  <a:latin typeface="Times" charset="0"/>
                </a:defRPr>
              </a:lvl1pPr>
              <a:lvl2pPr defTabSz="687388">
                <a:defRPr sz="2400">
                  <a:solidFill>
                    <a:schemeClr val="tx1"/>
                  </a:solidFill>
                  <a:latin typeface="Times" charset="0"/>
                </a:defRPr>
              </a:lvl2pPr>
              <a:lvl3pPr defTabSz="687388">
                <a:defRPr sz="2400">
                  <a:solidFill>
                    <a:schemeClr val="tx1"/>
                  </a:solidFill>
                  <a:latin typeface="Times" charset="0"/>
                </a:defRPr>
              </a:lvl3pPr>
              <a:lvl4pPr defTabSz="687388">
                <a:defRPr sz="2400">
                  <a:solidFill>
                    <a:schemeClr val="tx1"/>
                  </a:solidFill>
                  <a:latin typeface="Times" charset="0"/>
                </a:defRPr>
              </a:lvl4pPr>
              <a:lvl5pPr defTabSz="687388">
                <a:defRPr sz="2400">
                  <a:solidFill>
                    <a:schemeClr val="tx1"/>
                  </a:solidFill>
                  <a:latin typeface="Times" charset="0"/>
                </a:defRPr>
              </a:lvl5pPr>
              <a:lvl6pPr defTabSz="687388" eaLnBrk="0" fontAlgn="base" hangingPunct="0">
                <a:spcBef>
                  <a:spcPct val="0"/>
                </a:spcBef>
                <a:spcAft>
                  <a:spcPct val="0"/>
                </a:spcAft>
                <a:defRPr sz="2400">
                  <a:solidFill>
                    <a:schemeClr val="tx1"/>
                  </a:solidFill>
                  <a:latin typeface="Times" charset="0"/>
                </a:defRPr>
              </a:lvl6pPr>
              <a:lvl7pPr defTabSz="687388" eaLnBrk="0" fontAlgn="base" hangingPunct="0">
                <a:spcBef>
                  <a:spcPct val="0"/>
                </a:spcBef>
                <a:spcAft>
                  <a:spcPct val="0"/>
                </a:spcAft>
                <a:defRPr sz="2400">
                  <a:solidFill>
                    <a:schemeClr val="tx1"/>
                  </a:solidFill>
                  <a:latin typeface="Times" charset="0"/>
                </a:defRPr>
              </a:lvl7pPr>
              <a:lvl8pPr defTabSz="687388" eaLnBrk="0" fontAlgn="base" hangingPunct="0">
                <a:spcBef>
                  <a:spcPct val="0"/>
                </a:spcBef>
                <a:spcAft>
                  <a:spcPct val="0"/>
                </a:spcAft>
                <a:defRPr sz="2400">
                  <a:solidFill>
                    <a:schemeClr val="tx1"/>
                  </a:solidFill>
                  <a:latin typeface="Times" charset="0"/>
                </a:defRPr>
              </a:lvl8pPr>
              <a:lvl9pPr defTabSz="687388" eaLnBrk="0" fontAlgn="base" hangingPunct="0">
                <a:spcBef>
                  <a:spcPct val="0"/>
                </a:spcBef>
                <a:spcAft>
                  <a:spcPct val="0"/>
                </a:spcAft>
                <a:defRPr sz="2400">
                  <a:solidFill>
                    <a:schemeClr val="tx1"/>
                  </a:solidFill>
                  <a:latin typeface="Times" charset="0"/>
                </a:defRPr>
              </a:lvl9pPr>
            </a:lstStyle>
            <a:p>
              <a:r>
                <a:rPr lang="en-US" altLang="en-US" sz="1800" b="1" dirty="0">
                  <a:latin typeface="Arial Narrow" panose="020B0606020202030204" pitchFamily="34" charset="0"/>
                </a:rPr>
                <a:t>0000:  Receive COAMPS Forecasts</a:t>
              </a:r>
            </a:p>
            <a:p>
              <a:r>
                <a:rPr lang="en-US" altLang="en-US" sz="1800" b="1" dirty="0">
                  <a:latin typeface="Arial Narrow" panose="020B0606020202030204" pitchFamily="34" charset="0"/>
                </a:rPr>
                <a:t>	Create ocean for each Forecast</a:t>
              </a:r>
            </a:p>
            <a:p>
              <a:r>
                <a:rPr lang="en-US" altLang="en-US" sz="1800" b="1" dirty="0">
                  <a:latin typeface="Arial Narrow" panose="020B0606020202030204" pitchFamily="34" charset="0"/>
                </a:rPr>
                <a:t>	Compute 48 hours of ocean data</a:t>
              </a:r>
            </a:p>
            <a:p>
              <a:r>
                <a:rPr lang="en-US" altLang="en-US" sz="1800" b="1" dirty="0">
                  <a:latin typeface="Arial Narrow" panose="020B0606020202030204" pitchFamily="34" charset="0"/>
                </a:rPr>
                <a:t>0600:   SERVE Maritime Environment to FBE</a:t>
              </a:r>
            </a:p>
            <a:p>
              <a:r>
                <a:rPr lang="en-US" altLang="en-US" sz="1800" b="1" dirty="0">
                  <a:latin typeface="Arial Narrow" panose="020B0606020202030204" pitchFamily="34" charset="0"/>
                </a:rPr>
                <a:t>	Replace prior forecasts with new data</a:t>
              </a:r>
            </a:p>
            <a:p>
              <a:r>
                <a:rPr lang="en-US" altLang="en-US" sz="1800" b="1" dirty="0">
                  <a:latin typeface="Arial Narrow" panose="020B0606020202030204" pitchFamily="34" charset="0"/>
                </a:rPr>
                <a:t>2330:   Prepare to repeat process</a:t>
              </a:r>
            </a:p>
          </p:txBody>
        </p:sp>
        <p:pic>
          <p:nvPicPr>
            <p:cNvPr id="23584" name="Picture 3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5" y="2215"/>
              <a:ext cx="768"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85" name="Picture 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13" y="2215"/>
              <a:ext cx="768"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86" name="Picture 3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13" y="2928"/>
              <a:ext cx="769"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87" name="Picture 3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65" y="2928"/>
              <a:ext cx="769" cy="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88" name="Text Box 36"/>
            <p:cNvSpPr txBox="1">
              <a:spLocks noChangeArrowheads="1"/>
            </p:cNvSpPr>
            <p:nvPr/>
          </p:nvSpPr>
          <p:spPr bwMode="auto">
            <a:xfrm>
              <a:off x="3168" y="3888"/>
              <a:ext cx="91"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b="1" dirty="0">
                <a:solidFill>
                  <a:srgbClr val="FFFF00"/>
                </a:solidFill>
              </a:endParaRPr>
            </a:p>
          </p:txBody>
        </p:sp>
        <p:sp>
          <p:nvSpPr>
            <p:cNvPr id="23589" name="Text Box 37"/>
            <p:cNvSpPr txBox="1">
              <a:spLocks noChangeArrowheads="1"/>
            </p:cNvSpPr>
            <p:nvPr/>
          </p:nvSpPr>
          <p:spPr bwMode="auto">
            <a:xfrm>
              <a:off x="3137" y="3515"/>
              <a:ext cx="24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b="1" dirty="0">
                  <a:solidFill>
                    <a:srgbClr val="800000"/>
                  </a:solidFill>
                  <a:latin typeface="Arial Narrow" panose="020B0606020202030204" pitchFamily="34" charset="0"/>
                </a:rPr>
                <a:t>Daily during FBE (Fleet Battle Experiment)</a:t>
              </a:r>
            </a:p>
          </p:txBody>
        </p:sp>
      </p:grpSp>
      <p:sp>
        <p:nvSpPr>
          <p:cNvPr id="23590" name="Line 38"/>
          <p:cNvSpPr>
            <a:spLocks noChangeShapeType="1"/>
          </p:cNvSpPr>
          <p:nvPr/>
        </p:nvSpPr>
        <p:spPr bwMode="auto">
          <a:xfrm>
            <a:off x="2954192" y="999183"/>
            <a:ext cx="0" cy="4648200"/>
          </a:xfrm>
          <a:prstGeom prst="line">
            <a:avLst/>
          </a:prstGeom>
          <a:noFill/>
          <a:ln w="7620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23591" name="Line 39"/>
          <p:cNvSpPr>
            <a:spLocks noChangeShapeType="1"/>
          </p:cNvSpPr>
          <p:nvPr/>
        </p:nvSpPr>
        <p:spPr bwMode="auto">
          <a:xfrm>
            <a:off x="6298697" y="999183"/>
            <a:ext cx="0" cy="4648200"/>
          </a:xfrm>
          <a:prstGeom prst="line">
            <a:avLst/>
          </a:prstGeom>
          <a:noFill/>
          <a:ln w="76200">
            <a:solidFill>
              <a:srgbClr val="66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41" name="Text Box 26"/>
          <p:cNvSpPr txBox="1">
            <a:spLocks noChangeArrowheads="1"/>
          </p:cNvSpPr>
          <p:nvPr/>
        </p:nvSpPr>
        <p:spPr bwMode="auto">
          <a:xfrm>
            <a:off x="7497880" y="5815640"/>
            <a:ext cx="26950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latin typeface="Arial Narrow" panose="020B0606020202030204" pitchFamily="34" charset="0"/>
              </a:rPr>
              <a:t>COAMPS:  Coupled Ocean-Atmosphere Mesoscale Prediction System</a:t>
            </a:r>
          </a:p>
        </p:txBody>
      </p:sp>
      <p:sp>
        <p:nvSpPr>
          <p:cNvPr id="42" name="Text Box 26"/>
          <p:cNvSpPr txBox="1">
            <a:spLocks noChangeArrowheads="1"/>
          </p:cNvSpPr>
          <p:nvPr/>
        </p:nvSpPr>
        <p:spPr bwMode="auto">
          <a:xfrm>
            <a:off x="10000230" y="5805113"/>
            <a:ext cx="16826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b="1" dirty="0">
                <a:latin typeface="Arial Narrow" panose="020B0606020202030204" pitchFamily="34" charset="0"/>
              </a:rPr>
              <a:t>POM: Princeton </a:t>
            </a:r>
          </a:p>
          <a:p>
            <a:r>
              <a:rPr lang="en-US" altLang="en-US" sz="1600" b="1" dirty="0">
                <a:latin typeface="Arial Narrow" panose="020B0606020202030204" pitchFamily="34" charset="0"/>
              </a:rPr>
              <a:t>Ocean Model</a:t>
            </a:r>
          </a:p>
        </p:txBody>
      </p:sp>
    </p:spTree>
    <p:extLst>
      <p:ext uri="{BB962C8B-B14F-4D97-AF65-F5344CB8AC3E}">
        <p14:creationId xmlns:p14="http://schemas.microsoft.com/office/powerpoint/2010/main" val="677537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47213" y="-76200"/>
            <a:ext cx="10945654" cy="914400"/>
          </a:xfrm>
        </p:spPr>
        <p:txBody>
          <a:bodyPr>
            <a:normAutofit/>
          </a:bodyPr>
          <a:lstStyle/>
          <a:p>
            <a:r>
              <a:rPr lang="en-US" altLang="en-US" dirty="0"/>
              <a:t> </a:t>
            </a:r>
          </a:p>
        </p:txBody>
      </p:sp>
      <p:sp>
        <p:nvSpPr>
          <p:cNvPr id="7171" name="Rectangle 3"/>
          <p:cNvSpPr>
            <a:spLocks noGrp="1" noChangeArrowheads="1"/>
          </p:cNvSpPr>
          <p:nvPr>
            <p:ph idx="1"/>
          </p:nvPr>
        </p:nvSpPr>
        <p:spPr>
          <a:xfrm>
            <a:off x="633009" y="1537496"/>
            <a:ext cx="10945654" cy="4525963"/>
          </a:xfrm>
        </p:spPr>
        <p:txBody>
          <a:bodyPr/>
          <a:lstStyle/>
          <a:p>
            <a:pPr>
              <a:buFont typeface="Monotype Sorts" charset="2"/>
              <a:buNone/>
            </a:pPr>
            <a:r>
              <a:rPr lang="en-US" altLang="en-US" dirty="0"/>
              <a:t> </a:t>
            </a:r>
          </a:p>
        </p:txBody>
      </p:sp>
      <p:sp>
        <p:nvSpPr>
          <p:cNvPr id="3" name="Slide Number Placeholder 2"/>
          <p:cNvSpPr>
            <a:spLocks noGrp="1"/>
          </p:cNvSpPr>
          <p:nvPr>
            <p:ph type="sldNum" sz="quarter" idx="12"/>
          </p:nvPr>
        </p:nvSpPr>
        <p:spPr/>
        <p:txBody>
          <a:bodyPr/>
          <a:lstStyle/>
          <a:p>
            <a:fld id="{F4B5699E-54A8-4AFE-A436-85B64C676A26}" type="slidenum">
              <a:rPr lang="en-US" sz="1400"/>
              <a:t>45</a:t>
            </a:fld>
            <a:endParaRPr lang="en-US" sz="1400"/>
          </a:p>
        </p:txBody>
      </p:sp>
      <p:sp>
        <p:nvSpPr>
          <p:cNvPr id="7172" name="Rectangle 4"/>
          <p:cNvSpPr>
            <a:spLocks noChangeArrowheads="1"/>
          </p:cNvSpPr>
          <p:nvPr/>
        </p:nvSpPr>
        <p:spPr bwMode="auto">
          <a:xfrm>
            <a:off x="224790" y="1465070"/>
            <a:ext cx="3445854" cy="5029200"/>
          </a:xfrm>
          <a:prstGeom prst="rect">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73" name="Rectangle 5"/>
          <p:cNvSpPr>
            <a:spLocks noChangeArrowheads="1"/>
          </p:cNvSpPr>
          <p:nvPr/>
        </p:nvSpPr>
        <p:spPr bwMode="auto">
          <a:xfrm>
            <a:off x="317015" y="0"/>
            <a:ext cx="11353160" cy="71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effectLst>
                  <a:outerShdw blurRad="38100" dist="38100" dir="2700000" algn="tl">
                    <a:srgbClr val="000000"/>
                  </a:outerShdw>
                </a:effectLst>
                <a:latin typeface="Tahoma" charset="0"/>
              </a:defRPr>
            </a:lvl1pPr>
            <a:lvl2pPr algn="ctr">
              <a:defRPr kumimoji="1" sz="4400">
                <a:solidFill>
                  <a:schemeClr val="tx2"/>
                </a:solidFill>
                <a:effectLst>
                  <a:outerShdw blurRad="38100" dist="38100" dir="2700000" algn="tl">
                    <a:srgbClr val="000000"/>
                  </a:outerShdw>
                </a:effectLst>
                <a:latin typeface="Tahoma" charset="0"/>
              </a:defRPr>
            </a:lvl2pPr>
            <a:lvl3pPr algn="ctr">
              <a:defRPr kumimoji="1" sz="4400">
                <a:solidFill>
                  <a:schemeClr val="tx2"/>
                </a:solidFill>
                <a:effectLst>
                  <a:outerShdw blurRad="38100" dist="38100" dir="2700000" algn="tl">
                    <a:srgbClr val="000000"/>
                  </a:outerShdw>
                </a:effectLst>
                <a:latin typeface="Tahoma" charset="0"/>
              </a:defRPr>
            </a:lvl3pPr>
            <a:lvl4pPr algn="ctr">
              <a:defRPr kumimoji="1" sz="4400">
                <a:solidFill>
                  <a:schemeClr val="tx2"/>
                </a:solidFill>
                <a:effectLst>
                  <a:outerShdw blurRad="38100" dist="38100" dir="2700000" algn="tl">
                    <a:srgbClr val="000000"/>
                  </a:outerShdw>
                </a:effectLst>
                <a:latin typeface="Tahoma" charset="0"/>
              </a:defRPr>
            </a:lvl4pPr>
            <a:lvl5pPr algn="ctr">
              <a:defRPr kumimoji="1" sz="4400">
                <a:solidFill>
                  <a:schemeClr val="tx2"/>
                </a:solidFill>
                <a:effectLst>
                  <a:outerShdw blurRad="38100" dist="38100" dir="2700000" algn="tl">
                    <a:srgbClr val="000000"/>
                  </a:outerShdw>
                </a:effectLst>
                <a:latin typeface="Tahoma" charset="0"/>
              </a:defRPr>
            </a:lvl5pPr>
            <a:lvl6pPr marL="4572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6pPr>
            <a:lvl7pPr marL="9144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7pPr>
            <a:lvl8pPr marL="13716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8pPr>
            <a:lvl9pPr marL="1828800" algn="ctr"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defRPr>
            </a:lvl9pPr>
          </a:lstStyle>
          <a:p>
            <a:r>
              <a:rPr lang="en-US" altLang="en-US" sz="2800" dirty="0">
                <a:solidFill>
                  <a:schemeClr val="bg1"/>
                </a:solidFill>
                <a:effectLst/>
                <a:latin typeface="Arial Black" charset="0"/>
              </a:rPr>
              <a:t>Serving the Environmental Effects</a:t>
            </a:r>
          </a:p>
        </p:txBody>
      </p:sp>
      <p:sp>
        <p:nvSpPr>
          <p:cNvPr id="7175" name="Rectangle 7"/>
          <p:cNvSpPr>
            <a:spLocks noChangeArrowheads="1"/>
          </p:cNvSpPr>
          <p:nvPr/>
        </p:nvSpPr>
        <p:spPr bwMode="auto">
          <a:xfrm>
            <a:off x="10906574" y="5626168"/>
            <a:ext cx="1013487" cy="6858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Arial Narrow" panose="020B0606020202030204" pitchFamily="34" charset="0"/>
              </a:rPr>
              <a:t>User</a:t>
            </a:r>
          </a:p>
          <a:p>
            <a:pPr algn="ctr"/>
            <a:r>
              <a:rPr lang="en-US" altLang="en-US" sz="1600" b="1" dirty="0">
                <a:latin typeface="Arial Narrow" panose="020B0606020202030204" pitchFamily="34" charset="0"/>
              </a:rPr>
              <a:t>Interface</a:t>
            </a:r>
            <a:endParaRPr lang="en-US" altLang="en-US" dirty="0">
              <a:latin typeface="Arial Narrow" panose="020B0606020202030204" pitchFamily="34" charset="0"/>
            </a:endParaRPr>
          </a:p>
        </p:txBody>
      </p:sp>
      <p:sp>
        <p:nvSpPr>
          <p:cNvPr id="7176" name="Rectangle 8"/>
          <p:cNvSpPr>
            <a:spLocks noChangeArrowheads="1"/>
          </p:cNvSpPr>
          <p:nvPr/>
        </p:nvSpPr>
        <p:spPr bwMode="auto">
          <a:xfrm>
            <a:off x="8649576" y="5595952"/>
            <a:ext cx="1520230" cy="831273"/>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050" b="1" dirty="0">
                <a:latin typeface="Arial Narrow" panose="020B0606020202030204" pitchFamily="34" charset="0"/>
              </a:rPr>
              <a:t>Network</a:t>
            </a:r>
            <a:endParaRPr lang="en-US" altLang="en-US" sz="1800" b="1" dirty="0">
              <a:latin typeface="Arial Narrow" panose="020B0606020202030204" pitchFamily="34" charset="0"/>
            </a:endParaRPr>
          </a:p>
          <a:p>
            <a:pPr algn="ctr"/>
            <a:r>
              <a:rPr lang="en-US" altLang="en-US" sz="1800" b="1" dirty="0">
                <a:latin typeface="Arial Narrow" panose="020B0606020202030204" pitchFamily="34" charset="0"/>
              </a:rPr>
              <a:t>Interface</a:t>
            </a:r>
          </a:p>
          <a:p>
            <a:pPr algn="ctr"/>
            <a:r>
              <a:rPr lang="en-US" altLang="en-US" sz="1800" b="1" dirty="0">
                <a:latin typeface="Arial Narrow" panose="020B0606020202030204" pitchFamily="34" charset="0"/>
              </a:rPr>
              <a:t> (HLA / RTI )</a:t>
            </a:r>
            <a:endParaRPr lang="en-US" altLang="en-US" sz="1050" b="1" dirty="0">
              <a:latin typeface="Arial Narrow" panose="020B0606020202030204" pitchFamily="34" charset="0"/>
            </a:endParaRPr>
          </a:p>
        </p:txBody>
      </p:sp>
      <p:sp>
        <p:nvSpPr>
          <p:cNvPr id="7177" name="Text Box 9"/>
          <p:cNvSpPr txBox="1">
            <a:spLocks noChangeArrowheads="1"/>
          </p:cNvSpPr>
          <p:nvPr/>
        </p:nvSpPr>
        <p:spPr bwMode="auto">
          <a:xfrm>
            <a:off x="224790" y="755590"/>
            <a:ext cx="32431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latin typeface="Arial Narrow" panose="020B0606020202030204" pitchFamily="34" charset="0"/>
              </a:rPr>
              <a:t>Build the Right Environment</a:t>
            </a:r>
          </a:p>
          <a:p>
            <a:pPr algn="ctr"/>
            <a:r>
              <a:rPr lang="en-US" altLang="en-US" sz="1600" b="1" dirty="0">
                <a:latin typeface="Arial Narrow" panose="020B0606020202030204" pitchFamily="34" charset="0"/>
              </a:rPr>
              <a:t>How much is enough?</a:t>
            </a:r>
          </a:p>
        </p:txBody>
      </p:sp>
      <p:sp>
        <p:nvSpPr>
          <p:cNvPr id="7178" name="Text Box 10"/>
          <p:cNvSpPr txBox="1">
            <a:spLocks noChangeArrowheads="1"/>
          </p:cNvSpPr>
          <p:nvPr/>
        </p:nvSpPr>
        <p:spPr bwMode="auto">
          <a:xfrm>
            <a:off x="3890370" y="727979"/>
            <a:ext cx="39525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latin typeface="Arial Narrow" panose="020B0606020202030204" pitchFamily="34" charset="0"/>
              </a:rPr>
              <a:t>Determine Serving Strategies </a:t>
            </a:r>
          </a:p>
          <a:p>
            <a:pPr algn="ctr"/>
            <a:r>
              <a:rPr lang="en-US" altLang="en-US" sz="1600" b="1" dirty="0">
                <a:latin typeface="Arial Narrow" panose="020B0606020202030204" pitchFamily="34" charset="0"/>
              </a:rPr>
              <a:t>Create Data for Server</a:t>
            </a:r>
          </a:p>
        </p:txBody>
      </p:sp>
      <p:sp>
        <p:nvSpPr>
          <p:cNvPr id="7179" name="Text Box 11"/>
          <p:cNvSpPr txBox="1">
            <a:spLocks noChangeArrowheads="1"/>
          </p:cNvSpPr>
          <p:nvPr/>
        </p:nvSpPr>
        <p:spPr bwMode="auto">
          <a:xfrm>
            <a:off x="8263418" y="697338"/>
            <a:ext cx="31050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latin typeface="Arial Narrow" panose="020B0606020202030204" pitchFamily="34" charset="0"/>
              </a:rPr>
              <a:t>Create Performance</a:t>
            </a:r>
          </a:p>
          <a:p>
            <a:pPr algn="ctr"/>
            <a:r>
              <a:rPr lang="en-US" altLang="en-US" sz="1600" b="1" dirty="0">
                <a:latin typeface="Arial Narrow" panose="020B0606020202030204" pitchFamily="34" charset="0"/>
              </a:rPr>
              <a:t>Effects Models</a:t>
            </a:r>
          </a:p>
          <a:p>
            <a:pPr algn="ctr"/>
            <a:r>
              <a:rPr lang="en-US" altLang="en-US" sz="1600" b="1" dirty="0">
                <a:latin typeface="Arial Narrow" panose="020B0606020202030204" pitchFamily="34" charset="0"/>
              </a:rPr>
              <a:t>Serve Effects</a:t>
            </a:r>
          </a:p>
        </p:txBody>
      </p:sp>
      <p:grpSp>
        <p:nvGrpSpPr>
          <p:cNvPr id="7180" name="Group 12"/>
          <p:cNvGrpSpPr>
            <a:grpSpLocks/>
          </p:cNvGrpSpPr>
          <p:nvPr/>
        </p:nvGrpSpPr>
        <p:grpSpPr bwMode="auto">
          <a:xfrm>
            <a:off x="722414" y="3383332"/>
            <a:ext cx="2432369" cy="1100138"/>
            <a:chOff x="96" y="1248"/>
            <a:chExt cx="1152" cy="693"/>
          </a:xfrm>
        </p:grpSpPr>
        <p:pic>
          <p:nvPicPr>
            <p:cNvPr id="7181" name="Picture 1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 y="1248"/>
              <a:ext cx="1056" cy="672"/>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2" name="Text Box 14"/>
            <p:cNvSpPr txBox="1">
              <a:spLocks noChangeArrowheads="1"/>
            </p:cNvSpPr>
            <p:nvPr/>
          </p:nvSpPr>
          <p:spPr bwMode="auto">
            <a:xfrm>
              <a:off x="96" y="1728"/>
              <a:ext cx="935" cy="213"/>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rgbClr val="FFFF00"/>
                  </a:solidFill>
                  <a:effectLst>
                    <a:outerShdw blurRad="38100" dist="38100" dir="2700000" algn="tl">
                      <a:srgbClr val="000000"/>
                    </a:outerShdw>
                  </a:effectLst>
                  <a:latin typeface="Arial Narrow" panose="020B0606020202030204" pitchFamily="34" charset="0"/>
                </a:rPr>
                <a:t>Hydrodynamic Models</a:t>
              </a:r>
              <a:endParaRPr lang="en-US" altLang="en-US" sz="1600" b="1" dirty="0">
                <a:latin typeface="Arial Narrow" panose="020B0606020202030204" pitchFamily="34" charset="0"/>
              </a:endParaRPr>
            </a:p>
          </p:txBody>
        </p:sp>
      </p:grpSp>
      <p:grpSp>
        <p:nvGrpSpPr>
          <p:cNvPr id="7183" name="Group 15"/>
          <p:cNvGrpSpPr>
            <a:grpSpLocks/>
          </p:cNvGrpSpPr>
          <p:nvPr/>
        </p:nvGrpSpPr>
        <p:grpSpPr bwMode="auto">
          <a:xfrm>
            <a:off x="773085" y="5135934"/>
            <a:ext cx="2736414" cy="1358901"/>
            <a:chOff x="120" y="2016"/>
            <a:chExt cx="1296" cy="856"/>
          </a:xfrm>
        </p:grpSpPr>
        <p:pic>
          <p:nvPicPr>
            <p:cNvPr id="7184" name="Picture 16" descr="channel.pict                                                   00001182tech                           B38169C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 y="2016"/>
              <a:ext cx="1152" cy="727"/>
            </a:xfrm>
            <a:prstGeom prst="rect">
              <a:avLst/>
            </a:prstGeom>
            <a:solidFill>
              <a:srgbClr val="0033CC"/>
            </a:solidFill>
          </p:spPr>
        </p:pic>
        <p:sp>
          <p:nvSpPr>
            <p:cNvPr id="7185" name="Text Box 17"/>
            <p:cNvSpPr txBox="1">
              <a:spLocks noChangeArrowheads="1"/>
            </p:cNvSpPr>
            <p:nvPr/>
          </p:nvSpPr>
          <p:spPr bwMode="auto">
            <a:xfrm>
              <a:off x="120" y="2504"/>
              <a:ext cx="1296" cy="368"/>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dirty="0">
                  <a:solidFill>
                    <a:srgbClr val="FFFF00"/>
                  </a:solidFill>
                  <a:effectLst>
                    <a:outerShdw blurRad="38100" dist="38100" dir="2700000" algn="tl">
                      <a:srgbClr val="000000"/>
                    </a:outerShdw>
                  </a:effectLst>
                  <a:latin typeface="Arial Narrow" panose="020B0606020202030204" pitchFamily="34" charset="0"/>
                </a:rPr>
                <a:t>Propagation</a:t>
              </a:r>
              <a:r>
                <a:rPr lang="en-US" altLang="en-US" b="1" dirty="0">
                  <a:solidFill>
                    <a:srgbClr val="FFFF00"/>
                  </a:solidFill>
                  <a:effectLst>
                    <a:outerShdw blurRad="38100" dist="38100" dir="2700000" algn="tl">
                      <a:srgbClr val="000000"/>
                    </a:outerShdw>
                  </a:effectLst>
                  <a:latin typeface="Arial Narrow" panose="020B0606020202030204" pitchFamily="34" charset="0"/>
                </a:rPr>
                <a:t> </a:t>
              </a:r>
              <a:r>
                <a:rPr lang="en-US" altLang="en-US" sz="1600" b="1" dirty="0">
                  <a:solidFill>
                    <a:srgbClr val="FFFF00"/>
                  </a:solidFill>
                  <a:effectLst>
                    <a:outerShdw blurRad="38100" dist="38100" dir="2700000" algn="tl">
                      <a:srgbClr val="000000"/>
                    </a:outerShdw>
                  </a:effectLst>
                  <a:latin typeface="Arial Narrow" panose="020B0606020202030204" pitchFamily="34" charset="0"/>
                </a:rPr>
                <a:t>Models</a:t>
              </a:r>
              <a:endParaRPr lang="en-US" altLang="en-US" b="1" dirty="0">
                <a:latin typeface="Arial Narrow" panose="020B0606020202030204" pitchFamily="34" charset="0"/>
              </a:endParaRPr>
            </a:p>
          </p:txBody>
        </p:sp>
      </p:grpSp>
      <p:grpSp>
        <p:nvGrpSpPr>
          <p:cNvPr id="7186" name="Group 18"/>
          <p:cNvGrpSpPr>
            <a:grpSpLocks/>
          </p:cNvGrpSpPr>
          <p:nvPr/>
        </p:nvGrpSpPr>
        <p:grpSpPr bwMode="auto">
          <a:xfrm>
            <a:off x="722413" y="1554533"/>
            <a:ext cx="2516823" cy="1176338"/>
            <a:chOff x="144" y="2976"/>
            <a:chExt cx="1192" cy="741"/>
          </a:xfrm>
        </p:grpSpPr>
        <p:pic>
          <p:nvPicPr>
            <p:cNvPr id="7187" name="Picture 19" descr="11jul99_01_t.jpg                                               00000ABEnew sys                        B38169B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976"/>
              <a:ext cx="1192" cy="720"/>
            </a:xfrm>
            <a:prstGeom prst="rect">
              <a:avLst/>
            </a:prstGeom>
            <a:solidFill>
              <a:srgbClr val="0033CC"/>
            </a:solidFill>
          </p:spPr>
        </p:pic>
        <p:sp>
          <p:nvSpPr>
            <p:cNvPr id="7188" name="Text Box 20"/>
            <p:cNvSpPr txBox="1">
              <a:spLocks noChangeArrowheads="1"/>
            </p:cNvSpPr>
            <p:nvPr/>
          </p:nvSpPr>
          <p:spPr bwMode="auto">
            <a:xfrm>
              <a:off x="144" y="3504"/>
              <a:ext cx="948" cy="213"/>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solidFill>
                    <a:srgbClr val="FFFF00"/>
                  </a:solidFill>
                  <a:effectLst>
                    <a:outerShdw blurRad="38100" dist="38100" dir="2700000" algn="tl">
                      <a:srgbClr val="000000"/>
                    </a:outerShdw>
                  </a:effectLst>
                  <a:latin typeface="Arial Narrow" panose="020B0606020202030204" pitchFamily="34" charset="0"/>
                </a:rPr>
                <a:t>Environmental Factors</a:t>
              </a:r>
              <a:endParaRPr lang="en-US" altLang="en-US" sz="1600" b="1" dirty="0">
                <a:solidFill>
                  <a:srgbClr val="FFFF00"/>
                </a:solidFill>
                <a:latin typeface="Arial Narrow" panose="020B0606020202030204" pitchFamily="34" charset="0"/>
              </a:endParaRPr>
            </a:p>
          </p:txBody>
        </p:sp>
      </p:grpSp>
      <p:sp>
        <p:nvSpPr>
          <p:cNvPr id="7189" name="AutoShape 21"/>
          <p:cNvSpPr>
            <a:spLocks noChangeArrowheads="1"/>
          </p:cNvSpPr>
          <p:nvPr/>
        </p:nvSpPr>
        <p:spPr bwMode="auto">
          <a:xfrm>
            <a:off x="1026457" y="2697531"/>
            <a:ext cx="608092" cy="685800"/>
          </a:xfrm>
          <a:prstGeom prst="downArrow">
            <a:avLst>
              <a:gd name="adj1" fmla="val 50000"/>
              <a:gd name="adj2" fmla="val 375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0" name="AutoShape 22"/>
          <p:cNvSpPr>
            <a:spLocks noChangeArrowheads="1"/>
          </p:cNvSpPr>
          <p:nvPr/>
        </p:nvSpPr>
        <p:spPr bwMode="auto">
          <a:xfrm>
            <a:off x="1431851" y="4450131"/>
            <a:ext cx="608092" cy="685800"/>
          </a:xfrm>
          <a:prstGeom prst="downArrow">
            <a:avLst>
              <a:gd name="adj1" fmla="val 50000"/>
              <a:gd name="adj2" fmla="val 375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1" name="Rectangle 23"/>
          <p:cNvSpPr>
            <a:spLocks noChangeArrowheads="1"/>
          </p:cNvSpPr>
          <p:nvPr/>
        </p:nvSpPr>
        <p:spPr bwMode="auto">
          <a:xfrm>
            <a:off x="418367" y="5516931"/>
            <a:ext cx="405395" cy="1524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2" name="Rectangle 24"/>
          <p:cNvSpPr>
            <a:spLocks noChangeArrowheads="1"/>
          </p:cNvSpPr>
          <p:nvPr/>
        </p:nvSpPr>
        <p:spPr bwMode="auto">
          <a:xfrm>
            <a:off x="317017" y="2011731"/>
            <a:ext cx="202697" cy="36576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3" name="AutoShape 25"/>
          <p:cNvSpPr>
            <a:spLocks noChangeArrowheads="1"/>
          </p:cNvSpPr>
          <p:nvPr/>
        </p:nvSpPr>
        <p:spPr bwMode="auto">
          <a:xfrm>
            <a:off x="317017" y="1859331"/>
            <a:ext cx="506743" cy="304800"/>
          </a:xfrm>
          <a:prstGeom prst="rightArrow">
            <a:avLst>
              <a:gd name="adj1" fmla="val 58333"/>
              <a:gd name="adj2" fmla="val 56250"/>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194" name="AutoShape 26"/>
          <p:cNvSpPr>
            <a:spLocks noChangeArrowheads="1"/>
          </p:cNvSpPr>
          <p:nvPr/>
        </p:nvSpPr>
        <p:spPr bwMode="auto">
          <a:xfrm>
            <a:off x="3661522" y="1981200"/>
            <a:ext cx="912138"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pic>
        <p:nvPicPr>
          <p:cNvPr id="7195" name="Picture 27" descr="OSEIiod.jpg                                                    00000ABEnew sys                        B38169B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9987" y="1562383"/>
            <a:ext cx="2432368" cy="1514475"/>
          </a:xfrm>
          <a:prstGeom prst="rect">
            <a:avLst/>
          </a:prstGeom>
          <a:noFill/>
          <a:extLst>
            <a:ext uri="{909E8E84-426E-40DD-AFC4-6F175D3DCCD1}">
              <a14:hiddenFill xmlns:a14="http://schemas.microsoft.com/office/drawing/2010/main">
                <a:solidFill>
                  <a:srgbClr val="FFFFFF"/>
                </a:solidFill>
              </a14:hiddenFill>
            </a:ext>
          </a:extLst>
        </p:spPr>
      </p:pic>
      <p:sp>
        <p:nvSpPr>
          <p:cNvPr id="7196" name="Text Box 28"/>
          <p:cNvSpPr txBox="1">
            <a:spLocks noChangeArrowheads="1"/>
          </p:cNvSpPr>
          <p:nvPr/>
        </p:nvSpPr>
        <p:spPr bwMode="auto">
          <a:xfrm>
            <a:off x="4755243" y="1415586"/>
            <a:ext cx="2656179"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dirty="0">
                <a:latin typeface="Arial Narrow" panose="020B0606020202030204" pitchFamily="34" charset="0"/>
              </a:rPr>
              <a:t>Dynamic Environment</a:t>
            </a:r>
          </a:p>
          <a:p>
            <a:r>
              <a:rPr lang="en-US" altLang="en-US" sz="1600" b="1" dirty="0">
                <a:latin typeface="Arial Narrow" panose="020B0606020202030204" pitchFamily="34" charset="0"/>
              </a:rPr>
              <a:t>     </a:t>
            </a:r>
            <a:r>
              <a:rPr lang="en-US" altLang="en-US" sz="1600" b="1" i="1" dirty="0">
                <a:latin typeface="Arial Narrow" panose="020B0606020202030204" pitchFamily="34" charset="0"/>
              </a:rPr>
              <a:t>Rain, Tide, etc.</a:t>
            </a:r>
          </a:p>
        </p:txBody>
      </p:sp>
      <p:sp>
        <p:nvSpPr>
          <p:cNvPr id="7197" name="Rectangle 29"/>
          <p:cNvSpPr>
            <a:spLocks noChangeArrowheads="1"/>
          </p:cNvSpPr>
          <p:nvPr/>
        </p:nvSpPr>
        <p:spPr bwMode="auto">
          <a:xfrm>
            <a:off x="5384451" y="3810000"/>
            <a:ext cx="2331019"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b="1" dirty="0">
                <a:latin typeface="Arial Narrow" panose="020B0606020202030204" pitchFamily="34" charset="0"/>
              </a:rPr>
              <a:t>Terrain and Ocean </a:t>
            </a:r>
          </a:p>
          <a:p>
            <a:pPr algn="ctr"/>
            <a:r>
              <a:rPr lang="en-US" altLang="en-US" sz="1800" b="1" dirty="0">
                <a:latin typeface="Arial Narrow" panose="020B0606020202030204" pitchFamily="34" charset="0"/>
              </a:rPr>
              <a:t>databases </a:t>
            </a:r>
          </a:p>
          <a:p>
            <a:pPr algn="ctr"/>
            <a:r>
              <a:rPr lang="en-US" altLang="en-US" sz="1800" b="1" dirty="0">
                <a:latin typeface="Arial Narrow" panose="020B0606020202030204" pitchFamily="34" charset="0"/>
              </a:rPr>
              <a:t>go here</a:t>
            </a:r>
          </a:p>
        </p:txBody>
      </p:sp>
      <p:sp>
        <p:nvSpPr>
          <p:cNvPr id="7198" name="Text Box 30"/>
          <p:cNvSpPr txBox="1">
            <a:spLocks noChangeArrowheads="1"/>
          </p:cNvSpPr>
          <p:nvPr/>
        </p:nvSpPr>
        <p:spPr bwMode="auto">
          <a:xfrm>
            <a:off x="5384450" y="3257552"/>
            <a:ext cx="1995226"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dirty="0">
                <a:latin typeface="Arial Narrow" panose="020B0606020202030204" pitchFamily="34" charset="0"/>
              </a:rPr>
              <a:t>Static Environment</a:t>
            </a:r>
          </a:p>
          <a:p>
            <a:r>
              <a:rPr lang="en-US" altLang="en-US" sz="1600" b="1" dirty="0">
                <a:latin typeface="Arial Narrow" panose="020B0606020202030204" pitchFamily="34" charset="0"/>
              </a:rPr>
              <a:t>    </a:t>
            </a:r>
            <a:r>
              <a:rPr lang="en-US" altLang="en-US" sz="1600" b="1" i="1" dirty="0">
                <a:latin typeface="Arial Narrow" panose="020B0606020202030204" pitchFamily="34" charset="0"/>
              </a:rPr>
              <a:t>Bathy, Features, etc.</a:t>
            </a:r>
          </a:p>
        </p:txBody>
      </p:sp>
      <p:sp>
        <p:nvSpPr>
          <p:cNvPr id="7199" name="Rectangle 31"/>
          <p:cNvSpPr>
            <a:spLocks noChangeArrowheads="1"/>
          </p:cNvSpPr>
          <p:nvPr/>
        </p:nvSpPr>
        <p:spPr bwMode="auto">
          <a:xfrm>
            <a:off x="4573660" y="2590800"/>
            <a:ext cx="405395" cy="152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0" name="Rectangle 32"/>
          <p:cNvSpPr>
            <a:spLocks noChangeArrowheads="1"/>
          </p:cNvSpPr>
          <p:nvPr/>
        </p:nvSpPr>
        <p:spPr bwMode="auto">
          <a:xfrm>
            <a:off x="4472312" y="2590800"/>
            <a:ext cx="202697" cy="36576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1" name="Rectangle 33"/>
          <p:cNvSpPr>
            <a:spLocks noChangeArrowheads="1"/>
          </p:cNvSpPr>
          <p:nvPr/>
        </p:nvSpPr>
        <p:spPr bwMode="auto">
          <a:xfrm>
            <a:off x="5080405" y="4267200"/>
            <a:ext cx="405395" cy="1524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2" name="Rectangle 34"/>
          <p:cNvSpPr>
            <a:spLocks noChangeArrowheads="1"/>
          </p:cNvSpPr>
          <p:nvPr/>
        </p:nvSpPr>
        <p:spPr bwMode="auto">
          <a:xfrm>
            <a:off x="4877708" y="4267200"/>
            <a:ext cx="202697" cy="1524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3" name="AutoShape 35"/>
          <p:cNvSpPr>
            <a:spLocks noChangeArrowheads="1"/>
          </p:cNvSpPr>
          <p:nvPr/>
        </p:nvSpPr>
        <p:spPr bwMode="auto">
          <a:xfrm>
            <a:off x="5485798" y="4876800"/>
            <a:ext cx="1925624" cy="1600200"/>
          </a:xfrm>
          <a:prstGeom prst="can">
            <a:avLst>
              <a:gd name="adj" fmla="val 36402"/>
            </a:avLst>
          </a:prstGeom>
          <a:solidFill>
            <a:srgbClr val="A5002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dirty="0">
              <a:solidFill>
                <a:srgbClr val="FFFFCC"/>
              </a:solidFill>
              <a:effectLst>
                <a:outerShdw blurRad="38100" dist="38100" dir="2700000" algn="tl">
                  <a:srgbClr val="000000"/>
                </a:outerShdw>
              </a:effectLst>
              <a:latin typeface="Arial Narrow" panose="020B0606020202030204" pitchFamily="34" charset="0"/>
            </a:endParaRPr>
          </a:p>
          <a:p>
            <a:pPr algn="ctr"/>
            <a:r>
              <a:rPr lang="en-US" altLang="en-US" sz="1800" b="1" dirty="0">
                <a:solidFill>
                  <a:srgbClr val="FFFFCC"/>
                </a:solidFill>
                <a:effectLst>
                  <a:outerShdw blurRad="38100" dist="38100" dir="2700000" algn="tl">
                    <a:srgbClr val="000000"/>
                  </a:outerShdw>
                </a:effectLst>
                <a:latin typeface="Arial Narrow" panose="020B0606020202030204" pitchFamily="34" charset="0"/>
              </a:rPr>
              <a:t>Runtime</a:t>
            </a:r>
            <a:endParaRPr lang="en-US" altLang="en-US" sz="1800" b="1" dirty="0">
              <a:solidFill>
                <a:srgbClr val="FFFFCC"/>
              </a:solidFill>
              <a:latin typeface="Arial Narrow" panose="020B0606020202030204" pitchFamily="34" charset="0"/>
            </a:endParaRPr>
          </a:p>
          <a:p>
            <a:pPr algn="ctr"/>
            <a:r>
              <a:rPr lang="en-US" altLang="en-US" sz="1800" b="1" dirty="0">
                <a:solidFill>
                  <a:srgbClr val="FFFFCC"/>
                </a:solidFill>
                <a:effectLst>
                  <a:outerShdw blurRad="38100" dist="38100" dir="2700000" algn="tl">
                    <a:srgbClr val="000000"/>
                  </a:outerShdw>
                </a:effectLst>
                <a:latin typeface="Arial Narrow" panose="020B0606020202030204" pitchFamily="34" charset="0"/>
              </a:rPr>
              <a:t>Environment</a:t>
            </a:r>
            <a:endParaRPr lang="en-US" altLang="en-US" sz="1800" b="1" dirty="0">
              <a:solidFill>
                <a:srgbClr val="FFFFCC"/>
              </a:solidFill>
              <a:latin typeface="Arial Narrow" panose="020B0606020202030204" pitchFamily="34" charset="0"/>
            </a:endParaRPr>
          </a:p>
          <a:p>
            <a:pPr algn="ctr"/>
            <a:r>
              <a:rPr lang="en-US" altLang="en-US" sz="1800" b="1" dirty="0">
                <a:solidFill>
                  <a:srgbClr val="FFFFCC"/>
                </a:solidFill>
                <a:effectLst>
                  <a:outerShdw blurRad="38100" dist="38100" dir="2700000" algn="tl">
                    <a:srgbClr val="000000"/>
                  </a:outerShdw>
                </a:effectLst>
                <a:latin typeface="Arial Narrow" panose="020B0606020202030204" pitchFamily="34" charset="0"/>
              </a:rPr>
              <a:t>Server</a:t>
            </a:r>
            <a:endParaRPr lang="en-US" altLang="en-US" sz="1800" b="1" dirty="0">
              <a:solidFill>
                <a:srgbClr val="FFFFCC"/>
              </a:solidFill>
              <a:latin typeface="Arial Narrow" panose="020B0606020202030204" pitchFamily="34" charset="0"/>
            </a:endParaRPr>
          </a:p>
        </p:txBody>
      </p:sp>
      <p:sp>
        <p:nvSpPr>
          <p:cNvPr id="7204" name="AutoShape 36"/>
          <p:cNvSpPr>
            <a:spLocks noChangeArrowheads="1"/>
          </p:cNvSpPr>
          <p:nvPr/>
        </p:nvSpPr>
        <p:spPr bwMode="auto">
          <a:xfrm>
            <a:off x="4877705" y="5638800"/>
            <a:ext cx="912138" cy="228600"/>
          </a:xfrm>
          <a:prstGeom prst="rightArrow">
            <a:avLst>
              <a:gd name="adj1" fmla="val 77778"/>
              <a:gd name="adj2" fmla="val 96028"/>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5" name="AutoShape 37"/>
          <p:cNvSpPr>
            <a:spLocks noChangeArrowheads="1"/>
          </p:cNvSpPr>
          <p:nvPr/>
        </p:nvSpPr>
        <p:spPr bwMode="auto">
          <a:xfrm>
            <a:off x="4472312" y="6096000"/>
            <a:ext cx="1418881" cy="228600"/>
          </a:xfrm>
          <a:prstGeom prst="rightArrow">
            <a:avLst>
              <a:gd name="adj1" fmla="val 66667"/>
              <a:gd name="adj2" fmla="val 9463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Narrow" panose="020B0606020202030204" pitchFamily="34" charset="0"/>
            </a:endParaRPr>
          </a:p>
        </p:txBody>
      </p:sp>
      <p:sp>
        <p:nvSpPr>
          <p:cNvPr id="7206" name="Text Box 38"/>
          <p:cNvSpPr txBox="1">
            <a:spLocks noChangeArrowheads="1"/>
          </p:cNvSpPr>
          <p:nvPr/>
        </p:nvSpPr>
        <p:spPr bwMode="auto">
          <a:xfrm>
            <a:off x="5485800" y="4916272"/>
            <a:ext cx="182427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a:solidFill>
                  <a:schemeClr val="bg1"/>
                </a:solidFill>
                <a:effectLst>
                  <a:outerShdw blurRad="38100" dist="38100" dir="2700000" algn="tl">
                    <a:srgbClr val="000000">
                      <a:alpha val="43137"/>
                    </a:srgbClr>
                  </a:outerShdw>
                </a:effectLst>
                <a:latin typeface="Arial Narrow" panose="020B0606020202030204" pitchFamily="34" charset="0"/>
              </a:rPr>
              <a:t>Environmental Library.</a:t>
            </a:r>
          </a:p>
        </p:txBody>
      </p:sp>
      <p:grpSp>
        <p:nvGrpSpPr>
          <p:cNvPr id="7207" name="Group 39"/>
          <p:cNvGrpSpPr>
            <a:grpSpLocks/>
          </p:cNvGrpSpPr>
          <p:nvPr/>
        </p:nvGrpSpPr>
        <p:grpSpPr bwMode="auto">
          <a:xfrm>
            <a:off x="8392867" y="1712785"/>
            <a:ext cx="3553878" cy="1752600"/>
            <a:chOff x="3888" y="912"/>
            <a:chExt cx="1776" cy="1104"/>
          </a:xfrm>
        </p:grpSpPr>
        <p:sp>
          <p:nvSpPr>
            <p:cNvPr id="7208" name="Rectangle 40"/>
            <p:cNvSpPr>
              <a:spLocks noChangeArrowheads="1"/>
            </p:cNvSpPr>
            <p:nvPr/>
          </p:nvSpPr>
          <p:spPr bwMode="auto">
            <a:xfrm>
              <a:off x="3888" y="912"/>
              <a:ext cx="1776" cy="1104"/>
            </a:xfrm>
            <a:prstGeom prst="rect">
              <a:avLst/>
            </a:prstGeom>
            <a:solidFill>
              <a:srgbClr val="00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7209" name="Rectangle 41"/>
            <p:cNvSpPr>
              <a:spLocks noChangeArrowheads="1"/>
            </p:cNvSpPr>
            <p:nvPr/>
          </p:nvSpPr>
          <p:spPr bwMode="auto">
            <a:xfrm>
              <a:off x="4238" y="1632"/>
              <a:ext cx="1177"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nSpc>
                  <a:spcPct val="90000"/>
                </a:lnSpc>
              </a:pPr>
              <a:r>
                <a:rPr lang="en-US" altLang="en-US" sz="1600" b="1" dirty="0">
                  <a:solidFill>
                    <a:srgbClr val="CCECFF"/>
                  </a:solidFill>
                  <a:latin typeface="Arial Narrow" panose="020B0606020202030204" pitchFamily="34" charset="0"/>
                </a:rPr>
                <a:t>Magic Lantern (Adaptation)</a:t>
              </a:r>
            </a:p>
          </p:txBody>
        </p:sp>
        <p:pic>
          <p:nvPicPr>
            <p:cNvPr id="7210" name="Picture 4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3" y="1152"/>
              <a:ext cx="765"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11" name="Rectangle 43"/>
            <p:cNvSpPr>
              <a:spLocks noChangeArrowheads="1"/>
            </p:cNvSpPr>
            <p:nvPr/>
          </p:nvSpPr>
          <p:spPr bwMode="auto">
            <a:xfrm>
              <a:off x="3915" y="912"/>
              <a:ext cx="1248"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7" tIns="44450" rIns="90487" bIns="44450">
              <a:spAutoFit/>
            </a:bodyPr>
            <a:lstStyle/>
            <a:p>
              <a:pPr>
                <a:lnSpc>
                  <a:spcPct val="90000"/>
                </a:lnSpc>
              </a:pPr>
              <a:r>
                <a:rPr lang="en-US" altLang="en-US" sz="1600" b="1" dirty="0">
                  <a:solidFill>
                    <a:schemeClr val="bg1">
                      <a:lumMod val="95000"/>
                    </a:schemeClr>
                  </a:solidFill>
                  <a:latin typeface="Arial Narrow" panose="020B0606020202030204" pitchFamily="34" charset="0"/>
                </a:rPr>
                <a:t>Explosive</a:t>
              </a:r>
              <a:r>
                <a:rPr lang="en-US" altLang="en-US" sz="1600" b="1" dirty="0">
                  <a:solidFill>
                    <a:srgbClr val="CCECFF"/>
                  </a:solidFill>
                  <a:latin typeface="Arial Narrow" panose="020B0606020202030204" pitchFamily="34" charset="0"/>
                </a:rPr>
                <a:t> Neutralization ATD</a:t>
              </a:r>
            </a:p>
          </p:txBody>
        </p:sp>
        <p:pic>
          <p:nvPicPr>
            <p:cNvPr id="7212" name="Picture 44"/>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8" y="1056"/>
              <a:ext cx="62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13" name="Rectangle 45"/>
          <p:cNvSpPr>
            <a:spLocks noChangeArrowheads="1"/>
          </p:cNvSpPr>
          <p:nvPr/>
        </p:nvSpPr>
        <p:spPr bwMode="auto">
          <a:xfrm>
            <a:off x="8424909" y="3505200"/>
            <a:ext cx="3547203" cy="2133600"/>
          </a:xfrm>
          <a:prstGeom prst="rect">
            <a:avLst/>
          </a:prstGeom>
          <a:solidFill>
            <a:schemeClr val="accent1">
              <a:lumMod val="40000"/>
              <a:lumOff val="60000"/>
            </a:schemeClr>
          </a:solidFill>
          <a:ln>
            <a:noFill/>
          </a:ln>
          <a:effectLst/>
          <a:extLst/>
        </p:spPr>
        <p:txBody>
          <a:bodyPr wrap="none" anchor="ctr"/>
          <a:lstStyle/>
          <a:p>
            <a:endParaRPr lang="en-US" sz="2000" dirty="0">
              <a:latin typeface="Arial Narrow" panose="020B0606020202030204" pitchFamily="34" charset="0"/>
            </a:endParaRPr>
          </a:p>
        </p:txBody>
      </p:sp>
      <p:sp>
        <p:nvSpPr>
          <p:cNvPr id="7214" name="Rectangle 46"/>
          <p:cNvSpPr>
            <a:spLocks noChangeArrowheads="1"/>
          </p:cNvSpPr>
          <p:nvPr/>
        </p:nvSpPr>
        <p:spPr bwMode="auto">
          <a:xfrm>
            <a:off x="8526257" y="3200400"/>
            <a:ext cx="1442106" cy="3810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b="1" dirty="0">
                <a:latin typeface="Arial Narrow" panose="020B0606020202030204" pitchFamily="34" charset="0"/>
              </a:rPr>
              <a:t>Behaviors</a:t>
            </a:r>
          </a:p>
        </p:txBody>
      </p:sp>
      <p:sp>
        <p:nvSpPr>
          <p:cNvPr id="7215" name="Rectangle 47"/>
          <p:cNvSpPr>
            <a:spLocks noChangeArrowheads="1"/>
          </p:cNvSpPr>
          <p:nvPr/>
        </p:nvSpPr>
        <p:spPr bwMode="auto">
          <a:xfrm>
            <a:off x="10350533" y="3200400"/>
            <a:ext cx="1551901" cy="38100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800" b="1" dirty="0">
                <a:latin typeface="Arial Narrow" panose="020B0606020202030204" pitchFamily="34" charset="0"/>
              </a:rPr>
              <a:t>Kinematics</a:t>
            </a:r>
          </a:p>
        </p:txBody>
      </p:sp>
      <p:sp>
        <p:nvSpPr>
          <p:cNvPr id="7216" name="Text Box 48"/>
          <p:cNvSpPr txBox="1">
            <a:spLocks noChangeArrowheads="1"/>
          </p:cNvSpPr>
          <p:nvPr/>
        </p:nvSpPr>
        <p:spPr bwMode="auto">
          <a:xfrm>
            <a:off x="8484546" y="4017294"/>
            <a:ext cx="3731973" cy="15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33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pPr>
            <a:r>
              <a:rPr lang="en-US" altLang="en-US" sz="1600" b="1" dirty="0">
                <a:latin typeface="Arial Narrow" panose="020B0606020202030204" pitchFamily="34" charset="0"/>
              </a:rPr>
              <a:t>SAF: Semi Automated Force model</a:t>
            </a:r>
          </a:p>
          <a:p>
            <a:pPr>
              <a:lnSpc>
                <a:spcPct val="85000"/>
              </a:lnSpc>
            </a:pPr>
            <a:r>
              <a:rPr lang="en-US" altLang="en-US" sz="1600" b="1" dirty="0">
                <a:latin typeface="Arial Narrow" panose="020B0606020202030204" pitchFamily="34" charset="0"/>
              </a:rPr>
              <a:t>Two main components: </a:t>
            </a:r>
          </a:p>
          <a:p>
            <a:pPr marL="285750" indent="-285750">
              <a:lnSpc>
                <a:spcPct val="85000"/>
              </a:lnSpc>
              <a:buFont typeface="Arial" panose="020B0604020202020204" pitchFamily="34" charset="0"/>
              <a:buChar char="•"/>
            </a:pPr>
            <a:r>
              <a:rPr lang="en-US" altLang="en-US" sz="1600" b="1" dirty="0">
                <a:latin typeface="Arial Narrow" panose="020B0606020202030204" pitchFamily="34" charset="0"/>
              </a:rPr>
              <a:t>kinematic models of the system’s physics, and </a:t>
            </a:r>
          </a:p>
          <a:p>
            <a:pPr marL="285750" indent="-285750">
              <a:lnSpc>
                <a:spcPct val="85000"/>
              </a:lnSpc>
              <a:buFont typeface="Arial" panose="020B0604020202020204" pitchFamily="34" charset="0"/>
              <a:buChar char="•"/>
            </a:pPr>
            <a:r>
              <a:rPr lang="en-US" altLang="en-US" sz="1600" b="1" dirty="0">
                <a:latin typeface="Arial Narrow" panose="020B0606020202030204" pitchFamily="34" charset="0"/>
              </a:rPr>
              <a:t>behavioral models of what the system should do in the battlespace environment</a:t>
            </a:r>
          </a:p>
        </p:txBody>
      </p:sp>
      <p:sp>
        <p:nvSpPr>
          <p:cNvPr id="7217" name="Text Box 49"/>
          <p:cNvSpPr txBox="1">
            <a:spLocks noChangeArrowheads="1"/>
          </p:cNvSpPr>
          <p:nvPr/>
        </p:nvSpPr>
        <p:spPr bwMode="auto">
          <a:xfrm>
            <a:off x="9134350" y="3657601"/>
            <a:ext cx="1948849" cy="369332"/>
          </a:xfrm>
          <a:prstGeom prst="rect">
            <a:avLst/>
          </a:prstGeom>
          <a:solidFill>
            <a:srgbClr val="CCECFF"/>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b="1">
                <a:latin typeface="Arial Narrow" panose="020B0606020202030204" pitchFamily="34" charset="0"/>
              </a:rPr>
              <a:t>SAF</a:t>
            </a:r>
            <a:r>
              <a:rPr lang="en-US" altLang="en-US" sz="1200" b="1">
                <a:latin typeface="Arial Narrow" panose="020B0606020202030204" pitchFamily="34" charset="0"/>
              </a:rPr>
              <a:t> </a:t>
            </a:r>
            <a:r>
              <a:rPr lang="en-US" altLang="en-US" sz="1800" b="1">
                <a:latin typeface="Arial Narrow" panose="020B0606020202030204" pitchFamily="34" charset="0"/>
              </a:rPr>
              <a:t>Entity</a:t>
            </a:r>
          </a:p>
        </p:txBody>
      </p:sp>
      <p:sp>
        <p:nvSpPr>
          <p:cNvPr id="7218" name="AutoShape 50"/>
          <p:cNvSpPr>
            <a:spLocks noChangeArrowheads="1"/>
          </p:cNvSpPr>
          <p:nvPr/>
        </p:nvSpPr>
        <p:spPr bwMode="auto">
          <a:xfrm>
            <a:off x="7411424" y="5486400"/>
            <a:ext cx="1114835" cy="304800"/>
          </a:xfrm>
          <a:prstGeom prst="leftRightArrow">
            <a:avLst>
              <a:gd name="adj1" fmla="val 50000"/>
              <a:gd name="adj2" fmla="val 55000"/>
            </a:avLst>
          </a:prstGeom>
          <a:solidFill>
            <a:srgbClr val="A5002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Narrow" panose="020B0606020202030204" pitchFamily="34" charset="0"/>
            </a:endParaRPr>
          </a:p>
        </p:txBody>
      </p:sp>
      <p:sp>
        <p:nvSpPr>
          <p:cNvPr id="2" name="Rectangle 1"/>
          <p:cNvSpPr/>
          <p:nvPr/>
        </p:nvSpPr>
        <p:spPr>
          <a:xfrm>
            <a:off x="11275979" y="3488324"/>
            <a:ext cx="535724"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1</a:t>
            </a:r>
          </a:p>
        </p:txBody>
      </p:sp>
      <p:sp>
        <p:nvSpPr>
          <p:cNvPr id="51" name="Rectangle 50"/>
          <p:cNvSpPr/>
          <p:nvPr/>
        </p:nvSpPr>
        <p:spPr>
          <a:xfrm>
            <a:off x="8360442" y="533403"/>
            <a:ext cx="535723"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4</a:t>
            </a:r>
          </a:p>
        </p:txBody>
      </p:sp>
      <p:sp>
        <p:nvSpPr>
          <p:cNvPr id="52" name="Rectangle 51"/>
          <p:cNvSpPr/>
          <p:nvPr/>
        </p:nvSpPr>
        <p:spPr>
          <a:xfrm>
            <a:off x="3905439" y="533403"/>
            <a:ext cx="535723"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3</a:t>
            </a:r>
          </a:p>
        </p:txBody>
      </p:sp>
      <p:sp>
        <p:nvSpPr>
          <p:cNvPr id="53" name="Rectangle 52"/>
          <p:cNvSpPr/>
          <p:nvPr/>
        </p:nvSpPr>
        <p:spPr>
          <a:xfrm>
            <a:off x="150506" y="533403"/>
            <a:ext cx="535723" cy="1015663"/>
          </a:xfrm>
          <a:prstGeom prst="rect">
            <a:avLst/>
          </a:prstGeom>
          <a:noFill/>
        </p:spPr>
        <p:txBody>
          <a:bodyPr wrap="none" lIns="91440" tIns="45720" rIns="91440" bIns="45720">
            <a:spAutoFit/>
          </a:bodyPr>
          <a:lstStyle/>
          <a:p>
            <a:pPr algn="ct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Narrow" panose="020B0606020202030204" pitchFamily="34" charset="0"/>
              </a:rPr>
              <a:t>2</a:t>
            </a:r>
          </a:p>
        </p:txBody>
      </p:sp>
      <p:sp>
        <p:nvSpPr>
          <p:cNvPr id="55" name="Slide Number Placeholder 2">
            <a:extLst>
              <a:ext uri="{FF2B5EF4-FFF2-40B4-BE49-F238E27FC236}">
                <a16:creationId xmlns:a16="http://schemas.microsoft.com/office/drawing/2014/main" id="{D8BDEBBA-3F85-4117-90C1-435D7044BFC0}"/>
              </a:ext>
            </a:extLst>
          </p:cNvPr>
          <p:cNvSpPr txBox="1">
            <a:spLocks/>
          </p:cNvSpPr>
          <p:nvPr/>
        </p:nvSpPr>
        <p:spPr>
          <a:xfrm>
            <a:off x="11133024" y="6366510"/>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F4B5699E-54A8-4AFE-A436-85B64C676A26}" type="slidenum">
              <a:rPr lang="en-US" sz="2000" smtClean="0">
                <a:latin typeface="Arial Narrow" panose="020B0606020202030204" pitchFamily="34" charset="0"/>
              </a:rPr>
              <a:pPr/>
              <a:t>45</a:t>
            </a:fld>
            <a:endParaRPr lang="en-US" sz="2000" dirty="0">
              <a:latin typeface="Arial Narrow" panose="020B0606020202030204" pitchFamily="34" charset="0"/>
            </a:endParaRPr>
          </a:p>
        </p:txBody>
      </p:sp>
    </p:spTree>
    <p:extLst>
      <p:ext uri="{BB962C8B-B14F-4D97-AF65-F5344CB8AC3E}">
        <p14:creationId xmlns:p14="http://schemas.microsoft.com/office/powerpoint/2010/main" val="3842371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3DE0-AF76-4B8D-B068-7C411F8A8487}"/>
              </a:ext>
            </a:extLst>
          </p:cNvPr>
          <p:cNvSpPr>
            <a:spLocks noGrp="1"/>
          </p:cNvSpPr>
          <p:nvPr>
            <p:ph type="title"/>
          </p:nvPr>
        </p:nvSpPr>
        <p:spPr>
          <a:xfrm>
            <a:off x="2345741" y="-58365"/>
            <a:ext cx="7416800" cy="841248"/>
          </a:xfrm>
        </p:spPr>
        <p:txBody>
          <a:bodyPr/>
          <a:lstStyle/>
          <a:p>
            <a:r>
              <a:rPr lang="en-US" dirty="0"/>
              <a:t>Multi-Domain </a:t>
            </a:r>
            <a:r>
              <a:rPr lang="en-US" sz="2800" dirty="0"/>
              <a:t>Operations</a:t>
            </a:r>
            <a:r>
              <a:rPr lang="en-US" dirty="0"/>
              <a:t> and Environment</a:t>
            </a:r>
          </a:p>
        </p:txBody>
      </p:sp>
      <p:sp>
        <p:nvSpPr>
          <p:cNvPr id="4" name="Slide Number Placeholder 3">
            <a:extLst>
              <a:ext uri="{FF2B5EF4-FFF2-40B4-BE49-F238E27FC236}">
                <a16:creationId xmlns:a16="http://schemas.microsoft.com/office/drawing/2014/main" id="{A54FA626-15AB-4C03-A0C6-126674A2F30C}"/>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46</a:t>
            </a:fld>
            <a:endParaRPr lang="en-US" dirty="0">
              <a:solidFill>
                <a:srgbClr val="000000"/>
              </a:solidFill>
            </a:endParaRPr>
          </a:p>
        </p:txBody>
      </p:sp>
      <p:sp>
        <p:nvSpPr>
          <p:cNvPr id="5" name="TextBox 4">
            <a:extLst>
              <a:ext uri="{FF2B5EF4-FFF2-40B4-BE49-F238E27FC236}">
                <a16:creationId xmlns:a16="http://schemas.microsoft.com/office/drawing/2014/main" id="{D9B8D0F9-3FCF-4B19-91F3-E0C849C5F4B8}"/>
              </a:ext>
            </a:extLst>
          </p:cNvPr>
          <p:cNvSpPr txBox="1"/>
          <p:nvPr/>
        </p:nvSpPr>
        <p:spPr>
          <a:xfrm>
            <a:off x="265430" y="5685256"/>
            <a:ext cx="7088800" cy="386196"/>
          </a:xfrm>
          <a:prstGeom prst="rect">
            <a:avLst/>
          </a:prstGeom>
          <a:noFill/>
        </p:spPr>
        <p:txBody>
          <a:bodyPr wrap="none" rtlCol="0">
            <a:spAutoFit/>
          </a:bodyPr>
          <a:lstStyle/>
          <a:p>
            <a:pPr>
              <a:lnSpc>
                <a:spcPct val="50000"/>
              </a:lnSpc>
            </a:pPr>
            <a:r>
              <a:rPr lang="en-US" sz="1800" b="1" dirty="0"/>
              <a:t>Multi-Domain Operations: Bridging the Gaps for Dominance</a:t>
            </a:r>
          </a:p>
          <a:p>
            <a:pPr>
              <a:lnSpc>
                <a:spcPct val="50000"/>
              </a:lnSpc>
            </a:pPr>
            <a:endParaRPr lang="en-US" sz="1800" dirty="0">
              <a:latin typeface="Arial Narrow" panose="020B0606020202030204" pitchFamily="34" charset="0"/>
            </a:endParaRPr>
          </a:p>
        </p:txBody>
      </p:sp>
      <p:pic>
        <p:nvPicPr>
          <p:cNvPr id="6" name="Picture 5">
            <a:extLst>
              <a:ext uri="{FF2B5EF4-FFF2-40B4-BE49-F238E27FC236}">
                <a16:creationId xmlns:a16="http://schemas.microsoft.com/office/drawing/2014/main" id="{DFBC6DA9-CA20-41D1-BAB1-97BFA406DB36}"/>
              </a:ext>
            </a:extLst>
          </p:cNvPr>
          <p:cNvPicPr>
            <a:picLocks noChangeAspect="1"/>
          </p:cNvPicPr>
          <p:nvPr/>
        </p:nvPicPr>
        <p:blipFill>
          <a:blip r:embed="rId2"/>
          <a:stretch>
            <a:fillRect/>
          </a:stretch>
        </p:blipFill>
        <p:spPr>
          <a:xfrm>
            <a:off x="0" y="876586"/>
            <a:ext cx="8387790" cy="4717704"/>
          </a:xfrm>
          <a:prstGeom prst="rect">
            <a:avLst/>
          </a:prstGeom>
        </p:spPr>
      </p:pic>
      <p:sp>
        <p:nvSpPr>
          <p:cNvPr id="7" name="TextBox 6">
            <a:extLst>
              <a:ext uri="{FF2B5EF4-FFF2-40B4-BE49-F238E27FC236}">
                <a16:creationId xmlns:a16="http://schemas.microsoft.com/office/drawing/2014/main" id="{5365EE07-02CB-43C7-AE74-38B17032B8E1}"/>
              </a:ext>
            </a:extLst>
          </p:cNvPr>
          <p:cNvSpPr txBox="1"/>
          <p:nvPr/>
        </p:nvSpPr>
        <p:spPr>
          <a:xfrm>
            <a:off x="125730" y="6084530"/>
            <a:ext cx="7636771" cy="276999"/>
          </a:xfrm>
          <a:prstGeom prst="rect">
            <a:avLst/>
          </a:prstGeom>
          <a:noFill/>
        </p:spPr>
        <p:txBody>
          <a:bodyPr wrap="none" rtlCol="0">
            <a:spAutoFit/>
          </a:bodyPr>
          <a:lstStyle/>
          <a:p>
            <a:r>
              <a:rPr lang="en-US" sz="1200" dirty="0"/>
              <a:t>Congressional Research Service, “Defense Capabilities:  Joint All Domain Command and Control, April 5, 2020</a:t>
            </a:r>
          </a:p>
        </p:txBody>
      </p:sp>
      <p:sp>
        <p:nvSpPr>
          <p:cNvPr id="8" name="Content Placeholder 9">
            <a:extLst>
              <a:ext uri="{FF2B5EF4-FFF2-40B4-BE49-F238E27FC236}">
                <a16:creationId xmlns:a16="http://schemas.microsoft.com/office/drawing/2014/main" id="{2A8049D5-5A48-4166-8347-2177BAAB6CE6}"/>
              </a:ext>
            </a:extLst>
          </p:cNvPr>
          <p:cNvSpPr txBox="1">
            <a:spLocks/>
          </p:cNvSpPr>
          <p:nvPr/>
        </p:nvSpPr>
        <p:spPr>
          <a:xfrm>
            <a:off x="8387790" y="721432"/>
            <a:ext cx="3710470" cy="5936042"/>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2000" b="1" kern="0" dirty="0"/>
              <a:t>MDO Concepts</a:t>
            </a:r>
          </a:p>
          <a:p>
            <a:pPr marL="285750" indent="-285750"/>
            <a:r>
              <a:rPr lang="en-US" sz="2000" b="1" kern="0" dirty="0">
                <a:solidFill>
                  <a:srgbClr val="00B0F0"/>
                </a:solidFill>
              </a:rPr>
              <a:t>Service Concepts Vary</a:t>
            </a:r>
          </a:p>
          <a:p>
            <a:pPr marL="285750" indent="-285750"/>
            <a:r>
              <a:rPr lang="en-US" sz="2000" kern="0" dirty="0"/>
              <a:t>Generally concepts revolve around</a:t>
            </a:r>
          </a:p>
          <a:p>
            <a:pPr marL="798513" lvl="1" indent="-266700"/>
            <a:r>
              <a:rPr lang="en-US" sz="2000" kern="0" dirty="0"/>
              <a:t>any sensor detects, </a:t>
            </a:r>
          </a:p>
          <a:p>
            <a:pPr marL="819136" lvl="1" indent="-285750"/>
            <a:r>
              <a:rPr lang="en-US" sz="2000" kern="0" dirty="0"/>
              <a:t>any capable weapon on any available platform engages, </a:t>
            </a:r>
          </a:p>
          <a:p>
            <a:pPr marL="819136" lvl="1" indent="-285750"/>
            <a:r>
              <a:rPr lang="en-US" sz="2000" kern="0" dirty="0"/>
              <a:t>any sensor detects damage</a:t>
            </a:r>
          </a:p>
          <a:p>
            <a:pPr marL="285750" indent="-285750"/>
            <a:r>
              <a:rPr lang="en-US" sz="2000" kern="0" dirty="0"/>
              <a:t>Essential Elements</a:t>
            </a:r>
          </a:p>
          <a:p>
            <a:pPr marL="819136" lvl="1" indent="-285750"/>
            <a:r>
              <a:rPr lang="en-US" sz="2000" kern="0" dirty="0"/>
              <a:t>Reliable communication </a:t>
            </a:r>
          </a:p>
          <a:p>
            <a:pPr marL="819136" lvl="1" indent="-285750"/>
            <a:r>
              <a:rPr lang="en-US" sz="2000" kern="0" dirty="0"/>
              <a:t>Reliable data transfer</a:t>
            </a:r>
          </a:p>
          <a:p>
            <a:pPr marL="819136" lvl="1" indent="-285750"/>
            <a:r>
              <a:rPr lang="en-US" sz="2000" kern="0" dirty="0"/>
              <a:t>Effective over-the-horizon</a:t>
            </a:r>
          </a:p>
          <a:p>
            <a:pPr marL="285750" indent="-285750"/>
            <a:r>
              <a:rPr lang="en-US" sz="2000" kern="0" dirty="0"/>
              <a:t>Environmental Factors</a:t>
            </a:r>
          </a:p>
          <a:p>
            <a:pPr marL="819136" lvl="1" indent="-285750"/>
            <a:r>
              <a:rPr lang="en-US" sz="2000" kern="0" dirty="0"/>
              <a:t>Atmospheric condition for sensors, image transfer, networked information, EM effects, targeting</a:t>
            </a:r>
          </a:p>
        </p:txBody>
      </p:sp>
    </p:spTree>
    <p:extLst>
      <p:ext uri="{BB962C8B-B14F-4D97-AF65-F5344CB8AC3E}">
        <p14:creationId xmlns:p14="http://schemas.microsoft.com/office/powerpoint/2010/main" val="2434401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2B6A-6A51-4FD9-B1CE-2F1053D43A7F}"/>
              </a:ext>
            </a:extLst>
          </p:cNvPr>
          <p:cNvSpPr>
            <a:spLocks noGrp="1"/>
          </p:cNvSpPr>
          <p:nvPr>
            <p:ph type="title"/>
          </p:nvPr>
        </p:nvSpPr>
        <p:spPr>
          <a:xfrm>
            <a:off x="2326286" y="-38910"/>
            <a:ext cx="7416800" cy="841248"/>
          </a:xfrm>
        </p:spPr>
        <p:txBody>
          <a:bodyPr/>
          <a:lstStyle/>
          <a:p>
            <a:r>
              <a:rPr lang="en-US" sz="2800" dirty="0"/>
              <a:t>Reliable Information Access</a:t>
            </a:r>
          </a:p>
        </p:txBody>
      </p:sp>
      <p:sp>
        <p:nvSpPr>
          <p:cNvPr id="3" name="Content Placeholder 2">
            <a:extLst>
              <a:ext uri="{FF2B5EF4-FFF2-40B4-BE49-F238E27FC236}">
                <a16:creationId xmlns:a16="http://schemas.microsoft.com/office/drawing/2014/main" id="{9D6236AD-95C9-4232-A518-AE848E112C05}"/>
              </a:ext>
            </a:extLst>
          </p:cNvPr>
          <p:cNvSpPr>
            <a:spLocks noGrp="1"/>
          </p:cNvSpPr>
          <p:nvPr>
            <p:ph idx="1"/>
          </p:nvPr>
        </p:nvSpPr>
        <p:spPr>
          <a:xfrm>
            <a:off x="354330" y="5744867"/>
            <a:ext cx="11432662" cy="704519"/>
          </a:xfrm>
        </p:spPr>
        <p:txBody>
          <a:bodyPr/>
          <a:lstStyle/>
          <a:p>
            <a:pPr marL="0" indent="0">
              <a:buNone/>
            </a:pPr>
            <a:r>
              <a:rPr lang="en-US" sz="2000" dirty="0"/>
              <a:t>Simulations involving MDO concepts need to represent the environmental factors that could violate one or more of the ABMS Tenets or the simulations will fall far short of being able to evaluate this concept (</a:t>
            </a:r>
            <a:r>
              <a:rPr lang="en-US" sz="2000" b="1" dirty="0">
                <a:solidFill>
                  <a:srgbClr val="00B0F0"/>
                </a:solidFill>
              </a:rPr>
              <a:t>Comms, EMS effects</a:t>
            </a:r>
            <a:r>
              <a:rPr lang="en-US" sz="2000" dirty="0"/>
              <a:t>)</a:t>
            </a:r>
          </a:p>
        </p:txBody>
      </p:sp>
      <p:sp>
        <p:nvSpPr>
          <p:cNvPr id="4" name="Slide Number Placeholder 3">
            <a:extLst>
              <a:ext uri="{FF2B5EF4-FFF2-40B4-BE49-F238E27FC236}">
                <a16:creationId xmlns:a16="http://schemas.microsoft.com/office/drawing/2014/main" id="{1E82C6EF-3672-4FAB-A241-194A6DD4389A}"/>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47</a:t>
            </a:fld>
            <a:endParaRPr lang="en-US" dirty="0">
              <a:solidFill>
                <a:srgbClr val="000000"/>
              </a:solidFill>
            </a:endParaRPr>
          </a:p>
        </p:txBody>
      </p:sp>
      <p:pic>
        <p:nvPicPr>
          <p:cNvPr id="6" name="Picture 5">
            <a:extLst>
              <a:ext uri="{FF2B5EF4-FFF2-40B4-BE49-F238E27FC236}">
                <a16:creationId xmlns:a16="http://schemas.microsoft.com/office/drawing/2014/main" id="{EB4B35F9-6299-452A-8F51-316EEFE1C7A1}"/>
              </a:ext>
            </a:extLst>
          </p:cNvPr>
          <p:cNvPicPr>
            <a:picLocks noChangeAspect="1"/>
          </p:cNvPicPr>
          <p:nvPr/>
        </p:nvPicPr>
        <p:blipFill>
          <a:blip r:embed="rId2"/>
          <a:stretch>
            <a:fillRect/>
          </a:stretch>
        </p:blipFill>
        <p:spPr>
          <a:xfrm>
            <a:off x="152107" y="814493"/>
            <a:ext cx="8663988" cy="4881788"/>
          </a:xfrm>
          <a:prstGeom prst="rect">
            <a:avLst/>
          </a:prstGeom>
        </p:spPr>
      </p:pic>
      <p:sp>
        <p:nvSpPr>
          <p:cNvPr id="7" name="Content Placeholder 2">
            <a:extLst>
              <a:ext uri="{FF2B5EF4-FFF2-40B4-BE49-F238E27FC236}">
                <a16:creationId xmlns:a16="http://schemas.microsoft.com/office/drawing/2014/main" id="{D1C7A89D-9784-4B38-917B-500014B24287}"/>
              </a:ext>
            </a:extLst>
          </p:cNvPr>
          <p:cNvSpPr txBox="1">
            <a:spLocks/>
          </p:cNvSpPr>
          <p:nvPr/>
        </p:nvSpPr>
        <p:spPr>
          <a:xfrm>
            <a:off x="9102889" y="760873"/>
            <a:ext cx="2908473" cy="5015784"/>
          </a:xfrm>
          <a:prstGeom prst="rect">
            <a:avLst/>
          </a:prstGeom>
        </p:spPr>
        <p:txBody>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marL="0" indent="0" algn="ctr">
              <a:buFont typeface="Wingdings" charset="2"/>
              <a:buNone/>
            </a:pPr>
            <a:r>
              <a:rPr lang="en-US" sz="1800" b="1" kern="0" dirty="0"/>
              <a:t>ABMS</a:t>
            </a:r>
            <a:r>
              <a:rPr lang="en-US" sz="2000" b="1" kern="0" dirty="0"/>
              <a:t> Tenets</a:t>
            </a:r>
          </a:p>
          <a:p>
            <a:pPr>
              <a:spcBef>
                <a:spcPts val="1200"/>
              </a:spcBef>
            </a:pPr>
            <a:r>
              <a:rPr lang="en-US" sz="1800" kern="0" dirty="0"/>
              <a:t>Access data from a  wide range of sources</a:t>
            </a:r>
          </a:p>
          <a:p>
            <a:r>
              <a:rPr lang="en-US" sz="1800" kern="0" dirty="0"/>
              <a:t>Prepare and present data</a:t>
            </a:r>
          </a:p>
          <a:p>
            <a:r>
              <a:rPr lang="en-US" sz="1800" kern="0" dirty="0"/>
              <a:t>Provide instant and seamless access to information</a:t>
            </a:r>
          </a:p>
          <a:p>
            <a:r>
              <a:rPr lang="en-US" sz="1800" kern="0" dirty="0"/>
              <a:t>Use AI aided human decision making</a:t>
            </a:r>
          </a:p>
          <a:p>
            <a:r>
              <a:rPr lang="en-US" sz="1800" kern="0" dirty="0"/>
              <a:t>Use Seamless and instant communications</a:t>
            </a:r>
          </a:p>
          <a:p>
            <a:r>
              <a:rPr lang="en-US" sz="1800" kern="0" dirty="0"/>
              <a:t>Communicate decisions to all stakeholders together with resources</a:t>
            </a:r>
          </a:p>
          <a:p>
            <a:r>
              <a:rPr lang="en-US" sz="1800" kern="0" dirty="0"/>
              <a:t>Manage MLS </a:t>
            </a:r>
          </a:p>
          <a:p>
            <a:endParaRPr lang="en-US" sz="1800" kern="0" dirty="0"/>
          </a:p>
        </p:txBody>
      </p:sp>
    </p:spTree>
    <p:extLst>
      <p:ext uri="{BB962C8B-B14F-4D97-AF65-F5344CB8AC3E}">
        <p14:creationId xmlns:p14="http://schemas.microsoft.com/office/powerpoint/2010/main" val="35261704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3940" y="-36045"/>
            <a:ext cx="8764219" cy="841248"/>
          </a:xfrm>
        </p:spPr>
        <p:txBody>
          <a:bodyPr>
            <a:noAutofit/>
          </a:bodyPr>
          <a:lstStyle/>
          <a:p>
            <a:r>
              <a:rPr lang="en-US" sz="2800" b="1" dirty="0"/>
              <a:t>Who provides atmosphere and ocean data?</a:t>
            </a:r>
          </a:p>
        </p:txBody>
      </p:sp>
      <p:sp>
        <p:nvSpPr>
          <p:cNvPr id="3" name="Content Placeholder 2"/>
          <p:cNvSpPr>
            <a:spLocks noGrp="1"/>
          </p:cNvSpPr>
          <p:nvPr>
            <p:ph idx="1"/>
          </p:nvPr>
        </p:nvSpPr>
        <p:spPr>
          <a:xfrm>
            <a:off x="1993266" y="4960417"/>
            <a:ext cx="4864735" cy="1173163"/>
          </a:xfrm>
        </p:spPr>
        <p:txBody>
          <a:bodyPr>
            <a:noAutofit/>
          </a:bodyPr>
          <a:lstStyle/>
          <a:p>
            <a:r>
              <a:rPr lang="en-US" sz="2000" b="1" dirty="0"/>
              <a:t>Commander, Naval Meteorology and Oceanography Command:  Fleet Numerical Meteorology and Oceanography Center</a:t>
            </a:r>
          </a:p>
        </p:txBody>
      </p:sp>
      <p:sp>
        <p:nvSpPr>
          <p:cNvPr id="4" name="Slide Number Placeholder 3"/>
          <p:cNvSpPr>
            <a:spLocks noGrp="1"/>
          </p:cNvSpPr>
          <p:nvPr>
            <p:ph type="sldNum" sz="quarter" idx="12"/>
          </p:nvPr>
        </p:nvSpPr>
        <p:spPr>
          <a:xfrm>
            <a:off x="11109960" y="6425243"/>
            <a:ext cx="652746" cy="365125"/>
          </a:xfrm>
        </p:spPr>
        <p:txBody>
          <a:bodyPr/>
          <a:lstStyle/>
          <a:p>
            <a:fld id="{F4B5699E-54A8-4AFE-A436-85B64C676A26}" type="slidenum">
              <a:rPr lang="en-US" sz="1400" smtClean="0"/>
              <a:t>48</a:t>
            </a:fld>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7820" y="4809161"/>
            <a:ext cx="2183003"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52" y="3022193"/>
            <a:ext cx="1849613" cy="140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331" y="4784726"/>
            <a:ext cx="2083490"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2013678" y="3129773"/>
            <a:ext cx="4285020" cy="11731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National Climatic Data Center</a:t>
            </a:r>
          </a:p>
          <a:p>
            <a:pPr marL="0" indent="0">
              <a:buNone/>
            </a:pPr>
            <a:r>
              <a:rPr lang="en-US" b="1" dirty="0"/>
              <a:t>National Geophysical Data Center</a:t>
            </a:r>
          </a:p>
          <a:p>
            <a:pPr marL="0" indent="0">
              <a:buNone/>
            </a:pPr>
            <a:r>
              <a:rPr lang="en-US" b="1" dirty="0"/>
              <a:t>National Buoy Data Center </a:t>
            </a:r>
          </a:p>
          <a:p>
            <a:pPr marL="0" indent="0">
              <a:buNone/>
            </a:pPr>
            <a:r>
              <a:rPr lang="en-US" b="1" dirty="0"/>
              <a:t>National Weather Service </a:t>
            </a: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003601"/>
            <a:ext cx="2302306" cy="157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a:xfrm>
            <a:off x="8425547" y="1349366"/>
            <a:ext cx="3675780" cy="1173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t>Army  Corps of Engineers Research and Development Command (ERDC)</a:t>
            </a:r>
          </a:p>
        </p:txBody>
      </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6050" y="2746961"/>
            <a:ext cx="231835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p:cNvSpPr txBox="1">
            <a:spLocks/>
          </p:cNvSpPr>
          <p:nvPr/>
        </p:nvSpPr>
        <p:spPr>
          <a:xfrm>
            <a:off x="8592663" y="3152097"/>
            <a:ext cx="3574431" cy="1173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t>National Geospatial Intelligence Agency</a:t>
            </a:r>
          </a:p>
        </p:txBody>
      </p:sp>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42" y="1211283"/>
            <a:ext cx="2525471"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a:xfrm>
            <a:off x="9383238" y="4954828"/>
            <a:ext cx="1993280" cy="1173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t>Air Force </a:t>
            </a:r>
          </a:p>
          <a:p>
            <a:pPr marL="0" indent="0">
              <a:buNone/>
            </a:pPr>
            <a:r>
              <a:rPr lang="en-US" sz="1800" b="1" dirty="0"/>
              <a:t>Weather Agency</a:t>
            </a:r>
          </a:p>
        </p:txBody>
      </p:sp>
      <p:sp>
        <p:nvSpPr>
          <p:cNvPr id="14" name="Content Placeholder 2"/>
          <p:cNvSpPr txBox="1">
            <a:spLocks/>
          </p:cNvSpPr>
          <p:nvPr/>
        </p:nvSpPr>
        <p:spPr>
          <a:xfrm>
            <a:off x="2557336" y="1203324"/>
            <a:ext cx="3386265" cy="145576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b="1" dirty="0"/>
              <a:t>Environmental Data Cube Support System:</a:t>
            </a:r>
          </a:p>
          <a:p>
            <a:pPr marL="0" indent="0">
              <a:spcBef>
                <a:spcPts val="600"/>
              </a:spcBef>
              <a:buNone/>
            </a:pPr>
            <a:r>
              <a:rPr lang="en-US" sz="1800" b="1" dirty="0"/>
              <a:t>Broker using certified data providers to produce correlated environmental data </a:t>
            </a:r>
          </a:p>
        </p:txBody>
      </p:sp>
    </p:spTree>
    <p:extLst>
      <p:ext uri="{BB962C8B-B14F-4D97-AF65-F5344CB8AC3E}">
        <p14:creationId xmlns:p14="http://schemas.microsoft.com/office/powerpoint/2010/main" val="3456793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12161838" cy="914400"/>
          </a:xfrm>
        </p:spPr>
        <p:txBody>
          <a:bodyPr>
            <a:noAutofit/>
          </a:bodyPr>
          <a:lstStyle/>
          <a:p>
            <a:pPr eaLnBrk="1" hangingPunct="1">
              <a:lnSpc>
                <a:spcPct val="80000"/>
              </a:lnSpc>
            </a:pPr>
            <a:r>
              <a:rPr lang="en-US" sz="2800" b="1" dirty="0"/>
              <a:t>Lessons from Past &amp; Current Data Sharing Efforts</a:t>
            </a:r>
          </a:p>
        </p:txBody>
      </p:sp>
      <p:sp>
        <p:nvSpPr>
          <p:cNvPr id="3" name="Slide Number Placeholder 2"/>
          <p:cNvSpPr>
            <a:spLocks noGrp="1"/>
          </p:cNvSpPr>
          <p:nvPr>
            <p:ph type="sldNum" sz="quarter" idx="12"/>
          </p:nvPr>
        </p:nvSpPr>
        <p:spPr/>
        <p:txBody>
          <a:bodyPr/>
          <a:lstStyle/>
          <a:p>
            <a:fld id="{F4B5699E-54A8-4AFE-A436-85B64C676A26}" type="slidenum">
              <a:rPr lang="en-US" smtClean="0"/>
              <a:t>49</a:t>
            </a:fld>
            <a:endParaRPr lang="en-US"/>
          </a:p>
        </p:txBody>
      </p:sp>
      <p:sp>
        <p:nvSpPr>
          <p:cNvPr id="2" name="TextBox 1"/>
          <p:cNvSpPr txBox="1"/>
          <p:nvPr/>
        </p:nvSpPr>
        <p:spPr>
          <a:xfrm>
            <a:off x="533894" y="914400"/>
            <a:ext cx="11124211" cy="5324535"/>
          </a:xfrm>
          <a:prstGeom prst="rect">
            <a:avLst/>
          </a:prstGeom>
          <a:noFill/>
        </p:spPr>
        <p:txBody>
          <a:bodyPr wrap="square" rtlCol="0">
            <a:spAutoFit/>
          </a:bodyPr>
          <a:lstStyle/>
          <a:p>
            <a:pPr>
              <a:lnSpc>
                <a:spcPct val="85000"/>
              </a:lnSpc>
            </a:pPr>
            <a:r>
              <a:rPr lang="en-US" sz="2000" b="1" dirty="0"/>
              <a:t>Data quality and content can fundamentally influence return on investment and these data characteristics must be managed to assure a favorable return</a:t>
            </a:r>
          </a:p>
          <a:p>
            <a:pPr lvl="0">
              <a:lnSpc>
                <a:spcPct val="85000"/>
              </a:lnSpc>
            </a:pPr>
            <a:endParaRPr lang="en-US" sz="2000" b="1" dirty="0"/>
          </a:p>
          <a:p>
            <a:pPr lvl="0">
              <a:lnSpc>
                <a:spcPct val="85000"/>
              </a:lnSpc>
            </a:pPr>
            <a:r>
              <a:rPr lang="en-US" sz="2000" b="1" dirty="0"/>
              <a:t>Sharing </a:t>
            </a:r>
            <a:r>
              <a:rPr lang="en-US" sz="2000" b="1" dirty="0">
                <a:solidFill>
                  <a:schemeClr val="accent2">
                    <a:lumMod val="75000"/>
                  </a:schemeClr>
                </a:solidFill>
              </a:rPr>
              <a:t>simulation-ready environmental data </a:t>
            </a:r>
            <a:r>
              <a:rPr lang="en-US" sz="2000" b="1" dirty="0"/>
              <a:t>is an attractive goal, but may require working with non-standard data formats and data that has been optimized for use in a specific context</a:t>
            </a:r>
          </a:p>
          <a:p>
            <a:pPr lvl="0">
              <a:lnSpc>
                <a:spcPct val="85000"/>
              </a:lnSpc>
            </a:pPr>
            <a:endParaRPr lang="en-US" sz="2000" b="1" dirty="0"/>
          </a:p>
          <a:p>
            <a:pPr lvl="0">
              <a:lnSpc>
                <a:spcPct val="85000"/>
              </a:lnSpc>
            </a:pPr>
            <a:r>
              <a:rPr lang="en-US" sz="2000" b="1" dirty="0"/>
              <a:t>Using </a:t>
            </a:r>
            <a:r>
              <a:rPr lang="en-US" sz="2000" b="1" dirty="0">
                <a:solidFill>
                  <a:schemeClr val="accent2">
                    <a:lumMod val="75000"/>
                  </a:schemeClr>
                </a:solidFill>
              </a:rPr>
              <a:t>“de facto” standards is a viable alternative</a:t>
            </a:r>
            <a:r>
              <a:rPr lang="en-US" sz="2000" b="1" dirty="0"/>
              <a:t> – neither program-specific data-sharing standards nor widely-vetted international standards are absolute requirements</a:t>
            </a:r>
          </a:p>
          <a:p>
            <a:pPr marL="342900" indent="-342900">
              <a:lnSpc>
                <a:spcPct val="85000"/>
              </a:lnSpc>
              <a:buFont typeface="Arial" panose="020B0604020202020204" pitchFamily="34" charset="0"/>
              <a:buChar char="•"/>
            </a:pPr>
            <a:r>
              <a:rPr lang="en-US" sz="2000" b="1" dirty="0"/>
              <a:t>Does not impose additional costs on the producer thus improving their potential return on investment</a:t>
            </a:r>
          </a:p>
          <a:p>
            <a:pPr marL="342900" indent="-342900">
              <a:lnSpc>
                <a:spcPct val="85000"/>
              </a:lnSpc>
              <a:buFont typeface="Arial" panose="020B0604020202020204" pitchFamily="34" charset="0"/>
              <a:buChar char="•"/>
            </a:pPr>
            <a:r>
              <a:rPr lang="en-US" sz="2000" b="1" dirty="0"/>
              <a:t>Allows data consumers to accept data without changes to the normal work flow, improving their potential return on investment</a:t>
            </a:r>
          </a:p>
          <a:p>
            <a:pPr lvl="0">
              <a:lnSpc>
                <a:spcPct val="85000"/>
              </a:lnSpc>
            </a:pPr>
            <a:endParaRPr lang="en-US" sz="2000" b="1" dirty="0"/>
          </a:p>
          <a:p>
            <a:pPr>
              <a:lnSpc>
                <a:spcPct val="85000"/>
              </a:lnSpc>
            </a:pPr>
            <a:r>
              <a:rPr lang="en-US" sz="2000" b="1" dirty="0"/>
              <a:t>Sharing and improving data earlier in the transformation process can be more effective than trying to share simulation-ready data (correlate early before specializing it for individual simulations)</a:t>
            </a:r>
          </a:p>
          <a:p>
            <a:pPr>
              <a:lnSpc>
                <a:spcPct val="85000"/>
              </a:lnSpc>
            </a:pPr>
            <a:endParaRPr lang="en-US" sz="2000" b="1" dirty="0"/>
          </a:p>
          <a:p>
            <a:pPr>
              <a:lnSpc>
                <a:spcPct val="85000"/>
              </a:lnSpc>
            </a:pPr>
            <a:r>
              <a:rPr lang="en-US" sz="2000" b="1" dirty="0"/>
              <a:t>See current NATO programs and products from SISO: RIEDP</a:t>
            </a:r>
          </a:p>
        </p:txBody>
      </p:sp>
      <p:sp>
        <p:nvSpPr>
          <p:cNvPr id="5" name="Slide Number Placeholder 3">
            <a:extLst>
              <a:ext uri="{FF2B5EF4-FFF2-40B4-BE49-F238E27FC236}">
                <a16:creationId xmlns:a16="http://schemas.microsoft.com/office/drawing/2014/main" id="{A0B0E7B9-EA5F-4A0D-A250-AC6149A0D3AB}"/>
              </a:ext>
            </a:extLst>
          </p:cNvPr>
          <p:cNvSpPr txBox="1">
            <a:spLocks/>
          </p:cNvSpPr>
          <p:nvPr/>
        </p:nvSpPr>
        <p:spPr>
          <a:xfrm>
            <a:off x="11109960" y="6425243"/>
            <a:ext cx="652746" cy="36512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F4B5699E-54A8-4AFE-A436-85B64C676A26}" type="slidenum">
              <a:rPr lang="en-US" sz="1400" smtClean="0"/>
              <a:pPr/>
              <a:t>49</a:t>
            </a:fld>
            <a:endParaRPr lang="en-US" dirty="0"/>
          </a:p>
        </p:txBody>
      </p:sp>
    </p:spTree>
    <p:extLst>
      <p:ext uri="{BB962C8B-B14F-4D97-AF65-F5344CB8AC3E}">
        <p14:creationId xmlns:p14="http://schemas.microsoft.com/office/powerpoint/2010/main" val="252000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3260" y="34293"/>
            <a:ext cx="12043658" cy="523220"/>
          </a:xfrm>
          <a:prstGeom prst="rect">
            <a:avLst/>
          </a:prstGeom>
          <a:noFill/>
        </p:spPr>
        <p:txBody>
          <a:bodyPr wrap="square" rtlCol="0">
            <a:spAutoFit/>
          </a:bodyPr>
          <a:lstStyle/>
          <a:p>
            <a:pPr algn="ctr"/>
            <a:r>
              <a:rPr lang="en-US" sz="2800" b="1" dirty="0">
                <a:solidFill>
                  <a:schemeClr val="bg1"/>
                </a:solidFill>
              </a:rPr>
              <a:t>And That’s What Makes It So Hard</a:t>
            </a:r>
          </a:p>
        </p:txBody>
      </p:sp>
      <p:sp>
        <p:nvSpPr>
          <p:cNvPr id="12" name="TextBox 11"/>
          <p:cNvSpPr txBox="1"/>
          <p:nvPr/>
        </p:nvSpPr>
        <p:spPr>
          <a:xfrm>
            <a:off x="5715195" y="732944"/>
            <a:ext cx="6271947" cy="3816429"/>
          </a:xfrm>
          <a:prstGeom prst="rect">
            <a:avLst/>
          </a:prstGeom>
          <a:noFill/>
        </p:spPr>
        <p:txBody>
          <a:bodyPr wrap="square" rtlCol="0">
            <a:spAutoFit/>
          </a:bodyPr>
          <a:lstStyle/>
          <a:p>
            <a:r>
              <a:rPr lang="en-US" sz="2800" dirty="0"/>
              <a:t>Defining the surface allows further content to be added,  yielding a much richer representation of the environment</a:t>
            </a:r>
          </a:p>
          <a:p>
            <a:endParaRPr lang="en-US" sz="1200" dirty="0"/>
          </a:p>
          <a:p>
            <a:r>
              <a:rPr lang="en-US" sz="2800" dirty="0"/>
              <a:t>Each addition provides more than just a picture – everything has to be described using feature types, attributes and attribute values</a:t>
            </a:r>
          </a:p>
        </p:txBody>
      </p:sp>
      <p:grpSp>
        <p:nvGrpSpPr>
          <p:cNvPr id="2" name="Group 1"/>
          <p:cNvGrpSpPr/>
          <p:nvPr/>
        </p:nvGrpSpPr>
        <p:grpSpPr>
          <a:xfrm>
            <a:off x="1321145" y="1030311"/>
            <a:ext cx="4268112" cy="5141894"/>
            <a:chOff x="0" y="1944854"/>
            <a:chExt cx="3209023" cy="4794697"/>
          </a:xfrm>
        </p:grpSpPr>
        <p:sp>
          <p:nvSpPr>
            <p:cNvPr id="27" name="Freeform 17"/>
            <p:cNvSpPr>
              <a:spLocks/>
            </p:cNvSpPr>
            <p:nvPr/>
          </p:nvSpPr>
          <p:spPr bwMode="auto">
            <a:xfrm>
              <a:off x="122860" y="5566024"/>
              <a:ext cx="2807437" cy="1173527"/>
            </a:xfrm>
            <a:custGeom>
              <a:avLst/>
              <a:gdLst/>
              <a:ahLst/>
              <a:cxnLst>
                <a:cxn ang="0">
                  <a:pos x="0" y="400"/>
                </a:cxn>
                <a:cxn ang="0">
                  <a:pos x="944" y="0"/>
                </a:cxn>
                <a:cxn ang="0">
                  <a:pos x="1888" y="400"/>
                </a:cxn>
                <a:cxn ang="0">
                  <a:pos x="944" y="800"/>
                </a:cxn>
                <a:cxn ang="0">
                  <a:pos x="0" y="400"/>
                </a:cxn>
              </a:cxnLst>
              <a:rect l="0" t="0" r="r" b="b"/>
              <a:pathLst>
                <a:path w="1888" h="800">
                  <a:moveTo>
                    <a:pt x="0" y="400"/>
                  </a:moveTo>
                  <a:lnTo>
                    <a:pt x="944" y="0"/>
                  </a:lnTo>
                  <a:lnTo>
                    <a:pt x="1888" y="400"/>
                  </a:lnTo>
                  <a:lnTo>
                    <a:pt x="944" y="800"/>
                  </a:lnTo>
                  <a:lnTo>
                    <a:pt x="0" y="400"/>
                  </a:lnTo>
                  <a:close/>
                </a:path>
              </a:pathLst>
            </a:custGeom>
            <a:solidFill>
              <a:srgbClr val="111111"/>
            </a:solidFill>
            <a:ln w="9525" cap="flat" cmpd="sng">
              <a:noFill/>
              <a:prstDash val="solid"/>
              <a:round/>
              <a:headEnd/>
              <a:tailEnd/>
            </a:ln>
            <a:effectLst>
              <a:outerShdw dist="28398" dir="1593903" algn="ctr" rotWithShape="0">
                <a:srgbClr val="DCDCDC"/>
              </a:outerShdw>
            </a:effectLst>
          </p:spPr>
          <p:txBody>
            <a:bodyPr wrap="none" anchor="ctr"/>
            <a:lstStyle/>
            <a:p>
              <a:pPr>
                <a:defRPr/>
              </a:pPr>
              <a:endParaRPr lang="en-US" b="1"/>
            </a:p>
          </p:txBody>
        </p:sp>
        <p:pic>
          <p:nvPicPr>
            <p:cNvPr id="28" name="Picture 18" descr="cdb_layers2"/>
            <p:cNvPicPr>
              <a:picLocks noChangeAspect="1" noChangeArrowheads="1"/>
            </p:cNvPicPr>
            <p:nvPr/>
          </p:nvPicPr>
          <p:blipFill>
            <a:blip r:embed="rId2" cstate="print"/>
            <a:srcRect/>
            <a:stretch>
              <a:fillRect/>
            </a:stretch>
          </p:blipFill>
          <p:spPr bwMode="auto">
            <a:xfrm>
              <a:off x="22005" y="2242427"/>
              <a:ext cx="3187018" cy="4369293"/>
            </a:xfrm>
            <a:prstGeom prst="rect">
              <a:avLst/>
            </a:prstGeom>
            <a:noFill/>
            <a:effectLst>
              <a:outerShdw dist="28398" dir="1593903" algn="ctr" rotWithShape="0">
                <a:srgbClr val="DCDCDC"/>
              </a:outerShdw>
            </a:effectLst>
          </p:spPr>
        </p:pic>
        <p:pic>
          <p:nvPicPr>
            <p:cNvPr id="29" name="Picture 19" descr="Export Wizard-1"/>
            <p:cNvPicPr>
              <a:picLocks noChangeAspect="1" noChangeArrowheads="1"/>
            </p:cNvPicPr>
            <p:nvPr/>
          </p:nvPicPr>
          <p:blipFill>
            <a:blip r:embed="rId3" cstate="print"/>
            <a:srcRect/>
            <a:stretch>
              <a:fillRect/>
            </a:stretch>
          </p:blipFill>
          <p:spPr bwMode="auto">
            <a:xfrm>
              <a:off x="11002" y="2202611"/>
              <a:ext cx="3110002" cy="1142093"/>
            </a:xfrm>
            <a:prstGeom prst="rect">
              <a:avLst/>
            </a:prstGeom>
            <a:noFill/>
            <a:effectLst>
              <a:outerShdw dist="28398" dir="1593903" algn="ctr" rotWithShape="0">
                <a:srgbClr val="DCDCDC"/>
              </a:outerShdw>
            </a:effectLst>
          </p:spPr>
        </p:pic>
        <p:pic>
          <p:nvPicPr>
            <p:cNvPr id="30" name="Picture 20" descr="Export Wizard-1"/>
            <p:cNvPicPr>
              <a:picLocks noChangeAspect="1" noChangeArrowheads="1"/>
            </p:cNvPicPr>
            <p:nvPr/>
          </p:nvPicPr>
          <p:blipFill>
            <a:blip r:embed="rId4" cstate="print"/>
            <a:srcRect/>
            <a:stretch>
              <a:fillRect/>
            </a:stretch>
          </p:blipFill>
          <p:spPr bwMode="auto">
            <a:xfrm>
              <a:off x="0" y="1944854"/>
              <a:ext cx="3154011" cy="1163049"/>
            </a:xfrm>
            <a:prstGeom prst="rect">
              <a:avLst/>
            </a:prstGeom>
            <a:noFill/>
            <a:effectLst>
              <a:outerShdw dist="28398" dir="1593903" algn="ctr" rotWithShape="0">
                <a:srgbClr val="DCDCDC"/>
              </a:outerShdw>
            </a:effectLst>
          </p:spPr>
        </p:pic>
      </p:grpSp>
      <p:grpSp>
        <p:nvGrpSpPr>
          <p:cNvPr id="3" name="Group 2"/>
          <p:cNvGrpSpPr/>
          <p:nvPr/>
        </p:nvGrpSpPr>
        <p:grpSpPr>
          <a:xfrm>
            <a:off x="116430" y="1871050"/>
            <a:ext cx="1601721" cy="3732872"/>
            <a:chOff x="8534400" y="2629062"/>
            <a:chExt cx="935791" cy="3732872"/>
          </a:xfrm>
        </p:grpSpPr>
        <p:sp>
          <p:nvSpPr>
            <p:cNvPr id="31" name="Text Box 11"/>
            <p:cNvSpPr txBox="1">
              <a:spLocks noChangeArrowheads="1"/>
            </p:cNvSpPr>
            <p:nvPr/>
          </p:nvSpPr>
          <p:spPr bwMode="auto">
            <a:xfrm>
              <a:off x="8534400" y="2629062"/>
              <a:ext cx="768225"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t>Imagery</a:t>
              </a:r>
            </a:p>
          </p:txBody>
        </p:sp>
        <p:sp>
          <p:nvSpPr>
            <p:cNvPr id="32" name="Text Box 12"/>
            <p:cNvSpPr txBox="1">
              <a:spLocks noChangeArrowheads="1"/>
            </p:cNvSpPr>
            <p:nvPr/>
          </p:nvSpPr>
          <p:spPr bwMode="auto">
            <a:xfrm>
              <a:off x="8534400" y="3525972"/>
              <a:ext cx="824679"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t>Elevation</a:t>
              </a:r>
            </a:p>
          </p:txBody>
        </p:sp>
        <p:sp>
          <p:nvSpPr>
            <p:cNvPr id="33" name="Text Box 13"/>
            <p:cNvSpPr txBox="1">
              <a:spLocks noChangeArrowheads="1"/>
            </p:cNvSpPr>
            <p:nvPr/>
          </p:nvSpPr>
          <p:spPr bwMode="auto">
            <a:xfrm>
              <a:off x="8534400" y="4110640"/>
              <a:ext cx="817786"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t>Materials</a:t>
              </a:r>
            </a:p>
          </p:txBody>
        </p:sp>
        <p:sp>
          <p:nvSpPr>
            <p:cNvPr id="34" name="Text Box 14"/>
            <p:cNvSpPr txBox="1">
              <a:spLocks noChangeArrowheads="1"/>
            </p:cNvSpPr>
            <p:nvPr/>
          </p:nvSpPr>
          <p:spPr bwMode="auto">
            <a:xfrm>
              <a:off x="8534400" y="4728837"/>
              <a:ext cx="785644"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t>Features</a:t>
              </a:r>
            </a:p>
          </p:txBody>
        </p:sp>
        <p:sp>
          <p:nvSpPr>
            <p:cNvPr id="35" name="Text Box 15"/>
            <p:cNvSpPr txBox="1">
              <a:spLocks noChangeArrowheads="1"/>
            </p:cNvSpPr>
            <p:nvPr/>
          </p:nvSpPr>
          <p:spPr bwMode="auto">
            <a:xfrm>
              <a:off x="8534400" y="5315601"/>
              <a:ext cx="578969"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a:t>Lights</a:t>
              </a:r>
            </a:p>
          </p:txBody>
        </p:sp>
        <p:sp>
          <p:nvSpPr>
            <p:cNvPr id="36" name="Text Box 16"/>
            <p:cNvSpPr txBox="1">
              <a:spLocks noChangeArrowheads="1"/>
            </p:cNvSpPr>
            <p:nvPr/>
          </p:nvSpPr>
          <p:spPr bwMode="auto">
            <a:xfrm>
              <a:off x="8534400" y="5900269"/>
              <a:ext cx="935791" cy="461665"/>
            </a:xfrm>
            <a:prstGeom prst="rect">
              <a:avLst/>
            </a:prstGeom>
            <a:noFill/>
            <a:ln w="9525">
              <a:noFill/>
              <a:miter lim="800000"/>
              <a:headEnd/>
              <a:tailEnd/>
            </a:ln>
            <a:effectLst>
              <a:outerShdw dist="17961" dir="2700000" algn="ctr" rotWithShape="0">
                <a:srgbClr val="DCDCDC"/>
              </a:outerShdw>
            </a:effectLst>
          </p:spPr>
          <p:txBody>
            <a:bodyPr wrap="none">
              <a:spAutoFit/>
            </a:bodyPr>
            <a:lstStyle/>
            <a:p>
              <a:pPr>
                <a:spcBef>
                  <a:spcPct val="20000"/>
                </a:spcBef>
                <a:defRPr/>
              </a:pPr>
              <a:r>
                <a:rPr lang="en-US" sz="2400" dirty="0"/>
                <a:t>3D Models</a:t>
              </a:r>
            </a:p>
          </p:txBody>
        </p:sp>
      </p:grpSp>
      <p:pic>
        <p:nvPicPr>
          <p:cNvPr id="37" name="Picture 20" descr="Y:\projects1\slides\drutmanimages\Weath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263" y="4432490"/>
            <a:ext cx="4210211" cy="21150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4B5699E-54A8-4AFE-A436-85B64C676A26}" type="slidenum">
              <a:rPr lang="en-US" smtClean="0"/>
              <a:t>5</a:t>
            </a:fld>
            <a:endParaRPr lang="en-US"/>
          </a:p>
        </p:txBody>
      </p:sp>
    </p:spTree>
    <p:extLst>
      <p:ext uri="{BB962C8B-B14F-4D97-AF65-F5344CB8AC3E}">
        <p14:creationId xmlns:p14="http://schemas.microsoft.com/office/powerpoint/2010/main" val="186226036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73847" y="0"/>
            <a:ext cx="10844306" cy="697816"/>
          </a:xfrm>
        </p:spPr>
        <p:txBody>
          <a:bodyPr>
            <a:normAutofit/>
          </a:bodyPr>
          <a:lstStyle/>
          <a:p>
            <a:pPr eaLnBrk="1" hangingPunct="1"/>
            <a:r>
              <a:rPr lang="en-US" sz="2800" b="1" dirty="0"/>
              <a:t>Summary</a:t>
            </a:r>
          </a:p>
        </p:txBody>
      </p:sp>
      <p:sp>
        <p:nvSpPr>
          <p:cNvPr id="2" name="Slide Number Placeholder 1"/>
          <p:cNvSpPr>
            <a:spLocks noGrp="1"/>
          </p:cNvSpPr>
          <p:nvPr>
            <p:ph type="sldNum" sz="quarter" idx="12"/>
          </p:nvPr>
        </p:nvSpPr>
        <p:spPr/>
        <p:txBody>
          <a:bodyPr/>
          <a:lstStyle/>
          <a:p>
            <a:fld id="{F4B5699E-54A8-4AFE-A436-85B64C676A26}" type="slidenum">
              <a:rPr lang="en-US" smtClean="0"/>
              <a:t>50</a:t>
            </a:fld>
            <a:endParaRPr lang="en-US"/>
          </a:p>
        </p:txBody>
      </p:sp>
      <p:sp>
        <p:nvSpPr>
          <p:cNvPr id="5" name="TextBox 4"/>
          <p:cNvSpPr txBox="1"/>
          <p:nvPr/>
        </p:nvSpPr>
        <p:spPr>
          <a:xfrm>
            <a:off x="1079101" y="796700"/>
            <a:ext cx="10844307" cy="5743111"/>
          </a:xfrm>
          <a:prstGeom prst="rect">
            <a:avLst/>
          </a:prstGeom>
          <a:noFill/>
        </p:spPr>
        <p:txBody>
          <a:bodyPr wrap="square" rtlCol="0">
            <a:spAutoFit/>
          </a:bodyPr>
          <a:lstStyle/>
          <a:p>
            <a:pPr lvl="0">
              <a:lnSpc>
                <a:spcPct val="85000"/>
              </a:lnSpc>
            </a:pPr>
            <a:r>
              <a:rPr lang="en-US" sz="2400" b="1" dirty="0">
                <a:latin typeface="Arial Narrow" panose="020B0606020202030204" pitchFamily="34" charset="0"/>
              </a:rPr>
              <a:t>Foundational Question:  How much is enough for my problem</a:t>
            </a:r>
          </a:p>
          <a:p>
            <a:pPr lvl="0">
              <a:lnSpc>
                <a:spcPct val="85000"/>
              </a:lnSpc>
            </a:pPr>
            <a:r>
              <a:rPr lang="en-US" sz="2400" b="1" dirty="0">
                <a:latin typeface="Arial Narrow" panose="020B0606020202030204" pitchFamily="34" charset="0"/>
              </a:rPr>
              <a:t>        The environment and the results of the simulation are inextricably linked</a:t>
            </a:r>
          </a:p>
          <a:p>
            <a:pPr lvl="0">
              <a:lnSpc>
                <a:spcPct val="85000"/>
              </a:lnSpc>
            </a:pPr>
            <a:r>
              <a:rPr lang="en-US" sz="2400" b="1" dirty="0">
                <a:latin typeface="Arial Narrow" panose="020B0606020202030204" pitchFamily="34" charset="0"/>
              </a:rPr>
              <a:t>	Sensor performance depends upon the environmental conditions</a:t>
            </a:r>
          </a:p>
          <a:p>
            <a:pPr lvl="0">
              <a:lnSpc>
                <a:spcPct val="85000"/>
              </a:lnSpc>
            </a:pPr>
            <a:endParaRPr lang="en-US" sz="1800" b="1" dirty="0">
              <a:latin typeface="Arial Narrow" panose="020B0606020202030204" pitchFamily="34" charset="0"/>
            </a:endParaRPr>
          </a:p>
          <a:p>
            <a:pPr lvl="0">
              <a:lnSpc>
                <a:spcPct val="85000"/>
              </a:lnSpc>
            </a:pPr>
            <a:r>
              <a:rPr lang="en-US" sz="2400" b="1" dirty="0">
                <a:latin typeface="Arial Narrow" panose="020B0606020202030204" pitchFamily="34" charset="0"/>
              </a:rPr>
              <a:t>Data used to construct simulation environment databases originate from many different, usually incompatible sources</a:t>
            </a:r>
          </a:p>
          <a:p>
            <a:pPr lvl="0">
              <a:lnSpc>
                <a:spcPct val="85000"/>
              </a:lnSpc>
            </a:pPr>
            <a:endParaRPr lang="en-US" sz="2400" b="1" dirty="0">
              <a:latin typeface="Arial Narrow" panose="020B0606020202030204" pitchFamily="34" charset="0"/>
            </a:endParaRPr>
          </a:p>
          <a:p>
            <a:pPr lvl="0">
              <a:lnSpc>
                <a:spcPct val="85000"/>
              </a:lnSpc>
            </a:pPr>
            <a:r>
              <a:rPr lang="en-US" sz="2400" b="1" dirty="0">
                <a:latin typeface="Arial Narrow" panose="020B0606020202030204" pitchFamily="34" charset="0"/>
              </a:rPr>
              <a:t>Correlation of data within one system is a long pole in the simulation environment database construction tent </a:t>
            </a:r>
          </a:p>
          <a:p>
            <a:pPr lvl="0">
              <a:lnSpc>
                <a:spcPct val="85000"/>
              </a:lnSpc>
            </a:pPr>
            <a:endParaRPr lang="en-US" sz="2400" b="1" dirty="0">
              <a:latin typeface="Arial Narrow" panose="020B0606020202030204" pitchFamily="34" charset="0"/>
            </a:endParaRPr>
          </a:p>
          <a:p>
            <a:pPr lvl="0">
              <a:lnSpc>
                <a:spcPct val="85000"/>
              </a:lnSpc>
            </a:pPr>
            <a:r>
              <a:rPr lang="en-US" sz="2400" b="1" dirty="0">
                <a:latin typeface="Arial Narrow" panose="020B0606020202030204" pitchFamily="34" charset="0"/>
              </a:rPr>
              <a:t>Correlation of data across dissimilar systems is really an unsolved problem</a:t>
            </a:r>
          </a:p>
          <a:p>
            <a:pPr lvl="0">
              <a:lnSpc>
                <a:spcPct val="85000"/>
              </a:lnSpc>
            </a:pPr>
            <a:r>
              <a:rPr lang="en-US" sz="2400" b="1" dirty="0">
                <a:latin typeface="Arial Narrow" panose="020B0606020202030204" pitchFamily="34" charset="0"/>
              </a:rPr>
              <a:t>        Schema semantics and environmental algorithms involved</a:t>
            </a:r>
          </a:p>
          <a:p>
            <a:pPr lvl="0">
              <a:lnSpc>
                <a:spcPct val="85000"/>
              </a:lnSpc>
            </a:pPr>
            <a:r>
              <a:rPr lang="en-US" sz="2400" b="1" dirty="0">
                <a:latin typeface="Arial Narrow" panose="020B0606020202030204" pitchFamily="34" charset="0"/>
              </a:rPr>
              <a:t>        Potential solutions rely on context of use and usually involve patching</a:t>
            </a:r>
          </a:p>
          <a:p>
            <a:pPr lvl="0">
              <a:lnSpc>
                <a:spcPct val="85000"/>
              </a:lnSpc>
            </a:pPr>
            <a:endParaRPr lang="en-US" sz="2400" b="1" dirty="0">
              <a:latin typeface="Arial Narrow" panose="020B0606020202030204" pitchFamily="34" charset="0"/>
            </a:endParaRPr>
          </a:p>
          <a:p>
            <a:pPr lvl="0">
              <a:lnSpc>
                <a:spcPct val="85000"/>
              </a:lnSpc>
            </a:pPr>
            <a:r>
              <a:rPr lang="en-US" sz="2400" b="1" dirty="0">
                <a:latin typeface="Arial Narrow" panose="020B0606020202030204" pitchFamily="34" charset="0"/>
              </a:rPr>
              <a:t>Correlation and error correction are different processes, but both are important</a:t>
            </a:r>
          </a:p>
          <a:p>
            <a:pPr lvl="0">
              <a:lnSpc>
                <a:spcPct val="85000"/>
              </a:lnSpc>
            </a:pPr>
            <a:endParaRPr lang="en-US" sz="1800" b="1" dirty="0">
              <a:latin typeface="Arial Narrow" panose="020B0606020202030204" pitchFamily="34" charset="0"/>
            </a:endParaRPr>
          </a:p>
          <a:p>
            <a:pPr lvl="0">
              <a:lnSpc>
                <a:spcPct val="85000"/>
              </a:lnSpc>
            </a:pPr>
            <a:r>
              <a:rPr lang="en-US" sz="2400" b="1" dirty="0">
                <a:latin typeface="Arial Narrow" panose="020B0606020202030204" pitchFamily="34" charset="0"/>
              </a:rPr>
              <a:t>Data sharing – there are exemplars of successful programs, but this remains a largely unmet need within the simulation community</a:t>
            </a:r>
          </a:p>
        </p:txBody>
      </p:sp>
      <p:sp>
        <p:nvSpPr>
          <p:cNvPr id="6" name="Slide Number Placeholder 3">
            <a:extLst>
              <a:ext uri="{FF2B5EF4-FFF2-40B4-BE49-F238E27FC236}">
                <a16:creationId xmlns:a16="http://schemas.microsoft.com/office/drawing/2014/main" id="{8376ACCE-28E9-42DA-B932-E85F955FC115}"/>
              </a:ext>
            </a:extLst>
          </p:cNvPr>
          <p:cNvSpPr txBox="1">
            <a:spLocks/>
          </p:cNvSpPr>
          <p:nvPr/>
        </p:nvSpPr>
        <p:spPr>
          <a:xfrm>
            <a:off x="11109960" y="6425243"/>
            <a:ext cx="652746" cy="365125"/>
          </a:xfr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F4B5699E-54A8-4AFE-A436-85B64C676A26}" type="slidenum">
              <a:rPr lang="en-US" sz="1400" smtClean="0"/>
              <a:pPr/>
              <a:t>50</a:t>
            </a:fld>
            <a:endParaRPr lang="en-US" dirty="0"/>
          </a:p>
        </p:txBody>
      </p:sp>
    </p:spTree>
    <p:extLst>
      <p:ext uri="{BB962C8B-B14F-4D97-AF65-F5344CB8AC3E}">
        <p14:creationId xmlns:p14="http://schemas.microsoft.com/office/powerpoint/2010/main" val="4267444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Learning Objectives</a:t>
            </a:r>
          </a:p>
        </p:txBody>
      </p:sp>
      <p:sp>
        <p:nvSpPr>
          <p:cNvPr id="3" name="Content Placeholder 2"/>
          <p:cNvSpPr>
            <a:spLocks noGrp="1"/>
          </p:cNvSpPr>
          <p:nvPr>
            <p:ph idx="1"/>
          </p:nvPr>
        </p:nvSpPr>
        <p:spPr>
          <a:xfrm>
            <a:off x="1103815" y="827129"/>
            <a:ext cx="8658726" cy="4525963"/>
          </a:xfrm>
        </p:spPr>
        <p:txBody>
          <a:bodyPr>
            <a:noAutofit/>
          </a:bodyPr>
          <a:lstStyle/>
          <a:p>
            <a:pPr marL="0" indent="0">
              <a:spcBef>
                <a:spcPts val="1800"/>
              </a:spcBef>
              <a:buNone/>
            </a:pPr>
            <a:r>
              <a:rPr lang="en-US" dirty="0"/>
              <a:t>By the close of this tutorial the attendees will be able to:</a:t>
            </a:r>
          </a:p>
          <a:p>
            <a:pPr>
              <a:spcBef>
                <a:spcPts val="1800"/>
              </a:spcBef>
            </a:pPr>
            <a:r>
              <a:rPr lang="en-US" dirty="0"/>
              <a:t>Identify the key features of an environment including land, sea, and atmosphere</a:t>
            </a:r>
          </a:p>
          <a:p>
            <a:pPr>
              <a:spcBef>
                <a:spcPts val="1800"/>
              </a:spcBef>
            </a:pPr>
            <a:r>
              <a:rPr lang="en-US" dirty="0"/>
              <a:t>Describe why the difference between weather and climate is important for LVC events</a:t>
            </a:r>
          </a:p>
          <a:p>
            <a:pPr>
              <a:spcBef>
                <a:spcPts val="1800"/>
              </a:spcBef>
            </a:pPr>
            <a:r>
              <a:rPr lang="en-US" dirty="0"/>
              <a:t>Explain why LVC events face difficulties when using </a:t>
            </a:r>
            <a:r>
              <a:rPr lang="en-US" dirty="0" err="1"/>
              <a:t>geotypical</a:t>
            </a:r>
            <a:r>
              <a:rPr lang="en-US" dirty="0"/>
              <a:t> vs </a:t>
            </a:r>
            <a:r>
              <a:rPr lang="en-US" dirty="0" err="1"/>
              <a:t>geospecific</a:t>
            </a:r>
            <a:r>
              <a:rPr lang="en-US" dirty="0"/>
              <a:t> environments</a:t>
            </a:r>
          </a:p>
          <a:p>
            <a:pPr>
              <a:spcBef>
                <a:spcPts val="1800"/>
              </a:spcBef>
            </a:pPr>
            <a:r>
              <a:rPr lang="en-US" dirty="0"/>
              <a:t>Explain why environment matters for communications and sensors in multi-domain operations</a:t>
            </a:r>
          </a:p>
          <a:p>
            <a:pPr>
              <a:spcBef>
                <a:spcPts val="1800"/>
              </a:spcBef>
            </a:pPr>
            <a:r>
              <a:rPr lang="en-US" dirty="0"/>
              <a:t>Identify sources of environmental data for simulations</a:t>
            </a:r>
          </a:p>
        </p:txBody>
      </p:sp>
      <p:sp>
        <p:nvSpPr>
          <p:cNvPr id="4" name="Slide Number Placeholder 3"/>
          <p:cNvSpPr>
            <a:spLocks noGrp="1"/>
          </p:cNvSpPr>
          <p:nvPr>
            <p:ph type="sldNum" sz="quarter" idx="12"/>
          </p:nvPr>
        </p:nvSpPr>
        <p:spPr/>
        <p:txBody>
          <a:bodyPr/>
          <a:lstStyle/>
          <a:p>
            <a:fld id="{F4B5699E-54A8-4AFE-A436-85B64C676A26}" type="slidenum">
              <a:rPr lang="en-US" smtClean="0"/>
              <a:t>51</a:t>
            </a:fld>
            <a:endParaRPr lang="en-US"/>
          </a:p>
        </p:txBody>
      </p:sp>
      <p:pic>
        <p:nvPicPr>
          <p:cNvPr id="6" name="Picture 5">
            <a:extLst>
              <a:ext uri="{FF2B5EF4-FFF2-40B4-BE49-F238E27FC236}">
                <a16:creationId xmlns:a16="http://schemas.microsoft.com/office/drawing/2014/main" id="{F817F1DC-3113-4D45-BACA-DD85BD7262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75517" y="1295401"/>
            <a:ext cx="4571185" cy="3589420"/>
          </a:xfrm>
          <a:prstGeom prst="rect">
            <a:avLst/>
          </a:prstGeom>
        </p:spPr>
      </p:pic>
    </p:spTree>
    <p:extLst>
      <p:ext uri="{BB962C8B-B14F-4D97-AF65-F5344CB8AC3E}">
        <p14:creationId xmlns:p14="http://schemas.microsoft.com/office/powerpoint/2010/main" val="3660580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F3B3-4826-421F-B3A9-57686EDE73E0}"/>
              </a:ext>
            </a:extLst>
          </p:cNvPr>
          <p:cNvSpPr>
            <a:spLocks noGrp="1"/>
          </p:cNvSpPr>
          <p:nvPr>
            <p:ph type="ctrTitle"/>
          </p:nvPr>
        </p:nvSpPr>
        <p:spPr/>
        <p:txBody>
          <a:bodyPr/>
          <a:lstStyle/>
          <a:p>
            <a:r>
              <a:rPr lang="en-US" sz="4000" dirty="0">
                <a:solidFill>
                  <a:srgbClr val="0066CC"/>
                </a:solidFill>
              </a:rPr>
              <a:t>Questions?</a:t>
            </a:r>
          </a:p>
        </p:txBody>
      </p:sp>
      <p:sp>
        <p:nvSpPr>
          <p:cNvPr id="3" name="Subtitle 2">
            <a:extLst>
              <a:ext uri="{FF2B5EF4-FFF2-40B4-BE49-F238E27FC236}">
                <a16:creationId xmlns:a16="http://schemas.microsoft.com/office/drawing/2014/main" id="{BF4C394D-8054-43F1-BA17-634AF71968D0}"/>
              </a:ext>
            </a:extLst>
          </p:cNvPr>
          <p:cNvSpPr>
            <a:spLocks noGrp="1"/>
          </p:cNvSpPr>
          <p:nvPr>
            <p:ph type="subTitle" idx="1"/>
          </p:nvPr>
        </p:nvSpPr>
        <p:spPr>
          <a:xfrm>
            <a:off x="1964990" y="4724401"/>
            <a:ext cx="8534400" cy="1752600"/>
          </a:xfrm>
        </p:spPr>
        <p:txBody>
          <a:bodyPr/>
          <a:lstStyle/>
          <a:p>
            <a:r>
              <a:rPr lang="en-US" b="1" dirty="0"/>
              <a:t>snumrich@ida.org</a:t>
            </a:r>
          </a:p>
        </p:txBody>
      </p:sp>
      <p:sp>
        <p:nvSpPr>
          <p:cNvPr id="4" name="Slide Number Placeholder 3">
            <a:extLst>
              <a:ext uri="{FF2B5EF4-FFF2-40B4-BE49-F238E27FC236}">
                <a16:creationId xmlns:a16="http://schemas.microsoft.com/office/drawing/2014/main" id="{6AFD9903-8649-498B-B60B-F3448EF2631E}"/>
              </a:ext>
            </a:extLst>
          </p:cNvPr>
          <p:cNvSpPr>
            <a:spLocks noGrp="1"/>
          </p:cNvSpPr>
          <p:nvPr>
            <p:ph type="sldNum" sz="quarter" idx="12"/>
          </p:nvPr>
        </p:nvSpPr>
        <p:spPr/>
        <p:txBody>
          <a:bodyPr/>
          <a:lstStyle/>
          <a:p>
            <a:fld id="{F4B5699E-54A8-4AFE-A436-85B64C676A26}" type="slidenum">
              <a:rPr lang="en-US" smtClean="0"/>
              <a:t>52</a:t>
            </a:fld>
            <a:endParaRPr lang="en-US"/>
          </a:p>
        </p:txBody>
      </p:sp>
    </p:spTree>
    <p:extLst>
      <p:ext uri="{BB962C8B-B14F-4D97-AF65-F5344CB8AC3E}">
        <p14:creationId xmlns:p14="http://schemas.microsoft.com/office/powerpoint/2010/main" val="2316950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2F33-9122-44FF-9B7F-8367B61C9CA5}"/>
              </a:ext>
            </a:extLst>
          </p:cNvPr>
          <p:cNvSpPr>
            <a:spLocks noGrp="1"/>
          </p:cNvSpPr>
          <p:nvPr>
            <p:ph type="title"/>
          </p:nvPr>
        </p:nvSpPr>
        <p:spPr/>
        <p:txBody>
          <a:bodyPr/>
          <a:lstStyle/>
          <a:p>
            <a:r>
              <a:rPr lang="en-US" sz="2800" dirty="0"/>
              <a:t>Select References</a:t>
            </a:r>
          </a:p>
        </p:txBody>
      </p:sp>
      <p:sp>
        <p:nvSpPr>
          <p:cNvPr id="3" name="Content Placeholder 2">
            <a:extLst>
              <a:ext uri="{FF2B5EF4-FFF2-40B4-BE49-F238E27FC236}">
                <a16:creationId xmlns:a16="http://schemas.microsoft.com/office/drawing/2014/main" id="{340F4238-6786-42F9-A35F-488787A7F978}"/>
              </a:ext>
            </a:extLst>
          </p:cNvPr>
          <p:cNvSpPr>
            <a:spLocks noGrp="1"/>
          </p:cNvSpPr>
          <p:nvPr>
            <p:ph idx="1"/>
          </p:nvPr>
        </p:nvSpPr>
        <p:spPr>
          <a:xfrm>
            <a:off x="593061" y="1053389"/>
            <a:ext cx="11259849" cy="4890211"/>
          </a:xfrm>
        </p:spPr>
        <p:txBody>
          <a:bodyPr/>
          <a:lstStyle/>
          <a:p>
            <a:r>
              <a:rPr lang="en-US" sz="2000" dirty="0"/>
              <a:t>EDCSS  </a:t>
            </a:r>
            <a:r>
              <a:rPr lang="en-US" sz="2000" dirty="0">
                <a:hlinkClick r:id="rId2"/>
              </a:rPr>
              <a:t>https://www.aer.com/contentassets/4e5fd4285aad488e81d95478ca28d87f/edcss_overview-jul-2020.pdf</a:t>
            </a:r>
            <a:endParaRPr lang="en-US" sz="2000" dirty="0"/>
          </a:p>
          <a:p>
            <a:r>
              <a:rPr lang="en-US" sz="2000" dirty="0"/>
              <a:t>RIEDP </a:t>
            </a:r>
            <a:r>
              <a:rPr lang="en-US" sz="2000" dirty="0">
                <a:hlinkClick r:id="rId3"/>
              </a:rPr>
              <a:t>https://www.xcdsystem.com/iitsec/proceedings/index.cfm?Year=2021&amp;AbID=95943&amp;CID=862#View</a:t>
            </a:r>
            <a:endParaRPr lang="en-US" sz="2000" dirty="0"/>
          </a:p>
          <a:p>
            <a:pPr>
              <a:lnSpc>
                <a:spcPct val="90000"/>
              </a:lnSpc>
              <a:spcBef>
                <a:spcPts val="600"/>
              </a:spcBef>
            </a:pPr>
            <a:r>
              <a:rPr lang="en-US" sz="2000" dirty="0"/>
              <a:t>Hoehn, John R., “Joint All-Domain Command and Control (JADC2),” Congressional Research Service, updated March 18, 2021, IF11493, </a:t>
            </a:r>
            <a:r>
              <a:rPr lang="en-US" sz="2000" dirty="0">
                <a:hlinkClick r:id="rId4"/>
              </a:rPr>
              <a:t>https://crsreports.congress.gov/produt/pdf/IF/IF11493c</a:t>
            </a:r>
            <a:endParaRPr lang="en-US" sz="2000" dirty="0"/>
          </a:p>
          <a:p>
            <a:pPr>
              <a:lnSpc>
                <a:spcPct val="90000"/>
              </a:lnSpc>
              <a:spcBef>
                <a:spcPts val="600"/>
              </a:spcBef>
            </a:pPr>
            <a:r>
              <a:rPr lang="en-US" sz="2000" dirty="0"/>
              <a:t>Hoehn, John R., “Joint All-Domain Command and Control: Background and Issues for Congress,” Congressional Research Service R46725, Updated May 24, 2021, </a:t>
            </a:r>
            <a:r>
              <a:rPr lang="en-US" sz="2000" dirty="0">
                <a:hlinkClick r:id="rId5"/>
              </a:rPr>
              <a:t>Joint All-Domain Command and Control: Background and Issues for Congress</a:t>
            </a:r>
            <a:endParaRPr lang="en-US" sz="2000" dirty="0"/>
          </a:p>
          <a:p>
            <a:pPr>
              <a:lnSpc>
                <a:spcPct val="90000"/>
              </a:lnSpc>
              <a:spcBef>
                <a:spcPts val="600"/>
              </a:spcBef>
            </a:pPr>
            <a:r>
              <a:rPr lang="en-US" sz="2000" dirty="0"/>
              <a:t>Rouge, Joseph (AF A2/60), Joint All-Domain Command and Control (JADC2) powered by  Digital Advanced Battle Management Family of Systems, presented to AFCEA</a:t>
            </a:r>
          </a:p>
          <a:p>
            <a:pPr>
              <a:lnSpc>
                <a:spcPct val="90000"/>
              </a:lnSpc>
              <a:spcBef>
                <a:spcPts val="600"/>
              </a:spcBef>
            </a:pPr>
            <a:r>
              <a:rPr lang="en-US" sz="2000" dirty="0" err="1"/>
              <a:t>Gamboa</a:t>
            </a:r>
            <a:r>
              <a:rPr lang="en-US" sz="2000" dirty="0"/>
              <a:t>, Elisha, posted by </a:t>
            </a:r>
            <a:r>
              <a:rPr lang="en-US" sz="2000" dirty="0" err="1"/>
              <a:t>Seapower</a:t>
            </a:r>
            <a:r>
              <a:rPr lang="en-US" sz="2000" dirty="0"/>
              <a:t> Staff, “CNO Meets with Project Overmatch Team on Fleet Modernization, Sea Power Magazine, 24 February 2021, </a:t>
            </a:r>
            <a:r>
              <a:rPr lang="en-US" sz="2000" dirty="0">
                <a:hlinkClick r:id="rId6"/>
              </a:rPr>
              <a:t>https://seapowermagazine.org/cno-meets-with-project-overmatch-team-on-fleet-modernization/</a:t>
            </a:r>
            <a:endParaRPr lang="en-US" sz="2000" dirty="0"/>
          </a:p>
          <a:p>
            <a:pPr>
              <a:lnSpc>
                <a:spcPct val="90000"/>
              </a:lnSpc>
              <a:spcBef>
                <a:spcPts val="600"/>
              </a:spcBef>
            </a:pPr>
            <a:r>
              <a:rPr lang="en-US" sz="2000" dirty="0"/>
              <a:t>US Army Futures Command, Project Convergence 2021, </a:t>
            </a:r>
            <a:r>
              <a:rPr lang="en-US" sz="2000" dirty="0">
                <a:hlinkClick r:id="rId7"/>
              </a:rPr>
              <a:t>https://armyfuturescommand.com/convergence/</a:t>
            </a:r>
            <a:endParaRPr lang="en-US" sz="2000" dirty="0"/>
          </a:p>
          <a:p>
            <a:pPr>
              <a:lnSpc>
                <a:spcPct val="90000"/>
              </a:lnSpc>
              <a:spcBef>
                <a:spcPts val="600"/>
              </a:spcBef>
            </a:pPr>
            <a:endParaRPr lang="en-US" sz="2000" dirty="0"/>
          </a:p>
          <a:p>
            <a:pPr marL="0" indent="0">
              <a:lnSpc>
                <a:spcPct val="90000"/>
              </a:lnSpc>
              <a:spcBef>
                <a:spcPts val="600"/>
              </a:spcBef>
              <a:buNone/>
            </a:pPr>
            <a:r>
              <a:rPr lang="en-US" sz="2000" dirty="0"/>
              <a:t>Thanks to Dr. Robert </a:t>
            </a:r>
            <a:r>
              <a:rPr lang="en-US" sz="2000" dirty="0" err="1"/>
              <a:t>Richbourg</a:t>
            </a:r>
            <a:r>
              <a:rPr lang="en-US" sz="2000" dirty="0"/>
              <a:t> for his contributions to the land portion of this work</a:t>
            </a:r>
          </a:p>
          <a:p>
            <a:endParaRPr lang="en-US" sz="2000" dirty="0"/>
          </a:p>
        </p:txBody>
      </p:sp>
      <p:sp>
        <p:nvSpPr>
          <p:cNvPr id="4" name="Slide Number Placeholder 3">
            <a:extLst>
              <a:ext uri="{FF2B5EF4-FFF2-40B4-BE49-F238E27FC236}">
                <a16:creationId xmlns:a16="http://schemas.microsoft.com/office/drawing/2014/main" id="{B5F9AABB-B3A5-49EB-8CC9-7CF84EB70458}"/>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53</a:t>
            </a:fld>
            <a:endParaRPr lang="en-US" dirty="0">
              <a:solidFill>
                <a:srgbClr val="000000"/>
              </a:solidFill>
            </a:endParaRPr>
          </a:p>
        </p:txBody>
      </p:sp>
    </p:spTree>
    <p:extLst>
      <p:ext uri="{BB962C8B-B14F-4D97-AF65-F5344CB8AC3E}">
        <p14:creationId xmlns:p14="http://schemas.microsoft.com/office/powerpoint/2010/main" val="1259441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833D-150E-4129-B57B-AA1F90D78992}"/>
              </a:ext>
            </a:extLst>
          </p:cNvPr>
          <p:cNvSpPr>
            <a:spLocks noGrp="1"/>
          </p:cNvSpPr>
          <p:nvPr>
            <p:ph type="title"/>
          </p:nvPr>
        </p:nvSpPr>
        <p:spPr>
          <a:xfrm>
            <a:off x="925158" y="0"/>
            <a:ext cx="10456433" cy="841248"/>
          </a:xfrm>
        </p:spPr>
        <p:txBody>
          <a:bodyPr/>
          <a:lstStyle/>
          <a:p>
            <a:r>
              <a:rPr lang="en-US" sz="2800" dirty="0"/>
              <a:t>The Ocean: It’s Not Just a Blue Surface</a:t>
            </a:r>
          </a:p>
        </p:txBody>
      </p:sp>
      <p:sp>
        <p:nvSpPr>
          <p:cNvPr id="3" name="Content Placeholder 2">
            <a:extLst>
              <a:ext uri="{FF2B5EF4-FFF2-40B4-BE49-F238E27FC236}">
                <a16:creationId xmlns:a16="http://schemas.microsoft.com/office/drawing/2014/main" id="{D79DE833-1C25-49FA-A8B1-1F117EF4A4E8}"/>
              </a:ext>
            </a:extLst>
          </p:cNvPr>
          <p:cNvSpPr>
            <a:spLocks noGrp="1"/>
          </p:cNvSpPr>
          <p:nvPr>
            <p:ph idx="1"/>
          </p:nvPr>
        </p:nvSpPr>
        <p:spPr>
          <a:xfrm>
            <a:off x="810409" y="888009"/>
            <a:ext cx="10908135" cy="5548122"/>
          </a:xfrm>
        </p:spPr>
        <p:txBody>
          <a:bodyPr/>
          <a:lstStyle/>
          <a:p>
            <a:r>
              <a:rPr lang="en-US" sz="2400" dirty="0"/>
              <a:t>There is the ocean floor – contour maps just like the land:  Bathymetry</a:t>
            </a:r>
          </a:p>
          <a:p>
            <a:pPr lvl="1"/>
            <a:r>
              <a:rPr lang="en-US" sz="2000" dirty="0"/>
              <a:t>With mountains and canyons and ridges and volcanos!</a:t>
            </a:r>
          </a:p>
          <a:p>
            <a:pPr marL="533399" indent="-457200"/>
            <a:r>
              <a:rPr lang="en-US" sz="2400" dirty="0"/>
              <a:t>And the body of water atop the bathymetry</a:t>
            </a:r>
          </a:p>
          <a:p>
            <a:pPr marL="1066785" lvl="1" indent="-457200"/>
            <a:r>
              <a:rPr lang="en-US" sz="2000" dirty="0"/>
              <a:t>It has temperature, pressure and salinity – and life – flora and fauna</a:t>
            </a:r>
          </a:p>
          <a:p>
            <a:pPr marL="1066785" lvl="1" indent="-457200"/>
            <a:r>
              <a:rPr lang="en-US" sz="2000" dirty="0"/>
              <a:t>It is not static, but closer to the surface, it changes hourly</a:t>
            </a:r>
          </a:p>
          <a:p>
            <a:pPr marL="1066785" lvl="1" indent="-457200"/>
            <a:r>
              <a:rPr lang="en-US" sz="2000" dirty="0"/>
              <a:t>And it’s large – more than 70% of the earth’s surface – how many sensors???</a:t>
            </a:r>
          </a:p>
          <a:p>
            <a:pPr marL="533399" indent="-457200"/>
            <a:r>
              <a:rPr lang="en-US" sz="2400" dirty="0"/>
              <a:t>And then there is the surface</a:t>
            </a:r>
          </a:p>
          <a:p>
            <a:pPr marL="1066785" lvl="1" indent="-457200"/>
            <a:r>
              <a:rPr lang="en-US" sz="2000" dirty="0"/>
              <a:t>Heated by the sun</a:t>
            </a:r>
          </a:p>
          <a:p>
            <a:pPr marL="1066785" lvl="1" indent="-457200"/>
            <a:r>
              <a:rPr lang="en-US" sz="2000" dirty="0"/>
              <a:t>Influenced by the moon</a:t>
            </a:r>
          </a:p>
          <a:p>
            <a:pPr marL="1066785" lvl="1" indent="-457200"/>
            <a:r>
              <a:rPr lang="en-US" sz="2000" dirty="0"/>
              <a:t>Driven by the wind and changed by the influx of rivers</a:t>
            </a:r>
          </a:p>
          <a:p>
            <a:pPr marL="533399" indent="-457200"/>
            <a:r>
              <a:rPr lang="en-US" sz="2400" dirty="0"/>
              <a:t>And all these factors affect</a:t>
            </a:r>
          </a:p>
          <a:p>
            <a:pPr marL="1066785" lvl="1" indent="-457200"/>
            <a:r>
              <a:rPr lang="en-US" sz="2000" dirty="0"/>
              <a:t>Military operations</a:t>
            </a:r>
          </a:p>
          <a:p>
            <a:pPr marL="1066785" lvl="1" indent="-457200"/>
            <a:r>
              <a:rPr lang="en-US" sz="2000" dirty="0"/>
              <a:t>Sensors and weapons</a:t>
            </a:r>
          </a:p>
          <a:p>
            <a:pPr marL="1066785" lvl="1" indent="-457200"/>
            <a:endParaRPr lang="en-US" sz="2000" dirty="0"/>
          </a:p>
          <a:p>
            <a:pPr marL="1066785" lvl="1" indent="-457200"/>
            <a:endParaRPr lang="en-US" sz="2000" dirty="0"/>
          </a:p>
          <a:p>
            <a:pPr marL="1066785" lvl="1" indent="-457200"/>
            <a:endParaRPr lang="en-US" sz="2000" dirty="0"/>
          </a:p>
          <a:p>
            <a:pPr lvl="1"/>
            <a:endParaRPr lang="en-US" sz="2000" dirty="0"/>
          </a:p>
          <a:p>
            <a:pPr marL="609585" lvl="1" indent="0">
              <a:buNone/>
            </a:pPr>
            <a:endParaRPr lang="en-US" sz="2000" dirty="0"/>
          </a:p>
        </p:txBody>
      </p:sp>
      <p:sp>
        <p:nvSpPr>
          <p:cNvPr id="4" name="Slide Number Placeholder 3">
            <a:extLst>
              <a:ext uri="{FF2B5EF4-FFF2-40B4-BE49-F238E27FC236}">
                <a16:creationId xmlns:a16="http://schemas.microsoft.com/office/drawing/2014/main" id="{659FEBDD-2AE0-4B41-9993-CBD351B3199F}"/>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6</a:t>
            </a:fld>
            <a:endParaRPr lang="en-US" dirty="0">
              <a:solidFill>
                <a:srgbClr val="000000"/>
              </a:solidFill>
            </a:endParaRPr>
          </a:p>
        </p:txBody>
      </p:sp>
      <p:pic>
        <p:nvPicPr>
          <p:cNvPr id="6" name="Picture 5">
            <a:extLst>
              <a:ext uri="{FF2B5EF4-FFF2-40B4-BE49-F238E27FC236}">
                <a16:creationId xmlns:a16="http://schemas.microsoft.com/office/drawing/2014/main" id="{0C307492-A8A0-4C13-BC2D-CF17D3DFCFC6}"/>
              </a:ext>
            </a:extLst>
          </p:cNvPr>
          <p:cNvPicPr>
            <a:picLocks noChangeAspect="1"/>
          </p:cNvPicPr>
          <p:nvPr/>
        </p:nvPicPr>
        <p:blipFill>
          <a:blip r:embed="rId2"/>
          <a:stretch>
            <a:fillRect/>
          </a:stretch>
        </p:blipFill>
        <p:spPr>
          <a:xfrm>
            <a:off x="8208064" y="3355559"/>
            <a:ext cx="3627462" cy="3095851"/>
          </a:xfrm>
          <a:prstGeom prst="rect">
            <a:avLst/>
          </a:prstGeom>
        </p:spPr>
      </p:pic>
    </p:spTree>
    <p:extLst>
      <p:ext uri="{BB962C8B-B14F-4D97-AF65-F5344CB8AC3E}">
        <p14:creationId xmlns:p14="http://schemas.microsoft.com/office/powerpoint/2010/main" val="2081362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4101E-0940-4A7A-B88F-2006C56D35C4}"/>
              </a:ext>
            </a:extLst>
          </p:cNvPr>
          <p:cNvSpPr>
            <a:spLocks noGrp="1"/>
          </p:cNvSpPr>
          <p:nvPr>
            <p:ph type="title"/>
          </p:nvPr>
        </p:nvSpPr>
        <p:spPr>
          <a:xfrm>
            <a:off x="937549" y="0"/>
            <a:ext cx="10712652" cy="841248"/>
          </a:xfrm>
        </p:spPr>
        <p:txBody>
          <a:bodyPr/>
          <a:lstStyle/>
          <a:p>
            <a:r>
              <a:rPr lang="en-US" sz="2800" dirty="0"/>
              <a:t>The Atmosphere:  Not Just Smoke and Obscurants</a:t>
            </a:r>
          </a:p>
        </p:txBody>
      </p:sp>
      <p:sp>
        <p:nvSpPr>
          <p:cNvPr id="3" name="Content Placeholder 2">
            <a:extLst>
              <a:ext uri="{FF2B5EF4-FFF2-40B4-BE49-F238E27FC236}">
                <a16:creationId xmlns:a16="http://schemas.microsoft.com/office/drawing/2014/main" id="{F3DC8331-FFC8-4B35-8BE4-A6BBED7D8C13}"/>
              </a:ext>
            </a:extLst>
          </p:cNvPr>
          <p:cNvSpPr>
            <a:spLocks noGrp="1"/>
          </p:cNvSpPr>
          <p:nvPr>
            <p:ph idx="1"/>
          </p:nvPr>
        </p:nvSpPr>
        <p:spPr>
          <a:xfrm>
            <a:off x="593061" y="841248"/>
            <a:ext cx="10928351" cy="4890211"/>
          </a:xfrm>
        </p:spPr>
        <p:txBody>
          <a:bodyPr/>
          <a:lstStyle/>
          <a:p>
            <a:r>
              <a:rPr lang="en-US" sz="2400" dirty="0"/>
              <a:t>Like the ocean, the atmosphere is a fluid and changes continuously</a:t>
            </a:r>
          </a:p>
          <a:p>
            <a:pPr lvl="1"/>
            <a:r>
              <a:rPr lang="en-US" sz="2000" dirty="0"/>
              <a:t>It has pressure, temperature, humidity</a:t>
            </a:r>
          </a:p>
          <a:p>
            <a:pPr lvl="1"/>
            <a:r>
              <a:rPr lang="en-US" sz="2000" dirty="0"/>
              <a:t>It exhibits colliding pressure fronts and violent activity</a:t>
            </a:r>
          </a:p>
          <a:p>
            <a:pPr lvl="1"/>
            <a:r>
              <a:rPr lang="en-US" sz="2000" dirty="0"/>
              <a:t>Its conditions support tornados, rainstorms, wind-blown fires</a:t>
            </a:r>
          </a:p>
          <a:p>
            <a:r>
              <a:rPr lang="en-US" sz="2400" dirty="0"/>
              <a:t>The rotation of the earth creates day, night, dawn and dusk</a:t>
            </a:r>
          </a:p>
          <a:p>
            <a:pPr lvl="1"/>
            <a:r>
              <a:rPr lang="en-US" sz="2000" dirty="0"/>
              <a:t>Winds drive pollutants, smoke, obscurants, phenomena dangerous to people</a:t>
            </a:r>
          </a:p>
          <a:p>
            <a:pPr lvl="1"/>
            <a:r>
              <a:rPr lang="en-US" sz="2000" dirty="0"/>
              <a:t>The angle of the sun created different climates</a:t>
            </a:r>
          </a:p>
          <a:p>
            <a:pPr lvl="1"/>
            <a:r>
              <a:rPr lang="en-US" sz="2000" dirty="0"/>
              <a:t>Equipment operates differently in desert, forest, snow</a:t>
            </a:r>
          </a:p>
          <a:p>
            <a:r>
              <a:rPr lang="en-US" sz="2400" dirty="0"/>
              <a:t>The atmosphere affects sensors, weapons, communications, movement</a:t>
            </a:r>
          </a:p>
        </p:txBody>
      </p:sp>
      <p:sp>
        <p:nvSpPr>
          <p:cNvPr id="4" name="Slide Number Placeholder 3">
            <a:extLst>
              <a:ext uri="{FF2B5EF4-FFF2-40B4-BE49-F238E27FC236}">
                <a16:creationId xmlns:a16="http://schemas.microsoft.com/office/drawing/2014/main" id="{276B1D14-5232-498B-BF20-99348E3763D7}"/>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7</a:t>
            </a:fld>
            <a:endParaRPr lang="en-US" dirty="0">
              <a:solidFill>
                <a:srgbClr val="000000"/>
              </a:solidFill>
            </a:endParaRPr>
          </a:p>
        </p:txBody>
      </p:sp>
      <p:pic>
        <p:nvPicPr>
          <p:cNvPr id="5" name="Picture 4">
            <a:extLst>
              <a:ext uri="{FF2B5EF4-FFF2-40B4-BE49-F238E27FC236}">
                <a16:creationId xmlns:a16="http://schemas.microsoft.com/office/drawing/2014/main" id="{23C1B48F-A744-44E9-9E5B-C55653D30B69}"/>
              </a:ext>
            </a:extLst>
          </p:cNvPr>
          <p:cNvPicPr>
            <a:picLocks noChangeAspect="1"/>
          </p:cNvPicPr>
          <p:nvPr/>
        </p:nvPicPr>
        <p:blipFill>
          <a:blip r:embed="rId2"/>
          <a:stretch>
            <a:fillRect/>
          </a:stretch>
        </p:blipFill>
        <p:spPr>
          <a:xfrm>
            <a:off x="8949689" y="1426463"/>
            <a:ext cx="2826241" cy="2292396"/>
          </a:xfrm>
          <a:prstGeom prst="rect">
            <a:avLst/>
          </a:prstGeom>
        </p:spPr>
      </p:pic>
      <p:pic>
        <p:nvPicPr>
          <p:cNvPr id="6" name="Picture 5">
            <a:extLst>
              <a:ext uri="{FF2B5EF4-FFF2-40B4-BE49-F238E27FC236}">
                <a16:creationId xmlns:a16="http://schemas.microsoft.com/office/drawing/2014/main" id="{B21329F2-1483-4482-86CD-FE9C5FCDD4AE}"/>
              </a:ext>
            </a:extLst>
          </p:cNvPr>
          <p:cNvPicPr>
            <a:picLocks noChangeAspect="1"/>
          </p:cNvPicPr>
          <p:nvPr/>
        </p:nvPicPr>
        <p:blipFill>
          <a:blip r:embed="rId3"/>
          <a:stretch>
            <a:fillRect/>
          </a:stretch>
        </p:blipFill>
        <p:spPr>
          <a:xfrm>
            <a:off x="2401424" y="4899744"/>
            <a:ext cx="2809875" cy="1628775"/>
          </a:xfrm>
          <a:prstGeom prst="rect">
            <a:avLst/>
          </a:prstGeom>
        </p:spPr>
      </p:pic>
      <p:pic>
        <p:nvPicPr>
          <p:cNvPr id="7" name="Picture 6">
            <a:extLst>
              <a:ext uri="{FF2B5EF4-FFF2-40B4-BE49-F238E27FC236}">
                <a16:creationId xmlns:a16="http://schemas.microsoft.com/office/drawing/2014/main" id="{6019CA8C-F15D-41C3-8E6C-16EDBE92453E}"/>
              </a:ext>
            </a:extLst>
          </p:cNvPr>
          <p:cNvPicPr>
            <a:picLocks noChangeAspect="1"/>
          </p:cNvPicPr>
          <p:nvPr/>
        </p:nvPicPr>
        <p:blipFill>
          <a:blip r:embed="rId4"/>
          <a:stretch>
            <a:fillRect/>
          </a:stretch>
        </p:blipFill>
        <p:spPr>
          <a:xfrm>
            <a:off x="9380077" y="3946171"/>
            <a:ext cx="2218862" cy="1477788"/>
          </a:xfrm>
          <a:prstGeom prst="rect">
            <a:avLst/>
          </a:prstGeom>
        </p:spPr>
      </p:pic>
      <p:pic>
        <p:nvPicPr>
          <p:cNvPr id="8" name="Picture 7">
            <a:extLst>
              <a:ext uri="{FF2B5EF4-FFF2-40B4-BE49-F238E27FC236}">
                <a16:creationId xmlns:a16="http://schemas.microsoft.com/office/drawing/2014/main" id="{056EEA46-34AE-483C-9A64-C2CFE306C1D4}"/>
              </a:ext>
            </a:extLst>
          </p:cNvPr>
          <p:cNvPicPr>
            <a:picLocks noChangeAspect="1"/>
          </p:cNvPicPr>
          <p:nvPr/>
        </p:nvPicPr>
        <p:blipFill>
          <a:blip r:embed="rId5"/>
          <a:stretch>
            <a:fillRect/>
          </a:stretch>
        </p:blipFill>
        <p:spPr>
          <a:xfrm>
            <a:off x="6096000" y="4842593"/>
            <a:ext cx="2619375" cy="1743075"/>
          </a:xfrm>
          <a:prstGeom prst="rect">
            <a:avLst/>
          </a:prstGeom>
        </p:spPr>
      </p:pic>
    </p:spTree>
    <p:extLst>
      <p:ext uri="{BB962C8B-B14F-4D97-AF65-F5344CB8AC3E}">
        <p14:creationId xmlns:p14="http://schemas.microsoft.com/office/powerpoint/2010/main" val="3708107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1A0A2-EDC9-4583-8D19-42FD9603A96A}"/>
              </a:ext>
            </a:extLst>
          </p:cNvPr>
          <p:cNvSpPr>
            <a:spLocks noGrp="1"/>
          </p:cNvSpPr>
          <p:nvPr>
            <p:ph type="title"/>
          </p:nvPr>
        </p:nvSpPr>
        <p:spPr>
          <a:xfrm>
            <a:off x="994410" y="-38910"/>
            <a:ext cx="10218420" cy="841248"/>
          </a:xfrm>
        </p:spPr>
        <p:txBody>
          <a:bodyPr/>
          <a:lstStyle/>
          <a:p>
            <a:r>
              <a:rPr lang="en-US" sz="2800" dirty="0"/>
              <a:t>If It’s So Complicated, Why Bother?</a:t>
            </a:r>
          </a:p>
        </p:txBody>
      </p:sp>
      <p:sp>
        <p:nvSpPr>
          <p:cNvPr id="3" name="Content Placeholder 2">
            <a:extLst>
              <a:ext uri="{FF2B5EF4-FFF2-40B4-BE49-F238E27FC236}">
                <a16:creationId xmlns:a16="http://schemas.microsoft.com/office/drawing/2014/main" id="{FA25F89B-A857-47D2-B3E1-4F0C86BC359D}"/>
              </a:ext>
            </a:extLst>
          </p:cNvPr>
          <p:cNvSpPr>
            <a:spLocks noGrp="1"/>
          </p:cNvSpPr>
          <p:nvPr>
            <p:ph idx="1"/>
          </p:nvPr>
        </p:nvSpPr>
        <p:spPr>
          <a:xfrm>
            <a:off x="535911" y="983894"/>
            <a:ext cx="10928351" cy="4890211"/>
          </a:xfrm>
        </p:spPr>
        <p:txBody>
          <a:bodyPr/>
          <a:lstStyle/>
          <a:p>
            <a:r>
              <a:rPr lang="en-US" dirty="0"/>
              <a:t>The answer depends on what you intend to do with the simulation</a:t>
            </a:r>
          </a:p>
          <a:p>
            <a:pPr lvl="1"/>
            <a:r>
              <a:rPr lang="en-US" dirty="0"/>
              <a:t>Are you representing systems, platforms, sensors, weapons that depend on environmental factors?</a:t>
            </a:r>
          </a:p>
          <a:p>
            <a:pPr lvl="1"/>
            <a:r>
              <a:rPr lang="en-US" dirty="0"/>
              <a:t>What resolution do you require – both spatial and temporal</a:t>
            </a:r>
          </a:p>
          <a:p>
            <a:r>
              <a:rPr lang="en-US" dirty="0"/>
              <a:t>You always need a WHERE:  land, sea, space</a:t>
            </a:r>
          </a:p>
          <a:p>
            <a:pPr lvl="1"/>
            <a:r>
              <a:rPr lang="en-US" dirty="0"/>
              <a:t>The simulation needs to referenced to Mother Earth to some degree of detail</a:t>
            </a:r>
          </a:p>
          <a:p>
            <a:pPr lvl="1"/>
            <a:r>
              <a:rPr lang="en-US" dirty="0"/>
              <a:t>What do the sensors require?</a:t>
            </a:r>
          </a:p>
          <a:p>
            <a:pPr lvl="1"/>
            <a:r>
              <a:rPr lang="en-US" dirty="0"/>
              <a:t>What frequency range for light, sound, electromagnetics?</a:t>
            </a:r>
          </a:p>
          <a:p>
            <a:pPr lvl="1"/>
            <a:r>
              <a:rPr lang="en-US" dirty="0"/>
              <a:t>What about </a:t>
            </a:r>
            <a:r>
              <a:rPr lang="en-US" dirty="0" err="1"/>
              <a:t>intervisibility</a:t>
            </a:r>
            <a:r>
              <a:rPr lang="en-US" dirty="0"/>
              <a:t>?</a:t>
            </a:r>
          </a:p>
          <a:p>
            <a:r>
              <a:rPr lang="en-US" dirty="0"/>
              <a:t>What uncertainties are inherent and what do you do about them?</a:t>
            </a:r>
          </a:p>
        </p:txBody>
      </p:sp>
      <p:sp>
        <p:nvSpPr>
          <p:cNvPr id="4" name="Slide Number Placeholder 3">
            <a:extLst>
              <a:ext uri="{FF2B5EF4-FFF2-40B4-BE49-F238E27FC236}">
                <a16:creationId xmlns:a16="http://schemas.microsoft.com/office/drawing/2014/main" id="{CFCB59B9-F7C2-4E48-ABDE-567259EEFA94}"/>
              </a:ext>
            </a:extLst>
          </p:cNvPr>
          <p:cNvSpPr>
            <a:spLocks noGrp="1"/>
          </p:cNvSpPr>
          <p:nvPr>
            <p:ph type="sldNum" sz="quarter" idx="4"/>
          </p:nvPr>
        </p:nvSpPr>
        <p:spPr/>
        <p:txBody>
          <a:bodyPr/>
          <a:lstStyle/>
          <a:p>
            <a:pPr>
              <a:defRPr/>
            </a:pPr>
            <a:fld id="{D68E8870-17DE-45C4-A8DD-7644B2422933}" type="slidenum">
              <a:rPr lang="en-US" smtClean="0">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83190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4704" y="25597"/>
            <a:ext cx="10933262" cy="523220"/>
          </a:xfrm>
          <a:prstGeom prst="rect">
            <a:avLst/>
          </a:prstGeom>
          <a:noFill/>
        </p:spPr>
        <p:txBody>
          <a:bodyPr wrap="square" rtlCol="0">
            <a:spAutoFit/>
          </a:bodyPr>
          <a:lstStyle/>
          <a:p>
            <a:pPr algn="ctr"/>
            <a:r>
              <a:rPr lang="en-US" sz="2800" b="1" dirty="0">
                <a:solidFill>
                  <a:schemeClr val="bg1"/>
                </a:solidFill>
              </a:rPr>
              <a:t>Needs for Person and Machine Differ</a:t>
            </a:r>
          </a:p>
        </p:txBody>
      </p:sp>
      <p:sp>
        <p:nvSpPr>
          <p:cNvPr id="18" name="TextBox 17"/>
          <p:cNvSpPr txBox="1"/>
          <p:nvPr/>
        </p:nvSpPr>
        <p:spPr>
          <a:xfrm>
            <a:off x="7372722" y="1086913"/>
            <a:ext cx="4662530" cy="4339650"/>
          </a:xfrm>
          <a:prstGeom prst="rect">
            <a:avLst/>
          </a:prstGeom>
          <a:noFill/>
        </p:spPr>
        <p:txBody>
          <a:bodyPr wrap="square" rtlCol="0">
            <a:spAutoFit/>
          </a:bodyPr>
          <a:lstStyle/>
          <a:p>
            <a:r>
              <a:rPr lang="en-US" sz="2000" dirty="0"/>
              <a:t>Modern simulations use multiple representations  of the same information</a:t>
            </a:r>
          </a:p>
          <a:p>
            <a:endParaRPr lang="en-US" sz="1200" dirty="0"/>
          </a:p>
          <a:p>
            <a:r>
              <a:rPr lang="en-US" sz="2000" dirty="0"/>
              <a:t>“Out the window” views focus on graphics and imagery to convey information to humans</a:t>
            </a:r>
          </a:p>
          <a:p>
            <a:endParaRPr lang="en-US" sz="1200" dirty="0"/>
          </a:p>
          <a:p>
            <a:r>
              <a:rPr lang="en-US" sz="2000" dirty="0"/>
              <a:t>Computer-generated forces (CGF) don’t need images, but do need topology and attribute information to “perceive” the environment</a:t>
            </a:r>
          </a:p>
          <a:p>
            <a:endParaRPr lang="en-US" sz="1200" dirty="0"/>
          </a:p>
          <a:p>
            <a:r>
              <a:rPr lang="en-US" sz="2000" dirty="0"/>
              <a:t>Sensors and systems need environmental data to function properly</a:t>
            </a:r>
          </a:p>
        </p:txBody>
      </p:sp>
      <p:pic>
        <p:nvPicPr>
          <p:cNvPr id="5"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176" y="1236903"/>
            <a:ext cx="6556508" cy="403967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F4B5699E-54A8-4AFE-A436-85B64C676A26}" type="slidenum">
              <a:rPr lang="en-US" smtClean="0"/>
              <a:t>9</a:t>
            </a:fld>
            <a:endParaRPr lang="en-US"/>
          </a:p>
        </p:txBody>
      </p:sp>
    </p:spTree>
    <p:extLst>
      <p:ext uri="{BB962C8B-B14F-4D97-AF65-F5344CB8AC3E}">
        <p14:creationId xmlns:p14="http://schemas.microsoft.com/office/powerpoint/2010/main" val="3709435549"/>
      </p:ext>
    </p:extLst>
  </p:cSld>
  <p:clrMapOvr>
    <a:masterClrMapping/>
  </p:clrMapOvr>
  <p:transition/>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709B06-5FA7-40B8-A752-7128AA94FE0C}">
  <ds:schemaRefs>
    <ds:schemaRef ds:uri="http://schemas.microsoft.com/sharepoint/v3"/>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3785</TotalTime>
  <Words>4714</Words>
  <Application>Microsoft Office PowerPoint</Application>
  <PresentationFormat>Widescreen</PresentationFormat>
  <Paragraphs>543</Paragraphs>
  <Slides>53</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2" baseType="lpstr">
      <vt:lpstr>ＭＳ Ｐゴシック</vt:lpstr>
      <vt:lpstr>Arial</vt:lpstr>
      <vt:lpstr>Arial Black</vt:lpstr>
      <vt:lpstr>Arial Narrow</vt:lpstr>
      <vt:lpstr>Monotype Sorts</vt:lpstr>
      <vt:lpstr>Tahoma</vt:lpstr>
      <vt:lpstr>Wingdings</vt:lpstr>
      <vt:lpstr>Blends</vt:lpstr>
      <vt:lpstr>Microsoft ClipArt Gallery</vt:lpstr>
      <vt:lpstr>PowerPoint Presentation</vt:lpstr>
      <vt:lpstr>PowerPoint Presentation</vt:lpstr>
      <vt:lpstr>Learning Objectives</vt:lpstr>
      <vt:lpstr>PowerPoint Presentation</vt:lpstr>
      <vt:lpstr>PowerPoint Presentation</vt:lpstr>
      <vt:lpstr>The Ocean: It’s Not Just a Blue Surface</vt:lpstr>
      <vt:lpstr>The Atmosphere:  Not Just Smoke and Obscurants</vt:lpstr>
      <vt:lpstr>If It’s So Complicated, Why Bother?</vt:lpstr>
      <vt:lpstr>PowerPoint Presentation</vt:lpstr>
      <vt:lpstr>How Much Is Enough:  Resolution Costs!</vt:lpstr>
      <vt:lpstr>Geo-Typical or Geo-Specific?</vt:lpstr>
      <vt:lpstr>Is the Data Perfect?</vt:lpstr>
      <vt:lpstr>My Tank Is Trying To Be a Submarine! </vt:lpstr>
      <vt:lpstr>Ocean &amp; Atmosphere A Coupled Environment</vt:lpstr>
      <vt:lpstr>Basic Definitions: Climate</vt:lpstr>
      <vt:lpstr>Basic Definitions:  Weather</vt:lpstr>
      <vt:lpstr>What is the Driver for Weather/Climate?</vt:lpstr>
      <vt:lpstr>Interconnected World – What must I know? </vt:lpstr>
      <vt:lpstr>Start with Elevation:  Bathymetry  No, it’s not the Rockies  It’s the Caribbean from the bottom up</vt:lpstr>
      <vt:lpstr>Bottom Contours, Atmosphere, and Ocean Climate</vt:lpstr>
      <vt:lpstr>Coastal Areas Are Particularly Complex</vt:lpstr>
      <vt:lpstr>Why Should I Care?</vt:lpstr>
      <vt:lpstr> Mine Warfare, Force Protection   Hazards Encountered in Breaching the Shore </vt:lpstr>
      <vt:lpstr>Windborne CBRNE Contamination</vt:lpstr>
      <vt:lpstr>Why Do We Care?   LVC Exercises!</vt:lpstr>
      <vt:lpstr>Climate vs Weather</vt:lpstr>
      <vt:lpstr>The Meandering Gulf Stream – Weather Is Dynamic   Moved away from the historical mean – food sources moved, whale populations moved and sound propagation paths moved</vt:lpstr>
      <vt:lpstr>Intervisibility: What Sensors Need and In the Atmosphere</vt:lpstr>
      <vt:lpstr>Weather Effects  Weather patterns in the atmosphere are also a matter of temperature and pressure (winds ~ pressure gradients)</vt:lpstr>
      <vt:lpstr>Factors That Affect Sound </vt:lpstr>
      <vt:lpstr>Think:  “Hunt for Red October”</vt:lpstr>
      <vt:lpstr>Factors That Affect Sound Speed</vt:lpstr>
      <vt:lpstr> Sound bends and bounces off the ocean surface, the ocean bottom and clutter in the water column and on the bottom (remember mines)</vt:lpstr>
      <vt:lpstr>Ocean Surface Effects  Create Problems for Radar, GPS Signals and Guided Weapons</vt:lpstr>
      <vt:lpstr>Electromagnetic (EM) and Sound Waves  Are Similar in Many Ways</vt:lpstr>
      <vt:lpstr>Effect of Temperature &amp; Moisture on EM Propagation</vt:lpstr>
      <vt:lpstr>PowerPoint Presentation</vt:lpstr>
      <vt:lpstr>Now that you see environmental conditions affect the performance of systems</vt:lpstr>
      <vt:lpstr>How Do We Acquire and Manage Weather Data?</vt:lpstr>
      <vt:lpstr>Rules of Thumb </vt:lpstr>
      <vt:lpstr>War Story:  Why You Need to Talk to the Experts</vt:lpstr>
      <vt:lpstr>Federations Complicate Including Environment</vt:lpstr>
      <vt:lpstr>Generating an Atmospheric/Maritime Environment</vt:lpstr>
      <vt:lpstr>Building a Runtime Environment Primary Issue:  Matching simulation and real world for LVC exercise</vt:lpstr>
      <vt:lpstr> </vt:lpstr>
      <vt:lpstr>Multi-Domain Operations and Environment</vt:lpstr>
      <vt:lpstr>Reliable Information Access</vt:lpstr>
      <vt:lpstr>Who provides atmosphere and ocean data?</vt:lpstr>
      <vt:lpstr>Lessons from Past &amp; Current Data Sharing Efforts</vt:lpstr>
      <vt:lpstr>Summary</vt:lpstr>
      <vt:lpstr>Learning Objectives</vt:lpstr>
      <vt:lpstr>Questions?</vt:lpstr>
      <vt:lpstr>Select 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Numrich, S.K. "Sue"</cp:lastModifiedBy>
  <cp:revision>73</cp:revision>
  <cp:lastPrinted>1601-01-01T00:00:00Z</cp:lastPrinted>
  <dcterms:created xsi:type="dcterms:W3CDTF">2016-03-29T15:29:36Z</dcterms:created>
  <dcterms:modified xsi:type="dcterms:W3CDTF">2022-09-06T18:11:52Z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