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3"/>
  </p:notesMasterIdLst>
  <p:handoutMasterIdLst>
    <p:handoutMasterId r:id="rId74"/>
  </p:handoutMasterIdLst>
  <p:sldIdLst>
    <p:sldId id="289" r:id="rId5"/>
    <p:sldId id="290" r:id="rId6"/>
    <p:sldId id="391" r:id="rId7"/>
    <p:sldId id="319" r:id="rId8"/>
    <p:sldId id="353" r:id="rId9"/>
    <p:sldId id="400" r:id="rId10"/>
    <p:sldId id="389" r:id="rId11"/>
    <p:sldId id="315" r:id="rId12"/>
    <p:sldId id="398" r:id="rId13"/>
    <p:sldId id="350" r:id="rId14"/>
    <p:sldId id="397" r:id="rId15"/>
    <p:sldId id="405" r:id="rId16"/>
    <p:sldId id="392" r:id="rId17"/>
    <p:sldId id="388" r:id="rId18"/>
    <p:sldId id="393" r:id="rId19"/>
    <p:sldId id="307" r:id="rId20"/>
    <p:sldId id="346" r:id="rId21"/>
    <p:sldId id="308" r:id="rId22"/>
    <p:sldId id="309" r:id="rId23"/>
    <p:sldId id="321" r:id="rId24"/>
    <p:sldId id="322" r:id="rId25"/>
    <p:sldId id="324" r:id="rId26"/>
    <p:sldId id="325" r:id="rId27"/>
    <p:sldId id="320" r:id="rId28"/>
    <p:sldId id="367" r:id="rId29"/>
    <p:sldId id="368" r:id="rId30"/>
    <p:sldId id="372" r:id="rId31"/>
    <p:sldId id="394" r:id="rId32"/>
    <p:sldId id="381" r:id="rId33"/>
    <p:sldId id="361" r:id="rId34"/>
    <p:sldId id="330" r:id="rId35"/>
    <p:sldId id="327" r:id="rId36"/>
    <p:sldId id="326" r:id="rId37"/>
    <p:sldId id="360" r:id="rId38"/>
    <p:sldId id="331" r:id="rId39"/>
    <p:sldId id="332" r:id="rId40"/>
    <p:sldId id="382" r:id="rId41"/>
    <p:sldId id="333" r:id="rId42"/>
    <p:sldId id="373" r:id="rId43"/>
    <p:sldId id="374" r:id="rId44"/>
    <p:sldId id="375" r:id="rId45"/>
    <p:sldId id="376" r:id="rId46"/>
    <p:sldId id="377" r:id="rId47"/>
    <p:sldId id="378" r:id="rId48"/>
    <p:sldId id="379" r:id="rId49"/>
    <p:sldId id="380" r:id="rId50"/>
    <p:sldId id="339" r:id="rId51"/>
    <p:sldId id="257" r:id="rId52"/>
    <p:sldId id="258" r:id="rId53"/>
    <p:sldId id="260" r:id="rId54"/>
    <p:sldId id="261" r:id="rId55"/>
    <p:sldId id="262" r:id="rId56"/>
    <p:sldId id="263" r:id="rId57"/>
    <p:sldId id="264" r:id="rId58"/>
    <p:sldId id="265" r:id="rId59"/>
    <p:sldId id="266" r:id="rId60"/>
    <p:sldId id="267" r:id="rId61"/>
    <p:sldId id="268" r:id="rId62"/>
    <p:sldId id="269" r:id="rId63"/>
    <p:sldId id="270" r:id="rId64"/>
    <p:sldId id="272" r:id="rId65"/>
    <p:sldId id="273" r:id="rId66"/>
    <p:sldId id="271" r:id="rId67"/>
    <p:sldId id="408" r:id="rId68"/>
    <p:sldId id="409" r:id="rId69"/>
    <p:sldId id="403" r:id="rId70"/>
    <p:sldId id="395" r:id="rId71"/>
    <p:sldId id="406" r:id="rId72"/>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6AB"/>
    <a:srgbClr val="000000"/>
    <a:srgbClr val="FF6600"/>
    <a:srgbClr val="33CC33"/>
    <a:srgbClr val="FFCC00"/>
    <a:srgbClr val="0066FF"/>
    <a:srgbClr val="95AAD5"/>
    <a:srgbClr val="001F3E"/>
    <a:srgbClr val="002448"/>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5" autoAdjust="0"/>
    <p:restoredTop sz="90538" autoAdjust="0"/>
  </p:normalViewPr>
  <p:slideViewPr>
    <p:cSldViewPr snapToGrid="0">
      <p:cViewPr>
        <p:scale>
          <a:sx n="50" d="100"/>
          <a:sy n="50" d="100"/>
        </p:scale>
        <p:origin x="906" y="30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EF7916-019A-4989-B1BD-E3DB48E882EC}" type="doc">
      <dgm:prSet loTypeId="urn:microsoft.com/office/officeart/2005/8/layout/venn2" loCatId="relationship" qsTypeId="urn:microsoft.com/office/officeart/2005/8/quickstyle/simple5" qsCatId="simple" csTypeId="urn:microsoft.com/office/officeart/2005/8/colors/accent0_2" csCatId="mainScheme" phldr="1"/>
      <dgm:spPr/>
    </dgm:pt>
    <dgm:pt modelId="{24A6682D-D54F-40A7-9E78-9B87AC30D3C3}">
      <dgm:prSet phldrT="[Text]" custT="1"/>
      <dgm:spPr>
        <a:solidFill>
          <a:srgbClr val="FF6600">
            <a:alpha val="60000"/>
          </a:srgbClr>
        </a:solidFill>
      </dgm:spPr>
      <dgm:t>
        <a:bodyPr/>
        <a:lstStyle/>
        <a:p>
          <a:r>
            <a:rPr lang="en-US" sz="1600" b="1" dirty="0"/>
            <a:t>Organization</a:t>
          </a:r>
          <a:endParaRPr lang="en-US" sz="2000" b="1" dirty="0"/>
        </a:p>
      </dgm:t>
    </dgm:pt>
    <dgm:pt modelId="{50B38876-C7AC-4A61-BD17-749F1C1DFEE0}" type="parTrans" cxnId="{53A1AFF5-068C-4847-92FD-DD588B0D9919}">
      <dgm:prSet/>
      <dgm:spPr/>
      <dgm:t>
        <a:bodyPr/>
        <a:lstStyle/>
        <a:p>
          <a:endParaRPr lang="en-US" sz="1100"/>
        </a:p>
      </dgm:t>
    </dgm:pt>
    <dgm:pt modelId="{C5C18004-7137-499B-BAAB-6F2BEDD3A5C1}" type="sibTrans" cxnId="{53A1AFF5-068C-4847-92FD-DD588B0D9919}">
      <dgm:prSet/>
      <dgm:spPr/>
      <dgm:t>
        <a:bodyPr/>
        <a:lstStyle/>
        <a:p>
          <a:endParaRPr lang="en-US" sz="1100"/>
        </a:p>
      </dgm:t>
    </dgm:pt>
    <dgm:pt modelId="{92A84548-874A-49E1-81BC-0A9934A782E0}">
      <dgm:prSet phldrT="[Text]" custT="1"/>
      <dgm:spPr>
        <a:solidFill>
          <a:srgbClr val="FFCC00">
            <a:alpha val="60000"/>
          </a:srgbClr>
        </a:solidFill>
        <a:ln w="76200">
          <a:solidFill>
            <a:schemeClr val="tx1"/>
          </a:solidFill>
        </a:ln>
      </dgm:spPr>
      <dgm:t>
        <a:bodyPr/>
        <a:lstStyle/>
        <a:p>
          <a:r>
            <a:rPr lang="en-US" sz="1600" b="1" dirty="0"/>
            <a:t>Team Mastery</a:t>
          </a:r>
        </a:p>
      </dgm:t>
    </dgm:pt>
    <dgm:pt modelId="{56B67327-0194-4E52-951F-F76B68A31B99}" type="parTrans" cxnId="{92E3CC98-E585-4A72-901C-F6C43AA316AE}">
      <dgm:prSet/>
      <dgm:spPr/>
      <dgm:t>
        <a:bodyPr/>
        <a:lstStyle/>
        <a:p>
          <a:endParaRPr lang="en-US" sz="1100"/>
        </a:p>
      </dgm:t>
    </dgm:pt>
    <dgm:pt modelId="{A6DC5304-75CE-443E-980A-C119642E4A40}" type="sibTrans" cxnId="{92E3CC98-E585-4A72-901C-F6C43AA316AE}">
      <dgm:prSet/>
      <dgm:spPr/>
      <dgm:t>
        <a:bodyPr/>
        <a:lstStyle/>
        <a:p>
          <a:endParaRPr lang="en-US" sz="1100"/>
        </a:p>
      </dgm:t>
    </dgm:pt>
    <dgm:pt modelId="{11725B7B-36CB-4917-9945-BAF81118C06A}">
      <dgm:prSet phldrT="[Text]" custT="1"/>
      <dgm:spPr>
        <a:solidFill>
          <a:srgbClr val="0066FF">
            <a:alpha val="60000"/>
          </a:srgbClr>
        </a:solidFill>
      </dgm:spPr>
      <dgm:t>
        <a:bodyPr/>
        <a:lstStyle/>
        <a:p>
          <a:r>
            <a:rPr lang="en-US" sz="1600" b="1" dirty="0">
              <a:solidFill>
                <a:schemeClr val="accent2">
                  <a:lumMod val="60000"/>
                  <a:lumOff val="40000"/>
                </a:schemeClr>
              </a:solidFill>
            </a:rPr>
            <a:t>Individual Mastery</a:t>
          </a:r>
        </a:p>
      </dgm:t>
    </dgm:pt>
    <dgm:pt modelId="{1CA6BF5E-CC7D-4ED0-BDF1-BA7F9DDD229C}" type="parTrans" cxnId="{A3905F9A-6C46-46F5-A6E4-A33A5A13F142}">
      <dgm:prSet/>
      <dgm:spPr/>
      <dgm:t>
        <a:bodyPr/>
        <a:lstStyle/>
        <a:p>
          <a:endParaRPr lang="en-US" sz="1100"/>
        </a:p>
      </dgm:t>
    </dgm:pt>
    <dgm:pt modelId="{59A11CFA-7D02-4666-8838-0AAADE7834DE}" type="sibTrans" cxnId="{A3905F9A-6C46-46F5-A6E4-A33A5A13F142}">
      <dgm:prSet/>
      <dgm:spPr/>
      <dgm:t>
        <a:bodyPr/>
        <a:lstStyle/>
        <a:p>
          <a:endParaRPr lang="en-US" sz="1100"/>
        </a:p>
      </dgm:t>
    </dgm:pt>
    <dgm:pt modelId="{2A130118-A9B8-4D2E-99CF-5458E188726E}">
      <dgm:prSet phldrT="[Text]" custT="1"/>
      <dgm:spPr>
        <a:solidFill>
          <a:srgbClr val="33CC33">
            <a:alpha val="40000"/>
          </a:srgbClr>
        </a:solidFill>
      </dgm:spPr>
      <dgm:t>
        <a:bodyPr/>
        <a:lstStyle/>
        <a:p>
          <a:r>
            <a:rPr lang="en-US" sz="1600" b="1" dirty="0">
              <a:solidFill>
                <a:schemeClr val="accent2">
                  <a:lumMod val="60000"/>
                  <a:lumOff val="40000"/>
                </a:schemeClr>
              </a:solidFill>
            </a:rPr>
            <a:t>Training Solution</a:t>
          </a:r>
        </a:p>
      </dgm:t>
    </dgm:pt>
    <dgm:pt modelId="{2E6149FA-D83A-41D0-8356-E16FD5059ACF}" type="parTrans" cxnId="{7E4FC48E-3C0C-4115-B1DB-F6E8D543FBE7}">
      <dgm:prSet/>
      <dgm:spPr/>
      <dgm:t>
        <a:bodyPr/>
        <a:lstStyle/>
        <a:p>
          <a:endParaRPr lang="en-US" sz="1100"/>
        </a:p>
      </dgm:t>
    </dgm:pt>
    <dgm:pt modelId="{AE8FC0DC-9A7F-451B-B09A-A153933312FE}" type="sibTrans" cxnId="{7E4FC48E-3C0C-4115-B1DB-F6E8D543FBE7}">
      <dgm:prSet/>
      <dgm:spPr/>
      <dgm:t>
        <a:bodyPr/>
        <a:lstStyle/>
        <a:p>
          <a:endParaRPr lang="en-US" sz="1100"/>
        </a:p>
      </dgm:t>
    </dgm:pt>
    <dgm:pt modelId="{7D716D3E-9EEB-4F65-BDF4-D7DB17F2998D}">
      <dgm:prSet phldrT="[Text]" custT="1"/>
      <dgm:spPr>
        <a:solidFill>
          <a:srgbClr val="FF6600">
            <a:alpha val="60000"/>
          </a:srgbClr>
        </a:solidFill>
      </dgm:spPr>
      <dgm:t>
        <a:bodyPr/>
        <a:lstStyle/>
        <a:p>
          <a:r>
            <a:rPr lang="en-US" sz="1600" b="1" dirty="0"/>
            <a:t>Mission</a:t>
          </a:r>
          <a:r>
            <a:rPr lang="en-US" sz="2000" b="1" dirty="0"/>
            <a:t> </a:t>
          </a:r>
        </a:p>
      </dgm:t>
    </dgm:pt>
    <dgm:pt modelId="{E610D86D-95EB-4559-ACB3-4B4DE0B8A5B2}" type="parTrans" cxnId="{62465927-08B0-428A-8E59-9A317B845E20}">
      <dgm:prSet/>
      <dgm:spPr/>
      <dgm:t>
        <a:bodyPr/>
        <a:lstStyle/>
        <a:p>
          <a:endParaRPr lang="en-US"/>
        </a:p>
      </dgm:t>
    </dgm:pt>
    <dgm:pt modelId="{FE3543C4-0B00-4154-9235-BEC10F780C04}" type="sibTrans" cxnId="{62465927-08B0-428A-8E59-9A317B845E20}">
      <dgm:prSet/>
      <dgm:spPr/>
      <dgm:t>
        <a:bodyPr/>
        <a:lstStyle/>
        <a:p>
          <a:endParaRPr lang="en-US"/>
        </a:p>
      </dgm:t>
    </dgm:pt>
    <dgm:pt modelId="{B0BF1863-9A61-447A-B953-FA615D5FBB35}" type="pres">
      <dgm:prSet presAssocID="{94EF7916-019A-4989-B1BD-E3DB48E882EC}" presName="Name0" presStyleCnt="0">
        <dgm:presLayoutVars>
          <dgm:chMax val="7"/>
          <dgm:resizeHandles val="exact"/>
        </dgm:presLayoutVars>
      </dgm:prSet>
      <dgm:spPr/>
    </dgm:pt>
    <dgm:pt modelId="{2970AF11-A462-4628-A9F1-7EE0C85D0DCA}" type="pres">
      <dgm:prSet presAssocID="{94EF7916-019A-4989-B1BD-E3DB48E882EC}" presName="comp1" presStyleCnt="0"/>
      <dgm:spPr/>
    </dgm:pt>
    <dgm:pt modelId="{A17E0491-BB26-41D5-88EC-9E24243CE1BF}" type="pres">
      <dgm:prSet presAssocID="{94EF7916-019A-4989-B1BD-E3DB48E882EC}" presName="circle1" presStyleLbl="node1" presStyleIdx="0" presStyleCnt="5"/>
      <dgm:spPr/>
    </dgm:pt>
    <dgm:pt modelId="{A84FED01-A85C-4ADD-8506-13F16B934B3E}" type="pres">
      <dgm:prSet presAssocID="{94EF7916-019A-4989-B1BD-E3DB48E882EC}" presName="c1text" presStyleLbl="node1" presStyleIdx="0" presStyleCnt="5">
        <dgm:presLayoutVars>
          <dgm:bulletEnabled val="1"/>
        </dgm:presLayoutVars>
      </dgm:prSet>
      <dgm:spPr/>
    </dgm:pt>
    <dgm:pt modelId="{49B8DD6E-9C3C-41C8-B7BF-4B1EA32686C5}" type="pres">
      <dgm:prSet presAssocID="{94EF7916-019A-4989-B1BD-E3DB48E882EC}" presName="comp2" presStyleCnt="0"/>
      <dgm:spPr/>
    </dgm:pt>
    <dgm:pt modelId="{6F1ED744-52F2-4980-B549-D22FDC8C470B}" type="pres">
      <dgm:prSet presAssocID="{94EF7916-019A-4989-B1BD-E3DB48E882EC}" presName="circle2" presStyleLbl="node1" presStyleIdx="1" presStyleCnt="5"/>
      <dgm:spPr/>
    </dgm:pt>
    <dgm:pt modelId="{CF4604E4-E5EA-422E-BE47-B20C2587E0D2}" type="pres">
      <dgm:prSet presAssocID="{94EF7916-019A-4989-B1BD-E3DB48E882EC}" presName="c2text" presStyleLbl="node1" presStyleIdx="1" presStyleCnt="5">
        <dgm:presLayoutVars>
          <dgm:bulletEnabled val="1"/>
        </dgm:presLayoutVars>
      </dgm:prSet>
      <dgm:spPr/>
    </dgm:pt>
    <dgm:pt modelId="{0A2A03E9-18DF-4530-B92B-BACBF3FA130E}" type="pres">
      <dgm:prSet presAssocID="{94EF7916-019A-4989-B1BD-E3DB48E882EC}" presName="comp3" presStyleCnt="0"/>
      <dgm:spPr/>
    </dgm:pt>
    <dgm:pt modelId="{193DD324-7AE7-4328-A4EE-FEE12B1B5277}" type="pres">
      <dgm:prSet presAssocID="{94EF7916-019A-4989-B1BD-E3DB48E882EC}" presName="circle3" presStyleLbl="node1" presStyleIdx="2" presStyleCnt="5"/>
      <dgm:spPr/>
    </dgm:pt>
    <dgm:pt modelId="{6762E4D9-E20E-464A-8E11-C2FCDC5DDDC8}" type="pres">
      <dgm:prSet presAssocID="{94EF7916-019A-4989-B1BD-E3DB48E882EC}" presName="c3text" presStyleLbl="node1" presStyleIdx="2" presStyleCnt="5">
        <dgm:presLayoutVars>
          <dgm:bulletEnabled val="1"/>
        </dgm:presLayoutVars>
      </dgm:prSet>
      <dgm:spPr/>
    </dgm:pt>
    <dgm:pt modelId="{E2E72703-3BD6-40E1-A9C9-BA0A83A1F0D9}" type="pres">
      <dgm:prSet presAssocID="{94EF7916-019A-4989-B1BD-E3DB48E882EC}" presName="comp4" presStyleCnt="0"/>
      <dgm:spPr/>
    </dgm:pt>
    <dgm:pt modelId="{2090A4D3-80F4-4C84-9120-35EBC28795B9}" type="pres">
      <dgm:prSet presAssocID="{94EF7916-019A-4989-B1BD-E3DB48E882EC}" presName="circle4" presStyleLbl="node1" presStyleIdx="3" presStyleCnt="5"/>
      <dgm:spPr/>
    </dgm:pt>
    <dgm:pt modelId="{860E7B4F-FBFD-4E6D-B115-A6EF343EDC2E}" type="pres">
      <dgm:prSet presAssocID="{94EF7916-019A-4989-B1BD-E3DB48E882EC}" presName="c4text" presStyleLbl="node1" presStyleIdx="3" presStyleCnt="5">
        <dgm:presLayoutVars>
          <dgm:bulletEnabled val="1"/>
        </dgm:presLayoutVars>
      </dgm:prSet>
      <dgm:spPr/>
    </dgm:pt>
    <dgm:pt modelId="{7B160887-CEA1-460C-9157-408F2A4CA80B}" type="pres">
      <dgm:prSet presAssocID="{94EF7916-019A-4989-B1BD-E3DB48E882EC}" presName="comp5" presStyleCnt="0"/>
      <dgm:spPr/>
    </dgm:pt>
    <dgm:pt modelId="{67F1B4DC-520F-4FFD-971D-578C11DEE92D}" type="pres">
      <dgm:prSet presAssocID="{94EF7916-019A-4989-B1BD-E3DB48E882EC}" presName="circle5" presStyleLbl="node1" presStyleIdx="4" presStyleCnt="5"/>
      <dgm:spPr/>
    </dgm:pt>
    <dgm:pt modelId="{5E384B7F-AC3E-4FA8-AB06-678087D7A077}" type="pres">
      <dgm:prSet presAssocID="{94EF7916-019A-4989-B1BD-E3DB48E882EC}" presName="c5text" presStyleLbl="node1" presStyleIdx="4" presStyleCnt="5">
        <dgm:presLayoutVars>
          <dgm:bulletEnabled val="1"/>
        </dgm:presLayoutVars>
      </dgm:prSet>
      <dgm:spPr/>
    </dgm:pt>
  </dgm:ptLst>
  <dgm:cxnLst>
    <dgm:cxn modelId="{62465927-08B0-428A-8E59-9A317B845E20}" srcId="{94EF7916-019A-4989-B1BD-E3DB48E882EC}" destId="{7D716D3E-9EEB-4F65-BDF4-D7DB17F2998D}" srcOrd="1" destOrd="0" parTransId="{E610D86D-95EB-4559-ACB3-4B4DE0B8A5B2}" sibTransId="{FE3543C4-0B00-4154-9235-BEC10F780C04}"/>
    <dgm:cxn modelId="{12758532-D0F0-4E21-8DB4-8D9C7A46DAC3}" type="presOf" srcId="{7D716D3E-9EEB-4F65-BDF4-D7DB17F2998D}" destId="{6F1ED744-52F2-4980-B549-D22FDC8C470B}" srcOrd="0" destOrd="0" presId="urn:microsoft.com/office/officeart/2005/8/layout/venn2"/>
    <dgm:cxn modelId="{DEDA8861-09FA-494B-B819-F7D7212EB90B}" type="presOf" srcId="{2A130118-A9B8-4D2E-99CF-5458E188726E}" destId="{5E384B7F-AC3E-4FA8-AB06-678087D7A077}" srcOrd="1" destOrd="0" presId="urn:microsoft.com/office/officeart/2005/8/layout/venn2"/>
    <dgm:cxn modelId="{8860F645-D755-4390-ADF4-A9BAA7B38675}" type="presOf" srcId="{2A130118-A9B8-4D2E-99CF-5458E188726E}" destId="{67F1B4DC-520F-4FFD-971D-578C11DEE92D}" srcOrd="0" destOrd="0" presId="urn:microsoft.com/office/officeart/2005/8/layout/venn2"/>
    <dgm:cxn modelId="{7D93E766-7ACD-4C44-AB9D-B187ABA78208}" type="presOf" srcId="{92A84548-874A-49E1-81BC-0A9934A782E0}" destId="{6762E4D9-E20E-464A-8E11-C2FCDC5DDDC8}" srcOrd="1" destOrd="0" presId="urn:microsoft.com/office/officeart/2005/8/layout/venn2"/>
    <dgm:cxn modelId="{56C6B547-8967-482A-A2C0-F1BCECE115D1}" type="presOf" srcId="{24A6682D-D54F-40A7-9E78-9B87AC30D3C3}" destId="{A84FED01-A85C-4ADD-8506-13F16B934B3E}" srcOrd="1" destOrd="0" presId="urn:microsoft.com/office/officeart/2005/8/layout/venn2"/>
    <dgm:cxn modelId="{59318551-61B3-4379-BFC6-882860D666EC}" type="presOf" srcId="{7D716D3E-9EEB-4F65-BDF4-D7DB17F2998D}" destId="{CF4604E4-E5EA-422E-BE47-B20C2587E0D2}" srcOrd="1" destOrd="0" presId="urn:microsoft.com/office/officeart/2005/8/layout/venn2"/>
    <dgm:cxn modelId="{2596158B-57EE-49D2-B51B-A05383370EFE}" type="presOf" srcId="{11725B7B-36CB-4917-9945-BAF81118C06A}" destId="{2090A4D3-80F4-4C84-9120-35EBC28795B9}" srcOrd="0" destOrd="0" presId="urn:microsoft.com/office/officeart/2005/8/layout/venn2"/>
    <dgm:cxn modelId="{7E4FC48E-3C0C-4115-B1DB-F6E8D543FBE7}" srcId="{94EF7916-019A-4989-B1BD-E3DB48E882EC}" destId="{2A130118-A9B8-4D2E-99CF-5458E188726E}" srcOrd="4" destOrd="0" parTransId="{2E6149FA-D83A-41D0-8356-E16FD5059ACF}" sibTransId="{AE8FC0DC-9A7F-451B-B09A-A153933312FE}"/>
    <dgm:cxn modelId="{A1B24B91-7B45-4AFC-9CE7-247E3214174C}" type="presOf" srcId="{11725B7B-36CB-4917-9945-BAF81118C06A}" destId="{860E7B4F-FBFD-4E6D-B115-A6EF343EDC2E}" srcOrd="1" destOrd="0" presId="urn:microsoft.com/office/officeart/2005/8/layout/venn2"/>
    <dgm:cxn modelId="{92E3CC98-E585-4A72-901C-F6C43AA316AE}" srcId="{94EF7916-019A-4989-B1BD-E3DB48E882EC}" destId="{92A84548-874A-49E1-81BC-0A9934A782E0}" srcOrd="2" destOrd="0" parTransId="{56B67327-0194-4E52-951F-F76B68A31B99}" sibTransId="{A6DC5304-75CE-443E-980A-C119642E4A40}"/>
    <dgm:cxn modelId="{A3905F9A-6C46-46F5-A6E4-A33A5A13F142}" srcId="{94EF7916-019A-4989-B1BD-E3DB48E882EC}" destId="{11725B7B-36CB-4917-9945-BAF81118C06A}" srcOrd="3" destOrd="0" parTransId="{1CA6BF5E-CC7D-4ED0-BDF1-BA7F9DDD229C}" sibTransId="{59A11CFA-7D02-4666-8838-0AAADE7834DE}"/>
    <dgm:cxn modelId="{98E0BBD3-6BAF-4420-BB85-E553F3370617}" type="presOf" srcId="{92A84548-874A-49E1-81BC-0A9934A782E0}" destId="{193DD324-7AE7-4328-A4EE-FEE12B1B5277}" srcOrd="0" destOrd="0" presId="urn:microsoft.com/office/officeart/2005/8/layout/venn2"/>
    <dgm:cxn modelId="{6445F6E1-3D3B-4115-91F3-E8CD8E7A46F8}" type="presOf" srcId="{24A6682D-D54F-40A7-9E78-9B87AC30D3C3}" destId="{A17E0491-BB26-41D5-88EC-9E24243CE1BF}" srcOrd="0" destOrd="0" presId="urn:microsoft.com/office/officeart/2005/8/layout/venn2"/>
    <dgm:cxn modelId="{65F918EF-93AB-4900-9B28-C6DEDA4354A8}" type="presOf" srcId="{94EF7916-019A-4989-B1BD-E3DB48E882EC}" destId="{B0BF1863-9A61-447A-B953-FA615D5FBB35}" srcOrd="0" destOrd="0" presId="urn:microsoft.com/office/officeart/2005/8/layout/venn2"/>
    <dgm:cxn modelId="{53A1AFF5-068C-4847-92FD-DD588B0D9919}" srcId="{94EF7916-019A-4989-B1BD-E3DB48E882EC}" destId="{24A6682D-D54F-40A7-9E78-9B87AC30D3C3}" srcOrd="0" destOrd="0" parTransId="{50B38876-C7AC-4A61-BD17-749F1C1DFEE0}" sibTransId="{C5C18004-7137-499B-BAAB-6F2BEDD3A5C1}"/>
    <dgm:cxn modelId="{F5823D0D-50D5-4214-AD30-0FB1537F24C5}" type="presParOf" srcId="{B0BF1863-9A61-447A-B953-FA615D5FBB35}" destId="{2970AF11-A462-4628-A9F1-7EE0C85D0DCA}" srcOrd="0" destOrd="0" presId="urn:microsoft.com/office/officeart/2005/8/layout/venn2"/>
    <dgm:cxn modelId="{CB371967-D7E0-4615-B9E0-21A15E9B7508}" type="presParOf" srcId="{2970AF11-A462-4628-A9F1-7EE0C85D0DCA}" destId="{A17E0491-BB26-41D5-88EC-9E24243CE1BF}" srcOrd="0" destOrd="0" presId="urn:microsoft.com/office/officeart/2005/8/layout/venn2"/>
    <dgm:cxn modelId="{8302B109-171E-4399-8F01-C65129CABFA4}" type="presParOf" srcId="{2970AF11-A462-4628-A9F1-7EE0C85D0DCA}" destId="{A84FED01-A85C-4ADD-8506-13F16B934B3E}" srcOrd="1" destOrd="0" presId="urn:microsoft.com/office/officeart/2005/8/layout/venn2"/>
    <dgm:cxn modelId="{166E59E9-96DF-444C-AA97-D97A86190577}" type="presParOf" srcId="{B0BF1863-9A61-447A-B953-FA615D5FBB35}" destId="{49B8DD6E-9C3C-41C8-B7BF-4B1EA32686C5}" srcOrd="1" destOrd="0" presId="urn:microsoft.com/office/officeart/2005/8/layout/venn2"/>
    <dgm:cxn modelId="{CF4BD143-F8A4-47E4-A3A6-9ABD9595B3E1}" type="presParOf" srcId="{49B8DD6E-9C3C-41C8-B7BF-4B1EA32686C5}" destId="{6F1ED744-52F2-4980-B549-D22FDC8C470B}" srcOrd="0" destOrd="0" presId="urn:microsoft.com/office/officeart/2005/8/layout/venn2"/>
    <dgm:cxn modelId="{4E5F27CA-13E0-4806-B943-F2E9580C9795}" type="presParOf" srcId="{49B8DD6E-9C3C-41C8-B7BF-4B1EA32686C5}" destId="{CF4604E4-E5EA-422E-BE47-B20C2587E0D2}" srcOrd="1" destOrd="0" presId="urn:microsoft.com/office/officeart/2005/8/layout/venn2"/>
    <dgm:cxn modelId="{CCCAE5D3-DED0-4A42-AC01-8A65D6E13006}" type="presParOf" srcId="{B0BF1863-9A61-447A-B953-FA615D5FBB35}" destId="{0A2A03E9-18DF-4530-B92B-BACBF3FA130E}" srcOrd="2" destOrd="0" presId="urn:microsoft.com/office/officeart/2005/8/layout/venn2"/>
    <dgm:cxn modelId="{90A66750-85FA-4B52-8488-6474F74BB9C6}" type="presParOf" srcId="{0A2A03E9-18DF-4530-B92B-BACBF3FA130E}" destId="{193DD324-7AE7-4328-A4EE-FEE12B1B5277}" srcOrd="0" destOrd="0" presId="urn:microsoft.com/office/officeart/2005/8/layout/venn2"/>
    <dgm:cxn modelId="{493B3AC7-870A-4B1F-B0A0-9B7F0D73490F}" type="presParOf" srcId="{0A2A03E9-18DF-4530-B92B-BACBF3FA130E}" destId="{6762E4D9-E20E-464A-8E11-C2FCDC5DDDC8}" srcOrd="1" destOrd="0" presId="urn:microsoft.com/office/officeart/2005/8/layout/venn2"/>
    <dgm:cxn modelId="{C026E4B8-F5A9-4339-A718-FBEBF026F764}" type="presParOf" srcId="{B0BF1863-9A61-447A-B953-FA615D5FBB35}" destId="{E2E72703-3BD6-40E1-A9C9-BA0A83A1F0D9}" srcOrd="3" destOrd="0" presId="urn:microsoft.com/office/officeart/2005/8/layout/venn2"/>
    <dgm:cxn modelId="{1A57522B-54AE-436D-970A-C5F054A25DAE}" type="presParOf" srcId="{E2E72703-3BD6-40E1-A9C9-BA0A83A1F0D9}" destId="{2090A4D3-80F4-4C84-9120-35EBC28795B9}" srcOrd="0" destOrd="0" presId="urn:microsoft.com/office/officeart/2005/8/layout/venn2"/>
    <dgm:cxn modelId="{361D7A04-E932-49BA-9349-A7A136A92E23}" type="presParOf" srcId="{E2E72703-3BD6-40E1-A9C9-BA0A83A1F0D9}" destId="{860E7B4F-FBFD-4E6D-B115-A6EF343EDC2E}" srcOrd="1" destOrd="0" presId="urn:microsoft.com/office/officeart/2005/8/layout/venn2"/>
    <dgm:cxn modelId="{38518628-4342-4AD0-AF34-61FEE60ADF41}" type="presParOf" srcId="{B0BF1863-9A61-447A-B953-FA615D5FBB35}" destId="{7B160887-CEA1-460C-9157-408F2A4CA80B}" srcOrd="4" destOrd="0" presId="urn:microsoft.com/office/officeart/2005/8/layout/venn2"/>
    <dgm:cxn modelId="{C08B9FE6-B62C-459C-965C-55DDF5B6C122}" type="presParOf" srcId="{7B160887-CEA1-460C-9157-408F2A4CA80B}" destId="{67F1B4DC-520F-4FFD-971D-578C11DEE92D}" srcOrd="0" destOrd="0" presId="urn:microsoft.com/office/officeart/2005/8/layout/venn2"/>
    <dgm:cxn modelId="{56D199AC-5A0D-454F-93FA-4ACAB3BB3329}" type="presParOf" srcId="{7B160887-CEA1-460C-9157-408F2A4CA80B}" destId="{5E384B7F-AC3E-4FA8-AB06-678087D7A07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E56D1A-927E-4FDE-89D6-190039B41380}" type="doc">
      <dgm:prSet loTypeId="urn:microsoft.com/office/officeart/2005/8/layout/funnel1" loCatId="relationship" qsTypeId="urn:microsoft.com/office/officeart/2005/8/quickstyle/simple1" qsCatId="simple" csTypeId="urn:microsoft.com/office/officeart/2005/8/colors/accent2_1" csCatId="accent2" phldr="1"/>
      <dgm:spPr/>
      <dgm:t>
        <a:bodyPr/>
        <a:lstStyle/>
        <a:p>
          <a:endParaRPr lang="en-US"/>
        </a:p>
      </dgm:t>
    </dgm:pt>
    <dgm:pt modelId="{87CB922D-02FE-4463-99A3-E83BCFD7827B}">
      <dgm:prSet phldrT="[Text]" custT="1"/>
      <dgm:spPr/>
      <dgm:t>
        <a:bodyPr/>
        <a:lstStyle/>
        <a:p>
          <a:r>
            <a:rPr lang="en-US" sz="1600" b="1" dirty="0"/>
            <a:t>SA to Eliminate FF</a:t>
          </a:r>
        </a:p>
      </dgm:t>
    </dgm:pt>
    <dgm:pt modelId="{08895BF5-BFA2-4011-BB98-46B861284537}" type="parTrans" cxnId="{2204F96C-6F03-47AC-9367-B27B9D939650}">
      <dgm:prSet/>
      <dgm:spPr/>
      <dgm:t>
        <a:bodyPr/>
        <a:lstStyle/>
        <a:p>
          <a:endParaRPr lang="en-US"/>
        </a:p>
      </dgm:t>
    </dgm:pt>
    <dgm:pt modelId="{FFB74BB7-EECB-4DB4-B63F-DF3833D9FE60}" type="sibTrans" cxnId="{2204F96C-6F03-47AC-9367-B27B9D939650}">
      <dgm:prSet/>
      <dgm:spPr/>
      <dgm:t>
        <a:bodyPr/>
        <a:lstStyle/>
        <a:p>
          <a:endParaRPr lang="en-US"/>
        </a:p>
      </dgm:t>
    </dgm:pt>
    <dgm:pt modelId="{85A01EF0-BE28-4AD4-B043-3F8649FCA3B0}">
      <dgm:prSet phldrT="[Text]" custT="1"/>
      <dgm:spPr/>
      <dgm:t>
        <a:bodyPr/>
        <a:lstStyle/>
        <a:p>
          <a:r>
            <a:rPr lang="en-US" sz="1800" b="1" dirty="0"/>
            <a:t>Soldier &amp; Systems</a:t>
          </a:r>
        </a:p>
      </dgm:t>
    </dgm:pt>
    <dgm:pt modelId="{1791E1FF-609D-433D-B793-DAC83949FFCA}" type="parTrans" cxnId="{4DA1E6D0-914A-4C5B-97AE-20797B30FB33}">
      <dgm:prSet/>
      <dgm:spPr/>
      <dgm:t>
        <a:bodyPr/>
        <a:lstStyle/>
        <a:p>
          <a:endParaRPr lang="en-US"/>
        </a:p>
      </dgm:t>
    </dgm:pt>
    <dgm:pt modelId="{BC3A01BE-FFCF-43EF-A58D-1BD652D5C65C}" type="sibTrans" cxnId="{4DA1E6D0-914A-4C5B-97AE-20797B30FB33}">
      <dgm:prSet/>
      <dgm:spPr/>
      <dgm:t>
        <a:bodyPr/>
        <a:lstStyle/>
        <a:p>
          <a:endParaRPr lang="en-US"/>
        </a:p>
      </dgm:t>
    </dgm:pt>
    <dgm:pt modelId="{E9CA2E92-75FD-47DF-969C-552FC2DB001B}">
      <dgm:prSet phldrT="[Text]"/>
      <dgm:spPr/>
      <dgm:t>
        <a:bodyPr/>
        <a:lstStyle/>
        <a:p>
          <a:endParaRPr lang="en-US" dirty="0"/>
        </a:p>
      </dgm:t>
    </dgm:pt>
    <dgm:pt modelId="{9E9AD4BD-9BFC-4FA4-8DA1-C9A20153A993}" type="parTrans" cxnId="{C6EE5AB3-159D-474C-B10D-6C78AE3C08D1}">
      <dgm:prSet/>
      <dgm:spPr/>
      <dgm:t>
        <a:bodyPr/>
        <a:lstStyle/>
        <a:p>
          <a:endParaRPr lang="en-US"/>
        </a:p>
      </dgm:t>
    </dgm:pt>
    <dgm:pt modelId="{7782BA18-A9B8-4B99-958B-2817D825450C}" type="sibTrans" cxnId="{C6EE5AB3-159D-474C-B10D-6C78AE3C08D1}">
      <dgm:prSet/>
      <dgm:spPr/>
      <dgm:t>
        <a:bodyPr/>
        <a:lstStyle/>
        <a:p>
          <a:endParaRPr lang="en-US"/>
        </a:p>
      </dgm:t>
    </dgm:pt>
    <dgm:pt modelId="{ACFDF605-2DA5-46C9-A97A-E1C740574C33}" type="pres">
      <dgm:prSet presAssocID="{D7E56D1A-927E-4FDE-89D6-190039B41380}" presName="Name0" presStyleCnt="0">
        <dgm:presLayoutVars>
          <dgm:chMax val="4"/>
          <dgm:resizeHandles val="exact"/>
        </dgm:presLayoutVars>
      </dgm:prSet>
      <dgm:spPr/>
    </dgm:pt>
    <dgm:pt modelId="{337E9C7B-8E0A-4DCF-8D10-85E3791DCE68}" type="pres">
      <dgm:prSet presAssocID="{D7E56D1A-927E-4FDE-89D6-190039B41380}" presName="ellipse" presStyleLbl="trBgShp" presStyleIdx="0" presStyleCnt="1"/>
      <dgm:spPr/>
    </dgm:pt>
    <dgm:pt modelId="{F87C67E6-FFD6-44D1-8A4D-7C80A1B19B1C}" type="pres">
      <dgm:prSet presAssocID="{D7E56D1A-927E-4FDE-89D6-190039B41380}" presName="arrow1" presStyleLbl="fgShp" presStyleIdx="0" presStyleCnt="1"/>
      <dgm:spPr/>
    </dgm:pt>
    <dgm:pt modelId="{18918710-73D1-4EE1-A7F9-E532BC031C39}" type="pres">
      <dgm:prSet presAssocID="{D7E56D1A-927E-4FDE-89D6-190039B41380}" presName="rectangle" presStyleLbl="revTx" presStyleIdx="0" presStyleCnt="1">
        <dgm:presLayoutVars>
          <dgm:bulletEnabled val="1"/>
        </dgm:presLayoutVars>
      </dgm:prSet>
      <dgm:spPr/>
    </dgm:pt>
    <dgm:pt modelId="{93BA41C5-8149-4D8D-9B8C-05C25AA22E0B}" type="pres">
      <dgm:prSet presAssocID="{85A01EF0-BE28-4AD4-B043-3F8649FCA3B0}" presName="item1" presStyleLbl="node1" presStyleIdx="0" presStyleCnt="2" custScaleX="124807">
        <dgm:presLayoutVars>
          <dgm:bulletEnabled val="1"/>
        </dgm:presLayoutVars>
      </dgm:prSet>
      <dgm:spPr/>
    </dgm:pt>
    <dgm:pt modelId="{A57F8487-F0AB-41B8-8F9D-AAE2D740EBBF}" type="pres">
      <dgm:prSet presAssocID="{E9CA2E92-75FD-47DF-969C-552FC2DB001B}" presName="item2" presStyleLbl="node1" presStyleIdx="1" presStyleCnt="2" custScaleX="142129" custScaleY="116959">
        <dgm:presLayoutVars>
          <dgm:bulletEnabled val="1"/>
        </dgm:presLayoutVars>
      </dgm:prSet>
      <dgm:spPr/>
    </dgm:pt>
    <dgm:pt modelId="{11D07AAB-888A-4CBF-A883-B120E8264616}" type="pres">
      <dgm:prSet presAssocID="{D7E56D1A-927E-4FDE-89D6-190039B41380}" presName="funnel" presStyleLbl="trAlignAcc1" presStyleIdx="0" presStyleCnt="1"/>
      <dgm:spPr/>
    </dgm:pt>
  </dgm:ptLst>
  <dgm:cxnLst>
    <dgm:cxn modelId="{5BD8E638-E45D-44C7-BAFD-1B2C862FB2A7}" type="presOf" srcId="{E9CA2E92-75FD-47DF-969C-552FC2DB001B}" destId="{18918710-73D1-4EE1-A7F9-E532BC031C39}" srcOrd="0" destOrd="0" presId="urn:microsoft.com/office/officeart/2005/8/layout/funnel1"/>
    <dgm:cxn modelId="{2204F96C-6F03-47AC-9367-B27B9D939650}" srcId="{D7E56D1A-927E-4FDE-89D6-190039B41380}" destId="{87CB922D-02FE-4463-99A3-E83BCFD7827B}" srcOrd="0" destOrd="0" parTransId="{08895BF5-BFA2-4011-BB98-46B861284537}" sibTransId="{FFB74BB7-EECB-4DB4-B63F-DF3833D9FE60}"/>
    <dgm:cxn modelId="{1D8BC86D-8636-4160-9DC9-9A7E587CFAD5}" type="presOf" srcId="{87CB922D-02FE-4463-99A3-E83BCFD7827B}" destId="{A57F8487-F0AB-41B8-8F9D-AAE2D740EBBF}" srcOrd="0" destOrd="0" presId="urn:microsoft.com/office/officeart/2005/8/layout/funnel1"/>
    <dgm:cxn modelId="{C6EE5AB3-159D-474C-B10D-6C78AE3C08D1}" srcId="{D7E56D1A-927E-4FDE-89D6-190039B41380}" destId="{E9CA2E92-75FD-47DF-969C-552FC2DB001B}" srcOrd="2" destOrd="0" parTransId="{9E9AD4BD-9BFC-4FA4-8DA1-C9A20153A993}" sibTransId="{7782BA18-A9B8-4B99-958B-2817D825450C}"/>
    <dgm:cxn modelId="{8E44BAC0-E0F6-489A-8880-B2EA936CACA2}" type="presOf" srcId="{85A01EF0-BE28-4AD4-B043-3F8649FCA3B0}" destId="{93BA41C5-8149-4D8D-9B8C-05C25AA22E0B}" srcOrd="0" destOrd="0" presId="urn:microsoft.com/office/officeart/2005/8/layout/funnel1"/>
    <dgm:cxn modelId="{4DA1E6D0-914A-4C5B-97AE-20797B30FB33}" srcId="{D7E56D1A-927E-4FDE-89D6-190039B41380}" destId="{85A01EF0-BE28-4AD4-B043-3F8649FCA3B0}" srcOrd="1" destOrd="0" parTransId="{1791E1FF-609D-433D-B793-DAC83949FFCA}" sibTransId="{BC3A01BE-FFCF-43EF-A58D-1BD652D5C65C}"/>
    <dgm:cxn modelId="{461526E8-9F28-490B-BF47-158C1400FC24}" type="presOf" srcId="{D7E56D1A-927E-4FDE-89D6-190039B41380}" destId="{ACFDF605-2DA5-46C9-A97A-E1C740574C33}" srcOrd="0" destOrd="0" presId="urn:microsoft.com/office/officeart/2005/8/layout/funnel1"/>
    <dgm:cxn modelId="{1CF97C1A-0624-487B-954C-29F598E3238E}" type="presParOf" srcId="{ACFDF605-2DA5-46C9-A97A-E1C740574C33}" destId="{337E9C7B-8E0A-4DCF-8D10-85E3791DCE68}" srcOrd="0" destOrd="0" presId="urn:microsoft.com/office/officeart/2005/8/layout/funnel1"/>
    <dgm:cxn modelId="{52C8F0D3-9E2B-4A85-9F99-314D3F73C858}" type="presParOf" srcId="{ACFDF605-2DA5-46C9-A97A-E1C740574C33}" destId="{F87C67E6-FFD6-44D1-8A4D-7C80A1B19B1C}" srcOrd="1" destOrd="0" presId="urn:microsoft.com/office/officeart/2005/8/layout/funnel1"/>
    <dgm:cxn modelId="{878811AF-BF1A-4629-8A46-17D8FAC0862F}" type="presParOf" srcId="{ACFDF605-2DA5-46C9-A97A-E1C740574C33}" destId="{18918710-73D1-4EE1-A7F9-E532BC031C39}" srcOrd="2" destOrd="0" presId="urn:microsoft.com/office/officeart/2005/8/layout/funnel1"/>
    <dgm:cxn modelId="{F7C6F8D8-27DF-4A06-89ED-FFA0E05FB077}" type="presParOf" srcId="{ACFDF605-2DA5-46C9-A97A-E1C740574C33}" destId="{93BA41C5-8149-4D8D-9B8C-05C25AA22E0B}" srcOrd="3" destOrd="0" presId="urn:microsoft.com/office/officeart/2005/8/layout/funnel1"/>
    <dgm:cxn modelId="{245C1E5E-6CA4-4534-8625-C3062429D00A}" type="presParOf" srcId="{ACFDF605-2DA5-46C9-A97A-E1C740574C33}" destId="{A57F8487-F0AB-41B8-8F9D-AAE2D740EBBF}" srcOrd="4" destOrd="0" presId="urn:microsoft.com/office/officeart/2005/8/layout/funnel1"/>
    <dgm:cxn modelId="{9544F3BE-1E26-4D7C-9DC4-99278DCA339F}" type="presParOf" srcId="{ACFDF605-2DA5-46C9-A97A-E1C740574C33}" destId="{11D07AAB-888A-4CBF-A883-B120E8264616}" srcOrd="5"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E0491-BB26-41D5-88EC-9E24243CE1BF}">
      <dsp:nvSpPr>
        <dsp:cNvPr id="0" name=""/>
        <dsp:cNvSpPr/>
      </dsp:nvSpPr>
      <dsp:spPr>
        <a:xfrm>
          <a:off x="1031286" y="0"/>
          <a:ext cx="5049427" cy="5049427"/>
        </a:xfrm>
        <a:prstGeom prst="ellipse">
          <a:avLst/>
        </a:prstGeom>
        <a:solidFill>
          <a:srgbClr val="FF6600">
            <a:alpha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Organization</a:t>
          </a:r>
          <a:endParaRPr lang="en-US" sz="2000" b="1" kern="1200" dirty="0"/>
        </a:p>
      </dsp:txBody>
      <dsp:txXfrm>
        <a:off x="2609232" y="252471"/>
        <a:ext cx="1893535" cy="504942"/>
      </dsp:txXfrm>
    </dsp:sp>
    <dsp:sp modelId="{6F1ED744-52F2-4980-B549-D22FDC8C470B}">
      <dsp:nvSpPr>
        <dsp:cNvPr id="0" name=""/>
        <dsp:cNvSpPr/>
      </dsp:nvSpPr>
      <dsp:spPr>
        <a:xfrm>
          <a:off x="1409993" y="757414"/>
          <a:ext cx="4292012" cy="4292012"/>
        </a:xfrm>
        <a:prstGeom prst="ellipse">
          <a:avLst/>
        </a:prstGeom>
        <a:solidFill>
          <a:srgbClr val="FF6600">
            <a:alpha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Mission</a:t>
          </a:r>
          <a:r>
            <a:rPr lang="en-US" sz="2000" b="1" kern="1200" dirty="0"/>
            <a:t> </a:t>
          </a:r>
        </a:p>
      </dsp:txBody>
      <dsp:txXfrm>
        <a:off x="2630534" y="1004204"/>
        <a:ext cx="1850930" cy="493581"/>
      </dsp:txXfrm>
    </dsp:sp>
    <dsp:sp modelId="{193DD324-7AE7-4328-A4EE-FEE12B1B5277}">
      <dsp:nvSpPr>
        <dsp:cNvPr id="0" name=""/>
        <dsp:cNvSpPr/>
      </dsp:nvSpPr>
      <dsp:spPr>
        <a:xfrm>
          <a:off x="1788700" y="1514828"/>
          <a:ext cx="3534598" cy="3534598"/>
        </a:xfrm>
        <a:prstGeom prst="ellipse">
          <a:avLst/>
        </a:prstGeom>
        <a:solidFill>
          <a:srgbClr val="FFCC00">
            <a:alpha val="60000"/>
          </a:srgbClr>
        </a:solidFill>
        <a:ln w="76200">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Team Mastery</a:t>
          </a:r>
        </a:p>
      </dsp:txBody>
      <dsp:txXfrm>
        <a:off x="2641422" y="1758715"/>
        <a:ext cx="1829154" cy="487774"/>
      </dsp:txXfrm>
    </dsp:sp>
    <dsp:sp modelId="{2090A4D3-80F4-4C84-9120-35EBC28795B9}">
      <dsp:nvSpPr>
        <dsp:cNvPr id="0" name=""/>
        <dsp:cNvSpPr/>
      </dsp:nvSpPr>
      <dsp:spPr>
        <a:xfrm>
          <a:off x="2167407" y="2272242"/>
          <a:ext cx="2777184" cy="2777184"/>
        </a:xfrm>
        <a:prstGeom prst="ellipse">
          <a:avLst/>
        </a:prstGeom>
        <a:solidFill>
          <a:srgbClr val="0066FF">
            <a:alpha val="6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2">
                  <a:lumMod val="60000"/>
                  <a:lumOff val="40000"/>
                </a:schemeClr>
              </a:solidFill>
            </a:rPr>
            <a:t>Individual Mastery</a:t>
          </a:r>
        </a:p>
      </dsp:txBody>
      <dsp:txXfrm>
        <a:off x="2806160" y="2522188"/>
        <a:ext cx="1499679" cy="499893"/>
      </dsp:txXfrm>
    </dsp:sp>
    <dsp:sp modelId="{67F1B4DC-520F-4FFD-971D-578C11DEE92D}">
      <dsp:nvSpPr>
        <dsp:cNvPr id="0" name=""/>
        <dsp:cNvSpPr/>
      </dsp:nvSpPr>
      <dsp:spPr>
        <a:xfrm>
          <a:off x="2546114" y="3029656"/>
          <a:ext cx="2019770" cy="2019770"/>
        </a:xfrm>
        <a:prstGeom prst="ellipse">
          <a:avLst/>
        </a:prstGeom>
        <a:solidFill>
          <a:srgbClr val="33CC33">
            <a:alpha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2">
                  <a:lumMod val="60000"/>
                  <a:lumOff val="40000"/>
                </a:schemeClr>
              </a:solidFill>
            </a:rPr>
            <a:t>Training Solution</a:t>
          </a:r>
        </a:p>
      </dsp:txBody>
      <dsp:txXfrm>
        <a:off x="2841903" y="3534598"/>
        <a:ext cx="1428193" cy="1009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E9C7B-8E0A-4DCF-8D10-85E3791DCE68}">
      <dsp:nvSpPr>
        <dsp:cNvPr id="0" name=""/>
        <dsp:cNvSpPr/>
      </dsp:nvSpPr>
      <dsp:spPr>
        <a:xfrm>
          <a:off x="840350" y="195899"/>
          <a:ext cx="3070970" cy="1066507"/>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7C67E6-FFD6-44D1-8A4D-7C80A1B19B1C}">
      <dsp:nvSpPr>
        <dsp:cNvPr id="0" name=""/>
        <dsp:cNvSpPr/>
      </dsp:nvSpPr>
      <dsp:spPr>
        <a:xfrm>
          <a:off x="2083022" y="2807414"/>
          <a:ext cx="595149" cy="380895"/>
        </a:xfrm>
        <a:prstGeom prst="down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918710-73D1-4EE1-A7F9-E532BC031C39}">
      <dsp:nvSpPr>
        <dsp:cNvPr id="0" name=""/>
        <dsp:cNvSpPr/>
      </dsp:nvSpPr>
      <dsp:spPr>
        <a:xfrm>
          <a:off x="952238" y="3112131"/>
          <a:ext cx="2856716" cy="714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952238" y="3112131"/>
        <a:ext cx="2856716" cy="714179"/>
      </dsp:txXfrm>
    </dsp:sp>
    <dsp:sp modelId="{93BA41C5-8149-4D8D-9B8C-05C25AA22E0B}">
      <dsp:nvSpPr>
        <dsp:cNvPr id="0" name=""/>
        <dsp:cNvSpPr/>
      </dsp:nvSpPr>
      <dsp:spPr>
        <a:xfrm>
          <a:off x="1823975" y="1344775"/>
          <a:ext cx="1337018" cy="1071268"/>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Soldier &amp; Systems</a:t>
          </a:r>
        </a:p>
      </dsp:txBody>
      <dsp:txXfrm>
        <a:off x="2019777" y="1501659"/>
        <a:ext cx="945414" cy="757500"/>
      </dsp:txXfrm>
    </dsp:sp>
    <dsp:sp modelId="{A57F8487-F0AB-41B8-8F9D-AAE2D740EBBF}">
      <dsp:nvSpPr>
        <dsp:cNvPr id="0" name=""/>
        <dsp:cNvSpPr/>
      </dsp:nvSpPr>
      <dsp:spPr>
        <a:xfrm>
          <a:off x="964641" y="450248"/>
          <a:ext cx="1522583" cy="1252945"/>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SA to Eliminate FF</a:t>
          </a:r>
        </a:p>
      </dsp:txBody>
      <dsp:txXfrm>
        <a:off x="1187618" y="633738"/>
        <a:ext cx="1076629" cy="885965"/>
      </dsp:txXfrm>
    </dsp:sp>
    <dsp:sp modelId="{11D07AAB-888A-4CBF-A883-B120E8264616}">
      <dsp:nvSpPr>
        <dsp:cNvPr id="0" name=""/>
        <dsp:cNvSpPr/>
      </dsp:nvSpPr>
      <dsp:spPr>
        <a:xfrm>
          <a:off x="714179" y="64966"/>
          <a:ext cx="3332835" cy="2666268"/>
        </a:xfrm>
        <a:prstGeom prst="funnel">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Alliger</a:t>
            </a:r>
            <a:r>
              <a:rPr lang="en-US" dirty="0"/>
              <a:t>, Tannenbaum, Bennett, &amp; Traver (1998) https://apps.dtic.mil/sti/pdfs/ADA368508.pdf </a:t>
            </a:r>
          </a:p>
          <a:p>
            <a:r>
              <a:rPr lang="en-US" dirty="0"/>
              <a:t>From 1997 report from American Society for Training and Development – </a:t>
            </a:r>
          </a:p>
          <a:p>
            <a:pPr marL="285750" indent="-285750">
              <a:buFontTx/>
              <a:buChar char="-"/>
            </a:pPr>
            <a:r>
              <a:rPr lang="en-US" dirty="0"/>
              <a:t>All companies REPORT evaluating Level 1</a:t>
            </a:r>
          </a:p>
          <a:p>
            <a:pPr marL="285750" indent="-285750">
              <a:buFontTx/>
              <a:buChar char="-"/>
            </a:pPr>
            <a:r>
              <a:rPr lang="en-US" dirty="0"/>
              <a:t>80-90% evaluate Level 2</a:t>
            </a:r>
          </a:p>
          <a:p>
            <a:pPr marL="285750" indent="-285750">
              <a:buFontTx/>
              <a:buChar char="-"/>
            </a:pPr>
            <a:r>
              <a:rPr lang="en-US" dirty="0"/>
              <a:t>60-80% use level 3</a:t>
            </a:r>
          </a:p>
          <a:p>
            <a:pPr marL="285750" indent="-285750">
              <a:buFontTx/>
              <a:buChar char="-"/>
            </a:pPr>
            <a:r>
              <a:rPr lang="en-US" dirty="0"/>
              <a:t>30-45% use level 4</a:t>
            </a:r>
          </a:p>
          <a:p>
            <a:pPr marL="285750" indent="-285750">
              <a:buFontTx/>
              <a:buChar char="-"/>
            </a:pPr>
            <a:endParaRPr lang="en-US" dirty="0"/>
          </a:p>
          <a:p>
            <a:pPr marL="0" indent="0">
              <a:buFontTx/>
              <a:buNone/>
            </a:pPr>
            <a:r>
              <a:rPr lang="en-US" dirty="0"/>
              <a:t>Actual evaluations that took place: 90% at Level 1; 33% at Level 2; 10% at Level 3; 0 at Level 4</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1352757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If they “like” it, they potential for learning is greater –If it is invisible to them, does not add to cognitive load, or supports  self-actualization ( upper levels of Maslow) then the learner is more engaged and enabled.  This cannot be the only measure, and often leads to happy-happy-joy-joy feedback, not tied to any specific measure of success.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‘Liking’ the training has not been shown to influence knowledge acquisition or in whether trainees apply what they learned during training to their job.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39320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research does not support that acquired knowledge and skills necessarily equates to the behavioral changes or on the job performance (Strunk, 1999), it is evident in the literature that Level 2 evaluations remain the most popular level used to evaluate training programs (Bersin, 2003).</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375059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Kirkpatrick stated, I believe that level 3 is the forgotten level. Lots of time, energy, and expense are put into levels 1 and 2 by training professionals because these are the levels that they have the most control over. Executives are interested in level 4, and that is as it should be. That leaves level 3 out there on its own with no one really owning it (Kirkpatrick &amp; Kirkpatrick, 2006, p. 83).</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288368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Level 4 is the most important and also the most challenging level to assess (Werner &amp; DeSimone, 2005; Kirkpatrick, 1960b; Kirkpatrick, 1998; Phillips, 1996a).</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3141275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Why is it so hard to measure operational impact when we have SO MANY high fidelity and advanced training tools?</a:t>
            </a:r>
          </a:p>
          <a:p>
            <a:r>
              <a:rPr lang="en-US" dirty="0"/>
              <a:t> These process steps are needed to achieve operational impact assessment. We will revisit these steps in detail. But first, we need a framework to think about training evaluation.</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85770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80666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391703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 objectives here is not the formulation</a:t>
            </a:r>
            <a:r>
              <a:rPr lang="en-US" baseline="0" dirty="0"/>
              <a:t>  of training </a:t>
            </a:r>
            <a:r>
              <a:rPr lang="en-US" dirty="0"/>
              <a:t>objectives</a:t>
            </a:r>
            <a:r>
              <a:rPr lang="en-US" baseline="0" dirty="0"/>
              <a:t> to utilize in</a:t>
            </a:r>
            <a:r>
              <a:rPr lang="en-US" dirty="0"/>
              <a:t> training development,  but to analyze and identify the</a:t>
            </a:r>
            <a:r>
              <a:rPr lang="en-US" baseline="0" dirty="0"/>
              <a:t> </a:t>
            </a:r>
            <a:r>
              <a:rPr lang="en-US" dirty="0"/>
              <a:t>objectives for</a:t>
            </a:r>
            <a:r>
              <a:rPr lang="en-US" baseline="0" dirty="0"/>
              <a:t> the performance problem.  - segue to the next slide with the first set of questions--- is it a PEOPLE problem, a PROCESS problem, or an EQUIPMENT problem?</a:t>
            </a:r>
          </a:p>
          <a:p>
            <a:r>
              <a:rPr lang="en-US" baseline="0" dirty="0"/>
              <a:t>If it is a people problem then the gap analysis will asses if it is a SKILL or KNOWLEDGE issue.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2852050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61185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 build to a list of requirements – we get in the weeds and check the boxes, and deliver.</a:t>
            </a:r>
          </a:p>
          <a:p>
            <a:pPr marL="342900" marR="0" lvl="0" indent="-342900">
              <a:lnSpc>
                <a:spcPct val="107000"/>
              </a:lnSpc>
              <a:spcBef>
                <a:spcPts val="0"/>
              </a:spcBef>
              <a:spcAft>
                <a:spcPts val="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do we really understand about the how the system we deliver will save lives?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 we demonstrated that warfighters can use and learn from our system?</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 we demonstrated how much warfighters have learned from our system?</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 we demonstrated how well our system changes warfighter behavior?</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Have we demonstrated how well any changes in behavior have led to improved warfighter performance?</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And have we demonstrated that that improved performance saves warfighter lives?</a:t>
            </a:r>
          </a:p>
          <a:p>
            <a:pPr marL="342900" marR="0" lvl="0" indent="-342900">
              <a:lnSpc>
                <a:spcPct val="107000"/>
              </a:lnSpc>
              <a:spcBef>
                <a:spcPts val="0"/>
              </a:spcBef>
              <a:spcAft>
                <a:spcPts val="800"/>
              </a:spcAft>
              <a:buFont typeface="Calibri" panose="020F050202020403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THAT is the level of training system delivery we should all be striving for. When we deliver and maintain our training systems – that each system does indeed make an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operational impact</a:t>
            </a:r>
            <a:r>
              <a:rPr lang="en-US" sz="1100" dirty="0">
                <a:effectLst/>
                <a:latin typeface="Calibri" panose="020F0502020204030204" pitchFamily="34" charset="0"/>
                <a:ea typeface="Calibri" panose="020F0502020204030204" pitchFamily="34" charset="0"/>
                <a:cs typeface="Times New Roman" panose="02020603050405020304" pitchFamily="18" charset="0"/>
              </a:rPr>
              <a:t> to our warfighters, and we are indeed </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changing and saving lives</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3211650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task is</a:t>
            </a:r>
            <a:r>
              <a:rPr lang="en-US" baseline="0" dirty="0"/>
              <a:t> low value to address the gap in performance, and there  is a low value to the learner, then the investment and resources for training development should be considered for a relational reduction in LOE and development.  Focusing on the High Value/ high performance tasks is an important </a:t>
            </a:r>
            <a:r>
              <a:rPr lang="en-US" baseline="0" dirty="0" err="1"/>
              <a:t>delineatore</a:t>
            </a:r>
            <a:r>
              <a:rPr lang="en-US" baseline="0" dirty="0"/>
              <a:t>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705196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149490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66779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training trials – how long does it take to reach criterion in each of the VR training environments?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3905475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training trials – how long does it take to reach criterion in each of the VR training environments?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64</a:t>
            </a:fld>
            <a:endParaRPr lang="en-US" dirty="0"/>
          </a:p>
        </p:txBody>
      </p:sp>
    </p:spTree>
    <p:extLst>
      <p:ext uri="{BB962C8B-B14F-4D97-AF65-F5344CB8AC3E}">
        <p14:creationId xmlns:p14="http://schemas.microsoft.com/office/powerpoint/2010/main" val="1890233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Yc</a:t>
            </a:r>
            <a:r>
              <a:rPr lang="en-US" dirty="0"/>
              <a:t> – RW training group - # live tests to reach criterion</a:t>
            </a:r>
          </a:p>
          <a:p>
            <a:r>
              <a:rPr lang="en-US" dirty="0" err="1"/>
              <a:t>Yx</a:t>
            </a:r>
            <a:r>
              <a:rPr lang="en-US" dirty="0"/>
              <a:t> – experimental group - # live tests to reach criterion</a:t>
            </a:r>
          </a:p>
          <a:p>
            <a:r>
              <a:rPr lang="en-US" dirty="0"/>
              <a:t>X - # trials in training platform</a:t>
            </a:r>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dirty="0"/>
          </a:p>
        </p:txBody>
      </p:sp>
    </p:spTree>
    <p:extLst>
      <p:ext uri="{BB962C8B-B14F-4D97-AF65-F5344CB8AC3E}">
        <p14:creationId xmlns:p14="http://schemas.microsoft.com/office/powerpoint/2010/main" val="3815404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Paid based on the number of treatments provided – NOT on the impact of those treatments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119057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Does the same apply to our DoD Training Community?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18432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Why is it so hard to measure operational impact when we have SO MANY high fidelity and advanced training tools?</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596555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spectrum of training solutions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369442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Demonstrating you can do a skill within the training solution, or in a transfer environment does not directly relate to whether you will have an impact at the operational level. </a:t>
            </a:r>
          </a:p>
          <a:p>
            <a:r>
              <a:rPr lang="en-US" dirty="0"/>
              <a:t>We HOPE that we will, but data examined does not show a high probability (more on that later).</a:t>
            </a:r>
          </a:p>
          <a:p>
            <a:endParaRPr lang="en-US" dirty="0"/>
          </a:p>
          <a:p>
            <a:r>
              <a:rPr lang="en-US" dirty="0"/>
              <a:t>We as deliverers of training solutions need to extend our evaluations to Operational Impact – how does our training solution relate to improved operations? How do we measure that impact?</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396261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needs to be learned? TASK  | CONDITION</a:t>
            </a:r>
          </a:p>
          <a:p>
            <a:r>
              <a:rPr lang="en-US" dirty="0"/>
              <a:t>How is it measured? STANDARDS</a:t>
            </a:r>
          </a:p>
          <a:p>
            <a:r>
              <a:rPr lang="en-US" dirty="0"/>
              <a:t>MOPs and MOEs – really, the indicators for those measures (specific metrics)</a:t>
            </a:r>
          </a:p>
          <a:p>
            <a:r>
              <a:rPr lang="en-US" dirty="0"/>
              <a:t>- Indicators can be at the individual or team level</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63554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evaluation frameworks, but Kirkpatrick’s is most widely known, and is simple in its structure. </a:t>
            </a: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Should not assume that the levels are in ascending order of importance;  nor that they are causally linked</a:t>
            </a:r>
          </a:p>
          <a:p>
            <a:endParaRPr lang="en-US" sz="1600" dirty="0">
              <a:effectLst/>
              <a:latin typeface="Calibri" panose="020F0502020204030204" pitchFamily="34" charset="0"/>
              <a:cs typeface="Times New Roman" panose="02020603050405020304" pitchFamily="18" charset="0"/>
            </a:endParaRPr>
          </a:p>
          <a:p>
            <a:r>
              <a:rPr lang="en-US" sz="1600" dirty="0">
                <a:effectLst/>
                <a:latin typeface="Calibri" panose="020F0502020204030204" pitchFamily="34" charset="0"/>
                <a:cs typeface="Times New Roman" panose="02020603050405020304" pitchFamily="18" charset="0"/>
              </a:rPr>
              <a:t>Highlighted throughout this section will be additional context added by other researchers/evaluators to this basic framework.</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4159523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21E1D-918D-403F-BCF3-E75FF24E9FF4}" type="datetimeFigureOut">
              <a:rPr lang="en-US" smtClean="0"/>
              <a:t>6/28/2022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604BE7-F3B3-45BC-A1BA-AD1E0CCA25AA}" type="slidenum">
              <a:rPr lang="en-US" smtClean="0"/>
              <a:t>‹#›</a:t>
            </a:fld>
            <a:endParaRPr lang="en-US"/>
          </a:p>
        </p:txBody>
      </p:sp>
    </p:spTree>
    <p:extLst>
      <p:ext uri="{BB962C8B-B14F-4D97-AF65-F5344CB8AC3E}">
        <p14:creationId xmlns:p14="http://schemas.microsoft.com/office/powerpoint/2010/main" val="218493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7"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rchgate.net/publication/345124094_Training_Evaluation_of_Virtual_Environmen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khale@draper.com" TargetMode="External"/><Relationship Id="rId2" Type="http://schemas.openxmlformats.org/officeDocument/2006/relationships/hyperlink" Target="mailto:Amy.taber@gemintek.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930163" y="1971357"/>
            <a:ext cx="7877906" cy="1299381"/>
          </a:xfrm>
        </p:spPr>
        <p:txBody>
          <a:bodyPr/>
          <a:lstStyle/>
          <a:p>
            <a:r>
              <a:rPr lang="en-US" sz="3200" dirty="0"/>
              <a:t>Operational Impact:</a:t>
            </a:r>
          </a:p>
          <a:p>
            <a:r>
              <a:rPr lang="en-US" sz="3200" dirty="0"/>
              <a:t>Quantifying Training Solution Value</a:t>
            </a:r>
          </a:p>
          <a:p>
            <a:endParaRPr lang="en-US" sz="2400" dirty="0">
              <a:solidFill>
                <a:srgbClr val="00B050"/>
              </a:solidFill>
            </a:endParaRPr>
          </a:p>
          <a:p>
            <a:endParaRPr lang="en-US" sz="3200" dirty="0"/>
          </a:p>
          <a:p>
            <a:endParaRPr lang="en-US" sz="3200" dirty="0"/>
          </a:p>
        </p:txBody>
      </p:sp>
      <p:sp>
        <p:nvSpPr>
          <p:cNvPr id="10" name="Text Placeholder 9"/>
          <p:cNvSpPr>
            <a:spLocks noGrp="1"/>
          </p:cNvSpPr>
          <p:nvPr>
            <p:ph type="body" sz="quarter" idx="11"/>
          </p:nvPr>
        </p:nvSpPr>
        <p:spPr>
          <a:xfrm>
            <a:off x="6989882" y="4324659"/>
            <a:ext cx="4818186" cy="1934127"/>
          </a:xfrm>
        </p:spPr>
        <p:txBody>
          <a:bodyPr/>
          <a:lstStyle/>
          <a:p>
            <a:pPr eaLnBrk="1" hangingPunct="1">
              <a:spcAft>
                <a:spcPts val="1200"/>
              </a:spcAft>
            </a:pPr>
            <a:r>
              <a:rPr lang="en-US" dirty="0">
                <a:latin typeface="Arial Narrow" pitchFamily="34" charset="0"/>
              </a:rPr>
              <a:t>Kelly Hale, PhD, Draper</a:t>
            </a:r>
          </a:p>
          <a:p>
            <a:pPr eaLnBrk="1" hangingPunct="1"/>
            <a:r>
              <a:rPr lang="en-US" dirty="0">
                <a:latin typeface="Arial Narrow" pitchFamily="34" charset="0"/>
              </a:rPr>
              <a:t>Amy Taber, Gemini Technologies, Inc.</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9257" y="4348088"/>
            <a:ext cx="2438405" cy="289561"/>
          </a:xfrm>
          <a:prstGeom prst="rect">
            <a:avLst/>
          </a:prstGeom>
        </p:spPr>
      </p:pic>
      <p:pic>
        <p:nvPicPr>
          <p:cNvPr id="5" name="Picture 4">
            <a:extLst>
              <a:ext uri="{FF2B5EF4-FFF2-40B4-BE49-F238E27FC236}">
                <a16:creationId xmlns:a16="http://schemas.microsoft.com/office/drawing/2014/main" id="{DC57FD70-19F5-C34E-AD64-F7BC25E7C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68" y="1863968"/>
            <a:ext cx="3549626" cy="355849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178" y="4818083"/>
            <a:ext cx="1894561" cy="947281"/>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Refocus on Operational Impact</a:t>
            </a:r>
          </a:p>
        </p:txBody>
      </p:sp>
      <p:sp>
        <p:nvSpPr>
          <p:cNvPr id="4" name="Rectangle: Rounded Corners 3">
            <a:extLst>
              <a:ext uri="{FF2B5EF4-FFF2-40B4-BE49-F238E27FC236}">
                <a16:creationId xmlns:a16="http://schemas.microsoft.com/office/drawing/2014/main" id="{F83B67D1-FE16-4D50-9378-DD8652B617C7}"/>
              </a:ext>
            </a:extLst>
          </p:cNvPr>
          <p:cNvSpPr/>
          <p:nvPr/>
        </p:nvSpPr>
        <p:spPr bwMode="auto">
          <a:xfrm>
            <a:off x="1776120" y="2113508"/>
            <a:ext cx="8526774" cy="1094013"/>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8900000" scaled="1"/>
            <a:tileRect/>
          </a:gra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“…not in the business of </a:t>
            </a:r>
            <a:r>
              <a:rPr lang="en-US" strike="sngStrike" dirty="0"/>
              <a:t>saving lives</a:t>
            </a:r>
            <a:r>
              <a:rPr lang="en-US" dirty="0"/>
              <a:t>, but in the business of </a:t>
            </a:r>
            <a:r>
              <a:rPr lang="en-US" strike="sngStrike" dirty="0"/>
              <a:t>providing training</a:t>
            </a:r>
            <a:r>
              <a:rPr lang="en-US" dirty="0"/>
              <a:t>”</a:t>
            </a:r>
            <a:endParaRPr kumimoji="0" lang="en-US" b="0" i="0" u="none" strike="noStrike" cap="none" normalizeH="0" baseline="0" dirty="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57AD3949-642C-41A8-BBDD-5613F816591A}"/>
              </a:ext>
            </a:extLst>
          </p:cNvPr>
          <p:cNvSpPr txBox="1"/>
          <p:nvPr/>
        </p:nvSpPr>
        <p:spPr>
          <a:xfrm>
            <a:off x="7624494" y="1177028"/>
            <a:ext cx="3652214" cy="584775"/>
          </a:xfrm>
          <a:prstGeom prst="rect">
            <a:avLst/>
          </a:prstGeom>
          <a:noFill/>
        </p:spPr>
        <p:txBody>
          <a:bodyPr wrap="square" rtlCol="0">
            <a:spAutoFit/>
          </a:bodyPr>
          <a:lstStyle/>
          <a:p>
            <a:r>
              <a:rPr lang="en-US" dirty="0">
                <a:solidFill>
                  <a:srgbClr val="FF0000"/>
                </a:solidFill>
              </a:rPr>
              <a:t>providing training</a:t>
            </a:r>
          </a:p>
        </p:txBody>
      </p:sp>
      <p:sp>
        <p:nvSpPr>
          <p:cNvPr id="6" name="TextBox 5">
            <a:extLst>
              <a:ext uri="{FF2B5EF4-FFF2-40B4-BE49-F238E27FC236}">
                <a16:creationId xmlns:a16="http://schemas.microsoft.com/office/drawing/2014/main" id="{E1BA2E97-DEED-47D7-8ADB-7A13224F5E33}"/>
              </a:ext>
            </a:extLst>
          </p:cNvPr>
          <p:cNvSpPr txBox="1"/>
          <p:nvPr/>
        </p:nvSpPr>
        <p:spPr>
          <a:xfrm>
            <a:off x="7342104" y="3887902"/>
            <a:ext cx="3132889" cy="954107"/>
          </a:xfrm>
          <a:prstGeom prst="rect">
            <a:avLst/>
          </a:prstGeom>
          <a:noFill/>
        </p:spPr>
        <p:txBody>
          <a:bodyPr wrap="square" rtlCol="0">
            <a:spAutoFit/>
          </a:bodyPr>
          <a:lstStyle/>
          <a:p>
            <a:r>
              <a:rPr lang="en-US" sz="2800" dirty="0">
                <a:solidFill>
                  <a:srgbClr val="FF0000"/>
                </a:solidFill>
              </a:rPr>
              <a:t>making missions effective</a:t>
            </a:r>
          </a:p>
        </p:txBody>
      </p:sp>
      <p:sp>
        <p:nvSpPr>
          <p:cNvPr id="7" name="Half Frame 6">
            <a:extLst>
              <a:ext uri="{FF2B5EF4-FFF2-40B4-BE49-F238E27FC236}">
                <a16:creationId xmlns:a16="http://schemas.microsoft.com/office/drawing/2014/main" id="{656407DA-C712-4792-98C3-143AA9438160}"/>
              </a:ext>
            </a:extLst>
          </p:cNvPr>
          <p:cNvSpPr/>
          <p:nvPr/>
        </p:nvSpPr>
        <p:spPr bwMode="auto">
          <a:xfrm rot="1264468">
            <a:off x="7183960" y="3342511"/>
            <a:ext cx="692633" cy="597401"/>
          </a:xfrm>
          <a:prstGeom prst="halfFrame">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Half Frame 7">
            <a:extLst>
              <a:ext uri="{FF2B5EF4-FFF2-40B4-BE49-F238E27FC236}">
                <a16:creationId xmlns:a16="http://schemas.microsoft.com/office/drawing/2014/main" id="{EDAE2938-D0D8-4C89-980D-3536CD9160CD}"/>
              </a:ext>
            </a:extLst>
          </p:cNvPr>
          <p:cNvSpPr/>
          <p:nvPr/>
        </p:nvSpPr>
        <p:spPr bwMode="auto">
          <a:xfrm rot="14829075">
            <a:off x="7604274" y="1515448"/>
            <a:ext cx="518718" cy="685463"/>
          </a:xfrm>
          <a:prstGeom prst="halfFrame">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Callout: Left Arrow 9">
            <a:extLst>
              <a:ext uri="{FF2B5EF4-FFF2-40B4-BE49-F238E27FC236}">
                <a16:creationId xmlns:a16="http://schemas.microsoft.com/office/drawing/2014/main" id="{A4AFDFD2-6F0D-4988-BD68-036C94C8A37A}"/>
              </a:ext>
            </a:extLst>
          </p:cNvPr>
          <p:cNvSpPr/>
          <p:nvPr/>
        </p:nvSpPr>
        <p:spPr bwMode="auto">
          <a:xfrm flipH="1">
            <a:off x="2169268" y="3613655"/>
            <a:ext cx="4995857" cy="1367287"/>
          </a:xfrm>
          <a:prstGeom prst="leftArrowCallout">
            <a:avLst>
              <a:gd name="adj1" fmla="val 50664"/>
              <a:gd name="adj2" fmla="val 42560"/>
              <a:gd name="adj3" fmla="val 33105"/>
              <a:gd name="adj4" fmla="val 80144"/>
            </a:avLst>
          </a:prstGeom>
          <a:solidFill>
            <a:srgbClr val="F77B0B"/>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charset="0"/>
              </a:rPr>
              <a:t>DESIRED</a:t>
            </a:r>
            <a:r>
              <a:rPr kumimoji="0" lang="en-US" sz="2400" b="0" i="0" u="none" strike="noStrike" cap="none" normalizeH="0" baseline="0" dirty="0">
                <a:ln>
                  <a:noFill/>
                </a:ln>
                <a:solidFill>
                  <a:schemeClr val="tx1"/>
                </a:solidFill>
                <a:effectLst/>
                <a:latin typeface="Tahoma" charset="0"/>
              </a:rPr>
              <a:t> </a:t>
            </a:r>
            <a:r>
              <a:rPr lang="en-US" sz="2400" dirty="0"/>
              <a:t>i</a:t>
            </a:r>
            <a:r>
              <a:rPr kumimoji="0" lang="en-US" sz="2400" b="0" i="0" u="none" strike="noStrike" cap="none" normalizeH="0" baseline="0" dirty="0">
                <a:ln>
                  <a:noFill/>
                </a:ln>
                <a:solidFill>
                  <a:schemeClr val="tx1"/>
                </a:solidFill>
                <a:effectLst/>
                <a:latin typeface="Tahoma" charset="0"/>
              </a:rPr>
              <a:t>mpact</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a: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Operational Impact</a:t>
            </a:r>
          </a:p>
        </p:txBody>
      </p:sp>
    </p:spTree>
    <p:extLst>
      <p:ext uri="{BB962C8B-B14F-4D97-AF65-F5344CB8AC3E}">
        <p14:creationId xmlns:p14="http://schemas.microsoft.com/office/powerpoint/2010/main" val="2977537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rapezoid 41">
            <a:extLst>
              <a:ext uri="{FF2B5EF4-FFF2-40B4-BE49-F238E27FC236}">
                <a16:creationId xmlns:a16="http://schemas.microsoft.com/office/drawing/2014/main" id="{BF9CEA67-2419-4E40-BC74-CDB7C2EBCBE6}"/>
              </a:ext>
            </a:extLst>
          </p:cNvPr>
          <p:cNvSpPr/>
          <p:nvPr/>
        </p:nvSpPr>
        <p:spPr bwMode="auto">
          <a:xfrm flipV="1">
            <a:off x="1051324" y="2212637"/>
            <a:ext cx="10480504" cy="498145"/>
          </a:xfrm>
          <a:prstGeom prst="trapezoid">
            <a:avLst>
              <a:gd name="adj" fmla="val 584180"/>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Rectangle 42">
            <a:extLst>
              <a:ext uri="{FF2B5EF4-FFF2-40B4-BE49-F238E27FC236}">
                <a16:creationId xmlns:a16="http://schemas.microsoft.com/office/drawing/2014/main" id="{5B15A26C-9761-4309-B336-C67CA11FEDF1}"/>
              </a:ext>
            </a:extLst>
          </p:cNvPr>
          <p:cNvSpPr/>
          <p:nvPr/>
        </p:nvSpPr>
        <p:spPr bwMode="auto">
          <a:xfrm>
            <a:off x="1659598" y="887675"/>
            <a:ext cx="9282427" cy="1324961"/>
          </a:xfrm>
          <a:prstGeom prst="rect">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879CFA9E-305D-4464-A702-47C5784A1DCB}"/>
              </a:ext>
            </a:extLst>
          </p:cNvPr>
          <p:cNvSpPr>
            <a:spLocks noGrp="1"/>
          </p:cNvSpPr>
          <p:nvPr>
            <p:ph type="title"/>
          </p:nvPr>
        </p:nvSpPr>
        <p:spPr/>
        <p:txBody>
          <a:bodyPr/>
          <a:lstStyle/>
          <a:p>
            <a:r>
              <a:rPr lang="en-US" dirty="0"/>
              <a:t>Training Impact</a:t>
            </a:r>
          </a:p>
        </p:txBody>
      </p:sp>
      <p:sp>
        <p:nvSpPr>
          <p:cNvPr id="6" name="Rectangle 5">
            <a:extLst>
              <a:ext uri="{FF2B5EF4-FFF2-40B4-BE49-F238E27FC236}">
                <a16:creationId xmlns:a16="http://schemas.microsoft.com/office/drawing/2014/main" id="{5478EB55-B071-47BD-A38A-2258278EC08D}"/>
              </a:ext>
            </a:extLst>
          </p:cNvPr>
          <p:cNvSpPr/>
          <p:nvPr/>
        </p:nvSpPr>
        <p:spPr bwMode="auto">
          <a:xfrm>
            <a:off x="1754748" y="3789309"/>
            <a:ext cx="3024553" cy="609599"/>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Self-Development</a:t>
            </a:r>
          </a:p>
        </p:txBody>
      </p:sp>
      <p:sp>
        <p:nvSpPr>
          <p:cNvPr id="7" name="Rectangle 6">
            <a:extLst>
              <a:ext uri="{FF2B5EF4-FFF2-40B4-BE49-F238E27FC236}">
                <a16:creationId xmlns:a16="http://schemas.microsoft.com/office/drawing/2014/main" id="{61E90DCA-1524-4F03-A202-D3664A37E0D7}"/>
              </a:ext>
            </a:extLst>
          </p:cNvPr>
          <p:cNvSpPr/>
          <p:nvPr/>
        </p:nvSpPr>
        <p:spPr bwMode="auto">
          <a:xfrm>
            <a:off x="4779301" y="3789309"/>
            <a:ext cx="3024553" cy="609599"/>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Institutional</a:t>
            </a:r>
          </a:p>
        </p:txBody>
      </p:sp>
      <p:sp>
        <p:nvSpPr>
          <p:cNvPr id="8" name="Rectangle 7">
            <a:extLst>
              <a:ext uri="{FF2B5EF4-FFF2-40B4-BE49-F238E27FC236}">
                <a16:creationId xmlns:a16="http://schemas.microsoft.com/office/drawing/2014/main" id="{6302AF87-3294-466C-9F3F-58C04FE56747}"/>
              </a:ext>
            </a:extLst>
          </p:cNvPr>
          <p:cNvSpPr/>
          <p:nvPr/>
        </p:nvSpPr>
        <p:spPr bwMode="auto">
          <a:xfrm>
            <a:off x="7803854" y="3789309"/>
            <a:ext cx="3024553" cy="609599"/>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Operational</a:t>
            </a:r>
          </a:p>
        </p:txBody>
      </p:sp>
      <p:sp>
        <p:nvSpPr>
          <p:cNvPr id="10" name="Rectangle 9">
            <a:extLst>
              <a:ext uri="{FF2B5EF4-FFF2-40B4-BE49-F238E27FC236}">
                <a16:creationId xmlns:a16="http://schemas.microsoft.com/office/drawing/2014/main" id="{FE48A821-9742-4092-AEEB-3C0C520533F0}"/>
              </a:ext>
            </a:extLst>
          </p:cNvPr>
          <p:cNvSpPr/>
          <p:nvPr/>
        </p:nvSpPr>
        <p:spPr bwMode="auto">
          <a:xfrm>
            <a:off x="1754748" y="3244185"/>
            <a:ext cx="9073659" cy="545123"/>
          </a:xfrm>
          <a:prstGeom prst="rect">
            <a:avLst/>
          </a:prstGeom>
          <a:solidFill>
            <a:srgbClr val="2B56AB"/>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Individual  Task | Conditions | Standards</a:t>
            </a:r>
          </a:p>
        </p:txBody>
      </p:sp>
      <p:sp>
        <p:nvSpPr>
          <p:cNvPr id="11" name="Rectangle 10">
            <a:extLst>
              <a:ext uri="{FF2B5EF4-FFF2-40B4-BE49-F238E27FC236}">
                <a16:creationId xmlns:a16="http://schemas.microsoft.com/office/drawing/2014/main" id="{9B8FBFA0-06DA-4F8C-AC0F-DC07AB8D0878}"/>
              </a:ext>
            </a:extLst>
          </p:cNvPr>
          <p:cNvSpPr/>
          <p:nvPr/>
        </p:nvSpPr>
        <p:spPr bwMode="auto">
          <a:xfrm>
            <a:off x="1754747" y="2710783"/>
            <a:ext cx="9073659" cy="545123"/>
          </a:xfrm>
          <a:prstGeom prst="rect">
            <a:avLst/>
          </a:prstGeom>
          <a:solidFill>
            <a:srgbClr val="2B56AB"/>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Collective  Task | Conditions | Standards</a:t>
            </a:r>
          </a:p>
        </p:txBody>
      </p:sp>
      <p:pic>
        <p:nvPicPr>
          <p:cNvPr id="17" name="Picture 16">
            <a:extLst>
              <a:ext uri="{FF2B5EF4-FFF2-40B4-BE49-F238E27FC236}">
                <a16:creationId xmlns:a16="http://schemas.microsoft.com/office/drawing/2014/main" id="{5501389D-25F7-4CAB-ABB5-8CB1C841E8FF}"/>
              </a:ext>
            </a:extLst>
          </p:cNvPr>
          <p:cNvPicPr>
            <a:picLocks noChangeAspect="1"/>
          </p:cNvPicPr>
          <p:nvPr/>
        </p:nvPicPr>
        <p:blipFill rotWithShape="1">
          <a:blip r:embed="rId3"/>
          <a:srcRect l="4505" r="7210"/>
          <a:stretch/>
        </p:blipFill>
        <p:spPr>
          <a:xfrm>
            <a:off x="4941277" y="4433490"/>
            <a:ext cx="2655277" cy="184420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DA5A3FAC-7379-4FC4-BA02-4971857B4124}"/>
              </a:ext>
            </a:extLst>
          </p:cNvPr>
          <p:cNvPicPr>
            <a:picLocks noChangeAspect="1"/>
          </p:cNvPicPr>
          <p:nvPr/>
        </p:nvPicPr>
        <p:blipFill>
          <a:blip r:embed="rId4"/>
          <a:stretch>
            <a:fillRect/>
          </a:stretch>
        </p:blipFill>
        <p:spPr>
          <a:xfrm>
            <a:off x="7980935" y="4433491"/>
            <a:ext cx="2771349" cy="1844207"/>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56DF677-384B-474A-B307-795F94A8325C}"/>
              </a:ext>
            </a:extLst>
          </p:cNvPr>
          <p:cNvPicPr>
            <a:picLocks noChangeAspect="1"/>
          </p:cNvPicPr>
          <p:nvPr/>
        </p:nvPicPr>
        <p:blipFill>
          <a:blip r:embed="rId5"/>
          <a:stretch>
            <a:fillRect/>
          </a:stretch>
        </p:blipFill>
        <p:spPr>
          <a:xfrm>
            <a:off x="1928415" y="4433490"/>
            <a:ext cx="2652897" cy="1844207"/>
          </a:xfrm>
          <a:prstGeom prst="rect">
            <a:avLst/>
          </a:prstGeom>
          <a:ln>
            <a:noFill/>
          </a:ln>
          <a:effectLst>
            <a:outerShdw blurRad="292100" dist="139700" dir="2700000" algn="tl" rotWithShape="0">
              <a:srgbClr val="333333">
                <a:alpha val="65000"/>
              </a:srgbClr>
            </a:outerShdw>
          </a:effectLst>
        </p:spPr>
      </p:pic>
      <p:sp>
        <p:nvSpPr>
          <p:cNvPr id="33" name="Rectangle: Rounded Corners 32">
            <a:extLst>
              <a:ext uri="{FF2B5EF4-FFF2-40B4-BE49-F238E27FC236}">
                <a16:creationId xmlns:a16="http://schemas.microsoft.com/office/drawing/2014/main" id="{8C73A70B-E85F-4183-97F8-1CEB7EAC1533}"/>
              </a:ext>
            </a:extLst>
          </p:cNvPr>
          <p:cNvSpPr/>
          <p:nvPr/>
        </p:nvSpPr>
        <p:spPr bwMode="auto">
          <a:xfrm>
            <a:off x="2387723" y="1038944"/>
            <a:ext cx="7826175" cy="460034"/>
          </a:xfrm>
          <a:prstGeom prst="round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ahoma" charset="0"/>
              </a:rPr>
              <a:t>How do we go about measuring</a:t>
            </a:r>
            <a:r>
              <a:rPr kumimoji="0" lang="en-US" sz="2000" b="1" i="0" u="none" strike="noStrike" cap="none" normalizeH="0" dirty="0">
                <a:ln>
                  <a:noFill/>
                </a:ln>
                <a:solidFill>
                  <a:schemeClr val="tx1"/>
                </a:solidFill>
                <a:effectLst/>
                <a:latin typeface="Tahoma" charset="0"/>
              </a:rPr>
              <a:t> operational</a:t>
            </a:r>
            <a:r>
              <a:rPr kumimoji="0" lang="en-US" sz="2000" b="1" i="0" u="none" strike="noStrike" cap="none" normalizeH="0" baseline="0" dirty="0">
                <a:ln>
                  <a:noFill/>
                </a:ln>
                <a:solidFill>
                  <a:schemeClr val="tx1"/>
                </a:solidFill>
                <a:effectLst/>
                <a:latin typeface="Tahoma" charset="0"/>
              </a:rPr>
              <a:t> success?</a:t>
            </a:r>
          </a:p>
        </p:txBody>
      </p:sp>
    </p:spTree>
    <p:extLst>
      <p:ext uri="{BB962C8B-B14F-4D97-AF65-F5344CB8AC3E}">
        <p14:creationId xmlns:p14="http://schemas.microsoft.com/office/powerpoint/2010/main" val="158610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rapezoid 37">
            <a:extLst>
              <a:ext uri="{FF2B5EF4-FFF2-40B4-BE49-F238E27FC236}">
                <a16:creationId xmlns:a16="http://schemas.microsoft.com/office/drawing/2014/main" id="{BF9CEA67-2419-4E40-BC74-CDB7C2EBCBE6}"/>
              </a:ext>
            </a:extLst>
          </p:cNvPr>
          <p:cNvSpPr/>
          <p:nvPr/>
        </p:nvSpPr>
        <p:spPr bwMode="auto">
          <a:xfrm flipV="1">
            <a:off x="1204084" y="2357326"/>
            <a:ext cx="10480504" cy="498145"/>
          </a:xfrm>
          <a:prstGeom prst="trapezoid">
            <a:avLst>
              <a:gd name="adj" fmla="val 584180"/>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879CFA9E-305D-4464-A702-47C5784A1DCB}"/>
              </a:ext>
            </a:extLst>
          </p:cNvPr>
          <p:cNvSpPr>
            <a:spLocks noGrp="1"/>
          </p:cNvSpPr>
          <p:nvPr>
            <p:ph type="title"/>
          </p:nvPr>
        </p:nvSpPr>
        <p:spPr/>
        <p:txBody>
          <a:bodyPr/>
          <a:lstStyle/>
          <a:p>
            <a:r>
              <a:rPr lang="en-US" dirty="0"/>
              <a:t>Training Impact</a:t>
            </a:r>
          </a:p>
        </p:txBody>
      </p:sp>
      <p:sp>
        <p:nvSpPr>
          <p:cNvPr id="14" name="Rectangle 13">
            <a:extLst>
              <a:ext uri="{FF2B5EF4-FFF2-40B4-BE49-F238E27FC236}">
                <a16:creationId xmlns:a16="http://schemas.microsoft.com/office/drawing/2014/main" id="{5B15A26C-9761-4309-B336-C67CA11FEDF1}"/>
              </a:ext>
            </a:extLst>
          </p:cNvPr>
          <p:cNvSpPr/>
          <p:nvPr/>
        </p:nvSpPr>
        <p:spPr bwMode="auto">
          <a:xfrm>
            <a:off x="1754747" y="738592"/>
            <a:ext cx="9379178" cy="1682640"/>
          </a:xfrm>
          <a:prstGeom prst="rect">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TextBox 14">
            <a:extLst>
              <a:ext uri="{FF2B5EF4-FFF2-40B4-BE49-F238E27FC236}">
                <a16:creationId xmlns:a16="http://schemas.microsoft.com/office/drawing/2014/main" id="{181C93B0-DD39-458C-8A56-2B5C35BF6DB5}"/>
              </a:ext>
            </a:extLst>
          </p:cNvPr>
          <p:cNvSpPr txBox="1"/>
          <p:nvPr/>
        </p:nvSpPr>
        <p:spPr>
          <a:xfrm>
            <a:off x="5752213" y="1765531"/>
            <a:ext cx="2637692" cy="707886"/>
          </a:xfrm>
          <a:prstGeom prst="rect">
            <a:avLst/>
          </a:prstGeom>
          <a:noFill/>
        </p:spPr>
        <p:txBody>
          <a:bodyPr wrap="square" rtlCol="0">
            <a:spAutoFit/>
          </a:bodyPr>
          <a:lstStyle/>
          <a:p>
            <a:pPr algn="ctr"/>
            <a:r>
              <a:rPr lang="en-US" sz="2000" b="1" dirty="0"/>
              <a:t>Changes in Learning</a:t>
            </a:r>
          </a:p>
        </p:txBody>
      </p:sp>
      <p:sp>
        <p:nvSpPr>
          <p:cNvPr id="16" name="TextBox 15">
            <a:extLst>
              <a:ext uri="{FF2B5EF4-FFF2-40B4-BE49-F238E27FC236}">
                <a16:creationId xmlns:a16="http://schemas.microsoft.com/office/drawing/2014/main" id="{5B29A334-BA12-42D5-AA06-DF20A5C5D856}"/>
              </a:ext>
            </a:extLst>
          </p:cNvPr>
          <p:cNvSpPr txBox="1"/>
          <p:nvPr/>
        </p:nvSpPr>
        <p:spPr>
          <a:xfrm>
            <a:off x="-90995" y="760293"/>
            <a:ext cx="1809044" cy="707886"/>
          </a:xfrm>
          <a:prstGeom prst="rect">
            <a:avLst/>
          </a:prstGeom>
          <a:noFill/>
        </p:spPr>
        <p:txBody>
          <a:bodyPr wrap="square" rtlCol="0">
            <a:spAutoFit/>
          </a:bodyPr>
          <a:lstStyle/>
          <a:p>
            <a:pPr algn="ctr"/>
            <a:r>
              <a:rPr lang="en-US" sz="2000" b="1" dirty="0"/>
              <a:t>Needs Analyses</a:t>
            </a:r>
          </a:p>
        </p:txBody>
      </p:sp>
      <p:sp>
        <p:nvSpPr>
          <p:cNvPr id="20" name="TextBox 19">
            <a:extLst>
              <a:ext uri="{FF2B5EF4-FFF2-40B4-BE49-F238E27FC236}">
                <a16:creationId xmlns:a16="http://schemas.microsoft.com/office/drawing/2014/main" id="{C40C5B09-14E8-46DC-82E8-D6DAB6AB1296}"/>
              </a:ext>
            </a:extLst>
          </p:cNvPr>
          <p:cNvSpPr txBox="1"/>
          <p:nvPr/>
        </p:nvSpPr>
        <p:spPr>
          <a:xfrm>
            <a:off x="2116296" y="1781837"/>
            <a:ext cx="3348449" cy="646331"/>
          </a:xfrm>
          <a:prstGeom prst="rect">
            <a:avLst/>
          </a:prstGeom>
          <a:noFill/>
        </p:spPr>
        <p:txBody>
          <a:bodyPr wrap="square" rtlCol="0">
            <a:spAutoFit/>
          </a:bodyPr>
          <a:lstStyle/>
          <a:p>
            <a:pPr algn="ctr"/>
            <a:r>
              <a:rPr lang="en-US" sz="1800" b="1" dirty="0"/>
              <a:t>Training Content</a:t>
            </a:r>
          </a:p>
          <a:p>
            <a:pPr algn="ctr"/>
            <a:r>
              <a:rPr lang="en-US" sz="1800" b="1" dirty="0"/>
              <a:t> &amp; Design</a:t>
            </a:r>
          </a:p>
        </p:txBody>
      </p:sp>
      <p:sp>
        <p:nvSpPr>
          <p:cNvPr id="21" name="TextBox 20">
            <a:extLst>
              <a:ext uri="{FF2B5EF4-FFF2-40B4-BE49-F238E27FC236}">
                <a16:creationId xmlns:a16="http://schemas.microsoft.com/office/drawing/2014/main" id="{D536059F-BF65-43A9-9769-389F4620083D}"/>
              </a:ext>
            </a:extLst>
          </p:cNvPr>
          <p:cNvSpPr txBox="1"/>
          <p:nvPr/>
        </p:nvSpPr>
        <p:spPr>
          <a:xfrm>
            <a:off x="9032751" y="1713346"/>
            <a:ext cx="2637692" cy="707886"/>
          </a:xfrm>
          <a:prstGeom prst="rect">
            <a:avLst/>
          </a:prstGeom>
          <a:noFill/>
        </p:spPr>
        <p:txBody>
          <a:bodyPr wrap="square" rtlCol="0">
            <a:spAutoFit/>
          </a:bodyPr>
          <a:lstStyle/>
          <a:p>
            <a:pPr algn="ctr"/>
            <a:r>
              <a:rPr lang="en-US" sz="2000" b="1" dirty="0"/>
              <a:t>Operational Impact</a:t>
            </a:r>
          </a:p>
        </p:txBody>
      </p:sp>
      <p:cxnSp>
        <p:nvCxnSpPr>
          <p:cNvPr id="22" name="Connector: Elbow 3">
            <a:extLst>
              <a:ext uri="{FF2B5EF4-FFF2-40B4-BE49-F238E27FC236}">
                <a16:creationId xmlns:a16="http://schemas.microsoft.com/office/drawing/2014/main" id="{F8F4D5DC-7E71-4A20-8716-E19D548B188B}"/>
              </a:ext>
            </a:extLst>
          </p:cNvPr>
          <p:cNvCxnSpPr>
            <a:cxnSpLocks/>
            <a:stCxn id="16" idx="3"/>
            <a:endCxn id="20" idx="0"/>
          </p:cNvCxnSpPr>
          <p:nvPr/>
        </p:nvCxnSpPr>
        <p:spPr bwMode="auto">
          <a:xfrm>
            <a:off x="1718049" y="1114236"/>
            <a:ext cx="2072472" cy="667601"/>
          </a:xfrm>
          <a:prstGeom prst="bentConnector2">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3" name="Connector: Elbow 8">
            <a:extLst>
              <a:ext uri="{FF2B5EF4-FFF2-40B4-BE49-F238E27FC236}">
                <a16:creationId xmlns:a16="http://schemas.microsoft.com/office/drawing/2014/main" id="{1834DCDB-FD2E-41E8-89DC-47CBEEC53D1E}"/>
              </a:ext>
            </a:extLst>
          </p:cNvPr>
          <p:cNvCxnSpPr>
            <a:cxnSpLocks/>
            <a:stCxn id="16" idx="3"/>
            <a:endCxn id="15" idx="0"/>
          </p:cNvCxnSpPr>
          <p:nvPr/>
        </p:nvCxnSpPr>
        <p:spPr bwMode="auto">
          <a:xfrm>
            <a:off x="1718049" y="1114236"/>
            <a:ext cx="5353010" cy="651295"/>
          </a:xfrm>
          <a:prstGeom prst="bentConnector2">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4" name="Connector: Elbow 22">
            <a:extLst>
              <a:ext uri="{FF2B5EF4-FFF2-40B4-BE49-F238E27FC236}">
                <a16:creationId xmlns:a16="http://schemas.microsoft.com/office/drawing/2014/main" id="{7AA6C66A-5543-47BC-AB9C-3BCD61510F76}"/>
              </a:ext>
            </a:extLst>
          </p:cNvPr>
          <p:cNvCxnSpPr>
            <a:cxnSpLocks/>
            <a:stCxn id="16" idx="3"/>
            <a:endCxn id="21" idx="0"/>
          </p:cNvCxnSpPr>
          <p:nvPr/>
        </p:nvCxnSpPr>
        <p:spPr bwMode="auto">
          <a:xfrm>
            <a:off x="1718049" y="1114236"/>
            <a:ext cx="8633548" cy="599110"/>
          </a:xfrm>
          <a:prstGeom prst="bentConnector2">
            <a:avLst/>
          </a:prstGeom>
          <a:solidFill>
            <a:schemeClr val="accent1"/>
          </a:solidFill>
          <a:ln w="9525" cap="flat" cmpd="sng" algn="ctr">
            <a:solidFill>
              <a:schemeClr val="tx1"/>
            </a:solidFill>
            <a:prstDash val="solid"/>
            <a:miter lim="800000"/>
            <a:headEnd type="none" w="med" len="med"/>
            <a:tailEnd type="triangle" w="med" len="med"/>
          </a:ln>
          <a:effectLst/>
        </p:spPr>
      </p:cxnSp>
      <p:sp>
        <p:nvSpPr>
          <p:cNvPr id="25" name="TextBox 24">
            <a:extLst>
              <a:ext uri="{FF2B5EF4-FFF2-40B4-BE49-F238E27FC236}">
                <a16:creationId xmlns:a16="http://schemas.microsoft.com/office/drawing/2014/main" id="{B83FC5B2-B28B-4FBC-8A71-F27EDD79CD43}"/>
              </a:ext>
            </a:extLst>
          </p:cNvPr>
          <p:cNvSpPr txBox="1"/>
          <p:nvPr/>
        </p:nvSpPr>
        <p:spPr>
          <a:xfrm>
            <a:off x="1171258" y="1064981"/>
            <a:ext cx="2637692" cy="738664"/>
          </a:xfrm>
          <a:prstGeom prst="rect">
            <a:avLst/>
          </a:prstGeom>
          <a:noFill/>
        </p:spPr>
        <p:txBody>
          <a:bodyPr wrap="square" rtlCol="0">
            <a:spAutoFit/>
          </a:bodyPr>
          <a:lstStyle/>
          <a:p>
            <a:pPr algn="r"/>
            <a:r>
              <a:rPr lang="en-US" sz="1400" b="1" dirty="0">
                <a:solidFill>
                  <a:schemeClr val="accent2">
                    <a:lumMod val="60000"/>
                    <a:lumOff val="40000"/>
                  </a:schemeClr>
                </a:solidFill>
              </a:rPr>
              <a:t>Requirements</a:t>
            </a:r>
          </a:p>
          <a:p>
            <a:pPr algn="r"/>
            <a:r>
              <a:rPr lang="en-US" sz="1400" b="1" dirty="0">
                <a:solidFill>
                  <a:schemeClr val="accent2">
                    <a:lumMod val="60000"/>
                    <a:lumOff val="40000"/>
                  </a:schemeClr>
                </a:solidFill>
              </a:rPr>
              <a:t>User Stories</a:t>
            </a:r>
          </a:p>
          <a:p>
            <a:pPr algn="r"/>
            <a:r>
              <a:rPr lang="en-US" sz="1400" b="1" dirty="0">
                <a:solidFill>
                  <a:schemeClr val="accent2">
                    <a:lumMod val="60000"/>
                    <a:lumOff val="40000"/>
                  </a:schemeClr>
                </a:solidFill>
              </a:rPr>
              <a:t>Storyboards Mockups</a:t>
            </a:r>
          </a:p>
        </p:txBody>
      </p:sp>
      <p:sp>
        <p:nvSpPr>
          <p:cNvPr id="26" name="TextBox 25">
            <a:extLst>
              <a:ext uri="{FF2B5EF4-FFF2-40B4-BE49-F238E27FC236}">
                <a16:creationId xmlns:a16="http://schemas.microsoft.com/office/drawing/2014/main" id="{DC636F76-0CBE-45F7-A793-DA0FAC493FBF}"/>
              </a:ext>
            </a:extLst>
          </p:cNvPr>
          <p:cNvSpPr txBox="1"/>
          <p:nvPr/>
        </p:nvSpPr>
        <p:spPr>
          <a:xfrm>
            <a:off x="4401606" y="1099865"/>
            <a:ext cx="2637692" cy="738664"/>
          </a:xfrm>
          <a:prstGeom prst="rect">
            <a:avLst/>
          </a:prstGeom>
          <a:noFill/>
        </p:spPr>
        <p:txBody>
          <a:bodyPr wrap="square" rtlCol="0">
            <a:spAutoFit/>
          </a:bodyPr>
          <a:lstStyle/>
          <a:p>
            <a:pPr algn="r"/>
            <a:r>
              <a:rPr lang="en-US" sz="1400" b="1" dirty="0">
                <a:solidFill>
                  <a:schemeClr val="accent2">
                    <a:lumMod val="60000"/>
                    <a:lumOff val="40000"/>
                  </a:schemeClr>
                </a:solidFill>
              </a:rPr>
              <a:t>MOEs / MOPs</a:t>
            </a:r>
          </a:p>
          <a:p>
            <a:pPr algn="r"/>
            <a:r>
              <a:rPr lang="en-US" sz="1400" b="1" dirty="0">
                <a:solidFill>
                  <a:schemeClr val="accent2">
                    <a:lumMod val="60000"/>
                    <a:lumOff val="40000"/>
                  </a:schemeClr>
                </a:solidFill>
              </a:rPr>
              <a:t>Anticipated Gains</a:t>
            </a:r>
          </a:p>
          <a:p>
            <a:pPr algn="r"/>
            <a:r>
              <a:rPr lang="en-US" sz="1400" b="1" dirty="0">
                <a:solidFill>
                  <a:schemeClr val="accent2">
                    <a:lumMod val="60000"/>
                    <a:lumOff val="40000"/>
                  </a:schemeClr>
                </a:solidFill>
              </a:rPr>
              <a:t>Learning Metrics</a:t>
            </a:r>
          </a:p>
        </p:txBody>
      </p:sp>
      <p:sp>
        <p:nvSpPr>
          <p:cNvPr id="27" name="TextBox 26">
            <a:extLst>
              <a:ext uri="{FF2B5EF4-FFF2-40B4-BE49-F238E27FC236}">
                <a16:creationId xmlns:a16="http://schemas.microsoft.com/office/drawing/2014/main" id="{3F0A44C9-C2C3-4E7D-AFA1-074A816C66F0}"/>
              </a:ext>
            </a:extLst>
          </p:cNvPr>
          <p:cNvSpPr txBox="1"/>
          <p:nvPr/>
        </p:nvSpPr>
        <p:spPr>
          <a:xfrm>
            <a:off x="7928113" y="1059437"/>
            <a:ext cx="2380518" cy="738664"/>
          </a:xfrm>
          <a:prstGeom prst="rect">
            <a:avLst/>
          </a:prstGeom>
          <a:noFill/>
        </p:spPr>
        <p:txBody>
          <a:bodyPr wrap="square" rtlCol="0">
            <a:spAutoFit/>
          </a:bodyPr>
          <a:lstStyle/>
          <a:p>
            <a:pPr algn="r"/>
            <a:r>
              <a:rPr lang="en-US" sz="1400" b="1" dirty="0">
                <a:solidFill>
                  <a:schemeClr val="accent2">
                    <a:lumMod val="60000"/>
                    <a:lumOff val="40000"/>
                  </a:schemeClr>
                </a:solidFill>
              </a:rPr>
              <a:t>Baseline Performance</a:t>
            </a:r>
          </a:p>
          <a:p>
            <a:pPr algn="r"/>
            <a:r>
              <a:rPr lang="en-US" sz="1400" b="1" dirty="0">
                <a:solidFill>
                  <a:schemeClr val="accent2">
                    <a:lumMod val="60000"/>
                    <a:lumOff val="40000"/>
                  </a:schemeClr>
                </a:solidFill>
              </a:rPr>
              <a:t>Operational Gains</a:t>
            </a:r>
          </a:p>
          <a:p>
            <a:pPr algn="r"/>
            <a:r>
              <a:rPr lang="en-US" sz="1400" b="1" dirty="0">
                <a:solidFill>
                  <a:schemeClr val="accent2">
                    <a:lumMod val="60000"/>
                    <a:lumOff val="40000"/>
                  </a:schemeClr>
                </a:solidFill>
              </a:rPr>
              <a:t>Lives | Time | Money</a:t>
            </a:r>
          </a:p>
        </p:txBody>
      </p:sp>
      <p:grpSp>
        <p:nvGrpSpPr>
          <p:cNvPr id="28" name="Group 27">
            <a:extLst>
              <a:ext uri="{FF2B5EF4-FFF2-40B4-BE49-F238E27FC236}">
                <a16:creationId xmlns:a16="http://schemas.microsoft.com/office/drawing/2014/main" id="{F799FFEC-1348-4515-9B60-CDE3D5A02646}"/>
              </a:ext>
            </a:extLst>
          </p:cNvPr>
          <p:cNvGrpSpPr/>
          <p:nvPr/>
        </p:nvGrpSpPr>
        <p:grpSpPr>
          <a:xfrm>
            <a:off x="5112734" y="1958187"/>
            <a:ext cx="889802" cy="380579"/>
            <a:chOff x="1065567" y="2057917"/>
            <a:chExt cx="2168195" cy="1648950"/>
          </a:xfrm>
          <a:solidFill>
            <a:schemeClr val="bg1">
              <a:lumMod val="50000"/>
            </a:schemeClr>
          </a:solidFill>
        </p:grpSpPr>
        <p:sp>
          <p:nvSpPr>
            <p:cNvPr id="29" name="Curved Right Arrow 94">
              <a:extLst>
                <a:ext uri="{FF2B5EF4-FFF2-40B4-BE49-F238E27FC236}">
                  <a16:creationId xmlns:a16="http://schemas.microsoft.com/office/drawing/2014/main" id="{DDCDCBA1-ECCF-44CF-99A7-F382A94793FA}"/>
                </a:ext>
              </a:extLst>
            </p:cNvPr>
            <p:cNvSpPr/>
            <p:nvPr/>
          </p:nvSpPr>
          <p:spPr>
            <a:xfrm rot="11431579" flipH="1" flipV="1">
              <a:off x="1065567" y="2248345"/>
              <a:ext cx="892566" cy="1458522"/>
            </a:xfrm>
            <a:prstGeom prst="curvedRightArrow">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urved Right Arrow 95">
              <a:extLst>
                <a:ext uri="{FF2B5EF4-FFF2-40B4-BE49-F238E27FC236}">
                  <a16:creationId xmlns:a16="http://schemas.microsoft.com/office/drawing/2014/main" id="{2378E967-DC89-43AC-81E9-23FE81EB9833}"/>
                </a:ext>
              </a:extLst>
            </p:cNvPr>
            <p:cNvSpPr/>
            <p:nvPr/>
          </p:nvSpPr>
          <p:spPr>
            <a:xfrm rot="9581872">
              <a:off x="2300803" y="2057917"/>
              <a:ext cx="932959" cy="1514544"/>
            </a:xfrm>
            <a:prstGeom prst="curvedRightArrow">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547E8613-A594-4404-8F0B-6E9F81DEC3BB}"/>
              </a:ext>
            </a:extLst>
          </p:cNvPr>
          <p:cNvGrpSpPr/>
          <p:nvPr/>
        </p:nvGrpSpPr>
        <p:grpSpPr>
          <a:xfrm>
            <a:off x="8232472" y="1940625"/>
            <a:ext cx="889802" cy="380579"/>
            <a:chOff x="1065567" y="2057917"/>
            <a:chExt cx="2168195" cy="1648950"/>
          </a:xfrm>
          <a:solidFill>
            <a:schemeClr val="bg1">
              <a:lumMod val="50000"/>
            </a:schemeClr>
          </a:solidFill>
        </p:grpSpPr>
        <p:sp>
          <p:nvSpPr>
            <p:cNvPr id="32" name="Curved Right Arrow 94">
              <a:extLst>
                <a:ext uri="{FF2B5EF4-FFF2-40B4-BE49-F238E27FC236}">
                  <a16:creationId xmlns:a16="http://schemas.microsoft.com/office/drawing/2014/main" id="{98E009CD-5DAB-4D5C-970E-3AD60BC62EF7}"/>
                </a:ext>
              </a:extLst>
            </p:cNvPr>
            <p:cNvSpPr/>
            <p:nvPr/>
          </p:nvSpPr>
          <p:spPr>
            <a:xfrm rot="11431579" flipH="1" flipV="1">
              <a:off x="1065567" y="2248345"/>
              <a:ext cx="892566" cy="1458522"/>
            </a:xfrm>
            <a:prstGeom prst="curvedRightArrow">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urved Right Arrow 95">
              <a:extLst>
                <a:ext uri="{FF2B5EF4-FFF2-40B4-BE49-F238E27FC236}">
                  <a16:creationId xmlns:a16="http://schemas.microsoft.com/office/drawing/2014/main" id="{8AC57470-1154-44D2-A124-48C69373252B}"/>
                </a:ext>
              </a:extLst>
            </p:cNvPr>
            <p:cNvSpPr/>
            <p:nvPr/>
          </p:nvSpPr>
          <p:spPr>
            <a:xfrm rot="9581872">
              <a:off x="2300803" y="2057917"/>
              <a:ext cx="932959" cy="1514544"/>
            </a:xfrm>
            <a:prstGeom prst="curvedRightArrow">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 name="Rectangle 38">
            <a:extLst>
              <a:ext uri="{FF2B5EF4-FFF2-40B4-BE49-F238E27FC236}">
                <a16:creationId xmlns:a16="http://schemas.microsoft.com/office/drawing/2014/main" id="{5478EB55-B071-47BD-A38A-2258278EC08D}"/>
              </a:ext>
            </a:extLst>
          </p:cNvPr>
          <p:cNvSpPr/>
          <p:nvPr/>
        </p:nvSpPr>
        <p:spPr bwMode="auto">
          <a:xfrm>
            <a:off x="1754748" y="3789309"/>
            <a:ext cx="3024553" cy="609599"/>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Self-Development</a:t>
            </a:r>
          </a:p>
        </p:txBody>
      </p:sp>
      <p:sp>
        <p:nvSpPr>
          <p:cNvPr id="40" name="Rectangle 39">
            <a:extLst>
              <a:ext uri="{FF2B5EF4-FFF2-40B4-BE49-F238E27FC236}">
                <a16:creationId xmlns:a16="http://schemas.microsoft.com/office/drawing/2014/main" id="{61E90DCA-1524-4F03-A202-D3664A37E0D7}"/>
              </a:ext>
            </a:extLst>
          </p:cNvPr>
          <p:cNvSpPr/>
          <p:nvPr/>
        </p:nvSpPr>
        <p:spPr bwMode="auto">
          <a:xfrm>
            <a:off x="4779301" y="3789309"/>
            <a:ext cx="3024553" cy="609599"/>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Institutional</a:t>
            </a:r>
          </a:p>
        </p:txBody>
      </p:sp>
      <p:sp>
        <p:nvSpPr>
          <p:cNvPr id="41" name="Rectangle 40">
            <a:extLst>
              <a:ext uri="{FF2B5EF4-FFF2-40B4-BE49-F238E27FC236}">
                <a16:creationId xmlns:a16="http://schemas.microsoft.com/office/drawing/2014/main" id="{6302AF87-3294-466C-9F3F-58C04FE56747}"/>
              </a:ext>
            </a:extLst>
          </p:cNvPr>
          <p:cNvSpPr/>
          <p:nvPr/>
        </p:nvSpPr>
        <p:spPr bwMode="auto">
          <a:xfrm>
            <a:off x="7803854" y="3789309"/>
            <a:ext cx="3024553" cy="609599"/>
          </a:xfrm>
          <a:prstGeom prst="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Operational</a:t>
            </a:r>
          </a:p>
        </p:txBody>
      </p:sp>
      <p:sp>
        <p:nvSpPr>
          <p:cNvPr id="44" name="Rectangle 43">
            <a:extLst>
              <a:ext uri="{FF2B5EF4-FFF2-40B4-BE49-F238E27FC236}">
                <a16:creationId xmlns:a16="http://schemas.microsoft.com/office/drawing/2014/main" id="{FE48A821-9742-4092-AEEB-3C0C520533F0}"/>
              </a:ext>
            </a:extLst>
          </p:cNvPr>
          <p:cNvSpPr/>
          <p:nvPr/>
        </p:nvSpPr>
        <p:spPr bwMode="auto">
          <a:xfrm>
            <a:off x="1754748" y="3244185"/>
            <a:ext cx="9073659" cy="545123"/>
          </a:xfrm>
          <a:prstGeom prst="rect">
            <a:avLst/>
          </a:prstGeom>
          <a:solidFill>
            <a:srgbClr val="2B56AB"/>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Individual  Task | Conditions | Standards</a:t>
            </a:r>
          </a:p>
        </p:txBody>
      </p:sp>
      <p:sp>
        <p:nvSpPr>
          <p:cNvPr id="45" name="Rectangle 44">
            <a:extLst>
              <a:ext uri="{FF2B5EF4-FFF2-40B4-BE49-F238E27FC236}">
                <a16:creationId xmlns:a16="http://schemas.microsoft.com/office/drawing/2014/main" id="{9B8FBFA0-06DA-4F8C-AC0F-DC07AB8D0878}"/>
              </a:ext>
            </a:extLst>
          </p:cNvPr>
          <p:cNvSpPr/>
          <p:nvPr/>
        </p:nvSpPr>
        <p:spPr bwMode="auto">
          <a:xfrm>
            <a:off x="1754747" y="2710783"/>
            <a:ext cx="9073659" cy="545123"/>
          </a:xfrm>
          <a:prstGeom prst="rect">
            <a:avLst/>
          </a:prstGeom>
          <a:solidFill>
            <a:srgbClr val="2B56AB"/>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ahoma" charset="0"/>
              </a:rPr>
              <a:t>Collective  Task | Conditions | Standards</a:t>
            </a:r>
          </a:p>
        </p:txBody>
      </p:sp>
      <p:pic>
        <p:nvPicPr>
          <p:cNvPr id="46" name="Picture 45">
            <a:extLst>
              <a:ext uri="{FF2B5EF4-FFF2-40B4-BE49-F238E27FC236}">
                <a16:creationId xmlns:a16="http://schemas.microsoft.com/office/drawing/2014/main" id="{5501389D-25F7-4CAB-ABB5-8CB1C841E8FF}"/>
              </a:ext>
            </a:extLst>
          </p:cNvPr>
          <p:cNvPicPr>
            <a:picLocks noChangeAspect="1"/>
          </p:cNvPicPr>
          <p:nvPr/>
        </p:nvPicPr>
        <p:blipFill rotWithShape="1">
          <a:blip r:embed="rId2"/>
          <a:srcRect l="4505" r="7210"/>
          <a:stretch/>
        </p:blipFill>
        <p:spPr>
          <a:xfrm>
            <a:off x="4941277" y="4433490"/>
            <a:ext cx="2655277" cy="1844207"/>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DA5A3FAC-7379-4FC4-BA02-4971857B4124}"/>
              </a:ext>
            </a:extLst>
          </p:cNvPr>
          <p:cNvPicPr>
            <a:picLocks noChangeAspect="1"/>
          </p:cNvPicPr>
          <p:nvPr/>
        </p:nvPicPr>
        <p:blipFill>
          <a:blip r:embed="rId3"/>
          <a:stretch>
            <a:fillRect/>
          </a:stretch>
        </p:blipFill>
        <p:spPr>
          <a:xfrm>
            <a:off x="7980935" y="4433491"/>
            <a:ext cx="2771349" cy="1844207"/>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D56DF677-384B-474A-B307-795F94A8325C}"/>
              </a:ext>
            </a:extLst>
          </p:cNvPr>
          <p:cNvPicPr>
            <a:picLocks noChangeAspect="1"/>
          </p:cNvPicPr>
          <p:nvPr/>
        </p:nvPicPr>
        <p:blipFill>
          <a:blip r:embed="rId4"/>
          <a:stretch>
            <a:fillRect/>
          </a:stretch>
        </p:blipFill>
        <p:spPr>
          <a:xfrm>
            <a:off x="1928415" y="4433490"/>
            <a:ext cx="2652897" cy="1844207"/>
          </a:xfrm>
          <a:prstGeom prst="rect">
            <a:avLst/>
          </a:prstGeom>
          <a:ln>
            <a:noFill/>
          </a:ln>
          <a:effectLst>
            <a:outerShdw blurRad="292100" dist="139700" dir="2700000" algn="tl" rotWithShape="0">
              <a:srgbClr val="333333">
                <a:alpha val="65000"/>
              </a:srgbClr>
            </a:outerShdw>
          </a:effectLst>
        </p:spPr>
      </p:pic>
      <p:sp>
        <p:nvSpPr>
          <p:cNvPr id="33" name="Arrow: Bent 43">
            <a:extLst>
              <a:ext uri="{FF2B5EF4-FFF2-40B4-BE49-F238E27FC236}">
                <a16:creationId xmlns:a16="http://schemas.microsoft.com/office/drawing/2014/main" id="{05BED651-010A-22A6-6B67-BB3745D1B444}"/>
              </a:ext>
            </a:extLst>
          </p:cNvPr>
          <p:cNvSpPr/>
          <p:nvPr/>
        </p:nvSpPr>
        <p:spPr bwMode="auto">
          <a:xfrm flipV="1">
            <a:off x="756044" y="1460220"/>
            <a:ext cx="811012" cy="4408951"/>
          </a:xfrm>
          <a:prstGeom prst="bentArrow">
            <a:avLst>
              <a:gd name="adj1" fmla="val 17134"/>
              <a:gd name="adj2" fmla="val 25000"/>
              <a:gd name="adj3" fmla="val 25000"/>
              <a:gd name="adj4" fmla="val 43750"/>
            </a:avLst>
          </a:prstGeom>
          <a:solidFill>
            <a:schemeClr val="bg1">
              <a:lumMod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Arrow: Bent 43">
            <a:extLst>
              <a:ext uri="{FF2B5EF4-FFF2-40B4-BE49-F238E27FC236}">
                <a16:creationId xmlns:a16="http://schemas.microsoft.com/office/drawing/2014/main" id="{6AD1BB79-E741-4267-AE26-D80B2CE2850D}"/>
              </a:ext>
            </a:extLst>
          </p:cNvPr>
          <p:cNvSpPr/>
          <p:nvPr/>
        </p:nvSpPr>
        <p:spPr bwMode="auto">
          <a:xfrm flipV="1">
            <a:off x="752329" y="1435179"/>
            <a:ext cx="811012" cy="536332"/>
          </a:xfrm>
          <a:prstGeom prst="bentArrow">
            <a:avLst/>
          </a:prstGeom>
          <a:solidFill>
            <a:schemeClr val="bg1">
              <a:lumMod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52389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10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500"/>
                            </p:stCondLst>
                            <p:childTnLst>
                              <p:par>
                                <p:cTn id="20" presetID="10" presetClass="entr" presetSubtype="0" fill="hold" grpId="0" nodeType="after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100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1500"/>
                            </p:stCondLst>
                            <p:childTnLst>
                              <p:par>
                                <p:cTn id="46" presetID="10" presetClass="entr" presetSubtype="0" fill="hold" nodeType="afterEffect">
                                  <p:stCondLst>
                                    <p:cond delay="200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200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par>
                                <p:cTn id="75" presetID="10" presetClass="entr" presetSubtype="0" fill="hold" nodeType="with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5" grpId="0"/>
      <p:bldP spid="26" grpId="0"/>
      <p:bldP spid="27" grpId="0"/>
      <p:bldP spid="39" grpId="0" animBg="1"/>
      <p:bldP spid="40" grpId="0" animBg="1"/>
      <p:bldP spid="41" grpId="0" animBg="1"/>
      <p:bldP spid="44" grpId="0" animBg="1"/>
      <p:bldP spid="45" grpId="0" animBg="1"/>
      <p:bldP spid="33"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8701A-4C1F-42F5-A930-53CE12986004}"/>
              </a:ext>
            </a:extLst>
          </p:cNvPr>
          <p:cNvSpPr>
            <a:spLocks noGrp="1"/>
          </p:cNvSpPr>
          <p:nvPr>
            <p:ph type="title"/>
          </p:nvPr>
        </p:nvSpPr>
        <p:spPr/>
        <p:txBody>
          <a:bodyPr/>
          <a:lstStyle/>
          <a:p>
            <a:r>
              <a:rPr lang="en-US" dirty="0"/>
              <a:t>Training Impact</a:t>
            </a:r>
          </a:p>
        </p:txBody>
      </p:sp>
      <p:graphicFrame>
        <p:nvGraphicFramePr>
          <p:cNvPr id="4" name="Diagram 3">
            <a:extLst>
              <a:ext uri="{FF2B5EF4-FFF2-40B4-BE49-F238E27FC236}">
                <a16:creationId xmlns:a16="http://schemas.microsoft.com/office/drawing/2014/main" id="{D243BC47-FFD1-4EA7-9A49-A36CC71156FF}"/>
              </a:ext>
            </a:extLst>
          </p:cNvPr>
          <p:cNvGraphicFramePr/>
          <p:nvPr>
            <p:extLst>
              <p:ext uri="{D42A27DB-BD31-4B8C-83A1-F6EECF244321}">
                <p14:modId xmlns:p14="http://schemas.microsoft.com/office/powerpoint/2010/main" val="562341203"/>
              </p:ext>
            </p:extLst>
          </p:nvPr>
        </p:nvGraphicFramePr>
        <p:xfrm>
          <a:off x="3159701" y="1582615"/>
          <a:ext cx="7112000" cy="5049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Left Bracket 6">
            <a:extLst>
              <a:ext uri="{FF2B5EF4-FFF2-40B4-BE49-F238E27FC236}">
                <a16:creationId xmlns:a16="http://schemas.microsoft.com/office/drawing/2014/main" id="{674D7B90-A5E0-4BBD-A05C-4626A08EB1F6}"/>
              </a:ext>
            </a:extLst>
          </p:cNvPr>
          <p:cNvSpPr/>
          <p:nvPr/>
        </p:nvSpPr>
        <p:spPr bwMode="auto">
          <a:xfrm>
            <a:off x="3555261" y="3316473"/>
            <a:ext cx="2434855" cy="703134"/>
          </a:xfrm>
          <a:prstGeom prst="leftBracket">
            <a:avLst/>
          </a:prstGeom>
          <a:no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Left Bracket 7">
            <a:extLst>
              <a:ext uri="{FF2B5EF4-FFF2-40B4-BE49-F238E27FC236}">
                <a16:creationId xmlns:a16="http://schemas.microsoft.com/office/drawing/2014/main" id="{024CAEFE-AE7A-4FEA-B0CD-1015E69D30B1}"/>
              </a:ext>
            </a:extLst>
          </p:cNvPr>
          <p:cNvSpPr/>
          <p:nvPr/>
        </p:nvSpPr>
        <p:spPr bwMode="auto">
          <a:xfrm flipH="1">
            <a:off x="8201244" y="1669313"/>
            <a:ext cx="1474383" cy="4962730"/>
          </a:xfrm>
          <a:prstGeom prst="leftBracket">
            <a:avLst/>
          </a:prstGeom>
          <a:noFill/>
          <a:ln w="28575" cap="flat" cmpd="sng" algn="ctr">
            <a:solidFill>
              <a:srgbClr val="2B56AB"/>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TextBox 11">
            <a:extLst>
              <a:ext uri="{FF2B5EF4-FFF2-40B4-BE49-F238E27FC236}">
                <a16:creationId xmlns:a16="http://schemas.microsoft.com/office/drawing/2014/main" id="{2E30AD86-7145-4B46-A205-79F2FCAB057B}"/>
              </a:ext>
            </a:extLst>
          </p:cNvPr>
          <p:cNvSpPr txBox="1"/>
          <p:nvPr/>
        </p:nvSpPr>
        <p:spPr>
          <a:xfrm>
            <a:off x="1060511" y="3706325"/>
            <a:ext cx="2637692" cy="707886"/>
          </a:xfrm>
          <a:prstGeom prst="rect">
            <a:avLst/>
          </a:prstGeom>
          <a:noFill/>
        </p:spPr>
        <p:txBody>
          <a:bodyPr wrap="square" rtlCol="0">
            <a:spAutoFit/>
          </a:bodyPr>
          <a:lstStyle/>
          <a:p>
            <a:pPr algn="ctr"/>
            <a:r>
              <a:rPr lang="en-US" sz="2000" b="1" dirty="0"/>
              <a:t>Changes in Learning</a:t>
            </a:r>
          </a:p>
        </p:txBody>
      </p:sp>
      <p:sp>
        <p:nvSpPr>
          <p:cNvPr id="13" name="TextBox 12">
            <a:extLst>
              <a:ext uri="{FF2B5EF4-FFF2-40B4-BE49-F238E27FC236}">
                <a16:creationId xmlns:a16="http://schemas.microsoft.com/office/drawing/2014/main" id="{963E725A-AE44-4E0B-9152-9E0F11A096BB}"/>
              </a:ext>
            </a:extLst>
          </p:cNvPr>
          <p:cNvSpPr txBox="1"/>
          <p:nvPr/>
        </p:nvSpPr>
        <p:spPr>
          <a:xfrm>
            <a:off x="530498" y="5335721"/>
            <a:ext cx="3348449" cy="707886"/>
          </a:xfrm>
          <a:prstGeom prst="rect">
            <a:avLst/>
          </a:prstGeom>
          <a:noFill/>
        </p:spPr>
        <p:txBody>
          <a:bodyPr wrap="square" rtlCol="0">
            <a:spAutoFit/>
          </a:bodyPr>
          <a:lstStyle/>
          <a:p>
            <a:pPr algn="ctr"/>
            <a:r>
              <a:rPr lang="en-US" sz="2000" dirty="0"/>
              <a:t>Training Content</a:t>
            </a:r>
          </a:p>
          <a:p>
            <a:pPr algn="ctr"/>
            <a:r>
              <a:rPr lang="en-US" sz="2000" dirty="0"/>
              <a:t> &amp; Design</a:t>
            </a:r>
          </a:p>
        </p:txBody>
      </p:sp>
      <p:sp>
        <p:nvSpPr>
          <p:cNvPr id="14" name="TextBox 13">
            <a:extLst>
              <a:ext uri="{FF2B5EF4-FFF2-40B4-BE49-F238E27FC236}">
                <a16:creationId xmlns:a16="http://schemas.microsoft.com/office/drawing/2014/main" id="{EEB67938-8D24-4504-93FF-514CA7F07B33}"/>
              </a:ext>
            </a:extLst>
          </p:cNvPr>
          <p:cNvSpPr txBox="1"/>
          <p:nvPr/>
        </p:nvSpPr>
        <p:spPr>
          <a:xfrm>
            <a:off x="9554308" y="1900455"/>
            <a:ext cx="2637692" cy="707886"/>
          </a:xfrm>
          <a:prstGeom prst="rect">
            <a:avLst/>
          </a:prstGeom>
          <a:noFill/>
        </p:spPr>
        <p:txBody>
          <a:bodyPr wrap="square" rtlCol="0">
            <a:spAutoFit/>
          </a:bodyPr>
          <a:lstStyle/>
          <a:p>
            <a:pPr algn="ctr"/>
            <a:r>
              <a:rPr lang="en-US" sz="2000" b="1" u="sng" dirty="0">
                <a:solidFill>
                  <a:srgbClr val="2B56AB"/>
                </a:solidFill>
              </a:rPr>
              <a:t>Operational Impact</a:t>
            </a:r>
          </a:p>
        </p:txBody>
      </p:sp>
      <p:sp>
        <p:nvSpPr>
          <p:cNvPr id="15" name="Left Bracket 14">
            <a:extLst>
              <a:ext uri="{FF2B5EF4-FFF2-40B4-BE49-F238E27FC236}">
                <a16:creationId xmlns:a16="http://schemas.microsoft.com/office/drawing/2014/main" id="{E9833F3F-63D5-4C68-B40A-301A270515E5}"/>
              </a:ext>
            </a:extLst>
          </p:cNvPr>
          <p:cNvSpPr/>
          <p:nvPr/>
        </p:nvSpPr>
        <p:spPr bwMode="auto">
          <a:xfrm>
            <a:off x="3539807" y="4044152"/>
            <a:ext cx="2434855" cy="703134"/>
          </a:xfrm>
          <a:prstGeom prst="leftBracket">
            <a:avLst/>
          </a:prstGeom>
          <a:no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Left Bracket 15">
            <a:extLst>
              <a:ext uri="{FF2B5EF4-FFF2-40B4-BE49-F238E27FC236}">
                <a16:creationId xmlns:a16="http://schemas.microsoft.com/office/drawing/2014/main" id="{EDD3C6B3-BBB6-48F9-B823-870975444E32}"/>
              </a:ext>
            </a:extLst>
          </p:cNvPr>
          <p:cNvSpPr/>
          <p:nvPr/>
        </p:nvSpPr>
        <p:spPr bwMode="auto">
          <a:xfrm>
            <a:off x="3599962" y="4733546"/>
            <a:ext cx="2434855" cy="1898496"/>
          </a:xfrm>
          <a:prstGeom prst="leftBracket">
            <a:avLst/>
          </a:prstGeom>
          <a:no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Arrow: Bent 16">
            <a:extLst>
              <a:ext uri="{FF2B5EF4-FFF2-40B4-BE49-F238E27FC236}">
                <a16:creationId xmlns:a16="http://schemas.microsoft.com/office/drawing/2014/main" id="{458AD536-D519-4891-AD6F-5FABBA2176D8}"/>
              </a:ext>
            </a:extLst>
          </p:cNvPr>
          <p:cNvSpPr/>
          <p:nvPr/>
        </p:nvSpPr>
        <p:spPr bwMode="auto">
          <a:xfrm rot="5400000">
            <a:off x="6456450" y="-2914088"/>
            <a:ext cx="723087" cy="8841910"/>
          </a:xfrm>
          <a:prstGeom prst="bentArrow">
            <a:avLst/>
          </a:prstGeom>
          <a:solidFill>
            <a:schemeClr val="bg1">
              <a:lumMod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TextBox 17">
            <a:extLst>
              <a:ext uri="{FF2B5EF4-FFF2-40B4-BE49-F238E27FC236}">
                <a16:creationId xmlns:a16="http://schemas.microsoft.com/office/drawing/2014/main" id="{5B29A334-BA12-42D5-AA06-DF20A5C5D856}"/>
              </a:ext>
            </a:extLst>
          </p:cNvPr>
          <p:cNvSpPr txBox="1"/>
          <p:nvPr/>
        </p:nvSpPr>
        <p:spPr>
          <a:xfrm>
            <a:off x="530498" y="937233"/>
            <a:ext cx="1809044" cy="707886"/>
          </a:xfrm>
          <a:prstGeom prst="rect">
            <a:avLst/>
          </a:prstGeom>
          <a:noFill/>
        </p:spPr>
        <p:txBody>
          <a:bodyPr wrap="square" rtlCol="0">
            <a:spAutoFit/>
          </a:bodyPr>
          <a:lstStyle/>
          <a:p>
            <a:pPr algn="ctr"/>
            <a:r>
              <a:rPr lang="en-US" sz="2000" b="1" dirty="0"/>
              <a:t>Needs Analyses</a:t>
            </a:r>
          </a:p>
        </p:txBody>
      </p:sp>
      <p:sp>
        <p:nvSpPr>
          <p:cNvPr id="19" name="Arrow: Bent 43">
            <a:extLst>
              <a:ext uri="{FF2B5EF4-FFF2-40B4-BE49-F238E27FC236}">
                <a16:creationId xmlns:a16="http://schemas.microsoft.com/office/drawing/2014/main" id="{6AD1BB79-E741-4267-AE26-D80B2CE2850D}"/>
              </a:ext>
            </a:extLst>
          </p:cNvPr>
          <p:cNvSpPr/>
          <p:nvPr/>
        </p:nvSpPr>
        <p:spPr bwMode="auto">
          <a:xfrm flipV="1">
            <a:off x="1373822" y="1612119"/>
            <a:ext cx="811012" cy="536332"/>
          </a:xfrm>
          <a:prstGeom prst="bentArrow">
            <a:avLst/>
          </a:prstGeom>
          <a:solidFill>
            <a:schemeClr val="bg1">
              <a:lumMod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18042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id="{7BF8DF57-9CE6-4EE5-971B-192811D94878}"/>
              </a:ext>
            </a:extLst>
          </p:cNvPr>
          <p:cNvSpPr/>
          <p:nvPr/>
        </p:nvSpPr>
        <p:spPr bwMode="auto">
          <a:xfrm rot="16200000">
            <a:off x="4356629" y="-1416989"/>
            <a:ext cx="4026875" cy="11643867"/>
          </a:xfrm>
          <a:prstGeom prst="trapezoid">
            <a:avLst/>
          </a:prstGeom>
          <a:solidFill>
            <a:schemeClr val="accent6">
              <a:lumMod val="20000"/>
              <a:lumOff val="8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B3DDDC5A-CA6A-4FF1-AAFA-4E8F850D46EE}"/>
              </a:ext>
            </a:extLst>
          </p:cNvPr>
          <p:cNvSpPr>
            <a:spLocks noGrp="1"/>
          </p:cNvSpPr>
          <p:nvPr>
            <p:ph type="title"/>
          </p:nvPr>
        </p:nvSpPr>
        <p:spPr/>
        <p:txBody>
          <a:bodyPr/>
          <a:lstStyle/>
          <a:p>
            <a:r>
              <a:rPr lang="en-US" dirty="0"/>
              <a:t>Operational Impact FIRST</a:t>
            </a:r>
          </a:p>
        </p:txBody>
      </p:sp>
      <p:sp>
        <p:nvSpPr>
          <p:cNvPr id="3" name="Content Placeholder 2">
            <a:extLst>
              <a:ext uri="{FF2B5EF4-FFF2-40B4-BE49-F238E27FC236}">
                <a16:creationId xmlns:a16="http://schemas.microsoft.com/office/drawing/2014/main" id="{00F5086A-37FF-4B84-B3F5-D51A49FF7F62}"/>
              </a:ext>
            </a:extLst>
          </p:cNvPr>
          <p:cNvSpPr>
            <a:spLocks noGrp="1"/>
          </p:cNvSpPr>
          <p:nvPr>
            <p:ph sz="quarter" idx="11"/>
          </p:nvPr>
        </p:nvSpPr>
        <p:spPr/>
        <p:txBody>
          <a:bodyPr/>
          <a:lstStyle/>
          <a:p>
            <a:pPr>
              <a:buFont typeface="Wingdings" panose="05000000000000000000" pitchFamily="2" charset="2"/>
              <a:buChar char="§"/>
            </a:pPr>
            <a:r>
              <a:rPr lang="en-US" sz="3600" dirty="0"/>
              <a:t>What is the </a:t>
            </a:r>
            <a:r>
              <a:rPr lang="en-US" sz="3600" i="1" dirty="0"/>
              <a:t>organizational</a:t>
            </a:r>
            <a:r>
              <a:rPr lang="en-US" sz="3600" dirty="0"/>
              <a:t> objective?</a:t>
            </a:r>
          </a:p>
          <a:p>
            <a:pPr>
              <a:buFont typeface="Wingdings" panose="05000000000000000000" pitchFamily="2" charset="2"/>
              <a:buChar char="§"/>
            </a:pPr>
            <a:r>
              <a:rPr lang="en-US" sz="3600" dirty="0"/>
              <a:t>What needs to be learned? </a:t>
            </a:r>
          </a:p>
          <a:p>
            <a:pPr>
              <a:buFont typeface="Wingdings" panose="05000000000000000000" pitchFamily="2" charset="2"/>
              <a:buChar char="§"/>
            </a:pPr>
            <a:r>
              <a:rPr lang="en-US" sz="3600" dirty="0"/>
              <a:t>How is it measured? </a:t>
            </a:r>
          </a:p>
        </p:txBody>
      </p:sp>
      <p:sp>
        <p:nvSpPr>
          <p:cNvPr id="4" name="TextBox 3">
            <a:extLst>
              <a:ext uri="{FF2B5EF4-FFF2-40B4-BE49-F238E27FC236}">
                <a16:creationId xmlns:a16="http://schemas.microsoft.com/office/drawing/2014/main" id="{49FB8684-7908-4A38-9696-65DABA656CCF}"/>
              </a:ext>
            </a:extLst>
          </p:cNvPr>
          <p:cNvSpPr txBox="1"/>
          <p:nvPr/>
        </p:nvSpPr>
        <p:spPr>
          <a:xfrm>
            <a:off x="461255" y="3584333"/>
            <a:ext cx="4009292" cy="584775"/>
          </a:xfrm>
          <a:prstGeom prst="rect">
            <a:avLst/>
          </a:prstGeom>
          <a:noFill/>
        </p:spPr>
        <p:txBody>
          <a:bodyPr wrap="square" rtlCol="0">
            <a:spAutoFit/>
          </a:bodyPr>
          <a:lstStyle/>
          <a:p>
            <a:r>
              <a:rPr lang="en-US" dirty="0"/>
              <a:t>Increased Lethality</a:t>
            </a:r>
          </a:p>
        </p:txBody>
      </p:sp>
      <p:sp>
        <p:nvSpPr>
          <p:cNvPr id="5" name="TextBox 4">
            <a:extLst>
              <a:ext uri="{FF2B5EF4-FFF2-40B4-BE49-F238E27FC236}">
                <a16:creationId xmlns:a16="http://schemas.microsoft.com/office/drawing/2014/main" id="{706134AE-DA3D-4688-ADD0-6A69F8C1C14E}"/>
              </a:ext>
            </a:extLst>
          </p:cNvPr>
          <p:cNvSpPr txBox="1"/>
          <p:nvPr/>
        </p:nvSpPr>
        <p:spPr>
          <a:xfrm>
            <a:off x="4900100" y="3136612"/>
            <a:ext cx="4009292" cy="2677656"/>
          </a:xfrm>
          <a:prstGeom prst="rect">
            <a:avLst/>
          </a:prstGeom>
          <a:noFill/>
        </p:spPr>
        <p:txBody>
          <a:bodyPr wrap="square" rtlCol="0">
            <a:spAutoFit/>
          </a:bodyPr>
          <a:lstStyle/>
          <a:p>
            <a:pPr algn="ctr"/>
            <a:r>
              <a:rPr lang="en-US" sz="2400" dirty="0"/>
              <a:t>Declarative Knowledge</a:t>
            </a:r>
          </a:p>
          <a:p>
            <a:pPr algn="ctr"/>
            <a:endParaRPr lang="en-US" sz="2400" dirty="0"/>
          </a:p>
          <a:p>
            <a:pPr algn="ctr"/>
            <a:r>
              <a:rPr lang="en-US" sz="2400" dirty="0"/>
              <a:t>Procedural / Taskwork</a:t>
            </a:r>
          </a:p>
          <a:p>
            <a:pPr algn="ctr"/>
            <a:endParaRPr lang="en-US" sz="2400" dirty="0"/>
          </a:p>
          <a:p>
            <a:pPr algn="ctr"/>
            <a:r>
              <a:rPr lang="en-US" sz="2400" dirty="0"/>
              <a:t>Off-Nominal Cases</a:t>
            </a:r>
          </a:p>
          <a:p>
            <a:pPr algn="ctr"/>
            <a:endParaRPr lang="en-US" sz="2400" dirty="0"/>
          </a:p>
          <a:p>
            <a:pPr algn="ctr"/>
            <a:r>
              <a:rPr lang="en-US" sz="2400" dirty="0"/>
              <a:t>Teamwork </a:t>
            </a:r>
          </a:p>
        </p:txBody>
      </p:sp>
      <p:sp>
        <p:nvSpPr>
          <p:cNvPr id="6" name="TextBox 5">
            <a:extLst>
              <a:ext uri="{FF2B5EF4-FFF2-40B4-BE49-F238E27FC236}">
                <a16:creationId xmlns:a16="http://schemas.microsoft.com/office/drawing/2014/main" id="{1189156F-481B-4A8C-9DB3-7C75D976481D}"/>
              </a:ext>
            </a:extLst>
          </p:cNvPr>
          <p:cNvSpPr txBox="1"/>
          <p:nvPr/>
        </p:nvSpPr>
        <p:spPr>
          <a:xfrm>
            <a:off x="525916" y="4790821"/>
            <a:ext cx="4009292" cy="584775"/>
          </a:xfrm>
          <a:prstGeom prst="rect">
            <a:avLst/>
          </a:prstGeom>
          <a:noFill/>
        </p:spPr>
        <p:txBody>
          <a:bodyPr wrap="square" rtlCol="0">
            <a:spAutoFit/>
          </a:bodyPr>
          <a:lstStyle/>
          <a:p>
            <a:r>
              <a:rPr lang="en-US" dirty="0"/>
              <a:t>Air &amp; Sea Superiority</a:t>
            </a:r>
          </a:p>
        </p:txBody>
      </p:sp>
      <p:sp>
        <p:nvSpPr>
          <p:cNvPr id="7" name="TextBox 6">
            <a:extLst>
              <a:ext uri="{FF2B5EF4-FFF2-40B4-BE49-F238E27FC236}">
                <a16:creationId xmlns:a16="http://schemas.microsoft.com/office/drawing/2014/main" id="{B6052AA9-B958-471A-B0D9-B7232EF5F940}"/>
              </a:ext>
            </a:extLst>
          </p:cNvPr>
          <p:cNvSpPr txBox="1"/>
          <p:nvPr/>
        </p:nvSpPr>
        <p:spPr>
          <a:xfrm>
            <a:off x="8559436" y="2700043"/>
            <a:ext cx="4009292" cy="4247317"/>
          </a:xfrm>
          <a:prstGeom prst="rect">
            <a:avLst/>
          </a:prstGeom>
          <a:noFill/>
        </p:spPr>
        <p:txBody>
          <a:bodyPr wrap="square" rtlCol="0">
            <a:spAutoFit/>
          </a:bodyPr>
          <a:lstStyle/>
          <a:p>
            <a:pPr algn="ctr"/>
            <a:r>
              <a:rPr lang="en-US" sz="1800" dirty="0"/>
              <a:t>Knowledge Recall</a:t>
            </a:r>
          </a:p>
          <a:p>
            <a:pPr algn="ctr"/>
            <a:r>
              <a:rPr lang="en-US" sz="1800" dirty="0"/>
              <a:t>Demonstration of Skill</a:t>
            </a:r>
          </a:p>
          <a:p>
            <a:pPr algn="ctr"/>
            <a:r>
              <a:rPr lang="en-US" sz="1800" dirty="0"/>
              <a:t>Navigation/Mobility Efficiency</a:t>
            </a:r>
          </a:p>
          <a:p>
            <a:pPr algn="ctr"/>
            <a:r>
              <a:rPr lang="en-US" sz="1800" dirty="0"/>
              <a:t># Incidents</a:t>
            </a:r>
          </a:p>
          <a:p>
            <a:pPr algn="ctr"/>
            <a:r>
              <a:rPr lang="en-US" sz="1800" dirty="0"/>
              <a:t># Hits taken</a:t>
            </a:r>
          </a:p>
          <a:p>
            <a:pPr algn="ctr"/>
            <a:r>
              <a:rPr lang="en-US" sz="1800" dirty="0"/>
              <a:t>Throughput</a:t>
            </a:r>
          </a:p>
          <a:p>
            <a:pPr algn="ctr"/>
            <a:r>
              <a:rPr lang="en-US" sz="1800" dirty="0"/>
              <a:t>Ammunition Rounds</a:t>
            </a:r>
          </a:p>
          <a:p>
            <a:pPr algn="ctr"/>
            <a:r>
              <a:rPr lang="en-US" sz="1800" dirty="0"/>
              <a:t># Kills</a:t>
            </a:r>
          </a:p>
          <a:p>
            <a:pPr algn="ctr"/>
            <a:r>
              <a:rPr lang="en-US" sz="1800" dirty="0"/>
              <a:t># shots / kill</a:t>
            </a:r>
          </a:p>
          <a:p>
            <a:pPr algn="ctr"/>
            <a:r>
              <a:rPr lang="en-US" sz="1800" dirty="0"/>
              <a:t>Time to Kill</a:t>
            </a:r>
          </a:p>
          <a:p>
            <a:pPr algn="ctr"/>
            <a:r>
              <a:rPr lang="en-US" sz="1800" dirty="0"/>
              <a:t>Time on Task</a:t>
            </a:r>
          </a:p>
          <a:p>
            <a:pPr algn="ctr"/>
            <a:r>
              <a:rPr lang="en-US" sz="1800" dirty="0"/>
              <a:t>Time to change COA</a:t>
            </a:r>
          </a:p>
          <a:p>
            <a:pPr algn="ctr"/>
            <a:endParaRPr lang="en-US" sz="1800" dirty="0"/>
          </a:p>
          <a:p>
            <a:pPr algn="ctr"/>
            <a:endParaRPr lang="en-US" sz="1800" dirty="0"/>
          </a:p>
          <a:p>
            <a:pPr algn="ctr"/>
            <a:endParaRPr lang="en-US" sz="1800" dirty="0"/>
          </a:p>
        </p:txBody>
      </p:sp>
      <p:sp>
        <p:nvSpPr>
          <p:cNvPr id="9" name="TextBox 8">
            <a:extLst>
              <a:ext uri="{FF2B5EF4-FFF2-40B4-BE49-F238E27FC236}">
                <a16:creationId xmlns:a16="http://schemas.microsoft.com/office/drawing/2014/main" id="{E400DA49-CA5E-4B4A-9725-A4056976FE5F}"/>
              </a:ext>
            </a:extLst>
          </p:cNvPr>
          <p:cNvSpPr txBox="1"/>
          <p:nvPr/>
        </p:nvSpPr>
        <p:spPr>
          <a:xfrm rot="200749">
            <a:off x="719322" y="5486351"/>
            <a:ext cx="1103430" cy="338554"/>
          </a:xfrm>
          <a:prstGeom prst="rect">
            <a:avLst/>
          </a:prstGeom>
          <a:noFill/>
        </p:spPr>
        <p:txBody>
          <a:bodyPr wrap="square" rtlCol="0">
            <a:spAutoFit/>
          </a:bodyPr>
          <a:lstStyle/>
          <a:p>
            <a:r>
              <a:rPr lang="en-US" sz="1600" dirty="0"/>
              <a:t>Examples</a:t>
            </a:r>
          </a:p>
        </p:txBody>
      </p:sp>
    </p:spTree>
    <p:extLst>
      <p:ext uri="{BB962C8B-B14F-4D97-AF65-F5344CB8AC3E}">
        <p14:creationId xmlns:p14="http://schemas.microsoft.com/office/powerpoint/2010/main" val="357203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747-50B9-400F-A858-2B03AD86DC18}"/>
              </a:ext>
            </a:extLst>
          </p:cNvPr>
          <p:cNvSpPr>
            <a:spLocks noGrp="1"/>
          </p:cNvSpPr>
          <p:nvPr>
            <p:ph type="title"/>
          </p:nvPr>
        </p:nvSpPr>
        <p:spPr>
          <a:xfrm>
            <a:off x="1702341" y="2269962"/>
            <a:ext cx="9085634" cy="1949127"/>
          </a:xfrm>
        </p:spPr>
        <p:txBody>
          <a:bodyPr/>
          <a:lstStyle/>
          <a:p>
            <a:r>
              <a:rPr lang="en-US" sz="4000" dirty="0">
                <a:solidFill>
                  <a:schemeClr val="tx1"/>
                </a:solidFill>
              </a:rPr>
              <a:t>Operational Impact using</a:t>
            </a:r>
            <a:br>
              <a:rPr lang="en-US" sz="4000" dirty="0">
                <a:solidFill>
                  <a:schemeClr val="tx1"/>
                </a:solidFill>
              </a:rPr>
            </a:br>
            <a:r>
              <a:rPr lang="en-US" sz="4000" dirty="0">
                <a:solidFill>
                  <a:schemeClr val="tx1"/>
                </a:solidFill>
              </a:rPr>
              <a:t>Kirkpatrick’s Evaluation Framework</a:t>
            </a: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389609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Kirkpatrick’s Training Evaluation Framework</a:t>
            </a:r>
          </a:p>
        </p:txBody>
      </p:sp>
      <p:grpSp>
        <p:nvGrpSpPr>
          <p:cNvPr id="24" name="Group 23">
            <a:extLst>
              <a:ext uri="{FF2B5EF4-FFF2-40B4-BE49-F238E27FC236}">
                <a16:creationId xmlns:a16="http://schemas.microsoft.com/office/drawing/2014/main" id="{3DA909B0-8825-445E-9E38-05C01B72723E}"/>
              </a:ext>
            </a:extLst>
          </p:cNvPr>
          <p:cNvGrpSpPr/>
          <p:nvPr/>
        </p:nvGrpSpPr>
        <p:grpSpPr>
          <a:xfrm>
            <a:off x="2343091" y="1572530"/>
            <a:ext cx="6221768" cy="3852864"/>
            <a:chOff x="2258376" y="1756410"/>
            <a:chExt cx="6530057" cy="3852864"/>
          </a:xfrm>
        </p:grpSpPr>
        <p:grpSp>
          <p:nvGrpSpPr>
            <p:cNvPr id="4" name="Group 3">
              <a:extLst>
                <a:ext uri="{FF2B5EF4-FFF2-40B4-BE49-F238E27FC236}">
                  <a16:creationId xmlns:a16="http://schemas.microsoft.com/office/drawing/2014/main" id="{FA2EA177-B570-4887-A7B6-1F11213019D4}"/>
                </a:ext>
              </a:extLst>
            </p:cNvPr>
            <p:cNvGrpSpPr/>
            <p:nvPr/>
          </p:nvGrpSpPr>
          <p:grpSpPr>
            <a:xfrm>
              <a:off x="2258376" y="1756410"/>
              <a:ext cx="6530057" cy="1209678"/>
              <a:chOff x="734375" y="1756410"/>
              <a:chExt cx="6530057" cy="1209678"/>
            </a:xfrm>
          </p:grpSpPr>
          <p:sp>
            <p:nvSpPr>
              <p:cNvPr id="5" name="Rectangle 4">
                <a:extLst>
                  <a:ext uri="{FF2B5EF4-FFF2-40B4-BE49-F238E27FC236}">
                    <a16:creationId xmlns:a16="http://schemas.microsoft.com/office/drawing/2014/main" id="{C163A2F9-BCD9-411B-B123-4B6CC9002FC1}"/>
                  </a:ext>
                </a:extLst>
              </p:cNvPr>
              <p:cNvSpPr/>
              <p:nvPr/>
            </p:nvSpPr>
            <p:spPr>
              <a:xfrm>
                <a:off x="2053589" y="1756410"/>
                <a:ext cx="5210843" cy="762000"/>
              </a:xfrm>
              <a:prstGeom prst="rect">
                <a:avLst/>
              </a:prstGeom>
              <a:gradFill flip="none" rotWithShape="1">
                <a:gsLst>
                  <a:gs pos="0">
                    <a:schemeClr val="tx2">
                      <a:lumMod val="20000"/>
                      <a:lumOff val="80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like it?</a:t>
                </a:r>
              </a:p>
            </p:txBody>
          </p:sp>
          <p:sp>
            <p:nvSpPr>
              <p:cNvPr id="6" name="Pentagon 4">
                <a:extLst>
                  <a:ext uri="{FF2B5EF4-FFF2-40B4-BE49-F238E27FC236}">
                    <a16:creationId xmlns:a16="http://schemas.microsoft.com/office/drawing/2014/main" id="{5D23DB53-445B-43E3-AF11-B135DCE46F54}"/>
                  </a:ext>
                </a:extLst>
              </p:cNvPr>
              <p:cNvSpPr/>
              <p:nvPr/>
            </p:nvSpPr>
            <p:spPr>
              <a:xfrm rot="5400000">
                <a:off x="793538" y="1697248"/>
                <a:ext cx="1209677" cy="1328003"/>
              </a:xfrm>
              <a:prstGeom prst="homePlate">
                <a:avLst>
                  <a:gd name="adj" fmla="val 38591"/>
                </a:avLst>
              </a:prstGeom>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7FA1383-91C1-4662-AD5B-F57E86A39AAA}"/>
                  </a:ext>
                </a:extLst>
              </p:cNvPr>
              <p:cNvSpPr txBox="1"/>
              <p:nvPr/>
            </p:nvSpPr>
            <p:spPr>
              <a:xfrm>
                <a:off x="855764" y="1968340"/>
                <a:ext cx="1093569" cy="584775"/>
              </a:xfrm>
              <a:prstGeom prst="rect">
                <a:avLst/>
              </a:prstGeom>
              <a:noFill/>
            </p:spPr>
            <p:txBody>
              <a:bodyPr wrap="none" rtlCol="0">
                <a:spAutoFit/>
              </a:bodyPr>
              <a:lstStyle/>
              <a:p>
                <a:pPr algn="ctr"/>
                <a:r>
                  <a:rPr lang="en-US" sz="1600" b="1" dirty="0">
                    <a:solidFill>
                      <a:schemeClr val="tx2"/>
                    </a:solidFill>
                  </a:rPr>
                  <a:t>Level 1</a:t>
                </a:r>
              </a:p>
              <a:p>
                <a:pPr algn="ctr"/>
                <a:r>
                  <a:rPr lang="en-US" sz="1600" b="1" dirty="0">
                    <a:solidFill>
                      <a:schemeClr val="tx2"/>
                    </a:solidFill>
                  </a:rPr>
                  <a:t>Reaction</a:t>
                </a:r>
              </a:p>
            </p:txBody>
          </p:sp>
        </p:grpSp>
        <p:grpSp>
          <p:nvGrpSpPr>
            <p:cNvPr id="8" name="Group 7">
              <a:extLst>
                <a:ext uri="{FF2B5EF4-FFF2-40B4-BE49-F238E27FC236}">
                  <a16:creationId xmlns:a16="http://schemas.microsoft.com/office/drawing/2014/main" id="{36BEB4B2-D742-4EAF-8E05-DC7EBB8F0462}"/>
                </a:ext>
              </a:extLst>
            </p:cNvPr>
            <p:cNvGrpSpPr/>
            <p:nvPr/>
          </p:nvGrpSpPr>
          <p:grpSpPr>
            <a:xfrm>
              <a:off x="2263140" y="2620805"/>
              <a:ext cx="6525293" cy="1238250"/>
              <a:chOff x="739140" y="2620805"/>
              <a:chExt cx="6525293" cy="1238250"/>
            </a:xfrm>
          </p:grpSpPr>
          <p:sp>
            <p:nvSpPr>
              <p:cNvPr id="9" name="Rectangle 8">
                <a:extLst>
                  <a:ext uri="{FF2B5EF4-FFF2-40B4-BE49-F238E27FC236}">
                    <a16:creationId xmlns:a16="http://schemas.microsoft.com/office/drawing/2014/main" id="{F7001696-0544-40EB-8637-1CD2A4C20E34}"/>
                  </a:ext>
                </a:extLst>
              </p:cNvPr>
              <p:cNvSpPr/>
              <p:nvPr/>
            </p:nvSpPr>
            <p:spPr>
              <a:xfrm>
                <a:off x="2053590" y="2627947"/>
                <a:ext cx="5210843" cy="7620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learn it?</a:t>
                </a:r>
              </a:p>
            </p:txBody>
          </p:sp>
          <p:sp>
            <p:nvSpPr>
              <p:cNvPr id="10"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 name="TextBox 10">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grpSp>
          <p:nvGrpSpPr>
            <p:cNvPr id="12" name="Group 11">
              <a:extLst>
                <a:ext uri="{FF2B5EF4-FFF2-40B4-BE49-F238E27FC236}">
                  <a16:creationId xmlns:a16="http://schemas.microsoft.com/office/drawing/2014/main" id="{5B0AAC85-CE0A-4AB4-A634-49D4759582C0}"/>
                </a:ext>
              </a:extLst>
            </p:cNvPr>
            <p:cNvGrpSpPr/>
            <p:nvPr/>
          </p:nvGrpSpPr>
          <p:grpSpPr>
            <a:xfrm>
              <a:off x="2263140" y="3509012"/>
              <a:ext cx="6525293" cy="1238250"/>
              <a:chOff x="739140" y="3509012"/>
              <a:chExt cx="6525293" cy="1238250"/>
            </a:xfrm>
          </p:grpSpPr>
          <p:sp>
            <p:nvSpPr>
              <p:cNvPr id="13" name="Rectangle 12">
                <a:extLst>
                  <a:ext uri="{FF2B5EF4-FFF2-40B4-BE49-F238E27FC236}">
                    <a16:creationId xmlns:a16="http://schemas.microsoft.com/office/drawing/2014/main" id="{47B7BC7C-4214-4DE5-A18D-5908DC8F97FB}"/>
                  </a:ext>
                </a:extLst>
              </p:cNvPr>
              <p:cNvSpPr/>
              <p:nvPr/>
            </p:nvSpPr>
            <p:spPr>
              <a:xfrm>
                <a:off x="2053591" y="3513773"/>
                <a:ext cx="5210842" cy="762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transfer?</a:t>
                </a:r>
              </a:p>
            </p:txBody>
          </p:sp>
          <p:sp>
            <p:nvSpPr>
              <p:cNvPr id="14"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5" name="TextBox 14">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grpSp>
          <p:nvGrpSpPr>
            <p:cNvPr id="16" name="Group 15">
              <a:extLst>
                <a:ext uri="{FF2B5EF4-FFF2-40B4-BE49-F238E27FC236}">
                  <a16:creationId xmlns:a16="http://schemas.microsoft.com/office/drawing/2014/main" id="{3565B2D8-01AA-4191-93FB-BD190D7BC40E}"/>
                </a:ext>
              </a:extLst>
            </p:cNvPr>
            <p:cNvGrpSpPr/>
            <p:nvPr/>
          </p:nvGrpSpPr>
          <p:grpSpPr>
            <a:xfrm>
              <a:off x="2263140" y="4371024"/>
              <a:ext cx="6525293" cy="1238250"/>
              <a:chOff x="739140" y="4371024"/>
              <a:chExt cx="6525293" cy="1238250"/>
            </a:xfrm>
          </p:grpSpPr>
          <p:sp>
            <p:nvSpPr>
              <p:cNvPr id="17" name="Rectangle 16">
                <a:extLst>
                  <a:ext uri="{FF2B5EF4-FFF2-40B4-BE49-F238E27FC236}">
                    <a16:creationId xmlns:a16="http://schemas.microsoft.com/office/drawing/2014/main" id="{24CE21B4-8A26-451F-A921-E619BE0F5E29}"/>
                  </a:ext>
                </a:extLst>
              </p:cNvPr>
              <p:cNvSpPr/>
              <p:nvPr/>
            </p:nvSpPr>
            <p:spPr>
              <a:xfrm>
                <a:off x="2053591" y="4378167"/>
                <a:ext cx="5210842" cy="762000"/>
              </a:xfrm>
              <a:prstGeom prst="rect">
                <a:avLst/>
              </a:prstGeom>
              <a:gradFill flip="none" rotWithShape="1">
                <a:gsLst>
                  <a:gs pos="0">
                    <a:schemeClr val="tx2">
                      <a:lumMod val="75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result in operational impact? </a:t>
                </a:r>
              </a:p>
            </p:txBody>
          </p:sp>
          <p:sp>
            <p:nvSpPr>
              <p:cNvPr id="18"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9" name="TextBox 18">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grpSp>
    </p:spTree>
    <p:extLst>
      <p:ext uri="{BB962C8B-B14F-4D97-AF65-F5344CB8AC3E}">
        <p14:creationId xmlns:p14="http://schemas.microsoft.com/office/powerpoint/2010/main" val="2132289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A909B0-8825-445E-9E38-05C01B72723E}"/>
              </a:ext>
            </a:extLst>
          </p:cNvPr>
          <p:cNvGrpSpPr/>
          <p:nvPr/>
        </p:nvGrpSpPr>
        <p:grpSpPr>
          <a:xfrm>
            <a:off x="2343091" y="1572530"/>
            <a:ext cx="6221768" cy="3852864"/>
            <a:chOff x="2258376" y="1756410"/>
            <a:chExt cx="6530057" cy="3852864"/>
          </a:xfrm>
        </p:grpSpPr>
        <p:grpSp>
          <p:nvGrpSpPr>
            <p:cNvPr id="26" name="Group 25">
              <a:extLst>
                <a:ext uri="{FF2B5EF4-FFF2-40B4-BE49-F238E27FC236}">
                  <a16:creationId xmlns:a16="http://schemas.microsoft.com/office/drawing/2014/main" id="{FA2EA177-B570-4887-A7B6-1F11213019D4}"/>
                </a:ext>
              </a:extLst>
            </p:cNvPr>
            <p:cNvGrpSpPr/>
            <p:nvPr/>
          </p:nvGrpSpPr>
          <p:grpSpPr>
            <a:xfrm>
              <a:off x="2258376" y="1756410"/>
              <a:ext cx="6530057" cy="1209678"/>
              <a:chOff x="734375" y="1756410"/>
              <a:chExt cx="6530057" cy="1209678"/>
            </a:xfrm>
          </p:grpSpPr>
          <p:sp>
            <p:nvSpPr>
              <p:cNvPr id="39" name="Rectangle 38">
                <a:extLst>
                  <a:ext uri="{FF2B5EF4-FFF2-40B4-BE49-F238E27FC236}">
                    <a16:creationId xmlns:a16="http://schemas.microsoft.com/office/drawing/2014/main" id="{C163A2F9-BCD9-411B-B123-4B6CC9002FC1}"/>
                  </a:ext>
                </a:extLst>
              </p:cNvPr>
              <p:cNvSpPr/>
              <p:nvPr/>
            </p:nvSpPr>
            <p:spPr>
              <a:xfrm>
                <a:off x="2053589" y="1756410"/>
                <a:ext cx="5210843" cy="762000"/>
              </a:xfrm>
              <a:prstGeom prst="rect">
                <a:avLst/>
              </a:prstGeom>
              <a:gradFill flip="none" rotWithShape="1">
                <a:gsLst>
                  <a:gs pos="0">
                    <a:schemeClr val="tx2">
                      <a:lumMod val="20000"/>
                      <a:lumOff val="80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like it?</a:t>
                </a:r>
              </a:p>
            </p:txBody>
          </p:sp>
          <p:sp>
            <p:nvSpPr>
              <p:cNvPr id="40" name="Pentagon 4">
                <a:extLst>
                  <a:ext uri="{FF2B5EF4-FFF2-40B4-BE49-F238E27FC236}">
                    <a16:creationId xmlns:a16="http://schemas.microsoft.com/office/drawing/2014/main" id="{5D23DB53-445B-43E3-AF11-B135DCE46F54}"/>
                  </a:ext>
                </a:extLst>
              </p:cNvPr>
              <p:cNvSpPr/>
              <p:nvPr/>
            </p:nvSpPr>
            <p:spPr>
              <a:xfrm rot="5400000">
                <a:off x="793538" y="1697248"/>
                <a:ext cx="1209677" cy="1328003"/>
              </a:xfrm>
              <a:prstGeom prst="homePlate">
                <a:avLst>
                  <a:gd name="adj" fmla="val 38591"/>
                </a:avLst>
              </a:prstGeom>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TextBox 40">
                <a:extLst>
                  <a:ext uri="{FF2B5EF4-FFF2-40B4-BE49-F238E27FC236}">
                    <a16:creationId xmlns:a16="http://schemas.microsoft.com/office/drawing/2014/main" id="{C7FA1383-91C1-4662-AD5B-F57E86A39AAA}"/>
                  </a:ext>
                </a:extLst>
              </p:cNvPr>
              <p:cNvSpPr txBox="1"/>
              <p:nvPr/>
            </p:nvSpPr>
            <p:spPr>
              <a:xfrm>
                <a:off x="855764" y="1968340"/>
                <a:ext cx="1093569" cy="584775"/>
              </a:xfrm>
              <a:prstGeom prst="rect">
                <a:avLst/>
              </a:prstGeom>
              <a:noFill/>
            </p:spPr>
            <p:txBody>
              <a:bodyPr wrap="none" rtlCol="0">
                <a:spAutoFit/>
              </a:bodyPr>
              <a:lstStyle/>
              <a:p>
                <a:pPr algn="ctr"/>
                <a:r>
                  <a:rPr lang="en-US" sz="1600" b="1" dirty="0">
                    <a:solidFill>
                      <a:schemeClr val="tx2"/>
                    </a:solidFill>
                  </a:rPr>
                  <a:t>Level 1</a:t>
                </a:r>
              </a:p>
              <a:p>
                <a:pPr algn="ctr"/>
                <a:r>
                  <a:rPr lang="en-US" sz="1600" b="1" dirty="0">
                    <a:solidFill>
                      <a:schemeClr val="tx2"/>
                    </a:solidFill>
                  </a:rPr>
                  <a:t>Reaction</a:t>
                </a:r>
              </a:p>
            </p:txBody>
          </p:sp>
        </p:grpSp>
        <p:grpSp>
          <p:nvGrpSpPr>
            <p:cNvPr id="27" name="Group 26">
              <a:extLst>
                <a:ext uri="{FF2B5EF4-FFF2-40B4-BE49-F238E27FC236}">
                  <a16:creationId xmlns:a16="http://schemas.microsoft.com/office/drawing/2014/main" id="{36BEB4B2-D742-4EAF-8E05-DC7EBB8F0462}"/>
                </a:ext>
              </a:extLst>
            </p:cNvPr>
            <p:cNvGrpSpPr/>
            <p:nvPr/>
          </p:nvGrpSpPr>
          <p:grpSpPr>
            <a:xfrm>
              <a:off x="2263140" y="2620805"/>
              <a:ext cx="6525293" cy="1238250"/>
              <a:chOff x="739140" y="2620805"/>
              <a:chExt cx="6525293" cy="1238250"/>
            </a:xfrm>
          </p:grpSpPr>
          <p:sp>
            <p:nvSpPr>
              <p:cNvPr id="36" name="Rectangle 35">
                <a:extLst>
                  <a:ext uri="{FF2B5EF4-FFF2-40B4-BE49-F238E27FC236}">
                    <a16:creationId xmlns:a16="http://schemas.microsoft.com/office/drawing/2014/main" id="{F7001696-0544-40EB-8637-1CD2A4C20E34}"/>
                  </a:ext>
                </a:extLst>
              </p:cNvPr>
              <p:cNvSpPr/>
              <p:nvPr/>
            </p:nvSpPr>
            <p:spPr>
              <a:xfrm>
                <a:off x="2053590" y="2627947"/>
                <a:ext cx="5210843" cy="7620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learn it?</a:t>
                </a:r>
              </a:p>
            </p:txBody>
          </p:sp>
          <p:sp>
            <p:nvSpPr>
              <p:cNvPr id="37"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8" name="TextBox 37">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grpSp>
          <p:nvGrpSpPr>
            <p:cNvPr id="28" name="Group 27">
              <a:extLst>
                <a:ext uri="{FF2B5EF4-FFF2-40B4-BE49-F238E27FC236}">
                  <a16:creationId xmlns:a16="http://schemas.microsoft.com/office/drawing/2014/main" id="{5B0AAC85-CE0A-4AB4-A634-49D4759582C0}"/>
                </a:ext>
              </a:extLst>
            </p:cNvPr>
            <p:cNvGrpSpPr/>
            <p:nvPr/>
          </p:nvGrpSpPr>
          <p:grpSpPr>
            <a:xfrm>
              <a:off x="2263140" y="3509012"/>
              <a:ext cx="6525293" cy="1238250"/>
              <a:chOff x="739140" y="3509012"/>
              <a:chExt cx="6525293" cy="1238250"/>
            </a:xfrm>
          </p:grpSpPr>
          <p:sp>
            <p:nvSpPr>
              <p:cNvPr id="33" name="Rectangle 32">
                <a:extLst>
                  <a:ext uri="{FF2B5EF4-FFF2-40B4-BE49-F238E27FC236}">
                    <a16:creationId xmlns:a16="http://schemas.microsoft.com/office/drawing/2014/main" id="{47B7BC7C-4214-4DE5-A18D-5908DC8F97FB}"/>
                  </a:ext>
                </a:extLst>
              </p:cNvPr>
              <p:cNvSpPr/>
              <p:nvPr/>
            </p:nvSpPr>
            <p:spPr>
              <a:xfrm>
                <a:off x="2053591" y="3513773"/>
                <a:ext cx="5210842" cy="762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transfer?</a:t>
                </a:r>
              </a:p>
            </p:txBody>
          </p:sp>
          <p:sp>
            <p:nvSpPr>
              <p:cNvPr id="34"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5" name="TextBox 34">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grpSp>
          <p:nvGrpSpPr>
            <p:cNvPr id="29" name="Group 28">
              <a:extLst>
                <a:ext uri="{FF2B5EF4-FFF2-40B4-BE49-F238E27FC236}">
                  <a16:creationId xmlns:a16="http://schemas.microsoft.com/office/drawing/2014/main" id="{3565B2D8-01AA-4191-93FB-BD190D7BC40E}"/>
                </a:ext>
              </a:extLst>
            </p:cNvPr>
            <p:cNvGrpSpPr/>
            <p:nvPr/>
          </p:nvGrpSpPr>
          <p:grpSpPr>
            <a:xfrm>
              <a:off x="2263140" y="4371024"/>
              <a:ext cx="6525293" cy="1238250"/>
              <a:chOff x="739140" y="4371024"/>
              <a:chExt cx="6525293" cy="1238250"/>
            </a:xfrm>
          </p:grpSpPr>
          <p:sp>
            <p:nvSpPr>
              <p:cNvPr id="30" name="Rectangle 29">
                <a:extLst>
                  <a:ext uri="{FF2B5EF4-FFF2-40B4-BE49-F238E27FC236}">
                    <a16:creationId xmlns:a16="http://schemas.microsoft.com/office/drawing/2014/main" id="{24CE21B4-8A26-451F-A921-E619BE0F5E29}"/>
                  </a:ext>
                </a:extLst>
              </p:cNvPr>
              <p:cNvSpPr/>
              <p:nvPr/>
            </p:nvSpPr>
            <p:spPr>
              <a:xfrm>
                <a:off x="2053591" y="4378167"/>
                <a:ext cx="5210842" cy="762000"/>
              </a:xfrm>
              <a:prstGeom prst="rect">
                <a:avLst/>
              </a:prstGeom>
              <a:gradFill flip="none" rotWithShape="1">
                <a:gsLst>
                  <a:gs pos="0">
                    <a:schemeClr val="tx2">
                      <a:lumMod val="75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result in operational impact? </a:t>
                </a:r>
              </a:p>
            </p:txBody>
          </p:sp>
          <p:sp>
            <p:nvSpPr>
              <p:cNvPr id="31"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2" name="TextBox 31">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grpSp>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Kirkpatrick’s Training Evaluation Framework</a:t>
            </a:r>
          </a:p>
        </p:txBody>
      </p:sp>
      <p:cxnSp>
        <p:nvCxnSpPr>
          <p:cNvPr id="20" name="Straight Connector 19">
            <a:extLst>
              <a:ext uri="{FF2B5EF4-FFF2-40B4-BE49-F238E27FC236}">
                <a16:creationId xmlns:a16="http://schemas.microsoft.com/office/drawing/2014/main" id="{DF6E8EA2-1C9C-4F03-A169-F928B5F05C1D}"/>
              </a:ext>
            </a:extLst>
          </p:cNvPr>
          <p:cNvCxnSpPr/>
          <p:nvPr/>
        </p:nvCxnSpPr>
        <p:spPr bwMode="auto">
          <a:xfrm>
            <a:off x="351842" y="3388524"/>
            <a:ext cx="10635175" cy="0"/>
          </a:xfrm>
          <a:prstGeom prst="line">
            <a:avLst/>
          </a:prstGeom>
          <a:ln w="76200">
            <a:solidFill>
              <a:srgbClr val="FF0000"/>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3" name="TextBox 2">
            <a:extLst>
              <a:ext uri="{FF2B5EF4-FFF2-40B4-BE49-F238E27FC236}">
                <a16:creationId xmlns:a16="http://schemas.microsoft.com/office/drawing/2014/main" id="{B9631345-F6D1-412E-AEB8-DDB96A0861E1}"/>
              </a:ext>
            </a:extLst>
          </p:cNvPr>
          <p:cNvSpPr txBox="1"/>
          <p:nvPr/>
        </p:nvSpPr>
        <p:spPr>
          <a:xfrm>
            <a:off x="8664193" y="1907420"/>
            <a:ext cx="3358314" cy="954107"/>
          </a:xfrm>
          <a:prstGeom prst="rect">
            <a:avLst/>
          </a:prstGeom>
          <a:noFill/>
        </p:spPr>
        <p:txBody>
          <a:bodyPr wrap="square" rtlCol="0">
            <a:spAutoFit/>
          </a:bodyPr>
          <a:lstStyle/>
          <a:p>
            <a:r>
              <a:rPr lang="en-US" sz="2800" dirty="0"/>
              <a:t>Most evaluations happen here</a:t>
            </a:r>
          </a:p>
        </p:txBody>
      </p:sp>
      <p:sp>
        <p:nvSpPr>
          <p:cNvPr id="50" name="TextBox 49">
            <a:extLst>
              <a:ext uri="{FF2B5EF4-FFF2-40B4-BE49-F238E27FC236}">
                <a16:creationId xmlns:a16="http://schemas.microsoft.com/office/drawing/2014/main" id="{D7F496ED-01AD-41B6-A763-7FA7498AC1B5}"/>
              </a:ext>
            </a:extLst>
          </p:cNvPr>
          <p:cNvSpPr txBox="1"/>
          <p:nvPr/>
        </p:nvSpPr>
        <p:spPr>
          <a:xfrm>
            <a:off x="8664193" y="3562185"/>
            <a:ext cx="3361521" cy="1384995"/>
          </a:xfrm>
          <a:prstGeom prst="rect">
            <a:avLst/>
          </a:prstGeom>
          <a:noFill/>
        </p:spPr>
        <p:txBody>
          <a:bodyPr wrap="square" rtlCol="0">
            <a:spAutoFit/>
          </a:bodyPr>
          <a:lstStyle/>
          <a:p>
            <a:r>
              <a:rPr lang="en-US" sz="2800" dirty="0"/>
              <a:t>These evaluations are real impact indicators</a:t>
            </a:r>
          </a:p>
        </p:txBody>
      </p:sp>
    </p:spTree>
    <p:extLst>
      <p:ext uri="{BB962C8B-B14F-4D97-AF65-F5344CB8AC3E}">
        <p14:creationId xmlns:p14="http://schemas.microsoft.com/office/powerpoint/2010/main" val="394824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Kirkpatrick Level 1</a:t>
            </a:r>
          </a:p>
        </p:txBody>
      </p:sp>
      <p:grpSp>
        <p:nvGrpSpPr>
          <p:cNvPr id="4" name="Group 3">
            <a:extLst>
              <a:ext uri="{FF2B5EF4-FFF2-40B4-BE49-F238E27FC236}">
                <a16:creationId xmlns:a16="http://schemas.microsoft.com/office/drawing/2014/main" id="{FA2EA177-B570-4887-A7B6-1F11213019D4}"/>
              </a:ext>
            </a:extLst>
          </p:cNvPr>
          <p:cNvGrpSpPr/>
          <p:nvPr/>
        </p:nvGrpSpPr>
        <p:grpSpPr>
          <a:xfrm>
            <a:off x="1905691" y="1601366"/>
            <a:ext cx="6074508" cy="1209678"/>
            <a:chOff x="734375" y="1756410"/>
            <a:chExt cx="6074508" cy="1209678"/>
          </a:xfrm>
        </p:grpSpPr>
        <p:sp>
          <p:nvSpPr>
            <p:cNvPr id="5" name="Rectangle 4">
              <a:extLst>
                <a:ext uri="{FF2B5EF4-FFF2-40B4-BE49-F238E27FC236}">
                  <a16:creationId xmlns:a16="http://schemas.microsoft.com/office/drawing/2014/main" id="{C163A2F9-BCD9-411B-B123-4B6CC9002FC1}"/>
                </a:ext>
              </a:extLst>
            </p:cNvPr>
            <p:cNvSpPr/>
            <p:nvPr/>
          </p:nvSpPr>
          <p:spPr>
            <a:xfrm>
              <a:off x="2053590" y="1756410"/>
              <a:ext cx="4755293" cy="762000"/>
            </a:xfrm>
            <a:prstGeom prst="rect">
              <a:avLst/>
            </a:prstGeom>
            <a:gradFill flip="none" rotWithShape="1">
              <a:gsLst>
                <a:gs pos="0">
                  <a:schemeClr val="tx2">
                    <a:lumMod val="20000"/>
                    <a:lumOff val="80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like it?</a:t>
              </a:r>
            </a:p>
          </p:txBody>
        </p:sp>
        <p:sp>
          <p:nvSpPr>
            <p:cNvPr id="6" name="Pentagon 4">
              <a:extLst>
                <a:ext uri="{FF2B5EF4-FFF2-40B4-BE49-F238E27FC236}">
                  <a16:creationId xmlns:a16="http://schemas.microsoft.com/office/drawing/2014/main" id="{5D23DB53-445B-43E3-AF11-B135DCE46F54}"/>
                </a:ext>
              </a:extLst>
            </p:cNvPr>
            <p:cNvSpPr/>
            <p:nvPr/>
          </p:nvSpPr>
          <p:spPr>
            <a:xfrm rot="5400000">
              <a:off x="793538" y="1697248"/>
              <a:ext cx="1209677" cy="1328003"/>
            </a:xfrm>
            <a:prstGeom prst="homePlate">
              <a:avLst>
                <a:gd name="adj" fmla="val 38591"/>
              </a:avLst>
            </a:prstGeom>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C7FA1383-91C1-4662-AD5B-F57E86A39AAA}"/>
                </a:ext>
              </a:extLst>
            </p:cNvPr>
            <p:cNvSpPr txBox="1"/>
            <p:nvPr/>
          </p:nvSpPr>
          <p:spPr>
            <a:xfrm>
              <a:off x="855764" y="1968340"/>
              <a:ext cx="1093569" cy="584775"/>
            </a:xfrm>
            <a:prstGeom prst="rect">
              <a:avLst/>
            </a:prstGeom>
            <a:noFill/>
          </p:spPr>
          <p:txBody>
            <a:bodyPr wrap="none" rtlCol="0">
              <a:spAutoFit/>
            </a:bodyPr>
            <a:lstStyle/>
            <a:p>
              <a:pPr algn="ctr"/>
              <a:r>
                <a:rPr lang="en-US" sz="1600" b="1" dirty="0">
                  <a:solidFill>
                    <a:schemeClr val="tx2"/>
                  </a:solidFill>
                </a:rPr>
                <a:t>Level 1</a:t>
              </a:r>
            </a:p>
            <a:p>
              <a:pPr algn="ctr"/>
              <a:r>
                <a:rPr lang="en-US" sz="1600" b="1" dirty="0">
                  <a:solidFill>
                    <a:schemeClr val="tx2"/>
                  </a:solidFill>
                </a:rPr>
                <a:t>Reaction</a:t>
              </a:r>
            </a:p>
          </p:txBody>
        </p:sp>
      </p:grpSp>
      <p:grpSp>
        <p:nvGrpSpPr>
          <p:cNvPr id="33" name="Group 32">
            <a:extLst>
              <a:ext uri="{FF2B5EF4-FFF2-40B4-BE49-F238E27FC236}">
                <a16:creationId xmlns:a16="http://schemas.microsoft.com/office/drawing/2014/main" id="{ED241125-81AC-4303-834F-8B734E3CF8E8}"/>
              </a:ext>
            </a:extLst>
          </p:cNvPr>
          <p:cNvGrpSpPr/>
          <p:nvPr/>
        </p:nvGrpSpPr>
        <p:grpSpPr>
          <a:xfrm rot="437693">
            <a:off x="7442354" y="1119356"/>
            <a:ext cx="3537747" cy="891011"/>
            <a:chOff x="8629307" y="1323762"/>
            <a:chExt cx="3537747" cy="891011"/>
          </a:xfrm>
        </p:grpSpPr>
        <p:sp>
          <p:nvSpPr>
            <p:cNvPr id="23" name="TextBox 22">
              <a:extLst>
                <a:ext uri="{FF2B5EF4-FFF2-40B4-BE49-F238E27FC236}">
                  <a16:creationId xmlns:a16="http://schemas.microsoft.com/office/drawing/2014/main" id="{55B6D07D-6E2A-44EF-9C3A-86BE12CFBF50}"/>
                </a:ext>
              </a:extLst>
            </p:cNvPr>
            <p:cNvSpPr txBox="1"/>
            <p:nvPr/>
          </p:nvSpPr>
          <p:spPr>
            <a:xfrm rot="20729325">
              <a:off x="8629307" y="1753108"/>
              <a:ext cx="3162645" cy="461665"/>
            </a:xfrm>
            <a:prstGeom prst="rect">
              <a:avLst/>
            </a:prstGeom>
            <a:solidFill>
              <a:schemeClr val="accent2"/>
            </a:solidFill>
          </p:spPr>
          <p:txBody>
            <a:bodyPr wrap="square" rtlCol="0">
              <a:spAutoFit/>
            </a:bodyPr>
            <a:lstStyle/>
            <a:p>
              <a:r>
                <a:rPr lang="en-US" sz="2400" b="1" dirty="0"/>
                <a:t>Easiest to Capture</a:t>
              </a:r>
            </a:p>
          </p:txBody>
        </p:sp>
        <p:sp>
          <p:nvSpPr>
            <p:cNvPr id="30" name="Right Triangle 29">
              <a:extLst>
                <a:ext uri="{FF2B5EF4-FFF2-40B4-BE49-F238E27FC236}">
                  <a16:creationId xmlns:a16="http://schemas.microsoft.com/office/drawing/2014/main" id="{B24F9758-31AB-40E5-AF48-1379749D2C92}"/>
                </a:ext>
              </a:extLst>
            </p:cNvPr>
            <p:cNvSpPr/>
            <p:nvPr/>
          </p:nvSpPr>
          <p:spPr bwMode="auto">
            <a:xfrm rot="20531090">
              <a:off x="11720658" y="1496106"/>
              <a:ext cx="446396" cy="261854"/>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ight Triangle 30">
              <a:extLst>
                <a:ext uri="{FF2B5EF4-FFF2-40B4-BE49-F238E27FC236}">
                  <a16:creationId xmlns:a16="http://schemas.microsoft.com/office/drawing/2014/main" id="{72EB5968-4353-4140-B69F-B98F3103192A}"/>
                </a:ext>
              </a:extLst>
            </p:cNvPr>
            <p:cNvSpPr/>
            <p:nvPr/>
          </p:nvSpPr>
          <p:spPr bwMode="auto">
            <a:xfrm rot="20934449" flipV="1">
              <a:off x="11688671" y="1323762"/>
              <a:ext cx="446396" cy="322381"/>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50" name="Content Placeholder 2">
            <a:extLst>
              <a:ext uri="{FF2B5EF4-FFF2-40B4-BE49-F238E27FC236}">
                <a16:creationId xmlns:a16="http://schemas.microsoft.com/office/drawing/2014/main" id="{D835791F-67C1-465D-9548-C0AAFB3ACB09}"/>
              </a:ext>
            </a:extLst>
          </p:cNvPr>
          <p:cNvSpPr>
            <a:spLocks noGrp="1"/>
          </p:cNvSpPr>
          <p:nvPr>
            <p:ph sz="quarter" idx="11"/>
          </p:nvPr>
        </p:nvSpPr>
        <p:spPr>
          <a:xfrm>
            <a:off x="460677" y="3285351"/>
            <a:ext cx="11250613" cy="2235681"/>
          </a:xfrm>
        </p:spPr>
        <p:txBody>
          <a:bodyPr/>
          <a:lstStyle/>
          <a:p>
            <a:r>
              <a:rPr lang="en-US" sz="2400" dirty="0">
                <a:latin typeface="Arial" panose="020B0604020202020204" pitchFamily="34" charset="0"/>
                <a:cs typeface="Arial" panose="020B0604020202020204" pitchFamily="34" charset="0"/>
              </a:rPr>
              <a:t>Measures reactions to the learning product</a:t>
            </a:r>
          </a:p>
          <a:p>
            <a:pPr lvl="1"/>
            <a:r>
              <a:rPr lang="en-US" sz="2000" dirty="0">
                <a:latin typeface="Arial" panose="020B0604020202020204" pitchFamily="34" charset="0"/>
                <a:cs typeface="Arial" panose="020B0604020202020204" pitchFamily="34" charset="0"/>
              </a:rPr>
              <a:t>Survey/Questionnaire-based</a:t>
            </a:r>
          </a:p>
          <a:p>
            <a:pPr lvl="1"/>
            <a:r>
              <a:rPr lang="en-US" sz="2000" dirty="0">
                <a:latin typeface="Arial" panose="020B0604020202020204" pitchFamily="34" charset="0"/>
                <a:cs typeface="Arial" panose="020B0604020202020204" pitchFamily="34" charset="0"/>
              </a:rPr>
              <a:t>Individual responses</a:t>
            </a:r>
          </a:p>
          <a:p>
            <a:pPr lvl="1"/>
            <a:r>
              <a:rPr lang="en-US" sz="2000" dirty="0">
                <a:latin typeface="Arial" panose="020B0604020202020204" pitchFamily="34" charset="0"/>
                <a:cs typeface="Arial" panose="020B0604020202020204" pitchFamily="34" charset="0"/>
              </a:rPr>
              <a:t>Affective reactions: was training engaging/fun</a:t>
            </a:r>
          </a:p>
          <a:p>
            <a:pPr lvl="1"/>
            <a:r>
              <a:rPr lang="en-US" sz="2000" dirty="0">
                <a:latin typeface="Arial" panose="020B0604020202020204" pitchFamily="34" charset="0"/>
                <a:cs typeface="Arial" panose="020B0604020202020204" pitchFamily="34" charset="0"/>
              </a:rPr>
              <a:t>Perceived utility: value of training</a:t>
            </a:r>
          </a:p>
        </p:txBody>
      </p:sp>
      <p:sp>
        <p:nvSpPr>
          <p:cNvPr id="3" name="Rectangle: Rounded Corners 2">
            <a:extLst>
              <a:ext uri="{FF2B5EF4-FFF2-40B4-BE49-F238E27FC236}">
                <a16:creationId xmlns:a16="http://schemas.microsoft.com/office/drawing/2014/main" id="{E0192F59-F9B9-4CB9-9484-124385190F5B}"/>
              </a:ext>
            </a:extLst>
          </p:cNvPr>
          <p:cNvSpPr/>
          <p:nvPr/>
        </p:nvSpPr>
        <p:spPr bwMode="auto">
          <a:xfrm>
            <a:off x="7931412" y="3327362"/>
            <a:ext cx="3913631" cy="1600200"/>
          </a:xfrm>
          <a:prstGeom prst="roundRect">
            <a:avLst/>
          </a:prstGeom>
          <a:solidFill>
            <a:schemeClr val="accent2">
              <a:lumMod val="60000"/>
              <a:lumOff val="4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Utility reactions correlated to Level 2 and 3 outcomes more so than Affective reactions</a:t>
            </a:r>
          </a:p>
          <a:p>
            <a:pPr marL="0" marR="0" indent="0" algn="r" defTabSz="914400" rtl="0" eaLnBrk="1" fontAlgn="base" latinLnBrk="0" hangingPunct="1">
              <a:lnSpc>
                <a:spcPct val="100000"/>
              </a:lnSpc>
              <a:spcBef>
                <a:spcPct val="0"/>
              </a:spcBef>
              <a:spcAft>
                <a:spcPct val="0"/>
              </a:spcAft>
              <a:buClrTx/>
              <a:buSzTx/>
              <a:buFontTx/>
              <a:buNone/>
              <a:tabLst/>
            </a:pPr>
            <a:r>
              <a:rPr lang="en-US" sz="2000" dirty="0"/>
              <a:t>(</a:t>
            </a:r>
            <a:r>
              <a:rPr lang="en-US" sz="2000" dirty="0" err="1"/>
              <a:t>Alliger</a:t>
            </a:r>
            <a:r>
              <a:rPr lang="en-US" sz="2000" dirty="0"/>
              <a:t> et al., 1998)</a:t>
            </a:r>
            <a:endParaRPr kumimoji="0" lang="en-US" sz="20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229328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Kirkpatrick Level 2</a:t>
            </a:r>
          </a:p>
        </p:txBody>
      </p:sp>
      <p:grpSp>
        <p:nvGrpSpPr>
          <p:cNvPr id="16" name="Group 15">
            <a:extLst>
              <a:ext uri="{FF2B5EF4-FFF2-40B4-BE49-F238E27FC236}">
                <a16:creationId xmlns:a16="http://schemas.microsoft.com/office/drawing/2014/main" id="{36BEB4B2-D742-4EAF-8E05-DC7EBB8F0462}"/>
              </a:ext>
            </a:extLst>
          </p:cNvPr>
          <p:cNvGrpSpPr/>
          <p:nvPr/>
        </p:nvGrpSpPr>
        <p:grpSpPr>
          <a:xfrm>
            <a:off x="2872924" y="1531987"/>
            <a:ext cx="6217229" cy="1238250"/>
            <a:chOff x="739140" y="2620805"/>
            <a:chExt cx="6525293" cy="1238250"/>
          </a:xfrm>
        </p:grpSpPr>
        <p:sp>
          <p:nvSpPr>
            <p:cNvPr id="26" name="Rectangle 25">
              <a:extLst>
                <a:ext uri="{FF2B5EF4-FFF2-40B4-BE49-F238E27FC236}">
                  <a16:creationId xmlns:a16="http://schemas.microsoft.com/office/drawing/2014/main" id="{F7001696-0544-40EB-8637-1CD2A4C20E34}"/>
                </a:ext>
              </a:extLst>
            </p:cNvPr>
            <p:cNvSpPr/>
            <p:nvPr/>
          </p:nvSpPr>
          <p:spPr>
            <a:xfrm>
              <a:off x="2053590" y="2627947"/>
              <a:ext cx="5210843" cy="7620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learn it?</a:t>
              </a:r>
            </a:p>
          </p:txBody>
        </p:sp>
        <p:sp>
          <p:nvSpPr>
            <p:cNvPr id="28"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9" name="TextBox 28">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sp>
        <p:nvSpPr>
          <p:cNvPr id="27" name="TextBox 26">
            <a:extLst>
              <a:ext uri="{FF2B5EF4-FFF2-40B4-BE49-F238E27FC236}">
                <a16:creationId xmlns:a16="http://schemas.microsoft.com/office/drawing/2014/main" id="{C922B833-A18F-45BA-AFD9-FC54EAD939C7}"/>
              </a:ext>
            </a:extLst>
          </p:cNvPr>
          <p:cNvSpPr txBox="1"/>
          <p:nvPr/>
        </p:nvSpPr>
        <p:spPr>
          <a:xfrm>
            <a:off x="5488661" y="6262667"/>
            <a:ext cx="3910818" cy="369332"/>
          </a:xfrm>
          <a:prstGeom prst="rect">
            <a:avLst/>
          </a:prstGeom>
          <a:noFill/>
        </p:spPr>
        <p:txBody>
          <a:bodyPr wrap="square" rtlCol="0">
            <a:spAutoFit/>
          </a:bodyPr>
          <a:lstStyle/>
          <a:p>
            <a:pPr algn="r"/>
            <a:r>
              <a:rPr lang="en-US" sz="1800" baseline="30000" dirty="0"/>
              <a:t>1</a:t>
            </a:r>
            <a:r>
              <a:rPr lang="en-US" sz="1800" dirty="0"/>
              <a:t>Bersin, 2003</a:t>
            </a:r>
          </a:p>
        </p:txBody>
      </p:sp>
      <p:grpSp>
        <p:nvGrpSpPr>
          <p:cNvPr id="34" name="Group 33">
            <a:extLst>
              <a:ext uri="{FF2B5EF4-FFF2-40B4-BE49-F238E27FC236}">
                <a16:creationId xmlns:a16="http://schemas.microsoft.com/office/drawing/2014/main" id="{01BC825F-0C65-49FE-AA01-74D70AEDFF89}"/>
              </a:ext>
            </a:extLst>
          </p:cNvPr>
          <p:cNvGrpSpPr/>
          <p:nvPr/>
        </p:nvGrpSpPr>
        <p:grpSpPr>
          <a:xfrm rot="472507">
            <a:off x="7364535" y="1239057"/>
            <a:ext cx="3165970" cy="843678"/>
            <a:chOff x="9001084" y="1323762"/>
            <a:chExt cx="3165970" cy="843678"/>
          </a:xfrm>
        </p:grpSpPr>
        <p:sp>
          <p:nvSpPr>
            <p:cNvPr id="35" name="TextBox 34">
              <a:extLst>
                <a:ext uri="{FF2B5EF4-FFF2-40B4-BE49-F238E27FC236}">
                  <a16:creationId xmlns:a16="http://schemas.microsoft.com/office/drawing/2014/main" id="{7025F0B9-B783-460B-9F58-C2C3F98E34FA}"/>
                </a:ext>
              </a:extLst>
            </p:cNvPr>
            <p:cNvSpPr txBox="1"/>
            <p:nvPr/>
          </p:nvSpPr>
          <p:spPr>
            <a:xfrm rot="20729325">
              <a:off x="9001084" y="1705775"/>
              <a:ext cx="2784842" cy="461665"/>
            </a:xfrm>
            <a:prstGeom prst="rect">
              <a:avLst/>
            </a:prstGeom>
            <a:solidFill>
              <a:schemeClr val="accent2"/>
            </a:solidFill>
          </p:spPr>
          <p:txBody>
            <a:bodyPr wrap="square" rtlCol="0">
              <a:spAutoFit/>
            </a:bodyPr>
            <a:lstStyle/>
            <a:p>
              <a:r>
                <a:rPr lang="en-US" sz="2400" b="1" dirty="0"/>
                <a:t>Most Popular</a:t>
              </a:r>
              <a:r>
                <a:rPr lang="en-US" sz="2400" b="1" baseline="30000" dirty="0"/>
                <a:t>1</a:t>
              </a:r>
              <a:endParaRPr lang="en-US" sz="2400" b="1" dirty="0"/>
            </a:p>
          </p:txBody>
        </p:sp>
        <p:sp>
          <p:nvSpPr>
            <p:cNvPr id="36" name="Right Triangle 35">
              <a:extLst>
                <a:ext uri="{FF2B5EF4-FFF2-40B4-BE49-F238E27FC236}">
                  <a16:creationId xmlns:a16="http://schemas.microsoft.com/office/drawing/2014/main" id="{01B19E90-4A93-46C6-AA14-E5217DE2229A}"/>
                </a:ext>
              </a:extLst>
            </p:cNvPr>
            <p:cNvSpPr/>
            <p:nvPr/>
          </p:nvSpPr>
          <p:spPr bwMode="auto">
            <a:xfrm rot="20531090">
              <a:off x="11720658" y="1496106"/>
              <a:ext cx="446396" cy="261854"/>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Right Triangle 36">
              <a:extLst>
                <a:ext uri="{FF2B5EF4-FFF2-40B4-BE49-F238E27FC236}">
                  <a16:creationId xmlns:a16="http://schemas.microsoft.com/office/drawing/2014/main" id="{C2388C91-2A9D-4C75-BBEE-DE245C002418}"/>
                </a:ext>
              </a:extLst>
            </p:cNvPr>
            <p:cNvSpPr/>
            <p:nvPr/>
          </p:nvSpPr>
          <p:spPr bwMode="auto">
            <a:xfrm rot="20934449" flipV="1">
              <a:off x="11688671" y="1323762"/>
              <a:ext cx="446396" cy="322381"/>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50" name="Content Placeholder 2">
            <a:extLst>
              <a:ext uri="{FF2B5EF4-FFF2-40B4-BE49-F238E27FC236}">
                <a16:creationId xmlns:a16="http://schemas.microsoft.com/office/drawing/2014/main" id="{8291F7E3-809E-4C30-A687-03A0D6DBBDC1}"/>
              </a:ext>
            </a:extLst>
          </p:cNvPr>
          <p:cNvSpPr>
            <a:spLocks noGrp="1"/>
          </p:cNvSpPr>
          <p:nvPr>
            <p:ph sz="quarter" idx="11"/>
          </p:nvPr>
        </p:nvSpPr>
        <p:spPr>
          <a:xfrm>
            <a:off x="470693" y="3643227"/>
            <a:ext cx="11250613" cy="2235681"/>
          </a:xfrm>
        </p:spPr>
        <p:txBody>
          <a:bodyPr/>
          <a:lstStyle/>
          <a:p>
            <a:pPr marL="0" indent="0">
              <a:buNone/>
            </a:pPr>
            <a:r>
              <a:rPr lang="en-US" sz="2400" dirty="0">
                <a:latin typeface="Arial" panose="020B0604020202020204" pitchFamily="34" charset="0"/>
                <a:cs typeface="Arial" panose="020B0604020202020204" pitchFamily="34" charset="0"/>
              </a:rPr>
              <a:t>Measures learning gained </a:t>
            </a:r>
            <a:r>
              <a:rPr lang="en-US" sz="2400" i="1" u="sng" dirty="0">
                <a:latin typeface="Arial" panose="020B0604020202020204" pitchFamily="34" charset="0"/>
                <a:cs typeface="Arial" panose="020B0604020202020204" pitchFamily="34" charset="0"/>
              </a:rPr>
              <a:t>relative to training objectives</a:t>
            </a:r>
          </a:p>
          <a:p>
            <a:pPr lvl="1"/>
            <a:r>
              <a:rPr lang="en-US" sz="2000" dirty="0">
                <a:latin typeface="Arial" panose="020B0604020202020204" pitchFamily="34" charset="0"/>
                <a:cs typeface="Arial" panose="020B0604020202020204" pitchFamily="34" charset="0"/>
              </a:rPr>
              <a:t>Pre/Post comparisons – Immediate / Knowledge retention</a:t>
            </a:r>
          </a:p>
          <a:p>
            <a:pPr lvl="1"/>
            <a:r>
              <a:rPr lang="en-US" sz="2000" dirty="0">
                <a:latin typeface="Arial" panose="020B0604020202020204" pitchFamily="34" charset="0"/>
                <a:cs typeface="Arial" panose="020B0604020202020204" pitchFamily="34" charset="0"/>
              </a:rPr>
              <a:t>Checks on learning</a:t>
            </a:r>
          </a:p>
          <a:p>
            <a:pPr lvl="1"/>
            <a:r>
              <a:rPr lang="en-US" sz="2000" dirty="0">
                <a:latin typeface="Arial" panose="020B0604020202020204" pitchFamily="34" charset="0"/>
                <a:cs typeface="Arial" panose="020B0604020202020204" pitchFamily="34" charset="0"/>
              </a:rPr>
              <a:t>Capture learning gains and diagnostics for identifying training deficiencies</a:t>
            </a:r>
          </a:p>
          <a:p>
            <a:pPr lvl="1"/>
            <a:r>
              <a:rPr lang="en-US" sz="2000" dirty="0">
                <a:latin typeface="Arial" panose="020B0604020202020204" pitchFamily="34" charset="0"/>
                <a:cs typeface="Arial" panose="020B0604020202020204" pitchFamily="34" charset="0"/>
              </a:rPr>
              <a:t>Questionnaire-based; Observation/Performance-based</a:t>
            </a:r>
          </a:p>
          <a:p>
            <a:pPr lvl="2"/>
            <a:r>
              <a:rPr lang="en-US" dirty="0">
                <a:latin typeface="Arial" panose="020B0604020202020204" pitchFamily="34" charset="0"/>
                <a:cs typeface="Arial" panose="020B0604020202020204" pitchFamily="34" charset="0"/>
              </a:rPr>
              <a:t>‘Can Do’ behavioral skill tests</a:t>
            </a:r>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34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Content Placeholder 3"/>
          <p:cNvSpPr>
            <a:spLocks noGrp="1"/>
          </p:cNvSpPr>
          <p:nvPr>
            <p:ph sz="quarter" idx="11"/>
          </p:nvPr>
        </p:nvSpPr>
        <p:spPr/>
        <p:txBody>
          <a:bodyPr/>
          <a:lstStyle/>
          <a:p>
            <a:r>
              <a:rPr lang="en-US" dirty="0">
                <a:latin typeface="Arial" panose="020B0604020202020204" pitchFamily="34" charset="0"/>
                <a:cs typeface="Arial" panose="020B0604020202020204" pitchFamily="34" charset="0"/>
              </a:rPr>
              <a:t>Introduction</a:t>
            </a:r>
          </a:p>
          <a:p>
            <a:r>
              <a:rPr lang="en-US" sz="2800" dirty="0">
                <a:solidFill>
                  <a:schemeClr val="tx1"/>
                </a:solidFill>
                <a:latin typeface="Arial" panose="020B0604020202020204" pitchFamily="34" charset="0"/>
                <a:cs typeface="Arial" panose="020B0604020202020204" pitchFamily="34" charset="0"/>
              </a:rPr>
              <a:t>Operational Impact using Kirkpatrick’s Evaluation Framework </a:t>
            </a:r>
          </a:p>
          <a:p>
            <a:r>
              <a:rPr lang="en-US" sz="2800" dirty="0">
                <a:solidFill>
                  <a:schemeClr val="tx1"/>
                </a:solidFill>
                <a:latin typeface="Arial" panose="020B0604020202020204" pitchFamily="34" charset="0"/>
                <a:cs typeface="Arial" panose="020B0604020202020204" pitchFamily="34" charset="0"/>
              </a:rPr>
              <a:t>Re-Framing Evaluation Towards Operational Impact</a:t>
            </a:r>
          </a:p>
          <a:p>
            <a:r>
              <a:rPr lang="en-US" dirty="0">
                <a:latin typeface="Arial" panose="020B0604020202020204" pitchFamily="34" charset="0"/>
                <a:cs typeface="Arial" panose="020B0604020202020204" pitchFamily="34" charset="0"/>
              </a:rPr>
              <a:t>Use Case Examples</a:t>
            </a:r>
          </a:p>
          <a:p>
            <a:r>
              <a:rPr lang="en-US" dirty="0">
                <a:latin typeface="Arial" panose="020B0604020202020204" pitchFamily="34" charset="0"/>
                <a:cs typeface="Arial" panose="020B0604020202020204" pitchFamily="34" charset="0"/>
              </a:rPr>
              <a:t>Conclusions</a:t>
            </a:r>
          </a:p>
        </p:txBody>
      </p:sp>
    </p:spTree>
    <p:extLst>
      <p:ext uri="{BB962C8B-B14F-4D97-AF65-F5344CB8AC3E}">
        <p14:creationId xmlns:p14="http://schemas.microsoft.com/office/powerpoint/2010/main" val="100866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Kirkpatrick Level 3</a:t>
            </a:r>
          </a:p>
        </p:txBody>
      </p:sp>
      <p:sp>
        <p:nvSpPr>
          <p:cNvPr id="27" name="TextBox 26">
            <a:extLst>
              <a:ext uri="{FF2B5EF4-FFF2-40B4-BE49-F238E27FC236}">
                <a16:creationId xmlns:a16="http://schemas.microsoft.com/office/drawing/2014/main" id="{C922B833-A18F-45BA-AFD9-FC54EAD939C7}"/>
              </a:ext>
            </a:extLst>
          </p:cNvPr>
          <p:cNvSpPr txBox="1"/>
          <p:nvPr/>
        </p:nvSpPr>
        <p:spPr>
          <a:xfrm>
            <a:off x="5488661" y="6262667"/>
            <a:ext cx="3910818" cy="369332"/>
          </a:xfrm>
          <a:prstGeom prst="rect">
            <a:avLst/>
          </a:prstGeom>
          <a:noFill/>
        </p:spPr>
        <p:txBody>
          <a:bodyPr wrap="square" rtlCol="0">
            <a:spAutoFit/>
          </a:bodyPr>
          <a:lstStyle/>
          <a:p>
            <a:pPr algn="r"/>
            <a:r>
              <a:rPr lang="en-US" sz="1800" baseline="30000" dirty="0"/>
              <a:t>2</a:t>
            </a:r>
            <a:r>
              <a:rPr lang="en-US" sz="1800" dirty="0"/>
              <a:t>Kirkpatrick &amp; Kirkpatrick, 2006</a:t>
            </a:r>
            <a:endParaRPr lang="en-US" sz="1800" baseline="30000" dirty="0"/>
          </a:p>
        </p:txBody>
      </p:sp>
      <p:grpSp>
        <p:nvGrpSpPr>
          <p:cNvPr id="26" name="Group 25">
            <a:extLst>
              <a:ext uri="{FF2B5EF4-FFF2-40B4-BE49-F238E27FC236}">
                <a16:creationId xmlns:a16="http://schemas.microsoft.com/office/drawing/2014/main" id="{5B0AAC85-CE0A-4AB4-A634-49D4759582C0}"/>
              </a:ext>
            </a:extLst>
          </p:cNvPr>
          <p:cNvGrpSpPr/>
          <p:nvPr/>
        </p:nvGrpSpPr>
        <p:grpSpPr>
          <a:xfrm>
            <a:off x="2831452" y="1408510"/>
            <a:ext cx="6217229" cy="1238250"/>
            <a:chOff x="739140" y="3509012"/>
            <a:chExt cx="6525293" cy="1238250"/>
          </a:xfrm>
        </p:grpSpPr>
        <p:sp>
          <p:nvSpPr>
            <p:cNvPr id="32" name="Rectangle 31">
              <a:extLst>
                <a:ext uri="{FF2B5EF4-FFF2-40B4-BE49-F238E27FC236}">
                  <a16:creationId xmlns:a16="http://schemas.microsoft.com/office/drawing/2014/main" id="{47B7BC7C-4214-4DE5-A18D-5908DC8F97FB}"/>
                </a:ext>
              </a:extLst>
            </p:cNvPr>
            <p:cNvSpPr/>
            <p:nvPr/>
          </p:nvSpPr>
          <p:spPr>
            <a:xfrm>
              <a:off x="2053591" y="3513773"/>
              <a:ext cx="5210842" cy="762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transfer?</a:t>
              </a:r>
            </a:p>
          </p:txBody>
        </p:sp>
        <p:sp>
          <p:nvSpPr>
            <p:cNvPr id="33"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4" name="TextBox 33">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sp>
        <p:nvSpPr>
          <p:cNvPr id="50" name="Content Placeholder 2">
            <a:extLst>
              <a:ext uri="{FF2B5EF4-FFF2-40B4-BE49-F238E27FC236}">
                <a16:creationId xmlns:a16="http://schemas.microsoft.com/office/drawing/2014/main" id="{8291F7E3-809E-4C30-A687-03A0D6DBBDC1}"/>
              </a:ext>
            </a:extLst>
          </p:cNvPr>
          <p:cNvSpPr>
            <a:spLocks noGrp="1"/>
          </p:cNvSpPr>
          <p:nvPr>
            <p:ph sz="quarter" idx="11"/>
          </p:nvPr>
        </p:nvSpPr>
        <p:spPr>
          <a:xfrm>
            <a:off x="314761" y="3509430"/>
            <a:ext cx="11250613" cy="2235681"/>
          </a:xfrm>
        </p:spPr>
        <p:txBody>
          <a:bodyPr/>
          <a:lstStyle/>
          <a:p>
            <a:pPr marL="0" indent="0">
              <a:buNone/>
            </a:pPr>
            <a:r>
              <a:rPr lang="en-US" sz="2400" dirty="0">
                <a:latin typeface="Arial" panose="020B0604020202020204" pitchFamily="34" charset="0"/>
                <a:cs typeface="Arial" panose="020B0604020202020204" pitchFamily="34" charset="0"/>
              </a:rPr>
              <a:t>Measures changes in a transfer/application</a:t>
            </a:r>
          </a:p>
          <a:p>
            <a:pPr lvl="1"/>
            <a:r>
              <a:rPr lang="en-US" sz="2000" dirty="0">
                <a:latin typeface="Arial" panose="020B0604020202020204" pitchFamily="34" charset="0"/>
                <a:cs typeface="Arial" panose="020B0604020202020204" pitchFamily="34" charset="0"/>
              </a:rPr>
              <a:t>Does learning get put into practice? improve task performance?</a:t>
            </a:r>
          </a:p>
          <a:p>
            <a:pPr lvl="1"/>
            <a:r>
              <a:rPr lang="en-US" sz="2000" dirty="0">
                <a:latin typeface="Arial" panose="020B0604020202020204" pitchFamily="34" charset="0"/>
                <a:cs typeface="Arial" panose="020B0604020202020204" pitchFamily="34" charset="0"/>
              </a:rPr>
              <a:t>Capture learning gains and diagnostics for identifying training deficiencies</a:t>
            </a:r>
          </a:p>
          <a:p>
            <a:pPr lvl="1"/>
            <a:r>
              <a:rPr lang="en-US" sz="2000" dirty="0">
                <a:latin typeface="Arial" panose="020B0604020202020204" pitchFamily="34" charset="0"/>
                <a:cs typeface="Arial" panose="020B0604020202020204" pitchFamily="34" charset="0"/>
              </a:rPr>
              <a:t>Observation/ Performance-based; Self-Assessments</a:t>
            </a:r>
          </a:p>
          <a:p>
            <a:pPr lvl="2"/>
            <a:r>
              <a:rPr lang="en-US" dirty="0">
                <a:latin typeface="Arial" panose="020B0604020202020204" pitchFamily="34" charset="0"/>
                <a:cs typeface="Arial" panose="020B0604020202020204" pitchFamily="34" charset="0"/>
              </a:rPr>
              <a:t>‘Does do’ / application of behavioral skills tests in transfer/operational environment</a:t>
            </a:r>
          </a:p>
          <a:p>
            <a:pPr marL="1219170" lvl="2" indent="0">
              <a:buNone/>
            </a:pPr>
            <a:endParaRPr lang="en-US" sz="16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A5DCCCD0-BB00-4C16-A37A-03313EF0A026}"/>
              </a:ext>
            </a:extLst>
          </p:cNvPr>
          <p:cNvGrpSpPr/>
          <p:nvPr/>
        </p:nvGrpSpPr>
        <p:grpSpPr>
          <a:xfrm rot="464267">
            <a:off x="7254878" y="1035031"/>
            <a:ext cx="3624610" cy="902070"/>
            <a:chOff x="8542444" y="1323762"/>
            <a:chExt cx="3624610" cy="902070"/>
          </a:xfrm>
        </p:grpSpPr>
        <p:sp>
          <p:nvSpPr>
            <p:cNvPr id="19" name="TextBox 18">
              <a:extLst>
                <a:ext uri="{FF2B5EF4-FFF2-40B4-BE49-F238E27FC236}">
                  <a16:creationId xmlns:a16="http://schemas.microsoft.com/office/drawing/2014/main" id="{B3B89F77-6A05-45F7-AFC2-031F2804E5A3}"/>
                </a:ext>
              </a:extLst>
            </p:cNvPr>
            <p:cNvSpPr txBox="1"/>
            <p:nvPr/>
          </p:nvSpPr>
          <p:spPr>
            <a:xfrm rot="20729325">
              <a:off x="8542444" y="1764167"/>
              <a:ext cx="3250916" cy="461665"/>
            </a:xfrm>
            <a:prstGeom prst="rect">
              <a:avLst/>
            </a:prstGeom>
            <a:solidFill>
              <a:schemeClr val="accent2"/>
            </a:solidFill>
          </p:spPr>
          <p:txBody>
            <a:bodyPr wrap="square" rtlCol="0">
              <a:spAutoFit/>
            </a:bodyPr>
            <a:lstStyle/>
            <a:p>
              <a:r>
                <a:rPr lang="en-US" sz="2400" b="1" dirty="0"/>
                <a:t>“Forgotten Level”</a:t>
              </a:r>
              <a:r>
                <a:rPr lang="en-US" sz="2400" b="1" baseline="30000" dirty="0"/>
                <a:t>2</a:t>
              </a:r>
              <a:endParaRPr lang="en-US" sz="2400" b="1" dirty="0"/>
            </a:p>
          </p:txBody>
        </p:sp>
        <p:sp>
          <p:nvSpPr>
            <p:cNvPr id="20" name="Right Triangle 19">
              <a:extLst>
                <a:ext uri="{FF2B5EF4-FFF2-40B4-BE49-F238E27FC236}">
                  <a16:creationId xmlns:a16="http://schemas.microsoft.com/office/drawing/2014/main" id="{F870BD68-1487-445A-9895-D407F780AF92}"/>
                </a:ext>
              </a:extLst>
            </p:cNvPr>
            <p:cNvSpPr/>
            <p:nvPr/>
          </p:nvSpPr>
          <p:spPr bwMode="auto">
            <a:xfrm rot="20531090">
              <a:off x="11720658" y="1496106"/>
              <a:ext cx="446396" cy="261854"/>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ight Triangle 20">
              <a:extLst>
                <a:ext uri="{FF2B5EF4-FFF2-40B4-BE49-F238E27FC236}">
                  <a16:creationId xmlns:a16="http://schemas.microsoft.com/office/drawing/2014/main" id="{0051A841-0C6B-4913-974B-C662A901B786}"/>
                </a:ext>
              </a:extLst>
            </p:cNvPr>
            <p:cNvSpPr/>
            <p:nvPr/>
          </p:nvSpPr>
          <p:spPr bwMode="auto">
            <a:xfrm rot="20934449" flipV="1">
              <a:off x="11688671" y="1323762"/>
              <a:ext cx="446396" cy="322381"/>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3693858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Kirkpatrick Level 4</a:t>
            </a:r>
          </a:p>
        </p:txBody>
      </p:sp>
      <p:sp>
        <p:nvSpPr>
          <p:cNvPr id="27" name="TextBox 26">
            <a:extLst>
              <a:ext uri="{FF2B5EF4-FFF2-40B4-BE49-F238E27FC236}">
                <a16:creationId xmlns:a16="http://schemas.microsoft.com/office/drawing/2014/main" id="{C922B833-A18F-45BA-AFD9-FC54EAD939C7}"/>
              </a:ext>
            </a:extLst>
          </p:cNvPr>
          <p:cNvSpPr txBox="1"/>
          <p:nvPr/>
        </p:nvSpPr>
        <p:spPr>
          <a:xfrm>
            <a:off x="6078248" y="6482038"/>
            <a:ext cx="3910818" cy="307777"/>
          </a:xfrm>
          <a:prstGeom prst="rect">
            <a:avLst/>
          </a:prstGeom>
          <a:noFill/>
        </p:spPr>
        <p:txBody>
          <a:bodyPr wrap="square" rtlCol="0">
            <a:spAutoFit/>
          </a:bodyPr>
          <a:lstStyle/>
          <a:p>
            <a:pPr algn="r"/>
            <a:r>
              <a:rPr lang="en-US" sz="1400" baseline="30000" dirty="0"/>
              <a:t>2</a:t>
            </a:r>
            <a:r>
              <a:rPr lang="en-US" sz="1400" dirty="0"/>
              <a:t>Kirkpatrick &amp; Kirkpatrick, 2006</a:t>
            </a:r>
            <a:endParaRPr lang="en-US" sz="1400" baseline="30000" dirty="0"/>
          </a:p>
        </p:txBody>
      </p:sp>
      <p:sp>
        <p:nvSpPr>
          <p:cNvPr id="50" name="Content Placeholder 2">
            <a:extLst>
              <a:ext uri="{FF2B5EF4-FFF2-40B4-BE49-F238E27FC236}">
                <a16:creationId xmlns:a16="http://schemas.microsoft.com/office/drawing/2014/main" id="{8291F7E3-809E-4C30-A687-03A0D6DBBDC1}"/>
              </a:ext>
            </a:extLst>
          </p:cNvPr>
          <p:cNvSpPr>
            <a:spLocks noGrp="1"/>
          </p:cNvSpPr>
          <p:nvPr>
            <p:ph sz="quarter" idx="11"/>
          </p:nvPr>
        </p:nvSpPr>
        <p:spPr>
          <a:xfrm>
            <a:off x="535787" y="2787910"/>
            <a:ext cx="11250613" cy="2235681"/>
          </a:xfrm>
        </p:spPr>
        <p:txBody>
          <a:bodyPr/>
          <a:lstStyle/>
          <a:p>
            <a:pPr marL="0" indent="0">
              <a:buNone/>
            </a:pPr>
            <a:r>
              <a:rPr lang="en-US" sz="2400" dirty="0">
                <a:latin typeface="Arial" panose="020B0604020202020204" pitchFamily="34" charset="0"/>
                <a:cs typeface="Arial" panose="020B0604020202020204" pitchFamily="34" charset="0"/>
              </a:rPr>
              <a:t>Measures results of training on mission impact</a:t>
            </a:r>
          </a:p>
          <a:p>
            <a:pPr lvl="1"/>
            <a:r>
              <a:rPr lang="en-US" sz="2000" dirty="0">
                <a:latin typeface="Arial" panose="020B0604020202020204" pitchFamily="34" charset="0"/>
                <a:cs typeface="Arial" panose="020B0604020202020204" pitchFamily="34" charset="0"/>
              </a:rPr>
              <a:t>Improvement in mission effectiveness/efficiency as result of training?</a:t>
            </a:r>
          </a:p>
          <a:p>
            <a:pPr lvl="1"/>
            <a:r>
              <a:rPr lang="en-US" sz="2000" dirty="0">
                <a:latin typeface="Arial" panose="020B0604020202020204" pitchFamily="34" charset="0"/>
                <a:cs typeface="Arial" panose="020B0604020202020204" pitchFamily="34" charset="0"/>
              </a:rPr>
              <a:t>Quantify by metric: money / time / lives saved / productivity gains</a:t>
            </a:r>
          </a:p>
          <a:p>
            <a:pPr lvl="1"/>
            <a:r>
              <a:rPr lang="en-US" sz="2000" dirty="0">
                <a:latin typeface="Arial" panose="020B0604020202020204" pitchFamily="34" charset="0"/>
                <a:cs typeface="Arial" panose="020B0604020202020204" pitchFamily="34" charset="0"/>
              </a:rPr>
              <a:t>Observation/ Performance-based</a:t>
            </a:r>
          </a:p>
          <a:p>
            <a:pPr lvl="2"/>
            <a:r>
              <a:rPr lang="en-US" dirty="0">
                <a:latin typeface="Arial" panose="020B0604020202020204" pitchFamily="34" charset="0"/>
                <a:cs typeface="Arial" panose="020B0604020202020204" pitchFamily="34" charset="0"/>
              </a:rPr>
              <a:t>Collective Evaluation – more than an Individual</a:t>
            </a:r>
          </a:p>
        </p:txBody>
      </p:sp>
      <p:grpSp>
        <p:nvGrpSpPr>
          <p:cNvPr id="36" name="Group 35">
            <a:extLst>
              <a:ext uri="{FF2B5EF4-FFF2-40B4-BE49-F238E27FC236}">
                <a16:creationId xmlns:a16="http://schemas.microsoft.com/office/drawing/2014/main" id="{3565B2D8-01AA-4191-93FB-BD190D7BC40E}"/>
              </a:ext>
            </a:extLst>
          </p:cNvPr>
          <p:cNvGrpSpPr/>
          <p:nvPr/>
        </p:nvGrpSpPr>
        <p:grpSpPr>
          <a:xfrm>
            <a:off x="2715409" y="1351284"/>
            <a:ext cx="6217229" cy="1238250"/>
            <a:chOff x="739140" y="4371024"/>
            <a:chExt cx="6525293" cy="1238250"/>
          </a:xfrm>
        </p:grpSpPr>
        <p:sp>
          <p:nvSpPr>
            <p:cNvPr id="37" name="Rectangle 36">
              <a:extLst>
                <a:ext uri="{FF2B5EF4-FFF2-40B4-BE49-F238E27FC236}">
                  <a16:creationId xmlns:a16="http://schemas.microsoft.com/office/drawing/2014/main" id="{24CE21B4-8A26-451F-A921-E619BE0F5E29}"/>
                </a:ext>
              </a:extLst>
            </p:cNvPr>
            <p:cNvSpPr/>
            <p:nvPr/>
          </p:nvSpPr>
          <p:spPr>
            <a:xfrm>
              <a:off x="2053591" y="4378167"/>
              <a:ext cx="5210842" cy="762000"/>
            </a:xfrm>
            <a:prstGeom prst="rect">
              <a:avLst/>
            </a:prstGeom>
            <a:gradFill flip="none" rotWithShape="1">
              <a:gsLst>
                <a:gs pos="0">
                  <a:schemeClr val="tx2">
                    <a:lumMod val="75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result in operational impact? </a:t>
              </a:r>
            </a:p>
          </p:txBody>
        </p:sp>
        <p:sp>
          <p:nvSpPr>
            <p:cNvPr id="38"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9" name="TextBox 38">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grpSp>
        <p:nvGrpSpPr>
          <p:cNvPr id="3" name="Group 2">
            <a:extLst>
              <a:ext uri="{FF2B5EF4-FFF2-40B4-BE49-F238E27FC236}">
                <a16:creationId xmlns:a16="http://schemas.microsoft.com/office/drawing/2014/main" id="{BDE11810-0D15-40CC-B8B4-BE5243CB270E}"/>
              </a:ext>
            </a:extLst>
          </p:cNvPr>
          <p:cNvGrpSpPr/>
          <p:nvPr/>
        </p:nvGrpSpPr>
        <p:grpSpPr>
          <a:xfrm>
            <a:off x="8485754" y="836350"/>
            <a:ext cx="3300646" cy="1047086"/>
            <a:chOff x="8959174" y="1636493"/>
            <a:chExt cx="3300646" cy="1047086"/>
          </a:xfrm>
        </p:grpSpPr>
        <p:sp>
          <p:nvSpPr>
            <p:cNvPr id="29" name="TextBox 28">
              <a:extLst>
                <a:ext uri="{FF2B5EF4-FFF2-40B4-BE49-F238E27FC236}">
                  <a16:creationId xmlns:a16="http://schemas.microsoft.com/office/drawing/2014/main" id="{849A281F-8171-4706-B807-22B526AFEE17}"/>
                </a:ext>
              </a:extLst>
            </p:cNvPr>
            <p:cNvSpPr txBox="1"/>
            <p:nvPr/>
          </p:nvSpPr>
          <p:spPr>
            <a:xfrm rot="21248093">
              <a:off x="8959174" y="1788610"/>
              <a:ext cx="2853213" cy="461665"/>
            </a:xfrm>
            <a:prstGeom prst="rect">
              <a:avLst/>
            </a:prstGeom>
            <a:solidFill>
              <a:schemeClr val="accent2"/>
            </a:solidFill>
          </p:spPr>
          <p:txBody>
            <a:bodyPr wrap="square" rtlCol="0">
              <a:spAutoFit/>
            </a:bodyPr>
            <a:lstStyle/>
            <a:p>
              <a:r>
                <a:rPr lang="en-US" sz="2400" b="1" dirty="0"/>
                <a:t>Most Important</a:t>
              </a:r>
            </a:p>
          </p:txBody>
        </p:sp>
        <p:sp>
          <p:nvSpPr>
            <p:cNvPr id="30" name="Right Triangle 29">
              <a:extLst>
                <a:ext uri="{FF2B5EF4-FFF2-40B4-BE49-F238E27FC236}">
                  <a16:creationId xmlns:a16="http://schemas.microsoft.com/office/drawing/2014/main" id="{95FE7377-F089-4848-969F-2F45D0FA0E66}"/>
                </a:ext>
              </a:extLst>
            </p:cNvPr>
            <p:cNvSpPr/>
            <p:nvPr/>
          </p:nvSpPr>
          <p:spPr bwMode="auto">
            <a:xfrm rot="21049858">
              <a:off x="11775861" y="1812031"/>
              <a:ext cx="446396" cy="261854"/>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ight Triangle 30">
              <a:extLst>
                <a:ext uri="{FF2B5EF4-FFF2-40B4-BE49-F238E27FC236}">
                  <a16:creationId xmlns:a16="http://schemas.microsoft.com/office/drawing/2014/main" id="{F1FC74B3-EF61-439A-9D29-722F1216C956}"/>
                </a:ext>
              </a:extLst>
            </p:cNvPr>
            <p:cNvSpPr/>
            <p:nvPr/>
          </p:nvSpPr>
          <p:spPr bwMode="auto">
            <a:xfrm rot="21453217" flipV="1">
              <a:off x="11765597" y="1636493"/>
              <a:ext cx="446396" cy="322381"/>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TextBox 32">
              <a:extLst>
                <a:ext uri="{FF2B5EF4-FFF2-40B4-BE49-F238E27FC236}">
                  <a16:creationId xmlns:a16="http://schemas.microsoft.com/office/drawing/2014/main" id="{64E7A3AF-381D-4018-A733-818EC898C6AC}"/>
                </a:ext>
              </a:extLst>
            </p:cNvPr>
            <p:cNvSpPr txBox="1"/>
            <p:nvPr/>
          </p:nvSpPr>
          <p:spPr>
            <a:xfrm rot="21248093">
              <a:off x="8974131" y="2221914"/>
              <a:ext cx="2875879" cy="461665"/>
            </a:xfrm>
            <a:prstGeom prst="rect">
              <a:avLst/>
            </a:prstGeom>
            <a:solidFill>
              <a:schemeClr val="accent2"/>
            </a:solidFill>
          </p:spPr>
          <p:txBody>
            <a:bodyPr wrap="square" rtlCol="0">
              <a:spAutoFit/>
            </a:bodyPr>
            <a:lstStyle/>
            <a:p>
              <a:r>
                <a:rPr lang="en-US" sz="2400" b="1" dirty="0"/>
                <a:t>Most Challenging</a:t>
              </a:r>
            </a:p>
          </p:txBody>
        </p:sp>
        <p:sp>
          <p:nvSpPr>
            <p:cNvPr id="34" name="Right Triangle 33">
              <a:extLst>
                <a:ext uri="{FF2B5EF4-FFF2-40B4-BE49-F238E27FC236}">
                  <a16:creationId xmlns:a16="http://schemas.microsoft.com/office/drawing/2014/main" id="{0B6E5806-125E-41AC-B960-B07EA0F8F98E}"/>
                </a:ext>
              </a:extLst>
            </p:cNvPr>
            <p:cNvSpPr/>
            <p:nvPr/>
          </p:nvSpPr>
          <p:spPr bwMode="auto">
            <a:xfrm rot="21049858">
              <a:off x="11813424" y="2244177"/>
              <a:ext cx="446396" cy="261854"/>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Right Triangle 34">
              <a:extLst>
                <a:ext uri="{FF2B5EF4-FFF2-40B4-BE49-F238E27FC236}">
                  <a16:creationId xmlns:a16="http://schemas.microsoft.com/office/drawing/2014/main" id="{C8512E37-AEB7-43E8-838E-2EB584A276C4}"/>
                </a:ext>
              </a:extLst>
            </p:cNvPr>
            <p:cNvSpPr/>
            <p:nvPr/>
          </p:nvSpPr>
          <p:spPr bwMode="auto">
            <a:xfrm rot="21453217" flipV="1">
              <a:off x="11803160" y="2068639"/>
              <a:ext cx="446396" cy="322381"/>
            </a:xfrm>
            <a:prstGeom prst="rtTriangle">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180160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Flip the Framework</a:t>
            </a:r>
          </a:p>
        </p:txBody>
      </p:sp>
      <p:grpSp>
        <p:nvGrpSpPr>
          <p:cNvPr id="22" name="Group 21">
            <a:extLst>
              <a:ext uri="{FF2B5EF4-FFF2-40B4-BE49-F238E27FC236}">
                <a16:creationId xmlns:a16="http://schemas.microsoft.com/office/drawing/2014/main" id="{3DA909B0-8825-445E-9E38-05C01B72723E}"/>
              </a:ext>
            </a:extLst>
          </p:cNvPr>
          <p:cNvGrpSpPr/>
          <p:nvPr/>
        </p:nvGrpSpPr>
        <p:grpSpPr>
          <a:xfrm>
            <a:off x="2343091" y="1572530"/>
            <a:ext cx="6221768" cy="3852864"/>
            <a:chOff x="2258376" y="1756410"/>
            <a:chExt cx="6530057" cy="3852864"/>
          </a:xfrm>
        </p:grpSpPr>
        <p:grpSp>
          <p:nvGrpSpPr>
            <p:cNvPr id="23" name="Group 22">
              <a:extLst>
                <a:ext uri="{FF2B5EF4-FFF2-40B4-BE49-F238E27FC236}">
                  <a16:creationId xmlns:a16="http://schemas.microsoft.com/office/drawing/2014/main" id="{FA2EA177-B570-4887-A7B6-1F11213019D4}"/>
                </a:ext>
              </a:extLst>
            </p:cNvPr>
            <p:cNvGrpSpPr/>
            <p:nvPr/>
          </p:nvGrpSpPr>
          <p:grpSpPr>
            <a:xfrm>
              <a:off x="2258376" y="1756410"/>
              <a:ext cx="6530057" cy="1209678"/>
              <a:chOff x="734375" y="1756410"/>
              <a:chExt cx="6530057" cy="1209678"/>
            </a:xfrm>
          </p:grpSpPr>
          <p:sp>
            <p:nvSpPr>
              <p:cNvPr id="37" name="Rectangle 36">
                <a:extLst>
                  <a:ext uri="{FF2B5EF4-FFF2-40B4-BE49-F238E27FC236}">
                    <a16:creationId xmlns:a16="http://schemas.microsoft.com/office/drawing/2014/main" id="{C163A2F9-BCD9-411B-B123-4B6CC9002FC1}"/>
                  </a:ext>
                </a:extLst>
              </p:cNvPr>
              <p:cNvSpPr/>
              <p:nvPr/>
            </p:nvSpPr>
            <p:spPr>
              <a:xfrm>
                <a:off x="2053589" y="1756410"/>
                <a:ext cx="5210843" cy="762000"/>
              </a:xfrm>
              <a:prstGeom prst="rect">
                <a:avLst/>
              </a:prstGeom>
              <a:gradFill flip="none" rotWithShape="1">
                <a:gsLst>
                  <a:gs pos="0">
                    <a:schemeClr val="tx2">
                      <a:lumMod val="20000"/>
                      <a:lumOff val="80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like it?</a:t>
                </a:r>
              </a:p>
            </p:txBody>
          </p:sp>
          <p:sp>
            <p:nvSpPr>
              <p:cNvPr id="38" name="Pentagon 4">
                <a:extLst>
                  <a:ext uri="{FF2B5EF4-FFF2-40B4-BE49-F238E27FC236}">
                    <a16:creationId xmlns:a16="http://schemas.microsoft.com/office/drawing/2014/main" id="{5D23DB53-445B-43E3-AF11-B135DCE46F54}"/>
                  </a:ext>
                </a:extLst>
              </p:cNvPr>
              <p:cNvSpPr/>
              <p:nvPr/>
            </p:nvSpPr>
            <p:spPr>
              <a:xfrm rot="5400000">
                <a:off x="793538" y="1697248"/>
                <a:ext cx="1209677" cy="1328003"/>
              </a:xfrm>
              <a:prstGeom prst="homePlate">
                <a:avLst>
                  <a:gd name="adj" fmla="val 38591"/>
                </a:avLst>
              </a:prstGeom>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TextBox 38">
                <a:extLst>
                  <a:ext uri="{FF2B5EF4-FFF2-40B4-BE49-F238E27FC236}">
                    <a16:creationId xmlns:a16="http://schemas.microsoft.com/office/drawing/2014/main" id="{C7FA1383-91C1-4662-AD5B-F57E86A39AAA}"/>
                  </a:ext>
                </a:extLst>
              </p:cNvPr>
              <p:cNvSpPr txBox="1"/>
              <p:nvPr/>
            </p:nvSpPr>
            <p:spPr>
              <a:xfrm>
                <a:off x="855764" y="1968340"/>
                <a:ext cx="1093569" cy="584775"/>
              </a:xfrm>
              <a:prstGeom prst="rect">
                <a:avLst/>
              </a:prstGeom>
              <a:noFill/>
            </p:spPr>
            <p:txBody>
              <a:bodyPr wrap="none" rtlCol="0">
                <a:spAutoFit/>
              </a:bodyPr>
              <a:lstStyle/>
              <a:p>
                <a:pPr algn="ctr"/>
                <a:r>
                  <a:rPr lang="en-US" sz="1600" b="1" dirty="0">
                    <a:solidFill>
                      <a:schemeClr val="tx2"/>
                    </a:solidFill>
                  </a:rPr>
                  <a:t>Level 1</a:t>
                </a:r>
              </a:p>
              <a:p>
                <a:pPr algn="ctr"/>
                <a:r>
                  <a:rPr lang="en-US" sz="1600" b="1" dirty="0">
                    <a:solidFill>
                      <a:schemeClr val="tx2"/>
                    </a:solidFill>
                  </a:rPr>
                  <a:t>Reaction</a:t>
                </a:r>
              </a:p>
            </p:txBody>
          </p:sp>
        </p:grpSp>
        <p:grpSp>
          <p:nvGrpSpPr>
            <p:cNvPr id="24" name="Group 23">
              <a:extLst>
                <a:ext uri="{FF2B5EF4-FFF2-40B4-BE49-F238E27FC236}">
                  <a16:creationId xmlns:a16="http://schemas.microsoft.com/office/drawing/2014/main" id="{36BEB4B2-D742-4EAF-8E05-DC7EBB8F0462}"/>
                </a:ext>
              </a:extLst>
            </p:cNvPr>
            <p:cNvGrpSpPr/>
            <p:nvPr/>
          </p:nvGrpSpPr>
          <p:grpSpPr>
            <a:xfrm>
              <a:off x="2263140" y="2620805"/>
              <a:ext cx="6525293" cy="1238250"/>
              <a:chOff x="739140" y="2620805"/>
              <a:chExt cx="6525293" cy="1238250"/>
            </a:xfrm>
          </p:grpSpPr>
          <p:sp>
            <p:nvSpPr>
              <p:cNvPr id="34" name="Rectangle 33">
                <a:extLst>
                  <a:ext uri="{FF2B5EF4-FFF2-40B4-BE49-F238E27FC236}">
                    <a16:creationId xmlns:a16="http://schemas.microsoft.com/office/drawing/2014/main" id="{F7001696-0544-40EB-8637-1CD2A4C20E34}"/>
                  </a:ext>
                </a:extLst>
              </p:cNvPr>
              <p:cNvSpPr/>
              <p:nvPr/>
            </p:nvSpPr>
            <p:spPr>
              <a:xfrm>
                <a:off x="2053590" y="2627947"/>
                <a:ext cx="5210843" cy="7620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learn it?</a:t>
                </a:r>
              </a:p>
            </p:txBody>
          </p:sp>
          <p:sp>
            <p:nvSpPr>
              <p:cNvPr id="35"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6" name="TextBox 35">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grpSp>
          <p:nvGrpSpPr>
            <p:cNvPr id="26" name="Group 25">
              <a:extLst>
                <a:ext uri="{FF2B5EF4-FFF2-40B4-BE49-F238E27FC236}">
                  <a16:creationId xmlns:a16="http://schemas.microsoft.com/office/drawing/2014/main" id="{5B0AAC85-CE0A-4AB4-A634-49D4759582C0}"/>
                </a:ext>
              </a:extLst>
            </p:cNvPr>
            <p:cNvGrpSpPr/>
            <p:nvPr/>
          </p:nvGrpSpPr>
          <p:grpSpPr>
            <a:xfrm>
              <a:off x="2263140" y="3509012"/>
              <a:ext cx="6525293" cy="1238250"/>
              <a:chOff x="739140" y="3509012"/>
              <a:chExt cx="6525293" cy="1238250"/>
            </a:xfrm>
          </p:grpSpPr>
          <p:sp>
            <p:nvSpPr>
              <p:cNvPr id="31" name="Rectangle 30">
                <a:extLst>
                  <a:ext uri="{FF2B5EF4-FFF2-40B4-BE49-F238E27FC236}">
                    <a16:creationId xmlns:a16="http://schemas.microsoft.com/office/drawing/2014/main" id="{47B7BC7C-4214-4DE5-A18D-5908DC8F97FB}"/>
                  </a:ext>
                </a:extLst>
              </p:cNvPr>
              <p:cNvSpPr/>
              <p:nvPr/>
            </p:nvSpPr>
            <p:spPr>
              <a:xfrm>
                <a:off x="2053591" y="3513773"/>
                <a:ext cx="5210842" cy="762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transfer?</a:t>
                </a:r>
              </a:p>
            </p:txBody>
          </p:sp>
          <p:sp>
            <p:nvSpPr>
              <p:cNvPr id="32"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3" name="TextBox 32">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grpSp>
          <p:nvGrpSpPr>
            <p:cNvPr id="27" name="Group 26">
              <a:extLst>
                <a:ext uri="{FF2B5EF4-FFF2-40B4-BE49-F238E27FC236}">
                  <a16:creationId xmlns:a16="http://schemas.microsoft.com/office/drawing/2014/main" id="{3565B2D8-01AA-4191-93FB-BD190D7BC40E}"/>
                </a:ext>
              </a:extLst>
            </p:cNvPr>
            <p:cNvGrpSpPr/>
            <p:nvPr/>
          </p:nvGrpSpPr>
          <p:grpSpPr>
            <a:xfrm>
              <a:off x="2263140" y="4371024"/>
              <a:ext cx="6525293" cy="1238250"/>
              <a:chOff x="739140" y="4371024"/>
              <a:chExt cx="6525293" cy="1238250"/>
            </a:xfrm>
          </p:grpSpPr>
          <p:sp>
            <p:nvSpPr>
              <p:cNvPr id="28" name="Rectangle 27">
                <a:extLst>
                  <a:ext uri="{FF2B5EF4-FFF2-40B4-BE49-F238E27FC236}">
                    <a16:creationId xmlns:a16="http://schemas.microsoft.com/office/drawing/2014/main" id="{24CE21B4-8A26-451F-A921-E619BE0F5E29}"/>
                  </a:ext>
                </a:extLst>
              </p:cNvPr>
              <p:cNvSpPr/>
              <p:nvPr/>
            </p:nvSpPr>
            <p:spPr>
              <a:xfrm>
                <a:off x="2053591" y="4378167"/>
                <a:ext cx="5210842" cy="762000"/>
              </a:xfrm>
              <a:prstGeom prst="rect">
                <a:avLst/>
              </a:prstGeom>
              <a:gradFill flip="none" rotWithShape="1">
                <a:gsLst>
                  <a:gs pos="0">
                    <a:schemeClr val="tx2">
                      <a:lumMod val="75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result in operational impact? </a:t>
                </a:r>
              </a:p>
            </p:txBody>
          </p:sp>
          <p:sp>
            <p:nvSpPr>
              <p:cNvPr id="29"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0" name="TextBox 29">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grpSp>
    </p:spTree>
    <p:extLst>
      <p:ext uri="{BB962C8B-B14F-4D97-AF65-F5344CB8AC3E}">
        <p14:creationId xmlns:p14="http://schemas.microsoft.com/office/powerpoint/2010/main" val="348273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9540-2341-4229-B8C3-5C2F8DD8B0EF}"/>
              </a:ext>
            </a:extLst>
          </p:cNvPr>
          <p:cNvSpPr>
            <a:spLocks noGrp="1"/>
          </p:cNvSpPr>
          <p:nvPr>
            <p:ph type="title"/>
          </p:nvPr>
        </p:nvSpPr>
        <p:spPr>
          <a:xfrm>
            <a:off x="1378634" y="0"/>
            <a:ext cx="8890781" cy="795130"/>
          </a:xfrm>
        </p:spPr>
        <p:txBody>
          <a:bodyPr/>
          <a:lstStyle/>
          <a:p>
            <a:r>
              <a:rPr lang="en-US" dirty="0"/>
              <a:t>Starting with Operational Impact</a:t>
            </a:r>
          </a:p>
        </p:txBody>
      </p:sp>
      <p:cxnSp>
        <p:nvCxnSpPr>
          <p:cNvPr id="20" name="Straight Arrow Connector 19">
            <a:extLst>
              <a:ext uri="{FF2B5EF4-FFF2-40B4-BE49-F238E27FC236}">
                <a16:creationId xmlns:a16="http://schemas.microsoft.com/office/drawing/2014/main" id="{14D8A47C-D2E4-45F9-8410-02DCA96A9E96}"/>
              </a:ext>
            </a:extLst>
          </p:cNvPr>
          <p:cNvCxnSpPr/>
          <p:nvPr/>
        </p:nvCxnSpPr>
        <p:spPr bwMode="auto">
          <a:xfrm>
            <a:off x="1885535" y="1681629"/>
            <a:ext cx="0" cy="3788634"/>
          </a:xfrm>
          <a:prstGeom prst="straightConnector1">
            <a:avLst/>
          </a:prstGeom>
          <a:solidFill>
            <a:schemeClr val="accent1"/>
          </a:solidFill>
          <a:ln w="76200" cap="flat" cmpd="sng" algn="ctr">
            <a:solidFill>
              <a:schemeClr val="tx1"/>
            </a:solidFill>
            <a:prstDash val="solid"/>
            <a:miter lim="800000"/>
            <a:headEnd type="none" w="med" len="med"/>
            <a:tailEnd type="triangle"/>
          </a:ln>
          <a:effectLst/>
        </p:spPr>
      </p:cxnSp>
      <p:sp>
        <p:nvSpPr>
          <p:cNvPr id="40" name="TextBox 39">
            <a:extLst>
              <a:ext uri="{FF2B5EF4-FFF2-40B4-BE49-F238E27FC236}">
                <a16:creationId xmlns:a16="http://schemas.microsoft.com/office/drawing/2014/main" id="{BEB2CD48-4DAF-4EF7-8F32-54785B12B52B}"/>
              </a:ext>
            </a:extLst>
          </p:cNvPr>
          <p:cNvSpPr txBox="1"/>
          <p:nvPr/>
        </p:nvSpPr>
        <p:spPr>
          <a:xfrm rot="16200000">
            <a:off x="-117461" y="2880236"/>
            <a:ext cx="3361521" cy="369332"/>
          </a:xfrm>
          <a:prstGeom prst="rect">
            <a:avLst/>
          </a:prstGeom>
          <a:noFill/>
        </p:spPr>
        <p:txBody>
          <a:bodyPr wrap="square" rtlCol="0">
            <a:spAutoFit/>
          </a:bodyPr>
          <a:lstStyle/>
          <a:p>
            <a:r>
              <a:rPr lang="en-US" sz="1800" b="1" dirty="0"/>
              <a:t>Backwards Planning</a:t>
            </a:r>
          </a:p>
        </p:txBody>
      </p:sp>
      <p:sp>
        <p:nvSpPr>
          <p:cNvPr id="21" name="TextBox 20">
            <a:extLst>
              <a:ext uri="{FF2B5EF4-FFF2-40B4-BE49-F238E27FC236}">
                <a16:creationId xmlns:a16="http://schemas.microsoft.com/office/drawing/2014/main" id="{C36DB242-A306-47CF-BF36-94D203778975}"/>
              </a:ext>
            </a:extLst>
          </p:cNvPr>
          <p:cNvSpPr txBox="1"/>
          <p:nvPr/>
        </p:nvSpPr>
        <p:spPr>
          <a:xfrm>
            <a:off x="8531256" y="1730616"/>
            <a:ext cx="2588949" cy="646331"/>
          </a:xfrm>
          <a:prstGeom prst="rect">
            <a:avLst/>
          </a:prstGeom>
          <a:noFill/>
        </p:spPr>
        <p:txBody>
          <a:bodyPr wrap="square" rtlCol="0">
            <a:spAutoFit/>
          </a:bodyPr>
          <a:lstStyle/>
          <a:p>
            <a:r>
              <a:rPr lang="en-US" sz="1800" dirty="0">
                <a:solidFill>
                  <a:srgbClr val="C00000"/>
                </a:solidFill>
              </a:rPr>
              <a:t>Did the training solve the problem?</a:t>
            </a:r>
          </a:p>
        </p:txBody>
      </p:sp>
      <p:sp>
        <p:nvSpPr>
          <p:cNvPr id="41" name="TextBox 40">
            <a:extLst>
              <a:ext uri="{FF2B5EF4-FFF2-40B4-BE49-F238E27FC236}">
                <a16:creationId xmlns:a16="http://schemas.microsoft.com/office/drawing/2014/main" id="{49354DA0-C749-4CC4-8830-2A6AA5EF7288}"/>
              </a:ext>
            </a:extLst>
          </p:cNvPr>
          <p:cNvSpPr txBox="1"/>
          <p:nvPr/>
        </p:nvSpPr>
        <p:spPr>
          <a:xfrm>
            <a:off x="8531256" y="2504098"/>
            <a:ext cx="2721429" cy="646331"/>
          </a:xfrm>
          <a:prstGeom prst="rect">
            <a:avLst/>
          </a:prstGeom>
          <a:noFill/>
        </p:spPr>
        <p:txBody>
          <a:bodyPr wrap="square" rtlCol="0">
            <a:spAutoFit/>
          </a:bodyPr>
          <a:lstStyle/>
          <a:p>
            <a:r>
              <a:rPr lang="en-US" sz="1800" dirty="0">
                <a:solidFill>
                  <a:srgbClr val="C00000"/>
                </a:solidFill>
              </a:rPr>
              <a:t>Did they learn enough to apply to the problem?</a:t>
            </a:r>
          </a:p>
        </p:txBody>
      </p:sp>
      <p:sp>
        <p:nvSpPr>
          <p:cNvPr id="42" name="TextBox 41">
            <a:extLst>
              <a:ext uri="{FF2B5EF4-FFF2-40B4-BE49-F238E27FC236}">
                <a16:creationId xmlns:a16="http://schemas.microsoft.com/office/drawing/2014/main" id="{517BD392-2A31-4C62-B4FD-4EB79FE6BB34}"/>
              </a:ext>
            </a:extLst>
          </p:cNvPr>
          <p:cNvSpPr txBox="1"/>
          <p:nvPr/>
        </p:nvSpPr>
        <p:spPr>
          <a:xfrm>
            <a:off x="8522722" y="3311827"/>
            <a:ext cx="2318658" cy="923330"/>
          </a:xfrm>
          <a:prstGeom prst="rect">
            <a:avLst/>
          </a:prstGeom>
          <a:noFill/>
        </p:spPr>
        <p:txBody>
          <a:bodyPr wrap="square" rtlCol="0">
            <a:spAutoFit/>
          </a:bodyPr>
          <a:lstStyle/>
          <a:p>
            <a:r>
              <a:rPr lang="en-US" sz="1800" dirty="0">
                <a:solidFill>
                  <a:srgbClr val="C00000"/>
                </a:solidFill>
              </a:rPr>
              <a:t>Did they absorb the knowledge/skills from training?</a:t>
            </a:r>
          </a:p>
        </p:txBody>
      </p:sp>
      <p:sp>
        <p:nvSpPr>
          <p:cNvPr id="43" name="TextBox 42">
            <a:extLst>
              <a:ext uri="{FF2B5EF4-FFF2-40B4-BE49-F238E27FC236}">
                <a16:creationId xmlns:a16="http://schemas.microsoft.com/office/drawing/2014/main" id="{109325D4-6B84-402E-873D-7585A59AF474}"/>
              </a:ext>
            </a:extLst>
          </p:cNvPr>
          <p:cNvSpPr txBox="1"/>
          <p:nvPr/>
        </p:nvSpPr>
        <p:spPr>
          <a:xfrm>
            <a:off x="8522722" y="4307376"/>
            <a:ext cx="2890507" cy="646331"/>
          </a:xfrm>
          <a:prstGeom prst="rect">
            <a:avLst/>
          </a:prstGeom>
          <a:noFill/>
        </p:spPr>
        <p:txBody>
          <a:bodyPr wrap="square" rtlCol="0">
            <a:spAutoFit/>
          </a:bodyPr>
          <a:lstStyle/>
          <a:p>
            <a:r>
              <a:rPr lang="en-US" sz="1800" dirty="0">
                <a:solidFill>
                  <a:srgbClr val="C00000"/>
                </a:solidFill>
              </a:rPr>
              <a:t>Could they learn from the training product itself?</a:t>
            </a:r>
          </a:p>
        </p:txBody>
      </p:sp>
      <p:grpSp>
        <p:nvGrpSpPr>
          <p:cNvPr id="3" name="Group 2"/>
          <p:cNvGrpSpPr/>
          <p:nvPr/>
        </p:nvGrpSpPr>
        <p:grpSpPr>
          <a:xfrm>
            <a:off x="2300954" y="1639391"/>
            <a:ext cx="6230302" cy="3902346"/>
            <a:chOff x="2300954" y="1639391"/>
            <a:chExt cx="6230302" cy="3902346"/>
          </a:xfrm>
        </p:grpSpPr>
        <p:grpSp>
          <p:nvGrpSpPr>
            <p:cNvPr id="27" name="Group 26">
              <a:extLst>
                <a:ext uri="{FF2B5EF4-FFF2-40B4-BE49-F238E27FC236}">
                  <a16:creationId xmlns:a16="http://schemas.microsoft.com/office/drawing/2014/main" id="{FA2EA177-B570-4887-A7B6-1F11213019D4}"/>
                </a:ext>
              </a:extLst>
            </p:cNvPr>
            <p:cNvGrpSpPr/>
            <p:nvPr/>
          </p:nvGrpSpPr>
          <p:grpSpPr>
            <a:xfrm>
              <a:off x="2300954" y="4332059"/>
              <a:ext cx="6221768" cy="1209678"/>
              <a:chOff x="734375" y="1756410"/>
              <a:chExt cx="6530057" cy="1209678"/>
            </a:xfrm>
          </p:grpSpPr>
          <p:sp>
            <p:nvSpPr>
              <p:cNvPr id="44" name="Rectangle 43">
                <a:extLst>
                  <a:ext uri="{FF2B5EF4-FFF2-40B4-BE49-F238E27FC236}">
                    <a16:creationId xmlns:a16="http://schemas.microsoft.com/office/drawing/2014/main" id="{C163A2F9-BCD9-411B-B123-4B6CC9002FC1}"/>
                  </a:ext>
                </a:extLst>
              </p:cNvPr>
              <p:cNvSpPr/>
              <p:nvPr/>
            </p:nvSpPr>
            <p:spPr>
              <a:xfrm>
                <a:off x="2053589" y="1756410"/>
                <a:ext cx="5210843" cy="762000"/>
              </a:xfrm>
              <a:prstGeom prst="rect">
                <a:avLst/>
              </a:prstGeom>
              <a:gradFill flip="none" rotWithShape="1">
                <a:gsLst>
                  <a:gs pos="0">
                    <a:schemeClr val="tx2">
                      <a:lumMod val="20000"/>
                      <a:lumOff val="80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like it?</a:t>
                </a:r>
              </a:p>
            </p:txBody>
          </p:sp>
          <p:sp>
            <p:nvSpPr>
              <p:cNvPr id="45" name="Pentagon 4">
                <a:extLst>
                  <a:ext uri="{FF2B5EF4-FFF2-40B4-BE49-F238E27FC236}">
                    <a16:creationId xmlns:a16="http://schemas.microsoft.com/office/drawing/2014/main" id="{5D23DB53-445B-43E3-AF11-B135DCE46F54}"/>
                  </a:ext>
                </a:extLst>
              </p:cNvPr>
              <p:cNvSpPr/>
              <p:nvPr/>
            </p:nvSpPr>
            <p:spPr>
              <a:xfrm rot="5400000">
                <a:off x="793538" y="1697248"/>
                <a:ext cx="1209677" cy="1328003"/>
              </a:xfrm>
              <a:prstGeom prst="homePlate">
                <a:avLst>
                  <a:gd name="adj" fmla="val 38591"/>
                </a:avLst>
              </a:prstGeom>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6" name="TextBox 45">
                <a:extLst>
                  <a:ext uri="{FF2B5EF4-FFF2-40B4-BE49-F238E27FC236}">
                    <a16:creationId xmlns:a16="http://schemas.microsoft.com/office/drawing/2014/main" id="{C7FA1383-91C1-4662-AD5B-F57E86A39AAA}"/>
                  </a:ext>
                </a:extLst>
              </p:cNvPr>
              <p:cNvSpPr txBox="1"/>
              <p:nvPr/>
            </p:nvSpPr>
            <p:spPr>
              <a:xfrm>
                <a:off x="855764" y="1968340"/>
                <a:ext cx="1093569" cy="584775"/>
              </a:xfrm>
              <a:prstGeom prst="rect">
                <a:avLst/>
              </a:prstGeom>
              <a:noFill/>
            </p:spPr>
            <p:txBody>
              <a:bodyPr wrap="none" rtlCol="0">
                <a:spAutoFit/>
              </a:bodyPr>
              <a:lstStyle/>
              <a:p>
                <a:pPr algn="ctr"/>
                <a:r>
                  <a:rPr lang="en-US" sz="1600" b="1" dirty="0">
                    <a:solidFill>
                      <a:schemeClr val="tx2"/>
                    </a:solidFill>
                  </a:rPr>
                  <a:t>Level 1</a:t>
                </a:r>
              </a:p>
              <a:p>
                <a:pPr algn="ctr"/>
                <a:r>
                  <a:rPr lang="en-US" sz="1600" b="1" dirty="0">
                    <a:solidFill>
                      <a:schemeClr val="tx2"/>
                    </a:solidFill>
                  </a:rPr>
                  <a:t>Reaction</a:t>
                </a:r>
              </a:p>
            </p:txBody>
          </p:sp>
        </p:grpSp>
        <p:grpSp>
          <p:nvGrpSpPr>
            <p:cNvPr id="28" name="Group 27">
              <a:extLst>
                <a:ext uri="{FF2B5EF4-FFF2-40B4-BE49-F238E27FC236}">
                  <a16:creationId xmlns:a16="http://schemas.microsoft.com/office/drawing/2014/main" id="{36BEB4B2-D742-4EAF-8E05-DC7EBB8F0462}"/>
                </a:ext>
              </a:extLst>
            </p:cNvPr>
            <p:cNvGrpSpPr/>
            <p:nvPr/>
          </p:nvGrpSpPr>
          <p:grpSpPr>
            <a:xfrm>
              <a:off x="2305493" y="3370190"/>
              <a:ext cx="6217229" cy="1238250"/>
              <a:chOff x="739140" y="2620805"/>
              <a:chExt cx="6525293" cy="1238250"/>
            </a:xfrm>
          </p:grpSpPr>
          <p:sp>
            <p:nvSpPr>
              <p:cNvPr id="37" name="Rectangle 36">
                <a:extLst>
                  <a:ext uri="{FF2B5EF4-FFF2-40B4-BE49-F238E27FC236}">
                    <a16:creationId xmlns:a16="http://schemas.microsoft.com/office/drawing/2014/main" id="{F7001696-0544-40EB-8637-1CD2A4C20E34}"/>
                  </a:ext>
                </a:extLst>
              </p:cNvPr>
              <p:cNvSpPr/>
              <p:nvPr/>
            </p:nvSpPr>
            <p:spPr>
              <a:xfrm>
                <a:off x="2053590" y="2627947"/>
                <a:ext cx="5210843" cy="76200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lumMod val="75000"/>
                      </a:schemeClr>
                    </a:solidFill>
                  </a:rPr>
                  <a:t>  </a:t>
                </a:r>
                <a:r>
                  <a:rPr lang="en-US" sz="1600" b="1" dirty="0">
                    <a:solidFill>
                      <a:srgbClr val="002060"/>
                    </a:solidFill>
                  </a:rPr>
                  <a:t>Did they learn it?</a:t>
                </a:r>
              </a:p>
            </p:txBody>
          </p:sp>
          <p:sp>
            <p:nvSpPr>
              <p:cNvPr id="38"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9" name="TextBox 38">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grpSp>
          <p:nvGrpSpPr>
            <p:cNvPr id="29" name="Group 28">
              <a:extLst>
                <a:ext uri="{FF2B5EF4-FFF2-40B4-BE49-F238E27FC236}">
                  <a16:creationId xmlns:a16="http://schemas.microsoft.com/office/drawing/2014/main" id="{5B0AAC85-CE0A-4AB4-A634-49D4759582C0}"/>
                </a:ext>
              </a:extLst>
            </p:cNvPr>
            <p:cNvGrpSpPr/>
            <p:nvPr/>
          </p:nvGrpSpPr>
          <p:grpSpPr>
            <a:xfrm>
              <a:off x="2314027" y="2504457"/>
              <a:ext cx="6217229" cy="1238250"/>
              <a:chOff x="739140" y="3509012"/>
              <a:chExt cx="6525293" cy="1238250"/>
            </a:xfrm>
          </p:grpSpPr>
          <p:sp>
            <p:nvSpPr>
              <p:cNvPr id="34" name="Rectangle 33">
                <a:extLst>
                  <a:ext uri="{FF2B5EF4-FFF2-40B4-BE49-F238E27FC236}">
                    <a16:creationId xmlns:a16="http://schemas.microsoft.com/office/drawing/2014/main" id="{47B7BC7C-4214-4DE5-A18D-5908DC8F97FB}"/>
                  </a:ext>
                </a:extLst>
              </p:cNvPr>
              <p:cNvSpPr/>
              <p:nvPr/>
            </p:nvSpPr>
            <p:spPr>
              <a:xfrm>
                <a:off x="2053591" y="3513773"/>
                <a:ext cx="5210842" cy="762000"/>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transfer?</a:t>
                </a:r>
              </a:p>
            </p:txBody>
          </p:sp>
          <p:sp>
            <p:nvSpPr>
              <p:cNvPr id="35"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6" name="TextBox 35">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grpSp>
          <p:nvGrpSpPr>
            <p:cNvPr id="30" name="Group 29">
              <a:extLst>
                <a:ext uri="{FF2B5EF4-FFF2-40B4-BE49-F238E27FC236}">
                  <a16:creationId xmlns:a16="http://schemas.microsoft.com/office/drawing/2014/main" id="{3565B2D8-01AA-4191-93FB-BD190D7BC40E}"/>
                </a:ext>
              </a:extLst>
            </p:cNvPr>
            <p:cNvGrpSpPr/>
            <p:nvPr/>
          </p:nvGrpSpPr>
          <p:grpSpPr>
            <a:xfrm>
              <a:off x="2300954" y="1639391"/>
              <a:ext cx="6217229" cy="1238250"/>
              <a:chOff x="739140" y="4371024"/>
              <a:chExt cx="6525293" cy="1238250"/>
            </a:xfrm>
          </p:grpSpPr>
          <p:sp>
            <p:nvSpPr>
              <p:cNvPr id="31" name="Rectangle 30">
                <a:extLst>
                  <a:ext uri="{FF2B5EF4-FFF2-40B4-BE49-F238E27FC236}">
                    <a16:creationId xmlns:a16="http://schemas.microsoft.com/office/drawing/2014/main" id="{24CE21B4-8A26-451F-A921-E619BE0F5E29}"/>
                  </a:ext>
                </a:extLst>
              </p:cNvPr>
              <p:cNvSpPr/>
              <p:nvPr/>
            </p:nvSpPr>
            <p:spPr>
              <a:xfrm>
                <a:off x="2053591" y="4378167"/>
                <a:ext cx="5210842" cy="762000"/>
              </a:xfrm>
              <a:prstGeom prst="rect">
                <a:avLst/>
              </a:prstGeom>
              <a:gradFill flip="none" rotWithShape="1">
                <a:gsLst>
                  <a:gs pos="0">
                    <a:schemeClr val="tx2">
                      <a:lumMod val="75000"/>
                    </a:schemeClr>
                  </a:gs>
                  <a:gs pos="100000">
                    <a:schemeClr val="bg1"/>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  </a:t>
                </a:r>
                <a:r>
                  <a:rPr lang="en-US" sz="1600" b="1" dirty="0">
                    <a:solidFill>
                      <a:schemeClr val="tx2">
                        <a:lumMod val="50000"/>
                      </a:schemeClr>
                    </a:solidFill>
                  </a:rPr>
                  <a:t>Did learning result in operational impact? </a:t>
                </a:r>
              </a:p>
            </p:txBody>
          </p:sp>
          <p:sp>
            <p:nvSpPr>
              <p:cNvPr id="32"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3" name="TextBox 32">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grpSp>
    </p:spTree>
    <p:extLst>
      <p:ext uri="{BB962C8B-B14F-4D97-AF65-F5344CB8AC3E}">
        <p14:creationId xmlns:p14="http://schemas.microsoft.com/office/powerpoint/2010/main" val="782367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747-50B9-400F-A858-2B03AD86DC18}"/>
              </a:ext>
            </a:extLst>
          </p:cNvPr>
          <p:cNvSpPr>
            <a:spLocks noGrp="1"/>
          </p:cNvSpPr>
          <p:nvPr>
            <p:ph type="title"/>
          </p:nvPr>
        </p:nvSpPr>
        <p:spPr>
          <a:xfrm>
            <a:off x="1702341" y="2301860"/>
            <a:ext cx="9085634" cy="1949127"/>
          </a:xfrm>
        </p:spPr>
        <p:txBody>
          <a:bodyPr/>
          <a:lstStyle/>
          <a:p>
            <a:r>
              <a:rPr lang="en-US" sz="4000" dirty="0">
                <a:solidFill>
                  <a:schemeClr val="tx1"/>
                </a:solidFill>
              </a:rPr>
              <a:t>Re-Framing Evaluation</a:t>
            </a:r>
            <a:br>
              <a:rPr lang="en-US" sz="4000" dirty="0">
                <a:solidFill>
                  <a:schemeClr val="tx1"/>
                </a:solidFill>
              </a:rPr>
            </a:br>
            <a:r>
              <a:rPr lang="en-US" sz="4000" dirty="0">
                <a:solidFill>
                  <a:schemeClr val="tx1"/>
                </a:solidFill>
              </a:rPr>
              <a:t>Towards</a:t>
            </a:r>
            <a:br>
              <a:rPr lang="en-US" sz="4000" dirty="0">
                <a:solidFill>
                  <a:schemeClr val="tx1"/>
                </a:solidFill>
              </a:rPr>
            </a:br>
            <a:r>
              <a:rPr lang="en-US" sz="4000" dirty="0">
                <a:solidFill>
                  <a:schemeClr val="tx1"/>
                </a:solidFill>
              </a:rPr>
              <a:t>Operational Impact</a:t>
            </a:r>
            <a:br>
              <a:rPr lang="en-US" sz="4000" dirty="0">
                <a:solidFill>
                  <a:schemeClr val="tx1"/>
                </a:solidFill>
              </a:rPr>
            </a:br>
            <a:endParaRPr lang="en-US" sz="4000" dirty="0">
              <a:solidFill>
                <a:schemeClr val="tx1"/>
              </a:solidFill>
            </a:endParaRPr>
          </a:p>
        </p:txBody>
      </p:sp>
    </p:spTree>
    <p:extLst>
      <p:ext uri="{BB962C8B-B14F-4D97-AF65-F5344CB8AC3E}">
        <p14:creationId xmlns:p14="http://schemas.microsoft.com/office/powerpoint/2010/main" val="1020488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7038" y="0"/>
            <a:ext cx="7933735" cy="795130"/>
          </a:xfrm>
        </p:spPr>
        <p:txBody>
          <a:bodyPr/>
          <a:lstStyle/>
          <a:p>
            <a:r>
              <a:rPr lang="en-US" dirty="0"/>
              <a:t>Requirements Development Methodology</a:t>
            </a:r>
          </a:p>
        </p:txBody>
      </p:sp>
      <p:sp>
        <p:nvSpPr>
          <p:cNvPr id="4" name="Content Placeholder 2">
            <a:extLst>
              <a:ext uri="{FF2B5EF4-FFF2-40B4-BE49-F238E27FC236}">
                <a16:creationId xmlns:a16="http://schemas.microsoft.com/office/drawing/2014/main" id="{9DBA7E1D-6171-4156-8C39-8B2283EEF63F}"/>
              </a:ext>
            </a:extLst>
          </p:cNvPr>
          <p:cNvSpPr>
            <a:spLocks noGrp="1"/>
          </p:cNvSpPr>
          <p:nvPr>
            <p:ph sz="quarter" idx="11"/>
          </p:nvPr>
        </p:nvSpPr>
        <p:spPr>
          <a:xfrm>
            <a:off x="0" y="1362478"/>
            <a:ext cx="11250613" cy="5075237"/>
          </a:xfrm>
        </p:spPr>
        <p:txBody>
          <a:bodyPr/>
          <a:lstStyle/>
          <a:p>
            <a:pPr marL="1066785" lvl="1" indent="-457200">
              <a:buFont typeface="+mj-lt"/>
              <a:buAutoNum type="arabicPeriod"/>
            </a:pPr>
            <a:r>
              <a:rPr lang="en-US" dirty="0">
                <a:latin typeface="+mj-lt"/>
              </a:rPr>
              <a:t>Defined Organization Objectives and Metrics of Success</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Detailed Gaps Analysis and Training Needs Analysis</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Requirements draft, budget, resources</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RFP/Management of Development</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Post-project requirements assessment</a:t>
            </a:r>
          </a:p>
        </p:txBody>
      </p:sp>
      <p:sp>
        <p:nvSpPr>
          <p:cNvPr id="5" name="Oval 4"/>
          <p:cNvSpPr>
            <a:spLocks noChangeAspect="1"/>
          </p:cNvSpPr>
          <p:nvPr/>
        </p:nvSpPr>
        <p:spPr bwMode="auto">
          <a:xfrm>
            <a:off x="525294" y="1362478"/>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1</a:t>
            </a:r>
          </a:p>
        </p:txBody>
      </p:sp>
      <p:sp>
        <p:nvSpPr>
          <p:cNvPr id="6" name="Oval 5"/>
          <p:cNvSpPr>
            <a:spLocks noChangeAspect="1"/>
          </p:cNvSpPr>
          <p:nvPr/>
        </p:nvSpPr>
        <p:spPr bwMode="auto">
          <a:xfrm>
            <a:off x="525294" y="2204371"/>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2</a:t>
            </a:r>
            <a:endParaRPr kumimoji="0" lang="en-US" sz="2400" b="1" i="0" u="none" strike="noStrike" cap="none" normalizeH="0" baseline="0" dirty="0">
              <a:ln>
                <a:noFill/>
              </a:ln>
              <a:solidFill>
                <a:schemeClr val="bg1"/>
              </a:solidFill>
              <a:effectLst/>
              <a:latin typeface="Tahoma" charset="0"/>
            </a:endParaRPr>
          </a:p>
        </p:txBody>
      </p:sp>
      <p:sp>
        <p:nvSpPr>
          <p:cNvPr id="7" name="Oval 6"/>
          <p:cNvSpPr>
            <a:spLocks noChangeAspect="1"/>
          </p:cNvSpPr>
          <p:nvPr/>
        </p:nvSpPr>
        <p:spPr bwMode="auto">
          <a:xfrm>
            <a:off x="525294" y="3129487"/>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3</a:t>
            </a:r>
            <a:endParaRPr kumimoji="0" lang="en-US" sz="2400" b="1" i="0" u="none" strike="noStrike" cap="none" normalizeH="0" baseline="0" dirty="0">
              <a:ln>
                <a:noFill/>
              </a:ln>
              <a:solidFill>
                <a:schemeClr val="bg1"/>
              </a:solidFill>
              <a:effectLst/>
              <a:latin typeface="Tahoma" charset="0"/>
            </a:endParaRPr>
          </a:p>
        </p:txBody>
      </p:sp>
      <p:sp>
        <p:nvSpPr>
          <p:cNvPr id="8" name="Oval 7"/>
          <p:cNvSpPr>
            <a:spLocks noChangeAspect="1"/>
          </p:cNvSpPr>
          <p:nvPr/>
        </p:nvSpPr>
        <p:spPr bwMode="auto">
          <a:xfrm>
            <a:off x="525294" y="3992086"/>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4</a:t>
            </a:r>
            <a:endParaRPr kumimoji="0" lang="en-US" sz="2400" b="1" i="0" u="none" strike="noStrike" cap="none" normalizeH="0" baseline="0" dirty="0">
              <a:ln>
                <a:noFill/>
              </a:ln>
              <a:solidFill>
                <a:schemeClr val="bg1"/>
              </a:solidFill>
              <a:effectLst/>
              <a:latin typeface="Tahoma" charset="0"/>
            </a:endParaRPr>
          </a:p>
        </p:txBody>
      </p:sp>
      <p:sp>
        <p:nvSpPr>
          <p:cNvPr id="9" name="Oval 8"/>
          <p:cNvSpPr>
            <a:spLocks noChangeAspect="1"/>
          </p:cNvSpPr>
          <p:nvPr/>
        </p:nvSpPr>
        <p:spPr bwMode="auto">
          <a:xfrm>
            <a:off x="525294" y="4854685"/>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5</a:t>
            </a:r>
            <a:endParaRPr kumimoji="0" lang="en-US" sz="2400" b="1" i="0" u="none" strike="noStrike" cap="none" normalizeH="0" baseline="0" dirty="0">
              <a:ln>
                <a:noFill/>
              </a:ln>
              <a:solidFill>
                <a:schemeClr val="bg1"/>
              </a:solidFill>
              <a:effectLst/>
              <a:latin typeface="Tahoma" charset="0"/>
            </a:endParaRPr>
          </a:p>
        </p:txBody>
      </p:sp>
      <p:sp>
        <p:nvSpPr>
          <p:cNvPr id="10" name="Callout: Left Arrow 2">
            <a:extLst>
              <a:ext uri="{FF2B5EF4-FFF2-40B4-BE49-F238E27FC236}">
                <a16:creationId xmlns:a16="http://schemas.microsoft.com/office/drawing/2014/main" id="{8463610A-2093-44DC-B83E-196BCCF65B9E}"/>
              </a:ext>
            </a:extLst>
          </p:cNvPr>
          <p:cNvSpPr/>
          <p:nvPr/>
        </p:nvSpPr>
        <p:spPr bwMode="auto">
          <a:xfrm>
            <a:off x="6104502" y="4009330"/>
            <a:ext cx="4343005" cy="482612"/>
          </a:xfrm>
          <a:prstGeom prst="leftArrowCallout">
            <a:avLst>
              <a:gd name="adj1" fmla="val 50664"/>
              <a:gd name="adj2" fmla="val 42560"/>
              <a:gd name="adj3" fmla="val 33105"/>
              <a:gd name="adj4" fmla="val 90662"/>
            </a:avLst>
          </a:prstGeom>
          <a:solidFill>
            <a:schemeClr val="accent2">
              <a:lumMod val="60000"/>
              <a:lumOff val="40000"/>
            </a:schemeClr>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Training Development</a:t>
            </a:r>
          </a:p>
        </p:txBody>
      </p:sp>
    </p:spTree>
    <p:extLst>
      <p:ext uri="{BB962C8B-B14F-4D97-AF65-F5344CB8AC3E}">
        <p14:creationId xmlns:p14="http://schemas.microsoft.com/office/powerpoint/2010/main" val="25343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637D-E6E2-447E-8B11-3287244F5EB1}"/>
              </a:ext>
            </a:extLst>
          </p:cNvPr>
          <p:cNvSpPr>
            <a:spLocks noGrp="1"/>
          </p:cNvSpPr>
          <p:nvPr>
            <p:ph type="title"/>
          </p:nvPr>
        </p:nvSpPr>
        <p:spPr>
          <a:xfrm>
            <a:off x="1342163" y="0"/>
            <a:ext cx="9908450" cy="795130"/>
          </a:xfrm>
        </p:spPr>
        <p:txBody>
          <a:bodyPr/>
          <a:lstStyle/>
          <a:p>
            <a:r>
              <a:rPr lang="en-US" dirty="0"/>
              <a:t>Training Development Methodology</a:t>
            </a:r>
          </a:p>
        </p:txBody>
      </p:sp>
      <p:sp>
        <p:nvSpPr>
          <p:cNvPr id="3" name="Content Placeholder 2">
            <a:extLst>
              <a:ext uri="{FF2B5EF4-FFF2-40B4-BE49-F238E27FC236}">
                <a16:creationId xmlns:a16="http://schemas.microsoft.com/office/drawing/2014/main" id="{9DBA7E1D-6171-4156-8C39-8B2283EEF63F}"/>
              </a:ext>
            </a:extLst>
          </p:cNvPr>
          <p:cNvSpPr>
            <a:spLocks noGrp="1"/>
          </p:cNvSpPr>
          <p:nvPr>
            <p:ph sz="quarter" idx="11"/>
          </p:nvPr>
        </p:nvSpPr>
        <p:spPr>
          <a:xfrm>
            <a:off x="0" y="1362478"/>
            <a:ext cx="11250613" cy="5075237"/>
          </a:xfrm>
        </p:spPr>
        <p:txBody>
          <a:bodyPr/>
          <a:lstStyle/>
          <a:p>
            <a:pPr marL="1066785" lvl="1" indent="-457200">
              <a:buFont typeface="+mj-lt"/>
              <a:buAutoNum type="arabicPeriod"/>
            </a:pPr>
            <a:r>
              <a:rPr lang="en-US" dirty="0">
                <a:latin typeface="+mj-lt"/>
              </a:rPr>
              <a:t>Defined Organization Objectives and Metrics of Success</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Detailed Gaps Analysis and Training Needs Analysis</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Training/Training System Design and Development</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Training/Training System Evaluation</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Post-Training Evaluation</a:t>
            </a:r>
          </a:p>
        </p:txBody>
      </p:sp>
      <p:sp>
        <p:nvSpPr>
          <p:cNvPr id="11" name="Oval 10"/>
          <p:cNvSpPr>
            <a:spLocks noChangeAspect="1"/>
          </p:cNvSpPr>
          <p:nvPr/>
        </p:nvSpPr>
        <p:spPr bwMode="auto">
          <a:xfrm>
            <a:off x="525294" y="1362478"/>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1</a:t>
            </a:r>
          </a:p>
        </p:txBody>
      </p:sp>
      <p:sp>
        <p:nvSpPr>
          <p:cNvPr id="17" name="Oval 16"/>
          <p:cNvSpPr>
            <a:spLocks noChangeAspect="1"/>
          </p:cNvSpPr>
          <p:nvPr/>
        </p:nvSpPr>
        <p:spPr bwMode="auto">
          <a:xfrm>
            <a:off x="525294" y="2204371"/>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2</a:t>
            </a:r>
            <a:endParaRPr kumimoji="0" lang="en-US" sz="2400" b="1" i="0" u="none" strike="noStrike" cap="none" normalizeH="0" baseline="0" dirty="0">
              <a:ln>
                <a:noFill/>
              </a:ln>
              <a:solidFill>
                <a:schemeClr val="bg1"/>
              </a:solidFill>
              <a:effectLst/>
              <a:latin typeface="Tahoma" charset="0"/>
            </a:endParaRPr>
          </a:p>
        </p:txBody>
      </p:sp>
      <p:sp>
        <p:nvSpPr>
          <p:cNvPr id="18" name="Oval 17"/>
          <p:cNvSpPr>
            <a:spLocks noChangeAspect="1"/>
          </p:cNvSpPr>
          <p:nvPr/>
        </p:nvSpPr>
        <p:spPr bwMode="auto">
          <a:xfrm>
            <a:off x="525294" y="3129487"/>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3</a:t>
            </a:r>
            <a:endParaRPr kumimoji="0" lang="en-US" sz="2400" b="1" i="0" u="none" strike="noStrike" cap="none" normalizeH="0" baseline="0" dirty="0">
              <a:ln>
                <a:noFill/>
              </a:ln>
              <a:solidFill>
                <a:schemeClr val="bg1"/>
              </a:solidFill>
              <a:effectLst/>
              <a:latin typeface="Tahoma" charset="0"/>
            </a:endParaRPr>
          </a:p>
        </p:txBody>
      </p:sp>
      <p:sp>
        <p:nvSpPr>
          <p:cNvPr id="19" name="Oval 18"/>
          <p:cNvSpPr>
            <a:spLocks noChangeAspect="1"/>
          </p:cNvSpPr>
          <p:nvPr/>
        </p:nvSpPr>
        <p:spPr bwMode="auto">
          <a:xfrm>
            <a:off x="525294" y="3992086"/>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4</a:t>
            </a:r>
            <a:endParaRPr kumimoji="0" lang="en-US" sz="2400" b="1" i="0" u="none" strike="noStrike" cap="none" normalizeH="0" baseline="0" dirty="0">
              <a:ln>
                <a:noFill/>
              </a:ln>
              <a:solidFill>
                <a:schemeClr val="bg1"/>
              </a:solidFill>
              <a:effectLst/>
              <a:latin typeface="Tahoma" charset="0"/>
            </a:endParaRPr>
          </a:p>
        </p:txBody>
      </p:sp>
      <p:sp>
        <p:nvSpPr>
          <p:cNvPr id="20" name="Oval 19"/>
          <p:cNvSpPr>
            <a:spLocks noChangeAspect="1"/>
          </p:cNvSpPr>
          <p:nvPr/>
        </p:nvSpPr>
        <p:spPr bwMode="auto">
          <a:xfrm>
            <a:off x="525294" y="4854685"/>
            <a:ext cx="515566" cy="515566"/>
          </a:xfrm>
          <a:prstGeom prst="ellipse">
            <a:avLst/>
          </a:prstGeom>
          <a:solidFill>
            <a:schemeClr val="tx1">
              <a:lumMod val="50000"/>
              <a:lumOff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5</a:t>
            </a:r>
            <a:endParaRPr kumimoji="0" lang="en-US" sz="2400" b="1" i="0" u="none" strike="noStrike" cap="none" normalizeH="0" baseline="0" dirty="0">
              <a:ln>
                <a:noFill/>
              </a:ln>
              <a:solidFill>
                <a:schemeClr val="bg1"/>
              </a:solidFill>
              <a:effectLst/>
              <a:latin typeface="Tahoma" charset="0"/>
            </a:endParaRPr>
          </a:p>
        </p:txBody>
      </p:sp>
      <p:sp>
        <p:nvSpPr>
          <p:cNvPr id="27" name="Callout: Left Arrow 2">
            <a:extLst>
              <a:ext uri="{FF2B5EF4-FFF2-40B4-BE49-F238E27FC236}">
                <a16:creationId xmlns:a16="http://schemas.microsoft.com/office/drawing/2014/main" id="{8463610A-2093-44DC-B83E-196BCCF65B9E}"/>
              </a:ext>
            </a:extLst>
          </p:cNvPr>
          <p:cNvSpPr/>
          <p:nvPr/>
        </p:nvSpPr>
        <p:spPr bwMode="auto">
          <a:xfrm>
            <a:off x="8769881" y="1395432"/>
            <a:ext cx="2786579" cy="482612"/>
          </a:xfrm>
          <a:prstGeom prst="leftArrowCallout">
            <a:avLst>
              <a:gd name="adj1" fmla="val 50664"/>
              <a:gd name="adj2" fmla="val 42560"/>
              <a:gd name="adj3" fmla="val 33105"/>
              <a:gd name="adj4" fmla="val 90662"/>
            </a:avLst>
          </a:prstGeom>
          <a:solidFill>
            <a:schemeClr val="accent2">
              <a:lumMod val="60000"/>
              <a:lumOff val="40000"/>
            </a:schemeClr>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C</a:t>
            </a:r>
            <a:r>
              <a:rPr kumimoji="0" lang="en-US" sz="2400" b="0" i="0" u="none" strike="noStrike" cap="none" normalizeH="0" baseline="0" dirty="0">
                <a:ln>
                  <a:noFill/>
                </a:ln>
                <a:solidFill>
                  <a:schemeClr val="tx1"/>
                </a:solidFill>
                <a:effectLst/>
                <a:latin typeface="Tahoma" charset="0"/>
              </a:rPr>
              <a:t>arried forward</a:t>
            </a:r>
          </a:p>
        </p:txBody>
      </p:sp>
      <p:sp>
        <p:nvSpPr>
          <p:cNvPr id="28" name="Callout: Left Arrow 2">
            <a:extLst>
              <a:ext uri="{FF2B5EF4-FFF2-40B4-BE49-F238E27FC236}">
                <a16:creationId xmlns:a16="http://schemas.microsoft.com/office/drawing/2014/main" id="{8463610A-2093-44DC-B83E-196BCCF65B9E}"/>
              </a:ext>
            </a:extLst>
          </p:cNvPr>
          <p:cNvSpPr/>
          <p:nvPr/>
        </p:nvSpPr>
        <p:spPr bwMode="auto">
          <a:xfrm>
            <a:off x="8769881" y="2204086"/>
            <a:ext cx="2786579" cy="482612"/>
          </a:xfrm>
          <a:prstGeom prst="leftArrowCallout">
            <a:avLst>
              <a:gd name="adj1" fmla="val 50664"/>
              <a:gd name="adj2" fmla="val 42560"/>
              <a:gd name="adj3" fmla="val 33105"/>
              <a:gd name="adj4" fmla="val 90662"/>
            </a:avLst>
          </a:prstGeom>
          <a:solidFill>
            <a:schemeClr val="accent2">
              <a:lumMod val="60000"/>
              <a:lumOff val="40000"/>
            </a:schemeClr>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t>C</a:t>
            </a:r>
            <a:r>
              <a:rPr kumimoji="0" lang="en-US" sz="2400" b="0" i="0" u="none" strike="noStrike" cap="none" normalizeH="0" baseline="0" dirty="0">
                <a:ln>
                  <a:noFill/>
                </a:ln>
                <a:solidFill>
                  <a:schemeClr val="tx1"/>
                </a:solidFill>
                <a:effectLst/>
                <a:latin typeface="Tahoma" charset="0"/>
              </a:rPr>
              <a:t>arried forward</a:t>
            </a:r>
          </a:p>
        </p:txBody>
      </p:sp>
    </p:spTree>
    <p:extLst>
      <p:ext uri="{BB962C8B-B14F-4D97-AF65-F5344CB8AC3E}">
        <p14:creationId xmlns:p14="http://schemas.microsoft.com/office/powerpoint/2010/main" val="262193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ADDIE Waterfall</a:t>
            </a:r>
          </a:p>
        </p:txBody>
      </p:sp>
      <p:pic>
        <p:nvPicPr>
          <p:cNvPr id="8" name="Picture 7"/>
          <p:cNvPicPr>
            <a:picLocks noChangeAspect="1"/>
          </p:cNvPicPr>
          <p:nvPr/>
        </p:nvPicPr>
        <p:blipFill>
          <a:blip r:embed="rId2"/>
          <a:stretch>
            <a:fillRect/>
          </a:stretch>
        </p:blipFill>
        <p:spPr>
          <a:xfrm>
            <a:off x="228600" y="2155382"/>
            <a:ext cx="11963400" cy="2547236"/>
          </a:xfrm>
          <a:prstGeom prst="rect">
            <a:avLst/>
          </a:prstGeom>
        </p:spPr>
      </p:pic>
      <p:sp>
        <p:nvSpPr>
          <p:cNvPr id="9" name="Right Brace 8"/>
          <p:cNvSpPr/>
          <p:nvPr/>
        </p:nvSpPr>
        <p:spPr bwMode="auto">
          <a:xfrm rot="5400000">
            <a:off x="1104138" y="3319800"/>
            <a:ext cx="315116" cy="2066192"/>
          </a:xfrm>
          <a:prstGeom prst="rightBrace">
            <a:avLst/>
          </a:prstGeom>
          <a:noFill/>
          <a:ln w="38100"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TextBox 9"/>
          <p:cNvSpPr txBox="1"/>
          <p:nvPr/>
        </p:nvSpPr>
        <p:spPr>
          <a:xfrm>
            <a:off x="762200" y="4614034"/>
            <a:ext cx="998991" cy="369332"/>
          </a:xfrm>
          <a:prstGeom prst="rect">
            <a:avLst/>
          </a:prstGeom>
          <a:noFill/>
        </p:spPr>
        <p:txBody>
          <a:bodyPr wrap="none" rtlCol="0">
            <a:spAutoFit/>
          </a:bodyPr>
          <a:lstStyle/>
          <a:p>
            <a:r>
              <a:rPr lang="en-US" sz="1800" dirty="0"/>
              <a:t>Analysis</a:t>
            </a:r>
          </a:p>
        </p:txBody>
      </p:sp>
      <p:sp>
        <p:nvSpPr>
          <p:cNvPr id="11" name="Right Brace 10"/>
          <p:cNvSpPr/>
          <p:nvPr/>
        </p:nvSpPr>
        <p:spPr bwMode="auto">
          <a:xfrm rot="5400000">
            <a:off x="4404019" y="2188358"/>
            <a:ext cx="315116" cy="4329076"/>
          </a:xfrm>
          <a:prstGeom prst="rightBrace">
            <a:avLst/>
          </a:prstGeom>
          <a:noFill/>
          <a:ln w="38100"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TextBox 11"/>
          <p:cNvSpPr txBox="1"/>
          <p:nvPr/>
        </p:nvSpPr>
        <p:spPr>
          <a:xfrm>
            <a:off x="8026098" y="4658326"/>
            <a:ext cx="1792927" cy="369332"/>
          </a:xfrm>
          <a:prstGeom prst="rect">
            <a:avLst/>
          </a:prstGeom>
          <a:noFill/>
        </p:spPr>
        <p:txBody>
          <a:bodyPr wrap="none" rtlCol="0">
            <a:spAutoFit/>
          </a:bodyPr>
          <a:lstStyle/>
          <a:p>
            <a:r>
              <a:rPr lang="en-US" sz="1800" dirty="0"/>
              <a:t>Implementation</a:t>
            </a:r>
          </a:p>
        </p:txBody>
      </p:sp>
      <p:sp>
        <p:nvSpPr>
          <p:cNvPr id="13" name="Right Brace 12"/>
          <p:cNvSpPr/>
          <p:nvPr/>
        </p:nvSpPr>
        <p:spPr bwMode="auto">
          <a:xfrm rot="5400000">
            <a:off x="8765004" y="2258696"/>
            <a:ext cx="315116" cy="4188400"/>
          </a:xfrm>
          <a:prstGeom prst="rightBrace">
            <a:avLst/>
          </a:prstGeom>
          <a:noFill/>
          <a:ln w="38100"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ight Brace 13"/>
          <p:cNvSpPr/>
          <p:nvPr/>
        </p:nvSpPr>
        <p:spPr bwMode="auto">
          <a:xfrm rot="5400000">
            <a:off x="11277646" y="4036701"/>
            <a:ext cx="315116" cy="632389"/>
          </a:xfrm>
          <a:prstGeom prst="rightBrace">
            <a:avLst/>
          </a:prstGeom>
          <a:noFill/>
          <a:ln w="38100"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TextBox 14"/>
          <p:cNvSpPr txBox="1"/>
          <p:nvPr/>
        </p:nvSpPr>
        <p:spPr>
          <a:xfrm rot="19606591">
            <a:off x="10763994" y="4798700"/>
            <a:ext cx="1342419" cy="369332"/>
          </a:xfrm>
          <a:prstGeom prst="rect">
            <a:avLst/>
          </a:prstGeom>
          <a:noFill/>
        </p:spPr>
        <p:txBody>
          <a:bodyPr wrap="none" rtlCol="0">
            <a:spAutoFit/>
          </a:bodyPr>
          <a:lstStyle/>
          <a:p>
            <a:r>
              <a:rPr lang="en-US" sz="1800" dirty="0"/>
              <a:t>Evaluation?</a:t>
            </a:r>
          </a:p>
        </p:txBody>
      </p:sp>
    </p:spTree>
    <p:extLst>
      <p:ext uri="{BB962C8B-B14F-4D97-AF65-F5344CB8AC3E}">
        <p14:creationId xmlns:p14="http://schemas.microsoft.com/office/powerpoint/2010/main" val="3236908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p:txBody>
          <a:bodyPr/>
          <a:lstStyle/>
          <a:p>
            <a:r>
              <a:rPr lang="en-US" dirty="0"/>
              <a:t>Training Development Evaluation</a:t>
            </a:r>
          </a:p>
        </p:txBody>
      </p:sp>
      <p:pic>
        <p:nvPicPr>
          <p:cNvPr id="4" name="Picture 3"/>
          <p:cNvPicPr>
            <a:picLocks noChangeAspect="1"/>
          </p:cNvPicPr>
          <p:nvPr/>
        </p:nvPicPr>
        <p:blipFill>
          <a:blip r:embed="rId3"/>
          <a:stretch>
            <a:fillRect/>
          </a:stretch>
        </p:blipFill>
        <p:spPr>
          <a:xfrm>
            <a:off x="72814" y="1939792"/>
            <a:ext cx="12192000" cy="3322570"/>
          </a:xfrm>
          <a:prstGeom prst="rect">
            <a:avLst/>
          </a:prstGeom>
        </p:spPr>
      </p:pic>
      <p:sp>
        <p:nvSpPr>
          <p:cNvPr id="11" name="TextBox 10"/>
          <p:cNvSpPr txBox="1"/>
          <p:nvPr/>
        </p:nvSpPr>
        <p:spPr>
          <a:xfrm>
            <a:off x="7174611" y="1518162"/>
            <a:ext cx="3236875" cy="1077218"/>
          </a:xfrm>
          <a:prstGeom prst="rect">
            <a:avLst/>
          </a:prstGeom>
          <a:noFill/>
        </p:spPr>
        <p:txBody>
          <a:bodyPr wrap="square" rtlCol="0">
            <a:spAutoFit/>
          </a:bodyPr>
          <a:lstStyle/>
          <a:p>
            <a:r>
              <a:rPr lang="en-US" dirty="0">
                <a:solidFill>
                  <a:srgbClr val="CC3300"/>
                </a:solidFill>
              </a:rPr>
              <a:t>Assessment post-completion</a:t>
            </a:r>
          </a:p>
        </p:txBody>
      </p:sp>
      <p:sp>
        <p:nvSpPr>
          <p:cNvPr id="17" name="Oval 16"/>
          <p:cNvSpPr/>
          <p:nvPr/>
        </p:nvSpPr>
        <p:spPr bwMode="auto">
          <a:xfrm>
            <a:off x="10266630" y="1774978"/>
            <a:ext cx="1988745" cy="3041465"/>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994566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747-50B9-400F-A858-2B03AD86DC18}"/>
              </a:ext>
            </a:extLst>
          </p:cNvPr>
          <p:cNvSpPr>
            <a:spLocks noGrp="1"/>
          </p:cNvSpPr>
          <p:nvPr>
            <p:ph type="title"/>
          </p:nvPr>
        </p:nvSpPr>
        <p:spPr>
          <a:xfrm>
            <a:off x="791308" y="3022643"/>
            <a:ext cx="8092374" cy="795130"/>
          </a:xfrm>
        </p:spPr>
        <p:txBody>
          <a:bodyPr/>
          <a:lstStyle/>
          <a:p>
            <a:r>
              <a:rPr lang="en-US" sz="4000" dirty="0">
                <a:solidFill>
                  <a:schemeClr val="tx1"/>
                </a:solidFill>
              </a:rPr>
              <a:t>Identifying the Impact Target</a:t>
            </a:r>
          </a:p>
        </p:txBody>
      </p:sp>
      <p:pic>
        <p:nvPicPr>
          <p:cNvPr id="4" name="Picture 3"/>
          <p:cNvPicPr>
            <a:picLocks noChangeAspect="1"/>
          </p:cNvPicPr>
          <p:nvPr/>
        </p:nvPicPr>
        <p:blipFill>
          <a:blip r:embed="rId2"/>
          <a:stretch>
            <a:fillRect/>
          </a:stretch>
        </p:blipFill>
        <p:spPr>
          <a:xfrm>
            <a:off x="8496821" y="2248161"/>
            <a:ext cx="2344094" cy="2344094"/>
          </a:xfrm>
          <a:prstGeom prst="rect">
            <a:avLst/>
          </a:prstGeom>
        </p:spPr>
      </p:pic>
    </p:spTree>
    <p:extLst>
      <p:ext uri="{BB962C8B-B14F-4D97-AF65-F5344CB8AC3E}">
        <p14:creationId xmlns:p14="http://schemas.microsoft.com/office/powerpoint/2010/main" val="2933204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4" name="Content Placeholder 3"/>
          <p:cNvSpPr>
            <a:spLocks noGrp="1"/>
          </p:cNvSpPr>
          <p:nvPr>
            <p:ph sz="quarter" idx="11"/>
          </p:nvPr>
        </p:nvSpPr>
        <p:spPr>
          <a:xfrm>
            <a:off x="480132" y="1669312"/>
            <a:ext cx="11250613" cy="4452640"/>
          </a:xfrm>
        </p:spPr>
        <p:txBody>
          <a:bodyPr/>
          <a:lstStyle/>
          <a:p>
            <a:r>
              <a:rPr lang="en-US" dirty="0">
                <a:latin typeface="Arial" panose="020B0604020202020204" pitchFamily="34" charset="0"/>
                <a:cs typeface="Arial" panose="020B0604020202020204" pitchFamily="34" charset="0"/>
              </a:rPr>
              <a:t>Be able to describe Operational Impact Analysis and its importance</a:t>
            </a:r>
          </a:p>
          <a:p>
            <a:r>
              <a:rPr lang="en-US" dirty="0">
                <a:latin typeface="Arial" panose="020B0604020202020204" pitchFamily="34" charset="0"/>
                <a:cs typeface="Arial" panose="020B0604020202020204" pitchFamily="34" charset="0"/>
              </a:rPr>
              <a:t>Describe Kirkpatrick’s 4 Levels of Training Evaluation</a:t>
            </a:r>
          </a:p>
          <a:p>
            <a:r>
              <a:rPr lang="en-US" dirty="0">
                <a:latin typeface="Arial" panose="020B0604020202020204" pitchFamily="34" charset="0"/>
                <a:cs typeface="Arial" panose="020B0604020202020204" pitchFamily="34" charset="0"/>
              </a:rPr>
              <a:t>Gain insights on how to incorporate Operational Impact Analysis approaches into training development</a:t>
            </a:r>
          </a:p>
        </p:txBody>
      </p:sp>
    </p:spTree>
    <p:extLst>
      <p:ext uri="{BB962C8B-B14F-4D97-AF65-F5344CB8AC3E}">
        <p14:creationId xmlns:p14="http://schemas.microsoft.com/office/powerpoint/2010/main" val="3786849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637D-E6E2-447E-8B11-3287244F5EB1}"/>
              </a:ext>
            </a:extLst>
          </p:cNvPr>
          <p:cNvSpPr>
            <a:spLocks noGrp="1"/>
          </p:cNvSpPr>
          <p:nvPr>
            <p:ph type="title"/>
          </p:nvPr>
        </p:nvSpPr>
        <p:spPr/>
        <p:txBody>
          <a:bodyPr/>
          <a:lstStyle/>
          <a:p>
            <a:r>
              <a:rPr lang="en-US" dirty="0"/>
              <a:t>Fitting Evaluation into the Process</a:t>
            </a:r>
          </a:p>
        </p:txBody>
      </p:sp>
      <p:sp>
        <p:nvSpPr>
          <p:cNvPr id="3" name="Content Placeholder 2">
            <a:extLst>
              <a:ext uri="{FF2B5EF4-FFF2-40B4-BE49-F238E27FC236}">
                <a16:creationId xmlns:a16="http://schemas.microsoft.com/office/drawing/2014/main" id="{9DBA7E1D-6171-4156-8C39-8B2283EEF63F}"/>
              </a:ext>
            </a:extLst>
          </p:cNvPr>
          <p:cNvSpPr>
            <a:spLocks noGrp="1"/>
          </p:cNvSpPr>
          <p:nvPr>
            <p:ph sz="quarter" idx="11"/>
          </p:nvPr>
        </p:nvSpPr>
        <p:spPr>
          <a:xfrm>
            <a:off x="1498059" y="1506019"/>
            <a:ext cx="11250613" cy="5075237"/>
          </a:xfrm>
        </p:spPr>
        <p:txBody>
          <a:bodyPr/>
          <a:lstStyle/>
          <a:p>
            <a:pPr marL="1066785" lvl="1" indent="-457200">
              <a:buFont typeface="+mj-lt"/>
              <a:buAutoNum type="arabicPeriod"/>
            </a:pPr>
            <a:r>
              <a:rPr lang="en-US" dirty="0">
                <a:latin typeface="+mj-lt"/>
              </a:rPr>
              <a:t>Defined Organization Objectives and Metrics of Success</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Detailed Gaps Analysis and Training Needs Analysis</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Training/Training System Design and Development</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Training/Training System Evaluation</a:t>
            </a:r>
          </a:p>
          <a:p>
            <a:pPr marL="1066785" lvl="1" indent="-457200">
              <a:buFont typeface="+mj-lt"/>
              <a:buAutoNum type="arabicPeriod"/>
            </a:pPr>
            <a:endParaRPr lang="en-US" dirty="0">
              <a:latin typeface="+mj-lt"/>
            </a:endParaRPr>
          </a:p>
          <a:p>
            <a:pPr marL="1066785" lvl="1" indent="-457200">
              <a:buFont typeface="+mj-lt"/>
              <a:buAutoNum type="arabicPeriod"/>
            </a:pPr>
            <a:r>
              <a:rPr lang="en-US" dirty="0">
                <a:latin typeface="+mj-lt"/>
              </a:rPr>
              <a:t>Post-Training Evaluation</a:t>
            </a:r>
          </a:p>
        </p:txBody>
      </p:sp>
      <p:sp>
        <p:nvSpPr>
          <p:cNvPr id="4" name="Right Bracket 3">
            <a:extLst>
              <a:ext uri="{FF2B5EF4-FFF2-40B4-BE49-F238E27FC236}">
                <a16:creationId xmlns:a16="http://schemas.microsoft.com/office/drawing/2014/main" id="{81454CBF-6309-434A-9345-1CB6A7219378}"/>
              </a:ext>
            </a:extLst>
          </p:cNvPr>
          <p:cNvSpPr/>
          <p:nvPr/>
        </p:nvSpPr>
        <p:spPr bwMode="auto">
          <a:xfrm>
            <a:off x="9650135" y="1255234"/>
            <a:ext cx="607574" cy="1807353"/>
          </a:xfrm>
          <a:prstGeom prst="rightBracke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440E02F6-3DB6-445F-8BE7-2C52EF62C51C}"/>
              </a:ext>
            </a:extLst>
          </p:cNvPr>
          <p:cNvSpPr txBox="1"/>
          <p:nvPr/>
        </p:nvSpPr>
        <p:spPr>
          <a:xfrm>
            <a:off x="10287594" y="1581381"/>
            <a:ext cx="1696882" cy="1015663"/>
          </a:xfrm>
          <a:prstGeom prst="rect">
            <a:avLst/>
          </a:prstGeom>
          <a:noFill/>
        </p:spPr>
        <p:txBody>
          <a:bodyPr wrap="square" rtlCol="0">
            <a:spAutoFit/>
          </a:bodyPr>
          <a:lstStyle/>
          <a:p>
            <a:r>
              <a:rPr lang="en-US" sz="2000" dirty="0">
                <a:solidFill>
                  <a:srgbClr val="FF0000"/>
                </a:solidFill>
              </a:rPr>
              <a:t>Before Training Development</a:t>
            </a:r>
          </a:p>
        </p:txBody>
      </p:sp>
      <p:sp>
        <p:nvSpPr>
          <p:cNvPr id="6" name="Right Bracket 5">
            <a:extLst>
              <a:ext uri="{FF2B5EF4-FFF2-40B4-BE49-F238E27FC236}">
                <a16:creationId xmlns:a16="http://schemas.microsoft.com/office/drawing/2014/main" id="{2A2C50E0-C331-402D-A123-214A27D4FE05}"/>
              </a:ext>
            </a:extLst>
          </p:cNvPr>
          <p:cNvSpPr/>
          <p:nvPr/>
        </p:nvSpPr>
        <p:spPr bwMode="auto">
          <a:xfrm>
            <a:off x="9177001" y="3192413"/>
            <a:ext cx="607574" cy="1702448"/>
          </a:xfrm>
          <a:prstGeom prst="rightBracket">
            <a:avLst/>
          </a:prstGeom>
          <a:noFill/>
          <a:ln w="28575"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ight Bracket 6">
            <a:extLst>
              <a:ext uri="{FF2B5EF4-FFF2-40B4-BE49-F238E27FC236}">
                <a16:creationId xmlns:a16="http://schemas.microsoft.com/office/drawing/2014/main" id="{E75CC364-1377-4333-BA27-345A002786B7}"/>
              </a:ext>
            </a:extLst>
          </p:cNvPr>
          <p:cNvSpPr/>
          <p:nvPr/>
        </p:nvSpPr>
        <p:spPr bwMode="auto">
          <a:xfrm>
            <a:off x="9177802" y="4933469"/>
            <a:ext cx="607574" cy="855314"/>
          </a:xfrm>
          <a:prstGeom prst="rightBracket">
            <a:avLst/>
          </a:prstGeom>
          <a:noFill/>
          <a:ln w="28575"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a:extLst>
              <a:ext uri="{FF2B5EF4-FFF2-40B4-BE49-F238E27FC236}">
                <a16:creationId xmlns:a16="http://schemas.microsoft.com/office/drawing/2014/main" id="{CAB5667A-AC6B-4604-BDF9-2095C0925A73}"/>
              </a:ext>
            </a:extLst>
          </p:cNvPr>
          <p:cNvSpPr txBox="1"/>
          <p:nvPr/>
        </p:nvSpPr>
        <p:spPr>
          <a:xfrm>
            <a:off x="9917833" y="3868682"/>
            <a:ext cx="2705741" cy="1015663"/>
          </a:xfrm>
          <a:prstGeom prst="rect">
            <a:avLst/>
          </a:prstGeom>
          <a:noFill/>
        </p:spPr>
        <p:txBody>
          <a:bodyPr wrap="square" rtlCol="0">
            <a:spAutoFit/>
          </a:bodyPr>
          <a:lstStyle/>
          <a:p>
            <a:r>
              <a:rPr lang="en-US" sz="2000" dirty="0">
                <a:solidFill>
                  <a:srgbClr val="00B050"/>
                </a:solidFill>
              </a:rPr>
              <a:t>Evaluations</a:t>
            </a:r>
          </a:p>
          <a:p>
            <a:pPr marL="342900" indent="-342900">
              <a:buFontTx/>
              <a:buChar char="-"/>
            </a:pPr>
            <a:r>
              <a:rPr lang="en-US" sz="2000" dirty="0">
                <a:solidFill>
                  <a:srgbClr val="00B050"/>
                </a:solidFill>
              </a:rPr>
              <a:t>During Training</a:t>
            </a:r>
          </a:p>
          <a:p>
            <a:pPr marL="342900" indent="-342900">
              <a:buFontTx/>
              <a:buChar char="-"/>
            </a:pPr>
            <a:r>
              <a:rPr lang="en-US" sz="2000" dirty="0">
                <a:solidFill>
                  <a:srgbClr val="00B050"/>
                </a:solidFill>
              </a:rPr>
              <a:t>After Training</a:t>
            </a:r>
          </a:p>
        </p:txBody>
      </p:sp>
      <p:cxnSp>
        <p:nvCxnSpPr>
          <p:cNvPr id="15" name="Straight Connector 14">
            <a:extLst>
              <a:ext uri="{FF2B5EF4-FFF2-40B4-BE49-F238E27FC236}">
                <a16:creationId xmlns:a16="http://schemas.microsoft.com/office/drawing/2014/main" id="{72DB319D-AFB4-4A0A-BB8F-E414D54348EE}"/>
              </a:ext>
            </a:extLst>
          </p:cNvPr>
          <p:cNvCxnSpPr/>
          <p:nvPr/>
        </p:nvCxnSpPr>
        <p:spPr bwMode="auto">
          <a:xfrm flipV="1">
            <a:off x="1858544" y="3118083"/>
            <a:ext cx="9902196" cy="1"/>
          </a:xfrm>
          <a:prstGeom prst="line">
            <a:avLst/>
          </a:prstGeom>
          <a:solidFill>
            <a:schemeClr val="accent1"/>
          </a:solidFill>
          <a:ln w="28575" cap="flat" cmpd="sng" algn="ctr">
            <a:solidFill>
              <a:schemeClr val="tx1"/>
            </a:solidFill>
            <a:prstDash val="lgDash"/>
            <a:miter lim="800000"/>
            <a:headEnd type="none" w="med" len="med"/>
            <a:tailEnd type="none" w="med" len="med"/>
          </a:ln>
          <a:effectLst/>
        </p:spPr>
      </p:cxnSp>
      <p:sp>
        <p:nvSpPr>
          <p:cNvPr id="11" name="Oval 10"/>
          <p:cNvSpPr>
            <a:spLocks noChangeAspect="1"/>
          </p:cNvSpPr>
          <p:nvPr/>
        </p:nvSpPr>
        <p:spPr bwMode="auto">
          <a:xfrm>
            <a:off x="2023353" y="1506019"/>
            <a:ext cx="515566" cy="515566"/>
          </a:xfrm>
          <a:prstGeom prst="ellipse">
            <a:avLst/>
          </a:prstGeom>
          <a:solidFill>
            <a:srgbClr val="FF33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1</a:t>
            </a:r>
          </a:p>
        </p:txBody>
      </p:sp>
      <p:sp>
        <p:nvSpPr>
          <p:cNvPr id="17" name="Oval 16"/>
          <p:cNvSpPr>
            <a:spLocks noChangeAspect="1"/>
          </p:cNvSpPr>
          <p:nvPr/>
        </p:nvSpPr>
        <p:spPr bwMode="auto">
          <a:xfrm>
            <a:off x="2023353" y="2347912"/>
            <a:ext cx="515566" cy="515566"/>
          </a:xfrm>
          <a:prstGeom prst="ellipse">
            <a:avLst/>
          </a:prstGeom>
          <a:solidFill>
            <a:srgbClr val="FF33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2</a:t>
            </a:r>
            <a:endParaRPr kumimoji="0" lang="en-US" sz="2400" b="1" i="0" u="none" strike="noStrike" cap="none" normalizeH="0" baseline="0" dirty="0">
              <a:ln>
                <a:noFill/>
              </a:ln>
              <a:solidFill>
                <a:schemeClr val="bg1"/>
              </a:solidFill>
              <a:effectLst/>
              <a:latin typeface="Tahoma" charset="0"/>
            </a:endParaRPr>
          </a:p>
        </p:txBody>
      </p:sp>
      <p:sp>
        <p:nvSpPr>
          <p:cNvPr id="18" name="Oval 17"/>
          <p:cNvSpPr>
            <a:spLocks noChangeAspect="1"/>
          </p:cNvSpPr>
          <p:nvPr/>
        </p:nvSpPr>
        <p:spPr bwMode="auto">
          <a:xfrm>
            <a:off x="2023353" y="3273028"/>
            <a:ext cx="515566" cy="515566"/>
          </a:xfrm>
          <a:prstGeom prst="ellipse">
            <a:avLst/>
          </a:prstGeom>
          <a:solidFill>
            <a:srgbClr val="00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3</a:t>
            </a:r>
            <a:endParaRPr kumimoji="0" lang="en-US" sz="2400" b="1" i="0" u="none" strike="noStrike" cap="none" normalizeH="0" baseline="0" dirty="0">
              <a:ln>
                <a:noFill/>
              </a:ln>
              <a:solidFill>
                <a:schemeClr val="bg1"/>
              </a:solidFill>
              <a:effectLst/>
              <a:latin typeface="Tahoma" charset="0"/>
            </a:endParaRPr>
          </a:p>
        </p:txBody>
      </p:sp>
      <p:sp>
        <p:nvSpPr>
          <p:cNvPr id="19" name="Oval 18"/>
          <p:cNvSpPr>
            <a:spLocks noChangeAspect="1"/>
          </p:cNvSpPr>
          <p:nvPr/>
        </p:nvSpPr>
        <p:spPr bwMode="auto">
          <a:xfrm>
            <a:off x="2023353" y="4135627"/>
            <a:ext cx="515566" cy="515566"/>
          </a:xfrm>
          <a:prstGeom prst="ellipse">
            <a:avLst/>
          </a:prstGeom>
          <a:solidFill>
            <a:srgbClr val="00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4</a:t>
            </a:r>
            <a:endParaRPr kumimoji="0" lang="en-US" sz="2400" b="1" i="0" u="none" strike="noStrike" cap="none" normalizeH="0" baseline="0" dirty="0">
              <a:ln>
                <a:noFill/>
              </a:ln>
              <a:solidFill>
                <a:schemeClr val="bg1"/>
              </a:solidFill>
              <a:effectLst/>
              <a:latin typeface="Tahoma" charset="0"/>
            </a:endParaRPr>
          </a:p>
        </p:txBody>
      </p:sp>
      <p:sp>
        <p:nvSpPr>
          <p:cNvPr id="20" name="Oval 19"/>
          <p:cNvSpPr>
            <a:spLocks noChangeAspect="1"/>
          </p:cNvSpPr>
          <p:nvPr/>
        </p:nvSpPr>
        <p:spPr bwMode="auto">
          <a:xfrm>
            <a:off x="2023353" y="4998226"/>
            <a:ext cx="515566" cy="515566"/>
          </a:xfrm>
          <a:prstGeom prst="ellipse">
            <a:avLst/>
          </a:prstGeom>
          <a:solidFill>
            <a:srgbClr val="00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5</a:t>
            </a:r>
            <a:endParaRPr kumimoji="0" lang="en-US" sz="2400" b="1" i="0" u="none" strike="noStrike" cap="none" normalizeH="0" baseline="0" dirty="0">
              <a:ln>
                <a:noFill/>
              </a:ln>
              <a:solidFill>
                <a:schemeClr val="bg1"/>
              </a:solidFill>
              <a:effectLst/>
              <a:latin typeface="Tahoma" charset="0"/>
            </a:endParaRPr>
          </a:p>
        </p:txBody>
      </p:sp>
      <p:grpSp>
        <p:nvGrpSpPr>
          <p:cNvPr id="24" name="Group 23"/>
          <p:cNvGrpSpPr/>
          <p:nvPr/>
        </p:nvGrpSpPr>
        <p:grpSpPr>
          <a:xfrm>
            <a:off x="496754" y="1579638"/>
            <a:ext cx="1181548" cy="3902346"/>
            <a:chOff x="2300954" y="1639391"/>
            <a:chExt cx="1265467" cy="3902346"/>
          </a:xfrm>
        </p:grpSpPr>
        <p:grpSp>
          <p:nvGrpSpPr>
            <p:cNvPr id="25" name="Group 24">
              <a:extLst>
                <a:ext uri="{FF2B5EF4-FFF2-40B4-BE49-F238E27FC236}">
                  <a16:creationId xmlns:a16="http://schemas.microsoft.com/office/drawing/2014/main" id="{FA2EA177-B570-4887-A7B6-1F11213019D4}"/>
                </a:ext>
              </a:extLst>
            </p:cNvPr>
            <p:cNvGrpSpPr/>
            <p:nvPr/>
          </p:nvGrpSpPr>
          <p:grpSpPr>
            <a:xfrm>
              <a:off x="2300954" y="4332060"/>
              <a:ext cx="1265307" cy="1209677"/>
              <a:chOff x="734375" y="1756411"/>
              <a:chExt cx="1328003" cy="1209677"/>
            </a:xfrm>
          </p:grpSpPr>
          <p:sp>
            <p:nvSpPr>
              <p:cNvPr id="39" name="Pentagon 4">
                <a:extLst>
                  <a:ext uri="{FF2B5EF4-FFF2-40B4-BE49-F238E27FC236}">
                    <a16:creationId xmlns:a16="http://schemas.microsoft.com/office/drawing/2014/main" id="{5D23DB53-445B-43E3-AF11-B135DCE46F54}"/>
                  </a:ext>
                </a:extLst>
              </p:cNvPr>
              <p:cNvSpPr/>
              <p:nvPr/>
            </p:nvSpPr>
            <p:spPr>
              <a:xfrm rot="5400000">
                <a:off x="793538" y="1697248"/>
                <a:ext cx="1209677" cy="1328003"/>
              </a:xfrm>
              <a:prstGeom prst="homePlate">
                <a:avLst>
                  <a:gd name="adj" fmla="val 38591"/>
                </a:avLst>
              </a:prstGeom>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0" name="TextBox 39">
                <a:extLst>
                  <a:ext uri="{FF2B5EF4-FFF2-40B4-BE49-F238E27FC236}">
                    <a16:creationId xmlns:a16="http://schemas.microsoft.com/office/drawing/2014/main" id="{C7FA1383-91C1-4662-AD5B-F57E86A39AAA}"/>
                  </a:ext>
                </a:extLst>
              </p:cNvPr>
              <p:cNvSpPr txBox="1"/>
              <p:nvPr/>
            </p:nvSpPr>
            <p:spPr>
              <a:xfrm>
                <a:off x="855764" y="1968340"/>
                <a:ext cx="1093569" cy="584775"/>
              </a:xfrm>
              <a:prstGeom prst="rect">
                <a:avLst/>
              </a:prstGeom>
              <a:noFill/>
            </p:spPr>
            <p:txBody>
              <a:bodyPr wrap="none" rtlCol="0">
                <a:spAutoFit/>
              </a:bodyPr>
              <a:lstStyle/>
              <a:p>
                <a:pPr algn="ctr"/>
                <a:r>
                  <a:rPr lang="en-US" sz="1600" b="1" dirty="0">
                    <a:solidFill>
                      <a:schemeClr val="tx2"/>
                    </a:solidFill>
                  </a:rPr>
                  <a:t>Level 1</a:t>
                </a:r>
              </a:p>
              <a:p>
                <a:pPr algn="ctr"/>
                <a:r>
                  <a:rPr lang="en-US" sz="1600" b="1" dirty="0">
                    <a:solidFill>
                      <a:schemeClr val="tx2"/>
                    </a:solidFill>
                  </a:rPr>
                  <a:t>Reaction</a:t>
                </a:r>
              </a:p>
            </p:txBody>
          </p:sp>
        </p:grpSp>
        <p:grpSp>
          <p:nvGrpSpPr>
            <p:cNvPr id="26" name="Group 25">
              <a:extLst>
                <a:ext uri="{FF2B5EF4-FFF2-40B4-BE49-F238E27FC236}">
                  <a16:creationId xmlns:a16="http://schemas.microsoft.com/office/drawing/2014/main" id="{36BEB4B2-D742-4EAF-8E05-DC7EBB8F0462}"/>
                </a:ext>
              </a:extLst>
            </p:cNvPr>
            <p:cNvGrpSpPr/>
            <p:nvPr/>
          </p:nvGrpSpPr>
          <p:grpSpPr>
            <a:xfrm>
              <a:off x="2305493" y="3370190"/>
              <a:ext cx="1252394" cy="1238250"/>
              <a:chOff x="739140" y="2620805"/>
              <a:chExt cx="1314450" cy="1238250"/>
            </a:xfrm>
          </p:grpSpPr>
          <p:sp>
            <p:nvSpPr>
              <p:cNvPr id="36"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7" name="TextBox 36">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grpSp>
          <p:nvGrpSpPr>
            <p:cNvPr id="27" name="Group 26">
              <a:extLst>
                <a:ext uri="{FF2B5EF4-FFF2-40B4-BE49-F238E27FC236}">
                  <a16:creationId xmlns:a16="http://schemas.microsoft.com/office/drawing/2014/main" id="{5B0AAC85-CE0A-4AB4-A634-49D4759582C0}"/>
                </a:ext>
              </a:extLst>
            </p:cNvPr>
            <p:cNvGrpSpPr/>
            <p:nvPr/>
          </p:nvGrpSpPr>
          <p:grpSpPr>
            <a:xfrm>
              <a:off x="2314027" y="2504457"/>
              <a:ext cx="1252394" cy="1238250"/>
              <a:chOff x="739140" y="3509012"/>
              <a:chExt cx="1314450" cy="1238250"/>
            </a:xfrm>
          </p:grpSpPr>
          <p:sp>
            <p:nvSpPr>
              <p:cNvPr id="33"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4" name="TextBox 33">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grpSp>
          <p:nvGrpSpPr>
            <p:cNvPr id="28" name="Group 27">
              <a:extLst>
                <a:ext uri="{FF2B5EF4-FFF2-40B4-BE49-F238E27FC236}">
                  <a16:creationId xmlns:a16="http://schemas.microsoft.com/office/drawing/2014/main" id="{3565B2D8-01AA-4191-93FB-BD190D7BC40E}"/>
                </a:ext>
              </a:extLst>
            </p:cNvPr>
            <p:cNvGrpSpPr/>
            <p:nvPr/>
          </p:nvGrpSpPr>
          <p:grpSpPr>
            <a:xfrm>
              <a:off x="2300954" y="1639391"/>
              <a:ext cx="1252394" cy="1238250"/>
              <a:chOff x="739140" y="4371024"/>
              <a:chExt cx="1314450" cy="1238250"/>
            </a:xfrm>
          </p:grpSpPr>
          <p:sp>
            <p:nvSpPr>
              <p:cNvPr id="30"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1" name="TextBox 30">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grpSp>
    </p:spTree>
    <p:extLst>
      <p:ext uri="{BB962C8B-B14F-4D97-AF65-F5344CB8AC3E}">
        <p14:creationId xmlns:p14="http://schemas.microsoft.com/office/powerpoint/2010/main" val="1123367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2379-94DD-4F42-A4F7-2FE9A248AB8F}"/>
              </a:ext>
            </a:extLst>
          </p:cNvPr>
          <p:cNvSpPr>
            <a:spLocks noGrp="1"/>
          </p:cNvSpPr>
          <p:nvPr>
            <p:ph type="title"/>
          </p:nvPr>
        </p:nvSpPr>
        <p:spPr/>
        <p:txBody>
          <a:bodyPr/>
          <a:lstStyle/>
          <a:p>
            <a:r>
              <a:rPr lang="en-US" dirty="0"/>
              <a:t>Define Objectives and Metrics</a:t>
            </a:r>
          </a:p>
        </p:txBody>
      </p:sp>
      <p:sp>
        <p:nvSpPr>
          <p:cNvPr id="3" name="Content Placeholder 2">
            <a:extLst>
              <a:ext uri="{FF2B5EF4-FFF2-40B4-BE49-F238E27FC236}">
                <a16:creationId xmlns:a16="http://schemas.microsoft.com/office/drawing/2014/main" id="{5565D12D-B336-483B-97E7-287F67D0E271}"/>
              </a:ext>
            </a:extLst>
          </p:cNvPr>
          <p:cNvSpPr>
            <a:spLocks noGrp="1"/>
          </p:cNvSpPr>
          <p:nvPr>
            <p:ph sz="quarter" idx="11"/>
          </p:nvPr>
        </p:nvSpPr>
        <p:spPr>
          <a:xfrm>
            <a:off x="1989883" y="977542"/>
            <a:ext cx="8406614" cy="1260163"/>
          </a:xfrm>
        </p:spPr>
        <p:txBody>
          <a:bodyPr/>
          <a:lstStyle/>
          <a:p>
            <a:pPr marL="1219170" lvl="2" indent="0">
              <a:buNone/>
            </a:pPr>
            <a:r>
              <a:rPr lang="en-US" sz="2800" dirty="0">
                <a:latin typeface="+mj-lt"/>
              </a:rPr>
              <a:t>What is the REAL problem??</a:t>
            </a:r>
          </a:p>
          <a:p>
            <a:pPr marL="1219170" lvl="2" indent="0">
              <a:buNone/>
            </a:pPr>
            <a:r>
              <a:rPr lang="en-US" sz="2800" dirty="0">
                <a:latin typeface="+mj-lt"/>
              </a:rPr>
              <a:t>What job needs to be accomplished?</a:t>
            </a:r>
          </a:p>
          <a:p>
            <a:pPr marL="1219170" lvl="2" indent="0">
              <a:buNone/>
            </a:pPr>
            <a:r>
              <a:rPr lang="en-US" sz="2800" dirty="0">
                <a:latin typeface="+mj-lt"/>
              </a:rPr>
              <a:t>What is the desired </a:t>
            </a:r>
            <a:r>
              <a:rPr lang="en-US" sz="2800" u="sng" dirty="0">
                <a:latin typeface="+mj-lt"/>
              </a:rPr>
              <a:t>end result</a:t>
            </a:r>
            <a:r>
              <a:rPr lang="en-US" sz="2800" dirty="0">
                <a:latin typeface="+mj-lt"/>
              </a:rPr>
              <a:t>?</a:t>
            </a:r>
          </a:p>
          <a:p>
            <a:pPr marL="2438339" lvl="4" indent="0">
              <a:buNone/>
            </a:pPr>
            <a:endParaRPr lang="en-US" sz="2800" dirty="0">
              <a:latin typeface="+mj-lt"/>
            </a:endParaRPr>
          </a:p>
        </p:txBody>
      </p:sp>
      <p:sp>
        <p:nvSpPr>
          <p:cNvPr id="6" name="Oval 5"/>
          <p:cNvSpPr>
            <a:spLocks noChangeAspect="1"/>
          </p:cNvSpPr>
          <p:nvPr/>
        </p:nvSpPr>
        <p:spPr bwMode="auto">
          <a:xfrm>
            <a:off x="2548647" y="139782"/>
            <a:ext cx="515566" cy="515566"/>
          </a:xfrm>
          <a:prstGeom prst="ellipse">
            <a:avLst/>
          </a:prstGeom>
          <a:solidFill>
            <a:srgbClr val="FF33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1</a:t>
            </a:r>
          </a:p>
        </p:txBody>
      </p:sp>
      <p:sp>
        <p:nvSpPr>
          <p:cNvPr id="8" name="Down Arrow Callout 7"/>
          <p:cNvSpPr/>
          <p:nvPr/>
        </p:nvSpPr>
        <p:spPr bwMode="auto">
          <a:xfrm>
            <a:off x="1402357" y="3228028"/>
            <a:ext cx="9532544" cy="2490281"/>
          </a:xfrm>
          <a:prstGeom prst="downArrowCallout">
            <a:avLst/>
          </a:prstGeom>
          <a:noFill/>
          <a:ln w="57150" cap="flat" cmpd="sng" algn="ctr">
            <a:solidFill>
              <a:srgbClr val="00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p:cNvSpPr/>
          <p:nvPr/>
        </p:nvSpPr>
        <p:spPr bwMode="auto">
          <a:xfrm>
            <a:off x="4175674" y="5848684"/>
            <a:ext cx="3985910" cy="546669"/>
          </a:xfrm>
          <a:prstGeom prst="rect">
            <a:avLst/>
          </a:prstGeom>
          <a:solidFill>
            <a:srgbClr val="0099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Segue to Gap Analysis</a:t>
            </a:r>
          </a:p>
        </p:txBody>
      </p:sp>
      <p:sp>
        <p:nvSpPr>
          <p:cNvPr id="5" name="TextBox 4"/>
          <p:cNvSpPr txBox="1"/>
          <p:nvPr/>
        </p:nvSpPr>
        <p:spPr>
          <a:xfrm>
            <a:off x="1891654" y="3270163"/>
            <a:ext cx="8945970" cy="1877437"/>
          </a:xfrm>
          <a:prstGeom prst="rect">
            <a:avLst/>
          </a:prstGeom>
          <a:noFill/>
        </p:spPr>
        <p:txBody>
          <a:bodyPr wrap="square" rtlCol="0">
            <a:spAutoFit/>
          </a:bodyPr>
          <a:lstStyle/>
          <a:p>
            <a:r>
              <a:rPr lang="en-US" sz="2800" dirty="0"/>
              <a:t>What is the current baseline </a:t>
            </a:r>
            <a:r>
              <a:rPr lang="en-US" sz="2800" u="sng" dirty="0"/>
              <a:t>performance</a:t>
            </a:r>
            <a:r>
              <a:rPr lang="en-US" sz="2800" dirty="0"/>
              <a:t>?</a:t>
            </a:r>
          </a:p>
          <a:p>
            <a:r>
              <a:rPr lang="en-US" sz="2800" dirty="0"/>
              <a:t>How would we know if there is improvement?</a:t>
            </a:r>
          </a:p>
          <a:p>
            <a:r>
              <a:rPr lang="en-US" sz="2800" u="sng" dirty="0"/>
              <a:t>What is the right performance measure</a:t>
            </a:r>
            <a:r>
              <a:rPr lang="en-US" sz="2800" dirty="0"/>
              <a:t>?</a:t>
            </a:r>
          </a:p>
          <a:p>
            <a:endParaRPr lang="en-US" dirty="0"/>
          </a:p>
        </p:txBody>
      </p:sp>
      <p:grpSp>
        <p:nvGrpSpPr>
          <p:cNvPr id="15" name="Group 14">
            <a:extLst>
              <a:ext uri="{FF2B5EF4-FFF2-40B4-BE49-F238E27FC236}">
                <a16:creationId xmlns:a16="http://schemas.microsoft.com/office/drawing/2014/main" id="{3565B2D8-01AA-4191-93FB-BD190D7BC40E}"/>
              </a:ext>
            </a:extLst>
          </p:cNvPr>
          <p:cNvGrpSpPr/>
          <p:nvPr/>
        </p:nvGrpSpPr>
        <p:grpSpPr>
          <a:xfrm>
            <a:off x="1812368" y="1277564"/>
            <a:ext cx="1169342" cy="1238250"/>
            <a:chOff x="739140" y="4371024"/>
            <a:chExt cx="1314450" cy="1238250"/>
          </a:xfrm>
        </p:grpSpPr>
        <p:sp>
          <p:nvSpPr>
            <p:cNvPr id="16"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7" name="TextBox 16">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sp>
        <p:nvSpPr>
          <p:cNvPr id="7" name="12-Point Star 6"/>
          <p:cNvSpPr/>
          <p:nvPr/>
        </p:nvSpPr>
        <p:spPr bwMode="auto">
          <a:xfrm rot="20512626">
            <a:off x="1101820" y="970333"/>
            <a:ext cx="914400" cy="914400"/>
          </a:xfrm>
          <a:prstGeom prst="star12">
            <a:avLst/>
          </a:prstGeom>
          <a:solidFill>
            <a:schemeClr val="accent6">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2528487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2379-94DD-4F42-A4F7-2FE9A248AB8F}"/>
              </a:ext>
            </a:extLst>
          </p:cNvPr>
          <p:cNvSpPr>
            <a:spLocks noGrp="1"/>
          </p:cNvSpPr>
          <p:nvPr>
            <p:ph type="title"/>
          </p:nvPr>
        </p:nvSpPr>
        <p:spPr/>
        <p:txBody>
          <a:bodyPr/>
          <a:lstStyle/>
          <a:p>
            <a:r>
              <a:rPr lang="en-US" dirty="0"/>
              <a:t>The Problem Statement</a:t>
            </a:r>
          </a:p>
        </p:txBody>
      </p:sp>
      <p:graphicFrame>
        <p:nvGraphicFramePr>
          <p:cNvPr id="4" name="Table 3">
            <a:extLst>
              <a:ext uri="{FF2B5EF4-FFF2-40B4-BE49-F238E27FC236}">
                <a16:creationId xmlns:a16="http://schemas.microsoft.com/office/drawing/2014/main" id="{FB149350-26AC-4735-9602-40967DEE35B3}"/>
              </a:ext>
            </a:extLst>
          </p:cNvPr>
          <p:cNvGraphicFramePr>
            <a:graphicFrameLocks noGrp="1"/>
          </p:cNvGraphicFramePr>
          <p:nvPr>
            <p:extLst>
              <p:ext uri="{D42A27DB-BD31-4B8C-83A1-F6EECF244321}">
                <p14:modId xmlns:p14="http://schemas.microsoft.com/office/powerpoint/2010/main" val="3458522544"/>
              </p:ext>
            </p:extLst>
          </p:nvPr>
        </p:nvGraphicFramePr>
        <p:xfrm>
          <a:off x="708690" y="1299740"/>
          <a:ext cx="10417627" cy="3943149"/>
        </p:xfrm>
        <a:graphic>
          <a:graphicData uri="http://schemas.openxmlformats.org/drawingml/2006/table">
            <a:tbl>
              <a:tblPr firstRow="1" bandRow="1">
                <a:tableStyleId>{C4B1156A-380E-4F78-BDF5-A606A8083BF9}</a:tableStyleId>
              </a:tblPr>
              <a:tblGrid>
                <a:gridCol w="4795283">
                  <a:extLst>
                    <a:ext uri="{9D8B030D-6E8A-4147-A177-3AD203B41FA5}">
                      <a16:colId xmlns:a16="http://schemas.microsoft.com/office/drawing/2014/main" val="3896247548"/>
                    </a:ext>
                  </a:extLst>
                </a:gridCol>
                <a:gridCol w="5622344">
                  <a:extLst>
                    <a:ext uri="{9D8B030D-6E8A-4147-A177-3AD203B41FA5}">
                      <a16:colId xmlns:a16="http://schemas.microsoft.com/office/drawing/2014/main" val="1348813666"/>
                    </a:ext>
                  </a:extLst>
                </a:gridCol>
              </a:tblGrid>
              <a:tr h="427313">
                <a:tc>
                  <a:txBody>
                    <a:bodyPr/>
                    <a:lstStyle/>
                    <a:p>
                      <a:r>
                        <a:rPr lang="en-US" sz="1600" dirty="0">
                          <a:solidFill>
                            <a:schemeClr val="bg1"/>
                          </a:solidFill>
                        </a:rPr>
                        <a:t>Essential Question</a:t>
                      </a:r>
                    </a:p>
                  </a:txBody>
                  <a:tcPr>
                    <a:solidFill>
                      <a:schemeClr val="tx1"/>
                    </a:solidFill>
                  </a:tcPr>
                </a:tc>
                <a:tc>
                  <a:txBody>
                    <a:bodyPr/>
                    <a:lstStyle/>
                    <a:p>
                      <a:r>
                        <a:rPr lang="en-US" sz="1600" dirty="0">
                          <a:solidFill>
                            <a:schemeClr val="bg1"/>
                          </a:solidFill>
                        </a:rPr>
                        <a:t>Considerations</a:t>
                      </a:r>
                    </a:p>
                  </a:txBody>
                  <a:tcPr>
                    <a:solidFill>
                      <a:schemeClr val="tx1"/>
                    </a:solidFill>
                  </a:tcPr>
                </a:tc>
                <a:extLst>
                  <a:ext uri="{0D108BD9-81ED-4DB2-BD59-A6C34878D82A}">
                    <a16:rowId xmlns:a16="http://schemas.microsoft.com/office/drawing/2014/main" val="4271779579"/>
                  </a:ext>
                </a:extLst>
              </a:tr>
              <a:tr h="543935">
                <a:tc>
                  <a:txBody>
                    <a:bodyPr/>
                    <a:lstStyle/>
                    <a:p>
                      <a:r>
                        <a:rPr lang="en-US" sz="1600" dirty="0"/>
                        <a:t>What is the performance problem?</a:t>
                      </a:r>
                      <a:endParaRPr lang="en-US" sz="1600" b="1" dirty="0">
                        <a:solidFill>
                          <a:srgbClr val="002060"/>
                        </a:solidFill>
                      </a:endParaRPr>
                    </a:p>
                  </a:txBody>
                  <a:tcPr/>
                </a:tc>
                <a:tc>
                  <a:txBody>
                    <a:bodyPr/>
                    <a:lstStyle/>
                    <a:p>
                      <a:pPr marL="0" algn="l" defTabSz="1219170" rtl="0" eaLnBrk="1" latinLnBrk="0" hangingPunct="1"/>
                      <a:r>
                        <a:rPr lang="en-US" sz="1600" kern="1200" dirty="0">
                          <a:solidFill>
                            <a:schemeClr val="dk1"/>
                          </a:solidFill>
                          <a:latin typeface="+mn-lt"/>
                          <a:ea typeface="+mn-ea"/>
                          <a:cs typeface="+mn-cs"/>
                        </a:rPr>
                        <a:t>What should be happening? </a:t>
                      </a:r>
                    </a:p>
                    <a:p>
                      <a:pPr marL="0" algn="l" defTabSz="1219170" rtl="0" eaLnBrk="1" latinLnBrk="0" hangingPunct="1"/>
                      <a:r>
                        <a:rPr lang="en-US" sz="1600" kern="1200" dirty="0">
                          <a:solidFill>
                            <a:schemeClr val="dk1"/>
                          </a:solidFill>
                          <a:latin typeface="+mn-lt"/>
                          <a:ea typeface="+mn-ea"/>
                          <a:cs typeface="+mn-cs"/>
                        </a:rPr>
                        <a:t>What is actually happening? </a:t>
                      </a:r>
                    </a:p>
                    <a:p>
                      <a:pPr marL="0" algn="l" defTabSz="1219170" rtl="0" eaLnBrk="1" latinLnBrk="0" hangingPunct="1">
                        <a:spcAft>
                          <a:spcPts val="600"/>
                        </a:spcAft>
                      </a:pPr>
                      <a:r>
                        <a:rPr lang="en-US" sz="1600" kern="1200" dirty="0">
                          <a:solidFill>
                            <a:schemeClr val="dk1"/>
                          </a:solidFill>
                          <a:latin typeface="+mn-lt"/>
                          <a:ea typeface="+mn-ea"/>
                          <a:cs typeface="+mn-cs"/>
                        </a:rPr>
                        <a:t>Is it PEOPLE, EQUIPMENT or PROCESS?</a:t>
                      </a:r>
                    </a:p>
                    <a:p>
                      <a:pPr marL="0" algn="l" defTabSz="1219170" rtl="0" eaLnBrk="1" latinLnBrk="0" hangingPunct="1">
                        <a:spcAft>
                          <a:spcPts val="600"/>
                        </a:spcAft>
                      </a:pPr>
                      <a:endParaRPr lang="en-US" sz="1600" kern="1200" dirty="0">
                        <a:solidFill>
                          <a:schemeClr val="dk1"/>
                        </a:solidFill>
                        <a:latin typeface="+mn-lt"/>
                        <a:ea typeface="+mn-ea"/>
                        <a:cs typeface="+mn-cs"/>
                      </a:endParaRPr>
                    </a:p>
                  </a:txBody>
                  <a:tcPr/>
                </a:tc>
                <a:extLst>
                  <a:ext uri="{0D108BD9-81ED-4DB2-BD59-A6C34878D82A}">
                    <a16:rowId xmlns:a16="http://schemas.microsoft.com/office/drawing/2014/main" val="4095607846"/>
                  </a:ext>
                </a:extLst>
              </a:tr>
              <a:tr h="543935">
                <a:tc>
                  <a:txBody>
                    <a:bodyPr/>
                    <a:lstStyle/>
                    <a:p>
                      <a:r>
                        <a:rPr lang="en-US" sz="1600" dirty="0"/>
                        <a:t>Is it worth fixing?</a:t>
                      </a:r>
                      <a:endParaRPr lang="en-US" sz="1600" b="1" dirty="0">
                        <a:solidFill>
                          <a:srgbClr val="002060"/>
                        </a:solidFill>
                      </a:endParaRPr>
                    </a:p>
                  </a:txBody>
                  <a:tcPr/>
                </a:tc>
                <a:tc>
                  <a:txBody>
                    <a:bodyPr/>
                    <a:lstStyle/>
                    <a:p>
                      <a:r>
                        <a:rPr lang="en-US" sz="1600" dirty="0"/>
                        <a:t>What would happen if we did nothing?</a:t>
                      </a:r>
                      <a:endParaRPr lang="en-US" sz="1600" dirty="0">
                        <a:solidFill>
                          <a:srgbClr val="002060"/>
                        </a:solidFill>
                      </a:endParaRPr>
                    </a:p>
                  </a:txBody>
                  <a:tcPr/>
                </a:tc>
                <a:extLst>
                  <a:ext uri="{0D108BD9-81ED-4DB2-BD59-A6C34878D82A}">
                    <a16:rowId xmlns:a16="http://schemas.microsoft.com/office/drawing/2014/main" val="3777050601"/>
                  </a:ext>
                </a:extLst>
              </a:tr>
              <a:tr h="543935">
                <a:tc>
                  <a:txBody>
                    <a:bodyPr/>
                    <a:lstStyle/>
                    <a:p>
                      <a:r>
                        <a:rPr lang="en-US" sz="1600" dirty="0"/>
                        <a:t>Is the fix related to SKILLS?</a:t>
                      </a:r>
                      <a:endParaRPr lang="en-US" sz="1600" b="1" dirty="0">
                        <a:solidFill>
                          <a:srgbClr val="002060"/>
                        </a:solidFill>
                      </a:endParaRPr>
                    </a:p>
                  </a:txBody>
                  <a:tcPr/>
                </a:tc>
                <a:tc>
                  <a:txBody>
                    <a:bodyPr/>
                    <a:lstStyle/>
                    <a:p>
                      <a:r>
                        <a:rPr lang="en-US" sz="1600" dirty="0"/>
                        <a:t>Do the employees know what is expected? </a:t>
                      </a:r>
                    </a:p>
                    <a:p>
                      <a:r>
                        <a:rPr lang="en-US" sz="1600" dirty="0"/>
                        <a:t>Do they have adequate tools?; Do they get feedback? </a:t>
                      </a:r>
                    </a:p>
                    <a:p>
                      <a:endParaRPr lang="en-US" sz="1600" dirty="0">
                        <a:solidFill>
                          <a:srgbClr val="002060"/>
                        </a:solidFill>
                      </a:endParaRPr>
                    </a:p>
                  </a:txBody>
                  <a:tcPr/>
                </a:tc>
                <a:extLst>
                  <a:ext uri="{0D108BD9-81ED-4DB2-BD59-A6C34878D82A}">
                    <a16:rowId xmlns:a16="http://schemas.microsoft.com/office/drawing/2014/main" val="2868310500"/>
                  </a:ext>
                </a:extLst>
              </a:tr>
              <a:tr h="1005941">
                <a:tc>
                  <a:txBody>
                    <a:bodyPr/>
                    <a:lstStyle/>
                    <a:p>
                      <a:r>
                        <a:rPr lang="en-US" sz="1600" dirty="0"/>
                        <a:t>Are consequences or poor performance clear?</a:t>
                      </a:r>
                      <a:endParaRPr lang="en-US" sz="1600" b="1" dirty="0">
                        <a:solidFill>
                          <a:srgbClr val="002060"/>
                        </a:solidFill>
                      </a:endParaRPr>
                    </a:p>
                  </a:txBody>
                  <a:tcPr/>
                </a:tc>
                <a:tc>
                  <a:txBody>
                    <a:bodyPr/>
                    <a:lstStyle/>
                    <a:p>
                      <a:r>
                        <a:rPr lang="en-US" sz="1600" dirty="0"/>
                        <a:t>Is desired performance punishing?</a:t>
                      </a:r>
                    </a:p>
                    <a:p>
                      <a:r>
                        <a:rPr lang="en-US" sz="1600" dirty="0"/>
                        <a:t>Is poor performance rewarding?</a:t>
                      </a:r>
                    </a:p>
                    <a:p>
                      <a:r>
                        <a:rPr lang="en-US" sz="1600" dirty="0"/>
                        <a:t>Are consequences effective</a:t>
                      </a:r>
                      <a:r>
                        <a:rPr lang="en-US" sz="1600" baseline="0" dirty="0"/>
                        <a:t> and communicated clearly</a:t>
                      </a:r>
                      <a:r>
                        <a:rPr lang="en-US" sz="1600" dirty="0"/>
                        <a:t>?</a:t>
                      </a:r>
                      <a:endParaRPr lang="en-US" sz="1600" dirty="0">
                        <a:solidFill>
                          <a:srgbClr val="002060"/>
                        </a:solidFill>
                      </a:endParaRPr>
                    </a:p>
                  </a:txBody>
                  <a:tcPr/>
                </a:tc>
                <a:extLst>
                  <a:ext uri="{0D108BD9-81ED-4DB2-BD59-A6C34878D82A}">
                    <a16:rowId xmlns:a16="http://schemas.microsoft.com/office/drawing/2014/main" val="2913733458"/>
                  </a:ext>
                </a:extLst>
              </a:tr>
            </a:tbl>
          </a:graphicData>
        </a:graphic>
      </p:graphicFrame>
      <p:sp>
        <p:nvSpPr>
          <p:cNvPr id="6" name="TextBox 5">
            <a:extLst>
              <a:ext uri="{FF2B5EF4-FFF2-40B4-BE49-F238E27FC236}">
                <a16:creationId xmlns:a16="http://schemas.microsoft.com/office/drawing/2014/main" id="{C3CBFEEC-A873-4928-8665-9470AC195615}"/>
              </a:ext>
            </a:extLst>
          </p:cNvPr>
          <p:cNvSpPr txBox="1"/>
          <p:nvPr/>
        </p:nvSpPr>
        <p:spPr>
          <a:xfrm>
            <a:off x="708690" y="5242889"/>
            <a:ext cx="6106884" cy="246221"/>
          </a:xfrm>
          <a:prstGeom prst="rect">
            <a:avLst/>
          </a:prstGeom>
          <a:noFill/>
        </p:spPr>
        <p:txBody>
          <a:bodyPr wrap="square">
            <a:spAutoFit/>
          </a:bodyPr>
          <a:lstStyle/>
          <a:p>
            <a:r>
              <a:rPr lang="en-US" sz="1000" dirty="0" err="1"/>
              <a:t>Mager</a:t>
            </a:r>
            <a:r>
              <a:rPr lang="en-US" sz="1000" dirty="0"/>
              <a:t> and Pipe’s Performance Analysis Model</a:t>
            </a:r>
          </a:p>
        </p:txBody>
      </p:sp>
    </p:spTree>
    <p:extLst>
      <p:ext uri="{BB962C8B-B14F-4D97-AF65-F5344CB8AC3E}">
        <p14:creationId xmlns:p14="http://schemas.microsoft.com/office/powerpoint/2010/main" val="115633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2379-94DD-4F42-A4F7-2FE9A248AB8F}"/>
              </a:ext>
            </a:extLst>
          </p:cNvPr>
          <p:cNvSpPr>
            <a:spLocks noGrp="1"/>
          </p:cNvSpPr>
          <p:nvPr>
            <p:ph type="title"/>
          </p:nvPr>
        </p:nvSpPr>
        <p:spPr/>
        <p:txBody>
          <a:bodyPr/>
          <a:lstStyle/>
          <a:p>
            <a:r>
              <a:rPr lang="en-US" dirty="0"/>
              <a:t>Gap Analysis and TNA</a:t>
            </a:r>
          </a:p>
        </p:txBody>
      </p:sp>
      <p:sp>
        <p:nvSpPr>
          <p:cNvPr id="3" name="Content Placeholder 2">
            <a:extLst>
              <a:ext uri="{FF2B5EF4-FFF2-40B4-BE49-F238E27FC236}">
                <a16:creationId xmlns:a16="http://schemas.microsoft.com/office/drawing/2014/main" id="{5565D12D-B336-483B-97E7-287F67D0E271}"/>
              </a:ext>
            </a:extLst>
          </p:cNvPr>
          <p:cNvSpPr>
            <a:spLocks noGrp="1"/>
          </p:cNvSpPr>
          <p:nvPr>
            <p:ph sz="quarter" idx="11"/>
          </p:nvPr>
        </p:nvSpPr>
        <p:spPr>
          <a:xfrm>
            <a:off x="1389185" y="1046716"/>
            <a:ext cx="10341560" cy="1142570"/>
          </a:xfrm>
        </p:spPr>
        <p:txBody>
          <a:bodyPr/>
          <a:lstStyle/>
          <a:p>
            <a:pPr marL="1219170" lvl="2" indent="0">
              <a:buNone/>
            </a:pPr>
            <a:r>
              <a:rPr lang="en-US" b="1" dirty="0">
                <a:latin typeface="+mj-lt"/>
              </a:rPr>
              <a:t>Is the gap a knowledge, skill or competency gap? </a:t>
            </a:r>
          </a:p>
          <a:p>
            <a:pPr marL="1219170" lvl="2" indent="0">
              <a:buNone/>
            </a:pPr>
            <a:r>
              <a:rPr lang="en-US" dirty="0">
                <a:latin typeface="+mj-lt"/>
              </a:rPr>
              <a:t>Who are those performing?</a:t>
            </a:r>
          </a:p>
          <a:p>
            <a:pPr marL="1219170" lvl="2" indent="0">
              <a:buNone/>
            </a:pPr>
            <a:r>
              <a:rPr lang="en-US" dirty="0">
                <a:latin typeface="+mj-lt"/>
              </a:rPr>
              <a:t>What are relevant job behaviors?</a:t>
            </a:r>
          </a:p>
          <a:p>
            <a:pPr lvl="2"/>
            <a:endParaRPr lang="en-US" b="1" dirty="0">
              <a:solidFill>
                <a:srgbClr val="C00000"/>
              </a:solidFill>
              <a:latin typeface="+mj-lt"/>
            </a:endParaRPr>
          </a:p>
          <a:p>
            <a:pPr lvl="2"/>
            <a:endParaRPr lang="en-US" b="1" dirty="0">
              <a:latin typeface="+mj-lt"/>
            </a:endParaRPr>
          </a:p>
        </p:txBody>
      </p:sp>
      <p:sp>
        <p:nvSpPr>
          <p:cNvPr id="7" name="TextBox 6">
            <a:extLst>
              <a:ext uri="{FF2B5EF4-FFF2-40B4-BE49-F238E27FC236}">
                <a16:creationId xmlns:a16="http://schemas.microsoft.com/office/drawing/2014/main" id="{203EB2B3-98AA-4786-801F-5AF1E98C4898}"/>
              </a:ext>
            </a:extLst>
          </p:cNvPr>
          <p:cNvSpPr txBox="1"/>
          <p:nvPr/>
        </p:nvSpPr>
        <p:spPr>
          <a:xfrm>
            <a:off x="3283926" y="6273225"/>
            <a:ext cx="6106884" cy="584775"/>
          </a:xfrm>
          <a:prstGeom prst="rect">
            <a:avLst/>
          </a:prstGeom>
          <a:noFill/>
        </p:spPr>
        <p:txBody>
          <a:bodyPr wrap="square">
            <a:spAutoFit/>
          </a:bodyPr>
          <a:lstStyle/>
          <a:p>
            <a:r>
              <a:rPr lang="en-US" sz="1600" dirty="0">
                <a:hlinkClick r:id="rId3"/>
              </a:rPr>
              <a:t>https://www.researchgate.net/publication/345124094_Training_Evaluation_of_Virtual_Environments</a:t>
            </a:r>
            <a:r>
              <a:rPr lang="en-US" sz="1600" dirty="0"/>
              <a:t> </a:t>
            </a:r>
          </a:p>
        </p:txBody>
      </p:sp>
      <p:sp>
        <p:nvSpPr>
          <p:cNvPr id="6" name="Oval 5"/>
          <p:cNvSpPr>
            <a:spLocks noChangeAspect="1"/>
          </p:cNvSpPr>
          <p:nvPr/>
        </p:nvSpPr>
        <p:spPr bwMode="auto">
          <a:xfrm>
            <a:off x="3219107" y="139782"/>
            <a:ext cx="515566" cy="515566"/>
          </a:xfrm>
          <a:prstGeom prst="ellipse">
            <a:avLst/>
          </a:prstGeom>
          <a:solidFill>
            <a:srgbClr val="FF33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2</a:t>
            </a:r>
            <a:endParaRPr kumimoji="0" lang="en-US" sz="2400" b="1" i="0" u="none" strike="noStrike" cap="none" normalizeH="0" baseline="0" dirty="0">
              <a:ln>
                <a:noFill/>
              </a:ln>
              <a:solidFill>
                <a:schemeClr val="bg1"/>
              </a:solidFill>
              <a:effectLst/>
              <a:latin typeface="Tahoma" charset="0"/>
            </a:endParaRPr>
          </a:p>
        </p:txBody>
      </p:sp>
      <p:sp>
        <p:nvSpPr>
          <p:cNvPr id="8" name="Rectangle 7"/>
          <p:cNvSpPr/>
          <p:nvPr/>
        </p:nvSpPr>
        <p:spPr bwMode="auto">
          <a:xfrm>
            <a:off x="2039302" y="5053637"/>
            <a:ext cx="7089312" cy="546669"/>
          </a:xfrm>
          <a:prstGeom prst="rect">
            <a:avLst/>
          </a:prstGeom>
          <a:solidFill>
            <a:srgbClr val="0099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Segue to Training Development</a:t>
            </a:r>
          </a:p>
        </p:txBody>
      </p:sp>
      <p:sp>
        <p:nvSpPr>
          <p:cNvPr id="9" name="Down Arrow Callout 8"/>
          <p:cNvSpPr/>
          <p:nvPr/>
        </p:nvSpPr>
        <p:spPr bwMode="auto">
          <a:xfrm>
            <a:off x="817686" y="2538918"/>
            <a:ext cx="9532544" cy="2490281"/>
          </a:xfrm>
          <a:prstGeom prst="downArrowCallout">
            <a:avLst/>
          </a:prstGeom>
          <a:noFill/>
          <a:ln w="57150" cap="flat" cmpd="sng" algn="ctr">
            <a:solidFill>
              <a:srgbClr val="00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p:cNvSpPr/>
          <p:nvPr/>
        </p:nvSpPr>
        <p:spPr>
          <a:xfrm>
            <a:off x="1230922" y="2618048"/>
            <a:ext cx="8897817" cy="1384995"/>
          </a:xfrm>
          <a:prstGeom prst="rect">
            <a:avLst/>
          </a:prstGeom>
          <a:noFill/>
        </p:spPr>
        <p:txBody>
          <a:bodyPr wrap="square" rtlCol="0">
            <a:spAutoFit/>
          </a:bodyPr>
          <a:lstStyle/>
          <a:p>
            <a:r>
              <a:rPr lang="en-US" sz="2800" dirty="0"/>
              <a:t>What changes in knowledge and skills are expected?</a:t>
            </a:r>
          </a:p>
          <a:p>
            <a:r>
              <a:rPr lang="en-US" sz="2800" u="sng" dirty="0"/>
              <a:t>How can changes be measured</a:t>
            </a:r>
            <a:r>
              <a:rPr lang="en-US" sz="2800" dirty="0"/>
              <a:t>?</a:t>
            </a:r>
          </a:p>
          <a:p>
            <a:r>
              <a:rPr lang="en-US" sz="2800" dirty="0"/>
              <a:t>What are the right training objectives?</a:t>
            </a:r>
          </a:p>
        </p:txBody>
      </p:sp>
      <p:grpSp>
        <p:nvGrpSpPr>
          <p:cNvPr id="14" name="Group 13">
            <a:extLst>
              <a:ext uri="{FF2B5EF4-FFF2-40B4-BE49-F238E27FC236}">
                <a16:creationId xmlns:a16="http://schemas.microsoft.com/office/drawing/2014/main" id="{5B0AAC85-CE0A-4AB4-A634-49D4759582C0}"/>
              </a:ext>
            </a:extLst>
          </p:cNvPr>
          <p:cNvGrpSpPr/>
          <p:nvPr/>
        </p:nvGrpSpPr>
        <p:grpSpPr>
          <a:xfrm>
            <a:off x="1114175" y="951036"/>
            <a:ext cx="1169342" cy="1238250"/>
            <a:chOff x="739140" y="3509012"/>
            <a:chExt cx="1314450" cy="1238250"/>
          </a:xfrm>
        </p:grpSpPr>
        <p:sp>
          <p:nvSpPr>
            <p:cNvPr id="18"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9" name="TextBox 18">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spTree>
    <p:extLst>
      <p:ext uri="{BB962C8B-B14F-4D97-AF65-F5344CB8AC3E}">
        <p14:creationId xmlns:p14="http://schemas.microsoft.com/office/powerpoint/2010/main" val="4185885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2379-94DD-4F42-A4F7-2FE9A248AB8F}"/>
              </a:ext>
            </a:extLst>
          </p:cNvPr>
          <p:cNvSpPr>
            <a:spLocks noGrp="1"/>
          </p:cNvSpPr>
          <p:nvPr>
            <p:ph type="title"/>
          </p:nvPr>
        </p:nvSpPr>
        <p:spPr/>
        <p:txBody>
          <a:bodyPr/>
          <a:lstStyle/>
          <a:p>
            <a:r>
              <a:rPr lang="en-US" dirty="0"/>
              <a:t>Training Objectives</a:t>
            </a:r>
          </a:p>
        </p:txBody>
      </p:sp>
      <p:graphicFrame>
        <p:nvGraphicFramePr>
          <p:cNvPr id="4" name="Table 3">
            <a:extLst>
              <a:ext uri="{FF2B5EF4-FFF2-40B4-BE49-F238E27FC236}">
                <a16:creationId xmlns:a16="http://schemas.microsoft.com/office/drawing/2014/main" id="{FB149350-26AC-4735-9602-40967DEE35B3}"/>
              </a:ext>
            </a:extLst>
          </p:cNvPr>
          <p:cNvGraphicFramePr>
            <a:graphicFrameLocks noGrp="1"/>
          </p:cNvGraphicFramePr>
          <p:nvPr>
            <p:extLst>
              <p:ext uri="{D42A27DB-BD31-4B8C-83A1-F6EECF244321}">
                <p14:modId xmlns:p14="http://schemas.microsoft.com/office/powerpoint/2010/main" val="402504106"/>
              </p:ext>
            </p:extLst>
          </p:nvPr>
        </p:nvGraphicFramePr>
        <p:xfrm>
          <a:off x="708690" y="1299740"/>
          <a:ext cx="10417627" cy="3759035"/>
        </p:xfrm>
        <a:graphic>
          <a:graphicData uri="http://schemas.openxmlformats.org/drawingml/2006/table">
            <a:tbl>
              <a:tblPr firstRow="1" bandRow="1">
                <a:tableStyleId>{C4B1156A-380E-4F78-BDF5-A606A8083BF9}</a:tableStyleId>
              </a:tblPr>
              <a:tblGrid>
                <a:gridCol w="4795283">
                  <a:extLst>
                    <a:ext uri="{9D8B030D-6E8A-4147-A177-3AD203B41FA5}">
                      <a16:colId xmlns:a16="http://schemas.microsoft.com/office/drawing/2014/main" val="3896247548"/>
                    </a:ext>
                  </a:extLst>
                </a:gridCol>
                <a:gridCol w="5622344">
                  <a:extLst>
                    <a:ext uri="{9D8B030D-6E8A-4147-A177-3AD203B41FA5}">
                      <a16:colId xmlns:a16="http://schemas.microsoft.com/office/drawing/2014/main" val="1348813666"/>
                    </a:ext>
                  </a:extLst>
                </a:gridCol>
              </a:tblGrid>
              <a:tr h="427313">
                <a:tc>
                  <a:txBody>
                    <a:bodyPr/>
                    <a:lstStyle/>
                    <a:p>
                      <a:r>
                        <a:rPr lang="en-US" sz="1600" dirty="0">
                          <a:solidFill>
                            <a:schemeClr val="bg1"/>
                          </a:solidFill>
                        </a:rPr>
                        <a:t>Essential Question</a:t>
                      </a:r>
                    </a:p>
                  </a:txBody>
                  <a:tcPr>
                    <a:solidFill>
                      <a:schemeClr val="tx1"/>
                    </a:solidFill>
                  </a:tcPr>
                </a:tc>
                <a:tc>
                  <a:txBody>
                    <a:bodyPr/>
                    <a:lstStyle/>
                    <a:p>
                      <a:r>
                        <a:rPr lang="en-US" sz="1600" dirty="0">
                          <a:solidFill>
                            <a:schemeClr val="bg1"/>
                          </a:solidFill>
                        </a:rPr>
                        <a:t>Considerations</a:t>
                      </a:r>
                    </a:p>
                  </a:txBody>
                  <a:tcPr>
                    <a:solidFill>
                      <a:schemeClr val="tx1"/>
                    </a:solidFill>
                  </a:tcPr>
                </a:tc>
                <a:extLst>
                  <a:ext uri="{0D108BD9-81ED-4DB2-BD59-A6C34878D82A}">
                    <a16:rowId xmlns:a16="http://schemas.microsoft.com/office/drawing/2014/main" val="4271779579"/>
                  </a:ext>
                </a:extLst>
              </a:tr>
              <a:tr h="1215323">
                <a:tc>
                  <a:txBody>
                    <a:bodyPr/>
                    <a:lstStyle/>
                    <a:p>
                      <a:r>
                        <a:rPr lang="en-US" sz="1600" dirty="0"/>
                        <a:t>Is there a skill deficiency?</a:t>
                      </a:r>
                      <a:endParaRPr lang="en-US" sz="1600" b="1" dirty="0">
                        <a:solidFill>
                          <a:srgbClr val="FF0000"/>
                        </a:solidFill>
                      </a:endParaRPr>
                    </a:p>
                  </a:txBody>
                  <a:tcPr/>
                </a:tc>
                <a:tc>
                  <a:txBody>
                    <a:bodyPr/>
                    <a:lstStyle/>
                    <a:p>
                      <a:r>
                        <a:rPr lang="en-US" sz="1600" dirty="0"/>
                        <a:t>Is it a skill deficiency? </a:t>
                      </a:r>
                    </a:p>
                    <a:p>
                      <a:r>
                        <a:rPr lang="en-US" sz="1600" dirty="0"/>
                        <a:t>Could employees do it in the past? </a:t>
                      </a:r>
                    </a:p>
                    <a:p>
                      <a:r>
                        <a:rPr lang="en-US" sz="1600" dirty="0"/>
                        <a:t>Do they do it often? </a:t>
                      </a:r>
                    </a:p>
                    <a:p>
                      <a:r>
                        <a:rPr lang="en-US" sz="1600" dirty="0"/>
                        <a:t>Is it complex?</a:t>
                      </a:r>
                      <a:endParaRPr lang="en-US" sz="1600" dirty="0">
                        <a:solidFill>
                          <a:srgbClr val="002060"/>
                        </a:solidFill>
                      </a:endParaRPr>
                    </a:p>
                  </a:txBody>
                  <a:tcPr/>
                </a:tc>
                <a:extLst>
                  <a:ext uri="{0D108BD9-81ED-4DB2-BD59-A6C34878D82A}">
                    <a16:rowId xmlns:a16="http://schemas.microsoft.com/office/drawing/2014/main" val="4095607846"/>
                  </a:ext>
                </a:extLst>
              </a:tr>
              <a:tr h="805759">
                <a:tc>
                  <a:txBody>
                    <a:bodyPr/>
                    <a:lstStyle/>
                    <a:p>
                      <a:r>
                        <a:rPr lang="en-US" sz="1600" dirty="0"/>
                        <a:t>Are there other causes?</a:t>
                      </a:r>
                      <a:endParaRPr lang="en-US" sz="1600" b="1" dirty="0">
                        <a:solidFill>
                          <a:srgbClr val="002060"/>
                        </a:solidFill>
                      </a:endParaRPr>
                    </a:p>
                  </a:txBody>
                  <a:tcPr/>
                </a:tc>
                <a:tc>
                  <a:txBody>
                    <a:bodyPr/>
                    <a:lstStyle/>
                    <a:p>
                      <a:r>
                        <a:rPr lang="en-US" sz="1600" dirty="0"/>
                        <a:t>Can task be made easier? </a:t>
                      </a:r>
                    </a:p>
                    <a:p>
                      <a:r>
                        <a:rPr lang="en-US" sz="1600" dirty="0"/>
                        <a:t>Are there other obstacles?</a:t>
                      </a:r>
                      <a:endParaRPr lang="en-US" sz="1600" dirty="0">
                        <a:solidFill>
                          <a:srgbClr val="002060"/>
                        </a:solidFill>
                      </a:endParaRPr>
                    </a:p>
                  </a:txBody>
                  <a:tcPr/>
                </a:tc>
                <a:extLst>
                  <a:ext uri="{0D108BD9-81ED-4DB2-BD59-A6C34878D82A}">
                    <a16:rowId xmlns:a16="http://schemas.microsoft.com/office/drawing/2014/main" val="2486095166"/>
                  </a:ext>
                </a:extLst>
              </a:tr>
              <a:tr h="543935">
                <a:tc>
                  <a:txBody>
                    <a:bodyPr/>
                    <a:lstStyle/>
                    <a:p>
                      <a:r>
                        <a:rPr lang="en-US" sz="1600" dirty="0"/>
                        <a:t>Which solution is best?</a:t>
                      </a:r>
                      <a:endParaRPr lang="en-US" sz="1600" b="1" dirty="0">
                        <a:solidFill>
                          <a:srgbClr val="FF0000"/>
                        </a:solidFill>
                      </a:endParaRPr>
                    </a:p>
                  </a:txBody>
                  <a:tcPr/>
                </a:tc>
                <a:tc>
                  <a:txBody>
                    <a:bodyPr/>
                    <a:lstStyle/>
                    <a:p>
                      <a:r>
                        <a:rPr lang="en-US" sz="1600" dirty="0"/>
                        <a:t>What are the solution options?</a:t>
                      </a:r>
                    </a:p>
                    <a:p>
                      <a:r>
                        <a:rPr lang="en-US" sz="1600" dirty="0"/>
                        <a:t>What are the costs?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Does</a:t>
                      </a:r>
                      <a:r>
                        <a:rPr lang="en-US" sz="1600" baseline="0" dirty="0"/>
                        <a:t> the schedule permit?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aseline="0" dirty="0"/>
                        <a:t>Will it close the skill deficiency gap?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3037559131"/>
                  </a:ext>
                </a:extLst>
              </a:tr>
            </a:tbl>
          </a:graphicData>
        </a:graphic>
      </p:graphicFrame>
      <p:sp>
        <p:nvSpPr>
          <p:cNvPr id="6" name="TextBox 5">
            <a:extLst>
              <a:ext uri="{FF2B5EF4-FFF2-40B4-BE49-F238E27FC236}">
                <a16:creationId xmlns:a16="http://schemas.microsoft.com/office/drawing/2014/main" id="{C3CBFEEC-A873-4928-8665-9470AC195615}"/>
              </a:ext>
            </a:extLst>
          </p:cNvPr>
          <p:cNvSpPr txBox="1"/>
          <p:nvPr/>
        </p:nvSpPr>
        <p:spPr>
          <a:xfrm>
            <a:off x="3331029" y="6388603"/>
            <a:ext cx="6106884" cy="369332"/>
          </a:xfrm>
          <a:prstGeom prst="rect">
            <a:avLst/>
          </a:prstGeom>
          <a:noFill/>
        </p:spPr>
        <p:txBody>
          <a:bodyPr wrap="square">
            <a:spAutoFit/>
          </a:bodyPr>
          <a:lstStyle/>
          <a:p>
            <a:r>
              <a:rPr lang="en-US" sz="1800" dirty="0" err="1"/>
              <a:t>Mager</a:t>
            </a:r>
            <a:r>
              <a:rPr lang="en-US" sz="1800" dirty="0"/>
              <a:t> and Pipe’s Performance Analysis Model</a:t>
            </a:r>
          </a:p>
        </p:txBody>
      </p:sp>
      <p:sp>
        <p:nvSpPr>
          <p:cNvPr id="5" name="TextBox 4">
            <a:extLst>
              <a:ext uri="{FF2B5EF4-FFF2-40B4-BE49-F238E27FC236}">
                <a16:creationId xmlns:a16="http://schemas.microsoft.com/office/drawing/2014/main" id="{C3CBFEEC-A873-4928-8665-9470AC195615}"/>
              </a:ext>
            </a:extLst>
          </p:cNvPr>
          <p:cNvSpPr txBox="1"/>
          <p:nvPr/>
        </p:nvSpPr>
        <p:spPr>
          <a:xfrm>
            <a:off x="708690" y="5058775"/>
            <a:ext cx="6106884" cy="246221"/>
          </a:xfrm>
          <a:prstGeom prst="rect">
            <a:avLst/>
          </a:prstGeom>
          <a:noFill/>
        </p:spPr>
        <p:txBody>
          <a:bodyPr wrap="square">
            <a:spAutoFit/>
          </a:bodyPr>
          <a:lstStyle/>
          <a:p>
            <a:r>
              <a:rPr lang="en-US" sz="1000" dirty="0" err="1"/>
              <a:t>Mager</a:t>
            </a:r>
            <a:r>
              <a:rPr lang="en-US" sz="1000" dirty="0"/>
              <a:t> and Pipe’s Performance Analysis Model</a:t>
            </a:r>
          </a:p>
        </p:txBody>
      </p:sp>
    </p:spTree>
    <p:extLst>
      <p:ext uri="{BB962C8B-B14F-4D97-AF65-F5344CB8AC3E}">
        <p14:creationId xmlns:p14="http://schemas.microsoft.com/office/powerpoint/2010/main" val="2378972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2379-94DD-4F42-A4F7-2FE9A248AB8F}"/>
              </a:ext>
            </a:extLst>
          </p:cNvPr>
          <p:cNvSpPr>
            <a:spLocks noGrp="1"/>
          </p:cNvSpPr>
          <p:nvPr>
            <p:ph type="title"/>
          </p:nvPr>
        </p:nvSpPr>
        <p:spPr/>
        <p:txBody>
          <a:bodyPr/>
          <a:lstStyle/>
          <a:p>
            <a:r>
              <a:rPr lang="en-US" dirty="0"/>
              <a:t>Training Design and Development</a:t>
            </a:r>
          </a:p>
        </p:txBody>
      </p:sp>
      <p:sp>
        <p:nvSpPr>
          <p:cNvPr id="3" name="Content Placeholder 2">
            <a:extLst>
              <a:ext uri="{FF2B5EF4-FFF2-40B4-BE49-F238E27FC236}">
                <a16:creationId xmlns:a16="http://schemas.microsoft.com/office/drawing/2014/main" id="{5565D12D-B336-483B-97E7-287F67D0E271}"/>
              </a:ext>
            </a:extLst>
          </p:cNvPr>
          <p:cNvSpPr>
            <a:spLocks noGrp="1"/>
          </p:cNvSpPr>
          <p:nvPr>
            <p:ph sz="quarter" idx="11"/>
          </p:nvPr>
        </p:nvSpPr>
        <p:spPr>
          <a:xfrm>
            <a:off x="1956391" y="1046716"/>
            <a:ext cx="8527311" cy="1601482"/>
          </a:xfrm>
        </p:spPr>
        <p:txBody>
          <a:bodyPr/>
          <a:lstStyle/>
          <a:p>
            <a:pPr marL="76199" indent="0">
              <a:buNone/>
            </a:pPr>
            <a:r>
              <a:rPr lang="en-US" dirty="0">
                <a:latin typeface="+mj-lt"/>
              </a:rPr>
              <a:t>Will the training close the gap?</a:t>
            </a:r>
          </a:p>
          <a:p>
            <a:pPr marL="76199" indent="0">
              <a:buNone/>
            </a:pPr>
            <a:r>
              <a:rPr lang="en-US" dirty="0">
                <a:latin typeface="+mj-lt"/>
              </a:rPr>
              <a:t>Will it also </a:t>
            </a:r>
            <a:r>
              <a:rPr lang="en-US" u="sng" dirty="0">
                <a:latin typeface="+mj-lt"/>
              </a:rPr>
              <a:t>solve the problem</a:t>
            </a:r>
            <a:r>
              <a:rPr lang="en-US" dirty="0">
                <a:latin typeface="+mj-lt"/>
              </a:rPr>
              <a:t>?</a:t>
            </a:r>
          </a:p>
          <a:p>
            <a:pPr marL="76199" indent="0">
              <a:buNone/>
            </a:pPr>
            <a:r>
              <a:rPr lang="en-US" dirty="0">
                <a:latin typeface="+mj-lt"/>
              </a:rPr>
              <a:t>Does Media match the performance issue criticality?</a:t>
            </a: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010353" y="2787979"/>
            <a:ext cx="4190172" cy="2787992"/>
          </a:xfrm>
          <a:prstGeom prst="rect">
            <a:avLst/>
          </a:prstGeom>
          <a:noFill/>
          <a:ln w="9525">
            <a:noFill/>
            <a:miter lim="800000"/>
            <a:headEnd/>
            <a:tailEnd/>
          </a:ln>
          <a:effectLst/>
        </p:spPr>
      </p:pic>
      <p:sp>
        <p:nvSpPr>
          <p:cNvPr id="5" name="Oval 4"/>
          <p:cNvSpPr>
            <a:spLocks noChangeAspect="1"/>
          </p:cNvSpPr>
          <p:nvPr/>
        </p:nvSpPr>
        <p:spPr bwMode="auto">
          <a:xfrm>
            <a:off x="2397039" y="139782"/>
            <a:ext cx="515566" cy="515566"/>
          </a:xfrm>
          <a:prstGeom prst="ellipse">
            <a:avLst/>
          </a:prstGeom>
          <a:solidFill>
            <a:srgbClr val="00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3</a:t>
            </a:r>
            <a:endParaRPr kumimoji="0" lang="en-US" sz="2400" b="1" i="0" u="none" strike="noStrike" cap="none" normalizeH="0" baseline="0" dirty="0">
              <a:ln>
                <a:noFill/>
              </a:ln>
              <a:solidFill>
                <a:schemeClr val="bg1"/>
              </a:solidFill>
              <a:effectLst/>
              <a:latin typeface="Tahoma" charset="0"/>
            </a:endParaRPr>
          </a:p>
        </p:txBody>
      </p:sp>
      <p:grpSp>
        <p:nvGrpSpPr>
          <p:cNvPr id="7" name="Group 6"/>
          <p:cNvGrpSpPr/>
          <p:nvPr/>
        </p:nvGrpSpPr>
        <p:grpSpPr>
          <a:xfrm>
            <a:off x="671113" y="1046716"/>
            <a:ext cx="1177310" cy="2103983"/>
            <a:chOff x="2305493" y="2504457"/>
            <a:chExt cx="1260928" cy="2103983"/>
          </a:xfrm>
        </p:grpSpPr>
        <p:grpSp>
          <p:nvGrpSpPr>
            <p:cNvPr id="9" name="Group 8">
              <a:extLst>
                <a:ext uri="{FF2B5EF4-FFF2-40B4-BE49-F238E27FC236}">
                  <a16:creationId xmlns:a16="http://schemas.microsoft.com/office/drawing/2014/main" id="{36BEB4B2-D742-4EAF-8E05-DC7EBB8F0462}"/>
                </a:ext>
              </a:extLst>
            </p:cNvPr>
            <p:cNvGrpSpPr/>
            <p:nvPr/>
          </p:nvGrpSpPr>
          <p:grpSpPr>
            <a:xfrm>
              <a:off x="2305493" y="3370190"/>
              <a:ext cx="1252394" cy="1238250"/>
              <a:chOff x="739140" y="2620805"/>
              <a:chExt cx="1314450" cy="1238250"/>
            </a:xfrm>
          </p:grpSpPr>
          <p:sp>
            <p:nvSpPr>
              <p:cNvPr id="16"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7" name="TextBox 16">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grpSp>
          <p:nvGrpSpPr>
            <p:cNvPr id="10" name="Group 9">
              <a:extLst>
                <a:ext uri="{FF2B5EF4-FFF2-40B4-BE49-F238E27FC236}">
                  <a16:creationId xmlns:a16="http://schemas.microsoft.com/office/drawing/2014/main" id="{5B0AAC85-CE0A-4AB4-A634-49D4759582C0}"/>
                </a:ext>
              </a:extLst>
            </p:cNvPr>
            <p:cNvGrpSpPr/>
            <p:nvPr/>
          </p:nvGrpSpPr>
          <p:grpSpPr>
            <a:xfrm>
              <a:off x="2314027" y="2504457"/>
              <a:ext cx="1252394" cy="1238250"/>
              <a:chOff x="739140" y="3509012"/>
              <a:chExt cx="1314450" cy="1238250"/>
            </a:xfrm>
          </p:grpSpPr>
          <p:sp>
            <p:nvSpPr>
              <p:cNvPr id="14"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5" name="TextBox 14">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grpSp>
    </p:spTree>
    <p:extLst>
      <p:ext uri="{BB962C8B-B14F-4D97-AF65-F5344CB8AC3E}">
        <p14:creationId xmlns:p14="http://schemas.microsoft.com/office/powerpoint/2010/main" val="2838594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2379-94DD-4F42-A4F7-2FE9A248AB8F}"/>
              </a:ext>
            </a:extLst>
          </p:cNvPr>
          <p:cNvSpPr>
            <a:spLocks noGrp="1"/>
          </p:cNvSpPr>
          <p:nvPr>
            <p:ph type="title"/>
          </p:nvPr>
        </p:nvSpPr>
        <p:spPr/>
        <p:txBody>
          <a:bodyPr/>
          <a:lstStyle/>
          <a:p>
            <a:r>
              <a:rPr lang="en-US" dirty="0"/>
              <a:t>Training Evaluation</a:t>
            </a:r>
          </a:p>
        </p:txBody>
      </p:sp>
      <p:sp>
        <p:nvSpPr>
          <p:cNvPr id="3" name="Content Placeholder 2">
            <a:extLst>
              <a:ext uri="{FF2B5EF4-FFF2-40B4-BE49-F238E27FC236}">
                <a16:creationId xmlns:a16="http://schemas.microsoft.com/office/drawing/2014/main" id="{5565D12D-B336-483B-97E7-287F67D0E271}"/>
              </a:ext>
            </a:extLst>
          </p:cNvPr>
          <p:cNvSpPr>
            <a:spLocks noGrp="1"/>
          </p:cNvSpPr>
          <p:nvPr>
            <p:ph sz="quarter" idx="11"/>
          </p:nvPr>
        </p:nvSpPr>
        <p:spPr>
          <a:xfrm>
            <a:off x="150524" y="866762"/>
            <a:ext cx="11250613" cy="622597"/>
          </a:xfrm>
        </p:spPr>
        <p:txBody>
          <a:bodyPr/>
          <a:lstStyle/>
          <a:p>
            <a:pPr marL="76199" indent="0" algn="ctr">
              <a:buNone/>
            </a:pPr>
            <a:r>
              <a:rPr lang="en-US" b="1" dirty="0">
                <a:solidFill>
                  <a:srgbClr val="FF0000"/>
                </a:solidFill>
                <a:latin typeface="+mj-lt"/>
              </a:rPr>
              <a:t>Feedback vs. Metrics</a:t>
            </a:r>
          </a:p>
          <a:p>
            <a:pPr marL="1600172" lvl="2" indent="-457200"/>
            <a:endParaRPr lang="en-US" dirty="0">
              <a:latin typeface="+mj-lt"/>
            </a:endParaRPr>
          </a:p>
          <a:p>
            <a:pPr marL="1142972" lvl="2" indent="0">
              <a:buNone/>
            </a:pPr>
            <a:endParaRPr lang="en-US" dirty="0">
              <a:latin typeface="+mj-lt"/>
            </a:endParaRPr>
          </a:p>
        </p:txBody>
      </p:sp>
      <p:sp>
        <p:nvSpPr>
          <p:cNvPr id="6" name="Oval 5"/>
          <p:cNvSpPr>
            <a:spLocks noChangeAspect="1"/>
          </p:cNvSpPr>
          <p:nvPr/>
        </p:nvSpPr>
        <p:spPr bwMode="auto">
          <a:xfrm>
            <a:off x="3394953" y="139782"/>
            <a:ext cx="515566" cy="515566"/>
          </a:xfrm>
          <a:prstGeom prst="ellipse">
            <a:avLst/>
          </a:prstGeom>
          <a:solidFill>
            <a:srgbClr val="00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4</a:t>
            </a:r>
            <a:endParaRPr kumimoji="0" lang="en-US" sz="2400" b="1" i="0" u="none" strike="noStrike" cap="none" normalizeH="0" baseline="0" dirty="0">
              <a:ln>
                <a:noFill/>
              </a:ln>
              <a:solidFill>
                <a:schemeClr val="bg1"/>
              </a:solidFill>
              <a:effectLst/>
              <a:latin typeface="Tahoma" charset="0"/>
            </a:endParaRPr>
          </a:p>
        </p:txBody>
      </p:sp>
      <p:sp>
        <p:nvSpPr>
          <p:cNvPr id="5" name="Rectangle 4"/>
          <p:cNvSpPr/>
          <p:nvPr/>
        </p:nvSpPr>
        <p:spPr bwMode="auto">
          <a:xfrm>
            <a:off x="1757330" y="2860121"/>
            <a:ext cx="3665859" cy="531628"/>
          </a:xfrm>
          <a:prstGeom prst="rect">
            <a:avLst/>
          </a:prstGeom>
          <a:solidFill>
            <a:srgbClr val="95AAD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charset="0"/>
              </a:rPr>
              <a:t>Feedback</a:t>
            </a:r>
          </a:p>
        </p:txBody>
      </p:sp>
      <p:sp>
        <p:nvSpPr>
          <p:cNvPr id="7" name="Rectangle 6"/>
          <p:cNvSpPr/>
          <p:nvPr/>
        </p:nvSpPr>
        <p:spPr bwMode="auto">
          <a:xfrm>
            <a:off x="6709144" y="2860121"/>
            <a:ext cx="4029740" cy="531628"/>
          </a:xfrm>
          <a:prstGeom prst="rect">
            <a:avLst/>
          </a:prstGeom>
          <a:solidFill>
            <a:srgbClr val="2B56AB">
              <a:alpha val="50196"/>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charset="0"/>
              </a:rPr>
              <a:t>Metrics</a:t>
            </a:r>
          </a:p>
        </p:txBody>
      </p:sp>
      <p:sp>
        <p:nvSpPr>
          <p:cNvPr id="8" name="Rectangle 7"/>
          <p:cNvSpPr/>
          <p:nvPr/>
        </p:nvSpPr>
        <p:spPr>
          <a:xfrm>
            <a:off x="1757330" y="3411541"/>
            <a:ext cx="3665859" cy="707886"/>
          </a:xfrm>
          <a:prstGeom prst="rect">
            <a:avLst/>
          </a:prstGeom>
          <a:gradFill flip="none" rotWithShape="1">
            <a:gsLst>
              <a:gs pos="0">
                <a:srgbClr val="95AAD5">
                  <a:tint val="66000"/>
                  <a:satMod val="160000"/>
                </a:srgbClr>
              </a:gs>
              <a:gs pos="50000">
                <a:srgbClr val="95AAD5">
                  <a:tint val="44500"/>
                  <a:satMod val="160000"/>
                </a:srgbClr>
              </a:gs>
              <a:gs pos="100000">
                <a:srgbClr val="95AAD5">
                  <a:tint val="23500"/>
                  <a:satMod val="160000"/>
                </a:srgbClr>
              </a:gs>
            </a:gsLst>
            <a:lin ang="18900000" scaled="1"/>
            <a:tileRect/>
          </a:gradFill>
        </p:spPr>
        <p:txBody>
          <a:bodyPr wrap="square">
            <a:spAutoFit/>
          </a:bodyPr>
          <a:lstStyle/>
          <a:p>
            <a:pPr marL="381002" indent="-457200"/>
            <a:r>
              <a:rPr lang="en-US" sz="2000" dirty="0"/>
              <a:t>Utility Reaction </a:t>
            </a:r>
          </a:p>
          <a:p>
            <a:pPr marL="381002" indent="-457200"/>
            <a:r>
              <a:rPr lang="en-US" sz="2000" dirty="0"/>
              <a:t>Affective Reaction</a:t>
            </a:r>
          </a:p>
        </p:txBody>
      </p:sp>
      <p:grpSp>
        <p:nvGrpSpPr>
          <p:cNvPr id="10" name="Group 9">
            <a:extLst>
              <a:ext uri="{FF2B5EF4-FFF2-40B4-BE49-F238E27FC236}">
                <a16:creationId xmlns:a16="http://schemas.microsoft.com/office/drawing/2014/main" id="{FA2EA177-B570-4887-A7B6-1F11213019D4}"/>
              </a:ext>
            </a:extLst>
          </p:cNvPr>
          <p:cNvGrpSpPr/>
          <p:nvPr/>
        </p:nvGrpSpPr>
        <p:grpSpPr>
          <a:xfrm>
            <a:off x="2915303" y="1630652"/>
            <a:ext cx="1181399" cy="1209677"/>
            <a:chOff x="734375" y="1756411"/>
            <a:chExt cx="1328003" cy="1209677"/>
          </a:xfrm>
        </p:grpSpPr>
        <p:sp>
          <p:nvSpPr>
            <p:cNvPr id="20" name="Pentagon 4">
              <a:extLst>
                <a:ext uri="{FF2B5EF4-FFF2-40B4-BE49-F238E27FC236}">
                  <a16:creationId xmlns:a16="http://schemas.microsoft.com/office/drawing/2014/main" id="{5D23DB53-445B-43E3-AF11-B135DCE46F54}"/>
                </a:ext>
              </a:extLst>
            </p:cNvPr>
            <p:cNvSpPr/>
            <p:nvPr/>
          </p:nvSpPr>
          <p:spPr>
            <a:xfrm rot="5400000">
              <a:off x="793538" y="1697248"/>
              <a:ext cx="1209677" cy="1328003"/>
            </a:xfrm>
            <a:prstGeom prst="homePlate">
              <a:avLst>
                <a:gd name="adj" fmla="val 38591"/>
              </a:avLst>
            </a:prstGeom>
            <a:solidFill>
              <a:schemeClr val="tx2">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C7FA1383-91C1-4662-AD5B-F57E86A39AAA}"/>
                </a:ext>
              </a:extLst>
            </p:cNvPr>
            <p:cNvSpPr txBox="1"/>
            <p:nvPr/>
          </p:nvSpPr>
          <p:spPr>
            <a:xfrm>
              <a:off x="855764" y="1968340"/>
              <a:ext cx="1093569" cy="584775"/>
            </a:xfrm>
            <a:prstGeom prst="rect">
              <a:avLst/>
            </a:prstGeom>
            <a:noFill/>
          </p:spPr>
          <p:txBody>
            <a:bodyPr wrap="none" rtlCol="0">
              <a:spAutoFit/>
            </a:bodyPr>
            <a:lstStyle/>
            <a:p>
              <a:pPr algn="ctr"/>
              <a:r>
                <a:rPr lang="en-US" sz="1600" b="1" dirty="0">
                  <a:solidFill>
                    <a:schemeClr val="tx2"/>
                  </a:solidFill>
                </a:rPr>
                <a:t>Level 1</a:t>
              </a:r>
            </a:p>
            <a:p>
              <a:pPr algn="ctr"/>
              <a:r>
                <a:rPr lang="en-US" sz="1600" b="1" dirty="0">
                  <a:solidFill>
                    <a:schemeClr val="tx2"/>
                  </a:solidFill>
                </a:rPr>
                <a:t>Reaction</a:t>
              </a:r>
            </a:p>
          </p:txBody>
        </p:sp>
      </p:grpSp>
      <p:grpSp>
        <p:nvGrpSpPr>
          <p:cNvPr id="24" name="Group 23">
            <a:extLst>
              <a:ext uri="{FF2B5EF4-FFF2-40B4-BE49-F238E27FC236}">
                <a16:creationId xmlns:a16="http://schemas.microsoft.com/office/drawing/2014/main" id="{36BEB4B2-D742-4EAF-8E05-DC7EBB8F0462}"/>
              </a:ext>
            </a:extLst>
          </p:cNvPr>
          <p:cNvGrpSpPr/>
          <p:nvPr/>
        </p:nvGrpSpPr>
        <p:grpSpPr>
          <a:xfrm>
            <a:off x="8347271" y="1600556"/>
            <a:ext cx="1169342" cy="1238250"/>
            <a:chOff x="739140" y="2620805"/>
            <a:chExt cx="1314450" cy="1238250"/>
          </a:xfrm>
        </p:grpSpPr>
        <p:sp>
          <p:nvSpPr>
            <p:cNvPr id="25" name="Chevron 5">
              <a:extLst>
                <a:ext uri="{FF2B5EF4-FFF2-40B4-BE49-F238E27FC236}">
                  <a16:creationId xmlns:a16="http://schemas.microsoft.com/office/drawing/2014/main" id="{11D140AA-F790-4A56-98EB-AAB28A20C375}"/>
                </a:ext>
              </a:extLst>
            </p:cNvPr>
            <p:cNvSpPr/>
            <p:nvPr/>
          </p:nvSpPr>
          <p:spPr>
            <a:xfrm rot="5400000">
              <a:off x="777240" y="2582705"/>
              <a:ext cx="1238250" cy="1314450"/>
            </a:xfrm>
            <a:prstGeom prst="chevron">
              <a:avLst>
                <a:gd name="adj" fmla="val 38052"/>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6" name="TextBox 25">
              <a:extLst>
                <a:ext uri="{FF2B5EF4-FFF2-40B4-BE49-F238E27FC236}">
                  <a16:creationId xmlns:a16="http://schemas.microsoft.com/office/drawing/2014/main" id="{FCC6D28C-E1CA-41F8-BBE5-ECE25B6FA5F7}"/>
                </a:ext>
              </a:extLst>
            </p:cNvPr>
            <p:cNvSpPr txBox="1"/>
            <p:nvPr/>
          </p:nvSpPr>
          <p:spPr>
            <a:xfrm>
              <a:off x="856567" y="2995611"/>
              <a:ext cx="1091966" cy="584775"/>
            </a:xfrm>
            <a:prstGeom prst="rect">
              <a:avLst/>
            </a:prstGeom>
            <a:noFill/>
          </p:spPr>
          <p:txBody>
            <a:bodyPr wrap="none" rtlCol="0">
              <a:spAutoFit/>
            </a:bodyPr>
            <a:lstStyle/>
            <a:p>
              <a:pPr algn="ctr"/>
              <a:r>
                <a:rPr lang="en-US" sz="1600" b="1" dirty="0">
                  <a:solidFill>
                    <a:schemeClr val="tx2"/>
                  </a:solidFill>
                </a:rPr>
                <a:t>Level 2</a:t>
              </a:r>
            </a:p>
            <a:p>
              <a:pPr algn="ctr"/>
              <a:r>
                <a:rPr lang="en-US" sz="1600" b="1" dirty="0">
                  <a:solidFill>
                    <a:schemeClr val="tx2"/>
                  </a:solidFill>
                </a:rPr>
                <a:t>Learning</a:t>
              </a:r>
            </a:p>
          </p:txBody>
        </p:sp>
      </p:grpSp>
      <p:sp>
        <p:nvSpPr>
          <p:cNvPr id="29" name="Rectangle 28"/>
          <p:cNvSpPr/>
          <p:nvPr/>
        </p:nvSpPr>
        <p:spPr>
          <a:xfrm>
            <a:off x="6709144" y="3391749"/>
            <a:ext cx="4029740" cy="707886"/>
          </a:xfrm>
          <a:prstGeom prst="rect">
            <a:avLst/>
          </a:prstGeom>
          <a:gradFill flip="none" rotWithShape="1">
            <a:gsLst>
              <a:gs pos="0">
                <a:srgbClr val="95AAD5">
                  <a:tint val="66000"/>
                  <a:satMod val="160000"/>
                </a:srgbClr>
              </a:gs>
              <a:gs pos="50000">
                <a:srgbClr val="95AAD5">
                  <a:tint val="44500"/>
                  <a:satMod val="160000"/>
                </a:srgbClr>
              </a:gs>
              <a:gs pos="100000">
                <a:srgbClr val="95AAD5">
                  <a:tint val="23500"/>
                  <a:satMod val="160000"/>
                </a:srgbClr>
              </a:gs>
            </a:gsLst>
            <a:lin ang="18900000" scaled="1"/>
            <a:tileRect/>
          </a:gradFill>
        </p:spPr>
        <p:txBody>
          <a:bodyPr wrap="square">
            <a:spAutoFit/>
          </a:bodyPr>
          <a:lstStyle/>
          <a:p>
            <a:pPr marL="381002" indent="-457200"/>
            <a:r>
              <a:rPr lang="en-US" sz="2000" dirty="0"/>
              <a:t>Task Assessment</a:t>
            </a:r>
          </a:p>
          <a:p>
            <a:pPr marL="381002" indent="-457200"/>
            <a:r>
              <a:rPr lang="en-US" sz="2000" dirty="0"/>
              <a:t>Training Objective Demonstration</a:t>
            </a:r>
          </a:p>
        </p:txBody>
      </p:sp>
    </p:spTree>
    <p:extLst>
      <p:ext uri="{BB962C8B-B14F-4D97-AF65-F5344CB8AC3E}">
        <p14:creationId xmlns:p14="http://schemas.microsoft.com/office/powerpoint/2010/main" val="3654781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Evaluation Priority Scale</a:t>
            </a:r>
          </a:p>
        </p:txBody>
      </p:sp>
      <p:pic>
        <p:nvPicPr>
          <p:cNvPr id="4" name="Picture 3"/>
          <p:cNvPicPr>
            <a:picLocks noChangeAspect="1"/>
          </p:cNvPicPr>
          <p:nvPr/>
        </p:nvPicPr>
        <p:blipFill>
          <a:blip r:embed="rId3"/>
          <a:stretch>
            <a:fillRect/>
          </a:stretch>
        </p:blipFill>
        <p:spPr>
          <a:xfrm>
            <a:off x="2708031" y="882808"/>
            <a:ext cx="6752492" cy="5761541"/>
          </a:xfrm>
          <a:prstGeom prst="rect">
            <a:avLst/>
          </a:prstGeom>
        </p:spPr>
      </p:pic>
    </p:spTree>
    <p:extLst>
      <p:ext uri="{BB962C8B-B14F-4D97-AF65-F5344CB8AC3E}">
        <p14:creationId xmlns:p14="http://schemas.microsoft.com/office/powerpoint/2010/main" val="156885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2379-94DD-4F42-A4F7-2FE9A248AB8F}"/>
              </a:ext>
            </a:extLst>
          </p:cNvPr>
          <p:cNvSpPr>
            <a:spLocks noGrp="1"/>
          </p:cNvSpPr>
          <p:nvPr>
            <p:ph type="title"/>
          </p:nvPr>
        </p:nvSpPr>
        <p:spPr/>
        <p:txBody>
          <a:bodyPr/>
          <a:lstStyle/>
          <a:p>
            <a:r>
              <a:rPr lang="en-US" dirty="0"/>
              <a:t>Post-training Evaluation</a:t>
            </a:r>
          </a:p>
        </p:txBody>
      </p:sp>
      <p:sp>
        <p:nvSpPr>
          <p:cNvPr id="3" name="Content Placeholder 2">
            <a:extLst>
              <a:ext uri="{FF2B5EF4-FFF2-40B4-BE49-F238E27FC236}">
                <a16:creationId xmlns:a16="http://schemas.microsoft.com/office/drawing/2014/main" id="{5565D12D-B336-483B-97E7-287F67D0E271}"/>
              </a:ext>
            </a:extLst>
          </p:cNvPr>
          <p:cNvSpPr>
            <a:spLocks noGrp="1"/>
          </p:cNvSpPr>
          <p:nvPr>
            <p:ph sz="quarter" idx="11"/>
          </p:nvPr>
        </p:nvSpPr>
        <p:spPr>
          <a:xfrm>
            <a:off x="2626243" y="1046716"/>
            <a:ext cx="9048306" cy="1996218"/>
          </a:xfrm>
        </p:spPr>
        <p:txBody>
          <a:bodyPr/>
          <a:lstStyle/>
          <a:p>
            <a:pPr marL="152397" indent="0">
              <a:buNone/>
            </a:pPr>
            <a:r>
              <a:rPr lang="en-US" dirty="0">
                <a:latin typeface="+mj-lt"/>
              </a:rPr>
              <a:t>Did trainees learn?</a:t>
            </a:r>
          </a:p>
          <a:p>
            <a:pPr marL="152397" indent="0">
              <a:buNone/>
            </a:pPr>
            <a:r>
              <a:rPr lang="en-US" dirty="0">
                <a:latin typeface="+mj-lt"/>
              </a:rPr>
              <a:t>Is the original problem solved?</a:t>
            </a:r>
          </a:p>
          <a:p>
            <a:pPr marL="152397" indent="0">
              <a:buNone/>
            </a:pPr>
            <a:r>
              <a:rPr lang="en-US" dirty="0">
                <a:latin typeface="+mj-lt"/>
              </a:rPr>
              <a:t>Who will capture performance metrics?</a:t>
            </a:r>
            <a:endParaRPr lang="en-US" dirty="0"/>
          </a:p>
        </p:txBody>
      </p:sp>
      <p:sp>
        <p:nvSpPr>
          <p:cNvPr id="6" name="Oval 5"/>
          <p:cNvSpPr>
            <a:spLocks noChangeAspect="1"/>
          </p:cNvSpPr>
          <p:nvPr/>
        </p:nvSpPr>
        <p:spPr bwMode="auto">
          <a:xfrm>
            <a:off x="2894156" y="100748"/>
            <a:ext cx="515566" cy="515566"/>
          </a:xfrm>
          <a:prstGeom prst="ellipse">
            <a:avLst/>
          </a:prstGeom>
          <a:solidFill>
            <a:srgbClr val="0099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b="1" dirty="0">
                <a:solidFill>
                  <a:schemeClr val="bg1"/>
                </a:solidFill>
              </a:rPr>
              <a:t>5</a:t>
            </a:r>
            <a:endParaRPr kumimoji="0" lang="en-US" sz="2400" b="1" i="0" u="none" strike="noStrike" cap="none" normalizeH="0" baseline="0" dirty="0">
              <a:ln>
                <a:noFill/>
              </a:ln>
              <a:solidFill>
                <a:schemeClr val="bg1"/>
              </a:solidFill>
              <a:effectLst/>
              <a:latin typeface="Tahoma" charset="0"/>
            </a:endParaRPr>
          </a:p>
        </p:txBody>
      </p:sp>
      <p:grpSp>
        <p:nvGrpSpPr>
          <p:cNvPr id="7" name="Group 6"/>
          <p:cNvGrpSpPr/>
          <p:nvPr/>
        </p:nvGrpSpPr>
        <p:grpSpPr>
          <a:xfrm>
            <a:off x="1060279" y="1228764"/>
            <a:ext cx="1181548" cy="2103316"/>
            <a:chOff x="2300954" y="1639391"/>
            <a:chExt cx="1265467" cy="2103316"/>
          </a:xfrm>
        </p:grpSpPr>
        <p:grpSp>
          <p:nvGrpSpPr>
            <p:cNvPr id="10" name="Group 9">
              <a:extLst>
                <a:ext uri="{FF2B5EF4-FFF2-40B4-BE49-F238E27FC236}">
                  <a16:creationId xmlns:a16="http://schemas.microsoft.com/office/drawing/2014/main" id="{5B0AAC85-CE0A-4AB4-A634-49D4759582C0}"/>
                </a:ext>
              </a:extLst>
            </p:cNvPr>
            <p:cNvGrpSpPr/>
            <p:nvPr/>
          </p:nvGrpSpPr>
          <p:grpSpPr>
            <a:xfrm>
              <a:off x="2314027" y="2504457"/>
              <a:ext cx="1252394" cy="1238250"/>
              <a:chOff x="739140" y="3509012"/>
              <a:chExt cx="1314450" cy="1238250"/>
            </a:xfrm>
          </p:grpSpPr>
          <p:sp>
            <p:nvSpPr>
              <p:cNvPr id="14" name="Chevron 10">
                <a:extLst>
                  <a:ext uri="{FF2B5EF4-FFF2-40B4-BE49-F238E27FC236}">
                    <a16:creationId xmlns:a16="http://schemas.microsoft.com/office/drawing/2014/main" id="{4CD9D233-5AF8-45CF-AEBC-17D6C2AC72A1}"/>
                  </a:ext>
                </a:extLst>
              </p:cNvPr>
              <p:cNvSpPr/>
              <p:nvPr/>
            </p:nvSpPr>
            <p:spPr>
              <a:xfrm rot="5400000">
                <a:off x="777240" y="3470912"/>
                <a:ext cx="1238250" cy="1314450"/>
              </a:xfrm>
              <a:prstGeom prst="chevron">
                <a:avLst>
                  <a:gd name="adj" fmla="val 38052"/>
                </a:avLst>
              </a:prstGeom>
              <a:solidFill>
                <a:srgbClr val="008000">
                  <a:alpha val="60000"/>
                </a:srgb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5" name="TextBox 14">
                <a:extLst>
                  <a:ext uri="{FF2B5EF4-FFF2-40B4-BE49-F238E27FC236}">
                    <a16:creationId xmlns:a16="http://schemas.microsoft.com/office/drawing/2014/main" id="{77EA4BAF-78DD-4C32-AB81-D76BDABF0499}"/>
                  </a:ext>
                </a:extLst>
              </p:cNvPr>
              <p:cNvSpPr txBox="1"/>
              <p:nvPr/>
            </p:nvSpPr>
            <p:spPr>
              <a:xfrm>
                <a:off x="852559" y="3873340"/>
                <a:ext cx="1099981" cy="584775"/>
              </a:xfrm>
              <a:prstGeom prst="rect">
                <a:avLst/>
              </a:prstGeom>
              <a:noFill/>
            </p:spPr>
            <p:txBody>
              <a:bodyPr wrap="none" rtlCol="0">
                <a:spAutoFit/>
              </a:bodyPr>
              <a:lstStyle/>
              <a:p>
                <a:pPr algn="ctr"/>
                <a:r>
                  <a:rPr lang="en-US" sz="1600" b="1" dirty="0">
                    <a:solidFill>
                      <a:schemeClr val="bg1"/>
                    </a:solidFill>
                  </a:rPr>
                  <a:t>Level 3</a:t>
                </a:r>
              </a:p>
              <a:p>
                <a:pPr algn="ctr"/>
                <a:r>
                  <a:rPr lang="en-US" sz="1600" b="1" dirty="0">
                    <a:solidFill>
                      <a:schemeClr val="bg1"/>
                    </a:solidFill>
                  </a:rPr>
                  <a:t>Behavior</a:t>
                </a:r>
              </a:p>
            </p:txBody>
          </p:sp>
        </p:grpSp>
        <p:grpSp>
          <p:nvGrpSpPr>
            <p:cNvPr id="11" name="Group 10">
              <a:extLst>
                <a:ext uri="{FF2B5EF4-FFF2-40B4-BE49-F238E27FC236}">
                  <a16:creationId xmlns:a16="http://schemas.microsoft.com/office/drawing/2014/main" id="{3565B2D8-01AA-4191-93FB-BD190D7BC40E}"/>
                </a:ext>
              </a:extLst>
            </p:cNvPr>
            <p:cNvGrpSpPr/>
            <p:nvPr/>
          </p:nvGrpSpPr>
          <p:grpSpPr>
            <a:xfrm>
              <a:off x="2300954" y="1639391"/>
              <a:ext cx="1252394" cy="1238250"/>
              <a:chOff x="739140" y="4371024"/>
              <a:chExt cx="1314450" cy="1238250"/>
            </a:xfrm>
          </p:grpSpPr>
          <p:sp>
            <p:nvSpPr>
              <p:cNvPr id="12" name="Chevron 11">
                <a:extLst>
                  <a:ext uri="{FF2B5EF4-FFF2-40B4-BE49-F238E27FC236}">
                    <a16:creationId xmlns:a16="http://schemas.microsoft.com/office/drawing/2014/main" id="{DC220BA2-1629-4A4F-9FDE-EBE3BF24EC66}"/>
                  </a:ext>
                </a:extLst>
              </p:cNvPr>
              <p:cNvSpPr/>
              <p:nvPr/>
            </p:nvSpPr>
            <p:spPr>
              <a:xfrm rot="5400000">
                <a:off x="777240" y="4332924"/>
                <a:ext cx="1238250" cy="1314450"/>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3" name="TextBox 12">
                <a:extLst>
                  <a:ext uri="{FF2B5EF4-FFF2-40B4-BE49-F238E27FC236}">
                    <a16:creationId xmlns:a16="http://schemas.microsoft.com/office/drawing/2014/main" id="{EA93E6E3-FEA7-4204-81F3-1AF7AA902AF3}"/>
                  </a:ext>
                </a:extLst>
              </p:cNvPr>
              <p:cNvSpPr txBox="1"/>
              <p:nvPr/>
            </p:nvSpPr>
            <p:spPr>
              <a:xfrm>
                <a:off x="929502" y="4778215"/>
                <a:ext cx="946093" cy="584775"/>
              </a:xfrm>
              <a:prstGeom prst="rect">
                <a:avLst/>
              </a:prstGeom>
              <a:noFill/>
            </p:spPr>
            <p:txBody>
              <a:bodyPr wrap="none" rtlCol="0">
                <a:spAutoFit/>
              </a:bodyPr>
              <a:lstStyle/>
              <a:p>
                <a:pPr algn="ctr"/>
                <a:r>
                  <a:rPr lang="en-US" sz="1600" b="1" dirty="0">
                    <a:solidFill>
                      <a:schemeClr val="bg1"/>
                    </a:solidFill>
                  </a:rPr>
                  <a:t>Level 4</a:t>
                </a:r>
              </a:p>
              <a:p>
                <a:pPr algn="ctr"/>
                <a:r>
                  <a:rPr lang="en-US" sz="1600" b="1" dirty="0">
                    <a:solidFill>
                      <a:schemeClr val="bg1"/>
                    </a:solidFill>
                  </a:rPr>
                  <a:t>Results</a:t>
                </a:r>
              </a:p>
            </p:txBody>
          </p:sp>
        </p:grpSp>
      </p:grpSp>
      <p:sp>
        <p:nvSpPr>
          <p:cNvPr id="33" name="Rectangle 32"/>
          <p:cNvSpPr/>
          <p:nvPr/>
        </p:nvSpPr>
        <p:spPr bwMode="auto">
          <a:xfrm>
            <a:off x="2453342" y="5024456"/>
            <a:ext cx="7089312" cy="546669"/>
          </a:xfrm>
          <a:prstGeom prst="rect">
            <a:avLst/>
          </a:prstGeom>
          <a:solidFill>
            <a:srgbClr val="0099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ahoma" charset="0"/>
              </a:rPr>
              <a:t>Adapt the process!</a:t>
            </a:r>
          </a:p>
        </p:txBody>
      </p:sp>
      <p:sp>
        <p:nvSpPr>
          <p:cNvPr id="34" name="Down Arrow Callout 33"/>
          <p:cNvSpPr/>
          <p:nvPr/>
        </p:nvSpPr>
        <p:spPr bwMode="auto">
          <a:xfrm>
            <a:off x="1231726" y="3569508"/>
            <a:ext cx="9532544" cy="1385793"/>
          </a:xfrm>
          <a:prstGeom prst="downArrowCallout">
            <a:avLst>
              <a:gd name="adj1" fmla="val 25000"/>
              <a:gd name="adj2" fmla="val 41766"/>
              <a:gd name="adj3" fmla="val 25000"/>
              <a:gd name="adj4" fmla="val 64977"/>
            </a:avLst>
          </a:prstGeom>
          <a:noFill/>
          <a:ln w="57150" cap="flat" cmpd="sng" algn="ctr">
            <a:solidFill>
              <a:srgbClr val="00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Rectangle 34"/>
          <p:cNvSpPr/>
          <p:nvPr/>
        </p:nvSpPr>
        <p:spPr>
          <a:xfrm>
            <a:off x="1644950" y="3747102"/>
            <a:ext cx="8897817" cy="523220"/>
          </a:xfrm>
          <a:prstGeom prst="rect">
            <a:avLst/>
          </a:prstGeom>
          <a:noFill/>
        </p:spPr>
        <p:txBody>
          <a:bodyPr wrap="square" rtlCol="0">
            <a:spAutoFit/>
          </a:bodyPr>
          <a:lstStyle/>
          <a:p>
            <a:pPr algn="ctr"/>
            <a:r>
              <a:rPr lang="en-US" sz="2800" dirty="0"/>
              <a:t>Is this a process, people, or tool problem?</a:t>
            </a:r>
          </a:p>
        </p:txBody>
      </p:sp>
    </p:spTree>
    <p:extLst>
      <p:ext uri="{BB962C8B-B14F-4D97-AF65-F5344CB8AC3E}">
        <p14:creationId xmlns:p14="http://schemas.microsoft.com/office/powerpoint/2010/main" val="1626854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747-50B9-400F-A858-2B03AD86DC18}"/>
              </a:ext>
            </a:extLst>
          </p:cNvPr>
          <p:cNvSpPr>
            <a:spLocks noGrp="1"/>
          </p:cNvSpPr>
          <p:nvPr>
            <p:ph type="title"/>
          </p:nvPr>
        </p:nvSpPr>
        <p:spPr>
          <a:xfrm>
            <a:off x="2397038" y="3031435"/>
            <a:ext cx="7416800" cy="795130"/>
          </a:xfrm>
        </p:spPr>
        <p:txBody>
          <a:bodyPr/>
          <a:lstStyle/>
          <a:p>
            <a:r>
              <a:rPr lang="en-US" sz="4000" dirty="0">
                <a:solidFill>
                  <a:schemeClr val="tx1"/>
                </a:solidFill>
              </a:rPr>
              <a:t> Shift to Agile Evaluation</a:t>
            </a:r>
          </a:p>
        </p:txBody>
      </p:sp>
    </p:spTree>
    <p:extLst>
      <p:ext uri="{BB962C8B-B14F-4D97-AF65-F5344CB8AC3E}">
        <p14:creationId xmlns:p14="http://schemas.microsoft.com/office/powerpoint/2010/main" val="663893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747-50B9-400F-A858-2B03AD86DC18}"/>
              </a:ext>
            </a:extLst>
          </p:cNvPr>
          <p:cNvSpPr>
            <a:spLocks noGrp="1"/>
          </p:cNvSpPr>
          <p:nvPr>
            <p:ph type="title"/>
          </p:nvPr>
        </p:nvSpPr>
        <p:spPr>
          <a:xfrm>
            <a:off x="2397038" y="3031435"/>
            <a:ext cx="7416800" cy="795130"/>
          </a:xfrm>
        </p:spPr>
        <p:txBody>
          <a:bodyPr/>
          <a:lstStyle/>
          <a:p>
            <a:r>
              <a:rPr lang="en-US" sz="4000" dirty="0">
                <a:solidFill>
                  <a:schemeClr val="tx1"/>
                </a:solidFill>
              </a:rPr>
              <a:t>Introduction</a:t>
            </a:r>
          </a:p>
        </p:txBody>
      </p:sp>
    </p:spTree>
    <p:extLst>
      <p:ext uri="{BB962C8B-B14F-4D97-AF65-F5344CB8AC3E}">
        <p14:creationId xmlns:p14="http://schemas.microsoft.com/office/powerpoint/2010/main" val="173053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p:txBody>
          <a:bodyPr/>
          <a:lstStyle/>
          <a:p>
            <a:r>
              <a:rPr lang="en-US" dirty="0"/>
              <a:t>Training Development Evaluation</a:t>
            </a:r>
          </a:p>
        </p:txBody>
      </p:sp>
      <p:pic>
        <p:nvPicPr>
          <p:cNvPr id="4" name="Picture 3"/>
          <p:cNvPicPr>
            <a:picLocks noChangeAspect="1"/>
          </p:cNvPicPr>
          <p:nvPr/>
        </p:nvPicPr>
        <p:blipFill>
          <a:blip r:embed="rId3"/>
          <a:stretch>
            <a:fillRect/>
          </a:stretch>
        </p:blipFill>
        <p:spPr>
          <a:xfrm>
            <a:off x="72814" y="1939792"/>
            <a:ext cx="12192000" cy="3322570"/>
          </a:xfrm>
          <a:prstGeom prst="rect">
            <a:avLst/>
          </a:prstGeom>
        </p:spPr>
      </p:pic>
      <p:sp>
        <p:nvSpPr>
          <p:cNvPr id="11" name="TextBox 10"/>
          <p:cNvSpPr txBox="1"/>
          <p:nvPr/>
        </p:nvSpPr>
        <p:spPr>
          <a:xfrm>
            <a:off x="7174611" y="1518162"/>
            <a:ext cx="3236875" cy="1077218"/>
          </a:xfrm>
          <a:prstGeom prst="rect">
            <a:avLst/>
          </a:prstGeom>
          <a:noFill/>
        </p:spPr>
        <p:txBody>
          <a:bodyPr wrap="square" rtlCol="0">
            <a:spAutoFit/>
          </a:bodyPr>
          <a:lstStyle/>
          <a:p>
            <a:r>
              <a:rPr lang="en-US" dirty="0">
                <a:solidFill>
                  <a:srgbClr val="CC3300"/>
                </a:solidFill>
              </a:rPr>
              <a:t>Assessment post-completion</a:t>
            </a:r>
          </a:p>
        </p:txBody>
      </p:sp>
      <p:sp>
        <p:nvSpPr>
          <p:cNvPr id="17" name="Oval 16"/>
          <p:cNvSpPr/>
          <p:nvPr/>
        </p:nvSpPr>
        <p:spPr bwMode="auto">
          <a:xfrm>
            <a:off x="10266630" y="1774978"/>
            <a:ext cx="1988745" cy="3041465"/>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351532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a:xfrm>
            <a:off x="1248508" y="0"/>
            <a:ext cx="10471637" cy="795130"/>
          </a:xfrm>
        </p:spPr>
        <p:txBody>
          <a:bodyPr/>
          <a:lstStyle/>
          <a:p>
            <a:r>
              <a:rPr lang="en-US" dirty="0"/>
              <a:t>Integration with Product Development</a:t>
            </a:r>
          </a:p>
        </p:txBody>
      </p:sp>
      <p:pic>
        <p:nvPicPr>
          <p:cNvPr id="3" name="Picture 2"/>
          <p:cNvPicPr>
            <a:picLocks noChangeAspect="1"/>
          </p:cNvPicPr>
          <p:nvPr/>
        </p:nvPicPr>
        <p:blipFill>
          <a:blip r:embed="rId2"/>
          <a:stretch>
            <a:fillRect/>
          </a:stretch>
        </p:blipFill>
        <p:spPr>
          <a:xfrm>
            <a:off x="0" y="1565919"/>
            <a:ext cx="12192000" cy="3726161"/>
          </a:xfrm>
          <a:prstGeom prst="rect">
            <a:avLst/>
          </a:prstGeom>
        </p:spPr>
      </p:pic>
      <p:sp>
        <p:nvSpPr>
          <p:cNvPr id="26" name="Oval 25"/>
          <p:cNvSpPr/>
          <p:nvPr/>
        </p:nvSpPr>
        <p:spPr bwMode="auto">
          <a:xfrm>
            <a:off x="5380892" y="3349869"/>
            <a:ext cx="1644162" cy="914400"/>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552956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p:txBody>
          <a:bodyPr/>
          <a:lstStyle/>
          <a:p>
            <a:r>
              <a:rPr lang="en-US" dirty="0"/>
              <a:t>Agile Development Cycle</a:t>
            </a:r>
          </a:p>
        </p:txBody>
      </p:sp>
      <p:pic>
        <p:nvPicPr>
          <p:cNvPr id="5" name="Picture 4"/>
          <p:cNvPicPr>
            <a:picLocks noChangeAspect="1"/>
          </p:cNvPicPr>
          <p:nvPr/>
        </p:nvPicPr>
        <p:blipFill>
          <a:blip r:embed="rId3"/>
          <a:stretch>
            <a:fillRect/>
          </a:stretch>
        </p:blipFill>
        <p:spPr>
          <a:xfrm>
            <a:off x="0" y="1985424"/>
            <a:ext cx="12192000" cy="2887152"/>
          </a:xfrm>
          <a:prstGeom prst="rect">
            <a:avLst/>
          </a:prstGeom>
        </p:spPr>
      </p:pic>
      <p:sp>
        <p:nvSpPr>
          <p:cNvPr id="7" name="TextBox 6"/>
          <p:cNvSpPr txBox="1"/>
          <p:nvPr/>
        </p:nvSpPr>
        <p:spPr>
          <a:xfrm>
            <a:off x="3532984" y="5354004"/>
            <a:ext cx="2413010" cy="707886"/>
          </a:xfrm>
          <a:prstGeom prst="rect">
            <a:avLst/>
          </a:prstGeom>
          <a:noFill/>
        </p:spPr>
        <p:txBody>
          <a:bodyPr wrap="square" rtlCol="0">
            <a:spAutoFit/>
          </a:bodyPr>
          <a:lstStyle/>
          <a:p>
            <a:pPr algn="ctr"/>
            <a:r>
              <a:rPr lang="en-US" sz="2000" dirty="0">
                <a:solidFill>
                  <a:srgbClr val="CC3300"/>
                </a:solidFill>
              </a:rPr>
              <a:t>Iterative</a:t>
            </a:r>
          </a:p>
          <a:p>
            <a:pPr algn="ctr"/>
            <a:r>
              <a:rPr lang="en-US" sz="2000" dirty="0">
                <a:solidFill>
                  <a:srgbClr val="CC3300"/>
                </a:solidFill>
              </a:rPr>
              <a:t>Assessments</a:t>
            </a:r>
          </a:p>
        </p:txBody>
      </p:sp>
      <p:cxnSp>
        <p:nvCxnSpPr>
          <p:cNvPr id="10" name="Straight Arrow Connector 9"/>
          <p:cNvCxnSpPr/>
          <p:nvPr/>
        </p:nvCxnSpPr>
        <p:spPr bwMode="auto">
          <a:xfrm flipV="1">
            <a:off x="5595042" y="4390932"/>
            <a:ext cx="2381061" cy="1347457"/>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p:spPr>
      </p:cxnSp>
      <p:cxnSp>
        <p:nvCxnSpPr>
          <p:cNvPr id="15" name="Straight Arrow Connector 14"/>
          <p:cNvCxnSpPr/>
          <p:nvPr/>
        </p:nvCxnSpPr>
        <p:spPr bwMode="auto">
          <a:xfrm flipV="1">
            <a:off x="5595042" y="4390931"/>
            <a:ext cx="5918833" cy="1347458"/>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p:spPr>
      </p:cxnSp>
      <p:cxnSp>
        <p:nvCxnSpPr>
          <p:cNvPr id="19" name="Straight Arrow Connector 18"/>
          <p:cNvCxnSpPr/>
          <p:nvPr/>
        </p:nvCxnSpPr>
        <p:spPr bwMode="auto">
          <a:xfrm flipH="1" flipV="1">
            <a:off x="4864105" y="4436799"/>
            <a:ext cx="730937" cy="1271148"/>
          </a:xfrm>
          <a:prstGeom prst="straightConnector1">
            <a:avLst/>
          </a:prstGeom>
          <a:solidFill>
            <a:schemeClr val="accent1"/>
          </a:solidFill>
          <a:ln w="57150" cap="flat" cmpd="sng" algn="ctr">
            <a:solidFill>
              <a:srgbClr val="FF0000"/>
            </a:solidFill>
            <a:prstDash val="solid"/>
            <a:miter lim="800000"/>
            <a:headEnd type="none" w="med" len="med"/>
            <a:tailEnd type="triangle"/>
          </a:ln>
          <a:effectLst/>
        </p:spPr>
      </p:cxnSp>
    </p:spTree>
    <p:extLst>
      <p:ext uri="{BB962C8B-B14F-4D97-AF65-F5344CB8AC3E}">
        <p14:creationId xmlns:p14="http://schemas.microsoft.com/office/powerpoint/2010/main" val="932234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971" y="1331006"/>
            <a:ext cx="12113028" cy="3995835"/>
          </a:xfrm>
          <a:prstGeom prst="rect">
            <a:avLst/>
          </a:prstGeom>
        </p:spPr>
      </p:pic>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a:xfrm>
            <a:off x="800100" y="0"/>
            <a:ext cx="11391899" cy="795130"/>
          </a:xfrm>
        </p:spPr>
        <p:txBody>
          <a:bodyPr/>
          <a:lstStyle/>
          <a:p>
            <a:r>
              <a:rPr lang="en-US" dirty="0"/>
              <a:t>Agile Training Development</a:t>
            </a:r>
          </a:p>
        </p:txBody>
      </p:sp>
    </p:spTree>
    <p:extLst>
      <p:ext uri="{BB962C8B-B14F-4D97-AF65-F5344CB8AC3E}">
        <p14:creationId xmlns:p14="http://schemas.microsoft.com/office/powerpoint/2010/main" val="3953174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a:xfrm>
            <a:off x="800100" y="0"/>
            <a:ext cx="11391899" cy="795130"/>
          </a:xfrm>
        </p:spPr>
        <p:txBody>
          <a:bodyPr/>
          <a:lstStyle/>
          <a:p>
            <a:r>
              <a:rPr lang="en-US" dirty="0"/>
              <a:t>Agile Product/Training Development</a:t>
            </a:r>
          </a:p>
        </p:txBody>
      </p:sp>
      <p:pic>
        <p:nvPicPr>
          <p:cNvPr id="18" name="Picture 17"/>
          <p:cNvPicPr>
            <a:picLocks noChangeAspect="1"/>
          </p:cNvPicPr>
          <p:nvPr/>
        </p:nvPicPr>
        <p:blipFill>
          <a:blip r:embed="rId2"/>
          <a:stretch>
            <a:fillRect/>
          </a:stretch>
        </p:blipFill>
        <p:spPr>
          <a:xfrm>
            <a:off x="418090" y="917335"/>
            <a:ext cx="11287277" cy="3856890"/>
          </a:xfrm>
          <a:prstGeom prst="rect">
            <a:avLst/>
          </a:prstGeom>
        </p:spPr>
      </p:pic>
      <p:sp>
        <p:nvSpPr>
          <p:cNvPr id="19" name="TextBox 18"/>
          <p:cNvSpPr txBox="1"/>
          <p:nvPr/>
        </p:nvSpPr>
        <p:spPr>
          <a:xfrm>
            <a:off x="1435898" y="5009392"/>
            <a:ext cx="2422458" cy="338554"/>
          </a:xfrm>
          <a:prstGeom prst="rect">
            <a:avLst/>
          </a:prstGeom>
          <a:noFill/>
        </p:spPr>
        <p:txBody>
          <a:bodyPr wrap="none" rtlCol="0">
            <a:spAutoFit/>
          </a:bodyPr>
          <a:lstStyle/>
          <a:p>
            <a:pPr algn="ctr"/>
            <a:r>
              <a:rPr lang="en-US" sz="1600" b="1" dirty="0">
                <a:solidFill>
                  <a:srgbClr val="FF0000"/>
                </a:solidFill>
              </a:rPr>
              <a:t>Product Development</a:t>
            </a:r>
          </a:p>
        </p:txBody>
      </p:sp>
    </p:spTree>
    <p:extLst>
      <p:ext uri="{BB962C8B-B14F-4D97-AF65-F5344CB8AC3E}">
        <p14:creationId xmlns:p14="http://schemas.microsoft.com/office/powerpoint/2010/main" val="1125148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a:xfrm>
            <a:off x="800100" y="0"/>
            <a:ext cx="11391899" cy="795130"/>
          </a:xfrm>
        </p:spPr>
        <p:txBody>
          <a:bodyPr/>
          <a:lstStyle/>
          <a:p>
            <a:r>
              <a:rPr lang="en-US" dirty="0"/>
              <a:t>Agile Product/Training Development</a:t>
            </a:r>
          </a:p>
        </p:txBody>
      </p:sp>
      <p:sp>
        <p:nvSpPr>
          <p:cNvPr id="5" name="TextBox 4"/>
          <p:cNvSpPr txBox="1"/>
          <p:nvPr/>
        </p:nvSpPr>
        <p:spPr>
          <a:xfrm>
            <a:off x="4094307" y="4846909"/>
            <a:ext cx="2472152" cy="584775"/>
          </a:xfrm>
          <a:prstGeom prst="rect">
            <a:avLst/>
          </a:prstGeom>
          <a:noFill/>
        </p:spPr>
        <p:txBody>
          <a:bodyPr wrap="none" rtlCol="0">
            <a:spAutoFit/>
          </a:bodyPr>
          <a:lstStyle/>
          <a:p>
            <a:pPr algn="ctr"/>
            <a:r>
              <a:rPr lang="en-US" sz="1600" b="1" dirty="0">
                <a:solidFill>
                  <a:srgbClr val="FF0000"/>
                </a:solidFill>
              </a:rPr>
              <a:t>Product Development</a:t>
            </a:r>
          </a:p>
          <a:p>
            <a:pPr algn="ctr"/>
            <a:r>
              <a:rPr lang="en-US" sz="1600" b="1" dirty="0">
                <a:solidFill>
                  <a:srgbClr val="FF0000"/>
                </a:solidFill>
              </a:rPr>
              <a:t>Training Development</a:t>
            </a:r>
          </a:p>
        </p:txBody>
      </p:sp>
      <p:pic>
        <p:nvPicPr>
          <p:cNvPr id="3" name="Picture 2"/>
          <p:cNvPicPr>
            <a:picLocks noChangeAspect="1"/>
          </p:cNvPicPr>
          <p:nvPr/>
        </p:nvPicPr>
        <p:blipFill>
          <a:blip r:embed="rId2"/>
          <a:stretch>
            <a:fillRect/>
          </a:stretch>
        </p:blipFill>
        <p:spPr>
          <a:xfrm>
            <a:off x="422375" y="865760"/>
            <a:ext cx="11283696" cy="3910519"/>
          </a:xfrm>
          <a:prstGeom prst="rect">
            <a:avLst/>
          </a:prstGeom>
        </p:spPr>
      </p:pic>
      <p:sp>
        <p:nvSpPr>
          <p:cNvPr id="7" name="TextBox 6"/>
          <p:cNvSpPr txBox="1"/>
          <p:nvPr/>
        </p:nvSpPr>
        <p:spPr>
          <a:xfrm>
            <a:off x="1435898" y="5009392"/>
            <a:ext cx="2422458" cy="338554"/>
          </a:xfrm>
          <a:prstGeom prst="rect">
            <a:avLst/>
          </a:prstGeom>
          <a:noFill/>
        </p:spPr>
        <p:txBody>
          <a:bodyPr wrap="none" rtlCol="0">
            <a:spAutoFit/>
          </a:bodyPr>
          <a:lstStyle/>
          <a:p>
            <a:pPr algn="ctr"/>
            <a:r>
              <a:rPr lang="en-US" sz="1600" b="1" dirty="0">
                <a:solidFill>
                  <a:srgbClr val="FFA7A7"/>
                </a:solidFill>
              </a:rPr>
              <a:t>Product Development</a:t>
            </a:r>
          </a:p>
        </p:txBody>
      </p:sp>
    </p:spTree>
    <p:extLst>
      <p:ext uri="{BB962C8B-B14F-4D97-AF65-F5344CB8AC3E}">
        <p14:creationId xmlns:p14="http://schemas.microsoft.com/office/powerpoint/2010/main" val="1644688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2371-03B2-4230-BCAC-297C6F7128C7}"/>
              </a:ext>
            </a:extLst>
          </p:cNvPr>
          <p:cNvSpPr>
            <a:spLocks noGrp="1"/>
          </p:cNvSpPr>
          <p:nvPr>
            <p:ph type="title"/>
          </p:nvPr>
        </p:nvSpPr>
        <p:spPr>
          <a:xfrm>
            <a:off x="800100" y="0"/>
            <a:ext cx="11391899" cy="795130"/>
          </a:xfrm>
        </p:spPr>
        <p:txBody>
          <a:bodyPr/>
          <a:lstStyle/>
          <a:p>
            <a:r>
              <a:rPr lang="en-US" dirty="0"/>
              <a:t>Concurrent Agile Product/Training Development</a:t>
            </a:r>
          </a:p>
        </p:txBody>
      </p:sp>
      <p:sp>
        <p:nvSpPr>
          <p:cNvPr id="5" name="TextBox 4"/>
          <p:cNvSpPr txBox="1"/>
          <p:nvPr/>
        </p:nvSpPr>
        <p:spPr>
          <a:xfrm>
            <a:off x="4094307" y="4846909"/>
            <a:ext cx="2472152" cy="584775"/>
          </a:xfrm>
          <a:prstGeom prst="rect">
            <a:avLst/>
          </a:prstGeom>
          <a:noFill/>
        </p:spPr>
        <p:txBody>
          <a:bodyPr wrap="none" rtlCol="0">
            <a:spAutoFit/>
          </a:bodyPr>
          <a:lstStyle/>
          <a:p>
            <a:pPr algn="ctr"/>
            <a:r>
              <a:rPr lang="en-US" sz="1600" b="1" dirty="0">
                <a:solidFill>
                  <a:srgbClr val="FFA7A7"/>
                </a:solidFill>
              </a:rPr>
              <a:t>Product Development</a:t>
            </a:r>
          </a:p>
          <a:p>
            <a:pPr algn="ctr"/>
            <a:r>
              <a:rPr lang="en-US" sz="1600" b="1" dirty="0">
                <a:solidFill>
                  <a:srgbClr val="FFA7A7"/>
                </a:solidFill>
              </a:rPr>
              <a:t>Training Development</a:t>
            </a:r>
          </a:p>
        </p:txBody>
      </p:sp>
      <p:sp>
        <p:nvSpPr>
          <p:cNvPr id="7" name="TextBox 6"/>
          <p:cNvSpPr txBox="1"/>
          <p:nvPr/>
        </p:nvSpPr>
        <p:spPr>
          <a:xfrm>
            <a:off x="1435898" y="5009392"/>
            <a:ext cx="2422458" cy="338554"/>
          </a:xfrm>
          <a:prstGeom prst="rect">
            <a:avLst/>
          </a:prstGeom>
          <a:noFill/>
        </p:spPr>
        <p:txBody>
          <a:bodyPr wrap="none" rtlCol="0">
            <a:spAutoFit/>
          </a:bodyPr>
          <a:lstStyle/>
          <a:p>
            <a:pPr algn="ctr"/>
            <a:r>
              <a:rPr lang="en-US" sz="1600" b="1" dirty="0">
                <a:solidFill>
                  <a:srgbClr val="FFA7A7"/>
                </a:solidFill>
              </a:rPr>
              <a:t>Product Development</a:t>
            </a:r>
          </a:p>
        </p:txBody>
      </p:sp>
      <p:sp>
        <p:nvSpPr>
          <p:cNvPr id="6" name="TextBox 5"/>
          <p:cNvSpPr txBox="1"/>
          <p:nvPr/>
        </p:nvSpPr>
        <p:spPr>
          <a:xfrm>
            <a:off x="6929742" y="4846909"/>
            <a:ext cx="3821880" cy="830997"/>
          </a:xfrm>
          <a:prstGeom prst="rect">
            <a:avLst/>
          </a:prstGeom>
          <a:noFill/>
        </p:spPr>
        <p:txBody>
          <a:bodyPr wrap="none" rtlCol="0">
            <a:spAutoFit/>
          </a:bodyPr>
          <a:lstStyle/>
          <a:p>
            <a:r>
              <a:rPr lang="en-US" sz="1600" b="1" dirty="0">
                <a:solidFill>
                  <a:srgbClr val="FF0000"/>
                </a:solidFill>
              </a:rPr>
              <a:t>Product Development</a:t>
            </a:r>
          </a:p>
          <a:p>
            <a:r>
              <a:rPr lang="en-US" sz="1600" b="1" dirty="0">
                <a:solidFill>
                  <a:srgbClr val="FF0000"/>
                </a:solidFill>
              </a:rPr>
              <a:t>Training Development</a:t>
            </a:r>
          </a:p>
          <a:p>
            <a:r>
              <a:rPr lang="en-US" sz="1600" b="1" dirty="0">
                <a:solidFill>
                  <a:srgbClr val="FF0000"/>
                </a:solidFill>
              </a:rPr>
              <a:t>Performance Support Development</a:t>
            </a:r>
          </a:p>
        </p:txBody>
      </p:sp>
      <p:pic>
        <p:nvPicPr>
          <p:cNvPr id="4" name="Picture 3"/>
          <p:cNvPicPr>
            <a:picLocks noChangeAspect="1"/>
          </p:cNvPicPr>
          <p:nvPr/>
        </p:nvPicPr>
        <p:blipFill>
          <a:blip r:embed="rId2"/>
          <a:stretch>
            <a:fillRect/>
          </a:stretch>
        </p:blipFill>
        <p:spPr>
          <a:xfrm>
            <a:off x="295050" y="1634248"/>
            <a:ext cx="11916405" cy="3142034"/>
          </a:xfrm>
          <a:prstGeom prst="rect">
            <a:avLst/>
          </a:prstGeom>
        </p:spPr>
      </p:pic>
    </p:spTree>
    <p:extLst>
      <p:ext uri="{BB962C8B-B14F-4D97-AF65-F5344CB8AC3E}">
        <p14:creationId xmlns:p14="http://schemas.microsoft.com/office/powerpoint/2010/main" val="2553048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747-50B9-400F-A858-2B03AD86DC18}"/>
              </a:ext>
            </a:extLst>
          </p:cNvPr>
          <p:cNvSpPr>
            <a:spLocks noGrp="1"/>
          </p:cNvSpPr>
          <p:nvPr>
            <p:ph type="title"/>
          </p:nvPr>
        </p:nvSpPr>
        <p:spPr>
          <a:xfrm>
            <a:off x="2397038" y="3031435"/>
            <a:ext cx="7416800" cy="795130"/>
          </a:xfrm>
        </p:spPr>
        <p:txBody>
          <a:bodyPr/>
          <a:lstStyle/>
          <a:p>
            <a:r>
              <a:rPr lang="en-US" sz="4000" dirty="0">
                <a:solidFill>
                  <a:schemeClr val="tx1"/>
                </a:solidFill>
              </a:rPr>
              <a:t>Use Cases</a:t>
            </a:r>
          </a:p>
        </p:txBody>
      </p:sp>
    </p:spTree>
    <p:extLst>
      <p:ext uri="{BB962C8B-B14F-4D97-AF65-F5344CB8AC3E}">
        <p14:creationId xmlns:p14="http://schemas.microsoft.com/office/powerpoint/2010/main" val="2381691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147" y="3890962"/>
            <a:ext cx="10780295" cy="1754326"/>
          </a:xfrm>
          <a:prstGeom prst="rect">
            <a:avLst/>
          </a:prstGeom>
          <a:noFill/>
        </p:spPr>
        <p:txBody>
          <a:bodyPr wrap="square" rtlCol="0">
            <a:spAutoFit/>
          </a:bodyPr>
          <a:lstStyle/>
          <a:p>
            <a:pPr algn="ctr"/>
            <a:r>
              <a:rPr lang="en-US" sz="3600" b="1" dirty="0"/>
              <a:t>Maneuver Forces Awareness</a:t>
            </a:r>
          </a:p>
          <a:p>
            <a:r>
              <a:rPr lang="en-US" sz="3600" dirty="0"/>
              <a:t>Evolution of Evaluating the Impact of SA Software – Stemming from a Real-World Problem</a:t>
            </a:r>
          </a:p>
        </p:txBody>
      </p:sp>
      <p:pic>
        <p:nvPicPr>
          <p:cNvPr id="6" name="Picture 5"/>
          <p:cNvPicPr>
            <a:picLocks noChangeAspect="1"/>
          </p:cNvPicPr>
          <p:nvPr/>
        </p:nvPicPr>
        <p:blipFill>
          <a:blip r:embed="rId2"/>
          <a:stretch>
            <a:fillRect/>
          </a:stretch>
        </p:blipFill>
        <p:spPr>
          <a:xfrm>
            <a:off x="4154905" y="1431078"/>
            <a:ext cx="3813159" cy="2526218"/>
          </a:xfrm>
          <a:prstGeom prst="rect">
            <a:avLst/>
          </a:prstGeom>
        </p:spPr>
      </p:pic>
      <p:sp>
        <p:nvSpPr>
          <p:cNvPr id="5" name="Title 1">
            <a:extLst>
              <a:ext uri="{FF2B5EF4-FFF2-40B4-BE49-F238E27FC236}">
                <a16:creationId xmlns:a16="http://schemas.microsoft.com/office/drawing/2014/main" id="{284ECB45-DDFB-40C0-8522-A0BC5610E076}"/>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spTree>
    <p:extLst>
      <p:ext uri="{BB962C8B-B14F-4D97-AF65-F5344CB8AC3E}">
        <p14:creationId xmlns:p14="http://schemas.microsoft.com/office/powerpoint/2010/main" val="1056576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FE4E5B-49EB-47ED-8018-E514D04797B0}"/>
              </a:ext>
            </a:extLst>
          </p:cNvPr>
          <p:cNvPicPr>
            <a:picLocks noChangeAspect="1"/>
          </p:cNvPicPr>
          <p:nvPr/>
        </p:nvPicPr>
        <p:blipFill>
          <a:blip r:embed="rId2"/>
          <a:stretch>
            <a:fillRect/>
          </a:stretch>
        </p:blipFill>
        <p:spPr>
          <a:xfrm>
            <a:off x="838200" y="738546"/>
            <a:ext cx="10039502" cy="6252804"/>
          </a:xfrm>
          <a:prstGeom prst="rect">
            <a:avLst/>
          </a:prstGeom>
        </p:spPr>
      </p:pic>
      <p:sp>
        <p:nvSpPr>
          <p:cNvPr id="92" name="Title 1">
            <a:extLst>
              <a:ext uri="{FF2B5EF4-FFF2-40B4-BE49-F238E27FC236}">
                <a16:creationId xmlns:a16="http://schemas.microsoft.com/office/drawing/2014/main" id="{FB612A54-35FB-4A0A-A250-1BFD62DFAD97}"/>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spTree>
    <p:extLst>
      <p:ext uri="{BB962C8B-B14F-4D97-AF65-F5344CB8AC3E}">
        <p14:creationId xmlns:p14="http://schemas.microsoft.com/office/powerpoint/2010/main" val="355560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6B86-BAC1-48A0-8594-549C5EC2613E}"/>
              </a:ext>
            </a:extLst>
          </p:cNvPr>
          <p:cNvSpPr>
            <a:spLocks noGrp="1"/>
          </p:cNvSpPr>
          <p:nvPr>
            <p:ph type="title"/>
          </p:nvPr>
        </p:nvSpPr>
        <p:spPr/>
        <p:txBody>
          <a:bodyPr/>
          <a:lstStyle/>
          <a:p>
            <a:r>
              <a:rPr lang="en-US" dirty="0"/>
              <a:t>Training Impact</a:t>
            </a:r>
          </a:p>
        </p:txBody>
      </p:sp>
      <p:sp>
        <p:nvSpPr>
          <p:cNvPr id="18" name="Rectangle 17">
            <a:extLst>
              <a:ext uri="{FF2B5EF4-FFF2-40B4-BE49-F238E27FC236}">
                <a16:creationId xmlns:a16="http://schemas.microsoft.com/office/drawing/2014/main" id="{F46C0110-D6C7-4D09-8D18-161FB36066F4}"/>
              </a:ext>
            </a:extLst>
          </p:cNvPr>
          <p:cNvSpPr/>
          <p:nvPr/>
        </p:nvSpPr>
        <p:spPr bwMode="auto">
          <a:xfrm rot="19161242">
            <a:off x="9597547" y="4376340"/>
            <a:ext cx="1647996" cy="80047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TextBox 18">
            <a:extLst>
              <a:ext uri="{FF2B5EF4-FFF2-40B4-BE49-F238E27FC236}">
                <a16:creationId xmlns:a16="http://schemas.microsoft.com/office/drawing/2014/main" id="{9FA00A1A-6BEF-4F19-B952-D22FA83A81C1}"/>
              </a:ext>
            </a:extLst>
          </p:cNvPr>
          <p:cNvSpPr txBox="1"/>
          <p:nvPr/>
        </p:nvSpPr>
        <p:spPr>
          <a:xfrm>
            <a:off x="750189" y="5667997"/>
            <a:ext cx="4774389" cy="400110"/>
          </a:xfrm>
          <a:prstGeom prst="rect">
            <a:avLst/>
          </a:prstGeom>
          <a:noFill/>
        </p:spPr>
        <p:txBody>
          <a:bodyPr wrap="square" rtlCol="0">
            <a:spAutoFit/>
          </a:bodyPr>
          <a:lstStyle/>
          <a:p>
            <a:r>
              <a:rPr lang="en-US" sz="2000" b="1" dirty="0">
                <a:solidFill>
                  <a:srgbClr val="0070C0"/>
                </a:solidFill>
              </a:rPr>
              <a:t>Simulation-based training solutions</a:t>
            </a:r>
          </a:p>
        </p:txBody>
      </p:sp>
      <p:sp>
        <p:nvSpPr>
          <p:cNvPr id="20" name="TextBox 19">
            <a:extLst>
              <a:ext uri="{FF2B5EF4-FFF2-40B4-BE49-F238E27FC236}">
                <a16:creationId xmlns:a16="http://schemas.microsoft.com/office/drawing/2014/main" id="{D735152B-5919-4795-A463-3EC715552AE4}"/>
              </a:ext>
            </a:extLst>
          </p:cNvPr>
          <p:cNvSpPr txBox="1"/>
          <p:nvPr/>
        </p:nvSpPr>
        <p:spPr>
          <a:xfrm>
            <a:off x="7340144" y="3711834"/>
            <a:ext cx="4413321" cy="400110"/>
          </a:xfrm>
          <a:prstGeom prst="rect">
            <a:avLst/>
          </a:prstGeom>
          <a:noFill/>
        </p:spPr>
        <p:txBody>
          <a:bodyPr wrap="square" rtlCol="0">
            <a:spAutoFit/>
          </a:bodyPr>
          <a:lstStyle/>
          <a:p>
            <a:pPr algn="ctr"/>
            <a:r>
              <a:rPr lang="en-US" sz="2000" b="1" dirty="0">
                <a:solidFill>
                  <a:srgbClr val="0070C0"/>
                </a:solidFill>
              </a:rPr>
              <a:t>Enhanced Performance</a:t>
            </a:r>
          </a:p>
        </p:txBody>
      </p:sp>
      <p:pic>
        <p:nvPicPr>
          <p:cNvPr id="13" name="Picture 12"/>
          <p:cNvPicPr>
            <a:picLocks noChangeAspect="1"/>
          </p:cNvPicPr>
          <p:nvPr/>
        </p:nvPicPr>
        <p:blipFill>
          <a:blip r:embed="rId3"/>
          <a:stretch>
            <a:fillRect/>
          </a:stretch>
        </p:blipFill>
        <p:spPr>
          <a:xfrm>
            <a:off x="7380598" y="853575"/>
            <a:ext cx="4372869" cy="2916704"/>
          </a:xfrm>
          <a:prstGeom prst="rect">
            <a:avLst/>
          </a:prstGeom>
        </p:spPr>
      </p:pic>
      <p:pic>
        <p:nvPicPr>
          <p:cNvPr id="9" name="Picture 8"/>
          <p:cNvPicPr>
            <a:picLocks noChangeAspect="1"/>
          </p:cNvPicPr>
          <p:nvPr/>
        </p:nvPicPr>
        <p:blipFill>
          <a:blip r:embed="rId4"/>
          <a:stretch>
            <a:fillRect/>
          </a:stretch>
        </p:blipFill>
        <p:spPr>
          <a:xfrm>
            <a:off x="1057920" y="795130"/>
            <a:ext cx="3727553" cy="2489056"/>
          </a:xfrm>
          <a:prstGeom prst="rect">
            <a:avLst/>
          </a:prstGeom>
        </p:spPr>
      </p:pic>
      <p:pic>
        <p:nvPicPr>
          <p:cNvPr id="8" name="Picture 7"/>
          <p:cNvPicPr>
            <a:picLocks noChangeAspect="1"/>
          </p:cNvPicPr>
          <p:nvPr/>
        </p:nvPicPr>
        <p:blipFill>
          <a:blip r:embed="rId5"/>
          <a:stretch>
            <a:fillRect/>
          </a:stretch>
        </p:blipFill>
        <p:spPr>
          <a:xfrm>
            <a:off x="2326975" y="3378996"/>
            <a:ext cx="3324683" cy="2217949"/>
          </a:xfrm>
          <a:prstGeom prst="rect">
            <a:avLst/>
          </a:prstGeom>
        </p:spPr>
      </p:pic>
      <p:pic>
        <p:nvPicPr>
          <p:cNvPr id="3" name="Picture 2"/>
          <p:cNvPicPr>
            <a:picLocks noChangeAspect="1"/>
          </p:cNvPicPr>
          <p:nvPr/>
        </p:nvPicPr>
        <p:blipFill>
          <a:blip r:embed="rId6"/>
          <a:stretch>
            <a:fillRect/>
          </a:stretch>
        </p:blipFill>
        <p:spPr>
          <a:xfrm>
            <a:off x="229931" y="3058783"/>
            <a:ext cx="2691766" cy="179363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9100" y="3770279"/>
            <a:ext cx="3435808" cy="2674625"/>
          </a:xfrm>
          <a:prstGeom prst="rect">
            <a:avLst/>
          </a:prstGeom>
        </p:spPr>
      </p:pic>
      <p:sp>
        <p:nvSpPr>
          <p:cNvPr id="21" name="TextBox 20">
            <a:extLst>
              <a:ext uri="{FF2B5EF4-FFF2-40B4-BE49-F238E27FC236}">
                <a16:creationId xmlns:a16="http://schemas.microsoft.com/office/drawing/2014/main" id="{BF6A350F-FF1A-42B0-A00C-358CE3C6C802}"/>
              </a:ext>
            </a:extLst>
          </p:cNvPr>
          <p:cNvSpPr txBox="1"/>
          <p:nvPr/>
        </p:nvSpPr>
        <p:spPr>
          <a:xfrm>
            <a:off x="6417324" y="5206454"/>
            <a:ext cx="3930304" cy="954107"/>
          </a:xfrm>
          <a:prstGeom prst="rect">
            <a:avLst/>
          </a:prstGeom>
          <a:noFill/>
          <a:effectLst/>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OPERATIONAL IMPACT</a:t>
            </a:r>
          </a:p>
        </p:txBody>
      </p:sp>
      <p:sp>
        <p:nvSpPr>
          <p:cNvPr id="16" name="TextBox 15"/>
          <p:cNvSpPr txBox="1"/>
          <p:nvPr/>
        </p:nvSpPr>
        <p:spPr>
          <a:xfrm>
            <a:off x="140541" y="6295324"/>
            <a:ext cx="3074881" cy="184666"/>
          </a:xfrm>
          <a:prstGeom prst="rect">
            <a:avLst/>
          </a:prstGeom>
          <a:noFill/>
        </p:spPr>
        <p:txBody>
          <a:bodyPr wrap="none" rtlCol="0">
            <a:spAutoFit/>
          </a:bodyPr>
          <a:lstStyle/>
          <a:p>
            <a:r>
              <a:rPr lang="en-US" sz="600" dirty="0"/>
              <a:t>All Photos:  Joint Forces - USAF, U.S. Marines, U.S. Army; DVIDS, www.dvidshub.net.</a:t>
            </a:r>
          </a:p>
        </p:txBody>
      </p:sp>
      <p:sp>
        <p:nvSpPr>
          <p:cNvPr id="17" name="TextBox 16"/>
          <p:cNvSpPr txBox="1"/>
          <p:nvPr/>
        </p:nvSpPr>
        <p:spPr>
          <a:xfrm rot="16200000">
            <a:off x="651676" y="2713082"/>
            <a:ext cx="633507" cy="184666"/>
          </a:xfrm>
          <a:prstGeom prst="rect">
            <a:avLst/>
          </a:prstGeom>
          <a:noFill/>
        </p:spPr>
        <p:txBody>
          <a:bodyPr wrap="none" rtlCol="0">
            <a:spAutoFit/>
          </a:bodyPr>
          <a:lstStyle/>
          <a:p>
            <a:r>
              <a:rPr lang="en-US" sz="600" dirty="0"/>
              <a:t>Photo:  USAF</a:t>
            </a:r>
          </a:p>
        </p:txBody>
      </p:sp>
      <p:sp>
        <p:nvSpPr>
          <p:cNvPr id="22" name="TextBox 21"/>
          <p:cNvSpPr txBox="1"/>
          <p:nvPr/>
        </p:nvSpPr>
        <p:spPr>
          <a:xfrm rot="16200000">
            <a:off x="-233119" y="4375533"/>
            <a:ext cx="747320" cy="184666"/>
          </a:xfrm>
          <a:prstGeom prst="rect">
            <a:avLst/>
          </a:prstGeom>
          <a:noFill/>
        </p:spPr>
        <p:txBody>
          <a:bodyPr wrap="none" rtlCol="0">
            <a:spAutoFit/>
          </a:bodyPr>
          <a:lstStyle/>
          <a:p>
            <a:r>
              <a:rPr lang="en-US" sz="600" dirty="0"/>
              <a:t>Photo:  US Army</a:t>
            </a:r>
          </a:p>
        </p:txBody>
      </p:sp>
      <p:sp>
        <p:nvSpPr>
          <p:cNvPr id="23" name="TextBox 22"/>
          <p:cNvSpPr txBox="1"/>
          <p:nvPr/>
        </p:nvSpPr>
        <p:spPr>
          <a:xfrm rot="16200000">
            <a:off x="1857669" y="5114121"/>
            <a:ext cx="747320" cy="184666"/>
          </a:xfrm>
          <a:prstGeom prst="rect">
            <a:avLst/>
          </a:prstGeom>
          <a:noFill/>
        </p:spPr>
        <p:txBody>
          <a:bodyPr wrap="none" rtlCol="0">
            <a:spAutoFit/>
          </a:bodyPr>
          <a:lstStyle/>
          <a:p>
            <a:r>
              <a:rPr lang="en-US" sz="600" dirty="0"/>
              <a:t>Photo:  US Army</a:t>
            </a:r>
          </a:p>
        </p:txBody>
      </p:sp>
      <p:sp>
        <p:nvSpPr>
          <p:cNvPr id="24" name="TextBox 23"/>
          <p:cNvSpPr txBox="1"/>
          <p:nvPr/>
        </p:nvSpPr>
        <p:spPr>
          <a:xfrm rot="5238422">
            <a:off x="11437652" y="3245919"/>
            <a:ext cx="856325" cy="184666"/>
          </a:xfrm>
          <a:prstGeom prst="rect">
            <a:avLst/>
          </a:prstGeom>
          <a:noFill/>
        </p:spPr>
        <p:txBody>
          <a:bodyPr wrap="none" rtlCol="0">
            <a:spAutoFit/>
          </a:bodyPr>
          <a:lstStyle/>
          <a:p>
            <a:r>
              <a:rPr lang="en-US" sz="600" dirty="0"/>
              <a:t>Photo: Joint Forces</a:t>
            </a:r>
          </a:p>
        </p:txBody>
      </p:sp>
    </p:spTree>
    <p:extLst>
      <p:ext uri="{BB962C8B-B14F-4D97-AF65-F5344CB8AC3E}">
        <p14:creationId xmlns:p14="http://schemas.microsoft.com/office/powerpoint/2010/main" val="265704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131522" y="1161986"/>
            <a:ext cx="4761194" cy="3891277"/>
            <a:chOff x="3131522" y="1161986"/>
            <a:chExt cx="4761194" cy="3891277"/>
          </a:xfrm>
        </p:grpSpPr>
        <p:graphicFrame>
          <p:nvGraphicFramePr>
            <p:cNvPr id="2" name="Diagram 1"/>
            <p:cNvGraphicFramePr/>
            <p:nvPr/>
          </p:nvGraphicFramePr>
          <p:xfrm>
            <a:off x="3131522" y="1161986"/>
            <a:ext cx="4761194" cy="3891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Oval 11"/>
            <p:cNvSpPr>
              <a:spLocks noChangeAspect="1"/>
            </p:cNvSpPr>
            <p:nvPr/>
          </p:nvSpPr>
          <p:spPr bwMode="auto">
            <a:xfrm>
              <a:off x="4692888" y="1584485"/>
              <a:ext cx="274320" cy="274320"/>
            </a:xfrm>
            <a:prstGeom prst="ellipse">
              <a:avLst/>
            </a:prstGeom>
            <a:solidFill>
              <a:srgbClr val="FF33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Tahoma" charset="0"/>
                </a:rPr>
                <a:t>1</a:t>
              </a:r>
            </a:p>
          </p:txBody>
        </p:sp>
        <p:sp>
          <p:nvSpPr>
            <p:cNvPr id="13" name="Oval 12"/>
            <p:cNvSpPr>
              <a:spLocks noChangeAspect="1"/>
            </p:cNvSpPr>
            <p:nvPr/>
          </p:nvSpPr>
          <p:spPr bwMode="auto">
            <a:xfrm>
              <a:off x="5512118" y="2517009"/>
              <a:ext cx="274320" cy="274320"/>
            </a:xfrm>
            <a:prstGeom prst="ellipse">
              <a:avLst/>
            </a:prstGeom>
            <a:solidFill>
              <a:srgbClr val="FF3300"/>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b="1" dirty="0">
                  <a:solidFill>
                    <a:schemeClr val="bg1"/>
                  </a:solidFill>
                </a:rPr>
                <a:t>2</a:t>
              </a:r>
              <a:endParaRPr kumimoji="0" lang="en-US" sz="1600" b="1" i="0" u="none" strike="noStrike" cap="none" normalizeH="0" baseline="0" dirty="0">
                <a:ln>
                  <a:noFill/>
                </a:ln>
                <a:solidFill>
                  <a:schemeClr val="bg1"/>
                </a:solidFill>
                <a:effectLst/>
                <a:latin typeface="Tahoma" charset="0"/>
              </a:endParaRPr>
            </a:p>
          </p:txBody>
        </p:sp>
      </p:grpSp>
      <p:grpSp>
        <p:nvGrpSpPr>
          <p:cNvPr id="5" name="Group 4"/>
          <p:cNvGrpSpPr/>
          <p:nvPr/>
        </p:nvGrpSpPr>
        <p:grpSpPr>
          <a:xfrm>
            <a:off x="5403410" y="735807"/>
            <a:ext cx="1490687" cy="1522389"/>
            <a:chOff x="11010124" y="2791329"/>
            <a:chExt cx="916714" cy="860649"/>
          </a:xfrm>
        </p:grpSpPr>
        <p:sp>
          <p:nvSpPr>
            <p:cNvPr id="3" name="Chevron 11">
              <a:extLst>
                <a:ext uri="{FF2B5EF4-FFF2-40B4-BE49-F238E27FC236}">
                  <a16:creationId xmlns:a16="http://schemas.microsoft.com/office/drawing/2014/main" id="{828FF1F5-73D9-4A5D-9C66-9CD70693CE42}"/>
                </a:ext>
              </a:extLst>
            </p:cNvPr>
            <p:cNvSpPr/>
            <p:nvPr/>
          </p:nvSpPr>
          <p:spPr>
            <a:xfrm rot="5400000">
              <a:off x="11038156" y="2763297"/>
              <a:ext cx="860649" cy="916714"/>
            </a:xfrm>
            <a:prstGeom prst="chevron">
              <a:avLst>
                <a:gd name="adj" fmla="val 38052"/>
              </a:avLst>
            </a:prstGeom>
            <a:solidFill>
              <a:schemeClr val="tx2">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 name="TextBox 3">
              <a:extLst>
                <a:ext uri="{FF2B5EF4-FFF2-40B4-BE49-F238E27FC236}">
                  <a16:creationId xmlns:a16="http://schemas.microsoft.com/office/drawing/2014/main" id="{A255FC54-9E4F-4DE0-BD2A-BF3CDB85082D}"/>
                </a:ext>
              </a:extLst>
            </p:cNvPr>
            <p:cNvSpPr txBox="1"/>
            <p:nvPr/>
          </p:nvSpPr>
          <p:spPr>
            <a:xfrm>
              <a:off x="11010124" y="3095601"/>
              <a:ext cx="916714" cy="330590"/>
            </a:xfrm>
            <a:prstGeom prst="rect">
              <a:avLst/>
            </a:prstGeom>
            <a:noFill/>
          </p:spPr>
          <p:txBody>
            <a:bodyPr wrap="square" rtlCol="0">
              <a:spAutoFit/>
            </a:bodyPr>
            <a:lstStyle/>
            <a:p>
              <a:pPr algn="ctr"/>
              <a:r>
                <a:rPr lang="en-US" sz="1600" b="1" dirty="0">
                  <a:solidFill>
                    <a:schemeClr val="bg1"/>
                  </a:solidFill>
                </a:rPr>
                <a:t>Eliminate Friendly Fire</a:t>
              </a:r>
            </a:p>
          </p:txBody>
        </p:sp>
      </p:grpSp>
      <p:sp>
        <p:nvSpPr>
          <p:cNvPr id="11" name="Pentagon 10"/>
          <p:cNvSpPr/>
          <p:nvPr/>
        </p:nvSpPr>
        <p:spPr>
          <a:xfrm>
            <a:off x="3972076" y="4424001"/>
            <a:ext cx="3080083" cy="741305"/>
          </a:xfrm>
          <a:prstGeom prst="homePlat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rPr>
              <a:t>SA Family of Systems</a:t>
            </a:r>
          </a:p>
        </p:txBody>
      </p:sp>
      <p:sp>
        <p:nvSpPr>
          <p:cNvPr id="8" name="Flowchart: Alternate Process 7"/>
          <p:cNvSpPr/>
          <p:nvPr/>
        </p:nvSpPr>
        <p:spPr>
          <a:xfrm>
            <a:off x="7291137" y="4117677"/>
            <a:ext cx="3344780" cy="612648"/>
          </a:xfrm>
          <a:prstGeom prst="flowChartAlternateProcess">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lin ang="13500000" scaled="1"/>
            <a:tileRect/>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r>
              <a:rPr lang="en-US" sz="1600" b="1" dirty="0">
                <a:solidFill>
                  <a:srgbClr val="008000"/>
                </a:solidFill>
                <a:latin typeface="Tahoma" charset="0"/>
              </a:rPr>
              <a:t>PRODUCTS</a:t>
            </a:r>
          </a:p>
          <a:p>
            <a:pPr algn="ctr" fontAlgn="base">
              <a:spcBef>
                <a:spcPct val="0"/>
              </a:spcBef>
              <a:spcAft>
                <a:spcPct val="0"/>
              </a:spcAft>
            </a:pPr>
            <a:r>
              <a:rPr lang="en-US" sz="1600" b="1" dirty="0">
                <a:solidFill>
                  <a:srgbClr val="008000"/>
                </a:solidFill>
                <a:latin typeface="Tahoma" charset="0"/>
              </a:rPr>
              <a:t>Hardware/Software/Networks </a:t>
            </a:r>
          </a:p>
        </p:txBody>
      </p:sp>
      <p:sp>
        <p:nvSpPr>
          <p:cNvPr id="15" name="Flowchart: Alternate Process 14"/>
          <p:cNvSpPr/>
          <p:nvPr/>
        </p:nvSpPr>
        <p:spPr>
          <a:xfrm>
            <a:off x="7291137" y="4802961"/>
            <a:ext cx="3344780" cy="612648"/>
          </a:xfrm>
          <a:prstGeom prst="flowChartAlternateProcess">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lin ang="13500000" scaled="1"/>
            <a:tileRect/>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r>
              <a:rPr lang="en-US" sz="1600" b="1" dirty="0">
                <a:solidFill>
                  <a:srgbClr val="008000"/>
                </a:solidFill>
                <a:latin typeface="Tahoma" charset="0"/>
              </a:rPr>
              <a:t>HUMAN FACTORS</a:t>
            </a:r>
          </a:p>
          <a:p>
            <a:pPr algn="ctr" fontAlgn="base">
              <a:spcBef>
                <a:spcPct val="0"/>
              </a:spcBef>
              <a:spcAft>
                <a:spcPct val="0"/>
              </a:spcAft>
            </a:pPr>
            <a:r>
              <a:rPr lang="en-US" sz="1600" b="1" dirty="0">
                <a:solidFill>
                  <a:srgbClr val="008000"/>
                </a:solidFill>
                <a:latin typeface="Tahoma" charset="0"/>
              </a:rPr>
              <a:t>Behaviors/Use/Maintenance </a:t>
            </a:r>
          </a:p>
        </p:txBody>
      </p:sp>
      <p:sp>
        <p:nvSpPr>
          <p:cNvPr id="16" name="Title 1">
            <a:extLst>
              <a:ext uri="{FF2B5EF4-FFF2-40B4-BE49-F238E27FC236}">
                <a16:creationId xmlns:a16="http://schemas.microsoft.com/office/drawing/2014/main" id="{BAF6126B-9121-4C8F-9F72-CFFB8A7B29F1}"/>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spTree>
    <p:extLst>
      <p:ext uri="{BB962C8B-B14F-4D97-AF65-F5344CB8AC3E}">
        <p14:creationId xmlns:p14="http://schemas.microsoft.com/office/powerpoint/2010/main" val="2717090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B07AC750-88EC-4BD0-9F4C-5190EAD1337C}"/>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pic>
        <p:nvPicPr>
          <p:cNvPr id="6" name="Picture 5">
            <a:extLst>
              <a:ext uri="{FF2B5EF4-FFF2-40B4-BE49-F238E27FC236}">
                <a16:creationId xmlns:a16="http://schemas.microsoft.com/office/drawing/2014/main" id="{117D5ABE-8E6F-477A-8D54-7DC2EC1A2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93853"/>
            <a:ext cx="12192000" cy="5165594"/>
          </a:xfrm>
          <a:prstGeom prst="rect">
            <a:avLst/>
          </a:prstGeom>
        </p:spPr>
      </p:pic>
    </p:spTree>
    <p:extLst>
      <p:ext uri="{BB962C8B-B14F-4D97-AF65-F5344CB8AC3E}">
        <p14:creationId xmlns:p14="http://schemas.microsoft.com/office/powerpoint/2010/main" val="3640858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6EC2101-0C29-4E31-8A4E-7F65E5D55B82}"/>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pic>
        <p:nvPicPr>
          <p:cNvPr id="4" name="Picture 3" descr="Diagram&#10;&#10;Description automatically generated with low confidence">
            <a:extLst>
              <a:ext uri="{FF2B5EF4-FFF2-40B4-BE49-F238E27FC236}">
                <a16:creationId xmlns:a16="http://schemas.microsoft.com/office/drawing/2014/main" id="{996C3563-A4AC-4ED1-B5E4-9F194FCAE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151" y="1291223"/>
            <a:ext cx="9257697" cy="4275554"/>
          </a:xfrm>
          <a:prstGeom prst="rect">
            <a:avLst/>
          </a:prstGeom>
        </p:spPr>
      </p:pic>
    </p:spTree>
    <p:extLst>
      <p:ext uri="{BB962C8B-B14F-4D97-AF65-F5344CB8AC3E}">
        <p14:creationId xmlns:p14="http://schemas.microsoft.com/office/powerpoint/2010/main" val="2361532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imeline&#10;&#10;Description automatically generated with medium confidence">
            <a:extLst>
              <a:ext uri="{FF2B5EF4-FFF2-40B4-BE49-F238E27FC236}">
                <a16:creationId xmlns:a16="http://schemas.microsoft.com/office/drawing/2014/main" id="{DD467A67-A7BF-460C-9368-06846862C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25" y="800767"/>
            <a:ext cx="11369150" cy="5256466"/>
          </a:xfrm>
          <a:prstGeom prst="rect">
            <a:avLst/>
          </a:prstGeom>
        </p:spPr>
      </p:pic>
      <p:sp>
        <p:nvSpPr>
          <p:cNvPr id="41" name="Title 1">
            <a:extLst>
              <a:ext uri="{FF2B5EF4-FFF2-40B4-BE49-F238E27FC236}">
                <a16:creationId xmlns:a16="http://schemas.microsoft.com/office/drawing/2014/main" id="{BDD2CCF4-4716-49EA-83A3-2A1DAB07D639}"/>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spTree>
    <p:extLst>
      <p:ext uri="{BB962C8B-B14F-4D97-AF65-F5344CB8AC3E}">
        <p14:creationId xmlns:p14="http://schemas.microsoft.com/office/powerpoint/2010/main" val="3967068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E4DE637-C923-406F-B900-CF22B92084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56" y="343563"/>
            <a:ext cx="8991687" cy="6170874"/>
          </a:xfrm>
          <a:prstGeom prst="rect">
            <a:avLst/>
          </a:prstGeom>
        </p:spPr>
      </p:pic>
      <p:sp>
        <p:nvSpPr>
          <p:cNvPr id="37" name="Title 1">
            <a:extLst>
              <a:ext uri="{FF2B5EF4-FFF2-40B4-BE49-F238E27FC236}">
                <a16:creationId xmlns:a16="http://schemas.microsoft.com/office/drawing/2014/main" id="{286FE8E9-4958-4227-9EC8-F2FFF4B84238}"/>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spTree>
    <p:extLst>
      <p:ext uri="{BB962C8B-B14F-4D97-AF65-F5344CB8AC3E}">
        <p14:creationId xmlns:p14="http://schemas.microsoft.com/office/powerpoint/2010/main" val="2869928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992ED074-60A8-4330-BDA1-30EC50DF5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00" y="942707"/>
            <a:ext cx="9158944" cy="5588010"/>
          </a:xfrm>
          <a:prstGeom prst="rect">
            <a:avLst/>
          </a:prstGeom>
        </p:spPr>
      </p:pic>
      <p:sp>
        <p:nvSpPr>
          <p:cNvPr id="43" name="Title 1">
            <a:extLst>
              <a:ext uri="{FF2B5EF4-FFF2-40B4-BE49-F238E27FC236}">
                <a16:creationId xmlns:a16="http://schemas.microsoft.com/office/drawing/2014/main" id="{44E25C0E-F83C-4092-BD89-0A382CAE584A}"/>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1</a:t>
            </a:r>
          </a:p>
        </p:txBody>
      </p:sp>
    </p:spTree>
    <p:extLst>
      <p:ext uri="{BB962C8B-B14F-4D97-AF65-F5344CB8AC3E}">
        <p14:creationId xmlns:p14="http://schemas.microsoft.com/office/powerpoint/2010/main" val="346390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81450" y="1716507"/>
            <a:ext cx="3868488" cy="2580834"/>
          </a:xfrm>
          <a:prstGeom prst="rect">
            <a:avLst/>
          </a:prstGeom>
        </p:spPr>
      </p:pic>
      <p:sp>
        <p:nvSpPr>
          <p:cNvPr id="3" name="TextBox 2"/>
          <p:cNvSpPr txBox="1"/>
          <p:nvPr/>
        </p:nvSpPr>
        <p:spPr>
          <a:xfrm>
            <a:off x="3981449" y="4259685"/>
            <a:ext cx="702436" cy="200055"/>
          </a:xfrm>
          <a:prstGeom prst="rect">
            <a:avLst/>
          </a:prstGeom>
          <a:noFill/>
        </p:spPr>
        <p:txBody>
          <a:bodyPr wrap="none" rtlCol="0">
            <a:spAutoFit/>
          </a:bodyPr>
          <a:lstStyle/>
          <a:p>
            <a:r>
              <a:rPr lang="en-US" sz="700" dirty="0"/>
              <a:t>Photo: Draper</a:t>
            </a:r>
          </a:p>
        </p:txBody>
      </p:sp>
      <p:sp>
        <p:nvSpPr>
          <p:cNvPr id="4" name="TextBox 3"/>
          <p:cNvSpPr txBox="1"/>
          <p:nvPr/>
        </p:nvSpPr>
        <p:spPr>
          <a:xfrm>
            <a:off x="1155032" y="4259685"/>
            <a:ext cx="9978189" cy="1938992"/>
          </a:xfrm>
          <a:prstGeom prst="rect">
            <a:avLst/>
          </a:prstGeom>
          <a:noFill/>
        </p:spPr>
        <p:txBody>
          <a:bodyPr wrap="square" rtlCol="0">
            <a:spAutoFit/>
          </a:bodyPr>
          <a:lstStyle/>
          <a:p>
            <a:pPr algn="ctr"/>
            <a:r>
              <a:rPr lang="en-US" sz="4000" b="1" dirty="0"/>
              <a:t>Keeping Out of Harm’s Way</a:t>
            </a:r>
          </a:p>
          <a:p>
            <a:pPr algn="ctr"/>
            <a:r>
              <a:rPr lang="en-US" sz="4000" dirty="0"/>
              <a:t>Iterative Evaluation of Operational Impact for a new Autonomous Drone</a:t>
            </a:r>
          </a:p>
        </p:txBody>
      </p:sp>
      <p:sp>
        <p:nvSpPr>
          <p:cNvPr id="5" name="Title 1">
            <a:extLst>
              <a:ext uri="{FF2B5EF4-FFF2-40B4-BE49-F238E27FC236}">
                <a16:creationId xmlns:a16="http://schemas.microsoft.com/office/drawing/2014/main" id="{B3996ED8-DABD-4CFD-A8CC-2AFBCE4E9D1A}"/>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2</a:t>
            </a:r>
          </a:p>
        </p:txBody>
      </p:sp>
    </p:spTree>
    <p:extLst>
      <p:ext uri="{BB962C8B-B14F-4D97-AF65-F5344CB8AC3E}">
        <p14:creationId xmlns:p14="http://schemas.microsoft.com/office/powerpoint/2010/main" val="209200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C2F83E0-E0B8-47E0-A0DB-446AFD0F70E8}"/>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2</a:t>
            </a:r>
          </a:p>
        </p:txBody>
      </p:sp>
      <p:pic>
        <p:nvPicPr>
          <p:cNvPr id="4" name="Picture 3">
            <a:extLst>
              <a:ext uri="{FF2B5EF4-FFF2-40B4-BE49-F238E27FC236}">
                <a16:creationId xmlns:a16="http://schemas.microsoft.com/office/drawing/2014/main" id="{680F2D5A-FF99-4F2D-ECF2-CC7ED352EB48}"/>
              </a:ext>
            </a:extLst>
          </p:cNvPr>
          <p:cNvPicPr>
            <a:picLocks noChangeAspect="1"/>
          </p:cNvPicPr>
          <p:nvPr/>
        </p:nvPicPr>
        <p:blipFill>
          <a:blip r:embed="rId2"/>
          <a:stretch>
            <a:fillRect/>
          </a:stretch>
        </p:blipFill>
        <p:spPr>
          <a:xfrm>
            <a:off x="2471614" y="1194622"/>
            <a:ext cx="7248772" cy="4468755"/>
          </a:xfrm>
          <a:prstGeom prst="rect">
            <a:avLst/>
          </a:prstGeom>
        </p:spPr>
      </p:pic>
    </p:spTree>
    <p:extLst>
      <p:ext uri="{BB962C8B-B14F-4D97-AF65-F5344CB8AC3E}">
        <p14:creationId xmlns:p14="http://schemas.microsoft.com/office/powerpoint/2010/main" val="360227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62DFEE1-BA74-4F45-8CBC-7E569517853B}"/>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2</a:t>
            </a:r>
          </a:p>
        </p:txBody>
      </p:sp>
      <p:pic>
        <p:nvPicPr>
          <p:cNvPr id="22" name="Picture 21" descr="Diagram&#10;&#10;Description automatically generated">
            <a:extLst>
              <a:ext uri="{FF2B5EF4-FFF2-40B4-BE49-F238E27FC236}">
                <a16:creationId xmlns:a16="http://schemas.microsoft.com/office/drawing/2014/main" id="{5A8AA998-D4BD-4A03-8593-8FAA4F9094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5273"/>
          <a:stretch/>
        </p:blipFill>
        <p:spPr>
          <a:xfrm>
            <a:off x="1690036" y="1004431"/>
            <a:ext cx="7328457" cy="4849138"/>
          </a:xfrm>
          <a:prstGeom prst="rect">
            <a:avLst/>
          </a:prstGeom>
        </p:spPr>
      </p:pic>
    </p:spTree>
    <p:extLst>
      <p:ext uri="{BB962C8B-B14F-4D97-AF65-F5344CB8AC3E}">
        <p14:creationId xmlns:p14="http://schemas.microsoft.com/office/powerpoint/2010/main" val="33592851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65AE4F1D-C7DE-4D50-8647-60BDAA59B224}"/>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2</a:t>
            </a:r>
          </a:p>
        </p:txBody>
      </p:sp>
      <p:pic>
        <p:nvPicPr>
          <p:cNvPr id="2" name="Picture 1">
            <a:extLst>
              <a:ext uri="{FF2B5EF4-FFF2-40B4-BE49-F238E27FC236}">
                <a16:creationId xmlns:a16="http://schemas.microsoft.com/office/drawing/2014/main" id="{64A762DF-295D-B487-CB61-BBC392043EAA}"/>
              </a:ext>
            </a:extLst>
          </p:cNvPr>
          <p:cNvPicPr>
            <a:picLocks noChangeAspect="1"/>
          </p:cNvPicPr>
          <p:nvPr/>
        </p:nvPicPr>
        <p:blipFill>
          <a:blip r:embed="rId2"/>
          <a:stretch>
            <a:fillRect/>
          </a:stretch>
        </p:blipFill>
        <p:spPr>
          <a:xfrm>
            <a:off x="394448" y="1652058"/>
            <a:ext cx="11725835" cy="3701017"/>
          </a:xfrm>
          <a:prstGeom prst="rect">
            <a:avLst/>
          </a:prstGeom>
        </p:spPr>
      </p:pic>
      <p:pic>
        <p:nvPicPr>
          <p:cNvPr id="3" name="Picture 2">
            <a:extLst>
              <a:ext uri="{FF2B5EF4-FFF2-40B4-BE49-F238E27FC236}">
                <a16:creationId xmlns:a16="http://schemas.microsoft.com/office/drawing/2014/main" id="{5CFC1013-C2DC-B70C-85F1-4A0F28657563}"/>
              </a:ext>
            </a:extLst>
          </p:cNvPr>
          <p:cNvPicPr>
            <a:picLocks noChangeAspect="1"/>
          </p:cNvPicPr>
          <p:nvPr/>
        </p:nvPicPr>
        <p:blipFill>
          <a:blip r:embed="rId3"/>
          <a:stretch>
            <a:fillRect/>
          </a:stretch>
        </p:blipFill>
        <p:spPr>
          <a:xfrm>
            <a:off x="268942" y="3370726"/>
            <a:ext cx="673058" cy="549912"/>
          </a:xfrm>
          <a:prstGeom prst="rect">
            <a:avLst/>
          </a:prstGeom>
        </p:spPr>
      </p:pic>
    </p:spTree>
    <p:extLst>
      <p:ext uri="{BB962C8B-B14F-4D97-AF65-F5344CB8AC3E}">
        <p14:creationId xmlns:p14="http://schemas.microsoft.com/office/powerpoint/2010/main" val="254622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3EAD-B97A-4E9B-A626-C8B14407B1C9}"/>
              </a:ext>
            </a:extLst>
          </p:cNvPr>
          <p:cNvSpPr>
            <a:spLocks noGrp="1"/>
          </p:cNvSpPr>
          <p:nvPr>
            <p:ph type="title"/>
          </p:nvPr>
        </p:nvSpPr>
        <p:spPr/>
        <p:txBody>
          <a:bodyPr/>
          <a:lstStyle/>
          <a:p>
            <a:r>
              <a:rPr lang="en-US" dirty="0"/>
              <a:t>Training Impact</a:t>
            </a:r>
          </a:p>
        </p:txBody>
      </p:sp>
      <p:sp>
        <p:nvSpPr>
          <p:cNvPr id="3" name="Content Placeholder 2">
            <a:extLst>
              <a:ext uri="{FF2B5EF4-FFF2-40B4-BE49-F238E27FC236}">
                <a16:creationId xmlns:a16="http://schemas.microsoft.com/office/drawing/2014/main" id="{77401311-D724-4CDB-AC61-DA362A9FB6A0}"/>
              </a:ext>
            </a:extLst>
          </p:cNvPr>
          <p:cNvSpPr>
            <a:spLocks noGrp="1"/>
          </p:cNvSpPr>
          <p:nvPr>
            <p:ph sz="quarter" idx="11"/>
          </p:nvPr>
        </p:nvSpPr>
        <p:spPr>
          <a:xfrm>
            <a:off x="470693" y="1275315"/>
            <a:ext cx="11250613" cy="5075237"/>
          </a:xfrm>
        </p:spPr>
        <p:txBody>
          <a:bodyPr/>
          <a:lstStyle/>
          <a:p>
            <a:r>
              <a:rPr lang="en-US" sz="3200" dirty="0">
                <a:latin typeface="Arial" panose="020B0604020202020204" pitchFamily="34" charset="0"/>
                <a:cs typeface="Arial" panose="020B0604020202020204" pitchFamily="34" charset="0"/>
              </a:rPr>
              <a:t>Why are formal evaluations not common?</a:t>
            </a:r>
          </a:p>
          <a:p>
            <a:pPr lvl="1"/>
            <a:r>
              <a:rPr lang="en-US" sz="2800" dirty="0">
                <a:latin typeface="Arial" panose="020B0604020202020204" pitchFamily="34" charset="0"/>
                <a:cs typeface="Arial" panose="020B0604020202020204" pitchFamily="34" charset="0"/>
              </a:rPr>
              <a:t>Lack of </a:t>
            </a:r>
            <a:r>
              <a:rPr lang="en-US" sz="2800" b="1" dirty="0">
                <a:solidFill>
                  <a:srgbClr val="00B050"/>
                </a:solidFill>
                <a:latin typeface="Arial" panose="020B0604020202020204" pitchFamily="34" charset="0"/>
                <a:cs typeface="Arial" panose="020B0604020202020204" pitchFamily="34" charset="0"/>
              </a:rPr>
              <a:t>methods</a:t>
            </a:r>
            <a:r>
              <a:rPr lang="en-US" sz="2800" dirty="0">
                <a:latin typeface="Arial" panose="020B0604020202020204" pitchFamily="34" charset="0"/>
                <a:cs typeface="Arial" panose="020B0604020202020204" pitchFamily="34" charset="0"/>
              </a:rPr>
              <a:t> to follow – how to best implement?</a:t>
            </a:r>
          </a:p>
          <a:p>
            <a:pPr lvl="1"/>
            <a:r>
              <a:rPr lang="en-US" sz="2800" dirty="0">
                <a:latin typeface="Arial" panose="020B0604020202020204" pitchFamily="34" charset="0"/>
                <a:cs typeface="Arial" panose="020B0604020202020204" pitchFamily="34" charset="0"/>
              </a:rPr>
              <a:t>Lack of operational performance </a:t>
            </a:r>
            <a:r>
              <a:rPr lang="en-US" sz="2800" b="1" dirty="0">
                <a:solidFill>
                  <a:srgbClr val="00B050"/>
                </a:solidFill>
                <a:latin typeface="Arial" panose="020B0604020202020204" pitchFamily="34" charset="0"/>
                <a:cs typeface="Arial" panose="020B0604020202020204" pitchFamily="34" charset="0"/>
              </a:rPr>
              <a:t>metrics</a:t>
            </a:r>
          </a:p>
          <a:p>
            <a:pPr lvl="1"/>
            <a:r>
              <a:rPr lang="en-US" sz="2800" b="1" dirty="0">
                <a:solidFill>
                  <a:srgbClr val="00B050"/>
                </a:solidFill>
                <a:latin typeface="Arial" panose="020B0604020202020204" pitchFamily="34" charset="0"/>
                <a:cs typeface="Arial" panose="020B0604020202020204" pitchFamily="34" charset="0"/>
              </a:rPr>
              <a:t>Complexities</a:t>
            </a:r>
            <a:r>
              <a:rPr lang="en-US" sz="2800" dirty="0">
                <a:latin typeface="Arial" panose="020B0604020202020204" pitchFamily="34" charset="0"/>
                <a:cs typeface="Arial" panose="020B0604020202020204" pitchFamily="34" charset="0"/>
              </a:rPr>
              <a:t> of operational performance </a:t>
            </a:r>
          </a:p>
          <a:p>
            <a:pPr lvl="2"/>
            <a:r>
              <a:rPr lang="en-US" sz="2400" dirty="0">
                <a:latin typeface="Arial" panose="020B0604020202020204" pitchFamily="34" charset="0"/>
                <a:cs typeface="Arial" panose="020B0604020202020204" pitchFamily="34" charset="0"/>
              </a:rPr>
              <a:t>Tradeoffs between safety and mission objectives</a:t>
            </a:r>
          </a:p>
          <a:p>
            <a:pPr lvl="2"/>
            <a:r>
              <a:rPr lang="en-US" sz="2400" dirty="0">
                <a:latin typeface="Arial" panose="020B0604020202020204" pitchFamily="34" charset="0"/>
                <a:cs typeface="Arial" panose="020B0604020202020204" pitchFamily="34" charset="0"/>
              </a:rPr>
              <a:t>Intentions assessed by experts; not just data </a:t>
            </a:r>
          </a:p>
          <a:p>
            <a:pPr lvl="2"/>
            <a:r>
              <a:rPr lang="en-US" sz="2400" dirty="0">
                <a:latin typeface="Arial" panose="020B0604020202020204" pitchFamily="34" charset="0"/>
                <a:cs typeface="Arial" panose="020B0604020202020204" pitchFamily="34" charset="0"/>
              </a:rPr>
              <a:t>Training may cover portion of overall operational task</a:t>
            </a:r>
          </a:p>
          <a:p>
            <a:pPr lvl="1"/>
            <a:r>
              <a:rPr lang="en-US" sz="2800" b="1" dirty="0">
                <a:solidFill>
                  <a:srgbClr val="00B050"/>
                </a:solidFill>
                <a:latin typeface="Arial" panose="020B0604020202020204" pitchFamily="34" charset="0"/>
                <a:cs typeface="Arial" panose="020B0604020202020204" pitchFamily="34" charset="0"/>
              </a:rPr>
              <a:t>Sample size </a:t>
            </a:r>
            <a:r>
              <a:rPr lang="en-US" sz="2800" dirty="0">
                <a:latin typeface="Arial" panose="020B0604020202020204" pitchFamily="34" charset="0"/>
                <a:cs typeface="Arial" panose="020B0604020202020204" pitchFamily="34" charset="0"/>
              </a:rPr>
              <a:t>to find significance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108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a:extLst>
              <a:ext uri="{FF2B5EF4-FFF2-40B4-BE49-F238E27FC236}">
                <a16:creationId xmlns:a16="http://schemas.microsoft.com/office/drawing/2014/main" id="{F82B152A-067E-469F-9168-692AD1ADD2DC}"/>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2</a:t>
            </a:r>
          </a:p>
        </p:txBody>
      </p:sp>
      <p:pic>
        <p:nvPicPr>
          <p:cNvPr id="2" name="Picture 1">
            <a:extLst>
              <a:ext uri="{FF2B5EF4-FFF2-40B4-BE49-F238E27FC236}">
                <a16:creationId xmlns:a16="http://schemas.microsoft.com/office/drawing/2014/main" id="{C72287C7-C1F4-7999-3973-1C44AB3E0E7C}"/>
              </a:ext>
            </a:extLst>
          </p:cNvPr>
          <p:cNvPicPr>
            <a:picLocks noChangeAspect="1"/>
          </p:cNvPicPr>
          <p:nvPr/>
        </p:nvPicPr>
        <p:blipFill>
          <a:blip r:embed="rId2"/>
          <a:stretch>
            <a:fillRect/>
          </a:stretch>
        </p:blipFill>
        <p:spPr>
          <a:xfrm>
            <a:off x="0" y="923794"/>
            <a:ext cx="12192000" cy="5010411"/>
          </a:xfrm>
          <a:prstGeom prst="rect">
            <a:avLst/>
          </a:prstGeom>
        </p:spPr>
      </p:pic>
    </p:spTree>
    <p:extLst>
      <p:ext uri="{BB962C8B-B14F-4D97-AF65-F5344CB8AC3E}">
        <p14:creationId xmlns:p14="http://schemas.microsoft.com/office/powerpoint/2010/main" val="20591891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6905" y="4023658"/>
            <a:ext cx="9978189" cy="2554545"/>
          </a:xfrm>
          <a:prstGeom prst="rect">
            <a:avLst/>
          </a:prstGeom>
          <a:noFill/>
        </p:spPr>
        <p:txBody>
          <a:bodyPr wrap="square" rtlCol="0">
            <a:spAutoFit/>
          </a:bodyPr>
          <a:lstStyle/>
          <a:p>
            <a:pPr algn="ctr"/>
            <a:r>
              <a:rPr lang="en-US" sz="4000" b="1" dirty="0"/>
              <a:t>Evaluating across Simulation-based Training Solutions</a:t>
            </a:r>
          </a:p>
          <a:p>
            <a:pPr algn="ctr"/>
            <a:r>
              <a:rPr lang="en-US" sz="4000" dirty="0"/>
              <a:t>How does VR Training Compare to Live Training?</a:t>
            </a:r>
          </a:p>
        </p:txBody>
      </p:sp>
      <p:sp>
        <p:nvSpPr>
          <p:cNvPr id="6" name="Title 1">
            <a:extLst>
              <a:ext uri="{FF2B5EF4-FFF2-40B4-BE49-F238E27FC236}">
                <a16:creationId xmlns:a16="http://schemas.microsoft.com/office/drawing/2014/main" id="{62E8D5BF-5D2B-4E07-80C2-AB259A28F28A}"/>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3</a:t>
            </a:r>
          </a:p>
        </p:txBody>
      </p:sp>
      <p:pic>
        <p:nvPicPr>
          <p:cNvPr id="2" name="Picture 1">
            <a:extLst>
              <a:ext uri="{FF2B5EF4-FFF2-40B4-BE49-F238E27FC236}">
                <a16:creationId xmlns:a16="http://schemas.microsoft.com/office/drawing/2014/main" id="{CDD94442-55F6-4AAC-90D8-A9D652DD8CD3}"/>
              </a:ext>
            </a:extLst>
          </p:cNvPr>
          <p:cNvPicPr>
            <a:picLocks noChangeAspect="1"/>
          </p:cNvPicPr>
          <p:nvPr/>
        </p:nvPicPr>
        <p:blipFill>
          <a:blip r:embed="rId2"/>
          <a:stretch>
            <a:fillRect/>
          </a:stretch>
        </p:blipFill>
        <p:spPr>
          <a:xfrm>
            <a:off x="3901848" y="1369590"/>
            <a:ext cx="4388304" cy="2457450"/>
          </a:xfrm>
          <a:prstGeom prst="rect">
            <a:avLst/>
          </a:prstGeom>
        </p:spPr>
      </p:pic>
    </p:spTree>
    <p:extLst>
      <p:ext uri="{BB962C8B-B14F-4D97-AF65-F5344CB8AC3E}">
        <p14:creationId xmlns:p14="http://schemas.microsoft.com/office/powerpoint/2010/main" val="2704798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99511E-7E74-44CF-ABE8-29A4A9386E9E}"/>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3</a:t>
            </a:r>
          </a:p>
        </p:txBody>
      </p:sp>
      <p:pic>
        <p:nvPicPr>
          <p:cNvPr id="7" name="Picture 6" descr="Diagram&#10;&#10;Description automatically generated">
            <a:extLst>
              <a:ext uri="{FF2B5EF4-FFF2-40B4-BE49-F238E27FC236}">
                <a16:creationId xmlns:a16="http://schemas.microsoft.com/office/drawing/2014/main" id="{52ABD121-8159-4F14-B6CC-D0166B8269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5766" y="1194240"/>
            <a:ext cx="4760468" cy="4469520"/>
          </a:xfrm>
          <a:prstGeom prst="rect">
            <a:avLst/>
          </a:prstGeom>
        </p:spPr>
      </p:pic>
    </p:spTree>
    <p:extLst>
      <p:ext uri="{BB962C8B-B14F-4D97-AF65-F5344CB8AC3E}">
        <p14:creationId xmlns:p14="http://schemas.microsoft.com/office/powerpoint/2010/main" val="3939729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E21207D1-E4E2-4867-A6CB-2ECB19640920}"/>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3</a:t>
            </a:r>
          </a:p>
        </p:txBody>
      </p:sp>
      <p:sp>
        <p:nvSpPr>
          <p:cNvPr id="73" name="TextBox 72">
            <a:extLst>
              <a:ext uri="{FF2B5EF4-FFF2-40B4-BE49-F238E27FC236}">
                <a16:creationId xmlns:a16="http://schemas.microsoft.com/office/drawing/2014/main" id="{7952243D-21C2-4769-9927-FA5F22F96409}"/>
              </a:ext>
            </a:extLst>
          </p:cNvPr>
          <p:cNvSpPr txBox="1"/>
          <p:nvPr/>
        </p:nvSpPr>
        <p:spPr>
          <a:xfrm>
            <a:off x="5600700" y="6373537"/>
            <a:ext cx="4229100" cy="369332"/>
          </a:xfrm>
          <a:prstGeom prst="rect">
            <a:avLst/>
          </a:prstGeom>
          <a:noFill/>
        </p:spPr>
        <p:txBody>
          <a:bodyPr wrap="square" rtlCol="0">
            <a:spAutoFit/>
          </a:bodyPr>
          <a:lstStyle/>
          <a:p>
            <a:pPr algn="r"/>
            <a:r>
              <a:rPr lang="en-US" sz="1800" dirty="0" err="1"/>
              <a:t>Champney</a:t>
            </a:r>
            <a:r>
              <a:rPr lang="en-US" sz="1800" dirty="0"/>
              <a:t> et al., 2017</a:t>
            </a:r>
          </a:p>
        </p:txBody>
      </p:sp>
      <p:pic>
        <p:nvPicPr>
          <p:cNvPr id="4" name="Picture 3">
            <a:extLst>
              <a:ext uri="{FF2B5EF4-FFF2-40B4-BE49-F238E27FC236}">
                <a16:creationId xmlns:a16="http://schemas.microsoft.com/office/drawing/2014/main" id="{8453A32D-B79D-A5F9-306F-006B469A3A76}"/>
              </a:ext>
            </a:extLst>
          </p:cNvPr>
          <p:cNvPicPr>
            <a:picLocks noChangeAspect="1"/>
          </p:cNvPicPr>
          <p:nvPr/>
        </p:nvPicPr>
        <p:blipFill>
          <a:blip r:embed="rId3"/>
          <a:stretch>
            <a:fillRect/>
          </a:stretch>
        </p:blipFill>
        <p:spPr>
          <a:xfrm>
            <a:off x="419100" y="1134104"/>
            <a:ext cx="7503828" cy="4900459"/>
          </a:xfrm>
          <a:prstGeom prst="rect">
            <a:avLst/>
          </a:prstGeom>
        </p:spPr>
      </p:pic>
      <p:sp>
        <p:nvSpPr>
          <p:cNvPr id="51" name="Rectangle: Rounded Corners 50">
            <a:extLst>
              <a:ext uri="{FF2B5EF4-FFF2-40B4-BE49-F238E27FC236}">
                <a16:creationId xmlns:a16="http://schemas.microsoft.com/office/drawing/2014/main" id="{7EA99E17-59EE-4CE7-BDA9-68885A7D8BF9}"/>
              </a:ext>
            </a:extLst>
          </p:cNvPr>
          <p:cNvSpPr/>
          <p:nvPr/>
        </p:nvSpPr>
        <p:spPr bwMode="auto">
          <a:xfrm>
            <a:off x="8077200" y="1524000"/>
            <a:ext cx="3543300" cy="952500"/>
          </a:xfrm>
          <a:prstGeom prst="roundRect">
            <a:avLst/>
          </a:prstGeom>
          <a:solidFill>
            <a:schemeClr val="accent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How many trials to reach criterion?</a:t>
            </a:r>
          </a:p>
        </p:txBody>
      </p:sp>
      <p:pic>
        <p:nvPicPr>
          <p:cNvPr id="103" name="Picture 102">
            <a:extLst>
              <a:ext uri="{FF2B5EF4-FFF2-40B4-BE49-F238E27FC236}">
                <a16:creationId xmlns:a16="http://schemas.microsoft.com/office/drawing/2014/main" id="{C72AB5E2-7610-42CB-CB40-354A02AAB4D9}"/>
              </a:ext>
            </a:extLst>
          </p:cNvPr>
          <p:cNvPicPr>
            <a:picLocks noChangeAspect="1"/>
          </p:cNvPicPr>
          <p:nvPr/>
        </p:nvPicPr>
        <p:blipFill>
          <a:blip r:embed="rId4"/>
          <a:stretch>
            <a:fillRect/>
          </a:stretch>
        </p:blipFill>
        <p:spPr>
          <a:xfrm>
            <a:off x="7922928" y="3181230"/>
            <a:ext cx="849375" cy="2967633"/>
          </a:xfrm>
          <a:prstGeom prst="rect">
            <a:avLst/>
          </a:prstGeom>
        </p:spPr>
      </p:pic>
      <p:pic>
        <p:nvPicPr>
          <p:cNvPr id="104" name="Picture 103">
            <a:extLst>
              <a:ext uri="{FF2B5EF4-FFF2-40B4-BE49-F238E27FC236}">
                <a16:creationId xmlns:a16="http://schemas.microsoft.com/office/drawing/2014/main" id="{4FF26416-A945-1CB2-50BC-50674ED84ADA}"/>
              </a:ext>
            </a:extLst>
          </p:cNvPr>
          <p:cNvPicPr>
            <a:picLocks noChangeAspect="1"/>
          </p:cNvPicPr>
          <p:nvPr/>
        </p:nvPicPr>
        <p:blipFill>
          <a:blip r:embed="rId4"/>
          <a:stretch>
            <a:fillRect/>
          </a:stretch>
        </p:blipFill>
        <p:spPr>
          <a:xfrm>
            <a:off x="8362014" y="3181230"/>
            <a:ext cx="849375" cy="2967633"/>
          </a:xfrm>
          <a:prstGeom prst="rect">
            <a:avLst/>
          </a:prstGeom>
        </p:spPr>
      </p:pic>
      <p:pic>
        <p:nvPicPr>
          <p:cNvPr id="105" name="Picture 104">
            <a:extLst>
              <a:ext uri="{FF2B5EF4-FFF2-40B4-BE49-F238E27FC236}">
                <a16:creationId xmlns:a16="http://schemas.microsoft.com/office/drawing/2014/main" id="{8B74D459-D8DB-EE7A-3E6D-A838C7EA0290}"/>
              </a:ext>
            </a:extLst>
          </p:cNvPr>
          <p:cNvPicPr>
            <a:picLocks noChangeAspect="1"/>
          </p:cNvPicPr>
          <p:nvPr/>
        </p:nvPicPr>
        <p:blipFill>
          <a:blip r:embed="rId4"/>
          <a:stretch>
            <a:fillRect/>
          </a:stretch>
        </p:blipFill>
        <p:spPr>
          <a:xfrm>
            <a:off x="8801100" y="3181230"/>
            <a:ext cx="849375" cy="2967633"/>
          </a:xfrm>
          <a:prstGeom prst="rect">
            <a:avLst/>
          </a:prstGeom>
        </p:spPr>
      </p:pic>
      <p:sp>
        <p:nvSpPr>
          <p:cNvPr id="107" name="TextBox 106">
            <a:extLst>
              <a:ext uri="{FF2B5EF4-FFF2-40B4-BE49-F238E27FC236}">
                <a16:creationId xmlns:a16="http://schemas.microsoft.com/office/drawing/2014/main" id="{0DB37478-0304-978C-FAAA-D8E37BE0B701}"/>
              </a:ext>
            </a:extLst>
          </p:cNvPr>
          <p:cNvSpPr txBox="1"/>
          <p:nvPr/>
        </p:nvSpPr>
        <p:spPr>
          <a:xfrm>
            <a:off x="9981228" y="2980968"/>
            <a:ext cx="797328" cy="830997"/>
          </a:xfrm>
          <a:prstGeom prst="rect">
            <a:avLst/>
          </a:prstGeom>
          <a:noFill/>
        </p:spPr>
        <p:txBody>
          <a:bodyPr wrap="square" rtlCol="0">
            <a:spAutoFit/>
          </a:bodyPr>
          <a:lstStyle/>
          <a:p>
            <a:r>
              <a:rPr lang="en-US" sz="4800" dirty="0"/>
              <a:t>…</a:t>
            </a:r>
          </a:p>
        </p:txBody>
      </p:sp>
      <p:sp>
        <p:nvSpPr>
          <p:cNvPr id="108" name="TextBox 107">
            <a:extLst>
              <a:ext uri="{FF2B5EF4-FFF2-40B4-BE49-F238E27FC236}">
                <a16:creationId xmlns:a16="http://schemas.microsoft.com/office/drawing/2014/main" id="{A3536978-0E3A-1897-2F87-B813B6B52B57}"/>
              </a:ext>
            </a:extLst>
          </p:cNvPr>
          <p:cNvSpPr txBox="1"/>
          <p:nvPr/>
        </p:nvSpPr>
        <p:spPr>
          <a:xfrm>
            <a:off x="9981228" y="3664804"/>
            <a:ext cx="797328" cy="830997"/>
          </a:xfrm>
          <a:prstGeom prst="rect">
            <a:avLst/>
          </a:prstGeom>
          <a:noFill/>
        </p:spPr>
        <p:txBody>
          <a:bodyPr wrap="square" rtlCol="0">
            <a:spAutoFit/>
          </a:bodyPr>
          <a:lstStyle/>
          <a:p>
            <a:r>
              <a:rPr lang="en-US" sz="4800" dirty="0"/>
              <a:t>…</a:t>
            </a:r>
          </a:p>
        </p:txBody>
      </p:sp>
      <p:sp>
        <p:nvSpPr>
          <p:cNvPr id="109" name="TextBox 108">
            <a:extLst>
              <a:ext uri="{FF2B5EF4-FFF2-40B4-BE49-F238E27FC236}">
                <a16:creationId xmlns:a16="http://schemas.microsoft.com/office/drawing/2014/main" id="{43F0655A-BD57-81A8-3DF3-889DE0005AA3}"/>
              </a:ext>
            </a:extLst>
          </p:cNvPr>
          <p:cNvSpPr txBox="1"/>
          <p:nvPr/>
        </p:nvSpPr>
        <p:spPr>
          <a:xfrm>
            <a:off x="9981228" y="4331553"/>
            <a:ext cx="797328" cy="830997"/>
          </a:xfrm>
          <a:prstGeom prst="rect">
            <a:avLst/>
          </a:prstGeom>
          <a:noFill/>
        </p:spPr>
        <p:txBody>
          <a:bodyPr wrap="square" rtlCol="0">
            <a:spAutoFit/>
          </a:bodyPr>
          <a:lstStyle/>
          <a:p>
            <a:r>
              <a:rPr lang="en-US" sz="4800" dirty="0"/>
              <a:t>…</a:t>
            </a:r>
          </a:p>
        </p:txBody>
      </p:sp>
      <p:sp>
        <p:nvSpPr>
          <p:cNvPr id="110" name="TextBox 109">
            <a:extLst>
              <a:ext uri="{FF2B5EF4-FFF2-40B4-BE49-F238E27FC236}">
                <a16:creationId xmlns:a16="http://schemas.microsoft.com/office/drawing/2014/main" id="{9D52B4F4-32B2-4ABE-5E68-8592F75BB0E1}"/>
              </a:ext>
            </a:extLst>
          </p:cNvPr>
          <p:cNvSpPr txBox="1"/>
          <p:nvPr/>
        </p:nvSpPr>
        <p:spPr>
          <a:xfrm>
            <a:off x="9981228" y="5143500"/>
            <a:ext cx="797328" cy="830997"/>
          </a:xfrm>
          <a:prstGeom prst="rect">
            <a:avLst/>
          </a:prstGeom>
          <a:noFill/>
        </p:spPr>
        <p:txBody>
          <a:bodyPr wrap="square" rtlCol="0">
            <a:spAutoFit/>
          </a:bodyPr>
          <a:lstStyle/>
          <a:p>
            <a:r>
              <a:rPr lang="en-US" sz="4800" dirty="0"/>
              <a:t>…</a:t>
            </a:r>
          </a:p>
        </p:txBody>
      </p:sp>
      <p:sp>
        <p:nvSpPr>
          <p:cNvPr id="111" name="Arrow: Down 110">
            <a:extLst>
              <a:ext uri="{FF2B5EF4-FFF2-40B4-BE49-F238E27FC236}">
                <a16:creationId xmlns:a16="http://schemas.microsoft.com/office/drawing/2014/main" id="{18CF66B5-666C-EF14-3494-250BC010D1E5}"/>
              </a:ext>
            </a:extLst>
          </p:cNvPr>
          <p:cNvSpPr/>
          <p:nvPr/>
        </p:nvSpPr>
        <p:spPr bwMode="auto">
          <a:xfrm>
            <a:off x="9981228" y="2571750"/>
            <a:ext cx="761100" cy="761999"/>
          </a:xfrm>
          <a:prstGeom prst="downArrow">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3" name="Picture 112">
            <a:extLst>
              <a:ext uri="{FF2B5EF4-FFF2-40B4-BE49-F238E27FC236}">
                <a16:creationId xmlns:a16="http://schemas.microsoft.com/office/drawing/2014/main" id="{5D0F6F85-06AF-5CE4-FE39-93B6F4A138E7}"/>
              </a:ext>
            </a:extLst>
          </p:cNvPr>
          <p:cNvPicPr>
            <a:picLocks noChangeAspect="1"/>
          </p:cNvPicPr>
          <p:nvPr/>
        </p:nvPicPr>
        <p:blipFill>
          <a:blip r:embed="rId5"/>
          <a:stretch>
            <a:fillRect/>
          </a:stretch>
        </p:blipFill>
        <p:spPr>
          <a:xfrm>
            <a:off x="7876655" y="2662024"/>
            <a:ext cx="1946653" cy="571452"/>
          </a:xfrm>
          <a:prstGeom prst="rect">
            <a:avLst/>
          </a:prstGeom>
        </p:spPr>
      </p:pic>
      <p:pic>
        <p:nvPicPr>
          <p:cNvPr id="114" name="Picture 113">
            <a:extLst>
              <a:ext uri="{FF2B5EF4-FFF2-40B4-BE49-F238E27FC236}">
                <a16:creationId xmlns:a16="http://schemas.microsoft.com/office/drawing/2014/main" id="{E96A954C-7808-5D52-1280-0928FC7D5BE6}"/>
              </a:ext>
            </a:extLst>
          </p:cNvPr>
          <p:cNvPicPr>
            <a:picLocks noChangeAspect="1"/>
          </p:cNvPicPr>
          <p:nvPr/>
        </p:nvPicPr>
        <p:blipFill>
          <a:blip r:embed="rId4"/>
          <a:stretch>
            <a:fillRect/>
          </a:stretch>
        </p:blipFill>
        <p:spPr>
          <a:xfrm>
            <a:off x="11084256" y="3176991"/>
            <a:ext cx="849375" cy="2967633"/>
          </a:xfrm>
          <a:prstGeom prst="rect">
            <a:avLst/>
          </a:prstGeom>
        </p:spPr>
      </p:pic>
    </p:spTree>
    <p:extLst>
      <p:ext uri="{BB962C8B-B14F-4D97-AF65-F5344CB8AC3E}">
        <p14:creationId xmlns:p14="http://schemas.microsoft.com/office/powerpoint/2010/main" val="204735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E21207D1-E4E2-4867-A6CB-2ECB19640920}"/>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3</a:t>
            </a:r>
          </a:p>
        </p:txBody>
      </p:sp>
      <p:sp>
        <p:nvSpPr>
          <p:cNvPr id="73" name="TextBox 72">
            <a:extLst>
              <a:ext uri="{FF2B5EF4-FFF2-40B4-BE49-F238E27FC236}">
                <a16:creationId xmlns:a16="http://schemas.microsoft.com/office/drawing/2014/main" id="{7952243D-21C2-4769-9927-FA5F22F96409}"/>
              </a:ext>
            </a:extLst>
          </p:cNvPr>
          <p:cNvSpPr txBox="1"/>
          <p:nvPr/>
        </p:nvSpPr>
        <p:spPr>
          <a:xfrm>
            <a:off x="5600700" y="6373537"/>
            <a:ext cx="4229100" cy="369332"/>
          </a:xfrm>
          <a:prstGeom prst="rect">
            <a:avLst/>
          </a:prstGeom>
          <a:noFill/>
        </p:spPr>
        <p:txBody>
          <a:bodyPr wrap="square" rtlCol="0">
            <a:spAutoFit/>
          </a:bodyPr>
          <a:lstStyle/>
          <a:p>
            <a:pPr algn="r"/>
            <a:r>
              <a:rPr lang="en-US" sz="1800" dirty="0" err="1"/>
              <a:t>Champney</a:t>
            </a:r>
            <a:r>
              <a:rPr lang="en-US" sz="1800" dirty="0"/>
              <a:t> et al., 2017</a:t>
            </a:r>
          </a:p>
        </p:txBody>
      </p:sp>
      <p:pic>
        <p:nvPicPr>
          <p:cNvPr id="4" name="Picture 3">
            <a:extLst>
              <a:ext uri="{FF2B5EF4-FFF2-40B4-BE49-F238E27FC236}">
                <a16:creationId xmlns:a16="http://schemas.microsoft.com/office/drawing/2014/main" id="{8453A32D-B79D-A5F9-306F-006B469A3A76}"/>
              </a:ext>
            </a:extLst>
          </p:cNvPr>
          <p:cNvPicPr>
            <a:picLocks noChangeAspect="1"/>
          </p:cNvPicPr>
          <p:nvPr/>
        </p:nvPicPr>
        <p:blipFill>
          <a:blip r:embed="rId3"/>
          <a:stretch>
            <a:fillRect/>
          </a:stretch>
        </p:blipFill>
        <p:spPr>
          <a:xfrm>
            <a:off x="419100" y="1134104"/>
            <a:ext cx="7503828" cy="4900459"/>
          </a:xfrm>
          <a:prstGeom prst="rect">
            <a:avLst/>
          </a:prstGeom>
        </p:spPr>
      </p:pic>
      <p:sp>
        <p:nvSpPr>
          <p:cNvPr id="51" name="Rectangle: Rounded Corners 50">
            <a:extLst>
              <a:ext uri="{FF2B5EF4-FFF2-40B4-BE49-F238E27FC236}">
                <a16:creationId xmlns:a16="http://schemas.microsoft.com/office/drawing/2014/main" id="{7EA99E17-59EE-4CE7-BDA9-68885A7D8BF9}"/>
              </a:ext>
            </a:extLst>
          </p:cNvPr>
          <p:cNvSpPr/>
          <p:nvPr/>
        </p:nvSpPr>
        <p:spPr bwMode="auto">
          <a:xfrm>
            <a:off x="8077200" y="1524000"/>
            <a:ext cx="3543300" cy="952500"/>
          </a:xfrm>
          <a:prstGeom prst="roundRect">
            <a:avLst/>
          </a:prstGeom>
          <a:solidFill>
            <a:schemeClr val="accent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How many trials to reach criterion?</a:t>
            </a:r>
          </a:p>
        </p:txBody>
      </p:sp>
      <p:pic>
        <p:nvPicPr>
          <p:cNvPr id="103" name="Picture 102">
            <a:extLst>
              <a:ext uri="{FF2B5EF4-FFF2-40B4-BE49-F238E27FC236}">
                <a16:creationId xmlns:a16="http://schemas.microsoft.com/office/drawing/2014/main" id="{C72AB5E2-7610-42CB-CB40-354A02AAB4D9}"/>
              </a:ext>
            </a:extLst>
          </p:cNvPr>
          <p:cNvPicPr>
            <a:picLocks noChangeAspect="1"/>
          </p:cNvPicPr>
          <p:nvPr/>
        </p:nvPicPr>
        <p:blipFill>
          <a:blip r:embed="rId4"/>
          <a:stretch>
            <a:fillRect/>
          </a:stretch>
        </p:blipFill>
        <p:spPr>
          <a:xfrm>
            <a:off x="7922928" y="3181230"/>
            <a:ext cx="849375" cy="2967633"/>
          </a:xfrm>
          <a:prstGeom prst="rect">
            <a:avLst/>
          </a:prstGeom>
        </p:spPr>
      </p:pic>
      <p:pic>
        <p:nvPicPr>
          <p:cNvPr id="104" name="Picture 103">
            <a:extLst>
              <a:ext uri="{FF2B5EF4-FFF2-40B4-BE49-F238E27FC236}">
                <a16:creationId xmlns:a16="http://schemas.microsoft.com/office/drawing/2014/main" id="{4FF26416-A945-1CB2-50BC-50674ED84ADA}"/>
              </a:ext>
            </a:extLst>
          </p:cNvPr>
          <p:cNvPicPr>
            <a:picLocks noChangeAspect="1"/>
          </p:cNvPicPr>
          <p:nvPr/>
        </p:nvPicPr>
        <p:blipFill>
          <a:blip r:embed="rId4"/>
          <a:stretch>
            <a:fillRect/>
          </a:stretch>
        </p:blipFill>
        <p:spPr>
          <a:xfrm>
            <a:off x="8362014" y="3181230"/>
            <a:ext cx="849375" cy="2967633"/>
          </a:xfrm>
          <a:prstGeom prst="rect">
            <a:avLst/>
          </a:prstGeom>
        </p:spPr>
      </p:pic>
      <p:pic>
        <p:nvPicPr>
          <p:cNvPr id="105" name="Picture 104">
            <a:extLst>
              <a:ext uri="{FF2B5EF4-FFF2-40B4-BE49-F238E27FC236}">
                <a16:creationId xmlns:a16="http://schemas.microsoft.com/office/drawing/2014/main" id="{8B74D459-D8DB-EE7A-3E6D-A838C7EA0290}"/>
              </a:ext>
            </a:extLst>
          </p:cNvPr>
          <p:cNvPicPr>
            <a:picLocks noChangeAspect="1"/>
          </p:cNvPicPr>
          <p:nvPr/>
        </p:nvPicPr>
        <p:blipFill>
          <a:blip r:embed="rId4"/>
          <a:stretch>
            <a:fillRect/>
          </a:stretch>
        </p:blipFill>
        <p:spPr>
          <a:xfrm>
            <a:off x="8801100" y="3181230"/>
            <a:ext cx="849375" cy="2967633"/>
          </a:xfrm>
          <a:prstGeom prst="rect">
            <a:avLst/>
          </a:prstGeom>
        </p:spPr>
      </p:pic>
      <p:sp>
        <p:nvSpPr>
          <p:cNvPr id="107" name="TextBox 106">
            <a:extLst>
              <a:ext uri="{FF2B5EF4-FFF2-40B4-BE49-F238E27FC236}">
                <a16:creationId xmlns:a16="http://schemas.microsoft.com/office/drawing/2014/main" id="{0DB37478-0304-978C-FAAA-D8E37BE0B701}"/>
              </a:ext>
            </a:extLst>
          </p:cNvPr>
          <p:cNvSpPr txBox="1"/>
          <p:nvPr/>
        </p:nvSpPr>
        <p:spPr>
          <a:xfrm>
            <a:off x="9447828" y="2980968"/>
            <a:ext cx="797328" cy="830997"/>
          </a:xfrm>
          <a:prstGeom prst="rect">
            <a:avLst/>
          </a:prstGeom>
          <a:noFill/>
        </p:spPr>
        <p:txBody>
          <a:bodyPr wrap="square" rtlCol="0">
            <a:spAutoFit/>
          </a:bodyPr>
          <a:lstStyle/>
          <a:p>
            <a:r>
              <a:rPr lang="en-US" sz="4800" dirty="0"/>
              <a:t>…</a:t>
            </a:r>
          </a:p>
        </p:txBody>
      </p:sp>
      <p:sp>
        <p:nvSpPr>
          <p:cNvPr id="108" name="TextBox 107">
            <a:extLst>
              <a:ext uri="{FF2B5EF4-FFF2-40B4-BE49-F238E27FC236}">
                <a16:creationId xmlns:a16="http://schemas.microsoft.com/office/drawing/2014/main" id="{A3536978-0E3A-1897-2F87-B813B6B52B57}"/>
              </a:ext>
            </a:extLst>
          </p:cNvPr>
          <p:cNvSpPr txBox="1"/>
          <p:nvPr/>
        </p:nvSpPr>
        <p:spPr>
          <a:xfrm>
            <a:off x="9447828" y="3661115"/>
            <a:ext cx="797328" cy="830997"/>
          </a:xfrm>
          <a:prstGeom prst="rect">
            <a:avLst/>
          </a:prstGeom>
          <a:noFill/>
        </p:spPr>
        <p:txBody>
          <a:bodyPr wrap="square" rtlCol="0">
            <a:spAutoFit/>
          </a:bodyPr>
          <a:lstStyle/>
          <a:p>
            <a:r>
              <a:rPr lang="en-US" sz="4800" dirty="0"/>
              <a:t>…</a:t>
            </a:r>
          </a:p>
        </p:txBody>
      </p:sp>
      <p:sp>
        <p:nvSpPr>
          <p:cNvPr id="109" name="TextBox 108">
            <a:extLst>
              <a:ext uri="{FF2B5EF4-FFF2-40B4-BE49-F238E27FC236}">
                <a16:creationId xmlns:a16="http://schemas.microsoft.com/office/drawing/2014/main" id="{43F0655A-BD57-81A8-3DF3-889DE0005AA3}"/>
              </a:ext>
            </a:extLst>
          </p:cNvPr>
          <p:cNvSpPr txBox="1"/>
          <p:nvPr/>
        </p:nvSpPr>
        <p:spPr>
          <a:xfrm>
            <a:off x="9447828" y="4331553"/>
            <a:ext cx="797328" cy="830997"/>
          </a:xfrm>
          <a:prstGeom prst="rect">
            <a:avLst/>
          </a:prstGeom>
          <a:noFill/>
        </p:spPr>
        <p:txBody>
          <a:bodyPr wrap="square" rtlCol="0">
            <a:spAutoFit/>
          </a:bodyPr>
          <a:lstStyle/>
          <a:p>
            <a:r>
              <a:rPr lang="en-US" sz="4800" dirty="0"/>
              <a:t>…</a:t>
            </a:r>
          </a:p>
        </p:txBody>
      </p:sp>
      <p:sp>
        <p:nvSpPr>
          <p:cNvPr id="110" name="TextBox 109">
            <a:extLst>
              <a:ext uri="{FF2B5EF4-FFF2-40B4-BE49-F238E27FC236}">
                <a16:creationId xmlns:a16="http://schemas.microsoft.com/office/drawing/2014/main" id="{9D52B4F4-32B2-4ABE-5E68-8592F75BB0E1}"/>
              </a:ext>
            </a:extLst>
          </p:cNvPr>
          <p:cNvSpPr txBox="1"/>
          <p:nvPr/>
        </p:nvSpPr>
        <p:spPr>
          <a:xfrm>
            <a:off x="9447828" y="5143500"/>
            <a:ext cx="797328" cy="830997"/>
          </a:xfrm>
          <a:prstGeom prst="rect">
            <a:avLst/>
          </a:prstGeom>
          <a:noFill/>
        </p:spPr>
        <p:txBody>
          <a:bodyPr wrap="square" rtlCol="0">
            <a:spAutoFit/>
          </a:bodyPr>
          <a:lstStyle/>
          <a:p>
            <a:r>
              <a:rPr lang="en-US" sz="4800" dirty="0"/>
              <a:t>…</a:t>
            </a:r>
          </a:p>
        </p:txBody>
      </p:sp>
      <p:sp>
        <p:nvSpPr>
          <p:cNvPr id="111" name="Arrow: Down 110">
            <a:extLst>
              <a:ext uri="{FF2B5EF4-FFF2-40B4-BE49-F238E27FC236}">
                <a16:creationId xmlns:a16="http://schemas.microsoft.com/office/drawing/2014/main" id="{18CF66B5-666C-EF14-3494-250BC010D1E5}"/>
              </a:ext>
            </a:extLst>
          </p:cNvPr>
          <p:cNvSpPr/>
          <p:nvPr/>
        </p:nvSpPr>
        <p:spPr bwMode="auto">
          <a:xfrm>
            <a:off x="9981228" y="2571750"/>
            <a:ext cx="761100" cy="761999"/>
          </a:xfrm>
          <a:prstGeom prst="downArrow">
            <a:avLst/>
          </a:prstGeom>
          <a:solidFill>
            <a:schemeClr val="accent2">
              <a:lumMod val="40000"/>
              <a:lumOff val="6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3" name="Picture 112">
            <a:extLst>
              <a:ext uri="{FF2B5EF4-FFF2-40B4-BE49-F238E27FC236}">
                <a16:creationId xmlns:a16="http://schemas.microsoft.com/office/drawing/2014/main" id="{5D0F6F85-06AF-5CE4-FE39-93B6F4A138E7}"/>
              </a:ext>
            </a:extLst>
          </p:cNvPr>
          <p:cNvPicPr>
            <a:picLocks noChangeAspect="1"/>
          </p:cNvPicPr>
          <p:nvPr/>
        </p:nvPicPr>
        <p:blipFill>
          <a:blip r:embed="rId5"/>
          <a:stretch>
            <a:fillRect/>
          </a:stretch>
        </p:blipFill>
        <p:spPr>
          <a:xfrm>
            <a:off x="7876655" y="2662024"/>
            <a:ext cx="1946653" cy="571452"/>
          </a:xfrm>
          <a:prstGeom prst="rect">
            <a:avLst/>
          </a:prstGeom>
        </p:spPr>
      </p:pic>
      <p:pic>
        <p:nvPicPr>
          <p:cNvPr id="17" name="Picture 16">
            <a:extLst>
              <a:ext uri="{FF2B5EF4-FFF2-40B4-BE49-F238E27FC236}">
                <a16:creationId xmlns:a16="http://schemas.microsoft.com/office/drawing/2014/main" id="{07D53181-D3CC-8A49-3EB9-96C158602C15}"/>
              </a:ext>
            </a:extLst>
          </p:cNvPr>
          <p:cNvPicPr>
            <a:picLocks noChangeAspect="1"/>
          </p:cNvPicPr>
          <p:nvPr/>
        </p:nvPicPr>
        <p:blipFill>
          <a:blip r:embed="rId6"/>
          <a:stretch>
            <a:fillRect/>
          </a:stretch>
        </p:blipFill>
        <p:spPr>
          <a:xfrm>
            <a:off x="9981228" y="3761388"/>
            <a:ext cx="938865" cy="932769"/>
          </a:xfrm>
          <a:prstGeom prst="rect">
            <a:avLst/>
          </a:prstGeom>
        </p:spPr>
      </p:pic>
      <p:pic>
        <p:nvPicPr>
          <p:cNvPr id="18" name="Picture 17">
            <a:extLst>
              <a:ext uri="{FF2B5EF4-FFF2-40B4-BE49-F238E27FC236}">
                <a16:creationId xmlns:a16="http://schemas.microsoft.com/office/drawing/2014/main" id="{E3F70C5F-D39D-2136-7507-7B160A0932FA}"/>
              </a:ext>
            </a:extLst>
          </p:cNvPr>
          <p:cNvPicPr>
            <a:picLocks noChangeAspect="1"/>
          </p:cNvPicPr>
          <p:nvPr/>
        </p:nvPicPr>
        <p:blipFill>
          <a:blip r:embed="rId6"/>
          <a:stretch>
            <a:fillRect/>
          </a:stretch>
        </p:blipFill>
        <p:spPr>
          <a:xfrm>
            <a:off x="10842021" y="4442747"/>
            <a:ext cx="938865" cy="932769"/>
          </a:xfrm>
          <a:prstGeom prst="rect">
            <a:avLst/>
          </a:prstGeom>
        </p:spPr>
      </p:pic>
      <p:pic>
        <p:nvPicPr>
          <p:cNvPr id="19" name="Picture 18">
            <a:extLst>
              <a:ext uri="{FF2B5EF4-FFF2-40B4-BE49-F238E27FC236}">
                <a16:creationId xmlns:a16="http://schemas.microsoft.com/office/drawing/2014/main" id="{64814562-430D-8C04-31C4-A71240152527}"/>
              </a:ext>
            </a:extLst>
          </p:cNvPr>
          <p:cNvPicPr>
            <a:picLocks noChangeAspect="1"/>
          </p:cNvPicPr>
          <p:nvPr/>
        </p:nvPicPr>
        <p:blipFill>
          <a:blip r:embed="rId6"/>
          <a:stretch>
            <a:fillRect/>
          </a:stretch>
        </p:blipFill>
        <p:spPr>
          <a:xfrm>
            <a:off x="10742328" y="5109136"/>
            <a:ext cx="938865" cy="932769"/>
          </a:xfrm>
          <a:prstGeom prst="rect">
            <a:avLst/>
          </a:prstGeom>
        </p:spPr>
      </p:pic>
      <p:sp>
        <p:nvSpPr>
          <p:cNvPr id="3" name="TextBox 2">
            <a:extLst>
              <a:ext uri="{FF2B5EF4-FFF2-40B4-BE49-F238E27FC236}">
                <a16:creationId xmlns:a16="http://schemas.microsoft.com/office/drawing/2014/main" id="{DCEB554F-25C5-1BF9-EC3F-E8083B99F641}"/>
              </a:ext>
            </a:extLst>
          </p:cNvPr>
          <p:cNvSpPr txBox="1"/>
          <p:nvPr/>
        </p:nvSpPr>
        <p:spPr>
          <a:xfrm>
            <a:off x="10528053" y="3923937"/>
            <a:ext cx="1663947" cy="646331"/>
          </a:xfrm>
          <a:prstGeom prst="rect">
            <a:avLst/>
          </a:prstGeom>
          <a:noFill/>
        </p:spPr>
        <p:txBody>
          <a:bodyPr wrap="square" rtlCol="0">
            <a:spAutoFit/>
          </a:bodyPr>
          <a:lstStyle/>
          <a:p>
            <a:pPr algn="ctr"/>
            <a:r>
              <a:rPr lang="en-US" sz="1800" b="1" dirty="0">
                <a:solidFill>
                  <a:srgbClr val="FF0000"/>
                </a:solidFill>
              </a:rPr>
              <a:t>2-3 Live Trials Saved</a:t>
            </a:r>
          </a:p>
        </p:txBody>
      </p:sp>
      <p:cxnSp>
        <p:nvCxnSpPr>
          <p:cNvPr id="6" name="Connector: Elbow 5">
            <a:extLst>
              <a:ext uri="{FF2B5EF4-FFF2-40B4-BE49-F238E27FC236}">
                <a16:creationId xmlns:a16="http://schemas.microsoft.com/office/drawing/2014/main" id="{9BB9EBD5-03F3-007A-36B0-74BFCA56A187}"/>
              </a:ext>
            </a:extLst>
          </p:cNvPr>
          <p:cNvCxnSpPr>
            <a:cxnSpLocks/>
          </p:cNvCxnSpPr>
          <p:nvPr/>
        </p:nvCxnSpPr>
        <p:spPr bwMode="auto">
          <a:xfrm>
            <a:off x="10430909" y="4442749"/>
            <a:ext cx="588878" cy="510254"/>
          </a:xfrm>
          <a:prstGeom prst="bentConnector3">
            <a:avLst>
              <a:gd name="adj1" fmla="val 1476"/>
            </a:avLst>
          </a:prstGeom>
          <a:solidFill>
            <a:schemeClr val="accent1"/>
          </a:solidFill>
          <a:ln w="9525" cap="flat" cmpd="sng" algn="ctr">
            <a:solidFill>
              <a:srgbClr val="FF0000"/>
            </a:solidFill>
            <a:prstDash val="solid"/>
            <a:miter lim="800000"/>
            <a:headEnd type="none" w="med" len="med"/>
            <a:tailEnd type="triangle"/>
          </a:ln>
          <a:effectLst/>
        </p:spPr>
      </p:cxnSp>
      <p:cxnSp>
        <p:nvCxnSpPr>
          <p:cNvPr id="26" name="Connector: Elbow 25">
            <a:extLst>
              <a:ext uri="{FF2B5EF4-FFF2-40B4-BE49-F238E27FC236}">
                <a16:creationId xmlns:a16="http://schemas.microsoft.com/office/drawing/2014/main" id="{BBCDFE76-B756-EDB5-6D80-230A3A416112}"/>
              </a:ext>
            </a:extLst>
          </p:cNvPr>
          <p:cNvCxnSpPr>
            <a:cxnSpLocks/>
          </p:cNvCxnSpPr>
          <p:nvPr/>
        </p:nvCxnSpPr>
        <p:spPr bwMode="auto">
          <a:xfrm rot="16200000" flipH="1">
            <a:off x="10249789" y="4875978"/>
            <a:ext cx="932768" cy="569125"/>
          </a:xfrm>
          <a:prstGeom prst="bentConnector3">
            <a:avLst>
              <a:gd name="adj1" fmla="val 96973"/>
            </a:avLst>
          </a:prstGeom>
          <a:solidFill>
            <a:schemeClr val="accent1"/>
          </a:solidFill>
          <a:ln w="9525" cap="flat" cmpd="sng" algn="ctr">
            <a:solidFill>
              <a:srgbClr val="FF0000"/>
            </a:solidFill>
            <a:prstDash val="solid"/>
            <a:miter lim="800000"/>
            <a:headEnd type="none" w="med" len="med"/>
            <a:tailEnd type="triangle"/>
          </a:ln>
          <a:effectLst/>
        </p:spPr>
      </p:cxnSp>
    </p:spTree>
    <p:extLst>
      <p:ext uri="{BB962C8B-B14F-4D97-AF65-F5344CB8AC3E}">
        <p14:creationId xmlns:p14="http://schemas.microsoft.com/office/powerpoint/2010/main" val="3510414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E21207D1-E4E2-4867-A6CB-2ECB19640920}"/>
              </a:ext>
            </a:extLst>
          </p:cNvPr>
          <p:cNvSpPr txBox="1">
            <a:spLocks/>
          </p:cNvSpPr>
          <p:nvPr/>
        </p:nvSpPr>
        <p:spPr>
          <a:xfrm>
            <a:off x="800100" y="0"/>
            <a:ext cx="11391899"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Use Case 3</a:t>
            </a:r>
          </a:p>
        </p:txBody>
      </p:sp>
      <p:sp>
        <p:nvSpPr>
          <p:cNvPr id="73" name="TextBox 72">
            <a:extLst>
              <a:ext uri="{FF2B5EF4-FFF2-40B4-BE49-F238E27FC236}">
                <a16:creationId xmlns:a16="http://schemas.microsoft.com/office/drawing/2014/main" id="{7952243D-21C2-4769-9927-FA5F22F96409}"/>
              </a:ext>
            </a:extLst>
          </p:cNvPr>
          <p:cNvSpPr txBox="1"/>
          <p:nvPr/>
        </p:nvSpPr>
        <p:spPr>
          <a:xfrm>
            <a:off x="5600700" y="6373537"/>
            <a:ext cx="4229100" cy="369332"/>
          </a:xfrm>
          <a:prstGeom prst="rect">
            <a:avLst/>
          </a:prstGeom>
          <a:noFill/>
        </p:spPr>
        <p:txBody>
          <a:bodyPr wrap="square" rtlCol="0">
            <a:spAutoFit/>
          </a:bodyPr>
          <a:lstStyle/>
          <a:p>
            <a:pPr algn="r"/>
            <a:r>
              <a:rPr lang="en-US" sz="1800" dirty="0" err="1"/>
              <a:t>Champney</a:t>
            </a:r>
            <a:r>
              <a:rPr lang="en-US" sz="1800" dirty="0"/>
              <a:t> et al., 2017</a:t>
            </a:r>
          </a:p>
        </p:txBody>
      </p:sp>
      <p:pic>
        <p:nvPicPr>
          <p:cNvPr id="4" name="Picture 3">
            <a:extLst>
              <a:ext uri="{FF2B5EF4-FFF2-40B4-BE49-F238E27FC236}">
                <a16:creationId xmlns:a16="http://schemas.microsoft.com/office/drawing/2014/main" id="{8453A32D-B79D-A5F9-306F-006B469A3A76}"/>
              </a:ext>
            </a:extLst>
          </p:cNvPr>
          <p:cNvPicPr>
            <a:picLocks noChangeAspect="1"/>
          </p:cNvPicPr>
          <p:nvPr/>
        </p:nvPicPr>
        <p:blipFill>
          <a:blip r:embed="rId3"/>
          <a:stretch>
            <a:fillRect/>
          </a:stretch>
        </p:blipFill>
        <p:spPr>
          <a:xfrm>
            <a:off x="419100" y="1134104"/>
            <a:ext cx="7503828" cy="4900459"/>
          </a:xfrm>
          <a:prstGeom prst="rect">
            <a:avLst/>
          </a:prstGeom>
        </p:spPr>
      </p:pic>
      <p:sp>
        <p:nvSpPr>
          <p:cNvPr id="51" name="Rectangle: Rounded Corners 50">
            <a:extLst>
              <a:ext uri="{FF2B5EF4-FFF2-40B4-BE49-F238E27FC236}">
                <a16:creationId xmlns:a16="http://schemas.microsoft.com/office/drawing/2014/main" id="{7EA99E17-59EE-4CE7-BDA9-68885A7D8BF9}"/>
              </a:ext>
            </a:extLst>
          </p:cNvPr>
          <p:cNvSpPr/>
          <p:nvPr/>
        </p:nvSpPr>
        <p:spPr bwMode="auto">
          <a:xfrm>
            <a:off x="8077199" y="1314336"/>
            <a:ext cx="3856431" cy="1162164"/>
          </a:xfrm>
          <a:prstGeom prst="roundRect">
            <a:avLst/>
          </a:prstGeom>
          <a:solidFill>
            <a:schemeClr val="accent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Six Immersive VE trials saves 1 Live Trial</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a:t>(Transfer Effectiveness Raito: 0.165)</a:t>
            </a:r>
            <a:endParaRPr kumimoji="0" lang="en-US" sz="2400" b="0" i="0" u="none" strike="noStrike" cap="none" normalizeH="0" baseline="0" dirty="0">
              <a:ln>
                <a:noFill/>
              </a:ln>
              <a:solidFill>
                <a:schemeClr val="tx1"/>
              </a:solidFill>
              <a:effectLst/>
              <a:latin typeface="Tahoma" charset="0"/>
            </a:endParaRPr>
          </a:p>
        </p:txBody>
      </p:sp>
      <p:pic>
        <p:nvPicPr>
          <p:cNvPr id="103" name="Picture 102">
            <a:extLst>
              <a:ext uri="{FF2B5EF4-FFF2-40B4-BE49-F238E27FC236}">
                <a16:creationId xmlns:a16="http://schemas.microsoft.com/office/drawing/2014/main" id="{C72AB5E2-7610-42CB-CB40-354A02AAB4D9}"/>
              </a:ext>
            </a:extLst>
          </p:cNvPr>
          <p:cNvPicPr>
            <a:picLocks noChangeAspect="1"/>
          </p:cNvPicPr>
          <p:nvPr/>
        </p:nvPicPr>
        <p:blipFill>
          <a:blip r:embed="rId4"/>
          <a:stretch>
            <a:fillRect/>
          </a:stretch>
        </p:blipFill>
        <p:spPr>
          <a:xfrm>
            <a:off x="7922928" y="3181230"/>
            <a:ext cx="849375" cy="2967633"/>
          </a:xfrm>
          <a:prstGeom prst="rect">
            <a:avLst/>
          </a:prstGeom>
        </p:spPr>
      </p:pic>
      <p:pic>
        <p:nvPicPr>
          <p:cNvPr id="104" name="Picture 103">
            <a:extLst>
              <a:ext uri="{FF2B5EF4-FFF2-40B4-BE49-F238E27FC236}">
                <a16:creationId xmlns:a16="http://schemas.microsoft.com/office/drawing/2014/main" id="{4FF26416-A945-1CB2-50BC-50674ED84ADA}"/>
              </a:ext>
            </a:extLst>
          </p:cNvPr>
          <p:cNvPicPr>
            <a:picLocks noChangeAspect="1"/>
          </p:cNvPicPr>
          <p:nvPr/>
        </p:nvPicPr>
        <p:blipFill>
          <a:blip r:embed="rId4"/>
          <a:stretch>
            <a:fillRect/>
          </a:stretch>
        </p:blipFill>
        <p:spPr>
          <a:xfrm>
            <a:off x="8362014" y="3181230"/>
            <a:ext cx="849375" cy="2967633"/>
          </a:xfrm>
          <a:prstGeom prst="rect">
            <a:avLst/>
          </a:prstGeom>
        </p:spPr>
      </p:pic>
      <p:pic>
        <p:nvPicPr>
          <p:cNvPr id="105" name="Picture 104">
            <a:extLst>
              <a:ext uri="{FF2B5EF4-FFF2-40B4-BE49-F238E27FC236}">
                <a16:creationId xmlns:a16="http://schemas.microsoft.com/office/drawing/2014/main" id="{8B74D459-D8DB-EE7A-3E6D-A838C7EA0290}"/>
              </a:ext>
            </a:extLst>
          </p:cNvPr>
          <p:cNvPicPr>
            <a:picLocks noChangeAspect="1"/>
          </p:cNvPicPr>
          <p:nvPr/>
        </p:nvPicPr>
        <p:blipFill>
          <a:blip r:embed="rId4"/>
          <a:stretch>
            <a:fillRect/>
          </a:stretch>
        </p:blipFill>
        <p:spPr>
          <a:xfrm>
            <a:off x="8801100" y="3181230"/>
            <a:ext cx="849375" cy="2967633"/>
          </a:xfrm>
          <a:prstGeom prst="rect">
            <a:avLst/>
          </a:prstGeom>
        </p:spPr>
      </p:pic>
      <p:sp>
        <p:nvSpPr>
          <p:cNvPr id="107" name="TextBox 106">
            <a:extLst>
              <a:ext uri="{FF2B5EF4-FFF2-40B4-BE49-F238E27FC236}">
                <a16:creationId xmlns:a16="http://schemas.microsoft.com/office/drawing/2014/main" id="{0DB37478-0304-978C-FAAA-D8E37BE0B701}"/>
              </a:ext>
            </a:extLst>
          </p:cNvPr>
          <p:cNvSpPr txBox="1"/>
          <p:nvPr/>
        </p:nvSpPr>
        <p:spPr>
          <a:xfrm>
            <a:off x="9981228" y="2980968"/>
            <a:ext cx="797328" cy="830997"/>
          </a:xfrm>
          <a:prstGeom prst="rect">
            <a:avLst/>
          </a:prstGeom>
          <a:noFill/>
        </p:spPr>
        <p:txBody>
          <a:bodyPr wrap="square" rtlCol="0">
            <a:spAutoFit/>
          </a:bodyPr>
          <a:lstStyle/>
          <a:p>
            <a:r>
              <a:rPr lang="en-US" sz="4800" dirty="0"/>
              <a:t>…</a:t>
            </a:r>
          </a:p>
        </p:txBody>
      </p:sp>
      <p:sp>
        <p:nvSpPr>
          <p:cNvPr id="108" name="TextBox 107">
            <a:extLst>
              <a:ext uri="{FF2B5EF4-FFF2-40B4-BE49-F238E27FC236}">
                <a16:creationId xmlns:a16="http://schemas.microsoft.com/office/drawing/2014/main" id="{A3536978-0E3A-1897-2F87-B813B6B52B57}"/>
              </a:ext>
            </a:extLst>
          </p:cNvPr>
          <p:cNvSpPr txBox="1"/>
          <p:nvPr/>
        </p:nvSpPr>
        <p:spPr>
          <a:xfrm>
            <a:off x="9981228" y="3664804"/>
            <a:ext cx="797328" cy="830997"/>
          </a:xfrm>
          <a:prstGeom prst="rect">
            <a:avLst/>
          </a:prstGeom>
          <a:noFill/>
        </p:spPr>
        <p:txBody>
          <a:bodyPr wrap="square" rtlCol="0">
            <a:spAutoFit/>
          </a:bodyPr>
          <a:lstStyle/>
          <a:p>
            <a:r>
              <a:rPr lang="en-US" sz="4800" dirty="0"/>
              <a:t>…</a:t>
            </a:r>
          </a:p>
        </p:txBody>
      </p:sp>
      <p:sp>
        <p:nvSpPr>
          <p:cNvPr id="109" name="TextBox 108">
            <a:extLst>
              <a:ext uri="{FF2B5EF4-FFF2-40B4-BE49-F238E27FC236}">
                <a16:creationId xmlns:a16="http://schemas.microsoft.com/office/drawing/2014/main" id="{43F0655A-BD57-81A8-3DF3-889DE0005AA3}"/>
              </a:ext>
            </a:extLst>
          </p:cNvPr>
          <p:cNvSpPr txBox="1"/>
          <p:nvPr/>
        </p:nvSpPr>
        <p:spPr>
          <a:xfrm>
            <a:off x="9981228" y="4331553"/>
            <a:ext cx="797328" cy="830997"/>
          </a:xfrm>
          <a:prstGeom prst="rect">
            <a:avLst/>
          </a:prstGeom>
          <a:noFill/>
        </p:spPr>
        <p:txBody>
          <a:bodyPr wrap="square" rtlCol="0">
            <a:spAutoFit/>
          </a:bodyPr>
          <a:lstStyle/>
          <a:p>
            <a:r>
              <a:rPr lang="en-US" sz="4800" dirty="0"/>
              <a:t>…</a:t>
            </a:r>
          </a:p>
        </p:txBody>
      </p:sp>
      <p:sp>
        <p:nvSpPr>
          <p:cNvPr id="110" name="TextBox 109">
            <a:extLst>
              <a:ext uri="{FF2B5EF4-FFF2-40B4-BE49-F238E27FC236}">
                <a16:creationId xmlns:a16="http://schemas.microsoft.com/office/drawing/2014/main" id="{9D52B4F4-32B2-4ABE-5E68-8592F75BB0E1}"/>
              </a:ext>
            </a:extLst>
          </p:cNvPr>
          <p:cNvSpPr txBox="1"/>
          <p:nvPr/>
        </p:nvSpPr>
        <p:spPr>
          <a:xfrm>
            <a:off x="9981228" y="5143500"/>
            <a:ext cx="797328" cy="830997"/>
          </a:xfrm>
          <a:prstGeom prst="rect">
            <a:avLst/>
          </a:prstGeom>
          <a:noFill/>
        </p:spPr>
        <p:txBody>
          <a:bodyPr wrap="square" rtlCol="0">
            <a:spAutoFit/>
          </a:bodyPr>
          <a:lstStyle/>
          <a:p>
            <a:r>
              <a:rPr lang="en-US" sz="4800" dirty="0"/>
              <a:t>…</a:t>
            </a:r>
          </a:p>
        </p:txBody>
      </p:sp>
      <p:pic>
        <p:nvPicPr>
          <p:cNvPr id="113" name="Picture 112">
            <a:extLst>
              <a:ext uri="{FF2B5EF4-FFF2-40B4-BE49-F238E27FC236}">
                <a16:creationId xmlns:a16="http://schemas.microsoft.com/office/drawing/2014/main" id="{5D0F6F85-06AF-5CE4-FE39-93B6F4A138E7}"/>
              </a:ext>
            </a:extLst>
          </p:cNvPr>
          <p:cNvPicPr>
            <a:picLocks noChangeAspect="1"/>
          </p:cNvPicPr>
          <p:nvPr/>
        </p:nvPicPr>
        <p:blipFill>
          <a:blip r:embed="rId5"/>
          <a:stretch>
            <a:fillRect/>
          </a:stretch>
        </p:blipFill>
        <p:spPr>
          <a:xfrm>
            <a:off x="7876655" y="2662024"/>
            <a:ext cx="1946653" cy="571452"/>
          </a:xfrm>
          <a:prstGeom prst="rect">
            <a:avLst/>
          </a:prstGeom>
        </p:spPr>
      </p:pic>
      <p:pic>
        <p:nvPicPr>
          <p:cNvPr id="114" name="Picture 113">
            <a:extLst>
              <a:ext uri="{FF2B5EF4-FFF2-40B4-BE49-F238E27FC236}">
                <a16:creationId xmlns:a16="http://schemas.microsoft.com/office/drawing/2014/main" id="{E96A954C-7808-5D52-1280-0928FC7D5BE6}"/>
              </a:ext>
            </a:extLst>
          </p:cNvPr>
          <p:cNvPicPr>
            <a:picLocks noChangeAspect="1"/>
          </p:cNvPicPr>
          <p:nvPr/>
        </p:nvPicPr>
        <p:blipFill>
          <a:blip r:embed="rId4"/>
          <a:stretch>
            <a:fillRect/>
          </a:stretch>
        </p:blipFill>
        <p:spPr>
          <a:xfrm>
            <a:off x="11084256" y="3176991"/>
            <a:ext cx="849375" cy="2967633"/>
          </a:xfrm>
          <a:prstGeom prst="rect">
            <a:avLst/>
          </a:prstGeom>
        </p:spPr>
      </p:pic>
      <p:sp>
        <p:nvSpPr>
          <p:cNvPr id="2" name="TextBox 1">
            <a:extLst>
              <a:ext uri="{FF2B5EF4-FFF2-40B4-BE49-F238E27FC236}">
                <a16:creationId xmlns:a16="http://schemas.microsoft.com/office/drawing/2014/main" id="{AF6DFCEE-B768-0C06-E5B1-F5E45FEE7913}"/>
              </a:ext>
            </a:extLst>
          </p:cNvPr>
          <p:cNvSpPr txBox="1"/>
          <p:nvPr/>
        </p:nvSpPr>
        <p:spPr>
          <a:xfrm>
            <a:off x="3516376" y="6144624"/>
            <a:ext cx="3829985" cy="461665"/>
          </a:xfrm>
          <a:prstGeom prst="rect">
            <a:avLst/>
          </a:prstGeom>
          <a:noFill/>
        </p:spPr>
        <p:txBody>
          <a:bodyPr wrap="square" rtlCol="0">
            <a:spAutoFit/>
          </a:bodyPr>
          <a:lstStyle/>
          <a:p>
            <a:r>
              <a:rPr lang="en-US" sz="2400" dirty="0"/>
              <a:t>TER = (</a:t>
            </a:r>
            <a:r>
              <a:rPr lang="en-US" sz="2400" dirty="0" err="1"/>
              <a:t>Y</a:t>
            </a:r>
            <a:r>
              <a:rPr lang="en-US" sz="2400" baseline="-25000" dirty="0" err="1"/>
              <a:t>c</a:t>
            </a:r>
            <a:r>
              <a:rPr lang="en-US" sz="2400" baseline="-25000" dirty="0"/>
              <a:t> </a:t>
            </a:r>
            <a:r>
              <a:rPr lang="en-US" sz="2400" dirty="0"/>
              <a:t>- </a:t>
            </a:r>
            <a:r>
              <a:rPr lang="en-US" sz="2400" dirty="0" err="1"/>
              <a:t>Y</a:t>
            </a:r>
            <a:r>
              <a:rPr lang="en-US" sz="2400" baseline="-25000" dirty="0" err="1"/>
              <a:t>x</a:t>
            </a:r>
            <a:r>
              <a:rPr lang="en-US" sz="2400" dirty="0"/>
              <a:t>)/ X</a:t>
            </a:r>
          </a:p>
        </p:txBody>
      </p:sp>
    </p:spTree>
    <p:extLst>
      <p:ext uri="{BB962C8B-B14F-4D97-AF65-F5344CB8AC3E}">
        <p14:creationId xmlns:p14="http://schemas.microsoft.com/office/powerpoint/2010/main" val="3968802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C747-50B9-400F-A858-2B03AD86DC18}"/>
              </a:ext>
            </a:extLst>
          </p:cNvPr>
          <p:cNvSpPr>
            <a:spLocks noGrp="1"/>
          </p:cNvSpPr>
          <p:nvPr>
            <p:ph type="title"/>
          </p:nvPr>
        </p:nvSpPr>
        <p:spPr>
          <a:xfrm>
            <a:off x="2397038" y="3031435"/>
            <a:ext cx="7416800" cy="795130"/>
          </a:xfrm>
        </p:spPr>
        <p:txBody>
          <a:bodyPr/>
          <a:lstStyle/>
          <a:p>
            <a:r>
              <a:rPr lang="en-US" sz="4000" dirty="0">
                <a:solidFill>
                  <a:schemeClr val="tx1"/>
                </a:solidFill>
              </a:rPr>
              <a:t>Conclusions</a:t>
            </a:r>
          </a:p>
        </p:txBody>
      </p:sp>
    </p:spTree>
    <p:extLst>
      <p:ext uri="{BB962C8B-B14F-4D97-AF65-F5344CB8AC3E}">
        <p14:creationId xmlns:p14="http://schemas.microsoft.com/office/powerpoint/2010/main" val="20371300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C26B-C5F8-40E6-9E74-13ED6CABFE4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E1C13705-B457-4EE6-8250-35327C8AE8F8}"/>
              </a:ext>
            </a:extLst>
          </p:cNvPr>
          <p:cNvSpPr>
            <a:spLocks noGrp="1"/>
          </p:cNvSpPr>
          <p:nvPr>
            <p:ph sz="quarter" idx="11"/>
          </p:nvPr>
        </p:nvSpPr>
        <p:spPr/>
        <p:txBody>
          <a:bodyPr/>
          <a:lstStyle/>
          <a:p>
            <a:r>
              <a:rPr lang="en-US" dirty="0">
                <a:latin typeface="Arial" panose="020B0604020202020204" pitchFamily="34" charset="0"/>
                <a:cs typeface="Arial" panose="020B0604020202020204" pitchFamily="34" charset="0"/>
              </a:rPr>
              <a:t>Operational Impact is what every training system sets out to accomplish</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Takes up front planning, operational metrics definition to be successful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Agile approach builds evaluation into the process</a:t>
            </a:r>
          </a:p>
          <a:p>
            <a:pPr lvl="1"/>
            <a:r>
              <a:rPr lang="en-US" sz="2800" dirty="0">
                <a:latin typeface="Arial" panose="020B0604020202020204" pitchFamily="34" charset="0"/>
                <a:cs typeface="Arial" panose="020B0604020202020204" pitchFamily="34" charset="0"/>
              </a:rPr>
              <a:t>Leveraging agile approach allows iterative training evaluation and feedback across Kirkpatrick’s 4 levels of training evaluation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4839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C26B-C5F8-40E6-9E74-13ED6CABFE45}"/>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1C13705-B457-4EE6-8250-35327C8AE8F8}"/>
              </a:ext>
            </a:extLst>
          </p:cNvPr>
          <p:cNvSpPr>
            <a:spLocks noGrp="1"/>
          </p:cNvSpPr>
          <p:nvPr>
            <p:ph sz="quarter" idx="11"/>
          </p:nvPr>
        </p:nvSpPr>
        <p:spPr>
          <a:xfrm>
            <a:off x="232482" y="1782763"/>
            <a:ext cx="7416800" cy="5075237"/>
          </a:xfrm>
        </p:spPr>
        <p:txBody>
          <a:bodyPr/>
          <a:lstStyle/>
          <a:p>
            <a:pPr marL="0" indent="0">
              <a:buNone/>
            </a:pPr>
            <a:r>
              <a:rPr lang="en-US" dirty="0">
                <a:latin typeface="Arial" panose="020B0604020202020204" pitchFamily="34" charset="0"/>
                <a:cs typeface="Arial" panose="020B0604020202020204" pitchFamily="34" charset="0"/>
              </a:rPr>
              <a:t>Amy Taber</a:t>
            </a:r>
          </a:p>
          <a:p>
            <a:pPr marL="0" indent="0">
              <a:buNone/>
            </a:pPr>
            <a:r>
              <a:rPr lang="en-US" sz="2000" dirty="0">
                <a:latin typeface="Arial" panose="020B0604020202020204" pitchFamily="34" charset="0"/>
                <a:cs typeface="Arial" panose="020B0604020202020204" pitchFamily="34" charset="0"/>
              </a:rPr>
              <a:t>Director, Training &amp; Technical Publications</a:t>
            </a:r>
          </a:p>
          <a:p>
            <a:pPr marL="0" indent="0">
              <a:buNone/>
            </a:pPr>
            <a:r>
              <a:rPr lang="en-US" sz="2000" dirty="0">
                <a:latin typeface="Arial" panose="020B0604020202020204" pitchFamily="34" charset="0"/>
                <a:cs typeface="Arial" panose="020B0604020202020204" pitchFamily="34" charset="0"/>
              </a:rPr>
              <a:t>Gemini Technologies, Inc.</a:t>
            </a:r>
          </a:p>
          <a:p>
            <a:pPr marL="0" indent="0">
              <a:buNone/>
            </a:pPr>
            <a:r>
              <a:rPr lang="en-US" dirty="0">
                <a:latin typeface="Arial" panose="020B0604020202020204" pitchFamily="34" charset="0"/>
                <a:cs typeface="Arial" panose="020B0604020202020204" pitchFamily="34" charset="0"/>
              </a:rPr>
              <a:t>(215) 589-2073</a:t>
            </a:r>
          </a:p>
          <a:p>
            <a:pPr marL="0" indent="0">
              <a:buNone/>
            </a:pPr>
            <a:r>
              <a:rPr lang="en-US" dirty="0">
                <a:latin typeface="Arial" panose="020B0604020202020204" pitchFamily="34" charset="0"/>
                <a:cs typeface="Arial" panose="020B0604020202020204" pitchFamily="34" charset="0"/>
                <a:hlinkClick r:id="rId2"/>
              </a:rPr>
              <a:t>Amy.taber@gemintek.com</a:t>
            </a:r>
            <a:r>
              <a:rPr lang="en-US" dirty="0">
                <a:latin typeface="Arial" panose="020B0604020202020204" pitchFamily="34" charset="0"/>
                <a:cs typeface="Arial" panose="020B0604020202020204" pitchFamily="34" charset="0"/>
              </a:rPr>
              <a:t> 	</a:t>
            </a:r>
          </a:p>
        </p:txBody>
      </p:sp>
      <p:sp>
        <p:nvSpPr>
          <p:cNvPr id="4" name="Content Placeholder 2">
            <a:extLst>
              <a:ext uri="{FF2B5EF4-FFF2-40B4-BE49-F238E27FC236}">
                <a16:creationId xmlns:a16="http://schemas.microsoft.com/office/drawing/2014/main" id="{0A4E8C16-462C-AB5C-A2E7-A347F22D5C78}"/>
              </a:ext>
            </a:extLst>
          </p:cNvPr>
          <p:cNvSpPr txBox="1">
            <a:spLocks/>
          </p:cNvSpPr>
          <p:nvPr/>
        </p:nvSpPr>
        <p:spPr bwMode="auto">
          <a:xfrm>
            <a:off x="5412205" y="1633103"/>
            <a:ext cx="7267074" cy="5075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kern="0" dirty="0">
                <a:latin typeface="Arial" panose="020B0604020202020204" pitchFamily="34" charset="0"/>
                <a:cs typeface="Arial" panose="020B0604020202020204" pitchFamily="34" charset="0"/>
              </a:rPr>
              <a:t>Kelly Hale</a:t>
            </a:r>
          </a:p>
          <a:p>
            <a:pPr marL="0" indent="0">
              <a:buFont typeface="Wingdings" charset="2"/>
              <a:buNone/>
            </a:pPr>
            <a:r>
              <a:rPr lang="en-US" sz="2000" kern="0" dirty="0">
                <a:latin typeface="Arial" panose="020B0604020202020204" pitchFamily="34" charset="0"/>
                <a:cs typeface="Arial" panose="020B0604020202020204" pitchFamily="34" charset="0"/>
              </a:rPr>
              <a:t>Human Factors Engineer; User Experience Group Lead</a:t>
            </a:r>
          </a:p>
          <a:p>
            <a:pPr marL="0" indent="0">
              <a:buFont typeface="Wingdings" charset="2"/>
              <a:buNone/>
            </a:pPr>
            <a:r>
              <a:rPr lang="en-US" sz="2000" kern="0" dirty="0">
                <a:latin typeface="Arial" panose="020B0604020202020204" pitchFamily="34" charset="0"/>
                <a:cs typeface="Arial" panose="020B0604020202020204" pitchFamily="34" charset="0"/>
              </a:rPr>
              <a:t>Draper</a:t>
            </a:r>
          </a:p>
          <a:p>
            <a:pPr marL="0" indent="0">
              <a:buFont typeface="Wingdings" charset="2"/>
              <a:buNone/>
            </a:pPr>
            <a:r>
              <a:rPr lang="en-US" kern="0" dirty="0">
                <a:latin typeface="Arial" panose="020B0604020202020204" pitchFamily="34" charset="0"/>
                <a:cs typeface="Arial" panose="020B0604020202020204" pitchFamily="34" charset="0"/>
              </a:rPr>
              <a:t>(617) 820-8298</a:t>
            </a:r>
          </a:p>
          <a:p>
            <a:pPr marL="0" indent="0">
              <a:buFont typeface="Wingdings" charset="2"/>
              <a:buNone/>
            </a:pPr>
            <a:r>
              <a:rPr lang="en-US" kern="0" dirty="0">
                <a:latin typeface="Arial" panose="020B0604020202020204" pitchFamily="34" charset="0"/>
                <a:cs typeface="Arial" panose="020B0604020202020204" pitchFamily="34" charset="0"/>
                <a:hlinkClick r:id="rId3"/>
              </a:rPr>
              <a:t>khale@draper.com</a:t>
            </a:r>
            <a:r>
              <a:rPr lang="en-US" kern="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89745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FA9E-305D-4464-A702-47C5784A1DCB}"/>
              </a:ext>
            </a:extLst>
          </p:cNvPr>
          <p:cNvSpPr>
            <a:spLocks noGrp="1"/>
          </p:cNvSpPr>
          <p:nvPr>
            <p:ph type="title"/>
          </p:nvPr>
        </p:nvSpPr>
        <p:spPr/>
        <p:txBody>
          <a:bodyPr/>
          <a:lstStyle/>
          <a:p>
            <a:r>
              <a:rPr lang="en-US" dirty="0"/>
              <a:t>Training Impact</a:t>
            </a:r>
          </a:p>
        </p:txBody>
      </p:sp>
      <p:sp>
        <p:nvSpPr>
          <p:cNvPr id="3" name="Content Placeholder 2">
            <a:extLst>
              <a:ext uri="{FF2B5EF4-FFF2-40B4-BE49-F238E27FC236}">
                <a16:creationId xmlns:a16="http://schemas.microsoft.com/office/drawing/2014/main" id="{D8386E74-B126-411C-8C85-6DEA64BA6846}"/>
              </a:ext>
            </a:extLst>
          </p:cNvPr>
          <p:cNvSpPr>
            <a:spLocks noGrp="1"/>
          </p:cNvSpPr>
          <p:nvPr>
            <p:ph sz="quarter" idx="11"/>
          </p:nvPr>
        </p:nvSpPr>
        <p:spPr>
          <a:xfrm>
            <a:off x="480132" y="1151792"/>
            <a:ext cx="11250613" cy="4970160"/>
          </a:xfrm>
        </p:spPr>
        <p:txBody>
          <a:bodyPr/>
          <a:lstStyle/>
          <a:p>
            <a:pPr marL="0" indent="0">
              <a:buNone/>
            </a:pPr>
            <a:r>
              <a:rPr lang="en-US" sz="3200" dirty="0">
                <a:latin typeface="Arial" panose="020B0604020202020204" pitchFamily="34" charset="0"/>
                <a:cs typeface="Arial" panose="020B0604020202020204" pitchFamily="34" charset="0"/>
              </a:rPr>
              <a:t>“The definition of military training is </a:t>
            </a:r>
            <a:r>
              <a:rPr lang="en-US" sz="3200" b="1" dirty="0">
                <a:latin typeface="Arial" panose="020B0604020202020204" pitchFamily="34" charset="0"/>
                <a:cs typeface="Arial" panose="020B0604020202020204" pitchFamily="34" charset="0"/>
              </a:rPr>
              <a:t>success</a:t>
            </a:r>
            <a:r>
              <a:rPr lang="en-US" sz="3200" dirty="0">
                <a:latin typeface="Arial" panose="020B0604020202020204" pitchFamily="34" charset="0"/>
                <a:cs typeface="Arial" panose="020B0604020202020204" pitchFamily="34" charset="0"/>
              </a:rPr>
              <a:t> in the battle.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In my opinion, that is the only objective of military training.”</a:t>
            </a:r>
          </a:p>
          <a:p>
            <a:pPr marL="0" indent="0" algn="r">
              <a:buNone/>
            </a:pPr>
            <a:r>
              <a:rPr lang="en-US" dirty="0"/>
              <a:t>Lieutenant General Louis Burwell “Chesty” Puller</a:t>
            </a:r>
            <a:r>
              <a:rPr lang="en-US" baseline="30000" dirty="0"/>
              <a:t>1</a:t>
            </a:r>
          </a:p>
        </p:txBody>
      </p:sp>
      <p:sp>
        <p:nvSpPr>
          <p:cNvPr id="12" name="TextBox 11">
            <a:extLst>
              <a:ext uri="{FF2B5EF4-FFF2-40B4-BE49-F238E27FC236}">
                <a16:creationId xmlns:a16="http://schemas.microsoft.com/office/drawing/2014/main" id="{248B805D-FB23-4A84-AE9F-4C033EDC1865}"/>
              </a:ext>
            </a:extLst>
          </p:cNvPr>
          <p:cNvSpPr txBox="1"/>
          <p:nvPr/>
        </p:nvSpPr>
        <p:spPr>
          <a:xfrm>
            <a:off x="3183331" y="6373537"/>
            <a:ext cx="6101860" cy="461665"/>
          </a:xfrm>
          <a:prstGeom prst="rect">
            <a:avLst/>
          </a:prstGeom>
          <a:noFill/>
        </p:spPr>
        <p:txBody>
          <a:bodyPr wrap="square">
            <a:spAutoFit/>
          </a:bodyPr>
          <a:lstStyle/>
          <a:p>
            <a:r>
              <a:rPr lang="en-US" sz="1200" baseline="30000" dirty="0"/>
              <a:t>1</a:t>
            </a:r>
            <a:r>
              <a:rPr lang="en-US" sz="1200" dirty="0"/>
              <a:t>https://bootcampmilitaryfitnessinstitute.com/2016/04/18/what-is-the-objective-of-military-training/</a:t>
            </a:r>
          </a:p>
        </p:txBody>
      </p:sp>
      <p:sp>
        <p:nvSpPr>
          <p:cNvPr id="13" name="Rectangle: Rounded Corners 12">
            <a:extLst>
              <a:ext uri="{FF2B5EF4-FFF2-40B4-BE49-F238E27FC236}">
                <a16:creationId xmlns:a16="http://schemas.microsoft.com/office/drawing/2014/main" id="{BBFA9B10-7C5B-4A65-A674-DBEF600BB479}"/>
              </a:ext>
            </a:extLst>
          </p:cNvPr>
          <p:cNvSpPr/>
          <p:nvPr/>
        </p:nvSpPr>
        <p:spPr bwMode="auto">
          <a:xfrm>
            <a:off x="599516" y="3636872"/>
            <a:ext cx="11269490" cy="668216"/>
          </a:xfrm>
          <a:prstGeom prst="round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Tahoma" charset="0"/>
              </a:rPr>
              <a:t>How do we go about measuring this success?</a:t>
            </a:r>
          </a:p>
        </p:txBody>
      </p:sp>
    </p:spTree>
    <p:extLst>
      <p:ext uri="{BB962C8B-B14F-4D97-AF65-F5344CB8AC3E}">
        <p14:creationId xmlns:p14="http://schemas.microsoft.com/office/powerpoint/2010/main" val="6227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bwMode="auto">
          <a:xfrm>
            <a:off x="5536532" y="3684349"/>
            <a:ext cx="914400" cy="914400"/>
          </a:xfrm>
          <a:prstGeom prst="ellipse">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dirty="0"/>
              <a:t>The Healthcare Objectives Dilemma</a:t>
            </a:r>
          </a:p>
        </p:txBody>
      </p:sp>
      <p:sp>
        <p:nvSpPr>
          <p:cNvPr id="4" name="Rectangle: Rounded Corners 3">
            <a:extLst>
              <a:ext uri="{FF2B5EF4-FFF2-40B4-BE49-F238E27FC236}">
                <a16:creationId xmlns:a16="http://schemas.microsoft.com/office/drawing/2014/main" id="{F83B67D1-FE16-4D50-9378-DD8652B617C7}"/>
              </a:ext>
            </a:extLst>
          </p:cNvPr>
          <p:cNvSpPr/>
          <p:nvPr/>
        </p:nvSpPr>
        <p:spPr bwMode="auto">
          <a:xfrm>
            <a:off x="1842052" y="1255004"/>
            <a:ext cx="8526774" cy="1094013"/>
          </a:xfrm>
          <a:prstGeom prst="roundRect">
            <a:avLst/>
          </a:prstGeom>
          <a:solidFill>
            <a:schemeClr val="bg1">
              <a:lumMod val="85000"/>
            </a:schemeClr>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“…not in the business of saving lives, but in the business of providing treatment”</a:t>
            </a:r>
            <a:endParaRPr kumimoji="0" lang="en-US" b="0" i="0" u="none" strike="noStrike" cap="none" normalizeH="0" baseline="0" dirty="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343399B6-F136-465C-A700-855EBFB5F5A2}"/>
              </a:ext>
            </a:extLst>
          </p:cNvPr>
          <p:cNvSpPr txBox="1"/>
          <p:nvPr/>
        </p:nvSpPr>
        <p:spPr>
          <a:xfrm>
            <a:off x="1443218" y="2938304"/>
            <a:ext cx="6515100" cy="584775"/>
          </a:xfrm>
          <a:prstGeom prst="rect">
            <a:avLst/>
          </a:prstGeom>
          <a:noFill/>
        </p:spPr>
        <p:txBody>
          <a:bodyPr wrap="square" rtlCol="0">
            <a:spAutoFit/>
          </a:bodyPr>
          <a:lstStyle/>
          <a:p>
            <a:r>
              <a:rPr lang="en-US" b="1" dirty="0">
                <a:solidFill>
                  <a:srgbClr val="CC3300"/>
                </a:solidFill>
              </a:rPr>
              <a:t>Treatments </a:t>
            </a:r>
            <a:r>
              <a:rPr lang="en-US" dirty="0"/>
              <a:t>completed…</a:t>
            </a:r>
          </a:p>
        </p:txBody>
      </p:sp>
      <p:sp>
        <p:nvSpPr>
          <p:cNvPr id="3" name="Callout: Left Arrow 2">
            <a:extLst>
              <a:ext uri="{FF2B5EF4-FFF2-40B4-BE49-F238E27FC236}">
                <a16:creationId xmlns:a16="http://schemas.microsoft.com/office/drawing/2014/main" id="{8463610A-2093-44DC-B83E-196BCCF65B9E}"/>
              </a:ext>
            </a:extLst>
          </p:cNvPr>
          <p:cNvSpPr/>
          <p:nvPr/>
        </p:nvSpPr>
        <p:spPr bwMode="auto">
          <a:xfrm>
            <a:off x="7086995" y="2923839"/>
            <a:ext cx="3920974" cy="484659"/>
          </a:xfrm>
          <a:prstGeom prst="leftArrowCallout">
            <a:avLst>
              <a:gd name="adj1" fmla="val 50664"/>
              <a:gd name="adj2" fmla="val 42560"/>
              <a:gd name="adj3" fmla="val 33105"/>
              <a:gd name="adj4" fmla="val 80144"/>
            </a:avLst>
          </a:prstGeom>
          <a:solidFill>
            <a:schemeClr val="accent2">
              <a:lumMod val="60000"/>
              <a:lumOff val="40000"/>
            </a:schemeClr>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Metric</a:t>
            </a:r>
            <a:r>
              <a:rPr kumimoji="0" lang="en-US" sz="2400" b="0" i="0" u="none" strike="noStrike" cap="none" normalizeH="0" dirty="0">
                <a:ln>
                  <a:noFill/>
                </a:ln>
                <a:solidFill>
                  <a:schemeClr val="tx1"/>
                </a:solidFill>
                <a:effectLst/>
                <a:latin typeface="Tahoma" charset="0"/>
              </a:rPr>
              <a:t> measured</a:t>
            </a:r>
          </a:p>
        </p:txBody>
      </p:sp>
      <p:sp>
        <p:nvSpPr>
          <p:cNvPr id="8" name="Callout: Left Arrow 7">
            <a:extLst>
              <a:ext uri="{FF2B5EF4-FFF2-40B4-BE49-F238E27FC236}">
                <a16:creationId xmlns:a16="http://schemas.microsoft.com/office/drawing/2014/main" id="{8444E73E-8A7E-425F-8350-F6A96F7FFA25}"/>
              </a:ext>
            </a:extLst>
          </p:cNvPr>
          <p:cNvSpPr/>
          <p:nvPr/>
        </p:nvSpPr>
        <p:spPr bwMode="auto">
          <a:xfrm>
            <a:off x="7086995" y="4786465"/>
            <a:ext cx="3622299" cy="871164"/>
          </a:xfrm>
          <a:prstGeom prst="leftArrowCallout">
            <a:avLst>
              <a:gd name="adj1" fmla="val 50664"/>
              <a:gd name="adj2" fmla="val 42560"/>
              <a:gd name="adj3" fmla="val 33105"/>
              <a:gd name="adj4" fmla="val 80144"/>
            </a:avLst>
          </a:prstGeom>
          <a:solidFill>
            <a:srgbClr val="F77B0B"/>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charset="0"/>
              </a:rPr>
              <a:t>DESIRED</a:t>
            </a:r>
            <a:r>
              <a:rPr kumimoji="0" lang="en-US" sz="2400" b="0" i="0" u="none" strike="noStrike" cap="none" normalizeH="0" baseline="0" dirty="0">
                <a:ln>
                  <a:noFill/>
                </a:ln>
                <a:solidFill>
                  <a:schemeClr val="tx1"/>
                </a:solidFill>
                <a:effectLst/>
                <a:latin typeface="Tahoma" charset="0"/>
              </a:rPr>
              <a:t> operational </a:t>
            </a:r>
            <a:r>
              <a:rPr lang="en-US" sz="2400" dirty="0"/>
              <a:t>i</a:t>
            </a:r>
            <a:r>
              <a:rPr kumimoji="0" lang="en-US" sz="2400" b="0" i="0" u="none" strike="noStrike" cap="none" normalizeH="0" baseline="0" dirty="0">
                <a:ln>
                  <a:noFill/>
                </a:ln>
                <a:solidFill>
                  <a:schemeClr val="tx1"/>
                </a:solidFill>
                <a:effectLst/>
                <a:latin typeface="Tahoma" charset="0"/>
              </a:rPr>
              <a:t>mpact</a:t>
            </a:r>
          </a:p>
        </p:txBody>
      </p:sp>
      <p:sp>
        <p:nvSpPr>
          <p:cNvPr id="9" name="TextBox 8">
            <a:extLst>
              <a:ext uri="{FF2B5EF4-FFF2-40B4-BE49-F238E27FC236}">
                <a16:creationId xmlns:a16="http://schemas.microsoft.com/office/drawing/2014/main" id="{343399B6-F136-465C-A700-855EBFB5F5A2}"/>
              </a:ext>
            </a:extLst>
          </p:cNvPr>
          <p:cNvSpPr txBox="1"/>
          <p:nvPr/>
        </p:nvSpPr>
        <p:spPr>
          <a:xfrm>
            <a:off x="1566152" y="4580411"/>
            <a:ext cx="6392165" cy="1077218"/>
          </a:xfrm>
          <a:prstGeom prst="rect">
            <a:avLst/>
          </a:prstGeom>
          <a:noFill/>
        </p:spPr>
        <p:txBody>
          <a:bodyPr wrap="square" rtlCol="0">
            <a:spAutoFit/>
          </a:bodyPr>
          <a:lstStyle/>
          <a:p>
            <a:pPr marL="457200" indent="-457200">
              <a:buFont typeface="Wingdings" panose="05000000000000000000" pitchFamily="2" charset="2"/>
              <a:buChar char="§"/>
            </a:pPr>
            <a:r>
              <a:rPr lang="en-US" dirty="0">
                <a:solidFill>
                  <a:srgbClr val="2B56AB"/>
                </a:solidFill>
              </a:rPr>
              <a:t># lives saved</a:t>
            </a:r>
          </a:p>
          <a:p>
            <a:pPr marL="457200" indent="-457200">
              <a:buFont typeface="Wingdings" panose="05000000000000000000" pitchFamily="2" charset="2"/>
              <a:buChar char="§"/>
            </a:pPr>
            <a:r>
              <a:rPr lang="en-US" dirty="0">
                <a:solidFill>
                  <a:srgbClr val="2B56AB"/>
                </a:solidFill>
              </a:rPr>
              <a:t>Quality of life</a:t>
            </a:r>
          </a:p>
        </p:txBody>
      </p:sp>
      <p:sp>
        <p:nvSpPr>
          <p:cNvPr id="6" name="TextBox 5"/>
          <p:cNvSpPr txBox="1"/>
          <p:nvPr/>
        </p:nvSpPr>
        <p:spPr>
          <a:xfrm>
            <a:off x="5642043" y="3819978"/>
            <a:ext cx="761747" cy="584775"/>
          </a:xfrm>
          <a:prstGeom prst="rect">
            <a:avLst/>
          </a:prstGeom>
          <a:noFill/>
        </p:spPr>
        <p:txBody>
          <a:bodyPr wrap="none" rtlCol="0">
            <a:spAutoFit/>
          </a:bodyPr>
          <a:lstStyle/>
          <a:p>
            <a:r>
              <a:rPr lang="en-US" b="1" dirty="0"/>
              <a:t>vs.</a:t>
            </a:r>
          </a:p>
        </p:txBody>
      </p:sp>
    </p:spTree>
    <p:extLst>
      <p:ext uri="{BB962C8B-B14F-4D97-AF65-F5344CB8AC3E}">
        <p14:creationId xmlns:p14="http://schemas.microsoft.com/office/powerpoint/2010/main" val="382252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bwMode="auto">
          <a:xfrm>
            <a:off x="5536532" y="3684349"/>
            <a:ext cx="914400" cy="914400"/>
          </a:xfrm>
          <a:prstGeom prst="ellipse">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dirty="0"/>
              <a:t>The Training Objectives Dilemma</a:t>
            </a:r>
          </a:p>
        </p:txBody>
      </p:sp>
      <p:sp>
        <p:nvSpPr>
          <p:cNvPr id="4" name="Rectangle: Rounded Corners 3">
            <a:extLst>
              <a:ext uri="{FF2B5EF4-FFF2-40B4-BE49-F238E27FC236}">
                <a16:creationId xmlns:a16="http://schemas.microsoft.com/office/drawing/2014/main" id="{F83B67D1-FE16-4D50-9378-DD8652B617C7}"/>
              </a:ext>
            </a:extLst>
          </p:cNvPr>
          <p:cNvSpPr/>
          <p:nvPr/>
        </p:nvSpPr>
        <p:spPr bwMode="auto">
          <a:xfrm>
            <a:off x="1842052" y="1255004"/>
            <a:ext cx="8526774" cy="1094013"/>
          </a:xfrm>
          <a:prstGeom prst="roundRect">
            <a:avLst/>
          </a:prstGeom>
          <a:solidFill>
            <a:schemeClr val="bg1">
              <a:lumMod val="85000"/>
            </a:schemeClr>
          </a:soli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“…not in the business of saving lives, but in the business of providing treatment”</a:t>
            </a:r>
            <a:endParaRPr kumimoji="0" lang="en-US" b="0" i="0" u="none" strike="noStrike" cap="none" normalizeH="0" baseline="0" dirty="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343399B6-F136-465C-A700-855EBFB5F5A2}"/>
              </a:ext>
            </a:extLst>
          </p:cNvPr>
          <p:cNvSpPr txBox="1"/>
          <p:nvPr/>
        </p:nvSpPr>
        <p:spPr>
          <a:xfrm>
            <a:off x="1443218" y="2938304"/>
            <a:ext cx="6515100" cy="584775"/>
          </a:xfrm>
          <a:prstGeom prst="rect">
            <a:avLst/>
          </a:prstGeom>
          <a:noFill/>
        </p:spPr>
        <p:txBody>
          <a:bodyPr wrap="square" rtlCol="0">
            <a:spAutoFit/>
          </a:bodyPr>
          <a:lstStyle/>
          <a:p>
            <a:r>
              <a:rPr lang="en-US" b="1" dirty="0">
                <a:solidFill>
                  <a:srgbClr val="CC3300"/>
                </a:solidFill>
              </a:rPr>
              <a:t>Treatments </a:t>
            </a:r>
            <a:r>
              <a:rPr lang="en-US" dirty="0"/>
              <a:t>completed…</a:t>
            </a:r>
          </a:p>
        </p:txBody>
      </p:sp>
      <p:sp>
        <p:nvSpPr>
          <p:cNvPr id="3" name="Callout: Left Arrow 2">
            <a:extLst>
              <a:ext uri="{FF2B5EF4-FFF2-40B4-BE49-F238E27FC236}">
                <a16:creationId xmlns:a16="http://schemas.microsoft.com/office/drawing/2014/main" id="{8463610A-2093-44DC-B83E-196BCCF65B9E}"/>
              </a:ext>
            </a:extLst>
          </p:cNvPr>
          <p:cNvSpPr/>
          <p:nvPr/>
        </p:nvSpPr>
        <p:spPr bwMode="auto">
          <a:xfrm>
            <a:off x="7086995" y="2923839"/>
            <a:ext cx="3920974" cy="484659"/>
          </a:xfrm>
          <a:prstGeom prst="leftArrowCallout">
            <a:avLst>
              <a:gd name="adj1" fmla="val 50664"/>
              <a:gd name="adj2" fmla="val 42560"/>
              <a:gd name="adj3" fmla="val 33105"/>
              <a:gd name="adj4" fmla="val 80144"/>
            </a:avLst>
          </a:prstGeom>
          <a:solidFill>
            <a:schemeClr val="accent2">
              <a:lumMod val="60000"/>
              <a:lumOff val="40000"/>
            </a:schemeClr>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Metric</a:t>
            </a:r>
            <a:r>
              <a:rPr kumimoji="0" lang="en-US" sz="2400" b="0" i="0" u="none" strike="noStrike" cap="none" normalizeH="0" dirty="0">
                <a:ln>
                  <a:noFill/>
                </a:ln>
                <a:solidFill>
                  <a:schemeClr val="tx1"/>
                </a:solidFill>
                <a:effectLst/>
                <a:latin typeface="Tahoma" charset="0"/>
              </a:rPr>
              <a:t> measured</a:t>
            </a:r>
          </a:p>
        </p:txBody>
      </p:sp>
      <p:sp>
        <p:nvSpPr>
          <p:cNvPr id="8" name="Callout: Left Arrow 7">
            <a:extLst>
              <a:ext uri="{FF2B5EF4-FFF2-40B4-BE49-F238E27FC236}">
                <a16:creationId xmlns:a16="http://schemas.microsoft.com/office/drawing/2014/main" id="{8444E73E-8A7E-425F-8350-F6A96F7FFA25}"/>
              </a:ext>
            </a:extLst>
          </p:cNvPr>
          <p:cNvSpPr/>
          <p:nvPr/>
        </p:nvSpPr>
        <p:spPr bwMode="auto">
          <a:xfrm>
            <a:off x="7086995" y="4786465"/>
            <a:ext cx="3622299" cy="871164"/>
          </a:xfrm>
          <a:prstGeom prst="leftArrowCallout">
            <a:avLst>
              <a:gd name="adj1" fmla="val 50664"/>
              <a:gd name="adj2" fmla="val 42560"/>
              <a:gd name="adj3" fmla="val 33105"/>
              <a:gd name="adj4" fmla="val 80144"/>
            </a:avLst>
          </a:prstGeom>
          <a:solidFill>
            <a:srgbClr val="F77B0B"/>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ahoma" charset="0"/>
              </a:rPr>
              <a:t>DESIRED</a:t>
            </a:r>
            <a:r>
              <a:rPr kumimoji="0" lang="en-US" sz="2400" b="0" i="0" u="none" strike="noStrike" cap="none" normalizeH="0" baseline="0" dirty="0">
                <a:ln>
                  <a:noFill/>
                </a:ln>
                <a:solidFill>
                  <a:schemeClr val="tx1"/>
                </a:solidFill>
                <a:effectLst/>
                <a:latin typeface="Tahoma" charset="0"/>
              </a:rPr>
              <a:t> operational </a:t>
            </a:r>
            <a:r>
              <a:rPr lang="en-US" sz="2400" dirty="0"/>
              <a:t>i</a:t>
            </a:r>
            <a:r>
              <a:rPr kumimoji="0" lang="en-US" sz="2400" b="0" i="0" u="none" strike="noStrike" cap="none" normalizeH="0" baseline="0" dirty="0">
                <a:ln>
                  <a:noFill/>
                </a:ln>
                <a:solidFill>
                  <a:schemeClr val="tx1"/>
                </a:solidFill>
                <a:effectLst/>
                <a:latin typeface="Tahoma" charset="0"/>
              </a:rPr>
              <a:t>mpact</a:t>
            </a:r>
          </a:p>
        </p:txBody>
      </p:sp>
      <p:sp>
        <p:nvSpPr>
          <p:cNvPr id="9" name="TextBox 8">
            <a:extLst>
              <a:ext uri="{FF2B5EF4-FFF2-40B4-BE49-F238E27FC236}">
                <a16:creationId xmlns:a16="http://schemas.microsoft.com/office/drawing/2014/main" id="{343399B6-F136-465C-A700-855EBFB5F5A2}"/>
              </a:ext>
            </a:extLst>
          </p:cNvPr>
          <p:cNvSpPr txBox="1"/>
          <p:nvPr/>
        </p:nvSpPr>
        <p:spPr>
          <a:xfrm>
            <a:off x="1566152" y="4580411"/>
            <a:ext cx="6392165" cy="1077218"/>
          </a:xfrm>
          <a:prstGeom prst="rect">
            <a:avLst/>
          </a:prstGeom>
          <a:noFill/>
        </p:spPr>
        <p:txBody>
          <a:bodyPr wrap="square" rtlCol="0">
            <a:spAutoFit/>
          </a:bodyPr>
          <a:lstStyle/>
          <a:p>
            <a:pPr marL="457200" indent="-457200">
              <a:buFont typeface="Wingdings" panose="05000000000000000000" pitchFamily="2" charset="2"/>
              <a:buChar char="§"/>
            </a:pPr>
            <a:r>
              <a:rPr lang="en-US" dirty="0">
                <a:solidFill>
                  <a:srgbClr val="2B56AB"/>
                </a:solidFill>
              </a:rPr>
              <a:t># lives saved</a:t>
            </a:r>
          </a:p>
          <a:p>
            <a:pPr marL="457200" indent="-457200">
              <a:buFont typeface="Wingdings" panose="05000000000000000000" pitchFamily="2" charset="2"/>
              <a:buChar char="§"/>
            </a:pPr>
            <a:r>
              <a:rPr lang="en-US" dirty="0">
                <a:solidFill>
                  <a:srgbClr val="2B56AB"/>
                </a:solidFill>
              </a:rPr>
              <a:t>Quality of life</a:t>
            </a:r>
          </a:p>
        </p:txBody>
      </p:sp>
      <p:sp>
        <p:nvSpPr>
          <p:cNvPr id="6" name="TextBox 5"/>
          <p:cNvSpPr txBox="1"/>
          <p:nvPr/>
        </p:nvSpPr>
        <p:spPr>
          <a:xfrm>
            <a:off x="5642043" y="3819978"/>
            <a:ext cx="761747" cy="584775"/>
          </a:xfrm>
          <a:prstGeom prst="rect">
            <a:avLst/>
          </a:prstGeom>
          <a:noFill/>
        </p:spPr>
        <p:txBody>
          <a:bodyPr wrap="none" rtlCol="0">
            <a:spAutoFit/>
          </a:bodyPr>
          <a:lstStyle/>
          <a:p>
            <a:r>
              <a:rPr lang="en-US" b="1" dirty="0"/>
              <a:t>vs.</a:t>
            </a:r>
          </a:p>
        </p:txBody>
      </p:sp>
      <p:sp>
        <p:nvSpPr>
          <p:cNvPr id="11" name="Rectangle: Rounded Corners 10">
            <a:extLst>
              <a:ext uri="{FF2B5EF4-FFF2-40B4-BE49-F238E27FC236}">
                <a16:creationId xmlns:a16="http://schemas.microsoft.com/office/drawing/2014/main" id="{AE6FA5B7-5A82-45E7-8BD1-41503687651D}"/>
              </a:ext>
            </a:extLst>
          </p:cNvPr>
          <p:cNvSpPr/>
          <p:nvPr/>
        </p:nvSpPr>
        <p:spPr bwMode="auto">
          <a:xfrm>
            <a:off x="1842052" y="1236664"/>
            <a:ext cx="8526774" cy="1094013"/>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8900000" scaled="1"/>
            <a:tileRect/>
          </a:gradFill>
          <a:ln w="9525"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t>“…not in the business of saving lives, but in the business of </a:t>
            </a:r>
            <a:r>
              <a:rPr lang="en-US" b="1" dirty="0"/>
              <a:t>providing training</a:t>
            </a:r>
            <a:r>
              <a:rPr lang="en-US" dirty="0"/>
              <a:t>”</a:t>
            </a:r>
            <a:endParaRPr kumimoji="0" lang="en-US"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26091110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27014</TotalTime>
  <Words>2949</Words>
  <Application>Microsoft Office PowerPoint</Application>
  <PresentationFormat>Widescreen</PresentationFormat>
  <Paragraphs>565</Paragraphs>
  <Slides>68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Arial Narrow</vt:lpstr>
      <vt:lpstr>Calibri</vt:lpstr>
      <vt:lpstr>Courier New</vt:lpstr>
      <vt:lpstr>Tahoma</vt:lpstr>
      <vt:lpstr>Wingdings</vt:lpstr>
      <vt:lpstr>Blends</vt:lpstr>
      <vt:lpstr>PowerPoint Presentation</vt:lpstr>
      <vt:lpstr>Agenda</vt:lpstr>
      <vt:lpstr>Learning Objectives</vt:lpstr>
      <vt:lpstr>Introduction</vt:lpstr>
      <vt:lpstr>Training Impact</vt:lpstr>
      <vt:lpstr>Training Impact</vt:lpstr>
      <vt:lpstr>Training Impact</vt:lpstr>
      <vt:lpstr>The Healthcare Objectives Dilemma</vt:lpstr>
      <vt:lpstr>The Training Objectives Dilemma</vt:lpstr>
      <vt:lpstr>Refocus on Operational Impact</vt:lpstr>
      <vt:lpstr>Training Impact</vt:lpstr>
      <vt:lpstr>Training Impact</vt:lpstr>
      <vt:lpstr>Training Impact</vt:lpstr>
      <vt:lpstr>Operational Impact FIRST</vt:lpstr>
      <vt:lpstr>Operational Impact using Kirkpatrick’s Evaluation Framework </vt:lpstr>
      <vt:lpstr>Kirkpatrick’s Training Evaluation Framework</vt:lpstr>
      <vt:lpstr>Kirkpatrick’s Training Evaluation Framework</vt:lpstr>
      <vt:lpstr>Kirkpatrick Level 1</vt:lpstr>
      <vt:lpstr>Kirkpatrick Level 2</vt:lpstr>
      <vt:lpstr>Kirkpatrick Level 3</vt:lpstr>
      <vt:lpstr>Kirkpatrick Level 4</vt:lpstr>
      <vt:lpstr>Flip the Framework</vt:lpstr>
      <vt:lpstr>Starting with Operational Impact</vt:lpstr>
      <vt:lpstr>Re-Framing Evaluation Towards Operational Impact </vt:lpstr>
      <vt:lpstr>Requirements Development Methodology</vt:lpstr>
      <vt:lpstr>Training Development Methodology</vt:lpstr>
      <vt:lpstr>The ADDIE Waterfall</vt:lpstr>
      <vt:lpstr>Training Development Evaluation</vt:lpstr>
      <vt:lpstr>Identifying the Impact Target</vt:lpstr>
      <vt:lpstr>Fitting Evaluation into the Process</vt:lpstr>
      <vt:lpstr>Define Objectives and Metrics</vt:lpstr>
      <vt:lpstr>The Problem Statement</vt:lpstr>
      <vt:lpstr>Gap Analysis and TNA</vt:lpstr>
      <vt:lpstr>Training Objectives</vt:lpstr>
      <vt:lpstr>Training Design and Development</vt:lpstr>
      <vt:lpstr>Training Evaluation</vt:lpstr>
      <vt:lpstr>Training Evaluation Priority Scale</vt:lpstr>
      <vt:lpstr>Post-training Evaluation</vt:lpstr>
      <vt:lpstr> Shift to Agile Evaluation</vt:lpstr>
      <vt:lpstr>Training Development Evaluation</vt:lpstr>
      <vt:lpstr>Integration with Product Development</vt:lpstr>
      <vt:lpstr>Agile Development Cycle</vt:lpstr>
      <vt:lpstr>Agile Training Development</vt:lpstr>
      <vt:lpstr>Agile Product/Training Development</vt:lpstr>
      <vt:lpstr>Agile Product/Training Development</vt:lpstr>
      <vt:lpstr>Concurrent Agile Product/Training Development</vt:lpstr>
      <vt:lpstr>Use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Contact us!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Hale, Kelly S.</cp:lastModifiedBy>
  <cp:revision>151</cp:revision>
  <cp:lastPrinted>1601-01-01T00:00:00Z</cp:lastPrinted>
  <dcterms:created xsi:type="dcterms:W3CDTF">2016-03-29T15:29:36Z</dcterms:created>
  <dcterms:modified xsi:type="dcterms:W3CDTF">2022-06-28T21:13:56Z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