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8"/>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343"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44" r:id="rId59"/>
    <p:sldId id="315" r:id="rId60"/>
    <p:sldId id="316" r:id="rId61"/>
    <p:sldId id="317" r:id="rId62"/>
    <p:sldId id="345" r:id="rId63"/>
    <p:sldId id="319" r:id="rId64"/>
    <p:sldId id="320" r:id="rId65"/>
    <p:sldId id="321" r:id="rId66"/>
    <p:sldId id="322" r:id="rId67"/>
  </p:sldIdLst>
  <p:sldSz cx="12192000" cy="6858000"/>
  <p:notesSz cx="6858000" cy="9029700"/>
  <p:embeddedFontLst>
    <p:embeddedFont>
      <p:font typeface="Arial Narrow" panose="020B0604020202020204" pitchFamily="34" charset="0"/>
      <p:regular r:id="rId69"/>
      <p:bold r:id="rId70"/>
      <p:italic r:id="rId71"/>
      <p:boldItalic r:id="rId72"/>
    </p:embeddedFont>
    <p:embeddedFont>
      <p:font typeface="Calibri" panose="020F0502020204030204" pitchFamily="34" charset="0"/>
      <p:regular r:id="rId73"/>
      <p:bold r:id="rId74"/>
      <p:italic r:id="rId75"/>
      <p:boldItalic r:id="rId76"/>
    </p:embeddedFont>
    <p:embeddedFont>
      <p:font typeface="Tahoma" panose="020B0604030504040204" pitchFamily="34" charset="0"/>
      <p:regular r:id="rId77"/>
      <p:bold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0" roundtripDataSignature="AMtx7mhhUhEA/N7CI8Do2ZOxvoj8I3wwZ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D3E04C-19E4-4CE0-B2A1-4542F7D3158E}">
  <a:tblStyle styleId="{95D3E04C-19E4-4CE0-B2A1-4542F7D3158E}"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CA02774-C258-4D96-B392-3EB2BFD199A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75"/>
    <p:restoredTop sz="96911"/>
  </p:normalViewPr>
  <p:slideViewPr>
    <p:cSldViewPr snapToGrid="0">
      <p:cViewPr varScale="1">
        <p:scale>
          <a:sx n="121" d="100"/>
          <a:sy n="121" d="100"/>
        </p:scale>
        <p:origin x="200" y="328"/>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100"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2438"/>
          </a:xfrm>
          <a:prstGeom prst="rect">
            <a:avLst/>
          </a:prstGeom>
          <a:noFill/>
          <a:ln>
            <a:noFill/>
          </a:ln>
        </p:spPr>
        <p:txBody>
          <a:bodyPr spcFirstLastPara="1" wrap="square" lIns="90750" tIns="45375" rIns="90750" bIns="45375" anchor="t" anchorCtr="0">
            <a:noAutofit/>
          </a:bodyPr>
          <a:lstStyle>
            <a:lvl1pPr marR="0" lvl="0" algn="l"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32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32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32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32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32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32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32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32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886200" y="0"/>
            <a:ext cx="2971800" cy="452438"/>
          </a:xfrm>
          <a:prstGeom prst="rect">
            <a:avLst/>
          </a:prstGeom>
          <a:noFill/>
          <a:ln>
            <a:noFill/>
          </a:ln>
        </p:spPr>
        <p:txBody>
          <a:bodyPr spcFirstLastPara="1" wrap="square" lIns="90750" tIns="45375" rIns="90750" bIns="45375" anchor="t" anchorCtr="0">
            <a:noAutofit/>
          </a:bodyPr>
          <a:lstStyle>
            <a:lvl1pPr marR="0" lvl="0" algn="r"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32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32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32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32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32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32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32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32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lvl1pPr marL="457200" marR="0" lvl="0"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3pPr>
            <a:lvl4pPr marL="1828800" marR="0" lvl="3"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4pPr>
            <a:lvl5pPr marL="2286000" marR="0" lvl="4"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577263"/>
            <a:ext cx="2971800" cy="452437"/>
          </a:xfrm>
          <a:prstGeom prst="rect">
            <a:avLst/>
          </a:prstGeom>
          <a:noFill/>
          <a:ln>
            <a:noFill/>
          </a:ln>
        </p:spPr>
        <p:txBody>
          <a:bodyPr spcFirstLastPara="1" wrap="square" lIns="90750" tIns="45375" rIns="90750" bIns="45375" anchor="b" anchorCtr="0">
            <a:noAutofit/>
          </a:bodyPr>
          <a:lstStyle>
            <a:lvl1pPr marR="0" lvl="0" algn="l"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32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32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32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32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32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32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32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32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ahoma"/>
                <a:ea typeface="Tahoma"/>
                <a:cs typeface="Tahoma"/>
                <a:sym typeface="Tahoma"/>
              </a:rPr>
              <a:t>‹#›</a:t>
            </a:fld>
            <a:endParaRPr sz="1200" b="0" i="0" u="none" strike="noStrike" cap="none">
              <a:solidFill>
                <a:schemeClr val="dk1"/>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txBox="1">
            <a:spLocks noGrp="1"/>
          </p:cNvSpPr>
          <p:nvPr>
            <p:ph type="sldNum" idx="12"/>
          </p:nvPr>
        </p:nvSpPr>
        <p:spPr>
          <a:xfrm>
            <a:off x="3886200" y="8577263"/>
            <a:ext cx="2971800" cy="452437"/>
          </a:xfrm>
          <a:prstGeom prst="rect">
            <a:avLst/>
          </a:prstGeom>
          <a:noFill/>
          <a:ln>
            <a:noFill/>
          </a:ln>
        </p:spPr>
        <p:txBody>
          <a:bodyPr spcFirstLastPara="1" wrap="square" lIns="90750" tIns="45375" rIns="90750" bIns="45375"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50" name="Google Shape;50;p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 name="Google Shape;51;p1: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spcBef>
                <a:spcPts val="0"/>
              </a:spcBef>
              <a:spcAft>
                <a:spcPts val="0"/>
              </a:spcAft>
              <a:buNone/>
            </a:pPr>
            <a:endParaRPr/>
          </a:p>
          <a:p>
            <a:pPr marL="0" lvl="0" indent="0" algn="l" rtl="0">
              <a:spcBef>
                <a:spcPts val="48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3b4c7cf616_1_26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3b4c7cf616_1_26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128" name="Google Shape;128;g13b4c7cf616_1_262: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3b4c7cf616_1_26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3b4c7cf616_1_268: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135" name="Google Shape;135;g13b4c7cf616_1_268: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3b4c7cf616_1_27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3b4c7cf616_1_275: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142" name="Google Shape;142;g13b4c7cf616_1_275: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3ba0ebd00f_0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3ba0ebd00f_0_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149" name="Google Shape;149;g13ba0ebd00f_0_0: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3b4c7cf616_1_14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3b4c7cf616_1_14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164" name="Google Shape;164;g13b4c7cf616_1_140: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3ba0ebd00f_0_1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3ba0ebd00f_0_14: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172" name="Google Shape;172;g13ba0ebd00f_0_14: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3b4c7cf616_1_14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3b4c7cf616_1_146: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179" name="Google Shape;179;g13b4c7cf616_1_146: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ba485213b_0_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ba485213b_0_4: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187" name="Google Shape;187;g13ba485213b_0_4: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3b4c7cf616_1_15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3b4c7cf616_1_15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194" name="Google Shape;194;g13b4c7cf616_1_152: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3ba485213b_0_1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3ba485213b_0_1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02" name="Google Shape;202;g13ba485213b_0_12: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3b4c7cf616_1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3b4c7cf616_1_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457200" marR="0" lvl="0" indent="-238125" algn="l" defTabSz="914400" rtl="0" eaLnBrk="1" fontAlgn="auto" latinLnBrk="0" hangingPunct="1">
              <a:lnSpc>
                <a:spcPct val="115000"/>
              </a:lnSpc>
              <a:spcBef>
                <a:spcPts val="0"/>
              </a:spcBef>
              <a:spcAft>
                <a:spcPts val="0"/>
              </a:spcAft>
              <a:buClr>
                <a:schemeClr val="dk1"/>
              </a:buClr>
              <a:buSzPts val="150"/>
              <a:buFont typeface="Noto Sans Symbols"/>
              <a:buChar char="●"/>
              <a:tabLst/>
              <a:defRPr/>
            </a:pPr>
            <a:r>
              <a:rPr lang="en-US" sz="800" dirty="0">
                <a:latin typeface="Arial Narrow"/>
                <a:ea typeface="Arial Narrow"/>
                <a:cs typeface="Arial Narrow"/>
                <a:sym typeface="Arial Narrow"/>
              </a:rPr>
              <a:t>In today’s world, from surgeons to teachers, performance is more complex and more scrutinized than ever. </a:t>
            </a:r>
          </a:p>
          <a:p>
            <a:pPr marL="457200" lvl="0" indent="-238125" algn="l" rtl="0">
              <a:lnSpc>
                <a:spcPct val="115000"/>
              </a:lnSpc>
              <a:spcBef>
                <a:spcPts val="0"/>
              </a:spcBef>
              <a:spcAft>
                <a:spcPts val="0"/>
              </a:spcAft>
              <a:buClr>
                <a:schemeClr val="dk1"/>
              </a:buClr>
              <a:buSzPts val="150"/>
              <a:buFont typeface="Noto Sans Symbols"/>
              <a:buChar char="●"/>
            </a:pPr>
            <a:endParaRPr lang="en-US" sz="800" dirty="0">
              <a:latin typeface="Arial Narrow"/>
              <a:ea typeface="Arial Narrow"/>
              <a:cs typeface="Arial Narrow"/>
              <a:sym typeface="Arial Narrow"/>
            </a:endParaRPr>
          </a:p>
          <a:p>
            <a:pPr marL="457200" lvl="0" indent="-238125" algn="l" rtl="0">
              <a:lnSpc>
                <a:spcPct val="115000"/>
              </a:lnSpc>
              <a:spcBef>
                <a:spcPts val="0"/>
              </a:spcBef>
              <a:spcAft>
                <a:spcPts val="0"/>
              </a:spcAft>
              <a:buClr>
                <a:schemeClr val="dk1"/>
              </a:buClr>
              <a:buSzPts val="150"/>
              <a:buFont typeface="Noto Sans Symbols"/>
              <a:buChar char="●"/>
            </a:pPr>
            <a:r>
              <a:rPr lang="en-US" sz="800" dirty="0">
                <a:latin typeface="Arial Narrow"/>
                <a:ea typeface="Arial Narrow"/>
                <a:cs typeface="Arial Narrow"/>
                <a:sym typeface="Arial Narrow"/>
              </a:rPr>
              <a:t>In many performance domains, a challenge for instructional designers is to create effective and efficient training that can somehow accelerate the development of performers to higher levels of expertise</a:t>
            </a:r>
          </a:p>
          <a:p>
            <a:pPr marL="457200" lvl="0" indent="-238125" algn="l" rtl="0">
              <a:lnSpc>
                <a:spcPct val="115000"/>
              </a:lnSpc>
              <a:spcBef>
                <a:spcPts val="0"/>
              </a:spcBef>
              <a:spcAft>
                <a:spcPts val="0"/>
              </a:spcAft>
              <a:buClr>
                <a:schemeClr val="dk1"/>
              </a:buClr>
              <a:buSzPts val="150"/>
              <a:buFont typeface="Noto Sans Symbols"/>
              <a:buChar char="●"/>
            </a:pPr>
            <a:r>
              <a:rPr lang="en-US" sz="800" dirty="0">
                <a:latin typeface="Arial Narrow"/>
                <a:ea typeface="Arial Narrow"/>
                <a:cs typeface="Arial Narrow"/>
                <a:sym typeface="Arial Narrow"/>
              </a:rPr>
              <a:t>systematic design of instruction (SDI), with roots in World War II training, supports the creation of training programs that can move a large number of performers to certifiable competence (</a:t>
            </a:r>
            <a:r>
              <a:rPr lang="en-US" sz="800" dirty="0" err="1">
                <a:latin typeface="Arial Narrow"/>
                <a:ea typeface="Arial Narrow"/>
                <a:cs typeface="Arial Narrow"/>
                <a:sym typeface="Arial Narrow"/>
              </a:rPr>
              <a:t>Molenda</a:t>
            </a:r>
            <a:r>
              <a:rPr lang="en-US" sz="800" dirty="0">
                <a:latin typeface="Arial Narrow"/>
                <a:ea typeface="Arial Narrow"/>
                <a:cs typeface="Arial Narrow"/>
                <a:sym typeface="Arial Narrow"/>
              </a:rPr>
              <a:t>, 2010).</a:t>
            </a:r>
          </a:p>
          <a:p>
            <a:pPr marL="457200" lvl="0" indent="-238125" algn="l" rtl="0">
              <a:lnSpc>
                <a:spcPct val="115000"/>
              </a:lnSpc>
              <a:spcBef>
                <a:spcPts val="0"/>
              </a:spcBef>
              <a:spcAft>
                <a:spcPts val="0"/>
              </a:spcAft>
              <a:buClr>
                <a:schemeClr val="dk1"/>
              </a:buClr>
              <a:buSzPts val="150"/>
              <a:buFont typeface="Noto Sans Symbols"/>
              <a:buChar char="●"/>
            </a:pPr>
            <a:r>
              <a:rPr lang="en-US" sz="800" dirty="0">
                <a:latin typeface="Arial Narrow"/>
                <a:ea typeface="Arial Narrow"/>
                <a:cs typeface="Arial Narrow"/>
                <a:sym typeface="Arial Narrow"/>
              </a:rPr>
              <a:t>While many studies have been conducted to understand expertise and expert performance (</a:t>
            </a:r>
            <a:r>
              <a:rPr lang="en-US" sz="800" dirty="0" err="1">
                <a:latin typeface="Arial Narrow"/>
                <a:ea typeface="Arial Narrow"/>
                <a:cs typeface="Arial Narrow"/>
                <a:sym typeface="Arial Narrow"/>
              </a:rPr>
              <a:t>e.g.,Kahneman</a:t>
            </a:r>
            <a:r>
              <a:rPr lang="en-US" sz="800" dirty="0">
                <a:latin typeface="Arial Narrow"/>
                <a:ea typeface="Arial Narrow"/>
                <a:cs typeface="Arial Narrow"/>
                <a:sym typeface="Arial Narrow"/>
              </a:rPr>
              <a:t> &amp; Klein, 2009; Salas &amp; Klein; 2001), there have been few studies to develop training regimens that focus on systematically training higher levels of learning and performance associated with experts.</a:t>
            </a:r>
          </a:p>
          <a:p>
            <a:pPr marL="0" lvl="0" indent="0" algn="l" rtl="0">
              <a:spcBef>
                <a:spcPts val="480"/>
              </a:spcBef>
              <a:spcAft>
                <a:spcPts val="0"/>
              </a:spcAft>
              <a:buNone/>
            </a:pPr>
            <a:endParaRPr sz="400" dirty="0"/>
          </a:p>
        </p:txBody>
      </p:sp>
      <p:sp>
        <p:nvSpPr>
          <p:cNvPr id="58" name="Google Shape;58;g13b4c7cf616_1_0: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b4c7cf616_1_15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3b4c7cf616_1_158: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360"/>
              </a:spcBef>
              <a:spcAft>
                <a:spcPts val="0"/>
              </a:spcAft>
              <a:buNone/>
            </a:pPr>
            <a:r>
              <a:rPr lang="en-US" sz="1400">
                <a:latin typeface="Arial Narrow"/>
                <a:ea typeface="Arial Narrow"/>
                <a:cs typeface="Arial Narrow"/>
                <a:sym typeface="Arial Narrow"/>
              </a:rPr>
              <a:t>Administered to learners before instruction for the sake of efficiency—to determine whether they have previously mastered some or all of the skills that are to be included in the instruction.</a:t>
            </a:r>
            <a:endParaRPr sz="1400">
              <a:latin typeface="Arial Narrow"/>
              <a:ea typeface="Arial Narrow"/>
              <a:cs typeface="Arial Narrow"/>
              <a:sym typeface="Arial Narrow"/>
            </a:endParaRPr>
          </a:p>
          <a:p>
            <a:pPr marL="0" lvl="0" indent="0" algn="l" rtl="0">
              <a:spcBef>
                <a:spcPts val="480"/>
              </a:spcBef>
              <a:spcAft>
                <a:spcPts val="0"/>
              </a:spcAft>
              <a:buNone/>
            </a:pPr>
            <a:endParaRPr sz="600"/>
          </a:p>
        </p:txBody>
      </p:sp>
      <p:sp>
        <p:nvSpPr>
          <p:cNvPr id="209" name="Google Shape;209;g13b4c7cf616_1_158: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3b4c7cf616_1_16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3b4c7cf616_1_164: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r>
              <a:rPr lang="en-US"/>
              <a:t>a general methodology that is used for managing and delivering the teaching and learning activities that we call instruction. This general methodology is referred to as the delivery system. it is an active decision that is made as part of developing an instructional strategy.</a:t>
            </a:r>
            <a:endParaRPr/>
          </a:p>
          <a:p>
            <a:pPr marL="0" lvl="0" indent="0" algn="l" rtl="0">
              <a:spcBef>
                <a:spcPts val="480"/>
              </a:spcBef>
              <a:spcAft>
                <a:spcPts val="0"/>
              </a:spcAft>
              <a:buClr>
                <a:schemeClr val="dk1"/>
              </a:buClr>
              <a:buSzPts val="1100"/>
              <a:buFont typeface="Arial"/>
              <a:buNone/>
            </a:pPr>
            <a:endParaRPr/>
          </a:p>
          <a:p>
            <a:pPr marL="0" lvl="0" indent="0" algn="l" rtl="0">
              <a:spcBef>
                <a:spcPts val="480"/>
              </a:spcBef>
              <a:spcAft>
                <a:spcPts val="0"/>
              </a:spcAft>
              <a:buNone/>
            </a:pPr>
            <a:endParaRPr/>
          </a:p>
        </p:txBody>
      </p:sp>
      <p:sp>
        <p:nvSpPr>
          <p:cNvPr id="217" name="Google Shape;217;g13b4c7cf616_1_164: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3ba485213b_0_2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3ba485213b_0_25: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25" name="Google Shape;225;g13ba485213b_0_25: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3ba485213b_0_3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3ba485213b_0_31: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r>
              <a:rPr lang="en-US" sz="1300"/>
              <a:t>Gagné’s cognitive view of instruction is often characterized as quite purposeful and prescriptive, more teacher-centered than student centered. The Dick and Carey model is based on this cognitive perspective</a:t>
            </a:r>
            <a:endParaRPr sz="1300"/>
          </a:p>
        </p:txBody>
      </p:sp>
      <p:sp>
        <p:nvSpPr>
          <p:cNvPr id="232" name="Google Shape;232;g13ba485213b_0_31: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3b4c7cf616_1_17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3b4c7cf616_1_17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39" name="Google Shape;239;g13b4c7cf616_1_170: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3b4c7cf616_1_17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3b4c7cf616_1_176: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47" name="Google Shape;247;g13b4c7cf616_1_176: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3b4c7cf616_1_18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3b4c7cf616_1_188: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55" name="Google Shape;255;g13b4c7cf616_1_188: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3ba485213b_0_4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3ba485213b_0_4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63" name="Google Shape;263;g13ba485213b_0_42: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2:notes"/>
          <p:cNvSpPr txBox="1">
            <a:spLocks noGrp="1"/>
          </p:cNvSpPr>
          <p:nvPr>
            <p:ph type="body" idx="1"/>
          </p:nvPr>
        </p:nvSpPr>
        <p:spPr>
          <a:xfrm>
            <a:off x="914400" y="4289425"/>
            <a:ext cx="5029200" cy="40640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r>
              <a:rPr lang="en-US" sz="1400"/>
              <a:t>There are various types of knowledge classification. This specific classification is the most frequently used one in the knowledge management literature. </a:t>
            </a:r>
            <a:endParaRPr sz="1400"/>
          </a:p>
        </p:txBody>
      </p:sp>
      <p:sp>
        <p:nvSpPr>
          <p:cNvPr id="269" name="Google Shape;269;p1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37e2b853b0_2_7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37e2b853b0_2_73: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78" name="Google Shape;278;g137e2b853b0_2_73: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3b4c7cf616_1_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3b4c7cf616_1_6: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marR="0" lvl="0" indent="0" algn="l" defTabSz="914400" rtl="0" eaLnBrk="1" fontAlgn="auto" latinLnBrk="0" hangingPunct="1">
              <a:lnSpc>
                <a:spcPct val="100000"/>
              </a:lnSpc>
              <a:spcBef>
                <a:spcPts val="480"/>
              </a:spcBef>
              <a:spcAft>
                <a:spcPts val="0"/>
              </a:spcAft>
              <a:buClr>
                <a:srgbClr val="000000"/>
              </a:buClr>
              <a:buSzPts val="1400"/>
              <a:buFont typeface="Arial"/>
              <a:buNone/>
              <a:tabLst/>
              <a:defRPr/>
            </a:pPr>
            <a:r>
              <a:rPr lang="en-US" sz="16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This tutorial addresses this challenge. In the first section, we provide an overview of the systematic design of instruction components. We briefly mention the two different types of knowledge. In the second section, we discuss expertise studies, specifically the findings from Naturalistic Decision-Making research. The presentation will review the cognitive aspects of learning (such as diagnosis, sensemaking, decision-making, and immediate feedback) to facilitate rapid learning and specifically guide mental model development. </a:t>
            </a:r>
          </a:p>
          <a:p>
            <a:pPr marL="0" marR="0" lvl="0" indent="0" algn="l" defTabSz="914400" rtl="0" eaLnBrk="1" fontAlgn="auto" latinLnBrk="0" hangingPunct="1">
              <a:lnSpc>
                <a:spcPct val="100000"/>
              </a:lnSpc>
              <a:spcBef>
                <a:spcPts val="480"/>
              </a:spcBef>
              <a:spcAft>
                <a:spcPts val="0"/>
              </a:spcAft>
              <a:buClr>
                <a:srgbClr val="000000"/>
              </a:buClr>
              <a:buSzPts val="1400"/>
              <a:buFont typeface="Arial"/>
              <a:buNone/>
              <a:tabLst/>
              <a:defRPr/>
            </a:pPr>
            <a:endParaRPr lang="en-US" sz="16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480"/>
              </a:spcBef>
              <a:spcAft>
                <a:spcPts val="0"/>
              </a:spcAft>
              <a:buClr>
                <a:srgbClr val="000000"/>
              </a:buClr>
              <a:buSzPts val="1400"/>
              <a:buFont typeface="Arial"/>
              <a:buNone/>
              <a:tabLst/>
              <a:defRPr/>
            </a:pPr>
            <a:r>
              <a:rPr lang="en-US" sz="16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It will address the application of these cognitive aspects to the design and development of part-task training programs. </a:t>
            </a:r>
          </a:p>
          <a:p>
            <a:pPr marL="0" marR="0" lvl="0" indent="0" algn="l" defTabSz="914400" rtl="0" eaLnBrk="1" fontAlgn="auto" latinLnBrk="0" hangingPunct="1">
              <a:lnSpc>
                <a:spcPct val="100000"/>
              </a:lnSpc>
              <a:spcBef>
                <a:spcPts val="480"/>
              </a:spcBef>
              <a:spcAft>
                <a:spcPts val="0"/>
              </a:spcAft>
              <a:buClr>
                <a:srgbClr val="000000"/>
              </a:buClr>
              <a:buSzPts val="1400"/>
              <a:buFont typeface="Arial"/>
              <a:buNone/>
              <a:tabLst/>
              <a:defRPr/>
            </a:pPr>
            <a:endParaRPr lang="en-US" sz="16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480"/>
              </a:spcBef>
              <a:spcAft>
                <a:spcPts val="0"/>
              </a:spcAft>
              <a:buClr>
                <a:srgbClr val="000000"/>
              </a:buClr>
              <a:buSzPts val="1400"/>
              <a:buFont typeface="Arial"/>
              <a:buNone/>
              <a:tabLst/>
              <a:defRPr/>
            </a:pPr>
            <a:r>
              <a:rPr lang="en-US" sz="16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And finally, we will discuss a scenario-based method of training emerged from Naturalistic Decision-Making research that allows trainees to practice some of these complex cognitive skills and learn from an expert without an actual expert being present (effective) and in a highly accessible (efficient) and engaging environment.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spcBef>
                <a:spcPts val="480"/>
              </a:spcBef>
              <a:spcAft>
                <a:spcPts val="0"/>
              </a:spcAft>
              <a:buNone/>
            </a:pPr>
            <a:endParaRPr lang="en-US" dirty="0"/>
          </a:p>
          <a:p>
            <a:pPr marL="0" lvl="0" indent="0" algn="l" rtl="0">
              <a:spcBef>
                <a:spcPts val="480"/>
              </a:spcBef>
              <a:spcAft>
                <a:spcPts val="0"/>
              </a:spcAft>
              <a:buNone/>
            </a:pPr>
            <a:endParaRPr dirty="0"/>
          </a:p>
        </p:txBody>
      </p:sp>
      <p:sp>
        <p:nvSpPr>
          <p:cNvPr id="72" name="Google Shape;72;g13b4c7cf616_1_6: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37e2b853b0_2_7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37e2b853b0_2_79: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87" name="Google Shape;287;g137e2b853b0_2_79: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3aacad5843_2_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3aacad5843_2_6: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294" name="Google Shape;294;g13aacad5843_2_6: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3a84014c61_2_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3a84014c61_2_1: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01" name="Google Shape;301;g13a84014c61_2_1: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3a83f5f9f3_1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3a83f5f9f3_1_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09" name="Google Shape;309;g13a83f5f9f3_1_0: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3a83f5f9f3_1_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3a83f5f9f3_1_6: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16" name="Google Shape;316;g13a83f5f9f3_1_6: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37e2b853b0_2_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37e2b853b0_2_9: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457200" lvl="0" indent="-317500" algn="l" rtl="0">
              <a:spcBef>
                <a:spcPts val="480"/>
              </a:spcBef>
              <a:spcAft>
                <a:spcPts val="0"/>
              </a:spcAft>
              <a:buSzPts val="1400"/>
              <a:buAutoNum type="arabicPeriod"/>
            </a:pPr>
            <a:r>
              <a:rPr lang="en-US" sz="1400"/>
              <a:t>While many models depict stages in the development of performers (see Hoffman et al., 2014 for a summary), we adopt the original Dreyfus and Dreyfus (1980) 5-Stage Model of adult learning and development. </a:t>
            </a:r>
            <a:endParaRPr sz="1400"/>
          </a:p>
          <a:p>
            <a:pPr marL="457200" lvl="0" indent="-317500" algn="l" rtl="0">
              <a:spcBef>
                <a:spcPts val="0"/>
              </a:spcBef>
              <a:spcAft>
                <a:spcPts val="0"/>
              </a:spcAft>
              <a:buSzPts val="1400"/>
              <a:buAutoNum type="arabicPeriod"/>
            </a:pPr>
            <a:r>
              <a:rPr lang="en-US" sz="1400"/>
              <a:t>This model positions expert as a level below the penultimate level of master. </a:t>
            </a:r>
            <a:endParaRPr sz="1400"/>
          </a:p>
          <a:p>
            <a:pPr marL="0" lvl="0" indent="0" algn="l" rtl="0">
              <a:spcBef>
                <a:spcPts val="480"/>
              </a:spcBef>
              <a:spcAft>
                <a:spcPts val="0"/>
              </a:spcAft>
              <a:buNone/>
            </a:pPr>
            <a:endParaRPr sz="1400"/>
          </a:p>
          <a:p>
            <a:pPr marL="0" lvl="0" indent="0" algn="l" rtl="0">
              <a:spcBef>
                <a:spcPts val="480"/>
              </a:spcBef>
              <a:spcAft>
                <a:spcPts val="0"/>
              </a:spcAft>
              <a:buNone/>
            </a:pPr>
            <a:endParaRPr sz="1400"/>
          </a:p>
        </p:txBody>
      </p:sp>
      <p:sp>
        <p:nvSpPr>
          <p:cNvPr id="323" name="Google Shape;323;g137e2b853b0_2_9: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37e2b853b0_2_1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37e2b853b0_2_17: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457200" lvl="0" indent="-381000" algn="l" rtl="0">
              <a:lnSpc>
                <a:spcPct val="115000"/>
              </a:lnSpc>
              <a:spcBef>
                <a:spcPts val="0"/>
              </a:spcBef>
              <a:spcAft>
                <a:spcPts val="0"/>
              </a:spcAft>
              <a:buSzPts val="2400"/>
              <a:buFont typeface="Arial"/>
              <a:buChar char="●"/>
            </a:pPr>
            <a:r>
              <a:rPr lang="en-US" sz="2400" dirty="0">
                <a:latin typeface="Arial"/>
                <a:ea typeface="Arial"/>
                <a:cs typeface="Arial"/>
                <a:sym typeface="Arial"/>
              </a:rPr>
              <a:t>Proficient, and even expert, are levels that performers can reasonably expect to reach in the course of a career spent in a profession.</a:t>
            </a:r>
          </a:p>
          <a:p>
            <a:pPr marL="457200" lvl="0" indent="-381000" algn="l" rtl="0">
              <a:lnSpc>
                <a:spcPct val="115000"/>
              </a:lnSpc>
              <a:spcBef>
                <a:spcPts val="0"/>
              </a:spcBef>
              <a:spcAft>
                <a:spcPts val="0"/>
              </a:spcAft>
              <a:buSzPts val="2400"/>
              <a:buFont typeface="Arial"/>
              <a:buChar char="●"/>
            </a:pPr>
            <a:r>
              <a:rPr lang="en-US" sz="2400" dirty="0">
                <a:latin typeface="Arial"/>
                <a:ea typeface="Arial"/>
                <a:cs typeface="Arial"/>
                <a:sym typeface="Arial"/>
              </a:rPr>
              <a:t>Focusing on the transition points between skill levels highlights changes in mental functions that present particularly rich opportunities for accelerated development. </a:t>
            </a:r>
          </a:p>
          <a:p>
            <a:pPr marL="914400" lvl="1" indent="-355600" algn="l" rtl="0">
              <a:lnSpc>
                <a:spcPct val="115000"/>
              </a:lnSpc>
              <a:spcBef>
                <a:spcPts val="0"/>
              </a:spcBef>
              <a:spcAft>
                <a:spcPts val="0"/>
              </a:spcAft>
              <a:buSzPts val="2000"/>
              <a:buFont typeface="Arial"/>
              <a:buChar char="○"/>
            </a:pPr>
            <a:r>
              <a:rPr lang="en-US" sz="2000" dirty="0">
                <a:latin typeface="Arial"/>
                <a:ea typeface="Arial"/>
                <a:cs typeface="Arial"/>
                <a:sym typeface="Arial"/>
              </a:rPr>
              <a:t>The transition from competent to proficient, for example, is marked by a change in recognition from decomposed (i.e., rule-based) to holistic (situation-based).</a:t>
            </a:r>
          </a:p>
          <a:p>
            <a:pPr marL="457200" lvl="0" indent="-381000" algn="l" rtl="0">
              <a:lnSpc>
                <a:spcPct val="115000"/>
              </a:lnSpc>
              <a:spcBef>
                <a:spcPts val="0"/>
              </a:spcBef>
              <a:spcAft>
                <a:spcPts val="0"/>
              </a:spcAft>
              <a:buSzPts val="2400"/>
              <a:buFont typeface="Arial"/>
              <a:buChar char="●"/>
            </a:pPr>
            <a:r>
              <a:rPr lang="en-US" sz="2400" dirty="0">
                <a:latin typeface="Arial"/>
                <a:ea typeface="Arial"/>
                <a:cs typeface="Arial"/>
                <a:sym typeface="Arial"/>
              </a:rPr>
              <a:t>The transition from proficient to expert is marked by a change from analytical to intuitive decision making (Klein, 2015). </a:t>
            </a:r>
          </a:p>
          <a:p>
            <a:pPr marL="914400" lvl="1" indent="-381000" algn="l" rtl="0">
              <a:lnSpc>
                <a:spcPct val="115000"/>
              </a:lnSpc>
              <a:spcBef>
                <a:spcPts val="0"/>
              </a:spcBef>
              <a:spcAft>
                <a:spcPts val="0"/>
              </a:spcAft>
              <a:buSzPts val="2400"/>
              <a:buFont typeface="Arial"/>
              <a:buChar char="○"/>
            </a:pPr>
            <a:r>
              <a:rPr lang="en-US" dirty="0">
                <a:latin typeface="Arial"/>
                <a:ea typeface="Arial"/>
                <a:cs typeface="Arial"/>
                <a:sym typeface="Arial"/>
              </a:rPr>
              <a:t>B</a:t>
            </a:r>
            <a:r>
              <a:rPr lang="en-US" sz="2400" dirty="0">
                <a:latin typeface="Arial"/>
                <a:ea typeface="Arial"/>
                <a:cs typeface="Arial"/>
                <a:sym typeface="Arial"/>
              </a:rPr>
              <a:t>ased on performers’ maturing mental representations emanating from extended domain experience (Ericsson, 2015). </a:t>
            </a:r>
          </a:p>
          <a:p>
            <a:pPr marL="0" lvl="0" indent="0" algn="l" rtl="0">
              <a:lnSpc>
                <a:spcPct val="115000"/>
              </a:lnSpc>
              <a:spcBef>
                <a:spcPts val="0"/>
              </a:spcBef>
              <a:spcAft>
                <a:spcPts val="0"/>
              </a:spcAft>
              <a:buClr>
                <a:schemeClr val="dk1"/>
              </a:buClr>
              <a:buSzPts val="1100"/>
              <a:buFont typeface="Arial"/>
              <a:buNone/>
            </a:pPr>
            <a:endParaRPr lang="en-US" sz="750" dirty="0">
              <a:latin typeface="Arial"/>
              <a:ea typeface="Arial"/>
              <a:cs typeface="Arial"/>
              <a:sym typeface="Arial"/>
            </a:endParaRPr>
          </a:p>
          <a:p>
            <a:pPr marL="0" lvl="0" indent="0" algn="l" rtl="0">
              <a:spcBef>
                <a:spcPts val="480"/>
              </a:spcBef>
              <a:spcAft>
                <a:spcPts val="0"/>
              </a:spcAft>
              <a:buNone/>
            </a:pPr>
            <a:endParaRPr dirty="0"/>
          </a:p>
        </p:txBody>
      </p:sp>
      <p:sp>
        <p:nvSpPr>
          <p:cNvPr id="330" name="Google Shape;330;g137e2b853b0_2_17: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3aacad5843_2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3aacad5843_2_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37" name="Google Shape;337;g13aacad5843_2_0: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3b4c7cf616_0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3b4c7cf616_0_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44" name="Google Shape;344;g13b4c7cf616_0_0: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3aacad5843_7_1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3aacad5843_7_1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53" name="Google Shape;353;g13aacad5843_7_12: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3b4c7cf616_1_12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3b4c7cf616_1_126: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marR="0" lvl="0" indent="0" algn="l" defTabSz="914400" rtl="0" eaLnBrk="1" fontAlgn="auto" latinLnBrk="0" hangingPunct="1">
              <a:lnSpc>
                <a:spcPct val="100000"/>
              </a:lnSpc>
              <a:spcBef>
                <a:spcPts val="480"/>
              </a:spcBef>
              <a:spcAft>
                <a:spcPts val="0"/>
              </a:spcAft>
              <a:buClr>
                <a:srgbClr val="000000"/>
              </a:buClr>
              <a:buSzPts val="1400"/>
              <a:buFont typeface="Arial"/>
              <a:buNone/>
              <a:tabLst/>
              <a:defRPr/>
            </a:pPr>
            <a:r>
              <a:rPr lang="en-US" dirty="0"/>
              <a:t>it starts with needs assessment and ends with formative and summative assessment. </a:t>
            </a:r>
          </a:p>
          <a:p>
            <a:pPr marL="0" lvl="0" indent="0" algn="l" rtl="0">
              <a:spcBef>
                <a:spcPts val="480"/>
              </a:spcBef>
              <a:spcAft>
                <a:spcPts val="0"/>
              </a:spcAft>
              <a:buNone/>
            </a:pPr>
            <a:endParaRPr dirty="0"/>
          </a:p>
        </p:txBody>
      </p:sp>
      <p:sp>
        <p:nvSpPr>
          <p:cNvPr id="79" name="Google Shape;79;g13b4c7cf616_1_126: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3a0a4a63e4_2_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3a0a4a63e4_2_6: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dirty="0"/>
          </a:p>
        </p:txBody>
      </p:sp>
      <p:sp>
        <p:nvSpPr>
          <p:cNvPr id="291" name="Google Shape;291;g13a0a4a63e4_2_6: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b4c7cf616_0_1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3b4c7cf616_0_14: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67" name="Google Shape;367;g13b4c7cf616_0_14: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3aacad5843_1_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3aacad5843_1_1: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75" name="Google Shape;375;g13aacad5843_1_1: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3a87f6716e_1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3a87f6716e_1_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82" name="Google Shape;382;g13a87f6716e_1_0: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3a0a4a63e4_2_2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3a0a4a63e4_2_28: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90" name="Google Shape;390;g13a0a4a63e4_2_28: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3a0a4a63e4_2_1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3a0a4a63e4_2_14: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398" name="Google Shape;398;g13a0a4a63e4_2_14: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3af7986b05_2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3af7986b05_2_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07" name="Google Shape;407;g13af7986b05_2_0: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3b4c7cf616_0_2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3b4c7cf616_0_2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14" name="Google Shape;414;g13b4c7cf616_0_22: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3aacad5843_7_2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3aacad5843_7_26: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22" name="Google Shape;422;g13aacad5843_7_26: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37e2b853b0_2_4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37e2b853b0_2_40: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360"/>
              </a:spcBef>
              <a:spcAft>
                <a:spcPts val="0"/>
              </a:spcAft>
              <a:buNone/>
            </a:pPr>
            <a:r>
              <a:rPr lang="en-US" sz="1700">
                <a:latin typeface="Arial Narrow"/>
                <a:ea typeface="Arial Narrow"/>
                <a:cs typeface="Arial Narrow"/>
                <a:sym typeface="Arial Narrow"/>
              </a:rPr>
              <a:t>Building on the work of Klein &amp; Baxter’s Cognitive Transformation Theory (2006), accelerated expertise concepts (Hoffman et al., 2014), and the ShadowBox training methodology (Hintze, 2008; Klein, Hintze, &amp; Saab, 2013; Klein &amp; Borders, 2016), we propose the following pedagogical elements to facilitate the development of expertise in highly complex and dynamic situations:</a:t>
            </a:r>
            <a:endParaRPr sz="1700">
              <a:latin typeface="Arial Narrow"/>
              <a:ea typeface="Arial Narrow"/>
              <a:cs typeface="Arial Narrow"/>
              <a:sym typeface="Arial Narrow"/>
            </a:endParaRPr>
          </a:p>
          <a:p>
            <a:pPr marL="0" lvl="0" indent="0" algn="l" rtl="0">
              <a:spcBef>
                <a:spcPts val="360"/>
              </a:spcBef>
              <a:spcAft>
                <a:spcPts val="0"/>
              </a:spcAft>
              <a:buNone/>
            </a:pPr>
            <a:r>
              <a:rPr lang="en-US" sz="1700">
                <a:latin typeface="Arial Narrow"/>
                <a:ea typeface="Arial Narrow"/>
                <a:cs typeface="Arial Narrow"/>
                <a:sym typeface="Arial Narrow"/>
              </a:rPr>
              <a:t>These teaching elements highlight the importance of practice, diagnosis, sensemaking, and feedback to facilitate learning, and specifically guide mental model development. Mental models are psychological representations comprising of interconnected knowledge and causal relationships about system’s form and function. Importantly, individuals rely on their mental models to describe, explain, and predict how events unfold. Forming and revising one’s mental model is an active and intentional process that involves sensemaking activities (Klein, Moon, &amp; Hoffman, 2006a).</a:t>
            </a:r>
            <a:endParaRPr sz="1700">
              <a:latin typeface="Arial Narrow"/>
              <a:ea typeface="Arial Narrow"/>
              <a:cs typeface="Arial Narrow"/>
              <a:sym typeface="Arial Narrow"/>
            </a:endParaRPr>
          </a:p>
          <a:p>
            <a:pPr marL="0" lvl="0" indent="0" algn="l" rtl="0">
              <a:spcBef>
                <a:spcPts val="360"/>
              </a:spcBef>
              <a:spcAft>
                <a:spcPts val="0"/>
              </a:spcAft>
              <a:buClr>
                <a:schemeClr val="dk1"/>
              </a:buClr>
              <a:buSzPts val="1100"/>
              <a:buFont typeface="Arial"/>
              <a:buNone/>
            </a:pPr>
            <a:endParaRPr sz="1700">
              <a:latin typeface="Arial Narrow"/>
              <a:ea typeface="Arial Narrow"/>
              <a:cs typeface="Arial Narrow"/>
              <a:sym typeface="Arial Narrow"/>
            </a:endParaRPr>
          </a:p>
        </p:txBody>
      </p:sp>
      <p:sp>
        <p:nvSpPr>
          <p:cNvPr id="431" name="Google Shape;431;g137e2b853b0_2_40: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3b4c7cf616_1_20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3b4c7cf616_1_204: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360"/>
              </a:spcBef>
              <a:spcAft>
                <a:spcPts val="0"/>
              </a:spcAft>
              <a:buNone/>
            </a:pPr>
            <a:r>
              <a:rPr lang="en-US" sz="1200" dirty="0">
                <a:latin typeface="Arial Narrow"/>
                <a:ea typeface="Arial Narrow"/>
                <a:cs typeface="Arial Narrow"/>
                <a:sym typeface="Arial Narrow"/>
              </a:rPr>
              <a:t>Instructional or training goals are ideally derived through a process of performance analysis that establishes rather broad indications of a problem that can be </a:t>
            </a:r>
          </a:p>
          <a:p>
            <a:pPr marL="0" lvl="0" indent="0" algn="l" rtl="0">
              <a:spcBef>
                <a:spcPts val="360"/>
              </a:spcBef>
              <a:spcAft>
                <a:spcPts val="0"/>
              </a:spcAft>
              <a:buNone/>
            </a:pPr>
            <a:r>
              <a:rPr lang="en-US" sz="1200" dirty="0">
                <a:latin typeface="Arial Narrow"/>
                <a:ea typeface="Arial Narrow"/>
                <a:cs typeface="Arial Narrow"/>
                <a:sym typeface="Arial Narrow"/>
              </a:rPr>
              <a:t>solved by providing instruction. Then a needs assessment is conducted to determine more specifically what performance deficiencies will be addressed, </a:t>
            </a:r>
          </a:p>
          <a:p>
            <a:pPr marL="0" lvl="0" indent="0" algn="l" rtl="0">
              <a:spcBef>
                <a:spcPts val="360"/>
              </a:spcBef>
              <a:spcAft>
                <a:spcPts val="0"/>
              </a:spcAft>
              <a:buNone/>
            </a:pPr>
            <a:r>
              <a:rPr lang="en-US" sz="1200" dirty="0">
                <a:latin typeface="Arial Narrow"/>
                <a:ea typeface="Arial Narrow"/>
                <a:cs typeface="Arial Narrow"/>
                <a:sym typeface="Arial Narrow"/>
              </a:rPr>
              <a:t>and an instructional goal is stated. </a:t>
            </a:r>
          </a:p>
          <a:p>
            <a:pPr marL="0" lvl="0" indent="0" algn="l" rtl="0">
              <a:spcBef>
                <a:spcPts val="480"/>
              </a:spcBef>
              <a:spcAft>
                <a:spcPts val="0"/>
              </a:spcAft>
              <a:buNone/>
            </a:pPr>
            <a:endParaRPr sz="100" dirty="0"/>
          </a:p>
        </p:txBody>
      </p:sp>
      <p:sp>
        <p:nvSpPr>
          <p:cNvPr id="87" name="Google Shape;87;g13b4c7cf616_1_204: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3af7986b05_2_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3af7986b05_2_6: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38" name="Google Shape;438;g13af7986b05_2_6: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1:notes"/>
          <p:cNvSpPr txBox="1">
            <a:spLocks noGrp="1"/>
          </p:cNvSpPr>
          <p:nvPr>
            <p:ph type="body" idx="1"/>
          </p:nvPr>
        </p:nvSpPr>
        <p:spPr>
          <a:xfrm>
            <a:off x="914400" y="4289425"/>
            <a:ext cx="5029200" cy="40640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44" name="Google Shape;444;p1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37e2b853b0_2_6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37e2b853b0_2_67: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51" name="Google Shape;451;g137e2b853b0_2_67: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3a0a4a63e4_2_4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3a0a4a63e4_2_49: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59" name="Google Shape;459;g13a0a4a63e4_2_49: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3a0a4a63e4_2_6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3a0a4a63e4_2_63: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67" name="Google Shape;467;g13a0a4a63e4_2_63: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3aec79e48f_0_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13aec79e48f_0_1: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74" name="Google Shape;474;g13aec79e48f_0_1: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3aec79e48f_0_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3aec79e48f_0_8: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81" name="Google Shape;481;g13aec79e48f_0_8: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3aec79e48f_0_1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3aec79e48f_0_15: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88" name="Google Shape;488;g13aec79e48f_0_15: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3aec79e48f_0_2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3aec79e48f_0_21: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96" name="Google Shape;496;g13aec79e48f_0_21: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extLst>
      <p:ext uri="{BB962C8B-B14F-4D97-AF65-F5344CB8AC3E}">
        <p14:creationId xmlns:p14="http://schemas.microsoft.com/office/powerpoint/2010/main" val="1006427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3aec79e48f_0_6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3aec79e48f_0_67: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503" name="Google Shape;503;g13aec79e48f_0_67: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3b4c7cf616_1_22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3b4c7cf616_1_226: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Clr>
                <a:schemeClr val="dk1"/>
              </a:buClr>
              <a:buSzPts val="1100"/>
              <a:buFont typeface="Arial"/>
              <a:buNone/>
            </a:pPr>
            <a:r>
              <a:rPr lang="en-US" sz="1600" dirty="0"/>
              <a:t>An ID would apply the three components of needs assessment logic by </a:t>
            </a:r>
          </a:p>
          <a:p>
            <a:pPr marL="342900" lvl="0" indent="-342900" algn="l" rtl="0">
              <a:spcBef>
                <a:spcPts val="480"/>
              </a:spcBef>
              <a:spcAft>
                <a:spcPts val="0"/>
              </a:spcAft>
              <a:buClr>
                <a:schemeClr val="dk1"/>
              </a:buClr>
              <a:buSzPts val="1100"/>
              <a:buFont typeface="Arial"/>
              <a:buAutoNum type="arabicParenBoth"/>
            </a:pPr>
            <a:r>
              <a:rPr lang="en-US" sz="1600" dirty="0"/>
              <a:t>working with subject matter experts to develop realistic standards (desired status); </a:t>
            </a:r>
          </a:p>
          <a:p>
            <a:pPr marL="342900" lvl="0" indent="-342900" algn="l" rtl="0">
              <a:spcBef>
                <a:spcPts val="480"/>
              </a:spcBef>
              <a:spcAft>
                <a:spcPts val="0"/>
              </a:spcAft>
              <a:buClr>
                <a:schemeClr val="dk1"/>
              </a:buClr>
              <a:buSzPts val="1100"/>
              <a:buFont typeface="Arial"/>
              <a:buAutoNum type="arabicParenBoth"/>
            </a:pPr>
            <a:r>
              <a:rPr lang="en-US" sz="1600" dirty="0"/>
              <a:t>studying work orders through observing, interviewing (actual status);  </a:t>
            </a:r>
          </a:p>
          <a:p>
            <a:pPr marL="342900" lvl="0" indent="-342900" algn="l" rtl="0">
              <a:spcBef>
                <a:spcPts val="480"/>
              </a:spcBef>
              <a:spcAft>
                <a:spcPts val="0"/>
              </a:spcAft>
              <a:buClr>
                <a:schemeClr val="dk1"/>
              </a:buClr>
              <a:buSzPts val="1100"/>
              <a:buFont typeface="Arial"/>
              <a:buAutoNum type="arabicParenBoth"/>
            </a:pPr>
            <a:r>
              <a:rPr lang="en-US" sz="1600" dirty="0"/>
              <a:t>describing the gaps between standards for performance and actual performance levels (needs). </a:t>
            </a:r>
          </a:p>
          <a:p>
            <a:pPr marL="0" lvl="0" indent="0" algn="l" rtl="0">
              <a:spcBef>
                <a:spcPts val="480"/>
              </a:spcBef>
              <a:spcAft>
                <a:spcPts val="0"/>
              </a:spcAft>
              <a:buNone/>
            </a:pPr>
            <a:endParaRPr dirty="0"/>
          </a:p>
        </p:txBody>
      </p:sp>
      <p:sp>
        <p:nvSpPr>
          <p:cNvPr id="99" name="Google Shape;99;g13b4c7cf616_1_226: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3aec79e48f_0_7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3aec79e48f_0_74: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510" name="Google Shape;510;g13aec79e48f_0_74: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3aec79e48f_0_2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3aec79e48f_0_27: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517" name="Google Shape;517;g13aec79e48f_0_27: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3aec79e48f_0_2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3aec79e48f_0_21: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496" name="Google Shape;496;g13aec79e48f_0_21: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extLst>
      <p:ext uri="{BB962C8B-B14F-4D97-AF65-F5344CB8AC3E}">
        <p14:creationId xmlns:p14="http://schemas.microsoft.com/office/powerpoint/2010/main" val="23373627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3aec79e48f_0_3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3aec79e48f_0_33: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532" name="Google Shape;532;g13aec79e48f_0_33: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13aec79e48f_0_3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13aec79e48f_0_39: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dirty="0"/>
          </a:p>
        </p:txBody>
      </p:sp>
      <p:sp>
        <p:nvSpPr>
          <p:cNvPr id="539" name="Google Shape;539;g13aec79e48f_0_39: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3aec79e48f_0_4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3aec79e48f_0_45: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dirty="0"/>
          </a:p>
        </p:txBody>
      </p:sp>
      <p:sp>
        <p:nvSpPr>
          <p:cNvPr id="547" name="Google Shape;547;g13aec79e48f_0_45: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3aacad5843_7_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3aacad5843_7_6: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554" name="Google Shape;554;g13aacad5843_7_6: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3b4c7cf616_1_23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3b4c7cf616_1_232: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106" name="Google Shape;106;g13b4c7cf616_1_232: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b4c7cf616_1_13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b4c7cf616_1_133: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Clr>
                <a:schemeClr val="dk1"/>
              </a:buClr>
              <a:buSzPts val="1100"/>
              <a:buFont typeface="Arial"/>
              <a:buNone/>
            </a:pPr>
            <a:r>
              <a:rPr lang="en-US" sz="1300"/>
              <a:t>An ID would apply the three components of needs assessment logic by (1) working with subject</a:t>
            </a:r>
            <a:endParaRPr sz="1300"/>
          </a:p>
          <a:p>
            <a:pPr marL="0" lvl="0" indent="0" algn="l" rtl="0">
              <a:spcBef>
                <a:spcPts val="480"/>
              </a:spcBef>
              <a:spcAft>
                <a:spcPts val="0"/>
              </a:spcAft>
              <a:buClr>
                <a:schemeClr val="dk1"/>
              </a:buClr>
              <a:buSzPts val="1100"/>
              <a:buFont typeface="Arial"/>
              <a:buNone/>
            </a:pPr>
            <a:r>
              <a:rPr lang="en-US" sz="1300"/>
              <a:t>matter experts in IS to develop realistic standards for workstation first aid performance</a:t>
            </a:r>
            <a:endParaRPr sz="1300"/>
          </a:p>
          <a:p>
            <a:pPr marL="0" lvl="0" indent="0" algn="l" rtl="0">
              <a:spcBef>
                <a:spcPts val="480"/>
              </a:spcBef>
              <a:spcAft>
                <a:spcPts val="0"/>
              </a:spcAft>
              <a:buClr>
                <a:schemeClr val="dk1"/>
              </a:buClr>
              <a:buSzPts val="1100"/>
              <a:buFont typeface="Arial"/>
              <a:buNone/>
            </a:pPr>
            <a:r>
              <a:rPr lang="en-US" sz="1300"/>
              <a:t>by customer service representatives (desired status); (2) studying work orders</a:t>
            </a:r>
            <a:endParaRPr sz="1300"/>
          </a:p>
          <a:p>
            <a:pPr marL="0" lvl="0" indent="0" algn="l" rtl="0">
              <a:spcBef>
                <a:spcPts val="480"/>
              </a:spcBef>
              <a:spcAft>
                <a:spcPts val="0"/>
              </a:spcAft>
              <a:buClr>
                <a:schemeClr val="dk1"/>
              </a:buClr>
              <a:buSzPts val="1100"/>
              <a:buFont typeface="Arial"/>
              <a:buNone/>
            </a:pPr>
            <a:r>
              <a:rPr lang="en-US" sz="1300"/>
              <a:t>and maintenance logs and observing, interviewing, and perhaps testing customer service</a:t>
            </a:r>
            <a:endParaRPr sz="1300"/>
          </a:p>
          <a:p>
            <a:pPr marL="0" lvl="0" indent="0" algn="l" rtl="0">
              <a:spcBef>
                <a:spcPts val="480"/>
              </a:spcBef>
              <a:spcAft>
                <a:spcPts val="0"/>
              </a:spcAft>
              <a:buClr>
                <a:schemeClr val="dk1"/>
              </a:buClr>
              <a:buSzPts val="1100"/>
              <a:buFont typeface="Arial"/>
              <a:buNone/>
            </a:pPr>
            <a:r>
              <a:rPr lang="en-US" sz="1300"/>
              <a:t>representatives (actual status); and (3) describing the gaps between standards for performance and actual performance levels (needs). </a:t>
            </a:r>
            <a:endParaRPr sz="1300"/>
          </a:p>
          <a:p>
            <a:pPr marL="0" lvl="0" indent="0" algn="l" rtl="0">
              <a:spcBef>
                <a:spcPts val="480"/>
              </a:spcBef>
              <a:spcAft>
                <a:spcPts val="0"/>
              </a:spcAft>
              <a:buNone/>
            </a:pPr>
            <a:endParaRPr sz="1300"/>
          </a:p>
        </p:txBody>
      </p:sp>
      <p:sp>
        <p:nvSpPr>
          <p:cNvPr id="113" name="Google Shape;113;g13b4c7cf616_1_133: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3b4c7cf616_1_23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3b4c7cf616_1_239:notes"/>
          <p:cNvSpPr txBox="1">
            <a:spLocks noGrp="1"/>
          </p:cNvSpPr>
          <p:nvPr>
            <p:ph type="body" idx="1"/>
          </p:nvPr>
        </p:nvSpPr>
        <p:spPr>
          <a:xfrm>
            <a:off x="914400" y="4289425"/>
            <a:ext cx="5029200" cy="4064100"/>
          </a:xfrm>
          <a:prstGeom prst="rect">
            <a:avLst/>
          </a:prstGeom>
        </p:spPr>
        <p:txBody>
          <a:bodyPr spcFirstLastPara="1" wrap="square" lIns="90750" tIns="45375" rIns="90750" bIns="45375" anchor="t" anchorCtr="0">
            <a:noAutofit/>
          </a:bodyPr>
          <a:lstStyle/>
          <a:p>
            <a:pPr marL="0" lvl="0" indent="0" algn="l" rtl="0">
              <a:spcBef>
                <a:spcPts val="480"/>
              </a:spcBef>
              <a:spcAft>
                <a:spcPts val="0"/>
              </a:spcAft>
              <a:buNone/>
            </a:pPr>
            <a:endParaRPr/>
          </a:p>
        </p:txBody>
      </p:sp>
      <p:sp>
        <p:nvSpPr>
          <p:cNvPr id="121" name="Google Shape;121;g13b4c7cf616_1_239:notes"/>
          <p:cNvSpPr txBox="1">
            <a:spLocks noGrp="1"/>
          </p:cNvSpPr>
          <p:nvPr>
            <p:ph type="sldNum" idx="12"/>
          </p:nvPr>
        </p:nvSpPr>
        <p:spPr>
          <a:xfrm>
            <a:off x="3886200" y="8577263"/>
            <a:ext cx="2971800" cy="452400"/>
          </a:xfrm>
          <a:prstGeom prst="rect">
            <a:avLst/>
          </a:prstGeom>
        </p:spPr>
        <p:txBody>
          <a:bodyPr spcFirstLastPara="1" wrap="square" lIns="90750" tIns="45375" rIns="90750" bIns="453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4"/>
        <p:cNvGrpSpPr/>
        <p:nvPr/>
      </p:nvGrpSpPr>
      <p:grpSpPr>
        <a:xfrm>
          <a:off x="0" y="0"/>
          <a:ext cx="0" cy="0"/>
          <a:chOff x="0" y="0"/>
          <a:chExt cx="0" cy="0"/>
        </a:xfrm>
      </p:grpSpPr>
      <p:cxnSp>
        <p:nvCxnSpPr>
          <p:cNvPr id="25" name="Google Shape;25;p14"/>
          <p:cNvCxnSpPr/>
          <p:nvPr/>
        </p:nvCxnSpPr>
        <p:spPr>
          <a:xfrm>
            <a:off x="0" y="1352225"/>
            <a:ext cx="12192000" cy="0"/>
          </a:xfrm>
          <a:prstGeom prst="straightConnector1">
            <a:avLst/>
          </a:prstGeom>
          <a:noFill/>
          <a:ln w="38100" cap="flat" cmpd="sng">
            <a:solidFill>
              <a:schemeClr val="accent6"/>
            </a:solidFill>
            <a:prstDash val="solid"/>
            <a:round/>
            <a:headEnd type="none" w="sm" len="sm"/>
            <a:tailEnd type="none" w="sm" len="sm"/>
          </a:ln>
          <a:effectLst>
            <a:outerShdw blurRad="40000" dist="23000" dir="5400000" rotWithShape="0">
              <a:srgbClr val="000000">
                <a:alpha val="34901"/>
              </a:srgbClr>
            </a:outerShdw>
          </a:effectLst>
        </p:spPr>
      </p:cxnSp>
      <p:sp>
        <p:nvSpPr>
          <p:cNvPr id="26" name="Google Shape;26;p14"/>
          <p:cNvSpPr txBox="1">
            <a:spLocks noGrp="1"/>
          </p:cNvSpPr>
          <p:nvPr>
            <p:ph type="body" idx="1"/>
          </p:nvPr>
        </p:nvSpPr>
        <p:spPr>
          <a:xfrm>
            <a:off x="871093" y="1858346"/>
            <a:ext cx="10449813" cy="1229411"/>
          </a:xfrm>
          <a:prstGeom prst="rect">
            <a:avLst/>
          </a:prstGeom>
          <a:noFill/>
          <a:ln>
            <a:noFill/>
          </a:ln>
        </p:spPr>
        <p:txBody>
          <a:bodyPr spcFirstLastPara="1" wrap="square" lIns="91425" tIns="45700" rIns="91425" bIns="45700" anchor="t" anchorCtr="0">
            <a:noAutofit/>
          </a:bodyPr>
          <a:lstStyle>
            <a:lvl1pPr marL="457200" lvl="0" indent="-228600" algn="ctr">
              <a:spcBef>
                <a:spcPts val="560"/>
              </a:spcBef>
              <a:spcAft>
                <a:spcPts val="0"/>
              </a:spcAft>
              <a:buSzPts val="2100"/>
              <a:buNone/>
              <a:defRPr sz="2800" b="1">
                <a:solidFill>
                  <a:srgbClr val="CC3300"/>
                </a:solidFill>
                <a:latin typeface="Tahoma"/>
                <a:ea typeface="Tahoma"/>
                <a:cs typeface="Tahoma"/>
                <a:sym typeface="Tahoma"/>
              </a:defRPr>
            </a:lvl1pPr>
            <a:lvl2pPr marL="914400" lvl="1" indent="-314325" algn="l">
              <a:spcBef>
                <a:spcPts val="360"/>
              </a:spcBef>
              <a:spcAft>
                <a:spcPts val="0"/>
              </a:spcAft>
              <a:buSzPts val="1350"/>
              <a:buChar char="■"/>
              <a:defRPr/>
            </a:lvl2pPr>
            <a:lvl3pPr marL="1371600" lvl="2" indent="-285750" algn="l">
              <a:spcBef>
                <a:spcPts val="360"/>
              </a:spcBef>
              <a:spcAft>
                <a:spcPts val="0"/>
              </a:spcAft>
              <a:buSzPts val="900"/>
              <a:buChar char="■"/>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a:p>
        </p:txBody>
      </p:sp>
      <p:sp>
        <p:nvSpPr>
          <p:cNvPr id="27" name="Google Shape;27;p14"/>
          <p:cNvSpPr txBox="1">
            <a:spLocks noGrp="1"/>
          </p:cNvSpPr>
          <p:nvPr>
            <p:ph type="body" idx="2"/>
          </p:nvPr>
        </p:nvSpPr>
        <p:spPr>
          <a:xfrm>
            <a:off x="2070100" y="3565525"/>
            <a:ext cx="8478838" cy="1934127"/>
          </a:xfrm>
          <a:prstGeom prst="rect">
            <a:avLst/>
          </a:prstGeom>
          <a:noFill/>
          <a:ln>
            <a:noFill/>
          </a:ln>
        </p:spPr>
        <p:txBody>
          <a:bodyPr spcFirstLastPara="1" wrap="square" lIns="91425" tIns="45700" rIns="91425" bIns="45700" anchor="t" anchorCtr="0">
            <a:noAutofit/>
          </a:bodyPr>
          <a:lstStyle>
            <a:lvl1pPr marL="457200" lvl="0" indent="-228600" algn="ctr">
              <a:spcBef>
                <a:spcPts val="480"/>
              </a:spcBef>
              <a:spcAft>
                <a:spcPts val="0"/>
              </a:spcAft>
              <a:buSzPts val="1800"/>
              <a:buNone/>
              <a:defRPr sz="2400" b="1">
                <a:latin typeface="Arial Narrow"/>
                <a:ea typeface="Arial Narrow"/>
                <a:cs typeface="Arial Narrow"/>
                <a:sym typeface="Arial Narrow"/>
              </a:defRPr>
            </a:lvl1pPr>
            <a:lvl2pPr marL="914400" lvl="1" indent="-314325" algn="l">
              <a:spcBef>
                <a:spcPts val="360"/>
              </a:spcBef>
              <a:spcAft>
                <a:spcPts val="0"/>
              </a:spcAft>
              <a:buSzPts val="1350"/>
              <a:buChar char="■"/>
              <a:defRPr/>
            </a:lvl2pPr>
            <a:lvl3pPr marL="1371600" lvl="2" indent="-285750" algn="l">
              <a:spcBef>
                <a:spcPts val="360"/>
              </a:spcBef>
              <a:spcAft>
                <a:spcPts val="0"/>
              </a:spcAft>
              <a:buSzPts val="900"/>
              <a:buChar char="■"/>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a:p>
        </p:txBody>
      </p:sp>
      <p:grpSp>
        <p:nvGrpSpPr>
          <p:cNvPr id="28" name="Google Shape;28;p14"/>
          <p:cNvGrpSpPr/>
          <p:nvPr/>
        </p:nvGrpSpPr>
        <p:grpSpPr>
          <a:xfrm>
            <a:off x="177576" y="6503087"/>
            <a:ext cx="1127548" cy="282877"/>
            <a:chOff x="177576" y="6503087"/>
            <a:chExt cx="1127548" cy="282877"/>
          </a:xfrm>
        </p:grpSpPr>
        <p:sp>
          <p:nvSpPr>
            <p:cNvPr id="29" name="Google Shape;29;p14"/>
            <p:cNvSpPr/>
            <p:nvPr/>
          </p:nvSpPr>
          <p:spPr>
            <a:xfrm>
              <a:off x="468035" y="6508965"/>
              <a:ext cx="83708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@IITSEC</a:t>
              </a:r>
              <a:endParaRPr/>
            </a:p>
          </p:txBody>
        </p:sp>
        <p:pic>
          <p:nvPicPr>
            <p:cNvPr id="30" name="Google Shape;30;p14" descr="twitterlogosmall.png"/>
            <p:cNvPicPr preferRelativeResize="0"/>
            <p:nvPr/>
          </p:nvPicPr>
          <p:blipFill rotWithShape="1">
            <a:blip r:embed="rId2">
              <a:alphaModFix/>
            </a:blip>
            <a:srcRect/>
            <a:stretch/>
          </p:blipFill>
          <p:spPr>
            <a:xfrm>
              <a:off x="177576" y="6503087"/>
              <a:ext cx="424387" cy="257814"/>
            </a:xfrm>
            <a:prstGeom prst="rect">
              <a:avLst/>
            </a:prstGeom>
            <a:noFill/>
            <a:ln>
              <a:noFill/>
            </a:ln>
          </p:spPr>
        </p:pic>
      </p:grpSp>
      <p:grpSp>
        <p:nvGrpSpPr>
          <p:cNvPr id="31" name="Google Shape;31;p14"/>
          <p:cNvGrpSpPr/>
          <p:nvPr/>
        </p:nvGrpSpPr>
        <p:grpSpPr>
          <a:xfrm>
            <a:off x="1305124" y="6512595"/>
            <a:ext cx="1399716" cy="276999"/>
            <a:chOff x="2207996" y="6472185"/>
            <a:chExt cx="1399716" cy="276999"/>
          </a:xfrm>
        </p:grpSpPr>
        <p:pic>
          <p:nvPicPr>
            <p:cNvPr id="32" name="Google Shape;32;p14" descr="YouTube_icon_block.png"/>
            <p:cNvPicPr preferRelativeResize="0"/>
            <p:nvPr/>
          </p:nvPicPr>
          <p:blipFill rotWithShape="1">
            <a:blip r:embed="rId3">
              <a:alphaModFix/>
            </a:blip>
            <a:srcRect/>
            <a:stretch/>
          </p:blipFill>
          <p:spPr>
            <a:xfrm>
              <a:off x="2207996" y="6485179"/>
              <a:ext cx="334590" cy="250942"/>
            </a:xfrm>
            <a:prstGeom prst="rect">
              <a:avLst/>
            </a:prstGeom>
            <a:noFill/>
            <a:ln>
              <a:noFill/>
            </a:ln>
          </p:spPr>
        </p:pic>
        <p:sp>
          <p:nvSpPr>
            <p:cNvPr id="33" name="Google Shape;33;p14"/>
            <p:cNvSpPr/>
            <p:nvPr/>
          </p:nvSpPr>
          <p:spPr>
            <a:xfrm>
              <a:off x="2513023" y="6472185"/>
              <a:ext cx="109468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err="1">
                  <a:solidFill>
                    <a:schemeClr val="dk1"/>
                  </a:solidFill>
                  <a:latin typeface="Arial"/>
                  <a:ea typeface="Arial"/>
                  <a:cs typeface="Arial"/>
                  <a:sym typeface="Arial"/>
                </a:rPr>
                <a:t>NTSAToday</a:t>
              </a:r>
              <a:endParaRPr sz="1200" b="1" dirty="0">
                <a:solidFill>
                  <a:schemeClr val="dk1"/>
                </a:solidFill>
                <a:latin typeface="Arial"/>
                <a:ea typeface="Arial"/>
                <a:cs typeface="Arial"/>
                <a:sym typeface="Arial"/>
              </a:endParaRPr>
            </a:p>
          </p:txBody>
        </p:sp>
      </p:grpSp>
      <p:pic>
        <p:nvPicPr>
          <p:cNvPr id="34" name="Google Shape;34;p14"/>
          <p:cNvPicPr preferRelativeResize="0"/>
          <p:nvPr/>
        </p:nvPicPr>
        <p:blipFill rotWithShape="1">
          <a:blip r:embed="rId4">
            <a:alphaModFix/>
          </a:blip>
          <a:srcRect/>
          <a:stretch/>
        </p:blipFill>
        <p:spPr>
          <a:xfrm>
            <a:off x="0" y="-18324"/>
            <a:ext cx="12192000" cy="1357486"/>
          </a:xfrm>
          <a:prstGeom prst="rect">
            <a:avLst/>
          </a:prstGeom>
          <a:noFill/>
          <a:ln>
            <a:noFill/>
          </a:ln>
        </p:spPr>
      </p:pic>
      <p:pic>
        <p:nvPicPr>
          <p:cNvPr id="35" name="Google Shape;35;p14"/>
          <p:cNvPicPr preferRelativeResize="0"/>
          <p:nvPr/>
        </p:nvPicPr>
        <p:blipFill rotWithShape="1">
          <a:blip r:embed="rId5">
            <a:alphaModFix/>
          </a:blip>
          <a:srcRect/>
          <a:stretch/>
        </p:blipFill>
        <p:spPr>
          <a:xfrm>
            <a:off x="97986" y="50819"/>
            <a:ext cx="1216160" cy="1219200"/>
          </a:xfrm>
          <a:prstGeom prst="rect">
            <a:avLst/>
          </a:prstGeom>
          <a:noFill/>
          <a:ln>
            <a:noFill/>
          </a:ln>
        </p:spPr>
      </p:pic>
      <p:pic>
        <p:nvPicPr>
          <p:cNvPr id="36" name="Google Shape;36;p14"/>
          <p:cNvPicPr preferRelativeResize="0"/>
          <p:nvPr/>
        </p:nvPicPr>
        <p:blipFill rotWithShape="1">
          <a:blip r:embed="rId5">
            <a:alphaModFix/>
          </a:blip>
          <a:srcRect/>
          <a:stretch/>
        </p:blipFill>
        <p:spPr>
          <a:xfrm>
            <a:off x="11735242" y="6332858"/>
            <a:ext cx="477078" cy="478270"/>
          </a:xfrm>
          <a:prstGeom prst="rect">
            <a:avLst/>
          </a:prstGeom>
          <a:noFill/>
          <a:ln>
            <a:noFill/>
          </a:ln>
        </p:spPr>
      </p:pic>
      <p:pic>
        <p:nvPicPr>
          <p:cNvPr id="37" name="Google Shape;37;p14" descr="Text, logo&#10;&#10;Description automatically generated"/>
          <p:cNvPicPr preferRelativeResize="0"/>
          <p:nvPr/>
        </p:nvPicPr>
        <p:blipFill rotWithShape="1">
          <a:blip r:embed="rId6">
            <a:alphaModFix/>
          </a:blip>
          <a:srcRect/>
          <a:stretch/>
        </p:blipFill>
        <p:spPr>
          <a:xfrm>
            <a:off x="9848997" y="6371281"/>
            <a:ext cx="1094689" cy="438303"/>
          </a:xfrm>
          <a:prstGeom prst="rect">
            <a:avLst/>
          </a:prstGeom>
          <a:noFill/>
          <a:ln>
            <a:noFill/>
          </a:ln>
        </p:spPr>
      </p:pic>
      <p:sp>
        <p:nvSpPr>
          <p:cNvPr id="38" name="Google Shape;38;p14"/>
          <p:cNvSpPr txBox="1">
            <a:spLocks noGrp="1"/>
          </p:cNvSpPr>
          <p:nvPr>
            <p:ph type="sldNum" idx="12"/>
          </p:nvPr>
        </p:nvSpPr>
        <p:spPr>
          <a:xfrm>
            <a:off x="10886876" y="6419966"/>
            <a:ext cx="821634" cy="34093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39"/>
        <p:cNvGrpSpPr/>
        <p:nvPr/>
      </p:nvGrpSpPr>
      <p:grpSpPr>
        <a:xfrm>
          <a:off x="0" y="0"/>
          <a:ext cx="0" cy="0"/>
          <a:chOff x="0" y="0"/>
          <a:chExt cx="0" cy="0"/>
        </a:xfrm>
      </p:grpSpPr>
      <p:sp>
        <p:nvSpPr>
          <p:cNvPr id="40" name="Google Shape;40;p15"/>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15"/>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5"/>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292100" algn="l">
              <a:spcBef>
                <a:spcPts val="400"/>
              </a:spcBef>
              <a:spcAft>
                <a:spcPts val="0"/>
              </a:spcAft>
              <a:buClr>
                <a:schemeClr val="dk1"/>
              </a:buClr>
              <a:buSzPts val="1000"/>
              <a:buFont typeface="Noto Sans Symbols"/>
              <a:buChar char="❖"/>
              <a:defRPr sz="2000">
                <a:latin typeface="Arial Narrow"/>
                <a:ea typeface="Arial Narrow"/>
                <a:cs typeface="Arial Narrow"/>
                <a:sym typeface="Arial Narrow"/>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ulleted Text and Picture">
  <p:cSld name="Bulleted Text and Picture">
    <p:spTree>
      <p:nvGrpSpPr>
        <p:cNvPr id="1" name="Shape 43"/>
        <p:cNvGrpSpPr/>
        <p:nvPr/>
      </p:nvGrpSpPr>
      <p:grpSpPr>
        <a:xfrm>
          <a:off x="0" y="0"/>
          <a:ext cx="0" cy="0"/>
          <a:chOff x="0" y="0"/>
          <a:chExt cx="0" cy="0"/>
        </a:xfrm>
      </p:grpSpPr>
      <p:sp>
        <p:nvSpPr>
          <p:cNvPr id="44" name="Google Shape;44;p16"/>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6"/>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46" name="Google Shape;46;p16"/>
          <p:cNvSpPr>
            <a:spLocks noGrp="1"/>
          </p:cNvSpPr>
          <p:nvPr>
            <p:ph type="pic" idx="2"/>
          </p:nvPr>
        </p:nvSpPr>
        <p:spPr>
          <a:xfrm>
            <a:off x="6105439" y="989946"/>
            <a:ext cx="5609483" cy="4896678"/>
          </a:xfrm>
          <a:prstGeom prst="rect">
            <a:avLst/>
          </a:prstGeom>
          <a:noFill/>
          <a:ln>
            <a:noFill/>
          </a:ln>
        </p:spPr>
      </p:sp>
      <p:sp>
        <p:nvSpPr>
          <p:cNvPr id="47" name="Google Shape;47;p16"/>
          <p:cNvSpPr txBox="1">
            <a:spLocks noGrp="1"/>
          </p:cNvSpPr>
          <p:nvPr>
            <p:ph type="body" idx="1"/>
          </p:nvPr>
        </p:nvSpPr>
        <p:spPr>
          <a:xfrm>
            <a:off x="410817" y="990774"/>
            <a:ext cx="5446091" cy="489585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292100" algn="l">
              <a:spcBef>
                <a:spcPts val="400"/>
              </a:spcBef>
              <a:spcAft>
                <a:spcPts val="0"/>
              </a:spcAft>
              <a:buSzPts val="1000"/>
              <a:buChar char="■"/>
              <a:defRPr sz="2000">
                <a:solidFill>
                  <a:schemeClr val="dk1"/>
                </a:solidFill>
                <a:latin typeface="Arial Narrow"/>
                <a:ea typeface="Arial Narrow"/>
                <a:cs typeface="Arial Narrow"/>
                <a:sym typeface="Arial Narrow"/>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3"/>
          <p:cNvPicPr preferRelativeResize="0"/>
          <p:nvPr/>
        </p:nvPicPr>
        <p:blipFill rotWithShape="1">
          <a:blip r:embed="rId5">
            <a:alphaModFix/>
          </a:blip>
          <a:srcRect/>
          <a:stretch/>
        </p:blipFill>
        <p:spPr>
          <a:xfrm>
            <a:off x="0" y="-13063"/>
            <a:ext cx="12192000" cy="708594"/>
          </a:xfrm>
          <a:prstGeom prst="rect">
            <a:avLst/>
          </a:prstGeom>
          <a:noFill/>
          <a:ln>
            <a:noFill/>
          </a:ln>
        </p:spPr>
      </p:pic>
      <p:sp>
        <p:nvSpPr>
          <p:cNvPr id="11" name="Google Shape;11;p13"/>
          <p:cNvSpPr txBox="1">
            <a:spLocks noGrp="1"/>
          </p:cNvSpPr>
          <p:nvPr>
            <p:ph type="body" idx="1"/>
          </p:nvPr>
        </p:nvSpPr>
        <p:spPr>
          <a:xfrm>
            <a:off x="601963" y="989946"/>
            <a:ext cx="11006952" cy="4896678"/>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560"/>
              </a:spcBef>
              <a:spcAft>
                <a:spcPts val="0"/>
              </a:spcAft>
              <a:buClr>
                <a:schemeClr val="dk1"/>
              </a:buClr>
              <a:buSzPts val="2100"/>
              <a:buFont typeface="Noto Sans Symbols"/>
              <a:buChar char="⮚"/>
              <a:defRPr sz="2800" b="0" i="0" u="none" strike="noStrike" cap="none">
                <a:solidFill>
                  <a:schemeClr val="dk1"/>
                </a:solidFill>
                <a:latin typeface="Arial Narrow"/>
                <a:ea typeface="Arial Narrow"/>
                <a:cs typeface="Arial Narrow"/>
                <a:sym typeface="Arial Narrow"/>
              </a:defRPr>
            </a:lvl1pPr>
            <a:lvl2pPr marL="914400" marR="0" lvl="1" indent="-342900" algn="l" rtl="0">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2pPr>
            <a:lvl3pPr marL="1371600" marR="0" lvl="2" indent="-330200" algn="l" rtl="0">
              <a:spcBef>
                <a:spcPts val="640"/>
              </a:spcBef>
              <a:spcAft>
                <a:spcPts val="0"/>
              </a:spcAft>
              <a:buClr>
                <a:schemeClr val="folHlink"/>
              </a:buClr>
              <a:buSzPts val="1600"/>
              <a:buFont typeface="Noto Sans Symbols"/>
              <a:buChar char="■"/>
              <a:defRPr sz="3200" b="0" i="0" u="none" strike="noStrike" cap="none">
                <a:solidFill>
                  <a:schemeClr val="dk1"/>
                </a:solidFill>
                <a:latin typeface="Tahoma"/>
                <a:ea typeface="Tahoma"/>
                <a:cs typeface="Tahoma"/>
                <a:sym typeface="Tahoma"/>
              </a:defRPr>
            </a:lvl3pPr>
            <a:lvl4pPr marL="1828800" marR="0" lvl="3" indent="-321745" algn="l" rtl="0">
              <a:spcBef>
                <a:spcPts val="533"/>
              </a:spcBef>
              <a:spcAft>
                <a:spcPts val="0"/>
              </a:spcAft>
              <a:buClr>
                <a:schemeClr val="accent2"/>
              </a:buClr>
              <a:buSzPts val="1467"/>
              <a:buFont typeface="Noto Sans Symbols"/>
              <a:buChar char="■"/>
              <a:defRPr sz="2667" b="0" i="0" u="none" strike="noStrike" cap="none">
                <a:solidFill>
                  <a:schemeClr val="dk1"/>
                </a:solidFill>
                <a:latin typeface="Tahoma"/>
                <a:ea typeface="Tahoma"/>
                <a:cs typeface="Tahoma"/>
                <a:sym typeface="Tahoma"/>
              </a:defRPr>
            </a:lvl4pPr>
            <a:lvl5pPr marL="2286000" marR="0" lvl="4" indent="-313277" algn="l" rtl="0">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5pPr>
            <a:lvl6pPr marL="2743200" marR="0" lvl="5" indent="-313277" algn="l" rtl="0">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6pPr>
            <a:lvl7pPr marL="3200400" marR="0" lvl="6" indent="-313277" algn="l" rtl="0">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7pPr>
            <a:lvl8pPr marL="3657600" marR="0" lvl="7" indent="-313277" algn="l" rtl="0">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8pPr>
            <a:lvl9pPr marL="4114800" marR="0" lvl="8" indent="-313277" algn="l" rtl="0">
              <a:spcBef>
                <a:spcPts val="533"/>
              </a:spcBef>
              <a:spcAft>
                <a:spcPts val="0"/>
              </a:spcAft>
              <a:buClr>
                <a:schemeClr val="accent1"/>
              </a:buClr>
              <a:buSzPts val="1334"/>
              <a:buFont typeface="Noto Sans Symbols"/>
              <a:buChar char="■"/>
              <a:defRPr sz="2667" b="0" i="0" u="none" strike="noStrike" cap="none">
                <a:solidFill>
                  <a:schemeClr val="dk1"/>
                </a:solidFill>
                <a:latin typeface="Tahoma"/>
                <a:ea typeface="Tahoma"/>
                <a:cs typeface="Tahoma"/>
                <a:sym typeface="Tahoma"/>
              </a:defRPr>
            </a:lvl9pPr>
          </a:lstStyle>
          <a:p>
            <a:endParaRPr dirty="0"/>
          </a:p>
        </p:txBody>
      </p:sp>
      <p:sp>
        <p:nvSpPr>
          <p:cNvPr id="12" name="Google Shape;12;p13"/>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800" b="1" i="0" u="none" strike="noStrike" cap="none">
                <a:solidFill>
                  <a:schemeClr val="lt1"/>
                </a:solidFill>
                <a:latin typeface="Tahoma"/>
                <a:ea typeface="Tahoma"/>
                <a:cs typeface="Tahoma"/>
                <a:sym typeface="Tahoma"/>
              </a:defRPr>
            </a:lvl1pPr>
            <a:lvl2pPr marR="0" lvl="1" algn="l" rtl="0">
              <a:spcBef>
                <a:spcPts val="0"/>
              </a:spcBef>
              <a:spcAft>
                <a:spcPts val="0"/>
              </a:spcAft>
              <a:buSzPts val="1400"/>
              <a:buNone/>
              <a:defRPr sz="4267" b="1" i="0" u="none" strike="noStrike" cap="none">
                <a:solidFill>
                  <a:srgbClr val="F77B0B"/>
                </a:solidFill>
                <a:latin typeface="Tahoma"/>
                <a:ea typeface="Tahoma"/>
                <a:cs typeface="Tahoma"/>
                <a:sym typeface="Tahoma"/>
              </a:defRPr>
            </a:lvl2pPr>
            <a:lvl3pPr marR="0" lvl="2" algn="l" rtl="0">
              <a:spcBef>
                <a:spcPts val="0"/>
              </a:spcBef>
              <a:spcAft>
                <a:spcPts val="0"/>
              </a:spcAft>
              <a:buSzPts val="1400"/>
              <a:buNone/>
              <a:defRPr sz="4267" b="1" i="0" u="none" strike="noStrike" cap="none">
                <a:solidFill>
                  <a:srgbClr val="F77B0B"/>
                </a:solidFill>
                <a:latin typeface="Tahoma"/>
                <a:ea typeface="Tahoma"/>
                <a:cs typeface="Tahoma"/>
                <a:sym typeface="Tahoma"/>
              </a:defRPr>
            </a:lvl3pPr>
            <a:lvl4pPr marR="0" lvl="3" algn="l" rtl="0">
              <a:spcBef>
                <a:spcPts val="0"/>
              </a:spcBef>
              <a:spcAft>
                <a:spcPts val="0"/>
              </a:spcAft>
              <a:buSzPts val="1400"/>
              <a:buNone/>
              <a:defRPr sz="4267" b="1" i="0" u="none" strike="noStrike" cap="none">
                <a:solidFill>
                  <a:srgbClr val="F77B0B"/>
                </a:solidFill>
                <a:latin typeface="Tahoma"/>
                <a:ea typeface="Tahoma"/>
                <a:cs typeface="Tahoma"/>
                <a:sym typeface="Tahoma"/>
              </a:defRPr>
            </a:lvl4pPr>
            <a:lvl5pPr marR="0" lvl="4" algn="l" rtl="0">
              <a:spcBef>
                <a:spcPts val="0"/>
              </a:spcBef>
              <a:spcAft>
                <a:spcPts val="0"/>
              </a:spcAft>
              <a:buSzPts val="1400"/>
              <a:buNone/>
              <a:defRPr sz="4267" b="1" i="0" u="none" strike="noStrike" cap="none">
                <a:solidFill>
                  <a:srgbClr val="F77B0B"/>
                </a:solidFill>
                <a:latin typeface="Tahoma"/>
                <a:ea typeface="Tahoma"/>
                <a:cs typeface="Tahoma"/>
                <a:sym typeface="Tahoma"/>
              </a:defRPr>
            </a:lvl5pPr>
            <a:lvl6pPr marR="0" lvl="5" algn="l" rtl="0">
              <a:spcBef>
                <a:spcPts val="0"/>
              </a:spcBef>
              <a:spcAft>
                <a:spcPts val="0"/>
              </a:spcAft>
              <a:buSzPts val="1400"/>
              <a:buNone/>
              <a:defRPr sz="4267" b="1" i="0" u="none" strike="noStrike" cap="none">
                <a:solidFill>
                  <a:srgbClr val="F77B0B"/>
                </a:solidFill>
                <a:latin typeface="Tahoma"/>
                <a:ea typeface="Tahoma"/>
                <a:cs typeface="Tahoma"/>
                <a:sym typeface="Tahoma"/>
              </a:defRPr>
            </a:lvl6pPr>
            <a:lvl7pPr marR="0" lvl="6" algn="l" rtl="0">
              <a:spcBef>
                <a:spcPts val="0"/>
              </a:spcBef>
              <a:spcAft>
                <a:spcPts val="0"/>
              </a:spcAft>
              <a:buSzPts val="1400"/>
              <a:buNone/>
              <a:defRPr sz="4267" b="1" i="0" u="none" strike="noStrike" cap="none">
                <a:solidFill>
                  <a:srgbClr val="F77B0B"/>
                </a:solidFill>
                <a:latin typeface="Tahoma"/>
                <a:ea typeface="Tahoma"/>
                <a:cs typeface="Tahoma"/>
                <a:sym typeface="Tahoma"/>
              </a:defRPr>
            </a:lvl7pPr>
            <a:lvl8pPr marR="0" lvl="7" algn="l" rtl="0">
              <a:spcBef>
                <a:spcPts val="0"/>
              </a:spcBef>
              <a:spcAft>
                <a:spcPts val="0"/>
              </a:spcAft>
              <a:buSzPts val="1400"/>
              <a:buNone/>
              <a:defRPr sz="4267" b="1" i="0" u="none" strike="noStrike" cap="none">
                <a:solidFill>
                  <a:srgbClr val="F77B0B"/>
                </a:solidFill>
                <a:latin typeface="Tahoma"/>
                <a:ea typeface="Tahoma"/>
                <a:cs typeface="Tahoma"/>
                <a:sym typeface="Tahoma"/>
              </a:defRPr>
            </a:lvl8pPr>
            <a:lvl9pPr marR="0" lvl="8" algn="l" rtl="0">
              <a:spcBef>
                <a:spcPts val="0"/>
              </a:spcBef>
              <a:spcAft>
                <a:spcPts val="0"/>
              </a:spcAft>
              <a:buSzPts val="1400"/>
              <a:buNone/>
              <a:defRPr sz="4267" b="1" i="0" u="none" strike="noStrike" cap="none">
                <a:solidFill>
                  <a:srgbClr val="F77B0B"/>
                </a:solidFill>
                <a:latin typeface="Tahoma"/>
                <a:ea typeface="Tahoma"/>
                <a:cs typeface="Tahoma"/>
                <a:sym typeface="Tahoma"/>
              </a:defRPr>
            </a:lvl9pPr>
          </a:lstStyle>
          <a:p>
            <a:endParaRPr/>
          </a:p>
        </p:txBody>
      </p:sp>
      <p:sp>
        <p:nvSpPr>
          <p:cNvPr id="13" name="Google Shape;13;p13"/>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133" b="0" i="0" u="none" strike="noStrike" cap="none">
                <a:solidFill>
                  <a:schemeClr val="dk1"/>
                </a:solidFill>
                <a:latin typeface="Tahoma"/>
                <a:ea typeface="Tahoma"/>
                <a:cs typeface="Tahoma"/>
                <a:sym typeface="Tahoma"/>
              </a:defRPr>
            </a:lvl1pPr>
            <a:lvl2pPr marL="0" marR="0" lvl="1" indent="0" algn="r" rtl="0">
              <a:spcBef>
                <a:spcPts val="0"/>
              </a:spcBef>
              <a:spcAft>
                <a:spcPts val="0"/>
              </a:spcAft>
              <a:buNone/>
              <a:defRPr sz="2133" b="0" i="0" u="none" strike="noStrike" cap="none">
                <a:solidFill>
                  <a:schemeClr val="dk1"/>
                </a:solidFill>
                <a:latin typeface="Tahoma"/>
                <a:ea typeface="Tahoma"/>
                <a:cs typeface="Tahoma"/>
                <a:sym typeface="Tahoma"/>
              </a:defRPr>
            </a:lvl2pPr>
            <a:lvl3pPr marL="0" marR="0" lvl="2" indent="0" algn="r" rtl="0">
              <a:spcBef>
                <a:spcPts val="0"/>
              </a:spcBef>
              <a:spcAft>
                <a:spcPts val="0"/>
              </a:spcAft>
              <a:buNone/>
              <a:defRPr sz="2133" b="0" i="0" u="none" strike="noStrike" cap="none">
                <a:solidFill>
                  <a:schemeClr val="dk1"/>
                </a:solidFill>
                <a:latin typeface="Tahoma"/>
                <a:ea typeface="Tahoma"/>
                <a:cs typeface="Tahoma"/>
                <a:sym typeface="Tahoma"/>
              </a:defRPr>
            </a:lvl3pPr>
            <a:lvl4pPr marL="0" marR="0" lvl="3" indent="0" algn="r" rtl="0">
              <a:spcBef>
                <a:spcPts val="0"/>
              </a:spcBef>
              <a:spcAft>
                <a:spcPts val="0"/>
              </a:spcAft>
              <a:buNone/>
              <a:defRPr sz="2133" b="0" i="0" u="none" strike="noStrike" cap="none">
                <a:solidFill>
                  <a:schemeClr val="dk1"/>
                </a:solidFill>
                <a:latin typeface="Tahoma"/>
                <a:ea typeface="Tahoma"/>
                <a:cs typeface="Tahoma"/>
                <a:sym typeface="Tahoma"/>
              </a:defRPr>
            </a:lvl4pPr>
            <a:lvl5pPr marL="0" marR="0" lvl="4" indent="0" algn="r" rtl="0">
              <a:spcBef>
                <a:spcPts val="0"/>
              </a:spcBef>
              <a:spcAft>
                <a:spcPts val="0"/>
              </a:spcAft>
              <a:buNone/>
              <a:defRPr sz="2133" b="0" i="0" u="none" strike="noStrike" cap="none">
                <a:solidFill>
                  <a:schemeClr val="dk1"/>
                </a:solidFill>
                <a:latin typeface="Tahoma"/>
                <a:ea typeface="Tahoma"/>
                <a:cs typeface="Tahoma"/>
                <a:sym typeface="Tahoma"/>
              </a:defRPr>
            </a:lvl5pPr>
            <a:lvl6pPr marL="0" marR="0" lvl="5" indent="0" algn="r" rtl="0">
              <a:spcBef>
                <a:spcPts val="0"/>
              </a:spcBef>
              <a:spcAft>
                <a:spcPts val="0"/>
              </a:spcAft>
              <a:buNone/>
              <a:defRPr sz="2133" b="0" i="0" u="none" strike="noStrike" cap="none">
                <a:solidFill>
                  <a:schemeClr val="dk1"/>
                </a:solidFill>
                <a:latin typeface="Tahoma"/>
                <a:ea typeface="Tahoma"/>
                <a:cs typeface="Tahoma"/>
                <a:sym typeface="Tahoma"/>
              </a:defRPr>
            </a:lvl6pPr>
            <a:lvl7pPr marL="0" marR="0" lvl="6" indent="0" algn="r" rtl="0">
              <a:spcBef>
                <a:spcPts val="0"/>
              </a:spcBef>
              <a:spcAft>
                <a:spcPts val="0"/>
              </a:spcAft>
              <a:buNone/>
              <a:defRPr sz="2133" b="0" i="0" u="none" strike="noStrike" cap="none">
                <a:solidFill>
                  <a:schemeClr val="dk1"/>
                </a:solidFill>
                <a:latin typeface="Tahoma"/>
                <a:ea typeface="Tahoma"/>
                <a:cs typeface="Tahoma"/>
                <a:sym typeface="Tahoma"/>
              </a:defRPr>
            </a:lvl7pPr>
            <a:lvl8pPr marL="0" marR="0" lvl="7" indent="0" algn="r" rtl="0">
              <a:spcBef>
                <a:spcPts val="0"/>
              </a:spcBef>
              <a:spcAft>
                <a:spcPts val="0"/>
              </a:spcAft>
              <a:buNone/>
              <a:defRPr sz="2133" b="0" i="0" u="none" strike="noStrike" cap="none">
                <a:solidFill>
                  <a:schemeClr val="dk1"/>
                </a:solidFill>
                <a:latin typeface="Tahoma"/>
                <a:ea typeface="Tahoma"/>
                <a:cs typeface="Tahoma"/>
                <a:sym typeface="Tahoma"/>
              </a:defRPr>
            </a:lvl8pPr>
            <a:lvl9pPr marL="0" marR="0" lvl="8" indent="0" algn="r" rtl="0">
              <a:spcBef>
                <a:spcPts val="0"/>
              </a:spcBef>
              <a:spcAft>
                <a:spcPts val="0"/>
              </a:spcAft>
              <a:buNone/>
              <a:defRPr sz="2133" b="0"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grpSp>
        <p:nvGrpSpPr>
          <p:cNvPr id="14" name="Google Shape;14;p13"/>
          <p:cNvGrpSpPr/>
          <p:nvPr/>
        </p:nvGrpSpPr>
        <p:grpSpPr>
          <a:xfrm>
            <a:off x="177576" y="6503087"/>
            <a:ext cx="1127548" cy="282877"/>
            <a:chOff x="177576" y="6503087"/>
            <a:chExt cx="1127548" cy="282877"/>
          </a:xfrm>
        </p:grpSpPr>
        <p:sp>
          <p:nvSpPr>
            <p:cNvPr id="15" name="Google Shape;15;p13"/>
            <p:cNvSpPr/>
            <p:nvPr/>
          </p:nvSpPr>
          <p:spPr>
            <a:xfrm>
              <a:off x="468035" y="6508965"/>
              <a:ext cx="83708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u="none" strike="noStrike" cap="none">
                  <a:solidFill>
                    <a:schemeClr val="dk1"/>
                  </a:solidFill>
                  <a:latin typeface="Arial"/>
                  <a:ea typeface="Arial"/>
                  <a:cs typeface="Arial"/>
                  <a:sym typeface="Arial"/>
                </a:rPr>
                <a:t>@IITSEC</a:t>
              </a:r>
              <a:endParaRPr/>
            </a:p>
          </p:txBody>
        </p:sp>
        <p:pic>
          <p:nvPicPr>
            <p:cNvPr id="16" name="Google Shape;16;p13" descr="twitterlogosmall.png"/>
            <p:cNvPicPr preferRelativeResize="0"/>
            <p:nvPr/>
          </p:nvPicPr>
          <p:blipFill rotWithShape="1">
            <a:blip r:embed="rId6">
              <a:alphaModFix/>
            </a:blip>
            <a:srcRect/>
            <a:stretch/>
          </p:blipFill>
          <p:spPr>
            <a:xfrm>
              <a:off x="177576" y="6503087"/>
              <a:ext cx="424387" cy="257814"/>
            </a:xfrm>
            <a:prstGeom prst="rect">
              <a:avLst/>
            </a:prstGeom>
            <a:noFill/>
            <a:ln>
              <a:noFill/>
            </a:ln>
          </p:spPr>
        </p:pic>
      </p:grpSp>
      <p:grpSp>
        <p:nvGrpSpPr>
          <p:cNvPr id="17" name="Google Shape;17;p13"/>
          <p:cNvGrpSpPr/>
          <p:nvPr/>
        </p:nvGrpSpPr>
        <p:grpSpPr>
          <a:xfrm>
            <a:off x="1305124" y="6512595"/>
            <a:ext cx="1399716" cy="276999"/>
            <a:chOff x="2207996" y="6472185"/>
            <a:chExt cx="1399716" cy="276999"/>
          </a:xfrm>
        </p:grpSpPr>
        <p:pic>
          <p:nvPicPr>
            <p:cNvPr id="18" name="Google Shape;18;p13" descr="YouTube_icon_block.png"/>
            <p:cNvPicPr preferRelativeResize="0"/>
            <p:nvPr/>
          </p:nvPicPr>
          <p:blipFill rotWithShape="1">
            <a:blip r:embed="rId7">
              <a:alphaModFix/>
            </a:blip>
            <a:srcRect/>
            <a:stretch/>
          </p:blipFill>
          <p:spPr>
            <a:xfrm>
              <a:off x="2207996" y="6485179"/>
              <a:ext cx="334590" cy="250942"/>
            </a:xfrm>
            <a:prstGeom prst="rect">
              <a:avLst/>
            </a:prstGeom>
            <a:noFill/>
            <a:ln>
              <a:noFill/>
            </a:ln>
          </p:spPr>
        </p:pic>
        <p:sp>
          <p:nvSpPr>
            <p:cNvPr id="19" name="Google Shape;19;p13"/>
            <p:cNvSpPr/>
            <p:nvPr/>
          </p:nvSpPr>
          <p:spPr>
            <a:xfrm>
              <a:off x="2513023" y="6472185"/>
              <a:ext cx="109468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err="1">
                  <a:solidFill>
                    <a:schemeClr val="dk1"/>
                  </a:solidFill>
                  <a:latin typeface="Arial"/>
                  <a:ea typeface="Arial"/>
                  <a:cs typeface="Arial"/>
                  <a:sym typeface="Arial"/>
                </a:rPr>
                <a:t>NTSAToday</a:t>
              </a:r>
              <a:endParaRPr sz="1200" b="1" dirty="0">
                <a:solidFill>
                  <a:schemeClr val="dk1"/>
                </a:solidFill>
                <a:latin typeface="Arial"/>
                <a:ea typeface="Arial"/>
                <a:cs typeface="Arial"/>
                <a:sym typeface="Arial"/>
              </a:endParaRPr>
            </a:p>
          </p:txBody>
        </p:sp>
      </p:grpSp>
      <p:pic>
        <p:nvPicPr>
          <p:cNvPr id="20" name="Google Shape;20;p13"/>
          <p:cNvPicPr preferRelativeResize="0"/>
          <p:nvPr/>
        </p:nvPicPr>
        <p:blipFill rotWithShape="1">
          <a:blip r:embed="rId8">
            <a:alphaModFix/>
          </a:blip>
          <a:srcRect/>
          <a:stretch/>
        </p:blipFill>
        <p:spPr>
          <a:xfrm>
            <a:off x="11735242" y="6332858"/>
            <a:ext cx="477078" cy="478270"/>
          </a:xfrm>
          <a:prstGeom prst="rect">
            <a:avLst/>
          </a:prstGeom>
          <a:noFill/>
          <a:ln>
            <a:noFill/>
          </a:ln>
        </p:spPr>
      </p:pic>
      <p:pic>
        <p:nvPicPr>
          <p:cNvPr id="21" name="Google Shape;21;p13" descr="Text, logo&#10;&#10;Description automatically generated"/>
          <p:cNvPicPr preferRelativeResize="0"/>
          <p:nvPr/>
        </p:nvPicPr>
        <p:blipFill rotWithShape="1">
          <a:blip r:embed="rId9">
            <a:alphaModFix/>
          </a:blip>
          <a:srcRect/>
          <a:stretch/>
        </p:blipFill>
        <p:spPr>
          <a:xfrm>
            <a:off x="9937392" y="6352841"/>
            <a:ext cx="1094689" cy="438303"/>
          </a:xfrm>
          <a:prstGeom prst="rect">
            <a:avLst/>
          </a:prstGeom>
          <a:noFill/>
          <a:ln>
            <a:noFill/>
          </a:ln>
        </p:spPr>
      </p:pic>
      <p:sp>
        <p:nvSpPr>
          <p:cNvPr id="22" name="Google Shape;22;p13"/>
          <p:cNvSpPr/>
          <p:nvPr/>
        </p:nvSpPr>
        <p:spPr>
          <a:xfrm>
            <a:off x="0" y="-3316"/>
            <a:ext cx="2397039" cy="708594"/>
          </a:xfrm>
          <a:prstGeom prst="rect">
            <a:avLst/>
          </a:prstGeom>
          <a:gradFill>
            <a:gsLst>
              <a:gs pos="0">
                <a:schemeClr val="dk1"/>
              </a:gs>
              <a:gs pos="18000">
                <a:schemeClr val="dk1"/>
              </a:gs>
              <a:gs pos="72000">
                <a:srgbClr val="000000">
                  <a:alpha val="25098"/>
                </a:srgbClr>
              </a:gs>
              <a:gs pos="100000">
                <a:srgbClr val="000000">
                  <a:alpha val="0"/>
                </a:srgbClr>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ahoma"/>
              <a:buNone/>
            </a:pPr>
            <a:endParaRPr sz="2400" b="0" i="0" u="none" strike="noStrike" cap="none">
              <a:solidFill>
                <a:schemeClr val="dk1"/>
              </a:solidFill>
              <a:latin typeface="Tahoma"/>
              <a:ea typeface="Tahoma"/>
              <a:cs typeface="Tahoma"/>
              <a:sym typeface="Tahoma"/>
            </a:endParaRPr>
          </a:p>
        </p:txBody>
      </p:sp>
      <p:pic>
        <p:nvPicPr>
          <p:cNvPr id="23" name="Google Shape;23;p13"/>
          <p:cNvPicPr preferRelativeResize="0"/>
          <p:nvPr/>
        </p:nvPicPr>
        <p:blipFill rotWithShape="1">
          <a:blip r:embed="rId10">
            <a:alphaModFix/>
          </a:blip>
          <a:srcRect/>
          <a:stretch/>
        </p:blipFill>
        <p:spPr>
          <a:xfrm>
            <a:off x="30290" y="0"/>
            <a:ext cx="753282" cy="95855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mailto:jborders@shadowboxtraining.com"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mailto:mjalaeian@shadowboxtraining.com"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
          <p:cNvSpPr txBox="1">
            <a:spLocks noGrp="1"/>
          </p:cNvSpPr>
          <p:nvPr>
            <p:ph type="body" idx="1"/>
          </p:nvPr>
        </p:nvSpPr>
        <p:spPr>
          <a:xfrm>
            <a:off x="871100" y="1858352"/>
            <a:ext cx="10449900" cy="1723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100"/>
              <a:buNone/>
            </a:pPr>
            <a:endParaRPr/>
          </a:p>
          <a:p>
            <a:pPr marL="0" lvl="0" indent="0" algn="ctr" rtl="0">
              <a:spcBef>
                <a:spcPts val="0"/>
              </a:spcBef>
              <a:spcAft>
                <a:spcPts val="0"/>
              </a:spcAft>
              <a:buSzPts val="2100"/>
              <a:buNone/>
            </a:pPr>
            <a:r>
              <a:rPr lang="en-US"/>
              <a:t>Designing Effective, Efficient, and Engaging Training to Accelerate Expertise</a:t>
            </a:r>
            <a:endParaRPr b="0"/>
          </a:p>
          <a:p>
            <a:pPr marL="0" lvl="0" indent="0" algn="ctr" rtl="0">
              <a:spcBef>
                <a:spcPts val="560"/>
              </a:spcBef>
              <a:spcAft>
                <a:spcPts val="0"/>
              </a:spcAft>
              <a:buSzPts val="2100"/>
              <a:buNone/>
            </a:pPr>
            <a:br>
              <a:rPr lang="en-US"/>
            </a:br>
            <a:endParaRPr sz="2000">
              <a:solidFill>
                <a:srgbClr val="00B050"/>
              </a:solidFill>
            </a:endParaRPr>
          </a:p>
          <a:p>
            <a:pPr marL="0" lvl="0" indent="0" algn="ctr" rtl="0">
              <a:spcBef>
                <a:spcPts val="560"/>
              </a:spcBef>
              <a:spcAft>
                <a:spcPts val="0"/>
              </a:spcAft>
              <a:buSzPts val="2100"/>
              <a:buNone/>
            </a:pPr>
            <a:endParaRPr/>
          </a:p>
          <a:p>
            <a:pPr marL="0" lvl="0" indent="0" algn="ctr" rtl="0">
              <a:spcBef>
                <a:spcPts val="560"/>
              </a:spcBef>
              <a:spcAft>
                <a:spcPts val="0"/>
              </a:spcAft>
              <a:buSzPts val="2100"/>
              <a:buNone/>
            </a:pPr>
            <a:endParaRPr/>
          </a:p>
        </p:txBody>
      </p:sp>
      <p:sp>
        <p:nvSpPr>
          <p:cNvPr id="54" name="Google Shape;54;p1"/>
          <p:cNvSpPr txBox="1">
            <a:spLocks noGrp="1"/>
          </p:cNvSpPr>
          <p:nvPr>
            <p:ph type="body" idx="2"/>
          </p:nvPr>
        </p:nvSpPr>
        <p:spPr>
          <a:xfrm>
            <a:off x="1623862" y="4437948"/>
            <a:ext cx="8478838" cy="1934127"/>
          </a:xfrm>
          <a:prstGeom prst="rect">
            <a:avLst/>
          </a:prstGeom>
          <a:noFill/>
          <a:ln>
            <a:noFill/>
          </a:ln>
        </p:spPr>
        <p:txBody>
          <a:bodyPr spcFirstLastPara="1" wrap="square" lIns="91425" tIns="45700" rIns="91425" bIns="45700" anchor="t" anchorCtr="0">
            <a:noAutofit/>
          </a:bodyPr>
          <a:lstStyle/>
          <a:p>
            <a:pPr marL="0" lvl="0" indent="0" algn="ctr" rtl="0">
              <a:spcBef>
                <a:spcPts val="360"/>
              </a:spcBef>
              <a:spcAft>
                <a:spcPts val="0"/>
              </a:spcAft>
              <a:buNone/>
            </a:pPr>
            <a:r>
              <a:rPr lang="en-US" sz="2400" b="1" dirty="0"/>
              <a:t>Gary Klein, Ph.D., ShadowBox Training LLC</a:t>
            </a:r>
          </a:p>
          <a:p>
            <a:pPr marL="0" lvl="0" indent="0" algn="ctr" rtl="0">
              <a:spcBef>
                <a:spcPts val="360"/>
              </a:spcBef>
              <a:spcAft>
                <a:spcPts val="0"/>
              </a:spcAft>
              <a:buClr>
                <a:schemeClr val="dk1"/>
              </a:buClr>
              <a:buSzPts val="1100"/>
              <a:buFont typeface="Arial"/>
              <a:buNone/>
            </a:pPr>
            <a:r>
              <a:rPr lang="en-US" sz="2400" b="1" dirty="0"/>
              <a:t>John Schmitt, ShadowBox Training LLC</a:t>
            </a:r>
          </a:p>
          <a:p>
            <a:pPr marL="0" indent="0">
              <a:spcBef>
                <a:spcPts val="360"/>
              </a:spcBef>
              <a:buSzPts val="1100"/>
            </a:pPr>
            <a:r>
              <a:rPr lang="en-US" sz="2400" b="1" dirty="0"/>
              <a:t>Reza Jalaeian, Ph.D., ShadowBox Training LLC</a:t>
            </a:r>
          </a:p>
          <a:p>
            <a:pPr marL="0" lvl="0" indent="0" algn="ctr" rtl="0">
              <a:spcBef>
                <a:spcPts val="360"/>
              </a:spcBef>
              <a:spcAft>
                <a:spcPts val="0"/>
              </a:spcAft>
              <a:buClr>
                <a:schemeClr val="dk1"/>
              </a:buClr>
              <a:buSzPts val="1100"/>
              <a:buFont typeface="Arial"/>
              <a:buNone/>
            </a:pPr>
            <a:endParaRPr lang="en-US" sz="2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3b4c7cf616_1_262"/>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Case Study: Group Leadership Training</a:t>
            </a:r>
            <a:endParaRPr/>
          </a:p>
        </p:txBody>
      </p:sp>
      <p:sp>
        <p:nvSpPr>
          <p:cNvPr id="131" name="Google Shape;131;g13b4c7cf616_1_262"/>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a:t>Context:</a:t>
            </a:r>
            <a:endParaRPr/>
          </a:p>
          <a:p>
            <a:pPr marL="914400" lvl="1" indent="-314325" algn="l" rtl="0">
              <a:spcBef>
                <a:spcPts val="0"/>
              </a:spcBef>
              <a:spcAft>
                <a:spcPts val="0"/>
              </a:spcAft>
              <a:buSzPts val="1350"/>
              <a:buChar char="○"/>
            </a:pPr>
            <a:r>
              <a:rPr lang="en-US"/>
              <a:t>community volunteer</a:t>
            </a:r>
            <a:endParaRPr/>
          </a:p>
          <a:p>
            <a:pPr marL="457200" lvl="0" indent="-314325" algn="l" rtl="0">
              <a:spcBef>
                <a:spcPts val="0"/>
              </a:spcBef>
              <a:spcAft>
                <a:spcPts val="0"/>
              </a:spcAft>
              <a:buSzPts val="1350"/>
              <a:buChar char="●"/>
            </a:pPr>
            <a:r>
              <a:rPr lang="en-US"/>
              <a:t>Problem:</a:t>
            </a:r>
            <a:endParaRPr/>
          </a:p>
          <a:p>
            <a:pPr marL="914400" lvl="1" indent="-314325" algn="l" rtl="0">
              <a:spcBef>
                <a:spcPts val="0"/>
              </a:spcBef>
              <a:spcAft>
                <a:spcPts val="0"/>
              </a:spcAft>
              <a:buSzPts val="1350"/>
              <a:buChar char="○"/>
            </a:pPr>
            <a:r>
              <a:rPr lang="en-US"/>
              <a:t>rising neighborhood crime rates</a:t>
            </a:r>
            <a:endParaRPr/>
          </a:p>
          <a:p>
            <a:pPr marL="457200" lvl="0" indent="-314325" algn="l" rtl="0">
              <a:spcBef>
                <a:spcPts val="0"/>
              </a:spcBef>
              <a:spcAft>
                <a:spcPts val="0"/>
              </a:spcAft>
              <a:buSzPts val="1350"/>
              <a:buChar char="●"/>
            </a:pPr>
            <a:r>
              <a:rPr lang="en-US"/>
              <a:t>Need:</a:t>
            </a:r>
            <a:endParaRPr/>
          </a:p>
          <a:p>
            <a:pPr marL="914400" lvl="1" indent="-314325" algn="l" rtl="0">
              <a:spcBef>
                <a:spcPts val="0"/>
              </a:spcBef>
              <a:spcAft>
                <a:spcPts val="0"/>
              </a:spcAft>
              <a:buSzPts val="1350"/>
              <a:buChar char="○"/>
            </a:pPr>
            <a:r>
              <a:rPr lang="en-US"/>
              <a:t>preparing Neighborhood Crime Watch group leaders</a:t>
            </a:r>
            <a:endParaRPr/>
          </a:p>
          <a:p>
            <a:pPr marL="457200" lvl="0" indent="-314325" algn="l" rtl="0">
              <a:spcBef>
                <a:spcPts val="0"/>
              </a:spcBef>
              <a:spcAft>
                <a:spcPts val="0"/>
              </a:spcAft>
              <a:buSzPts val="1350"/>
              <a:buChar char="●"/>
            </a:pPr>
            <a:r>
              <a:rPr lang="en-US"/>
              <a:t>Stakeholder</a:t>
            </a:r>
            <a:endParaRPr/>
          </a:p>
          <a:p>
            <a:pPr marL="914400" lvl="1" indent="-314325" algn="l" rtl="0">
              <a:spcBef>
                <a:spcPts val="0"/>
              </a:spcBef>
              <a:spcAft>
                <a:spcPts val="0"/>
              </a:spcAft>
              <a:buSzPts val="1350"/>
              <a:buChar char="○"/>
            </a:pPr>
            <a:r>
              <a:rPr lang="en-US"/>
              <a:t>state department of law enforcement</a:t>
            </a:r>
            <a:endParaRPr/>
          </a:p>
          <a:p>
            <a:pPr marL="0" lvl="0" indent="0" algn="l" rtl="0">
              <a:spcBef>
                <a:spcPts val="36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13b4c7cf616_1_268"/>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Performance Analysis</a:t>
            </a:r>
            <a:endParaRPr/>
          </a:p>
        </p:txBody>
      </p:sp>
      <p:sp>
        <p:nvSpPr>
          <p:cNvPr id="138" name="Google Shape;138;g13b4c7cf616_1_268"/>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dirty="0"/>
              <a:t>Task Force One: Statewide PA of Neighborhood Policing</a:t>
            </a:r>
            <a:endParaRPr dirty="0"/>
          </a:p>
          <a:p>
            <a:pPr marL="914400" lvl="1" indent="-314325" algn="l" rtl="0">
              <a:spcBef>
                <a:spcPts val="0"/>
              </a:spcBef>
              <a:spcAft>
                <a:spcPts val="0"/>
              </a:spcAft>
              <a:buSzPts val="1350"/>
              <a:buChar char="○"/>
            </a:pPr>
            <a:r>
              <a:rPr lang="en-US" b="1" dirty="0"/>
              <a:t>Investigating the problem</a:t>
            </a:r>
            <a:endParaRPr b="1" dirty="0"/>
          </a:p>
          <a:p>
            <a:pPr marL="1371600" lvl="2" indent="-292100" algn="l" rtl="0">
              <a:spcBef>
                <a:spcPts val="0"/>
              </a:spcBef>
              <a:spcAft>
                <a:spcPts val="0"/>
              </a:spcAft>
              <a:buSzPts val="1000"/>
              <a:buChar char="■"/>
            </a:pPr>
            <a:r>
              <a:rPr lang="en-US" dirty="0"/>
              <a:t>Identified disparities between ideal community policing levels and the actual level of policing. </a:t>
            </a:r>
            <a:endParaRPr dirty="0"/>
          </a:p>
          <a:p>
            <a:pPr marL="1371600" lvl="2" indent="-292100" algn="l" rtl="0">
              <a:spcBef>
                <a:spcPts val="0"/>
              </a:spcBef>
              <a:spcAft>
                <a:spcPts val="0"/>
              </a:spcAft>
              <a:buSzPts val="1000"/>
              <a:buChar char="■"/>
            </a:pPr>
            <a:r>
              <a:rPr lang="en-US" dirty="0"/>
              <a:t>conducted a thorough analysis of resources available to local police departments.</a:t>
            </a:r>
            <a:endParaRPr dirty="0"/>
          </a:p>
          <a:p>
            <a:pPr marL="1371600" lvl="2" indent="-292100" algn="l" rtl="0">
              <a:spcBef>
                <a:spcPts val="0"/>
              </a:spcBef>
              <a:spcAft>
                <a:spcPts val="0"/>
              </a:spcAft>
              <a:buSzPts val="1000"/>
              <a:buChar char="■"/>
            </a:pPr>
            <a:r>
              <a:rPr lang="en-US" dirty="0"/>
              <a:t>conducted an analysis of operational constraints.</a:t>
            </a:r>
            <a:endParaRPr dirty="0"/>
          </a:p>
          <a:p>
            <a:pPr marL="914400" lvl="1" indent="-314325" algn="l" rtl="0">
              <a:spcBef>
                <a:spcPts val="0"/>
              </a:spcBef>
              <a:spcAft>
                <a:spcPts val="0"/>
              </a:spcAft>
              <a:buSzPts val="1350"/>
              <a:buChar char="○"/>
            </a:pPr>
            <a:r>
              <a:rPr lang="en-US" b="1" dirty="0"/>
              <a:t>Proposing a solution</a:t>
            </a:r>
            <a:endParaRPr b="1" dirty="0"/>
          </a:p>
          <a:p>
            <a:pPr marL="1371600" lvl="2" indent="-292100" algn="l" rtl="0">
              <a:spcBef>
                <a:spcPts val="0"/>
              </a:spcBef>
              <a:spcAft>
                <a:spcPts val="0"/>
              </a:spcAft>
              <a:buSzPts val="1000"/>
              <a:buChar char="■"/>
            </a:pPr>
            <a:r>
              <a:rPr lang="en-US" dirty="0"/>
              <a:t>increasing support for Neighborhood Crime Watch (NCW) organizations.</a:t>
            </a:r>
            <a:endParaRPr dirty="0"/>
          </a:p>
          <a:p>
            <a:pPr marL="1371600" lvl="0" indent="0" algn="l" rtl="0">
              <a:spcBef>
                <a:spcPts val="360"/>
              </a:spcBef>
              <a:spcAft>
                <a:spcPts val="0"/>
              </a:spcAft>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13b4c7cf616_1_275"/>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Need Assessment</a:t>
            </a:r>
            <a:endParaRPr/>
          </a:p>
        </p:txBody>
      </p:sp>
      <p:sp>
        <p:nvSpPr>
          <p:cNvPr id="145" name="Google Shape;145;g13b4c7cf616_1_275"/>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dirty="0"/>
              <a:t>Task Force Two: NA for Neighborhood Crime Watch Organizations</a:t>
            </a:r>
            <a:endParaRPr dirty="0"/>
          </a:p>
          <a:p>
            <a:pPr marL="914400" lvl="1" indent="-314325" algn="l" rtl="0">
              <a:spcBef>
                <a:spcPts val="0"/>
              </a:spcBef>
              <a:spcAft>
                <a:spcPts val="0"/>
              </a:spcAft>
              <a:buSzPts val="1350"/>
              <a:buChar char="○"/>
            </a:pPr>
            <a:r>
              <a:rPr lang="en-US" dirty="0"/>
              <a:t>determine how to increase the number of active NCW organizations within an area. </a:t>
            </a:r>
            <a:endParaRPr dirty="0"/>
          </a:p>
          <a:p>
            <a:pPr marL="914400" lvl="1" indent="-314325" algn="l" rtl="0">
              <a:spcBef>
                <a:spcPts val="0"/>
              </a:spcBef>
              <a:spcAft>
                <a:spcPts val="0"/>
              </a:spcAft>
              <a:buSzPts val="1350"/>
              <a:buChar char="○"/>
            </a:pPr>
            <a:r>
              <a:rPr lang="en-US" dirty="0"/>
              <a:t>improve the effectiveness of existing organizations.</a:t>
            </a:r>
            <a:endParaRPr dirty="0"/>
          </a:p>
          <a:p>
            <a:pPr marL="914400" lvl="1" indent="-314325" algn="l" rtl="0">
              <a:spcBef>
                <a:spcPts val="0"/>
              </a:spcBef>
              <a:spcAft>
                <a:spcPts val="0"/>
              </a:spcAft>
              <a:buSzPts val="1350"/>
              <a:buChar char="○"/>
            </a:pPr>
            <a:r>
              <a:rPr lang="en-US" dirty="0"/>
              <a:t>Findings:</a:t>
            </a:r>
            <a:endParaRPr dirty="0"/>
          </a:p>
          <a:p>
            <a:pPr marL="1371600" lvl="2" indent="-292100" algn="l" rtl="0">
              <a:spcBef>
                <a:spcPts val="0"/>
              </a:spcBef>
              <a:spcAft>
                <a:spcPts val="0"/>
              </a:spcAft>
              <a:buSzPts val="1000"/>
              <a:buChar char="■"/>
            </a:pPr>
            <a:r>
              <a:rPr lang="en-US" dirty="0"/>
              <a:t>1) the NCW leader was the key person in determining the effectiveness of NCW groups.</a:t>
            </a:r>
            <a:endParaRPr dirty="0"/>
          </a:p>
          <a:p>
            <a:pPr marL="1371600" lvl="2" indent="-292100" algn="l" rtl="0">
              <a:spcBef>
                <a:spcPts val="0"/>
              </a:spcBef>
              <a:spcAft>
                <a:spcPts val="0"/>
              </a:spcAft>
              <a:buSzPts val="1000"/>
              <a:buChar char="■"/>
            </a:pPr>
            <a:r>
              <a:rPr lang="en-US" dirty="0"/>
              <a:t>2) leaders of the most effective groups had well-developed group discussion leadership skills (desired status).</a:t>
            </a:r>
            <a:endParaRPr dirty="0"/>
          </a:p>
          <a:p>
            <a:pPr marL="1371600" lvl="2" indent="-292100" algn="l" rtl="0">
              <a:spcBef>
                <a:spcPts val="0"/>
              </a:spcBef>
              <a:spcAft>
                <a:spcPts val="0"/>
              </a:spcAft>
              <a:buSzPts val="1000"/>
              <a:buChar char="■"/>
            </a:pPr>
            <a:r>
              <a:rPr lang="en-US" dirty="0"/>
              <a:t>3) there was a chronic deficit of effective NCW leaders (actual status).</a:t>
            </a:r>
            <a:endParaRPr dirty="0"/>
          </a:p>
          <a:p>
            <a:pPr marL="0" lvl="0" indent="0" algn="l" rtl="0">
              <a:spcBef>
                <a:spcPts val="360"/>
              </a:spcBef>
              <a:spcAft>
                <a:spcPts val="0"/>
              </a:spcAft>
              <a:buNone/>
            </a:pPr>
            <a:endParaRPr dirty="0"/>
          </a:p>
          <a:p>
            <a:pPr marL="0" lvl="0" indent="0" algn="ctr" rtl="0">
              <a:spcBef>
                <a:spcPts val="360"/>
              </a:spcBef>
              <a:spcAft>
                <a:spcPts val="0"/>
              </a:spcAft>
              <a:buNone/>
            </a:pPr>
            <a:r>
              <a:rPr lang="en-US" dirty="0">
                <a:solidFill>
                  <a:srgbClr val="FF0000"/>
                </a:solidFill>
              </a:rPr>
              <a:t>Need = develop training for NCW leader volunteers throughout the state</a:t>
            </a:r>
            <a:endParaRPr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3ba0ebd00f_0_0"/>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Goal Statement Features</a:t>
            </a:r>
            <a:endParaRPr/>
          </a:p>
        </p:txBody>
      </p:sp>
      <p:sp>
        <p:nvSpPr>
          <p:cNvPr id="152" name="Google Shape;152;g13ba0ebd00f_0_0"/>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a:t>A goal statement should include (Dick et al., 2005):</a:t>
            </a:r>
            <a:endParaRPr/>
          </a:p>
          <a:p>
            <a:pPr marL="914400" lvl="1" indent="-314325" algn="l" rtl="0">
              <a:spcBef>
                <a:spcPts val="0"/>
              </a:spcBef>
              <a:spcAft>
                <a:spcPts val="0"/>
              </a:spcAft>
              <a:buSzPts val="1350"/>
              <a:buChar char="○"/>
            </a:pPr>
            <a:r>
              <a:rPr lang="en-US"/>
              <a:t>(a) the learners, </a:t>
            </a:r>
            <a:endParaRPr/>
          </a:p>
          <a:p>
            <a:pPr marL="914400" lvl="1" indent="-314325" algn="l" rtl="0">
              <a:spcBef>
                <a:spcPts val="0"/>
              </a:spcBef>
              <a:spcAft>
                <a:spcPts val="0"/>
              </a:spcAft>
              <a:buSzPts val="1350"/>
              <a:buChar char="○"/>
            </a:pPr>
            <a:r>
              <a:rPr lang="en-US"/>
              <a:t>(b) what the learners will be able to do in the performance context, </a:t>
            </a:r>
            <a:endParaRPr/>
          </a:p>
          <a:p>
            <a:pPr marL="914400" lvl="1" indent="-314325" algn="l" rtl="0">
              <a:spcBef>
                <a:spcPts val="0"/>
              </a:spcBef>
              <a:spcAft>
                <a:spcPts val="0"/>
              </a:spcAft>
              <a:buSzPts val="1350"/>
              <a:buChar char="○"/>
            </a:pPr>
            <a:r>
              <a:rPr lang="en-US"/>
              <a:t>(c) the performance context in which the skills will be applied,</a:t>
            </a:r>
            <a:endParaRPr/>
          </a:p>
          <a:p>
            <a:pPr marL="914400" lvl="1" indent="-314325" algn="l" rtl="0">
              <a:spcBef>
                <a:spcPts val="0"/>
              </a:spcBef>
              <a:spcAft>
                <a:spcPts val="0"/>
              </a:spcAft>
              <a:buSzPts val="1350"/>
              <a:buChar char="○"/>
            </a:pPr>
            <a:r>
              <a:rPr lang="en-US"/>
              <a:t>(d) the tools that will be available to the learners in the performance context </a:t>
            </a:r>
            <a:endParaRPr/>
          </a:p>
          <a:p>
            <a:pPr marL="0" lvl="0" indent="0" algn="l" rtl="0">
              <a:spcBef>
                <a:spcPts val="360"/>
              </a:spcBef>
              <a:spcAft>
                <a:spcPts val="0"/>
              </a:spcAft>
              <a:buNone/>
            </a:pPr>
            <a:endParaRPr/>
          </a:p>
          <a:p>
            <a:pPr marL="0" lvl="0" indent="0" algn="ctr" rtl="0">
              <a:spcBef>
                <a:spcPts val="360"/>
              </a:spcBef>
              <a:spcAft>
                <a:spcPts val="0"/>
              </a:spcAft>
              <a:buNone/>
            </a:pPr>
            <a:endParaRPr>
              <a:highlight>
                <a:srgbClr val="FFFF00"/>
              </a:highlight>
            </a:endParaRPr>
          </a:p>
          <a:p>
            <a:pPr marL="0" lvl="0" indent="0" algn="ctr" rtl="0">
              <a:spcBef>
                <a:spcPts val="360"/>
              </a:spcBef>
              <a:spcAft>
                <a:spcPts val="0"/>
              </a:spcAft>
              <a:buNone/>
            </a:pPr>
            <a:r>
              <a:rPr lang="en-US">
                <a:highlight>
                  <a:srgbClr val="FFFF00"/>
                </a:highlight>
              </a:rPr>
              <a:t>The Acme call center</a:t>
            </a:r>
            <a:r>
              <a:rPr lang="en-US"/>
              <a:t> </a:t>
            </a:r>
            <a:r>
              <a:rPr lang="en-US">
                <a:highlight>
                  <a:srgbClr val="FF9900"/>
                </a:highlight>
              </a:rPr>
              <a:t>operators</a:t>
            </a:r>
            <a:r>
              <a:rPr lang="en-US"/>
              <a:t> will be able to use the </a:t>
            </a:r>
            <a:r>
              <a:rPr lang="en-US">
                <a:highlight>
                  <a:srgbClr val="6D9EEB"/>
                </a:highlight>
              </a:rPr>
              <a:t>Client Helper Support System</a:t>
            </a:r>
            <a:r>
              <a:rPr lang="en-US"/>
              <a:t> </a:t>
            </a:r>
            <a:r>
              <a:rPr lang="en-US">
                <a:highlight>
                  <a:srgbClr val="93C47D"/>
                </a:highlight>
              </a:rPr>
              <a:t>to provide information to customers </a:t>
            </a:r>
            <a:r>
              <a:rPr lang="en-US"/>
              <a:t>who contact the call center.</a:t>
            </a:r>
            <a:endParaRPr/>
          </a:p>
          <a:p>
            <a:pPr marL="0" lvl="0" indent="0" algn="ctr"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cxnSp>
        <p:nvCxnSpPr>
          <p:cNvPr id="153" name="Google Shape;153;g13ba0ebd00f_0_0"/>
          <p:cNvCxnSpPr/>
          <p:nvPr/>
        </p:nvCxnSpPr>
        <p:spPr>
          <a:xfrm flipH="1">
            <a:off x="1225325" y="4322400"/>
            <a:ext cx="170100" cy="714900"/>
          </a:xfrm>
          <a:prstGeom prst="straightConnector1">
            <a:avLst/>
          </a:prstGeom>
          <a:noFill/>
          <a:ln w="38100" cap="flat" cmpd="sng">
            <a:solidFill>
              <a:schemeClr val="dk1"/>
            </a:solidFill>
            <a:prstDash val="solid"/>
            <a:round/>
            <a:headEnd type="none" w="med" len="med"/>
            <a:tailEnd type="triangle" w="med" len="med"/>
          </a:ln>
        </p:spPr>
      </p:cxnSp>
      <p:sp>
        <p:nvSpPr>
          <p:cNvPr id="154" name="Google Shape;154;g13ba0ebd00f_0_0"/>
          <p:cNvSpPr txBox="1"/>
          <p:nvPr/>
        </p:nvSpPr>
        <p:spPr>
          <a:xfrm>
            <a:off x="548200" y="5037300"/>
            <a:ext cx="1055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Arial Narrow"/>
                <a:ea typeface="Arial Narrow"/>
                <a:cs typeface="Arial Narrow"/>
                <a:sym typeface="Arial Narrow"/>
              </a:rPr>
              <a:t>Context</a:t>
            </a:r>
            <a:endParaRPr sz="2000">
              <a:latin typeface="Arial Narrow"/>
              <a:ea typeface="Arial Narrow"/>
              <a:cs typeface="Arial Narrow"/>
              <a:sym typeface="Arial Narrow"/>
            </a:endParaRPr>
          </a:p>
        </p:txBody>
      </p:sp>
      <p:cxnSp>
        <p:nvCxnSpPr>
          <p:cNvPr id="155" name="Google Shape;155;g13ba0ebd00f_0_0"/>
          <p:cNvCxnSpPr/>
          <p:nvPr/>
        </p:nvCxnSpPr>
        <p:spPr>
          <a:xfrm rot="10800000" flipH="1">
            <a:off x="3896975" y="3641775"/>
            <a:ext cx="816900" cy="357300"/>
          </a:xfrm>
          <a:prstGeom prst="straightConnector1">
            <a:avLst/>
          </a:prstGeom>
          <a:noFill/>
          <a:ln w="38100" cap="flat" cmpd="sng">
            <a:solidFill>
              <a:schemeClr val="dk1"/>
            </a:solidFill>
            <a:prstDash val="solid"/>
            <a:round/>
            <a:headEnd type="none" w="med" len="med"/>
            <a:tailEnd type="triangle" w="med" len="med"/>
          </a:ln>
        </p:spPr>
      </p:cxnSp>
      <p:sp>
        <p:nvSpPr>
          <p:cNvPr id="156" name="Google Shape;156;g13ba0ebd00f_0_0"/>
          <p:cNvSpPr txBox="1"/>
          <p:nvPr/>
        </p:nvSpPr>
        <p:spPr>
          <a:xfrm>
            <a:off x="4713875" y="3337975"/>
            <a:ext cx="1055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Arial Narrow"/>
                <a:ea typeface="Arial Narrow"/>
                <a:cs typeface="Arial Narrow"/>
                <a:sym typeface="Arial Narrow"/>
              </a:rPr>
              <a:t>Learners</a:t>
            </a:r>
            <a:endParaRPr sz="2000">
              <a:latin typeface="Arial Narrow"/>
              <a:ea typeface="Arial Narrow"/>
              <a:cs typeface="Arial Narrow"/>
              <a:sym typeface="Arial Narrow"/>
            </a:endParaRPr>
          </a:p>
        </p:txBody>
      </p:sp>
      <p:cxnSp>
        <p:nvCxnSpPr>
          <p:cNvPr id="157" name="Google Shape;157;g13ba0ebd00f_0_0"/>
          <p:cNvCxnSpPr/>
          <p:nvPr/>
        </p:nvCxnSpPr>
        <p:spPr>
          <a:xfrm flipH="1">
            <a:off x="3522725" y="4763375"/>
            <a:ext cx="374400" cy="648300"/>
          </a:xfrm>
          <a:prstGeom prst="straightConnector1">
            <a:avLst/>
          </a:prstGeom>
          <a:noFill/>
          <a:ln w="38100" cap="flat" cmpd="sng">
            <a:solidFill>
              <a:schemeClr val="dk1"/>
            </a:solidFill>
            <a:prstDash val="solid"/>
            <a:round/>
            <a:headEnd type="none" w="med" len="med"/>
            <a:tailEnd type="triangle" w="med" len="med"/>
          </a:ln>
        </p:spPr>
      </p:cxnSp>
      <p:sp>
        <p:nvSpPr>
          <p:cNvPr id="158" name="Google Shape;158;g13ba0ebd00f_0_0"/>
          <p:cNvSpPr txBox="1"/>
          <p:nvPr/>
        </p:nvSpPr>
        <p:spPr>
          <a:xfrm>
            <a:off x="3199325" y="5428475"/>
            <a:ext cx="136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Arial Narrow"/>
                <a:ea typeface="Arial Narrow"/>
                <a:cs typeface="Arial Narrow"/>
                <a:sym typeface="Arial Narrow"/>
              </a:rPr>
              <a:t>performance</a:t>
            </a:r>
            <a:endParaRPr sz="2000">
              <a:latin typeface="Arial Narrow"/>
              <a:ea typeface="Arial Narrow"/>
              <a:cs typeface="Arial Narrow"/>
              <a:sym typeface="Arial Narrow"/>
            </a:endParaRPr>
          </a:p>
        </p:txBody>
      </p:sp>
      <p:sp>
        <p:nvSpPr>
          <p:cNvPr id="159" name="Google Shape;159;g13ba0ebd00f_0_0"/>
          <p:cNvSpPr txBox="1"/>
          <p:nvPr/>
        </p:nvSpPr>
        <p:spPr>
          <a:xfrm>
            <a:off x="9444650" y="3182700"/>
            <a:ext cx="1055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Arial Narrow"/>
                <a:ea typeface="Arial Narrow"/>
                <a:cs typeface="Arial Narrow"/>
                <a:sym typeface="Arial Narrow"/>
              </a:rPr>
              <a:t>Tool</a:t>
            </a:r>
            <a:endParaRPr sz="2000">
              <a:latin typeface="Arial Narrow"/>
              <a:ea typeface="Arial Narrow"/>
              <a:cs typeface="Arial Narrow"/>
              <a:sym typeface="Arial Narrow"/>
            </a:endParaRPr>
          </a:p>
        </p:txBody>
      </p:sp>
      <p:cxnSp>
        <p:nvCxnSpPr>
          <p:cNvPr id="160" name="Google Shape;160;g13ba0ebd00f_0_0"/>
          <p:cNvCxnSpPr/>
          <p:nvPr/>
        </p:nvCxnSpPr>
        <p:spPr>
          <a:xfrm rot="10800000" flipH="1">
            <a:off x="8877950" y="3488575"/>
            <a:ext cx="566700" cy="44190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3b4c7cf616_1_140"/>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Conduct Instructional Analysis</a:t>
            </a:r>
            <a:endParaRPr/>
          </a:p>
        </p:txBody>
      </p:sp>
      <p:sp>
        <p:nvSpPr>
          <p:cNvPr id="167" name="Google Shape;167;g13b4c7cf616_1_140"/>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dirty="0"/>
              <a:t>Also called “</a:t>
            </a:r>
            <a:r>
              <a:rPr lang="en-US" b="1" dirty="0"/>
              <a:t>Goal Analysis</a:t>
            </a:r>
            <a:r>
              <a:rPr lang="en-US" dirty="0"/>
              <a:t>”.</a:t>
            </a:r>
            <a:endParaRPr dirty="0"/>
          </a:p>
          <a:p>
            <a:pPr marL="457200" lvl="0" indent="-314325" algn="l" rtl="0">
              <a:spcBef>
                <a:spcPts val="0"/>
              </a:spcBef>
              <a:spcAft>
                <a:spcPts val="0"/>
              </a:spcAft>
              <a:buSzPts val="1350"/>
              <a:buChar char="●"/>
            </a:pPr>
            <a:r>
              <a:rPr lang="en-US" dirty="0"/>
              <a:t>The </a:t>
            </a:r>
            <a:r>
              <a:rPr lang="en-US" b="1" dirty="0"/>
              <a:t>purpose</a:t>
            </a:r>
            <a:r>
              <a:rPr lang="en-US" dirty="0"/>
              <a:t> is to identify the skills and knowledge.</a:t>
            </a:r>
            <a:endParaRPr dirty="0"/>
          </a:p>
          <a:p>
            <a:pPr marL="457200" lvl="0" indent="-314325" algn="l" rtl="0">
              <a:spcBef>
                <a:spcPts val="0"/>
              </a:spcBef>
              <a:spcAft>
                <a:spcPts val="0"/>
              </a:spcAft>
              <a:buSzPts val="1350"/>
              <a:buChar char="●"/>
            </a:pPr>
            <a:r>
              <a:rPr lang="en-US" dirty="0"/>
              <a:t>Focused on what learns would be able to </a:t>
            </a:r>
            <a:r>
              <a:rPr lang="en-US" b="1" dirty="0"/>
              <a:t>do</a:t>
            </a:r>
            <a:r>
              <a:rPr lang="en-US" dirty="0"/>
              <a:t> (ID approach) rather than to </a:t>
            </a:r>
            <a:r>
              <a:rPr lang="en-US" b="1" dirty="0"/>
              <a:t>know </a:t>
            </a:r>
            <a:r>
              <a:rPr lang="en-US" dirty="0"/>
              <a:t>(SME approach).</a:t>
            </a:r>
            <a:endParaRPr dirty="0"/>
          </a:p>
          <a:p>
            <a:pPr marL="457200" lvl="0" indent="-314325" algn="l" rtl="0">
              <a:spcBef>
                <a:spcPts val="0"/>
              </a:spcBef>
              <a:spcAft>
                <a:spcPts val="0"/>
              </a:spcAft>
              <a:buSzPts val="1350"/>
              <a:buChar char="●"/>
            </a:pPr>
            <a:r>
              <a:rPr lang="en-US" dirty="0"/>
              <a:t>The goal analysis has two major steps:</a:t>
            </a:r>
            <a:endParaRPr dirty="0"/>
          </a:p>
          <a:p>
            <a:pPr marL="914400" lvl="1" indent="-314325" algn="l" rtl="0">
              <a:spcBef>
                <a:spcPts val="0"/>
              </a:spcBef>
              <a:spcAft>
                <a:spcPts val="0"/>
              </a:spcAft>
              <a:buSzPts val="1350"/>
              <a:buChar char="○"/>
            </a:pPr>
            <a:r>
              <a:rPr lang="en-US" dirty="0"/>
              <a:t>Link each instructional goal to a l</a:t>
            </a:r>
            <a:r>
              <a:rPr lang="en-US" u="sng" dirty="0"/>
              <a:t>earning domain</a:t>
            </a:r>
            <a:r>
              <a:rPr lang="en-US" dirty="0"/>
              <a:t> (Bloom) or t</a:t>
            </a:r>
            <a:r>
              <a:rPr lang="en-US" u="sng" dirty="0"/>
              <a:t>ypes of learning</a:t>
            </a:r>
            <a:r>
              <a:rPr lang="en-US" dirty="0"/>
              <a:t> (</a:t>
            </a:r>
            <a:r>
              <a:rPr lang="en-US" dirty="0" err="1"/>
              <a:t>Gagné</a:t>
            </a:r>
            <a:r>
              <a:rPr lang="en-US" dirty="0"/>
              <a:t>) &amp; identify and sequence the </a:t>
            </a:r>
            <a:r>
              <a:rPr lang="en-US" u="sng" dirty="0"/>
              <a:t>steps</a:t>
            </a:r>
            <a:r>
              <a:rPr lang="en-US" dirty="0"/>
              <a:t> required to accomplish the goal.</a:t>
            </a:r>
            <a:endParaRPr dirty="0"/>
          </a:p>
          <a:p>
            <a:pPr marL="914400" lvl="1" indent="-314325" algn="l" rtl="0">
              <a:spcBef>
                <a:spcPts val="0"/>
              </a:spcBef>
              <a:spcAft>
                <a:spcPts val="0"/>
              </a:spcAft>
              <a:buSzPts val="1350"/>
              <a:buChar char="○"/>
            </a:pPr>
            <a:r>
              <a:rPr lang="en-US" dirty="0"/>
              <a:t>identify the appropriate set of </a:t>
            </a:r>
            <a:r>
              <a:rPr lang="en-US" u="sng" dirty="0"/>
              <a:t>subordinate</a:t>
            </a:r>
            <a:r>
              <a:rPr lang="en-US" dirty="0"/>
              <a:t> and </a:t>
            </a:r>
            <a:r>
              <a:rPr lang="en-US" u="sng" dirty="0"/>
              <a:t>entry skills</a:t>
            </a:r>
            <a:r>
              <a:rPr lang="en-US" dirty="0"/>
              <a:t> for each step.</a:t>
            </a:r>
            <a:endParaRPr dirty="0"/>
          </a:p>
          <a:p>
            <a:pPr marL="457200" lvl="0" indent="0" algn="l" rtl="0">
              <a:spcBef>
                <a:spcPts val="360"/>
              </a:spcBef>
              <a:spcAft>
                <a:spcPts val="0"/>
              </a:spcAft>
              <a:buNone/>
            </a:pPr>
            <a:endParaRPr dirty="0"/>
          </a:p>
        </p:txBody>
      </p:sp>
      <p:pic>
        <p:nvPicPr>
          <p:cNvPr id="168" name="Google Shape;168;g13b4c7cf616_1_140"/>
          <p:cNvPicPr preferRelativeResize="0"/>
          <p:nvPr/>
        </p:nvPicPr>
        <p:blipFill>
          <a:blip r:embed="rId3">
            <a:alphaModFix/>
          </a:blip>
          <a:stretch>
            <a:fillRect/>
          </a:stretch>
        </p:blipFill>
        <p:spPr>
          <a:xfrm>
            <a:off x="8678450" y="3789900"/>
            <a:ext cx="2467030" cy="30680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3ba0ebd00f_0_14"/>
          <p:cNvSpPr txBox="1">
            <a:spLocks noGrp="1"/>
          </p:cNvSpPr>
          <p:nvPr>
            <p:ph type="title"/>
          </p:nvPr>
        </p:nvSpPr>
        <p:spPr>
          <a:xfrm>
            <a:off x="1344375" y="0"/>
            <a:ext cx="94275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Bloom Learning Domain vs. Gagné Learning Types</a:t>
            </a:r>
            <a:endParaRPr/>
          </a:p>
        </p:txBody>
      </p:sp>
      <p:pic>
        <p:nvPicPr>
          <p:cNvPr id="175" name="Google Shape;175;g13ba0ebd00f_0_14"/>
          <p:cNvPicPr preferRelativeResize="0"/>
          <p:nvPr/>
        </p:nvPicPr>
        <p:blipFill>
          <a:blip r:embed="rId3">
            <a:alphaModFix/>
          </a:blip>
          <a:stretch>
            <a:fillRect/>
          </a:stretch>
        </p:blipFill>
        <p:spPr>
          <a:xfrm>
            <a:off x="1879200" y="795000"/>
            <a:ext cx="8092976" cy="5670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3b4c7cf616_1_146"/>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Analyze Learners and Contexts</a:t>
            </a:r>
            <a:endParaRPr/>
          </a:p>
        </p:txBody>
      </p:sp>
      <p:sp>
        <p:nvSpPr>
          <p:cNvPr id="182" name="Google Shape;182;g13b4c7cf616_1_146"/>
          <p:cNvSpPr txBox="1">
            <a:spLocks noGrp="1"/>
          </p:cNvSpPr>
          <p:nvPr>
            <p:ph type="body" idx="1"/>
          </p:nvPr>
        </p:nvSpPr>
        <p:spPr>
          <a:xfrm>
            <a:off x="599257"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a:t>Learner Analysis Data (LAD) include a description of the learners’:</a:t>
            </a:r>
            <a:endParaRPr/>
          </a:p>
          <a:p>
            <a:pPr marL="914400" lvl="1" indent="-314325" algn="l" rtl="0">
              <a:spcBef>
                <a:spcPts val="0"/>
              </a:spcBef>
              <a:spcAft>
                <a:spcPts val="0"/>
              </a:spcAft>
              <a:buSzPts val="1350"/>
              <a:buChar char="○"/>
            </a:pPr>
            <a:r>
              <a:rPr lang="en-US"/>
              <a:t>(1) entry skills and prior knowledge of the topic, </a:t>
            </a:r>
            <a:endParaRPr/>
          </a:p>
          <a:p>
            <a:pPr marL="914400" lvl="1" indent="-314325" algn="l" rtl="0">
              <a:spcBef>
                <a:spcPts val="0"/>
              </a:spcBef>
              <a:spcAft>
                <a:spcPts val="0"/>
              </a:spcAft>
              <a:buSzPts val="1350"/>
              <a:buChar char="○"/>
            </a:pPr>
            <a:r>
              <a:rPr lang="en-US"/>
              <a:t>(2) attitudes toward the content and potential delivery system, </a:t>
            </a:r>
            <a:endParaRPr/>
          </a:p>
          <a:p>
            <a:pPr marL="914400" lvl="1" indent="-314325" algn="l" rtl="0">
              <a:spcBef>
                <a:spcPts val="0"/>
              </a:spcBef>
              <a:spcAft>
                <a:spcPts val="0"/>
              </a:spcAft>
              <a:buSzPts val="1350"/>
              <a:buChar char="○"/>
            </a:pPr>
            <a:r>
              <a:rPr lang="en-US"/>
              <a:t>(3) academic motivation, </a:t>
            </a:r>
            <a:endParaRPr/>
          </a:p>
          <a:p>
            <a:pPr marL="914400" lvl="1" indent="-314325" algn="l" rtl="0">
              <a:spcBef>
                <a:spcPts val="0"/>
              </a:spcBef>
              <a:spcAft>
                <a:spcPts val="0"/>
              </a:spcAft>
              <a:buSzPts val="1350"/>
              <a:buChar char="○"/>
            </a:pPr>
            <a:r>
              <a:rPr lang="en-US"/>
              <a:t>(4) prior achievement and ability levels, </a:t>
            </a:r>
            <a:endParaRPr/>
          </a:p>
          <a:p>
            <a:pPr marL="914400" lvl="1" indent="-314325" algn="l" rtl="0">
              <a:spcBef>
                <a:spcPts val="0"/>
              </a:spcBef>
              <a:spcAft>
                <a:spcPts val="0"/>
              </a:spcAft>
              <a:buSzPts val="1350"/>
              <a:buChar char="○"/>
            </a:pPr>
            <a:r>
              <a:rPr lang="en-US"/>
              <a:t>(5) learning preferences, </a:t>
            </a:r>
            <a:endParaRPr/>
          </a:p>
          <a:p>
            <a:pPr marL="914400" lvl="1" indent="-314325" algn="l" rtl="0">
              <a:spcBef>
                <a:spcPts val="0"/>
              </a:spcBef>
              <a:spcAft>
                <a:spcPts val="0"/>
              </a:spcAft>
              <a:buSzPts val="1350"/>
              <a:buChar char="○"/>
            </a:pPr>
            <a:r>
              <a:rPr lang="en-US"/>
              <a:t>(6) general attitudes toward the organization providing training, and </a:t>
            </a:r>
            <a:endParaRPr/>
          </a:p>
          <a:p>
            <a:pPr marL="914400" lvl="1" indent="-314325" algn="l" rtl="0">
              <a:spcBef>
                <a:spcPts val="0"/>
              </a:spcBef>
              <a:spcAft>
                <a:spcPts val="0"/>
              </a:spcAft>
              <a:buSzPts val="1350"/>
              <a:buChar char="○"/>
            </a:pPr>
            <a:r>
              <a:rPr lang="en-US"/>
              <a:t>(7) group characteristics.</a:t>
            </a:r>
            <a:endParaRPr/>
          </a:p>
          <a:p>
            <a:pPr marL="457200" lvl="0" indent="0" algn="l" rtl="0">
              <a:spcBef>
                <a:spcPts val="360"/>
              </a:spcBef>
              <a:spcAft>
                <a:spcPts val="0"/>
              </a:spcAft>
              <a:buNone/>
            </a:pPr>
            <a:endParaRPr/>
          </a:p>
        </p:txBody>
      </p:sp>
      <p:pic>
        <p:nvPicPr>
          <p:cNvPr id="183" name="Google Shape;183;g13b4c7cf616_1_146"/>
          <p:cNvPicPr preferRelativeResize="0"/>
          <p:nvPr/>
        </p:nvPicPr>
        <p:blipFill>
          <a:blip r:embed="rId3">
            <a:alphaModFix/>
          </a:blip>
          <a:stretch>
            <a:fillRect/>
          </a:stretch>
        </p:blipFill>
        <p:spPr>
          <a:xfrm>
            <a:off x="8542725" y="3292950"/>
            <a:ext cx="2791400" cy="34714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3ba485213b_0_4"/>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Analyze Learners and Contexts</a:t>
            </a:r>
            <a:endParaRPr/>
          </a:p>
        </p:txBody>
      </p:sp>
      <p:sp>
        <p:nvSpPr>
          <p:cNvPr id="190" name="Google Shape;190;g13ba485213b_0_4"/>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dirty="0"/>
              <a:t>Performance Context Analysis Data (PCAD) include a description of:</a:t>
            </a:r>
            <a:endParaRPr dirty="0"/>
          </a:p>
          <a:p>
            <a:pPr marL="914400" lvl="1" indent="-314325" algn="l" rtl="0">
              <a:spcBef>
                <a:spcPts val="0"/>
              </a:spcBef>
              <a:spcAft>
                <a:spcPts val="0"/>
              </a:spcAft>
              <a:buSzPts val="1350"/>
              <a:buChar char="○"/>
            </a:pPr>
            <a:r>
              <a:rPr lang="en-US" dirty="0"/>
              <a:t>(1) the physical and organizational environment. </a:t>
            </a:r>
            <a:endParaRPr dirty="0"/>
          </a:p>
          <a:p>
            <a:pPr marL="914400" lvl="1" indent="-314325" algn="l" rtl="0">
              <a:spcBef>
                <a:spcPts val="0"/>
              </a:spcBef>
              <a:spcAft>
                <a:spcPts val="0"/>
              </a:spcAft>
              <a:buSzPts val="1350"/>
              <a:buChar char="○"/>
            </a:pPr>
            <a:r>
              <a:rPr lang="en-US" dirty="0"/>
              <a:t>(2) a list of any special factors that may facilitate or interfere with the learners’ use of the new skills.</a:t>
            </a:r>
            <a:endParaRPr dirty="0"/>
          </a:p>
          <a:p>
            <a:pPr marL="457200" lvl="0" indent="-314325" algn="l" rtl="0">
              <a:spcBef>
                <a:spcPts val="0"/>
              </a:spcBef>
              <a:spcAft>
                <a:spcPts val="0"/>
              </a:spcAft>
              <a:buSzPts val="1350"/>
              <a:buChar char="●"/>
            </a:pPr>
            <a:r>
              <a:rPr lang="en-US" dirty="0"/>
              <a:t>Learning Context Analysis Data (LCAD) include a description of:</a:t>
            </a:r>
            <a:endParaRPr dirty="0"/>
          </a:p>
          <a:p>
            <a:pPr marL="914400" lvl="1" indent="-314325" algn="l" rtl="0">
              <a:spcBef>
                <a:spcPts val="0"/>
              </a:spcBef>
              <a:spcAft>
                <a:spcPts val="0"/>
              </a:spcAft>
              <a:buSzPts val="1350"/>
              <a:buChar char="○"/>
            </a:pPr>
            <a:r>
              <a:rPr lang="en-US" dirty="0"/>
              <a:t>(1) the extent to which the site can be used to deliver training.</a:t>
            </a:r>
            <a:endParaRPr dirty="0"/>
          </a:p>
          <a:p>
            <a:pPr marL="914400" lvl="1" indent="-314325" algn="l" rtl="0">
              <a:spcBef>
                <a:spcPts val="0"/>
              </a:spcBef>
              <a:spcAft>
                <a:spcPts val="0"/>
              </a:spcAft>
              <a:buSzPts val="1350"/>
              <a:buChar char="○"/>
            </a:pPr>
            <a:r>
              <a:rPr lang="en-US" dirty="0"/>
              <a:t>(2) a list of any limitations that may have serious implications for the project.</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13b4c7cf616_1_152"/>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Write Performance Objectives</a:t>
            </a:r>
            <a:endParaRPr/>
          </a:p>
        </p:txBody>
      </p:sp>
      <p:sp>
        <p:nvSpPr>
          <p:cNvPr id="197" name="Google Shape;197;g13b4c7cf616_1_152"/>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dirty="0"/>
              <a:t>A detailed description of learner performance:</a:t>
            </a:r>
            <a:endParaRPr dirty="0"/>
          </a:p>
          <a:p>
            <a:pPr marL="914400" lvl="1" indent="-314325" algn="l" rtl="0">
              <a:spcBef>
                <a:spcPts val="0"/>
              </a:spcBef>
              <a:spcAft>
                <a:spcPts val="0"/>
              </a:spcAft>
              <a:buSzPts val="1350"/>
              <a:buChar char="○"/>
            </a:pPr>
            <a:r>
              <a:rPr lang="en-US" dirty="0"/>
              <a:t>performance objectives</a:t>
            </a:r>
            <a:endParaRPr dirty="0"/>
          </a:p>
          <a:p>
            <a:pPr marL="914400" lvl="1" indent="-314325" algn="l" rtl="0">
              <a:spcBef>
                <a:spcPts val="0"/>
              </a:spcBef>
              <a:spcAft>
                <a:spcPts val="0"/>
              </a:spcAft>
              <a:buSzPts val="1350"/>
              <a:buChar char="○"/>
            </a:pPr>
            <a:r>
              <a:rPr lang="en-US" dirty="0"/>
              <a:t>learning objectives</a:t>
            </a:r>
            <a:endParaRPr dirty="0"/>
          </a:p>
          <a:p>
            <a:pPr marL="914400" lvl="1" indent="-314325" algn="l" rtl="0">
              <a:spcBef>
                <a:spcPts val="0"/>
              </a:spcBef>
              <a:spcAft>
                <a:spcPts val="0"/>
              </a:spcAft>
              <a:buSzPts val="1350"/>
              <a:buChar char="○"/>
            </a:pPr>
            <a:r>
              <a:rPr lang="en-US" dirty="0"/>
              <a:t>instructional objectives </a:t>
            </a:r>
            <a:endParaRPr dirty="0"/>
          </a:p>
          <a:p>
            <a:pPr marL="914400" lvl="1" indent="-314325" algn="l" rtl="0">
              <a:spcBef>
                <a:spcPts val="0"/>
              </a:spcBef>
              <a:spcAft>
                <a:spcPts val="0"/>
              </a:spcAft>
              <a:buSzPts val="1350"/>
              <a:buChar char="○"/>
            </a:pPr>
            <a:r>
              <a:rPr lang="en-US" dirty="0"/>
              <a:t>behavioral objectives</a:t>
            </a:r>
            <a:endParaRPr dirty="0"/>
          </a:p>
          <a:p>
            <a:pPr marL="457200" lvl="0" indent="-314325" algn="l" rtl="0">
              <a:spcBef>
                <a:spcPts val="0"/>
              </a:spcBef>
              <a:spcAft>
                <a:spcPts val="0"/>
              </a:spcAft>
              <a:buSzPts val="1350"/>
              <a:buChar char="●"/>
            </a:pPr>
            <a:r>
              <a:rPr lang="en-US" dirty="0"/>
              <a:t>Terminal objectives </a:t>
            </a:r>
            <a:endParaRPr dirty="0"/>
          </a:p>
          <a:p>
            <a:pPr marL="914400" lvl="1" indent="-314325" algn="l" rtl="0">
              <a:spcBef>
                <a:spcPts val="0"/>
              </a:spcBef>
              <a:spcAft>
                <a:spcPts val="0"/>
              </a:spcAft>
              <a:buSzPts val="1350"/>
              <a:buChar char="○"/>
            </a:pPr>
            <a:r>
              <a:rPr lang="en-US" dirty="0"/>
              <a:t>Instructional goals are converted to performance objectives.</a:t>
            </a:r>
            <a:endParaRPr b="1" u="sng" dirty="0"/>
          </a:p>
          <a:p>
            <a:pPr marL="457200" lvl="0" indent="-314325" algn="l" rtl="0">
              <a:spcBef>
                <a:spcPts val="0"/>
              </a:spcBef>
              <a:spcAft>
                <a:spcPts val="0"/>
              </a:spcAft>
              <a:buSzPts val="1350"/>
              <a:buChar char="●"/>
            </a:pPr>
            <a:r>
              <a:rPr lang="en-US" dirty="0"/>
              <a:t>Subordinate objectives</a:t>
            </a:r>
            <a:endParaRPr b="1" u="sng" dirty="0"/>
          </a:p>
          <a:p>
            <a:pPr marL="914400" lvl="1" indent="-314325" algn="l" rtl="0">
              <a:spcBef>
                <a:spcPts val="0"/>
              </a:spcBef>
              <a:spcAft>
                <a:spcPts val="0"/>
              </a:spcAft>
              <a:buSzPts val="1350"/>
              <a:buChar char="○"/>
            </a:pPr>
            <a:r>
              <a:rPr lang="en-US" dirty="0"/>
              <a:t>Major steps, subskills, and entry skill are converted to performance objectives.</a:t>
            </a:r>
            <a:endParaRPr b="1" dirty="0"/>
          </a:p>
          <a:p>
            <a:pPr marL="457200" lvl="0" indent="0" algn="l" rtl="0">
              <a:spcBef>
                <a:spcPts val="360"/>
              </a:spcBef>
              <a:spcAft>
                <a:spcPts val="0"/>
              </a:spcAft>
              <a:buNone/>
            </a:pPr>
            <a:endParaRPr b="1" u="sng" dirty="0"/>
          </a:p>
        </p:txBody>
      </p:sp>
      <p:pic>
        <p:nvPicPr>
          <p:cNvPr id="198" name="Google Shape;198;g13b4c7cf616_1_152"/>
          <p:cNvPicPr preferRelativeResize="0"/>
          <p:nvPr/>
        </p:nvPicPr>
        <p:blipFill>
          <a:blip r:embed="rId3">
            <a:alphaModFix/>
          </a:blip>
          <a:stretch>
            <a:fillRect/>
          </a:stretch>
        </p:blipFill>
        <p:spPr>
          <a:xfrm>
            <a:off x="9031108" y="4643699"/>
            <a:ext cx="2699624" cy="22143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13ba485213b_0_12"/>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Parts of an Objective</a:t>
            </a:r>
            <a:endParaRPr/>
          </a:p>
        </p:txBody>
      </p:sp>
      <p:sp>
        <p:nvSpPr>
          <p:cNvPr id="205" name="Google Shape;205;g13ba485213b_0_12"/>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b="1"/>
              <a:t>Conditions (CN)</a:t>
            </a:r>
            <a:r>
              <a:rPr lang="en-US"/>
              <a:t>: a description of the skill identified with the tools and resources needed to achieve the skill.</a:t>
            </a:r>
            <a:endParaRPr/>
          </a:p>
          <a:p>
            <a:pPr marL="457200" lvl="0" indent="-314325" algn="l" rtl="0">
              <a:spcBef>
                <a:spcPts val="0"/>
              </a:spcBef>
              <a:spcAft>
                <a:spcPts val="0"/>
              </a:spcAft>
              <a:buSzPts val="1350"/>
              <a:buChar char="●"/>
            </a:pPr>
            <a:r>
              <a:rPr lang="en-US" b="1"/>
              <a:t>Behavior (B)</a:t>
            </a:r>
            <a:r>
              <a:rPr lang="en-US"/>
              <a:t>: a description of the skill including actions, content, or concepts.</a:t>
            </a:r>
            <a:endParaRPr/>
          </a:p>
          <a:p>
            <a:pPr marL="457200" lvl="0" indent="-314325" algn="l" rtl="0">
              <a:spcBef>
                <a:spcPts val="0"/>
              </a:spcBef>
              <a:spcAft>
                <a:spcPts val="0"/>
              </a:spcAft>
              <a:buSzPts val="1350"/>
              <a:buChar char="●"/>
            </a:pPr>
            <a:r>
              <a:rPr lang="en-US" b="1"/>
              <a:t>Criteria (CR)</a:t>
            </a:r>
            <a:r>
              <a:rPr lang="en-US"/>
              <a:t>: a description of acceptable performance of the skill.</a:t>
            </a:r>
            <a:endParaRPr/>
          </a:p>
          <a:p>
            <a:pPr marL="457200" lvl="0" indent="0" algn="l" rtl="0">
              <a:spcBef>
                <a:spcPts val="360"/>
              </a:spcBef>
              <a:spcAft>
                <a:spcPts val="0"/>
              </a:spcAft>
              <a:buNone/>
            </a:pPr>
            <a:endParaRPr/>
          </a:p>
          <a:p>
            <a:pPr marL="0" lvl="0" indent="0" algn="ctr" rtl="0">
              <a:spcBef>
                <a:spcPts val="360"/>
              </a:spcBef>
              <a:spcAft>
                <a:spcPts val="0"/>
              </a:spcAft>
              <a:buNone/>
            </a:pPr>
            <a:r>
              <a:rPr lang="en-US" sz="2500"/>
              <a:t>During a meeting held on campus </a:t>
            </a:r>
            <a:r>
              <a:rPr lang="en-US" sz="2500">
                <a:solidFill>
                  <a:srgbClr val="FF0000"/>
                </a:solidFill>
              </a:rPr>
              <a:t>(CN)</a:t>
            </a:r>
            <a:r>
              <a:rPr lang="en-US" sz="2500"/>
              <a:t>, successfully demonstrate three different motions on an agricultural issue as the main motion </a:t>
            </a:r>
            <a:r>
              <a:rPr lang="en-US" sz="2500">
                <a:solidFill>
                  <a:srgbClr val="FF0000"/>
                </a:solidFill>
              </a:rPr>
              <a:t>(B)</a:t>
            </a:r>
            <a:r>
              <a:rPr lang="en-US" sz="2500"/>
              <a:t>. Proper use of motions based on Robert’s Rules of Order will be used to judge achievement of this goal </a:t>
            </a:r>
            <a:r>
              <a:rPr lang="en-US" sz="2500">
                <a:solidFill>
                  <a:srgbClr val="FF0000"/>
                </a:solidFill>
              </a:rPr>
              <a:t>(CR)</a:t>
            </a:r>
            <a:r>
              <a:rPr lang="en-US" sz="2500"/>
              <a:t>.</a:t>
            </a:r>
            <a:endParaRPr sz="25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g13b4c7cf616_1_0"/>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Problem Statement</a:t>
            </a:r>
            <a:endParaRPr dirty="0"/>
          </a:p>
        </p:txBody>
      </p:sp>
      <p:sp>
        <p:nvSpPr>
          <p:cNvPr id="61" name="Google Shape;61;g13b4c7cf616_1_0"/>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lnSpc>
                <a:spcPct val="115000"/>
              </a:lnSpc>
              <a:spcBef>
                <a:spcPts val="0"/>
              </a:spcBef>
              <a:spcAft>
                <a:spcPts val="0"/>
              </a:spcAft>
              <a:buSzPts val="1350"/>
              <a:buChar char="●"/>
            </a:pPr>
            <a:r>
              <a:rPr lang="en-US" dirty="0"/>
              <a:t>Performance is more complex and more scrutinized than ever. </a:t>
            </a:r>
            <a:endParaRPr dirty="0"/>
          </a:p>
          <a:p>
            <a:pPr marL="457200" lvl="0" indent="-314325" algn="l" rtl="0">
              <a:lnSpc>
                <a:spcPct val="115000"/>
              </a:lnSpc>
              <a:spcBef>
                <a:spcPts val="0"/>
              </a:spcBef>
              <a:spcAft>
                <a:spcPts val="0"/>
              </a:spcAft>
              <a:buSzPts val="1350"/>
              <a:buChar char="●"/>
            </a:pPr>
            <a:r>
              <a:rPr lang="en-US" dirty="0"/>
              <a:t>A challenge for instructional/learning systems designers.</a:t>
            </a:r>
            <a:endParaRPr dirty="0"/>
          </a:p>
          <a:p>
            <a:pPr marL="457200" lvl="0" indent="-314325" algn="l" rtl="0">
              <a:lnSpc>
                <a:spcPct val="115000"/>
              </a:lnSpc>
              <a:spcBef>
                <a:spcPts val="0"/>
              </a:spcBef>
              <a:spcAft>
                <a:spcPts val="0"/>
              </a:spcAft>
              <a:buSzPts val="1350"/>
              <a:buChar char="●"/>
            </a:pPr>
            <a:r>
              <a:rPr lang="en-US" dirty="0"/>
              <a:t>Systematic design of instruction (SDI) can move a large number of performers to certifiable competence.</a:t>
            </a:r>
            <a:endParaRPr dirty="0"/>
          </a:p>
          <a:p>
            <a:pPr marL="914400" lvl="1" indent="-314325" algn="l" rtl="0">
              <a:lnSpc>
                <a:spcPct val="115000"/>
              </a:lnSpc>
              <a:spcBef>
                <a:spcPts val="0"/>
              </a:spcBef>
              <a:spcAft>
                <a:spcPts val="0"/>
              </a:spcAft>
              <a:buSzPts val="1350"/>
              <a:buChar char="○"/>
            </a:pPr>
            <a:r>
              <a:rPr lang="en-US" dirty="0"/>
              <a:t>SDI has less to offer the progression from competent to proficient and expert.</a:t>
            </a:r>
            <a:endParaRPr dirty="0"/>
          </a:p>
          <a:p>
            <a:pPr marL="914400" lvl="1" indent="-314325" algn="l" rtl="0">
              <a:lnSpc>
                <a:spcPct val="115000"/>
              </a:lnSpc>
              <a:spcBef>
                <a:spcPts val="0"/>
              </a:spcBef>
              <a:spcAft>
                <a:spcPts val="0"/>
              </a:spcAft>
              <a:buSzPts val="1350"/>
              <a:buChar char="○"/>
            </a:pPr>
            <a:r>
              <a:rPr lang="en-US" dirty="0"/>
              <a:t>Many studies have been conducted to understand expertise and expert performance.</a:t>
            </a:r>
            <a:endParaRPr dirty="0"/>
          </a:p>
          <a:p>
            <a:pPr marL="914400" lvl="1" indent="-314325" algn="l" rtl="0">
              <a:lnSpc>
                <a:spcPct val="115000"/>
              </a:lnSpc>
              <a:spcBef>
                <a:spcPts val="0"/>
              </a:spcBef>
              <a:spcAft>
                <a:spcPts val="0"/>
              </a:spcAft>
              <a:buSzPts val="1350"/>
              <a:buChar char="○"/>
            </a:pPr>
            <a:r>
              <a:rPr lang="en-US" dirty="0"/>
              <a:t>Few studies have been conducted to systematically develop training regimens that focus on expertise.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13b4c7cf616_1_158"/>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Develop Assessment Instruments</a:t>
            </a:r>
            <a:endParaRPr/>
          </a:p>
        </p:txBody>
      </p:sp>
      <p:sp>
        <p:nvSpPr>
          <p:cNvPr id="212" name="Google Shape;212;g13b4c7cf616_1_158"/>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a:t>Learner-centered assessment or </a:t>
            </a:r>
            <a:r>
              <a:rPr lang="en-US" b="1"/>
              <a:t>criterion-referenced testing</a:t>
            </a:r>
            <a:r>
              <a:rPr lang="en-US"/>
              <a:t> is a central element of SDI.</a:t>
            </a:r>
            <a:endParaRPr/>
          </a:p>
          <a:p>
            <a:pPr marL="457200" lvl="0" indent="-314325" algn="l" rtl="0">
              <a:spcBef>
                <a:spcPts val="0"/>
              </a:spcBef>
              <a:spcAft>
                <a:spcPts val="0"/>
              </a:spcAft>
              <a:buSzPts val="1350"/>
              <a:buChar char="●"/>
            </a:pPr>
            <a:r>
              <a:rPr lang="en-US"/>
              <a:t>Four Types of Criterion-Referenced Tests:</a:t>
            </a:r>
            <a:endParaRPr/>
          </a:p>
          <a:p>
            <a:pPr marL="914400" lvl="1" indent="-314325" algn="l" rtl="0">
              <a:spcBef>
                <a:spcPts val="0"/>
              </a:spcBef>
              <a:spcAft>
                <a:spcPts val="0"/>
              </a:spcAft>
              <a:buSzPts val="1350"/>
              <a:buChar char="○"/>
            </a:pPr>
            <a:r>
              <a:rPr lang="en-US" i="1" u="sng"/>
              <a:t>Entry Skills Tests</a:t>
            </a:r>
            <a:r>
              <a:rPr lang="en-US"/>
              <a:t>: given to learners before they begin instruction.</a:t>
            </a:r>
            <a:endParaRPr/>
          </a:p>
          <a:p>
            <a:pPr marL="914400" lvl="1" indent="-314325" algn="l" rtl="0">
              <a:spcBef>
                <a:spcPts val="0"/>
              </a:spcBef>
              <a:spcAft>
                <a:spcPts val="0"/>
              </a:spcAft>
              <a:buSzPts val="1350"/>
              <a:buChar char="○"/>
            </a:pPr>
            <a:r>
              <a:rPr lang="en-US" i="1" u="sng"/>
              <a:t>Pretests</a:t>
            </a:r>
            <a:r>
              <a:rPr lang="en-US"/>
              <a:t>: administered to learners before instruction for the sake of efficiency.</a:t>
            </a:r>
            <a:endParaRPr/>
          </a:p>
          <a:p>
            <a:pPr marL="914400" lvl="1" indent="-314325" algn="l" rtl="0">
              <a:spcBef>
                <a:spcPts val="0"/>
              </a:spcBef>
              <a:spcAft>
                <a:spcPts val="0"/>
              </a:spcAft>
              <a:buSzPts val="1350"/>
              <a:buChar char="○"/>
            </a:pPr>
            <a:r>
              <a:rPr lang="en-US" i="1" u="sng"/>
              <a:t>Practice Tests</a:t>
            </a:r>
            <a:r>
              <a:rPr lang="en-US"/>
              <a:t>: provide active learner participation during instruction.</a:t>
            </a:r>
            <a:endParaRPr/>
          </a:p>
          <a:p>
            <a:pPr marL="914400" lvl="1" indent="-314325" algn="l" rtl="0">
              <a:spcBef>
                <a:spcPts val="0"/>
              </a:spcBef>
              <a:spcAft>
                <a:spcPts val="0"/>
              </a:spcAft>
              <a:buSzPts val="1350"/>
              <a:buChar char="○"/>
            </a:pPr>
            <a:r>
              <a:rPr lang="en-US" i="1" u="sng"/>
              <a:t>Posttests</a:t>
            </a:r>
            <a:r>
              <a:rPr lang="en-US"/>
              <a:t>: used to assess learner performance and to assign credit for successful completion of a program or course.</a:t>
            </a:r>
            <a:endParaRPr/>
          </a:p>
        </p:txBody>
      </p:sp>
      <p:pic>
        <p:nvPicPr>
          <p:cNvPr id="213" name="Google Shape;213;g13b4c7cf616_1_158"/>
          <p:cNvPicPr preferRelativeResize="0"/>
          <p:nvPr/>
        </p:nvPicPr>
        <p:blipFill>
          <a:blip r:embed="rId3">
            <a:alphaModFix/>
          </a:blip>
          <a:stretch>
            <a:fillRect/>
          </a:stretch>
        </p:blipFill>
        <p:spPr>
          <a:xfrm>
            <a:off x="5395675" y="4453906"/>
            <a:ext cx="4937049" cy="1455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3b4c7cf616_1_164"/>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Develop Instructional Strategy</a:t>
            </a:r>
            <a:endParaRPr/>
          </a:p>
        </p:txBody>
      </p:sp>
      <p:sp>
        <p:nvSpPr>
          <p:cNvPr id="220" name="Google Shape;220;g13b4c7cf616_1_164"/>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a:t>How to teach?</a:t>
            </a:r>
            <a:endParaRPr/>
          </a:p>
          <a:p>
            <a:pPr marL="457200" lvl="0" indent="-314325" algn="l" rtl="0">
              <a:spcBef>
                <a:spcPts val="0"/>
              </a:spcBef>
              <a:spcAft>
                <a:spcPts val="0"/>
              </a:spcAft>
              <a:buSzPts val="1350"/>
              <a:buChar char="●"/>
            </a:pPr>
            <a:r>
              <a:rPr lang="en-US" i="1"/>
              <a:t>Instructional Strategy</a:t>
            </a:r>
            <a:r>
              <a:rPr lang="en-US"/>
              <a:t> includes:</a:t>
            </a:r>
            <a:endParaRPr/>
          </a:p>
          <a:p>
            <a:pPr marL="914400" lvl="1" indent="-314325" algn="l" rtl="0">
              <a:spcBef>
                <a:spcPts val="0"/>
              </a:spcBef>
              <a:spcAft>
                <a:spcPts val="0"/>
              </a:spcAft>
              <a:buSzPts val="1350"/>
              <a:buChar char="○"/>
            </a:pPr>
            <a:r>
              <a:rPr lang="en-US"/>
              <a:t>choosing a delivery system, </a:t>
            </a:r>
            <a:endParaRPr/>
          </a:p>
          <a:p>
            <a:pPr marL="914400" lvl="1" indent="-314325" algn="l" rtl="0">
              <a:spcBef>
                <a:spcPts val="0"/>
              </a:spcBef>
              <a:spcAft>
                <a:spcPts val="0"/>
              </a:spcAft>
              <a:buSzPts val="1350"/>
              <a:buChar char="○"/>
            </a:pPr>
            <a:r>
              <a:rPr lang="en-US"/>
              <a:t>sequencing and grouping clusters of content, </a:t>
            </a:r>
            <a:endParaRPr/>
          </a:p>
          <a:p>
            <a:pPr marL="914400" lvl="1" indent="-314325" algn="l" rtl="0">
              <a:spcBef>
                <a:spcPts val="0"/>
              </a:spcBef>
              <a:spcAft>
                <a:spcPts val="0"/>
              </a:spcAft>
              <a:buSzPts val="1350"/>
              <a:buChar char="○"/>
            </a:pPr>
            <a:r>
              <a:rPr lang="en-US"/>
              <a:t>describing learning components that will be included in the instruction,</a:t>
            </a:r>
            <a:endParaRPr/>
          </a:p>
          <a:p>
            <a:pPr marL="914400" lvl="1" indent="-314325" algn="l" rtl="0">
              <a:spcBef>
                <a:spcPts val="0"/>
              </a:spcBef>
              <a:spcAft>
                <a:spcPts val="0"/>
              </a:spcAft>
              <a:buSzPts val="1350"/>
              <a:buChar char="○"/>
            </a:pPr>
            <a:r>
              <a:rPr lang="en-US"/>
              <a:t>specifying how students will be grouped during instruction, </a:t>
            </a:r>
            <a:endParaRPr/>
          </a:p>
          <a:p>
            <a:pPr marL="914400" lvl="1" indent="-314325" algn="l" rtl="0">
              <a:spcBef>
                <a:spcPts val="0"/>
              </a:spcBef>
              <a:spcAft>
                <a:spcPts val="0"/>
              </a:spcAft>
              <a:buSzPts val="1350"/>
              <a:buChar char="○"/>
            </a:pPr>
            <a:r>
              <a:rPr lang="en-US"/>
              <a:t>establishing lesson structures, and </a:t>
            </a:r>
            <a:endParaRPr/>
          </a:p>
          <a:p>
            <a:pPr marL="914400" lvl="1" indent="-314325" algn="l" rtl="0">
              <a:spcBef>
                <a:spcPts val="0"/>
              </a:spcBef>
              <a:spcAft>
                <a:spcPts val="0"/>
              </a:spcAft>
              <a:buSzPts val="1350"/>
              <a:buChar char="○"/>
            </a:pPr>
            <a:r>
              <a:rPr lang="en-US"/>
              <a:t>selecting media for delivering instruction.</a:t>
            </a:r>
            <a:endParaRPr/>
          </a:p>
        </p:txBody>
      </p:sp>
      <p:pic>
        <p:nvPicPr>
          <p:cNvPr id="221" name="Google Shape;221;g13b4c7cf616_1_164"/>
          <p:cNvPicPr preferRelativeResize="0"/>
          <p:nvPr/>
        </p:nvPicPr>
        <p:blipFill>
          <a:blip r:embed="rId3">
            <a:alphaModFix/>
          </a:blip>
          <a:stretch>
            <a:fillRect/>
          </a:stretch>
        </p:blipFill>
        <p:spPr>
          <a:xfrm>
            <a:off x="4656350" y="4809681"/>
            <a:ext cx="4451099" cy="1312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13ba485213b_0_25"/>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Delivery System</a:t>
            </a:r>
            <a:endParaRPr/>
          </a:p>
        </p:txBody>
      </p:sp>
      <p:sp>
        <p:nvSpPr>
          <p:cNvPr id="228" name="Google Shape;228;g13ba485213b_0_25"/>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dirty="0"/>
              <a:t>Traditional model—instructor with group of learners in classroom, training center,</a:t>
            </a:r>
            <a:endParaRPr dirty="0"/>
          </a:p>
          <a:p>
            <a:pPr marL="457200" lvl="0" indent="-314325" algn="l" rtl="0">
              <a:spcBef>
                <a:spcPts val="0"/>
              </a:spcBef>
              <a:spcAft>
                <a:spcPts val="0"/>
              </a:spcAft>
              <a:buSzPts val="1350"/>
              <a:buChar char="●"/>
            </a:pPr>
            <a:r>
              <a:rPr lang="en-US" dirty="0"/>
              <a:t>or lab.</a:t>
            </a:r>
            <a:endParaRPr dirty="0"/>
          </a:p>
          <a:p>
            <a:pPr marL="457200" lvl="0" indent="-314325" algn="l" rtl="0">
              <a:spcBef>
                <a:spcPts val="0"/>
              </a:spcBef>
              <a:spcAft>
                <a:spcPts val="0"/>
              </a:spcAft>
              <a:buSzPts val="1350"/>
              <a:buChar char="●"/>
            </a:pPr>
            <a:r>
              <a:rPr lang="en-US" dirty="0"/>
              <a:t>Large-group lecture with small-group question and answer follow-up.</a:t>
            </a:r>
            <a:endParaRPr dirty="0"/>
          </a:p>
          <a:p>
            <a:pPr marL="457200" lvl="0" indent="-314325" algn="l" rtl="0">
              <a:spcBef>
                <a:spcPts val="0"/>
              </a:spcBef>
              <a:spcAft>
                <a:spcPts val="0"/>
              </a:spcAft>
              <a:buSzPts val="1350"/>
              <a:buChar char="●"/>
            </a:pPr>
            <a:r>
              <a:rPr lang="en-US" dirty="0"/>
              <a:t>Computer-based instruction:</a:t>
            </a:r>
            <a:endParaRPr dirty="0"/>
          </a:p>
          <a:p>
            <a:pPr marL="914400" lvl="1" indent="-314325" algn="l" rtl="0">
              <a:spcBef>
                <a:spcPts val="0"/>
              </a:spcBef>
              <a:spcAft>
                <a:spcPts val="0"/>
              </a:spcAft>
              <a:buSzPts val="1350"/>
              <a:buChar char="○"/>
            </a:pPr>
            <a:r>
              <a:rPr lang="en-US" dirty="0"/>
              <a:t>Can range from independent study to instructor-facilitated.</a:t>
            </a:r>
            <a:endParaRPr dirty="0"/>
          </a:p>
          <a:p>
            <a:pPr marL="914400" lvl="1" indent="-314325" algn="l" rtl="0">
              <a:spcBef>
                <a:spcPts val="0"/>
              </a:spcBef>
              <a:spcAft>
                <a:spcPts val="0"/>
              </a:spcAft>
              <a:buSzPts val="1350"/>
              <a:buChar char="○"/>
            </a:pPr>
            <a:r>
              <a:rPr lang="en-US" dirty="0"/>
              <a:t>Can range from textual drill and practice to fully interactive multimedia.</a:t>
            </a:r>
            <a:endParaRPr dirty="0"/>
          </a:p>
          <a:p>
            <a:pPr marL="914400" lvl="1" indent="-314325" algn="l" rtl="0">
              <a:spcBef>
                <a:spcPts val="0"/>
              </a:spcBef>
              <a:spcAft>
                <a:spcPts val="0"/>
              </a:spcAft>
              <a:buSzPts val="1350"/>
              <a:buChar char="○"/>
            </a:pPr>
            <a:r>
              <a:rPr lang="en-US" dirty="0"/>
              <a:t>Can include simulation, gaming, intelligent tutoring, and virtual </a:t>
            </a:r>
            <a:r>
              <a:rPr lang="en-US" dirty="0" err="1"/>
              <a:t>realit.y</a:t>
            </a:r>
            <a:endParaRPr dirty="0"/>
          </a:p>
          <a:p>
            <a:pPr marL="457200" lvl="0" indent="-314325" algn="l" rtl="0">
              <a:spcBef>
                <a:spcPts val="0"/>
              </a:spcBef>
              <a:spcAft>
                <a:spcPts val="0"/>
              </a:spcAft>
              <a:buSzPts val="1350"/>
              <a:buChar char="●"/>
            </a:pPr>
            <a:r>
              <a:rPr lang="en-US" dirty="0"/>
              <a:t>Online Instruction.</a:t>
            </a:r>
            <a:endParaRPr dirty="0"/>
          </a:p>
          <a:p>
            <a:pPr marL="457200" lvl="0" indent="-314325" algn="l" rtl="0">
              <a:spcBef>
                <a:spcPts val="0"/>
              </a:spcBef>
              <a:spcAft>
                <a:spcPts val="0"/>
              </a:spcAft>
              <a:buSzPts val="1350"/>
              <a:buChar char="●"/>
            </a:pPr>
            <a:r>
              <a:rPr lang="en-US" dirty="0"/>
              <a:t>Self-paced programs that include a combinations of instructor or tutor and print or mediated learning.</a:t>
            </a:r>
            <a:endParaRPr dirty="0"/>
          </a:p>
          <a:p>
            <a:pPr marL="457200" lvl="0" indent="-314325" algn="l" rtl="0">
              <a:spcBef>
                <a:spcPts val="0"/>
              </a:spcBef>
              <a:spcAft>
                <a:spcPts val="0"/>
              </a:spcAft>
              <a:buSzPts val="1350"/>
              <a:buChar char="●"/>
            </a:pPr>
            <a:r>
              <a:rPr lang="en-US" dirty="0"/>
              <a:t>Site-based internship and mentoring.</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3ba485213b_0_31"/>
          <p:cNvSpPr txBox="1">
            <a:spLocks noGrp="1"/>
          </p:cNvSpPr>
          <p:nvPr>
            <p:ph type="title"/>
          </p:nvPr>
        </p:nvSpPr>
        <p:spPr>
          <a:xfrm>
            <a:off x="1202050" y="0"/>
            <a:ext cx="97554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Learning Components of Instructional Strategy </a:t>
            </a:r>
            <a:endParaRPr/>
          </a:p>
        </p:txBody>
      </p:sp>
      <p:sp>
        <p:nvSpPr>
          <p:cNvPr id="235" name="Google Shape;235;g13ba485213b_0_31"/>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a:t>Cognitive Approach to ID:</a:t>
            </a:r>
            <a:endParaRPr/>
          </a:p>
          <a:p>
            <a:pPr marL="914400" lvl="1" indent="-314325" algn="l" rtl="0">
              <a:spcBef>
                <a:spcPts val="0"/>
              </a:spcBef>
              <a:spcAft>
                <a:spcPts val="0"/>
              </a:spcAft>
              <a:buClr>
                <a:srgbClr val="FF0000"/>
              </a:buClr>
              <a:buSzPts val="1350"/>
              <a:buChar char="○"/>
            </a:pPr>
            <a:r>
              <a:rPr lang="en-US" b="1">
                <a:solidFill>
                  <a:srgbClr val="FF0000"/>
                </a:solidFill>
              </a:rPr>
              <a:t>Nine Events of Instruction </a:t>
            </a:r>
            <a:endParaRPr b="1">
              <a:solidFill>
                <a:srgbClr val="FF0000"/>
              </a:solidFill>
            </a:endParaRPr>
          </a:p>
          <a:p>
            <a:pPr marL="914400" lvl="1" indent="-314325" algn="l" rtl="0">
              <a:spcBef>
                <a:spcPts val="0"/>
              </a:spcBef>
              <a:spcAft>
                <a:spcPts val="0"/>
              </a:spcAft>
              <a:buClr>
                <a:srgbClr val="FF0000"/>
              </a:buClr>
              <a:buSzPts val="1350"/>
              <a:buChar char="○"/>
            </a:pPr>
            <a:r>
              <a:rPr lang="en-US" b="1">
                <a:solidFill>
                  <a:srgbClr val="FF0000"/>
                </a:solidFill>
              </a:rPr>
              <a:t>Bloom Taxonomy </a:t>
            </a:r>
            <a:endParaRPr b="1">
              <a:solidFill>
                <a:srgbClr val="FF0000"/>
              </a:solidFill>
            </a:endParaRPr>
          </a:p>
          <a:p>
            <a:pPr marL="914400" lvl="1" indent="-314325" algn="l" rtl="0">
              <a:spcBef>
                <a:spcPts val="0"/>
              </a:spcBef>
              <a:spcAft>
                <a:spcPts val="0"/>
              </a:spcAft>
              <a:buSzPts val="1350"/>
              <a:buChar char="○"/>
            </a:pPr>
            <a:r>
              <a:rPr lang="en-US"/>
              <a:t>Four-Component Instructional Design </a:t>
            </a:r>
            <a:endParaRPr/>
          </a:p>
          <a:p>
            <a:pPr marL="914400" lvl="1" indent="-314325" algn="l" rtl="0">
              <a:spcBef>
                <a:spcPts val="0"/>
              </a:spcBef>
              <a:spcAft>
                <a:spcPts val="0"/>
              </a:spcAft>
              <a:buSzPts val="1350"/>
              <a:buChar char="○"/>
            </a:pPr>
            <a:r>
              <a:rPr lang="en-US"/>
              <a:t>Instructional Transaction Theory (ITT)</a:t>
            </a:r>
            <a:endParaRPr/>
          </a:p>
          <a:p>
            <a:pPr marL="914400" lvl="1" indent="-314325" algn="l" rtl="0">
              <a:spcBef>
                <a:spcPts val="0"/>
              </a:spcBef>
              <a:spcAft>
                <a:spcPts val="0"/>
              </a:spcAft>
              <a:buSzPts val="1350"/>
              <a:buChar char="○"/>
            </a:pPr>
            <a:r>
              <a:rPr lang="en-US"/>
              <a:t>First Principles of Instruction</a:t>
            </a:r>
            <a:endParaRPr/>
          </a:p>
          <a:p>
            <a:pPr marL="914400" lvl="1" indent="-314325" algn="l" rtl="0">
              <a:spcBef>
                <a:spcPts val="0"/>
              </a:spcBef>
              <a:spcAft>
                <a:spcPts val="0"/>
              </a:spcAft>
              <a:buSzPts val="1350"/>
              <a:buChar char="○"/>
            </a:pPr>
            <a:r>
              <a:rPr lang="en-US"/>
              <a:t>The Elaboration Theory</a:t>
            </a:r>
            <a:endParaRPr/>
          </a:p>
          <a:p>
            <a:pPr marL="914400" lvl="1" indent="-314325" algn="l" rtl="0">
              <a:spcBef>
                <a:spcPts val="0"/>
              </a:spcBef>
              <a:spcAft>
                <a:spcPts val="0"/>
              </a:spcAft>
              <a:buSzPts val="1350"/>
              <a:buChar char="○"/>
            </a:pPr>
            <a:r>
              <a:rPr lang="en-US"/>
              <a:t>Integrated Thematic Instruction</a:t>
            </a:r>
            <a:endParaRPr/>
          </a:p>
          <a:p>
            <a:pPr marL="914400" lvl="1" indent="-314325" algn="l" rtl="0">
              <a:spcBef>
                <a:spcPts val="0"/>
              </a:spcBef>
              <a:spcAft>
                <a:spcPts val="0"/>
              </a:spcAft>
              <a:buSzPts val="1350"/>
              <a:buChar char="○"/>
            </a:pPr>
            <a:r>
              <a:rPr lang="en-US"/>
              <a:t>Learning by Doing </a:t>
            </a:r>
            <a:endParaRPr/>
          </a:p>
          <a:p>
            <a:pPr marL="0" lvl="0" indent="0" algn="l" rtl="0">
              <a:spcBef>
                <a:spcPts val="36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13b4c7cf616_1_170"/>
          <p:cNvSpPr txBox="1">
            <a:spLocks noGrp="1"/>
          </p:cNvSpPr>
          <p:nvPr>
            <p:ph type="title"/>
          </p:nvPr>
        </p:nvSpPr>
        <p:spPr>
          <a:xfrm>
            <a:off x="2397052" y="0"/>
            <a:ext cx="87378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Develop and Select Instructional Materials</a:t>
            </a:r>
            <a:endParaRPr/>
          </a:p>
        </p:txBody>
      </p:sp>
      <p:sp>
        <p:nvSpPr>
          <p:cNvPr id="242" name="Google Shape;242;g13b4c7cf616_1_170"/>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dirty="0"/>
              <a:t>Four broad tasks to guide instructional materials development:</a:t>
            </a:r>
            <a:endParaRPr dirty="0"/>
          </a:p>
          <a:p>
            <a:pPr marL="914400" lvl="1" indent="-314325" algn="l" rtl="0">
              <a:spcBef>
                <a:spcPts val="0"/>
              </a:spcBef>
              <a:spcAft>
                <a:spcPts val="0"/>
              </a:spcAft>
              <a:buSzPts val="1350"/>
              <a:buChar char="○"/>
            </a:pPr>
            <a:r>
              <a:rPr lang="en-US" dirty="0"/>
              <a:t>Reconsider delivery system and media selection.</a:t>
            </a:r>
            <a:endParaRPr dirty="0"/>
          </a:p>
          <a:p>
            <a:pPr marL="914400" lvl="1" indent="-314325" algn="l" rtl="0">
              <a:spcBef>
                <a:spcPts val="0"/>
              </a:spcBef>
              <a:spcAft>
                <a:spcPts val="0"/>
              </a:spcAft>
              <a:buSzPts val="1350"/>
              <a:buChar char="○"/>
            </a:pPr>
            <a:r>
              <a:rPr lang="en-US" dirty="0"/>
              <a:t>Determine components of the instructional package.</a:t>
            </a:r>
            <a:endParaRPr dirty="0"/>
          </a:p>
          <a:p>
            <a:pPr marL="914400" lvl="1" indent="-314325" algn="l" rtl="0">
              <a:spcBef>
                <a:spcPts val="0"/>
              </a:spcBef>
              <a:spcAft>
                <a:spcPts val="0"/>
              </a:spcAft>
              <a:buSzPts val="1350"/>
              <a:buChar char="○"/>
            </a:pPr>
            <a:r>
              <a:rPr lang="en-US" dirty="0"/>
              <a:t>Consider existing instructional materials.</a:t>
            </a:r>
            <a:endParaRPr dirty="0"/>
          </a:p>
          <a:p>
            <a:pPr marL="914400" lvl="1" indent="-314325" algn="l" rtl="0">
              <a:spcBef>
                <a:spcPts val="0"/>
              </a:spcBef>
              <a:spcAft>
                <a:spcPts val="0"/>
              </a:spcAft>
              <a:buSzPts val="1350"/>
              <a:buChar char="○"/>
            </a:pPr>
            <a:r>
              <a:rPr lang="en-US" dirty="0"/>
              <a:t>Develop instructional materials.</a:t>
            </a:r>
            <a:endParaRPr dirty="0"/>
          </a:p>
        </p:txBody>
      </p:sp>
      <p:pic>
        <p:nvPicPr>
          <p:cNvPr id="243" name="Google Shape;243;g13b4c7cf616_1_170"/>
          <p:cNvPicPr preferRelativeResize="0"/>
          <p:nvPr/>
        </p:nvPicPr>
        <p:blipFill>
          <a:blip r:embed="rId3">
            <a:alphaModFix/>
          </a:blip>
          <a:stretch>
            <a:fillRect/>
          </a:stretch>
        </p:blipFill>
        <p:spPr>
          <a:xfrm>
            <a:off x="4934700" y="4171225"/>
            <a:ext cx="4780074" cy="1409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3b4c7cf616_1_176"/>
          <p:cNvSpPr txBox="1">
            <a:spLocks noGrp="1"/>
          </p:cNvSpPr>
          <p:nvPr>
            <p:ph type="title"/>
          </p:nvPr>
        </p:nvSpPr>
        <p:spPr>
          <a:xfrm>
            <a:off x="1202050" y="0"/>
            <a:ext cx="109197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Design and Conduct the Formative Evaluation </a:t>
            </a:r>
            <a:endParaRPr/>
          </a:p>
        </p:txBody>
      </p:sp>
      <p:sp>
        <p:nvSpPr>
          <p:cNvPr id="250" name="Google Shape;250;g13b4c7cf616_1_176"/>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a:t>The process of collecting and analyzing data to revise instruction.</a:t>
            </a:r>
            <a:endParaRPr/>
          </a:p>
          <a:p>
            <a:pPr marL="914400" lvl="1" indent="-314325" algn="l" rtl="0">
              <a:spcBef>
                <a:spcPts val="0"/>
              </a:spcBef>
              <a:spcAft>
                <a:spcPts val="0"/>
              </a:spcAft>
              <a:buSzPts val="1350"/>
              <a:buChar char="○"/>
            </a:pPr>
            <a:r>
              <a:rPr lang="en-US"/>
              <a:t>make it more efficient and effective.</a:t>
            </a:r>
            <a:endParaRPr sz="2800"/>
          </a:p>
          <a:p>
            <a:pPr marL="457200" lvl="0" indent="-314325" algn="l" rtl="0">
              <a:spcBef>
                <a:spcPts val="0"/>
              </a:spcBef>
              <a:spcAft>
                <a:spcPts val="0"/>
              </a:spcAft>
              <a:buSzPts val="1350"/>
              <a:buChar char="●"/>
            </a:pPr>
            <a:r>
              <a:rPr lang="en-US"/>
              <a:t>Three basic phases of formative evaluation:</a:t>
            </a:r>
            <a:endParaRPr/>
          </a:p>
          <a:p>
            <a:pPr marL="914400" lvl="1" indent="-314325" algn="l" rtl="0">
              <a:spcBef>
                <a:spcPts val="0"/>
              </a:spcBef>
              <a:spcAft>
                <a:spcPts val="0"/>
              </a:spcAft>
              <a:buSzPts val="1350"/>
              <a:buChar char="○"/>
            </a:pPr>
            <a:r>
              <a:rPr lang="en-US"/>
              <a:t>one-to-one or clinical evaluation</a:t>
            </a:r>
            <a:endParaRPr/>
          </a:p>
          <a:p>
            <a:pPr marL="914400" lvl="1" indent="-314325" algn="l" rtl="0">
              <a:spcBef>
                <a:spcPts val="0"/>
              </a:spcBef>
              <a:spcAft>
                <a:spcPts val="0"/>
              </a:spcAft>
              <a:buSzPts val="1350"/>
              <a:buChar char="○"/>
            </a:pPr>
            <a:r>
              <a:rPr lang="en-US"/>
              <a:t>small-group evaluation</a:t>
            </a:r>
            <a:endParaRPr/>
          </a:p>
          <a:p>
            <a:pPr marL="914400" lvl="1" indent="-314325" algn="l" rtl="0">
              <a:spcBef>
                <a:spcPts val="0"/>
              </a:spcBef>
              <a:spcAft>
                <a:spcPts val="0"/>
              </a:spcAft>
              <a:buSzPts val="1350"/>
              <a:buChar char="○"/>
            </a:pPr>
            <a:r>
              <a:rPr lang="en-US"/>
              <a:t>field trial</a:t>
            </a:r>
            <a:endParaRPr/>
          </a:p>
          <a:p>
            <a:pPr marL="457200" lvl="0" indent="-314325" algn="l" rtl="0">
              <a:spcBef>
                <a:spcPts val="0"/>
              </a:spcBef>
              <a:spcAft>
                <a:spcPts val="0"/>
              </a:spcAft>
              <a:buSzPts val="1350"/>
              <a:buChar char="●"/>
            </a:pPr>
            <a:r>
              <a:rPr lang="en-US"/>
              <a:t>Selected methods of performing formative evaluation:</a:t>
            </a:r>
            <a:endParaRPr/>
          </a:p>
          <a:p>
            <a:pPr marL="914400" lvl="1" indent="-314325" algn="l" rtl="0">
              <a:spcBef>
                <a:spcPts val="0"/>
              </a:spcBef>
              <a:spcAft>
                <a:spcPts val="0"/>
              </a:spcAft>
              <a:buSzPts val="1350"/>
              <a:buChar char="○"/>
            </a:pPr>
            <a:r>
              <a:rPr lang="en-US"/>
              <a:t>Questioning content</a:t>
            </a:r>
            <a:endParaRPr/>
          </a:p>
          <a:p>
            <a:pPr marL="914400" lvl="1" indent="-314325" algn="l" rtl="0">
              <a:spcBef>
                <a:spcPts val="0"/>
              </a:spcBef>
              <a:spcAft>
                <a:spcPts val="0"/>
              </a:spcAft>
              <a:buSzPts val="1350"/>
              <a:buChar char="○"/>
            </a:pPr>
            <a:r>
              <a:rPr lang="en-US"/>
              <a:t>Observations of learners</a:t>
            </a:r>
            <a:endParaRPr/>
          </a:p>
          <a:p>
            <a:pPr marL="914400" lvl="1" indent="-314325" algn="l" rtl="0">
              <a:spcBef>
                <a:spcPts val="0"/>
              </a:spcBef>
              <a:spcAft>
                <a:spcPts val="0"/>
              </a:spcAft>
              <a:buSzPts val="1350"/>
              <a:buChar char="○"/>
            </a:pPr>
            <a:r>
              <a:rPr lang="en-US"/>
              <a:t>Interviews</a:t>
            </a:r>
            <a:endParaRPr/>
          </a:p>
          <a:p>
            <a:pPr marL="914400" lvl="1" indent="-314325" algn="l" rtl="0">
              <a:spcBef>
                <a:spcPts val="0"/>
              </a:spcBef>
              <a:spcAft>
                <a:spcPts val="0"/>
              </a:spcAft>
              <a:buSzPts val="1350"/>
              <a:buChar char="○"/>
            </a:pPr>
            <a:r>
              <a:rPr lang="en-US"/>
              <a:t>Short quizzes</a:t>
            </a:r>
            <a:endParaRPr/>
          </a:p>
          <a:p>
            <a:pPr marL="914400" lvl="1" indent="-314325" algn="l" rtl="0">
              <a:spcBef>
                <a:spcPts val="0"/>
              </a:spcBef>
              <a:spcAft>
                <a:spcPts val="0"/>
              </a:spcAft>
              <a:buSzPts val="1350"/>
              <a:buChar char="○"/>
            </a:pPr>
            <a:r>
              <a:rPr lang="en-US"/>
              <a:t>Discussion</a:t>
            </a:r>
            <a:endParaRPr/>
          </a:p>
        </p:txBody>
      </p:sp>
      <p:pic>
        <p:nvPicPr>
          <p:cNvPr id="251" name="Google Shape;251;g13b4c7cf616_1_176"/>
          <p:cNvPicPr preferRelativeResize="0"/>
          <p:nvPr/>
        </p:nvPicPr>
        <p:blipFill>
          <a:blip r:embed="rId3">
            <a:alphaModFix/>
          </a:blip>
          <a:stretch>
            <a:fillRect/>
          </a:stretch>
        </p:blipFill>
        <p:spPr>
          <a:xfrm>
            <a:off x="4646525" y="3973075"/>
            <a:ext cx="5228477" cy="26933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13b4c7cf616_1_188"/>
          <p:cNvSpPr txBox="1">
            <a:spLocks noGrp="1"/>
          </p:cNvSpPr>
          <p:nvPr>
            <p:ph type="title"/>
          </p:nvPr>
        </p:nvSpPr>
        <p:spPr>
          <a:xfrm>
            <a:off x="2397053" y="0"/>
            <a:ext cx="91173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Design and Conduct Summative Evaluation</a:t>
            </a:r>
            <a:endParaRPr/>
          </a:p>
        </p:txBody>
      </p:sp>
      <p:sp>
        <p:nvSpPr>
          <p:cNvPr id="258" name="Google Shape;258;g13b4c7cf616_1_188"/>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dirty="0"/>
              <a:t>SE is a collection of data that looks at the effectiveness of instruction as a whole.</a:t>
            </a:r>
            <a:endParaRPr dirty="0"/>
          </a:p>
          <a:p>
            <a:pPr marL="457200" lvl="0" indent="-314325" algn="l" rtl="0">
              <a:spcBef>
                <a:spcPts val="0"/>
              </a:spcBef>
              <a:spcAft>
                <a:spcPts val="0"/>
              </a:spcAft>
              <a:buSzPts val="1350"/>
              <a:buChar char="●"/>
            </a:pPr>
            <a:r>
              <a:rPr lang="en-US" dirty="0"/>
              <a:t>Measures an entire unit of instruction and multiple performance objectives.</a:t>
            </a:r>
            <a:endParaRPr dirty="0"/>
          </a:p>
          <a:p>
            <a:pPr marL="457200" lvl="0" indent="-314325" algn="l" rtl="0">
              <a:spcBef>
                <a:spcPts val="0"/>
              </a:spcBef>
              <a:spcAft>
                <a:spcPts val="0"/>
              </a:spcAft>
              <a:buSzPts val="1350"/>
              <a:buChar char="●"/>
            </a:pPr>
            <a:r>
              <a:rPr lang="en-US" dirty="0"/>
              <a:t>Objectives should match the summative evaluation.</a:t>
            </a:r>
            <a:endParaRPr dirty="0"/>
          </a:p>
          <a:p>
            <a:pPr marL="457200" lvl="0" indent="-314325" algn="l" rtl="0">
              <a:spcBef>
                <a:spcPts val="0"/>
              </a:spcBef>
              <a:spcAft>
                <a:spcPts val="0"/>
              </a:spcAft>
              <a:buSzPts val="1350"/>
              <a:buChar char="●"/>
            </a:pPr>
            <a:r>
              <a:rPr lang="en-US" dirty="0"/>
              <a:t>Summative evaluations differ from formative evaluations:</a:t>
            </a:r>
            <a:endParaRPr dirty="0"/>
          </a:p>
          <a:p>
            <a:pPr marL="914400" lvl="1" indent="-314325" algn="l" rtl="0">
              <a:spcBef>
                <a:spcPts val="0"/>
              </a:spcBef>
              <a:spcAft>
                <a:spcPts val="0"/>
              </a:spcAft>
              <a:buSzPts val="1350"/>
              <a:buChar char="○"/>
            </a:pPr>
            <a:r>
              <a:rPr lang="en-US" dirty="0"/>
              <a:t>Formative evaluations identify improvements needed during instruction. </a:t>
            </a:r>
            <a:endParaRPr dirty="0"/>
          </a:p>
          <a:p>
            <a:pPr marL="914400" lvl="1" indent="-314325" algn="l" rtl="0">
              <a:spcBef>
                <a:spcPts val="0"/>
              </a:spcBef>
              <a:spcAft>
                <a:spcPts val="0"/>
              </a:spcAft>
              <a:buSzPts val="1350"/>
              <a:buChar char="○"/>
            </a:pPr>
            <a:r>
              <a:rPr lang="en-US" dirty="0"/>
              <a:t>Summative evaluations identify strengths and improvements after instruction.</a:t>
            </a:r>
            <a:endParaRPr dirty="0"/>
          </a:p>
        </p:txBody>
      </p:sp>
      <p:pic>
        <p:nvPicPr>
          <p:cNvPr id="259" name="Google Shape;259;g13b4c7cf616_1_188"/>
          <p:cNvPicPr preferRelativeResize="0"/>
          <p:nvPr/>
        </p:nvPicPr>
        <p:blipFill>
          <a:blip r:embed="rId3">
            <a:alphaModFix/>
          </a:blip>
          <a:stretch>
            <a:fillRect/>
          </a:stretch>
        </p:blipFill>
        <p:spPr>
          <a:xfrm>
            <a:off x="3343250" y="3745325"/>
            <a:ext cx="5308452" cy="2729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13ba485213b_0_42"/>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Two Phases of Summative Evaluation</a:t>
            </a:r>
            <a:endParaRPr/>
          </a:p>
        </p:txBody>
      </p:sp>
      <p:pic>
        <p:nvPicPr>
          <p:cNvPr id="266" name="Google Shape;266;g13ba485213b_0_42"/>
          <p:cNvPicPr preferRelativeResize="0"/>
          <p:nvPr/>
        </p:nvPicPr>
        <p:blipFill>
          <a:blip r:embed="rId3">
            <a:alphaModFix/>
          </a:blip>
          <a:stretch>
            <a:fillRect/>
          </a:stretch>
        </p:blipFill>
        <p:spPr>
          <a:xfrm>
            <a:off x="1482888" y="1037575"/>
            <a:ext cx="9245224" cy="52894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2"/>
          <p:cNvSpPr txBox="1">
            <a:spLocks noGrp="1"/>
          </p:cNvSpPr>
          <p:nvPr>
            <p:ph type="title"/>
          </p:nvPr>
        </p:nvSpPr>
        <p:spPr>
          <a:xfrm>
            <a:off x="1492825" y="100"/>
            <a:ext cx="10164000" cy="795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Classification of Knowledge Types in Cognitive Domain </a:t>
            </a:r>
            <a:endParaRPr/>
          </a:p>
        </p:txBody>
      </p:sp>
      <p:pic>
        <p:nvPicPr>
          <p:cNvPr id="272" name="Google Shape;272;p12"/>
          <p:cNvPicPr preferRelativeResize="0"/>
          <p:nvPr/>
        </p:nvPicPr>
        <p:blipFill>
          <a:blip r:embed="rId3">
            <a:alphaModFix/>
          </a:blip>
          <a:stretch>
            <a:fillRect/>
          </a:stretch>
        </p:blipFill>
        <p:spPr>
          <a:xfrm>
            <a:off x="2383875" y="974226"/>
            <a:ext cx="7182674" cy="4909550"/>
          </a:xfrm>
          <a:prstGeom prst="rect">
            <a:avLst/>
          </a:prstGeom>
          <a:noFill/>
          <a:ln>
            <a:noFill/>
          </a:ln>
        </p:spPr>
      </p:pic>
      <p:sp>
        <p:nvSpPr>
          <p:cNvPr id="273" name="Google Shape;273;p12"/>
          <p:cNvSpPr txBox="1"/>
          <p:nvPr/>
        </p:nvSpPr>
        <p:spPr>
          <a:xfrm>
            <a:off x="2628900" y="6062900"/>
            <a:ext cx="7379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rial Narrow"/>
                <a:ea typeface="Arial Narrow"/>
                <a:cs typeface="Arial Narrow"/>
                <a:sym typeface="Arial Narrow"/>
              </a:rPr>
              <a:t>A classification of knowledge types based on </a:t>
            </a:r>
            <a:r>
              <a:rPr lang="en-US">
                <a:solidFill>
                  <a:schemeClr val="dk1"/>
                </a:solidFill>
                <a:latin typeface="Arial Narrow"/>
                <a:ea typeface="Arial Narrow"/>
                <a:cs typeface="Arial Narrow"/>
                <a:sym typeface="Arial Narrow"/>
              </a:rPr>
              <a:t>Alavi and Leidner (2001). Adapted from Wijnhoven (2008)</a:t>
            </a:r>
            <a:endParaRPr>
              <a:solidFill>
                <a:schemeClr val="dk1"/>
              </a:solidFill>
              <a:latin typeface="Arial Narrow"/>
              <a:ea typeface="Arial Narrow"/>
              <a:cs typeface="Arial Narrow"/>
              <a:sym typeface="Arial Narrow"/>
            </a:endParaRPr>
          </a:p>
          <a:p>
            <a:pPr marL="0" lvl="0" indent="0" algn="l" rtl="0">
              <a:spcBef>
                <a:spcPts val="0"/>
              </a:spcBef>
              <a:spcAft>
                <a:spcPts val="0"/>
              </a:spcAft>
              <a:buNone/>
            </a:pPr>
            <a:endParaRPr>
              <a:latin typeface="Arial Narrow"/>
              <a:ea typeface="Arial Narrow"/>
              <a:cs typeface="Arial Narrow"/>
              <a:sym typeface="Arial Narrow"/>
            </a:endParaRPr>
          </a:p>
        </p:txBody>
      </p:sp>
      <p:sp>
        <p:nvSpPr>
          <p:cNvPr id="274" name="Google Shape;274;p12"/>
          <p:cNvSpPr/>
          <p:nvPr/>
        </p:nvSpPr>
        <p:spPr>
          <a:xfrm>
            <a:off x="5262475" y="795100"/>
            <a:ext cx="2624700" cy="1288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137e2b853b0_2_73"/>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Explicit vs. Tacit Knowledge</a:t>
            </a:r>
            <a:endParaRPr/>
          </a:p>
        </p:txBody>
      </p:sp>
      <p:sp>
        <p:nvSpPr>
          <p:cNvPr id="281" name="Google Shape;281;g137e2b853b0_2_73"/>
          <p:cNvSpPr txBox="1">
            <a:spLocks noGrp="1"/>
          </p:cNvSpPr>
          <p:nvPr>
            <p:ph type="body" idx="1"/>
          </p:nvPr>
        </p:nvSpPr>
        <p:spPr>
          <a:xfrm>
            <a:off x="480127" y="1046725"/>
            <a:ext cx="8428200" cy="5075100"/>
          </a:xfrm>
          <a:prstGeom prst="rect">
            <a:avLst/>
          </a:prstGeom>
        </p:spPr>
        <p:txBody>
          <a:bodyPr spcFirstLastPara="1" wrap="square" lIns="91425" tIns="45700" rIns="91425" bIns="45700" anchor="t" anchorCtr="0">
            <a:noAutofit/>
          </a:bodyPr>
          <a:lstStyle/>
          <a:p>
            <a:pPr marL="457200" lvl="0" indent="0" algn="l" rtl="0">
              <a:spcBef>
                <a:spcPts val="360"/>
              </a:spcBef>
              <a:spcAft>
                <a:spcPts val="0"/>
              </a:spcAft>
              <a:buNone/>
            </a:pPr>
            <a:endParaRPr/>
          </a:p>
          <a:p>
            <a:pPr marL="457200" lvl="0" indent="-314325" algn="l" rtl="0">
              <a:spcBef>
                <a:spcPts val="360"/>
              </a:spcBef>
              <a:spcAft>
                <a:spcPts val="0"/>
              </a:spcAft>
              <a:buSzPts val="1350"/>
              <a:buChar char="●"/>
            </a:pPr>
            <a:r>
              <a:rPr lang="en-US"/>
              <a:t>Distinction between tacit and explicit knowledge:</a:t>
            </a:r>
            <a:endParaRPr/>
          </a:p>
          <a:p>
            <a:pPr marL="0" lvl="0" indent="457200" algn="ctr" rtl="0">
              <a:spcBef>
                <a:spcPts val="360"/>
              </a:spcBef>
              <a:spcAft>
                <a:spcPts val="0"/>
              </a:spcAft>
              <a:buNone/>
            </a:pPr>
            <a:endParaRPr b="1"/>
          </a:p>
          <a:p>
            <a:pPr marL="1828800" lvl="0" indent="457200" algn="l" rtl="0">
              <a:spcBef>
                <a:spcPts val="360"/>
              </a:spcBef>
              <a:spcAft>
                <a:spcPts val="0"/>
              </a:spcAft>
              <a:buNone/>
            </a:pPr>
            <a:r>
              <a:rPr lang="en-US" b="1"/>
              <a:t>“we can know more than we can tell” </a:t>
            </a:r>
            <a:endParaRPr b="1"/>
          </a:p>
          <a:p>
            <a:pPr marL="0" lvl="0" indent="0" algn="l" rtl="0">
              <a:spcBef>
                <a:spcPts val="360"/>
              </a:spcBef>
              <a:spcAft>
                <a:spcPts val="0"/>
              </a:spcAft>
              <a:buNone/>
            </a:pPr>
            <a:endParaRPr/>
          </a:p>
          <a:p>
            <a:pPr marL="457200" lvl="0" indent="-314325" algn="l" rtl="0">
              <a:spcBef>
                <a:spcPts val="360"/>
              </a:spcBef>
              <a:spcAft>
                <a:spcPts val="0"/>
              </a:spcAft>
              <a:buSzPts val="1350"/>
              <a:buChar char="●"/>
            </a:pPr>
            <a:r>
              <a:rPr lang="en-US"/>
              <a:t>The part that we can tell is the explicit part and the part that we cannot tell is the tacit part of knowledge.</a:t>
            </a:r>
            <a:endParaRPr/>
          </a:p>
          <a:p>
            <a:pPr marL="0" lvl="0" indent="0" algn="l" rtl="0">
              <a:spcBef>
                <a:spcPts val="360"/>
              </a:spcBef>
              <a:spcAft>
                <a:spcPts val="0"/>
              </a:spcAft>
              <a:buNone/>
            </a:pPr>
            <a:endParaRPr/>
          </a:p>
          <a:p>
            <a:pPr marL="0" lvl="0" indent="0" algn="l" rtl="0">
              <a:spcBef>
                <a:spcPts val="360"/>
              </a:spcBef>
              <a:spcAft>
                <a:spcPts val="0"/>
              </a:spcAft>
              <a:buNone/>
            </a:pPr>
            <a:endParaRPr sz="1500"/>
          </a:p>
          <a:p>
            <a:pPr marL="0" lvl="0" indent="0" algn="l" rtl="0">
              <a:spcBef>
                <a:spcPts val="360"/>
              </a:spcBef>
              <a:spcAft>
                <a:spcPts val="0"/>
              </a:spcAft>
              <a:buNone/>
            </a:pPr>
            <a:endParaRPr sz="1500"/>
          </a:p>
          <a:p>
            <a:pPr marL="0" lvl="0" indent="0" algn="l" rtl="0">
              <a:spcBef>
                <a:spcPts val="360"/>
              </a:spcBef>
              <a:spcAft>
                <a:spcPts val="0"/>
              </a:spcAft>
              <a:buNone/>
            </a:pPr>
            <a:endParaRPr sz="1500"/>
          </a:p>
          <a:p>
            <a:pPr marL="0" lvl="0" indent="0" algn="l" rtl="0">
              <a:spcBef>
                <a:spcPts val="360"/>
              </a:spcBef>
              <a:spcAft>
                <a:spcPts val="0"/>
              </a:spcAft>
              <a:buNone/>
            </a:pPr>
            <a:endParaRPr sz="1500"/>
          </a:p>
          <a:p>
            <a:pPr marL="0" lvl="0" indent="0" algn="l" rtl="0">
              <a:spcBef>
                <a:spcPts val="360"/>
              </a:spcBef>
              <a:spcAft>
                <a:spcPts val="0"/>
              </a:spcAft>
              <a:buNone/>
            </a:pPr>
            <a:endParaRPr sz="1500"/>
          </a:p>
          <a:p>
            <a:pPr marL="0" lvl="0" indent="0" algn="l" rtl="0">
              <a:spcBef>
                <a:spcPts val="360"/>
              </a:spcBef>
              <a:spcAft>
                <a:spcPts val="0"/>
              </a:spcAft>
              <a:buNone/>
            </a:pPr>
            <a:endParaRPr sz="1500"/>
          </a:p>
          <a:p>
            <a:pPr marL="0" lvl="0" indent="0" algn="l" rtl="0">
              <a:spcBef>
                <a:spcPts val="360"/>
              </a:spcBef>
              <a:spcAft>
                <a:spcPts val="0"/>
              </a:spcAft>
              <a:buNone/>
            </a:pPr>
            <a:endParaRPr sz="1500"/>
          </a:p>
          <a:p>
            <a:pPr marL="0" lvl="0" indent="0" algn="l" rtl="0">
              <a:spcBef>
                <a:spcPts val="360"/>
              </a:spcBef>
              <a:spcAft>
                <a:spcPts val="0"/>
              </a:spcAft>
              <a:buNone/>
            </a:pPr>
            <a:r>
              <a:rPr lang="en-US" sz="1500"/>
              <a:t>Polanyi M (1966) The Tacit Dimension. Anchor Books, Garden City (NY).</a:t>
            </a:r>
            <a:endParaRPr sz="1500"/>
          </a:p>
        </p:txBody>
      </p:sp>
      <p:pic>
        <p:nvPicPr>
          <p:cNvPr id="282" name="Google Shape;282;g137e2b853b0_2_73" descr="Manual Stock Illustrations – 95,684 Manual Stock Illustrations, Vectors &amp;  Clipart - Dreamstime"/>
          <p:cNvPicPr preferRelativeResize="0"/>
          <p:nvPr/>
        </p:nvPicPr>
        <p:blipFill>
          <a:blip r:embed="rId3">
            <a:alphaModFix/>
          </a:blip>
          <a:stretch>
            <a:fillRect/>
          </a:stretch>
        </p:blipFill>
        <p:spPr>
          <a:xfrm>
            <a:off x="8658925" y="866076"/>
            <a:ext cx="3414626" cy="2313400"/>
          </a:xfrm>
          <a:prstGeom prst="rect">
            <a:avLst/>
          </a:prstGeom>
          <a:noFill/>
          <a:ln>
            <a:noFill/>
          </a:ln>
        </p:spPr>
      </p:pic>
      <p:pic>
        <p:nvPicPr>
          <p:cNvPr id="283" name="Google Shape;283;g137e2b853b0_2_73" descr="Cycling Clip Art at Clker.com - vector clip art online, royalty free &amp;  public domain"/>
          <p:cNvPicPr preferRelativeResize="0"/>
          <p:nvPr/>
        </p:nvPicPr>
        <p:blipFill>
          <a:blip r:embed="rId4">
            <a:alphaModFix/>
          </a:blip>
          <a:stretch>
            <a:fillRect/>
          </a:stretch>
        </p:blipFill>
        <p:spPr>
          <a:xfrm>
            <a:off x="8568577" y="3062466"/>
            <a:ext cx="3263575" cy="31711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13b4c7cf616_1_6"/>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dirty="0"/>
              <a:t>Tutorial Overview</a:t>
            </a:r>
            <a:endParaRPr dirty="0"/>
          </a:p>
        </p:txBody>
      </p:sp>
      <p:sp>
        <p:nvSpPr>
          <p:cNvPr id="75" name="Google Shape;75;g13b4c7cf616_1_6"/>
          <p:cNvSpPr txBox="1">
            <a:spLocks noGrp="1"/>
          </p:cNvSpPr>
          <p:nvPr>
            <p:ph type="body" idx="1"/>
          </p:nvPr>
        </p:nvSpPr>
        <p:spPr>
          <a:xfrm>
            <a:off x="480132" y="1046715"/>
            <a:ext cx="11250600" cy="5267588"/>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b="1" dirty="0"/>
              <a:t>Systematic Design of Instruction (SDI)</a:t>
            </a:r>
            <a:endParaRPr b="1" dirty="0"/>
          </a:p>
          <a:p>
            <a:pPr marL="914400" lvl="1" indent="-314325" algn="l" rtl="0">
              <a:spcBef>
                <a:spcPts val="0"/>
              </a:spcBef>
              <a:spcAft>
                <a:spcPts val="0"/>
              </a:spcAft>
              <a:buSzPts val="1350"/>
              <a:buChar char="○"/>
            </a:pPr>
            <a:r>
              <a:rPr lang="en-US" dirty="0"/>
              <a:t>Components of the Systems Approach Model </a:t>
            </a:r>
          </a:p>
          <a:p>
            <a:pPr marL="914400" lvl="1" indent="-314325" algn="l" rtl="0">
              <a:spcBef>
                <a:spcPts val="0"/>
              </a:spcBef>
              <a:spcAft>
                <a:spcPts val="0"/>
              </a:spcAft>
              <a:buSzPts val="1350"/>
              <a:buChar char="○"/>
            </a:pPr>
            <a:r>
              <a:rPr lang="en-US" dirty="0"/>
              <a:t>Front-End Analysis</a:t>
            </a:r>
            <a:endParaRPr dirty="0"/>
          </a:p>
          <a:p>
            <a:pPr>
              <a:spcBef>
                <a:spcPts val="0"/>
              </a:spcBef>
              <a:buFont typeface="Noto Sans Symbols"/>
              <a:buChar char="●"/>
            </a:pPr>
            <a:r>
              <a:rPr lang="en-US" b="1" dirty="0"/>
              <a:t>Types of Knowledge and Skill Development</a:t>
            </a:r>
          </a:p>
          <a:p>
            <a:pPr lvl="1">
              <a:spcBef>
                <a:spcPts val="0"/>
              </a:spcBef>
              <a:buChar char="●"/>
            </a:pPr>
            <a:r>
              <a:rPr lang="en-US" dirty="0"/>
              <a:t>Explicit vs. Tacit Knowledge</a:t>
            </a:r>
          </a:p>
          <a:p>
            <a:pPr lvl="1">
              <a:spcBef>
                <a:spcPts val="0"/>
              </a:spcBef>
              <a:buChar char="●"/>
            </a:pPr>
            <a:r>
              <a:rPr lang="en-US" dirty="0"/>
              <a:t>Dreyfus &amp; Dreyfus Model</a:t>
            </a:r>
          </a:p>
          <a:p>
            <a:pPr marL="457200" lvl="0" indent="-314325" algn="l" rtl="0">
              <a:spcBef>
                <a:spcPts val="0"/>
              </a:spcBef>
              <a:spcAft>
                <a:spcPts val="0"/>
              </a:spcAft>
              <a:buSzPts val="1350"/>
              <a:buChar char="●"/>
            </a:pPr>
            <a:r>
              <a:rPr lang="en-US" b="1" dirty="0"/>
              <a:t>Naturalistic Decision Making (NDM)</a:t>
            </a:r>
            <a:endParaRPr b="1" dirty="0"/>
          </a:p>
          <a:p>
            <a:pPr marL="914400" lvl="1" indent="-314325" algn="l" rtl="0">
              <a:spcBef>
                <a:spcPts val="0"/>
              </a:spcBef>
              <a:spcAft>
                <a:spcPts val="0"/>
              </a:spcAft>
              <a:buSzPts val="1350"/>
              <a:buChar char="○"/>
            </a:pPr>
            <a:r>
              <a:rPr lang="en-US" dirty="0"/>
              <a:t>Features, Models, and Methods</a:t>
            </a:r>
            <a:endParaRPr sz="2000" dirty="0"/>
          </a:p>
          <a:p>
            <a:pPr marL="914400" lvl="1" indent="-288925" algn="l" rtl="0">
              <a:spcBef>
                <a:spcPts val="360"/>
              </a:spcBef>
              <a:spcAft>
                <a:spcPts val="0"/>
              </a:spcAft>
              <a:buSzPts val="950"/>
              <a:buChar char="○"/>
            </a:pPr>
            <a:r>
              <a:rPr lang="en-US" dirty="0"/>
              <a:t>Accelerating Expertise: Cognitive Dimension Training</a:t>
            </a:r>
            <a:endParaRPr dirty="0"/>
          </a:p>
          <a:p>
            <a:pPr marL="457200" lvl="0" indent="-314325" algn="l" rtl="0">
              <a:spcBef>
                <a:spcPts val="0"/>
              </a:spcBef>
              <a:spcAft>
                <a:spcPts val="0"/>
              </a:spcAft>
              <a:buSzPts val="1350"/>
              <a:buChar char="●"/>
            </a:pPr>
            <a:r>
              <a:rPr lang="en-US" b="1" dirty="0"/>
              <a:t>Scenario-Based Decision-Making Exercises</a:t>
            </a:r>
            <a:endParaRPr b="1" dirty="0"/>
          </a:p>
          <a:p>
            <a:pPr marL="914400" lvl="1" indent="-314325" algn="l" rtl="0">
              <a:spcBef>
                <a:spcPts val="0"/>
              </a:spcBef>
              <a:spcAft>
                <a:spcPts val="0"/>
              </a:spcAft>
              <a:buSzPts val="1350"/>
              <a:buChar char="○"/>
            </a:pPr>
            <a:r>
              <a:rPr lang="en-US" dirty="0"/>
              <a:t>Shot in the Crowd</a:t>
            </a:r>
            <a:endParaRPr dirty="0"/>
          </a:p>
          <a:p>
            <a:pPr marL="0" lvl="0" indent="0" algn="l" rtl="0">
              <a:spcBef>
                <a:spcPts val="360"/>
              </a:spcBef>
              <a:spcAft>
                <a:spcPts val="0"/>
              </a:spcAft>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137e2b853b0_2_79"/>
          <p:cNvSpPr txBox="1">
            <a:spLocks noGrp="1"/>
          </p:cNvSpPr>
          <p:nvPr>
            <p:ph type="title"/>
          </p:nvPr>
        </p:nvSpPr>
        <p:spPr>
          <a:xfrm>
            <a:off x="1868850" y="0"/>
            <a:ext cx="91941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Explicit Knowledge vs. Tacit Knowledge </a:t>
            </a:r>
            <a:endParaRPr/>
          </a:p>
        </p:txBody>
      </p:sp>
      <p:pic>
        <p:nvPicPr>
          <p:cNvPr id="290" name="Google Shape;290;g137e2b853b0_2_79"/>
          <p:cNvPicPr preferRelativeResize="0"/>
          <p:nvPr/>
        </p:nvPicPr>
        <p:blipFill>
          <a:blip r:embed="rId3">
            <a:alphaModFix/>
          </a:blip>
          <a:stretch>
            <a:fillRect/>
          </a:stretch>
        </p:blipFill>
        <p:spPr>
          <a:xfrm>
            <a:off x="2326400" y="795000"/>
            <a:ext cx="7539200" cy="56638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13aacad5843_2_6"/>
          <p:cNvSpPr txBox="1">
            <a:spLocks noGrp="1"/>
          </p:cNvSpPr>
          <p:nvPr>
            <p:ph type="title"/>
          </p:nvPr>
        </p:nvSpPr>
        <p:spPr>
          <a:xfrm>
            <a:off x="1397975" y="0"/>
            <a:ext cx="91527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Types of Knowledge and Skill Development</a:t>
            </a:r>
            <a:endParaRPr/>
          </a:p>
        </p:txBody>
      </p:sp>
      <p:sp>
        <p:nvSpPr>
          <p:cNvPr id="297" name="Google Shape;297;g13aacad5843_2_6"/>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Explicit</a:t>
            </a:r>
            <a:r>
              <a:rPr lang="en-US" dirty="0"/>
              <a:t> knowledge can be:</a:t>
            </a:r>
            <a:endParaRPr dirty="0"/>
          </a:p>
          <a:p>
            <a:pPr marL="914400" lvl="1" indent="-314325" algn="l" rtl="0">
              <a:spcBef>
                <a:spcPts val="0"/>
              </a:spcBef>
              <a:spcAft>
                <a:spcPts val="0"/>
              </a:spcAft>
              <a:buSzPts val="1350"/>
              <a:buChar char="○"/>
            </a:pPr>
            <a:r>
              <a:rPr lang="en-US" dirty="0"/>
              <a:t>Conceptual</a:t>
            </a:r>
            <a:endParaRPr dirty="0"/>
          </a:p>
          <a:p>
            <a:pPr marL="914400" lvl="1" indent="-314325" algn="l" rtl="0">
              <a:spcBef>
                <a:spcPts val="0"/>
              </a:spcBef>
              <a:spcAft>
                <a:spcPts val="0"/>
              </a:spcAft>
              <a:buSzPts val="1350"/>
              <a:buChar char="○"/>
            </a:pPr>
            <a:r>
              <a:rPr lang="en-US" dirty="0"/>
              <a:t>Factual</a:t>
            </a:r>
            <a:endParaRPr dirty="0"/>
          </a:p>
          <a:p>
            <a:pPr marL="914400" lvl="1" indent="-314325" algn="l" rtl="0">
              <a:spcBef>
                <a:spcPts val="0"/>
              </a:spcBef>
              <a:spcAft>
                <a:spcPts val="0"/>
              </a:spcAft>
              <a:buSzPts val="1350"/>
              <a:buChar char="○"/>
            </a:pPr>
            <a:r>
              <a:rPr lang="en-US" dirty="0"/>
              <a:t>Procedural</a:t>
            </a:r>
            <a:endParaRPr dirty="0"/>
          </a:p>
          <a:p>
            <a:pPr marL="457200" lvl="0" indent="-314325" algn="l" rtl="0">
              <a:spcBef>
                <a:spcPts val="0"/>
              </a:spcBef>
              <a:spcAft>
                <a:spcPts val="0"/>
              </a:spcAft>
              <a:buSzPts val="1350"/>
              <a:buChar char="●"/>
            </a:pPr>
            <a:r>
              <a:rPr lang="en-US" dirty="0"/>
              <a:t>Knowledge can be transferred from one person to another.</a:t>
            </a:r>
            <a:endParaRPr dirty="0"/>
          </a:p>
          <a:p>
            <a:pPr marL="457200" lvl="0" indent="-314325" algn="l" rtl="0">
              <a:spcBef>
                <a:spcPts val="0"/>
              </a:spcBef>
              <a:spcAft>
                <a:spcPts val="0"/>
              </a:spcAft>
              <a:buSzPts val="1350"/>
              <a:buChar char="●"/>
            </a:pPr>
            <a:r>
              <a:rPr lang="en-US" dirty="0"/>
              <a:t>Knowledge can be self acquired through observation and study.</a:t>
            </a:r>
            <a:endParaRPr dirty="0"/>
          </a:p>
          <a:p>
            <a:pPr marL="457200" lvl="0" indent="-314325" algn="l" rtl="0">
              <a:spcBef>
                <a:spcPts val="0"/>
              </a:spcBef>
              <a:spcAft>
                <a:spcPts val="0"/>
              </a:spcAft>
              <a:buSzPts val="1350"/>
              <a:buChar char="●"/>
            </a:pPr>
            <a:r>
              <a:rPr lang="en-US" dirty="0"/>
              <a:t>Skills refer to the ability to apply knowledge to specific situations.</a:t>
            </a:r>
            <a:endParaRPr dirty="0"/>
          </a:p>
          <a:p>
            <a:pPr marL="457200" lvl="0" indent="-314325" algn="l" rtl="0">
              <a:spcBef>
                <a:spcPts val="0"/>
              </a:spcBef>
              <a:spcAft>
                <a:spcPts val="0"/>
              </a:spcAft>
              <a:buSzPts val="1350"/>
              <a:buChar char="●"/>
            </a:pPr>
            <a:r>
              <a:rPr lang="en-US" dirty="0"/>
              <a:t>Skills are developed through:</a:t>
            </a:r>
            <a:endParaRPr dirty="0"/>
          </a:p>
          <a:p>
            <a:pPr marL="914400" lvl="1" indent="-314325" algn="l" rtl="0">
              <a:spcBef>
                <a:spcPts val="0"/>
              </a:spcBef>
              <a:spcAft>
                <a:spcPts val="0"/>
              </a:spcAft>
              <a:buSzPts val="1350"/>
              <a:buChar char="○"/>
            </a:pPr>
            <a:r>
              <a:rPr lang="en-US" dirty="0"/>
              <a:t>Practice.</a:t>
            </a:r>
            <a:endParaRPr dirty="0"/>
          </a:p>
          <a:p>
            <a:pPr marL="914400" lvl="1" indent="-314325" algn="l" rtl="0">
              <a:spcBef>
                <a:spcPts val="0"/>
              </a:spcBef>
              <a:spcAft>
                <a:spcPts val="0"/>
              </a:spcAft>
              <a:buSzPts val="1350"/>
              <a:buChar char="○"/>
            </a:pPr>
            <a:r>
              <a:rPr lang="en-US" dirty="0"/>
              <a:t>Trial and error is probably the best way to achieve skills mastery.</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13a84014c61_2_1"/>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Five Stages of Skill Acquisition</a:t>
            </a:r>
            <a:endParaRPr/>
          </a:p>
        </p:txBody>
      </p:sp>
      <p:pic>
        <p:nvPicPr>
          <p:cNvPr id="304" name="Google Shape;304;g13a84014c61_2_1"/>
          <p:cNvPicPr preferRelativeResize="0"/>
          <p:nvPr/>
        </p:nvPicPr>
        <p:blipFill>
          <a:blip r:embed="rId3">
            <a:alphaModFix/>
          </a:blip>
          <a:stretch>
            <a:fillRect/>
          </a:stretch>
        </p:blipFill>
        <p:spPr>
          <a:xfrm>
            <a:off x="302575" y="1781725"/>
            <a:ext cx="11889425" cy="2642095"/>
          </a:xfrm>
          <a:prstGeom prst="rect">
            <a:avLst/>
          </a:prstGeom>
          <a:noFill/>
          <a:ln>
            <a:noFill/>
          </a:ln>
        </p:spPr>
      </p:pic>
      <p:sp>
        <p:nvSpPr>
          <p:cNvPr id="305" name="Google Shape;305;g13a84014c61_2_1"/>
          <p:cNvSpPr txBox="1"/>
          <p:nvPr/>
        </p:nvSpPr>
        <p:spPr>
          <a:xfrm>
            <a:off x="302575" y="4989150"/>
            <a:ext cx="438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rial Narrow"/>
                <a:ea typeface="Arial Narrow"/>
                <a:cs typeface="Arial Narrow"/>
                <a:sym typeface="Arial Narrow"/>
              </a:rPr>
              <a:t>As cited in Dreyfus (2004)</a:t>
            </a:r>
            <a:endParaRPr>
              <a:latin typeface="Arial Narrow"/>
              <a:ea typeface="Arial Narrow"/>
              <a:cs typeface="Arial Narrow"/>
              <a:sym typeface="Arial Narrow"/>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13a83f5f9f3_1_0"/>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a:t>Five Stages of Skill Acquisition</a:t>
            </a:r>
            <a:endParaRPr/>
          </a:p>
        </p:txBody>
      </p:sp>
      <p:sp>
        <p:nvSpPr>
          <p:cNvPr id="312" name="Google Shape;312;g13a83f5f9f3_1_0"/>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38150" lvl="0" indent="-342900" algn="l" rtl="0">
              <a:spcBef>
                <a:spcPts val="360"/>
              </a:spcBef>
              <a:spcAft>
                <a:spcPts val="0"/>
              </a:spcAft>
              <a:buSzPts val="2100"/>
              <a:buFont typeface="Arial" panose="020B0604020202020204" pitchFamily="34" charset="0"/>
              <a:buChar char="•"/>
            </a:pPr>
            <a:r>
              <a:rPr lang="en-US" sz="2100" b="1" dirty="0"/>
              <a:t>Novice</a:t>
            </a:r>
            <a:endParaRPr sz="2100" b="1" dirty="0"/>
          </a:p>
          <a:p>
            <a:pPr marL="914400" lvl="0" indent="0" algn="l" rtl="0">
              <a:spcBef>
                <a:spcPts val="360"/>
              </a:spcBef>
              <a:spcAft>
                <a:spcPts val="0"/>
              </a:spcAft>
              <a:buNone/>
            </a:pPr>
            <a:r>
              <a:rPr lang="en-US" sz="2100" dirty="0"/>
              <a:t>A novice is just learning the basics of a subject, along with fundamental concepts and specific rules of action. They are unable to exercise discretionary judgment and have rigid adherence to taught rules or plans.</a:t>
            </a:r>
          </a:p>
          <a:p>
            <a:pPr marL="438150" indent="-342900">
              <a:buSzPts val="2100"/>
              <a:buFont typeface="Arial" panose="020B0604020202020204" pitchFamily="34" charset="0"/>
              <a:buChar char="•"/>
            </a:pPr>
            <a:r>
              <a:rPr lang="en-US" sz="2100" b="1" dirty="0"/>
              <a:t>Advanced Beginner</a:t>
            </a:r>
          </a:p>
          <a:p>
            <a:pPr marL="914400" lvl="0" indent="0" algn="l" rtl="0">
              <a:spcBef>
                <a:spcPts val="360"/>
              </a:spcBef>
              <a:spcAft>
                <a:spcPts val="0"/>
              </a:spcAft>
              <a:buNone/>
            </a:pPr>
            <a:r>
              <a:rPr lang="en-US" sz="2100" dirty="0"/>
              <a:t>The advanced beginner is beginning to connect relevant contexts to the rules and facts they are learning. Adding to their knowledge of facts, they are recognizing previously undefined facts and increasing their knowledge of relevant concepts, vocabulary, and principles. Individuals at this level may have no sense of practical priority. All aspects of work may be treated separately and will likely have equal importance.</a:t>
            </a:r>
            <a:endParaRPr sz="2100" dirty="0"/>
          </a:p>
          <a:p>
            <a:pPr marL="438150" lvl="0" indent="-342900" algn="l" rtl="0">
              <a:spcBef>
                <a:spcPts val="360"/>
              </a:spcBef>
              <a:spcAft>
                <a:spcPts val="0"/>
              </a:spcAft>
              <a:buSzPts val="2100"/>
              <a:buFont typeface="Arial" panose="020B0604020202020204" pitchFamily="34" charset="0"/>
              <a:buChar char="•"/>
            </a:pPr>
            <a:r>
              <a:rPr lang="en-US" sz="2100" b="1" dirty="0"/>
              <a:t>Competence</a:t>
            </a:r>
            <a:endParaRPr sz="2100" b="1" dirty="0"/>
          </a:p>
          <a:p>
            <a:pPr marL="914400" lvl="0" indent="0" algn="l" rtl="0">
              <a:spcBef>
                <a:spcPts val="360"/>
              </a:spcBef>
              <a:spcAft>
                <a:spcPts val="0"/>
              </a:spcAft>
              <a:buNone/>
            </a:pPr>
            <a:r>
              <a:rPr lang="en-US" sz="2100" dirty="0"/>
              <a:t>A competent performer is beginning to recognize more context-free principles and concepts as well as situational elements. A person at this level is able to select rules or perspectives appropriate to the situation, taking responsibility for the approach.</a:t>
            </a:r>
            <a:endParaRPr sz="2100" dirty="0"/>
          </a:p>
          <a:p>
            <a:pPr marL="0" lvl="0" indent="0" algn="l" rtl="0">
              <a:spcBef>
                <a:spcPts val="360"/>
              </a:spcBef>
              <a:spcAft>
                <a:spcPts val="0"/>
              </a:spcAft>
              <a:buNone/>
            </a:pPr>
            <a:endParaRPr sz="11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13a83f5f9f3_1_6"/>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Five Stages of Skill Acquisition</a:t>
            </a:r>
            <a:endParaRPr/>
          </a:p>
        </p:txBody>
      </p:sp>
      <p:sp>
        <p:nvSpPr>
          <p:cNvPr id="319" name="Google Shape;319;g13a83f5f9f3_1_6"/>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38150" lvl="0" indent="-342900" algn="l" rtl="0">
              <a:spcBef>
                <a:spcPts val="360"/>
              </a:spcBef>
              <a:spcAft>
                <a:spcPts val="0"/>
              </a:spcAft>
              <a:buSzPts val="2100"/>
              <a:buFont typeface="Arial" panose="020B0604020202020204" pitchFamily="34" charset="0"/>
              <a:buChar char="•"/>
            </a:pPr>
            <a:r>
              <a:rPr lang="en-US" sz="2100" b="1" dirty="0"/>
              <a:t>Proficient</a:t>
            </a:r>
            <a:endParaRPr sz="2100" b="1" dirty="0"/>
          </a:p>
          <a:p>
            <a:pPr marL="914400" lvl="0" indent="0" algn="l" rtl="0">
              <a:spcBef>
                <a:spcPts val="360"/>
              </a:spcBef>
              <a:spcAft>
                <a:spcPts val="0"/>
              </a:spcAft>
              <a:buClr>
                <a:schemeClr val="dk1"/>
              </a:buClr>
              <a:buSzPts val="1100"/>
              <a:buFont typeface="Arial"/>
              <a:buNone/>
            </a:pPr>
            <a:r>
              <a:rPr lang="en-US" sz="2100" dirty="0"/>
              <a:t>A proficient performer has experience making situational discriminations that enables the recognition of problems and the best approaches for solving the problems. At this stage, intuitive reactions replace reasoned responses. A person at this level implements decisions based on intuitive understanding because of their experiences.</a:t>
            </a:r>
            <a:endParaRPr sz="2100" dirty="0"/>
          </a:p>
          <a:p>
            <a:pPr marL="0" lvl="0" indent="0" algn="l" rtl="0">
              <a:spcBef>
                <a:spcPts val="360"/>
              </a:spcBef>
              <a:spcAft>
                <a:spcPts val="0"/>
              </a:spcAft>
              <a:buClr>
                <a:schemeClr val="dk1"/>
              </a:buClr>
              <a:buSzPts val="1100"/>
              <a:buFont typeface="Arial"/>
              <a:buNone/>
            </a:pPr>
            <a:endParaRPr sz="2100" dirty="0"/>
          </a:p>
          <a:p>
            <a:pPr marL="438150" lvl="0" indent="-342900" algn="l" rtl="0">
              <a:spcBef>
                <a:spcPts val="360"/>
              </a:spcBef>
              <a:spcAft>
                <a:spcPts val="0"/>
              </a:spcAft>
              <a:buSzPts val="2100"/>
              <a:buFont typeface="Arial" panose="020B0604020202020204" pitchFamily="34" charset="0"/>
              <a:buChar char="•"/>
            </a:pPr>
            <a:r>
              <a:rPr lang="en-US" sz="2100" b="1" dirty="0"/>
              <a:t>Expertise</a:t>
            </a:r>
            <a:endParaRPr sz="2100" b="1" dirty="0"/>
          </a:p>
          <a:p>
            <a:pPr marL="914400" lvl="0" indent="0" algn="l" rtl="0">
              <a:spcBef>
                <a:spcPts val="360"/>
              </a:spcBef>
              <a:spcAft>
                <a:spcPts val="0"/>
              </a:spcAft>
              <a:buClr>
                <a:schemeClr val="dk1"/>
              </a:buClr>
              <a:buSzPts val="1100"/>
              <a:buFont typeface="Arial"/>
              <a:buNone/>
            </a:pPr>
            <a:r>
              <a:rPr lang="en-US" sz="2100" dirty="0"/>
              <a:t>The expert can see what needs to be achieved and how to achieve it. This level of performer can make more refined and subtle discriminations than a proficient performer, tailoring approach and method to each situation based on this level of skill. The major difference between individuals in the stages of proficiency and expertise is that what experts do almost always works. Proficient people still make mistakes; experts provide an almost perfect performance.</a:t>
            </a:r>
            <a:endParaRPr sz="2100" dirty="0"/>
          </a:p>
          <a:p>
            <a:pPr marL="0" lvl="0" indent="0" algn="l" rtl="0">
              <a:spcBef>
                <a:spcPts val="360"/>
              </a:spcBef>
              <a:spcAft>
                <a:spcPts val="0"/>
              </a:spcAft>
              <a:buNone/>
            </a:pPr>
            <a:endParaRPr sz="21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137e2b853b0_2_9"/>
          <p:cNvSpPr txBox="1">
            <a:spLocks noGrp="1"/>
          </p:cNvSpPr>
          <p:nvPr>
            <p:ph type="title"/>
          </p:nvPr>
        </p:nvSpPr>
        <p:spPr>
          <a:xfrm>
            <a:off x="2397051" y="0"/>
            <a:ext cx="8289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Dreyfus Stages of Development</a:t>
            </a:r>
            <a:endParaRPr/>
          </a:p>
        </p:txBody>
      </p:sp>
      <p:pic>
        <p:nvPicPr>
          <p:cNvPr id="326" name="Google Shape;326;g137e2b853b0_2_9"/>
          <p:cNvPicPr preferRelativeResize="0"/>
          <p:nvPr/>
        </p:nvPicPr>
        <p:blipFill>
          <a:blip r:embed="rId3">
            <a:alphaModFix/>
          </a:blip>
          <a:stretch>
            <a:fillRect/>
          </a:stretch>
        </p:blipFill>
        <p:spPr>
          <a:xfrm>
            <a:off x="1093313" y="1259025"/>
            <a:ext cx="10005374" cy="43399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37e2b853b0_2_17"/>
          <p:cNvSpPr txBox="1">
            <a:spLocks noGrp="1"/>
          </p:cNvSpPr>
          <p:nvPr>
            <p:ph type="title"/>
          </p:nvPr>
        </p:nvSpPr>
        <p:spPr>
          <a:xfrm>
            <a:off x="1978550" y="0"/>
            <a:ext cx="85551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Beyond Competent to Proficient and Expert</a:t>
            </a:r>
            <a:endParaRPr/>
          </a:p>
        </p:txBody>
      </p:sp>
      <p:sp>
        <p:nvSpPr>
          <p:cNvPr id="333" name="Google Shape;333;g137e2b853b0_2_17"/>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533400" indent="-457200">
              <a:lnSpc>
                <a:spcPct val="115000"/>
              </a:lnSpc>
              <a:spcBef>
                <a:spcPts val="0"/>
              </a:spcBef>
              <a:buSzPts val="2400"/>
              <a:buFont typeface="Arial" panose="020B0604020202020204" pitchFamily="34" charset="0"/>
              <a:buChar char="•"/>
            </a:pPr>
            <a:r>
              <a:rPr lang="en-US" dirty="0">
                <a:latin typeface="Arial"/>
                <a:ea typeface="Arial"/>
                <a:cs typeface="Arial"/>
                <a:sym typeface="Arial"/>
              </a:rPr>
              <a:t>Proficient, and even expert levels are achieved on the job.</a:t>
            </a:r>
          </a:p>
          <a:p>
            <a:pPr marL="533400" lvl="0" indent="-457200" algn="l" rtl="0">
              <a:lnSpc>
                <a:spcPct val="115000"/>
              </a:lnSpc>
              <a:spcBef>
                <a:spcPts val="0"/>
              </a:spcBef>
              <a:spcAft>
                <a:spcPts val="0"/>
              </a:spcAft>
              <a:buSzPts val="2400"/>
              <a:buFont typeface="Arial" panose="020B0604020202020204" pitchFamily="34" charset="0"/>
              <a:buChar char="•"/>
            </a:pPr>
            <a:r>
              <a:rPr lang="en-US" dirty="0">
                <a:latin typeface="Arial"/>
                <a:ea typeface="Arial"/>
                <a:cs typeface="Arial"/>
                <a:sym typeface="Arial"/>
              </a:rPr>
              <a:t>Focusing on the transition points between skill levels. </a:t>
            </a:r>
          </a:p>
          <a:p>
            <a:pPr marL="533400" lvl="0" indent="-457200" algn="l" rtl="0">
              <a:lnSpc>
                <a:spcPct val="115000"/>
              </a:lnSpc>
              <a:spcBef>
                <a:spcPts val="0"/>
              </a:spcBef>
              <a:spcAft>
                <a:spcPts val="0"/>
              </a:spcAft>
              <a:buSzPts val="2400"/>
              <a:buFont typeface="Arial" panose="020B0604020202020204" pitchFamily="34" charset="0"/>
              <a:buChar char="•"/>
            </a:pPr>
            <a:r>
              <a:rPr lang="en-US" dirty="0">
                <a:latin typeface="Arial"/>
                <a:ea typeface="Arial"/>
                <a:cs typeface="Arial"/>
                <a:sym typeface="Arial"/>
              </a:rPr>
              <a:t>Highlights changes in mental functions. </a:t>
            </a:r>
          </a:p>
          <a:p>
            <a:pPr marL="533400" lvl="0" indent="-457200" algn="l" rtl="0">
              <a:lnSpc>
                <a:spcPct val="115000"/>
              </a:lnSpc>
              <a:spcBef>
                <a:spcPts val="0"/>
              </a:spcBef>
              <a:spcAft>
                <a:spcPts val="0"/>
              </a:spcAft>
              <a:buSzPts val="2400"/>
              <a:buFont typeface="Arial" panose="020B0604020202020204" pitchFamily="34" charset="0"/>
              <a:buChar char="•"/>
            </a:pPr>
            <a:r>
              <a:rPr lang="en-US" dirty="0">
                <a:latin typeface="Arial"/>
                <a:ea typeface="Arial"/>
                <a:cs typeface="Arial"/>
                <a:sym typeface="Arial"/>
              </a:rPr>
              <a:t>Present particularly rich opportunities for accelerated development</a:t>
            </a:r>
            <a:r>
              <a:rPr lang="en-US" sz="2400" dirty="0">
                <a:latin typeface="Arial"/>
                <a:ea typeface="Arial"/>
                <a:cs typeface="Arial"/>
                <a:sym typeface="Arial"/>
              </a:rPr>
              <a:t>. </a:t>
            </a:r>
          </a:p>
          <a:p>
            <a:pPr marL="990600" lvl="1" indent="-457200">
              <a:lnSpc>
                <a:spcPct val="115000"/>
              </a:lnSpc>
              <a:spcBef>
                <a:spcPts val="0"/>
              </a:spcBef>
              <a:buSzPct val="56000"/>
              <a:buFont typeface="Courier New" panose="02070309020205020404" pitchFamily="49" charset="0"/>
              <a:buChar char="o"/>
            </a:pPr>
            <a:r>
              <a:rPr lang="en-US" dirty="0">
                <a:latin typeface="Arial"/>
                <a:ea typeface="Arial"/>
                <a:cs typeface="Arial"/>
                <a:sym typeface="Arial"/>
              </a:rPr>
              <a:t>The transition from competent to proficient, for example, is marked by a change in recognition from decomposed (i.e., rule-based) to holistic (situation-based).</a:t>
            </a:r>
          </a:p>
          <a:p>
            <a:pPr marL="990600" lvl="1" indent="-457200">
              <a:lnSpc>
                <a:spcPct val="115000"/>
              </a:lnSpc>
              <a:spcBef>
                <a:spcPts val="0"/>
              </a:spcBef>
              <a:buSzPct val="56000"/>
              <a:buFont typeface="Courier New" panose="02070309020205020404" pitchFamily="49" charset="0"/>
              <a:buChar char="o"/>
            </a:pPr>
            <a:r>
              <a:rPr lang="en-US" dirty="0">
                <a:latin typeface="Arial"/>
                <a:ea typeface="Arial"/>
                <a:cs typeface="Arial"/>
                <a:sym typeface="Arial"/>
              </a:rPr>
              <a:t>Transition from proficient to expert is marked by a change from analytical to intuitive decision making.</a:t>
            </a:r>
            <a:endParaRPr sz="350" dirty="0">
              <a:latin typeface="Arial"/>
              <a:ea typeface="Arial"/>
              <a:cs typeface="Arial"/>
              <a:sym typeface="Arial"/>
            </a:endParaRPr>
          </a:p>
          <a:p>
            <a:pPr marL="0" lvl="0" indent="0" algn="l" rtl="0">
              <a:spcBef>
                <a:spcPts val="360"/>
              </a:spcBef>
              <a:spcAft>
                <a:spcPts val="0"/>
              </a:spcAft>
              <a:buNone/>
            </a:pP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13aacad5843_2_0"/>
          <p:cNvSpPr txBox="1">
            <a:spLocks noGrp="1"/>
          </p:cNvSpPr>
          <p:nvPr>
            <p:ph type="title"/>
          </p:nvPr>
        </p:nvSpPr>
        <p:spPr>
          <a:xfrm>
            <a:off x="2397052" y="0"/>
            <a:ext cx="84777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Cognitive Dimension in Complex Domains</a:t>
            </a:r>
            <a:endParaRPr/>
          </a:p>
        </p:txBody>
      </p:sp>
      <p:sp>
        <p:nvSpPr>
          <p:cNvPr id="340" name="Google Shape;340;g13aacad5843_2_0"/>
          <p:cNvSpPr txBox="1">
            <a:spLocks noGrp="1"/>
          </p:cNvSpPr>
          <p:nvPr>
            <p:ph type="body" idx="1"/>
          </p:nvPr>
        </p:nvSpPr>
        <p:spPr>
          <a:xfrm>
            <a:off x="480132" y="1046715"/>
            <a:ext cx="11250600" cy="5075100"/>
          </a:xfrm>
          <a:prstGeom prst="rect">
            <a:avLst/>
          </a:prstGeom>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a:t>What can go wrong?</a:t>
            </a:r>
            <a:endParaRPr/>
          </a:p>
          <a:p>
            <a:pPr marL="457200" lvl="0" indent="-314325" algn="l" rtl="0">
              <a:spcBef>
                <a:spcPts val="0"/>
              </a:spcBef>
              <a:spcAft>
                <a:spcPts val="0"/>
              </a:spcAft>
              <a:buSzPts val="1350"/>
              <a:buChar char="●"/>
            </a:pPr>
            <a:r>
              <a:rPr lang="en-US"/>
              <a:t>What are the tough decisions?</a:t>
            </a:r>
            <a:endParaRPr/>
          </a:p>
          <a:p>
            <a:pPr marL="457200" lvl="0" indent="-314325" algn="l" rtl="0">
              <a:spcBef>
                <a:spcPts val="0"/>
              </a:spcBef>
              <a:spcAft>
                <a:spcPts val="0"/>
              </a:spcAft>
              <a:buSzPts val="1350"/>
              <a:buChar char="●"/>
            </a:pPr>
            <a:r>
              <a:rPr lang="en-US"/>
              <a:t>What makes situations difficult?</a:t>
            </a:r>
            <a:endParaRPr/>
          </a:p>
          <a:p>
            <a:pPr marL="457200" lvl="0" indent="-314325" algn="l" rtl="0">
              <a:spcBef>
                <a:spcPts val="0"/>
              </a:spcBef>
              <a:spcAft>
                <a:spcPts val="0"/>
              </a:spcAft>
              <a:buSzPts val="1350"/>
              <a:buChar char="●"/>
            </a:pPr>
            <a:r>
              <a:rPr lang="en-US"/>
              <a:t>How can people get confused?</a:t>
            </a:r>
            <a:endParaRPr/>
          </a:p>
          <a:p>
            <a:pPr marL="457200" lvl="0" indent="-314325" algn="l" rtl="0">
              <a:spcBef>
                <a:spcPts val="0"/>
              </a:spcBef>
              <a:spcAft>
                <a:spcPts val="0"/>
              </a:spcAft>
              <a:buSzPts val="1350"/>
              <a:buChar char="●"/>
            </a:pPr>
            <a:r>
              <a:rPr lang="en-US"/>
              <a:t>What are the common mistakes newer people make?</a:t>
            </a:r>
            <a:endParaRPr/>
          </a:p>
          <a:p>
            <a:pPr marL="457200" lvl="0" indent="-314325" algn="l" rtl="0">
              <a:spcBef>
                <a:spcPts val="0"/>
              </a:spcBef>
              <a:spcAft>
                <a:spcPts val="0"/>
              </a:spcAft>
              <a:buSzPts val="1350"/>
              <a:buChar char="●"/>
            </a:pPr>
            <a:r>
              <a:rPr lang="en-US"/>
              <a:t>How can you recover from mistakes?</a:t>
            </a:r>
            <a:endParaRPr/>
          </a:p>
          <a:p>
            <a:pPr marL="457200" lvl="0" indent="-314325" algn="l" rtl="0">
              <a:spcBef>
                <a:spcPts val="0"/>
              </a:spcBef>
              <a:spcAft>
                <a:spcPts val="0"/>
              </a:spcAft>
              <a:buSzPts val="1350"/>
              <a:buChar char="●"/>
            </a:pPr>
            <a:r>
              <a:rPr lang="en-US"/>
              <a:t>How do experienced performers actually manage risks and make tradeoffs?</a:t>
            </a:r>
            <a:endParaRPr/>
          </a:p>
          <a:p>
            <a:pPr marL="457200" lvl="0" indent="0" algn="l" rtl="0">
              <a:spcBef>
                <a:spcPts val="360"/>
              </a:spcBef>
              <a:spcAft>
                <a:spcPts val="0"/>
              </a:spcAft>
              <a:buNone/>
            </a:pPr>
            <a:endParaRPr/>
          </a:p>
          <a:p>
            <a:pPr marL="0" lvl="0" indent="0" algn="l" rtl="0">
              <a:spcBef>
                <a:spcPts val="360"/>
              </a:spcBef>
              <a:spcAft>
                <a:spcPts val="0"/>
              </a:spcAft>
              <a:buNone/>
            </a:pPr>
            <a:r>
              <a:rPr lang="en-US">
                <a:highlight>
                  <a:srgbClr val="F8F8F8"/>
                </a:highlight>
              </a:rPr>
              <a:t>These aspects of performance are typically gained through experience (and they are typically ignored)</a:t>
            </a:r>
            <a:endParaRPr>
              <a:highlight>
                <a:srgbClr val="F8F8F8"/>
              </a:highlight>
            </a:endParaRPr>
          </a:p>
          <a:p>
            <a:pPr marL="0" lvl="0" indent="0" algn="l" rtl="0">
              <a:spcBef>
                <a:spcPts val="36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13b4c7cf616_0_0"/>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Expertise in Complex Work</a:t>
            </a:r>
            <a:endParaRPr/>
          </a:p>
        </p:txBody>
      </p:sp>
      <p:pic>
        <p:nvPicPr>
          <p:cNvPr id="347" name="Google Shape;347;g13b4c7cf616_0_0" descr="4,118 Cockpit Illustrations &amp; Clip Art - iStock"/>
          <p:cNvPicPr preferRelativeResize="0"/>
          <p:nvPr/>
        </p:nvPicPr>
        <p:blipFill>
          <a:blip r:embed="rId3">
            <a:alphaModFix/>
          </a:blip>
          <a:stretch>
            <a:fillRect/>
          </a:stretch>
        </p:blipFill>
        <p:spPr>
          <a:xfrm>
            <a:off x="6096000" y="3958825"/>
            <a:ext cx="5734050" cy="2314232"/>
          </a:xfrm>
          <a:prstGeom prst="rect">
            <a:avLst/>
          </a:prstGeom>
          <a:noFill/>
          <a:ln>
            <a:noFill/>
          </a:ln>
        </p:spPr>
      </p:pic>
      <p:pic>
        <p:nvPicPr>
          <p:cNvPr id="348" name="Google Shape;348;g13b4c7cf616_0_0" descr="43,418 Firefighter Stock Vector Illustration and Royalty Free Firefighter  Clipart"/>
          <p:cNvPicPr preferRelativeResize="0"/>
          <p:nvPr/>
        </p:nvPicPr>
        <p:blipFill>
          <a:blip r:embed="rId4">
            <a:alphaModFix/>
          </a:blip>
          <a:stretch>
            <a:fillRect/>
          </a:stretch>
        </p:blipFill>
        <p:spPr>
          <a:xfrm>
            <a:off x="0" y="2073425"/>
            <a:ext cx="4286250" cy="4286250"/>
          </a:xfrm>
          <a:prstGeom prst="rect">
            <a:avLst/>
          </a:prstGeom>
          <a:noFill/>
          <a:ln>
            <a:noFill/>
          </a:ln>
        </p:spPr>
      </p:pic>
      <p:pic>
        <p:nvPicPr>
          <p:cNvPr id="349" name="Google Shape;349;g13b4c7cf616_0_0" descr="928 Command Center Illustrations &amp; Clip Art - iStock"/>
          <p:cNvPicPr preferRelativeResize="0"/>
          <p:nvPr/>
        </p:nvPicPr>
        <p:blipFill>
          <a:blip r:embed="rId5">
            <a:alphaModFix/>
          </a:blip>
          <a:stretch>
            <a:fillRect/>
          </a:stretch>
        </p:blipFill>
        <p:spPr>
          <a:xfrm>
            <a:off x="3942475" y="794988"/>
            <a:ext cx="5162550" cy="290182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13aacad5843_7_12"/>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Features of Naturalistic Decision Making</a:t>
            </a:r>
            <a:endParaRPr/>
          </a:p>
        </p:txBody>
      </p:sp>
      <p:pic>
        <p:nvPicPr>
          <p:cNvPr id="356" name="Google Shape;356;g13aacad5843_7_12"/>
          <p:cNvPicPr preferRelativeResize="0"/>
          <p:nvPr/>
        </p:nvPicPr>
        <p:blipFill>
          <a:blip r:embed="rId3">
            <a:alphaModFix/>
          </a:blip>
          <a:stretch>
            <a:fillRect/>
          </a:stretch>
        </p:blipFill>
        <p:spPr>
          <a:xfrm>
            <a:off x="3205249" y="795000"/>
            <a:ext cx="6337912" cy="5636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13b4c7cf616_1_126"/>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System Approach Model</a:t>
            </a:r>
            <a:endParaRPr dirty="0"/>
          </a:p>
        </p:txBody>
      </p:sp>
      <p:sp>
        <p:nvSpPr>
          <p:cNvPr id="82" name="Google Shape;82;g13b4c7cf616_1_126"/>
          <p:cNvSpPr txBox="1"/>
          <p:nvPr/>
        </p:nvSpPr>
        <p:spPr>
          <a:xfrm>
            <a:off x="2922875" y="5959625"/>
            <a:ext cx="7503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rial Narrow"/>
                <a:ea typeface="Arial Narrow"/>
                <a:cs typeface="Arial Narrow"/>
                <a:sym typeface="Arial Narrow"/>
              </a:rPr>
              <a:t>Dick, W., Carey, L., &amp; Carey, J. O. (2005). The systematic design of instruction. Boston, Massachusetts: Pearson/Allyn and Bacon.</a:t>
            </a:r>
            <a:endParaRPr>
              <a:latin typeface="Arial Narrow"/>
              <a:ea typeface="Arial Narrow"/>
              <a:cs typeface="Arial Narrow"/>
              <a:sym typeface="Arial Narrow"/>
            </a:endParaRPr>
          </a:p>
        </p:txBody>
      </p:sp>
      <p:pic>
        <p:nvPicPr>
          <p:cNvPr id="83" name="Google Shape;83;g13b4c7cf616_1_126"/>
          <p:cNvPicPr preferRelativeResize="0"/>
          <p:nvPr/>
        </p:nvPicPr>
        <p:blipFill>
          <a:blip r:embed="rId3">
            <a:alphaModFix/>
          </a:blip>
          <a:stretch>
            <a:fillRect/>
          </a:stretch>
        </p:blipFill>
        <p:spPr>
          <a:xfrm>
            <a:off x="541913" y="999087"/>
            <a:ext cx="11108173" cy="48598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13a0a4a63e4_2_6"/>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NDM Approach</a:t>
            </a:r>
            <a:endParaRPr/>
          </a:p>
        </p:txBody>
      </p:sp>
      <p:sp>
        <p:nvSpPr>
          <p:cNvPr id="294" name="Google Shape;294;g13a0a4a63e4_2_6"/>
          <p:cNvSpPr txBox="1">
            <a:spLocks noGrp="1"/>
          </p:cNvSpPr>
          <p:nvPr>
            <p:ph type="body" idx="1"/>
          </p:nvPr>
        </p:nvSpPr>
        <p:spPr>
          <a:xfrm>
            <a:off x="1935651" y="1188125"/>
            <a:ext cx="8784485" cy="50751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400" b="1" u="sng" dirty="0"/>
              <a:t>NDM Approach</a:t>
            </a:r>
            <a:r>
              <a:rPr lang="en-US" sz="2400" dirty="0"/>
              <a:t>					</a:t>
            </a:r>
            <a:r>
              <a:rPr lang="en-US" sz="2400" b="1" u="sng" dirty="0"/>
              <a:t>Analytical Approach</a:t>
            </a:r>
            <a:endParaRPr sz="2400" b="1" u="sng" dirty="0"/>
          </a:p>
          <a:p>
            <a:pPr marL="0" lvl="0" indent="0" algn="l" rtl="0">
              <a:lnSpc>
                <a:spcPct val="90000"/>
              </a:lnSpc>
              <a:spcBef>
                <a:spcPts val="1000"/>
              </a:spcBef>
              <a:spcAft>
                <a:spcPts val="0"/>
              </a:spcAft>
              <a:buClr>
                <a:schemeClr val="dk1"/>
              </a:buClr>
              <a:buSzPts val="1100"/>
              <a:buFont typeface="Arial"/>
              <a:buNone/>
            </a:pPr>
            <a:r>
              <a:rPr lang="en-US" sz="1800" dirty="0"/>
              <a:t>ID strengths  					ID biases</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Unpack expertise  					Debunk expertise</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Tacit knowledge  					Explicit knowledge</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How do people think  					What do people do</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Tough decisions   					Tasks and flow charts</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Work in field settings  				Laboratory-based</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Study incidents  					Study artificial tasks</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Goal: Build skills/biases  				Goal: Eliminate errors</a:t>
            </a:r>
            <a:endParaRPr sz="1800" dirty="0"/>
          </a:p>
          <a:p>
            <a:pPr marL="0" lvl="0" indent="0" algn="l" rtl="0">
              <a:lnSpc>
                <a:spcPct val="90000"/>
              </a:lnSpc>
              <a:spcBef>
                <a:spcPts val="1000"/>
              </a:spcBef>
              <a:spcAft>
                <a:spcPts val="0"/>
              </a:spcAft>
              <a:buClr>
                <a:schemeClr val="dk1"/>
              </a:buClr>
              <a:buSzPts val="1100"/>
              <a:buFont typeface="Arial"/>
              <a:buNone/>
            </a:pPr>
            <a:r>
              <a:rPr lang="en-US" sz="1800" dirty="0"/>
              <a:t>Make discoveries  					Test hypotheses</a:t>
            </a:r>
            <a:endParaRPr sz="1800" dirty="0"/>
          </a:p>
          <a:p>
            <a:pPr marL="0" lvl="0" indent="0" algn="l" rtl="0">
              <a:spcBef>
                <a:spcPts val="360"/>
              </a:spcBef>
              <a:spcAft>
                <a:spcPts val="0"/>
              </a:spcAft>
              <a:buNone/>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13b4c7cf616_0_14"/>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Fireground Decision Making</a:t>
            </a:r>
            <a:endParaRPr/>
          </a:p>
        </p:txBody>
      </p:sp>
      <p:pic>
        <p:nvPicPr>
          <p:cNvPr id="370" name="Google Shape;370;g13b4c7cf616_0_14"/>
          <p:cNvPicPr preferRelativeResize="0"/>
          <p:nvPr/>
        </p:nvPicPr>
        <p:blipFill>
          <a:blip r:embed="rId3">
            <a:alphaModFix/>
          </a:blip>
          <a:stretch>
            <a:fillRect/>
          </a:stretch>
        </p:blipFill>
        <p:spPr>
          <a:xfrm>
            <a:off x="2947825" y="731625"/>
            <a:ext cx="5888801" cy="5739976"/>
          </a:xfrm>
          <a:prstGeom prst="rect">
            <a:avLst/>
          </a:prstGeom>
          <a:noFill/>
          <a:ln>
            <a:noFill/>
          </a:ln>
        </p:spPr>
      </p:pic>
      <p:pic>
        <p:nvPicPr>
          <p:cNvPr id="371" name="Google Shape;371;g13b4c7cf616_0_14"/>
          <p:cNvPicPr preferRelativeResize="0"/>
          <p:nvPr/>
        </p:nvPicPr>
        <p:blipFill>
          <a:blip r:embed="rId4">
            <a:alphaModFix/>
          </a:blip>
          <a:stretch>
            <a:fillRect/>
          </a:stretch>
        </p:blipFill>
        <p:spPr>
          <a:xfrm>
            <a:off x="6265600" y="4654200"/>
            <a:ext cx="3511125" cy="1817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13aacad5843_1_1"/>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Recognition Primed Decision Making</a:t>
            </a:r>
            <a:endParaRPr/>
          </a:p>
        </p:txBody>
      </p:sp>
      <p:pic>
        <p:nvPicPr>
          <p:cNvPr id="378" name="Google Shape;378;g13aacad5843_1_1"/>
          <p:cNvPicPr preferRelativeResize="0"/>
          <p:nvPr/>
        </p:nvPicPr>
        <p:blipFill>
          <a:blip r:embed="rId3">
            <a:alphaModFix/>
          </a:blip>
          <a:stretch>
            <a:fillRect/>
          </a:stretch>
        </p:blipFill>
        <p:spPr>
          <a:xfrm>
            <a:off x="3177400" y="947400"/>
            <a:ext cx="5856212" cy="5758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13a87f6716e_1_0"/>
          <p:cNvSpPr txBox="1">
            <a:spLocks noGrp="1"/>
          </p:cNvSpPr>
          <p:nvPr>
            <p:ph type="title"/>
          </p:nvPr>
        </p:nvSpPr>
        <p:spPr>
          <a:xfrm>
            <a:off x="1614525" y="0"/>
            <a:ext cx="97167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Sensemaking </a:t>
            </a:r>
            <a:endParaRPr/>
          </a:p>
        </p:txBody>
      </p:sp>
      <p:sp>
        <p:nvSpPr>
          <p:cNvPr id="385" name="Google Shape;385;g13a87f6716e_1_0"/>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ctr" rtl="0">
              <a:lnSpc>
                <a:spcPct val="90000"/>
              </a:lnSpc>
              <a:spcBef>
                <a:spcPts val="1000"/>
              </a:spcBef>
              <a:spcAft>
                <a:spcPts val="0"/>
              </a:spcAft>
              <a:buNone/>
            </a:pPr>
            <a:r>
              <a:rPr lang="en-US"/>
              <a:t>Sensemaking is the process of fitting data into a frame and fitting a frame around the data.</a:t>
            </a:r>
            <a:endParaRPr/>
          </a:p>
          <a:p>
            <a:pPr marL="0" lvl="0" indent="0" algn="ctr" rtl="0">
              <a:lnSpc>
                <a:spcPct val="90000"/>
              </a:lnSpc>
              <a:spcBef>
                <a:spcPts val="1000"/>
              </a:spcBef>
              <a:spcAft>
                <a:spcPts val="0"/>
              </a:spcAft>
              <a:buNone/>
            </a:pPr>
            <a:r>
              <a:rPr lang="en-US"/>
              <a:t> </a:t>
            </a:r>
            <a:r>
              <a:rPr lang="en-US" i="1"/>
              <a:t>[As opposed to generating inferences from data]</a:t>
            </a:r>
            <a:endParaRPr i="1"/>
          </a:p>
          <a:p>
            <a:pPr marL="0" lvl="0" indent="0" algn="ctr" rtl="0">
              <a:lnSpc>
                <a:spcPct val="90000"/>
              </a:lnSpc>
              <a:spcBef>
                <a:spcPts val="1000"/>
              </a:spcBef>
              <a:spcAft>
                <a:spcPts val="0"/>
              </a:spcAft>
              <a:buClr>
                <a:schemeClr val="dk1"/>
              </a:buClr>
              <a:buSzPts val="1100"/>
              <a:buFont typeface="Arial"/>
              <a:buNone/>
            </a:pPr>
            <a:r>
              <a:rPr lang="en-US" i="1"/>
              <a:t>[Frame = Organizing structure, e.g., story, script, map]</a:t>
            </a:r>
            <a:endParaRPr i="1"/>
          </a:p>
          <a:p>
            <a:pPr marL="0" lvl="0" indent="0" algn="l" rtl="0">
              <a:spcBef>
                <a:spcPts val="360"/>
              </a:spcBef>
              <a:spcAft>
                <a:spcPts val="0"/>
              </a:spcAft>
              <a:buNone/>
            </a:pPr>
            <a:endParaRPr/>
          </a:p>
        </p:txBody>
      </p:sp>
      <p:pic>
        <p:nvPicPr>
          <p:cNvPr id="386" name="Google Shape;386;g13a87f6716e_1_0"/>
          <p:cNvPicPr preferRelativeResize="0"/>
          <p:nvPr/>
        </p:nvPicPr>
        <p:blipFill>
          <a:blip r:embed="rId3">
            <a:alphaModFix/>
          </a:blip>
          <a:stretch>
            <a:fillRect/>
          </a:stretch>
        </p:blipFill>
        <p:spPr>
          <a:xfrm>
            <a:off x="3188713" y="3149000"/>
            <a:ext cx="6568326" cy="32987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3a0a4a63e4_2_28"/>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Sensemaking</a:t>
            </a:r>
            <a:endParaRPr/>
          </a:p>
        </p:txBody>
      </p:sp>
      <p:sp>
        <p:nvSpPr>
          <p:cNvPr id="393" name="Google Shape;393;g13a0a4a63e4_2_28"/>
          <p:cNvSpPr txBox="1">
            <a:spLocks noGrp="1"/>
          </p:cNvSpPr>
          <p:nvPr>
            <p:ph type="body" idx="1"/>
          </p:nvPr>
        </p:nvSpPr>
        <p:spPr>
          <a:xfrm>
            <a:off x="409425" y="2262425"/>
            <a:ext cx="3178800" cy="31878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sz="2400" dirty="0"/>
              <a:t>Motivated, continuous effort to understand connections (which can be among people, places, and events) in order to anticipate their trajectories and act effectively</a:t>
            </a:r>
            <a:endParaRPr sz="2400" dirty="0"/>
          </a:p>
          <a:p>
            <a:pPr marL="0" lvl="0" indent="0" algn="l" rtl="0">
              <a:spcBef>
                <a:spcPts val="600"/>
              </a:spcBef>
              <a:spcAft>
                <a:spcPts val="0"/>
              </a:spcAft>
              <a:buNone/>
            </a:pPr>
            <a:endParaRPr dirty="0"/>
          </a:p>
        </p:txBody>
      </p:sp>
      <p:pic>
        <p:nvPicPr>
          <p:cNvPr id="394" name="Google Shape;394;g13a0a4a63e4_2_28"/>
          <p:cNvPicPr preferRelativeResize="0"/>
          <p:nvPr/>
        </p:nvPicPr>
        <p:blipFill>
          <a:blip r:embed="rId3">
            <a:alphaModFix/>
          </a:blip>
          <a:stretch>
            <a:fillRect/>
          </a:stretch>
        </p:blipFill>
        <p:spPr>
          <a:xfrm>
            <a:off x="3882707" y="1060212"/>
            <a:ext cx="7230169" cy="53268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13a0a4a63e4_2_14"/>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NDM Models, Methods, &amp; Tools</a:t>
            </a:r>
            <a:endParaRPr/>
          </a:p>
        </p:txBody>
      </p:sp>
      <p:graphicFrame>
        <p:nvGraphicFramePr>
          <p:cNvPr id="401" name="Google Shape;401;g13a0a4a63e4_2_14"/>
          <p:cNvGraphicFramePr/>
          <p:nvPr/>
        </p:nvGraphicFramePr>
        <p:xfrm>
          <a:off x="693900" y="905805"/>
          <a:ext cx="10989825" cy="5395540"/>
        </p:xfrm>
        <a:graphic>
          <a:graphicData uri="http://schemas.openxmlformats.org/drawingml/2006/table">
            <a:tbl>
              <a:tblPr>
                <a:noFill/>
                <a:tableStyleId>{95D3E04C-19E4-4CE0-B2A1-4542F7D3158E}</a:tableStyleId>
              </a:tblPr>
              <a:tblGrid>
                <a:gridCol w="3663275">
                  <a:extLst>
                    <a:ext uri="{9D8B030D-6E8A-4147-A177-3AD203B41FA5}">
                      <a16:colId xmlns:a16="http://schemas.microsoft.com/office/drawing/2014/main" val="20000"/>
                    </a:ext>
                  </a:extLst>
                </a:gridCol>
                <a:gridCol w="3663275">
                  <a:extLst>
                    <a:ext uri="{9D8B030D-6E8A-4147-A177-3AD203B41FA5}">
                      <a16:colId xmlns:a16="http://schemas.microsoft.com/office/drawing/2014/main" val="20001"/>
                    </a:ext>
                  </a:extLst>
                </a:gridCol>
                <a:gridCol w="3663275">
                  <a:extLst>
                    <a:ext uri="{9D8B030D-6E8A-4147-A177-3AD203B41FA5}">
                      <a16:colId xmlns:a16="http://schemas.microsoft.com/office/drawing/2014/main" val="20002"/>
                    </a:ext>
                  </a:extLst>
                </a:gridCol>
              </a:tblGrid>
              <a:tr h="322825">
                <a:tc>
                  <a:txBody>
                    <a:bodyPr/>
                    <a:lstStyle/>
                    <a:p>
                      <a:pPr marL="0" lvl="0" indent="0" algn="l" rtl="0">
                        <a:spcBef>
                          <a:spcPts val="0"/>
                        </a:spcBef>
                        <a:spcAft>
                          <a:spcPts val="0"/>
                        </a:spcAft>
                        <a:buNone/>
                      </a:pPr>
                      <a:r>
                        <a:rPr lang="en-US" sz="1800" b="1">
                          <a:highlight>
                            <a:srgbClr val="FFFFFF"/>
                          </a:highlight>
                          <a:latin typeface="Arial Narrow"/>
                          <a:ea typeface="Arial Narrow"/>
                          <a:cs typeface="Arial Narrow"/>
                          <a:sym typeface="Arial Narrow"/>
                        </a:rPr>
                        <a:t>Models</a:t>
                      </a:r>
                      <a:endParaRPr sz="1800" b="1">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b="1">
                          <a:highlight>
                            <a:srgbClr val="FFFFFF"/>
                          </a:highlight>
                          <a:latin typeface="Arial Narrow"/>
                          <a:ea typeface="Arial Narrow"/>
                          <a:cs typeface="Arial Narrow"/>
                          <a:sym typeface="Arial Narrow"/>
                        </a:rPr>
                        <a:t>Methods</a:t>
                      </a:r>
                      <a:endParaRPr sz="1800" b="1">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b="1">
                          <a:highlight>
                            <a:srgbClr val="FFFFFF"/>
                          </a:highlight>
                          <a:latin typeface="Arial Narrow"/>
                          <a:ea typeface="Arial Narrow"/>
                          <a:cs typeface="Arial Narrow"/>
                          <a:sym typeface="Arial Narrow"/>
                        </a:rPr>
                        <a:t>Tools</a:t>
                      </a:r>
                      <a:endParaRPr sz="1800" b="1">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extLst>
                  <a:ext uri="{0D108BD9-81ED-4DB2-BD59-A6C34878D82A}">
                    <a16:rowId xmlns:a16="http://schemas.microsoft.com/office/drawing/2014/main" val="10000"/>
                  </a:ext>
                </a:extLst>
              </a:tr>
              <a:tr h="1081575">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Recognition-Primed Decision (RPD)</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Systems Design (Decision-Centered Design, Principles for Collaborative Automation, Principles for Human-Centered Computing)</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Training (Decision Making Exercises, ShadowBox, Tactical Decision Games, CAARGO)</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extLst>
                  <a:ext uri="{0D108BD9-81ED-4DB2-BD59-A6C34878D82A}">
                    <a16:rowId xmlns:a16="http://schemas.microsoft.com/office/drawing/2014/main" val="10001"/>
                  </a:ext>
                </a:extLst>
              </a:tr>
              <a:tr h="702200">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Triple Path Model of Insight</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Knowledge Elicitation (CDM, SAR, ACTA, Cognitive Audit, Team CTA)</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Artificial Intelligence Quotient (AIQ)</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extLst>
                  <a:ext uri="{0D108BD9-81ED-4DB2-BD59-A6C34878D82A}">
                    <a16:rowId xmlns:a16="http://schemas.microsoft.com/office/drawing/2014/main" val="10002"/>
                  </a:ext>
                </a:extLst>
              </a:tr>
              <a:tr h="512500">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Data Frame Model of Sensemaking</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Risk Assessment (Pre-mortem)</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Human-Machine Teaming Guide</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extLst>
                  <a:ext uri="{0D108BD9-81ED-4DB2-BD59-A6C34878D82A}">
                    <a16:rowId xmlns:a16="http://schemas.microsoft.com/office/drawing/2014/main" val="10003"/>
                  </a:ext>
                </a:extLst>
              </a:tr>
              <a:tr h="322825">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Cognimeter</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Critical Cue Inventory</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Cognitive Requirements Table</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extLst>
                  <a:ext uri="{0D108BD9-81ED-4DB2-BD59-A6C34878D82A}">
                    <a16:rowId xmlns:a16="http://schemas.microsoft.com/office/drawing/2014/main" val="10004"/>
                  </a:ext>
                </a:extLst>
              </a:tr>
              <a:tr h="512500">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Management-by-Discovery/Flexicution</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Contextual Activity Templates</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Integrated Cognitive Analysis for Human-Machine Teaming</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extLst>
                  <a:ext uri="{0D108BD9-81ED-4DB2-BD59-A6C34878D82A}">
                    <a16:rowId xmlns:a16="http://schemas.microsoft.com/office/drawing/2014/main" val="10005"/>
                  </a:ext>
                </a:extLst>
              </a:tr>
              <a:tr h="512500">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Naturalistic Models of Explaining </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Work-Centered Evaluation</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Diagram of Work Organization Possibilities</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extLst>
                  <a:ext uri="{0D108BD9-81ED-4DB2-BD59-A6C34878D82A}">
                    <a16:rowId xmlns:a16="http://schemas.microsoft.com/office/drawing/2014/main" val="10006"/>
                  </a:ext>
                </a:extLst>
              </a:tr>
              <a:tr h="322825">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Problem Detection Model</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SA Calibration Questions</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Concept Mapping (Sero!)</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extLst>
                  <a:ext uri="{0D108BD9-81ED-4DB2-BD59-A6C34878D82A}">
                    <a16:rowId xmlns:a16="http://schemas.microsoft.com/office/drawing/2014/main" val="10007"/>
                  </a:ext>
                </a:extLst>
              </a:tr>
              <a:tr h="324825">
                <a:tc>
                  <a:txBody>
                    <a:bodyPr/>
                    <a:lstStyle/>
                    <a:p>
                      <a:pPr marL="0" lvl="0" indent="0" algn="l" rtl="0">
                        <a:spcBef>
                          <a:spcPts val="0"/>
                        </a:spcBef>
                        <a:spcAft>
                          <a:spcPts val="0"/>
                        </a:spcAft>
                        <a:buNone/>
                      </a:pPr>
                      <a:r>
                        <a:rPr lang="en-US" sz="1800">
                          <a:highlight>
                            <a:srgbClr val="FFFFFF"/>
                          </a:highlight>
                          <a:latin typeface="Arial Narrow"/>
                          <a:ea typeface="Arial Narrow"/>
                          <a:cs typeface="Arial Narrow"/>
                          <a:sym typeface="Arial Narrow"/>
                        </a:rPr>
                        <a:t>Cultural Lens Model</a:t>
                      </a: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tc>
                  <a:txBody>
                    <a:bodyPr/>
                    <a:lstStyle/>
                    <a:p>
                      <a:pPr marL="0" lvl="0" indent="0" algn="l" rtl="0">
                        <a:spcBef>
                          <a:spcPts val="0"/>
                        </a:spcBef>
                        <a:spcAft>
                          <a:spcPts val="0"/>
                        </a:spcAft>
                        <a:buNone/>
                      </a:pPr>
                      <a:endParaRPr sz="1800">
                        <a:highlight>
                          <a:srgbClr val="FFFFFF"/>
                        </a:highlight>
                        <a:latin typeface="Arial Narrow"/>
                        <a:ea typeface="Arial Narrow"/>
                        <a:cs typeface="Arial Narrow"/>
                        <a:sym typeface="Arial Narrow"/>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tcPr>
                </a:tc>
                <a:extLst>
                  <a:ext uri="{0D108BD9-81ED-4DB2-BD59-A6C34878D82A}">
                    <a16:rowId xmlns:a16="http://schemas.microsoft.com/office/drawing/2014/main" val="10008"/>
                  </a:ext>
                </a:extLst>
              </a:tr>
            </a:tbl>
          </a:graphicData>
        </a:graphic>
      </p:graphicFrame>
      <p:sp>
        <p:nvSpPr>
          <p:cNvPr id="402" name="Google Shape;402;g13a0a4a63e4_2_14"/>
          <p:cNvSpPr/>
          <p:nvPr/>
        </p:nvSpPr>
        <p:spPr>
          <a:xfrm>
            <a:off x="4352675" y="2540925"/>
            <a:ext cx="3672300" cy="7023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g13a0a4a63e4_2_14"/>
          <p:cNvSpPr/>
          <p:nvPr/>
        </p:nvSpPr>
        <p:spPr>
          <a:xfrm>
            <a:off x="8020450" y="1316832"/>
            <a:ext cx="3672300" cy="10692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13af7986b05_2_0"/>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Extracting Tacit Knowledge</a:t>
            </a:r>
            <a:endParaRPr/>
          </a:p>
        </p:txBody>
      </p:sp>
      <p:sp>
        <p:nvSpPr>
          <p:cNvPr id="410" name="Google Shape;410;g13af7986b05_2_0"/>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indent="0">
              <a:buSzPct val="100000"/>
              <a:buNone/>
            </a:pPr>
            <a:r>
              <a:rPr lang="en-US" dirty="0"/>
              <a:t>Cognitive Task Analysis (CTA)</a:t>
            </a:r>
          </a:p>
          <a:p>
            <a:pPr indent="-457200">
              <a:buSzPct val="100000"/>
              <a:buFont typeface="Arial" panose="020B0604020202020204" pitchFamily="34" charset="0"/>
              <a:buChar char="•"/>
            </a:pPr>
            <a:r>
              <a:rPr lang="en-US" dirty="0"/>
              <a:t>Uncovering the </a:t>
            </a:r>
            <a:r>
              <a:rPr lang="en-US" i="1" dirty="0"/>
              <a:t>cognitive</a:t>
            </a:r>
            <a:r>
              <a:rPr lang="en-US" dirty="0"/>
              <a:t> activities involved in performing a complex task</a:t>
            </a:r>
          </a:p>
          <a:p>
            <a:pPr lvl="1" indent="-457200">
              <a:buSzPct val="56000"/>
              <a:buFont typeface="Courier New" panose="02070309020205020404" pitchFamily="49" charset="0"/>
              <a:buChar char="o"/>
            </a:pPr>
            <a:r>
              <a:rPr lang="en-US" dirty="0"/>
              <a:t>Sensemaking</a:t>
            </a:r>
          </a:p>
          <a:p>
            <a:pPr lvl="1" indent="-457200">
              <a:buSzPct val="56000"/>
              <a:buFont typeface="Courier New" panose="02070309020205020404" pitchFamily="49" charset="0"/>
              <a:buChar char="o"/>
            </a:pPr>
            <a:r>
              <a:rPr lang="en-US" dirty="0"/>
              <a:t>problem solving</a:t>
            </a:r>
          </a:p>
          <a:p>
            <a:pPr lvl="1" indent="-457200">
              <a:buSzPct val="56000"/>
              <a:buFont typeface="Courier New" panose="02070309020205020404" pitchFamily="49" charset="0"/>
              <a:buChar char="o"/>
            </a:pPr>
            <a:r>
              <a:rPr lang="en-US" dirty="0"/>
              <a:t>decision making</a:t>
            </a:r>
          </a:p>
          <a:p>
            <a:pPr indent="-457200">
              <a:buSzPct val="100000"/>
              <a:buFont typeface="Arial" panose="020B0604020202020204" pitchFamily="34" charset="0"/>
              <a:buChar char="•"/>
            </a:pPr>
            <a:r>
              <a:rPr lang="en-US" dirty="0"/>
              <a:t>Applications</a:t>
            </a:r>
          </a:p>
          <a:p>
            <a:pPr lvl="1" indent="-457200">
              <a:buSzPct val="56000"/>
              <a:buFont typeface="Courier New" panose="02070309020205020404" pitchFamily="49" charset="0"/>
              <a:buChar char="o"/>
            </a:pPr>
            <a:r>
              <a:rPr lang="en-US" dirty="0"/>
              <a:t>Informs design of training programs, job-aids, interfaces</a:t>
            </a:r>
          </a:p>
          <a:p>
            <a:pPr indent="-457200">
              <a:buSzPct val="100000"/>
              <a:buFont typeface="Arial" panose="020B0604020202020204" pitchFamily="34" charset="0"/>
              <a:buChar char="•"/>
            </a:pPr>
            <a:r>
              <a:rPr lang="en-US" dirty="0"/>
              <a:t>Techniques</a:t>
            </a:r>
          </a:p>
          <a:p>
            <a:pPr lvl="1" indent="-457200">
              <a:buSzPct val="56000"/>
              <a:buFont typeface="Courier New" panose="02070309020205020404" pitchFamily="49" charset="0"/>
              <a:buChar char="o"/>
            </a:pPr>
            <a:r>
              <a:rPr lang="en-US" dirty="0"/>
              <a:t>Critical Decision Method</a:t>
            </a:r>
          </a:p>
          <a:p>
            <a:pPr lvl="1" indent="-457200">
              <a:buSzPct val="56000"/>
              <a:buFont typeface="Courier New" panose="02070309020205020404" pitchFamily="49" charset="0"/>
              <a:buChar char="o"/>
            </a:pPr>
            <a:r>
              <a:rPr lang="en-US" dirty="0"/>
              <a:t>Applied CTA</a:t>
            </a:r>
          </a:p>
          <a:p>
            <a:pPr lvl="1" indent="-457200">
              <a:buSzPct val="56000"/>
              <a:buFont typeface="Courier New" panose="02070309020205020404" pitchFamily="49" charset="0"/>
              <a:buChar char="o"/>
            </a:pPr>
            <a:r>
              <a:rPr lang="en-US" dirty="0"/>
              <a:t>Concept mapping</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13b4c7cf616_0_22"/>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Critical Decision Method</a:t>
            </a:r>
            <a:endParaRPr/>
          </a:p>
        </p:txBody>
      </p:sp>
      <p:pic>
        <p:nvPicPr>
          <p:cNvPr id="417" name="Google Shape;417;g13b4c7cf616_0_22"/>
          <p:cNvPicPr preferRelativeResize="0"/>
          <p:nvPr/>
        </p:nvPicPr>
        <p:blipFill>
          <a:blip r:embed="rId3">
            <a:alphaModFix/>
          </a:blip>
          <a:stretch>
            <a:fillRect/>
          </a:stretch>
        </p:blipFill>
        <p:spPr>
          <a:xfrm>
            <a:off x="1535149" y="917000"/>
            <a:ext cx="8441376" cy="5617400"/>
          </a:xfrm>
          <a:prstGeom prst="rect">
            <a:avLst/>
          </a:prstGeom>
          <a:noFill/>
          <a:ln>
            <a:noFill/>
          </a:ln>
        </p:spPr>
      </p:pic>
      <p:sp>
        <p:nvSpPr>
          <p:cNvPr id="418" name="Google Shape;418;g13b4c7cf616_0_22"/>
          <p:cNvSpPr txBox="1"/>
          <p:nvPr/>
        </p:nvSpPr>
        <p:spPr>
          <a:xfrm>
            <a:off x="184950" y="5748375"/>
            <a:ext cx="1880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rial Narrow"/>
                <a:ea typeface="Arial Narrow"/>
                <a:cs typeface="Arial Narrow"/>
                <a:sym typeface="Arial Narrow"/>
              </a:rPr>
              <a:t>Klein, Calderwood, MacGregor, 1989)</a:t>
            </a:r>
            <a:endParaRPr>
              <a:latin typeface="Arial Narrow"/>
              <a:ea typeface="Arial Narrow"/>
              <a:cs typeface="Arial Narrow"/>
              <a:sym typeface="Arial Narrow"/>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13aacad5843_7_26"/>
          <p:cNvSpPr txBox="1">
            <a:spLocks noGrp="1"/>
          </p:cNvSpPr>
          <p:nvPr>
            <p:ph type="title"/>
          </p:nvPr>
        </p:nvSpPr>
        <p:spPr>
          <a:xfrm>
            <a:off x="1324000" y="0"/>
            <a:ext cx="98334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 Accelerating Expertise: Cognitive Skills Training</a:t>
            </a:r>
            <a:endParaRPr/>
          </a:p>
        </p:txBody>
      </p:sp>
      <p:sp>
        <p:nvSpPr>
          <p:cNvPr id="425" name="Google Shape;425;g13aacad5843_7_26"/>
          <p:cNvSpPr txBox="1">
            <a:spLocks noGrp="1"/>
          </p:cNvSpPr>
          <p:nvPr>
            <p:ph type="body" idx="1"/>
          </p:nvPr>
        </p:nvSpPr>
        <p:spPr>
          <a:xfrm>
            <a:off x="480125" y="1046725"/>
            <a:ext cx="6413100" cy="5075100"/>
          </a:xfrm>
          <a:prstGeom prst="rect">
            <a:avLst/>
          </a:prstGeom>
        </p:spPr>
        <p:txBody>
          <a:bodyPr spcFirstLastPara="1" wrap="square" lIns="91425" tIns="45700" rIns="91425" bIns="45700" anchor="t" anchorCtr="0">
            <a:noAutofit/>
          </a:bodyPr>
          <a:lstStyle/>
          <a:p>
            <a:pPr marL="342900" lvl="0" indent="-342900" algn="l" rtl="0">
              <a:lnSpc>
                <a:spcPct val="115000"/>
              </a:lnSpc>
              <a:spcBef>
                <a:spcPts val="600"/>
              </a:spcBef>
              <a:spcAft>
                <a:spcPts val="0"/>
              </a:spcAft>
              <a:buSzPct val="100000"/>
              <a:buFont typeface="Arial" panose="020B0604020202020204" pitchFamily="34" charset="0"/>
              <a:buChar char="•"/>
            </a:pPr>
            <a:r>
              <a:rPr lang="en-US" dirty="0"/>
              <a:t>Storehouse metaphor</a:t>
            </a:r>
          </a:p>
          <a:p>
            <a:pPr marL="800100" lvl="1" indent="-342900">
              <a:lnSpc>
                <a:spcPct val="115000"/>
              </a:lnSpc>
              <a:spcBef>
                <a:spcPts val="600"/>
              </a:spcBef>
              <a:buSzPct val="56000"/>
              <a:buFont typeface="Courier New" panose="02070309020205020404" pitchFamily="49" charset="0"/>
              <a:buChar char="o"/>
            </a:pPr>
            <a:r>
              <a:rPr lang="en-US" sz="2000" dirty="0"/>
              <a:t>Identify gaps, introduce information, provide feedback</a:t>
            </a:r>
          </a:p>
          <a:p>
            <a:pPr marL="800100" lvl="1" indent="-342900">
              <a:lnSpc>
                <a:spcPct val="115000"/>
              </a:lnSpc>
              <a:spcBef>
                <a:spcPts val="600"/>
              </a:spcBef>
              <a:buSzPct val="56000"/>
              <a:buFont typeface="Courier New" panose="02070309020205020404" pitchFamily="49" charset="0"/>
              <a:buChar char="o"/>
            </a:pPr>
            <a:r>
              <a:rPr lang="en-US" sz="2000" dirty="0"/>
              <a:t>Facts, rules, protocols, procedures</a:t>
            </a:r>
            <a:endParaRPr sz="2000" dirty="0">
              <a:solidFill>
                <a:srgbClr val="629DD1"/>
              </a:solidFill>
            </a:endParaRPr>
          </a:p>
          <a:p>
            <a:pPr marL="342900" lvl="0" indent="-342900" algn="l" rtl="0">
              <a:lnSpc>
                <a:spcPct val="115000"/>
              </a:lnSpc>
              <a:spcBef>
                <a:spcPts val="600"/>
              </a:spcBef>
              <a:spcAft>
                <a:spcPts val="0"/>
              </a:spcAft>
              <a:buSzPct val="100000"/>
              <a:buFont typeface="Arial" panose="020B0604020202020204" pitchFamily="34" charset="0"/>
              <a:buChar char="•"/>
            </a:pPr>
            <a:r>
              <a:rPr lang="en-US" dirty="0"/>
              <a:t>Problem</a:t>
            </a:r>
          </a:p>
          <a:p>
            <a:pPr marL="800100" lvl="1" indent="-342900">
              <a:lnSpc>
                <a:spcPct val="115000"/>
              </a:lnSpc>
              <a:spcBef>
                <a:spcPts val="600"/>
              </a:spcBef>
              <a:buSzPct val="56000"/>
              <a:buFont typeface="Courier New" panose="02070309020205020404" pitchFamily="49" charset="0"/>
              <a:buChar char="o"/>
            </a:pPr>
            <a:r>
              <a:rPr lang="en-US" sz="2000" dirty="0"/>
              <a:t>Fails to train core components of expertise</a:t>
            </a:r>
          </a:p>
          <a:p>
            <a:pPr marL="800100" lvl="1" indent="-342900">
              <a:lnSpc>
                <a:spcPct val="115000"/>
              </a:lnSpc>
              <a:spcBef>
                <a:spcPts val="600"/>
              </a:spcBef>
              <a:buSzPct val="56000"/>
              <a:buFont typeface="Courier New" panose="02070309020205020404" pitchFamily="49" charset="0"/>
              <a:buChar char="o"/>
            </a:pPr>
            <a:r>
              <a:rPr lang="en-US" sz="2000" dirty="0"/>
              <a:t>Cognitive skills</a:t>
            </a:r>
            <a:endParaRPr sz="2000" dirty="0"/>
          </a:p>
          <a:p>
            <a:pPr marL="342900" lvl="0" indent="-342900" algn="l" rtl="0">
              <a:lnSpc>
                <a:spcPct val="115000"/>
              </a:lnSpc>
              <a:spcBef>
                <a:spcPts val="600"/>
              </a:spcBef>
              <a:spcAft>
                <a:spcPts val="0"/>
              </a:spcAft>
              <a:buSzPct val="100000"/>
              <a:buFont typeface="Arial" panose="020B0604020202020204" pitchFamily="34" charset="0"/>
              <a:buChar char="•"/>
            </a:pPr>
            <a:r>
              <a:rPr lang="en-US" dirty="0"/>
              <a:t>Scientist Metaphor</a:t>
            </a:r>
          </a:p>
          <a:p>
            <a:pPr marL="800100" lvl="1" indent="-342900">
              <a:lnSpc>
                <a:spcPct val="115000"/>
              </a:lnSpc>
              <a:spcBef>
                <a:spcPts val="600"/>
              </a:spcBef>
              <a:buSzPct val="56000"/>
              <a:buFont typeface="Courier New" panose="02070309020205020404" pitchFamily="49" charset="0"/>
              <a:buChar char="o"/>
            </a:pPr>
            <a:r>
              <a:rPr lang="en-US" sz="2000" dirty="0"/>
              <a:t>Cognitive Transformation Theory (Klein &amp; Baxter, 2008)</a:t>
            </a:r>
          </a:p>
          <a:p>
            <a:pPr marL="800100" lvl="1" indent="-342900">
              <a:lnSpc>
                <a:spcPct val="115000"/>
              </a:lnSpc>
              <a:spcBef>
                <a:spcPts val="600"/>
              </a:spcBef>
              <a:buSzPct val="56000"/>
              <a:buFont typeface="Courier New" panose="02070309020205020404" pitchFamily="49" charset="0"/>
              <a:buChar char="o"/>
            </a:pPr>
            <a:r>
              <a:rPr lang="en-US" sz="2000" dirty="0"/>
              <a:t>Restructuring flawed mental models</a:t>
            </a:r>
            <a:endParaRPr sz="2000" dirty="0"/>
          </a:p>
          <a:p>
            <a:pPr marL="0" lvl="0" indent="0" algn="l" rtl="0">
              <a:lnSpc>
                <a:spcPct val="115000"/>
              </a:lnSpc>
              <a:spcBef>
                <a:spcPts val="600"/>
              </a:spcBef>
              <a:spcAft>
                <a:spcPts val="0"/>
              </a:spcAft>
              <a:buNone/>
            </a:pPr>
            <a:endParaRPr sz="2000" dirty="0"/>
          </a:p>
          <a:p>
            <a:pPr marL="0" lvl="0" indent="0" algn="l" rtl="0">
              <a:spcBef>
                <a:spcPts val="360"/>
              </a:spcBef>
              <a:spcAft>
                <a:spcPts val="0"/>
              </a:spcAft>
              <a:buNone/>
            </a:pPr>
            <a:endParaRPr dirty="0"/>
          </a:p>
        </p:txBody>
      </p:sp>
      <p:pic>
        <p:nvPicPr>
          <p:cNvPr id="426" name="Google Shape;426;g13aacad5843_7_26"/>
          <p:cNvPicPr preferRelativeResize="0"/>
          <p:nvPr/>
        </p:nvPicPr>
        <p:blipFill>
          <a:blip r:embed="rId3">
            <a:alphaModFix/>
          </a:blip>
          <a:stretch>
            <a:fillRect/>
          </a:stretch>
        </p:blipFill>
        <p:spPr>
          <a:xfrm>
            <a:off x="7298575" y="1132725"/>
            <a:ext cx="3858826" cy="2596750"/>
          </a:xfrm>
          <a:prstGeom prst="rect">
            <a:avLst/>
          </a:prstGeom>
          <a:noFill/>
          <a:ln>
            <a:noFill/>
          </a:ln>
        </p:spPr>
      </p:pic>
      <p:pic>
        <p:nvPicPr>
          <p:cNvPr id="427" name="Google Shape;427;g13aacad5843_7_26"/>
          <p:cNvPicPr preferRelativeResize="0"/>
          <p:nvPr/>
        </p:nvPicPr>
        <p:blipFill>
          <a:blip r:embed="rId4">
            <a:alphaModFix/>
          </a:blip>
          <a:stretch>
            <a:fillRect/>
          </a:stretch>
        </p:blipFill>
        <p:spPr>
          <a:xfrm>
            <a:off x="7298575" y="3617097"/>
            <a:ext cx="3858826" cy="258260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137e2b853b0_2_40"/>
          <p:cNvSpPr txBox="1">
            <a:spLocks noGrp="1"/>
          </p:cNvSpPr>
          <p:nvPr>
            <p:ph type="title"/>
          </p:nvPr>
        </p:nvSpPr>
        <p:spPr>
          <a:xfrm>
            <a:off x="1174200" y="0"/>
            <a:ext cx="105564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990"/>
              <a:buFont typeface="Arial"/>
              <a:buNone/>
            </a:pPr>
            <a:r>
              <a:rPr lang="en-US"/>
              <a:t>Pedagogical Elements to Accelerate Expertise</a:t>
            </a:r>
            <a:endParaRPr/>
          </a:p>
        </p:txBody>
      </p:sp>
      <p:sp>
        <p:nvSpPr>
          <p:cNvPr id="434" name="Google Shape;434;g137e2b853b0_2_40"/>
          <p:cNvSpPr txBox="1">
            <a:spLocks noGrp="1"/>
          </p:cNvSpPr>
          <p:nvPr>
            <p:ph type="body" idx="1"/>
          </p:nvPr>
        </p:nvSpPr>
        <p:spPr>
          <a:xfrm>
            <a:off x="470707" y="99566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dirty="0"/>
              <a:t>Cognitive Transformation Theory</a:t>
            </a:r>
            <a:endParaRPr b="1" dirty="0"/>
          </a:p>
          <a:p>
            <a:pPr marL="533400" lvl="0" indent="-457200" algn="l" rtl="0">
              <a:spcBef>
                <a:spcPts val="360"/>
              </a:spcBef>
              <a:spcAft>
                <a:spcPts val="0"/>
              </a:spcAft>
              <a:buSzPts val="2400"/>
              <a:buFont typeface="Arial" panose="020B0604020202020204" pitchFamily="34" charset="0"/>
              <a:buChar char="•"/>
            </a:pPr>
            <a:r>
              <a:rPr lang="en-US" dirty="0"/>
              <a:t>Diagnosing flaws in a one’s mental model</a:t>
            </a:r>
            <a:endParaRPr dirty="0"/>
          </a:p>
          <a:p>
            <a:pPr marL="533400" lvl="0" indent="-457200" algn="l" rtl="0">
              <a:spcBef>
                <a:spcPts val="0"/>
              </a:spcBef>
              <a:spcAft>
                <a:spcPts val="0"/>
              </a:spcAft>
              <a:buSzPts val="2400"/>
              <a:buFont typeface="Arial" panose="020B0604020202020204" pitchFamily="34" charset="0"/>
              <a:buChar char="•"/>
            </a:pPr>
            <a:r>
              <a:rPr lang="en-US" dirty="0"/>
              <a:t>Emphasizing sensemaking within learning objectives</a:t>
            </a:r>
            <a:endParaRPr dirty="0"/>
          </a:p>
          <a:p>
            <a:pPr marL="533400" lvl="0" indent="-457200" algn="l" rtl="0">
              <a:spcBef>
                <a:spcPts val="0"/>
              </a:spcBef>
              <a:spcAft>
                <a:spcPts val="0"/>
              </a:spcAft>
              <a:buSzPts val="2400"/>
              <a:buFont typeface="Arial" panose="020B0604020202020204" pitchFamily="34" charset="0"/>
              <a:buChar char="•"/>
            </a:pPr>
            <a:r>
              <a:rPr lang="en-US" dirty="0"/>
              <a:t>Encouraging reflection as part of the learning process to assist mental model refinement, which can include restructuring or abandoning existing mental models that are flawed</a:t>
            </a:r>
            <a:endParaRPr dirty="0"/>
          </a:p>
          <a:p>
            <a:pPr marL="533400" lvl="0" indent="-457200" algn="l" rtl="0">
              <a:spcBef>
                <a:spcPts val="0"/>
              </a:spcBef>
              <a:spcAft>
                <a:spcPts val="0"/>
              </a:spcAft>
              <a:buSzPts val="2400"/>
              <a:buFont typeface="Arial" panose="020B0604020202020204" pitchFamily="34" charset="0"/>
              <a:buChar char="•"/>
            </a:pPr>
            <a:r>
              <a:rPr lang="en-US" dirty="0"/>
              <a:t>Practicing sensemaking strategies to learn what data is relevant vs. noise/irrelevant</a:t>
            </a:r>
            <a:endParaRPr dirty="0"/>
          </a:p>
          <a:p>
            <a:pPr marL="533400" lvl="0" indent="-457200" algn="l" rtl="0">
              <a:spcBef>
                <a:spcPts val="0"/>
              </a:spcBef>
              <a:spcAft>
                <a:spcPts val="0"/>
              </a:spcAft>
              <a:buSzPts val="2400"/>
              <a:buFont typeface="Arial" panose="020B0604020202020204" pitchFamily="34" charset="0"/>
              <a:buChar char="•"/>
            </a:pPr>
            <a:r>
              <a:rPr lang="en-US" dirty="0"/>
              <a:t>Introducing immediate nondisruptive feedback that requires sensemaking and encourages the learner to seek and interpret feedback on their own</a:t>
            </a:r>
            <a:endParaRPr dirty="0"/>
          </a:p>
          <a:p>
            <a:pPr marL="0" lvl="0" indent="0" algn="l" rtl="0">
              <a:spcBef>
                <a:spcPts val="360"/>
              </a:spcBef>
              <a:spcAft>
                <a:spcPts val="0"/>
              </a:spcAft>
              <a:buNone/>
            </a:pPr>
            <a:endParaRPr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13b4c7cf616_1_204"/>
          <p:cNvSpPr txBox="1">
            <a:spLocks noGrp="1"/>
          </p:cNvSpPr>
          <p:nvPr>
            <p:ph type="title"/>
          </p:nvPr>
        </p:nvSpPr>
        <p:spPr>
          <a:xfrm>
            <a:off x="1752800" y="0"/>
            <a:ext cx="94914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Front-End Analysis to Identify Instructional Goals</a:t>
            </a:r>
            <a:endParaRPr dirty="0"/>
          </a:p>
        </p:txBody>
      </p:sp>
      <p:pic>
        <p:nvPicPr>
          <p:cNvPr id="90" name="Google Shape;90;g13b4c7cf616_1_204"/>
          <p:cNvPicPr preferRelativeResize="0"/>
          <p:nvPr/>
        </p:nvPicPr>
        <p:blipFill>
          <a:blip r:embed="rId3">
            <a:alphaModFix/>
          </a:blip>
          <a:stretch>
            <a:fillRect/>
          </a:stretch>
        </p:blipFill>
        <p:spPr>
          <a:xfrm>
            <a:off x="1212900" y="960388"/>
            <a:ext cx="9491250" cy="4700000"/>
          </a:xfrm>
          <a:prstGeom prst="rect">
            <a:avLst/>
          </a:prstGeom>
          <a:noFill/>
          <a:ln>
            <a:noFill/>
          </a:ln>
        </p:spPr>
      </p:pic>
      <p:sp>
        <p:nvSpPr>
          <p:cNvPr id="91" name="Google Shape;91;g13b4c7cf616_1_204"/>
          <p:cNvSpPr txBox="1"/>
          <p:nvPr/>
        </p:nvSpPr>
        <p:spPr>
          <a:xfrm>
            <a:off x="6052000" y="5825775"/>
            <a:ext cx="494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rial Narrow"/>
              <a:ea typeface="Arial Narrow"/>
              <a:cs typeface="Arial Narrow"/>
              <a:sym typeface="Arial Narrow"/>
            </a:endParaRPr>
          </a:p>
        </p:txBody>
      </p:sp>
      <p:sp>
        <p:nvSpPr>
          <p:cNvPr id="92" name="Google Shape;92;g13b4c7cf616_1_204"/>
          <p:cNvSpPr txBox="1"/>
          <p:nvPr/>
        </p:nvSpPr>
        <p:spPr>
          <a:xfrm>
            <a:off x="2922875" y="5959625"/>
            <a:ext cx="7503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rial Narrow"/>
                <a:ea typeface="Arial Narrow"/>
                <a:cs typeface="Arial Narrow"/>
                <a:sym typeface="Arial Narrow"/>
              </a:rPr>
              <a:t>Dick, W., Carey, L., &amp; Carey, J. O. (2014). The systematic design of instruction. London, England: Pearson Education Limited.</a:t>
            </a:r>
            <a:endParaRPr>
              <a:latin typeface="Arial Narrow"/>
              <a:ea typeface="Arial Narrow"/>
              <a:cs typeface="Arial Narrow"/>
              <a:sym typeface="Arial Narrow"/>
            </a:endParaRPr>
          </a:p>
        </p:txBody>
      </p:sp>
      <p:sp>
        <p:nvSpPr>
          <p:cNvPr id="93" name="Google Shape;93;g13b4c7cf616_1_204"/>
          <p:cNvSpPr/>
          <p:nvPr/>
        </p:nvSpPr>
        <p:spPr>
          <a:xfrm rot="5401040">
            <a:off x="5250770" y="2122952"/>
            <a:ext cx="1983000" cy="15354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13b4c7cf616_1_204"/>
          <p:cNvSpPr/>
          <p:nvPr/>
        </p:nvSpPr>
        <p:spPr>
          <a:xfrm>
            <a:off x="1269600" y="2269050"/>
            <a:ext cx="1740000" cy="1243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g13b4c7cf616_1_204"/>
          <p:cNvSpPr/>
          <p:nvPr/>
        </p:nvSpPr>
        <p:spPr>
          <a:xfrm rot="5400000">
            <a:off x="7019325" y="2211000"/>
            <a:ext cx="1901700" cy="1521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13af7986b05_2_6"/>
          <p:cNvSpPr txBox="1">
            <a:spLocks noGrp="1"/>
          </p:cNvSpPr>
          <p:nvPr>
            <p:ph type="title"/>
          </p:nvPr>
        </p:nvSpPr>
        <p:spPr>
          <a:xfrm>
            <a:off x="2397051" y="0"/>
            <a:ext cx="8097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Building Training to Accelerate Expertise</a:t>
            </a:r>
            <a:endParaRPr/>
          </a:p>
        </p:txBody>
      </p:sp>
      <p:pic>
        <p:nvPicPr>
          <p:cNvPr id="441" name="Google Shape;441;g13af7986b05_2_6"/>
          <p:cNvPicPr preferRelativeResize="0"/>
          <p:nvPr/>
        </p:nvPicPr>
        <p:blipFill>
          <a:blip r:embed="rId3">
            <a:alphaModFix/>
          </a:blip>
          <a:stretch>
            <a:fillRect/>
          </a:stretch>
        </p:blipFill>
        <p:spPr>
          <a:xfrm>
            <a:off x="1004913" y="916600"/>
            <a:ext cx="10182183" cy="57582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11"/>
          <p:cNvSpPr txBox="1">
            <a:spLocks noGrp="1"/>
          </p:cNvSpPr>
          <p:nvPr>
            <p:ph type="title"/>
          </p:nvPr>
        </p:nvSpPr>
        <p:spPr>
          <a:xfrm>
            <a:off x="2555240" y="0"/>
            <a:ext cx="7416800" cy="79513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br>
              <a:rPr lang="en-US"/>
            </a:br>
            <a:br>
              <a:rPr lang="en-US"/>
            </a:br>
            <a:r>
              <a:rPr lang="en-US"/>
              <a:t>Decision Making Exercises</a:t>
            </a:r>
            <a:br>
              <a:rPr lang="en-US"/>
            </a:br>
            <a:br>
              <a:rPr lang="en-US"/>
            </a:br>
            <a:endParaRPr/>
          </a:p>
        </p:txBody>
      </p:sp>
      <p:sp>
        <p:nvSpPr>
          <p:cNvPr id="447" name="Google Shape;447;p11"/>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p>
            <a:pPr indent="-457200">
              <a:spcBef>
                <a:spcPts val="560"/>
              </a:spcBef>
              <a:buSzPct val="100000"/>
              <a:buFont typeface="Arial" panose="020B0604020202020204" pitchFamily="34" charset="0"/>
              <a:buChar char="•"/>
            </a:pPr>
            <a:r>
              <a:rPr lang="en-US" dirty="0"/>
              <a:t>Encourages cognitive transformation</a:t>
            </a:r>
            <a:endParaRPr dirty="0"/>
          </a:p>
          <a:p>
            <a:pPr lvl="1">
              <a:spcBef>
                <a:spcPts val="560"/>
              </a:spcBef>
              <a:buSzPct val="56000"/>
              <a:buFont typeface="Courier New" panose="02070309020205020404" pitchFamily="49" charset="0"/>
              <a:buChar char="o"/>
            </a:pPr>
            <a:r>
              <a:rPr lang="en-US" dirty="0"/>
              <a:t>Facilitates active (un)learning</a:t>
            </a:r>
            <a:endParaRPr dirty="0"/>
          </a:p>
          <a:p>
            <a:pPr lvl="1">
              <a:spcBef>
                <a:spcPts val="0"/>
              </a:spcBef>
              <a:buSzPct val="56000"/>
              <a:buFont typeface="Courier New" panose="02070309020205020404" pitchFamily="49" charset="0"/>
              <a:buChar char="o"/>
            </a:pPr>
            <a:r>
              <a:rPr lang="en-US" dirty="0"/>
              <a:t>Building pattern sets</a:t>
            </a:r>
            <a:endParaRPr dirty="0"/>
          </a:p>
          <a:p>
            <a:pPr lvl="1">
              <a:spcBef>
                <a:spcPts val="0"/>
              </a:spcBef>
              <a:buSzPct val="56000"/>
              <a:buFont typeface="Courier New" panose="02070309020205020404" pitchFamily="49" charset="0"/>
              <a:buChar char="o"/>
            </a:pPr>
            <a:r>
              <a:rPr lang="en-US" dirty="0"/>
              <a:t>Promotes discovery</a:t>
            </a:r>
            <a:endParaRPr dirty="0"/>
          </a:p>
          <a:p>
            <a:pPr marL="457200" lvl="0" indent="0" algn="l" rtl="0">
              <a:spcBef>
                <a:spcPts val="560"/>
              </a:spcBef>
              <a:spcAft>
                <a:spcPts val="0"/>
              </a:spcAft>
              <a:buNone/>
            </a:pPr>
            <a:endParaRPr dirty="0"/>
          </a:p>
          <a:p>
            <a:pPr lvl="0" indent="-457200" algn="l" rtl="0">
              <a:spcBef>
                <a:spcPts val="560"/>
              </a:spcBef>
              <a:spcAft>
                <a:spcPts val="0"/>
              </a:spcAft>
              <a:buSzPct val="100000"/>
              <a:buFont typeface="Arial" panose="020B0604020202020204" pitchFamily="34" charset="0"/>
              <a:buChar char="•"/>
            </a:pPr>
            <a:r>
              <a:rPr lang="en-US" dirty="0"/>
              <a:t>Augments on-the-job experience with training exercises: </a:t>
            </a:r>
            <a:endParaRPr dirty="0"/>
          </a:p>
          <a:p>
            <a:pPr lvl="1">
              <a:spcBef>
                <a:spcPts val="560"/>
              </a:spcBef>
              <a:buSzPct val="56000"/>
              <a:buFont typeface="Courier New" panose="02070309020205020404" pitchFamily="49" charset="0"/>
              <a:buChar char="o"/>
            </a:pPr>
            <a:r>
              <a:rPr lang="en-US" dirty="0"/>
              <a:t>Presenting a wide range of situations</a:t>
            </a:r>
          </a:p>
          <a:p>
            <a:pPr lvl="1">
              <a:spcBef>
                <a:spcPts val="0"/>
              </a:spcBef>
              <a:buSzPct val="56000"/>
              <a:buFont typeface="Courier New" panose="02070309020205020404" pitchFamily="49" charset="0"/>
              <a:buChar char="o"/>
            </a:pPr>
            <a:r>
              <a:rPr lang="en-US" dirty="0"/>
              <a:t>Providing targeted feedback</a:t>
            </a:r>
          </a:p>
          <a:p>
            <a:pPr lvl="1">
              <a:spcBef>
                <a:spcPts val="0"/>
              </a:spcBef>
              <a:buSzPct val="56000"/>
              <a:buFont typeface="Courier New" panose="02070309020205020404" pitchFamily="49" charset="0"/>
              <a:buChar char="o"/>
            </a:pPr>
            <a:r>
              <a:rPr lang="en-US" dirty="0"/>
              <a:t>Restructuring mental models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137e2b853b0_2_67"/>
          <p:cNvSpPr txBox="1">
            <a:spLocks noGrp="1"/>
          </p:cNvSpPr>
          <p:nvPr>
            <p:ph type="title"/>
          </p:nvPr>
        </p:nvSpPr>
        <p:spPr>
          <a:xfrm>
            <a:off x="1963675" y="0"/>
            <a:ext cx="87921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Scenario-Based Decision Making Exercises </a:t>
            </a:r>
            <a:endParaRPr/>
          </a:p>
        </p:txBody>
      </p:sp>
      <p:sp>
        <p:nvSpPr>
          <p:cNvPr id="454" name="Google Shape;454;g137e2b853b0_2_67"/>
          <p:cNvSpPr txBox="1">
            <a:spLocks noGrp="1"/>
          </p:cNvSpPr>
          <p:nvPr>
            <p:ph type="body" idx="1"/>
          </p:nvPr>
        </p:nvSpPr>
        <p:spPr>
          <a:xfrm>
            <a:off x="480128" y="1046725"/>
            <a:ext cx="62298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Tactical Decision Games</a:t>
            </a:r>
            <a:endParaRPr/>
          </a:p>
          <a:p>
            <a:pPr marL="457200" lvl="0" indent="-314325" algn="l" rtl="0">
              <a:spcBef>
                <a:spcPts val="360"/>
              </a:spcBef>
              <a:spcAft>
                <a:spcPts val="0"/>
              </a:spcAft>
              <a:buSzPts val="1350"/>
              <a:buChar char="-"/>
            </a:pPr>
            <a:r>
              <a:rPr lang="en-US"/>
              <a:t>Presents dynamic scenarios using graphics/maps</a:t>
            </a:r>
            <a:endParaRPr/>
          </a:p>
          <a:p>
            <a:pPr marL="457200" lvl="0" indent="-314325" algn="l" rtl="0">
              <a:spcBef>
                <a:spcPts val="0"/>
              </a:spcBef>
              <a:spcAft>
                <a:spcPts val="0"/>
              </a:spcAft>
              <a:buSzPts val="1350"/>
              <a:buChar char="-"/>
            </a:pPr>
            <a:r>
              <a:rPr lang="en-US"/>
              <a:t>Places the participate in the action</a:t>
            </a:r>
            <a:endParaRPr/>
          </a:p>
          <a:p>
            <a:pPr marL="914400" lvl="1" indent="-314325" algn="l" rtl="0">
              <a:spcBef>
                <a:spcPts val="0"/>
              </a:spcBef>
              <a:spcAft>
                <a:spcPts val="0"/>
              </a:spcAft>
              <a:buSzPts val="1350"/>
              <a:buChar char="-"/>
            </a:pPr>
            <a:r>
              <a:rPr lang="en-US"/>
              <a:t>Assess the situation and make decisions</a:t>
            </a:r>
            <a:endParaRPr/>
          </a:p>
          <a:p>
            <a:pPr marL="457200" lvl="0" indent="-314325" algn="l" rtl="0">
              <a:spcBef>
                <a:spcPts val="0"/>
              </a:spcBef>
              <a:spcAft>
                <a:spcPts val="0"/>
              </a:spcAft>
              <a:buSzPts val="1350"/>
              <a:buChar char="-"/>
            </a:pPr>
            <a:r>
              <a:rPr lang="en-US"/>
              <a:t>Facilitator leads the activity</a:t>
            </a:r>
            <a:endParaRPr/>
          </a:p>
          <a:p>
            <a:pPr marL="914400" lvl="1" indent="-314325" algn="l" rtl="0">
              <a:spcBef>
                <a:spcPts val="0"/>
              </a:spcBef>
              <a:spcAft>
                <a:spcPts val="0"/>
              </a:spcAft>
              <a:buSzPts val="1350"/>
              <a:buChar char="-"/>
            </a:pPr>
            <a:r>
              <a:rPr lang="en-US"/>
              <a:t>Analyzes the participants’ assessments</a:t>
            </a:r>
            <a:endParaRPr/>
          </a:p>
          <a:p>
            <a:pPr marL="457200" lvl="0" indent="-314325" algn="l" rtl="0">
              <a:spcBef>
                <a:spcPts val="0"/>
              </a:spcBef>
              <a:spcAft>
                <a:spcPts val="0"/>
              </a:spcAft>
              <a:buSzPts val="1350"/>
              <a:buChar char="-"/>
            </a:pPr>
            <a:r>
              <a:rPr lang="en-US"/>
              <a:t>Group learning activity</a:t>
            </a: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pic>
        <p:nvPicPr>
          <p:cNvPr id="455" name="Google Shape;455;g137e2b853b0_2_67"/>
          <p:cNvPicPr preferRelativeResize="0"/>
          <p:nvPr/>
        </p:nvPicPr>
        <p:blipFill>
          <a:blip r:embed="rId3">
            <a:alphaModFix/>
          </a:blip>
          <a:stretch>
            <a:fillRect/>
          </a:stretch>
        </p:blipFill>
        <p:spPr>
          <a:xfrm>
            <a:off x="6709824" y="1855900"/>
            <a:ext cx="5116300" cy="38001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13a0a4a63e4_2_49"/>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Scenario Training with Subject Matter Expert Feedback</a:t>
            </a:r>
            <a:endParaRPr/>
          </a:p>
        </p:txBody>
      </p:sp>
      <p:sp>
        <p:nvSpPr>
          <p:cNvPr id="462" name="Google Shape;462;g13a0a4a63e4_2_49"/>
          <p:cNvSpPr txBox="1">
            <a:spLocks noGrp="1"/>
          </p:cNvSpPr>
          <p:nvPr>
            <p:ph type="title"/>
          </p:nvPr>
        </p:nvSpPr>
        <p:spPr>
          <a:xfrm>
            <a:off x="1963675" y="0"/>
            <a:ext cx="87921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Scenario-Based Decision Making Exercises </a:t>
            </a:r>
            <a:endParaRPr/>
          </a:p>
        </p:txBody>
      </p:sp>
      <p:pic>
        <p:nvPicPr>
          <p:cNvPr id="463" name="Google Shape;463;g13a0a4a63e4_2_49"/>
          <p:cNvPicPr preferRelativeResize="0"/>
          <p:nvPr/>
        </p:nvPicPr>
        <p:blipFill>
          <a:blip r:embed="rId3">
            <a:alphaModFix/>
          </a:blip>
          <a:stretch>
            <a:fillRect/>
          </a:stretch>
        </p:blipFill>
        <p:spPr>
          <a:xfrm>
            <a:off x="0" y="2198720"/>
            <a:ext cx="12192000" cy="392310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13a0a4a63e4_2_63"/>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Scenario Training Example</a:t>
            </a:r>
            <a:endParaRPr/>
          </a:p>
        </p:txBody>
      </p:sp>
      <p:sp>
        <p:nvSpPr>
          <p:cNvPr id="470" name="Google Shape;470;g13a0a4a63e4_2_63"/>
          <p:cNvSpPr txBox="1">
            <a:spLocks noGrp="1"/>
          </p:cNvSpPr>
          <p:nvPr>
            <p:ph type="body" idx="1"/>
          </p:nvPr>
        </p:nvSpPr>
        <p:spPr>
          <a:xfrm>
            <a:off x="4506075" y="795000"/>
            <a:ext cx="3783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3000" b="1"/>
              <a:t>Shots into a Crowd</a:t>
            </a:r>
            <a:endParaRPr sz="3000" b="1"/>
          </a:p>
        </p:txBody>
      </p:sp>
      <p:pic>
        <p:nvPicPr>
          <p:cNvPr id="4" name="Picture 3" descr="252d26759cabd95ee6099a1ef0e9edc6.jpg">
            <a:extLst>
              <a:ext uri="{FF2B5EF4-FFF2-40B4-BE49-F238E27FC236}">
                <a16:creationId xmlns:a16="http://schemas.microsoft.com/office/drawing/2014/main" id="{230A95B5-C6DF-1C2C-2173-C2E8E9F62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065" y="1444140"/>
            <a:ext cx="6505869" cy="522096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13aec79e48f_0_1"/>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Scenario Training Example</a:t>
            </a:r>
            <a:endParaRPr/>
          </a:p>
        </p:txBody>
      </p:sp>
      <p:sp>
        <p:nvSpPr>
          <p:cNvPr id="477" name="Google Shape;477;g13aec79e48f_0_1"/>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None/>
            </a:pPr>
            <a:r>
              <a:rPr lang="en-US" sz="1900"/>
              <a:t>The following scenario-based method was designed to improve decision-making capabilities. Scenarios are based on real-world experiences. The decisions made by the experts in each scenario have been proven very effective. When you answer the decision questions, try to anticipate how a panel of experts would have answered.</a:t>
            </a:r>
            <a:endParaRPr sz="1900"/>
          </a:p>
          <a:p>
            <a:pPr marL="0" lvl="0" indent="0" algn="l" rtl="0">
              <a:lnSpc>
                <a:spcPct val="115000"/>
              </a:lnSpc>
              <a:spcBef>
                <a:spcPts val="500"/>
              </a:spcBef>
              <a:spcAft>
                <a:spcPts val="0"/>
              </a:spcAft>
              <a:buClr>
                <a:schemeClr val="dk1"/>
              </a:buClr>
              <a:buSzPts val="1100"/>
              <a:buFont typeface="Arial"/>
              <a:buNone/>
            </a:pPr>
            <a:r>
              <a:rPr lang="en-US" sz="1900"/>
              <a:t>Method</a:t>
            </a:r>
            <a:endParaRPr sz="1900"/>
          </a:p>
          <a:p>
            <a:pPr marL="457200" lvl="0" indent="-349250" algn="l" rtl="0">
              <a:lnSpc>
                <a:spcPct val="115000"/>
              </a:lnSpc>
              <a:spcBef>
                <a:spcPts val="400"/>
              </a:spcBef>
              <a:spcAft>
                <a:spcPts val="0"/>
              </a:spcAft>
              <a:buSzPts val="1900"/>
              <a:buChar char="-"/>
            </a:pPr>
            <a:r>
              <a:rPr lang="en-US" sz="1900"/>
              <a:t>Scenario Passage</a:t>
            </a:r>
            <a:endParaRPr sz="1900"/>
          </a:p>
          <a:p>
            <a:pPr marL="457200" lvl="0" indent="-349250" algn="l" rtl="0">
              <a:lnSpc>
                <a:spcPct val="115000"/>
              </a:lnSpc>
              <a:spcBef>
                <a:spcPts val="0"/>
              </a:spcBef>
              <a:spcAft>
                <a:spcPts val="0"/>
              </a:spcAft>
              <a:buSzPts val="1900"/>
              <a:buChar char="-"/>
            </a:pPr>
            <a:r>
              <a:rPr lang="en-US" sz="1900"/>
              <a:t>Decision Point (rankings &amp; rationale)</a:t>
            </a:r>
            <a:endParaRPr sz="1900"/>
          </a:p>
          <a:p>
            <a:pPr marL="457200" lvl="0" indent="-349250" algn="l" rtl="0">
              <a:lnSpc>
                <a:spcPct val="115000"/>
              </a:lnSpc>
              <a:spcBef>
                <a:spcPts val="0"/>
              </a:spcBef>
              <a:spcAft>
                <a:spcPts val="0"/>
              </a:spcAft>
              <a:buSzPts val="1900"/>
              <a:buChar char="-"/>
            </a:pPr>
            <a:r>
              <a:rPr lang="en-US" sz="1900"/>
              <a:t>Expert feedback (rankings &amp; rationale)</a:t>
            </a:r>
            <a:endParaRPr sz="1900"/>
          </a:p>
          <a:p>
            <a:pPr marL="0" lvl="0" indent="0" algn="l" rtl="0">
              <a:lnSpc>
                <a:spcPct val="115000"/>
              </a:lnSpc>
              <a:spcBef>
                <a:spcPts val="400"/>
              </a:spcBef>
              <a:spcAft>
                <a:spcPts val="0"/>
              </a:spcAft>
              <a:buNone/>
            </a:pPr>
            <a:r>
              <a:rPr lang="en-US" sz="1900"/>
              <a:t>The general procedure is as follows: </a:t>
            </a:r>
            <a:endParaRPr sz="1900"/>
          </a:p>
          <a:p>
            <a:pPr marL="457200" lvl="0" indent="-349250" algn="l" rtl="0">
              <a:lnSpc>
                <a:spcPct val="115000"/>
              </a:lnSpc>
              <a:spcBef>
                <a:spcPts val="400"/>
              </a:spcBef>
              <a:spcAft>
                <a:spcPts val="0"/>
              </a:spcAft>
              <a:buSzPts val="1900"/>
              <a:buChar char="-"/>
            </a:pPr>
            <a:r>
              <a:rPr lang="en-US" sz="1900"/>
              <a:t>Read the scenario passage until you reach a decision point.</a:t>
            </a:r>
            <a:endParaRPr sz="1900"/>
          </a:p>
          <a:p>
            <a:pPr marL="457200" lvl="0" indent="-349250" algn="l" rtl="0">
              <a:lnSpc>
                <a:spcPct val="115000"/>
              </a:lnSpc>
              <a:spcBef>
                <a:spcPts val="0"/>
              </a:spcBef>
              <a:spcAft>
                <a:spcPts val="0"/>
              </a:spcAft>
              <a:buSzPts val="1900"/>
              <a:buChar char="-"/>
            </a:pPr>
            <a:r>
              <a:rPr lang="en-US" sz="1900"/>
              <a:t>You will rank order the decision options according to the instructions. You are not allowed to go back to the scenario.</a:t>
            </a:r>
            <a:endParaRPr sz="1900"/>
          </a:p>
          <a:p>
            <a:pPr marL="457200" lvl="0" indent="-349250" algn="l" rtl="0">
              <a:lnSpc>
                <a:spcPct val="115000"/>
              </a:lnSpc>
              <a:spcBef>
                <a:spcPts val="0"/>
              </a:spcBef>
              <a:spcAft>
                <a:spcPts val="0"/>
              </a:spcAft>
              <a:buSzPts val="1900"/>
              <a:buChar char="-"/>
            </a:pPr>
            <a:r>
              <a:rPr lang="en-US" sz="1900"/>
              <a:t>After recording your decision, write down the rationale for your decision(s). This is the reason certain actions were more important than others. Provide enough information so another person can understand your rankings.</a:t>
            </a:r>
            <a:endParaRPr sz="1900"/>
          </a:p>
          <a:p>
            <a:pPr marL="457200" lvl="0" indent="-349250" algn="l" rtl="0">
              <a:lnSpc>
                <a:spcPct val="115000"/>
              </a:lnSpc>
              <a:spcBef>
                <a:spcPts val="0"/>
              </a:spcBef>
              <a:spcAft>
                <a:spcPts val="0"/>
              </a:spcAft>
              <a:buSzPts val="1900"/>
              <a:buChar char="-"/>
            </a:pPr>
            <a:r>
              <a:rPr lang="en-US" sz="1900"/>
              <a:t>Review the expert responses. How did they respond to the decision point? How did your response(s) align with theirs? What did they pick up on that you may have missed? Be sure to record these notes somewhere.</a:t>
            </a:r>
            <a:endParaRPr sz="1900"/>
          </a:p>
          <a:p>
            <a:pPr marL="0" lvl="0" indent="0" algn="l" rtl="0">
              <a:spcBef>
                <a:spcPts val="360"/>
              </a:spcBef>
              <a:spcAft>
                <a:spcPts val="0"/>
              </a:spcAft>
              <a:buNone/>
            </a:pPr>
            <a:endParaRPr sz="19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13aec79e48f_0_8"/>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Shots into a Crowd</a:t>
            </a:r>
            <a:endParaRPr/>
          </a:p>
        </p:txBody>
      </p:sp>
      <p:sp>
        <p:nvSpPr>
          <p:cNvPr id="484" name="Google Shape;484;g13aec79e48f_0_8"/>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None/>
            </a:pPr>
            <a:r>
              <a:rPr lang="en-US" sz="2500" dirty="0" err="1"/>
              <a:t>Capt</a:t>
            </a:r>
            <a:r>
              <a:rPr lang="en-US" sz="2500" dirty="0"/>
              <a:t> Guerra has just discovered that he and his men are being assigned to a Shiite town in Iraq, where Special Forces have arrested the Police Chief. The police chief had been appointed by one of the US intelligence agencies just a few weeks before. The Police Chief was arrested for taking all the weapons from the police armory and sending them to insurgent groups. He was also supplying the insurgent groups with valuable intelligence.</a:t>
            </a:r>
            <a:endParaRPr sz="2500" dirty="0"/>
          </a:p>
          <a:p>
            <a:pPr marL="0" lvl="0" indent="0" algn="l" rtl="0">
              <a:lnSpc>
                <a:spcPct val="115000"/>
              </a:lnSpc>
              <a:spcBef>
                <a:spcPts val="500"/>
              </a:spcBef>
              <a:spcAft>
                <a:spcPts val="0"/>
              </a:spcAft>
              <a:buClr>
                <a:schemeClr val="dk1"/>
              </a:buClr>
              <a:buSzPts val="1100"/>
              <a:buFont typeface="Arial"/>
              <a:buNone/>
            </a:pPr>
            <a:endParaRPr sz="2500" dirty="0"/>
          </a:p>
          <a:p>
            <a:pPr marL="0" lvl="0" indent="0" algn="l" rtl="0">
              <a:lnSpc>
                <a:spcPct val="115000"/>
              </a:lnSpc>
              <a:spcBef>
                <a:spcPts val="500"/>
              </a:spcBef>
              <a:spcAft>
                <a:spcPts val="0"/>
              </a:spcAft>
              <a:buClr>
                <a:schemeClr val="dk1"/>
              </a:buClr>
              <a:buSzPts val="1100"/>
              <a:buFont typeface="Arial"/>
              <a:buNone/>
            </a:pPr>
            <a:r>
              <a:rPr lang="en-US" sz="2500" dirty="0"/>
              <a:t>It turns out that he was a leader among the insurgents. He was on the top 20 most wanted list. Why he was appointed by US intelligence remains a mystery. Special Forces were successful in capturing the former Chief, but not before he terrorized the local community.</a:t>
            </a:r>
            <a:endParaRPr sz="2500" dirty="0"/>
          </a:p>
          <a:p>
            <a:pPr marL="0" lvl="0" indent="0" algn="l" rtl="0">
              <a:lnSpc>
                <a:spcPct val="115000"/>
              </a:lnSpc>
              <a:spcBef>
                <a:spcPts val="500"/>
              </a:spcBef>
              <a:spcAft>
                <a:spcPts val="0"/>
              </a:spcAft>
              <a:buNone/>
            </a:pPr>
            <a:r>
              <a:rPr lang="en-US" sz="2500" dirty="0" err="1"/>
              <a:t>Capt</a:t>
            </a:r>
            <a:r>
              <a:rPr lang="en-US" sz="2500" dirty="0"/>
              <a:t> Guerra has not been given much detail about how all this happened. He knows he is walking into a mess. </a:t>
            </a:r>
            <a:endParaRPr sz="31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13aec79e48f_0_15"/>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Shots into a Crowd</a:t>
            </a:r>
            <a:endParaRPr/>
          </a:p>
        </p:txBody>
      </p:sp>
      <p:sp>
        <p:nvSpPr>
          <p:cNvPr id="491" name="Google Shape;491;g13aec79e48f_0_15"/>
          <p:cNvSpPr txBox="1">
            <a:spLocks noGrp="1"/>
          </p:cNvSpPr>
          <p:nvPr>
            <p:ph type="body" idx="1"/>
          </p:nvPr>
        </p:nvSpPr>
        <p:spPr>
          <a:xfrm>
            <a:off x="480125" y="1046718"/>
            <a:ext cx="11250600" cy="144540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sz="2400"/>
              <a:t>What should Capt Guerra be most concerned about with this new deployment? Rank these options (1 = most concerning, 4 = least concerning).</a:t>
            </a:r>
            <a:endParaRPr sz="2400"/>
          </a:p>
          <a:p>
            <a:pPr marL="0" lvl="0" indent="0" algn="l" rtl="0">
              <a:spcBef>
                <a:spcPts val="360"/>
              </a:spcBef>
              <a:spcAft>
                <a:spcPts val="0"/>
              </a:spcAft>
              <a:buNone/>
            </a:pPr>
            <a:endParaRPr sz="3200"/>
          </a:p>
        </p:txBody>
      </p:sp>
      <p:graphicFrame>
        <p:nvGraphicFramePr>
          <p:cNvPr id="492" name="Google Shape;492;g13aec79e48f_0_15"/>
          <p:cNvGraphicFramePr/>
          <p:nvPr>
            <p:extLst>
              <p:ext uri="{D42A27DB-BD31-4B8C-83A1-F6EECF244321}">
                <p14:modId xmlns:p14="http://schemas.microsoft.com/office/powerpoint/2010/main" val="679066322"/>
              </p:ext>
            </p:extLst>
          </p:nvPr>
        </p:nvGraphicFramePr>
        <p:xfrm>
          <a:off x="1159875" y="2079000"/>
          <a:ext cx="10053775" cy="4057290"/>
        </p:xfrm>
        <a:graphic>
          <a:graphicData uri="http://schemas.openxmlformats.org/drawingml/2006/table">
            <a:tbl>
              <a:tblPr>
                <a:noFill/>
                <a:tableStyleId>{ACA02774-C258-4D96-B392-3EB2BFD199AE}</a:tableStyleId>
              </a:tblPr>
              <a:tblGrid>
                <a:gridCol w="1560800">
                  <a:extLst>
                    <a:ext uri="{9D8B030D-6E8A-4147-A177-3AD203B41FA5}">
                      <a16:colId xmlns:a16="http://schemas.microsoft.com/office/drawing/2014/main" val="20000"/>
                    </a:ext>
                  </a:extLst>
                </a:gridCol>
                <a:gridCol w="8492975">
                  <a:extLst>
                    <a:ext uri="{9D8B030D-6E8A-4147-A177-3AD203B41FA5}">
                      <a16:colId xmlns:a16="http://schemas.microsoft.com/office/drawing/2014/main" val="20001"/>
                    </a:ext>
                  </a:extLst>
                </a:gridCol>
              </a:tblGrid>
              <a:tr h="371475">
                <a:tc>
                  <a:txBody>
                    <a:bodyPr/>
                    <a:lstStyle/>
                    <a:p>
                      <a:pPr marL="0" lvl="0" indent="0" algn="l" rtl="0">
                        <a:lnSpc>
                          <a:spcPct val="115000"/>
                        </a:lnSpc>
                        <a:spcBef>
                          <a:spcPts val="0"/>
                        </a:spcBef>
                        <a:spcAft>
                          <a:spcPts val="0"/>
                        </a:spcAft>
                        <a:buNone/>
                      </a:pPr>
                      <a:r>
                        <a:rPr lang="en-US" sz="2200">
                          <a:latin typeface="Arial Narrow"/>
                          <a:ea typeface="Arial Narrow"/>
                          <a:cs typeface="Arial Narrow"/>
                          <a:sym typeface="Arial Narrow"/>
                        </a:rPr>
                        <a:t>Rank</a:t>
                      </a:r>
                      <a:endParaRPr sz="22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200">
                          <a:latin typeface="Arial Narrow"/>
                          <a:ea typeface="Arial Narrow"/>
                          <a:cs typeface="Arial Narrow"/>
                          <a:sym typeface="Arial Narrow"/>
                        </a:rPr>
                        <a:t>Option</a:t>
                      </a:r>
                      <a:endParaRPr sz="22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885825">
                <a:tc>
                  <a:txBody>
                    <a:bodyPr/>
                    <a:lstStyle/>
                    <a:p>
                      <a:pPr marL="0" lvl="0" indent="0" algn="l" rtl="0">
                        <a:spcBef>
                          <a:spcPts val="0"/>
                        </a:spcBef>
                        <a:spcAft>
                          <a:spcPts val="0"/>
                        </a:spcAft>
                        <a:buNone/>
                      </a:pPr>
                      <a:endParaRPr sz="18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200">
                          <a:latin typeface="Arial Narrow"/>
                          <a:ea typeface="Arial Narrow"/>
                          <a:cs typeface="Arial Narrow"/>
                          <a:sym typeface="Arial Narrow"/>
                        </a:rPr>
                        <a:t>A) Restoring trust in a community who has been taken advantage of by their own people as well as the Americans.</a:t>
                      </a:r>
                      <a:endParaRPr sz="22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28650">
                <a:tc>
                  <a:txBody>
                    <a:bodyPr/>
                    <a:lstStyle/>
                    <a:p>
                      <a:pPr marL="0" lvl="0" indent="0" algn="l" rtl="0">
                        <a:spcBef>
                          <a:spcPts val="0"/>
                        </a:spcBef>
                        <a:spcAft>
                          <a:spcPts val="0"/>
                        </a:spcAft>
                        <a:buNone/>
                      </a:pPr>
                      <a:endParaRPr sz="18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200">
                          <a:latin typeface="Arial Narrow"/>
                          <a:ea typeface="Arial Narrow"/>
                          <a:cs typeface="Arial Narrow"/>
                          <a:sym typeface="Arial Narrow"/>
                        </a:rPr>
                        <a:t>B) Getting his men to shift from fighting to community policing.</a:t>
                      </a:r>
                      <a:endParaRPr sz="22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85825">
                <a:tc>
                  <a:txBody>
                    <a:bodyPr/>
                    <a:lstStyle/>
                    <a:p>
                      <a:pPr marL="0" lvl="0" indent="0" algn="l" rtl="0">
                        <a:spcBef>
                          <a:spcPts val="0"/>
                        </a:spcBef>
                        <a:spcAft>
                          <a:spcPts val="0"/>
                        </a:spcAft>
                        <a:buNone/>
                      </a:pPr>
                      <a:endParaRPr sz="18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200">
                          <a:latin typeface="Arial Narrow"/>
                          <a:ea typeface="Arial Narrow"/>
                          <a:cs typeface="Arial Narrow"/>
                          <a:sym typeface="Arial Narrow"/>
                        </a:rPr>
                        <a:t>C) Explaining the rules to the leaders of the community--what they are allowed to do and not do, and what his Marines are allowed to do and not do.</a:t>
                      </a:r>
                      <a:endParaRPr sz="22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152525">
                <a:tc>
                  <a:txBody>
                    <a:bodyPr/>
                    <a:lstStyle/>
                    <a:p>
                      <a:pPr marL="0" lvl="0" indent="0" algn="l" rtl="0">
                        <a:spcBef>
                          <a:spcPts val="0"/>
                        </a:spcBef>
                        <a:spcAft>
                          <a:spcPts val="0"/>
                        </a:spcAft>
                        <a:buNone/>
                      </a:pPr>
                      <a:endParaRPr sz="18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200" dirty="0">
                          <a:latin typeface="Arial Narrow"/>
                          <a:ea typeface="Arial Narrow"/>
                          <a:cs typeface="Arial Narrow"/>
                          <a:sym typeface="Arial Narrow"/>
                        </a:rPr>
                        <a:t>D) Taking charge of the situation, exercising authority over the community and local leaders until things calm down and the local leaders can handle things on their own.</a:t>
                      </a:r>
                      <a:endParaRPr sz="2200" dirty="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13aec79e48f_0_21"/>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dirty="0"/>
              <a:t>Shots into a Crowd</a:t>
            </a:r>
            <a:endParaRPr dirty="0"/>
          </a:p>
        </p:txBody>
      </p:sp>
      <p:sp>
        <p:nvSpPr>
          <p:cNvPr id="2" name="Text Placeholder 2">
            <a:extLst>
              <a:ext uri="{FF2B5EF4-FFF2-40B4-BE49-F238E27FC236}">
                <a16:creationId xmlns:a16="http://schemas.microsoft.com/office/drawing/2014/main" id="{4A32699F-C94E-5328-9896-861DAD46BEFC}"/>
              </a:ext>
            </a:extLst>
          </p:cNvPr>
          <p:cNvSpPr>
            <a:spLocks noGrp="1"/>
          </p:cNvSpPr>
          <p:nvPr>
            <p:ph type="body" idx="1"/>
          </p:nvPr>
        </p:nvSpPr>
        <p:spPr>
          <a:xfrm>
            <a:off x="480132" y="1046715"/>
            <a:ext cx="11250613" cy="5075237"/>
          </a:xfrm>
        </p:spPr>
        <p:txBody>
          <a:bodyPr/>
          <a:lstStyle/>
          <a:p>
            <a:pPr marL="463550" indent="-403225">
              <a:buNone/>
            </a:pPr>
            <a:r>
              <a:rPr lang="en-US" sz="2400" dirty="0"/>
              <a:t>1.   </a:t>
            </a:r>
            <a:r>
              <a:rPr lang="en-US" sz="2400" b="1" dirty="0"/>
              <a:t>A.  Restoring trust in the community.  </a:t>
            </a:r>
            <a:r>
              <a:rPr lang="en-US" sz="2400" dirty="0">
                <a:solidFill>
                  <a:srgbClr val="0070C0"/>
                </a:solidFill>
              </a:rPr>
              <a:t>Recognizing and admitting mistakes that have been made on all sides will be critical to mending the damage and restoring trust.</a:t>
            </a:r>
          </a:p>
          <a:p>
            <a:pPr marL="463550" indent="-403225">
              <a:buNone/>
            </a:pPr>
            <a:r>
              <a:rPr lang="en-US" sz="2400" dirty="0"/>
              <a:t>2.   </a:t>
            </a:r>
            <a:r>
              <a:rPr lang="en-US" sz="2400" b="1" dirty="0"/>
              <a:t>B.  Getting his men to shift from fighting to community policing.  </a:t>
            </a:r>
            <a:r>
              <a:rPr lang="en-US" sz="2400" dirty="0">
                <a:solidFill>
                  <a:srgbClr val="0070C0"/>
                </a:solidFill>
              </a:rPr>
              <a:t>Preparing his men to shift from direct combat to fostering trust in a fearful community will take effort and should be a priority.</a:t>
            </a:r>
          </a:p>
          <a:p>
            <a:pPr marL="463550" indent="-403225">
              <a:buNone/>
            </a:pPr>
            <a:r>
              <a:rPr lang="en-US" sz="2400" dirty="0">
                <a:solidFill>
                  <a:schemeClr val="tx1"/>
                </a:solidFill>
              </a:rPr>
              <a:t>3.   </a:t>
            </a:r>
            <a:r>
              <a:rPr lang="en-US" sz="2400" b="1" dirty="0">
                <a:solidFill>
                  <a:schemeClr val="tx1"/>
                </a:solidFill>
              </a:rPr>
              <a:t>C.  Explaining the rules to the leaders of the community.  </a:t>
            </a:r>
            <a:r>
              <a:rPr lang="en-US" sz="2400" dirty="0">
                <a:solidFill>
                  <a:srgbClr val="0070C0"/>
                </a:solidFill>
              </a:rPr>
              <a:t>Establishing expectations on both ides will be important to restoring order and will contribute to building trust if applied consistently and fairly, but it is a means to an end rather than an end in itself.  The risk for this option is that it can be pursued as a “laying down the law” message—just the opposite of building trust and encouraging collaboration.  So it is important to communicate expectancies but in a collaborative rather than domineering fashion.</a:t>
            </a:r>
          </a:p>
          <a:p>
            <a:pPr marL="463550" indent="-403225">
              <a:buNone/>
            </a:pPr>
            <a:r>
              <a:rPr lang="en-US" sz="2400" dirty="0">
                <a:solidFill>
                  <a:schemeClr val="tx1"/>
                </a:solidFill>
              </a:rPr>
              <a:t>4.   </a:t>
            </a:r>
            <a:r>
              <a:rPr lang="en-US" sz="2400" b="1" dirty="0">
                <a:solidFill>
                  <a:schemeClr val="tx1"/>
                </a:solidFill>
              </a:rPr>
              <a:t>D.  Take charge of the situation and exercise authority.  </a:t>
            </a:r>
            <a:r>
              <a:rPr lang="en-US" sz="2400" dirty="0">
                <a:solidFill>
                  <a:srgbClr val="0070C0"/>
                </a:solidFill>
              </a:rPr>
              <a:t>This option is a step backward, fostering resentment and mistrust.</a:t>
            </a:r>
          </a:p>
          <a:p>
            <a:pPr marL="576262" indent="-514350">
              <a:buAutoNum type="arabicPeriod"/>
            </a:pPr>
            <a:endParaRPr lang="en-US" sz="2400" dirty="0"/>
          </a:p>
          <a:p>
            <a:endParaRPr lang="en-US" sz="2400" dirty="0"/>
          </a:p>
        </p:txBody>
      </p:sp>
    </p:spTree>
    <p:extLst>
      <p:ext uri="{BB962C8B-B14F-4D97-AF65-F5344CB8AC3E}">
        <p14:creationId xmlns:p14="http://schemas.microsoft.com/office/powerpoint/2010/main" val="2724404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13aec79e48f_0_67"/>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Shots into a Crowd</a:t>
            </a:r>
            <a:endParaRPr/>
          </a:p>
        </p:txBody>
      </p:sp>
      <p:sp>
        <p:nvSpPr>
          <p:cNvPr id="506" name="Google Shape;506;g13aec79e48f_0_67"/>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sz="2300" dirty="0" err="1"/>
              <a:t>Capt</a:t>
            </a:r>
            <a:r>
              <a:rPr lang="en-US" sz="2300" dirty="0"/>
              <a:t> Guerra arranges a meeting with the local council at the community center the next day, Monday. He wants to learn who all the major players are, so he can start to figure out whom he can trust. He also wants to make sure everyone understands the rules by which he will be operating.</a:t>
            </a:r>
            <a:endParaRPr sz="2300" dirty="0"/>
          </a:p>
          <a:p>
            <a:pPr marL="0" lvl="0" indent="0" algn="l" rtl="0">
              <a:lnSpc>
                <a:spcPct val="115000"/>
              </a:lnSpc>
              <a:spcBef>
                <a:spcPts val="500"/>
              </a:spcBef>
              <a:spcAft>
                <a:spcPts val="0"/>
              </a:spcAft>
              <a:buClr>
                <a:schemeClr val="dk1"/>
              </a:buClr>
              <a:buSzPts val="1100"/>
              <a:buFont typeface="Arial"/>
              <a:buNone/>
            </a:pPr>
            <a:r>
              <a:rPr lang="en-US" sz="2300" dirty="0"/>
              <a:t> </a:t>
            </a:r>
            <a:endParaRPr sz="2300" dirty="0"/>
          </a:p>
          <a:p>
            <a:pPr marL="0" lvl="0" indent="0" algn="l" rtl="0">
              <a:lnSpc>
                <a:spcPct val="115000"/>
              </a:lnSpc>
              <a:spcBef>
                <a:spcPts val="500"/>
              </a:spcBef>
              <a:spcAft>
                <a:spcPts val="0"/>
              </a:spcAft>
              <a:buClr>
                <a:schemeClr val="dk1"/>
              </a:buClr>
              <a:buSzPts val="1100"/>
              <a:buFont typeface="Arial"/>
              <a:buNone/>
            </a:pPr>
            <a:r>
              <a:rPr lang="en-US" sz="2300" dirty="0" err="1"/>
              <a:t>Capt</a:t>
            </a:r>
            <a:r>
              <a:rPr lang="en-US" sz="2300" dirty="0"/>
              <a:t> Guerra arrives at the meeting with a rifle squad and 3 armored HMMWVs.  He enters the community center and is directed to a large meeting room.  </a:t>
            </a:r>
            <a:endParaRPr sz="2300" dirty="0"/>
          </a:p>
          <a:p>
            <a:pPr marL="0" lvl="0" indent="0" algn="l" rtl="0">
              <a:lnSpc>
                <a:spcPct val="115000"/>
              </a:lnSpc>
              <a:spcBef>
                <a:spcPts val="500"/>
              </a:spcBef>
              <a:spcAft>
                <a:spcPts val="0"/>
              </a:spcAft>
              <a:buClr>
                <a:schemeClr val="dk1"/>
              </a:buClr>
              <a:buSzPts val="1100"/>
              <a:buFont typeface="Arial"/>
              <a:buNone/>
            </a:pPr>
            <a:r>
              <a:rPr lang="en-US" sz="2300" dirty="0"/>
              <a:t> </a:t>
            </a:r>
            <a:endParaRPr sz="2300" dirty="0"/>
          </a:p>
          <a:p>
            <a:pPr marL="0" lvl="0" indent="0" algn="l" rtl="0">
              <a:lnSpc>
                <a:spcPct val="115000"/>
              </a:lnSpc>
              <a:spcBef>
                <a:spcPts val="500"/>
              </a:spcBef>
              <a:spcAft>
                <a:spcPts val="0"/>
              </a:spcAft>
              <a:buClr>
                <a:schemeClr val="dk1"/>
              </a:buClr>
              <a:buSzPts val="1100"/>
              <a:buFont typeface="Arial"/>
              <a:buNone/>
            </a:pPr>
            <a:r>
              <a:rPr lang="en-US" sz="2300" dirty="0"/>
              <a:t>Before </a:t>
            </a:r>
            <a:r>
              <a:rPr lang="en-US" sz="2300" dirty="0" err="1"/>
              <a:t>Capt</a:t>
            </a:r>
            <a:r>
              <a:rPr lang="en-US" sz="2300" dirty="0"/>
              <a:t> Guerra can take a seat, two men enter the room and approach him. He learns that one is Mayor </a:t>
            </a:r>
            <a:r>
              <a:rPr lang="en-US" sz="2300" dirty="0" err="1"/>
              <a:t>Alaan</a:t>
            </a:r>
            <a:r>
              <a:rPr lang="en-US" sz="2300" dirty="0"/>
              <a:t> and the other is Fardeen, an English teacher at the local school, who will serve as translator. </a:t>
            </a:r>
            <a:r>
              <a:rPr lang="en-US" sz="2300" dirty="0" err="1"/>
              <a:t>Capt</a:t>
            </a:r>
            <a:r>
              <a:rPr lang="en-US" sz="2300" dirty="0"/>
              <a:t> Guerra gives the list of items to discuss to Fardeen, who translates for the council. </a:t>
            </a:r>
            <a:endParaRPr sz="2300" dirty="0"/>
          </a:p>
          <a:p>
            <a:pPr marL="0" lvl="0" indent="0" algn="l" rtl="0">
              <a:spcBef>
                <a:spcPts val="360"/>
              </a:spcBef>
              <a:spcAft>
                <a:spcPts val="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13b4c7cf616_1_226"/>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Performance Analysis</a:t>
            </a:r>
            <a:endParaRPr/>
          </a:p>
        </p:txBody>
      </p:sp>
      <p:sp>
        <p:nvSpPr>
          <p:cNvPr id="102" name="Google Shape;102;g13b4c7cf616_1_226"/>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dirty="0"/>
              <a:t>Verify and generate a clear description of a </a:t>
            </a:r>
            <a:r>
              <a:rPr lang="en-US" b="1" dirty="0">
                <a:solidFill>
                  <a:srgbClr val="FF0000"/>
                </a:solidFill>
              </a:rPr>
              <a:t>problem</a:t>
            </a:r>
            <a:r>
              <a:rPr lang="en-US" dirty="0"/>
              <a:t>:</a:t>
            </a:r>
            <a:endParaRPr dirty="0"/>
          </a:p>
          <a:p>
            <a:pPr marL="914400" lvl="1" indent="-314325" algn="l" rtl="0">
              <a:spcBef>
                <a:spcPts val="0"/>
              </a:spcBef>
              <a:spcAft>
                <a:spcPts val="0"/>
              </a:spcAft>
              <a:buSzPts val="1350"/>
              <a:buChar char="○"/>
            </a:pPr>
            <a:r>
              <a:rPr lang="en-US" dirty="0"/>
              <a:t>failure to achieve desired organizational results</a:t>
            </a:r>
            <a:endParaRPr dirty="0"/>
          </a:p>
          <a:p>
            <a:pPr marL="914400" lvl="1" indent="-314325" algn="l" rtl="0">
              <a:spcBef>
                <a:spcPts val="0"/>
              </a:spcBef>
              <a:spcAft>
                <a:spcPts val="0"/>
              </a:spcAft>
              <a:buSzPts val="1350"/>
              <a:buChar char="○"/>
            </a:pPr>
            <a:r>
              <a:rPr lang="en-US" dirty="0"/>
              <a:t>desired and actual employee performance</a:t>
            </a:r>
            <a:endParaRPr i="1" u="sng" dirty="0"/>
          </a:p>
          <a:p>
            <a:pPr marL="914400" lvl="1" indent="-314325" algn="l" rtl="0">
              <a:spcBef>
                <a:spcPts val="0"/>
              </a:spcBef>
              <a:spcAft>
                <a:spcPts val="0"/>
              </a:spcAft>
              <a:buSzPts val="1350"/>
              <a:buChar char="○"/>
            </a:pPr>
            <a:r>
              <a:rPr lang="en-US" dirty="0"/>
              <a:t>evidence of the causes of the problem</a:t>
            </a:r>
            <a:endParaRPr dirty="0"/>
          </a:p>
          <a:p>
            <a:pPr marL="457200" lvl="0" indent="-314325" algn="l" rtl="0">
              <a:spcBef>
                <a:spcPts val="0"/>
              </a:spcBef>
              <a:spcAft>
                <a:spcPts val="0"/>
              </a:spcAft>
              <a:buSzPts val="1350"/>
              <a:buChar char="●"/>
            </a:pPr>
            <a:r>
              <a:rPr lang="en-US" dirty="0"/>
              <a:t>Identify and select a </a:t>
            </a:r>
            <a:r>
              <a:rPr lang="en-US" b="1" dirty="0">
                <a:solidFill>
                  <a:srgbClr val="FF0000"/>
                </a:solidFill>
              </a:rPr>
              <a:t>solution</a:t>
            </a:r>
            <a:r>
              <a:rPr lang="en-US" dirty="0"/>
              <a:t>:</a:t>
            </a:r>
            <a:endParaRPr dirty="0"/>
          </a:p>
          <a:p>
            <a:pPr marL="914400" lvl="1" indent="-314325" algn="l" rtl="0">
              <a:spcBef>
                <a:spcPts val="0"/>
              </a:spcBef>
              <a:spcAft>
                <a:spcPts val="0"/>
              </a:spcAft>
              <a:buSzPts val="1350"/>
              <a:buChar char="○"/>
            </a:pPr>
            <a:r>
              <a:rPr lang="en-US" dirty="0"/>
              <a:t>suggest cost effective solutions</a:t>
            </a:r>
            <a:endParaRPr dirty="0"/>
          </a:p>
          <a:p>
            <a:pPr marL="914400" lvl="1" indent="-314325" algn="l" rtl="0">
              <a:spcBef>
                <a:spcPts val="0"/>
              </a:spcBef>
              <a:spcAft>
                <a:spcPts val="0"/>
              </a:spcAft>
              <a:buSzPts val="1350"/>
              <a:buChar char="○"/>
            </a:pPr>
            <a:r>
              <a:rPr lang="en-US" dirty="0"/>
              <a:t>can be instructional or non-instructional</a:t>
            </a:r>
            <a:endParaRPr dirty="0"/>
          </a:p>
          <a:p>
            <a:pPr marL="914400" lvl="1" indent="-314325" algn="l" rtl="0">
              <a:spcBef>
                <a:spcPts val="0"/>
              </a:spcBef>
              <a:spcAft>
                <a:spcPts val="0"/>
              </a:spcAft>
              <a:buSzPts val="1350"/>
              <a:buChar char="○"/>
            </a:pPr>
            <a:r>
              <a:rPr lang="en-US" dirty="0"/>
              <a:t>usually a multicomponent solution </a:t>
            </a:r>
            <a:endParaRPr dirty="0"/>
          </a:p>
          <a:p>
            <a:pPr marL="457200" lvl="0" indent="-314325" algn="l" rtl="0">
              <a:spcBef>
                <a:spcPts val="0"/>
              </a:spcBef>
              <a:spcAft>
                <a:spcPts val="0"/>
              </a:spcAft>
              <a:buSzPts val="1350"/>
              <a:buChar char="●"/>
            </a:pPr>
            <a:r>
              <a:rPr lang="en-US" dirty="0"/>
              <a:t>Non-Instructional problems</a:t>
            </a:r>
            <a:endParaRPr dirty="0"/>
          </a:p>
          <a:p>
            <a:pPr marL="914400" lvl="1" indent="-314325" algn="l" rtl="0">
              <a:spcBef>
                <a:spcPts val="0"/>
              </a:spcBef>
              <a:spcAft>
                <a:spcPts val="0"/>
              </a:spcAft>
              <a:buSzPts val="1350"/>
              <a:buChar char="○"/>
            </a:pPr>
            <a:r>
              <a:rPr lang="en-US" i="1" dirty="0"/>
              <a:t>Analyzing Performance Problems</a:t>
            </a:r>
            <a:r>
              <a:rPr lang="en-US" dirty="0"/>
              <a:t> by </a:t>
            </a:r>
            <a:r>
              <a:rPr lang="en-US" dirty="0" err="1"/>
              <a:t>Mager</a:t>
            </a:r>
            <a:r>
              <a:rPr lang="en-US" dirty="0"/>
              <a:t> and Pipe (1997)</a:t>
            </a:r>
            <a:endParaRPr dirty="0"/>
          </a:p>
          <a:p>
            <a:pPr marL="1371600" lvl="2" indent="-292100" algn="l" rtl="0">
              <a:spcBef>
                <a:spcPts val="0"/>
              </a:spcBef>
              <a:spcAft>
                <a:spcPts val="0"/>
              </a:spcAft>
              <a:buSzPts val="1000"/>
              <a:buChar char="■"/>
            </a:pPr>
            <a:r>
              <a:rPr lang="en-US" dirty="0"/>
              <a:t>describes decision process for identifying non-instructional problems</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13aec79e48f_0_74"/>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Shots into a Crowd</a:t>
            </a:r>
            <a:endParaRPr/>
          </a:p>
        </p:txBody>
      </p:sp>
      <p:sp>
        <p:nvSpPr>
          <p:cNvPr id="513" name="Google Shape;513;g13aec79e48f_0_74"/>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sz="2200" dirty="0"/>
              <a:t>The meeting lasts two hours. There are no major problems. Several council members have questions about the list. Some council members speak angrily. (</a:t>
            </a:r>
            <a:r>
              <a:rPr lang="en-US" sz="2200" dirty="0" err="1"/>
              <a:t>Capt</a:t>
            </a:r>
            <a:r>
              <a:rPr lang="en-US" sz="2200" dirty="0"/>
              <a:t> Guerra senses that Fardeen may be translating delicately.) </a:t>
            </a:r>
            <a:r>
              <a:rPr lang="en-US" sz="2200" dirty="0" err="1"/>
              <a:t>Capt</a:t>
            </a:r>
            <a:r>
              <a:rPr lang="en-US" sz="2200" dirty="0"/>
              <a:t> Guerra tries to answer their questions as honestly and directly as possible.  Some of the elders say they are not ready to trust the Americans. The council arranges to meet with </a:t>
            </a:r>
            <a:r>
              <a:rPr lang="en-US" sz="2200" dirty="0" err="1"/>
              <a:t>Capt</a:t>
            </a:r>
            <a:r>
              <a:rPr lang="en-US" sz="2200" dirty="0"/>
              <a:t> Guerra again the next day to discuss his items.</a:t>
            </a:r>
            <a:endParaRPr sz="2200" dirty="0"/>
          </a:p>
          <a:p>
            <a:pPr marL="0" lvl="0" indent="0" algn="l" rtl="0">
              <a:lnSpc>
                <a:spcPct val="115000"/>
              </a:lnSpc>
              <a:spcBef>
                <a:spcPts val="500"/>
              </a:spcBef>
              <a:spcAft>
                <a:spcPts val="0"/>
              </a:spcAft>
              <a:buClr>
                <a:schemeClr val="dk1"/>
              </a:buClr>
              <a:buSzPts val="1100"/>
              <a:buFont typeface="Arial"/>
              <a:buNone/>
            </a:pPr>
            <a:r>
              <a:rPr lang="en-US" sz="2200" dirty="0"/>
              <a:t> </a:t>
            </a:r>
            <a:endParaRPr sz="2200" dirty="0"/>
          </a:p>
          <a:p>
            <a:pPr marL="0" lvl="0" indent="0" algn="l" rtl="0">
              <a:lnSpc>
                <a:spcPct val="115000"/>
              </a:lnSpc>
              <a:spcBef>
                <a:spcPts val="500"/>
              </a:spcBef>
              <a:spcAft>
                <a:spcPts val="0"/>
              </a:spcAft>
              <a:buClr>
                <a:schemeClr val="dk1"/>
              </a:buClr>
              <a:buSzPts val="1100"/>
              <a:buFont typeface="Arial"/>
              <a:buNone/>
            </a:pPr>
            <a:r>
              <a:rPr lang="en-US" sz="2200" dirty="0" err="1"/>
              <a:t>Capt</a:t>
            </a:r>
            <a:r>
              <a:rPr lang="en-US" sz="2200" dirty="0"/>
              <a:t> Guerra walks out of the meeting with </a:t>
            </a:r>
            <a:r>
              <a:rPr lang="en-US" sz="2200" dirty="0" err="1"/>
              <a:t>Alaan</a:t>
            </a:r>
            <a:r>
              <a:rPr lang="en-US" sz="2200" dirty="0"/>
              <a:t>. Just as they get outside they hear machine gun fire. </a:t>
            </a:r>
            <a:r>
              <a:rPr lang="en-US" sz="2200" dirty="0" err="1"/>
              <a:t>Capt</a:t>
            </a:r>
            <a:r>
              <a:rPr lang="en-US" sz="2200" dirty="0"/>
              <a:t> Guerra immediately assumes the worst—an attack on his Marines. He gets on the radio and calls back to headquarters for information. A local youth runs up and says that a 10-year-old boy and two male teenagers have been shot and need medical attention. Chaos has broken out. People are running, screaming. The Marines take a defensive posture around the HMMWVs. The executive officer tells </a:t>
            </a:r>
            <a:r>
              <a:rPr lang="en-US" sz="2200" dirty="0" err="1"/>
              <a:t>Capt</a:t>
            </a:r>
            <a:r>
              <a:rPr lang="en-US" sz="2200" dirty="0"/>
              <a:t> Guerra over the radio that one of his machine gunners had an accidental discharge. The teenagers’ wounds do not seem to be life threatening, but the 10-year-old is “pretty bad.”</a:t>
            </a:r>
            <a:endParaRPr sz="2200" dirty="0"/>
          </a:p>
          <a:p>
            <a:pPr marL="0" lvl="0" indent="0" algn="l" rtl="0">
              <a:spcBef>
                <a:spcPts val="360"/>
              </a:spcBef>
              <a:spcAft>
                <a:spcPts val="0"/>
              </a:spcAft>
              <a:buNone/>
            </a:pPr>
            <a:endParaRPr sz="31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13aec79e48f_0_27"/>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a:t>Shots into a Crowd</a:t>
            </a:r>
            <a:endParaRPr/>
          </a:p>
        </p:txBody>
      </p:sp>
      <p:sp>
        <p:nvSpPr>
          <p:cNvPr id="520" name="Google Shape;520;g13aec79e48f_0_27"/>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sz="2400"/>
              <a:t>What is Capt Guerra’s best course of action? Rank these options (1 = best action, 3 = worst action).</a:t>
            </a:r>
            <a:endParaRPr sz="2400"/>
          </a:p>
          <a:p>
            <a:pPr marL="0" lvl="0" indent="0" algn="l" rtl="0">
              <a:spcBef>
                <a:spcPts val="360"/>
              </a:spcBef>
              <a:spcAft>
                <a:spcPts val="0"/>
              </a:spcAft>
              <a:buNone/>
            </a:pPr>
            <a:endParaRPr sz="3200"/>
          </a:p>
        </p:txBody>
      </p:sp>
      <p:graphicFrame>
        <p:nvGraphicFramePr>
          <p:cNvPr id="521" name="Google Shape;521;g13aec79e48f_0_27"/>
          <p:cNvGraphicFramePr/>
          <p:nvPr>
            <p:extLst>
              <p:ext uri="{D42A27DB-BD31-4B8C-83A1-F6EECF244321}">
                <p14:modId xmlns:p14="http://schemas.microsoft.com/office/powerpoint/2010/main" val="2211900695"/>
              </p:ext>
            </p:extLst>
          </p:nvPr>
        </p:nvGraphicFramePr>
        <p:xfrm>
          <a:off x="1000800" y="1672475"/>
          <a:ext cx="10570850" cy="4112954"/>
        </p:xfrm>
        <a:graphic>
          <a:graphicData uri="http://schemas.openxmlformats.org/drawingml/2006/table">
            <a:tbl>
              <a:tblPr>
                <a:noFill/>
                <a:tableStyleId>{ACA02774-C258-4D96-B392-3EB2BFD199AE}</a:tableStyleId>
              </a:tblPr>
              <a:tblGrid>
                <a:gridCol w="1641050">
                  <a:extLst>
                    <a:ext uri="{9D8B030D-6E8A-4147-A177-3AD203B41FA5}">
                      <a16:colId xmlns:a16="http://schemas.microsoft.com/office/drawing/2014/main" val="20000"/>
                    </a:ext>
                  </a:extLst>
                </a:gridCol>
                <a:gridCol w="8929800">
                  <a:extLst>
                    <a:ext uri="{9D8B030D-6E8A-4147-A177-3AD203B41FA5}">
                      <a16:colId xmlns:a16="http://schemas.microsoft.com/office/drawing/2014/main" val="20001"/>
                    </a:ext>
                  </a:extLst>
                </a:gridCol>
              </a:tblGrid>
              <a:tr h="367675">
                <a:tc>
                  <a:txBody>
                    <a:bodyPr/>
                    <a:lstStyle/>
                    <a:p>
                      <a:pPr marL="0" lvl="0" indent="0" algn="l" rtl="0">
                        <a:lnSpc>
                          <a:spcPct val="115000"/>
                        </a:lnSpc>
                        <a:spcBef>
                          <a:spcPts val="0"/>
                        </a:spcBef>
                        <a:spcAft>
                          <a:spcPts val="0"/>
                        </a:spcAft>
                        <a:buNone/>
                      </a:pPr>
                      <a:r>
                        <a:rPr lang="en-US" sz="2000">
                          <a:latin typeface="Arial Narrow"/>
                          <a:ea typeface="Arial Narrow"/>
                          <a:cs typeface="Arial Narrow"/>
                          <a:sym typeface="Arial Narrow"/>
                        </a:rPr>
                        <a:t>Rank</a:t>
                      </a:r>
                      <a:endParaRPr sz="20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000">
                          <a:latin typeface="Arial Narrow"/>
                          <a:ea typeface="Arial Narrow"/>
                          <a:cs typeface="Arial Narrow"/>
                          <a:sym typeface="Arial Narrow"/>
                        </a:rPr>
                        <a:t>Option</a:t>
                      </a:r>
                      <a:endParaRPr sz="20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294975">
                <a:tc>
                  <a:txBody>
                    <a:bodyPr/>
                    <a:lstStyle/>
                    <a:p>
                      <a:pPr marL="0" lvl="0" indent="0" algn="l" rtl="0">
                        <a:spcBef>
                          <a:spcPts val="0"/>
                        </a:spcBef>
                        <a:spcAft>
                          <a:spcPts val="0"/>
                        </a:spcAft>
                        <a:buNone/>
                      </a:pPr>
                      <a:endParaRPr sz="16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000" dirty="0">
                          <a:latin typeface="Arial Narrow"/>
                          <a:ea typeface="Arial Narrow"/>
                          <a:cs typeface="Arial Narrow"/>
                          <a:sym typeface="Arial Narrow"/>
                        </a:rPr>
                        <a:t>A) </a:t>
                      </a:r>
                      <a:r>
                        <a:rPr lang="en-US" sz="2000" dirty="0" err="1">
                          <a:latin typeface="Arial Narrow"/>
                          <a:ea typeface="Arial Narrow"/>
                          <a:cs typeface="Arial Narrow"/>
                          <a:sym typeface="Arial Narrow"/>
                        </a:rPr>
                        <a:t>Capt</a:t>
                      </a:r>
                      <a:r>
                        <a:rPr lang="en-US" sz="2000" dirty="0">
                          <a:latin typeface="Arial Narrow"/>
                          <a:ea typeface="Arial Narrow"/>
                          <a:cs typeface="Arial Narrow"/>
                          <a:sym typeface="Arial Narrow"/>
                        </a:rPr>
                        <a:t> Guerra should get his unit to provide immediate first aid and order an urgent medevac for the victims. The Marines will take the children and their parents to the nearest aid station for the necessary medical care.</a:t>
                      </a:r>
                      <a:endParaRPr sz="2000" dirty="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50225">
                <a:tc>
                  <a:txBody>
                    <a:bodyPr/>
                    <a:lstStyle/>
                    <a:p>
                      <a:pPr marL="0" lvl="0" indent="0" algn="l" rtl="0">
                        <a:spcBef>
                          <a:spcPts val="0"/>
                        </a:spcBef>
                        <a:spcAft>
                          <a:spcPts val="0"/>
                        </a:spcAft>
                        <a:buNone/>
                      </a:pPr>
                      <a:endParaRPr sz="16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000" dirty="0">
                          <a:latin typeface="Arial Narrow"/>
                          <a:ea typeface="Arial Narrow"/>
                          <a:cs typeface="Arial Narrow"/>
                          <a:sym typeface="Arial Narrow"/>
                        </a:rPr>
                        <a:t>B) </a:t>
                      </a:r>
                      <a:r>
                        <a:rPr lang="en-US" sz="2000" dirty="0" err="1">
                          <a:latin typeface="Arial Narrow"/>
                          <a:ea typeface="Arial Narrow"/>
                          <a:cs typeface="Arial Narrow"/>
                          <a:sym typeface="Arial Narrow"/>
                        </a:rPr>
                        <a:t>Capt</a:t>
                      </a:r>
                      <a:r>
                        <a:rPr lang="en-US" sz="2000" dirty="0">
                          <a:latin typeface="Arial Narrow"/>
                          <a:ea typeface="Arial Narrow"/>
                          <a:cs typeface="Arial Narrow"/>
                          <a:sym typeface="Arial Narrow"/>
                        </a:rPr>
                        <a:t> Guerra should direct his company to withdraw immediately from the area. They are no longer safe or welcome, and instead are a provocation. Any chance of gaining local cooperation is now lost.</a:t>
                      </a:r>
                      <a:endParaRPr sz="2000" dirty="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294975">
                <a:tc>
                  <a:txBody>
                    <a:bodyPr/>
                    <a:lstStyle/>
                    <a:p>
                      <a:pPr marL="0" lvl="0" indent="0" algn="l" rtl="0">
                        <a:spcBef>
                          <a:spcPts val="0"/>
                        </a:spcBef>
                        <a:spcAft>
                          <a:spcPts val="0"/>
                        </a:spcAft>
                        <a:buNone/>
                      </a:pPr>
                      <a:endParaRPr sz="16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000" dirty="0">
                          <a:latin typeface="Arial Narrow"/>
                          <a:ea typeface="Arial Narrow"/>
                          <a:cs typeface="Arial Narrow"/>
                          <a:sym typeface="Arial Narrow"/>
                        </a:rPr>
                        <a:t>C) </a:t>
                      </a:r>
                      <a:r>
                        <a:rPr lang="en-US" sz="2000" dirty="0" err="1">
                          <a:latin typeface="Arial Narrow"/>
                          <a:ea typeface="Arial Narrow"/>
                          <a:cs typeface="Arial Narrow"/>
                          <a:sym typeface="Arial Narrow"/>
                        </a:rPr>
                        <a:t>Capt</a:t>
                      </a:r>
                      <a:r>
                        <a:rPr lang="en-US" sz="2000" dirty="0">
                          <a:latin typeface="Arial Narrow"/>
                          <a:ea typeface="Arial Narrow"/>
                          <a:cs typeface="Arial Narrow"/>
                          <a:sym typeface="Arial Narrow"/>
                        </a:rPr>
                        <a:t> Guerra should return to base and to take up a defensive position to repel the inevitable conflict from the local militia. He should call higher headquarters to report that he is expecting an imminent uprising.</a:t>
                      </a:r>
                      <a:endParaRPr sz="2000" dirty="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13aec79e48f_0_21"/>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dirty="0"/>
              <a:t>Shots into a Crowd</a:t>
            </a:r>
            <a:endParaRPr dirty="0"/>
          </a:p>
        </p:txBody>
      </p:sp>
      <p:sp>
        <p:nvSpPr>
          <p:cNvPr id="2" name="Text Placeholder 2">
            <a:extLst>
              <a:ext uri="{FF2B5EF4-FFF2-40B4-BE49-F238E27FC236}">
                <a16:creationId xmlns:a16="http://schemas.microsoft.com/office/drawing/2014/main" id="{4A32699F-C94E-5328-9896-861DAD46BEFC}"/>
              </a:ext>
            </a:extLst>
          </p:cNvPr>
          <p:cNvSpPr>
            <a:spLocks noGrp="1"/>
          </p:cNvSpPr>
          <p:nvPr>
            <p:ph type="body" idx="1"/>
          </p:nvPr>
        </p:nvSpPr>
        <p:spPr>
          <a:xfrm>
            <a:off x="480132" y="1046715"/>
            <a:ext cx="11250613" cy="5075237"/>
          </a:xfrm>
        </p:spPr>
        <p:txBody>
          <a:bodyPr/>
          <a:lstStyle/>
          <a:p>
            <a:pPr marL="463550" indent="-403225">
              <a:buNone/>
            </a:pPr>
            <a:r>
              <a:rPr lang="en-US" sz="2400" dirty="0"/>
              <a:t>1.   </a:t>
            </a:r>
            <a:r>
              <a:rPr lang="en-US" sz="2400" b="1" dirty="0"/>
              <a:t>A.  Get his unit to provide first aid.  </a:t>
            </a:r>
            <a:r>
              <a:rPr lang="en-US" sz="2400" dirty="0">
                <a:solidFill>
                  <a:srgbClr val="0070C0"/>
                </a:solidFill>
              </a:rPr>
              <a:t>Since we caused the incident, </a:t>
            </a:r>
            <a:r>
              <a:rPr lang="en-US" sz="2400" dirty="0" err="1">
                <a:solidFill>
                  <a:srgbClr val="0070C0"/>
                </a:solidFill>
              </a:rPr>
              <a:t>wh</a:t>
            </a:r>
            <a:r>
              <a:rPr lang="en-US" sz="2400" dirty="0">
                <a:solidFill>
                  <a:srgbClr val="0070C0"/>
                </a:solidFill>
              </a:rPr>
              <a:t> have got to do something to make things right.  Security is a consideration here while simultaneously addressing the wounded civilians,  Trust and rapport might be by-products of addressing the wounded personnel, but the primary purpose here is to do the right thing while maintaining security,</a:t>
            </a:r>
          </a:p>
          <a:p>
            <a:pPr marL="463550" indent="-403225">
              <a:buNone/>
            </a:pPr>
            <a:r>
              <a:rPr lang="en-US" sz="2400" dirty="0"/>
              <a:t>2.   </a:t>
            </a:r>
            <a:r>
              <a:rPr lang="en-US" sz="2400" b="1" dirty="0"/>
              <a:t>C.  Return to base and take up a defensive posture.  </a:t>
            </a:r>
            <a:r>
              <a:rPr lang="en-US" sz="2400" dirty="0">
                <a:solidFill>
                  <a:srgbClr val="0070C0"/>
                </a:solidFill>
              </a:rPr>
              <a:t>This option alone is unacceptable.  Calling headquarters to report a potential uprising might be prudent, but attending to the wounded civilians should take priority even if reinforcements are necessary.  Hunkering down for a fight might prove to be a self-fulfilling prophesy.</a:t>
            </a:r>
          </a:p>
          <a:p>
            <a:pPr marL="463550" indent="-403225">
              <a:buNone/>
            </a:pPr>
            <a:r>
              <a:rPr lang="en-US" sz="2400" dirty="0">
                <a:solidFill>
                  <a:schemeClr val="tx1"/>
                </a:solidFill>
              </a:rPr>
              <a:t>3.   </a:t>
            </a:r>
            <a:r>
              <a:rPr lang="en-US" sz="2400" b="1" dirty="0">
                <a:solidFill>
                  <a:schemeClr val="tx1"/>
                </a:solidFill>
              </a:rPr>
              <a:t>B.  Direct his company to withdraw immediately from the area.  </a:t>
            </a:r>
            <a:r>
              <a:rPr lang="en-US" sz="2400" dirty="0">
                <a:solidFill>
                  <a:srgbClr val="0070C0"/>
                </a:solidFill>
              </a:rPr>
              <a:t>This option is unacceptable.  Yes, the company is now a provocation, but the important thing now is to tend to the wounded.  Failing to do so will ensure the worst consequences not only for the wounded but also for the overall mission.</a:t>
            </a:r>
          </a:p>
          <a:p>
            <a:pPr marL="463550" indent="-403225">
              <a:buNone/>
            </a:pPr>
            <a:r>
              <a:rPr lang="en-US" sz="2400" dirty="0">
                <a:solidFill>
                  <a:schemeClr val="tx1"/>
                </a:solidFill>
              </a:rPr>
              <a:t>  </a:t>
            </a:r>
            <a:endParaRPr lang="en-US" sz="2400" dirty="0"/>
          </a:p>
        </p:txBody>
      </p:sp>
    </p:spTree>
    <p:extLst>
      <p:ext uri="{BB962C8B-B14F-4D97-AF65-F5344CB8AC3E}">
        <p14:creationId xmlns:p14="http://schemas.microsoft.com/office/powerpoint/2010/main" val="73293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13aec79e48f_0_33"/>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a:t>Shots into a Crowd</a:t>
            </a:r>
            <a:endParaRPr/>
          </a:p>
        </p:txBody>
      </p:sp>
      <p:sp>
        <p:nvSpPr>
          <p:cNvPr id="535" name="Google Shape;535;g13aec79e48f_0_33"/>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sz="2600" dirty="0" err="1"/>
              <a:t>Capt</a:t>
            </a:r>
            <a:r>
              <a:rPr lang="en-US" sz="2600" dirty="0"/>
              <a:t> Guerra works quickly to de-escalate the situation. He orders his XO to order a MEDEVAC and tend to the shooting victims. The teenagers are not badly injured. They are treated and released. The 10-year-old boy, however, is badly wounded. He is taken (along with his mother) to a larger medical facility several miles away and is subsequently flown to the U.S. for further treatment.</a:t>
            </a:r>
            <a:endParaRPr sz="2600" dirty="0"/>
          </a:p>
          <a:p>
            <a:pPr marL="0" lvl="0" indent="0" algn="l" rtl="0">
              <a:lnSpc>
                <a:spcPct val="115000"/>
              </a:lnSpc>
              <a:spcBef>
                <a:spcPts val="600"/>
              </a:spcBef>
              <a:spcAft>
                <a:spcPts val="0"/>
              </a:spcAft>
              <a:buClr>
                <a:schemeClr val="dk1"/>
              </a:buClr>
              <a:buSzPts val="1100"/>
              <a:buFont typeface="Arial"/>
              <a:buNone/>
            </a:pPr>
            <a:r>
              <a:rPr lang="en-US" sz="2600" dirty="0"/>
              <a:t> </a:t>
            </a:r>
            <a:endParaRPr sz="2600" dirty="0"/>
          </a:p>
          <a:p>
            <a:pPr marL="0" lvl="0" indent="0" algn="l" rtl="0">
              <a:lnSpc>
                <a:spcPct val="115000"/>
              </a:lnSpc>
              <a:spcBef>
                <a:spcPts val="600"/>
              </a:spcBef>
              <a:spcAft>
                <a:spcPts val="0"/>
              </a:spcAft>
              <a:buClr>
                <a:schemeClr val="dk1"/>
              </a:buClr>
              <a:buSzPts val="1100"/>
              <a:buFont typeface="Arial"/>
              <a:buNone/>
            </a:pPr>
            <a:r>
              <a:rPr lang="en-US" sz="2600" dirty="0" err="1"/>
              <a:t>Capt</a:t>
            </a:r>
            <a:r>
              <a:rPr lang="en-US" sz="2600" dirty="0"/>
              <a:t> Guerra now has to determine what to do for the next meeting on Tuesday. </a:t>
            </a:r>
            <a:endParaRPr sz="2600" dirty="0"/>
          </a:p>
          <a:p>
            <a:pPr marL="0" lvl="0" indent="0" algn="l" rtl="0">
              <a:spcBef>
                <a:spcPts val="360"/>
              </a:spcBef>
              <a:spcAft>
                <a:spcPts val="0"/>
              </a:spcAft>
              <a:buNone/>
            </a:pPr>
            <a:endParaRPr sz="30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13aec79e48f_0_39"/>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a:t>Shots into a Crowd</a:t>
            </a:r>
            <a:endParaRPr/>
          </a:p>
        </p:txBody>
      </p:sp>
      <p:sp>
        <p:nvSpPr>
          <p:cNvPr id="542" name="Google Shape;542;g13aec79e48f_0_39"/>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Clr>
                <a:schemeClr val="dk1"/>
              </a:buClr>
              <a:buSzPts val="1100"/>
              <a:buFont typeface="Arial"/>
              <a:buNone/>
            </a:pPr>
            <a:r>
              <a:rPr lang="en-US" sz="2400"/>
              <a:t>What is Capt Guerra’s best course of action? Rank these options (1 = best action, 3 = worst action).</a:t>
            </a:r>
            <a:endParaRPr sz="2400"/>
          </a:p>
          <a:p>
            <a:pPr marL="0" lvl="0" indent="0" algn="l" rtl="0">
              <a:spcBef>
                <a:spcPts val="360"/>
              </a:spcBef>
              <a:spcAft>
                <a:spcPts val="0"/>
              </a:spcAft>
              <a:buNone/>
            </a:pPr>
            <a:endParaRPr sz="3100"/>
          </a:p>
        </p:txBody>
      </p:sp>
      <p:graphicFrame>
        <p:nvGraphicFramePr>
          <p:cNvPr id="543" name="Google Shape;543;g13aec79e48f_0_39"/>
          <p:cNvGraphicFramePr/>
          <p:nvPr/>
        </p:nvGraphicFramePr>
        <p:xfrm>
          <a:off x="1425025" y="1997650"/>
          <a:ext cx="9576575" cy="3513137"/>
        </p:xfrm>
        <a:graphic>
          <a:graphicData uri="http://schemas.openxmlformats.org/drawingml/2006/table">
            <a:tbl>
              <a:tblPr>
                <a:noFill/>
                <a:tableStyleId>{ACA02774-C258-4D96-B392-3EB2BFD199AE}</a:tableStyleId>
              </a:tblPr>
              <a:tblGrid>
                <a:gridCol w="1486725">
                  <a:extLst>
                    <a:ext uri="{9D8B030D-6E8A-4147-A177-3AD203B41FA5}">
                      <a16:colId xmlns:a16="http://schemas.microsoft.com/office/drawing/2014/main" val="20000"/>
                    </a:ext>
                  </a:extLst>
                </a:gridCol>
                <a:gridCol w="8089850">
                  <a:extLst>
                    <a:ext uri="{9D8B030D-6E8A-4147-A177-3AD203B41FA5}">
                      <a16:colId xmlns:a16="http://schemas.microsoft.com/office/drawing/2014/main" val="20001"/>
                    </a:ext>
                  </a:extLst>
                </a:gridCol>
              </a:tblGrid>
              <a:tr h="491675">
                <a:tc>
                  <a:txBody>
                    <a:bodyPr/>
                    <a:lstStyle/>
                    <a:p>
                      <a:pPr marL="0" lvl="0" indent="0" algn="l" rtl="0">
                        <a:lnSpc>
                          <a:spcPct val="115000"/>
                        </a:lnSpc>
                        <a:spcBef>
                          <a:spcPts val="0"/>
                        </a:spcBef>
                        <a:spcAft>
                          <a:spcPts val="0"/>
                        </a:spcAft>
                        <a:buNone/>
                      </a:pPr>
                      <a:r>
                        <a:rPr lang="en-US" sz="2400">
                          <a:latin typeface="Arial Narrow"/>
                          <a:ea typeface="Arial Narrow"/>
                          <a:cs typeface="Arial Narrow"/>
                          <a:sym typeface="Arial Narrow"/>
                        </a:rPr>
                        <a:t>Rank</a:t>
                      </a:r>
                      <a:endParaRPr sz="24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latin typeface="Arial Narrow"/>
                          <a:ea typeface="Arial Narrow"/>
                          <a:cs typeface="Arial Narrow"/>
                          <a:sym typeface="Arial Narrow"/>
                        </a:rPr>
                        <a:t>Option</a:t>
                      </a:r>
                      <a:endParaRPr sz="24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872550">
                <a:tc>
                  <a:txBody>
                    <a:bodyPr/>
                    <a:lstStyle/>
                    <a:p>
                      <a:pPr marL="0" lvl="0" indent="0" algn="l" rtl="0">
                        <a:spcBef>
                          <a:spcPts val="0"/>
                        </a:spcBef>
                        <a:spcAft>
                          <a:spcPts val="0"/>
                        </a:spcAft>
                        <a:buNone/>
                      </a:pPr>
                      <a:endParaRPr sz="20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latin typeface="Arial Narrow"/>
                          <a:ea typeface="Arial Narrow"/>
                          <a:cs typeface="Arial Narrow"/>
                          <a:sym typeface="Arial Narrow"/>
                        </a:rPr>
                        <a:t>A) Show up for the 1000 meeting in force, to defend against reprisals.</a:t>
                      </a:r>
                      <a:endParaRPr sz="24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72550">
                <a:tc>
                  <a:txBody>
                    <a:bodyPr/>
                    <a:lstStyle/>
                    <a:p>
                      <a:pPr marL="0" lvl="0" indent="0" algn="l" rtl="0">
                        <a:spcBef>
                          <a:spcPts val="0"/>
                        </a:spcBef>
                        <a:spcAft>
                          <a:spcPts val="0"/>
                        </a:spcAft>
                        <a:buNone/>
                      </a:pPr>
                      <a:endParaRPr sz="20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latin typeface="Arial Narrow"/>
                          <a:ea typeface="Arial Narrow"/>
                          <a:cs typeface="Arial Narrow"/>
                          <a:sym typeface="Arial Narrow"/>
                        </a:rPr>
                        <a:t>B) Show up with the same contingent as on Monday, not wanting to escalate the situation.</a:t>
                      </a:r>
                      <a:endParaRPr sz="24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253425">
                <a:tc>
                  <a:txBody>
                    <a:bodyPr/>
                    <a:lstStyle/>
                    <a:p>
                      <a:pPr marL="0" lvl="0" indent="0" algn="l" rtl="0">
                        <a:spcBef>
                          <a:spcPts val="0"/>
                        </a:spcBef>
                        <a:spcAft>
                          <a:spcPts val="0"/>
                        </a:spcAft>
                        <a:buNone/>
                      </a:pPr>
                      <a:endParaRPr sz="20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2400">
                          <a:latin typeface="Arial Narrow"/>
                          <a:ea typeface="Arial Narrow"/>
                          <a:cs typeface="Arial Narrow"/>
                          <a:sym typeface="Arial Narrow"/>
                        </a:rPr>
                        <a:t>C) Show up with minimal protection – walking in (rather than riding), no helmet, only 4 Marines riding in a single thin-skinned vehicle.</a:t>
                      </a:r>
                      <a:endParaRPr sz="2400">
                        <a:latin typeface="Arial Narrow"/>
                        <a:ea typeface="Arial Narrow"/>
                        <a:cs typeface="Arial Narrow"/>
                        <a:sym typeface="Arial Narrow"/>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13aec79e48f_0_45"/>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a:t>Shots into a Crowd</a:t>
            </a:r>
            <a:endParaRPr/>
          </a:p>
        </p:txBody>
      </p:sp>
      <p:pic>
        <p:nvPicPr>
          <p:cNvPr id="550" name="Google Shape;550;g13aec79e48f_0_45"/>
          <p:cNvPicPr preferRelativeResize="0"/>
          <p:nvPr/>
        </p:nvPicPr>
        <p:blipFill>
          <a:blip r:embed="rId3">
            <a:alphaModFix/>
          </a:blip>
          <a:stretch>
            <a:fillRect/>
          </a:stretch>
        </p:blipFill>
        <p:spPr>
          <a:xfrm>
            <a:off x="1317424" y="876775"/>
            <a:ext cx="9576151" cy="5422300"/>
          </a:xfrm>
          <a:prstGeom prst="rect">
            <a:avLst/>
          </a:prstGeom>
          <a:noFill/>
          <a:ln>
            <a:noFill/>
          </a:ln>
        </p:spPr>
      </p:pic>
      <p:sp>
        <p:nvSpPr>
          <p:cNvPr id="3" name="Rectangle 2">
            <a:extLst>
              <a:ext uri="{FF2B5EF4-FFF2-40B4-BE49-F238E27FC236}">
                <a16:creationId xmlns:a16="http://schemas.microsoft.com/office/drawing/2014/main" id="{51F7453F-5F49-8BF4-6FAD-79993CEBE1E9}"/>
              </a:ext>
            </a:extLst>
          </p:cNvPr>
          <p:cNvSpPr/>
          <p:nvPr/>
        </p:nvSpPr>
        <p:spPr>
          <a:xfrm>
            <a:off x="1459407" y="2876424"/>
            <a:ext cx="569229" cy="344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E7E4ED-07B3-E2FB-CAE0-43B258E5B29F}"/>
              </a:ext>
            </a:extLst>
          </p:cNvPr>
          <p:cNvSpPr txBox="1"/>
          <p:nvPr/>
        </p:nvSpPr>
        <p:spPr>
          <a:xfrm>
            <a:off x="1381215" y="2826746"/>
            <a:ext cx="771884" cy="400110"/>
          </a:xfrm>
          <a:prstGeom prst="rect">
            <a:avLst/>
          </a:prstGeom>
          <a:noFill/>
        </p:spPr>
        <p:txBody>
          <a:bodyPr wrap="square" rtlCol="0">
            <a:spAutoFit/>
          </a:bodyPr>
          <a:lstStyle/>
          <a:p>
            <a:r>
              <a:rPr lang="en-US" sz="2000" b="1" dirty="0"/>
              <a:t>2. B.</a:t>
            </a:r>
          </a:p>
        </p:txBody>
      </p:sp>
      <p:sp>
        <p:nvSpPr>
          <p:cNvPr id="5" name="Rectangle 4">
            <a:extLst>
              <a:ext uri="{FF2B5EF4-FFF2-40B4-BE49-F238E27FC236}">
                <a16:creationId xmlns:a16="http://schemas.microsoft.com/office/drawing/2014/main" id="{18B7BFF6-241D-8629-2CCE-AEA3BD060161}"/>
              </a:ext>
            </a:extLst>
          </p:cNvPr>
          <p:cNvSpPr/>
          <p:nvPr/>
        </p:nvSpPr>
        <p:spPr>
          <a:xfrm>
            <a:off x="1459407" y="5141229"/>
            <a:ext cx="569229" cy="278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021B7B-B66E-AF86-53ED-372305121DEA}"/>
              </a:ext>
            </a:extLst>
          </p:cNvPr>
          <p:cNvSpPr txBox="1"/>
          <p:nvPr/>
        </p:nvSpPr>
        <p:spPr>
          <a:xfrm>
            <a:off x="1381215" y="5062070"/>
            <a:ext cx="771884" cy="400110"/>
          </a:xfrm>
          <a:prstGeom prst="rect">
            <a:avLst/>
          </a:prstGeom>
          <a:noFill/>
        </p:spPr>
        <p:txBody>
          <a:bodyPr wrap="square" rtlCol="0">
            <a:spAutoFit/>
          </a:bodyPr>
          <a:lstStyle/>
          <a:p>
            <a:r>
              <a:rPr lang="en-US" sz="2000" b="1" dirty="0"/>
              <a:t>3. A.</a:t>
            </a:r>
          </a:p>
        </p:txBody>
      </p:sp>
      <p:sp>
        <p:nvSpPr>
          <p:cNvPr id="7" name="Rectangle 6">
            <a:extLst>
              <a:ext uri="{FF2B5EF4-FFF2-40B4-BE49-F238E27FC236}">
                <a16:creationId xmlns:a16="http://schemas.microsoft.com/office/drawing/2014/main" id="{3BC3880E-6EDF-0122-606A-CA6052398231}"/>
              </a:ext>
            </a:extLst>
          </p:cNvPr>
          <p:cNvSpPr/>
          <p:nvPr/>
        </p:nvSpPr>
        <p:spPr>
          <a:xfrm>
            <a:off x="1459407" y="987068"/>
            <a:ext cx="569229" cy="284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7B6FE6-B5C1-003F-DDF3-E195B1F4F375}"/>
              </a:ext>
            </a:extLst>
          </p:cNvPr>
          <p:cNvSpPr txBox="1"/>
          <p:nvPr/>
        </p:nvSpPr>
        <p:spPr>
          <a:xfrm>
            <a:off x="1358079" y="917208"/>
            <a:ext cx="771884" cy="400110"/>
          </a:xfrm>
          <a:prstGeom prst="rect">
            <a:avLst/>
          </a:prstGeom>
          <a:noFill/>
        </p:spPr>
        <p:txBody>
          <a:bodyPr wrap="square" rtlCol="0">
            <a:spAutoFit/>
          </a:bodyPr>
          <a:lstStyle/>
          <a:p>
            <a:r>
              <a:rPr lang="en-US" sz="2000" b="1" dirty="0"/>
              <a:t>1. C.</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13aacad5843_7_6"/>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Q &amp; A</a:t>
            </a:r>
            <a:endParaRPr/>
          </a:p>
        </p:txBody>
      </p:sp>
      <p:sp>
        <p:nvSpPr>
          <p:cNvPr id="557" name="Google Shape;557;g13aacad5843_7_6"/>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a:p>
            <a:pPr marL="0" lvl="0" indent="0" algn="l" rtl="0">
              <a:spcBef>
                <a:spcPts val="360"/>
              </a:spcBef>
              <a:spcAft>
                <a:spcPts val="0"/>
              </a:spcAft>
              <a:buNone/>
            </a:pPr>
            <a:endParaRPr dirty="0"/>
          </a:p>
          <a:p>
            <a:pPr marL="0" lvl="0" indent="0" algn="ctr" rtl="0">
              <a:spcBef>
                <a:spcPts val="360"/>
              </a:spcBef>
              <a:spcAft>
                <a:spcPts val="0"/>
              </a:spcAft>
              <a:buNone/>
            </a:pPr>
            <a:r>
              <a:rPr lang="en-US" b="1" dirty="0"/>
              <a:t>Gary Klein, Ph.D., ShadowBox Training LLC</a:t>
            </a:r>
          </a:p>
          <a:p>
            <a:pPr marL="0" lvl="0" indent="0" algn="ctr" rtl="0">
              <a:spcBef>
                <a:spcPts val="360"/>
              </a:spcBef>
              <a:spcAft>
                <a:spcPts val="0"/>
              </a:spcAft>
              <a:buNone/>
            </a:pPr>
            <a:r>
              <a:rPr lang="en-US" b="1" dirty="0" err="1">
                <a:solidFill>
                  <a:srgbClr val="FF0000"/>
                </a:solidFill>
              </a:rPr>
              <a:t>gklein@shadowboxtraining.com</a:t>
            </a:r>
            <a:endParaRPr lang="en-US" b="1" dirty="0">
              <a:solidFill>
                <a:srgbClr val="FF0000"/>
              </a:solidFill>
            </a:endParaRPr>
          </a:p>
          <a:p>
            <a:pPr marL="0" lvl="0" indent="0" algn="ctr" rtl="0">
              <a:spcBef>
                <a:spcPts val="360"/>
              </a:spcBef>
              <a:spcAft>
                <a:spcPts val="0"/>
              </a:spcAft>
              <a:buClr>
                <a:schemeClr val="dk1"/>
              </a:buClr>
              <a:buSzPts val="1100"/>
              <a:buFont typeface="Arial"/>
              <a:buNone/>
            </a:pPr>
            <a:r>
              <a:rPr lang="en-US" b="1" dirty="0"/>
              <a:t>John Schmitt, ShadowBox Training LLC</a:t>
            </a:r>
          </a:p>
          <a:p>
            <a:pPr marL="0" lvl="0" indent="0" algn="ctr" rtl="0">
              <a:spcBef>
                <a:spcPts val="360"/>
              </a:spcBef>
              <a:spcAft>
                <a:spcPts val="0"/>
              </a:spcAft>
              <a:buClr>
                <a:schemeClr val="dk1"/>
              </a:buClr>
              <a:buSzPts val="1100"/>
              <a:buFont typeface="Arial"/>
              <a:buNone/>
            </a:pPr>
            <a:r>
              <a:rPr lang="en-US" b="1" dirty="0">
                <a:solidFill>
                  <a:srgbClr val="FF0000"/>
                </a:solidFill>
                <a:hlinkClick r:id="rId3"/>
              </a:rPr>
              <a:t>jborders@shadowboxtraining.com</a:t>
            </a:r>
            <a:endParaRPr lang="en-US" b="1" dirty="0">
              <a:solidFill>
                <a:srgbClr val="FF0000"/>
              </a:solidFill>
            </a:endParaRPr>
          </a:p>
          <a:p>
            <a:pPr marL="0" lvl="0" indent="0" algn="ctr" rtl="0">
              <a:spcBef>
                <a:spcPts val="360"/>
              </a:spcBef>
              <a:spcAft>
                <a:spcPts val="0"/>
              </a:spcAft>
              <a:buNone/>
            </a:pPr>
            <a:r>
              <a:rPr lang="en-US" b="1" dirty="0"/>
              <a:t>Reza Jalaeian, Ph.D., ShadowBox Training LLC</a:t>
            </a:r>
          </a:p>
          <a:p>
            <a:pPr marL="0" lvl="0" indent="0" algn="ctr" rtl="0">
              <a:spcBef>
                <a:spcPts val="360"/>
              </a:spcBef>
              <a:spcAft>
                <a:spcPts val="0"/>
              </a:spcAft>
              <a:buNone/>
            </a:pPr>
            <a:r>
              <a:rPr lang="en-US" b="1" dirty="0">
                <a:solidFill>
                  <a:srgbClr val="FF0000"/>
                </a:solidFill>
                <a:hlinkClick r:id="rId4"/>
              </a:rPr>
              <a:t>mjalaeian@shadowboxtraining.com</a:t>
            </a:r>
            <a:endParaRPr lang="en-US" b="1" dirty="0">
              <a:solidFill>
                <a:srgbClr val="FF0000"/>
              </a:solidFill>
            </a:endParaRPr>
          </a:p>
          <a:p>
            <a:pPr marL="0" lvl="0" indent="0" algn="ctr" rtl="0">
              <a:spcBef>
                <a:spcPts val="360"/>
              </a:spcBef>
              <a:spcAft>
                <a:spcPts val="0"/>
              </a:spcAft>
              <a:buClr>
                <a:schemeClr val="dk1"/>
              </a:buClr>
              <a:buSzPts val="1100"/>
              <a:buFont typeface="Arial"/>
              <a:buNone/>
            </a:pPr>
            <a:endParaRPr lang="en-US" b="1"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13b4c7cf616_1_232"/>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Need Assessment</a:t>
            </a:r>
            <a:endParaRPr/>
          </a:p>
        </p:txBody>
      </p:sp>
      <p:sp>
        <p:nvSpPr>
          <p:cNvPr id="109" name="Google Shape;109;g13b4c7cf616_1_232"/>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a:t>A </a:t>
            </a:r>
            <a:r>
              <a:rPr lang="en-US" b="1"/>
              <a:t>critical </a:t>
            </a:r>
            <a:r>
              <a:rPr lang="en-US"/>
              <a:t>component of the total design process</a:t>
            </a:r>
            <a:endParaRPr/>
          </a:p>
          <a:p>
            <a:pPr marL="457200" lvl="0" indent="-314325" algn="l" rtl="0">
              <a:spcBef>
                <a:spcPts val="0"/>
              </a:spcBef>
              <a:spcAft>
                <a:spcPts val="0"/>
              </a:spcAft>
              <a:buSzPts val="1350"/>
              <a:buChar char="●"/>
            </a:pPr>
            <a:r>
              <a:rPr lang="en-US"/>
              <a:t>Three components of need assessment:</a:t>
            </a:r>
            <a:endParaRPr/>
          </a:p>
          <a:p>
            <a:pPr marL="914400" lvl="1" indent="-314325" algn="l" rtl="0">
              <a:spcBef>
                <a:spcPts val="0"/>
              </a:spcBef>
              <a:spcAft>
                <a:spcPts val="0"/>
              </a:spcAft>
              <a:buSzPts val="1350"/>
              <a:buChar char="○"/>
            </a:pPr>
            <a:r>
              <a:rPr lang="en-US"/>
              <a:t>establishing a goal: </a:t>
            </a:r>
            <a:r>
              <a:rPr lang="en-US" i="1" u="sng"/>
              <a:t>desired status</a:t>
            </a:r>
            <a:endParaRPr i="1" u="sng"/>
          </a:p>
          <a:p>
            <a:pPr marL="914400" lvl="1" indent="-314325" algn="l" rtl="0">
              <a:spcBef>
                <a:spcPts val="0"/>
              </a:spcBef>
              <a:spcAft>
                <a:spcPts val="0"/>
              </a:spcAft>
              <a:buSzPts val="1350"/>
              <a:buChar char="○"/>
            </a:pPr>
            <a:r>
              <a:rPr lang="en-US"/>
              <a:t>determining the current level of performance on the goal: </a:t>
            </a:r>
            <a:r>
              <a:rPr lang="en-US" i="1" u="sng"/>
              <a:t>actual status  </a:t>
            </a:r>
            <a:endParaRPr/>
          </a:p>
          <a:p>
            <a:pPr marL="914400" lvl="1" indent="-314325" algn="l" rtl="0">
              <a:spcBef>
                <a:spcPts val="0"/>
              </a:spcBef>
              <a:spcAft>
                <a:spcPts val="0"/>
              </a:spcAft>
              <a:buSzPts val="1350"/>
              <a:buChar char="○"/>
            </a:pPr>
            <a:r>
              <a:rPr lang="en-US"/>
              <a:t>gap identification: </a:t>
            </a:r>
            <a:r>
              <a:rPr lang="en-US" i="1" u="sng"/>
              <a:t>need</a:t>
            </a:r>
            <a:endParaRPr i="1" u="sng"/>
          </a:p>
          <a:p>
            <a:pPr marL="0" lvl="0" indent="0" algn="ctr" rtl="0">
              <a:spcBef>
                <a:spcPts val="360"/>
              </a:spcBef>
              <a:spcAft>
                <a:spcPts val="0"/>
              </a:spcAft>
              <a:buNone/>
            </a:pPr>
            <a:r>
              <a:rPr lang="en-US">
                <a:solidFill>
                  <a:srgbClr val="FF0000"/>
                </a:solidFill>
              </a:rPr>
              <a:t>desired status - actual status = </a:t>
            </a:r>
            <a:r>
              <a:rPr lang="en-US" b="1">
                <a:solidFill>
                  <a:srgbClr val="FF0000"/>
                </a:solidFill>
              </a:rPr>
              <a:t>need</a:t>
            </a:r>
            <a:endParaRPr b="1">
              <a:solidFill>
                <a:srgbClr val="FF0000"/>
              </a:solidFill>
            </a:endParaRPr>
          </a:p>
          <a:p>
            <a:pPr marL="457200" lvl="0" indent="-314325" algn="l" rtl="0">
              <a:spcBef>
                <a:spcPts val="360"/>
              </a:spcBef>
              <a:spcAft>
                <a:spcPts val="0"/>
              </a:spcAft>
              <a:buSzPts val="1350"/>
              <a:buChar char="●"/>
            </a:pPr>
            <a:r>
              <a:rPr lang="en-US"/>
              <a:t>Need assessment as a tool in the performance analysis</a:t>
            </a:r>
            <a:endParaRPr/>
          </a:p>
          <a:p>
            <a:pPr marL="914400" lvl="1" indent="-314325" algn="l" rtl="0">
              <a:spcBef>
                <a:spcPts val="0"/>
              </a:spcBef>
              <a:spcAft>
                <a:spcPts val="0"/>
              </a:spcAft>
              <a:buSzPts val="1350"/>
              <a:buChar char="○"/>
            </a:pPr>
            <a:r>
              <a:rPr lang="en-US"/>
              <a:t>It’s called: </a:t>
            </a:r>
            <a:r>
              <a:rPr lang="en-US" i="1"/>
              <a:t>Training/Learning Needs Assessment (TNA/LNA)</a:t>
            </a:r>
            <a:endParaRPr i="1"/>
          </a:p>
          <a:p>
            <a:pPr marL="914400" lvl="1" indent="-314325" algn="l" rtl="0">
              <a:spcBef>
                <a:spcPts val="0"/>
              </a:spcBef>
              <a:spcAft>
                <a:spcPts val="0"/>
              </a:spcAft>
              <a:buSzPts val="1350"/>
              <a:buChar char="○"/>
            </a:pPr>
            <a:r>
              <a:rPr lang="en-US"/>
              <a:t>is used again to identify </a:t>
            </a:r>
            <a:r>
              <a:rPr lang="en-US" u="sng"/>
              <a:t>instructional goals</a:t>
            </a:r>
            <a:r>
              <a:rPr lang="en-US"/>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13b4c7cf616_1_133"/>
          <p:cNvSpPr txBox="1">
            <a:spLocks noGrp="1"/>
          </p:cNvSpPr>
          <p:nvPr>
            <p:ph type="title"/>
          </p:nvPr>
        </p:nvSpPr>
        <p:spPr>
          <a:xfrm>
            <a:off x="1117075" y="0"/>
            <a:ext cx="10449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Identify Instructional Goals </a:t>
            </a:r>
            <a:endParaRPr/>
          </a:p>
        </p:txBody>
      </p:sp>
      <p:sp>
        <p:nvSpPr>
          <p:cNvPr id="116" name="Google Shape;116;g13b4c7cf616_1_133"/>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dirty="0"/>
              <a:t>The most </a:t>
            </a:r>
            <a:r>
              <a:rPr lang="en-US" b="1" i="1" dirty="0">
                <a:solidFill>
                  <a:srgbClr val="FF0000"/>
                </a:solidFill>
              </a:rPr>
              <a:t>critical</a:t>
            </a:r>
            <a:r>
              <a:rPr lang="en-US" dirty="0">
                <a:solidFill>
                  <a:srgbClr val="FF0000"/>
                </a:solidFill>
              </a:rPr>
              <a:t> </a:t>
            </a:r>
            <a:r>
              <a:rPr lang="en-US" dirty="0"/>
              <a:t>event in the instructional design process.</a:t>
            </a:r>
            <a:endParaRPr dirty="0"/>
          </a:p>
          <a:p>
            <a:pPr marL="457200" lvl="0" indent="-314325" algn="l" rtl="0">
              <a:spcBef>
                <a:spcPts val="0"/>
              </a:spcBef>
              <a:spcAft>
                <a:spcPts val="0"/>
              </a:spcAft>
              <a:buSzPts val="1350"/>
              <a:buChar char="●"/>
            </a:pPr>
            <a:r>
              <a:rPr lang="en-US" dirty="0"/>
              <a:t>One step toward a solution to a problem. </a:t>
            </a:r>
            <a:endParaRPr dirty="0"/>
          </a:p>
          <a:p>
            <a:pPr marL="457200" lvl="0" indent="-314325" algn="l" rtl="0">
              <a:spcBef>
                <a:spcPts val="0"/>
              </a:spcBef>
              <a:spcAft>
                <a:spcPts val="0"/>
              </a:spcAft>
              <a:buSzPts val="1350"/>
              <a:buChar char="●"/>
            </a:pPr>
            <a:r>
              <a:rPr lang="en-US" dirty="0"/>
              <a:t>Works in conjunction with need assessment.</a:t>
            </a:r>
            <a:endParaRPr dirty="0"/>
          </a:p>
          <a:p>
            <a:pPr marL="457200" lvl="0" indent="-314325" algn="l" rtl="0">
              <a:spcBef>
                <a:spcPts val="0"/>
              </a:spcBef>
              <a:spcAft>
                <a:spcPts val="0"/>
              </a:spcAft>
              <a:buSzPts val="1350"/>
              <a:buChar char="●"/>
            </a:pPr>
            <a:r>
              <a:rPr lang="en-US" dirty="0"/>
              <a:t>Four common methods to identify instructional goals:</a:t>
            </a:r>
            <a:endParaRPr dirty="0"/>
          </a:p>
          <a:p>
            <a:pPr marL="914400" lvl="1" indent="-314325" algn="l" rtl="0">
              <a:spcBef>
                <a:spcPts val="0"/>
              </a:spcBef>
              <a:spcAft>
                <a:spcPts val="0"/>
              </a:spcAft>
              <a:buSzPts val="1350"/>
              <a:buChar char="○"/>
            </a:pPr>
            <a:r>
              <a:rPr lang="en-US" dirty="0"/>
              <a:t>Subject-Matter Expert Approach </a:t>
            </a:r>
            <a:endParaRPr dirty="0"/>
          </a:p>
          <a:p>
            <a:pPr marL="914400" lvl="1" indent="-314325" algn="l" rtl="0">
              <a:spcBef>
                <a:spcPts val="0"/>
              </a:spcBef>
              <a:spcAft>
                <a:spcPts val="0"/>
              </a:spcAft>
              <a:buSzPts val="1350"/>
              <a:buChar char="○"/>
            </a:pPr>
            <a:r>
              <a:rPr lang="en-US" dirty="0"/>
              <a:t>Content Outline Approach</a:t>
            </a:r>
            <a:endParaRPr dirty="0"/>
          </a:p>
          <a:p>
            <a:pPr marL="1371600" lvl="2" indent="-292100" algn="l" rtl="0">
              <a:spcBef>
                <a:spcPts val="0"/>
              </a:spcBef>
              <a:spcAft>
                <a:spcPts val="0"/>
              </a:spcAft>
              <a:buSzPts val="1000"/>
              <a:buChar char="■"/>
            </a:pPr>
            <a:r>
              <a:rPr lang="en-US" dirty="0"/>
              <a:t>“right type and amount of content”</a:t>
            </a:r>
            <a:endParaRPr dirty="0"/>
          </a:p>
          <a:p>
            <a:pPr marL="1371600" lvl="2" indent="-292100" algn="l" rtl="0">
              <a:spcBef>
                <a:spcPts val="0"/>
              </a:spcBef>
              <a:spcAft>
                <a:spcPts val="0"/>
              </a:spcAft>
              <a:buSzPts val="1000"/>
              <a:buChar char="■"/>
            </a:pPr>
            <a:r>
              <a:rPr lang="en-US" dirty="0"/>
              <a:t>problem may be due to lack of accountability, lack of incentives, outdated tools, organizational culture</a:t>
            </a:r>
            <a:endParaRPr dirty="0"/>
          </a:p>
          <a:p>
            <a:pPr marL="914400" lvl="1" indent="-314325" algn="l" rtl="0">
              <a:spcBef>
                <a:spcPts val="0"/>
              </a:spcBef>
              <a:spcAft>
                <a:spcPts val="0"/>
              </a:spcAft>
              <a:buSzPts val="1350"/>
              <a:buChar char="○"/>
            </a:pPr>
            <a:r>
              <a:rPr lang="en-US" dirty="0"/>
              <a:t>Administrative Mandate Approach</a:t>
            </a:r>
            <a:endParaRPr dirty="0"/>
          </a:p>
          <a:p>
            <a:pPr marL="1371600" lvl="2" indent="-292100" algn="l" rtl="0">
              <a:spcBef>
                <a:spcPts val="0"/>
              </a:spcBef>
              <a:spcAft>
                <a:spcPts val="0"/>
              </a:spcAft>
              <a:buSzPts val="1000"/>
              <a:buChar char="■"/>
            </a:pPr>
            <a:r>
              <a:rPr lang="en-US" dirty="0"/>
              <a:t>training for the selected goals by mandate</a:t>
            </a:r>
            <a:endParaRPr dirty="0"/>
          </a:p>
          <a:p>
            <a:pPr marL="914400" lvl="1" indent="-314325" algn="l" rtl="0">
              <a:spcBef>
                <a:spcPts val="0"/>
              </a:spcBef>
              <a:spcAft>
                <a:spcPts val="0"/>
              </a:spcAft>
              <a:buSzPts val="1350"/>
              <a:buChar char="○"/>
            </a:pPr>
            <a:r>
              <a:rPr lang="en-US" dirty="0"/>
              <a:t>Performance Technology Approach</a:t>
            </a:r>
            <a:endParaRPr dirty="0"/>
          </a:p>
          <a:p>
            <a:pPr marL="1371600" lvl="2" indent="-292100" algn="l" rtl="0">
              <a:spcBef>
                <a:spcPts val="0"/>
              </a:spcBef>
              <a:spcAft>
                <a:spcPts val="0"/>
              </a:spcAft>
              <a:buSzPts val="1000"/>
              <a:buChar char="■"/>
            </a:pPr>
            <a:r>
              <a:rPr lang="en-US" dirty="0"/>
              <a:t>instructional goals are set in response to problems in an organization</a:t>
            </a:r>
            <a:endParaRPr dirty="0"/>
          </a:p>
        </p:txBody>
      </p:sp>
      <p:pic>
        <p:nvPicPr>
          <p:cNvPr id="117" name="Google Shape;117;g13b4c7cf616_1_133"/>
          <p:cNvPicPr preferRelativeResize="0"/>
          <p:nvPr/>
        </p:nvPicPr>
        <p:blipFill>
          <a:blip r:embed="rId3">
            <a:alphaModFix/>
          </a:blip>
          <a:stretch>
            <a:fillRect/>
          </a:stretch>
        </p:blipFill>
        <p:spPr>
          <a:xfrm>
            <a:off x="9292750" y="4350550"/>
            <a:ext cx="1950900" cy="24167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13b4c7cf616_1_239"/>
          <p:cNvSpPr txBox="1">
            <a:spLocks noGrp="1"/>
          </p:cNvSpPr>
          <p:nvPr>
            <p:ph type="title"/>
          </p:nvPr>
        </p:nvSpPr>
        <p:spPr>
          <a:xfrm>
            <a:off x="2397039" y="0"/>
            <a:ext cx="7416900" cy="79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Job Analysis/Task Analysis</a:t>
            </a:r>
            <a:endParaRPr/>
          </a:p>
        </p:txBody>
      </p:sp>
      <p:sp>
        <p:nvSpPr>
          <p:cNvPr id="124" name="Google Shape;124;g13b4c7cf616_1_239"/>
          <p:cNvSpPr txBox="1">
            <a:spLocks noGrp="1"/>
          </p:cNvSpPr>
          <p:nvPr>
            <p:ph type="body" idx="1"/>
          </p:nvPr>
        </p:nvSpPr>
        <p:spPr>
          <a:xfrm>
            <a:off x="480132" y="1046715"/>
            <a:ext cx="11250600" cy="5075100"/>
          </a:xfrm>
          <a:prstGeom prst="rect">
            <a:avLst/>
          </a:prstGeom>
        </p:spPr>
        <p:txBody>
          <a:bodyPr spcFirstLastPara="1" wrap="square" lIns="91425" tIns="45700" rIns="91425" bIns="45700" anchor="t" anchorCtr="0">
            <a:noAutofit/>
          </a:bodyPr>
          <a:lstStyle/>
          <a:p>
            <a:pPr marL="457200" lvl="0" indent="-314325" algn="l" rtl="0">
              <a:spcBef>
                <a:spcPts val="360"/>
              </a:spcBef>
              <a:spcAft>
                <a:spcPts val="0"/>
              </a:spcAft>
              <a:buSzPts val="1350"/>
              <a:buChar char="●"/>
            </a:pPr>
            <a:r>
              <a:rPr lang="en-US"/>
              <a:t>Job Analysis:</a:t>
            </a:r>
            <a:endParaRPr/>
          </a:p>
          <a:p>
            <a:pPr marL="914400" lvl="1" indent="-314325" algn="l" rtl="0">
              <a:spcBef>
                <a:spcPts val="0"/>
              </a:spcBef>
              <a:spcAft>
                <a:spcPts val="0"/>
              </a:spcAft>
              <a:buSzPts val="1350"/>
              <a:buChar char="○"/>
            </a:pPr>
            <a:r>
              <a:rPr lang="en-US"/>
              <a:t>characterize job in general terms</a:t>
            </a:r>
            <a:endParaRPr/>
          </a:p>
          <a:p>
            <a:pPr marL="914400" lvl="1" indent="-314325" algn="l" rtl="0">
              <a:spcBef>
                <a:spcPts val="0"/>
              </a:spcBef>
              <a:spcAft>
                <a:spcPts val="0"/>
              </a:spcAft>
              <a:buSzPts val="1350"/>
              <a:buChar char="○"/>
            </a:pPr>
            <a:r>
              <a:rPr lang="en-US"/>
              <a:t>create an inventory of tasks</a:t>
            </a:r>
            <a:endParaRPr/>
          </a:p>
          <a:p>
            <a:pPr marL="1371600" lvl="2" indent="-292100" algn="l" rtl="0">
              <a:spcBef>
                <a:spcPts val="0"/>
              </a:spcBef>
              <a:spcAft>
                <a:spcPts val="0"/>
              </a:spcAft>
              <a:buSzPts val="1000"/>
              <a:buChar char="■"/>
            </a:pPr>
            <a:r>
              <a:rPr lang="en-US"/>
              <a:t>group similar tasks into categories called duties</a:t>
            </a:r>
            <a:endParaRPr/>
          </a:p>
          <a:p>
            <a:pPr marL="914400" lvl="1" indent="-314325" algn="l" rtl="0">
              <a:spcBef>
                <a:spcPts val="0"/>
              </a:spcBef>
              <a:spcAft>
                <a:spcPts val="0"/>
              </a:spcAft>
              <a:buSzPts val="1350"/>
              <a:buChar char="○"/>
            </a:pPr>
            <a:r>
              <a:rPr lang="en-US"/>
              <a:t>screen task inventory by SMEs</a:t>
            </a:r>
            <a:endParaRPr/>
          </a:p>
          <a:p>
            <a:pPr marL="914400" lvl="1" indent="-314325" algn="l" rtl="0">
              <a:spcBef>
                <a:spcPts val="0"/>
              </a:spcBef>
              <a:spcAft>
                <a:spcPts val="0"/>
              </a:spcAft>
              <a:buSzPts val="1350"/>
              <a:buChar char="○"/>
            </a:pPr>
            <a:r>
              <a:rPr lang="en-US"/>
              <a:t>create a survey using task inventory and apply final revisions</a:t>
            </a:r>
            <a:endParaRPr/>
          </a:p>
          <a:p>
            <a:pPr marL="914400" lvl="0" indent="0" algn="l" rtl="0">
              <a:spcBef>
                <a:spcPts val="360"/>
              </a:spcBef>
              <a:spcAft>
                <a:spcPts val="0"/>
              </a:spcAft>
              <a:buNone/>
            </a:pPr>
            <a:endParaRPr/>
          </a:p>
          <a:p>
            <a:pPr marL="457200" lvl="0" indent="-314325" algn="l" rtl="0">
              <a:spcBef>
                <a:spcPts val="360"/>
              </a:spcBef>
              <a:spcAft>
                <a:spcPts val="0"/>
              </a:spcAft>
              <a:buSzPts val="1350"/>
              <a:buChar char="●"/>
            </a:pPr>
            <a:r>
              <a:rPr lang="en-US"/>
              <a:t>Task Analysis:</a:t>
            </a:r>
            <a:endParaRPr/>
          </a:p>
          <a:p>
            <a:pPr marL="914400" lvl="1" indent="-314325" algn="l" rtl="0">
              <a:spcBef>
                <a:spcPts val="0"/>
              </a:spcBef>
              <a:spcAft>
                <a:spcPts val="0"/>
              </a:spcAft>
              <a:buSzPts val="1350"/>
              <a:buChar char="○"/>
            </a:pPr>
            <a:r>
              <a:rPr lang="en-US"/>
              <a:t>certain tasks are broken into component elements</a:t>
            </a:r>
            <a:endParaRPr/>
          </a:p>
          <a:p>
            <a:pPr marL="914400" lvl="1" indent="-314325" algn="l" rtl="0">
              <a:spcBef>
                <a:spcPts val="0"/>
              </a:spcBef>
              <a:spcAft>
                <a:spcPts val="0"/>
              </a:spcAft>
              <a:buSzPts val="1350"/>
              <a:buChar char="○"/>
            </a:pPr>
            <a:r>
              <a:rPr lang="en-US"/>
              <a:t>relationship between elements are explained</a:t>
            </a:r>
            <a:endParaRPr/>
          </a:p>
          <a:p>
            <a:pPr marL="914400" lvl="1" indent="-314325" algn="l" rtl="0">
              <a:spcBef>
                <a:spcPts val="0"/>
              </a:spcBef>
              <a:spcAft>
                <a:spcPts val="0"/>
              </a:spcAft>
              <a:buSzPts val="1350"/>
              <a:buChar char="○"/>
            </a:pPr>
            <a:r>
              <a:rPr lang="en-US"/>
              <a:t>tools to perform each element are described</a:t>
            </a:r>
            <a:endParaRPr/>
          </a:p>
          <a:p>
            <a:pPr marL="914400" lvl="1" indent="-314325" algn="l" rtl="0">
              <a:spcBef>
                <a:spcPts val="0"/>
              </a:spcBef>
              <a:spcAft>
                <a:spcPts val="0"/>
              </a:spcAft>
              <a:buSzPts val="1350"/>
              <a:buChar char="○"/>
            </a:pPr>
            <a:r>
              <a:rPr lang="en-US"/>
              <a:t>performance standards are written </a:t>
            </a:r>
            <a:endParaRPr/>
          </a:p>
          <a:p>
            <a:pPr marL="0" lvl="0" indent="0" algn="l" rtl="0">
              <a:spcBef>
                <a:spcPts val="360"/>
              </a:spcBef>
              <a:spcAft>
                <a:spcPts val="0"/>
              </a:spcAft>
              <a:buNone/>
            </a:pPr>
            <a:endParaRPr/>
          </a:p>
        </p:txBody>
      </p:sp>
    </p:spTree>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TotalTime>
  <Words>5582</Words>
  <Application>Microsoft Macintosh PowerPoint</Application>
  <PresentationFormat>Widescreen</PresentationFormat>
  <Paragraphs>562</Paragraphs>
  <Slides>66</Slides>
  <Notes>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Calibri</vt:lpstr>
      <vt:lpstr>Arial</vt:lpstr>
      <vt:lpstr>Tahoma</vt:lpstr>
      <vt:lpstr>Courier New</vt:lpstr>
      <vt:lpstr>Noto Sans Symbols</vt:lpstr>
      <vt:lpstr>Arial Narrow</vt:lpstr>
      <vt:lpstr>Times New Roman</vt:lpstr>
      <vt:lpstr>Blends</vt:lpstr>
      <vt:lpstr>PowerPoint Presentation</vt:lpstr>
      <vt:lpstr>Problem Statement</vt:lpstr>
      <vt:lpstr>Tutorial Overview</vt:lpstr>
      <vt:lpstr>System Approach Model</vt:lpstr>
      <vt:lpstr>Front-End Analysis to Identify Instructional Goals</vt:lpstr>
      <vt:lpstr>Performance Analysis</vt:lpstr>
      <vt:lpstr>Need Assessment</vt:lpstr>
      <vt:lpstr>Identify Instructional Goals </vt:lpstr>
      <vt:lpstr>Job Analysis/Task Analysis</vt:lpstr>
      <vt:lpstr>Case Study: Group Leadership Training</vt:lpstr>
      <vt:lpstr>Performance Analysis</vt:lpstr>
      <vt:lpstr>Need Assessment</vt:lpstr>
      <vt:lpstr>Goal Statement Features</vt:lpstr>
      <vt:lpstr>Conduct Instructional Analysis</vt:lpstr>
      <vt:lpstr>Bloom Learning Domain vs. Gagné Learning Types</vt:lpstr>
      <vt:lpstr>Analyze Learners and Contexts</vt:lpstr>
      <vt:lpstr>Analyze Learners and Contexts</vt:lpstr>
      <vt:lpstr>Write Performance Objectives</vt:lpstr>
      <vt:lpstr>Parts of an Objective</vt:lpstr>
      <vt:lpstr>Develop Assessment Instruments</vt:lpstr>
      <vt:lpstr>Develop Instructional Strategy</vt:lpstr>
      <vt:lpstr>Delivery System</vt:lpstr>
      <vt:lpstr>Learning Components of Instructional Strategy </vt:lpstr>
      <vt:lpstr>Develop and Select Instructional Materials</vt:lpstr>
      <vt:lpstr>Design and Conduct the Formative Evaluation </vt:lpstr>
      <vt:lpstr>Design and Conduct Summative Evaluation</vt:lpstr>
      <vt:lpstr>Two Phases of Summative Evaluation</vt:lpstr>
      <vt:lpstr>Classification of Knowledge Types in Cognitive Domain </vt:lpstr>
      <vt:lpstr>Explicit vs. Tacit Knowledge</vt:lpstr>
      <vt:lpstr>Explicit Knowledge vs. Tacit Knowledge </vt:lpstr>
      <vt:lpstr>Types of Knowledge and Skill Development</vt:lpstr>
      <vt:lpstr>Five Stages of Skill Acquisition</vt:lpstr>
      <vt:lpstr>Five Stages of Skill Acquisition</vt:lpstr>
      <vt:lpstr>Five Stages of Skill Acquisition</vt:lpstr>
      <vt:lpstr>Dreyfus Stages of Development</vt:lpstr>
      <vt:lpstr>Beyond Competent to Proficient and Expert</vt:lpstr>
      <vt:lpstr>Cognitive Dimension in Complex Domains</vt:lpstr>
      <vt:lpstr>Expertise in Complex Work</vt:lpstr>
      <vt:lpstr>Features of Naturalistic Decision Making</vt:lpstr>
      <vt:lpstr>NDM Approach</vt:lpstr>
      <vt:lpstr>Fireground Decision Making</vt:lpstr>
      <vt:lpstr>Recognition Primed Decision Making</vt:lpstr>
      <vt:lpstr>Sensemaking </vt:lpstr>
      <vt:lpstr>Sensemaking</vt:lpstr>
      <vt:lpstr>NDM Models, Methods, &amp; Tools</vt:lpstr>
      <vt:lpstr>Extracting Tacit Knowledge</vt:lpstr>
      <vt:lpstr>Critical Decision Method</vt:lpstr>
      <vt:lpstr> Accelerating Expertise: Cognitive Skills Training</vt:lpstr>
      <vt:lpstr>Pedagogical Elements to Accelerate Expertise</vt:lpstr>
      <vt:lpstr>Building Training to Accelerate Expertise</vt:lpstr>
      <vt:lpstr>  Decision Making Exercises  </vt:lpstr>
      <vt:lpstr>Scenario-Based Decision Making Exercises </vt:lpstr>
      <vt:lpstr>Scenario-Based Decision Making Exercises </vt:lpstr>
      <vt:lpstr>Scenario Training Example</vt:lpstr>
      <vt:lpstr>Scenario Training Example</vt:lpstr>
      <vt:lpstr>Shots into a Crowd</vt:lpstr>
      <vt:lpstr>Shots into a Crowd</vt:lpstr>
      <vt:lpstr>Shots into a Crowd</vt:lpstr>
      <vt:lpstr>Shots into a Crowd</vt:lpstr>
      <vt:lpstr>Shots into a Crowd</vt:lpstr>
      <vt:lpstr>Shots into a Crowd</vt:lpstr>
      <vt:lpstr>Shots into a Crowd</vt:lpstr>
      <vt:lpstr>Shots into a Crowd</vt:lpstr>
      <vt:lpstr>Shots into a Crowd</vt:lpstr>
      <vt:lpstr>Shots into a Crowd</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Mreza Jalaeian</cp:lastModifiedBy>
  <cp:revision>7</cp:revision>
  <dcterms:created xsi:type="dcterms:W3CDTF">2016-03-29T15:29:36Z</dcterms:created>
  <dcterms:modified xsi:type="dcterms:W3CDTF">2022-11-07T21:26:54Z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